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8" r:id="rId1"/>
  </p:sldMasterIdLst>
  <p:notesMasterIdLst>
    <p:notesMasterId r:id="rId31"/>
  </p:notesMasterIdLst>
  <p:handoutMasterIdLst>
    <p:handoutMasterId r:id="rId32"/>
  </p:handoutMasterIdLst>
  <p:sldIdLst>
    <p:sldId id="476" r:id="rId2"/>
    <p:sldId id="452" r:id="rId3"/>
    <p:sldId id="453" r:id="rId4"/>
    <p:sldId id="454" r:id="rId5"/>
    <p:sldId id="455" r:id="rId6"/>
    <p:sldId id="456" r:id="rId7"/>
    <p:sldId id="479" r:id="rId8"/>
    <p:sldId id="457" r:id="rId9"/>
    <p:sldId id="458" r:id="rId10"/>
    <p:sldId id="459" r:id="rId11"/>
    <p:sldId id="460" r:id="rId12"/>
    <p:sldId id="461" r:id="rId13"/>
    <p:sldId id="481" r:id="rId14"/>
    <p:sldId id="488" r:id="rId15"/>
    <p:sldId id="462" r:id="rId16"/>
    <p:sldId id="490" r:id="rId17"/>
    <p:sldId id="482" r:id="rId18"/>
    <p:sldId id="463" r:id="rId19"/>
    <p:sldId id="464" r:id="rId20"/>
    <p:sldId id="465" r:id="rId21"/>
    <p:sldId id="468" r:id="rId22"/>
    <p:sldId id="469" r:id="rId23"/>
    <p:sldId id="483" r:id="rId24"/>
    <p:sldId id="471" r:id="rId25"/>
    <p:sldId id="484" r:id="rId26"/>
    <p:sldId id="478" r:id="rId27"/>
    <p:sldId id="491" r:id="rId28"/>
    <p:sldId id="486" r:id="rId29"/>
    <p:sldId id="475"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gracia" initials="gg" lastIdx="45" clrIdx="0"/>
  <p:cmAuthor id="1" name="Daniel McRae" initials="" lastIdx="10" clrIdx="1"/>
  <p:cmAuthor id="2" name="thret6" initials="t" lastIdx="10" clrIdx="2"/>
  <p:cmAuthor id="3" name="Gracia, Gabriela" initials="GG"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3632"/>
    <a:srgbClr val="0070C0"/>
    <a:srgbClr val="E4390A"/>
    <a:srgbClr val="F6562A"/>
    <a:srgbClr val="E87D52"/>
    <a:srgbClr val="D2501C"/>
    <a:srgbClr val="A21D1C"/>
    <a:srgbClr val="B75608"/>
    <a:srgbClr val="429897"/>
    <a:srgbClr val="348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408" autoAdjust="0"/>
  </p:normalViewPr>
  <p:slideViewPr>
    <p:cSldViewPr showGuides="1">
      <p:cViewPr>
        <p:scale>
          <a:sx n="80" d="100"/>
          <a:sy n="80" d="100"/>
        </p:scale>
        <p:origin x="-1326" y="-720"/>
      </p:cViewPr>
      <p:guideLst>
        <p:guide orient="horz" pos="4319"/>
        <p:guide pos="5759"/>
      </p:guideLst>
    </p:cSldViewPr>
  </p:slideViewPr>
  <p:outlineViewPr>
    <p:cViewPr>
      <p:scale>
        <a:sx n="33" d="100"/>
        <a:sy n="33" d="100"/>
      </p:scale>
      <p:origin x="0" y="6126"/>
    </p:cViewPr>
  </p:outlineViewPr>
  <p:notesTextViewPr>
    <p:cViewPr>
      <p:scale>
        <a:sx n="100" d="100"/>
        <a:sy n="100" d="100"/>
      </p:scale>
      <p:origin x="0" y="0"/>
    </p:cViewPr>
  </p:notesTextViewPr>
  <p:sorterViewPr>
    <p:cViewPr>
      <p:scale>
        <a:sx n="100" d="100"/>
        <a:sy n="100" d="100"/>
      </p:scale>
      <p:origin x="0" y="3384"/>
    </p:cViewPr>
  </p:sorterViewPr>
  <p:notesViewPr>
    <p:cSldViewPr showGuides="1">
      <p:cViewPr varScale="1">
        <p:scale>
          <a:sx n="80" d="100"/>
          <a:sy n="80" d="100"/>
        </p:scale>
        <p:origin x="-197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63424-9B08-4E4A-85D4-B8DB095C4A89}" type="doc">
      <dgm:prSet loTypeId="urn:microsoft.com/office/officeart/2005/8/layout/process2" loCatId="process" qsTypeId="urn:microsoft.com/office/officeart/2005/8/quickstyle/simple4" qsCatId="simple" csTypeId="urn:microsoft.com/office/officeart/2005/8/colors/accent1_2" csCatId="accent1" phldr="1"/>
      <dgm:spPr/>
    </dgm:pt>
    <dgm:pt modelId="{02A2E1C1-84D1-7D45-8772-030EB7124AC9}">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ln>
          <a:noFill/>
        </a:ln>
      </dgm:spPr>
      <dgm:t>
        <a:bodyPr/>
        <a:lstStyle/>
        <a:p>
          <a:pPr algn="ctr"/>
          <a:endParaRPr lang="en-US" dirty="0">
            <a:latin typeface="Arial"/>
          </a:endParaRPr>
        </a:p>
      </dgm:t>
    </dgm:pt>
    <dgm:pt modelId="{1D8ED7AC-EBCD-9443-8756-58CAA7666222}" type="parTrans" cxnId="{63A71538-2E0B-EC4F-B39C-791E5D2D965D}">
      <dgm:prSet/>
      <dgm:spPr/>
      <dgm:t>
        <a:bodyPr/>
        <a:lstStyle/>
        <a:p>
          <a:endParaRPr lang="en-US"/>
        </a:p>
      </dgm:t>
    </dgm:pt>
    <dgm:pt modelId="{34D4514F-6D09-B244-A1F2-8E0167DEC0AD}" type="sibTrans" cxnId="{63A71538-2E0B-EC4F-B39C-791E5D2D965D}">
      <dgm:prSet/>
      <dgm:spPr/>
      <dgm:t>
        <a:bodyPr/>
        <a:lstStyle/>
        <a:p>
          <a:endParaRPr lang="en-US"/>
        </a:p>
      </dgm:t>
    </dgm:pt>
    <dgm:pt modelId="{E3451113-978A-694D-8B30-772A02112F85}">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dirty="0">
            <a:latin typeface="Arial"/>
          </a:endParaRPr>
        </a:p>
      </dgm:t>
    </dgm:pt>
    <dgm:pt modelId="{3A11E5F6-E8B8-BA46-9644-E93E69B2768B}" type="parTrans" cxnId="{CA8653FD-9BA5-C04C-BF1E-8C6081D2158E}">
      <dgm:prSet/>
      <dgm:spPr/>
      <dgm:t>
        <a:bodyPr/>
        <a:lstStyle/>
        <a:p>
          <a:endParaRPr lang="en-US"/>
        </a:p>
      </dgm:t>
    </dgm:pt>
    <dgm:pt modelId="{145191F1-69EE-3247-963F-E08F0FF1E3B8}" type="sibTrans" cxnId="{CA8653FD-9BA5-C04C-BF1E-8C6081D2158E}">
      <dgm:prSet/>
      <dgm:spPr/>
      <dgm:t>
        <a:bodyPr/>
        <a:lstStyle/>
        <a:p>
          <a:endParaRPr lang="en-US"/>
        </a:p>
      </dgm:t>
    </dgm:pt>
    <dgm:pt modelId="{3EA91D80-C36C-D144-A58F-B442B95E26ED}">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dirty="0">
            <a:latin typeface="Arial"/>
          </a:endParaRPr>
        </a:p>
      </dgm:t>
    </dgm:pt>
    <dgm:pt modelId="{CEC6FC07-2724-1449-9F1D-F85F265FF9F8}" type="parTrans" cxnId="{AB10D0E2-E0CC-1D41-BFC6-685AEAC7751E}">
      <dgm:prSet/>
      <dgm:spPr/>
      <dgm:t>
        <a:bodyPr/>
        <a:lstStyle/>
        <a:p>
          <a:endParaRPr lang="en-US"/>
        </a:p>
      </dgm:t>
    </dgm:pt>
    <dgm:pt modelId="{7E8AF3C1-A8C2-BB49-AC63-55D54744B18F}" type="sibTrans" cxnId="{AB10D0E2-E0CC-1D41-BFC6-685AEAC7751E}">
      <dgm:prSet/>
      <dgm:spPr/>
      <dgm:t>
        <a:bodyPr/>
        <a:lstStyle/>
        <a:p>
          <a:endParaRPr lang="en-US"/>
        </a:p>
      </dgm:t>
    </dgm:pt>
    <dgm:pt modelId="{F0B5B869-AA0B-3245-8210-73F875D71910}">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dirty="0">
            <a:latin typeface="Arial"/>
          </a:endParaRPr>
        </a:p>
      </dgm:t>
    </dgm:pt>
    <dgm:pt modelId="{52FEA3EB-7E24-FA4F-9152-8CF32DA131A8}" type="parTrans" cxnId="{38EE3D45-E63E-7B44-8FD2-7F11B38DBD6D}">
      <dgm:prSet/>
      <dgm:spPr/>
      <dgm:t>
        <a:bodyPr/>
        <a:lstStyle/>
        <a:p>
          <a:endParaRPr lang="en-US"/>
        </a:p>
      </dgm:t>
    </dgm:pt>
    <dgm:pt modelId="{82B4ACF6-BB06-5D40-A1F9-35BF6B9E3682}" type="sibTrans" cxnId="{38EE3D45-E63E-7B44-8FD2-7F11B38DBD6D}">
      <dgm:prSet/>
      <dgm:spPr/>
      <dgm:t>
        <a:bodyPr/>
        <a:lstStyle/>
        <a:p>
          <a:endParaRPr lang="en-US"/>
        </a:p>
      </dgm:t>
    </dgm:pt>
    <dgm:pt modelId="{41B3E84E-BD6C-B14A-94E1-DA32519FD083}" type="pres">
      <dgm:prSet presAssocID="{20163424-9B08-4E4A-85D4-B8DB095C4A89}" presName="linearFlow" presStyleCnt="0">
        <dgm:presLayoutVars>
          <dgm:resizeHandles val="exact"/>
        </dgm:presLayoutVars>
      </dgm:prSet>
      <dgm:spPr/>
    </dgm:pt>
    <dgm:pt modelId="{96C1789A-3BBF-A94D-9527-FD7816BDBC2D}" type="pres">
      <dgm:prSet presAssocID="{02A2E1C1-84D1-7D45-8772-030EB7124AC9}" presName="node" presStyleLbl="node1" presStyleIdx="0" presStyleCnt="4" custScaleX="336956" custScaleY="96530" custLinFactNeighborY="55182">
        <dgm:presLayoutVars>
          <dgm:bulletEnabled val="1"/>
        </dgm:presLayoutVars>
      </dgm:prSet>
      <dgm:spPr/>
      <dgm:t>
        <a:bodyPr/>
        <a:lstStyle/>
        <a:p>
          <a:endParaRPr lang="en-US"/>
        </a:p>
      </dgm:t>
    </dgm:pt>
    <dgm:pt modelId="{B106449B-99EE-DF49-AC82-C2CEB2B442D2}" type="pres">
      <dgm:prSet presAssocID="{34D4514F-6D09-B244-A1F2-8E0167DEC0AD}" presName="sibTrans" presStyleLbl="sibTrans2D1" presStyleIdx="0" presStyleCnt="3"/>
      <dgm:spPr/>
      <dgm:t>
        <a:bodyPr/>
        <a:lstStyle/>
        <a:p>
          <a:endParaRPr lang="en-US"/>
        </a:p>
      </dgm:t>
    </dgm:pt>
    <dgm:pt modelId="{57B45558-4EE2-1C42-8B9E-8EC0497DC343}" type="pres">
      <dgm:prSet presAssocID="{34D4514F-6D09-B244-A1F2-8E0167DEC0AD}" presName="connectorText" presStyleLbl="sibTrans2D1" presStyleIdx="0" presStyleCnt="3"/>
      <dgm:spPr/>
      <dgm:t>
        <a:bodyPr/>
        <a:lstStyle/>
        <a:p>
          <a:endParaRPr lang="en-US"/>
        </a:p>
      </dgm:t>
    </dgm:pt>
    <dgm:pt modelId="{CACEAF58-CD18-E741-8071-103AA3FF053C}" type="pres">
      <dgm:prSet presAssocID="{E3451113-978A-694D-8B30-772A02112F85}" presName="node" presStyleLbl="node1" presStyleIdx="1" presStyleCnt="4" custScaleX="336956" custLinFactNeighborY="36899">
        <dgm:presLayoutVars>
          <dgm:bulletEnabled val="1"/>
        </dgm:presLayoutVars>
      </dgm:prSet>
      <dgm:spPr/>
      <dgm:t>
        <a:bodyPr/>
        <a:lstStyle/>
        <a:p>
          <a:endParaRPr lang="en-US"/>
        </a:p>
      </dgm:t>
    </dgm:pt>
    <dgm:pt modelId="{5897D324-07FF-E744-8CE3-2B43FDE500F1}" type="pres">
      <dgm:prSet presAssocID="{145191F1-69EE-3247-963F-E08F0FF1E3B8}" presName="sibTrans" presStyleLbl="sibTrans2D1" presStyleIdx="1" presStyleCnt="3"/>
      <dgm:spPr/>
      <dgm:t>
        <a:bodyPr/>
        <a:lstStyle/>
        <a:p>
          <a:endParaRPr lang="en-US"/>
        </a:p>
      </dgm:t>
    </dgm:pt>
    <dgm:pt modelId="{8B759F46-81AF-F844-964E-92AB609AFBBD}" type="pres">
      <dgm:prSet presAssocID="{145191F1-69EE-3247-963F-E08F0FF1E3B8}" presName="connectorText" presStyleLbl="sibTrans2D1" presStyleIdx="1" presStyleCnt="3"/>
      <dgm:spPr/>
      <dgm:t>
        <a:bodyPr/>
        <a:lstStyle/>
        <a:p>
          <a:endParaRPr lang="en-US"/>
        </a:p>
      </dgm:t>
    </dgm:pt>
    <dgm:pt modelId="{EB406523-D94B-704A-A73D-4530576EA98B}" type="pres">
      <dgm:prSet presAssocID="{3EA91D80-C36C-D144-A58F-B442B95E26ED}" presName="node" presStyleLbl="node1" presStyleIdx="2" presStyleCnt="4" custScaleX="336956" custLinFactNeighborY="18616">
        <dgm:presLayoutVars>
          <dgm:bulletEnabled val="1"/>
        </dgm:presLayoutVars>
      </dgm:prSet>
      <dgm:spPr/>
      <dgm:t>
        <a:bodyPr/>
        <a:lstStyle/>
        <a:p>
          <a:endParaRPr lang="en-US"/>
        </a:p>
      </dgm:t>
    </dgm:pt>
    <dgm:pt modelId="{47ACE53D-EA89-F64E-928A-5898E54B29A7}" type="pres">
      <dgm:prSet presAssocID="{7E8AF3C1-A8C2-BB49-AC63-55D54744B18F}" presName="sibTrans" presStyleLbl="sibTrans2D1" presStyleIdx="2" presStyleCnt="3" custLinFactNeighborY="7109"/>
      <dgm:spPr/>
      <dgm:t>
        <a:bodyPr/>
        <a:lstStyle/>
        <a:p>
          <a:endParaRPr lang="en-US"/>
        </a:p>
      </dgm:t>
    </dgm:pt>
    <dgm:pt modelId="{3F243D05-8109-D544-A80E-DE23D5D6D984}" type="pres">
      <dgm:prSet presAssocID="{7E8AF3C1-A8C2-BB49-AC63-55D54744B18F}" presName="connectorText" presStyleLbl="sibTrans2D1" presStyleIdx="2" presStyleCnt="3"/>
      <dgm:spPr/>
      <dgm:t>
        <a:bodyPr/>
        <a:lstStyle/>
        <a:p>
          <a:endParaRPr lang="en-US"/>
        </a:p>
      </dgm:t>
    </dgm:pt>
    <dgm:pt modelId="{3D235A7B-0B86-4348-8AE4-3A7A62DA93AC}" type="pres">
      <dgm:prSet presAssocID="{F0B5B869-AA0B-3245-8210-73F875D71910}" presName="node" presStyleLbl="node1" presStyleIdx="3" presStyleCnt="4" custScaleX="336956">
        <dgm:presLayoutVars>
          <dgm:bulletEnabled val="1"/>
        </dgm:presLayoutVars>
      </dgm:prSet>
      <dgm:spPr/>
      <dgm:t>
        <a:bodyPr/>
        <a:lstStyle/>
        <a:p>
          <a:endParaRPr lang="en-US"/>
        </a:p>
      </dgm:t>
    </dgm:pt>
  </dgm:ptLst>
  <dgm:cxnLst>
    <dgm:cxn modelId="{50CEBB12-9347-4196-ADF7-63EB377682A8}" type="presOf" srcId="{34D4514F-6D09-B244-A1F2-8E0167DEC0AD}" destId="{B106449B-99EE-DF49-AC82-C2CEB2B442D2}" srcOrd="0" destOrd="0" presId="urn:microsoft.com/office/officeart/2005/8/layout/process2"/>
    <dgm:cxn modelId="{E5836861-AF86-478D-9A8A-01A7B13910E3}" type="presOf" srcId="{7E8AF3C1-A8C2-BB49-AC63-55D54744B18F}" destId="{3F243D05-8109-D544-A80E-DE23D5D6D984}" srcOrd="1" destOrd="0" presId="urn:microsoft.com/office/officeart/2005/8/layout/process2"/>
    <dgm:cxn modelId="{FD9E9916-5767-4F7C-9ACC-963D6C8F8BCD}" type="presOf" srcId="{145191F1-69EE-3247-963F-E08F0FF1E3B8}" destId="{5897D324-07FF-E744-8CE3-2B43FDE500F1}" srcOrd="0" destOrd="0" presId="urn:microsoft.com/office/officeart/2005/8/layout/process2"/>
    <dgm:cxn modelId="{812E9D2D-12BD-4043-924E-EDC47C3257BA}" type="presOf" srcId="{34D4514F-6D09-B244-A1F2-8E0167DEC0AD}" destId="{57B45558-4EE2-1C42-8B9E-8EC0497DC343}" srcOrd="1" destOrd="0" presId="urn:microsoft.com/office/officeart/2005/8/layout/process2"/>
    <dgm:cxn modelId="{9E609B77-BB60-4CB6-AD60-6A8EBD43F169}" type="presOf" srcId="{E3451113-978A-694D-8B30-772A02112F85}" destId="{CACEAF58-CD18-E741-8071-103AA3FF053C}" srcOrd="0" destOrd="0" presId="urn:microsoft.com/office/officeart/2005/8/layout/process2"/>
    <dgm:cxn modelId="{F1DC0CAF-AEA2-432D-BB01-7C905D7ECD62}" type="presOf" srcId="{F0B5B869-AA0B-3245-8210-73F875D71910}" destId="{3D235A7B-0B86-4348-8AE4-3A7A62DA93AC}" srcOrd="0" destOrd="0" presId="urn:microsoft.com/office/officeart/2005/8/layout/process2"/>
    <dgm:cxn modelId="{AB10D0E2-E0CC-1D41-BFC6-685AEAC7751E}" srcId="{20163424-9B08-4E4A-85D4-B8DB095C4A89}" destId="{3EA91D80-C36C-D144-A58F-B442B95E26ED}" srcOrd="2" destOrd="0" parTransId="{CEC6FC07-2724-1449-9F1D-F85F265FF9F8}" sibTransId="{7E8AF3C1-A8C2-BB49-AC63-55D54744B18F}"/>
    <dgm:cxn modelId="{C5F00901-A965-4485-9A15-C47DDF73121C}" type="presOf" srcId="{7E8AF3C1-A8C2-BB49-AC63-55D54744B18F}" destId="{47ACE53D-EA89-F64E-928A-5898E54B29A7}" srcOrd="0" destOrd="0" presId="urn:microsoft.com/office/officeart/2005/8/layout/process2"/>
    <dgm:cxn modelId="{63A71538-2E0B-EC4F-B39C-791E5D2D965D}" srcId="{20163424-9B08-4E4A-85D4-B8DB095C4A89}" destId="{02A2E1C1-84D1-7D45-8772-030EB7124AC9}" srcOrd="0" destOrd="0" parTransId="{1D8ED7AC-EBCD-9443-8756-58CAA7666222}" sibTransId="{34D4514F-6D09-B244-A1F2-8E0167DEC0AD}"/>
    <dgm:cxn modelId="{38EE3D45-E63E-7B44-8FD2-7F11B38DBD6D}" srcId="{20163424-9B08-4E4A-85D4-B8DB095C4A89}" destId="{F0B5B869-AA0B-3245-8210-73F875D71910}" srcOrd="3" destOrd="0" parTransId="{52FEA3EB-7E24-FA4F-9152-8CF32DA131A8}" sibTransId="{82B4ACF6-BB06-5D40-A1F9-35BF6B9E3682}"/>
    <dgm:cxn modelId="{66D2E751-E8D9-4D59-8476-E49786AFF7B7}" type="presOf" srcId="{3EA91D80-C36C-D144-A58F-B442B95E26ED}" destId="{EB406523-D94B-704A-A73D-4530576EA98B}" srcOrd="0" destOrd="0" presId="urn:microsoft.com/office/officeart/2005/8/layout/process2"/>
    <dgm:cxn modelId="{643E747E-4517-4D28-A5E0-BEC4B8943457}" type="presOf" srcId="{20163424-9B08-4E4A-85D4-B8DB095C4A89}" destId="{41B3E84E-BD6C-B14A-94E1-DA32519FD083}" srcOrd="0" destOrd="0" presId="urn:microsoft.com/office/officeart/2005/8/layout/process2"/>
    <dgm:cxn modelId="{FF8EB33A-5B17-492F-A597-A619EE9A813C}" type="presOf" srcId="{145191F1-69EE-3247-963F-E08F0FF1E3B8}" destId="{8B759F46-81AF-F844-964E-92AB609AFBBD}" srcOrd="1" destOrd="0" presId="urn:microsoft.com/office/officeart/2005/8/layout/process2"/>
    <dgm:cxn modelId="{3AE56328-CE77-402D-A214-83E0422C405F}" type="presOf" srcId="{02A2E1C1-84D1-7D45-8772-030EB7124AC9}" destId="{96C1789A-3BBF-A94D-9527-FD7816BDBC2D}" srcOrd="0" destOrd="0" presId="urn:microsoft.com/office/officeart/2005/8/layout/process2"/>
    <dgm:cxn modelId="{CA8653FD-9BA5-C04C-BF1E-8C6081D2158E}" srcId="{20163424-9B08-4E4A-85D4-B8DB095C4A89}" destId="{E3451113-978A-694D-8B30-772A02112F85}" srcOrd="1" destOrd="0" parTransId="{3A11E5F6-E8B8-BA46-9644-E93E69B2768B}" sibTransId="{145191F1-69EE-3247-963F-E08F0FF1E3B8}"/>
    <dgm:cxn modelId="{11FA6814-53CE-4D01-90E0-A969A028DEA0}" type="presParOf" srcId="{41B3E84E-BD6C-B14A-94E1-DA32519FD083}" destId="{96C1789A-3BBF-A94D-9527-FD7816BDBC2D}" srcOrd="0" destOrd="0" presId="urn:microsoft.com/office/officeart/2005/8/layout/process2"/>
    <dgm:cxn modelId="{2ACF9760-5B6B-419A-9FA8-7016A6026AAB}" type="presParOf" srcId="{41B3E84E-BD6C-B14A-94E1-DA32519FD083}" destId="{B106449B-99EE-DF49-AC82-C2CEB2B442D2}" srcOrd="1" destOrd="0" presId="urn:microsoft.com/office/officeart/2005/8/layout/process2"/>
    <dgm:cxn modelId="{578C3B61-4DE5-4A69-8644-0371E82665E3}" type="presParOf" srcId="{B106449B-99EE-DF49-AC82-C2CEB2B442D2}" destId="{57B45558-4EE2-1C42-8B9E-8EC0497DC343}" srcOrd="0" destOrd="0" presId="urn:microsoft.com/office/officeart/2005/8/layout/process2"/>
    <dgm:cxn modelId="{F9DFE6AF-229E-4C3B-B4E7-C8873CAE5388}" type="presParOf" srcId="{41B3E84E-BD6C-B14A-94E1-DA32519FD083}" destId="{CACEAF58-CD18-E741-8071-103AA3FF053C}" srcOrd="2" destOrd="0" presId="urn:microsoft.com/office/officeart/2005/8/layout/process2"/>
    <dgm:cxn modelId="{BCFF7A17-ECF8-4C53-9A79-B0A77C06635E}" type="presParOf" srcId="{41B3E84E-BD6C-B14A-94E1-DA32519FD083}" destId="{5897D324-07FF-E744-8CE3-2B43FDE500F1}" srcOrd="3" destOrd="0" presId="urn:microsoft.com/office/officeart/2005/8/layout/process2"/>
    <dgm:cxn modelId="{1734264D-93E2-4FC7-AF9B-C93A4E912DEC}" type="presParOf" srcId="{5897D324-07FF-E744-8CE3-2B43FDE500F1}" destId="{8B759F46-81AF-F844-964E-92AB609AFBBD}" srcOrd="0" destOrd="0" presId="urn:microsoft.com/office/officeart/2005/8/layout/process2"/>
    <dgm:cxn modelId="{03787576-88E6-4845-9E80-A2DB2162A423}" type="presParOf" srcId="{41B3E84E-BD6C-B14A-94E1-DA32519FD083}" destId="{EB406523-D94B-704A-A73D-4530576EA98B}" srcOrd="4" destOrd="0" presId="urn:microsoft.com/office/officeart/2005/8/layout/process2"/>
    <dgm:cxn modelId="{AF77C639-6988-45A7-8C82-F82E57B122F0}" type="presParOf" srcId="{41B3E84E-BD6C-B14A-94E1-DA32519FD083}" destId="{47ACE53D-EA89-F64E-928A-5898E54B29A7}" srcOrd="5" destOrd="0" presId="urn:microsoft.com/office/officeart/2005/8/layout/process2"/>
    <dgm:cxn modelId="{F7CE305E-BFEB-4BE5-8292-A988AF9D08EA}" type="presParOf" srcId="{47ACE53D-EA89-F64E-928A-5898E54B29A7}" destId="{3F243D05-8109-D544-A80E-DE23D5D6D984}" srcOrd="0" destOrd="0" presId="urn:microsoft.com/office/officeart/2005/8/layout/process2"/>
    <dgm:cxn modelId="{08EBCADF-22E6-4769-A203-EFE12BF3414D}" type="presParOf" srcId="{41B3E84E-BD6C-B14A-94E1-DA32519FD083}" destId="{3D235A7B-0B86-4348-8AE4-3A7A62DA93AC}"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1789A-3BBF-A94D-9527-FD7816BDBC2D}">
      <dsp:nvSpPr>
        <dsp:cNvPr id="0" name=""/>
        <dsp:cNvSpPr/>
      </dsp:nvSpPr>
      <dsp:spPr>
        <a:xfrm>
          <a:off x="0" y="255268"/>
          <a:ext cx="5029199" cy="887734"/>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dirty="0">
            <a:latin typeface="Arial"/>
          </a:endParaRPr>
        </a:p>
      </dsp:txBody>
      <dsp:txXfrm>
        <a:off x="26001" y="281269"/>
        <a:ext cx="4977197" cy="835732"/>
      </dsp:txXfrm>
    </dsp:sp>
    <dsp:sp modelId="{B106449B-99EE-DF49-AC82-C2CEB2B442D2}">
      <dsp:nvSpPr>
        <dsp:cNvPr id="0" name=""/>
        <dsp:cNvSpPr/>
      </dsp:nvSpPr>
      <dsp:spPr>
        <a:xfrm rot="5400000">
          <a:off x="2373692" y="1123959"/>
          <a:ext cx="281815" cy="41384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390448" y="1189971"/>
        <a:ext cx="248304" cy="197271"/>
      </dsp:txXfrm>
    </dsp:sp>
    <dsp:sp modelId="{CACEAF58-CD18-E741-8071-103AA3FF053C}">
      <dsp:nvSpPr>
        <dsp:cNvPr id="0" name=""/>
        <dsp:cNvSpPr/>
      </dsp:nvSpPr>
      <dsp:spPr>
        <a:xfrm>
          <a:off x="0" y="1518756"/>
          <a:ext cx="5029199" cy="919646"/>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n-US" sz="4100" kern="1200" dirty="0">
            <a:latin typeface="Arial"/>
          </a:endParaRPr>
        </a:p>
      </dsp:txBody>
      <dsp:txXfrm>
        <a:off x="26936" y="1545692"/>
        <a:ext cx="4975327" cy="865774"/>
      </dsp:txXfrm>
    </dsp:sp>
    <dsp:sp modelId="{5897D324-07FF-E744-8CE3-2B43FDE500F1}">
      <dsp:nvSpPr>
        <dsp:cNvPr id="0" name=""/>
        <dsp:cNvSpPr/>
      </dsp:nvSpPr>
      <dsp:spPr>
        <a:xfrm rot="5400000">
          <a:off x="2373692" y="2419359"/>
          <a:ext cx="281815" cy="41384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390448" y="2485371"/>
        <a:ext cx="248304" cy="197271"/>
      </dsp:txXfrm>
    </dsp:sp>
    <dsp:sp modelId="{EB406523-D94B-704A-A73D-4530576EA98B}">
      <dsp:nvSpPr>
        <dsp:cNvPr id="0" name=""/>
        <dsp:cNvSpPr/>
      </dsp:nvSpPr>
      <dsp:spPr>
        <a:xfrm>
          <a:off x="0" y="2814156"/>
          <a:ext cx="5029199" cy="919646"/>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n-US" sz="4100" kern="1200" dirty="0">
            <a:latin typeface="Arial"/>
          </a:endParaRPr>
        </a:p>
      </dsp:txBody>
      <dsp:txXfrm>
        <a:off x="26936" y="2841092"/>
        <a:ext cx="4975327" cy="865774"/>
      </dsp:txXfrm>
    </dsp:sp>
    <dsp:sp modelId="{47ACE53D-EA89-F64E-928A-5898E54B29A7}">
      <dsp:nvSpPr>
        <dsp:cNvPr id="0" name=""/>
        <dsp:cNvSpPr/>
      </dsp:nvSpPr>
      <dsp:spPr>
        <a:xfrm rot="5400000">
          <a:off x="2374266" y="3743413"/>
          <a:ext cx="280666" cy="41384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390447" y="3810000"/>
        <a:ext cx="248304" cy="196466"/>
      </dsp:txXfrm>
    </dsp:sp>
    <dsp:sp modelId="{3D235A7B-0B86-4348-8AE4-3A7A62DA93AC}">
      <dsp:nvSpPr>
        <dsp:cNvPr id="0" name=""/>
        <dsp:cNvSpPr/>
      </dsp:nvSpPr>
      <dsp:spPr>
        <a:xfrm>
          <a:off x="0" y="4108024"/>
          <a:ext cx="5029199" cy="919646"/>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n-US" sz="4100" kern="1200" dirty="0">
            <a:latin typeface="Arial"/>
          </a:endParaRPr>
        </a:p>
      </dsp:txBody>
      <dsp:txXfrm>
        <a:off x="26936" y="4134960"/>
        <a:ext cx="4975327" cy="8657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pPr>
              <a:defRPr/>
            </a:pPr>
            <a:fld id="{F72540DF-B098-45B3-AC80-FA7AB676F22E}" type="datetimeFigureOut">
              <a:rPr lang="en-US"/>
              <a:pPr>
                <a:defRPr/>
              </a:pPr>
              <a:t>2/22/2016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pPr>
              <a:defRPr/>
            </a:pPr>
            <a:fld id="{B01DF395-7003-435B-8731-99EEB4A5209D}" type="slidenum">
              <a:rPr lang="en-US"/>
              <a:pPr>
                <a:defRPr/>
              </a:pPr>
              <a:t>‹#›</a:t>
            </a:fld>
            <a:endParaRPr lang="en-US" dirty="0"/>
          </a:p>
        </p:txBody>
      </p:sp>
    </p:spTree>
    <p:extLst>
      <p:ext uri="{BB962C8B-B14F-4D97-AF65-F5344CB8AC3E}">
        <p14:creationId xmlns:p14="http://schemas.microsoft.com/office/powerpoint/2010/main" val="3647962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8" charset="0"/>
                <a:ea typeface="+mn-ea"/>
                <a:cs typeface="Arial"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8" charset="0"/>
              </a:defRPr>
            </a:lvl1pPr>
          </a:lstStyle>
          <a:p>
            <a:pPr>
              <a:defRPr/>
            </a:pPr>
            <a:fld id="{85F64682-165A-42B7-A0CE-53DB530C5D9D}" type="datetime1">
              <a:rPr lang="en-US"/>
              <a:pPr>
                <a:defRPr/>
              </a:pPr>
              <a:t>2/22/2016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8"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8" charset="0"/>
              </a:defRPr>
            </a:lvl1pPr>
          </a:lstStyle>
          <a:p>
            <a:pPr>
              <a:defRPr/>
            </a:pPr>
            <a:fld id="{CFB4F096-2F43-444D-9219-66DEC3FBCAC5}" type="slidenum">
              <a:rPr lang="en-US"/>
              <a:pPr>
                <a:defRPr/>
              </a:pPr>
              <a:t>‹#›</a:t>
            </a:fld>
            <a:endParaRPr lang="en-US" dirty="0"/>
          </a:p>
        </p:txBody>
      </p:sp>
    </p:spTree>
    <p:extLst>
      <p:ext uri="{BB962C8B-B14F-4D97-AF65-F5344CB8AC3E}">
        <p14:creationId xmlns:p14="http://schemas.microsoft.com/office/powerpoint/2010/main" val="304346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DDACEA1F-0C87-46F0-9347-DB2607380CD1}" type="slidenum">
              <a:rPr lang="en-US" smtClean="0">
                <a:latin typeface="Calibri" pitchFamily="34" charset="0"/>
              </a:rPr>
              <a:pPr/>
              <a:t>2</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14</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15</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16</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18</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19</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20</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21</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22</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24</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28</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3</a:t>
            </a:fld>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29</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4</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701040" y="4338320"/>
            <a:ext cx="5608320" cy="4183380"/>
          </a:xfrm>
        </p:spPr>
        <p:txBody>
          <a:bodyPr>
            <a:normAutofit lnSpcReduction="10000"/>
          </a:bodyPr>
          <a:lstStyle/>
          <a:p>
            <a:pPr>
              <a:defRPr/>
            </a:pPr>
            <a:endParaRPr lang="en-US" b="1"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9090D47F-A53A-4F99-9E1B-CB855DAE743D}" type="slidenum">
              <a:rPr lang="en-US" smtClean="0">
                <a:latin typeface="Calibri" pitchFamily="34" charset="0"/>
              </a:rPr>
              <a:pPr/>
              <a:t>5</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701040" y="4338320"/>
            <a:ext cx="5608320" cy="4183380"/>
          </a:xfrm>
        </p:spPr>
        <p:txBody>
          <a:bodyPr>
            <a:normAutofit lnSpcReduction="10000"/>
          </a:bodyPr>
          <a:lstStyle/>
          <a:p>
            <a:pPr>
              <a:defRPr/>
            </a:pPr>
            <a:endParaRPr lang="en-US" b="1"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9090D47F-A53A-4F99-9E1B-CB855DAE743D}" type="slidenum">
              <a:rPr lang="en-US" smtClean="0">
                <a:latin typeface="Calibri" pitchFamily="34" charset="0"/>
              </a:rPr>
              <a:pPr/>
              <a:t>6</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701040" y="4338320"/>
            <a:ext cx="5608320" cy="4183380"/>
          </a:xfrm>
        </p:spPr>
        <p:txBody>
          <a:bodyPr>
            <a:normAutofit lnSpcReduction="10000"/>
          </a:bodyPr>
          <a:lstStyle/>
          <a:p>
            <a:pPr>
              <a:defRPr/>
            </a:pPr>
            <a:endParaRPr lang="en-US" b="1"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9090D47F-A53A-4F99-9E1B-CB855DAE743D}" type="slidenum">
              <a:rPr lang="en-US" smtClean="0">
                <a:latin typeface="Calibri" pitchFamily="34" charset="0"/>
              </a:rPr>
              <a:pPr/>
              <a:t>9</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10</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11</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12</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1509FE-EB2D-4F6C-81D1-52D7DF2D6E61}"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04C2C3-BAE3-405C-83FB-55B58D2659C9}"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6A9F18-9644-44ED-AD11-F5135865C682}"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AF6B07-FACE-4652-9401-BDBFD0B703B6}"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914400"/>
            <a:ext cx="8229600" cy="1143000"/>
          </a:xfrm>
        </p:spPr>
        <p:txBody>
          <a:bodyPr/>
          <a:lstStyle>
            <a:lvl1pPr algn="l">
              <a:defRPr sz="2800">
                <a:solidFill>
                  <a:schemeClr val="accent1"/>
                </a:solidFill>
                <a:latin typeface="Arial" pitchFamily="34" charset="0"/>
                <a:cs typeface="Arial" pitchFamily="34" charset="0"/>
              </a:defRPr>
            </a:lvl1pPr>
          </a:lstStyle>
          <a:p>
            <a:r>
              <a:rPr lang="en-US" dirty="0" smtClean="0"/>
              <a:t>Click to edit Master title style</a:t>
            </a:r>
            <a:endParaRPr lang="en-US" dirty="0"/>
          </a:p>
        </p:txBody>
      </p:sp>
      <p:sp>
        <p:nvSpPr>
          <p:cNvPr id="9" name="Content Placeholder 8"/>
          <p:cNvSpPr>
            <a:spLocks noGrp="1"/>
          </p:cNvSpPr>
          <p:nvPr>
            <p:ph sz="quarter" idx="10"/>
          </p:nvPr>
        </p:nvSpPr>
        <p:spPr>
          <a:xfrm>
            <a:off x="457200" y="1905000"/>
            <a:ext cx="8229600" cy="4191000"/>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BDBD92-2E52-4B39-954B-682F14A411FC}" type="datetime1">
              <a:rPr lang="en-US"/>
              <a:pPr>
                <a:defRPr/>
              </a:pPr>
              <a:t>2/22/2016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314C55-9542-4F4E-9B81-AE2FF1D3D932}"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FADF27-101E-4F1B-83B7-903B103D7A44}"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DEE369-97BE-49A9-B77F-4E95952A196B}"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2704F9-5037-4ADA-B6D2-4578913CF333}" type="datetime1">
              <a:rPr lang="en-US"/>
              <a:pPr>
                <a:defRPr/>
              </a:pPr>
              <a:t>2/22/2016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8E26B2-F479-4B50-AB50-767378185D37}"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2EB5BD-6C30-4BC7-B33F-49210F581F1A}" type="datetime1">
              <a:rPr lang="en-US"/>
              <a:pPr>
                <a:defRPr/>
              </a:pPr>
              <a:t>2/22/2016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656BB2F-9FB1-4D79-86D3-3219F54FE344}"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CC5823-4D5C-45DA-9937-BC42C7FEB04E}" type="datetime1">
              <a:rPr lang="en-US"/>
              <a:pPr>
                <a:defRPr/>
              </a:pPr>
              <a:t>2/22/2016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F4CE53-1452-4FE3-A11B-E3EAE7B6ED5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AC693C-4F7F-409B-83C2-6BF5141AB202}"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3B331E-48F2-4609-98C4-39CAF1479547}"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95ABE2-5E22-4544-990A-417A6245D3AF}" type="datetime1">
              <a:rPr lang="en-US"/>
              <a:pPr>
                <a:defRPr/>
              </a:pPr>
              <a:t>2/22/2016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AD047D-AE5C-4DE8-8652-9AC2CB2EAFDE}"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9D70519-C872-4DD8-B01D-94B1BCAF9042}" type="datetime1">
              <a:rPr lang="en-US"/>
              <a:pPr>
                <a:defRPr/>
              </a:pPr>
              <a:t>2/22/2016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881F016-8923-431B-A939-A61567D190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08" charset="-128"/>
          <a:cs typeface="+mj-cs"/>
        </a:defRPr>
      </a:lvl1pPr>
      <a:lvl2pPr algn="ctr" rtl="0" eaLnBrk="0" fontAlgn="base" hangingPunct="0">
        <a:spcBef>
          <a:spcPct val="0"/>
        </a:spcBef>
        <a:spcAft>
          <a:spcPct val="0"/>
        </a:spcAft>
        <a:defRPr sz="4400">
          <a:solidFill>
            <a:schemeClr val="tx1"/>
          </a:solidFill>
          <a:latin typeface="Calibri" pitchFamily="-108" charset="0"/>
          <a:ea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108" charset="0"/>
          <a:ea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108" charset="0"/>
          <a:ea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108" charset="0"/>
          <a:ea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defRPr>
      </a:lvl6pPr>
      <a:lvl7pPr marL="914400" algn="ctr" rtl="0" fontAlgn="base">
        <a:spcBef>
          <a:spcPct val="0"/>
        </a:spcBef>
        <a:spcAft>
          <a:spcPct val="0"/>
        </a:spcAft>
        <a:defRPr sz="4400">
          <a:solidFill>
            <a:schemeClr val="tx1"/>
          </a:solidFill>
          <a:latin typeface="Calibri" pitchFamily="-108" charset="0"/>
        </a:defRPr>
      </a:lvl7pPr>
      <a:lvl8pPr marL="1371600" algn="ctr" rtl="0" fontAlgn="base">
        <a:spcBef>
          <a:spcPct val="0"/>
        </a:spcBef>
        <a:spcAft>
          <a:spcPct val="0"/>
        </a:spcAft>
        <a:defRPr sz="4400">
          <a:solidFill>
            <a:schemeClr val="tx1"/>
          </a:solidFill>
          <a:latin typeface="Calibri" pitchFamily="-108" charset="0"/>
        </a:defRPr>
      </a:lvl8pPr>
      <a:lvl9pPr marL="1828800" algn="ctr" rtl="0" fontAlgn="base">
        <a:spcBef>
          <a:spcPct val="0"/>
        </a:spcBef>
        <a:spcAft>
          <a:spcPct val="0"/>
        </a:spcAft>
        <a:defRPr sz="4400">
          <a:solidFill>
            <a:schemeClr val="tx1"/>
          </a:solidFill>
          <a:latin typeface="Calibri" pitchFamily="-10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2b_the4es/index.html"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2e_phys_engagement/index.html"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2e_phys_engagement/index.html"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hyperlink" Target="http://www.ahrq.gov/professionals/education/curriculum-tools/teamstepps/index.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2c_build_cusp_team/index.html"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llustration for Assemble the Team module that has the CUSP logo of interlocking puzzle pieces with piece for Assemble the Team pulled apart from the other piec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457200"/>
            <a:ext cx="7874000" cy="6084454"/>
          </a:xfrm>
          <a:prstGeom prst="rect">
            <a:avLst/>
          </a:prstGeom>
        </p:spPr>
      </p:pic>
    </p:spTree>
    <p:extLst>
      <p:ext uri="{BB962C8B-B14F-4D97-AF65-F5344CB8AC3E}">
        <p14:creationId xmlns:p14="http://schemas.microsoft.com/office/powerpoint/2010/main" val="39873328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38200" y="609600"/>
            <a:ext cx="8458200" cy="1143000"/>
          </a:xfrm>
        </p:spPr>
        <p:txBody>
          <a:bodyPr/>
          <a:lstStyle/>
          <a:p>
            <a:pPr algn="ctr"/>
            <a:r>
              <a:rPr lang="en-US" sz="3200" b="1" dirty="0" smtClean="0">
                <a:solidFill>
                  <a:schemeClr val="tx1"/>
                </a:solidFill>
              </a:rPr>
              <a:t>Barriers to Team Performance</a:t>
            </a:r>
            <a:r>
              <a:rPr lang="en-US" sz="3200" b="1" baseline="30000" dirty="0" smtClean="0">
                <a:solidFill>
                  <a:schemeClr val="tx1"/>
                </a:solidFill>
              </a:rPr>
              <a:t>1</a:t>
            </a:r>
          </a:p>
        </p:txBody>
      </p:sp>
      <p:sp>
        <p:nvSpPr>
          <p:cNvPr id="6148" name="Content Placeholder 5"/>
          <p:cNvSpPr>
            <a:spLocks noGrp="1"/>
          </p:cNvSpPr>
          <p:nvPr>
            <p:ph sz="quarter" idx="10"/>
          </p:nvPr>
        </p:nvSpPr>
        <p:spPr>
          <a:xfrm>
            <a:off x="457200" y="2057400"/>
            <a:ext cx="5562600" cy="4572000"/>
          </a:xfrm>
        </p:spPr>
        <p:txBody>
          <a:bodyPr/>
          <a:lstStyle/>
          <a:p>
            <a:pPr marL="631825" defTabSz="579438">
              <a:buSzPct val="100000"/>
              <a:buBlip>
                <a:blip r:embed="rId3"/>
              </a:buBlip>
            </a:pPr>
            <a:r>
              <a:rPr lang="en-US" sz="2000" dirty="0" smtClean="0"/>
              <a:t> Inconsistency in team membership</a:t>
            </a:r>
          </a:p>
          <a:p>
            <a:pPr marL="631825" defTabSz="579438">
              <a:buSzPct val="100000"/>
              <a:buBlip>
                <a:blip r:embed="rId3"/>
              </a:buBlip>
            </a:pPr>
            <a:r>
              <a:rPr lang="en-US" sz="2000" dirty="0" smtClean="0"/>
              <a:t> Lack of time </a:t>
            </a:r>
          </a:p>
          <a:p>
            <a:pPr marL="631825" defTabSz="579438">
              <a:buSzPct val="100000"/>
              <a:buBlip>
                <a:blip r:embed="rId3"/>
              </a:buBlip>
            </a:pPr>
            <a:r>
              <a:rPr lang="en-US" sz="2000" dirty="0" smtClean="0"/>
              <a:t> Lack of information sharing</a:t>
            </a:r>
          </a:p>
          <a:p>
            <a:pPr marL="631825" defTabSz="579438">
              <a:buSzPct val="100000"/>
              <a:buBlip>
                <a:blip r:embed="rId3"/>
              </a:buBlip>
            </a:pPr>
            <a:r>
              <a:rPr lang="en-US" sz="2000" dirty="0" smtClean="0"/>
              <a:t> Hierarchy</a:t>
            </a:r>
          </a:p>
          <a:p>
            <a:pPr marL="631825" defTabSz="579438">
              <a:buSzPct val="100000"/>
              <a:buBlip>
                <a:blip r:embed="rId3"/>
              </a:buBlip>
            </a:pPr>
            <a:r>
              <a:rPr lang="en-US" sz="2000" dirty="0" smtClean="0"/>
              <a:t> Varying communication styles </a:t>
            </a:r>
          </a:p>
          <a:p>
            <a:pPr marL="631825" defTabSz="579438">
              <a:buSzPct val="100000"/>
              <a:buBlip>
                <a:blip r:embed="rId3"/>
              </a:buBlip>
            </a:pPr>
            <a:r>
              <a:rPr lang="en-US" sz="2000" dirty="0" smtClean="0"/>
              <a:t> Presence of conflict</a:t>
            </a:r>
          </a:p>
          <a:p>
            <a:pPr marL="631825" defTabSz="579438">
              <a:buSzPct val="100000"/>
              <a:buBlip>
                <a:blip r:embed="rId3"/>
              </a:buBlip>
            </a:pPr>
            <a:r>
              <a:rPr lang="en-US" sz="2000" dirty="0" smtClean="0"/>
              <a:t> Lack of coordination and follow up</a:t>
            </a:r>
          </a:p>
          <a:p>
            <a:pPr marL="631825" defTabSz="579438">
              <a:buSzPct val="100000"/>
              <a:buBlip>
                <a:blip r:embed="rId3"/>
              </a:buBlip>
            </a:pPr>
            <a:r>
              <a:rPr lang="en-US" sz="2000" dirty="0" smtClean="0"/>
              <a:t> Misinterpretation of cues</a:t>
            </a:r>
          </a:p>
          <a:p>
            <a:pPr marL="631825" defTabSz="579438">
              <a:buSzPct val="100000"/>
              <a:buBlip>
                <a:blip r:embed="rId3"/>
              </a:buBlip>
            </a:pPr>
            <a:r>
              <a:rPr lang="en-US" sz="2000" dirty="0" smtClean="0"/>
              <a:t> Lack of role clarity</a:t>
            </a:r>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pic>
        <p:nvPicPr>
          <p:cNvPr id="6" name="Picture 5" descr="Team member standing before a brick wall."/>
          <p:cNvPicPr>
            <a:picLocks noChangeAspect="1"/>
          </p:cNvPicPr>
          <p:nvPr/>
        </p:nvPicPr>
        <p:blipFill>
          <a:blip r:embed="rId4" cstate="print"/>
          <a:stretch>
            <a:fillRect/>
          </a:stretch>
        </p:blipFill>
        <p:spPr>
          <a:xfrm>
            <a:off x="3886200" y="3009899"/>
            <a:ext cx="6553200" cy="4914901"/>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609600"/>
            <a:ext cx="8382000" cy="1143000"/>
          </a:xfrm>
        </p:spPr>
        <p:txBody>
          <a:bodyPr/>
          <a:lstStyle/>
          <a:p>
            <a:pPr algn="ctr"/>
            <a:r>
              <a:rPr lang="en-US" sz="3200" b="1" dirty="0" smtClean="0">
                <a:solidFill>
                  <a:schemeClr val="tx1"/>
                </a:solidFill>
              </a:rPr>
              <a:t>Stages of Engagement</a:t>
            </a:r>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11" name="Content Placeholder 5"/>
          <p:cNvSpPr>
            <a:spLocks noGrp="1"/>
          </p:cNvSpPr>
          <p:nvPr>
            <p:ph sz="quarter" idx="10"/>
          </p:nvPr>
        </p:nvSpPr>
        <p:spPr>
          <a:xfrm>
            <a:off x="914400" y="2286000"/>
            <a:ext cx="5562600" cy="1905000"/>
          </a:xfrm>
        </p:spPr>
        <p:txBody>
          <a:bodyPr/>
          <a:lstStyle/>
          <a:p>
            <a:pPr>
              <a:spcAft>
                <a:spcPts val="600"/>
              </a:spcAft>
              <a:buSzPct val="100000"/>
              <a:buBlip>
                <a:blip r:embed="rId3"/>
              </a:buBlip>
            </a:pPr>
            <a:r>
              <a:rPr lang="en-US" sz="2000" dirty="0" smtClean="0">
                <a:ea typeface="ＭＳ Ｐゴシック" pitchFamily="-111" charset="-128"/>
              </a:rPr>
              <a:t>Engagement: “To involve oneself or become occupied; to participate fully and deeply”</a:t>
            </a:r>
          </a:p>
          <a:p>
            <a:pPr>
              <a:spcAft>
                <a:spcPts val="600"/>
              </a:spcAft>
              <a:buSzPct val="100000"/>
              <a:buBlip>
                <a:blip r:embed="rId3"/>
              </a:buBlip>
            </a:pPr>
            <a:r>
              <a:rPr lang="en-US" sz="2000" dirty="0" smtClean="0">
                <a:ea typeface="ＭＳ Ｐゴシック" pitchFamily="-111" charset="-128"/>
              </a:rPr>
              <a:t>Active support of the project</a:t>
            </a:r>
          </a:p>
        </p:txBody>
      </p:sp>
      <p:grpSp>
        <p:nvGrpSpPr>
          <p:cNvPr id="19" name="Group 18" descr="The range of engagement for CUSP team members encompasses: uninvolved, aversion, apathy, and engaged.   "/>
          <p:cNvGrpSpPr/>
          <p:nvPr/>
        </p:nvGrpSpPr>
        <p:grpSpPr>
          <a:xfrm>
            <a:off x="3615164" y="914400"/>
            <a:ext cx="5605036" cy="6248400"/>
            <a:chOff x="109964" y="502847"/>
            <a:chExt cx="5605036" cy="6248400"/>
          </a:xfrm>
        </p:grpSpPr>
        <p:grpSp>
          <p:nvGrpSpPr>
            <p:cNvPr id="13" name="Group 12"/>
            <p:cNvGrpSpPr/>
            <p:nvPr/>
          </p:nvGrpSpPr>
          <p:grpSpPr>
            <a:xfrm>
              <a:off x="109964" y="502847"/>
              <a:ext cx="3905250" cy="6248400"/>
              <a:chOff x="109964" y="502847"/>
              <a:chExt cx="3905250" cy="6248400"/>
            </a:xfrm>
          </p:grpSpPr>
          <p:sp>
            <p:nvSpPr>
              <p:cNvPr id="6" name=" 3"/>
              <p:cNvSpPr/>
              <p:nvPr/>
            </p:nvSpPr>
            <p:spPr>
              <a:xfrm rot="6713976" flipH="1">
                <a:off x="-1061611" y="1674422"/>
                <a:ext cx="6248400" cy="390525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7" name="Oval 6"/>
              <p:cNvSpPr/>
              <p:nvPr/>
            </p:nvSpPr>
            <p:spPr>
              <a:xfrm>
                <a:off x="3276600" y="2209800"/>
                <a:ext cx="443636" cy="4436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7"/>
              <p:cNvSpPr/>
              <p:nvPr/>
            </p:nvSpPr>
            <p:spPr>
              <a:xfrm>
                <a:off x="2640635" y="3250235"/>
                <a:ext cx="331165" cy="33116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8"/>
              <p:cNvSpPr/>
              <p:nvPr/>
            </p:nvSpPr>
            <p:spPr>
              <a:xfrm>
                <a:off x="1981200" y="4093464"/>
                <a:ext cx="249936" cy="2499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p:cNvSpPr/>
              <p:nvPr/>
            </p:nvSpPr>
            <p:spPr>
              <a:xfrm>
                <a:off x="1219200" y="4809287"/>
                <a:ext cx="143713" cy="14371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TextBox 13"/>
            <p:cNvSpPr txBox="1"/>
            <p:nvPr/>
          </p:nvSpPr>
          <p:spPr>
            <a:xfrm>
              <a:off x="3657600" y="2514600"/>
              <a:ext cx="2057400" cy="400110"/>
            </a:xfrm>
            <a:prstGeom prst="rect">
              <a:avLst/>
            </a:prstGeom>
            <a:noFill/>
          </p:spPr>
          <p:txBody>
            <a:bodyPr wrap="square" rtlCol="0">
              <a:spAutoFit/>
            </a:bodyPr>
            <a:lstStyle/>
            <a:p>
              <a:r>
                <a:rPr lang="en-US" sz="2000" dirty="0" smtClean="0"/>
                <a:t>Engaged</a:t>
              </a:r>
              <a:endParaRPr lang="en-US" sz="2000" dirty="0"/>
            </a:p>
          </p:txBody>
        </p:sp>
        <p:sp>
          <p:nvSpPr>
            <p:cNvPr id="16" name="TextBox 15"/>
            <p:cNvSpPr txBox="1"/>
            <p:nvPr/>
          </p:nvSpPr>
          <p:spPr>
            <a:xfrm>
              <a:off x="2971800" y="3581400"/>
              <a:ext cx="2057400" cy="400110"/>
            </a:xfrm>
            <a:prstGeom prst="rect">
              <a:avLst/>
            </a:prstGeom>
            <a:noFill/>
          </p:spPr>
          <p:txBody>
            <a:bodyPr wrap="square" rtlCol="0">
              <a:spAutoFit/>
            </a:bodyPr>
            <a:lstStyle/>
            <a:p>
              <a:r>
                <a:rPr lang="en-US" sz="2000" dirty="0" smtClean="0"/>
                <a:t>Apathy</a:t>
              </a:r>
              <a:endParaRPr lang="en-US" sz="2000" dirty="0"/>
            </a:p>
          </p:txBody>
        </p:sp>
        <p:sp>
          <p:nvSpPr>
            <p:cNvPr id="17" name="TextBox 16"/>
            <p:cNvSpPr txBox="1"/>
            <p:nvPr/>
          </p:nvSpPr>
          <p:spPr>
            <a:xfrm>
              <a:off x="2286000" y="4343400"/>
              <a:ext cx="2057400" cy="400110"/>
            </a:xfrm>
            <a:prstGeom prst="rect">
              <a:avLst/>
            </a:prstGeom>
            <a:noFill/>
          </p:spPr>
          <p:txBody>
            <a:bodyPr wrap="square" rtlCol="0">
              <a:spAutoFit/>
            </a:bodyPr>
            <a:lstStyle/>
            <a:p>
              <a:r>
                <a:rPr lang="en-US" sz="2000" dirty="0" smtClean="0"/>
                <a:t>Aversion</a:t>
              </a:r>
              <a:endParaRPr lang="en-US" sz="2000" dirty="0"/>
            </a:p>
          </p:txBody>
        </p:sp>
        <p:sp>
          <p:nvSpPr>
            <p:cNvPr id="18" name="TextBox 17"/>
            <p:cNvSpPr txBox="1"/>
            <p:nvPr/>
          </p:nvSpPr>
          <p:spPr>
            <a:xfrm>
              <a:off x="1371600" y="4953000"/>
              <a:ext cx="2057400" cy="400110"/>
            </a:xfrm>
            <a:prstGeom prst="rect">
              <a:avLst/>
            </a:prstGeom>
            <a:noFill/>
          </p:spPr>
          <p:txBody>
            <a:bodyPr wrap="square" rtlCol="0">
              <a:spAutoFit/>
            </a:bodyPr>
            <a:lstStyle/>
            <a:p>
              <a:r>
                <a:rPr lang="en-US" sz="2000" dirty="0" smtClean="0"/>
                <a:t>Uninvolved</a:t>
              </a:r>
              <a:endParaRPr lang="en-US" sz="2000" dirty="0"/>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0" y="609600"/>
            <a:ext cx="8686800" cy="838200"/>
          </a:xfrm>
        </p:spPr>
        <p:txBody>
          <a:bodyPr>
            <a:normAutofit/>
          </a:bodyPr>
          <a:lstStyle/>
          <a:p>
            <a:pPr algn="ctr"/>
            <a:r>
              <a:rPr lang="en-US" sz="3200" b="1" dirty="0" smtClean="0">
                <a:solidFill>
                  <a:schemeClr val="tx1"/>
                </a:solidFill>
                <a:cs typeface="Tahoma" pitchFamily="34" charset="0"/>
              </a:rPr>
              <a:t>Engage Team Members Using the 4 E’s</a:t>
            </a:r>
            <a:r>
              <a:rPr lang="en-US" sz="3200" b="1" baseline="30000" dirty="0" smtClean="0">
                <a:solidFill>
                  <a:schemeClr val="tx1"/>
                </a:solidFill>
                <a:cs typeface="Tahoma" pitchFamily="34" charset="0"/>
              </a:rPr>
              <a:t>2</a:t>
            </a:r>
            <a:endParaRPr lang="en-US" sz="3200" b="1" dirty="0" smtClean="0">
              <a:solidFill>
                <a:srgbClr val="FF0000"/>
              </a:solidFill>
              <a:latin typeface="Arial" charset="0"/>
              <a:cs typeface="Arial" charset="0"/>
            </a:endParaRPr>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pPr/>
              <a:t>12</a:t>
            </a:fld>
            <a:endParaRPr lang="en-US" smtClean="0"/>
          </a:p>
        </p:txBody>
      </p:sp>
      <p:grpSp>
        <p:nvGrpSpPr>
          <p:cNvPr id="43" name="Group 42" descr="The roles of staff, team leaders and senior leaders are interconnected when unit teams apply the 4 E’s.  The 4 E’s require teams and their leaders to Educate, Engage, Execute and Evaluate their involvement in the CUSP program.&#10;&#10;Gears symbolizing the roles of staff, unit team leaders and senior leadership depict the interconnected and dependent relationship that exists between each aspect of the unit team.       &#10;"/>
          <p:cNvGrpSpPr/>
          <p:nvPr/>
        </p:nvGrpSpPr>
        <p:grpSpPr>
          <a:xfrm>
            <a:off x="304800" y="1371600"/>
            <a:ext cx="8839200" cy="5029200"/>
            <a:chOff x="304800" y="1103531"/>
            <a:chExt cx="8839200" cy="5029200"/>
          </a:xfrm>
        </p:grpSpPr>
        <p:grpSp>
          <p:nvGrpSpPr>
            <p:cNvPr id="42" name="Group 41"/>
            <p:cNvGrpSpPr/>
            <p:nvPr/>
          </p:nvGrpSpPr>
          <p:grpSpPr>
            <a:xfrm>
              <a:off x="304800" y="1103531"/>
              <a:ext cx="5029200" cy="5029200"/>
              <a:chOff x="304800" y="1103531"/>
              <a:chExt cx="5029200" cy="5029200"/>
            </a:xfrm>
          </p:grpSpPr>
          <p:graphicFrame>
            <p:nvGraphicFramePr>
              <p:cNvPr id="21" name="Diagram 20" descr="The roles of Staff, Team Leaders and Senior Leaders are interconnected when unit teams apply the 4 E’s.  The 4 E’s require teams and their leaders to Educate, Engage, Execute and Evaluate their involvement in the CUSP program.  Gears symbolizing the roles of staff, unit team leaders and senior leadership depict the interconnected and dependent relationship that exists between each aspect of the unit team."/>
              <p:cNvGraphicFramePr/>
              <p:nvPr>
                <p:extLst>
                  <p:ext uri="{D42A27DB-BD31-4B8C-83A1-F6EECF244321}">
                    <p14:modId xmlns:p14="http://schemas.microsoft.com/office/powerpoint/2010/main" val="4219743948"/>
                  </p:ext>
                </p:extLst>
              </p:nvPr>
            </p:nvGraphicFramePr>
            <p:xfrm>
              <a:off x="304800" y="1103531"/>
              <a:ext cx="5029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a:off x="723900" y="1425714"/>
                <a:ext cx="1447800" cy="707886"/>
              </a:xfrm>
              <a:prstGeom prst="rect">
                <a:avLst/>
              </a:prstGeom>
              <a:noFill/>
            </p:spPr>
            <p:txBody>
              <a:bodyPr wrap="square" rtlCol="0">
                <a:spAutoFit/>
              </a:bodyPr>
              <a:lstStyle/>
              <a:p>
                <a:pPr lvl="0" algn="ctr"/>
                <a:r>
                  <a:rPr lang="en-US" sz="2000" dirty="0" smtClean="0">
                    <a:solidFill>
                      <a:schemeClr val="bg1"/>
                    </a:solidFill>
                    <a:latin typeface="Arial"/>
                  </a:rPr>
                  <a:t>Engage (adaptive)</a:t>
                </a:r>
                <a:endParaRPr lang="en-US" sz="2000" dirty="0">
                  <a:solidFill>
                    <a:schemeClr val="bg1"/>
                  </a:solidFill>
                  <a:latin typeface="Arial"/>
                </a:endParaRPr>
              </a:p>
            </p:txBody>
          </p:sp>
          <p:sp>
            <p:nvSpPr>
              <p:cNvPr id="23" name="TextBox 22"/>
              <p:cNvSpPr txBox="1"/>
              <p:nvPr/>
            </p:nvSpPr>
            <p:spPr>
              <a:xfrm>
                <a:off x="2495797" y="1279681"/>
                <a:ext cx="2667000" cy="1015663"/>
              </a:xfrm>
              <a:prstGeom prst="rect">
                <a:avLst/>
              </a:prstGeom>
              <a:noFill/>
            </p:spPr>
            <p:txBody>
              <a:bodyPr wrap="square" rtlCol="0">
                <a:spAutoFit/>
              </a:bodyPr>
              <a:lstStyle/>
              <a:p>
                <a:pPr lvl="0" algn="ctr"/>
                <a:r>
                  <a:rPr lang="en-US" sz="2000" dirty="0">
                    <a:solidFill>
                      <a:schemeClr val="bg1"/>
                    </a:solidFill>
                    <a:latin typeface="Arial"/>
                  </a:rPr>
                  <a:t>How does this make the world a better place?</a:t>
                </a:r>
              </a:p>
            </p:txBody>
          </p:sp>
          <p:sp>
            <p:nvSpPr>
              <p:cNvPr id="24" name="TextBox 23"/>
              <p:cNvSpPr txBox="1"/>
              <p:nvPr/>
            </p:nvSpPr>
            <p:spPr>
              <a:xfrm>
                <a:off x="685800" y="2721114"/>
                <a:ext cx="1524000" cy="707886"/>
              </a:xfrm>
              <a:prstGeom prst="rect">
                <a:avLst/>
              </a:prstGeom>
              <a:noFill/>
            </p:spPr>
            <p:txBody>
              <a:bodyPr wrap="square" rtlCol="0">
                <a:spAutoFit/>
              </a:bodyPr>
              <a:lstStyle/>
              <a:p>
                <a:pPr algn="ctr"/>
                <a:r>
                  <a:rPr lang="en-US" sz="2000" dirty="0" smtClean="0">
                    <a:solidFill>
                      <a:schemeClr val="bg1"/>
                    </a:solidFill>
                    <a:latin typeface="Arial" pitchFamily="34" charset="0"/>
                    <a:cs typeface="Arial" pitchFamily="34" charset="0"/>
                  </a:rPr>
                  <a:t>Educate </a:t>
                </a:r>
              </a:p>
              <a:p>
                <a:pPr algn="ctr"/>
                <a:r>
                  <a:rPr lang="en-US" sz="2000" dirty="0" smtClean="0">
                    <a:solidFill>
                      <a:schemeClr val="bg1"/>
                    </a:solidFill>
                    <a:latin typeface="Arial" pitchFamily="34" charset="0"/>
                    <a:cs typeface="Arial" pitchFamily="34" charset="0"/>
                  </a:rPr>
                  <a:t>(technical)</a:t>
                </a:r>
                <a:endParaRPr lang="en-US" sz="2000" dirty="0">
                  <a:solidFill>
                    <a:schemeClr val="bg1"/>
                  </a:solidFill>
                  <a:latin typeface="Arial" pitchFamily="34" charset="0"/>
                  <a:cs typeface="Arial" pitchFamily="34" charset="0"/>
                </a:endParaRPr>
              </a:p>
            </p:txBody>
          </p:sp>
          <p:sp>
            <p:nvSpPr>
              <p:cNvPr id="25" name="TextBox 24"/>
              <p:cNvSpPr txBox="1"/>
              <p:nvPr/>
            </p:nvSpPr>
            <p:spPr>
              <a:xfrm>
                <a:off x="2438400" y="2721114"/>
                <a:ext cx="2895600" cy="707886"/>
              </a:xfrm>
              <a:prstGeom prst="rect">
                <a:avLst/>
              </a:prstGeom>
              <a:noFill/>
            </p:spPr>
            <p:txBody>
              <a:bodyPr wrap="square" rtlCol="0">
                <a:spAutoFit/>
              </a:bodyPr>
              <a:lstStyle/>
              <a:p>
                <a:pPr lvl="0" algn="ctr"/>
                <a:r>
                  <a:rPr lang="en-US" sz="2000" dirty="0" smtClean="0">
                    <a:solidFill>
                      <a:schemeClr val="bg1"/>
                    </a:solidFill>
                    <a:latin typeface="Arial"/>
                  </a:rPr>
                  <a:t>What do we need to know?</a:t>
                </a:r>
                <a:endParaRPr lang="en-US" sz="2000" dirty="0">
                  <a:solidFill>
                    <a:schemeClr val="bg1"/>
                  </a:solidFill>
                  <a:latin typeface="Arial"/>
                </a:endParaRPr>
              </a:p>
            </p:txBody>
          </p:sp>
          <p:sp>
            <p:nvSpPr>
              <p:cNvPr id="26" name="TextBox 25"/>
              <p:cNvSpPr txBox="1"/>
              <p:nvPr/>
            </p:nvSpPr>
            <p:spPr>
              <a:xfrm>
                <a:off x="723900" y="3989457"/>
                <a:ext cx="1447800" cy="707886"/>
              </a:xfrm>
              <a:prstGeom prst="rect">
                <a:avLst/>
              </a:prstGeom>
              <a:noFill/>
            </p:spPr>
            <p:txBody>
              <a:bodyPr wrap="square" rtlCol="0">
                <a:spAutoFit/>
              </a:bodyPr>
              <a:lstStyle/>
              <a:p>
                <a:pPr lvl="0" algn="ctr"/>
                <a:r>
                  <a:rPr lang="en-US" sz="2000" dirty="0" smtClean="0">
                    <a:solidFill>
                      <a:schemeClr val="bg1"/>
                    </a:solidFill>
                    <a:latin typeface="Arial"/>
                  </a:rPr>
                  <a:t>Execute (adaptive)</a:t>
                </a:r>
                <a:endParaRPr lang="en-US" sz="2000" dirty="0">
                  <a:solidFill>
                    <a:schemeClr val="bg1"/>
                  </a:solidFill>
                  <a:latin typeface="Arial"/>
                </a:endParaRPr>
              </a:p>
            </p:txBody>
          </p:sp>
          <p:sp>
            <p:nvSpPr>
              <p:cNvPr id="27" name="TextBox 26"/>
              <p:cNvSpPr txBox="1"/>
              <p:nvPr/>
            </p:nvSpPr>
            <p:spPr>
              <a:xfrm>
                <a:off x="2362200" y="3891433"/>
                <a:ext cx="2971800" cy="1015663"/>
              </a:xfrm>
              <a:prstGeom prst="rect">
                <a:avLst/>
              </a:prstGeom>
              <a:noFill/>
            </p:spPr>
            <p:txBody>
              <a:bodyPr wrap="square" rtlCol="0">
                <a:spAutoFit/>
              </a:bodyPr>
              <a:lstStyle/>
              <a:p>
                <a:pPr lvl="0" algn="ctr"/>
                <a:r>
                  <a:rPr lang="en-US" sz="2000" dirty="0" smtClean="0">
                    <a:solidFill>
                      <a:schemeClr val="bg1"/>
                    </a:solidFill>
                    <a:latin typeface="Arial"/>
                  </a:rPr>
                  <a:t>What do we need to do?  What can we do with our resources and culture?</a:t>
                </a:r>
                <a:endParaRPr lang="en-US" sz="2000" dirty="0">
                  <a:solidFill>
                    <a:schemeClr val="bg1"/>
                  </a:solidFill>
                  <a:latin typeface="Arial"/>
                </a:endParaRPr>
              </a:p>
            </p:txBody>
          </p:sp>
          <p:sp>
            <p:nvSpPr>
              <p:cNvPr id="28" name="TextBox 27"/>
              <p:cNvSpPr txBox="1"/>
              <p:nvPr/>
            </p:nvSpPr>
            <p:spPr>
              <a:xfrm>
                <a:off x="682171" y="5311914"/>
                <a:ext cx="1447800" cy="707886"/>
              </a:xfrm>
              <a:prstGeom prst="rect">
                <a:avLst/>
              </a:prstGeom>
              <a:noFill/>
            </p:spPr>
            <p:txBody>
              <a:bodyPr wrap="square" rtlCol="0">
                <a:spAutoFit/>
              </a:bodyPr>
              <a:lstStyle/>
              <a:p>
                <a:pPr lvl="0" algn="ctr"/>
                <a:r>
                  <a:rPr lang="en-US" sz="2000" dirty="0" smtClean="0">
                    <a:solidFill>
                      <a:schemeClr val="bg1"/>
                    </a:solidFill>
                    <a:latin typeface="Arial"/>
                  </a:rPr>
                  <a:t>Evaluate (technical)</a:t>
                </a:r>
                <a:endParaRPr lang="en-US" sz="2000" dirty="0">
                  <a:solidFill>
                    <a:schemeClr val="bg1"/>
                  </a:solidFill>
                  <a:latin typeface="Arial"/>
                </a:endParaRPr>
              </a:p>
            </p:txBody>
          </p:sp>
          <p:sp>
            <p:nvSpPr>
              <p:cNvPr id="29" name="TextBox 28"/>
              <p:cNvSpPr txBox="1"/>
              <p:nvPr/>
            </p:nvSpPr>
            <p:spPr>
              <a:xfrm>
                <a:off x="2514600" y="5311914"/>
                <a:ext cx="2743200" cy="707886"/>
              </a:xfrm>
              <a:prstGeom prst="rect">
                <a:avLst/>
              </a:prstGeom>
              <a:noFill/>
            </p:spPr>
            <p:txBody>
              <a:bodyPr wrap="square" rtlCol="0">
                <a:spAutoFit/>
              </a:bodyPr>
              <a:lstStyle/>
              <a:p>
                <a:pPr lvl="0" algn="ctr"/>
                <a:r>
                  <a:rPr lang="en-US" sz="2000" dirty="0" smtClean="0">
                    <a:solidFill>
                      <a:schemeClr val="bg1"/>
                    </a:solidFill>
                    <a:latin typeface="Arial"/>
                  </a:rPr>
                  <a:t>How do we know we improved safety?</a:t>
                </a:r>
                <a:endParaRPr lang="en-US" sz="2000" dirty="0">
                  <a:solidFill>
                    <a:schemeClr val="bg1"/>
                  </a:solidFill>
                  <a:latin typeface="Arial"/>
                </a:endParaRPr>
              </a:p>
            </p:txBody>
          </p:sp>
        </p:grpSp>
        <p:grpSp>
          <p:nvGrpSpPr>
            <p:cNvPr id="40" name="Group 39"/>
            <p:cNvGrpSpPr/>
            <p:nvPr/>
          </p:nvGrpSpPr>
          <p:grpSpPr>
            <a:xfrm>
              <a:off x="5562600" y="1639555"/>
              <a:ext cx="3581400" cy="3923045"/>
              <a:chOff x="5562600" y="1323087"/>
              <a:chExt cx="3581400" cy="3923045"/>
            </a:xfrm>
          </p:grpSpPr>
          <p:grpSp>
            <p:nvGrpSpPr>
              <p:cNvPr id="41" name="Group 40"/>
              <p:cNvGrpSpPr/>
              <p:nvPr/>
            </p:nvGrpSpPr>
            <p:grpSpPr>
              <a:xfrm>
                <a:off x="5638800" y="1323087"/>
                <a:ext cx="3260284" cy="3733800"/>
                <a:chOff x="5638800" y="1323087"/>
                <a:chExt cx="3260284" cy="3733800"/>
              </a:xfrm>
            </p:grpSpPr>
            <p:sp>
              <p:nvSpPr>
                <p:cNvPr id="31" name="Freeform 30"/>
                <p:cNvSpPr/>
                <p:nvPr/>
              </p:nvSpPr>
              <p:spPr>
                <a:xfrm>
                  <a:off x="6941164" y="3166096"/>
                  <a:ext cx="1448235" cy="1580042"/>
                </a:xfrm>
                <a:custGeom>
                  <a:avLst/>
                  <a:gdLst>
                    <a:gd name="connsiteX0" fmla="*/ 1546892 w 2179320"/>
                    <a:gd name="connsiteY0" fmla="*/ 347468 h 2179320"/>
                    <a:gd name="connsiteX1" fmla="*/ 1716409 w 2179320"/>
                    <a:gd name="connsiteY1" fmla="*/ 205220 h 2179320"/>
                    <a:gd name="connsiteX2" fmla="*/ 1851833 w 2179320"/>
                    <a:gd name="connsiteY2" fmla="*/ 318855 h 2179320"/>
                    <a:gd name="connsiteX3" fmla="*/ 1741181 w 2179320"/>
                    <a:gd name="connsiteY3" fmla="*/ 510497 h 2179320"/>
                    <a:gd name="connsiteX4" fmla="*/ 1916992 w 2179320"/>
                    <a:gd name="connsiteY4" fmla="*/ 815012 h 2179320"/>
                    <a:gd name="connsiteX5" fmla="*/ 2138285 w 2179320"/>
                    <a:gd name="connsiteY5" fmla="*/ 815006 h 2179320"/>
                    <a:gd name="connsiteX6" fmla="*/ 2168983 w 2179320"/>
                    <a:gd name="connsiteY6" fmla="*/ 989104 h 2179320"/>
                    <a:gd name="connsiteX7" fmla="*/ 1961033 w 2179320"/>
                    <a:gd name="connsiteY7" fmla="*/ 1064785 h 2179320"/>
                    <a:gd name="connsiteX8" fmla="*/ 1899974 w 2179320"/>
                    <a:gd name="connsiteY8" fmla="*/ 1411064 h 2179320"/>
                    <a:gd name="connsiteX9" fmla="*/ 2069498 w 2179320"/>
                    <a:gd name="connsiteY9" fmla="*/ 1553304 h 2179320"/>
                    <a:gd name="connsiteX10" fmla="*/ 1981106 w 2179320"/>
                    <a:gd name="connsiteY10" fmla="*/ 1706403 h 2179320"/>
                    <a:gd name="connsiteX11" fmla="*/ 1773161 w 2179320"/>
                    <a:gd name="connsiteY11" fmla="*/ 1630711 h 2179320"/>
                    <a:gd name="connsiteX12" fmla="*/ 1503802 w 2179320"/>
                    <a:gd name="connsiteY12" fmla="*/ 1856730 h 2179320"/>
                    <a:gd name="connsiteX13" fmla="*/ 1542235 w 2179320"/>
                    <a:gd name="connsiteY13" fmla="*/ 2074660 h 2179320"/>
                    <a:gd name="connsiteX14" fmla="*/ 1376112 w 2179320"/>
                    <a:gd name="connsiteY14" fmla="*/ 2135123 h 2179320"/>
                    <a:gd name="connsiteX15" fmla="*/ 1265471 w 2179320"/>
                    <a:gd name="connsiteY15" fmla="*/ 1943475 h 2179320"/>
                    <a:gd name="connsiteX16" fmla="*/ 913848 w 2179320"/>
                    <a:gd name="connsiteY16" fmla="*/ 1943475 h 2179320"/>
                    <a:gd name="connsiteX17" fmla="*/ 803208 w 2179320"/>
                    <a:gd name="connsiteY17" fmla="*/ 2135123 h 2179320"/>
                    <a:gd name="connsiteX18" fmla="*/ 637085 w 2179320"/>
                    <a:gd name="connsiteY18" fmla="*/ 2074660 h 2179320"/>
                    <a:gd name="connsiteX19" fmla="*/ 675518 w 2179320"/>
                    <a:gd name="connsiteY19" fmla="*/ 1856730 h 2179320"/>
                    <a:gd name="connsiteX20" fmla="*/ 406159 w 2179320"/>
                    <a:gd name="connsiteY20" fmla="*/ 1630711 h 2179320"/>
                    <a:gd name="connsiteX21" fmla="*/ 198214 w 2179320"/>
                    <a:gd name="connsiteY21" fmla="*/ 1706403 h 2179320"/>
                    <a:gd name="connsiteX22" fmla="*/ 109822 w 2179320"/>
                    <a:gd name="connsiteY22" fmla="*/ 1553304 h 2179320"/>
                    <a:gd name="connsiteX23" fmla="*/ 279346 w 2179320"/>
                    <a:gd name="connsiteY23" fmla="*/ 1411064 h 2179320"/>
                    <a:gd name="connsiteX24" fmla="*/ 218288 w 2179320"/>
                    <a:gd name="connsiteY24" fmla="*/ 1064785 h 2179320"/>
                    <a:gd name="connsiteX25" fmla="*/ 10337 w 2179320"/>
                    <a:gd name="connsiteY25" fmla="*/ 989104 h 2179320"/>
                    <a:gd name="connsiteX26" fmla="*/ 41035 w 2179320"/>
                    <a:gd name="connsiteY26" fmla="*/ 815006 h 2179320"/>
                    <a:gd name="connsiteX27" fmla="*/ 262328 w 2179320"/>
                    <a:gd name="connsiteY27" fmla="*/ 815012 h 2179320"/>
                    <a:gd name="connsiteX28" fmla="*/ 438140 w 2179320"/>
                    <a:gd name="connsiteY28" fmla="*/ 510498 h 2179320"/>
                    <a:gd name="connsiteX29" fmla="*/ 327487 w 2179320"/>
                    <a:gd name="connsiteY29" fmla="*/ 318855 h 2179320"/>
                    <a:gd name="connsiteX30" fmla="*/ 462911 w 2179320"/>
                    <a:gd name="connsiteY30" fmla="*/ 205220 h 2179320"/>
                    <a:gd name="connsiteX31" fmla="*/ 632428 w 2179320"/>
                    <a:gd name="connsiteY31" fmla="*/ 347468 h 2179320"/>
                    <a:gd name="connsiteX32" fmla="*/ 962846 w 2179320"/>
                    <a:gd name="connsiteY32" fmla="*/ 227206 h 2179320"/>
                    <a:gd name="connsiteX33" fmla="*/ 1001267 w 2179320"/>
                    <a:gd name="connsiteY33" fmla="*/ 9273 h 2179320"/>
                    <a:gd name="connsiteX34" fmla="*/ 1178053 w 2179320"/>
                    <a:gd name="connsiteY34" fmla="*/ 9273 h 2179320"/>
                    <a:gd name="connsiteX35" fmla="*/ 1216474 w 2179320"/>
                    <a:gd name="connsiteY35" fmla="*/ 227205 h 2179320"/>
                    <a:gd name="connsiteX36" fmla="*/ 1546891 w 2179320"/>
                    <a:gd name="connsiteY36" fmla="*/ 347467 h 2179320"/>
                    <a:gd name="connsiteX37" fmla="*/ 1546892 w 2179320"/>
                    <a:gd name="connsiteY37" fmla="*/ 347468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79320" h="2179320">
                      <a:moveTo>
                        <a:pt x="1546892" y="347468"/>
                      </a:moveTo>
                      <a:lnTo>
                        <a:pt x="1716409" y="205220"/>
                      </a:lnTo>
                      <a:lnTo>
                        <a:pt x="1851833" y="318855"/>
                      </a:lnTo>
                      <a:lnTo>
                        <a:pt x="1741181" y="510497"/>
                      </a:lnTo>
                      <a:cubicBezTo>
                        <a:pt x="1819860" y="599006"/>
                        <a:pt x="1879681" y="702619"/>
                        <a:pt x="1916992" y="815012"/>
                      </a:cubicBezTo>
                      <a:lnTo>
                        <a:pt x="2138285" y="815006"/>
                      </a:lnTo>
                      <a:lnTo>
                        <a:pt x="2168983" y="989104"/>
                      </a:lnTo>
                      <a:lnTo>
                        <a:pt x="1961033" y="1064785"/>
                      </a:lnTo>
                      <a:cubicBezTo>
                        <a:pt x="1964412" y="1183161"/>
                        <a:pt x="1943637" y="1300983"/>
                        <a:pt x="1899974" y="1411064"/>
                      </a:cubicBezTo>
                      <a:lnTo>
                        <a:pt x="2069498" y="1553304"/>
                      </a:lnTo>
                      <a:lnTo>
                        <a:pt x="1981106" y="1706403"/>
                      </a:lnTo>
                      <a:lnTo>
                        <a:pt x="1773161" y="1630711"/>
                      </a:lnTo>
                      <a:cubicBezTo>
                        <a:pt x="1699659" y="1723565"/>
                        <a:pt x="1608008" y="1800469"/>
                        <a:pt x="1503802" y="1856730"/>
                      </a:cubicBezTo>
                      <a:lnTo>
                        <a:pt x="1542235" y="2074660"/>
                      </a:lnTo>
                      <a:lnTo>
                        <a:pt x="1376112" y="2135123"/>
                      </a:lnTo>
                      <a:lnTo>
                        <a:pt x="1265471" y="1943475"/>
                      </a:lnTo>
                      <a:cubicBezTo>
                        <a:pt x="1149480" y="1967359"/>
                        <a:pt x="1029839" y="1967359"/>
                        <a:pt x="913848" y="1943475"/>
                      </a:cubicBezTo>
                      <a:lnTo>
                        <a:pt x="803208" y="2135123"/>
                      </a:lnTo>
                      <a:lnTo>
                        <a:pt x="637085" y="2074660"/>
                      </a:lnTo>
                      <a:lnTo>
                        <a:pt x="675518" y="1856730"/>
                      </a:lnTo>
                      <a:cubicBezTo>
                        <a:pt x="571311" y="1800469"/>
                        <a:pt x="479661" y="1723565"/>
                        <a:pt x="406159" y="1630711"/>
                      </a:cubicBezTo>
                      <a:lnTo>
                        <a:pt x="198214" y="1706403"/>
                      </a:lnTo>
                      <a:lnTo>
                        <a:pt x="109822" y="1553304"/>
                      </a:lnTo>
                      <a:lnTo>
                        <a:pt x="279346" y="1411064"/>
                      </a:lnTo>
                      <a:cubicBezTo>
                        <a:pt x="235684" y="1300983"/>
                        <a:pt x="214908" y="1183160"/>
                        <a:pt x="218288" y="1064785"/>
                      </a:cubicBezTo>
                      <a:lnTo>
                        <a:pt x="10337" y="989104"/>
                      </a:lnTo>
                      <a:lnTo>
                        <a:pt x="41035" y="815006"/>
                      </a:lnTo>
                      <a:lnTo>
                        <a:pt x="262328" y="815012"/>
                      </a:lnTo>
                      <a:cubicBezTo>
                        <a:pt x="299639" y="702619"/>
                        <a:pt x="359460" y="599007"/>
                        <a:pt x="438140" y="510498"/>
                      </a:cubicBezTo>
                      <a:lnTo>
                        <a:pt x="327487" y="318855"/>
                      </a:lnTo>
                      <a:lnTo>
                        <a:pt x="462911" y="205220"/>
                      </a:lnTo>
                      <a:lnTo>
                        <a:pt x="632428" y="347468"/>
                      </a:lnTo>
                      <a:cubicBezTo>
                        <a:pt x="733255" y="285353"/>
                        <a:pt x="845681" y="244434"/>
                        <a:pt x="962846" y="227206"/>
                      </a:cubicBezTo>
                      <a:lnTo>
                        <a:pt x="1001267" y="9273"/>
                      </a:lnTo>
                      <a:lnTo>
                        <a:pt x="1178053" y="9273"/>
                      </a:lnTo>
                      <a:lnTo>
                        <a:pt x="1216474" y="227205"/>
                      </a:lnTo>
                      <a:cubicBezTo>
                        <a:pt x="1333639" y="244433"/>
                        <a:pt x="1446064" y="285352"/>
                        <a:pt x="1546891" y="347467"/>
                      </a:cubicBezTo>
                      <a:lnTo>
                        <a:pt x="1546892" y="347468"/>
                      </a:lnTo>
                      <a:close/>
                    </a:path>
                  </a:pathLst>
                </a:custGeom>
                <a:gradFill flip="none" rotWithShape="1">
                  <a:gsLst>
                    <a:gs pos="0">
                      <a:srgbClr val="B94A00"/>
                    </a:gs>
                    <a:gs pos="100000">
                      <a:srgbClr val="FF6600"/>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68619" tIns="540977" rIns="468619" bIns="579089" numCol="1" spcCol="1270" anchor="ctr" anchorCtr="0">
                  <a:noAutofit/>
                </a:bodyPr>
                <a:lstStyle/>
                <a:p>
                  <a:pPr lvl="0" algn="ctr" defTabSz="1066800">
                    <a:lnSpc>
                      <a:spcPct val="90000"/>
                    </a:lnSpc>
                    <a:spcBef>
                      <a:spcPct val="0"/>
                    </a:spcBef>
                    <a:spcAft>
                      <a:spcPct val="35000"/>
                    </a:spcAft>
                  </a:pPr>
                  <a:endParaRPr lang="en-US" sz="2000" kern="1200" dirty="0">
                    <a:latin typeface="Arial"/>
                  </a:endParaRPr>
                </a:p>
              </p:txBody>
            </p:sp>
            <p:sp>
              <p:nvSpPr>
                <p:cNvPr id="32" name="Freeform 31"/>
                <p:cNvSpPr/>
                <p:nvPr/>
              </p:nvSpPr>
              <p:spPr>
                <a:xfrm>
                  <a:off x="5874853" y="2511326"/>
                  <a:ext cx="1332889" cy="1314595"/>
                </a:xfrm>
                <a:custGeom>
                  <a:avLst/>
                  <a:gdLst>
                    <a:gd name="connsiteX0" fmla="*/ 1185942 w 1584960"/>
                    <a:gd name="connsiteY0" fmla="*/ 401431 h 1584960"/>
                    <a:gd name="connsiteX1" fmla="*/ 1419778 w 1584960"/>
                    <a:gd name="connsiteY1" fmla="*/ 330958 h 1584960"/>
                    <a:gd name="connsiteX2" fmla="*/ 1505820 w 1584960"/>
                    <a:gd name="connsiteY2" fmla="*/ 479988 h 1584960"/>
                    <a:gd name="connsiteX3" fmla="*/ 1327870 w 1584960"/>
                    <a:gd name="connsiteY3" fmla="*/ 647258 h 1584960"/>
                    <a:gd name="connsiteX4" fmla="*/ 1327870 w 1584960"/>
                    <a:gd name="connsiteY4" fmla="*/ 937702 h 1584960"/>
                    <a:gd name="connsiteX5" fmla="*/ 1505820 w 1584960"/>
                    <a:gd name="connsiteY5" fmla="*/ 1104972 h 1584960"/>
                    <a:gd name="connsiteX6" fmla="*/ 1419778 w 1584960"/>
                    <a:gd name="connsiteY6" fmla="*/ 1254002 h 1584960"/>
                    <a:gd name="connsiteX7" fmla="*/ 1185942 w 1584960"/>
                    <a:gd name="connsiteY7" fmla="*/ 1183529 h 1584960"/>
                    <a:gd name="connsiteX8" fmla="*/ 934408 w 1584960"/>
                    <a:gd name="connsiteY8" fmla="*/ 1328752 h 1584960"/>
                    <a:gd name="connsiteX9" fmla="*/ 878523 w 1584960"/>
                    <a:gd name="connsiteY9" fmla="*/ 1566496 h 1584960"/>
                    <a:gd name="connsiteX10" fmla="*/ 706437 w 1584960"/>
                    <a:gd name="connsiteY10" fmla="*/ 1566496 h 1584960"/>
                    <a:gd name="connsiteX11" fmla="*/ 650551 w 1584960"/>
                    <a:gd name="connsiteY11" fmla="*/ 1328753 h 1584960"/>
                    <a:gd name="connsiteX12" fmla="*/ 399017 w 1584960"/>
                    <a:gd name="connsiteY12" fmla="*/ 1183530 h 1584960"/>
                    <a:gd name="connsiteX13" fmla="*/ 165182 w 1584960"/>
                    <a:gd name="connsiteY13" fmla="*/ 1254002 h 1584960"/>
                    <a:gd name="connsiteX14" fmla="*/ 79140 w 1584960"/>
                    <a:gd name="connsiteY14" fmla="*/ 1104972 h 1584960"/>
                    <a:gd name="connsiteX15" fmla="*/ 257090 w 1584960"/>
                    <a:gd name="connsiteY15" fmla="*/ 937702 h 1584960"/>
                    <a:gd name="connsiteX16" fmla="*/ 257090 w 1584960"/>
                    <a:gd name="connsiteY16" fmla="*/ 647258 h 1584960"/>
                    <a:gd name="connsiteX17" fmla="*/ 79140 w 1584960"/>
                    <a:gd name="connsiteY17" fmla="*/ 479988 h 1584960"/>
                    <a:gd name="connsiteX18" fmla="*/ 165182 w 1584960"/>
                    <a:gd name="connsiteY18" fmla="*/ 330958 h 1584960"/>
                    <a:gd name="connsiteX19" fmla="*/ 399018 w 1584960"/>
                    <a:gd name="connsiteY19" fmla="*/ 401431 h 1584960"/>
                    <a:gd name="connsiteX20" fmla="*/ 650552 w 1584960"/>
                    <a:gd name="connsiteY20" fmla="*/ 256208 h 1584960"/>
                    <a:gd name="connsiteX21" fmla="*/ 706437 w 1584960"/>
                    <a:gd name="connsiteY21" fmla="*/ 18464 h 1584960"/>
                    <a:gd name="connsiteX22" fmla="*/ 878523 w 1584960"/>
                    <a:gd name="connsiteY22" fmla="*/ 18464 h 1584960"/>
                    <a:gd name="connsiteX23" fmla="*/ 934409 w 1584960"/>
                    <a:gd name="connsiteY23" fmla="*/ 256207 h 1584960"/>
                    <a:gd name="connsiteX24" fmla="*/ 1185943 w 1584960"/>
                    <a:gd name="connsiteY24" fmla="*/ 401431 h 1584960"/>
                    <a:gd name="connsiteX25" fmla="*/ 1185942 w 1584960"/>
                    <a:gd name="connsiteY25" fmla="*/ 401431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84960" h="1584960">
                      <a:moveTo>
                        <a:pt x="1185942" y="401431"/>
                      </a:moveTo>
                      <a:lnTo>
                        <a:pt x="1419778" y="330958"/>
                      </a:lnTo>
                      <a:lnTo>
                        <a:pt x="1505820" y="479988"/>
                      </a:lnTo>
                      <a:lnTo>
                        <a:pt x="1327870" y="647258"/>
                      </a:lnTo>
                      <a:cubicBezTo>
                        <a:pt x="1353664" y="742355"/>
                        <a:pt x="1353664" y="842606"/>
                        <a:pt x="1327870" y="937702"/>
                      </a:cubicBezTo>
                      <a:lnTo>
                        <a:pt x="1505820" y="1104972"/>
                      </a:lnTo>
                      <a:lnTo>
                        <a:pt x="1419778" y="1254002"/>
                      </a:lnTo>
                      <a:lnTo>
                        <a:pt x="1185942" y="1183529"/>
                      </a:lnTo>
                      <a:cubicBezTo>
                        <a:pt x="1116483" y="1253417"/>
                        <a:pt x="1029662" y="1303542"/>
                        <a:pt x="934408" y="1328752"/>
                      </a:cubicBezTo>
                      <a:lnTo>
                        <a:pt x="878523" y="1566496"/>
                      </a:lnTo>
                      <a:lnTo>
                        <a:pt x="706437" y="1566496"/>
                      </a:lnTo>
                      <a:lnTo>
                        <a:pt x="650551" y="1328753"/>
                      </a:lnTo>
                      <a:cubicBezTo>
                        <a:pt x="555297" y="1303543"/>
                        <a:pt x="468477" y="1253417"/>
                        <a:pt x="399017" y="1183530"/>
                      </a:cubicBezTo>
                      <a:lnTo>
                        <a:pt x="165182" y="1254002"/>
                      </a:lnTo>
                      <a:lnTo>
                        <a:pt x="79140" y="1104972"/>
                      </a:lnTo>
                      <a:lnTo>
                        <a:pt x="257090" y="937702"/>
                      </a:lnTo>
                      <a:cubicBezTo>
                        <a:pt x="231295" y="842605"/>
                        <a:pt x="231295" y="742354"/>
                        <a:pt x="257090" y="647258"/>
                      </a:cubicBezTo>
                      <a:lnTo>
                        <a:pt x="79140" y="479988"/>
                      </a:lnTo>
                      <a:lnTo>
                        <a:pt x="165182" y="330958"/>
                      </a:lnTo>
                      <a:lnTo>
                        <a:pt x="399018" y="401431"/>
                      </a:lnTo>
                      <a:cubicBezTo>
                        <a:pt x="468477" y="331543"/>
                        <a:pt x="555298" y="281418"/>
                        <a:pt x="650552" y="256208"/>
                      </a:cubicBezTo>
                      <a:lnTo>
                        <a:pt x="706437" y="18464"/>
                      </a:lnTo>
                      <a:lnTo>
                        <a:pt x="878523" y="18464"/>
                      </a:lnTo>
                      <a:lnTo>
                        <a:pt x="934409" y="256207"/>
                      </a:lnTo>
                      <a:cubicBezTo>
                        <a:pt x="1029663" y="281417"/>
                        <a:pt x="1116483" y="331543"/>
                        <a:pt x="1185943" y="401431"/>
                      </a:cubicBezTo>
                      <a:lnTo>
                        <a:pt x="1185942" y="401431"/>
                      </a:lnTo>
                      <a:close/>
                    </a:path>
                  </a:pathLst>
                </a:custGeom>
                <a:gradFill flip="none" rotWithShape="1">
                  <a:gsLst>
                    <a:gs pos="0">
                      <a:srgbClr val="FC4B21"/>
                    </a:gs>
                    <a:gs pos="100000">
                      <a:srgbClr val="FF390E"/>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19338" tIns="421751" rIns="419338" bIns="421751" numCol="1" spcCol="1270" anchor="ctr" anchorCtr="0">
                  <a:noAutofit/>
                </a:bodyPr>
                <a:lstStyle/>
                <a:p>
                  <a:pPr lvl="0" algn="ctr" defTabSz="711200">
                    <a:lnSpc>
                      <a:spcPct val="90000"/>
                    </a:lnSpc>
                    <a:spcBef>
                      <a:spcPct val="0"/>
                    </a:spcBef>
                    <a:spcAft>
                      <a:spcPct val="35000"/>
                    </a:spcAft>
                  </a:pPr>
                  <a:endParaRPr lang="en-US" sz="1600" kern="1200" dirty="0">
                    <a:latin typeface="Arial"/>
                  </a:endParaRPr>
                </a:p>
              </p:txBody>
            </p:sp>
            <p:sp>
              <p:nvSpPr>
                <p:cNvPr id="33" name="Freeform 32"/>
                <p:cNvSpPr/>
                <p:nvPr/>
              </p:nvSpPr>
              <p:spPr>
                <a:xfrm>
                  <a:off x="6474652" y="1459649"/>
                  <a:ext cx="1599468" cy="1577515"/>
                </a:xfrm>
                <a:custGeom>
                  <a:avLst/>
                  <a:gdLst>
                    <a:gd name="connsiteX0" fmla="*/ 1161981 w 1552937"/>
                    <a:gd name="connsiteY0" fmla="*/ 393320 h 1552937"/>
                    <a:gd name="connsiteX1" fmla="*/ 1391092 w 1552937"/>
                    <a:gd name="connsiteY1" fmla="*/ 324271 h 1552937"/>
                    <a:gd name="connsiteX2" fmla="*/ 1475396 w 1552937"/>
                    <a:gd name="connsiteY2" fmla="*/ 470291 h 1552937"/>
                    <a:gd name="connsiteX3" fmla="*/ 1301042 w 1552937"/>
                    <a:gd name="connsiteY3" fmla="*/ 634181 h 1552937"/>
                    <a:gd name="connsiteX4" fmla="*/ 1301042 w 1552937"/>
                    <a:gd name="connsiteY4" fmla="*/ 918757 h 1552937"/>
                    <a:gd name="connsiteX5" fmla="*/ 1475396 w 1552937"/>
                    <a:gd name="connsiteY5" fmla="*/ 1082646 h 1552937"/>
                    <a:gd name="connsiteX6" fmla="*/ 1391092 w 1552937"/>
                    <a:gd name="connsiteY6" fmla="*/ 1228666 h 1552937"/>
                    <a:gd name="connsiteX7" fmla="*/ 1161981 w 1552937"/>
                    <a:gd name="connsiteY7" fmla="*/ 1159617 h 1552937"/>
                    <a:gd name="connsiteX8" fmla="*/ 915529 w 1552937"/>
                    <a:gd name="connsiteY8" fmla="*/ 1301906 h 1552937"/>
                    <a:gd name="connsiteX9" fmla="*/ 860773 w 1552937"/>
                    <a:gd name="connsiteY9" fmla="*/ 1534847 h 1552937"/>
                    <a:gd name="connsiteX10" fmla="*/ 692164 w 1552937"/>
                    <a:gd name="connsiteY10" fmla="*/ 1534847 h 1552937"/>
                    <a:gd name="connsiteX11" fmla="*/ 637407 w 1552937"/>
                    <a:gd name="connsiteY11" fmla="*/ 1301906 h 1552937"/>
                    <a:gd name="connsiteX12" fmla="*/ 390955 w 1552937"/>
                    <a:gd name="connsiteY12" fmla="*/ 1159617 h 1552937"/>
                    <a:gd name="connsiteX13" fmla="*/ 161845 w 1552937"/>
                    <a:gd name="connsiteY13" fmla="*/ 1228666 h 1552937"/>
                    <a:gd name="connsiteX14" fmla="*/ 77541 w 1552937"/>
                    <a:gd name="connsiteY14" fmla="*/ 1082646 h 1552937"/>
                    <a:gd name="connsiteX15" fmla="*/ 251895 w 1552937"/>
                    <a:gd name="connsiteY15" fmla="*/ 918756 h 1552937"/>
                    <a:gd name="connsiteX16" fmla="*/ 251895 w 1552937"/>
                    <a:gd name="connsiteY16" fmla="*/ 634180 h 1552937"/>
                    <a:gd name="connsiteX17" fmla="*/ 77541 w 1552937"/>
                    <a:gd name="connsiteY17" fmla="*/ 470291 h 1552937"/>
                    <a:gd name="connsiteX18" fmla="*/ 161845 w 1552937"/>
                    <a:gd name="connsiteY18" fmla="*/ 324271 h 1552937"/>
                    <a:gd name="connsiteX19" fmla="*/ 390956 w 1552937"/>
                    <a:gd name="connsiteY19" fmla="*/ 393320 h 1552937"/>
                    <a:gd name="connsiteX20" fmla="*/ 637408 w 1552937"/>
                    <a:gd name="connsiteY20" fmla="*/ 251031 h 1552937"/>
                    <a:gd name="connsiteX21" fmla="*/ 692164 w 1552937"/>
                    <a:gd name="connsiteY21" fmla="*/ 18090 h 1552937"/>
                    <a:gd name="connsiteX22" fmla="*/ 860773 w 1552937"/>
                    <a:gd name="connsiteY22" fmla="*/ 18090 h 1552937"/>
                    <a:gd name="connsiteX23" fmla="*/ 915530 w 1552937"/>
                    <a:gd name="connsiteY23" fmla="*/ 251031 h 1552937"/>
                    <a:gd name="connsiteX24" fmla="*/ 1161981 w 1552937"/>
                    <a:gd name="connsiteY24" fmla="*/ 393320 h 155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2937" h="1552937">
                      <a:moveTo>
                        <a:pt x="999544" y="392821"/>
                      </a:moveTo>
                      <a:lnTo>
                        <a:pt x="1165646" y="289947"/>
                      </a:lnTo>
                      <a:lnTo>
                        <a:pt x="1262992" y="387293"/>
                      </a:lnTo>
                      <a:lnTo>
                        <a:pt x="1160117" y="553395"/>
                      </a:lnTo>
                      <a:cubicBezTo>
                        <a:pt x="1199740" y="621539"/>
                        <a:pt x="1220497" y="699007"/>
                        <a:pt x="1220255" y="777832"/>
                      </a:cubicBezTo>
                      <a:lnTo>
                        <a:pt x="1392398" y="870242"/>
                      </a:lnTo>
                      <a:lnTo>
                        <a:pt x="1356767" y="1003220"/>
                      </a:lnTo>
                      <a:lnTo>
                        <a:pt x="1161481" y="997180"/>
                      </a:lnTo>
                      <a:cubicBezTo>
                        <a:pt x="1122278" y="1065567"/>
                        <a:pt x="1065567" y="1122278"/>
                        <a:pt x="997180" y="1161481"/>
                      </a:cubicBezTo>
                      <a:lnTo>
                        <a:pt x="1003221" y="1356767"/>
                      </a:lnTo>
                      <a:lnTo>
                        <a:pt x="870244" y="1392398"/>
                      </a:lnTo>
                      <a:lnTo>
                        <a:pt x="777832" y="1220255"/>
                      </a:lnTo>
                      <a:cubicBezTo>
                        <a:pt x="699006" y="1220497"/>
                        <a:pt x="621537" y="1199739"/>
                        <a:pt x="553393" y="1160117"/>
                      </a:cubicBezTo>
                      <a:lnTo>
                        <a:pt x="387291" y="1262990"/>
                      </a:lnTo>
                      <a:lnTo>
                        <a:pt x="289945" y="1165644"/>
                      </a:lnTo>
                      <a:lnTo>
                        <a:pt x="392820" y="999542"/>
                      </a:lnTo>
                      <a:cubicBezTo>
                        <a:pt x="353197" y="931398"/>
                        <a:pt x="332440" y="853930"/>
                        <a:pt x="332682" y="775105"/>
                      </a:cubicBezTo>
                      <a:lnTo>
                        <a:pt x="160539" y="682695"/>
                      </a:lnTo>
                      <a:lnTo>
                        <a:pt x="196170" y="549717"/>
                      </a:lnTo>
                      <a:lnTo>
                        <a:pt x="391456" y="555757"/>
                      </a:lnTo>
                      <a:cubicBezTo>
                        <a:pt x="430659" y="487371"/>
                        <a:pt x="487370" y="430660"/>
                        <a:pt x="555757" y="391456"/>
                      </a:cubicBezTo>
                      <a:lnTo>
                        <a:pt x="549716" y="196170"/>
                      </a:lnTo>
                      <a:lnTo>
                        <a:pt x="682693" y="160539"/>
                      </a:lnTo>
                      <a:lnTo>
                        <a:pt x="775105" y="332682"/>
                      </a:lnTo>
                      <a:cubicBezTo>
                        <a:pt x="853931" y="332440"/>
                        <a:pt x="931400" y="353198"/>
                        <a:pt x="999544" y="392821"/>
                      </a:cubicBezTo>
                      <a:close/>
                    </a:path>
                  </a:pathLst>
                </a:custGeom>
                <a:gradFill flip="none" rotWithShape="1">
                  <a:gsLst>
                    <a:gs pos="0">
                      <a:srgbClr val="781614"/>
                    </a:gs>
                    <a:gs pos="100000">
                      <a:srgbClr val="A21D1C"/>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37973" tIns="537973" rIns="537972" bIns="537972" numCol="1" spcCol="1270" anchor="ctr" anchorCtr="0">
                  <a:noAutofit/>
                </a:bodyPr>
                <a:lstStyle/>
                <a:p>
                  <a:pPr lvl="0" algn="ctr" defTabSz="800100">
                    <a:lnSpc>
                      <a:spcPct val="90000"/>
                    </a:lnSpc>
                    <a:spcBef>
                      <a:spcPct val="0"/>
                    </a:spcBef>
                    <a:spcAft>
                      <a:spcPct val="35000"/>
                    </a:spcAft>
                  </a:pPr>
                  <a:endParaRPr lang="en-US" sz="1600" kern="1200" dirty="0">
                    <a:latin typeface="Arial"/>
                  </a:endParaRPr>
                </a:p>
              </p:txBody>
            </p:sp>
            <p:sp>
              <p:nvSpPr>
                <p:cNvPr id="34" name="Circular Arrow 33"/>
                <p:cNvSpPr/>
                <p:nvPr/>
              </p:nvSpPr>
              <p:spPr>
                <a:xfrm>
                  <a:off x="6553200" y="2743200"/>
                  <a:ext cx="2345884" cy="2313687"/>
                </a:xfrm>
                <a:prstGeom prst="circularArrow">
                  <a:avLst>
                    <a:gd name="adj1" fmla="val 4687"/>
                    <a:gd name="adj2" fmla="val 299029"/>
                    <a:gd name="adj3" fmla="val 2510492"/>
                    <a:gd name="adj4" fmla="val 16778837"/>
                    <a:gd name="adj5" fmla="val 5469"/>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5" name="Shape 34"/>
                <p:cNvSpPr/>
                <p:nvPr/>
              </p:nvSpPr>
              <p:spPr>
                <a:xfrm>
                  <a:off x="5638800" y="2221281"/>
                  <a:ext cx="1704431" cy="1681038"/>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6" name="Circular Arrow 35"/>
                <p:cNvSpPr/>
                <p:nvPr/>
              </p:nvSpPr>
              <p:spPr>
                <a:xfrm>
                  <a:off x="6319324" y="1323087"/>
                  <a:ext cx="1837720" cy="1812498"/>
                </a:xfrm>
                <a:prstGeom prst="circularArrow">
                  <a:avLst>
                    <a:gd name="adj1" fmla="val 5984"/>
                    <a:gd name="adj2" fmla="val 471662"/>
                    <a:gd name="adj3" fmla="val 13313824"/>
                    <a:gd name="adj4" fmla="val 10508221"/>
                    <a:gd name="adj5" fmla="val 6981"/>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sp>
            <p:nvSpPr>
              <p:cNvPr id="37" name="TextBox 36"/>
              <p:cNvSpPr txBox="1"/>
              <p:nvPr/>
            </p:nvSpPr>
            <p:spPr>
              <a:xfrm>
                <a:off x="7696200" y="1905000"/>
                <a:ext cx="1447800" cy="646331"/>
              </a:xfrm>
              <a:prstGeom prst="rect">
                <a:avLst/>
              </a:prstGeom>
              <a:noFill/>
            </p:spPr>
            <p:txBody>
              <a:bodyPr wrap="square" rtlCol="0">
                <a:spAutoFit/>
              </a:bodyPr>
              <a:lstStyle/>
              <a:p>
                <a:pPr lvl="0" algn="ctr" defTabSz="800100">
                  <a:lnSpc>
                    <a:spcPct val="90000"/>
                  </a:lnSpc>
                  <a:spcBef>
                    <a:spcPct val="0"/>
                  </a:spcBef>
                  <a:spcAft>
                    <a:spcPct val="35000"/>
                  </a:spcAft>
                </a:pPr>
                <a:r>
                  <a:rPr lang="en-US" sz="2000" dirty="0" smtClean="0">
                    <a:latin typeface="Arial"/>
                  </a:rPr>
                  <a:t>Senior leaders</a:t>
                </a:r>
                <a:endParaRPr lang="en-US" sz="2000" dirty="0">
                  <a:latin typeface="Arial"/>
                </a:endParaRPr>
              </a:p>
            </p:txBody>
          </p:sp>
          <p:sp>
            <p:nvSpPr>
              <p:cNvPr id="38" name="TextBox 37"/>
              <p:cNvSpPr txBox="1"/>
              <p:nvPr/>
            </p:nvSpPr>
            <p:spPr>
              <a:xfrm>
                <a:off x="7315200" y="4876800"/>
                <a:ext cx="990600" cy="369332"/>
              </a:xfrm>
              <a:prstGeom prst="rect">
                <a:avLst/>
              </a:prstGeom>
              <a:noFill/>
            </p:spPr>
            <p:txBody>
              <a:bodyPr wrap="square" rtlCol="0">
                <a:spAutoFit/>
              </a:bodyPr>
              <a:lstStyle/>
              <a:p>
                <a:pPr lvl="0" algn="ctr" defTabSz="1066800">
                  <a:lnSpc>
                    <a:spcPct val="90000"/>
                  </a:lnSpc>
                  <a:spcBef>
                    <a:spcPct val="0"/>
                  </a:spcBef>
                  <a:spcAft>
                    <a:spcPct val="35000"/>
                  </a:spcAft>
                </a:pPr>
                <a:r>
                  <a:rPr lang="en-US" sz="2000" dirty="0" smtClean="0">
                    <a:latin typeface="Arial"/>
                  </a:rPr>
                  <a:t>Staff</a:t>
                </a:r>
                <a:endParaRPr lang="en-US" sz="2000" dirty="0">
                  <a:latin typeface="Arial"/>
                </a:endParaRPr>
              </a:p>
            </p:txBody>
          </p:sp>
          <p:sp>
            <p:nvSpPr>
              <p:cNvPr id="39" name="TextBox 38"/>
              <p:cNvSpPr txBox="1"/>
              <p:nvPr/>
            </p:nvSpPr>
            <p:spPr>
              <a:xfrm>
                <a:off x="5562600" y="3886200"/>
                <a:ext cx="1219200" cy="646331"/>
              </a:xfrm>
              <a:prstGeom prst="rect">
                <a:avLst/>
              </a:prstGeom>
              <a:noFill/>
            </p:spPr>
            <p:txBody>
              <a:bodyPr wrap="square" rtlCol="0">
                <a:spAutoFit/>
              </a:bodyPr>
              <a:lstStyle/>
              <a:p>
                <a:pPr lvl="0" algn="ctr" defTabSz="711200">
                  <a:lnSpc>
                    <a:spcPct val="90000"/>
                  </a:lnSpc>
                  <a:spcBef>
                    <a:spcPct val="0"/>
                  </a:spcBef>
                  <a:spcAft>
                    <a:spcPct val="35000"/>
                  </a:spcAft>
                </a:pPr>
                <a:r>
                  <a:rPr lang="en-US" sz="2000" dirty="0" smtClean="0">
                    <a:latin typeface="Arial"/>
                  </a:rPr>
                  <a:t>Team leaders</a:t>
                </a:r>
                <a:endParaRPr lang="en-US" sz="2000" dirty="0">
                  <a:latin typeface="Arial"/>
                </a:endParaRPr>
              </a:p>
            </p:txBody>
          </p:sp>
        </p:gr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82000" cy="1143000"/>
          </a:xfrm>
        </p:spPr>
        <p:txBody>
          <a:bodyPr/>
          <a:lstStyle/>
          <a:p>
            <a:pPr algn="ctr"/>
            <a:r>
              <a:rPr lang="en-US" sz="3200" b="1" dirty="0" smtClean="0">
                <a:solidFill>
                  <a:schemeClr val="tx1"/>
                </a:solidFill>
              </a:rPr>
              <a:t>Using the 4 E’s</a:t>
            </a:r>
            <a:endParaRPr lang="en-US" sz="3200" b="1" dirty="0">
              <a:solidFill>
                <a:schemeClr val="tx1"/>
              </a:solidFill>
            </a:endParaRPr>
          </a:p>
        </p:txBody>
      </p:sp>
      <p:sp>
        <p:nvSpPr>
          <p:cNvPr id="4" name="Slide Number Placeholder 3"/>
          <p:cNvSpPr>
            <a:spLocks noGrp="1"/>
          </p:cNvSpPr>
          <p:nvPr>
            <p:ph type="sldNum" sz="quarter" idx="12"/>
          </p:nvPr>
        </p:nvSpPr>
        <p:spPr/>
        <p:txBody>
          <a:bodyPr/>
          <a:lstStyle/>
          <a:p>
            <a:pPr>
              <a:defRPr/>
            </a:pPr>
            <a:fld id="{3881F016-8923-431B-A939-A61567D19098}" type="slidenum">
              <a:rPr lang="en-US" smtClean="0"/>
              <a:pPr>
                <a:defRPr/>
              </a:pPr>
              <a:t>13</a:t>
            </a:fld>
            <a:endParaRPr lang="en-US" dirty="0"/>
          </a:p>
        </p:txBody>
      </p:sp>
      <p:grpSp>
        <p:nvGrpSpPr>
          <p:cNvPr id="3" name="Group 2" descr="Video icon&#10;Using the 4 E's"/>
          <p:cNvGrpSpPr/>
          <p:nvPr/>
        </p:nvGrpSpPr>
        <p:grpSpPr>
          <a:xfrm>
            <a:off x="1447800" y="304800"/>
            <a:ext cx="7696200" cy="5943600"/>
            <a:chOff x="1447800" y="304800"/>
            <a:chExt cx="7696200" cy="5943600"/>
          </a:xfrm>
        </p:grpSpPr>
        <p:pic>
          <p:nvPicPr>
            <p:cNvPr id="8" name="Picture 7" descr="Director’s clapboard symbolizes the beginning of a video module. "/>
            <p:cNvPicPr>
              <a:picLocks noChangeAspect="1"/>
            </p:cNvPicPr>
            <p:nvPr/>
          </p:nvPicPr>
          <p:blipFill>
            <a:blip r:embed="rId2" cstate="print"/>
            <a:stretch>
              <a:fillRect/>
            </a:stretch>
          </p:blipFill>
          <p:spPr>
            <a:xfrm>
              <a:off x="7239238" y="304800"/>
              <a:ext cx="1904762" cy="1904762"/>
            </a:xfrm>
            <a:prstGeom prst="rect">
              <a:avLst/>
            </a:prstGeom>
          </p:spPr>
        </p:pic>
        <p:pic>
          <p:nvPicPr>
            <p:cNvPr id="7" name="Picture 6" descr="The 4 E's.jpg">
              <a:hlinkClick r:id="rId3"/>
            </p:cNvPr>
            <p:cNvPicPr>
              <a:picLocks noChangeAspect="1"/>
            </p:cNvPicPr>
            <p:nvPr/>
          </p:nvPicPr>
          <p:blipFill>
            <a:blip r:embed="rId4" cstate="print"/>
            <a:stretch>
              <a:fillRect/>
            </a:stretch>
          </p:blipFill>
          <p:spPr>
            <a:xfrm>
              <a:off x="1447800" y="1676400"/>
              <a:ext cx="6096000" cy="4572000"/>
            </a:xfrm>
            <a:prstGeom prst="rect">
              <a:avLst/>
            </a:prstGeom>
          </p:spPr>
        </p:pic>
      </p:grpSp>
    </p:spTree>
    <p:extLst>
      <p:ext uri="{BB962C8B-B14F-4D97-AF65-F5344CB8AC3E}">
        <p14:creationId xmlns:p14="http://schemas.microsoft.com/office/powerpoint/2010/main" val="39265436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609600"/>
            <a:ext cx="8382000" cy="1143000"/>
          </a:xfrm>
        </p:spPr>
        <p:txBody>
          <a:bodyPr/>
          <a:lstStyle/>
          <a:p>
            <a:pPr algn="ctr"/>
            <a:r>
              <a:rPr lang="en-US" sz="3200" b="1" dirty="0" smtClean="0">
                <a:solidFill>
                  <a:schemeClr val="tx1"/>
                </a:solidFill>
              </a:rPr>
              <a:t>The CUSP Project Leader’s Role</a:t>
            </a:r>
          </a:p>
        </p:txBody>
      </p:sp>
      <p:sp>
        <p:nvSpPr>
          <p:cNvPr id="6148" name="Content Placeholder 5"/>
          <p:cNvSpPr>
            <a:spLocks noGrp="1"/>
          </p:cNvSpPr>
          <p:nvPr>
            <p:ph sz="quarter" idx="10"/>
          </p:nvPr>
        </p:nvSpPr>
        <p:spPr>
          <a:xfrm>
            <a:off x="838200" y="2133600"/>
            <a:ext cx="5562600" cy="4572000"/>
          </a:xfrm>
        </p:spPr>
        <p:txBody>
          <a:bodyPr/>
          <a:lstStyle/>
          <a:p>
            <a:pPr>
              <a:spcAft>
                <a:spcPts val="600"/>
              </a:spcAft>
              <a:buSzPct val="100000"/>
              <a:buBlip>
                <a:blip r:embed="rId3"/>
              </a:buBlip>
            </a:pPr>
            <a:r>
              <a:rPr lang="en-US" sz="2000" dirty="0" smtClean="0"/>
              <a:t>Encourages unit staff involvement</a:t>
            </a:r>
          </a:p>
          <a:p>
            <a:pPr>
              <a:spcAft>
                <a:spcPts val="600"/>
              </a:spcAft>
              <a:buSzPct val="100000"/>
              <a:buBlip>
                <a:blip r:embed="rId3"/>
              </a:buBlip>
            </a:pPr>
            <a:r>
              <a:rPr lang="en-US" sz="2000" dirty="0" smtClean="0"/>
              <a:t>Obtains staff feedback</a:t>
            </a:r>
          </a:p>
          <a:p>
            <a:pPr>
              <a:spcAft>
                <a:spcPts val="600"/>
              </a:spcAft>
              <a:buSzPct val="100000"/>
              <a:buBlip>
                <a:blip r:embed="rId3"/>
              </a:buBlip>
            </a:pPr>
            <a:r>
              <a:rPr lang="en-US" sz="2000" dirty="0" smtClean="0"/>
              <a:t>Manages documentation of CUSP activities</a:t>
            </a:r>
          </a:p>
          <a:p>
            <a:pPr>
              <a:spcAft>
                <a:spcPts val="600"/>
              </a:spcAft>
              <a:buSzPct val="100000"/>
              <a:buBlip>
                <a:blip r:embed="rId3"/>
              </a:buBlip>
            </a:pPr>
            <a:r>
              <a:rPr lang="en-US" sz="2000" dirty="0" smtClean="0"/>
              <a:t>Educates staff about CUSP</a:t>
            </a:r>
          </a:p>
          <a:p>
            <a:pPr>
              <a:spcAft>
                <a:spcPts val="600"/>
              </a:spcAft>
              <a:buSzPct val="100000"/>
              <a:buBlip>
                <a:blip r:embed="rId3"/>
              </a:buBlip>
            </a:pPr>
            <a:r>
              <a:rPr lang="en-US" sz="2000" dirty="0" smtClean="0"/>
              <a:t>Is a frontline provider, nurse educator, physician, or other staff member</a:t>
            </a:r>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pic>
        <p:nvPicPr>
          <p:cNvPr id="6" name="Picture 5" descr="A female project leader figure positioned in front of the other team members.   "/>
          <p:cNvPicPr>
            <a:picLocks noChangeAspect="1"/>
          </p:cNvPicPr>
          <p:nvPr/>
        </p:nvPicPr>
        <p:blipFill>
          <a:blip r:embed="rId4" cstate="print"/>
          <a:stretch>
            <a:fillRect/>
          </a:stretch>
        </p:blipFill>
        <p:spPr>
          <a:xfrm>
            <a:off x="4343400" y="3467099"/>
            <a:ext cx="6248400" cy="4686301"/>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66800" y="609600"/>
            <a:ext cx="8229600" cy="1143000"/>
          </a:xfrm>
        </p:spPr>
        <p:txBody>
          <a:bodyPr/>
          <a:lstStyle/>
          <a:p>
            <a:pPr algn="ctr"/>
            <a:r>
              <a:rPr lang="en-US" sz="3200" b="1" dirty="0" smtClean="0">
                <a:solidFill>
                  <a:schemeClr val="tx1"/>
                </a:solidFill>
              </a:rPr>
              <a:t>Engage Physicians on the CUSP Team</a:t>
            </a:r>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grpSp>
        <p:nvGrpSpPr>
          <p:cNvPr id="2" name="Group 12" descr="Identify physician leaders, create a forum for this role, listen to physician concerns, develop plans to address concerns, reward physician leaders, create a vehicle for communication, develop a plan for communications.    "/>
          <p:cNvGrpSpPr/>
          <p:nvPr/>
        </p:nvGrpSpPr>
        <p:grpSpPr>
          <a:xfrm>
            <a:off x="685800" y="1828800"/>
            <a:ext cx="8001000" cy="4343400"/>
            <a:chOff x="990600" y="2057400"/>
            <a:chExt cx="7242048" cy="3946621"/>
          </a:xfrm>
        </p:grpSpPr>
        <p:sp>
          <p:nvSpPr>
            <p:cNvPr id="14" name="Freeform 13"/>
            <p:cNvSpPr/>
            <p:nvPr/>
          </p:nvSpPr>
          <p:spPr>
            <a:xfrm>
              <a:off x="990600" y="205740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flip="none" rotWithShape="1">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5400000" scaled="0"/>
              <a:tileRect/>
            </a:gra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latin typeface="Arial" pitchFamily="34" charset="0"/>
                  <a:cs typeface="Arial" pitchFamily="34" charset="0"/>
                </a:rPr>
                <a:t>Identify physician leaders</a:t>
              </a:r>
              <a:endParaRPr lang="en-US" sz="2000" kern="1200" dirty="0">
                <a:latin typeface="Arial" pitchFamily="34" charset="0"/>
                <a:cs typeface="Arial" pitchFamily="34" charset="0"/>
              </a:endParaRPr>
            </a:p>
          </p:txBody>
        </p:sp>
        <p:sp>
          <p:nvSpPr>
            <p:cNvPr id="15" name="Freeform 14"/>
            <p:cNvSpPr/>
            <p:nvPr/>
          </p:nvSpPr>
          <p:spPr>
            <a:xfrm>
              <a:off x="2819400" y="205740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flip="none" rotWithShape="1">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5400000" scaled="0"/>
              <a:tileRect/>
            </a:gra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latin typeface="Arial" pitchFamily="34" charset="0"/>
                  <a:cs typeface="Arial" pitchFamily="34" charset="0"/>
                </a:rPr>
                <a:t>Create </a:t>
              </a:r>
              <a:r>
                <a:rPr lang="en-US" sz="2000" kern="1200" smtClean="0">
                  <a:latin typeface="Arial" pitchFamily="34" charset="0"/>
                  <a:cs typeface="Arial" pitchFamily="34" charset="0"/>
                </a:rPr>
                <a:t>an understanding of </a:t>
              </a:r>
              <a:r>
                <a:rPr lang="en-US" sz="2000" kern="1200" dirty="0" smtClean="0">
                  <a:latin typeface="Arial" pitchFamily="34" charset="0"/>
                  <a:cs typeface="Arial" pitchFamily="34" charset="0"/>
                </a:rPr>
                <a:t>this role</a:t>
              </a:r>
              <a:endParaRPr lang="en-US" sz="2000" kern="1200" dirty="0">
                <a:latin typeface="Arial" pitchFamily="34" charset="0"/>
                <a:cs typeface="Arial" pitchFamily="34" charset="0"/>
              </a:endParaRPr>
            </a:p>
          </p:txBody>
        </p:sp>
        <p:sp>
          <p:nvSpPr>
            <p:cNvPr id="16" name="Freeform 15"/>
            <p:cNvSpPr/>
            <p:nvPr/>
          </p:nvSpPr>
          <p:spPr>
            <a:xfrm>
              <a:off x="5486400" y="4114800"/>
              <a:ext cx="1849613" cy="1889221"/>
            </a:xfrm>
            <a:custGeom>
              <a:avLst/>
              <a:gdLst>
                <a:gd name="connsiteX0" fmla="*/ 0 w 1218501"/>
                <a:gd name="connsiteY0" fmla="*/ 203088 h 1625600"/>
                <a:gd name="connsiteX1" fmla="*/ 59483 w 1218501"/>
                <a:gd name="connsiteY1" fmla="*/ 59483 h 1625600"/>
                <a:gd name="connsiteX2" fmla="*/ 203088 w 1218501"/>
                <a:gd name="connsiteY2" fmla="*/ 0 h 1625600"/>
                <a:gd name="connsiteX3" fmla="*/ 1015413 w 1218501"/>
                <a:gd name="connsiteY3" fmla="*/ 0 h 1625600"/>
                <a:gd name="connsiteX4" fmla="*/ 1159018 w 1218501"/>
                <a:gd name="connsiteY4" fmla="*/ 59483 h 1625600"/>
                <a:gd name="connsiteX5" fmla="*/ 1218501 w 1218501"/>
                <a:gd name="connsiteY5" fmla="*/ 203088 h 1625600"/>
                <a:gd name="connsiteX6" fmla="*/ 1218501 w 1218501"/>
                <a:gd name="connsiteY6" fmla="*/ 1422512 h 1625600"/>
                <a:gd name="connsiteX7" fmla="*/ 1159018 w 1218501"/>
                <a:gd name="connsiteY7" fmla="*/ 1566117 h 1625600"/>
                <a:gd name="connsiteX8" fmla="*/ 1015413 w 1218501"/>
                <a:gd name="connsiteY8" fmla="*/ 1625600 h 1625600"/>
                <a:gd name="connsiteX9" fmla="*/ 203088 w 1218501"/>
                <a:gd name="connsiteY9" fmla="*/ 1625600 h 1625600"/>
                <a:gd name="connsiteX10" fmla="*/ 59483 w 1218501"/>
                <a:gd name="connsiteY10" fmla="*/ 1566117 h 1625600"/>
                <a:gd name="connsiteX11" fmla="*/ 0 w 1218501"/>
                <a:gd name="connsiteY11" fmla="*/ 1422512 h 1625600"/>
                <a:gd name="connsiteX12" fmla="*/ 0 w 1218501"/>
                <a:gd name="connsiteY12" fmla="*/ 203088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501" h="1625600">
                  <a:moveTo>
                    <a:pt x="0" y="203088"/>
                  </a:moveTo>
                  <a:cubicBezTo>
                    <a:pt x="0" y="149226"/>
                    <a:pt x="21397" y="97569"/>
                    <a:pt x="59483" y="59483"/>
                  </a:cubicBezTo>
                  <a:cubicBezTo>
                    <a:pt x="97569" y="21397"/>
                    <a:pt x="149226" y="0"/>
                    <a:pt x="203088" y="0"/>
                  </a:cubicBezTo>
                  <a:lnTo>
                    <a:pt x="1015413" y="0"/>
                  </a:lnTo>
                  <a:cubicBezTo>
                    <a:pt x="1069275" y="0"/>
                    <a:pt x="1120932" y="21397"/>
                    <a:pt x="1159018" y="59483"/>
                  </a:cubicBezTo>
                  <a:cubicBezTo>
                    <a:pt x="1197104" y="97569"/>
                    <a:pt x="1218501" y="149226"/>
                    <a:pt x="1218501" y="203088"/>
                  </a:cubicBezTo>
                  <a:lnTo>
                    <a:pt x="1218501" y="1422512"/>
                  </a:lnTo>
                  <a:cubicBezTo>
                    <a:pt x="1218501" y="1476374"/>
                    <a:pt x="1197104" y="1528031"/>
                    <a:pt x="1159018" y="1566117"/>
                  </a:cubicBezTo>
                  <a:cubicBezTo>
                    <a:pt x="1120932" y="1604203"/>
                    <a:pt x="1069275" y="1625600"/>
                    <a:pt x="1015413" y="1625600"/>
                  </a:cubicBezTo>
                  <a:lnTo>
                    <a:pt x="203088" y="1625600"/>
                  </a:lnTo>
                  <a:cubicBezTo>
                    <a:pt x="149226" y="1625600"/>
                    <a:pt x="97569" y="1604203"/>
                    <a:pt x="59483" y="1566117"/>
                  </a:cubicBezTo>
                  <a:cubicBezTo>
                    <a:pt x="21397" y="1528031"/>
                    <a:pt x="0" y="1476374"/>
                    <a:pt x="0" y="1422512"/>
                  </a:cubicBezTo>
                  <a:lnTo>
                    <a:pt x="0" y="203088"/>
                  </a:lnTo>
                  <a:close/>
                </a:path>
              </a:pathLst>
            </a:custGeom>
            <a:gradFill flip="none" rotWithShape="1">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5400000" scaled="0"/>
              <a:tileRect/>
            </a:gra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1392" tIns="101392" rIns="101392" bIns="101392" numCol="1" spcCol="1270" anchor="ctr" anchorCtr="0">
              <a:noAutofit/>
            </a:bodyPr>
            <a:lstStyle/>
            <a:p>
              <a:pPr lvl="0" algn="ctr" defTabSz="488950">
                <a:lnSpc>
                  <a:spcPct val="90000"/>
                </a:lnSpc>
                <a:spcBef>
                  <a:spcPct val="0"/>
                </a:spcBef>
                <a:spcAft>
                  <a:spcPct val="35000"/>
                </a:spcAft>
              </a:pPr>
              <a:r>
                <a:rPr lang="en-US" sz="2000" kern="1200" dirty="0" smtClean="0">
                  <a:latin typeface="Arial" pitchFamily="34" charset="0"/>
                  <a:cs typeface="Arial" pitchFamily="34" charset="0"/>
                </a:rPr>
                <a:t>Develop a plan for communications</a:t>
              </a:r>
              <a:endParaRPr lang="en-US" sz="2000" kern="1200" dirty="0">
                <a:latin typeface="Arial" pitchFamily="34" charset="0"/>
                <a:cs typeface="Arial" pitchFamily="34" charset="0"/>
              </a:endParaRPr>
            </a:p>
          </p:txBody>
        </p:sp>
        <p:sp>
          <p:nvSpPr>
            <p:cNvPr id="17" name="Freeform 16"/>
            <p:cNvSpPr/>
            <p:nvPr/>
          </p:nvSpPr>
          <p:spPr>
            <a:xfrm>
              <a:off x="4648200" y="205740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flip="none" rotWithShape="1">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5400000" scaled="0"/>
              <a:tileRect/>
            </a:gra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latin typeface="Arial" pitchFamily="34" charset="0"/>
                  <a:cs typeface="Arial" pitchFamily="34" charset="0"/>
                </a:rPr>
                <a:t>Listen to physician concerns</a:t>
              </a:r>
              <a:endParaRPr lang="en-US" sz="2000" kern="1200" dirty="0">
                <a:latin typeface="Arial" pitchFamily="34" charset="0"/>
                <a:cs typeface="Arial" pitchFamily="34" charset="0"/>
              </a:endParaRPr>
            </a:p>
          </p:txBody>
        </p:sp>
        <p:sp>
          <p:nvSpPr>
            <p:cNvPr id="18" name="Freeform 17"/>
            <p:cNvSpPr/>
            <p:nvPr/>
          </p:nvSpPr>
          <p:spPr>
            <a:xfrm>
              <a:off x="6477000" y="205740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flip="none" rotWithShape="1">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5400000" scaled="0"/>
              <a:tileRect/>
            </a:gra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latin typeface="Arial" pitchFamily="34" charset="0"/>
                  <a:cs typeface="Arial" pitchFamily="34" charset="0"/>
                </a:rPr>
                <a:t>Develop plans to address concerns</a:t>
              </a:r>
              <a:endParaRPr lang="en-US" sz="2000" kern="1200" dirty="0">
                <a:latin typeface="Arial" pitchFamily="34" charset="0"/>
                <a:cs typeface="Arial" pitchFamily="34" charset="0"/>
              </a:endParaRPr>
            </a:p>
          </p:txBody>
        </p:sp>
        <p:sp>
          <p:nvSpPr>
            <p:cNvPr id="19" name="Freeform 18"/>
            <p:cNvSpPr/>
            <p:nvPr/>
          </p:nvSpPr>
          <p:spPr>
            <a:xfrm>
              <a:off x="1828800" y="411480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flip="none" rotWithShape="1">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5400000" scaled="0"/>
              <a:tileRect/>
            </a:gra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latin typeface="Arial" pitchFamily="34" charset="0"/>
                  <a:cs typeface="Arial" pitchFamily="34" charset="0"/>
                </a:rPr>
                <a:t>Reward physician leaders</a:t>
              </a:r>
              <a:endParaRPr lang="en-US" sz="2000" kern="1200" dirty="0">
                <a:latin typeface="Arial" pitchFamily="34" charset="0"/>
                <a:cs typeface="Arial" pitchFamily="34" charset="0"/>
              </a:endParaRPr>
            </a:p>
          </p:txBody>
        </p:sp>
        <p:sp>
          <p:nvSpPr>
            <p:cNvPr id="20" name="Freeform 19"/>
            <p:cNvSpPr>
              <a:spLocks/>
            </p:cNvSpPr>
            <p:nvPr/>
          </p:nvSpPr>
          <p:spPr>
            <a:xfrm>
              <a:off x="3657600" y="4114800"/>
              <a:ext cx="1753240" cy="1889221"/>
            </a:xfrm>
            <a:custGeom>
              <a:avLst/>
              <a:gdLst>
                <a:gd name="connsiteX0" fmla="*/ 0 w 1200740"/>
                <a:gd name="connsiteY0" fmla="*/ 200127 h 1625600"/>
                <a:gd name="connsiteX1" fmla="*/ 58616 w 1200740"/>
                <a:gd name="connsiteY1" fmla="*/ 58616 h 1625600"/>
                <a:gd name="connsiteX2" fmla="*/ 200127 w 1200740"/>
                <a:gd name="connsiteY2" fmla="*/ 0 h 1625600"/>
                <a:gd name="connsiteX3" fmla="*/ 1000613 w 1200740"/>
                <a:gd name="connsiteY3" fmla="*/ 0 h 1625600"/>
                <a:gd name="connsiteX4" fmla="*/ 1142124 w 1200740"/>
                <a:gd name="connsiteY4" fmla="*/ 58616 h 1625600"/>
                <a:gd name="connsiteX5" fmla="*/ 1200740 w 1200740"/>
                <a:gd name="connsiteY5" fmla="*/ 200127 h 1625600"/>
                <a:gd name="connsiteX6" fmla="*/ 1200740 w 1200740"/>
                <a:gd name="connsiteY6" fmla="*/ 1425473 h 1625600"/>
                <a:gd name="connsiteX7" fmla="*/ 1142124 w 1200740"/>
                <a:gd name="connsiteY7" fmla="*/ 1566984 h 1625600"/>
                <a:gd name="connsiteX8" fmla="*/ 1000613 w 1200740"/>
                <a:gd name="connsiteY8" fmla="*/ 1625600 h 1625600"/>
                <a:gd name="connsiteX9" fmla="*/ 200127 w 1200740"/>
                <a:gd name="connsiteY9" fmla="*/ 1625600 h 1625600"/>
                <a:gd name="connsiteX10" fmla="*/ 58616 w 1200740"/>
                <a:gd name="connsiteY10" fmla="*/ 1566984 h 1625600"/>
                <a:gd name="connsiteX11" fmla="*/ 0 w 1200740"/>
                <a:gd name="connsiteY11" fmla="*/ 1425473 h 1625600"/>
                <a:gd name="connsiteX12" fmla="*/ 0 w 1200740"/>
                <a:gd name="connsiteY12" fmla="*/ 200127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740" h="1625600">
                  <a:moveTo>
                    <a:pt x="0" y="200127"/>
                  </a:moveTo>
                  <a:cubicBezTo>
                    <a:pt x="0" y="147050"/>
                    <a:pt x="21085" y="96147"/>
                    <a:pt x="58616" y="58616"/>
                  </a:cubicBezTo>
                  <a:cubicBezTo>
                    <a:pt x="96147" y="21085"/>
                    <a:pt x="147050" y="0"/>
                    <a:pt x="200127" y="0"/>
                  </a:cubicBezTo>
                  <a:lnTo>
                    <a:pt x="1000613" y="0"/>
                  </a:lnTo>
                  <a:cubicBezTo>
                    <a:pt x="1053690" y="0"/>
                    <a:pt x="1104593" y="21085"/>
                    <a:pt x="1142124" y="58616"/>
                  </a:cubicBezTo>
                  <a:cubicBezTo>
                    <a:pt x="1179655" y="96147"/>
                    <a:pt x="1200740" y="147050"/>
                    <a:pt x="1200740" y="200127"/>
                  </a:cubicBezTo>
                  <a:lnTo>
                    <a:pt x="1200740" y="1425473"/>
                  </a:lnTo>
                  <a:cubicBezTo>
                    <a:pt x="1200740" y="1478550"/>
                    <a:pt x="1179655" y="1529453"/>
                    <a:pt x="1142124" y="1566984"/>
                  </a:cubicBezTo>
                  <a:cubicBezTo>
                    <a:pt x="1104593" y="1604515"/>
                    <a:pt x="1053690" y="1625600"/>
                    <a:pt x="1000613" y="1625600"/>
                  </a:cubicBezTo>
                  <a:lnTo>
                    <a:pt x="200127" y="1625600"/>
                  </a:lnTo>
                  <a:cubicBezTo>
                    <a:pt x="147050" y="1625600"/>
                    <a:pt x="96147" y="1604515"/>
                    <a:pt x="58616" y="1566984"/>
                  </a:cubicBezTo>
                  <a:cubicBezTo>
                    <a:pt x="21085" y="1529453"/>
                    <a:pt x="0" y="1478550"/>
                    <a:pt x="0" y="1425473"/>
                  </a:cubicBezTo>
                  <a:lnTo>
                    <a:pt x="0" y="200127"/>
                  </a:lnTo>
                  <a:close/>
                </a:path>
              </a:pathLst>
            </a:custGeom>
            <a:gradFill flip="none" rotWithShape="1">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5400000" scaled="0"/>
              <a:tileRect/>
            </a:gra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0525" tIns="100525" rIns="100525" bIns="100525" numCol="1" spcCol="1270" anchor="ctr" anchorCtr="0">
              <a:noAutofit/>
            </a:bodyPr>
            <a:lstStyle/>
            <a:p>
              <a:pPr lvl="0" algn="ctr" defTabSz="488950">
                <a:lnSpc>
                  <a:spcPct val="90000"/>
                </a:lnSpc>
                <a:spcBef>
                  <a:spcPct val="0"/>
                </a:spcBef>
                <a:spcAft>
                  <a:spcPct val="35000"/>
                </a:spcAft>
              </a:pPr>
              <a:r>
                <a:rPr lang="en-US" sz="2000" kern="1200" dirty="0" smtClean="0">
                  <a:latin typeface="Arial" pitchFamily="34" charset="0"/>
                  <a:cs typeface="Arial" pitchFamily="34" charset="0"/>
                </a:rPr>
                <a:t>Create a vehicle for communication</a:t>
              </a:r>
              <a:endParaRPr lang="en-US" sz="2000" kern="1200" dirty="0">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609600"/>
            <a:ext cx="8458200" cy="1143000"/>
          </a:xfrm>
        </p:spPr>
        <p:txBody>
          <a:bodyPr/>
          <a:lstStyle/>
          <a:p>
            <a:pPr algn="ctr"/>
            <a:r>
              <a:rPr lang="en-US" sz="3200" b="1" dirty="0" smtClean="0">
                <a:solidFill>
                  <a:schemeClr val="tx1"/>
                </a:solidFill>
              </a:rPr>
              <a:t>The Physician Champion’s Role</a:t>
            </a:r>
          </a:p>
        </p:txBody>
      </p:sp>
      <p:sp>
        <p:nvSpPr>
          <p:cNvPr id="6148" name="Content Placeholder 5"/>
          <p:cNvSpPr>
            <a:spLocks noGrp="1"/>
          </p:cNvSpPr>
          <p:nvPr>
            <p:ph sz="quarter" idx="10"/>
          </p:nvPr>
        </p:nvSpPr>
        <p:spPr>
          <a:xfrm>
            <a:off x="3581400" y="2362200"/>
            <a:ext cx="5562600" cy="4572000"/>
          </a:xfrm>
        </p:spPr>
        <p:txBody>
          <a:bodyPr/>
          <a:lstStyle/>
          <a:p>
            <a:pPr>
              <a:spcAft>
                <a:spcPts val="600"/>
              </a:spcAft>
              <a:buSzPct val="100000"/>
              <a:buBlip>
                <a:blip r:embed="rId3"/>
              </a:buBlip>
            </a:pPr>
            <a:r>
              <a:rPr lang="en-US" sz="2000" dirty="0" smtClean="0"/>
              <a:t>Serves as role model for CUSP activities</a:t>
            </a:r>
          </a:p>
          <a:p>
            <a:pPr>
              <a:spcAft>
                <a:spcPts val="600"/>
              </a:spcAft>
              <a:buSzPct val="100000"/>
              <a:buBlip>
                <a:blip r:embed="rId3"/>
              </a:buBlip>
            </a:pPr>
            <a:r>
              <a:rPr lang="en-US" sz="2000" dirty="0" smtClean="0"/>
              <a:t>Meets with CUSP team at least monthly</a:t>
            </a:r>
          </a:p>
          <a:p>
            <a:pPr>
              <a:spcAft>
                <a:spcPts val="600"/>
              </a:spcAft>
              <a:buSzPct val="100000"/>
              <a:buBlip>
                <a:blip r:embed="rId3"/>
              </a:buBlip>
            </a:pPr>
            <a:r>
              <a:rPr lang="en-US" sz="2000" dirty="0" smtClean="0"/>
              <a:t>Participates in monthly senior executive partnership meetings </a:t>
            </a:r>
          </a:p>
          <a:p>
            <a:pPr>
              <a:spcAft>
                <a:spcPts val="600"/>
              </a:spcAft>
              <a:buSzPct val="100000"/>
              <a:buBlip>
                <a:blip r:embed="rId3"/>
              </a:buBlip>
            </a:pPr>
            <a:r>
              <a:rPr lang="en-US" sz="2000" dirty="0" smtClean="0"/>
              <a:t>Communicates with physician group as needed </a:t>
            </a:r>
          </a:p>
          <a:p>
            <a:pPr>
              <a:spcAft>
                <a:spcPts val="600"/>
              </a:spcAft>
              <a:buSzPct val="100000"/>
              <a:buBlip>
                <a:blip r:embed="rId3"/>
              </a:buBlip>
            </a:pPr>
            <a:r>
              <a:rPr lang="en-US" sz="2000" dirty="0" smtClean="0"/>
              <a:t>Assists with implementation of interventions</a:t>
            </a:r>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pic>
        <p:nvPicPr>
          <p:cNvPr id="6" name="Picture 5" descr="A male physician figure positioned in front of the other team members.   "/>
          <p:cNvPicPr>
            <a:picLocks noChangeAspect="1"/>
          </p:cNvPicPr>
          <p:nvPr/>
        </p:nvPicPr>
        <p:blipFill>
          <a:blip r:embed="rId4" cstate="print"/>
          <a:stretch>
            <a:fillRect/>
          </a:stretch>
        </p:blipFill>
        <p:spPr>
          <a:xfrm>
            <a:off x="-914400" y="2438399"/>
            <a:ext cx="5791200" cy="4343401"/>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82000" cy="1143000"/>
          </a:xfrm>
        </p:spPr>
        <p:txBody>
          <a:bodyPr/>
          <a:lstStyle/>
          <a:p>
            <a:pPr algn="ctr"/>
            <a:r>
              <a:rPr lang="en-US" sz="3200" b="1" dirty="0" smtClean="0">
                <a:solidFill>
                  <a:schemeClr val="tx1"/>
                </a:solidFill>
              </a:rPr>
              <a:t> Physician Engagement</a:t>
            </a:r>
            <a:endParaRPr lang="en-US" sz="3200" b="1" dirty="0">
              <a:solidFill>
                <a:schemeClr val="tx1"/>
              </a:solidFill>
            </a:endParaRPr>
          </a:p>
        </p:txBody>
      </p:sp>
      <p:sp>
        <p:nvSpPr>
          <p:cNvPr id="4" name="Slide Number Placeholder 3"/>
          <p:cNvSpPr>
            <a:spLocks noGrp="1"/>
          </p:cNvSpPr>
          <p:nvPr>
            <p:ph type="sldNum" sz="quarter" idx="12"/>
          </p:nvPr>
        </p:nvSpPr>
        <p:spPr/>
        <p:txBody>
          <a:bodyPr/>
          <a:lstStyle/>
          <a:p>
            <a:pPr>
              <a:defRPr/>
            </a:pPr>
            <a:fld id="{3881F016-8923-431B-A939-A61567D19098}" type="slidenum">
              <a:rPr lang="en-US" smtClean="0"/>
              <a:pPr>
                <a:defRPr/>
              </a:pPr>
              <a:t>17</a:t>
            </a:fld>
            <a:endParaRPr lang="en-US" dirty="0"/>
          </a:p>
        </p:txBody>
      </p:sp>
      <p:grpSp>
        <p:nvGrpSpPr>
          <p:cNvPr id="3" name="Group 2" descr="Video icon&#10;Physician Engagement"/>
          <p:cNvGrpSpPr/>
          <p:nvPr/>
        </p:nvGrpSpPr>
        <p:grpSpPr>
          <a:xfrm>
            <a:off x="1524000" y="304800"/>
            <a:ext cx="7620000" cy="5943600"/>
            <a:chOff x="1524000" y="304800"/>
            <a:chExt cx="7620000" cy="5943600"/>
          </a:xfrm>
        </p:grpSpPr>
        <p:pic>
          <p:nvPicPr>
            <p:cNvPr id="6" name="Picture 5" descr="Director’s clapboard symbolizes the beginning of a video module. "/>
            <p:cNvPicPr>
              <a:picLocks noChangeAspect="1"/>
            </p:cNvPicPr>
            <p:nvPr/>
          </p:nvPicPr>
          <p:blipFill>
            <a:blip r:embed="rId2" cstate="print"/>
            <a:stretch>
              <a:fillRect/>
            </a:stretch>
          </p:blipFill>
          <p:spPr>
            <a:xfrm>
              <a:off x="7239238" y="304800"/>
              <a:ext cx="1904762" cy="1904762"/>
            </a:xfrm>
            <a:prstGeom prst="rect">
              <a:avLst/>
            </a:prstGeom>
          </p:spPr>
        </p:pic>
        <p:pic>
          <p:nvPicPr>
            <p:cNvPr id="7" name="Picture 6" descr="Physician Engagement.jpg">
              <a:hlinkClick r:id="rId3"/>
            </p:cNvPr>
            <p:cNvPicPr>
              <a:picLocks noChangeAspect="1"/>
            </p:cNvPicPr>
            <p:nvPr/>
          </p:nvPicPr>
          <p:blipFill>
            <a:blip r:embed="rId4" cstate="print"/>
            <a:stretch>
              <a:fillRect/>
            </a:stretch>
          </p:blipFill>
          <p:spPr>
            <a:xfrm>
              <a:off x="1524000" y="1676400"/>
              <a:ext cx="6096000" cy="4572000"/>
            </a:xfrm>
            <a:prstGeom prst="rect">
              <a:avLst/>
            </a:prstGeom>
          </p:spPr>
        </p:pic>
      </p:grpSp>
    </p:spTree>
    <p:extLst>
      <p:ext uri="{BB962C8B-B14F-4D97-AF65-F5344CB8AC3E}">
        <p14:creationId xmlns:p14="http://schemas.microsoft.com/office/powerpoint/2010/main" val="78156941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609600"/>
            <a:ext cx="8382000" cy="1143000"/>
          </a:xfrm>
        </p:spPr>
        <p:txBody>
          <a:bodyPr/>
          <a:lstStyle/>
          <a:p>
            <a:pPr algn="ctr"/>
            <a:r>
              <a:rPr lang="en-US" sz="3200" b="1" dirty="0" smtClean="0">
                <a:solidFill>
                  <a:schemeClr val="tx1"/>
                </a:solidFill>
              </a:rPr>
              <a:t>Engage Other CUSP Team Members</a:t>
            </a:r>
          </a:p>
        </p:txBody>
      </p:sp>
      <p:sp>
        <p:nvSpPr>
          <p:cNvPr id="6148" name="Content Placeholder 5"/>
          <p:cNvSpPr>
            <a:spLocks noGrp="1"/>
          </p:cNvSpPr>
          <p:nvPr>
            <p:ph sz="quarter" idx="10"/>
          </p:nvPr>
        </p:nvSpPr>
        <p:spPr>
          <a:xfrm>
            <a:off x="914400" y="2286000"/>
            <a:ext cx="5562600" cy="4572000"/>
          </a:xfrm>
        </p:spPr>
        <p:txBody>
          <a:bodyPr/>
          <a:lstStyle/>
          <a:p>
            <a:pPr>
              <a:spcAft>
                <a:spcPts val="600"/>
              </a:spcAft>
              <a:buSzPct val="100000"/>
              <a:buBlip>
                <a:blip r:embed="rId3"/>
              </a:buBlip>
            </a:pPr>
            <a:r>
              <a:rPr lang="en-US" sz="2000" dirty="0" smtClean="0"/>
              <a:t>Executive partners</a:t>
            </a:r>
          </a:p>
          <a:p>
            <a:pPr>
              <a:spcAft>
                <a:spcPts val="600"/>
              </a:spcAft>
              <a:buSzPct val="100000"/>
              <a:buBlip>
                <a:blip r:embed="rId3"/>
              </a:buBlip>
            </a:pPr>
            <a:r>
              <a:rPr lang="en-US" sz="2000" dirty="0" smtClean="0"/>
              <a:t>Nurses</a:t>
            </a:r>
          </a:p>
          <a:p>
            <a:pPr>
              <a:spcAft>
                <a:spcPts val="600"/>
              </a:spcAft>
              <a:buSzPct val="100000"/>
              <a:buBlip>
                <a:blip r:embed="rId3"/>
              </a:buBlip>
            </a:pPr>
            <a:r>
              <a:rPr lang="en-US" sz="2000" dirty="0" smtClean="0"/>
              <a:t>Patient safety officers</a:t>
            </a:r>
          </a:p>
          <a:p>
            <a:pPr>
              <a:spcAft>
                <a:spcPts val="600"/>
              </a:spcAft>
              <a:buSzPct val="100000"/>
              <a:buBlip>
                <a:blip r:embed="rId3"/>
              </a:buBlip>
            </a:pPr>
            <a:r>
              <a:rPr lang="en-US" sz="2000" dirty="0" smtClean="0"/>
              <a:t>Infection </a:t>
            </a:r>
            <a:r>
              <a:rPr lang="en-US" sz="2000" dirty="0" err="1" smtClean="0"/>
              <a:t>preventionists</a:t>
            </a:r>
            <a:endParaRPr lang="en-US" sz="2000" dirty="0" smtClean="0"/>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pic>
        <p:nvPicPr>
          <p:cNvPr id="6" name="Picture 5" descr="Team members standing together.  "/>
          <p:cNvPicPr>
            <a:picLocks noChangeAspect="1"/>
          </p:cNvPicPr>
          <p:nvPr/>
        </p:nvPicPr>
        <p:blipFill>
          <a:blip r:embed="rId4" cstate="print"/>
          <a:stretch>
            <a:fillRect/>
          </a:stretch>
        </p:blipFill>
        <p:spPr>
          <a:xfrm>
            <a:off x="4038600" y="2438400"/>
            <a:ext cx="5715001" cy="4286251"/>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09600"/>
            <a:ext cx="8229600" cy="1143000"/>
          </a:xfrm>
        </p:spPr>
        <p:txBody>
          <a:bodyPr/>
          <a:lstStyle/>
          <a:p>
            <a:pPr algn="ctr"/>
            <a:r>
              <a:rPr lang="en-US" sz="3200" b="1" dirty="0" smtClean="0">
                <a:solidFill>
                  <a:schemeClr val="tx1"/>
                </a:solidFill>
              </a:rPr>
              <a:t>The Senior Executive’s Role</a:t>
            </a:r>
          </a:p>
        </p:txBody>
      </p:sp>
      <p:sp>
        <p:nvSpPr>
          <p:cNvPr id="6148" name="Content Placeholder 5"/>
          <p:cNvSpPr>
            <a:spLocks noGrp="1"/>
          </p:cNvSpPr>
          <p:nvPr>
            <p:ph sz="quarter" idx="10"/>
          </p:nvPr>
        </p:nvSpPr>
        <p:spPr>
          <a:xfrm>
            <a:off x="762000" y="2133600"/>
            <a:ext cx="5562600" cy="4572000"/>
          </a:xfrm>
        </p:spPr>
        <p:txBody>
          <a:bodyPr/>
          <a:lstStyle/>
          <a:p>
            <a:pPr>
              <a:spcAft>
                <a:spcPts val="600"/>
              </a:spcAft>
              <a:buSzPct val="100000"/>
              <a:buBlip>
                <a:blip r:embed="rId3"/>
              </a:buBlip>
            </a:pPr>
            <a:r>
              <a:rPr lang="en-US" sz="2000" dirty="0" smtClean="0"/>
              <a:t>Helps the team prioritize improvement efforts</a:t>
            </a:r>
          </a:p>
          <a:p>
            <a:pPr>
              <a:spcAft>
                <a:spcPts val="600"/>
              </a:spcAft>
              <a:buSzPct val="100000"/>
              <a:buBlip>
                <a:blip r:embed="rId3"/>
              </a:buBlip>
            </a:pPr>
            <a:r>
              <a:rPr lang="en-US" sz="2000" dirty="0" smtClean="0"/>
              <a:t>Helps the team navigate organizational bureaucracy</a:t>
            </a:r>
          </a:p>
          <a:p>
            <a:pPr>
              <a:spcAft>
                <a:spcPts val="600"/>
              </a:spcAft>
              <a:buSzPct val="100000"/>
              <a:buBlip>
                <a:blip r:embed="rId3"/>
              </a:buBlip>
            </a:pPr>
            <a:r>
              <a:rPr lang="en-US" sz="2000" dirty="0" smtClean="0"/>
              <a:t>Ensures the CUSP team has resources to fix problems</a:t>
            </a:r>
          </a:p>
          <a:p>
            <a:pPr>
              <a:spcAft>
                <a:spcPts val="600"/>
              </a:spcAft>
              <a:buSzPct val="100000"/>
              <a:buBlip>
                <a:blip r:embed="rId3"/>
              </a:buBlip>
            </a:pPr>
            <a:r>
              <a:rPr lang="en-US" sz="2000" dirty="0" smtClean="0"/>
              <a:t>Makes rounds and meets monthly with members of health care team on the unit</a:t>
            </a:r>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pic>
        <p:nvPicPr>
          <p:cNvPr id="6" name="Picture 5" descr="A female executive positioned in front of the other team members.   "/>
          <p:cNvPicPr>
            <a:picLocks noChangeAspect="1"/>
          </p:cNvPicPr>
          <p:nvPr/>
        </p:nvPicPr>
        <p:blipFill>
          <a:blip r:embed="rId4" cstate="print"/>
          <a:stretch>
            <a:fillRect/>
          </a:stretch>
        </p:blipFill>
        <p:spPr>
          <a:xfrm>
            <a:off x="4546601" y="3505200"/>
            <a:ext cx="5740399" cy="43053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Shape 28"/>
          <p:cNvSpPr/>
          <p:nvPr/>
        </p:nvSpPr>
        <p:spPr>
          <a:xfrm rot="5400000">
            <a:off x="7127103" y="1712097"/>
            <a:ext cx="985791" cy="2133599"/>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8" name="L-Shape 27"/>
          <p:cNvSpPr/>
          <p:nvPr/>
        </p:nvSpPr>
        <p:spPr>
          <a:xfrm rot="5400000">
            <a:off x="4963706" y="2220507"/>
            <a:ext cx="985791" cy="2040795"/>
          </a:xfrm>
          <a:prstGeom prst="corner">
            <a:avLst>
              <a:gd name="adj1" fmla="val 16120"/>
              <a:gd name="adj2" fmla="val 16110"/>
            </a:avLst>
          </a:prstGeom>
          <a:gradFill flip="none" rotWithShape="1">
            <a:gsLst>
              <a:gs pos="0">
                <a:srgbClr val="ACD02E">
                  <a:shade val="30000"/>
                  <a:satMod val="115000"/>
                </a:srgbClr>
              </a:gs>
              <a:gs pos="50000">
                <a:srgbClr val="ACD02E">
                  <a:shade val="67500"/>
                  <a:satMod val="115000"/>
                </a:srgbClr>
              </a:gs>
              <a:gs pos="100000">
                <a:srgbClr val="ACD02E">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27" name="L-Shape 26"/>
          <p:cNvSpPr/>
          <p:nvPr/>
        </p:nvSpPr>
        <p:spPr>
          <a:xfrm rot="5400000">
            <a:off x="2906307" y="2753907"/>
            <a:ext cx="985791" cy="1888394"/>
          </a:xfrm>
          <a:prstGeom prst="corner">
            <a:avLst>
              <a:gd name="adj1" fmla="val 16120"/>
              <a:gd name="adj2" fmla="val 16110"/>
            </a:avLst>
          </a:prstGeom>
          <a:gradFill flip="none" rotWithShape="1">
            <a:gsLst>
              <a:gs pos="0">
                <a:srgbClr val="17368D"/>
              </a:gs>
              <a:gs pos="50000">
                <a:srgbClr val="17368D">
                  <a:shade val="67500"/>
                  <a:satMod val="115000"/>
                </a:srgbClr>
              </a:gs>
              <a:gs pos="100000">
                <a:srgbClr val="17368D">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5122" name="Title 1"/>
          <p:cNvSpPr>
            <a:spLocks noGrp="1"/>
          </p:cNvSpPr>
          <p:nvPr>
            <p:ph type="title"/>
          </p:nvPr>
        </p:nvSpPr>
        <p:spPr>
          <a:xfrm>
            <a:off x="609600" y="609600"/>
            <a:ext cx="8305800" cy="1143000"/>
          </a:xfrm>
        </p:spPr>
        <p:txBody>
          <a:bodyPr/>
          <a:lstStyle/>
          <a:p>
            <a:pPr algn="ctr"/>
            <a:r>
              <a:rPr lang="en-US" sz="3200" b="1" dirty="0" smtClean="0">
                <a:solidFill>
                  <a:schemeClr val="tx1"/>
                </a:solidFill>
              </a:rPr>
              <a:t>Learning Objectives</a:t>
            </a:r>
          </a:p>
        </p:txBody>
      </p:sp>
      <p:sp>
        <p:nvSpPr>
          <p:cNvPr id="5124" name="Slide Number Placeholder 3"/>
          <p:cNvSpPr>
            <a:spLocks noGrp="1"/>
          </p:cNvSpPr>
          <p:nvPr>
            <p:ph type="sldNum" sz="quarter" idx="12"/>
          </p:nvPr>
        </p:nvSpPr>
        <p:spPr bwMode="auto">
          <a:noFill/>
          <a:ln>
            <a:miter lim="800000"/>
            <a:headEnd/>
            <a:tailEnd/>
          </a:ln>
        </p:spPr>
        <p:txBody>
          <a:bodyPr/>
          <a:lstStyle/>
          <a:p>
            <a:fld id="{ADFF5252-E97F-4B92-A46F-4411FC7F61AB}" type="slidenum">
              <a:rPr lang="en-US" smtClean="0"/>
              <a:pPr/>
              <a:t>2</a:t>
            </a:fld>
            <a:endParaRPr lang="en-US" smtClean="0"/>
          </a:p>
        </p:txBody>
      </p:sp>
      <p:grpSp>
        <p:nvGrpSpPr>
          <p:cNvPr id="2" name="Group 11" descr="1. Understand the importance of your CUSP team &#10;2. Develop a strategy to build a successful team &#10;3. Identify characteristics of successful teams and barriers to team performance&#10;4. Define roles and responsibilities of team members &#10;"/>
          <p:cNvGrpSpPr/>
          <p:nvPr/>
        </p:nvGrpSpPr>
        <p:grpSpPr>
          <a:xfrm>
            <a:off x="609600" y="2502240"/>
            <a:ext cx="8115738" cy="2938976"/>
            <a:chOff x="609599" y="2121240"/>
            <a:chExt cx="8115738" cy="2938976"/>
          </a:xfrm>
        </p:grpSpPr>
        <p:grpSp>
          <p:nvGrpSpPr>
            <p:cNvPr id="3" name="Group 16"/>
            <p:cNvGrpSpPr/>
            <p:nvPr/>
          </p:nvGrpSpPr>
          <p:grpSpPr>
            <a:xfrm rot="10800000" flipV="1">
              <a:off x="644525" y="2505145"/>
              <a:ext cx="6175812" cy="2215772"/>
              <a:chOff x="2247462" y="2505145"/>
              <a:chExt cx="6175812" cy="2215772"/>
            </a:xfrm>
          </p:grpSpPr>
          <p:sp>
            <p:nvSpPr>
              <p:cNvPr id="19" name="Freeform 18"/>
              <p:cNvSpPr/>
              <p:nvPr/>
            </p:nvSpPr>
            <p:spPr>
              <a:xfrm rot="10800000" flipV="1">
                <a:off x="6718421" y="3402360"/>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en-US" sz="2000" kern="1200" dirty="0">
                  <a:latin typeface="Arial" pitchFamily="34" charset="0"/>
                  <a:cs typeface="Arial" pitchFamily="34" charset="0"/>
                </a:endParaRPr>
              </a:p>
            </p:txBody>
          </p:sp>
          <p:sp>
            <p:nvSpPr>
              <p:cNvPr id="22" name="Freeform 21"/>
              <p:cNvSpPr/>
              <p:nvPr/>
            </p:nvSpPr>
            <p:spPr>
              <a:xfrm rot="10800000" flipV="1">
                <a:off x="2544273" y="2505145"/>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2000" kern="1200" dirty="0">
                  <a:latin typeface="Arial" pitchFamily="34" charset="0"/>
                  <a:cs typeface="Arial" pitchFamily="34" charset="0"/>
                </a:endParaRPr>
              </a:p>
            </p:txBody>
          </p:sp>
          <p:sp>
            <p:nvSpPr>
              <p:cNvPr id="23" name="Freeform 22"/>
              <p:cNvSpPr/>
              <p:nvPr/>
            </p:nvSpPr>
            <p:spPr>
              <a:xfrm rot="10800000" flipV="1">
                <a:off x="2247462" y="2579713"/>
                <a:ext cx="2209800" cy="1524863"/>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lnSpc>
                    <a:spcPct val="90000"/>
                  </a:lnSpc>
                  <a:spcAft>
                    <a:spcPct val="35000"/>
                  </a:spcAft>
                </a:pPr>
                <a:r>
                  <a:rPr lang="en-US" sz="2000" dirty="0" smtClean="0">
                    <a:solidFill>
                      <a:prstClr val="black">
                        <a:hueOff val="0"/>
                        <a:satOff val="0"/>
                        <a:lumOff val="0"/>
                        <a:alphaOff val="0"/>
                      </a:prstClr>
                    </a:solidFill>
                    <a:latin typeface="Arial" pitchFamily="34" charset="0"/>
                    <a:cs typeface="Arial" pitchFamily="34" charset="0"/>
                  </a:rPr>
                  <a:t>Identify characteristics of successful teams and barriers to team performance</a:t>
                </a:r>
                <a:endParaRPr lang="en-US" sz="2000" dirty="0" smtClean="0">
                  <a:latin typeface="Arial" pitchFamily="34" charset="0"/>
                  <a:cs typeface="Arial" pitchFamily="34" charset="0"/>
                </a:endParaRPr>
              </a:p>
              <a:p>
                <a:pPr lvl="0" defTabSz="800100">
                  <a:lnSpc>
                    <a:spcPct val="90000"/>
                  </a:lnSpc>
                  <a:spcBef>
                    <a:spcPct val="0"/>
                  </a:spcBef>
                  <a:spcAft>
                    <a:spcPct val="35000"/>
                  </a:spcAft>
                </a:pPr>
                <a:endParaRPr lang="en-US" sz="2000" dirty="0">
                  <a:solidFill>
                    <a:prstClr val="black">
                      <a:hueOff val="0"/>
                      <a:satOff val="0"/>
                      <a:lumOff val="0"/>
                      <a:alphaOff val="0"/>
                    </a:prstClr>
                  </a:solidFill>
                  <a:latin typeface="Arial" pitchFamily="34" charset="0"/>
                  <a:cs typeface="Arial" pitchFamily="34" charset="0"/>
                </a:endParaRPr>
              </a:p>
              <a:p>
                <a:pPr lvl="0" algn="l" defTabSz="800100">
                  <a:lnSpc>
                    <a:spcPct val="90000"/>
                  </a:lnSpc>
                  <a:spcBef>
                    <a:spcPct val="0"/>
                  </a:spcBef>
                  <a:spcAft>
                    <a:spcPct val="35000"/>
                  </a:spcAft>
                </a:pPr>
                <a:endParaRPr lang="en-US" sz="2000" kern="1200" dirty="0">
                  <a:latin typeface="Arial" pitchFamily="34" charset="0"/>
                  <a:cs typeface="Arial" pitchFamily="34" charset="0"/>
                </a:endParaRPr>
              </a:p>
            </p:txBody>
          </p:sp>
          <p:sp>
            <p:nvSpPr>
              <p:cNvPr id="24" name="Rectangle 23"/>
              <p:cNvSpPr/>
              <p:nvPr/>
            </p:nvSpPr>
            <p:spPr>
              <a:xfrm>
                <a:off x="6722205" y="4320807"/>
                <a:ext cx="1701069" cy="400110"/>
              </a:xfrm>
              <a:prstGeom prst="rect">
                <a:avLst/>
              </a:prstGeom>
            </p:spPr>
            <p:txBody>
              <a:bodyPr wrap="square">
                <a:spAutoFit/>
              </a:bodyPr>
              <a:lstStyle/>
              <a:p>
                <a:endParaRPr lang="en-US" sz="2000" dirty="0">
                  <a:latin typeface="Arial" pitchFamily="34" charset="0"/>
                  <a:cs typeface="Arial" pitchFamily="34" charset="0"/>
                </a:endParaRPr>
              </a:p>
            </p:txBody>
          </p:sp>
          <p:sp>
            <p:nvSpPr>
              <p:cNvPr id="25" name="Rectangle 24"/>
              <p:cNvSpPr/>
              <p:nvPr/>
            </p:nvSpPr>
            <p:spPr>
              <a:xfrm>
                <a:off x="2548057" y="3142091"/>
                <a:ext cx="1608608" cy="400110"/>
              </a:xfrm>
              <a:prstGeom prst="rect">
                <a:avLst/>
              </a:prstGeom>
            </p:spPr>
            <p:txBody>
              <a:bodyPr wrap="square">
                <a:spAutoFit/>
              </a:bodyPr>
              <a:lstStyle/>
              <a:p>
                <a:endParaRPr lang="en-US" sz="2000" dirty="0">
                  <a:latin typeface="Arial" pitchFamily="34" charset="0"/>
                  <a:cs typeface="Arial" pitchFamily="34" charset="0"/>
                </a:endParaRPr>
              </a:p>
            </p:txBody>
          </p:sp>
        </p:grpSp>
        <p:sp>
          <p:nvSpPr>
            <p:cNvPr id="14" name="Rectangle 13"/>
            <p:cNvSpPr/>
            <p:nvPr/>
          </p:nvSpPr>
          <p:spPr>
            <a:xfrm>
              <a:off x="609599" y="3429000"/>
              <a:ext cx="1828799" cy="1631216"/>
            </a:xfrm>
            <a:prstGeom prst="rect">
              <a:avLst/>
            </a:prstGeom>
          </p:spPr>
          <p:txBody>
            <a:bodyPr wrap="square">
              <a:spAutoFit/>
            </a:bodyPr>
            <a:lstStyle/>
            <a:p>
              <a:r>
                <a:rPr lang="en-US" sz="2000" dirty="0" smtClean="0">
                  <a:solidFill>
                    <a:prstClr val="black">
                      <a:hueOff val="0"/>
                      <a:satOff val="0"/>
                      <a:lumOff val="0"/>
                      <a:alphaOff val="0"/>
                    </a:prstClr>
                  </a:solidFill>
                  <a:latin typeface="Arial" pitchFamily="34" charset="0"/>
                  <a:cs typeface="Arial" pitchFamily="34" charset="0"/>
                </a:rPr>
                <a:t>Understand the importance of your CUSP team</a:t>
              </a:r>
              <a:endParaRPr lang="en-US" sz="2000" dirty="0">
                <a:latin typeface="Arial" pitchFamily="34" charset="0"/>
                <a:cs typeface="Arial" pitchFamily="34" charset="0"/>
              </a:endParaRPr>
            </a:p>
          </p:txBody>
        </p:sp>
        <p:sp>
          <p:nvSpPr>
            <p:cNvPr id="15" name="Freeform 14"/>
            <p:cNvSpPr/>
            <p:nvPr/>
          </p:nvSpPr>
          <p:spPr>
            <a:xfrm>
              <a:off x="2666999" y="2969102"/>
              <a:ext cx="1752600"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n-US" sz="2000" dirty="0" smtClean="0">
                  <a:solidFill>
                    <a:prstClr val="black">
                      <a:hueOff val="0"/>
                      <a:satOff val="0"/>
                      <a:lumOff val="0"/>
                      <a:alphaOff val="0"/>
                    </a:prstClr>
                  </a:solidFill>
                  <a:latin typeface="Arial" pitchFamily="34" charset="0"/>
                  <a:cs typeface="Arial" pitchFamily="34" charset="0"/>
                </a:rPr>
                <a:t>Develop a strategy to build a successful team</a:t>
              </a:r>
              <a:endParaRPr lang="en-US" sz="2000" dirty="0" smtClean="0">
                <a:latin typeface="Arial" pitchFamily="34" charset="0"/>
                <a:cs typeface="Arial" pitchFamily="34" charset="0"/>
              </a:endParaRPr>
            </a:p>
            <a:p>
              <a:pPr lvl="0" algn="l" defTabSz="800100">
                <a:lnSpc>
                  <a:spcPct val="90000"/>
                </a:lnSpc>
                <a:spcBef>
                  <a:spcPct val="0"/>
                </a:spcBef>
                <a:spcAft>
                  <a:spcPct val="35000"/>
                </a:spcAft>
              </a:pPr>
              <a:endParaRPr lang="en-US" sz="2000" kern="1200" dirty="0">
                <a:latin typeface="Arial" pitchFamily="34" charset="0"/>
                <a:cs typeface="Arial" pitchFamily="34" charset="0"/>
              </a:endParaRPr>
            </a:p>
          </p:txBody>
        </p:sp>
        <p:sp>
          <p:nvSpPr>
            <p:cNvPr id="16" name="Rectangle 15"/>
            <p:cNvSpPr/>
            <p:nvPr/>
          </p:nvSpPr>
          <p:spPr>
            <a:xfrm>
              <a:off x="6820337" y="2121240"/>
              <a:ext cx="1905000" cy="1477328"/>
            </a:xfrm>
            <a:prstGeom prst="rect">
              <a:avLst/>
            </a:prstGeom>
          </p:spPr>
          <p:txBody>
            <a:bodyPr wrap="square">
              <a:spAutoFit/>
            </a:bodyPr>
            <a:lstStyle/>
            <a:p>
              <a:pPr lvl="0" defTabSz="800100">
                <a:lnSpc>
                  <a:spcPct val="90000"/>
                </a:lnSpc>
                <a:spcBef>
                  <a:spcPct val="0"/>
                </a:spcBef>
                <a:spcAft>
                  <a:spcPct val="35000"/>
                </a:spcAft>
              </a:pPr>
              <a:r>
                <a:rPr lang="en-US" sz="2000" dirty="0" smtClean="0">
                  <a:solidFill>
                    <a:prstClr val="black">
                      <a:hueOff val="0"/>
                      <a:satOff val="0"/>
                      <a:lumOff val="0"/>
                      <a:alphaOff val="0"/>
                    </a:prstClr>
                  </a:solidFill>
                  <a:latin typeface="Arial" pitchFamily="34" charset="0"/>
                  <a:cs typeface="Arial" pitchFamily="34" charset="0"/>
                </a:rPr>
                <a:t>Define roles and responsibilities of team members</a:t>
              </a:r>
              <a:endParaRPr lang="en-US" sz="2000" dirty="0">
                <a:solidFill>
                  <a:prstClr val="black">
                    <a:hueOff val="0"/>
                    <a:satOff val="0"/>
                    <a:lumOff val="0"/>
                    <a:alphaOff val="0"/>
                  </a:prstClr>
                </a:solidFill>
                <a:latin typeface="Arial" pitchFamily="34" charset="0"/>
                <a:cs typeface="Arial" pitchFamily="34" charset="0"/>
              </a:endParaRPr>
            </a:p>
          </p:txBody>
        </p:sp>
      </p:grpSp>
      <p:sp>
        <p:nvSpPr>
          <p:cNvPr id="26" name="L-Shape 2"/>
          <p:cNvSpPr/>
          <p:nvPr/>
        </p:nvSpPr>
        <p:spPr>
          <a:xfrm rot="5400000">
            <a:off x="908502" y="3211107"/>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41179250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09600"/>
            <a:ext cx="8382000" cy="1143000"/>
          </a:xfrm>
        </p:spPr>
        <p:txBody>
          <a:bodyPr/>
          <a:lstStyle/>
          <a:p>
            <a:pPr algn="ctr"/>
            <a:r>
              <a:rPr lang="en-US" sz="3200" b="1" dirty="0" smtClean="0">
                <a:solidFill>
                  <a:schemeClr val="tx1"/>
                </a:solidFill>
              </a:rPr>
              <a:t>The Nurse Manager’s Role</a:t>
            </a:r>
          </a:p>
        </p:txBody>
      </p:sp>
      <p:sp>
        <p:nvSpPr>
          <p:cNvPr id="6148" name="Content Placeholder 5"/>
          <p:cNvSpPr>
            <a:spLocks noGrp="1"/>
          </p:cNvSpPr>
          <p:nvPr>
            <p:ph sz="quarter" idx="10"/>
          </p:nvPr>
        </p:nvSpPr>
        <p:spPr>
          <a:xfrm>
            <a:off x="914400" y="2133600"/>
            <a:ext cx="5562600" cy="4572000"/>
          </a:xfrm>
        </p:spPr>
        <p:txBody>
          <a:bodyPr/>
          <a:lstStyle/>
          <a:p>
            <a:pPr>
              <a:spcAft>
                <a:spcPts val="600"/>
              </a:spcAft>
              <a:buSzPct val="100000"/>
              <a:buBlip>
                <a:blip r:embed="rId3"/>
              </a:buBlip>
            </a:pPr>
            <a:r>
              <a:rPr lang="en-US" sz="2000" dirty="0" smtClean="0"/>
              <a:t>Supports CUSP activities</a:t>
            </a:r>
          </a:p>
          <a:p>
            <a:pPr>
              <a:spcAft>
                <a:spcPts val="600"/>
              </a:spcAft>
              <a:buSzPct val="100000"/>
              <a:buBlip>
                <a:blip r:embed="rId3"/>
              </a:buBlip>
            </a:pPr>
            <a:r>
              <a:rPr lang="en-US" sz="2000" dirty="0" smtClean="0"/>
              <a:t>Ensures safety assessment results are shared with staff</a:t>
            </a:r>
          </a:p>
          <a:p>
            <a:pPr>
              <a:spcAft>
                <a:spcPts val="600"/>
              </a:spcAft>
              <a:buSzPct val="100000"/>
              <a:buBlip>
                <a:blip r:embed="rId3"/>
              </a:buBlip>
            </a:pPr>
            <a:r>
              <a:rPr lang="en-US" sz="2000" dirty="0" smtClean="0"/>
              <a:t>Assigns project leaders to interventions</a:t>
            </a:r>
          </a:p>
          <a:p>
            <a:pPr>
              <a:spcAft>
                <a:spcPts val="600"/>
              </a:spcAft>
              <a:buSzPct val="100000"/>
              <a:buBlip>
                <a:blip r:embed="rId3"/>
              </a:buBlip>
            </a:pPr>
            <a:r>
              <a:rPr lang="en-US" sz="2000" dirty="0" smtClean="0"/>
              <a:t>Assists with scheduling executive partnership</a:t>
            </a:r>
          </a:p>
          <a:p>
            <a:pPr>
              <a:spcAft>
                <a:spcPts val="600"/>
              </a:spcAft>
              <a:buSzPct val="100000"/>
              <a:buBlip>
                <a:blip r:embed="rId3"/>
              </a:buBlip>
            </a:pPr>
            <a:r>
              <a:rPr lang="en-US" sz="2000" dirty="0" smtClean="0"/>
              <a:t>Manages local resources</a:t>
            </a:r>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pic>
        <p:nvPicPr>
          <p:cNvPr id="6" name="Picture 5" descr="A male nurse manager positioned in front of the other team members.    "/>
          <p:cNvPicPr>
            <a:picLocks noChangeAspect="1"/>
          </p:cNvPicPr>
          <p:nvPr/>
        </p:nvPicPr>
        <p:blipFill>
          <a:blip r:embed="rId4" cstate="print"/>
          <a:stretch>
            <a:fillRect/>
          </a:stretch>
        </p:blipFill>
        <p:spPr>
          <a:xfrm>
            <a:off x="3886201" y="2819400"/>
            <a:ext cx="6857999" cy="514350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19200" y="609600"/>
            <a:ext cx="7848600" cy="1143000"/>
          </a:xfrm>
        </p:spPr>
        <p:txBody>
          <a:bodyPr/>
          <a:lstStyle/>
          <a:p>
            <a:pPr algn="ctr"/>
            <a:r>
              <a:rPr lang="en-US" sz="3200" b="1" dirty="0" smtClean="0">
                <a:solidFill>
                  <a:schemeClr val="tx1"/>
                </a:solidFill>
              </a:rPr>
              <a:t>The Patient Safety Coordinator/Patient </a:t>
            </a:r>
            <a:br>
              <a:rPr lang="en-US" sz="3200" b="1" dirty="0" smtClean="0">
                <a:solidFill>
                  <a:schemeClr val="tx1"/>
                </a:solidFill>
              </a:rPr>
            </a:br>
            <a:r>
              <a:rPr lang="en-US" sz="3200" b="1" dirty="0" smtClean="0">
                <a:solidFill>
                  <a:schemeClr val="tx1"/>
                </a:solidFill>
              </a:rPr>
              <a:t>Safety Officer’s Role</a:t>
            </a:r>
          </a:p>
        </p:txBody>
      </p:sp>
      <p:sp>
        <p:nvSpPr>
          <p:cNvPr id="6148" name="Content Placeholder 5"/>
          <p:cNvSpPr>
            <a:spLocks noGrp="1"/>
          </p:cNvSpPr>
          <p:nvPr>
            <p:ph sz="quarter" idx="10"/>
          </p:nvPr>
        </p:nvSpPr>
        <p:spPr>
          <a:xfrm>
            <a:off x="4038600" y="2209800"/>
            <a:ext cx="4343400" cy="4572000"/>
          </a:xfrm>
        </p:spPr>
        <p:txBody>
          <a:bodyPr/>
          <a:lstStyle/>
          <a:p>
            <a:pPr>
              <a:spcAft>
                <a:spcPts val="600"/>
              </a:spcAft>
              <a:buSzPct val="100000"/>
              <a:buBlip>
                <a:blip r:embed="rId3"/>
              </a:buBlip>
            </a:pPr>
            <a:r>
              <a:rPr lang="en-US" sz="2000" dirty="0" smtClean="0"/>
              <a:t>Serves as a senior executive partner in some institutions</a:t>
            </a:r>
          </a:p>
          <a:p>
            <a:pPr>
              <a:spcAft>
                <a:spcPts val="600"/>
              </a:spcAft>
              <a:buSzPct val="100000"/>
              <a:buBlip>
                <a:blip r:embed="rId3"/>
              </a:buBlip>
            </a:pPr>
            <a:r>
              <a:rPr lang="en-US" sz="2000" dirty="0" smtClean="0"/>
              <a:t>Coordinates executive orientation with the initiative</a:t>
            </a:r>
          </a:p>
          <a:p>
            <a:pPr>
              <a:spcAft>
                <a:spcPts val="600"/>
              </a:spcAft>
              <a:buSzPct val="100000"/>
              <a:buBlip>
                <a:blip r:embed="rId3"/>
              </a:buBlip>
            </a:pPr>
            <a:r>
              <a:rPr lang="en-US" sz="2000" dirty="0" smtClean="0"/>
              <a:t>Verifies that surveys are analyzed and results are reviewed in a timely manner</a:t>
            </a:r>
          </a:p>
          <a:p>
            <a:pPr>
              <a:spcAft>
                <a:spcPts val="600"/>
              </a:spcAft>
              <a:buSzPct val="100000"/>
              <a:buBlip>
                <a:blip r:embed="rId3"/>
              </a:buBlip>
            </a:pPr>
            <a:r>
              <a:rPr lang="en-US" sz="2000" dirty="0" smtClean="0"/>
              <a:t>Monitors progress of the intervention</a:t>
            </a:r>
          </a:p>
          <a:p>
            <a:pPr>
              <a:spcAft>
                <a:spcPts val="600"/>
              </a:spcAft>
              <a:buSzPct val="100000"/>
              <a:buBlip>
                <a:blip r:embed="rId3"/>
              </a:buBlip>
            </a:pPr>
            <a:r>
              <a:rPr lang="en-US" sz="2000" dirty="0" smtClean="0"/>
              <a:t>Disseminates results and shares stories</a:t>
            </a:r>
            <a:endParaRPr lang="en-US" sz="2000" dirty="0"/>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pic>
        <p:nvPicPr>
          <p:cNvPr id="6" name="Picture 5" descr="A male patient safety coordinator figure positioned in front of the other team members.   "/>
          <p:cNvPicPr>
            <a:picLocks noChangeAspect="1"/>
          </p:cNvPicPr>
          <p:nvPr/>
        </p:nvPicPr>
        <p:blipFill>
          <a:blip r:embed="rId4" cstate="print"/>
          <a:stretch>
            <a:fillRect/>
          </a:stretch>
        </p:blipFill>
        <p:spPr>
          <a:xfrm>
            <a:off x="-914400" y="2209800"/>
            <a:ext cx="5791199" cy="43434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609600"/>
            <a:ext cx="8229600" cy="1143000"/>
          </a:xfrm>
        </p:spPr>
        <p:txBody>
          <a:bodyPr/>
          <a:lstStyle/>
          <a:p>
            <a:pPr algn="ctr"/>
            <a:r>
              <a:rPr lang="en-US" sz="3200" b="1" dirty="0" smtClean="0">
                <a:solidFill>
                  <a:schemeClr val="tx1"/>
                </a:solidFill>
              </a:rPr>
              <a:t>Psychological Safety</a:t>
            </a:r>
            <a:r>
              <a:rPr lang="en-US" sz="3200" b="1" baseline="30000" dirty="0" smtClean="0">
                <a:solidFill>
                  <a:schemeClr val="tx1"/>
                </a:solidFill>
              </a:rPr>
              <a:t>3</a:t>
            </a:r>
            <a:endParaRPr lang="en-US" sz="3200" b="1" dirty="0" smtClean="0">
              <a:solidFill>
                <a:srgbClr val="FF0000"/>
              </a:solidFill>
            </a:endParaRPr>
          </a:p>
        </p:txBody>
      </p:sp>
      <p:sp>
        <p:nvSpPr>
          <p:cNvPr id="6148" name="Content Placeholder 5"/>
          <p:cNvSpPr>
            <a:spLocks noGrp="1"/>
          </p:cNvSpPr>
          <p:nvPr>
            <p:ph sz="quarter" idx="10"/>
          </p:nvPr>
        </p:nvSpPr>
        <p:spPr>
          <a:xfrm>
            <a:off x="533400" y="1905000"/>
            <a:ext cx="8153400" cy="4572000"/>
          </a:xfrm>
        </p:spPr>
        <p:txBody>
          <a:bodyPr/>
          <a:lstStyle/>
          <a:p>
            <a:pPr marL="0" lvl="0" indent="0">
              <a:spcAft>
                <a:spcPts val="1200"/>
              </a:spcAft>
              <a:buNone/>
            </a:pPr>
            <a:r>
              <a:rPr lang="en-US" sz="2000" dirty="0" smtClean="0"/>
              <a:t>Psychological safety is the degree to which team members feel that their environment supports the interpersonal risk involved in asking for help or learning from mistakes.  </a:t>
            </a:r>
          </a:p>
          <a:p>
            <a:pPr marL="0" lvl="0" indent="0">
              <a:spcAft>
                <a:spcPts val="1200"/>
              </a:spcAft>
              <a:buNone/>
            </a:pPr>
            <a:r>
              <a:rPr lang="en-US" sz="2000" dirty="0" smtClean="0"/>
              <a:t>Team members who promote psychological safety will:</a:t>
            </a:r>
          </a:p>
          <a:p>
            <a:pPr>
              <a:spcAft>
                <a:spcPts val="600"/>
              </a:spcAft>
              <a:buSzPct val="100000"/>
              <a:buBlip>
                <a:blip r:embed="rId3"/>
              </a:buBlip>
            </a:pPr>
            <a:r>
              <a:rPr lang="en-US" sz="2000" dirty="0" smtClean="0"/>
              <a:t>Invite input from all team members</a:t>
            </a:r>
          </a:p>
          <a:p>
            <a:pPr>
              <a:spcAft>
                <a:spcPts val="600"/>
              </a:spcAft>
              <a:buSzPct val="100000"/>
              <a:buBlip>
                <a:blip r:embed="rId3"/>
              </a:buBlip>
            </a:pPr>
            <a:r>
              <a:rPr lang="en-US" sz="2000" dirty="0" smtClean="0"/>
              <a:t>Encourage team members to contribute</a:t>
            </a:r>
          </a:p>
          <a:p>
            <a:pPr>
              <a:spcAft>
                <a:spcPts val="600"/>
              </a:spcAft>
              <a:buSzPct val="100000"/>
              <a:buBlip>
                <a:blip r:embed="rId3"/>
              </a:buBlip>
            </a:pPr>
            <a:r>
              <a:rPr lang="en-US" sz="2000" dirty="0" smtClean="0"/>
              <a:t>Promote active listening and learning from each other</a:t>
            </a:r>
          </a:p>
          <a:p>
            <a:pPr>
              <a:spcAft>
                <a:spcPts val="600"/>
              </a:spcAft>
              <a:buSzPct val="100000"/>
              <a:buBlip>
                <a:blip r:embed="rId3"/>
              </a:buBlip>
            </a:pPr>
            <a:r>
              <a:rPr lang="en-US" sz="2000" dirty="0" smtClean="0"/>
              <a:t>Ensure all team members are accessible</a:t>
            </a:r>
          </a:p>
          <a:p>
            <a:pPr>
              <a:spcAft>
                <a:spcPts val="600"/>
              </a:spcAft>
              <a:buSzPct val="100000"/>
              <a:buBlip>
                <a:blip r:embed="rId3"/>
              </a:buBlip>
            </a:pPr>
            <a:r>
              <a:rPr lang="en-US" sz="2000" dirty="0" smtClean="0"/>
              <a:t>Acknowledge the limits of current knowledge</a:t>
            </a:r>
          </a:p>
        </p:txBody>
      </p:sp>
      <p:sp>
        <p:nvSpPr>
          <p:cNvPr id="6147" name="Slide Number Placeholder 3"/>
          <p:cNvSpPr>
            <a:spLocks noGrp="1"/>
          </p:cNvSpPr>
          <p:nvPr>
            <p:ph type="sldNum" sz="quarter" idx="12"/>
          </p:nvPr>
        </p:nvSpPr>
        <p:spPr bwMode="auto">
          <a:xfrm>
            <a:off x="7467600" y="6096000"/>
            <a:ext cx="1371600" cy="365125"/>
          </a:xfrm>
          <a:noFill/>
          <a:ln>
            <a:miter lim="800000"/>
            <a:headEnd/>
            <a:tailEnd/>
          </a:ln>
        </p:spPr>
        <p:txBody>
          <a:bodyPr/>
          <a:lstStyle/>
          <a:p>
            <a:fld id="{0BEFD923-06C0-4EDA-9B57-AB940DEC4F30}" type="slidenum">
              <a:rPr lang="en-US" smtClean="0">
                <a:latin typeface="Arial" pitchFamily="34" charset="0"/>
                <a:cs typeface="Arial" pitchFamily="34" charset="0"/>
              </a:rPr>
              <a:pPr/>
              <a:t>22</a:t>
            </a:fld>
            <a:endParaRPr lang="en-US"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82000" cy="1143000"/>
          </a:xfrm>
        </p:spPr>
        <p:txBody>
          <a:bodyPr/>
          <a:lstStyle/>
          <a:p>
            <a:pPr algn="ctr"/>
            <a:r>
              <a:rPr lang="en-US" sz="3200" b="1" dirty="0" smtClean="0">
                <a:solidFill>
                  <a:schemeClr val="tx1"/>
                </a:solidFill>
              </a:rPr>
              <a:t>Psychological Safety</a:t>
            </a:r>
            <a:endParaRPr lang="en-US" sz="3200" b="1" dirty="0">
              <a:solidFill>
                <a:schemeClr val="tx1"/>
              </a:solidFill>
            </a:endParaRPr>
          </a:p>
        </p:txBody>
      </p:sp>
      <p:sp>
        <p:nvSpPr>
          <p:cNvPr id="4" name="Slide Number Placeholder 3"/>
          <p:cNvSpPr>
            <a:spLocks noGrp="1"/>
          </p:cNvSpPr>
          <p:nvPr>
            <p:ph type="sldNum" sz="quarter" idx="12"/>
          </p:nvPr>
        </p:nvSpPr>
        <p:spPr/>
        <p:txBody>
          <a:bodyPr/>
          <a:lstStyle/>
          <a:p>
            <a:pPr>
              <a:defRPr/>
            </a:pPr>
            <a:fld id="{3881F016-8923-431B-A939-A61567D19098}" type="slidenum">
              <a:rPr lang="en-US" smtClean="0"/>
              <a:pPr>
                <a:defRPr/>
              </a:pPr>
              <a:t>23</a:t>
            </a:fld>
            <a:endParaRPr lang="en-US" dirty="0"/>
          </a:p>
        </p:txBody>
      </p:sp>
      <p:grpSp>
        <p:nvGrpSpPr>
          <p:cNvPr id="3" name="Group 2" descr="Video icon&#10;Psychological Safety"/>
          <p:cNvGrpSpPr/>
          <p:nvPr/>
        </p:nvGrpSpPr>
        <p:grpSpPr>
          <a:xfrm>
            <a:off x="1447800" y="304800"/>
            <a:ext cx="7696200" cy="5943600"/>
            <a:chOff x="1447800" y="304800"/>
            <a:chExt cx="7696200" cy="5943600"/>
          </a:xfrm>
        </p:grpSpPr>
        <p:pic>
          <p:nvPicPr>
            <p:cNvPr id="6" name="Picture 5" descr="Director’s clapboard symbolizes the beginning of a video module. "/>
            <p:cNvPicPr>
              <a:picLocks noChangeAspect="1"/>
            </p:cNvPicPr>
            <p:nvPr/>
          </p:nvPicPr>
          <p:blipFill>
            <a:blip r:embed="rId2" cstate="print"/>
            <a:stretch>
              <a:fillRect/>
            </a:stretch>
          </p:blipFill>
          <p:spPr>
            <a:xfrm>
              <a:off x="7239238" y="304800"/>
              <a:ext cx="1904762" cy="1904762"/>
            </a:xfrm>
            <a:prstGeom prst="rect">
              <a:avLst/>
            </a:prstGeom>
          </p:spPr>
        </p:pic>
        <p:pic>
          <p:nvPicPr>
            <p:cNvPr id="7" name="Picture 6" descr="Psychological Safety.jpg">
              <a:hlinkClick r:id="rId3"/>
            </p:cNvPr>
            <p:cNvPicPr>
              <a:picLocks noChangeAspect="1"/>
            </p:cNvPicPr>
            <p:nvPr/>
          </p:nvPicPr>
          <p:blipFill>
            <a:blip r:embed="rId4" cstate="print"/>
            <a:stretch>
              <a:fillRect/>
            </a:stretch>
          </p:blipFill>
          <p:spPr>
            <a:xfrm>
              <a:off x="1447800" y="1676400"/>
              <a:ext cx="6096000" cy="4572000"/>
            </a:xfrm>
            <a:prstGeom prst="rect">
              <a:avLst/>
            </a:prstGeom>
          </p:spPr>
        </p:pic>
      </p:grpSp>
    </p:spTree>
    <p:extLst>
      <p:ext uri="{BB962C8B-B14F-4D97-AF65-F5344CB8AC3E}">
        <p14:creationId xmlns:p14="http://schemas.microsoft.com/office/powerpoint/2010/main" val="398396734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609600"/>
            <a:ext cx="8229600" cy="1143000"/>
          </a:xfrm>
        </p:spPr>
        <p:txBody>
          <a:bodyPr/>
          <a:lstStyle/>
          <a:p>
            <a:pPr algn="ctr"/>
            <a:r>
              <a:rPr lang="en-US" sz="3200" b="1" dirty="0" smtClean="0">
                <a:solidFill>
                  <a:schemeClr val="tx1"/>
                </a:solidFill>
              </a:rPr>
              <a:t>Exercise</a:t>
            </a:r>
          </a:p>
        </p:txBody>
      </p:sp>
      <p:sp>
        <p:nvSpPr>
          <p:cNvPr id="6148" name="Content Placeholder 5"/>
          <p:cNvSpPr>
            <a:spLocks noGrp="1"/>
          </p:cNvSpPr>
          <p:nvPr>
            <p:ph sz="quarter" idx="10"/>
          </p:nvPr>
        </p:nvSpPr>
        <p:spPr>
          <a:xfrm>
            <a:off x="914400" y="2286000"/>
            <a:ext cx="6629400" cy="4572000"/>
          </a:xfrm>
        </p:spPr>
        <p:txBody>
          <a:bodyPr/>
          <a:lstStyle/>
          <a:p>
            <a:pPr>
              <a:lnSpc>
                <a:spcPct val="90000"/>
              </a:lnSpc>
              <a:spcBef>
                <a:spcPts val="600"/>
              </a:spcBef>
              <a:spcAft>
                <a:spcPts val="600"/>
              </a:spcAft>
              <a:buSzPct val="100000"/>
              <a:buBlip>
                <a:blip r:embed="rId3"/>
              </a:buBlip>
            </a:pPr>
            <a:r>
              <a:rPr lang="en-US" sz="2000" dirty="0" smtClean="0"/>
              <a:t>Create your team with attention to </a:t>
            </a:r>
            <a:r>
              <a:rPr lang="en-US" sz="2000" b="1" i="1" u="sng" dirty="0" smtClean="0"/>
              <a:t>who</a:t>
            </a:r>
            <a:r>
              <a:rPr lang="en-US" sz="2000" dirty="0" smtClean="0"/>
              <a:t> is on the team.</a:t>
            </a:r>
          </a:p>
          <a:p>
            <a:pPr>
              <a:lnSpc>
                <a:spcPct val="90000"/>
              </a:lnSpc>
              <a:spcBef>
                <a:spcPts val="600"/>
              </a:spcBef>
              <a:spcAft>
                <a:spcPts val="600"/>
              </a:spcAft>
              <a:buSzPct val="100000"/>
              <a:buBlip>
                <a:blip r:embed="rId3"/>
              </a:buBlip>
            </a:pPr>
            <a:r>
              <a:rPr lang="en-US" sz="2000" dirty="0" smtClean="0"/>
              <a:t>Carefully plan </a:t>
            </a:r>
            <a:r>
              <a:rPr lang="en-US" sz="2000" b="1" i="1" u="sng" dirty="0" smtClean="0"/>
              <a:t>how</a:t>
            </a:r>
            <a:r>
              <a:rPr lang="en-US" sz="2000" dirty="0" smtClean="0"/>
              <a:t> you will act as a unified group.</a:t>
            </a:r>
          </a:p>
          <a:p>
            <a:pPr>
              <a:lnSpc>
                <a:spcPct val="90000"/>
              </a:lnSpc>
              <a:spcBef>
                <a:spcPts val="600"/>
              </a:spcBef>
              <a:spcAft>
                <a:spcPts val="600"/>
              </a:spcAft>
              <a:buSzPct val="100000"/>
              <a:buBlip>
                <a:blip r:embed="rId3"/>
              </a:buBlip>
            </a:pPr>
            <a:r>
              <a:rPr lang="en-US" sz="2000" dirty="0" smtClean="0"/>
              <a:t>Do a “pre-mortem” assessment.  If this project were to fail, why would it? What could the team have done to prevent failure?</a:t>
            </a:r>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pic>
        <p:nvPicPr>
          <p:cNvPr id="6" name="Picture 5" descr="Exercise icon"/>
          <p:cNvPicPr>
            <a:picLocks noChangeAspect="1"/>
          </p:cNvPicPr>
          <p:nvPr/>
        </p:nvPicPr>
        <p:blipFill>
          <a:blip r:embed="rId4" cstate="print"/>
          <a:stretch>
            <a:fillRect/>
          </a:stretch>
        </p:blipFill>
        <p:spPr>
          <a:xfrm>
            <a:off x="7239238" y="304800"/>
            <a:ext cx="1904762" cy="1904762"/>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229600" cy="1143000"/>
          </a:xfrm>
        </p:spPr>
        <p:txBody>
          <a:bodyPr/>
          <a:lstStyle/>
          <a:p>
            <a:pPr algn="ctr"/>
            <a:r>
              <a:rPr lang="en-US" sz="3200" b="1" dirty="0">
                <a:solidFill>
                  <a:srgbClr val="000000"/>
                </a:solidFill>
                <a:latin typeface="Arial" charset="0"/>
                <a:cs typeface="Arial" charset="0"/>
              </a:rPr>
              <a:t>Assemble the Team: What the </a:t>
            </a:r>
            <a:br>
              <a:rPr lang="en-US" sz="3200" b="1" dirty="0">
                <a:solidFill>
                  <a:srgbClr val="000000"/>
                </a:solidFill>
                <a:latin typeface="Arial" charset="0"/>
                <a:cs typeface="Arial" charset="0"/>
              </a:rPr>
            </a:br>
            <a:r>
              <a:rPr lang="en-US" sz="3200" b="1" dirty="0">
                <a:solidFill>
                  <a:srgbClr val="000000"/>
                </a:solidFill>
                <a:latin typeface="Arial" charset="0"/>
                <a:cs typeface="Arial" charset="0"/>
              </a:rPr>
              <a:t>Team Needs </a:t>
            </a:r>
            <a:r>
              <a:rPr lang="en-US" sz="3200" b="1" dirty="0" smtClean="0">
                <a:solidFill>
                  <a:srgbClr val="000000"/>
                </a:solidFill>
                <a:latin typeface="Arial" charset="0"/>
                <a:cs typeface="Arial" charset="0"/>
              </a:rPr>
              <a:t>To </a:t>
            </a:r>
            <a:r>
              <a:rPr lang="en-US" sz="3200" b="1" dirty="0">
                <a:solidFill>
                  <a:srgbClr val="000000"/>
                </a:solidFill>
                <a:latin typeface="Arial" charset="0"/>
                <a:cs typeface="Arial" charset="0"/>
              </a:rPr>
              <a:t>Do</a:t>
            </a:r>
            <a:endParaRPr lang="en-US" sz="3200" dirty="0"/>
          </a:p>
        </p:txBody>
      </p:sp>
      <p:sp>
        <p:nvSpPr>
          <p:cNvPr id="3" name="Content Placeholder 2"/>
          <p:cNvSpPr>
            <a:spLocks noGrp="1"/>
          </p:cNvSpPr>
          <p:nvPr>
            <p:ph sz="quarter" idx="10"/>
          </p:nvPr>
        </p:nvSpPr>
        <p:spPr>
          <a:xfrm>
            <a:off x="762000" y="1828800"/>
            <a:ext cx="8229600" cy="4191000"/>
          </a:xfrm>
        </p:spPr>
        <p:txBody>
          <a:bodyPr/>
          <a:lstStyle/>
          <a:p>
            <a:pPr>
              <a:lnSpc>
                <a:spcPct val="90000"/>
              </a:lnSpc>
              <a:spcBef>
                <a:spcPts val="600"/>
              </a:spcBef>
              <a:spcAft>
                <a:spcPts val="600"/>
              </a:spcAft>
              <a:buSzPct val="100000"/>
              <a:buBlip>
                <a:blip r:embed="rId2"/>
              </a:buBlip>
            </a:pPr>
            <a:r>
              <a:rPr lang="en-US" sz="2000" dirty="0" smtClean="0">
                <a:latin typeface="Arial" charset="0"/>
                <a:cs typeface="Arial" charset="0"/>
              </a:rPr>
              <a:t>Recruit a team lead, nurse manager, physician, and executive partner along with any other team members</a:t>
            </a:r>
            <a:endParaRPr lang="en-US" sz="2000" dirty="0" smtClean="0"/>
          </a:p>
          <a:p>
            <a:pPr>
              <a:lnSpc>
                <a:spcPct val="90000"/>
              </a:lnSpc>
              <a:spcBef>
                <a:spcPts val="600"/>
              </a:spcBef>
              <a:spcAft>
                <a:spcPts val="600"/>
              </a:spcAft>
              <a:buSzPct val="100000"/>
              <a:buBlip>
                <a:blip r:embed="rId2"/>
              </a:buBlip>
            </a:pPr>
            <a:r>
              <a:rPr lang="en-US" sz="2000" dirty="0" smtClean="0">
                <a:latin typeface="Arial" charset="0"/>
                <a:cs typeface="Arial" charset="0"/>
              </a:rPr>
              <a:t>Meet with hospital departments (risk management, quality improvement, infection prevention) to ensure that CUSP efforts are integrated into overall hospital quality improvement and patient safety efforts.</a:t>
            </a:r>
            <a:endParaRPr lang="en-US" sz="2000" dirty="0" smtClean="0"/>
          </a:p>
          <a:p>
            <a:pPr>
              <a:lnSpc>
                <a:spcPct val="90000"/>
              </a:lnSpc>
              <a:spcBef>
                <a:spcPts val="600"/>
              </a:spcBef>
              <a:spcAft>
                <a:spcPts val="600"/>
              </a:spcAft>
              <a:buSzPct val="100000"/>
              <a:buBlip>
                <a:blip r:embed="rId2"/>
              </a:buBlip>
            </a:pPr>
            <a:r>
              <a:rPr lang="en-US" sz="2000" dirty="0" smtClean="0">
                <a:latin typeface="Arial" charset="0"/>
                <a:cs typeface="Arial" charset="0"/>
              </a:rPr>
              <a:t>List </a:t>
            </a:r>
            <a:r>
              <a:rPr lang="en-US" sz="2000" dirty="0">
                <a:latin typeface="Arial" charset="0"/>
                <a:cs typeface="Arial" charset="0"/>
              </a:rPr>
              <a:t>team member names and contact information on the Background Quality Improvement </a:t>
            </a:r>
            <a:r>
              <a:rPr lang="en-US" sz="2000" dirty="0" smtClean="0">
                <a:latin typeface="Arial" charset="0"/>
                <a:cs typeface="Arial" charset="0"/>
              </a:rPr>
              <a:t>Team Information Form </a:t>
            </a:r>
            <a:r>
              <a:rPr lang="en-US" sz="2000" dirty="0">
                <a:latin typeface="Arial" charset="0"/>
                <a:cs typeface="Arial" charset="0"/>
              </a:rPr>
              <a:t>and post the form in a central location  </a:t>
            </a:r>
            <a:endParaRPr lang="en-US" sz="2000" dirty="0" smtClean="0">
              <a:latin typeface="Arial" charset="0"/>
              <a:cs typeface="Arial" charset="0"/>
            </a:endParaRPr>
          </a:p>
          <a:p>
            <a:pPr>
              <a:lnSpc>
                <a:spcPct val="90000"/>
              </a:lnSpc>
              <a:spcBef>
                <a:spcPts val="600"/>
              </a:spcBef>
              <a:spcAft>
                <a:spcPts val="600"/>
              </a:spcAft>
              <a:buSzPct val="100000"/>
              <a:buBlip>
                <a:blip r:embed="rId2"/>
              </a:buBlip>
            </a:pPr>
            <a:r>
              <a:rPr lang="en-US" sz="2000" dirty="0" smtClean="0">
                <a:latin typeface="Arial" charset="0"/>
                <a:cs typeface="Arial" charset="0"/>
              </a:rPr>
              <a:t>Use </a:t>
            </a:r>
            <a:r>
              <a:rPr lang="en-US" sz="2000" dirty="0">
                <a:latin typeface="Arial" charset="0"/>
                <a:cs typeface="Arial" charset="0"/>
              </a:rPr>
              <a:t>the </a:t>
            </a:r>
            <a:r>
              <a:rPr lang="en-US" sz="2000" dirty="0" smtClean="0">
                <a:latin typeface="Arial" charset="0"/>
                <a:cs typeface="Arial" charset="0"/>
              </a:rPr>
              <a:t>4 Es </a:t>
            </a:r>
            <a:r>
              <a:rPr lang="en-US" sz="2000" dirty="0">
                <a:latin typeface="Arial" charset="0"/>
                <a:cs typeface="Arial" charset="0"/>
              </a:rPr>
              <a:t>to ensure team engagement: </a:t>
            </a:r>
          </a:p>
          <a:p>
            <a:pPr marL="914400" lvl="1" indent="-457200">
              <a:spcBef>
                <a:spcPts val="0"/>
              </a:spcBef>
              <a:buFont typeface="Calibri" pitchFamily="34" charset="0"/>
              <a:buAutoNum type="arabicPeriod"/>
            </a:pPr>
            <a:r>
              <a:rPr lang="en-US" sz="2000" dirty="0">
                <a:latin typeface="Arial" charset="0"/>
                <a:cs typeface="Arial" charset="0"/>
              </a:rPr>
              <a:t>Engage them in the process</a:t>
            </a:r>
          </a:p>
          <a:p>
            <a:pPr marL="914400" lvl="1" indent="-457200">
              <a:spcBef>
                <a:spcPts val="0"/>
              </a:spcBef>
              <a:buFont typeface="Calibri" pitchFamily="34" charset="0"/>
              <a:buAutoNum type="arabicPeriod"/>
            </a:pPr>
            <a:r>
              <a:rPr lang="en-US" sz="2000" dirty="0">
                <a:latin typeface="Arial" charset="0"/>
                <a:cs typeface="Arial" charset="0"/>
              </a:rPr>
              <a:t>Educate them about their roles</a:t>
            </a:r>
          </a:p>
          <a:p>
            <a:pPr marL="914400" lvl="1" indent="-457200">
              <a:spcBef>
                <a:spcPts val="0"/>
              </a:spcBef>
              <a:buFont typeface="Calibri" pitchFamily="34" charset="0"/>
              <a:buAutoNum type="arabicPeriod"/>
            </a:pPr>
            <a:r>
              <a:rPr lang="en-US" sz="2000" dirty="0">
                <a:latin typeface="Arial" charset="0"/>
                <a:cs typeface="Arial" charset="0"/>
              </a:rPr>
              <a:t>Execute the processes </a:t>
            </a:r>
          </a:p>
          <a:p>
            <a:pPr marL="914400" lvl="1" indent="-457200">
              <a:spcBef>
                <a:spcPts val="0"/>
              </a:spcBef>
              <a:buFont typeface="Calibri" pitchFamily="34" charset="0"/>
              <a:buAutoNum type="arabicPeriod"/>
            </a:pPr>
            <a:r>
              <a:rPr lang="en-US" sz="2000" dirty="0">
                <a:latin typeface="Arial" charset="0"/>
                <a:cs typeface="Arial" charset="0"/>
              </a:rPr>
              <a:t>Evaluate what you did</a:t>
            </a:r>
          </a:p>
          <a:p>
            <a:endParaRPr lang="en-US" dirty="0"/>
          </a:p>
        </p:txBody>
      </p:sp>
      <p:sp>
        <p:nvSpPr>
          <p:cNvPr id="4" name="Slide Number Placeholder 3"/>
          <p:cNvSpPr>
            <a:spLocks noGrp="1"/>
          </p:cNvSpPr>
          <p:nvPr>
            <p:ph type="sldNum" sz="quarter" idx="12"/>
          </p:nvPr>
        </p:nvSpPr>
        <p:spPr/>
        <p:txBody>
          <a:bodyPr/>
          <a:lstStyle/>
          <a:p>
            <a:pPr>
              <a:defRPr/>
            </a:pPr>
            <a:fld id="{3881F016-8923-431B-A939-A61567D19098}" type="slidenum">
              <a:rPr lang="en-US" smtClean="0"/>
              <a:pPr>
                <a:defRPr/>
              </a:pPr>
              <a:t>25</a:t>
            </a:fld>
            <a:endParaRPr lang="en-US" dirty="0"/>
          </a:p>
        </p:txBody>
      </p:sp>
    </p:spTree>
    <p:extLst>
      <p:ext uri="{BB962C8B-B14F-4D97-AF65-F5344CB8AC3E}">
        <p14:creationId xmlns:p14="http://schemas.microsoft.com/office/powerpoint/2010/main" val="139205332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sz="3200" b="1" dirty="0" smtClean="0">
                <a:solidFill>
                  <a:schemeClr val="tx1"/>
                </a:solidFill>
              </a:rPr>
              <a:t>Summary</a:t>
            </a:r>
            <a:endParaRPr lang="en-US" sz="3200" b="1" dirty="0">
              <a:solidFill>
                <a:schemeClr val="tx1"/>
              </a:solidFill>
            </a:endParaRPr>
          </a:p>
        </p:txBody>
      </p:sp>
      <p:sp>
        <p:nvSpPr>
          <p:cNvPr id="3" name="Content Placeholder 2"/>
          <p:cNvSpPr>
            <a:spLocks noGrp="1"/>
          </p:cNvSpPr>
          <p:nvPr>
            <p:ph sz="quarter" idx="10"/>
          </p:nvPr>
        </p:nvSpPr>
        <p:spPr>
          <a:xfrm>
            <a:off x="762000" y="2286000"/>
            <a:ext cx="8229600" cy="4648200"/>
          </a:xfrm>
        </p:spPr>
        <p:txBody>
          <a:bodyPr/>
          <a:lstStyle/>
          <a:p>
            <a:pPr lvl="0">
              <a:lnSpc>
                <a:spcPct val="90000"/>
              </a:lnSpc>
              <a:spcBef>
                <a:spcPts val="600"/>
              </a:spcBef>
              <a:spcAft>
                <a:spcPts val="600"/>
              </a:spcAft>
              <a:buSzPct val="100000"/>
              <a:buBlip>
                <a:blip r:embed="rId2"/>
              </a:buBlip>
            </a:pPr>
            <a:r>
              <a:rPr lang="en-US" sz="2000" dirty="0" smtClean="0"/>
              <a:t>The </a:t>
            </a:r>
            <a:r>
              <a:rPr lang="en-US" sz="2000" dirty="0"/>
              <a:t>CUSP team will include </a:t>
            </a:r>
            <a:r>
              <a:rPr lang="en-US" sz="2000" dirty="0" smtClean="0"/>
              <a:t>health care </a:t>
            </a:r>
            <a:r>
              <a:rPr lang="en-US" sz="2000" dirty="0"/>
              <a:t>providers, support and leadership </a:t>
            </a:r>
            <a:r>
              <a:rPr lang="en-US" sz="2000" dirty="0" smtClean="0"/>
              <a:t>staff.</a:t>
            </a:r>
          </a:p>
          <a:p>
            <a:pPr lvl="0">
              <a:lnSpc>
                <a:spcPct val="90000"/>
              </a:lnSpc>
              <a:spcBef>
                <a:spcPts val="600"/>
              </a:spcBef>
              <a:spcAft>
                <a:spcPts val="600"/>
              </a:spcAft>
              <a:buSzPct val="100000"/>
              <a:buBlip>
                <a:blip r:embed="rId2"/>
              </a:buBlip>
            </a:pPr>
            <a:r>
              <a:rPr lang="en-US" sz="2000" dirty="0" smtClean="0"/>
              <a:t>The </a:t>
            </a:r>
            <a:r>
              <a:rPr lang="en-US" sz="2000" dirty="0"/>
              <a:t>“4 E’s” is a highly effective tool for recruiting team </a:t>
            </a:r>
            <a:r>
              <a:rPr lang="en-US" sz="2000" dirty="0" smtClean="0"/>
              <a:t>members.</a:t>
            </a:r>
          </a:p>
          <a:p>
            <a:pPr lvl="0">
              <a:lnSpc>
                <a:spcPct val="90000"/>
              </a:lnSpc>
              <a:spcBef>
                <a:spcPts val="600"/>
              </a:spcBef>
              <a:spcAft>
                <a:spcPts val="600"/>
              </a:spcAft>
              <a:buSzPct val="100000"/>
              <a:buBlip>
                <a:blip r:embed="rId2"/>
              </a:buBlip>
            </a:pPr>
            <a:r>
              <a:rPr lang="en-US" sz="2000" dirty="0" smtClean="0"/>
              <a:t>Team </a:t>
            </a:r>
            <a:r>
              <a:rPr lang="en-US" sz="2000" dirty="0"/>
              <a:t>members work together to identify </a:t>
            </a:r>
            <a:r>
              <a:rPr lang="en-US" sz="2000" dirty="0" smtClean="0"/>
              <a:t>barriers </a:t>
            </a:r>
            <a:r>
              <a:rPr lang="en-US" sz="2000" dirty="0"/>
              <a:t>and address them as a </a:t>
            </a:r>
            <a:r>
              <a:rPr lang="en-US" sz="2000" dirty="0" smtClean="0"/>
              <a:t>group.</a:t>
            </a:r>
          </a:p>
          <a:p>
            <a:pPr lvl="0">
              <a:lnSpc>
                <a:spcPct val="90000"/>
              </a:lnSpc>
              <a:spcBef>
                <a:spcPts val="600"/>
              </a:spcBef>
              <a:spcAft>
                <a:spcPts val="600"/>
              </a:spcAft>
              <a:buSzPct val="100000"/>
              <a:buBlip>
                <a:blip r:embed="rId2"/>
              </a:buBlip>
            </a:pPr>
            <a:r>
              <a:rPr lang="en-US" sz="2000" smtClean="0"/>
              <a:t>For teams to </a:t>
            </a:r>
            <a:r>
              <a:rPr lang="en-US" sz="2000" dirty="0"/>
              <a:t>be successful, the roles and responsibilities of team members need to be clearly </a:t>
            </a:r>
            <a:r>
              <a:rPr lang="en-US" sz="2000" dirty="0" smtClean="0"/>
              <a:t>defined.</a:t>
            </a:r>
            <a:endParaRPr lang="en-US" sz="2000" dirty="0"/>
          </a:p>
          <a:p>
            <a:pPr lvl="0">
              <a:lnSpc>
                <a:spcPct val="90000"/>
              </a:lnSpc>
              <a:spcBef>
                <a:spcPts val="600"/>
              </a:spcBef>
              <a:spcAft>
                <a:spcPts val="600"/>
              </a:spcAft>
              <a:buSzPct val="100000"/>
              <a:buBlip>
                <a:blip r:embed="rId2"/>
              </a:buBlip>
            </a:pPr>
            <a:endParaRPr lang="en-US" sz="2000" dirty="0"/>
          </a:p>
        </p:txBody>
      </p:sp>
      <p:sp>
        <p:nvSpPr>
          <p:cNvPr id="4" name="Slide Number Placeholder 3"/>
          <p:cNvSpPr>
            <a:spLocks noGrp="1"/>
          </p:cNvSpPr>
          <p:nvPr>
            <p:ph type="sldNum" sz="quarter" idx="12"/>
          </p:nvPr>
        </p:nvSpPr>
        <p:spPr/>
        <p:txBody>
          <a:bodyPr/>
          <a:lstStyle/>
          <a:p>
            <a:pPr>
              <a:defRPr/>
            </a:pPr>
            <a:fld id="{3881F016-8923-431B-A939-A61567D19098}" type="slidenum">
              <a:rPr lang="en-US" smtClean="0"/>
              <a:pPr>
                <a:defRPr/>
              </a:pPr>
              <a:t>26</a:t>
            </a:fld>
            <a:endParaRPr lang="en-US" dirty="0"/>
          </a:p>
        </p:txBody>
      </p:sp>
    </p:spTree>
    <p:extLst>
      <p:ext uri="{BB962C8B-B14F-4D97-AF65-F5344CB8AC3E}">
        <p14:creationId xmlns:p14="http://schemas.microsoft.com/office/powerpoint/2010/main" val="426348232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sz="3200" b="1" dirty="0" err="1" smtClean="0">
                <a:solidFill>
                  <a:schemeClr val="tx1"/>
                </a:solidFill>
              </a:rPr>
              <a:t>TeamSTEPPS</a:t>
            </a:r>
            <a:r>
              <a:rPr lang="en-US" sz="3200" b="1" dirty="0" smtClean="0">
                <a:solidFill>
                  <a:schemeClr val="tx1"/>
                </a:solidFill>
              </a:rPr>
              <a:t> Tools</a:t>
            </a:r>
            <a:r>
              <a:rPr lang="en-US" sz="3200" b="1" baseline="30000" dirty="0" smtClean="0">
                <a:solidFill>
                  <a:schemeClr val="tx1"/>
                </a:solidFill>
              </a:rPr>
              <a:t>1</a:t>
            </a:r>
            <a:endParaRPr lang="en-US" sz="3200" b="1" baseline="30000" dirty="0">
              <a:solidFill>
                <a:schemeClr val="tx1"/>
              </a:solidFill>
            </a:endParaRPr>
          </a:p>
        </p:txBody>
      </p:sp>
      <p:sp>
        <p:nvSpPr>
          <p:cNvPr id="3" name="Content Placeholder 2"/>
          <p:cNvSpPr>
            <a:spLocks noGrp="1"/>
          </p:cNvSpPr>
          <p:nvPr>
            <p:ph sz="quarter" idx="10"/>
          </p:nvPr>
        </p:nvSpPr>
        <p:spPr>
          <a:xfrm>
            <a:off x="914400" y="2209800"/>
            <a:ext cx="8229600" cy="990600"/>
          </a:xfrm>
        </p:spPr>
        <p:txBody>
          <a:bodyPr/>
          <a:lstStyle/>
          <a:p>
            <a:pPr>
              <a:lnSpc>
                <a:spcPct val="90000"/>
              </a:lnSpc>
              <a:spcBef>
                <a:spcPts val="600"/>
              </a:spcBef>
              <a:spcAft>
                <a:spcPts val="600"/>
              </a:spcAft>
              <a:buSzPct val="100000"/>
              <a:buBlip>
                <a:blip r:embed="rId2"/>
              </a:buBlip>
            </a:pPr>
            <a:r>
              <a:rPr lang="en-US" sz="2000" dirty="0" smtClean="0"/>
              <a:t>Briefing Checklist</a:t>
            </a:r>
          </a:p>
          <a:p>
            <a:pPr>
              <a:lnSpc>
                <a:spcPct val="90000"/>
              </a:lnSpc>
              <a:spcBef>
                <a:spcPts val="600"/>
              </a:spcBef>
              <a:spcAft>
                <a:spcPts val="600"/>
              </a:spcAft>
              <a:buSzPct val="100000"/>
              <a:buBlip>
                <a:blip r:embed="rId2"/>
              </a:buBlip>
            </a:pPr>
            <a:r>
              <a:rPr lang="en-US" sz="2000" dirty="0" smtClean="0"/>
              <a:t>Debrief Checklist</a:t>
            </a:r>
            <a:endParaRPr lang="en-US" sz="2000" kern="1200" dirty="0" smtClean="0">
              <a:solidFill>
                <a:schemeClr val="tx1"/>
              </a:solidFill>
              <a:latin typeface="Arial" pitchFamily="34" charset="0"/>
              <a:ea typeface="ＭＳ Ｐゴシック" pitchFamily="-108" charset="-128"/>
              <a:cs typeface="Arial" pitchFamily="34" charset="0"/>
            </a:endParaRPr>
          </a:p>
          <a:p>
            <a:pPr rtl="0" eaLnBrk="0" fontAlgn="base" latinLnBrk="0" hangingPunct="0"/>
            <a:endParaRPr lang="en-US" b="0" i="0" baseline="0" dirty="0" smtClean="0"/>
          </a:p>
          <a:p>
            <a:pPr rtl="0" eaLnBrk="0" fontAlgn="base" latinLnBrk="0" hangingPunct="0">
              <a:buNone/>
            </a:pPr>
            <a:endParaRPr lang="en-US" sz="2400" b="0" i="0" kern="1200" baseline="0" dirty="0" smtClean="0">
              <a:solidFill>
                <a:schemeClr val="tx1"/>
              </a:solidFill>
              <a:latin typeface="Arial" pitchFamily="34" charset="0"/>
              <a:ea typeface="ＭＳ Ｐゴシック" pitchFamily="-108" charset="-128"/>
              <a:cs typeface="Arial" pitchFamily="34" charset="0"/>
            </a:endParaRPr>
          </a:p>
          <a:p>
            <a:pPr>
              <a:buNone/>
            </a:pPr>
            <a:r>
              <a:rPr lang="en-US" dirty="0" smtClean="0"/>
              <a:t>*Please refer to the “Implement Teamwork and Communication” module for additional information*</a:t>
            </a:r>
            <a:endParaRPr lang="en-US" dirty="0"/>
          </a:p>
        </p:txBody>
      </p:sp>
      <p:sp>
        <p:nvSpPr>
          <p:cNvPr id="4" name="Slide Number Placeholder 3"/>
          <p:cNvSpPr>
            <a:spLocks noGrp="1"/>
          </p:cNvSpPr>
          <p:nvPr>
            <p:ph type="sldNum" sz="quarter" idx="12"/>
          </p:nvPr>
        </p:nvSpPr>
        <p:spPr/>
        <p:txBody>
          <a:bodyPr/>
          <a:lstStyle/>
          <a:p>
            <a:pPr>
              <a:defRPr/>
            </a:pPr>
            <a:fld id="{3881F016-8923-431B-A939-A61567D19098}" type="slidenum">
              <a:rPr lang="en-US" smtClean="0"/>
              <a:pPr>
                <a:defRPr/>
              </a:pPr>
              <a:t>27</a:t>
            </a:fld>
            <a:endParaRPr lang="en-US" dirty="0"/>
          </a:p>
        </p:txBody>
      </p:sp>
      <p:sp>
        <p:nvSpPr>
          <p:cNvPr id="11" name="Content Placeholder 5"/>
          <p:cNvSpPr txBox="1">
            <a:spLocks/>
          </p:cNvSpPr>
          <p:nvPr/>
        </p:nvSpPr>
        <p:spPr bwMode="auto">
          <a:xfrm>
            <a:off x="914400" y="2286000"/>
            <a:ext cx="5562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ts val="600"/>
              </a:spcBef>
              <a:spcAft>
                <a:spcPts val="600"/>
              </a:spcAft>
              <a:buClrTx/>
              <a:buSzPct val="100000"/>
              <a:buFont typeface="Arial" charset="0"/>
              <a:buBlip>
                <a:blip r:embed="rId2"/>
              </a:buBlip>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ＭＳ Ｐゴシック" pitchFamily="-108" charset="-128"/>
              <a:cs typeface="Arial" pitchFamily="34" charset="0"/>
            </a:endParaRPr>
          </a:p>
        </p:txBody>
      </p:sp>
      <p:grpSp>
        <p:nvGrpSpPr>
          <p:cNvPr id="5" name="Group 13" descr="Tools icon&#10;TeamSTEPPS logo and penguin"/>
          <p:cNvGrpSpPr/>
          <p:nvPr/>
        </p:nvGrpSpPr>
        <p:grpSpPr>
          <a:xfrm>
            <a:off x="0" y="304800"/>
            <a:ext cx="9144000" cy="6344920"/>
            <a:chOff x="0" y="304800"/>
            <a:chExt cx="9144000" cy="6344920"/>
          </a:xfrm>
        </p:grpSpPr>
        <p:grpSp>
          <p:nvGrpSpPr>
            <p:cNvPr id="6" name="Group 6" descr="TeamSTEPPS logo and penguin"/>
            <p:cNvGrpSpPr/>
            <p:nvPr/>
          </p:nvGrpSpPr>
          <p:grpSpPr>
            <a:xfrm>
              <a:off x="0" y="5334000"/>
              <a:ext cx="4953000" cy="1315720"/>
              <a:chOff x="0" y="5334000"/>
              <a:chExt cx="4953000" cy="131572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10"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pic>
          <p:nvPicPr>
            <p:cNvPr id="12" name="Picture 11" descr="Screwdriver and claw hammer symbolize essential and handy tools for the CUSP program. "/>
            <p:cNvPicPr>
              <a:picLocks noChangeAspect="1"/>
            </p:cNvPicPr>
            <p:nvPr/>
          </p:nvPicPr>
          <p:blipFill>
            <a:blip r:embed="rId4" cstate="print"/>
            <a:stretch>
              <a:fillRect/>
            </a:stretch>
          </p:blipFill>
          <p:spPr>
            <a:xfrm>
              <a:off x="7239238" y="304800"/>
              <a:ext cx="1904762" cy="1904762"/>
            </a:xfrm>
            <a:prstGeom prst="rect">
              <a:avLst/>
            </a:prstGeom>
          </p:spPr>
        </p:pic>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09600"/>
            <a:ext cx="8229600" cy="1143000"/>
          </a:xfrm>
        </p:spPr>
        <p:txBody>
          <a:bodyPr/>
          <a:lstStyle/>
          <a:p>
            <a:pPr algn="ctr"/>
            <a:r>
              <a:rPr lang="en-US" sz="3200" b="1" dirty="0" smtClean="0">
                <a:solidFill>
                  <a:schemeClr val="tx1"/>
                </a:solidFill>
              </a:rPr>
              <a:t>CUSP Tools</a:t>
            </a:r>
          </a:p>
        </p:txBody>
      </p:sp>
      <p:sp>
        <p:nvSpPr>
          <p:cNvPr id="6148" name="Content Placeholder 5"/>
          <p:cNvSpPr>
            <a:spLocks noGrp="1"/>
          </p:cNvSpPr>
          <p:nvPr>
            <p:ph sz="quarter" idx="10"/>
          </p:nvPr>
        </p:nvSpPr>
        <p:spPr>
          <a:xfrm>
            <a:off x="914400" y="1905000"/>
            <a:ext cx="7162800" cy="4572000"/>
          </a:xfrm>
        </p:spPr>
        <p:txBody>
          <a:bodyPr/>
          <a:lstStyle/>
          <a:p>
            <a:pPr>
              <a:lnSpc>
                <a:spcPct val="90000"/>
              </a:lnSpc>
              <a:spcBef>
                <a:spcPts val="600"/>
              </a:spcBef>
              <a:spcAft>
                <a:spcPts val="600"/>
              </a:spcAft>
              <a:buSzPct val="100000"/>
              <a:buBlip>
                <a:blip r:embed="rId3"/>
              </a:buBlip>
            </a:pPr>
            <a:endParaRPr lang="en-US" sz="2000" dirty="0" smtClean="0"/>
          </a:p>
          <a:p>
            <a:pPr>
              <a:lnSpc>
                <a:spcPct val="90000"/>
              </a:lnSpc>
              <a:spcBef>
                <a:spcPts val="600"/>
              </a:spcBef>
              <a:spcAft>
                <a:spcPts val="600"/>
              </a:spcAft>
              <a:buSzPct val="100000"/>
              <a:buBlip>
                <a:blip r:embed="rId3"/>
              </a:buBlip>
            </a:pPr>
            <a:r>
              <a:rPr lang="en-US" sz="2000" dirty="0" smtClean="0"/>
              <a:t>Background Quality Improvement Team Information Form</a:t>
            </a:r>
          </a:p>
          <a:p>
            <a:pPr>
              <a:lnSpc>
                <a:spcPct val="90000"/>
              </a:lnSpc>
              <a:spcBef>
                <a:spcPts val="600"/>
              </a:spcBef>
              <a:spcAft>
                <a:spcPts val="600"/>
              </a:spcAft>
              <a:buSzPct val="100000"/>
              <a:buBlip>
                <a:blip r:embed="rId3"/>
              </a:buBlip>
            </a:pPr>
            <a:r>
              <a:rPr lang="en-US" sz="2000" dirty="0" smtClean="0"/>
              <a:t>Culture Check-Up Tool</a:t>
            </a:r>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pic>
        <p:nvPicPr>
          <p:cNvPr id="6" name="Picture 5" descr="Tools icon"/>
          <p:cNvPicPr>
            <a:picLocks noChangeAspect="1"/>
          </p:cNvPicPr>
          <p:nvPr/>
        </p:nvPicPr>
        <p:blipFill>
          <a:blip r:embed="rId4" cstate="print"/>
          <a:stretch>
            <a:fillRect/>
          </a:stretch>
        </p:blipFill>
        <p:spPr>
          <a:xfrm>
            <a:off x="7239238" y="304800"/>
            <a:ext cx="1904762" cy="1904762"/>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609600"/>
            <a:ext cx="8229600" cy="914400"/>
          </a:xfrm>
        </p:spPr>
        <p:txBody>
          <a:bodyPr/>
          <a:lstStyle/>
          <a:p>
            <a:pPr algn="ctr"/>
            <a:r>
              <a:rPr lang="en-US" sz="3200" b="1" dirty="0" smtClean="0">
                <a:solidFill>
                  <a:schemeClr val="tx1"/>
                </a:solidFill>
              </a:rPr>
              <a:t>References</a:t>
            </a:r>
          </a:p>
        </p:txBody>
      </p:sp>
      <p:sp>
        <p:nvSpPr>
          <p:cNvPr id="6148" name="Content Placeholder 5"/>
          <p:cNvSpPr>
            <a:spLocks noGrp="1"/>
          </p:cNvSpPr>
          <p:nvPr>
            <p:ph sz="quarter" idx="10"/>
          </p:nvPr>
        </p:nvSpPr>
        <p:spPr>
          <a:xfrm>
            <a:off x="457200" y="1524000"/>
            <a:ext cx="8305800" cy="4876800"/>
          </a:xfrm>
        </p:spPr>
        <p:txBody>
          <a:bodyPr/>
          <a:lstStyle/>
          <a:p>
            <a:pPr marL="457200" lvl="0" indent="-457200">
              <a:lnSpc>
                <a:spcPct val="90000"/>
              </a:lnSpc>
              <a:spcBef>
                <a:spcPts val="600"/>
              </a:spcBef>
              <a:spcAft>
                <a:spcPts val="600"/>
              </a:spcAft>
              <a:buSzPct val="100000"/>
              <a:buFont typeface="+mj-lt"/>
              <a:buAutoNum type="arabicPeriod"/>
            </a:pPr>
            <a:r>
              <a:rPr lang="en-US" sz="2000" dirty="0" smtClean="0"/>
              <a:t>Agency for Healthcare Research and Quality, Department of Defense. TeamSTEPPS.  Available </a:t>
            </a:r>
            <a:r>
              <a:rPr lang="en-US" sz="2000" dirty="0"/>
              <a:t>at </a:t>
            </a:r>
            <a:r>
              <a:rPr lang="en-US" sz="2000" dirty="0">
                <a:hlinkClick r:id="rId3"/>
              </a:rPr>
              <a:t>http://</a:t>
            </a:r>
            <a:r>
              <a:rPr lang="en-US" sz="2000" dirty="0" smtClean="0">
                <a:hlinkClick r:id="rId3"/>
              </a:rPr>
              <a:t>www.ahrq.gov/professionals/education/curriculum-tools/teamstepps/index.html</a:t>
            </a:r>
            <a:r>
              <a:rPr lang="en-US" sz="2000" dirty="0" smtClean="0"/>
              <a:t> </a:t>
            </a:r>
            <a:endParaRPr lang="en-US" sz="2000" dirty="0" smtClean="0"/>
          </a:p>
          <a:p>
            <a:pPr marL="457200" lvl="0" indent="-457200">
              <a:lnSpc>
                <a:spcPct val="90000"/>
              </a:lnSpc>
              <a:spcBef>
                <a:spcPts val="600"/>
              </a:spcBef>
              <a:spcAft>
                <a:spcPts val="600"/>
              </a:spcAft>
              <a:buSzPct val="100000"/>
              <a:buFont typeface="+mj-lt"/>
              <a:buAutoNum type="arabicPeriod"/>
            </a:pPr>
            <a:r>
              <a:rPr lang="en-US" sz="2000" dirty="0" err="1" smtClean="0"/>
              <a:t>Pronovost</a:t>
            </a:r>
            <a:r>
              <a:rPr lang="en-US" sz="2000" dirty="0" smtClean="0"/>
              <a:t> </a:t>
            </a:r>
            <a:r>
              <a:rPr lang="en-US" sz="2000" dirty="0" smtClean="0"/>
              <a:t>PJ, </a:t>
            </a:r>
            <a:r>
              <a:rPr lang="en-US" sz="2000" dirty="0" err="1" smtClean="0"/>
              <a:t>Berenholtz</a:t>
            </a:r>
            <a:r>
              <a:rPr lang="en-US" sz="2000" dirty="0" smtClean="0"/>
              <a:t> SM, </a:t>
            </a:r>
            <a:r>
              <a:rPr lang="en-US" sz="2000" dirty="0" err="1" smtClean="0"/>
              <a:t>Goeschel</a:t>
            </a:r>
            <a:r>
              <a:rPr lang="en-US" sz="2000" dirty="0" smtClean="0"/>
              <a:t> CA, et al. Creating high reliability in health care organizations </a:t>
            </a:r>
            <a:r>
              <a:rPr lang="en-US" sz="2000" i="1" dirty="0" smtClean="0"/>
              <a:t>Health </a:t>
            </a:r>
            <a:r>
              <a:rPr lang="en-US" sz="2000" i="1" dirty="0" err="1" smtClean="0"/>
              <a:t>Serv</a:t>
            </a:r>
            <a:r>
              <a:rPr lang="en-US" sz="2000" i="1" dirty="0" smtClean="0"/>
              <a:t> Res</a:t>
            </a:r>
            <a:r>
              <a:rPr lang="en-US" sz="2000" dirty="0" smtClean="0"/>
              <a:t> 2006;41(4, pt 2):1599-1617. </a:t>
            </a:r>
          </a:p>
          <a:p>
            <a:pPr marL="457200" indent="-457200">
              <a:lnSpc>
                <a:spcPct val="90000"/>
              </a:lnSpc>
              <a:spcBef>
                <a:spcPts val="600"/>
              </a:spcBef>
              <a:spcAft>
                <a:spcPts val="600"/>
              </a:spcAft>
              <a:buSzPct val="100000"/>
              <a:buFont typeface="+mj-lt"/>
              <a:buAutoNum type="arabicPeriod"/>
            </a:pPr>
            <a:r>
              <a:rPr lang="en-US" sz="2000" dirty="0" smtClean="0"/>
              <a:t>Edmondson, AC. Managing the Risk of Learning: Psychological Safety in Work Teams. In West M, ed.  </a:t>
            </a:r>
            <a:r>
              <a:rPr lang="en-US" sz="2000" i="1" dirty="0" smtClean="0"/>
              <a:t>International Handbook of Organizational Teamwork</a:t>
            </a:r>
            <a:r>
              <a:rPr lang="en-US" sz="2000" dirty="0" smtClean="0"/>
              <a:t>. London: Blackwell; 2003.</a:t>
            </a:r>
          </a:p>
          <a:p>
            <a:pPr>
              <a:lnSpc>
                <a:spcPct val="90000"/>
              </a:lnSpc>
              <a:spcBef>
                <a:spcPts val="600"/>
              </a:spcBef>
              <a:spcAft>
                <a:spcPts val="600"/>
              </a:spcAft>
              <a:buSzPct val="100000"/>
              <a:buBlip>
                <a:blip r:embed="rId4"/>
              </a:buBlip>
            </a:pPr>
            <a:endParaRPr lang="en-US" sz="2000" dirty="0" smtClean="0"/>
          </a:p>
          <a:p>
            <a:pPr marL="0" indent="0">
              <a:lnSpc>
                <a:spcPct val="90000"/>
              </a:lnSpc>
              <a:spcBef>
                <a:spcPts val="600"/>
              </a:spcBef>
              <a:spcAft>
                <a:spcPts val="600"/>
              </a:spcAft>
              <a:buSzPct val="100000"/>
              <a:buNone/>
            </a:pPr>
            <a:endParaRPr lang="en-US" sz="2000" dirty="0" smtClean="0"/>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09600"/>
            <a:ext cx="8382000" cy="1143000"/>
          </a:xfrm>
        </p:spPr>
        <p:txBody>
          <a:bodyPr/>
          <a:lstStyle/>
          <a:p>
            <a:pPr algn="ctr"/>
            <a:r>
              <a:rPr lang="en-US" sz="3200" b="1" dirty="0" smtClean="0">
                <a:solidFill>
                  <a:schemeClr val="tx1"/>
                </a:solidFill>
              </a:rPr>
              <a:t>The Unit-Based CUSP Team</a:t>
            </a:r>
          </a:p>
        </p:txBody>
      </p:sp>
      <p:sp>
        <p:nvSpPr>
          <p:cNvPr id="6148" name="Content Placeholder 5"/>
          <p:cNvSpPr>
            <a:spLocks noGrp="1"/>
          </p:cNvSpPr>
          <p:nvPr>
            <p:ph sz="quarter" idx="10"/>
          </p:nvPr>
        </p:nvSpPr>
        <p:spPr>
          <a:xfrm>
            <a:off x="914400" y="1905000"/>
            <a:ext cx="4572000" cy="4191000"/>
          </a:xfrm>
        </p:spPr>
        <p:txBody>
          <a:bodyPr/>
          <a:lstStyle/>
          <a:p>
            <a:pPr>
              <a:buSzPct val="100000"/>
              <a:buBlip>
                <a:blip r:embed="rId3"/>
              </a:buBlip>
            </a:pPr>
            <a:r>
              <a:rPr lang="en-US" sz="2000" dirty="0" smtClean="0"/>
              <a:t>Understands that patient safety culture is local</a:t>
            </a:r>
          </a:p>
          <a:p>
            <a:pPr>
              <a:buSzPct val="100000"/>
              <a:buBlip>
                <a:blip r:embed="rId3"/>
              </a:buBlip>
            </a:pPr>
            <a:r>
              <a:rPr lang="en-US" sz="2000" dirty="0" smtClean="0"/>
              <a:t>Composed of engaged frontline providers who take ownership of patient safety</a:t>
            </a:r>
          </a:p>
          <a:p>
            <a:pPr>
              <a:buSzPct val="100000"/>
              <a:buBlip>
                <a:blip r:embed="rId3"/>
              </a:buBlip>
            </a:pPr>
            <a:r>
              <a:rPr lang="en-US" sz="2000" dirty="0" smtClean="0"/>
              <a:t>Includes staff members who have different levels of experience</a:t>
            </a:r>
          </a:p>
          <a:p>
            <a:pPr>
              <a:buSzPct val="100000"/>
              <a:buBlip>
                <a:blip r:embed="rId3"/>
              </a:buBlip>
            </a:pPr>
            <a:r>
              <a:rPr lang="en-US" sz="2000" dirty="0" smtClean="0"/>
              <a:t>Tailored to include members based on clinical intervention</a:t>
            </a:r>
          </a:p>
          <a:p>
            <a:pPr>
              <a:buSzPct val="100000"/>
              <a:buBlip>
                <a:blip r:embed="rId3"/>
              </a:buBlip>
            </a:pPr>
            <a:r>
              <a:rPr lang="en-US" sz="2000" dirty="0" smtClean="0"/>
              <a:t>Meets regularly (weekly or at least monthly)</a:t>
            </a:r>
          </a:p>
          <a:p>
            <a:pPr>
              <a:buSzPct val="100000"/>
              <a:buBlip>
                <a:blip r:embed="rId3"/>
              </a:buBlip>
            </a:pPr>
            <a:r>
              <a:rPr lang="en-US" sz="2000" dirty="0" smtClean="0"/>
              <a:t>Has adequate resources</a:t>
            </a:r>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pPr/>
              <a:t>3</a:t>
            </a:fld>
            <a:endParaRPr lang="en-US" smtClean="0"/>
          </a:p>
        </p:txBody>
      </p:sp>
      <p:pic>
        <p:nvPicPr>
          <p:cNvPr id="6" name="Picture 5" descr="Team members standing together."/>
          <p:cNvPicPr>
            <a:picLocks noChangeAspect="1"/>
          </p:cNvPicPr>
          <p:nvPr/>
        </p:nvPicPr>
        <p:blipFill>
          <a:blip r:embed="rId4" cstate="print"/>
          <a:stretch>
            <a:fillRect/>
          </a:stretch>
        </p:blipFill>
        <p:spPr>
          <a:xfrm>
            <a:off x="3886200" y="1828800"/>
            <a:ext cx="7010399" cy="52578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90600" y="609600"/>
            <a:ext cx="8229600" cy="1143000"/>
          </a:xfrm>
        </p:spPr>
        <p:txBody>
          <a:bodyPr/>
          <a:lstStyle/>
          <a:p>
            <a:pPr algn="ctr"/>
            <a:r>
              <a:rPr lang="en-US" sz="3200" b="1" dirty="0" smtClean="0">
                <a:solidFill>
                  <a:schemeClr val="tx1"/>
                </a:solidFill>
              </a:rPr>
              <a:t>CUSP Team Members</a:t>
            </a:r>
          </a:p>
        </p:txBody>
      </p:sp>
      <p:sp>
        <p:nvSpPr>
          <p:cNvPr id="6148" name="Content Placeholder 5"/>
          <p:cNvSpPr>
            <a:spLocks noGrp="1"/>
          </p:cNvSpPr>
          <p:nvPr>
            <p:ph sz="quarter" idx="10"/>
          </p:nvPr>
        </p:nvSpPr>
        <p:spPr>
          <a:xfrm>
            <a:off x="914400" y="1600200"/>
            <a:ext cx="5562600" cy="4572000"/>
          </a:xfrm>
        </p:spPr>
        <p:txBody>
          <a:bodyPr/>
          <a:lstStyle/>
          <a:p>
            <a:pPr>
              <a:buSzPct val="100000"/>
              <a:buBlip>
                <a:blip r:embed="rId3"/>
              </a:buBlip>
              <a:defRPr/>
            </a:pPr>
            <a:r>
              <a:rPr lang="en-US" sz="2000" dirty="0" smtClean="0"/>
              <a:t>Nurses (including Nurse educator, Nurse manager)</a:t>
            </a:r>
            <a:r>
              <a:rPr lang="en-US" sz="2000" b="1" dirty="0" smtClean="0"/>
              <a:t>*</a:t>
            </a:r>
          </a:p>
          <a:p>
            <a:pPr>
              <a:buSzPct val="100000"/>
              <a:buBlip>
                <a:blip r:embed="rId3"/>
              </a:buBlip>
              <a:defRPr/>
            </a:pPr>
            <a:r>
              <a:rPr lang="en-US" sz="2000" dirty="0" smtClean="0"/>
              <a:t>Physicians</a:t>
            </a:r>
            <a:r>
              <a:rPr lang="en-US" sz="2000" b="1" dirty="0" smtClean="0"/>
              <a:t>*</a:t>
            </a:r>
          </a:p>
          <a:p>
            <a:pPr>
              <a:buSzPct val="100000"/>
              <a:buBlip>
                <a:blip r:embed="rId3"/>
              </a:buBlip>
              <a:defRPr/>
            </a:pPr>
            <a:r>
              <a:rPr lang="en-US" sz="2000" dirty="0" smtClean="0"/>
              <a:t>Executive partners</a:t>
            </a:r>
            <a:r>
              <a:rPr lang="en-US" sz="2000" b="1" dirty="0" smtClean="0"/>
              <a:t>*</a:t>
            </a:r>
          </a:p>
          <a:p>
            <a:pPr>
              <a:buSzPct val="100000"/>
              <a:buBlip>
                <a:blip r:embed="rId3"/>
              </a:buBlip>
              <a:defRPr/>
            </a:pPr>
            <a:r>
              <a:rPr lang="en-US" sz="2000" dirty="0" smtClean="0"/>
              <a:t>Infection </a:t>
            </a:r>
            <a:r>
              <a:rPr lang="en-US" sz="2000" dirty="0" err="1" smtClean="0"/>
              <a:t>preventionists</a:t>
            </a:r>
            <a:endParaRPr lang="en-US" sz="2000" dirty="0" smtClean="0"/>
          </a:p>
          <a:p>
            <a:pPr>
              <a:buSzPct val="100000"/>
              <a:buBlip>
                <a:blip r:embed="rId3"/>
              </a:buBlip>
              <a:defRPr/>
            </a:pPr>
            <a:r>
              <a:rPr lang="en-US" sz="2000" dirty="0" smtClean="0"/>
              <a:t>Medical directors</a:t>
            </a:r>
          </a:p>
          <a:p>
            <a:pPr>
              <a:buSzPct val="100000"/>
              <a:buBlip>
                <a:blip r:embed="rId3"/>
              </a:buBlip>
              <a:defRPr/>
            </a:pPr>
            <a:r>
              <a:rPr lang="en-US" sz="2000" dirty="0" smtClean="0"/>
              <a:t>Pharmacists</a:t>
            </a:r>
          </a:p>
          <a:p>
            <a:pPr>
              <a:buSzPct val="100000"/>
              <a:buBlip>
                <a:blip r:embed="rId3"/>
              </a:buBlip>
              <a:defRPr/>
            </a:pPr>
            <a:r>
              <a:rPr lang="en-US" sz="2000" dirty="0" smtClean="0"/>
              <a:t>Respiratory therapists</a:t>
            </a:r>
          </a:p>
          <a:p>
            <a:pPr>
              <a:buSzPct val="100000"/>
              <a:buBlip>
                <a:blip r:embed="rId3"/>
              </a:buBlip>
              <a:defRPr/>
            </a:pPr>
            <a:r>
              <a:rPr lang="en-US" sz="2000" dirty="0" smtClean="0"/>
              <a:t>Patient safety officers</a:t>
            </a:r>
          </a:p>
          <a:p>
            <a:pPr>
              <a:buSzPct val="100000"/>
              <a:buBlip>
                <a:blip r:embed="rId3"/>
              </a:buBlip>
              <a:defRPr/>
            </a:pPr>
            <a:r>
              <a:rPr lang="en-US" sz="2000" dirty="0" smtClean="0"/>
              <a:t>Chief quality officers</a:t>
            </a:r>
          </a:p>
          <a:p>
            <a:pPr>
              <a:buSzPct val="100000"/>
              <a:buBlip>
                <a:blip r:embed="rId3"/>
              </a:buBlip>
              <a:defRPr/>
            </a:pPr>
            <a:r>
              <a:rPr lang="en-US" sz="2000" dirty="0" smtClean="0"/>
              <a:t>Ancillary staff</a:t>
            </a:r>
          </a:p>
          <a:p>
            <a:pPr>
              <a:buSzPct val="100000"/>
              <a:buBlip>
                <a:blip r:embed="rId3"/>
              </a:buBlip>
              <a:defRPr/>
            </a:pPr>
            <a:endParaRPr lang="en-US" sz="2000" dirty="0" smtClean="0"/>
          </a:p>
          <a:p>
            <a:pPr>
              <a:buSzPct val="100000"/>
              <a:buNone/>
              <a:defRPr/>
            </a:pPr>
            <a:r>
              <a:rPr lang="en-US" sz="2000" dirty="0" smtClean="0"/>
              <a:t>*Key team members</a:t>
            </a:r>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pPr/>
              <a:t>4</a:t>
            </a:fld>
            <a:endParaRPr 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28600"/>
            <a:ext cx="8382000" cy="1143000"/>
          </a:xfrm>
        </p:spPr>
        <p:txBody>
          <a:bodyPr/>
          <a:lstStyle/>
          <a:p>
            <a:pPr algn="ctr"/>
            <a:r>
              <a:rPr lang="en-US" sz="3200" b="1" dirty="0" smtClean="0">
                <a:solidFill>
                  <a:schemeClr val="tx1"/>
                </a:solidFill>
              </a:rPr>
              <a:t>Unit Team Characteristics</a:t>
            </a:r>
          </a:p>
        </p:txBody>
      </p:sp>
      <p:sp>
        <p:nvSpPr>
          <p:cNvPr id="7172" name="Slide Number Placeholder 3"/>
          <p:cNvSpPr>
            <a:spLocks noGrp="1"/>
          </p:cNvSpPr>
          <p:nvPr>
            <p:ph type="sldNum" sz="quarter" idx="12"/>
          </p:nvPr>
        </p:nvSpPr>
        <p:spPr bwMode="auto">
          <a:noFill/>
          <a:ln>
            <a:miter lim="800000"/>
            <a:headEnd/>
            <a:tailEnd/>
          </a:ln>
        </p:spPr>
        <p:txBody>
          <a:bodyPr/>
          <a:lstStyle/>
          <a:p>
            <a:fld id="{9599B71C-3FBA-4F13-AE57-FC0323EA3D66}"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grpSp>
        <p:nvGrpSpPr>
          <p:cNvPr id="13" name="Group 12" descr="Venn Diagram depicting the similarities and differences between CUSP and TeamSTEPPS.  CUSP teams have diverse local “opinion leaders” and dissenters that are willing to help to spread the intervention.  &#10;&#10;Both CUSP and TeamSTEPPS teams emphasize strong team leadership, identify defined team roles and responsibilities,  maintain clear values and shared vision, and contain mechanisms for collaboration and feedback.    &#10;&#10;TeamSTEPPS teams develop a strong sense of collaborative trust and confidence, manage and optimize performance outcomes and develop a strong sense of collective trust, team identity and confidence.  &#10;"/>
          <p:cNvGrpSpPr/>
          <p:nvPr/>
        </p:nvGrpSpPr>
        <p:grpSpPr>
          <a:xfrm>
            <a:off x="228600" y="1066800"/>
            <a:ext cx="8610601" cy="5532119"/>
            <a:chOff x="228600" y="1066800"/>
            <a:chExt cx="8610601" cy="5532119"/>
          </a:xfrm>
        </p:grpSpPr>
        <p:grpSp>
          <p:nvGrpSpPr>
            <p:cNvPr id="2" name="Group 17" descr="Venn Diagram depicting the similarities and differences between CUSP and TeamSTEPPS.  The content presented in the overlapping area between the CUSP and TeamSTEPPS circles depicts content that is similar between these programs.   "/>
            <p:cNvGrpSpPr/>
            <p:nvPr/>
          </p:nvGrpSpPr>
          <p:grpSpPr>
            <a:xfrm>
              <a:off x="228600" y="1066800"/>
              <a:ext cx="8610601" cy="5532119"/>
              <a:chOff x="1121650" y="1281015"/>
              <a:chExt cx="7390520" cy="4936905"/>
            </a:xfrm>
          </p:grpSpPr>
          <p:sp>
            <p:nvSpPr>
              <p:cNvPr id="19" name="Freeform 18"/>
              <p:cNvSpPr/>
              <p:nvPr/>
            </p:nvSpPr>
            <p:spPr>
              <a:xfrm>
                <a:off x="1121650" y="1281015"/>
                <a:ext cx="5166823" cy="4936905"/>
              </a:xfrm>
              <a:custGeom>
                <a:avLst/>
                <a:gdLst>
                  <a:gd name="connsiteX0" fmla="*/ 0 w 4717330"/>
                  <a:gd name="connsiteY0" fmla="*/ 2358665 h 4717330"/>
                  <a:gd name="connsiteX1" fmla="*/ 690839 w 4717330"/>
                  <a:gd name="connsiteY1" fmla="*/ 690837 h 4717330"/>
                  <a:gd name="connsiteX2" fmla="*/ 2358669 w 4717330"/>
                  <a:gd name="connsiteY2" fmla="*/ 2 h 4717330"/>
                  <a:gd name="connsiteX3" fmla="*/ 4026497 w 4717330"/>
                  <a:gd name="connsiteY3" fmla="*/ 690841 h 4717330"/>
                  <a:gd name="connsiteX4" fmla="*/ 4717332 w 4717330"/>
                  <a:gd name="connsiteY4" fmla="*/ 2358671 h 4717330"/>
                  <a:gd name="connsiteX5" fmla="*/ 4026495 w 4717330"/>
                  <a:gd name="connsiteY5" fmla="*/ 4026500 h 4717330"/>
                  <a:gd name="connsiteX6" fmla="*/ 2358666 w 4717330"/>
                  <a:gd name="connsiteY6" fmla="*/ 4717336 h 4717330"/>
                  <a:gd name="connsiteX7" fmla="*/ 690838 w 4717330"/>
                  <a:gd name="connsiteY7" fmla="*/ 4026498 h 4717330"/>
                  <a:gd name="connsiteX8" fmla="*/ 2 w 4717330"/>
                  <a:gd name="connsiteY8" fmla="*/ 2358669 h 4717330"/>
                  <a:gd name="connsiteX9" fmla="*/ 0 w 4717330"/>
                  <a:gd name="connsiteY9" fmla="*/ 2358665 h 471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7330" h="4717330">
                    <a:moveTo>
                      <a:pt x="0" y="2358665"/>
                    </a:moveTo>
                    <a:cubicBezTo>
                      <a:pt x="1" y="1733108"/>
                      <a:pt x="248503" y="1133172"/>
                      <a:pt x="690839" y="690837"/>
                    </a:cubicBezTo>
                    <a:cubicBezTo>
                      <a:pt x="1133175" y="248502"/>
                      <a:pt x="1733112" y="1"/>
                      <a:pt x="2358669" y="2"/>
                    </a:cubicBezTo>
                    <a:cubicBezTo>
                      <a:pt x="2984226" y="3"/>
                      <a:pt x="3584162" y="248505"/>
                      <a:pt x="4026497" y="690841"/>
                    </a:cubicBezTo>
                    <a:cubicBezTo>
                      <a:pt x="4468832" y="1133177"/>
                      <a:pt x="4717333" y="1733114"/>
                      <a:pt x="4717332" y="2358671"/>
                    </a:cubicBezTo>
                    <a:cubicBezTo>
                      <a:pt x="4717332" y="2984228"/>
                      <a:pt x="4468830" y="3584164"/>
                      <a:pt x="4026495" y="4026500"/>
                    </a:cubicBezTo>
                    <a:cubicBezTo>
                      <a:pt x="3584159" y="4468836"/>
                      <a:pt x="2984223" y="4717337"/>
                      <a:pt x="2358666" y="4717336"/>
                    </a:cubicBezTo>
                    <a:cubicBezTo>
                      <a:pt x="1733109" y="4717336"/>
                      <a:pt x="1133173" y="4468834"/>
                      <a:pt x="690838" y="4026498"/>
                    </a:cubicBezTo>
                    <a:cubicBezTo>
                      <a:pt x="248503" y="3584162"/>
                      <a:pt x="2" y="2984226"/>
                      <a:pt x="2" y="2358669"/>
                    </a:cubicBezTo>
                    <a:cubicBezTo>
                      <a:pt x="1" y="2358668"/>
                      <a:pt x="1" y="2358666"/>
                      <a:pt x="0" y="2358665"/>
                    </a:cubicBezTo>
                    <a:close/>
                  </a:path>
                </a:pathLst>
              </a:custGeom>
              <a:solidFill>
                <a:srgbClr val="00ACE8">
                  <a:alpha val="45882"/>
                </a:srgbClr>
              </a:solidFill>
              <a:ln>
                <a:noFill/>
              </a:ln>
              <a:effectLst>
                <a:outerShdw blurRad="44450" dist="27940" dir="5400000" algn="ctr">
                  <a:srgbClr val="000000">
                    <a:alpha val="32000"/>
                  </a:srgbClr>
                </a:outerShdw>
              </a:effectLst>
            </p:spPr>
            <p:style>
              <a:lnRef idx="2">
                <a:scrgbClr r="0" g="0" b="0"/>
              </a:lnRef>
              <a:fillRef idx="1">
                <a:scrgbClr r="0" g="0" b="0"/>
              </a:fillRef>
              <a:effectRef idx="0">
                <a:scrgbClr r="0" g="0" b="0"/>
              </a:effectRef>
              <a:fontRef idx="minor">
                <a:schemeClr val="tx1"/>
              </a:fontRef>
            </p:style>
            <p:txBody>
              <a:bodyPr spcFirstLastPara="0" vert="horz" wrap="square" lIns="950447" tIns="726396" rIns="950447" bIns="726396" numCol="1" spcCol="1270" anchor="ctr" anchorCtr="0">
                <a:noAutofit/>
              </a:bodyPr>
              <a:lstStyle/>
              <a:p>
                <a:pPr lvl="0" algn="ctr" defTabSz="1244600" rtl="0">
                  <a:lnSpc>
                    <a:spcPct val="90000"/>
                  </a:lnSpc>
                  <a:spcBef>
                    <a:spcPct val="0"/>
                  </a:spcBef>
                  <a:spcAft>
                    <a:spcPct val="35000"/>
                  </a:spcAft>
                </a:pPr>
                <a:endParaRPr lang="en-US" sz="2800" b="0" kern="1200" dirty="0">
                  <a:latin typeface="Arial" pitchFamily="34" charset="0"/>
                  <a:cs typeface="Arial" pitchFamily="34" charset="0"/>
                </a:endParaRPr>
              </a:p>
            </p:txBody>
          </p:sp>
          <p:sp>
            <p:nvSpPr>
              <p:cNvPr id="20" name="Freeform 19"/>
              <p:cNvSpPr/>
              <p:nvPr/>
            </p:nvSpPr>
            <p:spPr>
              <a:xfrm>
                <a:off x="3279944" y="1281015"/>
                <a:ext cx="5232226" cy="4936905"/>
              </a:xfrm>
              <a:custGeom>
                <a:avLst/>
                <a:gdLst>
                  <a:gd name="connsiteX0" fmla="*/ 0 w 4717330"/>
                  <a:gd name="connsiteY0" fmla="*/ 2358665 h 4717330"/>
                  <a:gd name="connsiteX1" fmla="*/ 690839 w 4717330"/>
                  <a:gd name="connsiteY1" fmla="*/ 690837 h 4717330"/>
                  <a:gd name="connsiteX2" fmla="*/ 2358669 w 4717330"/>
                  <a:gd name="connsiteY2" fmla="*/ 2 h 4717330"/>
                  <a:gd name="connsiteX3" fmla="*/ 4026497 w 4717330"/>
                  <a:gd name="connsiteY3" fmla="*/ 690841 h 4717330"/>
                  <a:gd name="connsiteX4" fmla="*/ 4717332 w 4717330"/>
                  <a:gd name="connsiteY4" fmla="*/ 2358671 h 4717330"/>
                  <a:gd name="connsiteX5" fmla="*/ 4026495 w 4717330"/>
                  <a:gd name="connsiteY5" fmla="*/ 4026500 h 4717330"/>
                  <a:gd name="connsiteX6" fmla="*/ 2358666 w 4717330"/>
                  <a:gd name="connsiteY6" fmla="*/ 4717336 h 4717330"/>
                  <a:gd name="connsiteX7" fmla="*/ 690838 w 4717330"/>
                  <a:gd name="connsiteY7" fmla="*/ 4026498 h 4717330"/>
                  <a:gd name="connsiteX8" fmla="*/ 2 w 4717330"/>
                  <a:gd name="connsiteY8" fmla="*/ 2358669 h 4717330"/>
                  <a:gd name="connsiteX9" fmla="*/ 0 w 4717330"/>
                  <a:gd name="connsiteY9" fmla="*/ 2358665 h 471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7330" h="4717330">
                    <a:moveTo>
                      <a:pt x="0" y="2358665"/>
                    </a:moveTo>
                    <a:cubicBezTo>
                      <a:pt x="1" y="1733108"/>
                      <a:pt x="248503" y="1133172"/>
                      <a:pt x="690839" y="690837"/>
                    </a:cubicBezTo>
                    <a:cubicBezTo>
                      <a:pt x="1133175" y="248502"/>
                      <a:pt x="1733112" y="1"/>
                      <a:pt x="2358669" y="2"/>
                    </a:cubicBezTo>
                    <a:cubicBezTo>
                      <a:pt x="2984226" y="3"/>
                      <a:pt x="3584162" y="248505"/>
                      <a:pt x="4026497" y="690841"/>
                    </a:cubicBezTo>
                    <a:cubicBezTo>
                      <a:pt x="4468832" y="1133177"/>
                      <a:pt x="4717333" y="1733114"/>
                      <a:pt x="4717332" y="2358671"/>
                    </a:cubicBezTo>
                    <a:cubicBezTo>
                      <a:pt x="4717332" y="2984228"/>
                      <a:pt x="4468830" y="3584164"/>
                      <a:pt x="4026495" y="4026500"/>
                    </a:cubicBezTo>
                    <a:cubicBezTo>
                      <a:pt x="3584159" y="4468836"/>
                      <a:pt x="2984223" y="4717337"/>
                      <a:pt x="2358666" y="4717336"/>
                    </a:cubicBezTo>
                    <a:cubicBezTo>
                      <a:pt x="1733109" y="4717336"/>
                      <a:pt x="1133173" y="4468834"/>
                      <a:pt x="690838" y="4026498"/>
                    </a:cubicBezTo>
                    <a:cubicBezTo>
                      <a:pt x="248503" y="3584162"/>
                      <a:pt x="2" y="2984226"/>
                      <a:pt x="2" y="2358669"/>
                    </a:cubicBezTo>
                    <a:cubicBezTo>
                      <a:pt x="1" y="2358668"/>
                      <a:pt x="1" y="2358666"/>
                      <a:pt x="0" y="2358665"/>
                    </a:cubicBezTo>
                    <a:close/>
                  </a:path>
                </a:pathLst>
              </a:custGeom>
              <a:solidFill>
                <a:srgbClr val="E65014">
                  <a:alpha val="45882"/>
                </a:srgbClr>
              </a:solidFill>
              <a:ln>
                <a:noFill/>
              </a:ln>
              <a:effectLst>
                <a:outerShdw blurRad="44450" dist="27940" dir="5400000" algn="ctr">
                  <a:srgbClr val="000000">
                    <a:alpha val="32000"/>
                  </a:srgbClr>
                </a:outerShdw>
              </a:effectLst>
            </p:spPr>
            <p:style>
              <a:lnRef idx="2">
                <a:scrgbClr r="0" g="0" b="0"/>
              </a:lnRef>
              <a:fillRef idx="1">
                <a:scrgbClr r="0" g="0" b="0"/>
              </a:fillRef>
              <a:effectRef idx="0">
                <a:scrgbClr r="0" g="0" b="0"/>
              </a:effectRef>
              <a:fontRef idx="minor">
                <a:schemeClr val="tx1"/>
              </a:fontRef>
            </p:style>
            <p:txBody>
              <a:bodyPr spcFirstLastPara="0" vert="horz" wrap="square" lIns="950447" tIns="726396" rIns="950447" bIns="726396" numCol="1" spcCol="1270" anchor="ctr" anchorCtr="1">
                <a:noAutofit/>
              </a:bodyPr>
              <a:lstStyle/>
              <a:p>
                <a:pPr lvl="0" algn="ctr" defTabSz="1244600" rtl="0">
                  <a:lnSpc>
                    <a:spcPct val="90000"/>
                  </a:lnSpc>
                  <a:spcBef>
                    <a:spcPct val="0"/>
                  </a:spcBef>
                  <a:spcAft>
                    <a:spcPct val="35000"/>
                  </a:spcAft>
                </a:pPr>
                <a:endParaRPr lang="en-US" sz="2800" b="0" kern="1200" dirty="0">
                  <a:latin typeface="Arial" pitchFamily="34" charset="0"/>
                  <a:cs typeface="Arial" pitchFamily="34" charset="0"/>
                </a:endParaRPr>
              </a:p>
            </p:txBody>
          </p:sp>
        </p:grpSp>
        <p:sp>
          <p:nvSpPr>
            <p:cNvPr id="21" name="TextBox 20"/>
            <p:cNvSpPr txBox="1"/>
            <p:nvPr/>
          </p:nvSpPr>
          <p:spPr>
            <a:xfrm>
              <a:off x="2286000" y="1524000"/>
              <a:ext cx="1447800" cy="523220"/>
            </a:xfrm>
            <a:prstGeom prst="rect">
              <a:avLst/>
            </a:prstGeom>
            <a:noFill/>
          </p:spPr>
          <p:txBody>
            <a:bodyPr wrap="square" rtlCol="0">
              <a:spAutoFit/>
            </a:bodyPr>
            <a:lstStyle/>
            <a:p>
              <a:pPr lvl="0" algn="ctr"/>
              <a:r>
                <a:rPr lang="en-US" sz="2800" dirty="0">
                  <a:latin typeface="Arial" pitchFamily="34" charset="0"/>
                  <a:cs typeface="Arial" pitchFamily="34" charset="0"/>
                </a:rPr>
                <a:t>CUSP</a:t>
              </a:r>
            </a:p>
          </p:txBody>
        </p:sp>
        <p:sp>
          <p:nvSpPr>
            <p:cNvPr id="23" name="TextBox 22"/>
            <p:cNvSpPr txBox="1"/>
            <p:nvPr/>
          </p:nvSpPr>
          <p:spPr>
            <a:xfrm>
              <a:off x="4953000" y="1524000"/>
              <a:ext cx="2971800" cy="523220"/>
            </a:xfrm>
            <a:prstGeom prst="rect">
              <a:avLst/>
            </a:prstGeom>
            <a:noFill/>
          </p:spPr>
          <p:txBody>
            <a:bodyPr wrap="square" rtlCol="0">
              <a:spAutoFit/>
            </a:bodyPr>
            <a:lstStyle/>
            <a:p>
              <a:pPr lvl="0" algn="ctr"/>
              <a:r>
                <a:rPr lang="en-US" sz="2800" dirty="0" smtClean="0">
                  <a:latin typeface="Arial" pitchFamily="34" charset="0"/>
                  <a:cs typeface="Arial" pitchFamily="34" charset="0"/>
                </a:rPr>
                <a:t>TeamSTEPPS</a:t>
              </a:r>
              <a:r>
                <a:rPr lang="en-US" sz="2800" baseline="30000" dirty="0" smtClean="0">
                  <a:latin typeface="Arial" pitchFamily="34" charset="0"/>
                  <a:cs typeface="Arial" pitchFamily="34" charset="0"/>
                </a:rPr>
                <a:t>1</a:t>
              </a:r>
              <a:endParaRPr lang="en-US" sz="2800" baseline="30000" dirty="0">
                <a:latin typeface="Arial" pitchFamily="34" charset="0"/>
                <a:cs typeface="Arial" pitchFamily="34" charset="0"/>
              </a:endParaRPr>
            </a:p>
          </p:txBody>
        </p:sp>
        <p:sp>
          <p:nvSpPr>
            <p:cNvPr id="24" name="TextBox 23"/>
            <p:cNvSpPr txBox="1"/>
            <p:nvPr/>
          </p:nvSpPr>
          <p:spPr>
            <a:xfrm>
              <a:off x="6172200" y="2133600"/>
              <a:ext cx="2438400" cy="4081117"/>
            </a:xfrm>
            <a:prstGeom prst="rect">
              <a:avLst/>
            </a:prstGeom>
            <a:noFill/>
          </p:spPr>
          <p:txBody>
            <a:bodyPr wrap="square" rtlCol="0">
              <a:spAutoFit/>
            </a:bodyPr>
            <a:lstStyle/>
            <a:p>
              <a:pPr marL="171450" lvl="1" indent="-171450" defTabSz="800100">
                <a:lnSpc>
                  <a:spcPct val="90000"/>
                </a:lnSpc>
                <a:spcBef>
                  <a:spcPct val="0"/>
                </a:spcBef>
                <a:spcAft>
                  <a:spcPct val="15000"/>
                </a:spcAft>
                <a:buChar char="••"/>
              </a:pPr>
              <a:r>
                <a:rPr lang="en-US" sz="2000" dirty="0" smtClean="0">
                  <a:latin typeface="Arial" pitchFamily="34" charset="0"/>
                  <a:cs typeface="Arial" pitchFamily="34" charset="0"/>
                </a:rPr>
                <a:t>Develops a   strong sense of collaborative trust and confidence </a:t>
              </a:r>
            </a:p>
            <a:p>
              <a:pPr marL="171450" lvl="1" indent="-171450" defTabSz="800100">
                <a:lnSpc>
                  <a:spcPct val="90000"/>
                </a:lnSpc>
                <a:spcBef>
                  <a:spcPct val="0"/>
                </a:spcBef>
                <a:spcAft>
                  <a:spcPct val="15000"/>
                </a:spcAft>
                <a:buChar char="••"/>
              </a:pPr>
              <a:r>
                <a:rPr lang="en-US" sz="2000" dirty="0" smtClean="0">
                  <a:latin typeface="Arial" pitchFamily="34" charset="0"/>
                  <a:cs typeface="Arial" pitchFamily="34" charset="0"/>
                </a:rPr>
                <a:t>Manages and optimizes performance outcomes</a:t>
              </a:r>
            </a:p>
            <a:p>
              <a:pPr marL="171450" lvl="1" indent="-171450" defTabSz="800100">
                <a:lnSpc>
                  <a:spcPct val="90000"/>
                </a:lnSpc>
                <a:spcBef>
                  <a:spcPct val="0"/>
                </a:spcBef>
                <a:spcAft>
                  <a:spcPct val="15000"/>
                </a:spcAft>
                <a:buChar char="••"/>
              </a:pPr>
              <a:r>
                <a:rPr lang="en-US" sz="2000" dirty="0" smtClean="0">
                  <a:latin typeface="Arial" pitchFamily="34" charset="0"/>
                  <a:cs typeface="Arial" pitchFamily="34" charset="0"/>
                </a:rPr>
                <a:t>Develops a strong sense of collective trust, team identity, and confidence</a:t>
              </a:r>
            </a:p>
            <a:p>
              <a:pPr marL="171450" lvl="1" indent="-171450" defTabSz="800100">
                <a:lnSpc>
                  <a:spcPct val="90000"/>
                </a:lnSpc>
                <a:spcBef>
                  <a:spcPct val="0"/>
                </a:spcBef>
                <a:spcAft>
                  <a:spcPct val="15000"/>
                </a:spcAft>
                <a:buChar char="••"/>
              </a:pPr>
              <a:endParaRPr lang="en-US" dirty="0">
                <a:latin typeface="Arial" pitchFamily="34" charset="0"/>
                <a:cs typeface="Arial" pitchFamily="34" charset="0"/>
              </a:endParaRPr>
            </a:p>
          </p:txBody>
        </p:sp>
        <p:sp>
          <p:nvSpPr>
            <p:cNvPr id="25" name="TextBox 24"/>
            <p:cNvSpPr txBox="1"/>
            <p:nvPr/>
          </p:nvSpPr>
          <p:spPr>
            <a:xfrm>
              <a:off x="838200" y="2362200"/>
              <a:ext cx="2133600" cy="2554545"/>
            </a:xfrm>
            <a:prstGeom prst="rect">
              <a:avLst/>
            </a:prstGeom>
            <a:noFill/>
          </p:spPr>
          <p:txBody>
            <a:bodyPr wrap="square" rtlCol="0">
              <a:spAutoFit/>
            </a:bodyPr>
            <a:lstStyle/>
            <a:p>
              <a:pPr marL="176213" lvl="0" indent="-176213">
                <a:buFont typeface="Arial" pitchFamily="34" charset="0"/>
                <a:buChar char="•"/>
              </a:pPr>
              <a:r>
                <a:rPr lang="en-US" sz="2000" dirty="0" smtClean="0">
                  <a:solidFill>
                    <a:prstClr val="black"/>
                  </a:solidFill>
                  <a:latin typeface="Arial" pitchFamily="34" charset="0"/>
                  <a:cs typeface="Arial" pitchFamily="34" charset="0"/>
                </a:rPr>
                <a:t>Has diverse local </a:t>
              </a:r>
              <a:r>
                <a:rPr lang="en-US" sz="2000" dirty="0">
                  <a:solidFill>
                    <a:prstClr val="black"/>
                  </a:solidFill>
                  <a:latin typeface="Arial" pitchFamily="34" charset="0"/>
                  <a:cs typeface="Arial" pitchFamily="34" charset="0"/>
                </a:rPr>
                <a:t>“opinion leaders” and </a:t>
              </a:r>
              <a:r>
                <a:rPr lang="en-US" sz="2000" dirty="0" smtClean="0">
                  <a:solidFill>
                    <a:prstClr val="black"/>
                  </a:solidFill>
                  <a:latin typeface="Arial" pitchFamily="34" charset="0"/>
                  <a:cs typeface="Arial" pitchFamily="34" charset="0"/>
                </a:rPr>
                <a:t>dissenters</a:t>
              </a:r>
              <a:endParaRPr lang="en-US" sz="2000" dirty="0">
                <a:solidFill>
                  <a:prstClr val="black"/>
                </a:solidFill>
                <a:latin typeface="Arial" pitchFamily="34" charset="0"/>
                <a:cs typeface="Arial" pitchFamily="34" charset="0"/>
              </a:endParaRPr>
            </a:p>
            <a:p>
              <a:pPr marL="176213" lvl="0" indent="-176213"/>
              <a:endParaRPr lang="en-US" sz="2000" dirty="0" smtClean="0">
                <a:solidFill>
                  <a:prstClr val="black"/>
                </a:solidFill>
                <a:latin typeface="Arial" pitchFamily="34" charset="0"/>
                <a:cs typeface="Arial" pitchFamily="34" charset="0"/>
              </a:endParaRPr>
            </a:p>
            <a:p>
              <a:pPr marL="176213" lvl="0" indent="-176213">
                <a:buFont typeface="Arial" pitchFamily="34" charset="0"/>
                <a:buChar char="•"/>
              </a:pPr>
              <a:r>
                <a:rPr lang="en-US" sz="2000" dirty="0" smtClean="0">
                  <a:solidFill>
                    <a:prstClr val="black"/>
                  </a:solidFill>
                  <a:latin typeface="Arial" pitchFamily="34" charset="0"/>
                  <a:cs typeface="Arial" pitchFamily="34" charset="0"/>
                </a:rPr>
                <a:t>Is willing </a:t>
              </a:r>
              <a:r>
                <a:rPr lang="en-US" sz="2000" dirty="0">
                  <a:solidFill>
                    <a:prstClr val="black"/>
                  </a:solidFill>
                  <a:latin typeface="Arial" pitchFamily="34" charset="0"/>
                  <a:cs typeface="Arial" pitchFamily="34" charset="0"/>
                </a:rPr>
                <a:t>to help to spread the intervention </a:t>
              </a:r>
            </a:p>
          </p:txBody>
        </p:sp>
        <p:sp>
          <p:nvSpPr>
            <p:cNvPr id="12" name="Rectangle 11"/>
            <p:cNvSpPr/>
            <p:nvPr/>
          </p:nvSpPr>
          <p:spPr>
            <a:xfrm>
              <a:off x="3429000" y="2057400"/>
              <a:ext cx="2438400" cy="3785652"/>
            </a:xfrm>
            <a:prstGeom prst="rect">
              <a:avLst/>
            </a:prstGeom>
          </p:spPr>
          <p:txBody>
            <a:bodyPr wrap="square">
              <a:spAutoFit/>
            </a:bodyPr>
            <a:lstStyle/>
            <a:p>
              <a:pPr marL="174625" indent="-174625">
                <a:buFont typeface="Arial" pitchFamily="34" charset="0"/>
                <a:buChar char="•"/>
              </a:pPr>
              <a:r>
                <a:rPr lang="en-US" sz="2000" dirty="0" smtClean="0">
                  <a:latin typeface="Arial" pitchFamily="34" charset="0"/>
                  <a:cs typeface="Arial" pitchFamily="34" charset="0"/>
                </a:rPr>
                <a:t>Has strong team leadership </a:t>
              </a:r>
            </a:p>
            <a:p>
              <a:pPr marL="174625" indent="-174625">
                <a:buFont typeface="Arial" pitchFamily="34" charset="0"/>
                <a:buChar char="•"/>
              </a:pPr>
              <a:r>
                <a:rPr lang="en-US" sz="2000" dirty="0" smtClean="0">
                  <a:latin typeface="Arial" pitchFamily="34" charset="0"/>
                  <a:cs typeface="Arial" pitchFamily="34" charset="0"/>
                </a:rPr>
                <a:t>Sets defined team roles and responsibilities</a:t>
              </a:r>
            </a:p>
            <a:p>
              <a:pPr marL="174625" lvl="1" indent="-174625">
                <a:buFont typeface="Arial" pitchFamily="34" charset="0"/>
                <a:buChar char="•"/>
              </a:pPr>
              <a:r>
                <a:rPr lang="en-US" sz="2000" dirty="0" smtClean="0">
                  <a:latin typeface="Arial" pitchFamily="34" charset="0"/>
                  <a:cs typeface="Arial" pitchFamily="34" charset="0"/>
                </a:rPr>
                <a:t>Maintains clear values and shared vision</a:t>
              </a:r>
            </a:p>
            <a:p>
              <a:pPr marL="174625" lvl="1" indent="-174625">
                <a:buFont typeface="Arial" pitchFamily="34" charset="0"/>
                <a:buChar char="•"/>
              </a:pPr>
              <a:r>
                <a:rPr lang="en-US" sz="2000" dirty="0" smtClean="0">
                  <a:latin typeface="Arial" pitchFamily="34" charset="0"/>
                  <a:cs typeface="Arial" pitchFamily="34" charset="0"/>
                </a:rPr>
                <a:t>Contains mechanisms for collaboration and feedback</a:t>
              </a:r>
            </a:p>
          </p:txBody>
        </p:sp>
      </p:grpSp>
    </p:spTree>
    <p:extLst>
      <p:ext uri="{BB962C8B-B14F-4D97-AF65-F5344CB8AC3E}">
        <p14:creationId xmlns:p14="http://schemas.microsoft.com/office/powerpoint/2010/main" val="6532802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2"/>
          </p:nvPr>
        </p:nvSpPr>
        <p:spPr bwMode="auto">
          <a:noFill/>
          <a:ln>
            <a:miter lim="800000"/>
            <a:headEnd/>
            <a:tailEnd/>
          </a:ln>
        </p:spPr>
        <p:txBody>
          <a:bodyPr/>
          <a:lstStyle/>
          <a:p>
            <a:fld id="{9599B71C-3FBA-4F13-AE57-FC0323EA3D66}"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12" name="Title 1"/>
          <p:cNvSpPr txBox="1">
            <a:spLocks noGrp="1"/>
          </p:cNvSpPr>
          <p:nvPr>
            <p:ph type="title"/>
          </p:nvPr>
        </p:nvSpPr>
        <p:spPr bwMode="auto">
          <a:xfrm>
            <a:off x="609600" y="457200"/>
            <a:ext cx="838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kern="1200">
                <a:solidFill>
                  <a:schemeClr val="accent1"/>
                </a:solidFill>
                <a:latin typeface="Arial" pitchFamily="34" charset="0"/>
                <a:ea typeface="ＭＳ Ｐゴシック" pitchFamily="-108" charset="-128"/>
                <a:cs typeface="Arial" pitchFamily="34" charset="0"/>
              </a:defRPr>
            </a:lvl1pPr>
            <a:lvl2pPr algn="ctr" rtl="0" eaLnBrk="0" fontAlgn="base" hangingPunct="0">
              <a:spcBef>
                <a:spcPct val="0"/>
              </a:spcBef>
              <a:spcAft>
                <a:spcPct val="0"/>
              </a:spcAft>
              <a:defRPr sz="4400">
                <a:solidFill>
                  <a:schemeClr val="tx1"/>
                </a:solidFill>
                <a:latin typeface="Calibri" pitchFamily="-108" charset="0"/>
                <a:ea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108" charset="0"/>
                <a:ea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108" charset="0"/>
                <a:ea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108" charset="0"/>
                <a:ea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defRPr>
            </a:lvl6pPr>
            <a:lvl7pPr marL="914400" algn="ctr" rtl="0" fontAlgn="base">
              <a:spcBef>
                <a:spcPct val="0"/>
              </a:spcBef>
              <a:spcAft>
                <a:spcPct val="0"/>
              </a:spcAft>
              <a:defRPr sz="4400">
                <a:solidFill>
                  <a:schemeClr val="tx1"/>
                </a:solidFill>
                <a:latin typeface="Calibri" pitchFamily="-108" charset="0"/>
              </a:defRPr>
            </a:lvl7pPr>
            <a:lvl8pPr marL="1371600" algn="ctr" rtl="0" fontAlgn="base">
              <a:spcBef>
                <a:spcPct val="0"/>
              </a:spcBef>
              <a:spcAft>
                <a:spcPct val="0"/>
              </a:spcAft>
              <a:defRPr sz="4400">
                <a:solidFill>
                  <a:schemeClr val="tx1"/>
                </a:solidFill>
                <a:latin typeface="Calibri" pitchFamily="-108" charset="0"/>
              </a:defRPr>
            </a:lvl8pPr>
            <a:lvl9pPr marL="1828800" algn="ctr" rtl="0" fontAlgn="base">
              <a:spcBef>
                <a:spcPct val="0"/>
              </a:spcBef>
              <a:spcAft>
                <a:spcPct val="0"/>
              </a:spcAft>
              <a:defRPr sz="4400">
                <a:solidFill>
                  <a:schemeClr val="tx1"/>
                </a:solidFill>
                <a:latin typeface="Calibri" pitchFamily="-108" charset="0"/>
              </a:defRPr>
            </a:lvl9pPr>
          </a:lstStyle>
          <a:p>
            <a:pPr algn="ctr"/>
            <a:r>
              <a:rPr lang="en-US" sz="3200" b="1" dirty="0" smtClean="0">
                <a:solidFill>
                  <a:schemeClr val="tx1"/>
                </a:solidFill>
              </a:rPr>
              <a:t>Team Member Characteristics</a:t>
            </a:r>
          </a:p>
        </p:txBody>
      </p:sp>
      <p:grpSp>
        <p:nvGrpSpPr>
          <p:cNvPr id="13" name="Group 12" descr="Venn Diagram depicting the similarities and differences between CUSP and TeamSTEPPS.  &#10;&#10;CUSP team member characteristics include maintaining a positive outlook, emphasizing dedication to project aims, focusing on the “big picture”, and practicing attention to detail.  &#10;&#10;Both CUSP and TeamSTEPPS team members understand their roles and responsibilities.  &#10;&#10;TeamSTEPPS team member characteristics include quality information and feedback, skillful conflict management and stress reduction for the whole team through better performance.  &#10;"/>
          <p:cNvGrpSpPr/>
          <p:nvPr/>
        </p:nvGrpSpPr>
        <p:grpSpPr>
          <a:xfrm>
            <a:off x="304801" y="1219200"/>
            <a:ext cx="8229600" cy="5410200"/>
            <a:chOff x="228601" y="1219200"/>
            <a:chExt cx="8229600" cy="5410200"/>
          </a:xfrm>
        </p:grpSpPr>
        <p:grpSp>
          <p:nvGrpSpPr>
            <p:cNvPr id="2" name="Group 13" descr="Venn Diagram depicting the similarities and differences between CUSP and TeamSTEPPS.  The content presented in the overlapping area between the CUSP and TeamSTEPPS circles depicts content that is similar between these programs.   "/>
            <p:cNvGrpSpPr/>
            <p:nvPr/>
          </p:nvGrpSpPr>
          <p:grpSpPr>
            <a:xfrm>
              <a:off x="228601" y="1219200"/>
              <a:ext cx="8229600" cy="5410200"/>
              <a:chOff x="1115991" y="1371600"/>
              <a:chExt cx="7267258" cy="4871002"/>
            </a:xfrm>
          </p:grpSpPr>
          <p:sp>
            <p:nvSpPr>
              <p:cNvPr id="17" name="Freeform 16"/>
              <p:cNvSpPr/>
              <p:nvPr/>
            </p:nvSpPr>
            <p:spPr>
              <a:xfrm>
                <a:off x="1115991" y="1371600"/>
                <a:ext cx="4980899" cy="4871002"/>
              </a:xfrm>
              <a:custGeom>
                <a:avLst/>
                <a:gdLst>
                  <a:gd name="connsiteX0" fmla="*/ 0 w 4717330"/>
                  <a:gd name="connsiteY0" fmla="*/ 2358665 h 4717330"/>
                  <a:gd name="connsiteX1" fmla="*/ 690839 w 4717330"/>
                  <a:gd name="connsiteY1" fmla="*/ 690837 h 4717330"/>
                  <a:gd name="connsiteX2" fmla="*/ 2358669 w 4717330"/>
                  <a:gd name="connsiteY2" fmla="*/ 2 h 4717330"/>
                  <a:gd name="connsiteX3" fmla="*/ 4026497 w 4717330"/>
                  <a:gd name="connsiteY3" fmla="*/ 690841 h 4717330"/>
                  <a:gd name="connsiteX4" fmla="*/ 4717332 w 4717330"/>
                  <a:gd name="connsiteY4" fmla="*/ 2358671 h 4717330"/>
                  <a:gd name="connsiteX5" fmla="*/ 4026495 w 4717330"/>
                  <a:gd name="connsiteY5" fmla="*/ 4026500 h 4717330"/>
                  <a:gd name="connsiteX6" fmla="*/ 2358666 w 4717330"/>
                  <a:gd name="connsiteY6" fmla="*/ 4717336 h 4717330"/>
                  <a:gd name="connsiteX7" fmla="*/ 690838 w 4717330"/>
                  <a:gd name="connsiteY7" fmla="*/ 4026498 h 4717330"/>
                  <a:gd name="connsiteX8" fmla="*/ 2 w 4717330"/>
                  <a:gd name="connsiteY8" fmla="*/ 2358669 h 4717330"/>
                  <a:gd name="connsiteX9" fmla="*/ 0 w 4717330"/>
                  <a:gd name="connsiteY9" fmla="*/ 2358665 h 471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7330" h="4717330">
                    <a:moveTo>
                      <a:pt x="0" y="2358665"/>
                    </a:moveTo>
                    <a:cubicBezTo>
                      <a:pt x="1" y="1733108"/>
                      <a:pt x="248503" y="1133172"/>
                      <a:pt x="690839" y="690837"/>
                    </a:cubicBezTo>
                    <a:cubicBezTo>
                      <a:pt x="1133175" y="248502"/>
                      <a:pt x="1733112" y="1"/>
                      <a:pt x="2358669" y="2"/>
                    </a:cubicBezTo>
                    <a:cubicBezTo>
                      <a:pt x="2984226" y="3"/>
                      <a:pt x="3584162" y="248505"/>
                      <a:pt x="4026497" y="690841"/>
                    </a:cubicBezTo>
                    <a:cubicBezTo>
                      <a:pt x="4468832" y="1133177"/>
                      <a:pt x="4717333" y="1733114"/>
                      <a:pt x="4717332" y="2358671"/>
                    </a:cubicBezTo>
                    <a:cubicBezTo>
                      <a:pt x="4717332" y="2984228"/>
                      <a:pt x="4468830" y="3584164"/>
                      <a:pt x="4026495" y="4026500"/>
                    </a:cubicBezTo>
                    <a:cubicBezTo>
                      <a:pt x="3584159" y="4468836"/>
                      <a:pt x="2984223" y="4717337"/>
                      <a:pt x="2358666" y="4717336"/>
                    </a:cubicBezTo>
                    <a:cubicBezTo>
                      <a:pt x="1733109" y="4717336"/>
                      <a:pt x="1133173" y="4468834"/>
                      <a:pt x="690838" y="4026498"/>
                    </a:cubicBezTo>
                    <a:cubicBezTo>
                      <a:pt x="248503" y="3584162"/>
                      <a:pt x="2" y="2984226"/>
                      <a:pt x="2" y="2358669"/>
                    </a:cubicBezTo>
                    <a:cubicBezTo>
                      <a:pt x="1" y="2358668"/>
                      <a:pt x="1" y="2358666"/>
                      <a:pt x="0" y="2358665"/>
                    </a:cubicBezTo>
                    <a:close/>
                  </a:path>
                </a:pathLst>
              </a:custGeom>
              <a:solidFill>
                <a:srgbClr val="00ACE8">
                  <a:alpha val="45882"/>
                </a:srgbClr>
              </a:solidFill>
              <a:ln>
                <a:noFill/>
              </a:ln>
              <a:effectLst>
                <a:outerShdw blurRad="44450" dist="27940" dir="5400000" algn="ctr">
                  <a:srgbClr val="000000">
                    <a:alpha val="32000"/>
                  </a:srgbClr>
                </a:outerShdw>
              </a:effectLst>
            </p:spPr>
            <p:style>
              <a:lnRef idx="2">
                <a:scrgbClr r="0" g="0" b="0"/>
              </a:lnRef>
              <a:fillRef idx="1">
                <a:scrgbClr r="0" g="0" b="0"/>
              </a:fillRef>
              <a:effectRef idx="0">
                <a:scrgbClr r="0" g="0" b="0"/>
              </a:effectRef>
              <a:fontRef idx="minor">
                <a:schemeClr val="tx1"/>
              </a:fontRef>
            </p:style>
            <p:txBody>
              <a:bodyPr spcFirstLastPara="0" vert="horz" wrap="square" lIns="950447" tIns="726396" rIns="950447" bIns="726396" numCol="1" spcCol="1270" anchor="ctr" anchorCtr="0">
                <a:noAutofit/>
              </a:bodyPr>
              <a:lstStyle/>
              <a:p>
                <a:pPr lvl="0" algn="ctr" defTabSz="1244600" rtl="0">
                  <a:lnSpc>
                    <a:spcPct val="90000"/>
                  </a:lnSpc>
                  <a:spcBef>
                    <a:spcPct val="0"/>
                  </a:spcBef>
                  <a:spcAft>
                    <a:spcPct val="35000"/>
                  </a:spcAft>
                </a:pPr>
                <a:endParaRPr lang="en-US" sz="2800" b="0" kern="1200" dirty="0">
                  <a:latin typeface="Arial" pitchFamily="34" charset="0"/>
                  <a:cs typeface="Arial" pitchFamily="34" charset="0"/>
                </a:endParaRPr>
              </a:p>
            </p:txBody>
          </p:sp>
          <p:sp>
            <p:nvSpPr>
              <p:cNvPr id="18" name="Freeform 17"/>
              <p:cNvSpPr/>
              <p:nvPr/>
            </p:nvSpPr>
            <p:spPr>
              <a:xfrm>
                <a:off x="3469640" y="1371600"/>
                <a:ext cx="4913609" cy="4846320"/>
              </a:xfrm>
              <a:custGeom>
                <a:avLst/>
                <a:gdLst>
                  <a:gd name="connsiteX0" fmla="*/ 0 w 4717330"/>
                  <a:gd name="connsiteY0" fmla="*/ 2358665 h 4717330"/>
                  <a:gd name="connsiteX1" fmla="*/ 690839 w 4717330"/>
                  <a:gd name="connsiteY1" fmla="*/ 690837 h 4717330"/>
                  <a:gd name="connsiteX2" fmla="*/ 2358669 w 4717330"/>
                  <a:gd name="connsiteY2" fmla="*/ 2 h 4717330"/>
                  <a:gd name="connsiteX3" fmla="*/ 4026497 w 4717330"/>
                  <a:gd name="connsiteY3" fmla="*/ 690841 h 4717330"/>
                  <a:gd name="connsiteX4" fmla="*/ 4717332 w 4717330"/>
                  <a:gd name="connsiteY4" fmla="*/ 2358671 h 4717330"/>
                  <a:gd name="connsiteX5" fmla="*/ 4026495 w 4717330"/>
                  <a:gd name="connsiteY5" fmla="*/ 4026500 h 4717330"/>
                  <a:gd name="connsiteX6" fmla="*/ 2358666 w 4717330"/>
                  <a:gd name="connsiteY6" fmla="*/ 4717336 h 4717330"/>
                  <a:gd name="connsiteX7" fmla="*/ 690838 w 4717330"/>
                  <a:gd name="connsiteY7" fmla="*/ 4026498 h 4717330"/>
                  <a:gd name="connsiteX8" fmla="*/ 2 w 4717330"/>
                  <a:gd name="connsiteY8" fmla="*/ 2358669 h 4717330"/>
                  <a:gd name="connsiteX9" fmla="*/ 0 w 4717330"/>
                  <a:gd name="connsiteY9" fmla="*/ 2358665 h 471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7330" h="4717330">
                    <a:moveTo>
                      <a:pt x="0" y="2358665"/>
                    </a:moveTo>
                    <a:cubicBezTo>
                      <a:pt x="1" y="1733108"/>
                      <a:pt x="248503" y="1133172"/>
                      <a:pt x="690839" y="690837"/>
                    </a:cubicBezTo>
                    <a:cubicBezTo>
                      <a:pt x="1133175" y="248502"/>
                      <a:pt x="1733112" y="1"/>
                      <a:pt x="2358669" y="2"/>
                    </a:cubicBezTo>
                    <a:cubicBezTo>
                      <a:pt x="2984226" y="3"/>
                      <a:pt x="3584162" y="248505"/>
                      <a:pt x="4026497" y="690841"/>
                    </a:cubicBezTo>
                    <a:cubicBezTo>
                      <a:pt x="4468832" y="1133177"/>
                      <a:pt x="4717333" y="1733114"/>
                      <a:pt x="4717332" y="2358671"/>
                    </a:cubicBezTo>
                    <a:cubicBezTo>
                      <a:pt x="4717332" y="2984228"/>
                      <a:pt x="4468830" y="3584164"/>
                      <a:pt x="4026495" y="4026500"/>
                    </a:cubicBezTo>
                    <a:cubicBezTo>
                      <a:pt x="3584159" y="4468836"/>
                      <a:pt x="2984223" y="4717337"/>
                      <a:pt x="2358666" y="4717336"/>
                    </a:cubicBezTo>
                    <a:cubicBezTo>
                      <a:pt x="1733109" y="4717336"/>
                      <a:pt x="1133173" y="4468834"/>
                      <a:pt x="690838" y="4026498"/>
                    </a:cubicBezTo>
                    <a:cubicBezTo>
                      <a:pt x="248503" y="3584162"/>
                      <a:pt x="2" y="2984226"/>
                      <a:pt x="2" y="2358669"/>
                    </a:cubicBezTo>
                    <a:cubicBezTo>
                      <a:pt x="1" y="2358668"/>
                      <a:pt x="1" y="2358666"/>
                      <a:pt x="0" y="2358665"/>
                    </a:cubicBezTo>
                    <a:close/>
                  </a:path>
                </a:pathLst>
              </a:custGeom>
              <a:solidFill>
                <a:srgbClr val="E65014">
                  <a:alpha val="45882"/>
                </a:srgbClr>
              </a:solidFill>
              <a:ln>
                <a:noFill/>
              </a:ln>
              <a:effectLst>
                <a:outerShdw blurRad="44450" dist="27940" dir="5400000" algn="ctr">
                  <a:srgbClr val="000000">
                    <a:alpha val="32000"/>
                  </a:srgbClr>
                </a:outerShdw>
              </a:effectLst>
            </p:spPr>
            <p:style>
              <a:lnRef idx="2">
                <a:scrgbClr r="0" g="0" b="0"/>
              </a:lnRef>
              <a:fillRef idx="1">
                <a:scrgbClr r="0" g="0" b="0"/>
              </a:fillRef>
              <a:effectRef idx="0">
                <a:scrgbClr r="0" g="0" b="0"/>
              </a:effectRef>
              <a:fontRef idx="minor">
                <a:schemeClr val="tx1"/>
              </a:fontRef>
            </p:style>
            <p:txBody>
              <a:bodyPr spcFirstLastPara="0" vert="horz" wrap="square" lIns="950447" tIns="726396" rIns="950447" bIns="726396" numCol="1" spcCol="1270" anchor="ctr" anchorCtr="1">
                <a:noAutofit/>
              </a:bodyPr>
              <a:lstStyle/>
              <a:p>
                <a:pPr lvl="0" algn="ctr" defTabSz="1244600" rtl="0">
                  <a:lnSpc>
                    <a:spcPct val="90000"/>
                  </a:lnSpc>
                  <a:spcBef>
                    <a:spcPct val="0"/>
                  </a:spcBef>
                  <a:spcAft>
                    <a:spcPct val="35000"/>
                  </a:spcAft>
                </a:pPr>
                <a:endParaRPr lang="en-US" sz="2800" b="0" kern="1200" dirty="0">
                  <a:latin typeface="Arial" pitchFamily="34" charset="0"/>
                  <a:cs typeface="Arial" pitchFamily="34" charset="0"/>
                </a:endParaRPr>
              </a:p>
            </p:txBody>
          </p:sp>
        </p:grpSp>
        <p:sp>
          <p:nvSpPr>
            <p:cNvPr id="19" name="TextBox 18"/>
            <p:cNvSpPr txBox="1"/>
            <p:nvPr/>
          </p:nvSpPr>
          <p:spPr>
            <a:xfrm>
              <a:off x="2133600" y="1600200"/>
              <a:ext cx="1447800" cy="523220"/>
            </a:xfrm>
            <a:prstGeom prst="rect">
              <a:avLst/>
            </a:prstGeom>
            <a:noFill/>
          </p:spPr>
          <p:txBody>
            <a:bodyPr wrap="square" rtlCol="0">
              <a:spAutoFit/>
            </a:bodyPr>
            <a:lstStyle/>
            <a:p>
              <a:pPr lvl="0" algn="ctr"/>
              <a:r>
                <a:rPr lang="en-US" sz="2800" dirty="0">
                  <a:latin typeface="Arial" pitchFamily="34" charset="0"/>
                  <a:cs typeface="Arial" pitchFamily="34" charset="0"/>
                </a:rPr>
                <a:t>CUSP</a:t>
              </a:r>
            </a:p>
          </p:txBody>
        </p:sp>
        <p:sp>
          <p:nvSpPr>
            <p:cNvPr id="20" name="TextBox 19"/>
            <p:cNvSpPr txBox="1"/>
            <p:nvPr/>
          </p:nvSpPr>
          <p:spPr>
            <a:xfrm>
              <a:off x="4724400" y="1600200"/>
              <a:ext cx="2743200" cy="523220"/>
            </a:xfrm>
            <a:prstGeom prst="rect">
              <a:avLst/>
            </a:prstGeom>
            <a:noFill/>
          </p:spPr>
          <p:txBody>
            <a:bodyPr wrap="square" rtlCol="0">
              <a:spAutoFit/>
            </a:bodyPr>
            <a:lstStyle/>
            <a:p>
              <a:pPr lvl="0" algn="ctr"/>
              <a:r>
                <a:rPr lang="en-US" sz="2800" dirty="0" smtClean="0">
                  <a:latin typeface="Arial" pitchFamily="34" charset="0"/>
                  <a:cs typeface="Arial" pitchFamily="34" charset="0"/>
                </a:rPr>
                <a:t>TeamSTEPPS</a:t>
              </a:r>
              <a:r>
                <a:rPr lang="en-US" sz="2800" baseline="30000" dirty="0" smtClean="0">
                  <a:latin typeface="Arial" pitchFamily="34" charset="0"/>
                  <a:cs typeface="Arial" pitchFamily="34" charset="0"/>
                </a:rPr>
                <a:t>1</a:t>
              </a:r>
              <a:endParaRPr lang="en-US" sz="2800" baseline="30000" dirty="0">
                <a:latin typeface="Arial" pitchFamily="34" charset="0"/>
                <a:cs typeface="Arial" pitchFamily="34" charset="0"/>
              </a:endParaRPr>
            </a:p>
          </p:txBody>
        </p:sp>
        <p:sp>
          <p:nvSpPr>
            <p:cNvPr id="21" name="TextBox 20"/>
            <p:cNvSpPr txBox="1"/>
            <p:nvPr/>
          </p:nvSpPr>
          <p:spPr>
            <a:xfrm>
              <a:off x="1143000" y="2133600"/>
              <a:ext cx="2133600" cy="4093428"/>
            </a:xfrm>
            <a:prstGeom prst="rect">
              <a:avLst/>
            </a:prstGeom>
            <a:noFill/>
          </p:spPr>
          <p:txBody>
            <a:bodyPr wrap="square" rtlCol="0">
              <a:spAutoFit/>
            </a:bodyPr>
            <a:lstStyle/>
            <a:p>
              <a:pPr marL="187325" lvl="0" indent="-200025">
                <a:buFont typeface="Arial"/>
                <a:buChar char="•"/>
              </a:pPr>
              <a:r>
                <a:rPr lang="en-US" sz="2000" dirty="0" smtClean="0">
                  <a:latin typeface="Arial" pitchFamily="34" charset="0"/>
                  <a:cs typeface="Arial" pitchFamily="34" charset="0"/>
                </a:rPr>
                <a:t>Maintain positive outlook</a:t>
              </a:r>
            </a:p>
            <a:p>
              <a:pPr marL="274320" lvl="0" indent="-285750"/>
              <a:endParaRPr lang="en-US" sz="2000" dirty="0" smtClean="0">
                <a:latin typeface="Arial" pitchFamily="34" charset="0"/>
                <a:cs typeface="Arial" pitchFamily="34" charset="0"/>
              </a:endParaRPr>
            </a:p>
            <a:p>
              <a:pPr marL="187325" lvl="0" indent="-200025">
                <a:buFont typeface="Arial"/>
                <a:buChar char="•"/>
              </a:pPr>
              <a:r>
                <a:rPr lang="en-US" sz="2000" dirty="0" smtClean="0">
                  <a:latin typeface="Arial" pitchFamily="34" charset="0"/>
                  <a:cs typeface="Arial" pitchFamily="34" charset="0"/>
                </a:rPr>
                <a:t>Emphasize dedication to project aims</a:t>
              </a:r>
            </a:p>
            <a:p>
              <a:pPr marL="274320" lvl="0" indent="-285750"/>
              <a:endParaRPr lang="en-US" sz="2000" dirty="0" smtClean="0">
                <a:latin typeface="Arial" pitchFamily="34" charset="0"/>
                <a:cs typeface="Arial" pitchFamily="34" charset="0"/>
              </a:endParaRPr>
            </a:p>
            <a:p>
              <a:pPr marL="187325" lvl="0" indent="-200025">
                <a:buFont typeface="Arial"/>
                <a:buChar char="•"/>
              </a:pPr>
              <a:r>
                <a:rPr lang="en-US" sz="2000" dirty="0" smtClean="0">
                  <a:latin typeface="Arial" pitchFamily="34" charset="0"/>
                  <a:cs typeface="Arial" pitchFamily="34" charset="0"/>
                </a:rPr>
                <a:t>Focus on a broader view</a:t>
              </a:r>
            </a:p>
            <a:p>
              <a:pPr marL="274320" lvl="0" indent="-285750"/>
              <a:endParaRPr lang="en-US" sz="2000" dirty="0" smtClean="0">
                <a:latin typeface="Arial" pitchFamily="34" charset="0"/>
                <a:cs typeface="Arial" pitchFamily="34" charset="0"/>
              </a:endParaRPr>
            </a:p>
            <a:p>
              <a:pPr marL="187325" lvl="0" indent="-200025">
                <a:buFont typeface="Arial"/>
                <a:buChar char="•"/>
              </a:pPr>
              <a:r>
                <a:rPr lang="en-US" sz="2000" dirty="0" smtClean="0">
                  <a:latin typeface="Arial" pitchFamily="34" charset="0"/>
                  <a:cs typeface="Arial" pitchFamily="34" charset="0"/>
                </a:rPr>
                <a:t>Practice attention to detail</a:t>
              </a:r>
              <a:endParaRPr lang="en-US" sz="2000" dirty="0">
                <a:latin typeface="Arial" pitchFamily="34" charset="0"/>
                <a:cs typeface="Arial" pitchFamily="34" charset="0"/>
              </a:endParaRPr>
            </a:p>
          </p:txBody>
        </p:sp>
        <p:sp>
          <p:nvSpPr>
            <p:cNvPr id="22" name="TextBox 21"/>
            <p:cNvSpPr txBox="1"/>
            <p:nvPr/>
          </p:nvSpPr>
          <p:spPr>
            <a:xfrm>
              <a:off x="3581400" y="3175337"/>
              <a:ext cx="1981200" cy="1015663"/>
            </a:xfrm>
            <a:prstGeom prst="rect">
              <a:avLst/>
            </a:prstGeom>
            <a:noFill/>
          </p:spPr>
          <p:txBody>
            <a:bodyPr wrap="square" rtlCol="0">
              <a:spAutoFit/>
            </a:bodyPr>
            <a:lstStyle/>
            <a:p>
              <a:pPr algn="ctr"/>
              <a:r>
                <a:rPr lang="en-US" sz="2000" dirty="0" smtClean="0">
                  <a:latin typeface="Arial" pitchFamily="34" charset="0"/>
                  <a:cs typeface="Arial" pitchFamily="34" charset="0"/>
                </a:rPr>
                <a:t>Understand roles and responsibilities</a:t>
              </a:r>
              <a:endParaRPr lang="en-US" sz="2000" dirty="0">
                <a:latin typeface="Arial" pitchFamily="34" charset="0"/>
                <a:cs typeface="Arial" pitchFamily="34" charset="0"/>
              </a:endParaRPr>
            </a:p>
          </p:txBody>
        </p:sp>
        <p:sp>
          <p:nvSpPr>
            <p:cNvPr id="23" name="Rectangle 22"/>
            <p:cNvSpPr/>
            <p:nvPr/>
          </p:nvSpPr>
          <p:spPr>
            <a:xfrm>
              <a:off x="5867400" y="2133600"/>
              <a:ext cx="2209800" cy="3785652"/>
            </a:xfrm>
            <a:prstGeom prst="rect">
              <a:avLst/>
            </a:prstGeom>
          </p:spPr>
          <p:txBody>
            <a:bodyPr wrap="square">
              <a:spAutoFit/>
            </a:bodyPr>
            <a:lstStyle/>
            <a:p>
              <a:pPr marL="174625" lvl="0" indent="-174625">
                <a:buFont typeface="Arial" pitchFamily="34" charset="0"/>
                <a:buChar char="•"/>
              </a:pPr>
              <a:r>
                <a:rPr lang="en-US" sz="2000" dirty="0" smtClean="0">
                  <a:latin typeface="Arial" pitchFamily="34" charset="0"/>
                  <a:cs typeface="Arial" pitchFamily="34" charset="0"/>
                </a:rPr>
                <a:t>Provide quality information and feedback</a:t>
              </a:r>
            </a:p>
            <a:p>
              <a:pPr marL="273050" lvl="0" indent="-273050"/>
              <a:endParaRPr lang="en-US" sz="2000" dirty="0" smtClean="0">
                <a:latin typeface="Arial" pitchFamily="34" charset="0"/>
                <a:cs typeface="Arial" pitchFamily="34" charset="0"/>
              </a:endParaRPr>
            </a:p>
            <a:p>
              <a:pPr marL="174625" lvl="0" indent="-174625">
                <a:buFont typeface="Arial" pitchFamily="34" charset="0"/>
                <a:buChar char="•"/>
              </a:pPr>
              <a:r>
                <a:rPr lang="en-US" sz="2000" dirty="0" smtClean="0">
                  <a:latin typeface="Arial" pitchFamily="34" charset="0"/>
                  <a:cs typeface="Arial" pitchFamily="34" charset="0"/>
                </a:rPr>
                <a:t>Skillful conflict management</a:t>
              </a:r>
            </a:p>
            <a:p>
              <a:pPr marL="273050" lvl="0" indent="-273050"/>
              <a:endParaRPr lang="en-US" sz="2000" dirty="0" smtClean="0">
                <a:latin typeface="Arial" pitchFamily="34" charset="0"/>
                <a:cs typeface="Arial" pitchFamily="34" charset="0"/>
              </a:endParaRPr>
            </a:p>
            <a:p>
              <a:pPr marL="174625" lvl="0" indent="-174625">
                <a:buFont typeface="Arial" pitchFamily="34" charset="0"/>
                <a:buChar char="•"/>
              </a:pPr>
              <a:r>
                <a:rPr lang="en-US" sz="2000" dirty="0" smtClean="0">
                  <a:latin typeface="Arial" pitchFamily="34" charset="0"/>
                  <a:cs typeface="Arial" pitchFamily="34" charset="0"/>
                </a:rPr>
                <a:t>Stress reduction for the whole team through better performance</a:t>
              </a:r>
              <a:endParaRPr lang="en-US" sz="2000" dirty="0">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1143000"/>
          </a:xfrm>
        </p:spPr>
        <p:txBody>
          <a:bodyPr/>
          <a:lstStyle/>
          <a:p>
            <a:pPr algn="ctr"/>
            <a:r>
              <a:rPr lang="en-US" sz="3200" b="1" dirty="0" smtClean="0">
                <a:solidFill>
                  <a:schemeClr val="tx1"/>
                </a:solidFill>
              </a:rPr>
              <a:t>Building Your CUSP Team</a:t>
            </a:r>
            <a:endParaRPr lang="en-US" sz="3200" b="1" dirty="0">
              <a:solidFill>
                <a:schemeClr val="tx1"/>
              </a:solidFill>
            </a:endParaRPr>
          </a:p>
        </p:txBody>
      </p:sp>
      <p:sp>
        <p:nvSpPr>
          <p:cNvPr id="4" name="Slide Number Placeholder 3"/>
          <p:cNvSpPr>
            <a:spLocks noGrp="1"/>
          </p:cNvSpPr>
          <p:nvPr>
            <p:ph type="sldNum" sz="quarter" idx="12"/>
          </p:nvPr>
        </p:nvSpPr>
        <p:spPr/>
        <p:txBody>
          <a:bodyPr/>
          <a:lstStyle/>
          <a:p>
            <a:pPr>
              <a:defRPr/>
            </a:pPr>
            <a:fld id="{3881F016-8923-431B-A939-A61567D19098}" type="slidenum">
              <a:rPr lang="en-US" smtClean="0"/>
              <a:pPr>
                <a:defRPr/>
              </a:pPr>
              <a:t>7</a:t>
            </a:fld>
            <a:endParaRPr lang="en-US" dirty="0"/>
          </a:p>
        </p:txBody>
      </p:sp>
      <p:grpSp>
        <p:nvGrpSpPr>
          <p:cNvPr id="3" name="Group 2" descr="Video icon&#10;Building Your CUSP Team"/>
          <p:cNvGrpSpPr/>
          <p:nvPr/>
        </p:nvGrpSpPr>
        <p:grpSpPr>
          <a:xfrm>
            <a:off x="1412174" y="457200"/>
            <a:ext cx="7696200" cy="5867400"/>
            <a:chOff x="1412174" y="457200"/>
            <a:chExt cx="7696200" cy="5867400"/>
          </a:xfrm>
        </p:grpSpPr>
        <p:pic>
          <p:nvPicPr>
            <p:cNvPr id="6" name="Picture 5" descr="Director’s clapboard symbolizes the beginning of a video module. "/>
            <p:cNvPicPr>
              <a:picLocks noChangeAspect="1"/>
            </p:cNvPicPr>
            <p:nvPr/>
          </p:nvPicPr>
          <p:blipFill>
            <a:blip r:embed="rId2" cstate="print"/>
            <a:stretch>
              <a:fillRect/>
            </a:stretch>
          </p:blipFill>
          <p:spPr>
            <a:xfrm>
              <a:off x="7203612" y="457200"/>
              <a:ext cx="1904762" cy="1904762"/>
            </a:xfrm>
            <a:prstGeom prst="rect">
              <a:avLst/>
            </a:prstGeom>
          </p:spPr>
        </p:pic>
        <p:pic>
          <p:nvPicPr>
            <p:cNvPr id="7" name="Picture 6" descr="Composing Your CUSP Team.jpg">
              <a:hlinkClick r:id="rId3"/>
            </p:cNvPr>
            <p:cNvPicPr>
              <a:picLocks noChangeAspect="1"/>
            </p:cNvPicPr>
            <p:nvPr/>
          </p:nvPicPr>
          <p:blipFill>
            <a:blip r:embed="rId4" cstate="print"/>
            <a:stretch>
              <a:fillRect/>
            </a:stretch>
          </p:blipFill>
          <p:spPr>
            <a:xfrm>
              <a:off x="1412174" y="1752600"/>
              <a:ext cx="6096000" cy="4572000"/>
            </a:xfrm>
            <a:prstGeom prst="rect">
              <a:avLst/>
            </a:prstGeom>
          </p:spPr>
        </p:pic>
      </p:grpSp>
    </p:spTree>
    <p:extLst>
      <p:ext uri="{BB962C8B-B14F-4D97-AF65-F5344CB8AC3E}">
        <p14:creationId xmlns:p14="http://schemas.microsoft.com/office/powerpoint/2010/main" val="34187760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881F016-8923-431B-A939-A61567D19098}" type="slidenum">
              <a:rPr lang="en-US" smtClean="0">
                <a:latin typeface="Arial" pitchFamily="34" charset="0"/>
                <a:cs typeface="Arial" pitchFamily="34" charset="0"/>
              </a:rPr>
              <a:pPr>
                <a:defRPr/>
              </a:pPr>
              <a:t>8</a:t>
            </a:fld>
            <a:endParaRPr lang="en-US" dirty="0">
              <a:latin typeface="Arial" pitchFamily="34" charset="0"/>
              <a:cs typeface="Arial" pitchFamily="34" charset="0"/>
            </a:endParaRPr>
          </a:p>
        </p:txBody>
      </p:sp>
      <p:sp>
        <p:nvSpPr>
          <p:cNvPr id="21" name="Title 1"/>
          <p:cNvSpPr txBox="1">
            <a:spLocks noGrp="1"/>
          </p:cNvSpPr>
          <p:nvPr>
            <p:ph type="title"/>
          </p:nvPr>
        </p:nvSpPr>
        <p:spPr>
          <a:xfrm>
            <a:off x="762000" y="533400"/>
            <a:ext cx="83820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ea typeface="+mj-ea"/>
              </a:rPr>
              <a:t>CUSP Teams’ Group Processes</a:t>
            </a:r>
          </a:p>
        </p:txBody>
      </p:sp>
      <p:grpSp>
        <p:nvGrpSpPr>
          <p:cNvPr id="2" name="Group 10" descr="Effective group processes include: role clarity, effective team communication, conflict resolution, education and engagement, leadership buy-in and support and norms.  "/>
          <p:cNvGrpSpPr/>
          <p:nvPr/>
        </p:nvGrpSpPr>
        <p:grpSpPr>
          <a:xfrm>
            <a:off x="1734873" y="1066800"/>
            <a:ext cx="5580327" cy="5562600"/>
            <a:chOff x="2267904" y="1423664"/>
            <a:chExt cx="4802648" cy="5307217"/>
          </a:xfrm>
          <a:solidFill>
            <a:srgbClr val="BD3632">
              <a:alpha val="83000"/>
            </a:srgbClr>
          </a:solidFill>
        </p:grpSpPr>
        <p:sp>
          <p:nvSpPr>
            <p:cNvPr id="12" name="Freeform 11"/>
            <p:cNvSpPr/>
            <p:nvPr/>
          </p:nvSpPr>
          <p:spPr>
            <a:xfrm>
              <a:off x="3383061" y="2680410"/>
              <a:ext cx="2606476" cy="2891037"/>
            </a:xfrm>
            <a:custGeom>
              <a:avLst/>
              <a:gdLst>
                <a:gd name="connsiteX0" fmla="*/ 0 w 2606476"/>
                <a:gd name="connsiteY0" fmla="*/ 1303238 h 2606476"/>
                <a:gd name="connsiteX1" fmla="*/ 381711 w 2606476"/>
                <a:gd name="connsiteY1" fmla="*/ 381710 h 2606476"/>
                <a:gd name="connsiteX2" fmla="*/ 1303240 w 2606476"/>
                <a:gd name="connsiteY2" fmla="*/ 2 h 2606476"/>
                <a:gd name="connsiteX3" fmla="*/ 2224768 w 2606476"/>
                <a:gd name="connsiteY3" fmla="*/ 381713 h 2606476"/>
                <a:gd name="connsiteX4" fmla="*/ 2606476 w 2606476"/>
                <a:gd name="connsiteY4" fmla="*/ 1303242 h 2606476"/>
                <a:gd name="connsiteX5" fmla="*/ 2224766 w 2606476"/>
                <a:gd name="connsiteY5" fmla="*/ 2224771 h 2606476"/>
                <a:gd name="connsiteX6" fmla="*/ 1303237 w 2606476"/>
                <a:gd name="connsiteY6" fmla="*/ 2606480 h 2606476"/>
                <a:gd name="connsiteX7" fmla="*/ 381709 w 2606476"/>
                <a:gd name="connsiteY7" fmla="*/ 2224770 h 2606476"/>
                <a:gd name="connsiteX8" fmla="*/ 0 w 2606476"/>
                <a:gd name="connsiteY8" fmla="*/ 1303241 h 2606476"/>
                <a:gd name="connsiteX9" fmla="*/ 0 w 2606476"/>
                <a:gd name="connsiteY9" fmla="*/ 1303238 h 260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6476" h="2606476">
                  <a:moveTo>
                    <a:pt x="0" y="1303238"/>
                  </a:moveTo>
                  <a:cubicBezTo>
                    <a:pt x="0" y="957598"/>
                    <a:pt x="137306" y="626114"/>
                    <a:pt x="381711" y="381710"/>
                  </a:cubicBezTo>
                  <a:cubicBezTo>
                    <a:pt x="626116" y="137306"/>
                    <a:pt x="957600" y="1"/>
                    <a:pt x="1303240" y="2"/>
                  </a:cubicBezTo>
                  <a:cubicBezTo>
                    <a:pt x="1648880" y="2"/>
                    <a:pt x="1980364" y="137308"/>
                    <a:pt x="2224768" y="381713"/>
                  </a:cubicBezTo>
                  <a:cubicBezTo>
                    <a:pt x="2469172" y="626118"/>
                    <a:pt x="2606477" y="957602"/>
                    <a:pt x="2606476" y="1303242"/>
                  </a:cubicBezTo>
                  <a:cubicBezTo>
                    <a:pt x="2606476" y="1648882"/>
                    <a:pt x="2469171" y="1980366"/>
                    <a:pt x="2224766" y="2224771"/>
                  </a:cubicBezTo>
                  <a:cubicBezTo>
                    <a:pt x="1980361" y="2469176"/>
                    <a:pt x="1648877" y="2606481"/>
                    <a:pt x="1303237" y="2606480"/>
                  </a:cubicBezTo>
                  <a:cubicBezTo>
                    <a:pt x="957597" y="2606480"/>
                    <a:pt x="626113" y="2469174"/>
                    <a:pt x="381709" y="2224770"/>
                  </a:cubicBezTo>
                  <a:cubicBezTo>
                    <a:pt x="137305" y="1980365"/>
                    <a:pt x="0" y="1648881"/>
                    <a:pt x="0" y="1303241"/>
                  </a:cubicBezTo>
                  <a:lnTo>
                    <a:pt x="0" y="1303238"/>
                  </a:lnTo>
                  <a:close/>
                </a:path>
              </a:pathLst>
            </a:cu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24890" tIns="424889" rIns="424890" bIns="424889" numCol="1" spcCol="1270" anchor="ctr" anchorCtr="0">
              <a:noAutofit/>
            </a:bodyPr>
            <a:lstStyle/>
            <a:p>
              <a:pPr lvl="0" algn="ctr" defTabSz="1511300">
                <a:lnSpc>
                  <a:spcPct val="90000"/>
                </a:lnSpc>
                <a:spcBef>
                  <a:spcPct val="0"/>
                </a:spcBef>
                <a:spcAft>
                  <a:spcPct val="35000"/>
                </a:spcAft>
              </a:pPr>
              <a:r>
                <a:rPr lang="en-US" sz="2800" kern="1200" dirty="0" smtClean="0">
                  <a:solidFill>
                    <a:schemeClr val="bg1"/>
                  </a:solidFill>
                  <a:latin typeface="Arial" pitchFamily="34" charset="0"/>
                  <a:cs typeface="Arial" pitchFamily="34" charset="0"/>
                </a:rPr>
                <a:t>Effective Group Processes</a:t>
              </a:r>
              <a:endParaRPr lang="en-US" sz="2800" kern="1200" dirty="0">
                <a:solidFill>
                  <a:schemeClr val="bg1"/>
                </a:solidFill>
                <a:latin typeface="Arial" pitchFamily="34" charset="0"/>
                <a:cs typeface="Arial" pitchFamily="34" charset="0"/>
              </a:endParaRPr>
            </a:p>
          </p:txBody>
        </p:sp>
        <p:sp>
          <p:nvSpPr>
            <p:cNvPr id="13" name="Freeform 12"/>
            <p:cNvSpPr/>
            <p:nvPr/>
          </p:nvSpPr>
          <p:spPr>
            <a:xfrm>
              <a:off x="2267904" y="2331478"/>
              <a:ext cx="1779032" cy="1826800"/>
            </a:xfrm>
            <a:custGeom>
              <a:avLst/>
              <a:gdLst>
                <a:gd name="connsiteX0" fmla="*/ 0 w 1303238"/>
                <a:gd name="connsiteY0" fmla="*/ 651619 h 1303238"/>
                <a:gd name="connsiteX1" fmla="*/ 190855 w 1303238"/>
                <a:gd name="connsiteY1" fmla="*/ 190855 h 1303238"/>
                <a:gd name="connsiteX2" fmla="*/ 651620 w 1303238"/>
                <a:gd name="connsiteY2" fmla="*/ 1 h 1303238"/>
                <a:gd name="connsiteX3" fmla="*/ 1112384 w 1303238"/>
                <a:gd name="connsiteY3" fmla="*/ 190856 h 1303238"/>
                <a:gd name="connsiteX4" fmla="*/ 1303238 w 1303238"/>
                <a:gd name="connsiteY4" fmla="*/ 651621 h 1303238"/>
                <a:gd name="connsiteX5" fmla="*/ 1112383 w 1303238"/>
                <a:gd name="connsiteY5" fmla="*/ 1112385 h 1303238"/>
                <a:gd name="connsiteX6" fmla="*/ 651619 w 1303238"/>
                <a:gd name="connsiteY6" fmla="*/ 1303240 h 1303238"/>
                <a:gd name="connsiteX7" fmla="*/ 190855 w 1303238"/>
                <a:gd name="connsiteY7" fmla="*/ 1112385 h 1303238"/>
                <a:gd name="connsiteX8" fmla="*/ 1 w 1303238"/>
                <a:gd name="connsiteY8" fmla="*/ 651620 h 1303238"/>
                <a:gd name="connsiteX9" fmla="*/ 0 w 1303238"/>
                <a:gd name="connsiteY9" fmla="*/ 651619 h 130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3238" h="1303238">
                  <a:moveTo>
                    <a:pt x="0" y="651619"/>
                  </a:moveTo>
                  <a:cubicBezTo>
                    <a:pt x="0" y="478799"/>
                    <a:pt x="68653" y="313057"/>
                    <a:pt x="190855" y="190855"/>
                  </a:cubicBezTo>
                  <a:cubicBezTo>
                    <a:pt x="313057" y="68653"/>
                    <a:pt x="478800" y="1"/>
                    <a:pt x="651620" y="1"/>
                  </a:cubicBezTo>
                  <a:cubicBezTo>
                    <a:pt x="824440" y="1"/>
                    <a:pt x="990182" y="68654"/>
                    <a:pt x="1112384" y="190856"/>
                  </a:cubicBezTo>
                  <a:cubicBezTo>
                    <a:pt x="1234586" y="313058"/>
                    <a:pt x="1303238" y="478801"/>
                    <a:pt x="1303238" y="651621"/>
                  </a:cubicBezTo>
                  <a:cubicBezTo>
                    <a:pt x="1303238" y="824441"/>
                    <a:pt x="1234585" y="990183"/>
                    <a:pt x="1112383" y="1112385"/>
                  </a:cubicBezTo>
                  <a:cubicBezTo>
                    <a:pt x="990181" y="1234587"/>
                    <a:pt x="824439" y="1303240"/>
                    <a:pt x="651619" y="1303240"/>
                  </a:cubicBezTo>
                  <a:cubicBezTo>
                    <a:pt x="478799" y="1303240"/>
                    <a:pt x="313057" y="1234587"/>
                    <a:pt x="190855" y="1112385"/>
                  </a:cubicBezTo>
                  <a:cubicBezTo>
                    <a:pt x="68653" y="990183"/>
                    <a:pt x="0" y="824441"/>
                    <a:pt x="1" y="651620"/>
                  </a:cubicBezTo>
                  <a:lnTo>
                    <a:pt x="0" y="651619"/>
                  </a:lnTo>
                  <a:close/>
                </a:path>
              </a:pathLst>
            </a:cu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3715" tIns="213715" rIns="213715" bIns="213715" numCol="1" spcCol="1270" anchor="ctr" anchorCtr="0">
              <a:noAutofit/>
            </a:bodyPr>
            <a:lstStyle/>
            <a:p>
              <a:pPr lvl="0" algn="ctr" defTabSz="8001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Norms</a:t>
              </a:r>
              <a:endParaRPr lang="en-US" sz="2000" kern="1200" dirty="0">
                <a:solidFill>
                  <a:schemeClr val="bg1"/>
                </a:solidFill>
                <a:latin typeface="Arial" pitchFamily="34" charset="0"/>
                <a:cs typeface="Arial" pitchFamily="34" charset="0"/>
              </a:endParaRPr>
            </a:p>
          </p:txBody>
        </p:sp>
        <p:sp>
          <p:nvSpPr>
            <p:cNvPr id="14" name="Freeform 13"/>
            <p:cNvSpPr/>
            <p:nvPr/>
          </p:nvSpPr>
          <p:spPr>
            <a:xfrm>
              <a:off x="3779712" y="1423664"/>
              <a:ext cx="1779032" cy="1826800"/>
            </a:xfrm>
            <a:custGeom>
              <a:avLst/>
              <a:gdLst>
                <a:gd name="connsiteX0" fmla="*/ 0 w 1447806"/>
                <a:gd name="connsiteY0" fmla="*/ 719518 h 1439035"/>
                <a:gd name="connsiteX1" fmla="*/ 213584 w 1447806"/>
                <a:gd name="connsiteY1" fmla="*/ 209199 h 1439035"/>
                <a:gd name="connsiteX2" fmla="*/ 723904 w 1447806"/>
                <a:gd name="connsiteY2" fmla="*/ 1 h 1439035"/>
                <a:gd name="connsiteX3" fmla="*/ 1234223 w 1447806"/>
                <a:gd name="connsiteY3" fmla="*/ 209200 h 1439035"/>
                <a:gd name="connsiteX4" fmla="*/ 1447806 w 1447806"/>
                <a:gd name="connsiteY4" fmla="*/ 719520 h 1439035"/>
                <a:gd name="connsiteX5" fmla="*/ 1234222 w 1447806"/>
                <a:gd name="connsiteY5" fmla="*/ 1229839 h 1439035"/>
                <a:gd name="connsiteX6" fmla="*/ 723902 w 1447806"/>
                <a:gd name="connsiteY6" fmla="*/ 1439038 h 1439035"/>
                <a:gd name="connsiteX7" fmla="*/ 213583 w 1447806"/>
                <a:gd name="connsiteY7" fmla="*/ 1229839 h 1439035"/>
                <a:gd name="connsiteX8" fmla="*/ 0 w 1447806"/>
                <a:gd name="connsiteY8" fmla="*/ 719519 h 1439035"/>
                <a:gd name="connsiteX9" fmla="*/ 0 w 1447806"/>
                <a:gd name="connsiteY9" fmla="*/ 719518 h 143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6" h="1439035">
                  <a:moveTo>
                    <a:pt x="0" y="719518"/>
                  </a:moveTo>
                  <a:cubicBezTo>
                    <a:pt x="0" y="527932"/>
                    <a:pt x="76874" y="344258"/>
                    <a:pt x="213584" y="209199"/>
                  </a:cubicBezTo>
                  <a:cubicBezTo>
                    <a:pt x="349214" y="75208"/>
                    <a:pt x="532675" y="1"/>
                    <a:pt x="723904" y="1"/>
                  </a:cubicBezTo>
                  <a:cubicBezTo>
                    <a:pt x="915133" y="1"/>
                    <a:pt x="1098594" y="75209"/>
                    <a:pt x="1234223" y="209200"/>
                  </a:cubicBezTo>
                  <a:cubicBezTo>
                    <a:pt x="1370933" y="344260"/>
                    <a:pt x="1447806" y="527934"/>
                    <a:pt x="1447806" y="719520"/>
                  </a:cubicBezTo>
                  <a:cubicBezTo>
                    <a:pt x="1447806" y="911106"/>
                    <a:pt x="1370933" y="1094780"/>
                    <a:pt x="1234222" y="1229839"/>
                  </a:cubicBezTo>
                  <a:cubicBezTo>
                    <a:pt x="1098592" y="1363830"/>
                    <a:pt x="915132" y="1439038"/>
                    <a:pt x="723902" y="1439038"/>
                  </a:cubicBezTo>
                  <a:cubicBezTo>
                    <a:pt x="532673" y="1439038"/>
                    <a:pt x="349212" y="1363830"/>
                    <a:pt x="213583" y="1229839"/>
                  </a:cubicBezTo>
                  <a:cubicBezTo>
                    <a:pt x="76873" y="1094780"/>
                    <a:pt x="0" y="911105"/>
                    <a:pt x="0" y="719519"/>
                  </a:cubicBezTo>
                  <a:lnTo>
                    <a:pt x="0" y="719518"/>
                  </a:lnTo>
                  <a:close/>
                </a:path>
              </a:pathLst>
            </a:cu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34886" tIns="233602" rIns="234886" bIns="233602" numCol="1" spcCol="1270" anchor="ctr" anchorCtr="0">
              <a:noAutofit/>
            </a:bodyPr>
            <a:lstStyle/>
            <a:p>
              <a:pPr lvl="0" algn="ctr" defTabSz="8001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Role Clarity</a:t>
              </a:r>
              <a:endParaRPr lang="en-US" sz="2000" kern="1200" dirty="0">
                <a:solidFill>
                  <a:schemeClr val="bg1"/>
                </a:solidFill>
                <a:latin typeface="Arial" pitchFamily="34" charset="0"/>
                <a:cs typeface="Arial" pitchFamily="34" charset="0"/>
              </a:endParaRPr>
            </a:p>
          </p:txBody>
        </p:sp>
        <p:sp>
          <p:nvSpPr>
            <p:cNvPr id="15" name="Freeform 14"/>
            <p:cNvSpPr/>
            <p:nvPr/>
          </p:nvSpPr>
          <p:spPr>
            <a:xfrm>
              <a:off x="5228528" y="2331478"/>
              <a:ext cx="1779032" cy="1826800"/>
            </a:xfrm>
            <a:custGeom>
              <a:avLst/>
              <a:gdLst>
                <a:gd name="connsiteX0" fmla="*/ 0 w 1303238"/>
                <a:gd name="connsiteY0" fmla="*/ 651619 h 1303238"/>
                <a:gd name="connsiteX1" fmla="*/ 190855 w 1303238"/>
                <a:gd name="connsiteY1" fmla="*/ 190855 h 1303238"/>
                <a:gd name="connsiteX2" fmla="*/ 651620 w 1303238"/>
                <a:gd name="connsiteY2" fmla="*/ 1 h 1303238"/>
                <a:gd name="connsiteX3" fmla="*/ 1112384 w 1303238"/>
                <a:gd name="connsiteY3" fmla="*/ 190856 h 1303238"/>
                <a:gd name="connsiteX4" fmla="*/ 1303238 w 1303238"/>
                <a:gd name="connsiteY4" fmla="*/ 651621 h 1303238"/>
                <a:gd name="connsiteX5" fmla="*/ 1112383 w 1303238"/>
                <a:gd name="connsiteY5" fmla="*/ 1112385 h 1303238"/>
                <a:gd name="connsiteX6" fmla="*/ 651619 w 1303238"/>
                <a:gd name="connsiteY6" fmla="*/ 1303240 h 1303238"/>
                <a:gd name="connsiteX7" fmla="*/ 190855 w 1303238"/>
                <a:gd name="connsiteY7" fmla="*/ 1112385 h 1303238"/>
                <a:gd name="connsiteX8" fmla="*/ 1 w 1303238"/>
                <a:gd name="connsiteY8" fmla="*/ 651620 h 1303238"/>
                <a:gd name="connsiteX9" fmla="*/ 0 w 1303238"/>
                <a:gd name="connsiteY9" fmla="*/ 651619 h 130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3238" h="1303238">
                  <a:moveTo>
                    <a:pt x="0" y="651619"/>
                  </a:moveTo>
                  <a:cubicBezTo>
                    <a:pt x="0" y="478799"/>
                    <a:pt x="68653" y="313057"/>
                    <a:pt x="190855" y="190855"/>
                  </a:cubicBezTo>
                  <a:cubicBezTo>
                    <a:pt x="313057" y="68653"/>
                    <a:pt x="478800" y="1"/>
                    <a:pt x="651620" y="1"/>
                  </a:cubicBezTo>
                  <a:cubicBezTo>
                    <a:pt x="824440" y="1"/>
                    <a:pt x="990182" y="68654"/>
                    <a:pt x="1112384" y="190856"/>
                  </a:cubicBezTo>
                  <a:cubicBezTo>
                    <a:pt x="1234586" y="313058"/>
                    <a:pt x="1303238" y="478801"/>
                    <a:pt x="1303238" y="651621"/>
                  </a:cubicBezTo>
                  <a:cubicBezTo>
                    <a:pt x="1303238" y="824441"/>
                    <a:pt x="1234585" y="990183"/>
                    <a:pt x="1112383" y="1112385"/>
                  </a:cubicBezTo>
                  <a:cubicBezTo>
                    <a:pt x="990181" y="1234587"/>
                    <a:pt x="824439" y="1303240"/>
                    <a:pt x="651619" y="1303240"/>
                  </a:cubicBezTo>
                  <a:cubicBezTo>
                    <a:pt x="478799" y="1303240"/>
                    <a:pt x="313057" y="1234587"/>
                    <a:pt x="190855" y="1112385"/>
                  </a:cubicBezTo>
                  <a:cubicBezTo>
                    <a:pt x="68653" y="990183"/>
                    <a:pt x="0" y="824441"/>
                    <a:pt x="1" y="651620"/>
                  </a:cubicBezTo>
                  <a:lnTo>
                    <a:pt x="0" y="651619"/>
                  </a:lnTo>
                  <a:close/>
                </a:path>
              </a:pathLst>
            </a:cu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91440" tIns="91440" rIns="91440" bIns="91440" numCol="1" spcCol="1270" anchor="ctr" anchorCtr="0">
              <a:noAutofit/>
            </a:bodyPr>
            <a:lstStyle/>
            <a:p>
              <a:pPr lvl="0" algn="ctr" defTabSz="0">
                <a:lnSpc>
                  <a:spcPct val="90000"/>
                </a:lnSpc>
                <a:spcBef>
                  <a:spcPct val="0"/>
                </a:spcBef>
              </a:pPr>
              <a:r>
                <a:rPr lang="en-US" sz="2000" kern="1200" dirty="0" smtClean="0">
                  <a:solidFill>
                    <a:schemeClr val="bg1"/>
                  </a:solidFill>
                  <a:latin typeface="Arial" pitchFamily="34" charset="0"/>
                  <a:cs typeface="Arial" pitchFamily="34" charset="0"/>
                </a:rPr>
                <a:t>Effective Team </a:t>
              </a:r>
            </a:p>
            <a:p>
              <a:pPr lvl="0" algn="ctr" defTabSz="0">
                <a:lnSpc>
                  <a:spcPct val="90000"/>
                </a:lnSpc>
                <a:spcBef>
                  <a:spcPct val="0"/>
                </a:spcBef>
              </a:pPr>
              <a:r>
                <a:rPr lang="en-US" sz="2000" kern="1200" dirty="0" smtClean="0">
                  <a:solidFill>
                    <a:schemeClr val="bg1"/>
                  </a:solidFill>
                  <a:latin typeface="Arial" pitchFamily="34" charset="0"/>
                  <a:cs typeface="Arial" pitchFamily="34" charset="0"/>
                </a:rPr>
                <a:t>Communication</a:t>
              </a:r>
              <a:endParaRPr lang="en-US" sz="2000" kern="1200" dirty="0">
                <a:solidFill>
                  <a:schemeClr val="bg1"/>
                </a:solidFill>
                <a:latin typeface="Arial" pitchFamily="34" charset="0"/>
                <a:cs typeface="Arial" pitchFamily="34" charset="0"/>
              </a:endParaRPr>
            </a:p>
          </p:txBody>
        </p:sp>
        <p:sp>
          <p:nvSpPr>
            <p:cNvPr id="16" name="Freeform 15"/>
            <p:cNvSpPr/>
            <p:nvPr/>
          </p:nvSpPr>
          <p:spPr>
            <a:xfrm>
              <a:off x="5291520" y="4147104"/>
              <a:ext cx="1779032" cy="1826800"/>
            </a:xfrm>
            <a:custGeom>
              <a:avLst/>
              <a:gdLst>
                <a:gd name="connsiteX0" fmla="*/ 0 w 1303238"/>
                <a:gd name="connsiteY0" fmla="*/ 651619 h 1303238"/>
                <a:gd name="connsiteX1" fmla="*/ 190855 w 1303238"/>
                <a:gd name="connsiteY1" fmla="*/ 190855 h 1303238"/>
                <a:gd name="connsiteX2" fmla="*/ 651620 w 1303238"/>
                <a:gd name="connsiteY2" fmla="*/ 1 h 1303238"/>
                <a:gd name="connsiteX3" fmla="*/ 1112384 w 1303238"/>
                <a:gd name="connsiteY3" fmla="*/ 190856 h 1303238"/>
                <a:gd name="connsiteX4" fmla="*/ 1303238 w 1303238"/>
                <a:gd name="connsiteY4" fmla="*/ 651621 h 1303238"/>
                <a:gd name="connsiteX5" fmla="*/ 1112383 w 1303238"/>
                <a:gd name="connsiteY5" fmla="*/ 1112385 h 1303238"/>
                <a:gd name="connsiteX6" fmla="*/ 651619 w 1303238"/>
                <a:gd name="connsiteY6" fmla="*/ 1303240 h 1303238"/>
                <a:gd name="connsiteX7" fmla="*/ 190855 w 1303238"/>
                <a:gd name="connsiteY7" fmla="*/ 1112385 h 1303238"/>
                <a:gd name="connsiteX8" fmla="*/ 1 w 1303238"/>
                <a:gd name="connsiteY8" fmla="*/ 651620 h 1303238"/>
                <a:gd name="connsiteX9" fmla="*/ 0 w 1303238"/>
                <a:gd name="connsiteY9" fmla="*/ 651619 h 130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3238" h="1303238">
                  <a:moveTo>
                    <a:pt x="0" y="651619"/>
                  </a:moveTo>
                  <a:cubicBezTo>
                    <a:pt x="0" y="478799"/>
                    <a:pt x="68653" y="313057"/>
                    <a:pt x="190855" y="190855"/>
                  </a:cubicBezTo>
                  <a:cubicBezTo>
                    <a:pt x="313057" y="68653"/>
                    <a:pt x="478800" y="1"/>
                    <a:pt x="651620" y="1"/>
                  </a:cubicBezTo>
                  <a:cubicBezTo>
                    <a:pt x="824440" y="1"/>
                    <a:pt x="990182" y="68654"/>
                    <a:pt x="1112384" y="190856"/>
                  </a:cubicBezTo>
                  <a:cubicBezTo>
                    <a:pt x="1234586" y="313058"/>
                    <a:pt x="1303238" y="478801"/>
                    <a:pt x="1303238" y="651621"/>
                  </a:cubicBezTo>
                  <a:cubicBezTo>
                    <a:pt x="1303238" y="824441"/>
                    <a:pt x="1234585" y="990183"/>
                    <a:pt x="1112383" y="1112385"/>
                  </a:cubicBezTo>
                  <a:cubicBezTo>
                    <a:pt x="990181" y="1234587"/>
                    <a:pt x="824439" y="1303240"/>
                    <a:pt x="651619" y="1303240"/>
                  </a:cubicBezTo>
                  <a:cubicBezTo>
                    <a:pt x="478799" y="1303240"/>
                    <a:pt x="313057" y="1234587"/>
                    <a:pt x="190855" y="1112385"/>
                  </a:cubicBezTo>
                  <a:cubicBezTo>
                    <a:pt x="68653" y="990183"/>
                    <a:pt x="0" y="824441"/>
                    <a:pt x="1" y="651620"/>
                  </a:cubicBezTo>
                  <a:lnTo>
                    <a:pt x="0" y="651619"/>
                  </a:lnTo>
                  <a:close/>
                </a:path>
              </a:pathLst>
            </a:cu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3715" tIns="213715" rIns="213715" bIns="213715" numCol="1" spcCol="1270" anchor="ctr" anchorCtr="0">
              <a:noAutofit/>
            </a:bodyPr>
            <a:lstStyle/>
            <a:p>
              <a:pPr lvl="0" algn="ctr" defTabSz="8001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Conflict Resolution</a:t>
              </a:r>
              <a:endParaRPr lang="en-US" sz="2000" kern="1200" dirty="0">
                <a:solidFill>
                  <a:schemeClr val="bg1"/>
                </a:solidFill>
                <a:latin typeface="Arial" pitchFamily="34" charset="0"/>
                <a:cs typeface="Arial" pitchFamily="34" charset="0"/>
              </a:endParaRPr>
            </a:p>
          </p:txBody>
        </p:sp>
        <p:sp>
          <p:nvSpPr>
            <p:cNvPr id="17" name="Freeform 16"/>
            <p:cNvSpPr/>
            <p:nvPr/>
          </p:nvSpPr>
          <p:spPr>
            <a:xfrm>
              <a:off x="3779712" y="4904081"/>
              <a:ext cx="1779032" cy="1826800"/>
            </a:xfrm>
            <a:custGeom>
              <a:avLst/>
              <a:gdLst>
                <a:gd name="connsiteX0" fmla="*/ 0 w 1303238"/>
                <a:gd name="connsiteY0" fmla="*/ 651619 h 1303238"/>
                <a:gd name="connsiteX1" fmla="*/ 190855 w 1303238"/>
                <a:gd name="connsiteY1" fmla="*/ 190855 h 1303238"/>
                <a:gd name="connsiteX2" fmla="*/ 651620 w 1303238"/>
                <a:gd name="connsiteY2" fmla="*/ 1 h 1303238"/>
                <a:gd name="connsiteX3" fmla="*/ 1112384 w 1303238"/>
                <a:gd name="connsiteY3" fmla="*/ 190856 h 1303238"/>
                <a:gd name="connsiteX4" fmla="*/ 1303238 w 1303238"/>
                <a:gd name="connsiteY4" fmla="*/ 651621 h 1303238"/>
                <a:gd name="connsiteX5" fmla="*/ 1112383 w 1303238"/>
                <a:gd name="connsiteY5" fmla="*/ 1112385 h 1303238"/>
                <a:gd name="connsiteX6" fmla="*/ 651619 w 1303238"/>
                <a:gd name="connsiteY6" fmla="*/ 1303240 h 1303238"/>
                <a:gd name="connsiteX7" fmla="*/ 190855 w 1303238"/>
                <a:gd name="connsiteY7" fmla="*/ 1112385 h 1303238"/>
                <a:gd name="connsiteX8" fmla="*/ 1 w 1303238"/>
                <a:gd name="connsiteY8" fmla="*/ 651620 h 1303238"/>
                <a:gd name="connsiteX9" fmla="*/ 0 w 1303238"/>
                <a:gd name="connsiteY9" fmla="*/ 651619 h 130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3238" h="1303238">
                  <a:moveTo>
                    <a:pt x="0" y="651619"/>
                  </a:moveTo>
                  <a:cubicBezTo>
                    <a:pt x="0" y="478799"/>
                    <a:pt x="68653" y="313057"/>
                    <a:pt x="190855" y="190855"/>
                  </a:cubicBezTo>
                  <a:cubicBezTo>
                    <a:pt x="313057" y="68653"/>
                    <a:pt x="478800" y="1"/>
                    <a:pt x="651620" y="1"/>
                  </a:cubicBezTo>
                  <a:cubicBezTo>
                    <a:pt x="824440" y="1"/>
                    <a:pt x="990182" y="68654"/>
                    <a:pt x="1112384" y="190856"/>
                  </a:cubicBezTo>
                  <a:cubicBezTo>
                    <a:pt x="1234586" y="313058"/>
                    <a:pt x="1303238" y="478801"/>
                    <a:pt x="1303238" y="651621"/>
                  </a:cubicBezTo>
                  <a:cubicBezTo>
                    <a:pt x="1303238" y="824441"/>
                    <a:pt x="1234585" y="990183"/>
                    <a:pt x="1112383" y="1112385"/>
                  </a:cubicBezTo>
                  <a:cubicBezTo>
                    <a:pt x="990181" y="1234587"/>
                    <a:pt x="824439" y="1303240"/>
                    <a:pt x="651619" y="1303240"/>
                  </a:cubicBezTo>
                  <a:cubicBezTo>
                    <a:pt x="478799" y="1303240"/>
                    <a:pt x="313057" y="1234587"/>
                    <a:pt x="190855" y="1112385"/>
                  </a:cubicBezTo>
                  <a:cubicBezTo>
                    <a:pt x="68653" y="990183"/>
                    <a:pt x="0" y="824441"/>
                    <a:pt x="1" y="651620"/>
                  </a:cubicBezTo>
                  <a:lnTo>
                    <a:pt x="0" y="651619"/>
                  </a:lnTo>
                  <a:close/>
                </a:path>
              </a:pathLst>
            </a:cu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91440" tIns="91440" rIns="91440" bIns="91440" numCol="1" spcCol="1270" anchor="ctr" anchorCtr="0">
              <a:noAutofit/>
            </a:bodyPr>
            <a:lstStyle/>
            <a:p>
              <a:pPr lvl="0" algn="ctr" defTabSz="711200">
                <a:lnSpc>
                  <a:spcPct val="90000"/>
                </a:lnSpc>
                <a:spcBef>
                  <a:spcPct val="0"/>
                </a:spcBef>
              </a:pPr>
              <a:r>
                <a:rPr lang="en-US" sz="2000" kern="1200" dirty="0" smtClean="0">
                  <a:solidFill>
                    <a:schemeClr val="bg1"/>
                  </a:solidFill>
                  <a:latin typeface="Arial" pitchFamily="34" charset="0"/>
                  <a:cs typeface="Arial" pitchFamily="34" charset="0"/>
                </a:rPr>
                <a:t>Education </a:t>
              </a:r>
            </a:p>
            <a:p>
              <a:pPr lvl="0" algn="ctr" defTabSz="973138">
                <a:lnSpc>
                  <a:spcPct val="90000"/>
                </a:lnSpc>
                <a:spcBef>
                  <a:spcPct val="0"/>
                </a:spcBef>
              </a:pPr>
              <a:r>
                <a:rPr lang="en-US" sz="2000" kern="1200" dirty="0" smtClean="0">
                  <a:solidFill>
                    <a:schemeClr val="bg1"/>
                  </a:solidFill>
                  <a:latin typeface="Arial" pitchFamily="34" charset="0"/>
                  <a:cs typeface="Arial" pitchFamily="34" charset="0"/>
                </a:rPr>
                <a:t>and Engagement</a:t>
              </a:r>
              <a:endParaRPr lang="en-US" sz="2000" kern="1200" dirty="0">
                <a:solidFill>
                  <a:schemeClr val="bg1"/>
                </a:solidFill>
                <a:latin typeface="Arial" pitchFamily="34" charset="0"/>
                <a:cs typeface="Arial" pitchFamily="34" charset="0"/>
              </a:endParaRPr>
            </a:p>
          </p:txBody>
        </p:sp>
        <p:sp>
          <p:nvSpPr>
            <p:cNvPr id="18" name="Freeform 17"/>
            <p:cNvSpPr/>
            <p:nvPr/>
          </p:nvSpPr>
          <p:spPr>
            <a:xfrm>
              <a:off x="2267904" y="4147104"/>
              <a:ext cx="1779032" cy="1826800"/>
            </a:xfrm>
            <a:custGeom>
              <a:avLst/>
              <a:gdLst>
                <a:gd name="connsiteX0" fmla="*/ 0 w 1303238"/>
                <a:gd name="connsiteY0" fmla="*/ 651619 h 1303238"/>
                <a:gd name="connsiteX1" fmla="*/ 190855 w 1303238"/>
                <a:gd name="connsiteY1" fmla="*/ 190855 h 1303238"/>
                <a:gd name="connsiteX2" fmla="*/ 651620 w 1303238"/>
                <a:gd name="connsiteY2" fmla="*/ 1 h 1303238"/>
                <a:gd name="connsiteX3" fmla="*/ 1112384 w 1303238"/>
                <a:gd name="connsiteY3" fmla="*/ 190856 h 1303238"/>
                <a:gd name="connsiteX4" fmla="*/ 1303238 w 1303238"/>
                <a:gd name="connsiteY4" fmla="*/ 651621 h 1303238"/>
                <a:gd name="connsiteX5" fmla="*/ 1112383 w 1303238"/>
                <a:gd name="connsiteY5" fmla="*/ 1112385 h 1303238"/>
                <a:gd name="connsiteX6" fmla="*/ 651619 w 1303238"/>
                <a:gd name="connsiteY6" fmla="*/ 1303240 h 1303238"/>
                <a:gd name="connsiteX7" fmla="*/ 190855 w 1303238"/>
                <a:gd name="connsiteY7" fmla="*/ 1112385 h 1303238"/>
                <a:gd name="connsiteX8" fmla="*/ 1 w 1303238"/>
                <a:gd name="connsiteY8" fmla="*/ 651620 h 1303238"/>
                <a:gd name="connsiteX9" fmla="*/ 0 w 1303238"/>
                <a:gd name="connsiteY9" fmla="*/ 651619 h 130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3238" h="1303238">
                  <a:moveTo>
                    <a:pt x="0" y="651619"/>
                  </a:moveTo>
                  <a:cubicBezTo>
                    <a:pt x="0" y="478799"/>
                    <a:pt x="68653" y="313057"/>
                    <a:pt x="190855" y="190855"/>
                  </a:cubicBezTo>
                  <a:cubicBezTo>
                    <a:pt x="313057" y="68653"/>
                    <a:pt x="478800" y="1"/>
                    <a:pt x="651620" y="1"/>
                  </a:cubicBezTo>
                  <a:cubicBezTo>
                    <a:pt x="824440" y="1"/>
                    <a:pt x="990182" y="68654"/>
                    <a:pt x="1112384" y="190856"/>
                  </a:cubicBezTo>
                  <a:cubicBezTo>
                    <a:pt x="1234586" y="313058"/>
                    <a:pt x="1303238" y="478801"/>
                    <a:pt x="1303238" y="651621"/>
                  </a:cubicBezTo>
                  <a:cubicBezTo>
                    <a:pt x="1303238" y="824441"/>
                    <a:pt x="1234585" y="990183"/>
                    <a:pt x="1112383" y="1112385"/>
                  </a:cubicBezTo>
                  <a:cubicBezTo>
                    <a:pt x="990181" y="1234587"/>
                    <a:pt x="824439" y="1303240"/>
                    <a:pt x="651619" y="1303240"/>
                  </a:cubicBezTo>
                  <a:cubicBezTo>
                    <a:pt x="478799" y="1303240"/>
                    <a:pt x="313057" y="1234587"/>
                    <a:pt x="190855" y="1112385"/>
                  </a:cubicBezTo>
                  <a:cubicBezTo>
                    <a:pt x="68653" y="990183"/>
                    <a:pt x="0" y="824441"/>
                    <a:pt x="1" y="651620"/>
                  </a:cubicBezTo>
                  <a:lnTo>
                    <a:pt x="0" y="651619"/>
                  </a:lnTo>
                  <a:close/>
                </a:path>
              </a:pathLst>
            </a:cu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08635" tIns="208635" rIns="208635" bIns="208635" numCol="1" spcCol="1270" anchor="ctr" anchorCtr="0">
              <a:noAutofit/>
            </a:bodyPr>
            <a:lstStyle/>
            <a:p>
              <a:pPr lvl="0" algn="ctr" defTabSz="622300">
                <a:lnSpc>
                  <a:spcPct val="90000"/>
                </a:lnSpc>
                <a:spcBef>
                  <a:spcPct val="0"/>
                </a:spcBef>
              </a:pPr>
              <a:r>
                <a:rPr lang="en-US" sz="2000" kern="1200" dirty="0" smtClean="0">
                  <a:solidFill>
                    <a:schemeClr val="bg1"/>
                  </a:solidFill>
                  <a:latin typeface="Arial" pitchFamily="34" charset="0"/>
                  <a:cs typeface="Arial" pitchFamily="34" charset="0"/>
                </a:rPr>
                <a:t>Leadership </a:t>
              </a:r>
            </a:p>
            <a:p>
              <a:pPr lvl="0" algn="ctr" defTabSz="622300">
                <a:lnSpc>
                  <a:spcPct val="90000"/>
                </a:lnSpc>
                <a:spcBef>
                  <a:spcPct val="0"/>
                </a:spcBef>
              </a:pPr>
              <a:r>
                <a:rPr lang="en-US" sz="2000" kern="1200" dirty="0" smtClean="0">
                  <a:solidFill>
                    <a:schemeClr val="bg1"/>
                  </a:solidFill>
                  <a:latin typeface="Arial" pitchFamily="34" charset="0"/>
                  <a:cs typeface="Arial" pitchFamily="34" charset="0"/>
                </a:rPr>
                <a:t>Buy-in and Support</a:t>
              </a:r>
              <a:endParaRPr lang="en-US" sz="2000" kern="1200" dirty="0">
                <a:solidFill>
                  <a:schemeClr val="bg1"/>
                </a:solidFill>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609600"/>
            <a:ext cx="8382000" cy="1143000"/>
          </a:xfrm>
        </p:spPr>
        <p:txBody>
          <a:bodyPr/>
          <a:lstStyle/>
          <a:p>
            <a:pPr algn="ctr"/>
            <a:r>
              <a:rPr lang="en-US" sz="3200" b="1" dirty="0" smtClean="0">
                <a:solidFill>
                  <a:schemeClr val="tx1"/>
                </a:solidFill>
              </a:rPr>
              <a:t>Team Performance</a:t>
            </a:r>
          </a:p>
        </p:txBody>
      </p:sp>
      <p:sp>
        <p:nvSpPr>
          <p:cNvPr id="7172" name="Slide Number Placeholder 3"/>
          <p:cNvSpPr>
            <a:spLocks noGrp="1"/>
          </p:cNvSpPr>
          <p:nvPr>
            <p:ph type="sldNum" sz="quarter" idx="12"/>
          </p:nvPr>
        </p:nvSpPr>
        <p:spPr bwMode="auto">
          <a:noFill/>
          <a:ln>
            <a:miter lim="800000"/>
            <a:headEnd/>
            <a:tailEnd/>
          </a:ln>
        </p:spPr>
        <p:txBody>
          <a:bodyPr/>
          <a:lstStyle/>
          <a:p>
            <a:fld id="{9599B71C-3FBA-4F13-AE57-FC0323EA3D66}"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grpSp>
        <p:nvGrpSpPr>
          <p:cNvPr id="16" name="Group 15" descr="Inputs into team performance include environment, hospital unit and context, team composition and task design,  &#10;&#10;Processes that are developed as a result of the inputs impact events that take place within the team, outside of the team and influence team traits.  &#10;&#10;Outputs from the inputs and processes produce a change in performance, attitudes and behaviors that influence team performance.  &#10;"/>
          <p:cNvGrpSpPr/>
          <p:nvPr/>
        </p:nvGrpSpPr>
        <p:grpSpPr>
          <a:xfrm>
            <a:off x="457200" y="1981200"/>
            <a:ext cx="8305800" cy="3581400"/>
            <a:chOff x="381000" y="1981200"/>
            <a:chExt cx="8305800" cy="3581400"/>
          </a:xfrm>
        </p:grpSpPr>
        <p:sp>
          <p:nvSpPr>
            <p:cNvPr id="15" name="Rounded Rectangle 14"/>
            <p:cNvSpPr/>
            <p:nvPr/>
          </p:nvSpPr>
          <p:spPr>
            <a:xfrm>
              <a:off x="6400800" y="1981200"/>
              <a:ext cx="2209800" cy="3048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4" name="Rounded Rectangle 13"/>
            <p:cNvSpPr/>
            <p:nvPr/>
          </p:nvSpPr>
          <p:spPr>
            <a:xfrm>
              <a:off x="381000" y="1981200"/>
              <a:ext cx="2362200" cy="3124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TextBox 4"/>
            <p:cNvSpPr txBox="1"/>
            <p:nvPr/>
          </p:nvSpPr>
          <p:spPr>
            <a:xfrm>
              <a:off x="533400" y="2057400"/>
              <a:ext cx="2133600" cy="278537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smtClean="0">
                  <a:solidFill>
                    <a:schemeClr val="bg1"/>
                  </a:solidFill>
                  <a:latin typeface="Arial" pitchFamily="34" charset="0"/>
                  <a:cs typeface="Arial" pitchFamily="34" charset="0"/>
                </a:rPr>
                <a:t>Inputs</a:t>
              </a:r>
            </a:p>
            <a:p>
              <a:pPr algn="ctr"/>
              <a:endParaRPr lang="en-US" sz="2000" b="1" dirty="0" smtClean="0">
                <a:solidFill>
                  <a:schemeClr val="bg1"/>
                </a:solidFill>
                <a:latin typeface="Arial" pitchFamily="34" charset="0"/>
                <a:cs typeface="Arial" pitchFamily="34" charset="0"/>
              </a:endParaRPr>
            </a:p>
            <a:p>
              <a:pPr marL="233363" indent="-233363">
                <a:spcAft>
                  <a:spcPts val="600"/>
                </a:spcAft>
                <a:buFont typeface="Arial" pitchFamily="34" charset="0"/>
                <a:buChar char="•"/>
              </a:pPr>
              <a:r>
                <a:rPr lang="en-US" sz="2000" dirty="0" smtClean="0">
                  <a:solidFill>
                    <a:schemeClr val="bg1"/>
                  </a:solidFill>
                  <a:latin typeface="Arial" pitchFamily="34" charset="0"/>
                  <a:cs typeface="Arial" pitchFamily="34" charset="0"/>
                </a:rPr>
                <a:t>Environment</a:t>
              </a:r>
            </a:p>
            <a:p>
              <a:pPr marL="233363" indent="-233363">
                <a:spcAft>
                  <a:spcPts val="600"/>
                </a:spcAft>
                <a:buFont typeface="Arial" pitchFamily="34" charset="0"/>
                <a:buChar char="•"/>
              </a:pPr>
              <a:r>
                <a:rPr lang="en-US" sz="2000" dirty="0" smtClean="0">
                  <a:solidFill>
                    <a:schemeClr val="bg1"/>
                  </a:solidFill>
                  <a:latin typeface="Arial" pitchFamily="34" charset="0"/>
                  <a:cs typeface="Arial" pitchFamily="34" charset="0"/>
                </a:rPr>
                <a:t>Hospital unit and context</a:t>
              </a:r>
            </a:p>
            <a:p>
              <a:pPr marL="233363" indent="-233363">
                <a:spcAft>
                  <a:spcPts val="600"/>
                </a:spcAft>
                <a:buFont typeface="Arial" pitchFamily="34" charset="0"/>
                <a:buChar char="•"/>
              </a:pPr>
              <a:r>
                <a:rPr lang="en-US" sz="2000" dirty="0" smtClean="0">
                  <a:solidFill>
                    <a:schemeClr val="bg1"/>
                  </a:solidFill>
                  <a:latin typeface="Arial" pitchFamily="34" charset="0"/>
                  <a:cs typeface="Arial" pitchFamily="34" charset="0"/>
                </a:rPr>
                <a:t>Team composition</a:t>
              </a:r>
            </a:p>
            <a:p>
              <a:pPr marL="233363" indent="-233363">
                <a:spcAft>
                  <a:spcPts val="600"/>
                </a:spcAft>
                <a:buFont typeface="Arial" pitchFamily="34" charset="0"/>
                <a:buChar char="•"/>
              </a:pPr>
              <a:r>
                <a:rPr lang="en-US" sz="2000" dirty="0" smtClean="0">
                  <a:solidFill>
                    <a:schemeClr val="bg1"/>
                  </a:solidFill>
                  <a:latin typeface="Arial" pitchFamily="34" charset="0"/>
                  <a:cs typeface="Arial" pitchFamily="34" charset="0"/>
                </a:rPr>
                <a:t>Task design</a:t>
              </a:r>
              <a:endParaRPr lang="en-US" sz="2000" dirty="0">
                <a:solidFill>
                  <a:schemeClr val="bg1"/>
                </a:solidFill>
                <a:latin typeface="Arial" pitchFamily="34" charset="0"/>
                <a:cs typeface="Arial" pitchFamily="34" charset="0"/>
              </a:endParaRPr>
            </a:p>
          </p:txBody>
        </p:sp>
        <p:sp>
          <p:nvSpPr>
            <p:cNvPr id="8" name="TextBox 7"/>
            <p:cNvSpPr txBox="1"/>
            <p:nvPr/>
          </p:nvSpPr>
          <p:spPr>
            <a:xfrm>
              <a:off x="6553200" y="2053947"/>
              <a:ext cx="2133600" cy="35086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600"/>
                </a:spcAft>
              </a:pPr>
              <a:r>
                <a:rPr lang="en-US" sz="2000" b="1" dirty="0" smtClean="0">
                  <a:solidFill>
                    <a:schemeClr val="bg1"/>
                  </a:solidFill>
                  <a:latin typeface="Arial" pitchFamily="34" charset="0"/>
                  <a:cs typeface="Arial" pitchFamily="34" charset="0"/>
                </a:rPr>
                <a:t>Outputs</a:t>
              </a:r>
            </a:p>
            <a:p>
              <a:pPr algn="ctr">
                <a:spcAft>
                  <a:spcPts val="0"/>
                </a:spcAft>
              </a:pPr>
              <a:endParaRPr lang="en-US" sz="2000" b="1" dirty="0" smtClean="0">
                <a:solidFill>
                  <a:schemeClr val="bg1"/>
                </a:solidFill>
                <a:latin typeface="Arial" pitchFamily="34" charset="0"/>
                <a:cs typeface="Arial" pitchFamily="34" charset="0"/>
              </a:endParaRPr>
            </a:p>
            <a:p>
              <a:pPr>
                <a:spcAft>
                  <a:spcPts val="600"/>
                </a:spcAft>
              </a:pPr>
              <a:r>
                <a:rPr lang="en-US" sz="2000" dirty="0" smtClean="0">
                  <a:solidFill>
                    <a:schemeClr val="bg1"/>
                  </a:solidFill>
                  <a:latin typeface="Arial" pitchFamily="34" charset="0"/>
                  <a:cs typeface="Arial" pitchFamily="34" charset="0"/>
                </a:rPr>
                <a:t>Change in:</a:t>
              </a:r>
            </a:p>
            <a:p>
              <a:pPr marL="233363" indent="-233363">
                <a:spcAft>
                  <a:spcPts val="600"/>
                </a:spcAft>
                <a:buFont typeface="Arial" pitchFamily="34" charset="0"/>
                <a:buChar char="•"/>
              </a:pPr>
              <a:r>
                <a:rPr lang="en-US" sz="2000" dirty="0" smtClean="0">
                  <a:solidFill>
                    <a:schemeClr val="bg1"/>
                  </a:solidFill>
                  <a:latin typeface="Arial" pitchFamily="34" charset="0"/>
                  <a:cs typeface="Arial" pitchFamily="34" charset="0"/>
                </a:rPr>
                <a:t>Performance</a:t>
              </a:r>
            </a:p>
            <a:p>
              <a:pPr marL="233363" indent="-233363">
                <a:spcAft>
                  <a:spcPts val="600"/>
                </a:spcAft>
                <a:buFont typeface="Arial" pitchFamily="34" charset="0"/>
                <a:buChar char="•"/>
              </a:pPr>
              <a:r>
                <a:rPr lang="en-US" sz="2000" dirty="0" smtClean="0">
                  <a:solidFill>
                    <a:schemeClr val="bg1"/>
                  </a:solidFill>
                  <a:latin typeface="Arial" pitchFamily="34" charset="0"/>
                  <a:cs typeface="Arial" pitchFamily="34" charset="0"/>
                </a:rPr>
                <a:t>Attitudes</a:t>
              </a:r>
            </a:p>
            <a:p>
              <a:pPr marL="233363" indent="-233363">
                <a:spcAft>
                  <a:spcPts val="600"/>
                </a:spcAft>
                <a:buFont typeface="Arial" pitchFamily="34" charset="0"/>
                <a:buChar char="•"/>
              </a:pPr>
              <a:r>
                <a:rPr lang="en-US" sz="2000" dirty="0" smtClean="0">
                  <a:solidFill>
                    <a:schemeClr val="bg1"/>
                  </a:solidFill>
                  <a:latin typeface="Arial" pitchFamily="34" charset="0"/>
                  <a:cs typeface="Arial" pitchFamily="34" charset="0"/>
                </a:rPr>
                <a:t>Behaviors</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
          <p:nvSpPr>
            <p:cNvPr id="9" name="Oval 8"/>
            <p:cNvSpPr/>
            <p:nvPr/>
          </p:nvSpPr>
          <p:spPr>
            <a:xfrm>
              <a:off x="3276600" y="2590800"/>
              <a:ext cx="2590800" cy="2438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tIns="91440" rtlCol="0" anchor="ctr"/>
            <a:lstStyle/>
            <a:p>
              <a:pPr algn="ctr"/>
              <a:endParaRPr lang="en-US" sz="2000" b="1" dirty="0" smtClean="0">
                <a:solidFill>
                  <a:schemeClr val="accent2"/>
                </a:solidFill>
                <a:latin typeface="Arial" pitchFamily="34" charset="0"/>
                <a:cs typeface="Arial" pitchFamily="34" charset="0"/>
              </a:endParaRPr>
            </a:p>
            <a:p>
              <a:pPr algn="ctr"/>
              <a:r>
                <a:rPr lang="en-US" sz="2000" b="1" dirty="0" smtClean="0">
                  <a:solidFill>
                    <a:schemeClr val="accent2"/>
                  </a:solidFill>
                  <a:latin typeface="Arial" pitchFamily="34" charset="0"/>
                  <a:cs typeface="Arial" pitchFamily="34" charset="0"/>
                </a:rPr>
                <a:t>Processes</a:t>
              </a:r>
            </a:p>
            <a:p>
              <a:pPr algn="ctr"/>
              <a:endParaRPr lang="en-US" sz="1400" b="1" dirty="0" smtClean="0">
                <a:solidFill>
                  <a:srgbClr val="0070C0"/>
                </a:solidFill>
                <a:latin typeface="Arial" pitchFamily="34" charset="0"/>
                <a:cs typeface="Arial" pitchFamily="34" charset="0"/>
              </a:endParaRPr>
            </a:p>
            <a:p>
              <a:pPr marL="169863" indent="-169863">
                <a:spcAft>
                  <a:spcPts val="600"/>
                </a:spcAft>
                <a:buFont typeface="Arial" pitchFamily="34" charset="0"/>
                <a:buChar char="•"/>
              </a:pPr>
              <a:r>
                <a:rPr lang="en-US" sz="2000" dirty="0" smtClean="0">
                  <a:latin typeface="Arial" pitchFamily="34" charset="0"/>
                  <a:cs typeface="Arial" pitchFamily="34" charset="0"/>
                </a:rPr>
                <a:t>Inside team</a:t>
              </a:r>
            </a:p>
            <a:p>
              <a:pPr marL="169863" indent="-169863">
                <a:spcAft>
                  <a:spcPts val="600"/>
                </a:spcAft>
                <a:buFont typeface="Arial" pitchFamily="34" charset="0"/>
                <a:buChar char="•"/>
              </a:pPr>
              <a:r>
                <a:rPr lang="en-US" sz="2000" dirty="0" smtClean="0">
                  <a:latin typeface="Arial" pitchFamily="34" charset="0"/>
                  <a:cs typeface="Arial" pitchFamily="34" charset="0"/>
                </a:rPr>
                <a:t>Outside team</a:t>
              </a:r>
            </a:p>
            <a:p>
              <a:pPr marL="169863" indent="-169863">
                <a:spcAft>
                  <a:spcPts val="600"/>
                </a:spcAft>
                <a:buFont typeface="Arial" pitchFamily="34" charset="0"/>
                <a:buChar char="•"/>
              </a:pPr>
              <a:r>
                <a:rPr lang="en-US" sz="2000" dirty="0" smtClean="0">
                  <a:latin typeface="Arial" pitchFamily="34" charset="0"/>
                  <a:cs typeface="Arial" pitchFamily="34" charset="0"/>
                </a:rPr>
                <a:t>Team traits</a:t>
              </a:r>
            </a:p>
            <a:p>
              <a:pPr algn="ctr"/>
              <a:endParaRPr lang="en-US" dirty="0">
                <a:latin typeface="Arial" pitchFamily="34" charset="0"/>
                <a:cs typeface="Arial" pitchFamily="34" charset="0"/>
              </a:endParaRPr>
            </a:p>
          </p:txBody>
        </p:sp>
        <p:sp>
          <p:nvSpPr>
            <p:cNvPr id="11" name="Right Arrow 10"/>
            <p:cNvSpPr/>
            <p:nvPr/>
          </p:nvSpPr>
          <p:spPr>
            <a:xfrm>
              <a:off x="5867400" y="4038600"/>
              <a:ext cx="381000" cy="2286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itchFamily="34" charset="0"/>
                <a:cs typeface="Arial" pitchFamily="34" charset="0"/>
              </a:endParaRPr>
            </a:p>
          </p:txBody>
        </p:sp>
        <p:sp>
          <p:nvSpPr>
            <p:cNvPr id="12" name="Right Arrow 11"/>
            <p:cNvSpPr/>
            <p:nvPr/>
          </p:nvSpPr>
          <p:spPr>
            <a:xfrm>
              <a:off x="2819400" y="3962400"/>
              <a:ext cx="381000" cy="2286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13458</TotalTime>
  <Words>1113</Words>
  <Application>Microsoft Office PowerPoint</Application>
  <PresentationFormat>On-screen Show (4:3)</PresentationFormat>
  <Paragraphs>250</Paragraphs>
  <Slides>29</Slides>
  <Notes>20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Learning Objectives</vt:lpstr>
      <vt:lpstr>The Unit-Based CUSP Team</vt:lpstr>
      <vt:lpstr>CUSP Team Members</vt:lpstr>
      <vt:lpstr>Unit Team Characteristics</vt:lpstr>
      <vt:lpstr>Team Member Characteristics</vt:lpstr>
      <vt:lpstr>Building Your CUSP Team</vt:lpstr>
      <vt:lpstr>CUSP Teams’ Group Processes</vt:lpstr>
      <vt:lpstr>Team Performance</vt:lpstr>
      <vt:lpstr>Barriers to Team Performance1</vt:lpstr>
      <vt:lpstr>Stages of Engagement</vt:lpstr>
      <vt:lpstr>Engage Team Members Using the 4 E’s2</vt:lpstr>
      <vt:lpstr>Using the 4 E’s</vt:lpstr>
      <vt:lpstr>The CUSP Project Leader’s Role</vt:lpstr>
      <vt:lpstr>Engage Physicians on the CUSP Team</vt:lpstr>
      <vt:lpstr>The Physician Champion’s Role</vt:lpstr>
      <vt:lpstr> Physician Engagement</vt:lpstr>
      <vt:lpstr>Engage Other CUSP Team Members</vt:lpstr>
      <vt:lpstr>The Senior Executive’s Role</vt:lpstr>
      <vt:lpstr>The Nurse Manager’s Role</vt:lpstr>
      <vt:lpstr>The Patient Safety Coordinator/Patient  Safety Officer’s Role</vt:lpstr>
      <vt:lpstr>Psychological Safety3</vt:lpstr>
      <vt:lpstr>Psychological Safety</vt:lpstr>
      <vt:lpstr>Exercise</vt:lpstr>
      <vt:lpstr>Assemble the Team: What the  Team Needs To Do</vt:lpstr>
      <vt:lpstr>Summary</vt:lpstr>
      <vt:lpstr>TeamSTEPPS Tools1</vt:lpstr>
      <vt:lpstr>CUSP Tools</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Report - Lean Sigma</dc:title>
  <dc:creator>Heon-Jae Jeong, MD, MPH, MBA</dc:creator>
  <cp:lastModifiedBy>Windows User</cp:lastModifiedBy>
  <cp:revision>1105</cp:revision>
  <cp:lastPrinted>2012-01-26T19:22:35Z</cp:lastPrinted>
  <dcterms:created xsi:type="dcterms:W3CDTF">2011-06-20T02:02:30Z</dcterms:created>
  <dcterms:modified xsi:type="dcterms:W3CDTF">2016-02-22T17:27:06Z</dcterms:modified>
</cp:coreProperties>
</file>