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06" r:id="rId3"/>
    <p:sldId id="282" r:id="rId4"/>
    <p:sldId id="323" r:id="rId5"/>
    <p:sldId id="329" r:id="rId6"/>
    <p:sldId id="267" r:id="rId7"/>
    <p:sldId id="290" r:id="rId8"/>
    <p:sldId id="298" r:id="rId9"/>
    <p:sldId id="260" r:id="rId10"/>
    <p:sldId id="265" r:id="rId11"/>
    <p:sldId id="264" r:id="rId12"/>
    <p:sldId id="270" r:id="rId13"/>
    <p:sldId id="309" r:id="rId14"/>
    <p:sldId id="328" r:id="rId15"/>
    <p:sldId id="286" r:id="rId16"/>
    <p:sldId id="311" r:id="rId17"/>
    <p:sldId id="271" r:id="rId18"/>
    <p:sldId id="303" r:id="rId19"/>
    <p:sldId id="272" r:id="rId20"/>
    <p:sldId id="324" r:id="rId21"/>
    <p:sldId id="275" r:id="rId22"/>
    <p:sldId id="326" r:id="rId23"/>
    <p:sldId id="273" r:id="rId24"/>
    <p:sldId id="327" r:id="rId25"/>
    <p:sldId id="274" r:id="rId26"/>
    <p:sldId id="279" r:id="rId27"/>
    <p:sldId id="296" r:id="rId28"/>
    <p:sldId id="262" r:id="rId29"/>
    <p:sldId id="287" r:id="rId30"/>
    <p:sldId id="288" r:id="rId31"/>
    <p:sldId id="289" r:id="rId32"/>
    <p:sldId id="318"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dson" initials="BSE" lastIdx="33" clrIdx="0"/>
  <p:cmAuthor id="7" name="Katy" initials="MKO" lastIdx="7" clrIdx="7"/>
  <p:cmAuthor id="1" name="ggracia" initials="g" lastIdx="5" clrIdx="1"/>
  <p:cmAuthor id="8" name="Katy O'Shea" initials="MKO" lastIdx="15" clrIdx="8"/>
  <p:cmAuthor id="2" name="Jenna Rabideaux" initials="jmr" lastIdx="2" clrIdx="2"/>
  <p:cmAuthor id="9" name="Gabriela Gracia" initials="" lastIdx="0" clrIdx="9"/>
  <p:cmAuthor id="3" name="Jennifer Rabideaux" initials="JR" lastIdx="10" clrIdx="3"/>
  <p:cmAuthor id="10" name="Gracia, Gabriela" initials="GG" lastIdx="3" clrIdx="10"/>
  <p:cmAuthor id="4" name="ggracia" initials="gg" lastIdx="26" clrIdx="4"/>
  <p:cmAuthor id="11" name="Mary Kathleen O'Shea" initials="MKO" lastIdx="5" clrIdx="11"/>
  <p:cmAuthor id="5" name="Gaby Gracia" initials="GG" lastIdx="11" clrIdx="5"/>
  <p:cmAuthor id="6" name="Quinn Stephens" initials=""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3632"/>
    <a:srgbClr val="007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7237" autoAdjust="0"/>
    <p:restoredTop sz="86447" autoAdjust="0"/>
  </p:normalViewPr>
  <p:slideViewPr>
    <p:cSldViewPr snapToGrid="0" snapToObjects="1">
      <p:cViewPr>
        <p:scale>
          <a:sx n="85" d="100"/>
          <a:sy n="85" d="100"/>
        </p:scale>
        <p:origin x="-1176" y="-612"/>
      </p:cViewPr>
      <p:guideLst>
        <p:guide orient="horz" pos="2160"/>
        <p:guide pos="8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38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B8F57A-89EF-8845-900E-178D1BAAA079}" type="datetimeFigureOut">
              <a:rPr lang="en-US" smtClean="0"/>
              <a:pPr/>
              <a:t>2/22/2016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7DB802-9A1C-6848-A462-EE8C3F0836B8}" type="slidenum">
              <a:rPr lang="en-US" smtClean="0"/>
              <a:pPr/>
              <a:t>‹#›</a:t>
            </a:fld>
            <a:endParaRPr lang="en-US"/>
          </a:p>
        </p:txBody>
      </p:sp>
    </p:spTree>
    <p:extLst>
      <p:ext uri="{BB962C8B-B14F-4D97-AF65-F5344CB8AC3E}">
        <p14:creationId xmlns:p14="http://schemas.microsoft.com/office/powerpoint/2010/main" val="2207578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1</a:t>
            </a:fld>
            <a:endParaRPr lang="en-US"/>
          </a:p>
        </p:txBody>
      </p:sp>
    </p:spTree>
    <p:extLst>
      <p:ext uri="{BB962C8B-B14F-4D97-AF65-F5344CB8AC3E}">
        <p14:creationId xmlns:p14="http://schemas.microsoft.com/office/powerpoint/2010/main" val="1844008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B802-9A1C-6848-A462-EE8C3F0836B8}" type="slidenum">
              <a:rPr lang="en-US" smtClean="0"/>
              <a:pPr/>
              <a:t>11</a:t>
            </a:fld>
            <a:endParaRPr lang="en-US"/>
          </a:p>
        </p:txBody>
      </p:sp>
    </p:spTree>
    <p:extLst>
      <p:ext uri="{BB962C8B-B14F-4D97-AF65-F5344CB8AC3E}">
        <p14:creationId xmlns:p14="http://schemas.microsoft.com/office/powerpoint/2010/main" val="138735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B802-9A1C-6848-A462-EE8C3F0836B8}" type="slidenum">
              <a:rPr lang="en-US" smtClean="0"/>
              <a:pPr/>
              <a:t>12</a:t>
            </a:fld>
            <a:endParaRPr lang="en-US"/>
          </a:p>
        </p:txBody>
      </p:sp>
    </p:spTree>
    <p:extLst>
      <p:ext uri="{BB962C8B-B14F-4D97-AF65-F5344CB8AC3E}">
        <p14:creationId xmlns:p14="http://schemas.microsoft.com/office/powerpoint/2010/main" val="2259179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13</a:t>
            </a:fld>
            <a:endParaRPr lang="en-US"/>
          </a:p>
        </p:txBody>
      </p:sp>
    </p:spTree>
    <p:extLst>
      <p:ext uri="{BB962C8B-B14F-4D97-AF65-F5344CB8AC3E}">
        <p14:creationId xmlns:p14="http://schemas.microsoft.com/office/powerpoint/2010/main" val="1669901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15</a:t>
            </a:fld>
            <a:endParaRPr lang="en-US"/>
          </a:p>
        </p:txBody>
      </p:sp>
    </p:spTree>
    <p:extLst>
      <p:ext uri="{BB962C8B-B14F-4D97-AF65-F5344CB8AC3E}">
        <p14:creationId xmlns:p14="http://schemas.microsoft.com/office/powerpoint/2010/main" val="319091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16</a:t>
            </a:fld>
            <a:endParaRPr lang="en-US"/>
          </a:p>
        </p:txBody>
      </p:sp>
    </p:spTree>
    <p:extLst>
      <p:ext uri="{BB962C8B-B14F-4D97-AF65-F5344CB8AC3E}">
        <p14:creationId xmlns:p14="http://schemas.microsoft.com/office/powerpoint/2010/main" val="1417150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B802-9A1C-6848-A462-EE8C3F0836B8}" type="slidenum">
              <a:rPr lang="en-US" smtClean="0"/>
              <a:pPr/>
              <a:t>17</a:t>
            </a:fld>
            <a:endParaRPr lang="en-US"/>
          </a:p>
        </p:txBody>
      </p:sp>
    </p:spTree>
    <p:extLst>
      <p:ext uri="{BB962C8B-B14F-4D97-AF65-F5344CB8AC3E}">
        <p14:creationId xmlns:p14="http://schemas.microsoft.com/office/powerpoint/2010/main" val="2175426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18</a:t>
            </a:fld>
            <a:endParaRPr lang="en-US"/>
          </a:p>
        </p:txBody>
      </p:sp>
    </p:spTree>
    <p:extLst>
      <p:ext uri="{BB962C8B-B14F-4D97-AF65-F5344CB8AC3E}">
        <p14:creationId xmlns:p14="http://schemas.microsoft.com/office/powerpoint/2010/main" val="2350501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19</a:t>
            </a:fld>
            <a:endParaRPr lang="en-US"/>
          </a:p>
        </p:txBody>
      </p:sp>
    </p:spTree>
    <p:extLst>
      <p:ext uri="{BB962C8B-B14F-4D97-AF65-F5344CB8AC3E}">
        <p14:creationId xmlns:p14="http://schemas.microsoft.com/office/powerpoint/2010/main" val="35910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7DB802-9A1C-6848-A462-EE8C3F0836B8}" type="slidenum">
              <a:rPr lang="en-US" smtClean="0"/>
              <a:pPr/>
              <a:t>21</a:t>
            </a:fld>
            <a:endParaRPr lang="en-US"/>
          </a:p>
        </p:txBody>
      </p:sp>
    </p:spTree>
    <p:extLst>
      <p:ext uri="{BB962C8B-B14F-4D97-AF65-F5344CB8AC3E}">
        <p14:creationId xmlns:p14="http://schemas.microsoft.com/office/powerpoint/2010/main" val="4193116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4B7AC052-77EA-4B9E-A647-2762252BBC7F}" type="slidenum">
              <a:rPr lang="en-US" smtClean="0"/>
              <a:pPr/>
              <a:t>22</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endParaRPr lang="en-US" dirty="0"/>
          </a:p>
          <a:p>
            <a:endParaRPr lang="en-US" dirty="0">
              <a:ea typeface="ＭＳ Ｐゴシック"/>
              <a:cs typeface="ＭＳ Ｐゴシック"/>
            </a:endParaRPr>
          </a:p>
          <a:p>
            <a:endParaRPr lang="en-US" dirty="0"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B802-9A1C-6848-A462-EE8C3F0836B8}" type="slidenum">
              <a:rPr lang="en-US" smtClean="0"/>
              <a:pPr/>
              <a:t>2</a:t>
            </a:fld>
            <a:endParaRPr lang="en-US"/>
          </a:p>
        </p:txBody>
      </p:sp>
    </p:spTree>
    <p:extLst>
      <p:ext uri="{BB962C8B-B14F-4D97-AF65-F5344CB8AC3E}">
        <p14:creationId xmlns:p14="http://schemas.microsoft.com/office/powerpoint/2010/main" val="3581298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23</a:t>
            </a:fld>
            <a:endParaRPr lang="en-US"/>
          </a:p>
        </p:txBody>
      </p:sp>
    </p:spTree>
    <p:extLst>
      <p:ext uri="{BB962C8B-B14F-4D97-AF65-F5344CB8AC3E}">
        <p14:creationId xmlns:p14="http://schemas.microsoft.com/office/powerpoint/2010/main" val="1137984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B802-9A1C-6848-A462-EE8C3F0836B8}" type="slidenum">
              <a:rPr lang="en-US" smtClean="0"/>
              <a:pPr/>
              <a:t>25</a:t>
            </a:fld>
            <a:endParaRPr lang="en-US"/>
          </a:p>
        </p:txBody>
      </p:sp>
    </p:spTree>
    <p:extLst>
      <p:ext uri="{BB962C8B-B14F-4D97-AF65-F5344CB8AC3E}">
        <p14:creationId xmlns:p14="http://schemas.microsoft.com/office/powerpoint/2010/main" val="4293078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26</a:t>
            </a:fld>
            <a:endParaRPr lang="en-US"/>
          </a:p>
        </p:txBody>
      </p:sp>
    </p:spTree>
    <p:extLst>
      <p:ext uri="{BB962C8B-B14F-4D97-AF65-F5344CB8AC3E}">
        <p14:creationId xmlns:p14="http://schemas.microsoft.com/office/powerpoint/2010/main" val="695014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7DB802-9A1C-6848-A462-EE8C3F0836B8}" type="slidenum">
              <a:rPr lang="en-US" smtClean="0"/>
              <a:pPr/>
              <a:t>27</a:t>
            </a:fld>
            <a:endParaRPr lang="en-US"/>
          </a:p>
        </p:txBody>
      </p:sp>
    </p:spTree>
    <p:extLst>
      <p:ext uri="{BB962C8B-B14F-4D97-AF65-F5344CB8AC3E}">
        <p14:creationId xmlns:p14="http://schemas.microsoft.com/office/powerpoint/2010/main" val="113162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28</a:t>
            </a:fld>
            <a:endParaRPr lang="en-US"/>
          </a:p>
        </p:txBody>
      </p:sp>
    </p:spTree>
    <p:extLst>
      <p:ext uri="{BB962C8B-B14F-4D97-AF65-F5344CB8AC3E}">
        <p14:creationId xmlns:p14="http://schemas.microsoft.com/office/powerpoint/2010/main" val="2937400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29</a:t>
            </a:fld>
            <a:endParaRPr lang="en-US"/>
          </a:p>
        </p:txBody>
      </p:sp>
    </p:spTree>
    <p:extLst>
      <p:ext uri="{BB962C8B-B14F-4D97-AF65-F5344CB8AC3E}">
        <p14:creationId xmlns:p14="http://schemas.microsoft.com/office/powerpoint/2010/main" val="3591542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30</a:t>
            </a:fld>
            <a:endParaRPr lang="en-US"/>
          </a:p>
        </p:txBody>
      </p:sp>
    </p:spTree>
    <p:extLst>
      <p:ext uri="{BB962C8B-B14F-4D97-AF65-F5344CB8AC3E}">
        <p14:creationId xmlns:p14="http://schemas.microsoft.com/office/powerpoint/2010/main" val="1452417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31</a:t>
            </a:fld>
            <a:endParaRPr lang="en-US"/>
          </a:p>
        </p:txBody>
      </p:sp>
    </p:spTree>
    <p:extLst>
      <p:ext uri="{BB962C8B-B14F-4D97-AF65-F5344CB8AC3E}">
        <p14:creationId xmlns:p14="http://schemas.microsoft.com/office/powerpoint/2010/main" val="340990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3</a:t>
            </a:fld>
            <a:endParaRPr lang="en-US"/>
          </a:p>
        </p:txBody>
      </p:sp>
    </p:spTree>
    <p:extLst>
      <p:ext uri="{BB962C8B-B14F-4D97-AF65-F5344CB8AC3E}">
        <p14:creationId xmlns:p14="http://schemas.microsoft.com/office/powerpoint/2010/main" val="155416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5</a:t>
            </a:fld>
            <a:endParaRPr lang="en-US"/>
          </a:p>
        </p:txBody>
      </p:sp>
    </p:spTree>
    <p:extLst>
      <p:ext uri="{BB962C8B-B14F-4D97-AF65-F5344CB8AC3E}">
        <p14:creationId xmlns:p14="http://schemas.microsoft.com/office/powerpoint/2010/main" val="391255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6</a:t>
            </a:fld>
            <a:endParaRPr lang="en-US"/>
          </a:p>
        </p:txBody>
      </p:sp>
    </p:spTree>
    <p:extLst>
      <p:ext uri="{BB962C8B-B14F-4D97-AF65-F5344CB8AC3E}">
        <p14:creationId xmlns:p14="http://schemas.microsoft.com/office/powerpoint/2010/main" val="271410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7</a:t>
            </a:fld>
            <a:endParaRPr lang="en-US"/>
          </a:p>
        </p:txBody>
      </p:sp>
    </p:spTree>
    <p:extLst>
      <p:ext uri="{BB962C8B-B14F-4D97-AF65-F5344CB8AC3E}">
        <p14:creationId xmlns:p14="http://schemas.microsoft.com/office/powerpoint/2010/main" val="2885194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p:txBody>
      </p:sp>
      <p:sp>
        <p:nvSpPr>
          <p:cNvPr id="4" name="Slide Number Placeholder 3"/>
          <p:cNvSpPr>
            <a:spLocks noGrp="1"/>
          </p:cNvSpPr>
          <p:nvPr>
            <p:ph type="sldNum" sz="quarter" idx="10"/>
          </p:nvPr>
        </p:nvSpPr>
        <p:spPr/>
        <p:txBody>
          <a:bodyPr/>
          <a:lstStyle/>
          <a:p>
            <a:fld id="{C17DB802-9A1C-6848-A462-EE8C3F0836B8}" type="slidenum">
              <a:rPr lang="en-US" smtClean="0"/>
              <a:pPr/>
              <a:t>8</a:t>
            </a:fld>
            <a:endParaRPr lang="en-US"/>
          </a:p>
        </p:txBody>
      </p:sp>
    </p:spTree>
    <p:extLst>
      <p:ext uri="{BB962C8B-B14F-4D97-AF65-F5344CB8AC3E}">
        <p14:creationId xmlns:p14="http://schemas.microsoft.com/office/powerpoint/2010/main" val="314023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B802-9A1C-6848-A462-EE8C3F0836B8}" type="slidenum">
              <a:rPr lang="en-US" smtClean="0"/>
              <a:pPr/>
              <a:t>9</a:t>
            </a:fld>
            <a:endParaRPr lang="en-US"/>
          </a:p>
        </p:txBody>
      </p:sp>
    </p:spTree>
    <p:extLst>
      <p:ext uri="{BB962C8B-B14F-4D97-AF65-F5344CB8AC3E}">
        <p14:creationId xmlns:p14="http://schemas.microsoft.com/office/powerpoint/2010/main" val="1019723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10</a:t>
            </a:fld>
            <a:endParaRPr lang="en-US"/>
          </a:p>
        </p:txBody>
      </p:sp>
    </p:spTree>
    <p:extLst>
      <p:ext uri="{BB962C8B-B14F-4D97-AF65-F5344CB8AC3E}">
        <p14:creationId xmlns:p14="http://schemas.microsoft.com/office/powerpoint/2010/main" val="389704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29AD8-88CA-3244-8E06-3F0086DBE535}"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F0C2C-E8C7-0C4E-90FB-35A653E5DD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29AD8-88CA-3244-8E06-3F0086DBE535}"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F0C2C-E8C7-0C4E-90FB-35A653E5DD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1143000"/>
          </a:xfrm>
        </p:spPr>
        <p:txBody>
          <a:bodyPr/>
          <a:lstStyle>
            <a:lvl1pPr algn="l">
              <a:defRPr sz="2800">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
        <p:nvSpPr>
          <p:cNvPr id="8" name="Content Placeholder 8"/>
          <p:cNvSpPr>
            <a:spLocks noGrp="1"/>
          </p:cNvSpPr>
          <p:nvPr>
            <p:ph sz="quarter" idx="10"/>
          </p:nvPr>
        </p:nvSpPr>
        <p:spPr>
          <a:xfrm>
            <a:off x="457200" y="1905000"/>
            <a:ext cx="8229600" cy="4191000"/>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29AD8-88CA-3244-8E06-3F0086DBE535}"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F0C2C-E8C7-0C4E-90FB-35A653E5DD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429AD8-88CA-3244-8E06-3F0086DBE535}"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F0C2C-E8C7-0C4E-90FB-35A653E5DD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429AD8-88CA-3244-8E06-3F0086DBE535}" type="datetimeFigureOut">
              <a:rPr lang="en-US" smtClean="0"/>
              <a:pPr/>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F0C2C-E8C7-0C4E-90FB-35A653E5DD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429AD8-88CA-3244-8E06-3F0086DBE535}" type="datetimeFigureOut">
              <a:rPr lang="en-US" smtClean="0"/>
              <a:pPr/>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F0C2C-E8C7-0C4E-90FB-35A653E5DD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29AD8-88CA-3244-8E06-3F0086DBE535}" type="datetimeFigureOut">
              <a:rPr lang="en-US" smtClean="0"/>
              <a:pPr/>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F0C2C-E8C7-0C4E-90FB-35A653E5DD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29AD8-88CA-3244-8E06-3F0086DBE535}"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F0C2C-E8C7-0C4E-90FB-35A653E5DD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29AD8-88CA-3244-8E06-3F0086DBE535}"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F0C2C-E8C7-0C4E-90FB-35A653E5DD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29AD8-88CA-3244-8E06-3F0086DBE535}" type="datetimeFigureOut">
              <a:rPr lang="en-US" smtClean="0"/>
              <a:pPr/>
              <a:t>2/22/2016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F0C2C-E8C7-0C4E-90FB-35A653E5DD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hrq.gov/professionals/education/curriculum-tools/teamstepps/index.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ahrq.gov/professionals/education/curriculum-tools/cusptoolkit/videos/01a_intro/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Learn About CUSP” module of the Comprehensive Unit-Based Safety Program (CUSPT) Toolkit. The CUSP toolkit is a modular approach to patient safety, and modules presented in this toolkit are inter-connected and are aimed at improving patient safet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00" y="483052"/>
            <a:ext cx="7817454" cy="604076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506" y="777050"/>
            <a:ext cx="8229600" cy="1143000"/>
          </a:xfrm>
        </p:spPr>
        <p:txBody>
          <a:bodyPr>
            <a:normAutofit/>
          </a:bodyPr>
          <a:lstStyle/>
          <a:p>
            <a:pPr algn="ctr"/>
            <a:r>
              <a:rPr lang="en-US" sz="3200" b="1" dirty="0" smtClean="0">
                <a:solidFill>
                  <a:schemeClr val="tx1"/>
                </a:solidFill>
              </a:rPr>
              <a:t>The CUSP Model</a:t>
            </a:r>
            <a:br>
              <a:rPr lang="en-US" sz="3200" b="1" dirty="0" smtClean="0">
                <a:solidFill>
                  <a:schemeClr val="tx1"/>
                </a:solidFill>
              </a:rPr>
            </a:br>
            <a:endParaRPr lang="en-US" sz="3200" b="1" dirty="0">
              <a:solidFill>
                <a:schemeClr val="tx1"/>
              </a:solidFill>
            </a:endParaRPr>
          </a:p>
        </p:txBody>
      </p:sp>
      <p:sp>
        <p:nvSpPr>
          <p:cNvPr id="3" name="Content Placeholder 2"/>
          <p:cNvSpPr>
            <a:spLocks noGrp="1"/>
          </p:cNvSpPr>
          <p:nvPr>
            <p:ph sz="quarter" idx="10"/>
          </p:nvPr>
        </p:nvSpPr>
        <p:spPr>
          <a:xfrm>
            <a:off x="866073" y="1858083"/>
            <a:ext cx="7366251" cy="4191000"/>
          </a:xfrm>
        </p:spPr>
        <p:txBody>
          <a:bodyPr>
            <a:noAutofit/>
          </a:bodyPr>
          <a:lstStyle/>
          <a:p>
            <a:pPr>
              <a:buSzPct val="100000"/>
              <a:buBlip>
                <a:blip r:embed="rId3"/>
              </a:buBlip>
            </a:pPr>
            <a:r>
              <a:rPr lang="en-US" sz="2000" dirty="0" smtClean="0"/>
              <a:t>Created through a collaborative effort of the Agency for Healthcare Research and Quality and state and national-level innovators in patient safety</a:t>
            </a:r>
          </a:p>
          <a:p>
            <a:pPr lvl="0">
              <a:buSzPct val="100000"/>
              <a:buBlip>
                <a:blip r:embed="rId3"/>
              </a:buBlip>
            </a:pPr>
            <a:r>
              <a:rPr lang="en-US" sz="2000" dirty="0" smtClean="0"/>
              <a:t>Dovetails with, and supports, a range of quality and safety improvement models </a:t>
            </a:r>
          </a:p>
          <a:p>
            <a:pPr lvl="0">
              <a:buSzPct val="100000"/>
              <a:buBlip>
                <a:blip r:embed="rId3"/>
              </a:buBlip>
            </a:pPr>
            <a:r>
              <a:rPr lang="en-US" sz="2000" dirty="0" smtClean="0"/>
              <a:t>Encompasses </a:t>
            </a:r>
            <a:r>
              <a:rPr lang="en-US" sz="2000" dirty="0"/>
              <a:t>a wide range of safety tools and </a:t>
            </a:r>
            <a:r>
              <a:rPr lang="en-US" sz="2000" dirty="0" smtClean="0"/>
              <a:t>approaches</a:t>
            </a:r>
          </a:p>
          <a:p>
            <a:pPr lvl="0">
              <a:buSzPct val="100000"/>
              <a:buBlip>
                <a:blip r:embed="rId3"/>
              </a:buBlip>
            </a:pPr>
            <a:r>
              <a:rPr lang="en-US" sz="2000" dirty="0" smtClean="0"/>
              <a:t>Based on the understanding that all </a:t>
            </a:r>
            <a:r>
              <a:rPr lang="en-US" sz="2000" dirty="0"/>
              <a:t>culture is </a:t>
            </a:r>
            <a:r>
              <a:rPr lang="en-US" sz="2000" dirty="0" smtClean="0"/>
              <a:t>local, and that work </a:t>
            </a:r>
            <a:r>
              <a:rPr lang="en-US" sz="2000" dirty="0"/>
              <a:t>to improve culture must be </a:t>
            </a:r>
            <a:r>
              <a:rPr lang="en-US" sz="2000" dirty="0" smtClean="0"/>
              <a:t>owned at </a:t>
            </a:r>
            <a:r>
              <a:rPr lang="en-US" sz="2000" dirty="0"/>
              <a:t>the </a:t>
            </a:r>
            <a:r>
              <a:rPr lang="en-US" sz="2000" dirty="0" smtClean="0"/>
              <a:t>unit level</a:t>
            </a:r>
          </a:p>
          <a:p>
            <a:pPr lvl="0">
              <a:buSzPct val="100000"/>
              <a:buBlip>
                <a:blip r:embed="rId3"/>
              </a:buBlip>
            </a:pPr>
            <a:r>
              <a:rPr lang="en-US" sz="2000" dirty="0" smtClean="0"/>
              <a:t>Believes that harm </a:t>
            </a:r>
            <a:r>
              <a:rPr lang="en-US" sz="2000" dirty="0"/>
              <a:t>is </a:t>
            </a:r>
            <a:r>
              <a:rPr lang="en-US" sz="2000" dirty="0" smtClean="0"/>
              <a:t>not </a:t>
            </a:r>
            <a:r>
              <a:rPr lang="en-US" sz="2000" dirty="0"/>
              <a:t>an acceptable “cost of doing </a:t>
            </a:r>
            <a:r>
              <a:rPr lang="en-US" sz="2000" dirty="0" smtClean="0"/>
              <a:t>business”</a:t>
            </a:r>
          </a:p>
          <a:p>
            <a:pPr lvl="0">
              <a:buSzPct val="100000"/>
              <a:buBlip>
                <a:blip r:embed="rId3"/>
              </a:buBlip>
            </a:pPr>
            <a:r>
              <a:rPr lang="en-US" sz="2000" dirty="0" smtClean="0"/>
              <a:t>Can be </a:t>
            </a:r>
            <a:r>
              <a:rPr lang="en-US" sz="2000" dirty="0"/>
              <a:t>applied by anyone, anywhere</a:t>
            </a: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657" y="745530"/>
            <a:ext cx="8229600" cy="1143000"/>
          </a:xfrm>
        </p:spPr>
        <p:txBody>
          <a:bodyPr>
            <a:normAutofit/>
          </a:bodyPr>
          <a:lstStyle/>
          <a:p>
            <a:pPr algn="ctr"/>
            <a:r>
              <a:rPr lang="en-US" sz="3200" b="1" dirty="0" smtClean="0">
                <a:solidFill>
                  <a:schemeClr val="tx1"/>
                </a:solidFill>
              </a:rPr>
              <a:t>A Collaborative Effort</a:t>
            </a:r>
            <a:r>
              <a:rPr lang="en-US" sz="3200" b="1" baseline="30000" dirty="0" smtClean="0">
                <a:solidFill>
                  <a:schemeClr val="tx1"/>
                </a:solidFill>
              </a:rPr>
              <a:t>4</a:t>
            </a:r>
            <a:r>
              <a:rPr lang="en-US" sz="3200" b="1" baseline="30000" dirty="0">
                <a:solidFill>
                  <a:schemeClr val="tx1"/>
                </a:solidFill>
              </a:rPr>
              <a:t/>
            </a:r>
            <a:br>
              <a:rPr lang="en-US" sz="3200" b="1" baseline="30000" dirty="0">
                <a:solidFill>
                  <a:schemeClr val="tx1"/>
                </a:solidFill>
              </a:rPr>
            </a:br>
            <a:endParaRPr lang="en-US" sz="3200" b="1" baseline="30000" dirty="0">
              <a:solidFill>
                <a:schemeClr val="tx1"/>
              </a:solidFill>
            </a:endParaRPr>
          </a:p>
        </p:txBody>
      </p:sp>
      <p:sp>
        <p:nvSpPr>
          <p:cNvPr id="3" name="Content Placeholder 2"/>
          <p:cNvSpPr>
            <a:spLocks noGrp="1"/>
          </p:cNvSpPr>
          <p:nvPr>
            <p:ph sz="quarter" idx="10"/>
          </p:nvPr>
        </p:nvSpPr>
        <p:spPr>
          <a:xfrm>
            <a:off x="665355" y="1843926"/>
            <a:ext cx="8054432" cy="4191000"/>
          </a:xfrm>
        </p:spPr>
        <p:txBody>
          <a:bodyPr>
            <a:noAutofit/>
          </a:bodyPr>
          <a:lstStyle/>
          <a:p>
            <a:pPr lvl="0">
              <a:buSzPct val="100000"/>
              <a:buBlip>
                <a:blip r:embed="rId3"/>
              </a:buBlip>
            </a:pPr>
            <a:r>
              <a:rPr lang="en-US" sz="2000" kern="1200" dirty="0" smtClean="0">
                <a:solidFill>
                  <a:schemeClr val="tx1"/>
                </a:solidFill>
                <a:latin typeface="Arial"/>
                <a:ea typeface="+mj-ea"/>
                <a:cs typeface="Arial"/>
              </a:rPr>
              <a:t>Teams at the Johns Hopkins Quality and Safety Research Group originally developed the CUSP model with funding from the Agency for Healthcare Research and Quality</a:t>
            </a:r>
          </a:p>
          <a:p>
            <a:pPr lvl="0">
              <a:buSzPct val="100000"/>
              <a:buBlip>
                <a:blip r:embed="rId3"/>
              </a:buBlip>
            </a:pPr>
            <a:r>
              <a:rPr lang="en-US" sz="2000" kern="1200" dirty="0" smtClean="0">
                <a:solidFill>
                  <a:schemeClr val="tx1"/>
                </a:solidFill>
                <a:latin typeface="Arial"/>
                <a:ea typeface="+mj-ea"/>
                <a:cs typeface="Arial"/>
              </a:rPr>
              <a:t>An infection reduction project of the Michigan Health and Hospital Association Keystone Center for Patient Safety and Quality proved that CUSP was successful </a:t>
            </a:r>
          </a:p>
          <a:p>
            <a:pPr lvl="0">
              <a:buSzPct val="100000"/>
              <a:buBlip>
                <a:blip r:embed="rId3"/>
              </a:buBlip>
            </a:pPr>
            <a:r>
              <a:rPr lang="en-US" sz="2000" kern="1200" dirty="0" smtClean="0">
                <a:solidFill>
                  <a:schemeClr val="tx1"/>
                </a:solidFill>
                <a:latin typeface="Arial"/>
                <a:ea typeface="+mj-ea"/>
                <a:cs typeface="Arial"/>
              </a:rPr>
              <a:t>The Health Research &amp; Educational Trust of the American Hospital Association led </a:t>
            </a:r>
            <a:r>
              <a:rPr lang="en-US" sz="2000" i="1" kern="1200" dirty="0" smtClean="0">
                <a:solidFill>
                  <a:schemeClr val="tx1"/>
                </a:solidFill>
                <a:latin typeface="Arial"/>
                <a:ea typeface="+mj-ea"/>
                <a:cs typeface="Arial"/>
              </a:rPr>
              <a:t>On the CUSP: Stop BSI</a:t>
            </a:r>
            <a:r>
              <a:rPr lang="en-US" sz="2000" kern="1200" dirty="0" smtClean="0">
                <a:solidFill>
                  <a:schemeClr val="tx1"/>
                </a:solidFill>
                <a:latin typeface="Arial"/>
                <a:ea typeface="+mj-ea"/>
                <a:cs typeface="Arial"/>
              </a:rPr>
              <a:t> and other national projects to apply the CUSP model</a:t>
            </a:r>
          </a:p>
          <a:p>
            <a:pPr lvl="0">
              <a:buSzPct val="100000"/>
              <a:buBlip>
                <a:blip r:embed="rId3"/>
              </a:buBlip>
            </a:pPr>
            <a:r>
              <a:rPr lang="en-US" sz="2000" dirty="0"/>
              <a:t>The </a:t>
            </a:r>
            <a:r>
              <a:rPr lang="en-US" sz="2000" i="1" dirty="0"/>
              <a:t>CUSP Toolkit </a:t>
            </a:r>
            <a:r>
              <a:rPr lang="en-US" sz="2000" dirty="0"/>
              <a:t>using </a:t>
            </a:r>
            <a:r>
              <a:rPr lang="en-US" sz="2000" dirty="0" err="1"/>
              <a:t>Kotter’s</a:t>
            </a:r>
            <a:r>
              <a:rPr lang="en-US" sz="2000" dirty="0"/>
              <a:t> change model combines the CUSP </a:t>
            </a:r>
            <a:r>
              <a:rPr lang="en-US" sz="2000" dirty="0" smtClean="0"/>
              <a:t>model, </a:t>
            </a:r>
            <a:r>
              <a:rPr lang="en-US" sz="2000" dirty="0"/>
              <a:t>with </a:t>
            </a:r>
            <a:r>
              <a:rPr lang="en-US" sz="2000" dirty="0" smtClean="0"/>
              <a:t>existing </a:t>
            </a:r>
            <a:r>
              <a:rPr lang="en-US" sz="2000" dirty="0"/>
              <a:t>frameworks like </a:t>
            </a:r>
            <a:r>
              <a:rPr lang="en-US" sz="2000" dirty="0" err="1"/>
              <a:t>TeamSTEPPS</a:t>
            </a:r>
            <a:r>
              <a:rPr lang="en-US" sz="2000" dirty="0"/>
              <a:t>, Just </a:t>
            </a:r>
            <a:r>
              <a:rPr lang="en-US" sz="2000" dirty="0" smtClean="0"/>
              <a:t>Culture, </a:t>
            </a:r>
            <a:r>
              <a:rPr lang="en-US" sz="2000" dirty="0"/>
              <a:t>and others to provide complete tools to support units in improving </a:t>
            </a:r>
            <a:r>
              <a:rPr lang="en-US" sz="2000" dirty="0" smtClean="0"/>
              <a:t>culture</a:t>
            </a:r>
            <a:endParaRPr lang="en-US" sz="2000" kern="1200" dirty="0" smtClean="0">
              <a:solidFill>
                <a:schemeClr val="tx1"/>
              </a:solidFill>
              <a:latin typeface="Arial"/>
              <a:ea typeface="+mj-ea"/>
              <a:cs typeface="Arial"/>
            </a:endParaRPr>
          </a:p>
          <a:p>
            <a:pPr marL="0" lvl="0" indent="0">
              <a:buSzPct val="100000"/>
              <a:buNone/>
            </a:pPr>
            <a:endParaRPr lang="en-US" sz="2000" kern="1200" dirty="0" smtClean="0">
              <a:solidFill>
                <a:schemeClr val="tx1"/>
              </a:solidFill>
              <a:latin typeface="Arial"/>
              <a:ea typeface="+mj-ea"/>
              <a:cs typeface="Arial"/>
            </a:endParaRP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18" y="838810"/>
            <a:ext cx="8229600" cy="1143000"/>
          </a:xfrm>
        </p:spPr>
        <p:txBody>
          <a:bodyPr>
            <a:normAutofit/>
          </a:bodyPr>
          <a:lstStyle/>
          <a:p>
            <a:pPr algn="ctr"/>
            <a:r>
              <a:rPr lang="en-US" sz="3200" b="1" dirty="0" smtClean="0">
                <a:solidFill>
                  <a:schemeClr val="tx1"/>
                </a:solidFill>
              </a:rPr>
              <a:t>Toolkit Modules</a:t>
            </a:r>
            <a:br>
              <a:rPr lang="en-US" sz="3200" b="1" dirty="0" smtClean="0">
                <a:solidFill>
                  <a:schemeClr val="tx1"/>
                </a:solidFill>
              </a:rPr>
            </a:br>
            <a:endParaRPr lang="en-US" sz="3200" b="1" dirty="0">
              <a:solidFill>
                <a:schemeClr val="tx1"/>
              </a:solidFill>
            </a:endParaRPr>
          </a:p>
        </p:txBody>
      </p:sp>
      <p:sp>
        <p:nvSpPr>
          <p:cNvPr id="3" name="Content Placeholder 2"/>
          <p:cNvSpPr>
            <a:spLocks noGrp="1"/>
          </p:cNvSpPr>
          <p:nvPr>
            <p:ph sz="quarter" idx="10"/>
          </p:nvPr>
        </p:nvSpPr>
        <p:spPr>
          <a:xfrm>
            <a:off x="491849" y="1649553"/>
            <a:ext cx="8116891" cy="4702920"/>
          </a:xfrm>
        </p:spPr>
        <p:txBody>
          <a:bodyPr>
            <a:noAutofit/>
          </a:bodyPr>
          <a:lstStyle/>
          <a:p>
            <a:pPr lvl="1">
              <a:buNone/>
            </a:pPr>
            <a:endParaRPr lang="en-US" sz="2000" i="1" dirty="0"/>
          </a:p>
          <a:p>
            <a:pPr marL="857250" lvl="1" indent="-457200">
              <a:buBlip>
                <a:blip r:embed="rId3"/>
              </a:buBlip>
            </a:pPr>
            <a:r>
              <a:rPr lang="en-US" sz="2000" dirty="0" smtClean="0"/>
              <a:t>	Learn </a:t>
            </a:r>
            <a:r>
              <a:rPr lang="en-US" sz="2000" dirty="0"/>
              <a:t>About CUSP</a:t>
            </a:r>
          </a:p>
          <a:p>
            <a:pPr marL="857250" lvl="1" indent="-457200">
              <a:buBlip>
                <a:blip r:embed="rId3"/>
              </a:buBlip>
            </a:pPr>
            <a:r>
              <a:rPr lang="en-US" sz="2000" dirty="0" smtClean="0"/>
              <a:t>	Assemble </a:t>
            </a:r>
            <a:r>
              <a:rPr lang="en-US" sz="2000" dirty="0"/>
              <a:t>the Team</a:t>
            </a:r>
          </a:p>
          <a:p>
            <a:pPr marL="857250" lvl="1" indent="-457200">
              <a:buBlip>
                <a:blip r:embed="rId3"/>
              </a:buBlip>
            </a:pPr>
            <a:r>
              <a:rPr lang="en-US" sz="2000" dirty="0" smtClean="0"/>
              <a:t>	Engage </a:t>
            </a:r>
            <a:r>
              <a:rPr lang="en-US" sz="2000" dirty="0"/>
              <a:t>the Senior Executive</a:t>
            </a:r>
          </a:p>
          <a:p>
            <a:pPr marL="857250" lvl="1" indent="-457200">
              <a:buBlip>
                <a:blip r:embed="rId3"/>
              </a:buBlip>
            </a:pPr>
            <a:r>
              <a:rPr lang="en-US" sz="2000" dirty="0" smtClean="0"/>
              <a:t>	Understand </a:t>
            </a:r>
            <a:r>
              <a:rPr lang="en-US" sz="2000" dirty="0"/>
              <a:t>the Science of Safety</a:t>
            </a:r>
          </a:p>
          <a:p>
            <a:pPr marL="857250" lvl="1" indent="-457200">
              <a:buBlip>
                <a:blip r:embed="rId3"/>
              </a:buBlip>
            </a:pPr>
            <a:r>
              <a:rPr lang="en-US" sz="2000" dirty="0" smtClean="0"/>
              <a:t>	Identify </a:t>
            </a:r>
            <a:r>
              <a:rPr lang="en-US" sz="2000" dirty="0"/>
              <a:t>Defects through </a:t>
            </a:r>
            <a:r>
              <a:rPr lang="en-US" sz="2000" dirty="0" err="1"/>
              <a:t>Sensemaking</a:t>
            </a:r>
            <a:endParaRPr lang="en-US" sz="2000" dirty="0"/>
          </a:p>
          <a:p>
            <a:pPr marL="857250" lvl="1" indent="-457200">
              <a:buBlip>
                <a:blip r:embed="rId3"/>
              </a:buBlip>
            </a:pPr>
            <a:r>
              <a:rPr lang="en-US" sz="2000" dirty="0" smtClean="0"/>
              <a:t>	Implement </a:t>
            </a:r>
            <a:r>
              <a:rPr lang="en-US" sz="2000" dirty="0"/>
              <a:t>Teamwork and Communication</a:t>
            </a:r>
          </a:p>
          <a:p>
            <a:pPr marL="857250" lvl="1" indent="-457200">
              <a:buBlip>
                <a:blip r:embed="rId3"/>
              </a:buBlip>
            </a:pPr>
            <a:r>
              <a:rPr lang="en-US" sz="2000" dirty="0" smtClean="0"/>
              <a:t>	Apply CUSP</a:t>
            </a:r>
            <a:endParaRPr lang="en-US" sz="2000" dirty="0"/>
          </a:p>
          <a:p>
            <a:pPr marL="0" lvl="0">
              <a:lnSpc>
                <a:spcPct val="120000"/>
              </a:lnSpc>
              <a:buNone/>
            </a:pPr>
            <a:endParaRPr lang="en-US" sz="2000" i="1" dirty="0" smtClean="0"/>
          </a:p>
          <a:p>
            <a:pPr marL="0" lvl="0">
              <a:lnSpc>
                <a:spcPct val="120000"/>
              </a:lnSpc>
              <a:buNone/>
            </a:pPr>
            <a:r>
              <a:rPr lang="en-US" sz="2000" i="1" dirty="0" smtClean="0"/>
              <a:t>Note</a:t>
            </a:r>
            <a:r>
              <a:rPr lang="en-US" sz="2000" i="1" dirty="0"/>
              <a:t>:</a:t>
            </a:r>
            <a:r>
              <a:rPr lang="en-US" sz="2000" b="1" i="1" dirty="0"/>
              <a:t> </a:t>
            </a:r>
            <a:r>
              <a:rPr lang="en-US" sz="2000" dirty="0"/>
              <a:t>After a unit’s first implementation of CUSP, modules can be used in any order, depending on the needs of the unit or organization.</a:t>
            </a: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016" y="585862"/>
            <a:ext cx="8229600" cy="1143000"/>
          </a:xfrm>
        </p:spPr>
        <p:txBody>
          <a:bodyPr>
            <a:normAutofit/>
          </a:bodyPr>
          <a:lstStyle/>
          <a:p>
            <a:pPr algn="ctr"/>
            <a:r>
              <a:rPr lang="en-US" sz="3200" b="1" dirty="0" smtClean="0">
                <a:solidFill>
                  <a:schemeClr val="tx1"/>
                </a:solidFill>
              </a:rPr>
              <a:t>Toolkit Users</a:t>
            </a:r>
            <a:endParaRPr lang="en-US" sz="3200" b="1" dirty="0">
              <a:solidFill>
                <a:schemeClr val="tx1"/>
              </a:solidFill>
            </a:endParaRPr>
          </a:p>
        </p:txBody>
      </p:sp>
      <p:sp>
        <p:nvSpPr>
          <p:cNvPr id="3" name="Content Placeholder 2"/>
          <p:cNvSpPr>
            <a:spLocks noGrp="1"/>
          </p:cNvSpPr>
          <p:nvPr>
            <p:ph sz="quarter" idx="10"/>
          </p:nvPr>
        </p:nvSpPr>
        <p:spPr>
          <a:xfrm>
            <a:off x="899526" y="1688283"/>
            <a:ext cx="8229600" cy="5613009"/>
          </a:xfrm>
        </p:spPr>
        <p:txBody>
          <a:bodyPr>
            <a:noAutofit/>
          </a:bodyPr>
          <a:lstStyle/>
          <a:p>
            <a:pPr lvl="0">
              <a:buSzPct val="100000"/>
              <a:buBlip>
                <a:blip r:embed="rId3"/>
              </a:buBlip>
            </a:pPr>
            <a:r>
              <a:rPr lang="en-US" sz="2000" dirty="0"/>
              <a:t>Senior </a:t>
            </a:r>
            <a:r>
              <a:rPr lang="en-US" sz="2000" dirty="0" smtClean="0"/>
              <a:t>executives </a:t>
            </a:r>
          </a:p>
          <a:p>
            <a:pPr marL="688975" lvl="0">
              <a:spcAft>
                <a:spcPts val="600"/>
              </a:spcAft>
              <a:buClr>
                <a:schemeClr val="accent6">
                  <a:lumMod val="75000"/>
                </a:schemeClr>
              </a:buClr>
              <a:buSzPct val="100000"/>
              <a:buFont typeface="Arial" pitchFamily="34" charset="0"/>
              <a:buChar char="-"/>
            </a:pPr>
            <a:r>
              <a:rPr lang="en-US" sz="2000" dirty="0" smtClean="0"/>
              <a:t>Help leaders prioritize improvement efforts </a:t>
            </a:r>
          </a:p>
          <a:p>
            <a:pPr marL="688975">
              <a:spcAft>
                <a:spcPts val="600"/>
              </a:spcAft>
              <a:buClr>
                <a:schemeClr val="accent6">
                  <a:lumMod val="75000"/>
                </a:schemeClr>
              </a:buClr>
              <a:buSzPct val="100000"/>
              <a:buFont typeface="Arial" pitchFamily="34" charset="0"/>
              <a:buChar char="-"/>
            </a:pPr>
            <a:r>
              <a:rPr lang="en-US" sz="2000" dirty="0" smtClean="0"/>
              <a:t>Provide resources for interventions to alleviate defects </a:t>
            </a:r>
            <a:endParaRPr lang="en-US" sz="2000" dirty="0" smtClean="0">
              <a:latin typeface="Arial"/>
              <a:cs typeface="Arial"/>
            </a:endParaRPr>
          </a:p>
          <a:p>
            <a:pPr lvl="0">
              <a:buSzPct val="100000"/>
              <a:buBlip>
                <a:blip r:embed="rId3"/>
              </a:buBlip>
            </a:pPr>
            <a:r>
              <a:rPr lang="en-US" sz="2000" dirty="0" smtClean="0"/>
              <a:t>Patient </a:t>
            </a:r>
            <a:r>
              <a:rPr lang="en-US" sz="2000" dirty="0"/>
              <a:t>s</a:t>
            </a:r>
            <a:r>
              <a:rPr lang="en-US" sz="2000" dirty="0" smtClean="0"/>
              <a:t>afety </a:t>
            </a:r>
            <a:r>
              <a:rPr lang="en-US" sz="2000" dirty="0"/>
              <a:t>o</a:t>
            </a:r>
            <a:r>
              <a:rPr lang="en-US" sz="2000" dirty="0" smtClean="0"/>
              <a:t>fficers</a:t>
            </a:r>
            <a:r>
              <a:rPr lang="en-US" sz="2000" b="1" dirty="0" smtClean="0"/>
              <a:t> </a:t>
            </a:r>
            <a:endParaRPr lang="en-US" sz="2000" dirty="0" smtClean="0"/>
          </a:p>
          <a:p>
            <a:pPr marL="688975">
              <a:spcAft>
                <a:spcPts val="600"/>
              </a:spcAft>
              <a:buClr>
                <a:schemeClr val="accent6">
                  <a:lumMod val="75000"/>
                </a:schemeClr>
              </a:buClr>
              <a:buSzPct val="100000"/>
              <a:buFont typeface="Arial" pitchFamily="34" charset="0"/>
              <a:buChar char="-"/>
            </a:pPr>
            <a:r>
              <a:rPr lang="en-US" sz="2000" dirty="0" smtClean="0"/>
              <a:t>Work with senior executives and managers to maintain an 		ongoing infrastructure for improvement activities  </a:t>
            </a:r>
          </a:p>
          <a:p>
            <a:pPr lvl="0">
              <a:buSzPct val="100000"/>
              <a:buBlip>
                <a:blip r:embed="rId3"/>
              </a:buBlip>
            </a:pPr>
            <a:r>
              <a:rPr lang="en-US" sz="2000" dirty="0" smtClean="0"/>
              <a:t>Nurse managers  </a:t>
            </a:r>
          </a:p>
          <a:p>
            <a:pPr marL="688975">
              <a:spcAft>
                <a:spcPts val="600"/>
              </a:spcAft>
              <a:buClr>
                <a:schemeClr val="accent6">
                  <a:lumMod val="75000"/>
                </a:schemeClr>
              </a:buClr>
              <a:buSzPct val="100000"/>
              <a:buFont typeface="Arial" pitchFamily="34" charset="0"/>
              <a:buChar char="-"/>
            </a:pPr>
            <a:r>
              <a:rPr lang="en-US" sz="2000" dirty="0" smtClean="0"/>
              <a:t>Educate staff on the science of safety </a:t>
            </a:r>
          </a:p>
          <a:p>
            <a:pPr marL="688975">
              <a:spcAft>
                <a:spcPts val="600"/>
              </a:spcAft>
              <a:buClr>
                <a:schemeClr val="accent6">
                  <a:lumMod val="75000"/>
                </a:schemeClr>
              </a:buClr>
              <a:buSzPct val="100000"/>
              <a:buFont typeface="Arial" pitchFamily="34" charset="0"/>
              <a:buChar char="-"/>
            </a:pPr>
            <a:r>
              <a:rPr lang="en-US" sz="2000" dirty="0" smtClean="0"/>
              <a:t>Provide opportunities for staff to learn and practice using 			teamwork and communication tools </a:t>
            </a:r>
          </a:p>
          <a:p>
            <a:pPr marL="688975">
              <a:spcAft>
                <a:spcPts val="600"/>
              </a:spcAft>
              <a:buClr>
                <a:schemeClr val="accent6">
                  <a:lumMod val="75000"/>
                </a:schemeClr>
              </a:buClr>
              <a:buSzPct val="100000"/>
              <a:buFont typeface="Arial" pitchFamily="34" charset="0"/>
              <a:buChar char="-"/>
            </a:pPr>
            <a:r>
              <a:rPr lang="en-US" sz="2000" dirty="0" smtClean="0"/>
              <a:t>Work with senior executives and managers to maintain an 		ongoing infrastructure for improvement activities </a:t>
            </a:r>
          </a:p>
          <a:p>
            <a:pPr>
              <a:buSzPct val="100000"/>
              <a:buBlip>
                <a:blip r:embed="rId3"/>
              </a:buBlip>
            </a:pPr>
            <a:endParaRPr lang="en-US" sz="2000" dirty="0"/>
          </a:p>
        </p:txBody>
      </p:sp>
      <p:sp>
        <p:nvSpPr>
          <p:cNvPr id="5"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13</a:t>
            </a:fld>
            <a:endParaRPr lang="en-US" dirty="0"/>
          </a:p>
        </p:txBody>
      </p:sp>
    </p:spTree>
    <p:extLst>
      <p:ext uri="{BB962C8B-B14F-4D97-AF65-F5344CB8AC3E}">
        <p14:creationId xmlns:p14="http://schemas.microsoft.com/office/powerpoint/2010/main" val="22321342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80950" y="2141032"/>
            <a:ext cx="8118087" cy="3040568"/>
          </a:xfrm>
        </p:spPr>
        <p:txBody>
          <a:bodyPr/>
          <a:lstStyle/>
          <a:p>
            <a:pPr lvl="0">
              <a:buSzPct val="100000"/>
              <a:buBlip>
                <a:blip r:embed="rId2"/>
              </a:buBlip>
            </a:pPr>
            <a:r>
              <a:rPr lang="en-US" sz="2000" dirty="0" smtClean="0"/>
              <a:t>Frontline staff  </a:t>
            </a:r>
          </a:p>
          <a:p>
            <a:pPr marL="688975">
              <a:spcAft>
                <a:spcPts val="600"/>
              </a:spcAft>
              <a:buClr>
                <a:schemeClr val="accent6">
                  <a:lumMod val="75000"/>
                </a:schemeClr>
              </a:buClr>
              <a:buSzPct val="100000"/>
              <a:buFont typeface="Arial" pitchFamily="34" charset="0"/>
              <a:buChar char="-"/>
            </a:pPr>
            <a:r>
              <a:rPr lang="en-US" sz="2000" dirty="0" smtClean="0"/>
              <a:t>Engage with Stakeholders in safety improvement</a:t>
            </a:r>
          </a:p>
          <a:p>
            <a:pPr lvl="0">
              <a:buSzPct val="100000"/>
              <a:buBlip>
                <a:blip r:embed="rId2"/>
              </a:buBlip>
            </a:pPr>
            <a:r>
              <a:rPr lang="en-US" sz="2000" dirty="0" smtClean="0"/>
              <a:t>Physician champions  </a:t>
            </a:r>
          </a:p>
          <a:p>
            <a:pPr marL="688975">
              <a:spcAft>
                <a:spcPts val="600"/>
              </a:spcAft>
              <a:buClr>
                <a:schemeClr val="accent6">
                  <a:lumMod val="75000"/>
                </a:schemeClr>
              </a:buClr>
              <a:buSzPct val="100000"/>
              <a:buFont typeface="Arial" pitchFamily="34" charset="0"/>
              <a:buChar char="-"/>
            </a:pPr>
            <a:r>
              <a:rPr lang="en-US" sz="2000" dirty="0" smtClean="0"/>
              <a:t>Share knowledge on the immediate and long-term benefits of 	teamwork and communication tools</a:t>
            </a:r>
          </a:p>
          <a:p>
            <a:endParaRPr lang="en-US" dirty="0"/>
          </a:p>
        </p:txBody>
      </p:sp>
      <p:sp>
        <p:nvSpPr>
          <p:cNvPr id="4" name="Title 1"/>
          <p:cNvSpPr>
            <a:spLocks noGrp="1"/>
          </p:cNvSpPr>
          <p:nvPr>
            <p:ph type="title"/>
          </p:nvPr>
        </p:nvSpPr>
        <p:spPr>
          <a:xfrm>
            <a:off x="769437" y="617037"/>
            <a:ext cx="8229600" cy="1143000"/>
          </a:xfrm>
        </p:spPr>
        <p:txBody>
          <a:bodyPr>
            <a:normAutofit/>
          </a:bodyPr>
          <a:lstStyle/>
          <a:p>
            <a:pPr algn="ctr"/>
            <a:r>
              <a:rPr lang="en-US" sz="3200" b="1" dirty="0" smtClean="0">
                <a:solidFill>
                  <a:schemeClr val="tx1"/>
                </a:solidFill>
              </a:rPr>
              <a:t>Toolkit Users</a:t>
            </a:r>
            <a:endParaRPr lang="en-US" sz="3200" b="1" dirty="0">
              <a:solidFill>
                <a:schemeClr val="tx1"/>
              </a:solidFill>
            </a:endParaRPr>
          </a:p>
        </p:txBody>
      </p:sp>
      <p:sp>
        <p:nvSpPr>
          <p:cNvPr id="6"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959" y="837072"/>
            <a:ext cx="8229600" cy="1143000"/>
          </a:xfrm>
        </p:spPr>
        <p:txBody>
          <a:bodyPr>
            <a:normAutofit/>
          </a:bodyPr>
          <a:lstStyle/>
          <a:p>
            <a:pPr algn="ctr"/>
            <a:r>
              <a:rPr lang="en-US" sz="3200" b="1" dirty="0" smtClean="0">
                <a:solidFill>
                  <a:schemeClr val="tx1"/>
                </a:solidFill>
              </a:rPr>
              <a:t>Implementation</a:t>
            </a:r>
            <a:br>
              <a:rPr lang="en-US" sz="3200" b="1" dirty="0" smtClean="0">
                <a:solidFill>
                  <a:schemeClr val="tx1"/>
                </a:solidFill>
              </a:rPr>
            </a:br>
            <a:endParaRPr lang="en-US" sz="3200" b="1" dirty="0">
              <a:solidFill>
                <a:schemeClr val="tx1"/>
              </a:solidFill>
            </a:endParaRPr>
          </a:p>
        </p:txBody>
      </p:sp>
      <p:sp>
        <p:nvSpPr>
          <p:cNvPr id="3" name="Content Placeholder 2"/>
          <p:cNvSpPr>
            <a:spLocks noGrp="1"/>
          </p:cNvSpPr>
          <p:nvPr>
            <p:ph sz="quarter" idx="10"/>
          </p:nvPr>
        </p:nvSpPr>
        <p:spPr>
          <a:xfrm>
            <a:off x="888375" y="1902015"/>
            <a:ext cx="7211477" cy="4191000"/>
          </a:xfrm>
        </p:spPr>
        <p:txBody>
          <a:bodyPr>
            <a:normAutofit/>
          </a:bodyPr>
          <a:lstStyle/>
          <a:p>
            <a:pPr lvl="0">
              <a:buSzPct val="100000"/>
              <a:buBlip>
                <a:blip r:embed="rId3"/>
              </a:buBlip>
            </a:pPr>
            <a:r>
              <a:rPr lang="en-US" sz="2000" kern="1200" dirty="0" smtClean="0">
                <a:solidFill>
                  <a:schemeClr val="tx1"/>
                </a:solidFill>
                <a:latin typeface="Arial"/>
                <a:ea typeface="+mj-ea"/>
                <a:cs typeface="Arial"/>
              </a:rPr>
              <a:t>Share videos with teams to spark engagement in staff safety assessments</a:t>
            </a:r>
          </a:p>
          <a:p>
            <a:pPr lvl="0">
              <a:buSzPct val="100000"/>
              <a:buBlip>
                <a:blip r:embed="rId3"/>
              </a:buBlip>
            </a:pPr>
            <a:r>
              <a:rPr lang="en-US" sz="2000" kern="1200" dirty="0" smtClean="0">
                <a:solidFill>
                  <a:schemeClr val="tx1"/>
                </a:solidFill>
                <a:latin typeface="Arial"/>
                <a:ea typeface="+mj-ea"/>
                <a:cs typeface="Arial"/>
              </a:rPr>
              <a:t>Provide templates and discussion guides to project leads</a:t>
            </a:r>
          </a:p>
          <a:p>
            <a:pPr lvl="0">
              <a:buSzPct val="100000"/>
              <a:buBlip>
                <a:blip r:embed="rId3"/>
              </a:buBlip>
            </a:pPr>
            <a:r>
              <a:rPr lang="en-US" sz="2000" kern="1200" dirty="0" smtClean="0">
                <a:solidFill>
                  <a:schemeClr val="tx1"/>
                </a:solidFill>
                <a:latin typeface="Arial"/>
                <a:ea typeface="+mj-ea"/>
                <a:cs typeface="Arial"/>
              </a:rPr>
              <a:t>Educate teams on the science of safety</a:t>
            </a:r>
          </a:p>
          <a:p>
            <a:pPr lvl="0">
              <a:buSzPct val="100000"/>
              <a:buBlip>
                <a:blip r:embed="rId3"/>
              </a:buBlip>
            </a:pPr>
            <a:r>
              <a:rPr lang="en-US" sz="2000" kern="1200" dirty="0" smtClean="0">
                <a:solidFill>
                  <a:schemeClr val="tx1"/>
                </a:solidFill>
                <a:latin typeface="Arial"/>
                <a:ea typeface="+mj-ea"/>
                <a:cs typeface="Arial"/>
              </a:rPr>
              <a:t>Use videos and training modules to orient new clinical staff</a:t>
            </a:r>
          </a:p>
          <a:p>
            <a:pPr lvl="0">
              <a:buSzPct val="100000"/>
              <a:buBlip>
                <a:blip r:embed="rId3"/>
              </a:buBlip>
            </a:pPr>
            <a:r>
              <a:rPr lang="en-US" sz="2000" kern="1200" dirty="0" smtClean="0">
                <a:solidFill>
                  <a:schemeClr val="tx1"/>
                </a:solidFill>
                <a:latin typeface="Arial"/>
                <a:ea typeface="+mj-ea"/>
                <a:cs typeface="Arial"/>
              </a:rPr>
              <a:t>Train teams in using teamwork and communication tools</a:t>
            </a:r>
          </a:p>
          <a:p>
            <a:pPr lvl="0">
              <a:buSzPct val="100000"/>
              <a:buBlip>
                <a:blip r:embed="rId3"/>
              </a:buBlip>
            </a:pPr>
            <a:r>
              <a:rPr lang="en-US" sz="2000" dirty="0" smtClean="0">
                <a:latin typeface="Arial"/>
                <a:ea typeface="+mj-ea"/>
                <a:cs typeface="Arial"/>
              </a:rPr>
              <a:t>Engage </a:t>
            </a:r>
            <a:r>
              <a:rPr lang="en-US" sz="2000" kern="1200" dirty="0" smtClean="0">
                <a:solidFill>
                  <a:schemeClr val="tx1"/>
                </a:solidFill>
                <a:latin typeface="Arial"/>
                <a:ea typeface="+mj-ea"/>
                <a:cs typeface="Arial"/>
              </a:rPr>
              <a:t>senior executives and physician champions</a:t>
            </a: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02" y="620976"/>
            <a:ext cx="8229600" cy="1143000"/>
          </a:xfrm>
        </p:spPr>
        <p:txBody>
          <a:bodyPr>
            <a:normAutofit/>
          </a:bodyPr>
          <a:lstStyle/>
          <a:p>
            <a:pPr algn="ctr"/>
            <a:r>
              <a:rPr lang="en-US" sz="3200" b="1" dirty="0" smtClean="0">
                <a:solidFill>
                  <a:schemeClr val="tx1"/>
                </a:solidFill>
              </a:rPr>
              <a:t>Challenges</a:t>
            </a:r>
            <a:endParaRPr lang="en-US" sz="3200" b="1" dirty="0">
              <a:solidFill>
                <a:schemeClr val="tx1"/>
              </a:solidFill>
            </a:endParaRPr>
          </a:p>
        </p:txBody>
      </p:sp>
      <p:sp>
        <p:nvSpPr>
          <p:cNvPr id="3" name="Content Placeholder 2"/>
          <p:cNvSpPr>
            <a:spLocks noGrp="1"/>
          </p:cNvSpPr>
          <p:nvPr>
            <p:ph sz="quarter" idx="10"/>
          </p:nvPr>
        </p:nvSpPr>
        <p:spPr>
          <a:xfrm>
            <a:off x="932979" y="2116869"/>
            <a:ext cx="6817119" cy="4191000"/>
          </a:xfrm>
        </p:spPr>
        <p:txBody>
          <a:bodyPr>
            <a:normAutofit/>
          </a:bodyPr>
          <a:lstStyle/>
          <a:p>
            <a:pPr lvl="0">
              <a:buSzPct val="100000"/>
              <a:buBlip>
                <a:blip r:embed="rId3"/>
              </a:buBlip>
            </a:pPr>
            <a:r>
              <a:rPr lang="en-US" sz="2000" dirty="0"/>
              <a:t>Applicability and usability of CUSP within specialty </a:t>
            </a:r>
            <a:r>
              <a:rPr lang="en-US" sz="2000" dirty="0" smtClean="0"/>
              <a:t>units </a:t>
            </a:r>
            <a:r>
              <a:rPr lang="en-US" sz="2000" dirty="0"/>
              <a:t>(i.e. NICU, oncology</a:t>
            </a:r>
            <a:r>
              <a:rPr lang="en-US" sz="2000" dirty="0" smtClean="0"/>
              <a:t>)</a:t>
            </a:r>
            <a:endParaRPr lang="en-US" sz="2000" dirty="0"/>
          </a:p>
          <a:p>
            <a:pPr lvl="0">
              <a:buSzPct val="100000"/>
              <a:buBlip>
                <a:blip r:embed="rId3"/>
              </a:buBlip>
            </a:pPr>
            <a:r>
              <a:rPr lang="en-US" sz="2000" dirty="0"/>
              <a:t>Senior </a:t>
            </a:r>
            <a:r>
              <a:rPr lang="en-US" sz="2000" dirty="0" smtClean="0"/>
              <a:t>executive </a:t>
            </a:r>
            <a:r>
              <a:rPr lang="en-US" sz="2000" dirty="0"/>
              <a:t>engagement </a:t>
            </a:r>
            <a:r>
              <a:rPr lang="en-US" sz="2000" dirty="0" smtClean="0"/>
              <a:t>and participation</a:t>
            </a:r>
            <a:endParaRPr lang="en-US" sz="2000" dirty="0"/>
          </a:p>
          <a:p>
            <a:pPr lvl="0">
              <a:buSzPct val="100000"/>
              <a:buBlip>
                <a:blip r:embed="rId3"/>
              </a:buBlip>
            </a:pPr>
            <a:r>
              <a:rPr lang="en-US" sz="2000" dirty="0"/>
              <a:t>High staff </a:t>
            </a:r>
            <a:r>
              <a:rPr lang="en-US" sz="2000" dirty="0" smtClean="0"/>
              <a:t>turnover</a:t>
            </a:r>
            <a:endParaRPr lang="en-US" sz="2000" dirty="0"/>
          </a:p>
          <a:p>
            <a:pPr lvl="0">
              <a:buSzPct val="100000"/>
              <a:buBlip>
                <a:blip r:embed="rId3"/>
              </a:buBlip>
            </a:pPr>
            <a:r>
              <a:rPr lang="en-US" sz="2000" dirty="0"/>
              <a:t>Nurse </a:t>
            </a:r>
            <a:r>
              <a:rPr lang="en-US" sz="2000" dirty="0" smtClean="0"/>
              <a:t>empowerment</a:t>
            </a:r>
            <a:endParaRPr lang="en-US" sz="2000" dirty="0"/>
          </a:p>
          <a:p>
            <a:pPr>
              <a:buSzPct val="100000"/>
              <a:buBlip>
                <a:blip r:embed="rId3"/>
              </a:buBlip>
            </a:pPr>
            <a:endParaRPr lang="en-US" sz="2000" dirty="0"/>
          </a:p>
        </p:txBody>
      </p:sp>
      <p:sp>
        <p:nvSpPr>
          <p:cNvPr id="4"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16</a:t>
            </a:fld>
            <a:endParaRPr lang="en-US" dirty="0"/>
          </a:p>
        </p:txBody>
      </p:sp>
    </p:spTree>
    <p:extLst>
      <p:ext uri="{BB962C8B-B14F-4D97-AF65-F5344CB8AC3E}">
        <p14:creationId xmlns:p14="http://schemas.microsoft.com/office/powerpoint/2010/main" val="22258323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620" y="621649"/>
            <a:ext cx="8229600" cy="1143000"/>
          </a:xfrm>
        </p:spPr>
        <p:txBody>
          <a:bodyPr>
            <a:normAutofit/>
          </a:bodyPr>
          <a:lstStyle/>
          <a:p>
            <a:pPr algn="ctr"/>
            <a:r>
              <a:rPr lang="en-US" sz="3200" b="1" dirty="0" smtClean="0">
                <a:solidFill>
                  <a:schemeClr val="tx1"/>
                </a:solidFill>
              </a:rPr>
              <a:t>Assemble the Team</a:t>
            </a:r>
            <a:endParaRPr lang="en-US" sz="3200" b="1" dirty="0">
              <a:solidFill>
                <a:schemeClr val="tx1"/>
              </a:solidFill>
            </a:endParaRPr>
          </a:p>
        </p:txBody>
      </p:sp>
      <p:sp>
        <p:nvSpPr>
          <p:cNvPr id="3" name="Content Placeholder 2"/>
          <p:cNvSpPr>
            <a:spLocks noGrp="1"/>
          </p:cNvSpPr>
          <p:nvPr>
            <p:ph sz="quarter" idx="10"/>
          </p:nvPr>
        </p:nvSpPr>
        <p:spPr>
          <a:xfrm>
            <a:off x="888375" y="1971906"/>
            <a:ext cx="6180226" cy="4191000"/>
          </a:xfrm>
        </p:spPr>
        <p:txBody>
          <a:bodyPr>
            <a:normAutofit/>
          </a:bodyPr>
          <a:lstStyle/>
          <a:p>
            <a:pPr lvl="0">
              <a:buSzPct val="100000"/>
              <a:buBlip>
                <a:blip r:embed="rId3"/>
              </a:buBlip>
            </a:pPr>
            <a:r>
              <a:rPr lang="en-US" sz="2000" dirty="0"/>
              <a:t>Understand the importance of your CUSP team</a:t>
            </a:r>
          </a:p>
          <a:p>
            <a:pPr lvl="0">
              <a:buSzPct val="100000"/>
              <a:buBlip>
                <a:blip r:embed="rId3"/>
              </a:buBlip>
            </a:pPr>
            <a:r>
              <a:rPr lang="en-US" sz="2000" dirty="0"/>
              <a:t>Develop a strategy to build a successful team</a:t>
            </a:r>
          </a:p>
          <a:p>
            <a:pPr lvl="0">
              <a:buSzPct val="100000"/>
              <a:buBlip>
                <a:blip r:embed="rId3"/>
              </a:buBlip>
            </a:pPr>
            <a:r>
              <a:rPr lang="en-US" sz="2000" dirty="0" smtClean="0"/>
              <a:t>Identify </a:t>
            </a:r>
            <a:r>
              <a:rPr lang="en-US" sz="2000" dirty="0"/>
              <a:t>characteristics of </a:t>
            </a:r>
            <a:r>
              <a:rPr lang="en-US" sz="2000" dirty="0" smtClean="0"/>
              <a:t>effective teams </a:t>
            </a:r>
            <a:r>
              <a:rPr lang="en-US" sz="2000" dirty="0"/>
              <a:t>and barriers to team </a:t>
            </a:r>
            <a:r>
              <a:rPr lang="en-US" sz="2000" dirty="0" smtClean="0"/>
              <a:t>performance </a:t>
            </a:r>
          </a:p>
          <a:p>
            <a:pPr lvl="0">
              <a:buSzPct val="100000"/>
              <a:buBlip>
                <a:blip r:embed="rId3"/>
              </a:buBlip>
            </a:pPr>
            <a:r>
              <a:rPr lang="en-US" sz="2000" dirty="0" smtClean="0"/>
              <a:t>Define roles and responsibilities of team members</a:t>
            </a:r>
            <a:endParaRPr lang="en-US" sz="2000" dirty="0"/>
          </a:p>
          <a:p>
            <a:pPr lvl="0">
              <a:buNone/>
            </a:pPr>
            <a:endParaRPr lang="en-US" sz="2000" dirty="0"/>
          </a:p>
          <a:p>
            <a:pPr lvl="0">
              <a:buNone/>
            </a:pPr>
            <a:endParaRPr lang="en-US" sz="2000" i="1" dirty="0"/>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17</a:t>
            </a:fld>
            <a:endParaRPr lang="en-US" dirty="0"/>
          </a:p>
        </p:txBody>
      </p:sp>
      <p:pic>
        <p:nvPicPr>
          <p:cNvPr id="5" name="Picture 4" descr="Team members standing together."/>
          <p:cNvPicPr>
            <a:picLocks noChangeAspect="1"/>
          </p:cNvPicPr>
          <p:nvPr/>
        </p:nvPicPr>
        <p:blipFill>
          <a:blip r:embed="rId4"/>
          <a:stretch>
            <a:fillRect/>
          </a:stretch>
        </p:blipFill>
        <p:spPr>
          <a:xfrm>
            <a:off x="5500104" y="3742117"/>
            <a:ext cx="4441369" cy="3331027"/>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697" y="699032"/>
            <a:ext cx="8229600" cy="1143000"/>
          </a:xfrm>
        </p:spPr>
        <p:txBody>
          <a:bodyPr>
            <a:normAutofit/>
          </a:bodyPr>
          <a:lstStyle/>
          <a:p>
            <a:pPr algn="ctr"/>
            <a:r>
              <a:rPr lang="en-US" sz="3200" b="1" dirty="0" smtClean="0">
                <a:solidFill>
                  <a:schemeClr val="tx1"/>
                </a:solidFill>
              </a:rPr>
              <a:t>Barriers to Team Performance</a:t>
            </a:r>
            <a:r>
              <a:rPr lang="en-US" sz="3200" b="1" baseline="30000" dirty="0" smtClean="0">
                <a:solidFill>
                  <a:schemeClr val="tx1"/>
                </a:solidFill>
              </a:rPr>
              <a:t>3</a:t>
            </a:r>
            <a:r>
              <a:rPr lang="en-US" sz="3200" b="1" baseline="30000" dirty="0">
                <a:solidFill>
                  <a:schemeClr val="tx1"/>
                </a:solidFill>
              </a:rPr>
              <a:t/>
            </a:r>
            <a:br>
              <a:rPr lang="en-US" sz="3200" b="1" baseline="30000" dirty="0">
                <a:solidFill>
                  <a:schemeClr val="tx1"/>
                </a:solidFill>
              </a:rPr>
            </a:br>
            <a:endParaRPr lang="en-US" sz="2200" b="1" baseline="30000" dirty="0">
              <a:solidFill>
                <a:schemeClr val="tx1"/>
              </a:solidFill>
            </a:endParaRPr>
          </a:p>
        </p:txBody>
      </p:sp>
      <p:sp>
        <p:nvSpPr>
          <p:cNvPr id="3" name="Content Placeholder 2"/>
          <p:cNvSpPr>
            <a:spLocks noGrp="1"/>
          </p:cNvSpPr>
          <p:nvPr>
            <p:ph sz="quarter" idx="10"/>
          </p:nvPr>
        </p:nvSpPr>
        <p:spPr>
          <a:xfrm>
            <a:off x="877224" y="1914752"/>
            <a:ext cx="8229600" cy="4191000"/>
          </a:xfrm>
        </p:spPr>
        <p:txBody>
          <a:bodyPr>
            <a:noAutofit/>
          </a:bodyPr>
          <a:lstStyle/>
          <a:p>
            <a:pPr lvl="0">
              <a:buSzPct val="100000"/>
              <a:buBlip>
                <a:blip r:embed="rId3"/>
              </a:buBlip>
            </a:pPr>
            <a:r>
              <a:rPr lang="en-US" sz="2000" kern="1200" dirty="0" smtClean="0">
                <a:solidFill>
                  <a:schemeClr val="tx1"/>
                </a:solidFill>
                <a:latin typeface="Arial"/>
                <a:ea typeface="+mj-ea"/>
                <a:cs typeface="Arial"/>
              </a:rPr>
              <a:t>Inconsistency in team </a:t>
            </a:r>
            <a:r>
              <a:rPr lang="en-US" sz="2000" dirty="0" smtClean="0">
                <a:latin typeface="Arial"/>
                <a:ea typeface="+mj-ea"/>
                <a:cs typeface="Arial"/>
              </a:rPr>
              <a:t>m</a:t>
            </a:r>
            <a:r>
              <a:rPr lang="en-US" sz="2000" kern="1200" dirty="0" smtClean="0">
                <a:solidFill>
                  <a:schemeClr val="tx1"/>
                </a:solidFill>
                <a:latin typeface="Arial"/>
                <a:ea typeface="+mj-ea"/>
                <a:cs typeface="Arial"/>
              </a:rPr>
              <a:t>embership</a:t>
            </a:r>
          </a:p>
          <a:p>
            <a:pPr lvl="0">
              <a:buSzPct val="100000"/>
              <a:buBlip>
                <a:blip r:embed="rId3"/>
              </a:buBlip>
            </a:pPr>
            <a:r>
              <a:rPr lang="en-US" sz="2000" kern="1200" dirty="0" smtClean="0">
                <a:solidFill>
                  <a:schemeClr val="tx1"/>
                </a:solidFill>
                <a:latin typeface="Arial"/>
                <a:ea typeface="+mj-ea"/>
                <a:cs typeface="Arial"/>
              </a:rPr>
              <a:t>Lack of time</a:t>
            </a:r>
          </a:p>
          <a:p>
            <a:pPr lvl="0">
              <a:buSzPct val="100000"/>
              <a:buBlip>
                <a:blip r:embed="rId3"/>
              </a:buBlip>
            </a:pPr>
            <a:r>
              <a:rPr lang="en-US" sz="2000" kern="1200" dirty="0" smtClean="0">
                <a:solidFill>
                  <a:schemeClr val="tx1"/>
                </a:solidFill>
                <a:latin typeface="Arial"/>
                <a:ea typeface="+mj-ea"/>
                <a:cs typeface="Arial"/>
              </a:rPr>
              <a:t>Lack of information </a:t>
            </a:r>
            <a:r>
              <a:rPr lang="en-US" sz="2000" dirty="0" smtClean="0">
                <a:latin typeface="Arial"/>
                <a:ea typeface="+mj-ea"/>
                <a:cs typeface="Arial"/>
              </a:rPr>
              <a:t>s</a:t>
            </a:r>
            <a:r>
              <a:rPr lang="en-US" sz="2000" kern="1200" dirty="0" smtClean="0">
                <a:solidFill>
                  <a:schemeClr val="tx1"/>
                </a:solidFill>
                <a:latin typeface="Arial"/>
                <a:ea typeface="+mj-ea"/>
                <a:cs typeface="Arial"/>
              </a:rPr>
              <a:t>haring</a:t>
            </a:r>
          </a:p>
          <a:p>
            <a:pPr lvl="0">
              <a:buSzPct val="100000"/>
              <a:buBlip>
                <a:blip r:embed="rId3"/>
              </a:buBlip>
            </a:pPr>
            <a:r>
              <a:rPr lang="en-US" sz="2000" kern="1200" dirty="0" smtClean="0">
                <a:solidFill>
                  <a:schemeClr val="tx1"/>
                </a:solidFill>
                <a:latin typeface="Arial"/>
                <a:ea typeface="+mj-ea"/>
                <a:cs typeface="Arial"/>
              </a:rPr>
              <a:t>Hierarchy</a:t>
            </a:r>
          </a:p>
          <a:p>
            <a:pPr lvl="0">
              <a:buSzPct val="100000"/>
              <a:buBlip>
                <a:blip r:embed="rId3"/>
              </a:buBlip>
            </a:pPr>
            <a:r>
              <a:rPr lang="en-US" sz="2000" dirty="0" smtClean="0">
                <a:latin typeface="Arial"/>
                <a:ea typeface="+mj-ea"/>
                <a:cs typeface="Arial"/>
              </a:rPr>
              <a:t>Varying c</a:t>
            </a:r>
            <a:r>
              <a:rPr lang="en-US" sz="2000" kern="1200" dirty="0" smtClean="0">
                <a:solidFill>
                  <a:schemeClr val="tx1"/>
                </a:solidFill>
                <a:latin typeface="Arial"/>
                <a:ea typeface="+mj-ea"/>
                <a:cs typeface="Arial"/>
              </a:rPr>
              <a:t>ommunication styles</a:t>
            </a:r>
          </a:p>
          <a:p>
            <a:pPr lvl="0">
              <a:buSzPct val="100000"/>
              <a:buBlip>
                <a:blip r:embed="rId3"/>
              </a:buBlip>
            </a:pPr>
            <a:r>
              <a:rPr lang="en-US" sz="2000" kern="1200" dirty="0" smtClean="0">
                <a:solidFill>
                  <a:schemeClr val="tx1"/>
                </a:solidFill>
                <a:latin typeface="Arial"/>
                <a:ea typeface="+mj-ea"/>
                <a:cs typeface="Arial"/>
              </a:rPr>
              <a:t>Presence of conflict</a:t>
            </a:r>
          </a:p>
          <a:p>
            <a:pPr lvl="0">
              <a:buSzPct val="100000"/>
              <a:buBlip>
                <a:blip r:embed="rId3"/>
              </a:buBlip>
            </a:pPr>
            <a:r>
              <a:rPr lang="en-US" sz="2000" kern="1200" dirty="0" smtClean="0">
                <a:solidFill>
                  <a:schemeClr val="tx1"/>
                </a:solidFill>
                <a:latin typeface="Arial"/>
                <a:ea typeface="+mj-ea"/>
                <a:cs typeface="Arial"/>
              </a:rPr>
              <a:t>Lack of coordination and follow-up </a:t>
            </a:r>
          </a:p>
          <a:p>
            <a:pPr lvl="0">
              <a:buSzPct val="100000"/>
              <a:buBlip>
                <a:blip r:embed="rId3"/>
              </a:buBlip>
            </a:pPr>
            <a:r>
              <a:rPr lang="en-US" sz="2000" kern="1200" dirty="0" smtClean="0">
                <a:solidFill>
                  <a:schemeClr val="tx1"/>
                </a:solidFill>
                <a:latin typeface="Arial"/>
                <a:ea typeface="+mj-ea"/>
                <a:cs typeface="Arial"/>
              </a:rPr>
              <a:t>Misinterpretation of cues</a:t>
            </a:r>
          </a:p>
          <a:p>
            <a:pPr lvl="0">
              <a:buSzPct val="100000"/>
              <a:buBlip>
                <a:blip r:embed="rId3"/>
              </a:buBlip>
            </a:pPr>
            <a:r>
              <a:rPr lang="en-US" sz="2000" kern="1200" dirty="0" smtClean="0">
                <a:solidFill>
                  <a:schemeClr val="tx1"/>
                </a:solidFill>
                <a:latin typeface="Arial"/>
                <a:ea typeface="+mj-ea"/>
                <a:cs typeface="Arial"/>
              </a:rPr>
              <a:t>Lack of role </a:t>
            </a:r>
            <a:r>
              <a:rPr lang="en-US" sz="2000" dirty="0" smtClean="0">
                <a:latin typeface="Arial"/>
                <a:ea typeface="+mj-ea"/>
                <a:cs typeface="Arial"/>
              </a:rPr>
              <a:t>c</a:t>
            </a:r>
            <a:r>
              <a:rPr lang="en-US" sz="2000" kern="1200" dirty="0" smtClean="0">
                <a:solidFill>
                  <a:schemeClr val="tx1"/>
                </a:solidFill>
                <a:latin typeface="Arial"/>
                <a:ea typeface="+mj-ea"/>
                <a:cs typeface="Arial"/>
              </a:rPr>
              <a:t>larity</a:t>
            </a:r>
            <a:endParaRPr lang="en-US" sz="2000" dirty="0">
              <a:latin typeface="Arial"/>
              <a:cs typeface="Arial"/>
            </a:endParaRP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18</a:t>
            </a:fld>
            <a:endParaRPr lang="en-US" dirty="0"/>
          </a:p>
        </p:txBody>
      </p:sp>
      <p:pic>
        <p:nvPicPr>
          <p:cNvPr id="5" name="Picture 4" descr="Team member standing before a brick wall."/>
          <p:cNvPicPr>
            <a:picLocks noChangeAspect="1"/>
          </p:cNvPicPr>
          <p:nvPr/>
        </p:nvPicPr>
        <p:blipFill>
          <a:blip r:embed="rId4" cstate="print"/>
          <a:stretch>
            <a:fillRect/>
          </a:stretch>
        </p:blipFill>
        <p:spPr>
          <a:xfrm>
            <a:off x="3930804" y="2684047"/>
            <a:ext cx="6553200" cy="4914901"/>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697" y="590339"/>
            <a:ext cx="8229600" cy="1143000"/>
          </a:xfrm>
        </p:spPr>
        <p:txBody>
          <a:bodyPr>
            <a:normAutofit/>
          </a:bodyPr>
          <a:lstStyle/>
          <a:p>
            <a:pPr algn="ctr"/>
            <a:r>
              <a:rPr lang="en-US" sz="3200" b="1" dirty="0" smtClean="0">
                <a:solidFill>
                  <a:schemeClr val="tx1"/>
                </a:solidFill>
              </a:rPr>
              <a:t>Engage the Senior</a:t>
            </a:r>
            <a:r>
              <a:rPr lang="en-US" sz="3200" b="1" baseline="0" dirty="0" smtClean="0">
                <a:solidFill>
                  <a:schemeClr val="tx1"/>
                </a:solidFill>
              </a:rPr>
              <a:t> Executive</a:t>
            </a:r>
            <a:endParaRPr lang="en-US" sz="3200" b="1" dirty="0">
              <a:solidFill>
                <a:schemeClr val="tx1"/>
              </a:solidFill>
            </a:endParaRPr>
          </a:p>
        </p:txBody>
      </p:sp>
      <p:sp>
        <p:nvSpPr>
          <p:cNvPr id="3" name="Content Placeholder 2"/>
          <p:cNvSpPr>
            <a:spLocks noGrp="1"/>
          </p:cNvSpPr>
          <p:nvPr>
            <p:ph sz="quarter" idx="10"/>
          </p:nvPr>
        </p:nvSpPr>
        <p:spPr>
          <a:xfrm>
            <a:off x="918486" y="2016440"/>
            <a:ext cx="6676754" cy="4191000"/>
          </a:xfrm>
        </p:spPr>
        <p:txBody>
          <a:bodyPr>
            <a:normAutofit/>
          </a:bodyPr>
          <a:lstStyle/>
          <a:p>
            <a:pPr lvl="0">
              <a:buSzPct val="100000"/>
              <a:buBlip>
                <a:blip r:embed="rId3"/>
              </a:buBlip>
            </a:pPr>
            <a:r>
              <a:rPr lang="en-US" sz="2000" kern="1200" dirty="0" smtClean="0">
                <a:solidFill>
                  <a:schemeClr val="tx1"/>
                </a:solidFill>
                <a:latin typeface="Arial"/>
                <a:ea typeface="+mj-ea"/>
                <a:cs typeface="Arial"/>
              </a:rPr>
              <a:t>Identify characteristics to search for when recruiting the senior executive</a:t>
            </a:r>
          </a:p>
          <a:p>
            <a:pPr lvl="0">
              <a:buSzPct val="100000"/>
              <a:buBlip>
                <a:blip r:embed="rId3"/>
              </a:buBlip>
            </a:pPr>
            <a:r>
              <a:rPr lang="en-US" sz="2000" dirty="0" smtClean="0">
                <a:latin typeface="Arial"/>
                <a:ea typeface="+mj-ea"/>
                <a:cs typeface="Arial"/>
              </a:rPr>
              <a:t>Describe the responsibilities of the senior executive</a:t>
            </a:r>
            <a:endParaRPr lang="en-US" sz="2000" kern="1200" dirty="0" smtClean="0">
              <a:solidFill>
                <a:schemeClr val="tx1"/>
              </a:solidFill>
              <a:latin typeface="Arial"/>
              <a:ea typeface="+mj-ea"/>
              <a:cs typeface="Arial"/>
            </a:endParaRPr>
          </a:p>
          <a:p>
            <a:pPr>
              <a:buSzPct val="100000"/>
              <a:buBlip>
                <a:blip r:embed="rId3"/>
              </a:buBlip>
            </a:pPr>
            <a:r>
              <a:rPr lang="en-US" sz="2000" dirty="0" smtClean="0"/>
              <a:t>Explain the role of the senior executive in addressing technical and adaptive work</a:t>
            </a:r>
          </a:p>
          <a:p>
            <a:pPr lvl="0">
              <a:buSzPct val="100000"/>
              <a:buBlip>
                <a:blip r:embed="rId3"/>
              </a:buBlip>
            </a:pPr>
            <a:r>
              <a:rPr lang="en-US" sz="2000" dirty="0" smtClean="0"/>
              <a:t>Explain how to engage the senior </a:t>
            </a:r>
            <a:r>
              <a:rPr lang="en-US" sz="2000" dirty="0"/>
              <a:t>e</a:t>
            </a:r>
            <a:r>
              <a:rPr lang="en-US" sz="2000" dirty="0" smtClean="0"/>
              <a:t>xecutive and develop shared accountability for the work</a:t>
            </a:r>
          </a:p>
          <a:p>
            <a:pPr>
              <a:buSzPct val="100000"/>
              <a:buNone/>
            </a:pPr>
            <a:endParaRPr lang="en-US" sz="2000" dirty="0" smtClean="0"/>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19</a:t>
            </a:fld>
            <a:endParaRPr lang="en-US" dirty="0"/>
          </a:p>
        </p:txBody>
      </p:sp>
      <p:pic>
        <p:nvPicPr>
          <p:cNvPr id="5" name="Picture 4" descr="Two senior executives standing next to each other."/>
          <p:cNvPicPr>
            <a:picLocks noChangeAspect="1"/>
          </p:cNvPicPr>
          <p:nvPr/>
        </p:nvPicPr>
        <p:blipFill>
          <a:blip r:embed="rId4"/>
          <a:stretch>
            <a:fillRect/>
          </a:stretch>
        </p:blipFill>
        <p:spPr>
          <a:xfrm>
            <a:off x="5452678" y="3314270"/>
            <a:ext cx="5200748" cy="3900561"/>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956" y="610042"/>
            <a:ext cx="8229600" cy="1143000"/>
          </a:xfrm>
        </p:spPr>
        <p:txBody>
          <a:bodyPr>
            <a:normAutofit/>
          </a:bodyPr>
          <a:lstStyle/>
          <a:p>
            <a:pPr algn="ctr"/>
            <a:r>
              <a:rPr lang="en-US" sz="3200" b="1" dirty="0" smtClean="0">
                <a:solidFill>
                  <a:schemeClr val="tx1"/>
                </a:solidFill>
              </a:rPr>
              <a:t>Learning Objectives</a:t>
            </a:r>
            <a:endParaRPr lang="en-US" sz="3200" b="1" dirty="0">
              <a:solidFill>
                <a:schemeClr val="tx1"/>
              </a:solidFill>
            </a:endParaRPr>
          </a:p>
        </p:txBody>
      </p:sp>
      <p:grpSp>
        <p:nvGrpSpPr>
          <p:cNvPr id="5" name="Group 4" descr="1.Show how CUSP supports other quality and safety tools &#10;2.Describe Comprehensive Unit-based Safety Program (CUSP) framework and the goals of the CUSP Toolkit &#10;3.Demonstrate how to apply the CUSP Toolkit in a clinical environment&#10;4.Review the impact of errors and patient harm and the underlying causes of errors&#10;"/>
          <p:cNvGrpSpPr/>
          <p:nvPr/>
        </p:nvGrpSpPr>
        <p:grpSpPr>
          <a:xfrm>
            <a:off x="422208" y="1957747"/>
            <a:ext cx="8210695" cy="3658760"/>
            <a:chOff x="399905" y="1905000"/>
            <a:chExt cx="8210695" cy="3658760"/>
          </a:xfrm>
        </p:grpSpPr>
        <p:grpSp>
          <p:nvGrpSpPr>
            <p:cNvPr id="6" name="Group 16"/>
            <p:cNvGrpSpPr/>
            <p:nvPr/>
          </p:nvGrpSpPr>
          <p:grpSpPr>
            <a:xfrm rot="10800000" flipV="1">
              <a:off x="399905" y="2056537"/>
              <a:ext cx="8210695" cy="3284815"/>
              <a:chOff x="457199" y="2056537"/>
              <a:chExt cx="8210695" cy="3284815"/>
            </a:xfrm>
          </p:grpSpPr>
          <p:sp>
            <p:nvSpPr>
              <p:cNvPr id="11" name="L-Shape 2"/>
              <p:cNvSpPr/>
              <p:nvPr/>
            </p:nvSpPr>
            <p:spPr>
              <a:xfrm rot="5400000" flipV="1">
                <a:off x="7230801" y="2788223"/>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2" name="Freeform 11"/>
              <p:cNvSpPr/>
              <p:nvPr/>
            </p:nvSpPr>
            <p:spPr>
              <a:xfrm rot="10800000" flipV="1">
                <a:off x="6718421" y="3402360"/>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3" name="L-Shape 12"/>
              <p:cNvSpPr/>
              <p:nvPr/>
            </p:nvSpPr>
            <p:spPr>
              <a:xfrm rot="5400000" flipV="1">
                <a:off x="5086432" y="2339616"/>
                <a:ext cx="985791" cy="1888394"/>
              </a:xfrm>
              <a:prstGeom prst="corner">
                <a:avLst>
                  <a:gd name="adj1" fmla="val 16120"/>
                  <a:gd name="adj2" fmla="val 16110"/>
                </a:avLst>
              </a:prstGeom>
              <a:gradFill flip="none" rotWithShape="1">
                <a:gsLst>
                  <a:gs pos="0">
                    <a:srgbClr val="17368D"/>
                  </a:gs>
                  <a:gs pos="50000">
                    <a:srgbClr val="17368D">
                      <a:shade val="67500"/>
                      <a:satMod val="115000"/>
                    </a:srgbClr>
                  </a:gs>
                  <a:gs pos="100000">
                    <a:srgbClr val="17368D">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4" name="L-Shape 13"/>
              <p:cNvSpPr/>
              <p:nvPr/>
            </p:nvSpPr>
            <p:spPr>
              <a:xfrm rot="5400000" flipV="1">
                <a:off x="2999359" y="1891008"/>
                <a:ext cx="985791" cy="1888394"/>
              </a:xfrm>
              <a:prstGeom prst="corner">
                <a:avLst>
                  <a:gd name="adj1" fmla="val 16120"/>
                  <a:gd name="adj2" fmla="val 16110"/>
                </a:avLst>
              </a:prstGeom>
              <a:gradFill flip="none" rotWithShape="1">
                <a:gsLst>
                  <a:gs pos="0">
                    <a:srgbClr val="ACD02E">
                      <a:shade val="30000"/>
                      <a:satMod val="115000"/>
                    </a:srgbClr>
                  </a:gs>
                  <a:gs pos="50000">
                    <a:srgbClr val="ACD02E">
                      <a:shade val="67500"/>
                      <a:satMod val="115000"/>
                    </a:srgbClr>
                  </a:gs>
                  <a:gs pos="100000">
                    <a:srgbClr val="ACD02E">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5" name="Freeform 14"/>
              <p:cNvSpPr/>
              <p:nvPr/>
            </p:nvSpPr>
            <p:spPr>
              <a:xfrm rot="10800000" flipV="1">
                <a:off x="2544273" y="2505145"/>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6" name="Freeform 15"/>
              <p:cNvSpPr/>
              <p:nvPr/>
            </p:nvSpPr>
            <p:spPr>
              <a:xfrm rot="10800000" flipV="1">
                <a:off x="457199" y="2056537"/>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r>
                  <a:rPr lang="en-US" sz="2000" dirty="0">
                    <a:solidFill>
                      <a:schemeClr val="tx1"/>
                    </a:solidFill>
                    <a:latin typeface="Arial" pitchFamily="34" charset="0"/>
                    <a:cs typeface="Arial" pitchFamily="34" charset="0"/>
                  </a:rPr>
                  <a:t>Review the impact of errors and patient harm and the underlying causes of errors</a:t>
                </a:r>
              </a:p>
              <a:p>
                <a:pPr lvl="0" defTabSz="800100">
                  <a:lnSpc>
                    <a:spcPct val="90000"/>
                  </a:lnSpc>
                  <a:spcBef>
                    <a:spcPct val="0"/>
                  </a:spcBef>
                  <a:spcAft>
                    <a:spcPct val="35000"/>
                  </a:spcAft>
                </a:pPr>
                <a:endParaRPr lang="en-US" sz="2000" dirty="0">
                  <a:solidFill>
                    <a:prstClr val="black">
                      <a:hueOff val="0"/>
                      <a:satOff val="0"/>
                      <a:lumOff val="0"/>
                      <a:alphaOff val="0"/>
                    </a:prstClr>
                  </a:solidFill>
                  <a:latin typeface="Arial"/>
                  <a:cs typeface="Arial"/>
                </a:endParaRPr>
              </a:p>
              <a:p>
                <a:pPr lvl="0" algn="l" defTabSz="800100">
                  <a:lnSpc>
                    <a:spcPct val="90000"/>
                  </a:lnSpc>
                  <a:spcBef>
                    <a:spcPct val="0"/>
                  </a:spcBef>
                  <a:spcAft>
                    <a:spcPct val="35000"/>
                  </a:spcAft>
                </a:pPr>
                <a:endParaRPr lang="en-US" sz="2000" kern="1200" dirty="0">
                  <a:latin typeface="Arial"/>
                  <a:cs typeface="Arial"/>
                </a:endParaRPr>
              </a:p>
            </p:txBody>
          </p:sp>
          <p:sp>
            <p:nvSpPr>
              <p:cNvPr id="17" name="Rectangle 16"/>
              <p:cNvSpPr/>
              <p:nvPr/>
            </p:nvSpPr>
            <p:spPr>
              <a:xfrm>
                <a:off x="6779499" y="3402360"/>
                <a:ext cx="1701069" cy="1938992"/>
              </a:xfrm>
              <a:prstGeom prst="rect">
                <a:avLst/>
              </a:prstGeom>
            </p:spPr>
            <p:txBody>
              <a:bodyPr wrap="square">
                <a:spAutoFit/>
              </a:bodyPr>
              <a:lstStyle/>
              <a:p>
                <a:r>
                  <a:rPr lang="en-US" sz="2000" dirty="0" smtClean="0">
                    <a:latin typeface="Arial"/>
                    <a:cs typeface="Arial"/>
                  </a:rPr>
                  <a:t>Show how CUSP supports other quality and safety tools </a:t>
                </a:r>
                <a:endParaRPr lang="en-US" sz="2000" dirty="0">
                  <a:latin typeface="Arial"/>
                  <a:cs typeface="Arial"/>
                </a:endParaRPr>
              </a:p>
            </p:txBody>
          </p:sp>
          <p:sp>
            <p:nvSpPr>
              <p:cNvPr id="18" name="Rectangle 17"/>
              <p:cNvSpPr/>
              <p:nvPr/>
            </p:nvSpPr>
            <p:spPr>
              <a:xfrm>
                <a:off x="2548057" y="3157480"/>
                <a:ext cx="1608608" cy="369332"/>
              </a:xfrm>
              <a:prstGeom prst="rect">
                <a:avLst/>
              </a:prstGeom>
            </p:spPr>
            <p:txBody>
              <a:bodyPr wrap="square">
                <a:spAutoFit/>
              </a:bodyPr>
              <a:lstStyle/>
              <a:p>
                <a:endParaRPr lang="en-US" dirty="0"/>
              </a:p>
            </p:txBody>
          </p:sp>
        </p:grpSp>
        <p:sp>
          <p:nvSpPr>
            <p:cNvPr id="7" name="Rectangle 6"/>
            <p:cNvSpPr/>
            <p:nvPr/>
          </p:nvSpPr>
          <p:spPr>
            <a:xfrm>
              <a:off x="2731599" y="3009215"/>
              <a:ext cx="2016270" cy="2554545"/>
            </a:xfrm>
            <a:prstGeom prst="rect">
              <a:avLst/>
            </a:prstGeom>
          </p:spPr>
          <p:txBody>
            <a:bodyPr wrap="square">
              <a:spAutoFit/>
            </a:bodyPr>
            <a:lstStyle/>
            <a:p>
              <a:pPr lvl="0"/>
              <a:r>
                <a:rPr lang="en-US" sz="2000" dirty="0" smtClean="0">
                  <a:latin typeface="Arial" pitchFamily="34" charset="0"/>
                  <a:cs typeface="Arial" pitchFamily="34" charset="0"/>
                </a:rPr>
                <a:t>Describe Comprehensive Unit-based Safety Program (CUSP) framework and the goals of the </a:t>
              </a:r>
              <a:r>
                <a:rPr lang="en-US" sz="2000" i="1" dirty="0" smtClean="0">
                  <a:latin typeface="Arial" pitchFamily="34" charset="0"/>
                  <a:cs typeface="Arial" pitchFamily="34" charset="0"/>
                </a:rPr>
                <a:t>CUSP Toolkit</a:t>
              </a:r>
              <a:endParaRPr lang="en-US" sz="2000" i="1" dirty="0">
                <a:latin typeface="Arial" pitchFamily="34" charset="0"/>
                <a:cs typeface="Arial" pitchFamily="34" charset="0"/>
              </a:endParaRPr>
            </a:p>
          </p:txBody>
        </p:sp>
        <p:sp>
          <p:nvSpPr>
            <p:cNvPr id="8" name="Freeform 7"/>
            <p:cNvSpPr/>
            <p:nvPr/>
          </p:nvSpPr>
          <p:spPr>
            <a:xfrm>
              <a:off x="2731599" y="2953752"/>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2000" kern="1200" dirty="0">
                <a:latin typeface="Arial"/>
                <a:cs typeface="Arial"/>
              </a:endParaRPr>
            </a:p>
          </p:txBody>
        </p:sp>
        <p:sp>
          <p:nvSpPr>
            <p:cNvPr id="9" name="Rectangle 8"/>
            <p:cNvSpPr/>
            <p:nvPr/>
          </p:nvSpPr>
          <p:spPr>
            <a:xfrm>
              <a:off x="4876800" y="2590800"/>
              <a:ext cx="1646726" cy="2246769"/>
            </a:xfrm>
            <a:prstGeom prst="rect">
              <a:avLst/>
            </a:prstGeom>
          </p:spPr>
          <p:txBody>
            <a:bodyPr wrap="square">
              <a:spAutoFit/>
            </a:bodyPr>
            <a:lstStyle/>
            <a:p>
              <a:r>
                <a:rPr lang="en-US" sz="2000" dirty="0" smtClean="0">
                  <a:latin typeface="Arial" pitchFamily="34" charset="0"/>
                  <a:cs typeface="Arial" pitchFamily="34" charset="0"/>
                </a:rPr>
                <a:t>Demonstrate how to apply the </a:t>
              </a:r>
              <a:r>
                <a:rPr lang="en-US" sz="2000" i="1" dirty="0" smtClean="0">
                  <a:latin typeface="Arial" pitchFamily="34" charset="0"/>
                  <a:cs typeface="Arial" pitchFamily="34" charset="0"/>
                </a:rPr>
                <a:t>CUSP Toolkit </a:t>
              </a:r>
              <a:r>
                <a:rPr lang="en-US" sz="2000" dirty="0" smtClean="0">
                  <a:latin typeface="Arial" pitchFamily="34" charset="0"/>
                  <a:cs typeface="Arial" pitchFamily="34" charset="0"/>
                </a:rPr>
                <a:t>in a clinical environment</a:t>
              </a:r>
            </a:p>
            <a:p>
              <a:pPr lvl="0"/>
              <a:endParaRPr lang="en-US" sz="2000" dirty="0">
                <a:latin typeface="Arial" pitchFamily="34" charset="0"/>
                <a:cs typeface="Arial" pitchFamily="34" charset="0"/>
              </a:endParaRPr>
            </a:p>
          </p:txBody>
        </p:sp>
        <p:sp>
          <p:nvSpPr>
            <p:cNvPr id="10" name="L-Shape 9"/>
            <p:cNvSpPr/>
            <p:nvPr/>
          </p:nvSpPr>
          <p:spPr>
            <a:xfrm rot="5400000">
              <a:off x="7156902" y="1453699"/>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sp>
        <p:nvSpPr>
          <p:cNvPr id="19"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2</a:t>
            </a:fld>
            <a:endParaRPr lang="en-US" dirty="0"/>
          </a:p>
        </p:txBody>
      </p:sp>
    </p:spTree>
    <p:extLst>
      <p:ext uri="{BB962C8B-B14F-4D97-AF65-F5344CB8AC3E}">
        <p14:creationId xmlns:p14="http://schemas.microsoft.com/office/powerpoint/2010/main" val="26267970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505" y="780588"/>
            <a:ext cx="8229600" cy="1143000"/>
          </a:xfrm>
        </p:spPr>
        <p:txBody>
          <a:bodyPr>
            <a:normAutofit fontScale="90000"/>
          </a:bodyPr>
          <a:lstStyle/>
          <a:p>
            <a:pPr algn="ctr"/>
            <a:r>
              <a:rPr lang="en-US" sz="3200" b="1" dirty="0" smtClean="0">
                <a:solidFill>
                  <a:schemeClr val="tx1"/>
                </a:solidFill>
              </a:rPr>
              <a:t>The Challenges of Partnering with a </a:t>
            </a:r>
            <a:br>
              <a:rPr lang="en-US" sz="3200" b="1" dirty="0" smtClean="0">
                <a:solidFill>
                  <a:schemeClr val="tx1"/>
                </a:solidFill>
              </a:rPr>
            </a:br>
            <a:r>
              <a:rPr lang="en-US" sz="3200" b="1" dirty="0" smtClean="0">
                <a:solidFill>
                  <a:schemeClr val="tx1"/>
                </a:solidFill>
              </a:rPr>
              <a:t>Senior Executive</a:t>
            </a:r>
            <a:br>
              <a:rPr lang="en-US" sz="3200" b="1" dirty="0" smtClean="0">
                <a:solidFill>
                  <a:schemeClr val="tx1"/>
                </a:solidFill>
              </a:rPr>
            </a:br>
            <a:endParaRPr lang="en-US" sz="3200" b="1" dirty="0">
              <a:solidFill>
                <a:schemeClr val="tx1"/>
              </a:solidFill>
            </a:endParaRPr>
          </a:p>
        </p:txBody>
      </p:sp>
      <p:sp>
        <p:nvSpPr>
          <p:cNvPr id="3" name="Content Placeholder 2"/>
          <p:cNvSpPr>
            <a:spLocks noGrp="1"/>
          </p:cNvSpPr>
          <p:nvPr>
            <p:ph sz="quarter" idx="10"/>
          </p:nvPr>
        </p:nvSpPr>
        <p:spPr>
          <a:xfrm>
            <a:off x="891708" y="2180061"/>
            <a:ext cx="8229600" cy="4191000"/>
          </a:xfrm>
        </p:spPr>
        <p:txBody>
          <a:bodyPr/>
          <a:lstStyle/>
          <a:p>
            <a:pPr>
              <a:buSzPct val="100000"/>
              <a:buBlip>
                <a:blip r:embed="rId2"/>
              </a:buBlip>
            </a:pPr>
            <a:r>
              <a:rPr lang="en-US" sz="2000" dirty="0" smtClean="0"/>
              <a:t>May lack clinical background </a:t>
            </a:r>
          </a:p>
          <a:p>
            <a:pPr>
              <a:buSzPct val="100000"/>
              <a:buBlip>
                <a:blip r:embed="rId2"/>
              </a:buBlip>
            </a:pPr>
            <a:r>
              <a:rPr lang="en-US" sz="2000" dirty="0" smtClean="0"/>
              <a:t>May not recognize the value of CUSP</a:t>
            </a:r>
          </a:p>
          <a:p>
            <a:pPr>
              <a:buSzPct val="100000"/>
              <a:buBlip>
                <a:blip r:embed="rId2"/>
              </a:buBlip>
            </a:pPr>
            <a:r>
              <a:rPr lang="en-US" sz="2000" dirty="0" smtClean="0"/>
              <a:t>May not be able to meet with the CUSP team regularly</a:t>
            </a:r>
          </a:p>
          <a:p>
            <a:pPr>
              <a:buSzPct val="100000"/>
              <a:buNone/>
            </a:pPr>
            <a:endParaRPr lang="en-US" dirty="0" smtClean="0"/>
          </a:p>
          <a:p>
            <a:endParaRPr lang="en-US" dirty="0"/>
          </a:p>
        </p:txBody>
      </p:sp>
      <p:sp>
        <p:nvSpPr>
          <p:cNvPr id="4"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885" y="611130"/>
            <a:ext cx="8229600" cy="1143000"/>
          </a:xfrm>
        </p:spPr>
        <p:txBody>
          <a:bodyPr>
            <a:normAutofit/>
          </a:bodyPr>
          <a:lstStyle/>
          <a:p>
            <a:pPr algn="ctr"/>
            <a:r>
              <a:rPr lang="en-US" sz="3200" b="1" dirty="0" smtClean="0">
                <a:solidFill>
                  <a:schemeClr val="tx1"/>
                </a:solidFill>
              </a:rPr>
              <a:t>Understand the Science of Safety</a:t>
            </a:r>
            <a:endParaRPr lang="en-US" sz="3200" b="1" dirty="0">
              <a:solidFill>
                <a:schemeClr val="tx1"/>
              </a:solidFill>
            </a:endParaRPr>
          </a:p>
        </p:txBody>
      </p:sp>
      <p:sp>
        <p:nvSpPr>
          <p:cNvPr id="3" name="Content Placeholder 2"/>
          <p:cNvSpPr>
            <a:spLocks noGrp="1"/>
          </p:cNvSpPr>
          <p:nvPr>
            <p:ph sz="quarter" idx="10"/>
          </p:nvPr>
        </p:nvSpPr>
        <p:spPr>
          <a:xfrm>
            <a:off x="888375" y="1954848"/>
            <a:ext cx="6360520" cy="4191000"/>
          </a:xfrm>
        </p:spPr>
        <p:txBody>
          <a:bodyPr>
            <a:normAutofit/>
          </a:bodyPr>
          <a:lstStyle/>
          <a:p>
            <a:pPr lvl="0">
              <a:buSzPct val="100000"/>
              <a:buBlip>
                <a:blip r:embed="rId3"/>
              </a:buBlip>
            </a:pPr>
            <a:r>
              <a:rPr lang="en-US" sz="2000" kern="1200" dirty="0" smtClean="0">
                <a:solidFill>
                  <a:schemeClr val="tx1"/>
                </a:solidFill>
                <a:latin typeface="Arial"/>
                <a:ea typeface="+mj-ea"/>
                <a:cs typeface="Arial"/>
              </a:rPr>
              <a:t>Describe the historical and contemporary context of the Science of Safety</a:t>
            </a:r>
          </a:p>
          <a:p>
            <a:pPr lvl="0">
              <a:buSzPct val="100000"/>
              <a:buBlip>
                <a:blip r:embed="rId3"/>
              </a:buBlip>
            </a:pPr>
            <a:r>
              <a:rPr lang="en-US" sz="2000" kern="1200" dirty="0" smtClean="0">
                <a:solidFill>
                  <a:schemeClr val="tx1"/>
                </a:solidFill>
                <a:latin typeface="Arial"/>
                <a:ea typeface="+mj-ea"/>
                <a:cs typeface="Arial"/>
              </a:rPr>
              <a:t>Explain how system design affects system results</a:t>
            </a:r>
          </a:p>
          <a:p>
            <a:pPr lvl="0">
              <a:buSzPct val="100000"/>
              <a:buBlip>
                <a:blip r:embed="rId3"/>
              </a:buBlip>
            </a:pPr>
            <a:r>
              <a:rPr lang="en-US" sz="2000" kern="1200" dirty="0" smtClean="0">
                <a:solidFill>
                  <a:schemeClr val="tx1"/>
                </a:solidFill>
                <a:latin typeface="Arial"/>
                <a:ea typeface="+mj-ea"/>
                <a:cs typeface="Arial"/>
              </a:rPr>
              <a:t>List the principles of safe design and identify how they apply to technical work and teamwork</a:t>
            </a:r>
          </a:p>
          <a:p>
            <a:pPr lvl="0">
              <a:buSzPct val="100000"/>
              <a:buBlip>
                <a:blip r:embed="rId3"/>
              </a:buBlip>
            </a:pPr>
            <a:r>
              <a:rPr lang="en-US" sz="2000" kern="1200" dirty="0" smtClean="0">
                <a:solidFill>
                  <a:schemeClr val="tx1"/>
                </a:solidFill>
                <a:latin typeface="Arial"/>
                <a:ea typeface="+mj-ea"/>
                <a:cs typeface="Arial"/>
              </a:rPr>
              <a:t>Indicate how teams make wise decisions when there is diverse and independent input</a:t>
            </a:r>
            <a:endParaRPr lang="en-US" sz="2000" dirty="0">
              <a:latin typeface="Arial"/>
              <a:cs typeface="Arial"/>
            </a:endParaRP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21</a:t>
            </a:fld>
            <a:endParaRPr lang="en-US" dirty="0"/>
          </a:p>
        </p:txBody>
      </p:sp>
      <p:pic>
        <p:nvPicPr>
          <p:cNvPr id="5" name="Picture 4" descr="Team members standing next to a line c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302" y="4178371"/>
            <a:ext cx="4719466" cy="35396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centric circles show the layered impact of patient safety. Institutional factors, hospital factors, departmental factors, work environment factors, team factors, individual provider factors and task factors all have an impact on patient safe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506" y="322902"/>
            <a:ext cx="6310865" cy="8166682"/>
          </a:xfrm>
          <a:prstGeom prst="rect">
            <a:avLst/>
          </a:prstGeom>
        </p:spPr>
      </p:pic>
      <p:sp>
        <p:nvSpPr>
          <p:cNvPr id="1110018" name="Rectangle 2"/>
          <p:cNvSpPr>
            <a:spLocks noGrp="1" noChangeArrowheads="1"/>
          </p:cNvSpPr>
          <p:nvPr>
            <p:ph type="title"/>
          </p:nvPr>
        </p:nvSpPr>
        <p:spPr/>
        <p:txBody>
          <a:bodyPr/>
          <a:lstStyle/>
          <a:p>
            <a:r>
              <a:rPr lang="en-US" smtClean="0"/>
              <a:t>System-Level Factors Impact Safety</a:t>
            </a:r>
            <a:br>
              <a:rPr lang="en-US" smtClean="0"/>
            </a:br>
            <a:endParaRPr lang="en-US" dirty="0"/>
          </a:p>
        </p:txBody>
      </p:sp>
      <p:sp>
        <p:nvSpPr>
          <p:cNvPr id="22" name="Slide Number Placeholder 21"/>
          <p:cNvSpPr>
            <a:spLocks noGrp="1"/>
          </p:cNvSpPr>
          <p:nvPr>
            <p:ph type="sldNum" sz="quarter" idx="12"/>
          </p:nvPr>
        </p:nvSpPr>
        <p:spPr/>
        <p:txBody>
          <a:bodyPr/>
          <a:lstStyle/>
          <a:p>
            <a:fld id="{C353DA1A-46EF-4097-BF03-82D06CC58544}" type="slidenum">
              <a:rPr lang="en-US" smtClean="0"/>
              <a:pPr/>
              <a:t>22</a:t>
            </a:fld>
            <a:endParaRPr lang="en-US" dirty="0"/>
          </a:p>
        </p:txBody>
      </p:sp>
    </p:spTree>
    <p:extLst>
      <p:ext uri="{BB962C8B-B14F-4D97-AF65-F5344CB8AC3E}">
        <p14:creationId xmlns:p14="http://schemas.microsoft.com/office/powerpoint/2010/main" val="221093579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32" y="760824"/>
            <a:ext cx="8229600" cy="887961"/>
          </a:xfrm>
        </p:spPr>
        <p:txBody>
          <a:bodyPr>
            <a:normAutofit/>
          </a:bodyPr>
          <a:lstStyle/>
          <a:p>
            <a:pPr algn="ctr"/>
            <a:r>
              <a:rPr lang="en-US" sz="3200" b="1" dirty="0" smtClean="0">
                <a:solidFill>
                  <a:schemeClr val="tx1"/>
                </a:solidFill>
              </a:rPr>
              <a:t>Identify Defects Through Sensemaking</a:t>
            </a:r>
            <a:endParaRPr lang="en-US" sz="3200" b="1" dirty="0">
              <a:solidFill>
                <a:schemeClr val="tx1"/>
              </a:solidFill>
            </a:endParaRPr>
          </a:p>
        </p:txBody>
      </p:sp>
      <p:sp>
        <p:nvSpPr>
          <p:cNvPr id="3" name="Content Placeholder 2"/>
          <p:cNvSpPr>
            <a:spLocks noGrp="1"/>
          </p:cNvSpPr>
          <p:nvPr>
            <p:ph sz="quarter" idx="10"/>
          </p:nvPr>
        </p:nvSpPr>
        <p:spPr>
          <a:xfrm>
            <a:off x="877224" y="1871805"/>
            <a:ext cx="6293671" cy="4191000"/>
          </a:xfrm>
        </p:spPr>
        <p:txBody>
          <a:bodyPr>
            <a:normAutofit/>
          </a:bodyPr>
          <a:lstStyle/>
          <a:p>
            <a:pPr lvl="0">
              <a:buSzPct val="100000"/>
              <a:buBlip>
                <a:blip r:embed="rId3"/>
              </a:buBlip>
            </a:pPr>
            <a:r>
              <a:rPr lang="en-US" sz="2000" kern="1200" dirty="0" smtClean="0">
                <a:solidFill>
                  <a:schemeClr val="tx1"/>
                </a:solidFill>
                <a:latin typeface="Arial"/>
                <a:ea typeface="+mj-ea"/>
                <a:cs typeface="Arial"/>
              </a:rPr>
              <a:t>Introduce CUSP and </a:t>
            </a:r>
            <a:r>
              <a:rPr lang="en-US" sz="2000" kern="1200" dirty="0" err="1" smtClean="0">
                <a:solidFill>
                  <a:schemeClr val="tx1"/>
                </a:solidFill>
                <a:latin typeface="Arial"/>
                <a:ea typeface="+mj-ea"/>
                <a:cs typeface="Arial"/>
              </a:rPr>
              <a:t>Sensemaking</a:t>
            </a:r>
            <a:r>
              <a:rPr lang="en-US" sz="2000" kern="1200" dirty="0" smtClean="0">
                <a:solidFill>
                  <a:schemeClr val="tx1"/>
                </a:solidFill>
                <a:latin typeface="Arial"/>
                <a:ea typeface="+mj-ea"/>
                <a:cs typeface="Arial"/>
              </a:rPr>
              <a:t> tools to identify defects and errors</a:t>
            </a:r>
          </a:p>
          <a:p>
            <a:pPr lvl="0">
              <a:buSzPct val="100000"/>
              <a:buBlip>
                <a:blip r:embed="rId3"/>
              </a:buBlip>
            </a:pPr>
            <a:r>
              <a:rPr lang="en-US" sz="2000" kern="1200" dirty="0" smtClean="0">
                <a:solidFill>
                  <a:schemeClr val="tx1"/>
                </a:solidFill>
                <a:latin typeface="Arial"/>
                <a:ea typeface="+mj-ea"/>
                <a:cs typeface="Arial"/>
              </a:rPr>
              <a:t>Discuss the relationship between CUSP and </a:t>
            </a:r>
            <a:r>
              <a:rPr lang="en-US" sz="2000" kern="1200" dirty="0" err="1" smtClean="0">
                <a:solidFill>
                  <a:schemeClr val="tx1"/>
                </a:solidFill>
                <a:latin typeface="Arial"/>
                <a:ea typeface="+mj-ea"/>
                <a:cs typeface="Arial"/>
              </a:rPr>
              <a:t>Sensemaking</a:t>
            </a:r>
            <a:endParaRPr lang="en-US" sz="2000" kern="1200" dirty="0" smtClean="0">
              <a:solidFill>
                <a:schemeClr val="tx1"/>
              </a:solidFill>
              <a:latin typeface="Arial"/>
              <a:ea typeface="+mj-ea"/>
              <a:cs typeface="Arial"/>
            </a:endParaRPr>
          </a:p>
          <a:p>
            <a:pPr lvl="0">
              <a:buSzPct val="100000"/>
              <a:buBlip>
                <a:blip r:embed="rId3"/>
              </a:buBlip>
            </a:pPr>
            <a:r>
              <a:rPr lang="en-US" sz="2000" kern="1200" dirty="0" smtClean="0">
                <a:solidFill>
                  <a:schemeClr val="tx1"/>
                </a:solidFill>
                <a:latin typeface="Arial"/>
                <a:ea typeface="+mj-ea"/>
                <a:cs typeface="Arial"/>
              </a:rPr>
              <a:t>Show how to apply CUSP and </a:t>
            </a:r>
            <a:r>
              <a:rPr lang="en-US" sz="2000" kern="1200" dirty="0" err="1" smtClean="0">
                <a:solidFill>
                  <a:schemeClr val="tx1"/>
                </a:solidFill>
                <a:latin typeface="Arial"/>
                <a:ea typeface="+mj-ea"/>
                <a:cs typeface="Arial"/>
              </a:rPr>
              <a:t>Sensemaking</a:t>
            </a:r>
            <a:r>
              <a:rPr lang="en-US" sz="2000" kern="1200" dirty="0" smtClean="0">
                <a:solidFill>
                  <a:schemeClr val="tx1"/>
                </a:solidFill>
                <a:latin typeface="Arial"/>
                <a:ea typeface="+mj-ea"/>
                <a:cs typeface="Arial"/>
              </a:rPr>
              <a:t> tools</a:t>
            </a:r>
            <a:endParaRPr lang="en-US" sz="2000" dirty="0" smtClean="0">
              <a:latin typeface="Arial"/>
              <a:ea typeface="+mj-ea"/>
              <a:cs typeface="Arial"/>
            </a:endParaRPr>
          </a:p>
          <a:p>
            <a:pPr lvl="0">
              <a:buSzPct val="100000"/>
              <a:buBlip>
                <a:blip r:embed="rId3"/>
              </a:buBlip>
            </a:pPr>
            <a:r>
              <a:rPr lang="en-US" sz="2000" dirty="0" smtClean="0">
                <a:latin typeface="Arial"/>
                <a:ea typeface="+mj-ea"/>
                <a:cs typeface="Arial"/>
              </a:rPr>
              <a:t>Discuss how to share findings</a:t>
            </a:r>
            <a:endParaRPr lang="en-US" sz="2000" kern="1200" dirty="0" smtClean="0">
              <a:solidFill>
                <a:schemeClr val="tx1"/>
              </a:solidFill>
              <a:latin typeface="Arial"/>
              <a:ea typeface="+mj-ea"/>
              <a:cs typeface="Arial"/>
            </a:endParaRPr>
          </a:p>
          <a:p>
            <a:pPr marL="0" lvl="0" indent="0">
              <a:buSzPct val="100000"/>
              <a:buNone/>
            </a:pPr>
            <a:endParaRPr lang="en-US" sz="2000" dirty="0">
              <a:latin typeface="Arial"/>
              <a:ea typeface="+mj-ea"/>
              <a:cs typeface="Arial"/>
            </a:endParaRPr>
          </a:p>
          <a:p>
            <a:pPr marL="0" indent="0">
              <a:buSzPct val="100000"/>
              <a:buNone/>
            </a:pPr>
            <a:r>
              <a:rPr lang="en-US" sz="2000" i="1" dirty="0"/>
              <a:t>Note: </a:t>
            </a:r>
            <a:r>
              <a:rPr lang="en-US" sz="2000" dirty="0"/>
              <a:t>This module combines the CUSP </a:t>
            </a:r>
            <a:r>
              <a:rPr lang="en-US" sz="2000" dirty="0" smtClean="0"/>
              <a:t>steps</a:t>
            </a:r>
          </a:p>
          <a:p>
            <a:pPr marL="0" indent="0">
              <a:buSzPct val="100000"/>
              <a:buNone/>
            </a:pPr>
            <a:r>
              <a:rPr lang="en-US" sz="2000" i="1" dirty="0" smtClean="0"/>
              <a:t>Identify </a:t>
            </a:r>
            <a:r>
              <a:rPr lang="en-US" sz="2000" i="1" dirty="0"/>
              <a:t>Defects </a:t>
            </a:r>
            <a:r>
              <a:rPr lang="en-US" sz="2000" dirty="0" smtClean="0"/>
              <a:t>and </a:t>
            </a:r>
            <a:r>
              <a:rPr lang="en-US" sz="2000" i="1" dirty="0" smtClean="0"/>
              <a:t>Learn </a:t>
            </a:r>
            <a:r>
              <a:rPr lang="en-US" sz="2000" i="1" dirty="0"/>
              <a:t>from Defects</a:t>
            </a:r>
          </a:p>
          <a:p>
            <a:pPr marL="0" lvl="0" indent="0">
              <a:buSzPct val="100000"/>
              <a:buNone/>
            </a:pPr>
            <a:endParaRPr lang="en-US" sz="2000" dirty="0">
              <a:latin typeface="Arial"/>
              <a:cs typeface="Arial"/>
            </a:endParaRP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23</a:t>
            </a:fld>
            <a:endParaRPr lang="en-US" dirty="0"/>
          </a:p>
        </p:txBody>
      </p:sp>
      <p:pic>
        <p:nvPicPr>
          <p:cNvPr id="5" name="Picture 4" descr="Team members standing around a chart."/>
          <p:cNvPicPr>
            <a:picLocks noChangeAspect="1"/>
          </p:cNvPicPr>
          <p:nvPr/>
        </p:nvPicPr>
        <p:blipFill>
          <a:blip r:embed="rId4"/>
          <a:stretch>
            <a:fillRect/>
          </a:stretch>
        </p:blipFill>
        <p:spPr>
          <a:xfrm>
            <a:off x="5167291" y="3715885"/>
            <a:ext cx="4992914" cy="3744686"/>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887" y="770414"/>
            <a:ext cx="8229600" cy="1143000"/>
          </a:xfrm>
        </p:spPr>
        <p:txBody>
          <a:bodyPr>
            <a:normAutofit fontScale="90000"/>
          </a:bodyPr>
          <a:lstStyle/>
          <a:p>
            <a:pPr algn="ctr"/>
            <a:r>
              <a:rPr lang="en-US" sz="3200" b="1" dirty="0">
                <a:solidFill>
                  <a:schemeClr val="tx1"/>
                </a:solidFill>
                <a:latin typeface="Arial"/>
                <a:cs typeface="Arial"/>
              </a:rPr>
              <a:t>Examples of Defects or Errors That </a:t>
            </a:r>
            <a:br>
              <a:rPr lang="en-US" sz="3200" b="1" dirty="0">
                <a:solidFill>
                  <a:schemeClr val="tx1"/>
                </a:solidFill>
                <a:latin typeface="Arial"/>
                <a:cs typeface="Arial"/>
              </a:rPr>
            </a:br>
            <a:r>
              <a:rPr lang="en-US" sz="3200" b="1" dirty="0">
                <a:solidFill>
                  <a:schemeClr val="tx1"/>
                </a:solidFill>
                <a:latin typeface="Arial"/>
                <a:cs typeface="Arial"/>
              </a:rPr>
              <a:t>Affect Patient </a:t>
            </a:r>
            <a:r>
              <a:rPr lang="en-US" sz="3200" b="1" dirty="0" smtClean="0">
                <a:solidFill>
                  <a:schemeClr val="tx1"/>
                </a:solidFill>
                <a:latin typeface="Arial"/>
                <a:cs typeface="Arial"/>
              </a:rPr>
              <a:t>Safety </a:t>
            </a:r>
            <a:br>
              <a:rPr lang="en-US" sz="3200" b="1" dirty="0" smtClean="0">
                <a:solidFill>
                  <a:schemeClr val="tx1"/>
                </a:solidFill>
                <a:latin typeface="Arial"/>
                <a:cs typeface="Arial"/>
              </a:rPr>
            </a:br>
            <a:endParaRPr lang="en-US" sz="3200" dirty="0"/>
          </a:p>
        </p:txBody>
      </p:sp>
      <p:pic>
        <p:nvPicPr>
          <p:cNvPr id="4" name="table" descr="The table presents a series of defects and their interventions:&#10;1. Unstable oxygen tanks on beds resulted in an intervention where oxygen tank holders were repaired or new holders were installed across the institution.&#10;2. A medication look-alike incident led to an intervention where education was conducted, medications were physically separated and letters were sent to the manufacturer. &#10;3. Missing equipment on a cart resulted in the development of a checklist for stocking the cart.&#10;4. The inconsistent use of Daily Goals during rounding resulted in a group consensus on required elements of the Daily Goals rounding tools.&#10;5. Inaccurate information by residents during rounds resulted in the development of an electronic progress note.&#10;"/>
          <p:cNvPicPr>
            <a:picLocks noGrp="1" noChangeAspect="1"/>
          </p:cNvPicPr>
          <p:nvPr>
            <p:ph sz="quarter" idx="10"/>
          </p:nvPr>
        </p:nvPicPr>
        <p:blipFill>
          <a:blip r:embed="rId2"/>
          <a:stretch>
            <a:fillRect/>
          </a:stretch>
        </p:blipFill>
        <p:spPr>
          <a:xfrm>
            <a:off x="537062" y="1845531"/>
            <a:ext cx="8114479" cy="4072481"/>
          </a:xfrm>
          <a:prstGeom prst="rect">
            <a:avLst/>
          </a:prstGeom>
        </p:spPr>
      </p:pic>
      <p:sp>
        <p:nvSpPr>
          <p:cNvPr id="5"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24</a:t>
            </a:fld>
            <a:endParaRPr lang="en-US" dirty="0"/>
          </a:p>
        </p:txBody>
      </p:sp>
    </p:spTree>
    <p:extLst>
      <p:ext uri="{BB962C8B-B14F-4D97-AF65-F5344CB8AC3E}">
        <p14:creationId xmlns:p14="http://schemas.microsoft.com/office/powerpoint/2010/main" val="24009659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130" y="578545"/>
            <a:ext cx="8229600" cy="1143000"/>
          </a:xfrm>
        </p:spPr>
        <p:txBody>
          <a:bodyPr>
            <a:normAutofit/>
          </a:bodyPr>
          <a:lstStyle/>
          <a:p>
            <a:pPr algn="ctr"/>
            <a:r>
              <a:rPr lang="en-US" sz="3200" b="1" dirty="0" smtClean="0">
                <a:solidFill>
                  <a:schemeClr val="tx1"/>
                </a:solidFill>
              </a:rPr>
              <a:t>Implement Teamwork and </a:t>
            </a:r>
            <a:br>
              <a:rPr lang="en-US" sz="3200" b="1" dirty="0" smtClean="0">
                <a:solidFill>
                  <a:schemeClr val="tx1"/>
                </a:solidFill>
              </a:rPr>
            </a:br>
            <a:r>
              <a:rPr lang="en-US" sz="3200" b="1" dirty="0" smtClean="0">
                <a:solidFill>
                  <a:schemeClr val="tx1"/>
                </a:solidFill>
              </a:rPr>
              <a:t>Communication</a:t>
            </a:r>
            <a:endParaRPr lang="en-US" sz="2200" b="1" dirty="0">
              <a:solidFill>
                <a:schemeClr val="tx1"/>
              </a:solidFill>
            </a:endParaRPr>
          </a:p>
        </p:txBody>
      </p:sp>
      <p:sp>
        <p:nvSpPr>
          <p:cNvPr id="3" name="Content Placeholder 2"/>
          <p:cNvSpPr>
            <a:spLocks noGrp="1"/>
          </p:cNvSpPr>
          <p:nvPr>
            <p:ph sz="quarter" idx="10"/>
          </p:nvPr>
        </p:nvSpPr>
        <p:spPr>
          <a:xfrm>
            <a:off x="877224" y="1891608"/>
            <a:ext cx="6417813" cy="4191000"/>
          </a:xfrm>
        </p:spPr>
        <p:txBody>
          <a:bodyPr>
            <a:normAutofit/>
          </a:bodyPr>
          <a:lstStyle/>
          <a:p>
            <a:pPr lvl="0">
              <a:buSzPct val="100000"/>
              <a:buBlip>
                <a:blip r:embed="rId3"/>
              </a:buBlip>
            </a:pPr>
            <a:r>
              <a:rPr lang="en-US" sz="2000" kern="1200" dirty="0" smtClean="0">
                <a:solidFill>
                  <a:schemeClr val="tx1"/>
                </a:solidFill>
                <a:latin typeface="Arial"/>
                <a:ea typeface="+mj-ea"/>
                <a:cs typeface="Arial"/>
              </a:rPr>
              <a:t>Recognize the importance of effective communication</a:t>
            </a:r>
          </a:p>
          <a:p>
            <a:pPr lvl="0">
              <a:buSzPct val="100000"/>
              <a:buBlip>
                <a:blip r:embed="rId3"/>
              </a:buBlip>
            </a:pPr>
            <a:r>
              <a:rPr lang="en-US" sz="2000" kern="1200" dirty="0" smtClean="0">
                <a:solidFill>
                  <a:schemeClr val="tx1"/>
                </a:solidFill>
                <a:latin typeface="Arial"/>
                <a:ea typeface="+mj-ea"/>
                <a:cs typeface="Arial"/>
              </a:rPr>
              <a:t>Identify barriers to communication</a:t>
            </a:r>
          </a:p>
          <a:p>
            <a:pPr lvl="0">
              <a:buSzPct val="100000"/>
              <a:buBlip>
                <a:blip r:embed="rId3"/>
              </a:buBlip>
            </a:pPr>
            <a:r>
              <a:rPr lang="en-US" sz="2000" kern="1200" dirty="0" smtClean="0">
                <a:solidFill>
                  <a:schemeClr val="tx1"/>
                </a:solidFill>
                <a:latin typeface="Arial"/>
                <a:ea typeface="+mj-ea"/>
                <a:cs typeface="Arial"/>
              </a:rPr>
              <a:t>Describe the connection between communication and medical error</a:t>
            </a:r>
          </a:p>
          <a:p>
            <a:pPr lvl="0">
              <a:buSzPct val="100000"/>
              <a:buBlip>
                <a:blip r:embed="rId3"/>
              </a:buBlip>
            </a:pPr>
            <a:r>
              <a:rPr lang="en-US" sz="2000" kern="1200" dirty="0" smtClean="0">
                <a:solidFill>
                  <a:schemeClr val="tx1"/>
                </a:solidFill>
                <a:latin typeface="Arial"/>
                <a:ea typeface="+mj-ea"/>
                <a:cs typeface="Arial"/>
              </a:rPr>
              <a:t>Identify and apply effective communication strategies from CUSP and </a:t>
            </a:r>
            <a:r>
              <a:rPr lang="en-US" sz="2000" kern="1200" dirty="0" err="1" smtClean="0">
                <a:solidFill>
                  <a:schemeClr val="tx1"/>
                </a:solidFill>
                <a:latin typeface="Arial"/>
                <a:ea typeface="+mj-ea"/>
                <a:cs typeface="Arial"/>
              </a:rPr>
              <a:t>TeamSTEPPS</a:t>
            </a:r>
            <a:endParaRPr lang="en-US" sz="2000" dirty="0">
              <a:latin typeface="Arial"/>
              <a:cs typeface="Arial"/>
            </a:endParaRPr>
          </a:p>
        </p:txBody>
      </p:sp>
      <p:sp>
        <p:nvSpPr>
          <p:cNvPr id="4"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25</a:t>
            </a:fld>
            <a:endParaRPr lang="en-US" dirty="0"/>
          </a:p>
        </p:txBody>
      </p:sp>
      <p:grpSp>
        <p:nvGrpSpPr>
          <p:cNvPr id="7" name="Group 6" descr="TeamSTEPPS logo and penguin"/>
          <p:cNvGrpSpPr/>
          <p:nvPr/>
        </p:nvGrpSpPr>
        <p:grpSpPr>
          <a:xfrm>
            <a:off x="0" y="5334000"/>
            <a:ext cx="4953000" cy="1315720"/>
            <a:chOff x="0" y="5334000"/>
            <a:chExt cx="4953000" cy="131572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9"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841" y="803623"/>
            <a:ext cx="7518473" cy="1143000"/>
          </a:xfrm>
        </p:spPr>
        <p:txBody>
          <a:bodyPr>
            <a:noAutofit/>
          </a:bodyPr>
          <a:lstStyle/>
          <a:p>
            <a:pPr algn="ctr"/>
            <a:r>
              <a:rPr lang="en-US" sz="3200" b="1" dirty="0" smtClean="0">
                <a:solidFill>
                  <a:schemeClr val="tx1"/>
                </a:solidFill>
              </a:rPr>
              <a:t>Elements That Affect Communication and Information Exchange</a:t>
            </a:r>
            <a:br>
              <a:rPr lang="en-US" sz="3200" b="1" dirty="0" smtClean="0">
                <a:solidFill>
                  <a:schemeClr val="tx1"/>
                </a:solidFill>
              </a:rPr>
            </a:br>
            <a:endParaRPr lang="en-US" sz="3200" b="1" dirty="0">
              <a:solidFill>
                <a:schemeClr val="tx1"/>
              </a:solidFill>
            </a:endParaRPr>
          </a:p>
        </p:txBody>
      </p:sp>
      <p:sp>
        <p:nvSpPr>
          <p:cNvPr id="3" name="Content Placeholder 2"/>
          <p:cNvSpPr>
            <a:spLocks noGrp="1"/>
          </p:cNvSpPr>
          <p:nvPr>
            <p:ph sz="quarter" idx="10"/>
          </p:nvPr>
        </p:nvSpPr>
        <p:spPr>
          <a:xfrm>
            <a:off x="952066" y="2102737"/>
            <a:ext cx="6052493" cy="3580438"/>
          </a:xfrm>
        </p:spPr>
        <p:txBody>
          <a:bodyPr>
            <a:normAutofit/>
          </a:bodyPr>
          <a:lstStyle/>
          <a:p>
            <a:pPr lvl="0">
              <a:buSzPct val="100000"/>
              <a:buBlip>
                <a:blip r:embed="rId3"/>
              </a:buBlip>
            </a:pPr>
            <a:r>
              <a:rPr lang="en-US" sz="2000" kern="1200" dirty="0" smtClean="0">
                <a:solidFill>
                  <a:schemeClr val="tx1"/>
                </a:solidFill>
                <a:latin typeface="Arial"/>
                <a:ea typeface="+mj-ea"/>
                <a:cs typeface="Arial"/>
              </a:rPr>
              <a:t>Interruptions</a:t>
            </a:r>
          </a:p>
          <a:p>
            <a:pPr lvl="0">
              <a:buSzPct val="100000"/>
              <a:buBlip>
                <a:blip r:embed="rId3"/>
              </a:buBlip>
            </a:pPr>
            <a:r>
              <a:rPr lang="en-US" sz="2000" dirty="0" smtClean="0">
                <a:latin typeface="Arial"/>
                <a:ea typeface="+mj-ea"/>
                <a:cs typeface="Arial"/>
              </a:rPr>
              <a:t>Task absorption</a:t>
            </a:r>
          </a:p>
          <a:p>
            <a:pPr lvl="0">
              <a:buSzPct val="100000"/>
              <a:buBlip>
                <a:blip r:embed="rId3"/>
              </a:buBlip>
            </a:pPr>
            <a:r>
              <a:rPr lang="en-US" sz="2000" kern="1200" dirty="0" smtClean="0">
                <a:solidFill>
                  <a:schemeClr val="tx1"/>
                </a:solidFill>
                <a:latin typeface="Arial"/>
                <a:ea typeface="+mj-ea"/>
                <a:cs typeface="Arial"/>
              </a:rPr>
              <a:t>Verbal abuse</a:t>
            </a:r>
          </a:p>
          <a:p>
            <a:pPr lvl="0">
              <a:buSzPct val="100000"/>
              <a:buBlip>
                <a:blip r:embed="rId3"/>
              </a:buBlip>
            </a:pPr>
            <a:r>
              <a:rPr lang="en-US" sz="2000" dirty="0" smtClean="0">
                <a:latin typeface="Arial"/>
                <a:ea typeface="+mj-ea"/>
                <a:cs typeface="Arial"/>
              </a:rPr>
              <a:t>Fatigue</a:t>
            </a:r>
          </a:p>
          <a:p>
            <a:pPr lvl="0">
              <a:buSzPct val="100000"/>
              <a:buBlip>
                <a:blip r:embed="rId3"/>
              </a:buBlip>
            </a:pPr>
            <a:r>
              <a:rPr lang="en-US" sz="2000" kern="1200" dirty="0" smtClean="0">
                <a:solidFill>
                  <a:schemeClr val="tx1"/>
                </a:solidFill>
                <a:latin typeface="Arial"/>
                <a:ea typeface="+mj-ea"/>
                <a:cs typeface="Arial"/>
              </a:rPr>
              <a:t>Not following plan of care</a:t>
            </a:r>
          </a:p>
          <a:p>
            <a:pPr lvl="0">
              <a:buSzPct val="100000"/>
              <a:buBlip>
                <a:blip r:embed="rId3"/>
              </a:buBlip>
            </a:pPr>
            <a:r>
              <a:rPr lang="en-US" sz="2000" dirty="0" smtClean="0">
                <a:latin typeface="Arial"/>
                <a:ea typeface="+mj-ea"/>
                <a:cs typeface="Arial"/>
              </a:rPr>
              <a:t>Ambiguous orders or directions</a:t>
            </a:r>
          </a:p>
          <a:p>
            <a:pPr lvl="0">
              <a:buSzPct val="100000"/>
              <a:buBlip>
                <a:blip r:embed="rId3"/>
              </a:buBlip>
            </a:pPr>
            <a:r>
              <a:rPr lang="en-US" sz="2000" dirty="0" smtClean="0">
                <a:latin typeface="Arial"/>
                <a:ea typeface="+mj-ea"/>
                <a:cs typeface="Arial"/>
              </a:rPr>
              <a:t>Change in team members</a:t>
            </a:r>
          </a:p>
          <a:p>
            <a:pPr lvl="0">
              <a:buSzPct val="100000"/>
              <a:buBlip>
                <a:blip r:embed="rId3"/>
              </a:buBlip>
            </a:pPr>
            <a:r>
              <a:rPr lang="en-US" sz="2000" dirty="0" smtClean="0">
                <a:latin typeface="Arial"/>
                <a:ea typeface="+mj-ea"/>
                <a:cs typeface="Arial"/>
              </a:rPr>
              <a:t>Work load</a:t>
            </a: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55" y="597366"/>
            <a:ext cx="8229600" cy="1143000"/>
          </a:xfrm>
        </p:spPr>
        <p:txBody>
          <a:bodyPr>
            <a:normAutofit/>
          </a:bodyPr>
          <a:lstStyle/>
          <a:p>
            <a:pPr algn="ctr"/>
            <a:r>
              <a:rPr lang="en-US" sz="3200" b="1" dirty="0" smtClean="0">
                <a:solidFill>
                  <a:schemeClr val="tx1"/>
                </a:solidFill>
              </a:rPr>
              <a:t>Apply CUSP</a:t>
            </a:r>
            <a:endParaRPr lang="en-US" sz="3200" b="1" dirty="0">
              <a:solidFill>
                <a:schemeClr val="tx1"/>
              </a:solidFill>
            </a:endParaRPr>
          </a:p>
        </p:txBody>
      </p:sp>
      <p:sp>
        <p:nvSpPr>
          <p:cNvPr id="3" name="Content Placeholder 2"/>
          <p:cNvSpPr>
            <a:spLocks noGrp="1"/>
          </p:cNvSpPr>
          <p:nvPr>
            <p:ph sz="quarter" idx="10"/>
          </p:nvPr>
        </p:nvSpPr>
        <p:spPr>
          <a:xfrm>
            <a:off x="888375" y="1983446"/>
            <a:ext cx="6705100" cy="4191000"/>
          </a:xfrm>
        </p:spPr>
        <p:txBody>
          <a:bodyPr>
            <a:normAutofit/>
          </a:bodyPr>
          <a:lstStyle/>
          <a:p>
            <a:pPr>
              <a:buSzPct val="100000"/>
              <a:buBlip>
                <a:blip r:embed="rId3"/>
              </a:buBlip>
            </a:pPr>
            <a:r>
              <a:rPr lang="en-US" sz="2000" dirty="0" smtClean="0"/>
              <a:t>Introduce Just Culture principles</a:t>
            </a:r>
          </a:p>
          <a:p>
            <a:pPr>
              <a:buSzPct val="100000"/>
              <a:buBlip>
                <a:blip r:embed="rId3"/>
              </a:buBlip>
            </a:pPr>
            <a:r>
              <a:rPr lang="en-US" sz="2000" dirty="0" smtClean="0"/>
              <a:t>Learn how Just Culture principles can augment CUSP</a:t>
            </a:r>
          </a:p>
          <a:p>
            <a:pPr>
              <a:buSzPct val="100000"/>
              <a:buBlip>
                <a:blip r:embed="rId3"/>
              </a:buBlip>
            </a:pPr>
            <a:r>
              <a:rPr lang="en-US" sz="2000" dirty="0" smtClean="0"/>
              <a:t>Review key steps of the </a:t>
            </a:r>
            <a:r>
              <a:rPr lang="en-US" sz="2000" i="1" dirty="0" smtClean="0"/>
              <a:t>CUSP Toolkit</a:t>
            </a:r>
          </a:p>
          <a:p>
            <a:pPr>
              <a:buSzPct val="100000"/>
              <a:buNone/>
            </a:pPr>
            <a:endParaRPr lang="en-US" sz="2000" dirty="0"/>
          </a:p>
          <a:p>
            <a:pPr lvl="0">
              <a:buNone/>
            </a:pPr>
            <a:r>
              <a:rPr lang="en-US" sz="2000" dirty="0"/>
              <a:t>A Just </a:t>
            </a:r>
            <a:r>
              <a:rPr lang="en-US" sz="2000" dirty="0" smtClean="0"/>
              <a:t>Culture system</a:t>
            </a:r>
            <a:r>
              <a:rPr lang="en-US" sz="2000" baseline="30000" dirty="0" smtClean="0"/>
              <a:t>6</a:t>
            </a:r>
          </a:p>
          <a:p>
            <a:pPr>
              <a:buSzPct val="100000"/>
              <a:buBlip>
                <a:blip r:embed="rId3"/>
              </a:buBlip>
            </a:pPr>
            <a:r>
              <a:rPr lang="en-US" sz="2000" dirty="0" smtClean="0"/>
              <a:t>Holds itself accountable</a:t>
            </a:r>
          </a:p>
          <a:p>
            <a:pPr>
              <a:buSzPct val="100000"/>
              <a:buBlip>
                <a:blip r:embed="rId3"/>
              </a:buBlip>
            </a:pPr>
            <a:r>
              <a:rPr lang="en-US" sz="2000" dirty="0" smtClean="0"/>
              <a:t>Holds staff members accountable</a:t>
            </a:r>
          </a:p>
          <a:p>
            <a:pPr>
              <a:buSzPct val="100000"/>
              <a:buBlip>
                <a:blip r:embed="rId3"/>
              </a:buBlip>
            </a:pPr>
            <a:r>
              <a:rPr lang="en-US" sz="2000" dirty="0" smtClean="0"/>
              <a:t>Has staff members that hold </a:t>
            </a:r>
          </a:p>
          <a:p>
            <a:pPr>
              <a:buSzPct val="100000"/>
              <a:buNone/>
            </a:pPr>
            <a:r>
              <a:rPr lang="en-US" sz="2000" dirty="0" smtClean="0"/>
              <a:t>		themselves accountable</a:t>
            </a: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27</a:t>
            </a:fld>
            <a:endParaRPr lang="en-US" dirty="0"/>
          </a:p>
        </p:txBody>
      </p:sp>
      <p:pic>
        <p:nvPicPr>
          <p:cNvPr id="5" name="Picture 4" descr="Team members standing together."/>
          <p:cNvPicPr>
            <a:picLocks noChangeAspect="1"/>
          </p:cNvPicPr>
          <p:nvPr/>
        </p:nvPicPr>
        <p:blipFill>
          <a:blip r:embed="rId4"/>
          <a:stretch>
            <a:fillRect/>
          </a:stretch>
        </p:blipFill>
        <p:spPr>
          <a:xfrm>
            <a:off x="4866116" y="3778372"/>
            <a:ext cx="5170713" cy="3878035"/>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26" y="811841"/>
            <a:ext cx="8229600" cy="1143000"/>
          </a:xfrm>
        </p:spPr>
        <p:txBody>
          <a:bodyPr>
            <a:noAutofit/>
          </a:bodyPr>
          <a:lstStyle/>
          <a:p>
            <a:pPr algn="ctr"/>
            <a:r>
              <a:rPr lang="en-US" sz="3200" b="1" dirty="0" smtClean="0">
                <a:solidFill>
                  <a:schemeClr val="tx1"/>
                </a:solidFill>
              </a:rPr>
              <a:t>The CUSP Model Generates </a:t>
            </a:r>
            <a:br>
              <a:rPr lang="en-US" sz="3200" b="1" dirty="0" smtClean="0">
                <a:solidFill>
                  <a:schemeClr val="tx1"/>
                </a:solidFill>
              </a:rPr>
            </a:br>
            <a:r>
              <a:rPr lang="en-US" sz="3200" b="1" dirty="0" smtClean="0">
                <a:solidFill>
                  <a:schemeClr val="tx1"/>
                </a:solidFill>
              </a:rPr>
              <a:t>Measurable Results</a:t>
            </a:r>
            <a:r>
              <a:rPr lang="en-US" sz="3200" b="1" baseline="30000" dirty="0" smtClean="0">
                <a:solidFill>
                  <a:schemeClr val="tx1"/>
                </a:solidFill>
              </a:rPr>
              <a:t>7</a:t>
            </a:r>
            <a:r>
              <a:rPr lang="en-US" sz="3200" b="1" dirty="0" smtClean="0">
                <a:solidFill>
                  <a:schemeClr val="tx1"/>
                </a:solidFill>
              </a:rPr>
              <a:t/>
            </a:r>
            <a:br>
              <a:rPr lang="en-US" sz="3200" b="1" dirty="0" smtClean="0">
                <a:solidFill>
                  <a:schemeClr val="tx1"/>
                </a:solidFill>
              </a:rPr>
            </a:br>
            <a:endParaRPr lang="en-US" sz="3200" b="1" dirty="0">
              <a:solidFill>
                <a:schemeClr val="tx1"/>
              </a:solidFill>
            </a:endParaRPr>
          </a:p>
        </p:txBody>
      </p:sp>
      <p:sp>
        <p:nvSpPr>
          <p:cNvPr id="3" name="Content Placeholder 2"/>
          <p:cNvSpPr>
            <a:spLocks noGrp="1"/>
          </p:cNvSpPr>
          <p:nvPr>
            <p:ph sz="quarter" idx="10"/>
          </p:nvPr>
        </p:nvSpPr>
        <p:spPr>
          <a:xfrm>
            <a:off x="877224" y="2134222"/>
            <a:ext cx="7742669" cy="4191000"/>
          </a:xfrm>
        </p:spPr>
        <p:txBody>
          <a:bodyPr>
            <a:normAutofit/>
          </a:bodyPr>
          <a:lstStyle/>
          <a:p>
            <a:pPr lvl="0">
              <a:spcAft>
                <a:spcPts val="600"/>
              </a:spcAft>
              <a:buSzPct val="100000"/>
              <a:buBlip>
                <a:blip r:embed="rId3"/>
              </a:buBlip>
            </a:pPr>
            <a:r>
              <a:rPr lang="en-US" sz="2000" kern="1200" dirty="0" smtClean="0">
                <a:solidFill>
                  <a:schemeClr val="tx1"/>
                </a:solidFill>
                <a:latin typeface="Arial"/>
                <a:ea typeface="+mj-ea"/>
                <a:cs typeface="Arial"/>
              </a:rPr>
              <a:t>CUSP in Michigan ICUs</a:t>
            </a:r>
          </a:p>
          <a:p>
            <a:pPr marL="688975">
              <a:spcAft>
                <a:spcPts val="600"/>
              </a:spcAft>
              <a:buClr>
                <a:schemeClr val="accent6">
                  <a:lumMod val="75000"/>
                </a:schemeClr>
              </a:buClr>
              <a:buSzPct val="100000"/>
              <a:buFont typeface="Arial" pitchFamily="34" charset="0"/>
              <a:buChar char="-"/>
            </a:pPr>
            <a:r>
              <a:rPr lang="en-US" sz="2000" dirty="0" smtClean="0">
                <a:latin typeface="Arial"/>
                <a:ea typeface="+mj-ea"/>
                <a:cs typeface="Arial"/>
              </a:rPr>
              <a:t>Correlated with significant improvements in safety climate in 71 units</a:t>
            </a:r>
          </a:p>
          <a:p>
            <a:pPr marL="688975">
              <a:spcAft>
                <a:spcPts val="600"/>
              </a:spcAft>
              <a:buClr>
                <a:schemeClr val="accent6">
                  <a:lumMod val="75000"/>
                </a:schemeClr>
              </a:buClr>
              <a:buSzPct val="100000"/>
              <a:buFont typeface="Arial" pitchFamily="34" charset="0"/>
              <a:buChar char="-"/>
            </a:pPr>
            <a:r>
              <a:rPr lang="en-US" sz="2000" dirty="0" smtClean="0"/>
              <a:t>Overall mean safety climate scores significantly improved from 42.5 percent (2004) to 52.2 percent (2006)</a:t>
            </a:r>
            <a:endParaRPr lang="en-US" sz="2000" kern="1200" dirty="0" smtClean="0">
              <a:solidFill>
                <a:schemeClr val="tx1"/>
              </a:solidFill>
              <a:latin typeface="Arial"/>
              <a:ea typeface="+mj-ea"/>
              <a:cs typeface="Arial"/>
            </a:endParaRPr>
          </a:p>
          <a:p>
            <a:pPr lvl="0">
              <a:spcAft>
                <a:spcPts val="600"/>
              </a:spcAft>
              <a:buSzPct val="100000"/>
              <a:buBlip>
                <a:blip r:embed="rId3"/>
              </a:buBlip>
            </a:pPr>
            <a:r>
              <a:rPr lang="en-US" sz="2000" kern="1200" dirty="0" smtClean="0">
                <a:solidFill>
                  <a:schemeClr val="tx1"/>
                </a:solidFill>
                <a:latin typeface="Arial"/>
                <a:ea typeface="+mj-ea"/>
                <a:cs typeface="Arial"/>
              </a:rPr>
              <a:t>In 2009, more than 350 hospitals in 22 States reduced CLABSI rates by an average of 35 percent after implementing CUSP</a:t>
            </a:r>
            <a:endParaRPr lang="en-US" sz="2000" dirty="0">
              <a:latin typeface="Arial"/>
              <a:cs typeface="Arial"/>
            </a:endParaRPr>
          </a:p>
        </p:txBody>
      </p:sp>
      <p:sp>
        <p:nvSpPr>
          <p:cNvPr id="4"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descr="An arrow sweeping upward to depict CUSP results that build on each other."/>
          <p:cNvSpPr/>
          <p:nvPr/>
        </p:nvSpPr>
        <p:spPr>
          <a:xfrm rot="6713976" flipH="1">
            <a:off x="3158796" y="2195903"/>
            <a:ext cx="6248400" cy="390525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854922" y="702951"/>
            <a:ext cx="8229600" cy="959346"/>
          </a:xfrm>
        </p:spPr>
        <p:txBody>
          <a:bodyPr>
            <a:normAutofit/>
          </a:bodyPr>
          <a:lstStyle/>
          <a:p>
            <a:pPr algn="ctr"/>
            <a:r>
              <a:rPr lang="en-US" sz="3200" b="1" dirty="0" smtClean="0">
                <a:solidFill>
                  <a:schemeClr val="tx1"/>
                </a:solidFill>
              </a:rPr>
              <a:t>CUSP Results</a:t>
            </a:r>
            <a:endParaRPr lang="en-US" sz="3200" b="1" dirty="0">
              <a:solidFill>
                <a:schemeClr val="tx1"/>
              </a:solidFill>
            </a:endParaRPr>
          </a:p>
        </p:txBody>
      </p:sp>
      <p:sp>
        <p:nvSpPr>
          <p:cNvPr id="3" name="Content Placeholder 2"/>
          <p:cNvSpPr>
            <a:spLocks noGrp="1"/>
          </p:cNvSpPr>
          <p:nvPr>
            <p:ph sz="quarter" idx="10"/>
          </p:nvPr>
        </p:nvSpPr>
        <p:spPr>
          <a:xfrm>
            <a:off x="888375" y="1877613"/>
            <a:ext cx="5273107" cy="4191000"/>
          </a:xfrm>
        </p:spPr>
        <p:txBody>
          <a:bodyPr>
            <a:normAutofit/>
          </a:bodyPr>
          <a:lstStyle/>
          <a:p>
            <a:pPr lvl="0">
              <a:buSzPct val="100000"/>
              <a:buBlip>
                <a:blip r:embed="rId3"/>
              </a:buBlip>
            </a:pPr>
            <a:r>
              <a:rPr lang="en-US" sz="2000" kern="1200" dirty="0" smtClean="0">
                <a:solidFill>
                  <a:schemeClr val="tx1"/>
                </a:solidFill>
                <a:latin typeface="Arial"/>
                <a:ea typeface="+mj-ea"/>
                <a:cs typeface="Arial"/>
              </a:rPr>
              <a:t>Heightened engagement of staff and senior leaders</a:t>
            </a:r>
          </a:p>
          <a:p>
            <a:pPr lvl="0">
              <a:buSzPct val="100000"/>
              <a:buBlip>
                <a:blip r:embed="rId3"/>
              </a:buBlip>
            </a:pPr>
            <a:r>
              <a:rPr lang="en-US" sz="2000" kern="1200" dirty="0" smtClean="0">
                <a:solidFill>
                  <a:schemeClr val="tx1"/>
                </a:solidFill>
                <a:latin typeface="Arial"/>
                <a:ea typeface="+mj-ea"/>
                <a:cs typeface="Arial"/>
              </a:rPr>
              <a:t>Improved communication among care team members</a:t>
            </a:r>
          </a:p>
          <a:p>
            <a:pPr lvl="0">
              <a:buSzPct val="100000"/>
              <a:buBlip>
                <a:blip r:embed="rId3"/>
              </a:buBlip>
            </a:pPr>
            <a:r>
              <a:rPr lang="en-US" sz="2000" kern="1200" dirty="0" smtClean="0">
                <a:solidFill>
                  <a:schemeClr val="tx1"/>
                </a:solidFill>
                <a:latin typeface="Arial"/>
                <a:ea typeface="+mj-ea"/>
                <a:cs typeface="Arial"/>
              </a:rPr>
              <a:t>Shared mental models</a:t>
            </a:r>
          </a:p>
          <a:p>
            <a:pPr lvl="0">
              <a:buSzPct val="100000"/>
              <a:buBlip>
                <a:blip r:embed="rId3"/>
              </a:buBlip>
            </a:pPr>
            <a:r>
              <a:rPr lang="en-US" sz="2000" kern="1200" dirty="0" smtClean="0">
                <a:solidFill>
                  <a:schemeClr val="tx1"/>
                </a:solidFill>
                <a:latin typeface="Arial"/>
                <a:ea typeface="+mj-ea"/>
                <a:cs typeface="Arial"/>
              </a:rPr>
              <a:t>Expanded knowledge of potential </a:t>
            </a:r>
            <a:br>
              <a:rPr lang="en-US" sz="2000" kern="1200" dirty="0" smtClean="0">
                <a:solidFill>
                  <a:schemeClr val="tx1"/>
                </a:solidFill>
                <a:latin typeface="Arial"/>
                <a:ea typeface="+mj-ea"/>
                <a:cs typeface="Arial"/>
              </a:rPr>
            </a:br>
            <a:r>
              <a:rPr lang="en-US" sz="2000" kern="1200" dirty="0" smtClean="0">
                <a:solidFill>
                  <a:schemeClr val="tx1"/>
                </a:solidFill>
                <a:latin typeface="Arial"/>
                <a:ea typeface="+mj-ea"/>
                <a:cs typeface="Arial"/>
              </a:rPr>
              <a:t>hazards and barriers to safety</a:t>
            </a:r>
          </a:p>
          <a:p>
            <a:pPr lvl="0">
              <a:buSzPct val="100000"/>
              <a:buBlip>
                <a:blip r:embed="rId3"/>
              </a:buBlip>
            </a:pPr>
            <a:r>
              <a:rPr lang="en-US" sz="2000" kern="1200" dirty="0" smtClean="0">
                <a:solidFill>
                  <a:schemeClr val="tx1"/>
                </a:solidFill>
                <a:latin typeface="Arial"/>
                <a:ea typeface="+mj-ea"/>
                <a:cs typeface="Arial"/>
              </a:rPr>
              <a:t>Collaborative focus on systems of care</a:t>
            </a:r>
            <a:endParaRPr lang="en-US" sz="2000" dirty="0">
              <a:latin typeface="Arial"/>
              <a:cs typeface="Arial"/>
            </a:endParaRP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CUSP Toolkit is designed to support Kotter’s Eight Steps of Change.  The “Assemble the Team” module presents Kotter’s “Create a Guiding Coalition” and “Empowering Others to Act”.  The “Engage the Senior Executive” module embodies Kotter’s “Create a Guiding Coalition”.  Next, “Understand the Science of Safety” mirrors the material covered in Kotter’s “Create a Sense of Urgency”, “Communicate the Vision” and “Anchor New Approaches in Culture”.  “Identify Defects Through Sensemaking” embodies Kotter’s “Develop a Shared Vision”, “Communicate the Vision”, “Empower Others to Act” and “Consolidate Gains and Produce More Change”.  Finally, “Implement Teamwork and Communication” embodies Kotter’s “Empower Others to Act”, “Generate Short-Term Wins” and “Anchor New Approaches in Culture”.  &#10;&#10;TeamSTEPPS logo and penguin"/>
          <p:cNvSpPr>
            <a:spLocks noGrp="1"/>
          </p:cNvSpPr>
          <p:nvPr>
            <p:ph type="title"/>
          </p:nvPr>
        </p:nvSpPr>
        <p:spPr>
          <a:xfrm>
            <a:off x="349390" y="699574"/>
            <a:ext cx="9051083" cy="1143000"/>
          </a:xfrm>
        </p:spPr>
        <p:txBody>
          <a:bodyPr>
            <a:noAutofit/>
          </a:bodyPr>
          <a:lstStyle/>
          <a:p>
            <a:pPr algn="ctr"/>
            <a:r>
              <a:rPr lang="en-US" sz="3200" b="1" dirty="0" smtClean="0">
                <a:solidFill>
                  <a:schemeClr val="tx1"/>
                </a:solidFill>
              </a:rPr>
              <a:t>CUSP Supports </a:t>
            </a:r>
            <a:br>
              <a:rPr lang="en-US" sz="3200" b="1" dirty="0" smtClean="0">
                <a:solidFill>
                  <a:schemeClr val="tx1"/>
                </a:solidFill>
              </a:rPr>
            </a:br>
            <a:r>
              <a:rPr lang="en-US" sz="3200" b="1" dirty="0" err="1" smtClean="0">
                <a:solidFill>
                  <a:schemeClr val="tx1"/>
                </a:solidFill>
              </a:rPr>
              <a:t>Kotter’s</a:t>
            </a:r>
            <a:r>
              <a:rPr lang="en-US" sz="3200" b="1" dirty="0" smtClean="0">
                <a:solidFill>
                  <a:schemeClr val="tx1"/>
                </a:solidFill>
              </a:rPr>
              <a:t> Eight Steps of Change</a:t>
            </a:r>
            <a:r>
              <a:rPr lang="en-US" sz="3200" b="1" baseline="30000" dirty="0" smtClean="0">
                <a:solidFill>
                  <a:schemeClr val="tx1"/>
                </a:solidFill>
              </a:rPr>
              <a:t>2</a:t>
            </a:r>
            <a:br>
              <a:rPr lang="en-US" sz="3200" b="1" baseline="30000" dirty="0" smtClean="0">
                <a:solidFill>
                  <a:schemeClr val="tx1"/>
                </a:solidFill>
              </a:rPr>
            </a:br>
            <a:endParaRPr lang="en-US" sz="3200" b="1" baseline="30000" dirty="0">
              <a:solidFill>
                <a:schemeClr val="tx1"/>
              </a:solidFill>
            </a:endParaRPr>
          </a:p>
        </p:txBody>
      </p:sp>
      <p:graphicFrame>
        <p:nvGraphicFramePr>
          <p:cNvPr id="4" name="Content Placeholder 3" descr="The modules of the CUSP Toolkit all support steps in the Kotter change model.&#10;Kotter's concept of &quot;Create a sense of urgency&quot; links to the CUSP module &quot;Understand the Science of Safety&quot;&#10;Kotter's concept of &quot;Create a guiding coalition&quot; links to the CUSP modules &quot;Assemble the Team&quot; and &quot;Engage the Senior Executive&quot;&#10;Kotter's concept of &quot;Develop a shared vision&quot; links to the CUSP module &quot;Identify Defects Through Sensemaking&quot;&#10;Kotter's concept of &quot;Communicate the vision&quot; links to the CUSP modules &quot;Understand the Science of Safety&quot; and &quot;Identify Defects Through Sensemaking&quot;&#10;&#10;TeamSTEPPS logo and penguin&#10;"/>
          <p:cNvGraphicFramePr>
            <a:graphicFrameLocks noGrp="1"/>
          </p:cNvGraphicFramePr>
          <p:nvPr>
            <p:ph sz="quarter" idx="10"/>
            <p:extLst>
              <p:ext uri="{D42A27DB-BD31-4B8C-83A1-F6EECF244321}">
                <p14:modId xmlns:p14="http://schemas.microsoft.com/office/powerpoint/2010/main" val="2556933197"/>
              </p:ext>
            </p:extLst>
          </p:nvPr>
        </p:nvGraphicFramePr>
        <p:xfrm>
          <a:off x="387828" y="2047416"/>
          <a:ext cx="8344727" cy="3180045"/>
        </p:xfrm>
        <a:graphic>
          <a:graphicData uri="http://schemas.openxmlformats.org/drawingml/2006/table">
            <a:tbl>
              <a:tblPr firstRow="1" bandRow="1">
                <a:tableStyleId>{21E4AEA4-8DFA-4A89-87EB-49C32662AFE0}</a:tableStyleId>
              </a:tblPr>
              <a:tblGrid>
                <a:gridCol w="3018194"/>
                <a:gridCol w="5326533"/>
              </a:tblGrid>
              <a:tr h="632266">
                <a:tc>
                  <a:txBody>
                    <a:bodyPr/>
                    <a:lstStyle/>
                    <a:p>
                      <a:pPr algn="ctr"/>
                      <a:r>
                        <a:rPr lang="en-US" sz="2000" dirty="0" err="1" smtClean="0">
                          <a:latin typeface="Arial"/>
                          <a:cs typeface="Arial"/>
                        </a:rPr>
                        <a:t>Kotter</a:t>
                      </a:r>
                      <a:endParaRPr lang="en-US" sz="2000" dirty="0">
                        <a:latin typeface="Arial"/>
                        <a:cs typeface="Arial"/>
                      </a:endParaRPr>
                    </a:p>
                  </a:txBody>
                  <a:tcPr marL="91264" marR="91264">
                    <a:solidFill>
                      <a:srgbClr val="BD3632"/>
                    </a:solidFill>
                  </a:tcPr>
                </a:tc>
                <a:tc>
                  <a:txBody>
                    <a:bodyPr/>
                    <a:lstStyle/>
                    <a:p>
                      <a:pPr algn="ctr"/>
                      <a:r>
                        <a:rPr lang="en-US" sz="2000" dirty="0" smtClean="0">
                          <a:latin typeface="Arial"/>
                          <a:cs typeface="Arial"/>
                        </a:rPr>
                        <a:t>CUSP Toolkit</a:t>
                      </a:r>
                      <a:r>
                        <a:rPr lang="en-US" sz="2000" baseline="0" dirty="0" smtClean="0">
                          <a:latin typeface="Arial"/>
                          <a:cs typeface="Arial"/>
                        </a:rPr>
                        <a:t> Modules</a:t>
                      </a:r>
                      <a:endParaRPr lang="en-US" sz="2000" dirty="0">
                        <a:latin typeface="Arial"/>
                        <a:cs typeface="Arial"/>
                      </a:endParaRPr>
                    </a:p>
                  </a:txBody>
                  <a:tcPr marL="91264" marR="91264">
                    <a:solidFill>
                      <a:srgbClr val="BD3632"/>
                    </a:solidFill>
                  </a:tcPr>
                </a:tc>
              </a:tr>
              <a:tr h="661537">
                <a:tc>
                  <a:txBody>
                    <a:bodyPr/>
                    <a:lstStyle/>
                    <a:p>
                      <a:pPr marL="0" marR="0">
                        <a:spcBef>
                          <a:spcPts val="0"/>
                        </a:spcBef>
                        <a:spcAft>
                          <a:spcPts val="0"/>
                        </a:spcAft>
                      </a:pPr>
                      <a:r>
                        <a:rPr lang="en-US" sz="2000" dirty="0" smtClean="0">
                          <a:latin typeface="Arial"/>
                          <a:cs typeface="Arial"/>
                        </a:rPr>
                        <a:t>Step 1: Create </a:t>
                      </a:r>
                      <a:r>
                        <a:rPr lang="en-US" sz="2000" dirty="0">
                          <a:latin typeface="Arial"/>
                          <a:cs typeface="Arial"/>
                        </a:rPr>
                        <a:t>a sense of urgency</a:t>
                      </a:r>
                      <a:endParaRPr lang="en-US" sz="2000" dirty="0">
                        <a:latin typeface="Arial"/>
                        <a:ea typeface="Cambria"/>
                        <a:cs typeface="Arial"/>
                      </a:endParaRPr>
                    </a:p>
                  </a:txBody>
                  <a:tcPr marL="68448" marR="68448" marT="0" marB="0"/>
                </a:tc>
                <a:tc>
                  <a:txBody>
                    <a:bodyPr/>
                    <a:lstStyle/>
                    <a:p>
                      <a:pPr marL="0" marR="0">
                        <a:spcBef>
                          <a:spcPts val="0"/>
                        </a:spcBef>
                        <a:spcAft>
                          <a:spcPts val="0"/>
                        </a:spcAft>
                      </a:pPr>
                      <a:r>
                        <a:rPr lang="en-US" sz="2000" dirty="0">
                          <a:latin typeface="Arial"/>
                          <a:cs typeface="Arial"/>
                        </a:rPr>
                        <a:t>Understand the Science of Safety</a:t>
                      </a:r>
                      <a:endParaRPr lang="en-US" sz="2000" dirty="0">
                        <a:latin typeface="Arial"/>
                        <a:ea typeface="Cambria"/>
                        <a:cs typeface="Arial"/>
                      </a:endParaRPr>
                    </a:p>
                  </a:txBody>
                  <a:tcPr marL="68448" marR="68448" marT="0" marB="0"/>
                </a:tc>
              </a:tr>
              <a:tr h="661537">
                <a:tc>
                  <a:txBody>
                    <a:bodyPr/>
                    <a:lstStyle/>
                    <a:p>
                      <a:pPr marL="0" marR="0">
                        <a:spcBef>
                          <a:spcPts val="0"/>
                        </a:spcBef>
                        <a:spcAft>
                          <a:spcPts val="0"/>
                        </a:spcAft>
                      </a:pPr>
                      <a:r>
                        <a:rPr lang="en-US" sz="2000" dirty="0" smtClean="0">
                          <a:latin typeface="Arial"/>
                          <a:cs typeface="Arial"/>
                        </a:rPr>
                        <a:t>Step 2: Create </a:t>
                      </a:r>
                      <a:r>
                        <a:rPr lang="en-US" sz="2000" dirty="0">
                          <a:latin typeface="Arial"/>
                          <a:cs typeface="Arial"/>
                        </a:rPr>
                        <a:t>a guiding coalition</a:t>
                      </a:r>
                      <a:endParaRPr lang="en-US" sz="2000" dirty="0">
                        <a:latin typeface="Arial"/>
                        <a:ea typeface="Cambria"/>
                        <a:cs typeface="Arial"/>
                      </a:endParaRPr>
                    </a:p>
                  </a:txBody>
                  <a:tcPr marL="68448" marR="68448" marT="0" marB="0"/>
                </a:tc>
                <a:tc>
                  <a:txBody>
                    <a:bodyPr/>
                    <a:lstStyle/>
                    <a:p>
                      <a:pPr marL="0" marR="0">
                        <a:spcBef>
                          <a:spcPts val="0"/>
                        </a:spcBef>
                        <a:spcAft>
                          <a:spcPts val="0"/>
                        </a:spcAft>
                      </a:pPr>
                      <a:r>
                        <a:rPr lang="en-US" sz="2000" dirty="0">
                          <a:latin typeface="Arial"/>
                          <a:cs typeface="Arial"/>
                        </a:rPr>
                        <a:t>Assemble the </a:t>
                      </a:r>
                      <a:r>
                        <a:rPr lang="en-US" sz="2000" dirty="0" smtClean="0">
                          <a:latin typeface="Arial"/>
                          <a:cs typeface="Arial"/>
                        </a:rPr>
                        <a:t>Team</a:t>
                      </a:r>
                    </a:p>
                    <a:p>
                      <a:pPr marL="0" marR="0">
                        <a:spcBef>
                          <a:spcPts val="0"/>
                        </a:spcBef>
                        <a:spcAft>
                          <a:spcPts val="0"/>
                        </a:spcAft>
                      </a:pPr>
                      <a:r>
                        <a:rPr lang="en-US" sz="2000" dirty="0" smtClean="0">
                          <a:latin typeface="Arial"/>
                          <a:cs typeface="Arial"/>
                        </a:rPr>
                        <a:t>Engage </a:t>
                      </a:r>
                      <a:r>
                        <a:rPr lang="en-US" sz="2000" dirty="0">
                          <a:latin typeface="Arial"/>
                          <a:cs typeface="Arial"/>
                        </a:rPr>
                        <a:t>the Senior Executive</a:t>
                      </a:r>
                      <a:endParaRPr lang="en-US" sz="2000" dirty="0">
                        <a:latin typeface="Arial"/>
                        <a:ea typeface="Cambria"/>
                        <a:cs typeface="Arial"/>
                      </a:endParaRPr>
                    </a:p>
                  </a:txBody>
                  <a:tcPr marL="68448" marR="68448" marT="0" marB="0"/>
                </a:tc>
              </a:tr>
              <a:tr h="395288">
                <a:tc>
                  <a:txBody>
                    <a:bodyPr/>
                    <a:lstStyle/>
                    <a:p>
                      <a:pPr marL="0" marR="0">
                        <a:spcBef>
                          <a:spcPts val="0"/>
                        </a:spcBef>
                        <a:spcAft>
                          <a:spcPts val="0"/>
                        </a:spcAft>
                      </a:pPr>
                      <a:r>
                        <a:rPr lang="en-US" sz="2000" dirty="0" smtClean="0">
                          <a:latin typeface="Arial"/>
                          <a:cs typeface="Arial"/>
                        </a:rPr>
                        <a:t>Step 3: Develop </a:t>
                      </a:r>
                      <a:r>
                        <a:rPr lang="en-US" sz="2000" dirty="0">
                          <a:latin typeface="Arial"/>
                          <a:cs typeface="Arial"/>
                        </a:rPr>
                        <a:t>a shared vision</a:t>
                      </a:r>
                      <a:endParaRPr lang="en-US" sz="2000" dirty="0">
                        <a:latin typeface="Arial"/>
                        <a:ea typeface="Cambria"/>
                        <a:cs typeface="Arial"/>
                      </a:endParaRPr>
                    </a:p>
                  </a:txBody>
                  <a:tcPr marL="68448" marR="68448" marT="0" marB="0"/>
                </a:tc>
                <a:tc>
                  <a:txBody>
                    <a:bodyPr/>
                    <a:lstStyle/>
                    <a:p>
                      <a:pPr marL="0" marR="0">
                        <a:spcBef>
                          <a:spcPts val="0"/>
                        </a:spcBef>
                        <a:spcAft>
                          <a:spcPts val="0"/>
                        </a:spcAft>
                      </a:pPr>
                      <a:r>
                        <a:rPr lang="en-US" sz="2000" dirty="0">
                          <a:latin typeface="Arial"/>
                          <a:cs typeface="Arial"/>
                        </a:rPr>
                        <a:t>Identify Defects </a:t>
                      </a:r>
                      <a:r>
                        <a:rPr lang="en-US" sz="2000" dirty="0" smtClean="0">
                          <a:latin typeface="Arial"/>
                          <a:cs typeface="Arial"/>
                        </a:rPr>
                        <a:t>Through </a:t>
                      </a:r>
                      <a:r>
                        <a:rPr lang="en-US" sz="2000" dirty="0">
                          <a:latin typeface="Arial"/>
                          <a:cs typeface="Arial"/>
                        </a:rPr>
                        <a:t>Sensemaking</a:t>
                      </a:r>
                      <a:endParaRPr lang="en-US" sz="2000" dirty="0">
                        <a:latin typeface="Arial"/>
                        <a:ea typeface="Cambria"/>
                        <a:cs typeface="Arial"/>
                      </a:endParaRPr>
                    </a:p>
                  </a:txBody>
                  <a:tcPr marL="68448" marR="68448" marT="0" marB="0"/>
                </a:tc>
              </a:tr>
              <a:tr h="615105">
                <a:tc>
                  <a:txBody>
                    <a:bodyPr/>
                    <a:lstStyle/>
                    <a:p>
                      <a:pPr marL="0" marR="0">
                        <a:spcBef>
                          <a:spcPts val="0"/>
                        </a:spcBef>
                        <a:spcAft>
                          <a:spcPts val="0"/>
                        </a:spcAft>
                      </a:pPr>
                      <a:r>
                        <a:rPr lang="en-US" sz="2000" dirty="0" smtClean="0">
                          <a:latin typeface="Arial"/>
                          <a:cs typeface="Arial"/>
                        </a:rPr>
                        <a:t>Step 4: Communicate </a:t>
                      </a:r>
                      <a:r>
                        <a:rPr lang="en-US" sz="2000" dirty="0">
                          <a:latin typeface="Arial"/>
                          <a:cs typeface="Arial"/>
                        </a:rPr>
                        <a:t>the vision</a:t>
                      </a:r>
                      <a:endParaRPr lang="en-US" sz="2000" dirty="0">
                        <a:latin typeface="Arial"/>
                        <a:ea typeface="Cambria"/>
                        <a:cs typeface="Arial"/>
                      </a:endParaRPr>
                    </a:p>
                  </a:txBody>
                  <a:tcPr marL="68448" marR="68448" marT="0" marB="0"/>
                </a:tc>
                <a:tc>
                  <a:txBody>
                    <a:bodyPr/>
                    <a:lstStyle/>
                    <a:p>
                      <a:pPr marL="0" marR="0">
                        <a:spcBef>
                          <a:spcPts val="0"/>
                        </a:spcBef>
                        <a:spcAft>
                          <a:spcPts val="0"/>
                        </a:spcAft>
                      </a:pPr>
                      <a:r>
                        <a:rPr lang="en-US" sz="2000" dirty="0">
                          <a:latin typeface="Arial"/>
                          <a:cs typeface="Arial"/>
                        </a:rPr>
                        <a:t>Understand the Science of </a:t>
                      </a:r>
                      <a:r>
                        <a:rPr lang="en-US" sz="2000" dirty="0" smtClean="0">
                          <a:latin typeface="Arial"/>
                          <a:cs typeface="Arial"/>
                        </a:rPr>
                        <a:t>Safety</a:t>
                      </a:r>
                    </a:p>
                    <a:p>
                      <a:pPr marL="0" marR="0">
                        <a:spcBef>
                          <a:spcPts val="0"/>
                        </a:spcBef>
                        <a:spcAft>
                          <a:spcPts val="0"/>
                        </a:spcAft>
                      </a:pPr>
                      <a:r>
                        <a:rPr lang="en-US" sz="2000" dirty="0" smtClean="0">
                          <a:latin typeface="Arial"/>
                          <a:cs typeface="Arial"/>
                        </a:rPr>
                        <a:t>Identify </a:t>
                      </a:r>
                      <a:r>
                        <a:rPr lang="en-US" sz="2000" dirty="0">
                          <a:latin typeface="Arial"/>
                          <a:cs typeface="Arial"/>
                        </a:rPr>
                        <a:t>Defects </a:t>
                      </a:r>
                      <a:r>
                        <a:rPr lang="en-US" sz="2000" dirty="0" smtClean="0">
                          <a:latin typeface="Arial"/>
                          <a:cs typeface="Arial"/>
                        </a:rPr>
                        <a:t>Through </a:t>
                      </a:r>
                      <a:r>
                        <a:rPr lang="en-US" sz="2000" dirty="0">
                          <a:latin typeface="Arial"/>
                          <a:cs typeface="Arial"/>
                        </a:rPr>
                        <a:t>Sensemaking</a:t>
                      </a:r>
                      <a:endParaRPr lang="en-US" sz="2000" dirty="0">
                        <a:latin typeface="Arial"/>
                        <a:ea typeface="Cambria"/>
                        <a:cs typeface="Arial"/>
                      </a:endParaRPr>
                    </a:p>
                  </a:txBody>
                  <a:tcPr marL="68448" marR="68448" marT="0" marB="0"/>
                </a:tc>
              </a:tr>
            </a:tbl>
          </a:graphicData>
        </a:graphic>
      </p:graphicFrame>
      <p:sp>
        <p:nvSpPr>
          <p:cNvPr id="5"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3</a:t>
            </a:fld>
            <a:endParaRPr lang="en-US" dirty="0"/>
          </a:p>
        </p:txBody>
      </p:sp>
      <p:grpSp>
        <p:nvGrpSpPr>
          <p:cNvPr id="7" name="Group 6" descr="TeamSTEPPS penguin and logo"/>
          <p:cNvGrpSpPr/>
          <p:nvPr/>
        </p:nvGrpSpPr>
        <p:grpSpPr>
          <a:xfrm>
            <a:off x="0" y="5334000"/>
            <a:ext cx="4953000" cy="1315720"/>
            <a:chOff x="0" y="5334000"/>
            <a:chExt cx="4953000" cy="131572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9"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412" y="575064"/>
            <a:ext cx="8229600" cy="1143000"/>
          </a:xfrm>
        </p:spPr>
        <p:txBody>
          <a:bodyPr/>
          <a:lstStyle/>
          <a:p>
            <a:pPr algn="ctr"/>
            <a:r>
              <a:rPr lang="en-US" sz="3200" b="1" dirty="0" smtClean="0">
                <a:solidFill>
                  <a:schemeClr val="tx1"/>
                </a:solidFill>
              </a:rPr>
              <a:t>Summary</a:t>
            </a:r>
            <a:endParaRPr lang="en-US" sz="3200" b="1" dirty="0">
              <a:solidFill>
                <a:schemeClr val="tx1"/>
              </a:solidFill>
            </a:endParaRPr>
          </a:p>
        </p:txBody>
      </p:sp>
      <p:sp>
        <p:nvSpPr>
          <p:cNvPr id="3" name="Content Placeholder 2"/>
          <p:cNvSpPr>
            <a:spLocks noGrp="1"/>
          </p:cNvSpPr>
          <p:nvPr>
            <p:ph sz="quarter" idx="10"/>
          </p:nvPr>
        </p:nvSpPr>
        <p:spPr>
          <a:xfrm>
            <a:off x="899526" y="2150252"/>
            <a:ext cx="7564250" cy="4191000"/>
          </a:xfrm>
        </p:spPr>
        <p:txBody>
          <a:bodyPr>
            <a:normAutofit/>
          </a:bodyPr>
          <a:lstStyle/>
          <a:p>
            <a:pPr lvl="0">
              <a:buSzPct val="100000"/>
              <a:buBlip>
                <a:blip r:embed="rId3"/>
              </a:buBlip>
            </a:pPr>
            <a:r>
              <a:rPr lang="en-US" sz="2000" dirty="0"/>
              <a:t>CUSP integrates with and supports a broad range of quality and safety models </a:t>
            </a:r>
            <a:endParaRPr lang="en-US" sz="2000" kern="1200" dirty="0" smtClean="0">
              <a:solidFill>
                <a:schemeClr val="tx1"/>
              </a:solidFill>
              <a:latin typeface="Arial"/>
              <a:ea typeface="+mj-ea"/>
              <a:cs typeface="Arial"/>
            </a:endParaRPr>
          </a:p>
          <a:p>
            <a:pPr lvl="0">
              <a:buSzPct val="100000"/>
              <a:buBlip>
                <a:blip r:embed="rId3"/>
              </a:buBlip>
            </a:pPr>
            <a:r>
              <a:rPr lang="en-US" sz="2000" kern="1200" dirty="0" smtClean="0">
                <a:solidFill>
                  <a:schemeClr val="tx1"/>
                </a:solidFill>
                <a:latin typeface="Arial"/>
                <a:ea typeface="+mj-ea"/>
                <a:cs typeface="Arial"/>
              </a:rPr>
              <a:t>Communication is cited as a root cause of most errors</a:t>
            </a:r>
          </a:p>
          <a:p>
            <a:pPr lvl="0">
              <a:buSzPct val="100000"/>
              <a:buBlip>
                <a:blip r:embed="rId3"/>
              </a:buBlip>
            </a:pPr>
            <a:r>
              <a:rPr lang="en-US" sz="2000" kern="1200" dirty="0" smtClean="0">
                <a:solidFill>
                  <a:schemeClr val="tx1"/>
                </a:solidFill>
                <a:latin typeface="Arial"/>
                <a:ea typeface="+mj-ea"/>
                <a:cs typeface="Arial"/>
              </a:rPr>
              <a:t>Individuals across an organization can use the </a:t>
            </a:r>
            <a:r>
              <a:rPr lang="en-US" sz="2000" i="1" kern="1200" dirty="0" smtClean="0">
                <a:solidFill>
                  <a:schemeClr val="tx1"/>
                </a:solidFill>
                <a:latin typeface="Arial"/>
                <a:ea typeface="+mj-ea"/>
                <a:cs typeface="Arial"/>
              </a:rPr>
              <a:t>CUSP Toolkit </a:t>
            </a:r>
            <a:r>
              <a:rPr lang="en-US" sz="2000" kern="1200" dirty="0" smtClean="0">
                <a:solidFill>
                  <a:schemeClr val="tx1"/>
                </a:solidFill>
                <a:latin typeface="Arial"/>
                <a:ea typeface="+mj-ea"/>
                <a:cs typeface="Arial"/>
              </a:rPr>
              <a:t>and expect measurable results</a:t>
            </a:r>
            <a:endParaRPr lang="en-US" sz="2000" dirty="0">
              <a:latin typeface="Arial"/>
              <a:cs typeface="Arial"/>
            </a:endParaRPr>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71" y="646093"/>
            <a:ext cx="8229600" cy="669751"/>
          </a:xfrm>
        </p:spPr>
        <p:txBody>
          <a:bodyPr>
            <a:normAutofit/>
          </a:bodyPr>
          <a:lstStyle/>
          <a:p>
            <a:pPr algn="ctr"/>
            <a:r>
              <a:rPr lang="en-US" sz="3200" b="1" dirty="0" smtClean="0">
                <a:solidFill>
                  <a:schemeClr val="tx1"/>
                </a:solidFill>
              </a:rPr>
              <a:t>References</a:t>
            </a:r>
            <a:endParaRPr lang="en-US" sz="3200" b="1" dirty="0">
              <a:solidFill>
                <a:schemeClr val="tx1"/>
              </a:solidFill>
            </a:endParaRPr>
          </a:p>
        </p:txBody>
      </p:sp>
      <p:sp>
        <p:nvSpPr>
          <p:cNvPr id="3" name="Content Placeholder 2"/>
          <p:cNvSpPr>
            <a:spLocks noGrp="1"/>
          </p:cNvSpPr>
          <p:nvPr>
            <p:ph sz="quarter" idx="10"/>
          </p:nvPr>
        </p:nvSpPr>
        <p:spPr>
          <a:xfrm>
            <a:off x="609600" y="1315845"/>
            <a:ext cx="8229600" cy="4873082"/>
          </a:xfrm>
        </p:spPr>
        <p:txBody>
          <a:bodyPr>
            <a:noAutofit/>
          </a:bodyPr>
          <a:lstStyle/>
          <a:p>
            <a:pPr marL="457200" indent="-457200">
              <a:buFont typeface="+mj-lt"/>
              <a:buAutoNum type="arabicPeriod"/>
            </a:pPr>
            <a:r>
              <a:rPr lang="en-US" sz="1900" dirty="0"/>
              <a:t>Agency for Healthcare Research and Quality, Department of Defense. </a:t>
            </a:r>
            <a:r>
              <a:rPr lang="en-US" sz="1900" dirty="0" err="1"/>
              <a:t>TeamSTEPPS</a:t>
            </a:r>
            <a:r>
              <a:rPr lang="en-US" sz="1900" dirty="0"/>
              <a:t>.  Available at </a:t>
            </a:r>
            <a:r>
              <a:rPr lang="en-US" sz="1900" u="sng" dirty="0">
                <a:hlinkClick r:id="rId3"/>
              </a:rPr>
              <a:t>http://</a:t>
            </a:r>
            <a:r>
              <a:rPr lang="en-US" sz="1900" u="sng" dirty="0" smtClean="0">
                <a:hlinkClick r:id="rId3"/>
              </a:rPr>
              <a:t>www.ahrq.gov/professionals/education/curriculum-tools/teamstepps/index.html</a:t>
            </a:r>
            <a:endParaRPr lang="en-US" sz="1900" u="sng" dirty="0" smtClean="0"/>
          </a:p>
          <a:p>
            <a:pPr marL="457200" indent="-457200">
              <a:buFont typeface="+mj-lt"/>
              <a:buAutoNum type="arabicPeriod"/>
            </a:pPr>
            <a:r>
              <a:rPr lang="en-US" sz="1900" dirty="0" smtClean="0"/>
              <a:t>Kotter </a:t>
            </a:r>
            <a:r>
              <a:rPr lang="en-US" sz="1900" dirty="0" smtClean="0"/>
              <a:t>J, </a:t>
            </a:r>
            <a:r>
              <a:rPr lang="en-US" sz="1900" dirty="0" err="1" smtClean="0"/>
              <a:t>Rathgeber</a:t>
            </a:r>
            <a:r>
              <a:rPr lang="en-US" sz="1900" dirty="0" smtClean="0"/>
              <a:t> H.</a:t>
            </a:r>
            <a:r>
              <a:rPr lang="en-US" sz="1900" b="1" dirty="0" smtClean="0"/>
              <a:t> </a:t>
            </a:r>
            <a:r>
              <a:rPr lang="en-US" sz="1900" i="1" dirty="0"/>
              <a:t>Our </a:t>
            </a:r>
            <a:r>
              <a:rPr lang="en-US" sz="1900" i="1" dirty="0" smtClean="0"/>
              <a:t>iceberg </a:t>
            </a:r>
            <a:r>
              <a:rPr lang="en-US" sz="1900" i="1" dirty="0"/>
              <a:t>is </a:t>
            </a:r>
            <a:r>
              <a:rPr lang="en-US" sz="1900" i="1" dirty="0" smtClean="0"/>
              <a:t>melting:</a:t>
            </a:r>
            <a:r>
              <a:rPr lang="en-US" sz="1900" b="1" i="1" dirty="0"/>
              <a:t> </a:t>
            </a:r>
            <a:r>
              <a:rPr lang="en-US" sz="1900" i="1" dirty="0"/>
              <a:t>Changing and </a:t>
            </a:r>
            <a:r>
              <a:rPr lang="en-US" sz="1900" i="1" dirty="0" smtClean="0"/>
              <a:t>succeeding under any conditions: </a:t>
            </a:r>
            <a:r>
              <a:rPr lang="en-US" sz="1900" dirty="0" smtClean="0"/>
              <a:t>1st ed.</a:t>
            </a:r>
            <a:r>
              <a:rPr lang="en-US" sz="1900" b="1" dirty="0" smtClean="0"/>
              <a:t> </a:t>
            </a:r>
            <a:r>
              <a:rPr lang="en-US" sz="1900" dirty="0" smtClean="0"/>
              <a:t>New York, St</a:t>
            </a:r>
            <a:r>
              <a:rPr lang="en-US" sz="1900" dirty="0"/>
              <a:t>. Martin's </a:t>
            </a:r>
            <a:r>
              <a:rPr lang="en-US" sz="1900" dirty="0" smtClean="0"/>
              <a:t>Press; </a:t>
            </a:r>
            <a:r>
              <a:rPr lang="en-US" sz="1900" dirty="0" smtClean="0"/>
              <a:t>2006.</a:t>
            </a:r>
          </a:p>
          <a:p>
            <a:pPr marL="457200" lvl="0" indent="-457200">
              <a:lnSpc>
                <a:spcPct val="90000"/>
              </a:lnSpc>
              <a:spcBef>
                <a:spcPts val="600"/>
              </a:spcBef>
              <a:spcAft>
                <a:spcPts val="600"/>
              </a:spcAft>
              <a:buSzPct val="100000"/>
              <a:buFont typeface="+mj-lt"/>
              <a:buAutoNum type="arabicPeriod"/>
            </a:pPr>
            <a:r>
              <a:rPr lang="en-US" sz="1900" dirty="0" smtClean="0"/>
              <a:t>Agency </a:t>
            </a:r>
            <a:r>
              <a:rPr lang="en-US" sz="1900" dirty="0"/>
              <a:t>for Healthcare Research and Quality, Department of Defense. </a:t>
            </a:r>
            <a:r>
              <a:rPr lang="en-US" sz="1900" dirty="0" err="1"/>
              <a:t>TeamSTEPPS</a:t>
            </a:r>
            <a:r>
              <a:rPr lang="en-US" sz="1900" dirty="0"/>
              <a:t>.  Available at </a:t>
            </a:r>
            <a:r>
              <a:rPr lang="en-US" sz="1900" u="sng" dirty="0">
                <a:hlinkClick r:id="rId3"/>
              </a:rPr>
              <a:t>http://www.ahrq.gov/professionals/education/curriculum-tools/teamstepps/index.html</a:t>
            </a:r>
            <a:endParaRPr lang="en-US" sz="1900" dirty="0"/>
          </a:p>
          <a:p>
            <a:pPr marL="457200" indent="-457200">
              <a:lnSpc>
                <a:spcPct val="90000"/>
              </a:lnSpc>
              <a:spcBef>
                <a:spcPts val="600"/>
              </a:spcBef>
              <a:spcAft>
                <a:spcPts val="600"/>
              </a:spcAft>
              <a:buSzPct val="100000"/>
              <a:buFont typeface="+mj-lt"/>
              <a:buAutoNum type="arabicPeriod"/>
            </a:pPr>
            <a:r>
              <a:rPr lang="en-US" sz="1900" dirty="0" smtClean="0"/>
              <a:t>Health </a:t>
            </a:r>
            <a:r>
              <a:rPr lang="en-US" sz="1900" dirty="0"/>
              <a:t>Research and Educational Trust, Johns Hopkins University Quality and Safety Research Group, Michigan Health &amp; Hospital Association Keystone Center for Patient Safety and Quality.  Eliminating CLABSI: A national patient safety imperative a progress report on the National On the CUSP: Stop BSI </a:t>
            </a:r>
            <a:r>
              <a:rPr lang="en-US" sz="1900" dirty="0" smtClean="0"/>
              <a:t>project. </a:t>
            </a:r>
            <a:r>
              <a:rPr lang="en-US" sz="1900" dirty="0"/>
              <a:t>Rockville, </a:t>
            </a:r>
            <a:r>
              <a:rPr lang="en-US" sz="1900" dirty="0" smtClean="0"/>
              <a:t>MD; </a:t>
            </a:r>
            <a:r>
              <a:rPr lang="en-US" sz="1900" dirty="0"/>
              <a:t>Agency for Healthcare Research and Quality, April 2011. AHRQ Publication No: 11-0037-EF</a:t>
            </a:r>
            <a:r>
              <a:rPr lang="en-US" sz="1900" dirty="0" smtClean="0"/>
              <a:t>.</a:t>
            </a:r>
            <a:endParaRPr lang="en-US" sz="1900" dirty="0"/>
          </a:p>
        </p:txBody>
      </p:sp>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9600" y="1926131"/>
            <a:ext cx="8229600" cy="5159450"/>
          </a:xfrm>
        </p:spPr>
        <p:txBody>
          <a:bodyPr>
            <a:noAutofit/>
          </a:bodyPr>
          <a:lstStyle/>
          <a:p>
            <a:pPr marL="457200" indent="-457200">
              <a:lnSpc>
                <a:spcPct val="90000"/>
              </a:lnSpc>
              <a:spcBef>
                <a:spcPts val="600"/>
              </a:spcBef>
              <a:spcAft>
                <a:spcPts val="600"/>
              </a:spcAft>
              <a:buFont typeface="+mj-lt"/>
              <a:buAutoNum type="arabicPeriod" startAt="5"/>
              <a:defRPr/>
            </a:pPr>
            <a:r>
              <a:rPr lang="en-US" sz="2000" dirty="0" smtClean="0"/>
              <a:t>Vincent </a:t>
            </a:r>
            <a:r>
              <a:rPr lang="en-US" sz="2000" dirty="0"/>
              <a:t>C, Taylor-Adams S, Stanhope N. Framework for </a:t>
            </a:r>
            <a:r>
              <a:rPr lang="en-US" sz="2000" dirty="0" err="1"/>
              <a:t>analysing</a:t>
            </a:r>
            <a:r>
              <a:rPr lang="en-US" sz="2000" dirty="0"/>
              <a:t> risk and safety in clinical medicine. </a:t>
            </a:r>
            <a:r>
              <a:rPr lang="en-US" sz="2000" i="1" dirty="0"/>
              <a:t>BMJ</a:t>
            </a:r>
            <a:r>
              <a:rPr lang="en-US" sz="2000" dirty="0"/>
              <a:t>. </a:t>
            </a:r>
            <a:r>
              <a:rPr lang="en-US" sz="2000" dirty="0" smtClean="0"/>
              <a:t>1998;316:1154–7.</a:t>
            </a:r>
          </a:p>
          <a:p>
            <a:pPr marL="457200" indent="-457200">
              <a:lnSpc>
                <a:spcPct val="90000"/>
              </a:lnSpc>
              <a:spcBef>
                <a:spcPts val="600"/>
              </a:spcBef>
              <a:spcAft>
                <a:spcPts val="600"/>
              </a:spcAft>
              <a:buFont typeface="+mj-lt"/>
              <a:buAutoNum type="arabicPeriod" startAt="5"/>
              <a:defRPr/>
            </a:pPr>
            <a:r>
              <a:rPr lang="en-US" sz="2000" dirty="0" smtClean="0"/>
              <a:t>Griffith</a:t>
            </a:r>
            <a:r>
              <a:rPr lang="en-US" sz="2000" dirty="0"/>
              <a:t>, S. Just Culture. Plano, TX: Outcome Engineering; </a:t>
            </a:r>
            <a:r>
              <a:rPr lang="en-US" sz="2000" dirty="0" smtClean="0"/>
              <a:t>2011.</a:t>
            </a:r>
            <a:endParaRPr lang="en-US" sz="2000" dirty="0"/>
          </a:p>
          <a:p>
            <a:pPr marL="457200" indent="-457200">
              <a:lnSpc>
                <a:spcPct val="90000"/>
              </a:lnSpc>
              <a:spcBef>
                <a:spcPts val="600"/>
              </a:spcBef>
              <a:spcAft>
                <a:spcPts val="600"/>
              </a:spcAft>
              <a:buFont typeface="+mj-lt"/>
              <a:buAutoNum type="arabicPeriod" startAt="5"/>
            </a:pPr>
            <a:r>
              <a:rPr lang="en-US" sz="2000" dirty="0" err="1" smtClean="0"/>
              <a:t>Pronovost</a:t>
            </a:r>
            <a:r>
              <a:rPr lang="en-US" sz="2000" dirty="0" smtClean="0"/>
              <a:t> </a:t>
            </a:r>
            <a:r>
              <a:rPr lang="en-US" sz="2000" dirty="0"/>
              <a:t>P, </a:t>
            </a:r>
            <a:r>
              <a:rPr lang="en-US" sz="2000" dirty="0" err="1"/>
              <a:t>Goeschel</a:t>
            </a:r>
            <a:r>
              <a:rPr lang="en-US" sz="2000" dirty="0"/>
              <a:t> C, </a:t>
            </a:r>
            <a:r>
              <a:rPr lang="en-US" sz="2000" dirty="0" err="1"/>
              <a:t>Colantuoni</a:t>
            </a:r>
            <a:r>
              <a:rPr lang="en-US" sz="2000" dirty="0"/>
              <a:t> E, et al. Sustaining reductions in catheter related bloodstream infections in Michigan intensive care units: observational study. </a:t>
            </a:r>
            <a:r>
              <a:rPr lang="en-US" sz="2000" i="1" dirty="0" smtClean="0"/>
              <a:t>BMJ. </a:t>
            </a:r>
            <a:r>
              <a:rPr lang="en-US" sz="2000" dirty="0" smtClean="0"/>
              <a:t>2010;340:c309</a:t>
            </a:r>
            <a:r>
              <a:rPr lang="en-US" sz="2000" dirty="0"/>
              <a:t>.</a:t>
            </a:r>
          </a:p>
          <a:p>
            <a:pPr marL="0" indent="0">
              <a:buNone/>
            </a:pPr>
            <a:endParaRPr lang="en-US" sz="2000" dirty="0" smtClean="0"/>
          </a:p>
          <a:p>
            <a:pPr marL="0" indent="0">
              <a:buNone/>
            </a:pPr>
            <a:endParaRPr lang="en-US" sz="2000" dirty="0" smtClean="0"/>
          </a:p>
          <a:p>
            <a:pPr marL="0" indent="0">
              <a:buNone/>
            </a:pPr>
            <a:endParaRPr lang="en-US" sz="2000" dirty="0" smtClean="0"/>
          </a:p>
          <a:p>
            <a:pPr>
              <a:buNone/>
            </a:pPr>
            <a:endParaRPr lang="en-US" sz="2000" dirty="0" smtClean="0">
              <a:latin typeface="Arial"/>
              <a:cs typeface="Arial"/>
            </a:endParaRPr>
          </a:p>
          <a:p>
            <a:pPr>
              <a:buNone/>
            </a:pPr>
            <a:endParaRPr lang="en-US" sz="2000" dirty="0" smtClean="0"/>
          </a:p>
        </p:txBody>
      </p:sp>
      <p:sp>
        <p:nvSpPr>
          <p:cNvPr id="5" name="Title 1"/>
          <p:cNvSpPr>
            <a:spLocks noGrp="1"/>
          </p:cNvSpPr>
          <p:nvPr>
            <p:ph type="title"/>
          </p:nvPr>
        </p:nvSpPr>
        <p:spPr>
          <a:xfrm>
            <a:off x="788016" y="779905"/>
            <a:ext cx="8229600" cy="800545"/>
          </a:xfrm>
        </p:spPr>
        <p:txBody>
          <a:bodyPr>
            <a:normAutofit/>
          </a:bodyPr>
          <a:lstStyle/>
          <a:p>
            <a:pPr marL="514350" indent="-514350" algn="ctr">
              <a:buFont typeface="+mj-lt"/>
              <a:buNone/>
            </a:pPr>
            <a:r>
              <a:rPr lang="en-US" sz="3200" b="1" dirty="0" smtClean="0">
                <a:solidFill>
                  <a:schemeClr val="tx1"/>
                </a:solidFill>
              </a:rPr>
              <a:t>References</a:t>
            </a:r>
            <a:endParaRPr lang="en-US" sz="3200" b="1" dirty="0">
              <a:solidFill>
                <a:schemeClr val="tx1"/>
              </a:solidFill>
            </a:endParaRPr>
          </a:p>
        </p:txBody>
      </p:sp>
      <p:sp>
        <p:nvSpPr>
          <p:cNvPr id="6" name="Slide Number Placeholder 4"/>
          <p:cNvSpPr>
            <a:spLocks noGrp="1"/>
          </p:cNvSpPr>
          <p:nvPr>
            <p:ph type="sldNum" sz="quarter" idx="12"/>
          </p:nvPr>
        </p:nvSpPr>
        <p:spPr>
          <a:xfrm>
            <a:off x="6705600" y="6096000"/>
            <a:ext cx="2133600" cy="365125"/>
          </a:xfrm>
        </p:spPr>
        <p:txBody>
          <a:bodyPr/>
          <a:lstStyle/>
          <a:p>
            <a:pPr>
              <a:defRPr/>
            </a:pPr>
            <a:fld id="{3881F016-8923-431B-A939-A61567D19098}"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descr="Kotter's &quot;Empower others to act&quot; links to the CUSP modules &quot;Assemble the Team&quot;, &quot;Identify Defects Through Sensemaking&quot;, and &quot;Implement Teamwork and Communication&quot;&#10;Kotter's &quot;Generate short term wins&quot; links to the CUSP module &quot;Implement Teamwork and Communication&quot;&#10;Kotter's &quot;Consolidate gains and produce more change&quot; links to the CUSP module &quot;Identify Defects Through Sensemaking&quot;&#10;Kotter's &quot;Anchor new approaches in culture&quot; links to CUSP modules &quot;Understand the Science of Safety&quot; and &quot;Implement Teamwork and Communication&quot;&#10;&#10;TeamSTEPPS logo and penguin"/>
          <p:cNvGraphicFramePr>
            <a:graphicFrameLocks noGrp="1"/>
          </p:cNvGraphicFramePr>
          <p:nvPr>
            <p:ph sz="quarter" idx="10"/>
            <p:extLst>
              <p:ext uri="{D42A27DB-BD31-4B8C-83A1-F6EECF244321}">
                <p14:modId xmlns:p14="http://schemas.microsoft.com/office/powerpoint/2010/main" val="1340807097"/>
              </p:ext>
            </p:extLst>
          </p:nvPr>
        </p:nvGraphicFramePr>
        <p:xfrm>
          <a:off x="410131" y="2056824"/>
          <a:ext cx="8258066" cy="3444240"/>
        </p:xfrm>
        <a:graphic>
          <a:graphicData uri="http://schemas.openxmlformats.org/drawingml/2006/table">
            <a:tbl>
              <a:tblPr firstRow="1" bandRow="1">
                <a:tableStyleId>{21E4AEA4-8DFA-4A89-87EB-49C32662AFE0}</a:tableStyleId>
              </a:tblPr>
              <a:tblGrid>
                <a:gridCol w="2986849"/>
                <a:gridCol w="5271217"/>
              </a:tblGrid>
              <a:tr h="370840">
                <a:tc>
                  <a:txBody>
                    <a:bodyPr/>
                    <a:lstStyle/>
                    <a:p>
                      <a:pPr algn="ctr"/>
                      <a:r>
                        <a:rPr lang="en-US" sz="2000" dirty="0" err="1" smtClean="0">
                          <a:latin typeface="Arial"/>
                          <a:cs typeface="Arial"/>
                        </a:rPr>
                        <a:t>Kotter</a:t>
                      </a:r>
                      <a:endParaRPr lang="en-US" sz="2000" dirty="0">
                        <a:latin typeface="Arial"/>
                        <a:cs typeface="Arial"/>
                      </a:endParaRPr>
                    </a:p>
                  </a:txBody>
                  <a:tcPr marL="91264" marR="91264">
                    <a:solidFill>
                      <a:srgbClr val="BD3632"/>
                    </a:solidFill>
                  </a:tcPr>
                </a:tc>
                <a:tc>
                  <a:txBody>
                    <a:bodyPr/>
                    <a:lstStyle/>
                    <a:p>
                      <a:pPr algn="ctr"/>
                      <a:r>
                        <a:rPr lang="en-US" sz="2000" dirty="0" smtClean="0">
                          <a:latin typeface="Arial"/>
                          <a:cs typeface="Arial"/>
                        </a:rPr>
                        <a:t>CUSP Toolkit</a:t>
                      </a:r>
                      <a:r>
                        <a:rPr lang="en-US" sz="2000" baseline="0" dirty="0" smtClean="0">
                          <a:latin typeface="Arial"/>
                          <a:cs typeface="Arial"/>
                        </a:rPr>
                        <a:t> Modules </a:t>
                      </a:r>
                      <a:endParaRPr lang="en-US" sz="2000" dirty="0">
                        <a:latin typeface="Arial"/>
                        <a:cs typeface="Arial"/>
                      </a:endParaRPr>
                    </a:p>
                  </a:txBody>
                  <a:tcPr marL="91264" marR="91264">
                    <a:solidFill>
                      <a:srgbClr val="BD3632"/>
                    </a:solidFill>
                  </a:tcPr>
                </a:tc>
              </a:tr>
              <a:tr h="370840">
                <a:tc>
                  <a:txBody>
                    <a:bodyPr/>
                    <a:lstStyle/>
                    <a:p>
                      <a:pPr marL="0" marR="0">
                        <a:spcBef>
                          <a:spcPts val="0"/>
                        </a:spcBef>
                        <a:spcAft>
                          <a:spcPts val="0"/>
                        </a:spcAft>
                      </a:pPr>
                      <a:r>
                        <a:rPr lang="en-US" sz="2000" dirty="0" smtClean="0">
                          <a:latin typeface="Arial"/>
                          <a:cs typeface="Arial"/>
                        </a:rPr>
                        <a:t>Step 5: Empower </a:t>
                      </a:r>
                      <a:r>
                        <a:rPr lang="en-US" sz="2000" dirty="0">
                          <a:latin typeface="Arial"/>
                          <a:cs typeface="Arial"/>
                        </a:rPr>
                        <a:t>others to act</a:t>
                      </a:r>
                      <a:endParaRPr lang="en-US" sz="2000" dirty="0">
                        <a:latin typeface="Arial"/>
                        <a:ea typeface="Cambria"/>
                        <a:cs typeface="Arial"/>
                      </a:endParaRPr>
                    </a:p>
                  </a:txBody>
                  <a:tcPr marL="68448" marR="68448" marT="0" marB="0"/>
                </a:tc>
                <a:tc>
                  <a:txBody>
                    <a:bodyPr/>
                    <a:lstStyle/>
                    <a:p>
                      <a:pPr marL="0" marR="0">
                        <a:spcBef>
                          <a:spcPts val="0"/>
                        </a:spcBef>
                        <a:spcAft>
                          <a:spcPts val="0"/>
                        </a:spcAft>
                      </a:pPr>
                      <a:r>
                        <a:rPr lang="en-US" sz="2000" dirty="0">
                          <a:latin typeface="Arial"/>
                          <a:cs typeface="Arial"/>
                        </a:rPr>
                        <a:t>Assemble the </a:t>
                      </a:r>
                      <a:r>
                        <a:rPr lang="en-US" sz="2000" dirty="0" smtClean="0">
                          <a:latin typeface="Arial"/>
                          <a:cs typeface="Arial"/>
                        </a:rPr>
                        <a:t>Team</a:t>
                      </a:r>
                    </a:p>
                    <a:p>
                      <a:pPr marL="0" marR="0">
                        <a:spcBef>
                          <a:spcPts val="0"/>
                        </a:spcBef>
                        <a:spcAft>
                          <a:spcPts val="0"/>
                        </a:spcAft>
                      </a:pPr>
                      <a:r>
                        <a:rPr lang="en-US" sz="2000" dirty="0" smtClean="0">
                          <a:latin typeface="Arial"/>
                          <a:cs typeface="Arial"/>
                        </a:rPr>
                        <a:t>Identify </a:t>
                      </a:r>
                      <a:r>
                        <a:rPr lang="en-US" sz="2000" dirty="0">
                          <a:latin typeface="Arial"/>
                          <a:cs typeface="Arial"/>
                        </a:rPr>
                        <a:t>Defects </a:t>
                      </a:r>
                      <a:r>
                        <a:rPr lang="en-US" sz="2000" dirty="0" smtClean="0">
                          <a:latin typeface="Arial"/>
                          <a:cs typeface="Arial"/>
                        </a:rPr>
                        <a:t>Through Sensemaking </a:t>
                      </a:r>
                      <a:r>
                        <a:rPr lang="en-US" sz="2000" dirty="0">
                          <a:latin typeface="Arial"/>
                          <a:cs typeface="Arial"/>
                        </a:rPr>
                        <a:t>Implement Teamwork and Communication</a:t>
                      </a:r>
                      <a:endParaRPr lang="en-US" sz="2000" dirty="0">
                        <a:latin typeface="Arial"/>
                        <a:ea typeface="Cambria"/>
                        <a:cs typeface="Arial"/>
                      </a:endParaRPr>
                    </a:p>
                  </a:txBody>
                  <a:tcPr marL="68448" marR="68448" marT="0" marB="0"/>
                </a:tc>
              </a:tr>
              <a:tr h="370840">
                <a:tc>
                  <a:txBody>
                    <a:bodyPr/>
                    <a:lstStyle/>
                    <a:p>
                      <a:pPr marL="0" marR="0">
                        <a:spcBef>
                          <a:spcPts val="0"/>
                        </a:spcBef>
                        <a:spcAft>
                          <a:spcPts val="0"/>
                        </a:spcAft>
                      </a:pPr>
                      <a:r>
                        <a:rPr lang="en-US" sz="2000" dirty="0" smtClean="0">
                          <a:latin typeface="Arial"/>
                          <a:cs typeface="Arial"/>
                        </a:rPr>
                        <a:t>Step 6: Generate </a:t>
                      </a:r>
                      <a:r>
                        <a:rPr lang="en-US" sz="2000" dirty="0">
                          <a:latin typeface="Arial"/>
                          <a:cs typeface="Arial"/>
                        </a:rPr>
                        <a:t>short term wins</a:t>
                      </a:r>
                      <a:endParaRPr lang="en-US" sz="2000" dirty="0">
                        <a:latin typeface="Arial"/>
                        <a:ea typeface="Cambria"/>
                        <a:cs typeface="Arial"/>
                      </a:endParaRPr>
                    </a:p>
                  </a:txBody>
                  <a:tcPr marL="68448" marR="68448" marT="0" marB="0"/>
                </a:tc>
                <a:tc>
                  <a:txBody>
                    <a:bodyPr/>
                    <a:lstStyle/>
                    <a:p>
                      <a:pPr marL="0" marR="0">
                        <a:spcBef>
                          <a:spcPts val="0"/>
                        </a:spcBef>
                        <a:spcAft>
                          <a:spcPts val="0"/>
                        </a:spcAft>
                      </a:pPr>
                      <a:r>
                        <a:rPr lang="en-US" sz="2000" dirty="0">
                          <a:latin typeface="Arial"/>
                          <a:cs typeface="Arial"/>
                        </a:rPr>
                        <a:t>Implement Teamwork and Communication</a:t>
                      </a:r>
                      <a:endParaRPr lang="en-US" sz="2000" dirty="0">
                        <a:latin typeface="Arial"/>
                        <a:ea typeface="Cambria"/>
                        <a:cs typeface="Arial"/>
                      </a:endParaRPr>
                    </a:p>
                  </a:txBody>
                  <a:tcPr marL="68448" marR="68448" marT="0" marB="0"/>
                </a:tc>
              </a:tr>
              <a:tr h="370840">
                <a:tc>
                  <a:txBody>
                    <a:bodyPr/>
                    <a:lstStyle/>
                    <a:p>
                      <a:pPr marL="0" marR="0">
                        <a:spcBef>
                          <a:spcPts val="0"/>
                        </a:spcBef>
                        <a:spcAft>
                          <a:spcPts val="0"/>
                        </a:spcAft>
                      </a:pPr>
                      <a:r>
                        <a:rPr lang="en-US" sz="2000" dirty="0" smtClean="0">
                          <a:latin typeface="Arial"/>
                          <a:cs typeface="Arial"/>
                        </a:rPr>
                        <a:t>Step 7: Consolidate </a:t>
                      </a:r>
                      <a:r>
                        <a:rPr lang="en-US" sz="2000" dirty="0">
                          <a:latin typeface="Arial"/>
                          <a:cs typeface="Arial"/>
                        </a:rPr>
                        <a:t>gains and produce more change</a:t>
                      </a:r>
                      <a:endParaRPr lang="en-US" sz="2000" dirty="0">
                        <a:latin typeface="Arial"/>
                        <a:ea typeface="Cambria"/>
                        <a:cs typeface="Arial"/>
                      </a:endParaRPr>
                    </a:p>
                  </a:txBody>
                  <a:tcPr marL="68448" marR="68448" marT="0" marB="0"/>
                </a:tc>
                <a:tc>
                  <a:txBody>
                    <a:bodyPr/>
                    <a:lstStyle/>
                    <a:p>
                      <a:pPr marL="0" marR="0">
                        <a:spcBef>
                          <a:spcPts val="0"/>
                        </a:spcBef>
                        <a:spcAft>
                          <a:spcPts val="0"/>
                        </a:spcAft>
                      </a:pPr>
                      <a:r>
                        <a:rPr lang="en-US" sz="2000" dirty="0">
                          <a:latin typeface="Arial"/>
                          <a:cs typeface="Arial"/>
                        </a:rPr>
                        <a:t>Identify Defects </a:t>
                      </a:r>
                      <a:r>
                        <a:rPr lang="en-US" sz="2000" dirty="0" smtClean="0">
                          <a:latin typeface="Arial"/>
                          <a:cs typeface="Arial"/>
                        </a:rPr>
                        <a:t>Through </a:t>
                      </a:r>
                      <a:r>
                        <a:rPr lang="en-US" sz="2000" dirty="0">
                          <a:latin typeface="Arial"/>
                          <a:cs typeface="Arial"/>
                        </a:rPr>
                        <a:t>Sensemaking</a:t>
                      </a:r>
                      <a:endParaRPr lang="en-US" sz="2000" dirty="0">
                        <a:latin typeface="Arial"/>
                        <a:ea typeface="Cambria"/>
                        <a:cs typeface="Arial"/>
                      </a:endParaRPr>
                    </a:p>
                  </a:txBody>
                  <a:tcPr marL="68448" marR="68448" marT="0" marB="0"/>
                </a:tc>
              </a:tr>
              <a:tr h="370840">
                <a:tc>
                  <a:txBody>
                    <a:bodyPr/>
                    <a:lstStyle/>
                    <a:p>
                      <a:pPr marL="0" marR="0">
                        <a:spcBef>
                          <a:spcPts val="0"/>
                        </a:spcBef>
                        <a:spcAft>
                          <a:spcPts val="0"/>
                        </a:spcAft>
                      </a:pPr>
                      <a:r>
                        <a:rPr lang="en-US" sz="2000" smtClean="0">
                          <a:latin typeface="Arial"/>
                          <a:cs typeface="Arial"/>
                        </a:rPr>
                        <a:t>Step 8: Anchor </a:t>
                      </a:r>
                      <a:r>
                        <a:rPr lang="en-US" sz="2000" dirty="0">
                          <a:latin typeface="Arial"/>
                          <a:cs typeface="Arial"/>
                        </a:rPr>
                        <a:t>new approaches in culture</a:t>
                      </a:r>
                      <a:endParaRPr lang="en-US" sz="2000" dirty="0">
                        <a:latin typeface="Arial"/>
                        <a:ea typeface="Cambria"/>
                        <a:cs typeface="Arial"/>
                      </a:endParaRPr>
                    </a:p>
                  </a:txBody>
                  <a:tcPr marL="68448" marR="68448" marT="0" marB="0"/>
                </a:tc>
                <a:tc>
                  <a:txBody>
                    <a:bodyPr/>
                    <a:lstStyle/>
                    <a:p>
                      <a:pPr marL="0" marR="0">
                        <a:spcBef>
                          <a:spcPts val="0"/>
                        </a:spcBef>
                        <a:spcAft>
                          <a:spcPts val="0"/>
                        </a:spcAft>
                      </a:pPr>
                      <a:r>
                        <a:rPr lang="en-US" sz="2000" dirty="0">
                          <a:latin typeface="Arial"/>
                          <a:cs typeface="Arial"/>
                        </a:rPr>
                        <a:t>Understand the Science of </a:t>
                      </a:r>
                      <a:r>
                        <a:rPr lang="en-US" sz="2000" dirty="0" smtClean="0">
                          <a:latin typeface="Arial"/>
                          <a:cs typeface="Arial"/>
                        </a:rPr>
                        <a:t>Safety</a:t>
                      </a:r>
                    </a:p>
                    <a:p>
                      <a:pPr marL="0" marR="0">
                        <a:spcBef>
                          <a:spcPts val="0"/>
                        </a:spcBef>
                        <a:spcAft>
                          <a:spcPts val="0"/>
                        </a:spcAft>
                      </a:pPr>
                      <a:r>
                        <a:rPr lang="en-US" sz="2000" dirty="0" smtClean="0">
                          <a:latin typeface="Arial"/>
                          <a:cs typeface="Arial"/>
                        </a:rPr>
                        <a:t>Implement </a:t>
                      </a:r>
                      <a:r>
                        <a:rPr lang="en-US" sz="2000" dirty="0">
                          <a:latin typeface="Arial"/>
                          <a:cs typeface="Arial"/>
                        </a:rPr>
                        <a:t>Teamwork and Communication</a:t>
                      </a:r>
                      <a:endParaRPr lang="en-US" sz="2000" dirty="0">
                        <a:latin typeface="Arial"/>
                        <a:ea typeface="Cambria"/>
                        <a:cs typeface="Arial"/>
                      </a:endParaRPr>
                    </a:p>
                  </a:txBody>
                  <a:tcPr marL="68448" marR="68448" marT="0" marB="0"/>
                </a:tc>
              </a:tr>
            </a:tbl>
          </a:graphicData>
        </a:graphic>
      </p:graphicFrame>
      <p:sp>
        <p:nvSpPr>
          <p:cNvPr id="3" name="TextBox 2" descr="The CUSP Toolkit is designed to support Kotter’s Eight Steps of Change.  The “Assemble the Team” module presents Kotter’s “Create a Guiding Coalition” and “Empowering Others to Act”.  The “Engage the Senior Executive” module embodies Kotter’s “Create a Guiding Coalition”.  Next, “Understand the Science of Safety” mirrors the material covered in Kotter’s “Create a Sense of Urgency”, “Communicate the Vision” and “Anchor New Approaches in Culture”.  “Identify Defects Through Sensemaking” embodies Kotter’s “Develop a Shared Vision”, “Communicate the Vision”, “Empower Others to Act” and “Consolidate Gains and Produce More Change”.  Finally, “Implement Teamwork and Communication” embodies Kotter’s “Empower Others to Act”, “Generate Short-Term Wins” and “Anchor New Approaches in Culture”.  &#10;&#10;TeamSTEPPS logo and penguin"/>
          <p:cNvSpPr txBox="1"/>
          <p:nvPr/>
        </p:nvSpPr>
        <p:spPr>
          <a:xfrm>
            <a:off x="1369678" y="597168"/>
            <a:ext cx="7086650" cy="1077218"/>
          </a:xfrm>
          <a:prstGeom prst="rect">
            <a:avLst/>
          </a:prstGeom>
          <a:noFill/>
        </p:spPr>
        <p:txBody>
          <a:bodyPr wrap="square" rtlCol="0">
            <a:spAutoFit/>
          </a:bodyPr>
          <a:lstStyle/>
          <a:p>
            <a:pPr algn="ctr"/>
            <a:r>
              <a:rPr lang="en-US" sz="3200" b="1" dirty="0" smtClean="0">
                <a:latin typeface="Arial" pitchFamily="34" charset="0"/>
                <a:cs typeface="Arial" pitchFamily="34" charset="0"/>
              </a:rPr>
              <a:t>CUSP Supports </a:t>
            </a:r>
            <a:br>
              <a:rPr lang="en-US" sz="3200" b="1" dirty="0" smtClean="0">
                <a:latin typeface="Arial" pitchFamily="34" charset="0"/>
                <a:cs typeface="Arial" pitchFamily="34" charset="0"/>
              </a:rPr>
            </a:br>
            <a:r>
              <a:rPr lang="en-US" sz="3200" b="1" dirty="0" err="1" smtClean="0">
                <a:latin typeface="Arial" pitchFamily="34" charset="0"/>
                <a:cs typeface="Arial" pitchFamily="34" charset="0"/>
              </a:rPr>
              <a:t>Kotter’s</a:t>
            </a:r>
            <a:r>
              <a:rPr lang="en-US" sz="3200" b="1" dirty="0" smtClean="0">
                <a:latin typeface="Arial" pitchFamily="34" charset="0"/>
                <a:cs typeface="Arial" pitchFamily="34" charset="0"/>
              </a:rPr>
              <a:t> Eight Steps of Change</a:t>
            </a:r>
            <a:r>
              <a:rPr lang="en-US" sz="3200" b="1" baseline="30000" dirty="0" smtClean="0">
                <a:latin typeface="Arial" pitchFamily="34" charset="0"/>
                <a:cs typeface="Arial" pitchFamily="34" charset="0"/>
              </a:rPr>
              <a:t>2</a:t>
            </a:r>
          </a:p>
        </p:txBody>
      </p:sp>
      <p:grpSp>
        <p:nvGrpSpPr>
          <p:cNvPr id="12" name="Group 11" descr="Kotter's &quot;Empower others to act&quot; links to the CUSP modules &quot;Assemble the Team&quot;, &quot;Identify Defects Through Sensemaking&quot;, and &quot;Implement Teamwork and Communication&quot;&#10;Kotter's &quot;Generate short term wins&quot; links to the CUSP module &quot;Implement Teamwork and Communication&quot;&#10;Kotter's &quot;Consolidate gains and produce more change&quot; links to the CUSP module &quot;Identify Defects Through Sensemaking&quot;&#10;Kotter's &quot;Anchor new approaches in culture&quot; links to CUSP modules &quot;Understand the Science of Safety&quot; and &quot;Implement Teamwork and Communication&quot;&#10;&#10;TeamSTEPPS logo and penguin"/>
          <p:cNvGrpSpPr/>
          <p:nvPr/>
        </p:nvGrpSpPr>
        <p:grpSpPr>
          <a:xfrm>
            <a:off x="0" y="5334000"/>
            <a:ext cx="4953000" cy="1315720"/>
            <a:chOff x="0" y="5334000"/>
            <a:chExt cx="4953000" cy="131572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14"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extLst>
      <p:ext uri="{BB962C8B-B14F-4D97-AF65-F5344CB8AC3E}">
        <p14:creationId xmlns:p14="http://schemas.microsoft.com/office/powerpoint/2010/main" val="27681848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771" y="539491"/>
            <a:ext cx="8229600" cy="1143000"/>
          </a:xfrm>
        </p:spPr>
        <p:txBody>
          <a:bodyPr>
            <a:normAutofit/>
          </a:bodyPr>
          <a:lstStyle/>
          <a:p>
            <a:pPr algn="ctr">
              <a:defRPr/>
            </a:pPr>
            <a:r>
              <a:rPr lang="en-US" sz="3200" b="1" kern="1200" dirty="0" smtClean="0">
                <a:solidFill>
                  <a:schemeClr val="tx1"/>
                </a:solidFill>
                <a:latin typeface="Arial"/>
                <a:cs typeface="Arial"/>
              </a:rPr>
              <a:t>CUSP </a:t>
            </a:r>
            <a:r>
              <a:rPr lang="en-US" sz="3200" b="1" dirty="0" smtClean="0">
                <a:solidFill>
                  <a:schemeClr val="tx1"/>
                </a:solidFill>
                <a:latin typeface="Arial"/>
                <a:cs typeface="Arial"/>
              </a:rPr>
              <a:t>Aligns With</a:t>
            </a:r>
            <a:r>
              <a:rPr lang="en-US" sz="3200" b="1" kern="1200" dirty="0" smtClean="0">
                <a:solidFill>
                  <a:schemeClr val="tx1"/>
                </a:solidFill>
                <a:latin typeface="Arial"/>
                <a:cs typeface="Arial"/>
              </a:rPr>
              <a:t> and Supports </a:t>
            </a:r>
            <a:br>
              <a:rPr lang="en-US" sz="3200" b="1" kern="1200" dirty="0" smtClean="0">
                <a:solidFill>
                  <a:schemeClr val="tx1"/>
                </a:solidFill>
                <a:latin typeface="Arial"/>
                <a:cs typeface="Arial"/>
              </a:rPr>
            </a:br>
            <a:r>
              <a:rPr lang="en-US" sz="3200" b="1" kern="1200" dirty="0" smtClean="0">
                <a:solidFill>
                  <a:schemeClr val="tx1"/>
                </a:solidFill>
                <a:latin typeface="Arial"/>
                <a:cs typeface="Arial"/>
              </a:rPr>
              <a:t>Other Quality and Safety Tools</a:t>
            </a:r>
            <a:r>
              <a:rPr lang="en-US" sz="3200" b="1" kern="1200" baseline="30000" dirty="0" smtClean="0">
                <a:solidFill>
                  <a:schemeClr val="tx1"/>
                </a:solidFill>
                <a:latin typeface="Arial"/>
                <a:cs typeface="Arial"/>
              </a:rPr>
              <a:t>1</a:t>
            </a:r>
            <a:endParaRPr lang="en-US" sz="2200" b="1" kern="1200" baseline="30000" dirty="0" smtClean="0">
              <a:solidFill>
                <a:schemeClr val="tx1"/>
              </a:solidFill>
              <a:latin typeface="Arial"/>
              <a:cs typeface="Arial"/>
            </a:endParaRPr>
          </a:p>
        </p:txBody>
      </p:sp>
      <p:sp>
        <p:nvSpPr>
          <p:cNvPr id="3" name="Content Placeholder 2"/>
          <p:cNvSpPr>
            <a:spLocks noGrp="1"/>
          </p:cNvSpPr>
          <p:nvPr>
            <p:ph sz="quarter" idx="10"/>
          </p:nvPr>
        </p:nvSpPr>
        <p:spPr>
          <a:xfrm>
            <a:off x="888375" y="2178779"/>
            <a:ext cx="8229600" cy="3810000"/>
          </a:xfrm>
        </p:spPr>
        <p:txBody>
          <a:bodyPr>
            <a:normAutofit/>
          </a:bodyPr>
          <a:lstStyle/>
          <a:p>
            <a:pPr lvl="0">
              <a:buSzPct val="100000"/>
              <a:buBlip>
                <a:blip r:embed="rId3"/>
              </a:buBlip>
            </a:pPr>
            <a:r>
              <a:rPr lang="en-US" sz="2000" kern="1200" dirty="0" err="1" smtClean="0">
                <a:solidFill>
                  <a:schemeClr val="tx1"/>
                </a:solidFill>
                <a:latin typeface="Arial"/>
                <a:ea typeface="+mj-ea"/>
                <a:cs typeface="Arial"/>
              </a:rPr>
              <a:t>TeamSTEPPS</a:t>
            </a:r>
            <a:r>
              <a:rPr lang="en-US" sz="2000" dirty="0" smtClean="0"/>
              <a:t>® </a:t>
            </a:r>
            <a:endParaRPr lang="en-US" sz="2000" kern="1200" dirty="0" smtClean="0">
              <a:solidFill>
                <a:schemeClr val="tx1"/>
              </a:solidFill>
              <a:latin typeface="Arial"/>
              <a:ea typeface="+mj-ea"/>
              <a:cs typeface="Arial"/>
            </a:endParaRPr>
          </a:p>
          <a:p>
            <a:pPr lvl="0">
              <a:buSzPct val="100000"/>
              <a:buBlip>
                <a:blip r:embed="rId3"/>
              </a:buBlip>
            </a:pPr>
            <a:r>
              <a:rPr lang="en-US" sz="2000" kern="1200" dirty="0" smtClean="0">
                <a:solidFill>
                  <a:schemeClr val="tx1"/>
                </a:solidFill>
                <a:latin typeface="Arial"/>
                <a:ea typeface="+mj-ea"/>
                <a:cs typeface="Arial"/>
              </a:rPr>
              <a:t>Six Sigma</a:t>
            </a:r>
          </a:p>
          <a:p>
            <a:pPr lvl="0">
              <a:buSzPct val="100000"/>
              <a:buBlip>
                <a:blip r:embed="rId3"/>
              </a:buBlip>
            </a:pPr>
            <a:r>
              <a:rPr lang="en-US" sz="2000" dirty="0" smtClean="0"/>
              <a:t>Institute for Healthcare Improvement Model for Improvement</a:t>
            </a:r>
          </a:p>
          <a:p>
            <a:pPr lvl="0">
              <a:buSzPct val="100000"/>
              <a:buBlip>
                <a:blip r:embed="rId3"/>
              </a:buBlip>
            </a:pPr>
            <a:r>
              <a:rPr lang="en-US" sz="2000" dirty="0" smtClean="0">
                <a:latin typeface="Arial"/>
                <a:ea typeface="+mj-ea"/>
                <a:cs typeface="Arial"/>
              </a:rPr>
              <a:t>Plan-Do-Study-Act</a:t>
            </a:r>
          </a:p>
          <a:p>
            <a:pPr lvl="0">
              <a:buSzPct val="100000"/>
              <a:buBlip>
                <a:blip r:embed="rId3"/>
              </a:buBlip>
            </a:pPr>
            <a:r>
              <a:rPr lang="en-US" sz="2000" dirty="0" smtClean="0"/>
              <a:t>Root Cause Analysis</a:t>
            </a:r>
            <a:endParaRPr lang="en-US" sz="2000" dirty="0"/>
          </a:p>
          <a:p>
            <a:pPr lvl="0">
              <a:buSzPct val="100000"/>
              <a:buBlip>
                <a:blip r:embed="rId3"/>
              </a:buBlip>
            </a:pPr>
            <a:r>
              <a:rPr lang="en-US" sz="2000" dirty="0" smtClean="0"/>
              <a:t>Failure Mode Effect Analysis</a:t>
            </a:r>
            <a:endParaRPr lang="en-US" sz="2000" dirty="0"/>
          </a:p>
        </p:txBody>
      </p:sp>
      <p:sp>
        <p:nvSpPr>
          <p:cNvPr id="5" name="Slide Number Placeholder 4"/>
          <p:cNvSpPr>
            <a:spLocks noGrp="1"/>
          </p:cNvSpPr>
          <p:nvPr>
            <p:ph type="sldNum" sz="quarter" idx="12"/>
          </p:nvPr>
        </p:nvSpPr>
        <p:spPr/>
        <p:txBody>
          <a:bodyPr/>
          <a:lstStyle/>
          <a:p>
            <a:pPr>
              <a:defRPr/>
            </a:pPr>
            <a:fld id="{3881F016-8923-431B-A939-A61567D19098}" type="slidenum">
              <a:rPr lang="en-US" smtClean="0"/>
              <a:pPr>
                <a:defRPr/>
              </a:pPr>
              <a:t>5</a:t>
            </a:fld>
            <a:endParaRPr lang="en-US" dirty="0"/>
          </a:p>
        </p:txBody>
      </p:sp>
      <p:grpSp>
        <p:nvGrpSpPr>
          <p:cNvPr id="4" name="Group 6" descr="TeamSTEPPS penguin and logo"/>
          <p:cNvGrpSpPr/>
          <p:nvPr/>
        </p:nvGrpSpPr>
        <p:grpSpPr>
          <a:xfrm>
            <a:off x="0" y="5334000"/>
            <a:ext cx="4953000" cy="1315720"/>
            <a:chOff x="0" y="5334000"/>
            <a:chExt cx="4953000" cy="131572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9"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 addition to Kotter’s steps, CUSP is also compatible with TeamSTEPPS.  TeamSTEPPS step number one, “Create a Change Team”, resonates with the “Assemble the Team” and “Engage the Senior Executive” modules of the CUSP Toolkit.  TeamSTEPPS steps two and four are echoed in the “Identify Defects Through Sensemaking” and “Understand the Science of Safety” modules of the CUSP toolkit.  Additionally, TeamSTEPPS step number three, “Define the Aims”, is emulated in the “Identify Defects Through Sensemaking” module of the CUSP Toolkit.   &#10;&#10;TeamSTEPPS logo and penguin"/>
          <p:cNvSpPr>
            <a:spLocks noGrp="1"/>
          </p:cNvSpPr>
          <p:nvPr>
            <p:ph type="title"/>
          </p:nvPr>
        </p:nvSpPr>
        <p:spPr>
          <a:xfrm>
            <a:off x="709959" y="829727"/>
            <a:ext cx="8229600" cy="1013228"/>
          </a:xfrm>
        </p:spPr>
        <p:txBody>
          <a:bodyPr>
            <a:normAutofit fontScale="90000"/>
          </a:bodyPr>
          <a:lstStyle/>
          <a:p>
            <a:pPr algn="ctr"/>
            <a:r>
              <a:rPr lang="en-US" sz="3600" b="1" dirty="0" smtClean="0">
                <a:solidFill>
                  <a:schemeClr val="tx1"/>
                </a:solidFill>
              </a:rPr>
              <a:t>CUSP is Compatible</a:t>
            </a:r>
            <a:r>
              <a:rPr lang="en-US" sz="3600" b="1" baseline="0" dirty="0" smtClean="0">
                <a:solidFill>
                  <a:schemeClr val="tx1"/>
                </a:solidFill>
              </a:rPr>
              <a:t> with </a:t>
            </a:r>
            <a:br>
              <a:rPr lang="en-US" sz="3600" b="1" baseline="0" dirty="0" smtClean="0">
                <a:solidFill>
                  <a:schemeClr val="tx1"/>
                </a:solidFill>
              </a:rPr>
            </a:br>
            <a:r>
              <a:rPr lang="en-US" sz="3600" b="1" baseline="0" dirty="0" smtClean="0">
                <a:solidFill>
                  <a:schemeClr val="tx1"/>
                </a:solidFill>
              </a:rPr>
              <a:t>TeamSTEPPS</a:t>
            </a:r>
            <a:r>
              <a:rPr lang="en-US" sz="3200" b="1" baseline="30000" dirty="0" smtClean="0">
                <a:solidFill>
                  <a:schemeClr val="tx1"/>
                </a:solidFill>
              </a:rPr>
              <a:t>3</a:t>
            </a:r>
            <a:r>
              <a:rPr lang="en-US" sz="3200" b="1" baseline="0" dirty="0" smtClean="0">
                <a:solidFill>
                  <a:schemeClr val="tx1"/>
                </a:solidFill>
              </a:rPr>
              <a:t/>
            </a:r>
            <a:br>
              <a:rPr lang="en-US" sz="3200" b="1" baseline="0" dirty="0" smtClean="0">
                <a:solidFill>
                  <a:schemeClr val="tx1"/>
                </a:solidFill>
              </a:rPr>
            </a:br>
            <a:endParaRPr lang="en-US" sz="2200" b="1" dirty="0">
              <a:solidFill>
                <a:schemeClr val="tx1"/>
              </a:solidFill>
            </a:endParaRPr>
          </a:p>
        </p:txBody>
      </p:sp>
      <p:graphicFrame>
        <p:nvGraphicFramePr>
          <p:cNvPr id="4" name="Content Placeholder 3" descr="The CUSP Toolkit modules are compatible with TeamSTEPPS.&#10;TeamSTEPPS 1. &quot;Create a change team&quot; links to CUSP modules &quot;Assemble the Team&quot; and &quot;Engage the Senior Executive&quot;&#10;TeamSTEPPS 2.&quot; Define the problem&quot; links to CUSP modules &quot;Identify Defects through Sensemaking&quot; and &quot;Understand the Science of Safety&quot;&#10;TeamSTEPPS 3. &quot;Define the aims&quot; links to CUSP module &quot;Identify Defects through Sensemaking&quot;&#10;TeamSTEPPS 4. &quot;Design an intervention&quot; links to CUSP modules &quot;Identify Defects Through Sensemaking&quot; and &quot;Understand the Science of Safety&quot;&#10;&#10;TeamSTEPPS logo and penguin&#10;"/>
          <p:cNvGraphicFramePr>
            <a:graphicFrameLocks noGrp="1"/>
          </p:cNvGraphicFramePr>
          <p:nvPr>
            <p:ph sz="quarter" idx="10"/>
            <p:extLst>
              <p:ext uri="{D42A27DB-BD31-4B8C-83A1-F6EECF244321}">
                <p14:modId xmlns:p14="http://schemas.microsoft.com/office/powerpoint/2010/main" val="396268659"/>
              </p:ext>
            </p:extLst>
          </p:nvPr>
        </p:nvGraphicFramePr>
        <p:xfrm>
          <a:off x="479502" y="1994208"/>
          <a:ext cx="8229738" cy="2570480"/>
        </p:xfrm>
        <a:graphic>
          <a:graphicData uri="http://schemas.openxmlformats.org/drawingml/2006/table">
            <a:tbl>
              <a:tblPr firstRow="1" bandRow="1">
                <a:tableStyleId>{21E4AEA4-8DFA-4A89-87EB-49C32662AFE0}</a:tableStyleId>
              </a:tblPr>
              <a:tblGrid>
                <a:gridCol w="2905475"/>
                <a:gridCol w="5324263"/>
              </a:tblGrid>
              <a:tr h="370840">
                <a:tc>
                  <a:txBody>
                    <a:bodyPr/>
                    <a:lstStyle/>
                    <a:p>
                      <a:pPr marL="0" marR="0" algn="ctr">
                        <a:spcBef>
                          <a:spcPts val="0"/>
                        </a:spcBef>
                        <a:spcAft>
                          <a:spcPts val="0"/>
                        </a:spcAft>
                      </a:pPr>
                      <a:r>
                        <a:rPr lang="en-US" sz="2000" dirty="0" err="1">
                          <a:latin typeface="Arial"/>
                          <a:cs typeface="Arial"/>
                        </a:rPr>
                        <a:t>TeamSTEPPS</a:t>
                      </a:r>
                      <a:r>
                        <a:rPr lang="en-US" sz="2000" dirty="0">
                          <a:latin typeface="Arial"/>
                          <a:cs typeface="Arial"/>
                        </a:rPr>
                        <a:t> Step</a:t>
                      </a:r>
                      <a:endParaRPr lang="en-US" sz="2000" dirty="0">
                        <a:latin typeface="Arial"/>
                        <a:ea typeface="Cambria"/>
                        <a:cs typeface="Arial"/>
                      </a:endParaRPr>
                    </a:p>
                  </a:txBody>
                  <a:tcPr marL="70948" marR="70948" marT="0" marB="0">
                    <a:solidFill>
                      <a:srgbClr val="BD3632"/>
                    </a:solidFill>
                  </a:tcPr>
                </a:tc>
                <a:tc>
                  <a:txBody>
                    <a:bodyPr/>
                    <a:lstStyle/>
                    <a:p>
                      <a:pPr marL="0" marR="0" algn="ctr">
                        <a:spcBef>
                          <a:spcPts val="0"/>
                        </a:spcBef>
                        <a:spcAft>
                          <a:spcPts val="0"/>
                        </a:spcAft>
                      </a:pPr>
                      <a:r>
                        <a:rPr lang="en-US" sz="2000" dirty="0">
                          <a:latin typeface="Arial"/>
                          <a:cs typeface="Arial"/>
                        </a:rPr>
                        <a:t>CUSP Toolkit </a:t>
                      </a:r>
                      <a:r>
                        <a:rPr lang="en-US" sz="2000" dirty="0" smtClean="0">
                          <a:latin typeface="Arial"/>
                          <a:cs typeface="Arial"/>
                        </a:rPr>
                        <a:t>Modules</a:t>
                      </a:r>
                      <a:endParaRPr lang="en-US" sz="2000" dirty="0">
                        <a:latin typeface="Arial"/>
                        <a:ea typeface="Cambria"/>
                        <a:cs typeface="Arial"/>
                      </a:endParaRPr>
                    </a:p>
                  </a:txBody>
                  <a:tcPr marL="70948" marR="70948" marT="0" marB="0">
                    <a:solidFill>
                      <a:srgbClr val="BD3632"/>
                    </a:solidFill>
                  </a:tcPr>
                </a:tc>
              </a:tr>
              <a:tr h="370840">
                <a:tc>
                  <a:txBody>
                    <a:bodyPr/>
                    <a:lstStyle/>
                    <a:p>
                      <a:pPr marL="0" marR="0">
                        <a:spcBef>
                          <a:spcPts val="0"/>
                        </a:spcBef>
                        <a:spcAft>
                          <a:spcPts val="0"/>
                        </a:spcAft>
                      </a:pPr>
                      <a:r>
                        <a:rPr lang="en-US" sz="2000" dirty="0">
                          <a:latin typeface="Arial"/>
                          <a:cs typeface="Arial"/>
                        </a:rPr>
                        <a:t>Step 1. Create a change team.</a:t>
                      </a:r>
                      <a:endParaRPr lang="en-US" sz="2000" dirty="0">
                        <a:latin typeface="Arial"/>
                        <a:ea typeface="Cambria"/>
                        <a:cs typeface="Arial"/>
                      </a:endParaRPr>
                    </a:p>
                  </a:txBody>
                  <a:tcPr marL="70948" marR="70948" marT="0" marB="0"/>
                </a:tc>
                <a:tc>
                  <a:txBody>
                    <a:bodyPr/>
                    <a:lstStyle/>
                    <a:p>
                      <a:pPr marL="0" marR="0">
                        <a:spcBef>
                          <a:spcPts val="0"/>
                        </a:spcBef>
                        <a:spcAft>
                          <a:spcPts val="0"/>
                        </a:spcAft>
                      </a:pPr>
                      <a:r>
                        <a:rPr lang="en-US" sz="2000" dirty="0">
                          <a:latin typeface="Arial"/>
                          <a:cs typeface="Arial"/>
                        </a:rPr>
                        <a:t>Assemble the </a:t>
                      </a:r>
                      <a:r>
                        <a:rPr lang="en-US" sz="2000" dirty="0" smtClean="0">
                          <a:latin typeface="Arial"/>
                          <a:cs typeface="Arial"/>
                        </a:rPr>
                        <a:t>Team</a:t>
                      </a:r>
                    </a:p>
                    <a:p>
                      <a:pPr marL="0" marR="0">
                        <a:spcBef>
                          <a:spcPts val="0"/>
                        </a:spcBef>
                        <a:spcAft>
                          <a:spcPts val="0"/>
                        </a:spcAft>
                      </a:pPr>
                      <a:r>
                        <a:rPr lang="en-US" sz="2000" dirty="0" smtClean="0">
                          <a:latin typeface="Arial"/>
                          <a:cs typeface="Arial"/>
                        </a:rPr>
                        <a:t>Engage </a:t>
                      </a:r>
                      <a:r>
                        <a:rPr lang="en-US" sz="2000" dirty="0">
                          <a:latin typeface="Arial"/>
                          <a:cs typeface="Arial"/>
                        </a:rPr>
                        <a:t>the Senior </a:t>
                      </a:r>
                      <a:r>
                        <a:rPr lang="en-US" sz="2000" dirty="0" smtClean="0">
                          <a:latin typeface="Arial"/>
                          <a:cs typeface="Arial"/>
                        </a:rPr>
                        <a:t>Executive</a:t>
                      </a:r>
                      <a:endParaRPr lang="en-US" sz="2000" dirty="0">
                        <a:latin typeface="Arial"/>
                        <a:ea typeface="Cambria"/>
                        <a:cs typeface="Arial"/>
                      </a:endParaRPr>
                    </a:p>
                  </a:txBody>
                  <a:tcPr marL="70948" marR="70948" marT="0" marB="0"/>
                </a:tc>
              </a:tr>
              <a:tr h="370840">
                <a:tc>
                  <a:txBody>
                    <a:bodyPr/>
                    <a:lstStyle/>
                    <a:p>
                      <a:pPr marL="0" marR="0">
                        <a:spcBef>
                          <a:spcPts val="0"/>
                        </a:spcBef>
                        <a:spcAft>
                          <a:spcPts val="0"/>
                        </a:spcAft>
                      </a:pPr>
                      <a:r>
                        <a:rPr lang="en-US" sz="2000" dirty="0">
                          <a:latin typeface="Arial"/>
                          <a:cs typeface="Arial"/>
                        </a:rPr>
                        <a:t>Step 2. Define the</a:t>
                      </a:r>
                      <a:r>
                        <a:rPr lang="en-US" sz="2000" dirty="0" smtClean="0">
                          <a:latin typeface="Arial"/>
                          <a:cs typeface="Arial"/>
                        </a:rPr>
                        <a:t> problem.</a:t>
                      </a:r>
                      <a:endParaRPr lang="en-US" sz="2000" dirty="0">
                        <a:latin typeface="Arial"/>
                        <a:ea typeface="Cambria"/>
                        <a:cs typeface="Arial"/>
                      </a:endParaRPr>
                    </a:p>
                  </a:txBody>
                  <a:tcPr marL="70948" marR="70948" marT="0" marB="0"/>
                </a:tc>
                <a:tc>
                  <a:txBody>
                    <a:bodyPr/>
                    <a:lstStyle/>
                    <a:p>
                      <a:pPr marL="0" marR="0">
                        <a:spcBef>
                          <a:spcPts val="0"/>
                        </a:spcBef>
                        <a:spcAft>
                          <a:spcPts val="0"/>
                        </a:spcAft>
                      </a:pPr>
                      <a:r>
                        <a:rPr lang="en-US" sz="2000" dirty="0">
                          <a:latin typeface="Arial"/>
                          <a:cs typeface="Arial"/>
                        </a:rPr>
                        <a:t>Identify Defects </a:t>
                      </a:r>
                      <a:r>
                        <a:rPr lang="en-US" sz="2000" dirty="0" smtClean="0">
                          <a:latin typeface="Arial"/>
                          <a:cs typeface="Arial"/>
                        </a:rPr>
                        <a:t>Through Sensemaking</a:t>
                      </a:r>
                      <a:endParaRPr lang="en-US" sz="2000" dirty="0">
                        <a:latin typeface="Arial"/>
                        <a:cs typeface="Arial"/>
                      </a:endParaRPr>
                    </a:p>
                    <a:p>
                      <a:pPr marL="0" marR="0">
                        <a:spcBef>
                          <a:spcPts val="0"/>
                        </a:spcBef>
                        <a:spcAft>
                          <a:spcPts val="0"/>
                        </a:spcAft>
                      </a:pPr>
                      <a:r>
                        <a:rPr lang="en-US" sz="2000" dirty="0">
                          <a:latin typeface="Arial"/>
                          <a:cs typeface="Arial"/>
                        </a:rPr>
                        <a:t>Understand the Science of Safety</a:t>
                      </a:r>
                      <a:endParaRPr lang="en-US" sz="2000" dirty="0">
                        <a:latin typeface="Arial"/>
                        <a:ea typeface="Cambria"/>
                        <a:cs typeface="Arial"/>
                      </a:endParaRPr>
                    </a:p>
                  </a:txBody>
                  <a:tcPr marL="70948" marR="70948" marT="0" marB="0"/>
                </a:tc>
              </a:tr>
              <a:tr h="370840">
                <a:tc>
                  <a:txBody>
                    <a:bodyPr/>
                    <a:lstStyle/>
                    <a:p>
                      <a:pPr marL="0" marR="0">
                        <a:spcBef>
                          <a:spcPts val="0"/>
                        </a:spcBef>
                        <a:spcAft>
                          <a:spcPts val="0"/>
                        </a:spcAft>
                      </a:pPr>
                      <a:r>
                        <a:rPr lang="en-US" sz="2000" dirty="0">
                          <a:latin typeface="Arial"/>
                          <a:cs typeface="Arial"/>
                        </a:rPr>
                        <a:t>Step 3. Define the </a:t>
                      </a:r>
                      <a:r>
                        <a:rPr lang="en-US" sz="2000" dirty="0" smtClean="0">
                          <a:latin typeface="Arial"/>
                          <a:cs typeface="Arial"/>
                        </a:rPr>
                        <a:t>aims.</a:t>
                      </a:r>
                      <a:endParaRPr lang="en-US" sz="2000" dirty="0">
                        <a:latin typeface="Arial"/>
                        <a:ea typeface="Cambria"/>
                        <a:cs typeface="Arial"/>
                      </a:endParaRPr>
                    </a:p>
                  </a:txBody>
                  <a:tcPr marL="70948" marR="70948" marT="0" marB="0"/>
                </a:tc>
                <a:tc>
                  <a:txBody>
                    <a:bodyPr/>
                    <a:lstStyle/>
                    <a:p>
                      <a:pPr marL="0" marR="0">
                        <a:spcBef>
                          <a:spcPts val="0"/>
                        </a:spcBef>
                        <a:spcAft>
                          <a:spcPts val="0"/>
                        </a:spcAft>
                      </a:pPr>
                      <a:r>
                        <a:rPr lang="en-US" sz="2000" dirty="0">
                          <a:latin typeface="Arial"/>
                          <a:cs typeface="Arial"/>
                        </a:rPr>
                        <a:t>Identify Defects </a:t>
                      </a:r>
                      <a:r>
                        <a:rPr lang="en-US" sz="2000" dirty="0" smtClean="0">
                          <a:latin typeface="Arial"/>
                          <a:cs typeface="Arial"/>
                        </a:rPr>
                        <a:t>Through </a:t>
                      </a:r>
                      <a:r>
                        <a:rPr lang="en-US" sz="2000" dirty="0">
                          <a:latin typeface="Arial"/>
                          <a:cs typeface="Arial"/>
                        </a:rPr>
                        <a:t>Sensemaking</a:t>
                      </a:r>
                      <a:endParaRPr lang="en-US" sz="2000" dirty="0">
                        <a:latin typeface="Arial"/>
                        <a:ea typeface="Cambria"/>
                        <a:cs typeface="Arial"/>
                      </a:endParaRPr>
                    </a:p>
                  </a:txBody>
                  <a:tcPr marL="70948" marR="70948" marT="0" marB="0"/>
                </a:tc>
              </a:tr>
              <a:tr h="370840">
                <a:tc>
                  <a:txBody>
                    <a:bodyPr/>
                    <a:lstStyle/>
                    <a:p>
                      <a:pPr marL="0" marR="0">
                        <a:spcBef>
                          <a:spcPts val="0"/>
                        </a:spcBef>
                        <a:spcAft>
                          <a:spcPts val="0"/>
                        </a:spcAft>
                      </a:pPr>
                      <a:r>
                        <a:rPr lang="en-US" sz="2000" dirty="0">
                          <a:latin typeface="Arial"/>
                          <a:cs typeface="Arial"/>
                        </a:rPr>
                        <a:t>Step 4. Design </a:t>
                      </a:r>
                      <a:r>
                        <a:rPr lang="en-US" sz="2000" dirty="0" smtClean="0">
                          <a:latin typeface="Arial"/>
                          <a:cs typeface="Arial"/>
                        </a:rPr>
                        <a:t>an intervention</a:t>
                      </a:r>
                      <a:r>
                        <a:rPr lang="en-US" sz="2000" dirty="0">
                          <a:latin typeface="Arial"/>
                          <a:cs typeface="Arial"/>
                        </a:rPr>
                        <a:t>.</a:t>
                      </a:r>
                      <a:endParaRPr lang="en-US" sz="2000" dirty="0">
                        <a:latin typeface="Arial"/>
                        <a:ea typeface="Cambria"/>
                        <a:cs typeface="Arial"/>
                      </a:endParaRPr>
                    </a:p>
                  </a:txBody>
                  <a:tcPr marL="70948" marR="70948" marT="0" marB="0"/>
                </a:tc>
                <a:tc>
                  <a:txBody>
                    <a:bodyPr/>
                    <a:lstStyle/>
                    <a:p>
                      <a:pPr marL="0" marR="0">
                        <a:spcBef>
                          <a:spcPts val="0"/>
                        </a:spcBef>
                        <a:spcAft>
                          <a:spcPts val="0"/>
                        </a:spcAft>
                      </a:pPr>
                      <a:r>
                        <a:rPr lang="en-US" sz="2000" dirty="0">
                          <a:latin typeface="Arial"/>
                          <a:cs typeface="Arial"/>
                        </a:rPr>
                        <a:t>Identify Defects </a:t>
                      </a:r>
                      <a:r>
                        <a:rPr lang="en-US" sz="2000" dirty="0" smtClean="0">
                          <a:latin typeface="Arial"/>
                          <a:cs typeface="Arial"/>
                        </a:rPr>
                        <a:t>Through </a:t>
                      </a:r>
                      <a:r>
                        <a:rPr lang="en-US" sz="2000" dirty="0" err="1" smtClean="0">
                          <a:latin typeface="Arial"/>
                          <a:cs typeface="Arial"/>
                        </a:rPr>
                        <a:t>Sensemaking</a:t>
                      </a:r>
                      <a:r>
                        <a:rPr lang="en-US" sz="2000" baseline="0" dirty="0" smtClean="0">
                          <a:latin typeface="Arial"/>
                          <a:cs typeface="Arial"/>
                        </a:rPr>
                        <a:t> </a:t>
                      </a:r>
                      <a:r>
                        <a:rPr lang="en-US" sz="2000" dirty="0" smtClean="0">
                          <a:latin typeface="Arial"/>
                          <a:cs typeface="Arial"/>
                        </a:rPr>
                        <a:t>Understand </a:t>
                      </a:r>
                      <a:r>
                        <a:rPr lang="en-US" sz="2000" dirty="0">
                          <a:latin typeface="Arial"/>
                          <a:cs typeface="Arial"/>
                        </a:rPr>
                        <a:t>the Science of Safety</a:t>
                      </a:r>
                      <a:endParaRPr lang="en-US" sz="2000" dirty="0">
                        <a:latin typeface="Arial"/>
                        <a:ea typeface="Cambria"/>
                        <a:cs typeface="Arial"/>
                      </a:endParaRPr>
                    </a:p>
                  </a:txBody>
                  <a:tcPr marL="70948" marR="70948" marT="0" marB="0"/>
                </a:tc>
              </a:tr>
            </a:tbl>
          </a:graphicData>
        </a:graphic>
      </p:graphicFrame>
      <p:sp>
        <p:nvSpPr>
          <p:cNvPr id="5" name="Slide Number Placeholder 4"/>
          <p:cNvSpPr>
            <a:spLocks noGrp="1"/>
          </p:cNvSpPr>
          <p:nvPr>
            <p:ph type="sldNum" sz="quarter" idx="12"/>
          </p:nvPr>
        </p:nvSpPr>
        <p:spPr/>
        <p:txBody>
          <a:bodyPr/>
          <a:lstStyle/>
          <a:p>
            <a:pPr>
              <a:defRPr/>
            </a:pPr>
            <a:fld id="{3881F016-8923-431B-A939-A61567D19098}" type="slidenum">
              <a:rPr lang="en-US" smtClean="0"/>
              <a:pPr>
                <a:defRPr/>
              </a:pPr>
              <a:t>6</a:t>
            </a:fld>
            <a:endParaRPr lang="en-US" dirty="0"/>
          </a:p>
        </p:txBody>
      </p:sp>
      <p:grpSp>
        <p:nvGrpSpPr>
          <p:cNvPr id="10" name="Group 9" descr="TeamSTEPPS penguin and logo"/>
          <p:cNvGrpSpPr/>
          <p:nvPr/>
        </p:nvGrpSpPr>
        <p:grpSpPr>
          <a:xfrm>
            <a:off x="0" y="5334000"/>
            <a:ext cx="4953000" cy="1315720"/>
            <a:chOff x="0" y="5334000"/>
            <a:chExt cx="4953000" cy="131572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12"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amSTEPPS Step five, “Develop a Plan for Testing the Effectiveness”, is related to the “Identify Defects Through Sensemaking” module of the CUSP Toolkit.  The “Engage the Senior Executive”, “Identify Defects Through Sensemaking” and “Understand the Science of Safety” modules of the CUSP Toolkit apply the principles from TeamSTEPPS step six, “Develop an Implementation Plan”.  Step seven, “Develop a Plan for Sustained Improvement”, is exemplified in the “Understand the Science of Safety Module”.  Finally, the “Assemble the Team”, “Engage the Senior Executive” and “Identify Defects Through Sensemaking” modules of the CUSP Toolkit are exemplified in TeamSTEPPS step eight, “Develop a Communication Plan”.   &#10;&#10;TeamSTEPPS logo and penguin"/>
          <p:cNvSpPr>
            <a:spLocks noGrp="1"/>
          </p:cNvSpPr>
          <p:nvPr>
            <p:ph type="title"/>
          </p:nvPr>
        </p:nvSpPr>
        <p:spPr>
          <a:xfrm>
            <a:off x="756745" y="908556"/>
            <a:ext cx="8229600" cy="822907"/>
          </a:xfrm>
        </p:spPr>
        <p:txBody>
          <a:bodyPr>
            <a:noAutofit/>
          </a:bodyPr>
          <a:lstStyle/>
          <a:p>
            <a:pPr algn="ctr"/>
            <a:r>
              <a:rPr lang="en-US" sz="3200" b="1" dirty="0" smtClean="0">
                <a:solidFill>
                  <a:schemeClr val="tx1"/>
                </a:solidFill>
              </a:rPr>
              <a:t>CUSP is Compatible</a:t>
            </a:r>
            <a:r>
              <a:rPr lang="en-US" sz="3200" b="1" baseline="0" dirty="0" smtClean="0">
                <a:solidFill>
                  <a:schemeClr val="tx1"/>
                </a:solidFill>
              </a:rPr>
              <a:t> with </a:t>
            </a:r>
            <a:br>
              <a:rPr lang="en-US" sz="3200" b="1" baseline="0" dirty="0" smtClean="0">
                <a:solidFill>
                  <a:schemeClr val="tx1"/>
                </a:solidFill>
              </a:rPr>
            </a:br>
            <a:r>
              <a:rPr lang="en-US" sz="3200" b="1" baseline="0" dirty="0" smtClean="0">
                <a:solidFill>
                  <a:schemeClr val="tx1"/>
                </a:solidFill>
              </a:rPr>
              <a:t>TeamSTEPPS</a:t>
            </a:r>
            <a:r>
              <a:rPr lang="en-US" sz="3200" b="1" baseline="30000" dirty="0" smtClean="0">
                <a:solidFill>
                  <a:schemeClr val="tx1"/>
                </a:solidFill>
              </a:rPr>
              <a:t>3</a:t>
            </a:r>
            <a:br>
              <a:rPr lang="en-US" sz="3200" b="1" baseline="30000" dirty="0" smtClean="0">
                <a:solidFill>
                  <a:schemeClr val="tx1"/>
                </a:solidFill>
              </a:rPr>
            </a:br>
            <a:endParaRPr lang="en-US" sz="3200" b="1" baseline="30000" dirty="0">
              <a:solidFill>
                <a:schemeClr val="tx1"/>
              </a:solidFill>
            </a:endParaRPr>
          </a:p>
        </p:txBody>
      </p:sp>
      <p:graphicFrame>
        <p:nvGraphicFramePr>
          <p:cNvPr id="4" name="Content Placeholder 3" descr="TeamSTEPPS 5. &quot;Develop a plan for testing the effectiveness&quot; links to CUSP module &quot;Identify Defects Through Sensemaking&quot;&#10;TeamSTEPPS 6. &quot;Develop an implementation plan&quot; links to CUSP modules &quot;Engage the Senior Executive&quot;, &quot;Identify Defects Through Sensemaking&quot; and &quot;Understand the Science of Safety&quot;&#10;TeamSTEPPS 7. &quot;Develop a plan for sustained improvement&quot; links to CUSP module &quot;Understand the Science of Safety&quot;&#10;TeamSTEPPS 8. &quot;Develop a communication plan&quot; links to CUSP modules &quot;Assemble the Team&quot;, &quot;Engage the Senior Executive&quot;, and &quot;Identify Defects Through Sensemaking&quot;&#10;&#10;TeamSTEPPS logo and penguin"/>
          <p:cNvGraphicFramePr>
            <a:graphicFrameLocks noGrp="1"/>
          </p:cNvGraphicFramePr>
          <p:nvPr>
            <p:ph sz="quarter" idx="10"/>
            <p:extLst>
              <p:ext uri="{D42A27DB-BD31-4B8C-83A1-F6EECF244321}">
                <p14:modId xmlns:p14="http://schemas.microsoft.com/office/powerpoint/2010/main" val="2641823272"/>
              </p:ext>
            </p:extLst>
          </p:nvPr>
        </p:nvGraphicFramePr>
        <p:xfrm>
          <a:off x="680220" y="1764916"/>
          <a:ext cx="8229739" cy="4028440"/>
        </p:xfrm>
        <a:graphic>
          <a:graphicData uri="http://schemas.openxmlformats.org/drawingml/2006/table">
            <a:tbl>
              <a:tblPr firstRow="1" bandRow="1">
                <a:tableStyleId>{21E4AEA4-8DFA-4A89-87EB-49C32662AFE0}</a:tableStyleId>
              </a:tblPr>
              <a:tblGrid>
                <a:gridCol w="2950522"/>
                <a:gridCol w="5279217"/>
              </a:tblGrid>
              <a:tr h="370840">
                <a:tc>
                  <a:txBody>
                    <a:bodyPr/>
                    <a:lstStyle/>
                    <a:p>
                      <a:pPr marL="0" marR="0" algn="ctr">
                        <a:spcBef>
                          <a:spcPts val="0"/>
                        </a:spcBef>
                        <a:spcAft>
                          <a:spcPts val="0"/>
                        </a:spcAft>
                      </a:pPr>
                      <a:r>
                        <a:rPr lang="en-US" sz="2000" dirty="0" err="1">
                          <a:latin typeface="Arial"/>
                          <a:cs typeface="Arial"/>
                        </a:rPr>
                        <a:t>TeamSTEPPS</a:t>
                      </a:r>
                      <a:r>
                        <a:rPr lang="en-US" sz="2000" dirty="0">
                          <a:latin typeface="Arial"/>
                          <a:cs typeface="Arial"/>
                        </a:rPr>
                        <a:t> Step</a:t>
                      </a:r>
                      <a:endParaRPr lang="en-US" sz="2000" dirty="0">
                        <a:latin typeface="Arial"/>
                        <a:ea typeface="Cambria"/>
                        <a:cs typeface="Arial"/>
                      </a:endParaRPr>
                    </a:p>
                  </a:txBody>
                  <a:tcPr marL="70948" marR="70948" marT="0" marB="0">
                    <a:solidFill>
                      <a:srgbClr val="BD3632"/>
                    </a:solidFill>
                  </a:tcPr>
                </a:tc>
                <a:tc>
                  <a:txBody>
                    <a:bodyPr/>
                    <a:lstStyle/>
                    <a:p>
                      <a:pPr marL="0" marR="0" algn="ctr">
                        <a:spcBef>
                          <a:spcPts val="0"/>
                        </a:spcBef>
                        <a:spcAft>
                          <a:spcPts val="0"/>
                        </a:spcAft>
                      </a:pPr>
                      <a:r>
                        <a:rPr lang="en-US" sz="2000" dirty="0">
                          <a:latin typeface="Arial"/>
                          <a:cs typeface="Arial"/>
                        </a:rPr>
                        <a:t>CUSP Toolkit </a:t>
                      </a:r>
                      <a:r>
                        <a:rPr lang="en-US" sz="2000" dirty="0" smtClean="0">
                          <a:latin typeface="Arial"/>
                          <a:cs typeface="Arial"/>
                        </a:rPr>
                        <a:t>Modules</a:t>
                      </a:r>
                      <a:endParaRPr lang="en-US" sz="2000" dirty="0">
                        <a:latin typeface="Arial"/>
                        <a:ea typeface="Cambria"/>
                        <a:cs typeface="Arial"/>
                      </a:endParaRPr>
                    </a:p>
                  </a:txBody>
                  <a:tcPr marL="70948" marR="70948" marT="0" marB="0">
                    <a:solidFill>
                      <a:srgbClr val="BD3632"/>
                    </a:solidFill>
                  </a:tcPr>
                </a:tc>
              </a:tr>
              <a:tr h="370840">
                <a:tc>
                  <a:txBody>
                    <a:bodyPr/>
                    <a:lstStyle/>
                    <a:p>
                      <a:pPr marL="0" marR="0">
                        <a:spcBef>
                          <a:spcPts val="0"/>
                        </a:spcBef>
                        <a:spcAft>
                          <a:spcPts val="0"/>
                        </a:spcAft>
                      </a:pPr>
                      <a:r>
                        <a:rPr lang="en-US" sz="2000" dirty="0">
                          <a:latin typeface="Arial"/>
                          <a:cs typeface="Arial"/>
                        </a:rPr>
                        <a:t>Step 5. Develop a plan for testing the </a:t>
                      </a:r>
                      <a:r>
                        <a:rPr lang="en-US" sz="2000" dirty="0" smtClean="0">
                          <a:latin typeface="Arial"/>
                          <a:cs typeface="Arial"/>
                        </a:rPr>
                        <a:t>effectiveness.</a:t>
                      </a:r>
                      <a:endParaRPr lang="en-US" sz="2000" dirty="0">
                        <a:latin typeface="Arial"/>
                        <a:ea typeface="Cambria"/>
                        <a:cs typeface="Arial"/>
                      </a:endParaRPr>
                    </a:p>
                  </a:txBody>
                  <a:tcPr marL="70948" marR="70948" marT="0" marB="0"/>
                </a:tc>
                <a:tc>
                  <a:txBody>
                    <a:bodyPr/>
                    <a:lstStyle/>
                    <a:p>
                      <a:pPr marL="0" marR="0">
                        <a:spcBef>
                          <a:spcPts val="0"/>
                        </a:spcBef>
                        <a:spcAft>
                          <a:spcPts val="0"/>
                        </a:spcAft>
                      </a:pPr>
                      <a:r>
                        <a:rPr lang="en-US" sz="2000" dirty="0">
                          <a:latin typeface="Arial"/>
                          <a:cs typeface="Arial"/>
                        </a:rPr>
                        <a:t>Identify Defects </a:t>
                      </a:r>
                      <a:r>
                        <a:rPr lang="en-US" sz="2000" dirty="0" smtClean="0">
                          <a:latin typeface="Arial"/>
                          <a:cs typeface="Arial"/>
                        </a:rPr>
                        <a:t>Through </a:t>
                      </a:r>
                      <a:r>
                        <a:rPr lang="en-US" sz="2000" dirty="0">
                          <a:latin typeface="Arial"/>
                          <a:cs typeface="Arial"/>
                        </a:rPr>
                        <a:t>Sensemaking</a:t>
                      </a:r>
                      <a:endParaRPr lang="en-US" sz="2000" dirty="0">
                        <a:latin typeface="Arial"/>
                        <a:ea typeface="Cambria"/>
                        <a:cs typeface="Arial"/>
                      </a:endParaRPr>
                    </a:p>
                  </a:txBody>
                  <a:tcPr marL="70948" marR="70948" marT="0" marB="0"/>
                </a:tc>
              </a:tr>
              <a:tr h="370840">
                <a:tc>
                  <a:txBody>
                    <a:bodyPr/>
                    <a:lstStyle/>
                    <a:p>
                      <a:pPr marL="0" marR="0">
                        <a:spcBef>
                          <a:spcPts val="0"/>
                        </a:spcBef>
                        <a:spcAft>
                          <a:spcPts val="0"/>
                        </a:spcAft>
                      </a:pPr>
                      <a:r>
                        <a:rPr lang="en-US" sz="2000" dirty="0">
                          <a:latin typeface="Arial"/>
                          <a:cs typeface="Arial"/>
                        </a:rPr>
                        <a:t>Step 6. Develop</a:t>
                      </a:r>
                      <a:r>
                        <a:rPr lang="en-US" sz="2000" dirty="0" smtClean="0">
                          <a:latin typeface="Arial"/>
                          <a:cs typeface="Arial"/>
                        </a:rPr>
                        <a:t> an </a:t>
                      </a:r>
                      <a:r>
                        <a:rPr lang="en-US" sz="2000" smtClean="0">
                          <a:latin typeface="Arial"/>
                          <a:cs typeface="Arial"/>
                        </a:rPr>
                        <a:t>implementation plan.</a:t>
                      </a:r>
                      <a:endParaRPr lang="en-US" sz="2000" dirty="0">
                        <a:latin typeface="Arial"/>
                        <a:ea typeface="Cambria"/>
                        <a:cs typeface="Arial"/>
                      </a:endParaRPr>
                    </a:p>
                  </a:txBody>
                  <a:tcPr marL="70948" marR="70948" marT="0" marB="0"/>
                </a:tc>
                <a:tc>
                  <a:txBody>
                    <a:bodyPr/>
                    <a:lstStyle/>
                    <a:p>
                      <a:pPr marL="0" marR="0">
                        <a:spcBef>
                          <a:spcPts val="0"/>
                        </a:spcBef>
                        <a:spcAft>
                          <a:spcPts val="0"/>
                        </a:spcAft>
                      </a:pPr>
                      <a:r>
                        <a:rPr lang="en-US" sz="2000" dirty="0">
                          <a:latin typeface="Arial"/>
                          <a:cs typeface="Arial"/>
                        </a:rPr>
                        <a:t>Engage the Senior </a:t>
                      </a:r>
                      <a:r>
                        <a:rPr lang="en-US" sz="2000" dirty="0" smtClean="0">
                          <a:latin typeface="Arial"/>
                          <a:cs typeface="Arial"/>
                        </a:rPr>
                        <a:t>Executive </a:t>
                      </a:r>
                    </a:p>
                    <a:p>
                      <a:pPr marL="0" marR="0">
                        <a:spcBef>
                          <a:spcPts val="0"/>
                        </a:spcBef>
                        <a:spcAft>
                          <a:spcPts val="0"/>
                        </a:spcAft>
                      </a:pPr>
                      <a:r>
                        <a:rPr lang="en-US" sz="2000" dirty="0" smtClean="0">
                          <a:latin typeface="Arial"/>
                          <a:cs typeface="Arial"/>
                        </a:rPr>
                        <a:t>Identify </a:t>
                      </a:r>
                      <a:r>
                        <a:rPr lang="en-US" sz="2000" dirty="0">
                          <a:latin typeface="Arial"/>
                          <a:cs typeface="Arial"/>
                        </a:rPr>
                        <a:t>Defects </a:t>
                      </a:r>
                      <a:r>
                        <a:rPr lang="en-US" sz="2000" dirty="0" smtClean="0">
                          <a:latin typeface="Arial"/>
                          <a:cs typeface="Arial"/>
                        </a:rPr>
                        <a:t>Through Sensemaking </a:t>
                      </a:r>
                      <a:r>
                        <a:rPr lang="en-US" sz="2000" dirty="0">
                          <a:latin typeface="Arial"/>
                          <a:cs typeface="Arial"/>
                        </a:rPr>
                        <a:t>Understand the Science of Safety</a:t>
                      </a:r>
                      <a:endParaRPr lang="en-US" sz="2000" dirty="0">
                        <a:latin typeface="Arial"/>
                        <a:ea typeface="Cambria"/>
                        <a:cs typeface="Arial"/>
                      </a:endParaRPr>
                    </a:p>
                  </a:txBody>
                  <a:tcPr marL="70948" marR="70948" marT="0" marB="0"/>
                </a:tc>
              </a:tr>
              <a:tr h="370840">
                <a:tc>
                  <a:txBody>
                    <a:bodyPr/>
                    <a:lstStyle/>
                    <a:p>
                      <a:pPr marL="0" marR="0">
                        <a:spcBef>
                          <a:spcPts val="0"/>
                        </a:spcBef>
                        <a:spcAft>
                          <a:spcPts val="0"/>
                        </a:spcAft>
                      </a:pPr>
                      <a:r>
                        <a:rPr lang="en-US" sz="2000" dirty="0">
                          <a:latin typeface="Arial"/>
                          <a:cs typeface="Arial"/>
                        </a:rPr>
                        <a:t>Step 7. Develop a plan for </a:t>
                      </a:r>
                      <a:r>
                        <a:rPr lang="en-US" sz="2000" dirty="0" smtClean="0">
                          <a:latin typeface="Arial"/>
                          <a:cs typeface="Arial"/>
                        </a:rPr>
                        <a:t>sustained</a:t>
                      </a:r>
                      <a:r>
                        <a:rPr lang="en-US" sz="2000" baseline="0" dirty="0" smtClean="0">
                          <a:latin typeface="Arial"/>
                          <a:cs typeface="Arial"/>
                        </a:rPr>
                        <a:t> </a:t>
                      </a:r>
                      <a:r>
                        <a:rPr lang="en-US" sz="2000" dirty="0" smtClean="0">
                          <a:latin typeface="Arial"/>
                          <a:cs typeface="Arial"/>
                        </a:rPr>
                        <a:t>improvement</a:t>
                      </a:r>
                      <a:r>
                        <a:rPr lang="en-US" sz="2000" dirty="0">
                          <a:latin typeface="Arial"/>
                          <a:cs typeface="Arial"/>
                        </a:rPr>
                        <a:t>.</a:t>
                      </a:r>
                      <a:endParaRPr lang="en-US" sz="2000" dirty="0">
                        <a:latin typeface="Arial"/>
                        <a:ea typeface="Cambria"/>
                        <a:cs typeface="Arial"/>
                      </a:endParaRPr>
                    </a:p>
                  </a:txBody>
                  <a:tcPr marL="70948" marR="70948" marT="0" marB="0"/>
                </a:tc>
                <a:tc>
                  <a:txBody>
                    <a:bodyPr/>
                    <a:lstStyle/>
                    <a:p>
                      <a:pPr marL="0" marR="0">
                        <a:spcBef>
                          <a:spcPts val="0"/>
                        </a:spcBef>
                        <a:spcAft>
                          <a:spcPts val="0"/>
                        </a:spcAft>
                      </a:pPr>
                      <a:r>
                        <a:rPr lang="en-US" sz="2000" dirty="0">
                          <a:latin typeface="Arial"/>
                          <a:cs typeface="Arial"/>
                        </a:rPr>
                        <a:t>Understand the Science of Safety</a:t>
                      </a:r>
                      <a:endParaRPr lang="en-US" sz="2000" dirty="0">
                        <a:latin typeface="Arial"/>
                        <a:ea typeface="Cambria"/>
                        <a:cs typeface="Arial"/>
                      </a:endParaRPr>
                    </a:p>
                  </a:txBody>
                  <a:tcPr marL="70948" marR="70948" marT="0" marB="0"/>
                </a:tc>
              </a:tr>
              <a:tr h="370840">
                <a:tc>
                  <a:txBody>
                    <a:bodyPr/>
                    <a:lstStyle/>
                    <a:p>
                      <a:pPr marL="0" marR="0">
                        <a:spcBef>
                          <a:spcPts val="0"/>
                        </a:spcBef>
                        <a:spcAft>
                          <a:spcPts val="0"/>
                        </a:spcAft>
                      </a:pPr>
                      <a:r>
                        <a:rPr lang="en-US" sz="2000" dirty="0">
                          <a:latin typeface="Arial"/>
                          <a:cs typeface="Arial"/>
                        </a:rPr>
                        <a:t>Step 8. Develop a communication plan.</a:t>
                      </a:r>
                      <a:endParaRPr lang="en-US" sz="2000" dirty="0">
                        <a:latin typeface="Arial"/>
                        <a:ea typeface="Cambria"/>
                        <a:cs typeface="Arial"/>
                      </a:endParaRPr>
                    </a:p>
                  </a:txBody>
                  <a:tcPr marL="70948" marR="70948" marT="0" marB="0"/>
                </a:tc>
                <a:tc>
                  <a:txBody>
                    <a:bodyPr/>
                    <a:lstStyle/>
                    <a:p>
                      <a:pPr marL="0" marR="0">
                        <a:spcBef>
                          <a:spcPts val="0"/>
                        </a:spcBef>
                        <a:spcAft>
                          <a:spcPts val="0"/>
                        </a:spcAft>
                      </a:pPr>
                      <a:r>
                        <a:rPr lang="en-US" sz="2000" dirty="0">
                          <a:latin typeface="Arial"/>
                          <a:cs typeface="Arial"/>
                        </a:rPr>
                        <a:t>Assemble the </a:t>
                      </a:r>
                      <a:r>
                        <a:rPr lang="en-US" sz="2000" dirty="0" smtClean="0">
                          <a:latin typeface="Arial"/>
                          <a:cs typeface="Arial"/>
                        </a:rPr>
                        <a:t>Team </a:t>
                      </a:r>
                    </a:p>
                    <a:p>
                      <a:pPr marL="0" marR="0">
                        <a:spcBef>
                          <a:spcPts val="0"/>
                        </a:spcBef>
                        <a:spcAft>
                          <a:spcPts val="0"/>
                        </a:spcAft>
                      </a:pPr>
                      <a:r>
                        <a:rPr lang="en-US" sz="2000" dirty="0" smtClean="0">
                          <a:latin typeface="Arial"/>
                          <a:cs typeface="Arial"/>
                        </a:rPr>
                        <a:t>Engage </a:t>
                      </a:r>
                      <a:r>
                        <a:rPr lang="en-US" sz="2000" dirty="0">
                          <a:latin typeface="Arial"/>
                          <a:cs typeface="Arial"/>
                        </a:rPr>
                        <a:t>the Senior </a:t>
                      </a:r>
                      <a:r>
                        <a:rPr lang="en-US" sz="2000" dirty="0" smtClean="0">
                          <a:latin typeface="Arial"/>
                          <a:cs typeface="Arial"/>
                        </a:rPr>
                        <a:t>Executive</a:t>
                      </a:r>
                    </a:p>
                    <a:p>
                      <a:pPr marL="0" marR="0">
                        <a:spcBef>
                          <a:spcPts val="0"/>
                        </a:spcBef>
                        <a:spcAft>
                          <a:spcPts val="0"/>
                        </a:spcAft>
                      </a:pPr>
                      <a:r>
                        <a:rPr lang="en-US" sz="2000" dirty="0" smtClean="0">
                          <a:latin typeface="Arial"/>
                          <a:cs typeface="Arial"/>
                        </a:rPr>
                        <a:t>Identify </a:t>
                      </a:r>
                      <a:r>
                        <a:rPr lang="en-US" sz="2000" dirty="0">
                          <a:latin typeface="Arial"/>
                          <a:cs typeface="Arial"/>
                        </a:rPr>
                        <a:t>Defects </a:t>
                      </a:r>
                      <a:r>
                        <a:rPr lang="en-US" sz="2000" dirty="0" smtClean="0">
                          <a:latin typeface="Arial"/>
                          <a:cs typeface="Arial"/>
                        </a:rPr>
                        <a:t>Through </a:t>
                      </a:r>
                      <a:r>
                        <a:rPr lang="en-US" sz="2000" dirty="0">
                          <a:latin typeface="Arial"/>
                          <a:cs typeface="Arial"/>
                        </a:rPr>
                        <a:t>Sensemaking</a:t>
                      </a:r>
                      <a:endParaRPr lang="en-US" sz="2000" dirty="0">
                        <a:latin typeface="Arial"/>
                        <a:ea typeface="Cambria"/>
                        <a:cs typeface="Arial"/>
                      </a:endParaRPr>
                    </a:p>
                  </a:txBody>
                  <a:tcPr marL="70948" marR="70948" marT="0" marB="0"/>
                </a:tc>
              </a:tr>
            </a:tbl>
          </a:graphicData>
        </a:graphic>
      </p:graphicFrame>
      <p:sp>
        <p:nvSpPr>
          <p:cNvPr id="5" name="Slide Number Placeholder 4"/>
          <p:cNvSpPr>
            <a:spLocks noGrp="1"/>
          </p:cNvSpPr>
          <p:nvPr>
            <p:ph type="sldNum" sz="quarter" idx="12"/>
          </p:nvPr>
        </p:nvSpPr>
        <p:spPr/>
        <p:txBody>
          <a:bodyPr/>
          <a:lstStyle/>
          <a:p>
            <a:pPr>
              <a:defRPr/>
            </a:pPr>
            <a:fld id="{3881F016-8923-431B-A939-A61567D19098}" type="slidenum">
              <a:rPr lang="en-US" smtClean="0"/>
              <a:pPr>
                <a:defRPr/>
              </a:pPr>
              <a:t>7</a:t>
            </a:fld>
            <a:endParaRPr lang="en-US" dirty="0"/>
          </a:p>
        </p:txBody>
      </p:sp>
      <p:grpSp>
        <p:nvGrpSpPr>
          <p:cNvPr id="10" name="Group 9" descr="TeamSTEPPS 5. &quot;Develop a plan for testing the effectiveness&quot; links to CUSP module &quot;Identify Defects Through Sensemaking&quot;&#10;TeamSTEPPS 6. &quot;Develop an implementation plan&quot; links to CUSP modules &quot;Engage the Senior Executive&quot;, &quot;Identify Defects Through Sensemaking&quot; and &quot;Understand the Science of Safety&quot;&#10;TeamSTEPPS 7. &quot;Develop a plan for sustained improvement&quot; links to CUSP module &quot;Understand the Science of Safety&quot;&#10;TeamSTEPPS 8. &quot;Develop a communication plan&quot; links to CUSP modules &quot;Assemble the Team&quot;, &quot;Engage the Senior Executive&quot;, and &quot;Identify Defects Through Sensemaking&quot;&#10;&#10;TeamSTEPPS logo and penguin"/>
          <p:cNvGrpSpPr/>
          <p:nvPr/>
        </p:nvGrpSpPr>
        <p:grpSpPr>
          <a:xfrm>
            <a:off x="0" y="5334000"/>
            <a:ext cx="4953000" cy="1315720"/>
            <a:chOff x="0" y="5334000"/>
            <a:chExt cx="4953000" cy="131572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351280" cy="1315720"/>
            </a:xfrm>
            <a:prstGeom prst="rect">
              <a:avLst/>
            </a:prstGeom>
          </p:spPr>
        </p:pic>
        <p:sp>
          <p:nvSpPr>
            <p:cNvPr id="12" name="TextBox 22"/>
            <p:cNvSpPr txBox="1"/>
            <p:nvPr/>
          </p:nvSpPr>
          <p:spPr>
            <a:xfrm>
              <a:off x="1295400" y="62288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2319"/>
            <a:ext cx="8229600" cy="1143000"/>
          </a:xfrm>
        </p:spPr>
        <p:txBody>
          <a:bodyPr>
            <a:normAutofit/>
          </a:bodyPr>
          <a:lstStyle/>
          <a:p>
            <a:pPr algn="ctr"/>
            <a:r>
              <a:rPr lang="en-US" sz="3200" b="1" dirty="0">
                <a:solidFill>
                  <a:schemeClr val="tx1"/>
                </a:solidFill>
              </a:rPr>
              <a:t>Is </a:t>
            </a:r>
            <a:r>
              <a:rPr lang="en-US" sz="3200" b="1" dirty="0" smtClean="0">
                <a:solidFill>
                  <a:schemeClr val="tx1"/>
                </a:solidFill>
              </a:rPr>
              <a:t>Your </a:t>
            </a:r>
            <a:r>
              <a:rPr lang="en-US" sz="3200" b="1" dirty="0">
                <a:solidFill>
                  <a:schemeClr val="tx1"/>
                </a:solidFill>
              </a:rPr>
              <a:t>H</a:t>
            </a:r>
            <a:r>
              <a:rPr lang="en-US" sz="3200" b="1" dirty="0" smtClean="0">
                <a:solidFill>
                  <a:schemeClr val="tx1"/>
                </a:solidFill>
              </a:rPr>
              <a:t>ospital </a:t>
            </a:r>
            <a:r>
              <a:rPr lang="en-US" sz="3200" b="1" dirty="0">
                <a:solidFill>
                  <a:schemeClr val="tx1"/>
                </a:solidFill>
              </a:rPr>
              <a:t>S</a:t>
            </a:r>
            <a:r>
              <a:rPr lang="en-US" sz="3200" b="1" dirty="0" smtClean="0">
                <a:solidFill>
                  <a:schemeClr val="tx1"/>
                </a:solidFill>
              </a:rPr>
              <a:t>afe</a:t>
            </a:r>
            <a:r>
              <a:rPr lang="en-US" sz="3200" b="1" dirty="0">
                <a:solidFill>
                  <a:schemeClr val="tx1"/>
                </a:solidFill>
              </a:rPr>
              <a:t>?</a:t>
            </a:r>
          </a:p>
        </p:txBody>
      </p:sp>
      <p:sp>
        <p:nvSpPr>
          <p:cNvPr id="3" name="Content Placeholder 2"/>
          <p:cNvSpPr>
            <a:spLocks noGrp="1"/>
          </p:cNvSpPr>
          <p:nvPr>
            <p:ph sz="quarter" idx="10"/>
          </p:nvPr>
        </p:nvSpPr>
        <p:spPr>
          <a:xfrm>
            <a:off x="888375" y="1893849"/>
            <a:ext cx="7786048" cy="4191000"/>
          </a:xfrm>
        </p:spPr>
        <p:txBody>
          <a:bodyPr>
            <a:normAutofit/>
          </a:bodyPr>
          <a:lstStyle/>
          <a:p>
            <a:pPr>
              <a:spcBef>
                <a:spcPts val="0"/>
              </a:spcBef>
              <a:buSzPct val="100000"/>
              <a:buBlip>
                <a:blip r:embed="rId3"/>
              </a:buBlip>
            </a:pPr>
            <a:r>
              <a:rPr lang="en-US" sz="2000" dirty="0" smtClean="0"/>
              <a:t>Would </a:t>
            </a:r>
            <a:r>
              <a:rPr lang="en-US" sz="2000" dirty="0"/>
              <a:t>you want a loved one to be a patient at your hospital? Your </a:t>
            </a:r>
            <a:r>
              <a:rPr lang="en-US" sz="2000" dirty="0" smtClean="0"/>
              <a:t>unit?</a:t>
            </a:r>
          </a:p>
          <a:p>
            <a:pPr>
              <a:spcBef>
                <a:spcPts val="0"/>
              </a:spcBef>
              <a:buSzPct val="100000"/>
              <a:buBlip>
                <a:blip r:embed="rId3"/>
              </a:buBlip>
            </a:pPr>
            <a:endParaRPr lang="en-US" sz="2000" dirty="0"/>
          </a:p>
          <a:p>
            <a:pPr>
              <a:spcBef>
                <a:spcPts val="0"/>
              </a:spcBef>
              <a:buSzPct val="100000"/>
              <a:buBlip>
                <a:blip r:embed="rId3"/>
              </a:buBlip>
            </a:pPr>
            <a:r>
              <a:rPr lang="en-US" sz="2000" dirty="0" smtClean="0"/>
              <a:t>Would </a:t>
            </a:r>
            <a:r>
              <a:rPr lang="en-US" sz="2000" dirty="0"/>
              <a:t>you want to be a patient in </a:t>
            </a:r>
            <a:r>
              <a:rPr lang="en-US" sz="2000" dirty="0" smtClean="0"/>
              <a:t>the unit where you work?</a:t>
            </a:r>
            <a:endParaRPr lang="en-US" sz="2000" dirty="0"/>
          </a:p>
          <a:p>
            <a:pPr>
              <a:spcBef>
                <a:spcPts val="0"/>
              </a:spcBef>
              <a:buSzPct val="100000"/>
              <a:buBlip>
                <a:blip r:embed="rId3"/>
              </a:buBlip>
            </a:pPr>
            <a:endParaRPr lang="en-US" sz="2000" dirty="0"/>
          </a:p>
          <a:p>
            <a:pPr>
              <a:spcBef>
                <a:spcPts val="0"/>
              </a:spcBef>
              <a:buSzPct val="100000"/>
              <a:buBlip>
                <a:blip r:embed="rId3"/>
              </a:buBlip>
            </a:pPr>
            <a:r>
              <a:rPr lang="en-US" sz="2000" dirty="0" smtClean="0"/>
              <a:t>Can </a:t>
            </a:r>
            <a:r>
              <a:rPr lang="en-US" sz="2000" dirty="0"/>
              <a:t>you say with </a:t>
            </a:r>
            <a:r>
              <a:rPr lang="en-US" sz="2000" dirty="0" smtClean="0"/>
              <a:t>100 percent </a:t>
            </a:r>
            <a:r>
              <a:rPr lang="en-US" sz="2000" dirty="0"/>
              <a:t>certainty that you believe that your hospital does everything it can to protect its patients?</a:t>
            </a:r>
          </a:p>
        </p:txBody>
      </p:sp>
      <p:sp>
        <p:nvSpPr>
          <p:cNvPr id="6" name="Slide Number Placeholder 4"/>
          <p:cNvSpPr>
            <a:spLocks noGrp="1"/>
          </p:cNvSpPr>
          <p:nvPr>
            <p:ph type="sldNum" sz="quarter" idx="12"/>
          </p:nvPr>
        </p:nvSpPr>
        <p:spPr/>
        <p:txBody>
          <a:bodyPr/>
          <a:lstStyle/>
          <a:p>
            <a:pPr>
              <a:defRPr/>
            </a:pPr>
            <a:fld id="{3881F016-8923-431B-A939-A61567D19098}" type="slidenum">
              <a:rPr lang="en-US" smtClean="0"/>
              <a:pPr>
                <a:defRPr/>
              </a:pPr>
              <a:t>8</a:t>
            </a:fld>
            <a:endParaRPr lang="en-US" dirty="0"/>
          </a:p>
        </p:txBody>
      </p:sp>
      <p:pic>
        <p:nvPicPr>
          <p:cNvPr id="4" name="Picture 3" descr="A patient in a hospital bed surrounded by a family member and two clinicians."/>
          <p:cNvPicPr>
            <a:picLocks noChangeAspect="1"/>
          </p:cNvPicPr>
          <p:nvPr/>
        </p:nvPicPr>
        <p:blipFill>
          <a:blip r:embed="rId4"/>
          <a:stretch>
            <a:fillRect/>
          </a:stretch>
        </p:blipFill>
        <p:spPr>
          <a:xfrm>
            <a:off x="1758090" y="4051075"/>
            <a:ext cx="5312229" cy="3984174"/>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deo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519" y="-3770078"/>
            <a:ext cx="7758797" cy="10040798"/>
          </a:xfrm>
          <a:prstGeom prst="rect">
            <a:avLst/>
          </a:prstGeom>
        </p:spPr>
      </p:pic>
      <p:sp>
        <p:nvSpPr>
          <p:cNvPr id="2" name="Title 1"/>
          <p:cNvSpPr>
            <a:spLocks noGrp="1"/>
          </p:cNvSpPr>
          <p:nvPr>
            <p:ph type="title"/>
          </p:nvPr>
        </p:nvSpPr>
        <p:spPr>
          <a:xfrm>
            <a:off x="1233715" y="508356"/>
            <a:ext cx="6506894" cy="1143000"/>
          </a:xfrm>
        </p:spPr>
        <p:txBody>
          <a:bodyPr/>
          <a:lstStyle/>
          <a:p>
            <a:pPr algn="ctr"/>
            <a:r>
              <a:rPr lang="en-US" sz="3200" b="1" dirty="0" smtClean="0">
                <a:solidFill>
                  <a:schemeClr val="tx1"/>
                </a:solidFill>
              </a:rPr>
              <a:t>Video</a:t>
            </a:r>
            <a:endParaRPr lang="en-US" sz="3200" b="1" dirty="0">
              <a:solidFill>
                <a:schemeClr val="tx1"/>
              </a:solidFill>
            </a:endParaRPr>
          </a:p>
        </p:txBody>
      </p:sp>
      <p:pic>
        <p:nvPicPr>
          <p:cNvPr id="7" name="Content Placeholder 6" descr="learnslide9.jpg">
            <a:hlinkClick r:id="rId4"/>
          </p:cNvPr>
          <p:cNvPicPr>
            <a:picLocks noGrp="1" noChangeAspect="1"/>
          </p:cNvPicPr>
          <p:nvPr>
            <p:ph sz="quarter" idx="10"/>
          </p:nvPr>
        </p:nvPicPr>
        <p:blipFill>
          <a:blip r:embed="rId5"/>
          <a:stretch>
            <a:fillRect/>
          </a:stretch>
        </p:blipFill>
        <p:spPr>
          <a:xfrm>
            <a:off x="1181227" y="1905000"/>
            <a:ext cx="6460870" cy="4191000"/>
          </a:xfrm>
        </p:spPr>
      </p:pic>
      <p:sp>
        <p:nvSpPr>
          <p:cNvPr id="4" name="Slide Number Placeholder 4"/>
          <p:cNvSpPr>
            <a:spLocks noGrp="1"/>
          </p:cNvSpPr>
          <p:nvPr>
            <p:ph type="sldNum" sz="quarter" idx="12"/>
          </p:nvPr>
        </p:nvSpPr>
        <p:spPr/>
        <p:txBody>
          <a:bodyPr/>
          <a:lstStyle/>
          <a:p>
            <a:pPr>
              <a:defRPr/>
            </a:pPr>
            <a:fld id="{3881F016-8923-431B-A939-A61567D19098}" type="slidenum">
              <a:rPr lang="en-US" smtClean="0"/>
              <a:pPr>
                <a:defRPr/>
              </a:pPr>
              <a:t>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3626</TotalTime>
  <Words>1392</Words>
  <Application>Microsoft Office PowerPoint</Application>
  <PresentationFormat>On-screen Show (4:3)</PresentationFormat>
  <Paragraphs>277</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Learning Objectives</vt:lpstr>
      <vt:lpstr>CUSP Supports  Kotter’s Eight Steps of Change2 </vt:lpstr>
      <vt:lpstr>PowerPoint Presentation</vt:lpstr>
      <vt:lpstr>CUSP Aligns With and Supports  Other Quality and Safety Tools1</vt:lpstr>
      <vt:lpstr>CUSP is Compatible with  TeamSTEPPS3 </vt:lpstr>
      <vt:lpstr>CUSP is Compatible with  TeamSTEPPS3 </vt:lpstr>
      <vt:lpstr>Is Your Hospital Safe?</vt:lpstr>
      <vt:lpstr>Video</vt:lpstr>
      <vt:lpstr>The CUSP Model </vt:lpstr>
      <vt:lpstr>A Collaborative Effort4 </vt:lpstr>
      <vt:lpstr>Toolkit Modules </vt:lpstr>
      <vt:lpstr>Toolkit Users</vt:lpstr>
      <vt:lpstr>Toolkit Users</vt:lpstr>
      <vt:lpstr>Implementation </vt:lpstr>
      <vt:lpstr>Challenges</vt:lpstr>
      <vt:lpstr>Assemble the Team</vt:lpstr>
      <vt:lpstr>Barriers to Team Performance3 </vt:lpstr>
      <vt:lpstr>Engage the Senior Executive</vt:lpstr>
      <vt:lpstr>The Challenges of Partnering with a  Senior Executive </vt:lpstr>
      <vt:lpstr>Understand the Science of Safety</vt:lpstr>
      <vt:lpstr>System-Level Factors Impact Safety </vt:lpstr>
      <vt:lpstr>Identify Defects Through Sensemaking</vt:lpstr>
      <vt:lpstr>Examples of Defects or Errors That  Affect Patient Safety  </vt:lpstr>
      <vt:lpstr>Implement Teamwork and  Communication</vt:lpstr>
      <vt:lpstr>Elements That Affect Communication and Information Exchange </vt:lpstr>
      <vt:lpstr>Apply CUSP</vt:lpstr>
      <vt:lpstr>The CUSP Model Generates  Measurable Results7 </vt:lpstr>
      <vt:lpstr>CUSP Results</vt:lpstr>
      <vt:lpstr>Summary</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Introduce CUSP</dc:title>
  <dc:creator>Jennifer Rabideaux</dc:creator>
  <cp:lastModifiedBy>Windows User</cp:lastModifiedBy>
  <cp:revision>618</cp:revision>
  <dcterms:created xsi:type="dcterms:W3CDTF">2011-08-27T04:50:09Z</dcterms:created>
  <dcterms:modified xsi:type="dcterms:W3CDTF">2016-02-22T15:40:55Z</dcterms:modified>
</cp:coreProperties>
</file>