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91" r:id="rId4"/>
    <p:sldId id="292" r:id="rId5"/>
    <p:sldId id="302" r:id="rId6"/>
    <p:sldId id="324" r:id="rId7"/>
    <p:sldId id="301" r:id="rId8"/>
    <p:sldId id="325" r:id="rId9"/>
    <p:sldId id="295" r:id="rId10"/>
    <p:sldId id="304" r:id="rId11"/>
    <p:sldId id="326" r:id="rId12"/>
    <p:sldId id="305" r:id="rId13"/>
    <p:sldId id="306" r:id="rId14"/>
    <p:sldId id="307" r:id="rId15"/>
    <p:sldId id="308" r:id="rId16"/>
    <p:sldId id="296" r:id="rId17"/>
    <p:sldId id="310" r:id="rId18"/>
    <p:sldId id="311" r:id="rId19"/>
    <p:sldId id="312" r:id="rId20"/>
    <p:sldId id="313" r:id="rId21"/>
    <p:sldId id="297" r:id="rId22"/>
    <p:sldId id="327" r:id="rId23"/>
    <p:sldId id="299" r:id="rId24"/>
    <p:sldId id="300" r:id="rId25"/>
    <p:sldId id="328" r:id="rId26"/>
    <p:sldId id="330" r:id="rId27"/>
    <p:sldId id="331" r:id="rId28"/>
    <p:sldId id="319" r:id="rId29"/>
    <p:sldId id="316" r:id="rId30"/>
    <p:sldId id="31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Kathleen O'Shea" initials="MKO" lastIdx="34" clrIdx="0"/>
  <p:cmAuthor id="1" name="bedson" initials="BSE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77778" autoAdjust="0"/>
  </p:normalViewPr>
  <p:slideViewPr>
    <p:cSldViewPr>
      <p:cViewPr>
        <p:scale>
          <a:sx n="80" d="100"/>
          <a:sy n="80" d="100"/>
        </p:scale>
        <p:origin x="-1452" y="-618"/>
      </p:cViewPr>
      <p:guideLst>
        <p:guide orient="horz" pos="864"/>
        <p:guide pos="336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8543-A8A2-4854-8827-74730616958F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E65C3-27C3-45F5-A058-38BF11876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87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CB8B79-2DA2-4650-A2AB-6F6783CD1A17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9AE9C7-3A05-4D05-9CE7-D0F2F5FBB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47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63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80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23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33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8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C7-3A05-4D05-9CE7-D0F2F5FBB3E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6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ver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579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1143000" cy="774595"/>
          </a:xfrm>
          <a:prstGeom prst="rect">
            <a:avLst/>
          </a:prstGeom>
        </p:spPr>
      </p:pic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1295400" y="741447"/>
            <a:ext cx="723900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3400" y="1752600"/>
            <a:ext cx="8001000" cy="388620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100000"/>
              <a:buFontTx/>
              <a:buBlip>
                <a:blip r:embed="rId4"/>
              </a:buBlip>
              <a:defRPr/>
            </a:lvl1pPr>
            <a:lvl2pPr marL="742950" indent="-285750">
              <a:buSzPct val="100000"/>
              <a:buFontTx/>
              <a:buNone/>
              <a:defRPr/>
            </a:lvl2pPr>
            <a:lvl3pPr marL="1143000" indent="-228600">
              <a:buSzPct val="100000"/>
              <a:buFontTx/>
              <a:buNone/>
              <a:defRPr/>
            </a:lvl3pPr>
            <a:lvl4pPr marL="1600200" indent="-228600">
              <a:buSzPct val="100000"/>
              <a:buFontTx/>
              <a:buNone/>
              <a:defRPr/>
            </a:lvl4pPr>
            <a:lvl5pPr marL="2057400" indent="-228600">
              <a:buSzPct val="100000"/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65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00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>
              <a:lumMod val="60000"/>
              <a:lumOff val="4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cusptoolkit/videos/09d_encourprodev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cusptoolkit/videos/09e_wkalign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.edu/openbook.php?isbn=030909067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t.gov/baldrige/enter/health_care.c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one.org/resources/leadership%20tools/NMLPframework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cusptoolkit/videos/09b_overseeubops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cusptoolkit/videos/09c_servementor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“Role of the Nurse Manager” module of the CUSP Toolkit. The CUSP toolkit is a modular approach to patient safety, and modules presented in this toolkit are inter-connected and are aimed at improving patient safety. 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433" y="685800"/>
            <a:ext cx="4835967" cy="54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/>
              <a:t>Human Resource </a:t>
            </a:r>
            <a:r>
              <a:rPr lang="en-US" dirty="0" smtClean="0"/>
              <a:t>Management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Nurse managers lead their employees by:</a:t>
            </a:r>
          </a:p>
          <a:p>
            <a:pPr lvl="1"/>
            <a:r>
              <a:rPr lang="en-US" dirty="0" smtClean="0"/>
              <a:t>- Hiring, firing, training, developing, and inspiring 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dirty="0" smtClean="0"/>
              <a:t>Nurse managers are responsible for the actions of their staff and for each employee’s professional development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emale nurse executive and male employ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667000"/>
            <a:ext cx="9144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12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 smtClean="0"/>
              <a:t>Encourage Professional </a:t>
            </a:r>
            <a:br>
              <a:rPr lang="en-US" dirty="0" smtClean="0"/>
            </a:br>
            <a:r>
              <a:rPr lang="en-US" dirty="0" smtClean="0"/>
              <a:t>Development of Staff</a:t>
            </a:r>
            <a:endParaRPr lang="en-US" dirty="0"/>
          </a:p>
        </p:txBody>
      </p:sp>
      <p:pic>
        <p:nvPicPr>
          <p:cNvPr id="4" name="Picture 2" descr="Video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ck to play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28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/>
              <a:t>Customer Focus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Nurse </a:t>
            </a:r>
            <a:r>
              <a:rPr lang="en-US" dirty="0" smtClean="0"/>
              <a:t>managers </a:t>
            </a:r>
            <a:r>
              <a:rPr lang="en-US" dirty="0"/>
              <a:t>are responsible for ensuring that care delivered on the unit is customer </a:t>
            </a:r>
            <a:r>
              <a:rPr lang="en-US" dirty="0" smtClean="0"/>
              <a:t>focused  </a:t>
            </a:r>
            <a:endParaRPr lang="en-US" dirty="0"/>
          </a:p>
          <a:p>
            <a:r>
              <a:rPr lang="en-US" dirty="0" smtClean="0"/>
              <a:t>Some customers are:</a:t>
            </a:r>
            <a:endParaRPr lang="en-US" dirty="0"/>
          </a:p>
          <a:p>
            <a:pPr lvl="1"/>
            <a:r>
              <a:rPr lang="en-US" dirty="0" smtClean="0"/>
              <a:t>- Patients </a:t>
            </a:r>
            <a:r>
              <a:rPr lang="en-US" dirty="0"/>
              <a:t>and </a:t>
            </a:r>
            <a:r>
              <a:rPr lang="en-US" dirty="0" smtClean="0"/>
              <a:t>their </a:t>
            </a:r>
            <a:r>
              <a:rPr lang="en-US" dirty="0"/>
              <a:t>families</a:t>
            </a:r>
          </a:p>
          <a:p>
            <a:pPr lvl="1"/>
            <a:r>
              <a:rPr lang="en-US" dirty="0" smtClean="0"/>
              <a:t>- Regulators</a:t>
            </a:r>
            <a:endParaRPr lang="en-US" dirty="0"/>
          </a:p>
          <a:p>
            <a:pPr lvl="1"/>
            <a:r>
              <a:rPr lang="en-US" dirty="0" smtClean="0"/>
              <a:t>- Local </a:t>
            </a:r>
            <a:r>
              <a:rPr lang="en-US" dirty="0"/>
              <a:t>governments</a:t>
            </a:r>
          </a:p>
        </p:txBody>
      </p:sp>
      <p:pic>
        <p:nvPicPr>
          <p:cNvPr id="5" name="Picture 4" descr="Patient, their family and their hospital care tea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971800"/>
            <a:ext cx="9144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94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/>
              <a:t>Financial Responsibility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Nurse managers oversee all fiscal aspects of their unit</a:t>
            </a:r>
          </a:p>
          <a:p>
            <a:r>
              <a:rPr lang="en-US" dirty="0" smtClean="0"/>
              <a:t>Nurse managers ensure that expenses stay within the unit’s budget. Expenses may include:</a:t>
            </a:r>
          </a:p>
          <a:p>
            <a:pPr lvl="1"/>
            <a:r>
              <a:rPr lang="en-US" dirty="0" smtClean="0"/>
              <a:t>- Staffing costs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Operating costs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Physical plant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- Equipment</a:t>
            </a:r>
          </a:p>
          <a:p>
            <a:pPr lvl="1"/>
            <a:r>
              <a:rPr lang="en-US" dirty="0" smtClean="0"/>
              <a:t>- Supplies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4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rmAutofit/>
          </a:bodyPr>
          <a:lstStyle/>
          <a:p>
            <a:r>
              <a:rPr lang="en-US" dirty="0" smtClean="0"/>
              <a:t>Standards </a:t>
            </a:r>
            <a:r>
              <a:rPr lang="en-US" dirty="0"/>
              <a:t>of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Nurse managers must know the accurate standards of clinical competency for the safe care of the unit’s patients</a:t>
            </a:r>
          </a:p>
          <a:p>
            <a:r>
              <a:rPr lang="en-US" dirty="0" smtClean="0"/>
              <a:t>Nurse managers ensure that care delivery aligns with the highest quality of care:</a:t>
            </a:r>
          </a:p>
          <a:p>
            <a:pPr lvl="1"/>
            <a:r>
              <a:rPr lang="en-US" dirty="0" smtClean="0"/>
              <a:t>- Understand key quality and safety improvement measures</a:t>
            </a:r>
          </a:p>
          <a:p>
            <a:pPr lvl="1"/>
            <a:r>
              <a:rPr lang="en-US" dirty="0" smtClean="0"/>
              <a:t>- Lead staff training to ensure the safest care for patients </a:t>
            </a:r>
          </a:p>
          <a:p>
            <a:pPr lvl="1"/>
            <a:r>
              <a:rPr lang="en-US" dirty="0" smtClean="0"/>
              <a:t>- Ensure staff access to necessary equipment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46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41447"/>
            <a:ext cx="9144000" cy="858753"/>
          </a:xfrm>
        </p:spPr>
        <p:txBody>
          <a:bodyPr>
            <a:normAutofit/>
          </a:bodyPr>
          <a:lstStyle/>
          <a:p>
            <a:r>
              <a:rPr lang="en-US" dirty="0"/>
              <a:t>Alignment </a:t>
            </a:r>
            <a:r>
              <a:rPr lang="en-US" dirty="0" smtClean="0"/>
              <a:t>With Organizational Goals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Nurse managers ensure that the unit’s daily activities are aligned with organizational goals. They: </a:t>
            </a:r>
          </a:p>
          <a:p>
            <a:pPr lvl="1"/>
            <a:r>
              <a:rPr lang="en-US" dirty="0" smtClean="0"/>
              <a:t>- Serve as the </a:t>
            </a:r>
            <a:r>
              <a:rPr lang="en-US" dirty="0" err="1" smtClean="0"/>
              <a:t>decisionmaker</a:t>
            </a:r>
            <a:r>
              <a:rPr lang="en-US" dirty="0" smtClean="0"/>
              <a:t> who carries out plans</a:t>
            </a:r>
          </a:p>
          <a:p>
            <a:pPr lvl="1"/>
            <a:r>
              <a:rPr lang="en-US" dirty="0" smtClean="0"/>
              <a:t>- Inspire staff to participate in projects and initiatives </a:t>
            </a:r>
          </a:p>
          <a:p>
            <a:pPr lvl="1"/>
            <a:r>
              <a:rPr lang="en-US" dirty="0" smtClean="0"/>
              <a:t>- Use the 4 E’s—engage, educate, execute, and evaluate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dirty="0" smtClean="0"/>
              <a:t>Effective nurse managers use multiple forms of communication to obtain and share information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438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/>
              <a:t>Frameworks </a:t>
            </a:r>
            <a:r>
              <a:rPr lang="en-US" dirty="0" smtClean="0"/>
              <a:t>That Are </a:t>
            </a:r>
            <a:r>
              <a:rPr lang="en-US" dirty="0"/>
              <a:t>Useful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Nurse Managers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905000"/>
            <a:ext cx="80010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Baldridge</a:t>
            </a:r>
            <a:r>
              <a:rPr lang="en-US" dirty="0" smtClean="0"/>
              <a:t> Health Care Criteria for Performance Excellence Framework</a:t>
            </a:r>
            <a:endParaRPr lang="en-US" dirty="0"/>
          </a:p>
          <a:p>
            <a:r>
              <a:rPr lang="en-US" dirty="0" smtClean="0"/>
              <a:t>Quint </a:t>
            </a:r>
            <a:r>
              <a:rPr lang="en-US" dirty="0" err="1" smtClean="0"/>
              <a:t>Studer’s</a:t>
            </a:r>
            <a:r>
              <a:rPr lang="en-US" dirty="0" smtClean="0"/>
              <a:t> Five Pillars</a:t>
            </a:r>
            <a:endParaRPr lang="en-US" dirty="0"/>
          </a:p>
          <a:p>
            <a:r>
              <a:rPr lang="en-US" dirty="0"/>
              <a:t>Balanced </a:t>
            </a:r>
            <a:r>
              <a:rPr lang="en-US" dirty="0" smtClean="0"/>
              <a:t>Scorecard</a:t>
            </a:r>
            <a:endParaRPr lang="en-US" dirty="0"/>
          </a:p>
          <a:p>
            <a:r>
              <a:rPr lang="en-US" dirty="0" smtClean="0"/>
              <a:t>American Organization of Nurse Executives Nurse Manager Leadership Partnership Learning Domain </a:t>
            </a:r>
            <a:r>
              <a:rPr lang="en-US" dirty="0"/>
              <a:t>Framework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0010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Baldridge</a:t>
            </a:r>
            <a:r>
              <a:rPr lang="en-US" dirty="0" smtClean="0"/>
              <a:t> Health Care Criteria for Performance Excellence Framework</a:t>
            </a:r>
            <a:r>
              <a:rPr lang="en-US" baseline="30000" dirty="0" smtClean="0"/>
              <a:t>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Framework addresses the key areas of running a successful health care organization—leadership; strategic planning; customer focus; measurement, analysis, and knowledge management; workforce focus; operations focus; and results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Performance excellence refers to an integrated approach to organizational performance management that results in:</a:t>
            </a:r>
          </a:p>
          <a:p>
            <a:pPr marL="633413" lvl="1" indent="-137160"/>
            <a:r>
              <a:rPr lang="en-US" dirty="0" smtClean="0">
                <a:latin typeface="Arial" pitchFamily="34" charset="0"/>
                <a:cs typeface="Arial" pitchFamily="34" charset="0"/>
              </a:rPr>
              <a:t>- Delivery of ever-improving value to customers and stakeholders; contributing to organizational sustainability</a:t>
            </a:r>
          </a:p>
          <a:p>
            <a:pPr marL="630936" lvl="1" indent="-137160"/>
            <a:r>
              <a:rPr lang="en-US" dirty="0" smtClean="0">
                <a:latin typeface="Arial" pitchFamily="34" charset="0"/>
                <a:cs typeface="Arial" pitchFamily="34" charset="0"/>
              </a:rPr>
              <a:t>- Improvement of overall organizational effectiveness and capabilities</a:t>
            </a:r>
          </a:p>
          <a:p>
            <a:pPr marL="630936" lvl="1" indent="-137160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Organizational and personal learning</a:t>
            </a:r>
          </a:p>
          <a:p>
            <a:pPr marL="630936" lvl="1" indent="-137160" algn="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9300" y="62484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www.nist.gov/baldridge/publications/upload/2011_2012_Health_Care_Criteria.pdf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Quint Studer’s Five Pillars</a:t>
            </a:r>
            <a:r>
              <a:rPr lang="en-US" baseline="30000" dirty="0" smtClean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0" name="Group 9" descr="service, quality, people, finance and growth"/>
          <p:cNvGrpSpPr/>
          <p:nvPr/>
        </p:nvGrpSpPr>
        <p:grpSpPr>
          <a:xfrm>
            <a:off x="533400" y="1752600"/>
            <a:ext cx="8153400" cy="4343400"/>
            <a:chOff x="533400" y="1752600"/>
            <a:chExt cx="8153400" cy="4343400"/>
          </a:xfrm>
        </p:grpSpPr>
        <p:sp>
          <p:nvSpPr>
            <p:cNvPr id="5" name="Freeform 4"/>
            <p:cNvSpPr/>
            <p:nvPr/>
          </p:nvSpPr>
          <p:spPr>
            <a:xfrm>
              <a:off x="533400" y="1752600"/>
              <a:ext cx="2644346" cy="2125382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5014"/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67" tIns="90767" rIns="90767" bIns="90767" numCol="1" spcCol="1270" anchor="ctr" anchorCtr="0">
              <a:noAutofit/>
            </a:bodyPr>
            <a:lstStyle/>
            <a:p>
              <a:pPr algn="ctr"/>
              <a:r>
                <a:rPr lang="en-US" sz="2000" dirty="0"/>
                <a:t>Service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87927" y="1752600"/>
              <a:ext cx="2644346" cy="2125382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5014"/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67" tIns="90767" rIns="90767" bIns="90767" numCol="1" spcCol="1270" anchor="ctr" anchorCtr="0">
              <a:noAutofit/>
            </a:bodyPr>
            <a:lstStyle/>
            <a:p>
              <a:pPr algn="ctr"/>
              <a:r>
                <a:rPr lang="en-US" sz="2000" dirty="0"/>
                <a:t>Quality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042454" y="1752600"/>
              <a:ext cx="2644346" cy="2125382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5014"/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67" tIns="90767" rIns="90767" bIns="90767" numCol="1" spcCol="1270" anchor="ctr" anchorCtr="0">
              <a:noAutofit/>
            </a:bodyPr>
            <a:lstStyle/>
            <a:p>
              <a:pPr algn="ctr"/>
              <a:r>
                <a:rPr lang="en-US" sz="2000" dirty="0"/>
                <a:t>People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56557" y="3970618"/>
              <a:ext cx="2644346" cy="2125382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5014"/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67" tIns="90767" rIns="90767" bIns="90767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Finance</a:t>
              </a:r>
              <a:endParaRPr lang="en-US" sz="2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24928" y="3970618"/>
              <a:ext cx="2644346" cy="2125382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5014"/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54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67" tIns="90767" rIns="90767" bIns="90767" numCol="1" spcCol="1270" anchor="ctr" anchorCtr="0">
              <a:noAutofit/>
            </a:bodyPr>
            <a:lstStyle/>
            <a:p>
              <a:pPr algn="ctr"/>
              <a:r>
                <a:rPr lang="en-US" sz="2000" dirty="0"/>
                <a:t>Growth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25225" y="628205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www.studergroup.com/dotCMS/KnowledgeAssetDetail?inode=109970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Balanced Scorecard</a:t>
            </a:r>
            <a:r>
              <a:rPr lang="en-US" baseline="30000" dirty="0" smtClean="0"/>
              <a:t>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 results</a:t>
            </a:r>
          </a:p>
          <a:p>
            <a:r>
              <a:rPr lang="en-US" dirty="0" smtClean="0"/>
              <a:t>Internal processes</a:t>
            </a:r>
          </a:p>
          <a:p>
            <a:r>
              <a:rPr lang="en-US" dirty="0" smtClean="0"/>
              <a:t>Staff and organizational growth</a:t>
            </a:r>
          </a:p>
          <a:p>
            <a:r>
              <a:rPr lang="en-US" dirty="0" smtClean="0"/>
              <a:t>Financial results</a:t>
            </a:r>
          </a:p>
          <a:p>
            <a:r>
              <a:rPr lang="en-US" dirty="0" smtClean="0"/>
              <a:t>Vision and strategy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5" y="618605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www.balancedscorecard.org/BSCResources/AbouttheBalancedScorecard/tabid/55/Default.aspx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<p:cNvSpPr/>
          <p:nvPr/>
        </p:nvSpPr>
        <p:spPr>
          <a:xfrm>
            <a:off x="6934200" y="2271297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3734" y="2878208"/>
            <a:ext cx="17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grpSp>
        <p:nvGrpSpPr>
          <p:cNvPr id="26" name="Group 25" descr="1. Understand the responsibilities of the Nurse Manger&#10;2. Understand the leadership and management roles of the Nurse Manager&#10;3. Learn about key business and healthcare improvement frameworks&#10;4. Learn about the quality improvement measures that Nurse Managers use&#10;"/>
          <p:cNvGrpSpPr/>
          <p:nvPr/>
        </p:nvGrpSpPr>
        <p:grpSpPr>
          <a:xfrm>
            <a:off x="457200" y="1972851"/>
            <a:ext cx="8305800" cy="3417054"/>
            <a:chOff x="457200" y="1972851"/>
            <a:chExt cx="8305800" cy="3417054"/>
          </a:xfrm>
        </p:grpSpPr>
        <p:grpSp>
          <p:nvGrpSpPr>
            <p:cNvPr id="3" name="Group 3"/>
            <p:cNvGrpSpPr/>
            <p:nvPr/>
          </p:nvGrpSpPr>
          <p:grpSpPr>
            <a:xfrm>
              <a:off x="457200" y="1972851"/>
              <a:ext cx="8136796" cy="3281685"/>
              <a:chOff x="457199" y="1905000"/>
              <a:chExt cx="8136796" cy="2800528"/>
            </a:xfrm>
          </p:grpSpPr>
          <p:grpSp>
            <p:nvGrpSpPr>
              <p:cNvPr id="5" name="Group 16"/>
              <p:cNvGrpSpPr/>
              <p:nvPr/>
            </p:nvGrpSpPr>
            <p:grpSpPr>
              <a:xfrm rot="10800000" flipV="1">
                <a:off x="457199" y="2342309"/>
                <a:ext cx="6066327" cy="2363219"/>
                <a:chOff x="2544273" y="2342309"/>
                <a:chExt cx="6066327" cy="2363219"/>
              </a:xfrm>
            </p:grpSpPr>
            <p:sp>
              <p:nvSpPr>
                <p:cNvPr id="10" name="L-Shape 2"/>
                <p:cNvSpPr/>
                <p:nvPr/>
              </p:nvSpPr>
              <p:spPr>
                <a:xfrm rot="5400000" flipV="1">
                  <a:off x="7173507" y="2788223"/>
                  <a:ext cx="985791" cy="1888394"/>
                </a:xfrm>
                <a:prstGeom prst="corner">
                  <a:avLst>
                    <a:gd name="adj1" fmla="val 16120"/>
                    <a:gd name="adj2" fmla="val 16110"/>
                  </a:avLst>
                </a:prstGeom>
                <a:gradFill>
                  <a:gsLst>
                    <a:gs pos="0">
                      <a:srgbClr val="E65014"/>
                    </a:gs>
                    <a:gs pos="80000">
                      <a:schemeClr val="accent2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Freeform 10"/>
                <p:cNvSpPr/>
                <p:nvPr/>
              </p:nvSpPr>
              <p:spPr>
                <a:xfrm rot="10800000" flipV="1">
                  <a:off x="6718421" y="3402360"/>
                  <a:ext cx="1704853" cy="1298098"/>
                </a:xfrm>
                <a:custGeom>
                  <a:avLst/>
                  <a:gdLst>
                    <a:gd name="connsiteX0" fmla="*/ 0 w 1480903"/>
                    <a:gd name="connsiteY0" fmla="*/ 0 h 1298098"/>
                    <a:gd name="connsiteX1" fmla="*/ 1480903 w 1480903"/>
                    <a:gd name="connsiteY1" fmla="*/ 0 h 1298098"/>
                    <a:gd name="connsiteX2" fmla="*/ 1480903 w 1480903"/>
                    <a:gd name="connsiteY2" fmla="*/ 1298098 h 1298098"/>
                    <a:gd name="connsiteX3" fmla="*/ 0 w 1480903"/>
                    <a:gd name="connsiteY3" fmla="*/ 1298098 h 1298098"/>
                    <a:gd name="connsiteX4" fmla="*/ 0 w 1480903"/>
                    <a:gd name="connsiteY4" fmla="*/ 0 h 1298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903" h="1298098">
                      <a:moveTo>
                        <a:pt x="0" y="0"/>
                      </a:moveTo>
                      <a:lnTo>
                        <a:pt x="1480903" y="0"/>
                      </a:lnTo>
                      <a:lnTo>
                        <a:pt x="1480903" y="1298098"/>
                      </a:lnTo>
                      <a:lnTo>
                        <a:pt x="0" y="12980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8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L-Shape 11"/>
                <p:cNvSpPr/>
                <p:nvPr/>
              </p:nvSpPr>
              <p:spPr>
                <a:xfrm rot="5400000" flipV="1">
                  <a:off x="5086432" y="2339616"/>
                  <a:ext cx="985791" cy="1888394"/>
                </a:xfrm>
                <a:prstGeom prst="corner">
                  <a:avLst>
                    <a:gd name="adj1" fmla="val 16120"/>
                    <a:gd name="adj2" fmla="val 16110"/>
                  </a:avLst>
                </a:prstGeom>
                <a:gradFill flip="none" rotWithShape="1">
                  <a:gsLst>
                    <a:gs pos="0">
                      <a:srgbClr val="17368D"/>
                    </a:gs>
                    <a:gs pos="50000">
                      <a:srgbClr val="17368D">
                        <a:shade val="67500"/>
                        <a:satMod val="115000"/>
                      </a:srgbClr>
                    </a:gs>
                    <a:gs pos="100000">
                      <a:srgbClr val="17368D">
                        <a:shade val="100000"/>
                        <a:satMod val="115000"/>
                      </a:srgb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L-Shape 12"/>
                <p:cNvSpPr/>
                <p:nvPr/>
              </p:nvSpPr>
              <p:spPr>
                <a:xfrm rot="5400000" flipV="1">
                  <a:off x="2999359" y="1891008"/>
                  <a:ext cx="985791" cy="1888394"/>
                </a:xfrm>
                <a:prstGeom prst="corner">
                  <a:avLst>
                    <a:gd name="adj1" fmla="val 16120"/>
                    <a:gd name="adj2" fmla="val 16110"/>
                  </a:avLst>
                </a:prstGeom>
                <a:gradFill flip="none" rotWithShape="1">
                  <a:gsLst>
                    <a:gs pos="0">
                      <a:srgbClr val="ACD02E">
                        <a:shade val="30000"/>
                        <a:satMod val="115000"/>
                      </a:srgbClr>
                    </a:gs>
                    <a:gs pos="50000">
                      <a:srgbClr val="ACD02E">
                        <a:shade val="67500"/>
                        <a:satMod val="115000"/>
                      </a:srgbClr>
                    </a:gs>
                    <a:gs pos="100000">
                      <a:srgbClr val="ACD02E">
                        <a:shade val="100000"/>
                        <a:satMod val="115000"/>
                      </a:srgb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Freeform 13"/>
                <p:cNvSpPr/>
                <p:nvPr/>
              </p:nvSpPr>
              <p:spPr>
                <a:xfrm rot="10800000" flipV="1">
                  <a:off x="2544273" y="2505145"/>
                  <a:ext cx="1704853" cy="1298098"/>
                </a:xfrm>
                <a:custGeom>
                  <a:avLst/>
                  <a:gdLst>
                    <a:gd name="connsiteX0" fmla="*/ 0 w 1480903"/>
                    <a:gd name="connsiteY0" fmla="*/ 0 h 1298098"/>
                    <a:gd name="connsiteX1" fmla="*/ 1480903 w 1480903"/>
                    <a:gd name="connsiteY1" fmla="*/ 0 h 1298098"/>
                    <a:gd name="connsiteX2" fmla="*/ 1480903 w 1480903"/>
                    <a:gd name="connsiteY2" fmla="*/ 1298098 h 1298098"/>
                    <a:gd name="connsiteX3" fmla="*/ 0 w 1480903"/>
                    <a:gd name="connsiteY3" fmla="*/ 1298098 h 1298098"/>
                    <a:gd name="connsiteX4" fmla="*/ 0 w 1480903"/>
                    <a:gd name="connsiteY4" fmla="*/ 0 h 1298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903" h="1298098">
                      <a:moveTo>
                        <a:pt x="0" y="0"/>
                      </a:moveTo>
                      <a:lnTo>
                        <a:pt x="1480903" y="0"/>
                      </a:lnTo>
                      <a:lnTo>
                        <a:pt x="1480903" y="1298098"/>
                      </a:lnTo>
                      <a:lnTo>
                        <a:pt x="0" y="12980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8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722205" y="4336196"/>
                  <a:ext cx="17010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548057" y="3157480"/>
                  <a:ext cx="160860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" name="Rectangle 5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  <p:cNvSpPr/>
              <p:nvPr/>
            </p:nvSpPr>
            <p:spPr>
              <a:xfrm>
                <a:off x="609600" y="3429000"/>
                <a:ext cx="1739778" cy="34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6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  <p:cNvSpPr/>
              <p:nvPr/>
            </p:nvSpPr>
            <p:spPr>
              <a:xfrm>
                <a:off x="2731599" y="2953752"/>
                <a:ext cx="1704853" cy="1298098"/>
              </a:xfrm>
              <a:custGeom>
                <a:avLst/>
                <a:gdLst>
                  <a:gd name="connsiteX0" fmla="*/ 0 w 1480903"/>
                  <a:gd name="connsiteY0" fmla="*/ 0 h 1298098"/>
                  <a:gd name="connsiteX1" fmla="*/ 1480903 w 1480903"/>
                  <a:gd name="connsiteY1" fmla="*/ 0 h 1298098"/>
                  <a:gd name="connsiteX2" fmla="*/ 1480903 w 1480903"/>
                  <a:gd name="connsiteY2" fmla="*/ 1298098 h 1298098"/>
                  <a:gd name="connsiteX3" fmla="*/ 0 w 1480903"/>
                  <a:gd name="connsiteY3" fmla="*/ 1298098 h 1298098"/>
                  <a:gd name="connsiteX4" fmla="*/ 0 w 1480903"/>
                  <a:gd name="connsiteY4" fmla="*/ 0 h 129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903" h="1298098">
                    <a:moveTo>
                      <a:pt x="0" y="0"/>
                    </a:moveTo>
                    <a:lnTo>
                      <a:pt x="1480903" y="0"/>
                    </a:lnTo>
                    <a:lnTo>
                      <a:pt x="1480903" y="1298098"/>
                    </a:lnTo>
                    <a:lnTo>
                      <a:pt x="0" y="129809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  <p:cNvSpPr/>
              <p:nvPr/>
            </p:nvSpPr>
            <p:spPr>
              <a:xfrm>
                <a:off x="4876800" y="2590800"/>
                <a:ext cx="1600200" cy="34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L-Shape 8"/>
              <p:cNvSpPr/>
              <p:nvPr/>
            </p:nvSpPr>
            <p:spPr>
              <a:xfrm rot="5400000">
                <a:off x="7156902" y="1453699"/>
                <a:ext cx="985791" cy="1888394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E65014"/>
                  </a:gs>
                  <a:gs pos="80000">
                    <a:schemeClr val="accent2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1" name="TextBox 20"/>
            <p:cNvSpPr txBox="1"/>
            <p:nvPr/>
          </p:nvSpPr>
          <p:spPr>
            <a:xfrm>
              <a:off x="644526" y="3758689"/>
              <a:ext cx="18700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Understand the responsibilities of the nurse manager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43200" y="3200400"/>
              <a:ext cx="1905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Understand the leadership and management  roles of the nurse manager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0600" y="2819400"/>
              <a:ext cx="1752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Learn about  key business and health care quality improvement frameworks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34200" y="2362200"/>
              <a:ext cx="1828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Learn about the quality improvement measures nurse managers use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3105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0047"/>
            <a:ext cx="7620000" cy="858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American Organization of Nurse Executives Nurse Manager Leadership Partnership Learning Domain Framework</a:t>
            </a:r>
            <a:r>
              <a:rPr lang="en-US" baseline="30000" dirty="0" smtClean="0"/>
              <a:t>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438400"/>
            <a:ext cx="8001000" cy="3886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Managing the business</a:t>
            </a:r>
          </a:p>
          <a:p>
            <a:r>
              <a:rPr lang="en-US" dirty="0" smtClean="0"/>
              <a:t>Creating the leader within yourself</a:t>
            </a:r>
          </a:p>
          <a:p>
            <a:r>
              <a:rPr lang="en-US" dirty="0" smtClean="0"/>
              <a:t>Leading the people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1175" y="6238500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www.aone.org/resources/leadership%20tools/NMLPframework.shtml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/>
              <a:t>Measurement Tactics: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Customer/Patient </a:t>
            </a:r>
            <a:r>
              <a:rPr lang="en-US" dirty="0"/>
              <a:t>Focus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905000"/>
            <a:ext cx="8001000" cy="3886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/>
              <a:t>Nurse </a:t>
            </a:r>
            <a:r>
              <a:rPr lang="en-US" dirty="0" smtClean="0"/>
              <a:t>managers: </a:t>
            </a:r>
          </a:p>
          <a:p>
            <a:r>
              <a:rPr lang="en-US" dirty="0" smtClean="0"/>
              <a:t>Enable customer- </a:t>
            </a:r>
            <a:r>
              <a:rPr lang="en-US" dirty="0"/>
              <a:t>and </a:t>
            </a:r>
            <a:r>
              <a:rPr lang="en-US" dirty="0" smtClean="0"/>
              <a:t>patient-focused </a:t>
            </a:r>
            <a:r>
              <a:rPr lang="en-US" dirty="0"/>
              <a:t>care </a:t>
            </a:r>
            <a:r>
              <a:rPr lang="en-US" dirty="0" smtClean="0"/>
              <a:t>by </a:t>
            </a:r>
            <a:r>
              <a:rPr lang="en-US" dirty="0"/>
              <a:t>engaging </a:t>
            </a:r>
            <a:r>
              <a:rPr lang="en-US" dirty="0" smtClean="0"/>
              <a:t>patients </a:t>
            </a:r>
            <a:r>
              <a:rPr lang="en-US" dirty="0"/>
              <a:t>and their </a:t>
            </a:r>
            <a:r>
              <a:rPr lang="en-US" dirty="0" smtClean="0"/>
              <a:t>families </a:t>
            </a:r>
            <a:r>
              <a:rPr lang="en-US" dirty="0"/>
              <a:t> </a:t>
            </a:r>
          </a:p>
          <a:p>
            <a:pPr lvl="0"/>
            <a:r>
              <a:rPr lang="en-US" dirty="0" smtClean="0"/>
              <a:t>Measure patient satisfaction by using customer </a:t>
            </a:r>
            <a:r>
              <a:rPr lang="en-US" dirty="0"/>
              <a:t>s</a:t>
            </a:r>
            <a:r>
              <a:rPr lang="en-US" dirty="0" smtClean="0"/>
              <a:t>atisfaction surveys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Additional tools include: </a:t>
            </a:r>
          </a:p>
          <a:p>
            <a:pPr marL="630936" lvl="1" indent="-137160">
              <a:buFontTx/>
              <a:buChar char="-"/>
            </a:pPr>
            <a:r>
              <a:rPr lang="en-US" dirty="0" smtClean="0"/>
              <a:t>Focus groups</a:t>
            </a:r>
          </a:p>
          <a:p>
            <a:pPr marL="630936" lvl="1" indent="-137160">
              <a:buFontTx/>
              <a:buChar char="-"/>
            </a:pPr>
            <a:r>
              <a:rPr lang="en-US" dirty="0" smtClean="0"/>
              <a:t>Interviews </a:t>
            </a:r>
            <a:r>
              <a:rPr lang="en-US" dirty="0"/>
              <a:t>with patients and their </a:t>
            </a:r>
            <a:r>
              <a:rPr lang="en-US" dirty="0" smtClean="0"/>
              <a:t>families</a:t>
            </a:r>
          </a:p>
          <a:p>
            <a:pPr marL="630936" lvl="1" indent="-137160">
              <a:buFontTx/>
              <a:buChar char="-"/>
            </a:pPr>
            <a:r>
              <a:rPr lang="en-US" dirty="0" smtClean="0"/>
              <a:t>Social media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Work Alignment</a:t>
            </a:r>
            <a:endParaRPr lang="en-US" dirty="0"/>
          </a:p>
        </p:txBody>
      </p:sp>
      <p:pic>
        <p:nvPicPr>
          <p:cNvPr id="4" name="Picture 2" descr="Video Icon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ck to play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52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58753"/>
          </a:xfrm>
        </p:spPr>
        <p:txBody>
          <a:bodyPr>
            <a:noAutofit/>
          </a:bodyPr>
          <a:lstStyle/>
          <a:p>
            <a:r>
              <a:rPr lang="en-US" dirty="0" smtClean="0"/>
              <a:t>Quality/Safety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696953"/>
            <a:ext cx="80010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Transparency—unit data readily available and known by all </a:t>
            </a:r>
          </a:p>
          <a:p>
            <a:pPr lvl="0"/>
            <a:r>
              <a:rPr lang="en-US" dirty="0" smtClean="0"/>
              <a:t>Ownership of safety survey scores and action to improve</a:t>
            </a:r>
          </a:p>
          <a:p>
            <a:pPr lvl="0"/>
            <a:r>
              <a:rPr lang="en-US" dirty="0" smtClean="0"/>
              <a:t>Staff involvement in analyzing defects and developing plans to address harm</a:t>
            </a:r>
          </a:p>
          <a:p>
            <a:pPr lvl="0"/>
            <a:r>
              <a:rPr lang="en-US" dirty="0" smtClean="0"/>
              <a:t>Typical safety indicators </a:t>
            </a:r>
          </a:p>
          <a:p>
            <a:pPr lvl="0"/>
            <a:r>
              <a:rPr lang="en-US" dirty="0" smtClean="0"/>
              <a:t>Tools</a:t>
            </a: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Operations</a:t>
            </a:r>
          </a:p>
          <a:p>
            <a:pPr lvl="0"/>
            <a:r>
              <a:rPr lang="en-US" dirty="0" smtClean="0"/>
              <a:t>Human resources </a:t>
            </a:r>
          </a:p>
          <a:p>
            <a:pPr lvl="0"/>
            <a:r>
              <a:rPr lang="en-US" dirty="0" smtClean="0"/>
              <a:t>Tools</a:t>
            </a:r>
          </a:p>
          <a:p>
            <a:pPr lvl="0"/>
            <a:r>
              <a:rPr lang="en-US" dirty="0" smtClean="0"/>
              <a:t>Professional staffing model</a:t>
            </a: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Nurse managers: </a:t>
            </a:r>
          </a:p>
          <a:p>
            <a:r>
              <a:rPr lang="en-US" dirty="0" smtClean="0"/>
              <a:t>Have an integral role in unit-based activities at their hospital</a:t>
            </a:r>
          </a:p>
          <a:p>
            <a:r>
              <a:rPr lang="en-US" dirty="0" smtClean="0"/>
              <a:t>Serve as leaders and managers for their unit staff</a:t>
            </a:r>
          </a:p>
          <a:p>
            <a:r>
              <a:rPr lang="en-US" dirty="0" smtClean="0"/>
              <a:t>Can support their unit’s CUSP work with other quality improvement frameworks</a:t>
            </a:r>
          </a:p>
          <a:p>
            <a:r>
              <a:rPr lang="en-US" dirty="0" smtClean="0"/>
              <a:t>Can measure the success of their CUSP intervention by using additional quality improvement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CUSP Tools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 Quality Improvement Team Information Form</a:t>
            </a:r>
          </a:p>
          <a:p>
            <a:r>
              <a:rPr lang="en-US" dirty="0" smtClean="0"/>
              <a:t>Culture Check-up Tool</a:t>
            </a:r>
          </a:p>
          <a:p>
            <a:r>
              <a:rPr lang="en-US" dirty="0" smtClean="0"/>
              <a:t>Daily Goals Checklist</a:t>
            </a:r>
          </a:p>
          <a:p>
            <a:r>
              <a:rPr lang="en-US" dirty="0" smtClean="0"/>
              <a:t>Learn From Defects Form</a:t>
            </a:r>
          </a:p>
          <a:p>
            <a:r>
              <a:rPr lang="en-US" dirty="0" smtClean="0"/>
              <a:t>Shadowing Another Professional Tool</a:t>
            </a:r>
          </a:p>
          <a:p>
            <a:endParaRPr lang="en-US" dirty="0" smtClean="0"/>
          </a:p>
        </p:txBody>
      </p:sp>
      <p:pic>
        <p:nvPicPr>
          <p:cNvPr id="4" name="Picture 2" descr="Tools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85800"/>
            <a:ext cx="1095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93925" y="619792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www.ahrq.gov/cusptoolkit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275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TeamSTEPPS</a:t>
            </a:r>
            <a:r>
              <a:rPr lang="en-US" baseline="30000" dirty="0" smtClean="0"/>
              <a:t>®</a:t>
            </a:r>
            <a:r>
              <a:rPr lang="en-US" dirty="0" smtClean="0"/>
              <a:t> Tools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Collaboration</a:t>
            </a:r>
          </a:p>
          <a:p>
            <a:pPr lvl="0">
              <a:defRPr/>
            </a:pPr>
            <a:r>
              <a:rPr lang="en-US" dirty="0" smtClean="0"/>
              <a:t>CUS </a:t>
            </a:r>
          </a:p>
          <a:p>
            <a:pPr>
              <a:defRPr/>
            </a:pPr>
            <a:r>
              <a:rPr lang="en-US" dirty="0" smtClean="0"/>
              <a:t>DESC Script</a:t>
            </a:r>
          </a:p>
          <a:p>
            <a:r>
              <a:rPr lang="en-US" dirty="0" smtClean="0"/>
              <a:t>Feedback</a:t>
            </a:r>
          </a:p>
          <a:p>
            <a:endParaRPr lang="en-US" dirty="0"/>
          </a:p>
        </p:txBody>
      </p:sp>
      <p:pic>
        <p:nvPicPr>
          <p:cNvPr id="4" name="Picture 2" descr="Tools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685800"/>
            <a:ext cx="1095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7" descr="TeamSTEPPS logo and penguin"/>
          <p:cNvGrpSpPr/>
          <p:nvPr/>
        </p:nvGrpSpPr>
        <p:grpSpPr>
          <a:xfrm>
            <a:off x="152400" y="5331877"/>
            <a:ext cx="4709410" cy="1315720"/>
            <a:chOff x="152400" y="5331877"/>
            <a:chExt cx="4709410" cy="1315720"/>
          </a:xfrm>
        </p:grpSpPr>
        <p:sp>
          <p:nvSpPr>
            <p:cNvPr id="5" name="TextBox 22"/>
            <p:cNvSpPr txBox="1"/>
            <p:nvPr/>
          </p:nvSpPr>
          <p:spPr>
            <a:xfrm>
              <a:off x="1384092" y="6226708"/>
              <a:ext cx="3477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2000" i="1" dirty="0" smtClean="0">
                  <a:solidFill>
                    <a:srgbClr val="00A5A2"/>
                  </a:solidFill>
                </a:rPr>
                <a:t>As seen in </a:t>
              </a:r>
              <a:r>
                <a:rPr lang="en-US" sz="2000" i="1" dirty="0" err="1" smtClean="0">
                  <a:solidFill>
                    <a:srgbClr val="00A5A2"/>
                  </a:solidFill>
                </a:rPr>
                <a:t>TeamSTEPPS</a:t>
              </a:r>
              <a:r>
                <a:rPr lang="en-US" sz="2000" i="1" baseline="30000" dirty="0" smtClean="0">
                  <a:solidFill>
                    <a:srgbClr val="00A5A2"/>
                  </a:solidFill>
                </a:rPr>
                <a:t>®</a:t>
              </a:r>
              <a:endParaRPr lang="en-US" sz="2000" i="1" baseline="30000" dirty="0">
                <a:solidFill>
                  <a:srgbClr val="00A5A2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5331877"/>
              <a:ext cx="1284824" cy="13157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36450" y="6225625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www.ahrq.gov/teamsteppstools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893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1. Institute of Medicine of the National Academies. Keeping Patients Safe: Transforming the Work Environment of Nurses. </a:t>
            </a:r>
            <a:r>
              <a:rPr lang="en-US" dirty="0" smtClean="0">
                <a:hlinkClick r:id="rId2"/>
              </a:rPr>
              <a:t>www.nap.edu/openbook.php?isbn=0309090679 </a:t>
            </a:r>
            <a:r>
              <a:rPr lang="en-US" dirty="0" smtClean="0"/>
              <a:t>. Accessed July 7, 2012.</a:t>
            </a:r>
          </a:p>
          <a:p>
            <a:pPr>
              <a:buNone/>
            </a:pPr>
            <a:r>
              <a:rPr lang="en-US" dirty="0" smtClean="0"/>
              <a:t> 2. Rothschild JM, Hurley AC, </a:t>
            </a:r>
            <a:r>
              <a:rPr lang="en-US" dirty="0" err="1" smtClean="0"/>
              <a:t>Landrigan</a:t>
            </a:r>
            <a:r>
              <a:rPr lang="en-US" dirty="0" smtClean="0"/>
              <a:t> CP, et al. Recovering from medical errors: the critical care nursing safety net. </a:t>
            </a:r>
            <a:r>
              <a:rPr lang="en-US" dirty="0" err="1" smtClean="0"/>
              <a:t>Jt</a:t>
            </a:r>
            <a:r>
              <a:rPr lang="en-US" dirty="0" smtClean="0"/>
              <a:t> </a:t>
            </a:r>
            <a:r>
              <a:rPr lang="en-US" dirty="0" err="1" smtClean="0"/>
              <a:t>Comm</a:t>
            </a:r>
            <a:r>
              <a:rPr lang="en-US" dirty="0" smtClean="0"/>
              <a:t> J </a:t>
            </a:r>
            <a:r>
              <a:rPr lang="en-US" dirty="0" err="1" smtClean="0"/>
              <a:t>Qual</a:t>
            </a:r>
            <a:r>
              <a:rPr lang="en-US" dirty="0" smtClean="0"/>
              <a:t> Patient </a:t>
            </a:r>
            <a:r>
              <a:rPr lang="en-US" dirty="0" err="1" smtClean="0"/>
              <a:t>Saf</a:t>
            </a:r>
            <a:r>
              <a:rPr lang="en-US" dirty="0" smtClean="0"/>
              <a:t>. 2006 Feb;32(2):63-72.</a:t>
            </a:r>
          </a:p>
          <a:p>
            <a:pPr>
              <a:buNone/>
            </a:pPr>
            <a:r>
              <a:rPr lang="en-US" dirty="0" smtClean="0"/>
              <a:t> 3. Aiken LH, Clarke SP, Cheung RB, et al. Hospital nurse staffing and patient mortality, nurse burnout, and job dissatisfaction. JAMA. 2002 Oct  23-30;288(16):1987-93.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 </a:t>
            </a:r>
            <a:r>
              <a:rPr lang="en-US" dirty="0" err="1" smtClean="0"/>
              <a:t>Krugman</a:t>
            </a:r>
            <a:r>
              <a:rPr lang="en-US" dirty="0" smtClean="0"/>
              <a:t> M. Evidence-based practice: the role of staff development.</a:t>
            </a:r>
            <a:r>
              <a:rPr lang="en-US" i="1" dirty="0" smtClean="0"/>
              <a:t> </a:t>
            </a:r>
            <a:r>
              <a:rPr lang="en-US" dirty="0" smtClean="0"/>
              <a:t>J Nurses Staff Dev. 2003 Nov-Dec;19(6):279–85.</a:t>
            </a:r>
          </a:p>
          <a:p>
            <a:pPr>
              <a:buNone/>
            </a:pPr>
            <a:r>
              <a:rPr lang="en-US" dirty="0" smtClean="0"/>
              <a:t>5.  Benner PE. From Novice to Expert: Excellence and Power in Clinical Nursing Practice. Menlo Park, CA:  Addison-Wesley; 1984. </a:t>
            </a:r>
          </a:p>
          <a:p>
            <a:pPr>
              <a:buNone/>
            </a:pPr>
            <a:r>
              <a:rPr lang="en-US" dirty="0" smtClean="0"/>
              <a:t>6.  National Institute of Standards and Technology. Baldridge by Sector: Healthcare. </a:t>
            </a:r>
            <a:r>
              <a:rPr lang="en-US" dirty="0" smtClean="0">
                <a:hlinkClick r:id="rId2"/>
              </a:rPr>
              <a:t>www.nist.gov/baldrige/enter/health_care.cfm</a:t>
            </a:r>
            <a:r>
              <a:rPr lang="en-US" dirty="0" smtClean="0"/>
              <a:t>. Accessed July 5, 2012. </a:t>
            </a:r>
          </a:p>
          <a:p>
            <a:pPr>
              <a:buNone/>
            </a:pPr>
            <a:r>
              <a:rPr lang="en-US" dirty="0" smtClean="0"/>
              <a:t>7.  </a:t>
            </a:r>
            <a:r>
              <a:rPr lang="en-US" dirty="0" err="1" smtClean="0"/>
              <a:t>Studer</a:t>
            </a:r>
            <a:r>
              <a:rPr lang="en-US" dirty="0" smtClean="0"/>
              <a:t> Q. Hardwiring Excellence: Purpose, Worthwhile Work, Making a Difference</a:t>
            </a:r>
            <a:r>
              <a:rPr lang="en-US" i="1" dirty="0" smtClean="0"/>
              <a:t>. </a:t>
            </a:r>
            <a:r>
              <a:rPr lang="en-US" dirty="0" smtClean="0"/>
              <a:t>Gulf Breeze, FL: Fire Starter Publishing; 2003.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What Is a Nurse Manager?</a:t>
            </a:r>
            <a:endParaRPr lang="en-US" dirty="0"/>
          </a:p>
        </p:txBody>
      </p:sp>
      <p:pic>
        <p:nvPicPr>
          <p:cNvPr id="6" name="Picture 5" descr="Male and female nurse manag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895600"/>
            <a:ext cx="7763435" cy="47135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676400"/>
            <a:ext cx="8001000" cy="3886200"/>
          </a:xfrm>
        </p:spPr>
        <p:txBody>
          <a:bodyPr/>
          <a:lstStyle/>
          <a:p>
            <a:r>
              <a:rPr lang="en-US" dirty="0" smtClean="0"/>
              <a:t>Nurse managers embody nurse and executive roles</a:t>
            </a:r>
          </a:p>
          <a:p>
            <a:r>
              <a:rPr lang="en-US" dirty="0" smtClean="0"/>
              <a:t>Typically report to a superior in nursing: director, chief nursing officer, or vice president of nursing</a:t>
            </a:r>
          </a:p>
          <a:p>
            <a:r>
              <a:rPr lang="en-US" dirty="0" smtClean="0"/>
              <a:t>Responsible for functions of the unit:</a:t>
            </a:r>
          </a:p>
          <a:p>
            <a:pPr lvl="1">
              <a:buNone/>
            </a:pPr>
            <a:r>
              <a:rPr lang="en-US" dirty="0" smtClean="0"/>
              <a:t>- Staffing, employee satisfaction</a:t>
            </a:r>
          </a:p>
          <a:p>
            <a:pPr lvl="1"/>
            <a:r>
              <a:rPr lang="en-US" dirty="0" smtClean="0"/>
              <a:t>- Safety and quality</a:t>
            </a:r>
          </a:p>
          <a:p>
            <a:pPr lvl="1"/>
            <a:r>
              <a:rPr lang="en-US" dirty="0" smtClean="0"/>
              <a:t>- Customer satisfaction</a:t>
            </a:r>
          </a:p>
          <a:p>
            <a:pPr lvl="1"/>
            <a:r>
              <a:rPr lang="en-US" dirty="0" smtClean="0"/>
              <a:t>- Budgeting  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274320">
              <a:buNone/>
            </a:pPr>
            <a:r>
              <a:rPr lang="en-US" dirty="0" smtClean="0"/>
              <a:t>8. Kaplan RD, Norton DP. The balanced scorecard: measures that drive performance</a:t>
            </a:r>
            <a:r>
              <a:rPr lang="en-US" i="1" dirty="0" smtClean="0"/>
              <a:t>. </a:t>
            </a:r>
            <a:r>
              <a:rPr lang="en-US" dirty="0" err="1" smtClean="0"/>
              <a:t>Harv</a:t>
            </a:r>
            <a:r>
              <a:rPr lang="en-US" dirty="0" smtClean="0"/>
              <a:t> Bus Rev 1992 Jan-Feb;70(1):71-9.  </a:t>
            </a:r>
          </a:p>
          <a:p>
            <a:pPr indent="-274320">
              <a:buNone/>
            </a:pPr>
            <a:r>
              <a:rPr lang="en-US" dirty="0" smtClean="0"/>
              <a:t>9. The American Organization of Nurse Executives. Nurse Manager Leadership Partnership Learning Domain Framework. </a:t>
            </a:r>
            <a:r>
              <a:rPr lang="en-US" sz="1900" dirty="0" smtClean="0">
                <a:hlinkClick r:id="rId2"/>
              </a:rPr>
              <a:t>www.aone.org/resources/leadership%20tools/NMLPframework.shtml</a:t>
            </a:r>
            <a:r>
              <a:rPr lang="en-US" sz="1900" dirty="0" smtClean="0"/>
              <a:t>.  </a:t>
            </a:r>
            <a:r>
              <a:rPr lang="en-US" dirty="0" smtClean="0"/>
              <a:t>Accessed July 5, 2012.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</a:t>
            </a:r>
            <a:r>
              <a:rPr lang="en-US" sz="3600" dirty="0" smtClean="0"/>
              <a:t>Are </a:t>
            </a:r>
            <a:r>
              <a:rPr lang="en-US" sz="3600" dirty="0"/>
              <a:t>Nurse </a:t>
            </a:r>
            <a:r>
              <a:rPr lang="en-US" sz="3600" dirty="0" smtClean="0"/>
              <a:t>Managers</a:t>
            </a:r>
            <a:br>
              <a:rPr lang="en-US" sz="3600" dirty="0" smtClean="0"/>
            </a:br>
            <a:r>
              <a:rPr lang="en-US" sz="3600" dirty="0" smtClean="0"/>
              <a:t>So </a:t>
            </a:r>
            <a:r>
              <a:rPr lang="en-US" sz="3600" dirty="0"/>
              <a:t>Important?</a:t>
            </a:r>
            <a:r>
              <a:rPr lang="en-US" baseline="30000" dirty="0"/>
              <a:t>1, 2, </a:t>
            </a:r>
            <a:r>
              <a:rPr lang="en-US" baseline="30000" dirty="0" smtClean="0"/>
              <a:t>3, 4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Nurse </a:t>
            </a:r>
            <a:r>
              <a:rPr lang="en-US" dirty="0" smtClean="0"/>
              <a:t>managers </a:t>
            </a:r>
            <a:r>
              <a:rPr lang="en-US" dirty="0"/>
              <a:t>lead the care efforts on their units</a:t>
            </a:r>
          </a:p>
          <a:p>
            <a:r>
              <a:rPr lang="en-US" dirty="0"/>
              <a:t>Nurse </a:t>
            </a:r>
            <a:r>
              <a:rPr lang="en-US" dirty="0" smtClean="0"/>
              <a:t>managers benefit </a:t>
            </a:r>
            <a:r>
              <a:rPr lang="en-US" dirty="0"/>
              <a:t>patient safety and quality through their </a:t>
            </a:r>
            <a:r>
              <a:rPr lang="en-US" dirty="0" smtClean="0"/>
              <a:t>leadership</a:t>
            </a:r>
            <a:endParaRPr lang="en-US" dirty="0"/>
          </a:p>
          <a:p>
            <a:r>
              <a:rPr lang="en-US" dirty="0"/>
              <a:t>Nurse </a:t>
            </a:r>
            <a:r>
              <a:rPr lang="en-US" dirty="0" smtClean="0"/>
              <a:t>managers support nursing staff in preventing patient harm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rmAutofit/>
          </a:bodyPr>
          <a:lstStyle/>
          <a:p>
            <a:r>
              <a:rPr lang="en-US" dirty="0" smtClean="0"/>
              <a:t>The Nurse Manager’s Dual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752600"/>
            <a:ext cx="80010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Nurse </a:t>
            </a:r>
            <a:r>
              <a:rPr lang="en-US" dirty="0" smtClean="0"/>
              <a:t>managers </a:t>
            </a:r>
            <a:r>
              <a:rPr lang="en-US" dirty="0"/>
              <a:t>wear two hats</a:t>
            </a:r>
            <a:r>
              <a:rPr lang="en-US" dirty="0" smtClean="0"/>
              <a:t>: They deliver clinical care and serve as administrative leaders.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Represent and support their </a:t>
            </a:r>
            <a:r>
              <a:rPr lang="en-US" dirty="0" smtClean="0"/>
              <a:t>nursing staff </a:t>
            </a:r>
            <a:r>
              <a:rPr lang="en-US" dirty="0"/>
              <a:t>(staff)</a:t>
            </a:r>
          </a:p>
          <a:p>
            <a:pPr lvl="1"/>
            <a:r>
              <a:rPr lang="en-US" dirty="0" smtClean="0"/>
              <a:t>- Mentor </a:t>
            </a:r>
            <a:r>
              <a:rPr lang="en-US" dirty="0"/>
              <a:t>and coach </a:t>
            </a:r>
            <a:r>
              <a:rPr lang="en-US" dirty="0" smtClean="0"/>
              <a:t>nursing staff</a:t>
            </a:r>
            <a:endParaRPr lang="en-US" dirty="0"/>
          </a:p>
          <a:p>
            <a:pPr lvl="1"/>
            <a:r>
              <a:rPr lang="en-US" dirty="0" smtClean="0"/>
              <a:t>- Listen </a:t>
            </a:r>
            <a:r>
              <a:rPr lang="en-US" dirty="0"/>
              <a:t>to concerns and provide counsel</a:t>
            </a:r>
          </a:p>
          <a:p>
            <a:pPr lvl="1"/>
            <a:r>
              <a:rPr lang="en-US" dirty="0" smtClean="0"/>
              <a:t>- Represent </a:t>
            </a:r>
            <a:r>
              <a:rPr lang="en-US" dirty="0"/>
              <a:t>their unit and staff within the hospital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Oversee </a:t>
            </a:r>
            <a:r>
              <a:rPr lang="en-US" dirty="0" smtClean="0"/>
              <a:t>unit-based </a:t>
            </a:r>
            <a:r>
              <a:rPr lang="en-US" dirty="0"/>
              <a:t>operations (administration)</a:t>
            </a:r>
          </a:p>
          <a:p>
            <a:pPr lvl="1"/>
            <a:r>
              <a:rPr lang="en-US" dirty="0" smtClean="0"/>
              <a:t>- Financial </a:t>
            </a:r>
            <a:endParaRPr lang="en-US" dirty="0"/>
          </a:p>
          <a:p>
            <a:pPr lvl="1"/>
            <a:r>
              <a:rPr lang="en-US" dirty="0" smtClean="0"/>
              <a:t>- Human resources </a:t>
            </a:r>
            <a:endParaRPr lang="en-US" dirty="0"/>
          </a:p>
          <a:p>
            <a:pPr lvl="1"/>
            <a:r>
              <a:rPr lang="en-US" dirty="0" smtClean="0"/>
              <a:t>- Customer-/patient-focused </a:t>
            </a:r>
            <a:r>
              <a:rPr lang="en-US" dirty="0"/>
              <a:t>care delivery</a:t>
            </a:r>
          </a:p>
          <a:p>
            <a:pPr lvl="1"/>
            <a:r>
              <a:rPr lang="en-US" dirty="0" smtClean="0"/>
              <a:t>- Regulation </a:t>
            </a:r>
            <a:r>
              <a:rPr lang="en-US" dirty="0"/>
              <a:t>and </a:t>
            </a:r>
            <a:r>
              <a:rPr lang="en-US" dirty="0" smtClean="0"/>
              <a:t>unit-based </a:t>
            </a:r>
            <a:r>
              <a:rPr lang="en-US" dirty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xmlns="" val="62583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 smtClean="0"/>
              <a:t>Oversee Unit-Based </a:t>
            </a:r>
            <a:br>
              <a:rPr lang="en-US" dirty="0" smtClean="0"/>
            </a:b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4" name="Picture 2" descr="Video icon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ck to play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22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85800"/>
            <a:ext cx="8001000" cy="858753"/>
          </a:xfrm>
        </p:spPr>
        <p:txBody>
          <a:bodyPr>
            <a:noAutofit/>
          </a:bodyPr>
          <a:lstStyle/>
          <a:p>
            <a:r>
              <a:rPr lang="en-US" dirty="0"/>
              <a:t>The Leadership </a:t>
            </a:r>
            <a:r>
              <a:rPr lang="en-US" dirty="0" smtClean="0"/>
              <a:t>and Management Roles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Nurse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Leadership: </a:t>
            </a:r>
          </a:p>
          <a:p>
            <a:pPr lvl="1"/>
            <a:r>
              <a:rPr lang="en-US" dirty="0" smtClean="0"/>
              <a:t>- Embodies the vision, mission, and values of the unit with staff </a:t>
            </a:r>
          </a:p>
          <a:p>
            <a:pPr lvl="1"/>
            <a:r>
              <a:rPr lang="en-US" dirty="0" smtClean="0"/>
              <a:t>- Motivates staff to strive for professional excellence </a:t>
            </a:r>
          </a:p>
          <a:p>
            <a:pPr lvl="1"/>
            <a:r>
              <a:rPr lang="en-US" dirty="0" smtClean="0"/>
              <a:t>- Is a socio-adaptive component </a:t>
            </a:r>
          </a:p>
          <a:p>
            <a:pPr marL="342900" lvl="1"/>
            <a:endParaRPr lang="en-US" dirty="0" smtClean="0"/>
          </a:p>
          <a:p>
            <a:r>
              <a:rPr lang="en-US" dirty="0" smtClean="0"/>
              <a:t>Management:</a:t>
            </a:r>
          </a:p>
          <a:p>
            <a:pPr marL="628650" lvl="2" indent="-114300">
              <a:buFontTx/>
              <a:buChar char="-"/>
            </a:pPr>
            <a:r>
              <a:rPr lang="en-US" dirty="0" smtClean="0"/>
              <a:t>Operations	 </a:t>
            </a:r>
          </a:p>
          <a:p>
            <a:pPr marL="628650" lvl="2" indent="-114300">
              <a:buFontTx/>
              <a:buChar char="-"/>
            </a:pPr>
            <a:r>
              <a:rPr lang="en-US" dirty="0" smtClean="0"/>
              <a:t>Finance and budget</a:t>
            </a:r>
          </a:p>
          <a:p>
            <a:pPr marL="628650" lvl="2" indent="-114300">
              <a:buFontTx/>
              <a:buChar char="-"/>
            </a:pPr>
            <a:r>
              <a:rPr lang="en-US" dirty="0" smtClean="0"/>
              <a:t>Strategic goals</a:t>
            </a:r>
          </a:p>
          <a:p>
            <a:pPr marL="628650" lvl="2" indent="-114300"/>
            <a:r>
              <a:rPr lang="en-US" dirty="0" smtClean="0"/>
              <a:t>- Task-oriented, technical components of jobs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 smtClean="0"/>
              <a:t>The Nurse Manager </a:t>
            </a:r>
            <a:br>
              <a:rPr lang="en-US" dirty="0" smtClean="0"/>
            </a:br>
            <a:r>
              <a:rPr lang="en-US" dirty="0" smtClean="0"/>
              <a:t>as a Mentor and Coach</a:t>
            </a:r>
            <a:endParaRPr lang="en-US" dirty="0"/>
          </a:p>
        </p:txBody>
      </p:sp>
      <p:pic>
        <p:nvPicPr>
          <p:cNvPr id="4" name="Picture 2" descr="Video icon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ick to play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54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41447"/>
            <a:ext cx="9144000" cy="858753"/>
          </a:xfrm>
        </p:spPr>
        <p:txBody>
          <a:bodyPr>
            <a:noAutofit/>
          </a:bodyPr>
          <a:lstStyle/>
          <a:p>
            <a:r>
              <a:rPr lang="en-US" dirty="0"/>
              <a:t>Responsibilities of the </a:t>
            </a:r>
            <a:r>
              <a:rPr lang="en-US" dirty="0" smtClean="0"/>
              <a:t>Nurse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Managing human resources  </a:t>
            </a:r>
          </a:p>
          <a:p>
            <a:r>
              <a:rPr lang="en-US" dirty="0" smtClean="0"/>
              <a:t>Maintaining customer focus</a:t>
            </a:r>
          </a:p>
          <a:p>
            <a:r>
              <a:rPr lang="en-US" dirty="0" smtClean="0"/>
              <a:t>Managing finances </a:t>
            </a:r>
          </a:p>
          <a:p>
            <a:r>
              <a:rPr lang="en-US" dirty="0" smtClean="0"/>
              <a:t>Ensuring standards of care </a:t>
            </a:r>
          </a:p>
          <a:p>
            <a:r>
              <a:rPr lang="en-US" dirty="0" smtClean="0"/>
              <a:t>Aligning unit’s interests and resources with organizational goals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1048</Words>
  <Application>Microsoft Office PowerPoint</Application>
  <PresentationFormat>On-screen Show (4:3)</PresentationFormat>
  <Paragraphs>173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Learning Objectives</vt:lpstr>
      <vt:lpstr>What Is a Nurse Manager?</vt:lpstr>
      <vt:lpstr>Why Are Nurse Managers So Important?1, 2, 3, 4 </vt:lpstr>
      <vt:lpstr>The Nurse Manager’s Dual Roles</vt:lpstr>
      <vt:lpstr>Oversee Unit-Based  Operations</vt:lpstr>
      <vt:lpstr>The Leadership and Management Roles of the Nurse Manager</vt:lpstr>
      <vt:lpstr>The Nurse Manager  as a Mentor and Coach</vt:lpstr>
      <vt:lpstr>Responsibilities of the Nurse Manager</vt:lpstr>
      <vt:lpstr>Human Resource Management4</vt:lpstr>
      <vt:lpstr>Encourage Professional  Development of Staff</vt:lpstr>
      <vt:lpstr>Customer Focus</vt:lpstr>
      <vt:lpstr>Financial Responsibility</vt:lpstr>
      <vt:lpstr>Standards of Care</vt:lpstr>
      <vt:lpstr>Alignment With Organizational Goals5</vt:lpstr>
      <vt:lpstr>Frameworks That Are Useful for  Nurse Managers</vt:lpstr>
      <vt:lpstr>The Baldridge Health Care Criteria for Performance Excellence Framework6 </vt:lpstr>
      <vt:lpstr>Quint Studer’s Five Pillars7 </vt:lpstr>
      <vt:lpstr>Balanced Scorecard8 </vt:lpstr>
      <vt:lpstr> The American Organization of Nurse Executives Nurse Manager Leadership Partnership Learning Domain Framework9</vt:lpstr>
      <vt:lpstr>Measurement Tactics:  Customer/Patient Focus </vt:lpstr>
      <vt:lpstr>Work Alignment</vt:lpstr>
      <vt:lpstr>Quality/Safety</vt:lpstr>
      <vt:lpstr>Financial</vt:lpstr>
      <vt:lpstr>Summary</vt:lpstr>
      <vt:lpstr>CUSP Tools</vt:lpstr>
      <vt:lpstr>TeamSTEPPS® Tools  </vt:lpstr>
      <vt:lpstr>References</vt:lpstr>
      <vt:lpstr>References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 Nurse Manager, Unit Team Lead</dc:title>
  <dc:creator>Mary Kathleen O'Shea</dc:creator>
  <cp:keywords>Final Draft</cp:keywords>
  <cp:lastModifiedBy>DHHS</cp:lastModifiedBy>
  <cp:revision>248</cp:revision>
  <dcterms:created xsi:type="dcterms:W3CDTF">2012-06-12T04:49:41Z</dcterms:created>
  <dcterms:modified xsi:type="dcterms:W3CDTF">2012-08-31T17:41:21Z</dcterms:modified>
</cp:coreProperties>
</file>