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91" r:id="rId3"/>
    <p:sldId id="310" r:id="rId4"/>
    <p:sldId id="309" r:id="rId5"/>
    <p:sldId id="293" r:id="rId6"/>
    <p:sldId id="311" r:id="rId7"/>
    <p:sldId id="312" r:id="rId8"/>
    <p:sldId id="318" r:id="rId9"/>
    <p:sldId id="314" r:id="rId10"/>
    <p:sldId id="315" r:id="rId11"/>
    <p:sldId id="294" r:id="rId12"/>
    <p:sldId id="319" r:id="rId13"/>
    <p:sldId id="320" r:id="rId14"/>
    <p:sldId id="316" r:id="rId15"/>
    <p:sldId id="304" r:id="rId16"/>
    <p:sldId id="305" r:id="rId17"/>
    <p:sldId id="285" r:id="rId18"/>
    <p:sldId id="323" r:id="rId19"/>
    <p:sldId id="308" r:id="rId20"/>
    <p:sldId id="321" r:id="rId21"/>
    <p:sldId id="322"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gracia" initials="g" lastIdx="6" clrIdx="0"/>
  <p:cmAuthor id="1" name="Gabriela Gracia" initials="" lastIdx="15" clrIdx="1"/>
  <p:cmAuthor id="2" name="Gracia, Gabriela" initials="GG" lastIdx="4" clrIdx="2"/>
  <p:cmAuthor id="3" name="Department of Health and Human Services" initials="I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88B5"/>
    <a:srgbClr val="6699FF"/>
    <a:srgbClr val="2D46FF"/>
    <a:srgbClr val="3439F8"/>
    <a:srgbClr val="2D32FF"/>
    <a:srgbClr val="3232FF"/>
    <a:srgbClr val="3C3CFF"/>
    <a:srgbClr val="3434FF"/>
    <a:srgbClr val="2C2EFF"/>
    <a:srgbClr val="312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422" autoAdjust="0"/>
    <p:restoredTop sz="86691" autoAdjust="0"/>
  </p:normalViewPr>
  <p:slideViewPr>
    <p:cSldViewPr snapToGrid="0" snapToObjects="1">
      <p:cViewPr>
        <p:scale>
          <a:sx n="94" d="100"/>
          <a:sy n="94" d="100"/>
        </p:scale>
        <p:origin x="-2844" y="-600"/>
      </p:cViewPr>
      <p:guideLst>
        <p:guide orient="horz" pos="817"/>
        <p:guide pos="3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ABE185D-5D01-42DA-9334-B0FC684A9FFC}" type="datetimeFigureOut">
              <a:rPr lang="en-US" smtClean="0"/>
              <a:pPr/>
              <a:t>3/12/2013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1BB8CF1-CDC7-4FA3-BA0C-E3EF4327406B}" type="slidenum">
              <a:rPr lang="en-US" smtClean="0"/>
              <a:pPr/>
              <a:t>‹#›</a:t>
            </a:fld>
            <a:endParaRPr lang="en-US"/>
          </a:p>
        </p:txBody>
      </p:sp>
    </p:spTree>
    <p:extLst>
      <p:ext uri="{BB962C8B-B14F-4D97-AF65-F5344CB8AC3E}">
        <p14:creationId xmlns:p14="http://schemas.microsoft.com/office/powerpoint/2010/main" val="3826373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3CFAC74-A6E1-AF49-81FA-9E2B6B329527}" type="datetimeFigureOut">
              <a:rPr lang="en-US" smtClean="0"/>
              <a:pPr/>
              <a:t>3/12/2013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0C63371-3F2C-3141-9442-215CAD5F3E76}" type="slidenum">
              <a:rPr lang="en-US" smtClean="0"/>
              <a:pPr/>
              <a:t>‹#›</a:t>
            </a:fld>
            <a:endParaRPr lang="en-US"/>
          </a:p>
        </p:txBody>
      </p:sp>
    </p:spTree>
    <p:extLst>
      <p:ext uri="{BB962C8B-B14F-4D97-AF65-F5344CB8AC3E}">
        <p14:creationId xmlns:p14="http://schemas.microsoft.com/office/powerpoint/2010/main" val="13603206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63371-3F2C-3141-9442-215CAD5F3E76}" type="slidenum">
              <a:rPr lang="en-US" smtClean="0"/>
              <a:pPr/>
              <a:t>1</a:t>
            </a:fld>
            <a:endParaRPr lang="en-US"/>
          </a:p>
        </p:txBody>
      </p:sp>
    </p:spTree>
    <p:extLst>
      <p:ext uri="{BB962C8B-B14F-4D97-AF65-F5344CB8AC3E}">
        <p14:creationId xmlns:p14="http://schemas.microsoft.com/office/powerpoint/2010/main" val="297980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63371-3F2C-3141-9442-215CAD5F3E76}" type="slidenum">
              <a:rPr lang="en-US" smtClean="0"/>
              <a:pPr/>
              <a:t>10</a:t>
            </a:fld>
            <a:endParaRPr lang="en-US"/>
          </a:p>
        </p:txBody>
      </p:sp>
    </p:spTree>
    <p:extLst>
      <p:ext uri="{BB962C8B-B14F-4D97-AF65-F5344CB8AC3E}">
        <p14:creationId xmlns:p14="http://schemas.microsoft.com/office/powerpoint/2010/main" val="986954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endParaRPr lang="en-US" dirty="0"/>
          </a:p>
        </p:txBody>
      </p:sp>
      <p:sp>
        <p:nvSpPr>
          <p:cNvPr id="4" name="Slide Number Placeholder 3"/>
          <p:cNvSpPr>
            <a:spLocks noGrp="1"/>
          </p:cNvSpPr>
          <p:nvPr>
            <p:ph type="sldNum" sz="quarter" idx="10"/>
          </p:nvPr>
        </p:nvSpPr>
        <p:spPr/>
        <p:txBody>
          <a:bodyPr/>
          <a:lstStyle/>
          <a:p>
            <a:fld id="{C0C63371-3F2C-3141-9442-215CAD5F3E76}" type="slidenum">
              <a:rPr lang="en-US" smtClean="0"/>
              <a:pPr/>
              <a:t>11</a:t>
            </a:fld>
            <a:endParaRPr lang="en-US"/>
          </a:p>
        </p:txBody>
      </p:sp>
    </p:spTree>
    <p:extLst>
      <p:ext uri="{BB962C8B-B14F-4D97-AF65-F5344CB8AC3E}">
        <p14:creationId xmlns:p14="http://schemas.microsoft.com/office/powerpoint/2010/main" val="195607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63371-3F2C-3141-9442-215CAD5F3E76}" type="slidenum">
              <a:rPr lang="en-US" smtClean="0"/>
              <a:pPr/>
              <a:t>12</a:t>
            </a:fld>
            <a:endParaRPr lang="en-US"/>
          </a:p>
        </p:txBody>
      </p:sp>
    </p:spTree>
    <p:extLst>
      <p:ext uri="{BB962C8B-B14F-4D97-AF65-F5344CB8AC3E}">
        <p14:creationId xmlns:p14="http://schemas.microsoft.com/office/powerpoint/2010/main" val="986954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63371-3F2C-3141-9442-215CAD5F3E76}" type="slidenum">
              <a:rPr lang="en-US" smtClean="0"/>
              <a:pPr/>
              <a:t>13</a:t>
            </a:fld>
            <a:endParaRPr lang="en-US"/>
          </a:p>
        </p:txBody>
      </p:sp>
    </p:spTree>
    <p:extLst>
      <p:ext uri="{BB962C8B-B14F-4D97-AF65-F5344CB8AC3E}">
        <p14:creationId xmlns:p14="http://schemas.microsoft.com/office/powerpoint/2010/main" val="986954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63371-3F2C-3141-9442-215CAD5F3E76}" type="slidenum">
              <a:rPr lang="en-US" smtClean="0"/>
              <a:pPr/>
              <a:t>14</a:t>
            </a:fld>
            <a:endParaRPr lang="en-US"/>
          </a:p>
        </p:txBody>
      </p:sp>
    </p:spTree>
    <p:extLst>
      <p:ext uri="{BB962C8B-B14F-4D97-AF65-F5344CB8AC3E}">
        <p14:creationId xmlns:p14="http://schemas.microsoft.com/office/powerpoint/2010/main" val="3068656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63371-3F2C-3141-9442-215CAD5F3E76}" type="slidenum">
              <a:rPr lang="en-US" smtClean="0"/>
              <a:pPr/>
              <a:t>15</a:t>
            </a:fld>
            <a:endParaRPr lang="en-US"/>
          </a:p>
        </p:txBody>
      </p:sp>
    </p:spTree>
    <p:extLst>
      <p:ext uri="{BB962C8B-B14F-4D97-AF65-F5344CB8AC3E}">
        <p14:creationId xmlns:p14="http://schemas.microsoft.com/office/powerpoint/2010/main" val="470524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63371-3F2C-3141-9442-215CAD5F3E76}" type="slidenum">
              <a:rPr lang="en-US" smtClean="0"/>
              <a:pPr/>
              <a:t>16</a:t>
            </a:fld>
            <a:endParaRPr lang="en-US"/>
          </a:p>
        </p:txBody>
      </p:sp>
    </p:spTree>
    <p:extLst>
      <p:ext uri="{BB962C8B-B14F-4D97-AF65-F5344CB8AC3E}">
        <p14:creationId xmlns:p14="http://schemas.microsoft.com/office/powerpoint/2010/main" val="470524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63371-3F2C-3141-9442-215CAD5F3E76}" type="slidenum">
              <a:rPr lang="en-US" smtClean="0"/>
              <a:pPr/>
              <a:t>18</a:t>
            </a:fld>
            <a:endParaRPr lang="en-US"/>
          </a:p>
        </p:txBody>
      </p:sp>
    </p:spTree>
    <p:extLst>
      <p:ext uri="{BB962C8B-B14F-4D97-AF65-F5344CB8AC3E}">
        <p14:creationId xmlns:p14="http://schemas.microsoft.com/office/powerpoint/2010/main" val="3187619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63371-3F2C-3141-9442-215CAD5F3E76}" type="slidenum">
              <a:rPr lang="en-US" smtClean="0"/>
              <a:pPr/>
              <a:t>19</a:t>
            </a:fld>
            <a:endParaRPr lang="en-US"/>
          </a:p>
        </p:txBody>
      </p:sp>
    </p:spTree>
    <p:extLst>
      <p:ext uri="{BB962C8B-B14F-4D97-AF65-F5344CB8AC3E}">
        <p14:creationId xmlns:p14="http://schemas.microsoft.com/office/powerpoint/2010/main" val="1363984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63371-3F2C-3141-9442-215CAD5F3E76}" type="slidenum">
              <a:rPr lang="en-US" smtClean="0"/>
              <a:pPr/>
              <a:t>20</a:t>
            </a:fld>
            <a:endParaRPr lang="en-US"/>
          </a:p>
        </p:txBody>
      </p:sp>
    </p:spTree>
    <p:extLst>
      <p:ext uri="{BB962C8B-B14F-4D97-AF65-F5344CB8AC3E}">
        <p14:creationId xmlns:p14="http://schemas.microsoft.com/office/powerpoint/2010/main" val="136398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63371-3F2C-3141-9442-215CAD5F3E76}" type="slidenum">
              <a:rPr lang="en-US" smtClean="0"/>
              <a:pPr/>
              <a:t>2</a:t>
            </a:fld>
            <a:endParaRPr lang="en-US"/>
          </a:p>
        </p:txBody>
      </p:sp>
    </p:spTree>
    <p:extLst>
      <p:ext uri="{BB962C8B-B14F-4D97-AF65-F5344CB8AC3E}">
        <p14:creationId xmlns:p14="http://schemas.microsoft.com/office/powerpoint/2010/main" val="353495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a:p>
            <a:endParaRPr lang="en-US" dirty="0" smtClean="0"/>
          </a:p>
        </p:txBody>
      </p:sp>
      <p:sp>
        <p:nvSpPr>
          <p:cNvPr id="4" name="Slide Number Placeholder 3"/>
          <p:cNvSpPr>
            <a:spLocks noGrp="1"/>
          </p:cNvSpPr>
          <p:nvPr>
            <p:ph type="sldNum" sz="quarter" idx="10"/>
          </p:nvPr>
        </p:nvSpPr>
        <p:spPr/>
        <p:txBody>
          <a:bodyPr/>
          <a:lstStyle/>
          <a:p>
            <a:fld id="{C0C63371-3F2C-3141-9442-215CAD5F3E76}" type="slidenum">
              <a:rPr lang="en-US" smtClean="0"/>
              <a:pPr/>
              <a:t>3</a:t>
            </a:fld>
            <a:endParaRPr lang="en-US"/>
          </a:p>
        </p:txBody>
      </p:sp>
    </p:spTree>
    <p:extLst>
      <p:ext uri="{BB962C8B-B14F-4D97-AF65-F5344CB8AC3E}">
        <p14:creationId xmlns:p14="http://schemas.microsoft.com/office/powerpoint/2010/main" val="3579795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63371-3F2C-3141-9442-215CAD5F3E76}" type="slidenum">
              <a:rPr lang="en-US" smtClean="0"/>
              <a:pPr/>
              <a:t>4</a:t>
            </a:fld>
            <a:endParaRPr lang="en-US"/>
          </a:p>
        </p:txBody>
      </p:sp>
    </p:spTree>
    <p:extLst>
      <p:ext uri="{BB962C8B-B14F-4D97-AF65-F5344CB8AC3E}">
        <p14:creationId xmlns:p14="http://schemas.microsoft.com/office/powerpoint/2010/main" val="4178921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0C63371-3F2C-3141-9442-215CAD5F3E76}" type="slidenum">
              <a:rPr lang="en-US" smtClean="0"/>
              <a:pPr/>
              <a:t>5</a:t>
            </a:fld>
            <a:endParaRPr lang="en-US"/>
          </a:p>
        </p:txBody>
      </p:sp>
    </p:spTree>
    <p:extLst>
      <p:ext uri="{BB962C8B-B14F-4D97-AF65-F5344CB8AC3E}">
        <p14:creationId xmlns:p14="http://schemas.microsoft.com/office/powerpoint/2010/main" val="3983118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63371-3F2C-3141-9442-215CAD5F3E76}" type="slidenum">
              <a:rPr lang="en-US" smtClean="0"/>
              <a:pPr/>
              <a:t>6</a:t>
            </a:fld>
            <a:endParaRPr lang="en-US"/>
          </a:p>
        </p:txBody>
      </p:sp>
    </p:spTree>
    <p:extLst>
      <p:ext uri="{BB962C8B-B14F-4D97-AF65-F5344CB8AC3E}">
        <p14:creationId xmlns:p14="http://schemas.microsoft.com/office/powerpoint/2010/main" val="986954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63371-3F2C-3141-9442-215CAD5F3E76}" type="slidenum">
              <a:rPr lang="en-US" smtClean="0"/>
              <a:pPr/>
              <a:t>7</a:t>
            </a:fld>
            <a:endParaRPr lang="en-US"/>
          </a:p>
        </p:txBody>
      </p:sp>
    </p:spTree>
    <p:extLst>
      <p:ext uri="{BB962C8B-B14F-4D97-AF65-F5344CB8AC3E}">
        <p14:creationId xmlns:p14="http://schemas.microsoft.com/office/powerpoint/2010/main" val="986954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63371-3F2C-3141-9442-215CAD5F3E76}" type="slidenum">
              <a:rPr lang="en-US" smtClean="0"/>
              <a:pPr/>
              <a:t>8</a:t>
            </a:fld>
            <a:endParaRPr lang="en-US"/>
          </a:p>
        </p:txBody>
      </p:sp>
    </p:spTree>
    <p:extLst>
      <p:ext uri="{BB962C8B-B14F-4D97-AF65-F5344CB8AC3E}">
        <p14:creationId xmlns:p14="http://schemas.microsoft.com/office/powerpoint/2010/main" val="986954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63371-3F2C-3141-9442-215CAD5F3E76}" type="slidenum">
              <a:rPr lang="en-US" smtClean="0"/>
              <a:pPr/>
              <a:t>9</a:t>
            </a:fld>
            <a:endParaRPr lang="en-US"/>
          </a:p>
        </p:txBody>
      </p:sp>
    </p:spTree>
    <p:extLst>
      <p:ext uri="{BB962C8B-B14F-4D97-AF65-F5344CB8AC3E}">
        <p14:creationId xmlns:p14="http://schemas.microsoft.com/office/powerpoint/2010/main" val="986954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Titl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09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19113" y="1658411"/>
            <a:ext cx="7646987" cy="4156602"/>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1328307" y="661263"/>
            <a:ext cx="8229600" cy="913817"/>
          </a:xfrm>
          <a:prstGeom prst="rect">
            <a:avLst/>
          </a:prstGeom>
        </p:spPr>
        <p:txBody>
          <a:bodyPr vert="horz"/>
          <a:lstStyle/>
          <a:p>
            <a:r>
              <a:rPr lang="en-US" smtClean="0"/>
              <a:t>Click to edit Master title style</a:t>
            </a:r>
            <a:endParaRPr lang="en-US"/>
          </a:p>
        </p:txBody>
      </p:sp>
      <p:pic>
        <p:nvPicPr>
          <p:cNvPr id="3" name="Picture 2"/>
          <p:cNvPicPr>
            <a:picLocks noChangeAspect="1"/>
          </p:cNvPicPr>
          <p:nvPr userDrawn="1"/>
        </p:nvPicPr>
        <p:blipFill>
          <a:blip r:embed="rId3"/>
          <a:stretch>
            <a:fillRect/>
          </a:stretch>
        </p:blipFill>
        <p:spPr>
          <a:xfrm>
            <a:off x="197857" y="253333"/>
            <a:ext cx="946009" cy="586369"/>
          </a:xfrm>
          <a:prstGeom prst="rect">
            <a:avLst/>
          </a:prstGeom>
        </p:spPr>
      </p:pic>
    </p:spTree>
    <p:extLst>
      <p:ext uri="{BB962C8B-B14F-4D97-AF65-F5344CB8AC3E}">
        <p14:creationId xmlns:p14="http://schemas.microsoft.com/office/powerpoint/2010/main" val="5273090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33107"/>
      </p:ext>
    </p:extLst>
  </p:cSld>
  <p:clrMap bg1="lt1" tx1="dk1" bg2="lt2" tx2="dk2" accent1="accent1" accent2="accent2" accent3="accent3" accent4="accent4" accent5="accent5" accent6="accent6" hlink="hlink" folHlink="folHlink"/>
  <p:sldLayoutIdLst>
    <p:sldLayoutId id="2147483650" r:id="rId1"/>
    <p:sldLayoutId id="2147483654" r:id="rId2"/>
  </p:sldLayoutIdLst>
  <p:txStyles>
    <p:titleStyle>
      <a:lvl1pPr algn="l" defTabSz="457200" rtl="0" eaLnBrk="1" latinLnBrk="0" hangingPunct="1">
        <a:spcBef>
          <a:spcPct val="0"/>
        </a:spcBef>
        <a:buNone/>
        <a:defRPr sz="3200" kern="1200">
          <a:solidFill>
            <a:schemeClr val="tx2">
              <a:lumMod val="60000"/>
              <a:lumOff val="40000"/>
            </a:schemeClr>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5"/>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5"/>
        </a:buBlip>
        <a:defRPr sz="20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5"/>
        </a:buBlip>
        <a:defRPr sz="20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5"/>
        </a:buBlip>
        <a:defRPr sz="20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5"/>
        </a:buBlip>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ahrq.gov/cusptoolkit/videos/10c_wknextunit/index.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ahrq.gov/cusptoolkit/videos/10d_acctvar/index.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hciproject.org/node/165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siworldwide.com/files/scalingup-framework.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ihi.org/knowledge/Pages/HowtoImprove/default.asp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ihi.org/" TargetMode="External"/><Relationship Id="rId2" Type="http://schemas.openxmlformats.org/officeDocument/2006/relationships/hyperlink" Target="http://www.ihi.org/knowledge/Pages/HowtoImprove/default.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IHI.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www.ahrq.gov/cusptoolkit/videos/10b_impactspread/index.html"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Spread” module of the Comprehensive Unit-Based Safety Program (CUSP) Toolkit. The CUSP toolkit is a modular approach to patient safety, and modules presented in this toolkit are inter-connected and are aimed at improving patient safet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7700"/>
            <a:ext cx="9144000" cy="5551714"/>
          </a:xfrm>
          <a:prstGeom prst="rect">
            <a:avLst/>
          </a:prstGeom>
        </p:spPr>
      </p:pic>
    </p:spTree>
    <p:extLst>
      <p:ext uri="{BB962C8B-B14F-4D97-AF65-F5344CB8AC3E}">
        <p14:creationId xmlns:p14="http://schemas.microsoft.com/office/powerpoint/2010/main" val="3575646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1263"/>
            <a:ext cx="9144000" cy="913817"/>
          </a:xfrm>
        </p:spPr>
        <p:txBody>
          <a:bodyPr/>
          <a:lstStyle/>
          <a:p>
            <a:pPr algn="ctr"/>
            <a:r>
              <a:rPr lang="en-US" b="1" dirty="0" smtClean="0">
                <a:solidFill>
                  <a:srgbClr val="000000"/>
                </a:solidFill>
              </a:rPr>
              <a:t>Spread Sequencing</a:t>
            </a:r>
            <a:r>
              <a:rPr lang="en-US" b="1" baseline="30000" dirty="0" smtClean="0">
                <a:solidFill>
                  <a:srgbClr val="000000"/>
                </a:solidFill>
              </a:rPr>
              <a:t>5</a:t>
            </a:r>
            <a:endParaRPr lang="en-US" b="1" baseline="30000" dirty="0">
              <a:solidFill>
                <a:srgbClr val="000000"/>
              </a:solidFill>
            </a:endParaRPr>
          </a:p>
        </p:txBody>
      </p:sp>
      <p:grpSp>
        <p:nvGrpSpPr>
          <p:cNvPr id="3" name="Group 2" descr="Improvement requires conducting small tests of change utilizing a method such as a Plan- Do –Study- Act (PDSA) cycle. Once the process has been tested and improved, the team is ready to determine how to sustain the improvements in the tested area and spread it to other areas. This referred to the sequencing of improvement "/>
          <p:cNvGrpSpPr/>
          <p:nvPr/>
        </p:nvGrpSpPr>
        <p:grpSpPr>
          <a:xfrm>
            <a:off x="1138792" y="2173136"/>
            <a:ext cx="7488316" cy="3675447"/>
            <a:chOff x="1138792" y="2173136"/>
            <a:chExt cx="7488316" cy="3675447"/>
          </a:xfrm>
        </p:grpSpPr>
        <p:sp>
          <p:nvSpPr>
            <p:cNvPr id="4" name="TextBox 3"/>
            <p:cNvSpPr txBox="1"/>
            <p:nvPr/>
          </p:nvSpPr>
          <p:spPr>
            <a:xfrm>
              <a:off x="1138792" y="4022565"/>
              <a:ext cx="1983606" cy="1015663"/>
            </a:xfrm>
            <a:prstGeom prst="rect">
              <a:avLst/>
            </a:prstGeom>
            <a:noFill/>
          </p:spPr>
          <p:txBody>
            <a:bodyPr wrap="square" rtlCol="0">
              <a:spAutoFit/>
            </a:bodyPr>
            <a:lstStyle/>
            <a:p>
              <a:r>
                <a:rPr lang="en-US" sz="2000" dirty="0" smtClean="0">
                  <a:solidFill>
                    <a:schemeClr val="tx2">
                      <a:lumMod val="60000"/>
                      <a:lumOff val="40000"/>
                    </a:schemeClr>
                  </a:solidFill>
                  <a:latin typeface="Arial"/>
                  <a:cs typeface="Arial"/>
                </a:rPr>
                <a:t>Theory </a:t>
              </a:r>
              <a:br>
                <a:rPr lang="en-US" sz="2000" dirty="0" smtClean="0">
                  <a:solidFill>
                    <a:schemeClr val="tx2">
                      <a:lumMod val="60000"/>
                      <a:lumOff val="40000"/>
                    </a:schemeClr>
                  </a:solidFill>
                  <a:latin typeface="Arial"/>
                  <a:cs typeface="Arial"/>
                </a:rPr>
              </a:br>
              <a:r>
                <a:rPr lang="en-US" sz="2000" dirty="0" smtClean="0">
                  <a:solidFill>
                    <a:schemeClr val="tx2">
                      <a:lumMod val="60000"/>
                      <a:lumOff val="40000"/>
                    </a:schemeClr>
                  </a:solidFill>
                  <a:latin typeface="Arial"/>
                  <a:cs typeface="Arial"/>
                </a:rPr>
                <a:t>and</a:t>
              </a:r>
              <a:br>
                <a:rPr lang="en-US" sz="2000" dirty="0" smtClean="0">
                  <a:solidFill>
                    <a:schemeClr val="tx2">
                      <a:lumMod val="60000"/>
                      <a:lumOff val="40000"/>
                    </a:schemeClr>
                  </a:solidFill>
                  <a:latin typeface="Arial"/>
                  <a:cs typeface="Arial"/>
                </a:rPr>
              </a:br>
              <a:r>
                <a:rPr lang="en-US" sz="2000" dirty="0" smtClean="0">
                  <a:solidFill>
                    <a:schemeClr val="tx2">
                      <a:lumMod val="60000"/>
                      <a:lumOff val="40000"/>
                    </a:schemeClr>
                  </a:solidFill>
                  <a:latin typeface="Arial"/>
                  <a:cs typeface="Arial"/>
                </a:rPr>
                <a:t>prediction </a:t>
              </a:r>
              <a:endParaRPr lang="en-US" sz="2000" dirty="0">
                <a:solidFill>
                  <a:schemeClr val="tx2">
                    <a:lumMod val="60000"/>
                    <a:lumOff val="40000"/>
                  </a:schemeClr>
                </a:solidFill>
                <a:latin typeface="Arial"/>
                <a:cs typeface="Arial"/>
              </a:endParaRPr>
            </a:p>
          </p:txBody>
        </p:sp>
        <p:sp>
          <p:nvSpPr>
            <p:cNvPr id="6" name="TextBox 5"/>
            <p:cNvSpPr txBox="1"/>
            <p:nvPr/>
          </p:nvSpPr>
          <p:spPr>
            <a:xfrm>
              <a:off x="2134494" y="2999456"/>
              <a:ext cx="1983606" cy="1015663"/>
            </a:xfrm>
            <a:prstGeom prst="rect">
              <a:avLst/>
            </a:prstGeom>
            <a:noFill/>
          </p:spPr>
          <p:txBody>
            <a:bodyPr wrap="square" rtlCol="0">
              <a:spAutoFit/>
            </a:bodyPr>
            <a:lstStyle/>
            <a:p>
              <a:r>
                <a:rPr lang="en-US" sz="2000" dirty="0" smtClean="0">
                  <a:solidFill>
                    <a:schemeClr val="tx2">
                      <a:lumMod val="60000"/>
                      <a:lumOff val="40000"/>
                    </a:schemeClr>
                  </a:solidFill>
                  <a:latin typeface="Arial"/>
                  <a:cs typeface="Arial"/>
                </a:rPr>
                <a:t>Test under a</a:t>
              </a:r>
              <a:br>
                <a:rPr lang="en-US" sz="2000" dirty="0" smtClean="0">
                  <a:solidFill>
                    <a:schemeClr val="tx2">
                      <a:lumMod val="60000"/>
                      <a:lumOff val="40000"/>
                    </a:schemeClr>
                  </a:solidFill>
                  <a:latin typeface="Arial"/>
                  <a:cs typeface="Arial"/>
                </a:rPr>
              </a:br>
              <a:r>
                <a:rPr lang="en-US" sz="2000" dirty="0" smtClean="0">
                  <a:solidFill>
                    <a:schemeClr val="tx2">
                      <a:lumMod val="60000"/>
                      <a:lumOff val="40000"/>
                    </a:schemeClr>
                  </a:solidFill>
                  <a:latin typeface="Arial"/>
                  <a:cs typeface="Arial"/>
                </a:rPr>
                <a:t>variety of</a:t>
              </a:r>
              <a:br>
                <a:rPr lang="en-US" sz="2000" dirty="0" smtClean="0">
                  <a:solidFill>
                    <a:schemeClr val="tx2">
                      <a:lumMod val="60000"/>
                      <a:lumOff val="40000"/>
                    </a:schemeClr>
                  </a:solidFill>
                  <a:latin typeface="Arial"/>
                  <a:cs typeface="Arial"/>
                </a:rPr>
              </a:br>
              <a:r>
                <a:rPr lang="en-US" sz="2000" dirty="0" smtClean="0">
                  <a:solidFill>
                    <a:schemeClr val="tx2">
                      <a:lumMod val="60000"/>
                      <a:lumOff val="40000"/>
                    </a:schemeClr>
                  </a:solidFill>
                  <a:latin typeface="Arial"/>
                  <a:cs typeface="Arial"/>
                </a:rPr>
                <a:t>conditions</a:t>
              </a:r>
              <a:endParaRPr lang="en-US" sz="2000" dirty="0">
                <a:solidFill>
                  <a:schemeClr val="tx2">
                    <a:lumMod val="60000"/>
                    <a:lumOff val="40000"/>
                  </a:schemeClr>
                </a:solidFill>
                <a:latin typeface="Arial"/>
                <a:cs typeface="Arial"/>
              </a:endParaRPr>
            </a:p>
          </p:txBody>
        </p:sp>
        <p:sp>
          <p:nvSpPr>
            <p:cNvPr id="8" name="TextBox 7"/>
            <p:cNvSpPr txBox="1"/>
            <p:nvPr/>
          </p:nvSpPr>
          <p:spPr>
            <a:xfrm>
              <a:off x="5549518" y="2173137"/>
              <a:ext cx="3077590" cy="1015663"/>
            </a:xfrm>
            <a:prstGeom prst="rect">
              <a:avLst/>
            </a:prstGeom>
            <a:noFill/>
          </p:spPr>
          <p:txBody>
            <a:bodyPr wrap="square" rtlCol="0">
              <a:spAutoFit/>
            </a:bodyPr>
            <a:lstStyle/>
            <a:p>
              <a:r>
                <a:rPr lang="en-US" sz="2000" b="1" dirty="0" smtClean="0">
                  <a:solidFill>
                    <a:schemeClr val="accent4">
                      <a:lumMod val="75000"/>
                    </a:schemeClr>
                  </a:solidFill>
                  <a:latin typeface="Arial"/>
                  <a:cs typeface="Arial"/>
                </a:rPr>
                <a:t>Sustaining and </a:t>
              </a:r>
              <a:br>
                <a:rPr lang="en-US" sz="2000" b="1" dirty="0" smtClean="0">
                  <a:solidFill>
                    <a:schemeClr val="accent4">
                      <a:lumMod val="75000"/>
                    </a:schemeClr>
                  </a:solidFill>
                  <a:latin typeface="Arial"/>
                  <a:cs typeface="Arial"/>
                </a:rPr>
              </a:br>
              <a:r>
                <a:rPr lang="en-US" sz="2000" b="1" dirty="0" smtClean="0">
                  <a:solidFill>
                    <a:schemeClr val="accent4">
                      <a:lumMod val="75000"/>
                    </a:schemeClr>
                  </a:solidFill>
                  <a:latin typeface="Arial"/>
                  <a:cs typeface="Arial"/>
                </a:rPr>
                <a:t>spreading a change to other locations</a:t>
              </a:r>
              <a:endParaRPr lang="en-US" sz="2000" b="1" dirty="0">
                <a:solidFill>
                  <a:schemeClr val="accent4">
                    <a:lumMod val="75000"/>
                  </a:schemeClr>
                </a:solidFill>
                <a:latin typeface="Arial"/>
                <a:cs typeface="Arial"/>
              </a:endParaRPr>
            </a:p>
          </p:txBody>
        </p:sp>
        <p:sp>
          <p:nvSpPr>
            <p:cNvPr id="9" name="TextBox 8"/>
            <p:cNvSpPr txBox="1"/>
            <p:nvPr/>
          </p:nvSpPr>
          <p:spPr>
            <a:xfrm>
              <a:off x="3712047" y="2173136"/>
              <a:ext cx="1983606" cy="1015663"/>
            </a:xfrm>
            <a:prstGeom prst="rect">
              <a:avLst/>
            </a:prstGeom>
            <a:noFill/>
          </p:spPr>
          <p:txBody>
            <a:bodyPr wrap="square" rtlCol="0">
              <a:spAutoFit/>
            </a:bodyPr>
            <a:lstStyle/>
            <a:p>
              <a:r>
                <a:rPr lang="en-US" sz="2000" dirty="0" smtClean="0">
                  <a:solidFill>
                    <a:schemeClr val="tx2">
                      <a:lumMod val="60000"/>
                      <a:lumOff val="40000"/>
                    </a:schemeClr>
                  </a:solidFill>
                  <a:latin typeface="Arial"/>
                  <a:cs typeface="Arial"/>
                </a:rPr>
                <a:t>Make part of </a:t>
              </a:r>
              <a:br>
                <a:rPr lang="en-US" sz="2000" dirty="0" smtClean="0">
                  <a:solidFill>
                    <a:schemeClr val="tx2">
                      <a:lumMod val="60000"/>
                      <a:lumOff val="40000"/>
                    </a:schemeClr>
                  </a:solidFill>
                  <a:latin typeface="Arial"/>
                  <a:cs typeface="Arial"/>
                </a:rPr>
              </a:br>
              <a:r>
                <a:rPr lang="en-US" sz="2000" dirty="0" smtClean="0">
                  <a:solidFill>
                    <a:schemeClr val="tx2">
                      <a:lumMod val="60000"/>
                      <a:lumOff val="40000"/>
                    </a:schemeClr>
                  </a:solidFill>
                  <a:latin typeface="Arial"/>
                  <a:cs typeface="Arial"/>
                </a:rPr>
                <a:t>routine</a:t>
              </a:r>
              <a:br>
                <a:rPr lang="en-US" sz="2000" dirty="0" smtClean="0">
                  <a:solidFill>
                    <a:schemeClr val="tx2">
                      <a:lumMod val="60000"/>
                      <a:lumOff val="40000"/>
                    </a:schemeClr>
                  </a:solidFill>
                  <a:latin typeface="Arial"/>
                  <a:cs typeface="Arial"/>
                </a:rPr>
              </a:br>
              <a:r>
                <a:rPr lang="en-US" sz="2000" dirty="0" smtClean="0">
                  <a:solidFill>
                    <a:schemeClr val="tx2">
                      <a:lumMod val="60000"/>
                      <a:lumOff val="40000"/>
                    </a:schemeClr>
                  </a:solidFill>
                  <a:latin typeface="Arial"/>
                  <a:cs typeface="Arial"/>
                </a:rPr>
                <a:t>operations</a:t>
              </a:r>
              <a:endParaRPr lang="en-US" sz="2000" dirty="0">
                <a:solidFill>
                  <a:schemeClr val="tx2">
                    <a:lumMod val="60000"/>
                    <a:lumOff val="40000"/>
                  </a:schemeClr>
                </a:solidFill>
                <a:latin typeface="Arial"/>
                <a:cs typeface="Arial"/>
              </a:endParaRPr>
            </a:p>
          </p:txBody>
        </p:sp>
        <p:sp>
          <p:nvSpPr>
            <p:cNvPr id="10" name="TextBox 9"/>
            <p:cNvSpPr txBox="1"/>
            <p:nvPr/>
          </p:nvSpPr>
          <p:spPr>
            <a:xfrm>
              <a:off x="2050534" y="5140697"/>
              <a:ext cx="1983606" cy="707886"/>
            </a:xfrm>
            <a:prstGeom prst="rect">
              <a:avLst/>
            </a:prstGeom>
            <a:noFill/>
          </p:spPr>
          <p:txBody>
            <a:bodyPr wrap="square" rtlCol="0">
              <a:spAutoFit/>
            </a:bodyPr>
            <a:lstStyle/>
            <a:p>
              <a:r>
                <a:rPr lang="en-US" sz="2000" dirty="0" smtClean="0">
                  <a:solidFill>
                    <a:schemeClr val="bg1">
                      <a:lumMod val="50000"/>
                    </a:schemeClr>
                  </a:solidFill>
                  <a:latin typeface="Arial"/>
                  <a:cs typeface="Arial"/>
                </a:rPr>
                <a:t>Developing a</a:t>
              </a:r>
            </a:p>
            <a:p>
              <a:r>
                <a:rPr lang="en-US" sz="2000" dirty="0" smtClean="0">
                  <a:solidFill>
                    <a:schemeClr val="bg1">
                      <a:lumMod val="50000"/>
                    </a:schemeClr>
                  </a:solidFill>
                  <a:latin typeface="Arial"/>
                  <a:cs typeface="Arial"/>
                </a:rPr>
                <a:t>change</a:t>
              </a:r>
              <a:endParaRPr lang="en-US" sz="2000" dirty="0">
                <a:solidFill>
                  <a:schemeClr val="bg1">
                    <a:lumMod val="50000"/>
                  </a:schemeClr>
                </a:solidFill>
                <a:latin typeface="Arial"/>
                <a:cs typeface="Arial"/>
              </a:endParaRPr>
            </a:p>
          </p:txBody>
        </p:sp>
        <p:sp>
          <p:nvSpPr>
            <p:cNvPr id="11" name="TextBox 10"/>
            <p:cNvSpPr txBox="1"/>
            <p:nvPr/>
          </p:nvSpPr>
          <p:spPr>
            <a:xfrm>
              <a:off x="3121058" y="4159909"/>
              <a:ext cx="1983606" cy="707886"/>
            </a:xfrm>
            <a:prstGeom prst="rect">
              <a:avLst/>
            </a:prstGeom>
            <a:noFill/>
          </p:spPr>
          <p:txBody>
            <a:bodyPr wrap="square" rtlCol="0">
              <a:spAutoFit/>
            </a:bodyPr>
            <a:lstStyle/>
            <a:p>
              <a:r>
                <a:rPr lang="en-US" sz="2000" dirty="0" smtClean="0">
                  <a:solidFill>
                    <a:schemeClr val="bg1">
                      <a:lumMod val="50000"/>
                    </a:schemeClr>
                  </a:solidFill>
                  <a:latin typeface="Arial"/>
                  <a:cs typeface="Arial"/>
                </a:rPr>
                <a:t>Testing a change</a:t>
              </a:r>
              <a:endParaRPr lang="en-US" sz="2000" dirty="0">
                <a:solidFill>
                  <a:schemeClr val="bg1">
                    <a:lumMod val="50000"/>
                  </a:schemeClr>
                </a:solidFill>
                <a:latin typeface="Arial"/>
                <a:cs typeface="Arial"/>
              </a:endParaRPr>
            </a:p>
          </p:txBody>
        </p:sp>
        <p:sp>
          <p:nvSpPr>
            <p:cNvPr id="12" name="TextBox 11"/>
            <p:cNvSpPr txBox="1"/>
            <p:nvPr/>
          </p:nvSpPr>
          <p:spPr>
            <a:xfrm>
              <a:off x="4265043" y="3117395"/>
              <a:ext cx="1983606" cy="707886"/>
            </a:xfrm>
            <a:prstGeom prst="rect">
              <a:avLst/>
            </a:prstGeom>
            <a:noFill/>
          </p:spPr>
          <p:txBody>
            <a:bodyPr wrap="square" rtlCol="0">
              <a:spAutoFit/>
            </a:bodyPr>
            <a:lstStyle/>
            <a:p>
              <a:r>
                <a:rPr lang="en-US" sz="2000" dirty="0" smtClean="0">
                  <a:solidFill>
                    <a:schemeClr val="bg1">
                      <a:lumMod val="50000"/>
                    </a:schemeClr>
                  </a:solidFill>
                  <a:latin typeface="Arial"/>
                  <a:cs typeface="Arial"/>
                </a:rPr>
                <a:t>Implementing a</a:t>
              </a:r>
              <a:br>
                <a:rPr lang="en-US" sz="2000" dirty="0" smtClean="0">
                  <a:solidFill>
                    <a:schemeClr val="bg1">
                      <a:lumMod val="50000"/>
                    </a:schemeClr>
                  </a:solidFill>
                  <a:latin typeface="Arial"/>
                  <a:cs typeface="Arial"/>
                </a:rPr>
              </a:br>
              <a:r>
                <a:rPr lang="en-US" sz="2000" dirty="0" smtClean="0">
                  <a:solidFill>
                    <a:schemeClr val="bg1">
                      <a:lumMod val="50000"/>
                    </a:schemeClr>
                  </a:solidFill>
                  <a:latin typeface="Arial"/>
                  <a:cs typeface="Arial"/>
                </a:rPr>
                <a:t>change</a:t>
              </a:r>
              <a:endParaRPr lang="en-US" sz="2000" dirty="0">
                <a:solidFill>
                  <a:schemeClr val="bg1">
                    <a:lumMod val="50000"/>
                  </a:schemeClr>
                </a:solidFill>
                <a:latin typeface="Arial"/>
                <a:cs typeface="Arial"/>
              </a:endParaRPr>
            </a:p>
          </p:txBody>
        </p:sp>
      </p:grpSp>
      <p:grpSp>
        <p:nvGrpSpPr>
          <p:cNvPr id="53" name="Group 52" descr="Improvement requires conducting small tests of change utilizing a method such as a Plan- Do –Study- Act (PDSA) cycle. Once the process has been tested and improved, the team is ready to determine how to sustain the improvements in the tested area and spread it to other areas. This referred to the sequencing of improvement "/>
          <p:cNvGrpSpPr/>
          <p:nvPr/>
        </p:nvGrpSpPr>
        <p:grpSpPr>
          <a:xfrm>
            <a:off x="1511318" y="2173137"/>
            <a:ext cx="5803882" cy="3515841"/>
            <a:chOff x="1511318" y="2173137"/>
            <a:chExt cx="5803882" cy="3515841"/>
          </a:xfrm>
        </p:grpSpPr>
        <p:cxnSp>
          <p:nvCxnSpPr>
            <p:cNvPr id="13" name="Straight Connector 12"/>
            <p:cNvCxnSpPr/>
            <p:nvPr/>
          </p:nvCxnSpPr>
          <p:spPr>
            <a:xfrm>
              <a:off x="1511318" y="5688978"/>
              <a:ext cx="398813"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1910131" y="5004244"/>
              <a:ext cx="0" cy="684734"/>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910131" y="5004244"/>
              <a:ext cx="985469"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2895600" y="4115765"/>
              <a:ext cx="0" cy="88848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895600" y="4115765"/>
              <a:ext cx="1229040"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4124640" y="3144655"/>
              <a:ext cx="0" cy="97111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124640" y="3144655"/>
              <a:ext cx="1304610"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5429250" y="2173137"/>
              <a:ext cx="0" cy="971518"/>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429250" y="2173137"/>
              <a:ext cx="1885950"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37" name="Notched Right Arrow 36"/>
          <p:cNvSpPr/>
          <p:nvPr/>
        </p:nvSpPr>
        <p:spPr>
          <a:xfrm rot="19974067">
            <a:off x="2065649" y="4357371"/>
            <a:ext cx="649612" cy="273050"/>
          </a:xfrm>
          <a:prstGeom prst="notchedRightArrow">
            <a:avLst>
              <a:gd name="adj1" fmla="val 50000"/>
              <a:gd name="adj2" fmla="val 59302"/>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Notched Right Arrow 37"/>
          <p:cNvSpPr/>
          <p:nvPr/>
        </p:nvSpPr>
        <p:spPr>
          <a:xfrm rot="19974067">
            <a:off x="3301550" y="3688756"/>
            <a:ext cx="649612" cy="273050"/>
          </a:xfrm>
          <a:prstGeom prst="notchedRightArrow">
            <a:avLst>
              <a:gd name="adj1" fmla="val 50000"/>
              <a:gd name="adj2" fmla="val 59302"/>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Notched Right Arrow 38"/>
          <p:cNvSpPr/>
          <p:nvPr/>
        </p:nvSpPr>
        <p:spPr>
          <a:xfrm rot="19974067">
            <a:off x="4932040" y="2738634"/>
            <a:ext cx="649612" cy="273050"/>
          </a:xfrm>
          <a:prstGeom prst="notchedRightArrow">
            <a:avLst>
              <a:gd name="adj1" fmla="val 50000"/>
              <a:gd name="adj2" fmla="val 59302"/>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5555250" y="3727450"/>
            <a:ext cx="1961528" cy="1961528"/>
          </a:xfrm>
          <a:prstGeom prst="ellipse">
            <a:avLst/>
          </a:prstGeom>
          <a:solidFill>
            <a:srgbClr val="F9E1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a:stCxn id="40" idx="0"/>
            <a:endCxn id="40" idx="4"/>
          </p:cNvCxnSpPr>
          <p:nvPr/>
        </p:nvCxnSpPr>
        <p:spPr>
          <a:xfrm>
            <a:off x="6536014" y="3727450"/>
            <a:ext cx="0" cy="196152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40" idx="2"/>
          </p:cNvCxnSpPr>
          <p:nvPr/>
        </p:nvCxnSpPr>
        <p:spPr>
          <a:xfrm>
            <a:off x="5555250" y="4708214"/>
            <a:ext cx="1961528" cy="3485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45" name="Right Arrow 44"/>
          <p:cNvSpPr/>
          <p:nvPr/>
        </p:nvSpPr>
        <p:spPr>
          <a:xfrm>
            <a:off x="6438900" y="3600450"/>
            <a:ext cx="241300" cy="2057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ight Arrow 45"/>
          <p:cNvSpPr/>
          <p:nvPr/>
        </p:nvSpPr>
        <p:spPr>
          <a:xfrm rot="5400000">
            <a:off x="7396127" y="4640182"/>
            <a:ext cx="241300" cy="2057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ight Arrow 46"/>
          <p:cNvSpPr/>
          <p:nvPr/>
        </p:nvSpPr>
        <p:spPr>
          <a:xfrm rot="10800000">
            <a:off x="6402663" y="5599948"/>
            <a:ext cx="241300" cy="2057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ight Arrow 47"/>
          <p:cNvSpPr/>
          <p:nvPr/>
        </p:nvSpPr>
        <p:spPr>
          <a:xfrm rot="16200000">
            <a:off x="5409200" y="4621131"/>
            <a:ext cx="241300" cy="2057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p:cNvSpPr txBox="1"/>
          <p:nvPr/>
        </p:nvSpPr>
        <p:spPr>
          <a:xfrm>
            <a:off x="5754618" y="4193123"/>
            <a:ext cx="707256" cy="400110"/>
          </a:xfrm>
          <a:prstGeom prst="rect">
            <a:avLst/>
          </a:prstGeom>
          <a:noFill/>
        </p:spPr>
        <p:txBody>
          <a:bodyPr wrap="square" rtlCol="0">
            <a:spAutoFit/>
          </a:bodyPr>
          <a:lstStyle/>
          <a:p>
            <a:r>
              <a:rPr lang="en-US" sz="2000" dirty="0" smtClean="0">
                <a:solidFill>
                  <a:schemeClr val="tx2">
                    <a:lumMod val="60000"/>
                    <a:lumOff val="40000"/>
                  </a:schemeClr>
                </a:solidFill>
                <a:latin typeface="Arial"/>
                <a:cs typeface="Arial"/>
              </a:rPr>
              <a:t>Act</a:t>
            </a:r>
            <a:endParaRPr lang="en-US" sz="2000" dirty="0">
              <a:solidFill>
                <a:schemeClr val="tx2">
                  <a:lumMod val="60000"/>
                  <a:lumOff val="40000"/>
                </a:schemeClr>
              </a:solidFill>
              <a:latin typeface="Arial"/>
              <a:cs typeface="Arial"/>
            </a:endParaRPr>
          </a:p>
        </p:txBody>
      </p:sp>
      <p:sp>
        <p:nvSpPr>
          <p:cNvPr id="50" name="TextBox 49"/>
          <p:cNvSpPr txBox="1"/>
          <p:nvPr/>
        </p:nvSpPr>
        <p:spPr>
          <a:xfrm>
            <a:off x="6654800" y="4193123"/>
            <a:ext cx="800100" cy="400110"/>
          </a:xfrm>
          <a:prstGeom prst="rect">
            <a:avLst/>
          </a:prstGeom>
          <a:noFill/>
        </p:spPr>
        <p:txBody>
          <a:bodyPr wrap="square" rtlCol="0">
            <a:spAutoFit/>
          </a:bodyPr>
          <a:lstStyle/>
          <a:p>
            <a:r>
              <a:rPr lang="en-US" sz="2000" dirty="0" smtClean="0">
                <a:solidFill>
                  <a:schemeClr val="tx2">
                    <a:lumMod val="60000"/>
                    <a:lumOff val="40000"/>
                  </a:schemeClr>
                </a:solidFill>
                <a:latin typeface="Arial"/>
                <a:cs typeface="Arial"/>
              </a:rPr>
              <a:t>Plan</a:t>
            </a:r>
            <a:endParaRPr lang="en-US" sz="2000" dirty="0">
              <a:solidFill>
                <a:schemeClr val="tx2">
                  <a:lumMod val="60000"/>
                  <a:lumOff val="40000"/>
                </a:schemeClr>
              </a:solidFill>
              <a:latin typeface="Arial"/>
              <a:cs typeface="Arial"/>
            </a:endParaRPr>
          </a:p>
        </p:txBody>
      </p:sp>
      <p:sp>
        <p:nvSpPr>
          <p:cNvPr id="51" name="TextBox 50"/>
          <p:cNvSpPr txBox="1"/>
          <p:nvPr/>
        </p:nvSpPr>
        <p:spPr>
          <a:xfrm>
            <a:off x="6718300" y="4852048"/>
            <a:ext cx="800100" cy="400110"/>
          </a:xfrm>
          <a:prstGeom prst="rect">
            <a:avLst/>
          </a:prstGeom>
          <a:noFill/>
        </p:spPr>
        <p:txBody>
          <a:bodyPr wrap="square" rtlCol="0">
            <a:spAutoFit/>
          </a:bodyPr>
          <a:lstStyle/>
          <a:p>
            <a:r>
              <a:rPr lang="en-US" sz="2000" dirty="0" smtClean="0">
                <a:solidFill>
                  <a:schemeClr val="tx2">
                    <a:lumMod val="60000"/>
                    <a:lumOff val="40000"/>
                  </a:schemeClr>
                </a:solidFill>
                <a:latin typeface="Arial"/>
                <a:cs typeface="Arial"/>
              </a:rPr>
              <a:t>Do</a:t>
            </a:r>
            <a:endParaRPr lang="en-US" sz="2000" dirty="0">
              <a:solidFill>
                <a:schemeClr val="tx2">
                  <a:lumMod val="60000"/>
                  <a:lumOff val="40000"/>
                </a:schemeClr>
              </a:solidFill>
              <a:latin typeface="Arial"/>
              <a:cs typeface="Arial"/>
            </a:endParaRPr>
          </a:p>
        </p:txBody>
      </p:sp>
      <p:sp>
        <p:nvSpPr>
          <p:cNvPr id="52" name="TextBox 51"/>
          <p:cNvSpPr txBox="1"/>
          <p:nvPr/>
        </p:nvSpPr>
        <p:spPr>
          <a:xfrm>
            <a:off x="5683541" y="4852048"/>
            <a:ext cx="921977" cy="400110"/>
          </a:xfrm>
          <a:prstGeom prst="rect">
            <a:avLst/>
          </a:prstGeom>
          <a:noFill/>
        </p:spPr>
        <p:txBody>
          <a:bodyPr wrap="square" rtlCol="0">
            <a:spAutoFit/>
          </a:bodyPr>
          <a:lstStyle/>
          <a:p>
            <a:r>
              <a:rPr lang="en-US" sz="2000" dirty="0" smtClean="0">
                <a:solidFill>
                  <a:schemeClr val="tx2">
                    <a:lumMod val="60000"/>
                    <a:lumOff val="40000"/>
                  </a:schemeClr>
                </a:solidFill>
                <a:latin typeface="Arial"/>
                <a:cs typeface="Arial"/>
              </a:rPr>
              <a:t>Study</a:t>
            </a:r>
            <a:endParaRPr lang="en-US" sz="2000" dirty="0">
              <a:solidFill>
                <a:schemeClr val="tx2">
                  <a:lumMod val="60000"/>
                  <a:lumOff val="40000"/>
                </a:schemeClr>
              </a:solidFill>
              <a:latin typeface="Arial"/>
              <a:cs typeface="Arial"/>
            </a:endParaRPr>
          </a:p>
        </p:txBody>
      </p:sp>
      <p:sp>
        <p:nvSpPr>
          <p:cNvPr id="5" name="Rectangle 4"/>
          <p:cNvSpPr/>
          <p:nvPr/>
        </p:nvSpPr>
        <p:spPr>
          <a:xfrm>
            <a:off x="3050369" y="5848583"/>
            <a:ext cx="5920916" cy="400110"/>
          </a:xfrm>
          <a:prstGeom prst="rect">
            <a:avLst/>
          </a:prstGeom>
        </p:spPr>
        <p:txBody>
          <a:bodyPr wrap="square">
            <a:spAutoFit/>
          </a:bodyPr>
          <a:lstStyle/>
          <a:p>
            <a:r>
              <a:rPr lang="en-US" sz="1000" dirty="0" smtClean="0">
                <a:latin typeface="Arial"/>
                <a:cs typeface="Arial"/>
              </a:rPr>
              <a:t>The Plan-Do-Study-Act cycle. Adapted from the Institute for Health Care Improvement (Available </a:t>
            </a:r>
            <a:r>
              <a:rPr lang="en-US" sz="1000" smtClean="0">
                <a:latin typeface="Arial"/>
                <a:cs typeface="Arial"/>
              </a:rPr>
              <a:t>at www.ihi.org) </a:t>
            </a:r>
            <a:endParaRPr lang="en-US" sz="1000" dirty="0">
              <a:latin typeface="Arial"/>
              <a:cs typeface="Arial"/>
            </a:endParaRPr>
          </a:p>
        </p:txBody>
      </p:sp>
    </p:spTree>
    <p:extLst>
      <p:ext uri="{BB962C8B-B14F-4D97-AF65-F5344CB8AC3E}">
        <p14:creationId xmlns:p14="http://schemas.microsoft.com/office/powerpoint/2010/main" val="2428358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Inform the team&#10;Work with the next unit to spread&#10;Account for variability&#10;Start with the most adoptable units first"/>
          <p:cNvGrpSpPr/>
          <p:nvPr/>
        </p:nvGrpSpPr>
        <p:grpSpPr>
          <a:xfrm>
            <a:off x="355540" y="2338074"/>
            <a:ext cx="8177181" cy="2079156"/>
            <a:chOff x="363618" y="2057400"/>
            <a:chExt cx="7401517" cy="1889221"/>
          </a:xfrm>
        </p:grpSpPr>
        <p:sp>
          <p:nvSpPr>
            <p:cNvPr id="4" name="Freeform 3"/>
            <p:cNvSpPr/>
            <p:nvPr/>
          </p:nvSpPr>
          <p:spPr>
            <a:xfrm>
              <a:off x="363618" y="2057400"/>
              <a:ext cx="1755648"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solidFill>
              <a:srgbClr val="F9E11E"/>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0767" tIns="90767" rIns="90767" bIns="90767" numCol="1" spcCol="1270" anchor="ctr" anchorCtr="0">
              <a:noAutofit/>
            </a:bodyPr>
            <a:lstStyle/>
            <a:p>
              <a:pPr lvl="0" algn="ctr"/>
              <a:r>
                <a:rPr lang="en-US" sz="2000" dirty="0" smtClean="0">
                  <a:solidFill>
                    <a:srgbClr val="404040"/>
                  </a:solidFill>
                  <a:latin typeface="Arial"/>
                  <a:cs typeface="Arial"/>
                </a:rPr>
                <a:t>Inform the team</a:t>
              </a:r>
              <a:endParaRPr lang="en-US" sz="2000" dirty="0">
                <a:solidFill>
                  <a:srgbClr val="404040"/>
                </a:solidFill>
                <a:latin typeface="Arial"/>
                <a:cs typeface="Arial"/>
              </a:endParaRPr>
            </a:p>
          </p:txBody>
        </p:sp>
        <p:sp>
          <p:nvSpPr>
            <p:cNvPr id="5" name="Freeform 4"/>
            <p:cNvSpPr/>
            <p:nvPr/>
          </p:nvSpPr>
          <p:spPr>
            <a:xfrm>
              <a:off x="2249418" y="2057400"/>
              <a:ext cx="1755648"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solidFill>
              <a:srgbClr val="F9E11E"/>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0767" tIns="90767" rIns="90767" bIns="90767" numCol="1" spcCol="1270" anchor="ctr" anchorCtr="0">
              <a:noAutofit/>
            </a:bodyPr>
            <a:lstStyle/>
            <a:p>
              <a:pPr lvl="0" algn="ctr"/>
              <a:r>
                <a:rPr lang="en-US" sz="2000" dirty="0" smtClean="0">
                  <a:solidFill>
                    <a:srgbClr val="404040"/>
                  </a:solidFill>
                </a:rPr>
                <a:t>  </a:t>
              </a:r>
            </a:p>
            <a:p>
              <a:pPr lvl="0" algn="ctr"/>
              <a:r>
                <a:rPr lang="en-US" sz="2000" dirty="0" smtClean="0">
                  <a:solidFill>
                    <a:srgbClr val="404040"/>
                  </a:solidFill>
                  <a:latin typeface="Arial"/>
                  <a:cs typeface="Arial"/>
                </a:rPr>
                <a:t>Work with the next unit to spread</a:t>
              </a:r>
              <a:endParaRPr lang="en-US" sz="2000" dirty="0">
                <a:solidFill>
                  <a:srgbClr val="404040"/>
                </a:solidFill>
                <a:latin typeface="Arial"/>
                <a:cs typeface="Arial"/>
              </a:endParaRPr>
            </a:p>
            <a:p>
              <a:endParaRPr lang="en-US" sz="2000" dirty="0">
                <a:solidFill>
                  <a:srgbClr val="404040"/>
                </a:solidFill>
              </a:endParaRPr>
            </a:p>
          </p:txBody>
        </p:sp>
        <p:sp>
          <p:nvSpPr>
            <p:cNvPr id="6" name="Freeform 5"/>
            <p:cNvSpPr/>
            <p:nvPr/>
          </p:nvSpPr>
          <p:spPr>
            <a:xfrm>
              <a:off x="4116215" y="2057400"/>
              <a:ext cx="1755648"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solidFill>
              <a:srgbClr val="F9E11E"/>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0767" tIns="90767" rIns="90767" bIns="90767" numCol="1" spcCol="1270" anchor="ctr" anchorCtr="0">
              <a:noAutofit/>
            </a:bodyPr>
            <a:lstStyle/>
            <a:p>
              <a:pPr lvl="0" algn="ctr"/>
              <a:r>
                <a:rPr lang="en-US" sz="2000" dirty="0" smtClean="0">
                  <a:solidFill>
                    <a:srgbClr val="404040"/>
                  </a:solidFill>
                  <a:latin typeface="Arial"/>
                  <a:cs typeface="Arial"/>
                </a:rPr>
                <a:t>Account for variability</a:t>
              </a:r>
              <a:endParaRPr lang="en-US" sz="2000" dirty="0">
                <a:solidFill>
                  <a:srgbClr val="404040"/>
                </a:solidFill>
                <a:latin typeface="Arial"/>
                <a:cs typeface="Arial"/>
              </a:endParaRPr>
            </a:p>
          </p:txBody>
        </p:sp>
        <p:sp>
          <p:nvSpPr>
            <p:cNvPr id="7" name="Freeform 6"/>
            <p:cNvSpPr/>
            <p:nvPr/>
          </p:nvSpPr>
          <p:spPr>
            <a:xfrm>
              <a:off x="6009487" y="2057400"/>
              <a:ext cx="1755648"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solidFill>
              <a:srgbClr val="F9E11E"/>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0767" tIns="90767" rIns="90767" bIns="90767" numCol="1" spcCol="1270" anchor="ctr" anchorCtr="0">
              <a:noAutofit/>
            </a:bodyPr>
            <a:lstStyle/>
            <a:p>
              <a:pPr lvl="0" algn="ctr"/>
              <a:r>
                <a:rPr lang="en-US" sz="2000" dirty="0" smtClean="0">
                  <a:solidFill>
                    <a:srgbClr val="404040"/>
                  </a:solidFill>
                  <a:latin typeface="Arial"/>
                  <a:cs typeface="Arial"/>
                </a:rPr>
                <a:t>Start with the units that can adopt easily</a:t>
              </a:r>
              <a:endParaRPr lang="en-US" sz="2000" dirty="0">
                <a:solidFill>
                  <a:srgbClr val="404040"/>
                </a:solidFill>
                <a:latin typeface="Arial"/>
                <a:cs typeface="Arial"/>
              </a:endParaRPr>
            </a:p>
          </p:txBody>
        </p:sp>
      </p:grpSp>
      <p:sp>
        <p:nvSpPr>
          <p:cNvPr id="14" name="Title 13"/>
          <p:cNvSpPr>
            <a:spLocks noGrp="1"/>
          </p:cNvSpPr>
          <p:nvPr>
            <p:ph type="title"/>
          </p:nvPr>
        </p:nvSpPr>
        <p:spPr>
          <a:xfrm>
            <a:off x="0" y="669730"/>
            <a:ext cx="9144000" cy="913817"/>
          </a:xfrm>
        </p:spPr>
        <p:txBody>
          <a:bodyPr/>
          <a:lstStyle/>
          <a:p>
            <a:pPr algn="ctr"/>
            <a:r>
              <a:rPr lang="en-US" b="1" dirty="0" smtClean="0">
                <a:solidFill>
                  <a:srgbClr val="000000"/>
                </a:solidFill>
              </a:rPr>
              <a:t>Developing a Plan for Spread</a:t>
            </a:r>
            <a:endParaRPr lang="en-US" b="1" dirty="0">
              <a:solidFill>
                <a:srgbClr val="000000"/>
              </a:solidFill>
            </a:endParaRPr>
          </a:p>
        </p:txBody>
      </p:sp>
    </p:spTree>
    <p:extLst>
      <p:ext uri="{BB962C8B-B14F-4D97-AF65-F5344CB8AC3E}">
        <p14:creationId xmlns:p14="http://schemas.microsoft.com/office/powerpoint/2010/main" val="413100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0593"/>
            <a:ext cx="9144000" cy="913817"/>
          </a:xfrm>
        </p:spPr>
        <p:txBody>
          <a:bodyPr/>
          <a:lstStyle/>
          <a:p>
            <a:pPr algn="ctr"/>
            <a:r>
              <a:rPr lang="en-US" b="1" dirty="0" smtClean="0">
                <a:solidFill>
                  <a:srgbClr val="000000"/>
                </a:solidFill>
              </a:rPr>
              <a:t>Work With the Next Unit </a:t>
            </a:r>
            <a:br>
              <a:rPr lang="en-US" b="1" dirty="0" smtClean="0">
                <a:solidFill>
                  <a:srgbClr val="000000"/>
                </a:solidFill>
              </a:rPr>
            </a:br>
            <a:endParaRPr lang="en-US" b="1" dirty="0">
              <a:solidFill>
                <a:srgbClr val="000000"/>
              </a:solidFill>
            </a:endParaRPr>
          </a:p>
        </p:txBody>
      </p:sp>
      <p:pic>
        <p:nvPicPr>
          <p:cNvPr id="3" name="Picture 2" descr="Video icon&#10;Work with the Next Unit to Spread"/>
          <p:cNvPicPr>
            <a:picLocks noChangeAspect="1"/>
          </p:cNvPicPr>
          <p:nvPr/>
        </p:nvPicPr>
        <p:blipFill>
          <a:blip r:embed="rId3" cstate="print"/>
          <a:stretch>
            <a:fillRect/>
          </a:stretch>
        </p:blipFill>
        <p:spPr>
          <a:xfrm>
            <a:off x="7203612" y="335610"/>
            <a:ext cx="1904762" cy="1904762"/>
          </a:xfrm>
          <a:prstGeom prst="rect">
            <a:avLst/>
          </a:prstGeom>
        </p:spPr>
      </p:pic>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1676400"/>
            <a:ext cx="6096000" cy="4572000"/>
          </a:xfrm>
          <a:prstGeom prst="rect">
            <a:avLst/>
          </a:prstGeom>
        </p:spPr>
      </p:pic>
    </p:spTree>
    <p:extLst>
      <p:ext uri="{BB962C8B-B14F-4D97-AF65-F5344CB8AC3E}">
        <p14:creationId xmlns:p14="http://schemas.microsoft.com/office/powerpoint/2010/main" val="3721724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1263"/>
            <a:ext cx="9144000" cy="913817"/>
          </a:xfrm>
        </p:spPr>
        <p:txBody>
          <a:bodyPr/>
          <a:lstStyle/>
          <a:p>
            <a:pPr algn="ctr"/>
            <a:r>
              <a:rPr lang="en-US" b="1" dirty="0" smtClean="0">
                <a:solidFill>
                  <a:srgbClr val="000000"/>
                </a:solidFill>
              </a:rPr>
              <a:t>Account for Variability </a:t>
            </a:r>
            <a:br>
              <a:rPr lang="en-US" b="1" dirty="0" smtClean="0">
                <a:solidFill>
                  <a:srgbClr val="000000"/>
                </a:solidFill>
              </a:rPr>
            </a:br>
            <a:endParaRPr lang="en-US" b="1" dirty="0">
              <a:solidFill>
                <a:srgbClr val="000000"/>
              </a:solidFill>
            </a:endParaRPr>
          </a:p>
        </p:txBody>
      </p:sp>
      <p:pic>
        <p:nvPicPr>
          <p:cNvPr id="3" name="Picture 2" descr="Video icon&#10;Account for variability"/>
          <p:cNvPicPr>
            <a:picLocks noChangeAspect="1"/>
          </p:cNvPicPr>
          <p:nvPr/>
        </p:nvPicPr>
        <p:blipFill>
          <a:blip r:embed="rId3" cstate="print"/>
          <a:stretch>
            <a:fillRect/>
          </a:stretch>
        </p:blipFill>
        <p:spPr>
          <a:xfrm>
            <a:off x="7203612" y="362630"/>
            <a:ext cx="1904762" cy="1904762"/>
          </a:xfrm>
          <a:prstGeom prst="rect">
            <a:avLst/>
          </a:prstGeom>
        </p:spPr>
      </p:pic>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1676400"/>
            <a:ext cx="6096000" cy="4572000"/>
          </a:xfrm>
          <a:prstGeom prst="rect">
            <a:avLst/>
          </a:prstGeom>
        </p:spPr>
      </p:pic>
    </p:spTree>
    <p:extLst>
      <p:ext uri="{BB962C8B-B14F-4D97-AF65-F5344CB8AC3E}">
        <p14:creationId xmlns:p14="http://schemas.microsoft.com/office/powerpoint/2010/main" val="3584220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12763" y="2149476"/>
            <a:ext cx="7646987" cy="4156602"/>
          </a:xfrm>
        </p:spPr>
        <p:txBody>
          <a:bodyPr/>
          <a:lstStyle/>
          <a:p>
            <a:endParaRPr lang="en-US" dirty="0" smtClean="0"/>
          </a:p>
          <a:p>
            <a:r>
              <a:rPr lang="en-US" dirty="0" smtClean="0"/>
              <a:t>Goal: Decrease CAUTI rates on all floors</a:t>
            </a:r>
          </a:p>
          <a:p>
            <a:r>
              <a:rPr lang="en-US" dirty="0" smtClean="0"/>
              <a:t>Care process: Use HICPAC Guidelines for catheter insertion and removal</a:t>
            </a:r>
          </a:p>
          <a:p>
            <a:r>
              <a:rPr lang="en-US" dirty="0" smtClean="0"/>
              <a:t>Time: 3 months</a:t>
            </a:r>
          </a:p>
          <a:p>
            <a:r>
              <a:rPr lang="en-US" dirty="0" smtClean="0"/>
              <a:t>Criteria to consider: Similar patient populations; similar physicians; staff receptiveness; unit leadership</a:t>
            </a:r>
          </a:p>
          <a:p>
            <a:endParaRPr lang="en-US" dirty="0"/>
          </a:p>
        </p:txBody>
      </p:sp>
      <p:sp>
        <p:nvSpPr>
          <p:cNvPr id="2" name="Title 1"/>
          <p:cNvSpPr>
            <a:spLocks noGrp="1"/>
          </p:cNvSpPr>
          <p:nvPr>
            <p:ph type="title"/>
          </p:nvPr>
        </p:nvSpPr>
        <p:spPr>
          <a:xfrm>
            <a:off x="0" y="606702"/>
            <a:ext cx="9144000" cy="1523862"/>
          </a:xfrm>
        </p:spPr>
        <p:txBody>
          <a:bodyPr/>
          <a:lstStyle/>
          <a:p>
            <a:pPr algn="ctr"/>
            <a:r>
              <a:rPr lang="en-US" b="1" dirty="0" smtClean="0">
                <a:solidFill>
                  <a:srgbClr val="000000"/>
                </a:solidFill>
              </a:rPr>
              <a:t>Exercise: Develop a Spread </a:t>
            </a:r>
            <a:br>
              <a:rPr lang="en-US" b="1" dirty="0" smtClean="0">
                <a:solidFill>
                  <a:srgbClr val="000000"/>
                </a:solidFill>
              </a:rPr>
            </a:br>
            <a:r>
              <a:rPr lang="en-US" b="1" dirty="0" smtClean="0">
                <a:solidFill>
                  <a:srgbClr val="000000"/>
                </a:solidFill>
              </a:rPr>
              <a:t>Plan To Decrease </a:t>
            </a:r>
            <a:br>
              <a:rPr lang="en-US" b="1" dirty="0" smtClean="0">
                <a:solidFill>
                  <a:srgbClr val="000000"/>
                </a:solidFill>
              </a:rPr>
            </a:br>
            <a:r>
              <a:rPr lang="en-US" b="1" dirty="0" smtClean="0">
                <a:solidFill>
                  <a:srgbClr val="000000"/>
                </a:solidFill>
              </a:rPr>
              <a:t>CAUTI Rates</a:t>
            </a:r>
            <a:endParaRPr lang="en-US" b="1" dirty="0">
              <a:solidFill>
                <a:srgbClr val="000000"/>
              </a:solidFill>
            </a:endParaRPr>
          </a:p>
        </p:txBody>
      </p:sp>
      <p:pic>
        <p:nvPicPr>
          <p:cNvPr id="4099" name="Picture 3" descr="Exercis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837" y="315913"/>
            <a:ext cx="190182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39360" y="6187440"/>
            <a:ext cx="3728720" cy="276999"/>
          </a:xfrm>
          <a:prstGeom prst="rect">
            <a:avLst/>
          </a:prstGeom>
          <a:noFill/>
        </p:spPr>
        <p:txBody>
          <a:bodyPr wrap="square" rtlCol="0">
            <a:spAutoFit/>
          </a:bodyPr>
          <a:lstStyle/>
          <a:p>
            <a:r>
              <a:rPr lang="en-US" sz="1200" dirty="0" smtClean="0"/>
              <a:t>www.cdc.gov.hicpac/projects_in_progress.html</a:t>
            </a:r>
            <a:endParaRPr lang="en-US" sz="1200" dirty="0"/>
          </a:p>
        </p:txBody>
      </p:sp>
    </p:spTree>
    <p:extLst>
      <p:ext uri="{BB962C8B-B14F-4D97-AF65-F5344CB8AC3E}">
        <p14:creationId xmlns:p14="http://schemas.microsoft.com/office/powerpoint/2010/main" val="2570087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rmAutofit/>
          </a:bodyPr>
          <a:lstStyle/>
          <a:p>
            <a:r>
              <a:rPr lang="en-US" sz="2000" dirty="0" smtClean="0"/>
              <a:t>Quantitative and qualitative </a:t>
            </a:r>
          </a:p>
          <a:p>
            <a:pPr marL="0" indent="0">
              <a:buNone/>
            </a:pPr>
            <a:r>
              <a:rPr lang="en-US" dirty="0"/>
              <a:t> </a:t>
            </a:r>
            <a:r>
              <a:rPr lang="en-US" dirty="0" smtClean="0"/>
              <a:t>     approaches are essential </a:t>
            </a:r>
          </a:p>
          <a:p>
            <a:pPr marL="0" indent="0">
              <a:buNone/>
            </a:pPr>
            <a:r>
              <a:rPr lang="en-US" dirty="0"/>
              <a:t> </a:t>
            </a:r>
            <a:r>
              <a:rPr lang="en-US" dirty="0" smtClean="0"/>
              <a:t>     for evaluating spread</a:t>
            </a:r>
          </a:p>
        </p:txBody>
      </p:sp>
      <p:sp>
        <p:nvSpPr>
          <p:cNvPr id="2" name="Title 1"/>
          <p:cNvSpPr>
            <a:spLocks noGrp="1"/>
          </p:cNvSpPr>
          <p:nvPr>
            <p:ph type="title"/>
          </p:nvPr>
        </p:nvSpPr>
        <p:spPr>
          <a:xfrm>
            <a:off x="0" y="661263"/>
            <a:ext cx="9144000" cy="913817"/>
          </a:xfrm>
          <a:prstGeom prst="rect">
            <a:avLst/>
          </a:prstGeom>
        </p:spPr>
        <p:txBody>
          <a:bodyPr>
            <a:normAutofit/>
          </a:bodyPr>
          <a:lstStyle/>
          <a:p>
            <a:pPr algn="ctr"/>
            <a:r>
              <a:rPr lang="en-US" b="1" dirty="0" smtClean="0">
                <a:solidFill>
                  <a:srgbClr val="000000"/>
                </a:solidFill>
              </a:rPr>
              <a:t>Evaluate Spread</a:t>
            </a:r>
            <a:endParaRPr lang="en-US" sz="3200" b="1" dirty="0">
              <a:solidFill>
                <a:srgbClr val="000000"/>
              </a:solidFill>
            </a:endParaRPr>
          </a:p>
        </p:txBody>
      </p:sp>
      <p:pic>
        <p:nvPicPr>
          <p:cNvPr id="5" name="Picture 4" descr="Providers reviewing a grap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092" y="1658411"/>
            <a:ext cx="6078973" cy="3690805"/>
          </a:xfrm>
          <a:prstGeom prst="rect">
            <a:avLst/>
          </a:prstGeom>
        </p:spPr>
      </p:pic>
    </p:spTree>
    <p:extLst>
      <p:ext uri="{BB962C8B-B14F-4D97-AF65-F5344CB8AC3E}">
        <p14:creationId xmlns:p14="http://schemas.microsoft.com/office/powerpoint/2010/main" val="4252573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rmAutofit/>
          </a:bodyPr>
          <a:lstStyle/>
          <a:p>
            <a:r>
              <a:rPr lang="en-US" sz="2000" dirty="0" smtClean="0"/>
              <a:t>Start with large projects</a:t>
            </a:r>
          </a:p>
          <a:p>
            <a:r>
              <a:rPr lang="en-US" dirty="0" smtClean="0"/>
              <a:t>Find one person willing to do it all</a:t>
            </a:r>
          </a:p>
          <a:p>
            <a:r>
              <a:rPr lang="en-US" sz="2000" dirty="0" smtClean="0"/>
              <a:t>Expect </a:t>
            </a:r>
            <a:r>
              <a:rPr lang="en-US" dirty="0" smtClean="0"/>
              <a:t>vigilance and hard work to solve a problem</a:t>
            </a:r>
          </a:p>
          <a:p>
            <a:r>
              <a:rPr lang="en-US" sz="2000" dirty="0" smtClean="0"/>
              <a:t>If a pilot project works then spread it unchanged</a:t>
            </a:r>
          </a:p>
          <a:p>
            <a:r>
              <a:rPr lang="en-US" dirty="0" smtClean="0"/>
              <a:t>Require the person and team who drove the pilot project to be responsible for system-wide spread</a:t>
            </a:r>
          </a:p>
          <a:p>
            <a:r>
              <a:rPr lang="en-US" sz="2000" dirty="0" smtClean="0"/>
              <a:t>Look at process and outcome measures quarterly</a:t>
            </a:r>
          </a:p>
          <a:p>
            <a:r>
              <a:rPr lang="en-US" dirty="0" smtClean="0"/>
              <a:t>Expect marked improvement </a:t>
            </a:r>
            <a:r>
              <a:rPr lang="en-US" sz="2000" dirty="0" smtClean="0"/>
              <a:t>in outcomes early on without attention to process reliability </a:t>
            </a:r>
          </a:p>
        </p:txBody>
      </p:sp>
      <p:sp>
        <p:nvSpPr>
          <p:cNvPr id="2" name="Title 1"/>
          <p:cNvSpPr>
            <a:spLocks noGrp="1"/>
          </p:cNvSpPr>
          <p:nvPr>
            <p:ph type="title"/>
          </p:nvPr>
        </p:nvSpPr>
        <p:spPr>
          <a:xfrm>
            <a:off x="1" y="661263"/>
            <a:ext cx="9144000" cy="913817"/>
          </a:xfrm>
          <a:prstGeom prst="rect">
            <a:avLst/>
          </a:prstGeom>
        </p:spPr>
        <p:txBody>
          <a:bodyPr/>
          <a:lstStyle/>
          <a:p>
            <a:pPr algn="ctr"/>
            <a:r>
              <a:rPr lang="en-US" b="1" dirty="0" smtClean="0">
                <a:solidFill>
                  <a:srgbClr val="000000"/>
                </a:solidFill>
              </a:rPr>
              <a:t>Seven </a:t>
            </a:r>
            <a:r>
              <a:rPr lang="en-US" b="1" dirty="0" err="1" smtClean="0">
                <a:solidFill>
                  <a:srgbClr val="000000"/>
                </a:solidFill>
              </a:rPr>
              <a:t>Spreadly</a:t>
            </a:r>
            <a:r>
              <a:rPr lang="en-US" b="1" dirty="0" smtClean="0">
                <a:solidFill>
                  <a:srgbClr val="000000"/>
                </a:solidFill>
              </a:rPr>
              <a:t> Sins</a:t>
            </a:r>
            <a:r>
              <a:rPr lang="en-US" b="1" baseline="30000" dirty="0" smtClean="0">
                <a:solidFill>
                  <a:srgbClr val="000000"/>
                </a:solidFill>
              </a:rPr>
              <a:t>5</a:t>
            </a:r>
            <a:endParaRPr lang="en-US" b="1" dirty="0">
              <a:solidFill>
                <a:srgbClr val="000000"/>
              </a:solidFill>
            </a:endParaRPr>
          </a:p>
        </p:txBody>
      </p:sp>
    </p:spTree>
    <p:extLst>
      <p:ext uri="{BB962C8B-B14F-4D97-AF65-F5344CB8AC3E}">
        <p14:creationId xmlns:p14="http://schemas.microsoft.com/office/powerpoint/2010/main" val="231423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Spread helps organizations build on processes that originate at the local level</a:t>
            </a:r>
          </a:p>
          <a:p>
            <a:r>
              <a:rPr lang="en-US" dirty="0" smtClean="0"/>
              <a:t>Organizations need to be prepared to address external and internal factors that can affect spread</a:t>
            </a:r>
          </a:p>
          <a:p>
            <a:r>
              <a:rPr lang="en-US" dirty="0" smtClean="0"/>
              <a:t>An effective spread plan involves:</a:t>
            </a:r>
          </a:p>
          <a:p>
            <a:pPr indent="0">
              <a:buFont typeface="Arial" pitchFamily="34" charset="0"/>
              <a:buChar char="−"/>
            </a:pPr>
            <a:r>
              <a:rPr lang="en-US" dirty="0" smtClean="0"/>
              <a:t> Strong communication among the team</a:t>
            </a:r>
          </a:p>
          <a:p>
            <a:pPr indent="0">
              <a:buFont typeface="Arial" pitchFamily="34" charset="0"/>
              <a:buChar char="−"/>
            </a:pPr>
            <a:r>
              <a:rPr lang="en-US" dirty="0" smtClean="0"/>
              <a:t> Collaboration with other units</a:t>
            </a:r>
          </a:p>
          <a:p>
            <a:pPr indent="0">
              <a:buFont typeface="Arial" pitchFamily="34" charset="0"/>
              <a:buChar char="−"/>
            </a:pPr>
            <a:r>
              <a:rPr lang="en-US" dirty="0"/>
              <a:t> </a:t>
            </a:r>
            <a:r>
              <a:rPr lang="en-US" dirty="0" smtClean="0"/>
              <a:t>Accounting for variability</a:t>
            </a:r>
          </a:p>
          <a:p>
            <a:pPr indent="0">
              <a:buFont typeface="Arial" pitchFamily="34" charset="0"/>
              <a:buChar char="−"/>
            </a:pPr>
            <a:r>
              <a:rPr lang="en-US" dirty="0" smtClean="0"/>
              <a:t> Identification of units able to adopt the process easily</a:t>
            </a:r>
          </a:p>
          <a:p>
            <a:r>
              <a:rPr lang="en-US" dirty="0" smtClean="0"/>
              <a:t>Spread plan evaluation is ongoing</a:t>
            </a:r>
            <a:endParaRPr lang="en-US" dirty="0"/>
          </a:p>
        </p:txBody>
      </p:sp>
      <p:sp>
        <p:nvSpPr>
          <p:cNvPr id="2" name="Title 1"/>
          <p:cNvSpPr>
            <a:spLocks noGrp="1"/>
          </p:cNvSpPr>
          <p:nvPr>
            <p:ph type="title"/>
          </p:nvPr>
        </p:nvSpPr>
        <p:spPr>
          <a:xfrm>
            <a:off x="0" y="661263"/>
            <a:ext cx="9144000" cy="913817"/>
          </a:xfrm>
          <a:prstGeom prst="rect">
            <a:avLst/>
          </a:prstGeom>
        </p:spPr>
        <p:txBody>
          <a:bodyPr>
            <a:normAutofit/>
          </a:bodyPr>
          <a:lstStyle/>
          <a:p>
            <a:pPr algn="ctr"/>
            <a:r>
              <a:rPr lang="en-US" sz="3200" b="1" dirty="0" smtClean="0">
                <a:solidFill>
                  <a:srgbClr val="000000"/>
                </a:solidFill>
                <a:latin typeface="Arial"/>
                <a:cs typeface="Arial"/>
              </a:rPr>
              <a:t>Summary</a:t>
            </a:r>
            <a:endParaRPr lang="en-US" sz="3200" b="1" dirty="0">
              <a:solidFill>
                <a:srgbClr val="000000"/>
              </a:solidFill>
              <a:latin typeface="Arial"/>
              <a:cs typeface="Arial"/>
            </a:endParaRPr>
          </a:p>
        </p:txBody>
      </p:sp>
    </p:spTree>
    <p:extLst>
      <p:ext uri="{BB962C8B-B14F-4D97-AF65-F5344CB8AC3E}">
        <p14:creationId xmlns:p14="http://schemas.microsoft.com/office/powerpoint/2010/main" val="4238241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smtClean="0"/>
              <a:t>Voice of the Customer Analysis</a:t>
            </a:r>
            <a:r>
              <a:rPr lang="en-US" baseline="30000" dirty="0" smtClean="0"/>
              <a:t>6</a:t>
            </a:r>
            <a:endParaRPr lang="en-US" dirty="0" smtClean="0"/>
          </a:p>
          <a:p>
            <a:r>
              <a:rPr lang="en-US" dirty="0" smtClean="0"/>
              <a:t>Workflow Analysis</a:t>
            </a:r>
            <a:r>
              <a:rPr lang="en-US" baseline="30000" dirty="0" smtClean="0"/>
              <a:t>6</a:t>
            </a:r>
            <a:endParaRPr lang="en-US" dirty="0" smtClean="0"/>
          </a:p>
          <a:p>
            <a:r>
              <a:rPr lang="en-US" dirty="0" smtClean="0"/>
              <a:t>Plan-Do-Study-Act (PDSA)</a:t>
            </a:r>
            <a:r>
              <a:rPr lang="en-US" baseline="30000" dirty="0" smtClean="0"/>
              <a:t>7</a:t>
            </a:r>
          </a:p>
          <a:p>
            <a:r>
              <a:rPr lang="en-US" dirty="0" smtClean="0"/>
              <a:t>Spread Checklist</a:t>
            </a:r>
            <a:r>
              <a:rPr lang="en-US" baseline="30000" dirty="0" smtClean="0"/>
              <a:t>8</a:t>
            </a:r>
            <a:endParaRPr lang="en-US" dirty="0"/>
          </a:p>
        </p:txBody>
      </p:sp>
      <p:sp>
        <p:nvSpPr>
          <p:cNvPr id="2" name="Title 1"/>
          <p:cNvSpPr>
            <a:spLocks noGrp="1"/>
          </p:cNvSpPr>
          <p:nvPr>
            <p:ph type="title"/>
          </p:nvPr>
        </p:nvSpPr>
        <p:spPr>
          <a:xfrm>
            <a:off x="0" y="661263"/>
            <a:ext cx="9118481" cy="913817"/>
          </a:xfrm>
        </p:spPr>
        <p:txBody>
          <a:bodyPr/>
          <a:lstStyle/>
          <a:p>
            <a:pPr algn="ctr"/>
            <a:r>
              <a:rPr lang="en-US" b="1" dirty="0" smtClean="0">
                <a:solidFill>
                  <a:srgbClr val="000000"/>
                </a:solidFill>
              </a:rPr>
              <a:t>Tools</a:t>
            </a:r>
            <a:endParaRPr lang="en-US" b="1" dirty="0">
              <a:solidFill>
                <a:srgbClr val="000000"/>
              </a:solidFill>
            </a:endParaRPr>
          </a:p>
        </p:txBody>
      </p:sp>
      <p:pic>
        <p:nvPicPr>
          <p:cNvPr id="6" name="Picture 5" descr="Tools icon"/>
          <p:cNvPicPr>
            <a:picLocks noChangeAspect="1"/>
          </p:cNvPicPr>
          <p:nvPr/>
        </p:nvPicPr>
        <p:blipFill>
          <a:blip r:embed="rId3" cstate="print"/>
          <a:stretch>
            <a:fillRect/>
          </a:stretch>
        </p:blipFill>
        <p:spPr>
          <a:xfrm>
            <a:off x="7213719" y="304800"/>
            <a:ext cx="1904762" cy="1904762"/>
          </a:xfrm>
          <a:prstGeom prst="rect">
            <a:avLst/>
          </a:prstGeom>
        </p:spPr>
      </p:pic>
    </p:spTree>
    <p:extLst>
      <p:ext uri="{BB962C8B-B14F-4D97-AF65-F5344CB8AC3E}">
        <p14:creationId xmlns:p14="http://schemas.microsoft.com/office/powerpoint/2010/main" val="2176977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5353"/>
            <a:ext cx="9144000" cy="492491"/>
          </a:xfrm>
          <a:prstGeom prst="rect">
            <a:avLst/>
          </a:prstGeom>
        </p:spPr>
        <p:txBody>
          <a:bodyPr/>
          <a:lstStyle/>
          <a:p>
            <a:pPr algn="ctr"/>
            <a:r>
              <a:rPr lang="en-US" b="1" dirty="0" smtClean="0">
                <a:solidFill>
                  <a:srgbClr val="000000"/>
                </a:solidFill>
              </a:rPr>
              <a:t>References</a:t>
            </a:r>
            <a:endParaRPr lang="en-US" b="1" dirty="0">
              <a:solidFill>
                <a:srgbClr val="000000"/>
              </a:solidFill>
            </a:endParaRPr>
          </a:p>
        </p:txBody>
      </p:sp>
      <p:sp>
        <p:nvSpPr>
          <p:cNvPr id="8" name="Content Placeholder 2"/>
          <p:cNvSpPr>
            <a:spLocks noGrp="1"/>
          </p:cNvSpPr>
          <p:nvPr>
            <p:ph type="body" sz="quarter" idx="10"/>
          </p:nvPr>
        </p:nvSpPr>
        <p:spPr>
          <a:xfrm>
            <a:off x="519113" y="1404410"/>
            <a:ext cx="7646987" cy="4756138"/>
          </a:xfrm>
          <a:prstGeom prst="rect">
            <a:avLst/>
          </a:prstGeom>
        </p:spPr>
        <p:txBody>
          <a:bodyPr>
            <a:normAutofit/>
          </a:bodyPr>
          <a:lstStyle/>
          <a:p>
            <a:pPr marL="338138" indent="-338138">
              <a:buNone/>
            </a:pPr>
            <a:r>
              <a:rPr lang="en-US" sz="2200" dirty="0" smtClean="0"/>
              <a:t>1.	</a:t>
            </a:r>
            <a:r>
              <a:rPr lang="en-US" dirty="0" smtClean="0"/>
              <a:t>North Carolina Center for Hospital Quality and Patient Safety. North Carolina Prevent Catheter-Associated Urinary Tract Infections Collaborative. North Carolina; 2010.</a:t>
            </a:r>
          </a:p>
          <a:p>
            <a:pPr marL="287338" indent="-287338">
              <a:buNone/>
            </a:pPr>
            <a:r>
              <a:rPr lang="en-US" dirty="0" smtClean="0"/>
              <a:t>2.	</a:t>
            </a:r>
            <a:r>
              <a:rPr lang="en-US" dirty="0" err="1" smtClean="0"/>
              <a:t>Massoud</a:t>
            </a:r>
            <a:r>
              <a:rPr lang="en-US" dirty="0" smtClean="0"/>
              <a:t> MR, Donohue KL, </a:t>
            </a:r>
            <a:r>
              <a:rPr lang="en-US" dirty="0" err="1" smtClean="0"/>
              <a:t>McCannon</a:t>
            </a:r>
            <a:r>
              <a:rPr lang="en-US" dirty="0" smtClean="0"/>
              <a:t> CJ. Options for Large-Scale Spread of Simple, High-Impact Interventions (Prepared by University Research CO.,LLC under Contract No. GHN-01-01-07-00003-00 and GHN-0I-03-07-00003-00). Bethesda, MD: USAID Health Care Improvement Project; September 2010. </a:t>
            </a:r>
            <a:r>
              <a:rPr lang="en-US" dirty="0" smtClean="0">
                <a:hlinkClick r:id="rId3"/>
              </a:rPr>
              <a:t>www.hciproject.org/node/1650</a:t>
            </a:r>
            <a:r>
              <a:rPr lang="en-US" dirty="0" smtClean="0"/>
              <a:t>. Accessed April 15, 2012. </a:t>
            </a:r>
          </a:p>
          <a:p>
            <a:pPr marL="284163" indent="-284163">
              <a:buNone/>
            </a:pPr>
            <a:r>
              <a:rPr lang="en-US" dirty="0" smtClean="0"/>
              <a:t>3. Edson B. Navigating the Fleet: Accelerating National Adoption. The Patient Safety Education Program (PSEP), Canada; February 2012. </a:t>
            </a:r>
          </a:p>
          <a:p>
            <a:pPr marL="457200" indent="-457200">
              <a:buAutoNum type="arabicPeriod" startAt="7"/>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2528458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1. Define spread and its role within an organization&#10;2. Examine external and internal factors that impact spread&#10;3. Present the components of a spread plan&#10;4.      Discuss myths and barriers to spread"/>
          <p:cNvGrpSpPr/>
          <p:nvPr/>
        </p:nvGrpSpPr>
        <p:grpSpPr>
          <a:xfrm>
            <a:off x="457200" y="1972851"/>
            <a:ext cx="8382000" cy="3417054"/>
            <a:chOff x="457200" y="2286000"/>
            <a:chExt cx="8382000" cy="2916049"/>
          </a:xfrm>
        </p:grpSpPr>
        <p:grpSp>
          <p:nvGrpSpPr>
            <p:cNvPr id="3" name="Group 3"/>
            <p:cNvGrpSpPr/>
            <p:nvPr/>
          </p:nvGrpSpPr>
          <p:grpSpPr>
            <a:xfrm>
              <a:off x="457200" y="2286000"/>
              <a:ext cx="8136796" cy="2916049"/>
              <a:chOff x="457199" y="1905000"/>
              <a:chExt cx="8136796" cy="2916049"/>
            </a:xfrm>
          </p:grpSpPr>
          <p:grpSp>
            <p:nvGrpSpPr>
              <p:cNvPr id="5" name="Group 16"/>
              <p:cNvGrpSpPr/>
              <p:nvPr/>
            </p:nvGrpSpPr>
            <p:grpSpPr>
              <a:xfrm rot="10800000" flipV="1">
                <a:off x="457199" y="2342309"/>
                <a:ext cx="6066327" cy="2363219"/>
                <a:chOff x="2544273" y="2342309"/>
                <a:chExt cx="6066327" cy="2363219"/>
              </a:xfrm>
            </p:grpSpPr>
            <p:sp>
              <p:nvSpPr>
                <p:cNvPr id="10" name="L-Shape 2"/>
                <p:cNvSpPr/>
                <p:nvPr/>
              </p:nvSpPr>
              <p:spPr>
                <a:xfrm rot="5400000" flipV="1">
                  <a:off x="7173507" y="2788223"/>
                  <a:ext cx="985791" cy="1888394"/>
                </a:xfrm>
                <a:prstGeom prst="corner">
                  <a:avLst>
                    <a:gd name="adj1" fmla="val 16120"/>
                    <a:gd name="adj2" fmla="val 16110"/>
                  </a:avLst>
                </a:prstGeom>
                <a:gradFill>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1" name="Freeform 10"/>
                <p:cNvSpPr/>
                <p:nvPr/>
              </p:nvSpPr>
              <p:spPr>
                <a:xfrm rot="10800000" flipV="1">
                  <a:off x="6718421" y="3402360"/>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endParaRPr lang="en-US" sz="1800" kern="1200" dirty="0">
                    <a:latin typeface="Arial" pitchFamily="34" charset="0"/>
                    <a:cs typeface="Arial" pitchFamily="34" charset="0"/>
                  </a:endParaRPr>
                </a:p>
              </p:txBody>
            </p:sp>
            <p:sp>
              <p:nvSpPr>
                <p:cNvPr id="12" name="L-Shape 11"/>
                <p:cNvSpPr/>
                <p:nvPr/>
              </p:nvSpPr>
              <p:spPr>
                <a:xfrm rot="5400000" flipV="1">
                  <a:off x="5086432" y="2339616"/>
                  <a:ext cx="985791" cy="1888394"/>
                </a:xfrm>
                <a:prstGeom prst="corner">
                  <a:avLst>
                    <a:gd name="adj1" fmla="val 16120"/>
                    <a:gd name="adj2" fmla="val 16110"/>
                  </a:avLst>
                </a:prstGeom>
                <a:gradFill flip="none" rotWithShape="1">
                  <a:gsLst>
                    <a:gs pos="0">
                      <a:srgbClr val="17368D"/>
                    </a:gs>
                    <a:gs pos="50000">
                      <a:srgbClr val="17368D">
                        <a:shade val="67500"/>
                        <a:satMod val="115000"/>
                      </a:srgbClr>
                    </a:gs>
                    <a:gs pos="100000">
                      <a:srgbClr val="17368D">
                        <a:shade val="100000"/>
                        <a:satMod val="115000"/>
                      </a:srgbClr>
                    </a:gs>
                  </a:gsLst>
                  <a:lin ang="16200000" scaled="0"/>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3" name="L-Shape 12"/>
                <p:cNvSpPr/>
                <p:nvPr/>
              </p:nvSpPr>
              <p:spPr>
                <a:xfrm rot="5400000" flipV="1">
                  <a:off x="2999359" y="1891008"/>
                  <a:ext cx="985791" cy="1888394"/>
                </a:xfrm>
                <a:prstGeom prst="corner">
                  <a:avLst>
                    <a:gd name="adj1" fmla="val 16120"/>
                    <a:gd name="adj2" fmla="val 16110"/>
                  </a:avLst>
                </a:prstGeom>
                <a:gradFill flip="none" rotWithShape="1">
                  <a:gsLst>
                    <a:gs pos="0">
                      <a:srgbClr val="ACD02E">
                        <a:shade val="30000"/>
                        <a:satMod val="115000"/>
                      </a:srgbClr>
                    </a:gs>
                    <a:gs pos="50000">
                      <a:srgbClr val="ACD02E">
                        <a:shade val="67500"/>
                        <a:satMod val="115000"/>
                      </a:srgbClr>
                    </a:gs>
                    <a:gs pos="100000">
                      <a:srgbClr val="ACD02E">
                        <a:shade val="100000"/>
                        <a:satMod val="115000"/>
                      </a:srgbClr>
                    </a:gs>
                  </a:gsLst>
                  <a:lin ang="16200000" scaled="0"/>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14" name="Freeform 13"/>
                <p:cNvSpPr/>
                <p:nvPr/>
              </p:nvSpPr>
              <p:spPr>
                <a:xfrm rot="10800000" flipV="1">
                  <a:off x="2544273" y="2505145"/>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1800" kern="1200" dirty="0">
                    <a:latin typeface="Arial" pitchFamily="34" charset="0"/>
                    <a:cs typeface="Arial" pitchFamily="34" charset="0"/>
                  </a:endParaRPr>
                </a:p>
              </p:txBody>
            </p:sp>
            <p:sp>
              <p:nvSpPr>
                <p:cNvPr id="15" name="Rectangle 14"/>
                <p:cNvSpPr/>
                <p:nvPr/>
              </p:nvSpPr>
              <p:spPr>
                <a:xfrm>
                  <a:off x="6722205" y="4336196"/>
                  <a:ext cx="1701069" cy="369332"/>
                </a:xfrm>
                <a:prstGeom prst="rect">
                  <a:avLst/>
                </a:prstGeom>
              </p:spPr>
              <p:txBody>
                <a:bodyPr wrap="square">
                  <a:spAutoFit/>
                </a:bodyPr>
                <a:lstStyle/>
                <a:p>
                  <a:endParaRPr lang="en-US" dirty="0"/>
                </a:p>
              </p:txBody>
            </p:sp>
            <p:sp>
              <p:nvSpPr>
                <p:cNvPr id="16" name="Rectangle 15"/>
                <p:cNvSpPr/>
                <p:nvPr/>
              </p:nvSpPr>
              <p:spPr>
                <a:xfrm>
                  <a:off x="2548057" y="3157480"/>
                  <a:ext cx="1608608" cy="369332"/>
                </a:xfrm>
                <a:prstGeom prst="rect">
                  <a:avLst/>
                </a:prstGeom>
              </p:spPr>
              <p:txBody>
                <a:bodyPr wrap="square">
                  <a:spAutoFit/>
                </a:bodyPr>
                <a:lstStyle/>
                <a:p>
                  <a:endParaRPr lang="en-US" dirty="0"/>
                </a:p>
              </p:txBody>
            </p:sp>
          </p:grpSp>
          <p:sp>
            <p:nvSpPr>
              <p:cNvPr id="6" name="Rectangle 5" descr="Learning Objectives: Objective 1: Understand the historical and contemporary context of science of safety.  Objective 2: Explain how system design affects system results.  Objective 3: List the principles of safe design.  Objective 4: Identify how these principles apply to technical and team work.  Objective 5: Indicate how teams make wise decisions when there is diverse and independent input.   "/>
              <p:cNvSpPr/>
              <p:nvPr/>
            </p:nvSpPr>
            <p:spPr>
              <a:xfrm>
                <a:off x="609600" y="3429000"/>
                <a:ext cx="1739778" cy="1392049"/>
              </a:xfrm>
              <a:prstGeom prst="rect">
                <a:avLst/>
              </a:prstGeom>
            </p:spPr>
            <p:txBody>
              <a:bodyPr wrap="square">
                <a:spAutoFit/>
              </a:bodyPr>
              <a:lstStyle/>
              <a:p>
                <a:r>
                  <a:rPr lang="en-US" sz="2000" dirty="0" smtClean="0">
                    <a:latin typeface="Arial" pitchFamily="34" charset="0"/>
                    <a:cs typeface="Arial" pitchFamily="34" charset="0"/>
                  </a:rPr>
                  <a:t>Define spread and its role within an organization</a:t>
                </a:r>
                <a:endParaRPr lang="en-US" sz="2000" dirty="0">
                  <a:latin typeface="Arial" pitchFamily="34" charset="0"/>
                  <a:cs typeface="Arial" pitchFamily="34" charset="0"/>
                </a:endParaRPr>
              </a:p>
            </p:txBody>
          </p:sp>
          <p:sp>
            <p:nvSpPr>
              <p:cNvPr id="7" name="Freeform 6" descr="Learning Objectives: Objective 1: Understand the historical and contemporary context of science of safety.  Objective 2: Explain how system design affects system results.  Objective 3: List the principles of safe design.  Objective 4: Identify how these principles apply to technical and team work.  Objective 5: Indicate how teams make wise decisions when there is diverse and independent input.   "/>
              <p:cNvSpPr/>
              <p:nvPr/>
            </p:nvSpPr>
            <p:spPr>
              <a:xfrm>
                <a:off x="2731599" y="2953752"/>
                <a:ext cx="1704853" cy="1746706"/>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r>
                  <a:rPr lang="en-US" sz="2000" dirty="0" smtClean="0">
                    <a:latin typeface="Arial" pitchFamily="34" charset="0"/>
                    <a:cs typeface="Arial" pitchFamily="34" charset="0"/>
                  </a:rPr>
                  <a:t>Examine external and internal factors that affect spread</a:t>
                </a:r>
                <a:endParaRPr lang="en-US" sz="2000" dirty="0">
                  <a:latin typeface="Arial" pitchFamily="34" charset="0"/>
                  <a:cs typeface="Arial" pitchFamily="34" charset="0"/>
                </a:endParaRPr>
              </a:p>
              <a:p>
                <a:pPr lvl="0" algn="l" defTabSz="800100">
                  <a:lnSpc>
                    <a:spcPct val="90000"/>
                  </a:lnSpc>
                  <a:spcBef>
                    <a:spcPct val="0"/>
                  </a:spcBef>
                  <a:spcAft>
                    <a:spcPct val="35000"/>
                  </a:spcAft>
                </a:pPr>
                <a:endParaRPr lang="en-US" sz="1800" kern="1200" dirty="0">
                  <a:latin typeface="Arial" pitchFamily="34" charset="0"/>
                  <a:cs typeface="Arial" pitchFamily="34" charset="0"/>
                </a:endParaRPr>
              </a:p>
            </p:txBody>
          </p:sp>
          <p:sp>
            <p:nvSpPr>
              <p:cNvPr id="8" name="Rectangle 7" descr="Learning Objectives: Objective 1: Understand the historical and contemporary context of science of safety.  Objective 2: Explain how system design affects system results.  Objective 3: List the principles of safe design.  Objective 4: Identify how these principles apply to technical and team work.  Objective 5: Indicate how teams make wise decisions when there is diverse and independent input.   "/>
              <p:cNvSpPr/>
              <p:nvPr/>
            </p:nvSpPr>
            <p:spPr>
              <a:xfrm>
                <a:off x="4876800" y="2590800"/>
                <a:ext cx="1600200" cy="1129398"/>
              </a:xfrm>
              <a:prstGeom prst="rect">
                <a:avLst/>
              </a:prstGeom>
            </p:spPr>
            <p:txBody>
              <a:bodyPr wrap="square">
                <a:spAutoFit/>
              </a:bodyPr>
              <a:lstStyle/>
              <a:p>
                <a:r>
                  <a:rPr lang="en-US" sz="2000" dirty="0" smtClean="0">
                    <a:latin typeface="Arial" pitchFamily="34" charset="0"/>
                    <a:cs typeface="Arial" pitchFamily="34" charset="0"/>
                  </a:rPr>
                  <a:t>Present the components of a spread plan</a:t>
                </a:r>
                <a:endParaRPr lang="en-US" sz="2000" dirty="0">
                  <a:latin typeface="Arial" pitchFamily="34" charset="0"/>
                  <a:cs typeface="Arial" pitchFamily="34" charset="0"/>
                </a:endParaRPr>
              </a:p>
            </p:txBody>
          </p:sp>
          <p:sp>
            <p:nvSpPr>
              <p:cNvPr id="9" name="L-Shape 8"/>
              <p:cNvSpPr/>
              <p:nvPr/>
            </p:nvSpPr>
            <p:spPr>
              <a:xfrm rot="5400000">
                <a:off x="7156902" y="1453699"/>
                <a:ext cx="985791" cy="1888394"/>
              </a:xfrm>
              <a:prstGeom prst="corner">
                <a:avLst>
                  <a:gd name="adj1" fmla="val 16120"/>
                  <a:gd name="adj2" fmla="val 16110"/>
                </a:avLst>
              </a:prstGeom>
              <a:gradFill>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grpSp>
        <p:sp>
          <p:nvSpPr>
            <p:cNvPr id="4" name="Rectangle 3" descr="Learning Objectives: Objective 1: Understand the historical and contemporary context of science of safety.  Objective 2: Explain how system design affects system results.  Objective 3: List the principles of safe design.  Objective 4: Identify how these principles apply to technical and team work.  Objective 5: Indicate how teams make wise decisions when there is diverse and independent input.   "/>
            <p:cNvSpPr/>
            <p:nvPr/>
          </p:nvSpPr>
          <p:spPr>
            <a:xfrm>
              <a:off x="6934200" y="2540688"/>
              <a:ext cx="1905000" cy="866748"/>
            </a:xfrm>
            <a:prstGeom prst="rect">
              <a:avLst/>
            </a:prstGeom>
          </p:spPr>
          <p:txBody>
            <a:bodyPr wrap="square">
              <a:spAutoFit/>
            </a:bodyPr>
            <a:lstStyle/>
            <a:p>
              <a:r>
                <a:rPr lang="en-US" sz="2000" dirty="0" smtClean="0">
                  <a:latin typeface="Arial" pitchFamily="34" charset="0"/>
                  <a:cs typeface="Arial" pitchFamily="34" charset="0"/>
                </a:rPr>
                <a:t>Discuss myths and barriers to spread</a:t>
              </a:r>
              <a:endParaRPr lang="en-US" sz="2000" dirty="0">
                <a:latin typeface="Arial" pitchFamily="34" charset="0"/>
                <a:cs typeface="Arial" pitchFamily="34" charset="0"/>
              </a:endParaRPr>
            </a:p>
          </p:txBody>
        </p:sp>
      </p:grpSp>
      <p:sp>
        <p:nvSpPr>
          <p:cNvPr id="18" name="Title 17"/>
          <p:cNvSpPr>
            <a:spLocks noGrp="1"/>
          </p:cNvSpPr>
          <p:nvPr>
            <p:ph type="title"/>
          </p:nvPr>
        </p:nvSpPr>
        <p:spPr>
          <a:xfrm>
            <a:off x="0" y="679059"/>
            <a:ext cx="9144000" cy="913817"/>
          </a:xfrm>
        </p:spPr>
        <p:txBody>
          <a:bodyPr/>
          <a:lstStyle/>
          <a:p>
            <a:pPr algn="ctr"/>
            <a:r>
              <a:rPr lang="en-US" b="1" dirty="0" smtClean="0">
                <a:solidFill>
                  <a:srgbClr val="000000"/>
                </a:solidFill>
              </a:rPr>
              <a:t>Learning Objectives</a:t>
            </a:r>
            <a:endParaRPr lang="en-US" b="1" dirty="0">
              <a:solidFill>
                <a:srgbClr val="000000"/>
              </a:solidFill>
            </a:endParaRPr>
          </a:p>
        </p:txBody>
      </p:sp>
    </p:spTree>
    <p:extLst>
      <p:ext uri="{BB962C8B-B14F-4D97-AF65-F5344CB8AC3E}">
        <p14:creationId xmlns:p14="http://schemas.microsoft.com/office/powerpoint/2010/main" val="3523512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5353"/>
            <a:ext cx="9144000" cy="913817"/>
          </a:xfrm>
          <a:prstGeom prst="rect">
            <a:avLst/>
          </a:prstGeom>
        </p:spPr>
        <p:txBody>
          <a:bodyPr/>
          <a:lstStyle/>
          <a:p>
            <a:pPr algn="ctr"/>
            <a:r>
              <a:rPr lang="en-US" b="1" dirty="0" smtClean="0">
                <a:solidFill>
                  <a:srgbClr val="000000"/>
                </a:solidFill>
              </a:rPr>
              <a:t>References</a:t>
            </a:r>
            <a:endParaRPr lang="en-US" b="1" dirty="0">
              <a:solidFill>
                <a:srgbClr val="000000"/>
              </a:solidFill>
            </a:endParaRPr>
          </a:p>
        </p:txBody>
      </p:sp>
      <p:sp>
        <p:nvSpPr>
          <p:cNvPr id="6" name="Text Placeholder 1"/>
          <p:cNvSpPr>
            <a:spLocks noGrp="1"/>
          </p:cNvSpPr>
          <p:nvPr>
            <p:ph type="body" sz="quarter" idx="10"/>
          </p:nvPr>
        </p:nvSpPr>
        <p:spPr>
          <a:xfrm>
            <a:off x="519113" y="1404410"/>
            <a:ext cx="7646987" cy="4874469"/>
          </a:xfrm>
        </p:spPr>
        <p:txBody>
          <a:bodyPr/>
          <a:lstStyle/>
          <a:p>
            <a:pPr marL="284163" indent="-284163">
              <a:buNone/>
            </a:pPr>
            <a:r>
              <a:rPr lang="en-US" dirty="0" smtClean="0"/>
              <a:t>4. Cooley </a:t>
            </a:r>
            <a:r>
              <a:rPr lang="en-US" dirty="0"/>
              <a:t>L, Kohl R. Scaling </a:t>
            </a:r>
            <a:r>
              <a:rPr lang="en-US" dirty="0" smtClean="0"/>
              <a:t>Up—From </a:t>
            </a:r>
            <a:r>
              <a:rPr lang="en-US" dirty="0"/>
              <a:t>Vision to </a:t>
            </a:r>
            <a:r>
              <a:rPr lang="en-US" dirty="0" smtClean="0"/>
              <a:t>Large-Scale </a:t>
            </a:r>
            <a:r>
              <a:rPr lang="en-US" dirty="0"/>
              <a:t>Change: A Management Framework for Practitioners. </a:t>
            </a:r>
            <a:r>
              <a:rPr lang="en-US" dirty="0" smtClean="0"/>
              <a:t>Washington, DC</a:t>
            </a:r>
            <a:r>
              <a:rPr lang="en-US" dirty="0"/>
              <a:t>: Management Systems International; 2006. </a:t>
            </a:r>
            <a:r>
              <a:rPr lang="en-US" dirty="0" smtClean="0">
                <a:hlinkClick r:id="rId3"/>
              </a:rPr>
              <a:t>www.msiworldwide.com/files/scalingup-framework.pdf</a:t>
            </a:r>
            <a:r>
              <a:rPr lang="en-US" dirty="0" smtClean="0"/>
              <a:t>. </a:t>
            </a:r>
            <a:r>
              <a:rPr lang="en-US" dirty="0"/>
              <a:t>Accessed April 15, 2012</a:t>
            </a:r>
            <a:r>
              <a:rPr lang="en-US" dirty="0" smtClean="0"/>
              <a:t>.</a:t>
            </a:r>
          </a:p>
          <a:p>
            <a:pPr marL="284163" indent="-284163">
              <a:buNone/>
            </a:pPr>
            <a:r>
              <a:rPr lang="en-US" dirty="0" smtClean="0"/>
              <a:t>5. Lloyd </a:t>
            </a:r>
            <a:r>
              <a:rPr lang="en-US" dirty="0"/>
              <a:t>R. Applying the Science of Improvement to Daily Work. </a:t>
            </a:r>
            <a:r>
              <a:rPr lang="en-US" dirty="0" smtClean="0"/>
              <a:t>Chicago</a:t>
            </a:r>
            <a:r>
              <a:rPr lang="en-US" dirty="0"/>
              <a:t>: </a:t>
            </a:r>
            <a:r>
              <a:rPr lang="en-US" dirty="0" smtClean="0"/>
              <a:t>HRET; 2012.</a:t>
            </a:r>
          </a:p>
          <a:p>
            <a:pPr marL="284163" lvl="0" indent="-284163">
              <a:buNone/>
            </a:pPr>
            <a:r>
              <a:rPr lang="en-US" dirty="0" smtClean="0"/>
              <a:t>6. </a:t>
            </a:r>
            <a:r>
              <a:rPr lang="en-US" dirty="0" err="1" smtClean="0"/>
              <a:t>Hagg</a:t>
            </a:r>
            <a:r>
              <a:rPr lang="en-US" dirty="0" smtClean="0"/>
              <a:t> HW, Workman-German J, Flanagan M, et al. Implementation of systems redesign: approaches to spread and sustain adoption</a:t>
            </a:r>
            <a:r>
              <a:rPr lang="en-US" i="1" dirty="0" smtClean="0"/>
              <a:t>. </a:t>
            </a:r>
            <a:r>
              <a:rPr lang="en-US" dirty="0" smtClean="0"/>
              <a:t>In: Henriksen K, Battles JB, Keyes MA, et al., eds</a:t>
            </a:r>
            <a:r>
              <a:rPr lang="en-US" i="1" dirty="0" smtClean="0"/>
              <a:t>. </a:t>
            </a:r>
            <a:r>
              <a:rPr lang="en-US" dirty="0" smtClean="0"/>
              <a:t>Advances in Patient Safety: New Directions and Alternative Approaches Vol. 2: Culture and Redesign</a:t>
            </a:r>
            <a:r>
              <a:rPr lang="en-US" i="1" dirty="0" smtClean="0"/>
              <a:t>. </a:t>
            </a:r>
            <a:r>
              <a:rPr lang="en-US" dirty="0" smtClean="0"/>
              <a:t>Rockville, MD: Agency for Healthcare Research and Quality; 2008. Accessed April 14, 2012.</a:t>
            </a:r>
            <a:r>
              <a:rPr lang="en-US" u="sng" dirty="0" smtClean="0">
                <a:solidFill>
                  <a:srgbClr val="2D46FF"/>
                </a:solidFill>
              </a:rPr>
              <a:t> </a:t>
            </a:r>
            <a:r>
              <a:rPr lang="en-US" dirty="0" smtClean="0">
                <a:hlinkClick r:id="rId4"/>
              </a:rPr>
              <a:t>www.ncbi.nlm.nih.gov/books/NBK43727</a:t>
            </a:r>
            <a:r>
              <a:rPr lang="en-US" dirty="0" smtClean="0"/>
              <a:t>.</a:t>
            </a:r>
            <a:endParaRPr lang="en-US" i="1" dirty="0" smtClean="0"/>
          </a:p>
          <a:p>
            <a:pPr marL="284163" indent="-284163">
              <a:buNone/>
            </a:pPr>
            <a:endParaRPr lang="en-US" dirty="0" smtClean="0"/>
          </a:p>
          <a:p>
            <a:pPr marL="0" indent="0">
              <a:buNone/>
            </a:pPr>
            <a:endParaRPr lang="en-US" dirty="0"/>
          </a:p>
        </p:txBody>
      </p:sp>
    </p:spTree>
    <p:extLst>
      <p:ext uri="{BB962C8B-B14F-4D97-AF65-F5344CB8AC3E}">
        <p14:creationId xmlns:p14="http://schemas.microsoft.com/office/powerpoint/2010/main" val="2630925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51103"/>
            <a:ext cx="9144000" cy="913817"/>
          </a:xfrm>
        </p:spPr>
        <p:txBody>
          <a:bodyPr/>
          <a:lstStyle/>
          <a:p>
            <a:pPr algn="ctr"/>
            <a:r>
              <a:rPr lang="en-US" b="1" dirty="0" smtClean="0">
                <a:solidFill>
                  <a:srgbClr val="000000"/>
                </a:solidFill>
              </a:rPr>
              <a:t>References</a:t>
            </a:r>
            <a:endParaRPr lang="en-US" b="1" dirty="0">
              <a:solidFill>
                <a:srgbClr val="000000"/>
              </a:solidFill>
            </a:endParaRPr>
          </a:p>
        </p:txBody>
      </p:sp>
      <p:sp>
        <p:nvSpPr>
          <p:cNvPr id="5" name="Content Placeholder 2"/>
          <p:cNvSpPr txBox="1">
            <a:spLocks noGrp="1"/>
          </p:cNvSpPr>
          <p:nvPr>
            <p:ph type="body" sz="quarter" idx="10"/>
          </p:nvPr>
        </p:nvSpPr>
        <p:spPr>
          <a:xfrm>
            <a:off x="519113" y="1658411"/>
            <a:ext cx="7646987" cy="2456389"/>
          </a:xfrm>
          <a:prstGeom prst="rect">
            <a:avLst/>
          </a:prstGeom>
        </p:spPr>
        <p:txBody>
          <a:bodyPr vert="horz">
            <a:noAutofit/>
          </a:bodyPr>
          <a:lstStyle/>
          <a:p>
            <a:pPr marL="457200" marR="0" lvl="0" indent="-457200" algn="l" defTabSz="457200" rtl="0" eaLnBrk="1" fontAlgn="auto" latinLnBrk="0" hangingPunct="1">
              <a:lnSpc>
                <a:spcPct val="100000"/>
              </a:lnSpc>
              <a:spcBef>
                <a:spcPct val="20000"/>
              </a:spcBef>
              <a:spcAft>
                <a:spcPts val="0"/>
              </a:spcAft>
              <a:buClrTx/>
              <a:buSzPct val="100000"/>
              <a:buNone/>
              <a:tabLst/>
              <a:defRPr/>
            </a:pPr>
            <a:r>
              <a:rPr kumimoji="0" lang="en-US" b="0" i="0" u="none" strike="noStrike" kern="1200" cap="none" spc="0" normalizeH="0" baseline="0" noProof="0" dirty="0" smtClean="0">
                <a:ln>
                  <a:noFill/>
                </a:ln>
                <a:solidFill>
                  <a:schemeClr val="tx1"/>
                </a:solidFill>
                <a:effectLst/>
                <a:uLnTx/>
                <a:uFillTx/>
                <a:latin typeface="Arial"/>
                <a:ea typeface="+mn-ea"/>
                <a:cs typeface="Arial"/>
              </a:rPr>
              <a:t>7.	Institute for Healthcare Improvement. Knowledge Center. How to improve. </a:t>
            </a:r>
            <a:r>
              <a:rPr kumimoji="0" lang="en-US" b="0" i="0" u="none" strike="noStrike" kern="1200" cap="none" spc="0" normalizeH="0" baseline="0" noProof="0" dirty="0" smtClean="0">
                <a:ln>
                  <a:noFill/>
                </a:ln>
                <a:solidFill>
                  <a:schemeClr val="tx1"/>
                </a:solidFill>
                <a:effectLst/>
                <a:uLnTx/>
                <a:uFillTx/>
                <a:latin typeface="Arial"/>
                <a:ea typeface="+mn-ea"/>
                <a:cs typeface="Arial"/>
                <a:hlinkClick r:id="rId2"/>
              </a:rPr>
              <a:t>www.ihi.org/knowledge/Pages/HowtoImprove/default.aspx</a:t>
            </a:r>
            <a:r>
              <a:rPr kumimoji="0" lang="en-US" b="0" i="0" u="none" strike="noStrike" kern="1200" cap="none" spc="0" normalizeH="0" baseline="0" noProof="0" dirty="0" smtClean="0">
                <a:ln>
                  <a:noFill/>
                </a:ln>
                <a:solidFill>
                  <a:schemeClr val="tx1"/>
                </a:solidFill>
                <a:effectLst/>
                <a:uLnTx/>
                <a:uFillTx/>
                <a:latin typeface="Arial"/>
                <a:ea typeface="+mn-ea"/>
                <a:cs typeface="Arial"/>
              </a:rPr>
              <a:t>. Accessed April 10, 2012.</a:t>
            </a:r>
          </a:p>
          <a:p>
            <a:pPr marL="457200" marR="0" lvl="0" indent="-457200" algn="l" defTabSz="457200" rtl="0" eaLnBrk="1" fontAlgn="auto" latinLnBrk="0" hangingPunct="1">
              <a:lnSpc>
                <a:spcPct val="100000"/>
              </a:lnSpc>
              <a:spcBef>
                <a:spcPct val="20000"/>
              </a:spcBef>
              <a:spcAft>
                <a:spcPts val="0"/>
              </a:spcAft>
              <a:buClrTx/>
              <a:buSzPct val="100000"/>
              <a:buNone/>
              <a:tabLst/>
              <a:defRPr/>
            </a:pPr>
            <a:r>
              <a:rPr kumimoji="0" lang="en-US" b="0" i="0" u="none" strike="noStrike" kern="1200" cap="none" spc="0" normalizeH="0" baseline="0" noProof="0" dirty="0" smtClean="0">
                <a:ln>
                  <a:noFill/>
                </a:ln>
                <a:solidFill>
                  <a:schemeClr val="tx1"/>
                </a:solidFill>
                <a:effectLst/>
                <a:uLnTx/>
                <a:uFillTx/>
                <a:latin typeface="Arial"/>
                <a:ea typeface="+mn-ea"/>
                <a:cs typeface="Arial"/>
              </a:rPr>
              <a:t>8.	</a:t>
            </a:r>
            <a:r>
              <a:rPr kumimoji="0" lang="en-US" b="0" i="0" u="none" strike="noStrike" kern="1200" cap="none" spc="0" normalizeH="0" baseline="0" noProof="0" dirty="0" err="1" smtClean="0">
                <a:ln>
                  <a:noFill/>
                </a:ln>
                <a:solidFill>
                  <a:schemeClr val="tx1"/>
                </a:solidFill>
                <a:effectLst/>
                <a:uLnTx/>
                <a:uFillTx/>
                <a:latin typeface="Arial"/>
                <a:ea typeface="+mn-ea"/>
                <a:cs typeface="Arial"/>
              </a:rPr>
              <a:t>Massoud</a:t>
            </a:r>
            <a:r>
              <a:rPr kumimoji="0" lang="en-US" b="0" i="0" u="none" strike="noStrike" kern="1200" cap="none" spc="0" normalizeH="0" baseline="0" noProof="0" dirty="0" smtClean="0">
                <a:ln>
                  <a:noFill/>
                </a:ln>
                <a:solidFill>
                  <a:schemeClr val="tx1"/>
                </a:solidFill>
                <a:effectLst/>
                <a:uLnTx/>
                <a:uFillTx/>
                <a:latin typeface="Arial"/>
                <a:ea typeface="+mn-ea"/>
                <a:cs typeface="Arial"/>
              </a:rPr>
              <a:t> MR, Nielsen GA, Nolan K, et al. Framework for Spread: From Local Improvements to System-Wide Change</a:t>
            </a:r>
            <a:r>
              <a:rPr kumimoji="0" lang="en-US" b="0" i="1" u="none" strike="noStrike" kern="1200" cap="none" spc="0" normalizeH="0" baseline="0" noProof="0" dirty="0" smtClean="0">
                <a:ln>
                  <a:noFill/>
                </a:ln>
                <a:solidFill>
                  <a:schemeClr val="tx1"/>
                </a:solidFill>
                <a:effectLst/>
                <a:uLnTx/>
                <a:uFillTx/>
                <a:latin typeface="Arial"/>
                <a:ea typeface="+mn-ea"/>
                <a:cs typeface="Arial"/>
              </a:rPr>
              <a:t>.</a:t>
            </a:r>
            <a:r>
              <a:rPr kumimoji="0" lang="en-US" b="0" i="0" u="none" strike="noStrike" kern="1200" cap="none" spc="0" normalizeH="0" baseline="0" noProof="0" dirty="0" smtClean="0">
                <a:ln>
                  <a:noFill/>
                </a:ln>
                <a:solidFill>
                  <a:schemeClr val="tx1"/>
                </a:solidFill>
                <a:effectLst/>
                <a:uLnTx/>
                <a:uFillTx/>
                <a:latin typeface="Arial"/>
                <a:ea typeface="+mn-ea"/>
                <a:cs typeface="Arial"/>
              </a:rPr>
              <a:t> Cambridge, MA: Institute for Healthcare Improvement; 2006. IHI Innovation Series White Paper. </a:t>
            </a:r>
            <a:r>
              <a:rPr kumimoji="0" lang="en-US" b="0" i="0" u="none" strike="noStrike" kern="1200" cap="none" spc="0" normalizeH="0" baseline="0" noProof="0" dirty="0" smtClean="0">
                <a:ln>
                  <a:noFill/>
                </a:ln>
                <a:solidFill>
                  <a:schemeClr val="tx1"/>
                </a:solidFill>
                <a:effectLst/>
                <a:uLnTx/>
                <a:uFillTx/>
                <a:latin typeface="Arial"/>
                <a:ea typeface="+mn-ea"/>
                <a:cs typeface="Arial"/>
                <a:hlinkClick r:id="rId3"/>
              </a:rPr>
              <a:t>www.IHI.org</a:t>
            </a:r>
            <a:r>
              <a:rPr kumimoji="0" lang="en-US" b="0" i="0" u="none" strike="noStrike" kern="1200" cap="none" spc="0" normalizeH="0" baseline="0" noProof="0" dirty="0" smtClean="0">
                <a:ln>
                  <a:noFill/>
                </a:ln>
                <a:solidFill>
                  <a:schemeClr val="tx1"/>
                </a:solidFill>
                <a:effectLst/>
                <a:uLnTx/>
                <a:uFillTx/>
                <a:latin typeface="Arial"/>
                <a:ea typeface="+mn-ea"/>
                <a:cs typeface="Arial"/>
              </a:rPr>
              <a:t>. Accessed April 10, 2012.</a:t>
            </a:r>
          </a:p>
          <a:p>
            <a:pPr marL="457200" marR="0" lvl="0" indent="-457200" algn="l" defTabSz="457200" rtl="0" eaLnBrk="1" fontAlgn="auto" latinLnBrk="0" hangingPunct="1">
              <a:lnSpc>
                <a:spcPct val="100000"/>
              </a:lnSpc>
              <a:spcBef>
                <a:spcPct val="20000"/>
              </a:spcBef>
              <a:spcAft>
                <a:spcPts val="0"/>
              </a:spcAft>
              <a:buClrTx/>
              <a:buSzPct val="100000"/>
              <a:buFont typeface="+mj-lt"/>
              <a:buAutoNum type="arabicPeriod"/>
              <a:tabLst/>
              <a:defRPr/>
            </a:pPr>
            <a:endParaRPr kumimoji="0" lang="en-US" b="0" i="0" u="none" strike="noStrike" kern="1200" cap="none" spc="0" normalizeH="0" baseline="0" noProof="0" dirty="0" smtClean="0">
              <a:ln>
                <a:noFill/>
              </a:ln>
              <a:solidFill>
                <a:schemeClr val="tx1"/>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b="1" i="0" u="none" strike="noStrike" kern="1200" cap="none" spc="0" normalizeH="0" baseline="0" noProof="0" dirty="0" smtClean="0">
              <a:ln>
                <a:noFill/>
              </a:ln>
              <a:solidFill>
                <a:schemeClr val="tx1"/>
              </a:solidFill>
              <a:effectLst/>
              <a:uLnTx/>
              <a:uFillTx/>
              <a:latin typeface="Arial"/>
              <a:ea typeface="+mn-ea"/>
              <a:cs typeface="Arial"/>
            </a:endParaRPr>
          </a:p>
          <a:p>
            <a:pPr marL="457200" marR="0" lvl="0" indent="-457200" algn="l" defTabSz="457200" rtl="0" eaLnBrk="1" fontAlgn="auto" latinLnBrk="0" hangingPunct="1">
              <a:lnSpc>
                <a:spcPct val="100000"/>
              </a:lnSpc>
              <a:spcBef>
                <a:spcPct val="20000"/>
              </a:spcBef>
              <a:spcAft>
                <a:spcPts val="0"/>
              </a:spcAft>
              <a:buClrTx/>
              <a:buSzPct val="100000"/>
              <a:buFont typeface="+mj-lt"/>
              <a:buAutoNum type="arabicPeriod"/>
              <a:tabLst/>
              <a:defRPr/>
            </a:pPr>
            <a:endParaRPr kumimoji="0" lang="en-US" b="0" i="0" u="none" strike="noStrike" kern="1200" cap="none" spc="0" normalizeH="0" baseline="0" noProof="0" dirty="0" smtClean="0">
              <a:ln>
                <a:noFill/>
              </a:ln>
              <a:solidFill>
                <a:schemeClr val="tx1"/>
              </a:solidFill>
              <a:effectLst/>
              <a:uLnTx/>
              <a:uFillTx/>
              <a:latin typeface="Arial"/>
              <a:ea typeface="+mn-ea"/>
              <a:cs typeface="Arial"/>
            </a:endParaRPr>
          </a:p>
          <a:p>
            <a:pPr marL="457200" marR="0" lvl="0" indent="-457200" algn="l" defTabSz="457200" rtl="0" eaLnBrk="1" fontAlgn="auto" latinLnBrk="0" hangingPunct="1">
              <a:lnSpc>
                <a:spcPct val="100000"/>
              </a:lnSpc>
              <a:spcBef>
                <a:spcPct val="20000"/>
              </a:spcBef>
              <a:spcAft>
                <a:spcPts val="0"/>
              </a:spcAft>
              <a:buClrTx/>
              <a:buSzPct val="100000"/>
              <a:buFont typeface="+mj-lt"/>
              <a:buAutoNum type="arabicPeriod"/>
              <a:tabLst/>
              <a:defRPr/>
            </a:pPr>
            <a:endParaRPr kumimoji="0" lang="en-US" b="0" i="0" u="none" strike="noStrike" kern="1200" cap="none" spc="0" normalizeH="0" baseline="0" noProof="0" dirty="0" smtClean="0">
              <a:ln>
                <a:noFill/>
              </a:ln>
              <a:solidFill>
                <a:schemeClr val="tx1"/>
              </a:solidFill>
              <a:effectLst/>
              <a:uLnTx/>
              <a:uFillTx/>
              <a:latin typeface="Arial"/>
              <a:ea typeface="+mn-ea"/>
              <a:cs typeface="Arial"/>
            </a:endParaRPr>
          </a:p>
          <a:p>
            <a:pPr marL="457200" marR="0" lvl="0" indent="-457200" algn="l" defTabSz="457200" rtl="0" eaLnBrk="1" fontAlgn="auto" latinLnBrk="0" hangingPunct="1">
              <a:lnSpc>
                <a:spcPct val="100000"/>
              </a:lnSpc>
              <a:spcBef>
                <a:spcPct val="20000"/>
              </a:spcBef>
              <a:spcAft>
                <a:spcPts val="0"/>
              </a:spcAft>
              <a:buClrTx/>
              <a:buSzPct val="100000"/>
              <a:buFont typeface="+mj-lt"/>
              <a:buAutoNum type="arabicPeriod"/>
              <a:tabLst/>
              <a:defRPr/>
            </a:pPr>
            <a:endParaRPr kumimoji="0" lang="en-US" b="0" i="0" u="none" strike="noStrike" kern="1200" cap="none" spc="0" normalizeH="0" baseline="0" noProof="0" dirty="0" smtClean="0">
              <a:ln>
                <a:noFill/>
              </a:ln>
              <a:solidFill>
                <a:schemeClr val="tx1"/>
              </a:solidFill>
              <a:effectLst/>
              <a:uLnTx/>
              <a:uFillTx/>
              <a:latin typeface="Arial"/>
              <a:ea typeface="+mn-ea"/>
              <a:cs typeface="Arial"/>
            </a:endParaRPr>
          </a:p>
          <a:p>
            <a:pPr marL="457200" marR="0" lvl="0" indent="-457200" algn="l" defTabSz="457200" rtl="0" eaLnBrk="1" fontAlgn="auto" latinLnBrk="0" hangingPunct="1">
              <a:lnSpc>
                <a:spcPct val="100000"/>
              </a:lnSpc>
              <a:spcBef>
                <a:spcPct val="20000"/>
              </a:spcBef>
              <a:spcAft>
                <a:spcPts val="0"/>
              </a:spcAft>
              <a:buClrTx/>
              <a:buSzPct val="100000"/>
              <a:buFont typeface="+mj-lt"/>
              <a:buAutoNum type="arabicPeriod"/>
              <a:tabLst/>
              <a:defRPr/>
            </a:pPr>
            <a:endParaRPr kumimoji="0" lang="en-US" b="0" i="0" u="none" strike="noStrike" kern="1200" cap="none" spc="0" normalizeH="0" baseline="0" noProof="0" dirty="0">
              <a:ln>
                <a:noFill/>
              </a:ln>
              <a:solidFill>
                <a:schemeClr val="tx1"/>
              </a:solidFill>
              <a:effectLst/>
              <a:uLnTx/>
              <a:uFillTx/>
              <a:latin typeface="Arial"/>
              <a:ea typeface="+mn-ea"/>
              <a:cs typeface="Arial"/>
            </a:endParaRPr>
          </a:p>
        </p:txBody>
      </p:sp>
    </p:spTree>
    <p:extLst>
      <p:ext uri="{BB962C8B-B14F-4D97-AF65-F5344CB8AC3E}">
        <p14:creationId xmlns:p14="http://schemas.microsoft.com/office/powerpoint/2010/main" val="1060746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eam of providers steadily growing to include a range of providers, patients, and family memb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5" y="2064695"/>
            <a:ext cx="9144000" cy="5551714"/>
          </a:xfrm>
          <a:prstGeom prst="rect">
            <a:avLst/>
          </a:prstGeom>
        </p:spPr>
      </p:pic>
      <p:sp>
        <p:nvSpPr>
          <p:cNvPr id="3" name="Content Placeholder 2" descr="A team of providers steadily growing to include a range of providers, patients, and family members."/>
          <p:cNvSpPr>
            <a:spLocks noGrp="1"/>
          </p:cNvSpPr>
          <p:nvPr>
            <p:ph type="body" sz="quarter" idx="10"/>
          </p:nvPr>
        </p:nvSpPr>
        <p:spPr/>
        <p:txBody>
          <a:bodyPr/>
          <a:lstStyle/>
          <a:p>
            <a:r>
              <a:rPr lang="en-US" dirty="0" smtClean="0"/>
              <a:t>“Spreading takes the process from the narrow, segmented population(s) or group(s) and broadens it to include all the population(s) or group(s) that will use the process.”</a:t>
            </a:r>
          </a:p>
          <a:p>
            <a:r>
              <a:rPr lang="en-US" dirty="0" smtClean="0"/>
              <a:t>“Formalizing a process provides a reference to others; those new to the organization and those in the organization needing clarity about the specifics of the process.” </a:t>
            </a:r>
          </a:p>
        </p:txBody>
      </p:sp>
      <p:sp>
        <p:nvSpPr>
          <p:cNvPr id="2" name="Title 1"/>
          <p:cNvSpPr>
            <a:spLocks noGrp="1"/>
          </p:cNvSpPr>
          <p:nvPr>
            <p:ph type="title"/>
          </p:nvPr>
        </p:nvSpPr>
        <p:spPr>
          <a:xfrm>
            <a:off x="0" y="653659"/>
            <a:ext cx="9144000" cy="913817"/>
          </a:xfrm>
        </p:spPr>
        <p:txBody>
          <a:bodyPr/>
          <a:lstStyle/>
          <a:p>
            <a:pPr algn="ctr"/>
            <a:r>
              <a:rPr lang="en-US" b="1" dirty="0" smtClean="0">
                <a:solidFill>
                  <a:srgbClr val="000000"/>
                </a:solidFill>
              </a:rPr>
              <a:t>Definition of Spread</a:t>
            </a:r>
            <a:r>
              <a:rPr lang="en-US" b="1" baseline="30000" dirty="0">
                <a:solidFill>
                  <a:srgbClr val="000000"/>
                </a:solidFill>
              </a:rPr>
              <a:t>1</a:t>
            </a:r>
          </a:p>
        </p:txBody>
      </p:sp>
    </p:spTree>
    <p:extLst>
      <p:ext uri="{BB962C8B-B14F-4D97-AF65-F5344CB8AC3E}">
        <p14:creationId xmlns:p14="http://schemas.microsoft.com/office/powerpoint/2010/main" val="1377449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smtClean="0"/>
              <a:t>Health care </a:t>
            </a:r>
            <a:r>
              <a:rPr lang="en-US" dirty="0"/>
              <a:t>c</a:t>
            </a:r>
            <a:r>
              <a:rPr lang="en-US" dirty="0" smtClean="0"/>
              <a:t>ulture is local</a:t>
            </a:r>
          </a:p>
          <a:p>
            <a:r>
              <a:rPr lang="en-US" dirty="0"/>
              <a:t>Quality interventions target a process in small </a:t>
            </a:r>
            <a:r>
              <a:rPr lang="en-US" dirty="0" smtClean="0"/>
              <a:t>pilot projects </a:t>
            </a:r>
            <a:r>
              <a:rPr lang="en-US" dirty="0"/>
              <a:t>usually on a local level (Lean Six Sigma, </a:t>
            </a:r>
            <a:r>
              <a:rPr lang="en-US" dirty="0" smtClean="0"/>
              <a:t>Plan-Do-Study-Act [PDSA])</a:t>
            </a:r>
          </a:p>
          <a:p>
            <a:r>
              <a:rPr lang="en-US" dirty="0" smtClean="0"/>
              <a:t>Safety interventions targeted at the unit level (CUSP)</a:t>
            </a:r>
          </a:p>
          <a:p>
            <a:r>
              <a:rPr lang="en-US" dirty="0" smtClean="0"/>
              <a:t>Shifting the paradigm—from hierarchical to team culture </a:t>
            </a:r>
            <a:endParaRPr lang="en-US" dirty="0"/>
          </a:p>
        </p:txBody>
      </p:sp>
      <p:sp>
        <p:nvSpPr>
          <p:cNvPr id="2" name="Title 1"/>
          <p:cNvSpPr>
            <a:spLocks noGrp="1"/>
          </p:cNvSpPr>
          <p:nvPr>
            <p:ph type="title"/>
          </p:nvPr>
        </p:nvSpPr>
        <p:spPr>
          <a:xfrm>
            <a:off x="1" y="653659"/>
            <a:ext cx="9144000" cy="913817"/>
          </a:xfrm>
        </p:spPr>
        <p:txBody>
          <a:bodyPr/>
          <a:lstStyle/>
          <a:p>
            <a:pPr algn="ctr"/>
            <a:r>
              <a:rPr lang="en-US" b="1" dirty="0" smtClean="0">
                <a:solidFill>
                  <a:srgbClr val="000000"/>
                </a:solidFill>
              </a:rPr>
              <a:t>Why Spread?</a:t>
            </a:r>
            <a:endParaRPr lang="en-US" b="1" dirty="0">
              <a:solidFill>
                <a:srgbClr val="000000"/>
              </a:solidFill>
            </a:endParaRPr>
          </a:p>
        </p:txBody>
      </p:sp>
    </p:spTree>
    <p:extLst>
      <p:ext uri="{BB962C8B-B14F-4D97-AF65-F5344CB8AC3E}">
        <p14:creationId xmlns:p14="http://schemas.microsoft.com/office/powerpoint/2010/main" val="2824672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48689"/>
            <a:ext cx="9143999" cy="913817"/>
          </a:xfrm>
        </p:spPr>
        <p:txBody>
          <a:bodyPr/>
          <a:lstStyle/>
          <a:p>
            <a:pPr algn="ctr"/>
            <a:r>
              <a:rPr lang="en-US" b="1" dirty="0" smtClean="0">
                <a:solidFill>
                  <a:srgbClr val="000000"/>
                </a:solidFill>
              </a:rPr>
              <a:t>Spread Framework</a:t>
            </a:r>
            <a:r>
              <a:rPr lang="en-US" b="1" baseline="30000" dirty="0" smtClean="0">
                <a:solidFill>
                  <a:srgbClr val="000000"/>
                </a:solidFill>
              </a:rPr>
              <a:t>2</a:t>
            </a:r>
            <a:endParaRPr lang="en-US" b="1" baseline="30000" dirty="0">
              <a:solidFill>
                <a:srgbClr val="000000"/>
              </a:solidFill>
            </a:endParaRPr>
          </a:p>
        </p:txBody>
      </p:sp>
      <p:grpSp>
        <p:nvGrpSpPr>
          <p:cNvPr id="3" name="Group 2"/>
          <p:cNvGrpSpPr/>
          <p:nvPr/>
        </p:nvGrpSpPr>
        <p:grpSpPr>
          <a:xfrm>
            <a:off x="-179356" y="926401"/>
            <a:ext cx="9571311" cy="5811153"/>
            <a:chOff x="-179356" y="926401"/>
            <a:chExt cx="9571311" cy="5811153"/>
          </a:xfrm>
        </p:grpSpPr>
        <p:pic>
          <p:nvPicPr>
            <p:cNvPr id="5" name="Picture 4" descr="The Institute for Healthcare Improvement’s (IHI) framework for spread involves the following components:&#10;Leadership (including set-up)&#10;Better ideas&#10;Communication&#10;Measurement and feedback&#10;Knowledge management&#10;&#10;Leadership plays a key role in the success of the process being spread. Ideas need to be evidence based, easily understood and demonstrate to be beneficial to those that are adopting them. The idea must demonstrate benefits for those that piloted the ideas. Communication should be clear and consistent to ensure a clear understanding of the process being spread and its impact on the population it is spreading to. The social system influences both the rate and success of spread. The social system refers to the system or environment characterized by the patterns of relationships and behaviors. &#10;Measurement and feedback generates better process ideas and ways to implement change. Knowledge management and knowledge transfer consists of strategies and practices used to create, capture, organize and distribute information to all other areas of an organizati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56" y="926401"/>
              <a:ext cx="9571311" cy="5811153"/>
            </a:xfrm>
            <a:prstGeom prst="rect">
              <a:avLst/>
            </a:prstGeom>
          </p:spPr>
        </p:pic>
        <p:sp>
          <p:nvSpPr>
            <p:cNvPr id="4" name="TextBox 3"/>
            <p:cNvSpPr txBox="1"/>
            <p:nvPr/>
          </p:nvSpPr>
          <p:spPr>
            <a:xfrm>
              <a:off x="2308981" y="1133606"/>
              <a:ext cx="3914712" cy="1631216"/>
            </a:xfrm>
            <a:prstGeom prst="rect">
              <a:avLst/>
            </a:prstGeom>
            <a:noFill/>
          </p:spPr>
          <p:txBody>
            <a:bodyPr wrap="square" rtlCol="0">
              <a:spAutoFit/>
            </a:bodyPr>
            <a:lstStyle/>
            <a:p>
              <a:pPr algn="ctr"/>
              <a:r>
                <a:rPr lang="en-US" sz="2000" b="1" dirty="0" smtClean="0">
                  <a:latin typeface="Arial"/>
                  <a:cs typeface="Arial"/>
                </a:rPr>
                <a:t>Leadership</a:t>
              </a:r>
            </a:p>
            <a:p>
              <a:pPr marL="168275" indent="-168275">
                <a:buFont typeface="Arial"/>
                <a:buChar char="•"/>
              </a:pPr>
              <a:r>
                <a:rPr lang="en-US" sz="2000" dirty="0" smtClean="0">
                  <a:latin typeface="Arial"/>
                  <a:cs typeface="Arial"/>
                </a:rPr>
                <a:t>Topic is a key strategic initiative</a:t>
              </a:r>
            </a:p>
            <a:p>
              <a:pPr marL="168275" indent="-168275">
                <a:buFont typeface="Arial"/>
                <a:buChar char="•"/>
              </a:pPr>
              <a:r>
                <a:rPr lang="en-US" sz="2000" dirty="0" smtClean="0">
                  <a:latin typeface="Arial"/>
                  <a:cs typeface="Arial"/>
                </a:rPr>
                <a:t>Goals and incentives aligned</a:t>
              </a:r>
            </a:p>
            <a:p>
              <a:pPr marL="168275" indent="-168275">
                <a:buFont typeface="Arial"/>
                <a:buChar char="•"/>
              </a:pPr>
              <a:r>
                <a:rPr lang="en-US" sz="2000" dirty="0" smtClean="0">
                  <a:latin typeface="Arial"/>
                  <a:cs typeface="Arial"/>
                </a:rPr>
                <a:t>Executive sponsor assigned</a:t>
              </a:r>
            </a:p>
            <a:p>
              <a:pPr marL="168275" indent="-168275">
                <a:buFont typeface="Arial"/>
                <a:buChar char="•"/>
              </a:pPr>
              <a:r>
                <a:rPr lang="en-US" sz="2000" dirty="0" smtClean="0">
                  <a:latin typeface="Arial"/>
                  <a:cs typeface="Arial"/>
                </a:rPr>
                <a:t>Day-to-day managers identified</a:t>
              </a:r>
              <a:endParaRPr lang="en-US" sz="2000" dirty="0">
                <a:latin typeface="Arial"/>
                <a:cs typeface="Arial"/>
              </a:endParaRPr>
            </a:p>
          </p:txBody>
        </p:sp>
        <p:sp>
          <p:nvSpPr>
            <p:cNvPr id="7" name="TextBox 6"/>
            <p:cNvSpPr txBox="1"/>
            <p:nvPr/>
          </p:nvSpPr>
          <p:spPr>
            <a:xfrm>
              <a:off x="138725" y="3868645"/>
              <a:ext cx="2510219" cy="1015663"/>
            </a:xfrm>
            <a:prstGeom prst="rect">
              <a:avLst/>
            </a:prstGeom>
            <a:noFill/>
          </p:spPr>
          <p:txBody>
            <a:bodyPr wrap="square" rtlCol="0">
              <a:spAutoFit/>
            </a:bodyPr>
            <a:lstStyle/>
            <a:p>
              <a:pPr algn="ctr"/>
              <a:r>
                <a:rPr lang="en-US" sz="2000" b="1" dirty="0" smtClean="0">
                  <a:latin typeface="Arial"/>
                  <a:cs typeface="Arial"/>
                </a:rPr>
                <a:t>Better Ideas</a:t>
              </a:r>
            </a:p>
            <a:p>
              <a:pPr marL="168275" indent="-168275">
                <a:buFont typeface="Arial"/>
                <a:buChar char="•"/>
              </a:pPr>
              <a:r>
                <a:rPr lang="en-US" sz="2000" dirty="0" smtClean="0">
                  <a:latin typeface="Arial"/>
                  <a:cs typeface="Arial"/>
                </a:rPr>
                <a:t>Develop the case</a:t>
              </a:r>
            </a:p>
            <a:p>
              <a:pPr marL="168275" indent="-168275">
                <a:buFont typeface="Arial"/>
                <a:buChar char="•"/>
              </a:pPr>
              <a:r>
                <a:rPr lang="en-US" sz="2000" dirty="0" smtClean="0">
                  <a:latin typeface="Arial"/>
                  <a:cs typeface="Arial"/>
                </a:rPr>
                <a:t>Describe the ideas</a:t>
              </a:r>
              <a:endParaRPr lang="en-US" sz="2000" dirty="0">
                <a:latin typeface="Arial"/>
                <a:cs typeface="Arial"/>
              </a:endParaRPr>
            </a:p>
          </p:txBody>
        </p:sp>
        <p:sp>
          <p:nvSpPr>
            <p:cNvPr id="8" name="TextBox 7"/>
            <p:cNvSpPr txBox="1"/>
            <p:nvPr/>
          </p:nvSpPr>
          <p:spPr>
            <a:xfrm>
              <a:off x="2777365" y="3326564"/>
              <a:ext cx="2525218" cy="2246769"/>
            </a:xfrm>
            <a:prstGeom prst="rect">
              <a:avLst/>
            </a:prstGeom>
            <a:noFill/>
          </p:spPr>
          <p:txBody>
            <a:bodyPr wrap="square" rtlCol="0">
              <a:spAutoFit/>
            </a:bodyPr>
            <a:lstStyle/>
            <a:p>
              <a:pPr algn="ctr"/>
              <a:r>
                <a:rPr lang="en-US" sz="2000" b="1" dirty="0" smtClean="0">
                  <a:latin typeface="Arial"/>
                  <a:cs typeface="Arial"/>
                </a:rPr>
                <a:t>Setup</a:t>
              </a:r>
            </a:p>
            <a:p>
              <a:pPr marL="168275" indent="-168275">
                <a:buFont typeface="Arial"/>
                <a:buChar char="•"/>
              </a:pPr>
              <a:r>
                <a:rPr lang="en-US" sz="2000" dirty="0" smtClean="0">
                  <a:latin typeface="Arial"/>
                  <a:cs typeface="Arial"/>
                </a:rPr>
                <a:t>Target population</a:t>
              </a:r>
            </a:p>
            <a:p>
              <a:pPr marL="168275" indent="-168275">
                <a:buFont typeface="Arial"/>
                <a:buChar char="•"/>
              </a:pPr>
              <a:r>
                <a:rPr lang="en-US" sz="2000" dirty="0" smtClean="0">
                  <a:latin typeface="Arial"/>
                  <a:cs typeface="Arial"/>
                </a:rPr>
                <a:t>Adopter audiences</a:t>
              </a:r>
            </a:p>
            <a:p>
              <a:pPr marL="168275" indent="-168275">
                <a:buFont typeface="Arial"/>
                <a:buChar char="•"/>
              </a:pPr>
              <a:r>
                <a:rPr lang="en-US" sz="2000" dirty="0" smtClean="0">
                  <a:latin typeface="Arial"/>
                  <a:cs typeface="Arial"/>
                </a:rPr>
                <a:t>Successful sites</a:t>
              </a:r>
            </a:p>
            <a:p>
              <a:pPr marL="168275" indent="-168275">
                <a:buFont typeface="Arial"/>
                <a:buChar char="•"/>
              </a:pPr>
              <a:r>
                <a:rPr lang="en-US" sz="2000" dirty="0" smtClean="0">
                  <a:latin typeface="Arial"/>
                  <a:cs typeface="Arial"/>
                </a:rPr>
                <a:t>Key partners</a:t>
              </a:r>
            </a:p>
            <a:p>
              <a:pPr marL="168275" indent="-168275">
                <a:buFont typeface="Arial"/>
                <a:buChar char="•"/>
              </a:pPr>
              <a:r>
                <a:rPr lang="en-US" sz="2000" dirty="0" smtClean="0">
                  <a:latin typeface="Arial"/>
                  <a:cs typeface="Arial"/>
                </a:rPr>
                <a:t>Initial spread strategy</a:t>
              </a:r>
              <a:endParaRPr lang="en-US" sz="2000" dirty="0">
                <a:latin typeface="Arial"/>
                <a:cs typeface="Arial"/>
              </a:endParaRPr>
            </a:p>
          </p:txBody>
        </p:sp>
        <p:sp>
          <p:nvSpPr>
            <p:cNvPr id="9" name="TextBox 8"/>
            <p:cNvSpPr txBox="1"/>
            <p:nvPr/>
          </p:nvSpPr>
          <p:spPr>
            <a:xfrm>
              <a:off x="6033874" y="3253092"/>
              <a:ext cx="2525218" cy="1631216"/>
            </a:xfrm>
            <a:prstGeom prst="rect">
              <a:avLst/>
            </a:prstGeom>
            <a:noFill/>
          </p:spPr>
          <p:txBody>
            <a:bodyPr wrap="square" rtlCol="0">
              <a:spAutoFit/>
            </a:bodyPr>
            <a:lstStyle/>
            <a:p>
              <a:pPr algn="ctr"/>
              <a:r>
                <a:rPr lang="en-US" sz="2000" b="1" dirty="0" smtClean="0">
                  <a:latin typeface="Arial"/>
                  <a:cs typeface="Arial"/>
                </a:rPr>
                <a:t>Social System</a:t>
              </a:r>
            </a:p>
            <a:p>
              <a:pPr marL="168275" indent="-168275">
                <a:buFont typeface="Arial"/>
                <a:buChar char="•"/>
              </a:pPr>
              <a:r>
                <a:rPr lang="en-US" sz="2000" dirty="0" smtClean="0">
                  <a:latin typeface="Arial"/>
                  <a:cs typeface="Arial"/>
                </a:rPr>
                <a:t>Key messengers</a:t>
              </a:r>
            </a:p>
            <a:p>
              <a:pPr marL="168275" indent="-168275">
                <a:buFont typeface="Arial"/>
                <a:buChar char="•"/>
              </a:pPr>
              <a:r>
                <a:rPr lang="en-US" sz="2000" dirty="0" smtClean="0">
                  <a:latin typeface="Arial"/>
                  <a:cs typeface="Arial"/>
                </a:rPr>
                <a:t>Communities</a:t>
              </a:r>
            </a:p>
            <a:p>
              <a:pPr marL="168275" indent="-168275">
                <a:buFont typeface="Arial"/>
                <a:buChar char="•"/>
              </a:pPr>
              <a:r>
                <a:rPr lang="en-US" sz="2000" dirty="0" smtClean="0">
                  <a:latin typeface="Arial"/>
                  <a:cs typeface="Arial"/>
                </a:rPr>
                <a:t>Technical support</a:t>
              </a:r>
            </a:p>
            <a:p>
              <a:pPr marL="168275" indent="-168275">
                <a:buFont typeface="Arial"/>
                <a:buChar char="•"/>
              </a:pPr>
              <a:r>
                <a:rPr lang="en-US" sz="2000" dirty="0" smtClean="0">
                  <a:latin typeface="Arial"/>
                  <a:cs typeface="Arial"/>
                </a:rPr>
                <a:t>Transition issues</a:t>
              </a:r>
              <a:endParaRPr lang="en-US" sz="2000" dirty="0">
                <a:latin typeface="Arial"/>
                <a:cs typeface="Arial"/>
              </a:endParaRPr>
            </a:p>
          </p:txBody>
        </p:sp>
        <p:sp>
          <p:nvSpPr>
            <p:cNvPr id="10" name="TextBox 9"/>
            <p:cNvSpPr txBox="1"/>
            <p:nvPr/>
          </p:nvSpPr>
          <p:spPr>
            <a:xfrm>
              <a:off x="628612" y="2921417"/>
              <a:ext cx="3914712" cy="400110"/>
            </a:xfrm>
            <a:prstGeom prst="rect">
              <a:avLst/>
            </a:prstGeom>
            <a:noFill/>
          </p:spPr>
          <p:txBody>
            <a:bodyPr wrap="square" rtlCol="0">
              <a:spAutoFit/>
            </a:bodyPr>
            <a:lstStyle/>
            <a:p>
              <a:pPr algn="ctr"/>
              <a:r>
                <a:rPr lang="en-US" sz="2000" i="1" dirty="0" smtClean="0">
                  <a:latin typeface="Arial"/>
                  <a:cs typeface="Arial"/>
                </a:rPr>
                <a:t>Measurement and Feedback</a:t>
              </a:r>
              <a:endParaRPr lang="en-US" sz="2000" i="1" dirty="0">
                <a:latin typeface="Arial"/>
                <a:cs typeface="Arial"/>
              </a:endParaRPr>
            </a:p>
          </p:txBody>
        </p:sp>
        <p:sp>
          <p:nvSpPr>
            <p:cNvPr id="11" name="TextBox 10"/>
            <p:cNvSpPr txBox="1"/>
            <p:nvPr/>
          </p:nvSpPr>
          <p:spPr>
            <a:xfrm>
              <a:off x="691588" y="5793749"/>
              <a:ext cx="3914712" cy="400110"/>
            </a:xfrm>
            <a:prstGeom prst="rect">
              <a:avLst/>
            </a:prstGeom>
            <a:noFill/>
          </p:spPr>
          <p:txBody>
            <a:bodyPr wrap="square" rtlCol="0">
              <a:spAutoFit/>
            </a:bodyPr>
            <a:lstStyle/>
            <a:p>
              <a:pPr algn="ctr"/>
              <a:r>
                <a:rPr lang="en-US" sz="2000" i="1" dirty="0" smtClean="0">
                  <a:latin typeface="Arial"/>
                  <a:cs typeface="Arial"/>
                </a:rPr>
                <a:t>Knowledge Management</a:t>
              </a:r>
              <a:endParaRPr lang="en-US" sz="2000" i="1" dirty="0">
                <a:latin typeface="Arial"/>
                <a:cs typeface="Arial"/>
              </a:endParaRPr>
            </a:p>
          </p:txBody>
        </p:sp>
      </p:grpSp>
      <p:sp>
        <p:nvSpPr>
          <p:cNvPr id="2" name="TextBox 1"/>
          <p:cNvSpPr txBox="1"/>
          <p:nvPr/>
        </p:nvSpPr>
        <p:spPr>
          <a:xfrm>
            <a:off x="138725" y="6189198"/>
            <a:ext cx="4851400" cy="461665"/>
          </a:xfrm>
          <a:prstGeom prst="rect">
            <a:avLst/>
          </a:prstGeom>
          <a:noFill/>
        </p:spPr>
        <p:txBody>
          <a:bodyPr wrap="square" rtlCol="0">
            <a:spAutoFit/>
          </a:bodyPr>
          <a:lstStyle/>
          <a:p>
            <a:r>
              <a:rPr lang="en-US" sz="800" dirty="0">
                <a:latin typeface="Arial"/>
                <a:cs typeface="Arial"/>
              </a:rPr>
              <a:t>Adapted from the IHI Framework for Spread. [Massoud MR, Nielsen GA, Nolan K, </a:t>
            </a:r>
            <a:r>
              <a:rPr lang="en-US" sz="800" dirty="0" err="1">
                <a:latin typeface="Arial"/>
                <a:cs typeface="Arial"/>
              </a:rPr>
              <a:t>Schall</a:t>
            </a:r>
            <a:r>
              <a:rPr lang="en-US" sz="800" dirty="0">
                <a:latin typeface="Arial"/>
                <a:cs typeface="Arial"/>
              </a:rPr>
              <a:t> MW, </a:t>
            </a:r>
            <a:r>
              <a:rPr lang="en-US" sz="800" dirty="0" err="1">
                <a:latin typeface="Arial"/>
                <a:cs typeface="Arial"/>
              </a:rPr>
              <a:t>Sevin</a:t>
            </a:r>
            <a:r>
              <a:rPr lang="en-US" sz="800" dirty="0">
                <a:latin typeface="Arial"/>
                <a:cs typeface="Arial"/>
              </a:rPr>
              <a:t> C. A Framework for Spread: From Local Improvements to System-Wide Change. IHI Innovation Series white paper. Cambridge, MA: Institute for Healthcare Improvement; </a:t>
            </a:r>
            <a:r>
              <a:rPr lang="en-US" sz="800" dirty="0" smtClean="0">
                <a:latin typeface="Arial"/>
                <a:cs typeface="Arial"/>
              </a:rPr>
              <a:t>2006.] (Available at </a:t>
            </a:r>
            <a:r>
              <a:rPr lang="en-US" sz="800" dirty="0" smtClean="0">
                <a:latin typeface="Arial"/>
                <a:cs typeface="Arial"/>
                <a:hlinkClick r:id="rId4"/>
              </a:rPr>
              <a:t>www.IHI.org)</a:t>
            </a:r>
            <a:endParaRPr lang="en-US" sz="800" dirty="0">
              <a:latin typeface="Arial"/>
              <a:cs typeface="Arial"/>
            </a:endParaRPr>
          </a:p>
        </p:txBody>
      </p:sp>
      <p:sp>
        <p:nvSpPr>
          <p:cNvPr id="13" name="TextBox 12"/>
          <p:cNvSpPr txBox="1"/>
          <p:nvPr/>
        </p:nvSpPr>
        <p:spPr>
          <a:xfrm rot="1560000">
            <a:off x="5421382" y="5332301"/>
            <a:ext cx="3427682" cy="30777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smtClean="0">
                <a:solidFill>
                  <a:schemeClr val="tx1"/>
                </a:solidFill>
                <a:latin typeface="Arial" pitchFamily="34" charset="0"/>
                <a:cs typeface="Arial" pitchFamily="34" charset="0"/>
              </a:rPr>
              <a:t>Communication (awareness &amp; technical)</a:t>
            </a:r>
            <a:endParaRPr lang="en-US"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014769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742633" y="1658411"/>
            <a:ext cx="7646987" cy="4156602"/>
          </a:xfrm>
        </p:spPr>
        <p:txBody>
          <a:bodyPr/>
          <a:lstStyle/>
          <a:p>
            <a:r>
              <a:rPr lang="en-US" dirty="0" smtClean="0"/>
              <a:t>Financial</a:t>
            </a:r>
          </a:p>
          <a:p>
            <a:r>
              <a:rPr lang="en-US" dirty="0" smtClean="0"/>
              <a:t>Legal </a:t>
            </a:r>
          </a:p>
          <a:p>
            <a:r>
              <a:rPr lang="en-US" dirty="0" smtClean="0"/>
              <a:t>Regulatory</a:t>
            </a:r>
          </a:p>
          <a:p>
            <a:r>
              <a:rPr lang="en-US" dirty="0" smtClean="0"/>
              <a:t>Public opinion</a:t>
            </a:r>
          </a:p>
          <a:p>
            <a:r>
              <a:rPr lang="en-US" dirty="0" smtClean="0"/>
              <a:t>Moral</a:t>
            </a:r>
          </a:p>
          <a:p>
            <a:r>
              <a:rPr lang="en-US" dirty="0" smtClean="0"/>
              <a:t>Organizational priorities</a:t>
            </a:r>
          </a:p>
          <a:p>
            <a:endParaRPr lang="en-US" dirty="0"/>
          </a:p>
        </p:txBody>
      </p:sp>
      <p:sp>
        <p:nvSpPr>
          <p:cNvPr id="2" name="Title 1"/>
          <p:cNvSpPr>
            <a:spLocks noGrp="1"/>
          </p:cNvSpPr>
          <p:nvPr>
            <p:ph type="title"/>
          </p:nvPr>
        </p:nvSpPr>
        <p:spPr>
          <a:xfrm>
            <a:off x="1" y="661263"/>
            <a:ext cx="9144000" cy="913817"/>
          </a:xfrm>
        </p:spPr>
        <p:txBody>
          <a:bodyPr/>
          <a:lstStyle/>
          <a:p>
            <a:pPr algn="ctr"/>
            <a:r>
              <a:rPr lang="en-US" b="1" dirty="0" smtClean="0">
                <a:solidFill>
                  <a:srgbClr val="000000"/>
                </a:solidFill>
              </a:rPr>
              <a:t>External Factors Affecting Spread</a:t>
            </a:r>
            <a:r>
              <a:rPr lang="en-US" b="1" baseline="30000" dirty="0" smtClean="0">
                <a:solidFill>
                  <a:srgbClr val="000000"/>
                </a:solidFill>
              </a:rPr>
              <a:t>3</a:t>
            </a:r>
            <a:endParaRPr lang="en-US" b="1" baseline="30000" dirty="0">
              <a:solidFill>
                <a:srgbClr val="000000"/>
              </a:solidFill>
            </a:endParaRPr>
          </a:p>
        </p:txBody>
      </p:sp>
    </p:spTree>
    <p:extLst>
      <p:ext uri="{BB962C8B-B14F-4D97-AF65-F5344CB8AC3E}">
        <p14:creationId xmlns:p14="http://schemas.microsoft.com/office/powerpoint/2010/main" val="3076103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smtClean="0"/>
              <a:t>Leadership</a:t>
            </a:r>
          </a:p>
          <a:p>
            <a:r>
              <a:rPr lang="en-US" dirty="0" smtClean="0"/>
              <a:t>Availability of resources</a:t>
            </a:r>
          </a:p>
          <a:p>
            <a:r>
              <a:rPr lang="en-US" dirty="0" smtClean="0"/>
              <a:t>Knowledge and skill set </a:t>
            </a:r>
          </a:p>
          <a:p>
            <a:r>
              <a:rPr lang="en-US" dirty="0" smtClean="0"/>
              <a:t>Organizational culture</a:t>
            </a:r>
          </a:p>
          <a:p>
            <a:r>
              <a:rPr lang="en-US" dirty="0" smtClean="0"/>
              <a:t>Ongoing improvement efforts</a:t>
            </a:r>
          </a:p>
          <a:p>
            <a:r>
              <a:rPr lang="en-US" dirty="0" smtClean="0"/>
              <a:t>Other priorities</a:t>
            </a:r>
          </a:p>
          <a:p>
            <a:endParaRPr lang="en-US" dirty="0"/>
          </a:p>
        </p:txBody>
      </p:sp>
      <p:sp>
        <p:nvSpPr>
          <p:cNvPr id="2" name="Title 1"/>
          <p:cNvSpPr>
            <a:spLocks noGrp="1"/>
          </p:cNvSpPr>
          <p:nvPr>
            <p:ph type="title"/>
          </p:nvPr>
        </p:nvSpPr>
        <p:spPr>
          <a:xfrm>
            <a:off x="1" y="661263"/>
            <a:ext cx="9144000" cy="913817"/>
          </a:xfrm>
        </p:spPr>
        <p:txBody>
          <a:bodyPr/>
          <a:lstStyle/>
          <a:p>
            <a:pPr algn="ctr"/>
            <a:r>
              <a:rPr lang="en-US" b="1" dirty="0" smtClean="0">
                <a:solidFill>
                  <a:srgbClr val="000000"/>
                </a:solidFill>
              </a:rPr>
              <a:t>Internal Factors Affecting Spread</a:t>
            </a:r>
            <a:r>
              <a:rPr lang="en-US" b="1" baseline="30000" dirty="0" smtClean="0">
                <a:solidFill>
                  <a:srgbClr val="000000"/>
                </a:solidFill>
              </a:rPr>
              <a:t>3</a:t>
            </a:r>
            <a:endParaRPr lang="en-US" b="1" baseline="30000" dirty="0">
              <a:solidFill>
                <a:srgbClr val="000000"/>
              </a:solidFill>
            </a:endParaRPr>
          </a:p>
        </p:txBody>
      </p:sp>
      <p:pic>
        <p:nvPicPr>
          <p:cNvPr id="5" name="Picture 4" descr="A group of provid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9248" y="3390295"/>
            <a:ext cx="5573211" cy="3383735"/>
          </a:xfrm>
          <a:prstGeom prst="rect">
            <a:avLst/>
          </a:prstGeom>
        </p:spPr>
      </p:pic>
    </p:spTree>
    <p:extLst>
      <p:ext uri="{BB962C8B-B14F-4D97-AF65-F5344CB8AC3E}">
        <p14:creationId xmlns:p14="http://schemas.microsoft.com/office/powerpoint/2010/main" val="2750566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 y="542730"/>
            <a:ext cx="9144000" cy="913817"/>
          </a:xfrm>
        </p:spPr>
        <p:txBody>
          <a:bodyPr/>
          <a:lstStyle/>
          <a:p>
            <a:pPr algn="ctr"/>
            <a:r>
              <a:rPr lang="en-US" b="1" dirty="0" smtClean="0">
                <a:solidFill>
                  <a:srgbClr val="000000"/>
                </a:solidFill>
              </a:rPr>
              <a:t>Factors That </a:t>
            </a:r>
            <a:br>
              <a:rPr lang="en-US" b="1" dirty="0" smtClean="0">
                <a:solidFill>
                  <a:srgbClr val="000000"/>
                </a:solidFill>
              </a:rPr>
            </a:br>
            <a:r>
              <a:rPr lang="en-US" b="1" dirty="0" smtClean="0">
                <a:solidFill>
                  <a:srgbClr val="000000"/>
                </a:solidFill>
              </a:rPr>
              <a:t>Affect Spread</a:t>
            </a:r>
            <a:endParaRPr lang="en-US" b="1"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73" y="314566"/>
            <a:ext cx="190182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Video icon&#10;Factors that Impact Spread"/>
          <p:cNvPicPr>
            <a:picLocks noChangeAspect="1"/>
          </p:cNvPicPr>
          <p:nvPr/>
        </p:nvPicPr>
        <p:blipFill>
          <a:blip r:embed="rId4" cstate="print"/>
          <a:stretch>
            <a:fillRect/>
          </a:stretch>
        </p:blipFill>
        <p:spPr>
          <a:xfrm>
            <a:off x="7124936" y="298119"/>
            <a:ext cx="1904762" cy="1904762"/>
          </a:xfrm>
          <a:prstGeom prst="rect">
            <a:avLst/>
          </a:prstGeom>
        </p:spPr>
      </p:pic>
      <p:pic>
        <p:nvPicPr>
          <p:cNvPr id="10" name="Picture 9">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7800" y="1676400"/>
            <a:ext cx="6096000" cy="4572000"/>
          </a:xfrm>
          <a:prstGeom prst="rect">
            <a:avLst/>
          </a:prstGeom>
        </p:spPr>
      </p:pic>
    </p:spTree>
    <p:extLst>
      <p:ext uri="{BB962C8B-B14F-4D97-AF65-F5344CB8AC3E}">
        <p14:creationId xmlns:p14="http://schemas.microsoft.com/office/powerpoint/2010/main" val="62483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smtClean="0"/>
              <a:t>Evidence-based efforts, tools, and examples</a:t>
            </a:r>
          </a:p>
          <a:p>
            <a:r>
              <a:rPr lang="en-US" dirty="0" smtClean="0"/>
              <a:t>Leadership support</a:t>
            </a:r>
          </a:p>
          <a:p>
            <a:r>
              <a:rPr lang="en-US" dirty="0" smtClean="0"/>
              <a:t>Easy to adopt</a:t>
            </a:r>
          </a:p>
          <a:p>
            <a:r>
              <a:rPr lang="en-US" dirty="0" smtClean="0"/>
              <a:t>Pertinent and relevant issue</a:t>
            </a:r>
          </a:p>
          <a:p>
            <a:r>
              <a:rPr lang="en-US" dirty="0" smtClean="0"/>
              <a:t>Able to be piloted or tested on a small scale</a:t>
            </a:r>
          </a:p>
          <a:p>
            <a:r>
              <a:rPr lang="en-US" dirty="0" smtClean="0"/>
              <a:t>Observable </a:t>
            </a:r>
          </a:p>
          <a:p>
            <a:endParaRPr lang="en-US" dirty="0"/>
          </a:p>
        </p:txBody>
      </p:sp>
      <p:sp>
        <p:nvSpPr>
          <p:cNvPr id="2" name="Title 1"/>
          <p:cNvSpPr>
            <a:spLocks noGrp="1"/>
          </p:cNvSpPr>
          <p:nvPr>
            <p:ph type="title"/>
          </p:nvPr>
        </p:nvSpPr>
        <p:spPr>
          <a:xfrm>
            <a:off x="519113" y="661263"/>
            <a:ext cx="9143999" cy="913817"/>
          </a:xfrm>
        </p:spPr>
        <p:txBody>
          <a:bodyPr/>
          <a:lstStyle/>
          <a:p>
            <a:pPr algn="ctr"/>
            <a:r>
              <a:rPr lang="en-US" b="1" dirty="0" smtClean="0">
                <a:solidFill>
                  <a:srgbClr val="000000"/>
                </a:solidFill>
              </a:rPr>
              <a:t>What Facilitates Spread Success?</a:t>
            </a:r>
            <a:r>
              <a:rPr lang="en-US" b="1" baseline="30000" dirty="0" smtClean="0">
                <a:solidFill>
                  <a:srgbClr val="000000"/>
                </a:solidFill>
              </a:rPr>
              <a:t>4</a:t>
            </a:r>
            <a:endParaRPr lang="en-US" b="1" baseline="30000" dirty="0">
              <a:solidFill>
                <a:srgbClr val="000000"/>
              </a:solidFill>
            </a:endParaRPr>
          </a:p>
        </p:txBody>
      </p:sp>
      <p:pic>
        <p:nvPicPr>
          <p:cNvPr id="4" name="Picture 3" descr="A group of providers seated at a conference table viewing a present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639" y="2833993"/>
            <a:ext cx="6281758" cy="3813924"/>
          </a:xfrm>
          <a:prstGeom prst="rect">
            <a:avLst/>
          </a:prstGeom>
        </p:spPr>
      </p:pic>
    </p:spTree>
    <p:extLst>
      <p:ext uri="{BB962C8B-B14F-4D97-AF65-F5344CB8AC3E}">
        <p14:creationId xmlns:p14="http://schemas.microsoft.com/office/powerpoint/2010/main" val="2114351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3302</TotalTime>
  <Words>769</Words>
  <Application>Microsoft Office PowerPoint</Application>
  <PresentationFormat>On-screen Show (4:3)</PresentationFormat>
  <Paragraphs>148</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Learning Objectives</vt:lpstr>
      <vt:lpstr>Definition of Spread1</vt:lpstr>
      <vt:lpstr>Why Spread?</vt:lpstr>
      <vt:lpstr>Spread Framework2</vt:lpstr>
      <vt:lpstr>External Factors Affecting Spread3</vt:lpstr>
      <vt:lpstr>Internal Factors Affecting Spread3</vt:lpstr>
      <vt:lpstr>Factors That  Affect Spread</vt:lpstr>
      <vt:lpstr>What Facilitates Spread Success?4</vt:lpstr>
      <vt:lpstr>Spread Sequencing5</vt:lpstr>
      <vt:lpstr>Developing a Plan for Spread</vt:lpstr>
      <vt:lpstr>Work With the Next Unit  </vt:lpstr>
      <vt:lpstr>Account for Variability  </vt:lpstr>
      <vt:lpstr>Exercise: Develop a Spread  Plan To Decrease  CAUTI Rates</vt:lpstr>
      <vt:lpstr>Evaluate Spread</vt:lpstr>
      <vt:lpstr>Seven Spreadly Sins5</vt:lpstr>
      <vt:lpstr>Summary</vt:lpstr>
      <vt:lpstr>Tools</vt:lpstr>
      <vt:lpstr>References</vt:lpstr>
      <vt:lpstr>References</vt:lpstr>
      <vt:lpstr>References</vt:lpstr>
    </vt:vector>
  </TitlesOfParts>
  <Company>HRET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Gabriela Gracia</dc:creator>
  <cp:lastModifiedBy>Lozano, Gladys</cp:lastModifiedBy>
  <cp:revision>373</cp:revision>
  <cp:lastPrinted>2012-08-08T15:48:34Z</cp:lastPrinted>
  <dcterms:created xsi:type="dcterms:W3CDTF">2012-06-03T23:34:26Z</dcterms:created>
  <dcterms:modified xsi:type="dcterms:W3CDTF">2013-03-12T23:11:49Z</dcterms:modified>
</cp:coreProperties>
</file>