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1" r:id="rId3"/>
    <p:sldMasterId id="2147483685" r:id="rId4"/>
    <p:sldMasterId id="2147483688" r:id="rId5"/>
  </p:sldMasterIdLst>
  <p:notesMasterIdLst>
    <p:notesMasterId r:id="rId39"/>
  </p:notesMasterIdLst>
  <p:sldIdLst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56" r:id="rId37"/>
    <p:sldId id="257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00" autoAdjust="0"/>
  </p:normalViewPr>
  <p:slideViewPr>
    <p:cSldViewPr>
      <p:cViewPr>
        <p:scale>
          <a:sx n="80" d="100"/>
          <a:sy n="80" d="100"/>
        </p:scale>
        <p:origin x="-2514" y="-5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Sheet1!$G$6:$G$7</c:f>
              <c:strCache>
                <c:ptCount val="2"/>
                <c:pt idx="0">
                  <c:v>Adjusted for days pre</c:v>
                </c:pt>
                <c:pt idx="1">
                  <c:v>Not adjusted</c:v>
                </c:pt>
              </c:strCache>
            </c:strRef>
          </c:cat>
          <c:val>
            <c:numRef>
              <c:f>Sheet1!$H$6:$H$7</c:f>
              <c:numCache>
                <c:formatCode>General</c:formatCode>
                <c:ptCount val="2"/>
                <c:pt idx="0">
                  <c:v>7</c:v>
                </c:pt>
                <c:pt idx="1">
                  <c:v>-40</c:v>
                </c:pt>
              </c:numCache>
            </c:numRef>
          </c:val>
        </c:ser>
        <c:ser>
          <c:idx val="1"/>
          <c:order val="1"/>
          <c:invertIfNegative val="0"/>
          <c:cat>
            <c:strRef>
              <c:f>Sheet1!$G$6:$G$7</c:f>
              <c:strCache>
                <c:ptCount val="2"/>
                <c:pt idx="0">
                  <c:v>Adjusted for days pre</c:v>
                </c:pt>
                <c:pt idx="1">
                  <c:v>Not adjusted</c:v>
                </c:pt>
              </c:strCache>
            </c:strRef>
          </c:cat>
          <c:val>
            <c:numRef>
              <c:f>Sheet1!$I$6:$I$7</c:f>
              <c:numCache>
                <c:formatCode>General</c:formatCode>
                <c:ptCount val="2"/>
                <c:pt idx="0">
                  <c:v>-38</c:v>
                </c:pt>
                <c:pt idx="1">
                  <c:v>-48</c:v>
                </c:pt>
              </c:numCache>
            </c:numRef>
          </c:val>
        </c:ser>
        <c:ser>
          <c:idx val="2"/>
          <c:order val="2"/>
          <c:invertIfNegative val="0"/>
          <c:cat>
            <c:strRef>
              <c:f>Sheet1!$G$6:$G$7</c:f>
              <c:strCache>
                <c:ptCount val="2"/>
                <c:pt idx="0">
                  <c:v>Adjusted for days pre</c:v>
                </c:pt>
                <c:pt idx="1">
                  <c:v>Not adjusted</c:v>
                </c:pt>
              </c:strCache>
            </c:strRef>
          </c:cat>
          <c:val>
            <c:numRef>
              <c:f>Sheet1!$J$6:$J$7</c:f>
              <c:numCache>
                <c:formatCode>General</c:formatCode>
                <c:ptCount val="2"/>
                <c:pt idx="0">
                  <c:v>-46</c:v>
                </c:pt>
                <c:pt idx="1">
                  <c:v>-50</c:v>
                </c:pt>
              </c:numCache>
            </c:numRef>
          </c:val>
        </c:ser>
        <c:ser>
          <c:idx val="3"/>
          <c:order val="3"/>
          <c:invertIfNegative val="0"/>
          <c:cat>
            <c:strRef>
              <c:f>Sheet1!$G$6:$G$7</c:f>
              <c:strCache>
                <c:ptCount val="2"/>
                <c:pt idx="0">
                  <c:v>Adjusted for days pre</c:v>
                </c:pt>
                <c:pt idx="1">
                  <c:v>Not adjusted</c:v>
                </c:pt>
              </c:strCache>
            </c:strRef>
          </c:cat>
          <c:val>
            <c:numRef>
              <c:f>Sheet1!$K$6:$K$7</c:f>
              <c:numCache>
                <c:formatCode>General</c:formatCode>
                <c:ptCount val="2"/>
                <c:pt idx="0">
                  <c:v>-51</c:v>
                </c:pt>
                <c:pt idx="1">
                  <c:v>-51</c:v>
                </c:pt>
              </c:numCache>
            </c:numRef>
          </c:val>
        </c:ser>
        <c:ser>
          <c:idx val="4"/>
          <c:order val="4"/>
          <c:invertIfNegative val="0"/>
          <c:cat>
            <c:strRef>
              <c:f>Sheet1!$G$6:$G$7</c:f>
              <c:strCache>
                <c:ptCount val="2"/>
                <c:pt idx="0">
                  <c:v>Adjusted for days pre</c:v>
                </c:pt>
                <c:pt idx="1">
                  <c:v>Not adjusted</c:v>
                </c:pt>
              </c:strCache>
            </c:strRef>
          </c:cat>
          <c:val>
            <c:numRef>
              <c:f>Sheet1!$L$6:$L$7</c:f>
              <c:numCache>
                <c:formatCode>General</c:formatCode>
                <c:ptCount val="2"/>
                <c:pt idx="0">
                  <c:v>-56</c:v>
                </c:pt>
                <c:pt idx="1">
                  <c:v>-52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97576960"/>
        <c:axId val="197668864"/>
      </c:barChart>
      <c:catAx>
        <c:axId val="197576960"/>
        <c:scaling>
          <c:orientation val="minMax"/>
        </c:scaling>
        <c:delete val="0"/>
        <c:axPos val="b"/>
        <c:majorTickMark val="out"/>
        <c:minorTickMark val="none"/>
        <c:tickLblPos val="nextTo"/>
        <c:crossAx val="197668864"/>
        <c:crosses val="autoZero"/>
        <c:auto val="1"/>
        <c:lblAlgn val="ctr"/>
        <c:lblOffset val="100"/>
        <c:noMultiLvlLbl val="0"/>
      </c:catAx>
      <c:valAx>
        <c:axId val="1976688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75769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4.8224377514803698E-2"/>
          <c:y val="4.5774647887323897E-2"/>
          <c:w val="0.90079068621636704"/>
          <c:h val="0.90845070422535201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val>
            <c:numRef>
              <c:f>Sheet1!$D$17:$D$20</c:f>
              <c:numCache>
                <c:formatCode>General</c:formatCode>
                <c:ptCount val="4"/>
                <c:pt idx="0">
                  <c:v>1148</c:v>
                </c:pt>
                <c:pt idx="2">
                  <c:v>11279</c:v>
                </c:pt>
              </c:numCache>
            </c:numRef>
          </c:val>
        </c:ser>
        <c:ser>
          <c:idx val="1"/>
          <c:order val="1"/>
          <c:invertIfNegative val="0"/>
          <c:val>
            <c:numRef>
              <c:f>Sheet1!$E$17:$E$20</c:f>
              <c:numCache>
                <c:formatCode>General</c:formatCode>
                <c:ptCount val="4"/>
                <c:pt idx="0">
                  <c:v>1043</c:v>
                </c:pt>
                <c:pt idx="2">
                  <c:v>10970</c:v>
                </c:pt>
              </c:numCache>
            </c:numRef>
          </c:val>
        </c:ser>
        <c:ser>
          <c:idx val="2"/>
          <c:order val="2"/>
          <c:invertIfNegative val="0"/>
          <c:val>
            <c:numRef>
              <c:f>Sheet1!$F$17:$F$20</c:f>
              <c:numCache>
                <c:formatCode>General</c:formatCode>
                <c:ptCount val="4"/>
                <c:pt idx="0">
                  <c:v>1552</c:v>
                </c:pt>
                <c:pt idx="2">
                  <c:v>10899</c:v>
                </c:pt>
              </c:numCache>
            </c:numRef>
          </c:val>
        </c:ser>
        <c:ser>
          <c:idx val="3"/>
          <c:order val="3"/>
          <c:invertIfNegative val="0"/>
          <c:val>
            <c:numRef>
              <c:f>Sheet1!$G$17:$G$20</c:f>
              <c:numCache>
                <c:formatCode>General</c:formatCode>
                <c:ptCount val="4"/>
                <c:pt idx="0">
                  <c:v>809</c:v>
                </c:pt>
                <c:pt idx="2">
                  <c:v>10494</c:v>
                </c:pt>
              </c:numCache>
            </c:numRef>
          </c:val>
        </c:ser>
        <c:ser>
          <c:idx val="4"/>
          <c:order val="4"/>
          <c:invertIfNegative val="0"/>
          <c:val>
            <c:numRef>
              <c:f>Sheet1!$H$17:$H$20</c:f>
              <c:numCache>
                <c:formatCode>General</c:formatCode>
                <c:ptCount val="4"/>
                <c:pt idx="0">
                  <c:v>-3352</c:v>
                </c:pt>
                <c:pt idx="2">
                  <c:v>11764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6410880"/>
        <c:axId val="206412416"/>
      </c:barChart>
      <c:catAx>
        <c:axId val="206410880"/>
        <c:scaling>
          <c:orientation val="minMax"/>
        </c:scaling>
        <c:delete val="1"/>
        <c:axPos val="b"/>
        <c:majorTickMark val="out"/>
        <c:minorTickMark val="none"/>
        <c:tickLblPos val="nextTo"/>
        <c:crossAx val="206412416"/>
        <c:crosses val="autoZero"/>
        <c:auto val="1"/>
        <c:lblAlgn val="ctr"/>
        <c:lblOffset val="100"/>
        <c:noMultiLvlLbl val="0"/>
      </c:catAx>
      <c:valAx>
        <c:axId val="2064124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64108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0.09197</cdr:x>
      <cdr:y>0.40141</cdr:y>
    </cdr:from>
    <cdr:to>
      <cdr:x>0.28412</cdr:x>
      <cdr:y>0.52113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96950" y="1447800"/>
          <a:ext cx="2082800" cy="431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 smtClean="0">
              <a:solidFill>
                <a:schemeClr val="tx1"/>
              </a:solidFill>
            </a:rPr>
            <a:t>Inpatient Costs</a:t>
          </a:r>
          <a:endParaRPr lang="en-US" sz="20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0.5208</cdr:x>
      <cdr:y>0.72887</cdr:y>
    </cdr:from>
    <cdr:to>
      <cdr:x>0.71295</cdr:x>
      <cdr:y>0.84859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645150" y="2628900"/>
          <a:ext cx="2082800" cy="431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dirty="0" smtClean="0">
              <a:solidFill>
                <a:schemeClr val="tx1"/>
              </a:solidFill>
            </a:rPr>
            <a:t>Outpatient Costs</a:t>
          </a:r>
          <a:endParaRPr lang="en-US" sz="2000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D30EAC-7549-4A4B-A2C4-F71597D0D27C}" type="datetimeFigureOut">
              <a:rPr lang="en-US" smtClean="0"/>
              <a:t>6/3/2013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7FA425-8DE2-447E-BDD4-67B943B18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680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728EC0-030A-4C31-A098-75B7FED1DAB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4325" indent="-224325"/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728EC0-030A-4C31-A098-75B7FED1DAB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Arial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728EC0-030A-4C31-A098-75B7FED1DAB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728EC0-030A-4C31-A098-75B7FED1DAB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728EC0-030A-4C31-A098-75B7FED1DAB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9E709-D66B-7F48-B653-DDFA083C4F72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2073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the Qualitative data will</a:t>
            </a:r>
            <a:r>
              <a:rPr lang="en-US" baseline="0" dirty="0" smtClean="0"/>
              <a:t> be discussed further by the next presenter.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9E709-D66B-7F48-B653-DDFA083C4F72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45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936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728EC0-030A-4C31-A098-75B7FED1DAB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728EC0-030A-4C31-A098-75B7FED1DAB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728EC0-030A-4C31-A098-75B7FED1DAB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730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728EC0-030A-4C31-A098-75B7FED1DAB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728EC0-030A-4C31-A098-75B7FED1DAB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728EC0-030A-4C31-A098-75B7FED1DAB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728EC0-030A-4C31-A098-75B7FED1DAB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728EC0-030A-4C31-A098-75B7FED1DAB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ED785-7DCB-4A44-AE3D-7586C7A6AFBA}" type="datetimeFigureOut">
              <a:rPr lang="en-US" smtClean="0"/>
              <a:t>6/3/2013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F710-59E6-4FAE-A2CB-A0E0ABA381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946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ED785-7DCB-4A44-AE3D-7586C7A6AFBA}" type="datetimeFigureOut">
              <a:rPr lang="en-US" smtClean="0"/>
              <a:t>6/3/2013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F710-59E6-4FAE-A2CB-A0E0ABA381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212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ED785-7DCB-4A44-AE3D-7586C7A6AFBA}" type="datetimeFigureOut">
              <a:rPr lang="en-US" smtClean="0"/>
              <a:t>6/3/2013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F710-59E6-4FAE-A2CB-A0E0ABA381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063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1"/>
          <p:cNvGrpSpPr>
            <a:grpSpLocks/>
          </p:cNvGrpSpPr>
          <p:nvPr userDrawn="1"/>
        </p:nvGrpSpPr>
        <p:grpSpPr bwMode="auto">
          <a:xfrm>
            <a:off x="0" y="3867150"/>
            <a:ext cx="7986713" cy="19050"/>
            <a:chOff x="0" y="840"/>
            <a:chExt cx="5660" cy="12"/>
          </a:xfrm>
        </p:grpSpPr>
        <p:sp>
          <p:nvSpPr>
            <p:cNvPr id="5" name="Line 102"/>
            <p:cNvSpPr>
              <a:spLocks noChangeShapeType="1"/>
            </p:cNvSpPr>
            <p:nvPr/>
          </p:nvSpPr>
          <p:spPr bwMode="auto">
            <a:xfrm>
              <a:off x="5" y="852"/>
              <a:ext cx="5655" cy="0"/>
            </a:xfrm>
            <a:prstGeom prst="line">
              <a:avLst/>
            </a:prstGeom>
            <a:noFill/>
            <a:ln w="50800">
              <a:solidFill>
                <a:srgbClr val="00176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endParaRPr>
            </a:p>
          </p:txBody>
        </p:sp>
        <p:sp>
          <p:nvSpPr>
            <p:cNvPr id="6" name="Line 103"/>
            <p:cNvSpPr>
              <a:spLocks noChangeShapeType="1"/>
            </p:cNvSpPr>
            <p:nvPr/>
          </p:nvSpPr>
          <p:spPr bwMode="auto">
            <a:xfrm>
              <a:off x="0" y="840"/>
              <a:ext cx="5655" cy="0"/>
            </a:xfrm>
            <a:prstGeom prst="line">
              <a:avLst/>
            </a:prstGeom>
            <a:noFill/>
            <a:ln w="50800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endParaRPr>
            </a:p>
          </p:txBody>
        </p:sp>
      </p:grpSp>
      <p:graphicFrame>
        <p:nvGraphicFramePr>
          <p:cNvPr id="7" name="Object 111" descr="This is a picture of the AHRQ logo."/>
          <p:cNvGraphicFramePr>
            <a:graphicFrameLocks noChangeAspect="1"/>
          </p:cNvGraphicFramePr>
          <p:nvPr userDrawn="1"/>
        </p:nvGraphicFramePr>
        <p:xfrm>
          <a:off x="990600" y="381000"/>
          <a:ext cx="7162800" cy="169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Photo Editor Photo" r:id="rId3" imgW="6400000" imgH="1514686" progId="">
                  <p:embed/>
                </p:oleObj>
              </mc:Choice>
              <mc:Fallback>
                <p:oleObj name="Photo Editor Photo" r:id="rId3" imgW="6400000" imgH="151468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81000"/>
                        <a:ext cx="7162800" cy="169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819400"/>
            <a:ext cx="7789863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 and use in 1 or 2 lines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50938" y="3962400"/>
            <a:ext cx="6435725" cy="2133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 and use in 1 or more lines</a:t>
            </a:r>
          </a:p>
        </p:txBody>
      </p:sp>
    </p:spTree>
    <p:extLst>
      <p:ext uri="{BB962C8B-B14F-4D97-AF65-F5344CB8AC3E}">
        <p14:creationId xmlns:p14="http://schemas.microsoft.com/office/powerpoint/2010/main" val="15202864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11" descr="This is a picture of the AHRQ logo."/>
          <p:cNvGraphicFramePr>
            <a:graphicFrameLocks noChangeAspect="1"/>
          </p:cNvGraphicFramePr>
          <p:nvPr userDrawn="1"/>
        </p:nvGraphicFramePr>
        <p:xfrm>
          <a:off x="990600" y="381000"/>
          <a:ext cx="7162800" cy="169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Photo Editor Photo" r:id="rId3" imgW="6400000" imgH="1514686" progId="">
                  <p:embed/>
                </p:oleObj>
              </mc:Choice>
              <mc:Fallback>
                <p:oleObj name="Photo Editor Photo" r:id="rId3" imgW="6400000" imgH="151468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81000"/>
                        <a:ext cx="7162800" cy="169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819400"/>
            <a:ext cx="7789863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 and use in 1 or 2 lines</a:t>
            </a:r>
          </a:p>
        </p:txBody>
      </p:sp>
    </p:spTree>
    <p:extLst>
      <p:ext uri="{BB962C8B-B14F-4D97-AF65-F5344CB8AC3E}">
        <p14:creationId xmlns:p14="http://schemas.microsoft.com/office/powerpoint/2010/main" val="3305720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816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076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6400"/>
            <a:ext cx="3919538" cy="289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1538" y="1676400"/>
            <a:ext cx="3921125" cy="289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4359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7744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6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3750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ED785-7DCB-4A44-AE3D-7586C7A6AFBA}" type="datetimeFigureOut">
              <a:rPr lang="en-US" smtClean="0"/>
              <a:t>6/3/2013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F710-59E6-4FAE-A2CB-A0E0ABA381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1462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97258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12396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5180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5588" y="228600"/>
            <a:ext cx="1997075" cy="4343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843588" cy="4343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4765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6697663" cy="876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676400"/>
            <a:ext cx="7993063" cy="28956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7952063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6697663" cy="876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76400"/>
            <a:ext cx="3919538" cy="289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81538" y="1676400"/>
            <a:ext cx="3921125" cy="28956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7780991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6697663" cy="876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76400"/>
            <a:ext cx="3919538" cy="289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1538" y="1676400"/>
            <a:ext cx="3921125" cy="289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031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6697663" cy="876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76400"/>
            <a:ext cx="7993063" cy="137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200400"/>
            <a:ext cx="7993063" cy="137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0617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6697663" cy="876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76400"/>
            <a:ext cx="7993063" cy="28956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2366045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6697663" cy="876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76400"/>
            <a:ext cx="3919538" cy="289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81538" y="1676400"/>
            <a:ext cx="3921125" cy="28956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265846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ED785-7DCB-4A44-AE3D-7586C7A6AFBA}" type="datetimeFigureOut">
              <a:rPr lang="en-US" smtClean="0"/>
              <a:t>6/3/2013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F710-59E6-4FAE-A2CB-A0E0ABA381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2320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6697663" cy="876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76400"/>
            <a:ext cx="3919538" cy="137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1538" y="1676400"/>
            <a:ext cx="3921125" cy="137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09600" y="3200400"/>
            <a:ext cx="7993063" cy="137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7549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6697663" cy="876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6400"/>
            <a:ext cx="3919538" cy="289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1538" y="1676400"/>
            <a:ext cx="3921125" cy="289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363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st slide-author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996696" y="1325880"/>
            <a:ext cx="7368988" cy="4102474"/>
          </a:xfrm>
        </p:spPr>
        <p:txBody>
          <a:bodyPr/>
          <a:lstStyle>
            <a:lvl1pPr>
              <a:buClr>
                <a:srgbClr val="CE1141"/>
              </a:buClr>
              <a:buSzPct val="125000"/>
              <a:buFont typeface="Wingdings" pitchFamily="2" charset="2"/>
              <a:buChar char="§"/>
              <a:defRPr lang="en-US" sz="2400" b="1" kern="120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buClr>
                <a:srgbClr val="CE1141"/>
              </a:buClr>
              <a:defRPr sz="2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buClr>
                <a:srgbClr val="CE1141"/>
              </a:buClr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buClr>
                <a:srgbClr val="CE1141"/>
              </a:buCl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buClr>
                <a:srgbClr val="CE1141"/>
              </a:buCl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27432"/>
            <a:ext cx="7395881" cy="667512"/>
          </a:xfrm>
        </p:spPr>
        <p:txBody>
          <a:bodyPr/>
          <a:lstStyle>
            <a:lvl1pPr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4" name="Picture 8" descr="4a_blue-green_30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91072"/>
            <a:ext cx="91440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b="1"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fld id="{0E68CEE3-F570-4915-A5A9-A3387A82AA8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742953"/>
            <a:ext cx="9144000" cy="1588"/>
          </a:xfrm>
          <a:prstGeom prst="line">
            <a:avLst/>
          </a:prstGeom>
          <a:ln w="25400">
            <a:solidFill>
              <a:srgbClr val="B30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0" y="742953"/>
            <a:ext cx="9144000" cy="1588"/>
          </a:xfrm>
          <a:prstGeom prst="line">
            <a:avLst/>
          </a:prstGeom>
          <a:ln w="25400">
            <a:solidFill>
              <a:srgbClr val="CE11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6922008" y="6743815"/>
            <a:ext cx="3009900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500" dirty="0" smtClean="0">
                <a:solidFill>
                  <a:srgbClr val="000000"/>
                </a:solidFill>
              </a:rPr>
              <a:t>Mathematica</a:t>
            </a:r>
            <a:r>
              <a:rPr lang="en-US" sz="500" baseline="30000" dirty="0" smtClean="0">
                <a:solidFill>
                  <a:srgbClr val="000000"/>
                </a:solidFill>
              </a:rPr>
              <a:t>® </a:t>
            </a:r>
            <a:r>
              <a:rPr lang="en-US" sz="500" dirty="0" smtClean="0">
                <a:solidFill>
                  <a:srgbClr val="000000"/>
                </a:solidFill>
              </a:rPr>
              <a:t>is a registered trademark of Mathematica Policy Research. </a:t>
            </a:r>
            <a:endParaRPr lang="en-US" sz="500" baseline="30000" dirty="0">
              <a:solidFill>
                <a:srgbClr val="000000"/>
              </a:solidFill>
            </a:endParaRPr>
          </a:p>
        </p:txBody>
      </p:sp>
      <p:pic>
        <p:nvPicPr>
          <p:cNvPr id="13" name="Picture 12" descr="MPRlogo_2c_for_ppt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18162" y="6296665"/>
            <a:ext cx="1494092" cy="51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2307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Front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806" y="1106424"/>
            <a:ext cx="7772400" cy="1470025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2920" y="2812188"/>
            <a:ext cx="7794172" cy="482556"/>
          </a:xfrm>
        </p:spPr>
        <p:txBody>
          <a:bodyPr>
            <a:normAutofit/>
          </a:bodyPr>
          <a:lstStyle>
            <a:lvl1pPr marL="0" indent="0" algn="ctr">
              <a:buNone/>
              <a:defRPr sz="18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presenter names</a:t>
            </a:r>
            <a:endParaRPr lang="en-US" dirty="0"/>
          </a:p>
        </p:txBody>
      </p:sp>
      <p:pic>
        <p:nvPicPr>
          <p:cNvPr id="5" name="Picture 4" descr="updated-gradient.jpg"/>
          <p:cNvPicPr>
            <a:picLocks noChangeAspect="1"/>
          </p:cNvPicPr>
          <p:nvPr userDrawn="1"/>
        </p:nvPicPr>
        <p:blipFill>
          <a:blip r:embed="rId2" cstate="print"/>
          <a:srcRect l="317" t="745" r="635" b="2137"/>
          <a:stretch>
            <a:fillRect/>
          </a:stretch>
        </p:blipFill>
        <p:spPr>
          <a:xfrm>
            <a:off x="-1" y="4274458"/>
            <a:ext cx="9144001" cy="2583542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0" y="742953"/>
            <a:ext cx="9144000" cy="1588"/>
          </a:xfrm>
          <a:prstGeom prst="line">
            <a:avLst/>
          </a:prstGeom>
          <a:ln w="25400">
            <a:solidFill>
              <a:srgbClr val="CE11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MPRlogo_2c_for_ppt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436076" y="5336956"/>
            <a:ext cx="1927860" cy="66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9836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and Bullets --no banner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996696" y="1325880"/>
            <a:ext cx="7368988" cy="4102474"/>
          </a:xfrm>
        </p:spPr>
        <p:txBody>
          <a:bodyPr/>
          <a:lstStyle>
            <a:lvl1pPr>
              <a:buClr>
                <a:srgbClr val="CE1141"/>
              </a:buClr>
              <a:buSzPct val="125000"/>
              <a:buFont typeface="Wingdings" pitchFamily="2" charset="2"/>
              <a:buChar char="§"/>
              <a:defRPr lang="en-US" sz="2400" b="1" kern="120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buClr>
                <a:srgbClr val="CE1141"/>
              </a:buClr>
              <a:defRPr sz="2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buClr>
                <a:srgbClr val="CE1141"/>
              </a:buClr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buClr>
                <a:srgbClr val="CE1141"/>
              </a:buCl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buClr>
                <a:srgbClr val="CE1141"/>
              </a:buCl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27432"/>
            <a:ext cx="7395881" cy="667512"/>
          </a:xfrm>
        </p:spPr>
        <p:txBody>
          <a:bodyPr/>
          <a:lstStyle>
            <a:lvl1pPr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9" name="Picture 8" descr="4a_blue-green_30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91072"/>
            <a:ext cx="91440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E68CEE3-F570-4915-A5A9-A3387A82AA8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742953"/>
            <a:ext cx="9144000" cy="1588"/>
          </a:xfrm>
          <a:prstGeom prst="line">
            <a:avLst/>
          </a:prstGeom>
          <a:ln w="25400">
            <a:solidFill>
              <a:srgbClr val="CE11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MPRlogo_2c_for_ppt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18162" y="6327648"/>
            <a:ext cx="1494092" cy="51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6381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st slide-author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996696" y="1325880"/>
            <a:ext cx="7368988" cy="4102474"/>
          </a:xfrm>
        </p:spPr>
        <p:txBody>
          <a:bodyPr/>
          <a:lstStyle>
            <a:lvl1pPr>
              <a:buClr>
                <a:srgbClr val="CE1141"/>
              </a:buClr>
              <a:buSzPct val="125000"/>
              <a:buFont typeface="Wingdings" pitchFamily="2" charset="2"/>
              <a:buChar char="§"/>
              <a:defRPr lang="en-US" sz="2400" b="1" kern="120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buClr>
                <a:srgbClr val="CE1141"/>
              </a:buClr>
              <a:defRPr sz="2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buClr>
                <a:srgbClr val="CE1141"/>
              </a:buClr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buClr>
                <a:srgbClr val="CE1141"/>
              </a:buCl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buClr>
                <a:srgbClr val="CE1141"/>
              </a:buCl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27432"/>
            <a:ext cx="7395881" cy="667512"/>
          </a:xfrm>
        </p:spPr>
        <p:txBody>
          <a:bodyPr/>
          <a:lstStyle>
            <a:lvl1pPr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4" name="Picture 8" descr="4a_blue-green_30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91072"/>
            <a:ext cx="91440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b="1"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fld id="{0E68CEE3-F570-4915-A5A9-A3387A82AA8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742953"/>
            <a:ext cx="9144000" cy="1588"/>
          </a:xfrm>
          <a:prstGeom prst="line">
            <a:avLst/>
          </a:prstGeom>
          <a:ln w="25400">
            <a:solidFill>
              <a:srgbClr val="B30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0" y="742953"/>
            <a:ext cx="9144000" cy="1588"/>
          </a:xfrm>
          <a:prstGeom prst="line">
            <a:avLst/>
          </a:prstGeom>
          <a:ln w="25400">
            <a:solidFill>
              <a:srgbClr val="CE11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6922008" y="6743815"/>
            <a:ext cx="3009900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500" dirty="0" smtClean="0">
                <a:solidFill>
                  <a:srgbClr val="000000"/>
                </a:solidFill>
              </a:rPr>
              <a:t>Mathematica</a:t>
            </a:r>
            <a:r>
              <a:rPr lang="en-US" sz="500" baseline="30000" dirty="0" smtClean="0">
                <a:solidFill>
                  <a:srgbClr val="000000"/>
                </a:solidFill>
              </a:rPr>
              <a:t>® </a:t>
            </a:r>
            <a:r>
              <a:rPr lang="en-US" sz="500" dirty="0" smtClean="0">
                <a:solidFill>
                  <a:srgbClr val="000000"/>
                </a:solidFill>
              </a:rPr>
              <a:t>is a registered trademark of Mathematica Policy Research. </a:t>
            </a:r>
            <a:endParaRPr lang="en-US" sz="500" baseline="30000" dirty="0">
              <a:solidFill>
                <a:srgbClr val="000000"/>
              </a:solidFill>
            </a:endParaRPr>
          </a:p>
        </p:txBody>
      </p:sp>
      <p:pic>
        <p:nvPicPr>
          <p:cNvPr id="13" name="Picture 12" descr="MPRlogo_2c_for_ppt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18162" y="6296665"/>
            <a:ext cx="1494092" cy="51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8049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395728"/>
            <a:ext cx="7772400" cy="1470025"/>
          </a:xfrm>
        </p:spPr>
        <p:txBody>
          <a:bodyPr/>
          <a:lstStyle>
            <a:lvl1pPr algn="ctr"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0657" y="6492875"/>
            <a:ext cx="442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F0507842-9BB5-40E2-A2EE-923697D830A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914400" y="1524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ts val="5400"/>
              </a:spcBef>
              <a:spcAft>
                <a:spcPts val="1800"/>
              </a:spcAft>
              <a:defRPr/>
            </a:pPr>
            <a:endParaRPr lang="en-US" sz="2800" b="1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1924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B0E63-273C-D945-BF13-FB31AA7FB32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6/3/2013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DAE6A-97B1-E048-9828-DDFE7F7FCF6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676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B0E63-273C-D945-BF13-FB31AA7FB32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6/3/2013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DAE6A-97B1-E048-9828-DDFE7F7FCF6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500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B0E63-273C-D945-BF13-FB31AA7FB32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6/3/2013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DAE6A-97B1-E048-9828-DDFE7F7FCF6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567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ED785-7DCB-4A44-AE3D-7586C7A6AFBA}" type="datetimeFigureOut">
              <a:rPr lang="en-US" smtClean="0"/>
              <a:t>6/3/2013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F710-59E6-4FAE-A2CB-A0E0ABA381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5099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B0E63-273C-D945-BF13-FB31AA7FB32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6/3/2013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DAE6A-97B1-E048-9828-DDFE7F7FCF6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4967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B0E63-273C-D945-BF13-FB31AA7FB32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6/3/2013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DAE6A-97B1-E048-9828-DDFE7F7FCF6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5796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B0E63-273C-D945-BF13-FB31AA7FB32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6/3/2013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DAE6A-97B1-E048-9828-DDFE7F7FCF6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4857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B0E63-273C-D945-BF13-FB31AA7FB32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6/3/2013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DAE6A-97B1-E048-9828-DDFE7F7FCF6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6115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B0E63-273C-D945-BF13-FB31AA7FB32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6/3/2013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DAE6A-97B1-E048-9828-DDFE7F7FCF6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3672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B0E63-273C-D945-BF13-FB31AA7FB32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6/3/2013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DAE6A-97B1-E048-9828-DDFE7F7FCF6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4980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B0E63-273C-D945-BF13-FB31AA7FB32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6/3/2013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DAE6A-97B1-E048-9828-DDFE7F7FCF6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2719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B0E63-273C-D945-BF13-FB31AA7FB32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6/3/2013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DAE6A-97B1-E048-9828-DDFE7F7FCF6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349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ED785-7DCB-4A44-AE3D-7586C7A6AFBA}" type="datetimeFigureOut">
              <a:rPr lang="en-US" smtClean="0"/>
              <a:t>6/3/2013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F710-59E6-4FAE-A2CB-A0E0ABA381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540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ED785-7DCB-4A44-AE3D-7586C7A6AFBA}" type="datetimeFigureOut">
              <a:rPr lang="en-US" smtClean="0"/>
              <a:t>6/3/2013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F710-59E6-4FAE-A2CB-A0E0ABA381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104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ED785-7DCB-4A44-AE3D-7586C7A6AFBA}" type="datetimeFigureOut">
              <a:rPr lang="en-US" smtClean="0"/>
              <a:t>6/3/2013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F710-59E6-4FAE-A2CB-A0E0ABA381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458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ED785-7DCB-4A44-AE3D-7586C7A6AFBA}" type="datetimeFigureOut">
              <a:rPr lang="en-US" smtClean="0"/>
              <a:t>6/3/2013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F710-59E6-4FAE-A2CB-A0E0ABA381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738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ED785-7DCB-4A44-AE3D-7586C7A6AFBA}" type="datetimeFigureOut">
              <a:rPr lang="en-US" smtClean="0"/>
              <a:t>6/3/2013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F710-59E6-4FAE-A2CB-A0E0ABA381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805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oleObject" Target="../embeddings/oleObject1.bin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vmlDrawing" Target="../drawings/vmlDrawing1.v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ED785-7DCB-4A44-AE3D-7586C7A6AFBA}" type="datetimeFigureOut">
              <a:rPr lang="en-US" smtClean="0"/>
              <a:t>6/3/2013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4F710-59E6-4FAE-A2CB-A0E0ABA381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508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A8"/>
            </a:gs>
            <a:gs pos="100000">
              <a:srgbClr val="1B8D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28600"/>
            <a:ext cx="6697663" cy="876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76400"/>
            <a:ext cx="7993063" cy="289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 and use use in 1 or more lines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2" name="Group 93"/>
          <p:cNvGrpSpPr>
            <a:grpSpLocks/>
          </p:cNvGrpSpPr>
          <p:nvPr userDrawn="1"/>
        </p:nvGrpSpPr>
        <p:grpSpPr bwMode="auto">
          <a:xfrm>
            <a:off x="7055" y="1219200"/>
            <a:ext cx="7986713" cy="19050"/>
            <a:chOff x="0" y="840"/>
            <a:chExt cx="5660" cy="12"/>
          </a:xfrm>
        </p:grpSpPr>
        <p:sp>
          <p:nvSpPr>
            <p:cNvPr id="1118" name="Line 94"/>
            <p:cNvSpPr>
              <a:spLocks noChangeShapeType="1"/>
            </p:cNvSpPr>
            <p:nvPr/>
          </p:nvSpPr>
          <p:spPr bwMode="auto">
            <a:xfrm>
              <a:off x="5" y="852"/>
              <a:ext cx="5655" cy="0"/>
            </a:xfrm>
            <a:prstGeom prst="line">
              <a:avLst/>
            </a:prstGeom>
            <a:noFill/>
            <a:ln w="50800">
              <a:solidFill>
                <a:srgbClr val="00176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endParaRPr>
            </a:p>
          </p:txBody>
        </p:sp>
        <p:sp>
          <p:nvSpPr>
            <p:cNvPr id="1119" name="Line 95"/>
            <p:cNvSpPr>
              <a:spLocks noChangeShapeType="1"/>
            </p:cNvSpPr>
            <p:nvPr/>
          </p:nvSpPr>
          <p:spPr bwMode="auto">
            <a:xfrm>
              <a:off x="0" y="840"/>
              <a:ext cx="5655" cy="0"/>
            </a:xfrm>
            <a:prstGeom prst="line">
              <a:avLst/>
            </a:prstGeom>
            <a:noFill/>
            <a:ln w="50800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endParaRPr>
            </a:p>
          </p:txBody>
        </p:sp>
      </p:grpSp>
      <p:graphicFrame>
        <p:nvGraphicFramePr>
          <p:cNvPr id="1029" name="Object 109" descr="This is a picture of the AHRQ logo."/>
          <p:cNvGraphicFramePr>
            <a:graphicFrameLocks noChangeAspect="1"/>
          </p:cNvGraphicFramePr>
          <p:nvPr userDrawn="1"/>
        </p:nvGraphicFramePr>
        <p:xfrm>
          <a:off x="142875" y="317500"/>
          <a:ext cx="1428750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Photo Editor Photo" r:id="rId23" imgW="3486637" imgH="1638529" progId="">
                  <p:embed/>
                </p:oleObj>
              </mc:Choice>
              <mc:Fallback>
                <p:oleObj name="Photo Editor Photo" r:id="rId23" imgW="3486637" imgH="163852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317500"/>
                        <a:ext cx="1428750" cy="67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8CF4EA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00279F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747486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465138" indent="-46513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n"/>
        <a:defRPr sz="3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ＭＳ Ｐゴシック" charset="0"/>
        </a:defRPr>
      </a:lvl1pPr>
      <a:lvl2pPr marL="976313" indent="-396875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95000"/>
        <a:buChar char="–"/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ＭＳ Ｐゴシック"/>
        </a:defRPr>
      </a:lvl2pPr>
      <a:lvl3pPr marL="1439863" indent="-3492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n"/>
        <a:defRPr sz="2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ＭＳ Ｐゴシック"/>
        </a:defRPr>
      </a:lvl3pPr>
      <a:lvl4pPr marL="1782763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66FFFF"/>
        </a:buClr>
        <a:buSzPct val="65000"/>
        <a:buFont typeface="Monotype Sorts"/>
        <a:buChar char="u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ＭＳ Ｐゴシック"/>
        </a:defRPr>
      </a:lvl4pPr>
      <a:lvl5pPr marL="2125663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ＭＳ Ｐゴシック"/>
        </a:defRPr>
      </a:lvl5pPr>
      <a:lvl6pPr marL="2582863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3040063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97263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954463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59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8" descr="4a_blue-green_300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291072"/>
            <a:ext cx="91440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772108" y="28568"/>
            <a:ext cx="7397496" cy="671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0657" y="6492875"/>
            <a:ext cx="442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rgbClr val="002060"/>
                </a:solidFill>
                <a:latin typeface="+mn-lt"/>
              </a:defRPr>
            </a:lvl1pPr>
          </a:lstStyle>
          <a:p>
            <a:pPr>
              <a:defRPr/>
            </a:pPr>
            <a:fld id="{F0507842-9BB5-40E2-A2EE-923697D830A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96696" y="1326424"/>
            <a:ext cx="7370064" cy="410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0" y="742953"/>
            <a:ext cx="9144000" cy="1588"/>
          </a:xfrm>
          <a:prstGeom prst="line">
            <a:avLst/>
          </a:prstGeom>
          <a:ln w="25400">
            <a:solidFill>
              <a:srgbClr val="CE11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924675" y="6743157"/>
            <a:ext cx="3009900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500" dirty="0" smtClean="0">
                <a:solidFill>
                  <a:srgbClr val="000000"/>
                </a:solidFill>
              </a:rPr>
              <a:t>Mathematica</a:t>
            </a:r>
            <a:r>
              <a:rPr lang="en-US" sz="500" baseline="30000" dirty="0" smtClean="0">
                <a:solidFill>
                  <a:srgbClr val="000000"/>
                </a:solidFill>
              </a:rPr>
              <a:t>® </a:t>
            </a:r>
            <a:r>
              <a:rPr lang="en-US" sz="500" dirty="0" smtClean="0">
                <a:solidFill>
                  <a:srgbClr val="000000"/>
                </a:solidFill>
              </a:rPr>
              <a:t>is a registered trademark of Mathematica Policy Research. </a:t>
            </a:r>
            <a:endParaRPr lang="en-US" sz="500" baseline="30000" dirty="0">
              <a:solidFill>
                <a:srgbClr val="000000"/>
              </a:solidFill>
            </a:endParaRPr>
          </a:p>
        </p:txBody>
      </p:sp>
      <p:pic>
        <p:nvPicPr>
          <p:cNvPr id="13" name="Picture 12" descr="MPRlogo_2c_for_pp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18162" y="6296665"/>
            <a:ext cx="1494092" cy="51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277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ts val="2200"/>
        </a:spcBef>
        <a:spcAft>
          <a:spcPct val="0"/>
        </a:spcAft>
        <a:buClr>
          <a:srgbClr val="CE1141"/>
        </a:buClr>
        <a:buSzPct val="125000"/>
        <a:buFont typeface="Wingdings" pitchFamily="2" charset="2"/>
        <a:buChar char="§"/>
        <a:defRPr sz="24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CE1141"/>
        </a:buClr>
        <a:buFont typeface="Arial" pitchFamily="34" charset="0"/>
        <a:buChar char="–"/>
        <a:defRPr sz="2000" b="1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CE1141"/>
        </a:buClr>
        <a:buFont typeface="Arial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E1141"/>
        </a:buClr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E1141"/>
        </a:buClr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59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8" descr="4a_blue-green_30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291072"/>
            <a:ext cx="91440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772108" y="28568"/>
            <a:ext cx="7397496" cy="671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0657" y="6492875"/>
            <a:ext cx="442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rgbClr val="002060"/>
                </a:solidFill>
                <a:latin typeface="+mn-lt"/>
              </a:defRPr>
            </a:lvl1pPr>
          </a:lstStyle>
          <a:p>
            <a:pPr>
              <a:defRPr/>
            </a:pPr>
            <a:fld id="{F0507842-9BB5-40E2-A2EE-923697D830A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96696" y="1326424"/>
            <a:ext cx="7370064" cy="410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0" y="742953"/>
            <a:ext cx="9144000" cy="1588"/>
          </a:xfrm>
          <a:prstGeom prst="line">
            <a:avLst/>
          </a:prstGeom>
          <a:ln w="25400">
            <a:solidFill>
              <a:srgbClr val="CE11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924675" y="6743157"/>
            <a:ext cx="3009900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500" dirty="0" smtClean="0">
                <a:solidFill>
                  <a:srgbClr val="000000"/>
                </a:solidFill>
              </a:rPr>
              <a:t>Mathematica</a:t>
            </a:r>
            <a:r>
              <a:rPr lang="en-US" sz="500" baseline="30000" dirty="0" smtClean="0">
                <a:solidFill>
                  <a:srgbClr val="000000"/>
                </a:solidFill>
              </a:rPr>
              <a:t>® </a:t>
            </a:r>
            <a:r>
              <a:rPr lang="en-US" sz="500" dirty="0" smtClean="0">
                <a:solidFill>
                  <a:srgbClr val="000000"/>
                </a:solidFill>
              </a:rPr>
              <a:t>is a registered trademark of Mathematica Policy Research. </a:t>
            </a:r>
            <a:endParaRPr lang="en-US" sz="500" baseline="30000" dirty="0">
              <a:solidFill>
                <a:srgbClr val="000000"/>
              </a:solidFill>
            </a:endParaRPr>
          </a:p>
        </p:txBody>
      </p:sp>
      <p:pic>
        <p:nvPicPr>
          <p:cNvPr id="13" name="Picture 12" descr="MPRlogo_2c_for_pp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18162" y="6296665"/>
            <a:ext cx="1494092" cy="51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528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ts val="2200"/>
        </a:spcBef>
        <a:spcAft>
          <a:spcPct val="0"/>
        </a:spcAft>
        <a:buClr>
          <a:srgbClr val="CE1141"/>
        </a:buClr>
        <a:buSzPct val="125000"/>
        <a:buFont typeface="Wingdings" pitchFamily="2" charset="2"/>
        <a:buChar char="§"/>
        <a:defRPr sz="24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CE1141"/>
        </a:buClr>
        <a:buFont typeface="Arial" pitchFamily="34" charset="0"/>
        <a:buChar char="–"/>
        <a:defRPr sz="2000" b="1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CE1141"/>
        </a:buClr>
        <a:buFont typeface="Arial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E1141"/>
        </a:buClr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E1141"/>
        </a:buClr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64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83B0E63-273C-D945-BF13-FB31AA7FB32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457200"/>
              <a:t>6/3/2013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CADAE6A-97B1-E048-9828-DDFE7F7FCF6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3292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4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EconometricaAHRQ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cmh.ahrq.gov/portal/server.pt/community/pcmh__home/1483/pcmh_evidence___evaluation_v2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5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3400" y="2133600"/>
            <a:ext cx="7789863" cy="167640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300" dirty="0" smtClean="0"/>
              <a:t>Advanced Methods in Delivery System Research –</a:t>
            </a:r>
            <a:br>
              <a:rPr lang="en-US" sz="2300" dirty="0" smtClean="0"/>
            </a:br>
            <a:r>
              <a:rPr lang="en-US" sz="2300" dirty="0" smtClean="0"/>
              <a:t>Planning, Executing, Analyzing, and </a:t>
            </a:r>
            <a:br>
              <a:rPr lang="en-US" sz="2300" dirty="0" smtClean="0"/>
            </a:br>
            <a:r>
              <a:rPr lang="en-US" sz="2300" dirty="0" smtClean="0"/>
              <a:t>Reporting Research on </a:t>
            </a:r>
            <a:br>
              <a:rPr lang="en-US" sz="2300" dirty="0" smtClean="0"/>
            </a:br>
            <a:r>
              <a:rPr lang="en-US" sz="2300" dirty="0" smtClean="0"/>
              <a:t>Delivery System Improvement </a:t>
            </a:r>
            <a:br>
              <a:rPr lang="en-US" sz="2300" dirty="0" smtClean="0"/>
            </a:br>
            <a:r>
              <a:rPr lang="en-US" sz="2300" dirty="0" smtClean="0"/>
              <a:t>Webinar #3: Logic Models</a:t>
            </a:r>
            <a:endParaRPr lang="en-US" sz="2300" dirty="0" smtClean="0">
              <a:ea typeface="ＭＳ Ｐゴシック" charset="-128"/>
            </a:endParaRPr>
          </a:p>
        </p:txBody>
      </p:sp>
      <p:sp>
        <p:nvSpPr>
          <p:cNvPr id="79155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4114800"/>
            <a:ext cx="6435725" cy="2514600"/>
          </a:xfrm>
        </p:spPr>
        <p:txBody>
          <a:bodyPr/>
          <a:lstStyle/>
          <a:p>
            <a:pPr>
              <a:lnSpc>
                <a:spcPct val="70000"/>
              </a:lnSpc>
              <a:defRPr/>
            </a:pPr>
            <a:r>
              <a:rPr lang="en-US" sz="1800" dirty="0" smtClean="0"/>
              <a:t>Presenter: Dana Petersen, PhD</a:t>
            </a:r>
            <a:endParaRPr lang="en-US" sz="1800" dirty="0">
              <a:ea typeface="+mn-ea"/>
              <a:cs typeface="+mn-cs"/>
            </a:endParaRPr>
          </a:p>
          <a:p>
            <a:pPr>
              <a:lnSpc>
                <a:spcPct val="70000"/>
              </a:lnSpc>
              <a:defRPr/>
            </a:pPr>
            <a:r>
              <a:rPr lang="en-US" sz="1800" dirty="0" smtClean="0"/>
              <a:t>Discussant: Todd Gilmer, PhD</a:t>
            </a:r>
            <a:endParaRPr lang="en-US" sz="1800" dirty="0" smtClean="0">
              <a:ea typeface="+mn-ea"/>
              <a:cs typeface="+mn-cs"/>
            </a:endParaRPr>
          </a:p>
          <a:p>
            <a:pPr>
              <a:lnSpc>
                <a:spcPct val="70000"/>
              </a:lnSpc>
              <a:defRPr/>
            </a:pPr>
            <a:r>
              <a:rPr lang="en-US" sz="1800" dirty="0" smtClean="0">
                <a:ea typeface="+mn-ea"/>
                <a:cs typeface="+mn-cs"/>
              </a:rPr>
              <a:t>Moderator: Michael  I. Harrison, PhD</a:t>
            </a:r>
          </a:p>
          <a:p>
            <a:pPr>
              <a:lnSpc>
                <a:spcPct val="70000"/>
              </a:lnSpc>
              <a:defRPr/>
            </a:pPr>
            <a:endParaRPr lang="en-US" sz="1600" dirty="0" smtClean="0">
              <a:ea typeface="+mn-ea"/>
              <a:cs typeface="+mn-cs"/>
            </a:endParaRPr>
          </a:p>
          <a:p>
            <a:pPr>
              <a:lnSpc>
                <a:spcPct val="70000"/>
              </a:lnSpc>
              <a:defRPr/>
            </a:pPr>
            <a:r>
              <a:rPr lang="en-US" sz="1600" dirty="0" smtClean="0"/>
              <a:t>Sponsored by AHRQ’s Delivery System Initiative </a:t>
            </a:r>
          </a:p>
          <a:p>
            <a:pPr>
              <a:lnSpc>
                <a:spcPct val="70000"/>
              </a:lnSpc>
              <a:defRPr/>
            </a:pPr>
            <a:r>
              <a:rPr lang="en-US" sz="1600" dirty="0" smtClean="0"/>
              <a:t>in partnership with the AHRQ PCMH program </a:t>
            </a:r>
            <a:br>
              <a:rPr lang="en-US" sz="1600" dirty="0" smtClean="0"/>
            </a:br>
            <a:endParaRPr lang="en-US" sz="1600" dirty="0" smtClean="0"/>
          </a:p>
          <a:p>
            <a:pPr>
              <a:lnSpc>
                <a:spcPct val="70000"/>
              </a:lnSpc>
              <a:defRPr/>
            </a:pPr>
            <a:endParaRPr lang="en-US" sz="1600" dirty="0" smtClean="0">
              <a:ea typeface="+mn-ea"/>
              <a:cs typeface="+mn-cs"/>
            </a:endParaRPr>
          </a:p>
          <a:p>
            <a:pPr>
              <a:lnSpc>
                <a:spcPct val="70000"/>
              </a:lnSpc>
              <a:defRPr/>
            </a:pPr>
            <a:r>
              <a:rPr lang="en-US" sz="1600" dirty="0" smtClean="0">
                <a:ea typeface="+mn-ea"/>
                <a:cs typeface="+mn-cs"/>
              </a:rPr>
              <a:t>June 4, 2013</a:t>
            </a:r>
          </a:p>
          <a:p>
            <a:pPr>
              <a:lnSpc>
                <a:spcPct val="70000"/>
              </a:lnSpc>
              <a:defRPr/>
            </a:pPr>
            <a:endParaRPr lang="en-US" sz="1600" dirty="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483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>
          <a:xfrm>
            <a:off x="996696" y="1325880"/>
            <a:ext cx="7368988" cy="4922520"/>
          </a:xfrm>
        </p:spPr>
        <p:txBody>
          <a:bodyPr>
            <a:normAutofit/>
          </a:bodyPr>
          <a:lstStyle/>
          <a:p>
            <a:r>
              <a:rPr dirty="0" smtClean="0"/>
              <a:t>Medical home</a:t>
            </a:r>
            <a:r>
              <a:rPr lang="en-US" dirty="0" smtClean="0"/>
              <a:t> models are multifaceted interventions</a:t>
            </a:r>
          </a:p>
          <a:p>
            <a:pPr lvl="1"/>
            <a:r>
              <a:rPr lang="en-US" dirty="0" smtClean="0"/>
              <a:t>Consist of multiple and interrelated components </a:t>
            </a:r>
          </a:p>
          <a:p>
            <a:pPr lvl="1"/>
            <a:r>
              <a:rPr lang="en-US" dirty="0" smtClean="0"/>
              <a:t>Affect change on multiple levels (patients, providers, practices, health systems)</a:t>
            </a:r>
          </a:p>
          <a:p>
            <a:pPr lvl="1"/>
            <a:r>
              <a:rPr lang="en-US" dirty="0" smtClean="0"/>
              <a:t>Include synergies and iterative feedback loops based on a continuous quality improvement framework</a:t>
            </a:r>
          </a:p>
          <a:p>
            <a:pPr lvl="1"/>
            <a:r>
              <a:rPr lang="en-US" dirty="0" smtClean="0"/>
              <a:t>Are tested in complex health systems contexts </a:t>
            </a:r>
          </a:p>
          <a:p>
            <a:r>
              <a:rPr dirty="0" smtClean="0"/>
              <a:t>Using logic models helps to overcome evaluation challenges raised by these complexities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8096" y="27432"/>
            <a:ext cx="8031520" cy="66751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Applicability to medical home studies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E68CEE3-F570-4915-A5A9-A3387A82AA8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96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279400" y="76200"/>
            <a:ext cx="8448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</a:rPr>
              <a:t>Example: Overarching Medical Home Logic Model</a:t>
            </a:r>
            <a:endParaRPr lang="en-US" sz="2400" b="1" dirty="0">
              <a:solidFill>
                <a:srgbClr val="FFFFFF"/>
              </a:solidFill>
            </a:endParaRPr>
          </a:p>
        </p:txBody>
      </p:sp>
      <p:pic>
        <p:nvPicPr>
          <p:cNvPr id="39" name="Picture 3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0" y="685800"/>
            <a:ext cx="8821420" cy="58280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140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>
            <a:off x="221581" y="1189724"/>
            <a:ext cx="1322614" cy="269762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800" dirty="0">
              <a:solidFill>
                <a:srgbClr val="005983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294394" y="1370978"/>
            <a:ext cx="1176988" cy="37681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F6E8C6">
                    <a:lumMod val="25000"/>
                  </a:srgbClr>
                </a:solidFill>
              </a:rPr>
              <a:t>Inputs</a:t>
            </a:r>
            <a:endParaRPr lang="en-US" sz="1000" b="1" dirty="0">
              <a:solidFill>
                <a:srgbClr val="F6E8C6">
                  <a:lumMod val="25000"/>
                </a:srgb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40644" y="1900924"/>
            <a:ext cx="1084488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en-US" sz="900" dirty="0" smtClean="0">
                <a:solidFill>
                  <a:srgbClr val="000000"/>
                </a:solidFill>
              </a:rPr>
              <a:t>Funding</a:t>
            </a:r>
          </a:p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en-US" sz="900" dirty="0" smtClean="0">
                <a:solidFill>
                  <a:srgbClr val="000000"/>
                </a:solidFill>
              </a:rPr>
              <a:t>Staff</a:t>
            </a:r>
          </a:p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en-US" sz="900" dirty="0" smtClean="0">
                <a:solidFill>
                  <a:srgbClr val="000000"/>
                </a:solidFill>
              </a:rPr>
              <a:t>Time</a:t>
            </a:r>
          </a:p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en-US" sz="900" dirty="0" smtClean="0">
                <a:solidFill>
                  <a:srgbClr val="000000"/>
                </a:solidFill>
              </a:rPr>
              <a:t>Health IT</a:t>
            </a:r>
          </a:p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en-US" sz="900" dirty="0" smtClean="0">
                <a:solidFill>
                  <a:srgbClr val="000000"/>
                </a:solidFill>
              </a:rPr>
              <a:t>Training and technical assistance 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1860501" y="1189724"/>
            <a:ext cx="1322614" cy="269762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5983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1917673" y="1370978"/>
            <a:ext cx="1208271" cy="37681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F6E8C6">
                    <a:lumMod val="25000"/>
                  </a:srgbClr>
                </a:solidFill>
              </a:rPr>
              <a:t>Intervention </a:t>
            </a:r>
            <a:endParaRPr lang="en-US" sz="1000" b="1" dirty="0">
              <a:solidFill>
                <a:srgbClr val="F6E8C6">
                  <a:lumMod val="25000"/>
                </a:srgbClr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962101" y="1900924"/>
            <a:ext cx="11357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000000"/>
                </a:solidFill>
                <a:cs typeface="Arial" pitchFamily="34" charset="0"/>
              </a:rPr>
              <a:t>Accessible </a:t>
            </a:r>
            <a:br>
              <a:rPr lang="en-US" sz="900" dirty="0" smtClean="0">
                <a:solidFill>
                  <a:srgbClr val="000000"/>
                </a:solidFill>
                <a:cs typeface="Arial" pitchFamily="34" charset="0"/>
              </a:rPr>
            </a:br>
            <a:r>
              <a:rPr lang="en-US" sz="900" dirty="0" smtClean="0">
                <a:solidFill>
                  <a:srgbClr val="000000"/>
                </a:solidFill>
                <a:cs typeface="Arial" pitchFamily="34" charset="0"/>
              </a:rPr>
              <a:t>Care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 dirty="0" smtClean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000000"/>
                </a:solidFill>
                <a:cs typeface="Arial" pitchFamily="34" charset="0"/>
              </a:rPr>
              <a:t>New modes </a:t>
            </a:r>
            <a:br>
              <a:rPr lang="en-US" sz="900" dirty="0" smtClean="0">
                <a:solidFill>
                  <a:srgbClr val="000000"/>
                </a:solidFill>
                <a:cs typeface="Arial" pitchFamily="34" charset="0"/>
              </a:rPr>
            </a:br>
            <a:r>
              <a:rPr lang="en-US" sz="900" dirty="0" smtClean="0">
                <a:solidFill>
                  <a:srgbClr val="000000"/>
                </a:solidFill>
                <a:cs typeface="Arial" pitchFamily="34" charset="0"/>
              </a:rPr>
              <a:t>of patient communication</a:t>
            </a:r>
            <a:endParaRPr lang="en-US" sz="9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3499421" y="1189724"/>
            <a:ext cx="1743075" cy="362835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800" dirty="0">
              <a:solidFill>
                <a:srgbClr val="005983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585916" y="1900924"/>
            <a:ext cx="15700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000000"/>
                </a:solidFill>
                <a:cs typeface="Arial" pitchFamily="34" charset="0"/>
              </a:rPr>
              <a:t>Develop system for email communication between providers and patients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 dirty="0" smtClean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000000"/>
                </a:solidFill>
                <a:cs typeface="Arial" pitchFamily="34" charset="0"/>
              </a:rPr>
              <a:t>Outreach to patients about availability of email communication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 dirty="0" smtClean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000000"/>
                </a:solidFill>
                <a:cs typeface="Arial" pitchFamily="34" charset="0"/>
              </a:rPr>
              <a:t>Monitor and respond to email communications (by email, phone, or other means)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3585352" y="1370978"/>
            <a:ext cx="1571213" cy="37681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F6E8C6">
                    <a:lumMod val="25000"/>
                  </a:srgbClr>
                </a:solidFill>
              </a:rPr>
              <a:t>Activities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5558802" y="1189723"/>
            <a:ext cx="1697021" cy="352478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5983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662944" y="1900924"/>
            <a:ext cx="153479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000000"/>
                </a:solidFill>
                <a:cs typeface="Arial" pitchFamily="34" charset="0"/>
              </a:rPr>
              <a:t>Outputs </a:t>
            </a:r>
          </a:p>
          <a:p>
            <a:pPr marL="117475" indent="-117475" fontAlgn="base">
              <a:spcBef>
                <a:spcPct val="0"/>
              </a:spcBef>
              <a:spcAft>
                <a:spcPct val="0"/>
              </a:spcAft>
              <a:buSzPct val="110000"/>
              <a:buFont typeface="Arial" pitchFamily="34" charset="0"/>
              <a:buChar char="•"/>
            </a:pPr>
            <a:r>
              <a:rPr lang="en-US" sz="900" dirty="0" smtClean="0">
                <a:solidFill>
                  <a:srgbClr val="000000"/>
                </a:solidFill>
                <a:cs typeface="Arial" pitchFamily="34" charset="0"/>
              </a:rPr>
              <a:t>Total number of emails received and sent</a:t>
            </a:r>
          </a:p>
          <a:p>
            <a:pPr marL="117475" indent="-117475" fontAlgn="base">
              <a:spcBef>
                <a:spcPct val="0"/>
              </a:spcBef>
              <a:spcAft>
                <a:spcPct val="0"/>
              </a:spcAft>
              <a:buSzPct val="110000"/>
              <a:buFont typeface="Arial" pitchFamily="34" charset="0"/>
              <a:buChar char="•"/>
            </a:pPr>
            <a:r>
              <a:rPr lang="en-US" sz="900" dirty="0" smtClean="0">
                <a:solidFill>
                  <a:srgbClr val="000000"/>
                </a:solidFill>
                <a:cs typeface="Arial" pitchFamily="34" charset="0"/>
              </a:rPr>
              <a:t>Distribution by provider and patient</a:t>
            </a:r>
          </a:p>
          <a:p>
            <a:pPr marL="117475" indent="-117475" fontAlgn="base">
              <a:spcBef>
                <a:spcPct val="0"/>
              </a:spcBef>
              <a:spcAft>
                <a:spcPct val="0"/>
              </a:spcAft>
              <a:buSzPct val="110000"/>
              <a:buFont typeface="Arial" pitchFamily="34" charset="0"/>
              <a:buChar char="•"/>
            </a:pPr>
            <a:r>
              <a:rPr lang="en-US" sz="900" dirty="0" smtClean="0">
                <a:solidFill>
                  <a:srgbClr val="000000"/>
                </a:solidFill>
                <a:cs typeface="Arial" pitchFamily="34" charset="0"/>
              </a:rPr>
              <a:t>Time spent by staff responding to emails</a:t>
            </a:r>
          </a:p>
          <a:p>
            <a:pPr marL="117475" indent="-117475" fontAlgn="base">
              <a:spcBef>
                <a:spcPct val="0"/>
              </a:spcBef>
              <a:spcAft>
                <a:spcPct val="0"/>
              </a:spcAft>
              <a:buSzPct val="110000"/>
              <a:buFont typeface="Arial" pitchFamily="34" charset="0"/>
              <a:buChar char="•"/>
            </a:pPr>
            <a:r>
              <a:rPr lang="en-US" sz="900" dirty="0" smtClean="0">
                <a:solidFill>
                  <a:srgbClr val="000000"/>
                </a:solidFill>
                <a:cs typeface="Arial" pitchFamily="34" charset="0"/>
              </a:rPr>
              <a:t>Degree of outreach to patients about email systems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000000"/>
                </a:solidFill>
                <a:cs typeface="Arial" pitchFamily="34" charset="0"/>
              </a:rPr>
              <a:t>Outcomes </a:t>
            </a:r>
          </a:p>
          <a:p>
            <a:pPr marL="117475" indent="-117475" fontAlgn="base">
              <a:spcBef>
                <a:spcPct val="0"/>
              </a:spcBef>
              <a:spcAft>
                <a:spcPct val="0"/>
              </a:spcAft>
              <a:buSzPct val="110000"/>
              <a:buFont typeface="Arial" pitchFamily="34" charset="0"/>
              <a:buChar char="•"/>
            </a:pPr>
            <a:r>
              <a:rPr lang="en-US" sz="900" dirty="0" smtClean="0">
                <a:solidFill>
                  <a:srgbClr val="000000"/>
                </a:solidFill>
                <a:cs typeface="Arial" pitchFamily="34" charset="0"/>
              </a:rPr>
              <a:t>Fewer in-person visits</a:t>
            </a:r>
          </a:p>
          <a:p>
            <a:pPr marL="117475" indent="-117475" fontAlgn="base">
              <a:spcBef>
                <a:spcPct val="0"/>
              </a:spcBef>
              <a:spcAft>
                <a:spcPct val="0"/>
              </a:spcAft>
              <a:buSzPct val="110000"/>
              <a:buFont typeface="Arial" pitchFamily="34" charset="0"/>
              <a:buChar char="•"/>
            </a:pPr>
            <a:r>
              <a:rPr lang="en-US" sz="900" dirty="0" smtClean="0">
                <a:solidFill>
                  <a:srgbClr val="000000"/>
                </a:solidFill>
                <a:cs typeface="Arial" pitchFamily="34" charset="0"/>
              </a:rPr>
              <a:t>More intensive in-person visits</a:t>
            </a:r>
          </a:p>
          <a:p>
            <a:pPr marL="117475" indent="-117475" fontAlgn="base">
              <a:spcBef>
                <a:spcPct val="0"/>
              </a:spcBef>
              <a:spcAft>
                <a:spcPct val="0"/>
              </a:spcAft>
              <a:buSzPct val="110000"/>
              <a:buFont typeface="Arial" pitchFamily="34" charset="0"/>
              <a:buChar char="•"/>
            </a:pPr>
            <a:r>
              <a:rPr lang="en-US" sz="900" dirty="0" smtClean="0">
                <a:solidFill>
                  <a:srgbClr val="000000"/>
                </a:solidFill>
                <a:cs typeface="Arial" pitchFamily="34" charset="0"/>
              </a:rPr>
              <a:t>Patients report better access</a:t>
            </a:r>
          </a:p>
          <a:p>
            <a:pPr marL="117475" indent="-117475" fontAlgn="base">
              <a:spcBef>
                <a:spcPct val="0"/>
              </a:spcBef>
              <a:spcAft>
                <a:spcPct val="0"/>
              </a:spcAft>
              <a:buSzPct val="110000"/>
              <a:buFont typeface="Arial" pitchFamily="34" charset="0"/>
              <a:buChar char="•"/>
            </a:pPr>
            <a:r>
              <a:rPr lang="en-US" sz="900" dirty="0" smtClean="0">
                <a:solidFill>
                  <a:srgbClr val="000000"/>
                </a:solidFill>
                <a:cs typeface="Arial" pitchFamily="34" charset="0"/>
              </a:rPr>
              <a:t>Fewer ER visits</a:t>
            </a:r>
          </a:p>
          <a:p>
            <a:pPr marL="117475" indent="-117475" fontAlgn="base">
              <a:spcBef>
                <a:spcPct val="0"/>
              </a:spcBef>
              <a:spcAft>
                <a:spcPct val="0"/>
              </a:spcAft>
              <a:buSzPct val="110000"/>
              <a:buFont typeface="Arial" pitchFamily="34" charset="0"/>
              <a:buChar char="•"/>
            </a:pPr>
            <a:r>
              <a:rPr lang="en-US" sz="900" dirty="0" smtClean="0">
                <a:solidFill>
                  <a:srgbClr val="000000"/>
                </a:solidFill>
                <a:cs typeface="Arial" pitchFamily="34" charset="0"/>
              </a:rPr>
              <a:t>Improved provider  and patient satisfaction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5642211" y="1370978"/>
            <a:ext cx="1576256" cy="37681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F6E8C6">
                    <a:lumMod val="25000"/>
                  </a:srgbClr>
                </a:solidFill>
              </a:rPr>
              <a:t>Outputs and Outcomes 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7618182" y="1189724"/>
            <a:ext cx="1322614" cy="273589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5983"/>
              </a:solidFill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7675354" y="1370978"/>
            <a:ext cx="1208271" cy="37681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F6E8C6">
                    <a:lumMod val="25000"/>
                  </a:srgbClr>
                </a:solidFill>
              </a:rPr>
              <a:t>Ultimate Outcomes</a:t>
            </a:r>
            <a:endParaRPr lang="en-US" sz="1000" b="1" dirty="0">
              <a:solidFill>
                <a:srgbClr val="F6E8C6">
                  <a:lumMod val="25000"/>
                </a:srgbClr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719782" y="1900924"/>
            <a:ext cx="11357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000000"/>
                </a:solidFill>
                <a:cs typeface="Arial" pitchFamily="34" charset="0"/>
              </a:rPr>
              <a:t>Improved quality of care (e.g., more preventive care, better planned care)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 dirty="0" smtClean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000000"/>
                </a:solidFill>
                <a:cs typeface="Arial" pitchFamily="34" charset="0"/>
              </a:rPr>
              <a:t>Improved patient experience</a:t>
            </a:r>
            <a:endParaRPr lang="en-US" sz="9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7" name="Right Arrow 86"/>
          <p:cNvSpPr/>
          <p:nvPr/>
        </p:nvSpPr>
        <p:spPr>
          <a:xfrm>
            <a:off x="1496782" y="2828024"/>
            <a:ext cx="444500" cy="381000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 w="12700"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8" name="Right Arrow 87"/>
          <p:cNvSpPr/>
          <p:nvPr/>
        </p:nvSpPr>
        <p:spPr>
          <a:xfrm>
            <a:off x="3147782" y="2828024"/>
            <a:ext cx="444500" cy="381000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 w="12700"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9" name="Right Arrow 88"/>
          <p:cNvSpPr/>
          <p:nvPr/>
        </p:nvSpPr>
        <p:spPr>
          <a:xfrm>
            <a:off x="5205182" y="2828024"/>
            <a:ext cx="444500" cy="381000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 w="12700"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0" name="Right Arrow 89"/>
          <p:cNvSpPr/>
          <p:nvPr/>
        </p:nvSpPr>
        <p:spPr>
          <a:xfrm>
            <a:off x="7249882" y="2828024"/>
            <a:ext cx="444500" cy="381000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 w="12700"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1" name="Rounded Rectangle 90"/>
          <p:cNvSpPr/>
          <p:nvPr/>
        </p:nvSpPr>
        <p:spPr>
          <a:xfrm>
            <a:off x="406400" y="5582092"/>
            <a:ext cx="8407400" cy="6868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000000"/>
                </a:solidFill>
                <a:cs typeface="Arial" pitchFamily="34" charset="0"/>
              </a:rPr>
              <a:t>Contextual and External Factors:</a:t>
            </a:r>
            <a:r>
              <a:rPr lang="en-US" sz="900" dirty="0" smtClean="0">
                <a:solidFill>
                  <a:srgbClr val="000000"/>
                </a:solidFill>
                <a:cs typeface="Arial" pitchFamily="34" charset="0"/>
              </a:rPr>
              <a:t> Patient access to email and availability and ease of other forms of comunication (such as nurse advice line), patient familiarity with email, insurance coverage of email interactions, insurance co-pays 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2559050" y="4234728"/>
            <a:ext cx="9842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FFFFFF"/>
                </a:solidFill>
              </a:rPr>
              <a:t>Formative feedback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FFFFFF"/>
                </a:solidFill>
              </a:rPr>
              <a:t>loop</a:t>
            </a:r>
            <a:endParaRPr lang="en-US" sz="1000" b="1" dirty="0">
              <a:solidFill>
                <a:srgbClr val="FFFFFF"/>
              </a:solidFill>
            </a:endParaRPr>
          </a:p>
        </p:txBody>
      </p:sp>
      <p:sp>
        <p:nvSpPr>
          <p:cNvPr id="101" name="Right Arrow 100"/>
          <p:cNvSpPr/>
          <p:nvPr/>
        </p:nvSpPr>
        <p:spPr>
          <a:xfrm rot="16200000">
            <a:off x="967101" y="5235591"/>
            <a:ext cx="310061" cy="381000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 w="12700"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" name="Right Arrow 101"/>
          <p:cNvSpPr/>
          <p:nvPr/>
        </p:nvSpPr>
        <p:spPr>
          <a:xfrm rot="16200000">
            <a:off x="2181769" y="5235591"/>
            <a:ext cx="310061" cy="381000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 w="12700"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" name="Right Arrow 102"/>
          <p:cNvSpPr/>
          <p:nvPr/>
        </p:nvSpPr>
        <p:spPr>
          <a:xfrm rot="16200000">
            <a:off x="4150269" y="5235591"/>
            <a:ext cx="310061" cy="381000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 w="12700"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4" name="Right Arrow 103"/>
          <p:cNvSpPr/>
          <p:nvPr/>
        </p:nvSpPr>
        <p:spPr>
          <a:xfrm rot="16200000">
            <a:off x="6388011" y="5235591"/>
            <a:ext cx="310061" cy="381000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 w="12700"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5" name="Right Arrow 104"/>
          <p:cNvSpPr/>
          <p:nvPr/>
        </p:nvSpPr>
        <p:spPr>
          <a:xfrm rot="16200000">
            <a:off x="7960269" y="5235591"/>
            <a:ext cx="310061" cy="381000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 w="12700"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32" name="Elbow Connector 31"/>
          <p:cNvCxnSpPr>
            <a:stCxn id="73" idx="2"/>
            <a:endCxn id="62" idx="2"/>
          </p:cNvCxnSpPr>
          <p:nvPr/>
        </p:nvCxnSpPr>
        <p:spPr>
          <a:xfrm rot="5400000" flipH="1">
            <a:off x="4050981" y="2358173"/>
            <a:ext cx="827159" cy="3885505"/>
          </a:xfrm>
          <a:prstGeom prst="bentConnector3">
            <a:avLst>
              <a:gd name="adj1" fmla="val -27637"/>
            </a:avLst>
          </a:prstGeom>
          <a:ln w="38100">
            <a:solidFill>
              <a:schemeClr val="accent4">
                <a:lumMod val="75000"/>
              </a:schemeClr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79400" y="76200"/>
            <a:ext cx="8641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</a:rPr>
              <a:t>Example: Logic Model Related to Accessible Services </a:t>
            </a:r>
            <a:endParaRPr lang="en-US" sz="2400" b="1" dirty="0">
              <a:solidFill>
                <a:srgbClr val="FFFFFF"/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2533650" y="4177578"/>
            <a:ext cx="962025" cy="0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250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>
          <a:xfrm>
            <a:off x="996696" y="1325880"/>
            <a:ext cx="7118604" cy="4102474"/>
          </a:xfrm>
        </p:spPr>
        <p:txBody>
          <a:bodyPr/>
          <a:lstStyle/>
          <a:p>
            <a:r>
              <a:rPr lang="en-US" dirty="0" smtClean="0"/>
              <a:t>Maintain a focus on intervention process and context</a:t>
            </a:r>
          </a:p>
          <a:p>
            <a:r>
              <a:rPr lang="en-US" dirty="0" smtClean="0"/>
              <a:t>Balance brevity and complexity in data collection and analysis</a:t>
            </a:r>
          </a:p>
          <a:p>
            <a:r>
              <a:rPr lang="en-US" dirty="0" smtClean="0"/>
              <a:t>Highlight systems change and interactions </a:t>
            </a:r>
          </a:p>
          <a:p>
            <a:r>
              <a:rPr lang="en-US" dirty="0" smtClean="0"/>
              <a:t>Adapt to interventions of any scale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53142" y="27432"/>
            <a:ext cx="7659585" cy="667512"/>
          </a:xfrm>
        </p:spPr>
        <p:txBody>
          <a:bodyPr/>
          <a:lstStyle/>
          <a:p>
            <a:pPr algn="l"/>
            <a:r>
              <a:rPr lang="en-US" dirty="0" smtClean="0"/>
              <a:t>Advantages of Logic Models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E68CEE3-F570-4915-A5A9-A3387A82AA8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849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smtClean="0"/>
              <a:t>Might oversimplify reality </a:t>
            </a:r>
          </a:p>
          <a:p>
            <a:r>
              <a:rPr lang="en-US" dirty="0" smtClean="0"/>
              <a:t>Involve balancing depth and detail</a:t>
            </a:r>
          </a:p>
          <a:p>
            <a:r>
              <a:rPr lang="en-US" dirty="0" smtClean="0"/>
              <a:t>Require mid-course review</a:t>
            </a:r>
          </a:p>
          <a:p>
            <a:r>
              <a:rPr lang="en-US" dirty="0" smtClean="0"/>
              <a:t>Could inhibit creative thinking </a:t>
            </a:r>
          </a:p>
          <a:p>
            <a:r>
              <a:rPr lang="en-US" dirty="0" smtClean="0"/>
              <a:t>Must be combined with other tools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Limitations of Logic Models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E68CEE3-F570-4915-A5A9-A3387A82AA8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8928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smtClean="0"/>
              <a:t>The full brief contains a list of useful resources: </a:t>
            </a:r>
          </a:p>
          <a:p>
            <a:pPr lvl="1"/>
            <a:r>
              <a:rPr lang="en-US" dirty="0" smtClean="0"/>
              <a:t>General guides for developing logic models </a:t>
            </a:r>
          </a:p>
          <a:p>
            <a:pPr lvl="1"/>
            <a:r>
              <a:rPr lang="en-US" dirty="0" smtClean="0"/>
              <a:t>Examples of logic models for the medical home </a:t>
            </a:r>
          </a:p>
          <a:p>
            <a:endParaRPr lang="en-US" dirty="0" smtClean="0"/>
          </a:p>
          <a:p>
            <a:r>
              <a:rPr lang="en-US" dirty="0" smtClean="0"/>
              <a:t>The logic model brief and companion briefs in the series are available for download:</a:t>
            </a:r>
          </a:p>
          <a:p>
            <a:pPr lvl="1"/>
            <a:r>
              <a:rPr dirty="0" smtClean="0"/>
              <a:t>http</a:t>
            </a:r>
            <a:r>
              <a:rPr dirty="0"/>
              <a:t>://pcmh.ahrq.gov/portal/server.pt/community/pcmh__home/1483/Optimal_Use_of_Logic_Models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More Information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E68CEE3-F570-4915-A5A9-A3387A82AA8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187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85900"/>
            <a:ext cx="7772400" cy="1728875"/>
          </a:xfrm>
        </p:spPr>
        <p:txBody>
          <a:bodyPr>
            <a:normAutofit/>
          </a:bodyPr>
          <a:lstStyle/>
          <a:p>
            <a:r>
              <a:rPr lang="en-US" sz="3200" dirty="0"/>
              <a:t>Using Logic </a:t>
            </a:r>
            <a:r>
              <a:rPr lang="en-US" sz="3200" dirty="0" smtClean="0"/>
              <a:t>Models </a:t>
            </a:r>
            <a:r>
              <a:rPr lang="en-US" sz="3200" dirty="0"/>
              <a:t>to Understand Variation in Implementation of Full Service Partnerships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00223"/>
            <a:ext cx="6400800" cy="154657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sz="2400" dirty="0" smtClean="0">
                <a:latin typeface="+mj-lt"/>
              </a:rPr>
              <a:t>Todd Gilmer, PhD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latin typeface="+mj-lt"/>
              </a:rPr>
              <a:t>Department of Family and Preventive Medicine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latin typeface="+mj-lt"/>
              </a:rPr>
              <a:t>University of California, San Diego</a:t>
            </a:r>
          </a:p>
          <a:p>
            <a:pPr>
              <a:lnSpc>
                <a:spcPct val="80000"/>
              </a:lnSpc>
            </a:pPr>
            <a:endParaRPr lang="en-US" sz="2400" dirty="0"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latin typeface="Arial"/>
                <a:cs typeface="Arial"/>
              </a:rPr>
              <a:t>AHRQ R01 HS01986-1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77087" y="3467100"/>
            <a:ext cx="35866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dirty="0" smtClean="0">
                <a:solidFill>
                  <a:prstClr val="white"/>
                </a:solidFill>
              </a:rPr>
              <a:t>June 4, 2013</a:t>
            </a:r>
          </a:p>
          <a:p>
            <a:pPr algn="ctr" defTabSz="457200"/>
            <a:r>
              <a:rPr lang="en-US" dirty="0" smtClean="0">
                <a:solidFill>
                  <a:prstClr val="white"/>
                </a:solidFill>
              </a:rPr>
              <a:t>AHRQ Advanced Methods Webinar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53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1727200"/>
            <a:ext cx="8331200" cy="45339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2800" dirty="0" smtClean="0"/>
              <a:t>Background on the Mental Health Services Act and our study of Full Service Partnerships</a:t>
            </a:r>
          </a:p>
          <a:p>
            <a:pPr>
              <a:lnSpc>
                <a:spcPct val="110000"/>
              </a:lnSpc>
            </a:pPr>
            <a:r>
              <a:rPr lang="en-US" sz="2800" dirty="0" smtClean="0"/>
              <a:t>Using a logic model to understand variation in implementation of FSPs</a:t>
            </a:r>
          </a:p>
          <a:p>
            <a:pPr>
              <a:lnSpc>
                <a:spcPct val="110000"/>
              </a:lnSpc>
            </a:pPr>
            <a:r>
              <a:rPr lang="en-US" sz="2800" dirty="0" smtClean="0"/>
              <a:t>Using a logic model to explore how implementation factors related to fidelity relate to fidelity domains</a:t>
            </a:r>
          </a:p>
          <a:p>
            <a:pPr>
              <a:lnSpc>
                <a:spcPct val="110000"/>
              </a:lnSpc>
            </a:pPr>
            <a:r>
              <a:rPr lang="en-US" sz="2800" dirty="0" smtClean="0"/>
              <a:t>Using a logic model to describe how one implementation factor is related to outcomes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40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4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Mental Health Services 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125538"/>
            <a:ext cx="8382000" cy="563086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800" dirty="0" smtClean="0"/>
              <a:t>In 2004, California voters approved proposition 63, which was signed into law as the MHSA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Policy history included AB3777 (1988), AB34 (1999), and AB2034 (2000) which funded integrated models</a:t>
            </a:r>
          </a:p>
          <a:p>
            <a:pPr>
              <a:lnSpc>
                <a:spcPct val="110000"/>
              </a:lnSpc>
            </a:pPr>
            <a:r>
              <a:rPr lang="en-US" sz="2800" dirty="0" smtClean="0"/>
              <a:t>1% tax on incomes &gt; $ million to fund public mental health services in specific areas: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/>
              <a:t>Community Services and Supports</a:t>
            </a:r>
          </a:p>
          <a:p>
            <a:pPr lvl="2">
              <a:lnSpc>
                <a:spcPct val="110000"/>
              </a:lnSpc>
            </a:pPr>
            <a:r>
              <a:rPr lang="en-US" sz="2000" dirty="0" smtClean="0"/>
              <a:t>Recovery oriented programs targeting the underserved: homeless, Latinos, Asians, </a:t>
            </a:r>
            <a:r>
              <a:rPr lang="en-US" sz="2000" dirty="0"/>
              <a:t>o</a:t>
            </a:r>
            <a:r>
              <a:rPr lang="en-US" sz="2000" dirty="0" smtClean="0"/>
              <a:t>lder adults, transitional age youth</a:t>
            </a:r>
          </a:p>
          <a:p>
            <a:pPr lvl="2">
              <a:lnSpc>
                <a:spcPct val="110000"/>
              </a:lnSpc>
            </a:pPr>
            <a:r>
              <a:rPr lang="en-US" dirty="0" smtClean="0"/>
              <a:t>28% of CSS funding to Full Service Partnerships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/>
              <a:t>Prevention and Early Intervention (e.g. stigma, suicide)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/>
              <a:t>Innovations (integrated mental and physical health</a:t>
            </a:r>
            <a:r>
              <a:rPr lang="en-US" sz="2400" dirty="0"/>
              <a:t>)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54251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Service Partnerships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2906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800" dirty="0" smtClean="0"/>
              <a:t>FSPs provide supported housing and team based services with a focus on rehabilitation and recovery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FSPs are </a:t>
            </a:r>
            <a:r>
              <a:rPr lang="en-US" sz="2800" u="sng" dirty="0" smtClean="0"/>
              <a:t>client centered </a:t>
            </a:r>
            <a:r>
              <a:rPr lang="en-US" sz="2800" dirty="0" smtClean="0"/>
              <a:t>and </a:t>
            </a:r>
            <a:r>
              <a:rPr lang="en-US" sz="2800" u="sng" dirty="0" smtClean="0"/>
              <a:t>recovery oriented </a:t>
            </a:r>
            <a:r>
              <a:rPr lang="en-US" sz="2800" dirty="0" smtClean="0"/>
              <a:t>programs that do ‘</a:t>
            </a:r>
            <a:r>
              <a:rPr lang="en-US" sz="2800" u="sng" dirty="0" smtClean="0"/>
              <a:t>whatever </a:t>
            </a:r>
            <a:r>
              <a:rPr lang="en-US" sz="2800" u="sng" dirty="0"/>
              <a:t>it takes</a:t>
            </a:r>
            <a:r>
              <a:rPr lang="en-US" sz="2800" dirty="0"/>
              <a:t>’ to improve residential stability and mental health </a:t>
            </a:r>
            <a:r>
              <a:rPr lang="en-US" sz="2800" dirty="0" smtClean="0"/>
              <a:t>outcomes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FSPs were implemented with substantial stakeholder input, and were adapted to local environments, resulting in a wide diversity in approaches to both </a:t>
            </a:r>
            <a:r>
              <a:rPr lang="en-US" sz="2800" u="sng" dirty="0" smtClean="0"/>
              <a:t>housing</a:t>
            </a:r>
            <a:r>
              <a:rPr lang="en-US" sz="2800" dirty="0" smtClean="0"/>
              <a:t> and </a:t>
            </a:r>
            <a:r>
              <a:rPr lang="en-US" sz="2800" u="sng" dirty="0" smtClean="0"/>
              <a:t>services</a:t>
            </a:r>
          </a:p>
          <a:p>
            <a:pPr>
              <a:lnSpc>
                <a:spcPct val="12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0338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Speaker Introductions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819400" y="1447800"/>
            <a:ext cx="5900738" cy="1828800"/>
          </a:xfrm>
        </p:spPr>
        <p:txBody>
          <a:bodyPr lIns="0" rIns="0"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Dana Petersen  is a </a:t>
            </a:r>
            <a:r>
              <a:rPr lang="en-US" sz="2000" dirty="0" smtClean="0"/>
              <a:t>Health Researcher </a:t>
            </a:r>
            <a:r>
              <a:rPr lang="en-US" sz="2000" dirty="0"/>
              <a:t>at Mathematica Policy </a:t>
            </a:r>
            <a:r>
              <a:rPr lang="en-US" sz="2000" dirty="0" smtClean="0"/>
              <a:t>Research. Dana </a:t>
            </a:r>
            <a:r>
              <a:rPr lang="en-US" sz="2000" dirty="0"/>
              <a:t>is the lead author of the brief on Logic Models in AHRQ’s PCMH research methods series . Her presentation today is based on that methods brief. </a:t>
            </a:r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06779" y="4063749"/>
            <a:ext cx="5865421" cy="2184651"/>
          </a:xfrm>
        </p:spPr>
        <p:txBody>
          <a:bodyPr lIns="0" rIns="0" bIns="91440"/>
          <a:lstStyle/>
          <a:p>
            <a:pPr marL="0" indent="0" algn="just">
              <a:buNone/>
            </a:pPr>
            <a:r>
              <a:rPr lang="en-US" sz="2000" dirty="0"/>
              <a:t>Todd Gilmer, Ph.D., is </a:t>
            </a:r>
            <a:r>
              <a:rPr lang="en-US" sz="2000" dirty="0" smtClean="0"/>
              <a:t>a Professor </a:t>
            </a:r>
            <a:r>
              <a:rPr lang="en-US" sz="2000" dirty="0"/>
              <a:t>of </a:t>
            </a:r>
            <a:r>
              <a:rPr lang="en-US" sz="2000" dirty="0" smtClean="0"/>
              <a:t>Health Economics </a:t>
            </a:r>
            <a:r>
              <a:rPr lang="en-US" sz="2000" dirty="0"/>
              <a:t>and </a:t>
            </a:r>
            <a:r>
              <a:rPr lang="en-US" sz="2000" dirty="0" smtClean="0"/>
              <a:t>Chief of the Division </a:t>
            </a:r>
            <a:r>
              <a:rPr lang="en-US" sz="2000" dirty="0"/>
              <a:t>of Health </a:t>
            </a:r>
            <a:r>
              <a:rPr lang="en-US" sz="2000" dirty="0" smtClean="0"/>
              <a:t>Policy </a:t>
            </a:r>
            <a:r>
              <a:rPr lang="en-US" sz="2000" dirty="0"/>
              <a:t>in the Department of Family and Preventive Medicine at the University of California, San Diego. </a:t>
            </a:r>
            <a:r>
              <a:rPr lang="en-US" sz="2000" dirty="0" smtClean="0"/>
              <a:t>His </a:t>
            </a:r>
            <a:r>
              <a:rPr lang="en-US" sz="2000" dirty="0"/>
              <a:t>presentation today draws on his AHRQ-funded research on Full Service Partnerships for housing and treating people who are homeless mentally ill.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093" b="16206"/>
          <a:stretch/>
        </p:blipFill>
        <p:spPr>
          <a:xfrm>
            <a:off x="6365699" y="4038600"/>
            <a:ext cx="2168701" cy="24360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1" t="4913" r="8506" b="4969"/>
          <a:stretch/>
        </p:blipFill>
        <p:spPr>
          <a:xfrm>
            <a:off x="228600" y="1524000"/>
            <a:ext cx="2361262" cy="204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51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09662"/>
          </a:xfrm>
        </p:spPr>
        <p:txBody>
          <a:bodyPr/>
          <a:lstStyle/>
          <a:p>
            <a:r>
              <a:rPr lang="en-US" dirty="0" smtClean="0"/>
              <a:t>Housing First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4300"/>
            <a:ext cx="8509000" cy="5295900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sz="2800" dirty="0" smtClean="0"/>
              <a:t>Developed in New York City by Pathways to Housing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Traditional housing model required treatment adherence and sobriety before placement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Housing first model emphasized immediate housing in scatter site </a:t>
            </a:r>
            <a:r>
              <a:rPr lang="en-US" sz="2800" dirty="0"/>
              <a:t>apartments with </a:t>
            </a:r>
            <a:r>
              <a:rPr lang="en-US" sz="2800" dirty="0" smtClean="0"/>
              <a:t>tenancy rights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Adherence to the Housing First model can be measured using a fidelity scale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Choice/affordability, scatter site housing, separation of housing and treatment, service philosophy, service array, team structure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9162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213" y="274638"/>
            <a:ext cx="8741009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use a Fidelity Scale to Study FSPs?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778" y="1828800"/>
            <a:ext cx="8565444" cy="450285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800" dirty="0" smtClean="0"/>
              <a:t>FSPs provide a natural experiment to study various approaches to housing and services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Housing First model provides a gold standard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Fidelity to Housing First provides a method of mapping FSP practices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Opportunity to identify both best practices among FSPs and the important elements of Housing First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2663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 descr="Figure_2.tif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68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Mixed Methods </a:t>
            </a:r>
            <a:r>
              <a:rPr lang="en-US" dirty="0" smtClean="0"/>
              <a:t>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Quantitative data</a:t>
            </a:r>
          </a:p>
          <a:p>
            <a:pPr lvl="1"/>
            <a:r>
              <a:rPr lang="en-US" dirty="0" smtClean="0"/>
              <a:t>Administrative data (N=8,553, 60% schizophrenia)</a:t>
            </a:r>
          </a:p>
          <a:p>
            <a:pPr lvl="2"/>
            <a:r>
              <a:rPr lang="en-US" dirty="0" smtClean="0"/>
              <a:t>Provides information on housing, service utilization and costs</a:t>
            </a:r>
          </a:p>
          <a:p>
            <a:pPr lvl="2"/>
            <a:r>
              <a:rPr lang="en-US" dirty="0" smtClean="0"/>
              <a:t>Difference-in-difference analysis</a:t>
            </a:r>
          </a:p>
          <a:p>
            <a:pPr lvl="2"/>
            <a:r>
              <a:rPr lang="en-US" dirty="0" smtClean="0"/>
              <a:t>Propensity score matched control group</a:t>
            </a:r>
          </a:p>
          <a:p>
            <a:pPr lvl="1"/>
            <a:r>
              <a:rPr lang="en-US" dirty="0" smtClean="0"/>
              <a:t>Fidelity to Housing First obtained through a survey of 94 FSP practices</a:t>
            </a:r>
          </a:p>
          <a:p>
            <a:pPr lvl="2"/>
            <a:r>
              <a:rPr lang="en-US" dirty="0" smtClean="0"/>
              <a:t>Survey based on the HF Fidelity Scale</a:t>
            </a:r>
          </a:p>
          <a:p>
            <a:pPr lvl="2"/>
            <a:r>
              <a:rPr lang="en-US" dirty="0" smtClean="0"/>
              <a:t>Respondents were FSP teams + clients</a:t>
            </a:r>
          </a:p>
          <a:p>
            <a:pPr lvl="2"/>
            <a:r>
              <a:rPr lang="en-US" dirty="0" smtClean="0"/>
              <a:t>Allows us to link practices to outcomes</a:t>
            </a:r>
          </a:p>
          <a:p>
            <a:r>
              <a:rPr lang="en-US" dirty="0" smtClean="0"/>
              <a:t>Qualitative data </a:t>
            </a:r>
          </a:p>
          <a:p>
            <a:pPr lvl="1"/>
            <a:r>
              <a:rPr lang="en-US" dirty="0" smtClean="0"/>
              <a:t>Fidelity </a:t>
            </a:r>
            <a:r>
              <a:rPr lang="en-US" dirty="0"/>
              <a:t>to Housing First </a:t>
            </a:r>
            <a:r>
              <a:rPr lang="en-US" dirty="0" smtClean="0"/>
              <a:t>obtained through 20 site visits</a:t>
            </a:r>
          </a:p>
        </p:txBody>
      </p:sp>
    </p:spTree>
    <p:extLst>
      <p:ext uri="{BB962C8B-B14F-4D97-AF65-F5344CB8AC3E}">
        <p14:creationId xmlns:p14="http://schemas.microsoft.com/office/powerpoint/2010/main" val="6262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FSP Survey Psychometrics Reveal a </a:t>
            </a:r>
            <a:br>
              <a:rPr lang="en-US" dirty="0" smtClean="0"/>
            </a:br>
            <a:r>
              <a:rPr lang="en-US" dirty="0" smtClean="0"/>
              <a:t>Two Factor Model of Fidelity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dirty="0" smtClean="0"/>
              <a:t>Housing / service </a:t>
            </a:r>
            <a:r>
              <a:rPr lang="en-US" dirty="0"/>
              <a:t>philosophy</a:t>
            </a:r>
            <a:endParaRPr lang="en-US" dirty="0" smtClean="0"/>
          </a:p>
          <a:p>
            <a:pPr lvl="1">
              <a:lnSpc>
                <a:spcPct val="110000"/>
              </a:lnSpc>
            </a:pPr>
            <a:r>
              <a:rPr lang="en-US" dirty="0" smtClean="0"/>
              <a:t>Housing process and structure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Separation of housing and services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Service philosophy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Service array / team structure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Service array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Team 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21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757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Qualitative Analysis Reveal Implementation Factors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92100" y="1714500"/>
            <a:ext cx="8636000" cy="457199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Individuals: Program director knowledge and beliefs about the intervention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Inner setting: Program culture, compatibility, communication, and readiness for implementation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Outer setting: Clients’ needs and resources (i.e. Target pop.), External policy and incentives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01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939800" y="1028700"/>
            <a:ext cx="1778000" cy="1778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 smtClean="0">
                <a:solidFill>
                  <a:prstClr val="white"/>
                </a:solidFill>
              </a:rPr>
              <a:t>Individuals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39800" y="4940300"/>
            <a:ext cx="1778000" cy="1778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 smtClean="0">
                <a:solidFill>
                  <a:prstClr val="white"/>
                </a:solidFill>
              </a:rPr>
              <a:t>Outer Setting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939800" y="2971800"/>
            <a:ext cx="1778000" cy="1778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 smtClean="0">
                <a:solidFill>
                  <a:prstClr val="white"/>
                </a:solidFill>
              </a:rPr>
              <a:t>Inner Setting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98500" y="215900"/>
            <a:ext cx="2298700" cy="6477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 smtClean="0">
                <a:solidFill>
                  <a:prstClr val="white"/>
                </a:solidFill>
              </a:rPr>
              <a:t>Implementation Domains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08700" y="215900"/>
            <a:ext cx="2298700" cy="6477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 smtClean="0">
                <a:solidFill>
                  <a:prstClr val="white"/>
                </a:solidFill>
              </a:rPr>
              <a:t>Fidelity Domains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375400" y="4191000"/>
            <a:ext cx="1778000" cy="1778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 smtClean="0">
                <a:solidFill>
                  <a:prstClr val="white"/>
                </a:solidFill>
              </a:rPr>
              <a:t>Service Array Treatment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375400" y="1816100"/>
            <a:ext cx="1778000" cy="1778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 smtClean="0">
                <a:solidFill>
                  <a:prstClr val="white"/>
                </a:solidFill>
              </a:rPr>
              <a:t>Housing / Service Philosophy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695700" y="2971800"/>
            <a:ext cx="1778000" cy="1778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 smtClean="0">
                <a:solidFill>
                  <a:prstClr val="white"/>
                </a:solidFill>
              </a:rPr>
              <a:t>Fidelity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6" name="Straight Arrow Connector 15"/>
          <p:cNvCxnSpPr>
            <a:stCxn id="9" idx="6"/>
            <a:endCxn id="14" idx="2"/>
          </p:cNvCxnSpPr>
          <p:nvPr/>
        </p:nvCxnSpPr>
        <p:spPr>
          <a:xfrm>
            <a:off x="2717800" y="3860800"/>
            <a:ext cx="9779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5" idx="5"/>
            <a:endCxn id="14" idx="2"/>
          </p:cNvCxnSpPr>
          <p:nvPr/>
        </p:nvCxnSpPr>
        <p:spPr>
          <a:xfrm>
            <a:off x="2457418" y="2546318"/>
            <a:ext cx="1238282" cy="13144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8" idx="7"/>
            <a:endCxn id="14" idx="2"/>
          </p:cNvCxnSpPr>
          <p:nvPr/>
        </p:nvCxnSpPr>
        <p:spPr>
          <a:xfrm flipV="1">
            <a:off x="2457418" y="3860800"/>
            <a:ext cx="1238282" cy="13398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4" idx="6"/>
            <a:endCxn id="13" idx="2"/>
          </p:cNvCxnSpPr>
          <p:nvPr/>
        </p:nvCxnSpPr>
        <p:spPr>
          <a:xfrm flipV="1">
            <a:off x="5473700" y="2705100"/>
            <a:ext cx="901700" cy="1155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4" idx="6"/>
            <a:endCxn id="12" idx="2"/>
          </p:cNvCxnSpPr>
          <p:nvPr/>
        </p:nvCxnSpPr>
        <p:spPr>
          <a:xfrm>
            <a:off x="5473700" y="3860800"/>
            <a:ext cx="901700" cy="1219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97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nomes_pl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800" y="1714500"/>
            <a:ext cx="5613400" cy="42418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Gnomes Plan for Profit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45300" y="6413500"/>
            <a:ext cx="212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white"/>
                </a:solidFill>
              </a:rPr>
              <a:t>South Park, S2, Ep17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59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54000" y="3784600"/>
            <a:ext cx="2844800" cy="24383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098800" y="381000"/>
            <a:ext cx="2844800" cy="24383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943600" y="3784600"/>
            <a:ext cx="2844800" cy="24383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8" name="Straight Arrow Connector 7"/>
          <p:cNvCxnSpPr>
            <a:stCxn id="4" idx="7"/>
          </p:cNvCxnSpPr>
          <p:nvPr/>
        </p:nvCxnSpPr>
        <p:spPr>
          <a:xfrm flipV="1">
            <a:off x="2682189" y="2679700"/>
            <a:ext cx="1191311" cy="14619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6" idx="1"/>
          </p:cNvCxnSpPr>
          <p:nvPr/>
        </p:nvCxnSpPr>
        <p:spPr>
          <a:xfrm>
            <a:off x="5181600" y="2679700"/>
            <a:ext cx="1178611" cy="14619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4" idx="6"/>
            <a:endCxn id="6" idx="2"/>
          </p:cNvCxnSpPr>
          <p:nvPr/>
        </p:nvCxnSpPr>
        <p:spPr>
          <a:xfrm>
            <a:off x="3098800" y="5003800"/>
            <a:ext cx="2844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63600" y="4819134"/>
            <a:ext cx="162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white"/>
                </a:solidFill>
              </a:rPr>
              <a:t>Fidelity to HF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53200" y="4786868"/>
            <a:ext cx="203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white"/>
                </a:solidFill>
              </a:rPr>
              <a:t>Client Outcomes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30600" y="1440934"/>
            <a:ext cx="199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white"/>
                </a:solidFill>
              </a:rPr>
              <a:t>Target Population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59200" y="5454134"/>
            <a:ext cx="153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white"/>
                </a:solidFill>
              </a:rPr>
              <a:t>Total Effect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64589" y="3028434"/>
            <a:ext cx="153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white"/>
                </a:solidFill>
              </a:rPr>
              <a:t>Indirect Effect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84850" y="3028434"/>
            <a:ext cx="153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white"/>
                </a:solidFill>
              </a:rPr>
              <a:t>Direct Effect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04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1164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Changes in Days Homeless Over One Year by Quintiles of Fidelity, Adjusted and Unadjusted</a:t>
            </a:r>
            <a:endParaRPr lang="en-US" sz="36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0473848"/>
              </p:ext>
            </p:extLst>
          </p:nvPr>
        </p:nvGraphicFramePr>
        <p:xfrm>
          <a:off x="457200" y="2108200"/>
          <a:ext cx="8318500" cy="414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1212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806" y="841830"/>
            <a:ext cx="7772400" cy="17346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Logic Model: A Foundation to Implement, Study, and Refine Patient-Centered Medical Home (PCMH) Models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June 4, 2013</a:t>
            </a:r>
            <a:br>
              <a:rPr lang="en-US" dirty="0" smtClean="0"/>
            </a:br>
            <a:r>
              <a:rPr lang="en-US" dirty="0" smtClean="0"/>
              <a:t>AHRQ Advanced Methods Webinar</a:t>
            </a:r>
          </a:p>
          <a:p>
            <a:r>
              <a:rPr lang="en-US" dirty="0" smtClean="0"/>
              <a:t>Dana Petersen  </a:t>
            </a:r>
            <a:r>
              <a:rPr lang="en-US" dirty="0" smtClean="0">
                <a:sym typeface="Wingdings 2"/>
              </a:rPr>
              <a:t></a:t>
            </a:r>
            <a:r>
              <a:rPr lang="en-US" dirty="0" smtClean="0"/>
              <a:t>  Erin Fries Taylor  </a:t>
            </a:r>
            <a:r>
              <a:rPr lang="en-US" dirty="0" smtClean="0">
                <a:sym typeface="Wingdings 2"/>
              </a:rPr>
              <a:t></a:t>
            </a:r>
            <a:r>
              <a:rPr lang="en-US" dirty="0" smtClean="0"/>
              <a:t>  Deborah Peikes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15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274638"/>
            <a:ext cx="8674100" cy="1579562"/>
          </a:xfrm>
        </p:spPr>
        <p:txBody>
          <a:bodyPr>
            <a:noAutofit/>
          </a:bodyPr>
          <a:lstStyle/>
          <a:p>
            <a:r>
              <a:rPr lang="en-US" sz="3600" dirty="0" smtClean="0"/>
              <a:t>Difference in Difference Estimates of Costs by Quintile of Propensity Score</a:t>
            </a:r>
            <a:endParaRPr lang="en-US" sz="36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7693781"/>
              </p:ext>
            </p:extLst>
          </p:nvPr>
        </p:nvGraphicFramePr>
        <p:xfrm>
          <a:off x="234950" y="2349500"/>
          <a:ext cx="10839450" cy="360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4358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15900" y="1600200"/>
            <a:ext cx="8750300" cy="496570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Logic models are a useful tool in helping us to understand how variation in implementation is related to outcomes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 Logic models can help identify gaps in our understanding mid-research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A logic model in this study helps to illustrates how program fidelity relates to the illness severity of the population enrolled, and how tat related to outcomes</a:t>
            </a:r>
          </a:p>
        </p:txBody>
      </p:sp>
    </p:spTree>
    <p:extLst>
      <p:ext uri="{BB962C8B-B14F-4D97-AF65-F5344CB8AC3E}">
        <p14:creationId xmlns:p14="http://schemas.microsoft.com/office/powerpoint/2010/main" val="170789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557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381000" y="1600200"/>
            <a:ext cx="8382000" cy="3048000"/>
          </a:xfrm>
        </p:spPr>
        <p:txBody>
          <a:bodyPr/>
          <a:lstStyle/>
          <a:p>
            <a:pPr marL="0" indent="0" algn="ctr">
              <a:spcBef>
                <a:spcPts val="600"/>
              </a:spcBef>
              <a:spcAft>
                <a:spcPts val="1800"/>
              </a:spcAft>
              <a:buFont typeface="Wingdings" pitchFamily="2" charset="2"/>
              <a:buNone/>
              <a:defRPr/>
            </a:pPr>
            <a:r>
              <a:rPr lang="en-US" sz="3200" b="1" dirty="0" smtClean="0">
                <a:solidFill>
                  <a:srgbClr val="FFFF00"/>
                </a:solidFill>
              </a:rPr>
              <a:t>Webinar #4: Formative Evaluation</a:t>
            </a:r>
            <a:endParaRPr lang="en-US" sz="32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000" dirty="0" smtClean="0"/>
              <a:t>Presenter</a:t>
            </a:r>
            <a:r>
              <a:rPr lang="en-US" sz="2000" dirty="0"/>
              <a:t>: </a:t>
            </a:r>
            <a:r>
              <a:rPr lang="en-US" sz="2000" dirty="0" smtClean="0"/>
              <a:t>Jeffrey Smith, </a:t>
            </a:r>
            <a:r>
              <a:rPr lang="en-US" sz="2000" dirty="0" smtClean="0"/>
              <a:t>PhD</a:t>
            </a:r>
            <a:endParaRPr lang="en-US" sz="20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000" dirty="0"/>
              <a:t>Discussant: </a:t>
            </a:r>
            <a:r>
              <a:rPr lang="en-US" sz="2000" dirty="0" smtClean="0"/>
              <a:t>Cheryl McDonnell, </a:t>
            </a:r>
            <a:r>
              <a:rPr lang="en-US" sz="2000" dirty="0"/>
              <a:t>PhD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  <a:defRPr/>
            </a:pPr>
            <a:r>
              <a:rPr lang="en-US" sz="2000" dirty="0"/>
              <a:t>Moderator: Michael  I. Harrison, PhD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  <a:defRPr/>
            </a:pPr>
            <a:r>
              <a:rPr lang="en-US" sz="2000" dirty="0" smtClean="0"/>
              <a:t>Sponsored </a:t>
            </a:r>
            <a:r>
              <a:rPr lang="en-US" sz="2000" dirty="0"/>
              <a:t>by AHRQ’s Delivery System </a:t>
            </a:r>
            <a:r>
              <a:rPr lang="en-US" sz="2000" dirty="0" smtClean="0"/>
              <a:t>Initiative in </a:t>
            </a:r>
            <a:r>
              <a:rPr lang="en-US" sz="2000" dirty="0"/>
              <a:t>partnership with the AHRQ PCMH </a:t>
            </a:r>
            <a:r>
              <a:rPr lang="en-US" sz="2000" dirty="0" smtClean="0"/>
              <a:t>program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  <a:defRPr/>
            </a:pPr>
            <a:r>
              <a:rPr lang="en-US" sz="2000" dirty="0" smtClean="0"/>
              <a:t>July 15, </a:t>
            </a:r>
            <a:r>
              <a:rPr lang="en-US" sz="2000" dirty="0"/>
              <a:t>2013 1 p.m.</a:t>
            </a:r>
          </a:p>
          <a:p>
            <a:pPr marL="0" indent="0">
              <a:lnSpc>
                <a:spcPct val="100000"/>
              </a:lnSpc>
              <a:buFont typeface="Wingdings" pitchFamily="2" charset="2"/>
              <a:buNone/>
              <a:defRPr/>
            </a:pPr>
            <a:endParaRPr lang="en-US" sz="2400" b="1" dirty="0" smtClean="0">
              <a:solidFill>
                <a:schemeClr val="tx2"/>
              </a:solidFill>
            </a:endParaRPr>
          </a:p>
          <a:p>
            <a:pPr marL="0" indent="0">
              <a:lnSpc>
                <a:spcPct val="100000"/>
              </a:lnSpc>
              <a:buFont typeface="Wingdings" pitchFamily="2" charset="2"/>
              <a:buNone/>
              <a:defRPr/>
            </a:pPr>
            <a:endParaRPr lang="en-US" sz="2400" b="1" dirty="0">
              <a:solidFill>
                <a:srgbClr val="FFFF00"/>
              </a:solidFill>
            </a:endParaRPr>
          </a:p>
          <a:p>
            <a:pPr marL="0" indent="0">
              <a:lnSpc>
                <a:spcPct val="100000"/>
              </a:lnSpc>
              <a:buFont typeface="Wingdings" pitchFamily="2" charset="2"/>
              <a:buNone/>
              <a:defRPr/>
            </a:pPr>
            <a:endParaRPr lang="en-US" sz="2400" dirty="0" smtClean="0">
              <a:ea typeface="+mn-ea"/>
              <a:cs typeface="+mn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57200" y="5181600"/>
            <a:ext cx="8221663" cy="1447800"/>
          </a:xfrm>
        </p:spPr>
        <p:txBody>
          <a:bodyPr/>
          <a:lstStyle/>
          <a:p>
            <a:pPr marL="0" indent="0" algn="ctr">
              <a:spcBef>
                <a:spcPts val="3000"/>
              </a:spcBef>
              <a:spcAft>
                <a:spcPts val="2400"/>
              </a:spcAft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tx2"/>
                </a:solidFill>
              </a:rPr>
              <a:t>Register </a:t>
            </a:r>
            <a:r>
              <a:rPr lang="en-US" b="1" dirty="0">
                <a:solidFill>
                  <a:schemeClr val="tx2"/>
                </a:solidFill>
              </a:rPr>
              <a:t>for this and other events in our series on advanced methods in delivery system research, here: </a:t>
            </a:r>
            <a:r>
              <a:rPr lang="en-US" u="sng" dirty="0">
                <a:solidFill>
                  <a:schemeClr val="tx2"/>
                </a:solidFill>
                <a:effectLst/>
                <a:hlinkClick r:id="rId3"/>
              </a:rPr>
              <a:t>http://</a:t>
            </a:r>
            <a:r>
              <a:rPr lang="en-US" u="sng" dirty="0" smtClean="0">
                <a:solidFill>
                  <a:schemeClr val="tx2"/>
                </a:solidFill>
                <a:effectLst/>
                <a:hlinkClick r:id="rId3"/>
              </a:rPr>
              <a:t>bit.ly/EconometricaAHRQ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91556" name="Rectangle 4"/>
          <p:cNvSpPr>
            <a:spLocks noGrp="1" noChangeArrowheads="1"/>
          </p:cNvSpPr>
          <p:nvPr>
            <p:ph type="title"/>
          </p:nvPr>
        </p:nvSpPr>
        <p:spPr>
          <a:xfrm>
            <a:off x="1676400" y="152400"/>
            <a:ext cx="6697663" cy="990600"/>
          </a:xfrm>
        </p:spPr>
        <p:txBody>
          <a:bodyPr/>
          <a:lstStyle/>
          <a:p>
            <a:pPr>
              <a:defRPr/>
            </a:pPr>
            <a:r>
              <a:rPr lang="en-US" i="1" dirty="0" smtClean="0">
                <a:ea typeface="ＭＳ Ｐゴシック" charset="-128"/>
              </a:rPr>
              <a:t>Thank you for attending!</a:t>
            </a:r>
          </a:p>
        </p:txBody>
      </p:sp>
    </p:spTree>
    <p:extLst>
      <p:ext uri="{BB962C8B-B14F-4D97-AF65-F5344CB8AC3E}">
        <p14:creationId xmlns:p14="http://schemas.microsoft.com/office/powerpoint/2010/main" val="262327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0"/>
            <a:ext cx="7924800" cy="36576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200" b="0" dirty="0"/>
              <a:t>For more </a:t>
            </a:r>
            <a:r>
              <a:rPr lang="en-US" sz="3200" b="0" dirty="0" smtClean="0"/>
              <a:t>information about the AHRQ PCMH </a:t>
            </a:r>
            <a:r>
              <a:rPr lang="en-US" sz="3200" b="0" dirty="0"/>
              <a:t>Research Methods </a:t>
            </a:r>
            <a:r>
              <a:rPr lang="en-US" sz="3200" b="0" dirty="0" smtClean="0"/>
              <a:t>briefs, please visit:</a:t>
            </a:r>
            <a:br>
              <a:rPr lang="en-US" sz="3200" b="0" dirty="0" smtClean="0"/>
            </a:br>
            <a:r>
              <a:rPr lang="en-US" sz="1400" b="0" dirty="0" smtClean="0"/>
              <a:t> </a:t>
            </a:r>
            <a:r>
              <a:rPr lang="en-US" sz="3200" b="0" u="sng" dirty="0">
                <a:effectLst/>
                <a:hlinkClick r:id="rId2"/>
              </a:rPr>
              <a:t>http://www.pcmh.ahrq.gov/portal/server.pt/community/pcmh__home/1483/pcmh_evidence___evaluation_v2</a:t>
            </a:r>
            <a:endParaRPr lang="en-US" sz="3200" b="0" dirty="0"/>
          </a:p>
        </p:txBody>
      </p:sp>
    </p:spTree>
    <p:extLst>
      <p:ext uri="{BB962C8B-B14F-4D97-AF65-F5344CB8AC3E}">
        <p14:creationId xmlns:p14="http://schemas.microsoft.com/office/powerpoint/2010/main" val="321289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David Meyers and Jan Genevro (AHRQ) for commissioning the methods brief from which this presentation is derived</a:t>
            </a:r>
            <a:endParaRPr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Source – Petersen </a:t>
            </a:r>
            <a:r>
              <a:rPr lang="en-US" dirty="0"/>
              <a:t>D, Taylor EF, Peikes D. Logic Models: The Foundation to Implement, Study, and Refine Patient-Centered Medical Home Models. Rockville, MD: Agency for Healthcare Research and Quality, February 2013. AHRQ Publication No. 13-0029-EF</a:t>
            </a:r>
            <a:r>
              <a:rPr lang="en-US" dirty="0" smtClean="0"/>
              <a:t>.</a:t>
            </a:r>
          </a:p>
          <a:p>
            <a:r>
              <a:rPr lang="en-US" dirty="0" smtClean="0"/>
              <a:t>Available for download from pcmh.ahrq.gov 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Acknowledgements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E68CEE3-F570-4915-A5A9-A3387A82AA8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791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>
          <a:xfrm>
            <a:off x="996696" y="1313180"/>
            <a:ext cx="7368988" cy="4102474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Definition and Elements </a:t>
            </a:r>
          </a:p>
          <a:p>
            <a:pPr marL="457200" indent="-457200">
              <a:buFont typeface="+mj-lt"/>
              <a:buAutoNum type="arabicPeriod"/>
            </a:pPr>
            <a:r>
              <a:rPr dirty="0"/>
              <a:t>Purposes and Users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How </a:t>
            </a:r>
            <a:r>
              <a:rPr lang="en-US" dirty="0"/>
              <a:t>to Build a Logic Model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Applicability to PCMH (Medical Home) Models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Advantages and Limitations</a:t>
            </a:r>
          </a:p>
          <a:p>
            <a:pPr marL="457200" indent="-45720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Outline of Presentation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E68CEE3-F570-4915-A5A9-A3387A82AA8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027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>
          <a:xfrm>
            <a:off x="996696" y="1050108"/>
            <a:ext cx="7368988" cy="456692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</a:t>
            </a:r>
            <a:r>
              <a:rPr lang="en-US" dirty="0" smtClean="0"/>
              <a:t> graphical depiction that shows: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Necessary resources and inputs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Intervention activities and processes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Intermediate and ultimate outcomes of the intervention and the pathways through which it produces those outcomes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Interrelationships among intervention components 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Contextual factors that may influence the intervention’s ability to produce results 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Shows the links in the chain of reasoning about “what causes what”</a:t>
            </a:r>
          </a:p>
          <a:p>
            <a:pPr>
              <a:spcBef>
                <a:spcPts val="1800"/>
              </a:spcBef>
            </a:pPr>
            <a:r>
              <a:rPr dirty="0" smtClean="0"/>
              <a:t>Can vary in complexity and take many forms</a:t>
            </a:r>
            <a:endParaRPr lang="en-US" dirty="0" smtClean="0"/>
          </a:p>
          <a:p>
            <a:pPr lvl="1"/>
            <a:endParaRPr lang="en-US" dirty="0" smtClean="0"/>
          </a:p>
          <a:p>
            <a:endParaRPr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Definition: What is a logic model?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E68CEE3-F570-4915-A5A9-A3387A82AA8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6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Elements of a Basic Logic Model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>
          <a:ln>
            <a:noFill/>
          </a:ln>
        </p:spPr>
        <p:txBody>
          <a:bodyPr/>
          <a:lstStyle/>
          <a:p>
            <a:pPr>
              <a:defRPr/>
            </a:pPr>
            <a:fld id="{0E68CEE3-F570-4915-A5A9-A3387A82AA8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25" name="Picture 2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" y="947737"/>
            <a:ext cx="8766810" cy="4962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1448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3"/>
          </p:nvPr>
        </p:nvGraphicFramePr>
        <p:xfrm>
          <a:off x="4940489" y="908644"/>
          <a:ext cx="3780430" cy="5164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362"/>
                <a:gridCol w="1478713"/>
                <a:gridCol w="1187355"/>
              </a:tblGrid>
              <a:tr h="456133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Planners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Implementers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Evaluators</a:t>
                      </a:r>
                      <a:endParaRPr lang="en-US" sz="1500" dirty="0"/>
                    </a:p>
                  </a:txBody>
                  <a:tcPr/>
                </a:tc>
              </a:tr>
              <a:tr h="8731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Wingding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lang="en-US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Wingding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lang="en-US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Wingding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lang="en-US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79497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Wingding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lang="en-US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Wingding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lang="en-US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Wingding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lang="en-US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860134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Wingding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lang="en-US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Wingding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lang="en-US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1050877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Wingding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lang="en-US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854057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Wingding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lang="en-US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Purposes and users of logic models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E68CEE3-F570-4915-A5A9-A3387A82AA8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737383" y="1407768"/>
            <a:ext cx="4121219" cy="4102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ts val="2200"/>
              </a:spcBef>
              <a:spcAft>
                <a:spcPct val="0"/>
              </a:spcAft>
              <a:buClr>
                <a:srgbClr val="CE1141"/>
              </a:buClr>
              <a:buSzPct val="125000"/>
              <a:buFont typeface="Wingdings" pitchFamily="2" charset="2"/>
              <a:buChar char="§"/>
              <a:defRPr/>
            </a:pPr>
            <a:r>
              <a:rPr lang="en-US" sz="2000" b="1" dirty="0" smtClean="0">
                <a:solidFill>
                  <a:srgbClr val="FFFFFF"/>
                </a:solidFill>
                <a:cs typeface="Arial" pitchFamily="34" charset="0"/>
              </a:rPr>
              <a:t>Facilitate understanding of multi-faceted interventions </a:t>
            </a:r>
          </a:p>
          <a:p>
            <a:pPr marL="342900" indent="-342900" fontAlgn="base">
              <a:spcBef>
                <a:spcPts val="2200"/>
              </a:spcBef>
              <a:spcAft>
                <a:spcPct val="0"/>
              </a:spcAft>
              <a:buClr>
                <a:srgbClr val="CE1141"/>
              </a:buClr>
              <a:buSzPct val="125000"/>
              <a:buFont typeface="Wingdings" pitchFamily="2" charset="2"/>
              <a:buChar char="§"/>
              <a:defRPr/>
            </a:pPr>
            <a:r>
              <a:rPr lang="en-US" sz="2000" b="1" dirty="0" smtClean="0">
                <a:solidFill>
                  <a:srgbClr val="FFFFFF"/>
                </a:solidFill>
                <a:cs typeface="Arial" pitchFamily="34" charset="0"/>
              </a:rPr>
              <a:t>Clarify goals and conceptual gaps</a:t>
            </a:r>
          </a:p>
          <a:p>
            <a:pPr marL="342900" indent="-342900" fontAlgn="base">
              <a:spcBef>
                <a:spcPts val="2200"/>
              </a:spcBef>
              <a:spcAft>
                <a:spcPct val="0"/>
              </a:spcAft>
              <a:buClr>
                <a:srgbClr val="CE1141"/>
              </a:buClr>
              <a:buSzPct val="125000"/>
              <a:buFont typeface="Wingdings" pitchFamily="2" charset="2"/>
              <a:buChar char="§"/>
              <a:defRPr/>
            </a:pPr>
            <a:r>
              <a:rPr lang="en-US" sz="2000" b="1" dirty="0" smtClean="0">
                <a:solidFill>
                  <a:srgbClr val="FFFFFF"/>
                </a:solidFill>
                <a:cs typeface="Arial" pitchFamily="34" charset="0"/>
              </a:rPr>
              <a:t>Track progress and changing needs</a:t>
            </a:r>
          </a:p>
          <a:p>
            <a:pPr marL="342900" indent="-342900" fontAlgn="base">
              <a:spcBef>
                <a:spcPts val="2200"/>
              </a:spcBef>
              <a:spcAft>
                <a:spcPct val="0"/>
              </a:spcAft>
              <a:buClr>
                <a:srgbClr val="CE1141"/>
              </a:buClr>
              <a:buSzPct val="125000"/>
              <a:buFont typeface="Wingdings" pitchFamily="2" charset="2"/>
              <a:buChar char="§"/>
              <a:defRPr/>
            </a:pPr>
            <a:r>
              <a:rPr lang="en-US" sz="2000" b="1" dirty="0" smtClean="0">
                <a:solidFill>
                  <a:srgbClr val="FFFFFF"/>
                </a:solidFill>
                <a:cs typeface="Arial" pitchFamily="34" charset="0"/>
              </a:rPr>
              <a:t>Guide choice and timing of process and outcome measures</a:t>
            </a:r>
          </a:p>
          <a:p>
            <a:pPr marL="342900" indent="-342900" fontAlgn="base">
              <a:spcBef>
                <a:spcPts val="2200"/>
              </a:spcBef>
              <a:spcAft>
                <a:spcPct val="0"/>
              </a:spcAft>
              <a:buClr>
                <a:srgbClr val="CE1141"/>
              </a:buClr>
              <a:buSzPct val="125000"/>
              <a:buFont typeface="Wingdings" pitchFamily="2" charset="2"/>
              <a:buChar char="§"/>
              <a:defRPr/>
            </a:pPr>
            <a:r>
              <a:rPr lang="en-US" sz="2000" b="1" dirty="0" smtClean="0">
                <a:solidFill>
                  <a:srgbClr val="FFFFFF"/>
                </a:solidFill>
                <a:cs typeface="Arial" pitchFamily="34" charset="0"/>
              </a:rPr>
              <a:t>Provide a framework for interpreting results </a:t>
            </a:r>
          </a:p>
        </p:txBody>
      </p:sp>
    </p:spTree>
    <p:extLst>
      <p:ext uri="{BB962C8B-B14F-4D97-AF65-F5344CB8AC3E}">
        <p14:creationId xmlns:p14="http://schemas.microsoft.com/office/powerpoint/2010/main" val="1405864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>
          <a:xfrm>
            <a:off x="996696" y="1325880"/>
            <a:ext cx="7368988" cy="4617720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 smtClean="0"/>
              <a:t>There is no </a:t>
            </a:r>
            <a:r>
              <a:rPr sz="2600" dirty="0" smtClean="0"/>
              <a:t>single</a:t>
            </a:r>
            <a:r>
              <a:rPr lang="en-US" sz="2600" dirty="0" smtClean="0"/>
              <a:t> right way</a:t>
            </a:r>
          </a:p>
          <a:p>
            <a:pPr lvl="1"/>
            <a:r>
              <a:rPr lang="en-US" sz="2200" dirty="0" smtClean="0"/>
              <a:t>Depends on purpose and preference</a:t>
            </a:r>
          </a:p>
          <a:p>
            <a:r>
              <a:rPr lang="en-US" sz="2600" dirty="0" smtClean="0"/>
              <a:t>Discuss these questions:</a:t>
            </a:r>
          </a:p>
          <a:p>
            <a:pPr lvl="1"/>
            <a:r>
              <a:rPr lang="en-US" sz="2200" dirty="0" smtClean="0"/>
              <a:t>What problem are you trying to solve?</a:t>
            </a:r>
          </a:p>
          <a:p>
            <a:pPr lvl="1"/>
            <a:r>
              <a:rPr lang="en-US" sz="2200" dirty="0" smtClean="0"/>
              <a:t>What outcomes would represent success? </a:t>
            </a:r>
          </a:p>
          <a:p>
            <a:pPr lvl="1"/>
            <a:r>
              <a:rPr lang="en-US" sz="2200" dirty="0" smtClean="0"/>
              <a:t>What intervention is required to achieve these outcomes? </a:t>
            </a:r>
          </a:p>
          <a:p>
            <a:pPr lvl="1"/>
            <a:r>
              <a:rPr lang="en-US" sz="2200" dirty="0" smtClean="0"/>
              <a:t>What inputs and resources are needed to deliver the intervention? </a:t>
            </a:r>
          </a:p>
          <a:p>
            <a:pPr lvl="1"/>
            <a:r>
              <a:rPr lang="en-US" sz="2200" dirty="0" smtClean="0"/>
              <a:t>What contextual factors are likely to affect the process?</a:t>
            </a:r>
          </a:p>
          <a:p>
            <a:r>
              <a:rPr lang="en-US" sz="2600" dirty="0" smtClean="0"/>
              <a:t>Graphically illustrate answers and relationships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Building a Logic Model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E68CEE3-F570-4915-A5A9-A3387A82AA8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0300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">
      <a:dk1>
        <a:srgbClr val="00279F"/>
      </a:dk1>
      <a:lt1>
        <a:srgbClr val="FFFFFF"/>
      </a:lt1>
      <a:dk2>
        <a:srgbClr val="0000FF"/>
      </a:dk2>
      <a:lt2>
        <a:srgbClr val="FFFF00"/>
      </a:lt2>
      <a:accent1>
        <a:srgbClr val="8CF4EA"/>
      </a:accent1>
      <a:accent2>
        <a:srgbClr val="FF00FF"/>
      </a:accent2>
      <a:accent3>
        <a:srgbClr val="AAAAFF"/>
      </a:accent3>
      <a:accent4>
        <a:srgbClr val="DADADA"/>
      </a:accent4>
      <a:accent5>
        <a:srgbClr val="C5F8F3"/>
      </a:accent5>
      <a:accent6>
        <a:srgbClr val="E700E7"/>
      </a:accent6>
      <a:hlink>
        <a:srgbClr val="FAFD00"/>
      </a:hlink>
      <a:folHlink>
        <a:srgbClr val="51D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ark_background">
  <a:themeElements>
    <a:clrScheme name="Custom 8">
      <a:dk1>
        <a:srgbClr val="005983"/>
      </a:dk1>
      <a:lt1>
        <a:srgbClr val="FFFFFF"/>
      </a:lt1>
      <a:dk2>
        <a:srgbClr val="005983"/>
      </a:dk2>
      <a:lt2>
        <a:srgbClr val="EEECE1"/>
      </a:lt2>
      <a:accent1>
        <a:srgbClr val="0065A4"/>
      </a:accent1>
      <a:accent2>
        <a:srgbClr val="B30838"/>
      </a:accent2>
      <a:accent3>
        <a:srgbClr val="F6E8C6"/>
      </a:accent3>
      <a:accent4>
        <a:srgbClr val="EDD493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dark_background">
  <a:themeElements>
    <a:clrScheme name="Custom 8">
      <a:dk1>
        <a:srgbClr val="005983"/>
      </a:dk1>
      <a:lt1>
        <a:srgbClr val="FFFFFF"/>
      </a:lt1>
      <a:dk2>
        <a:srgbClr val="005983"/>
      </a:dk2>
      <a:lt2>
        <a:srgbClr val="EEECE1"/>
      </a:lt2>
      <a:accent1>
        <a:srgbClr val="0065A4"/>
      </a:accent1>
      <a:accent2>
        <a:srgbClr val="B30838"/>
      </a:accent2>
      <a:accent3>
        <a:srgbClr val="F6E8C6"/>
      </a:accent3>
      <a:accent4>
        <a:srgbClr val="EDD493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Default Them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</TotalTime>
  <Words>1593</Words>
  <Application>Microsoft Office PowerPoint</Application>
  <PresentationFormat>On-screen Show (4:3)</PresentationFormat>
  <Paragraphs>260</Paragraphs>
  <Slides>33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Office Theme</vt:lpstr>
      <vt:lpstr>Default Design</vt:lpstr>
      <vt:lpstr>2_dark_background</vt:lpstr>
      <vt:lpstr>1_dark_background</vt:lpstr>
      <vt:lpstr>Default Theme</vt:lpstr>
      <vt:lpstr>Photo Editor Photo</vt:lpstr>
      <vt:lpstr>    Advanced Methods in Delivery System Research – Planning, Executing, Analyzing, and  Reporting Research on  Delivery System Improvement  Webinar #3: Logic Models</vt:lpstr>
      <vt:lpstr>Speaker Introductions</vt:lpstr>
      <vt:lpstr>The Logic Model: A Foundation to Implement, Study, and Refine Patient-Centered Medical Home (PCMH) Models </vt:lpstr>
      <vt:lpstr>Acknowledgements </vt:lpstr>
      <vt:lpstr>Outline of Presentation </vt:lpstr>
      <vt:lpstr>Definition: What is a logic model?</vt:lpstr>
      <vt:lpstr>Elements of a Basic Logic Model </vt:lpstr>
      <vt:lpstr>Purposes and users of logic models</vt:lpstr>
      <vt:lpstr>Building a Logic Model </vt:lpstr>
      <vt:lpstr>Applicability to medical home studies</vt:lpstr>
      <vt:lpstr>PowerPoint Presentation</vt:lpstr>
      <vt:lpstr>PowerPoint Presentation</vt:lpstr>
      <vt:lpstr>Advantages of Logic Models </vt:lpstr>
      <vt:lpstr>Limitations of Logic Models </vt:lpstr>
      <vt:lpstr>More Information </vt:lpstr>
      <vt:lpstr>Using Logic Models to Understand Variation in Implementation of Full Service Partnerships</vt:lpstr>
      <vt:lpstr>Overview</vt:lpstr>
      <vt:lpstr>Mental Health Services Act</vt:lpstr>
      <vt:lpstr>Full Service Partnerships</vt:lpstr>
      <vt:lpstr>Housing First</vt:lpstr>
      <vt:lpstr>Why use a Fidelity Scale to Study FSPs?</vt:lpstr>
      <vt:lpstr>PowerPoint Presentation</vt:lpstr>
      <vt:lpstr>Mixed Methods Study</vt:lpstr>
      <vt:lpstr>FSP Survey Psychometrics Reveal a  Two Factor Model of Fidelity</vt:lpstr>
      <vt:lpstr>Qualitative Analysis Reveal Implementation Factors</vt:lpstr>
      <vt:lpstr>PowerPoint Presentation</vt:lpstr>
      <vt:lpstr>Gnomes Plan for Profit</vt:lpstr>
      <vt:lpstr>PowerPoint Presentation</vt:lpstr>
      <vt:lpstr>Changes in Days Homeless Over One Year by Quintiles of Fidelity, Adjusted and Unadjusted</vt:lpstr>
      <vt:lpstr>Difference in Difference Estimates of Costs by Quintile of Propensity Score</vt:lpstr>
      <vt:lpstr>Conclusions</vt:lpstr>
      <vt:lpstr>Thank you for attending!</vt:lpstr>
      <vt:lpstr>For more information about the AHRQ PCMH Research Methods briefs, please visit:  http://www.pcmh.ahrq.gov/portal/server.pt/community/pcmh__home/1483/pcmh_evidence___evaluation_v2</vt:lpstr>
    </vt:vector>
  </TitlesOfParts>
  <Company>Econometrica, Inc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Methods in Delivery System Research – Planning, Executing, Analyzing, and  Reporting Research on  Delivery System Improvement  Webinar #1: Fuzzy Set Analysis</dc:title>
  <dc:creator>Briana Jackson</dc:creator>
  <cp:lastModifiedBy>Briana Jackson</cp:lastModifiedBy>
  <cp:revision>28</cp:revision>
  <dcterms:created xsi:type="dcterms:W3CDTF">2013-04-11T21:46:30Z</dcterms:created>
  <dcterms:modified xsi:type="dcterms:W3CDTF">2013-06-03T22:27:46Z</dcterms:modified>
</cp:coreProperties>
</file>