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694" r:id="rId4"/>
  </p:sldMasterIdLst>
  <p:notesMasterIdLst>
    <p:notesMasterId r:id="rId37"/>
  </p:notesMasterIdLst>
  <p:sldIdLst>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86400" autoAdjust="0"/>
  </p:normalViewPr>
  <p:slideViewPr>
    <p:cSldViewPr>
      <p:cViewPr>
        <p:scale>
          <a:sx n="80" d="100"/>
          <a:sy n="80" d="100"/>
        </p:scale>
        <p:origin x="-594" y="-8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30EAC-7549-4A4B-A2C4-F71597D0D27C}" type="datetimeFigureOut">
              <a:rPr lang="en-US" smtClean="0"/>
              <a:t>12/27/2013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FA425-8DE2-447E-BDD4-67B943B183E3}" type="slidenum">
              <a:rPr lang="en-US" smtClean="0"/>
              <a:t>‹#›</a:t>
            </a:fld>
            <a:endParaRPr lang="en-US" dirty="0"/>
          </a:p>
        </p:txBody>
      </p:sp>
    </p:spTree>
    <p:extLst>
      <p:ext uri="{BB962C8B-B14F-4D97-AF65-F5344CB8AC3E}">
        <p14:creationId xmlns:p14="http://schemas.microsoft.com/office/powerpoint/2010/main" val="343668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833D7B80-A89A-4276-8CA5-B14BA0BCB7AF}" type="slidenum">
              <a:rPr lang="en-US" smtClean="0">
                <a:solidFill>
                  <a:prstClr val="black"/>
                </a:solidFill>
              </a:rPr>
              <a:pPr/>
              <a:t>12</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C488212D-5CD6-4271-B79C-BC070C4434E6}" type="slidenum">
              <a:rPr lang="en-US" smtClean="0">
                <a:solidFill>
                  <a:prstClr val="black"/>
                </a:solidFill>
              </a:rPr>
              <a:pPr/>
              <a:t>13</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6D9886A8-0B8B-4BCB-B3CB-8F1005FC6793}" type="slidenum">
              <a:rPr lang="en-US" smtClean="0">
                <a:solidFill>
                  <a:prstClr val="black"/>
                </a:solidFill>
              </a:rPr>
              <a:pPr/>
              <a:t>14</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560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6296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3341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ED433-15B0-4B74-BFC4-166487B58C6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0005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660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6672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6837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921653E4-236D-4C15-987D-9F4AAB2221B1}" type="slidenum">
              <a:rPr lang="en-US" smtClean="0">
                <a:solidFill>
                  <a:prstClr val="black"/>
                </a:solidFill>
              </a:rPr>
              <a:pPr/>
              <a:t>3</a:t>
            </a:fld>
            <a:endParaRPr lang="en-US" dirty="0" smtClean="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86114" y="4153936"/>
            <a:ext cx="5825698"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0206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56938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224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8241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02522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0325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C1AE-7269-403A-AAE8-72A959B0447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72375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B19D0E94-62FE-4E42-827E-0E050F8AAB00}" type="slidenum">
              <a:rPr lang="en-US" smtClean="0">
                <a:solidFill>
                  <a:prstClr val="black"/>
                </a:solidFill>
              </a:rPr>
              <a:pPr/>
              <a:t>4</a:t>
            </a:fld>
            <a:endParaRPr lang="en-US" dirty="0"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69336608-A228-41A6-A302-4C14B0BCDDD6}" type="slidenum">
              <a:rPr lang="en-US" smtClean="0">
                <a:solidFill>
                  <a:prstClr val="black"/>
                </a:solidFill>
              </a:rPr>
              <a:pPr/>
              <a:t>5</a:t>
            </a:fld>
            <a:endParaRPr lang="en-US"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AEBFC771-D0B9-47ED-BF2A-285804974DF7}" type="slidenum">
              <a:rPr lang="en-US" smtClean="0">
                <a:solidFill>
                  <a:prstClr val="black"/>
                </a:solidFill>
              </a:rPr>
              <a:pPr/>
              <a:t>7</a:t>
            </a:fld>
            <a:endParaRPr lang="en-US" dirty="0" smtClean="0">
              <a:solidFill>
                <a:prstClr val="black"/>
              </a:solidFill>
            </a:endParaRPr>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dirty="0" smtClean="0"/>
          </a:p>
        </p:txBody>
      </p:sp>
      <p:sp>
        <p:nvSpPr>
          <p:cNvPr id="22533" name="Slide Number Placeholder 3"/>
          <p:cNvSpPr txBox="1">
            <a:spLocks noGrp="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a:defRPr>
                <a:solidFill>
                  <a:schemeClr val="tx1"/>
                </a:solidFill>
                <a:latin typeface="Arial" charset="0"/>
              </a:defRPr>
            </a:lvl1pPr>
            <a:lvl2pPr marL="742950" indent="-285750" defTabSz="925513">
              <a:defRPr>
                <a:solidFill>
                  <a:schemeClr val="tx1"/>
                </a:solidFill>
                <a:latin typeface="Arial" charset="0"/>
              </a:defRPr>
            </a:lvl2pPr>
            <a:lvl3pPr marL="1143000" indent="-228600" defTabSz="925513">
              <a:defRPr>
                <a:solidFill>
                  <a:schemeClr val="tx1"/>
                </a:solidFill>
                <a:latin typeface="Arial" charset="0"/>
              </a:defRPr>
            </a:lvl3pPr>
            <a:lvl4pPr marL="1600200" indent="-228600" defTabSz="925513">
              <a:defRPr>
                <a:solidFill>
                  <a:schemeClr val="tx1"/>
                </a:solidFill>
                <a:latin typeface="Arial" charset="0"/>
              </a:defRPr>
            </a:lvl4pPr>
            <a:lvl5pPr marL="2057400" indent="-228600" defTabSz="925513">
              <a:defRPr>
                <a:solidFill>
                  <a:schemeClr val="tx1"/>
                </a:solidFill>
                <a:latin typeface="Arial" charset="0"/>
              </a:defRPr>
            </a:lvl5pPr>
            <a:lvl6pPr marL="2514600" indent="-228600" defTabSz="925513" eaLnBrk="0" fontAlgn="base" hangingPunct="0">
              <a:spcBef>
                <a:spcPct val="0"/>
              </a:spcBef>
              <a:spcAft>
                <a:spcPct val="0"/>
              </a:spcAft>
              <a:defRPr>
                <a:solidFill>
                  <a:schemeClr val="tx1"/>
                </a:solidFill>
                <a:latin typeface="Arial" charset="0"/>
              </a:defRPr>
            </a:lvl6pPr>
            <a:lvl7pPr marL="2971800" indent="-228600" defTabSz="925513" eaLnBrk="0" fontAlgn="base" hangingPunct="0">
              <a:spcBef>
                <a:spcPct val="0"/>
              </a:spcBef>
              <a:spcAft>
                <a:spcPct val="0"/>
              </a:spcAft>
              <a:defRPr>
                <a:solidFill>
                  <a:schemeClr val="tx1"/>
                </a:solidFill>
                <a:latin typeface="Arial" charset="0"/>
              </a:defRPr>
            </a:lvl7pPr>
            <a:lvl8pPr marL="3429000" indent="-228600" defTabSz="925513" eaLnBrk="0" fontAlgn="base" hangingPunct="0">
              <a:spcBef>
                <a:spcPct val="0"/>
              </a:spcBef>
              <a:spcAft>
                <a:spcPct val="0"/>
              </a:spcAft>
              <a:defRPr>
                <a:solidFill>
                  <a:schemeClr val="tx1"/>
                </a:solidFill>
                <a:latin typeface="Arial" charset="0"/>
              </a:defRPr>
            </a:lvl8pPr>
            <a:lvl9pPr marL="3886200" indent="-228600" defTabSz="92551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B9CFFDE5-905D-43E7-B5B6-7CED808D37A9}" type="slidenum">
              <a:rPr lang="en-US" sz="1200">
                <a:solidFill>
                  <a:prstClr val="black"/>
                </a:solidFill>
                <a:latin typeface="Calibri" pitchFamily="34" charset="0"/>
              </a:rPr>
              <a:pPr algn="r" fontAlgn="base">
                <a:spcBef>
                  <a:spcPct val="0"/>
                </a:spcBef>
                <a:spcAft>
                  <a:spcPct val="0"/>
                </a:spcAft>
              </a:pPr>
              <a:t>7</a:t>
            </a:fld>
            <a:endParaRPr lang="en-US" sz="1200" dirty="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2BAE1AE4-94A2-4A7C-970E-676BC116490C}" type="slidenum">
              <a:rPr lang="en-US" smtClean="0">
                <a:solidFill>
                  <a:prstClr val="black"/>
                </a:solidFill>
              </a:rPr>
              <a:pPr/>
              <a:t>8</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FB8E967F-0702-4FB6-8B82-E9A86F292829}" type="slidenum">
              <a:rPr lang="en-US" smtClean="0">
                <a:solidFill>
                  <a:prstClr val="black"/>
                </a:solidFill>
              </a:rPr>
              <a:pPr/>
              <a:t>9</a:t>
            </a:fld>
            <a:endParaRPr lang="en-US" dirty="0" smtClean="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CEE2D036-EDD2-4979-84CC-B54883CE5062}" type="slidenum">
              <a:rPr lang="en-US" smtClean="0">
                <a:solidFill>
                  <a:prstClr val="black"/>
                </a:solidFill>
              </a:rPr>
              <a:pPr/>
              <a:t>10</a:t>
            </a:fld>
            <a:endParaRPr lang="en-US"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a:solidFill>
                  <a:schemeClr val="tx1"/>
                </a:solidFill>
                <a:latin typeface="Arial" charset="0"/>
              </a:defRPr>
            </a:lvl1pPr>
            <a:lvl2pPr marL="734480" indent="-282492" defTabSz="914962">
              <a:defRPr>
                <a:solidFill>
                  <a:schemeClr val="tx1"/>
                </a:solidFill>
                <a:latin typeface="Arial" charset="0"/>
              </a:defRPr>
            </a:lvl2pPr>
            <a:lvl3pPr marL="1129970" indent="-225994" defTabSz="914962">
              <a:defRPr>
                <a:solidFill>
                  <a:schemeClr val="tx1"/>
                </a:solidFill>
                <a:latin typeface="Arial" charset="0"/>
              </a:defRPr>
            </a:lvl3pPr>
            <a:lvl4pPr marL="1581958" indent="-225994" defTabSz="914962">
              <a:defRPr>
                <a:solidFill>
                  <a:schemeClr val="tx1"/>
                </a:solidFill>
                <a:latin typeface="Arial" charset="0"/>
              </a:defRPr>
            </a:lvl4pPr>
            <a:lvl5pPr marL="2033946" indent="-225994" defTabSz="914962">
              <a:defRPr>
                <a:solidFill>
                  <a:schemeClr val="tx1"/>
                </a:solidFill>
                <a:latin typeface="Arial" charset="0"/>
              </a:defRPr>
            </a:lvl5pPr>
            <a:lvl6pPr marL="2485934" indent="-225994" defTabSz="914962" eaLnBrk="0" fontAlgn="base" hangingPunct="0">
              <a:spcBef>
                <a:spcPct val="0"/>
              </a:spcBef>
              <a:spcAft>
                <a:spcPct val="0"/>
              </a:spcAft>
              <a:defRPr>
                <a:solidFill>
                  <a:schemeClr val="tx1"/>
                </a:solidFill>
                <a:latin typeface="Arial" charset="0"/>
              </a:defRPr>
            </a:lvl6pPr>
            <a:lvl7pPr marL="2937921" indent="-225994" defTabSz="914962" eaLnBrk="0" fontAlgn="base" hangingPunct="0">
              <a:spcBef>
                <a:spcPct val="0"/>
              </a:spcBef>
              <a:spcAft>
                <a:spcPct val="0"/>
              </a:spcAft>
              <a:defRPr>
                <a:solidFill>
                  <a:schemeClr val="tx1"/>
                </a:solidFill>
                <a:latin typeface="Arial" charset="0"/>
              </a:defRPr>
            </a:lvl7pPr>
            <a:lvl8pPr marL="3389909" indent="-225994" defTabSz="914962" eaLnBrk="0" fontAlgn="base" hangingPunct="0">
              <a:spcBef>
                <a:spcPct val="0"/>
              </a:spcBef>
              <a:spcAft>
                <a:spcPct val="0"/>
              </a:spcAft>
              <a:defRPr>
                <a:solidFill>
                  <a:schemeClr val="tx1"/>
                </a:solidFill>
                <a:latin typeface="Arial" charset="0"/>
              </a:defRPr>
            </a:lvl8pPr>
            <a:lvl9pPr marL="3841897" indent="-225994" defTabSz="914962" eaLnBrk="0" fontAlgn="base" hangingPunct="0">
              <a:spcBef>
                <a:spcPct val="0"/>
              </a:spcBef>
              <a:spcAft>
                <a:spcPct val="0"/>
              </a:spcAft>
              <a:defRPr>
                <a:solidFill>
                  <a:schemeClr val="tx1"/>
                </a:solidFill>
                <a:latin typeface="Arial" charset="0"/>
              </a:defRPr>
            </a:lvl9pPr>
          </a:lstStyle>
          <a:p>
            <a:fld id="{68A60356-2530-4390-9987-E62ABCA8E8A4}" type="slidenum">
              <a:rPr lang="en-US" smtClean="0">
                <a:solidFill>
                  <a:prstClr val="black"/>
                </a:solidFill>
              </a:rPr>
              <a:pPr/>
              <a:t>11</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117594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248021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296406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2085"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152028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3109"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Tree>
    <p:extLst>
      <p:ext uri="{BB962C8B-B14F-4D97-AF65-F5344CB8AC3E}">
        <p14:creationId xmlns:p14="http://schemas.microsoft.com/office/powerpoint/2010/main" val="330572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8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07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76400"/>
            <a:ext cx="3919538"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43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77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56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5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4100146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72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239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518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1997075"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843588"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47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76400"/>
            <a:ext cx="7993063" cy="2895600"/>
          </a:xfrm>
        </p:spPr>
        <p:txBody>
          <a:bodyPr/>
          <a:lstStyle/>
          <a:p>
            <a:pPr lvl="0"/>
            <a:endParaRPr lang="en-US" noProof="0" dirty="0" smtClean="0"/>
          </a:p>
        </p:txBody>
      </p:sp>
    </p:spTree>
    <p:extLst>
      <p:ext uri="{BB962C8B-B14F-4D97-AF65-F5344CB8AC3E}">
        <p14:creationId xmlns:p14="http://schemas.microsoft.com/office/powerpoint/2010/main" val="3795206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1538" y="1676400"/>
            <a:ext cx="3921125" cy="2895600"/>
          </a:xfrm>
        </p:spPr>
        <p:txBody>
          <a:bodyPr/>
          <a:lstStyle/>
          <a:p>
            <a:pPr lvl="0"/>
            <a:endParaRPr lang="en-US" noProof="0" dirty="0" smtClean="0"/>
          </a:p>
        </p:txBody>
      </p:sp>
    </p:spTree>
    <p:extLst>
      <p:ext uri="{BB962C8B-B14F-4D97-AF65-F5344CB8AC3E}">
        <p14:creationId xmlns:p14="http://schemas.microsoft.com/office/powerpoint/2010/main" val="2778099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50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200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061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7993063" cy="2895600"/>
          </a:xfrm>
        </p:spPr>
        <p:txBody>
          <a:bodyPr/>
          <a:lstStyle/>
          <a:p>
            <a:pPr lvl="0"/>
            <a:endParaRPr lang="en-US" noProof="0" dirty="0" smtClean="0"/>
          </a:p>
        </p:txBody>
      </p:sp>
    </p:spTree>
    <p:extLst>
      <p:ext uri="{BB962C8B-B14F-4D97-AF65-F5344CB8AC3E}">
        <p14:creationId xmlns:p14="http://schemas.microsoft.com/office/powerpoint/2010/main" val="323660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1538" y="1676400"/>
            <a:ext cx="3921125" cy="2895600"/>
          </a:xfrm>
        </p:spPr>
        <p:txBody>
          <a:bodyPr/>
          <a:lstStyle/>
          <a:p>
            <a:pPr lvl="0"/>
            <a:endParaRPr lang="en-US" noProof="0" dirty="0" smtClean="0"/>
          </a:p>
        </p:txBody>
      </p:sp>
    </p:spTree>
    <p:extLst>
      <p:ext uri="{BB962C8B-B14F-4D97-AF65-F5344CB8AC3E}">
        <p14:creationId xmlns:p14="http://schemas.microsoft.com/office/powerpoint/2010/main" val="12658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6312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76400"/>
            <a:ext cx="3919538"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1538" y="1676400"/>
            <a:ext cx="3921125"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200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754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636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dirty="0">
                <a:solidFill>
                  <a:srgbClr val="FFFFFF"/>
                </a:solidFill>
                <a:latin typeface="Arial" charset="0"/>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dirty="0">
                <a:solidFill>
                  <a:srgbClr val="FFFFFF"/>
                </a:solidFill>
                <a:latin typeface="Arial" charset="0"/>
              </a:endParaRPr>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dirty="0">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CE262036-D6A5-48D3-A660-749798072B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6691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0741D2A-3648-49EF-8E18-9D87C33D25E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3526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3B741F4-C016-4547-B703-680F2D28CF7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8448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73DCE2E-EF43-48DD-B033-545BD30DA5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6206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D4861647-BFBB-4B30-B609-5AF1594686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51069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23BCBFC-891B-419D-99DA-AEDE4AC4E5D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4325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F02C26CB-998B-4C2C-A529-6505E71AA0A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477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1A0886B-DCB3-465C-A14D-176A12DADE7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8013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593509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757DF28-9EF7-4627-9252-E3B6C6FE7EC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73845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1AFF962-51C3-4F9D-BC35-6597AECDCC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98055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F491977-D766-4C92-B170-5980C5BC357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9722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F021177-463D-415C-B702-E77F47E13A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7994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0A2111-5FEA-4229-AACC-7FD7361A1BF7}" type="datetimeFigureOut">
              <a:rPr lang="en-US" smtClean="0">
                <a:solidFill>
                  <a:srgbClr val="DBF5F9">
                    <a:shade val="90000"/>
                  </a:srgbClr>
                </a:solidFill>
              </a:rPr>
              <a:pPr/>
              <a:t>12/27/2013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BD98A43A-90BD-4E08-8B1C-392969106C8B}"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3413327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31816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0A2111-5FEA-4229-AACC-7FD7361A1BF7}" type="datetimeFigureOut">
              <a:rPr lang="en-US" smtClean="0">
                <a:solidFill>
                  <a:srgbClr val="DBF5F9">
                    <a:shade val="90000"/>
                  </a:srgbClr>
                </a:solidFill>
              </a:rPr>
              <a:pPr/>
              <a:t>12/27/2013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BD98A43A-90BD-4E08-8B1C-392969106C8B}"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63915179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198739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15790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8919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3876540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8816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22296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517792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74173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7049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11091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75745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120573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ED785-7DCB-4A44-AE3D-7586C7A6AFBA}" type="datetimeFigureOut">
              <a:rPr lang="en-US" smtClean="0"/>
              <a:t>12/27/2013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54F710-59E6-4FAE-A2CB-A0E0ABA3813D}" type="slidenum">
              <a:rPr lang="en-US" smtClean="0"/>
              <a:t>‹#›</a:t>
            </a:fld>
            <a:endParaRPr lang="en-US" dirty="0"/>
          </a:p>
        </p:txBody>
      </p:sp>
    </p:spTree>
    <p:extLst>
      <p:ext uri="{BB962C8B-B14F-4D97-AF65-F5344CB8AC3E}">
        <p14:creationId xmlns:p14="http://schemas.microsoft.com/office/powerpoint/2010/main" val="340980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oleObject" Target="../embeddings/oleObject1.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ED785-7DCB-4A44-AE3D-7586C7A6AFBA}" type="datetimeFigureOut">
              <a:rPr lang="en-US" smtClean="0"/>
              <a:t>12/27/2013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4F710-59E6-4FAE-A2CB-A0E0ABA3813D}" type="slidenum">
              <a:rPr lang="en-US" smtClean="0"/>
              <a:t>‹#›</a:t>
            </a:fld>
            <a:endParaRPr lang="en-US" dirty="0"/>
          </a:p>
        </p:txBody>
      </p:sp>
    </p:spTree>
    <p:extLst>
      <p:ext uri="{BB962C8B-B14F-4D97-AF65-F5344CB8AC3E}">
        <p14:creationId xmlns:p14="http://schemas.microsoft.com/office/powerpoint/2010/main" val="99450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3"/>
          <p:cNvGrpSpPr>
            <a:grpSpLocks/>
          </p:cNvGrpSpPr>
          <p:nvPr/>
        </p:nvGrpSpPr>
        <p:grpSpPr bwMode="auto">
          <a:xfrm>
            <a:off x="7055" y="1219200"/>
            <a:ext cx="7986713" cy="19050"/>
            <a:chOff x="0" y="840"/>
            <a:chExt cx="5660" cy="12"/>
          </a:xfrm>
        </p:grpSpPr>
        <p:sp>
          <p:nvSpPr>
            <p:cNvPr id="1118" name="Line 94"/>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1119" name="Line 95"/>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1029" name="Object 109" descr="This is a picture of the AHRQ logo."/>
          <p:cNvGraphicFramePr>
            <a:graphicFrameLocks noChangeAspect="1"/>
          </p:cNvGraphicFramePr>
          <p:nvPr/>
        </p:nvGraphicFramePr>
        <p:xfrm>
          <a:off x="142875" y="317500"/>
          <a:ext cx="1428750" cy="671513"/>
        </p:xfrm>
        <a:graphic>
          <a:graphicData uri="http://schemas.openxmlformats.org/presentationml/2006/ole">
            <mc:AlternateContent xmlns:mc="http://schemas.openxmlformats.org/markup-compatibility/2006">
              <mc:Choice xmlns:v="urn:schemas-microsoft-com:vml" Requires="v">
                <p:oleObj spid="_x0000_s1061" name="Photo Editor Photo" r:id="rId23" imgW="3486637" imgH="1638529" progId="">
                  <p:embed/>
                </p:oleObj>
              </mc:Choice>
              <mc:Fallback>
                <p:oleObj name="Photo Editor Photo" r:id="rId23" imgW="3486637" imgH="1638529"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2875" y="317500"/>
                        <a:ext cx="1428750" cy="671513"/>
                      </a:xfrm>
                      <a:prstGeom prst="rect">
                        <a:avLst/>
                      </a:prstGeom>
                      <a:noFill/>
                      <a:ln>
                        <a:noFill/>
                      </a:ln>
                      <a:effectLst/>
                      <a:extLst>
                        <a:ext uri="{909E8E84-426E-40DD-AFC4-6F175D3DCCD1}">
                          <a14:hiddenFill xmlns:a14="http://schemas.microsoft.com/office/drawing/2010/main">
                            <a:solidFill>
                              <a:srgbClr val="8CF4EA"/>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279F">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0747486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0" fontAlgn="base" hangingPunct="0">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976313" indent="-396875" algn="l" rtl="0" eaLnBrk="0" fontAlgn="base" hangingPunct="0">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ea typeface="ＭＳ Ｐゴシック" charset="0"/>
          <a:cs typeface="ＭＳ Ｐゴシック"/>
        </a:defRPr>
      </a:lvl2pPr>
      <a:lvl3pPr marL="1439863" indent="-349250" algn="l" rtl="0" eaLnBrk="0" fontAlgn="base" hangingPunct="0">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ea typeface="ＭＳ Ｐゴシック" charset="0"/>
          <a:cs typeface="ＭＳ Ｐゴシック"/>
        </a:defRPr>
      </a:lvl3pPr>
      <a:lvl4pPr marL="1782763" indent="-228600" algn="l" rtl="0" eaLnBrk="0" fontAlgn="base" hangingPunct="0">
        <a:lnSpc>
          <a:spcPct val="90000"/>
        </a:lnSpc>
        <a:spcBef>
          <a:spcPct val="30000"/>
        </a:spcBef>
        <a:spcAft>
          <a:spcPct val="0"/>
        </a:spcAft>
        <a:buClr>
          <a:srgbClr val="66FFFF"/>
        </a:buClr>
        <a:buSzPct val="65000"/>
        <a:buFont typeface="Monotype Sorts"/>
        <a:buChar char="u"/>
        <a:defRPr sz="2000">
          <a:solidFill>
            <a:srgbClr val="FFFFFF"/>
          </a:solidFill>
          <a:effectLst>
            <a:outerShdw blurRad="38100" dist="38100" dir="2700000" algn="tl">
              <a:srgbClr val="000000"/>
            </a:outerShdw>
          </a:effectLst>
          <a:latin typeface="+mn-lt"/>
          <a:ea typeface="ＭＳ Ｐゴシック" charset="0"/>
          <a:cs typeface="ＭＳ Ｐゴシック"/>
        </a:defRPr>
      </a:lvl4pPr>
      <a:lvl5pPr marL="21256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ea typeface="ＭＳ Ｐゴシック" charset="0"/>
          <a:cs typeface="ＭＳ Ｐゴシック"/>
        </a:defRPr>
      </a:lvl5pPr>
      <a:lvl6pPr marL="25828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dirty="0">
                <a:solidFill>
                  <a:srgbClr val="FFFFFF"/>
                </a:solidFill>
                <a:latin typeface="Arial" charset="0"/>
              </a:endParaRPr>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dirty="0">
                <a:solidFill>
                  <a:srgbClr val="FFFFFF"/>
                </a:solidFill>
                <a:latin typeface="Arial" charset="0"/>
              </a:endParaRPr>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fld id="{B9FA3BC3-C360-4364-91EB-6D5AFA2892E8}"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68196677"/>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0A2111-5FEA-4229-AACC-7FD7361A1BF7}" type="datetimeFigureOut">
              <a:rPr lang="en-US" smtClean="0">
                <a:solidFill>
                  <a:srgbClr val="04617B">
                    <a:shade val="90000"/>
                  </a:srgbClr>
                </a:solidFill>
              </a:rPr>
              <a:pPr/>
              <a:t>12/27/2013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98A43A-90BD-4E08-8B1C-392969106C8B}"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333891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hyperlink" Target="http://www.pcmh.ahrq.gov/portal/server.pt/community/pcmh__home/1483/pcmh_evidence___evaluation_v2"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Microsoft_Word_97_-_2003_Document1.doc"/><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Rectangle 4"/>
          <p:cNvSpPr>
            <a:spLocks noGrp="1" noChangeArrowheads="1"/>
          </p:cNvSpPr>
          <p:nvPr>
            <p:ph type="ctrTitle"/>
          </p:nvPr>
        </p:nvSpPr>
        <p:spPr>
          <a:xfrm>
            <a:off x="533400" y="2133600"/>
            <a:ext cx="7789863" cy="1676400"/>
          </a:xfrm>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300" dirty="0" smtClean="0"/>
              <a:t>Advanced Methods in Delivery System Research –</a:t>
            </a:r>
            <a:br>
              <a:rPr lang="en-US" sz="2300" dirty="0" smtClean="0"/>
            </a:br>
            <a:r>
              <a:rPr lang="en-US" sz="2300" dirty="0" smtClean="0"/>
              <a:t>Planning, Executing, Analyzing, and </a:t>
            </a:r>
            <a:br>
              <a:rPr lang="en-US" sz="2300" dirty="0" smtClean="0"/>
            </a:br>
            <a:r>
              <a:rPr lang="en-US" sz="2300" dirty="0" smtClean="0"/>
              <a:t>Reporting Research on </a:t>
            </a:r>
            <a:br>
              <a:rPr lang="en-US" sz="2300" dirty="0" smtClean="0"/>
            </a:br>
            <a:r>
              <a:rPr lang="en-US" sz="2300" dirty="0" smtClean="0"/>
              <a:t>Delivery System Improvement </a:t>
            </a:r>
            <a:br>
              <a:rPr lang="en-US" sz="2300" dirty="0" smtClean="0"/>
            </a:br>
            <a:r>
              <a:rPr lang="en-US" sz="2300" dirty="0" smtClean="0"/>
              <a:t>Webinar #4: Formative Evaluation</a:t>
            </a:r>
            <a:endParaRPr lang="en-US" sz="2300" dirty="0" smtClean="0">
              <a:ea typeface="ＭＳ Ｐゴシック" charset="-128"/>
            </a:endParaRPr>
          </a:p>
        </p:txBody>
      </p:sp>
      <p:sp>
        <p:nvSpPr>
          <p:cNvPr id="791557" name="Rectangle 5"/>
          <p:cNvSpPr>
            <a:spLocks noGrp="1" noChangeArrowheads="1"/>
          </p:cNvSpPr>
          <p:nvPr>
            <p:ph type="subTitle" idx="1"/>
          </p:nvPr>
        </p:nvSpPr>
        <p:spPr>
          <a:xfrm>
            <a:off x="1143000" y="4114800"/>
            <a:ext cx="6435725" cy="2514600"/>
          </a:xfrm>
        </p:spPr>
        <p:txBody>
          <a:bodyPr/>
          <a:lstStyle/>
          <a:p>
            <a:pPr>
              <a:lnSpc>
                <a:spcPct val="70000"/>
              </a:lnSpc>
              <a:defRPr/>
            </a:pPr>
            <a:r>
              <a:rPr lang="en-US" sz="1800" dirty="0" smtClean="0"/>
              <a:t>Presenter: Jeffrey Smith, PhD(c)</a:t>
            </a:r>
            <a:endParaRPr lang="en-US" sz="1800" dirty="0">
              <a:ea typeface="+mn-ea"/>
              <a:cs typeface="+mn-cs"/>
            </a:endParaRPr>
          </a:p>
          <a:p>
            <a:pPr>
              <a:lnSpc>
                <a:spcPct val="70000"/>
              </a:lnSpc>
              <a:defRPr/>
            </a:pPr>
            <a:r>
              <a:rPr lang="en-US" sz="1800" dirty="0" smtClean="0"/>
              <a:t>Discussant: Cheryl McDonnell, PhD</a:t>
            </a:r>
            <a:endParaRPr lang="en-US" sz="1800" dirty="0" smtClean="0">
              <a:ea typeface="+mn-ea"/>
              <a:cs typeface="+mn-cs"/>
            </a:endParaRPr>
          </a:p>
          <a:p>
            <a:pPr>
              <a:lnSpc>
                <a:spcPct val="70000"/>
              </a:lnSpc>
              <a:defRPr/>
            </a:pPr>
            <a:r>
              <a:rPr lang="en-US" sz="1800" dirty="0" smtClean="0">
                <a:ea typeface="+mn-ea"/>
                <a:cs typeface="+mn-cs"/>
              </a:rPr>
              <a:t>Moderator: Michael  I. Harrison, PhD</a:t>
            </a:r>
          </a:p>
          <a:p>
            <a:pPr>
              <a:lnSpc>
                <a:spcPct val="70000"/>
              </a:lnSpc>
              <a:defRPr/>
            </a:pPr>
            <a:endParaRPr lang="en-US" sz="1600" dirty="0" smtClean="0">
              <a:ea typeface="+mn-ea"/>
              <a:cs typeface="+mn-cs"/>
            </a:endParaRPr>
          </a:p>
          <a:p>
            <a:pPr>
              <a:lnSpc>
                <a:spcPct val="70000"/>
              </a:lnSpc>
              <a:defRPr/>
            </a:pPr>
            <a:r>
              <a:rPr lang="en-US" sz="1600" dirty="0" smtClean="0"/>
              <a:t>Sponsored by AHRQ’s Delivery System Initiative </a:t>
            </a:r>
          </a:p>
          <a:p>
            <a:pPr>
              <a:lnSpc>
                <a:spcPct val="70000"/>
              </a:lnSpc>
              <a:defRPr/>
            </a:pPr>
            <a:r>
              <a:rPr lang="en-US" sz="1600" dirty="0" smtClean="0"/>
              <a:t>in partnership with the AHRQ PCMH program </a:t>
            </a:r>
            <a:br>
              <a:rPr lang="en-US" sz="1600" dirty="0" smtClean="0"/>
            </a:br>
            <a:endParaRPr lang="en-US" sz="1600" dirty="0" smtClean="0"/>
          </a:p>
          <a:p>
            <a:pPr>
              <a:lnSpc>
                <a:spcPct val="70000"/>
              </a:lnSpc>
              <a:defRPr/>
            </a:pPr>
            <a:endParaRPr lang="en-US" sz="1600" dirty="0" smtClean="0">
              <a:ea typeface="+mn-ea"/>
              <a:cs typeface="+mn-cs"/>
            </a:endParaRPr>
          </a:p>
          <a:p>
            <a:pPr>
              <a:lnSpc>
                <a:spcPct val="70000"/>
              </a:lnSpc>
              <a:defRPr/>
            </a:pPr>
            <a:r>
              <a:rPr lang="en-US" sz="1600" dirty="0" smtClean="0">
                <a:ea typeface="+mn-ea"/>
                <a:cs typeface="+mn-cs"/>
              </a:rPr>
              <a:t>July 15, 2013</a:t>
            </a:r>
          </a:p>
          <a:p>
            <a:pPr>
              <a:lnSpc>
                <a:spcPct val="70000"/>
              </a:lnSpc>
              <a:defRPr/>
            </a:pPr>
            <a:endParaRPr lang="en-US" sz="1600" dirty="0" smtClean="0">
              <a:ea typeface="+mn-ea"/>
              <a:cs typeface="+mn-cs"/>
            </a:endParaRPr>
          </a:p>
        </p:txBody>
      </p:sp>
    </p:spTree>
    <p:extLst>
      <p:ext uri="{BB962C8B-B14F-4D97-AF65-F5344CB8AC3E}">
        <p14:creationId xmlns:p14="http://schemas.microsoft.com/office/powerpoint/2010/main" val="1464833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3600" dirty="0" smtClean="0"/>
              <a:t>Implementation-Focused</a:t>
            </a:r>
            <a:br>
              <a:rPr lang="en-US" sz="3600" dirty="0" smtClean="0"/>
            </a:br>
            <a:r>
              <a:rPr lang="en-US" sz="3600" dirty="0" smtClean="0"/>
              <a:t>Formative Evaluation</a:t>
            </a:r>
          </a:p>
        </p:txBody>
      </p:sp>
      <p:sp>
        <p:nvSpPr>
          <p:cNvPr id="59395" name="Rectangle 3"/>
          <p:cNvSpPr>
            <a:spLocks noGrp="1" noChangeArrowheads="1"/>
          </p:cNvSpPr>
          <p:nvPr>
            <p:ph idx="1"/>
          </p:nvPr>
        </p:nvSpPr>
        <p:spPr>
          <a:xfrm>
            <a:off x="457200" y="1676400"/>
            <a:ext cx="8229600" cy="4495800"/>
          </a:xfrm>
        </p:spPr>
        <p:txBody>
          <a:bodyPr/>
          <a:lstStyle/>
          <a:p>
            <a:pPr eaLnBrk="1" hangingPunct="1">
              <a:defRPr/>
            </a:pPr>
            <a:r>
              <a:rPr lang="en-US" sz="2800" dirty="0" smtClean="0"/>
              <a:t>Occurs during implementation of project plan</a:t>
            </a:r>
          </a:p>
          <a:p>
            <a:pPr eaLnBrk="1" hangingPunct="1">
              <a:defRPr/>
            </a:pPr>
            <a:r>
              <a:rPr lang="en-US" sz="2800" dirty="0" smtClean="0"/>
              <a:t>Focuses on assessing discrepancies between implementation plan and execution</a:t>
            </a:r>
          </a:p>
          <a:p>
            <a:pPr eaLnBrk="1" hangingPunct="1">
              <a:defRPr/>
            </a:pPr>
            <a:r>
              <a:rPr lang="en-US" sz="2800" dirty="0" smtClean="0"/>
              <a:t>Enables researchers to…</a:t>
            </a:r>
          </a:p>
          <a:p>
            <a:pPr lvl="1" eaLnBrk="1" hangingPunct="1">
              <a:defRPr/>
            </a:pPr>
            <a:r>
              <a:rPr lang="en-US" sz="2000" dirty="0" smtClean="0">
                <a:solidFill>
                  <a:schemeClr val="folHlink"/>
                </a:solidFill>
              </a:rPr>
              <a:t>Ensure fidelity (both to implementation strategy </a:t>
            </a:r>
            <a:r>
              <a:rPr lang="en-US" sz="2000" u="sng" dirty="0" smtClean="0">
                <a:solidFill>
                  <a:schemeClr val="folHlink"/>
                </a:solidFill>
              </a:rPr>
              <a:t>and</a:t>
            </a:r>
            <a:r>
              <a:rPr lang="en-US" sz="2000" dirty="0" smtClean="0">
                <a:solidFill>
                  <a:schemeClr val="folHlink"/>
                </a:solidFill>
              </a:rPr>
              <a:t> clinical intervention)</a:t>
            </a:r>
          </a:p>
          <a:p>
            <a:pPr lvl="1" eaLnBrk="1" hangingPunct="1">
              <a:defRPr/>
            </a:pPr>
            <a:r>
              <a:rPr lang="en-US" sz="2000" dirty="0" smtClean="0">
                <a:solidFill>
                  <a:schemeClr val="folHlink"/>
                </a:solidFill>
              </a:rPr>
              <a:t>Understand nature and implications of local adaptation</a:t>
            </a:r>
          </a:p>
          <a:p>
            <a:pPr lvl="1" eaLnBrk="1" hangingPunct="1">
              <a:defRPr/>
            </a:pPr>
            <a:r>
              <a:rPr lang="en-US" sz="2000" dirty="0" smtClean="0">
                <a:solidFill>
                  <a:schemeClr val="folHlink"/>
                </a:solidFill>
              </a:rPr>
              <a:t>Identify barriers</a:t>
            </a:r>
          </a:p>
          <a:p>
            <a:pPr lvl="1" eaLnBrk="1" hangingPunct="1">
              <a:defRPr/>
            </a:pPr>
            <a:r>
              <a:rPr lang="en-US" sz="2000" dirty="0" smtClean="0">
                <a:solidFill>
                  <a:schemeClr val="folHlink"/>
                </a:solidFill>
              </a:rPr>
              <a:t>Identify new intervention components or refine original strategy to optimize potential for success</a:t>
            </a:r>
          </a:p>
          <a:p>
            <a:pPr lvl="1" eaLnBrk="1" hangingPunct="1">
              <a:defRPr/>
            </a:pPr>
            <a:r>
              <a:rPr lang="en-US" sz="2000" dirty="0" smtClean="0">
                <a:solidFill>
                  <a:schemeClr val="folHlink"/>
                </a:solidFill>
              </a:rPr>
              <a:t>Identify critical details necessary to replicate implementation strategy in other settings</a:t>
            </a:r>
          </a:p>
          <a:p>
            <a:pPr lvl="1" eaLnBrk="1" hangingPunct="1">
              <a:defRPr/>
            </a:pPr>
            <a:endParaRPr lang="en-US" sz="2000" dirty="0" smtClean="0">
              <a:solidFill>
                <a:schemeClr val="folHlink"/>
              </a:solidFill>
            </a:endParaRPr>
          </a:p>
          <a:p>
            <a:pPr lvl="1" eaLnBrk="1" hangingPunct="1">
              <a:defRPr/>
            </a:pPr>
            <a:endParaRPr lang="en-US" sz="2000" dirty="0" smtClean="0">
              <a:solidFill>
                <a:schemeClr val="folHlink"/>
              </a:solidFill>
            </a:endParaRPr>
          </a:p>
        </p:txBody>
      </p:sp>
    </p:spTree>
    <p:extLst>
      <p:ext uri="{BB962C8B-B14F-4D97-AF65-F5344CB8AC3E}">
        <p14:creationId xmlns:p14="http://schemas.microsoft.com/office/powerpoint/2010/main" val="3092096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43000"/>
          </a:xfrm>
        </p:spPr>
        <p:txBody>
          <a:bodyPr/>
          <a:lstStyle/>
          <a:p>
            <a:pPr eaLnBrk="1" hangingPunct="1">
              <a:defRPr/>
            </a:pPr>
            <a:r>
              <a:rPr lang="en-US" sz="3600" dirty="0" smtClean="0"/>
              <a:t>Progress-Focused </a:t>
            </a:r>
            <a:br>
              <a:rPr lang="en-US" sz="3600" dirty="0" smtClean="0"/>
            </a:br>
            <a:r>
              <a:rPr lang="en-US" sz="3600" dirty="0" smtClean="0"/>
              <a:t>Formative Evaluation</a:t>
            </a:r>
          </a:p>
        </p:txBody>
      </p:sp>
      <p:sp>
        <p:nvSpPr>
          <p:cNvPr id="60419" name="Rectangle 3"/>
          <p:cNvSpPr>
            <a:spLocks noGrp="1" noChangeArrowheads="1"/>
          </p:cNvSpPr>
          <p:nvPr>
            <p:ph idx="1"/>
          </p:nvPr>
        </p:nvSpPr>
        <p:spPr>
          <a:xfrm>
            <a:off x="228600" y="1143000"/>
            <a:ext cx="8915400" cy="4495800"/>
          </a:xfrm>
        </p:spPr>
        <p:txBody>
          <a:bodyPr/>
          <a:lstStyle/>
          <a:p>
            <a:pPr eaLnBrk="1" hangingPunct="1">
              <a:defRPr/>
            </a:pPr>
            <a:endParaRPr lang="en-US" sz="2400" dirty="0" smtClean="0"/>
          </a:p>
          <a:p>
            <a:pPr eaLnBrk="1" hangingPunct="1">
              <a:defRPr/>
            </a:pPr>
            <a:r>
              <a:rPr lang="en-US" sz="2400" dirty="0" smtClean="0"/>
              <a:t>Occurs during implementation of project plan </a:t>
            </a:r>
            <a:br>
              <a:rPr lang="en-US" sz="2400" dirty="0" smtClean="0"/>
            </a:br>
            <a:endParaRPr lang="en-US" sz="2400" dirty="0" smtClean="0"/>
          </a:p>
          <a:p>
            <a:pPr eaLnBrk="1" hangingPunct="1">
              <a:defRPr/>
            </a:pPr>
            <a:r>
              <a:rPr lang="en-US" sz="2400" dirty="0" smtClean="0"/>
              <a:t>Focuses on monitoring indicators of progress toward implementation or clinical quality improvement (QI) goals</a:t>
            </a:r>
          </a:p>
          <a:p>
            <a:pPr lvl="1" eaLnBrk="1" hangingPunct="1">
              <a:defRPr/>
            </a:pPr>
            <a:r>
              <a:rPr lang="en-US" sz="2000" dirty="0" smtClean="0">
                <a:solidFill>
                  <a:schemeClr val="folHlink"/>
                </a:solidFill>
              </a:rPr>
              <a:t>audit/feedback of clinical performance data</a:t>
            </a:r>
          </a:p>
          <a:p>
            <a:pPr lvl="1" eaLnBrk="1" hangingPunct="1">
              <a:defRPr/>
            </a:pPr>
            <a:r>
              <a:rPr lang="en-US" sz="2000" dirty="0" smtClean="0">
                <a:solidFill>
                  <a:schemeClr val="folHlink"/>
                </a:solidFill>
              </a:rPr>
              <a:t>progress in relation to pre-determined timelines for implementing intervention components</a:t>
            </a:r>
          </a:p>
          <a:p>
            <a:pPr lvl="1" eaLnBrk="1" hangingPunct="1">
              <a:defRPr/>
            </a:pPr>
            <a:endParaRPr lang="en-US" sz="2000" dirty="0" smtClean="0">
              <a:solidFill>
                <a:schemeClr val="folHlink"/>
              </a:solidFill>
            </a:endParaRPr>
          </a:p>
          <a:p>
            <a:pPr eaLnBrk="1" hangingPunct="1">
              <a:defRPr/>
            </a:pPr>
            <a:r>
              <a:rPr lang="en-US" sz="2400" dirty="0" smtClean="0"/>
              <a:t>Used to inform need to modify or refine original strategy</a:t>
            </a:r>
          </a:p>
          <a:p>
            <a:pPr eaLnBrk="1" hangingPunct="1">
              <a:defRPr/>
            </a:pPr>
            <a:endParaRPr lang="en-US" sz="2400" dirty="0" smtClean="0"/>
          </a:p>
          <a:p>
            <a:pPr eaLnBrk="1" hangingPunct="1">
              <a:defRPr/>
            </a:pPr>
            <a:r>
              <a:rPr lang="en-US" sz="2400" dirty="0" smtClean="0"/>
              <a:t>May also be used as positive reinforcement for high performing sites; negative reinforcement for low performers</a:t>
            </a:r>
          </a:p>
        </p:txBody>
      </p:sp>
    </p:spTree>
    <p:extLst>
      <p:ext uri="{BB962C8B-B14F-4D97-AF65-F5344CB8AC3E}">
        <p14:creationId xmlns:p14="http://schemas.microsoft.com/office/powerpoint/2010/main" val="68905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1143000"/>
          </a:xfrm>
        </p:spPr>
        <p:txBody>
          <a:bodyPr/>
          <a:lstStyle/>
          <a:p>
            <a:pPr eaLnBrk="1" hangingPunct="1">
              <a:defRPr/>
            </a:pPr>
            <a:r>
              <a:rPr lang="en-US" sz="3600" dirty="0" smtClean="0"/>
              <a:t>Interpretive Evaluation</a:t>
            </a:r>
          </a:p>
        </p:txBody>
      </p:sp>
      <p:sp>
        <p:nvSpPr>
          <p:cNvPr id="61443" name="Rectangle 3"/>
          <p:cNvSpPr>
            <a:spLocks noGrp="1" noChangeArrowheads="1"/>
          </p:cNvSpPr>
          <p:nvPr>
            <p:ph idx="1"/>
          </p:nvPr>
        </p:nvSpPr>
        <p:spPr>
          <a:xfrm>
            <a:off x="457200" y="1524000"/>
            <a:ext cx="8382000" cy="4495800"/>
          </a:xfrm>
        </p:spPr>
        <p:txBody>
          <a:bodyPr/>
          <a:lstStyle/>
          <a:p>
            <a:pPr eaLnBrk="1" hangingPunct="1">
              <a:defRPr/>
            </a:pPr>
            <a:r>
              <a:rPr lang="en-US" sz="2800" dirty="0" smtClean="0"/>
              <a:t>Uses data from other stages and data collected from stakeholders at end of project</a:t>
            </a:r>
          </a:p>
          <a:p>
            <a:pPr eaLnBrk="1" hangingPunct="1">
              <a:defRPr/>
            </a:pPr>
            <a:endParaRPr lang="en-US" sz="2800" dirty="0" smtClean="0"/>
          </a:p>
          <a:p>
            <a:pPr eaLnBrk="1" hangingPunct="1">
              <a:defRPr/>
            </a:pPr>
            <a:r>
              <a:rPr lang="en-US" sz="2800" dirty="0" smtClean="0"/>
              <a:t>Obtain stakeholder views on:</a:t>
            </a:r>
          </a:p>
          <a:p>
            <a:pPr lvl="1" eaLnBrk="1" hangingPunct="1">
              <a:defRPr/>
            </a:pPr>
            <a:r>
              <a:rPr lang="en-US" sz="2000" dirty="0" smtClean="0">
                <a:solidFill>
                  <a:schemeClr val="folHlink"/>
                </a:solidFill>
              </a:rPr>
              <a:t>Usefulness or value of intervention</a:t>
            </a:r>
          </a:p>
          <a:p>
            <a:pPr lvl="1" eaLnBrk="1" hangingPunct="1">
              <a:defRPr/>
            </a:pPr>
            <a:r>
              <a:rPr lang="en-US" sz="2000" dirty="0" smtClean="0">
                <a:solidFill>
                  <a:schemeClr val="folHlink"/>
                </a:solidFill>
              </a:rPr>
              <a:t>Barriers and facilitators to implementation success or failure</a:t>
            </a:r>
          </a:p>
          <a:p>
            <a:pPr lvl="1" eaLnBrk="1" hangingPunct="1">
              <a:defRPr/>
            </a:pPr>
            <a:r>
              <a:rPr lang="en-US" sz="2000" dirty="0" smtClean="0">
                <a:solidFill>
                  <a:schemeClr val="folHlink"/>
                </a:solidFill>
              </a:rPr>
              <a:t>Satisfaction with implementation strategy</a:t>
            </a:r>
          </a:p>
          <a:p>
            <a:pPr lvl="1" eaLnBrk="1" hangingPunct="1">
              <a:defRPr/>
            </a:pPr>
            <a:r>
              <a:rPr lang="en-US" sz="2000" dirty="0" smtClean="0">
                <a:solidFill>
                  <a:schemeClr val="folHlink"/>
                </a:solidFill>
              </a:rPr>
              <a:t>Recommendations for refinements to implementation strategy </a:t>
            </a:r>
          </a:p>
          <a:p>
            <a:pPr lvl="1" eaLnBrk="1" hangingPunct="1">
              <a:defRPr/>
            </a:pPr>
            <a:endParaRPr lang="en-US" sz="2000" dirty="0" smtClean="0">
              <a:solidFill>
                <a:schemeClr val="folHlink"/>
              </a:solidFill>
            </a:endParaRPr>
          </a:p>
          <a:p>
            <a:pPr eaLnBrk="1" hangingPunct="1">
              <a:defRPr/>
            </a:pPr>
            <a:r>
              <a:rPr lang="en-US" sz="2400" dirty="0" smtClean="0"/>
              <a:t>Can provide working hypotheses on implementation success / failure</a:t>
            </a:r>
          </a:p>
        </p:txBody>
      </p:sp>
    </p:spTree>
    <p:extLst>
      <p:ext uri="{BB962C8B-B14F-4D97-AF65-F5344CB8AC3E}">
        <p14:creationId xmlns:p14="http://schemas.microsoft.com/office/powerpoint/2010/main" val="522677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52400"/>
            <a:ext cx="8229600" cy="1143000"/>
          </a:xfrm>
        </p:spPr>
        <p:txBody>
          <a:bodyPr/>
          <a:lstStyle/>
          <a:p>
            <a:pPr eaLnBrk="1" hangingPunct="1">
              <a:defRPr/>
            </a:pPr>
            <a:r>
              <a:rPr lang="en-US" sz="3600" dirty="0" smtClean="0"/>
              <a:t>Formative Evaluation </a:t>
            </a:r>
            <a:br>
              <a:rPr lang="en-US" sz="3600" dirty="0" smtClean="0"/>
            </a:br>
            <a:r>
              <a:rPr lang="en-US" sz="3600" dirty="0" smtClean="0"/>
              <a:t>Assessment Methods / Tools</a:t>
            </a:r>
          </a:p>
        </p:txBody>
      </p:sp>
      <p:sp>
        <p:nvSpPr>
          <p:cNvPr id="71683" name="Rectangle 3"/>
          <p:cNvSpPr>
            <a:spLocks noGrp="1" noChangeArrowheads="1"/>
          </p:cNvSpPr>
          <p:nvPr>
            <p:ph idx="1"/>
          </p:nvPr>
        </p:nvSpPr>
        <p:spPr>
          <a:xfrm>
            <a:off x="457200" y="1524000"/>
            <a:ext cx="8229600" cy="4495800"/>
          </a:xfrm>
        </p:spPr>
        <p:txBody>
          <a:bodyPr/>
          <a:lstStyle/>
          <a:p>
            <a:pPr eaLnBrk="1" hangingPunct="1">
              <a:defRPr/>
            </a:pPr>
            <a:r>
              <a:rPr lang="en-US" sz="2400" dirty="0" smtClean="0"/>
              <a:t>Quantitative</a:t>
            </a:r>
          </a:p>
          <a:p>
            <a:pPr lvl="1" eaLnBrk="1" hangingPunct="1">
              <a:defRPr/>
            </a:pPr>
            <a:r>
              <a:rPr lang="en-US" sz="2000" dirty="0" smtClean="0">
                <a:solidFill>
                  <a:schemeClr val="folHlink"/>
                </a:solidFill>
              </a:rPr>
              <a:t>Structured surveys / tools</a:t>
            </a:r>
          </a:p>
          <a:p>
            <a:pPr lvl="2" eaLnBrk="1" hangingPunct="1">
              <a:defRPr/>
            </a:pPr>
            <a:r>
              <a:rPr lang="en-US" sz="1800" dirty="0" smtClean="0"/>
              <a:t>Instruments assessing context (e.g., organizational culture, readiness to change), provider receptivity to evidence-based practices</a:t>
            </a:r>
          </a:p>
          <a:p>
            <a:pPr lvl="2" eaLnBrk="1" hangingPunct="1">
              <a:defRPr/>
            </a:pPr>
            <a:r>
              <a:rPr lang="en-US" sz="1800" dirty="0" smtClean="0"/>
              <a:t>Intervention fidelity measures</a:t>
            </a:r>
          </a:p>
          <a:p>
            <a:pPr lvl="1" eaLnBrk="1" hangingPunct="1">
              <a:defRPr/>
            </a:pPr>
            <a:r>
              <a:rPr lang="en-US" sz="2000" dirty="0" smtClean="0">
                <a:solidFill>
                  <a:schemeClr val="folHlink"/>
                </a:solidFill>
              </a:rPr>
              <a:t>Audit / feedback of clinical performance data</a:t>
            </a:r>
          </a:p>
          <a:p>
            <a:pPr lvl="1" eaLnBrk="1" hangingPunct="1">
              <a:defRPr/>
            </a:pPr>
            <a:endParaRPr lang="en-US" sz="800" dirty="0" smtClean="0">
              <a:solidFill>
                <a:schemeClr val="folHlink"/>
              </a:solidFill>
            </a:endParaRPr>
          </a:p>
          <a:p>
            <a:pPr eaLnBrk="1" hangingPunct="1">
              <a:defRPr/>
            </a:pPr>
            <a:r>
              <a:rPr lang="en-US" sz="2400" dirty="0" smtClean="0"/>
              <a:t>Qualitative</a:t>
            </a:r>
          </a:p>
          <a:p>
            <a:pPr lvl="1" eaLnBrk="1" hangingPunct="1">
              <a:defRPr/>
            </a:pPr>
            <a:r>
              <a:rPr lang="en-US" sz="2000" dirty="0" smtClean="0">
                <a:solidFill>
                  <a:schemeClr val="folHlink"/>
                </a:solidFill>
              </a:rPr>
              <a:t>Semi-structured interviews w/ clinical stakeholders (pre-/post-)</a:t>
            </a:r>
          </a:p>
          <a:p>
            <a:pPr lvl="1" eaLnBrk="1" hangingPunct="1">
              <a:defRPr/>
            </a:pPr>
            <a:r>
              <a:rPr lang="en-US" sz="2000" dirty="0" smtClean="0">
                <a:solidFill>
                  <a:schemeClr val="folHlink"/>
                </a:solidFill>
              </a:rPr>
              <a:t>Focus groups</a:t>
            </a:r>
          </a:p>
          <a:p>
            <a:pPr lvl="1" eaLnBrk="1" hangingPunct="1">
              <a:defRPr/>
            </a:pPr>
            <a:r>
              <a:rPr lang="en-US" sz="2000" dirty="0" smtClean="0">
                <a:solidFill>
                  <a:schemeClr val="folHlink"/>
                </a:solidFill>
              </a:rPr>
              <a:t>Direct (non-participant) observation of clinical structure and processes in site visits</a:t>
            </a:r>
          </a:p>
          <a:p>
            <a:pPr lvl="1" eaLnBrk="1" hangingPunct="1">
              <a:defRPr/>
            </a:pPr>
            <a:r>
              <a:rPr lang="en-US" sz="2000" dirty="0" smtClean="0">
                <a:solidFill>
                  <a:schemeClr val="folHlink"/>
                </a:solidFill>
              </a:rPr>
              <a:t>Document review</a:t>
            </a:r>
          </a:p>
          <a:p>
            <a:pPr lvl="1" eaLnBrk="1" hangingPunct="1">
              <a:defRPr/>
            </a:pPr>
            <a:endParaRPr lang="en-US" sz="800" dirty="0" smtClean="0">
              <a:solidFill>
                <a:schemeClr val="folHlink"/>
              </a:solidFill>
            </a:endParaRPr>
          </a:p>
          <a:p>
            <a:pPr eaLnBrk="1" hangingPunct="1">
              <a:defRPr/>
            </a:pPr>
            <a:r>
              <a:rPr lang="en-US" sz="2400" dirty="0" smtClean="0"/>
              <a:t>Mixed Methods (i.e., Quantitative + Qualitative)</a:t>
            </a:r>
            <a:r>
              <a:rPr lang="en-US" sz="2000" dirty="0" smtClean="0">
                <a:solidFill>
                  <a:schemeClr val="folHlink"/>
                </a:solidFill>
              </a:rPr>
              <a:t> </a:t>
            </a:r>
          </a:p>
        </p:txBody>
      </p:sp>
    </p:spTree>
    <p:extLst>
      <p:ext uri="{BB962C8B-B14F-4D97-AF65-F5344CB8AC3E}">
        <p14:creationId xmlns:p14="http://schemas.microsoft.com/office/powerpoint/2010/main" val="248661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sz="4800" dirty="0" smtClean="0">
                <a:solidFill>
                  <a:schemeClr val="tx2"/>
                </a:solidFill>
                <a:cs typeface="Arial" pitchFamily="34" charset="0"/>
              </a:rPr>
              <a:t>Stages of Formative Evaluation</a:t>
            </a:r>
            <a:endParaRPr lang="en-US" sz="48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9739760" cy="5486400"/>
          </a:xfrm>
        </p:spPr>
      </p:pic>
    </p:spTree>
    <p:extLst>
      <p:ext uri="{BB962C8B-B14F-4D97-AF65-F5344CB8AC3E}">
        <p14:creationId xmlns:p14="http://schemas.microsoft.com/office/powerpoint/2010/main" val="3621587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200" y="1905000"/>
            <a:ext cx="8229600" cy="4495800"/>
          </a:xfrm>
        </p:spPr>
        <p:txBody>
          <a:bodyPr/>
          <a:lstStyle/>
          <a:p>
            <a:pPr>
              <a:defRPr/>
            </a:pPr>
            <a:r>
              <a:rPr lang="en-US" dirty="0" smtClean="0"/>
              <a:t>Requires additional time and resources</a:t>
            </a:r>
          </a:p>
          <a:p>
            <a:pPr>
              <a:defRPr/>
            </a:pPr>
            <a:r>
              <a:rPr lang="en-US" dirty="0" smtClean="0"/>
              <a:t>Methodological challenges</a:t>
            </a:r>
          </a:p>
          <a:p>
            <a:pPr>
              <a:defRPr/>
            </a:pPr>
            <a:r>
              <a:rPr lang="en-US" dirty="0" smtClean="0"/>
              <a:t>Necessitates care in interpreting results</a:t>
            </a:r>
          </a:p>
          <a:p>
            <a:pPr lvl="1">
              <a:defRPr/>
            </a:pPr>
            <a:r>
              <a:rPr lang="en-US" dirty="0" smtClean="0"/>
              <a:t>intermediate vs. final results</a:t>
            </a:r>
          </a:p>
          <a:p>
            <a:pPr>
              <a:defRPr/>
            </a:pPr>
            <a:r>
              <a:rPr lang="en-US" dirty="0" smtClean="0"/>
              <a:t>Preserving objectivity</a:t>
            </a:r>
          </a:p>
          <a:p>
            <a:pPr>
              <a:defRPr/>
            </a:pPr>
            <a:r>
              <a:rPr lang="en-US" dirty="0" smtClean="0"/>
              <a:t>FE is part of the intervention </a:t>
            </a:r>
          </a:p>
          <a:p>
            <a:pPr>
              <a:defRPr/>
            </a:pPr>
            <a:endParaRPr lang="en-US" dirty="0"/>
          </a:p>
        </p:txBody>
      </p:sp>
    </p:spTree>
    <p:extLst>
      <p:ext uri="{BB962C8B-B14F-4D97-AF65-F5344CB8AC3E}">
        <p14:creationId xmlns:p14="http://schemas.microsoft.com/office/powerpoint/2010/main" val="43255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Advantages</a:t>
            </a:r>
            <a:endParaRPr lang="en-US" dirty="0"/>
          </a:p>
        </p:txBody>
      </p:sp>
      <p:sp>
        <p:nvSpPr>
          <p:cNvPr id="3" name="Content Placeholder 2"/>
          <p:cNvSpPr>
            <a:spLocks noGrp="1"/>
          </p:cNvSpPr>
          <p:nvPr>
            <p:ph idx="1"/>
          </p:nvPr>
        </p:nvSpPr>
        <p:spPr>
          <a:xfrm>
            <a:off x="457200" y="1371600"/>
            <a:ext cx="8229600" cy="4495800"/>
          </a:xfrm>
        </p:spPr>
        <p:txBody>
          <a:bodyPr/>
          <a:lstStyle/>
          <a:p>
            <a:pPr>
              <a:defRPr/>
            </a:pPr>
            <a:r>
              <a:rPr lang="en-US" sz="2800" dirty="0" smtClean="0"/>
              <a:t>Increase understanding of key barriers and facilitators to implementation</a:t>
            </a:r>
          </a:p>
          <a:p>
            <a:pPr>
              <a:defRPr/>
            </a:pPr>
            <a:endParaRPr lang="en-US" sz="2000" dirty="0" smtClean="0"/>
          </a:p>
          <a:p>
            <a:pPr>
              <a:defRPr/>
            </a:pPr>
            <a:r>
              <a:rPr lang="en-US" sz="2800" dirty="0" smtClean="0"/>
              <a:t>Facilitate mid-stream modifications</a:t>
            </a:r>
          </a:p>
          <a:p>
            <a:pPr lvl="1">
              <a:defRPr/>
            </a:pPr>
            <a:r>
              <a:rPr lang="en-US" sz="2400" dirty="0" smtClean="0"/>
              <a:t>Process for adapting tools and strategies to increase chances for implementation success</a:t>
            </a:r>
          </a:p>
          <a:p>
            <a:pPr>
              <a:defRPr/>
            </a:pPr>
            <a:endParaRPr lang="en-US" sz="2000" dirty="0" smtClean="0"/>
          </a:p>
          <a:p>
            <a:pPr>
              <a:defRPr/>
            </a:pPr>
            <a:r>
              <a:rPr lang="en-US" sz="2800" dirty="0" smtClean="0"/>
              <a:t>Refine complex interventions</a:t>
            </a:r>
          </a:p>
          <a:p>
            <a:pPr lvl="1">
              <a:defRPr/>
            </a:pPr>
            <a:r>
              <a:rPr lang="en-US" sz="2400" dirty="0" smtClean="0"/>
              <a:t>Patient-Centered Medical Home (PCMH) Interventions</a:t>
            </a:r>
          </a:p>
          <a:p>
            <a:pPr lvl="2">
              <a:defRPr/>
            </a:pPr>
            <a:r>
              <a:rPr lang="en-US" sz="2000" dirty="0" smtClean="0"/>
              <a:t>Multiple components</a:t>
            </a:r>
          </a:p>
          <a:p>
            <a:pPr lvl="2">
              <a:defRPr/>
            </a:pPr>
            <a:r>
              <a:rPr lang="en-US" sz="2000" dirty="0" smtClean="0"/>
              <a:t>New roles for clinical staff</a:t>
            </a:r>
          </a:p>
          <a:p>
            <a:pPr lvl="2">
              <a:defRPr/>
            </a:pPr>
            <a:r>
              <a:rPr lang="en-US" sz="2000" dirty="0" smtClean="0"/>
              <a:t>Variable local resources to support implementation</a:t>
            </a:r>
          </a:p>
        </p:txBody>
      </p:sp>
    </p:spTree>
    <p:extLst>
      <p:ext uri="{BB962C8B-B14F-4D97-AF65-F5344CB8AC3E}">
        <p14:creationId xmlns:p14="http://schemas.microsoft.com/office/powerpoint/2010/main" val="37924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i="1" dirty="0" smtClean="0"/>
              <a:t>QUESTIONS??</a:t>
            </a:r>
            <a:endParaRPr lang="en-US" i="1" dirty="0"/>
          </a:p>
        </p:txBody>
      </p:sp>
    </p:spTree>
    <p:extLst>
      <p:ext uri="{BB962C8B-B14F-4D97-AF65-F5344CB8AC3E}">
        <p14:creationId xmlns:p14="http://schemas.microsoft.com/office/powerpoint/2010/main" val="77676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2838450"/>
          </a:xfrm>
        </p:spPr>
        <p:txBody>
          <a:bodyPr>
            <a:normAutofit/>
          </a:bodyPr>
          <a:lstStyle/>
          <a:p>
            <a:r>
              <a:rPr lang="en-US" sz="4000" dirty="0" smtClean="0">
                <a:effectLst/>
                <a:latin typeface="Arial" pitchFamily="34" charset="0"/>
                <a:cs typeface="Arial" pitchFamily="34" charset="0"/>
              </a:rPr>
              <a:t>Leveraging </a:t>
            </a:r>
            <a:r>
              <a:rPr lang="en-US" sz="4000" dirty="0">
                <a:effectLst/>
                <a:latin typeface="Arial" pitchFamily="34" charset="0"/>
                <a:cs typeface="Arial" pitchFamily="34" charset="0"/>
              </a:rPr>
              <a:t>Networks to Spread Evidence:  </a:t>
            </a:r>
            <a:r>
              <a:rPr lang="en-US" sz="4000" dirty="0" smtClean="0">
                <a:effectLst/>
                <a:latin typeface="Arial" pitchFamily="34" charset="0"/>
                <a:cs typeface="Arial" pitchFamily="34" charset="0"/>
              </a:rPr>
              <a:t>The Role of Formative Evaluation</a:t>
            </a:r>
            <a:endParaRPr lang="en-US" sz="4000" dirty="0">
              <a:latin typeface="Arial" pitchFamily="34" charset="0"/>
              <a:cs typeface="Arial" pitchFamily="34" charset="0"/>
            </a:endParaRPr>
          </a:p>
        </p:txBody>
      </p:sp>
      <p:sp>
        <p:nvSpPr>
          <p:cNvPr id="3" name="Subtitle 2"/>
          <p:cNvSpPr>
            <a:spLocks noGrp="1"/>
          </p:cNvSpPr>
          <p:nvPr>
            <p:ph type="subTitle" idx="1"/>
          </p:nvPr>
        </p:nvSpPr>
        <p:spPr>
          <a:xfrm>
            <a:off x="762000" y="3200400"/>
            <a:ext cx="7854696" cy="1752600"/>
          </a:xfrm>
        </p:spPr>
        <p:txBody>
          <a:bodyPr>
            <a:normAutofit/>
          </a:bodyPr>
          <a:lstStyle/>
          <a:p>
            <a:r>
              <a:rPr lang="en-US" sz="3600" dirty="0" smtClean="0">
                <a:latin typeface="Arial" pitchFamily="34" charset="0"/>
                <a:cs typeface="Arial" pitchFamily="34" charset="0"/>
              </a:rPr>
              <a:t> </a:t>
            </a:r>
          </a:p>
          <a:p>
            <a:r>
              <a:rPr lang="en-US" sz="2200" dirty="0" smtClean="0">
                <a:latin typeface="Arial" pitchFamily="34" charset="0"/>
                <a:cs typeface="Arial" pitchFamily="34" charset="0"/>
              </a:rPr>
              <a:t>Cheryl McDonnell, PhD </a:t>
            </a:r>
          </a:p>
          <a:p>
            <a:r>
              <a:rPr lang="en-US" sz="2200" dirty="0" smtClean="0">
                <a:latin typeface="Arial" pitchFamily="34" charset="0"/>
                <a:cs typeface="Arial" pitchFamily="34" charset="0"/>
              </a:rPr>
              <a:t>James Bell Associates</a:t>
            </a:r>
          </a:p>
        </p:txBody>
      </p:sp>
    </p:spTree>
    <p:extLst>
      <p:ext uri="{BB962C8B-B14F-4D97-AF65-F5344CB8AC3E}">
        <p14:creationId xmlns:p14="http://schemas.microsoft.com/office/powerpoint/2010/main" val="385697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Grant Overview</a:t>
            </a:r>
            <a:endParaRPr lang="en-US" sz="4800" dirty="0"/>
          </a:p>
        </p:txBody>
      </p:sp>
      <p:sp>
        <p:nvSpPr>
          <p:cNvPr id="3" name="Content Placeholder 2"/>
          <p:cNvSpPr>
            <a:spLocks noGrp="1"/>
          </p:cNvSpPr>
          <p:nvPr>
            <p:ph idx="1"/>
          </p:nvPr>
        </p:nvSpPr>
        <p:spPr/>
        <p:txBody>
          <a:bodyPr>
            <a:normAutofit/>
          </a:bodyPr>
          <a:lstStyle/>
          <a:p>
            <a:r>
              <a:rPr lang="en-US" sz="2800" b="1" i="1" dirty="0">
                <a:latin typeface="Arial" panose="020B0604020202020204" pitchFamily="34" charset="0"/>
                <a:cs typeface="Arial" panose="020B0604020202020204" pitchFamily="34" charset="0"/>
              </a:rPr>
              <a:t>Accelerating Implementation of Comparative Effectiveness Findings on Clinical and Delivery System Interventions by Leveraging AHRQ </a:t>
            </a:r>
            <a:r>
              <a:rPr lang="en-US" sz="2800" b="1" i="1" dirty="0" smtClean="0">
                <a:latin typeface="Arial" panose="020B0604020202020204" pitchFamily="34" charset="0"/>
                <a:cs typeface="Arial" panose="020B0604020202020204" pitchFamily="34" charset="0"/>
              </a:rPr>
              <a:t>Networks  </a:t>
            </a:r>
            <a:r>
              <a:rPr lang="en-US" sz="2800" i="1" dirty="0" smtClean="0">
                <a:latin typeface="Arial" panose="020B0604020202020204" pitchFamily="34" charset="0"/>
                <a:cs typeface="Arial" panose="020B0604020202020204" pitchFamily="34" charset="0"/>
              </a:rPr>
              <a:t>(R18)  </a:t>
            </a:r>
            <a:r>
              <a:rPr lang="en-US" sz="2800" b="1"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Dina Moss - PO</a:t>
            </a:r>
          </a:p>
          <a:p>
            <a:endParaRPr lang="en-US" sz="2800" dirty="0" smtClean="0">
              <a:latin typeface="Arial" panose="020B0604020202020204" pitchFamily="34" charset="0"/>
              <a:cs typeface="Arial" panose="020B0604020202020204" pitchFamily="34" charset="0"/>
            </a:endParaRPr>
          </a:p>
          <a:p>
            <a:pPr marL="274320" lvl="1" indent="-274320">
              <a:buClr>
                <a:schemeClr val="accent3"/>
              </a:buClr>
              <a:buSzPct val="95000"/>
            </a:pPr>
            <a:r>
              <a:rPr lang="en-US" dirty="0">
                <a:latin typeface="Arial" panose="020B0604020202020204" pitchFamily="34" charset="0"/>
                <a:cs typeface="Arial" panose="020B0604020202020204" pitchFamily="34" charset="0"/>
              </a:rPr>
              <a:t>Purpose: </a:t>
            </a:r>
            <a:r>
              <a:rPr lang="en-US" i="1" dirty="0">
                <a:latin typeface="Arial" panose="020B0604020202020204" pitchFamily="34" charset="0"/>
                <a:cs typeface="Arial" panose="020B0604020202020204" pitchFamily="34" charset="0"/>
              </a:rPr>
              <a:t>Spread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CER </a:t>
            </a:r>
            <a:r>
              <a:rPr lang="en-US" dirty="0">
                <a:latin typeface="Arial" panose="020B0604020202020204" pitchFamily="34" charset="0"/>
                <a:cs typeface="Arial" panose="020B0604020202020204" pitchFamily="34" charset="0"/>
              </a:rPr>
              <a:t>findings by leveraging the capacities of multi-stakeholder or multi-site </a:t>
            </a:r>
            <a:r>
              <a:rPr lang="en-US" dirty="0" smtClean="0">
                <a:latin typeface="Arial" panose="020B0604020202020204" pitchFamily="34" charset="0"/>
                <a:cs typeface="Arial" panose="020B0604020202020204" pitchFamily="34" charset="0"/>
              </a:rPr>
              <a:t>networks</a:t>
            </a:r>
          </a:p>
          <a:p>
            <a:pPr marL="274320" lvl="1" indent="-274320">
              <a:buClr>
                <a:schemeClr val="accent3"/>
              </a:buClr>
              <a:buSzPct val="95000"/>
            </a:pPr>
            <a:endParaRPr lang="en-US" dirty="0" smtClean="0">
              <a:latin typeface="Arial" panose="020B0604020202020204" pitchFamily="34" charset="0"/>
              <a:cs typeface="Arial" panose="020B0604020202020204" pitchFamily="34" charset="0"/>
            </a:endParaRPr>
          </a:p>
          <a:p>
            <a:pPr marL="274320" lvl="1" indent="-274320">
              <a:buClr>
                <a:schemeClr val="accent3"/>
              </a:buClr>
              <a:buSzPct val="95000"/>
            </a:pPr>
            <a:r>
              <a:rPr lang="en-US" dirty="0" smtClean="0">
                <a:latin typeface="Arial" panose="020B0604020202020204" pitchFamily="34" charset="0"/>
                <a:cs typeface="Arial" panose="020B0604020202020204" pitchFamily="34" charset="0"/>
              </a:rPr>
              <a:t>Goal: </a:t>
            </a:r>
            <a:r>
              <a:rPr lang="en-US" i="1" dirty="0" smtClean="0">
                <a:latin typeface="Arial" panose="020B0604020202020204" pitchFamily="34" charset="0"/>
                <a:cs typeface="Arial" panose="020B0604020202020204" pitchFamily="34" charset="0"/>
              </a:rPr>
              <a:t>Implement existing evidence</a:t>
            </a:r>
            <a:endParaRPr lang="en-US" sz="2800" dirty="0"/>
          </a:p>
        </p:txBody>
      </p:sp>
    </p:spTree>
    <p:extLst>
      <p:ext uri="{BB962C8B-B14F-4D97-AF65-F5344CB8AC3E}">
        <p14:creationId xmlns:p14="http://schemas.microsoft.com/office/powerpoint/2010/main" val="235787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Introductions</a:t>
            </a:r>
            <a:endParaRPr lang="en-US" dirty="0"/>
          </a:p>
        </p:txBody>
      </p:sp>
      <p:sp>
        <p:nvSpPr>
          <p:cNvPr id="3" name="Text Placeholder 2"/>
          <p:cNvSpPr>
            <a:spLocks noGrp="1"/>
          </p:cNvSpPr>
          <p:nvPr>
            <p:ph type="body" sz="half" idx="1"/>
          </p:nvPr>
        </p:nvSpPr>
        <p:spPr>
          <a:xfrm>
            <a:off x="2819400" y="1447800"/>
            <a:ext cx="5900738" cy="1828800"/>
          </a:xfrm>
        </p:spPr>
        <p:txBody>
          <a:bodyPr lIns="0" rIns="0"/>
          <a:lstStyle/>
          <a:p>
            <a:pPr marL="0" indent="0" algn="just">
              <a:lnSpc>
                <a:spcPct val="100000"/>
              </a:lnSpc>
              <a:spcBef>
                <a:spcPts val="0"/>
              </a:spcBef>
              <a:buNone/>
            </a:pPr>
            <a:r>
              <a:rPr lang="en-US" sz="1900" dirty="0"/>
              <a:t>Jeffrey Smith, PhD Candidate is Implementation Research Coordinator (IRC) for the Department of Veterans Affairs’ Mental Health Quality Enhancement Research Initiative (QUERI). Jeff’s presentation today will draw on his paper with Kristin Geonnotti, Deborah Peikes and Winnie Wang on Formative Evaluation. This AHRQ PCMH Research Methods Brief is posted on the AHRQ PCMH website.</a:t>
            </a:r>
          </a:p>
        </p:txBody>
      </p:sp>
      <p:sp>
        <p:nvSpPr>
          <p:cNvPr id="5" name="Content Placeholder 4"/>
          <p:cNvSpPr>
            <a:spLocks noGrp="1"/>
          </p:cNvSpPr>
          <p:nvPr>
            <p:ph sz="half" idx="2"/>
          </p:nvPr>
        </p:nvSpPr>
        <p:spPr>
          <a:xfrm>
            <a:off x="306779" y="4063749"/>
            <a:ext cx="5865421" cy="2184651"/>
          </a:xfrm>
        </p:spPr>
        <p:txBody>
          <a:bodyPr lIns="0" rIns="0" bIns="91440"/>
          <a:lstStyle/>
          <a:p>
            <a:pPr marL="0" indent="0" algn="just">
              <a:buNone/>
            </a:pPr>
            <a:r>
              <a:rPr lang="en-US" sz="2000" dirty="0"/>
              <a:t>Cheryl McDonnell, PhD is an experimental psychologist with over 30 years’ experience in evaluation and management of large-scale public health projects. Her presentation today draws on her work with </a:t>
            </a:r>
            <a:r>
              <a:rPr lang="en-US" sz="2000" dirty="0" smtClean="0"/>
              <a:t>an </a:t>
            </a:r>
            <a:r>
              <a:rPr lang="en-US" sz="2000" dirty="0"/>
              <a:t>AHRQ grant entitled Accelerating Implementation of Comparative Effectiveness Findings on Clinical and Delivery System Interventions by Leveraging AHRQ Networks.</a:t>
            </a:r>
          </a:p>
        </p:txBody>
      </p:sp>
      <p:pic>
        <p:nvPicPr>
          <p:cNvPr id="4098" name="Picture 2" descr="C:\Users\bjackson\Desktop\smith.gif"/>
          <p:cNvPicPr>
            <a:picLocks noChangeAspect="1" noChangeArrowheads="1"/>
          </p:cNvPicPr>
          <p:nvPr/>
        </p:nvPicPr>
        <p:blipFill rotWithShape="1">
          <a:blip r:embed="rId2">
            <a:extLst>
              <a:ext uri="{28A0092B-C50C-407E-A947-70E740481C1C}">
                <a14:useLocalDpi xmlns:a14="http://schemas.microsoft.com/office/drawing/2010/main" val="0"/>
              </a:ext>
            </a:extLst>
          </a:blip>
          <a:srcRect b="5330"/>
          <a:stretch/>
        </p:blipFill>
        <p:spPr bwMode="auto">
          <a:xfrm>
            <a:off x="609600" y="1447801"/>
            <a:ext cx="1828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3810001"/>
            <a:ext cx="2286001"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12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latin typeface="Arial" panose="020B0604020202020204" pitchFamily="34" charset="0"/>
                <a:cs typeface="Arial" panose="020B0604020202020204" pitchFamily="34" charset="0"/>
              </a:rPr>
              <a:t>Identify </a:t>
            </a:r>
            <a:r>
              <a:rPr lang="en-US" sz="2400" dirty="0">
                <a:latin typeface="Arial" panose="020B0604020202020204" pitchFamily="34" charset="0"/>
                <a:cs typeface="Arial" panose="020B0604020202020204" pitchFamily="34" charset="0"/>
              </a:rPr>
              <a:t>effective methods of dissemination and diffusion of </a:t>
            </a:r>
            <a:r>
              <a:rPr lang="en-US" sz="2400" dirty="0" smtClean="0">
                <a:latin typeface="Arial" panose="020B0604020202020204" pitchFamily="34" charset="0"/>
                <a:cs typeface="Arial" panose="020B0604020202020204" pitchFamily="34" charset="0"/>
              </a:rPr>
              <a:t>evidence-based </a:t>
            </a:r>
            <a:r>
              <a:rPr lang="en-US" sz="2400" dirty="0">
                <a:latin typeface="Arial" panose="020B0604020202020204" pitchFamily="34" charset="0"/>
                <a:cs typeface="Arial" panose="020B0604020202020204" pitchFamily="34" charset="0"/>
              </a:rPr>
              <a:t>practices, and barriers and facilitators to </a:t>
            </a:r>
            <a:r>
              <a:rPr lang="en-US" sz="2400" dirty="0" smtClean="0">
                <a:latin typeface="Arial" panose="020B0604020202020204" pitchFamily="34" charset="0"/>
                <a:cs typeface="Arial" panose="020B0604020202020204" pitchFamily="34" charset="0"/>
              </a:rPr>
              <a:t>diffusion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The evidence-based practices included activities intended to </a:t>
            </a:r>
            <a:r>
              <a:rPr lang="en-US" sz="2400" dirty="0">
                <a:latin typeface="Arial" panose="020B0604020202020204" pitchFamily="34" charset="0"/>
                <a:cs typeface="Arial" panose="020B0604020202020204" pitchFamily="34" charset="0"/>
              </a:rPr>
              <a:t>assist clinical providers and/or patients to</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Choose a course of treatment</a:t>
            </a:r>
          </a:p>
          <a:p>
            <a:pPr lvl="0"/>
            <a:r>
              <a:rPr lang="en-US" sz="2400" dirty="0">
                <a:latin typeface="Arial" panose="020B0604020202020204" pitchFamily="34" charset="0"/>
                <a:cs typeface="Arial" panose="020B0604020202020204" pitchFamily="34" charset="0"/>
              </a:rPr>
              <a:t>Identify the most effective method of screening for a disease within a population</a:t>
            </a:r>
          </a:p>
          <a:p>
            <a:pPr lvl="0"/>
            <a:r>
              <a:rPr lang="en-US" sz="2400" dirty="0">
                <a:latin typeface="Arial" panose="020B0604020202020204" pitchFamily="34" charset="0"/>
                <a:cs typeface="Arial" panose="020B0604020202020204" pitchFamily="34" charset="0"/>
              </a:rPr>
              <a:t>Change the process of care delivery</a:t>
            </a:r>
          </a:p>
          <a:p>
            <a:pPr lvl="0"/>
            <a:r>
              <a:rPr lang="en-US" sz="2400" dirty="0">
                <a:latin typeface="Arial" panose="020B0604020202020204" pitchFamily="34" charset="0"/>
                <a:cs typeface="Arial" panose="020B0604020202020204" pitchFamily="34" charset="0"/>
              </a:rPr>
              <a:t>Promote self-management of chronic </a:t>
            </a:r>
            <a:r>
              <a:rPr lang="en-US" sz="2400" dirty="0" smtClean="0">
                <a:latin typeface="Arial" panose="020B0604020202020204" pitchFamily="34" charset="0"/>
                <a:cs typeface="Arial" panose="020B0604020202020204" pitchFamily="34" charset="0"/>
              </a:rPr>
              <a:t>diseases</a:t>
            </a:r>
          </a:p>
        </p:txBody>
      </p:sp>
    </p:spTree>
    <p:extLst>
      <p:ext uri="{BB962C8B-B14F-4D97-AF65-F5344CB8AC3E}">
        <p14:creationId xmlns:p14="http://schemas.microsoft.com/office/powerpoint/2010/main" val="210734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Projects</a:t>
            </a:r>
            <a:endParaRPr lang="en-US" dirty="0"/>
          </a:p>
        </p:txBody>
      </p:sp>
      <p:sp>
        <p:nvSpPr>
          <p:cNvPr id="3" name="Content Placeholder 2"/>
          <p:cNvSpPr>
            <a:spLocks noGrp="1"/>
          </p:cNvSpPr>
          <p:nvPr>
            <p:ph idx="1"/>
          </p:nvPr>
        </p:nvSpPr>
        <p:spPr/>
        <p:txBody>
          <a:bodyPr>
            <a:normAutofit/>
          </a:bodyPr>
          <a:lstStyle/>
          <a:p>
            <a:r>
              <a:rPr lang="en-US" sz="2000" b="1" dirty="0" smtClean="0">
                <a:latin typeface="Arial" pitchFamily="34" charset="0"/>
                <a:cs typeface="Arial" pitchFamily="34" charset="0"/>
              </a:rPr>
              <a:t>Leveraging PBRNs for Chronic Kidney Disease Guideline Dissemination</a:t>
            </a:r>
            <a:r>
              <a:rPr lang="en-US" sz="2000" dirty="0" smtClean="0">
                <a:latin typeface="Arial" pitchFamily="34" charset="0"/>
                <a:cs typeface="Arial" pitchFamily="34" charset="0"/>
              </a:rPr>
              <a:t>: James Mold, MD </a:t>
            </a:r>
          </a:p>
          <a:p>
            <a:r>
              <a:rPr lang="en-US" sz="2000" b="1" dirty="0" smtClean="0">
                <a:latin typeface="Arial" pitchFamily="34" charset="0"/>
                <a:cs typeface="Arial" pitchFamily="34" charset="0"/>
              </a:rPr>
              <a:t>Comparative Effectiveness of Asthma Interventions Within an AHRQ PBRN</a:t>
            </a:r>
            <a:r>
              <a:rPr lang="en-US" sz="2000" dirty="0" smtClean="0">
                <a:latin typeface="Arial" pitchFamily="34" charset="0"/>
                <a:cs typeface="Arial" pitchFamily="34" charset="0"/>
              </a:rPr>
              <a:t>: Michael </a:t>
            </a:r>
            <a:r>
              <a:rPr lang="en-US" sz="2000" dirty="0" err="1" smtClean="0">
                <a:latin typeface="Arial" pitchFamily="34" charset="0"/>
                <a:cs typeface="Arial" pitchFamily="34" charset="0"/>
              </a:rPr>
              <a:t>Dulin</a:t>
            </a:r>
            <a:r>
              <a:rPr lang="en-US" sz="2000" dirty="0" smtClean="0">
                <a:latin typeface="Arial" pitchFamily="34" charset="0"/>
                <a:cs typeface="Arial" pitchFamily="34" charset="0"/>
              </a:rPr>
              <a:t>, MD</a:t>
            </a:r>
          </a:p>
          <a:p>
            <a:r>
              <a:rPr lang="en-US" sz="2000" b="1" dirty="0" smtClean="0">
                <a:latin typeface="Arial" pitchFamily="34" charset="0"/>
                <a:cs typeface="Arial" pitchFamily="34" charset="0"/>
              </a:rPr>
              <a:t>The Teen Mental Health Project: Dissemination of a Model for Adolescent  Depression Screening &amp; Management in Primary Care: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Ardis</a:t>
            </a:r>
            <a:r>
              <a:rPr lang="en-US" sz="2000" dirty="0" smtClean="0">
                <a:latin typeface="Arial" pitchFamily="34" charset="0"/>
                <a:cs typeface="Arial" pitchFamily="34" charset="0"/>
              </a:rPr>
              <a:t> Olson, MD</a:t>
            </a:r>
          </a:p>
          <a:p>
            <a:r>
              <a:rPr lang="en-US" sz="2000" b="1" dirty="0" smtClean="0">
                <a:latin typeface="Arial" pitchFamily="34" charset="0"/>
                <a:cs typeface="Arial" pitchFamily="34" charset="0"/>
              </a:rPr>
              <a:t>Partners in Integrated Care (PIC</a:t>
            </a:r>
            <a:r>
              <a:rPr lang="en-US" sz="2000" dirty="0" smtClean="0">
                <a:latin typeface="Arial" pitchFamily="34" charset="0"/>
                <a:cs typeface="Arial" pitchFamily="34" charset="0"/>
              </a:rPr>
              <a:t>): Keith </a:t>
            </a:r>
            <a:r>
              <a:rPr lang="en-US" sz="2000" dirty="0" err="1" smtClean="0">
                <a:latin typeface="Arial" pitchFamily="34" charset="0"/>
                <a:cs typeface="Arial" pitchFamily="34" charset="0"/>
              </a:rPr>
              <a:t>Kanel</a:t>
            </a:r>
            <a:r>
              <a:rPr lang="en-US" sz="2000" dirty="0" smtClean="0">
                <a:latin typeface="Arial" pitchFamily="34" charset="0"/>
                <a:cs typeface="Arial" pitchFamily="34" charset="0"/>
              </a:rPr>
              <a:t>, MD</a:t>
            </a:r>
          </a:p>
          <a:p>
            <a:r>
              <a:rPr lang="en-US" sz="2000" b="1" dirty="0" smtClean="0">
                <a:latin typeface="Arial" pitchFamily="34" charset="0"/>
                <a:cs typeface="Arial" pitchFamily="34" charset="0"/>
              </a:rPr>
              <a:t>Accelerating Utilization of Comparative Effectiveness Findings in Medicaid Mental Health</a:t>
            </a:r>
            <a:r>
              <a:rPr lang="en-US" sz="2000" dirty="0" smtClean="0">
                <a:latin typeface="Arial" pitchFamily="34" charset="0"/>
                <a:cs typeface="Arial" pitchFamily="34" charset="0"/>
              </a:rPr>
              <a:t>: Stephen Crystal</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PhD</a:t>
            </a:r>
          </a:p>
          <a:p>
            <a:r>
              <a:rPr lang="en-US" sz="2000" b="1" dirty="0" smtClean="0">
                <a:latin typeface="Arial" pitchFamily="34" charset="0"/>
                <a:cs typeface="Arial" pitchFamily="34" charset="0"/>
              </a:rPr>
              <a:t>Cardiac Surgery Outcomes – Comparing CUSP and </a:t>
            </a:r>
            <a:r>
              <a:rPr lang="en-US" sz="2000" b="1" dirty="0" err="1" smtClean="0">
                <a:latin typeface="Arial" pitchFamily="34" charset="0"/>
                <a:cs typeface="Arial" pitchFamily="34" charset="0"/>
              </a:rPr>
              <a:t>TRiP</a:t>
            </a:r>
            <a:r>
              <a:rPr lang="en-US" sz="2000" b="1" dirty="0" smtClean="0">
                <a:latin typeface="Arial" pitchFamily="34" charset="0"/>
                <a:cs typeface="Arial" pitchFamily="34" charset="0"/>
              </a:rPr>
              <a:t> to Passive Reporting</a:t>
            </a:r>
            <a:r>
              <a:rPr lang="en-US" sz="2000" dirty="0" smtClean="0">
                <a:latin typeface="Arial" pitchFamily="34" charset="0"/>
                <a:cs typeface="Arial" pitchFamily="34" charset="0"/>
              </a:rPr>
              <a:t>: Peter </a:t>
            </a:r>
            <a:r>
              <a:rPr lang="en-US" sz="2000" dirty="0" err="1" smtClean="0">
                <a:latin typeface="Arial" pitchFamily="34" charset="0"/>
                <a:cs typeface="Arial" pitchFamily="34" charset="0"/>
              </a:rPr>
              <a:t>Pronovost</a:t>
            </a:r>
            <a:r>
              <a:rPr lang="en-US" sz="2000" dirty="0" smtClean="0">
                <a:latin typeface="Arial" pitchFamily="34" charset="0"/>
                <a:cs typeface="Arial" pitchFamily="34" charset="0"/>
              </a:rPr>
              <a:t>, MD and David Thompson, </a:t>
            </a:r>
            <a:r>
              <a:rPr lang="en-US" sz="2000" dirty="0" err="1" smtClean="0">
                <a:latin typeface="Arial" pitchFamily="34" charset="0"/>
                <a:cs typeface="Arial" pitchFamily="34" charset="0"/>
              </a:rPr>
              <a:t>DNSc</a:t>
            </a:r>
            <a:endParaRPr lang="en-US" sz="2000" dirty="0" smtClean="0">
              <a:latin typeface="Arial" pitchFamily="34" charset="0"/>
              <a:cs typeface="Arial" pitchFamily="34" charset="0"/>
            </a:endParaRPr>
          </a:p>
          <a:p>
            <a:pPr marL="0" indent="0">
              <a:buNone/>
            </a:pPr>
            <a:endParaRPr lang="en-US" sz="2000" dirty="0"/>
          </a:p>
        </p:txBody>
      </p:sp>
    </p:spTree>
    <p:extLst>
      <p:ext uri="{BB962C8B-B14F-4D97-AF65-F5344CB8AC3E}">
        <p14:creationId xmlns:p14="http://schemas.microsoft.com/office/powerpoint/2010/main" val="2005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CER Dissemination Grants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Examples of ‘</a:t>
            </a:r>
            <a:r>
              <a:rPr lang="en-US" dirty="0" err="1" smtClean="0">
                <a:latin typeface="Arial" pitchFamily="34" charset="0"/>
                <a:cs typeface="Arial" pitchFamily="34" charset="0"/>
              </a:rPr>
              <a:t>T3</a:t>
            </a:r>
            <a:r>
              <a:rPr lang="en-US" dirty="0" smtClean="0">
                <a:latin typeface="Arial" pitchFamily="34" charset="0"/>
                <a:cs typeface="Arial" pitchFamily="34" charset="0"/>
              </a:rPr>
              <a:t>’ phase translational research incorporating: </a:t>
            </a:r>
          </a:p>
          <a:p>
            <a:pPr lvl="1"/>
            <a:r>
              <a:rPr lang="en-US" dirty="0" smtClean="0">
                <a:latin typeface="Arial" pitchFamily="34" charset="0"/>
                <a:cs typeface="Arial" pitchFamily="34" charset="0"/>
              </a:rPr>
              <a:t>Effectiveness </a:t>
            </a:r>
          </a:p>
          <a:p>
            <a:pPr lvl="1"/>
            <a:r>
              <a:rPr lang="en-US" dirty="0" smtClean="0">
                <a:latin typeface="Arial" pitchFamily="34" charset="0"/>
                <a:cs typeface="Arial" pitchFamily="34" charset="0"/>
              </a:rPr>
              <a:t>Dissemination  </a:t>
            </a:r>
          </a:p>
          <a:p>
            <a:pPr lvl="1"/>
            <a:r>
              <a:rPr lang="en-US" dirty="0" smtClean="0">
                <a:latin typeface="Arial" pitchFamily="34" charset="0"/>
                <a:cs typeface="Arial" pitchFamily="34" charset="0"/>
              </a:rPr>
              <a:t>Implementation</a:t>
            </a:r>
          </a:p>
          <a:p>
            <a:pPr marL="393192" lvl="1" indent="0">
              <a:buNone/>
            </a:pPr>
            <a:r>
              <a:rPr lang="en-US" dirty="0" smtClean="0">
                <a:latin typeface="Arial" pitchFamily="34" charset="0"/>
                <a:cs typeface="Arial" pitchFamily="34" charset="0"/>
              </a:rPr>
              <a:t> </a:t>
            </a:r>
          </a:p>
          <a:p>
            <a:r>
              <a:rPr lang="en-US" dirty="0" smtClean="0">
                <a:latin typeface="Arial" pitchFamily="34" charset="0"/>
                <a:cs typeface="Arial" pitchFamily="34" charset="0"/>
              </a:rPr>
              <a:t>Applied knowledge about interventions in a real-world setting </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At the ‘make it happen’ end of the continuum</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894630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Formative Evaluation Approach	</a:t>
            </a:r>
            <a:endParaRPr lang="en-US" dirty="0"/>
          </a:p>
        </p:txBody>
      </p:sp>
      <p:sp>
        <p:nvSpPr>
          <p:cNvPr id="3" name="Content Placeholder 2"/>
          <p:cNvSpPr>
            <a:spLocks noGrp="1"/>
          </p:cNvSpPr>
          <p:nvPr>
            <p:ph idx="1"/>
          </p:nvPr>
        </p:nvSpPr>
        <p:spPr/>
        <p:txBody>
          <a:bodyPr/>
          <a:lstStyle/>
          <a:p>
            <a:r>
              <a:rPr lang="en-US" dirty="0" smtClean="0"/>
              <a:t>Mixed methods</a:t>
            </a:r>
          </a:p>
          <a:p>
            <a:pPr lvl="1"/>
            <a:r>
              <a:rPr lang="en-US" dirty="0" smtClean="0"/>
              <a:t>Qualitative </a:t>
            </a:r>
          </a:p>
          <a:p>
            <a:pPr lvl="1"/>
            <a:r>
              <a:rPr lang="en-US" dirty="0" smtClean="0"/>
              <a:t>Quantitative</a:t>
            </a:r>
          </a:p>
          <a:p>
            <a:endParaRPr lang="en-US" dirty="0" smtClean="0"/>
          </a:p>
          <a:p>
            <a:r>
              <a:rPr lang="en-US" dirty="0" smtClean="0"/>
              <a:t>Four areas of focus</a:t>
            </a:r>
          </a:p>
          <a:p>
            <a:pPr lvl="1"/>
            <a:r>
              <a:rPr lang="en-US" dirty="0" smtClean="0"/>
              <a:t>Needs Assessment</a:t>
            </a:r>
          </a:p>
          <a:p>
            <a:pPr lvl="1"/>
            <a:r>
              <a:rPr lang="en-US" dirty="0" err="1" smtClean="0"/>
              <a:t>Evaluability</a:t>
            </a:r>
            <a:r>
              <a:rPr lang="en-US" dirty="0" smtClean="0"/>
              <a:t> assessment </a:t>
            </a:r>
          </a:p>
          <a:p>
            <a:pPr lvl="1"/>
            <a:r>
              <a:rPr lang="en-US" dirty="0" smtClean="0"/>
              <a:t>Implementation evaluation</a:t>
            </a:r>
          </a:p>
          <a:p>
            <a:pPr lvl="1"/>
            <a:r>
              <a:rPr lang="en-US" dirty="0" smtClean="0"/>
              <a:t>Process evaluation</a:t>
            </a:r>
          </a:p>
          <a:p>
            <a:pPr lvl="2"/>
            <a:endParaRPr lang="en-US" dirty="0" smtClean="0"/>
          </a:p>
          <a:p>
            <a:pPr marL="393192" lvl="1" indent="0">
              <a:buNone/>
            </a:pPr>
            <a:endParaRPr lang="en-US" dirty="0"/>
          </a:p>
        </p:txBody>
      </p:sp>
    </p:spTree>
    <p:extLst>
      <p:ext uri="{BB962C8B-B14F-4D97-AF65-F5344CB8AC3E}">
        <p14:creationId xmlns:p14="http://schemas.microsoft.com/office/powerpoint/2010/main" val="1815172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
          <p:cNvSpPr txBox="1">
            <a:spLocks noGrp="1"/>
          </p:cNvSpPr>
          <p:nvPr>
            <p:ph type="title"/>
          </p:nvPr>
        </p:nvSpPr>
        <p:spPr>
          <a:xfrm>
            <a:off x="457200" y="3810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dirty="0" smtClean="0">
                <a:latin typeface="Arial" pitchFamily="34" charset="0"/>
                <a:cs typeface="Arial" pitchFamily="34" charset="0"/>
              </a:rPr>
              <a:t>Conceptual Model</a:t>
            </a:r>
            <a:endParaRPr lang="en-US" dirty="0">
              <a:latin typeface="Arial" pitchFamily="34" charset="0"/>
              <a:cs typeface="Arial" pitchFamily="34" charset="0"/>
            </a:endParaRPr>
          </a:p>
        </p:txBody>
      </p:sp>
      <p:pic>
        <p:nvPicPr>
          <p:cNvPr id="34" name="Content Placeholder 33" descr="Illustration of a conceptual model"/>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676400"/>
            <a:ext cx="7848600" cy="4894754"/>
          </a:xfrm>
        </p:spPr>
      </p:pic>
      <p:sp>
        <p:nvSpPr>
          <p:cNvPr id="36" name="Content Placeholder 35"/>
          <p:cNvSpPr>
            <a:spLocks noGrp="1"/>
          </p:cNvSpPr>
          <p:nvPr>
            <p:ph sz="half" idx="2"/>
          </p:nvPr>
        </p:nvSpPr>
        <p:spPr>
          <a:xfrm>
            <a:off x="3352800" y="6477000"/>
            <a:ext cx="1752600" cy="228600"/>
          </a:xfrm>
        </p:spPr>
        <p:txBody>
          <a:bodyPr>
            <a:normAutofit fontScale="92500" lnSpcReduction="20000"/>
          </a:bodyPr>
          <a:lstStyle/>
          <a:p>
            <a:pPr marL="0" indent="0">
              <a:buNone/>
            </a:pPr>
            <a:r>
              <a:rPr lang="en-US" sz="1200" dirty="0" err="1"/>
              <a:t>Greenhalgh</a:t>
            </a:r>
            <a:r>
              <a:rPr lang="en-US" sz="1200" dirty="0"/>
              <a:t> et al 2004</a:t>
            </a:r>
          </a:p>
          <a:p>
            <a:pPr marL="0" indent="0">
              <a:buNone/>
            </a:pPr>
            <a:endParaRPr lang="en-US" dirty="0"/>
          </a:p>
        </p:txBody>
      </p:sp>
    </p:spTree>
    <p:extLst>
      <p:ext uri="{BB962C8B-B14F-4D97-AF65-F5344CB8AC3E}">
        <p14:creationId xmlns:p14="http://schemas.microsoft.com/office/powerpoint/2010/main" val="2267176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Evaluation Tasks</a:t>
            </a:r>
            <a:endParaRPr lang="en-US" dirty="0"/>
          </a:p>
        </p:txBody>
      </p:sp>
      <p:sp>
        <p:nvSpPr>
          <p:cNvPr id="3" name="Content Placeholder 2"/>
          <p:cNvSpPr>
            <a:spLocks noGrp="1"/>
          </p:cNvSpPr>
          <p:nvPr>
            <p:ph idx="1"/>
          </p:nvPr>
        </p:nvSpPr>
        <p:spPr/>
        <p:txBody>
          <a:bodyPr>
            <a:normAutofit/>
          </a:bodyPr>
          <a:lstStyle/>
          <a:p>
            <a:pPr lvl="0"/>
            <a:r>
              <a:rPr lang="en-US" dirty="0">
                <a:latin typeface="Arial" panose="020B0604020202020204" pitchFamily="34" charset="0"/>
                <a:cs typeface="Arial" panose="020B0604020202020204" pitchFamily="34" charset="0"/>
              </a:rPr>
              <a:t>Ensure an evaluation is feasible. </a:t>
            </a:r>
          </a:p>
          <a:p>
            <a:pPr lvl="0"/>
            <a:r>
              <a:rPr lang="en-US" dirty="0">
                <a:latin typeface="Arial" panose="020B0604020202020204" pitchFamily="34" charset="0"/>
                <a:cs typeface="Arial" panose="020B0604020202020204" pitchFamily="34" charset="0"/>
              </a:rPr>
              <a:t>Determine the extent to which the program is being implemented according to plan on an ongoing basis </a:t>
            </a:r>
          </a:p>
          <a:p>
            <a:pPr lvl="0"/>
            <a:r>
              <a:rPr lang="en-US" dirty="0">
                <a:latin typeface="Arial" panose="020B0604020202020204" pitchFamily="34" charset="0"/>
                <a:cs typeface="Arial" panose="020B0604020202020204" pitchFamily="34" charset="0"/>
              </a:rPr>
              <a:t>Assess and document the degree of fidelity and variability in program implementation, expected or unexpected, planned or unplanned</a:t>
            </a:r>
          </a:p>
          <a:p>
            <a:pPr lvl="0"/>
            <a:r>
              <a:rPr lang="en-US" dirty="0">
                <a:latin typeface="Arial" panose="020B0604020202020204" pitchFamily="34" charset="0"/>
                <a:cs typeface="Arial" panose="020B0604020202020204" pitchFamily="34" charset="0"/>
              </a:rPr>
              <a:t>Provide information on what components of the intervention are potentially responsible for outcomes</a:t>
            </a:r>
          </a:p>
          <a:p>
            <a:endParaRPr lang="en-US" dirty="0"/>
          </a:p>
        </p:txBody>
      </p:sp>
    </p:spTree>
    <p:extLst>
      <p:ext uri="{BB962C8B-B14F-4D97-AF65-F5344CB8AC3E}">
        <p14:creationId xmlns:p14="http://schemas.microsoft.com/office/powerpoint/2010/main" val="17320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Formative Evaluation Tasks (cont.) </a:t>
            </a:r>
            <a:endParaRPr lang="en-US" dirty="0"/>
          </a:p>
        </p:txBody>
      </p:sp>
      <p:sp>
        <p:nvSpPr>
          <p:cNvPr id="3" name="Content Placeholder 2"/>
          <p:cNvSpPr>
            <a:spLocks noGrp="1"/>
          </p:cNvSpPr>
          <p:nvPr>
            <p:ph idx="1"/>
          </p:nvPr>
        </p:nvSpPr>
        <p:spPr/>
        <p:txBody>
          <a:bodyPr/>
          <a:lstStyle/>
          <a:p>
            <a:pPr lvl="0"/>
            <a:r>
              <a:rPr lang="en-US" dirty="0">
                <a:latin typeface="Arial" panose="020B0604020202020204" pitchFamily="34" charset="0"/>
                <a:cs typeface="Arial" panose="020B0604020202020204" pitchFamily="34" charset="0"/>
              </a:rPr>
              <a:t>Describe the relationship between program context (i.e., setting characteristics) and program processes (i.e., levels of implementation).</a:t>
            </a:r>
          </a:p>
          <a:p>
            <a:pPr lvl="0"/>
            <a:r>
              <a:rPr lang="en-US" dirty="0">
                <a:latin typeface="Arial" panose="020B0604020202020204" pitchFamily="34" charset="0"/>
                <a:cs typeface="Arial" panose="020B0604020202020204" pitchFamily="34" charset="0"/>
              </a:rPr>
              <a:t>Provide feedback on the status of implementation</a:t>
            </a:r>
          </a:p>
          <a:p>
            <a:pPr lvl="0"/>
            <a:r>
              <a:rPr lang="en-US" dirty="0">
                <a:latin typeface="Arial" panose="020B0604020202020204" pitchFamily="34" charset="0"/>
                <a:cs typeface="Arial" panose="020B0604020202020204" pitchFamily="34" charset="0"/>
              </a:rPr>
              <a:t>Identify barriers and facilitators to implementation</a:t>
            </a:r>
          </a:p>
          <a:p>
            <a:pPr lvl="0"/>
            <a:r>
              <a:rPr lang="en-US" dirty="0">
                <a:latin typeface="Arial" panose="020B0604020202020204" pitchFamily="34" charset="0"/>
                <a:cs typeface="Arial" panose="020B0604020202020204" pitchFamily="34" charset="0"/>
              </a:rPr>
              <a:t>Refine the delivery components</a:t>
            </a:r>
          </a:p>
          <a:p>
            <a:pPr lvl="0"/>
            <a:r>
              <a:rPr lang="en-US" dirty="0">
                <a:latin typeface="Arial" panose="020B0604020202020204" pitchFamily="34" charset="0"/>
                <a:cs typeface="Arial" panose="020B0604020202020204" pitchFamily="34" charset="0"/>
              </a:rPr>
              <a:t>Provide program </a:t>
            </a:r>
            <a:r>
              <a:rPr lang="en-US" dirty="0" smtClean="0">
                <a:latin typeface="Arial" panose="020B0604020202020204" pitchFamily="34" charset="0"/>
                <a:cs typeface="Arial" panose="020B0604020202020204" pitchFamily="34" charset="0"/>
              </a:rPr>
              <a:t>accountability to </a:t>
            </a:r>
            <a:r>
              <a:rPr lang="en-US" dirty="0">
                <a:latin typeface="Arial" panose="020B0604020202020204" pitchFamily="34" charset="0"/>
                <a:cs typeface="Arial" panose="020B0604020202020204" pitchFamily="34" charset="0"/>
              </a:rPr>
              <a:t>stakeholders, and other funders</a:t>
            </a:r>
          </a:p>
        </p:txBody>
      </p:sp>
    </p:spTree>
    <p:extLst>
      <p:ext uri="{BB962C8B-B14F-4D97-AF65-F5344CB8AC3E}">
        <p14:creationId xmlns:p14="http://schemas.microsoft.com/office/powerpoint/2010/main" val="12208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Site Visit Focus</a:t>
            </a:r>
            <a:endParaRPr lang="en-US" dirty="0"/>
          </a:p>
        </p:txBody>
      </p:sp>
      <p:sp>
        <p:nvSpPr>
          <p:cNvPr id="3" name="Content Placeholder 2"/>
          <p:cNvSpPr>
            <a:spLocks noGrp="1"/>
          </p:cNvSpPr>
          <p:nvPr>
            <p:ph idx="1"/>
          </p:nvPr>
        </p:nvSpPr>
        <p:spPr/>
        <p:txBody>
          <a:bodyPr>
            <a:normAutofit lnSpcReduction="10000"/>
          </a:bodyPr>
          <a:lstStyle/>
          <a:p>
            <a:r>
              <a:rPr lang="en-US" sz="2800" dirty="0"/>
              <a:t>Evidence base </a:t>
            </a:r>
          </a:p>
          <a:p>
            <a:pPr lvl="0"/>
            <a:r>
              <a:rPr lang="en-US" sz="2800" dirty="0" smtClean="0"/>
              <a:t>Value </a:t>
            </a:r>
            <a:r>
              <a:rPr lang="en-US" sz="2800" dirty="0"/>
              <a:t>and relevance of the evaluation process to the </a:t>
            </a:r>
            <a:r>
              <a:rPr lang="en-US" sz="2800" dirty="0" smtClean="0"/>
              <a:t>implementation team</a:t>
            </a:r>
          </a:p>
          <a:p>
            <a:pPr lvl="0"/>
            <a:r>
              <a:rPr lang="en-US" sz="2800" dirty="0" smtClean="0"/>
              <a:t>Identified outputs</a:t>
            </a:r>
            <a:endParaRPr lang="en-US" sz="2800" dirty="0"/>
          </a:p>
          <a:p>
            <a:pPr lvl="0"/>
            <a:r>
              <a:rPr lang="en-US" sz="2800" dirty="0" smtClean="0"/>
              <a:t>Role </a:t>
            </a:r>
            <a:r>
              <a:rPr lang="en-US" sz="2800" dirty="0"/>
              <a:t>of the research team in the implementation process</a:t>
            </a:r>
          </a:p>
          <a:p>
            <a:pPr lvl="0"/>
            <a:r>
              <a:rPr lang="en-US" sz="2800" dirty="0"/>
              <a:t>Perceived degree of influence of the </a:t>
            </a:r>
            <a:r>
              <a:rPr lang="en-US" sz="2800" dirty="0" smtClean="0"/>
              <a:t>PI</a:t>
            </a:r>
            <a:endParaRPr lang="en-US" sz="2800" dirty="0"/>
          </a:p>
          <a:p>
            <a:pPr lvl="0"/>
            <a:r>
              <a:rPr lang="en-US" sz="2800" dirty="0"/>
              <a:t>Scalability of the intervention</a:t>
            </a:r>
          </a:p>
          <a:p>
            <a:pPr lvl="0"/>
            <a:r>
              <a:rPr lang="en-US" sz="2800" dirty="0"/>
              <a:t>Organizational </a:t>
            </a:r>
            <a:r>
              <a:rPr lang="en-US" sz="2800" dirty="0" smtClean="0"/>
              <a:t>variables</a:t>
            </a:r>
            <a:endParaRPr lang="en-US" sz="2800" dirty="0"/>
          </a:p>
        </p:txBody>
      </p:sp>
    </p:spTree>
    <p:extLst>
      <p:ext uri="{BB962C8B-B14F-4D97-AF65-F5344CB8AC3E}">
        <p14:creationId xmlns:p14="http://schemas.microsoft.com/office/powerpoint/2010/main" val="123913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Monitoring</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Measurement of outputs</a:t>
            </a:r>
          </a:p>
          <a:p>
            <a:pPr lvl="2"/>
            <a:r>
              <a:rPr lang="en-US" dirty="0" smtClean="0"/>
              <a:t>Number of clinics enrolled/services delivered/training sessions completed/meetings held</a:t>
            </a:r>
          </a:p>
          <a:p>
            <a:pPr lvl="2"/>
            <a:r>
              <a:rPr lang="en-US" dirty="0" smtClean="0"/>
              <a:t>Frequency/duration/dosage </a:t>
            </a:r>
          </a:p>
          <a:p>
            <a:pPr lvl="1"/>
            <a:r>
              <a:rPr lang="en-US" dirty="0" smtClean="0"/>
              <a:t>Measurement of Study Characteristics</a:t>
            </a:r>
          </a:p>
          <a:p>
            <a:pPr lvl="2"/>
            <a:r>
              <a:rPr lang="en-US" dirty="0"/>
              <a:t>Clinics participating</a:t>
            </a:r>
          </a:p>
          <a:p>
            <a:pPr lvl="2"/>
            <a:r>
              <a:rPr lang="en-US" dirty="0" smtClean="0"/>
              <a:t>Clients served</a:t>
            </a:r>
          </a:p>
          <a:p>
            <a:pPr lvl="2"/>
            <a:r>
              <a:rPr lang="en-US" dirty="0" smtClean="0"/>
              <a:t>Staff involved</a:t>
            </a:r>
          </a:p>
          <a:p>
            <a:pPr lvl="1"/>
            <a:r>
              <a:rPr lang="en-US" dirty="0" smtClean="0"/>
              <a:t>Integration of Tracking and Reporting </a:t>
            </a:r>
          </a:p>
          <a:p>
            <a:r>
              <a:rPr lang="en-US" dirty="0" smtClean="0"/>
              <a:t>Site Visits </a:t>
            </a:r>
          </a:p>
          <a:p>
            <a:r>
              <a:rPr lang="en-US" dirty="0" smtClean="0"/>
              <a:t>Input from </a:t>
            </a:r>
            <a:r>
              <a:rPr lang="en-US" dirty="0"/>
              <a:t>e</a:t>
            </a:r>
            <a:r>
              <a:rPr lang="en-US" dirty="0" smtClean="0"/>
              <a:t>xternal expert advisors</a:t>
            </a:r>
          </a:p>
          <a:p>
            <a:endParaRPr lang="en-US" dirty="0"/>
          </a:p>
        </p:txBody>
      </p:sp>
    </p:spTree>
    <p:extLst>
      <p:ext uri="{BB962C8B-B14F-4D97-AF65-F5344CB8AC3E}">
        <p14:creationId xmlns:p14="http://schemas.microsoft.com/office/powerpoint/2010/main" val="2271381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Site Visits	</a:t>
            </a:r>
            <a:endParaRPr lang="en-US" dirty="0"/>
          </a:p>
        </p:txBody>
      </p:sp>
      <p:sp>
        <p:nvSpPr>
          <p:cNvPr id="3" name="Content Placeholder 2"/>
          <p:cNvSpPr>
            <a:spLocks noGrp="1"/>
          </p:cNvSpPr>
          <p:nvPr>
            <p:ph idx="1"/>
          </p:nvPr>
        </p:nvSpPr>
        <p:spPr/>
        <p:txBody>
          <a:bodyPr/>
          <a:lstStyle/>
          <a:p>
            <a:r>
              <a:rPr lang="en-US" dirty="0" smtClean="0"/>
              <a:t>Current Status</a:t>
            </a:r>
          </a:p>
          <a:p>
            <a:pPr lvl="1"/>
            <a:r>
              <a:rPr lang="en-US" dirty="0"/>
              <a:t>Evidence base</a:t>
            </a:r>
          </a:p>
          <a:p>
            <a:pPr lvl="1"/>
            <a:r>
              <a:rPr lang="en-US" dirty="0" smtClean="0"/>
              <a:t>External context</a:t>
            </a:r>
          </a:p>
          <a:p>
            <a:pPr lvl="1"/>
            <a:r>
              <a:rPr lang="en-US" dirty="0" smtClean="0"/>
              <a:t>Partnerships/collaborations</a:t>
            </a:r>
          </a:p>
          <a:p>
            <a:pPr lvl="1"/>
            <a:r>
              <a:rPr lang="en-US" dirty="0" smtClean="0"/>
              <a:t>Study design</a:t>
            </a:r>
          </a:p>
          <a:p>
            <a:r>
              <a:rPr lang="en-US" dirty="0" smtClean="0"/>
              <a:t>Progress to date</a:t>
            </a:r>
          </a:p>
          <a:p>
            <a:r>
              <a:rPr lang="en-US" dirty="0" smtClean="0"/>
              <a:t>Identified barriers/proposed solutions</a:t>
            </a:r>
          </a:p>
          <a:p>
            <a:r>
              <a:rPr lang="en-US" dirty="0" smtClean="0"/>
              <a:t>Identified facilitators</a:t>
            </a:r>
            <a:endParaRPr lang="en-US" dirty="0"/>
          </a:p>
        </p:txBody>
      </p:sp>
    </p:spTree>
    <p:extLst>
      <p:ext uri="{BB962C8B-B14F-4D97-AF65-F5344CB8AC3E}">
        <p14:creationId xmlns:p14="http://schemas.microsoft.com/office/powerpoint/2010/main" val="248470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subTitle" sz="quarter" idx="1"/>
          </p:nvPr>
        </p:nvSpPr>
        <p:spPr>
          <a:xfrm>
            <a:off x="838200" y="3429000"/>
            <a:ext cx="7620000" cy="1752600"/>
          </a:xfrm>
        </p:spPr>
        <p:txBody>
          <a:bodyPr/>
          <a:lstStyle/>
          <a:p>
            <a:pPr eaLnBrk="1" hangingPunct="1">
              <a:defRPr/>
            </a:pPr>
            <a:r>
              <a:rPr lang="en-US" sz="2800" dirty="0" smtClean="0"/>
              <a:t>Jeffrey L. Smith, PhD(c)</a:t>
            </a:r>
            <a:br>
              <a:rPr lang="en-US" sz="2800" dirty="0" smtClean="0"/>
            </a:br>
            <a:r>
              <a:rPr lang="en-US" sz="2800" dirty="0" smtClean="0"/>
              <a:t>Implementation Research Coordinator</a:t>
            </a:r>
            <a:br>
              <a:rPr lang="en-US" sz="2800" dirty="0" smtClean="0"/>
            </a:br>
            <a:r>
              <a:rPr lang="en-US" sz="2800" dirty="0" smtClean="0"/>
              <a:t>VA Mental Health QUERI</a:t>
            </a:r>
          </a:p>
          <a:p>
            <a:pPr eaLnBrk="1" hangingPunct="1">
              <a:defRPr/>
            </a:pPr>
            <a:r>
              <a:rPr lang="en-US" sz="1800" dirty="0" smtClean="0"/>
              <a:t>Email:	Jeffrey.Smith6@va.gov</a:t>
            </a:r>
          </a:p>
          <a:p>
            <a:pPr eaLnBrk="1" hangingPunct="1">
              <a:defRPr/>
            </a:pPr>
            <a:endParaRPr lang="en-US" sz="1000" dirty="0" smtClean="0"/>
          </a:p>
          <a:p>
            <a:pPr algn="l" eaLnBrk="1" hangingPunct="1">
              <a:defRPr/>
            </a:pPr>
            <a:endParaRPr lang="en-US" sz="1800" dirty="0" smtClean="0"/>
          </a:p>
        </p:txBody>
      </p:sp>
      <p:sp>
        <p:nvSpPr>
          <p:cNvPr id="51202" name="Rectangle 2"/>
          <p:cNvSpPr>
            <a:spLocks noGrp="1" noChangeArrowheads="1"/>
          </p:cNvSpPr>
          <p:nvPr>
            <p:ph type="ctrTitle" sz="quarter"/>
          </p:nvPr>
        </p:nvSpPr>
        <p:spPr>
          <a:xfrm>
            <a:off x="685800" y="1295400"/>
            <a:ext cx="7772400" cy="1736725"/>
          </a:xfrm>
        </p:spPr>
        <p:txBody>
          <a:bodyPr/>
          <a:lstStyle/>
          <a:p>
            <a:pPr eaLnBrk="1" hangingPunct="1">
              <a:defRPr/>
            </a:pPr>
            <a:r>
              <a:rPr lang="en-US" sz="4000" dirty="0" smtClean="0"/>
              <a:t>Formative Evaluation in Implementation Research: An Overview</a:t>
            </a:r>
          </a:p>
        </p:txBody>
      </p:sp>
    </p:spTree>
    <p:extLst>
      <p:ext uri="{BB962C8B-B14F-4D97-AF65-F5344CB8AC3E}">
        <p14:creationId xmlns:p14="http://schemas.microsoft.com/office/powerpoint/2010/main" val="232141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a:t>
            </a:r>
            <a:endParaRPr lang="en-US" dirty="0"/>
          </a:p>
        </p:txBody>
      </p:sp>
      <p:sp>
        <p:nvSpPr>
          <p:cNvPr id="3" name="Content Placeholder 2"/>
          <p:cNvSpPr>
            <a:spLocks noGrp="1"/>
          </p:cNvSpPr>
          <p:nvPr>
            <p:ph idx="1"/>
          </p:nvPr>
        </p:nvSpPr>
        <p:spPr/>
        <p:txBody>
          <a:bodyPr/>
          <a:lstStyle/>
          <a:p>
            <a:pPr lvl="1">
              <a:lnSpc>
                <a:spcPct val="150000"/>
              </a:lnSpc>
            </a:pPr>
            <a:r>
              <a:rPr lang="en-US" dirty="0" smtClean="0">
                <a:cs typeface="Arial" pitchFamily="34" charset="0"/>
              </a:rPr>
              <a:t>Resource </a:t>
            </a:r>
            <a:r>
              <a:rPr lang="en-US" dirty="0">
                <a:cs typeface="Arial" pitchFamily="34" charset="0"/>
              </a:rPr>
              <a:t>Constraints </a:t>
            </a:r>
            <a:endParaRPr lang="en-US" dirty="0" smtClean="0">
              <a:cs typeface="Arial" pitchFamily="34" charset="0"/>
            </a:endParaRPr>
          </a:p>
          <a:p>
            <a:pPr lvl="1">
              <a:lnSpc>
                <a:spcPct val="150000"/>
              </a:lnSpc>
            </a:pPr>
            <a:r>
              <a:rPr lang="en-US" dirty="0" smtClean="0">
                <a:cs typeface="Arial" pitchFamily="34" charset="0"/>
              </a:rPr>
              <a:t>IT Integration Challenges</a:t>
            </a:r>
          </a:p>
          <a:p>
            <a:pPr lvl="1">
              <a:lnSpc>
                <a:spcPct val="150000"/>
              </a:lnSpc>
            </a:pPr>
            <a:r>
              <a:rPr lang="en-US" dirty="0" smtClean="0">
                <a:cs typeface="Arial" pitchFamily="34" charset="0"/>
              </a:rPr>
              <a:t>Infrastructure Limitations </a:t>
            </a:r>
          </a:p>
          <a:p>
            <a:pPr lvl="1">
              <a:lnSpc>
                <a:spcPct val="150000"/>
              </a:lnSpc>
            </a:pPr>
            <a:r>
              <a:rPr lang="en-US" dirty="0" smtClean="0">
                <a:cs typeface="Arial" pitchFamily="34" charset="0"/>
              </a:rPr>
              <a:t>Communication and collaboration</a:t>
            </a:r>
          </a:p>
          <a:p>
            <a:pPr lvl="1">
              <a:lnSpc>
                <a:spcPct val="150000"/>
              </a:lnSpc>
            </a:pPr>
            <a:r>
              <a:rPr lang="en-US" dirty="0" smtClean="0">
                <a:cs typeface="Arial" pitchFamily="34" charset="0"/>
              </a:rPr>
              <a:t>Intervention fidelity vs. flexibility</a:t>
            </a:r>
          </a:p>
          <a:p>
            <a:pPr lvl="1">
              <a:lnSpc>
                <a:spcPct val="150000"/>
              </a:lnSpc>
            </a:pPr>
            <a:r>
              <a:rPr lang="en-US" dirty="0" smtClean="0">
                <a:cs typeface="Arial" pitchFamily="34" charset="0"/>
              </a:rPr>
              <a:t>Practice site engagement and sustainability</a:t>
            </a:r>
          </a:p>
          <a:p>
            <a:pPr lvl="1"/>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936062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1462273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Rectangle 4"/>
          <p:cNvSpPr>
            <a:spLocks noGrp="1" noChangeArrowheads="1"/>
          </p:cNvSpPr>
          <p:nvPr>
            <p:ph type="title"/>
          </p:nvPr>
        </p:nvSpPr>
        <p:spPr>
          <a:xfrm>
            <a:off x="1676400" y="152400"/>
            <a:ext cx="6697663" cy="990600"/>
          </a:xfrm>
        </p:spPr>
        <p:txBody>
          <a:bodyPr/>
          <a:lstStyle/>
          <a:p>
            <a:pPr>
              <a:defRPr/>
            </a:pPr>
            <a:r>
              <a:rPr lang="en-US" i="1" dirty="0" smtClean="0">
                <a:ea typeface="ＭＳ Ｐゴシック" charset="-128"/>
              </a:rPr>
              <a:t>Thank you for attending!</a:t>
            </a:r>
          </a:p>
        </p:txBody>
      </p:sp>
      <p:sp>
        <p:nvSpPr>
          <p:cNvPr id="3" name="Content Placeholder 2"/>
          <p:cNvSpPr>
            <a:spLocks noGrp="1"/>
          </p:cNvSpPr>
          <p:nvPr>
            <p:ph sz="half" idx="1"/>
          </p:nvPr>
        </p:nvSpPr>
        <p:spPr>
          <a:xfrm>
            <a:off x="533400" y="2362200"/>
            <a:ext cx="7772400" cy="3276600"/>
          </a:xfrm>
        </p:spPr>
        <p:txBody>
          <a:bodyPr/>
          <a:lstStyle/>
          <a:p>
            <a:pPr marL="0" indent="0" algn="ctr">
              <a:buNone/>
            </a:pPr>
            <a:r>
              <a:rPr lang="en-US" sz="3200" dirty="0">
                <a:solidFill>
                  <a:schemeClr val="tx2"/>
                </a:solidFill>
              </a:rPr>
              <a:t>For more information about the AHRQ PCMH Research Methods briefs, please visit:</a:t>
            </a:r>
            <a:r>
              <a:rPr lang="en-US" sz="3200" dirty="0"/>
              <a:t/>
            </a:r>
            <a:br>
              <a:rPr lang="en-US" sz="3200" dirty="0"/>
            </a:br>
            <a:r>
              <a:rPr lang="en-US" sz="3200" dirty="0"/>
              <a:t> </a:t>
            </a:r>
            <a:endParaRPr lang="en-US" sz="3200" u="sng" dirty="0">
              <a:effectLst/>
              <a:hlinkClick r:id="rId3"/>
            </a:endParaRPr>
          </a:p>
          <a:p>
            <a:pPr marL="0" indent="0" algn="ctr">
              <a:buNone/>
            </a:pPr>
            <a:r>
              <a:rPr lang="en-US" sz="3200" u="sng" dirty="0" smtClean="0">
                <a:effectLst/>
                <a:hlinkClick r:id="rId3"/>
              </a:rPr>
              <a:t>http</a:t>
            </a:r>
            <a:r>
              <a:rPr lang="en-US" sz="3200" u="sng" dirty="0">
                <a:effectLst/>
                <a:hlinkClick r:id="rId3"/>
              </a:rPr>
              <a:t>://www.pcmh.ahrq.gov/portal/server.pt/community/pcmh__home/1483/pcmh_evidence___evaluation_v2</a:t>
            </a:r>
            <a:endParaRPr lang="en-US" sz="3200" dirty="0"/>
          </a:p>
        </p:txBody>
      </p:sp>
    </p:spTree>
    <p:extLst>
      <p:ext uri="{BB962C8B-B14F-4D97-AF65-F5344CB8AC3E}">
        <p14:creationId xmlns:p14="http://schemas.microsoft.com/office/powerpoint/2010/main" val="2623278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4000" dirty="0" smtClean="0"/>
              <a:t>Objectives</a:t>
            </a:r>
          </a:p>
        </p:txBody>
      </p:sp>
      <p:sp>
        <p:nvSpPr>
          <p:cNvPr id="75779" name="Rectangle 3"/>
          <p:cNvSpPr>
            <a:spLocks noGrp="1" noChangeArrowheads="1"/>
          </p:cNvSpPr>
          <p:nvPr>
            <p:ph idx="1"/>
          </p:nvPr>
        </p:nvSpPr>
        <p:spPr/>
        <p:txBody>
          <a:bodyPr/>
          <a:lstStyle/>
          <a:p>
            <a:pPr eaLnBrk="1" hangingPunct="1">
              <a:defRPr/>
            </a:pPr>
            <a:endParaRPr lang="en-US" sz="2400" dirty="0" smtClean="0"/>
          </a:p>
          <a:p>
            <a:pPr eaLnBrk="1" hangingPunct="1">
              <a:defRPr/>
            </a:pPr>
            <a:r>
              <a:rPr lang="en-US" sz="2400" dirty="0" smtClean="0"/>
              <a:t>Describe goals of evaluation in implementation science</a:t>
            </a:r>
          </a:p>
          <a:p>
            <a:pPr eaLnBrk="1" hangingPunct="1">
              <a:defRPr/>
            </a:pPr>
            <a:endParaRPr lang="en-US" sz="1200" dirty="0" smtClean="0"/>
          </a:p>
          <a:p>
            <a:pPr eaLnBrk="1" hangingPunct="1">
              <a:defRPr/>
            </a:pPr>
            <a:r>
              <a:rPr lang="en-US" sz="2400" dirty="0" smtClean="0"/>
              <a:t>Offer perspectives on what constitutes ‘successful implementation’</a:t>
            </a:r>
          </a:p>
          <a:p>
            <a:pPr eaLnBrk="1" hangingPunct="1">
              <a:defRPr/>
            </a:pPr>
            <a:endParaRPr lang="en-US" sz="1200" dirty="0" smtClean="0"/>
          </a:p>
          <a:p>
            <a:pPr eaLnBrk="1" hangingPunct="1">
              <a:defRPr/>
            </a:pPr>
            <a:r>
              <a:rPr lang="en-US" sz="2400" dirty="0" smtClean="0"/>
              <a:t>Describe 4 stages of formative evaluation</a:t>
            </a:r>
          </a:p>
          <a:p>
            <a:pPr eaLnBrk="1" hangingPunct="1">
              <a:defRPr/>
            </a:pPr>
            <a:endParaRPr lang="en-US" sz="1200" dirty="0" smtClean="0"/>
          </a:p>
          <a:p>
            <a:pPr eaLnBrk="1" hangingPunct="1">
              <a:buFont typeface="Wingdings" pitchFamily="2" charset="2"/>
              <a:buNone/>
              <a:defRPr/>
            </a:pPr>
            <a:endParaRPr lang="en-US" sz="1200" dirty="0" smtClean="0"/>
          </a:p>
        </p:txBody>
      </p:sp>
    </p:spTree>
    <p:extLst>
      <p:ext uri="{BB962C8B-B14F-4D97-AF65-F5344CB8AC3E}">
        <p14:creationId xmlns:p14="http://schemas.microsoft.com/office/powerpoint/2010/main" val="1093860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4000" dirty="0" smtClean="0"/>
              <a:t>Goals of Evaluation in Implementation Science</a:t>
            </a:r>
          </a:p>
        </p:txBody>
      </p:sp>
      <p:sp>
        <p:nvSpPr>
          <p:cNvPr id="57347" name="Rectangle 3"/>
          <p:cNvSpPr>
            <a:spLocks noGrp="1" noChangeArrowheads="1"/>
          </p:cNvSpPr>
          <p:nvPr>
            <p:ph idx="1"/>
          </p:nvPr>
        </p:nvSpPr>
        <p:spPr>
          <a:xfrm>
            <a:off x="381000" y="1905000"/>
            <a:ext cx="8610600" cy="4495800"/>
          </a:xfrm>
        </p:spPr>
        <p:txBody>
          <a:bodyPr/>
          <a:lstStyle/>
          <a:p>
            <a:pPr eaLnBrk="1" hangingPunct="1">
              <a:defRPr/>
            </a:pPr>
            <a:r>
              <a:rPr lang="en-US" sz="2400" dirty="0" smtClean="0"/>
              <a:t>Conduct formative evaluation</a:t>
            </a:r>
          </a:p>
          <a:p>
            <a:pPr lvl="1" eaLnBrk="1" hangingPunct="1">
              <a:defRPr/>
            </a:pPr>
            <a:r>
              <a:rPr lang="en-US" sz="1800" i="1" dirty="0" smtClean="0">
                <a:solidFill>
                  <a:schemeClr val="folHlink"/>
                </a:solidFill>
              </a:rPr>
              <a:t>Rigorous assessment process designed to identify potential and actual influences on the progress and effectiveness of implementation efforts </a:t>
            </a:r>
            <a:r>
              <a:rPr lang="en-US" sz="1800" dirty="0" smtClean="0"/>
              <a:t>(Stetler et al, JGIM 2006; 21(Suppl 2):S1-8.)</a:t>
            </a:r>
            <a:r>
              <a:rPr lang="en-US" sz="2000" dirty="0" smtClean="0"/>
              <a:t/>
            </a:r>
            <a:br>
              <a:rPr lang="en-US" sz="2000" dirty="0" smtClean="0"/>
            </a:br>
            <a:endParaRPr lang="en-US" sz="1000" dirty="0" smtClean="0"/>
          </a:p>
          <a:p>
            <a:pPr eaLnBrk="1" hangingPunct="1">
              <a:defRPr/>
            </a:pPr>
            <a:r>
              <a:rPr lang="en-US" sz="2400" dirty="0" smtClean="0"/>
              <a:t>Conduct summative evaluation</a:t>
            </a:r>
          </a:p>
          <a:p>
            <a:pPr lvl="1" eaLnBrk="1" hangingPunct="1">
              <a:defRPr/>
            </a:pPr>
            <a:r>
              <a:rPr lang="en-US" sz="1800" i="1" dirty="0" smtClean="0">
                <a:solidFill>
                  <a:schemeClr val="folHlink"/>
                </a:solidFill>
              </a:rPr>
              <a:t>Systematic process of collecting and analyzing data on impacts, outputs, products, outcomes and costs in an implementation study</a:t>
            </a:r>
          </a:p>
          <a:p>
            <a:pPr lvl="1" eaLnBrk="1" hangingPunct="1">
              <a:defRPr/>
            </a:pPr>
            <a:endParaRPr lang="en-US" sz="1000" i="1" dirty="0" smtClean="0">
              <a:solidFill>
                <a:schemeClr val="folHlink"/>
              </a:solidFill>
            </a:endParaRPr>
          </a:p>
          <a:p>
            <a:pPr eaLnBrk="1" hangingPunct="1">
              <a:defRPr/>
            </a:pPr>
            <a:r>
              <a:rPr lang="en-US" sz="2400" dirty="0" smtClean="0"/>
              <a:t>Evaluate usefulness of selected theory, i</a:t>
            </a:r>
            <a:r>
              <a:rPr lang="en-US" sz="2400" dirty="0" smtClean="0">
                <a:effectLst/>
              </a:rPr>
              <a:t>n terms of…</a:t>
            </a:r>
          </a:p>
          <a:p>
            <a:pPr lvl="1" eaLnBrk="1" hangingPunct="1">
              <a:defRPr/>
            </a:pPr>
            <a:r>
              <a:rPr lang="en-US" sz="1800" i="1" dirty="0" smtClean="0">
                <a:solidFill>
                  <a:srgbClr val="FFC000"/>
                </a:solidFill>
                <a:effectLst/>
              </a:rPr>
              <a:t>Planning implementation strategy</a:t>
            </a:r>
          </a:p>
          <a:p>
            <a:pPr lvl="1" eaLnBrk="1" hangingPunct="1">
              <a:defRPr/>
            </a:pPr>
            <a:r>
              <a:rPr lang="en-US" sz="1800" i="1" dirty="0" smtClean="0">
                <a:solidFill>
                  <a:srgbClr val="FFC000"/>
                </a:solidFill>
                <a:effectLst/>
              </a:rPr>
              <a:t>Unanticipated elements critical to successful implementation, but unexplained by selected theory</a:t>
            </a:r>
          </a:p>
          <a:p>
            <a:pPr lvl="1" eaLnBrk="1" hangingPunct="1">
              <a:defRPr/>
            </a:pPr>
            <a:r>
              <a:rPr lang="en-US" sz="1800" i="1" dirty="0" smtClean="0">
                <a:solidFill>
                  <a:srgbClr val="FFC000"/>
                </a:solidFill>
                <a:effectLst/>
              </a:rPr>
              <a:t>Helping to understand findings and relationships between domains or constructs</a:t>
            </a:r>
          </a:p>
          <a:p>
            <a:pPr eaLnBrk="1" hangingPunct="1">
              <a:defRPr/>
            </a:pPr>
            <a:endParaRPr lang="en-US" sz="2400" dirty="0" smtClean="0"/>
          </a:p>
        </p:txBody>
      </p:sp>
    </p:spTree>
    <p:extLst>
      <p:ext uri="{BB962C8B-B14F-4D97-AF65-F5344CB8AC3E}">
        <p14:creationId xmlns:p14="http://schemas.microsoft.com/office/powerpoint/2010/main" val="381665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533400"/>
            <a:ext cx="8382000" cy="1143000"/>
          </a:xfrm>
        </p:spPr>
        <p:txBody>
          <a:bodyPr/>
          <a:lstStyle/>
          <a:p>
            <a:pPr eaLnBrk="1" hangingPunct="1">
              <a:defRPr/>
            </a:pPr>
            <a:r>
              <a:rPr lang="en-US" sz="4000" i="1" dirty="0" smtClean="0"/>
              <a:t>What is Successful Implementation?</a:t>
            </a:r>
          </a:p>
        </p:txBody>
      </p:sp>
      <p:sp>
        <p:nvSpPr>
          <p:cNvPr id="114691" name="Rectangle 3"/>
          <p:cNvSpPr>
            <a:spLocks noGrp="1" noChangeArrowheads="1"/>
          </p:cNvSpPr>
          <p:nvPr>
            <p:ph idx="1"/>
          </p:nvPr>
        </p:nvSpPr>
        <p:spPr>
          <a:xfrm>
            <a:off x="457200" y="2286000"/>
            <a:ext cx="8458200" cy="4495800"/>
          </a:xfrm>
        </p:spPr>
        <p:txBody>
          <a:bodyPr/>
          <a:lstStyle/>
          <a:p>
            <a:pPr eaLnBrk="1" hangingPunct="1">
              <a:defRPr/>
            </a:pPr>
            <a:r>
              <a:rPr lang="en-US" sz="2800" dirty="0" smtClean="0">
                <a:effectLst/>
              </a:rPr>
              <a:t>Implementation plan and its realization</a:t>
            </a:r>
          </a:p>
          <a:p>
            <a:pPr eaLnBrk="1" hangingPunct="1">
              <a:defRPr/>
            </a:pPr>
            <a:endParaRPr lang="en-US" sz="2800" dirty="0" smtClean="0">
              <a:effectLst/>
            </a:endParaRPr>
          </a:p>
          <a:p>
            <a:pPr eaLnBrk="1" hangingPunct="1">
              <a:defRPr/>
            </a:pPr>
            <a:r>
              <a:rPr lang="en-US" sz="2800" dirty="0" smtClean="0">
                <a:effectLst/>
              </a:rPr>
              <a:t>Evidence-based practice (EBP) innovation uptake</a:t>
            </a:r>
          </a:p>
          <a:p>
            <a:pPr lvl="1" eaLnBrk="1" hangingPunct="1">
              <a:defRPr/>
            </a:pPr>
            <a:r>
              <a:rPr lang="en-US" sz="2400" dirty="0" smtClean="0">
                <a:effectLst/>
              </a:rPr>
              <a:t>i.e., clinical interventions and/or delivery system interventions </a:t>
            </a:r>
          </a:p>
          <a:p>
            <a:pPr eaLnBrk="1" hangingPunct="1">
              <a:defRPr/>
            </a:pPr>
            <a:endParaRPr lang="en-US" sz="2800" dirty="0" smtClean="0">
              <a:effectLst/>
            </a:endParaRPr>
          </a:p>
          <a:p>
            <a:pPr eaLnBrk="1" hangingPunct="1">
              <a:defRPr/>
            </a:pPr>
            <a:r>
              <a:rPr lang="en-US" sz="2800" dirty="0" smtClean="0">
                <a:effectLst/>
              </a:rPr>
              <a:t>Patient and organizational outcomes achievement </a:t>
            </a:r>
          </a:p>
          <a:p>
            <a:pPr eaLnBrk="1" hangingPunct="1">
              <a:defRPr/>
            </a:pPr>
            <a:endParaRPr lang="en-US" sz="2000" dirty="0" smtClean="0"/>
          </a:p>
        </p:txBody>
      </p:sp>
    </p:spTree>
    <p:extLst>
      <p:ext uri="{BB962C8B-B14F-4D97-AF65-F5344CB8AC3E}">
        <p14:creationId xmlns:p14="http://schemas.microsoft.com/office/powerpoint/2010/main" val="62035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304800" y="6019800"/>
            <a:ext cx="8458200" cy="685800"/>
          </a:xfrm>
        </p:spPr>
        <p:txBody>
          <a:bodyPr/>
          <a:lstStyle/>
          <a:p>
            <a:pPr lvl="0" algn="l">
              <a:spcBef>
                <a:spcPct val="50000"/>
              </a:spcBef>
              <a:buClrTx/>
              <a:buSzTx/>
            </a:pPr>
            <a:r>
              <a:rPr lang="en-US" sz="1400" kern="1200" dirty="0">
                <a:solidFill>
                  <a:srgbClr val="FFFFFF"/>
                </a:solidFill>
                <a:effectLst/>
                <a:latin typeface="Arial" charset="0"/>
              </a:rPr>
              <a:t>Adapted from:  Lukas CV, Hall C. Challenges in Measuring Implementation Success. 3rd Annual NIH Conference on the Science of Implementation and Dissemination:  Methods and Measurement.  </a:t>
            </a:r>
            <a:br>
              <a:rPr lang="en-US" sz="1400" kern="1200" dirty="0">
                <a:solidFill>
                  <a:srgbClr val="FFFFFF"/>
                </a:solidFill>
                <a:effectLst/>
                <a:latin typeface="Arial" charset="0"/>
              </a:rPr>
            </a:br>
            <a:r>
              <a:rPr lang="en-US" sz="1400" kern="1200" dirty="0">
                <a:solidFill>
                  <a:srgbClr val="FFFFFF"/>
                </a:solidFill>
                <a:effectLst/>
                <a:latin typeface="Arial" charset="0"/>
              </a:rPr>
              <a:t>March 15-16, 2010.  Bethesda, MD. </a:t>
            </a:r>
          </a:p>
          <a:p>
            <a:endParaRPr lang="en-US" dirty="0"/>
          </a:p>
        </p:txBody>
      </p:sp>
      <p:sp>
        <p:nvSpPr>
          <p:cNvPr id="118786" name="Title 1"/>
          <p:cNvSpPr>
            <a:spLocks noGrp="1"/>
          </p:cNvSpPr>
          <p:nvPr>
            <p:ph type="ctrTitle" sz="quarter"/>
          </p:nvPr>
        </p:nvSpPr>
        <p:spPr>
          <a:xfrm>
            <a:off x="685800" y="381000"/>
            <a:ext cx="7772400" cy="1736725"/>
          </a:xfrm>
        </p:spPr>
        <p:txBody>
          <a:bodyPr/>
          <a:lstStyle/>
          <a:p>
            <a:pPr algn="l" eaLnBrk="1" hangingPunct="1">
              <a:defRPr/>
            </a:pPr>
            <a:r>
              <a:rPr lang="en-US" sz="3200" dirty="0" smtClean="0"/>
              <a:t>Does the concept of implementation success apply to implementation strategy as well as to the innovation?</a:t>
            </a:r>
            <a:r>
              <a:rPr lang="en-US" sz="3600" dirty="0" smtClean="0"/>
              <a:t> </a:t>
            </a:r>
          </a:p>
        </p:txBody>
      </p:sp>
      <p:graphicFrame>
        <p:nvGraphicFramePr>
          <p:cNvPr id="1026" name="Object 3" descr="Illustration of a logic model showing the relationships between the implementation strategies and clinical innovation of an intervention and the meseasurement of implementation success.&#10;"/>
          <p:cNvGraphicFramePr>
            <a:graphicFrameLocks noChangeAspect="1"/>
          </p:cNvGraphicFramePr>
          <p:nvPr>
            <p:extLst>
              <p:ext uri="{D42A27DB-BD31-4B8C-83A1-F6EECF244321}">
                <p14:modId xmlns:p14="http://schemas.microsoft.com/office/powerpoint/2010/main" val="2597126081"/>
              </p:ext>
            </p:extLst>
          </p:nvPr>
        </p:nvGraphicFramePr>
        <p:xfrm>
          <a:off x="990600" y="914400"/>
          <a:ext cx="7239000" cy="5181600"/>
        </p:xfrm>
        <a:graphic>
          <a:graphicData uri="http://schemas.openxmlformats.org/presentationml/2006/ole">
            <mc:AlternateContent xmlns:mc="http://schemas.openxmlformats.org/markup-compatibility/2006">
              <mc:Choice xmlns:v="urn:schemas-microsoft-com:vml" Requires="v">
                <p:oleObj spid="_x0000_s4104" name="Document" r:id="rId5" imgW="5890441" imgH="3702288" progId="Word.Document.8">
                  <p:embed/>
                </p:oleObj>
              </mc:Choice>
              <mc:Fallback>
                <p:oleObj name="Document" r:id="rId5" imgW="5890441" imgH="370228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914400"/>
                        <a:ext cx="7239000" cy="518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3393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4000" dirty="0" smtClean="0"/>
              <a:t>Four Stages of Formative Evaluation (FE)</a:t>
            </a:r>
          </a:p>
        </p:txBody>
      </p:sp>
      <p:sp>
        <p:nvSpPr>
          <p:cNvPr id="56323" name="Rectangle 3"/>
          <p:cNvSpPr>
            <a:spLocks noGrp="1" noChangeArrowheads="1"/>
          </p:cNvSpPr>
          <p:nvPr>
            <p:ph idx="1"/>
          </p:nvPr>
        </p:nvSpPr>
        <p:spPr>
          <a:xfrm>
            <a:off x="457200" y="1828800"/>
            <a:ext cx="8229600" cy="4495800"/>
          </a:xfrm>
        </p:spPr>
        <p:txBody>
          <a:bodyPr/>
          <a:lstStyle/>
          <a:p>
            <a:pPr eaLnBrk="1" hangingPunct="1">
              <a:defRPr/>
            </a:pPr>
            <a:r>
              <a:rPr lang="en-US" dirty="0" smtClean="0"/>
              <a:t>Developmental</a:t>
            </a:r>
          </a:p>
          <a:p>
            <a:pPr eaLnBrk="1" hangingPunct="1">
              <a:defRPr/>
            </a:pPr>
            <a:endParaRPr lang="en-US" dirty="0" smtClean="0"/>
          </a:p>
          <a:p>
            <a:pPr eaLnBrk="1" hangingPunct="1">
              <a:defRPr/>
            </a:pPr>
            <a:r>
              <a:rPr lang="en-US" dirty="0" smtClean="0"/>
              <a:t>Implementation-Focused</a:t>
            </a:r>
          </a:p>
          <a:p>
            <a:pPr eaLnBrk="1" hangingPunct="1">
              <a:defRPr/>
            </a:pPr>
            <a:endParaRPr lang="en-US" dirty="0" smtClean="0"/>
          </a:p>
          <a:p>
            <a:pPr eaLnBrk="1" hangingPunct="1">
              <a:defRPr/>
            </a:pPr>
            <a:r>
              <a:rPr lang="en-US" dirty="0" smtClean="0"/>
              <a:t>Progress-Focused</a:t>
            </a:r>
          </a:p>
          <a:p>
            <a:pPr eaLnBrk="1" hangingPunct="1">
              <a:defRPr/>
            </a:pPr>
            <a:endParaRPr lang="en-US" dirty="0" smtClean="0"/>
          </a:p>
          <a:p>
            <a:pPr eaLnBrk="1" hangingPunct="1">
              <a:defRPr/>
            </a:pPr>
            <a:r>
              <a:rPr lang="en-US" dirty="0" smtClean="0"/>
              <a:t>Interpretive</a:t>
            </a:r>
          </a:p>
        </p:txBody>
      </p:sp>
    </p:spTree>
    <p:extLst>
      <p:ext uri="{BB962C8B-B14F-4D97-AF65-F5344CB8AC3E}">
        <p14:creationId xmlns:p14="http://schemas.microsoft.com/office/powerpoint/2010/main" val="333968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1143000"/>
          </a:xfrm>
        </p:spPr>
        <p:txBody>
          <a:bodyPr/>
          <a:lstStyle/>
          <a:p>
            <a:pPr eaLnBrk="1" hangingPunct="1">
              <a:defRPr/>
            </a:pPr>
            <a:r>
              <a:rPr lang="en-US" sz="3600" dirty="0" smtClean="0"/>
              <a:t>Developmental Formative Evaluation</a:t>
            </a:r>
          </a:p>
        </p:txBody>
      </p:sp>
      <p:sp>
        <p:nvSpPr>
          <p:cNvPr id="58371" name="Rectangle 3"/>
          <p:cNvSpPr>
            <a:spLocks noGrp="1" noChangeArrowheads="1"/>
          </p:cNvSpPr>
          <p:nvPr>
            <p:ph idx="1"/>
          </p:nvPr>
        </p:nvSpPr>
        <p:spPr>
          <a:xfrm>
            <a:off x="457200" y="1295400"/>
            <a:ext cx="8534400" cy="4495800"/>
          </a:xfrm>
        </p:spPr>
        <p:txBody>
          <a:bodyPr/>
          <a:lstStyle/>
          <a:p>
            <a:pPr eaLnBrk="1" hangingPunct="1">
              <a:defRPr/>
            </a:pPr>
            <a:r>
              <a:rPr lang="en-US" sz="2800" dirty="0" smtClean="0"/>
              <a:t>aka “needs assessment”, “organizational diagnosis”</a:t>
            </a:r>
          </a:p>
          <a:p>
            <a:pPr eaLnBrk="1" hangingPunct="1">
              <a:defRPr/>
            </a:pPr>
            <a:r>
              <a:rPr lang="en-US" sz="2800" dirty="0" smtClean="0"/>
              <a:t>Involves data collection on…</a:t>
            </a:r>
          </a:p>
          <a:p>
            <a:pPr lvl="1" eaLnBrk="1" hangingPunct="1">
              <a:defRPr/>
            </a:pPr>
            <a:r>
              <a:rPr lang="en-US" sz="2000" dirty="0" smtClean="0">
                <a:solidFill>
                  <a:schemeClr val="folHlink"/>
                </a:solidFill>
              </a:rPr>
              <a:t>Actual degree of less-than-best practice (need for improvement)</a:t>
            </a:r>
          </a:p>
          <a:p>
            <a:pPr lvl="1" eaLnBrk="1" hangingPunct="1">
              <a:defRPr/>
            </a:pPr>
            <a:r>
              <a:rPr lang="en-US" sz="2000" dirty="0" smtClean="0">
                <a:solidFill>
                  <a:schemeClr val="folHlink"/>
                </a:solidFill>
              </a:rPr>
              <a:t>Determinants of current practice (including context)</a:t>
            </a:r>
          </a:p>
          <a:p>
            <a:pPr lvl="1" eaLnBrk="1" hangingPunct="1">
              <a:defRPr/>
            </a:pPr>
            <a:r>
              <a:rPr lang="en-US" sz="2000" dirty="0" smtClean="0">
                <a:solidFill>
                  <a:schemeClr val="folHlink"/>
                </a:solidFill>
              </a:rPr>
              <a:t>Potential barriers / facilitators to practice </a:t>
            </a:r>
            <a:r>
              <a:rPr lang="en-US" sz="2000" dirty="0" smtClean="0">
                <a:solidFill>
                  <a:schemeClr val="folHlink"/>
                </a:solidFill>
                <a:cs typeface="Tahoma" pitchFamily="34" charset="0"/>
              </a:rPr>
              <a:t>change </a:t>
            </a:r>
          </a:p>
          <a:p>
            <a:pPr lvl="1" eaLnBrk="1" hangingPunct="1">
              <a:defRPr/>
            </a:pPr>
            <a:r>
              <a:rPr lang="en-US" sz="2000" dirty="0" smtClean="0">
                <a:solidFill>
                  <a:schemeClr val="folHlink"/>
                </a:solidFill>
                <a:cs typeface="Tahoma" pitchFamily="34" charset="0"/>
              </a:rPr>
              <a:t>Feasibility of (initial) implementation strategy</a:t>
            </a:r>
          </a:p>
          <a:p>
            <a:pPr eaLnBrk="1" hangingPunct="1">
              <a:defRPr/>
            </a:pPr>
            <a:r>
              <a:rPr lang="en-US" sz="2400" dirty="0" smtClean="0">
                <a:cs typeface="Tahoma" pitchFamily="34" charset="0"/>
              </a:rPr>
              <a:t>Goals</a:t>
            </a:r>
          </a:p>
          <a:p>
            <a:pPr lvl="1" eaLnBrk="1" hangingPunct="1">
              <a:defRPr/>
            </a:pPr>
            <a:r>
              <a:rPr lang="en-US" sz="2000" dirty="0" smtClean="0">
                <a:solidFill>
                  <a:schemeClr val="folHlink"/>
                </a:solidFill>
                <a:cs typeface="Tahoma" pitchFamily="34" charset="0"/>
              </a:rPr>
              <a:t>Identify determinants and potential problems and try to address </a:t>
            </a:r>
            <a:br>
              <a:rPr lang="en-US" sz="2000" dirty="0" smtClean="0">
                <a:solidFill>
                  <a:schemeClr val="folHlink"/>
                </a:solidFill>
                <a:cs typeface="Tahoma" pitchFamily="34" charset="0"/>
              </a:rPr>
            </a:br>
            <a:r>
              <a:rPr lang="en-US" sz="2000" dirty="0" smtClean="0">
                <a:solidFill>
                  <a:schemeClr val="folHlink"/>
                </a:solidFill>
                <a:cs typeface="Tahoma" pitchFamily="34" charset="0"/>
              </a:rPr>
              <a:t>in implementation strategy; refine strategy as needed</a:t>
            </a:r>
          </a:p>
          <a:p>
            <a:pPr lvl="1" eaLnBrk="1" hangingPunct="1">
              <a:defRPr/>
            </a:pPr>
            <a:r>
              <a:rPr lang="en-US" sz="2000" dirty="0" smtClean="0">
                <a:solidFill>
                  <a:schemeClr val="folHlink"/>
                </a:solidFill>
                <a:cs typeface="Tahoma" pitchFamily="34" charset="0"/>
              </a:rPr>
              <a:t>Avoid negative unintended consequences</a:t>
            </a:r>
          </a:p>
          <a:p>
            <a:pPr lvl="1" eaLnBrk="1" hangingPunct="1">
              <a:defRPr/>
            </a:pPr>
            <a:r>
              <a:rPr lang="en-US" sz="2000" dirty="0" smtClean="0">
                <a:solidFill>
                  <a:schemeClr val="folHlink"/>
                </a:solidFill>
                <a:cs typeface="Tahoma" pitchFamily="34" charset="0"/>
              </a:rPr>
              <a:t>Engage stakeholders in defining problem and potential solutions</a:t>
            </a:r>
            <a:endParaRPr lang="el-GR" sz="2000" dirty="0" smtClean="0">
              <a:solidFill>
                <a:schemeClr val="folHlink"/>
              </a:solidFill>
              <a:cs typeface="Tahoma" pitchFamily="34" charset="0"/>
            </a:endParaRPr>
          </a:p>
        </p:txBody>
      </p:sp>
    </p:spTree>
    <p:extLst>
      <p:ext uri="{BB962C8B-B14F-4D97-AF65-F5344CB8AC3E}">
        <p14:creationId xmlns:p14="http://schemas.microsoft.com/office/powerpoint/2010/main" val="142958743"/>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1214</Words>
  <Application>Microsoft Office PowerPoint</Application>
  <PresentationFormat>On-screen Show (4:3)</PresentationFormat>
  <Paragraphs>249</Paragraphs>
  <Slides>32</Slides>
  <Notes>27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32</vt:i4>
      </vt:variant>
    </vt:vector>
  </HeadingPairs>
  <TitlesOfParts>
    <vt:vector size="38" baseType="lpstr">
      <vt:lpstr>Office Theme</vt:lpstr>
      <vt:lpstr>Default Design</vt:lpstr>
      <vt:lpstr>Slit</vt:lpstr>
      <vt:lpstr>Flow</vt:lpstr>
      <vt:lpstr>Photo Editor Photo</vt:lpstr>
      <vt:lpstr>Document</vt:lpstr>
      <vt:lpstr>    Advanced Methods in Delivery System Research – Planning, Executing, Analyzing, and  Reporting Research on  Delivery System Improvement  Webinar #4: Formative Evaluation</vt:lpstr>
      <vt:lpstr>Speaker Introductions</vt:lpstr>
      <vt:lpstr>Formative Evaluation in Implementation Research: An Overview</vt:lpstr>
      <vt:lpstr>Objectives</vt:lpstr>
      <vt:lpstr>Goals of Evaluation in Implementation Science</vt:lpstr>
      <vt:lpstr>What is Successful Implementation?</vt:lpstr>
      <vt:lpstr>Does the concept of implementation success apply to implementation strategy as well as to the innovation? </vt:lpstr>
      <vt:lpstr>Four Stages of Formative Evaluation (FE)</vt:lpstr>
      <vt:lpstr>Developmental Formative Evaluation</vt:lpstr>
      <vt:lpstr>Implementation-Focused Formative Evaluation</vt:lpstr>
      <vt:lpstr>Progress-Focused  Formative Evaluation</vt:lpstr>
      <vt:lpstr>Interpretive Evaluation</vt:lpstr>
      <vt:lpstr>Formative Evaluation  Assessment Methods / Tools</vt:lpstr>
      <vt:lpstr>Stages of Formative Evaluation</vt:lpstr>
      <vt:lpstr>Limitations</vt:lpstr>
      <vt:lpstr>Advantages</vt:lpstr>
      <vt:lpstr>QUESTIONS??</vt:lpstr>
      <vt:lpstr>Leveraging Networks to Spread Evidence:  The Role of Formative Evaluation</vt:lpstr>
      <vt:lpstr>Grant Overview</vt:lpstr>
      <vt:lpstr>Evaluation Objectives</vt:lpstr>
      <vt:lpstr>Grantee Projects</vt:lpstr>
      <vt:lpstr>CER Dissemination Grants</vt:lpstr>
      <vt:lpstr>Formative Evaluation Approach </vt:lpstr>
      <vt:lpstr>Conceptual Model</vt:lpstr>
      <vt:lpstr>Formative Evaluation Tasks</vt:lpstr>
      <vt:lpstr>Formative Evaluation Tasks (cont.) </vt:lpstr>
      <vt:lpstr>Initial Site Visit Focus</vt:lpstr>
      <vt:lpstr>Ongoing Monitoring</vt:lpstr>
      <vt:lpstr>Follow-up Site Visits </vt:lpstr>
      <vt:lpstr>Common Challenges</vt:lpstr>
      <vt:lpstr>Questions? </vt:lpstr>
      <vt:lpstr>Thank you for attending!</vt:lpstr>
    </vt:vector>
  </TitlesOfParts>
  <Company>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Methods in Delivery System Research – Planning, Executing, Analyzing, and  Reporting Research on  Delivery System Improvement  Webinar #4: Formative Evaluation</dc:title>
  <dc:creator>Briana Jackson</dc:creator>
  <cp:keywords>Formative Evaluation, AHRQ, Webinr</cp:keywords>
  <cp:lastModifiedBy>Emily Moser</cp:lastModifiedBy>
  <cp:revision>36</cp:revision>
  <dcterms:created xsi:type="dcterms:W3CDTF">2013-04-11T21:46:30Z</dcterms:created>
  <dcterms:modified xsi:type="dcterms:W3CDTF">2013-12-27T14:00:55Z</dcterms:modified>
</cp:coreProperties>
</file>