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  <p:sldMasterId id="2147483705" r:id="rId4"/>
  </p:sldMasterIdLst>
  <p:notesMasterIdLst>
    <p:notesMasterId r:id="rId45"/>
  </p:notesMasterIdLst>
  <p:sldIdLst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9" r:id="rId38"/>
    <p:sldId id="294" r:id="rId39"/>
    <p:sldId id="295" r:id="rId40"/>
    <p:sldId id="296" r:id="rId41"/>
    <p:sldId id="297" r:id="rId42"/>
    <p:sldId id="298" r:id="rId43"/>
    <p:sldId id="25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938" autoAdjust="0"/>
    <p:restoredTop sz="86400" autoAdjust="0"/>
  </p:normalViewPr>
  <p:slideViewPr>
    <p:cSldViewPr>
      <p:cViewPr>
        <p:scale>
          <a:sx n="80" d="100"/>
          <a:sy n="80" d="100"/>
        </p:scale>
        <p:origin x="-146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0EAC-7549-4A4B-A2C4-F71597D0D27C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A425-8DE2-447E-BDD4-67B943B18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8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5" tIns="45718" rIns="91435" bIns="45718"/>
          <a:lstStyle/>
          <a:p>
            <a:fld id="{D13DE7C0-274E-4A1E-AF4A-C0228B316FE7}" type="slidenum">
              <a:rPr lang="ja-JP" altLang="en-US">
                <a:solidFill>
                  <a:prstClr val="black"/>
                </a:solidFill>
              </a:rPr>
              <a:pPr/>
              <a:t>14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3479"/>
            <a:ext cx="5485464" cy="4114958"/>
          </a:xfrm>
          <a:prstGeom prst="rect">
            <a:avLst/>
          </a:prstGeom>
        </p:spPr>
        <p:txBody>
          <a:bodyPr lIns="90367" tIns="45184" rIns="90367" bIns="4518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6310-BC9D-4446-B785-485E03C606D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5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baseline="0" dirty="0" smtClean="0"/>
          </a:p>
          <a:p>
            <a:r>
              <a:rPr lang="en-US" baseline="0" dirty="0" smtClean="0"/>
              <a:t>		</a:t>
            </a:r>
            <a:endParaRPr lang="en-US" dirty="0" smtClean="0"/>
          </a:p>
          <a:p>
            <a:r>
              <a:rPr lang="en-US" dirty="0" smtClean="0"/>
              <a:t>	Operations data – CBD implementation assessment tool</a:t>
            </a:r>
            <a:r>
              <a:rPr lang="en-US" baseline="0" dirty="0" smtClean="0"/>
              <a:t> – </a:t>
            </a:r>
          </a:p>
          <a:p>
            <a:r>
              <a:rPr lang="en-US" baseline="0" dirty="0" smtClean="0"/>
              <a:t>		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Infrastructure – Quality data reporting for CMS</a:t>
            </a:r>
            <a:r>
              <a:rPr lang="en-US" baseline="0" dirty="0" smtClean="0"/>
              <a:t> demonstration project implemented into Epic; reports generated quarterly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	Nature of operations data – </a:t>
            </a:r>
          </a:p>
          <a:p>
            <a:r>
              <a:rPr lang="en-US" baseline="0" dirty="0" smtClean="0"/>
              <a:t>		measured elements evolved over time as strategy changed;</a:t>
            </a:r>
          </a:p>
          <a:p>
            <a:r>
              <a:rPr lang="en-US" baseline="0" dirty="0" smtClean="0"/>
              <a:t>		some measures were less than ideal – PCP not always identified in EMR</a:t>
            </a:r>
          </a:p>
          <a:p>
            <a:r>
              <a:rPr lang="en-US" baseline="0" dirty="0" smtClean="0"/>
              <a:t>		some assessments relied upon small sample – 5 visits/provider on one day in clinic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		</a:t>
            </a:r>
          </a:p>
          <a:p>
            <a:r>
              <a:rPr lang="en-US" baseline="0" dirty="0" smtClean="0"/>
              <a:t>	Data extraction – dependent on organization staff; only one person able to access data; must fit into organization work priorities ;</a:t>
            </a:r>
          </a:p>
          <a:p>
            <a:r>
              <a:rPr lang="en-US" baseline="0" dirty="0" smtClean="0"/>
              <a:t>		Staff didn’t prioritize research team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0D15-F3FA-47E5-8C0B-C02E116E8E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89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0D15-F3FA-47E5-8C0B-C02E116E8E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solidFill>
                <a:srgbClr val="FF0000"/>
              </a:solidFill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+mn-lt"/>
              </a:rPr>
              <a:t>Mixed methods are useful in studying practice transformation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solidFill>
                <a:srgbClr val="FF0000"/>
              </a:solidFill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Examples of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0D15-F3FA-47E5-8C0B-C02E116E8E0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A425-8DE2-447E-BDD4-67B943B18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8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A425-8DE2-447E-BDD4-67B943B183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A425-8DE2-447E-BDD4-67B943B183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3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A425-8DE2-447E-BDD4-67B943B183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7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Note that the Fetters, Curry and Creswell</a:t>
            </a:r>
            <a:r>
              <a:rPr lang="en-US" baseline="0" dirty="0" smtClean="0"/>
              <a:t> article provides a nice overview of mixed methods.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5" tIns="45718" rIns="91435" bIns="45718"/>
          <a:lstStyle/>
          <a:p>
            <a:fld id="{17A4E4A8-F1A5-45E5-A634-2801F3343527}" type="slidenum">
              <a:rPr lang="ja-JP" altLang="en-US">
                <a:solidFill>
                  <a:prstClr val="black"/>
                </a:solidFill>
              </a:rPr>
              <a:pPr/>
              <a:t>12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5" tIns="45718" rIns="91435" bIns="45718"/>
          <a:lstStyle/>
          <a:p>
            <a:fld id="{17A4E4A8-F1A5-45E5-A634-2801F3343527}" type="slidenum">
              <a:rPr lang="ja-JP" altLang="en-US">
                <a:solidFill>
                  <a:prstClr val="black"/>
                </a:solidFill>
              </a:rPr>
              <a:pPr/>
              <a:t>13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/>
          </p:cNvGrpSpPr>
          <p:nvPr userDrawn="1"/>
        </p:nvGrpSpPr>
        <p:grpSpPr bwMode="auto">
          <a:xfrm>
            <a:off x="7055" y="3581400"/>
            <a:ext cx="7986713" cy="19050"/>
            <a:chOff x="0" y="840"/>
            <a:chExt cx="5660" cy="12"/>
          </a:xfrm>
        </p:grpSpPr>
        <p:sp>
          <p:nvSpPr>
            <p:cNvPr id="5" name="Line 102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6" name="Line 103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</p:grpSp>
      <p:graphicFrame>
        <p:nvGraphicFramePr>
          <p:cNvPr id="7" name="Object 111" descr="This is a picture of the AHRQ logo."/>
          <p:cNvGraphicFramePr>
            <a:graphicFrameLocks noChangeAspect="1"/>
          </p:cNvGraphicFramePr>
          <p:nvPr userDrawn="1"/>
        </p:nvGraphicFramePr>
        <p:xfrm>
          <a:off x="990600" y="381000"/>
          <a:ext cx="71628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Photo Editor Photo" r:id="rId3" imgW="6400000" imgH="1514686" progId="">
                  <p:embed/>
                </p:oleObj>
              </mc:Choice>
              <mc:Fallback>
                <p:oleObj name="Photo Editor Photo" r:id="rId3" imgW="6400000" imgH="15146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71628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and use in 1 or 2 lines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962400"/>
            <a:ext cx="6435725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 and use in 1 or more lines</a:t>
            </a:r>
          </a:p>
        </p:txBody>
      </p:sp>
    </p:spTree>
    <p:extLst>
      <p:ext uri="{BB962C8B-B14F-4D97-AF65-F5344CB8AC3E}">
        <p14:creationId xmlns:p14="http://schemas.microsoft.com/office/powerpoint/2010/main" val="152028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23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28600"/>
            <a:ext cx="1997075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3588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76400"/>
            <a:ext cx="7993063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52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7809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00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7993063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6604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58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1" descr="This is a picture of the AHRQ logo."/>
          <p:cNvGraphicFramePr>
            <a:graphicFrameLocks noChangeAspect="1"/>
          </p:cNvGraphicFramePr>
          <p:nvPr userDrawn="1"/>
        </p:nvGraphicFramePr>
        <p:xfrm>
          <a:off x="990600" y="381000"/>
          <a:ext cx="71628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Photo Editor Photo" r:id="rId3" imgW="6400000" imgH="1514686" progId="">
                  <p:embed/>
                </p:oleObj>
              </mc:Choice>
              <mc:Fallback>
                <p:oleObj name="Photo Editor Photo" r:id="rId3" imgW="6400000" imgH="15146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71628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and use in 1 or 2 lines</a:t>
            </a:r>
          </a:p>
        </p:txBody>
      </p:sp>
    </p:spTree>
    <p:extLst>
      <p:ext uri="{BB962C8B-B14F-4D97-AF65-F5344CB8AC3E}">
        <p14:creationId xmlns:p14="http://schemas.microsoft.com/office/powerpoint/2010/main" val="3305720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919538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676400"/>
            <a:ext cx="3921125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200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6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96863" y="6362700"/>
            <a:ext cx="4440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Rutgers, The State University of New Jersey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RU_SIG_RWJMS_CMYK_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355600"/>
            <a:ext cx="3200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30C0A-CF59-4AF6-8994-90F4148685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5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30C0A-CF59-4AF6-8994-90F4148685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3733800"/>
            <a:ext cx="8229600" cy="259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4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30C0A-CF59-4AF6-8994-90F4148685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6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3FB8B-E197-4198-8ED9-71C0AE7995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3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D72F-DF91-4459-B14F-BD1315B2D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2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219200"/>
            <a:ext cx="3733800" cy="4800600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386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D72F-DF91-4459-B14F-BD1315B2D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89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733800" cy="4800600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D72F-DF91-4459-B14F-BD1315B2D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000" y="1447800"/>
            <a:ext cx="914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000" y="2743200"/>
            <a:ext cx="914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1000" y="4053840"/>
            <a:ext cx="914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1000" y="5349240"/>
            <a:ext cx="91440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905000" y="1447800"/>
            <a:ext cx="66294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05000" y="2743200"/>
            <a:ext cx="66294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905000" y="4038600"/>
            <a:ext cx="66294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905000" y="5334000"/>
            <a:ext cx="66294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6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3733800" cy="2362200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143000"/>
            <a:ext cx="40386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FD72F-DF91-4459-B14F-BD1315B2D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876800" y="38100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2EADD-671D-44F0-9BB9-86162BF60F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86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5821A-FB2F-420E-95E8-FEA053E8EB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9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F12F3-02F2-40C8-BD7E-B3E91DB2F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84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CBF76-3CE1-48AB-949E-562304239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15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A56B8-410F-45E3-B940-9B3B7D5D3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0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C9D9A-4B9B-4BE1-BD3E-E25B1FF28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5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20BBC-35E1-4F93-A18A-B7103F5792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1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24" indent="0" algn="ctr">
              <a:buNone/>
              <a:defRPr sz="1400"/>
            </a:lvl2pPr>
            <a:lvl3pPr marL="642849" indent="0" algn="ctr">
              <a:buNone/>
              <a:defRPr sz="1300"/>
            </a:lvl3pPr>
            <a:lvl4pPr marL="964274" indent="0" algn="ctr">
              <a:buNone/>
              <a:defRPr sz="1100"/>
            </a:lvl4pPr>
            <a:lvl5pPr marL="1285697" indent="0" algn="ctr">
              <a:buNone/>
              <a:defRPr sz="1100"/>
            </a:lvl5pPr>
            <a:lvl6pPr marL="1607123" indent="0" algn="ctr">
              <a:buNone/>
              <a:defRPr sz="1100"/>
            </a:lvl6pPr>
            <a:lvl7pPr marL="1928546" indent="0" algn="ctr">
              <a:buNone/>
              <a:defRPr sz="1100"/>
            </a:lvl7pPr>
            <a:lvl8pPr marL="2249971" indent="0" algn="ctr">
              <a:buNone/>
              <a:defRPr sz="1100"/>
            </a:lvl8pPr>
            <a:lvl9pPr marL="2571396" indent="0" algn="ctr">
              <a:buNone/>
              <a:defRPr sz="1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42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47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76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8"/>
            <a:ext cx="7887146" cy="2851919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1424" indent="0">
              <a:buNone/>
              <a:defRPr sz="1400"/>
            </a:lvl2pPr>
            <a:lvl3pPr marL="642849" indent="0">
              <a:buNone/>
              <a:defRPr sz="1300"/>
            </a:lvl3pPr>
            <a:lvl4pPr marL="964274" indent="0">
              <a:buNone/>
              <a:defRPr sz="1100"/>
            </a:lvl4pPr>
            <a:lvl5pPr marL="1285697" indent="0">
              <a:buNone/>
              <a:defRPr sz="1100"/>
            </a:lvl5pPr>
            <a:lvl6pPr marL="1607123" indent="0">
              <a:buNone/>
              <a:defRPr sz="1100"/>
            </a:lvl6pPr>
            <a:lvl7pPr marL="1928546" indent="0">
              <a:buNone/>
              <a:defRPr sz="1100"/>
            </a:lvl7pPr>
            <a:lvl8pPr marL="2249971" indent="0">
              <a:buNone/>
              <a:defRPr sz="1100"/>
            </a:lvl8pPr>
            <a:lvl9pPr marL="25713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4518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3" y="3705820"/>
            <a:ext cx="4268391" cy="910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3705820"/>
            <a:ext cx="4268391" cy="910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06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3"/>
            <a:ext cx="7887146" cy="13260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5" y="1681015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5" y="2504777"/>
            <a:ext cx="3868787" cy="36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5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667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39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5" y="457648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9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5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24" indent="0">
              <a:buNone/>
              <a:defRPr sz="1000"/>
            </a:lvl2pPr>
            <a:lvl3pPr marL="642849" indent="0">
              <a:buNone/>
              <a:defRPr sz="800"/>
            </a:lvl3pPr>
            <a:lvl4pPr marL="964274" indent="0">
              <a:buNone/>
              <a:defRPr sz="700"/>
            </a:lvl4pPr>
            <a:lvl5pPr marL="1285697" indent="0">
              <a:buNone/>
              <a:defRPr sz="700"/>
            </a:lvl5pPr>
            <a:lvl6pPr marL="1607123" indent="0">
              <a:buNone/>
              <a:defRPr sz="700"/>
            </a:lvl6pPr>
            <a:lvl7pPr marL="1928546" indent="0">
              <a:buNone/>
              <a:defRPr sz="700"/>
            </a:lvl7pPr>
            <a:lvl8pPr marL="2249971" indent="0">
              <a:buNone/>
              <a:defRPr sz="700"/>
            </a:lvl8pPr>
            <a:lvl9pPr marL="257139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29407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5" y="457648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9"/>
            <a:ext cx="4628926" cy="4873377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5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24" indent="0">
              <a:buNone/>
              <a:defRPr sz="1000"/>
            </a:lvl2pPr>
            <a:lvl3pPr marL="642849" indent="0">
              <a:buNone/>
              <a:defRPr sz="800"/>
            </a:lvl3pPr>
            <a:lvl4pPr marL="964274" indent="0">
              <a:buNone/>
              <a:defRPr sz="700"/>
            </a:lvl4pPr>
            <a:lvl5pPr marL="1285697" indent="0">
              <a:buNone/>
              <a:defRPr sz="700"/>
            </a:lvl5pPr>
            <a:lvl6pPr marL="1607123" indent="0">
              <a:buNone/>
              <a:defRPr sz="700"/>
            </a:lvl6pPr>
            <a:lvl7pPr marL="1928546" indent="0">
              <a:buNone/>
              <a:defRPr sz="700"/>
            </a:lvl7pPr>
            <a:lvl8pPr marL="2249971" indent="0">
              <a:buNone/>
              <a:defRPr sz="700"/>
            </a:lvl8pPr>
            <a:lvl9pPr marL="257139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7340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04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985" y="1437680"/>
            <a:ext cx="2160984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31" y="1437680"/>
            <a:ext cx="6375797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32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07" indent="0" algn="ctr">
              <a:buNone/>
              <a:defRPr sz="1400"/>
            </a:lvl2pPr>
            <a:lvl3pPr marL="642816" indent="0" algn="ctr">
              <a:buNone/>
              <a:defRPr sz="1300"/>
            </a:lvl3pPr>
            <a:lvl4pPr marL="964224" indent="0" algn="ctr">
              <a:buNone/>
              <a:defRPr sz="1100"/>
            </a:lvl4pPr>
            <a:lvl5pPr marL="1285631" indent="0" algn="ctr">
              <a:buNone/>
              <a:defRPr sz="1100"/>
            </a:lvl5pPr>
            <a:lvl6pPr marL="1607041" indent="0" algn="ctr">
              <a:buNone/>
              <a:defRPr sz="1100"/>
            </a:lvl6pPr>
            <a:lvl7pPr marL="1928447" indent="0" algn="ctr">
              <a:buNone/>
              <a:defRPr sz="1100"/>
            </a:lvl7pPr>
            <a:lvl8pPr marL="2249856" indent="0" algn="ctr">
              <a:buNone/>
              <a:defRPr sz="1100"/>
            </a:lvl8pPr>
            <a:lvl9pPr marL="2571264" indent="0" algn="ctr">
              <a:buNone/>
              <a:defRPr sz="1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43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379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9"/>
            <a:ext cx="7887146" cy="2851919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1407" indent="0">
              <a:buNone/>
              <a:defRPr sz="1400"/>
            </a:lvl2pPr>
            <a:lvl3pPr marL="642816" indent="0">
              <a:buNone/>
              <a:defRPr sz="1300"/>
            </a:lvl3pPr>
            <a:lvl4pPr marL="964224" indent="0">
              <a:buNone/>
              <a:defRPr sz="1100"/>
            </a:lvl4pPr>
            <a:lvl5pPr marL="1285631" indent="0">
              <a:buNone/>
              <a:defRPr sz="1100"/>
            </a:lvl5pPr>
            <a:lvl6pPr marL="1607041" indent="0">
              <a:buNone/>
              <a:defRPr sz="1100"/>
            </a:lvl6pPr>
            <a:lvl7pPr marL="1928447" indent="0">
              <a:buNone/>
              <a:defRPr sz="1100"/>
            </a:lvl7pPr>
            <a:lvl8pPr marL="2249856" indent="0">
              <a:buNone/>
              <a:defRPr sz="1100"/>
            </a:lvl8pPr>
            <a:lvl9pPr marL="257126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720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4" y="5679281"/>
            <a:ext cx="4268391" cy="848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5679281"/>
            <a:ext cx="4268391" cy="848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64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4"/>
            <a:ext cx="7887146" cy="132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6" y="2504777"/>
            <a:ext cx="3868787" cy="36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5"/>
            <a:ext cx="7887146" cy="7779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1295400"/>
            <a:ext cx="7907089" cy="5181599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5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61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43938" cy="884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5240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914400" y="41148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914400" y="28194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54102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835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43938" cy="884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5240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914400" y="41148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914400" y="28194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5410200"/>
            <a:ext cx="7543800" cy="1143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0"/>
            <a:ext cx="29718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06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6" y="457649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50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6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07" indent="0">
              <a:buNone/>
              <a:defRPr sz="1000"/>
            </a:lvl2pPr>
            <a:lvl3pPr marL="642816" indent="0">
              <a:buNone/>
              <a:defRPr sz="800"/>
            </a:lvl3pPr>
            <a:lvl4pPr marL="964224" indent="0">
              <a:buNone/>
              <a:defRPr sz="700"/>
            </a:lvl4pPr>
            <a:lvl5pPr marL="1285631" indent="0">
              <a:buNone/>
              <a:defRPr sz="700"/>
            </a:lvl5pPr>
            <a:lvl6pPr marL="1607041" indent="0">
              <a:buNone/>
              <a:defRPr sz="700"/>
            </a:lvl6pPr>
            <a:lvl7pPr marL="1928447" indent="0">
              <a:buNone/>
              <a:defRPr sz="700"/>
            </a:lvl7pPr>
            <a:lvl8pPr marL="2249856" indent="0">
              <a:buNone/>
              <a:defRPr sz="700"/>
            </a:lvl8pPr>
            <a:lvl9pPr marL="25712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60140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6" y="457649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50"/>
            <a:ext cx="4628926" cy="4873377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6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07" indent="0">
              <a:buNone/>
              <a:defRPr sz="1000"/>
            </a:lvl2pPr>
            <a:lvl3pPr marL="642816" indent="0">
              <a:buNone/>
              <a:defRPr sz="800"/>
            </a:lvl3pPr>
            <a:lvl4pPr marL="964224" indent="0">
              <a:buNone/>
              <a:defRPr sz="700"/>
            </a:lvl4pPr>
            <a:lvl5pPr marL="1285631" indent="0">
              <a:buNone/>
              <a:defRPr sz="700"/>
            </a:lvl5pPr>
            <a:lvl6pPr marL="1607041" indent="0">
              <a:buNone/>
              <a:defRPr sz="700"/>
            </a:lvl6pPr>
            <a:lvl7pPr marL="1928447" indent="0">
              <a:buNone/>
              <a:defRPr sz="700"/>
            </a:lvl7pPr>
            <a:lvl8pPr marL="2249856" indent="0">
              <a:buNone/>
              <a:defRPr sz="700"/>
            </a:lvl8pPr>
            <a:lvl9pPr marL="25712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93645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11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777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33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74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3276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824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985" y="4804172"/>
            <a:ext cx="2160984" cy="1723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31" y="4804172"/>
            <a:ext cx="6375797" cy="1723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56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7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A8"/>
            </a:gs>
            <a:gs pos="100000">
              <a:srgbClr val="1B8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697663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93063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and use use in 1 or more lines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7055" y="1219200"/>
            <a:ext cx="7986713" cy="19050"/>
            <a:chOff x="0" y="840"/>
            <a:chExt cx="5660" cy="12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</p:grpSp>
      <p:graphicFrame>
        <p:nvGraphicFramePr>
          <p:cNvPr id="1029" name="Object 109" descr="This is a picture of the AHRQ logo."/>
          <p:cNvGraphicFramePr>
            <a:graphicFrameLocks noChangeAspect="1"/>
          </p:cNvGraphicFramePr>
          <p:nvPr/>
        </p:nvGraphicFramePr>
        <p:xfrm>
          <a:off x="142875" y="317500"/>
          <a:ext cx="1428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Photo Editor Photo" r:id="rId24" imgW="3486637" imgH="1638529" progId="">
                  <p:embed/>
                </p:oleObj>
              </mc:Choice>
              <mc:Fallback>
                <p:oleObj name="Photo Editor Photo" r:id="rId24" imgW="3486637" imgH="1638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17500"/>
                        <a:ext cx="14287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CF4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279F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474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2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65138" indent="-4651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97631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2pPr>
      <a:lvl3pPr marL="1439863" indent="-3492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3pPr>
      <a:lvl4pPr marL="17827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FFFF"/>
        </a:buClr>
        <a:buSzPct val="65000"/>
        <a:buFont typeface="Monotype Sorts"/>
        <a:buChar char="u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4pPr>
      <a:lvl5pPr marL="21256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5pPr>
      <a:lvl6pPr marL="25828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400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972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544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RU_LOGOTYPE_PMS186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7350" y="142875"/>
            <a:ext cx="14303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BF643BC-93F9-4680-AE9A-B469A5C86D11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604878" y="125413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Mixed Methods in Health Sciences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21" r:id="rId3"/>
    <p:sldLayoutId id="2147483717" r:id="rId4"/>
    <p:sldLayoutId id="2147483684" r:id="rId5"/>
    <p:sldLayoutId id="2147483685" r:id="rId6"/>
    <p:sldLayoutId id="2147483718" r:id="rId7"/>
    <p:sldLayoutId id="2147483720" r:id="rId8"/>
    <p:sldLayoutId id="2147483719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32" y="1437680"/>
            <a:ext cx="8643938" cy="2277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2" y="3705820"/>
            <a:ext cx="8643938" cy="910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9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1" r:id="rId7"/>
    <p:sldLayoutId id="2147483702" r:id="rId8"/>
    <p:sldLayoutId id="2147483703" r:id="rId9"/>
    <p:sldLayoutId id="214748370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767835" indent="-160712" algn="l" defTabSz="642849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259" indent="-160712" algn="l" defTabSz="642849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684" indent="-160712" algn="l" defTabSz="642849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107" indent="-160712" algn="l" defTabSz="642849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32" y="4804173"/>
            <a:ext cx="864393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2" y="5679281"/>
            <a:ext cx="8643938" cy="848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9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22" r:id="rId6"/>
    <p:sldLayoutId id="2147483711" r:id="rId7"/>
    <p:sldLayoutId id="2147483712" r:id="rId8"/>
    <p:sldLayoutId id="2147483724" r:id="rId9"/>
    <p:sldLayoutId id="2147483713" r:id="rId10"/>
    <p:sldLayoutId id="2147483714" r:id="rId11"/>
    <p:sldLayoutId id="2147483715" r:id="rId12"/>
    <p:sldLayoutId id="2147483723" r:id="rId13"/>
    <p:sldLayoutId id="214748371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1767745" indent="-160704" algn="l" defTabSz="642816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152" indent="-160704" algn="l" defTabSz="642816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561" indent="-160704" algn="l" defTabSz="642816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967" indent="-160704" algn="l" defTabSz="642816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journal/10.1111/(ISSN)1475-6773/early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hrq.gov/professionals/systems/system/advanced-methods/index.html" TargetMode="External"/><Relationship Id="rId5" Type="http://schemas.openxmlformats.org/officeDocument/2006/relationships/hyperlink" Target="http://pcmh.ahrq.gov/page/evidence-and-evaluation" TargetMode="External"/><Relationship Id="rId4" Type="http://schemas.openxmlformats.org/officeDocument/2006/relationships/hyperlink" Target="http://www.pcmh.ahrq.gov/portal/server.pt/community/pcmh__home/1483/pcmh_evidence___evaluation_v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7789863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Advanced </a:t>
            </a:r>
            <a:r>
              <a:rPr lang="en-US" sz="3000" dirty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Methods </a:t>
            </a:r>
            <a:r>
              <a:rPr lang="en-US" sz="30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Webinars:</a:t>
            </a:r>
            <a:br>
              <a:rPr lang="en-US" sz="30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</a:br>
            <a:r>
              <a:rPr lang="en-US" sz="8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</a:br>
            <a:r>
              <a:rPr lang="en-US" sz="24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Integrating </a:t>
            </a:r>
            <a:r>
              <a:rPr lang="en-US" sz="2400" dirty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Mixed Methods in Health Services and Delivery System </a:t>
            </a:r>
            <a:r>
              <a:rPr lang="en-US" sz="2400" dirty="0" smtClean="0">
                <a:effectLst>
                  <a:outerShdw blurRad="76200" dist="76200" dir="2700000" algn="tl" rotWithShape="0">
                    <a:prstClr val="black">
                      <a:alpha val="60000"/>
                    </a:prstClr>
                  </a:outerShdw>
                </a:effectLst>
              </a:rPr>
              <a:t>Research</a:t>
            </a:r>
            <a:endParaRPr lang="en-US" sz="2400" dirty="0" smtClean="0">
              <a:effectLst>
                <a:outerShdw blurRad="76200" dist="76200" dir="2700000" algn="tl" rotWithShape="0">
                  <a:prstClr val="black">
                    <a:alpha val="6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467600" cy="304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/>
              <a:t>Presenters: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/>
              <a:t>Benjamin Crabtree, PhD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ea typeface="+mn-ea"/>
                <a:cs typeface="+mn-cs"/>
              </a:rPr>
              <a:t>Michael K. Magill, MD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Debra L. Scammon, PhD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Andrada Tomoaia-Cotisel, MHA, PhD(c)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Moderator: Michael  I. Harrison, PhD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Sponsored by AHRQ’s Delivery System Initiative in partnership with the AHRQ PCMH program </a:t>
            </a:r>
            <a:br>
              <a:rPr lang="en-US" sz="1800" dirty="0" smtClean="0"/>
            </a:br>
            <a:endParaRPr lang="en-US" sz="8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December 3, 2013</a:t>
            </a:r>
          </a:p>
        </p:txBody>
      </p:sp>
    </p:spTree>
    <p:extLst>
      <p:ext uri="{BB962C8B-B14F-4D97-AF65-F5344CB8AC3E}">
        <p14:creationId xmlns:p14="http://schemas.microsoft.com/office/powerpoint/2010/main" val="1464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8038"/>
          </a:xfrm>
        </p:spPr>
        <p:txBody>
          <a:bodyPr/>
          <a:lstStyle/>
          <a:p>
            <a:r>
              <a:rPr lang="en-US" dirty="0" smtClean="0"/>
              <a:t>Health Services Research Theme Issue</a:t>
            </a:r>
            <a:br>
              <a:rPr lang="en-US" dirty="0" smtClean="0"/>
            </a:br>
            <a:r>
              <a:rPr lang="en-US" dirty="0" smtClean="0"/>
              <a:t>Vol. 48, No. 6, Part II         December 2013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5339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Miller WL, Crabtree BF, Harrison MI, Fennell ML. Integrating Mixed Methods in Health Services and Delivery Systems Research (Editorial)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Fetters MD, Curry LA, Creswell JW. Achieving Integration in Mixed Methods Designs – Principles and Practices.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Bowers B, Cohen LW, Elliot AE, et al. Creating and Supporting a Mixed Methods Health Services Research Team.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Scammon DL, Tomoaia-Cotisel A, Day, RL, et al. Connecting the Dots and Merging Meaning: Using Mixed Methods to Study Primary Care Delivery Transformation.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339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Zickmund SL, Yang S. Mulvey EP, et al. Predicting Cancer Mortality: Developing  a New Cancer Care Variable Using Mixed Methods and the Quasi-Statistical Approach.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Hamilton AB, Cohen AN, Glover DL, et al. Implementation of Evidence-Based Employment Services in Specialty Mental Health.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Gilmer TP, Katz ML, Stefancic A, Palinkas LA. Variation in the Implementation of California’s Full Service Partnerships for Persons with Serious Mental Illness.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5800" y="1752600"/>
            <a:ext cx="4191000" cy="99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Three Basic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C0A-CF59-4AF6-8994-90F4148685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029200" y="2514600"/>
            <a:ext cx="3733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Sequential Exploratory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Sequential </a:t>
            </a:r>
            <a:r>
              <a:rPr lang="en-US" dirty="0" err="1" smtClean="0">
                <a:solidFill>
                  <a:schemeClr val="tx1"/>
                </a:solidFill>
              </a:rPr>
              <a:t>Expanatory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Convergent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72" name="Picture 28" descr="Achieving Integration in Mixed Methods Designs - Principles and Practices" title="Achieving Integration in Mixed Methods Designs - Principles and Practic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5618" r="11078"/>
          <a:stretch/>
        </p:blipFill>
        <p:spPr bwMode="auto">
          <a:xfrm>
            <a:off x="457201" y="895118"/>
            <a:ext cx="3592286" cy="56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34400" cy="8080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Sequential </a:t>
            </a:r>
            <a:r>
              <a:rPr lang="en-US" altLang="ja-JP" sz="3200" u="sng" dirty="0" smtClean="0"/>
              <a:t>Exploratory</a:t>
            </a:r>
            <a:r>
              <a:rPr lang="en-US" altLang="ja-JP" sz="3200" dirty="0" smtClean="0"/>
              <a:t> Mixed Methods Design</a:t>
            </a:r>
            <a:endParaRPr lang="en-US" altLang="ja-JP" sz="3200" dirty="0"/>
          </a:p>
        </p:txBody>
      </p:sp>
      <p:pic>
        <p:nvPicPr>
          <p:cNvPr id="11266" name="Picture 2" descr="Sequential Exploratory Mixed Methods Design" title="Sequential Exploratory Mixed Methods De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3405"/>
            <a:ext cx="8229600" cy="11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7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15962"/>
            <a:ext cx="8610600" cy="80803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Sequential </a:t>
            </a:r>
            <a:r>
              <a:rPr lang="en-US" altLang="ja-JP" sz="3200" u="sng" dirty="0" smtClean="0"/>
              <a:t>Explanatory</a:t>
            </a:r>
            <a:r>
              <a:rPr lang="en-US" altLang="ja-JP" sz="3200" dirty="0" smtClean="0"/>
              <a:t> Mixed </a:t>
            </a:r>
            <a:r>
              <a:rPr lang="en-US" altLang="ja-JP" sz="3200" dirty="0"/>
              <a:t>Methods </a:t>
            </a:r>
            <a:r>
              <a:rPr lang="en-US" altLang="ja-JP" sz="3200" dirty="0" smtClean="0"/>
              <a:t>Design</a:t>
            </a:r>
            <a:endParaRPr lang="en-US" altLang="ja-JP" sz="3200" dirty="0"/>
          </a:p>
        </p:txBody>
      </p:sp>
      <p:pic>
        <p:nvPicPr>
          <p:cNvPr id="13314" name="Picture 2" descr="Sequential Explanatory Mixed Methods Design" title="Sequential Explanatory Mixed Methods De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6309"/>
            <a:ext cx="8229600" cy="110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Convergent Mixed </a:t>
            </a:r>
            <a:r>
              <a:rPr lang="en-US" altLang="ja-JP" sz="3200" dirty="0"/>
              <a:t>Methods </a:t>
            </a:r>
            <a:r>
              <a:rPr lang="en-US" altLang="ja-JP" sz="3200" dirty="0" smtClean="0"/>
              <a:t>Design</a:t>
            </a:r>
            <a:endParaRPr lang="en-US" altLang="ja-JP" sz="3200" dirty="0"/>
          </a:p>
        </p:txBody>
      </p:sp>
      <p:pic>
        <p:nvPicPr>
          <p:cNvPr id="12290" name="Picture 2" descr="Convergent Mixed Methods Design" title="Convergent Mixed Methods De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45229"/>
            <a:ext cx="8229600" cy="36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990600" y="6991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719888" y="8077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00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06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685800"/>
            <a:ext cx="4343400" cy="5715000"/>
          </a:xfrm>
        </p:spPr>
        <p:txBody>
          <a:bodyPr/>
          <a:lstStyle/>
          <a:p>
            <a:pPr lvl="0" indent="-274320" defTabSz="36576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Four Advanced Frameworks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5F5F5F"/>
                </a:solidFill>
              </a:rPr>
              <a:t>Multistage</a:t>
            </a:r>
            <a:r>
              <a:rPr lang="en-US" sz="2000" b="0" dirty="0">
                <a:solidFill>
                  <a:srgbClr val="5F5F5F"/>
                </a:solidFill>
              </a:rPr>
              <a:t/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Intervention</a:t>
            </a:r>
            <a:r>
              <a:rPr lang="en-US" sz="2000" b="0" dirty="0">
                <a:solidFill>
                  <a:srgbClr val="5F5F5F"/>
                </a:solidFill>
              </a:rPr>
              <a:t/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Case </a:t>
            </a:r>
            <a:r>
              <a:rPr lang="en-US" sz="2000" b="0" dirty="0">
                <a:solidFill>
                  <a:srgbClr val="5F5F5F"/>
                </a:solidFill>
              </a:rPr>
              <a:t>Study</a:t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Participatory</a:t>
            </a:r>
            <a:br>
              <a:rPr lang="en-US" sz="2000" b="0" dirty="0" smtClean="0">
                <a:solidFill>
                  <a:srgbClr val="5F5F5F"/>
                </a:solidFill>
              </a:rPr>
            </a:br>
            <a:r>
              <a:rPr lang="en-US" sz="1400" b="0" dirty="0" smtClean="0">
                <a:solidFill>
                  <a:srgbClr val="5F5F5F"/>
                </a:solidFill>
              </a:rPr>
              <a:t/>
            </a:r>
            <a:br>
              <a:rPr lang="en-US" sz="1400" b="0" dirty="0" smtClean="0">
                <a:solidFill>
                  <a:srgbClr val="5F5F5F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Methods </a:t>
            </a:r>
            <a:r>
              <a:rPr lang="en-US" sz="2400" dirty="0">
                <a:solidFill>
                  <a:srgbClr val="000000"/>
                </a:solidFill>
              </a:rPr>
              <a:t>Level Integration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5F5F5F"/>
                </a:solidFill>
              </a:rPr>
              <a:t>Connecting</a:t>
            </a:r>
            <a:r>
              <a:rPr lang="en-US" sz="2000" b="0" dirty="0">
                <a:solidFill>
                  <a:srgbClr val="5F5F5F"/>
                </a:solidFill>
              </a:rPr>
              <a:t/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Building</a:t>
            </a:r>
            <a:r>
              <a:rPr lang="en-US" sz="2000" b="0" dirty="0">
                <a:solidFill>
                  <a:srgbClr val="5F5F5F"/>
                </a:solidFill>
              </a:rPr>
              <a:t/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Merging</a:t>
            </a:r>
            <a:r>
              <a:rPr lang="en-US" sz="2000" b="0" dirty="0">
                <a:solidFill>
                  <a:srgbClr val="5F5F5F"/>
                </a:solidFill>
              </a:rPr>
              <a:t/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Embedding</a:t>
            </a:r>
            <a:br>
              <a:rPr lang="en-US" sz="2000" b="0" dirty="0" smtClean="0">
                <a:solidFill>
                  <a:srgbClr val="5F5F5F"/>
                </a:solidFill>
              </a:rPr>
            </a:br>
            <a:r>
              <a:rPr lang="en-US" sz="1400" b="0" dirty="0">
                <a:solidFill>
                  <a:srgbClr val="5F5F5F"/>
                </a:solidFill>
              </a:rPr>
              <a:t/>
            </a:r>
            <a:br>
              <a:rPr lang="en-US" sz="1400" b="0" dirty="0">
                <a:solidFill>
                  <a:srgbClr val="5F5F5F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Interpretation &amp; Reporting Level Integration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5F5F5F"/>
                </a:solidFill>
              </a:rPr>
              <a:t>Narrative </a:t>
            </a:r>
            <a:r>
              <a:rPr lang="en-US" sz="2000" b="0" dirty="0">
                <a:solidFill>
                  <a:srgbClr val="5F5F5F"/>
                </a:solidFill>
              </a:rPr>
              <a:t>weaving</a:t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Data </a:t>
            </a:r>
            <a:r>
              <a:rPr lang="en-US" sz="2000" b="0" dirty="0">
                <a:solidFill>
                  <a:srgbClr val="5F5F5F"/>
                </a:solidFill>
              </a:rPr>
              <a:t>transformation</a:t>
            </a:r>
            <a:br>
              <a:rPr lang="en-US" sz="2000" b="0" dirty="0">
                <a:solidFill>
                  <a:srgbClr val="5F5F5F"/>
                </a:solidFill>
              </a:rPr>
            </a:br>
            <a:r>
              <a:rPr lang="en-US" sz="2000" b="0" dirty="0" smtClean="0">
                <a:solidFill>
                  <a:srgbClr val="5F5F5F"/>
                </a:solidFill>
              </a:rPr>
              <a:t>	Joint </a:t>
            </a:r>
            <a:r>
              <a:rPr lang="en-US" sz="2000" b="0" dirty="0">
                <a:solidFill>
                  <a:srgbClr val="5F5F5F"/>
                </a:solidFill>
              </a:rPr>
              <a:t>display</a:t>
            </a:r>
            <a:r>
              <a:rPr lang="en-US" sz="2400" b="0" dirty="0">
                <a:solidFill>
                  <a:srgbClr val="5F5F5F"/>
                </a:solidFill>
              </a:rPr>
              <a:t/>
            </a:r>
            <a:br>
              <a:rPr lang="en-US" sz="2400" b="0" dirty="0">
                <a:solidFill>
                  <a:srgbClr val="5F5F5F"/>
                </a:solidFill>
              </a:rPr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C0A-CF59-4AF6-8994-90F41486851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203" name="Picture 35" descr="Achieving Integration in Mixed Methods Designs - Principles and Practices" title="Photo of HSR Special Issu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5861" r="11918" b="2616"/>
          <a:stretch/>
        </p:blipFill>
        <p:spPr bwMode="auto">
          <a:xfrm>
            <a:off x="381000" y="624444"/>
            <a:ext cx="3886200" cy="60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HSR Theme Issue Includes Diverse Content!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Miller WL, Crabtree BF, Harrison MI, Fennell ML. Integrating Mixed Methods in Health Services and Delivery Systems Research (Editorial)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Fetters MD, Curry LA, Creswell JW. Achieving Integration in Mixed Methods Designs – Principles and Practices.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Bowers B, Cohen LW, Elliot AE, et al. Creating and Supporting a Mixed Methods Health Services Research Team.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Scammon DL, Tomoaia-Cotisel A, Day, RL, et al. Connecting the Dots and Merging Meaning: Using Mixed Methods to Study Primary Care Delivery Transformation.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Zickmund SL, Yang S. Mulvey EP, et al. Predicting Cancer Mortality: Developing  a New Cancer Care Variable Using Mixed Methods and the Quasi-Statistical Approach.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Hamilton AB, Cohen AN, Glover DL, et al. Implementation of Evidence-Based Employment Services in Specialty Mental Health.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Gilmer TP, Katz ML, Stefancic A, Palinkas LA. Variation in the Implementation of California’s Full Service Partnerships for Persons with Serious Mental Illness.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C0A-CF59-4AF6-8994-90F4148685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Crabtree &amp; Miller Lessons from 20 Years of Mixed Methods Research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5339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Remember the research questions!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Mixed methods research is best done in collaborative teams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Collaborative teams </a:t>
            </a:r>
            <a:r>
              <a:rPr lang="en-US" sz="2400" u="sng" dirty="0" smtClean="0">
                <a:solidFill>
                  <a:schemeClr val="tx1"/>
                </a:solidFill>
              </a:rPr>
              <a:t>take time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chemeClr val="tx1"/>
                </a:solidFill>
              </a:rPr>
              <a:t>relationship building</a:t>
            </a:r>
            <a:r>
              <a:rPr lang="en-US" sz="2400" dirty="0" smtClean="0">
                <a:solidFill>
                  <a:schemeClr val="tx1"/>
                </a:solidFill>
              </a:rPr>
              <a:t> (see Bowers, et al. and Scammon, et al. in HSR Theme Issue)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Think of both individual projects, but also a program of research with multiple projects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Reporting stories to accompany numbers provides an effective means for engaging readers and policy makers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Too often, quantitative approaches are misapplied to phenomena requiring qualitative or mixed methods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Ensure the strengths and weaknesses of each selected method complement each other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Continually evaluate methodology throughout the study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C0A-CF59-4AF6-8994-90F4148685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The “</a:t>
            </a:r>
            <a:r>
              <a:rPr lang="en-US" sz="3200" dirty="0" smtClean="0"/>
              <a:t>Mixed Methods</a:t>
            </a:r>
            <a:r>
              <a:rPr lang="en-US" sz="3200" dirty="0" smtClean="0">
                <a:solidFill>
                  <a:schemeClr val="tx2"/>
                </a:solidFill>
              </a:rPr>
              <a:t> Researcher” works best in TEAMS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Example mixed mthods researcher teams" title="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7" y="1861968"/>
            <a:ext cx="7364606" cy="41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HSR Theme Issue Article by Scammon, et al. illustrates many of the core attributes of mixed methods designs.</a:t>
            </a:r>
            <a:endParaRPr lang="en-US" dirty="0"/>
          </a:p>
        </p:txBody>
      </p:sp>
      <p:pic>
        <p:nvPicPr>
          <p:cNvPr id="8238" name="Picture 46" descr="Connecting the Dots and Merging Meaning: Using Mixed Methods to Study Primary Care Delivey Transformation" title="Photo of HSR Arti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47800"/>
            <a:ext cx="3736211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5821A-FB2F-420E-95E8-FEA053E8EB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47800" y="1371600"/>
            <a:ext cx="7315200" cy="990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Pct val="90000"/>
              <a:buNone/>
            </a:pPr>
            <a:r>
              <a:rPr lang="en-US" sz="1800" dirty="0" smtClean="0"/>
              <a:t>Ben Crabtree is a medical anthropologist. He is Professor and Director of Research at the Department of Family Medicine and Community Health, Rutgers-Robert Wood Johnson Medical School.</a:t>
            </a:r>
            <a:endParaRPr lang="en-US" sz="14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447799" y="2590800"/>
            <a:ext cx="7467601" cy="99060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90000"/>
              <a:buNone/>
            </a:pPr>
            <a:r>
              <a:rPr lang="en-US" sz="1800" dirty="0"/>
              <a:t>Michael Magill is Chairman of the University of Utah School of Medicine Department of Family and Preventive Medicine; Executive Medical Director, University of Utah Health Plans; and Director of Research, University of Utah Community Clinics/Community Physicians Group</a:t>
            </a:r>
            <a:r>
              <a:rPr lang="en-US" sz="1900" dirty="0"/>
              <a:t>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447800" y="3962400"/>
            <a:ext cx="7391400" cy="99060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90000"/>
              <a:buNone/>
            </a:pPr>
            <a:r>
              <a:rPr lang="en-US" sz="1800" dirty="0"/>
              <a:t>Debra </a:t>
            </a:r>
            <a:r>
              <a:rPr lang="en-US" sz="1800" dirty="0" err="1"/>
              <a:t>Scammon</a:t>
            </a:r>
            <a:r>
              <a:rPr lang="en-US" sz="1800" dirty="0"/>
              <a:t> is Emma Eccles Jones Professor of Marketing; Director, Masters of Healthcare Administration, David Eccles School of Business; and Adjunct Professor, Department of Family and Preventive Medicine, School of Medicine at the University of Utah.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5257800"/>
            <a:ext cx="7391400" cy="99060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90000"/>
              <a:buNone/>
            </a:pPr>
            <a:r>
              <a:rPr lang="en-US" sz="1800" dirty="0"/>
              <a:t>Andrada Tomoaia-Cotisel is a Research Associate, Department of Family and Preventive Medicine, School of Medicine, University of Utah; and a Doctoral candidate, Department of Health Services Research and Policy, Faculty of Public Health Policy, London School of Hygiene and Tropical Medicine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242" name="Picture 2" descr="Photo of Ben Crabtree" title="Photo of Ben Crabtree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4161"/>
          <a:stretch>
            <a:fillRect/>
          </a:stretch>
        </p:blipFill>
        <p:spPr bwMode="auto">
          <a:xfrm>
            <a:off x="304800" y="1447800"/>
            <a:ext cx="935421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Photo of Michael Magill" title="Photo of Michael Magill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352"/>
          <a:stretch>
            <a:fillRect/>
          </a:stretch>
        </p:blipFill>
        <p:spPr bwMode="auto">
          <a:xfrm>
            <a:off x="325821" y="2667000"/>
            <a:ext cx="9144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Photo of Debra Scammon" title="Photo of Debra Scammon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4684"/>
          <a:stretch>
            <a:fillRect/>
          </a:stretch>
        </p:blipFill>
        <p:spPr bwMode="auto">
          <a:xfrm>
            <a:off x="325821" y="4053840"/>
            <a:ext cx="9144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Photo of Andrada Tomoaia-Cotisel" title="Photo of Andrada Tomoaia-Cotisel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3828"/>
          <a:stretch>
            <a:fillRect/>
          </a:stretch>
        </p:blipFill>
        <p:spPr bwMode="auto">
          <a:xfrm>
            <a:off x="325821" y="5349240"/>
            <a:ext cx="9144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066800"/>
            <a:ext cx="8643938" cy="18288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chemeClr val="tx2"/>
                </a:solidFill>
              </a:rPr>
              <a:t>Connecting </a:t>
            </a:r>
            <a:r>
              <a:rPr lang="en-US" sz="3400" b="1" dirty="0">
                <a:solidFill>
                  <a:schemeClr val="tx2"/>
                </a:solidFill>
              </a:rPr>
              <a:t>the Dots and Merging Meaning: Using Mixed Methods to Study Primary Care Delivery Transformation</a:t>
            </a:r>
            <a:endParaRPr lang="en-US" sz="34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250032" y="2971800"/>
            <a:ext cx="8643938" cy="3505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Advanced </a:t>
            </a:r>
            <a:r>
              <a:rPr lang="en-US" sz="2800" b="1" dirty="0">
                <a:solidFill>
                  <a:schemeClr val="tx2"/>
                </a:solidFill>
              </a:rPr>
              <a:t>Methods Webinar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December 3, 2013 </a:t>
            </a:r>
          </a:p>
          <a:p>
            <a:endParaRPr lang="en-US" sz="1700" dirty="0"/>
          </a:p>
          <a:p>
            <a:endParaRPr lang="en-US" sz="1700" dirty="0"/>
          </a:p>
          <a:p>
            <a:r>
              <a:rPr lang="en-US" sz="2000" dirty="0"/>
              <a:t>Debra L. Scammon, Ph.D.</a:t>
            </a:r>
          </a:p>
          <a:p>
            <a:r>
              <a:rPr lang="en-US" sz="2000" dirty="0"/>
              <a:t>Andrada Tomoaia-Cotisel, M.P.H., M.H.A., Ph.D. Candidate</a:t>
            </a:r>
          </a:p>
          <a:p>
            <a:r>
              <a:rPr lang="en-US" sz="2000" dirty="0"/>
              <a:t>Michael K. Magill, M.D.</a:t>
            </a:r>
          </a:p>
          <a:p>
            <a:endParaRPr lang="en-US" sz="2000" dirty="0"/>
          </a:p>
          <a:p>
            <a:r>
              <a:rPr lang="en-US" sz="2200" dirty="0"/>
              <a:t>Health Services Research</a:t>
            </a:r>
          </a:p>
          <a:p>
            <a:r>
              <a:rPr lang="en-US" sz="1300" dirty="0" smtClean="0"/>
              <a:t>Vol. </a:t>
            </a:r>
            <a:r>
              <a:rPr lang="en-US" sz="1300" dirty="0"/>
              <a:t>48, No 6, Part II, December 2013</a:t>
            </a:r>
          </a:p>
          <a:p>
            <a:pPr algn="l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25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92452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2" y="2438400"/>
            <a:ext cx="8643938" cy="3505200"/>
          </a:xfrm>
        </p:spPr>
        <p:txBody>
          <a:bodyPr/>
          <a:lstStyle/>
          <a:p>
            <a:pPr marL="45711"/>
            <a:r>
              <a:rPr lang="en-US" dirty="0" smtClean="0"/>
              <a:t>This project was supported by grants R18HS019136  and R18HS020106 from the Agency for Health Care Research and Quality (AHRQ).   </a:t>
            </a:r>
          </a:p>
          <a:p>
            <a:pPr marL="45711"/>
            <a:endParaRPr lang="en-US" dirty="0" smtClean="0"/>
          </a:p>
          <a:p>
            <a:pPr marL="45711"/>
            <a:r>
              <a:rPr lang="en-US" dirty="0" smtClean="0"/>
              <a:t>The content  of this presentation is solely the responsibility of the authors and does not necessarily represent the official views of the AHRQ.</a:t>
            </a:r>
          </a:p>
          <a:p>
            <a:pPr marL="4571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Retrospective Study of Primary Care Redesign </a:t>
            </a:r>
            <a:endParaRPr lang="en-US" sz="2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29546" y="1681015"/>
            <a:ext cx="3868787" cy="823764"/>
          </a:xfrm>
        </p:spPr>
        <p:txBody>
          <a:bodyPr/>
          <a:lstStyle/>
          <a:p>
            <a:pPr algn="l"/>
            <a:r>
              <a:rPr lang="en-US" sz="2600" b="0" dirty="0">
                <a:solidFill>
                  <a:srgbClr val="000000"/>
                </a:solidFill>
                <a:latin typeface="Calibri" pitchFamily="34" charset="0"/>
              </a:rPr>
              <a:t>Study Aims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endParaRPr lang="en-US" dirty="0"/>
          </a:p>
        </p:txBody>
      </p:sp>
      <p:pic>
        <p:nvPicPr>
          <p:cNvPr id="6" name="Content Placeholder 5" descr="1. Document transformation, Process of change, Contextualiztion&#10;2. Experiences with Transformation&#10;3. Outcomes of change&#10;" title="Study Aims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6278529" cy="4587775"/>
          </a:xfrm>
        </p:spPr>
      </p:pic>
    </p:spTree>
    <p:extLst>
      <p:ext uri="{BB962C8B-B14F-4D97-AF65-F5344CB8AC3E}">
        <p14:creationId xmlns:p14="http://schemas.microsoft.com/office/powerpoint/2010/main" val="104782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9544" y="152400"/>
            <a:ext cx="7887146" cy="914400"/>
          </a:xfrm>
        </p:spPr>
        <p:txBody>
          <a:bodyPr/>
          <a:lstStyle/>
          <a:p>
            <a:r>
              <a:rPr lang="en-US" sz="5500" dirty="0" smtClean="0">
                <a:solidFill>
                  <a:srgbClr val="000000"/>
                </a:solidFill>
                <a:latin typeface="Calibri" pitchFamily="34" charset="0"/>
              </a:rPr>
              <a:t>Trans-disciplinary Team</a:t>
            </a:r>
            <a:endParaRPr lang="en-US" sz="55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800600" cy="5562600"/>
          </a:xfrm>
        </p:spPr>
        <p:txBody>
          <a:bodyPr/>
          <a:lstStyle/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Debra Scammon, Ph.D.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Marketing and Consumer Behavior Researcher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Andrada Tomoaia-Cotisel, M.P.H., M.H.A.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doctoral candidate in Public Health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Julie Day, M.D.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 Family Medicine Physician and Quality Medical Director, Community Clinics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Rachel Day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Research Associate and Technical Writer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Jaewhan Kim, Ph.D.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Biostatician and Health Economist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Norman Waitzman, Ph.D.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Health Economist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Timothy Farrell, M.D.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Geriatrician and Family Medicine Physician</a:t>
            </a:r>
          </a:p>
          <a:p>
            <a:pPr marL="382059" lvl="0" indent="-382059" algn="l" defTabSz="101882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Michael Magill, M.D.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Family Medicine Physician and Executive Medical Director University of Utah Health Plans (PI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0" name="Picture 2" descr="Picture of people working together to accomplish a goal" title="Pictu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2" y="2505075"/>
            <a:ext cx="3684588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5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9544" y="228600"/>
            <a:ext cx="7887146" cy="701796"/>
          </a:xfrm>
        </p:spPr>
        <p:txBody>
          <a:bodyPr/>
          <a:lstStyle/>
          <a:p>
            <a:pPr defTabSz="715321" eaLnBrk="1" hangingPunct="1"/>
            <a:r>
              <a:rPr lang="en-US" sz="3400" dirty="0">
                <a:solidFill>
                  <a:srgbClr val="000000"/>
                </a:solidFill>
                <a:latin typeface="Calibri" pitchFamily="34" charset="0"/>
              </a:rPr>
              <a:t>Overview of Study Aims and Mixed Methods</a:t>
            </a:r>
            <a:endParaRPr lang="en-US" sz="9700" dirty="0"/>
          </a:p>
        </p:txBody>
      </p:sp>
      <p:pic>
        <p:nvPicPr>
          <p:cNvPr id="6147" name="Content Placeholder 3" descr="overview of study aims and mixed methods" title="Diagram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010400" cy="5641463"/>
          </a:xfrm>
        </p:spPr>
      </p:pic>
    </p:spTree>
    <p:extLst>
      <p:ext uri="{BB962C8B-B14F-4D97-AF65-F5344CB8AC3E}">
        <p14:creationId xmlns:p14="http://schemas.microsoft.com/office/powerpoint/2010/main" val="287127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1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40490" cy="701796"/>
          </a:xfrm>
        </p:spPr>
        <p:txBody>
          <a:bodyPr/>
          <a:lstStyle/>
          <a:p>
            <a:r>
              <a:rPr lang="en-US" sz="3100" dirty="0"/>
              <a:t>Connections Across Researchers and Methods</a:t>
            </a:r>
          </a:p>
        </p:txBody>
      </p:sp>
      <p:pic>
        <p:nvPicPr>
          <p:cNvPr id="13314" name="Picture 2" descr="Connections Across Researchers and Methods" title="Diagra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" y="1295400"/>
            <a:ext cx="848680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8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noFill/>
              </a:rPr>
              <a:t>Data Collection and Analysis Across Time</a:t>
            </a:r>
            <a:endParaRPr lang="en-US" dirty="0">
              <a:noFill/>
            </a:endParaRPr>
          </a:p>
        </p:txBody>
      </p:sp>
      <p:pic>
        <p:nvPicPr>
          <p:cNvPr id="11266" name="Content Placeholder 3" descr="data collection and analysis across time" title="Diagram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63450" y="386514"/>
            <a:ext cx="7037550" cy="6319086"/>
          </a:xfrm>
        </p:spPr>
      </p:pic>
    </p:spTree>
    <p:extLst>
      <p:ext uri="{BB962C8B-B14F-4D97-AF65-F5344CB8AC3E}">
        <p14:creationId xmlns:p14="http://schemas.microsoft.com/office/powerpoint/2010/main" val="410961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prstClr val="black"/>
                </a:solidFill>
                <a:latin typeface="Calibri"/>
              </a:rPr>
              <a:t>Capitalize upon Existing Data</a:t>
            </a:r>
            <a:endParaRPr lang="en-US" sz="3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59833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Operations data 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already collected by the organization we were studying</a:t>
            </a:r>
          </a:p>
          <a:p>
            <a:pPr marL="759833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100" b="1" dirty="0">
                <a:solidFill>
                  <a:prstClr val="black"/>
                </a:solidFill>
                <a:latin typeface="Calibri"/>
              </a:rPr>
              <a:t>Infrastructure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 for collecting and reporting these data was already in place</a:t>
            </a: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>
              <a:solidFill>
                <a:prstClr val="black"/>
              </a:solidFill>
              <a:latin typeface="Calibri"/>
            </a:endParaRP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C00000"/>
                </a:solidFill>
                <a:latin typeface="Calibri"/>
              </a:rPr>
              <a:t> Consider </a:t>
            </a:r>
            <a:r>
              <a:rPr lang="en-US" sz="3100" b="1" dirty="0">
                <a:solidFill>
                  <a:srgbClr val="C00000"/>
                </a:solidFill>
                <a:latin typeface="Calibri"/>
              </a:rPr>
              <a:t>nature</a:t>
            </a:r>
            <a:r>
              <a:rPr lang="en-US" sz="3100" dirty="0">
                <a:solidFill>
                  <a:srgbClr val="C00000"/>
                </a:solidFill>
                <a:latin typeface="Calibri"/>
              </a:rPr>
              <a:t> of operations data </a:t>
            </a: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C00000"/>
                </a:solidFill>
                <a:latin typeface="Calibri"/>
              </a:rPr>
              <a:t> Consider realities of </a:t>
            </a:r>
            <a:r>
              <a:rPr lang="en-US" sz="3100" b="1" dirty="0">
                <a:solidFill>
                  <a:srgbClr val="C00000"/>
                </a:solidFill>
                <a:latin typeface="Calibri"/>
              </a:rPr>
              <a:t>extracting</a:t>
            </a:r>
            <a:r>
              <a:rPr lang="en-US" sz="3100" dirty="0">
                <a:solidFill>
                  <a:srgbClr val="C00000"/>
                </a:solidFill>
                <a:latin typeface="Calibri"/>
              </a:rPr>
              <a:t> necessary data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solidFill>
                  <a:prstClr val="black"/>
                </a:solidFill>
                <a:latin typeface="Calibri"/>
              </a:rPr>
              <a:t>Plan </a:t>
            </a:r>
            <a:r>
              <a:rPr lang="en-US" sz="3800" b="1" dirty="0">
                <a:solidFill>
                  <a:prstClr val="black"/>
                </a:solidFill>
                <a:latin typeface="Calibri"/>
              </a:rPr>
              <a:t>New Data Collection Carefully</a:t>
            </a:r>
            <a:endParaRPr lang="en-US" sz="3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98711" y="1295400"/>
            <a:ext cx="8288089" cy="5181599"/>
          </a:xfrm>
        </p:spPr>
        <p:txBody>
          <a:bodyPr/>
          <a:lstStyle/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Fit within workflow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 of the operational clinics</a:t>
            </a: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Participants 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may need to adjust schedules</a:t>
            </a: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Relevant to leadership 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and managers while meeting the needs of the research</a:t>
            </a: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>
              <a:solidFill>
                <a:prstClr val="black"/>
              </a:solidFill>
              <a:latin typeface="Calibri"/>
            </a:endParaRP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C00000"/>
                </a:solidFill>
                <a:latin typeface="Calibri"/>
              </a:rPr>
              <a:t>Be </a:t>
            </a:r>
            <a:r>
              <a:rPr lang="en-US" sz="3100" b="1" dirty="0">
                <a:solidFill>
                  <a:srgbClr val="C00000"/>
                </a:solidFill>
                <a:latin typeface="Calibri"/>
              </a:rPr>
              <a:t>realistic </a:t>
            </a:r>
            <a:r>
              <a:rPr lang="en-US" sz="3100" dirty="0">
                <a:solidFill>
                  <a:srgbClr val="C00000"/>
                </a:solidFill>
                <a:latin typeface="Calibri"/>
              </a:rPr>
              <a:t>about time required to obtain data</a:t>
            </a: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C00000"/>
                </a:solidFill>
                <a:latin typeface="Calibri"/>
              </a:rPr>
              <a:t>Be </a:t>
            </a:r>
            <a:r>
              <a:rPr lang="en-US" sz="3100" b="1" dirty="0">
                <a:solidFill>
                  <a:srgbClr val="C00000"/>
                </a:solidFill>
                <a:latin typeface="Calibri"/>
              </a:rPr>
              <a:t>flexible</a:t>
            </a:r>
          </a:p>
          <a:p>
            <a:pPr marL="759833" lvl="1" indent="-40173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b="1" dirty="0">
                <a:solidFill>
                  <a:srgbClr val="C00000"/>
                </a:solidFill>
                <a:latin typeface="Calibri"/>
              </a:rPr>
              <a:t>Report to management </a:t>
            </a:r>
            <a:r>
              <a:rPr lang="en-US" sz="3100" dirty="0">
                <a:solidFill>
                  <a:srgbClr val="C00000"/>
                </a:solidFill>
                <a:latin typeface="Calibri"/>
              </a:rPr>
              <a:t>regarding implications of findings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7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1955602"/>
            <a:ext cx="8643938" cy="884039"/>
          </a:xfrm>
        </p:spPr>
        <p:txBody>
          <a:bodyPr/>
          <a:lstStyle/>
          <a:p>
            <a:r>
              <a:rPr lang="en-US" dirty="0" smtClean="0"/>
              <a:t>Merging Data to Make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2" y="3705820"/>
            <a:ext cx="8643938" cy="794742"/>
          </a:xfrm>
        </p:spPr>
        <p:txBody>
          <a:bodyPr/>
          <a:lstStyle/>
          <a:p>
            <a:pPr marL="45709"/>
            <a:r>
              <a:rPr lang="en-US" dirty="0" smtClean="0"/>
              <a:t>An example…</a:t>
            </a:r>
          </a:p>
          <a:p>
            <a:pPr marL="45709"/>
            <a:endParaRPr lang="en-US" dirty="0" smtClean="0"/>
          </a:p>
          <a:p>
            <a:pPr marL="4570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/>
            <a:r>
              <a:rPr lang="en-US" sz="2800" b="1" dirty="0" smtClean="0"/>
              <a:t>Benjamin </a:t>
            </a:r>
            <a:r>
              <a:rPr lang="en-US" sz="2800" b="1" dirty="0"/>
              <a:t>F. </a:t>
            </a:r>
            <a:r>
              <a:rPr lang="en-US" sz="2800" b="1" dirty="0" smtClean="0"/>
              <a:t>Crabtree</a:t>
            </a:r>
            <a:r>
              <a:rPr lang="en-US" sz="2800" b="1" dirty="0"/>
              <a:t>, </a:t>
            </a:r>
            <a:r>
              <a:rPr lang="en-US" sz="2800" b="1" dirty="0" smtClean="0"/>
              <a:t>PhD</a:t>
            </a:r>
          </a:p>
          <a:p>
            <a:pPr algn="ctr"/>
            <a:r>
              <a:rPr lang="en-US" sz="2000" dirty="0" smtClean="0"/>
              <a:t>(Rutgers Robert Wood Johnson Medical School)</a:t>
            </a:r>
          </a:p>
          <a:p>
            <a:pPr algn="ctr"/>
            <a:r>
              <a:rPr lang="en-US" sz="2800" b="1" dirty="0" smtClean="0"/>
              <a:t>William L. Miller, MD, MA</a:t>
            </a:r>
          </a:p>
          <a:p>
            <a:pPr algn="ctr"/>
            <a:r>
              <a:rPr lang="en-US" sz="2000" dirty="0" smtClean="0"/>
              <a:t>(Lehigh Valley Health Network)</a:t>
            </a:r>
          </a:p>
          <a:p>
            <a:r>
              <a:rPr lang="en-US" altLang="ja-JP" sz="2800" dirty="0" smtClean="0">
                <a:latin typeface="Arial" pitchFamily="34" charset="0"/>
                <a:ea typeface="MS PGothic"/>
                <a:cs typeface="Arial" pitchFamily="34" charset="0"/>
              </a:rPr>
              <a:t>Advanced Methods Webinar</a:t>
            </a:r>
          </a:p>
          <a:p>
            <a:r>
              <a:rPr lang="en-US" altLang="ja-JP" sz="2800" dirty="0" smtClean="0">
                <a:latin typeface="Arial" pitchFamily="34" charset="0"/>
                <a:ea typeface="MS PGothic"/>
                <a:cs typeface="Arial" pitchFamily="34" charset="0"/>
              </a:rPr>
              <a:t>December 3, 2013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458200" cy="14478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ja-JP" sz="2800" b="1" dirty="0" smtClean="0">
                <a:effectLst/>
              </a:rPr>
              <a:t>Integrating Mixed Methods in Health Services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Research</a:t>
            </a:r>
            <a:endParaRPr lang="en-US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Does </a:t>
            </a:r>
            <a:r>
              <a:rPr lang="en-US" sz="3500" b="1" dirty="0" smtClean="0"/>
              <a:t>performance</a:t>
            </a:r>
            <a:r>
              <a:rPr lang="en-US" sz="3500" dirty="0" smtClean="0"/>
              <a:t> vary </a:t>
            </a:r>
            <a:r>
              <a:rPr lang="en-US" sz="3500" dirty="0"/>
              <a:t>among </a:t>
            </a:r>
            <a:r>
              <a:rPr lang="en-US" sz="3500" dirty="0" smtClean="0"/>
              <a:t>teams? </a:t>
            </a:r>
            <a:endParaRPr lang="en-US" sz="35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11673014"/>
              </p:ext>
            </p:extLst>
          </p:nvPr>
        </p:nvGraphicFramePr>
        <p:xfrm>
          <a:off x="914400" y="1524000"/>
          <a:ext cx="7543800" cy="1390333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3143249"/>
                <a:gridCol w="2200275"/>
                <a:gridCol w="2200276"/>
              </a:tblGrid>
              <a:tr h="6486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CBD Implementation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(Selected Measures from Planned Care)</a:t>
                      </a:r>
                      <a:endParaRPr lang="en-US" sz="1200" b="0" dirty="0" smtClean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 1 Led by Provider A</a:t>
                      </a:r>
                      <a:endParaRPr lang="en-US" sz="1800" dirty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Team 5 Led by Provider B</a:t>
                      </a:r>
                    </a:p>
                  </a:txBody>
                  <a:tcPr marL="89629" marR="8962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Labs done prior to visit</a:t>
                      </a:r>
                      <a:endParaRPr lang="en-US" sz="1800" dirty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L="89629" marR="8962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AVS given to patient</a:t>
                      </a:r>
                      <a:endParaRPr lang="en-US" sz="1800" dirty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marL="89629" marR="896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L="89629" marR="89629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3200400"/>
            <a:ext cx="7543800" cy="381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sz="2000" b="1" dirty="0">
                <a:solidFill>
                  <a:srgbClr val="FFFFFF"/>
                </a:solidFill>
              </a:rPr>
              <a:t>Commitment to the Visions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81000" y="3810000"/>
            <a:ext cx="7543800" cy="990600"/>
          </a:xfrm>
          <a:prstGeom prst="rect">
            <a:avLst/>
          </a:prstGeom>
          <a:solidFill>
            <a:srgbClr val="E7E7E7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Gill Sans Light" charset="0"/>
              </a:rPr>
              <a:t>“but I’m also one of the busiest providers … [so] it’s more a matter of you know, what works for me.” – Provider A (Team 1)</a:t>
            </a:r>
            <a:endParaRPr lang="en-US" sz="2000" dirty="0">
              <a:solidFill>
                <a:sysClr val="windowText" lastClr="000000"/>
              </a:solidFill>
              <a:sym typeface="Gill Sans Light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066800" y="4953000"/>
            <a:ext cx="7543800" cy="1295400"/>
          </a:xfrm>
          <a:prstGeom prst="rect">
            <a:avLst/>
          </a:prstGeom>
          <a:solidFill>
            <a:srgbClr val="CBCBCB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indent="45708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Gill Sans Light" charset="0"/>
              </a:rPr>
              <a:t>“… somebody comes in for bronchitis and… hasn’t had a mammogram; hasn’t had a colonoscopy; hasn’t had a flu shot… you have to slow down to provide all of those quality issues that you need...” – Provider B (Team 5)</a:t>
            </a:r>
            <a:endParaRPr lang="en-US" sz="800" i="1" dirty="0">
              <a:solidFill>
                <a:sysClr val="windowText" lastClr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>
            <a:noAutofit/>
          </a:bodyPr>
          <a:lstStyle/>
          <a:p>
            <a:r>
              <a:rPr lang="en-US" sz="3000" dirty="0"/>
              <a:t>Is </a:t>
            </a:r>
            <a:r>
              <a:rPr lang="en-US" sz="3000" b="1" dirty="0" smtClean="0"/>
              <a:t>implementation</a:t>
            </a:r>
            <a:r>
              <a:rPr lang="en-US" sz="3000" dirty="0" smtClean="0"/>
              <a:t> </a:t>
            </a:r>
            <a:r>
              <a:rPr lang="en-US" sz="3000" dirty="0"/>
              <a:t>higher among </a:t>
            </a:r>
            <a:r>
              <a:rPr lang="en-US" sz="3000" dirty="0" smtClean="0"/>
              <a:t>those </a:t>
            </a:r>
            <a:r>
              <a:rPr lang="en-US" sz="3000" dirty="0"/>
              <a:t>emphasizing </a:t>
            </a:r>
            <a:r>
              <a:rPr lang="en-US" sz="3000" b="1" dirty="0"/>
              <a:t>quality</a:t>
            </a:r>
            <a:r>
              <a:rPr lang="en-US" sz="3000" dirty="0"/>
              <a:t> </a:t>
            </a:r>
            <a:r>
              <a:rPr lang="en-US" sz="3000" dirty="0" smtClean="0"/>
              <a:t>over </a:t>
            </a:r>
            <a:r>
              <a:rPr lang="en-US" sz="3000" b="1" dirty="0" smtClean="0"/>
              <a:t>productivity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07799"/>
              </p:ext>
            </p:extLst>
          </p:nvPr>
        </p:nvGraphicFramePr>
        <p:xfrm>
          <a:off x="457200" y="5010467"/>
          <a:ext cx="8229600" cy="1390333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3428999"/>
                <a:gridCol w="2400300"/>
                <a:gridCol w="2400301"/>
              </a:tblGrid>
              <a:tr h="6486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(3 month average; relative value units)</a:t>
                      </a:r>
                      <a:endParaRPr lang="en-US" sz="1200" b="0" dirty="0" smtClean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 1 Led by Provider A</a:t>
                      </a:r>
                      <a:endParaRPr lang="en-US" sz="18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Team 5 Led by Provider B</a:t>
                      </a:r>
                    </a:p>
                  </a:txBody>
                  <a:tcPr marL="97777" marR="977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RVUs (ratio)</a:t>
                      </a:r>
                      <a:endParaRPr lang="en-US" sz="18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1.94</a:t>
                      </a:r>
                      <a:endParaRPr lang="en-US" sz="18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7777" marR="977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Appointment count (ratio)</a:t>
                      </a:r>
                      <a:endParaRPr lang="en-US" sz="18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1.47</a:t>
                      </a:r>
                      <a:endParaRPr lang="en-US" sz="18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7777" marR="97777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698549671"/>
              </p:ext>
            </p:extLst>
          </p:nvPr>
        </p:nvGraphicFramePr>
        <p:xfrm>
          <a:off x="457200" y="19558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Quality Scores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(13 months average scores; % of eligible patients receiving recomm. screening)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 1 Led by Provider 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Team 5 Led by Provider 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Coronary artery disease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91%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Diabetes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Heart</a:t>
                      </a:r>
                      <a:r>
                        <a:rPr lang="en-US" sz="1800" baseline="0" dirty="0" smtClean="0"/>
                        <a:t> Failure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Preventive Care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Total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54%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80%</a:t>
                      </a:r>
                      <a:endParaRPr lang="en-US" sz="18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Remember Team 5 had higher implementation" title="Picture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90803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173361"/>
            <a:ext cx="8643938" cy="807839"/>
          </a:xfrm>
        </p:spPr>
        <p:txBody>
          <a:bodyPr>
            <a:noAutofit/>
          </a:bodyPr>
          <a:lstStyle/>
          <a:p>
            <a:r>
              <a:rPr lang="en-US" sz="2800" dirty="0"/>
              <a:t>Does attempting to </a:t>
            </a:r>
            <a:r>
              <a:rPr lang="en-US" sz="2800" b="1" dirty="0"/>
              <a:t>increase</a:t>
            </a:r>
            <a:r>
              <a:rPr lang="en-US" sz="2800" dirty="0"/>
              <a:t> either (or both) put a </a:t>
            </a:r>
            <a:r>
              <a:rPr lang="en-US" sz="2800" b="1" dirty="0"/>
              <a:t>burden</a:t>
            </a:r>
            <a:r>
              <a:rPr lang="en-US" sz="2800" dirty="0"/>
              <a:t> on the care team?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40042104"/>
              </p:ext>
            </p:extLst>
          </p:nvPr>
        </p:nvGraphicFramePr>
        <p:xfrm>
          <a:off x="533399" y="1945243"/>
          <a:ext cx="8001001" cy="2245757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3813562"/>
                <a:gridCol w="2093720"/>
                <a:gridCol w="2093719"/>
              </a:tblGrid>
              <a:tr h="5619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Employee Surveys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(average</a:t>
                      </a:r>
                      <a:r>
                        <a:rPr lang="en-US" sz="1200" baseline="0" dirty="0" smtClean="0"/>
                        <a:t> for the team</a:t>
                      </a:r>
                      <a:r>
                        <a:rPr lang="en-US" sz="1200" dirty="0" smtClean="0"/>
                        <a:t>)</a:t>
                      </a:r>
                      <a:endParaRPr lang="en-US" sz="1200" b="0" dirty="0" smtClean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 1 Led by Provider A</a:t>
                      </a:r>
                      <a:endParaRPr lang="en-US" sz="18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Team 5 Led by Provider B</a:t>
                      </a:r>
                    </a:p>
                  </a:txBody>
                  <a:tcPr marL="84603" marR="84603"/>
                </a:tc>
              </a:tr>
              <a:tr h="321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Teamness </a:t>
                      </a:r>
                      <a:r>
                        <a:rPr lang="en-US" sz="1400" dirty="0" smtClean="0"/>
                        <a:t>(higher = better)</a:t>
                      </a:r>
                      <a:endParaRPr lang="en-US" sz="14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 </a:t>
                      </a:r>
                      <a:endParaRPr lang="en-US" sz="18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 </a:t>
                      </a:r>
                      <a:endParaRPr lang="en-US" sz="1800" dirty="0"/>
                    </a:p>
                  </a:txBody>
                  <a:tcPr marL="84603" marR="84603"/>
                </a:tc>
              </a:tr>
              <a:tr h="5083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Professional Efficacy </a:t>
                      </a:r>
                      <a:r>
                        <a:rPr lang="en-US" sz="1400" dirty="0" smtClean="0"/>
                        <a:t>(higher = better)</a:t>
                      </a:r>
                      <a:endParaRPr lang="en-US" sz="14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 </a:t>
                      </a:r>
                      <a:endParaRPr lang="en-US" sz="18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 </a:t>
                      </a:r>
                      <a:endParaRPr lang="en-US" sz="1800" dirty="0"/>
                    </a:p>
                  </a:txBody>
                  <a:tcPr marL="84603" marR="84603"/>
                </a:tc>
              </a:tr>
              <a:tr h="321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Exhaustion </a:t>
                      </a:r>
                      <a:r>
                        <a:rPr lang="en-US" sz="1400" dirty="0" smtClean="0"/>
                        <a:t>(lower</a:t>
                      </a:r>
                      <a:r>
                        <a:rPr lang="en-US" sz="1400" baseline="0" dirty="0" smtClean="0"/>
                        <a:t> = better)</a:t>
                      </a:r>
                      <a:endParaRPr lang="en-US" sz="14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</a:t>
                      </a:r>
                      <a:endParaRPr lang="en-US" sz="18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</a:t>
                      </a:r>
                      <a:endParaRPr lang="en-US" sz="1800" dirty="0"/>
                    </a:p>
                  </a:txBody>
                  <a:tcPr marL="84603" marR="84603"/>
                </a:tc>
              </a:tr>
              <a:tr h="321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Cynicism </a:t>
                      </a:r>
                      <a:r>
                        <a:rPr lang="en-US" sz="1400" dirty="0" smtClean="0"/>
                        <a:t>(lower = better)</a:t>
                      </a:r>
                      <a:endParaRPr lang="en-US" sz="14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 </a:t>
                      </a:r>
                      <a:endParaRPr lang="en-US" sz="1800" dirty="0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 </a:t>
                      </a:r>
                      <a:endParaRPr lang="en-US" sz="1800" dirty="0"/>
                    </a:p>
                  </a:txBody>
                  <a:tcPr marL="84603" marR="84603"/>
                </a:tc>
              </a:tr>
            </a:tbl>
          </a:graphicData>
        </a:graphic>
      </p:graphicFrame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762000" y="4724400"/>
            <a:ext cx="7391400" cy="990600"/>
          </a:xfrm>
          <a:prstGeom prst="rect">
            <a:avLst/>
          </a:prstGeom>
          <a:solidFill>
            <a:srgbClr val="CBCBCB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indent="45708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Gill Sans Light" charset="0"/>
              </a:rPr>
              <a:t>“… [we drop in] all the history from any labs done; any radiology done… we get those [specialty] results and we have them sitting on the desk in the room for the visit.” – MA (Team 5)</a:t>
            </a:r>
            <a:endParaRPr lang="en-US" sz="200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Gill Sans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3400" y="4267200"/>
            <a:ext cx="8001000" cy="381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200" b="1" dirty="0">
                <a:solidFill>
                  <a:srgbClr val="FFFFFF"/>
                </a:solidFill>
              </a:rPr>
              <a:t>Description of How the Team </a:t>
            </a:r>
            <a:r>
              <a:rPr lang="en-US" sz="2200" b="1" dirty="0" smtClean="0">
                <a:solidFill>
                  <a:srgbClr val="FFFFFF"/>
                </a:solidFill>
              </a:rPr>
              <a:t>Functions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1371600" y="5867400"/>
            <a:ext cx="7010400" cy="762000"/>
          </a:xfrm>
          <a:prstGeom prst="rect">
            <a:avLst/>
          </a:prstGeom>
          <a:solidFill>
            <a:srgbClr val="E7E7E7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Gill Sans Light" charset="0"/>
              </a:rPr>
              <a:t>“with other doctors, yes.  [On Team 1], no... we have so many regulars…” – Provider A (Team 1)</a:t>
            </a:r>
            <a:endParaRPr lang="en-US" sz="2000" dirty="0">
              <a:solidFill>
                <a:sysClr val="windowText" lastClr="000000"/>
              </a:solidFill>
              <a:sym typeface="Gill Sans Light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4"/>
          </p:nvPr>
        </p:nvSpPr>
        <p:spPr>
          <a:xfrm>
            <a:off x="0" y="0"/>
            <a:ext cx="26670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sym typeface="Gill Sans Light" charset="0"/>
              </a:rPr>
              <a:t>Remember </a:t>
            </a:r>
            <a:r>
              <a:rPr lang="en-US" sz="2000" b="1" dirty="0">
                <a:solidFill>
                  <a:srgbClr val="FFFFFF"/>
                </a:solidFill>
                <a:sym typeface="Gill Sans Light" charset="0"/>
              </a:rPr>
              <a:t>Team 5</a:t>
            </a:r>
            <a:r>
              <a:rPr lang="en-US" sz="2000" dirty="0">
                <a:solidFill>
                  <a:srgbClr val="FFFFFF"/>
                </a:solidFill>
                <a:sym typeface="Gill Sans Light" charset="0"/>
              </a:rPr>
              <a:t> had higher quality </a:t>
            </a:r>
            <a:r>
              <a:rPr lang="en-US" sz="2000" dirty="0" smtClean="0">
                <a:solidFill>
                  <a:srgbClr val="FFFFFF"/>
                </a:solidFill>
                <a:sym typeface="Gill Sans Light" charset="0"/>
              </a:rPr>
              <a:t>scores…</a:t>
            </a:r>
            <a:endParaRPr lang="en-US" sz="2000" dirty="0">
              <a:solidFill>
                <a:srgbClr val="FFFFFF"/>
              </a:solidFill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9544" y="746004"/>
            <a:ext cx="7887146" cy="777996"/>
          </a:xfrm>
        </p:spPr>
        <p:txBody>
          <a:bodyPr/>
          <a:lstStyle/>
          <a:p>
            <a:r>
              <a:rPr lang="en-US" sz="3800" b="1" dirty="0">
                <a:solidFill>
                  <a:srgbClr val="000000"/>
                </a:solidFill>
                <a:latin typeface="Calibri" pitchFamily="34" charset="0"/>
              </a:rPr>
              <a:t>Insights from Mixed Methods</a:t>
            </a:r>
            <a:br>
              <a:rPr lang="en-US" sz="3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800" b="1" dirty="0">
                <a:solidFill>
                  <a:srgbClr val="000000"/>
                </a:solidFill>
                <a:latin typeface="Calibri" pitchFamily="34" charset="0"/>
              </a:rPr>
              <a:t> on Practice </a:t>
            </a:r>
            <a:r>
              <a:rPr lang="en-US" sz="3800" b="1" dirty="0" smtClean="0">
                <a:solidFill>
                  <a:srgbClr val="000000"/>
                </a:solidFill>
                <a:latin typeface="Calibri" pitchFamily="34" charset="0"/>
              </a:rPr>
              <a:t>Redesign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28600" y="1600201"/>
            <a:ext cx="8686800" cy="5181599"/>
          </a:xfrm>
        </p:spPr>
        <p:txBody>
          <a:bodyPr/>
          <a:lstStyle/>
          <a:p>
            <a:pPr marL="554377" lvl="1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Using mixed methods, we were able to:</a:t>
            </a:r>
          </a:p>
          <a:p>
            <a:pPr marL="554377" lvl="1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Document </a:t>
            </a:r>
            <a:r>
              <a:rPr lang="en-US" sz="3100" b="1" dirty="0">
                <a:solidFill>
                  <a:prstClr val="black"/>
                </a:solidFill>
                <a:latin typeface="Calibri"/>
              </a:rPr>
              <a:t>variation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 in implementation &amp; outcomes</a:t>
            </a:r>
          </a:p>
          <a:p>
            <a:pPr marL="554377" lvl="1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Elucidate tension between </a:t>
            </a:r>
            <a:r>
              <a:rPr lang="en-US" sz="3100" b="1" dirty="0">
                <a:solidFill>
                  <a:prstClr val="black"/>
                </a:solidFill>
                <a:latin typeface="Calibri"/>
              </a:rPr>
              <a:t>productivity</a:t>
            </a:r>
            <a:r>
              <a:rPr lang="en-US" sz="31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3100" b="1" dirty="0">
                <a:solidFill>
                  <a:prstClr val="black"/>
                </a:solidFill>
                <a:latin typeface="Calibri"/>
              </a:rPr>
              <a:t>quality </a:t>
            </a:r>
          </a:p>
          <a:p>
            <a:pPr marL="841421" lvl="4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Explore differences in the way providers approach redesign</a:t>
            </a:r>
          </a:p>
          <a:p>
            <a:pPr marL="841421" lvl="1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Explore differences in MAs’ ability to implement</a:t>
            </a:r>
          </a:p>
          <a:p>
            <a:pPr marL="841421" lvl="1" indent="-241044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prstClr val="black"/>
                </a:solidFill>
                <a:latin typeface="Calibri"/>
              </a:rPr>
              <a:t>Elucidate resulting impact on team members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6733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544" y="365005"/>
            <a:ext cx="7887146" cy="854196"/>
          </a:xfrm>
        </p:spPr>
        <p:txBody>
          <a:bodyPr/>
          <a:lstStyle/>
          <a:p>
            <a:pPr lvl="1" defTabSz="71633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Calibri" pitchFamily="34" charset="0"/>
              </a:rPr>
              <a:t>Value of Mixed Methods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</a:rPr>
              <a:t>Research</a:t>
            </a:r>
            <a:endParaRPr lang="en-US" sz="35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629546" y="1524000"/>
            <a:ext cx="3868787" cy="36846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prstClr val="black"/>
                </a:solidFill>
                <a:latin typeface="Calibri"/>
              </a:rPr>
              <a:t>Each </a:t>
            </a:r>
            <a:r>
              <a:rPr lang="en-US" sz="2900" dirty="0">
                <a:solidFill>
                  <a:prstClr val="black"/>
                </a:solidFill>
                <a:latin typeface="Calibri"/>
              </a:rPr>
              <a:t>data source </a:t>
            </a:r>
            <a:r>
              <a:rPr lang="en-US" sz="2900" b="1" dirty="0">
                <a:solidFill>
                  <a:prstClr val="black"/>
                </a:solidFill>
                <a:latin typeface="Calibri"/>
              </a:rPr>
              <a:t>enriched our understanding </a:t>
            </a:r>
            <a:r>
              <a:rPr lang="en-US" sz="2900" dirty="0">
                <a:solidFill>
                  <a:prstClr val="black"/>
                </a:solidFill>
                <a:latin typeface="Calibri"/>
              </a:rPr>
              <a:t>of the change process</a:t>
            </a:r>
            <a:endParaRPr lang="en-US" sz="2900" dirty="0" smtClean="0"/>
          </a:p>
          <a:p>
            <a:pPr marL="401822" indent="-401822" algn="l" defTabSz="716335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prstClr val="black"/>
                </a:solidFill>
                <a:latin typeface="Calibri"/>
              </a:rPr>
              <a:t>Mixed methods revealed a more </a:t>
            </a:r>
            <a:r>
              <a:rPr lang="en-US" sz="2900" b="1" dirty="0">
                <a:solidFill>
                  <a:prstClr val="black"/>
                </a:solidFill>
                <a:latin typeface="Calibri"/>
              </a:rPr>
              <a:t>complete understanding </a:t>
            </a:r>
            <a:r>
              <a:rPr lang="en-US" sz="2900" dirty="0">
                <a:solidFill>
                  <a:prstClr val="black"/>
                </a:solidFill>
                <a:latin typeface="Calibri"/>
              </a:rPr>
              <a:t>of the transformation process</a:t>
            </a:r>
          </a:p>
        </p:txBody>
      </p:sp>
      <p:pic>
        <p:nvPicPr>
          <p:cNvPr id="13" name="Content Placeholder 12" descr="building blocks" title="Pictur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7400"/>
            <a:ext cx="3887788" cy="3556553"/>
          </a:xfrm>
        </p:spPr>
      </p:pic>
    </p:spTree>
    <p:extLst>
      <p:ext uri="{BB962C8B-B14F-4D97-AF65-F5344CB8AC3E}">
        <p14:creationId xmlns:p14="http://schemas.microsoft.com/office/powerpoint/2010/main" val="619946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9544" y="365005"/>
            <a:ext cx="7887146" cy="854196"/>
          </a:xfrm>
        </p:spPr>
        <p:txBody>
          <a:bodyPr/>
          <a:lstStyle/>
          <a:p>
            <a:r>
              <a:rPr lang="en-US" sz="3800" b="1" dirty="0">
                <a:solidFill>
                  <a:srgbClr val="000000"/>
                </a:solidFill>
                <a:latin typeface="Calibri" pitchFamily="34" charset="0"/>
              </a:rPr>
              <a:t>Value of Mixed Methods Research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546" y="1752600"/>
            <a:ext cx="3868787" cy="3684613"/>
          </a:xfrm>
        </p:spPr>
        <p:txBody>
          <a:bodyPr/>
          <a:lstStyle/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Facilitated more </a:t>
            </a:r>
            <a:r>
              <a:rPr lang="en-US" sz="2500" b="1" dirty="0">
                <a:solidFill>
                  <a:prstClr val="black"/>
                </a:solidFill>
                <a:latin typeface="Calibri"/>
              </a:rPr>
              <a:t>effective engagement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between research team and CC leadership</a:t>
            </a:r>
          </a:p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Provided </a:t>
            </a:r>
            <a:r>
              <a:rPr lang="en-US" sz="2500" b="1" dirty="0">
                <a:solidFill>
                  <a:prstClr val="black"/>
                </a:solidFill>
                <a:latin typeface="Calibri"/>
              </a:rPr>
              <a:t>evidence base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to support on-going practice redesign</a:t>
            </a:r>
          </a:p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Calibri"/>
              </a:rPr>
              <a:t>Challenges exist but can be overcome with careful </a:t>
            </a:r>
            <a:r>
              <a:rPr lang="en-US" sz="2500" b="1" dirty="0">
                <a:solidFill>
                  <a:prstClr val="black"/>
                </a:solidFill>
                <a:latin typeface="Calibri"/>
              </a:rPr>
              <a:t>planning and </a:t>
            </a:r>
            <a:r>
              <a:rPr lang="en-US" sz="2500" b="1" dirty="0" smtClean="0">
                <a:solidFill>
                  <a:prstClr val="black"/>
                </a:solidFill>
                <a:latin typeface="Calibri"/>
              </a:rPr>
              <a:t>persistence</a:t>
            </a:r>
            <a:endParaRPr lang="en-US" sz="25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Content Placeholder 3" descr="big idea&#10;" title="Pictur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6" y="1752898"/>
            <a:ext cx="3377036" cy="3684588"/>
          </a:xfrm>
        </p:spPr>
      </p:pic>
    </p:spTree>
    <p:extLst>
      <p:ext uri="{BB962C8B-B14F-4D97-AF65-F5344CB8AC3E}">
        <p14:creationId xmlns:p14="http://schemas.microsoft.com/office/powerpoint/2010/main" val="366297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9544" y="0"/>
            <a:ext cx="7887146" cy="868859"/>
          </a:xfrm>
        </p:spPr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Conclusions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4267200" cy="3684613"/>
          </a:xfrm>
        </p:spPr>
        <p:txBody>
          <a:bodyPr/>
          <a:lstStyle/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Gained a more nuanced perspective on implementation </a:t>
            </a:r>
            <a:endParaRPr lang="en-US" sz="2500" b="1" dirty="0">
              <a:solidFill>
                <a:prstClr val="black"/>
              </a:solidFill>
              <a:latin typeface="Calibri"/>
            </a:endParaRP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appreciate multiple perspectives; </a:t>
            </a: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revealed different aspects of change process and outcomes;</a:t>
            </a: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extracted richer meaning than that available from any single source</a:t>
            </a:r>
          </a:p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Content Placeholder 10" descr="looking at beads through glasses" title="Picture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1312488"/>
            <a:ext cx="3683000" cy="3683000"/>
          </a:xfrm>
        </p:spPr>
      </p:pic>
    </p:spTree>
    <p:extLst>
      <p:ext uri="{BB962C8B-B14F-4D97-AF65-F5344CB8AC3E}">
        <p14:creationId xmlns:p14="http://schemas.microsoft.com/office/powerpoint/2010/main" val="106827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9544" y="121741"/>
            <a:ext cx="7887146" cy="792659"/>
          </a:xfrm>
        </p:spPr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Conclusions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546" y="1606373"/>
            <a:ext cx="3868787" cy="3684613"/>
          </a:xfrm>
        </p:spPr>
        <p:txBody>
          <a:bodyPr/>
          <a:lstStyle/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Enhanced access to and interpretation of data</a:t>
            </a:r>
          </a:p>
          <a:p>
            <a:pPr marL="581903" lvl="1" indent="-223809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inclusion of multi-disciplinary research team with members from inside and outside the organization </a:t>
            </a:r>
          </a:p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Content Placeholder 3" descr="Photo of people standing in the grass with their arms open" title="Phot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51416"/>
            <a:ext cx="3887788" cy="2595098"/>
          </a:xfrm>
        </p:spPr>
      </p:pic>
    </p:spTree>
    <p:extLst>
      <p:ext uri="{BB962C8B-B14F-4D97-AF65-F5344CB8AC3E}">
        <p14:creationId xmlns:p14="http://schemas.microsoft.com/office/powerpoint/2010/main" val="286963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9544" y="350341"/>
            <a:ext cx="7887146" cy="640259"/>
          </a:xfrm>
        </p:spPr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</a:rPr>
              <a:t>Conclusions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546" y="1453973"/>
            <a:ext cx="3868787" cy="3684613"/>
          </a:xfrm>
        </p:spPr>
        <p:txBody>
          <a:bodyPr/>
          <a:lstStyle/>
          <a:p>
            <a:pPr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prstClr val="black"/>
                </a:solidFill>
                <a:latin typeface="Calibri"/>
              </a:rPr>
              <a:t>Facilitated exploration of interactions between components of a complex redesign effort </a:t>
            </a:r>
          </a:p>
          <a:p>
            <a:pPr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100" b="1" dirty="0">
              <a:solidFill>
                <a:prstClr val="black"/>
              </a:solidFill>
              <a:latin typeface="Calibri"/>
            </a:endParaRPr>
          </a:p>
          <a:p>
            <a:pPr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highlighted tensions</a:t>
            </a:r>
          </a:p>
          <a:p>
            <a:pPr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created through </a:t>
            </a:r>
          </a:p>
          <a:p>
            <a:pPr algn="l" defTabSz="7161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interdependencies</a:t>
            </a:r>
          </a:p>
          <a:p>
            <a:pPr marL="268570" indent="-268570" algn="l" defTabSz="716188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Content Placeholder 6" descr="picture of tug of war" title="Phot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56" y="2677440"/>
            <a:ext cx="3686175" cy="1238250"/>
          </a:xfrm>
        </p:spPr>
      </p:pic>
    </p:spTree>
    <p:extLst>
      <p:ext uri="{BB962C8B-B14F-4D97-AF65-F5344CB8AC3E}">
        <p14:creationId xmlns:p14="http://schemas.microsoft.com/office/powerpoint/2010/main" val="173245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3124200"/>
            <a:ext cx="6697663" cy="87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i="1" u="sng" dirty="0" smtClean="0"/>
              <a:t>Questions?</a:t>
            </a:r>
            <a:endParaRPr lang="en-US" sz="7500" i="1" u="sng" dirty="0"/>
          </a:p>
        </p:txBody>
      </p:sp>
    </p:spTree>
    <p:extLst>
      <p:ext uri="{BB962C8B-B14F-4D97-AF65-F5344CB8AC3E}">
        <p14:creationId xmlns:p14="http://schemas.microsoft.com/office/powerpoint/2010/main" val="25111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Attributes of Mixed Methods Research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Rigorous collection and analysis of both qualitative and quantitative data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Qualitative and quantitative data are mixed (integrate or link) by combining them sequentially or by embedding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 be incorporated in a single study or in multiple phases of a program of research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Designs are framed within a broader framework or theoretical lens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Data are combined or integrated into specific mixed methods research designs that direct the study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See: Creswell J, Plano-Clark V. Designing and Conducting Mixed Methods Research, 2</a:t>
            </a:r>
            <a:r>
              <a:rPr lang="en-US" sz="2000" baseline="30000" dirty="0">
                <a:solidFill>
                  <a:srgbClr val="000000"/>
                </a:solidFill>
              </a:rPr>
              <a:t>nd</a:t>
            </a:r>
            <a:r>
              <a:rPr lang="en-US" sz="2000" dirty="0">
                <a:solidFill>
                  <a:srgbClr val="000000"/>
                </a:solidFill>
              </a:rPr>
              <a:t> Edition. Sage Pubs, 2011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ea typeface="ＭＳ Ｐゴシック" charset="-128"/>
              </a:rPr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200" b="1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Papers from the HSR special issue are available at</a:t>
            </a:r>
            <a:r>
              <a:rPr lang="en-US" sz="22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0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tx2"/>
                </a:solidFill>
                <a:hlinkClick r:id="rId3"/>
              </a:rPr>
              <a:t>://onlinelibrary.wiley.com/journal/10.1111/(</a:t>
            </a:r>
            <a:r>
              <a:rPr lang="en-US" sz="2000" u="sng" dirty="0" smtClean="0">
                <a:solidFill>
                  <a:schemeClr val="tx2"/>
                </a:solidFill>
                <a:hlinkClick r:id="rId3"/>
              </a:rPr>
              <a:t>ISSN)1475-6773/earlyview</a:t>
            </a:r>
            <a:endParaRPr lang="en-US" sz="2000" u="sng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000" u="sng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2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For more information about the AHRQ PCMH Research Methods briefs, please visit:</a:t>
            </a:r>
            <a:r>
              <a:rPr lang="en-US" sz="2200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</a:rPr>
              <a:t> 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000" u="sng" dirty="0">
              <a:solidFill>
                <a:schemeClr val="tx2"/>
              </a:solidFill>
              <a:hlinkClick r:id="rId4"/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tx2"/>
                </a:solidFill>
                <a:hlinkClick r:id="rId5"/>
              </a:rPr>
              <a:t>http://pcmh.ahrq.gov/page/evidence-and-evaluation</a:t>
            </a:r>
            <a:endParaRPr lang="en-US" sz="2000" u="sng" dirty="0">
              <a:solidFill>
                <a:schemeClr val="tx2"/>
              </a:solidFill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000" u="sng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2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Other </a:t>
            </a:r>
            <a:r>
              <a:rPr lang="en-US" sz="2200" b="1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Webinars in the </a:t>
            </a:r>
            <a:r>
              <a:rPr lang="en-US" sz="22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AHRQ Advanced </a:t>
            </a:r>
            <a:r>
              <a:rPr lang="en-US" sz="2200" b="1" dirty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Methods Series are available at</a:t>
            </a:r>
            <a:r>
              <a:rPr lang="en-US" sz="2200" b="1" dirty="0" smtClean="0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000" b="1" dirty="0">
              <a:ln>
                <a:solidFill>
                  <a:schemeClr val="accent3">
                    <a:lumMod val="10000"/>
                  </a:schemeClr>
                </a:solidFill>
              </a:ln>
              <a:solidFill>
                <a:schemeClr val="tx2"/>
              </a:solidFill>
            </a:endParaRP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chemeClr val="tx2"/>
                </a:solidFill>
                <a:hlinkClick r:id="rId6"/>
              </a:rPr>
              <a:t>http://www.ahrq.gov/professionals/systems/system/advanced-methods/index.html</a:t>
            </a:r>
            <a:endParaRPr lang="en-US" sz="2000" u="sng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808038"/>
          </a:xfrm>
        </p:spPr>
        <p:txBody>
          <a:bodyPr/>
          <a:lstStyle/>
          <a:p>
            <a:r>
              <a:rPr lang="en-US" sz="3600" b="1" dirty="0" smtClean="0"/>
              <a:t>FYI: Qualitative Data Collection Include:</a:t>
            </a:r>
            <a:endParaRPr lang="en-US" sz="3600" b="1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700"/>
            <a:ext cx="8229600" cy="45339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Interviews (e.g. key informant, depth, focus group)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Observations (e.g. unstructured, structured, participant)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Recordings (e.g. video and audio)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Existing </a:t>
            </a:r>
            <a:r>
              <a:rPr lang="en-US" sz="3200" dirty="0" smtClean="0">
                <a:solidFill>
                  <a:schemeClr val="tx1"/>
                </a:solidFill>
              </a:rPr>
              <a:t>documents (e.g. memos, reports, charts, etc.)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609600"/>
          </a:xfrm>
        </p:spPr>
        <p:txBody>
          <a:bodyPr/>
          <a:lstStyle/>
          <a:p>
            <a:r>
              <a:rPr lang="en-US" sz="2800" dirty="0" smtClean="0"/>
              <a:t>Lots of Mixed Methods Resources – Journal Articles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76200" y="3810000"/>
            <a:ext cx="8991600" cy="2971800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Curry, L. A., H. M. </a:t>
            </a:r>
            <a:r>
              <a:rPr lang="en-US" sz="1800" dirty="0" err="1">
                <a:solidFill>
                  <a:srgbClr val="000000"/>
                </a:solidFill>
              </a:rPr>
              <a:t>Krumholz</a:t>
            </a:r>
            <a:r>
              <a:rPr lang="en-US" sz="1800" dirty="0">
                <a:solidFill>
                  <a:srgbClr val="000000"/>
                </a:solidFill>
              </a:rPr>
              <a:t>, A. </a:t>
            </a:r>
            <a:r>
              <a:rPr lang="en-US" sz="1800" dirty="0" err="1">
                <a:solidFill>
                  <a:srgbClr val="000000"/>
                </a:solidFill>
              </a:rPr>
              <a:t>O’Cathain</a:t>
            </a:r>
            <a:r>
              <a:rPr lang="en-US" sz="1800" dirty="0">
                <a:solidFill>
                  <a:srgbClr val="000000"/>
                </a:solidFill>
              </a:rPr>
              <a:t>, V. L. Plano Clark, E. </a:t>
            </a:r>
            <a:r>
              <a:rPr lang="en-US" sz="1800" dirty="0" err="1">
                <a:solidFill>
                  <a:srgbClr val="000000"/>
                </a:solidFill>
              </a:rPr>
              <a:t>Cherlin</a:t>
            </a:r>
            <a:r>
              <a:rPr lang="en-US" sz="1800" dirty="0">
                <a:solidFill>
                  <a:srgbClr val="000000"/>
                </a:solidFill>
              </a:rPr>
              <a:t>, and E. H. Bradley. 2013. “Mixed Methods in Biomedical and Health Services Research.” Circulation 6 (1): 119–23.</a:t>
            </a:r>
          </a:p>
          <a:p>
            <a:pPr lvl="0"/>
            <a:r>
              <a:rPr lang="en-US" sz="1800" dirty="0" err="1">
                <a:solidFill>
                  <a:srgbClr val="000000"/>
                </a:solidFill>
              </a:rPr>
              <a:t>Palinkas</a:t>
            </a:r>
            <a:r>
              <a:rPr lang="en-US" sz="1800" dirty="0">
                <a:solidFill>
                  <a:srgbClr val="000000"/>
                </a:solidFill>
              </a:rPr>
              <a:t>, L. A., S. M. </a:t>
            </a:r>
            <a:r>
              <a:rPr lang="en-US" sz="1800" dirty="0" err="1">
                <a:solidFill>
                  <a:srgbClr val="000000"/>
                </a:solidFill>
              </a:rPr>
              <a:t>Horwitz</a:t>
            </a:r>
            <a:r>
              <a:rPr lang="en-US" sz="1800" dirty="0">
                <a:solidFill>
                  <a:srgbClr val="000000"/>
                </a:solidFill>
              </a:rPr>
              <a:t>, P. Chamberlain, M. S. </a:t>
            </a:r>
            <a:r>
              <a:rPr lang="en-US" sz="1800" dirty="0" err="1">
                <a:solidFill>
                  <a:srgbClr val="000000"/>
                </a:solidFill>
              </a:rPr>
              <a:t>Hurlburt</a:t>
            </a:r>
            <a:r>
              <a:rPr lang="en-US" sz="1800" dirty="0">
                <a:solidFill>
                  <a:srgbClr val="000000"/>
                </a:solidFill>
              </a:rPr>
              <a:t>, and J. </a:t>
            </a:r>
            <a:r>
              <a:rPr lang="en-US" sz="1800" dirty="0" err="1">
                <a:solidFill>
                  <a:srgbClr val="000000"/>
                </a:solidFill>
              </a:rPr>
              <a:t>Landsverk</a:t>
            </a:r>
            <a:r>
              <a:rPr lang="en-US" sz="1800" dirty="0">
                <a:solidFill>
                  <a:srgbClr val="000000"/>
                </a:solidFill>
              </a:rPr>
              <a:t>. 2011. “Mixed-Methods Designs in Mental Health Services Research: A Review.” Psychiatric Services 62 (3): 255–63.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Zhang, W., and S. Watanabe-Galloway. 2013. “Using Mixed Methods Effectively in Prevention Science: Designs, Procedures, and Examples.” Prevention Science: The Official Journal of the Society for Prevention Research [</a:t>
            </a:r>
            <a:r>
              <a:rPr lang="en-US" sz="1800" dirty="0" err="1">
                <a:solidFill>
                  <a:srgbClr val="000000"/>
                </a:solidFill>
              </a:rPr>
              <a:t>Epub</a:t>
            </a:r>
            <a:r>
              <a:rPr lang="en-US" sz="1800" dirty="0">
                <a:solidFill>
                  <a:srgbClr val="000000"/>
                </a:solidFill>
              </a:rPr>
              <a:t> ahead of print].</a:t>
            </a:r>
          </a:p>
          <a:p>
            <a:endParaRPr lang="en-US" dirty="0"/>
          </a:p>
        </p:txBody>
      </p:sp>
      <p:pic>
        <p:nvPicPr>
          <p:cNvPr id="4135" name="Picture 39" descr="Photo of journals on mixed methods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1" y="1273873"/>
            <a:ext cx="5015639" cy="238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Mixed Methods Resources - 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0C0A-CF59-4AF6-8994-90F41486851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218" name="Picture 2" descr="Photo of resources for mixed methods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0" y="1447800"/>
            <a:ext cx="74538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Best Practices for Mixed Methods Research</a:t>
            </a:r>
            <a:br>
              <a:rPr lang="en-US" dirty="0" smtClean="0"/>
            </a:br>
            <a:r>
              <a:rPr lang="en-US" dirty="0" smtClean="0"/>
              <a:t>in the Health Sciences</a:t>
            </a:r>
            <a:endParaRPr lang="en-US" dirty="0"/>
          </a:p>
        </p:txBody>
      </p:sp>
      <p:pic>
        <p:nvPicPr>
          <p:cNvPr id="9218" name="Picture 2" descr="Photo of OBSSR Staff" title="Photo of OBSSR Sta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803504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733800" cy="44196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5000" b="0" dirty="0" smtClean="0">
                <a:solidFill>
                  <a:srgbClr val="000000"/>
                </a:solidFill>
              </a:rPr>
              <a:t>A New Resource:</a:t>
            </a:r>
            <a:endParaRPr lang="en-US" sz="5000" dirty="0"/>
          </a:p>
        </p:txBody>
      </p:sp>
      <p:pic>
        <p:nvPicPr>
          <p:cNvPr id="10242" name="Picture 2" descr="Photo of HSR Special Issue" title="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066800"/>
            <a:ext cx="3878138" cy="549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8CF4EA"/>
      </a:accent1>
      <a:accent2>
        <a:srgbClr val="FF00FF"/>
      </a:accent2>
      <a:accent3>
        <a:srgbClr val="AAAAFF"/>
      </a:accent3>
      <a:accent4>
        <a:srgbClr val="DADADA"/>
      </a:accent4>
      <a:accent5>
        <a:srgbClr val="C5F8F3"/>
      </a:accent5>
      <a:accent6>
        <a:srgbClr val="E700E7"/>
      </a:accent6>
      <a:hlink>
        <a:srgbClr val="FAFD00"/>
      </a:hlink>
      <a:folHlink>
        <a:srgbClr val="51D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U_Template_Arial_G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Subtitle -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-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2057</Words>
  <Application>Microsoft Office PowerPoint</Application>
  <PresentationFormat>On-screen Show (4:3)</PresentationFormat>
  <Paragraphs>262</Paragraphs>
  <Slides>40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Default Design</vt:lpstr>
      <vt:lpstr>RU_Template_Arial_G</vt:lpstr>
      <vt:lpstr>Title &amp; Subtitle</vt:lpstr>
      <vt:lpstr>Title &amp; Subtitle - Photo</vt:lpstr>
      <vt:lpstr>Photo Editor Photo</vt:lpstr>
      <vt:lpstr>Advanced Methods Webinars:  Integrating Mixed Methods in Health Services and Delivery System Research</vt:lpstr>
      <vt:lpstr>Speaker Introductions</vt:lpstr>
      <vt:lpstr>Integrating Mixed Methods in Health Services and Research</vt:lpstr>
      <vt:lpstr>Attributes of Mixed Methods Research</vt:lpstr>
      <vt:lpstr>FYI: Qualitative Data Collection Include:</vt:lpstr>
      <vt:lpstr>Lots of Mixed Methods Resources – Journal Articles</vt:lpstr>
      <vt:lpstr>Lots of Mixed Methods Resources - Books</vt:lpstr>
      <vt:lpstr>Best Practices for Mixed Methods Research in the Health Sciences</vt:lpstr>
      <vt:lpstr>A New Resource:</vt:lpstr>
      <vt:lpstr>Health Services Research Theme Issue Vol. 48, No. 6, Part II         December 2013</vt:lpstr>
      <vt:lpstr>Three Basic Designs</vt:lpstr>
      <vt:lpstr>Sequential Exploratory Mixed Methods Design</vt:lpstr>
      <vt:lpstr>Sequential Explanatory Mixed Methods Design</vt:lpstr>
      <vt:lpstr>Convergent Mixed Methods Design</vt:lpstr>
      <vt:lpstr>Four Advanced Frameworks  Multistage  Intervention  Case Study  Participatory  Methods Level Integration  Connecting  Building  Merging  Embedding  Interpretation &amp; Reporting Level Integration  Narrative weaving  Data transformation  Joint display </vt:lpstr>
      <vt:lpstr>HSR Theme Issue Includes Diverse Content! </vt:lpstr>
      <vt:lpstr>Crabtree &amp; Miller Lessons from 20 Years of Mixed Methods Research</vt:lpstr>
      <vt:lpstr>The “Mixed Methods Researcher” works best in TEAMS </vt:lpstr>
      <vt:lpstr>HSR Theme Issue Article by Scammon, et al. illustrates many of the core attributes of mixed methods designs.</vt:lpstr>
      <vt:lpstr>Connecting the Dots and Merging Meaning: Using Mixed Methods to Study Primary Care Delivery Transformation</vt:lpstr>
      <vt:lpstr>Acknowledgements</vt:lpstr>
      <vt:lpstr>Retrospective Study of Primary Care Redesign </vt:lpstr>
      <vt:lpstr>Trans-disciplinary Team</vt:lpstr>
      <vt:lpstr>Overview of Study Aims and Mixed Methods</vt:lpstr>
      <vt:lpstr>Connections Across Researchers and Methods</vt:lpstr>
      <vt:lpstr>Data Collection and Analysis Across Time</vt:lpstr>
      <vt:lpstr>Capitalize upon Existing Data</vt:lpstr>
      <vt:lpstr>Plan New Data Collection Carefully</vt:lpstr>
      <vt:lpstr>Merging Data to Make Meaning</vt:lpstr>
      <vt:lpstr>Does performance vary among teams? </vt:lpstr>
      <vt:lpstr>Is implementation higher among those emphasizing quality over productivity?</vt:lpstr>
      <vt:lpstr>Does attempting to increase either (or both) put a burden on the care team?</vt:lpstr>
      <vt:lpstr>Insights from Mixed Methods  on Practice Redesign</vt:lpstr>
      <vt:lpstr>Value of Mixed Methods Research</vt:lpstr>
      <vt:lpstr>Value of Mixed Methods Research</vt:lpstr>
      <vt:lpstr>Conclusions</vt:lpstr>
      <vt:lpstr>Conclusions</vt:lpstr>
      <vt:lpstr>Conclusions</vt:lpstr>
      <vt:lpstr>Questions?</vt:lpstr>
      <vt:lpstr>Thank you for attending!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Methods in Delivery System Research – Planning, Executing, Analyzing, and  Reporting Research on  Delivery System Improvement  Webinar #1: Fuzzy Set Analysis</dc:title>
  <dc:creator>Agency for Healthcare Research and Quality</dc:creator>
  <cp:keywords>advanced methods, mixed methods, AHRQ</cp:keywords>
  <cp:lastModifiedBy>Emily Moser</cp:lastModifiedBy>
  <cp:revision>103</cp:revision>
  <dcterms:created xsi:type="dcterms:W3CDTF">2013-04-11T21:46:30Z</dcterms:created>
  <dcterms:modified xsi:type="dcterms:W3CDTF">2014-03-28T14:50:58Z</dcterms:modified>
</cp:coreProperties>
</file>