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7"/>
  </p:notesMasterIdLst>
  <p:sldIdLst>
    <p:sldId id="273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82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068BA-1EBE-453F-AD5E-546FC7560E9A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7A03D-A925-493A-99F4-9B90CDD92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3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1798" indent="-285307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2730" indent="-228246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99222" indent="-228246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214" indent="-228246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89680" indent="-228246" defTabSz="43246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22145" indent="-228246" defTabSz="43246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54611" indent="-228246" defTabSz="43246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787076" indent="-228246" defTabSz="43246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4624FDC-3A20-46B8-872C-06D24796202D}" type="slidenum">
              <a:rPr lang="en-US" altLang="en-US" sz="1200">
                <a:solidFill>
                  <a:prstClr val="black"/>
                </a:solidFill>
                <a:cs typeface="Arial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200">
              <a:solidFill>
                <a:prstClr val="black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Hospital staff provide ongoing support and expertise (r/t CAUTI prevention, catheter use and safety culture)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9C1AC-7F2D-964D-A1F5-84637E3E3B1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45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Effectiveness vs. efficacy. Even physicians often learn in the OR, a sterile environment.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5817D-CA19-4A15-A8C5-E10EF2AA985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2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8153400" cy="4114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511A32C-BD09-40F5-ADF7-19CDFB6752D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763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09600" y="1676400"/>
            <a:ext cx="78486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676400" y="5562600"/>
            <a:ext cx="5257800" cy="609600"/>
          </a:xfrm>
        </p:spPr>
        <p:txBody>
          <a:bodyPr>
            <a:normAutofit/>
          </a:bodyPr>
          <a:lstStyle>
            <a:lvl1pPr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A6FC301-6FA8-4DFD-8321-8FEC7F35CE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565373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alt=&quot;&quo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2895600" cy="60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57200" y="2362200"/>
            <a:ext cx="28956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429000" y="1676400"/>
            <a:ext cx="5257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BC9978B-65ED-4A4B-BF0B-CA15616913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857858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text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2895600" cy="60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57200" y="2362200"/>
            <a:ext cx="28956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429000" y="1676400"/>
            <a:ext cx="52578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0041FDB-DA90-4D39-8A37-60D54BE48F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804965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9134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alt=&quot;&quo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2133600"/>
            <a:ext cx="8077200" cy="1981200"/>
          </a:xfrm>
        </p:spPr>
        <p:txBody>
          <a:bodyPr>
            <a:normAutofit/>
          </a:bodyPr>
          <a:lstStyle>
            <a:lvl1pPr algn="ctr">
              <a:buFontTx/>
              <a:buNone/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400800" cy="914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E29DC5F-0088-4AE0-AD92-D8C05009E1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031718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areas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002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2"/>
          </p:nvPr>
        </p:nvSpPr>
        <p:spPr>
          <a:xfrm>
            <a:off x="457200" y="4038600"/>
            <a:ext cx="3581400" cy="2362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3"/>
          </p:nvPr>
        </p:nvSpPr>
        <p:spPr>
          <a:xfrm>
            <a:off x="4724400" y="16002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4"/>
          </p:nvPr>
        </p:nvSpPr>
        <p:spPr>
          <a:xfrm>
            <a:off x="4724400" y="4038600"/>
            <a:ext cx="3581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076EA41-E804-4381-A590-090B67B196F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096583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alt=&quot;&quo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4"/>
          </p:nvPr>
        </p:nvSpPr>
        <p:spPr>
          <a:xfrm>
            <a:off x="4876800" y="3886200"/>
            <a:ext cx="3733800" cy="190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5"/>
          </p:nvPr>
        </p:nvSpPr>
        <p:spPr>
          <a:xfrm>
            <a:off x="4876800" y="1676400"/>
            <a:ext cx="3733800" cy="190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676400"/>
            <a:ext cx="3733800" cy="190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3886200"/>
            <a:ext cx="3733800" cy="190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A45FB93-FDD6-41AC-AAEC-E42ED3D841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985377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299B7D6-7BC3-4FEA-B668-C57D2AFA78D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88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D0B809C-957C-4CB3-9A60-87E4889EF4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69713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811001B-0236-4D5D-BEDF-B9827A23AA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824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8153400" cy="4114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485C222-4FDF-4A3D-894D-B36A615AA7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9171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79AE6-9CF6-4BE3-B98B-7A815968B8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522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alt=&quot;&quo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752600"/>
            <a:ext cx="396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724400" y="1752600"/>
            <a:ext cx="396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49F65BF-5619-4FD9-9A3A-72302A2B822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93745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752600"/>
            <a:ext cx="396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724400" y="1752600"/>
            <a:ext cx="396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5A8340D-851A-4C13-BFF5-55B4156FE50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561503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alt=&quot;&quo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3886200" cy="6096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48200" y="1676400"/>
            <a:ext cx="4038600" cy="6096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2438400"/>
            <a:ext cx="38862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8200" y="24384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9D1C989-53C8-4FA3-AB2E-6F87E9A740E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964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3886200" cy="6096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4648200" y="1676400"/>
            <a:ext cx="4038600" cy="609600"/>
          </a:xfrm>
        </p:spPr>
        <p:txBody>
          <a:bodyPr/>
          <a:lstStyle>
            <a:lvl1pPr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2438400"/>
            <a:ext cx="38862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8200" y="24384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3599B87-D9DA-487A-A159-8CEFC6A2F5E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883758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alt=&quot;&quo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" y="1676400"/>
            <a:ext cx="8077200" cy="36576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5410200"/>
            <a:ext cx="8077200" cy="457200"/>
          </a:xfrm>
        </p:spPr>
        <p:txBody>
          <a:bodyPr/>
          <a:lstStyle>
            <a:lvl1pPr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5A6D4C9-765E-4DBC-9ED2-24527D4913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995655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" y="1676400"/>
            <a:ext cx="8077200" cy="3657600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5410200"/>
            <a:ext cx="8077200" cy="457200"/>
          </a:xfrm>
        </p:spPr>
        <p:txBody>
          <a:bodyPr/>
          <a:lstStyle>
            <a:lvl1pPr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0BDF21C-51CA-45A9-AA1B-D65DB2385F7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959836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alt=&quot;&quot;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5665788"/>
            <a:ext cx="2447925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85800" y="1676400"/>
            <a:ext cx="76962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1676400" y="5562600"/>
            <a:ext cx="5257800" cy="609600"/>
          </a:xfrm>
        </p:spPr>
        <p:txBody>
          <a:bodyPr>
            <a:normAutofit/>
          </a:bodyPr>
          <a:lstStyle>
            <a:lvl1pPr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FAB11CF-F1A9-4BF7-898D-D3AC6C8CEF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735425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E5CF852-97C4-46E4-A40E-019456407A1E}" type="slidenum">
              <a:rPr lang="en-US" altLang="en-US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4400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447800"/>
            <a:ext cx="9144000" cy="0"/>
          </a:xfrm>
          <a:prstGeom prst="line">
            <a:avLst/>
          </a:prstGeom>
          <a:ln w="1270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056" name="Picture 8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857875"/>
            <a:ext cx="191928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79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1" r:id="rId18"/>
    <p:sldLayoutId id="2147483682" r:id="rId19"/>
    <p:sldLayoutId id="2147483683" r:id="rId2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dirty="0"/>
              <a:t>Aseptic catheter insertion practices in the ED: A Focus on Engagement</a:t>
            </a:r>
          </a:p>
        </p:txBody>
      </p:sp>
      <p:sp>
        <p:nvSpPr>
          <p:cNvPr id="27651" name="Content Placeholder 6"/>
          <p:cNvSpPr>
            <a:spLocks noGrp="1"/>
          </p:cNvSpPr>
          <p:nvPr>
            <p:ph sz="quarter" idx="11"/>
          </p:nvPr>
        </p:nvSpPr>
        <p:spPr>
          <a:xfrm>
            <a:off x="258763" y="1676400"/>
            <a:ext cx="8666162" cy="4806950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Font typeface="Arial" charset="0"/>
              <a:buNone/>
            </a:pPr>
            <a:endParaRPr lang="en-US" altLang="en-US" sz="1000" b="1" dirty="0" smtClean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2400" dirty="0" smtClean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2400" dirty="0"/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sz="2400" dirty="0" err="1"/>
              <a:t>Milisa</a:t>
            </a:r>
            <a:r>
              <a:rPr lang="en-US" altLang="en-US" sz="2400" dirty="0"/>
              <a:t> Manojlovich PhD, RN, CCRN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sz="2400" dirty="0"/>
              <a:t>Associate Professor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en-US" sz="2400" dirty="0"/>
              <a:t>University of Michigan, School of Nursing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A4CFB5-794F-4A96-BDC8-726D3979E6EB}" type="slidenum">
              <a:rPr lang="en-US" altLang="en-US" sz="1200" smtClean="0">
                <a:solidFill>
                  <a:srgbClr val="898989"/>
                </a:solidFill>
                <a:cs typeface="Arial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smtClean="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27653" name="SessionQuestionData" descr="&lt;?xml version=&quot;1.0&quot;?&gt;&lt;AllQuestions /&gt;" hidden="1"/>
          <p:cNvSpPr txBox="1"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27654" name="SessionAnswerData" descr="&lt;?xml version=&quot;1.0&quot;?&gt;&lt;AllAnswers /&gt;" hidden="1"/>
          <p:cNvSpPr txBox="1">
            <a:spLocks noChangeArrowheads="1"/>
          </p:cNvSpPr>
          <p:nvPr/>
        </p:nvSpPr>
        <p:spPr bwMode="auto">
          <a:xfrm>
            <a:off x="127000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27655" name="SessionResponseData" hidden="1"/>
          <p:cNvSpPr txBox="1"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27656" name="SessionPresentationSettingsData" descr="&lt;?xml version=&quot;1.0&quot;?&gt;&lt;Settings&gt;&lt;answerBulletFormat&gt;Numeric&lt;/answerBulletFormat&gt;&lt;answerNowAutoInsert&gt;No&lt;/answerNowAutoInsert&gt;&lt;answerNowStyle&gt;Explosion&lt;/answerNowStyle&gt;&lt;answerNowText&gt;Answer Now&lt;/answerNowText&gt;&lt;chartColors&gt;Use PowerPoint Color Scheme&lt;/chartColors&gt;&lt;chartType&gt;Horizontal&lt;/chartType&gt;&lt;correctAnswerIndicator&gt;Checkmark&lt;/correctAnswerIndicator&gt;&lt;countdownAutoInsert&gt;No&lt;/countdownAutoInsert&gt;&lt;countdownSeconds&gt;10&lt;/countdownSeconds&gt;&lt;countdownSound&gt;TicToc.wav&lt;/countdownSound&gt;&lt;countdownStyle&gt;Box&lt;/countdownStyle&gt;&lt;gridAutoInsert&gt;No&lt;/gridAutoInsert&gt;&lt;gridFillStyle&gt;Answered&lt;/gridFillStyle&gt;&lt;gridFillColor&gt;255,255,0&lt;/gridFillColor&gt;&lt;ChartModel&gt;3D&lt;/ChartModel&gt;&lt;SimulatedVoteCount&gt;50&lt;/SimulatedVoteCount&gt;&lt;gridColor&gt;176,216,255&lt;/gridColor&gt;&lt;gridAlternateColor&gt;62,158,255&lt;/gridAlternateColor&gt;&lt;gridIncorrectColor&gt;&lt;/gridIncorrectColor&gt;&lt;gridOpacity&gt;100%&lt;/gridOpacity&gt;&lt;gridTextStyle&gt;Keypad #&lt;/gridTextStyle&gt;&lt;inputSource&gt;Simulated Data&lt;/inputSource&gt;&lt;multipleResponseDivisor&gt;# of Responses&lt;/multipleResponseDivisor&gt;&lt;participantsLeaderBoard&gt;5&lt;/participantsLeaderBoard&gt;&lt;percentageDecimalPlaces&gt;0&lt;/percentageDecimalPlaces&gt;&lt;responseCounterAutoInsert&gt;No&lt;/responseCounterAutoInsert&gt;&lt;responseCounterStyle&gt;Oval&lt;/responseCounterStyle&gt;&lt;responseCounterDisplayValue&gt;# of Votes Received&lt;/responseCounterDisplayValue&gt;&lt;insertObjectUsingColor&gt;Blue&lt;/insertObjectUsingColor&gt;&lt;showResults&gt;Yes&lt;/showResults&gt;&lt;teamColors&gt;User Defined&lt;/teamColors&gt;&lt;teamIdentificationType&gt;None&lt;/teamIdentificationType&gt;&lt;teamScoringType&gt;Voting pads only&lt;/teamScoringType&gt;&lt;teamScoringDecimalPlaces&gt;1&lt;/teamScoringDecimalPlaces&gt;&lt;teamIdentificationItem&gt;&lt;/teamIdentificationItem&gt;&lt;teamsLeaderBoard&gt;5&lt;/teamsLeaderBoard&gt;&lt;teamName1&gt;&lt;/teamName1&gt;&lt;teamName2&gt;&lt;/teamName2&gt;&lt;teamName3&gt;&lt;/teamName3&gt;&lt;teamName4&gt;&lt;/teamName4&gt;&lt;teamName5&gt;&lt;/teamName5&gt;&lt;teamName6&gt;&lt;/teamName6&gt;&lt;teamName7&gt;&lt;/teamName7&gt;&lt;teamName8&gt;&lt;/teamName8&gt;&lt;teamName9&gt;&lt;/teamName9&gt;&lt;teamName10&gt;&lt;/teamName10&gt;&lt;showControlBar&gt;Slides with EZ-VOTE Objects&lt;/showControlBar&gt;&lt;defaultCorrectPointValue&gt;100&lt;/defaultCorrectPointValue&gt;&lt;defaultIncorrectPointValue&gt;0&lt;/defaultIncorrectPointValue&gt;&lt;chartColor1&gt;187,224,227&lt;/chartColor1&gt;&lt;chartColor2&gt;51,51,153&lt;/chartColor2&gt;&lt;chartColor3&gt;0,153,153&lt;/chartColor3&gt;&lt;chartColor4&gt;153,204,0&lt;/chartColor4&gt;&lt;chartColor5&gt;128,128,128&lt;/chartColor5&gt;&lt;chartColor6&gt;0,0,0&lt;/chartColor6&gt;&lt;chartColor7&gt;0,102,204&lt;/chartColor7&gt;&lt;chartColor8&gt;204,204,255&lt;/chartColor8&gt;&lt;chartColor9&gt;255,0,0&lt;/chartColor9&gt;&lt;chartColor10&gt;255,255,0&lt;/chartColor10&gt;&lt;teamColor1&gt;187,224,227&lt;/teamColor1&gt;&lt;teamColor2&gt;51,51,153&lt;/teamColor2&gt;&lt;teamColor3&gt;0,153,153&lt;/teamColor3&gt;&lt;teamColor4&gt;153,204,0&lt;/teamColor4&gt;&lt;teamColor5&gt;128,128,128&lt;/teamColor5&gt;&lt;teamColor6&gt;0,0,0&lt;/teamColor6&gt;&lt;teamColor7&gt;0,102,204&lt;/teamColor7&gt;&lt;teamColor8&gt;204,204,255&lt;/teamColor8&gt;&lt;teamColor9&gt;255,0,0&lt;/teamColor9&gt;&lt;teamColor10&gt;255,255,0&lt;/teamColor10&gt;&lt;displayAnswerImagesDuringVote&gt;Yes&lt;/displayAnswerImagesDuringVote&gt;&lt;displayAnswerImagesWithResponses&gt;Yes&lt;/displayAnswerImagesWithResponses&gt;&lt;displayAnswerTextDuringVote&gt;Yes&lt;/displayAnswerTextDuringVote&gt;&lt;displayAnswerTextWithResponses&gt;Yes&lt;/displayAnswerTextWithResponses&gt;&lt;questionSlideID&gt;&lt;/questionSlideID&gt;&lt;controlBarState&gt;Expanded&lt;/controlBarState&gt;&lt;isGridColorKnownColor&gt;No&lt;/isGridColorKnownColor&gt;&lt;gridColorName&gt;255,255,0&lt;/gridColorName&gt;&lt;AutoRec&gt;&lt;/AutoRec&gt;&lt;AutoRecTimeIntrvl&gt;&lt;/AutoRecTimeIntrvl&gt;&lt;chartVotesView&gt;Percentage&lt;/chartVotesView&gt;&lt;chartLabelsColor&gt;0,0,0&lt;/chartLabelsColor&gt;&lt;isChartLabelColorKnownColor&gt;&lt;/isChartLabelColorKnownColor&gt;&lt;chartLabelColorName&gt;&lt;/chartLabelColorName&gt;&lt;chartXAxisLabelType&gt;Full Text&lt;/chartXAxisLabelType&gt;&lt;/Settings&gt;" hidden="1"/>
          <p:cNvSpPr txBox="1"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110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Lack of Resources: </a:t>
            </a:r>
            <a:br>
              <a:rPr lang="en-US" dirty="0" smtClean="0"/>
            </a:br>
            <a:r>
              <a:rPr lang="en-US" dirty="0" smtClean="0"/>
              <a:t>Strategies to Minimize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Adequate supplies:</a:t>
            </a:r>
          </a:p>
          <a:p>
            <a:pPr lvl="1"/>
            <a:r>
              <a:rPr lang="en-US" dirty="0"/>
              <a:t>over-the-bed </a:t>
            </a:r>
            <a:r>
              <a:rPr lang="en-US" dirty="0" smtClean="0"/>
              <a:t>tables</a:t>
            </a:r>
          </a:p>
          <a:p>
            <a:pPr lvl="1"/>
            <a:r>
              <a:rPr lang="en-US" dirty="0" smtClean="0"/>
              <a:t>hand sanitizers</a:t>
            </a:r>
          </a:p>
          <a:p>
            <a:pPr lvl="1"/>
            <a:r>
              <a:rPr lang="en-US" dirty="0" smtClean="0"/>
              <a:t>sterile gloves</a:t>
            </a:r>
          </a:p>
          <a:p>
            <a:pPr lvl="1"/>
            <a:r>
              <a:rPr lang="en-US" dirty="0" smtClean="0"/>
              <a:t>best </a:t>
            </a:r>
            <a:r>
              <a:rPr lang="en-US" dirty="0"/>
              <a:t>type of kit to stock for your patient </a:t>
            </a:r>
            <a:r>
              <a:rPr lang="en-US" dirty="0" smtClean="0"/>
              <a:t>population</a:t>
            </a:r>
            <a:endParaRPr lang="en-US" dirty="0"/>
          </a:p>
          <a:p>
            <a:r>
              <a:rPr lang="en-US" dirty="0"/>
              <a:t>Would individual supplies be better than a kit</a:t>
            </a:r>
            <a:r>
              <a:rPr lang="en-US" dirty="0" smtClean="0"/>
              <a:t>?</a:t>
            </a:r>
          </a:p>
          <a:p>
            <a:r>
              <a:rPr lang="en-US" dirty="0" smtClean="0"/>
              <a:t>Adequate </a:t>
            </a:r>
            <a:r>
              <a:rPr lang="en-US" dirty="0"/>
              <a:t>facilities for hand </a:t>
            </a:r>
            <a:r>
              <a:rPr lang="en-US" dirty="0" smtClean="0"/>
              <a:t>hygiene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89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Aseptic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Set up a sterile field.</a:t>
            </a:r>
          </a:p>
          <a:p>
            <a:pPr lvl="0"/>
            <a:r>
              <a:rPr lang="en-US" dirty="0" smtClean="0"/>
              <a:t>Perform </a:t>
            </a:r>
            <a:r>
              <a:rPr lang="en-US" dirty="0"/>
              <a:t>hand hygiene immediately before and after </a:t>
            </a:r>
            <a:r>
              <a:rPr lang="en-US" dirty="0" smtClean="0"/>
              <a:t>insertion.</a:t>
            </a:r>
            <a:endParaRPr lang="en-US" dirty="0"/>
          </a:p>
          <a:p>
            <a:pPr lvl="0"/>
            <a:r>
              <a:rPr lang="en-US" dirty="0"/>
              <a:t>Use sterile gloves, drapes, </a:t>
            </a:r>
            <a:r>
              <a:rPr lang="en-US" dirty="0" smtClean="0"/>
              <a:t>sponges. </a:t>
            </a:r>
          </a:p>
          <a:p>
            <a:pPr lvl="0"/>
            <a:r>
              <a:rPr lang="en-US" dirty="0" smtClean="0"/>
              <a:t>Use appropriate </a:t>
            </a:r>
            <a:r>
              <a:rPr lang="en-US" dirty="0"/>
              <a:t>antiseptic or sterile solution for </a:t>
            </a:r>
            <a:r>
              <a:rPr lang="en-US" dirty="0" err="1"/>
              <a:t>peri</a:t>
            </a:r>
            <a:r>
              <a:rPr lang="en-US" dirty="0"/>
              <a:t>-urethral cleaning, and a single-use packet of lubricant jelly for </a:t>
            </a:r>
            <a:r>
              <a:rPr lang="en-US" dirty="0" smtClean="0"/>
              <a:t>catheter tip.</a:t>
            </a:r>
          </a:p>
          <a:p>
            <a:r>
              <a:rPr lang="en-US" dirty="0" smtClean="0"/>
              <a:t>If </a:t>
            </a:r>
            <a:r>
              <a:rPr lang="en-US" dirty="0"/>
              <a:t>catheter is accidentally contaminated, it is discarded, and a new sterile catheter is </a:t>
            </a:r>
            <a:r>
              <a:rPr lang="en-US" dirty="0" smtClean="0"/>
              <a:t>obtained.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74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non-punitive culture</a:t>
            </a:r>
          </a:p>
          <a:p>
            <a:r>
              <a:rPr lang="en-US" dirty="0"/>
              <a:t>Visible and supportive leadership</a:t>
            </a:r>
          </a:p>
          <a:p>
            <a:r>
              <a:rPr lang="en-US" dirty="0"/>
              <a:t>Identify system-wide barriers to aseptic insertion:</a:t>
            </a:r>
          </a:p>
          <a:p>
            <a:pPr lvl="1"/>
            <a:r>
              <a:rPr lang="en-US" dirty="0"/>
              <a:t>Lack of adequate supplies</a:t>
            </a:r>
          </a:p>
          <a:p>
            <a:pPr lvl="1"/>
            <a:r>
              <a:rPr lang="en-US" dirty="0"/>
              <a:t>Lack of space for sterile field set-ups</a:t>
            </a:r>
          </a:p>
          <a:p>
            <a:pPr lvl="1"/>
            <a:r>
              <a:rPr lang="en-US" dirty="0"/>
              <a:t>Lack of manpower</a:t>
            </a:r>
          </a:p>
          <a:p>
            <a:r>
              <a:rPr lang="en-US" dirty="0"/>
              <a:t>Allocate resources to overcome as many barriers as possible.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56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Tips for Success!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Transition to an evidence-based practice approach for patient care delivery. </a:t>
            </a:r>
          </a:p>
          <a:p>
            <a:pPr marL="742950" lvl="2" indent="-342900"/>
            <a:r>
              <a:rPr lang="en-US" dirty="0" smtClean="0"/>
              <a:t>Several evidence-based practice models are available to choose from; </a:t>
            </a:r>
          </a:p>
          <a:p>
            <a:pPr marL="742950" lvl="2" indent="-342900"/>
            <a:r>
              <a:rPr lang="en-US" dirty="0" smtClean="0"/>
              <a:t>they all provide guidelines for enlisting staff support and buy-in.</a:t>
            </a:r>
          </a:p>
          <a:p>
            <a:r>
              <a:rPr lang="en-US" dirty="0"/>
              <a:t>Enable collaborative and decentralized decision-making. </a:t>
            </a:r>
          </a:p>
          <a:p>
            <a:r>
              <a:rPr lang="en-US" dirty="0"/>
              <a:t>Allow nurses to make decisions that affect their practice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6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Thank you!</a:t>
            </a:r>
          </a:p>
        </p:txBody>
      </p:sp>
      <p:sp>
        <p:nvSpPr>
          <p:cNvPr id="58371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dirty="0" smtClean="0"/>
          </a:p>
          <a:p>
            <a:pPr marL="0" indent="0" algn="ctr">
              <a:buFont typeface="Arial" charset="0"/>
              <a:buNone/>
            </a:pPr>
            <a:endParaRPr lang="en-US" altLang="en-US" dirty="0" smtClean="0"/>
          </a:p>
          <a:p>
            <a:pPr marL="0" indent="0" algn="ctr">
              <a:buFont typeface="Arial" charset="0"/>
              <a:buNone/>
            </a:pPr>
            <a:r>
              <a:rPr lang="en-US" altLang="en-US" sz="4400" dirty="0" smtClean="0"/>
              <a:t>Questions?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A691A6-D4E9-4B1E-BB06-F3907422FF23}" type="slidenum">
              <a:rPr lang="en-US" altLang="en-US" sz="1200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7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Prepared by the Health Research &amp; Educational Trust of the American Hospital Association with contract funding provided by the Agency for Healthcare Research and Quality through the contract,</a:t>
            </a:r>
            <a:r>
              <a:rPr lang="en-US" sz="2400" b="1" dirty="0"/>
              <a:t> </a:t>
            </a:r>
            <a:r>
              <a:rPr lang="en-US" sz="2400" dirty="0"/>
              <a:t>“National Implementation of Comprehensive Unit-based Safety Program (CUSP) to Reduce Catheter-Associated Urinary Tract Infection (CAUTI), project number HHSA290201000025I/HHSA29032001T, Task Order #1.”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5C222-4FDF-4A3D-894D-B36A615AA793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199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Discuss barriers to ED staff engagement</a:t>
            </a:r>
          </a:p>
          <a:p>
            <a:r>
              <a:rPr lang="en-US" sz="2800" dirty="0" smtClean="0"/>
              <a:t>Describe strategies to engage ED staff in aseptic insertion technique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algn="l"/>
            <a:fld id="{E507B00A-00F3-40B4-9FBC-773D3E654F20}" type="slidenum">
              <a:rPr lang="en-US" sz="1100" smtClean="0">
                <a:solidFill>
                  <a:prstClr val="black">
                    <a:tint val="75000"/>
                  </a:prstClr>
                </a:solidFill>
              </a:rPr>
              <a:pPr algn="l"/>
              <a:t>2</a:t>
            </a:fld>
            <a:endParaRPr lang="en-US" sz="11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3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Scope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Guidelines for preventing CAUTI have always recommended aseptic insertion techniques.</a:t>
            </a:r>
          </a:p>
          <a:p>
            <a:r>
              <a:rPr lang="en-US" dirty="0" smtClean="0"/>
              <a:t>Healthcare providers who insert catheters say they use aseptic technique.</a:t>
            </a:r>
          </a:p>
          <a:p>
            <a:r>
              <a:rPr lang="en-US" dirty="0" smtClean="0"/>
              <a:t>In multiple observation studies, at least half of the time there are significant breaks in aseptic technique.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4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Lack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Healthcare providers may not have the skills to maintain aseptic technique given work environment constraints.</a:t>
            </a:r>
          </a:p>
          <a:p>
            <a:r>
              <a:rPr lang="en-US" dirty="0" smtClean="0"/>
              <a:t>They may observe peers inserting catheters and notice that aseptic technique is not used.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0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Lack of Knowledge: </a:t>
            </a:r>
            <a:br>
              <a:rPr lang="en-US" dirty="0" smtClean="0"/>
            </a:br>
            <a:r>
              <a:rPr lang="en-US" dirty="0" smtClean="0"/>
              <a:t>Strategies to Overcome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First, always make sure that there is an appropriate indication for catheterization.</a:t>
            </a:r>
          </a:p>
          <a:p>
            <a:r>
              <a:rPr lang="en-US" dirty="0" smtClean="0"/>
              <a:t>Review catheter insertion technique during annual competency testing.</a:t>
            </a:r>
          </a:p>
          <a:p>
            <a:r>
              <a:rPr lang="en-US" dirty="0" smtClean="0"/>
              <a:t>Require that there be oversight for catheter insertion by a licensed provider.</a:t>
            </a:r>
          </a:p>
          <a:p>
            <a:r>
              <a:rPr lang="en-US" dirty="0" smtClean="0"/>
              <a:t>Develop a policy on catheter insertion techniques if none is in place.</a:t>
            </a:r>
          </a:p>
          <a:p>
            <a:r>
              <a:rPr lang="en-US" dirty="0" smtClean="0"/>
              <a:t>Use a variety of checklists.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Activities strictly within the nursing domain may not perceived as being important or of much value, compared to activities that cross disciplinary boundaries.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Catheter insertion may be perceived as one of many “tasks” rather than as a component of evidence-based practice.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82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Lack of Importance: </a:t>
            </a:r>
            <a:br>
              <a:rPr lang="en-US" dirty="0" smtClean="0"/>
            </a:br>
            <a:r>
              <a:rPr lang="en-US" dirty="0" smtClean="0"/>
              <a:t>Strategies to Overcome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Aseptic insertion of indwelling urinary catheters is a component of evidence-based practice, no matter what the discipline.</a:t>
            </a:r>
          </a:p>
          <a:p>
            <a:r>
              <a:rPr lang="en-US" dirty="0" smtClean="0"/>
              <a:t>Develop a culture where evidence-based practice is recognized and rewarded.</a:t>
            </a:r>
          </a:p>
          <a:p>
            <a:r>
              <a:rPr lang="en-US" dirty="0" smtClean="0"/>
              <a:t>Think in terms of nursing practice components rather than a set of tasks to be completed.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51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Lack of Feedback &amp; Strategy to Overcome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move from the ED to other units, and there is no systematic process to let ED staff know of patient outcomes.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Organizational level strategies:</a:t>
            </a:r>
          </a:p>
          <a:p>
            <a:pPr lvl="1"/>
            <a:r>
              <a:rPr lang="en-US" dirty="0"/>
              <a:t>Post CAUTI rates for all units, so that comparisons can be seen.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583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Time, financial, space, equipment constraints can all contribute to situations where aseptic insertion techniques are not used.</a:t>
            </a:r>
          </a:p>
          <a:p>
            <a:r>
              <a:rPr lang="en-US" dirty="0" smtClean="0"/>
              <a:t>Variation in staffing resources contributes as well: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igh turnover</a:t>
            </a:r>
          </a:p>
          <a:p>
            <a:pPr lvl="1"/>
            <a:r>
              <a:rPr lang="en-US" dirty="0" smtClean="0"/>
              <a:t>Understaffing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E507B00A-00F3-40B4-9FBC-773D3E654F20}" type="slidenum">
              <a:rPr lang="en-US" smtClean="0"/>
              <a:pPr algn="l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268305"/>
      </p:ext>
    </p:extLst>
  </p:cSld>
  <p:clrMapOvr>
    <a:masterClrMapping/>
  </p:clrMapOvr>
</p:sld>
</file>

<file path=ppt/theme/theme1.xml><?xml version="1.0" encoding="utf-8"?>
<a:theme xmlns:a="http://schemas.openxmlformats.org/drawingml/2006/main" name="OntheCUSP_Presentation Template_logo op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678</Words>
  <Application>Microsoft Office PowerPoint</Application>
  <PresentationFormat>On-screen Show (4:3)</PresentationFormat>
  <Paragraphs>96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OntheCUSP_Presentation Template_logo options</vt:lpstr>
      <vt:lpstr>Aseptic catheter insertion practices in the ED: A Focus on Engagement</vt:lpstr>
      <vt:lpstr>Learning Objectives</vt:lpstr>
      <vt:lpstr>The Scope of the Problem</vt:lpstr>
      <vt:lpstr>Lack of Knowledge</vt:lpstr>
      <vt:lpstr>Lack of Knowledge:  Strategies to Overcome</vt:lpstr>
      <vt:lpstr>Lack of Importance</vt:lpstr>
      <vt:lpstr>Lack of Importance:  Strategies to Overcome</vt:lpstr>
      <vt:lpstr>Lack of Feedback &amp; Strategy to Overcome</vt:lpstr>
      <vt:lpstr>Lack of Resources</vt:lpstr>
      <vt:lpstr>Lack of Resources:  Strategies to Minimize</vt:lpstr>
      <vt:lpstr>Components of Aseptic Insertion</vt:lpstr>
      <vt:lpstr>Tips for Success</vt:lpstr>
      <vt:lpstr>More Tips for Success!</vt:lpstr>
      <vt:lpstr>Thank you!</vt:lpstr>
      <vt:lpstr>Funding</vt:lpstr>
    </vt:vector>
  </TitlesOfParts>
  <Company>School of Nursing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Manojlovich, Milisa</dc:creator>
  <cp:lastModifiedBy>Chris Heidenrich</cp:lastModifiedBy>
  <cp:revision>8</cp:revision>
  <dcterms:created xsi:type="dcterms:W3CDTF">2015-04-24T12:56:42Z</dcterms:created>
  <dcterms:modified xsi:type="dcterms:W3CDTF">2015-10-01T14:15:06Z</dcterms:modified>
</cp:coreProperties>
</file>