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53" r:id="rId2"/>
    <p:sldId id="555" r:id="rId3"/>
    <p:sldId id="558" r:id="rId4"/>
    <p:sldId id="556" r:id="rId5"/>
    <p:sldId id="557" r:id="rId6"/>
    <p:sldId id="560" r:id="rId7"/>
    <p:sldId id="562" r:id="rId8"/>
    <p:sldId id="584" r:id="rId9"/>
    <p:sldId id="563" r:id="rId10"/>
    <p:sldId id="564" r:id="rId11"/>
    <p:sldId id="565" r:id="rId12"/>
    <p:sldId id="566" r:id="rId13"/>
    <p:sldId id="567" r:id="rId14"/>
    <p:sldId id="569" r:id="rId15"/>
    <p:sldId id="570" r:id="rId16"/>
    <p:sldId id="571" r:id="rId17"/>
    <p:sldId id="572" r:id="rId18"/>
    <p:sldId id="573" r:id="rId19"/>
    <p:sldId id="575" r:id="rId20"/>
    <p:sldId id="576" r:id="rId21"/>
    <p:sldId id="577" r:id="rId22"/>
    <p:sldId id="578" r:id="rId23"/>
    <p:sldId id="579" r:id="rId24"/>
    <p:sldId id="580" r:id="rId25"/>
    <p:sldId id="581" r:id="rId26"/>
    <p:sldId id="582" r:id="rId27"/>
    <p:sldId id="585" r:id="rId28"/>
    <p:sldId id="583" r:id="rId29"/>
    <p:sldId id="586" r:id="rId30"/>
    <p:sldId id="587" r:id="rId31"/>
    <p:sldId id="588" r:id="rId32"/>
    <p:sldId id="589" r:id="rId33"/>
    <p:sldId id="590" r:id="rId34"/>
    <p:sldId id="591" r:id="rId35"/>
    <p:sldId id="596" r:id="rId36"/>
    <p:sldId id="592" r:id="rId37"/>
    <p:sldId id="593" r:id="rId38"/>
    <p:sldId id="594" r:id="rId39"/>
    <p:sldId id="598" r:id="rId40"/>
    <p:sldId id="599" r:id="rId41"/>
    <p:sldId id="600" r:id="rId42"/>
    <p:sldId id="601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a Goldstein" initials="JG" lastIdx="1" clrIdx="0">
    <p:extLst/>
  </p:cmAuthor>
  <p:cmAuthor id="2" name="Baumgartner, Meredith" initials="BM" lastIdx="2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56" autoAdjust="0"/>
  </p:normalViewPr>
  <p:slideViewPr>
    <p:cSldViewPr>
      <p:cViewPr>
        <p:scale>
          <a:sx n="70" d="100"/>
          <a:sy n="70" d="100"/>
        </p:scale>
        <p:origin x="-281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3138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Sheet1!$D$13</c:f>
              <c:strCache>
                <c:ptCount val="1"/>
                <c:pt idx="0">
                  <c:v>Rate</c:v>
                </c:pt>
              </c:strCache>
            </c:strRef>
          </c:tx>
          <c:cat>
            <c:strRef>
              <c:f>Sheet1!$A$14:$A$24</c:f>
              <c:strCache>
                <c:ptCount val="11"/>
                <c:pt idx="0">
                  <c:v>Q4 2011</c:v>
                </c:pt>
                <c:pt idx="1">
                  <c:v>Q1 2012</c:v>
                </c:pt>
                <c:pt idx="2">
                  <c:v>Q2 2012</c:v>
                </c:pt>
                <c:pt idx="3">
                  <c:v>Q3 2012</c:v>
                </c:pt>
                <c:pt idx="4">
                  <c:v>Q4 2012</c:v>
                </c:pt>
                <c:pt idx="5">
                  <c:v>Q1 2013</c:v>
                </c:pt>
                <c:pt idx="6">
                  <c:v>Q2 2013</c:v>
                </c:pt>
                <c:pt idx="7">
                  <c:v>Q3 2013</c:v>
                </c:pt>
                <c:pt idx="8">
                  <c:v>Q4 2013</c:v>
                </c:pt>
                <c:pt idx="9">
                  <c:v>Q1 2014</c:v>
                </c:pt>
                <c:pt idx="10">
                  <c:v>Q2 2014</c:v>
                </c:pt>
              </c:strCache>
            </c:strRef>
          </c:cat>
          <c:val>
            <c:numRef>
              <c:f>Sheet1!$D$14:$D$24</c:f>
              <c:numCache>
                <c:formatCode>0.00</c:formatCode>
                <c:ptCount val="11"/>
                <c:pt idx="0">
                  <c:v>4.2656916514320535</c:v>
                </c:pt>
                <c:pt idx="1">
                  <c:v>4.0197897340754478</c:v>
                </c:pt>
                <c:pt idx="2">
                  <c:v>5.7523463518013926</c:v>
                </c:pt>
                <c:pt idx="3">
                  <c:v>6.1099796334012222</c:v>
                </c:pt>
                <c:pt idx="4">
                  <c:v>3.1338138514572234</c:v>
                </c:pt>
                <c:pt idx="5">
                  <c:v>2.2158911047799936</c:v>
                </c:pt>
                <c:pt idx="6">
                  <c:v>3.0048076923076925</c:v>
                </c:pt>
                <c:pt idx="7">
                  <c:v>2.0456870098874873</c:v>
                </c:pt>
                <c:pt idx="8">
                  <c:v>2.0859407592824364</c:v>
                </c:pt>
                <c:pt idx="9">
                  <c:v>3.0864197530864197</c:v>
                </c:pt>
                <c:pt idx="10">
                  <c:v>3.1116297160637885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09056"/>
        <c:axId val="64510592"/>
      </c:lineChart>
      <c:catAx>
        <c:axId val="64509056"/>
        <c:scaling>
          <c:orientation val="minMax"/>
        </c:scaling>
        <c:delete val="0"/>
        <c:axPos val="b"/>
        <c:majorTickMark val="out"/>
        <c:minorTickMark val="none"/>
        <c:tickLblPos val="nextTo"/>
        <c:crossAx val="64510592"/>
        <c:crosses val="autoZero"/>
        <c:auto val="1"/>
        <c:lblAlgn val="ctr"/>
        <c:lblOffset val="100"/>
        <c:noMultiLvlLbl val="0"/>
      </c:catAx>
      <c:valAx>
        <c:axId val="6451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/>
              </a:solidFill>
              <a:prstDash val="solid"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64509056"/>
        <c:crosses val="autoZero"/>
        <c:crossBetween val="between"/>
      </c:valAx>
      <c:spPr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158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370258215318964E-2"/>
          <c:y val="4.379148439778361E-2"/>
          <c:w val="0.90994554677553852"/>
          <c:h val="0.84504141149023038"/>
        </c:manualLayout>
      </c:layout>
      <c:lineChart>
        <c:grouping val="standard"/>
        <c:varyColors val="0"/>
        <c:ser>
          <c:idx val="0"/>
          <c:order val="0"/>
          <c:tx>
            <c:strRef>
              <c:f>Sheet1!$I$13</c:f>
              <c:strCache>
                <c:ptCount val="1"/>
                <c:pt idx="0">
                  <c:v>Device Utilization</c:v>
                </c:pt>
              </c:strCache>
            </c:strRef>
          </c:tx>
          <c:cat>
            <c:strRef>
              <c:f>Sheet1!$F$14:$F$24</c:f>
              <c:strCache>
                <c:ptCount val="11"/>
                <c:pt idx="0">
                  <c:v>Q4 2011</c:v>
                </c:pt>
                <c:pt idx="1">
                  <c:v>Q1 2012</c:v>
                </c:pt>
                <c:pt idx="2">
                  <c:v>Q2 2012</c:v>
                </c:pt>
                <c:pt idx="3">
                  <c:v>Q3 2012</c:v>
                </c:pt>
                <c:pt idx="4">
                  <c:v>Q4 2012</c:v>
                </c:pt>
                <c:pt idx="5">
                  <c:v>Q1 2013</c:v>
                </c:pt>
                <c:pt idx="6">
                  <c:v>Q2 2013</c:v>
                </c:pt>
                <c:pt idx="7">
                  <c:v>Q3 2013</c:v>
                </c:pt>
                <c:pt idx="8">
                  <c:v>Q4 2013</c:v>
                </c:pt>
                <c:pt idx="9">
                  <c:v>Q1 2014</c:v>
                </c:pt>
                <c:pt idx="10">
                  <c:v>Q2 2014</c:v>
                </c:pt>
              </c:strCache>
            </c:strRef>
          </c:cat>
          <c:val>
            <c:numRef>
              <c:f>Sheet1!$I$14:$I$24</c:f>
              <c:numCache>
                <c:formatCode>0.00</c:formatCode>
                <c:ptCount val="11"/>
                <c:pt idx="0">
                  <c:v>22.891818372044362</c:v>
                </c:pt>
                <c:pt idx="1">
                  <c:v>21.529858198522071</c:v>
                </c:pt>
                <c:pt idx="2">
                  <c:v>23.022234613508051</c:v>
                </c:pt>
                <c:pt idx="3">
                  <c:v>19.700414604788016</c:v>
                </c:pt>
                <c:pt idx="4">
                  <c:v>22.219901121091844</c:v>
                </c:pt>
                <c:pt idx="5">
                  <c:v>21.198496846060934</c:v>
                </c:pt>
                <c:pt idx="6">
                  <c:v>21.653978788470297</c:v>
                </c:pt>
                <c:pt idx="7">
                  <c:v>19.23783287419651</c:v>
                </c:pt>
                <c:pt idx="8">
                  <c:v>17.128769472631127</c:v>
                </c:pt>
                <c:pt idx="9">
                  <c:v>17.383139963785123</c:v>
                </c:pt>
                <c:pt idx="10">
                  <c:v>17.104650389195662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42592"/>
        <c:axId val="64544128"/>
      </c:lineChart>
      <c:catAx>
        <c:axId val="64542592"/>
        <c:scaling>
          <c:orientation val="minMax"/>
        </c:scaling>
        <c:delete val="0"/>
        <c:axPos val="b"/>
        <c:majorTickMark val="out"/>
        <c:minorTickMark val="none"/>
        <c:tickLblPos val="nextTo"/>
        <c:crossAx val="64544128"/>
        <c:crosses val="autoZero"/>
        <c:auto val="1"/>
        <c:lblAlgn val="ctr"/>
        <c:lblOffset val="100"/>
        <c:noMultiLvlLbl val="0"/>
      </c:catAx>
      <c:valAx>
        <c:axId val="6454412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0" sourceLinked="1"/>
        <c:majorTickMark val="out"/>
        <c:minorTickMark val="none"/>
        <c:tickLblPos val="nextTo"/>
        <c:crossAx val="64542592"/>
        <c:crosses val="autoZero"/>
        <c:crossBetween val="between"/>
      </c:valAx>
      <c:spPr>
        <a:solidFill>
          <a:schemeClr val="lt1"/>
        </a:solidFill>
        <a:ln w="15875" cap="flat" cmpd="sng" algn="ctr">
          <a:solidFill>
            <a:schemeClr val="tx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158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Housewide CAUTI Rate </a:t>
            </a:r>
          </a:p>
          <a:p>
            <a:pPr>
              <a:defRPr/>
            </a:pPr>
            <a:r>
              <a:rPr lang="en-US"/>
              <a:t>Oct 2011- Feb 2015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442790123205313E-2"/>
          <c:y val="0.10556965284999753"/>
          <c:w val="0.74659294762067796"/>
          <c:h val="0.74136482939632542"/>
        </c:manualLayout>
      </c:layout>
      <c:barChart>
        <c:barDir val="col"/>
        <c:grouping val="clustered"/>
        <c:varyColors val="0"/>
        <c:ser>
          <c:idx val="1"/>
          <c:order val="1"/>
          <c:tx>
            <c:v>Catheter Days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trendline>
            <c:spPr>
              <a:ln w="22225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val>
            <c:numRef>
              <c:f>Sheet1!$E$3:$AQ$3</c:f>
              <c:numCache>
                <c:formatCode>General</c:formatCode>
                <c:ptCount val="39"/>
                <c:pt idx="0">
                  <c:v>1191</c:v>
                </c:pt>
                <c:pt idx="1">
                  <c:v>980</c:v>
                </c:pt>
                <c:pt idx="2">
                  <c:v>1067</c:v>
                </c:pt>
                <c:pt idx="3">
                  <c:v>1134</c:v>
                </c:pt>
                <c:pt idx="4">
                  <c:v>1093</c:v>
                </c:pt>
                <c:pt idx="5">
                  <c:v>1076</c:v>
                </c:pt>
                <c:pt idx="6">
                  <c:v>1016</c:v>
                </c:pt>
                <c:pt idx="7">
                  <c:v>1047</c:v>
                </c:pt>
                <c:pt idx="8">
                  <c:v>883</c:v>
                </c:pt>
                <c:pt idx="9">
                  <c:v>964</c:v>
                </c:pt>
                <c:pt idx="10">
                  <c:v>1128</c:v>
                </c:pt>
                <c:pt idx="11">
                  <c:v>1096</c:v>
                </c:pt>
                <c:pt idx="12">
                  <c:v>1099</c:v>
                </c:pt>
                <c:pt idx="13">
                  <c:v>885</c:v>
                </c:pt>
                <c:pt idx="14">
                  <c:v>1175</c:v>
                </c:pt>
                <c:pt idx="15">
                  <c:v>1219</c:v>
                </c:pt>
                <c:pt idx="16">
                  <c:v>1076</c:v>
                </c:pt>
                <c:pt idx="17">
                  <c:v>1033</c:v>
                </c:pt>
                <c:pt idx="18">
                  <c:v>899</c:v>
                </c:pt>
                <c:pt idx="19">
                  <c:v>1031</c:v>
                </c:pt>
                <c:pt idx="20">
                  <c:v>1003</c:v>
                </c:pt>
                <c:pt idx="21">
                  <c:v>838</c:v>
                </c:pt>
                <c:pt idx="22">
                  <c:v>765</c:v>
                </c:pt>
                <c:pt idx="23">
                  <c:v>794</c:v>
                </c:pt>
                <c:pt idx="24">
                  <c:v>895</c:v>
                </c:pt>
                <c:pt idx="25">
                  <c:v>905</c:v>
                </c:pt>
                <c:pt idx="26">
                  <c:v>792</c:v>
                </c:pt>
                <c:pt idx="27">
                  <c:v>800</c:v>
                </c:pt>
                <c:pt idx="28">
                  <c:v>904</c:v>
                </c:pt>
                <c:pt idx="29">
                  <c:v>867</c:v>
                </c:pt>
                <c:pt idx="30">
                  <c:v>806</c:v>
                </c:pt>
                <c:pt idx="31">
                  <c:v>771</c:v>
                </c:pt>
                <c:pt idx="32">
                  <c:v>750</c:v>
                </c:pt>
                <c:pt idx="33">
                  <c:v>838</c:v>
                </c:pt>
                <c:pt idx="34">
                  <c:v>857</c:v>
                </c:pt>
                <c:pt idx="35">
                  <c:v>733</c:v>
                </c:pt>
                <c:pt idx="36">
                  <c:v>784</c:v>
                </c:pt>
                <c:pt idx="37">
                  <c:v>750</c:v>
                </c:pt>
                <c:pt idx="38">
                  <c:v>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78048"/>
        <c:axId val="16563584"/>
      </c:barChart>
      <c:lineChart>
        <c:grouping val="standard"/>
        <c:varyColors val="0"/>
        <c:ser>
          <c:idx val="0"/>
          <c:order val="0"/>
          <c:tx>
            <c:v>CAUTI Rate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22225"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Sheet1!$E$1:$AQ$1</c:f>
              <c:strCache>
                <c:ptCount val="39"/>
                <c:pt idx="0">
                  <c:v>Jan-12</c:v>
                </c:pt>
                <c:pt idx="1">
                  <c:v>Feb-12</c:v>
                </c:pt>
                <c:pt idx="2">
                  <c:v>Mar-12</c:v>
                </c:pt>
                <c:pt idx="3">
                  <c:v>Apr-12</c:v>
                </c:pt>
                <c:pt idx="4">
                  <c:v>May-12</c:v>
                </c:pt>
                <c:pt idx="5">
                  <c:v>Jun-12</c:v>
                </c:pt>
                <c:pt idx="6">
                  <c:v>Jul-12</c:v>
                </c:pt>
                <c:pt idx="7">
                  <c:v>Aug-12</c:v>
                </c:pt>
                <c:pt idx="8">
                  <c:v>Sep-12</c:v>
                </c:pt>
                <c:pt idx="9">
                  <c:v>Oct-12</c:v>
                </c:pt>
                <c:pt idx="10">
                  <c:v>Nov-12</c:v>
                </c:pt>
                <c:pt idx="11">
                  <c:v>Dec-12</c:v>
                </c:pt>
                <c:pt idx="12">
                  <c:v>Jan-13</c:v>
                </c:pt>
                <c:pt idx="13">
                  <c:v>Feb-13</c:v>
                </c:pt>
                <c:pt idx="14">
                  <c:v>Mar-13</c:v>
                </c:pt>
                <c:pt idx="15">
                  <c:v>Apr-13</c:v>
                </c:pt>
                <c:pt idx="16">
                  <c:v>May-13</c:v>
                </c:pt>
                <c:pt idx="17">
                  <c:v>Jun-13</c:v>
                </c:pt>
                <c:pt idx="18">
                  <c:v>12-Jul2</c:v>
                </c:pt>
                <c:pt idx="19">
                  <c:v>Aug-13</c:v>
                </c:pt>
                <c:pt idx="20">
                  <c:v>Sep-13</c:v>
                </c:pt>
                <c:pt idx="21">
                  <c:v>Oct-13</c:v>
                </c:pt>
                <c:pt idx="22">
                  <c:v>Nov-13</c:v>
                </c:pt>
                <c:pt idx="23">
                  <c:v>Dec-13</c:v>
                </c:pt>
                <c:pt idx="24">
                  <c:v>Jan-14</c:v>
                </c:pt>
                <c:pt idx="25">
                  <c:v>Feb-14</c:v>
                </c:pt>
                <c:pt idx="26">
                  <c:v>Mar-14</c:v>
                </c:pt>
                <c:pt idx="27">
                  <c:v>Apr-14</c:v>
                </c:pt>
                <c:pt idx="28">
                  <c:v>May-14</c:v>
                </c:pt>
                <c:pt idx="29">
                  <c:v>Jun-14</c:v>
                </c:pt>
                <c:pt idx="30">
                  <c:v>12-Jul3</c:v>
                </c:pt>
                <c:pt idx="31">
                  <c:v>Aug-14</c:v>
                </c:pt>
                <c:pt idx="32">
                  <c:v>Sep-14</c:v>
                </c:pt>
                <c:pt idx="33">
                  <c:v>Oct-14</c:v>
                </c:pt>
                <c:pt idx="34">
                  <c:v>Nov-14</c:v>
                </c:pt>
                <c:pt idx="35">
                  <c:v>Dec-14</c:v>
                </c:pt>
                <c:pt idx="36">
                  <c:v>Jan-15</c:v>
                </c:pt>
                <c:pt idx="37">
                  <c:v>Feb-15</c:v>
                </c:pt>
                <c:pt idx="38">
                  <c:v>15-Mar</c:v>
                </c:pt>
              </c:strCache>
            </c:strRef>
          </c:cat>
          <c:val>
            <c:numRef>
              <c:f>Sheet1!$E$2:$AQ$2</c:f>
              <c:numCache>
                <c:formatCode>0.00</c:formatCode>
                <c:ptCount val="39"/>
                <c:pt idx="0">
                  <c:v>3.3585222502099077</c:v>
                </c:pt>
                <c:pt idx="1">
                  <c:v>6.1224489795918364</c:v>
                </c:pt>
                <c:pt idx="2">
                  <c:v>3.7488284910965324</c:v>
                </c:pt>
                <c:pt idx="3">
                  <c:v>5.2910052910052912</c:v>
                </c:pt>
                <c:pt idx="4">
                  <c:v>6.4043915827996338</c:v>
                </c:pt>
                <c:pt idx="5">
                  <c:v>5.5762081784386615</c:v>
                </c:pt>
                <c:pt idx="6">
                  <c:v>8.8582677165354333</c:v>
                </c:pt>
                <c:pt idx="7">
                  <c:v>5.7306590257879657</c:v>
                </c:pt>
                <c:pt idx="8">
                  <c:v>3.3975084937712343</c:v>
                </c:pt>
                <c:pt idx="9">
                  <c:v>2.0746887966804981</c:v>
                </c:pt>
                <c:pt idx="10">
                  <c:v>1.7730496453900708</c:v>
                </c:pt>
                <c:pt idx="11">
                  <c:v>5.4744525547445262</c:v>
                </c:pt>
                <c:pt idx="12">
                  <c:v>1.8198362147406735</c:v>
                </c:pt>
                <c:pt idx="13">
                  <c:v>3.3898305084745761</c:v>
                </c:pt>
                <c:pt idx="14">
                  <c:v>1.7021276595744681</c:v>
                </c:pt>
                <c:pt idx="15">
                  <c:v>1.6406890894175554</c:v>
                </c:pt>
                <c:pt idx="16">
                  <c:v>4.6468401486988853</c:v>
                </c:pt>
                <c:pt idx="17">
                  <c:v>2.9041626331074539</c:v>
                </c:pt>
                <c:pt idx="18">
                  <c:v>0</c:v>
                </c:pt>
                <c:pt idx="19">
                  <c:v>4.8496605237633368</c:v>
                </c:pt>
                <c:pt idx="20">
                  <c:v>0.99700897308075764</c:v>
                </c:pt>
                <c:pt idx="21">
                  <c:v>2.3866348448687353</c:v>
                </c:pt>
                <c:pt idx="22">
                  <c:v>2.6143790849673203</c:v>
                </c:pt>
                <c:pt idx="23">
                  <c:v>1.2594458438287153</c:v>
                </c:pt>
                <c:pt idx="24">
                  <c:v>0</c:v>
                </c:pt>
                <c:pt idx="25">
                  <c:v>4.4198895027624312</c:v>
                </c:pt>
                <c:pt idx="26">
                  <c:v>5.0505050505050511</c:v>
                </c:pt>
                <c:pt idx="27">
                  <c:v>3.75</c:v>
                </c:pt>
                <c:pt idx="28">
                  <c:v>3.3185840707964602</c:v>
                </c:pt>
                <c:pt idx="29">
                  <c:v>2.306805074971165</c:v>
                </c:pt>
                <c:pt idx="30">
                  <c:v>0</c:v>
                </c:pt>
                <c:pt idx="31">
                  <c:v>1.2970168612191959</c:v>
                </c:pt>
                <c:pt idx="32">
                  <c:v>4</c:v>
                </c:pt>
                <c:pt idx="33">
                  <c:v>2.3866348448687353</c:v>
                </c:pt>
                <c:pt idx="34">
                  <c:v>1.1668611435239205</c:v>
                </c:pt>
                <c:pt idx="35">
                  <c:v>1.3642564802182811</c:v>
                </c:pt>
                <c:pt idx="36">
                  <c:v>2.5510204081632653</c:v>
                </c:pt>
                <c:pt idx="37">
                  <c:v>1.3333333333333333</c:v>
                </c:pt>
                <c:pt idx="3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59488"/>
        <c:axId val="16561664"/>
      </c:lineChart>
      <c:catAx>
        <c:axId val="1655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Month/Year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3540000"/>
          <a:lstStyle/>
          <a:p>
            <a:pPr>
              <a:defRPr sz="1200"/>
            </a:pPr>
            <a:endParaRPr lang="en-US"/>
          </a:p>
        </c:txPr>
        <c:crossAx val="16561664"/>
        <c:crosses val="autoZero"/>
        <c:auto val="1"/>
        <c:lblAlgn val="ctr"/>
        <c:lblOffset val="100"/>
        <c:noMultiLvlLbl val="0"/>
      </c:catAx>
      <c:valAx>
        <c:axId val="16561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Rate per 1000 Foley days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559488"/>
        <c:crosses val="autoZero"/>
        <c:crossBetween val="between"/>
      </c:valAx>
      <c:valAx>
        <c:axId val="1656358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Foley days of units combined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78048"/>
        <c:crosses val="max"/>
        <c:crossBetween val="between"/>
      </c:valAx>
      <c:catAx>
        <c:axId val="16578048"/>
        <c:scaling>
          <c:orientation val="minMax"/>
        </c:scaling>
        <c:delete val="1"/>
        <c:axPos val="b"/>
        <c:majorTickMark val="out"/>
        <c:minorTickMark val="none"/>
        <c:tickLblPos val="nextTo"/>
        <c:crossAx val="1656358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2434156862490937"/>
          <c:y val="0.84686601927397986"/>
          <c:w val="0.16389990158017975"/>
          <c:h val="0.15313398072602014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0.55833</cdr:x>
      <cdr:y>0.19623</cdr:y>
    </cdr:from>
    <cdr:to>
      <cdr:x>0.68054</cdr:x>
      <cdr:y>0.33437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400" y="1061644"/>
          <a:ext cx="1117458" cy="7473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3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latin typeface="+mn-lt"/>
              <a:cs typeface="Times New Roman" pitchFamily="18" charset="0"/>
            </a:rPr>
            <a:t> </a:t>
          </a:r>
          <a:r>
            <a:rPr lang="en-US" sz="1000" b="1" dirty="0">
              <a:latin typeface="+mn-lt"/>
              <a:cs typeface="Times New Roman" pitchFamily="18" charset="0"/>
            </a:rPr>
            <a:t>Foley</a:t>
          </a:r>
          <a:r>
            <a:rPr lang="en-US" sz="1000" b="1" baseline="0" dirty="0">
              <a:latin typeface="+mn-lt"/>
              <a:cs typeface="Times New Roman" pitchFamily="18" charset="0"/>
            </a:rPr>
            <a:t> </a:t>
          </a:r>
          <a:r>
            <a:rPr lang="en-US" sz="1000" b="1" baseline="0" dirty="0" smtClean="0">
              <a:latin typeface="+mn-lt"/>
              <a:cs typeface="Times New Roman" pitchFamily="18" charset="0"/>
            </a:rPr>
            <a:t>Management Assessment </a:t>
          </a:r>
          <a:r>
            <a:rPr lang="en-US" sz="1000" b="1" baseline="0" dirty="0">
              <a:latin typeface="+mn-lt"/>
              <a:cs typeface="Times New Roman" pitchFamily="18" charset="0"/>
            </a:rPr>
            <a:t>completed (May)</a:t>
          </a:r>
          <a:endParaRPr lang="en-US" sz="1000" b="1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0.61739</cdr:x>
      <cdr:y>0.33208</cdr:y>
    </cdr:from>
    <cdr:to>
      <cdr:x>0.61796</cdr:x>
      <cdr:y>0.58817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5410200" y="1676400"/>
          <a:ext cx="4995" cy="129280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0.69167</cdr:x>
      <cdr:y>0.21132</cdr:y>
    </cdr:from>
    <cdr:to>
      <cdr:x>0.81102</cdr:x>
      <cdr:y>0.36997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24600" y="1143283"/>
          <a:ext cx="1091367" cy="85832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3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>
              <a:latin typeface="+mn-lt"/>
              <a:cs typeface="Times New Roman" pitchFamily="18" charset="0"/>
            </a:rPr>
            <a:t>Foley </a:t>
          </a:r>
          <a:r>
            <a:rPr lang="en-US" sz="1000" b="1" dirty="0" smtClean="0">
              <a:latin typeface="+mn-lt"/>
              <a:cs typeface="Times New Roman" pitchFamily="18" charset="0"/>
            </a:rPr>
            <a:t>Insertion Assessment  &amp; New </a:t>
          </a:r>
          <a:r>
            <a:rPr lang="en-US" sz="1000" b="1" dirty="0">
              <a:latin typeface="+mn-lt"/>
              <a:cs typeface="Times New Roman" pitchFamily="18" charset="0"/>
            </a:rPr>
            <a:t>Tray Implementation </a:t>
          </a:r>
        </a:p>
      </cdr:txBody>
    </cdr:sp>
  </cdr:relSizeAnchor>
  <cdr:relSizeAnchor xmlns:cdr="http://schemas.openxmlformats.org/drawingml/2006/chartDrawing">
    <cdr:from>
      <cdr:x>0.71304</cdr:x>
      <cdr:y>0.34717</cdr:y>
    </cdr:from>
    <cdr:to>
      <cdr:x>0.71366</cdr:x>
      <cdr:y>0.62838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>
          <a:off x="6248400" y="1752600"/>
          <a:ext cx="5433" cy="14196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0.45782</cdr:x>
      <cdr:y>0.25232</cdr:y>
    </cdr:from>
    <cdr:to>
      <cdr:x>0.66029</cdr:x>
      <cdr:y>0.42724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55791" y="1584260"/>
          <a:ext cx="1749490" cy="1098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AFBC3-27C0-4381-B662-D1BEDBD328D7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4F636-1355-4695-A099-DE7D1D8D0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55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252A2A3-8373-4D21-852C-D7C52FEFF2D9}" type="datetimeFigureOut">
              <a:rPr lang="en-US"/>
              <a:pPr>
                <a:defRPr/>
              </a:pPr>
              <a:t>10/1/2015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51FE9E9-D1CD-4FD2-8BD2-903413C2E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54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7244432-B47F-4822-B69A-7D4AF8D862A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375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DE05-22C0-4A41-817E-71578BEE18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DE05-22C0-4A41-817E-71578BEE18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DE05-22C0-4A41-817E-71578BEE18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80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DE05-22C0-4A41-817E-71578BEE18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21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DE05-22C0-4A41-817E-71578BEE18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0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Hospital staff provide ongoing support and expertise (r/t CAUTI prevention, catheter use and safety culture)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C1AC-7F2D-964D-A1F5-84637E3E3B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45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C1AC-7F2D-964D-A1F5-84637E3E3B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7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*In </a:t>
            </a:r>
            <a:r>
              <a:rPr lang="en-US" dirty="0" smtClean="0"/>
              <a:t>many cases, there was more than </a:t>
            </a:r>
            <a:r>
              <a:rPr lang="en-US" smtClean="0"/>
              <a:t>one breach/case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A439-9AB2-4545-B50A-BF3980ABEB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32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DE05-22C0-4A41-817E-71578BEE18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3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DE05-22C0-4A41-817E-71578BEE18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9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DE05-22C0-4A41-817E-71578BEE18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0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5817D-CA19-4A15-A8C5-E10EF2AA98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9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DE05-22C0-4A41-817E-71578BEE18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4400" dirty="0" smtClean="0">
              <a:latin typeface="Calibri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BB1FA-FA81-4AAC-A4CC-FAE8BD1A8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5A154-428D-4FFE-BE6B-63EC3FCD5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9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5A154-428D-4FFE-BE6B-63EC3FCD5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9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2133600"/>
            <a:ext cx="8077200" cy="1981200"/>
          </a:xfrm>
        </p:spPr>
        <p:txBody>
          <a:bodyPr>
            <a:normAutofit/>
          </a:bodyPr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4A717-1C89-4DAE-A4C1-14B750D8C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A4AEB-40D4-4406-818E-F7AA378E3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5047-CF9D-40F9-9A4B-428B51595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A154-428D-4FFE-BE6B-63EC3FCD5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409F8-B621-46D2-866E-57FFAC3F6D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676400" y="1676400"/>
            <a:ext cx="5257800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464FB-C730-4787-9E21-7FB8A713E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D266E-AE62-4FA6-A864-48459DC5A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5A154-428D-4FFE-BE6B-63EC3FCD5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049635F-23F9-480F-86C3-C9ED30B32B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0" descr="alt=&quot;&quot;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400" dirty="0" smtClean="0"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2" r:id="rId9"/>
    <p:sldLayoutId id="2147483792" r:id="rId10"/>
    <p:sldLayoutId id="214748379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heterout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jstor.org/stable/10.1086/675718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tor.org/stable/10.1086/673147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Breaking Down Barriers to Aseptic Catheter Insertion</a:t>
            </a:r>
            <a:endParaRPr lang="en-US" dirty="0"/>
          </a:p>
        </p:txBody>
      </p:sp>
      <p:sp>
        <p:nvSpPr>
          <p:cNvPr id="5" name="Subtitle 9"/>
          <p:cNvSpPr>
            <a:spLocks noGrp="1"/>
          </p:cNvSpPr>
          <p:nvPr>
            <p:ph type="subTitle" idx="1"/>
          </p:nvPr>
        </p:nvSpPr>
        <p:spPr>
          <a:xfrm>
            <a:off x="1562100" y="1752600"/>
            <a:ext cx="6019800" cy="4724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a typeface="ＭＳ Ｐゴシック" pitchFamily="34" charset="-128"/>
                <a:cs typeface="Arial" charset="0"/>
              </a:rPr>
              <a:t>Milisa Manojlovich, PhD</a:t>
            </a:r>
            <a:r>
              <a:rPr lang="en-US" sz="2800" dirty="0">
                <a:ea typeface="ＭＳ Ｐゴシック" pitchFamily="34" charset="-128"/>
                <a:cs typeface="Arial" charset="0"/>
              </a:rPr>
              <a:t>, RN, </a:t>
            </a:r>
            <a:r>
              <a:rPr lang="en-US" sz="2800" dirty="0" smtClean="0">
                <a:ea typeface="ＭＳ Ｐゴシック" pitchFamily="34" charset="-128"/>
                <a:cs typeface="Arial" charset="0"/>
              </a:rPr>
              <a:t>CCRN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Associate 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Professor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University of Michigan School of 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Nursing</a:t>
            </a:r>
          </a:p>
          <a:p>
            <a:pPr eaLnBrk="1" hangingPunct="1">
              <a:spcBef>
                <a:spcPts val="2400"/>
              </a:spcBef>
              <a:spcAft>
                <a:spcPts val="0"/>
              </a:spcAft>
            </a:pPr>
            <a:r>
              <a:rPr lang="en-US" sz="2800" dirty="0">
                <a:ea typeface="ＭＳ Ｐゴシック" pitchFamily="34" charset="-128"/>
                <a:cs typeface="Arial" charset="0"/>
              </a:rPr>
              <a:t>Stacy </a:t>
            </a:r>
            <a:r>
              <a:rPr lang="en-US" sz="2800" dirty="0" smtClean="0">
                <a:ea typeface="ＭＳ Ｐゴシック" pitchFamily="34" charset="-128"/>
                <a:cs typeface="Arial" charset="0"/>
              </a:rPr>
              <a:t>Martin</a:t>
            </a:r>
            <a:r>
              <a:rPr lang="en-US" sz="2800" dirty="0">
                <a:ea typeface="ＭＳ Ｐゴシック" pitchFamily="34" charset="-128"/>
                <a:cs typeface="Arial" charset="0"/>
              </a:rPr>
              <a:t>, RN, BSN, </a:t>
            </a:r>
            <a:r>
              <a:rPr lang="en-US" sz="2800" dirty="0" smtClean="0">
                <a:ea typeface="ＭＳ Ｐゴシック" pitchFamily="34" charset="-128"/>
                <a:cs typeface="Arial" charset="0"/>
              </a:rPr>
              <a:t>CIC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Manager, </a:t>
            </a:r>
            <a:r>
              <a:rPr lang="en-US" sz="2400" dirty="0">
                <a:ea typeface="ＭＳ Ｐゴシック" pitchFamily="34" charset="-128"/>
                <a:cs typeface="Arial" charset="0"/>
              </a:rPr>
              <a:t>Infection Prevention </a:t>
            </a:r>
            <a:endParaRPr lang="en-US" sz="2400" dirty="0" smtClean="0"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Moffitt Cancer Center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a typeface="ＭＳ Ｐゴシック" pitchFamily="34" charset="-128"/>
                <a:cs typeface="Arial" charset="0"/>
              </a:rPr>
              <a:t>Stephanie Carraway, MPH candidate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Infection Prevention Specialist</a:t>
            </a:r>
            <a:endParaRPr lang="en-US" sz="2400" dirty="0"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Moffitt Cancer 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Center</a:t>
            </a:r>
            <a:endParaRPr lang="en-US" sz="2400" dirty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Picture 2" descr="photo of Dr. Manojlov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333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0"/>
            <a:ext cx="13335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343400"/>
            <a:ext cx="13144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5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Activities strictly within the nursing domain may not perceived as being important or of much value, compared to activities that cross disciplinary boundaries.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Catheter insertion may be perceived as one of many “tasks” rather than as a component of evidence-based practice.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10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2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to Promote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Aseptic insertion of indwelling urinary catheters is a component of evidence-based practice, no matter what the discipline.</a:t>
            </a:r>
          </a:p>
          <a:p>
            <a:r>
              <a:rPr lang="en-US" dirty="0" smtClean="0"/>
              <a:t>Develop a culture where evidence-based practice is recognized and rewarded.</a:t>
            </a:r>
          </a:p>
          <a:p>
            <a:r>
              <a:rPr lang="en-US" dirty="0" smtClean="0"/>
              <a:t>Think in terms of nursing practice components rather than a set of tasks to be completed.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11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few similarities between the controlled environment in which health care providers learn to insert catheters and the chaotic work environments in which they practice.</a:t>
            </a:r>
          </a:p>
          <a:p>
            <a:r>
              <a:rPr lang="en-US" dirty="0" smtClean="0"/>
              <a:t>Health care providers may not have the skills to maintain aseptic technique given work environment constraints.</a:t>
            </a:r>
          </a:p>
          <a:p>
            <a:r>
              <a:rPr lang="en-US" dirty="0" smtClean="0"/>
              <a:t>They may observe peers inserting catheters and notice that aseptic technique is not used.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12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 competencies  and </a:t>
            </a:r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annual competency </a:t>
            </a:r>
            <a:r>
              <a:rPr lang="en-US" dirty="0" smtClean="0"/>
              <a:t>testing for catheter insertion technique.</a:t>
            </a:r>
          </a:p>
          <a:p>
            <a:r>
              <a:rPr lang="en-US" dirty="0" smtClean="0"/>
              <a:t>Require that there be oversight for catheter insertion by a licensed provider.</a:t>
            </a:r>
          </a:p>
          <a:p>
            <a:r>
              <a:rPr lang="en-US" dirty="0"/>
              <a:t>Use a buddy system at first when catheter insertion is necessary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Develop a policy on catheter insertion techniques if none is in place.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13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8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Consider alternatives to indwelling urinary catheters first:</a:t>
            </a:r>
          </a:p>
          <a:p>
            <a:pPr lvl="1"/>
            <a:r>
              <a:rPr lang="en-US" dirty="0" smtClean="0"/>
              <a:t>Bladder scanner to assess volume of urine in bladder</a:t>
            </a:r>
          </a:p>
          <a:p>
            <a:pPr lvl="1"/>
            <a:r>
              <a:rPr lang="en-US" dirty="0" smtClean="0"/>
              <a:t>Straight catheter for one-time or intermittent needs</a:t>
            </a:r>
          </a:p>
          <a:p>
            <a:pPr lvl="1"/>
            <a:r>
              <a:rPr lang="en-US" dirty="0" smtClean="0"/>
              <a:t>Condom catheter for men without urinary retention or obstruction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14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31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Catheter is inserted for appropriate indication:</a:t>
            </a:r>
          </a:p>
          <a:p>
            <a:pPr lvl="1"/>
            <a:r>
              <a:rPr lang="en-US" dirty="0" smtClean="0"/>
              <a:t>Acute urinary retention</a:t>
            </a:r>
          </a:p>
          <a:p>
            <a:pPr lvl="1"/>
            <a:r>
              <a:rPr lang="en-US" dirty="0" smtClean="0"/>
              <a:t>Acute bladder outlet obstruction</a:t>
            </a:r>
          </a:p>
          <a:p>
            <a:pPr lvl="1"/>
            <a:r>
              <a:rPr lang="en-US" dirty="0" smtClean="0"/>
              <a:t>Need for accurate output measurement </a:t>
            </a:r>
            <a:endParaRPr lang="en-US" dirty="0"/>
          </a:p>
          <a:p>
            <a:pPr lvl="1"/>
            <a:r>
              <a:rPr lang="en-US" dirty="0" smtClean="0"/>
              <a:t>To assist in healing of open wounds in incontinent patients</a:t>
            </a:r>
          </a:p>
          <a:p>
            <a:pPr lvl="1"/>
            <a:r>
              <a:rPr lang="en-US" dirty="0" smtClean="0"/>
              <a:t>To improve comfort at end-of-life, if needed</a:t>
            </a:r>
          </a:p>
          <a:p>
            <a:pPr lvl="1"/>
            <a:r>
              <a:rPr lang="en-US" dirty="0" smtClean="0"/>
              <a:t>Strict prolonged immobilization (e.g., pelvic fracture)</a:t>
            </a:r>
          </a:p>
          <a:p>
            <a:pPr lvl="1"/>
            <a:r>
              <a:rPr lang="en-US" dirty="0" smtClean="0"/>
              <a:t>Select </a:t>
            </a:r>
            <a:r>
              <a:rPr lang="en-US" dirty="0" err="1" smtClean="0"/>
              <a:t>peri</a:t>
            </a:r>
            <a:r>
              <a:rPr lang="en-US" dirty="0" smtClean="0"/>
              <a:t>-operative needs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15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15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Aseptic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Set up a sterile field.</a:t>
            </a:r>
          </a:p>
          <a:p>
            <a:pPr lvl="0"/>
            <a:r>
              <a:rPr lang="en-US" dirty="0" smtClean="0"/>
              <a:t>Perform </a:t>
            </a:r>
            <a:r>
              <a:rPr lang="en-US" dirty="0"/>
              <a:t>hand hygiene immediately before and after </a:t>
            </a:r>
            <a:r>
              <a:rPr lang="en-US" dirty="0" smtClean="0"/>
              <a:t>insertion.</a:t>
            </a:r>
            <a:endParaRPr lang="en-US" dirty="0"/>
          </a:p>
          <a:p>
            <a:pPr lvl="0"/>
            <a:r>
              <a:rPr lang="en-US" dirty="0"/>
              <a:t>Use sterile gloves, drapes, </a:t>
            </a:r>
            <a:r>
              <a:rPr lang="en-US" dirty="0" smtClean="0"/>
              <a:t>sponges. </a:t>
            </a:r>
          </a:p>
          <a:p>
            <a:pPr lvl="0"/>
            <a:r>
              <a:rPr lang="en-US" dirty="0" smtClean="0"/>
              <a:t>Use appropriate </a:t>
            </a:r>
            <a:r>
              <a:rPr lang="en-US" dirty="0"/>
              <a:t>antiseptic or sterile solution for </a:t>
            </a:r>
            <a:r>
              <a:rPr lang="en-US" dirty="0" err="1"/>
              <a:t>peri</a:t>
            </a:r>
            <a:r>
              <a:rPr lang="en-US" dirty="0"/>
              <a:t>-urethral cleaning, and a single-use packet of lubricant jelly for </a:t>
            </a:r>
            <a:r>
              <a:rPr lang="en-US" dirty="0" smtClean="0"/>
              <a:t>catheter tip.</a:t>
            </a:r>
          </a:p>
          <a:p>
            <a:r>
              <a:rPr lang="en-US" dirty="0" smtClean="0"/>
              <a:t>If </a:t>
            </a:r>
            <a:r>
              <a:rPr lang="en-US" dirty="0"/>
              <a:t>catheter is accidentally contaminated, it is discarded, and a new sterile catheter is </a:t>
            </a:r>
            <a:r>
              <a:rPr lang="en-US" dirty="0" smtClean="0"/>
              <a:t>obtained.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16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Insertion Checklist – ANA Tool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17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American Nurses Association CAUTI prevention to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0"/>
          <a:stretch/>
        </p:blipFill>
        <p:spPr bwMode="auto">
          <a:xfrm>
            <a:off x="511222" y="15240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93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18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Type of Checklist</a:t>
            </a:r>
            <a:endParaRPr lang="en-US" dirty="0"/>
          </a:p>
        </p:txBody>
      </p:sp>
      <p:graphicFrame>
        <p:nvGraphicFramePr>
          <p:cNvPr id="6" name="Content Placeholder 5" descr="checklist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25028088"/>
              </p:ext>
            </p:extLst>
          </p:nvPr>
        </p:nvGraphicFramePr>
        <p:xfrm>
          <a:off x="114301" y="1600213"/>
          <a:ext cx="8915399" cy="51815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44214"/>
                <a:gridCol w="490395"/>
                <a:gridCol w="490395"/>
                <a:gridCol w="490395"/>
              </a:tblGrid>
              <a:tr h="200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Procedural Steps 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NA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Place patient in supine position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Inspect the sterile catheterization kit and remove it from its outer packaging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Open the inner paper wrapping to form a sterile field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Form sterile field on bedside table or other flat surface but not patient bed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With washed hands carefully retrieve the absorbent pad from the top of the kit 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Place absorbent pad beneath patient’s buttocks, with plastic side down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Don sterile gloves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</a:rPr>
                        <a:t>Cover patient’s abdomen and superior pubic region with fenestrated drape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Organize contents of the tray on the sterile field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Pour antiseptic solution over the preparation swabs in the tray compartment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Squeeze some sterile catheter lubricant onto the tray to lubricate the catheter tip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Using gloved non-dominant hand, identify the urethra by spreading labia majora &amp; </a:t>
                      </a:r>
                      <a:r>
                        <a:rPr lang="en-US" sz="1200" dirty="0" err="1">
                          <a:effectLst/>
                        </a:rPr>
                        <a:t>minora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40096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Use the thumb and index finger to spread the inner labia with gentle traction and pulling upward towards patient’s head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Non-dominant hand is not removed from this position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Use an expanding circular motion to clean the opening with remaining swabs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Lubricate distal end of the catheter with the sterile jelly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Holding the catheter in the dominant hand, gently introduce the catheter tip into meatus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004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Slowly advance catheter through the urethra into the bladder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19415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If catheter is accidentally contaminated, it is discarded, and a new sterile catheter is obtained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40096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* If catheter is accidentally inserted into the vagina, it is left in place until a new sterile catheter is obtained and inserted correctly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27236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Once urine is observed in tubing, the catheter is advanced another 3 – 5 cm.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  <a:tr h="30448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Balloon is inflated with entire contents of 10cc. syringe of sterile water only after urine is observed in tubing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0737" marR="807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817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Execution: Lack of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524000"/>
            <a:ext cx="8153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Those who insert catheters may not be aware of the consequences when aseptic insertion technique is violated.</a:t>
            </a:r>
          </a:p>
          <a:p>
            <a:r>
              <a:rPr lang="en-US" dirty="0" smtClean="0"/>
              <a:t>Patients move from the ED to other units, and there is no systematic process to let ED staff know of patient outcomes.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19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3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Discuss results of a study that identified common barriers to the use of aseptic insertion technique.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Describe the “Four E’s” and associated strategies to guide practice change.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Apply the concept of mindfulness to catheter insertion.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State </a:t>
            </a:r>
            <a:r>
              <a:rPr lang="en-US" sz="2600" dirty="0"/>
              <a:t>how one hospital assessed catheter insertion practices and implemented strategies to correct improper techniques. 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2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Execution: Raising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Unit level strategies:</a:t>
            </a:r>
          </a:p>
          <a:p>
            <a:pPr lvl="1"/>
            <a:r>
              <a:rPr lang="en-US" dirty="0"/>
              <a:t>Report monthly CAUTI rates during staff meetings. </a:t>
            </a:r>
          </a:p>
          <a:p>
            <a:pPr lvl="1"/>
            <a:r>
              <a:rPr lang="en-US" dirty="0"/>
              <a:t>Post monthly CAUTI rates in a prominent location.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Organizational level strategies:</a:t>
            </a:r>
          </a:p>
          <a:p>
            <a:pPr lvl="1"/>
            <a:r>
              <a:rPr lang="en-US" dirty="0"/>
              <a:t>Post CAUTI rates for all units, so that comparisons can be seen.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20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44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Execution: Lack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Time, financial, space, equipment constraints can all contribute to situations where aseptic insertion techniques are not used.</a:t>
            </a:r>
          </a:p>
          <a:p>
            <a:r>
              <a:rPr lang="en-US" dirty="0"/>
              <a:t>Variation in </a:t>
            </a:r>
            <a:r>
              <a:rPr lang="en-US" dirty="0" smtClean="0"/>
              <a:t>human resources </a:t>
            </a:r>
            <a:r>
              <a:rPr lang="en-US" dirty="0"/>
              <a:t>contributes </a:t>
            </a:r>
            <a:r>
              <a:rPr lang="en-US" dirty="0" smtClean="0"/>
              <a:t>to poor execution as </a:t>
            </a:r>
            <a:r>
              <a:rPr lang="en-US" dirty="0"/>
              <a:t>well: </a:t>
            </a:r>
          </a:p>
          <a:p>
            <a:pPr lvl="1"/>
            <a:r>
              <a:rPr lang="en-US" dirty="0"/>
              <a:t>High turnover</a:t>
            </a:r>
          </a:p>
          <a:p>
            <a:pPr lvl="1"/>
            <a:r>
              <a:rPr lang="en-US" dirty="0" smtClean="0"/>
              <a:t>Understaffing</a:t>
            </a:r>
          </a:p>
          <a:p>
            <a:pPr lvl="1"/>
            <a:r>
              <a:rPr lang="en-US" dirty="0" smtClean="0"/>
              <a:t>Enough IPs to do the work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21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Execution Strategies that Focus on Improving or Reallocating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Adequate supplies:</a:t>
            </a:r>
          </a:p>
          <a:p>
            <a:pPr lvl="1"/>
            <a:r>
              <a:rPr lang="en-US" dirty="0"/>
              <a:t>over-the-bed </a:t>
            </a:r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hand sanitizers</a:t>
            </a:r>
          </a:p>
          <a:p>
            <a:pPr lvl="1"/>
            <a:r>
              <a:rPr lang="en-US" dirty="0" smtClean="0"/>
              <a:t>sterile gloves</a:t>
            </a:r>
          </a:p>
          <a:p>
            <a:pPr lvl="1"/>
            <a:r>
              <a:rPr lang="en-US" dirty="0" smtClean="0"/>
              <a:t>best </a:t>
            </a:r>
            <a:r>
              <a:rPr lang="en-US" dirty="0"/>
              <a:t>type of kit to stock for your patient </a:t>
            </a:r>
            <a:r>
              <a:rPr lang="en-US" dirty="0" smtClean="0"/>
              <a:t>population</a:t>
            </a:r>
            <a:endParaRPr lang="en-US" dirty="0"/>
          </a:p>
          <a:p>
            <a:r>
              <a:rPr lang="en-US" dirty="0"/>
              <a:t>Would individual supplies be better than a kit</a:t>
            </a:r>
            <a:r>
              <a:rPr lang="en-US" dirty="0" smtClean="0"/>
              <a:t>?</a:t>
            </a:r>
          </a:p>
          <a:p>
            <a:r>
              <a:rPr lang="en-US" dirty="0" smtClean="0"/>
              <a:t>Adequate </a:t>
            </a:r>
            <a:r>
              <a:rPr lang="en-US" dirty="0"/>
              <a:t>facilities for hand </a:t>
            </a:r>
            <a:r>
              <a:rPr lang="en-US" dirty="0" smtClean="0"/>
              <a:t>hygiene</a:t>
            </a:r>
          </a:p>
          <a:p>
            <a:r>
              <a:rPr lang="en-US" dirty="0"/>
              <a:t>Location:</a:t>
            </a:r>
          </a:p>
          <a:p>
            <a:pPr lvl="1"/>
            <a:r>
              <a:rPr lang="en-US" dirty="0"/>
              <a:t>Where are kits located in relation to where the procedure is to take place</a:t>
            </a:r>
            <a:r>
              <a:rPr lang="en-US" dirty="0" smtClean="0"/>
              <a:t>?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22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27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Strategies to Improve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non-punitive culture</a:t>
            </a:r>
          </a:p>
          <a:p>
            <a:r>
              <a:rPr lang="en-US" dirty="0"/>
              <a:t>Visible and supportive leadership</a:t>
            </a:r>
          </a:p>
          <a:p>
            <a:r>
              <a:rPr lang="en-US" dirty="0"/>
              <a:t>Identify system-wide barriers to aseptic insertion:</a:t>
            </a:r>
          </a:p>
          <a:p>
            <a:pPr lvl="1"/>
            <a:r>
              <a:rPr lang="en-US" dirty="0"/>
              <a:t>Lack of adequate supplies</a:t>
            </a:r>
          </a:p>
          <a:p>
            <a:pPr lvl="1"/>
            <a:r>
              <a:rPr lang="en-US" dirty="0"/>
              <a:t>Lack of space for sterile field set-ups</a:t>
            </a:r>
          </a:p>
          <a:p>
            <a:pPr lvl="1"/>
            <a:r>
              <a:rPr lang="en-US" dirty="0"/>
              <a:t>Lack of manpower</a:t>
            </a:r>
          </a:p>
          <a:p>
            <a:r>
              <a:rPr lang="en-US" dirty="0"/>
              <a:t>Allocate resources to overcome as many barriers as </a:t>
            </a:r>
            <a:r>
              <a:rPr lang="en-US" dirty="0" smtClean="0"/>
              <a:t>possible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23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24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CAUTI rates, catheter days, costs of UTIs</a:t>
            </a:r>
          </a:p>
          <a:p>
            <a:r>
              <a:rPr lang="en-US" dirty="0" smtClean="0"/>
              <a:t>Compliance with catheter insertion guidelines</a:t>
            </a:r>
          </a:p>
          <a:p>
            <a:r>
              <a:rPr lang="en-US" dirty="0" smtClean="0"/>
              <a:t>Compliance with catheter maintenance and care</a:t>
            </a:r>
          </a:p>
          <a:p>
            <a:r>
              <a:rPr lang="en-US" dirty="0"/>
              <a:t>Hand hygiene rates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24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97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>
                <a:hlinkClick r:id="rId3" tooltip="web link to University of Michigan's catheter out website"/>
              </a:rPr>
              <a:t>www.Catheterout.org</a:t>
            </a:r>
            <a:r>
              <a:rPr lang="en-US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Strategies to Prevent CAUTI in Acute Care </a:t>
            </a:r>
            <a:r>
              <a:rPr lang="en-US" dirty="0"/>
              <a:t>H</a:t>
            </a:r>
            <a:r>
              <a:rPr lang="en-US" dirty="0" smtClean="0"/>
              <a:t>ospitals, 2014 Update from SHEA:</a:t>
            </a:r>
          </a:p>
          <a:p>
            <a:pPr marL="346075" indent="0">
              <a:spcBef>
                <a:spcPts val="1800"/>
              </a:spcBef>
              <a:buNone/>
            </a:pPr>
            <a:r>
              <a:rPr lang="en-US" u="sng" dirty="0" smtClean="0">
                <a:hlinkClick r:id="rId4" tooltip="web link to SHEA's website for prevention strategies"/>
              </a:rPr>
              <a:t>http</a:t>
            </a:r>
            <a:r>
              <a:rPr lang="en-US" u="sng" dirty="0">
                <a:hlinkClick r:id="rId4" tooltip="web link to SHEA's website for prevention strategies"/>
              </a:rPr>
              <a:t>://www.jstor.org/stable/10.1086/675718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25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Catheter insertion is really a very complex task:</a:t>
            </a:r>
          </a:p>
          <a:p>
            <a:pPr lvl="1"/>
            <a:r>
              <a:rPr lang="en-US" dirty="0" smtClean="0"/>
              <a:t>Multiple steps</a:t>
            </a:r>
          </a:p>
          <a:p>
            <a:pPr lvl="1"/>
            <a:r>
              <a:rPr lang="en-US" dirty="0" smtClean="0"/>
              <a:t>Something can go wrong at any point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oes not evoke visceral response, yet harms are very real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26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85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 mode of thinking based on sorting and prioritizing cognitive tasks</a:t>
            </a:r>
          </a:p>
          <a:p>
            <a:r>
              <a:rPr lang="en-US" dirty="0" smtClean="0"/>
              <a:t>Used to achieve organizational goals</a:t>
            </a:r>
          </a:p>
          <a:p>
            <a:r>
              <a:rPr lang="en-US" dirty="0" smtClean="0"/>
              <a:t>A flexible state of mind “engaged in the present with acute awareness of external events”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27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28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Mindful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419600"/>
          </a:xfrm>
        </p:spPr>
        <p:txBody>
          <a:bodyPr/>
          <a:lstStyle/>
          <a:p>
            <a:r>
              <a:rPr lang="en-US" dirty="0" smtClean="0"/>
              <a:t>Mindful </a:t>
            </a:r>
            <a:r>
              <a:rPr lang="en-US" dirty="0"/>
              <a:t>practice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cognitive process </a:t>
            </a:r>
            <a:r>
              <a:rPr lang="en-US" dirty="0"/>
              <a:t>that tailors evidence-based practice </a:t>
            </a:r>
            <a:r>
              <a:rPr lang="en-US" dirty="0" smtClean="0"/>
              <a:t>recommendations to </a:t>
            </a:r>
            <a:r>
              <a:rPr lang="en-US" dirty="0"/>
              <a:t>the individual patient by considering </a:t>
            </a:r>
            <a:r>
              <a:rPr lang="en-US" dirty="0" smtClean="0"/>
              <a:t>patient and contextual </a:t>
            </a:r>
            <a:r>
              <a:rPr lang="en-US" dirty="0"/>
              <a:t>factors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Maintain </a:t>
            </a:r>
            <a:r>
              <a:rPr lang="en-US" dirty="0"/>
              <a:t>a big picture </a:t>
            </a:r>
            <a:r>
              <a:rPr lang="en-US" dirty="0" smtClean="0"/>
              <a:t>view.</a:t>
            </a:r>
            <a:endParaRPr lang="en-US" dirty="0"/>
          </a:p>
          <a:p>
            <a:r>
              <a:rPr lang="en-US" dirty="0"/>
              <a:t>Stay “in the </a:t>
            </a:r>
            <a:r>
              <a:rPr lang="en-US" dirty="0" smtClean="0"/>
              <a:t>moment.”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 smtClean="0">
                <a:hlinkClick r:id="rId2" tooltip="web link"/>
              </a:rPr>
              <a:t>http</a:t>
            </a:r>
            <a:r>
              <a:rPr lang="en-US" sz="1800" dirty="0">
                <a:hlinkClick r:id="rId2" tooltip="web link"/>
              </a:rPr>
              <a:t>://</a:t>
            </a:r>
            <a:r>
              <a:rPr lang="en-US" sz="1800" dirty="0" smtClean="0">
                <a:hlinkClick r:id="rId2" tooltip="web link"/>
              </a:rPr>
              <a:t>www.jstor.org/stable/10.1086/673147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28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55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Urinary catheters should only be inserted if there is an appropriate indication.</a:t>
            </a:r>
          </a:p>
          <a:p>
            <a:r>
              <a:rPr lang="en-US" dirty="0" smtClean="0"/>
              <a:t>Aseptic insertion technique is strongly recommended, but multiple barriers can arise.</a:t>
            </a:r>
          </a:p>
          <a:p>
            <a:r>
              <a:rPr lang="en-US" dirty="0"/>
              <a:t>A</a:t>
            </a:r>
            <a:r>
              <a:rPr lang="en-US" dirty="0" smtClean="0"/>
              <a:t>n approach that blends “The 4 E’s” with mindfulness may be successful at overcoming barriers.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29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your role at the hospital?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Infection Preventionist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Physician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Nurse leader or nurse educator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Bedside nurse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Other…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3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Moffitt Cancer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4724400"/>
            <a:ext cx="81534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Mission: Contribute to the prevention and cure of cancer</a:t>
            </a:r>
            <a:endParaRPr lang="en-US" dirty="0"/>
          </a:p>
        </p:txBody>
      </p:sp>
      <p:pic>
        <p:nvPicPr>
          <p:cNvPr id="1026" name="Picture 2" descr="photo of Moffitt Cancer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0" y="1752600"/>
            <a:ext cx="696628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A Cancer Center’s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Journey began 10/2011</a:t>
            </a:r>
          </a:p>
          <a:p>
            <a:pPr lvl="1"/>
            <a:r>
              <a:rPr lang="en-US" dirty="0" smtClean="0"/>
              <a:t>Expanded surveillance house-wide</a:t>
            </a:r>
          </a:p>
          <a:p>
            <a:pPr lvl="1"/>
            <a:r>
              <a:rPr lang="en-US" dirty="0" smtClean="0"/>
              <a:t>Established CAUTI Committee</a:t>
            </a:r>
          </a:p>
          <a:p>
            <a:pPr lvl="2"/>
            <a:r>
              <a:rPr lang="en-US" dirty="0" smtClean="0"/>
              <a:t>Promote best practice re: Foley use &amp; management</a:t>
            </a:r>
          </a:p>
          <a:p>
            <a:pPr lvl="2"/>
            <a:r>
              <a:rPr lang="en-US" dirty="0" smtClean="0"/>
              <a:t>Reduce utilization by 20%</a:t>
            </a:r>
          </a:p>
          <a:p>
            <a:pPr lvl="2"/>
            <a:r>
              <a:rPr lang="en-US" dirty="0" smtClean="0"/>
              <a:t>Reduce CAUTI rates by 10%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23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Identifying the Issue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Analysis of data showed high utilization</a:t>
            </a:r>
          </a:p>
          <a:p>
            <a:pPr lvl="1"/>
            <a:r>
              <a:rPr lang="en-US" dirty="0" smtClean="0"/>
              <a:t>Little comparative data specific for Cancer Centers</a:t>
            </a:r>
          </a:p>
          <a:p>
            <a:r>
              <a:rPr lang="en-US" dirty="0"/>
              <a:t>I</a:t>
            </a:r>
            <a:r>
              <a:rPr lang="en-US" dirty="0" smtClean="0"/>
              <a:t>CU chosen as pilot unit</a:t>
            </a:r>
          </a:p>
          <a:p>
            <a:pPr lvl="1"/>
            <a:r>
              <a:rPr lang="en-US" dirty="0" smtClean="0"/>
              <a:t>Trialed a daily needs assessment program</a:t>
            </a:r>
          </a:p>
          <a:p>
            <a:pPr lvl="1"/>
            <a:r>
              <a:rPr lang="en-US" dirty="0" smtClean="0"/>
              <a:t>Not a success!</a:t>
            </a:r>
          </a:p>
          <a:p>
            <a:r>
              <a:rPr lang="en-US" dirty="0" smtClean="0"/>
              <a:t>Partnered with industry to perform Foley Management Point Prevalence Study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29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What We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Results were surprising!</a:t>
            </a:r>
          </a:p>
          <a:p>
            <a:pPr lvl="1"/>
            <a:r>
              <a:rPr lang="en-US" dirty="0" smtClean="0"/>
              <a:t>Foley management is an issue</a:t>
            </a:r>
          </a:p>
          <a:p>
            <a:pPr lvl="1"/>
            <a:r>
              <a:rPr lang="en-US" dirty="0" smtClean="0"/>
              <a:t>Back to the basics</a:t>
            </a:r>
          </a:p>
          <a:p>
            <a:r>
              <a:rPr lang="en-US" dirty="0" smtClean="0"/>
              <a:t>Engaged the unit managers</a:t>
            </a:r>
          </a:p>
          <a:p>
            <a:pPr lvl="1"/>
            <a:r>
              <a:rPr lang="en-US" dirty="0" smtClean="0"/>
              <a:t>Education, education, education</a:t>
            </a:r>
          </a:p>
          <a:p>
            <a:pPr lvl="1"/>
            <a:r>
              <a:rPr lang="en-US" dirty="0" smtClean="0"/>
              <a:t>Audit what you expect</a:t>
            </a:r>
          </a:p>
          <a:p>
            <a:r>
              <a:rPr lang="en-US" dirty="0" smtClean="0"/>
              <a:t>Compliance increased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10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Keeping Our Eyes on 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Journey continues: 05/2012</a:t>
            </a:r>
          </a:p>
          <a:p>
            <a:pPr lvl="1"/>
            <a:r>
              <a:rPr lang="en-US" dirty="0" smtClean="0"/>
              <a:t>FHA HEN Project introduced</a:t>
            </a:r>
          </a:p>
          <a:p>
            <a:pPr lvl="2"/>
            <a:r>
              <a:rPr lang="en-US" dirty="0" smtClean="0"/>
              <a:t>Moffitt joined &amp; submitted house-wide data</a:t>
            </a:r>
          </a:p>
          <a:p>
            <a:pPr lvl="2"/>
            <a:r>
              <a:rPr lang="en-US" dirty="0" smtClean="0"/>
              <a:t>Adopted </a:t>
            </a:r>
            <a:r>
              <a:rPr lang="en-US" i="1" dirty="0" smtClean="0"/>
              <a:t>On the CUSP:  Stop CAUTI</a:t>
            </a:r>
          </a:p>
          <a:p>
            <a:pPr lvl="1"/>
            <a:r>
              <a:rPr lang="en-US" dirty="0" smtClean="0"/>
              <a:t>CAUTI Rates added to Nursing Unit Dashboards</a:t>
            </a:r>
          </a:p>
          <a:p>
            <a:pPr lvl="2"/>
            <a:r>
              <a:rPr lang="en-US" dirty="0" smtClean="0"/>
              <a:t>Case reviews of each CAUTI </a:t>
            </a:r>
          </a:p>
          <a:p>
            <a:pPr lvl="2"/>
            <a:r>
              <a:rPr lang="en-US" dirty="0" smtClean="0"/>
              <a:t>Unit audits continued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86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graphicFrame>
        <p:nvGraphicFramePr>
          <p:cNvPr id="3" name="Chart 2" descr="alt=&quot;&quot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151584"/>
              </p:ext>
            </p:extLst>
          </p:nvPr>
        </p:nvGraphicFramePr>
        <p:xfrm>
          <a:off x="685800" y="2286000"/>
          <a:ext cx="3810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 descr="alt=&quot;&quot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251018"/>
              </p:ext>
            </p:extLst>
          </p:nvPr>
        </p:nvGraphicFramePr>
        <p:xfrm>
          <a:off x="4762500" y="2286000"/>
          <a:ext cx="3733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1757548"/>
            <a:ext cx="2412460" cy="369332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 CAUTI Rates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9102" y="1757548"/>
            <a:ext cx="3019097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Foley Utilization Rates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19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Refocusing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CAUTI rates plateaued</a:t>
            </a:r>
          </a:p>
          <a:p>
            <a:pPr lvl="1"/>
            <a:r>
              <a:rPr lang="en-US" dirty="0" smtClean="0"/>
              <a:t>Foley manufacturer offered program to assess insertion technique</a:t>
            </a:r>
          </a:p>
          <a:p>
            <a:pPr lvl="1"/>
            <a:r>
              <a:rPr lang="en-US" dirty="0" smtClean="0"/>
              <a:t>Back to the </a:t>
            </a:r>
            <a:r>
              <a:rPr lang="en-US" i="1" u="sng" dirty="0" smtClean="0"/>
              <a:t>basic</a:t>
            </a:r>
            <a:r>
              <a:rPr lang="en-US" dirty="0" smtClean="0"/>
              <a:t> basics!</a:t>
            </a:r>
          </a:p>
          <a:p>
            <a:r>
              <a:rPr lang="en-US" dirty="0" smtClean="0"/>
              <a:t>Results were surprising—again!</a:t>
            </a:r>
          </a:p>
          <a:p>
            <a:pPr lvl="1"/>
            <a:r>
              <a:rPr lang="en-US" dirty="0" smtClean="0"/>
              <a:t>Correct insertion technique observed in only 1 out of 10</a:t>
            </a:r>
          </a:p>
          <a:p>
            <a:pPr lvl="1"/>
            <a:r>
              <a:rPr lang="en-US" dirty="0" smtClean="0"/>
              <a:t>Assessed RN &amp; </a:t>
            </a:r>
            <a:r>
              <a:rPr lang="en-US" dirty="0" err="1" smtClean="0"/>
              <a:t>Onc</a:t>
            </a:r>
            <a:r>
              <a:rPr lang="en-US" dirty="0" smtClean="0"/>
              <a:t> Tech</a:t>
            </a:r>
          </a:p>
          <a:p>
            <a:pPr lvl="1"/>
            <a:r>
              <a:rPr lang="en-US" dirty="0" smtClean="0"/>
              <a:t>Experienced &amp; novice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48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Does your institution allow Nurse Techs/Nurse Aides to insert Foley?</a:t>
            </a:r>
          </a:p>
          <a:p>
            <a:pPr lvl="1">
              <a:buFontTx/>
              <a:buChar char="-"/>
            </a:pPr>
            <a:r>
              <a:rPr lang="en-US" dirty="0" smtClean="0"/>
              <a:t>Yes</a:t>
            </a:r>
          </a:p>
          <a:p>
            <a:pPr lvl="1">
              <a:buFontTx/>
              <a:buChar char="-"/>
            </a:pPr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87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The 4 E’s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sz="2400" dirty="0" smtClean="0"/>
              <a:t>Engagement</a:t>
            </a:r>
          </a:p>
          <a:p>
            <a:pPr marL="914400" lvl="1" indent="-457200"/>
            <a:r>
              <a:rPr lang="en-US" sz="2400" dirty="0" smtClean="0"/>
              <a:t>Presented the results to managers &amp; staff</a:t>
            </a:r>
          </a:p>
          <a:p>
            <a:pPr marL="57150" indent="0">
              <a:buNone/>
            </a:pPr>
            <a:r>
              <a:rPr lang="en-US" sz="2400" dirty="0" smtClean="0"/>
              <a:t>Education</a:t>
            </a:r>
          </a:p>
          <a:p>
            <a:pPr marL="914400" lvl="1" indent="-457200"/>
            <a:r>
              <a:rPr lang="en-US" sz="2400" dirty="0" smtClean="0"/>
              <a:t>Utilized “Train the Trainer” model</a:t>
            </a:r>
          </a:p>
          <a:p>
            <a:pPr marL="57150" indent="0">
              <a:buNone/>
            </a:pPr>
            <a:r>
              <a:rPr lang="en-US" sz="2400" dirty="0" smtClean="0"/>
              <a:t>Execution</a:t>
            </a:r>
          </a:p>
          <a:p>
            <a:pPr marL="914400" lvl="1" indent="-457200"/>
            <a:r>
              <a:rPr lang="en-US" sz="2400" dirty="0" smtClean="0"/>
              <a:t>Combined new product rollout w/competency demonstration</a:t>
            </a:r>
          </a:p>
          <a:p>
            <a:pPr marL="914400" lvl="1" indent="-457200"/>
            <a:r>
              <a:rPr lang="en-US" sz="2400" dirty="0" smtClean="0"/>
              <a:t>Industry involved in re-design of tray = engineered compliance</a:t>
            </a:r>
          </a:p>
          <a:p>
            <a:pPr marL="57150" indent="0">
              <a:buNone/>
            </a:pPr>
            <a:r>
              <a:rPr lang="en-US" sz="2400" dirty="0" smtClean="0"/>
              <a:t>Evaluation</a:t>
            </a:r>
          </a:p>
          <a:p>
            <a:pPr marL="914400" lvl="1" indent="-457200"/>
            <a:r>
              <a:rPr lang="en-US" sz="2400" dirty="0" smtClean="0"/>
              <a:t>Pending</a:t>
            </a:r>
          </a:p>
          <a:p>
            <a:pPr marL="914400" lvl="1" indent="-457200"/>
            <a:endParaRPr lang="en-US" dirty="0" smtClean="0"/>
          </a:p>
          <a:p>
            <a:pPr marL="5715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93928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Data Speaks</a:t>
            </a:r>
            <a:endParaRPr lang="en-US" dirty="0"/>
          </a:p>
        </p:txBody>
      </p:sp>
      <p:graphicFrame>
        <p:nvGraphicFramePr>
          <p:cNvPr id="5" name="Chart 4" descr="alt=&quot;&quot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42089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31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Improvement in the ED: A Focus on Urinary Catheter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 smtClean="0"/>
              <a:t>Study purpose:</a:t>
            </a:r>
          </a:p>
          <a:p>
            <a:pPr lvl="0"/>
            <a:r>
              <a:rPr lang="en-US" sz="3600" dirty="0" smtClean="0"/>
              <a:t>determine </a:t>
            </a:r>
            <a:r>
              <a:rPr lang="en-US" sz="3600" dirty="0"/>
              <a:t>if changes (in the hospital and </a:t>
            </a:r>
            <a:r>
              <a:rPr lang="en-US" sz="3600" dirty="0" smtClean="0"/>
              <a:t>nationwide</a:t>
            </a:r>
            <a:r>
              <a:rPr lang="en-US" sz="3600" dirty="0"/>
              <a:t>) have contributed to improved catheter insertion </a:t>
            </a:r>
            <a:r>
              <a:rPr lang="en-US" sz="3600" dirty="0" smtClean="0"/>
              <a:t>practices;</a:t>
            </a:r>
            <a:endParaRPr lang="en-US" sz="3600" dirty="0"/>
          </a:p>
          <a:p>
            <a:pPr lvl="0"/>
            <a:r>
              <a:rPr lang="en-US" sz="3600" dirty="0"/>
              <a:t>explore barriers and facilitators to adherence of urinary catheter insertion </a:t>
            </a:r>
            <a:r>
              <a:rPr lang="en-US" sz="3600" dirty="0" smtClean="0"/>
              <a:t>guidelines.</a:t>
            </a:r>
            <a:endParaRPr lang="en-US" sz="3600" dirty="0"/>
          </a:p>
          <a:p>
            <a:endParaRPr lang="en-US" sz="3300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4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Learning &amp; Sustaining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  <a:p>
            <a:pPr lvl="1"/>
            <a:r>
              <a:rPr lang="en-US" dirty="0" smtClean="0"/>
              <a:t>Basics do need to be assessed and addressed </a:t>
            </a:r>
          </a:p>
          <a:p>
            <a:pPr lvl="1"/>
            <a:r>
              <a:rPr lang="en-US" dirty="0" smtClean="0"/>
              <a:t>Ongoing competency &amp; audits necessary</a:t>
            </a:r>
          </a:p>
          <a:p>
            <a:pPr lvl="1"/>
            <a:r>
              <a:rPr lang="en-US" dirty="0" smtClean="0"/>
              <a:t>Industry helpful in patient care improvement</a:t>
            </a:r>
          </a:p>
          <a:p>
            <a:r>
              <a:rPr lang="en-US" dirty="0" smtClean="0"/>
              <a:t>Plans for Future &amp; Sustainability</a:t>
            </a:r>
          </a:p>
          <a:p>
            <a:pPr lvl="1"/>
            <a:r>
              <a:rPr lang="en-US" dirty="0" smtClean="0"/>
              <a:t>Perform follow-up evaluation</a:t>
            </a:r>
          </a:p>
          <a:p>
            <a:pPr lvl="1"/>
            <a:r>
              <a:rPr lang="en-US" dirty="0" smtClean="0"/>
              <a:t>Implement Nurse Driven Removal Protocol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34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0F9124-53E4-4354-BB82-A45AE5086DA4}" type="slidenum">
              <a:rPr lang="en-US" altLang="en-US" smtClean="0"/>
              <a:pPr eaLnBrk="1" hangingPunct="1"/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19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Prepared by the Health Research &amp; Educational Trust of the American Hospital Association with contract funding provided by the Agency for Healthcare Research and Quality through the contract,</a:t>
            </a:r>
            <a:r>
              <a:rPr lang="en-US" sz="2400" b="1" dirty="0"/>
              <a:t> </a:t>
            </a:r>
            <a:r>
              <a:rPr lang="en-US" sz="2400" dirty="0"/>
              <a:t>“National Implementation of Comprehensive Unit-based Safety Program (CUSP) to Reduce Catheter-Associated Urinary Tract Infection (CAUTI), project number HHSA290201000025I/HHSA29032001T, Task Order #1.”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2 teams of nursing </a:t>
            </a:r>
            <a:r>
              <a:rPr lang="en-US" dirty="0" smtClean="0"/>
              <a:t>students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0630 – 2100, in 4 or 8 hour blocks of </a:t>
            </a:r>
            <a:r>
              <a:rPr lang="en-US" dirty="0" smtClean="0"/>
              <a:t>time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January 29 – June 30, </a:t>
            </a:r>
            <a:r>
              <a:rPr lang="en-US" dirty="0" smtClean="0"/>
              <a:t>2014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Observation</a:t>
            </a:r>
            <a:r>
              <a:rPr lang="en-US" dirty="0"/>
              <a:t>, checklists, field notes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5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65 patients and 81 insertions were observed</a:t>
            </a:r>
          </a:p>
          <a:p>
            <a:r>
              <a:rPr lang="en-US" dirty="0" smtClean="0"/>
              <a:t>In </a:t>
            </a:r>
            <a:r>
              <a:rPr lang="en-US" dirty="0"/>
              <a:t>only 11% of cases was no one else present (buddy system in use)</a:t>
            </a:r>
          </a:p>
          <a:p>
            <a:r>
              <a:rPr lang="en-US" dirty="0"/>
              <a:t>Mean insertion time 6 minutes (range 2 – 22)</a:t>
            </a:r>
          </a:p>
          <a:p>
            <a:r>
              <a:rPr lang="en-US" dirty="0"/>
              <a:t>No hand hygiene prior to 74% of insertions</a:t>
            </a:r>
          </a:p>
          <a:p>
            <a:r>
              <a:rPr lang="en-US" dirty="0"/>
              <a:t>No hand hygiene in 91% post insertion</a:t>
            </a:r>
          </a:p>
          <a:p>
            <a:r>
              <a:rPr lang="en-US" dirty="0"/>
              <a:t>59% of insertion attempts were associated with a major break in sterile </a:t>
            </a:r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6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7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Categories and Frequencies of Major </a:t>
            </a:r>
            <a:r>
              <a:rPr lang="en-US" dirty="0"/>
              <a:t>B</a:t>
            </a:r>
            <a:r>
              <a:rPr lang="en-US" dirty="0" smtClean="0"/>
              <a:t>reaks in Sterility</a:t>
            </a:r>
            <a:endParaRPr lang="en-US" dirty="0"/>
          </a:p>
        </p:txBody>
      </p:sp>
      <p:graphicFrame>
        <p:nvGraphicFramePr>
          <p:cNvPr id="4" name="Content Placeholder 3" descr="alt=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484144"/>
              </p:ext>
            </p:extLst>
          </p:nvPr>
        </p:nvGraphicFramePr>
        <p:xfrm>
          <a:off x="152400" y="1676399"/>
          <a:ext cx="8839200" cy="5105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/>
                <a:gridCol w="1676400"/>
                <a:gridCol w="4419600"/>
              </a:tblGrid>
              <a:tr h="8069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Category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Frequency (%)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Examples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03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Contamination of sterile field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 </a:t>
                      </a:r>
                      <a:r>
                        <a:rPr lang="en-US" sz="1800" dirty="0" smtClean="0">
                          <a:effectLst/>
                        </a:rPr>
                        <a:t>(27%)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>
                          <a:effectLst/>
                        </a:rPr>
                        <a:t>Nurse touched items on sterile field with bare non-sterile hands.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>
                          <a:effectLst/>
                        </a:rPr>
                        <a:t>Stethoscope/garment/torso touched sterile field.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50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Contamination of the catheter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 </a:t>
                      </a:r>
                      <a:r>
                        <a:rPr lang="en-US" sz="1800" dirty="0" smtClean="0">
                          <a:effectLst/>
                        </a:rPr>
                        <a:t>(31%)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Patient’s labia closed over the catheter during insertion and contaminated the catheter; nurse did not get a new one.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Catheter tip touched genitalia before being introduced into urethra.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29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Breach of sterile barrier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 </a:t>
                      </a:r>
                      <a:r>
                        <a:rPr lang="en-US" sz="1800" dirty="0" smtClean="0">
                          <a:effectLst/>
                        </a:rPr>
                        <a:t>(38%)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Sterile gloved hand used to swab genitalia (without tongs); same hand used to insert catheter.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Nurse inserting catheter ripped her sterile gloves, did not get new ones.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70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Aseptic Insertion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Inconsistent or inconvenient locations for hand gel</a:t>
            </a:r>
          </a:p>
          <a:p>
            <a:r>
              <a:rPr lang="en-US" dirty="0" smtClean="0"/>
              <a:t>Little room in cubicles to set up sterile field</a:t>
            </a:r>
          </a:p>
          <a:p>
            <a:r>
              <a:rPr lang="en-US" dirty="0" smtClean="0"/>
              <a:t>Cotton wisps clung to tongs in kits</a:t>
            </a:r>
          </a:p>
          <a:p>
            <a:r>
              <a:rPr lang="en-US" dirty="0" smtClean="0"/>
              <a:t>Common practice to don sterile gloves over clean gloves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8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7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Successful Strategies to Guide Practice Change: 4 E’s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Execution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4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 algn="l"/>
              <a:t>9</a:t>
            </a:fld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0686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  <a:fontScheme name="Custom 1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Austin">
    <a:fillStyleLst>
      <a:solidFill>
        <a:schemeClr val="phClr"/>
      </a:solidFill>
      <a:gradFill rotWithShape="1">
        <a:gsLst>
          <a:gs pos="0">
            <a:schemeClr val="phClr">
              <a:tint val="20000"/>
              <a:satMod val="180000"/>
              <a:lumMod val="98000"/>
            </a:schemeClr>
          </a:gs>
          <a:gs pos="40000">
            <a:schemeClr val="phClr">
              <a:tint val="30000"/>
              <a:satMod val="260000"/>
              <a:lumMod val="84000"/>
            </a:schemeClr>
          </a:gs>
          <a:gs pos="100000">
            <a:schemeClr val="phClr">
              <a:tint val="100000"/>
              <a:satMod val="110000"/>
              <a:lumMod val="100000"/>
            </a:schemeClr>
          </a:gs>
        </a:gsLst>
        <a:lin ang="5040000" scaled="1"/>
      </a:gradFill>
      <a:gradFill rotWithShape="1">
        <a:gsLst>
          <a:gs pos="0">
            <a:schemeClr val="phClr"/>
          </a:gs>
          <a:gs pos="100000">
            <a:schemeClr val="phClr">
              <a:shade val="75000"/>
              <a:satMod val="120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a:effectStyle>
      <a:effectStyle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94000"/>
              <a:satMod val="114000"/>
              <a:lumMod val="96000"/>
            </a:schemeClr>
          </a:gs>
          <a:gs pos="62000">
            <a:schemeClr val="phClr">
              <a:tint val="92000"/>
              <a:shade val="66000"/>
              <a:satMod val="110000"/>
              <a:lumMod val="80000"/>
            </a:schemeClr>
          </a:gs>
          <a:gs pos="100000">
            <a:schemeClr val="phClr">
              <a:tint val="89000"/>
              <a:shade val="62000"/>
              <a:satMod val="110000"/>
              <a:lumMod val="7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80000"/>
              <a:shade val="58000"/>
            </a:schemeClr>
            <a:schemeClr val="phClr">
              <a:tint val="73000"/>
              <a:shade val="68000"/>
              <a:satMod val="15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  <a:fontScheme name="Custom 1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Austin">
    <a:fillStyleLst>
      <a:solidFill>
        <a:schemeClr val="phClr"/>
      </a:solidFill>
      <a:gradFill rotWithShape="1">
        <a:gsLst>
          <a:gs pos="0">
            <a:schemeClr val="phClr">
              <a:tint val="20000"/>
              <a:satMod val="180000"/>
              <a:lumMod val="98000"/>
            </a:schemeClr>
          </a:gs>
          <a:gs pos="40000">
            <a:schemeClr val="phClr">
              <a:tint val="30000"/>
              <a:satMod val="260000"/>
              <a:lumMod val="84000"/>
            </a:schemeClr>
          </a:gs>
          <a:gs pos="100000">
            <a:schemeClr val="phClr">
              <a:tint val="100000"/>
              <a:satMod val="110000"/>
              <a:lumMod val="100000"/>
            </a:schemeClr>
          </a:gs>
        </a:gsLst>
        <a:lin ang="5040000" scaled="1"/>
      </a:gradFill>
      <a:gradFill rotWithShape="1">
        <a:gsLst>
          <a:gs pos="0">
            <a:schemeClr val="phClr"/>
          </a:gs>
          <a:gs pos="100000">
            <a:schemeClr val="phClr">
              <a:shade val="75000"/>
              <a:satMod val="120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a:effectStyle>
      <a:effectStyle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94000"/>
              <a:satMod val="114000"/>
              <a:lumMod val="96000"/>
            </a:schemeClr>
          </a:gs>
          <a:gs pos="62000">
            <a:schemeClr val="phClr">
              <a:tint val="92000"/>
              <a:shade val="66000"/>
              <a:satMod val="110000"/>
              <a:lumMod val="80000"/>
            </a:schemeClr>
          </a:gs>
          <a:gs pos="100000">
            <a:schemeClr val="phClr">
              <a:tint val="89000"/>
              <a:shade val="62000"/>
              <a:satMod val="110000"/>
              <a:lumMod val="7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80000"/>
              <a:shade val="58000"/>
            </a:schemeClr>
            <a:schemeClr val="phClr">
              <a:tint val="73000"/>
              <a:shade val="68000"/>
              <a:satMod val="15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6877</TotalTime>
  <Words>1990</Words>
  <Application>Microsoft Office PowerPoint</Application>
  <PresentationFormat>On-screen Show (4:3)</PresentationFormat>
  <Paragraphs>388</Paragraphs>
  <Slides>42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Breaking Down Barriers to Aseptic Catheter Insertion</vt:lpstr>
      <vt:lpstr>Learning Objectives</vt:lpstr>
      <vt:lpstr>Polling Question</vt:lpstr>
      <vt:lpstr>Quality Improvement in the ED: A Focus on Urinary Catheter Insertion</vt:lpstr>
      <vt:lpstr>Methods</vt:lpstr>
      <vt:lpstr>Results</vt:lpstr>
      <vt:lpstr>Categories and Frequencies of Major Breaks in Sterility</vt:lpstr>
      <vt:lpstr>Barriers to Aseptic Insertion Technique</vt:lpstr>
      <vt:lpstr>Successful Strategies to Guide Practice Change: 4 E’s</vt:lpstr>
      <vt:lpstr>Engagement</vt:lpstr>
      <vt:lpstr>Strategies to Promote Engagement</vt:lpstr>
      <vt:lpstr>Education</vt:lpstr>
      <vt:lpstr>Education Strategies</vt:lpstr>
      <vt:lpstr>Alternatives</vt:lpstr>
      <vt:lpstr>Appropriate Indications</vt:lpstr>
      <vt:lpstr>Components of Aseptic Insertion</vt:lpstr>
      <vt:lpstr>Sample Insertion Checklist – ANA Tool</vt:lpstr>
      <vt:lpstr>Another Type of Checklist</vt:lpstr>
      <vt:lpstr>Execution: Lack of Awareness</vt:lpstr>
      <vt:lpstr>Execution: Raising Awareness</vt:lpstr>
      <vt:lpstr>Execution: Lack of Resources</vt:lpstr>
      <vt:lpstr>Execution Strategies that Focus on Improving or Reallocating Resources</vt:lpstr>
      <vt:lpstr>Other Strategies to Improve Execution</vt:lpstr>
      <vt:lpstr>Evaluation</vt:lpstr>
      <vt:lpstr>Other Resources</vt:lpstr>
      <vt:lpstr>Mindful Practice</vt:lpstr>
      <vt:lpstr>Mindfulness</vt:lpstr>
      <vt:lpstr>Becoming Mindful</vt:lpstr>
      <vt:lpstr>Conclusion</vt:lpstr>
      <vt:lpstr>Moffitt Cancer Center</vt:lpstr>
      <vt:lpstr>A Cancer Center’s Journey</vt:lpstr>
      <vt:lpstr>Identifying the Issue</vt:lpstr>
      <vt:lpstr>What We Found</vt:lpstr>
      <vt:lpstr>Keeping Our Eyes on the Goal</vt:lpstr>
      <vt:lpstr>The Data</vt:lpstr>
      <vt:lpstr>Refocusing Efforts</vt:lpstr>
      <vt:lpstr>Polling Question</vt:lpstr>
      <vt:lpstr>The 4 E’s in Action</vt:lpstr>
      <vt:lpstr>Data Speaks</vt:lpstr>
      <vt:lpstr>Learning &amp; Sustaining</vt:lpstr>
      <vt:lpstr>Thank you!</vt:lpstr>
      <vt:lpstr>Funding</vt:lpstr>
    </vt:vector>
  </TitlesOfParts>
  <Company>The American Hospital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Katy O'Shea</dc:creator>
  <cp:lastModifiedBy>Chris Heidenrich</cp:lastModifiedBy>
  <cp:revision>361</cp:revision>
  <dcterms:created xsi:type="dcterms:W3CDTF">2012-03-06T21:09:36Z</dcterms:created>
  <dcterms:modified xsi:type="dcterms:W3CDTF">2015-10-01T14:17:28Z</dcterms:modified>
</cp:coreProperties>
</file>