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1" r:id="rId2"/>
    <p:sldMasterId id="2147483696" r:id="rId3"/>
    <p:sldMasterId id="2147483714" r:id="rId4"/>
    <p:sldMasterId id="2147483731" r:id="rId5"/>
  </p:sldMasterIdLst>
  <p:notesMasterIdLst>
    <p:notesMasterId r:id="rId94"/>
  </p:notesMasterIdLst>
  <p:handoutMasterIdLst>
    <p:handoutMasterId r:id="rId95"/>
  </p:handoutMasterIdLst>
  <p:sldIdLst>
    <p:sldId id="260" r:id="rId6"/>
    <p:sldId id="367" r:id="rId7"/>
    <p:sldId id="360" r:id="rId8"/>
    <p:sldId id="325" r:id="rId9"/>
    <p:sldId id="257" r:id="rId10"/>
    <p:sldId id="268" r:id="rId11"/>
    <p:sldId id="264" r:id="rId12"/>
    <p:sldId id="272" r:id="rId13"/>
    <p:sldId id="271" r:id="rId14"/>
    <p:sldId id="273" r:id="rId15"/>
    <p:sldId id="274" r:id="rId16"/>
    <p:sldId id="275" r:id="rId17"/>
    <p:sldId id="277" r:id="rId18"/>
    <p:sldId id="369" r:id="rId19"/>
    <p:sldId id="276" r:id="rId20"/>
    <p:sldId id="333" r:id="rId21"/>
    <p:sldId id="334" r:id="rId22"/>
    <p:sldId id="336" r:id="rId23"/>
    <p:sldId id="335" r:id="rId24"/>
    <p:sldId id="337" r:id="rId25"/>
    <p:sldId id="338" r:id="rId26"/>
    <p:sldId id="339" r:id="rId27"/>
    <p:sldId id="340" r:id="rId28"/>
    <p:sldId id="341" r:id="rId29"/>
    <p:sldId id="342" r:id="rId30"/>
    <p:sldId id="345" r:id="rId31"/>
    <p:sldId id="346" r:id="rId32"/>
    <p:sldId id="347" r:id="rId33"/>
    <p:sldId id="348" r:id="rId34"/>
    <p:sldId id="349" r:id="rId35"/>
    <p:sldId id="350" r:id="rId36"/>
    <p:sldId id="351" r:id="rId37"/>
    <p:sldId id="352" r:id="rId38"/>
    <p:sldId id="353" r:id="rId39"/>
    <p:sldId id="354" r:id="rId40"/>
    <p:sldId id="355" r:id="rId41"/>
    <p:sldId id="364" r:id="rId42"/>
    <p:sldId id="365" r:id="rId43"/>
    <p:sldId id="366" r:id="rId44"/>
    <p:sldId id="356" r:id="rId45"/>
    <p:sldId id="357" r:id="rId46"/>
    <p:sldId id="358" r:id="rId47"/>
    <p:sldId id="359" r:id="rId48"/>
    <p:sldId id="361" r:id="rId49"/>
    <p:sldId id="281" r:id="rId50"/>
    <p:sldId id="282" r:id="rId51"/>
    <p:sldId id="283" r:id="rId52"/>
    <p:sldId id="284" r:id="rId53"/>
    <p:sldId id="285" r:id="rId54"/>
    <p:sldId id="286" r:id="rId55"/>
    <p:sldId id="287" r:id="rId56"/>
    <p:sldId id="288" r:id="rId57"/>
    <p:sldId id="289" r:id="rId58"/>
    <p:sldId id="290" r:id="rId59"/>
    <p:sldId id="291" r:id="rId60"/>
    <p:sldId id="292" r:id="rId61"/>
    <p:sldId id="293" r:id="rId62"/>
    <p:sldId id="294" r:id="rId63"/>
    <p:sldId id="295" r:id="rId64"/>
    <p:sldId id="296" r:id="rId65"/>
    <p:sldId id="297" r:id="rId66"/>
    <p:sldId id="298" r:id="rId67"/>
    <p:sldId id="299" r:id="rId68"/>
    <p:sldId id="300" r:id="rId69"/>
    <p:sldId id="301" r:id="rId70"/>
    <p:sldId id="302" r:id="rId71"/>
    <p:sldId id="303" r:id="rId72"/>
    <p:sldId id="304" r:id="rId73"/>
    <p:sldId id="305" r:id="rId74"/>
    <p:sldId id="306" r:id="rId75"/>
    <p:sldId id="307" r:id="rId76"/>
    <p:sldId id="308" r:id="rId77"/>
    <p:sldId id="362" r:id="rId78"/>
    <p:sldId id="311" r:id="rId79"/>
    <p:sldId id="312" r:id="rId80"/>
    <p:sldId id="313" r:id="rId81"/>
    <p:sldId id="314" r:id="rId82"/>
    <p:sldId id="315" r:id="rId83"/>
    <p:sldId id="316" r:id="rId84"/>
    <p:sldId id="317" r:id="rId85"/>
    <p:sldId id="318" r:id="rId86"/>
    <p:sldId id="319" r:id="rId87"/>
    <p:sldId id="320" r:id="rId88"/>
    <p:sldId id="321" r:id="rId89"/>
    <p:sldId id="322" r:id="rId90"/>
    <p:sldId id="323" r:id="rId91"/>
    <p:sldId id="370" r:id="rId92"/>
    <p:sldId id="371"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man, Dawn" initials="DH" lastIdx="3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28" autoAdjust="0"/>
  </p:normalViewPr>
  <p:slideViewPr>
    <p:cSldViewPr>
      <p:cViewPr>
        <p:scale>
          <a:sx n="70" d="100"/>
          <a:sy n="70" d="100"/>
        </p:scale>
        <p:origin x="-3102" y="-978"/>
      </p:cViewPr>
      <p:guideLst>
        <p:guide orient="horz" pos="2160"/>
        <p:guide pos="2880"/>
      </p:guideLst>
    </p:cSldViewPr>
  </p:slideViewPr>
  <p:outlineViewPr>
    <p:cViewPr>
      <p:scale>
        <a:sx n="33" d="100"/>
        <a:sy n="33" d="100"/>
      </p:scale>
      <p:origin x="0" y="57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43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CA-UTI Combined</a:t>
            </a:r>
            <a:r>
              <a:rPr lang="en-US" baseline="0" dirty="0" smtClean="0"/>
              <a:t> Critical Care</a:t>
            </a:r>
            <a:endParaRPr lang="en-US" dirty="0"/>
          </a:p>
        </c:rich>
      </c:tx>
      <c:layout/>
      <c:overlay val="0"/>
    </c:title>
    <c:autoTitleDeleted val="0"/>
    <c:plotArea>
      <c:layout>
        <c:manualLayout>
          <c:layoutTarget val="inner"/>
          <c:xMode val="edge"/>
          <c:yMode val="edge"/>
          <c:x val="6.7404567850071373E-2"/>
          <c:y val="0.17924412803032208"/>
          <c:w val="0.89461228530644199"/>
          <c:h val="0.52886630080330865"/>
        </c:manualLayout>
      </c:layout>
      <c:barChart>
        <c:barDir val="col"/>
        <c:grouping val="clustered"/>
        <c:varyColors val="0"/>
        <c:ser>
          <c:idx val="0"/>
          <c:order val="0"/>
          <c:tx>
            <c:v>Patient Cases</c:v>
          </c:tx>
          <c:spPr>
            <a:ln>
              <a:solidFill>
                <a:schemeClr val="tx1"/>
              </a:solidFill>
            </a:ln>
          </c:spPr>
          <c:invertIfNegative val="0"/>
          <c:trendline>
            <c:name>Trending (Patient Cases)</c:name>
            <c:spPr>
              <a:ln>
                <a:solidFill>
                  <a:schemeClr val="accent1"/>
                </a:solidFill>
              </a:ln>
            </c:spPr>
            <c:trendlineType val="linear"/>
            <c:dispRSqr val="0"/>
            <c:dispEq val="0"/>
          </c:trendline>
          <c:cat>
            <c:numRef>
              <c:f>('SIRs CAUTI'!$U$7:$U$16,'SIRs CAUTI'!$K$5:$K$16,'SIRs CAUTI'!$A$5:$A$7)</c:f>
              <c:numCache>
                <c:formatCode>mmm\ yyyy</c:formatCode>
                <c:ptCount val="25"/>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pt idx="13">
                  <c:v>41730</c:v>
                </c:pt>
                <c:pt idx="14">
                  <c:v>41760</c:v>
                </c:pt>
                <c:pt idx="15">
                  <c:v>41791</c:v>
                </c:pt>
                <c:pt idx="16">
                  <c:v>41821</c:v>
                </c:pt>
                <c:pt idx="17">
                  <c:v>41852</c:v>
                </c:pt>
                <c:pt idx="18">
                  <c:v>41883</c:v>
                </c:pt>
                <c:pt idx="19">
                  <c:v>41913</c:v>
                </c:pt>
                <c:pt idx="20">
                  <c:v>41944</c:v>
                </c:pt>
                <c:pt idx="21">
                  <c:v>41974</c:v>
                </c:pt>
                <c:pt idx="22">
                  <c:v>42005</c:v>
                </c:pt>
                <c:pt idx="23">
                  <c:v>42036</c:v>
                </c:pt>
                <c:pt idx="24">
                  <c:v>42064</c:v>
                </c:pt>
              </c:numCache>
            </c:numRef>
          </c:cat>
          <c:val>
            <c:numRef>
              <c:f>('SIRs CAUTI'!$V$7:$V$16,'SIRs CAUTI'!$L$5:$L$16,'SIRs CAUTI'!$B$5:$B$7)</c:f>
              <c:numCache>
                <c:formatCode>General</c:formatCode>
                <c:ptCount val="25"/>
                <c:pt idx="0">
                  <c:v>1</c:v>
                </c:pt>
                <c:pt idx="1">
                  <c:v>1</c:v>
                </c:pt>
                <c:pt idx="2">
                  <c:v>1</c:v>
                </c:pt>
                <c:pt idx="3">
                  <c:v>0</c:v>
                </c:pt>
                <c:pt idx="4">
                  <c:v>2</c:v>
                </c:pt>
                <c:pt idx="5">
                  <c:v>0</c:v>
                </c:pt>
                <c:pt idx="6">
                  <c:v>2</c:v>
                </c:pt>
                <c:pt idx="7">
                  <c:v>1</c:v>
                </c:pt>
                <c:pt idx="8">
                  <c:v>2</c:v>
                </c:pt>
                <c:pt idx="9">
                  <c:v>0</c:v>
                </c:pt>
                <c:pt idx="10">
                  <c:v>3</c:v>
                </c:pt>
                <c:pt idx="11">
                  <c:v>0</c:v>
                </c:pt>
                <c:pt idx="12">
                  <c:v>0</c:v>
                </c:pt>
                <c:pt idx="13">
                  <c:v>0</c:v>
                </c:pt>
                <c:pt idx="14">
                  <c:v>0</c:v>
                </c:pt>
                <c:pt idx="15">
                  <c:v>0</c:v>
                </c:pt>
                <c:pt idx="16">
                  <c:v>0</c:v>
                </c:pt>
                <c:pt idx="17">
                  <c:v>0</c:v>
                </c:pt>
                <c:pt idx="18">
                  <c:v>0</c:v>
                </c:pt>
                <c:pt idx="19">
                  <c:v>0</c:v>
                </c:pt>
                <c:pt idx="20">
                  <c:v>1</c:v>
                </c:pt>
                <c:pt idx="21">
                  <c:v>0</c:v>
                </c:pt>
                <c:pt idx="22">
                  <c:v>0</c:v>
                </c:pt>
                <c:pt idx="23">
                  <c:v>0</c:v>
                </c:pt>
                <c:pt idx="24">
                  <c:v>0</c:v>
                </c:pt>
              </c:numCache>
            </c:numRef>
          </c:val>
        </c:ser>
        <c:ser>
          <c:idx val="1"/>
          <c:order val="1"/>
          <c:tx>
            <c:v>SIR</c:v>
          </c:tx>
          <c:spPr>
            <a:ln>
              <a:solidFill>
                <a:schemeClr val="tx1"/>
              </a:solidFill>
            </a:ln>
          </c:spPr>
          <c:invertIfNegative val="0"/>
          <c:trendline>
            <c:name>Trending (SIR)</c:name>
            <c:spPr>
              <a:ln>
                <a:solidFill>
                  <a:schemeClr val="accent2"/>
                </a:solidFill>
              </a:ln>
            </c:spPr>
            <c:trendlineType val="linear"/>
            <c:dispRSqr val="0"/>
            <c:dispEq val="0"/>
          </c:trendline>
          <c:cat>
            <c:numRef>
              <c:f>('SIRs CAUTI'!$U$7:$U$16,'SIRs CAUTI'!$K$5:$K$16,'SIRs CAUTI'!$A$5:$A$7)</c:f>
              <c:numCache>
                <c:formatCode>mmm\ yyyy</c:formatCode>
                <c:ptCount val="25"/>
                <c:pt idx="0">
                  <c:v>41334</c:v>
                </c:pt>
                <c:pt idx="1">
                  <c:v>41365</c:v>
                </c:pt>
                <c:pt idx="2">
                  <c:v>41395</c:v>
                </c:pt>
                <c:pt idx="3">
                  <c:v>41426</c:v>
                </c:pt>
                <c:pt idx="4">
                  <c:v>41456</c:v>
                </c:pt>
                <c:pt idx="5">
                  <c:v>41487</c:v>
                </c:pt>
                <c:pt idx="6">
                  <c:v>41518</c:v>
                </c:pt>
                <c:pt idx="7">
                  <c:v>41548</c:v>
                </c:pt>
                <c:pt idx="8">
                  <c:v>41579</c:v>
                </c:pt>
                <c:pt idx="9">
                  <c:v>41609</c:v>
                </c:pt>
                <c:pt idx="10">
                  <c:v>41640</c:v>
                </c:pt>
                <c:pt idx="11">
                  <c:v>41671</c:v>
                </c:pt>
                <c:pt idx="12">
                  <c:v>41699</c:v>
                </c:pt>
                <c:pt idx="13">
                  <c:v>41730</c:v>
                </c:pt>
                <c:pt idx="14">
                  <c:v>41760</c:v>
                </c:pt>
                <c:pt idx="15">
                  <c:v>41791</c:v>
                </c:pt>
                <c:pt idx="16">
                  <c:v>41821</c:v>
                </c:pt>
                <c:pt idx="17">
                  <c:v>41852</c:v>
                </c:pt>
                <c:pt idx="18">
                  <c:v>41883</c:v>
                </c:pt>
                <c:pt idx="19">
                  <c:v>41913</c:v>
                </c:pt>
                <c:pt idx="20">
                  <c:v>41944</c:v>
                </c:pt>
                <c:pt idx="21">
                  <c:v>41974</c:v>
                </c:pt>
                <c:pt idx="22">
                  <c:v>42005</c:v>
                </c:pt>
                <c:pt idx="23">
                  <c:v>42036</c:v>
                </c:pt>
                <c:pt idx="24">
                  <c:v>42064</c:v>
                </c:pt>
              </c:numCache>
            </c:numRef>
          </c:cat>
          <c:val>
            <c:numRef>
              <c:f>('SIRs CAUTI'!$AA$7:$AA$16,'SIRs CAUTI'!$Q$5:$Q$16,'SIRs CAUTI'!$G$5:$G$7)</c:f>
              <c:numCache>
                <c:formatCode>0.00</c:formatCode>
                <c:ptCount val="25"/>
                <c:pt idx="0">
                  <c:v>2.5125628140703515</c:v>
                </c:pt>
                <c:pt idx="1">
                  <c:v>2.6737967914438503</c:v>
                </c:pt>
                <c:pt idx="2">
                  <c:v>2.4213075060532687</c:v>
                </c:pt>
                <c:pt idx="3">
                  <c:v>0</c:v>
                </c:pt>
                <c:pt idx="4">
                  <c:v>3.7383177570093458</c:v>
                </c:pt>
                <c:pt idx="5">
                  <c:v>0</c:v>
                </c:pt>
                <c:pt idx="6">
                  <c:v>5.1150895140664963</c:v>
                </c:pt>
                <c:pt idx="7">
                  <c:v>4.42</c:v>
                </c:pt>
                <c:pt idx="8">
                  <c:v>3.92</c:v>
                </c:pt>
                <c:pt idx="9">
                  <c:v>0</c:v>
                </c:pt>
                <c:pt idx="10">
                  <c:v>4.6439628482972131</c:v>
                </c:pt>
                <c:pt idx="11">
                  <c:v>0</c:v>
                </c:pt>
                <c:pt idx="12">
                  <c:v>0</c:v>
                </c:pt>
                <c:pt idx="13">
                  <c:v>0</c:v>
                </c:pt>
                <c:pt idx="14">
                  <c:v>0</c:v>
                </c:pt>
                <c:pt idx="15">
                  <c:v>0</c:v>
                </c:pt>
                <c:pt idx="16">
                  <c:v>0</c:v>
                </c:pt>
                <c:pt idx="17">
                  <c:v>0</c:v>
                </c:pt>
                <c:pt idx="18">
                  <c:v>0</c:v>
                </c:pt>
                <c:pt idx="19">
                  <c:v>0</c:v>
                </c:pt>
                <c:pt idx="20">
                  <c:v>2.6041666666666665</c:v>
                </c:pt>
                <c:pt idx="21">
                  <c:v>0</c:v>
                </c:pt>
                <c:pt idx="22">
                  <c:v>0</c:v>
                </c:pt>
                <c:pt idx="23">
                  <c:v>0</c:v>
                </c:pt>
                <c:pt idx="24">
                  <c:v>0</c:v>
                </c:pt>
              </c:numCache>
            </c:numRef>
          </c:val>
        </c:ser>
        <c:dLbls>
          <c:showLegendKey val="0"/>
          <c:showVal val="0"/>
          <c:showCatName val="0"/>
          <c:showSerName val="0"/>
          <c:showPercent val="0"/>
          <c:showBubbleSize val="0"/>
        </c:dLbls>
        <c:gapWidth val="150"/>
        <c:axId val="113465600"/>
        <c:axId val="113475584"/>
      </c:barChart>
      <c:dateAx>
        <c:axId val="113465600"/>
        <c:scaling>
          <c:orientation val="minMax"/>
        </c:scaling>
        <c:delete val="0"/>
        <c:axPos val="b"/>
        <c:numFmt formatCode="mmm\ yyyy" sourceLinked="1"/>
        <c:majorTickMark val="out"/>
        <c:minorTickMark val="none"/>
        <c:tickLblPos val="nextTo"/>
        <c:txPr>
          <a:bodyPr rot="-2700000" vert="horz"/>
          <a:lstStyle/>
          <a:p>
            <a:pPr>
              <a:defRPr sz="800"/>
            </a:pPr>
            <a:endParaRPr lang="en-US"/>
          </a:p>
        </c:txPr>
        <c:crossAx val="113475584"/>
        <c:crosses val="autoZero"/>
        <c:auto val="1"/>
        <c:lblOffset val="100"/>
        <c:baseTimeUnit val="months"/>
      </c:dateAx>
      <c:valAx>
        <c:axId val="113475584"/>
        <c:scaling>
          <c:orientation val="minMax"/>
          <c:min val="0"/>
        </c:scaling>
        <c:delete val="0"/>
        <c:axPos val="l"/>
        <c:majorGridlines/>
        <c:numFmt formatCode="General" sourceLinked="1"/>
        <c:majorTickMark val="out"/>
        <c:minorTickMark val="none"/>
        <c:tickLblPos val="nextTo"/>
        <c:crossAx val="113465600"/>
        <c:crosses val="autoZero"/>
        <c:crossBetween val="between"/>
      </c:valAx>
    </c:plotArea>
    <c:legend>
      <c:legendPos val="b"/>
      <c:layout>
        <c:manualLayout>
          <c:xMode val="edge"/>
          <c:yMode val="edge"/>
          <c:x val="2.9896164295252575E-2"/>
          <c:y val="0.83528934282575695"/>
          <c:w val="0.92266381176037204"/>
          <c:h val="0.13915155174293309"/>
        </c:manualLayout>
      </c:layout>
      <c:overlay val="0"/>
    </c:legend>
    <c:plotVisOnly val="1"/>
    <c:dispBlanksAs val="gap"/>
    <c:showDLblsOverMax val="0"/>
  </c:chart>
  <c:spPr>
    <a:ln>
      <a:solidFill>
        <a:schemeClr val="bg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49AF0-DF5B-4F67-BFBA-47EF5EE125EB}"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45306AE8-314E-4B67-A1E1-D739FAD3A2B5}">
      <dgm:prSet phldrT="[Text]"/>
      <dgm:spPr/>
      <dgm:t>
        <a:bodyPr anchor="t"/>
        <a:lstStyle/>
        <a:p>
          <a:r>
            <a:rPr lang="en-US" dirty="0" smtClean="0"/>
            <a:t>Tier 1 Protocol: Use of Indwelling Urinary Catheter Kit</a:t>
          </a:r>
          <a:endParaRPr lang="en-US" dirty="0"/>
        </a:p>
      </dgm:t>
    </dgm:pt>
    <dgm:pt modelId="{3CC5FA79-7578-412E-A605-5CD9783A8F5E}" type="parTrans" cxnId="{C68C6474-0E60-4875-A36C-0DB85A0BBA89}">
      <dgm:prSet/>
      <dgm:spPr/>
      <dgm:t>
        <a:bodyPr/>
        <a:lstStyle/>
        <a:p>
          <a:endParaRPr lang="en-US"/>
        </a:p>
      </dgm:t>
    </dgm:pt>
    <dgm:pt modelId="{3F993902-6B17-460C-8D79-601FD66358BA}" type="sibTrans" cxnId="{C68C6474-0E60-4875-A36C-0DB85A0BBA89}">
      <dgm:prSet/>
      <dgm:spPr/>
      <dgm:t>
        <a:bodyPr/>
        <a:lstStyle/>
        <a:p>
          <a:endParaRPr lang="en-US"/>
        </a:p>
      </dgm:t>
    </dgm:pt>
    <dgm:pt modelId="{7BB4DECD-A9BB-4333-A4F1-7F76D7C62C36}">
      <dgm:prSet phldrT="[Text]" custT="1"/>
      <dgm:spPr/>
      <dgm:t>
        <a:bodyPr/>
        <a:lstStyle/>
        <a:p>
          <a:r>
            <a:rPr lang="en-US" sz="1600" dirty="0" smtClean="0"/>
            <a:t>Assess and document competency of health care workers performing insertion</a:t>
          </a:r>
          <a:endParaRPr lang="en-US" sz="1600" dirty="0"/>
        </a:p>
      </dgm:t>
    </dgm:pt>
    <dgm:pt modelId="{D4F35867-19A9-4649-AF81-9C8615C07E66}" type="parTrans" cxnId="{2D860CC4-B314-4A7D-8FFE-50145541FB89}">
      <dgm:prSet/>
      <dgm:spPr/>
      <dgm:t>
        <a:bodyPr/>
        <a:lstStyle/>
        <a:p>
          <a:endParaRPr lang="en-US"/>
        </a:p>
      </dgm:t>
    </dgm:pt>
    <dgm:pt modelId="{0D11DE0B-AF5A-4C93-8057-C99A79F04152}" type="sibTrans" cxnId="{2D860CC4-B314-4A7D-8FFE-50145541FB89}">
      <dgm:prSet/>
      <dgm:spPr/>
      <dgm:t>
        <a:bodyPr/>
        <a:lstStyle/>
        <a:p>
          <a:endParaRPr lang="en-US"/>
        </a:p>
      </dgm:t>
    </dgm:pt>
    <dgm:pt modelId="{247A0E1E-231A-41F3-99D0-DC1524608F3C}">
      <dgm:prSet phldrT="[Text]" custT="1"/>
      <dgm:spPr/>
      <dgm:t>
        <a:bodyPr/>
        <a:lstStyle/>
        <a:p>
          <a:r>
            <a:rPr lang="en-US" sz="1600" dirty="0" smtClean="0"/>
            <a:t>Measure monthly for 6 months; re-evaluate. If rate has dropped below indicated levels proceed back to Tier 1</a:t>
          </a:r>
          <a:endParaRPr lang="en-US" sz="1600" dirty="0"/>
        </a:p>
      </dgm:t>
    </dgm:pt>
    <dgm:pt modelId="{02320095-6F82-4847-AB99-EC72A91363F4}" type="parTrans" cxnId="{7D19A301-B17F-46F3-ACB6-2282B0B55E3F}">
      <dgm:prSet/>
      <dgm:spPr/>
      <dgm:t>
        <a:bodyPr/>
        <a:lstStyle/>
        <a:p>
          <a:endParaRPr lang="en-US"/>
        </a:p>
      </dgm:t>
    </dgm:pt>
    <dgm:pt modelId="{57C7C1B8-877D-430F-925D-6CA5BA64ADEF}" type="sibTrans" cxnId="{7D19A301-B17F-46F3-ACB6-2282B0B55E3F}">
      <dgm:prSet/>
      <dgm:spPr/>
      <dgm:t>
        <a:bodyPr/>
        <a:lstStyle/>
        <a:p>
          <a:endParaRPr lang="en-US"/>
        </a:p>
      </dgm:t>
    </dgm:pt>
    <dgm:pt modelId="{07FBF445-00C2-4096-B57F-E9745E28B6D1}">
      <dgm:prSet custT="1"/>
      <dgm:spPr/>
      <dgm:t>
        <a:bodyPr/>
        <a:lstStyle/>
        <a:p>
          <a:r>
            <a:rPr lang="en-US" sz="1600" dirty="0" smtClean="0">
              <a:solidFill>
                <a:srgbClr val="000000"/>
              </a:solidFill>
            </a:rPr>
            <a:t>Measure CAUTI rates  monthly </a:t>
          </a:r>
          <a:endParaRPr lang="en-US" sz="1600" dirty="0">
            <a:solidFill>
              <a:srgbClr val="000000"/>
            </a:solidFill>
          </a:endParaRPr>
        </a:p>
      </dgm:t>
    </dgm:pt>
    <dgm:pt modelId="{C6EAB59C-00C8-4505-8790-382526ED9190}" type="parTrans" cxnId="{B251169D-FBC3-44EA-9A4C-9CA957956FE2}">
      <dgm:prSet/>
      <dgm:spPr/>
      <dgm:t>
        <a:bodyPr/>
        <a:lstStyle/>
        <a:p>
          <a:endParaRPr lang="en-US"/>
        </a:p>
      </dgm:t>
    </dgm:pt>
    <dgm:pt modelId="{3A809EC8-0188-4545-94C1-FF2BE1DCA9EB}" type="sibTrans" cxnId="{B251169D-FBC3-44EA-9A4C-9CA957956FE2}">
      <dgm:prSet/>
      <dgm:spPr/>
      <dgm:t>
        <a:bodyPr/>
        <a:lstStyle/>
        <a:p>
          <a:endParaRPr lang="en-US"/>
        </a:p>
      </dgm:t>
    </dgm:pt>
    <dgm:pt modelId="{F6BEEE68-1865-4C9E-B659-88061CB340EC}">
      <dgm:prSet phldrT="[Text]" custT="1"/>
      <dgm:spPr/>
      <dgm:t>
        <a:bodyPr/>
        <a:lstStyle/>
        <a:p>
          <a:r>
            <a:rPr lang="en-US" sz="1600" dirty="0" smtClean="0">
              <a:solidFill>
                <a:srgbClr val="000000"/>
              </a:solidFill>
            </a:rPr>
            <a:t>Encourage use of alternatives to indwelling catheter</a:t>
          </a:r>
          <a:endParaRPr lang="en-US" sz="1600" dirty="0">
            <a:solidFill>
              <a:srgbClr val="000000"/>
            </a:solidFill>
          </a:endParaRPr>
        </a:p>
      </dgm:t>
    </dgm:pt>
    <dgm:pt modelId="{6E4702B4-5D1E-4804-A9EF-64E23B7D98D8}" type="parTrans" cxnId="{BD7DD108-2C13-41BA-A429-FC7DD545BB6E}">
      <dgm:prSet/>
      <dgm:spPr/>
      <dgm:t>
        <a:bodyPr/>
        <a:lstStyle/>
        <a:p>
          <a:endParaRPr lang="en-US"/>
        </a:p>
      </dgm:t>
    </dgm:pt>
    <dgm:pt modelId="{2B91CE65-CDA3-4AE3-95B8-B0C03B991665}" type="sibTrans" cxnId="{BD7DD108-2C13-41BA-A429-FC7DD545BB6E}">
      <dgm:prSet/>
      <dgm:spPr/>
      <dgm:t>
        <a:bodyPr/>
        <a:lstStyle/>
        <a:p>
          <a:endParaRPr lang="en-US"/>
        </a:p>
      </dgm:t>
    </dgm:pt>
    <dgm:pt modelId="{A18F6136-283E-4135-8475-40C7032B16C9}">
      <dgm:prSet phldrT="[Text]"/>
      <dgm:spPr/>
      <dgm:t>
        <a:bodyPr/>
        <a:lstStyle/>
        <a:p>
          <a:r>
            <a:rPr lang="en-US" dirty="0" smtClean="0"/>
            <a:t>Tier 2 Protocol: Enhanced Practices – Evaluation of indication for use, maintenance, and removal technique</a:t>
          </a:r>
          <a:endParaRPr lang="en-US" dirty="0"/>
        </a:p>
      </dgm:t>
    </dgm:pt>
    <dgm:pt modelId="{CE549433-1AD7-4551-9857-3C26944B44A0}" type="sibTrans" cxnId="{A2F3E884-8F4F-4D05-B524-921C2557CC70}">
      <dgm:prSet/>
      <dgm:spPr/>
      <dgm:t>
        <a:bodyPr/>
        <a:lstStyle/>
        <a:p>
          <a:endParaRPr lang="en-US"/>
        </a:p>
      </dgm:t>
    </dgm:pt>
    <dgm:pt modelId="{DA5E4235-D649-4ED6-A99B-D15AC74A18C1}" type="parTrans" cxnId="{A2F3E884-8F4F-4D05-B524-921C2557CC70}">
      <dgm:prSet/>
      <dgm:spPr/>
      <dgm:t>
        <a:bodyPr/>
        <a:lstStyle/>
        <a:p>
          <a:endParaRPr lang="en-US"/>
        </a:p>
      </dgm:t>
    </dgm:pt>
    <dgm:pt modelId="{4631ACA6-D293-42E6-9579-D283505BAB47}">
      <dgm:prSet phldrT="[Text]" custT="1"/>
      <dgm:spPr/>
      <dgm:t>
        <a:bodyPr/>
        <a:lstStyle/>
        <a:p>
          <a:r>
            <a:rPr lang="en-US" sz="1400" dirty="0" smtClean="0"/>
            <a:t>Follow maintenance and removal template for care and removal of the catheter</a:t>
          </a:r>
          <a:endParaRPr lang="en-US" sz="1400" dirty="0"/>
        </a:p>
      </dgm:t>
    </dgm:pt>
    <dgm:pt modelId="{C6F9D629-BD64-4248-8D59-4B6A0B9A1FBC}" type="parTrans" cxnId="{2CC8902C-8D48-48AA-AE34-749A71D86892}">
      <dgm:prSet/>
      <dgm:spPr/>
      <dgm:t>
        <a:bodyPr/>
        <a:lstStyle/>
        <a:p>
          <a:endParaRPr lang="en-US"/>
        </a:p>
      </dgm:t>
    </dgm:pt>
    <dgm:pt modelId="{567EF306-94FA-4203-9F5E-D59FDF4969E6}" type="sibTrans" cxnId="{2CC8902C-8D48-48AA-AE34-749A71D86892}">
      <dgm:prSet/>
      <dgm:spPr/>
      <dgm:t>
        <a:bodyPr/>
        <a:lstStyle/>
        <a:p>
          <a:endParaRPr lang="en-US"/>
        </a:p>
      </dgm:t>
    </dgm:pt>
    <dgm:pt modelId="{18198545-669D-43A1-A3B4-0FFF5A9A3962}">
      <dgm:prSet phldrT="[Text]" custT="1"/>
      <dgm:spPr/>
      <dgm:t>
        <a:bodyPr/>
        <a:lstStyle/>
        <a:p>
          <a:r>
            <a:rPr lang="en-US" sz="1600" dirty="0" smtClean="0"/>
            <a:t>Assess daily the necessity of the indwelling catheter</a:t>
          </a:r>
          <a:endParaRPr lang="en-US" sz="1600" dirty="0"/>
        </a:p>
      </dgm:t>
    </dgm:pt>
    <dgm:pt modelId="{25A7E5F8-E50E-4C02-A7A2-51292BF03DB0}" type="parTrans" cxnId="{FA5B1E5E-6366-4CBD-99AE-4791F7560820}">
      <dgm:prSet/>
      <dgm:spPr/>
      <dgm:t>
        <a:bodyPr/>
        <a:lstStyle/>
        <a:p>
          <a:endParaRPr lang="en-US"/>
        </a:p>
      </dgm:t>
    </dgm:pt>
    <dgm:pt modelId="{EE0BB2E3-84C1-429A-90FE-2A44BDD03D42}" type="sibTrans" cxnId="{FA5B1E5E-6366-4CBD-99AE-4791F7560820}">
      <dgm:prSet/>
      <dgm:spPr/>
      <dgm:t>
        <a:bodyPr/>
        <a:lstStyle/>
        <a:p>
          <a:endParaRPr lang="en-US"/>
        </a:p>
      </dgm:t>
    </dgm:pt>
    <dgm:pt modelId="{51D3011A-F1B6-49C3-A4EA-3D945D5F67C2}">
      <dgm:prSet custT="1"/>
      <dgm:spPr/>
      <dgm:t>
        <a:bodyPr/>
        <a:lstStyle/>
        <a:p>
          <a:r>
            <a:rPr lang="en-US" sz="1400" dirty="0" smtClean="0"/>
            <a:t>Use standard indwelling urinary catheter kit with pre-sealed junction</a:t>
          </a:r>
          <a:endParaRPr lang="en-US" sz="1400" dirty="0"/>
        </a:p>
      </dgm:t>
    </dgm:pt>
    <dgm:pt modelId="{475712E5-A737-4F97-A019-60952E9B2D3E}" type="parTrans" cxnId="{03FC1A42-982E-4988-9AB4-BB04360FC62D}">
      <dgm:prSet/>
      <dgm:spPr/>
      <dgm:t>
        <a:bodyPr/>
        <a:lstStyle/>
        <a:p>
          <a:endParaRPr lang="en-US"/>
        </a:p>
      </dgm:t>
    </dgm:pt>
    <dgm:pt modelId="{3060413F-A8E8-4A27-9E03-329392B0DEB9}" type="sibTrans" cxnId="{03FC1A42-982E-4988-9AB4-BB04360FC62D}">
      <dgm:prSet/>
      <dgm:spPr/>
      <dgm:t>
        <a:bodyPr/>
        <a:lstStyle/>
        <a:p>
          <a:endParaRPr lang="en-US"/>
        </a:p>
      </dgm:t>
    </dgm:pt>
    <dgm:pt modelId="{A511D8CD-A74C-4DE8-A0A9-1C0266FFD085}">
      <dgm:prSet custT="1"/>
      <dgm:spPr/>
      <dgm:t>
        <a:bodyPr/>
        <a:lstStyle/>
        <a:p>
          <a:r>
            <a:rPr lang="en-US" sz="1600" dirty="0" smtClean="0"/>
            <a:t>Ensure proper aseptic insertion technique</a:t>
          </a:r>
          <a:endParaRPr lang="en-US" sz="1600" dirty="0"/>
        </a:p>
      </dgm:t>
    </dgm:pt>
    <dgm:pt modelId="{2000EB4A-6F30-4C68-9671-9FAE0C7B0E83}" type="parTrans" cxnId="{901CF581-2765-4A8D-AF0F-988B721964AE}">
      <dgm:prSet/>
      <dgm:spPr/>
      <dgm:t>
        <a:bodyPr/>
        <a:lstStyle/>
        <a:p>
          <a:endParaRPr lang="en-US"/>
        </a:p>
      </dgm:t>
    </dgm:pt>
    <dgm:pt modelId="{D039867C-BC36-4FA6-A674-F92A997A25E8}" type="sibTrans" cxnId="{901CF581-2765-4A8D-AF0F-988B721964AE}">
      <dgm:prSet/>
      <dgm:spPr/>
      <dgm:t>
        <a:bodyPr/>
        <a:lstStyle/>
        <a:p>
          <a:endParaRPr lang="en-US"/>
        </a:p>
      </dgm:t>
    </dgm:pt>
    <dgm:pt modelId="{2D36C3A2-747B-4BBA-9A31-26C583F68757}">
      <dgm:prSet custT="1"/>
      <dgm:spPr/>
      <dgm:t>
        <a:bodyPr/>
        <a:lstStyle/>
        <a:p>
          <a:r>
            <a:rPr lang="en-US" sz="1600" dirty="0" smtClean="0"/>
            <a:t>Sources:</a:t>
          </a:r>
        </a:p>
        <a:p>
          <a:r>
            <a:rPr lang="en-US" sz="1400" dirty="0" smtClean="0">
              <a:hlinkClick xmlns:r="http://schemas.openxmlformats.org/officeDocument/2006/relationships" r:id=""/>
            </a:rPr>
            <a:t>HICPAC CDC Guidelines on CAUTI Prevention</a:t>
          </a:r>
          <a:r>
            <a:rPr lang="en-US" sz="1400" dirty="0" smtClean="0"/>
            <a:t>   </a:t>
          </a:r>
        </a:p>
        <a:p>
          <a:r>
            <a:rPr lang="en-US" sz="1400" dirty="0" smtClean="0">
              <a:hlinkClick xmlns:r="http://schemas.openxmlformats.org/officeDocument/2006/relationships" r:id=""/>
            </a:rPr>
            <a:t>www.catheterout.org</a:t>
          </a:r>
          <a:r>
            <a:rPr lang="en-US" sz="1400" dirty="0" smtClean="0"/>
            <a:t>  </a:t>
          </a:r>
        </a:p>
      </dgm:t>
    </dgm:pt>
    <dgm:pt modelId="{B4B51B9C-B995-4F59-BD0E-E12BD26C37AB}" type="parTrans" cxnId="{9A546F8B-8A35-4E4D-A30D-09ACB4B870B7}">
      <dgm:prSet/>
      <dgm:spPr/>
      <dgm:t>
        <a:bodyPr/>
        <a:lstStyle/>
        <a:p>
          <a:endParaRPr lang="en-US"/>
        </a:p>
      </dgm:t>
    </dgm:pt>
    <dgm:pt modelId="{E0BFD888-CA32-4C30-B883-F78419AA3A3C}" type="sibTrans" cxnId="{9A546F8B-8A35-4E4D-A30D-09ACB4B870B7}">
      <dgm:prSet/>
      <dgm:spPr/>
      <dgm:t>
        <a:bodyPr/>
        <a:lstStyle/>
        <a:p>
          <a:endParaRPr lang="en-US"/>
        </a:p>
      </dgm:t>
    </dgm:pt>
    <dgm:pt modelId="{43D8C7B4-3E5B-4644-A5B6-76291C9E0CBA}">
      <dgm:prSet custT="1"/>
      <dgm:spPr/>
      <dgm:t>
        <a:bodyPr/>
        <a:lstStyle/>
        <a:p>
          <a:r>
            <a:rPr lang="en-US" sz="1600" dirty="0" smtClean="0">
              <a:solidFill>
                <a:srgbClr val="000000"/>
              </a:solidFill>
            </a:rPr>
            <a:t>Consider Root Cause Analysis or Focused Review of CAUTI or catheter use to identify improvement opportunities </a:t>
          </a:r>
          <a:endParaRPr lang="en-US" sz="900" dirty="0">
            <a:solidFill>
              <a:srgbClr val="000000"/>
            </a:solidFill>
          </a:endParaRPr>
        </a:p>
      </dgm:t>
    </dgm:pt>
    <dgm:pt modelId="{1F802946-6E04-4F6B-8606-2FE36B7FF953}" type="parTrans" cxnId="{A58D85C9-E7B0-45D6-93DE-A3683446431E}">
      <dgm:prSet/>
      <dgm:spPr/>
      <dgm:t>
        <a:bodyPr/>
        <a:lstStyle/>
        <a:p>
          <a:endParaRPr lang="en-US"/>
        </a:p>
      </dgm:t>
    </dgm:pt>
    <dgm:pt modelId="{9C63A983-75FB-42A1-A15A-2E2B08B6D3AE}" type="sibTrans" cxnId="{A58D85C9-E7B0-45D6-93DE-A3683446431E}">
      <dgm:prSet/>
      <dgm:spPr/>
      <dgm:t>
        <a:bodyPr/>
        <a:lstStyle/>
        <a:p>
          <a:endParaRPr lang="en-US"/>
        </a:p>
      </dgm:t>
    </dgm:pt>
    <dgm:pt modelId="{2AA011B9-D245-483A-AB61-5A29D7CA49A1}" type="pres">
      <dgm:prSet presAssocID="{20149AF0-DF5B-4F67-BFBA-47EF5EE125EB}" presName="Name0" presStyleCnt="0">
        <dgm:presLayoutVars>
          <dgm:dir/>
          <dgm:animLvl val="lvl"/>
          <dgm:resizeHandles val="exact"/>
        </dgm:presLayoutVars>
      </dgm:prSet>
      <dgm:spPr/>
      <dgm:t>
        <a:bodyPr/>
        <a:lstStyle/>
        <a:p>
          <a:endParaRPr lang="en-US"/>
        </a:p>
      </dgm:t>
    </dgm:pt>
    <dgm:pt modelId="{E218B1C8-046F-4582-85B5-EA0FD4613408}" type="pres">
      <dgm:prSet presAssocID="{A18F6136-283E-4135-8475-40C7032B16C9}" presName="boxAndChildren" presStyleCnt="0"/>
      <dgm:spPr/>
      <dgm:t>
        <a:bodyPr/>
        <a:lstStyle/>
        <a:p>
          <a:endParaRPr lang="en-US"/>
        </a:p>
      </dgm:t>
    </dgm:pt>
    <dgm:pt modelId="{2E90CCFD-4530-4E5B-BC2E-C5FE1F269672}" type="pres">
      <dgm:prSet presAssocID="{A18F6136-283E-4135-8475-40C7032B16C9}" presName="parentTextBox" presStyleLbl="node1" presStyleIdx="0" presStyleCnt="2"/>
      <dgm:spPr/>
      <dgm:t>
        <a:bodyPr/>
        <a:lstStyle/>
        <a:p>
          <a:endParaRPr lang="en-US"/>
        </a:p>
      </dgm:t>
    </dgm:pt>
    <dgm:pt modelId="{99EEFDCE-D6D8-4C80-B166-C5D784337B5B}" type="pres">
      <dgm:prSet presAssocID="{A18F6136-283E-4135-8475-40C7032B16C9}" presName="entireBox" presStyleLbl="node1" presStyleIdx="0" presStyleCnt="2" custScaleY="98026"/>
      <dgm:spPr/>
      <dgm:t>
        <a:bodyPr/>
        <a:lstStyle/>
        <a:p>
          <a:endParaRPr lang="en-US"/>
        </a:p>
      </dgm:t>
    </dgm:pt>
    <dgm:pt modelId="{AEF1DA01-6EE9-4CBF-B732-EE85CA25E14C}" type="pres">
      <dgm:prSet presAssocID="{A18F6136-283E-4135-8475-40C7032B16C9}" presName="descendantBox" presStyleCnt="0"/>
      <dgm:spPr/>
      <dgm:t>
        <a:bodyPr/>
        <a:lstStyle/>
        <a:p>
          <a:endParaRPr lang="en-US"/>
        </a:p>
      </dgm:t>
    </dgm:pt>
    <dgm:pt modelId="{21CDCC9E-6472-4C49-A09A-6D374E090859}" type="pres">
      <dgm:prSet presAssocID="{7BB4DECD-A9BB-4333-A4F1-7F76D7C62C36}" presName="childTextBox" presStyleLbl="fgAccFollowNode1" presStyleIdx="0" presStyleCnt="10">
        <dgm:presLayoutVars>
          <dgm:bulletEnabled val="1"/>
        </dgm:presLayoutVars>
      </dgm:prSet>
      <dgm:spPr/>
      <dgm:t>
        <a:bodyPr/>
        <a:lstStyle/>
        <a:p>
          <a:endParaRPr lang="en-US"/>
        </a:p>
      </dgm:t>
    </dgm:pt>
    <dgm:pt modelId="{224EE287-C0B8-4D50-B97F-658A89567D67}" type="pres">
      <dgm:prSet presAssocID="{43D8C7B4-3E5B-4644-A5B6-76291C9E0CBA}" presName="childTextBox" presStyleLbl="fgAccFollowNode1" presStyleIdx="1" presStyleCnt="10">
        <dgm:presLayoutVars>
          <dgm:bulletEnabled val="1"/>
        </dgm:presLayoutVars>
      </dgm:prSet>
      <dgm:spPr/>
      <dgm:t>
        <a:bodyPr/>
        <a:lstStyle/>
        <a:p>
          <a:endParaRPr lang="en-US"/>
        </a:p>
      </dgm:t>
    </dgm:pt>
    <dgm:pt modelId="{32245488-161D-4CD1-9159-D73419D9AF7B}" type="pres">
      <dgm:prSet presAssocID="{247A0E1E-231A-41F3-99D0-DC1524608F3C}" presName="childTextBox" presStyleLbl="fgAccFollowNode1" presStyleIdx="2" presStyleCnt="10" custScaleX="115501">
        <dgm:presLayoutVars>
          <dgm:bulletEnabled val="1"/>
        </dgm:presLayoutVars>
      </dgm:prSet>
      <dgm:spPr/>
      <dgm:t>
        <a:bodyPr/>
        <a:lstStyle/>
        <a:p>
          <a:endParaRPr lang="en-US"/>
        </a:p>
      </dgm:t>
    </dgm:pt>
    <dgm:pt modelId="{E2396F03-B3C9-40F8-A66F-9CCCABE54731}" type="pres">
      <dgm:prSet presAssocID="{2D36C3A2-747B-4BBA-9A31-26C583F68757}" presName="childTextBox" presStyleLbl="fgAccFollowNode1" presStyleIdx="3" presStyleCnt="10" custScaleX="83382" custLinFactNeighborX="31" custLinFactNeighborY="-640">
        <dgm:presLayoutVars>
          <dgm:bulletEnabled val="1"/>
        </dgm:presLayoutVars>
      </dgm:prSet>
      <dgm:spPr/>
      <dgm:t>
        <a:bodyPr/>
        <a:lstStyle/>
        <a:p>
          <a:endParaRPr lang="en-US"/>
        </a:p>
      </dgm:t>
    </dgm:pt>
    <dgm:pt modelId="{5D635B98-9714-4697-89D0-E19DA7C7C11A}" type="pres">
      <dgm:prSet presAssocID="{3F993902-6B17-460C-8D79-601FD66358BA}" presName="sp" presStyleCnt="0"/>
      <dgm:spPr/>
      <dgm:t>
        <a:bodyPr/>
        <a:lstStyle/>
        <a:p>
          <a:endParaRPr lang="en-US"/>
        </a:p>
      </dgm:t>
    </dgm:pt>
    <dgm:pt modelId="{4C8CAAAF-8377-4BC4-80BD-75069CAF31FA}" type="pres">
      <dgm:prSet presAssocID="{45306AE8-314E-4B67-A1E1-D739FAD3A2B5}" presName="arrowAndChildren" presStyleCnt="0"/>
      <dgm:spPr/>
      <dgm:t>
        <a:bodyPr/>
        <a:lstStyle/>
        <a:p>
          <a:endParaRPr lang="en-US"/>
        </a:p>
      </dgm:t>
    </dgm:pt>
    <dgm:pt modelId="{0C4C14F7-6E4C-41BE-88BE-21CCB4C2D2B7}" type="pres">
      <dgm:prSet presAssocID="{45306AE8-314E-4B67-A1E1-D739FAD3A2B5}" presName="parentTextArrow" presStyleLbl="node1" presStyleIdx="0" presStyleCnt="2"/>
      <dgm:spPr/>
      <dgm:t>
        <a:bodyPr/>
        <a:lstStyle/>
        <a:p>
          <a:endParaRPr lang="en-US"/>
        </a:p>
      </dgm:t>
    </dgm:pt>
    <dgm:pt modelId="{1D494C6D-AEBD-4471-A4EB-5ABF661659B3}" type="pres">
      <dgm:prSet presAssocID="{45306AE8-314E-4B67-A1E1-D739FAD3A2B5}" presName="arrow" presStyleLbl="node1" presStyleIdx="1" presStyleCnt="2" custScaleY="86515" custLinFactNeighborX="-1053" custLinFactNeighborY="3510"/>
      <dgm:spPr/>
      <dgm:t>
        <a:bodyPr/>
        <a:lstStyle/>
        <a:p>
          <a:endParaRPr lang="en-US"/>
        </a:p>
      </dgm:t>
    </dgm:pt>
    <dgm:pt modelId="{A2E39ED0-FAFC-443E-A16C-92AF6841DE05}" type="pres">
      <dgm:prSet presAssocID="{45306AE8-314E-4B67-A1E1-D739FAD3A2B5}" presName="descendantArrow" presStyleCnt="0"/>
      <dgm:spPr/>
      <dgm:t>
        <a:bodyPr/>
        <a:lstStyle/>
        <a:p>
          <a:endParaRPr lang="en-US"/>
        </a:p>
      </dgm:t>
    </dgm:pt>
    <dgm:pt modelId="{941CCFFB-35EE-4A73-B051-4A35F4D3294E}" type="pres">
      <dgm:prSet presAssocID="{18198545-669D-43A1-A3B4-0FFF5A9A3962}" presName="childTextArrow" presStyleLbl="fgAccFollowNode1" presStyleIdx="4" presStyleCnt="10" custScaleX="27703" custLinFactNeighborX="-107" custLinFactNeighborY="-4095">
        <dgm:presLayoutVars>
          <dgm:bulletEnabled val="1"/>
        </dgm:presLayoutVars>
      </dgm:prSet>
      <dgm:spPr/>
      <dgm:t>
        <a:bodyPr/>
        <a:lstStyle/>
        <a:p>
          <a:endParaRPr lang="en-US"/>
        </a:p>
      </dgm:t>
    </dgm:pt>
    <dgm:pt modelId="{DC368910-8C9F-4881-AA38-0369843C882F}" type="pres">
      <dgm:prSet presAssocID="{F6BEEE68-1865-4C9E-B659-88061CB340EC}" presName="childTextArrow" presStyleLbl="fgAccFollowNode1" presStyleIdx="5" presStyleCnt="10" custScaleX="26666" custLinFactNeighborX="-107" custLinFactNeighborY="-4095">
        <dgm:presLayoutVars>
          <dgm:bulletEnabled val="1"/>
        </dgm:presLayoutVars>
      </dgm:prSet>
      <dgm:spPr/>
      <dgm:t>
        <a:bodyPr/>
        <a:lstStyle/>
        <a:p>
          <a:endParaRPr lang="en-US"/>
        </a:p>
      </dgm:t>
    </dgm:pt>
    <dgm:pt modelId="{DC402F63-C6F8-4882-ACD5-5D0E7FB61279}" type="pres">
      <dgm:prSet presAssocID="{51D3011A-F1B6-49C3-A4EA-3D945D5F67C2}" presName="childTextArrow" presStyleLbl="fgAccFollowNode1" presStyleIdx="6" presStyleCnt="10" custScaleX="28652" custLinFactNeighborX="-107" custLinFactNeighborY="-4095">
        <dgm:presLayoutVars>
          <dgm:bulletEnabled val="1"/>
        </dgm:presLayoutVars>
      </dgm:prSet>
      <dgm:spPr/>
      <dgm:t>
        <a:bodyPr/>
        <a:lstStyle/>
        <a:p>
          <a:endParaRPr lang="en-US"/>
        </a:p>
      </dgm:t>
    </dgm:pt>
    <dgm:pt modelId="{D2E5859B-FE0E-45F7-B7F0-5AE124D05C2F}" type="pres">
      <dgm:prSet presAssocID="{A511D8CD-A74C-4DE8-A0A9-1C0266FFD085}" presName="childTextArrow" presStyleLbl="fgAccFollowNode1" presStyleIdx="7" presStyleCnt="10" custScaleX="32764" custLinFactNeighborX="-107" custLinFactNeighborY="-4095">
        <dgm:presLayoutVars>
          <dgm:bulletEnabled val="1"/>
        </dgm:presLayoutVars>
      </dgm:prSet>
      <dgm:spPr/>
      <dgm:t>
        <a:bodyPr/>
        <a:lstStyle/>
        <a:p>
          <a:endParaRPr lang="en-US"/>
        </a:p>
      </dgm:t>
    </dgm:pt>
    <dgm:pt modelId="{C6F33F62-8DE5-4EA2-9E2B-6CADA29032F5}" type="pres">
      <dgm:prSet presAssocID="{4631ACA6-D293-42E6-9579-D283505BAB47}" presName="childTextArrow" presStyleLbl="fgAccFollowNode1" presStyleIdx="8" presStyleCnt="10" custScaleX="31607" custLinFactNeighborX="-107" custLinFactNeighborY="-4095">
        <dgm:presLayoutVars>
          <dgm:bulletEnabled val="1"/>
        </dgm:presLayoutVars>
      </dgm:prSet>
      <dgm:spPr/>
      <dgm:t>
        <a:bodyPr/>
        <a:lstStyle/>
        <a:p>
          <a:endParaRPr lang="en-US"/>
        </a:p>
      </dgm:t>
    </dgm:pt>
    <dgm:pt modelId="{0F64E8C2-DB43-4762-8F9E-BF0F0E24E01F}" type="pres">
      <dgm:prSet presAssocID="{07FBF445-00C2-4096-B57F-E9745E28B6D1}" presName="childTextArrow" presStyleLbl="fgAccFollowNode1" presStyleIdx="9" presStyleCnt="10" custScaleX="24849" custLinFactNeighborX="107" custLinFactNeighborY="-4095">
        <dgm:presLayoutVars>
          <dgm:bulletEnabled val="1"/>
        </dgm:presLayoutVars>
      </dgm:prSet>
      <dgm:spPr/>
      <dgm:t>
        <a:bodyPr/>
        <a:lstStyle/>
        <a:p>
          <a:endParaRPr lang="en-US"/>
        </a:p>
      </dgm:t>
    </dgm:pt>
  </dgm:ptLst>
  <dgm:cxnLst>
    <dgm:cxn modelId="{901CF581-2765-4A8D-AF0F-988B721964AE}" srcId="{45306AE8-314E-4B67-A1E1-D739FAD3A2B5}" destId="{A511D8CD-A74C-4DE8-A0A9-1C0266FFD085}" srcOrd="3" destOrd="0" parTransId="{2000EB4A-6F30-4C68-9671-9FAE0C7B0E83}" sibTransId="{D039867C-BC36-4FA6-A674-F92A997A25E8}"/>
    <dgm:cxn modelId="{A58D85C9-E7B0-45D6-93DE-A3683446431E}" srcId="{A18F6136-283E-4135-8475-40C7032B16C9}" destId="{43D8C7B4-3E5B-4644-A5B6-76291C9E0CBA}" srcOrd="1" destOrd="0" parTransId="{1F802946-6E04-4F6B-8606-2FE36B7FF953}" sibTransId="{9C63A983-75FB-42A1-A15A-2E2B08B6D3AE}"/>
    <dgm:cxn modelId="{CDA00778-01CC-41FB-ACFE-A863252014D3}" type="presOf" srcId="{A18F6136-283E-4135-8475-40C7032B16C9}" destId="{2E90CCFD-4530-4E5B-BC2E-C5FE1F269672}" srcOrd="0" destOrd="0" presId="urn:microsoft.com/office/officeart/2005/8/layout/process4"/>
    <dgm:cxn modelId="{4B645D19-98B3-45D9-A331-C0D5665B2E08}" type="presOf" srcId="{2D36C3A2-747B-4BBA-9A31-26C583F68757}" destId="{E2396F03-B3C9-40F8-A66F-9CCCABE54731}" srcOrd="0" destOrd="0" presId="urn:microsoft.com/office/officeart/2005/8/layout/process4"/>
    <dgm:cxn modelId="{B4351EC3-7A98-462F-A97C-3F3EBBD909C1}" type="presOf" srcId="{18198545-669D-43A1-A3B4-0FFF5A9A3962}" destId="{941CCFFB-35EE-4A73-B051-4A35F4D3294E}" srcOrd="0" destOrd="0" presId="urn:microsoft.com/office/officeart/2005/8/layout/process4"/>
    <dgm:cxn modelId="{2CC8902C-8D48-48AA-AE34-749A71D86892}" srcId="{45306AE8-314E-4B67-A1E1-D739FAD3A2B5}" destId="{4631ACA6-D293-42E6-9579-D283505BAB47}" srcOrd="4" destOrd="0" parTransId="{C6F9D629-BD64-4248-8D59-4B6A0B9A1FBC}" sibTransId="{567EF306-94FA-4203-9F5E-D59FDF4969E6}"/>
    <dgm:cxn modelId="{454C7D90-3DD7-4FD7-B6DF-29BAA6E08BF9}" type="presOf" srcId="{A18F6136-283E-4135-8475-40C7032B16C9}" destId="{99EEFDCE-D6D8-4C80-B166-C5D784337B5B}" srcOrd="1" destOrd="0" presId="urn:microsoft.com/office/officeart/2005/8/layout/process4"/>
    <dgm:cxn modelId="{B251169D-FBC3-44EA-9A4C-9CA957956FE2}" srcId="{45306AE8-314E-4B67-A1E1-D739FAD3A2B5}" destId="{07FBF445-00C2-4096-B57F-E9745E28B6D1}" srcOrd="5" destOrd="0" parTransId="{C6EAB59C-00C8-4505-8790-382526ED9190}" sibTransId="{3A809EC8-0188-4545-94C1-FF2BE1DCA9EB}"/>
    <dgm:cxn modelId="{BD7DD108-2C13-41BA-A429-FC7DD545BB6E}" srcId="{45306AE8-314E-4B67-A1E1-D739FAD3A2B5}" destId="{F6BEEE68-1865-4C9E-B659-88061CB340EC}" srcOrd="1" destOrd="0" parTransId="{6E4702B4-5D1E-4804-A9EF-64E23B7D98D8}" sibTransId="{2B91CE65-CDA3-4AE3-95B8-B0C03B991665}"/>
    <dgm:cxn modelId="{DF92FDCA-93D6-4BBF-98F9-65FC20A3B795}" type="presOf" srcId="{7BB4DECD-A9BB-4333-A4F1-7F76D7C62C36}" destId="{21CDCC9E-6472-4C49-A09A-6D374E090859}" srcOrd="0" destOrd="0" presId="urn:microsoft.com/office/officeart/2005/8/layout/process4"/>
    <dgm:cxn modelId="{2D860CC4-B314-4A7D-8FFE-50145541FB89}" srcId="{A18F6136-283E-4135-8475-40C7032B16C9}" destId="{7BB4DECD-A9BB-4333-A4F1-7F76D7C62C36}" srcOrd="0" destOrd="0" parTransId="{D4F35867-19A9-4649-AF81-9C8615C07E66}" sibTransId="{0D11DE0B-AF5A-4C93-8057-C99A79F04152}"/>
    <dgm:cxn modelId="{AA366E31-37F5-4DAD-80A9-D23A5A0B4B45}" type="presOf" srcId="{A511D8CD-A74C-4DE8-A0A9-1C0266FFD085}" destId="{D2E5859B-FE0E-45F7-B7F0-5AE124D05C2F}" srcOrd="0" destOrd="0" presId="urn:microsoft.com/office/officeart/2005/8/layout/process4"/>
    <dgm:cxn modelId="{EF313E75-30AE-4AD5-AAB1-68732C320892}" type="presOf" srcId="{4631ACA6-D293-42E6-9579-D283505BAB47}" destId="{C6F33F62-8DE5-4EA2-9E2B-6CADA29032F5}" srcOrd="0" destOrd="0" presId="urn:microsoft.com/office/officeart/2005/8/layout/process4"/>
    <dgm:cxn modelId="{9259D06B-BA4E-4D7E-8778-B45C17987C2A}" type="presOf" srcId="{F6BEEE68-1865-4C9E-B659-88061CB340EC}" destId="{DC368910-8C9F-4881-AA38-0369843C882F}" srcOrd="0" destOrd="0" presId="urn:microsoft.com/office/officeart/2005/8/layout/process4"/>
    <dgm:cxn modelId="{9A546F8B-8A35-4E4D-A30D-09ACB4B870B7}" srcId="{A18F6136-283E-4135-8475-40C7032B16C9}" destId="{2D36C3A2-747B-4BBA-9A31-26C583F68757}" srcOrd="3" destOrd="0" parTransId="{B4B51B9C-B995-4F59-BD0E-E12BD26C37AB}" sibTransId="{E0BFD888-CA32-4C30-B883-F78419AA3A3C}"/>
    <dgm:cxn modelId="{FA5B1E5E-6366-4CBD-99AE-4791F7560820}" srcId="{45306AE8-314E-4B67-A1E1-D739FAD3A2B5}" destId="{18198545-669D-43A1-A3B4-0FFF5A9A3962}" srcOrd="0" destOrd="0" parTransId="{25A7E5F8-E50E-4C02-A7A2-51292BF03DB0}" sibTransId="{EE0BB2E3-84C1-429A-90FE-2A44BDD03D42}"/>
    <dgm:cxn modelId="{904DD03B-F9A3-43F8-A414-BED20D66AFC9}" type="presOf" srcId="{51D3011A-F1B6-49C3-A4EA-3D945D5F67C2}" destId="{DC402F63-C6F8-4882-ACD5-5D0E7FB61279}" srcOrd="0" destOrd="0" presId="urn:microsoft.com/office/officeart/2005/8/layout/process4"/>
    <dgm:cxn modelId="{19EB6C8B-CBDF-48AF-A1B5-7DFDB5CC2309}" type="presOf" srcId="{43D8C7B4-3E5B-4644-A5B6-76291C9E0CBA}" destId="{224EE287-C0B8-4D50-B97F-658A89567D67}" srcOrd="0" destOrd="0" presId="urn:microsoft.com/office/officeart/2005/8/layout/process4"/>
    <dgm:cxn modelId="{10F016E2-B7D7-4F06-B28A-D6800D4E09FB}" type="presOf" srcId="{45306AE8-314E-4B67-A1E1-D739FAD3A2B5}" destId="{0C4C14F7-6E4C-41BE-88BE-21CCB4C2D2B7}" srcOrd="0" destOrd="0" presId="urn:microsoft.com/office/officeart/2005/8/layout/process4"/>
    <dgm:cxn modelId="{03FC1A42-982E-4988-9AB4-BB04360FC62D}" srcId="{45306AE8-314E-4B67-A1E1-D739FAD3A2B5}" destId="{51D3011A-F1B6-49C3-A4EA-3D945D5F67C2}" srcOrd="2" destOrd="0" parTransId="{475712E5-A737-4F97-A019-60952E9B2D3E}" sibTransId="{3060413F-A8E8-4A27-9E03-329392B0DEB9}"/>
    <dgm:cxn modelId="{F4CDBF52-6D80-4B0B-9E5C-C34AF27FEF89}" type="presOf" srcId="{45306AE8-314E-4B67-A1E1-D739FAD3A2B5}" destId="{1D494C6D-AEBD-4471-A4EB-5ABF661659B3}" srcOrd="1" destOrd="0" presId="urn:microsoft.com/office/officeart/2005/8/layout/process4"/>
    <dgm:cxn modelId="{6A60FAC7-B84A-4B45-9DBC-3954B650AD4F}" type="presOf" srcId="{20149AF0-DF5B-4F67-BFBA-47EF5EE125EB}" destId="{2AA011B9-D245-483A-AB61-5A29D7CA49A1}" srcOrd="0" destOrd="0" presId="urn:microsoft.com/office/officeart/2005/8/layout/process4"/>
    <dgm:cxn modelId="{C68C6474-0E60-4875-A36C-0DB85A0BBA89}" srcId="{20149AF0-DF5B-4F67-BFBA-47EF5EE125EB}" destId="{45306AE8-314E-4B67-A1E1-D739FAD3A2B5}" srcOrd="0" destOrd="0" parTransId="{3CC5FA79-7578-412E-A605-5CD9783A8F5E}" sibTransId="{3F993902-6B17-460C-8D79-601FD66358BA}"/>
    <dgm:cxn modelId="{BBB4C43B-ED85-47EF-8250-E110E2DD2C59}" type="presOf" srcId="{247A0E1E-231A-41F3-99D0-DC1524608F3C}" destId="{32245488-161D-4CD1-9159-D73419D9AF7B}" srcOrd="0" destOrd="0" presId="urn:microsoft.com/office/officeart/2005/8/layout/process4"/>
    <dgm:cxn modelId="{7D19A301-B17F-46F3-ACB6-2282B0B55E3F}" srcId="{A18F6136-283E-4135-8475-40C7032B16C9}" destId="{247A0E1E-231A-41F3-99D0-DC1524608F3C}" srcOrd="2" destOrd="0" parTransId="{02320095-6F82-4847-AB99-EC72A91363F4}" sibTransId="{57C7C1B8-877D-430F-925D-6CA5BA64ADEF}"/>
    <dgm:cxn modelId="{94958E34-D5AA-4A18-ADB3-22362C68131F}" type="presOf" srcId="{07FBF445-00C2-4096-B57F-E9745E28B6D1}" destId="{0F64E8C2-DB43-4762-8F9E-BF0F0E24E01F}" srcOrd="0" destOrd="0" presId="urn:microsoft.com/office/officeart/2005/8/layout/process4"/>
    <dgm:cxn modelId="{A2F3E884-8F4F-4D05-B524-921C2557CC70}" srcId="{20149AF0-DF5B-4F67-BFBA-47EF5EE125EB}" destId="{A18F6136-283E-4135-8475-40C7032B16C9}" srcOrd="1" destOrd="0" parTransId="{DA5E4235-D649-4ED6-A99B-D15AC74A18C1}" sibTransId="{CE549433-1AD7-4551-9857-3C26944B44A0}"/>
    <dgm:cxn modelId="{27DD2C8C-C688-4584-8ADC-583919534E3B}" type="presParOf" srcId="{2AA011B9-D245-483A-AB61-5A29D7CA49A1}" destId="{E218B1C8-046F-4582-85B5-EA0FD4613408}" srcOrd="0" destOrd="0" presId="urn:microsoft.com/office/officeart/2005/8/layout/process4"/>
    <dgm:cxn modelId="{B08C7CED-1E5D-4C32-B837-0BA0B355936F}" type="presParOf" srcId="{E218B1C8-046F-4582-85B5-EA0FD4613408}" destId="{2E90CCFD-4530-4E5B-BC2E-C5FE1F269672}" srcOrd="0" destOrd="0" presId="urn:microsoft.com/office/officeart/2005/8/layout/process4"/>
    <dgm:cxn modelId="{060FE363-1DCF-4424-852A-BDA28604C7D0}" type="presParOf" srcId="{E218B1C8-046F-4582-85B5-EA0FD4613408}" destId="{99EEFDCE-D6D8-4C80-B166-C5D784337B5B}" srcOrd="1" destOrd="0" presId="urn:microsoft.com/office/officeart/2005/8/layout/process4"/>
    <dgm:cxn modelId="{43836C45-97FC-453D-A591-B79BDB9D6866}" type="presParOf" srcId="{E218B1C8-046F-4582-85B5-EA0FD4613408}" destId="{AEF1DA01-6EE9-4CBF-B732-EE85CA25E14C}" srcOrd="2" destOrd="0" presId="urn:microsoft.com/office/officeart/2005/8/layout/process4"/>
    <dgm:cxn modelId="{1D475441-0420-4995-8482-908DD9B197C7}" type="presParOf" srcId="{AEF1DA01-6EE9-4CBF-B732-EE85CA25E14C}" destId="{21CDCC9E-6472-4C49-A09A-6D374E090859}" srcOrd="0" destOrd="0" presId="urn:microsoft.com/office/officeart/2005/8/layout/process4"/>
    <dgm:cxn modelId="{22F7076B-70A2-4338-A11E-DF377E67D47B}" type="presParOf" srcId="{AEF1DA01-6EE9-4CBF-B732-EE85CA25E14C}" destId="{224EE287-C0B8-4D50-B97F-658A89567D67}" srcOrd="1" destOrd="0" presId="urn:microsoft.com/office/officeart/2005/8/layout/process4"/>
    <dgm:cxn modelId="{1C0AB9CC-3B66-4CCB-9D31-0D58D8817972}" type="presParOf" srcId="{AEF1DA01-6EE9-4CBF-B732-EE85CA25E14C}" destId="{32245488-161D-4CD1-9159-D73419D9AF7B}" srcOrd="2" destOrd="0" presId="urn:microsoft.com/office/officeart/2005/8/layout/process4"/>
    <dgm:cxn modelId="{CB429640-1A97-4E4B-B54B-0F5C45636B1D}" type="presParOf" srcId="{AEF1DA01-6EE9-4CBF-B732-EE85CA25E14C}" destId="{E2396F03-B3C9-40F8-A66F-9CCCABE54731}" srcOrd="3" destOrd="0" presId="urn:microsoft.com/office/officeart/2005/8/layout/process4"/>
    <dgm:cxn modelId="{69573595-8A81-461A-9AB8-B5FC4773C4CF}" type="presParOf" srcId="{2AA011B9-D245-483A-AB61-5A29D7CA49A1}" destId="{5D635B98-9714-4697-89D0-E19DA7C7C11A}" srcOrd="1" destOrd="0" presId="urn:microsoft.com/office/officeart/2005/8/layout/process4"/>
    <dgm:cxn modelId="{1DB834B8-000E-4A46-95C4-E1457ECFC06C}" type="presParOf" srcId="{2AA011B9-D245-483A-AB61-5A29D7CA49A1}" destId="{4C8CAAAF-8377-4BC4-80BD-75069CAF31FA}" srcOrd="2" destOrd="0" presId="urn:microsoft.com/office/officeart/2005/8/layout/process4"/>
    <dgm:cxn modelId="{23EF46D3-6F76-45DC-8FF6-7750A58D651B}" type="presParOf" srcId="{4C8CAAAF-8377-4BC4-80BD-75069CAF31FA}" destId="{0C4C14F7-6E4C-41BE-88BE-21CCB4C2D2B7}" srcOrd="0" destOrd="0" presId="urn:microsoft.com/office/officeart/2005/8/layout/process4"/>
    <dgm:cxn modelId="{F5EAF78B-5C21-43D9-BA89-06ED9DE56DB7}" type="presParOf" srcId="{4C8CAAAF-8377-4BC4-80BD-75069CAF31FA}" destId="{1D494C6D-AEBD-4471-A4EB-5ABF661659B3}" srcOrd="1" destOrd="0" presId="urn:microsoft.com/office/officeart/2005/8/layout/process4"/>
    <dgm:cxn modelId="{39AC7569-6F79-4C19-8A7F-07245F84B29A}" type="presParOf" srcId="{4C8CAAAF-8377-4BC4-80BD-75069CAF31FA}" destId="{A2E39ED0-FAFC-443E-A16C-92AF6841DE05}" srcOrd="2" destOrd="0" presId="urn:microsoft.com/office/officeart/2005/8/layout/process4"/>
    <dgm:cxn modelId="{6482CA9D-A431-4294-836A-09F13B151C57}" type="presParOf" srcId="{A2E39ED0-FAFC-443E-A16C-92AF6841DE05}" destId="{941CCFFB-35EE-4A73-B051-4A35F4D3294E}" srcOrd="0" destOrd="0" presId="urn:microsoft.com/office/officeart/2005/8/layout/process4"/>
    <dgm:cxn modelId="{B1BFFE51-EAD7-4DAE-B47F-6F027602E713}" type="presParOf" srcId="{A2E39ED0-FAFC-443E-A16C-92AF6841DE05}" destId="{DC368910-8C9F-4881-AA38-0369843C882F}" srcOrd="1" destOrd="0" presId="urn:microsoft.com/office/officeart/2005/8/layout/process4"/>
    <dgm:cxn modelId="{32DDB470-5AB7-4214-B004-7DC43E504C89}" type="presParOf" srcId="{A2E39ED0-FAFC-443E-A16C-92AF6841DE05}" destId="{DC402F63-C6F8-4882-ACD5-5D0E7FB61279}" srcOrd="2" destOrd="0" presId="urn:microsoft.com/office/officeart/2005/8/layout/process4"/>
    <dgm:cxn modelId="{D0009656-B62D-4F76-896F-CD503C632BEB}" type="presParOf" srcId="{A2E39ED0-FAFC-443E-A16C-92AF6841DE05}" destId="{D2E5859B-FE0E-45F7-B7F0-5AE124D05C2F}" srcOrd="3" destOrd="0" presId="urn:microsoft.com/office/officeart/2005/8/layout/process4"/>
    <dgm:cxn modelId="{37E7B074-518F-4863-A70C-246A82D89359}" type="presParOf" srcId="{A2E39ED0-FAFC-443E-A16C-92AF6841DE05}" destId="{C6F33F62-8DE5-4EA2-9E2B-6CADA29032F5}" srcOrd="4" destOrd="0" presId="urn:microsoft.com/office/officeart/2005/8/layout/process4"/>
    <dgm:cxn modelId="{BAFFEE77-09AD-41CB-B3B5-B62F39B047F5}" type="presParOf" srcId="{A2E39ED0-FAFC-443E-A16C-92AF6841DE05}" destId="{0F64E8C2-DB43-4762-8F9E-BF0F0E24E01F}" srcOrd="5" destOrd="0" presId="urn:microsoft.com/office/officeart/2005/8/layout/process4"/>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EFDCE-D6D8-4C80-B166-C5D784337B5B}">
      <dsp:nvSpPr>
        <dsp:cNvPr id="0" name=""/>
        <dsp:cNvSpPr/>
      </dsp:nvSpPr>
      <dsp:spPr>
        <a:xfrm>
          <a:off x="0" y="3711504"/>
          <a:ext cx="9144000" cy="27653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Tier 2 Protocol: Enhanced Practices – Evaluation of indication for use, maintenance, and removal technique</a:t>
          </a:r>
          <a:endParaRPr lang="en-US" sz="2800" kern="1200" dirty="0"/>
        </a:p>
      </dsp:txBody>
      <dsp:txXfrm>
        <a:off x="0" y="3711504"/>
        <a:ext cx="9144000" cy="1493288"/>
      </dsp:txXfrm>
    </dsp:sp>
    <dsp:sp modelId="{21CDCC9E-6472-4C49-A09A-6D374E090859}">
      <dsp:nvSpPr>
        <dsp:cNvPr id="0" name=""/>
        <dsp:cNvSpPr/>
      </dsp:nvSpPr>
      <dsp:spPr>
        <a:xfrm>
          <a:off x="3862" y="5150599"/>
          <a:ext cx="2290464" cy="1297677"/>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Assess and document competency of health care workers performing insertion</a:t>
          </a:r>
          <a:endParaRPr lang="en-US" sz="1600" kern="1200" dirty="0"/>
        </a:p>
      </dsp:txBody>
      <dsp:txXfrm>
        <a:off x="3862" y="5150599"/>
        <a:ext cx="2290464" cy="1297677"/>
      </dsp:txXfrm>
    </dsp:sp>
    <dsp:sp modelId="{224EE287-C0B8-4D50-B97F-658A89567D67}">
      <dsp:nvSpPr>
        <dsp:cNvPr id="0" name=""/>
        <dsp:cNvSpPr/>
      </dsp:nvSpPr>
      <dsp:spPr>
        <a:xfrm>
          <a:off x="2294327" y="5150599"/>
          <a:ext cx="2290464" cy="1297677"/>
        </a:xfrm>
        <a:prstGeom prst="rect">
          <a:avLst/>
        </a:prstGeom>
        <a:solidFill>
          <a:schemeClr val="accent5">
            <a:tint val="40000"/>
            <a:alpha val="90000"/>
            <a:hueOff val="-1193387"/>
            <a:satOff val="5361"/>
            <a:lumOff val="36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Consider Root Cause Analysis or Focused Review of CAUTI or catheter use to identify improvement opportunities </a:t>
          </a:r>
          <a:endParaRPr lang="en-US" sz="900" kern="1200" dirty="0">
            <a:solidFill>
              <a:srgbClr val="000000"/>
            </a:solidFill>
          </a:endParaRPr>
        </a:p>
      </dsp:txBody>
      <dsp:txXfrm>
        <a:off x="2294327" y="5150599"/>
        <a:ext cx="2290464" cy="1297677"/>
      </dsp:txXfrm>
    </dsp:sp>
    <dsp:sp modelId="{32245488-161D-4CD1-9159-D73419D9AF7B}">
      <dsp:nvSpPr>
        <dsp:cNvPr id="0" name=""/>
        <dsp:cNvSpPr/>
      </dsp:nvSpPr>
      <dsp:spPr>
        <a:xfrm>
          <a:off x="4584792" y="5150599"/>
          <a:ext cx="2645509" cy="1297677"/>
        </a:xfrm>
        <a:prstGeom prst="rect">
          <a:avLst/>
        </a:prstGeom>
        <a:solidFill>
          <a:schemeClr val="accent5">
            <a:tint val="40000"/>
            <a:alpha val="90000"/>
            <a:hueOff val="-2386774"/>
            <a:satOff val="10723"/>
            <a:lumOff val="73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Measure monthly for 6 months; re-evaluate. If rate has dropped below indicated levels proceed back to Tier 1</a:t>
          </a:r>
          <a:endParaRPr lang="en-US" sz="1600" kern="1200" dirty="0"/>
        </a:p>
      </dsp:txBody>
      <dsp:txXfrm>
        <a:off x="4584792" y="5150599"/>
        <a:ext cx="2645509" cy="1297677"/>
      </dsp:txXfrm>
    </dsp:sp>
    <dsp:sp modelId="{E2396F03-B3C9-40F8-A66F-9CCCABE54731}">
      <dsp:nvSpPr>
        <dsp:cNvPr id="0" name=""/>
        <dsp:cNvSpPr/>
      </dsp:nvSpPr>
      <dsp:spPr>
        <a:xfrm>
          <a:off x="7231012" y="5142294"/>
          <a:ext cx="1909835" cy="1297677"/>
        </a:xfrm>
        <a:prstGeom prst="rect">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Sources:</a:t>
          </a:r>
        </a:p>
        <a:p>
          <a:pPr lvl="0" algn="ctr" defTabSz="711200">
            <a:lnSpc>
              <a:spcPct val="90000"/>
            </a:lnSpc>
            <a:spcBef>
              <a:spcPct val="0"/>
            </a:spcBef>
            <a:spcAft>
              <a:spcPct val="35000"/>
            </a:spcAft>
          </a:pPr>
          <a:r>
            <a:rPr lang="en-US" sz="1400" kern="1200" dirty="0" smtClean="0">
              <a:hlinkClick xmlns:r="http://schemas.openxmlformats.org/officeDocument/2006/relationships" r:id=""/>
            </a:rPr>
            <a:t>HICPAC CDC Guidelines on CAUTI Prevention</a:t>
          </a:r>
          <a:r>
            <a:rPr lang="en-US" sz="1400" kern="1200" dirty="0" smtClean="0"/>
            <a:t>   </a:t>
          </a:r>
        </a:p>
        <a:p>
          <a:pPr lvl="0" algn="ctr" defTabSz="711200">
            <a:lnSpc>
              <a:spcPct val="90000"/>
            </a:lnSpc>
            <a:spcBef>
              <a:spcPct val="0"/>
            </a:spcBef>
            <a:spcAft>
              <a:spcPct val="35000"/>
            </a:spcAft>
          </a:pPr>
          <a:r>
            <a:rPr lang="en-US" sz="1400" kern="1200" dirty="0" smtClean="0">
              <a:hlinkClick xmlns:r="http://schemas.openxmlformats.org/officeDocument/2006/relationships" r:id=""/>
            </a:rPr>
            <a:t>www.catheterout.org</a:t>
          </a:r>
          <a:r>
            <a:rPr lang="en-US" sz="1400" kern="1200" dirty="0" smtClean="0"/>
            <a:t>  </a:t>
          </a:r>
        </a:p>
      </dsp:txBody>
      <dsp:txXfrm>
        <a:off x="7231012" y="5142294"/>
        <a:ext cx="1909835" cy="1297677"/>
      </dsp:txXfrm>
    </dsp:sp>
    <dsp:sp modelId="{1D494C6D-AEBD-4471-A4EB-5ABF661659B3}">
      <dsp:nvSpPr>
        <dsp:cNvPr id="0" name=""/>
        <dsp:cNvSpPr/>
      </dsp:nvSpPr>
      <dsp:spPr>
        <a:xfrm rot="10800000">
          <a:off x="0" y="152436"/>
          <a:ext cx="9144000" cy="3753673"/>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smtClean="0"/>
            <a:t>Tier 1 Protocol: Use of Indwelling Urinary Catheter Kit</a:t>
          </a:r>
          <a:endParaRPr lang="en-US" sz="2800" kern="1200" dirty="0"/>
        </a:p>
      </dsp:txBody>
      <dsp:txXfrm rot="-10800000">
        <a:off x="0" y="152436"/>
        <a:ext cx="9144000" cy="1317539"/>
      </dsp:txXfrm>
    </dsp:sp>
    <dsp:sp modelId="{941CCFFB-35EE-4A73-B051-4A35F4D3294E}">
      <dsp:nvSpPr>
        <dsp:cNvPr id="0" name=""/>
        <dsp:cNvSpPr/>
      </dsp:nvSpPr>
      <dsp:spPr>
        <a:xfrm>
          <a:off x="0" y="1177384"/>
          <a:ext cx="1469432" cy="1297287"/>
        </a:xfrm>
        <a:prstGeom prst="rect">
          <a:avLst/>
        </a:prstGeom>
        <a:solidFill>
          <a:schemeClr val="accent5">
            <a:tint val="40000"/>
            <a:alpha val="90000"/>
            <a:hueOff val="-4773547"/>
            <a:satOff val="21446"/>
            <a:lumOff val="147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Assess daily the necessity of the indwelling catheter</a:t>
          </a:r>
          <a:endParaRPr lang="en-US" sz="1600" kern="1200" dirty="0"/>
        </a:p>
      </dsp:txBody>
      <dsp:txXfrm>
        <a:off x="0" y="1177384"/>
        <a:ext cx="1469432" cy="1297287"/>
      </dsp:txXfrm>
    </dsp:sp>
    <dsp:sp modelId="{DC368910-8C9F-4881-AA38-0369843C882F}">
      <dsp:nvSpPr>
        <dsp:cNvPr id="0" name=""/>
        <dsp:cNvSpPr/>
      </dsp:nvSpPr>
      <dsp:spPr>
        <a:xfrm>
          <a:off x="1467723" y="1177384"/>
          <a:ext cx="1414427" cy="1297287"/>
        </a:xfrm>
        <a:prstGeom prst="rect">
          <a:avLst/>
        </a:prstGeom>
        <a:solidFill>
          <a:schemeClr val="accent5">
            <a:tint val="40000"/>
            <a:alpha val="90000"/>
            <a:hueOff val="-5966934"/>
            <a:satOff val="26807"/>
            <a:lumOff val="1843"/>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Encourage use of alternatives to indwelling catheter</a:t>
          </a:r>
          <a:endParaRPr lang="en-US" sz="1600" kern="1200" dirty="0">
            <a:solidFill>
              <a:srgbClr val="000000"/>
            </a:solidFill>
          </a:endParaRPr>
        </a:p>
      </dsp:txBody>
      <dsp:txXfrm>
        <a:off x="1467723" y="1177384"/>
        <a:ext cx="1414427" cy="1297287"/>
      </dsp:txXfrm>
    </dsp:sp>
    <dsp:sp modelId="{DC402F63-C6F8-4882-ACD5-5D0E7FB61279}">
      <dsp:nvSpPr>
        <dsp:cNvPr id="0" name=""/>
        <dsp:cNvSpPr/>
      </dsp:nvSpPr>
      <dsp:spPr>
        <a:xfrm>
          <a:off x="2882150" y="1177384"/>
          <a:ext cx="1519769" cy="1297287"/>
        </a:xfrm>
        <a:prstGeom prst="rect">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Use standard indwelling urinary catheter kit with pre-sealed junction</a:t>
          </a:r>
          <a:endParaRPr lang="en-US" sz="1400" kern="1200" dirty="0"/>
        </a:p>
      </dsp:txBody>
      <dsp:txXfrm>
        <a:off x="2882150" y="1177384"/>
        <a:ext cx="1519769" cy="1297287"/>
      </dsp:txXfrm>
    </dsp:sp>
    <dsp:sp modelId="{D2E5859B-FE0E-45F7-B7F0-5AE124D05C2F}">
      <dsp:nvSpPr>
        <dsp:cNvPr id="0" name=""/>
        <dsp:cNvSpPr/>
      </dsp:nvSpPr>
      <dsp:spPr>
        <a:xfrm>
          <a:off x="4401919" y="1177384"/>
          <a:ext cx="1737879" cy="1297287"/>
        </a:xfrm>
        <a:prstGeom prst="rect">
          <a:avLst/>
        </a:prstGeom>
        <a:solidFill>
          <a:schemeClr val="accent5">
            <a:tint val="40000"/>
            <a:alpha val="90000"/>
            <a:hueOff val="-8353708"/>
            <a:satOff val="37530"/>
            <a:lumOff val="258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Ensure proper aseptic insertion technique</a:t>
          </a:r>
          <a:endParaRPr lang="en-US" sz="1600" kern="1200" dirty="0"/>
        </a:p>
      </dsp:txBody>
      <dsp:txXfrm>
        <a:off x="4401919" y="1177384"/>
        <a:ext cx="1737879" cy="1297287"/>
      </dsp:txXfrm>
    </dsp:sp>
    <dsp:sp modelId="{C6F33F62-8DE5-4EA2-9E2B-6CADA29032F5}">
      <dsp:nvSpPr>
        <dsp:cNvPr id="0" name=""/>
        <dsp:cNvSpPr/>
      </dsp:nvSpPr>
      <dsp:spPr>
        <a:xfrm>
          <a:off x="6139799" y="1177384"/>
          <a:ext cx="1676509" cy="1297287"/>
        </a:xfrm>
        <a:prstGeom prst="rect">
          <a:avLst/>
        </a:prstGeom>
        <a:solidFill>
          <a:schemeClr val="accent5">
            <a:tint val="40000"/>
            <a:alpha val="90000"/>
            <a:hueOff val="-9547094"/>
            <a:satOff val="42892"/>
            <a:lumOff val="294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Follow maintenance and removal template for care and removal of the catheter</a:t>
          </a:r>
          <a:endParaRPr lang="en-US" sz="1400" kern="1200" dirty="0"/>
        </a:p>
      </dsp:txBody>
      <dsp:txXfrm>
        <a:off x="6139799" y="1177384"/>
        <a:ext cx="1676509" cy="1297287"/>
      </dsp:txXfrm>
    </dsp:sp>
    <dsp:sp modelId="{0F64E8C2-DB43-4762-8F9E-BF0F0E24E01F}">
      <dsp:nvSpPr>
        <dsp:cNvPr id="0" name=""/>
        <dsp:cNvSpPr/>
      </dsp:nvSpPr>
      <dsp:spPr>
        <a:xfrm>
          <a:off x="7825950" y="1177384"/>
          <a:ext cx="1318049" cy="1297287"/>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Measure CAUTI rates  monthly </a:t>
          </a:r>
          <a:endParaRPr lang="en-US" sz="1600" kern="1200" dirty="0">
            <a:solidFill>
              <a:srgbClr val="000000"/>
            </a:solidFill>
          </a:endParaRPr>
        </a:p>
      </dsp:txBody>
      <dsp:txXfrm>
        <a:off x="7825950" y="1177384"/>
        <a:ext cx="1318049" cy="12972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52B2F1-7266-4696-B7C2-35669D3E8587}" type="datetimeFigureOut">
              <a:rPr lang="en-US" smtClean="0"/>
              <a:t>10/1/2015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31D35D-545B-4F31-B039-EF6D83D1913A}" type="slidenum">
              <a:rPr lang="en-US" smtClean="0"/>
              <a:t>‹#›</a:t>
            </a:fld>
            <a:endParaRPr lang="en-US"/>
          </a:p>
        </p:txBody>
      </p:sp>
    </p:spTree>
    <p:extLst>
      <p:ext uri="{BB962C8B-B14F-4D97-AF65-F5344CB8AC3E}">
        <p14:creationId xmlns:p14="http://schemas.microsoft.com/office/powerpoint/2010/main" val="4172297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4C48C-EDE0-4178-A57B-0F6FBF6D6E90}" type="datetimeFigureOut">
              <a:rPr lang="en-US" smtClean="0"/>
              <a:pPr/>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44432-B47F-4822-B69A-7D4AF8D862A8}" type="slidenum">
              <a:rPr lang="en-US" smtClean="0"/>
              <a:pPr/>
              <a:t>‹#›</a:t>
            </a:fld>
            <a:endParaRPr lang="en-US"/>
          </a:p>
        </p:txBody>
      </p:sp>
    </p:spTree>
    <p:extLst>
      <p:ext uri="{BB962C8B-B14F-4D97-AF65-F5344CB8AC3E}">
        <p14:creationId xmlns:p14="http://schemas.microsoft.com/office/powerpoint/2010/main" val="4188519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trengthscope.co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237C06-64C2-B541-BED1-678292354AB4}" type="slidenum">
              <a:rPr lang="en-US">
                <a:latin typeface="Calibri" charset="0"/>
              </a:rPr>
              <a:pPr eaLnBrk="1" hangingPunct="1"/>
              <a:t>42</a:t>
            </a:fld>
            <a:endParaRPr lang="en-US">
              <a:latin typeface="Calibri" charset="0"/>
            </a:endParaRPr>
          </a:p>
        </p:txBody>
      </p:sp>
      <p:sp>
        <p:nvSpPr>
          <p:cNvPr id="5529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32" tIns="45717" rIns="91432" bIns="45717"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Gives quick look as a group of </a:t>
            </a:r>
            <a:r>
              <a:rPr lang="en-US" dirty="0" err="1" smtClean="0"/>
              <a:t>pts</a:t>
            </a:r>
            <a:endParaRPr lang="en-US" dirty="0" smtClean="0"/>
          </a:p>
          <a:p>
            <a:r>
              <a:rPr lang="en-US" dirty="0" smtClean="0"/>
              <a:t>Also being piloted</a:t>
            </a:r>
            <a:r>
              <a:rPr lang="en-US" baseline="0" dirty="0" smtClean="0"/>
              <a:t> on one unit to see who needs </a:t>
            </a:r>
            <a:r>
              <a:rPr lang="en-US" baseline="0" dirty="0" err="1" smtClean="0"/>
              <a:t>foley</a:t>
            </a:r>
            <a:r>
              <a:rPr lang="en-US" baseline="0" dirty="0" smtClean="0"/>
              <a:t> </a:t>
            </a:r>
            <a:r>
              <a:rPr lang="en-US" baseline="0" dirty="0" err="1" smtClean="0"/>
              <a:t>DC’d</a:t>
            </a:r>
            <a:r>
              <a:rPr lang="en-US" baseline="0" dirty="0" smtClean="0"/>
              <a:t> each am</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41610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smtClean="0">
                <a:solidFill>
                  <a:schemeClr val="accent2">
                    <a:lumMod val="50000"/>
                  </a:schemeClr>
                </a:solidFill>
              </a:rPr>
              <a:t>Physician IP Education – contains HICPAC indications</a:t>
            </a:r>
          </a:p>
          <a:p>
            <a:pPr lvl="1"/>
            <a:r>
              <a:rPr lang="en-US" sz="2400" dirty="0" smtClean="0">
                <a:solidFill>
                  <a:schemeClr val="accent2">
                    <a:lumMod val="50000"/>
                  </a:schemeClr>
                </a:solidFill>
              </a:rPr>
              <a:t> for UC placement</a:t>
            </a:r>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13529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 from Defects</a:t>
            </a:r>
          </a:p>
          <a:p>
            <a:r>
              <a:rPr lang="en-US" dirty="0" smtClean="0"/>
              <a:t>Have own tool but process of what happened and focus on process not the person</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755172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Quality Council redesigned. Senior Leaders are core members and infection rates reviewed monthly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46428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Monthly scorecard to</a:t>
            </a:r>
          </a:p>
          <a:p>
            <a:pPr marL="0" indent="0">
              <a:buNone/>
            </a:pPr>
            <a:r>
              <a:rPr lang="en-US" sz="1200" dirty="0" smtClean="0"/>
              <a:t>           individual units</a:t>
            </a:r>
          </a:p>
          <a:p>
            <a:r>
              <a:rPr lang="en-US" sz="1200" dirty="0" smtClean="0"/>
              <a:t>Units have visual management </a:t>
            </a:r>
          </a:p>
          <a:p>
            <a:pPr marL="0" indent="0">
              <a:buNone/>
            </a:pPr>
            <a:r>
              <a:rPr lang="en-US" sz="1200" dirty="0" smtClean="0"/>
              <a:t>       boards to communicate data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585265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Why Does it Matter So Much? Carrying it forward</a:t>
            </a:r>
          </a:p>
          <a:p>
            <a:pPr marL="0" indent="0">
              <a:buNone/>
            </a:pPr>
            <a:endParaRPr lang="en-US" dirty="0" smtClean="0"/>
          </a:p>
          <a:p>
            <a:r>
              <a:rPr lang="en-US" dirty="0" smtClean="0"/>
              <a:t>Our patients are from the community we serve</a:t>
            </a:r>
          </a:p>
          <a:p>
            <a:r>
              <a:rPr lang="en-US" dirty="0" smtClean="0"/>
              <a:t>It is our common goal as an organization and as a unit</a:t>
            </a:r>
          </a:p>
          <a:p>
            <a:r>
              <a:rPr lang="en-US" dirty="0" smtClean="0"/>
              <a:t>It reflects on our personal and professional commitment to patient  safety</a:t>
            </a:r>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288711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029"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7407879-5FA4-4834-BD47-B9BC49B18B3A}" type="slidenum">
              <a:rPr lang="en-US" sz="1200">
                <a:latin typeface="Calibri" pitchFamily="34" charset="0"/>
                <a:cs typeface="Arial" charset="0"/>
              </a:rPr>
              <a:pPr algn="r" eaLnBrk="1" hangingPunct="1"/>
              <a:t>76</a:t>
            </a:fld>
            <a:endParaRPr lang="en-US" sz="1200">
              <a:latin typeface="Calibri" pitchFamily="34" charset="0"/>
              <a:cs typeface="Arial" charset="0"/>
            </a:endParaRPr>
          </a:p>
        </p:txBody>
      </p:sp>
      <p:sp>
        <p:nvSpPr>
          <p:cNvPr id="5939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4713" y="4344025"/>
            <a:ext cx="5028579"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A5FF475-1991-4B7D-AEB4-1C6B8EEDAF36}" type="slidenum">
              <a:rPr lang="en-US"/>
              <a:pPr fontAlgn="base">
                <a:spcBef>
                  <a:spcPct val="0"/>
                </a:spcBef>
                <a:spcAft>
                  <a:spcPct val="0"/>
                </a:spcAft>
              </a:pPr>
              <a:t>77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3A4B2CA-A696-7848-8E52-22F39D3AFBF6}" type="slidenum">
              <a:rPr lang="en-US">
                <a:latin typeface="Calibri" charset="0"/>
              </a:rPr>
              <a:pPr eaLnBrk="1" hangingPunct="1"/>
              <a:t>21</a:t>
            </a:fld>
            <a:endParaRPr lang="en-US">
              <a:latin typeface="Calibri" charset="0"/>
            </a:endParaRPr>
          </a:p>
        </p:txBody>
      </p:sp>
      <p:sp>
        <p:nvSpPr>
          <p:cNvPr id="40963" name="Rectangle 2"/>
          <p:cNvSpPr>
            <a:spLocks noGrp="1" noRot="1" noChangeAspect="1" noChangeArrowheads="1" noTextEdit="1"/>
          </p:cNvSpPr>
          <p:nvPr>
            <p:ph type="sldImg"/>
          </p:nvPr>
        </p:nvSpPr>
        <p:spPr bwMode="auto">
          <a:xfrm>
            <a:off x="1098550" y="665163"/>
            <a:ext cx="4627563" cy="3470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4" name="Rectangle 3"/>
          <p:cNvSpPr>
            <a:spLocks noGrp="1" noChangeArrowheads="1"/>
          </p:cNvSpPr>
          <p:nvPr>
            <p:ph type="body" idx="1"/>
          </p:nvPr>
        </p:nvSpPr>
        <p:spPr bwMode="auto">
          <a:xfrm>
            <a:off x="889000" y="4356100"/>
            <a:ext cx="5040313" cy="413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88555" tIns="44277" rIns="88555" bIns="44277"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445B22E-8F3C-4840-8D5D-A3E08F26F48F}" type="slidenum">
              <a:rPr lang="en-US">
                <a:latin typeface="Calibri" charset="0"/>
              </a:rPr>
              <a:pPr eaLnBrk="1" hangingPunct="1"/>
              <a:t>22</a:t>
            </a:fld>
            <a:endParaRPr lang="en-US">
              <a:latin typeface="Calibri" charset="0"/>
            </a:endParaRPr>
          </a:p>
        </p:txBody>
      </p:sp>
      <p:sp>
        <p:nvSpPr>
          <p:cNvPr id="41987"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807" tIns="45904" rIns="91807" bIns="45904" numCol="1" anchor="t" anchorCtr="0" compatLnSpc="1">
            <a:prstTxWarp prst="textNoShape">
              <a:avLst/>
            </a:prstTxWarp>
          </a:bodyPr>
          <a:lstStyle/>
          <a:p>
            <a:endParaRPr lang="en-US" sz="20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A76AA4D-6A06-D446-80FC-DF47748291BC}" type="slidenum">
              <a:rPr lang="en-US">
                <a:latin typeface="Calibri" charset="0"/>
              </a:rPr>
              <a:pPr eaLnBrk="1" hangingPunct="1"/>
              <a:t>23</a:t>
            </a:fld>
            <a:endParaRPr lang="en-US">
              <a:latin typeface="Calibri" charset="0"/>
            </a:endParaRPr>
          </a:p>
        </p:txBody>
      </p:sp>
      <p:sp>
        <p:nvSpPr>
          <p:cNvPr id="47107" name="Rectangle 2"/>
          <p:cNvSpPr>
            <a:spLocks noChangeArrowheads="1"/>
          </p:cNvSpPr>
          <p:nvPr/>
        </p:nvSpPr>
        <p:spPr bwMode="auto">
          <a:xfrm>
            <a:off x="3886200" y="-317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08" name="Rectangle 3"/>
          <p:cNvSpPr>
            <a:spLocks noChangeArrowheads="1"/>
          </p:cNvSpPr>
          <p:nvPr/>
        </p:nvSpPr>
        <p:spPr bwMode="auto">
          <a:xfrm>
            <a:off x="3886200" y="86868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95" tIns="0" rIns="18995" bIns="0" anchor="b"/>
          <a:lstStyle/>
          <a:p>
            <a:pPr algn="r" defTabSz="911225" eaLnBrk="0" hangingPunct="0"/>
            <a:r>
              <a:rPr lang="en-US" sz="1000" i="1">
                <a:latin typeface="Times New Roman" charset="0"/>
              </a:rPr>
              <a:t>31</a:t>
            </a:r>
          </a:p>
        </p:txBody>
      </p:sp>
      <p:sp>
        <p:nvSpPr>
          <p:cNvPr id="47109" name="Rectangle 4"/>
          <p:cNvSpPr>
            <a:spLocks noChangeArrowheads="1"/>
          </p:cNvSpPr>
          <p:nvPr/>
        </p:nvSpPr>
        <p:spPr bwMode="auto">
          <a:xfrm>
            <a:off x="0" y="86868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10" name="Rectangle 5"/>
          <p:cNvSpPr>
            <a:spLocks noChangeArrowheads="1"/>
          </p:cNvSpPr>
          <p:nvPr/>
        </p:nvSpPr>
        <p:spPr bwMode="auto">
          <a:xfrm>
            <a:off x="0" y="-317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11" name="Rectangle 6"/>
          <p:cNvSpPr>
            <a:spLocks noGrp="1" noRot="1" noChangeAspect="1" noChangeArrowheads="1" noTextEdit="1"/>
          </p:cNvSpPr>
          <p:nvPr>
            <p:ph type="sldImg"/>
          </p:nvPr>
        </p:nvSpPr>
        <p:spPr bwMode="auto">
          <a:xfrm>
            <a:off x="1152525" y="693738"/>
            <a:ext cx="4552950" cy="34147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12" name="Rectangle 7"/>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807" tIns="45904" rIns="91807" bIns="45904" numCol="1" anchor="t" anchorCtr="0" compatLnSpc="1">
            <a:prstTxWarp prst="textNoShape">
              <a:avLst/>
            </a:prstTxWarp>
          </a:bodyPr>
          <a:lstStyle/>
          <a:p>
            <a:endParaRPr lang="en-US" sz="18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071FC8A-0DE2-3C47-BBF3-EB488044ECFA}" type="slidenum">
              <a:rPr lang="en-US">
                <a:latin typeface="Calibri" charset="0"/>
              </a:rPr>
              <a:pPr eaLnBrk="1" hangingPunct="1"/>
              <a:t>24</a:t>
            </a:fld>
            <a:endParaRPr lang="en-US">
              <a:latin typeface="Calibri" charset="0"/>
            </a:endParaRPr>
          </a:p>
        </p:txBody>
      </p:sp>
      <p:sp>
        <p:nvSpPr>
          <p:cNvPr id="49155" name="Rectangle 2"/>
          <p:cNvSpPr>
            <a:spLocks noGrp="1" noRot="1" noChangeAspect="1" noChangeArrowheads="1" noTextEdit="1"/>
          </p:cNvSpPr>
          <p:nvPr>
            <p:ph type="sldImg"/>
          </p:nvPr>
        </p:nvSpPr>
        <p:spPr bwMode="auto">
          <a:xfrm>
            <a:off x="1150938" y="692150"/>
            <a:ext cx="4557712" cy="341788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6" name="Rectangle 3"/>
          <p:cNvSpPr>
            <a:spLocks noGrp="1" noChangeArrowheads="1"/>
          </p:cNvSpPr>
          <p:nvPr>
            <p:ph type="body" idx="1"/>
          </p:nvPr>
        </p:nvSpPr>
        <p:spPr bwMode="auto">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014" tIns="45719" rIns="93014" bIns="45719"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58AAFD-EE88-7F43-B560-E5F071FD6B39}" type="slidenum">
              <a:rPr lang="en-US">
                <a:latin typeface="Calibri" charset="0"/>
              </a:rPr>
              <a:pPr eaLnBrk="1" hangingPunct="1"/>
              <a:t>28</a:t>
            </a:fld>
            <a:endParaRPr lang="en-US">
              <a:latin typeface="Calibri" charset="0"/>
            </a:endParaRPr>
          </a:p>
        </p:txBody>
      </p:sp>
      <p:sp>
        <p:nvSpPr>
          <p:cNvPr id="54275" name="Rectangle 2"/>
          <p:cNvSpPr>
            <a:spLocks noGrp="1" noRot="1" noChangeAspect="1" noChangeArrowheads="1" noTextEdit="1"/>
          </p:cNvSpPr>
          <p:nvPr>
            <p:ph type="sldImg"/>
          </p:nvPr>
        </p:nvSpPr>
        <p:spPr bwMode="auto">
          <a:xfrm>
            <a:off x="1098550" y="665163"/>
            <a:ext cx="4627563" cy="3470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6" name="Rectangle 3"/>
          <p:cNvSpPr>
            <a:spLocks noGrp="1" noChangeArrowheads="1"/>
          </p:cNvSpPr>
          <p:nvPr>
            <p:ph type="body" idx="1"/>
          </p:nvPr>
        </p:nvSpPr>
        <p:spPr bwMode="auto">
          <a:xfrm>
            <a:off x="890588" y="4356100"/>
            <a:ext cx="5038725" cy="413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88752" tIns="44376" rIns="88752" bIns="44376" numCol="1" anchor="t" anchorCtr="0" compatLnSpc="1">
            <a:prstTxWarp prst="textNoShape">
              <a:avLst/>
            </a:prstTxWarp>
          </a:bodyPr>
          <a:lstStyle/>
          <a:p>
            <a:endParaRPr lang="en-US" sz="18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Professor </a:t>
            </a:r>
            <a:r>
              <a:rPr lang="en-US" dirty="0" err="1" smtClean="0"/>
              <a:t>Kanter</a:t>
            </a:r>
            <a:r>
              <a:rPr lang="en-US" dirty="0" smtClean="0"/>
              <a:t> is a professor of</a:t>
            </a:r>
            <a:r>
              <a:rPr lang="en-US" baseline="0" dirty="0" smtClean="0"/>
              <a:t> Harvard Business School.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performance starts running on a positive or negative path, the momentum can be hard to stop!</a:t>
            </a:r>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37</a:t>
            </a:fld>
            <a:endParaRPr lang="en-US"/>
          </a:p>
        </p:txBody>
      </p:sp>
    </p:spTree>
    <p:extLst>
      <p:ext uri="{BB962C8B-B14F-4D97-AF65-F5344CB8AC3E}">
        <p14:creationId xmlns:p14="http://schemas.microsoft.com/office/powerpoint/2010/main" val="1855748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kern="1200" dirty="0" smtClean="0">
                <a:solidFill>
                  <a:schemeClr val="tx1"/>
                </a:solidFill>
                <a:latin typeface="+mn-lt"/>
                <a:ea typeface="+mn-ea"/>
                <a:cs typeface="+mn-cs"/>
              </a:rPr>
              <a:t>Build Awareness of Strengths </a:t>
            </a:r>
            <a:r>
              <a:rPr lang="en-US" sz="1200" kern="1200" dirty="0" smtClean="0">
                <a:solidFill>
                  <a:schemeClr val="tx1"/>
                </a:solidFill>
                <a:latin typeface="+mn-lt"/>
                <a:ea typeface="+mn-ea"/>
                <a:cs typeface="+mn-cs"/>
              </a:rPr>
              <a:t>Because people typically don’t get much feedback on their strengths during their life and career, they frequently don’t understand their strengths as well as their weaknesses. Many even experience anxiety, discomfort and embarrassment when talking about their strengths as they have learned to fear complacency, failure and being too different from the rest of the ‘pack’. There are many ways to build self-awareness about strengths, including reflecting more on one’s conscious experience, feedback from colleagues and other stakeholders and keeping a journal or diary of tasks that </a:t>
            </a:r>
            <a:r>
              <a:rPr lang="en-US" sz="1200" kern="1200" dirty="0" err="1" smtClean="0">
                <a:solidFill>
                  <a:schemeClr val="tx1"/>
                </a:solidFill>
                <a:latin typeface="+mn-lt"/>
                <a:ea typeface="+mn-ea"/>
                <a:cs typeface="+mn-cs"/>
              </a:rPr>
              <a:t>energise</a:t>
            </a:r>
            <a:r>
              <a:rPr lang="en-US" sz="1200" kern="1200" dirty="0" smtClean="0">
                <a:solidFill>
                  <a:schemeClr val="tx1"/>
                </a:solidFill>
                <a:latin typeface="+mn-lt"/>
                <a:ea typeface="+mn-ea"/>
                <a:cs typeface="+mn-cs"/>
              </a:rPr>
              <a:t> you. However, we have found that the best approach is to use an objective strengths profiling tool such as ©</a:t>
            </a:r>
            <a:r>
              <a:rPr lang="en-US" sz="1200" kern="1200" dirty="0" err="1" smtClean="0">
                <a:solidFill>
                  <a:schemeClr val="tx1"/>
                </a:solidFill>
                <a:latin typeface="+mn-lt"/>
                <a:ea typeface="+mn-ea"/>
                <a:cs typeface="+mn-cs"/>
              </a:rPr>
              <a:t>Strengthscope</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3"/>
              </a:rPr>
              <a:t>www.strengthscope.com). The benefit of such a tool is that it provides a common language for people to start exploring their strengths and enables them to focus their energies on relevant opportunities to apply these more fully.</a:t>
            </a:r>
          </a:p>
          <a:p>
            <a:r>
              <a:rPr lang="en-US" sz="1200" b="1" kern="1200" dirty="0" smtClean="0">
                <a:solidFill>
                  <a:schemeClr val="tx1"/>
                </a:solidFill>
                <a:latin typeface="+mn-lt"/>
                <a:ea typeface="+mn-ea"/>
                <a:cs typeface="+mn-cs"/>
              </a:rPr>
              <a:t>Develop Positive Action Routines</a:t>
            </a:r>
          </a:p>
          <a:p>
            <a:r>
              <a:rPr lang="en-US" sz="1200" kern="1200" dirty="0" smtClean="0">
                <a:solidFill>
                  <a:schemeClr val="tx1"/>
                </a:solidFill>
                <a:latin typeface="+mn-lt"/>
                <a:ea typeface="+mn-ea"/>
                <a:cs typeface="+mn-cs"/>
              </a:rPr>
              <a:t>Self-awareness is crucial, but not sufficient. As part of ongoing performance dialogues, managers should work in partnership with employees to explore how their strengths can be made more productive, not only in the person’s current role, but in tasks and projects outside their role. Like professional athletes, employees need to build and practice positive routines or ways of doing their work which reflect who they really are and what comes most naturally to them. These action routines will result in successes which in turn will reinforce confidence.</a:t>
            </a:r>
          </a:p>
          <a:p>
            <a:r>
              <a:rPr lang="en-US" sz="1200" b="1" kern="1200" dirty="0" smtClean="0">
                <a:solidFill>
                  <a:schemeClr val="tx1"/>
                </a:solidFill>
                <a:latin typeface="+mn-lt"/>
                <a:ea typeface="+mn-ea"/>
                <a:cs typeface="+mn-cs"/>
              </a:rPr>
              <a:t>Cultivate a Positive, Appreciative Environment </a:t>
            </a:r>
            <a:r>
              <a:rPr lang="en-US" sz="1200" kern="1200" dirty="0" smtClean="0">
                <a:solidFill>
                  <a:schemeClr val="tx1"/>
                </a:solidFill>
                <a:latin typeface="+mn-lt"/>
                <a:ea typeface="+mn-ea"/>
                <a:cs typeface="+mn-cs"/>
              </a:rPr>
              <a:t>When people feel they have been successful and their efforts and achievements are </a:t>
            </a:r>
            <a:r>
              <a:rPr lang="en-US" sz="1200" kern="1200" dirty="0" err="1" smtClean="0">
                <a:solidFill>
                  <a:schemeClr val="tx1"/>
                </a:solidFill>
                <a:latin typeface="+mn-lt"/>
                <a:ea typeface="+mn-ea"/>
                <a:cs typeface="+mn-cs"/>
              </a:rPr>
              <a:t>recognised</a:t>
            </a:r>
            <a:r>
              <a:rPr lang="en-US" sz="1200" kern="1200" dirty="0" smtClean="0">
                <a:solidFill>
                  <a:schemeClr val="tx1"/>
                </a:solidFill>
                <a:latin typeface="+mn-lt"/>
                <a:ea typeface="+mn-ea"/>
                <a:cs typeface="+mn-cs"/>
              </a:rPr>
              <a:t>, it generates positive emotions and good moods. This positive emotion becomes contagious and boosts energy, morale and discretionary effort, fuelling the success cycle. By helping executives and line managers understand the importance of sharing and celebrating successes and putting in place </a:t>
            </a:r>
            <a:r>
              <a:rPr lang="en-US" sz="1200" kern="1200" dirty="0" err="1" smtClean="0">
                <a:solidFill>
                  <a:schemeClr val="tx1"/>
                </a:solidFill>
                <a:latin typeface="+mn-lt"/>
                <a:ea typeface="+mn-ea"/>
                <a:cs typeface="+mn-cs"/>
              </a:rPr>
              <a:t>organisation</a:t>
            </a:r>
            <a:r>
              <a:rPr lang="en-US" sz="1200" kern="1200" dirty="0" smtClean="0">
                <a:solidFill>
                  <a:schemeClr val="tx1"/>
                </a:solidFill>
                <a:latin typeface="+mn-lt"/>
                <a:ea typeface="+mn-ea"/>
                <a:cs typeface="+mn-cs"/>
              </a:rPr>
              <a:t>-wide mechanisms and processes for facilitating such sharing, a more positive performance culture will prevail. It is important that this is done across </a:t>
            </a:r>
            <a:r>
              <a:rPr lang="en-US" sz="1200" kern="1200" dirty="0" err="1" smtClean="0">
                <a:solidFill>
                  <a:schemeClr val="tx1"/>
                </a:solidFill>
                <a:latin typeface="+mn-lt"/>
                <a:ea typeface="+mn-ea"/>
                <a:cs typeface="+mn-cs"/>
              </a:rPr>
              <a:t>organisational</a:t>
            </a:r>
            <a:r>
              <a:rPr lang="en-US" sz="1200" kern="1200" dirty="0" smtClean="0">
                <a:solidFill>
                  <a:schemeClr val="tx1"/>
                </a:solidFill>
                <a:latin typeface="+mn-lt"/>
                <a:ea typeface="+mn-ea"/>
                <a:cs typeface="+mn-cs"/>
              </a:rPr>
              <a:t> boundaries as even others’ successes can make us feel more </a:t>
            </a:r>
            <a:r>
              <a:rPr lang="en-US" sz="1200" kern="1200" dirty="0" err="1" smtClean="0">
                <a:solidFill>
                  <a:schemeClr val="tx1"/>
                </a:solidFill>
                <a:latin typeface="+mn-lt"/>
                <a:ea typeface="+mn-ea"/>
                <a:cs typeface="+mn-cs"/>
              </a:rPr>
              <a:t>energised</a:t>
            </a:r>
            <a:r>
              <a:rPr lang="en-US" sz="1200" kern="1200" dirty="0" smtClean="0">
                <a:solidFill>
                  <a:schemeClr val="tx1"/>
                </a:solidFill>
                <a:latin typeface="+mn-lt"/>
                <a:ea typeface="+mn-ea"/>
                <a:cs typeface="+mn-cs"/>
              </a:rPr>
              <a:t> and positive provided these are communicated and celebrated in an appropriate manner. Authentic and frequent recognition and praise for a job well done at local line manager level is also essential in creating a culture where effort and hard work will flourish.</a:t>
            </a:r>
          </a:p>
          <a:p>
            <a:r>
              <a:rPr lang="en-US" sz="1200" b="1" kern="1200" dirty="0" smtClean="0">
                <a:solidFill>
                  <a:schemeClr val="tx1"/>
                </a:solidFill>
                <a:latin typeface="+mn-lt"/>
                <a:ea typeface="+mn-ea"/>
                <a:cs typeface="+mn-cs"/>
              </a:rPr>
              <a:t>Ensure Leaders and Managers Model the Way </a:t>
            </a:r>
            <a:r>
              <a:rPr lang="en-US" sz="1200" kern="1200" dirty="0" smtClean="0">
                <a:solidFill>
                  <a:schemeClr val="tx1"/>
                </a:solidFill>
                <a:latin typeface="+mn-lt"/>
                <a:ea typeface="+mn-ea"/>
                <a:cs typeface="+mn-cs"/>
              </a:rPr>
              <a:t>The “shadow of the leader” effect is strong at work in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Leaders and managers should understand the impact that their values, attitudes and actions have on the workforce and should be invited to consider what type of “shadow” they cast now and how this can be strengthened in the future. In our experience, there are still too many leaders out there that cast a long and negative shadow, sapping energy and life from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We would recommend educating and developing leaders and managers to understand and apply positive psychology and strengths-based concepts, principles and techniques in building a culture of success and confidence. This learning needs to be practical, relevant and ideally supported by on-the-job coaching in order to ensure maximum learning transfer.  This type of investment has an added benefit, as managers and leaders are more likely to stay with the </a:t>
            </a:r>
            <a:r>
              <a:rPr lang="en-US" sz="1200" kern="1200" dirty="0" err="1" smtClean="0">
                <a:solidFill>
                  <a:schemeClr val="tx1"/>
                </a:solidFill>
                <a:latin typeface="+mn-lt"/>
                <a:ea typeface="+mn-ea"/>
                <a:cs typeface="+mn-cs"/>
              </a:rPr>
              <a:t>organisation</a:t>
            </a:r>
            <a:r>
              <a:rPr lang="en-US" sz="1200" kern="1200" dirty="0" smtClean="0">
                <a:solidFill>
                  <a:schemeClr val="tx1"/>
                </a:solidFill>
                <a:latin typeface="+mn-lt"/>
                <a:ea typeface="+mn-ea"/>
                <a:cs typeface="+mn-cs"/>
              </a:rPr>
              <a:t> if it invests in their development and advancement. Improved retention and stability of leadership will in turn give rise to increased investment of time and trust by leaders in ensuring the </a:t>
            </a:r>
            <a:r>
              <a:rPr lang="en-US" sz="1200" kern="1200" dirty="0" err="1" smtClean="0">
                <a:solidFill>
                  <a:schemeClr val="tx1"/>
                </a:solidFill>
                <a:latin typeface="+mn-lt"/>
                <a:ea typeface="+mn-ea"/>
                <a:cs typeface="+mn-cs"/>
              </a:rPr>
              <a:t>organisation</a:t>
            </a:r>
            <a:r>
              <a:rPr lang="en-US" sz="1200" kern="1200" dirty="0" smtClean="0">
                <a:solidFill>
                  <a:schemeClr val="tx1"/>
                </a:solidFill>
                <a:latin typeface="+mn-lt"/>
                <a:ea typeface="+mn-ea"/>
                <a:cs typeface="+mn-cs"/>
              </a:rPr>
              <a:t> is a success and so the success cycle is amplified further.</a:t>
            </a:r>
          </a:p>
          <a:p>
            <a:r>
              <a:rPr lang="en-US" sz="1200" b="1" kern="1200" dirty="0" smtClean="0">
                <a:solidFill>
                  <a:schemeClr val="tx1"/>
                </a:solidFill>
                <a:latin typeface="+mn-lt"/>
                <a:ea typeface="+mn-ea"/>
                <a:cs typeface="+mn-cs"/>
              </a:rPr>
              <a:t>Make Customer and Stakeholder Feedback Visible</a:t>
            </a:r>
          </a:p>
          <a:p>
            <a:r>
              <a:rPr lang="en-US" sz="1200" kern="1200" dirty="0" smtClean="0">
                <a:solidFill>
                  <a:schemeClr val="tx1"/>
                </a:solidFill>
                <a:latin typeface="+mn-lt"/>
                <a:ea typeface="+mn-ea"/>
                <a:cs typeface="+mn-cs"/>
              </a:rPr>
              <a:t>Success brings positive feedback and rewards from customers and other stakeholders on the outside. However, employees often only hear about this feedback when failures occur or performance falls below expectations (e.g., when customers complain or when shareholders are unhappy with company performance). It is important to ensure this feedback is balanced and employees also get positive feedback from shareholders, customers and other stakeholders. This will all contribute to a more appreciative atmosphere and build confidence. One way to do this is to invite teams to interview their own customers (internal or external) and stakeholders using an appreciative inquiry interview process. Once the data has been </a:t>
            </a:r>
            <a:r>
              <a:rPr lang="en-US" sz="1200" kern="1200" dirty="0" err="1" smtClean="0">
                <a:solidFill>
                  <a:schemeClr val="tx1"/>
                </a:solidFill>
                <a:latin typeface="+mn-lt"/>
                <a:ea typeface="+mn-ea"/>
                <a:cs typeface="+mn-cs"/>
              </a:rPr>
              <a:t>analysed</a:t>
            </a:r>
            <a:r>
              <a:rPr lang="en-US" sz="1200" kern="1200" dirty="0" smtClean="0">
                <a:solidFill>
                  <a:schemeClr val="tx1"/>
                </a:solidFill>
                <a:latin typeface="+mn-lt"/>
                <a:ea typeface="+mn-ea"/>
                <a:cs typeface="+mn-cs"/>
              </a:rPr>
              <a:t>, this can then be reported back at a team meeting with a view to exploring successes, strengths, weaker areas and opportunities for improvement and growth.</a:t>
            </a:r>
          </a:p>
          <a:p>
            <a:r>
              <a:rPr lang="en-US" sz="1200" b="1" kern="1200" dirty="0" smtClean="0">
                <a:solidFill>
                  <a:schemeClr val="tx1"/>
                </a:solidFill>
                <a:latin typeface="+mn-lt"/>
                <a:ea typeface="+mn-ea"/>
                <a:cs typeface="+mn-cs"/>
              </a:rPr>
              <a:t>Build Strong Cohesive Teams and Social Networks </a:t>
            </a:r>
            <a:r>
              <a:rPr lang="en-US" sz="1200" kern="1200" dirty="0" smtClean="0">
                <a:solidFill>
                  <a:schemeClr val="tx1"/>
                </a:solidFill>
                <a:latin typeface="+mn-lt"/>
                <a:ea typeface="+mn-ea"/>
                <a:cs typeface="+mn-cs"/>
              </a:rPr>
              <a:t>Positive emotions produced through success strengthen relationships and give rise to a host of individual and team-based outcomes including improved collaboration, creative problem-solving and employee wellbeing. When people are in a positive frame of mind, they are more likely to be generous, supportive and tolerant of one another. This is turn reinforces teamwork and commitment. It also means people can more freely acknowledge their vulnerability (concerns, fears, etc.), admit their mistakes and learn from them.</a:t>
            </a: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38</a:t>
            </a:fld>
            <a:endParaRPr lang="en-US"/>
          </a:p>
        </p:txBody>
      </p:sp>
    </p:spTree>
    <p:extLst>
      <p:ext uri="{BB962C8B-B14F-4D97-AF65-F5344CB8AC3E}">
        <p14:creationId xmlns:p14="http://schemas.microsoft.com/office/powerpoint/2010/main" val="307055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turn around a failure cycle can be tough, particularly when successive failures have occurred, which have sapped the morale and energy from a team and/or </a:t>
            </a:r>
            <a:r>
              <a:rPr lang="en-US" dirty="0" err="1" smtClean="0"/>
              <a:t>organisation</a:t>
            </a:r>
            <a:r>
              <a:rPr lang="en-US" dirty="0" smtClean="0"/>
              <a:t>. However, like Moss </a:t>
            </a:r>
            <a:r>
              <a:rPr lang="en-US" dirty="0" err="1" smtClean="0"/>
              <a:t>Kanter</a:t>
            </a:r>
            <a:r>
              <a:rPr lang="en-US" dirty="0" smtClean="0"/>
              <a:t>, we contend that this is primarily a leadership challenge.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39</a:t>
            </a:fld>
            <a:endParaRPr lang="en-US"/>
          </a:p>
        </p:txBody>
      </p:sp>
    </p:spTree>
    <p:extLst>
      <p:ext uri="{BB962C8B-B14F-4D97-AF65-F5344CB8AC3E}">
        <p14:creationId xmlns:p14="http://schemas.microsoft.com/office/powerpoint/2010/main" val="1350804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609600" y="1676400"/>
            <a:ext cx="78486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4400">
                <a:solidFill>
                  <a:schemeClr val="tx1"/>
                </a:solidFill>
              </a:defRPr>
            </a:lvl1pPr>
          </a:lstStyle>
          <a:p>
            <a:pPr lvl="0"/>
            <a:r>
              <a:rPr lang="en-US" dirty="0"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4724400" y="16002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12" name="Content Placeholder 4"/>
          <p:cNvSpPr>
            <a:spLocks noGrp="1"/>
          </p:cNvSpPr>
          <p:nvPr>
            <p:ph sz="quarter" idx="14"/>
          </p:nvPr>
        </p:nvSpPr>
        <p:spPr>
          <a:xfrm>
            <a:off x="48768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
        <p:nvSpPr>
          <p:cNvPr id="9" name="Content Placeholder 4"/>
          <p:cNvSpPr>
            <a:spLocks noGrp="1"/>
          </p:cNvSpPr>
          <p:nvPr>
            <p:ph sz="quarter" idx="15"/>
          </p:nvPr>
        </p:nvSpPr>
        <p:spPr>
          <a:xfrm>
            <a:off x="48768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4572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4572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2C79115-2BDC-044B-8749-5C724720DAF2}" type="datetimeFigureOut">
              <a:rPr lang="en-US" smtClean="0"/>
              <a:t>10/1/2015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002F15B-3452-9A47-8366-88BCF80FA2AD}" type="slidenum">
              <a:rPr lang="en-US" smtClean="0"/>
              <a:t>‹#›</a:t>
            </a:fld>
            <a:endParaRPr lang="en-US"/>
          </a:p>
        </p:txBody>
      </p:sp>
    </p:spTree>
    <p:extLst>
      <p:ext uri="{BB962C8B-B14F-4D97-AF65-F5344CB8AC3E}">
        <p14:creationId xmlns:p14="http://schemas.microsoft.com/office/powerpoint/2010/main" val="680717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87CFD0A-9835-47D4-A116-CC0DD47EB550}" type="datetimeFigureOut">
              <a:rPr lang="en-US"/>
              <a:pPr>
                <a:defRPr/>
              </a:pPr>
              <a:t>10/1/2015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496A89-B87D-4AC6-BA37-A98F00399581}" type="slidenum">
              <a:rPr lang="en-US"/>
              <a:pPr>
                <a:defRPr/>
              </a:pPr>
              <a:t>‹#›</a:t>
            </a:fld>
            <a:endParaRPr lang="en-US"/>
          </a:p>
        </p:txBody>
      </p:sp>
    </p:spTree>
    <p:extLst>
      <p:ext uri="{BB962C8B-B14F-4D97-AF65-F5344CB8AC3E}">
        <p14:creationId xmlns:p14="http://schemas.microsoft.com/office/powerpoint/2010/main" val="575784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7995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96DB42-180B-4E07-9CA0-D05FE1E2D0F3}" type="datetimeFigureOut">
              <a:rPr lang="en-US" smtClean="0">
                <a:solidFill>
                  <a:prstClr val="black"/>
                </a:solidFill>
              </a:rPr>
              <a:pPr/>
              <a:t>10/1/2015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B81D9C-A742-43CF-B9C0-14A6FA97FF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345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E96DB42-180B-4E07-9CA0-D05FE1E2D0F3}" type="datetimeFigureOut">
              <a:rPr lang="en-US" smtClean="0">
                <a:solidFill>
                  <a:prstClr val="black"/>
                </a:solidFill>
              </a:rPr>
              <a:pPr/>
              <a:t>10/1/2015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FB81D9C-A742-43CF-B9C0-14A6FA97FF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95688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E96DB42-180B-4E07-9CA0-D05FE1E2D0F3}" type="datetimeFigureOut">
              <a:rPr lang="en-US" smtClean="0">
                <a:solidFill>
                  <a:prstClr val="black"/>
                </a:solidFill>
              </a:rPr>
              <a:pPr/>
              <a:t>10/1/2015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FB81D9C-A742-43CF-B9C0-14A6FA97FF0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8503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3260039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62889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1518951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3699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1333661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265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Picture Placeholder 4"/>
          <p:cNvSpPr>
            <a:spLocks noGrp="1"/>
          </p:cNvSpPr>
          <p:nvPr>
            <p:ph type="pic" sz="quarter" idx="11"/>
          </p:nvPr>
        </p:nvSpPr>
        <p:spPr>
          <a:xfrm>
            <a:off x="457200" y="1676400"/>
            <a:ext cx="8077200" cy="3657600"/>
          </a:xfrm>
        </p:spPr>
        <p:txBody>
          <a:bodyPr/>
          <a:lstStyle/>
          <a:p>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309520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Picture Placeholder 4"/>
          <p:cNvSpPr>
            <a:spLocks noGrp="1"/>
          </p:cNvSpPr>
          <p:nvPr>
            <p:ph type="pic" sz="quarter" idx="11"/>
          </p:nvPr>
        </p:nvSpPr>
        <p:spPr>
          <a:xfrm>
            <a:off x="457200" y="1676400"/>
            <a:ext cx="8077200" cy="3657600"/>
          </a:xfrm>
        </p:spPr>
        <p:txBody>
          <a:bodyPr/>
          <a:lstStyle/>
          <a:p>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4289917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685800" y="1676400"/>
            <a:ext cx="76962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3906520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609600" y="1676400"/>
            <a:ext cx="78486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spTree>
    <p:extLst>
      <p:ext uri="{BB962C8B-B14F-4D97-AF65-F5344CB8AC3E}">
        <p14:creationId xmlns:p14="http://schemas.microsoft.com/office/powerpoint/2010/main" val="3294517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597170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1065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37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4400">
                <a:solidFill>
                  <a:schemeClr val="tx1"/>
                </a:solidFill>
              </a:defRPr>
            </a:lvl1pPr>
          </a:lstStyle>
          <a:p>
            <a:pPr lvl="0"/>
            <a:r>
              <a:rPr lang="en-US" dirty="0"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2653945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4724400" y="16002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3551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12" name="Content Placeholder 4"/>
          <p:cNvSpPr>
            <a:spLocks noGrp="1"/>
          </p:cNvSpPr>
          <p:nvPr>
            <p:ph sz="quarter" idx="14"/>
          </p:nvPr>
        </p:nvSpPr>
        <p:spPr>
          <a:xfrm>
            <a:off x="48768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
        <p:nvSpPr>
          <p:cNvPr id="9" name="Content Placeholder 4"/>
          <p:cNvSpPr>
            <a:spLocks noGrp="1"/>
          </p:cNvSpPr>
          <p:nvPr>
            <p:ph sz="quarter" idx="15"/>
          </p:nvPr>
        </p:nvSpPr>
        <p:spPr>
          <a:xfrm>
            <a:off x="48768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4572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4572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203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116904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6" name="Title 1"/>
          <p:cNvSpPr txBox="1">
            <a:spLocks/>
          </p:cNvSpPr>
          <p:nvPr userDrawn="1"/>
        </p:nvSpPr>
        <p:spPr>
          <a:xfrm>
            <a:off x="685800" y="2130425"/>
            <a:ext cx="7772400" cy="1470025"/>
          </a:xfrm>
          <a:prstGeom prst="rect">
            <a:avLst/>
          </a:prstGeom>
        </p:spPr>
        <p:txBody>
          <a:bodyPr vert="horz" lIns="91440" tIns="45720" rIns="91440" bIns="45720" rtlCol="0" anchor="ctr">
            <a:normAutofit/>
          </a:bodyPr>
          <a:lstStyle/>
          <a:p>
            <a:pPr algn="ctr">
              <a:spcBef>
                <a:spcPct val="0"/>
              </a:spcBef>
              <a:defRPr/>
            </a:pPr>
            <a:endParaRPr lang="en-US" sz="4400" dirty="0" smtClean="0">
              <a:solidFill>
                <a:prstClr val="black"/>
              </a:solidFill>
            </a:endParaRPr>
          </a:p>
        </p:txBody>
      </p:sp>
      <p:pic>
        <p:nvPicPr>
          <p:cNvPr id="5"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7919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191882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1964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29350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r>
              <a:rPr lang="en-US" smtClean="0"/>
              <a:t>Click to edit Master text styles</a:t>
            </a:r>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r>
              <a:rPr lang="en-US" smtClean="0"/>
              <a:t>Click to edit Master text styles</a:t>
            </a:r>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7316736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Picture Placeholder 4"/>
          <p:cNvSpPr>
            <a:spLocks noGrp="1"/>
          </p:cNvSpPr>
          <p:nvPr>
            <p:ph type="pic" sz="quarter" idx="11"/>
          </p:nvPr>
        </p:nvSpPr>
        <p:spPr>
          <a:xfrm>
            <a:off x="457200" y="1676400"/>
            <a:ext cx="8077200" cy="3657600"/>
          </a:xfrm>
        </p:spPr>
        <p:txBody>
          <a:bodyPr/>
          <a:lstStyle/>
          <a:p>
            <a:r>
              <a:rPr lang="en-US" smtClean="0"/>
              <a:t>Click icon to add picture</a:t>
            </a:r>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smtClean="0"/>
              <a:t>Click to edit Master text styles</a:t>
            </a:r>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2103000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1676400" y="1676400"/>
            <a:ext cx="5257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r>
              <a:rPr lang="en-US" smtClean="0"/>
              <a:t>Click to edit Master text styles</a:t>
            </a:r>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1289185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Content Placeholder 4"/>
          <p:cNvSpPr>
            <a:spLocks noGrp="1"/>
          </p:cNvSpPr>
          <p:nvPr>
            <p:ph sz="quarter" idx="11"/>
          </p:nvPr>
        </p:nvSpPr>
        <p:spPr>
          <a:xfrm>
            <a:off x="457200" y="1676400"/>
            <a:ext cx="2895600" cy="609600"/>
          </a:xfrm>
        </p:spPr>
        <p:txBody>
          <a:bodyPr/>
          <a:lstStyle/>
          <a:p>
            <a:pPr lvl="0"/>
            <a:r>
              <a:rPr lang="en-US" smtClean="0"/>
              <a:t>Click to edit Master text styles</a:t>
            </a:r>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80147802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4400">
                <a:solidFill>
                  <a:schemeClr val="tx1"/>
                </a:solidFill>
              </a:defRPr>
            </a:lvl1pPr>
          </a:lstStyle>
          <a:p>
            <a:pPr lvl="0"/>
            <a:r>
              <a:rPr lang="en-US"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extLst>
      <p:ext uri="{BB962C8B-B14F-4D97-AF65-F5344CB8AC3E}">
        <p14:creationId xmlns:p14="http://schemas.microsoft.com/office/powerpoint/2010/main" val="417670006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lgn="l">
              <a:defRPr/>
            </a:lvl1pPr>
          </a:lstStyle>
          <a:p>
            <a:fld id="{B2223EB6-440A-477C-8EF0-A621D75061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32922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a:xfrm>
            <a:off x="457200" y="6248400"/>
            <a:ext cx="2133600" cy="457200"/>
          </a:xfrm>
        </p:spPr>
        <p:txBody>
          <a:bodyPr/>
          <a:lstStyle>
            <a:lvl1pPr algn="l">
              <a:defRPr/>
            </a:lvl1pPr>
          </a:lstStyle>
          <a:p>
            <a:fld id="{19165E7F-38C7-40A6-983B-00ECA292EA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069298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8674100" y="6680200"/>
            <a:ext cx="184666" cy="461665"/>
          </a:xfrm>
          <a:prstGeom prst="rect">
            <a:avLst/>
          </a:prstGeom>
          <a:noFill/>
        </p:spPr>
        <p:txBody>
          <a:bodyPr wrap="none" rtlCol="0">
            <a:spAutoFit/>
          </a:bodyPr>
          <a:lstStyle/>
          <a:p>
            <a:endParaRPr lang="en-US" dirty="0">
              <a:solidFill>
                <a:prstClr val="black"/>
              </a:solidFill>
            </a:endParaRPr>
          </a:p>
        </p:txBody>
      </p:sp>
      <p:sp>
        <p:nvSpPr>
          <p:cNvPr id="5" name="Slide Number Placeholder 5"/>
          <p:cNvSpPr>
            <a:spLocks noGrp="1"/>
          </p:cNvSpPr>
          <p:nvPr>
            <p:ph type="sldNum" sz="quarter" idx="11"/>
          </p:nvPr>
        </p:nvSpPr>
        <p:spPr>
          <a:xfrm>
            <a:off x="457200" y="6248400"/>
            <a:ext cx="2133600" cy="457200"/>
          </a:xfrm>
        </p:spPr>
        <p:txBody>
          <a:bodyPr/>
          <a:lstStyle>
            <a:lvl1pPr algn="l">
              <a:defRPr/>
            </a:lvl1pPr>
          </a:lstStyle>
          <a:p>
            <a:fld id="{19165E7F-38C7-40A6-983B-00ECA292EA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290032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2"/>
          <p:cNvSpPr/>
          <p:nvPr userDrawn="1"/>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4" name="Straight Connector 3"/>
          <p:cNvCxnSpPr/>
          <p:nvPr userDrawn="1"/>
        </p:nvCxnSpPr>
        <p:spPr>
          <a:xfrm>
            <a:off x="0" y="1447800"/>
            <a:ext cx="9144000" cy="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5240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10" descr="CUSP-LOGO-no-taglin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7675" y="5715000"/>
            <a:ext cx="2346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a:spLocks noGrp="1"/>
          </p:cNvSpPr>
          <p:nvPr>
            <p:ph type="sldNum" sz="quarter" idx="11"/>
          </p:nvPr>
        </p:nvSpPr>
        <p:spPr>
          <a:xfrm>
            <a:off x="457200" y="6248400"/>
            <a:ext cx="2133600" cy="457200"/>
          </a:xfrm>
        </p:spPr>
        <p:txBody>
          <a:bodyPr/>
          <a:lstStyle>
            <a:lvl1pPr algn="l">
              <a:defRPr/>
            </a:lvl1pPr>
          </a:lstStyle>
          <a:p>
            <a:fld id="{19165E7F-38C7-40A6-983B-00ECA292EA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411772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white"/>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white"/>
              </a:solidFill>
            </a:endParaRPr>
          </a:p>
        </p:txBody>
      </p:sp>
      <p:sp>
        <p:nvSpPr>
          <p:cNvPr id="4" name="Slide Number Placeholder 3"/>
          <p:cNvSpPr>
            <a:spLocks noGrp="1"/>
          </p:cNvSpPr>
          <p:nvPr>
            <p:ph type="sldNum" sz="quarter" idx="12"/>
          </p:nvPr>
        </p:nvSpPr>
        <p:spPr/>
        <p:txBody>
          <a:bodyPr/>
          <a:lstStyle>
            <a:lvl1pPr>
              <a:defRPr/>
            </a:lvl1pPr>
          </a:lstStyle>
          <a:p>
            <a:fld id="{36A5E2A9-5253-4491-825A-F0EE18B5A275}"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5888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Picture Placeholder 4"/>
          <p:cNvSpPr>
            <a:spLocks noGrp="1"/>
          </p:cNvSpPr>
          <p:nvPr>
            <p:ph type="pic" sz="quarter" idx="11"/>
          </p:nvPr>
        </p:nvSpPr>
        <p:spPr>
          <a:xfrm>
            <a:off x="457200" y="1676400"/>
            <a:ext cx="8077200" cy="3657600"/>
          </a:xfrm>
        </p:spPr>
        <p:txBody>
          <a:bodyPr/>
          <a:lstStyle/>
          <a:p>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Picture Placeholder 4"/>
          <p:cNvSpPr>
            <a:spLocks noGrp="1"/>
          </p:cNvSpPr>
          <p:nvPr>
            <p:ph type="pic" sz="quarter" idx="11"/>
          </p:nvPr>
        </p:nvSpPr>
        <p:spPr>
          <a:xfrm>
            <a:off x="457200" y="1676400"/>
            <a:ext cx="8077200" cy="3657600"/>
          </a:xfrm>
        </p:spPr>
        <p:txBody>
          <a:bodyPr/>
          <a:lstStyle/>
          <a:p>
            <a:endParaRPr lang="en-US"/>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685800" y="1676400"/>
            <a:ext cx="76962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pic>
        <p:nvPicPr>
          <p:cNvPr id="6" name="Picture 10" descr="alt=&quot;&quot;"/>
          <p:cNvPicPr>
            <a:picLocks noChangeAspect="1"/>
          </p:cNvPicPr>
          <p:nvPr userDrawn="1"/>
        </p:nvPicPr>
        <p:blipFill>
          <a:blip r:embed="rId2" cstate="print"/>
          <a:srcRect/>
          <a:stretch>
            <a:fillRect/>
          </a:stretch>
        </p:blipFill>
        <p:spPr bwMode="auto">
          <a:xfrm>
            <a:off x="6696075" y="5665788"/>
            <a:ext cx="2447925" cy="1192212"/>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E507B00A-00F3-40B4-9FBC-773D3E654F20}" type="slidenum">
              <a:rPr lang="en-US" smtClean="0"/>
              <a:pPr algn="l"/>
              <a:t>‹#›</a:t>
            </a:fld>
            <a:endParaRPr lang="en-US" dirty="0"/>
          </a:p>
        </p:txBody>
      </p:sp>
      <p:sp>
        <p:nvSpPr>
          <p:cNvPr id="7" name="Rectangle 6"/>
          <p:cNvSpPr/>
          <p:nvPr userDrawn="1"/>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400" dirty="0">
              <a:solidFill>
                <a:schemeClr val="bg1"/>
              </a:solidFill>
              <a:latin typeface="+mj-lt"/>
            </a:endParaRPr>
          </a:p>
        </p:txBody>
      </p:sp>
      <p:cxnSp>
        <p:nvCxnSpPr>
          <p:cNvPr id="8" name="Straight Connector 7"/>
          <p:cNvCxnSpPr/>
          <p:nvPr userDrawn="1"/>
        </p:nvCxnSpPr>
        <p:spPr>
          <a:xfrm>
            <a:off x="0" y="14478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64" r:id="rId1"/>
    <p:sldLayoutId id="2147483673" r:id="rId2"/>
    <p:sldLayoutId id="2147483663" r:id="rId3"/>
    <p:sldLayoutId id="2147483675" r:id="rId4"/>
    <p:sldLayoutId id="2147483669" r:id="rId5"/>
    <p:sldLayoutId id="2147483676" r:id="rId6"/>
    <p:sldLayoutId id="2147483677" r:id="rId7"/>
    <p:sldLayoutId id="2147483665" r:id="rId8"/>
    <p:sldLayoutId id="2147483666" r:id="rId9"/>
    <p:sldLayoutId id="2147483678" r:id="rId10"/>
    <p:sldLayoutId id="2147483667" r:id="rId11"/>
    <p:sldLayoutId id="2147483679" r:id="rId12"/>
    <p:sldLayoutId id="2147483674" r:id="rId13"/>
    <p:sldLayoutId id="2147483670" r:id="rId14"/>
    <p:sldLayoutId id="2147483680" r:id="rId15"/>
    <p:sldLayoutId id="2147483682" r:id="rId16"/>
    <p:sldLayoutId id="2147483729" r:id="rId17"/>
    <p:sldLayoutId id="2147483730"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200" y="6149019"/>
            <a:ext cx="3276600" cy="363426"/>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7000" y="6158720"/>
            <a:ext cx="721331" cy="396262"/>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11143" y="6149019"/>
            <a:ext cx="1191561" cy="363426"/>
          </a:xfrm>
          <a:prstGeom prst="rect">
            <a:avLst/>
          </a:prstGeom>
        </p:spPr>
      </p:pic>
    </p:spTree>
    <p:extLst>
      <p:ext uri="{BB962C8B-B14F-4D97-AF65-F5344CB8AC3E}">
        <p14:creationId xmlns:p14="http://schemas.microsoft.com/office/powerpoint/2010/main" val="207462839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7" name="Rectangle 6"/>
          <p:cNvSpPr/>
          <p:nvPr userDrawn="1"/>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prstClr val="white"/>
              </a:solidFill>
            </a:endParaRPr>
          </a:p>
        </p:txBody>
      </p:sp>
      <p:cxnSp>
        <p:nvCxnSpPr>
          <p:cNvPr id="8" name="Straight Connector 7"/>
          <p:cNvCxnSpPr/>
          <p:nvPr userDrawn="1"/>
        </p:nvCxnSpPr>
        <p:spPr>
          <a:xfrm>
            <a:off x="0" y="14478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algn="ctr">
              <a:spcBef>
                <a:spcPct val="0"/>
              </a:spcBef>
              <a:defRPr/>
            </a:pPr>
            <a:endParaRPr lang="en-US" sz="4400" dirty="0" smtClean="0">
              <a:solidFill>
                <a:prstClr val="white"/>
              </a:solidFill>
            </a:endParaRPr>
          </a:p>
        </p:txBody>
      </p:sp>
    </p:spTree>
    <p:extLst>
      <p:ext uri="{BB962C8B-B14F-4D97-AF65-F5344CB8AC3E}">
        <p14:creationId xmlns:p14="http://schemas.microsoft.com/office/powerpoint/2010/main" val="3985964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E507B00A-00F3-40B4-9FBC-773D3E654F20}" type="slidenum">
              <a:rPr lang="en-US" smtClean="0">
                <a:solidFill>
                  <a:prstClr val="black">
                    <a:tint val="75000"/>
                  </a:prstClr>
                </a:solidFill>
              </a:rPr>
              <a:pPr algn="l"/>
              <a:t>‹#›</a:t>
            </a:fld>
            <a:endParaRPr lang="en-US" dirty="0">
              <a:solidFill>
                <a:prstClr val="black">
                  <a:tint val="75000"/>
                </a:prstClr>
              </a:solidFill>
            </a:endParaRPr>
          </a:p>
        </p:txBody>
      </p:sp>
      <p:sp>
        <p:nvSpPr>
          <p:cNvPr id="7" name="Rectangle 6"/>
          <p:cNvSpPr/>
          <p:nvPr/>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dirty="0">
              <a:solidFill>
                <a:prstClr val="white"/>
              </a:solidFill>
            </a:endParaRPr>
          </a:p>
        </p:txBody>
      </p:sp>
      <p:cxnSp>
        <p:nvCxnSpPr>
          <p:cNvPr id="8" name="Straight Connector 7"/>
          <p:cNvCxnSpPr/>
          <p:nvPr/>
        </p:nvCxnSpPr>
        <p:spPr>
          <a:xfrm>
            <a:off x="0" y="14478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600" y="427038"/>
            <a:ext cx="8229600" cy="1143000"/>
          </a:xfrm>
          <a:prstGeom prst="rect">
            <a:avLst/>
          </a:prstGeom>
        </p:spPr>
        <p:txBody>
          <a:bodyPr/>
          <a:lstStyle>
            <a:lvl1pPr>
              <a:defRPr>
                <a:solidFill>
                  <a:schemeClr val="bg1"/>
                </a:solidFill>
              </a:defRPr>
            </a:lvl1pPr>
          </a:lstStyle>
          <a:p>
            <a:pPr algn="ctr">
              <a:spcBef>
                <a:spcPct val="0"/>
              </a:spcBef>
              <a:defRPr/>
            </a:pPr>
            <a:endParaRPr lang="en-US" sz="4400" dirty="0" smtClean="0">
              <a:solidFill>
                <a:prstClr val="white"/>
              </a:solidFill>
            </a:endParaRPr>
          </a:p>
        </p:txBody>
      </p:sp>
    </p:spTree>
    <p:extLst>
      <p:ext uri="{BB962C8B-B14F-4D97-AF65-F5344CB8AC3E}">
        <p14:creationId xmlns:p14="http://schemas.microsoft.com/office/powerpoint/2010/main" val="245217220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pPr eaLnBrk="0" fontAlgn="base" hangingPunct="0">
              <a:spcBef>
                <a:spcPct val="0"/>
              </a:spcBef>
              <a:spcAft>
                <a:spcPct val="0"/>
              </a:spcAft>
            </a:pPr>
            <a:endParaRPr lang="en-US">
              <a:solidFill>
                <a:prstClr val="white"/>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defRPr>
            </a:lvl1pPr>
          </a:lstStyle>
          <a:p>
            <a:pPr eaLnBrk="0" fontAlgn="base" hangingPunct="0">
              <a:spcBef>
                <a:spcPct val="0"/>
              </a:spcBef>
              <a:spcAft>
                <a:spcPct val="0"/>
              </a:spcAft>
            </a:pPr>
            <a:endParaRPr lang="en-US">
              <a:solidFill>
                <a:prstClr val="white"/>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pPr eaLnBrk="0" fontAlgn="base" hangingPunct="0">
              <a:spcBef>
                <a:spcPct val="0"/>
              </a:spcBef>
              <a:spcAft>
                <a:spcPct val="0"/>
              </a:spcAft>
            </a:pPr>
            <a:fld id="{760F07D4-E10F-4D5E-AF6B-AA1F47B4528F}" type="slidenum">
              <a:rPr lang="en-US">
                <a:solidFill>
                  <a:prstClr val="white"/>
                </a:solidFill>
              </a:rPr>
              <a:pPr eaLnBrk="0" fontAlgn="base" hangingPunct="0">
                <a:spcBef>
                  <a:spcPct val="0"/>
                </a:spcBef>
                <a:spcAft>
                  <a:spcPct val="0"/>
                </a:spcAft>
              </a:pPr>
              <a:t>‹#›</a:t>
            </a:fld>
            <a:endParaRPr lang="en-US">
              <a:solidFill>
                <a:prstClr val="white"/>
              </a:solidFill>
            </a:endParaRPr>
          </a:p>
        </p:txBody>
      </p:sp>
    </p:spTree>
    <p:extLst>
      <p:ext uri="{BB962C8B-B14F-4D97-AF65-F5344CB8AC3E}">
        <p14:creationId xmlns:p14="http://schemas.microsoft.com/office/powerpoint/2010/main" val="2107222194"/>
      </p:ext>
    </p:extLst>
  </p:cSld>
  <p:clrMap bg1="dk2" tx1="lt1" bg2="dk1" tx2="lt2" accent1="accent1" accent2="accent2" accent3="accent3" accent4="accent4" accent5="accent5" accent6="accent6" hlink="hlink" folHlink="folHlink"/>
  <p:sldLayoutIdLst>
    <p:sldLayoutId id="2147483732" r:id="rId1"/>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eaLnBrk="0" fontAlgn="base" hangingPunct="0">
        <a:spcBef>
          <a:spcPct val="20000"/>
        </a:spcBef>
        <a:spcAft>
          <a:spcPct val="0"/>
        </a:spcAft>
        <a:buChar char="»"/>
        <a:defRPr sz="2000">
          <a:solidFill>
            <a:schemeClr val="tx1"/>
          </a:solidFill>
          <a:latin typeface="+mj-lt"/>
        </a:defRPr>
      </a:lvl6pPr>
      <a:lvl7pPr marL="2971800" indent="-228600" algn="l" rtl="0" eaLnBrk="0" fontAlgn="base" hangingPunct="0">
        <a:spcBef>
          <a:spcPct val="20000"/>
        </a:spcBef>
        <a:spcAft>
          <a:spcPct val="0"/>
        </a:spcAft>
        <a:buChar char="»"/>
        <a:defRPr sz="2000">
          <a:solidFill>
            <a:schemeClr val="tx1"/>
          </a:solidFill>
          <a:latin typeface="+mj-lt"/>
        </a:defRPr>
      </a:lvl7pPr>
      <a:lvl8pPr marL="3429000" indent="-228600" algn="l" rtl="0" eaLnBrk="0" fontAlgn="base" hangingPunct="0">
        <a:spcBef>
          <a:spcPct val="20000"/>
        </a:spcBef>
        <a:spcAft>
          <a:spcPct val="0"/>
        </a:spcAft>
        <a:buChar char="»"/>
        <a:defRPr sz="2000">
          <a:solidFill>
            <a:schemeClr val="tx1"/>
          </a:solidFill>
          <a:latin typeface="+mj-lt"/>
        </a:defRPr>
      </a:lvl8pPr>
      <a:lvl9pPr marL="3886200" indent="-228600" algn="l" rtl="0" eaLnBrk="0" fontAlgn="base" hangingPunct="0">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wl_aZto-K8Q"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m/url?sa=i&amp;rct=j&amp;q=&amp;esrc=s&amp;frm=1&amp;source=images&amp;cd=&amp;cad=rja&amp;uact=8&amp;ved=0CAcQjRw&amp;url=http://quotepixel.com/picture/success/mia_hamm/celebrate_what_youve_accomplished_but_raise&amp;ei=zY6VVfaBD4agyATKpoq4CQ&amp;bvm=bv.96952980,d.cGU&amp;psig=AFQjCNEPgkERuIBp5OwrQo54EbJcjAvlhQ&amp;ust=1435951086442871" TargetMode="Externa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uact=8&amp;ved=0CAcQjRw&amp;url=http://www.marksdailyapple.com/how-to-overcome-the-naysayers-in-your-life/&amp;ei=MI-VVZ2eFsyXygSRzYHgBA&amp;bvm=bv.96952980,d.cGU&amp;psig=AFQjCNGybZB7R3JkxGvt1E83fMsI0PbXxA&amp;ust=143595126188989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hyperlink" Target="http://www.google.com/url?sa=i&amp;rct=j&amp;q=&amp;esrc=s&amp;frm=1&amp;source=images&amp;cd=&amp;cad=rja&amp;uact=8&amp;ved=0CAcQjRw&amp;url=http://www.clipartbest.com/faces-clip-art-free&amp;ei=a5KVVePkJoWjyATOj6HgAQ&amp;bvm=bv.96952980,d.cGU&amp;psig=AFQjCNGTFTGx5FlOezdVhNa9mBN_Fj1LLA&amp;ust=1435952101848587"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 Id="rId9" Type="http://schemas.openxmlformats.org/officeDocument/2006/relationships/image" Target="../media/image47.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google.com/url?sa=i&amp;rct=j&amp;q=&amp;esrc=s&amp;frm=1&amp;source=images&amp;cd=&amp;cad=rja&amp;uact=8&amp;ved=0CAcQjRw&amp;url=http://urbanedgyme.com/2015/03/20/comfort-breeds-complacency/&amp;ei=d4uVVbmWEMyXygSRzYHgBA&amp;bvm=bv.96952980,d.cGU&amp;psig=AFQjCNGB7FG4j1ZZkNyg6j53iiNzqRedrQ&amp;ust=1435950305077423"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spcBef>
                <a:spcPts val="0"/>
              </a:spcBef>
            </a:pPr>
            <a:r>
              <a:rPr lang="en-US" altLang="en-US" sz="2800" dirty="0">
                <a:latin typeface="Calibri" pitchFamily="34" charset="0"/>
              </a:rPr>
              <a:t>CAUTI Sustainability:</a:t>
            </a:r>
            <a:br>
              <a:rPr lang="en-US" altLang="en-US" sz="2800" dirty="0">
                <a:latin typeface="Calibri" pitchFamily="34" charset="0"/>
              </a:rPr>
            </a:br>
            <a:r>
              <a:rPr lang="en-US" altLang="en-US" sz="2800" dirty="0">
                <a:latin typeface="Calibri" pitchFamily="34" charset="0"/>
              </a:rPr>
              <a:t>Embedding CAUTI Policies, Using Data to Monitor Progress and Hardwiring CUSP Principles</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1</a:t>
            </a:fld>
            <a:endParaRPr lang="en-US" dirty="0"/>
          </a:p>
        </p:txBody>
      </p:sp>
      <p:sp>
        <p:nvSpPr>
          <p:cNvPr id="6" name="Text Placeholder 3"/>
          <p:cNvSpPr>
            <a:spLocks noGrp="1"/>
          </p:cNvSpPr>
          <p:nvPr>
            <p:ph type="body" sz="quarter" idx="4294967295"/>
          </p:nvPr>
        </p:nvSpPr>
        <p:spPr>
          <a:xfrm>
            <a:off x="1905000" y="1676400"/>
            <a:ext cx="5257800" cy="4495800"/>
          </a:xfrm>
          <a:prstGeom prst="rect">
            <a:avLst/>
          </a:prstGeom>
        </p:spPr>
        <p:txBody>
          <a:bodyPr>
            <a:normAutofit fontScale="70000" lnSpcReduction="20000"/>
          </a:bodyPr>
          <a:lstStyle/>
          <a:p>
            <a:pPr marL="0" indent="0" algn="ctr">
              <a:buNone/>
            </a:pPr>
            <a:r>
              <a:rPr lang="en-US" sz="2900" b="1" dirty="0"/>
              <a:t>Diane </a:t>
            </a:r>
            <a:r>
              <a:rPr lang="en-US" sz="2900" b="1" dirty="0" err="1" smtClean="0"/>
              <a:t>Byrum</a:t>
            </a:r>
            <a:r>
              <a:rPr lang="en-US" sz="2900" b="1" dirty="0" smtClean="0"/>
              <a:t>, RN, MSN, CCRN, CCNS, </a:t>
            </a:r>
            <a:r>
              <a:rPr lang="en-US" sz="2900" b="1" dirty="0"/>
              <a:t>FCCM</a:t>
            </a:r>
          </a:p>
          <a:p>
            <a:pPr marL="0" indent="0" algn="ctr">
              <a:buNone/>
            </a:pPr>
            <a:r>
              <a:rPr lang="en-US" sz="2600" dirty="0"/>
              <a:t>Manager, Quality Implementation Programs</a:t>
            </a:r>
          </a:p>
          <a:p>
            <a:pPr marL="0" indent="0" algn="ctr">
              <a:buNone/>
            </a:pPr>
            <a:r>
              <a:rPr lang="en-US" sz="2600" dirty="0"/>
              <a:t>Society of Critical Care Medicine</a:t>
            </a:r>
          </a:p>
          <a:p>
            <a:pPr marL="0" indent="0" algn="ctr">
              <a:buNone/>
            </a:pPr>
            <a:endParaRPr lang="en-US" sz="2800" b="1" dirty="0" smtClean="0"/>
          </a:p>
          <a:p>
            <a:pPr marL="0" indent="0" algn="ctr">
              <a:spcBef>
                <a:spcPts val="432"/>
              </a:spcBef>
              <a:buNone/>
            </a:pPr>
            <a:r>
              <a:rPr lang="en-US" sz="2800" b="1" dirty="0" smtClean="0"/>
              <a:t>William </a:t>
            </a:r>
            <a:r>
              <a:rPr lang="en-US" sz="2800" b="1" dirty="0"/>
              <a:t>S. Miles, MD, FACS, FCCM, FAPWCA</a:t>
            </a:r>
            <a:r>
              <a:rPr lang="en-US" sz="2800" dirty="0"/>
              <a:t/>
            </a:r>
            <a:br>
              <a:rPr lang="en-US" sz="2800" dirty="0"/>
            </a:br>
            <a:r>
              <a:rPr lang="en-US" sz="2600" dirty="0"/>
              <a:t>Director of Surgical Critical Care and the </a:t>
            </a:r>
            <a:r>
              <a:rPr lang="en-US" sz="2600" dirty="0" smtClean="0"/>
              <a:t>Medical</a:t>
            </a:r>
          </a:p>
          <a:p>
            <a:pPr marL="0" indent="0" algn="ctr">
              <a:spcBef>
                <a:spcPts val="432"/>
              </a:spcBef>
              <a:buNone/>
            </a:pPr>
            <a:r>
              <a:rPr lang="en-US" sz="2600" dirty="0" smtClean="0"/>
              <a:t>Director </a:t>
            </a:r>
            <a:r>
              <a:rPr lang="en-US" sz="2600" dirty="0"/>
              <a:t>of the Surgical Trauma Intensive Care Unit</a:t>
            </a:r>
          </a:p>
          <a:p>
            <a:pPr marL="0" indent="0" algn="ctr">
              <a:spcBef>
                <a:spcPts val="432"/>
              </a:spcBef>
              <a:buNone/>
            </a:pPr>
            <a:r>
              <a:rPr lang="en-US" sz="2600" dirty="0"/>
              <a:t>Carolinas Medical Center, Charlotte, NC</a:t>
            </a:r>
          </a:p>
          <a:p>
            <a:pPr marL="0" indent="0" algn="ctr">
              <a:buNone/>
            </a:pPr>
            <a:endParaRPr lang="en-US" sz="2800" b="1" dirty="0" smtClean="0"/>
          </a:p>
          <a:p>
            <a:pPr marL="0" indent="0" algn="ctr">
              <a:buNone/>
            </a:pPr>
            <a:r>
              <a:rPr lang="en-US" sz="2800" b="1" dirty="0" smtClean="0"/>
              <a:t>Ginger </a:t>
            </a:r>
            <a:r>
              <a:rPr lang="en-US" sz="2800" b="1" dirty="0"/>
              <a:t>Dickens, MSN</a:t>
            </a:r>
            <a:r>
              <a:rPr lang="en-US" sz="2800" b="1" dirty="0" smtClean="0"/>
              <a:t>, RN, CNML, CCRN</a:t>
            </a:r>
            <a:r>
              <a:rPr lang="en-US" sz="2800" dirty="0"/>
              <a:t/>
            </a:r>
            <a:br>
              <a:rPr lang="en-US" sz="2800" dirty="0"/>
            </a:br>
            <a:r>
              <a:rPr lang="en-US" sz="2600" dirty="0"/>
              <a:t>Nurse Manager</a:t>
            </a:r>
            <a:br>
              <a:rPr lang="en-US" sz="2600" dirty="0"/>
            </a:br>
            <a:r>
              <a:rPr lang="en-US" sz="2600" dirty="0"/>
              <a:t>Maury Regional Medical </a:t>
            </a:r>
            <a:r>
              <a:rPr lang="en-US" sz="2600" dirty="0" smtClean="0"/>
              <a:t>Center, Columbia, TN</a:t>
            </a:r>
          </a:p>
          <a:p>
            <a:pPr marL="0" indent="0" algn="ctr">
              <a:buNone/>
            </a:pPr>
            <a:endParaRPr lang="en-US" sz="2800" dirty="0"/>
          </a:p>
          <a:p>
            <a:pPr marL="0" indent="0" algn="ctr">
              <a:buNone/>
            </a:pPr>
            <a:r>
              <a:rPr lang="en-US" sz="2900" b="1" dirty="0"/>
              <a:t>Pat </a:t>
            </a:r>
            <a:r>
              <a:rPr lang="en-US" sz="2900" b="1" dirty="0" err="1"/>
              <a:t>Posa</a:t>
            </a:r>
            <a:r>
              <a:rPr lang="en-US" sz="2900" b="1" dirty="0"/>
              <a:t> RN, BSN, MSA, FAAN</a:t>
            </a:r>
          </a:p>
          <a:p>
            <a:pPr marL="0" indent="0" algn="ctr">
              <a:buNone/>
            </a:pPr>
            <a:r>
              <a:rPr lang="en-US" sz="2600" dirty="0"/>
              <a:t>System Performance Improvement Leader</a:t>
            </a:r>
          </a:p>
          <a:p>
            <a:pPr marL="0" indent="0" algn="ctr">
              <a:buNone/>
            </a:pPr>
            <a:r>
              <a:rPr lang="en-US" sz="2600" dirty="0"/>
              <a:t>Saint Joseph Mercy </a:t>
            </a:r>
            <a:r>
              <a:rPr lang="en-US" sz="2600" dirty="0" smtClean="0"/>
              <a:t>Hospital, Ann Arbor, MI</a:t>
            </a:r>
            <a:endParaRPr lang="en-US" sz="2600" dirty="0"/>
          </a:p>
        </p:txBody>
      </p:sp>
      <p:pic>
        <p:nvPicPr>
          <p:cNvPr id="7" name="Picture 2" descr="headshot of William Mi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266" y="2667000"/>
            <a:ext cx="957478" cy="13404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eadshot of Pat Po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055" y="5029200"/>
            <a:ext cx="114628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headshot of Ginger Dicken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8" t="10174" r="9738" b="7849"/>
          <a:stretch/>
        </p:blipFill>
        <p:spPr bwMode="auto">
          <a:xfrm>
            <a:off x="7391400" y="3862926"/>
            <a:ext cx="953934" cy="131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eadshot of Diane Byr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645690"/>
            <a:ext cx="953934"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675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 Sustaining the Gain</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10</a:t>
            </a:fld>
            <a:endParaRPr lang="en-US" dirty="0"/>
          </a:p>
        </p:txBody>
      </p:sp>
      <p:sp>
        <p:nvSpPr>
          <p:cNvPr id="4" name="Content Placeholder 3"/>
          <p:cNvSpPr>
            <a:spLocks noGrp="1"/>
          </p:cNvSpPr>
          <p:nvPr>
            <p:ph sz="quarter" idx="11"/>
          </p:nvPr>
        </p:nvSpPr>
        <p:spPr>
          <a:xfrm>
            <a:off x="685800" y="1676400"/>
            <a:ext cx="7696200" cy="4953000"/>
          </a:xfrm>
        </p:spPr>
        <p:txBody>
          <a:bodyPr>
            <a:normAutofit lnSpcReduction="10000"/>
          </a:bodyPr>
          <a:lstStyle/>
          <a:p>
            <a:r>
              <a:rPr lang="en-US" dirty="0"/>
              <a:t>Keep CAUTI project on the “front burner”</a:t>
            </a:r>
          </a:p>
          <a:p>
            <a:endParaRPr lang="en-US" dirty="0"/>
          </a:p>
          <a:p>
            <a:endParaRPr lang="en-US" dirty="0"/>
          </a:p>
          <a:p>
            <a:endParaRPr lang="en-US" dirty="0"/>
          </a:p>
          <a:p>
            <a:endParaRPr lang="en-US" dirty="0"/>
          </a:p>
          <a:p>
            <a:r>
              <a:rPr lang="en-US" dirty="0"/>
              <a:t>Staff meetings, create healthy competition</a:t>
            </a:r>
          </a:p>
          <a:p>
            <a:r>
              <a:rPr lang="en-US" dirty="0"/>
              <a:t>Jerri’s </a:t>
            </a:r>
            <a:r>
              <a:rPr lang="en-US" dirty="0" smtClean="0"/>
              <a:t>Story: </a:t>
            </a:r>
            <a:r>
              <a:rPr lang="en-US" dirty="0" smtClean="0">
                <a:hlinkClick r:id="rId2" tooltip="youtube video link"/>
              </a:rPr>
              <a:t>https</a:t>
            </a:r>
            <a:r>
              <a:rPr lang="en-US" dirty="0">
                <a:hlinkClick r:id="rId2" tooltip="youtube video link"/>
              </a:rPr>
              <a:t>://</a:t>
            </a:r>
            <a:r>
              <a:rPr lang="en-US" dirty="0" smtClean="0">
                <a:hlinkClick r:id="rId2" tooltip="youtube video link"/>
              </a:rPr>
              <a:t>www.youtube.com/watch?v=wl_aZto-K8Q</a:t>
            </a:r>
            <a:endParaRPr lang="en-US" dirty="0"/>
          </a:p>
        </p:txBody>
      </p:sp>
      <p:pic>
        <p:nvPicPr>
          <p:cNvPr id="4098" name="Picture 2" descr="stove bur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156" y="2362200"/>
            <a:ext cx="4611688" cy="180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86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 Sustaining the Gain</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11</a:t>
            </a:fld>
            <a:endParaRPr lang="en-US" dirty="0"/>
          </a:p>
        </p:txBody>
      </p:sp>
      <p:sp>
        <p:nvSpPr>
          <p:cNvPr id="4" name="Content Placeholder 3"/>
          <p:cNvSpPr>
            <a:spLocks noGrp="1"/>
          </p:cNvSpPr>
          <p:nvPr>
            <p:ph sz="quarter" idx="11"/>
          </p:nvPr>
        </p:nvSpPr>
        <p:spPr>
          <a:xfrm>
            <a:off x="685800" y="1676400"/>
            <a:ext cx="7696200" cy="4419600"/>
          </a:xfrm>
        </p:spPr>
        <p:txBody>
          <a:bodyPr>
            <a:normAutofit/>
          </a:bodyPr>
          <a:lstStyle/>
          <a:p>
            <a:r>
              <a:rPr lang="en-US" dirty="0"/>
              <a:t>Continue to work on staff competency (insertion and </a:t>
            </a:r>
            <a:r>
              <a:rPr lang="en-US" dirty="0" err="1"/>
              <a:t>foley</a:t>
            </a:r>
            <a:r>
              <a:rPr lang="en-US" dirty="0"/>
              <a:t> care techniques</a:t>
            </a:r>
            <a:r>
              <a:rPr lang="en-US" dirty="0" smtClean="0"/>
              <a:t>)</a:t>
            </a:r>
          </a:p>
          <a:p>
            <a:endParaRPr lang="en-US" dirty="0"/>
          </a:p>
          <a:p>
            <a:pPr marL="0" indent="0">
              <a:buNone/>
            </a:pPr>
            <a:endParaRPr lang="en-US" dirty="0"/>
          </a:p>
          <a:p>
            <a:endParaRPr lang="en-US" dirty="0" smtClean="0"/>
          </a:p>
          <a:p>
            <a:r>
              <a:rPr lang="en-US" dirty="0" smtClean="0"/>
              <a:t>Hard </a:t>
            </a:r>
            <a:r>
              <a:rPr lang="en-US" dirty="0"/>
              <a:t>wire Foley education into all new employee education</a:t>
            </a:r>
          </a:p>
          <a:p>
            <a:endParaRPr lang="en-US" dirty="0"/>
          </a:p>
        </p:txBody>
      </p:sp>
      <p:pic>
        <p:nvPicPr>
          <p:cNvPr id="5122" name="Picture 2" descr="catheter insertion techniq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43200"/>
            <a:ext cx="2495550" cy="1858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845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 Sustaining the Gain</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12</a:t>
            </a:fld>
            <a:endParaRPr lang="en-US" dirty="0"/>
          </a:p>
        </p:txBody>
      </p:sp>
      <p:sp>
        <p:nvSpPr>
          <p:cNvPr id="4" name="Content Placeholder 3"/>
          <p:cNvSpPr>
            <a:spLocks noGrp="1"/>
          </p:cNvSpPr>
          <p:nvPr>
            <p:ph sz="quarter" idx="11"/>
          </p:nvPr>
        </p:nvSpPr>
        <p:spPr>
          <a:xfrm>
            <a:off x="152400" y="1676400"/>
            <a:ext cx="7696200" cy="3810000"/>
          </a:xfrm>
        </p:spPr>
        <p:txBody>
          <a:bodyPr/>
          <a:lstStyle/>
          <a:p>
            <a:r>
              <a:rPr lang="en-US" dirty="0"/>
              <a:t>Set short term attainable goals</a:t>
            </a:r>
          </a:p>
          <a:p>
            <a:endParaRPr lang="en-US" dirty="0" smtClean="0"/>
          </a:p>
          <a:p>
            <a:r>
              <a:rPr lang="en-US" dirty="0" smtClean="0"/>
              <a:t>Celebrate </a:t>
            </a:r>
            <a:r>
              <a:rPr lang="en-US" dirty="0"/>
              <a:t>success – Create fun!!!</a:t>
            </a:r>
          </a:p>
          <a:p>
            <a:endParaRPr lang="en-US" dirty="0"/>
          </a:p>
          <a:p>
            <a:r>
              <a:rPr lang="en-US" dirty="0" smtClean="0"/>
              <a:t>Continue </a:t>
            </a:r>
            <a:r>
              <a:rPr lang="en-US" dirty="0"/>
              <a:t>to engage the nay-sayers</a:t>
            </a:r>
          </a:p>
          <a:p>
            <a:endParaRPr lang="en-US" dirty="0"/>
          </a:p>
        </p:txBody>
      </p:sp>
      <p:pic>
        <p:nvPicPr>
          <p:cNvPr id="6146" name="Picture 2" descr="alt=&quot;&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1600200"/>
            <a:ext cx="211307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lt=&quot;&qu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642961"/>
            <a:ext cx="2514600" cy="166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060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 Sustaining the Gain</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13</a:t>
            </a:fld>
            <a:endParaRPr lang="en-US" dirty="0"/>
          </a:p>
        </p:txBody>
      </p:sp>
      <p:sp>
        <p:nvSpPr>
          <p:cNvPr id="4" name="Content Placeholder 3"/>
          <p:cNvSpPr>
            <a:spLocks noGrp="1"/>
          </p:cNvSpPr>
          <p:nvPr>
            <p:ph sz="quarter" idx="11"/>
          </p:nvPr>
        </p:nvSpPr>
        <p:spPr/>
        <p:txBody>
          <a:bodyPr/>
          <a:lstStyle/>
          <a:p>
            <a:r>
              <a:rPr lang="en-US" dirty="0"/>
              <a:t>Treat a “CAUTI with respect – Learning from defects tool</a:t>
            </a:r>
          </a:p>
          <a:p>
            <a:endParaRPr lang="en-US" dirty="0"/>
          </a:p>
        </p:txBody>
      </p:sp>
      <p:pic>
        <p:nvPicPr>
          <p:cNvPr id="7170" name="Picture 2" descr="al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702" y="2971800"/>
            <a:ext cx="3192596"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258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descr="tier 1 protocols for indwelling catheter"/>
          <p:cNvGraphicFramePr/>
          <p:nvPr>
            <p:extLst>
              <p:ext uri="{D42A27DB-BD31-4B8C-83A1-F6EECF244321}">
                <p14:modId xmlns:p14="http://schemas.microsoft.com/office/powerpoint/2010/main" val="4116128132"/>
              </p:ext>
            </p:extLst>
          </p:nvPr>
        </p:nvGraphicFramePr>
        <p:xfrm>
          <a:off x="0" y="0"/>
          <a:ext cx="91440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2" name="TextBox 4"/>
          <p:cNvSpPr txBox="1">
            <a:spLocks noChangeArrowheads="1"/>
          </p:cNvSpPr>
          <p:nvPr/>
        </p:nvSpPr>
        <p:spPr bwMode="auto">
          <a:xfrm>
            <a:off x="5257800" y="2677845"/>
            <a:ext cx="3886200" cy="979755"/>
          </a:xfrm>
          <a:prstGeom prst="rect">
            <a:avLst/>
          </a:prstGeom>
          <a:noFill/>
          <a:ln w="9525">
            <a:noFill/>
            <a:miter lim="800000"/>
            <a:headEnd/>
            <a:tailEnd/>
          </a:ln>
        </p:spPr>
        <p:txBody>
          <a:bodyPr wrap="square">
            <a:spAutoFit/>
          </a:bodyPr>
          <a:lstStyle/>
          <a:p>
            <a:pPr indent="-182563" eaLnBrk="0" fontAlgn="base" hangingPunct="0">
              <a:spcBef>
                <a:spcPct val="0"/>
              </a:spcBef>
              <a:spcAft>
                <a:spcPts val="100"/>
              </a:spcAft>
              <a:buFont typeface="Calibri" pitchFamily="34" charset="0"/>
              <a:buAutoNum type="arabicPeriod"/>
              <a:defRPr/>
            </a:pPr>
            <a:r>
              <a:rPr lang="en-US" sz="1400" b="1" u="sng" dirty="0">
                <a:solidFill>
                  <a:prstClr val="black"/>
                </a:solidFill>
              </a:rPr>
              <a:t>ICU</a:t>
            </a:r>
            <a:r>
              <a:rPr lang="en-US" sz="1400" dirty="0">
                <a:solidFill>
                  <a:prstClr val="black"/>
                </a:solidFill>
              </a:rPr>
              <a:t> ≥ 9 </a:t>
            </a:r>
            <a:r>
              <a:rPr lang="en-US" sz="1400" dirty="0" smtClean="0">
                <a:solidFill>
                  <a:prstClr val="black"/>
                </a:solidFill>
              </a:rPr>
              <a:t>CAUTIs/10,000 patient days </a:t>
            </a:r>
          </a:p>
          <a:p>
            <a:pPr eaLnBrk="0" fontAlgn="base" hangingPunct="0">
              <a:spcBef>
                <a:spcPct val="0"/>
              </a:spcBef>
              <a:spcAft>
                <a:spcPts val="100"/>
              </a:spcAft>
              <a:defRPr/>
            </a:pPr>
            <a:r>
              <a:rPr lang="en-US" sz="1400" dirty="0">
                <a:solidFill>
                  <a:prstClr val="black"/>
                </a:solidFill>
              </a:rPr>
              <a:t> </a:t>
            </a:r>
            <a:r>
              <a:rPr lang="en-US" sz="1400" dirty="0" smtClean="0">
                <a:solidFill>
                  <a:prstClr val="black"/>
                </a:solidFill>
              </a:rPr>
              <a:t>   2 CAUTIs/1,000 </a:t>
            </a:r>
            <a:r>
              <a:rPr lang="en-US" sz="1400" dirty="0">
                <a:solidFill>
                  <a:prstClr val="black"/>
                </a:solidFill>
              </a:rPr>
              <a:t>catheter days</a:t>
            </a:r>
          </a:p>
          <a:p>
            <a:pPr indent="-182563" eaLnBrk="0" fontAlgn="base" hangingPunct="0">
              <a:spcBef>
                <a:spcPct val="0"/>
              </a:spcBef>
              <a:spcAft>
                <a:spcPts val="100"/>
              </a:spcAft>
              <a:buFont typeface="Calibri" pitchFamily="34" charset="0"/>
              <a:buAutoNum type="arabicPeriod" startAt="2"/>
              <a:defRPr/>
            </a:pPr>
            <a:r>
              <a:rPr lang="en-US" sz="1400" b="1" u="sng" dirty="0">
                <a:solidFill>
                  <a:prstClr val="black"/>
                </a:solidFill>
              </a:rPr>
              <a:t>Non-ICU, Acute Care </a:t>
            </a:r>
            <a:r>
              <a:rPr lang="en-US" sz="1400" dirty="0">
                <a:solidFill>
                  <a:prstClr val="black"/>
                </a:solidFill>
              </a:rPr>
              <a:t>≥ 3 </a:t>
            </a:r>
            <a:r>
              <a:rPr lang="en-US" sz="1400" dirty="0" smtClean="0">
                <a:solidFill>
                  <a:prstClr val="black"/>
                </a:solidFill>
              </a:rPr>
              <a:t>CAUTIs/10,000 </a:t>
            </a:r>
            <a:r>
              <a:rPr lang="en-US" sz="1400" dirty="0" err="1" smtClean="0">
                <a:solidFill>
                  <a:prstClr val="black"/>
                </a:solidFill>
              </a:rPr>
              <a:t>pt</a:t>
            </a:r>
            <a:r>
              <a:rPr lang="en-US" sz="1400" dirty="0" smtClean="0">
                <a:solidFill>
                  <a:prstClr val="black"/>
                </a:solidFill>
              </a:rPr>
              <a:t> days </a:t>
            </a:r>
            <a:r>
              <a:rPr lang="en-US" sz="1400" dirty="0">
                <a:solidFill>
                  <a:prstClr val="black"/>
                </a:solidFill>
              </a:rPr>
              <a:t>&amp; 2 </a:t>
            </a:r>
            <a:r>
              <a:rPr lang="en-US" sz="1400" dirty="0" smtClean="0">
                <a:solidFill>
                  <a:prstClr val="black"/>
                </a:solidFill>
              </a:rPr>
              <a:t>CAUTIs/1,000 </a:t>
            </a:r>
            <a:r>
              <a:rPr lang="en-US" sz="1400" dirty="0">
                <a:solidFill>
                  <a:prstClr val="black"/>
                </a:solidFill>
              </a:rPr>
              <a:t>catheter days</a:t>
            </a:r>
          </a:p>
        </p:txBody>
      </p:sp>
      <p:sp>
        <p:nvSpPr>
          <p:cNvPr id="2053" name="TextBox 4"/>
          <p:cNvSpPr txBox="1">
            <a:spLocks noChangeArrowheads="1"/>
          </p:cNvSpPr>
          <p:nvPr/>
        </p:nvSpPr>
        <p:spPr bwMode="auto">
          <a:xfrm>
            <a:off x="98855" y="2779693"/>
            <a:ext cx="3756453" cy="954107"/>
          </a:xfrm>
          <a:prstGeom prst="rect">
            <a:avLst/>
          </a:prstGeom>
          <a:noFill/>
          <a:ln w="9525">
            <a:noFill/>
            <a:miter lim="800000"/>
            <a:headEnd/>
            <a:tailEnd/>
          </a:ln>
        </p:spPr>
        <p:txBody>
          <a:bodyPr wrap="square">
            <a:spAutoFit/>
          </a:bodyPr>
          <a:lstStyle/>
          <a:p>
            <a:pPr eaLnBrk="0" fontAlgn="base" hangingPunct="0">
              <a:spcBef>
                <a:spcPct val="0"/>
              </a:spcBef>
              <a:spcAft>
                <a:spcPct val="0"/>
              </a:spcAft>
              <a:defRPr/>
            </a:pPr>
            <a:r>
              <a:rPr lang="en-US" sz="1400" b="1" i="1" dirty="0">
                <a:solidFill>
                  <a:prstClr val="black"/>
                </a:solidFill>
              </a:rPr>
              <a:t>M</a:t>
            </a:r>
            <a:r>
              <a:rPr lang="en-US" sz="1400" b="1" i="1" dirty="0" smtClean="0">
                <a:solidFill>
                  <a:prstClr val="black"/>
                </a:solidFill>
              </a:rPr>
              <a:t>onitor CAUTI rates closely. </a:t>
            </a:r>
            <a:r>
              <a:rPr lang="en-US" sz="1400" b="1" i="1" dirty="0">
                <a:solidFill>
                  <a:prstClr val="black"/>
                </a:solidFill>
              </a:rPr>
              <a:t>Proceed to Tier 2 if either of the following conditions are met over a period of 6 months: </a:t>
            </a:r>
          </a:p>
          <a:p>
            <a:pPr eaLnBrk="0" fontAlgn="base" hangingPunct="0">
              <a:spcBef>
                <a:spcPct val="0"/>
              </a:spcBef>
              <a:spcAft>
                <a:spcPct val="0"/>
              </a:spcAft>
              <a:defRPr/>
            </a:pPr>
            <a:r>
              <a:rPr lang="en-US" sz="1400" dirty="0">
                <a:solidFill>
                  <a:prstClr val="black"/>
                </a:solidFill>
              </a:rPr>
              <a:t>  </a:t>
            </a:r>
          </a:p>
        </p:txBody>
      </p:sp>
      <p:sp>
        <p:nvSpPr>
          <p:cNvPr id="6" name="Footer Placeholder 5"/>
          <p:cNvSpPr>
            <a:spLocks noGrp="1"/>
          </p:cNvSpPr>
          <p:nvPr>
            <p:ph type="ftr" sz="quarter" idx="11"/>
          </p:nvPr>
        </p:nvSpPr>
        <p:spPr>
          <a:xfrm>
            <a:off x="1103870" y="6492880"/>
            <a:ext cx="7924800" cy="365125"/>
          </a:xfrm>
        </p:spPr>
        <p:txBody>
          <a:bodyPr/>
          <a:lstStyle/>
          <a:p>
            <a:pPr algn="r">
              <a:defRPr/>
            </a:pPr>
            <a:r>
              <a:rPr lang="en-US" b="1" smtClean="0">
                <a:solidFill>
                  <a:srgbClr val="000000"/>
                </a:solidFill>
              </a:rPr>
              <a:t>(Department of Veterans Affairs, VISN 11)</a:t>
            </a:r>
            <a:endParaRPr lang="en-US" b="1" dirty="0">
              <a:solidFill>
                <a:srgbClr val="000000"/>
              </a:solidFill>
            </a:endParaRPr>
          </a:p>
        </p:txBody>
      </p:sp>
    </p:spTree>
    <p:extLst>
      <p:ext uri="{BB962C8B-B14F-4D97-AF65-F5344CB8AC3E}">
        <p14:creationId xmlns:p14="http://schemas.microsoft.com/office/powerpoint/2010/main" val="4203505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 Sustaining the Gain</a:t>
            </a:r>
          </a:p>
        </p:txBody>
      </p:sp>
      <p:sp>
        <p:nvSpPr>
          <p:cNvPr id="4" name="Content Placeholder 3"/>
          <p:cNvSpPr>
            <a:spLocks noGrp="1"/>
          </p:cNvSpPr>
          <p:nvPr>
            <p:ph sz="quarter" idx="11"/>
          </p:nvPr>
        </p:nvSpPr>
        <p:spPr/>
        <p:txBody>
          <a:bodyPr/>
          <a:lstStyle/>
          <a:p>
            <a:r>
              <a:rPr lang="en-US" dirty="0" smtClean="0"/>
              <a:t>Data drives practice and improvement….</a:t>
            </a:r>
            <a:endParaRPr lang="en-US" dirty="0"/>
          </a:p>
        </p:txBody>
      </p:sp>
      <p:pic>
        <p:nvPicPr>
          <p:cNvPr id="8194" name="Picture 2" descr="al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95401"/>
            <a:ext cx="5181600"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alt=&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869221"/>
            <a:ext cx="45133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alt=&quot;&quot;" title="alt=&quo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3112537"/>
            <a:ext cx="726724" cy="580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descr="alt=&quot;&quo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3962400"/>
            <a:ext cx="676698" cy="689923"/>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alt=&quot;&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5264836"/>
            <a:ext cx="908981" cy="74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2"/>
          <p:cNvSpPr>
            <a:spLocks noGrp="1"/>
          </p:cNvSpPr>
          <p:nvPr>
            <p:ph type="sldNum" sz="quarter" idx="10"/>
          </p:nvPr>
        </p:nvSpPr>
        <p:spPr>
          <a:xfrm>
            <a:off x="457200" y="6324600"/>
            <a:ext cx="2133600" cy="365125"/>
          </a:xfrm>
        </p:spPr>
        <p:txBody>
          <a:bodyPr/>
          <a:lstStyle/>
          <a:p>
            <a:pPr algn="l"/>
            <a:fld id="{E507B00A-00F3-40B4-9FBC-773D3E654F20}" type="slidenum">
              <a:rPr lang="en-US" smtClean="0"/>
              <a:pPr algn="l"/>
              <a:t>15</a:t>
            </a:fld>
            <a:endParaRPr lang="en-US" dirty="0"/>
          </a:p>
        </p:txBody>
      </p:sp>
    </p:spTree>
    <p:extLst>
      <p:ext uri="{BB962C8B-B14F-4D97-AF65-F5344CB8AC3E}">
        <p14:creationId xmlns:p14="http://schemas.microsoft.com/office/powerpoint/2010/main" val="14538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anim calcmode="lin" valueType="num">
                                      <p:cBhvr additive="base">
                                        <p:cTn id="19" dur="500" fill="hold"/>
                                        <p:tgtEl>
                                          <p:spTgt spid="8199"/>
                                        </p:tgtEl>
                                        <p:attrNameLst>
                                          <p:attrName>ppt_x</p:attrName>
                                        </p:attrNameLst>
                                      </p:cBhvr>
                                      <p:tavLst>
                                        <p:tav tm="0">
                                          <p:val>
                                            <p:strVal val="#ppt_x"/>
                                          </p:val>
                                        </p:tav>
                                        <p:tav tm="100000">
                                          <p:val>
                                            <p:strVal val="#ppt_x"/>
                                          </p:val>
                                        </p:tav>
                                      </p:tavLst>
                                    </p:anim>
                                    <p:anim calcmode="lin" valueType="num">
                                      <p:cBhvr additive="base">
                                        <p:cTn id="20"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Data for Sustainability</a:t>
            </a:r>
            <a:br>
              <a:rPr lang="en-US" dirty="0" smtClean="0"/>
            </a:br>
            <a:r>
              <a:rPr lang="en-US" dirty="0" smtClean="0"/>
              <a:t>CAUTI Collaborative</a:t>
            </a:r>
            <a:endParaRPr lang="en-US" dirty="0"/>
          </a:p>
        </p:txBody>
      </p:sp>
      <p:sp>
        <p:nvSpPr>
          <p:cNvPr id="3" name="Subtitle 2"/>
          <p:cNvSpPr>
            <a:spLocks noGrp="1"/>
          </p:cNvSpPr>
          <p:nvPr>
            <p:ph type="subTitle" idx="1"/>
          </p:nvPr>
        </p:nvSpPr>
        <p:spPr>
          <a:xfrm>
            <a:off x="1143000" y="3886200"/>
            <a:ext cx="6858000" cy="1981200"/>
          </a:xfrm>
        </p:spPr>
        <p:txBody>
          <a:bodyPr>
            <a:noAutofit/>
          </a:bodyPr>
          <a:lstStyle/>
          <a:p>
            <a:r>
              <a:rPr lang="en-US" sz="2400" dirty="0" smtClean="0"/>
              <a:t>William S. Miles, MD, FACS, FCCM</a:t>
            </a:r>
          </a:p>
          <a:p>
            <a:r>
              <a:rPr lang="en-US" sz="2400" dirty="0"/>
              <a:t>Director of Surgical Critical Care and the Medical</a:t>
            </a:r>
          </a:p>
          <a:p>
            <a:r>
              <a:rPr lang="en-US" sz="2400" dirty="0"/>
              <a:t>Director of the Surgical Trauma Intensive Care Unit</a:t>
            </a:r>
          </a:p>
          <a:p>
            <a:r>
              <a:rPr lang="en-US" sz="2400" dirty="0" smtClean="0"/>
              <a:t>CO-Lead COHORT 9</a:t>
            </a:r>
            <a:endParaRPr lang="en-US" sz="2400" dirty="0"/>
          </a:p>
        </p:txBody>
      </p:sp>
      <p:pic>
        <p:nvPicPr>
          <p:cNvPr id="4" name="Picture 2" descr="headshot of william mi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053840"/>
            <a:ext cx="91440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814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The Power of Measuring Results</a:t>
            </a:r>
            <a:endParaRPr lang="en-US" dirty="0"/>
          </a:p>
        </p:txBody>
      </p:sp>
      <p:sp>
        <p:nvSpPr>
          <p:cNvPr id="6" name="Slide Number Placeholder 3"/>
          <p:cNvSpPr>
            <a:spLocks noGrp="1"/>
          </p:cNvSpPr>
          <p:nvPr>
            <p:ph type="sldNum" sz="quarter" idx="10"/>
          </p:nvPr>
        </p:nvSpPr>
        <p:spPr/>
        <p:txBody>
          <a:bodyPr/>
          <a:lstStyle/>
          <a:p>
            <a:pPr algn="l"/>
            <a:fld id="{50A4D7AA-92FF-4BAA-B835-819596DB820A}" type="slidenum">
              <a:rPr lang="en-US" altLang="en-US" smtClean="0"/>
              <a:pPr algn="l"/>
              <a:t>17</a:t>
            </a:fld>
            <a:endParaRPr lang="en-US" altLang="en-US"/>
          </a:p>
        </p:txBody>
      </p:sp>
      <p:sp>
        <p:nvSpPr>
          <p:cNvPr id="3076" name="Rectangle 3"/>
          <p:cNvSpPr>
            <a:spLocks noGrp="1" noChangeArrowheads="1"/>
          </p:cNvSpPr>
          <p:nvPr>
            <p:ph sz="quarter" idx="11"/>
          </p:nvPr>
        </p:nvSpPr>
        <p:spPr/>
        <p:txBody>
          <a:bodyPr>
            <a:normAutofit fontScale="85000" lnSpcReduction="20000"/>
          </a:bodyPr>
          <a:lstStyle/>
          <a:p>
            <a:r>
              <a:rPr lang="en-US" dirty="0" smtClean="0"/>
              <a:t>If you do not measure results, you can not tell success from failure.</a:t>
            </a:r>
          </a:p>
          <a:p>
            <a:r>
              <a:rPr lang="en-US" dirty="0" smtClean="0"/>
              <a:t>If you can not see success, you can not </a:t>
            </a:r>
            <a:br>
              <a:rPr lang="en-US" dirty="0" smtClean="0"/>
            </a:br>
            <a:r>
              <a:rPr lang="en-US" dirty="0" smtClean="0"/>
              <a:t>reward it.</a:t>
            </a:r>
          </a:p>
          <a:p>
            <a:r>
              <a:rPr lang="en-US" dirty="0" smtClean="0"/>
              <a:t>If you can not reward success, you are probably rewarding failure.</a:t>
            </a:r>
          </a:p>
          <a:p>
            <a:r>
              <a:rPr lang="en-US" dirty="0" smtClean="0"/>
              <a:t>If you can not see success, you can not learn from it.</a:t>
            </a:r>
          </a:p>
          <a:p>
            <a:r>
              <a:rPr lang="en-US" dirty="0" smtClean="0"/>
              <a:t>If you can not recognize failure, you can not correct it.</a:t>
            </a:r>
          </a:p>
          <a:p>
            <a:r>
              <a:rPr lang="en-US" dirty="0" smtClean="0"/>
              <a:t>If you can demonstrate results, you can win </a:t>
            </a:r>
            <a:br>
              <a:rPr lang="en-US" dirty="0" smtClean="0"/>
            </a:br>
            <a:r>
              <a:rPr lang="en-US" dirty="0" smtClean="0"/>
              <a:t>public support.</a:t>
            </a:r>
            <a:endParaRPr lang="en-US" dirty="0"/>
          </a:p>
        </p:txBody>
      </p:sp>
      <p:sp>
        <p:nvSpPr>
          <p:cNvPr id="3078" name="Text Box 6"/>
          <p:cNvSpPr txBox="1">
            <a:spLocks noChangeArrowheads="1"/>
          </p:cNvSpPr>
          <p:nvPr/>
        </p:nvSpPr>
        <p:spPr bwMode="auto">
          <a:xfrm>
            <a:off x="3429000" y="6156326"/>
            <a:ext cx="2871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algn="r" eaLnBrk="1" hangingPunct="1">
              <a:lnSpc>
                <a:spcPct val="100000"/>
              </a:lnSpc>
            </a:pPr>
            <a:r>
              <a:rPr lang="en-US" sz="1200" dirty="0">
                <a:solidFill>
                  <a:schemeClr val="tx1"/>
                </a:solidFill>
              </a:rPr>
              <a:t>Adapted from Osborne &amp; </a:t>
            </a:r>
            <a:r>
              <a:rPr lang="en-US" sz="1200" dirty="0" err="1">
                <a:solidFill>
                  <a:schemeClr val="tx1"/>
                </a:solidFill>
              </a:rPr>
              <a:t>Gaebler</a:t>
            </a:r>
            <a:r>
              <a:rPr lang="en-US" sz="1200" dirty="0">
                <a:solidFill>
                  <a:schemeClr val="tx1"/>
                </a:solidFill>
              </a:rPr>
              <a:t>, 1992</a:t>
            </a:r>
          </a:p>
        </p:txBody>
      </p:sp>
    </p:spTree>
    <p:extLst>
      <p:ext uri="{BB962C8B-B14F-4D97-AF65-F5344CB8AC3E}">
        <p14:creationId xmlns:p14="http://schemas.microsoft.com/office/powerpoint/2010/main" val="1276047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t>Learning from Data</a:t>
            </a:r>
            <a:endParaRPr lang="en-US" dirty="0"/>
          </a:p>
        </p:txBody>
      </p:sp>
      <p:sp>
        <p:nvSpPr>
          <p:cNvPr id="12291" name="Content Placeholder 2"/>
          <p:cNvSpPr>
            <a:spLocks noGrp="1"/>
          </p:cNvSpPr>
          <p:nvPr>
            <p:ph sz="quarter" idx="11"/>
          </p:nvPr>
        </p:nvSpPr>
        <p:spPr/>
        <p:txBody>
          <a:bodyPr vert="horz" wrap="square" lIns="91440" tIns="45720" rIns="91440" bIns="45720" numCol="1" anchor="t" anchorCtr="0" compatLnSpc="1">
            <a:prstTxWarp prst="textNoShape">
              <a:avLst/>
            </a:prstTxWarp>
            <a:normAutofit lnSpcReduction="10000"/>
          </a:bodyPr>
          <a:lstStyle/>
          <a:p>
            <a:r>
              <a:rPr lang="en-US" dirty="0" smtClean="0"/>
              <a:t>We don’t all </a:t>
            </a:r>
            <a:r>
              <a:rPr lang="en-US" dirty="0"/>
              <a:t>define a</a:t>
            </a:r>
            <a:r>
              <a:rPr lang="en-US" dirty="0" smtClean="0"/>
              <a:t> </a:t>
            </a:r>
            <a:r>
              <a:rPr lang="en-US" dirty="0"/>
              <a:t>process in the same </a:t>
            </a:r>
            <a:r>
              <a:rPr lang="en-US" dirty="0" smtClean="0"/>
              <a:t>way.</a:t>
            </a:r>
            <a:endParaRPr lang="en-US" dirty="0"/>
          </a:p>
          <a:p>
            <a:r>
              <a:rPr lang="en-US" dirty="0" smtClean="0"/>
              <a:t>We all assume </a:t>
            </a:r>
            <a:r>
              <a:rPr lang="en-US" dirty="0"/>
              <a:t>steps without spelling them </a:t>
            </a:r>
            <a:r>
              <a:rPr lang="en-US" dirty="0" smtClean="0"/>
              <a:t>out.</a:t>
            </a:r>
            <a:endParaRPr lang="en-US" dirty="0"/>
          </a:p>
          <a:p>
            <a:r>
              <a:rPr lang="en-US" dirty="0"/>
              <a:t>W</a:t>
            </a:r>
            <a:r>
              <a:rPr lang="en-US" dirty="0" smtClean="0"/>
              <a:t>e don’t all </a:t>
            </a:r>
            <a:r>
              <a:rPr lang="en-US" dirty="0"/>
              <a:t>address a</a:t>
            </a:r>
            <a:r>
              <a:rPr lang="en-US" dirty="0" smtClean="0"/>
              <a:t> </a:t>
            </a:r>
            <a:r>
              <a:rPr lang="en-US" dirty="0"/>
              <a:t>problem in the same way, </a:t>
            </a:r>
            <a:r>
              <a:rPr lang="en-US" dirty="0" smtClean="0"/>
              <a:t>and  </a:t>
            </a:r>
            <a:r>
              <a:rPr lang="en-US" dirty="0"/>
              <a:t>there </a:t>
            </a:r>
            <a:r>
              <a:rPr lang="en-US" dirty="0" smtClean="0"/>
              <a:t>are variations </a:t>
            </a:r>
            <a:r>
              <a:rPr lang="en-US" dirty="0"/>
              <a:t>in our </a:t>
            </a:r>
            <a:r>
              <a:rPr lang="en-US" dirty="0" smtClean="0"/>
              <a:t>processes.</a:t>
            </a:r>
          </a:p>
          <a:p>
            <a:r>
              <a:rPr lang="en-US" dirty="0" smtClean="0"/>
              <a:t>Without using data and validation, we will not get the same results.</a:t>
            </a:r>
            <a:endParaRPr lang="en-US" dirty="0"/>
          </a:p>
        </p:txBody>
      </p:sp>
      <p:sp>
        <p:nvSpPr>
          <p:cNvPr id="4"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18</a:t>
            </a:fld>
            <a:endParaRPr lang="en-US" altLang="en-US" sz="1200">
              <a:solidFill>
                <a:schemeClr val="tx1">
                  <a:tint val="75000"/>
                </a:schemeClr>
              </a:solidFill>
            </a:endParaRPr>
          </a:p>
        </p:txBody>
      </p:sp>
    </p:spTree>
    <p:extLst>
      <p:ext uri="{BB962C8B-B14F-4D97-AF65-F5344CB8AC3E}">
        <p14:creationId xmlns:p14="http://schemas.microsoft.com/office/powerpoint/2010/main" val="1097184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14"/>
          <p:cNvSpPr>
            <a:spLocks noGrp="1" noChangeArrowheads="1"/>
          </p:cNvSpPr>
          <p:nvPr>
            <p:ph type="title"/>
          </p:nvPr>
        </p:nvSpPr>
        <p:spPr/>
        <p:txBody>
          <a:bodyPr>
            <a:noAutofit/>
          </a:bodyPr>
          <a:lstStyle/>
          <a:p>
            <a:pPr eaLnBrk="1" hangingPunct="1"/>
            <a:r>
              <a:rPr lang="en-US" sz="3200" dirty="0">
                <a:solidFill>
                  <a:schemeClr val="bg1"/>
                </a:solidFill>
              </a:rPr>
              <a:t>Ten Steps to Designing, Building and Sustaining a Results-Based Monitoring and Evaluation System</a:t>
            </a:r>
          </a:p>
        </p:txBody>
      </p:sp>
      <p:grpSp>
        <p:nvGrpSpPr>
          <p:cNvPr id="4" name="Group 3" descr="alt=&quot;&quot;"/>
          <p:cNvGrpSpPr/>
          <p:nvPr/>
        </p:nvGrpSpPr>
        <p:grpSpPr>
          <a:xfrm>
            <a:off x="457200" y="1771650"/>
            <a:ext cx="8296275" cy="3550682"/>
            <a:chOff x="457200" y="1771650"/>
            <a:chExt cx="8296275" cy="3550682"/>
          </a:xfrm>
        </p:grpSpPr>
        <p:sp>
          <p:nvSpPr>
            <p:cNvPr id="4098" name="Line 2"/>
            <p:cNvSpPr>
              <a:spLocks noChangeShapeType="1"/>
            </p:cNvSpPr>
            <p:nvPr/>
          </p:nvSpPr>
          <p:spPr bwMode="auto">
            <a:xfrm flipV="1">
              <a:off x="1747837" y="3482975"/>
              <a:ext cx="0" cy="3889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 name="Line 3"/>
            <p:cNvSpPr>
              <a:spLocks noChangeShapeType="1"/>
            </p:cNvSpPr>
            <p:nvPr/>
          </p:nvSpPr>
          <p:spPr bwMode="auto">
            <a:xfrm flipV="1">
              <a:off x="3386137" y="3482975"/>
              <a:ext cx="0" cy="3889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 name="Line 4"/>
            <p:cNvSpPr>
              <a:spLocks noChangeShapeType="1"/>
            </p:cNvSpPr>
            <p:nvPr/>
          </p:nvSpPr>
          <p:spPr bwMode="auto">
            <a:xfrm flipV="1">
              <a:off x="4967287" y="3482975"/>
              <a:ext cx="0" cy="3889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 name="Line 5"/>
            <p:cNvSpPr>
              <a:spLocks noChangeShapeType="1"/>
            </p:cNvSpPr>
            <p:nvPr/>
          </p:nvSpPr>
          <p:spPr bwMode="auto">
            <a:xfrm flipV="1">
              <a:off x="6591300" y="3482975"/>
              <a:ext cx="0" cy="3889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 name="Line 6"/>
            <p:cNvSpPr>
              <a:spLocks noChangeShapeType="1"/>
            </p:cNvSpPr>
            <p:nvPr/>
          </p:nvSpPr>
          <p:spPr bwMode="auto">
            <a:xfrm flipV="1">
              <a:off x="8205787" y="3482975"/>
              <a:ext cx="0" cy="3889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103" name="Group 7"/>
            <p:cNvGrpSpPr>
              <a:grpSpLocks/>
            </p:cNvGrpSpPr>
            <p:nvPr/>
          </p:nvGrpSpPr>
          <p:grpSpPr bwMode="auto">
            <a:xfrm>
              <a:off x="947737" y="2740025"/>
              <a:ext cx="6457950" cy="388938"/>
              <a:chOff x="844" y="1726"/>
              <a:chExt cx="4068" cy="245"/>
            </a:xfrm>
          </p:grpSpPr>
          <p:sp>
            <p:nvSpPr>
              <p:cNvPr id="4138" name="Line 8"/>
              <p:cNvSpPr>
                <a:spLocks noChangeShapeType="1"/>
              </p:cNvSpPr>
              <p:nvPr/>
            </p:nvSpPr>
            <p:spPr bwMode="auto">
              <a:xfrm flipV="1">
                <a:off x="844" y="1726"/>
                <a:ext cx="0" cy="2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9" name="Line 9"/>
              <p:cNvSpPr>
                <a:spLocks noChangeShapeType="1"/>
              </p:cNvSpPr>
              <p:nvPr/>
            </p:nvSpPr>
            <p:spPr bwMode="auto">
              <a:xfrm flipV="1">
                <a:off x="1876" y="1726"/>
                <a:ext cx="0" cy="2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0" name="Line 10"/>
              <p:cNvSpPr>
                <a:spLocks noChangeShapeType="1"/>
              </p:cNvSpPr>
              <p:nvPr/>
            </p:nvSpPr>
            <p:spPr bwMode="auto">
              <a:xfrm flipV="1">
                <a:off x="2872" y="1726"/>
                <a:ext cx="0" cy="2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1" name="Line 11"/>
              <p:cNvSpPr>
                <a:spLocks noChangeShapeType="1"/>
              </p:cNvSpPr>
              <p:nvPr/>
            </p:nvSpPr>
            <p:spPr bwMode="auto">
              <a:xfrm flipV="1">
                <a:off x="3892" y="1726"/>
                <a:ext cx="0" cy="2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2" name="Line 12"/>
              <p:cNvSpPr>
                <a:spLocks noChangeShapeType="1"/>
              </p:cNvSpPr>
              <p:nvPr/>
            </p:nvSpPr>
            <p:spPr bwMode="auto">
              <a:xfrm flipV="1">
                <a:off x="4912" y="1726"/>
                <a:ext cx="0" cy="2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04" name="Rectangle 13"/>
            <p:cNvSpPr>
              <a:spLocks noChangeArrowheads="1"/>
            </p:cNvSpPr>
            <p:nvPr/>
          </p:nvSpPr>
          <p:spPr bwMode="auto">
            <a:xfrm>
              <a:off x="898525" y="3238500"/>
              <a:ext cx="7372350" cy="1143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106" name="Text Box 15"/>
            <p:cNvSpPr txBox="1">
              <a:spLocks noChangeArrowheads="1"/>
            </p:cNvSpPr>
            <p:nvPr/>
          </p:nvSpPr>
          <p:spPr bwMode="auto">
            <a:xfrm>
              <a:off x="457200" y="2114550"/>
              <a:ext cx="109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pPr>
              <a:r>
                <a:rPr lang="en-US" sz="1200" dirty="0">
                  <a:solidFill>
                    <a:schemeClr val="tx1"/>
                  </a:solidFill>
                </a:rPr>
                <a:t>Conducting a Readiness Assessment</a:t>
              </a:r>
            </a:p>
          </p:txBody>
        </p:sp>
        <p:sp>
          <p:nvSpPr>
            <p:cNvPr id="4107" name="Text Box 16"/>
            <p:cNvSpPr txBox="1">
              <a:spLocks noChangeArrowheads="1"/>
            </p:cNvSpPr>
            <p:nvPr/>
          </p:nvSpPr>
          <p:spPr bwMode="auto">
            <a:xfrm>
              <a:off x="1193800" y="3887788"/>
              <a:ext cx="1087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pPr>
              <a:r>
                <a:rPr lang="en-US" sz="1200">
                  <a:solidFill>
                    <a:schemeClr val="tx1"/>
                  </a:solidFill>
                </a:rPr>
                <a:t>Agreeing on Outcomes to Monitor and Evaluate</a:t>
              </a:r>
            </a:p>
          </p:txBody>
        </p:sp>
        <p:sp>
          <p:nvSpPr>
            <p:cNvPr id="4108" name="Text Box 17"/>
            <p:cNvSpPr txBox="1">
              <a:spLocks noChangeArrowheads="1"/>
            </p:cNvSpPr>
            <p:nvPr/>
          </p:nvSpPr>
          <p:spPr bwMode="auto">
            <a:xfrm>
              <a:off x="1930400" y="19431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pPr>
              <a:r>
                <a:rPr lang="en-US" sz="1200" dirty="0">
                  <a:solidFill>
                    <a:schemeClr val="tx1"/>
                  </a:solidFill>
                </a:rPr>
                <a:t>Selecting Key Indicators to Monitor Outcomes</a:t>
              </a:r>
            </a:p>
          </p:txBody>
        </p:sp>
        <p:sp>
          <p:nvSpPr>
            <p:cNvPr id="4109" name="Text Box 18"/>
            <p:cNvSpPr txBox="1">
              <a:spLocks noChangeArrowheads="1"/>
            </p:cNvSpPr>
            <p:nvPr/>
          </p:nvSpPr>
          <p:spPr bwMode="auto">
            <a:xfrm>
              <a:off x="2806700" y="3887788"/>
              <a:ext cx="110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pPr>
              <a:r>
                <a:rPr lang="en-US" sz="1200">
                  <a:solidFill>
                    <a:schemeClr val="tx1"/>
                  </a:solidFill>
                </a:rPr>
                <a:t>Baseline Data on Indicators—Where Are We Today?</a:t>
              </a:r>
            </a:p>
          </p:txBody>
        </p:sp>
        <p:sp>
          <p:nvSpPr>
            <p:cNvPr id="4110" name="Text Box 19"/>
            <p:cNvSpPr txBox="1">
              <a:spLocks noChangeArrowheads="1"/>
            </p:cNvSpPr>
            <p:nvPr/>
          </p:nvSpPr>
          <p:spPr bwMode="auto">
            <a:xfrm>
              <a:off x="3562350" y="1771650"/>
              <a:ext cx="123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pPr>
              <a:r>
                <a:rPr lang="en-US" sz="1200">
                  <a:solidFill>
                    <a:schemeClr val="tx1"/>
                  </a:solidFill>
                </a:rPr>
                <a:t>Planning for Improvement — Selecting Results Targets</a:t>
              </a:r>
            </a:p>
          </p:txBody>
        </p:sp>
        <p:sp>
          <p:nvSpPr>
            <p:cNvPr id="4111" name="Text Box 20"/>
            <p:cNvSpPr txBox="1">
              <a:spLocks noChangeArrowheads="1"/>
            </p:cNvSpPr>
            <p:nvPr/>
          </p:nvSpPr>
          <p:spPr bwMode="auto">
            <a:xfrm>
              <a:off x="4389437" y="3887788"/>
              <a:ext cx="1150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pPr>
              <a:r>
                <a:rPr lang="en-US" sz="1200">
                  <a:solidFill>
                    <a:schemeClr val="tx1"/>
                  </a:solidFill>
                </a:rPr>
                <a:t> Monitoring for Results</a:t>
              </a:r>
            </a:p>
          </p:txBody>
        </p:sp>
        <p:sp>
          <p:nvSpPr>
            <p:cNvPr id="4112" name="Text Box 21"/>
            <p:cNvSpPr txBox="1">
              <a:spLocks noChangeArrowheads="1"/>
            </p:cNvSpPr>
            <p:nvPr/>
          </p:nvSpPr>
          <p:spPr bwMode="auto">
            <a:xfrm>
              <a:off x="5284787" y="2114550"/>
              <a:ext cx="1049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pPr>
              <a:r>
                <a:rPr lang="en-US" sz="1200">
                  <a:solidFill>
                    <a:schemeClr val="tx1"/>
                  </a:solidFill>
                </a:rPr>
                <a:t>The Role of Evaluations</a:t>
              </a:r>
            </a:p>
          </p:txBody>
        </p:sp>
        <p:sp>
          <p:nvSpPr>
            <p:cNvPr id="4113" name="Text Box 22"/>
            <p:cNvSpPr txBox="1">
              <a:spLocks noChangeArrowheads="1"/>
            </p:cNvSpPr>
            <p:nvPr/>
          </p:nvSpPr>
          <p:spPr bwMode="auto">
            <a:xfrm>
              <a:off x="5870575" y="3879850"/>
              <a:ext cx="1471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pPr>
              <a:r>
                <a:rPr lang="en-US" sz="1200" dirty="0">
                  <a:solidFill>
                    <a:schemeClr val="tx1"/>
                  </a:solidFill>
                </a:rPr>
                <a:t>Reporting Your Findings</a:t>
              </a:r>
            </a:p>
          </p:txBody>
        </p:sp>
        <p:sp>
          <p:nvSpPr>
            <p:cNvPr id="4114" name="Text Box 23"/>
            <p:cNvSpPr txBox="1">
              <a:spLocks noChangeArrowheads="1"/>
            </p:cNvSpPr>
            <p:nvPr/>
          </p:nvSpPr>
          <p:spPr bwMode="auto">
            <a:xfrm>
              <a:off x="6950075" y="2114550"/>
              <a:ext cx="90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pPr>
              <a:r>
                <a:rPr lang="en-US" sz="1200">
                  <a:solidFill>
                    <a:schemeClr val="tx1"/>
                  </a:solidFill>
                </a:rPr>
                <a:t> Using Your Findings</a:t>
              </a:r>
            </a:p>
          </p:txBody>
        </p:sp>
        <p:sp>
          <p:nvSpPr>
            <p:cNvPr id="4115" name="Text Box 24"/>
            <p:cNvSpPr txBox="1">
              <a:spLocks noChangeArrowheads="1"/>
            </p:cNvSpPr>
            <p:nvPr/>
          </p:nvSpPr>
          <p:spPr bwMode="auto">
            <a:xfrm>
              <a:off x="7651750" y="3887788"/>
              <a:ext cx="110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pPr>
              <a:r>
                <a:rPr lang="en-US" sz="1200">
                  <a:solidFill>
                    <a:schemeClr val="tx1"/>
                  </a:solidFill>
                </a:rPr>
                <a:t>Sustaining the</a:t>
              </a:r>
              <a:br>
                <a:rPr lang="en-US" sz="1200">
                  <a:solidFill>
                    <a:schemeClr val="tx1"/>
                  </a:solidFill>
                </a:rPr>
              </a:br>
              <a:r>
                <a:rPr lang="en-US" sz="1200">
                  <a:solidFill>
                    <a:schemeClr val="tx1"/>
                  </a:solidFill>
                </a:rPr>
                <a:t>M&amp;E System Within Your Organization</a:t>
              </a:r>
            </a:p>
          </p:txBody>
        </p:sp>
        <p:sp>
          <p:nvSpPr>
            <p:cNvPr id="4116" name="Oval 26"/>
            <p:cNvSpPr>
              <a:spLocks noChangeArrowheads="1"/>
            </p:cNvSpPr>
            <p:nvPr/>
          </p:nvSpPr>
          <p:spPr bwMode="auto">
            <a:xfrm>
              <a:off x="708025" y="3067050"/>
              <a:ext cx="476250" cy="47625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27"/>
            <p:cNvSpPr>
              <a:spLocks noChangeArrowheads="1"/>
            </p:cNvSpPr>
            <p:nvPr/>
          </p:nvSpPr>
          <p:spPr bwMode="auto">
            <a:xfrm>
              <a:off x="1517650" y="3067050"/>
              <a:ext cx="476250" cy="47625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28"/>
            <p:cNvSpPr>
              <a:spLocks noChangeArrowheads="1"/>
            </p:cNvSpPr>
            <p:nvPr/>
          </p:nvSpPr>
          <p:spPr bwMode="auto">
            <a:xfrm>
              <a:off x="2324100" y="3067050"/>
              <a:ext cx="476250" cy="47625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29"/>
            <p:cNvSpPr>
              <a:spLocks noChangeArrowheads="1"/>
            </p:cNvSpPr>
            <p:nvPr/>
          </p:nvSpPr>
          <p:spPr bwMode="auto">
            <a:xfrm>
              <a:off x="3133725" y="3067050"/>
              <a:ext cx="476250" cy="47625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30"/>
            <p:cNvSpPr>
              <a:spLocks noChangeArrowheads="1"/>
            </p:cNvSpPr>
            <p:nvPr/>
          </p:nvSpPr>
          <p:spPr bwMode="auto">
            <a:xfrm>
              <a:off x="3943350" y="3067050"/>
              <a:ext cx="476250" cy="47625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31"/>
            <p:cNvSpPr>
              <a:spLocks noChangeArrowheads="1"/>
            </p:cNvSpPr>
            <p:nvPr/>
          </p:nvSpPr>
          <p:spPr bwMode="auto">
            <a:xfrm>
              <a:off x="4749800" y="3067050"/>
              <a:ext cx="476250" cy="47625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Oval 32"/>
            <p:cNvSpPr>
              <a:spLocks noChangeArrowheads="1"/>
            </p:cNvSpPr>
            <p:nvPr/>
          </p:nvSpPr>
          <p:spPr bwMode="auto">
            <a:xfrm>
              <a:off x="5559425" y="3067050"/>
              <a:ext cx="476250" cy="47625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3" name="Oval 33"/>
            <p:cNvSpPr>
              <a:spLocks noChangeArrowheads="1"/>
            </p:cNvSpPr>
            <p:nvPr/>
          </p:nvSpPr>
          <p:spPr bwMode="auto">
            <a:xfrm>
              <a:off x="7175500" y="3067050"/>
              <a:ext cx="476250" cy="47625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4" name="Oval 34"/>
            <p:cNvSpPr>
              <a:spLocks noChangeArrowheads="1"/>
            </p:cNvSpPr>
            <p:nvPr/>
          </p:nvSpPr>
          <p:spPr bwMode="auto">
            <a:xfrm>
              <a:off x="7985125" y="3067050"/>
              <a:ext cx="476250" cy="47625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5" name="Text Box 35"/>
            <p:cNvSpPr txBox="1">
              <a:spLocks noChangeArrowheads="1"/>
            </p:cNvSpPr>
            <p:nvPr/>
          </p:nvSpPr>
          <p:spPr bwMode="auto">
            <a:xfrm>
              <a:off x="723900" y="3067050"/>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algn="ctr" eaLnBrk="1" hangingPunct="1">
                <a:lnSpc>
                  <a:spcPct val="100000"/>
                </a:lnSpc>
                <a:spcBef>
                  <a:spcPct val="50000"/>
                </a:spcBef>
              </a:pPr>
              <a:r>
                <a:rPr lang="en-US" b="1" dirty="0">
                  <a:solidFill>
                    <a:schemeClr val="bg1"/>
                  </a:solidFill>
                </a:rPr>
                <a:t>1</a:t>
              </a:r>
            </a:p>
          </p:txBody>
        </p:sp>
        <p:sp>
          <p:nvSpPr>
            <p:cNvPr id="4126" name="Text Box 36"/>
            <p:cNvSpPr txBox="1">
              <a:spLocks noChangeArrowheads="1"/>
            </p:cNvSpPr>
            <p:nvPr/>
          </p:nvSpPr>
          <p:spPr bwMode="auto">
            <a:xfrm>
              <a:off x="1600200" y="3067050"/>
              <a:ext cx="55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spcBef>
                  <a:spcPct val="50000"/>
                </a:spcBef>
              </a:pPr>
              <a:r>
                <a:rPr lang="en-US" b="1">
                  <a:solidFill>
                    <a:schemeClr val="bg1"/>
                  </a:solidFill>
                </a:rPr>
                <a:t>2</a:t>
              </a:r>
            </a:p>
          </p:txBody>
        </p:sp>
        <p:sp>
          <p:nvSpPr>
            <p:cNvPr id="4127" name="Text Box 37"/>
            <p:cNvSpPr txBox="1">
              <a:spLocks noChangeArrowheads="1"/>
            </p:cNvSpPr>
            <p:nvPr/>
          </p:nvSpPr>
          <p:spPr bwMode="auto">
            <a:xfrm>
              <a:off x="2419350" y="30670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spcBef>
                  <a:spcPct val="50000"/>
                </a:spcBef>
              </a:pPr>
              <a:r>
                <a:rPr lang="en-US" b="1">
                  <a:solidFill>
                    <a:schemeClr val="bg1"/>
                  </a:solidFill>
                </a:rPr>
                <a:t>3</a:t>
              </a:r>
            </a:p>
          </p:txBody>
        </p:sp>
        <p:sp>
          <p:nvSpPr>
            <p:cNvPr id="4128" name="Text Box 38"/>
            <p:cNvSpPr txBox="1">
              <a:spLocks noChangeArrowheads="1"/>
            </p:cNvSpPr>
            <p:nvPr/>
          </p:nvSpPr>
          <p:spPr bwMode="auto">
            <a:xfrm>
              <a:off x="3181350" y="3067050"/>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spcBef>
                  <a:spcPct val="50000"/>
                </a:spcBef>
              </a:pPr>
              <a:r>
                <a:rPr lang="en-US" b="1" dirty="0">
                  <a:solidFill>
                    <a:schemeClr val="bg1"/>
                  </a:solidFill>
                </a:rPr>
                <a:t>4</a:t>
              </a:r>
            </a:p>
          </p:txBody>
        </p:sp>
        <p:sp>
          <p:nvSpPr>
            <p:cNvPr id="4129" name="Text Box 39"/>
            <p:cNvSpPr txBox="1">
              <a:spLocks noChangeArrowheads="1"/>
            </p:cNvSpPr>
            <p:nvPr/>
          </p:nvSpPr>
          <p:spPr bwMode="auto">
            <a:xfrm>
              <a:off x="4019550" y="3067050"/>
              <a:ext cx="55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spcBef>
                  <a:spcPct val="50000"/>
                </a:spcBef>
              </a:pPr>
              <a:r>
                <a:rPr lang="en-US" b="1" dirty="0">
                  <a:solidFill>
                    <a:schemeClr val="bg1"/>
                  </a:solidFill>
                </a:rPr>
                <a:t>5</a:t>
              </a:r>
            </a:p>
          </p:txBody>
        </p:sp>
        <p:sp>
          <p:nvSpPr>
            <p:cNvPr id="4130" name="Text Box 40"/>
            <p:cNvSpPr txBox="1">
              <a:spLocks noChangeArrowheads="1"/>
            </p:cNvSpPr>
            <p:nvPr/>
          </p:nvSpPr>
          <p:spPr bwMode="auto">
            <a:xfrm>
              <a:off x="4800600" y="3067050"/>
              <a:ext cx="55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spcBef>
                  <a:spcPct val="50000"/>
                </a:spcBef>
              </a:pPr>
              <a:r>
                <a:rPr lang="en-US" b="1" dirty="0">
                  <a:solidFill>
                    <a:schemeClr val="bg1"/>
                  </a:solidFill>
                </a:rPr>
                <a:t>6</a:t>
              </a:r>
            </a:p>
          </p:txBody>
        </p:sp>
        <p:sp>
          <p:nvSpPr>
            <p:cNvPr id="4131" name="Text Box 41"/>
            <p:cNvSpPr txBox="1">
              <a:spLocks noChangeArrowheads="1"/>
            </p:cNvSpPr>
            <p:nvPr/>
          </p:nvSpPr>
          <p:spPr bwMode="auto">
            <a:xfrm>
              <a:off x="5619750" y="3086100"/>
              <a:ext cx="55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spcBef>
                  <a:spcPct val="50000"/>
                </a:spcBef>
              </a:pPr>
              <a:r>
                <a:rPr lang="en-US" b="1">
                  <a:solidFill>
                    <a:schemeClr val="bg1"/>
                  </a:solidFill>
                </a:rPr>
                <a:t>7</a:t>
              </a:r>
            </a:p>
          </p:txBody>
        </p:sp>
        <p:sp>
          <p:nvSpPr>
            <p:cNvPr id="4132" name="Text Box 42"/>
            <p:cNvSpPr txBox="1">
              <a:spLocks noChangeArrowheads="1"/>
            </p:cNvSpPr>
            <p:nvPr/>
          </p:nvSpPr>
          <p:spPr bwMode="auto">
            <a:xfrm>
              <a:off x="7219950" y="3067050"/>
              <a:ext cx="55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spcBef>
                  <a:spcPct val="50000"/>
                </a:spcBef>
              </a:pPr>
              <a:r>
                <a:rPr lang="en-US" b="1" dirty="0">
                  <a:solidFill>
                    <a:schemeClr val="bg1"/>
                  </a:solidFill>
                </a:rPr>
                <a:t>9</a:t>
              </a:r>
            </a:p>
          </p:txBody>
        </p:sp>
        <p:sp>
          <p:nvSpPr>
            <p:cNvPr id="4133" name="Text Box 43"/>
            <p:cNvSpPr txBox="1">
              <a:spLocks noChangeArrowheads="1"/>
            </p:cNvSpPr>
            <p:nvPr/>
          </p:nvSpPr>
          <p:spPr bwMode="auto">
            <a:xfrm>
              <a:off x="7947025" y="3086100"/>
              <a:ext cx="55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spcBef>
                  <a:spcPct val="50000"/>
                </a:spcBef>
              </a:pPr>
              <a:r>
                <a:rPr lang="en-US" b="1">
                  <a:solidFill>
                    <a:schemeClr val="bg1"/>
                  </a:solidFill>
                </a:rPr>
                <a:t>10</a:t>
              </a:r>
            </a:p>
          </p:txBody>
        </p:sp>
        <p:grpSp>
          <p:nvGrpSpPr>
            <p:cNvPr id="4134" name="Group 51"/>
            <p:cNvGrpSpPr>
              <a:grpSpLocks/>
            </p:cNvGrpSpPr>
            <p:nvPr/>
          </p:nvGrpSpPr>
          <p:grpSpPr bwMode="auto">
            <a:xfrm>
              <a:off x="6362705" y="3065466"/>
              <a:ext cx="633413" cy="484188"/>
              <a:chOff x="4279" y="1935"/>
              <a:chExt cx="399" cy="305"/>
            </a:xfrm>
          </p:grpSpPr>
          <p:sp>
            <p:nvSpPr>
              <p:cNvPr id="4136" name="Oval 48"/>
              <p:cNvSpPr>
                <a:spLocks noChangeArrowheads="1"/>
              </p:cNvSpPr>
              <p:nvPr/>
            </p:nvSpPr>
            <p:spPr bwMode="auto">
              <a:xfrm>
                <a:off x="4279" y="1940"/>
                <a:ext cx="300" cy="300"/>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37" name="Text Box 49"/>
              <p:cNvSpPr txBox="1">
                <a:spLocks noChangeArrowheads="1"/>
              </p:cNvSpPr>
              <p:nvPr/>
            </p:nvSpPr>
            <p:spPr bwMode="auto">
              <a:xfrm>
                <a:off x="4330" y="1935"/>
                <a:ext cx="3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0000"/>
                    </a:solidFill>
                    <a:latin typeface="Arial" charset="0"/>
                    <a:ea typeface="ＭＳ Ｐゴシック" charset="0"/>
                  </a:defRPr>
                </a:lvl1pPr>
                <a:lvl2pPr marL="742950" indent="-285750" eaLnBrk="0" hangingPunct="0">
                  <a:defRPr sz="2400">
                    <a:solidFill>
                      <a:srgbClr val="CC0000"/>
                    </a:solidFill>
                    <a:latin typeface="Arial" charset="0"/>
                    <a:ea typeface="ＭＳ Ｐゴシック" charset="0"/>
                  </a:defRPr>
                </a:lvl2pPr>
                <a:lvl3pPr marL="1143000" indent="-228600" eaLnBrk="0" hangingPunct="0">
                  <a:defRPr sz="2400">
                    <a:solidFill>
                      <a:srgbClr val="CC0000"/>
                    </a:solidFill>
                    <a:latin typeface="Arial" charset="0"/>
                    <a:ea typeface="ＭＳ Ｐゴシック" charset="0"/>
                  </a:defRPr>
                </a:lvl3pPr>
                <a:lvl4pPr marL="1600200" indent="-228600" eaLnBrk="0" hangingPunct="0">
                  <a:defRPr sz="2400">
                    <a:solidFill>
                      <a:srgbClr val="CC0000"/>
                    </a:solidFill>
                    <a:latin typeface="Arial" charset="0"/>
                    <a:ea typeface="ＭＳ Ｐゴシック" charset="0"/>
                  </a:defRPr>
                </a:lvl4pPr>
                <a:lvl5pPr marL="2057400" indent="-228600" eaLnBrk="0" hangingPunct="0">
                  <a:defRPr sz="2400">
                    <a:solidFill>
                      <a:srgbClr val="CC0000"/>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rgbClr val="CC0000"/>
                    </a:solidFill>
                    <a:latin typeface="Arial" charset="0"/>
                    <a:ea typeface="ＭＳ Ｐゴシック" charset="0"/>
                  </a:defRPr>
                </a:lvl9pPr>
              </a:lstStyle>
              <a:p>
                <a:pPr eaLnBrk="1" hangingPunct="1">
                  <a:lnSpc>
                    <a:spcPct val="100000"/>
                  </a:lnSpc>
                  <a:spcBef>
                    <a:spcPct val="50000"/>
                  </a:spcBef>
                </a:pPr>
                <a:r>
                  <a:rPr lang="en-US" b="1" dirty="0">
                    <a:solidFill>
                      <a:schemeClr val="bg1"/>
                    </a:solidFill>
                  </a:rPr>
                  <a:t>8</a:t>
                </a:r>
              </a:p>
            </p:txBody>
          </p:sp>
        </p:grpSp>
        <p:sp>
          <p:nvSpPr>
            <p:cNvPr id="2" name="TextBox 1"/>
            <p:cNvSpPr txBox="1"/>
            <p:nvPr/>
          </p:nvSpPr>
          <p:spPr>
            <a:xfrm>
              <a:off x="788716" y="4953000"/>
              <a:ext cx="2851149" cy="369332"/>
            </a:xfrm>
            <a:prstGeom prst="rect">
              <a:avLst/>
            </a:prstGeom>
            <a:noFill/>
          </p:spPr>
          <p:txBody>
            <a:bodyPr wrap="square" rtlCol="0">
              <a:spAutoFit/>
            </a:bodyPr>
            <a:lstStyle/>
            <a:p>
              <a:r>
                <a:rPr lang="en-US" dirty="0" smtClean="0"/>
                <a:t>The World Bank, 2004</a:t>
              </a:r>
              <a:endParaRPr lang="en-US" dirty="0"/>
            </a:p>
          </p:txBody>
        </p:sp>
      </p:grpSp>
      <p:sp>
        <p:nvSpPr>
          <p:cNvPr id="48"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19</a:t>
            </a:fld>
            <a:endParaRPr lang="en-US" altLang="en-US" sz="1200">
              <a:solidFill>
                <a:schemeClr val="tx1">
                  <a:tint val="75000"/>
                </a:schemeClr>
              </a:solidFill>
            </a:endParaRPr>
          </a:p>
        </p:txBody>
      </p:sp>
    </p:spTree>
    <p:extLst>
      <p:ext uri="{BB962C8B-B14F-4D97-AF65-F5344CB8AC3E}">
        <p14:creationId xmlns:p14="http://schemas.microsoft.com/office/powerpoint/2010/main" val="63299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371600"/>
          </a:xfrm>
        </p:spPr>
        <p:txBody>
          <a:bodyPr/>
          <a:lstStyle/>
          <a:p>
            <a:r>
              <a:rPr lang="en-US" altLang="en-US" dirty="0" smtClean="0">
                <a:solidFill>
                  <a:schemeClr val="bg1"/>
                </a:solidFill>
                <a:latin typeface="Calibri" pitchFamily="34" charset="0"/>
                <a:ea typeface="ＭＳ Ｐゴシック" pitchFamily="34" charset="-128"/>
              </a:rPr>
              <a:t>Learning Objectives</a:t>
            </a:r>
          </a:p>
        </p:txBody>
      </p:sp>
      <p:sp>
        <p:nvSpPr>
          <p:cNvPr id="31746" name="Content Placeholder 2"/>
          <p:cNvSpPr>
            <a:spLocks noGrp="1"/>
          </p:cNvSpPr>
          <p:nvPr>
            <p:ph sz="quarter" idx="11"/>
          </p:nvPr>
        </p:nvSpPr>
        <p:spPr>
          <a:xfrm>
            <a:off x="457200" y="1676400"/>
            <a:ext cx="8153400" cy="4267200"/>
          </a:xfrm>
        </p:spPr>
        <p:txBody>
          <a:bodyPr>
            <a:normAutofit/>
          </a:bodyPr>
          <a:lstStyle/>
          <a:p>
            <a:pPr marL="514350" indent="-514350">
              <a:buFont typeface="+mj-lt"/>
              <a:buAutoNum type="arabicPeriod"/>
              <a:defRPr/>
            </a:pPr>
            <a:r>
              <a:rPr lang="en-US" sz="2800" dirty="0" smtClean="0">
                <a:latin typeface="Calibri" pitchFamily="34" charset="0"/>
              </a:rPr>
              <a:t>Describe how to use data to change culture and sustain goals.</a:t>
            </a:r>
          </a:p>
          <a:p>
            <a:pPr marL="514350" indent="-514350">
              <a:buFont typeface="+mj-lt"/>
              <a:buAutoNum type="arabicPeriod"/>
              <a:defRPr/>
            </a:pPr>
            <a:r>
              <a:rPr lang="en-US" sz="2800" dirty="0" smtClean="0">
                <a:latin typeface="Calibri" pitchFamily="34" charset="0"/>
                <a:ea typeface="ＭＳ Ｐゴシック" pitchFamily="34" charset="-128"/>
              </a:rPr>
              <a:t>Explain ways that CUSP concepts can be used and sustained.</a:t>
            </a:r>
          </a:p>
          <a:p>
            <a:pPr marL="514350" indent="-514350">
              <a:buFont typeface="+mj-lt"/>
              <a:buAutoNum type="arabicPeriod"/>
              <a:defRPr/>
            </a:pPr>
            <a:r>
              <a:rPr lang="en-US" sz="2800" dirty="0" smtClean="0">
                <a:latin typeface="Calibri" pitchFamily="34" charset="0"/>
                <a:ea typeface="ＭＳ Ｐゴシック" pitchFamily="34" charset="-128"/>
              </a:rPr>
              <a:t>Identify components for successful change.</a:t>
            </a:r>
          </a:p>
        </p:txBody>
      </p:sp>
      <p:sp>
        <p:nvSpPr>
          <p:cNvPr id="29700"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2</a:t>
            </a:fld>
            <a:endParaRPr lang="en-US" altLang="en-US" sz="1200">
              <a:solidFill>
                <a:schemeClr val="tx1">
                  <a:tint val="75000"/>
                </a:schemeClr>
              </a:solidFill>
            </a:endParaRPr>
          </a:p>
        </p:txBody>
      </p:sp>
    </p:spTree>
    <p:extLst>
      <p:ext uri="{BB962C8B-B14F-4D97-AF65-F5344CB8AC3E}">
        <p14:creationId xmlns:p14="http://schemas.microsoft.com/office/powerpoint/2010/main" val="317606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Ways to Use Data</a:t>
            </a:r>
            <a:endParaRPr lang="en-US" dirty="0">
              <a:solidFill>
                <a:schemeClr val="bg1"/>
              </a:solidFill>
            </a:endParaRPr>
          </a:p>
        </p:txBody>
      </p:sp>
      <p:sp>
        <p:nvSpPr>
          <p:cNvPr id="4" name="Content Placeholder 3"/>
          <p:cNvSpPr>
            <a:spLocks noGrp="1"/>
          </p:cNvSpPr>
          <p:nvPr>
            <p:ph sz="quarter" idx="11"/>
          </p:nvPr>
        </p:nvSpPr>
        <p:spPr/>
        <p:txBody>
          <a:bodyPr/>
          <a:lstStyle/>
          <a:p>
            <a:endParaRPr lang="en-US"/>
          </a:p>
        </p:txBody>
      </p:sp>
      <p:sp>
        <p:nvSpPr>
          <p:cNvPr id="5"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20</a:t>
            </a:fld>
            <a:endParaRPr lang="en-US" altLang="en-US" sz="1200">
              <a:solidFill>
                <a:schemeClr val="tx1">
                  <a:tint val="75000"/>
                </a:schemeClr>
              </a:solidFill>
            </a:endParaRPr>
          </a:p>
        </p:txBody>
      </p:sp>
    </p:spTree>
    <p:extLst>
      <p:ext uri="{BB962C8B-B14F-4D97-AF65-F5344CB8AC3E}">
        <p14:creationId xmlns:p14="http://schemas.microsoft.com/office/powerpoint/2010/main" val="30045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t>WHAT is the PDSA Cycle? </a:t>
            </a:r>
          </a:p>
        </p:txBody>
      </p:sp>
      <p:sp>
        <p:nvSpPr>
          <p:cNvPr id="14339" name="Rectangle 3"/>
          <p:cNvSpPr>
            <a:spLocks noGrp="1" noChangeArrowheads="1"/>
          </p:cNvSpPr>
          <p:nvPr>
            <p:ph sz="quarter" idx="11"/>
          </p:nvPr>
        </p:nvSpPr>
        <p:spPr/>
        <p:txBody>
          <a:bodyPr vert="horz" wrap="square" lIns="91440" tIns="45720" rIns="91440" bIns="45720" numCol="1" anchor="t" anchorCtr="0" compatLnSpc="1">
            <a:prstTxWarp prst="textNoShape">
              <a:avLst/>
            </a:prstTxWarp>
          </a:bodyPr>
          <a:lstStyle/>
          <a:p>
            <a:pPr eaLnBrk="1" hangingPunct="1"/>
            <a:r>
              <a:rPr lang="en-US" dirty="0"/>
              <a:t>A process improvement approach to evaluate </a:t>
            </a:r>
            <a:r>
              <a:rPr lang="en-US" dirty="0" smtClean="0"/>
              <a:t>change. </a:t>
            </a:r>
            <a:endParaRPr lang="en-US" dirty="0"/>
          </a:p>
          <a:p>
            <a:pPr eaLnBrk="1" hangingPunct="1"/>
            <a:r>
              <a:rPr lang="en-US" dirty="0"/>
              <a:t>This model allows for integration of new and existing systems.</a:t>
            </a:r>
          </a:p>
          <a:p>
            <a:pPr eaLnBrk="1" hangingPunct="1"/>
            <a:r>
              <a:rPr lang="en-US" dirty="0"/>
              <a:t>This model promotes small scale rapid cycle change over short periods of time.</a:t>
            </a:r>
          </a:p>
        </p:txBody>
      </p:sp>
      <p:sp>
        <p:nvSpPr>
          <p:cNvPr id="4"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21</a:t>
            </a:fld>
            <a:endParaRPr lang="en-US" altLang="en-US" sz="1200">
              <a:solidFill>
                <a:schemeClr val="tx1">
                  <a:tint val="75000"/>
                </a:schemeClr>
              </a:solidFill>
            </a:endParaRPr>
          </a:p>
        </p:txBody>
      </p:sp>
    </p:spTree>
    <p:extLst>
      <p:ext uri="{BB962C8B-B14F-4D97-AF65-F5344CB8AC3E}">
        <p14:creationId xmlns:p14="http://schemas.microsoft.com/office/powerpoint/2010/main" val="214562734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noAutofit/>
          </a:bodyPr>
          <a:lstStyle/>
          <a:p>
            <a:pPr eaLnBrk="1" hangingPunct="1"/>
            <a:r>
              <a:rPr lang="en-US"/>
              <a:t>The PDSA Cycle for Learning and Improvement</a:t>
            </a:r>
          </a:p>
        </p:txBody>
      </p:sp>
      <p:graphicFrame>
        <p:nvGraphicFramePr>
          <p:cNvPr id="1026" name="Object 2" descr="PDSA cycle"/>
          <p:cNvGraphicFramePr>
            <a:graphicFrameLocks/>
          </p:cNvGraphicFramePr>
          <p:nvPr>
            <p:extLst>
              <p:ext uri="{D42A27DB-BD31-4B8C-83A1-F6EECF244321}">
                <p14:modId xmlns:p14="http://schemas.microsoft.com/office/powerpoint/2010/main" val="3485081277"/>
              </p:ext>
            </p:extLst>
          </p:nvPr>
        </p:nvGraphicFramePr>
        <p:xfrm>
          <a:off x="1219200" y="1600200"/>
          <a:ext cx="5891297" cy="5105400"/>
        </p:xfrm>
        <a:graphic>
          <a:graphicData uri="http://schemas.openxmlformats.org/presentationml/2006/ole">
            <mc:AlternateContent xmlns:mc="http://schemas.openxmlformats.org/markup-compatibility/2006">
              <mc:Choice xmlns:v="urn:schemas-microsoft-com:vml" Requires="v">
                <p:oleObj spid="_x0000_s3092" name="Drawing" r:id="rId4" imgW="5499000" imgH="5499000" progId="">
                  <p:embed/>
                </p:oleObj>
              </mc:Choice>
              <mc:Fallback>
                <p:oleObj name="Drawing" r:id="rId4" imgW="5499000" imgH="54990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600200"/>
                        <a:ext cx="5891297" cy="5105400"/>
                      </a:xfrm>
                      <a:prstGeom prst="rect">
                        <a:avLst/>
                      </a:prstGeom>
                      <a:solidFill>
                        <a:srgbClr val="FFFFFF"/>
                      </a:solidFill>
                      <a:ln>
                        <a:noFill/>
                      </a:ln>
                      <a:effectLst/>
                      <a:extLst/>
                    </p:spPr>
                  </p:pic>
                </p:oleObj>
              </mc:Fallback>
            </mc:AlternateContent>
          </a:graphicData>
        </a:graphic>
      </p:graphicFrame>
      <p:sp>
        <p:nvSpPr>
          <p:cNvPr id="5"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22</a:t>
            </a:fld>
            <a:endParaRPr lang="en-US" altLang="en-US" sz="1200">
              <a:solidFill>
                <a:schemeClr val="tx1">
                  <a:tint val="75000"/>
                </a:schemeClr>
              </a:solidFill>
            </a:endParaRPr>
          </a:p>
        </p:txBody>
      </p:sp>
    </p:spTree>
    <p:extLst>
      <p:ext uri="{BB962C8B-B14F-4D97-AF65-F5344CB8AC3E}">
        <p14:creationId xmlns:p14="http://schemas.microsoft.com/office/powerpoint/2010/main" val="9934203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smtClean="0"/>
              <a:t>Repeated Use of the Cycle</a:t>
            </a:r>
            <a:endParaRPr lang="en-US"/>
          </a:p>
        </p:txBody>
      </p:sp>
      <p:grpSp>
        <p:nvGrpSpPr>
          <p:cNvPr id="5" name="Group 4" descr="PDSA cycle"/>
          <p:cNvGrpSpPr/>
          <p:nvPr/>
        </p:nvGrpSpPr>
        <p:grpSpPr>
          <a:xfrm>
            <a:off x="400050" y="1747838"/>
            <a:ext cx="8286750" cy="4464050"/>
            <a:chOff x="400050" y="1747838"/>
            <a:chExt cx="8286750" cy="4464050"/>
          </a:xfrm>
        </p:grpSpPr>
        <p:sp>
          <p:nvSpPr>
            <p:cNvPr id="21509" name="Rectangle 5"/>
            <p:cNvSpPr>
              <a:spLocks noChangeArrowheads="1"/>
            </p:cNvSpPr>
            <p:nvPr/>
          </p:nvSpPr>
          <p:spPr bwMode="auto">
            <a:xfrm>
              <a:off x="400050" y="5205413"/>
              <a:ext cx="16192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Hunches Theories Ideas</a:t>
              </a:r>
            </a:p>
          </p:txBody>
        </p:sp>
        <p:sp>
          <p:nvSpPr>
            <p:cNvPr id="21510" name="Rectangle 6"/>
            <p:cNvSpPr>
              <a:spLocks noChangeArrowheads="1"/>
            </p:cNvSpPr>
            <p:nvPr/>
          </p:nvSpPr>
          <p:spPr bwMode="auto">
            <a:xfrm>
              <a:off x="6557963" y="1747838"/>
              <a:ext cx="21288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Changes That Result in Improvement</a:t>
              </a:r>
            </a:p>
          </p:txBody>
        </p:sp>
        <p:sp>
          <p:nvSpPr>
            <p:cNvPr id="21511" name="Line 7"/>
            <p:cNvSpPr>
              <a:spLocks noChangeShapeType="1"/>
            </p:cNvSpPr>
            <p:nvPr/>
          </p:nvSpPr>
          <p:spPr bwMode="auto">
            <a:xfrm flipV="1">
              <a:off x="2501900" y="3311525"/>
              <a:ext cx="4189413" cy="2474913"/>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1512" name="Group 8"/>
            <p:cNvGrpSpPr>
              <a:grpSpLocks/>
            </p:cNvGrpSpPr>
            <p:nvPr/>
          </p:nvGrpSpPr>
          <p:grpSpPr bwMode="auto">
            <a:xfrm>
              <a:off x="2235200" y="4573588"/>
              <a:ext cx="836613" cy="831850"/>
              <a:chOff x="1408" y="2881"/>
              <a:chExt cx="527" cy="524"/>
            </a:xfrm>
          </p:grpSpPr>
          <p:grpSp>
            <p:nvGrpSpPr>
              <p:cNvPr id="21543" name="Group 9"/>
              <p:cNvGrpSpPr>
                <a:grpSpLocks/>
              </p:cNvGrpSpPr>
              <p:nvPr/>
            </p:nvGrpSpPr>
            <p:grpSpPr bwMode="auto">
              <a:xfrm>
                <a:off x="1408" y="2881"/>
                <a:ext cx="527" cy="524"/>
                <a:chOff x="1408" y="2881"/>
                <a:chExt cx="527" cy="524"/>
              </a:xfrm>
            </p:grpSpPr>
            <p:sp>
              <p:nvSpPr>
                <p:cNvPr id="21548" name="Oval 10"/>
                <p:cNvSpPr>
                  <a:spLocks noChangeArrowheads="1"/>
                </p:cNvSpPr>
                <p:nvPr/>
              </p:nvSpPr>
              <p:spPr bwMode="auto">
                <a:xfrm>
                  <a:off x="1411" y="2884"/>
                  <a:ext cx="520" cy="5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49" name="Line 11"/>
                <p:cNvSpPr>
                  <a:spLocks noChangeShapeType="1"/>
                </p:cNvSpPr>
                <p:nvPr/>
              </p:nvSpPr>
              <p:spPr bwMode="auto">
                <a:xfrm>
                  <a:off x="1408" y="3144"/>
                  <a:ext cx="52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50" name="Line 12"/>
                <p:cNvSpPr>
                  <a:spLocks noChangeShapeType="1"/>
                </p:cNvSpPr>
                <p:nvPr/>
              </p:nvSpPr>
              <p:spPr bwMode="auto">
                <a:xfrm>
                  <a:off x="1671" y="2881"/>
                  <a:ext cx="0" cy="5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1544" name="Rectangle 13"/>
              <p:cNvSpPr>
                <a:spLocks noChangeArrowheads="1"/>
              </p:cNvSpPr>
              <p:nvPr/>
            </p:nvSpPr>
            <p:spPr bwMode="auto">
              <a:xfrm>
                <a:off x="1476" y="2917"/>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A</a:t>
                </a:r>
              </a:p>
            </p:txBody>
          </p:sp>
          <p:sp>
            <p:nvSpPr>
              <p:cNvPr id="21545" name="Rectangle 14"/>
              <p:cNvSpPr>
                <a:spLocks noChangeArrowheads="1"/>
              </p:cNvSpPr>
              <p:nvPr/>
            </p:nvSpPr>
            <p:spPr bwMode="auto">
              <a:xfrm>
                <a:off x="1681" y="2917"/>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P</a:t>
                </a:r>
              </a:p>
            </p:txBody>
          </p:sp>
          <p:sp>
            <p:nvSpPr>
              <p:cNvPr id="21546" name="Rectangle 15"/>
              <p:cNvSpPr>
                <a:spLocks noChangeArrowheads="1"/>
              </p:cNvSpPr>
              <p:nvPr/>
            </p:nvSpPr>
            <p:spPr bwMode="auto">
              <a:xfrm>
                <a:off x="1476" y="3138"/>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S</a:t>
                </a:r>
              </a:p>
            </p:txBody>
          </p:sp>
          <p:sp>
            <p:nvSpPr>
              <p:cNvPr id="21547" name="Rectangle 16"/>
              <p:cNvSpPr>
                <a:spLocks noChangeArrowheads="1"/>
              </p:cNvSpPr>
              <p:nvPr/>
            </p:nvSpPr>
            <p:spPr bwMode="auto">
              <a:xfrm>
                <a:off x="1681" y="3138"/>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D</a:t>
                </a:r>
              </a:p>
            </p:txBody>
          </p:sp>
        </p:grpSp>
        <p:grpSp>
          <p:nvGrpSpPr>
            <p:cNvPr id="21513" name="Group 17"/>
            <p:cNvGrpSpPr>
              <a:grpSpLocks/>
            </p:cNvGrpSpPr>
            <p:nvPr/>
          </p:nvGrpSpPr>
          <p:grpSpPr bwMode="auto">
            <a:xfrm>
              <a:off x="3384550" y="3884613"/>
              <a:ext cx="825500" cy="874712"/>
              <a:chOff x="2132" y="2447"/>
              <a:chExt cx="520" cy="551"/>
            </a:xfrm>
          </p:grpSpPr>
          <p:grpSp>
            <p:nvGrpSpPr>
              <p:cNvPr id="21535" name="Group 18"/>
              <p:cNvGrpSpPr>
                <a:grpSpLocks/>
              </p:cNvGrpSpPr>
              <p:nvPr/>
            </p:nvGrpSpPr>
            <p:grpSpPr bwMode="auto">
              <a:xfrm>
                <a:off x="2132" y="2464"/>
                <a:ext cx="520" cy="520"/>
                <a:chOff x="2132" y="2464"/>
                <a:chExt cx="520" cy="520"/>
              </a:xfrm>
            </p:grpSpPr>
            <p:sp>
              <p:nvSpPr>
                <p:cNvPr id="21540" name="Oval 19"/>
                <p:cNvSpPr>
                  <a:spLocks noChangeArrowheads="1"/>
                </p:cNvSpPr>
                <p:nvPr/>
              </p:nvSpPr>
              <p:spPr bwMode="auto">
                <a:xfrm rot="2340000">
                  <a:off x="2132" y="2464"/>
                  <a:ext cx="520" cy="5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41" name="Line 20"/>
                <p:cNvSpPr>
                  <a:spLocks noChangeShapeType="1"/>
                </p:cNvSpPr>
                <p:nvPr/>
              </p:nvSpPr>
              <p:spPr bwMode="auto">
                <a:xfrm>
                  <a:off x="2188" y="2560"/>
                  <a:ext cx="409" cy="33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42" name="Line 21"/>
                <p:cNvSpPr>
                  <a:spLocks noChangeShapeType="1"/>
                </p:cNvSpPr>
                <p:nvPr/>
              </p:nvSpPr>
              <p:spPr bwMode="auto">
                <a:xfrm flipH="1">
                  <a:off x="2229" y="2519"/>
                  <a:ext cx="329" cy="41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1536" name="Rectangle 22"/>
              <p:cNvSpPr>
                <a:spLocks noChangeArrowheads="1"/>
              </p:cNvSpPr>
              <p:nvPr/>
            </p:nvSpPr>
            <p:spPr bwMode="auto">
              <a:xfrm rot="2340000">
                <a:off x="2282" y="2447"/>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A</a:t>
                </a:r>
              </a:p>
            </p:txBody>
          </p:sp>
          <p:sp>
            <p:nvSpPr>
              <p:cNvPr id="21537" name="Rectangle 23"/>
              <p:cNvSpPr>
                <a:spLocks noChangeArrowheads="1"/>
              </p:cNvSpPr>
              <p:nvPr/>
            </p:nvSpPr>
            <p:spPr bwMode="auto">
              <a:xfrm rot="2340000">
                <a:off x="2434" y="2594"/>
                <a:ext cx="2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P</a:t>
                </a:r>
              </a:p>
            </p:txBody>
          </p:sp>
          <p:sp>
            <p:nvSpPr>
              <p:cNvPr id="21538" name="Rectangle 24"/>
              <p:cNvSpPr>
                <a:spLocks noChangeArrowheads="1"/>
              </p:cNvSpPr>
              <p:nvPr/>
            </p:nvSpPr>
            <p:spPr bwMode="auto">
              <a:xfrm rot="2340000">
                <a:off x="2142" y="2620"/>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S</a:t>
                </a:r>
              </a:p>
            </p:txBody>
          </p:sp>
          <p:sp>
            <p:nvSpPr>
              <p:cNvPr id="21539" name="Rectangle 25"/>
              <p:cNvSpPr>
                <a:spLocks noChangeArrowheads="1"/>
              </p:cNvSpPr>
              <p:nvPr/>
            </p:nvSpPr>
            <p:spPr bwMode="auto">
              <a:xfrm rot="2340000">
                <a:off x="2296" y="2767"/>
                <a:ext cx="2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D</a:t>
                </a:r>
              </a:p>
            </p:txBody>
          </p:sp>
        </p:grpSp>
        <p:grpSp>
          <p:nvGrpSpPr>
            <p:cNvPr id="21514" name="Group 26"/>
            <p:cNvGrpSpPr>
              <a:grpSpLocks/>
            </p:cNvGrpSpPr>
            <p:nvPr/>
          </p:nvGrpSpPr>
          <p:grpSpPr bwMode="auto">
            <a:xfrm>
              <a:off x="5621338" y="2573338"/>
              <a:ext cx="836612" cy="831850"/>
              <a:chOff x="3541" y="1621"/>
              <a:chExt cx="527" cy="524"/>
            </a:xfrm>
          </p:grpSpPr>
          <p:grpSp>
            <p:nvGrpSpPr>
              <p:cNvPr id="21527" name="Group 27"/>
              <p:cNvGrpSpPr>
                <a:grpSpLocks/>
              </p:cNvGrpSpPr>
              <p:nvPr/>
            </p:nvGrpSpPr>
            <p:grpSpPr bwMode="auto">
              <a:xfrm>
                <a:off x="3541" y="1621"/>
                <a:ext cx="527" cy="524"/>
                <a:chOff x="3541" y="1621"/>
                <a:chExt cx="527" cy="524"/>
              </a:xfrm>
            </p:grpSpPr>
            <p:sp>
              <p:nvSpPr>
                <p:cNvPr id="21532" name="Oval 28"/>
                <p:cNvSpPr>
                  <a:spLocks noChangeArrowheads="1"/>
                </p:cNvSpPr>
                <p:nvPr/>
              </p:nvSpPr>
              <p:spPr bwMode="auto">
                <a:xfrm>
                  <a:off x="3544" y="1624"/>
                  <a:ext cx="520" cy="5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33" name="Line 29"/>
                <p:cNvSpPr>
                  <a:spLocks noChangeShapeType="1"/>
                </p:cNvSpPr>
                <p:nvPr/>
              </p:nvSpPr>
              <p:spPr bwMode="auto">
                <a:xfrm>
                  <a:off x="3541" y="1884"/>
                  <a:ext cx="52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34" name="Line 30"/>
                <p:cNvSpPr>
                  <a:spLocks noChangeShapeType="1"/>
                </p:cNvSpPr>
                <p:nvPr/>
              </p:nvSpPr>
              <p:spPr bwMode="auto">
                <a:xfrm>
                  <a:off x="3804" y="1621"/>
                  <a:ext cx="0" cy="52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1528" name="Rectangle 31"/>
              <p:cNvSpPr>
                <a:spLocks noChangeArrowheads="1"/>
              </p:cNvSpPr>
              <p:nvPr/>
            </p:nvSpPr>
            <p:spPr bwMode="auto">
              <a:xfrm>
                <a:off x="3609" y="1657"/>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A</a:t>
                </a:r>
              </a:p>
            </p:txBody>
          </p:sp>
          <p:sp>
            <p:nvSpPr>
              <p:cNvPr id="21529" name="Rectangle 32"/>
              <p:cNvSpPr>
                <a:spLocks noChangeArrowheads="1"/>
              </p:cNvSpPr>
              <p:nvPr/>
            </p:nvSpPr>
            <p:spPr bwMode="auto">
              <a:xfrm>
                <a:off x="3814" y="1657"/>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P</a:t>
                </a:r>
              </a:p>
            </p:txBody>
          </p:sp>
          <p:sp>
            <p:nvSpPr>
              <p:cNvPr id="21530" name="Rectangle 33"/>
              <p:cNvSpPr>
                <a:spLocks noChangeArrowheads="1"/>
              </p:cNvSpPr>
              <p:nvPr/>
            </p:nvSpPr>
            <p:spPr bwMode="auto">
              <a:xfrm>
                <a:off x="3609" y="1878"/>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S</a:t>
                </a:r>
              </a:p>
            </p:txBody>
          </p:sp>
          <p:sp>
            <p:nvSpPr>
              <p:cNvPr id="21531" name="Rectangle 34"/>
              <p:cNvSpPr>
                <a:spLocks noChangeArrowheads="1"/>
              </p:cNvSpPr>
              <p:nvPr/>
            </p:nvSpPr>
            <p:spPr bwMode="auto">
              <a:xfrm>
                <a:off x="3814" y="1878"/>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D</a:t>
                </a:r>
              </a:p>
            </p:txBody>
          </p:sp>
        </p:grpSp>
        <p:grpSp>
          <p:nvGrpSpPr>
            <p:cNvPr id="21515" name="Group 35"/>
            <p:cNvGrpSpPr>
              <a:grpSpLocks/>
            </p:cNvGrpSpPr>
            <p:nvPr/>
          </p:nvGrpSpPr>
          <p:grpSpPr bwMode="auto">
            <a:xfrm>
              <a:off x="4525963" y="3221038"/>
              <a:ext cx="825500" cy="825500"/>
              <a:chOff x="2851" y="2029"/>
              <a:chExt cx="520" cy="520"/>
            </a:xfrm>
          </p:grpSpPr>
          <p:grpSp>
            <p:nvGrpSpPr>
              <p:cNvPr id="21519" name="Group 36"/>
              <p:cNvGrpSpPr>
                <a:grpSpLocks/>
              </p:cNvGrpSpPr>
              <p:nvPr/>
            </p:nvGrpSpPr>
            <p:grpSpPr bwMode="auto">
              <a:xfrm>
                <a:off x="2851" y="2029"/>
                <a:ext cx="520" cy="520"/>
                <a:chOff x="2851" y="2029"/>
                <a:chExt cx="520" cy="520"/>
              </a:xfrm>
            </p:grpSpPr>
            <p:sp>
              <p:nvSpPr>
                <p:cNvPr id="21524" name="Oval 37"/>
                <p:cNvSpPr>
                  <a:spLocks noChangeArrowheads="1"/>
                </p:cNvSpPr>
                <p:nvPr/>
              </p:nvSpPr>
              <p:spPr bwMode="auto">
                <a:xfrm rot="840000">
                  <a:off x="2851" y="2029"/>
                  <a:ext cx="520" cy="5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5" name="Line 38"/>
                <p:cNvSpPr>
                  <a:spLocks noChangeShapeType="1"/>
                </p:cNvSpPr>
                <p:nvPr/>
              </p:nvSpPr>
              <p:spPr bwMode="auto">
                <a:xfrm>
                  <a:off x="2856" y="2226"/>
                  <a:ext cx="511" cy="12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26" name="Line 39"/>
                <p:cNvSpPr>
                  <a:spLocks noChangeShapeType="1"/>
                </p:cNvSpPr>
                <p:nvPr/>
              </p:nvSpPr>
              <p:spPr bwMode="auto">
                <a:xfrm flipH="1">
                  <a:off x="3049" y="2034"/>
                  <a:ext cx="126" cy="50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1520" name="Rectangle 40"/>
              <p:cNvSpPr>
                <a:spLocks noChangeArrowheads="1"/>
              </p:cNvSpPr>
              <p:nvPr/>
            </p:nvSpPr>
            <p:spPr bwMode="auto">
              <a:xfrm rot="840000">
                <a:off x="2949" y="2038"/>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D</a:t>
                </a:r>
              </a:p>
            </p:txBody>
          </p:sp>
          <p:sp>
            <p:nvSpPr>
              <p:cNvPr id="21521" name="Rectangle 41"/>
              <p:cNvSpPr>
                <a:spLocks noChangeArrowheads="1"/>
              </p:cNvSpPr>
              <p:nvPr/>
            </p:nvSpPr>
            <p:spPr bwMode="auto">
              <a:xfrm rot="840000">
                <a:off x="3148" y="2091"/>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S</a:t>
                </a:r>
              </a:p>
            </p:txBody>
          </p:sp>
          <p:sp>
            <p:nvSpPr>
              <p:cNvPr id="21522" name="Rectangle 42"/>
              <p:cNvSpPr>
                <a:spLocks noChangeArrowheads="1"/>
              </p:cNvSpPr>
              <p:nvPr/>
            </p:nvSpPr>
            <p:spPr bwMode="auto">
              <a:xfrm rot="840000">
                <a:off x="2896" y="2253"/>
                <a:ext cx="1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P</a:t>
                </a:r>
              </a:p>
            </p:txBody>
          </p:sp>
          <p:sp>
            <p:nvSpPr>
              <p:cNvPr id="21523" name="Rectangle 43"/>
              <p:cNvSpPr>
                <a:spLocks noChangeArrowheads="1"/>
              </p:cNvSpPr>
              <p:nvPr/>
            </p:nvSpPr>
            <p:spPr bwMode="auto">
              <a:xfrm rot="840000">
                <a:off x="3094" y="2307"/>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b="1"/>
                  <a:t>A</a:t>
                </a:r>
              </a:p>
            </p:txBody>
          </p:sp>
        </p:grpSp>
        <p:sp>
          <p:nvSpPr>
            <p:cNvPr id="21516" name="Line 44"/>
            <p:cNvSpPr>
              <a:spLocks noChangeShapeType="1"/>
            </p:cNvSpPr>
            <p:nvPr/>
          </p:nvSpPr>
          <p:spPr bwMode="auto">
            <a:xfrm flipV="1">
              <a:off x="2268538" y="3576638"/>
              <a:ext cx="1023937" cy="612775"/>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1517" name="Rectangle 45"/>
            <p:cNvSpPr>
              <a:spLocks noChangeArrowheads="1"/>
            </p:cNvSpPr>
            <p:nvPr/>
          </p:nvSpPr>
          <p:spPr bwMode="auto">
            <a:xfrm rot="-1860000">
              <a:off x="3262313" y="2905125"/>
              <a:ext cx="1408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2800" b="1"/>
                <a:t>DATA</a:t>
              </a:r>
            </a:p>
          </p:txBody>
        </p:sp>
        <p:sp>
          <p:nvSpPr>
            <p:cNvPr id="21518" name="Line 46"/>
            <p:cNvSpPr>
              <a:spLocks noChangeShapeType="1"/>
            </p:cNvSpPr>
            <p:nvPr/>
          </p:nvSpPr>
          <p:spPr bwMode="auto">
            <a:xfrm flipV="1">
              <a:off x="4500563" y="2230438"/>
              <a:ext cx="1089025" cy="646112"/>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50"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23</a:t>
            </a:fld>
            <a:endParaRPr lang="en-US" altLang="en-US" sz="1200">
              <a:solidFill>
                <a:schemeClr val="tx1">
                  <a:tint val="75000"/>
                </a:schemeClr>
              </a:solidFill>
            </a:endParaRPr>
          </a:p>
        </p:txBody>
      </p:sp>
    </p:spTree>
    <p:extLst>
      <p:ext uri="{BB962C8B-B14F-4D97-AF65-F5344CB8AC3E}">
        <p14:creationId xmlns:p14="http://schemas.microsoft.com/office/powerpoint/2010/main" val="378790330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Use the PDSA Cycle for:</a:t>
            </a:r>
            <a:endParaRPr lang="en-US" dirty="0"/>
          </a:p>
        </p:txBody>
      </p:sp>
      <p:sp>
        <p:nvSpPr>
          <p:cNvPr id="26627" name="Rectangle 3"/>
          <p:cNvSpPr>
            <a:spLocks noGrp="1" noChangeArrowheads="1"/>
          </p:cNvSpPr>
          <p:nvPr>
            <p:ph sz="quarter" idx="11"/>
          </p:nvPr>
        </p:nvSpPr>
        <p:spPr/>
        <p:txBody>
          <a:bodyPr>
            <a:normAutofit/>
          </a:bodyPr>
          <a:lstStyle/>
          <a:p>
            <a:r>
              <a:rPr lang="en-US" dirty="0" smtClean="0"/>
              <a:t>Testing or adapting a change</a:t>
            </a:r>
          </a:p>
          <a:p>
            <a:r>
              <a:rPr lang="en-US" dirty="0" smtClean="0"/>
              <a:t>Implementing an improvement</a:t>
            </a:r>
          </a:p>
          <a:p>
            <a:r>
              <a:rPr lang="en-US" dirty="0" smtClean="0"/>
              <a:t>Spreading the improvements to the rest of your organization</a:t>
            </a:r>
          </a:p>
          <a:p>
            <a:r>
              <a:rPr lang="en-US" dirty="0" smtClean="0"/>
              <a:t>Maintaining a process by reassessing and making it current</a:t>
            </a:r>
          </a:p>
        </p:txBody>
      </p:sp>
      <p:sp>
        <p:nvSpPr>
          <p:cNvPr id="6"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24</a:t>
            </a:fld>
            <a:endParaRPr lang="en-US" altLang="en-US" sz="1200">
              <a:solidFill>
                <a:schemeClr val="tx1">
                  <a:tint val="75000"/>
                </a:schemeClr>
              </a:solidFill>
            </a:endParaRPr>
          </a:p>
        </p:txBody>
      </p:sp>
    </p:spTree>
    <p:extLst>
      <p:ext uri="{BB962C8B-B14F-4D97-AF65-F5344CB8AC3E}">
        <p14:creationId xmlns:p14="http://schemas.microsoft.com/office/powerpoint/2010/main" val="2610020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PDSA Cycles Must Be:</a:t>
            </a:r>
            <a:endParaRPr lang="en-US"/>
          </a:p>
        </p:txBody>
      </p:sp>
      <p:sp>
        <p:nvSpPr>
          <p:cNvPr id="27651" name="Rectangle 3"/>
          <p:cNvSpPr>
            <a:spLocks noGrp="1" noChangeArrowheads="1"/>
          </p:cNvSpPr>
          <p:nvPr>
            <p:ph sz="quarter" idx="11"/>
          </p:nvPr>
        </p:nvSpPr>
        <p:spPr/>
        <p:txBody>
          <a:bodyPr>
            <a:normAutofit lnSpcReduction="10000"/>
          </a:bodyPr>
          <a:lstStyle/>
          <a:p>
            <a:r>
              <a:rPr lang="en-US" smtClean="0"/>
              <a:t>Active</a:t>
            </a:r>
          </a:p>
          <a:p>
            <a:pPr lvl="1"/>
            <a:r>
              <a:rPr lang="en-US" smtClean="0"/>
              <a:t>Quickly plan and make process changes</a:t>
            </a:r>
          </a:p>
          <a:p>
            <a:pPr lvl="1"/>
            <a:endParaRPr lang="en-US" smtClean="0"/>
          </a:p>
          <a:p>
            <a:r>
              <a:rPr lang="en-US" smtClean="0"/>
              <a:t>Iterative</a:t>
            </a:r>
          </a:p>
          <a:p>
            <a:pPr lvl="1"/>
            <a:r>
              <a:rPr lang="en-US" smtClean="0"/>
              <a:t>Cycle after cycle</a:t>
            </a:r>
          </a:p>
          <a:p>
            <a:pPr lvl="1"/>
            <a:endParaRPr lang="en-US" smtClean="0"/>
          </a:p>
          <a:p>
            <a:r>
              <a:rPr lang="en-US" smtClean="0"/>
              <a:t>Learning</a:t>
            </a:r>
          </a:p>
          <a:p>
            <a:pPr lvl="1"/>
            <a:r>
              <a:rPr lang="en-US" smtClean="0"/>
              <a:t>Take time to study effects of your actions</a:t>
            </a:r>
          </a:p>
          <a:p>
            <a:endParaRPr lang="en-US" dirty="0" smtClean="0"/>
          </a:p>
        </p:txBody>
      </p:sp>
      <p:sp>
        <p:nvSpPr>
          <p:cNvPr id="6"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25</a:t>
            </a:fld>
            <a:endParaRPr lang="en-US" altLang="en-US" sz="1200">
              <a:solidFill>
                <a:schemeClr val="tx1">
                  <a:tint val="75000"/>
                </a:schemeClr>
              </a:solidFill>
            </a:endParaRPr>
          </a:p>
        </p:txBody>
      </p:sp>
    </p:spTree>
    <p:extLst>
      <p:ext uri="{BB962C8B-B14F-4D97-AF65-F5344CB8AC3E}">
        <p14:creationId xmlns:p14="http://schemas.microsoft.com/office/powerpoint/2010/main" val="2929730870"/>
      </p:ext>
    </p:extLst>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Root Cause Analysis</a:t>
            </a:r>
            <a:endParaRPr lang="en-US"/>
          </a:p>
        </p:txBody>
      </p:sp>
      <p:sp>
        <p:nvSpPr>
          <p:cNvPr id="33795" name="Content Placeholder 2"/>
          <p:cNvSpPr>
            <a:spLocks noGrp="1"/>
          </p:cNvSpPr>
          <p:nvPr>
            <p:ph sz="quarter" idx="11"/>
          </p:nvPr>
        </p:nvSpPr>
        <p:spPr/>
        <p:txBody>
          <a:bodyPr/>
          <a:lstStyle/>
          <a:p>
            <a:pPr>
              <a:defRPr/>
            </a:pPr>
            <a:r>
              <a:rPr lang="en-US" dirty="0">
                <a:cs typeface="Times New Roman" pitchFamily="18" charset="0"/>
              </a:rPr>
              <a:t>A way of looking at unexpected events, data results, and outcomes to determine </a:t>
            </a:r>
            <a:r>
              <a:rPr lang="en-US" u="sng" dirty="0">
                <a:cs typeface="Times New Roman" pitchFamily="18" charset="0"/>
              </a:rPr>
              <a:t>all</a:t>
            </a:r>
            <a:r>
              <a:rPr lang="en-US" dirty="0">
                <a:cs typeface="Times New Roman" pitchFamily="18" charset="0"/>
              </a:rPr>
              <a:t> of the underlying causes of the event and recommend changes that are likely to improve them.  </a:t>
            </a:r>
          </a:p>
          <a:p>
            <a:pPr>
              <a:defRPr/>
            </a:pPr>
            <a:r>
              <a:rPr lang="en-US" dirty="0">
                <a:cs typeface="Times New Roman" pitchFamily="18" charset="0"/>
              </a:rPr>
              <a:t>Data can be validated, vetted, and changes made to achieve outcomes</a:t>
            </a:r>
            <a:endParaRPr lang="en-US" dirty="0"/>
          </a:p>
        </p:txBody>
      </p:sp>
      <p:sp>
        <p:nvSpPr>
          <p:cNvPr id="6"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26</a:t>
            </a:fld>
            <a:endParaRPr lang="en-US" altLang="en-US" sz="1200" dirty="0">
              <a:solidFill>
                <a:schemeClr val="tx1">
                  <a:tint val="75000"/>
                </a:schemeClr>
              </a:solidFill>
            </a:endParaRPr>
          </a:p>
        </p:txBody>
      </p:sp>
    </p:spTree>
    <p:extLst>
      <p:ext uri="{BB962C8B-B14F-4D97-AF65-F5344CB8AC3E}">
        <p14:creationId xmlns:p14="http://schemas.microsoft.com/office/powerpoint/2010/main" val="2167647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RCA Tools</a:t>
            </a:r>
            <a:endParaRPr lang="en-US"/>
          </a:p>
        </p:txBody>
      </p:sp>
      <p:sp>
        <p:nvSpPr>
          <p:cNvPr id="34819" name="Content Placeholder 2"/>
          <p:cNvSpPr>
            <a:spLocks noGrp="1"/>
          </p:cNvSpPr>
          <p:nvPr>
            <p:ph sz="quarter" idx="11"/>
          </p:nvPr>
        </p:nvSpPr>
        <p:spPr/>
        <p:txBody>
          <a:bodyPr/>
          <a:lstStyle/>
          <a:p>
            <a:r>
              <a:rPr lang="en-US" smtClean="0"/>
              <a:t>The 5 Whys?</a:t>
            </a:r>
          </a:p>
          <a:p>
            <a:r>
              <a:rPr lang="en-US" smtClean="0"/>
              <a:t>Appreciation</a:t>
            </a:r>
          </a:p>
          <a:p>
            <a:r>
              <a:rPr lang="en-US" smtClean="0"/>
              <a:t>Drill Downs</a:t>
            </a:r>
          </a:p>
          <a:p>
            <a:r>
              <a:rPr lang="en-US" smtClean="0"/>
              <a:t>Cause and Effect Diagrams (Fishbone Diagrams)</a:t>
            </a:r>
            <a:endParaRPr lang="en-US"/>
          </a:p>
        </p:txBody>
      </p:sp>
      <p:sp>
        <p:nvSpPr>
          <p:cNvPr id="6"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27</a:t>
            </a:fld>
            <a:endParaRPr lang="en-US" altLang="en-US" sz="1200">
              <a:solidFill>
                <a:schemeClr val="tx1">
                  <a:tint val="75000"/>
                </a:schemeClr>
              </a:solidFill>
            </a:endParaRPr>
          </a:p>
        </p:txBody>
      </p:sp>
    </p:spTree>
    <p:extLst>
      <p:ext uri="{BB962C8B-B14F-4D97-AF65-F5344CB8AC3E}">
        <p14:creationId xmlns:p14="http://schemas.microsoft.com/office/powerpoint/2010/main" val="1567747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Success</a:t>
            </a:r>
            <a:endParaRPr lang="en-US"/>
          </a:p>
        </p:txBody>
      </p:sp>
      <p:sp>
        <p:nvSpPr>
          <p:cNvPr id="36867" name="Rectangle 3"/>
          <p:cNvSpPr>
            <a:spLocks noGrp="1" noChangeArrowheads="1"/>
          </p:cNvSpPr>
          <p:nvPr>
            <p:ph sz="quarter" idx="11"/>
          </p:nvPr>
        </p:nvSpPr>
        <p:spPr/>
        <p:txBody>
          <a:bodyPr/>
          <a:lstStyle/>
          <a:p>
            <a:pPr marL="0" indent="0">
              <a:buNone/>
            </a:pPr>
            <a:r>
              <a:rPr lang="ja-JP" altLang="en-US" dirty="0" smtClean="0"/>
              <a:t>“</a:t>
            </a:r>
            <a:r>
              <a:rPr lang="en-US" dirty="0" smtClean="0"/>
              <a:t>There are no secrets to success.  It is the result of preparation, hard work, and learning from failure.</a:t>
            </a:r>
            <a:r>
              <a:rPr lang="ja-JP" altLang="en-US" dirty="0" smtClean="0"/>
              <a:t>”</a:t>
            </a:r>
            <a:endParaRPr lang="en-US" dirty="0" smtClean="0"/>
          </a:p>
          <a:p>
            <a:endParaRPr lang="en-US" dirty="0" smtClean="0"/>
          </a:p>
          <a:p>
            <a:pPr marL="0" indent="0">
              <a:buNone/>
            </a:pPr>
            <a:r>
              <a:rPr lang="en-US" dirty="0" smtClean="0"/>
              <a:t>				General Colin L. Powell</a:t>
            </a:r>
            <a:br>
              <a:rPr lang="en-US" dirty="0" smtClean="0"/>
            </a:br>
            <a:endParaRPr lang="en-US" dirty="0"/>
          </a:p>
        </p:txBody>
      </p:sp>
      <p:sp>
        <p:nvSpPr>
          <p:cNvPr id="6"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28</a:t>
            </a:fld>
            <a:endParaRPr lang="en-US" altLang="en-US" sz="1200">
              <a:solidFill>
                <a:schemeClr val="tx1">
                  <a:tint val="75000"/>
                </a:schemeClr>
              </a:solidFill>
            </a:endParaRPr>
          </a:p>
        </p:txBody>
      </p:sp>
    </p:spTree>
    <p:extLst>
      <p:ext uri="{BB962C8B-B14F-4D97-AF65-F5344CB8AC3E}">
        <p14:creationId xmlns:p14="http://schemas.microsoft.com/office/powerpoint/2010/main" val="384483559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Carrots and Sticks Methodology</a:t>
            </a:r>
            <a:endParaRPr lang="en-US" dirty="0"/>
          </a:p>
        </p:txBody>
      </p:sp>
      <p:sp>
        <p:nvSpPr>
          <p:cNvPr id="3" name="Content Placeholder 2"/>
          <p:cNvSpPr>
            <a:spLocks noGrp="1"/>
          </p:cNvSpPr>
          <p:nvPr>
            <p:ph sz="quarter" idx="11"/>
          </p:nvPr>
        </p:nvSpPr>
        <p:spPr/>
        <p:txBody>
          <a:bodyPr>
            <a:normAutofit fontScale="92500"/>
          </a:bodyPr>
          <a:lstStyle/>
          <a:p>
            <a:r>
              <a:rPr lang="en-US" dirty="0" smtClean="0"/>
              <a:t>Base these carrots and sticks on your local hospital culture</a:t>
            </a:r>
          </a:p>
          <a:p>
            <a:r>
              <a:rPr lang="en-US" dirty="0" smtClean="0"/>
              <a:t>You know what drives your employees and staff</a:t>
            </a:r>
          </a:p>
          <a:p>
            <a:r>
              <a:rPr lang="en-US" dirty="0" smtClean="0"/>
              <a:t>Carrots: </a:t>
            </a:r>
            <a:r>
              <a:rPr lang="en-US" dirty="0" err="1" smtClean="0"/>
              <a:t>CAUTIi</a:t>
            </a:r>
            <a:r>
              <a:rPr lang="en-US" dirty="0" smtClean="0"/>
              <a:t>-Carnival, CAUTI-Cash, Increased bonuses, </a:t>
            </a:r>
            <a:r>
              <a:rPr lang="en-US" dirty="0" err="1" smtClean="0"/>
              <a:t>etc</a:t>
            </a:r>
            <a:endParaRPr lang="en-US" dirty="0" smtClean="0"/>
          </a:p>
          <a:p>
            <a:r>
              <a:rPr lang="en-US" dirty="0" smtClean="0"/>
              <a:t>Sticks: Negative incentives, Peer Pressure, No bonus, etc.</a:t>
            </a:r>
          </a:p>
          <a:p>
            <a:r>
              <a:rPr lang="en-US" dirty="0"/>
              <a:t>CMS Value Based Purchasing</a:t>
            </a:r>
          </a:p>
          <a:p>
            <a:pPr marL="0" indent="0">
              <a:buNone/>
            </a:pPr>
            <a:endParaRPr lang="en-US" dirty="0"/>
          </a:p>
        </p:txBody>
      </p:sp>
      <p:sp>
        <p:nvSpPr>
          <p:cNvPr id="6"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29</a:t>
            </a:fld>
            <a:endParaRPr lang="en-US" altLang="en-US" sz="1200">
              <a:solidFill>
                <a:schemeClr val="tx1">
                  <a:tint val="75000"/>
                </a:schemeClr>
              </a:solidFill>
            </a:endParaRPr>
          </a:p>
        </p:txBody>
      </p:sp>
    </p:spTree>
    <p:extLst>
      <p:ext uri="{BB962C8B-B14F-4D97-AF65-F5344CB8AC3E}">
        <p14:creationId xmlns:p14="http://schemas.microsoft.com/office/powerpoint/2010/main" val="1012862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Sustaining Gains: Embedding CAUTI Policies</a:t>
            </a:r>
          </a:p>
        </p:txBody>
      </p:sp>
      <p:sp>
        <p:nvSpPr>
          <p:cNvPr id="3" name="Subtitle 2"/>
          <p:cNvSpPr>
            <a:spLocks noGrp="1"/>
          </p:cNvSpPr>
          <p:nvPr>
            <p:ph type="subTitle" idx="1"/>
          </p:nvPr>
        </p:nvSpPr>
        <p:spPr>
          <a:xfrm>
            <a:off x="914400" y="3886200"/>
            <a:ext cx="7315200" cy="1752600"/>
          </a:xfrm>
        </p:spPr>
        <p:txBody>
          <a:bodyPr>
            <a:normAutofit/>
          </a:bodyPr>
          <a:lstStyle/>
          <a:p>
            <a:r>
              <a:rPr lang="en-US" sz="2400" dirty="0"/>
              <a:t>Diane </a:t>
            </a:r>
            <a:r>
              <a:rPr lang="en-US" sz="2400" dirty="0" err="1"/>
              <a:t>Byrum</a:t>
            </a:r>
            <a:r>
              <a:rPr lang="en-US" sz="2400" dirty="0"/>
              <a:t> </a:t>
            </a:r>
            <a:r>
              <a:rPr lang="en-US" sz="2400" dirty="0" smtClean="0"/>
              <a:t>RN, MSN, CCRN, CCNS, </a:t>
            </a:r>
            <a:r>
              <a:rPr lang="en-US" sz="2400" dirty="0"/>
              <a:t>FCCM</a:t>
            </a:r>
          </a:p>
          <a:p>
            <a:r>
              <a:rPr lang="en-US" sz="2400" dirty="0"/>
              <a:t>Manager, Quality Implementation Programs</a:t>
            </a:r>
          </a:p>
          <a:p>
            <a:r>
              <a:rPr lang="en-US" sz="2400" dirty="0"/>
              <a:t>Society of Critical Care </a:t>
            </a:r>
            <a:r>
              <a:rPr lang="en-US" sz="2400" dirty="0" smtClean="0"/>
              <a:t>Medicine</a:t>
            </a:r>
            <a:endParaRPr lang="en-US" sz="2400" dirty="0"/>
          </a:p>
        </p:txBody>
      </p:sp>
      <p:pic>
        <p:nvPicPr>
          <p:cNvPr id="4" name="Picture 2" descr="headshot of Diane By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953934" cy="11906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0"/>
          </p:nvPr>
        </p:nvSpPr>
        <p:spPr>
          <a:xfrm>
            <a:off x="457200" y="6324600"/>
            <a:ext cx="2133600" cy="365125"/>
          </a:xfrm>
        </p:spPr>
        <p:txBody>
          <a:bodyPr/>
          <a:lstStyle/>
          <a:p>
            <a:pPr algn="l"/>
            <a:fld id="{E507B00A-00F3-40B4-9FBC-773D3E654F20}" type="slidenum">
              <a:rPr lang="en-US" sz="1200" smtClean="0">
                <a:solidFill>
                  <a:prstClr val="black">
                    <a:tint val="75000"/>
                  </a:prstClr>
                </a:solidFill>
              </a:rPr>
              <a:pPr algn="l"/>
              <a:t>3</a:t>
            </a:fld>
            <a:endParaRPr lang="en-US" sz="1200" dirty="0">
              <a:solidFill>
                <a:prstClr val="black">
                  <a:tint val="75000"/>
                </a:prstClr>
              </a:solidFill>
            </a:endParaRPr>
          </a:p>
        </p:txBody>
      </p:sp>
    </p:spTree>
    <p:extLst>
      <p:ext uri="{BB962C8B-B14F-4D97-AF65-F5344CB8AC3E}">
        <p14:creationId xmlns:p14="http://schemas.microsoft.com/office/powerpoint/2010/main" val="2182683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dirty="0" smtClean="0"/>
              <a:t>Use Engaging Improvement Methods</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30</a:t>
            </a:fld>
            <a:endParaRPr lang="en-US" dirty="0"/>
          </a:p>
        </p:txBody>
      </p:sp>
      <p:sp>
        <p:nvSpPr>
          <p:cNvPr id="6" name="Content Placeholder 5"/>
          <p:cNvSpPr>
            <a:spLocks noGrp="1"/>
          </p:cNvSpPr>
          <p:nvPr>
            <p:ph sz="quarter" idx="12"/>
          </p:nvPr>
        </p:nvSpPr>
        <p:spPr>
          <a:xfrm>
            <a:off x="4724400" y="2209800"/>
            <a:ext cx="3962400" cy="2743200"/>
          </a:xfrm>
        </p:spPr>
        <p:txBody>
          <a:bodyPr>
            <a:noAutofit/>
          </a:bodyPr>
          <a:lstStyle/>
          <a:p>
            <a:r>
              <a:rPr lang="en-US" sz="2800" dirty="0" smtClean="0">
                <a:cs typeface="Arial" pitchFamily="34" charset="0"/>
              </a:rPr>
              <a:t>Use Data for feedback: rapid cycle</a:t>
            </a:r>
          </a:p>
          <a:p>
            <a:r>
              <a:rPr lang="en-US" sz="2800" dirty="0" smtClean="0">
                <a:cs typeface="Arial" pitchFamily="34" charset="0"/>
              </a:rPr>
              <a:t>Use Data to generate awareness, not to inflame</a:t>
            </a:r>
          </a:p>
          <a:p>
            <a:r>
              <a:rPr lang="en-US" sz="2800" dirty="0" smtClean="0">
                <a:cs typeface="Arial" pitchFamily="34" charset="0"/>
              </a:rPr>
              <a:t>Show Evidence-Based Guidelines, as needed</a:t>
            </a:r>
            <a:endParaRPr lang="en-US" sz="2800" dirty="0">
              <a:cs typeface="Arial" pitchFamily="34" charset="0"/>
            </a:endParaRPr>
          </a:p>
        </p:txBody>
      </p:sp>
      <p:pic>
        <p:nvPicPr>
          <p:cNvPr id="7" name="Content Placeholder 6" descr="60iT0R0x0T0"/>
          <p:cNvPicPr>
            <a:picLocks noGrp="1" noChangeAspect="1" noChangeArrowheads="1"/>
          </p:cNvPicPr>
          <p:nvPr>
            <p:ph sz="quarter" idx="11"/>
          </p:nvPr>
        </p:nvPicPr>
        <p:blipFill>
          <a:blip r:embed="rId2" cstate="print"/>
          <a:srcRect/>
          <a:stretch>
            <a:fillRect/>
          </a:stretch>
        </p:blipFill>
        <p:spPr bwMode="auto">
          <a:xfrm>
            <a:off x="457200" y="1981200"/>
            <a:ext cx="3962400" cy="3124200"/>
          </a:xfrm>
          <a:prstGeom prst="rect">
            <a:avLst/>
          </a:prstGeom>
          <a:noFill/>
        </p:spPr>
      </p:pic>
      <p:sp>
        <p:nvSpPr>
          <p:cNvPr id="4" name="TextBox 3"/>
          <p:cNvSpPr txBox="1"/>
          <p:nvPr/>
        </p:nvSpPr>
        <p:spPr>
          <a:xfrm>
            <a:off x="3352800" y="6096000"/>
            <a:ext cx="1519663" cy="369332"/>
          </a:xfrm>
          <a:prstGeom prst="rect">
            <a:avLst/>
          </a:prstGeom>
          <a:noFill/>
        </p:spPr>
        <p:txBody>
          <a:bodyPr wrap="square" rtlCol="0">
            <a:spAutoFit/>
          </a:bodyPr>
          <a:lstStyle/>
          <a:p>
            <a:r>
              <a:rPr lang="en-US" dirty="0" err="1" smtClean="0"/>
              <a:t>Christin</a:t>
            </a:r>
            <a:r>
              <a:rPr lang="en-US" dirty="0" smtClean="0"/>
              <a:t> </a:t>
            </a:r>
            <a:r>
              <a:rPr lang="en-US" dirty="0" err="1" smtClean="0"/>
              <a:t>Ko</a:t>
            </a:r>
            <a:endParaRPr lang="en-US" dirty="0"/>
          </a:p>
        </p:txBody>
      </p:sp>
    </p:spTree>
    <p:extLst>
      <p:ext uri="{BB962C8B-B14F-4D97-AF65-F5344CB8AC3E}">
        <p14:creationId xmlns:p14="http://schemas.microsoft.com/office/powerpoint/2010/main" val="1270692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Using Data for Sustainability</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31</a:t>
            </a:fld>
            <a:endParaRPr lang="en-US" dirty="0"/>
          </a:p>
        </p:txBody>
      </p:sp>
      <p:sp>
        <p:nvSpPr>
          <p:cNvPr id="7" name="Content Placeholder 6"/>
          <p:cNvSpPr>
            <a:spLocks noGrp="1"/>
          </p:cNvSpPr>
          <p:nvPr>
            <p:ph sz="quarter" idx="11"/>
          </p:nvPr>
        </p:nvSpPr>
        <p:spPr/>
        <p:txBody>
          <a:bodyPr>
            <a:normAutofit fontScale="85000" lnSpcReduction="20000"/>
          </a:bodyPr>
          <a:lstStyle/>
          <a:p>
            <a:endParaRPr lang="en-US" sz="2000" dirty="0"/>
          </a:p>
          <a:p>
            <a:r>
              <a:rPr lang="en-US" sz="3000" dirty="0" smtClean="0">
                <a:cs typeface="Arial" pitchFamily="34" charset="0"/>
              </a:rPr>
              <a:t>Consider Cultural Assessment </a:t>
            </a:r>
          </a:p>
          <a:p>
            <a:r>
              <a:rPr lang="en-US" sz="3000" dirty="0" smtClean="0">
                <a:cs typeface="Arial" pitchFamily="34" charset="0"/>
              </a:rPr>
              <a:t>Present </a:t>
            </a:r>
            <a:r>
              <a:rPr lang="en-US" sz="3000" dirty="0">
                <a:cs typeface="Arial" pitchFamily="34" charset="0"/>
              </a:rPr>
              <a:t>Data on </a:t>
            </a:r>
            <a:r>
              <a:rPr lang="en-US" sz="3000" dirty="0" smtClean="0">
                <a:cs typeface="Arial" pitchFamily="34" charset="0"/>
              </a:rPr>
              <a:t>CAUTI: </a:t>
            </a:r>
            <a:r>
              <a:rPr lang="en-US" sz="3000" dirty="0">
                <a:cs typeface="Arial" pitchFamily="34" charset="0"/>
              </a:rPr>
              <a:t>I</a:t>
            </a:r>
            <a:r>
              <a:rPr lang="en-US" sz="3000" dirty="0" smtClean="0">
                <a:cs typeface="Arial" pitchFamily="34" charset="0"/>
              </a:rPr>
              <a:t>nitially and Regularly</a:t>
            </a:r>
          </a:p>
          <a:p>
            <a:pPr lvl="1">
              <a:buFont typeface="Arial" panose="020B0604020202020204" pitchFamily="34" charset="0"/>
              <a:buChar char="•"/>
            </a:pPr>
            <a:r>
              <a:rPr lang="en-US" sz="3000" dirty="0" smtClean="0">
                <a:cs typeface="Arial" pitchFamily="34" charset="0"/>
              </a:rPr>
              <a:t>Prevalence</a:t>
            </a:r>
          </a:p>
          <a:p>
            <a:pPr lvl="1">
              <a:buFont typeface="Arial" panose="020B0604020202020204" pitchFamily="34" charset="0"/>
              <a:buChar char="•"/>
            </a:pPr>
            <a:r>
              <a:rPr lang="en-US" sz="3000" dirty="0" smtClean="0">
                <a:cs typeface="Arial" pitchFamily="34" charset="0"/>
              </a:rPr>
              <a:t>Morbidity </a:t>
            </a:r>
          </a:p>
          <a:p>
            <a:pPr lvl="1">
              <a:buFont typeface="Arial" panose="020B0604020202020204" pitchFamily="34" charset="0"/>
              <a:buChar char="•"/>
            </a:pPr>
            <a:r>
              <a:rPr lang="en-US" sz="3000" dirty="0" smtClean="0">
                <a:cs typeface="Arial" pitchFamily="34" charset="0"/>
              </a:rPr>
              <a:t>Mortality</a:t>
            </a:r>
            <a:endParaRPr lang="en-US" sz="3000" dirty="0">
              <a:cs typeface="Arial" pitchFamily="34" charset="0"/>
            </a:endParaRPr>
          </a:p>
          <a:p>
            <a:r>
              <a:rPr lang="en-US" sz="3000" dirty="0" smtClean="0">
                <a:cs typeface="Arial" pitchFamily="34" charset="0"/>
              </a:rPr>
              <a:t>Present </a:t>
            </a:r>
            <a:r>
              <a:rPr lang="en-US" sz="3000" dirty="0">
                <a:cs typeface="Arial" pitchFamily="34" charset="0"/>
              </a:rPr>
              <a:t>the Business Case for CAUTI </a:t>
            </a:r>
            <a:r>
              <a:rPr lang="en-US" sz="3000" dirty="0" smtClean="0">
                <a:cs typeface="Arial" pitchFamily="34" charset="0"/>
              </a:rPr>
              <a:t>Prevention:</a:t>
            </a:r>
          </a:p>
          <a:p>
            <a:pPr lvl="1">
              <a:buFont typeface="Arial" panose="020B0604020202020204" pitchFamily="34" charset="0"/>
              <a:buChar char="•"/>
            </a:pPr>
            <a:r>
              <a:rPr lang="en-US" sz="3000" dirty="0" smtClean="0">
                <a:cs typeface="Arial" pitchFamily="34" charset="0"/>
              </a:rPr>
              <a:t>CAUTI </a:t>
            </a:r>
            <a:r>
              <a:rPr lang="en-US" sz="3000" dirty="0">
                <a:cs typeface="Arial" pitchFamily="34" charset="0"/>
              </a:rPr>
              <a:t>Cost Calculator </a:t>
            </a:r>
            <a:endParaRPr lang="en-US" sz="3000" dirty="0" smtClean="0">
              <a:cs typeface="Arial" pitchFamily="34" charset="0"/>
            </a:endParaRPr>
          </a:p>
          <a:p>
            <a:pPr lvl="1">
              <a:buFont typeface="Arial" panose="020B0604020202020204" pitchFamily="34" charset="0"/>
              <a:buChar char="•"/>
            </a:pPr>
            <a:r>
              <a:rPr lang="en-US" sz="3000" dirty="0" smtClean="0">
                <a:cs typeface="Arial" pitchFamily="34" charset="0"/>
              </a:rPr>
              <a:t>LOS Reduction</a:t>
            </a:r>
          </a:p>
          <a:p>
            <a:pPr lvl="1">
              <a:buFont typeface="Arial" panose="020B0604020202020204" pitchFamily="34" charset="0"/>
              <a:buChar char="•"/>
            </a:pPr>
            <a:r>
              <a:rPr lang="en-US" sz="3000" dirty="0" smtClean="0">
                <a:cs typeface="Arial" pitchFamily="34" charset="0"/>
              </a:rPr>
              <a:t>CMS Non-reimbursement </a:t>
            </a:r>
            <a:r>
              <a:rPr lang="en-US" sz="3000" dirty="0">
                <a:cs typeface="Arial" pitchFamily="34" charset="0"/>
              </a:rPr>
              <a:t>Policy for HAI</a:t>
            </a:r>
          </a:p>
          <a:p>
            <a:endParaRPr lang="en-US" dirty="0"/>
          </a:p>
        </p:txBody>
      </p:sp>
      <p:sp>
        <p:nvSpPr>
          <p:cNvPr id="2" name="TextBox 1"/>
          <p:cNvSpPr txBox="1"/>
          <p:nvPr/>
        </p:nvSpPr>
        <p:spPr>
          <a:xfrm>
            <a:off x="2560528" y="6356350"/>
            <a:ext cx="1748653" cy="369332"/>
          </a:xfrm>
          <a:prstGeom prst="rect">
            <a:avLst/>
          </a:prstGeom>
          <a:noFill/>
        </p:spPr>
        <p:txBody>
          <a:bodyPr wrap="square" rtlCol="0">
            <a:spAutoFit/>
          </a:bodyPr>
          <a:lstStyle/>
          <a:p>
            <a:r>
              <a:rPr lang="en-US" dirty="0" err="1" smtClean="0"/>
              <a:t>Christin</a:t>
            </a:r>
            <a:r>
              <a:rPr lang="en-US" dirty="0" smtClean="0"/>
              <a:t> </a:t>
            </a:r>
            <a:r>
              <a:rPr lang="en-US" dirty="0" err="1" smtClean="0"/>
              <a:t>Ko</a:t>
            </a:r>
            <a:endParaRPr lang="en-US" dirty="0"/>
          </a:p>
        </p:txBody>
      </p:sp>
    </p:spTree>
    <p:extLst>
      <p:ext uri="{BB962C8B-B14F-4D97-AF65-F5344CB8AC3E}">
        <p14:creationId xmlns:p14="http://schemas.microsoft.com/office/powerpoint/2010/main" val="80247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Carrots and Sticks</a:t>
            </a:r>
            <a:br>
              <a:rPr lang="en-US" dirty="0" smtClean="0">
                <a:solidFill>
                  <a:schemeClr val="bg1"/>
                </a:solidFill>
              </a:rPr>
            </a:br>
            <a:r>
              <a:rPr lang="en-US" sz="2700" dirty="0" smtClean="0">
                <a:solidFill>
                  <a:schemeClr val="bg1"/>
                </a:solidFill>
              </a:rPr>
              <a:t>Which one?</a:t>
            </a:r>
            <a:endParaRPr lang="en-US" sz="2700" dirty="0">
              <a:solidFill>
                <a:schemeClr val="bg1"/>
              </a:solidFill>
            </a:endParaRPr>
          </a:p>
        </p:txBody>
      </p:sp>
      <p:sp>
        <p:nvSpPr>
          <p:cNvPr id="3" name="Content Placeholder 2"/>
          <p:cNvSpPr>
            <a:spLocks noGrp="1"/>
          </p:cNvSpPr>
          <p:nvPr>
            <p:ph sz="quarter" idx="11"/>
          </p:nvPr>
        </p:nvSpPr>
        <p:spPr/>
        <p:txBody>
          <a:bodyPr/>
          <a:lstStyle/>
          <a:p>
            <a:r>
              <a:rPr lang="en-US" dirty="0" smtClean="0"/>
              <a:t>Not as simple as choosing one or other</a:t>
            </a:r>
          </a:p>
          <a:p>
            <a:r>
              <a:rPr lang="en-US" dirty="0" smtClean="0"/>
              <a:t>Success depends on:</a:t>
            </a:r>
          </a:p>
          <a:p>
            <a:pPr lvl="1"/>
            <a:r>
              <a:rPr lang="en-US" dirty="0" smtClean="0"/>
              <a:t>Spin you put on incentives</a:t>
            </a:r>
          </a:p>
          <a:p>
            <a:pPr lvl="1"/>
            <a:r>
              <a:rPr lang="en-US" dirty="0" smtClean="0"/>
              <a:t>Having incentives real-time</a:t>
            </a:r>
          </a:p>
          <a:p>
            <a:pPr lvl="1"/>
            <a:r>
              <a:rPr lang="en-US" dirty="0" smtClean="0"/>
              <a:t>Continuing strategies your institution employs</a:t>
            </a:r>
          </a:p>
          <a:p>
            <a:pPr lvl="1"/>
            <a:r>
              <a:rPr lang="en-US" dirty="0" smtClean="0"/>
              <a:t>Carrots dressed as sticks may be most important</a:t>
            </a:r>
            <a:endParaRPr lang="en-US" dirty="0"/>
          </a:p>
        </p:txBody>
      </p:sp>
      <p:sp>
        <p:nvSpPr>
          <p:cNvPr id="4" name="TextBox 3"/>
          <p:cNvSpPr txBox="1"/>
          <p:nvPr/>
        </p:nvSpPr>
        <p:spPr>
          <a:xfrm>
            <a:off x="1219200" y="5638800"/>
            <a:ext cx="4787980" cy="1477328"/>
          </a:xfrm>
          <a:prstGeom prst="rect">
            <a:avLst/>
          </a:prstGeom>
          <a:noFill/>
        </p:spPr>
        <p:txBody>
          <a:bodyPr wrap="square" rtlCol="0">
            <a:spAutoFit/>
          </a:bodyPr>
          <a:lstStyle/>
          <a:p>
            <a:r>
              <a:rPr lang="en-US" dirty="0" smtClean="0"/>
              <a:t>The Economist, “Designing Rewards: Carrots Dressed as Sticks,” print edition, January 16, 2010</a:t>
            </a:r>
            <a:br>
              <a:rPr lang="en-US" dirty="0" smtClean="0"/>
            </a:br>
            <a:r>
              <a:rPr lang="en-US" dirty="0" smtClean="0"/>
              <a:t/>
            </a:r>
            <a:br>
              <a:rPr lang="en-US" dirty="0" smtClean="0"/>
            </a:br>
            <a:endParaRPr lang="en-US" dirty="0"/>
          </a:p>
        </p:txBody>
      </p:sp>
      <p:sp>
        <p:nvSpPr>
          <p:cNvPr id="5"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32</a:t>
            </a:fld>
            <a:endParaRPr lang="en-US" altLang="en-US" sz="1200">
              <a:solidFill>
                <a:schemeClr val="tx1">
                  <a:tint val="75000"/>
                </a:schemeClr>
              </a:solidFill>
            </a:endParaRPr>
          </a:p>
        </p:txBody>
      </p:sp>
    </p:spTree>
    <p:extLst>
      <p:ext uri="{BB962C8B-B14F-4D97-AF65-F5344CB8AC3E}">
        <p14:creationId xmlns:p14="http://schemas.microsoft.com/office/powerpoint/2010/main" val="446881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r>
            <a:br>
              <a:rPr lang="en-US" sz="3600" dirty="0" smtClean="0"/>
            </a:br>
            <a:r>
              <a:rPr lang="en-US" sz="3600" dirty="0" smtClean="0"/>
              <a:t>The Economist, “Designing Rewards: Carrots Dressed as Sticks,” </a:t>
            </a:r>
            <a:r>
              <a:rPr lang="en-US" sz="2000" dirty="0" smtClean="0"/>
              <a:t>print edition, January 16, 2010</a:t>
            </a:r>
            <a:r>
              <a:rPr lang="en-US" sz="3600" dirty="0" smtClean="0"/>
              <a:t/>
            </a:r>
            <a:br>
              <a:rPr lang="en-US" sz="3600" dirty="0" smtClean="0"/>
            </a:br>
            <a:endParaRPr lang="en-US" sz="3600" dirty="0"/>
          </a:p>
        </p:txBody>
      </p:sp>
      <p:sp>
        <p:nvSpPr>
          <p:cNvPr id="4" name="Rectangle 3"/>
          <p:cNvSpPr/>
          <p:nvPr/>
        </p:nvSpPr>
        <p:spPr>
          <a:xfrm>
            <a:off x="1295400" y="2362200"/>
            <a:ext cx="1936009" cy="1998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rPr>
              <a:t>Incentive bonus = Good performance </a:t>
            </a:r>
            <a:endParaRPr lang="en-US" sz="2400" dirty="0">
              <a:solidFill>
                <a:schemeClr val="bg1"/>
              </a:solidFill>
            </a:endParaRPr>
          </a:p>
        </p:txBody>
      </p:sp>
      <p:sp>
        <p:nvSpPr>
          <p:cNvPr id="5" name="Rectangle 4"/>
          <p:cNvSpPr/>
          <p:nvPr/>
        </p:nvSpPr>
        <p:spPr>
          <a:xfrm>
            <a:off x="5486400" y="2362200"/>
            <a:ext cx="2205854" cy="1998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chemeClr val="bg1"/>
                </a:solidFill>
              </a:rPr>
              <a:t>I</a:t>
            </a:r>
            <a:r>
              <a:rPr lang="en-US" sz="2400" dirty="0" smtClean="0">
                <a:solidFill>
                  <a:schemeClr val="bg1"/>
                </a:solidFill>
              </a:rPr>
              <a:t>ncentive bonus minus potential penalty = Better performance </a:t>
            </a:r>
          </a:p>
        </p:txBody>
      </p:sp>
      <p:cxnSp>
        <p:nvCxnSpPr>
          <p:cNvPr id="7" name="Straight Arrow Connector 6" descr="alt=&quot;&quot;"/>
          <p:cNvCxnSpPr/>
          <p:nvPr/>
        </p:nvCxnSpPr>
        <p:spPr>
          <a:xfrm>
            <a:off x="3276600" y="3429000"/>
            <a:ext cx="21336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295400" y="4724400"/>
            <a:ext cx="1936009" cy="584776"/>
          </a:xfrm>
          <a:prstGeom prst="rect">
            <a:avLst/>
          </a:prstGeom>
          <a:noFill/>
        </p:spPr>
        <p:txBody>
          <a:bodyPr wrap="square" rtlCol="0">
            <a:spAutoFit/>
          </a:bodyPr>
          <a:lstStyle/>
          <a:p>
            <a:pPr algn="ctr"/>
            <a:r>
              <a:rPr lang="en-US" sz="3200" dirty="0" smtClean="0"/>
              <a:t>CARROT</a:t>
            </a:r>
            <a:endParaRPr lang="en-US" sz="3200" dirty="0"/>
          </a:p>
        </p:txBody>
      </p:sp>
      <p:sp>
        <p:nvSpPr>
          <p:cNvPr id="11" name="TextBox 10"/>
          <p:cNvSpPr txBox="1"/>
          <p:nvPr/>
        </p:nvSpPr>
        <p:spPr>
          <a:xfrm>
            <a:off x="4953000" y="4419600"/>
            <a:ext cx="3205863" cy="1569660"/>
          </a:xfrm>
          <a:prstGeom prst="rect">
            <a:avLst/>
          </a:prstGeom>
          <a:noFill/>
        </p:spPr>
        <p:txBody>
          <a:bodyPr wrap="square" rtlCol="0">
            <a:spAutoFit/>
          </a:bodyPr>
          <a:lstStyle/>
          <a:p>
            <a:pPr algn="ctr"/>
            <a:r>
              <a:rPr lang="en-US" sz="3200" dirty="0" smtClean="0"/>
              <a:t>CARROT DISGUISED </a:t>
            </a:r>
          </a:p>
          <a:p>
            <a:pPr algn="ctr"/>
            <a:r>
              <a:rPr lang="en-US" sz="3200" dirty="0" smtClean="0"/>
              <a:t>AS STICK</a:t>
            </a:r>
            <a:endParaRPr lang="en-US" sz="3200" dirty="0"/>
          </a:p>
        </p:txBody>
      </p:sp>
      <p:sp>
        <p:nvSpPr>
          <p:cNvPr id="12"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33</a:t>
            </a:fld>
            <a:endParaRPr lang="en-US" altLang="en-US" sz="1200">
              <a:solidFill>
                <a:schemeClr val="tx1">
                  <a:tint val="75000"/>
                </a:schemeClr>
              </a:solidFill>
            </a:endParaRPr>
          </a:p>
        </p:txBody>
      </p:sp>
    </p:spTree>
    <p:extLst>
      <p:ext uri="{BB962C8B-B14F-4D97-AF65-F5344CB8AC3E}">
        <p14:creationId xmlns:p14="http://schemas.microsoft.com/office/powerpoint/2010/main" val="1401947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normAutofit fontScale="77500" lnSpcReduction="20000"/>
          </a:bodyPr>
          <a:lstStyle/>
          <a:p>
            <a:r>
              <a:rPr lang="en-US" dirty="0" smtClean="0"/>
              <a:t>Clearly, both of these programs relied on carrots — but in one, the carrots were enticingly dangled to motivate positive efforts, while in the other, the carrots were “frozen,” and used to give employees the occasional whack when needed. </a:t>
            </a:r>
          </a:p>
          <a:p>
            <a:r>
              <a:rPr lang="en-US" dirty="0" smtClean="0"/>
              <a:t>What the researchers discovered was that “fear of loss was a better motivator than the prospect of gain.” </a:t>
            </a:r>
          </a:p>
          <a:p>
            <a:r>
              <a:rPr lang="en-US" dirty="0" smtClean="0"/>
              <a:t>Both approaches worked, but employees were more motivated to work harder to ensure that an award was not taken away.</a:t>
            </a:r>
          </a:p>
          <a:p>
            <a:r>
              <a:rPr lang="en-US" dirty="0" smtClean="0"/>
              <a:t>“Carrots...may work better if they can somehow be made to look like sticks.”</a:t>
            </a:r>
          </a:p>
          <a:p>
            <a:endParaRPr lang="en-US" dirty="0"/>
          </a:p>
        </p:txBody>
      </p:sp>
      <p:sp>
        <p:nvSpPr>
          <p:cNvPr id="6"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34</a:t>
            </a:fld>
            <a:endParaRPr lang="en-US" altLang="en-US" sz="1200">
              <a:solidFill>
                <a:schemeClr val="tx1">
                  <a:tint val="75000"/>
                </a:schemeClr>
              </a:solidFill>
            </a:endParaRPr>
          </a:p>
        </p:txBody>
      </p:sp>
      <p:sp>
        <p:nvSpPr>
          <p:cNvPr id="10" name="Title 1"/>
          <p:cNvSpPr>
            <a:spLocks noGrp="1"/>
          </p:cNvSpPr>
          <p:nvPr>
            <p:ph type="title"/>
          </p:nvPr>
        </p:nvSpPr>
        <p:spPr/>
        <p:txBody>
          <a:bodyPr>
            <a:noAutofit/>
          </a:bodyPr>
          <a:lstStyle/>
          <a:p>
            <a:r>
              <a:rPr lang="en-US" sz="3600" dirty="0" smtClean="0"/>
              <a:t/>
            </a:r>
            <a:br>
              <a:rPr lang="en-US" sz="3600" dirty="0" smtClean="0"/>
            </a:br>
            <a:r>
              <a:rPr lang="en-US" sz="3600" dirty="0" smtClean="0"/>
              <a:t>The Economist, “Designing Rewards: Carrots Dressed as Sticks,” </a:t>
            </a:r>
            <a:r>
              <a:rPr lang="en-US" sz="2000" dirty="0" smtClean="0"/>
              <a:t>print edition, January 16, 2010</a:t>
            </a:r>
            <a:r>
              <a:rPr lang="en-US" sz="3600" dirty="0" smtClean="0"/>
              <a:t/>
            </a:r>
            <a:br>
              <a:rPr lang="en-US" sz="3600" dirty="0" smtClean="0"/>
            </a:br>
            <a:endParaRPr lang="en-US" sz="3600" dirty="0"/>
          </a:p>
        </p:txBody>
      </p:sp>
    </p:spTree>
    <p:extLst>
      <p:ext uri="{BB962C8B-B14F-4D97-AF65-F5344CB8AC3E}">
        <p14:creationId xmlns:p14="http://schemas.microsoft.com/office/powerpoint/2010/main" val="3886150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bg1"/>
                </a:solidFill>
              </a:rPr>
              <a:t>The New England Journal of Medicine, “Redesigning Employee Health Incentives — Lessons from Behavioral Economics,” August 4, 2011. </a:t>
            </a:r>
          </a:p>
        </p:txBody>
      </p:sp>
      <p:sp>
        <p:nvSpPr>
          <p:cNvPr id="5" name="Content Placeholder 4"/>
          <p:cNvSpPr>
            <a:spLocks noGrp="1"/>
          </p:cNvSpPr>
          <p:nvPr>
            <p:ph sz="quarter" idx="11"/>
          </p:nvPr>
        </p:nvSpPr>
        <p:spPr/>
        <p:txBody>
          <a:bodyPr>
            <a:normAutofit fontScale="77500" lnSpcReduction="20000"/>
          </a:bodyPr>
          <a:lstStyle/>
          <a:p>
            <a:r>
              <a:rPr lang="en-US" dirty="0"/>
              <a:t>In an article in </a:t>
            </a:r>
            <a:r>
              <a:rPr lang="en-US" i="1" dirty="0"/>
              <a:t>The New England Journal of Medicine</a:t>
            </a:r>
            <a:r>
              <a:rPr lang="en-US" dirty="0" smtClean="0"/>
              <a:t>, the </a:t>
            </a:r>
            <a:r>
              <a:rPr lang="en-US" dirty="0"/>
              <a:t>authors stated that the “effectiveness of incentive programs depends critically on how the incentives are timed, distributed and </a:t>
            </a:r>
            <a:r>
              <a:rPr lang="en-US" dirty="0" smtClean="0"/>
              <a:t>framed.”</a:t>
            </a:r>
          </a:p>
          <a:p>
            <a:r>
              <a:rPr lang="en-US" dirty="0" smtClean="0"/>
              <a:t> Several factors might influence outcomes: </a:t>
            </a:r>
          </a:p>
          <a:p>
            <a:pPr lvl="1"/>
            <a:r>
              <a:rPr lang="en-US" dirty="0" smtClean="0"/>
              <a:t>The </a:t>
            </a:r>
            <a:r>
              <a:rPr lang="en-US" dirty="0"/>
              <a:t>most common implementation mechanism </a:t>
            </a:r>
            <a:r>
              <a:rPr lang="en-US" dirty="0" smtClean="0"/>
              <a:t>is </a:t>
            </a:r>
            <a:r>
              <a:rPr lang="en-US" dirty="0"/>
              <a:t>less effective dollar for dollar than other approaches</a:t>
            </a:r>
            <a:r>
              <a:rPr lang="en-US" dirty="0" smtClean="0"/>
              <a:t>.</a:t>
            </a:r>
            <a:endParaRPr lang="en-US" dirty="0"/>
          </a:p>
          <a:p>
            <a:pPr lvl="1"/>
            <a:r>
              <a:rPr lang="en-US" dirty="0" smtClean="0"/>
              <a:t>One </a:t>
            </a:r>
            <a:r>
              <a:rPr lang="en-US" dirty="0"/>
              <a:t>of these key factors is that</a:t>
            </a:r>
            <a:r>
              <a:rPr lang="en-US" b="1" dirty="0"/>
              <a:t> most individuals “...place more weight on the present than the future — they’re more attracted by immediate than delayed benefits and more deterred by immediate than delayed costs.” </a:t>
            </a:r>
          </a:p>
          <a:p>
            <a:endParaRPr lang="en-US" b="1" dirty="0"/>
          </a:p>
          <a:p>
            <a:endParaRPr lang="en-US" dirty="0"/>
          </a:p>
        </p:txBody>
      </p:sp>
      <p:sp>
        <p:nvSpPr>
          <p:cNvPr id="3" name="Content Placeholder 2"/>
          <p:cNvSpPr>
            <a:spLocks noGrp="1"/>
          </p:cNvSpPr>
          <p:nvPr>
            <p:ph type="body" sz="quarter" idx="12"/>
          </p:nvPr>
        </p:nvSpPr>
        <p:spPr>
          <a:xfrm>
            <a:off x="609600" y="5562600"/>
            <a:ext cx="6324600" cy="609600"/>
          </a:xfrm>
        </p:spPr>
        <p:txBody>
          <a:bodyPr>
            <a:noAutofit/>
          </a:bodyPr>
          <a:lstStyle/>
          <a:p>
            <a:pPr marL="0" indent="0" algn="l"/>
            <a:r>
              <a:rPr lang="en-US" sz="1200" dirty="0"/>
              <a:t>Emily C. </a:t>
            </a:r>
            <a:r>
              <a:rPr lang="en-US" sz="1200" dirty="0" err="1"/>
              <a:t>Haisley</a:t>
            </a:r>
            <a:r>
              <a:rPr lang="en-US" sz="1200" dirty="0"/>
              <a:t>, Kevin G. </a:t>
            </a:r>
            <a:r>
              <a:rPr lang="en-US" sz="1200" dirty="0" err="1"/>
              <a:t>Volpp</a:t>
            </a:r>
            <a:r>
              <a:rPr lang="en-US" sz="1200" dirty="0"/>
              <a:t>, Thomas </a:t>
            </a:r>
            <a:r>
              <a:rPr lang="en-US" sz="1200" dirty="0" err="1"/>
              <a:t>Pellathy</a:t>
            </a:r>
            <a:r>
              <a:rPr lang="en-US" sz="1200" dirty="0"/>
              <a:t>, and George </a:t>
            </a:r>
            <a:r>
              <a:rPr lang="en-US" sz="1200" dirty="0" err="1"/>
              <a:t>Loewenstein</a:t>
            </a:r>
            <a:r>
              <a:rPr lang="en-US" sz="1200" dirty="0"/>
              <a:t>, “Promoting Completion of Health Risk Assessments with Lottery Incentives.” Am J Health </a:t>
            </a:r>
            <a:r>
              <a:rPr lang="en-US" sz="1200" dirty="0" err="1"/>
              <a:t>Promot</a:t>
            </a:r>
            <a:r>
              <a:rPr lang="en-US" sz="1200" dirty="0"/>
              <a:t> (in press). </a:t>
            </a:r>
            <a:br>
              <a:rPr lang="en-US" sz="1200" dirty="0"/>
            </a:br>
            <a:endParaRPr lang="en-US" sz="1200" b="1" dirty="0"/>
          </a:p>
        </p:txBody>
      </p:sp>
      <p:sp>
        <p:nvSpPr>
          <p:cNvPr id="6"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35</a:t>
            </a:fld>
            <a:endParaRPr lang="en-US" altLang="en-US" sz="1200">
              <a:solidFill>
                <a:schemeClr val="tx1">
                  <a:tint val="75000"/>
                </a:schemeClr>
              </a:solidFill>
            </a:endParaRPr>
          </a:p>
        </p:txBody>
      </p:sp>
    </p:spTree>
    <p:extLst>
      <p:ext uri="{BB962C8B-B14F-4D97-AF65-F5344CB8AC3E}">
        <p14:creationId xmlns:p14="http://schemas.microsoft.com/office/powerpoint/2010/main" val="2258889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BARRIERS</a:t>
            </a:r>
            <a:br>
              <a:rPr lang="en-US" smtClean="0"/>
            </a:br>
            <a:r>
              <a:rPr lang="en-US" smtClean="0"/>
              <a:t>Using Data for Sustainability</a:t>
            </a:r>
            <a:endParaRPr lang="en-US" dirty="0"/>
          </a:p>
        </p:txBody>
      </p:sp>
      <p:sp>
        <p:nvSpPr>
          <p:cNvPr id="3" name="Content Placeholder 2"/>
          <p:cNvSpPr>
            <a:spLocks noGrp="1"/>
          </p:cNvSpPr>
          <p:nvPr>
            <p:ph sz="quarter" idx="11"/>
          </p:nvPr>
        </p:nvSpPr>
        <p:spPr/>
        <p:txBody>
          <a:bodyPr>
            <a:normAutofit fontScale="77500" lnSpcReduction="20000"/>
          </a:bodyPr>
          <a:lstStyle/>
          <a:p>
            <a:r>
              <a:rPr lang="en-US" dirty="0" smtClean="0"/>
              <a:t>Not using data effectively</a:t>
            </a:r>
          </a:p>
          <a:p>
            <a:pPr lvl="1"/>
            <a:r>
              <a:rPr lang="en-US" dirty="0" smtClean="0"/>
              <a:t>Meeting regularly/reviewing data</a:t>
            </a:r>
          </a:p>
          <a:p>
            <a:pPr lvl="1"/>
            <a:r>
              <a:rPr lang="en-US" dirty="0" smtClean="0"/>
              <a:t>Validating and Discuss with Outliers</a:t>
            </a:r>
          </a:p>
          <a:p>
            <a:r>
              <a:rPr lang="en-US" dirty="0" smtClean="0"/>
              <a:t>Not having real-time data – stay current</a:t>
            </a:r>
          </a:p>
          <a:p>
            <a:r>
              <a:rPr lang="en-US" dirty="0" smtClean="0"/>
              <a:t>Not using data as part of culture of safety</a:t>
            </a:r>
          </a:p>
          <a:p>
            <a:r>
              <a:rPr lang="en-US" dirty="0" smtClean="0"/>
              <a:t>Not having explicit intent to continue a program and resources</a:t>
            </a:r>
          </a:p>
          <a:p>
            <a:pPr lvl="1"/>
            <a:r>
              <a:rPr lang="en-US" dirty="0" smtClean="0"/>
              <a:t>Don</a:t>
            </a:r>
            <a:r>
              <a:rPr lang="fr-FR" dirty="0" smtClean="0"/>
              <a:t>’</a:t>
            </a:r>
            <a:r>
              <a:rPr lang="en-US" dirty="0" smtClean="0"/>
              <a:t>t just give “lip-service”</a:t>
            </a:r>
          </a:p>
          <a:p>
            <a:pPr lvl="1"/>
            <a:r>
              <a:rPr lang="en-US" dirty="0" smtClean="0"/>
              <a:t>Prove it!</a:t>
            </a:r>
          </a:p>
          <a:p>
            <a:r>
              <a:rPr lang="en-US" dirty="0" smtClean="0"/>
              <a:t>Changing the people involved in the success</a:t>
            </a:r>
          </a:p>
          <a:p>
            <a:pPr lvl="1"/>
            <a:r>
              <a:rPr lang="en-US" dirty="0" smtClean="0"/>
              <a:t>Moving them up the administrative ladder</a:t>
            </a:r>
            <a:endParaRPr lang="en-US" dirty="0"/>
          </a:p>
        </p:txBody>
      </p:sp>
      <p:sp>
        <p:nvSpPr>
          <p:cNvPr id="6"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36</a:t>
            </a:fld>
            <a:endParaRPr lang="en-US" altLang="en-US" sz="1200">
              <a:solidFill>
                <a:schemeClr val="tx1">
                  <a:tint val="75000"/>
                </a:schemeClr>
              </a:solidFill>
            </a:endParaRPr>
          </a:p>
        </p:txBody>
      </p:sp>
    </p:spTree>
    <p:extLst>
      <p:ext uri="{BB962C8B-B14F-4D97-AF65-F5344CB8AC3E}">
        <p14:creationId xmlns:p14="http://schemas.microsoft.com/office/powerpoint/2010/main" val="2247679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Creating a Culture of Confidence</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a:t>Confidence is at the very heart of effective performance</a:t>
            </a:r>
            <a:r>
              <a:rPr lang="en-US" dirty="0" smtClean="0"/>
              <a:t>.</a:t>
            </a:r>
          </a:p>
          <a:p>
            <a:r>
              <a:rPr lang="en-US" dirty="0"/>
              <a:t>C</a:t>
            </a:r>
            <a:r>
              <a:rPr lang="en-US" dirty="0" smtClean="0"/>
              <a:t>onfidence </a:t>
            </a:r>
            <a:r>
              <a:rPr lang="en-US" dirty="0"/>
              <a:t>comprises “positive expectations for </a:t>
            </a:r>
            <a:r>
              <a:rPr lang="en-US" dirty="0" err="1"/>
              <a:t>favourable</a:t>
            </a:r>
            <a:r>
              <a:rPr lang="en-US" dirty="0"/>
              <a:t> outcomes</a:t>
            </a:r>
            <a:r>
              <a:rPr lang="en-US" dirty="0" smtClean="0"/>
              <a:t>” </a:t>
            </a:r>
            <a:r>
              <a:rPr lang="en-US" sz="1600" dirty="0" smtClean="0"/>
              <a:t>(</a:t>
            </a:r>
            <a:r>
              <a:rPr lang="en-US" sz="1600" dirty="0"/>
              <a:t>Professor </a:t>
            </a:r>
            <a:r>
              <a:rPr lang="en-US" sz="1600" dirty="0" err="1"/>
              <a:t>Rosabeth</a:t>
            </a:r>
            <a:r>
              <a:rPr lang="en-US" sz="1600" dirty="0"/>
              <a:t> Moss </a:t>
            </a:r>
            <a:r>
              <a:rPr lang="en-US" sz="1600" dirty="0" err="1" smtClean="0"/>
              <a:t>Kanter</a:t>
            </a:r>
            <a:r>
              <a:rPr lang="en-US" sz="1600" dirty="0" smtClean="0"/>
              <a:t>)</a:t>
            </a:r>
          </a:p>
          <a:p>
            <a:r>
              <a:rPr lang="en-US" dirty="0" smtClean="0"/>
              <a:t>On </a:t>
            </a:r>
            <a:r>
              <a:rPr lang="en-US" dirty="0"/>
              <a:t>the way up, success creates positive momentum. People who believe they are likely to win are also likely to put in the extra effort at difficult moment to ensure that victory. </a:t>
            </a:r>
            <a:endParaRPr lang="en-US" dirty="0" smtClean="0"/>
          </a:p>
          <a:p>
            <a:r>
              <a:rPr lang="en-US" dirty="0" smtClean="0"/>
              <a:t>On </a:t>
            </a:r>
            <a:r>
              <a:rPr lang="en-US" dirty="0"/>
              <a:t>the way down, failure feeds on itself. </a:t>
            </a:r>
            <a:r>
              <a:rPr lang="en-US" dirty="0" smtClean="0"/>
              <a:t>Growth </a:t>
            </a:r>
            <a:r>
              <a:rPr lang="en-US" dirty="0"/>
              <a:t>cycles produce optimism, decline produces pessimism.”</a:t>
            </a:r>
          </a:p>
        </p:txBody>
      </p:sp>
      <p:sp>
        <p:nvSpPr>
          <p:cNvPr id="4" name="Slide Number Placeholder 3"/>
          <p:cNvSpPr>
            <a:spLocks noGrp="1"/>
          </p:cNvSpPr>
          <p:nvPr>
            <p:ph type="sldNum" sz="quarter" idx="12"/>
          </p:nvPr>
        </p:nvSpPr>
        <p:spPr/>
        <p:txBody>
          <a:bodyPr/>
          <a:lstStyle/>
          <a:p>
            <a:pPr>
              <a:defRPr/>
            </a:pPr>
            <a:fld id="{3B496A89-B87D-4AC6-BA37-A98F00399581}" type="slidenum">
              <a:rPr lang="en-US" smtClean="0"/>
              <a:pPr>
                <a:defRPr/>
              </a:pPr>
              <a:t>37</a:t>
            </a:fld>
            <a:endParaRPr lang="en-US"/>
          </a:p>
        </p:txBody>
      </p:sp>
      <p:sp>
        <p:nvSpPr>
          <p:cNvPr id="5" name="TextBox 4"/>
          <p:cNvSpPr txBox="1"/>
          <p:nvPr/>
        </p:nvSpPr>
        <p:spPr>
          <a:xfrm>
            <a:off x="1143000" y="6172200"/>
            <a:ext cx="4572000" cy="523220"/>
          </a:xfrm>
          <a:prstGeom prst="rect">
            <a:avLst/>
          </a:prstGeom>
          <a:noFill/>
        </p:spPr>
        <p:txBody>
          <a:bodyPr wrap="square" rtlCol="0">
            <a:spAutoFit/>
          </a:bodyPr>
          <a:lstStyle/>
          <a:p>
            <a:r>
              <a:rPr lang="en-US" sz="1400" dirty="0"/>
              <a:t>Moss </a:t>
            </a:r>
            <a:r>
              <a:rPr lang="en-US" sz="1400" dirty="0" err="1"/>
              <a:t>Kanter</a:t>
            </a:r>
            <a:r>
              <a:rPr lang="en-US" sz="1400" dirty="0"/>
              <a:t>, R (2004). Confidence: Leadership and the Psychology of Turnarounds. London: Random House.</a:t>
            </a:r>
          </a:p>
        </p:txBody>
      </p:sp>
    </p:spTree>
    <p:extLst>
      <p:ext uri="{BB962C8B-B14F-4D97-AF65-F5344CB8AC3E}">
        <p14:creationId xmlns:p14="http://schemas.microsoft.com/office/powerpoint/2010/main" val="3839708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Building a Culture of Confidence</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a:t>H</a:t>
            </a:r>
            <a:r>
              <a:rPr lang="en-US" dirty="0" smtClean="0"/>
              <a:t>ow </a:t>
            </a:r>
            <a:r>
              <a:rPr lang="en-US" dirty="0"/>
              <a:t>can we build and maintain a culture where success cycles are amplified and failure cycles are </a:t>
            </a:r>
            <a:r>
              <a:rPr lang="en-US" dirty="0" smtClean="0"/>
              <a:t>minimized?</a:t>
            </a:r>
          </a:p>
          <a:p>
            <a:pPr lvl="1"/>
            <a:r>
              <a:rPr lang="en-US" dirty="0"/>
              <a:t>Build Awareness of </a:t>
            </a:r>
            <a:r>
              <a:rPr lang="en-US" dirty="0" smtClean="0"/>
              <a:t>Strengths</a:t>
            </a:r>
          </a:p>
          <a:p>
            <a:pPr lvl="1"/>
            <a:r>
              <a:rPr lang="en-US" dirty="0"/>
              <a:t>Build Awareness of </a:t>
            </a:r>
            <a:r>
              <a:rPr lang="en-US" dirty="0" smtClean="0"/>
              <a:t>Strengths</a:t>
            </a:r>
          </a:p>
          <a:p>
            <a:pPr lvl="1"/>
            <a:r>
              <a:rPr lang="en-US" dirty="0"/>
              <a:t>Cultivate a Positive, Appreciative </a:t>
            </a:r>
            <a:r>
              <a:rPr lang="en-US" dirty="0" smtClean="0"/>
              <a:t>Environment</a:t>
            </a:r>
          </a:p>
          <a:p>
            <a:pPr lvl="1"/>
            <a:r>
              <a:rPr lang="en-US" dirty="0"/>
              <a:t>Ensure Leaders and Managers Model the </a:t>
            </a:r>
            <a:r>
              <a:rPr lang="en-US" dirty="0" smtClean="0"/>
              <a:t>Way</a:t>
            </a:r>
          </a:p>
          <a:p>
            <a:pPr lvl="1"/>
            <a:r>
              <a:rPr lang="en-US" dirty="0"/>
              <a:t>Make Customer and Stakeholder Feedback </a:t>
            </a:r>
            <a:r>
              <a:rPr lang="en-US" dirty="0" smtClean="0"/>
              <a:t>Visible</a:t>
            </a:r>
          </a:p>
          <a:p>
            <a:pPr lvl="2"/>
            <a:r>
              <a:rPr lang="en-US" dirty="0" smtClean="0"/>
              <a:t>Transparency</a:t>
            </a:r>
          </a:p>
          <a:p>
            <a:pPr lvl="1"/>
            <a:r>
              <a:rPr lang="en-US" dirty="0"/>
              <a:t>Build Strong Cohesive Teams and Social Networks</a:t>
            </a:r>
          </a:p>
        </p:txBody>
      </p:sp>
      <p:sp>
        <p:nvSpPr>
          <p:cNvPr id="4" name="Slide Number Placeholder 3"/>
          <p:cNvSpPr>
            <a:spLocks noGrp="1"/>
          </p:cNvSpPr>
          <p:nvPr>
            <p:ph type="sldNum" sz="quarter" idx="12"/>
          </p:nvPr>
        </p:nvSpPr>
        <p:spPr/>
        <p:txBody>
          <a:bodyPr/>
          <a:lstStyle/>
          <a:p>
            <a:pPr>
              <a:defRPr/>
            </a:pPr>
            <a:fld id="{3B496A89-B87D-4AC6-BA37-A98F00399581}" type="slidenum">
              <a:rPr lang="en-US" smtClean="0"/>
              <a:pPr>
                <a:defRPr/>
              </a:pPr>
              <a:t>38</a:t>
            </a:fld>
            <a:endParaRPr lang="en-US"/>
          </a:p>
        </p:txBody>
      </p:sp>
      <p:sp>
        <p:nvSpPr>
          <p:cNvPr id="5" name="TextBox 4"/>
          <p:cNvSpPr txBox="1"/>
          <p:nvPr/>
        </p:nvSpPr>
        <p:spPr>
          <a:xfrm>
            <a:off x="1600200" y="6172200"/>
            <a:ext cx="4191000" cy="461665"/>
          </a:xfrm>
          <a:prstGeom prst="rect">
            <a:avLst/>
          </a:prstGeom>
          <a:noFill/>
        </p:spPr>
        <p:txBody>
          <a:bodyPr wrap="square" rtlCol="0">
            <a:spAutoFit/>
          </a:bodyPr>
          <a:lstStyle/>
          <a:p>
            <a:r>
              <a:rPr lang="en-US" sz="1200" dirty="0"/>
              <a:t>Moss </a:t>
            </a:r>
            <a:r>
              <a:rPr lang="en-US" sz="1200" dirty="0" err="1"/>
              <a:t>Kanter</a:t>
            </a:r>
            <a:r>
              <a:rPr lang="en-US" sz="1200" dirty="0"/>
              <a:t>, R (2004). Confidence: Leadership and the Psychology of Turnarounds. London: Random House.</a:t>
            </a:r>
          </a:p>
        </p:txBody>
      </p:sp>
    </p:spTree>
    <p:extLst>
      <p:ext uri="{BB962C8B-B14F-4D97-AF65-F5344CB8AC3E}">
        <p14:creationId xmlns:p14="http://schemas.microsoft.com/office/powerpoint/2010/main" val="1889613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Sustaining a Culture of Confidence</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US" dirty="0"/>
              <a:t>B</a:t>
            </a:r>
            <a:r>
              <a:rPr lang="en-US" dirty="0" smtClean="0"/>
              <a:t>uilding </a:t>
            </a:r>
            <a:r>
              <a:rPr lang="en-US" dirty="0"/>
              <a:t>a culture of confidence is largely about amplifying successes and strengths to ensure the ‘voices’ of possibility, optimism and self-belief drown out the ‘voices’ of self-doubt, negativity and pessimism. </a:t>
            </a:r>
            <a:endParaRPr lang="en-US" dirty="0" smtClean="0"/>
          </a:p>
          <a:p>
            <a:r>
              <a:rPr lang="en-US" dirty="0" smtClean="0"/>
              <a:t>With </a:t>
            </a:r>
            <a:r>
              <a:rPr lang="en-US" dirty="0"/>
              <a:t>the right mindset, </a:t>
            </a:r>
            <a:r>
              <a:rPr lang="en-US" dirty="0" smtClean="0"/>
              <a:t>approaches-using DATA and results real time, leaders can </a:t>
            </a:r>
            <a:r>
              <a:rPr lang="en-US" dirty="0"/>
              <a:t>build accountability for the turnaround, focus on small ‘wins’ to start </a:t>
            </a:r>
            <a:r>
              <a:rPr lang="en-US" dirty="0" smtClean="0"/>
              <a:t>build confidence</a:t>
            </a:r>
          </a:p>
          <a:p>
            <a:r>
              <a:rPr lang="en-US" dirty="0" smtClean="0"/>
              <a:t>Inspires </a:t>
            </a:r>
            <a:r>
              <a:rPr lang="en-US" dirty="0"/>
              <a:t>people to </a:t>
            </a:r>
            <a:r>
              <a:rPr lang="en-US" dirty="0" smtClean="0"/>
              <a:t>optimize </a:t>
            </a:r>
            <a:r>
              <a:rPr lang="en-US" dirty="0"/>
              <a:t>their strengths and take </a:t>
            </a:r>
            <a:r>
              <a:rPr lang="en-US" dirty="0" smtClean="0"/>
              <a:t>initiative, accountability—</a:t>
            </a:r>
          </a:p>
          <a:p>
            <a:pPr lvl="1"/>
            <a:r>
              <a:rPr lang="en-US" dirty="0"/>
              <a:t>S</a:t>
            </a:r>
            <a:r>
              <a:rPr lang="en-US" dirty="0" smtClean="0"/>
              <a:t>ustain a Culture of Confidence.</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3B496A89-B87D-4AC6-BA37-A98F00399581}" type="slidenum">
              <a:rPr lang="en-US" smtClean="0"/>
              <a:pPr>
                <a:defRPr/>
              </a:pPr>
              <a:t>39</a:t>
            </a:fld>
            <a:endParaRPr lang="en-US"/>
          </a:p>
        </p:txBody>
      </p:sp>
    </p:spTree>
    <p:extLst>
      <p:ext uri="{BB962C8B-B14F-4D97-AF65-F5344CB8AC3E}">
        <p14:creationId xmlns:p14="http://schemas.microsoft.com/office/powerpoint/2010/main" val="211538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050" y="788513"/>
            <a:ext cx="7772400" cy="1470025"/>
          </a:xfrm>
        </p:spPr>
        <p:txBody>
          <a:bodyPr/>
          <a:lstStyle/>
          <a:p>
            <a:r>
              <a:rPr lang="en-US" dirty="0" smtClean="0"/>
              <a:t>Project Impact </a:t>
            </a:r>
            <a:endParaRPr lang="en-US" dirty="0"/>
          </a:p>
        </p:txBody>
      </p:sp>
      <p:sp>
        <p:nvSpPr>
          <p:cNvPr id="3" name="Subtitle 2"/>
          <p:cNvSpPr>
            <a:spLocks noGrp="1"/>
          </p:cNvSpPr>
          <p:nvPr>
            <p:ph type="subTitle" idx="1"/>
          </p:nvPr>
        </p:nvSpPr>
        <p:spPr>
          <a:xfrm>
            <a:off x="1371600" y="2286000"/>
            <a:ext cx="6400800" cy="1752600"/>
          </a:xfrm>
        </p:spPr>
        <p:txBody>
          <a:bodyPr/>
          <a:lstStyle/>
          <a:p>
            <a:r>
              <a:rPr lang="en-US" dirty="0" smtClean="0"/>
              <a:t>Society of Critical Care Medicine</a:t>
            </a:r>
            <a:endParaRPr lang="en-US" dirty="0"/>
          </a:p>
        </p:txBody>
      </p:sp>
      <p:sp>
        <p:nvSpPr>
          <p:cNvPr id="4" name="Rectangle 3"/>
          <p:cNvSpPr/>
          <p:nvPr/>
        </p:nvSpPr>
        <p:spPr>
          <a:xfrm>
            <a:off x="4876800" y="3048000"/>
            <a:ext cx="3657600" cy="1754326"/>
          </a:xfrm>
          <a:prstGeom prst="rect">
            <a:avLst/>
          </a:prstGeom>
        </p:spPr>
        <p:txBody>
          <a:bodyPr wrap="square">
            <a:spAutoFit/>
          </a:bodyPr>
          <a:lstStyle/>
          <a:p>
            <a:r>
              <a:rPr lang="en-US" dirty="0"/>
              <a:t>Project Dispatch is focused on patient-centered outcomes research and aims to provide clinicians with information on how to adapt and adopt successful interventions in their own ICU. </a:t>
            </a:r>
          </a:p>
        </p:txBody>
      </p:sp>
    </p:spTree>
    <p:extLst>
      <p:ext uri="{BB962C8B-B14F-4D97-AF65-F5344CB8AC3E}">
        <p14:creationId xmlns:p14="http://schemas.microsoft.com/office/powerpoint/2010/main" val="3775045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Successful Hospitals</a:t>
            </a:r>
            <a:br>
              <a:rPr lang="en-US" smtClean="0"/>
            </a:br>
            <a:r>
              <a:rPr lang="en-US" smtClean="0"/>
              <a:t>Examples</a:t>
            </a:r>
            <a:endParaRPr lang="en-US" dirty="0"/>
          </a:p>
        </p:txBody>
      </p:sp>
      <p:sp>
        <p:nvSpPr>
          <p:cNvPr id="3" name="Content Placeholder 2"/>
          <p:cNvSpPr>
            <a:spLocks noGrp="1"/>
          </p:cNvSpPr>
          <p:nvPr>
            <p:ph sz="quarter" idx="11"/>
          </p:nvPr>
        </p:nvSpPr>
        <p:spPr/>
        <p:txBody>
          <a:bodyPr>
            <a:normAutofit fontScale="92500" lnSpcReduction="10000"/>
          </a:bodyPr>
          <a:lstStyle/>
          <a:p>
            <a:r>
              <a:rPr lang="en-US" dirty="0" smtClean="0"/>
              <a:t>Using validated resources </a:t>
            </a:r>
          </a:p>
          <a:p>
            <a:pPr lvl="1"/>
            <a:r>
              <a:rPr lang="en-US" dirty="0" smtClean="0"/>
              <a:t>AHA/IHI </a:t>
            </a:r>
            <a:r>
              <a:rPr lang="en-US" dirty="0" err="1" smtClean="0"/>
              <a:t>collaboratives</a:t>
            </a:r>
            <a:endParaRPr lang="en-US" dirty="0" smtClean="0"/>
          </a:p>
          <a:p>
            <a:r>
              <a:rPr lang="en-US" dirty="0" smtClean="0"/>
              <a:t>Adopting a culture of safety</a:t>
            </a:r>
          </a:p>
          <a:p>
            <a:pPr lvl="1"/>
            <a:r>
              <a:rPr lang="en-US" dirty="0" smtClean="0"/>
              <a:t>AHRQ Culture of Safety Survey</a:t>
            </a:r>
          </a:p>
          <a:p>
            <a:pPr lvl="1"/>
            <a:r>
              <a:rPr lang="en-US" dirty="0" smtClean="0"/>
              <a:t>Take results seriously</a:t>
            </a:r>
          </a:p>
          <a:p>
            <a:pPr lvl="1"/>
            <a:r>
              <a:rPr lang="en-US" dirty="0" smtClean="0"/>
              <a:t>Educate and re-educate new/established hires</a:t>
            </a:r>
          </a:p>
          <a:p>
            <a:r>
              <a:rPr lang="en-US" dirty="0" smtClean="0"/>
              <a:t>Top Down/Down to Top Mentality</a:t>
            </a:r>
          </a:p>
          <a:p>
            <a:pPr lvl="1"/>
            <a:r>
              <a:rPr lang="en-US" dirty="0" smtClean="0"/>
              <a:t>CEO to Environmental services to patients and families</a:t>
            </a:r>
          </a:p>
          <a:p>
            <a:pPr lvl="1"/>
            <a:endParaRPr lang="en-US" dirty="0"/>
          </a:p>
        </p:txBody>
      </p:sp>
      <p:sp>
        <p:nvSpPr>
          <p:cNvPr id="6"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40</a:t>
            </a:fld>
            <a:endParaRPr lang="en-US" altLang="en-US" sz="1200">
              <a:solidFill>
                <a:schemeClr val="tx1">
                  <a:tint val="75000"/>
                </a:schemeClr>
              </a:solidFill>
            </a:endParaRPr>
          </a:p>
        </p:txBody>
      </p:sp>
    </p:spTree>
    <p:extLst>
      <p:ext uri="{BB962C8B-B14F-4D97-AF65-F5344CB8AC3E}">
        <p14:creationId xmlns:p14="http://schemas.microsoft.com/office/powerpoint/2010/main" val="951021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Successful Hospitals</a:t>
            </a:r>
            <a:br>
              <a:rPr lang="en-US" smtClean="0"/>
            </a:br>
            <a:r>
              <a:rPr lang="en-US" smtClean="0"/>
              <a:t>Examples</a:t>
            </a:r>
            <a:endParaRPr lang="en-US" dirty="0"/>
          </a:p>
        </p:txBody>
      </p:sp>
      <p:sp>
        <p:nvSpPr>
          <p:cNvPr id="3" name="Content Placeholder 2"/>
          <p:cNvSpPr>
            <a:spLocks noGrp="1"/>
          </p:cNvSpPr>
          <p:nvPr>
            <p:ph sz="quarter" idx="11"/>
          </p:nvPr>
        </p:nvSpPr>
        <p:spPr/>
        <p:txBody>
          <a:bodyPr>
            <a:normAutofit lnSpcReduction="10000"/>
          </a:bodyPr>
          <a:lstStyle/>
          <a:p>
            <a:r>
              <a:rPr lang="en-US" dirty="0" smtClean="0"/>
              <a:t>Process to evaluate, validate, publish, celebrate data</a:t>
            </a:r>
          </a:p>
          <a:p>
            <a:pPr lvl="1"/>
            <a:r>
              <a:rPr lang="en-US" dirty="0" smtClean="0"/>
              <a:t>Know what works at your institution</a:t>
            </a:r>
          </a:p>
          <a:p>
            <a:pPr lvl="1"/>
            <a:r>
              <a:rPr lang="en-US" dirty="0" smtClean="0"/>
              <a:t>Make it a part of the culture/behavior</a:t>
            </a:r>
          </a:p>
          <a:p>
            <a:r>
              <a:rPr lang="en-US" dirty="0" smtClean="0"/>
              <a:t>Transparency – patients and families are part of committee</a:t>
            </a:r>
          </a:p>
          <a:p>
            <a:r>
              <a:rPr lang="en-US" dirty="0" smtClean="0"/>
              <a:t>Celebrate wins, publicly evaluate losses</a:t>
            </a:r>
          </a:p>
          <a:p>
            <a:pPr lvl="1"/>
            <a:r>
              <a:rPr lang="en-US" dirty="0" smtClean="0"/>
              <a:t>Make your data and processes transparent</a:t>
            </a:r>
          </a:p>
          <a:p>
            <a:endParaRPr lang="en-US" dirty="0"/>
          </a:p>
        </p:txBody>
      </p:sp>
      <p:sp>
        <p:nvSpPr>
          <p:cNvPr id="6"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41</a:t>
            </a:fld>
            <a:endParaRPr lang="en-US" altLang="en-US" sz="1200">
              <a:solidFill>
                <a:schemeClr val="tx1">
                  <a:tint val="75000"/>
                </a:schemeClr>
              </a:solidFill>
            </a:endParaRPr>
          </a:p>
        </p:txBody>
      </p:sp>
    </p:spTree>
    <p:extLst>
      <p:ext uri="{BB962C8B-B14F-4D97-AF65-F5344CB8AC3E}">
        <p14:creationId xmlns:p14="http://schemas.microsoft.com/office/powerpoint/2010/main" val="3173391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8" name="Text Box 6"/>
          <p:cNvSpPr txBox="1">
            <a:spLocks noChangeArrowheads="1"/>
          </p:cNvSpPr>
          <p:nvPr/>
        </p:nvSpPr>
        <p:spPr bwMode="auto">
          <a:xfrm>
            <a:off x="685800" y="2406879"/>
            <a:ext cx="8458200" cy="2478088"/>
          </a:xfrm>
          <a:prstGeom prst="rect">
            <a:avLst/>
          </a:prstGeom>
          <a:noFill/>
          <a:ln w="9525">
            <a:noFill/>
            <a:miter lim="800000"/>
            <a:headEnd/>
            <a:tailEnd/>
          </a:ln>
          <a:effectLst/>
        </p:spPr>
        <p:txBody>
          <a:bodyPr>
            <a:spAutoFit/>
          </a:bodyPr>
          <a:lstStyle/>
          <a:p>
            <a:pPr eaLnBrk="0" hangingPunct="0">
              <a:lnSpc>
                <a:spcPct val="90000"/>
              </a:lnSpc>
              <a:spcBef>
                <a:spcPct val="20000"/>
              </a:spcBef>
              <a:defRPr/>
            </a:pPr>
            <a:r>
              <a:rPr lang="en-US" sz="5000" b="1" dirty="0">
                <a:effectLst>
                  <a:outerShdw blurRad="38100" dist="38100" dir="2700000" algn="tl">
                    <a:srgbClr val="FFFFFF"/>
                  </a:outerShdw>
                </a:effectLst>
                <a:latin typeface="Arial" pitchFamily="34" charset="0"/>
                <a:ea typeface="+mn-ea"/>
              </a:rPr>
              <a:t>Quality Improvement </a:t>
            </a:r>
          </a:p>
          <a:p>
            <a:pPr eaLnBrk="0" hangingPunct="0">
              <a:lnSpc>
                <a:spcPct val="90000"/>
              </a:lnSpc>
              <a:spcBef>
                <a:spcPct val="20000"/>
              </a:spcBef>
              <a:defRPr/>
            </a:pPr>
            <a:r>
              <a:rPr lang="en-US" sz="5000" b="1" dirty="0">
                <a:effectLst>
                  <a:outerShdw blurRad="38100" dist="38100" dir="2700000" algn="tl">
                    <a:srgbClr val="FFFFFF"/>
                  </a:outerShdw>
                </a:effectLst>
                <a:latin typeface="Arial" pitchFamily="34" charset="0"/>
                <a:ea typeface="+mn-ea"/>
              </a:rPr>
              <a:t>is a </a:t>
            </a:r>
            <a:r>
              <a:rPr lang="en-US" sz="5000" b="1" i="1" dirty="0">
                <a:solidFill>
                  <a:schemeClr val="tx2"/>
                </a:solidFill>
                <a:effectLst>
                  <a:outerShdw blurRad="38100" dist="38100" dir="2700000" algn="tl">
                    <a:srgbClr val="FFFFFF"/>
                  </a:outerShdw>
                </a:effectLst>
                <a:latin typeface="Arial" pitchFamily="34" charset="0"/>
                <a:ea typeface="+mn-ea"/>
              </a:rPr>
              <a:t>Process, </a:t>
            </a:r>
            <a:r>
              <a:rPr lang="en-US" sz="5000" b="1" dirty="0">
                <a:effectLst>
                  <a:outerShdw blurRad="38100" dist="38100" dir="2700000" algn="tl">
                    <a:srgbClr val="FFFFFF"/>
                  </a:outerShdw>
                </a:effectLst>
                <a:latin typeface="Arial" pitchFamily="34" charset="0"/>
                <a:ea typeface="+mn-ea"/>
              </a:rPr>
              <a:t>not an </a:t>
            </a:r>
            <a:r>
              <a:rPr lang="en-US" sz="5000" b="1" i="1" dirty="0">
                <a:solidFill>
                  <a:schemeClr val="tx2"/>
                </a:solidFill>
                <a:effectLst>
                  <a:outerShdw blurRad="38100" dist="38100" dir="2700000" algn="tl">
                    <a:srgbClr val="FFFFFF"/>
                  </a:outerShdw>
                </a:effectLst>
                <a:latin typeface="Arial" pitchFamily="34" charset="0"/>
                <a:ea typeface="+mn-ea"/>
              </a:rPr>
              <a:t>Event</a:t>
            </a:r>
          </a:p>
          <a:p>
            <a:pPr eaLnBrk="0" hangingPunct="0">
              <a:lnSpc>
                <a:spcPct val="90000"/>
              </a:lnSpc>
              <a:spcBef>
                <a:spcPct val="20000"/>
              </a:spcBef>
              <a:defRPr/>
            </a:pPr>
            <a:endParaRPr lang="en-US" sz="5000" dirty="0">
              <a:solidFill>
                <a:schemeClr val="tx2"/>
              </a:solidFill>
              <a:latin typeface="Arial" pitchFamily="34" charset="0"/>
              <a:ea typeface="+mn-ea"/>
            </a:endParaRPr>
          </a:p>
        </p:txBody>
      </p:sp>
      <p:sp>
        <p:nvSpPr>
          <p:cNvPr id="38919" name="Rectangle 7"/>
          <p:cNvSpPr>
            <a:spLocks noChangeArrowheads="1"/>
          </p:cNvSpPr>
          <p:nvPr/>
        </p:nvSpPr>
        <p:spPr bwMode="auto">
          <a:xfrm>
            <a:off x="5257800" y="4308349"/>
            <a:ext cx="388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r>
              <a:rPr lang="en-US" sz="2400" dirty="0">
                <a:cs typeface="Times New Roman" charset="0"/>
              </a:rPr>
              <a:t>Anonymous</a:t>
            </a:r>
          </a:p>
        </p:txBody>
      </p:sp>
      <p:sp>
        <p:nvSpPr>
          <p:cNvPr id="3" name="Title 2" hidden="1"/>
          <p:cNvSpPr>
            <a:spLocks noGrp="1"/>
          </p:cNvSpPr>
          <p:nvPr>
            <p:ph type="title"/>
          </p:nvPr>
        </p:nvSpPr>
        <p:spPr/>
        <p:txBody>
          <a:bodyPr/>
          <a:lstStyle/>
          <a:p>
            <a:r>
              <a:rPr lang="en-US" dirty="0" smtClean="0"/>
              <a:t>QI Process</a:t>
            </a:r>
            <a:endParaRPr lang="en-US" dirty="0"/>
          </a:p>
        </p:txBody>
      </p:sp>
      <p:sp>
        <p:nvSpPr>
          <p:cNvPr id="8" name="Slide Number Placeholder 3"/>
          <p:cNvSpPr>
            <a:spLocks noGrp="1"/>
          </p:cNvSpPr>
          <p:nvPr>
            <p:ph type="sldNum" sz="quarter" idx="10"/>
          </p:nvPr>
        </p:nvSpPr>
        <p:spPr/>
        <p:txBody>
          <a:bodyPr/>
          <a:lstStyle/>
          <a:p>
            <a:pPr algn="l"/>
            <a:fld id="{50A4D7AA-92FF-4BAA-B835-819596DB820A}" type="slidenum">
              <a:rPr lang="en-US" altLang="en-US" smtClean="0"/>
              <a:pPr algn="l"/>
              <a:t>42</a:t>
            </a:fld>
            <a:endParaRPr lang="en-US" altLang="en-US"/>
          </a:p>
        </p:txBody>
      </p:sp>
    </p:spTree>
    <p:extLst>
      <p:ext uri="{BB962C8B-B14F-4D97-AF65-F5344CB8AC3E}">
        <p14:creationId xmlns:p14="http://schemas.microsoft.com/office/powerpoint/2010/main" val="702417458"/>
      </p:ext>
    </p:extLst>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sz="quarter" idx="11"/>
          </p:nvPr>
        </p:nvSpPr>
        <p:spPr>
          <a:xfrm>
            <a:off x="457200" y="1676400"/>
            <a:ext cx="8153400" cy="4343400"/>
          </a:xfrm>
        </p:spPr>
        <p:txBody>
          <a:bodyPr>
            <a:normAutofit fontScale="92500" lnSpcReduction="20000"/>
          </a:bodyPr>
          <a:lstStyle/>
          <a:p>
            <a:r>
              <a:rPr lang="en-US" dirty="0" smtClean="0"/>
              <a:t>Use process to collect, evaluate, adapt, and publicize data</a:t>
            </a:r>
          </a:p>
          <a:p>
            <a:r>
              <a:rPr lang="en-US" dirty="0" smtClean="0"/>
              <a:t>Use real-time data/transparency</a:t>
            </a:r>
          </a:p>
          <a:p>
            <a:r>
              <a:rPr lang="en-US" dirty="0" smtClean="0"/>
              <a:t>Utilize specific data mining tools that work</a:t>
            </a:r>
          </a:p>
          <a:p>
            <a:pPr lvl="1"/>
            <a:r>
              <a:rPr lang="en-US" dirty="0" smtClean="0"/>
              <a:t>Monitor and evaluate frequently</a:t>
            </a:r>
          </a:p>
          <a:p>
            <a:r>
              <a:rPr lang="en-US" dirty="0" smtClean="0"/>
              <a:t>Process of “Carrots and Sticks”</a:t>
            </a:r>
          </a:p>
          <a:p>
            <a:r>
              <a:rPr lang="en-US" dirty="0" smtClean="0"/>
              <a:t>Participate in AHA </a:t>
            </a:r>
            <a:r>
              <a:rPr lang="en-US" dirty="0" err="1"/>
              <a:t>c</a:t>
            </a:r>
            <a:r>
              <a:rPr lang="en-US" dirty="0" err="1" smtClean="0"/>
              <a:t>ollaboratives</a:t>
            </a:r>
            <a:r>
              <a:rPr lang="en-US" dirty="0" smtClean="0"/>
              <a:t> and AHRQ resources to maximize effects</a:t>
            </a:r>
          </a:p>
          <a:p>
            <a:r>
              <a:rPr lang="en-US" dirty="0"/>
              <a:t>Use your data to be accountable, transparent, and sustain your Culture of </a:t>
            </a:r>
            <a:r>
              <a:rPr lang="en-US" dirty="0" smtClean="0"/>
              <a:t>Confidence</a:t>
            </a:r>
            <a:endParaRPr lang="en-US" dirty="0"/>
          </a:p>
        </p:txBody>
      </p:sp>
      <p:sp>
        <p:nvSpPr>
          <p:cNvPr id="6"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43</a:t>
            </a:fld>
            <a:endParaRPr lang="en-US" altLang="en-US" sz="1200">
              <a:solidFill>
                <a:schemeClr val="tx1">
                  <a:tint val="75000"/>
                </a:schemeClr>
              </a:solidFill>
            </a:endParaRPr>
          </a:p>
        </p:txBody>
      </p:sp>
    </p:spTree>
    <p:extLst>
      <p:ext uri="{BB962C8B-B14F-4D97-AF65-F5344CB8AC3E}">
        <p14:creationId xmlns:p14="http://schemas.microsoft.com/office/powerpoint/2010/main" val="3875263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Hospital Unit Story: </a:t>
            </a:r>
            <a:br>
              <a:rPr lang="en-US" dirty="0"/>
            </a:br>
            <a:r>
              <a:rPr lang="en-US" dirty="0"/>
              <a:t>Maury Regional Medical Center</a:t>
            </a:r>
          </a:p>
        </p:txBody>
      </p:sp>
      <p:sp>
        <p:nvSpPr>
          <p:cNvPr id="3" name="Subtitle 2"/>
          <p:cNvSpPr>
            <a:spLocks noGrp="1"/>
          </p:cNvSpPr>
          <p:nvPr>
            <p:ph type="subTitle" idx="1"/>
          </p:nvPr>
        </p:nvSpPr>
        <p:spPr/>
        <p:txBody>
          <a:bodyPr>
            <a:noAutofit/>
          </a:bodyPr>
          <a:lstStyle/>
          <a:p>
            <a:r>
              <a:rPr lang="en-US" sz="2400" dirty="0"/>
              <a:t>Ginger Dickens, MSN</a:t>
            </a:r>
            <a:r>
              <a:rPr lang="en-US" sz="2400" dirty="0" smtClean="0"/>
              <a:t>, RN, CNML, CCRN</a:t>
            </a:r>
            <a:r>
              <a:rPr lang="en-US" sz="2400" dirty="0"/>
              <a:t/>
            </a:r>
            <a:br>
              <a:rPr lang="en-US" sz="2400" dirty="0"/>
            </a:br>
            <a:r>
              <a:rPr lang="en-US" sz="2400" dirty="0"/>
              <a:t>Nurse Manager</a:t>
            </a:r>
            <a:br>
              <a:rPr lang="en-US" sz="2400" dirty="0"/>
            </a:br>
            <a:r>
              <a:rPr lang="en-US" sz="2400" dirty="0"/>
              <a:t>Maury Regional Medical Center Columbia, TN</a:t>
            </a:r>
          </a:p>
        </p:txBody>
      </p:sp>
      <p:sp>
        <p:nvSpPr>
          <p:cNvPr id="6"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44</a:t>
            </a:fld>
            <a:endParaRPr lang="en-US" altLang="en-US" sz="1200">
              <a:solidFill>
                <a:schemeClr val="tx1">
                  <a:tint val="75000"/>
                </a:schemeClr>
              </a:solidFill>
            </a:endParaRPr>
          </a:p>
        </p:txBody>
      </p:sp>
      <p:pic>
        <p:nvPicPr>
          <p:cNvPr id="7" name="Picture 4" descr="headshot of Ginger Dicken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258" t="10174" r="9738" b="7849"/>
          <a:stretch/>
        </p:blipFill>
        <p:spPr bwMode="auto">
          <a:xfrm>
            <a:off x="457200" y="4114800"/>
            <a:ext cx="953934" cy="131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260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Maury Regional Medical Center, </a:t>
            </a:r>
            <a:r>
              <a:rPr lang="en-US" dirty="0" smtClean="0"/>
              <a:t/>
            </a:r>
            <a:br>
              <a:rPr lang="en-US" dirty="0" smtClean="0"/>
            </a:br>
            <a:r>
              <a:rPr lang="en-US" dirty="0" smtClean="0"/>
              <a:t>Columbia</a:t>
            </a:r>
            <a:r>
              <a:rPr lang="en-US" dirty="0"/>
              <a:t>, TN</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45</a:t>
            </a:fld>
            <a:endParaRPr lang="en-US" dirty="0">
              <a:solidFill>
                <a:prstClr val="black">
                  <a:tint val="75000"/>
                </a:prstClr>
              </a:solidFill>
            </a:endParaRPr>
          </a:p>
        </p:txBody>
      </p:sp>
      <p:sp>
        <p:nvSpPr>
          <p:cNvPr id="2" name="Content Placeholder 1"/>
          <p:cNvSpPr>
            <a:spLocks noGrp="1"/>
          </p:cNvSpPr>
          <p:nvPr>
            <p:ph sz="quarter" idx="11"/>
          </p:nvPr>
        </p:nvSpPr>
        <p:spPr>
          <a:xfrm>
            <a:off x="457200" y="1676400"/>
            <a:ext cx="3733800" cy="4114800"/>
          </a:xfrm>
        </p:spPr>
        <p:txBody>
          <a:bodyPr>
            <a:normAutofit fontScale="85000" lnSpcReduction="20000"/>
          </a:bodyPr>
          <a:lstStyle/>
          <a:p>
            <a:r>
              <a:rPr lang="en-US" sz="2600" dirty="0"/>
              <a:t>Largest hospital between Nashville, TN and Huntsville, AL </a:t>
            </a:r>
          </a:p>
          <a:p>
            <a:endParaRPr lang="en-US" sz="2600" dirty="0"/>
          </a:p>
          <a:p>
            <a:r>
              <a:rPr lang="en-US" sz="2600" dirty="0"/>
              <a:t>275 bed facility with a medical staff of more than 200 physicians and 2,000 employees</a:t>
            </a:r>
          </a:p>
          <a:p>
            <a:endParaRPr lang="en-US" sz="2600" dirty="0"/>
          </a:p>
          <a:p>
            <a:r>
              <a:rPr lang="en-US" sz="2600" dirty="0"/>
              <a:t>Serves a region of more than a quarter of a million people in southern middle Tennessee</a:t>
            </a:r>
          </a:p>
          <a:p>
            <a:endParaRPr lang="en-US" dirty="0"/>
          </a:p>
        </p:txBody>
      </p:sp>
      <p:sp>
        <p:nvSpPr>
          <p:cNvPr id="4" name="Rectangle 3"/>
          <p:cNvSpPr/>
          <p:nvPr/>
        </p:nvSpPr>
        <p:spPr>
          <a:xfrm>
            <a:off x="4267200" y="1676401"/>
            <a:ext cx="4038600" cy="4124206"/>
          </a:xfrm>
          <a:prstGeom prst="rect">
            <a:avLst/>
          </a:prstGeom>
        </p:spPr>
        <p:txBody>
          <a:bodyPr wrap="square">
            <a:spAutoFit/>
          </a:bodyPr>
          <a:lstStyle/>
          <a:p>
            <a:r>
              <a:rPr lang="en-US" sz="2000" dirty="0">
                <a:solidFill>
                  <a:prstClr val="black"/>
                </a:solidFill>
              </a:rPr>
              <a:t>Maury Regional </a:t>
            </a:r>
          </a:p>
          <a:p>
            <a:r>
              <a:rPr lang="en-US" sz="2000" dirty="0">
                <a:solidFill>
                  <a:prstClr val="black"/>
                </a:solidFill>
              </a:rPr>
              <a:t>Health System</a:t>
            </a:r>
          </a:p>
          <a:p>
            <a:endParaRPr lang="en-US" sz="2000" dirty="0">
              <a:solidFill>
                <a:prstClr val="black"/>
              </a:solidFill>
            </a:endParaRPr>
          </a:p>
          <a:p>
            <a:r>
              <a:rPr lang="en-US" sz="1200" dirty="0">
                <a:solidFill>
                  <a:prstClr val="black"/>
                </a:solidFill>
              </a:rPr>
              <a:t>Columbia</a:t>
            </a:r>
          </a:p>
          <a:p>
            <a:pPr lvl="1"/>
            <a:r>
              <a:rPr lang="en-US" sz="1000" dirty="0">
                <a:solidFill>
                  <a:prstClr val="black"/>
                </a:solidFill>
              </a:rPr>
              <a:t>Maury Regional Medical Center 	</a:t>
            </a:r>
          </a:p>
          <a:p>
            <a:pPr lvl="1"/>
            <a:r>
              <a:rPr lang="en-US" sz="1000" dirty="0">
                <a:solidFill>
                  <a:prstClr val="black"/>
                </a:solidFill>
              </a:rPr>
              <a:t>Family Health Group (100 providers)		</a:t>
            </a:r>
          </a:p>
          <a:p>
            <a:pPr lvl="1"/>
            <a:r>
              <a:rPr lang="en-US" sz="1000" dirty="0">
                <a:solidFill>
                  <a:prstClr val="black"/>
                </a:solidFill>
              </a:rPr>
              <a:t>EMS Services</a:t>
            </a:r>
          </a:p>
          <a:p>
            <a:r>
              <a:rPr lang="en-US" sz="1200" dirty="0">
                <a:solidFill>
                  <a:prstClr val="black"/>
                </a:solidFill>
              </a:rPr>
              <a:t>Lewisburg</a:t>
            </a:r>
          </a:p>
          <a:p>
            <a:pPr lvl="1"/>
            <a:r>
              <a:rPr lang="en-US" sz="1000" dirty="0">
                <a:solidFill>
                  <a:prstClr val="black"/>
                </a:solidFill>
              </a:rPr>
              <a:t>Marshall Medical Center		25 Beds</a:t>
            </a:r>
          </a:p>
          <a:p>
            <a:r>
              <a:rPr lang="en-US" sz="1200" dirty="0">
                <a:solidFill>
                  <a:prstClr val="black"/>
                </a:solidFill>
              </a:rPr>
              <a:t>Waynesboro</a:t>
            </a:r>
          </a:p>
          <a:p>
            <a:pPr lvl="1"/>
            <a:r>
              <a:rPr lang="en-US" sz="1000" dirty="0">
                <a:solidFill>
                  <a:prstClr val="black"/>
                </a:solidFill>
              </a:rPr>
              <a:t>Wayne Medical Center		80 Beds</a:t>
            </a:r>
          </a:p>
          <a:p>
            <a:pPr lvl="1"/>
            <a:r>
              <a:rPr lang="en-US" sz="1000" dirty="0">
                <a:solidFill>
                  <a:prstClr val="black"/>
                </a:solidFill>
              </a:rPr>
              <a:t>EMS Services</a:t>
            </a:r>
          </a:p>
          <a:p>
            <a:r>
              <a:rPr lang="en-US" sz="1200" dirty="0">
                <a:solidFill>
                  <a:prstClr val="black"/>
                </a:solidFill>
              </a:rPr>
              <a:t>Hohenwald</a:t>
            </a:r>
          </a:p>
          <a:p>
            <a:pPr lvl="1"/>
            <a:r>
              <a:rPr lang="en-US" sz="1000" dirty="0">
                <a:solidFill>
                  <a:prstClr val="black"/>
                </a:solidFill>
              </a:rPr>
              <a:t>Lewis Health Center - Primary Care Clinic &amp; Diagnostics open 14 hours per day</a:t>
            </a:r>
          </a:p>
          <a:p>
            <a:pPr lvl="1"/>
            <a:r>
              <a:rPr lang="en-US" sz="1000" dirty="0">
                <a:solidFill>
                  <a:prstClr val="black"/>
                </a:solidFill>
              </a:rPr>
              <a:t>EMS Services</a:t>
            </a:r>
          </a:p>
          <a:p>
            <a:r>
              <a:rPr lang="en-US" sz="1200" dirty="0">
                <a:solidFill>
                  <a:prstClr val="black"/>
                </a:solidFill>
              </a:rPr>
              <a:t>Spring Hill</a:t>
            </a:r>
          </a:p>
          <a:p>
            <a:pPr lvl="1"/>
            <a:r>
              <a:rPr lang="en-US" sz="1000" dirty="0">
                <a:solidFill>
                  <a:prstClr val="black"/>
                </a:solidFill>
              </a:rPr>
              <a:t>Imaging, Surgery Center, Radiation Oncology, Multi-Specialty Physician Clinics</a:t>
            </a:r>
          </a:p>
          <a:p>
            <a:r>
              <a:rPr lang="en-US" sz="1200" dirty="0">
                <a:solidFill>
                  <a:prstClr val="black"/>
                </a:solidFill>
              </a:rPr>
              <a:t>Pulaski</a:t>
            </a:r>
          </a:p>
          <a:p>
            <a:pPr lvl="1"/>
            <a:r>
              <a:rPr lang="en-US" sz="1000" dirty="0">
                <a:solidFill>
                  <a:prstClr val="black"/>
                </a:solidFill>
              </a:rPr>
              <a:t>Physical Medicine Services</a:t>
            </a:r>
            <a:endParaRPr lang="en-US" dirty="0">
              <a:solidFill>
                <a:prstClr val="black"/>
              </a:solidFill>
            </a:endParaRPr>
          </a:p>
        </p:txBody>
      </p:sp>
      <p:pic>
        <p:nvPicPr>
          <p:cNvPr id="6" name="Picture 2" descr="alt=&quo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600200"/>
            <a:ext cx="2099469" cy="158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147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Maury Regional Medical </a:t>
            </a:r>
            <a:r>
              <a:rPr lang="en-US" dirty="0" smtClean="0"/>
              <a:t>Center</a:t>
            </a:r>
            <a:br>
              <a:rPr lang="en-US" dirty="0" smtClean="0"/>
            </a:br>
            <a:r>
              <a:rPr lang="en-US" dirty="0" smtClean="0"/>
              <a:t>Columbia</a:t>
            </a:r>
            <a:r>
              <a:rPr lang="en-US" dirty="0"/>
              <a:t>, TN</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46</a:t>
            </a:fld>
            <a:endParaRPr lang="en-US" dirty="0">
              <a:solidFill>
                <a:prstClr val="black">
                  <a:tint val="75000"/>
                </a:prstClr>
              </a:solidFill>
            </a:endParaRPr>
          </a:p>
        </p:txBody>
      </p:sp>
      <p:sp>
        <p:nvSpPr>
          <p:cNvPr id="4" name="Content Placeholder 3"/>
          <p:cNvSpPr>
            <a:spLocks noGrp="1"/>
          </p:cNvSpPr>
          <p:nvPr>
            <p:ph sz="quarter" idx="11"/>
          </p:nvPr>
        </p:nvSpPr>
        <p:spPr/>
        <p:txBody>
          <a:bodyPr>
            <a:normAutofit fontScale="70000" lnSpcReduction="20000"/>
          </a:bodyPr>
          <a:lstStyle/>
          <a:p>
            <a:r>
              <a:rPr lang="en-US" b="1" i="1" dirty="0"/>
              <a:t>MRMC is proud to have been recognized for its quality of care and operations</a:t>
            </a:r>
          </a:p>
          <a:p>
            <a:endParaRPr lang="en-US" b="1" i="1" dirty="0"/>
          </a:p>
          <a:p>
            <a:r>
              <a:rPr lang="en-US" dirty="0"/>
              <a:t>Services include:</a:t>
            </a:r>
          </a:p>
          <a:p>
            <a:pPr marL="742950" indent="-285750">
              <a:buFont typeface="Wingdings" panose="05000000000000000000" pitchFamily="2" charset="2"/>
              <a:buChar char="Ø"/>
            </a:pPr>
            <a:r>
              <a:rPr lang="en-US" dirty="0"/>
              <a:t>Cancer Center</a:t>
            </a:r>
          </a:p>
          <a:p>
            <a:pPr marL="742950" indent="-285750">
              <a:buFont typeface="Wingdings" panose="05000000000000000000" pitchFamily="2" charset="2"/>
              <a:buChar char="Ø"/>
            </a:pPr>
            <a:r>
              <a:rPr lang="en-US" dirty="0"/>
              <a:t>Emergency Services</a:t>
            </a:r>
          </a:p>
          <a:p>
            <a:pPr marL="742950" indent="-285750">
              <a:buFont typeface="Wingdings" panose="05000000000000000000" pitchFamily="2" charset="2"/>
              <a:buChar char="Ø"/>
            </a:pPr>
            <a:r>
              <a:rPr lang="en-US" dirty="0"/>
              <a:t>Heart Center</a:t>
            </a:r>
          </a:p>
          <a:p>
            <a:pPr marL="742950" indent="-285750">
              <a:buFont typeface="Wingdings" panose="05000000000000000000" pitchFamily="2" charset="2"/>
              <a:buChar char="Ø"/>
            </a:pPr>
            <a:r>
              <a:rPr lang="en-US" dirty="0"/>
              <a:t>Neonatal Intensive Care</a:t>
            </a:r>
          </a:p>
          <a:p>
            <a:pPr marL="742950" indent="-285750">
              <a:buFont typeface="Wingdings" panose="05000000000000000000" pitchFamily="2" charset="2"/>
              <a:buChar char="Ø"/>
            </a:pPr>
            <a:r>
              <a:rPr lang="en-US" dirty="0"/>
              <a:t>Neurology and Neurosurgery</a:t>
            </a:r>
          </a:p>
          <a:p>
            <a:pPr marL="742950" indent="-285750">
              <a:buFont typeface="Wingdings" panose="05000000000000000000" pitchFamily="2" charset="2"/>
              <a:buChar char="Ø"/>
            </a:pPr>
            <a:r>
              <a:rPr lang="en-US" dirty="0"/>
              <a:t>Orthopedic Services</a:t>
            </a:r>
          </a:p>
          <a:p>
            <a:pPr marL="742950" indent="-285750">
              <a:buFont typeface="Wingdings" panose="05000000000000000000" pitchFamily="2" charset="2"/>
              <a:buChar char="Ø"/>
            </a:pPr>
            <a:r>
              <a:rPr lang="en-US" dirty="0"/>
              <a:t>Surgical Services</a:t>
            </a:r>
          </a:p>
          <a:p>
            <a:pPr marL="742950" indent="-285750">
              <a:buFont typeface="Wingdings" panose="05000000000000000000" pitchFamily="2" charset="2"/>
              <a:buChar char="Ø"/>
            </a:pPr>
            <a:r>
              <a:rPr lang="en-US" dirty="0"/>
              <a:t>Women’s Center</a:t>
            </a:r>
          </a:p>
          <a:p>
            <a:endParaRPr lang="en-US" dirty="0"/>
          </a:p>
        </p:txBody>
      </p:sp>
      <p:pic>
        <p:nvPicPr>
          <p:cNvPr id="5" name="Content Placeholder 7" descr="alt=&quo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2209800"/>
            <a:ext cx="3823447" cy="2867584"/>
          </a:xfrm>
          <a:prstGeom prst="rect">
            <a:avLst/>
          </a:prstGeom>
        </p:spPr>
      </p:pic>
    </p:spTree>
    <p:extLst>
      <p:ext uri="{BB962C8B-B14F-4D97-AF65-F5344CB8AC3E}">
        <p14:creationId xmlns:p14="http://schemas.microsoft.com/office/powerpoint/2010/main" val="9914738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Care</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47</a:t>
            </a:fld>
            <a:endParaRPr lang="en-US" dirty="0">
              <a:solidFill>
                <a:prstClr val="black">
                  <a:tint val="75000"/>
                </a:prstClr>
              </a:solidFill>
            </a:endParaRPr>
          </a:p>
        </p:txBody>
      </p:sp>
      <p:sp>
        <p:nvSpPr>
          <p:cNvPr id="4" name="Content Placeholder 3"/>
          <p:cNvSpPr>
            <a:spLocks noGrp="1"/>
          </p:cNvSpPr>
          <p:nvPr>
            <p:ph sz="quarter" idx="11"/>
          </p:nvPr>
        </p:nvSpPr>
        <p:spPr/>
        <p:txBody>
          <a:bodyPr>
            <a:normAutofit/>
          </a:bodyPr>
          <a:lstStyle/>
          <a:p>
            <a:r>
              <a:rPr lang="en-US" sz="2800" dirty="0"/>
              <a:t>Recent recipient of the TNCPE 2014 </a:t>
            </a:r>
          </a:p>
          <a:p>
            <a:pPr marL="0" indent="0">
              <a:buNone/>
            </a:pPr>
            <a:r>
              <a:rPr lang="en-US" sz="2800" dirty="0"/>
              <a:t>    Excellence Award </a:t>
            </a:r>
            <a:endParaRPr lang="en-US" sz="2800" dirty="0" smtClean="0"/>
          </a:p>
          <a:p>
            <a:pPr marL="0" indent="0">
              <a:buNone/>
            </a:pPr>
            <a:endParaRPr lang="en-US" sz="2800" dirty="0"/>
          </a:p>
          <a:p>
            <a:r>
              <a:rPr lang="en-US" sz="2800" dirty="0"/>
              <a:t>2015 </a:t>
            </a:r>
            <a:r>
              <a:rPr lang="en-US" sz="2800" dirty="0" smtClean="0"/>
              <a:t>– formally recognized </a:t>
            </a:r>
            <a:r>
              <a:rPr lang="en-US" sz="2800" dirty="0"/>
              <a:t>as a “</a:t>
            </a:r>
            <a:r>
              <a:rPr lang="en-US" sz="2800" dirty="0" err="1"/>
              <a:t>Planetree</a:t>
            </a:r>
            <a:r>
              <a:rPr lang="en-US" sz="2800" dirty="0"/>
              <a:t> Designated®” Patient-Centered Hospital. It’s one of 28 hospitals in the U.S. and the first in </a:t>
            </a:r>
            <a:r>
              <a:rPr lang="en-US" sz="2800" dirty="0" smtClean="0"/>
              <a:t>Tennessee.</a:t>
            </a:r>
            <a:endParaRPr lang="en-US" sz="2800" dirty="0"/>
          </a:p>
        </p:txBody>
      </p:sp>
      <p:pic>
        <p:nvPicPr>
          <p:cNvPr id="5" name="Picture 2" descr="al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828800"/>
            <a:ext cx="19050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629150"/>
            <a:ext cx="1981200" cy="206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054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Joint Commission</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48</a:t>
            </a:fld>
            <a:endParaRPr lang="en-US" dirty="0">
              <a:solidFill>
                <a:prstClr val="black">
                  <a:tint val="75000"/>
                </a:prstClr>
              </a:solidFill>
            </a:endParaRPr>
          </a:p>
        </p:txBody>
      </p:sp>
      <p:sp>
        <p:nvSpPr>
          <p:cNvPr id="4" name="Content Placeholder 3"/>
          <p:cNvSpPr>
            <a:spLocks noGrp="1"/>
          </p:cNvSpPr>
          <p:nvPr>
            <p:ph sz="quarter" idx="11"/>
          </p:nvPr>
        </p:nvSpPr>
        <p:spPr/>
        <p:txBody>
          <a:bodyPr/>
          <a:lstStyle/>
          <a:p>
            <a:r>
              <a:rPr lang="en-US" sz="2800" dirty="0"/>
              <a:t>Disease-Specific Care for Inpatient Diabetes</a:t>
            </a:r>
          </a:p>
          <a:p>
            <a:r>
              <a:rPr lang="en-US" sz="2800" dirty="0"/>
              <a:t>Disease Specific Care for Joint Replacement - Hips</a:t>
            </a:r>
          </a:p>
          <a:p>
            <a:r>
              <a:rPr lang="en-US" sz="2800" dirty="0"/>
              <a:t>Disease Specific Care for Joint Replacement – Knees</a:t>
            </a:r>
          </a:p>
          <a:p>
            <a:r>
              <a:rPr lang="en-US" sz="2800" dirty="0"/>
              <a:t>Disease Specific Care for Sepsis</a:t>
            </a:r>
          </a:p>
          <a:p>
            <a:r>
              <a:rPr lang="en-US" sz="2800" dirty="0"/>
              <a:t>Disease Specific Congestive Heart Failure </a:t>
            </a:r>
          </a:p>
          <a:p>
            <a:endParaRPr lang="en-US" dirty="0"/>
          </a:p>
        </p:txBody>
      </p:sp>
      <p:pic>
        <p:nvPicPr>
          <p:cNvPr id="5" name="Picture 2" descr="al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648200"/>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5966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Care at MRMC</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49</a:t>
            </a:fld>
            <a:endParaRPr lang="en-US" dirty="0">
              <a:solidFill>
                <a:prstClr val="black">
                  <a:tint val="75000"/>
                </a:prstClr>
              </a:solidFill>
            </a:endParaRPr>
          </a:p>
        </p:txBody>
      </p:sp>
      <p:sp>
        <p:nvSpPr>
          <p:cNvPr id="4" name="Content Placeholder 3"/>
          <p:cNvSpPr>
            <a:spLocks noGrp="1"/>
          </p:cNvSpPr>
          <p:nvPr>
            <p:ph sz="quarter" idx="11"/>
          </p:nvPr>
        </p:nvSpPr>
        <p:spPr>
          <a:xfrm>
            <a:off x="457200" y="1676400"/>
            <a:ext cx="4267200" cy="4495800"/>
          </a:xfrm>
        </p:spPr>
        <p:txBody>
          <a:bodyPr>
            <a:normAutofit/>
          </a:bodyPr>
          <a:lstStyle/>
          <a:p>
            <a:r>
              <a:rPr lang="en-US" sz="2000" dirty="0" smtClean="0"/>
              <a:t>24 </a:t>
            </a:r>
            <a:r>
              <a:rPr lang="en-US" sz="2000" dirty="0"/>
              <a:t>beds of critical care on two floors</a:t>
            </a:r>
          </a:p>
          <a:p>
            <a:r>
              <a:rPr lang="en-US" sz="2000" dirty="0"/>
              <a:t>One team of staff servicing all areas</a:t>
            </a:r>
          </a:p>
          <a:p>
            <a:r>
              <a:rPr lang="en-US" sz="2000" dirty="0"/>
              <a:t>24/7 </a:t>
            </a:r>
            <a:r>
              <a:rPr lang="en-US" sz="2000" dirty="0" err="1"/>
              <a:t>Intensivist</a:t>
            </a:r>
            <a:r>
              <a:rPr lang="en-US" sz="2000" dirty="0"/>
              <a:t> coverage</a:t>
            </a:r>
          </a:p>
          <a:p>
            <a:r>
              <a:rPr lang="en-US" sz="2000" dirty="0"/>
              <a:t>NP 7 days per week</a:t>
            </a:r>
          </a:p>
          <a:p>
            <a:r>
              <a:rPr lang="en-US" sz="2000" dirty="0"/>
              <a:t>All admissions require </a:t>
            </a:r>
            <a:r>
              <a:rPr lang="en-US" sz="2000" dirty="0" err="1"/>
              <a:t>Intensivist</a:t>
            </a:r>
            <a:r>
              <a:rPr lang="en-US" sz="2000" dirty="0"/>
              <a:t> consult</a:t>
            </a:r>
          </a:p>
          <a:p>
            <a:r>
              <a:rPr lang="en-US" sz="2000" dirty="0"/>
              <a:t>60% BSN or higher (39 BSN and 4 MSN)</a:t>
            </a:r>
          </a:p>
          <a:p>
            <a:r>
              <a:rPr lang="en-US" sz="2000" dirty="0"/>
              <a:t>47% CCRN Certified Nurses (34)</a:t>
            </a:r>
          </a:p>
          <a:p>
            <a:endParaRPr lang="en-US" dirty="0"/>
          </a:p>
        </p:txBody>
      </p:sp>
      <p:pic>
        <p:nvPicPr>
          <p:cNvPr id="5" name="Picture 2" descr="alt=&quot;&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898" b="3699"/>
          <a:stretch/>
        </p:blipFill>
        <p:spPr bwMode="auto">
          <a:xfrm>
            <a:off x="4953000" y="2362200"/>
            <a:ext cx="3639394" cy="2209800"/>
          </a:xfrm>
          <a:prstGeom prst="rect">
            <a:avLst/>
          </a:prstGeom>
          <a:noFill/>
          <a:ln w="5715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698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Quality Health Care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5</a:t>
            </a:fld>
            <a:endParaRPr lang="en-US" dirty="0"/>
          </a:p>
        </p:txBody>
      </p:sp>
      <p:sp>
        <p:nvSpPr>
          <p:cNvPr id="2" name="Content Placeholder 1"/>
          <p:cNvSpPr>
            <a:spLocks noGrp="1"/>
          </p:cNvSpPr>
          <p:nvPr>
            <p:ph sz="quarter" idx="11"/>
          </p:nvPr>
        </p:nvSpPr>
        <p:spPr>
          <a:xfrm>
            <a:off x="213756" y="1676400"/>
            <a:ext cx="8625444" cy="3811488"/>
          </a:xfrm>
        </p:spPr>
        <p:txBody>
          <a:bodyPr>
            <a:normAutofit/>
          </a:bodyPr>
          <a:lstStyle/>
          <a:p>
            <a:pPr marL="0" indent="0">
              <a:buNone/>
            </a:pPr>
            <a:r>
              <a:rPr lang="en-US" dirty="0" smtClean="0"/>
              <a:t>Quality Health Care-</a:t>
            </a:r>
          </a:p>
          <a:p>
            <a:pPr marL="0" indent="0">
              <a:buNone/>
            </a:pPr>
            <a:r>
              <a:rPr lang="en-US" dirty="0" smtClean="0"/>
              <a:t> </a:t>
            </a:r>
            <a:r>
              <a:rPr lang="en-US" sz="3600" dirty="0" smtClean="0"/>
              <a:t>“the degree to which health services for individuals and populations increase the likelihood of desired health outcomes and are consistent with current professional knowledge” </a:t>
            </a:r>
            <a:r>
              <a:rPr lang="en-US" sz="1400" dirty="0" smtClean="0"/>
              <a:t>(p. 1161) </a:t>
            </a:r>
            <a:endParaRPr lang="en-US" sz="1400" dirty="0"/>
          </a:p>
        </p:txBody>
      </p:sp>
      <p:sp>
        <p:nvSpPr>
          <p:cNvPr id="4" name="TextBox 3"/>
          <p:cNvSpPr txBox="1"/>
          <p:nvPr/>
        </p:nvSpPr>
        <p:spPr>
          <a:xfrm>
            <a:off x="5181600" y="5334000"/>
            <a:ext cx="3657600" cy="307777"/>
          </a:xfrm>
          <a:prstGeom prst="rect">
            <a:avLst/>
          </a:prstGeom>
          <a:noFill/>
        </p:spPr>
        <p:txBody>
          <a:bodyPr wrap="square" rtlCol="0">
            <a:spAutoFit/>
          </a:bodyPr>
          <a:lstStyle/>
          <a:p>
            <a:r>
              <a:rPr lang="en-US" sz="1400" dirty="0" err="1" smtClean="0"/>
              <a:t>Lorh</a:t>
            </a:r>
            <a:r>
              <a:rPr lang="en-US" sz="1400" dirty="0" smtClean="0"/>
              <a:t> KN N </a:t>
            </a:r>
            <a:r>
              <a:rPr lang="en-US" sz="1400" dirty="0" err="1" smtClean="0"/>
              <a:t>Engl</a:t>
            </a:r>
            <a:r>
              <a:rPr lang="en-US" sz="1400" dirty="0" smtClean="0"/>
              <a:t> J Med. 1990;332:1161-71</a:t>
            </a:r>
            <a:endParaRPr lang="en-US" sz="1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Team Design</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50</a:t>
            </a:fld>
            <a:endParaRPr lang="en-US" dirty="0">
              <a:solidFill>
                <a:prstClr val="black">
                  <a:tint val="75000"/>
                </a:prstClr>
              </a:solidFill>
            </a:endParaRPr>
          </a:p>
        </p:txBody>
      </p:sp>
      <p:sp>
        <p:nvSpPr>
          <p:cNvPr id="6" name="Content Placeholder 5"/>
          <p:cNvSpPr>
            <a:spLocks noGrp="1"/>
          </p:cNvSpPr>
          <p:nvPr>
            <p:ph sz="quarter" idx="11"/>
          </p:nvPr>
        </p:nvSpPr>
        <p:spPr/>
        <p:txBody>
          <a:bodyPr/>
          <a:lstStyle/>
          <a:p>
            <a:r>
              <a:rPr lang="en-US" dirty="0" smtClean="0"/>
              <a:t>Physician Champion</a:t>
            </a:r>
          </a:p>
          <a:p>
            <a:r>
              <a:rPr lang="en-US" dirty="0" smtClean="0"/>
              <a:t>Infection Prevention</a:t>
            </a:r>
          </a:p>
          <a:p>
            <a:r>
              <a:rPr lang="en-US" dirty="0" smtClean="0"/>
              <a:t>Frontline staff/Champions</a:t>
            </a:r>
          </a:p>
          <a:p>
            <a:r>
              <a:rPr lang="en-US" dirty="0" smtClean="0"/>
              <a:t>Clinical Educator</a:t>
            </a:r>
          </a:p>
          <a:p>
            <a:r>
              <a:rPr lang="en-US" dirty="0" smtClean="0"/>
              <a:t>Wound Care</a:t>
            </a:r>
          </a:p>
          <a:p>
            <a:r>
              <a:rPr lang="en-US" dirty="0" smtClean="0"/>
              <a:t>Supply Chain</a:t>
            </a:r>
          </a:p>
          <a:p>
            <a:r>
              <a:rPr lang="en-US" dirty="0" smtClean="0"/>
              <a:t>Senior Leadership/Administration</a:t>
            </a:r>
          </a:p>
          <a:p>
            <a:endParaRPr lang="en-US" dirty="0"/>
          </a:p>
        </p:txBody>
      </p:sp>
    </p:spTree>
    <p:extLst>
      <p:ext uri="{BB962C8B-B14F-4D97-AF65-F5344CB8AC3E}">
        <p14:creationId xmlns:p14="http://schemas.microsoft.com/office/powerpoint/2010/main" val="1179298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Timeline – 2012</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51</a:t>
            </a:fld>
            <a:endParaRPr lang="en-US" dirty="0">
              <a:solidFill>
                <a:prstClr val="black">
                  <a:tint val="75000"/>
                </a:prstClr>
              </a:solidFill>
            </a:endParaRPr>
          </a:p>
        </p:txBody>
      </p:sp>
      <p:sp>
        <p:nvSpPr>
          <p:cNvPr id="6" name="Content Placeholder 5"/>
          <p:cNvSpPr>
            <a:spLocks noGrp="1"/>
          </p:cNvSpPr>
          <p:nvPr>
            <p:ph sz="quarter" idx="11"/>
          </p:nvPr>
        </p:nvSpPr>
        <p:spPr/>
        <p:txBody>
          <a:bodyPr>
            <a:normAutofit fontScale="92500" lnSpcReduction="20000"/>
          </a:bodyPr>
          <a:lstStyle/>
          <a:p>
            <a:pPr marL="285750" indent="-285750"/>
            <a:r>
              <a:rPr lang="en-US" dirty="0"/>
              <a:t>Review of external catheter options</a:t>
            </a:r>
          </a:p>
          <a:p>
            <a:pPr marL="285750" indent="-285750"/>
            <a:r>
              <a:rPr lang="en-US" dirty="0"/>
              <a:t>Physician order sets updated for POD #1</a:t>
            </a:r>
          </a:p>
          <a:p>
            <a:pPr marL="285750" indent="-285750"/>
            <a:r>
              <a:rPr lang="en-US" dirty="0"/>
              <a:t>Foley removal stickers as reminders</a:t>
            </a:r>
          </a:p>
          <a:p>
            <a:pPr marL="285750" indent="-285750"/>
            <a:r>
              <a:rPr lang="en-US" dirty="0"/>
              <a:t>Unit Based Quality Team </a:t>
            </a:r>
          </a:p>
          <a:p>
            <a:pPr marL="285750" indent="-285750"/>
            <a:r>
              <a:rPr lang="en-US" dirty="0"/>
              <a:t>Standard securement device</a:t>
            </a:r>
          </a:p>
          <a:p>
            <a:pPr marL="285750" indent="-285750"/>
            <a:r>
              <a:rPr lang="en-US" dirty="0"/>
              <a:t>Discovered </a:t>
            </a:r>
            <a:r>
              <a:rPr lang="en-US" dirty="0" smtClean="0"/>
              <a:t>Foley </a:t>
            </a:r>
            <a:r>
              <a:rPr lang="en-US" dirty="0"/>
              <a:t>bags had two different types of closure devices</a:t>
            </a:r>
          </a:p>
          <a:p>
            <a:pPr marL="285750" indent="-285750"/>
            <a:r>
              <a:rPr lang="en-US" dirty="0"/>
              <a:t>Covered the sample port of </a:t>
            </a:r>
            <a:r>
              <a:rPr lang="en-US" dirty="0" smtClean="0"/>
              <a:t>Foley</a:t>
            </a:r>
          </a:p>
          <a:p>
            <a:pPr marL="285750" indent="-285750"/>
            <a:r>
              <a:rPr lang="en-US" dirty="0" smtClean="0"/>
              <a:t>Nurse Driven Protocol</a:t>
            </a:r>
            <a:endParaRPr lang="en-US" dirty="0"/>
          </a:p>
          <a:p>
            <a:endParaRPr lang="en-US" dirty="0"/>
          </a:p>
        </p:txBody>
      </p:sp>
    </p:spTree>
    <p:extLst>
      <p:ext uri="{BB962C8B-B14F-4D97-AF65-F5344CB8AC3E}">
        <p14:creationId xmlns:p14="http://schemas.microsoft.com/office/powerpoint/2010/main" val="7572854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a:t>
            </a:r>
            <a:r>
              <a:rPr lang="en-US" dirty="0"/>
              <a:t>– </a:t>
            </a:r>
            <a:r>
              <a:rPr lang="en-US" dirty="0" smtClean="0"/>
              <a:t>2013</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52</a:t>
            </a:fld>
            <a:endParaRPr lang="en-US" dirty="0">
              <a:solidFill>
                <a:prstClr val="black">
                  <a:tint val="75000"/>
                </a:prstClr>
              </a:solidFill>
            </a:endParaRPr>
          </a:p>
        </p:txBody>
      </p:sp>
      <p:sp>
        <p:nvSpPr>
          <p:cNvPr id="4" name="Content Placeholder 3"/>
          <p:cNvSpPr>
            <a:spLocks noGrp="1"/>
          </p:cNvSpPr>
          <p:nvPr>
            <p:ph sz="quarter" idx="11"/>
          </p:nvPr>
        </p:nvSpPr>
        <p:spPr/>
        <p:txBody>
          <a:bodyPr/>
          <a:lstStyle/>
          <a:p>
            <a:pPr marL="285750" indent="-285750"/>
            <a:r>
              <a:rPr lang="en-US" dirty="0"/>
              <a:t>Documentation class for all licensed CC RNs</a:t>
            </a:r>
          </a:p>
          <a:p>
            <a:pPr marL="285750" indent="-285750"/>
            <a:r>
              <a:rPr lang="en-US" dirty="0"/>
              <a:t>Removed curtains from </a:t>
            </a:r>
            <a:r>
              <a:rPr lang="en-US" dirty="0" smtClean="0"/>
              <a:t>patient rooms</a:t>
            </a:r>
            <a:r>
              <a:rPr lang="en-US" dirty="0"/>
              <a:t>, replaced with mini blinds and window tint</a:t>
            </a:r>
          </a:p>
          <a:p>
            <a:pPr marL="285750" indent="-285750"/>
            <a:r>
              <a:rPr lang="en-US" dirty="0"/>
              <a:t>Added sinks to hallways for increased access</a:t>
            </a:r>
          </a:p>
          <a:p>
            <a:pPr marL="285750" indent="-285750"/>
            <a:r>
              <a:rPr lang="en-US" dirty="0"/>
              <a:t>Adopted Gel In/Wash Out practice</a:t>
            </a:r>
          </a:p>
          <a:p>
            <a:pPr marL="285750" indent="-285750"/>
            <a:r>
              <a:rPr lang="en-US" dirty="0"/>
              <a:t>If </a:t>
            </a:r>
            <a:r>
              <a:rPr lang="en-US" dirty="0" smtClean="0"/>
              <a:t>Foley </a:t>
            </a:r>
            <a:r>
              <a:rPr lang="en-US" dirty="0"/>
              <a:t>present on admission – consider removing/re-inserting if not contraindicated.</a:t>
            </a:r>
          </a:p>
          <a:p>
            <a:endParaRPr lang="en-US" dirty="0"/>
          </a:p>
        </p:txBody>
      </p:sp>
    </p:spTree>
    <p:extLst>
      <p:ext uri="{BB962C8B-B14F-4D97-AF65-F5344CB8AC3E}">
        <p14:creationId xmlns:p14="http://schemas.microsoft.com/office/powerpoint/2010/main" val="34238676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a:t>
            </a:r>
            <a:r>
              <a:rPr lang="en-US" dirty="0"/>
              <a:t>– </a:t>
            </a:r>
            <a:r>
              <a:rPr lang="en-US" dirty="0" smtClean="0"/>
              <a:t>2014</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53</a:t>
            </a:fld>
            <a:endParaRPr lang="en-US" dirty="0">
              <a:solidFill>
                <a:prstClr val="black">
                  <a:tint val="75000"/>
                </a:prstClr>
              </a:solidFill>
            </a:endParaRPr>
          </a:p>
        </p:txBody>
      </p:sp>
      <p:sp>
        <p:nvSpPr>
          <p:cNvPr id="4" name="Content Placeholder 3"/>
          <p:cNvSpPr>
            <a:spLocks noGrp="1"/>
          </p:cNvSpPr>
          <p:nvPr>
            <p:ph sz="quarter" idx="11"/>
          </p:nvPr>
        </p:nvSpPr>
        <p:spPr/>
        <p:txBody>
          <a:bodyPr>
            <a:normAutofit fontScale="77500" lnSpcReduction="20000"/>
          </a:bodyPr>
          <a:lstStyle/>
          <a:p>
            <a:pPr marL="285750" indent="-285750"/>
            <a:r>
              <a:rPr lang="en-US" dirty="0"/>
              <a:t>Universal decolonization/CHG baths initiated</a:t>
            </a:r>
          </a:p>
          <a:p>
            <a:pPr marL="285750" indent="-285750"/>
            <a:r>
              <a:rPr lang="en-US" dirty="0" smtClean="0"/>
              <a:t>Physician Education</a:t>
            </a:r>
          </a:p>
          <a:p>
            <a:pPr marL="285750" indent="-285750"/>
            <a:r>
              <a:rPr lang="en-US" dirty="0" smtClean="0"/>
              <a:t>Urine </a:t>
            </a:r>
            <a:r>
              <a:rPr lang="en-US" dirty="0"/>
              <a:t>culture stewardship</a:t>
            </a:r>
          </a:p>
          <a:p>
            <a:pPr marL="285750" indent="-285750"/>
            <a:r>
              <a:rPr lang="en-US" dirty="0"/>
              <a:t>Physician CPOE order sets updated, no automatic UA or C&amp;S</a:t>
            </a:r>
          </a:p>
          <a:p>
            <a:pPr marL="285750" indent="-285750"/>
            <a:r>
              <a:rPr lang="en-US" dirty="0"/>
              <a:t>Science of Safety video for all licensed staff</a:t>
            </a:r>
          </a:p>
          <a:p>
            <a:pPr marL="285750" indent="-285750"/>
            <a:r>
              <a:rPr lang="en-US" dirty="0"/>
              <a:t>Back to Basics education on </a:t>
            </a:r>
            <a:r>
              <a:rPr lang="en-US" dirty="0" smtClean="0"/>
              <a:t>insertion technique </a:t>
            </a:r>
            <a:r>
              <a:rPr lang="en-US" dirty="0"/>
              <a:t>and </a:t>
            </a:r>
            <a:r>
              <a:rPr lang="en-US" dirty="0" smtClean="0"/>
              <a:t>maintenance bundle</a:t>
            </a:r>
          </a:p>
          <a:p>
            <a:pPr marL="285750" indent="-285750"/>
            <a:r>
              <a:rPr lang="en-US" dirty="0" smtClean="0"/>
              <a:t>CAUTI Status Board</a:t>
            </a:r>
            <a:endParaRPr lang="en-US" dirty="0"/>
          </a:p>
          <a:p>
            <a:pPr marL="285750" indent="-285750"/>
            <a:r>
              <a:rPr lang="en-US" dirty="0"/>
              <a:t>Pocket cards and </a:t>
            </a:r>
            <a:r>
              <a:rPr lang="en-US" dirty="0" smtClean="0"/>
              <a:t>Policies</a:t>
            </a:r>
          </a:p>
          <a:p>
            <a:pPr marL="285750" indent="-285750"/>
            <a:r>
              <a:rPr lang="en-US" dirty="0" smtClean="0"/>
              <a:t>Organizational, Departmental, and Personal Goal</a:t>
            </a:r>
            <a:endParaRPr lang="en-US" dirty="0"/>
          </a:p>
          <a:p>
            <a:endParaRPr lang="en-US" dirty="0"/>
          </a:p>
        </p:txBody>
      </p:sp>
    </p:spTree>
    <p:extLst>
      <p:ext uri="{BB962C8B-B14F-4D97-AF65-F5344CB8AC3E}">
        <p14:creationId xmlns:p14="http://schemas.microsoft.com/office/powerpoint/2010/main" val="19922518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Urinary Catheter Insertion Assessment</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54</a:t>
            </a:fld>
            <a:endParaRPr lang="en-US" dirty="0">
              <a:solidFill>
                <a:prstClr val="black">
                  <a:tint val="75000"/>
                </a:prstClr>
              </a:solidFill>
            </a:endParaRPr>
          </a:p>
        </p:txBody>
      </p:sp>
      <p:pic>
        <p:nvPicPr>
          <p:cNvPr id="7" name="Picture 2" descr="alt=&quot;&quot;"/>
          <p:cNvPicPr>
            <a:picLocks noGrp="1" noChangeAspect="1" noChangeArrowheads="1"/>
          </p:cNvPicPr>
          <p:nvPr>
            <p:ph sz="quarter" idx="11"/>
          </p:nvPr>
        </p:nvPicPr>
        <p:blipFill rotWithShape="1">
          <a:blip r:embed="rId2">
            <a:extLst>
              <a:ext uri="{28A0092B-C50C-407E-A947-70E740481C1C}">
                <a14:useLocalDpi xmlns:a14="http://schemas.microsoft.com/office/drawing/2010/main" val="0"/>
              </a:ext>
            </a:extLst>
          </a:blip>
          <a:srcRect l="7098" t="15402" r="63020" b="28270"/>
          <a:stretch/>
        </p:blipFill>
        <p:spPr bwMode="auto">
          <a:xfrm>
            <a:off x="1600200" y="1676399"/>
            <a:ext cx="5738526" cy="4326881"/>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424464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 Shift Assessment</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55</a:t>
            </a:fld>
            <a:endParaRPr lang="en-US" dirty="0">
              <a:solidFill>
                <a:prstClr val="black">
                  <a:tint val="75000"/>
                </a:prstClr>
              </a:solidFill>
            </a:endParaRPr>
          </a:p>
        </p:txBody>
      </p:sp>
      <p:pic>
        <p:nvPicPr>
          <p:cNvPr id="7" name="Picture 2" descr="alt=&quot;&quot;"/>
          <p:cNvPicPr>
            <a:picLocks noGrp="1" noChangeAspect="1" noChangeArrowheads="1"/>
          </p:cNvPicPr>
          <p:nvPr>
            <p:ph sz="quarter" idx="11"/>
          </p:nvPr>
        </p:nvPicPr>
        <p:blipFill rotWithShape="1">
          <a:blip r:embed="rId2">
            <a:extLst>
              <a:ext uri="{28A0092B-C50C-407E-A947-70E740481C1C}">
                <a14:useLocalDpi xmlns:a14="http://schemas.microsoft.com/office/drawing/2010/main" val="0"/>
              </a:ext>
            </a:extLst>
          </a:blip>
          <a:srcRect l="6161" t="15066" r="63258" b="8213"/>
          <a:stretch/>
        </p:blipFill>
        <p:spPr bwMode="auto">
          <a:xfrm>
            <a:off x="2301468" y="1676400"/>
            <a:ext cx="4404132" cy="4419600"/>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81148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 Status Board</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56</a:t>
            </a:fld>
            <a:endParaRPr lang="en-US" dirty="0">
              <a:solidFill>
                <a:prstClr val="black">
                  <a:tint val="75000"/>
                </a:prstClr>
              </a:solidFill>
            </a:endParaRPr>
          </a:p>
        </p:txBody>
      </p:sp>
      <p:pic>
        <p:nvPicPr>
          <p:cNvPr id="7" name="Picture 2" descr="alt=&quot;&quot;"/>
          <p:cNvPicPr>
            <a:picLocks noGrp="1" noChangeAspect="1" noChangeArrowheads="1"/>
          </p:cNvPicPr>
          <p:nvPr>
            <p:ph sz="quarter" idx="11"/>
          </p:nvPr>
        </p:nvPicPr>
        <p:blipFill rotWithShape="1">
          <a:blip r:embed="rId3">
            <a:extLst>
              <a:ext uri="{28A0092B-C50C-407E-A947-70E740481C1C}">
                <a14:useLocalDpi xmlns:a14="http://schemas.microsoft.com/office/drawing/2010/main" val="0"/>
              </a:ext>
            </a:extLst>
          </a:blip>
          <a:srcRect l="6651" t="42522" r="57277" b="39844"/>
          <a:stretch/>
        </p:blipFill>
        <p:spPr bwMode="auto">
          <a:xfrm>
            <a:off x="304800" y="2971800"/>
            <a:ext cx="8584231" cy="1678580"/>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24091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lt=&quot;&quot;"/>
          <p:cNvPicPr>
            <a:picLocks noGrp="1" noChangeAspect="1" noChangeArrowheads="1"/>
          </p:cNvPicPr>
          <p:nvPr>
            <p:ph sz="quarter" idx="11"/>
          </p:nvPr>
        </p:nvPicPr>
        <p:blipFill rotWithShape="1">
          <a:blip r:embed="rId3">
            <a:extLst>
              <a:ext uri="{28A0092B-C50C-407E-A947-70E740481C1C}">
                <a14:useLocalDpi xmlns:a14="http://schemas.microsoft.com/office/drawing/2010/main" val="0"/>
              </a:ext>
            </a:extLst>
          </a:blip>
          <a:srcRect l="64331" t="34041" r="7333" b="26398"/>
          <a:stretch/>
        </p:blipFill>
        <p:spPr bwMode="auto">
          <a:xfrm>
            <a:off x="609600" y="1676400"/>
            <a:ext cx="7551761" cy="421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Physician Infection Prevention Education</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57</a:t>
            </a:fld>
            <a:endParaRPr lang="en-US" dirty="0">
              <a:solidFill>
                <a:prstClr val="black">
                  <a:tint val="75000"/>
                </a:prstClr>
              </a:solidFill>
            </a:endParaRPr>
          </a:p>
        </p:txBody>
      </p:sp>
    </p:spTree>
    <p:extLst>
      <p:ext uri="{BB962C8B-B14F-4D97-AF65-F5344CB8AC3E}">
        <p14:creationId xmlns:p14="http://schemas.microsoft.com/office/powerpoint/2010/main" val="903291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Follow-up</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58</a:t>
            </a:fld>
            <a:endParaRPr lang="en-US" dirty="0">
              <a:solidFill>
                <a:prstClr val="black">
                  <a:tint val="75000"/>
                </a:prstClr>
              </a:solidFill>
            </a:endParaRPr>
          </a:p>
        </p:txBody>
      </p:sp>
      <p:sp>
        <p:nvSpPr>
          <p:cNvPr id="4" name="Content Placeholder 3"/>
          <p:cNvSpPr>
            <a:spLocks noGrp="1"/>
          </p:cNvSpPr>
          <p:nvPr>
            <p:ph sz="quarter" idx="11"/>
          </p:nvPr>
        </p:nvSpPr>
        <p:spPr/>
        <p:txBody>
          <a:bodyPr>
            <a:normAutofit lnSpcReduction="10000"/>
          </a:bodyPr>
          <a:lstStyle/>
          <a:p>
            <a:r>
              <a:rPr lang="en-US" dirty="0"/>
              <a:t>Maintenance Bundle Audit Findings</a:t>
            </a:r>
          </a:p>
          <a:p>
            <a:pPr lvl="1"/>
            <a:r>
              <a:rPr lang="en-US" dirty="0"/>
              <a:t>Monthly Point Prevalence Study with feedback</a:t>
            </a:r>
          </a:p>
          <a:p>
            <a:pPr lvl="2"/>
            <a:r>
              <a:rPr lang="en-US" dirty="0"/>
              <a:t>Changed our ED stock to only </a:t>
            </a:r>
            <a:r>
              <a:rPr lang="en-US" dirty="0" err="1"/>
              <a:t>urimeter</a:t>
            </a:r>
            <a:r>
              <a:rPr lang="en-US" dirty="0"/>
              <a:t> kits so admissions to CC would already have </a:t>
            </a:r>
            <a:r>
              <a:rPr lang="en-US" dirty="0" err="1"/>
              <a:t>urimeter</a:t>
            </a:r>
            <a:r>
              <a:rPr lang="en-US" dirty="0"/>
              <a:t> in place</a:t>
            </a:r>
          </a:p>
          <a:p>
            <a:pPr lvl="2"/>
            <a:r>
              <a:rPr lang="en-US" dirty="0"/>
              <a:t>Alternate bag hanger</a:t>
            </a:r>
          </a:p>
          <a:p>
            <a:pPr lvl="3"/>
            <a:r>
              <a:rPr lang="en-US" dirty="0"/>
              <a:t>Patient beds do not have an appropriate hanger for catheter bag while in the low position</a:t>
            </a:r>
          </a:p>
          <a:p>
            <a:pPr lvl="3"/>
            <a:r>
              <a:rPr lang="en-US" dirty="0"/>
              <a:t>CT tables needed place to hang catheter bag</a:t>
            </a:r>
          </a:p>
          <a:p>
            <a:pPr lvl="2"/>
            <a:r>
              <a:rPr lang="en-US" dirty="0"/>
              <a:t>Catheter Care charting not being done in EMR</a:t>
            </a:r>
          </a:p>
          <a:p>
            <a:pPr lvl="3"/>
            <a:r>
              <a:rPr lang="en-US" dirty="0"/>
              <a:t>Educated Nurse Techs and added to charting</a:t>
            </a:r>
          </a:p>
          <a:p>
            <a:endParaRPr lang="en-US" dirty="0"/>
          </a:p>
        </p:txBody>
      </p:sp>
    </p:spTree>
    <p:extLst>
      <p:ext uri="{BB962C8B-B14F-4D97-AF65-F5344CB8AC3E}">
        <p14:creationId xmlns:p14="http://schemas.microsoft.com/office/powerpoint/2010/main" val="34068590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a:t>
            </a:r>
            <a:r>
              <a:rPr lang="en-US" dirty="0" smtClean="0"/>
              <a:t>Follow-up</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59</a:t>
            </a:fld>
            <a:endParaRPr lang="en-US" dirty="0">
              <a:solidFill>
                <a:prstClr val="black">
                  <a:tint val="75000"/>
                </a:prstClr>
              </a:solidFill>
            </a:endParaRPr>
          </a:p>
        </p:txBody>
      </p:sp>
      <p:sp>
        <p:nvSpPr>
          <p:cNvPr id="4" name="Content Placeholder 3"/>
          <p:cNvSpPr>
            <a:spLocks noGrp="1"/>
          </p:cNvSpPr>
          <p:nvPr>
            <p:ph sz="quarter" idx="11"/>
          </p:nvPr>
        </p:nvSpPr>
        <p:spPr/>
        <p:txBody>
          <a:bodyPr>
            <a:normAutofit fontScale="92500" lnSpcReduction="10000"/>
          </a:bodyPr>
          <a:lstStyle/>
          <a:p>
            <a:r>
              <a:rPr lang="en-US" dirty="0" smtClean="0"/>
              <a:t>Lead Charge in CC – Audit Tool</a:t>
            </a:r>
          </a:p>
          <a:p>
            <a:r>
              <a:rPr lang="en-US" dirty="0" smtClean="0"/>
              <a:t>Interdisciplinary Daily Rounds – Refocus on appropriate reason/order and getting catheters out</a:t>
            </a:r>
          </a:p>
          <a:p>
            <a:r>
              <a:rPr lang="en-US" dirty="0" smtClean="0"/>
              <a:t>Patient Safety Committee </a:t>
            </a:r>
            <a:r>
              <a:rPr lang="en-US" dirty="0"/>
              <a:t>Rounds</a:t>
            </a:r>
          </a:p>
          <a:p>
            <a:pPr lvl="1"/>
            <a:r>
              <a:rPr lang="en-US" sz="2600" dirty="0"/>
              <a:t>Included how many patients have urinary catheters</a:t>
            </a:r>
          </a:p>
          <a:p>
            <a:pPr lvl="1"/>
            <a:r>
              <a:rPr lang="en-US" sz="2600" dirty="0"/>
              <a:t>What is the plan for removal?</a:t>
            </a:r>
          </a:p>
          <a:p>
            <a:pPr lvl="1"/>
            <a:r>
              <a:rPr lang="en-US" sz="2600" dirty="0"/>
              <a:t>Do you feel comfortable using the nurse driven protocol for removal?</a:t>
            </a:r>
          </a:p>
          <a:p>
            <a:endParaRPr lang="en-US" dirty="0"/>
          </a:p>
        </p:txBody>
      </p:sp>
    </p:spTree>
    <p:extLst>
      <p:ext uri="{BB962C8B-B14F-4D97-AF65-F5344CB8AC3E}">
        <p14:creationId xmlns:p14="http://schemas.microsoft.com/office/powerpoint/2010/main" val="1571093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Requires RESPECT</a:t>
            </a:r>
            <a:endParaRPr lang="en-US" dirty="0"/>
          </a:p>
        </p:txBody>
      </p:sp>
      <p:sp>
        <p:nvSpPr>
          <p:cNvPr id="3" name="Content Placeholder 2"/>
          <p:cNvSpPr>
            <a:spLocks noGrp="1"/>
          </p:cNvSpPr>
          <p:nvPr>
            <p:ph sz="quarter" idx="11"/>
          </p:nvPr>
        </p:nvSpPr>
        <p:spPr>
          <a:xfrm>
            <a:off x="457200" y="1524000"/>
            <a:ext cx="8153400" cy="4267200"/>
          </a:xfrm>
        </p:spPr>
        <p:txBody>
          <a:bodyPr>
            <a:normAutofit/>
          </a:bodyPr>
          <a:lstStyle/>
          <a:p>
            <a:pPr marL="0" indent="0" algn="ctr">
              <a:buNone/>
            </a:pPr>
            <a:r>
              <a:rPr lang="en-US" sz="5400" i="1" dirty="0" smtClean="0"/>
              <a:t>Speak respectfully of the past, realistically of the present and optimistically of the future….</a:t>
            </a:r>
          </a:p>
        </p:txBody>
      </p:sp>
      <p:sp>
        <p:nvSpPr>
          <p:cNvPr id="5"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D60F9124-53E4-4354-BB82-A45AE5086DA4}" type="slidenum">
              <a:rPr lang="en-US" altLang="en-US" sz="1200">
                <a:solidFill>
                  <a:schemeClr val="tx1">
                    <a:tint val="75000"/>
                  </a:schemeClr>
                </a:solidFill>
              </a:rPr>
              <a:pPr algn="l"/>
              <a:t>6</a:t>
            </a:fld>
            <a:endParaRPr lang="en-US" altLang="en-US" sz="1200" dirty="0">
              <a:solidFill>
                <a:schemeClr val="tx1">
                  <a:tint val="75000"/>
                </a:schemeClr>
              </a:solidFill>
            </a:endParaRPr>
          </a:p>
        </p:txBody>
      </p:sp>
    </p:spTree>
    <p:extLst>
      <p:ext uri="{BB962C8B-B14F-4D97-AF65-F5344CB8AC3E}">
        <p14:creationId xmlns:p14="http://schemas.microsoft.com/office/powerpoint/2010/main" val="3627961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Nurse Driven </a:t>
            </a:r>
            <a:r>
              <a:rPr lang="en-US" dirty="0" smtClean="0"/>
              <a:t>Removal Protocol</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60</a:t>
            </a:fld>
            <a:endParaRPr lang="en-US" dirty="0">
              <a:solidFill>
                <a:prstClr val="black">
                  <a:tint val="75000"/>
                </a:prstClr>
              </a:solidFill>
            </a:endParaRPr>
          </a:p>
        </p:txBody>
      </p:sp>
      <p:sp>
        <p:nvSpPr>
          <p:cNvPr id="4" name="Content Placeholder 3"/>
          <p:cNvSpPr>
            <a:spLocks noGrp="1"/>
          </p:cNvSpPr>
          <p:nvPr>
            <p:ph sz="quarter" idx="11"/>
          </p:nvPr>
        </p:nvSpPr>
        <p:spPr/>
        <p:txBody>
          <a:bodyPr/>
          <a:lstStyle/>
          <a:p>
            <a:r>
              <a:rPr lang="en-US" sz="2400" dirty="0" smtClean="0"/>
              <a:t>2014 – tightened the </a:t>
            </a:r>
            <a:r>
              <a:rPr lang="en-US" sz="2400" dirty="0"/>
              <a:t>indications for insertion, maintenance, and removal to strictly mirror the 2009 HICPAC guidelines</a:t>
            </a:r>
          </a:p>
          <a:p>
            <a:r>
              <a:rPr lang="en-US" sz="2500" b="1" dirty="0"/>
              <a:t>With rounding learned some staff were not comfortable using protocol for removal without physician’s order</a:t>
            </a:r>
          </a:p>
          <a:p>
            <a:pPr marL="800100" lvl="1" indent="-342900">
              <a:buFont typeface="Arial" panose="020B0604020202020204" pitchFamily="34" charset="0"/>
              <a:buChar char="•"/>
            </a:pPr>
            <a:r>
              <a:rPr lang="en-US" sz="2400" dirty="0" smtClean="0"/>
              <a:t>Have </a:t>
            </a:r>
            <a:r>
              <a:rPr lang="en-US" sz="2400" dirty="0"/>
              <a:t>to keep checking back with, educating staff</a:t>
            </a:r>
          </a:p>
          <a:p>
            <a:pPr marL="800100" lvl="1" indent="-342900">
              <a:buFont typeface="Arial" panose="020B0604020202020204" pitchFamily="34" charset="0"/>
              <a:buChar char="•"/>
            </a:pPr>
            <a:r>
              <a:rPr lang="en-US" sz="2400" dirty="0" smtClean="0"/>
              <a:t>Lead </a:t>
            </a:r>
            <a:r>
              <a:rPr lang="en-US" sz="2400" dirty="0"/>
              <a:t>charge nurses conduct audit nightly </a:t>
            </a:r>
          </a:p>
          <a:p>
            <a:pPr marL="800100" lvl="1" indent="-342900">
              <a:buFont typeface="Arial" panose="020B0604020202020204" pitchFamily="34" charset="0"/>
              <a:buChar char="•"/>
            </a:pPr>
            <a:r>
              <a:rPr lang="en-US" sz="2400" dirty="0"/>
              <a:t>M</a:t>
            </a:r>
            <a:r>
              <a:rPr lang="en-US" sz="2400" dirty="0" smtClean="0"/>
              <a:t>ade </a:t>
            </a:r>
            <a:r>
              <a:rPr lang="en-US" sz="2400" dirty="0"/>
              <a:t>the decision to replace any catheter that comes into critical care with seal broken</a:t>
            </a:r>
          </a:p>
          <a:p>
            <a:endParaRPr lang="en-US" dirty="0"/>
          </a:p>
        </p:txBody>
      </p:sp>
    </p:spTree>
    <p:extLst>
      <p:ext uri="{BB962C8B-B14F-4D97-AF65-F5344CB8AC3E}">
        <p14:creationId xmlns:p14="http://schemas.microsoft.com/office/powerpoint/2010/main" val="5855216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Charge Audit Tool</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61</a:t>
            </a:fld>
            <a:endParaRPr lang="en-US" dirty="0">
              <a:solidFill>
                <a:prstClr val="black">
                  <a:tint val="75000"/>
                </a:prstClr>
              </a:solidFill>
            </a:endParaRPr>
          </a:p>
        </p:txBody>
      </p:sp>
      <p:pic>
        <p:nvPicPr>
          <p:cNvPr id="2050" name="Picture 2" descr="al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1676400"/>
            <a:ext cx="7181850" cy="403849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8778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Care Interdisciplinary Rounding Tool</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62</a:t>
            </a:fld>
            <a:endParaRPr lang="en-US" dirty="0">
              <a:solidFill>
                <a:prstClr val="black">
                  <a:tint val="75000"/>
                </a:prstClr>
              </a:solidFill>
            </a:endParaRPr>
          </a:p>
        </p:txBody>
      </p:sp>
      <p:pic>
        <p:nvPicPr>
          <p:cNvPr id="1026" name="Picture 2" descr="alt=&quot;&quot;"/>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3043" r="1903" b="5103"/>
          <a:stretch/>
        </p:blipFill>
        <p:spPr bwMode="auto">
          <a:xfrm>
            <a:off x="1163233" y="1631087"/>
            <a:ext cx="6761567" cy="4312513"/>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1884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Graph </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63</a:t>
            </a:fld>
            <a:endParaRPr lang="en-US" dirty="0">
              <a:solidFill>
                <a:prstClr val="black">
                  <a:tint val="75000"/>
                </a:prstClr>
              </a:solidFill>
            </a:endParaRPr>
          </a:p>
        </p:txBody>
      </p:sp>
      <p:graphicFrame>
        <p:nvGraphicFramePr>
          <p:cNvPr id="6" name="Content Placeholder 3" descr="alt=&quot;&quot;"/>
          <p:cNvGraphicFramePr>
            <a:graphicFrameLocks noGrp="1"/>
          </p:cNvGraphicFramePr>
          <p:nvPr>
            <p:ph sz="quarter" idx="11"/>
            <p:extLst>
              <p:ext uri="{D42A27DB-BD31-4B8C-83A1-F6EECF244321}">
                <p14:modId xmlns:p14="http://schemas.microsoft.com/office/powerpoint/2010/main" val="1761299452"/>
              </p:ext>
            </p:extLst>
          </p:nvPr>
        </p:nvGraphicFramePr>
        <p:xfrm>
          <a:off x="457200" y="1676400"/>
          <a:ext cx="8153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09786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Celebrate Success!</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64</a:t>
            </a:fld>
            <a:endParaRPr lang="en-US" dirty="0">
              <a:solidFill>
                <a:prstClr val="black">
                  <a:tint val="75000"/>
                </a:prstClr>
              </a:solidFill>
            </a:endParaRPr>
          </a:p>
        </p:txBody>
      </p:sp>
      <p:sp>
        <p:nvSpPr>
          <p:cNvPr id="6" name="Content Placeholder 5"/>
          <p:cNvSpPr>
            <a:spLocks noGrp="1"/>
          </p:cNvSpPr>
          <p:nvPr>
            <p:ph sz="quarter" idx="11"/>
          </p:nvPr>
        </p:nvSpPr>
        <p:spPr/>
        <p:txBody>
          <a:bodyPr/>
          <a:lstStyle/>
          <a:p>
            <a:r>
              <a:rPr lang="en-US" dirty="0" smtClean="0"/>
              <a:t>Mark the milestones</a:t>
            </a:r>
          </a:p>
          <a:p>
            <a:r>
              <a:rPr lang="en-US" dirty="0" smtClean="0"/>
              <a:t>Newsletters</a:t>
            </a:r>
          </a:p>
          <a:p>
            <a:r>
              <a:rPr lang="en-US" dirty="0" smtClean="0"/>
              <a:t>Unit Meetings</a:t>
            </a:r>
          </a:p>
          <a:p>
            <a:r>
              <a:rPr lang="en-US" dirty="0" smtClean="0"/>
              <a:t>Management Team</a:t>
            </a:r>
          </a:p>
          <a:p>
            <a:pPr marL="0" indent="0">
              <a:buNone/>
            </a:pPr>
            <a:r>
              <a:rPr lang="en-US" dirty="0" smtClean="0"/>
              <a:t>         Recognition</a:t>
            </a:r>
            <a:endParaRPr lang="en-US" dirty="0"/>
          </a:p>
        </p:txBody>
      </p:sp>
      <p:pic>
        <p:nvPicPr>
          <p:cNvPr id="2052" name="Picture 4" descr="alt=&quo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752600"/>
            <a:ext cx="3733800" cy="373380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2450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when a CAUTI occurs?</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65</a:t>
            </a:fld>
            <a:endParaRPr lang="en-US" dirty="0">
              <a:solidFill>
                <a:prstClr val="black">
                  <a:tint val="75000"/>
                </a:prstClr>
              </a:solidFill>
            </a:endParaRPr>
          </a:p>
        </p:txBody>
      </p:sp>
      <p:sp>
        <p:nvSpPr>
          <p:cNvPr id="4" name="Content Placeholder 3"/>
          <p:cNvSpPr>
            <a:spLocks noGrp="1"/>
          </p:cNvSpPr>
          <p:nvPr>
            <p:ph sz="quarter" idx="11"/>
          </p:nvPr>
        </p:nvSpPr>
        <p:spPr/>
        <p:txBody>
          <a:bodyPr/>
          <a:lstStyle/>
          <a:p>
            <a:r>
              <a:rPr lang="en-US" dirty="0" smtClean="0"/>
              <a:t>Event Analysis</a:t>
            </a:r>
          </a:p>
          <a:p>
            <a:r>
              <a:rPr lang="en-US" dirty="0" smtClean="0"/>
              <a:t>Team notification – Nurse Manager, Medical Director, and Frontline staff notification – email and huddle</a:t>
            </a:r>
          </a:p>
          <a:p>
            <a:r>
              <a:rPr lang="en-US" dirty="0" smtClean="0"/>
              <a:t>Infection Prevention Council report out</a:t>
            </a:r>
            <a:endParaRPr lang="en-US" dirty="0"/>
          </a:p>
        </p:txBody>
      </p:sp>
    </p:spTree>
    <p:extLst>
      <p:ext uri="{BB962C8B-B14F-4D97-AF65-F5344CB8AC3E}">
        <p14:creationId xmlns:p14="http://schemas.microsoft.com/office/powerpoint/2010/main" val="35212832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Analysis Tool</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66</a:t>
            </a:fld>
            <a:endParaRPr lang="en-US" dirty="0">
              <a:solidFill>
                <a:prstClr val="black">
                  <a:tint val="75000"/>
                </a:prstClr>
              </a:solidFill>
            </a:endParaRPr>
          </a:p>
        </p:txBody>
      </p:sp>
      <p:pic>
        <p:nvPicPr>
          <p:cNvPr id="1026" name="Picture 2" descr="alt=&quot;&quot;"/>
          <p:cNvPicPr>
            <a:picLocks noChangeAspect="1" noChangeArrowheads="1"/>
          </p:cNvPicPr>
          <p:nvPr/>
        </p:nvPicPr>
        <p:blipFill rotWithShape="1">
          <a:blip r:embed="rId3">
            <a:extLst>
              <a:ext uri="{28A0092B-C50C-407E-A947-70E740481C1C}">
                <a14:useLocalDpi xmlns:a14="http://schemas.microsoft.com/office/drawing/2010/main" val="0"/>
              </a:ext>
            </a:extLst>
          </a:blip>
          <a:srcRect l="5862" t="7313" r="6038"/>
          <a:stretch/>
        </p:blipFill>
        <p:spPr bwMode="auto">
          <a:xfrm>
            <a:off x="2185988" y="1600200"/>
            <a:ext cx="4772025" cy="4467225"/>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959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67</a:t>
            </a:fld>
            <a:endParaRPr lang="en-US" dirty="0">
              <a:solidFill>
                <a:prstClr val="black">
                  <a:tint val="75000"/>
                </a:prstClr>
              </a:solidFill>
            </a:endParaRPr>
          </a:p>
        </p:txBody>
      </p:sp>
      <p:sp>
        <p:nvSpPr>
          <p:cNvPr id="4" name="Content Placeholder 3"/>
          <p:cNvSpPr>
            <a:spLocks noGrp="1"/>
          </p:cNvSpPr>
          <p:nvPr>
            <p:ph sz="quarter" idx="11"/>
          </p:nvPr>
        </p:nvSpPr>
        <p:spPr/>
        <p:txBody>
          <a:bodyPr/>
          <a:lstStyle/>
          <a:p>
            <a:r>
              <a:rPr lang="en-US" dirty="0" smtClean="0"/>
              <a:t>Scorecard </a:t>
            </a:r>
            <a:r>
              <a:rPr lang="en-US" dirty="0"/>
              <a:t>– </a:t>
            </a:r>
            <a:r>
              <a:rPr lang="en-US" dirty="0" smtClean="0"/>
              <a:t>Zero CAUTI is goal</a:t>
            </a:r>
          </a:p>
          <a:p>
            <a:r>
              <a:rPr lang="en-US" dirty="0" smtClean="0"/>
              <a:t>Critical Care Committee</a:t>
            </a:r>
          </a:p>
          <a:p>
            <a:r>
              <a:rPr lang="en-US" dirty="0" smtClean="0"/>
              <a:t>Patient Safety Council </a:t>
            </a:r>
          </a:p>
          <a:p>
            <a:r>
              <a:rPr lang="en-US" dirty="0" smtClean="0"/>
              <a:t>Quality Council</a:t>
            </a:r>
          </a:p>
          <a:p>
            <a:r>
              <a:rPr lang="en-US" dirty="0" smtClean="0"/>
              <a:t>Senior Leader and Administrative Support </a:t>
            </a:r>
            <a:endParaRPr lang="en-US" dirty="0"/>
          </a:p>
        </p:txBody>
      </p:sp>
    </p:spTree>
    <p:extLst>
      <p:ext uri="{BB962C8B-B14F-4D97-AF65-F5344CB8AC3E}">
        <p14:creationId xmlns:p14="http://schemas.microsoft.com/office/powerpoint/2010/main" val="41186733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Management Board</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68</a:t>
            </a:fld>
            <a:endParaRPr lang="en-US" dirty="0">
              <a:solidFill>
                <a:prstClr val="black">
                  <a:tint val="75000"/>
                </a:prstClr>
              </a:solidFill>
            </a:endParaRPr>
          </a:p>
        </p:txBody>
      </p:sp>
      <p:pic>
        <p:nvPicPr>
          <p:cNvPr id="5" name="Picture 2" descr="alt=&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38300"/>
            <a:ext cx="5918200" cy="443865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7088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Real Time </a:t>
            </a:r>
            <a:r>
              <a:rPr lang="en-US" dirty="0" smtClean="0"/>
              <a:t>Reporting</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69</a:t>
            </a:fld>
            <a:endParaRPr lang="en-US" dirty="0">
              <a:solidFill>
                <a:prstClr val="black">
                  <a:tint val="75000"/>
                </a:prstClr>
              </a:solidFill>
            </a:endParaRPr>
          </a:p>
        </p:txBody>
      </p:sp>
      <p:sp>
        <p:nvSpPr>
          <p:cNvPr id="6" name="Rectangle 5"/>
          <p:cNvSpPr/>
          <p:nvPr/>
        </p:nvSpPr>
        <p:spPr>
          <a:xfrm>
            <a:off x="6629400" y="3733800"/>
            <a:ext cx="2057400" cy="584775"/>
          </a:xfrm>
          <a:prstGeom prst="rect">
            <a:avLst/>
          </a:prstGeom>
          <a:ln>
            <a:solidFill>
              <a:schemeClr val="tx1"/>
            </a:solidFill>
          </a:ln>
        </p:spPr>
        <p:txBody>
          <a:bodyPr wrap="square">
            <a:spAutoFit/>
          </a:bodyPr>
          <a:lstStyle/>
          <a:p>
            <a:r>
              <a:rPr lang="en-US" sz="1600" dirty="0">
                <a:solidFill>
                  <a:prstClr val="black"/>
                </a:solidFill>
              </a:rPr>
              <a:t>Staff can access data</a:t>
            </a:r>
          </a:p>
          <a:p>
            <a:r>
              <a:rPr lang="en-US" sz="1600" dirty="0">
                <a:solidFill>
                  <a:prstClr val="black"/>
                </a:solidFill>
              </a:rPr>
              <a:t>on intranet page</a:t>
            </a:r>
          </a:p>
        </p:txBody>
      </p:sp>
      <p:pic>
        <p:nvPicPr>
          <p:cNvPr id="7" name="Content Placeholder 6" descr="alt=&quot;&quot;"/>
          <p:cNvPicPr>
            <a:picLocks noGrp="1"/>
          </p:cNvPicPr>
          <p:nvPr>
            <p:ph sz="quarter" idx="11"/>
          </p:nvPr>
        </p:nvPicPr>
        <p:blipFill rotWithShape="1">
          <a:blip r:embed="rId2"/>
          <a:srcRect r="13933"/>
          <a:stretch/>
        </p:blipFill>
        <p:spPr>
          <a:xfrm>
            <a:off x="2209800" y="1676399"/>
            <a:ext cx="4309979" cy="4995825"/>
          </a:xfrm>
          <a:prstGeom prst="rect">
            <a:avLst/>
          </a:prstGeom>
          <a:ln w="38100">
            <a:solidFill>
              <a:schemeClr val="bg1"/>
            </a:solidFill>
          </a:ln>
        </p:spPr>
      </p:pic>
    </p:spTree>
    <p:extLst>
      <p:ext uri="{BB962C8B-B14F-4D97-AF65-F5344CB8AC3E}">
        <p14:creationId xmlns:p14="http://schemas.microsoft.com/office/powerpoint/2010/main" val="888819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with the END in mind</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7</a:t>
            </a:fld>
            <a:endParaRPr lang="en-US" dirty="0"/>
          </a:p>
        </p:txBody>
      </p:sp>
      <p:sp>
        <p:nvSpPr>
          <p:cNvPr id="4" name="Content Placeholder 3"/>
          <p:cNvSpPr>
            <a:spLocks noGrp="1"/>
          </p:cNvSpPr>
          <p:nvPr>
            <p:ph sz="quarter" idx="11"/>
          </p:nvPr>
        </p:nvSpPr>
        <p:spPr/>
        <p:txBody>
          <a:bodyPr/>
          <a:lstStyle/>
          <a:p>
            <a:r>
              <a:rPr lang="en-US" dirty="0" smtClean="0"/>
              <a:t>Remember – Quality issues are often process related, not people related</a:t>
            </a:r>
          </a:p>
          <a:p>
            <a:r>
              <a:rPr lang="en-US" dirty="0" smtClean="0"/>
              <a:t>Fix the process, fix the problem </a:t>
            </a:r>
          </a:p>
          <a:p>
            <a:pPr marL="0" indent="0">
              <a:buNone/>
            </a:pPr>
            <a:r>
              <a:rPr lang="en-US" dirty="0" smtClean="0"/>
              <a:t>    - </a:t>
            </a:r>
            <a:r>
              <a:rPr lang="en-US" sz="2800" dirty="0" smtClean="0"/>
              <a:t>Standardize, simplify</a:t>
            </a:r>
          </a:p>
          <a:p>
            <a:pPr marL="0" indent="0">
              <a:buNone/>
            </a:pPr>
            <a:r>
              <a:rPr lang="en-US" sz="2800" dirty="0"/>
              <a:t> </a:t>
            </a:r>
            <a:r>
              <a:rPr lang="en-US" sz="2800" dirty="0" smtClean="0"/>
              <a:t>   - Decrease reliance on individual decision-making</a:t>
            </a:r>
          </a:p>
        </p:txBody>
      </p:sp>
    </p:spTree>
    <p:extLst>
      <p:ext uri="{BB962C8B-B14F-4D97-AF65-F5344CB8AC3E}">
        <p14:creationId xmlns:p14="http://schemas.microsoft.com/office/powerpoint/2010/main" val="11104555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Huddle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70</a:t>
            </a:fld>
            <a:endParaRPr lang="en-US" dirty="0">
              <a:solidFill>
                <a:prstClr val="black">
                  <a:tint val="75000"/>
                </a:prstClr>
              </a:solidFill>
            </a:endParaRPr>
          </a:p>
        </p:txBody>
      </p:sp>
      <p:pic>
        <p:nvPicPr>
          <p:cNvPr id="6" name="Content Placeholder 5" descr="alt=&quot;&quot;"/>
          <p:cNvPicPr>
            <a:picLocks noGrp="1"/>
          </p:cNvPicPr>
          <p:nvPr>
            <p:ph sz="quarter" idx="11"/>
          </p:nvPr>
        </p:nvPicPr>
        <p:blipFill>
          <a:blip r:embed="rId2"/>
          <a:stretch>
            <a:fillRect/>
          </a:stretch>
        </p:blipFill>
        <p:spPr>
          <a:xfrm>
            <a:off x="2590800" y="1676399"/>
            <a:ext cx="3973596" cy="4844333"/>
          </a:xfrm>
          <a:prstGeom prst="rect">
            <a:avLst/>
          </a:prstGeom>
          <a:ln w="38100">
            <a:solidFill>
              <a:schemeClr val="bg1"/>
            </a:solidFill>
          </a:ln>
        </p:spPr>
      </p:pic>
    </p:spTree>
    <p:extLst>
      <p:ext uri="{BB962C8B-B14F-4D97-AF65-F5344CB8AC3E}">
        <p14:creationId xmlns:p14="http://schemas.microsoft.com/office/powerpoint/2010/main" val="38544369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CUSP Initiative Takeaways</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71</a:t>
            </a:fld>
            <a:endParaRPr lang="en-US" dirty="0">
              <a:solidFill>
                <a:prstClr val="black">
                  <a:tint val="75000"/>
                </a:prstClr>
              </a:solidFill>
            </a:endParaRPr>
          </a:p>
        </p:txBody>
      </p:sp>
      <p:sp>
        <p:nvSpPr>
          <p:cNvPr id="5" name="Content Placeholder 4"/>
          <p:cNvSpPr>
            <a:spLocks noGrp="1"/>
          </p:cNvSpPr>
          <p:nvPr>
            <p:ph sz="quarter" idx="11"/>
          </p:nvPr>
        </p:nvSpPr>
        <p:spPr/>
        <p:txBody>
          <a:bodyPr/>
          <a:lstStyle/>
          <a:p>
            <a:r>
              <a:rPr lang="en-US" dirty="0" smtClean="0"/>
              <a:t>Team formation/engagement</a:t>
            </a:r>
          </a:p>
          <a:p>
            <a:r>
              <a:rPr lang="en-US" dirty="0" smtClean="0"/>
              <a:t>Have senior leadership support</a:t>
            </a:r>
          </a:p>
          <a:p>
            <a:r>
              <a:rPr lang="en-US" dirty="0" smtClean="0"/>
              <a:t>Understand safety as a system design</a:t>
            </a:r>
          </a:p>
          <a:p>
            <a:r>
              <a:rPr lang="en-US" dirty="0" smtClean="0"/>
              <a:t>Process review – educate and execute</a:t>
            </a:r>
          </a:p>
          <a:p>
            <a:r>
              <a:rPr lang="en-US" dirty="0" smtClean="0"/>
              <a:t>Learn from what goes well and what does not</a:t>
            </a:r>
          </a:p>
          <a:p>
            <a:r>
              <a:rPr lang="en-US" dirty="0" smtClean="0"/>
              <a:t>Communicate</a:t>
            </a:r>
          </a:p>
          <a:p>
            <a:endParaRPr lang="en-US" dirty="0"/>
          </a:p>
        </p:txBody>
      </p:sp>
    </p:spTree>
    <p:extLst>
      <p:ext uri="{BB962C8B-B14F-4D97-AF65-F5344CB8AC3E}">
        <p14:creationId xmlns:p14="http://schemas.microsoft.com/office/powerpoint/2010/main" val="20778809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Planning</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solidFill>
                  <a:prstClr val="black">
                    <a:tint val="75000"/>
                  </a:prstClr>
                </a:solidFill>
              </a:rPr>
              <a:pPr algn="l"/>
              <a:t>72</a:t>
            </a:fld>
            <a:endParaRPr lang="en-US" dirty="0">
              <a:solidFill>
                <a:prstClr val="black">
                  <a:tint val="75000"/>
                </a:prstClr>
              </a:solidFill>
            </a:endParaRPr>
          </a:p>
        </p:txBody>
      </p:sp>
      <p:sp>
        <p:nvSpPr>
          <p:cNvPr id="4" name="Content Placeholder 3"/>
          <p:cNvSpPr>
            <a:spLocks noGrp="1"/>
          </p:cNvSpPr>
          <p:nvPr>
            <p:ph sz="quarter" idx="11"/>
          </p:nvPr>
        </p:nvSpPr>
        <p:spPr/>
        <p:txBody>
          <a:bodyPr/>
          <a:lstStyle/>
          <a:p>
            <a:r>
              <a:rPr lang="en-US" dirty="0"/>
              <a:t>This is not a project – it is who we are</a:t>
            </a:r>
          </a:p>
          <a:p>
            <a:r>
              <a:rPr lang="en-US" dirty="0" smtClean="0"/>
              <a:t>Onboarding new staff</a:t>
            </a:r>
          </a:p>
          <a:p>
            <a:r>
              <a:rPr lang="en-US" dirty="0" smtClean="0"/>
              <a:t>Common Goal nurtures/enhances MD and RN relationships</a:t>
            </a:r>
          </a:p>
          <a:p>
            <a:r>
              <a:rPr lang="en-US" dirty="0" smtClean="0"/>
              <a:t>Senior Leader Quote – Wish we had done it sooner!</a:t>
            </a:r>
            <a:endParaRPr lang="en-US" dirty="0"/>
          </a:p>
        </p:txBody>
      </p:sp>
    </p:spTree>
    <p:extLst>
      <p:ext uri="{BB962C8B-B14F-4D97-AF65-F5344CB8AC3E}">
        <p14:creationId xmlns:p14="http://schemas.microsoft.com/office/powerpoint/2010/main" val="42509844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Sustaining CUSP</a:t>
            </a:r>
          </a:p>
        </p:txBody>
      </p:sp>
      <p:sp>
        <p:nvSpPr>
          <p:cNvPr id="3" name="Subtitle 2"/>
          <p:cNvSpPr>
            <a:spLocks noGrp="1"/>
          </p:cNvSpPr>
          <p:nvPr>
            <p:ph type="subTitle" idx="1"/>
          </p:nvPr>
        </p:nvSpPr>
        <p:spPr>
          <a:xfrm>
            <a:off x="1371600" y="3657600"/>
            <a:ext cx="6400800" cy="1981200"/>
          </a:xfrm>
        </p:spPr>
        <p:txBody>
          <a:bodyPr>
            <a:noAutofit/>
          </a:bodyPr>
          <a:lstStyle/>
          <a:p>
            <a:r>
              <a:rPr lang="en-US" sz="2400" dirty="0"/>
              <a:t>Pat Posa RN, BSN, MSA, FAAN</a:t>
            </a:r>
          </a:p>
          <a:p>
            <a:r>
              <a:rPr lang="en-US" sz="2400" dirty="0"/>
              <a:t>System Performance Improvement Leader</a:t>
            </a:r>
          </a:p>
          <a:p>
            <a:r>
              <a:rPr lang="en-US" sz="2400" dirty="0"/>
              <a:t>Saint Joseph Mercy Hospital </a:t>
            </a:r>
          </a:p>
          <a:p>
            <a:r>
              <a:rPr lang="en-US" sz="2400" dirty="0"/>
              <a:t>Ann Arbor, Michigan</a:t>
            </a:r>
          </a:p>
          <a:p>
            <a:r>
              <a:rPr lang="en-US" sz="2400" dirty="0"/>
              <a:t>patposa@gmail.com</a:t>
            </a:r>
          </a:p>
        </p:txBody>
      </p:sp>
      <p:sp>
        <p:nvSpPr>
          <p:cNvPr id="6" name="Slide Number Placeholder 3"/>
          <p:cNvSpPr>
            <a:spLocks noGrp="1"/>
          </p:cNvSpPr>
          <p:nvPr>
            <p:ph type="sldNum" sz="quarter" idx="4294967295"/>
          </p:nvPr>
        </p:nvSpPr>
        <p:spPr>
          <a:xfrm>
            <a:off x="457200" y="6324600"/>
            <a:ext cx="2133600" cy="365125"/>
          </a:xfrm>
          <a:prstGeom prst="rect">
            <a:avLst/>
          </a:prstGeom>
          <a:extLst/>
        </p:spPr>
        <p:txBody>
          <a:bodyPr vert="horz" lIns="91440" tIns="45720" rIns="91440" bIns="45720" rtlCol="0" anchor="ctr"/>
          <a:lstStyle/>
          <a:p>
            <a:pPr algn="l"/>
            <a:fld id="{50A4D7AA-92FF-4BAA-B835-819596DB820A}" type="slidenum">
              <a:rPr lang="en-US" altLang="en-US" sz="1200">
                <a:solidFill>
                  <a:schemeClr val="tx1">
                    <a:tint val="75000"/>
                  </a:schemeClr>
                </a:solidFill>
              </a:rPr>
              <a:pPr algn="l"/>
              <a:t>73</a:t>
            </a:fld>
            <a:endParaRPr lang="en-US" altLang="en-US" sz="1200">
              <a:solidFill>
                <a:schemeClr val="tx1">
                  <a:tint val="75000"/>
                </a:schemeClr>
              </a:solidFill>
            </a:endParaRPr>
          </a:p>
        </p:txBody>
      </p:sp>
      <p:pic>
        <p:nvPicPr>
          <p:cNvPr id="7" name="Picture 6" descr="headshot of Pat Po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962400"/>
            <a:ext cx="1447800" cy="1447800"/>
          </a:xfrm>
          <a:prstGeom prst="rect">
            <a:avLst/>
          </a:prstGeom>
        </p:spPr>
      </p:pic>
    </p:spTree>
    <p:extLst>
      <p:ext uri="{BB962C8B-B14F-4D97-AF65-F5344CB8AC3E}">
        <p14:creationId xmlns:p14="http://schemas.microsoft.com/office/powerpoint/2010/main" val="18269620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Sustaining CUSP</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74</a:t>
            </a:fld>
            <a:endParaRPr lang="en-US" dirty="0"/>
          </a:p>
        </p:txBody>
      </p:sp>
      <p:sp>
        <p:nvSpPr>
          <p:cNvPr id="4" name="Content Placeholder 3"/>
          <p:cNvSpPr>
            <a:spLocks noGrp="1"/>
          </p:cNvSpPr>
          <p:nvPr>
            <p:ph sz="quarter" idx="11"/>
          </p:nvPr>
        </p:nvSpPr>
        <p:spPr/>
        <p:txBody>
          <a:bodyPr/>
          <a:lstStyle/>
          <a:p>
            <a:r>
              <a:rPr lang="en-US" dirty="0" smtClean="0"/>
              <a:t>Sustaining CUSP takes work and your team should expect to face challenges.  The struggles often come because the team has lost sight of the steps of CUSP.</a:t>
            </a:r>
            <a:endParaRPr lang="en-US" dirty="0"/>
          </a:p>
        </p:txBody>
      </p:sp>
    </p:spTree>
    <p:extLst>
      <p:ext uri="{BB962C8B-B14F-4D97-AF65-F5344CB8AC3E}">
        <p14:creationId xmlns:p14="http://schemas.microsoft.com/office/powerpoint/2010/main" val="1548529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latin typeface="Calibri" pitchFamily="34" charset="0"/>
              </a:rPr>
              <a:t>The Comprehensive Unit-based Safety </a:t>
            </a:r>
            <a:r>
              <a:rPr lang="en-US" dirty="0" smtClean="0">
                <a:latin typeface="Calibri" pitchFamily="34" charset="0"/>
              </a:rPr>
              <a:t>Program (</a:t>
            </a:r>
            <a:r>
              <a:rPr lang="en-US" dirty="0" smtClean="0"/>
              <a:t>CUSP)</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75</a:t>
            </a:fld>
            <a:endParaRPr lang="en-US" dirty="0"/>
          </a:p>
        </p:txBody>
      </p:sp>
      <p:sp>
        <p:nvSpPr>
          <p:cNvPr id="2" name="Content Placeholder 1"/>
          <p:cNvSpPr>
            <a:spLocks noGrp="1"/>
          </p:cNvSpPr>
          <p:nvPr>
            <p:ph sz="quarter" idx="11"/>
          </p:nvPr>
        </p:nvSpPr>
        <p:spPr/>
        <p:txBody>
          <a:bodyPr/>
          <a:lstStyle/>
          <a:p>
            <a:r>
              <a:rPr lang="en-US" dirty="0" smtClean="0"/>
              <a:t>Educate staff on the science of safety</a:t>
            </a:r>
          </a:p>
          <a:p>
            <a:r>
              <a:rPr lang="en-US" dirty="0" smtClean="0"/>
              <a:t>Identify defects</a:t>
            </a:r>
          </a:p>
          <a:p>
            <a:r>
              <a:rPr lang="en-US" dirty="0" smtClean="0"/>
              <a:t>Partner with the Senior Executive</a:t>
            </a:r>
          </a:p>
          <a:p>
            <a:r>
              <a:rPr lang="en-US" dirty="0" smtClean="0"/>
              <a:t>Learn from defects</a:t>
            </a:r>
          </a:p>
          <a:p>
            <a:r>
              <a:rPr lang="en-US" dirty="0" smtClean="0"/>
              <a:t>Improve teamwork and communication</a:t>
            </a:r>
            <a:endParaRPr lang="en-US" dirty="0"/>
          </a:p>
        </p:txBody>
      </p:sp>
    </p:spTree>
    <p:extLst>
      <p:ext uri="{BB962C8B-B14F-4D97-AF65-F5344CB8AC3E}">
        <p14:creationId xmlns:p14="http://schemas.microsoft.com/office/powerpoint/2010/main" val="36658789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prstGeom prst="rect">
            <a:avLst/>
          </a:prstGeom>
        </p:spPr>
        <p:txBody>
          <a:bodyPr>
            <a:normAutofit/>
          </a:bodyPr>
          <a:lstStyle/>
          <a:p>
            <a:pPr eaLnBrk="1" hangingPunct="1"/>
            <a:r>
              <a:rPr lang="en-US" dirty="0" smtClean="0">
                <a:solidFill>
                  <a:schemeClr val="bg1"/>
                </a:solidFill>
                <a:ea typeface="ＭＳ Ｐゴシック" pitchFamily="34" charset="-128"/>
              </a:rPr>
              <a:t>How is CUSP different?</a:t>
            </a:r>
          </a:p>
        </p:txBody>
      </p:sp>
      <p:sp>
        <p:nvSpPr>
          <p:cNvPr id="8" name="Slide Number Placeholder 3"/>
          <p:cNvSpPr>
            <a:spLocks noGrp="1"/>
          </p:cNvSpPr>
          <p:nvPr>
            <p:ph type="sldNum" sz="quarter" idx="10"/>
          </p:nvPr>
        </p:nvSpPr>
        <p:spPr>
          <a:prstGeom prst="rect">
            <a:avLst/>
          </a:prstGeom>
        </p:spPr>
        <p:txBody>
          <a:bodyPr/>
          <a:lstStyle/>
          <a:p>
            <a:pPr algn="l">
              <a:defRPr/>
            </a:pPr>
            <a:fld id="{D31639DC-950E-44EA-98AE-AA86B76C48C6}" type="slidenum">
              <a:rPr lang="en-US"/>
              <a:pPr algn="l">
                <a:defRPr/>
              </a:pPr>
              <a:t>76</a:t>
            </a:fld>
            <a:endParaRPr lang="en-US" dirty="0"/>
          </a:p>
        </p:txBody>
      </p:sp>
      <p:sp>
        <p:nvSpPr>
          <p:cNvPr id="22531" name="Content Placeholder 6"/>
          <p:cNvSpPr>
            <a:spLocks noGrp="1"/>
          </p:cNvSpPr>
          <p:nvPr>
            <p:ph sz="quarter" idx="11"/>
          </p:nvPr>
        </p:nvSpPr>
        <p:spPr>
          <a:prstGeom prst="rect">
            <a:avLst/>
          </a:prstGeom>
        </p:spPr>
        <p:txBody>
          <a:bodyPr>
            <a:normAutofit fontScale="92500" lnSpcReduction="10000"/>
          </a:bodyPr>
          <a:lstStyle/>
          <a:p>
            <a:pPr eaLnBrk="1" hangingPunct="1"/>
            <a:r>
              <a:rPr lang="en-US" sz="2800" dirty="0" smtClean="0"/>
              <a:t>CUSP identifies problem areas –</a:t>
            </a:r>
          </a:p>
          <a:p>
            <a:pPr lvl="1" eaLnBrk="1" hangingPunct="1"/>
            <a:r>
              <a:rPr lang="en-US" sz="2400" dirty="0"/>
              <a:t>W</a:t>
            </a:r>
            <a:r>
              <a:rPr lang="en-US" sz="2400" dirty="0" smtClean="0"/>
              <a:t>hat staff think are impeding patient care vs. what managers/directors think are priority areas</a:t>
            </a:r>
          </a:p>
          <a:p>
            <a:pPr eaLnBrk="1" hangingPunct="1"/>
            <a:r>
              <a:rPr lang="en-US" sz="2800" dirty="0" smtClean="0"/>
              <a:t>CUSP improvement tools are designed for bedside caregivers – easy for busy staff to use</a:t>
            </a:r>
          </a:p>
          <a:p>
            <a:pPr lvl="1" eaLnBrk="1" hangingPunct="1"/>
            <a:r>
              <a:rPr lang="en-US" sz="2400" dirty="0" smtClean="0"/>
              <a:t>Unit drives its own quality</a:t>
            </a:r>
          </a:p>
          <a:p>
            <a:pPr eaLnBrk="1" hangingPunct="1"/>
            <a:r>
              <a:rPr lang="en-US" sz="2800" dirty="0" smtClean="0"/>
              <a:t>Lean/Six Sigma/CQI – focus more on streamlining the process than identifying the problem areas</a:t>
            </a:r>
          </a:p>
          <a:p>
            <a:pPr eaLnBrk="1" hangingPunct="1"/>
            <a:r>
              <a:rPr lang="en-US" sz="2800" dirty="0" smtClean="0"/>
              <a:t>CUSP can complement other quality improvement methods – must use multiple tools!</a:t>
            </a:r>
            <a:endParaRPr lang="en-US" dirty="0" smtClean="0"/>
          </a:p>
          <a:p>
            <a:pPr eaLnBrk="1" hangingPunct="1"/>
            <a:endParaRPr lang="en-US" dirty="0" smtClean="0"/>
          </a:p>
        </p:txBody>
      </p:sp>
    </p:spTree>
    <p:extLst>
      <p:ext uri="{BB962C8B-B14F-4D97-AF65-F5344CB8AC3E}">
        <p14:creationId xmlns:p14="http://schemas.microsoft.com/office/powerpoint/2010/main" val="311795328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fontAlgn="auto">
              <a:spcAft>
                <a:spcPts val="0"/>
              </a:spcAft>
              <a:defRPr/>
            </a:pPr>
            <a:r>
              <a:rPr lang="en-US" dirty="0" smtClean="0"/>
              <a:t>Integrate &amp; Coordinate with Other Efforts   </a:t>
            </a:r>
            <a:endParaRPr lang="en-US" dirty="0"/>
          </a:p>
        </p:txBody>
      </p:sp>
      <p:sp>
        <p:nvSpPr>
          <p:cNvPr id="3" name="Slide Number Placeholder 2"/>
          <p:cNvSpPr>
            <a:spLocks noGrp="1"/>
          </p:cNvSpPr>
          <p:nvPr>
            <p:ph type="sldNum" sz="quarter" idx="10"/>
          </p:nvPr>
        </p:nvSpPr>
        <p:spPr>
          <a:prstGeom prst="rect">
            <a:avLst/>
          </a:prstGeom>
        </p:spPr>
        <p:txBody>
          <a:bodyPr/>
          <a:lstStyle/>
          <a:p>
            <a:pPr algn="l">
              <a:defRPr/>
            </a:pPr>
            <a:fld id="{D871140C-99BD-479E-A073-F977885F0FF9}" type="slidenum">
              <a:rPr lang="en-US"/>
              <a:pPr algn="l">
                <a:defRPr/>
              </a:pPr>
              <a:t>77</a:t>
            </a:fld>
            <a:endParaRPr lang="en-US" dirty="0"/>
          </a:p>
        </p:txBody>
      </p:sp>
      <p:grpSp>
        <p:nvGrpSpPr>
          <p:cNvPr id="4" name="Group 3" descr="alt=&quot;&quot;"/>
          <p:cNvGrpSpPr/>
          <p:nvPr/>
        </p:nvGrpSpPr>
        <p:grpSpPr>
          <a:xfrm>
            <a:off x="455613" y="1559500"/>
            <a:ext cx="8391247" cy="4850825"/>
            <a:chOff x="455613" y="1559500"/>
            <a:chExt cx="8391247" cy="4850825"/>
          </a:xfrm>
        </p:grpSpPr>
        <p:pic>
          <p:nvPicPr>
            <p:cNvPr id="12295" name="Picture 3" descr="alt=&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88416">
              <a:off x="901348" y="3924986"/>
              <a:ext cx="1991531" cy="195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descr="alt=&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08411">
              <a:off x="455613" y="1743759"/>
              <a:ext cx="2888754" cy="206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 descr="alt=&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63202">
              <a:off x="6856787" y="1559500"/>
              <a:ext cx="1956809" cy="272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4" descr="alt=&quot;&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7164" y="4496083"/>
              <a:ext cx="2599696" cy="191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6" descr="alt=&quot;&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262331">
              <a:off x="2823579" y="3635707"/>
              <a:ext cx="2745286" cy="178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3" name="Picture 10" descr="alt=&quot;&quot;"/>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1676400"/>
            <a:ext cx="3868738"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descr="alt=&quot;&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14461">
            <a:off x="3910768" y="5737525"/>
            <a:ext cx="21891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323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Principles of Safe Design</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78</a:t>
            </a:fld>
            <a:endParaRPr lang="en-US" dirty="0"/>
          </a:p>
        </p:txBody>
      </p:sp>
      <p:sp>
        <p:nvSpPr>
          <p:cNvPr id="4" name="Content Placeholder 3"/>
          <p:cNvSpPr>
            <a:spLocks noGrp="1"/>
          </p:cNvSpPr>
          <p:nvPr>
            <p:ph sz="quarter" idx="11"/>
          </p:nvPr>
        </p:nvSpPr>
        <p:spPr/>
        <p:txBody>
          <a:bodyPr>
            <a:normAutofit/>
          </a:bodyPr>
          <a:lstStyle/>
          <a:p>
            <a:pPr marL="849313" lvl="1" indent="-457200">
              <a:buFont typeface="Arial" panose="020B0604020202020204" pitchFamily="34" charset="0"/>
              <a:buChar char="•"/>
            </a:pPr>
            <a:r>
              <a:rPr lang="en-US" sz="3200" dirty="0" smtClean="0">
                <a:latin typeface="Calibri" pitchFamily="34" charset="0"/>
              </a:rPr>
              <a:t>Standardize</a:t>
            </a:r>
            <a:endParaRPr lang="en-US" sz="3200" dirty="0">
              <a:latin typeface="Calibri" pitchFamily="34" charset="0"/>
            </a:endParaRPr>
          </a:p>
          <a:p>
            <a:pPr marL="849313" lvl="1" indent="-457200">
              <a:buFont typeface="Arial" panose="020B0604020202020204" pitchFamily="34" charset="0"/>
              <a:buChar char="•"/>
            </a:pPr>
            <a:r>
              <a:rPr lang="en-US" sz="3200" dirty="0">
                <a:latin typeface="Calibri" pitchFamily="34" charset="0"/>
              </a:rPr>
              <a:t>Create </a:t>
            </a:r>
            <a:r>
              <a:rPr lang="en-US" sz="3200" dirty="0" smtClean="0">
                <a:latin typeface="Calibri" pitchFamily="34" charset="0"/>
              </a:rPr>
              <a:t>independent </a:t>
            </a:r>
            <a:r>
              <a:rPr lang="en-US" sz="3200" dirty="0">
                <a:latin typeface="Calibri" pitchFamily="34" charset="0"/>
              </a:rPr>
              <a:t>checks for key process</a:t>
            </a:r>
          </a:p>
          <a:p>
            <a:pPr marL="849313" lvl="1" indent="-457200">
              <a:buFont typeface="Arial" panose="020B0604020202020204" pitchFamily="34" charset="0"/>
              <a:buChar char="•"/>
            </a:pPr>
            <a:r>
              <a:rPr lang="en-US" sz="3200" dirty="0">
                <a:latin typeface="Calibri" pitchFamily="34" charset="0"/>
              </a:rPr>
              <a:t>Learn from </a:t>
            </a:r>
            <a:r>
              <a:rPr lang="en-US" sz="3200" dirty="0" smtClean="0">
                <a:latin typeface="Calibri" pitchFamily="34" charset="0"/>
              </a:rPr>
              <a:t>mistakes</a:t>
            </a:r>
            <a:endParaRPr lang="en-US" sz="3200" dirty="0">
              <a:latin typeface="Calibri" pitchFamily="34" charset="0"/>
            </a:endParaRPr>
          </a:p>
          <a:p>
            <a:pPr>
              <a:buFont typeface="Wingdings" pitchFamily="2" charset="2"/>
              <a:buChar char="Ø"/>
            </a:pPr>
            <a:endParaRPr lang="en-US" dirty="0"/>
          </a:p>
        </p:txBody>
      </p:sp>
    </p:spTree>
    <p:extLst>
      <p:ext uri="{BB962C8B-B14F-4D97-AF65-F5344CB8AC3E}">
        <p14:creationId xmlns:p14="http://schemas.microsoft.com/office/powerpoint/2010/main" val="38097073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Principles of Safe Design</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79</a:t>
            </a:fld>
            <a:endParaRPr lang="en-US" dirty="0"/>
          </a:p>
        </p:txBody>
      </p:sp>
      <p:sp>
        <p:nvSpPr>
          <p:cNvPr id="4" name="Content Placeholder 3"/>
          <p:cNvSpPr>
            <a:spLocks noGrp="1"/>
          </p:cNvSpPr>
          <p:nvPr>
            <p:ph sz="quarter" idx="11"/>
          </p:nvPr>
        </p:nvSpPr>
        <p:spPr/>
        <p:txBody>
          <a:bodyPr>
            <a:normAutofit/>
          </a:bodyPr>
          <a:lstStyle/>
          <a:p>
            <a:pPr marL="109537" indent="0">
              <a:buNone/>
            </a:pPr>
            <a:r>
              <a:rPr lang="en-US" sz="2600" dirty="0">
                <a:latin typeface="Calibri" pitchFamily="34" charset="0"/>
              </a:rPr>
              <a:t>Assess whether </a:t>
            </a:r>
            <a:r>
              <a:rPr lang="en-US" sz="2600" dirty="0" smtClean="0">
                <a:latin typeface="Calibri" pitchFamily="34" charset="0"/>
              </a:rPr>
              <a:t>your unit continues to practice safe design principles</a:t>
            </a:r>
          </a:p>
          <a:p>
            <a:pPr marL="566737" indent="-457200"/>
            <a:r>
              <a:rPr lang="en-US" sz="2600" dirty="0" smtClean="0">
                <a:latin typeface="Calibri" pitchFamily="34" charset="0"/>
              </a:rPr>
              <a:t>Have your CUSP team name the 3 principles of safe design and write down an example of how you or your team has applied each of these principles.</a:t>
            </a:r>
            <a:endParaRPr lang="en-US" sz="2600" dirty="0">
              <a:latin typeface="Calibri" pitchFamily="34" charset="0"/>
            </a:endParaRPr>
          </a:p>
        </p:txBody>
      </p:sp>
    </p:spTree>
    <p:extLst>
      <p:ext uri="{BB962C8B-B14F-4D97-AF65-F5344CB8AC3E}">
        <p14:creationId xmlns:p14="http://schemas.microsoft.com/office/powerpoint/2010/main" val="2556684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 Sustaining the Gain</a:t>
            </a:r>
            <a:endParaRPr lang="en-US" dirty="0"/>
          </a:p>
        </p:txBody>
      </p:sp>
      <p:sp>
        <p:nvSpPr>
          <p:cNvPr id="3" name="Content Placeholder 2"/>
          <p:cNvSpPr>
            <a:spLocks noGrp="1"/>
          </p:cNvSpPr>
          <p:nvPr>
            <p:ph sz="quarter" idx="11"/>
          </p:nvPr>
        </p:nvSpPr>
        <p:spPr>
          <a:xfrm>
            <a:off x="457200" y="1676400"/>
            <a:ext cx="8153400" cy="4572000"/>
          </a:xfrm>
        </p:spPr>
        <p:txBody>
          <a:bodyPr>
            <a:normAutofit/>
          </a:bodyPr>
          <a:lstStyle/>
          <a:p>
            <a:r>
              <a:rPr lang="en-US" dirty="0"/>
              <a:t>Recognize that change takes </a:t>
            </a:r>
            <a:r>
              <a:rPr lang="en-US" dirty="0" smtClean="0"/>
              <a:t>time</a:t>
            </a:r>
          </a:p>
          <a:p>
            <a:endParaRPr lang="en-US" dirty="0"/>
          </a:p>
          <a:p>
            <a:endParaRPr lang="en-US" dirty="0"/>
          </a:p>
        </p:txBody>
      </p:sp>
      <p:pic>
        <p:nvPicPr>
          <p:cNvPr id="3075" name="Picture 3" descr="change takes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743200"/>
            <a:ext cx="57150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9030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896"/>
            <a:ext cx="9144000" cy="1371600"/>
          </a:xfrm>
        </p:spPr>
        <p:txBody>
          <a:bodyPr>
            <a:normAutofit/>
          </a:bodyPr>
          <a:lstStyle/>
          <a:p>
            <a:r>
              <a:rPr lang="en-US" dirty="0" smtClean="0"/>
              <a:t>Identifying Defects: </a:t>
            </a:r>
            <a:br>
              <a:rPr lang="en-US" dirty="0" smtClean="0"/>
            </a:br>
            <a:r>
              <a:rPr lang="en-US" sz="3600" dirty="0" smtClean="0"/>
              <a:t>Defects can come from many different sources</a:t>
            </a:r>
            <a:endParaRPr lang="en-US" sz="3600"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80</a:t>
            </a:fld>
            <a:endParaRPr lang="en-US" dirty="0"/>
          </a:p>
        </p:txBody>
      </p:sp>
      <p:sp>
        <p:nvSpPr>
          <p:cNvPr id="4" name="Content Placeholder 3"/>
          <p:cNvSpPr>
            <a:spLocks noGrp="1"/>
          </p:cNvSpPr>
          <p:nvPr>
            <p:ph sz="quarter" idx="11"/>
          </p:nvPr>
        </p:nvSpPr>
        <p:spPr>
          <a:xfrm>
            <a:off x="457200" y="1676400"/>
            <a:ext cx="8077200" cy="4800600"/>
          </a:xfrm>
        </p:spPr>
        <p:txBody>
          <a:bodyPr>
            <a:normAutofit fontScale="70000" lnSpcReduction="20000"/>
          </a:bodyPr>
          <a:lstStyle/>
          <a:p>
            <a:pPr marL="341313" indent="-341313"/>
            <a:r>
              <a:rPr lang="en-US" sz="3400" dirty="0"/>
              <a:t>Staff feedback</a:t>
            </a:r>
          </a:p>
          <a:p>
            <a:pPr marL="341313" indent="-341313"/>
            <a:r>
              <a:rPr lang="en-US" sz="3400" dirty="0"/>
              <a:t>Event reporting</a:t>
            </a:r>
          </a:p>
          <a:p>
            <a:pPr marL="341313" indent="-341313"/>
            <a:r>
              <a:rPr lang="en-US" sz="3400" dirty="0"/>
              <a:t>Quality and safety measures</a:t>
            </a:r>
          </a:p>
          <a:p>
            <a:pPr marL="341313" indent="-341313"/>
            <a:r>
              <a:rPr lang="en-US" sz="3400" dirty="0"/>
              <a:t>Gaps in application of the </a:t>
            </a:r>
            <a:endParaRPr lang="en-US" sz="3400" dirty="0" smtClean="0"/>
          </a:p>
          <a:p>
            <a:pPr marL="393700" indent="0">
              <a:buNone/>
            </a:pPr>
            <a:r>
              <a:rPr lang="en-US" sz="3400" dirty="0" smtClean="0"/>
              <a:t>evidence</a:t>
            </a:r>
            <a:endParaRPr lang="en-US" sz="3400" dirty="0"/>
          </a:p>
          <a:p>
            <a:pPr marL="341313" indent="-341313"/>
            <a:r>
              <a:rPr lang="en-US" dirty="0"/>
              <a:t>Staff Safety Assessment survey</a:t>
            </a:r>
          </a:p>
          <a:p>
            <a:pPr lvl="1"/>
            <a:r>
              <a:rPr lang="en-US" sz="2400" dirty="0"/>
              <a:t>How will the next patient be harmed?</a:t>
            </a:r>
          </a:p>
          <a:p>
            <a:pPr lvl="1"/>
            <a:r>
              <a:rPr lang="en-US" sz="2400" dirty="0"/>
              <a:t>What steps can you do to prevent this harm?</a:t>
            </a:r>
          </a:p>
          <a:p>
            <a:pPr marL="1117600" lvl="2" indent="-514350"/>
            <a:r>
              <a:rPr lang="en-US" dirty="0"/>
              <a:t>By either preventing the mistake, making the mistake visible or mitigating the </a:t>
            </a:r>
            <a:r>
              <a:rPr lang="en-US" dirty="0" smtClean="0"/>
              <a:t>harm</a:t>
            </a:r>
            <a:endParaRPr lang="en-US" b="1" i="1" dirty="0" smtClean="0"/>
          </a:p>
          <a:p>
            <a:pPr marL="0" indent="0">
              <a:buNone/>
            </a:pPr>
            <a:r>
              <a:rPr lang="en-US" b="1" i="1" dirty="0" smtClean="0"/>
              <a:t>Talk about administering the SSA survey every 6 months to 1 year</a:t>
            </a:r>
          </a:p>
          <a:p>
            <a:pPr marL="857250" lvl="1" indent="-457200"/>
            <a:r>
              <a:rPr lang="en-US" b="1" i="1" dirty="0" smtClean="0"/>
              <a:t>Great tool to help staff own patient safety</a:t>
            </a:r>
          </a:p>
          <a:p>
            <a:pPr marL="0" indent="0">
              <a:buNone/>
            </a:pPr>
            <a:r>
              <a:rPr lang="en-US" b="1" i="1" dirty="0" smtClean="0"/>
              <a:t>Keep track of the safety issues identified and status of resolution</a:t>
            </a:r>
            <a:endParaRPr lang="en-US" b="1" i="1" dirty="0"/>
          </a:p>
        </p:txBody>
      </p:sp>
      <p:pic>
        <p:nvPicPr>
          <p:cNvPr id="5" name="Picture 2" descr="alt=&quot;&quot;"/>
          <p:cNvPicPr>
            <a:picLocks noChangeAspect="1" noChangeArrowheads="1"/>
          </p:cNvPicPr>
          <p:nvPr/>
        </p:nvPicPr>
        <p:blipFill rotWithShape="1">
          <a:blip r:embed="rId2">
            <a:extLst>
              <a:ext uri="{28A0092B-C50C-407E-A947-70E740481C1C}">
                <a14:useLocalDpi xmlns:a14="http://schemas.microsoft.com/office/drawing/2010/main" val="0"/>
              </a:ext>
            </a:extLst>
          </a:blip>
          <a:srcRect b="64941"/>
          <a:stretch/>
        </p:blipFill>
        <p:spPr bwMode="auto">
          <a:xfrm>
            <a:off x="4572000" y="1752601"/>
            <a:ext cx="4399808" cy="17287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6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from Defects</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81</a:t>
            </a:fld>
            <a:endParaRPr lang="en-US" dirty="0"/>
          </a:p>
        </p:txBody>
      </p:sp>
      <p:sp>
        <p:nvSpPr>
          <p:cNvPr id="4" name="Content Placeholder 3"/>
          <p:cNvSpPr>
            <a:spLocks noGrp="1"/>
          </p:cNvSpPr>
          <p:nvPr>
            <p:ph sz="quarter" idx="11"/>
          </p:nvPr>
        </p:nvSpPr>
        <p:spPr>
          <a:xfrm>
            <a:off x="228600" y="1752600"/>
            <a:ext cx="4111440" cy="4648200"/>
          </a:xfrm>
        </p:spPr>
        <p:txBody>
          <a:bodyPr>
            <a:normAutofit fontScale="70000" lnSpcReduction="20000"/>
          </a:bodyPr>
          <a:lstStyle/>
          <a:p>
            <a:r>
              <a:rPr lang="en-US" dirty="0" smtClean="0"/>
              <a:t>As one of the principles of safe design—we need to learn from our mistakes</a:t>
            </a:r>
          </a:p>
          <a:p>
            <a:r>
              <a:rPr lang="en-US" dirty="0" smtClean="0"/>
              <a:t>Use the Learn from a Defect tool for any defect you identify</a:t>
            </a:r>
          </a:p>
          <a:p>
            <a:pPr lvl="1"/>
            <a:r>
              <a:rPr lang="en-US" dirty="0" smtClean="0"/>
              <a:t>Staff concern, incident report, gaps in application of the evidence</a:t>
            </a:r>
          </a:p>
          <a:p>
            <a:pPr lvl="1"/>
            <a:r>
              <a:rPr lang="en-US" dirty="0" smtClean="0"/>
              <a:t>We use it as the framework for post fall/skin huddles, morbidity and mortality conference, voice reports, reviewing unplanned transfers to a higher level of care , </a:t>
            </a:r>
            <a:r>
              <a:rPr lang="en-US" dirty="0" err="1" smtClean="0"/>
              <a:t>etc</a:t>
            </a:r>
            <a:endParaRPr lang="en-US" dirty="0" smtClean="0"/>
          </a:p>
          <a:p>
            <a:pPr lvl="1"/>
            <a:r>
              <a:rPr lang="en-US" dirty="0" smtClean="0"/>
              <a:t>Make the tool easily accessible (e.g.: badge cards)</a:t>
            </a:r>
            <a:endParaRPr lang="en-US" dirty="0"/>
          </a:p>
        </p:txBody>
      </p:sp>
      <p:pic>
        <p:nvPicPr>
          <p:cNvPr id="2050" name="Picture 2" descr="al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0040" y="1676400"/>
            <a:ext cx="472776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48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Measure how well you are sustaining </a:t>
            </a:r>
            <a:br>
              <a:rPr lang="en-US" dirty="0" smtClean="0"/>
            </a:br>
            <a:r>
              <a:rPr lang="en-US" dirty="0" smtClean="0"/>
              <a:t>your CUSP work</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82</a:t>
            </a:fld>
            <a:endParaRPr lang="en-US" dirty="0"/>
          </a:p>
        </p:txBody>
      </p:sp>
      <p:sp>
        <p:nvSpPr>
          <p:cNvPr id="4" name="Content Placeholder 3"/>
          <p:cNvSpPr>
            <a:spLocks noGrp="1"/>
          </p:cNvSpPr>
          <p:nvPr>
            <p:ph sz="quarter" idx="11"/>
          </p:nvPr>
        </p:nvSpPr>
        <p:spPr/>
        <p:txBody>
          <a:bodyPr/>
          <a:lstStyle/>
          <a:p>
            <a:r>
              <a:rPr lang="en-US" dirty="0" smtClean="0"/>
              <a:t>You want to evaluate if your team is achieving the CUSP mission</a:t>
            </a:r>
          </a:p>
          <a:p>
            <a:pPr lvl="1"/>
            <a:r>
              <a:rPr lang="en-US" dirty="0" smtClean="0"/>
              <a:t>Empowering the staff to own safety</a:t>
            </a:r>
          </a:p>
          <a:p>
            <a:pPr lvl="1"/>
            <a:r>
              <a:rPr lang="en-US" dirty="0" smtClean="0"/>
              <a:t>Developing strong partnerships with your senior executive</a:t>
            </a:r>
          </a:p>
          <a:p>
            <a:pPr lvl="1"/>
            <a:r>
              <a:rPr lang="en-US" dirty="0" smtClean="0"/>
              <a:t>Continuously learning  from defects </a:t>
            </a:r>
          </a:p>
          <a:p>
            <a:pPr lvl="1"/>
            <a:r>
              <a:rPr lang="en-US" dirty="0" smtClean="0"/>
              <a:t>Working to strengthen teamwork and patient safety culture</a:t>
            </a:r>
            <a:endParaRPr lang="en-US" dirty="0"/>
          </a:p>
        </p:txBody>
      </p:sp>
    </p:spTree>
    <p:extLst>
      <p:ext uri="{BB962C8B-B14F-4D97-AF65-F5344CB8AC3E}">
        <p14:creationId xmlns:p14="http://schemas.microsoft.com/office/powerpoint/2010/main" val="8413387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Measure how well </a:t>
            </a:r>
            <a:r>
              <a:rPr lang="en-US" dirty="0" smtClean="0"/>
              <a:t>you are </a:t>
            </a:r>
            <a:r>
              <a:rPr lang="en-US" dirty="0"/>
              <a:t>sustaining your CUSP </a:t>
            </a:r>
            <a:r>
              <a:rPr lang="en-US" dirty="0" smtClean="0"/>
              <a:t>work</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83</a:t>
            </a:fld>
            <a:endParaRPr lang="en-US" dirty="0"/>
          </a:p>
        </p:txBody>
      </p:sp>
      <p:sp>
        <p:nvSpPr>
          <p:cNvPr id="4" name="Content Placeholder 3"/>
          <p:cNvSpPr>
            <a:spLocks noGrp="1"/>
          </p:cNvSpPr>
          <p:nvPr>
            <p:ph sz="quarter" idx="11"/>
          </p:nvPr>
        </p:nvSpPr>
        <p:spPr>
          <a:xfrm>
            <a:off x="457200" y="1676400"/>
            <a:ext cx="8153400" cy="4419600"/>
          </a:xfrm>
        </p:spPr>
        <p:txBody>
          <a:bodyPr>
            <a:normAutofit fontScale="47500" lnSpcReduction="20000"/>
          </a:bodyPr>
          <a:lstStyle/>
          <a:p>
            <a:pPr marL="0" indent="0">
              <a:buNone/>
            </a:pPr>
            <a:r>
              <a:rPr lang="en-US" sz="4400" dirty="0" smtClean="0"/>
              <a:t>CUSP score card (use this or develop your own)</a:t>
            </a:r>
          </a:p>
          <a:p>
            <a:r>
              <a:rPr lang="en-US" sz="3800" dirty="0" smtClean="0"/>
              <a:t>Number of CUSP meetings canceled within last 6 months (Goal: 0)</a:t>
            </a:r>
          </a:p>
          <a:p>
            <a:r>
              <a:rPr lang="en-US" sz="3800" dirty="0" smtClean="0"/>
              <a:t>Number of Senior Executive absences from a CUSP meeting within the past 6 months  </a:t>
            </a:r>
            <a:r>
              <a:rPr lang="en-US" sz="3800" dirty="0"/>
              <a:t>(Goal: 0)</a:t>
            </a:r>
          </a:p>
          <a:p>
            <a:r>
              <a:rPr lang="en-US" sz="3800" dirty="0" smtClean="0"/>
              <a:t>Percentage of staff that have received science of safety training (Goal: </a:t>
            </a:r>
            <a:r>
              <a:rPr lang="en-US" sz="3800" u="sng" dirty="0" smtClean="0"/>
              <a:t>&gt;</a:t>
            </a:r>
            <a:r>
              <a:rPr lang="en-US" sz="3800" dirty="0" smtClean="0"/>
              <a:t>90% within past 2 years)</a:t>
            </a:r>
          </a:p>
          <a:p>
            <a:r>
              <a:rPr lang="en-US" sz="3800" dirty="0" smtClean="0"/>
              <a:t>CUSP Champion, Provider Champion and Unit Manager have received training in CUSP and patient safety topics (Goal: all three receive training)</a:t>
            </a:r>
          </a:p>
          <a:p>
            <a:r>
              <a:rPr lang="en-US" sz="3800" dirty="0" smtClean="0"/>
              <a:t>Number of defects learned from in past 6 months using the Learning from Defects tool  (Goal: </a:t>
            </a:r>
            <a:r>
              <a:rPr lang="en-US" sz="3800" i="1" dirty="0" smtClean="0"/>
              <a:t>&gt;</a:t>
            </a:r>
            <a:r>
              <a:rPr lang="en-US" sz="3800" dirty="0" smtClean="0"/>
              <a:t>2)</a:t>
            </a:r>
          </a:p>
          <a:p>
            <a:r>
              <a:rPr lang="en-US" sz="3800" dirty="0" smtClean="0"/>
              <a:t>Number of patient safety improvement plans currently in effect (Goal: </a:t>
            </a:r>
            <a:r>
              <a:rPr lang="en-US" sz="3800" i="1" dirty="0" smtClean="0"/>
              <a:t>&gt;</a:t>
            </a:r>
            <a:r>
              <a:rPr lang="en-US" sz="3800" dirty="0" smtClean="0"/>
              <a:t>2)</a:t>
            </a:r>
          </a:p>
          <a:p>
            <a:r>
              <a:rPr lang="en-US" sz="3800" dirty="0" smtClean="0"/>
              <a:t>Average percent positive score for Safety Climate Domain from most recent safety survey (Goal: </a:t>
            </a:r>
            <a:r>
              <a:rPr lang="en-US" sz="3800" u="sng" dirty="0" smtClean="0"/>
              <a:t>&gt;</a:t>
            </a:r>
            <a:r>
              <a:rPr lang="en-US" sz="3800" dirty="0" smtClean="0"/>
              <a:t>80%)</a:t>
            </a:r>
          </a:p>
          <a:p>
            <a:r>
              <a:rPr lang="en-US" sz="3800" dirty="0" smtClean="0"/>
              <a:t>Unit response rate for most recent safety survey (Goal: </a:t>
            </a:r>
            <a:r>
              <a:rPr lang="en-US" sz="3800" u="sng" dirty="0" smtClean="0"/>
              <a:t>&gt;</a:t>
            </a:r>
            <a:r>
              <a:rPr lang="en-US" sz="3800" dirty="0" smtClean="0"/>
              <a:t>80%)</a:t>
            </a:r>
            <a:endParaRPr lang="en-US" sz="3800" dirty="0"/>
          </a:p>
        </p:txBody>
      </p:sp>
      <p:sp>
        <p:nvSpPr>
          <p:cNvPr id="6" name="TextBox 5"/>
          <p:cNvSpPr txBox="1"/>
          <p:nvPr/>
        </p:nvSpPr>
        <p:spPr>
          <a:xfrm>
            <a:off x="990600" y="5486400"/>
            <a:ext cx="6424579" cy="461665"/>
          </a:xfrm>
          <a:prstGeom prst="rect">
            <a:avLst/>
          </a:prstGeom>
          <a:noFill/>
        </p:spPr>
        <p:txBody>
          <a:bodyPr wrap="none" rtlCol="0">
            <a:spAutoFit/>
          </a:bodyPr>
          <a:lstStyle/>
          <a:p>
            <a:r>
              <a:rPr lang="en-US" sz="2400" b="1" dirty="0" smtClean="0"/>
              <a:t>Define your own CUSP team measures of success</a:t>
            </a:r>
            <a:endParaRPr lang="en-US" sz="2400" b="1" dirty="0"/>
          </a:p>
        </p:txBody>
      </p:sp>
    </p:spTree>
    <p:extLst>
      <p:ext uri="{BB962C8B-B14F-4D97-AF65-F5344CB8AC3E}">
        <p14:creationId xmlns:p14="http://schemas.microsoft.com/office/powerpoint/2010/main" val="17265802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Culture</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84</a:t>
            </a:fld>
            <a:endParaRPr lang="en-US" dirty="0"/>
          </a:p>
        </p:txBody>
      </p:sp>
      <p:sp>
        <p:nvSpPr>
          <p:cNvPr id="4" name="Content Placeholder 3"/>
          <p:cNvSpPr>
            <a:spLocks noGrp="1"/>
          </p:cNvSpPr>
          <p:nvPr>
            <p:ph sz="quarter" idx="11"/>
          </p:nvPr>
        </p:nvSpPr>
        <p:spPr/>
        <p:txBody>
          <a:bodyPr>
            <a:normAutofit fontScale="92500"/>
          </a:bodyPr>
          <a:lstStyle/>
          <a:p>
            <a:r>
              <a:rPr lang="en-US" dirty="0" smtClean="0"/>
              <a:t>Continue to assess safety culture annually</a:t>
            </a:r>
          </a:p>
          <a:p>
            <a:r>
              <a:rPr lang="en-US" dirty="0" smtClean="0"/>
              <a:t>Evaluate the action plan you developed after the last safety survey and see how far you’ve come</a:t>
            </a:r>
          </a:p>
          <a:p>
            <a:r>
              <a:rPr lang="en-US" dirty="0" smtClean="0"/>
              <a:t>Celebrate successes and share with all frontline staff to let them know their voices have been heard</a:t>
            </a:r>
          </a:p>
          <a:p>
            <a:r>
              <a:rPr lang="en-US" dirty="0" smtClean="0"/>
              <a:t>Consider the barriers you still face and what you will need to do to overcome them</a:t>
            </a:r>
            <a:endParaRPr lang="en-US" dirty="0"/>
          </a:p>
        </p:txBody>
      </p:sp>
    </p:spTree>
    <p:extLst>
      <p:ext uri="{BB962C8B-B14F-4D97-AF65-F5344CB8AC3E}">
        <p14:creationId xmlns:p14="http://schemas.microsoft.com/office/powerpoint/2010/main" val="8300778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Teamwork and Communication Tools</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85</a:t>
            </a:fld>
            <a:endParaRPr lang="en-US" dirty="0"/>
          </a:p>
        </p:txBody>
      </p:sp>
      <p:sp>
        <p:nvSpPr>
          <p:cNvPr id="4" name="Content Placeholder 3"/>
          <p:cNvSpPr>
            <a:spLocks noGrp="1"/>
          </p:cNvSpPr>
          <p:nvPr>
            <p:ph sz="quarter" idx="11"/>
          </p:nvPr>
        </p:nvSpPr>
        <p:spPr/>
        <p:txBody>
          <a:bodyPr>
            <a:normAutofit fontScale="70000" lnSpcReduction="20000"/>
          </a:bodyPr>
          <a:lstStyle/>
          <a:p>
            <a:pPr marL="0" indent="0">
              <a:buNone/>
            </a:pPr>
            <a:r>
              <a:rPr lang="en-US" sz="3400" dirty="0" smtClean="0"/>
              <a:t>Select other tools (at least one every 6 months/one year) to implement</a:t>
            </a:r>
          </a:p>
          <a:p>
            <a:pPr marL="765175" lvl="1" indent="-255588"/>
            <a:r>
              <a:rPr lang="en-US" sz="3100" dirty="0">
                <a:cs typeface="Calibri" pitchFamily="34" charset="0"/>
              </a:rPr>
              <a:t>Learn from a defect</a:t>
            </a:r>
          </a:p>
          <a:p>
            <a:pPr marL="765175" lvl="1" indent="-255588"/>
            <a:r>
              <a:rPr lang="en-US" sz="3100" dirty="0">
                <a:cs typeface="Calibri" pitchFamily="34" charset="0"/>
              </a:rPr>
              <a:t>SBAR (Team STEPPS)</a:t>
            </a:r>
          </a:p>
          <a:p>
            <a:pPr marL="765175" lvl="1" indent="-255588"/>
            <a:r>
              <a:rPr lang="en-US" sz="3100" dirty="0">
                <a:cs typeface="Calibri" pitchFamily="34" charset="0"/>
              </a:rPr>
              <a:t>Daily rounds/goals</a:t>
            </a:r>
          </a:p>
          <a:p>
            <a:pPr marL="765175" lvl="1" indent="-255588"/>
            <a:r>
              <a:rPr lang="en-US" sz="3100" dirty="0">
                <a:cs typeface="Calibri" pitchFamily="34" charset="0"/>
              </a:rPr>
              <a:t>Pre-procedure briefing (Team STEPPS)</a:t>
            </a:r>
          </a:p>
          <a:p>
            <a:pPr marL="765175" lvl="1" indent="-255588"/>
            <a:r>
              <a:rPr lang="en-US" sz="3100" dirty="0">
                <a:cs typeface="Calibri" pitchFamily="34" charset="0"/>
              </a:rPr>
              <a:t>Morning briefing (Team STEPPS)</a:t>
            </a:r>
          </a:p>
          <a:p>
            <a:pPr marL="765175" lvl="1" indent="-255588"/>
            <a:r>
              <a:rPr lang="en-US" sz="3100" dirty="0">
                <a:cs typeface="Calibri" pitchFamily="34" charset="0"/>
              </a:rPr>
              <a:t>Huddles</a:t>
            </a:r>
          </a:p>
          <a:p>
            <a:pPr marL="765175" lvl="1" indent="-255588"/>
            <a:r>
              <a:rPr lang="en-US" sz="3100" dirty="0">
                <a:cs typeface="Calibri" pitchFamily="34" charset="0"/>
              </a:rPr>
              <a:t>Shadowing</a:t>
            </a:r>
          </a:p>
          <a:p>
            <a:pPr marL="765175" lvl="1" indent="-255588"/>
            <a:r>
              <a:rPr lang="en-US" sz="3100" dirty="0">
                <a:cs typeface="Calibri" pitchFamily="34" charset="0"/>
              </a:rPr>
              <a:t>Crucial Conversations</a:t>
            </a:r>
          </a:p>
          <a:p>
            <a:pPr marL="765175" lvl="1" indent="-255588"/>
            <a:r>
              <a:rPr lang="en-US" sz="3100" dirty="0">
                <a:cs typeface="Calibri" pitchFamily="34" charset="0"/>
              </a:rPr>
              <a:t>Executive Safety Rounds/Partnership</a:t>
            </a:r>
          </a:p>
          <a:p>
            <a:pPr marL="765175" lvl="1" indent="-255588"/>
            <a:r>
              <a:rPr lang="en-US" sz="3100" dirty="0">
                <a:cs typeface="Calibri" pitchFamily="34" charset="0"/>
              </a:rPr>
              <a:t>Handoff standardization (Team STEPPS)</a:t>
            </a:r>
          </a:p>
          <a:p>
            <a:pPr lvl="1"/>
            <a:endParaRPr lang="en-US" dirty="0"/>
          </a:p>
        </p:txBody>
      </p:sp>
    </p:spTree>
    <p:extLst>
      <p:ext uri="{BB962C8B-B14F-4D97-AF65-F5344CB8AC3E}">
        <p14:creationId xmlns:p14="http://schemas.microsoft.com/office/powerpoint/2010/main" val="8589469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Strategies to Sustain CUSP</a:t>
            </a:r>
            <a:endParaRPr lang="en-US" dirty="0"/>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86</a:t>
            </a:fld>
            <a:endParaRPr lang="en-US" dirty="0"/>
          </a:p>
        </p:txBody>
      </p:sp>
      <p:sp>
        <p:nvSpPr>
          <p:cNvPr id="4" name="Content Placeholder 3"/>
          <p:cNvSpPr>
            <a:spLocks noGrp="1"/>
          </p:cNvSpPr>
          <p:nvPr>
            <p:ph sz="quarter" idx="11"/>
          </p:nvPr>
        </p:nvSpPr>
        <p:spPr/>
        <p:txBody>
          <a:bodyPr>
            <a:normAutofit fontScale="70000" lnSpcReduction="20000"/>
          </a:bodyPr>
          <a:lstStyle/>
          <a:p>
            <a:r>
              <a:rPr lang="en-US" dirty="0" smtClean="0"/>
              <a:t>Make science of safety training a part of orientation for all new staff regardless of role (Goal: 90% of all staff trained every two years)</a:t>
            </a:r>
          </a:p>
          <a:p>
            <a:r>
              <a:rPr lang="en-US" dirty="0" smtClean="0"/>
              <a:t>Advertise CUSP meetings widely and open meetings to new team members</a:t>
            </a:r>
          </a:p>
          <a:p>
            <a:r>
              <a:rPr lang="en-US" dirty="0" smtClean="0"/>
              <a:t>Encourage new staff to take an active role in CUSP</a:t>
            </a:r>
          </a:p>
          <a:p>
            <a:r>
              <a:rPr lang="en-US" dirty="0" smtClean="0"/>
              <a:t>Hold periodic meetings for new staff to provide an overview of the CUSP approach and the important role of frontline staff</a:t>
            </a:r>
          </a:p>
          <a:p>
            <a:r>
              <a:rPr lang="en-US" dirty="0" smtClean="0"/>
              <a:t>Regularly ask staff to identify defects (can use SSA, part of Executive safety rounds)</a:t>
            </a:r>
          </a:p>
          <a:p>
            <a:r>
              <a:rPr lang="en-US" dirty="0" smtClean="0"/>
              <a:t>Make the CUSP initiative visible (e.g.: through bulletin boards, newsletters, review of results from LFD, etc.)</a:t>
            </a:r>
          </a:p>
          <a:p>
            <a:r>
              <a:rPr lang="en-US" dirty="0" smtClean="0"/>
              <a:t>Expand the CUSP team/concepts to other units</a:t>
            </a:r>
            <a:endParaRPr lang="en-US" dirty="0"/>
          </a:p>
        </p:txBody>
      </p:sp>
    </p:spTree>
    <p:extLst>
      <p:ext uri="{BB962C8B-B14F-4D97-AF65-F5344CB8AC3E}">
        <p14:creationId xmlns:p14="http://schemas.microsoft.com/office/powerpoint/2010/main" val="20819320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sz="quarter" idx="11"/>
          </p:nvPr>
        </p:nvSpPr>
        <p:spPr/>
        <p:txBody>
          <a:bodyPr/>
          <a:lstStyle/>
          <a:p>
            <a:pPr marL="0" indent="0" algn="ctr">
              <a:buNone/>
            </a:pPr>
            <a:endParaRPr lang="en-US" dirty="0" smtClean="0"/>
          </a:p>
          <a:p>
            <a:pPr marL="0" indent="0" algn="ctr">
              <a:buNone/>
            </a:pPr>
            <a:endParaRPr lang="en-US" dirty="0"/>
          </a:p>
          <a:p>
            <a:pPr marL="0" indent="0" algn="ctr">
              <a:buNone/>
            </a:pPr>
            <a:r>
              <a:rPr lang="en-US" sz="4400" dirty="0" smtClean="0"/>
              <a:t>Questions?</a:t>
            </a:r>
            <a:endParaRPr lang="en-US" sz="4400" dirty="0"/>
          </a:p>
        </p:txBody>
      </p:sp>
      <p:sp>
        <p:nvSpPr>
          <p:cNvPr id="5" name="Slide Number Placeholder 3"/>
          <p:cNvSpPr>
            <a:spLocks noGrp="1"/>
          </p:cNvSpPr>
          <p:nvPr>
            <p:ph type="sldNum" sz="quarter" idx="4294967295"/>
          </p:nvPr>
        </p:nvSpPr>
        <p:spPr>
          <a:xfrm>
            <a:off x="457200" y="632460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60F9124-53E4-4354-BB82-A45AE5086DA4}" type="slidenum">
              <a:rPr lang="en-US" altLang="en-US" smtClean="0"/>
              <a:pPr eaLnBrk="1" hangingPunct="1"/>
              <a:t>87</a:t>
            </a:fld>
            <a:endParaRPr lang="en-US" altLang="en-US" smtClean="0"/>
          </a:p>
        </p:txBody>
      </p:sp>
    </p:spTree>
    <p:extLst>
      <p:ext uri="{BB962C8B-B14F-4D97-AF65-F5344CB8AC3E}">
        <p14:creationId xmlns:p14="http://schemas.microsoft.com/office/powerpoint/2010/main" val="41175348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a:t>
            </a:r>
            <a:endParaRPr lang="en-US"/>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88</a:t>
            </a:fld>
            <a:endParaRPr lang="en-US" dirty="0"/>
          </a:p>
        </p:txBody>
      </p:sp>
      <p:sp>
        <p:nvSpPr>
          <p:cNvPr id="4" name="Content Placeholder 3"/>
          <p:cNvSpPr>
            <a:spLocks noGrp="1"/>
          </p:cNvSpPr>
          <p:nvPr>
            <p:ph sz="quarter" idx="11"/>
          </p:nvPr>
        </p:nvSpPr>
        <p:spPr/>
        <p:txBody>
          <a:bodyPr>
            <a:normAutofit/>
          </a:bodyPr>
          <a:lstStyle/>
          <a:p>
            <a:pPr marL="0" indent="0">
              <a:buNone/>
            </a:pPr>
            <a:r>
              <a:rPr lang="en-US" sz="2600" dirty="0"/>
              <a:t>Prepared by the Health Research &amp; Educational Trust of the American Hospital Association with contract funding provided by the Agency for Healthcare Research and Quality through the contract,</a:t>
            </a:r>
            <a:r>
              <a:rPr lang="en-US" sz="2600" b="1" dirty="0"/>
              <a:t> </a:t>
            </a:r>
            <a:r>
              <a:rPr lang="en-US" sz="2600" dirty="0"/>
              <a:t>“National Implementation of Comprehensive Unit-based Safety Program (CUSP) to Reduce Catheter-Associated Urinary Tract Infection (CAUTI), project number HHSA290201000025I/HHSA29032001T, Task Order #1.”</a:t>
            </a:r>
          </a:p>
          <a:p>
            <a:pPr marL="0" indent="0">
              <a:buNone/>
            </a:pPr>
            <a:endParaRPr lang="en-US" dirty="0"/>
          </a:p>
        </p:txBody>
      </p:sp>
    </p:spTree>
    <p:extLst>
      <p:ext uri="{BB962C8B-B14F-4D97-AF65-F5344CB8AC3E}">
        <p14:creationId xmlns:p14="http://schemas.microsoft.com/office/powerpoint/2010/main" val="2716557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 Sustaining the Gain</a:t>
            </a:r>
          </a:p>
        </p:txBody>
      </p:sp>
      <p:sp>
        <p:nvSpPr>
          <p:cNvPr id="3" name="Content Placeholder 2"/>
          <p:cNvSpPr>
            <a:spLocks noGrp="1"/>
          </p:cNvSpPr>
          <p:nvPr>
            <p:ph sz="quarter" idx="11"/>
          </p:nvPr>
        </p:nvSpPr>
        <p:spPr/>
        <p:txBody>
          <a:bodyPr/>
          <a:lstStyle/>
          <a:p>
            <a:r>
              <a:rPr lang="en-US" dirty="0"/>
              <a:t>Ensure administration is aware of your efforts and </a:t>
            </a:r>
            <a:r>
              <a:rPr lang="en-US" dirty="0" smtClean="0"/>
              <a:t>results</a:t>
            </a:r>
          </a:p>
          <a:p>
            <a:r>
              <a:rPr lang="en-US" dirty="0"/>
              <a:t>Encourage and reward participation and problem </a:t>
            </a:r>
            <a:r>
              <a:rPr lang="en-US" dirty="0" smtClean="0"/>
              <a:t>identification</a:t>
            </a:r>
          </a:p>
          <a:p>
            <a:r>
              <a:rPr lang="en-US" dirty="0"/>
              <a:t>Avoid complacency with success</a:t>
            </a:r>
          </a:p>
          <a:p>
            <a:pPr marL="0" indent="0">
              <a:buNone/>
            </a:pPr>
            <a:endParaRPr lang="en-US" dirty="0"/>
          </a:p>
          <a:p>
            <a:endParaRPr lang="en-US" dirty="0" smtClean="0"/>
          </a:p>
          <a:p>
            <a:endParaRPr lang="en-US" dirty="0"/>
          </a:p>
        </p:txBody>
      </p:sp>
      <p:pic>
        <p:nvPicPr>
          <p:cNvPr id="2050" name="Picture 2" descr="complacency defini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23" y="4495800"/>
            <a:ext cx="5926777" cy="21526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532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ject_Dispatch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ntheCU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3900</Words>
  <Application>Microsoft Office PowerPoint</Application>
  <PresentationFormat>On-screen Show (4:3)</PresentationFormat>
  <Paragraphs>676</Paragraphs>
  <Slides>88</Slides>
  <Notes>18</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88</vt:i4>
      </vt:variant>
    </vt:vector>
  </HeadingPairs>
  <TitlesOfParts>
    <vt:vector size="94" baseType="lpstr">
      <vt:lpstr>Office Theme</vt:lpstr>
      <vt:lpstr>Project_Dispatch slide template</vt:lpstr>
      <vt:lpstr>1_Office Theme</vt:lpstr>
      <vt:lpstr>OntheCUSP</vt:lpstr>
      <vt:lpstr>6_Default Design</vt:lpstr>
      <vt:lpstr>Drawing</vt:lpstr>
      <vt:lpstr>CAUTI Sustainability: Embedding CAUTI Policies, Using Data to Monitor Progress and Hardwiring CUSP Principles</vt:lpstr>
      <vt:lpstr>Learning Objectives</vt:lpstr>
      <vt:lpstr>Sustaining Gains: Embedding CAUTI Policies</vt:lpstr>
      <vt:lpstr>Project Impact </vt:lpstr>
      <vt:lpstr>Quality Health Care</vt:lpstr>
      <vt:lpstr>Change Requires RESPECT</vt:lpstr>
      <vt:lpstr>Begin with the END in mind</vt:lpstr>
      <vt:lpstr>Lessons Learned = Sustaining the Gain</vt:lpstr>
      <vt:lpstr>Lessons Learned = Sustaining the Gain</vt:lpstr>
      <vt:lpstr>Lessons Learned = Sustaining the Gain</vt:lpstr>
      <vt:lpstr>Lessons Learned = Sustaining the Gain</vt:lpstr>
      <vt:lpstr>Lessons Learned = Sustaining the Gain</vt:lpstr>
      <vt:lpstr>Lessons Learned = Sustaining the Gain</vt:lpstr>
      <vt:lpstr>PowerPoint Presentation</vt:lpstr>
      <vt:lpstr>Lessons Learned = Sustaining the Gain</vt:lpstr>
      <vt:lpstr>Using Data for Sustainability CAUTI Collaborative</vt:lpstr>
      <vt:lpstr>The Power of Measuring Results</vt:lpstr>
      <vt:lpstr>Learning from Data</vt:lpstr>
      <vt:lpstr>Ten Steps to Designing, Building and Sustaining a Results-Based Monitoring and Evaluation System</vt:lpstr>
      <vt:lpstr>Ways to Use Data</vt:lpstr>
      <vt:lpstr>WHAT is the PDSA Cycle? </vt:lpstr>
      <vt:lpstr>The PDSA Cycle for Learning and Improvement</vt:lpstr>
      <vt:lpstr>Repeated Use of the Cycle</vt:lpstr>
      <vt:lpstr>Use the PDSA Cycle for:</vt:lpstr>
      <vt:lpstr>PDSA Cycles Must Be:</vt:lpstr>
      <vt:lpstr>Root Cause Analysis</vt:lpstr>
      <vt:lpstr>RCA Tools</vt:lpstr>
      <vt:lpstr>Success</vt:lpstr>
      <vt:lpstr>Carrots and Sticks Methodology</vt:lpstr>
      <vt:lpstr>Use Engaging Improvement Methods</vt:lpstr>
      <vt:lpstr>Using Data for Sustainability</vt:lpstr>
      <vt:lpstr>Carrots and Sticks Which one?</vt:lpstr>
      <vt:lpstr> The Economist, “Designing Rewards: Carrots Dressed as Sticks,” print edition, January 16, 2010 </vt:lpstr>
      <vt:lpstr> The Economist, “Designing Rewards: Carrots Dressed as Sticks,” print edition, January 16, 2010 </vt:lpstr>
      <vt:lpstr>The New England Journal of Medicine, “Redesigning Employee Health Incentives — Lessons from Behavioral Economics,” August 4, 2011. </vt:lpstr>
      <vt:lpstr>BARRIERS Using Data for Sustainability</vt:lpstr>
      <vt:lpstr>Creating a Culture of Confidence</vt:lpstr>
      <vt:lpstr>Building a Culture of Confidence</vt:lpstr>
      <vt:lpstr>Sustaining a Culture of Confidence</vt:lpstr>
      <vt:lpstr>Successful Hospitals Examples</vt:lpstr>
      <vt:lpstr>Successful Hospitals Examples</vt:lpstr>
      <vt:lpstr>QI Process</vt:lpstr>
      <vt:lpstr>SUMMARY</vt:lpstr>
      <vt:lpstr>Hospital Unit Story:  Maury Regional Medical Center</vt:lpstr>
      <vt:lpstr>Maury Regional Medical Center,  Columbia, TN</vt:lpstr>
      <vt:lpstr>Maury Regional Medical Center Columbia, TN</vt:lpstr>
      <vt:lpstr>Quality of Care</vt:lpstr>
      <vt:lpstr>The Joint Commission</vt:lpstr>
      <vt:lpstr>Critical Care at MRMC</vt:lpstr>
      <vt:lpstr>Team Design</vt:lpstr>
      <vt:lpstr>Journey Timeline – 2012</vt:lpstr>
      <vt:lpstr>Journey – 2013</vt:lpstr>
      <vt:lpstr>Journey – 2014</vt:lpstr>
      <vt:lpstr>Urinary Catheter Insertion Assessment</vt:lpstr>
      <vt:lpstr>GU Shift Assessment</vt:lpstr>
      <vt:lpstr>CAUTI Status Board</vt:lpstr>
      <vt:lpstr>Physician Infection Prevention Education</vt:lpstr>
      <vt:lpstr>Measures Follow-up</vt:lpstr>
      <vt:lpstr>Measures Follow-up</vt:lpstr>
      <vt:lpstr>Nurse Driven Removal Protocol</vt:lpstr>
      <vt:lpstr>Lead Charge Audit Tool</vt:lpstr>
      <vt:lpstr>Critical Care Interdisciplinary Rounding Tool</vt:lpstr>
      <vt:lpstr>Data Graph </vt:lpstr>
      <vt:lpstr>Celebrate Success!</vt:lpstr>
      <vt:lpstr>What happens when a CAUTI occurs?</vt:lpstr>
      <vt:lpstr>Event Analysis Tool</vt:lpstr>
      <vt:lpstr>Reporting </vt:lpstr>
      <vt:lpstr>Visual Management Board</vt:lpstr>
      <vt:lpstr>Real Time Reporting</vt:lpstr>
      <vt:lpstr>Shift Huddle</vt:lpstr>
      <vt:lpstr>CUSP Initiative Takeaways</vt:lpstr>
      <vt:lpstr>Succession Planning</vt:lpstr>
      <vt:lpstr>Sustaining CUSP</vt:lpstr>
      <vt:lpstr>Sustaining CUSP</vt:lpstr>
      <vt:lpstr>The Comprehensive Unit-based Safety Program (CUSP)</vt:lpstr>
      <vt:lpstr>How is CUSP different?</vt:lpstr>
      <vt:lpstr>Integrate &amp; Coordinate with Other Efforts   </vt:lpstr>
      <vt:lpstr>Basic Principles of Safe Design</vt:lpstr>
      <vt:lpstr>Basic Principles of Safe Design</vt:lpstr>
      <vt:lpstr>Identifying Defects:  Defects can come from many different sources</vt:lpstr>
      <vt:lpstr>Learn from Defects</vt:lpstr>
      <vt:lpstr>Measure how well you are sustaining  your CUSP work</vt:lpstr>
      <vt:lpstr>Measure how well you are sustaining your CUSP work</vt:lpstr>
      <vt:lpstr>Safety Culture</vt:lpstr>
      <vt:lpstr>Teamwork and Communication Tools</vt:lpstr>
      <vt:lpstr>Other Strategies to Sustain CUSP</vt:lpstr>
      <vt:lpstr>Thank you!</vt:lpstr>
      <vt:lpstr>Funding</vt:lpstr>
    </vt:vector>
  </TitlesOfParts>
  <Company>The 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Katy O'Shea</dc:creator>
  <cp:lastModifiedBy>Chris Heidenrich</cp:lastModifiedBy>
  <cp:revision>74</cp:revision>
  <dcterms:created xsi:type="dcterms:W3CDTF">2012-03-06T21:09:36Z</dcterms:created>
  <dcterms:modified xsi:type="dcterms:W3CDTF">2015-10-01T14:19:10Z</dcterms:modified>
</cp:coreProperties>
</file>