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66" r:id="rId2"/>
    <p:sldId id="267"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331" r:id="rId48"/>
    <p:sldId id="33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94675" autoAdjust="0"/>
  </p:normalViewPr>
  <p:slideViewPr>
    <p:cSldViewPr>
      <p:cViewPr>
        <p:scale>
          <a:sx n="70" d="100"/>
          <a:sy n="70" d="100"/>
        </p:scale>
        <p:origin x="-2814" y="-978"/>
      </p:cViewPr>
      <p:guideLst>
        <p:guide orient="horz" pos="2160"/>
        <p:guide pos="2880"/>
      </p:guideLst>
    </p:cSldViewPr>
  </p:slideViewPr>
  <p:outlineViewPr>
    <p:cViewPr>
      <p:scale>
        <a:sx n="33" d="100"/>
        <a:sy n="33" d="100"/>
      </p:scale>
      <p:origin x="0" y="178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4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AACBC-F0E2-4A4B-9D73-6C5EDF370AAC}"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en-US"/>
        </a:p>
      </dgm:t>
    </dgm:pt>
    <dgm:pt modelId="{4CDD991F-A065-2046-B25D-EFD2153806C1}">
      <dgm:prSet phldrT="[Text]"/>
      <dgm:spPr/>
      <dgm:t>
        <a:bodyPr/>
        <a:lstStyle/>
        <a:p>
          <a:r>
            <a:rPr lang="en-US" dirty="0" smtClean="0"/>
            <a:t>Urinary catheter</a:t>
          </a:r>
          <a:endParaRPr lang="en-US" dirty="0"/>
        </a:p>
      </dgm:t>
    </dgm:pt>
    <dgm:pt modelId="{07FA44C5-AB16-F248-BBA3-1D737720A4D7}" type="parTrans" cxnId="{706D17B4-6F9C-5445-89E6-57CEDE1E7497}">
      <dgm:prSet/>
      <dgm:spPr/>
      <dgm:t>
        <a:bodyPr/>
        <a:lstStyle/>
        <a:p>
          <a:endParaRPr lang="en-US"/>
        </a:p>
      </dgm:t>
    </dgm:pt>
    <dgm:pt modelId="{392C0DB9-9471-494C-9E65-307E8E03C700}" type="sibTrans" cxnId="{706D17B4-6F9C-5445-89E6-57CEDE1E7497}">
      <dgm:prSet/>
      <dgm:spPr/>
      <dgm:t>
        <a:bodyPr/>
        <a:lstStyle/>
        <a:p>
          <a:endParaRPr lang="en-US"/>
        </a:p>
      </dgm:t>
    </dgm:pt>
    <dgm:pt modelId="{30D384F0-EA9A-EF4B-9540-6E4115DDB876}">
      <dgm:prSet phldrT="[Text]"/>
      <dgm:spPr/>
      <dgm:t>
        <a:bodyPr/>
        <a:lstStyle/>
        <a:p>
          <a:r>
            <a:rPr lang="en-US" dirty="0" smtClean="0"/>
            <a:t>CAUTI</a:t>
          </a:r>
          <a:endParaRPr lang="en-US" dirty="0"/>
        </a:p>
      </dgm:t>
    </dgm:pt>
    <dgm:pt modelId="{78A2A278-DF8A-9F44-AAA2-3784578A3E83}" type="parTrans" cxnId="{0E9C0046-E513-654E-849F-40E4AA3B1B78}">
      <dgm:prSet/>
      <dgm:spPr/>
      <dgm:t>
        <a:bodyPr/>
        <a:lstStyle/>
        <a:p>
          <a:endParaRPr lang="en-US"/>
        </a:p>
      </dgm:t>
    </dgm:pt>
    <dgm:pt modelId="{C4DE2348-7245-CC4D-90B8-B22401AE1FFF}" type="sibTrans" cxnId="{0E9C0046-E513-654E-849F-40E4AA3B1B78}">
      <dgm:prSet/>
      <dgm:spPr/>
      <dgm:t>
        <a:bodyPr/>
        <a:lstStyle/>
        <a:p>
          <a:endParaRPr lang="en-US"/>
        </a:p>
      </dgm:t>
    </dgm:pt>
    <dgm:pt modelId="{70743CE5-29B0-A945-8DB0-146F46855160}">
      <dgm:prSet phldrT="[Text]"/>
      <dgm:spPr/>
      <dgm:t>
        <a:bodyPr/>
        <a:lstStyle/>
        <a:p>
          <a:r>
            <a:rPr lang="en-US" dirty="0" smtClean="0"/>
            <a:t>Endocarditis, septic arthritis, osteomyelitis </a:t>
          </a:r>
          <a:endParaRPr lang="en-US" dirty="0"/>
        </a:p>
      </dgm:t>
    </dgm:pt>
    <dgm:pt modelId="{EEA031C8-3F0F-9B4D-8E05-0E7DE30DB563}" type="parTrans" cxnId="{DF37292B-5450-494C-943D-E5577F66E9B2}">
      <dgm:prSet/>
      <dgm:spPr/>
      <dgm:t>
        <a:bodyPr/>
        <a:lstStyle/>
        <a:p>
          <a:endParaRPr lang="en-US"/>
        </a:p>
      </dgm:t>
    </dgm:pt>
    <dgm:pt modelId="{7363A5BB-F4B8-4C47-B4F0-B7AFF95DF2A2}" type="sibTrans" cxnId="{DF37292B-5450-494C-943D-E5577F66E9B2}">
      <dgm:prSet/>
      <dgm:spPr/>
      <dgm:t>
        <a:bodyPr/>
        <a:lstStyle/>
        <a:p>
          <a:endParaRPr lang="en-US"/>
        </a:p>
      </dgm:t>
    </dgm:pt>
    <dgm:pt modelId="{CCE5E9D5-AB6C-8148-8711-E7901D9DF7CB}">
      <dgm:prSet phldrT="[Text]"/>
      <dgm:spPr/>
      <dgm:t>
        <a:bodyPr/>
        <a:lstStyle/>
        <a:p>
          <a:r>
            <a:rPr lang="en-US" dirty="0" smtClean="0"/>
            <a:t>Asymptomatic urinary colonization</a:t>
          </a:r>
          <a:endParaRPr lang="en-US" dirty="0"/>
        </a:p>
      </dgm:t>
    </dgm:pt>
    <dgm:pt modelId="{59BBF53A-8165-0B47-B367-763F4B13021C}" type="parTrans" cxnId="{17D2DB46-8873-5646-95DF-3E7913939446}">
      <dgm:prSet/>
      <dgm:spPr/>
      <dgm:t>
        <a:bodyPr/>
        <a:lstStyle/>
        <a:p>
          <a:endParaRPr lang="en-US"/>
        </a:p>
      </dgm:t>
    </dgm:pt>
    <dgm:pt modelId="{A1C4E3C2-B0B5-F64C-BA76-1BABA843A9ED}" type="sibTrans" cxnId="{17D2DB46-8873-5646-95DF-3E7913939446}">
      <dgm:prSet/>
      <dgm:spPr/>
      <dgm:t>
        <a:bodyPr/>
        <a:lstStyle/>
        <a:p>
          <a:endParaRPr lang="en-US"/>
        </a:p>
      </dgm:t>
    </dgm:pt>
    <dgm:pt modelId="{0D83466B-D93F-7B43-9E96-2577850AD411}">
      <dgm:prSet phldrT="[Text]"/>
      <dgm:spPr/>
      <dgm:t>
        <a:bodyPr/>
        <a:lstStyle/>
        <a:p>
          <a:r>
            <a:rPr lang="en-US" dirty="0" smtClean="0"/>
            <a:t>Inappropriate antimicrobial use</a:t>
          </a:r>
          <a:endParaRPr lang="en-US" dirty="0"/>
        </a:p>
      </dgm:t>
    </dgm:pt>
    <dgm:pt modelId="{5C09895F-A604-8E4B-945D-A8863F4B9B3A}" type="parTrans" cxnId="{48B2F9F2-9332-DD45-8520-71113CDA9FAE}">
      <dgm:prSet/>
      <dgm:spPr/>
      <dgm:t>
        <a:bodyPr/>
        <a:lstStyle/>
        <a:p>
          <a:endParaRPr lang="en-US"/>
        </a:p>
      </dgm:t>
    </dgm:pt>
    <dgm:pt modelId="{2659B2CF-232B-B94E-8E39-11271144D492}" type="sibTrans" cxnId="{48B2F9F2-9332-DD45-8520-71113CDA9FAE}">
      <dgm:prSet/>
      <dgm:spPr/>
      <dgm:t>
        <a:bodyPr/>
        <a:lstStyle/>
        <a:p>
          <a:endParaRPr lang="en-US"/>
        </a:p>
      </dgm:t>
    </dgm:pt>
    <dgm:pt modelId="{EF4E6656-5A75-984C-B4D4-5B646C90C84A}">
      <dgm:prSet phldrT="[Text]"/>
      <dgm:spPr/>
      <dgm:t>
        <a:bodyPr/>
        <a:lstStyle/>
        <a:p>
          <a:r>
            <a:rPr lang="en-US" dirty="0" smtClean="0"/>
            <a:t>Bacteremia form urinary source</a:t>
          </a:r>
          <a:endParaRPr lang="en-US" dirty="0"/>
        </a:p>
      </dgm:t>
    </dgm:pt>
    <dgm:pt modelId="{558DA178-076D-6E49-9A20-89FC3F3B21F6}" type="parTrans" cxnId="{560E1750-192A-0447-BE0A-6EBB6C9EFC9E}">
      <dgm:prSet/>
      <dgm:spPr/>
      <dgm:t>
        <a:bodyPr/>
        <a:lstStyle/>
        <a:p>
          <a:endParaRPr lang="en-US"/>
        </a:p>
      </dgm:t>
    </dgm:pt>
    <dgm:pt modelId="{1B8DF6EB-FE86-4C43-A185-1E9BF4C83EFC}" type="sibTrans" cxnId="{560E1750-192A-0447-BE0A-6EBB6C9EFC9E}">
      <dgm:prSet/>
      <dgm:spPr/>
      <dgm:t>
        <a:bodyPr/>
        <a:lstStyle/>
        <a:p>
          <a:endParaRPr lang="en-US"/>
        </a:p>
      </dgm:t>
    </dgm:pt>
    <dgm:pt modelId="{3EABDDE2-147A-B743-A751-3A5C7E8840EE}">
      <dgm:prSet phldrT="[Text]"/>
      <dgm:spPr/>
      <dgm:t>
        <a:bodyPr/>
        <a:lstStyle/>
        <a:p>
          <a:r>
            <a:rPr lang="en-US" dirty="0" smtClean="0"/>
            <a:t>MDRO colonization</a:t>
          </a:r>
          <a:endParaRPr lang="en-US" dirty="0"/>
        </a:p>
      </dgm:t>
    </dgm:pt>
    <dgm:pt modelId="{DD519188-9727-3D45-A235-2D81BE5DF260}" type="parTrans" cxnId="{01D76469-5612-F844-8CDC-FF1670314975}">
      <dgm:prSet/>
      <dgm:spPr/>
      <dgm:t>
        <a:bodyPr/>
        <a:lstStyle/>
        <a:p>
          <a:endParaRPr lang="en-US"/>
        </a:p>
      </dgm:t>
    </dgm:pt>
    <dgm:pt modelId="{5B5452B1-8EBE-3F48-AE2F-B7EEAF3872DC}" type="sibTrans" cxnId="{01D76469-5612-F844-8CDC-FF1670314975}">
      <dgm:prSet/>
      <dgm:spPr/>
      <dgm:t>
        <a:bodyPr/>
        <a:lstStyle/>
        <a:p>
          <a:endParaRPr lang="en-US"/>
        </a:p>
      </dgm:t>
    </dgm:pt>
    <dgm:pt modelId="{DD9FD37B-D263-F848-9550-E30B382A1589}">
      <dgm:prSet phldrT="[Text]"/>
      <dgm:spPr/>
      <dgm:t>
        <a:bodyPr/>
        <a:lstStyle/>
        <a:p>
          <a:r>
            <a:rPr lang="en-US" i="1" dirty="0" smtClean="0"/>
            <a:t>Clostridium difficile </a:t>
          </a:r>
          <a:r>
            <a:rPr lang="en-US" dirty="0" smtClean="0"/>
            <a:t>Infection</a:t>
          </a:r>
          <a:endParaRPr lang="en-US" dirty="0"/>
        </a:p>
      </dgm:t>
    </dgm:pt>
    <dgm:pt modelId="{3C64C261-7A05-A143-B78C-B733BA5585CB}" type="parTrans" cxnId="{F8BE507A-C644-3B46-BD1B-8014F1E9DC3F}">
      <dgm:prSet/>
      <dgm:spPr/>
      <dgm:t>
        <a:bodyPr/>
        <a:lstStyle/>
        <a:p>
          <a:endParaRPr lang="en-US"/>
        </a:p>
      </dgm:t>
    </dgm:pt>
    <dgm:pt modelId="{7AAC6109-53C1-8E43-9C21-C40EE09AF95A}" type="sibTrans" cxnId="{F8BE507A-C644-3B46-BD1B-8014F1E9DC3F}">
      <dgm:prSet/>
      <dgm:spPr/>
      <dgm:t>
        <a:bodyPr/>
        <a:lstStyle/>
        <a:p>
          <a:endParaRPr lang="en-US"/>
        </a:p>
      </dgm:t>
    </dgm:pt>
    <dgm:pt modelId="{6D01E144-1D1A-9144-9480-57A547C623C1}">
      <dgm:prSet phldrT="[Text]"/>
      <dgm:spPr/>
      <dgm:t>
        <a:bodyPr/>
        <a:lstStyle/>
        <a:p>
          <a:r>
            <a:rPr lang="en-US" dirty="0" smtClean="0"/>
            <a:t>Upper urinary tract involvement</a:t>
          </a:r>
          <a:endParaRPr lang="en-US" dirty="0"/>
        </a:p>
      </dgm:t>
    </dgm:pt>
    <dgm:pt modelId="{A05008B6-D77A-6C47-96A1-14EA9D75FEC4}" type="parTrans" cxnId="{02F58B2F-A0FD-9F41-9726-89B83AA17F90}">
      <dgm:prSet/>
      <dgm:spPr/>
      <dgm:t>
        <a:bodyPr/>
        <a:lstStyle/>
        <a:p>
          <a:endParaRPr lang="en-US"/>
        </a:p>
      </dgm:t>
    </dgm:pt>
    <dgm:pt modelId="{84DA83FE-E433-334E-984B-49AF799A7481}" type="sibTrans" cxnId="{02F58B2F-A0FD-9F41-9726-89B83AA17F90}">
      <dgm:prSet/>
      <dgm:spPr/>
      <dgm:t>
        <a:bodyPr/>
        <a:lstStyle/>
        <a:p>
          <a:endParaRPr lang="en-US"/>
        </a:p>
      </dgm:t>
    </dgm:pt>
    <dgm:pt modelId="{55C2364C-7F28-4E74-89A5-D6D9F3567D60}">
      <dgm:prSet phldrT="[Text]"/>
      <dgm:spPr/>
      <dgm:t>
        <a:bodyPr/>
        <a:lstStyle/>
        <a:p>
          <a:r>
            <a:rPr lang="en-US" dirty="0" smtClean="0"/>
            <a:t>MDRO transmission</a:t>
          </a:r>
          <a:endParaRPr lang="en-US" dirty="0"/>
        </a:p>
      </dgm:t>
    </dgm:pt>
    <dgm:pt modelId="{1A5FF636-4BC0-46DC-A864-C0E4E3F629A6}" type="parTrans" cxnId="{AE0643D3-9F20-43E5-A985-2805698DB438}">
      <dgm:prSet/>
      <dgm:spPr/>
      <dgm:t>
        <a:bodyPr/>
        <a:lstStyle/>
        <a:p>
          <a:endParaRPr lang="en-US"/>
        </a:p>
      </dgm:t>
    </dgm:pt>
    <dgm:pt modelId="{CD2AF3DC-BD58-453E-BD6E-6B7B8239BA85}" type="sibTrans" cxnId="{AE0643D3-9F20-43E5-A985-2805698DB438}">
      <dgm:prSet/>
      <dgm:spPr/>
      <dgm:t>
        <a:bodyPr/>
        <a:lstStyle/>
        <a:p>
          <a:endParaRPr lang="en-US"/>
        </a:p>
      </dgm:t>
    </dgm:pt>
    <dgm:pt modelId="{BC58F971-CDF2-4DB6-93EA-3D504832DCCF}">
      <dgm:prSet phldrT="[Text]"/>
      <dgm:spPr/>
      <dgm:t>
        <a:bodyPr/>
        <a:lstStyle/>
        <a:p>
          <a:r>
            <a:rPr lang="en-US" dirty="0" smtClean="0"/>
            <a:t>MDRO related infection</a:t>
          </a:r>
          <a:endParaRPr lang="en-US" dirty="0"/>
        </a:p>
      </dgm:t>
    </dgm:pt>
    <dgm:pt modelId="{94881396-E19A-40B4-A86E-E0619703AE5A}" type="parTrans" cxnId="{4E986118-591D-4EE8-A99E-8F71BB051698}">
      <dgm:prSet/>
      <dgm:spPr/>
      <dgm:t>
        <a:bodyPr/>
        <a:lstStyle/>
        <a:p>
          <a:endParaRPr lang="en-US"/>
        </a:p>
      </dgm:t>
    </dgm:pt>
    <dgm:pt modelId="{5040E576-A726-4790-B812-11669718FAC5}" type="sibTrans" cxnId="{4E986118-591D-4EE8-A99E-8F71BB051698}">
      <dgm:prSet/>
      <dgm:spPr/>
      <dgm:t>
        <a:bodyPr/>
        <a:lstStyle/>
        <a:p>
          <a:endParaRPr lang="en-US"/>
        </a:p>
      </dgm:t>
    </dgm:pt>
    <dgm:pt modelId="{25C45B90-3F28-6D44-A71C-D406E9AB2BE8}" type="pres">
      <dgm:prSet presAssocID="{696AACBC-F0E2-4A4B-9D73-6C5EDF370AAC}" presName="diagram" presStyleCnt="0">
        <dgm:presLayoutVars>
          <dgm:chPref val="1"/>
          <dgm:dir/>
          <dgm:animOne val="branch"/>
          <dgm:animLvl val="lvl"/>
          <dgm:resizeHandles val="exact"/>
        </dgm:presLayoutVars>
      </dgm:prSet>
      <dgm:spPr/>
      <dgm:t>
        <a:bodyPr/>
        <a:lstStyle/>
        <a:p>
          <a:endParaRPr lang="en-US"/>
        </a:p>
      </dgm:t>
    </dgm:pt>
    <dgm:pt modelId="{33A84101-158D-4C41-B88E-0D603A9FE8DF}" type="pres">
      <dgm:prSet presAssocID="{4CDD991F-A065-2046-B25D-EFD2153806C1}" presName="root1" presStyleCnt="0"/>
      <dgm:spPr/>
    </dgm:pt>
    <dgm:pt modelId="{1465BC30-7ABB-FD40-A832-B322127C33AC}" type="pres">
      <dgm:prSet presAssocID="{4CDD991F-A065-2046-B25D-EFD2153806C1}" presName="LevelOneTextNode" presStyleLbl="node0" presStyleIdx="0" presStyleCnt="1">
        <dgm:presLayoutVars>
          <dgm:chPref val="3"/>
        </dgm:presLayoutVars>
      </dgm:prSet>
      <dgm:spPr/>
      <dgm:t>
        <a:bodyPr/>
        <a:lstStyle/>
        <a:p>
          <a:endParaRPr lang="en-US"/>
        </a:p>
      </dgm:t>
    </dgm:pt>
    <dgm:pt modelId="{7C337AB5-F0F7-BE47-9766-B02D638C3225}" type="pres">
      <dgm:prSet presAssocID="{4CDD991F-A065-2046-B25D-EFD2153806C1}" presName="level2hierChild" presStyleCnt="0"/>
      <dgm:spPr/>
    </dgm:pt>
    <dgm:pt modelId="{CFF555B7-AE6C-FB49-AC70-424114FC2752}" type="pres">
      <dgm:prSet presAssocID="{78A2A278-DF8A-9F44-AAA2-3784578A3E83}" presName="conn2-1" presStyleLbl="parChTrans1D2" presStyleIdx="0" presStyleCnt="3"/>
      <dgm:spPr/>
      <dgm:t>
        <a:bodyPr/>
        <a:lstStyle/>
        <a:p>
          <a:endParaRPr lang="en-US"/>
        </a:p>
      </dgm:t>
    </dgm:pt>
    <dgm:pt modelId="{93A68DE1-C682-F34E-97CF-13B40AC59C68}" type="pres">
      <dgm:prSet presAssocID="{78A2A278-DF8A-9F44-AAA2-3784578A3E83}" presName="connTx" presStyleLbl="parChTrans1D2" presStyleIdx="0" presStyleCnt="3"/>
      <dgm:spPr/>
      <dgm:t>
        <a:bodyPr/>
        <a:lstStyle/>
        <a:p>
          <a:endParaRPr lang="en-US"/>
        </a:p>
      </dgm:t>
    </dgm:pt>
    <dgm:pt modelId="{360712E2-BD2E-3A42-BE49-EF13FE2617FF}" type="pres">
      <dgm:prSet presAssocID="{30D384F0-EA9A-EF4B-9540-6E4115DDB876}" presName="root2" presStyleCnt="0"/>
      <dgm:spPr/>
    </dgm:pt>
    <dgm:pt modelId="{5498A973-661D-A64D-956A-C299BF98ABFC}" type="pres">
      <dgm:prSet presAssocID="{30D384F0-EA9A-EF4B-9540-6E4115DDB876}" presName="LevelTwoTextNode" presStyleLbl="node2" presStyleIdx="0" presStyleCnt="3">
        <dgm:presLayoutVars>
          <dgm:chPref val="3"/>
        </dgm:presLayoutVars>
      </dgm:prSet>
      <dgm:spPr/>
      <dgm:t>
        <a:bodyPr/>
        <a:lstStyle/>
        <a:p>
          <a:endParaRPr lang="en-US"/>
        </a:p>
      </dgm:t>
    </dgm:pt>
    <dgm:pt modelId="{CFBBD608-BE0D-9645-A5BF-A310610121DB}" type="pres">
      <dgm:prSet presAssocID="{30D384F0-EA9A-EF4B-9540-6E4115DDB876}" presName="level3hierChild" presStyleCnt="0"/>
      <dgm:spPr/>
    </dgm:pt>
    <dgm:pt modelId="{4A88A867-A3C0-5B44-9816-F35D427E2386}" type="pres">
      <dgm:prSet presAssocID="{A05008B6-D77A-6C47-96A1-14EA9D75FEC4}" presName="conn2-1" presStyleLbl="parChTrans1D3" presStyleIdx="0" presStyleCnt="3"/>
      <dgm:spPr/>
      <dgm:t>
        <a:bodyPr/>
        <a:lstStyle/>
        <a:p>
          <a:endParaRPr lang="en-US"/>
        </a:p>
      </dgm:t>
    </dgm:pt>
    <dgm:pt modelId="{D37B5A49-4B0B-C340-8F78-AC6A14B2FE4F}" type="pres">
      <dgm:prSet presAssocID="{A05008B6-D77A-6C47-96A1-14EA9D75FEC4}" presName="connTx" presStyleLbl="parChTrans1D3" presStyleIdx="0" presStyleCnt="3"/>
      <dgm:spPr/>
      <dgm:t>
        <a:bodyPr/>
        <a:lstStyle/>
        <a:p>
          <a:endParaRPr lang="en-US"/>
        </a:p>
      </dgm:t>
    </dgm:pt>
    <dgm:pt modelId="{A80E197D-2E3B-4E4B-9C73-6AE931BD2EEE}" type="pres">
      <dgm:prSet presAssocID="{6D01E144-1D1A-9144-9480-57A547C623C1}" presName="root2" presStyleCnt="0"/>
      <dgm:spPr/>
    </dgm:pt>
    <dgm:pt modelId="{C4FA1B37-D185-F74C-9193-2AAD69D9A509}" type="pres">
      <dgm:prSet presAssocID="{6D01E144-1D1A-9144-9480-57A547C623C1}" presName="LevelTwoTextNode" presStyleLbl="node3" presStyleIdx="0" presStyleCnt="3">
        <dgm:presLayoutVars>
          <dgm:chPref val="3"/>
        </dgm:presLayoutVars>
      </dgm:prSet>
      <dgm:spPr/>
      <dgm:t>
        <a:bodyPr/>
        <a:lstStyle/>
        <a:p>
          <a:endParaRPr lang="en-US"/>
        </a:p>
      </dgm:t>
    </dgm:pt>
    <dgm:pt modelId="{7FD2BF4B-E2E5-6C41-8265-5D0282B280D3}" type="pres">
      <dgm:prSet presAssocID="{6D01E144-1D1A-9144-9480-57A547C623C1}" presName="level3hierChild" presStyleCnt="0"/>
      <dgm:spPr/>
    </dgm:pt>
    <dgm:pt modelId="{0E8BAD19-6DB6-F740-BC57-17253E8B06EB}" type="pres">
      <dgm:prSet presAssocID="{558DA178-076D-6E49-9A20-89FC3F3B21F6}" presName="conn2-1" presStyleLbl="parChTrans1D2" presStyleIdx="1" presStyleCnt="3"/>
      <dgm:spPr/>
      <dgm:t>
        <a:bodyPr/>
        <a:lstStyle/>
        <a:p>
          <a:endParaRPr lang="en-US"/>
        </a:p>
      </dgm:t>
    </dgm:pt>
    <dgm:pt modelId="{8FBE049D-5C2E-A64A-99B1-F3227C1A4A1B}" type="pres">
      <dgm:prSet presAssocID="{558DA178-076D-6E49-9A20-89FC3F3B21F6}" presName="connTx" presStyleLbl="parChTrans1D2" presStyleIdx="1" presStyleCnt="3"/>
      <dgm:spPr/>
      <dgm:t>
        <a:bodyPr/>
        <a:lstStyle/>
        <a:p>
          <a:endParaRPr lang="en-US"/>
        </a:p>
      </dgm:t>
    </dgm:pt>
    <dgm:pt modelId="{FA15FA55-4262-E548-8483-BF6B370FD2F6}" type="pres">
      <dgm:prSet presAssocID="{EF4E6656-5A75-984C-B4D4-5B646C90C84A}" presName="root2" presStyleCnt="0"/>
      <dgm:spPr/>
    </dgm:pt>
    <dgm:pt modelId="{896CC66D-A195-7C4F-A81C-49264F91057A}" type="pres">
      <dgm:prSet presAssocID="{EF4E6656-5A75-984C-B4D4-5B646C90C84A}" presName="LevelTwoTextNode" presStyleLbl="node2" presStyleIdx="1" presStyleCnt="3" custLinFactNeighborY="26949">
        <dgm:presLayoutVars>
          <dgm:chPref val="3"/>
        </dgm:presLayoutVars>
      </dgm:prSet>
      <dgm:spPr/>
      <dgm:t>
        <a:bodyPr/>
        <a:lstStyle/>
        <a:p>
          <a:endParaRPr lang="en-US"/>
        </a:p>
      </dgm:t>
    </dgm:pt>
    <dgm:pt modelId="{2043738E-FFCD-854E-B4E6-A7CD6B32A43B}" type="pres">
      <dgm:prSet presAssocID="{EF4E6656-5A75-984C-B4D4-5B646C90C84A}" presName="level3hierChild" presStyleCnt="0"/>
      <dgm:spPr/>
    </dgm:pt>
    <dgm:pt modelId="{25E55BE2-4361-6040-B37F-D03D6FF7E483}" type="pres">
      <dgm:prSet presAssocID="{EEA031C8-3F0F-9B4D-8E05-0E7DE30DB563}" presName="conn2-1" presStyleLbl="parChTrans1D3" presStyleIdx="1" presStyleCnt="3"/>
      <dgm:spPr/>
      <dgm:t>
        <a:bodyPr/>
        <a:lstStyle/>
        <a:p>
          <a:endParaRPr lang="en-US"/>
        </a:p>
      </dgm:t>
    </dgm:pt>
    <dgm:pt modelId="{6F0F467E-ACEC-294E-90B2-D65C807F54CC}" type="pres">
      <dgm:prSet presAssocID="{EEA031C8-3F0F-9B4D-8E05-0E7DE30DB563}" presName="connTx" presStyleLbl="parChTrans1D3" presStyleIdx="1" presStyleCnt="3"/>
      <dgm:spPr/>
      <dgm:t>
        <a:bodyPr/>
        <a:lstStyle/>
        <a:p>
          <a:endParaRPr lang="en-US"/>
        </a:p>
      </dgm:t>
    </dgm:pt>
    <dgm:pt modelId="{AC9DBFE3-37C3-8D4D-8D0B-05EF805376C0}" type="pres">
      <dgm:prSet presAssocID="{70743CE5-29B0-A945-8DB0-146F46855160}" presName="root2" presStyleCnt="0"/>
      <dgm:spPr/>
    </dgm:pt>
    <dgm:pt modelId="{5C5382F2-49E1-EF44-A18D-DA00C749A4A5}" type="pres">
      <dgm:prSet presAssocID="{70743CE5-29B0-A945-8DB0-146F46855160}" presName="LevelTwoTextNode" presStyleLbl="node3" presStyleIdx="1" presStyleCnt="3" custLinFactNeighborY="26949">
        <dgm:presLayoutVars>
          <dgm:chPref val="3"/>
        </dgm:presLayoutVars>
      </dgm:prSet>
      <dgm:spPr/>
      <dgm:t>
        <a:bodyPr/>
        <a:lstStyle/>
        <a:p>
          <a:endParaRPr lang="en-US"/>
        </a:p>
      </dgm:t>
    </dgm:pt>
    <dgm:pt modelId="{3AF55691-CF73-A14D-908D-D93C305DABB4}" type="pres">
      <dgm:prSet presAssocID="{70743CE5-29B0-A945-8DB0-146F46855160}" presName="level3hierChild" presStyleCnt="0"/>
      <dgm:spPr/>
    </dgm:pt>
    <dgm:pt modelId="{D816262C-4286-E94A-9865-8C667378D8EB}" type="pres">
      <dgm:prSet presAssocID="{59BBF53A-8165-0B47-B367-763F4B13021C}" presName="conn2-1" presStyleLbl="parChTrans1D2" presStyleIdx="2" presStyleCnt="3"/>
      <dgm:spPr/>
      <dgm:t>
        <a:bodyPr/>
        <a:lstStyle/>
        <a:p>
          <a:endParaRPr lang="en-US"/>
        </a:p>
      </dgm:t>
    </dgm:pt>
    <dgm:pt modelId="{CA4340A7-638E-9F40-ACBA-8E745946220C}" type="pres">
      <dgm:prSet presAssocID="{59BBF53A-8165-0B47-B367-763F4B13021C}" presName="connTx" presStyleLbl="parChTrans1D2" presStyleIdx="2" presStyleCnt="3"/>
      <dgm:spPr/>
      <dgm:t>
        <a:bodyPr/>
        <a:lstStyle/>
        <a:p>
          <a:endParaRPr lang="en-US"/>
        </a:p>
      </dgm:t>
    </dgm:pt>
    <dgm:pt modelId="{938B6BDA-7FB7-8241-842F-A8390E04A839}" type="pres">
      <dgm:prSet presAssocID="{CCE5E9D5-AB6C-8148-8711-E7901D9DF7CB}" presName="root2" presStyleCnt="0"/>
      <dgm:spPr/>
    </dgm:pt>
    <dgm:pt modelId="{027111FD-42C1-524F-BB90-D6BDA5F25E67}" type="pres">
      <dgm:prSet presAssocID="{CCE5E9D5-AB6C-8148-8711-E7901D9DF7CB}" presName="LevelTwoTextNode" presStyleLbl="node2" presStyleIdx="2" presStyleCnt="3">
        <dgm:presLayoutVars>
          <dgm:chPref val="3"/>
        </dgm:presLayoutVars>
      </dgm:prSet>
      <dgm:spPr/>
      <dgm:t>
        <a:bodyPr/>
        <a:lstStyle/>
        <a:p>
          <a:endParaRPr lang="en-US"/>
        </a:p>
      </dgm:t>
    </dgm:pt>
    <dgm:pt modelId="{31EE1E99-F9F0-024C-8327-334077FBDA00}" type="pres">
      <dgm:prSet presAssocID="{CCE5E9D5-AB6C-8148-8711-E7901D9DF7CB}" presName="level3hierChild" presStyleCnt="0"/>
      <dgm:spPr/>
    </dgm:pt>
    <dgm:pt modelId="{3558CFC8-D48F-F541-9028-57717621F485}" type="pres">
      <dgm:prSet presAssocID="{5C09895F-A604-8E4B-945D-A8863F4B9B3A}" presName="conn2-1" presStyleLbl="parChTrans1D3" presStyleIdx="2" presStyleCnt="3"/>
      <dgm:spPr/>
      <dgm:t>
        <a:bodyPr/>
        <a:lstStyle/>
        <a:p>
          <a:endParaRPr lang="en-US"/>
        </a:p>
      </dgm:t>
    </dgm:pt>
    <dgm:pt modelId="{7D169257-DDB8-924D-BF16-FA1E184360F0}" type="pres">
      <dgm:prSet presAssocID="{5C09895F-A604-8E4B-945D-A8863F4B9B3A}" presName="connTx" presStyleLbl="parChTrans1D3" presStyleIdx="2" presStyleCnt="3"/>
      <dgm:spPr/>
      <dgm:t>
        <a:bodyPr/>
        <a:lstStyle/>
        <a:p>
          <a:endParaRPr lang="en-US"/>
        </a:p>
      </dgm:t>
    </dgm:pt>
    <dgm:pt modelId="{151FCE6A-9477-C947-BD28-FEF555AFC471}" type="pres">
      <dgm:prSet presAssocID="{0D83466B-D93F-7B43-9E96-2577850AD411}" presName="root2" presStyleCnt="0"/>
      <dgm:spPr/>
    </dgm:pt>
    <dgm:pt modelId="{BB6D4265-1280-3340-864E-0531EA11C9DA}" type="pres">
      <dgm:prSet presAssocID="{0D83466B-D93F-7B43-9E96-2577850AD411}" presName="LevelTwoTextNode" presStyleLbl="node3" presStyleIdx="2" presStyleCnt="3">
        <dgm:presLayoutVars>
          <dgm:chPref val="3"/>
        </dgm:presLayoutVars>
      </dgm:prSet>
      <dgm:spPr/>
      <dgm:t>
        <a:bodyPr/>
        <a:lstStyle/>
        <a:p>
          <a:endParaRPr lang="en-US"/>
        </a:p>
      </dgm:t>
    </dgm:pt>
    <dgm:pt modelId="{D283F152-FBB8-3F45-B899-4DB329A405B5}" type="pres">
      <dgm:prSet presAssocID="{0D83466B-D93F-7B43-9E96-2577850AD411}" presName="level3hierChild" presStyleCnt="0"/>
      <dgm:spPr/>
    </dgm:pt>
    <dgm:pt modelId="{2199B61C-000D-6444-9EC7-EC4E4BC2EE3E}" type="pres">
      <dgm:prSet presAssocID="{3C64C261-7A05-A143-B78C-B733BA5585CB}" presName="conn2-1" presStyleLbl="parChTrans1D4" presStyleIdx="0" presStyleCnt="4"/>
      <dgm:spPr/>
      <dgm:t>
        <a:bodyPr/>
        <a:lstStyle/>
        <a:p>
          <a:endParaRPr lang="en-US"/>
        </a:p>
      </dgm:t>
    </dgm:pt>
    <dgm:pt modelId="{F7A2EDD3-08BC-DA48-82D7-96C76E88B7D2}" type="pres">
      <dgm:prSet presAssocID="{3C64C261-7A05-A143-B78C-B733BA5585CB}" presName="connTx" presStyleLbl="parChTrans1D4" presStyleIdx="0" presStyleCnt="4"/>
      <dgm:spPr/>
      <dgm:t>
        <a:bodyPr/>
        <a:lstStyle/>
        <a:p>
          <a:endParaRPr lang="en-US"/>
        </a:p>
      </dgm:t>
    </dgm:pt>
    <dgm:pt modelId="{67836781-73CE-EE49-89DC-4DCEB4A15101}" type="pres">
      <dgm:prSet presAssocID="{DD9FD37B-D263-F848-9550-E30B382A1589}" presName="root2" presStyleCnt="0"/>
      <dgm:spPr/>
    </dgm:pt>
    <dgm:pt modelId="{E772D3E9-FF7B-AF42-9B78-B03C6AB7BDBC}" type="pres">
      <dgm:prSet presAssocID="{DD9FD37B-D263-F848-9550-E30B382A1589}" presName="LevelTwoTextNode" presStyleLbl="node4" presStyleIdx="0" presStyleCnt="4">
        <dgm:presLayoutVars>
          <dgm:chPref val="3"/>
        </dgm:presLayoutVars>
      </dgm:prSet>
      <dgm:spPr/>
      <dgm:t>
        <a:bodyPr/>
        <a:lstStyle/>
        <a:p>
          <a:endParaRPr lang="en-US"/>
        </a:p>
      </dgm:t>
    </dgm:pt>
    <dgm:pt modelId="{EBC43CA8-1F90-7541-BDAF-A4EF067AC549}" type="pres">
      <dgm:prSet presAssocID="{DD9FD37B-D263-F848-9550-E30B382A1589}" presName="level3hierChild" presStyleCnt="0"/>
      <dgm:spPr/>
    </dgm:pt>
    <dgm:pt modelId="{BE2CD49B-6A82-2D4E-907A-A0F3A2E3D488}" type="pres">
      <dgm:prSet presAssocID="{DD519188-9727-3D45-A235-2D81BE5DF260}" presName="conn2-1" presStyleLbl="parChTrans1D4" presStyleIdx="1" presStyleCnt="4"/>
      <dgm:spPr/>
      <dgm:t>
        <a:bodyPr/>
        <a:lstStyle/>
        <a:p>
          <a:endParaRPr lang="en-US"/>
        </a:p>
      </dgm:t>
    </dgm:pt>
    <dgm:pt modelId="{2B3BE33A-8096-6446-828D-3A2802D0CEF2}" type="pres">
      <dgm:prSet presAssocID="{DD519188-9727-3D45-A235-2D81BE5DF260}" presName="connTx" presStyleLbl="parChTrans1D4" presStyleIdx="1" presStyleCnt="4"/>
      <dgm:spPr/>
      <dgm:t>
        <a:bodyPr/>
        <a:lstStyle/>
        <a:p>
          <a:endParaRPr lang="en-US"/>
        </a:p>
      </dgm:t>
    </dgm:pt>
    <dgm:pt modelId="{DE3474A2-D475-3E43-9271-D4A5EC22791A}" type="pres">
      <dgm:prSet presAssocID="{3EABDDE2-147A-B743-A751-3A5C7E8840EE}" presName="root2" presStyleCnt="0"/>
      <dgm:spPr/>
    </dgm:pt>
    <dgm:pt modelId="{26CC173E-9833-4941-BE9A-8DE356F5BD01}" type="pres">
      <dgm:prSet presAssocID="{3EABDDE2-147A-B743-A751-3A5C7E8840EE}" presName="LevelTwoTextNode" presStyleLbl="node4" presStyleIdx="1" presStyleCnt="4">
        <dgm:presLayoutVars>
          <dgm:chPref val="3"/>
        </dgm:presLayoutVars>
      </dgm:prSet>
      <dgm:spPr/>
      <dgm:t>
        <a:bodyPr/>
        <a:lstStyle/>
        <a:p>
          <a:endParaRPr lang="en-US"/>
        </a:p>
      </dgm:t>
    </dgm:pt>
    <dgm:pt modelId="{FBB814F0-C9BB-7B46-BDB7-EE1BE142CEB1}" type="pres">
      <dgm:prSet presAssocID="{3EABDDE2-147A-B743-A751-3A5C7E8840EE}" presName="level3hierChild" presStyleCnt="0"/>
      <dgm:spPr/>
    </dgm:pt>
    <dgm:pt modelId="{F3E058AE-9470-4D89-BAB7-ED37B3513986}" type="pres">
      <dgm:prSet presAssocID="{94881396-E19A-40B4-A86E-E0619703AE5A}" presName="conn2-1" presStyleLbl="parChTrans1D4" presStyleIdx="2" presStyleCnt="4"/>
      <dgm:spPr/>
      <dgm:t>
        <a:bodyPr/>
        <a:lstStyle/>
        <a:p>
          <a:endParaRPr lang="en-US"/>
        </a:p>
      </dgm:t>
    </dgm:pt>
    <dgm:pt modelId="{F692D205-BBB7-49C2-AFAF-FDB0EE1F604B}" type="pres">
      <dgm:prSet presAssocID="{94881396-E19A-40B4-A86E-E0619703AE5A}" presName="connTx" presStyleLbl="parChTrans1D4" presStyleIdx="2" presStyleCnt="4"/>
      <dgm:spPr/>
      <dgm:t>
        <a:bodyPr/>
        <a:lstStyle/>
        <a:p>
          <a:endParaRPr lang="en-US"/>
        </a:p>
      </dgm:t>
    </dgm:pt>
    <dgm:pt modelId="{6AE42108-AD2D-4423-BCB2-16654BCEF847}" type="pres">
      <dgm:prSet presAssocID="{BC58F971-CDF2-4DB6-93EA-3D504832DCCF}" presName="root2" presStyleCnt="0"/>
      <dgm:spPr/>
    </dgm:pt>
    <dgm:pt modelId="{21571455-F077-48B7-B909-24A2F66005F2}" type="pres">
      <dgm:prSet presAssocID="{BC58F971-CDF2-4DB6-93EA-3D504832DCCF}" presName="LevelTwoTextNode" presStyleLbl="node4" presStyleIdx="2" presStyleCnt="4" custLinFactY="25643" custLinFactNeighborY="100000">
        <dgm:presLayoutVars>
          <dgm:chPref val="3"/>
        </dgm:presLayoutVars>
      </dgm:prSet>
      <dgm:spPr/>
      <dgm:t>
        <a:bodyPr/>
        <a:lstStyle/>
        <a:p>
          <a:endParaRPr lang="en-US"/>
        </a:p>
      </dgm:t>
    </dgm:pt>
    <dgm:pt modelId="{B3ADD314-F065-40BC-B7B8-7B721C3F4922}" type="pres">
      <dgm:prSet presAssocID="{BC58F971-CDF2-4DB6-93EA-3D504832DCCF}" presName="level3hierChild" presStyleCnt="0"/>
      <dgm:spPr/>
    </dgm:pt>
    <dgm:pt modelId="{EA91F419-2BB0-434C-81AF-D1B42BCCA20C}" type="pres">
      <dgm:prSet presAssocID="{1A5FF636-4BC0-46DC-A864-C0E4E3F629A6}" presName="conn2-1" presStyleLbl="parChTrans1D4" presStyleIdx="3" presStyleCnt="4"/>
      <dgm:spPr/>
      <dgm:t>
        <a:bodyPr/>
        <a:lstStyle/>
        <a:p>
          <a:endParaRPr lang="en-US"/>
        </a:p>
      </dgm:t>
    </dgm:pt>
    <dgm:pt modelId="{D04B1C4D-3BF4-4BAC-B6C2-131AFB0BCB9C}" type="pres">
      <dgm:prSet presAssocID="{1A5FF636-4BC0-46DC-A864-C0E4E3F629A6}" presName="connTx" presStyleLbl="parChTrans1D4" presStyleIdx="3" presStyleCnt="4"/>
      <dgm:spPr/>
      <dgm:t>
        <a:bodyPr/>
        <a:lstStyle/>
        <a:p>
          <a:endParaRPr lang="en-US"/>
        </a:p>
      </dgm:t>
    </dgm:pt>
    <dgm:pt modelId="{6282801C-A7E9-49BE-8D44-EEA4147EEBDD}" type="pres">
      <dgm:prSet presAssocID="{55C2364C-7F28-4E74-89A5-D6D9F3567D60}" presName="root2" presStyleCnt="0"/>
      <dgm:spPr/>
    </dgm:pt>
    <dgm:pt modelId="{4083404B-914B-407E-93CA-A79ED2317582}" type="pres">
      <dgm:prSet presAssocID="{55C2364C-7F28-4E74-89A5-D6D9F3567D60}" presName="LevelTwoTextNode" presStyleLbl="node4" presStyleIdx="3" presStyleCnt="4" custLinFactY="-14610" custLinFactNeighborX="212" custLinFactNeighborY="-100000">
        <dgm:presLayoutVars>
          <dgm:chPref val="3"/>
        </dgm:presLayoutVars>
      </dgm:prSet>
      <dgm:spPr/>
      <dgm:t>
        <a:bodyPr/>
        <a:lstStyle/>
        <a:p>
          <a:endParaRPr lang="en-US"/>
        </a:p>
      </dgm:t>
    </dgm:pt>
    <dgm:pt modelId="{D00E6B84-C6D7-4DD2-AAEB-75E2445146CF}" type="pres">
      <dgm:prSet presAssocID="{55C2364C-7F28-4E74-89A5-D6D9F3567D60}" presName="level3hierChild" presStyleCnt="0"/>
      <dgm:spPr/>
    </dgm:pt>
  </dgm:ptLst>
  <dgm:cxnLst>
    <dgm:cxn modelId="{0FFC8C50-CE72-43C2-9180-8C7B43C15EDB}" type="presOf" srcId="{0D83466B-D93F-7B43-9E96-2577850AD411}" destId="{BB6D4265-1280-3340-864E-0531EA11C9DA}" srcOrd="0" destOrd="0" presId="urn:microsoft.com/office/officeart/2005/8/layout/hierarchy2"/>
    <dgm:cxn modelId="{5B3265B9-427A-4BC0-A244-47767A80AFA2}" type="presOf" srcId="{EEA031C8-3F0F-9B4D-8E05-0E7DE30DB563}" destId="{6F0F467E-ACEC-294E-90B2-D65C807F54CC}" srcOrd="1" destOrd="0" presId="urn:microsoft.com/office/officeart/2005/8/layout/hierarchy2"/>
    <dgm:cxn modelId="{EED14AB1-6FAF-4256-8FC5-68C46C9AFD71}" type="presOf" srcId="{70743CE5-29B0-A945-8DB0-146F46855160}" destId="{5C5382F2-49E1-EF44-A18D-DA00C749A4A5}" srcOrd="0" destOrd="0" presId="urn:microsoft.com/office/officeart/2005/8/layout/hierarchy2"/>
    <dgm:cxn modelId="{793B8050-AC04-44CD-806B-1B0DB837F898}" type="presOf" srcId="{DD9FD37B-D263-F848-9550-E30B382A1589}" destId="{E772D3E9-FF7B-AF42-9B78-B03C6AB7BDBC}" srcOrd="0" destOrd="0" presId="urn:microsoft.com/office/officeart/2005/8/layout/hierarchy2"/>
    <dgm:cxn modelId="{E5FBB2E3-5D5C-47C0-9799-95FFE57E43EB}" type="presOf" srcId="{94881396-E19A-40B4-A86E-E0619703AE5A}" destId="{F692D205-BBB7-49C2-AFAF-FDB0EE1F604B}" srcOrd="1" destOrd="0" presId="urn:microsoft.com/office/officeart/2005/8/layout/hierarchy2"/>
    <dgm:cxn modelId="{F8BE507A-C644-3B46-BD1B-8014F1E9DC3F}" srcId="{0D83466B-D93F-7B43-9E96-2577850AD411}" destId="{DD9FD37B-D263-F848-9550-E30B382A1589}" srcOrd="0" destOrd="0" parTransId="{3C64C261-7A05-A143-B78C-B733BA5585CB}" sibTransId="{7AAC6109-53C1-8E43-9C21-C40EE09AF95A}"/>
    <dgm:cxn modelId="{0E9C0046-E513-654E-849F-40E4AA3B1B78}" srcId="{4CDD991F-A065-2046-B25D-EFD2153806C1}" destId="{30D384F0-EA9A-EF4B-9540-6E4115DDB876}" srcOrd="0" destOrd="0" parTransId="{78A2A278-DF8A-9F44-AAA2-3784578A3E83}" sibTransId="{C4DE2348-7245-CC4D-90B8-B22401AE1FFF}"/>
    <dgm:cxn modelId="{8513847D-24F0-437C-9097-4609A2B1B340}" type="presOf" srcId="{5C09895F-A604-8E4B-945D-A8863F4B9B3A}" destId="{7D169257-DDB8-924D-BF16-FA1E184360F0}" srcOrd="1" destOrd="0" presId="urn:microsoft.com/office/officeart/2005/8/layout/hierarchy2"/>
    <dgm:cxn modelId="{4A09F663-403D-4C72-8C6F-E71741F33C4A}" type="presOf" srcId="{4CDD991F-A065-2046-B25D-EFD2153806C1}" destId="{1465BC30-7ABB-FD40-A832-B322127C33AC}" srcOrd="0" destOrd="0" presId="urn:microsoft.com/office/officeart/2005/8/layout/hierarchy2"/>
    <dgm:cxn modelId="{FDEC7CAB-CD54-4485-9F71-B5AFB588AFA8}" type="presOf" srcId="{EEA031C8-3F0F-9B4D-8E05-0E7DE30DB563}" destId="{25E55BE2-4361-6040-B37F-D03D6FF7E483}" srcOrd="0" destOrd="0" presId="urn:microsoft.com/office/officeart/2005/8/layout/hierarchy2"/>
    <dgm:cxn modelId="{0CD400BD-8380-409C-ADB9-C15F8C202771}" type="presOf" srcId="{CCE5E9D5-AB6C-8148-8711-E7901D9DF7CB}" destId="{027111FD-42C1-524F-BB90-D6BDA5F25E67}" srcOrd="0" destOrd="0" presId="urn:microsoft.com/office/officeart/2005/8/layout/hierarchy2"/>
    <dgm:cxn modelId="{4AF6FBF0-69E4-4A2E-BC78-8153E313852B}" type="presOf" srcId="{558DA178-076D-6E49-9A20-89FC3F3B21F6}" destId="{8FBE049D-5C2E-A64A-99B1-F3227C1A4A1B}" srcOrd="1" destOrd="0" presId="urn:microsoft.com/office/officeart/2005/8/layout/hierarchy2"/>
    <dgm:cxn modelId="{48B2F9F2-9332-DD45-8520-71113CDA9FAE}" srcId="{CCE5E9D5-AB6C-8148-8711-E7901D9DF7CB}" destId="{0D83466B-D93F-7B43-9E96-2577850AD411}" srcOrd="0" destOrd="0" parTransId="{5C09895F-A604-8E4B-945D-A8863F4B9B3A}" sibTransId="{2659B2CF-232B-B94E-8E39-11271144D492}"/>
    <dgm:cxn modelId="{DF37292B-5450-494C-943D-E5577F66E9B2}" srcId="{EF4E6656-5A75-984C-B4D4-5B646C90C84A}" destId="{70743CE5-29B0-A945-8DB0-146F46855160}" srcOrd="0" destOrd="0" parTransId="{EEA031C8-3F0F-9B4D-8E05-0E7DE30DB563}" sibTransId="{7363A5BB-F4B8-4C47-B4F0-B7AFF95DF2A2}"/>
    <dgm:cxn modelId="{3F8766EF-6891-4049-A299-D98189DCD5A6}" type="presOf" srcId="{3C64C261-7A05-A143-B78C-B733BA5585CB}" destId="{F7A2EDD3-08BC-DA48-82D7-96C76E88B7D2}" srcOrd="1" destOrd="0" presId="urn:microsoft.com/office/officeart/2005/8/layout/hierarchy2"/>
    <dgm:cxn modelId="{279A1397-778E-45B9-B76A-8AFABA7595AF}" type="presOf" srcId="{59BBF53A-8165-0B47-B367-763F4B13021C}" destId="{CA4340A7-638E-9F40-ACBA-8E745946220C}" srcOrd="1" destOrd="0" presId="urn:microsoft.com/office/officeart/2005/8/layout/hierarchy2"/>
    <dgm:cxn modelId="{02F58B2F-A0FD-9F41-9726-89B83AA17F90}" srcId="{30D384F0-EA9A-EF4B-9540-6E4115DDB876}" destId="{6D01E144-1D1A-9144-9480-57A547C623C1}" srcOrd="0" destOrd="0" parTransId="{A05008B6-D77A-6C47-96A1-14EA9D75FEC4}" sibTransId="{84DA83FE-E433-334E-984B-49AF799A7481}"/>
    <dgm:cxn modelId="{5B079FFD-058F-416C-9674-580E47994AE0}" type="presOf" srcId="{EF4E6656-5A75-984C-B4D4-5B646C90C84A}" destId="{896CC66D-A195-7C4F-A81C-49264F91057A}" srcOrd="0" destOrd="0" presId="urn:microsoft.com/office/officeart/2005/8/layout/hierarchy2"/>
    <dgm:cxn modelId="{95A3CFB7-C921-4341-A6E9-9EA6F9C895B1}" type="presOf" srcId="{1A5FF636-4BC0-46DC-A864-C0E4E3F629A6}" destId="{D04B1C4D-3BF4-4BAC-B6C2-131AFB0BCB9C}" srcOrd="1" destOrd="0" presId="urn:microsoft.com/office/officeart/2005/8/layout/hierarchy2"/>
    <dgm:cxn modelId="{B3D0674E-2D3F-4CD3-8CA7-D7B6B6700600}" type="presOf" srcId="{DD519188-9727-3D45-A235-2D81BE5DF260}" destId="{BE2CD49B-6A82-2D4E-907A-A0F3A2E3D488}" srcOrd="0" destOrd="0" presId="urn:microsoft.com/office/officeart/2005/8/layout/hierarchy2"/>
    <dgm:cxn modelId="{4090EFFB-7667-4DDB-BDD5-B288C70AB528}" type="presOf" srcId="{59BBF53A-8165-0B47-B367-763F4B13021C}" destId="{D816262C-4286-E94A-9865-8C667378D8EB}" srcOrd="0" destOrd="0" presId="urn:microsoft.com/office/officeart/2005/8/layout/hierarchy2"/>
    <dgm:cxn modelId="{5ACFB8BE-5632-4E0B-AE76-465A81D972AB}" type="presOf" srcId="{3C64C261-7A05-A143-B78C-B733BA5585CB}" destId="{2199B61C-000D-6444-9EC7-EC4E4BC2EE3E}" srcOrd="0" destOrd="0" presId="urn:microsoft.com/office/officeart/2005/8/layout/hierarchy2"/>
    <dgm:cxn modelId="{EC7E859E-751A-46E7-8B1A-6EEAC1BA13F0}" type="presOf" srcId="{558DA178-076D-6E49-9A20-89FC3F3B21F6}" destId="{0E8BAD19-6DB6-F740-BC57-17253E8B06EB}" srcOrd="0" destOrd="0" presId="urn:microsoft.com/office/officeart/2005/8/layout/hierarchy2"/>
    <dgm:cxn modelId="{F0B3F802-B0BB-456F-B16E-2F56AFDEA042}" type="presOf" srcId="{3EABDDE2-147A-B743-A751-3A5C7E8840EE}" destId="{26CC173E-9833-4941-BE9A-8DE356F5BD01}" srcOrd="0" destOrd="0" presId="urn:microsoft.com/office/officeart/2005/8/layout/hierarchy2"/>
    <dgm:cxn modelId="{AE0643D3-9F20-43E5-A985-2805698DB438}" srcId="{3EABDDE2-147A-B743-A751-3A5C7E8840EE}" destId="{55C2364C-7F28-4E74-89A5-D6D9F3567D60}" srcOrd="1" destOrd="0" parTransId="{1A5FF636-4BC0-46DC-A864-C0E4E3F629A6}" sibTransId="{CD2AF3DC-BD58-453E-BD6E-6B7B8239BA85}"/>
    <dgm:cxn modelId="{316BBA12-F30D-4B79-B320-F8C060338BE8}" type="presOf" srcId="{94881396-E19A-40B4-A86E-E0619703AE5A}" destId="{F3E058AE-9470-4D89-BAB7-ED37B3513986}" srcOrd="0" destOrd="0" presId="urn:microsoft.com/office/officeart/2005/8/layout/hierarchy2"/>
    <dgm:cxn modelId="{C4BADCE9-02FF-414B-AFD8-264F4E8473DA}" type="presOf" srcId="{5C09895F-A604-8E4B-945D-A8863F4B9B3A}" destId="{3558CFC8-D48F-F541-9028-57717621F485}" srcOrd="0" destOrd="0" presId="urn:microsoft.com/office/officeart/2005/8/layout/hierarchy2"/>
    <dgm:cxn modelId="{A70D776C-AD5E-4230-A16F-4ED9DD07C72F}" type="presOf" srcId="{DD519188-9727-3D45-A235-2D81BE5DF260}" destId="{2B3BE33A-8096-6446-828D-3A2802D0CEF2}" srcOrd="1" destOrd="0" presId="urn:microsoft.com/office/officeart/2005/8/layout/hierarchy2"/>
    <dgm:cxn modelId="{4E986118-591D-4EE8-A99E-8F71BB051698}" srcId="{3EABDDE2-147A-B743-A751-3A5C7E8840EE}" destId="{BC58F971-CDF2-4DB6-93EA-3D504832DCCF}" srcOrd="0" destOrd="0" parTransId="{94881396-E19A-40B4-A86E-E0619703AE5A}" sibTransId="{5040E576-A726-4790-B812-11669718FAC5}"/>
    <dgm:cxn modelId="{085E5F9B-4B3A-4C9C-8E69-9F299358A942}" type="presOf" srcId="{78A2A278-DF8A-9F44-AAA2-3784578A3E83}" destId="{CFF555B7-AE6C-FB49-AC70-424114FC2752}" srcOrd="0" destOrd="0" presId="urn:microsoft.com/office/officeart/2005/8/layout/hierarchy2"/>
    <dgm:cxn modelId="{FF8B69B8-1721-4176-8AEF-3DE00369D4DD}" type="presOf" srcId="{A05008B6-D77A-6C47-96A1-14EA9D75FEC4}" destId="{4A88A867-A3C0-5B44-9816-F35D427E2386}" srcOrd="0" destOrd="0" presId="urn:microsoft.com/office/officeart/2005/8/layout/hierarchy2"/>
    <dgm:cxn modelId="{01D76469-5612-F844-8CDC-FF1670314975}" srcId="{0D83466B-D93F-7B43-9E96-2577850AD411}" destId="{3EABDDE2-147A-B743-A751-3A5C7E8840EE}" srcOrd="1" destOrd="0" parTransId="{DD519188-9727-3D45-A235-2D81BE5DF260}" sibTransId="{5B5452B1-8EBE-3F48-AE2F-B7EEAF3872DC}"/>
    <dgm:cxn modelId="{7EA9D741-1401-4623-9AD3-891C4D5B7E3B}" type="presOf" srcId="{BC58F971-CDF2-4DB6-93EA-3D504832DCCF}" destId="{21571455-F077-48B7-B909-24A2F66005F2}" srcOrd="0" destOrd="0" presId="urn:microsoft.com/office/officeart/2005/8/layout/hierarchy2"/>
    <dgm:cxn modelId="{F2307374-83E6-4BB9-9EA6-89E83C26961F}" type="presOf" srcId="{696AACBC-F0E2-4A4B-9D73-6C5EDF370AAC}" destId="{25C45B90-3F28-6D44-A71C-D406E9AB2BE8}" srcOrd="0" destOrd="0" presId="urn:microsoft.com/office/officeart/2005/8/layout/hierarchy2"/>
    <dgm:cxn modelId="{12B884A6-BE88-4F04-9893-7FA38732AFFD}" type="presOf" srcId="{6D01E144-1D1A-9144-9480-57A547C623C1}" destId="{C4FA1B37-D185-F74C-9193-2AAD69D9A509}" srcOrd="0" destOrd="0" presId="urn:microsoft.com/office/officeart/2005/8/layout/hierarchy2"/>
    <dgm:cxn modelId="{706D17B4-6F9C-5445-89E6-57CEDE1E7497}" srcId="{696AACBC-F0E2-4A4B-9D73-6C5EDF370AAC}" destId="{4CDD991F-A065-2046-B25D-EFD2153806C1}" srcOrd="0" destOrd="0" parTransId="{07FA44C5-AB16-F248-BBA3-1D737720A4D7}" sibTransId="{392C0DB9-9471-494C-9E65-307E8E03C700}"/>
    <dgm:cxn modelId="{36796715-47FF-4896-A27E-8ED8F97B45BF}" type="presOf" srcId="{A05008B6-D77A-6C47-96A1-14EA9D75FEC4}" destId="{D37B5A49-4B0B-C340-8F78-AC6A14B2FE4F}" srcOrd="1" destOrd="0" presId="urn:microsoft.com/office/officeart/2005/8/layout/hierarchy2"/>
    <dgm:cxn modelId="{17D2DB46-8873-5646-95DF-3E7913939446}" srcId="{4CDD991F-A065-2046-B25D-EFD2153806C1}" destId="{CCE5E9D5-AB6C-8148-8711-E7901D9DF7CB}" srcOrd="2" destOrd="0" parTransId="{59BBF53A-8165-0B47-B367-763F4B13021C}" sibTransId="{A1C4E3C2-B0B5-F64C-BA76-1BABA843A9ED}"/>
    <dgm:cxn modelId="{C0410408-EDF0-41C9-8EA0-E60BFCE33B88}" type="presOf" srcId="{30D384F0-EA9A-EF4B-9540-6E4115DDB876}" destId="{5498A973-661D-A64D-956A-C299BF98ABFC}" srcOrd="0" destOrd="0" presId="urn:microsoft.com/office/officeart/2005/8/layout/hierarchy2"/>
    <dgm:cxn modelId="{863FAE92-A563-497C-B73C-BEA7F2C0D31E}" type="presOf" srcId="{55C2364C-7F28-4E74-89A5-D6D9F3567D60}" destId="{4083404B-914B-407E-93CA-A79ED2317582}" srcOrd="0" destOrd="0" presId="urn:microsoft.com/office/officeart/2005/8/layout/hierarchy2"/>
    <dgm:cxn modelId="{013B5A8A-6A00-4494-9D2B-6690FA9EBF89}" type="presOf" srcId="{78A2A278-DF8A-9F44-AAA2-3784578A3E83}" destId="{93A68DE1-C682-F34E-97CF-13B40AC59C68}" srcOrd="1" destOrd="0" presId="urn:microsoft.com/office/officeart/2005/8/layout/hierarchy2"/>
    <dgm:cxn modelId="{F13EEA6F-D887-4471-98E2-ECF93C1EAE74}" type="presOf" srcId="{1A5FF636-4BC0-46DC-A864-C0E4E3F629A6}" destId="{EA91F419-2BB0-434C-81AF-D1B42BCCA20C}" srcOrd="0" destOrd="0" presId="urn:microsoft.com/office/officeart/2005/8/layout/hierarchy2"/>
    <dgm:cxn modelId="{560E1750-192A-0447-BE0A-6EBB6C9EFC9E}" srcId="{4CDD991F-A065-2046-B25D-EFD2153806C1}" destId="{EF4E6656-5A75-984C-B4D4-5B646C90C84A}" srcOrd="1" destOrd="0" parTransId="{558DA178-076D-6E49-9A20-89FC3F3B21F6}" sibTransId="{1B8DF6EB-FE86-4C43-A185-1E9BF4C83EFC}"/>
    <dgm:cxn modelId="{982608A4-D8FD-4D46-840E-AB00758B9619}" type="presParOf" srcId="{25C45B90-3F28-6D44-A71C-D406E9AB2BE8}" destId="{33A84101-158D-4C41-B88E-0D603A9FE8DF}" srcOrd="0" destOrd="0" presId="urn:microsoft.com/office/officeart/2005/8/layout/hierarchy2"/>
    <dgm:cxn modelId="{2992232B-01B8-4204-A7E6-840353E5C672}" type="presParOf" srcId="{33A84101-158D-4C41-B88E-0D603A9FE8DF}" destId="{1465BC30-7ABB-FD40-A832-B322127C33AC}" srcOrd="0" destOrd="0" presId="urn:microsoft.com/office/officeart/2005/8/layout/hierarchy2"/>
    <dgm:cxn modelId="{5C9C2C45-8203-44EB-8125-16055B9E796C}" type="presParOf" srcId="{33A84101-158D-4C41-B88E-0D603A9FE8DF}" destId="{7C337AB5-F0F7-BE47-9766-B02D638C3225}" srcOrd="1" destOrd="0" presId="urn:microsoft.com/office/officeart/2005/8/layout/hierarchy2"/>
    <dgm:cxn modelId="{A7B98CE8-7DF0-499F-962E-E3E16C675837}" type="presParOf" srcId="{7C337AB5-F0F7-BE47-9766-B02D638C3225}" destId="{CFF555B7-AE6C-FB49-AC70-424114FC2752}" srcOrd="0" destOrd="0" presId="urn:microsoft.com/office/officeart/2005/8/layout/hierarchy2"/>
    <dgm:cxn modelId="{92E2FB6A-1F1A-42A7-94DE-87D6D8C713D7}" type="presParOf" srcId="{CFF555B7-AE6C-FB49-AC70-424114FC2752}" destId="{93A68DE1-C682-F34E-97CF-13B40AC59C68}" srcOrd="0" destOrd="0" presId="urn:microsoft.com/office/officeart/2005/8/layout/hierarchy2"/>
    <dgm:cxn modelId="{566F5509-86A8-4259-A625-33FD82AF63DD}" type="presParOf" srcId="{7C337AB5-F0F7-BE47-9766-B02D638C3225}" destId="{360712E2-BD2E-3A42-BE49-EF13FE2617FF}" srcOrd="1" destOrd="0" presId="urn:microsoft.com/office/officeart/2005/8/layout/hierarchy2"/>
    <dgm:cxn modelId="{6EB0A6E5-7591-4FAB-92B1-9F85F8BDA1E4}" type="presParOf" srcId="{360712E2-BD2E-3A42-BE49-EF13FE2617FF}" destId="{5498A973-661D-A64D-956A-C299BF98ABFC}" srcOrd="0" destOrd="0" presId="urn:microsoft.com/office/officeart/2005/8/layout/hierarchy2"/>
    <dgm:cxn modelId="{9652554E-F87A-445E-B47A-911892D3F4A4}" type="presParOf" srcId="{360712E2-BD2E-3A42-BE49-EF13FE2617FF}" destId="{CFBBD608-BE0D-9645-A5BF-A310610121DB}" srcOrd="1" destOrd="0" presId="urn:microsoft.com/office/officeart/2005/8/layout/hierarchy2"/>
    <dgm:cxn modelId="{62A142DD-6957-413D-A1A1-C146DDD8DBE7}" type="presParOf" srcId="{CFBBD608-BE0D-9645-A5BF-A310610121DB}" destId="{4A88A867-A3C0-5B44-9816-F35D427E2386}" srcOrd="0" destOrd="0" presId="urn:microsoft.com/office/officeart/2005/8/layout/hierarchy2"/>
    <dgm:cxn modelId="{4A11BE5B-5B0F-4953-84DE-E839DC5AFA59}" type="presParOf" srcId="{4A88A867-A3C0-5B44-9816-F35D427E2386}" destId="{D37B5A49-4B0B-C340-8F78-AC6A14B2FE4F}" srcOrd="0" destOrd="0" presId="urn:microsoft.com/office/officeart/2005/8/layout/hierarchy2"/>
    <dgm:cxn modelId="{3E4ACE3D-1B3F-40E3-A85D-273CEF941896}" type="presParOf" srcId="{CFBBD608-BE0D-9645-A5BF-A310610121DB}" destId="{A80E197D-2E3B-4E4B-9C73-6AE931BD2EEE}" srcOrd="1" destOrd="0" presId="urn:microsoft.com/office/officeart/2005/8/layout/hierarchy2"/>
    <dgm:cxn modelId="{324DEF72-C558-42E9-809D-980AC1DC41D1}" type="presParOf" srcId="{A80E197D-2E3B-4E4B-9C73-6AE931BD2EEE}" destId="{C4FA1B37-D185-F74C-9193-2AAD69D9A509}" srcOrd="0" destOrd="0" presId="urn:microsoft.com/office/officeart/2005/8/layout/hierarchy2"/>
    <dgm:cxn modelId="{7D1CE849-F664-44E4-83D2-F8BC73D1A991}" type="presParOf" srcId="{A80E197D-2E3B-4E4B-9C73-6AE931BD2EEE}" destId="{7FD2BF4B-E2E5-6C41-8265-5D0282B280D3}" srcOrd="1" destOrd="0" presId="urn:microsoft.com/office/officeart/2005/8/layout/hierarchy2"/>
    <dgm:cxn modelId="{9DC752F7-2884-4FC9-A14C-A648C2F12720}" type="presParOf" srcId="{7C337AB5-F0F7-BE47-9766-B02D638C3225}" destId="{0E8BAD19-6DB6-F740-BC57-17253E8B06EB}" srcOrd="2" destOrd="0" presId="urn:microsoft.com/office/officeart/2005/8/layout/hierarchy2"/>
    <dgm:cxn modelId="{4A6858BC-9DFA-4CDC-A3C0-AD2ED403DCC3}" type="presParOf" srcId="{0E8BAD19-6DB6-F740-BC57-17253E8B06EB}" destId="{8FBE049D-5C2E-A64A-99B1-F3227C1A4A1B}" srcOrd="0" destOrd="0" presId="urn:microsoft.com/office/officeart/2005/8/layout/hierarchy2"/>
    <dgm:cxn modelId="{C5DECA28-5D7F-4C4A-88E6-8135EF53C0ED}" type="presParOf" srcId="{7C337AB5-F0F7-BE47-9766-B02D638C3225}" destId="{FA15FA55-4262-E548-8483-BF6B370FD2F6}" srcOrd="3" destOrd="0" presId="urn:microsoft.com/office/officeart/2005/8/layout/hierarchy2"/>
    <dgm:cxn modelId="{782B0774-8D4B-4B77-B925-A1C042843840}" type="presParOf" srcId="{FA15FA55-4262-E548-8483-BF6B370FD2F6}" destId="{896CC66D-A195-7C4F-A81C-49264F91057A}" srcOrd="0" destOrd="0" presId="urn:microsoft.com/office/officeart/2005/8/layout/hierarchy2"/>
    <dgm:cxn modelId="{7EC7416C-C6C4-4FD1-AB23-9499B6B51DAD}" type="presParOf" srcId="{FA15FA55-4262-E548-8483-BF6B370FD2F6}" destId="{2043738E-FFCD-854E-B4E6-A7CD6B32A43B}" srcOrd="1" destOrd="0" presId="urn:microsoft.com/office/officeart/2005/8/layout/hierarchy2"/>
    <dgm:cxn modelId="{FA6AC833-31A7-4C50-8D53-A8981224E712}" type="presParOf" srcId="{2043738E-FFCD-854E-B4E6-A7CD6B32A43B}" destId="{25E55BE2-4361-6040-B37F-D03D6FF7E483}" srcOrd="0" destOrd="0" presId="urn:microsoft.com/office/officeart/2005/8/layout/hierarchy2"/>
    <dgm:cxn modelId="{21B7DC2E-810C-4A4B-BDA2-1576D0907293}" type="presParOf" srcId="{25E55BE2-4361-6040-B37F-D03D6FF7E483}" destId="{6F0F467E-ACEC-294E-90B2-D65C807F54CC}" srcOrd="0" destOrd="0" presId="urn:microsoft.com/office/officeart/2005/8/layout/hierarchy2"/>
    <dgm:cxn modelId="{D026BE89-6F58-4B50-8C96-D883CE10A4A7}" type="presParOf" srcId="{2043738E-FFCD-854E-B4E6-A7CD6B32A43B}" destId="{AC9DBFE3-37C3-8D4D-8D0B-05EF805376C0}" srcOrd="1" destOrd="0" presId="urn:microsoft.com/office/officeart/2005/8/layout/hierarchy2"/>
    <dgm:cxn modelId="{A0C7ECA9-2C6D-4FE3-8C7B-8D4CDAA42DC4}" type="presParOf" srcId="{AC9DBFE3-37C3-8D4D-8D0B-05EF805376C0}" destId="{5C5382F2-49E1-EF44-A18D-DA00C749A4A5}" srcOrd="0" destOrd="0" presId="urn:microsoft.com/office/officeart/2005/8/layout/hierarchy2"/>
    <dgm:cxn modelId="{9C4AD7BA-3F1E-463D-A153-A7874F2228DE}" type="presParOf" srcId="{AC9DBFE3-37C3-8D4D-8D0B-05EF805376C0}" destId="{3AF55691-CF73-A14D-908D-D93C305DABB4}" srcOrd="1" destOrd="0" presId="urn:microsoft.com/office/officeart/2005/8/layout/hierarchy2"/>
    <dgm:cxn modelId="{83E34DC0-43AF-47F8-9478-6C73B181E363}" type="presParOf" srcId="{7C337AB5-F0F7-BE47-9766-B02D638C3225}" destId="{D816262C-4286-E94A-9865-8C667378D8EB}" srcOrd="4" destOrd="0" presId="urn:microsoft.com/office/officeart/2005/8/layout/hierarchy2"/>
    <dgm:cxn modelId="{54D572C1-63CC-4F23-95B6-83E00865C7A3}" type="presParOf" srcId="{D816262C-4286-E94A-9865-8C667378D8EB}" destId="{CA4340A7-638E-9F40-ACBA-8E745946220C}" srcOrd="0" destOrd="0" presId="urn:microsoft.com/office/officeart/2005/8/layout/hierarchy2"/>
    <dgm:cxn modelId="{13E3F82F-9F65-4F40-89D6-5F83CAC66B3D}" type="presParOf" srcId="{7C337AB5-F0F7-BE47-9766-B02D638C3225}" destId="{938B6BDA-7FB7-8241-842F-A8390E04A839}" srcOrd="5" destOrd="0" presId="urn:microsoft.com/office/officeart/2005/8/layout/hierarchy2"/>
    <dgm:cxn modelId="{94AB7978-3AC5-4D6B-A7FC-89AC30CB621A}" type="presParOf" srcId="{938B6BDA-7FB7-8241-842F-A8390E04A839}" destId="{027111FD-42C1-524F-BB90-D6BDA5F25E67}" srcOrd="0" destOrd="0" presId="urn:microsoft.com/office/officeart/2005/8/layout/hierarchy2"/>
    <dgm:cxn modelId="{95439DE9-B375-49C5-A5EE-662E89C50590}" type="presParOf" srcId="{938B6BDA-7FB7-8241-842F-A8390E04A839}" destId="{31EE1E99-F9F0-024C-8327-334077FBDA00}" srcOrd="1" destOrd="0" presId="urn:microsoft.com/office/officeart/2005/8/layout/hierarchy2"/>
    <dgm:cxn modelId="{72DFE3B0-0358-4ACF-BDB0-6FA02B800C22}" type="presParOf" srcId="{31EE1E99-F9F0-024C-8327-334077FBDA00}" destId="{3558CFC8-D48F-F541-9028-57717621F485}" srcOrd="0" destOrd="0" presId="urn:microsoft.com/office/officeart/2005/8/layout/hierarchy2"/>
    <dgm:cxn modelId="{066EF40E-AD04-4508-A632-CC0EA7B2F46E}" type="presParOf" srcId="{3558CFC8-D48F-F541-9028-57717621F485}" destId="{7D169257-DDB8-924D-BF16-FA1E184360F0}" srcOrd="0" destOrd="0" presId="urn:microsoft.com/office/officeart/2005/8/layout/hierarchy2"/>
    <dgm:cxn modelId="{3F875E60-0136-4D38-A2A3-DEA983E6BEE3}" type="presParOf" srcId="{31EE1E99-F9F0-024C-8327-334077FBDA00}" destId="{151FCE6A-9477-C947-BD28-FEF555AFC471}" srcOrd="1" destOrd="0" presId="urn:microsoft.com/office/officeart/2005/8/layout/hierarchy2"/>
    <dgm:cxn modelId="{34179ED7-02D5-4D09-A386-4908FD484672}" type="presParOf" srcId="{151FCE6A-9477-C947-BD28-FEF555AFC471}" destId="{BB6D4265-1280-3340-864E-0531EA11C9DA}" srcOrd="0" destOrd="0" presId="urn:microsoft.com/office/officeart/2005/8/layout/hierarchy2"/>
    <dgm:cxn modelId="{30345F38-A9D7-4CB3-97E0-792242EC39BB}" type="presParOf" srcId="{151FCE6A-9477-C947-BD28-FEF555AFC471}" destId="{D283F152-FBB8-3F45-B899-4DB329A405B5}" srcOrd="1" destOrd="0" presId="urn:microsoft.com/office/officeart/2005/8/layout/hierarchy2"/>
    <dgm:cxn modelId="{6890A5D5-A6C5-42FB-A1DC-6C4407362CC2}" type="presParOf" srcId="{D283F152-FBB8-3F45-B899-4DB329A405B5}" destId="{2199B61C-000D-6444-9EC7-EC4E4BC2EE3E}" srcOrd="0" destOrd="0" presId="urn:microsoft.com/office/officeart/2005/8/layout/hierarchy2"/>
    <dgm:cxn modelId="{EB238022-0096-4D67-A276-0825ED3EB007}" type="presParOf" srcId="{2199B61C-000D-6444-9EC7-EC4E4BC2EE3E}" destId="{F7A2EDD3-08BC-DA48-82D7-96C76E88B7D2}" srcOrd="0" destOrd="0" presId="urn:microsoft.com/office/officeart/2005/8/layout/hierarchy2"/>
    <dgm:cxn modelId="{3CF40C50-6D1B-4A3E-97F6-4F1BE9FDC5BF}" type="presParOf" srcId="{D283F152-FBB8-3F45-B899-4DB329A405B5}" destId="{67836781-73CE-EE49-89DC-4DCEB4A15101}" srcOrd="1" destOrd="0" presId="urn:microsoft.com/office/officeart/2005/8/layout/hierarchy2"/>
    <dgm:cxn modelId="{4933FD42-807F-4902-A225-65ACF52948C4}" type="presParOf" srcId="{67836781-73CE-EE49-89DC-4DCEB4A15101}" destId="{E772D3E9-FF7B-AF42-9B78-B03C6AB7BDBC}" srcOrd="0" destOrd="0" presId="urn:microsoft.com/office/officeart/2005/8/layout/hierarchy2"/>
    <dgm:cxn modelId="{2F198483-6A13-41EC-AA85-1EF6D11A1161}" type="presParOf" srcId="{67836781-73CE-EE49-89DC-4DCEB4A15101}" destId="{EBC43CA8-1F90-7541-BDAF-A4EF067AC549}" srcOrd="1" destOrd="0" presId="urn:microsoft.com/office/officeart/2005/8/layout/hierarchy2"/>
    <dgm:cxn modelId="{9CC0347A-F6CE-49C3-AE6D-4C56BA24AE81}" type="presParOf" srcId="{D283F152-FBB8-3F45-B899-4DB329A405B5}" destId="{BE2CD49B-6A82-2D4E-907A-A0F3A2E3D488}" srcOrd="2" destOrd="0" presId="urn:microsoft.com/office/officeart/2005/8/layout/hierarchy2"/>
    <dgm:cxn modelId="{BE4EB4BD-18D1-4E89-A67F-B18FAB99CE91}" type="presParOf" srcId="{BE2CD49B-6A82-2D4E-907A-A0F3A2E3D488}" destId="{2B3BE33A-8096-6446-828D-3A2802D0CEF2}" srcOrd="0" destOrd="0" presId="urn:microsoft.com/office/officeart/2005/8/layout/hierarchy2"/>
    <dgm:cxn modelId="{701DA32D-117D-409B-8164-6C1CAFAD38F0}" type="presParOf" srcId="{D283F152-FBB8-3F45-B899-4DB329A405B5}" destId="{DE3474A2-D475-3E43-9271-D4A5EC22791A}" srcOrd="3" destOrd="0" presId="urn:microsoft.com/office/officeart/2005/8/layout/hierarchy2"/>
    <dgm:cxn modelId="{7344E2C6-3857-4A6A-A9DD-EC9DF60C57A5}" type="presParOf" srcId="{DE3474A2-D475-3E43-9271-D4A5EC22791A}" destId="{26CC173E-9833-4941-BE9A-8DE356F5BD01}" srcOrd="0" destOrd="0" presId="urn:microsoft.com/office/officeart/2005/8/layout/hierarchy2"/>
    <dgm:cxn modelId="{FDBE7822-CA96-415A-8B90-312BD665B00C}" type="presParOf" srcId="{DE3474A2-D475-3E43-9271-D4A5EC22791A}" destId="{FBB814F0-C9BB-7B46-BDB7-EE1BE142CEB1}" srcOrd="1" destOrd="0" presId="urn:microsoft.com/office/officeart/2005/8/layout/hierarchy2"/>
    <dgm:cxn modelId="{E19A0E0C-D88F-4DB2-BED2-47E4BDAC2E4A}" type="presParOf" srcId="{FBB814F0-C9BB-7B46-BDB7-EE1BE142CEB1}" destId="{F3E058AE-9470-4D89-BAB7-ED37B3513986}" srcOrd="0" destOrd="0" presId="urn:microsoft.com/office/officeart/2005/8/layout/hierarchy2"/>
    <dgm:cxn modelId="{9A8D53FB-E26B-4E9B-B250-46795A24A734}" type="presParOf" srcId="{F3E058AE-9470-4D89-BAB7-ED37B3513986}" destId="{F692D205-BBB7-49C2-AFAF-FDB0EE1F604B}" srcOrd="0" destOrd="0" presId="urn:microsoft.com/office/officeart/2005/8/layout/hierarchy2"/>
    <dgm:cxn modelId="{03FE652D-3DAA-4843-9DF7-3A345DE82835}" type="presParOf" srcId="{FBB814F0-C9BB-7B46-BDB7-EE1BE142CEB1}" destId="{6AE42108-AD2D-4423-BCB2-16654BCEF847}" srcOrd="1" destOrd="0" presId="urn:microsoft.com/office/officeart/2005/8/layout/hierarchy2"/>
    <dgm:cxn modelId="{F07C9DAC-822E-459B-ADD7-D4E4DA81D19C}" type="presParOf" srcId="{6AE42108-AD2D-4423-BCB2-16654BCEF847}" destId="{21571455-F077-48B7-B909-24A2F66005F2}" srcOrd="0" destOrd="0" presId="urn:microsoft.com/office/officeart/2005/8/layout/hierarchy2"/>
    <dgm:cxn modelId="{86FA3BD6-3BEA-43AA-A911-D8FC13ABB2FF}" type="presParOf" srcId="{6AE42108-AD2D-4423-BCB2-16654BCEF847}" destId="{B3ADD314-F065-40BC-B7B8-7B721C3F4922}" srcOrd="1" destOrd="0" presId="urn:microsoft.com/office/officeart/2005/8/layout/hierarchy2"/>
    <dgm:cxn modelId="{A7524FDF-1F93-4FA7-9BF2-D9706D615C3B}" type="presParOf" srcId="{FBB814F0-C9BB-7B46-BDB7-EE1BE142CEB1}" destId="{EA91F419-2BB0-434C-81AF-D1B42BCCA20C}" srcOrd="2" destOrd="0" presId="urn:microsoft.com/office/officeart/2005/8/layout/hierarchy2"/>
    <dgm:cxn modelId="{2E1A3E9A-0796-4819-8C0A-1620340CA60E}" type="presParOf" srcId="{EA91F419-2BB0-434C-81AF-D1B42BCCA20C}" destId="{D04B1C4D-3BF4-4BAC-B6C2-131AFB0BCB9C}" srcOrd="0" destOrd="0" presId="urn:microsoft.com/office/officeart/2005/8/layout/hierarchy2"/>
    <dgm:cxn modelId="{A6424283-3ED8-4CAD-810C-C0ABAD94E968}" type="presParOf" srcId="{FBB814F0-C9BB-7B46-BDB7-EE1BE142CEB1}" destId="{6282801C-A7E9-49BE-8D44-EEA4147EEBDD}" srcOrd="3" destOrd="0" presId="urn:microsoft.com/office/officeart/2005/8/layout/hierarchy2"/>
    <dgm:cxn modelId="{972113DE-5928-4DD4-858E-363BD7CC90CD}" type="presParOf" srcId="{6282801C-A7E9-49BE-8D44-EEA4147EEBDD}" destId="{4083404B-914B-407E-93CA-A79ED2317582}" srcOrd="0" destOrd="0" presId="urn:microsoft.com/office/officeart/2005/8/layout/hierarchy2"/>
    <dgm:cxn modelId="{ED5F04AE-F1B9-480C-A348-2A3FD34DAF3D}" type="presParOf" srcId="{6282801C-A7E9-49BE-8D44-EEA4147EEBDD}" destId="{D00E6B84-C6D7-4DD2-AAEB-75E2445146C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B6B2E-31C8-384C-8DC2-377A8BEE6856}" type="doc">
      <dgm:prSet loTypeId="urn:microsoft.com/office/officeart/2005/8/layout/arrow4" loCatId="" qsTypeId="urn:microsoft.com/office/officeart/2005/8/quickstyle/simple3" qsCatId="simple" csTypeId="urn:microsoft.com/office/officeart/2005/8/colors/accent1_2" csCatId="accent1" phldr="1"/>
      <dgm:spPr/>
      <dgm:t>
        <a:bodyPr/>
        <a:lstStyle/>
        <a:p>
          <a:endParaRPr lang="en-US"/>
        </a:p>
      </dgm:t>
    </dgm:pt>
    <dgm:pt modelId="{D61FE277-C3C2-1240-A582-B75D8D68324B}">
      <dgm:prSet phldrT="[Text]"/>
      <dgm:spPr>
        <a:noFill/>
      </dgm:spPr>
      <dgm:t>
        <a:bodyPr/>
        <a:lstStyle/>
        <a:p>
          <a:r>
            <a:rPr lang="en-US" sz="2300" dirty="0" smtClean="0"/>
            <a:t>Patient with indwelling catheter and colonized urine</a:t>
          </a:r>
          <a:endParaRPr lang="en-US" sz="2300" dirty="0"/>
        </a:p>
      </dgm:t>
      <dgm:extLst>
        <a:ext uri="{E40237B7-FDA0-4F09-8148-C483321AD2D9}">
          <dgm14:cNvPr xmlns:dgm14="http://schemas.microsoft.com/office/drawing/2010/diagram" id="0" name="" descr="Situations which increase the risk include: a Patient with indwelling catheter and colonized urine; Healthcare worker exposes other patients; Organisms contaminate environment and may survive for months; Shared instruments (fomites) expose other patients; Unnecessary antibiotics and their side effects, risks for MDRO, and Clostridium difficile. &#10;The solutions &#10;"/>
        </a:ext>
      </dgm:extLst>
    </dgm:pt>
    <dgm:pt modelId="{6947DBD0-299D-3A4E-B8ED-6004FEFD535D}" type="parTrans" cxnId="{4F2C2183-689D-6C4D-8417-F39FAB9F0BF2}">
      <dgm:prSet/>
      <dgm:spPr/>
      <dgm:t>
        <a:bodyPr/>
        <a:lstStyle/>
        <a:p>
          <a:endParaRPr lang="en-US"/>
        </a:p>
      </dgm:t>
    </dgm:pt>
    <dgm:pt modelId="{14036171-AF61-DD4B-86B9-AD4E051D04A6}" type="sibTrans" cxnId="{4F2C2183-689D-6C4D-8417-F39FAB9F0BF2}">
      <dgm:prSet/>
      <dgm:spPr/>
      <dgm:t>
        <a:bodyPr/>
        <a:lstStyle/>
        <a:p>
          <a:endParaRPr lang="en-US"/>
        </a:p>
      </dgm:t>
    </dgm:pt>
    <dgm:pt modelId="{10932774-6FDB-C44B-8317-80D08B89B2F9}">
      <dgm:prSet phldrT="[Text]" custT="1"/>
      <dgm:spPr>
        <a:noFill/>
      </dgm:spPr>
      <dgm:t>
        <a:bodyPr/>
        <a:lstStyle/>
        <a:p>
          <a:r>
            <a:rPr lang="en-US" sz="2000" dirty="0" smtClean="0"/>
            <a:t>Healthcare worker exposes other patients</a:t>
          </a:r>
          <a:endParaRPr lang="en-US" sz="2000" dirty="0"/>
        </a:p>
      </dgm:t>
    </dgm:pt>
    <dgm:pt modelId="{DD97CEB6-92BF-2E4C-9506-2C0FC8458195}" type="parTrans" cxnId="{4DC326AC-012D-9740-B06B-625337A56DFB}">
      <dgm:prSet/>
      <dgm:spPr/>
      <dgm:t>
        <a:bodyPr/>
        <a:lstStyle/>
        <a:p>
          <a:endParaRPr lang="en-US"/>
        </a:p>
      </dgm:t>
    </dgm:pt>
    <dgm:pt modelId="{C530E616-14B0-264E-9588-B631777C28C1}" type="sibTrans" cxnId="{4DC326AC-012D-9740-B06B-625337A56DFB}">
      <dgm:prSet/>
      <dgm:spPr/>
      <dgm:t>
        <a:bodyPr/>
        <a:lstStyle/>
        <a:p>
          <a:endParaRPr lang="en-US"/>
        </a:p>
      </dgm:t>
    </dgm:pt>
    <dgm:pt modelId="{F60B6561-615E-DA41-AD66-0FB640D7179C}">
      <dgm:prSet phldrT="[Text]" custT="1"/>
      <dgm:spPr>
        <a:noFill/>
      </dgm:spPr>
      <dgm:t>
        <a:bodyPr/>
        <a:lstStyle/>
        <a:p>
          <a:r>
            <a:rPr lang="en-US" sz="2000" dirty="0" smtClean="0"/>
            <a:t>Organisms contaminate environment and may survive for months</a:t>
          </a:r>
          <a:endParaRPr lang="en-US" sz="2000" dirty="0"/>
        </a:p>
      </dgm:t>
    </dgm:pt>
    <dgm:pt modelId="{B4855BFA-8C66-C24C-B556-355F1332FB76}" type="parTrans" cxnId="{C30EE399-F324-7E41-A7DC-552FC39A1DFA}">
      <dgm:prSet/>
      <dgm:spPr/>
      <dgm:t>
        <a:bodyPr/>
        <a:lstStyle/>
        <a:p>
          <a:endParaRPr lang="en-US"/>
        </a:p>
      </dgm:t>
    </dgm:pt>
    <dgm:pt modelId="{B46BA944-A155-8B45-AE43-8DEF01FFA256}" type="sibTrans" cxnId="{C30EE399-F324-7E41-A7DC-552FC39A1DFA}">
      <dgm:prSet/>
      <dgm:spPr/>
      <dgm:t>
        <a:bodyPr/>
        <a:lstStyle/>
        <a:p>
          <a:endParaRPr lang="en-US"/>
        </a:p>
      </dgm:t>
    </dgm:pt>
    <dgm:pt modelId="{ED96ED9F-7503-8A41-9B6A-C02EC3A717C8}">
      <dgm:prSet phldrT="[Text]" custT="1"/>
      <dgm:spPr>
        <a:noFill/>
      </dgm:spPr>
      <dgm:t>
        <a:bodyPr/>
        <a:lstStyle/>
        <a:p>
          <a:r>
            <a:rPr lang="en-US" sz="2000" dirty="0" smtClean="0"/>
            <a:t>Shared instruments (fomites) expose other patients</a:t>
          </a:r>
          <a:endParaRPr lang="en-US" sz="2000" dirty="0"/>
        </a:p>
      </dgm:t>
    </dgm:pt>
    <dgm:pt modelId="{52864B9B-3656-FD48-A0F1-4EFBA2863764}" type="parTrans" cxnId="{EEDB630F-79FE-9C40-B36A-B174D3339FF1}">
      <dgm:prSet/>
      <dgm:spPr/>
      <dgm:t>
        <a:bodyPr/>
        <a:lstStyle/>
        <a:p>
          <a:endParaRPr lang="en-US"/>
        </a:p>
      </dgm:t>
    </dgm:pt>
    <dgm:pt modelId="{4931E1BD-BBF0-BC44-B356-B8C9B957F88B}" type="sibTrans" cxnId="{EEDB630F-79FE-9C40-B36A-B174D3339FF1}">
      <dgm:prSet/>
      <dgm:spPr/>
      <dgm:t>
        <a:bodyPr/>
        <a:lstStyle/>
        <a:p>
          <a:endParaRPr lang="en-US"/>
        </a:p>
      </dgm:t>
    </dgm:pt>
    <dgm:pt modelId="{2B166C67-12A4-8341-B528-2D64B79C2568}">
      <dgm:prSet phldrT="[Text]" custT="1"/>
      <dgm:spPr>
        <a:noFill/>
      </dgm:spPr>
      <dgm:t>
        <a:bodyPr/>
        <a:lstStyle/>
        <a:p>
          <a:r>
            <a:rPr lang="en-US" sz="2000" dirty="0" smtClean="0"/>
            <a:t>Unnecessary antibiotics and their side effects, risks for MDRO, and Clostridium difficile</a:t>
          </a:r>
          <a:endParaRPr lang="en-US" sz="2000" dirty="0"/>
        </a:p>
      </dgm:t>
    </dgm:pt>
    <dgm:pt modelId="{838F82E3-EE9A-F346-863B-38C0D7B53222}" type="parTrans" cxnId="{697FD2AA-C026-1C41-8F70-3A9C239F2B41}">
      <dgm:prSet/>
      <dgm:spPr/>
      <dgm:t>
        <a:bodyPr/>
        <a:lstStyle/>
        <a:p>
          <a:endParaRPr lang="en-US"/>
        </a:p>
      </dgm:t>
    </dgm:pt>
    <dgm:pt modelId="{63E94CCC-A9C8-DF48-BE85-773CA0C46961}" type="sibTrans" cxnId="{697FD2AA-C026-1C41-8F70-3A9C239F2B41}">
      <dgm:prSet/>
      <dgm:spPr/>
      <dgm:t>
        <a:bodyPr/>
        <a:lstStyle/>
        <a:p>
          <a:endParaRPr lang="en-US"/>
        </a:p>
      </dgm:t>
    </dgm:pt>
    <dgm:pt modelId="{6C4F03FA-53B4-5844-A6C8-76E3926DAF3A}">
      <dgm:prSet/>
      <dgm:spPr/>
      <dgm:t>
        <a:bodyPr/>
        <a:lstStyle/>
        <a:p>
          <a:r>
            <a:rPr lang="en-US" dirty="0" smtClean="0"/>
            <a:t>Solution: minimize catheter exposure, avoid unnecessary cultures, and promote appropriate antimicrobial use</a:t>
          </a:r>
          <a:endParaRPr lang="en-US" dirty="0"/>
        </a:p>
      </dgm:t>
    </dgm:pt>
    <dgm:pt modelId="{C31CDB4B-6F8B-DE42-AC52-6FD3537FB907}" type="parTrans" cxnId="{29E98F24-5E20-D243-80F2-716F7FD8CC70}">
      <dgm:prSet/>
      <dgm:spPr/>
      <dgm:t>
        <a:bodyPr/>
        <a:lstStyle/>
        <a:p>
          <a:endParaRPr lang="en-US"/>
        </a:p>
      </dgm:t>
    </dgm:pt>
    <dgm:pt modelId="{8CFEA03E-F956-774E-8A00-A4A108E6D9C8}" type="sibTrans" cxnId="{29E98F24-5E20-D243-80F2-716F7FD8CC70}">
      <dgm:prSet/>
      <dgm:spPr/>
      <dgm:t>
        <a:bodyPr/>
        <a:lstStyle/>
        <a:p>
          <a:endParaRPr lang="en-US"/>
        </a:p>
      </dgm:t>
    </dgm:pt>
    <dgm:pt modelId="{BDD51775-4436-114C-A40A-47D853B8A9DD}" type="pres">
      <dgm:prSet presAssocID="{EEDB6B2E-31C8-384C-8DC2-377A8BEE6856}" presName="compositeShape" presStyleCnt="0">
        <dgm:presLayoutVars>
          <dgm:chMax val="2"/>
          <dgm:dir/>
          <dgm:resizeHandles val="exact"/>
        </dgm:presLayoutVars>
      </dgm:prSet>
      <dgm:spPr/>
      <dgm:t>
        <a:bodyPr/>
        <a:lstStyle/>
        <a:p>
          <a:endParaRPr lang="en-US"/>
        </a:p>
      </dgm:t>
    </dgm:pt>
    <dgm:pt modelId="{1C3BE969-8CCF-0543-B73C-D2B23551E76C}" type="pres">
      <dgm:prSet presAssocID="{D61FE277-C3C2-1240-A582-B75D8D68324B}" presName="upArrow" presStyleLbl="node1" presStyleIdx="0" presStyleCnt="2" custLinFactNeighborY="-6103"/>
      <dgm:spPr/>
      <dgm:t>
        <a:bodyPr/>
        <a:lstStyle/>
        <a:p>
          <a:endParaRPr lang="en-US"/>
        </a:p>
      </dgm:t>
    </dgm:pt>
    <dgm:pt modelId="{C79B9BCD-82D7-6646-8BDB-722724AAD36D}" type="pres">
      <dgm:prSet presAssocID="{D61FE277-C3C2-1240-A582-B75D8D68324B}" presName="upArrowText" presStyleLbl="revTx" presStyleIdx="0" presStyleCnt="2" custScaleY="122702" custLinFactNeighborY="11339">
        <dgm:presLayoutVars>
          <dgm:chMax val="0"/>
          <dgm:bulletEnabled val="1"/>
        </dgm:presLayoutVars>
      </dgm:prSet>
      <dgm:spPr/>
      <dgm:t>
        <a:bodyPr/>
        <a:lstStyle/>
        <a:p>
          <a:endParaRPr lang="en-US"/>
        </a:p>
      </dgm:t>
    </dgm:pt>
    <dgm:pt modelId="{7602FC32-7D8F-4941-986B-8D29DFE5DE79}" type="pres">
      <dgm:prSet presAssocID="{6C4F03FA-53B4-5844-A6C8-76E3926DAF3A}" presName="downArrow" presStyleLbl="node1" presStyleIdx="1" presStyleCnt="2" custLinFactNeighborY="-10056"/>
      <dgm:spPr/>
      <dgm:t>
        <a:bodyPr/>
        <a:lstStyle/>
        <a:p>
          <a:endParaRPr lang="en-US"/>
        </a:p>
      </dgm:t>
    </dgm:pt>
    <dgm:pt modelId="{C7629FE0-204D-DD43-9504-244F3D8D7C33}" type="pres">
      <dgm:prSet presAssocID="{6C4F03FA-53B4-5844-A6C8-76E3926DAF3A}" presName="downArrowText" presStyleLbl="revTx" presStyleIdx="1" presStyleCnt="2" custScaleY="42525">
        <dgm:presLayoutVars>
          <dgm:chMax val="0"/>
          <dgm:bulletEnabled val="1"/>
        </dgm:presLayoutVars>
      </dgm:prSet>
      <dgm:spPr/>
      <dgm:t>
        <a:bodyPr/>
        <a:lstStyle/>
        <a:p>
          <a:endParaRPr lang="en-US"/>
        </a:p>
      </dgm:t>
    </dgm:pt>
  </dgm:ptLst>
  <dgm:cxnLst>
    <dgm:cxn modelId="{2DCE22A4-A03F-4E0F-BC11-72FC18F156AA}" type="presOf" srcId="{F60B6561-615E-DA41-AD66-0FB640D7179C}" destId="{C79B9BCD-82D7-6646-8BDB-722724AAD36D}" srcOrd="0" destOrd="2" presId="urn:microsoft.com/office/officeart/2005/8/layout/arrow4"/>
    <dgm:cxn modelId="{C30EE399-F324-7E41-A7DC-552FC39A1DFA}" srcId="{D61FE277-C3C2-1240-A582-B75D8D68324B}" destId="{F60B6561-615E-DA41-AD66-0FB640D7179C}" srcOrd="1" destOrd="0" parTransId="{B4855BFA-8C66-C24C-B556-355F1332FB76}" sibTransId="{B46BA944-A155-8B45-AE43-8DEF01FFA256}"/>
    <dgm:cxn modelId="{4DC326AC-012D-9740-B06B-625337A56DFB}" srcId="{D61FE277-C3C2-1240-A582-B75D8D68324B}" destId="{10932774-6FDB-C44B-8317-80D08B89B2F9}" srcOrd="0" destOrd="0" parTransId="{DD97CEB6-92BF-2E4C-9506-2C0FC8458195}" sibTransId="{C530E616-14B0-264E-9588-B631777C28C1}"/>
    <dgm:cxn modelId="{29E98F24-5E20-D243-80F2-716F7FD8CC70}" srcId="{EEDB6B2E-31C8-384C-8DC2-377A8BEE6856}" destId="{6C4F03FA-53B4-5844-A6C8-76E3926DAF3A}" srcOrd="1" destOrd="0" parTransId="{C31CDB4B-6F8B-DE42-AC52-6FD3537FB907}" sibTransId="{8CFEA03E-F956-774E-8A00-A4A108E6D9C8}"/>
    <dgm:cxn modelId="{D5B19A72-CB72-48B5-8ED1-5DE535462E02}" type="presOf" srcId="{D61FE277-C3C2-1240-A582-B75D8D68324B}" destId="{C79B9BCD-82D7-6646-8BDB-722724AAD36D}" srcOrd="0" destOrd="0" presId="urn:microsoft.com/office/officeart/2005/8/layout/arrow4"/>
    <dgm:cxn modelId="{B94D6DF5-99F5-4379-BA30-6726FB0E3A86}" type="presOf" srcId="{10932774-6FDB-C44B-8317-80D08B89B2F9}" destId="{C79B9BCD-82D7-6646-8BDB-722724AAD36D}" srcOrd="0" destOrd="1" presId="urn:microsoft.com/office/officeart/2005/8/layout/arrow4"/>
    <dgm:cxn modelId="{697FD2AA-C026-1C41-8F70-3A9C239F2B41}" srcId="{D61FE277-C3C2-1240-A582-B75D8D68324B}" destId="{2B166C67-12A4-8341-B528-2D64B79C2568}" srcOrd="3" destOrd="0" parTransId="{838F82E3-EE9A-F346-863B-38C0D7B53222}" sibTransId="{63E94CCC-A9C8-DF48-BE85-773CA0C46961}"/>
    <dgm:cxn modelId="{C7324D1C-6790-4A23-A836-B7939C6A54DF}" type="presOf" srcId="{2B166C67-12A4-8341-B528-2D64B79C2568}" destId="{C79B9BCD-82D7-6646-8BDB-722724AAD36D}" srcOrd="0" destOrd="4" presId="urn:microsoft.com/office/officeart/2005/8/layout/arrow4"/>
    <dgm:cxn modelId="{4F8F95B1-662B-46CE-8DCA-BAA9315A7E47}" type="presOf" srcId="{EEDB6B2E-31C8-384C-8DC2-377A8BEE6856}" destId="{BDD51775-4436-114C-A40A-47D853B8A9DD}" srcOrd="0" destOrd="0" presId="urn:microsoft.com/office/officeart/2005/8/layout/arrow4"/>
    <dgm:cxn modelId="{6512AD7F-F3F8-4C78-A611-EA8F229D9D9B}" type="presOf" srcId="{ED96ED9F-7503-8A41-9B6A-C02EC3A717C8}" destId="{C79B9BCD-82D7-6646-8BDB-722724AAD36D}" srcOrd="0" destOrd="3" presId="urn:microsoft.com/office/officeart/2005/8/layout/arrow4"/>
    <dgm:cxn modelId="{EEDB630F-79FE-9C40-B36A-B174D3339FF1}" srcId="{D61FE277-C3C2-1240-A582-B75D8D68324B}" destId="{ED96ED9F-7503-8A41-9B6A-C02EC3A717C8}" srcOrd="2" destOrd="0" parTransId="{52864B9B-3656-FD48-A0F1-4EFBA2863764}" sibTransId="{4931E1BD-BBF0-BC44-B356-B8C9B957F88B}"/>
    <dgm:cxn modelId="{4F2C2183-689D-6C4D-8417-F39FAB9F0BF2}" srcId="{EEDB6B2E-31C8-384C-8DC2-377A8BEE6856}" destId="{D61FE277-C3C2-1240-A582-B75D8D68324B}" srcOrd="0" destOrd="0" parTransId="{6947DBD0-299D-3A4E-B8ED-6004FEFD535D}" sibTransId="{14036171-AF61-DD4B-86B9-AD4E051D04A6}"/>
    <dgm:cxn modelId="{32EF687B-881B-40DA-9B10-FEC6974A1AD6}" type="presOf" srcId="{6C4F03FA-53B4-5844-A6C8-76E3926DAF3A}" destId="{C7629FE0-204D-DD43-9504-244F3D8D7C33}" srcOrd="0" destOrd="0" presId="urn:microsoft.com/office/officeart/2005/8/layout/arrow4"/>
    <dgm:cxn modelId="{DC09B493-6C8E-49A7-B45B-FBB140603F54}" type="presParOf" srcId="{BDD51775-4436-114C-A40A-47D853B8A9DD}" destId="{1C3BE969-8CCF-0543-B73C-D2B23551E76C}" srcOrd="0" destOrd="0" presId="urn:microsoft.com/office/officeart/2005/8/layout/arrow4"/>
    <dgm:cxn modelId="{3B2814EB-DDB8-41FF-862E-BC4276673CC6}" type="presParOf" srcId="{BDD51775-4436-114C-A40A-47D853B8A9DD}" destId="{C79B9BCD-82D7-6646-8BDB-722724AAD36D}" srcOrd="1" destOrd="0" presId="urn:microsoft.com/office/officeart/2005/8/layout/arrow4"/>
    <dgm:cxn modelId="{142F9960-6398-4E17-9AC9-1E679BB301A6}" type="presParOf" srcId="{BDD51775-4436-114C-A40A-47D853B8A9DD}" destId="{7602FC32-7D8F-4941-986B-8D29DFE5DE79}" srcOrd="2" destOrd="0" presId="urn:microsoft.com/office/officeart/2005/8/layout/arrow4"/>
    <dgm:cxn modelId="{9D38B43C-D777-478E-9AA6-FCD4B7C3FF46}" type="presParOf" srcId="{BDD51775-4436-114C-A40A-47D853B8A9DD}" destId="{C7629FE0-204D-DD43-9504-244F3D8D7C33}"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0E7CA-ACE9-452A-AEC5-50D5FDF454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889339A-5AA3-4617-88BE-CCFDC9E84D04}">
      <dgm:prSet phldrT="[Text]"/>
      <dgm:spPr/>
      <dgm:t>
        <a:bodyPr/>
        <a:lstStyle/>
        <a:p>
          <a:pPr algn="ctr"/>
          <a:r>
            <a:rPr lang="en-US" dirty="0" smtClean="0"/>
            <a:t>Urinary Catheter</a:t>
          </a:r>
          <a:endParaRPr lang="en-US" dirty="0"/>
        </a:p>
      </dgm:t>
    </dgm:pt>
    <dgm:pt modelId="{8724A5FE-0906-4019-8E3B-AB42026F6451}" type="parTrans" cxnId="{7C7F73EA-CA22-4290-A33F-0A77D0803CA6}">
      <dgm:prSet/>
      <dgm:spPr/>
      <dgm:t>
        <a:bodyPr/>
        <a:lstStyle/>
        <a:p>
          <a:pPr algn="ctr"/>
          <a:endParaRPr lang="en-US"/>
        </a:p>
      </dgm:t>
    </dgm:pt>
    <dgm:pt modelId="{61C32FF2-5ED3-4D9F-9E34-6FA659380F3B}" type="sibTrans" cxnId="{7C7F73EA-CA22-4290-A33F-0A77D0803CA6}">
      <dgm:prSet/>
      <dgm:spPr/>
      <dgm:t>
        <a:bodyPr/>
        <a:lstStyle/>
        <a:p>
          <a:pPr algn="ctr"/>
          <a:endParaRPr lang="en-US"/>
        </a:p>
      </dgm:t>
    </dgm:pt>
    <dgm:pt modelId="{385B8898-0593-4B6F-996D-1C00BE941C3D}">
      <dgm:prSet phldrT="[Text]"/>
      <dgm:spPr/>
      <dgm:t>
        <a:bodyPr/>
        <a:lstStyle/>
        <a:p>
          <a:pPr algn="ctr"/>
          <a:r>
            <a:rPr lang="en-US" dirty="0" smtClean="0"/>
            <a:t>CAUTI</a:t>
          </a:r>
          <a:endParaRPr lang="en-US" dirty="0"/>
        </a:p>
      </dgm:t>
    </dgm:pt>
    <dgm:pt modelId="{143268B6-C616-46A4-88E6-9CDE3343C714}" type="parTrans" cxnId="{CFAA7122-1500-45E0-930F-DD5298271A22}">
      <dgm:prSet/>
      <dgm:spPr/>
      <dgm:t>
        <a:bodyPr/>
        <a:lstStyle/>
        <a:p>
          <a:pPr algn="ctr"/>
          <a:endParaRPr lang="en-US"/>
        </a:p>
      </dgm:t>
    </dgm:pt>
    <dgm:pt modelId="{2B23D0CA-EDED-4E75-ABF4-1872F0912D20}" type="sibTrans" cxnId="{CFAA7122-1500-45E0-930F-DD5298271A22}">
      <dgm:prSet/>
      <dgm:spPr/>
      <dgm:t>
        <a:bodyPr/>
        <a:lstStyle/>
        <a:p>
          <a:pPr algn="ctr"/>
          <a:endParaRPr lang="en-US"/>
        </a:p>
      </dgm:t>
    </dgm:pt>
    <dgm:pt modelId="{560532AC-167E-4C07-BD54-8B1F76E64B3E}">
      <dgm:prSet phldrT="[Text]"/>
      <dgm:spPr/>
      <dgm:t>
        <a:bodyPr/>
        <a:lstStyle/>
        <a:p>
          <a:pPr algn="ctr"/>
          <a:r>
            <a:rPr lang="en-US" dirty="0" smtClean="0"/>
            <a:t>Asymptomatic </a:t>
          </a:r>
          <a:r>
            <a:rPr lang="en-US" dirty="0" err="1" smtClean="0"/>
            <a:t>bacteriuria</a:t>
          </a:r>
          <a:endParaRPr lang="en-US" dirty="0"/>
        </a:p>
      </dgm:t>
    </dgm:pt>
    <dgm:pt modelId="{ADADE07B-2971-440A-9A7B-493A34B0EE4D}" type="parTrans" cxnId="{2B649834-25AC-48A4-BD0A-F53756887ED4}">
      <dgm:prSet/>
      <dgm:spPr/>
      <dgm:t>
        <a:bodyPr/>
        <a:lstStyle/>
        <a:p>
          <a:pPr algn="ctr"/>
          <a:endParaRPr lang="en-US"/>
        </a:p>
      </dgm:t>
    </dgm:pt>
    <dgm:pt modelId="{90803049-9E77-4397-BC64-ABDD46092519}" type="sibTrans" cxnId="{2B649834-25AC-48A4-BD0A-F53756887ED4}">
      <dgm:prSet/>
      <dgm:spPr/>
      <dgm:t>
        <a:bodyPr/>
        <a:lstStyle/>
        <a:p>
          <a:pPr algn="ctr"/>
          <a:endParaRPr lang="en-US"/>
        </a:p>
      </dgm:t>
    </dgm:pt>
    <dgm:pt modelId="{2A2BEA9E-C688-4448-A180-74BA31C8B9D2}">
      <dgm:prSet phldrT="[Text]"/>
      <dgm:spPr/>
      <dgm:t>
        <a:bodyPr/>
        <a:lstStyle/>
        <a:p>
          <a:pPr algn="ctr"/>
          <a:r>
            <a:rPr lang="en-US" dirty="0" smtClean="0"/>
            <a:t>Antibiotic Treatment</a:t>
          </a:r>
          <a:endParaRPr lang="en-US" dirty="0"/>
        </a:p>
      </dgm:t>
    </dgm:pt>
    <dgm:pt modelId="{4C0451D7-09D3-4D7A-BE71-00FBA32E06E5}" type="parTrans" cxnId="{74406873-E242-4364-91BB-A6EEE673BDF1}">
      <dgm:prSet/>
      <dgm:spPr/>
      <dgm:t>
        <a:bodyPr/>
        <a:lstStyle/>
        <a:p>
          <a:pPr algn="ctr"/>
          <a:endParaRPr lang="en-US"/>
        </a:p>
      </dgm:t>
    </dgm:pt>
    <dgm:pt modelId="{320A2B92-6CF5-4997-87E7-54C7F43486E6}" type="sibTrans" cxnId="{74406873-E242-4364-91BB-A6EEE673BDF1}">
      <dgm:prSet/>
      <dgm:spPr/>
      <dgm:t>
        <a:bodyPr/>
        <a:lstStyle/>
        <a:p>
          <a:pPr algn="ctr"/>
          <a:endParaRPr lang="en-US"/>
        </a:p>
      </dgm:t>
    </dgm:pt>
    <dgm:pt modelId="{B831CDD0-7DBA-464A-A26A-FCE31AA8A3BC}">
      <dgm:prSet/>
      <dgm:spPr>
        <a:solidFill>
          <a:srgbClr val="FF0000"/>
        </a:solidFill>
        <a:ln>
          <a:solidFill>
            <a:srgbClr val="FF0000"/>
          </a:solidFill>
        </a:ln>
      </dgm:spPr>
      <dgm:t>
        <a:bodyPr/>
        <a:lstStyle/>
        <a:p>
          <a:pPr algn="ctr"/>
          <a:r>
            <a:rPr lang="en-US" b="1" i="1" dirty="0" smtClean="0"/>
            <a:t>Clostridium difficile </a:t>
          </a:r>
          <a:r>
            <a:rPr lang="en-US" b="1" dirty="0" smtClean="0"/>
            <a:t>infection </a:t>
          </a:r>
          <a:endParaRPr lang="en-US" dirty="0"/>
        </a:p>
      </dgm:t>
    </dgm:pt>
    <dgm:pt modelId="{9AEEE266-A691-418C-AC96-07D2A63EEF79}" type="parTrans" cxnId="{E83EA7AE-E490-43CB-BE1B-F202F753E060}">
      <dgm:prSet/>
      <dgm:spPr>
        <a:ln>
          <a:solidFill>
            <a:srgbClr val="FF0000"/>
          </a:solidFill>
        </a:ln>
      </dgm:spPr>
      <dgm:t>
        <a:bodyPr/>
        <a:lstStyle/>
        <a:p>
          <a:pPr algn="ctr"/>
          <a:endParaRPr lang="en-US"/>
        </a:p>
      </dgm:t>
    </dgm:pt>
    <dgm:pt modelId="{B343DAE1-070F-4D64-9ADE-3916E460F399}" type="sibTrans" cxnId="{E83EA7AE-E490-43CB-BE1B-F202F753E060}">
      <dgm:prSet/>
      <dgm:spPr/>
      <dgm:t>
        <a:bodyPr/>
        <a:lstStyle/>
        <a:p>
          <a:pPr algn="ctr"/>
          <a:endParaRPr lang="en-US"/>
        </a:p>
      </dgm:t>
    </dgm:pt>
    <dgm:pt modelId="{D8D4634D-9345-45A6-941A-C91C221DC0A8}" type="pres">
      <dgm:prSet presAssocID="{B660E7CA-ACE9-452A-AEC5-50D5FDF454E4}" presName="diagram" presStyleCnt="0">
        <dgm:presLayoutVars>
          <dgm:chPref val="1"/>
          <dgm:dir/>
          <dgm:animOne val="branch"/>
          <dgm:animLvl val="lvl"/>
          <dgm:resizeHandles val="exact"/>
        </dgm:presLayoutVars>
      </dgm:prSet>
      <dgm:spPr/>
      <dgm:t>
        <a:bodyPr/>
        <a:lstStyle/>
        <a:p>
          <a:endParaRPr lang="en-US"/>
        </a:p>
      </dgm:t>
    </dgm:pt>
    <dgm:pt modelId="{FEA7B69A-9928-455A-89A6-739B3E8802EC}" type="pres">
      <dgm:prSet presAssocID="{6889339A-5AA3-4617-88BE-CCFDC9E84D04}" presName="root1" presStyleCnt="0"/>
      <dgm:spPr/>
    </dgm:pt>
    <dgm:pt modelId="{F02035DE-B62B-4121-91FE-63A58D8452E8}" type="pres">
      <dgm:prSet presAssocID="{6889339A-5AA3-4617-88BE-CCFDC9E84D04}" presName="LevelOneTextNode" presStyleLbl="node0" presStyleIdx="0" presStyleCnt="1" custScaleX="89509" custScaleY="111250">
        <dgm:presLayoutVars>
          <dgm:chPref val="3"/>
        </dgm:presLayoutVars>
      </dgm:prSet>
      <dgm:spPr/>
      <dgm:t>
        <a:bodyPr/>
        <a:lstStyle/>
        <a:p>
          <a:endParaRPr lang="en-US"/>
        </a:p>
      </dgm:t>
    </dgm:pt>
    <dgm:pt modelId="{1F0511F5-3358-4835-8412-CD2871754149}" type="pres">
      <dgm:prSet presAssocID="{6889339A-5AA3-4617-88BE-CCFDC9E84D04}" presName="level2hierChild" presStyleCnt="0"/>
      <dgm:spPr/>
    </dgm:pt>
    <dgm:pt modelId="{61A156C0-7ED6-4DD8-A3F3-632726BF4079}" type="pres">
      <dgm:prSet presAssocID="{143268B6-C616-46A4-88E6-9CDE3343C714}" presName="conn2-1" presStyleLbl="parChTrans1D2" presStyleIdx="0" presStyleCnt="2"/>
      <dgm:spPr>
        <a:prstGeom prst="rightArrow">
          <a:avLst/>
        </a:prstGeom>
      </dgm:spPr>
      <dgm:t>
        <a:bodyPr/>
        <a:lstStyle/>
        <a:p>
          <a:endParaRPr lang="en-US"/>
        </a:p>
      </dgm:t>
    </dgm:pt>
    <dgm:pt modelId="{74684CC4-AEFA-4864-A944-2E1E190D293A}" type="pres">
      <dgm:prSet presAssocID="{143268B6-C616-46A4-88E6-9CDE3343C714}" presName="connTx" presStyleLbl="parChTrans1D2" presStyleIdx="0" presStyleCnt="2"/>
      <dgm:spPr/>
      <dgm:t>
        <a:bodyPr/>
        <a:lstStyle/>
        <a:p>
          <a:endParaRPr lang="en-US"/>
        </a:p>
      </dgm:t>
    </dgm:pt>
    <dgm:pt modelId="{F29694E8-6D45-4B78-A58C-A65FFF5B0683}" type="pres">
      <dgm:prSet presAssocID="{385B8898-0593-4B6F-996D-1C00BE941C3D}" presName="root2" presStyleCnt="0"/>
      <dgm:spPr/>
    </dgm:pt>
    <dgm:pt modelId="{6C3264C4-AC87-4C2E-9F87-812F32E294E0}" type="pres">
      <dgm:prSet presAssocID="{385B8898-0593-4B6F-996D-1C00BE941C3D}" presName="LevelTwoTextNode" presStyleLbl="node2" presStyleIdx="0" presStyleCnt="2" custScaleX="89509" custScaleY="111250">
        <dgm:presLayoutVars>
          <dgm:chPref val="3"/>
        </dgm:presLayoutVars>
      </dgm:prSet>
      <dgm:spPr/>
      <dgm:t>
        <a:bodyPr/>
        <a:lstStyle/>
        <a:p>
          <a:endParaRPr lang="en-US"/>
        </a:p>
      </dgm:t>
    </dgm:pt>
    <dgm:pt modelId="{6CEB17C1-3085-4889-9AFE-869B2DDE8713}" type="pres">
      <dgm:prSet presAssocID="{385B8898-0593-4B6F-996D-1C00BE941C3D}" presName="level3hierChild" presStyleCnt="0"/>
      <dgm:spPr/>
    </dgm:pt>
    <dgm:pt modelId="{A0218CE9-97A8-46DF-96C1-A449A762F149}" type="pres">
      <dgm:prSet presAssocID="{ADADE07B-2971-440A-9A7B-493A34B0EE4D}" presName="conn2-1" presStyleLbl="parChTrans1D2" presStyleIdx="1" presStyleCnt="2"/>
      <dgm:spPr>
        <a:prstGeom prst="rightArrow">
          <a:avLst/>
        </a:prstGeom>
      </dgm:spPr>
      <dgm:t>
        <a:bodyPr/>
        <a:lstStyle/>
        <a:p>
          <a:endParaRPr lang="en-US"/>
        </a:p>
      </dgm:t>
    </dgm:pt>
    <dgm:pt modelId="{DD6372C3-F644-4F06-8F2F-2141935574B9}" type="pres">
      <dgm:prSet presAssocID="{ADADE07B-2971-440A-9A7B-493A34B0EE4D}" presName="connTx" presStyleLbl="parChTrans1D2" presStyleIdx="1" presStyleCnt="2"/>
      <dgm:spPr/>
      <dgm:t>
        <a:bodyPr/>
        <a:lstStyle/>
        <a:p>
          <a:endParaRPr lang="en-US"/>
        </a:p>
      </dgm:t>
    </dgm:pt>
    <dgm:pt modelId="{CA07829A-D7C9-464A-9E29-3148F6D7CB81}" type="pres">
      <dgm:prSet presAssocID="{560532AC-167E-4C07-BD54-8B1F76E64B3E}" presName="root2" presStyleCnt="0"/>
      <dgm:spPr/>
    </dgm:pt>
    <dgm:pt modelId="{87581E17-47A4-4C85-9856-BA830B40CDC2}" type="pres">
      <dgm:prSet presAssocID="{560532AC-167E-4C07-BD54-8B1F76E64B3E}" presName="LevelTwoTextNode" presStyleLbl="node2" presStyleIdx="1" presStyleCnt="2" custScaleX="89509" custScaleY="111250">
        <dgm:presLayoutVars>
          <dgm:chPref val="3"/>
        </dgm:presLayoutVars>
      </dgm:prSet>
      <dgm:spPr/>
      <dgm:t>
        <a:bodyPr/>
        <a:lstStyle/>
        <a:p>
          <a:endParaRPr lang="en-US"/>
        </a:p>
      </dgm:t>
    </dgm:pt>
    <dgm:pt modelId="{7CDB9604-1412-4420-BDF3-1C285088649A}" type="pres">
      <dgm:prSet presAssocID="{560532AC-167E-4C07-BD54-8B1F76E64B3E}" presName="level3hierChild" presStyleCnt="0"/>
      <dgm:spPr/>
    </dgm:pt>
    <dgm:pt modelId="{E0272B1B-A91A-49DB-A07B-1DB8B6AC7622}" type="pres">
      <dgm:prSet presAssocID="{4C0451D7-09D3-4D7A-BE71-00FBA32E06E5}" presName="conn2-1" presStyleLbl="parChTrans1D3" presStyleIdx="0" presStyleCnt="1"/>
      <dgm:spPr>
        <a:prstGeom prst="rightArrow">
          <a:avLst/>
        </a:prstGeom>
      </dgm:spPr>
      <dgm:t>
        <a:bodyPr/>
        <a:lstStyle/>
        <a:p>
          <a:endParaRPr lang="en-US"/>
        </a:p>
      </dgm:t>
    </dgm:pt>
    <dgm:pt modelId="{05B3611D-02DB-4C75-B6C8-36894D64BFD8}" type="pres">
      <dgm:prSet presAssocID="{4C0451D7-09D3-4D7A-BE71-00FBA32E06E5}" presName="connTx" presStyleLbl="parChTrans1D3" presStyleIdx="0" presStyleCnt="1"/>
      <dgm:spPr/>
      <dgm:t>
        <a:bodyPr/>
        <a:lstStyle/>
        <a:p>
          <a:endParaRPr lang="en-US"/>
        </a:p>
      </dgm:t>
    </dgm:pt>
    <dgm:pt modelId="{78E2A32F-CF55-49A8-BE55-7EAB5B9113E7}" type="pres">
      <dgm:prSet presAssocID="{2A2BEA9E-C688-4448-A180-74BA31C8B9D2}" presName="root2" presStyleCnt="0"/>
      <dgm:spPr/>
    </dgm:pt>
    <dgm:pt modelId="{FDB816A4-E80C-46F4-B897-0C76FBE4ABEC}" type="pres">
      <dgm:prSet presAssocID="{2A2BEA9E-C688-4448-A180-74BA31C8B9D2}" presName="LevelTwoTextNode" presStyleLbl="node3" presStyleIdx="0" presStyleCnt="1" custScaleX="89509" custScaleY="111250" custLinFactNeighborY="-58885">
        <dgm:presLayoutVars>
          <dgm:chPref val="3"/>
        </dgm:presLayoutVars>
      </dgm:prSet>
      <dgm:spPr/>
      <dgm:t>
        <a:bodyPr/>
        <a:lstStyle/>
        <a:p>
          <a:endParaRPr lang="en-US"/>
        </a:p>
      </dgm:t>
    </dgm:pt>
    <dgm:pt modelId="{062E79A9-9A71-46EF-AEF5-D86470342929}" type="pres">
      <dgm:prSet presAssocID="{2A2BEA9E-C688-4448-A180-74BA31C8B9D2}" presName="level3hierChild" presStyleCnt="0"/>
      <dgm:spPr/>
    </dgm:pt>
    <dgm:pt modelId="{F098E5F7-3A5B-40E4-85C8-0131F7D7B0C0}" type="pres">
      <dgm:prSet presAssocID="{9AEEE266-A691-418C-AC96-07D2A63EEF79}" presName="conn2-1" presStyleLbl="parChTrans1D4" presStyleIdx="0" presStyleCnt="1"/>
      <dgm:spPr>
        <a:prstGeom prst="rightArrow">
          <a:avLst/>
        </a:prstGeom>
      </dgm:spPr>
      <dgm:t>
        <a:bodyPr/>
        <a:lstStyle/>
        <a:p>
          <a:endParaRPr lang="en-US"/>
        </a:p>
      </dgm:t>
    </dgm:pt>
    <dgm:pt modelId="{D930ECBC-DB58-4C6F-A18A-E2F82AB03783}" type="pres">
      <dgm:prSet presAssocID="{9AEEE266-A691-418C-AC96-07D2A63EEF79}" presName="connTx" presStyleLbl="parChTrans1D4" presStyleIdx="0" presStyleCnt="1"/>
      <dgm:spPr/>
      <dgm:t>
        <a:bodyPr/>
        <a:lstStyle/>
        <a:p>
          <a:endParaRPr lang="en-US"/>
        </a:p>
      </dgm:t>
    </dgm:pt>
    <dgm:pt modelId="{B2A68C91-B462-41FE-9D86-8694551F4C56}" type="pres">
      <dgm:prSet presAssocID="{B831CDD0-7DBA-464A-A26A-FCE31AA8A3BC}" presName="root2" presStyleCnt="0"/>
      <dgm:spPr/>
    </dgm:pt>
    <dgm:pt modelId="{CD3424CE-3BB3-42D8-A375-9BF0A40DE4C2}" type="pres">
      <dgm:prSet presAssocID="{B831CDD0-7DBA-464A-A26A-FCE31AA8A3BC}" presName="LevelTwoTextNode" presStyleLbl="node4" presStyleIdx="0" presStyleCnt="1" custScaleX="89509" custScaleY="111250" custLinFactNeighborX="-8296" custLinFactNeighborY="-59513">
        <dgm:presLayoutVars>
          <dgm:chPref val="3"/>
        </dgm:presLayoutVars>
      </dgm:prSet>
      <dgm:spPr/>
      <dgm:t>
        <a:bodyPr/>
        <a:lstStyle/>
        <a:p>
          <a:endParaRPr lang="en-US"/>
        </a:p>
      </dgm:t>
    </dgm:pt>
    <dgm:pt modelId="{5DCA9F95-A585-41B0-934E-B424790E5551}" type="pres">
      <dgm:prSet presAssocID="{B831CDD0-7DBA-464A-A26A-FCE31AA8A3BC}" presName="level3hierChild" presStyleCnt="0"/>
      <dgm:spPr/>
    </dgm:pt>
  </dgm:ptLst>
  <dgm:cxnLst>
    <dgm:cxn modelId="{CFAA7122-1500-45E0-930F-DD5298271A22}" srcId="{6889339A-5AA3-4617-88BE-CCFDC9E84D04}" destId="{385B8898-0593-4B6F-996D-1C00BE941C3D}" srcOrd="0" destOrd="0" parTransId="{143268B6-C616-46A4-88E6-9CDE3343C714}" sibTransId="{2B23D0CA-EDED-4E75-ABF4-1872F0912D20}"/>
    <dgm:cxn modelId="{A063FB3C-D32D-4786-AEB4-EA394DE3C969}" type="presOf" srcId="{385B8898-0593-4B6F-996D-1C00BE941C3D}" destId="{6C3264C4-AC87-4C2E-9F87-812F32E294E0}" srcOrd="0" destOrd="0" presId="urn:microsoft.com/office/officeart/2005/8/layout/hierarchy2"/>
    <dgm:cxn modelId="{4CE76E6E-8361-4F60-B692-B5347731FBA2}" type="presOf" srcId="{9AEEE266-A691-418C-AC96-07D2A63EEF79}" destId="{D930ECBC-DB58-4C6F-A18A-E2F82AB03783}" srcOrd="1" destOrd="0" presId="urn:microsoft.com/office/officeart/2005/8/layout/hierarchy2"/>
    <dgm:cxn modelId="{BCD6AB68-FFB9-49DB-A4AA-A81D2F6D6737}" type="presOf" srcId="{ADADE07B-2971-440A-9A7B-493A34B0EE4D}" destId="{A0218CE9-97A8-46DF-96C1-A449A762F149}" srcOrd="0" destOrd="0" presId="urn:microsoft.com/office/officeart/2005/8/layout/hierarchy2"/>
    <dgm:cxn modelId="{89D76C47-0D51-4104-9AFC-F1F188836CF6}" type="presOf" srcId="{4C0451D7-09D3-4D7A-BE71-00FBA32E06E5}" destId="{05B3611D-02DB-4C75-B6C8-36894D64BFD8}" srcOrd="1" destOrd="0" presId="urn:microsoft.com/office/officeart/2005/8/layout/hierarchy2"/>
    <dgm:cxn modelId="{5A2DC171-CEB3-4D72-8CDD-A8039995124A}" type="presOf" srcId="{B660E7CA-ACE9-452A-AEC5-50D5FDF454E4}" destId="{D8D4634D-9345-45A6-941A-C91C221DC0A8}" srcOrd="0" destOrd="0" presId="urn:microsoft.com/office/officeart/2005/8/layout/hierarchy2"/>
    <dgm:cxn modelId="{9CC31202-071E-4894-A433-336B9CB4C49F}" type="presOf" srcId="{9AEEE266-A691-418C-AC96-07D2A63EEF79}" destId="{F098E5F7-3A5B-40E4-85C8-0131F7D7B0C0}" srcOrd="0" destOrd="0" presId="urn:microsoft.com/office/officeart/2005/8/layout/hierarchy2"/>
    <dgm:cxn modelId="{7C7F73EA-CA22-4290-A33F-0A77D0803CA6}" srcId="{B660E7CA-ACE9-452A-AEC5-50D5FDF454E4}" destId="{6889339A-5AA3-4617-88BE-CCFDC9E84D04}" srcOrd="0" destOrd="0" parTransId="{8724A5FE-0906-4019-8E3B-AB42026F6451}" sibTransId="{61C32FF2-5ED3-4D9F-9E34-6FA659380F3B}"/>
    <dgm:cxn modelId="{E25B6B08-AA2E-4A45-8020-1A0EEF6332A7}" type="presOf" srcId="{ADADE07B-2971-440A-9A7B-493A34B0EE4D}" destId="{DD6372C3-F644-4F06-8F2F-2141935574B9}" srcOrd="1" destOrd="0" presId="urn:microsoft.com/office/officeart/2005/8/layout/hierarchy2"/>
    <dgm:cxn modelId="{53594AF9-26A2-4230-BBEA-7C4EC35501B7}" type="presOf" srcId="{6889339A-5AA3-4617-88BE-CCFDC9E84D04}" destId="{F02035DE-B62B-4121-91FE-63A58D8452E8}" srcOrd="0" destOrd="0" presId="urn:microsoft.com/office/officeart/2005/8/layout/hierarchy2"/>
    <dgm:cxn modelId="{B81C2776-0DC5-42F0-9DEE-08AE0C3AEEE5}" type="presOf" srcId="{4C0451D7-09D3-4D7A-BE71-00FBA32E06E5}" destId="{E0272B1B-A91A-49DB-A07B-1DB8B6AC7622}" srcOrd="0" destOrd="0" presId="urn:microsoft.com/office/officeart/2005/8/layout/hierarchy2"/>
    <dgm:cxn modelId="{2B649834-25AC-48A4-BD0A-F53756887ED4}" srcId="{6889339A-5AA3-4617-88BE-CCFDC9E84D04}" destId="{560532AC-167E-4C07-BD54-8B1F76E64B3E}" srcOrd="1" destOrd="0" parTransId="{ADADE07B-2971-440A-9A7B-493A34B0EE4D}" sibTransId="{90803049-9E77-4397-BC64-ABDD46092519}"/>
    <dgm:cxn modelId="{E83EA7AE-E490-43CB-BE1B-F202F753E060}" srcId="{2A2BEA9E-C688-4448-A180-74BA31C8B9D2}" destId="{B831CDD0-7DBA-464A-A26A-FCE31AA8A3BC}" srcOrd="0" destOrd="0" parTransId="{9AEEE266-A691-418C-AC96-07D2A63EEF79}" sibTransId="{B343DAE1-070F-4D64-9ADE-3916E460F399}"/>
    <dgm:cxn modelId="{74406873-E242-4364-91BB-A6EEE673BDF1}" srcId="{560532AC-167E-4C07-BD54-8B1F76E64B3E}" destId="{2A2BEA9E-C688-4448-A180-74BA31C8B9D2}" srcOrd="0" destOrd="0" parTransId="{4C0451D7-09D3-4D7A-BE71-00FBA32E06E5}" sibTransId="{320A2B92-6CF5-4997-87E7-54C7F43486E6}"/>
    <dgm:cxn modelId="{DBFABABE-619A-42BB-AB75-2F0F343A33BB}" type="presOf" srcId="{2A2BEA9E-C688-4448-A180-74BA31C8B9D2}" destId="{FDB816A4-E80C-46F4-B897-0C76FBE4ABEC}" srcOrd="0" destOrd="0" presId="urn:microsoft.com/office/officeart/2005/8/layout/hierarchy2"/>
    <dgm:cxn modelId="{5B9074DA-5F89-480E-B81E-552DAABDA298}" type="presOf" srcId="{560532AC-167E-4C07-BD54-8B1F76E64B3E}" destId="{87581E17-47A4-4C85-9856-BA830B40CDC2}" srcOrd="0" destOrd="0" presId="urn:microsoft.com/office/officeart/2005/8/layout/hierarchy2"/>
    <dgm:cxn modelId="{C8F13F3C-3D07-4DF3-ADC4-BFB1B9080615}" type="presOf" srcId="{B831CDD0-7DBA-464A-A26A-FCE31AA8A3BC}" destId="{CD3424CE-3BB3-42D8-A375-9BF0A40DE4C2}" srcOrd="0" destOrd="0" presId="urn:microsoft.com/office/officeart/2005/8/layout/hierarchy2"/>
    <dgm:cxn modelId="{3196379B-5BF6-453B-B80C-AB64D6FC93ED}" type="presOf" srcId="{143268B6-C616-46A4-88E6-9CDE3343C714}" destId="{74684CC4-AEFA-4864-A944-2E1E190D293A}" srcOrd="1" destOrd="0" presId="urn:microsoft.com/office/officeart/2005/8/layout/hierarchy2"/>
    <dgm:cxn modelId="{8D4EEE85-89BD-425F-9D5C-F55242102150}" type="presOf" srcId="{143268B6-C616-46A4-88E6-9CDE3343C714}" destId="{61A156C0-7ED6-4DD8-A3F3-632726BF4079}" srcOrd="0" destOrd="0" presId="urn:microsoft.com/office/officeart/2005/8/layout/hierarchy2"/>
    <dgm:cxn modelId="{1994B1A0-A4BA-40BF-8B54-7796E8425F83}" type="presParOf" srcId="{D8D4634D-9345-45A6-941A-C91C221DC0A8}" destId="{FEA7B69A-9928-455A-89A6-739B3E8802EC}" srcOrd="0" destOrd="0" presId="urn:microsoft.com/office/officeart/2005/8/layout/hierarchy2"/>
    <dgm:cxn modelId="{17078D25-F473-4759-A577-50FC932B7386}" type="presParOf" srcId="{FEA7B69A-9928-455A-89A6-739B3E8802EC}" destId="{F02035DE-B62B-4121-91FE-63A58D8452E8}" srcOrd="0" destOrd="0" presId="urn:microsoft.com/office/officeart/2005/8/layout/hierarchy2"/>
    <dgm:cxn modelId="{F4E16EFE-8C65-40DE-9BD0-7A979BC01879}" type="presParOf" srcId="{FEA7B69A-9928-455A-89A6-739B3E8802EC}" destId="{1F0511F5-3358-4835-8412-CD2871754149}" srcOrd="1" destOrd="0" presId="urn:microsoft.com/office/officeart/2005/8/layout/hierarchy2"/>
    <dgm:cxn modelId="{DDE21E92-2A6A-4AC3-B3A2-32713C32697D}" type="presParOf" srcId="{1F0511F5-3358-4835-8412-CD2871754149}" destId="{61A156C0-7ED6-4DD8-A3F3-632726BF4079}" srcOrd="0" destOrd="0" presId="urn:microsoft.com/office/officeart/2005/8/layout/hierarchy2"/>
    <dgm:cxn modelId="{6EBDD98B-B579-4A58-9782-E8A3025901AB}" type="presParOf" srcId="{61A156C0-7ED6-4DD8-A3F3-632726BF4079}" destId="{74684CC4-AEFA-4864-A944-2E1E190D293A}" srcOrd="0" destOrd="0" presId="urn:microsoft.com/office/officeart/2005/8/layout/hierarchy2"/>
    <dgm:cxn modelId="{15F2EAF3-4D13-499C-AF09-440B69B86200}" type="presParOf" srcId="{1F0511F5-3358-4835-8412-CD2871754149}" destId="{F29694E8-6D45-4B78-A58C-A65FFF5B0683}" srcOrd="1" destOrd="0" presId="urn:microsoft.com/office/officeart/2005/8/layout/hierarchy2"/>
    <dgm:cxn modelId="{C64C0714-C8DE-4ADA-89CC-090CC9BC5008}" type="presParOf" srcId="{F29694E8-6D45-4B78-A58C-A65FFF5B0683}" destId="{6C3264C4-AC87-4C2E-9F87-812F32E294E0}" srcOrd="0" destOrd="0" presId="urn:microsoft.com/office/officeart/2005/8/layout/hierarchy2"/>
    <dgm:cxn modelId="{0E83F502-B716-498C-9EA9-B58FBF153F9F}" type="presParOf" srcId="{F29694E8-6D45-4B78-A58C-A65FFF5B0683}" destId="{6CEB17C1-3085-4889-9AFE-869B2DDE8713}" srcOrd="1" destOrd="0" presId="urn:microsoft.com/office/officeart/2005/8/layout/hierarchy2"/>
    <dgm:cxn modelId="{AC6840FD-683D-4824-8A66-884928C9623F}" type="presParOf" srcId="{1F0511F5-3358-4835-8412-CD2871754149}" destId="{A0218CE9-97A8-46DF-96C1-A449A762F149}" srcOrd="2" destOrd="0" presId="urn:microsoft.com/office/officeart/2005/8/layout/hierarchy2"/>
    <dgm:cxn modelId="{63BCC393-2940-44DA-8F0C-2F6F6000C123}" type="presParOf" srcId="{A0218CE9-97A8-46DF-96C1-A449A762F149}" destId="{DD6372C3-F644-4F06-8F2F-2141935574B9}" srcOrd="0" destOrd="0" presId="urn:microsoft.com/office/officeart/2005/8/layout/hierarchy2"/>
    <dgm:cxn modelId="{9E13A9F2-67C5-420F-B225-7442C6B0C2CF}" type="presParOf" srcId="{1F0511F5-3358-4835-8412-CD2871754149}" destId="{CA07829A-D7C9-464A-9E29-3148F6D7CB81}" srcOrd="3" destOrd="0" presId="urn:microsoft.com/office/officeart/2005/8/layout/hierarchy2"/>
    <dgm:cxn modelId="{8A5EE0DD-17A7-460E-8392-4CAE7FF6967F}" type="presParOf" srcId="{CA07829A-D7C9-464A-9E29-3148F6D7CB81}" destId="{87581E17-47A4-4C85-9856-BA830B40CDC2}" srcOrd="0" destOrd="0" presId="urn:microsoft.com/office/officeart/2005/8/layout/hierarchy2"/>
    <dgm:cxn modelId="{708D4DC9-554C-4D60-9D47-8C6E836190E8}" type="presParOf" srcId="{CA07829A-D7C9-464A-9E29-3148F6D7CB81}" destId="{7CDB9604-1412-4420-BDF3-1C285088649A}" srcOrd="1" destOrd="0" presId="urn:microsoft.com/office/officeart/2005/8/layout/hierarchy2"/>
    <dgm:cxn modelId="{F8E83655-61DA-4E4F-8E3F-B741786AC0C8}" type="presParOf" srcId="{7CDB9604-1412-4420-BDF3-1C285088649A}" destId="{E0272B1B-A91A-49DB-A07B-1DB8B6AC7622}" srcOrd="0" destOrd="0" presId="urn:microsoft.com/office/officeart/2005/8/layout/hierarchy2"/>
    <dgm:cxn modelId="{5AF30051-544F-4AF9-A0AD-A520962B3F4B}" type="presParOf" srcId="{E0272B1B-A91A-49DB-A07B-1DB8B6AC7622}" destId="{05B3611D-02DB-4C75-B6C8-36894D64BFD8}" srcOrd="0" destOrd="0" presId="urn:microsoft.com/office/officeart/2005/8/layout/hierarchy2"/>
    <dgm:cxn modelId="{DA018008-78B8-43D4-BC49-FBB326B2E27C}" type="presParOf" srcId="{7CDB9604-1412-4420-BDF3-1C285088649A}" destId="{78E2A32F-CF55-49A8-BE55-7EAB5B9113E7}" srcOrd="1" destOrd="0" presId="urn:microsoft.com/office/officeart/2005/8/layout/hierarchy2"/>
    <dgm:cxn modelId="{2527F220-CC5F-46A6-9CEA-CA7CDCDC80D1}" type="presParOf" srcId="{78E2A32F-CF55-49A8-BE55-7EAB5B9113E7}" destId="{FDB816A4-E80C-46F4-B897-0C76FBE4ABEC}" srcOrd="0" destOrd="0" presId="urn:microsoft.com/office/officeart/2005/8/layout/hierarchy2"/>
    <dgm:cxn modelId="{E2C95ACA-7944-40B2-8F31-9363E42238A6}" type="presParOf" srcId="{78E2A32F-CF55-49A8-BE55-7EAB5B9113E7}" destId="{062E79A9-9A71-46EF-AEF5-D86470342929}" srcOrd="1" destOrd="0" presId="urn:microsoft.com/office/officeart/2005/8/layout/hierarchy2"/>
    <dgm:cxn modelId="{8E0E443D-9117-4486-8702-22C5BE5EA3F0}" type="presParOf" srcId="{062E79A9-9A71-46EF-AEF5-D86470342929}" destId="{F098E5F7-3A5B-40E4-85C8-0131F7D7B0C0}" srcOrd="0" destOrd="0" presId="urn:microsoft.com/office/officeart/2005/8/layout/hierarchy2"/>
    <dgm:cxn modelId="{B644B339-FEF1-4446-9BCC-C57BC30C9E31}" type="presParOf" srcId="{F098E5F7-3A5B-40E4-85C8-0131F7D7B0C0}" destId="{D930ECBC-DB58-4C6F-A18A-E2F82AB03783}" srcOrd="0" destOrd="0" presId="urn:microsoft.com/office/officeart/2005/8/layout/hierarchy2"/>
    <dgm:cxn modelId="{65B8C525-1910-4E89-A525-D027DFE4D881}" type="presParOf" srcId="{062E79A9-9A71-46EF-AEF5-D86470342929}" destId="{B2A68C91-B462-41FE-9D86-8694551F4C56}" srcOrd="1" destOrd="0" presId="urn:microsoft.com/office/officeart/2005/8/layout/hierarchy2"/>
    <dgm:cxn modelId="{8492C684-3AC9-455D-832C-E55C060DF1D9}" type="presParOf" srcId="{B2A68C91-B462-41FE-9D86-8694551F4C56}" destId="{CD3424CE-3BB3-42D8-A375-9BF0A40DE4C2}" srcOrd="0" destOrd="0" presId="urn:microsoft.com/office/officeart/2005/8/layout/hierarchy2"/>
    <dgm:cxn modelId="{08138D85-570A-4018-BBD8-BC7CB57CB984}" type="presParOf" srcId="{B2A68C91-B462-41FE-9D86-8694551F4C56}" destId="{5DCA9F95-A585-41B0-934E-B424790E55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5BC30-7ABB-FD40-A832-B322127C33AC}">
      <dsp:nvSpPr>
        <dsp:cNvPr id="0" name=""/>
        <dsp:cNvSpPr/>
      </dsp:nvSpPr>
      <dsp:spPr>
        <a:xfrm>
          <a:off x="3824" y="1338163"/>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Urinary catheter</a:t>
          </a:r>
          <a:endParaRPr lang="en-US" sz="1400" kern="1200" dirty="0"/>
        </a:p>
      </dsp:txBody>
      <dsp:txXfrm>
        <a:off x="23420" y="1357759"/>
        <a:ext cx="1298921" cy="629864"/>
      </dsp:txXfrm>
    </dsp:sp>
    <dsp:sp modelId="{CFF555B7-AE6C-FB49-AC70-424114FC2752}">
      <dsp:nvSpPr>
        <dsp:cNvPr id="0" name=""/>
        <dsp:cNvSpPr/>
      </dsp:nvSpPr>
      <dsp:spPr>
        <a:xfrm rot="17945813">
          <a:off x="1059223" y="1177173"/>
          <a:ext cx="1100676" cy="29267"/>
        </a:xfrm>
        <a:custGeom>
          <a:avLst/>
          <a:gdLst/>
          <a:ahLst/>
          <a:cxnLst/>
          <a:rect l="0" t="0" r="0" b="0"/>
          <a:pathLst>
            <a:path>
              <a:moveTo>
                <a:pt x="0" y="14633"/>
              </a:moveTo>
              <a:lnTo>
                <a:pt x="1100676" y="14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2044" y="1164290"/>
        <a:ext cx="55033" cy="55033"/>
      </dsp:txXfrm>
    </dsp:sp>
    <dsp:sp modelId="{5498A973-661D-A64D-956A-C299BF98ABFC}">
      <dsp:nvSpPr>
        <dsp:cNvPr id="0" name=""/>
        <dsp:cNvSpPr/>
      </dsp:nvSpPr>
      <dsp:spPr>
        <a:xfrm>
          <a:off x="1877184" y="376394"/>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CAUTI</a:t>
          </a:r>
          <a:endParaRPr lang="en-US" sz="1400" kern="1200" dirty="0"/>
        </a:p>
      </dsp:txBody>
      <dsp:txXfrm>
        <a:off x="1896780" y="395990"/>
        <a:ext cx="1298921" cy="629864"/>
      </dsp:txXfrm>
    </dsp:sp>
    <dsp:sp modelId="{4A88A867-A3C0-5B44-9816-F35D427E2386}">
      <dsp:nvSpPr>
        <dsp:cNvPr id="0" name=""/>
        <dsp:cNvSpPr/>
      </dsp:nvSpPr>
      <dsp:spPr>
        <a:xfrm>
          <a:off x="3215297" y="696289"/>
          <a:ext cx="535245" cy="29267"/>
        </a:xfrm>
        <a:custGeom>
          <a:avLst/>
          <a:gdLst/>
          <a:ahLst/>
          <a:cxnLst/>
          <a:rect l="0" t="0" r="0" b="0"/>
          <a:pathLst>
            <a:path>
              <a:moveTo>
                <a:pt x="0" y="14633"/>
              </a:moveTo>
              <a:lnTo>
                <a:pt x="535245" y="14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69539" y="697541"/>
        <a:ext cx="26762" cy="26762"/>
      </dsp:txXfrm>
    </dsp:sp>
    <dsp:sp modelId="{C4FA1B37-D185-F74C-9193-2AAD69D9A509}">
      <dsp:nvSpPr>
        <dsp:cNvPr id="0" name=""/>
        <dsp:cNvSpPr/>
      </dsp:nvSpPr>
      <dsp:spPr>
        <a:xfrm>
          <a:off x="3750543" y="376394"/>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Upper urinary tract involvement</a:t>
          </a:r>
          <a:endParaRPr lang="en-US" sz="1400" kern="1200" dirty="0"/>
        </a:p>
      </dsp:txBody>
      <dsp:txXfrm>
        <a:off x="3770139" y="395990"/>
        <a:ext cx="1298921" cy="629864"/>
      </dsp:txXfrm>
    </dsp:sp>
    <dsp:sp modelId="{0E8BAD19-6DB6-F740-BC57-17253E8B06EB}">
      <dsp:nvSpPr>
        <dsp:cNvPr id="0" name=""/>
        <dsp:cNvSpPr/>
      </dsp:nvSpPr>
      <dsp:spPr>
        <a:xfrm rot="21522621">
          <a:off x="1341870" y="1652033"/>
          <a:ext cx="535381" cy="29267"/>
        </a:xfrm>
        <a:custGeom>
          <a:avLst/>
          <a:gdLst/>
          <a:ahLst/>
          <a:cxnLst/>
          <a:rect l="0" t="0" r="0" b="0"/>
          <a:pathLst>
            <a:path>
              <a:moveTo>
                <a:pt x="0" y="14633"/>
              </a:moveTo>
              <a:lnTo>
                <a:pt x="535381" y="14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96176" y="1653282"/>
        <a:ext cx="26769" cy="26769"/>
      </dsp:txXfrm>
    </dsp:sp>
    <dsp:sp modelId="{896CC66D-A195-7C4F-A81C-49264F91057A}">
      <dsp:nvSpPr>
        <dsp:cNvPr id="0" name=""/>
        <dsp:cNvSpPr/>
      </dsp:nvSpPr>
      <dsp:spPr>
        <a:xfrm>
          <a:off x="1877184" y="1326114"/>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Bacteremia form urinary source</a:t>
          </a:r>
          <a:endParaRPr lang="en-US" sz="1400" kern="1200" dirty="0"/>
        </a:p>
      </dsp:txBody>
      <dsp:txXfrm>
        <a:off x="1896780" y="1345710"/>
        <a:ext cx="1298921" cy="629864"/>
      </dsp:txXfrm>
    </dsp:sp>
    <dsp:sp modelId="{25E55BE2-4361-6040-B37F-D03D6FF7E483}">
      <dsp:nvSpPr>
        <dsp:cNvPr id="0" name=""/>
        <dsp:cNvSpPr/>
      </dsp:nvSpPr>
      <dsp:spPr>
        <a:xfrm>
          <a:off x="3215297" y="1646008"/>
          <a:ext cx="535245" cy="29267"/>
        </a:xfrm>
        <a:custGeom>
          <a:avLst/>
          <a:gdLst/>
          <a:ahLst/>
          <a:cxnLst/>
          <a:rect l="0" t="0" r="0" b="0"/>
          <a:pathLst>
            <a:path>
              <a:moveTo>
                <a:pt x="0" y="14633"/>
              </a:moveTo>
              <a:lnTo>
                <a:pt x="535245" y="14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69539" y="1647261"/>
        <a:ext cx="26762" cy="26762"/>
      </dsp:txXfrm>
    </dsp:sp>
    <dsp:sp modelId="{5C5382F2-49E1-EF44-A18D-DA00C749A4A5}">
      <dsp:nvSpPr>
        <dsp:cNvPr id="0" name=""/>
        <dsp:cNvSpPr/>
      </dsp:nvSpPr>
      <dsp:spPr>
        <a:xfrm>
          <a:off x="3750543" y="1326114"/>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Endocarditis, septic arthritis, osteomyelitis </a:t>
          </a:r>
          <a:endParaRPr lang="en-US" sz="1400" kern="1200" dirty="0"/>
        </a:p>
      </dsp:txBody>
      <dsp:txXfrm>
        <a:off x="3770139" y="1345710"/>
        <a:ext cx="1298921" cy="629864"/>
      </dsp:txXfrm>
    </dsp:sp>
    <dsp:sp modelId="{D816262C-4286-E94A-9865-8C667378D8EB}">
      <dsp:nvSpPr>
        <dsp:cNvPr id="0" name=""/>
        <dsp:cNvSpPr/>
      </dsp:nvSpPr>
      <dsp:spPr>
        <a:xfrm rot="3654187">
          <a:off x="1059223" y="2138943"/>
          <a:ext cx="1100676" cy="29267"/>
        </a:xfrm>
        <a:custGeom>
          <a:avLst/>
          <a:gdLst/>
          <a:ahLst/>
          <a:cxnLst/>
          <a:rect l="0" t="0" r="0" b="0"/>
          <a:pathLst>
            <a:path>
              <a:moveTo>
                <a:pt x="0" y="14633"/>
              </a:moveTo>
              <a:lnTo>
                <a:pt x="1100676" y="14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2044" y="2126060"/>
        <a:ext cx="55033" cy="55033"/>
      </dsp:txXfrm>
    </dsp:sp>
    <dsp:sp modelId="{027111FD-42C1-524F-BB90-D6BDA5F25E67}">
      <dsp:nvSpPr>
        <dsp:cNvPr id="0" name=""/>
        <dsp:cNvSpPr/>
      </dsp:nvSpPr>
      <dsp:spPr>
        <a:xfrm>
          <a:off x="1877184" y="2299933"/>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Asymptomatic urinary colonization</a:t>
          </a:r>
          <a:endParaRPr lang="en-US" sz="1400" kern="1200" dirty="0"/>
        </a:p>
      </dsp:txBody>
      <dsp:txXfrm>
        <a:off x="1896780" y="2319529"/>
        <a:ext cx="1298921" cy="629864"/>
      </dsp:txXfrm>
    </dsp:sp>
    <dsp:sp modelId="{3558CFC8-D48F-F541-9028-57717621F485}">
      <dsp:nvSpPr>
        <dsp:cNvPr id="0" name=""/>
        <dsp:cNvSpPr/>
      </dsp:nvSpPr>
      <dsp:spPr>
        <a:xfrm>
          <a:off x="3215297" y="2619827"/>
          <a:ext cx="535245" cy="29267"/>
        </a:xfrm>
        <a:custGeom>
          <a:avLst/>
          <a:gdLst/>
          <a:ahLst/>
          <a:cxnLst/>
          <a:rect l="0" t="0" r="0" b="0"/>
          <a:pathLst>
            <a:path>
              <a:moveTo>
                <a:pt x="0" y="14633"/>
              </a:moveTo>
              <a:lnTo>
                <a:pt x="535245" y="14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69539" y="2621080"/>
        <a:ext cx="26762" cy="26762"/>
      </dsp:txXfrm>
    </dsp:sp>
    <dsp:sp modelId="{BB6D4265-1280-3340-864E-0531EA11C9DA}">
      <dsp:nvSpPr>
        <dsp:cNvPr id="0" name=""/>
        <dsp:cNvSpPr/>
      </dsp:nvSpPr>
      <dsp:spPr>
        <a:xfrm>
          <a:off x="3750543" y="2299933"/>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Inappropriate antimicrobial use</a:t>
          </a:r>
          <a:endParaRPr lang="en-US" sz="1400" kern="1200" dirty="0"/>
        </a:p>
      </dsp:txBody>
      <dsp:txXfrm>
        <a:off x="3770139" y="2319529"/>
        <a:ext cx="1298921" cy="629864"/>
      </dsp:txXfrm>
    </dsp:sp>
    <dsp:sp modelId="{2199B61C-000D-6444-9EC7-EC4E4BC2EE3E}">
      <dsp:nvSpPr>
        <dsp:cNvPr id="0" name=""/>
        <dsp:cNvSpPr/>
      </dsp:nvSpPr>
      <dsp:spPr>
        <a:xfrm rot="19457599">
          <a:off x="5026701" y="2427473"/>
          <a:ext cx="659156" cy="29267"/>
        </a:xfrm>
        <a:custGeom>
          <a:avLst/>
          <a:gdLst/>
          <a:ahLst/>
          <a:cxnLst/>
          <a:rect l="0" t="0" r="0" b="0"/>
          <a:pathLst>
            <a:path>
              <a:moveTo>
                <a:pt x="0" y="14633"/>
              </a:moveTo>
              <a:lnTo>
                <a:pt x="659156" y="14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39800" y="2425628"/>
        <a:ext cx="32957" cy="32957"/>
      </dsp:txXfrm>
    </dsp:sp>
    <dsp:sp modelId="{E772D3E9-FF7B-AF42-9B78-B03C6AB7BDBC}">
      <dsp:nvSpPr>
        <dsp:cNvPr id="0" name=""/>
        <dsp:cNvSpPr/>
      </dsp:nvSpPr>
      <dsp:spPr>
        <a:xfrm>
          <a:off x="5623902" y="1915225"/>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dirty="0" smtClean="0"/>
            <a:t>Clostridium difficile </a:t>
          </a:r>
          <a:r>
            <a:rPr lang="en-US" sz="1400" kern="1200" dirty="0" smtClean="0"/>
            <a:t>Infection</a:t>
          </a:r>
          <a:endParaRPr lang="en-US" sz="1400" kern="1200" dirty="0"/>
        </a:p>
      </dsp:txBody>
      <dsp:txXfrm>
        <a:off x="5643498" y="1934821"/>
        <a:ext cx="1298921" cy="629864"/>
      </dsp:txXfrm>
    </dsp:sp>
    <dsp:sp modelId="{BE2CD49B-6A82-2D4E-907A-A0F3A2E3D488}">
      <dsp:nvSpPr>
        <dsp:cNvPr id="0" name=""/>
        <dsp:cNvSpPr/>
      </dsp:nvSpPr>
      <dsp:spPr>
        <a:xfrm rot="2142401">
          <a:off x="5026701" y="2812181"/>
          <a:ext cx="659156" cy="29267"/>
        </a:xfrm>
        <a:custGeom>
          <a:avLst/>
          <a:gdLst/>
          <a:ahLst/>
          <a:cxnLst/>
          <a:rect l="0" t="0" r="0" b="0"/>
          <a:pathLst>
            <a:path>
              <a:moveTo>
                <a:pt x="0" y="14633"/>
              </a:moveTo>
              <a:lnTo>
                <a:pt x="659156" y="14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39800" y="2810336"/>
        <a:ext cx="32957" cy="32957"/>
      </dsp:txXfrm>
    </dsp:sp>
    <dsp:sp modelId="{26CC173E-9833-4941-BE9A-8DE356F5BD01}">
      <dsp:nvSpPr>
        <dsp:cNvPr id="0" name=""/>
        <dsp:cNvSpPr/>
      </dsp:nvSpPr>
      <dsp:spPr>
        <a:xfrm>
          <a:off x="5623902" y="2684640"/>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MDRO colonization</a:t>
          </a:r>
          <a:endParaRPr lang="en-US" sz="1400" kern="1200" dirty="0"/>
        </a:p>
      </dsp:txBody>
      <dsp:txXfrm>
        <a:off x="5643498" y="2704236"/>
        <a:ext cx="1298921" cy="629864"/>
      </dsp:txXfrm>
    </dsp:sp>
    <dsp:sp modelId="{F3E058AE-9470-4D89-BAB7-ED37B3513986}">
      <dsp:nvSpPr>
        <dsp:cNvPr id="0" name=""/>
        <dsp:cNvSpPr/>
      </dsp:nvSpPr>
      <dsp:spPr>
        <a:xfrm rot="2425437">
          <a:off x="6878089" y="3232493"/>
          <a:ext cx="703097" cy="29267"/>
        </a:xfrm>
        <a:custGeom>
          <a:avLst/>
          <a:gdLst/>
          <a:ahLst/>
          <a:cxnLst/>
          <a:rect l="0" t="0" r="0" b="0"/>
          <a:pathLst>
            <a:path>
              <a:moveTo>
                <a:pt x="0" y="14633"/>
              </a:moveTo>
              <a:lnTo>
                <a:pt x="703097" y="14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12061" y="3229549"/>
        <a:ext cx="35154" cy="35154"/>
      </dsp:txXfrm>
    </dsp:sp>
    <dsp:sp modelId="{21571455-F077-48B7-B909-24A2F66005F2}">
      <dsp:nvSpPr>
        <dsp:cNvPr id="0" name=""/>
        <dsp:cNvSpPr/>
      </dsp:nvSpPr>
      <dsp:spPr>
        <a:xfrm>
          <a:off x="7497261" y="3140556"/>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MDRO related infection</a:t>
          </a:r>
          <a:endParaRPr lang="en-US" sz="1400" kern="1200" dirty="0"/>
        </a:p>
      </dsp:txBody>
      <dsp:txXfrm>
        <a:off x="7516857" y="3160152"/>
        <a:ext cx="1298921" cy="629864"/>
      </dsp:txXfrm>
    </dsp:sp>
    <dsp:sp modelId="{EA91F419-2BB0-434C-81AF-D1B42BCCA20C}">
      <dsp:nvSpPr>
        <dsp:cNvPr id="0" name=""/>
        <dsp:cNvSpPr/>
      </dsp:nvSpPr>
      <dsp:spPr>
        <a:xfrm rot="19477260">
          <a:off x="6901082" y="2813486"/>
          <a:ext cx="659948" cy="29267"/>
        </a:xfrm>
        <a:custGeom>
          <a:avLst/>
          <a:gdLst/>
          <a:ahLst/>
          <a:cxnLst/>
          <a:rect l="0" t="0" r="0" b="0"/>
          <a:pathLst>
            <a:path>
              <a:moveTo>
                <a:pt x="0" y="14633"/>
              </a:moveTo>
              <a:lnTo>
                <a:pt x="659948" y="14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14558" y="2811621"/>
        <a:ext cx="32997" cy="32997"/>
      </dsp:txXfrm>
    </dsp:sp>
    <dsp:sp modelId="{4083404B-914B-407E-93CA-A79ED2317582}">
      <dsp:nvSpPr>
        <dsp:cNvPr id="0" name=""/>
        <dsp:cNvSpPr/>
      </dsp:nvSpPr>
      <dsp:spPr>
        <a:xfrm>
          <a:off x="7500098" y="2302542"/>
          <a:ext cx="1338113" cy="669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MDRO transmission</a:t>
          </a:r>
          <a:endParaRPr lang="en-US" sz="1400" kern="1200" dirty="0"/>
        </a:p>
      </dsp:txBody>
      <dsp:txXfrm>
        <a:off x="7519694" y="2322138"/>
        <a:ext cx="1298921" cy="629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BE969-8CCF-0543-B73C-D2B23551E76C}">
      <dsp:nvSpPr>
        <dsp:cNvPr id="0" name=""/>
        <dsp:cNvSpPr/>
      </dsp:nvSpPr>
      <dsp:spPr>
        <a:xfrm>
          <a:off x="5029" y="0"/>
          <a:ext cx="3017520" cy="2482078"/>
        </a:xfrm>
        <a:prstGeom prst="up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9B9BCD-82D7-6646-8BDB-722724AAD36D}">
      <dsp:nvSpPr>
        <dsp:cNvPr id="0" name=""/>
        <dsp:cNvSpPr/>
      </dsp:nvSpPr>
      <dsp:spPr>
        <a:xfrm>
          <a:off x="3113074" y="140572"/>
          <a:ext cx="5120640" cy="304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1022350">
            <a:lnSpc>
              <a:spcPct val="90000"/>
            </a:lnSpc>
            <a:spcBef>
              <a:spcPct val="0"/>
            </a:spcBef>
            <a:spcAft>
              <a:spcPct val="35000"/>
            </a:spcAft>
          </a:pPr>
          <a:r>
            <a:rPr lang="en-US" sz="2300" kern="1200" dirty="0" smtClean="0"/>
            <a:t>Patient with indwelling catheter and colonized urine</a:t>
          </a:r>
          <a:endParaRPr lang="en-US" sz="2300" kern="1200" dirty="0"/>
        </a:p>
        <a:p>
          <a:pPr marL="228600" lvl="1" indent="-228600" algn="l" defTabSz="889000">
            <a:lnSpc>
              <a:spcPct val="90000"/>
            </a:lnSpc>
            <a:spcBef>
              <a:spcPct val="0"/>
            </a:spcBef>
            <a:spcAft>
              <a:spcPct val="15000"/>
            </a:spcAft>
            <a:buChar char="••"/>
          </a:pPr>
          <a:r>
            <a:rPr lang="en-US" sz="2000" kern="1200" dirty="0" smtClean="0"/>
            <a:t>Healthcare worker exposes other patients</a:t>
          </a:r>
          <a:endParaRPr lang="en-US" sz="2000" kern="1200" dirty="0"/>
        </a:p>
        <a:p>
          <a:pPr marL="228600" lvl="1" indent="-228600" algn="l" defTabSz="889000">
            <a:lnSpc>
              <a:spcPct val="90000"/>
            </a:lnSpc>
            <a:spcBef>
              <a:spcPct val="0"/>
            </a:spcBef>
            <a:spcAft>
              <a:spcPct val="15000"/>
            </a:spcAft>
            <a:buChar char="••"/>
          </a:pPr>
          <a:r>
            <a:rPr lang="en-US" sz="2000" kern="1200" dirty="0" smtClean="0"/>
            <a:t>Organisms contaminate environment and may survive for months</a:t>
          </a:r>
          <a:endParaRPr lang="en-US" sz="2000" kern="1200" dirty="0"/>
        </a:p>
        <a:p>
          <a:pPr marL="228600" lvl="1" indent="-228600" algn="l" defTabSz="889000">
            <a:lnSpc>
              <a:spcPct val="90000"/>
            </a:lnSpc>
            <a:spcBef>
              <a:spcPct val="0"/>
            </a:spcBef>
            <a:spcAft>
              <a:spcPct val="15000"/>
            </a:spcAft>
            <a:buChar char="••"/>
          </a:pPr>
          <a:r>
            <a:rPr lang="en-US" sz="2000" kern="1200" dirty="0" smtClean="0"/>
            <a:t>Shared instruments (fomites) expose other patients</a:t>
          </a:r>
          <a:endParaRPr lang="en-US" sz="2000" kern="1200" dirty="0"/>
        </a:p>
        <a:p>
          <a:pPr marL="228600" lvl="1" indent="-228600" algn="l" defTabSz="889000">
            <a:lnSpc>
              <a:spcPct val="90000"/>
            </a:lnSpc>
            <a:spcBef>
              <a:spcPct val="0"/>
            </a:spcBef>
            <a:spcAft>
              <a:spcPct val="15000"/>
            </a:spcAft>
            <a:buChar char="••"/>
          </a:pPr>
          <a:r>
            <a:rPr lang="en-US" sz="2000" kern="1200" dirty="0" smtClean="0"/>
            <a:t>Unnecessary antibiotics and their side effects, risks for MDRO, and Clostridium difficile</a:t>
          </a:r>
          <a:endParaRPr lang="en-US" sz="2000" kern="1200" dirty="0"/>
        </a:p>
      </dsp:txBody>
      <dsp:txXfrm>
        <a:off x="3113074" y="140572"/>
        <a:ext cx="5120640" cy="3045559"/>
      </dsp:txXfrm>
    </dsp:sp>
    <dsp:sp modelId="{7602FC32-7D8F-4941-986B-8D29DFE5DE79}">
      <dsp:nvSpPr>
        <dsp:cNvPr id="0" name=""/>
        <dsp:cNvSpPr/>
      </dsp:nvSpPr>
      <dsp:spPr>
        <a:xfrm>
          <a:off x="910285" y="2580190"/>
          <a:ext cx="3017520" cy="2482078"/>
        </a:xfrm>
        <a:prstGeom prst="down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629FE0-204D-DD43-9504-244F3D8D7C33}">
      <dsp:nvSpPr>
        <dsp:cNvPr id="0" name=""/>
        <dsp:cNvSpPr/>
      </dsp:nvSpPr>
      <dsp:spPr>
        <a:xfrm>
          <a:off x="4018330" y="3543075"/>
          <a:ext cx="5120640" cy="105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en-US" sz="2100" kern="1200" dirty="0" smtClean="0"/>
            <a:t>Solution: minimize catheter exposure, avoid unnecessary cultures, and promote appropriate antimicrobial use</a:t>
          </a:r>
          <a:endParaRPr lang="en-US" sz="2100" kern="1200" dirty="0"/>
        </a:p>
      </dsp:txBody>
      <dsp:txXfrm>
        <a:off x="4018330" y="3543075"/>
        <a:ext cx="5120640" cy="1055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035DE-B62B-4121-91FE-63A58D8452E8}">
      <dsp:nvSpPr>
        <dsp:cNvPr id="0" name=""/>
        <dsp:cNvSpPr/>
      </dsp:nvSpPr>
      <dsp:spPr>
        <a:xfrm>
          <a:off x="847" y="1534359"/>
          <a:ext cx="1683298" cy="1046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Urinary Catheter</a:t>
          </a:r>
          <a:endParaRPr lang="en-US" sz="2000" kern="1200" dirty="0"/>
        </a:p>
      </dsp:txBody>
      <dsp:txXfrm>
        <a:off x="31486" y="1564998"/>
        <a:ext cx="1622020" cy="984801"/>
      </dsp:txXfrm>
    </dsp:sp>
    <dsp:sp modelId="{61A156C0-7ED6-4DD8-A3F3-632726BF4079}">
      <dsp:nvSpPr>
        <dsp:cNvPr id="0" name=""/>
        <dsp:cNvSpPr/>
      </dsp:nvSpPr>
      <dsp:spPr>
        <a:xfrm rot="19303461">
          <a:off x="1581157" y="1740052"/>
          <a:ext cx="958214" cy="41132"/>
        </a:xfrm>
        <a:prstGeom prst="rightArrow">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36309" y="1736663"/>
        <a:ext cx="47910" cy="47910"/>
      </dsp:txXfrm>
    </dsp:sp>
    <dsp:sp modelId="{6C3264C4-AC87-4C2E-9F87-812F32E294E0}">
      <dsp:nvSpPr>
        <dsp:cNvPr id="0" name=""/>
        <dsp:cNvSpPr/>
      </dsp:nvSpPr>
      <dsp:spPr>
        <a:xfrm>
          <a:off x="2436382" y="940798"/>
          <a:ext cx="1683298" cy="1046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CAUTI</a:t>
          </a:r>
          <a:endParaRPr lang="en-US" sz="2000" kern="1200" dirty="0"/>
        </a:p>
      </dsp:txBody>
      <dsp:txXfrm>
        <a:off x="2467021" y="971437"/>
        <a:ext cx="1622020" cy="984801"/>
      </dsp:txXfrm>
    </dsp:sp>
    <dsp:sp modelId="{A0218CE9-97A8-46DF-96C1-A449A762F149}">
      <dsp:nvSpPr>
        <dsp:cNvPr id="0" name=""/>
        <dsp:cNvSpPr/>
      </dsp:nvSpPr>
      <dsp:spPr>
        <a:xfrm rot="2296539">
          <a:off x="1581157" y="2333613"/>
          <a:ext cx="958214" cy="41132"/>
        </a:xfrm>
        <a:prstGeom prst="rightArrow">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36309" y="2330225"/>
        <a:ext cx="47910" cy="47910"/>
      </dsp:txXfrm>
    </dsp:sp>
    <dsp:sp modelId="{87581E17-47A4-4C85-9856-BA830B40CDC2}">
      <dsp:nvSpPr>
        <dsp:cNvPr id="0" name=""/>
        <dsp:cNvSpPr/>
      </dsp:nvSpPr>
      <dsp:spPr>
        <a:xfrm>
          <a:off x="2436382" y="2127921"/>
          <a:ext cx="1683298" cy="1046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Asymptomatic </a:t>
          </a:r>
          <a:r>
            <a:rPr lang="en-US" sz="2000" kern="1200" dirty="0" err="1" smtClean="0"/>
            <a:t>bacteriuria</a:t>
          </a:r>
          <a:endParaRPr lang="en-US" sz="2000" kern="1200" dirty="0"/>
        </a:p>
      </dsp:txBody>
      <dsp:txXfrm>
        <a:off x="2467021" y="2158560"/>
        <a:ext cx="1622020" cy="984801"/>
      </dsp:txXfrm>
    </dsp:sp>
    <dsp:sp modelId="{E0272B1B-A91A-49DB-A07B-1DB8B6AC7622}">
      <dsp:nvSpPr>
        <dsp:cNvPr id="0" name=""/>
        <dsp:cNvSpPr/>
      </dsp:nvSpPr>
      <dsp:spPr>
        <a:xfrm rot="19418677">
          <a:off x="4028778" y="2353548"/>
          <a:ext cx="934042" cy="41132"/>
        </a:xfrm>
        <a:prstGeom prst="rightArrow">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2448" y="2350763"/>
        <a:ext cx="46702" cy="46702"/>
      </dsp:txXfrm>
    </dsp:sp>
    <dsp:sp modelId="{FDB816A4-E80C-46F4-B897-0C76FBE4ABEC}">
      <dsp:nvSpPr>
        <dsp:cNvPr id="0" name=""/>
        <dsp:cNvSpPr/>
      </dsp:nvSpPr>
      <dsp:spPr>
        <a:xfrm>
          <a:off x="4871918" y="1574228"/>
          <a:ext cx="1683298" cy="1046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Antibiotic Treatment</a:t>
          </a:r>
          <a:endParaRPr lang="en-US" sz="2000" kern="1200" dirty="0"/>
        </a:p>
      </dsp:txBody>
      <dsp:txXfrm>
        <a:off x="4902557" y="1604867"/>
        <a:ext cx="1622020" cy="984801"/>
      </dsp:txXfrm>
    </dsp:sp>
    <dsp:sp modelId="{F098E5F7-3A5B-40E4-85C8-0131F7D7B0C0}">
      <dsp:nvSpPr>
        <dsp:cNvPr id="0" name=""/>
        <dsp:cNvSpPr/>
      </dsp:nvSpPr>
      <dsp:spPr>
        <a:xfrm rot="21565953">
          <a:off x="6555202" y="2073749"/>
          <a:ext cx="596252" cy="41132"/>
        </a:xfrm>
        <a:prstGeom prst="rightArrow">
          <a:avLst/>
        </a:pr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38422" y="2079409"/>
        <a:ext cx="29812" cy="29812"/>
      </dsp:txXfrm>
    </dsp:sp>
    <dsp:sp modelId="{CD3424CE-3BB3-42D8-A375-9BF0A40DE4C2}">
      <dsp:nvSpPr>
        <dsp:cNvPr id="0" name=""/>
        <dsp:cNvSpPr/>
      </dsp:nvSpPr>
      <dsp:spPr>
        <a:xfrm>
          <a:off x="7151440" y="1568323"/>
          <a:ext cx="1683298" cy="1046079"/>
        </a:xfrm>
        <a:prstGeom prst="roundRect">
          <a:avLst>
            <a:gd name="adj" fmla="val 1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1" kern="1200" dirty="0" smtClean="0"/>
            <a:t>Clostridium difficile </a:t>
          </a:r>
          <a:r>
            <a:rPr lang="en-US" sz="2000" b="1" kern="1200" dirty="0" smtClean="0"/>
            <a:t>infection </a:t>
          </a:r>
          <a:endParaRPr lang="en-US" sz="2000" kern="1200" dirty="0"/>
        </a:p>
      </dsp:txBody>
      <dsp:txXfrm>
        <a:off x="7182079" y="1598962"/>
        <a:ext cx="1622020" cy="9848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52B2F1-7266-4696-B7C2-35669D3E8587}" type="datetimeFigureOut">
              <a:rPr lang="en-US" smtClean="0"/>
              <a:t>10/1/2015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31D35D-545B-4F31-B039-EF6D83D1913A}" type="slidenum">
              <a:rPr lang="en-US" smtClean="0"/>
              <a:t>‹#›</a:t>
            </a:fld>
            <a:endParaRPr lang="en-US"/>
          </a:p>
        </p:txBody>
      </p:sp>
    </p:spTree>
    <p:extLst>
      <p:ext uri="{BB962C8B-B14F-4D97-AF65-F5344CB8AC3E}">
        <p14:creationId xmlns:p14="http://schemas.microsoft.com/office/powerpoint/2010/main" val="417229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418851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000">
                <a:solidFill>
                  <a:schemeClr val="tx1"/>
                </a:solidFill>
                <a:latin typeface="Numskill" pitchFamily="2" charset="0"/>
              </a:defRPr>
            </a:lvl1pPr>
            <a:lvl2pPr marL="742950" indent="-285750">
              <a:defRPr sz="2000">
                <a:solidFill>
                  <a:schemeClr val="tx1"/>
                </a:solidFill>
                <a:latin typeface="Numskill" pitchFamily="2" charset="0"/>
              </a:defRPr>
            </a:lvl2pPr>
            <a:lvl3pPr marL="1143000" indent="-228600">
              <a:defRPr sz="2000">
                <a:solidFill>
                  <a:schemeClr val="tx1"/>
                </a:solidFill>
                <a:latin typeface="Numskill" pitchFamily="2" charset="0"/>
              </a:defRPr>
            </a:lvl3pPr>
            <a:lvl4pPr marL="1600200" indent="-228600">
              <a:defRPr sz="2000">
                <a:solidFill>
                  <a:schemeClr val="tx1"/>
                </a:solidFill>
                <a:latin typeface="Numskill" pitchFamily="2" charset="0"/>
              </a:defRPr>
            </a:lvl4pPr>
            <a:lvl5pPr marL="2057400" indent="-228600">
              <a:defRPr sz="2000">
                <a:solidFill>
                  <a:schemeClr val="tx1"/>
                </a:solidFill>
                <a:latin typeface="Numskill" pitchFamily="2" charset="0"/>
              </a:defRPr>
            </a:lvl5pPr>
            <a:lvl6pPr marL="2514600" indent="-228600" eaLnBrk="0" fontAlgn="base" hangingPunct="0">
              <a:spcBef>
                <a:spcPct val="0"/>
              </a:spcBef>
              <a:spcAft>
                <a:spcPct val="0"/>
              </a:spcAft>
              <a:defRPr sz="2000">
                <a:solidFill>
                  <a:schemeClr val="tx1"/>
                </a:solidFill>
                <a:latin typeface="Numskill" pitchFamily="2" charset="0"/>
              </a:defRPr>
            </a:lvl6pPr>
            <a:lvl7pPr marL="2971800" indent="-228600" eaLnBrk="0" fontAlgn="base" hangingPunct="0">
              <a:spcBef>
                <a:spcPct val="0"/>
              </a:spcBef>
              <a:spcAft>
                <a:spcPct val="0"/>
              </a:spcAft>
              <a:defRPr sz="2000">
                <a:solidFill>
                  <a:schemeClr val="tx1"/>
                </a:solidFill>
                <a:latin typeface="Numskill" pitchFamily="2" charset="0"/>
              </a:defRPr>
            </a:lvl7pPr>
            <a:lvl8pPr marL="3429000" indent="-228600" eaLnBrk="0" fontAlgn="base" hangingPunct="0">
              <a:spcBef>
                <a:spcPct val="0"/>
              </a:spcBef>
              <a:spcAft>
                <a:spcPct val="0"/>
              </a:spcAft>
              <a:defRPr sz="2000">
                <a:solidFill>
                  <a:schemeClr val="tx1"/>
                </a:solidFill>
                <a:latin typeface="Numskill" pitchFamily="2" charset="0"/>
              </a:defRPr>
            </a:lvl8pPr>
            <a:lvl9pPr marL="3886200" indent="-228600" eaLnBrk="0" fontAlgn="base" hangingPunct="0">
              <a:spcBef>
                <a:spcPct val="0"/>
              </a:spcBef>
              <a:spcAft>
                <a:spcPct val="0"/>
              </a:spcAft>
              <a:defRPr sz="2000">
                <a:solidFill>
                  <a:schemeClr val="tx1"/>
                </a:solidFill>
                <a:latin typeface="Numskill" pitchFamily="2" charset="0"/>
              </a:defRPr>
            </a:lvl9pPr>
          </a:lstStyle>
          <a:p>
            <a:fld id="{5916CA2C-5D16-4DAA-978E-9021C6FBF135}" type="slidenum">
              <a:rPr lang="en-US" altLang="en-US" sz="1200" smtClean="0">
                <a:latin typeface="Times New Roman" pitchFamily="18" charset="0"/>
              </a:rPr>
              <a:pPr/>
              <a:t>23</a:t>
            </a:fld>
            <a:endParaRPr lang="en-US" alt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000">
                <a:solidFill>
                  <a:schemeClr val="tx1"/>
                </a:solidFill>
                <a:latin typeface="Numskill" pitchFamily="2" charset="0"/>
              </a:defRPr>
            </a:lvl1pPr>
            <a:lvl2pPr marL="742950" indent="-285750">
              <a:defRPr sz="2000">
                <a:solidFill>
                  <a:schemeClr val="tx1"/>
                </a:solidFill>
                <a:latin typeface="Numskill" pitchFamily="2" charset="0"/>
              </a:defRPr>
            </a:lvl2pPr>
            <a:lvl3pPr marL="1143000" indent="-228600">
              <a:defRPr sz="2000">
                <a:solidFill>
                  <a:schemeClr val="tx1"/>
                </a:solidFill>
                <a:latin typeface="Numskill" pitchFamily="2" charset="0"/>
              </a:defRPr>
            </a:lvl3pPr>
            <a:lvl4pPr marL="1600200" indent="-228600">
              <a:defRPr sz="2000">
                <a:solidFill>
                  <a:schemeClr val="tx1"/>
                </a:solidFill>
                <a:latin typeface="Numskill" pitchFamily="2" charset="0"/>
              </a:defRPr>
            </a:lvl4pPr>
            <a:lvl5pPr marL="2057400" indent="-228600">
              <a:defRPr sz="2000">
                <a:solidFill>
                  <a:schemeClr val="tx1"/>
                </a:solidFill>
                <a:latin typeface="Numskill" pitchFamily="2" charset="0"/>
              </a:defRPr>
            </a:lvl5pPr>
            <a:lvl6pPr marL="2514600" indent="-228600" eaLnBrk="0" fontAlgn="base" hangingPunct="0">
              <a:spcBef>
                <a:spcPct val="0"/>
              </a:spcBef>
              <a:spcAft>
                <a:spcPct val="0"/>
              </a:spcAft>
              <a:defRPr sz="2000">
                <a:solidFill>
                  <a:schemeClr val="tx1"/>
                </a:solidFill>
                <a:latin typeface="Numskill" pitchFamily="2" charset="0"/>
              </a:defRPr>
            </a:lvl6pPr>
            <a:lvl7pPr marL="2971800" indent="-228600" eaLnBrk="0" fontAlgn="base" hangingPunct="0">
              <a:spcBef>
                <a:spcPct val="0"/>
              </a:spcBef>
              <a:spcAft>
                <a:spcPct val="0"/>
              </a:spcAft>
              <a:defRPr sz="2000">
                <a:solidFill>
                  <a:schemeClr val="tx1"/>
                </a:solidFill>
                <a:latin typeface="Numskill" pitchFamily="2" charset="0"/>
              </a:defRPr>
            </a:lvl7pPr>
            <a:lvl8pPr marL="3429000" indent="-228600" eaLnBrk="0" fontAlgn="base" hangingPunct="0">
              <a:spcBef>
                <a:spcPct val="0"/>
              </a:spcBef>
              <a:spcAft>
                <a:spcPct val="0"/>
              </a:spcAft>
              <a:defRPr sz="2000">
                <a:solidFill>
                  <a:schemeClr val="tx1"/>
                </a:solidFill>
                <a:latin typeface="Numskill" pitchFamily="2" charset="0"/>
              </a:defRPr>
            </a:lvl8pPr>
            <a:lvl9pPr marL="3886200" indent="-228600" eaLnBrk="0" fontAlgn="base" hangingPunct="0">
              <a:spcBef>
                <a:spcPct val="0"/>
              </a:spcBef>
              <a:spcAft>
                <a:spcPct val="0"/>
              </a:spcAft>
              <a:defRPr sz="2000">
                <a:solidFill>
                  <a:schemeClr val="tx1"/>
                </a:solidFill>
                <a:latin typeface="Numskill" pitchFamily="2" charset="0"/>
              </a:defRPr>
            </a:lvl9pPr>
          </a:lstStyle>
          <a:p>
            <a:fld id="{620648BD-065B-4FD6-ADE4-B6CC26023FDF}" type="slidenum">
              <a:rPr lang="en-US" altLang="en-US" sz="1200" smtClean="0">
                <a:latin typeface="Times New Roman" pitchFamily="18" charset="0"/>
              </a:rPr>
              <a:pPr/>
              <a:t>24</a:t>
            </a:fld>
            <a:endParaRPr lang="en-US" altLang="en-US" sz="1200"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000">
                <a:solidFill>
                  <a:schemeClr val="tx1"/>
                </a:solidFill>
                <a:latin typeface="Numskill" pitchFamily="2" charset="0"/>
              </a:defRPr>
            </a:lvl1pPr>
            <a:lvl2pPr marL="742950" indent="-285750">
              <a:defRPr sz="2000">
                <a:solidFill>
                  <a:schemeClr val="tx1"/>
                </a:solidFill>
                <a:latin typeface="Numskill" pitchFamily="2" charset="0"/>
              </a:defRPr>
            </a:lvl2pPr>
            <a:lvl3pPr marL="1143000" indent="-228600">
              <a:defRPr sz="2000">
                <a:solidFill>
                  <a:schemeClr val="tx1"/>
                </a:solidFill>
                <a:latin typeface="Numskill" pitchFamily="2" charset="0"/>
              </a:defRPr>
            </a:lvl3pPr>
            <a:lvl4pPr marL="1600200" indent="-228600">
              <a:defRPr sz="2000">
                <a:solidFill>
                  <a:schemeClr val="tx1"/>
                </a:solidFill>
                <a:latin typeface="Numskill" pitchFamily="2" charset="0"/>
              </a:defRPr>
            </a:lvl4pPr>
            <a:lvl5pPr marL="2057400" indent="-228600">
              <a:defRPr sz="2000">
                <a:solidFill>
                  <a:schemeClr val="tx1"/>
                </a:solidFill>
                <a:latin typeface="Numskill" pitchFamily="2" charset="0"/>
              </a:defRPr>
            </a:lvl5pPr>
            <a:lvl6pPr marL="2514600" indent="-228600" eaLnBrk="0" fontAlgn="base" hangingPunct="0">
              <a:spcBef>
                <a:spcPct val="0"/>
              </a:spcBef>
              <a:spcAft>
                <a:spcPct val="0"/>
              </a:spcAft>
              <a:defRPr sz="2000">
                <a:solidFill>
                  <a:schemeClr val="tx1"/>
                </a:solidFill>
                <a:latin typeface="Numskill" pitchFamily="2" charset="0"/>
              </a:defRPr>
            </a:lvl6pPr>
            <a:lvl7pPr marL="2971800" indent="-228600" eaLnBrk="0" fontAlgn="base" hangingPunct="0">
              <a:spcBef>
                <a:spcPct val="0"/>
              </a:spcBef>
              <a:spcAft>
                <a:spcPct val="0"/>
              </a:spcAft>
              <a:defRPr sz="2000">
                <a:solidFill>
                  <a:schemeClr val="tx1"/>
                </a:solidFill>
                <a:latin typeface="Numskill" pitchFamily="2" charset="0"/>
              </a:defRPr>
            </a:lvl7pPr>
            <a:lvl8pPr marL="3429000" indent="-228600" eaLnBrk="0" fontAlgn="base" hangingPunct="0">
              <a:spcBef>
                <a:spcPct val="0"/>
              </a:spcBef>
              <a:spcAft>
                <a:spcPct val="0"/>
              </a:spcAft>
              <a:defRPr sz="2000">
                <a:solidFill>
                  <a:schemeClr val="tx1"/>
                </a:solidFill>
                <a:latin typeface="Numskill" pitchFamily="2" charset="0"/>
              </a:defRPr>
            </a:lvl8pPr>
            <a:lvl9pPr marL="3886200" indent="-228600" eaLnBrk="0" fontAlgn="base" hangingPunct="0">
              <a:spcBef>
                <a:spcPct val="0"/>
              </a:spcBef>
              <a:spcAft>
                <a:spcPct val="0"/>
              </a:spcAft>
              <a:defRPr sz="2000">
                <a:solidFill>
                  <a:schemeClr val="tx1"/>
                </a:solidFill>
                <a:latin typeface="Numskill" pitchFamily="2" charset="0"/>
              </a:defRPr>
            </a:lvl9pPr>
          </a:lstStyle>
          <a:p>
            <a:fld id="{65E001A8-ABA3-4E3A-8BE4-CF6524540B95}" type="slidenum">
              <a:rPr lang="en-US" altLang="en-US" sz="1200" smtClean="0">
                <a:latin typeface="Times New Roman" pitchFamily="18" charset="0"/>
              </a:rPr>
              <a:pPr/>
              <a:t>25</a:t>
            </a:fld>
            <a:endParaRPr lang="en-US" altLang="en-US" sz="120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Hospital-acquired </a:t>
            </a:r>
            <a:r>
              <a:rPr lang="en-US" dirty="0" err="1" smtClean="0"/>
              <a:t>meticillin</a:t>
            </a:r>
            <a:r>
              <a:rPr lang="en-US" dirty="0" smtClean="0"/>
              <a:t>-resistant Staphylococcus </a:t>
            </a:r>
            <a:r>
              <a:rPr lang="en-US" dirty="0" err="1" smtClean="0"/>
              <a:t>aureus</a:t>
            </a:r>
            <a:r>
              <a:rPr lang="en-US" dirty="0" smtClean="0"/>
              <a:t> (MRSA), Clostridium difficile and extended-spectrum </a:t>
            </a:r>
            <a:r>
              <a:rPr lang="el-GR" dirty="0" smtClean="0"/>
              <a:t>β-</a:t>
            </a:r>
            <a:r>
              <a:rPr lang="en-US" dirty="0" smtClean="0"/>
              <a:t>lactamase (ESBL)-producing coliform rates following a restrictive antibiotic policy in a district general hospital over 2 years. </a:t>
            </a:r>
            <a:r>
              <a:rPr lang="en-US" dirty="0" err="1" smtClean="0"/>
              <a:t>pt</a:t>
            </a:r>
            <a:r>
              <a:rPr lang="en-US" dirty="0" smtClean="0"/>
              <a:t>/</a:t>
            </a:r>
            <a:r>
              <a:rPr lang="en-US" dirty="0" err="1" smtClean="0"/>
              <a:t>occ.bds</a:t>
            </a:r>
            <a:r>
              <a:rPr lang="en-US" dirty="0" smtClean="0"/>
              <a:t>, patient-occupied bed-days; DDDs, defined daily doses.</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a:p>
        </p:txBody>
      </p:sp>
    </p:spTree>
    <p:extLst>
      <p:ext uri="{BB962C8B-B14F-4D97-AF65-F5344CB8AC3E}">
        <p14:creationId xmlns:p14="http://schemas.microsoft.com/office/powerpoint/2010/main" val="2229962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9F009D-F0B4-1540-84AB-C88848F4850B}" type="slidenum">
              <a:rPr lang="en-US" smtClean="0"/>
              <a:t>‹#›</a:t>
            </a:fld>
            <a:endParaRPr lang="en-US"/>
          </a:p>
        </p:txBody>
      </p:sp>
    </p:spTree>
    <p:extLst>
      <p:ext uri="{BB962C8B-B14F-4D97-AF65-F5344CB8AC3E}">
        <p14:creationId xmlns:p14="http://schemas.microsoft.com/office/powerpoint/2010/main" val="90347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297752-4E3D-BA42-B031-FE2F4D6F0463}" type="datetimeFigureOut">
              <a:rPr lang="en-US" smtClean="0"/>
              <a:t>10/1/2015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5DCE237-A10A-304A-84B1-771F70C06161}" type="slidenum">
              <a:rPr lang="en-US" smtClean="0"/>
              <a:t>‹#›</a:t>
            </a:fld>
            <a:endParaRPr lang="en-US"/>
          </a:p>
        </p:txBody>
      </p:sp>
    </p:spTree>
    <p:extLst>
      <p:ext uri="{BB962C8B-B14F-4D97-AF65-F5344CB8AC3E}">
        <p14:creationId xmlns:p14="http://schemas.microsoft.com/office/powerpoint/2010/main" val="3464248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47CFD-83AA-476B-8F88-B6FDD48EB0DF}" type="slidenum">
              <a:rPr lang="en-US"/>
              <a:pPr>
                <a:defRPr/>
              </a:pPr>
              <a:t>‹#›</a:t>
            </a:fld>
            <a:endParaRPr lang="en-US"/>
          </a:p>
        </p:txBody>
      </p:sp>
    </p:spTree>
    <p:extLst>
      <p:ext uri="{BB962C8B-B14F-4D97-AF65-F5344CB8AC3E}">
        <p14:creationId xmlns:p14="http://schemas.microsoft.com/office/powerpoint/2010/main" val="313359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pPr algn="l"/>
              <a:t>‹#›</a:t>
            </a:fld>
            <a:endParaRPr lang="en-US" dirty="0"/>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latin typeface="+mj-lt"/>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4" r:id="rId1"/>
    <p:sldLayoutId id="2147483673" r:id="rId2"/>
    <p:sldLayoutId id="2147483663" r:id="rId3"/>
    <p:sldLayoutId id="2147483675" r:id="rId4"/>
    <p:sldLayoutId id="2147483669" r:id="rId5"/>
    <p:sldLayoutId id="2147483676" r:id="rId6"/>
    <p:sldLayoutId id="2147483677" r:id="rId7"/>
    <p:sldLayoutId id="2147483665" r:id="rId8"/>
    <p:sldLayoutId id="2147483666" r:id="rId9"/>
    <p:sldLayoutId id="2147483678" r:id="rId10"/>
    <p:sldLayoutId id="2147483667" r:id="rId11"/>
    <p:sldLayoutId id="2147483679" r:id="rId12"/>
    <p:sldLayoutId id="2147483674" r:id="rId13"/>
    <p:sldLayoutId id="2147483670" r:id="rId14"/>
    <p:sldLayoutId id="2147483680" r:id="rId15"/>
    <p:sldLayoutId id="2147483682" r:id="rId16"/>
    <p:sldLayoutId id="2147483684" r:id="rId17"/>
    <p:sldLayoutId id="2147483685" r:id="rId18"/>
    <p:sldLayoutId id="2147483686"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22491338" TargetMode="External"/><Relationship Id="rId2" Type="http://schemas.openxmlformats.org/officeDocument/2006/relationships/hyperlink" Target="http://www.ncbi.nlm.nih.gov/pubmed/22476273"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ncbi.nlm.nih.gov/pubmed/22752870"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ncbi.nlm.nih.gov/pubmed/2393282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Infectious Complications Related to the Catheter Other than CAUTI </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a:t>
            </a:fld>
            <a:endParaRPr lang="en-US" dirty="0"/>
          </a:p>
        </p:txBody>
      </p:sp>
      <p:pic>
        <p:nvPicPr>
          <p:cNvPr id="8" name="Picture Placeholder 7" descr="photo of Dr. Mohamad Fakih"/>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636359" y="1752600"/>
            <a:ext cx="1180084" cy="1752600"/>
          </a:xfrm>
        </p:spPr>
      </p:pic>
      <p:sp>
        <p:nvSpPr>
          <p:cNvPr id="4" name="Text Placeholder 3"/>
          <p:cNvSpPr>
            <a:spLocks noGrp="1"/>
          </p:cNvSpPr>
          <p:nvPr>
            <p:ph type="body" sz="quarter" idx="12"/>
          </p:nvPr>
        </p:nvSpPr>
        <p:spPr>
          <a:xfrm>
            <a:off x="1905000" y="1600200"/>
            <a:ext cx="5257800" cy="4876800"/>
          </a:xfrm>
        </p:spPr>
        <p:txBody>
          <a:bodyPr>
            <a:noAutofit/>
          </a:bodyPr>
          <a:lstStyle/>
          <a:p>
            <a:pPr marL="0" indent="0">
              <a:spcBef>
                <a:spcPts val="600"/>
              </a:spcBef>
              <a:spcAft>
                <a:spcPts val="600"/>
              </a:spcAft>
            </a:pPr>
            <a:r>
              <a:rPr lang="en-US" sz="1800" b="1" dirty="0"/>
              <a:t>Mohamad Fakih, MD, MPH</a:t>
            </a:r>
          </a:p>
          <a:p>
            <a:pPr marL="0" indent="0">
              <a:lnSpc>
                <a:spcPct val="120000"/>
              </a:lnSpc>
              <a:spcBef>
                <a:spcPts val="0"/>
              </a:spcBef>
            </a:pPr>
            <a:r>
              <a:rPr lang="en-US" sz="1600" dirty="0"/>
              <a:t>Medical Director, Infection Prevention and Control</a:t>
            </a:r>
          </a:p>
          <a:p>
            <a:pPr marL="0" indent="0">
              <a:lnSpc>
                <a:spcPct val="120000"/>
              </a:lnSpc>
              <a:spcBef>
                <a:spcPts val="0"/>
              </a:spcBef>
            </a:pPr>
            <a:r>
              <a:rPr lang="en-US" sz="1600" dirty="0"/>
              <a:t>St. John Hospital and Medical Center </a:t>
            </a:r>
          </a:p>
          <a:p>
            <a:pPr marL="0" indent="0">
              <a:lnSpc>
                <a:spcPct val="120000"/>
              </a:lnSpc>
              <a:spcBef>
                <a:spcPts val="0"/>
              </a:spcBef>
            </a:pPr>
            <a:r>
              <a:rPr lang="en-US" sz="1600" dirty="0"/>
              <a:t>Professor of Medicine</a:t>
            </a:r>
          </a:p>
          <a:p>
            <a:pPr marL="0" indent="0">
              <a:lnSpc>
                <a:spcPct val="120000"/>
              </a:lnSpc>
              <a:spcBef>
                <a:spcPts val="0"/>
              </a:spcBef>
            </a:pPr>
            <a:r>
              <a:rPr lang="en-US" sz="1600" dirty="0"/>
              <a:t>Wayne State University School of Medicine</a:t>
            </a:r>
          </a:p>
          <a:p>
            <a:pPr marL="0" indent="0">
              <a:lnSpc>
                <a:spcPct val="120000"/>
              </a:lnSpc>
              <a:spcBef>
                <a:spcPts val="0"/>
              </a:spcBef>
            </a:pPr>
            <a:r>
              <a:rPr lang="en-US" sz="1600" dirty="0"/>
              <a:t>Detroit, MI</a:t>
            </a:r>
          </a:p>
          <a:p>
            <a:pPr marL="0" indent="0">
              <a:spcBef>
                <a:spcPts val="600"/>
              </a:spcBef>
              <a:spcAft>
                <a:spcPts val="600"/>
              </a:spcAft>
            </a:pPr>
            <a:r>
              <a:rPr lang="en-US" sz="1800" b="1" dirty="0"/>
              <a:t>Nasia Safdar, MD, PhD</a:t>
            </a:r>
            <a:br>
              <a:rPr lang="en-US" sz="1800" b="1" dirty="0"/>
            </a:br>
            <a:r>
              <a:rPr lang="en-US" sz="1600" dirty="0"/>
              <a:t>Associate Professor, Infectious Disease Division</a:t>
            </a:r>
          </a:p>
          <a:p>
            <a:pPr marL="0" indent="0">
              <a:lnSpc>
                <a:spcPct val="120000"/>
              </a:lnSpc>
              <a:spcBef>
                <a:spcPts val="0"/>
              </a:spcBef>
            </a:pPr>
            <a:r>
              <a:rPr lang="en-US" sz="1600" dirty="0"/>
              <a:t>University of Wisconsin, Madison</a:t>
            </a:r>
          </a:p>
          <a:p>
            <a:pPr marL="0" indent="0">
              <a:lnSpc>
                <a:spcPct val="120000"/>
              </a:lnSpc>
              <a:spcBef>
                <a:spcPts val="0"/>
              </a:spcBef>
            </a:pPr>
            <a:r>
              <a:rPr lang="en-US" sz="1600" dirty="0"/>
              <a:t>Hospital Epidemiologist</a:t>
            </a:r>
          </a:p>
          <a:p>
            <a:pPr marL="0" indent="0">
              <a:lnSpc>
                <a:spcPct val="120000"/>
              </a:lnSpc>
              <a:spcBef>
                <a:spcPts val="0"/>
              </a:spcBef>
            </a:pPr>
            <a:r>
              <a:rPr lang="en-US" sz="1600" dirty="0"/>
              <a:t>University of Wisconsin Hospital and Clinics</a:t>
            </a:r>
          </a:p>
          <a:p>
            <a:pPr marL="0" indent="0">
              <a:spcBef>
                <a:spcPts val="600"/>
              </a:spcBef>
              <a:spcAft>
                <a:spcPts val="600"/>
              </a:spcAft>
            </a:pPr>
            <a:r>
              <a:rPr lang="en-US" sz="1800" b="1" dirty="0" err="1"/>
              <a:t>Kathlyn</a:t>
            </a:r>
            <a:r>
              <a:rPr lang="en-US" sz="1800" b="1" dirty="0"/>
              <a:t> Fletcher, MD, PhD</a:t>
            </a:r>
          </a:p>
          <a:p>
            <a:pPr marL="0" indent="0">
              <a:lnSpc>
                <a:spcPct val="120000"/>
              </a:lnSpc>
              <a:spcBef>
                <a:spcPts val="0"/>
              </a:spcBef>
            </a:pPr>
            <a:r>
              <a:rPr lang="en-US" sz="1600" dirty="0"/>
              <a:t>Associate Professor of Medicine</a:t>
            </a:r>
          </a:p>
          <a:p>
            <a:pPr marL="0" indent="0">
              <a:lnSpc>
                <a:spcPct val="120000"/>
              </a:lnSpc>
              <a:spcBef>
                <a:spcPts val="0"/>
              </a:spcBef>
            </a:pPr>
            <a:r>
              <a:rPr lang="en-US" sz="1600" dirty="0"/>
              <a:t>Medical College of Wisconsin and the Milwaukee VAMC</a:t>
            </a:r>
          </a:p>
          <a:p>
            <a:pPr marL="0" indent="0">
              <a:lnSpc>
                <a:spcPct val="120000"/>
              </a:lnSpc>
              <a:spcBef>
                <a:spcPts val="0"/>
              </a:spcBef>
            </a:pPr>
            <a:r>
              <a:rPr lang="en-US" sz="1600" dirty="0"/>
              <a:t>Associate Program Director, MCW Internal Medicine </a:t>
            </a:r>
            <a:r>
              <a:rPr lang="en-US" sz="1600" dirty="0" smtClean="0"/>
              <a:t>Residency</a:t>
            </a:r>
            <a:endParaRPr lang="en-US" sz="1600" dirty="0"/>
          </a:p>
        </p:txBody>
      </p:sp>
      <p:pic>
        <p:nvPicPr>
          <p:cNvPr id="13" name="Picture Placeholder 7" descr="photo of Dr. Nasia Safd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124200"/>
            <a:ext cx="1165682" cy="1752600"/>
          </a:xfrm>
          <a:prstGeom prst="rect">
            <a:avLst/>
          </a:prstGeom>
        </p:spPr>
      </p:pic>
      <p:pic>
        <p:nvPicPr>
          <p:cNvPr id="7" name="Picture Placeholder 7" descr="photo of Dr. Kathlyn Fletch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11" y="4648200"/>
            <a:ext cx="1161097" cy="1752600"/>
          </a:xfrm>
          <a:prstGeom prst="rect">
            <a:avLst/>
          </a:prstGeom>
        </p:spPr>
      </p:pic>
    </p:spTree>
    <p:extLst>
      <p:ext uri="{BB962C8B-B14F-4D97-AF65-F5344CB8AC3E}">
        <p14:creationId xmlns:p14="http://schemas.microsoft.com/office/powerpoint/2010/main" val="2499646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CRE: What is New?</a:t>
            </a:r>
            <a:br>
              <a:rPr lang="en-US" dirty="0" smtClean="0">
                <a:solidFill>
                  <a:srgbClr val="FFFFFF"/>
                </a:solidFill>
              </a:rPr>
            </a:br>
            <a:r>
              <a:rPr lang="en-US" sz="2200" dirty="0" smtClean="0">
                <a:solidFill>
                  <a:srgbClr val="FFFFFF"/>
                </a:solidFill>
              </a:rPr>
              <a:t>(MMWR 2013; 62 (9):165-70)</a:t>
            </a:r>
            <a:endParaRPr lang="en-US" sz="2200" dirty="0">
              <a:solidFill>
                <a:srgbClr val="FFFFFF"/>
              </a:solidFill>
            </a:endParaRPr>
          </a:p>
        </p:txBody>
      </p:sp>
      <p:sp>
        <p:nvSpPr>
          <p:cNvPr id="3" name="Content Placeholder 2"/>
          <p:cNvSpPr>
            <a:spLocks noGrp="1"/>
          </p:cNvSpPr>
          <p:nvPr>
            <p:ph sz="quarter" idx="11"/>
          </p:nvPr>
        </p:nvSpPr>
        <p:spPr/>
        <p:txBody>
          <a:bodyPr/>
          <a:lstStyle/>
          <a:p>
            <a:r>
              <a:rPr lang="en-US" dirty="0" smtClean="0"/>
              <a:t>Estimate of the proportion of CRE in US hospitals:</a:t>
            </a:r>
          </a:p>
          <a:p>
            <a:pPr marL="514350" indent="-514350">
              <a:buFont typeface="+mj-lt"/>
              <a:buAutoNum type="arabicPeriod"/>
            </a:pPr>
            <a:r>
              <a:rPr lang="en-US" dirty="0"/>
              <a:t>A</a:t>
            </a:r>
            <a:r>
              <a:rPr lang="en-US" dirty="0" smtClean="0"/>
              <a:t>t least one CRE infection (1</a:t>
            </a:r>
            <a:r>
              <a:rPr lang="en-US" baseline="30000" dirty="0" smtClean="0"/>
              <a:t>st</a:t>
            </a:r>
            <a:r>
              <a:rPr lang="en-US" dirty="0" smtClean="0"/>
              <a:t> 6 months 2012): 3.9% short acute care hospitals and 17.8% in long term acute care hospitals</a:t>
            </a:r>
          </a:p>
          <a:p>
            <a:pPr marL="514350" indent="-514350">
              <a:buFont typeface="+mj-lt"/>
              <a:buAutoNum type="arabicPeriod"/>
            </a:pPr>
            <a:r>
              <a:rPr lang="en-US" dirty="0" smtClean="0"/>
              <a:t>In 2001: CRE was 1.2% of </a:t>
            </a:r>
            <a:r>
              <a:rPr lang="en-US" dirty="0" err="1" smtClean="0"/>
              <a:t>Enterobacteriaceae</a:t>
            </a:r>
            <a:endParaRPr lang="en-US" dirty="0" smtClean="0"/>
          </a:p>
        </p:txBody>
      </p:sp>
      <p:sp>
        <p:nvSpPr>
          <p:cNvPr id="4" name="Slide Number Placeholder 1"/>
          <p:cNvSpPr>
            <a:spLocks noGrp="1"/>
          </p:cNvSpPr>
          <p:nvPr>
            <p:ph type="sldNum" sz="quarter" idx="10"/>
          </p:nvPr>
        </p:nvSpPr>
        <p:spPr>
          <a:xfrm>
            <a:off x="457200" y="6324600"/>
            <a:ext cx="2133600" cy="365125"/>
          </a:xfrm>
        </p:spPr>
        <p:txBody>
          <a:bodyPr/>
          <a:lstStyle/>
          <a:p>
            <a:pPr algn="l"/>
            <a:fld id="{C5DCE237-A10A-304A-84B1-771F70C06161}" type="slidenum">
              <a:rPr lang="en-US" smtClean="0"/>
              <a:pPr algn="l"/>
              <a:t>10</a:t>
            </a:fld>
            <a:endParaRPr lang="en-US"/>
          </a:p>
        </p:txBody>
      </p:sp>
    </p:spTree>
    <p:extLst>
      <p:ext uri="{BB962C8B-B14F-4D97-AF65-F5344CB8AC3E}">
        <p14:creationId xmlns:p14="http://schemas.microsoft.com/office/powerpoint/2010/main" val="1487617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 and the Urinary Catheter</a:t>
            </a:r>
            <a:br>
              <a:rPr lang="en-US" dirty="0" smtClean="0"/>
            </a:br>
            <a:r>
              <a:rPr lang="en-US" sz="2200" dirty="0" smtClean="0"/>
              <a:t>(MMWR 2013; 62</a:t>
            </a:r>
            <a:r>
              <a:rPr lang="en-US" sz="2200" dirty="0">
                <a:solidFill>
                  <a:srgbClr val="FFFFFF"/>
                </a:solidFill>
              </a:rPr>
              <a:t>(9):165-70</a:t>
            </a:r>
            <a:r>
              <a:rPr lang="en-US" sz="2200" dirty="0" smtClean="0"/>
              <a:t>)</a:t>
            </a:r>
            <a:endParaRPr lang="en-US" sz="2200" dirty="0"/>
          </a:p>
        </p:txBody>
      </p:sp>
      <p:sp>
        <p:nvSpPr>
          <p:cNvPr id="8" name="Content Placeholder 7"/>
          <p:cNvSpPr>
            <a:spLocks noGrp="1"/>
          </p:cNvSpPr>
          <p:nvPr>
            <p:ph sz="quarter" idx="11"/>
          </p:nvPr>
        </p:nvSpPr>
        <p:spPr>
          <a:prstGeom prst="rect">
            <a:avLst/>
          </a:prstGeom>
        </p:spPr>
        <p:txBody>
          <a:bodyPr>
            <a:normAutofit fontScale="70000" lnSpcReduction="20000"/>
          </a:bodyPr>
          <a:lstStyle/>
          <a:p>
            <a:r>
              <a:rPr lang="en-US" dirty="0" smtClean="0"/>
              <a:t>Emerging </a:t>
            </a:r>
            <a:r>
              <a:rPr lang="en-US" dirty="0"/>
              <a:t>Infections Program </a:t>
            </a:r>
            <a:r>
              <a:rPr lang="en-US" dirty="0" smtClean="0"/>
              <a:t>(3 states)</a:t>
            </a:r>
          </a:p>
          <a:p>
            <a:r>
              <a:rPr lang="en-US" dirty="0"/>
              <a:t>72 CRE were </a:t>
            </a:r>
            <a:r>
              <a:rPr lang="en-US" dirty="0" smtClean="0"/>
              <a:t>identified</a:t>
            </a:r>
          </a:p>
          <a:p>
            <a:r>
              <a:rPr lang="en-US" dirty="0" smtClean="0"/>
              <a:t>Most </a:t>
            </a:r>
            <a:r>
              <a:rPr lang="en-US" dirty="0"/>
              <a:t>came from the Atlanta metropolitan area </a:t>
            </a:r>
            <a:r>
              <a:rPr lang="en-US" dirty="0" smtClean="0"/>
              <a:t>(n=59)</a:t>
            </a:r>
          </a:p>
          <a:p>
            <a:r>
              <a:rPr lang="en-US" dirty="0" smtClean="0"/>
              <a:t>Most </a:t>
            </a:r>
            <a:r>
              <a:rPr lang="en-US" dirty="0"/>
              <a:t>CRE were </a:t>
            </a:r>
            <a:r>
              <a:rPr lang="en-US" i="1" dirty="0" err="1"/>
              <a:t>Klebsiella</a:t>
            </a:r>
            <a:r>
              <a:rPr lang="en-US" i="1" dirty="0"/>
              <a:t> </a:t>
            </a:r>
            <a:r>
              <a:rPr lang="en-US" dirty="0"/>
              <a:t>species (49) followed by </a:t>
            </a:r>
            <a:r>
              <a:rPr lang="en-US" i="1" dirty="0" err="1"/>
              <a:t>Enterobacter</a:t>
            </a:r>
            <a:r>
              <a:rPr lang="en-US" i="1" dirty="0"/>
              <a:t> </a:t>
            </a:r>
            <a:r>
              <a:rPr lang="en-US" dirty="0"/>
              <a:t>species (14) and </a:t>
            </a:r>
            <a:r>
              <a:rPr lang="en-US" i="1" dirty="0"/>
              <a:t>E. coli </a:t>
            </a:r>
            <a:r>
              <a:rPr lang="en-US" dirty="0" smtClean="0"/>
              <a:t>(9)</a:t>
            </a:r>
            <a:r>
              <a:rPr lang="en-US" dirty="0"/>
              <a:t>. </a:t>
            </a:r>
            <a:endParaRPr lang="en-US" dirty="0" smtClean="0"/>
          </a:p>
          <a:p>
            <a:r>
              <a:rPr lang="en-US" dirty="0" smtClean="0"/>
              <a:t>Urine: most </a:t>
            </a:r>
            <a:r>
              <a:rPr lang="en-US" dirty="0"/>
              <a:t>common </a:t>
            </a:r>
            <a:r>
              <a:rPr lang="en-US" dirty="0" smtClean="0"/>
              <a:t>source (</a:t>
            </a:r>
            <a:r>
              <a:rPr lang="en-US" dirty="0"/>
              <a:t>89%</a:t>
            </a:r>
            <a:r>
              <a:rPr lang="en-US" dirty="0" smtClean="0"/>
              <a:t>)</a:t>
            </a:r>
          </a:p>
          <a:p>
            <a:r>
              <a:rPr lang="en-US" dirty="0" smtClean="0"/>
              <a:t>Blood: (</a:t>
            </a:r>
            <a:r>
              <a:rPr lang="en-US" dirty="0"/>
              <a:t>10%</a:t>
            </a:r>
            <a:r>
              <a:rPr lang="en-US" dirty="0" smtClean="0"/>
              <a:t>)</a:t>
            </a:r>
            <a:endParaRPr lang="en-US" dirty="0"/>
          </a:p>
        </p:txBody>
      </p:sp>
      <p:pic>
        <p:nvPicPr>
          <p:cNvPr id="7" name="Picture 6" descr="alt=&quot;&quot;"/>
          <p:cNvPicPr>
            <a:picLocks noChangeAspect="1"/>
          </p:cNvPicPr>
          <p:nvPr/>
        </p:nvPicPr>
        <p:blipFill>
          <a:blip r:embed="rId2"/>
          <a:stretch>
            <a:fillRect/>
          </a:stretch>
        </p:blipFill>
        <p:spPr>
          <a:xfrm>
            <a:off x="4618937" y="1600200"/>
            <a:ext cx="4067863" cy="4851400"/>
          </a:xfrm>
          <a:prstGeom prst="rect">
            <a:avLst/>
          </a:prstGeom>
        </p:spPr>
      </p:pic>
      <p:sp>
        <p:nvSpPr>
          <p:cNvPr id="6" name="Slide Number Placeholder 1"/>
          <p:cNvSpPr>
            <a:spLocks noGrp="1"/>
          </p:cNvSpPr>
          <p:nvPr>
            <p:ph type="sldNum" sz="quarter" idx="10"/>
          </p:nvPr>
        </p:nvSpPr>
        <p:spPr>
          <a:xfrm>
            <a:off x="457200" y="6324600"/>
            <a:ext cx="2133600" cy="365125"/>
          </a:xfrm>
        </p:spPr>
        <p:txBody>
          <a:bodyPr/>
          <a:lstStyle/>
          <a:p>
            <a:pPr algn="l"/>
            <a:fld id="{C5DCE237-A10A-304A-84B1-771F70C06161}" type="slidenum">
              <a:rPr lang="en-US" smtClean="0"/>
              <a:pPr algn="l"/>
              <a:t>11</a:t>
            </a:fld>
            <a:endParaRPr lang="en-US"/>
          </a:p>
        </p:txBody>
      </p:sp>
    </p:spTree>
    <p:extLst>
      <p:ext uri="{BB962C8B-B14F-4D97-AF65-F5344CB8AC3E}">
        <p14:creationId xmlns:p14="http://schemas.microsoft.com/office/powerpoint/2010/main" val="377447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 and the Urinary Catheter</a:t>
            </a:r>
            <a:br>
              <a:rPr lang="en-US" dirty="0" smtClean="0"/>
            </a:br>
            <a:r>
              <a:rPr lang="en-US" sz="2200" dirty="0" smtClean="0"/>
              <a:t>(MMWR 2013; 62</a:t>
            </a:r>
            <a:r>
              <a:rPr lang="en-US" sz="2200" dirty="0">
                <a:solidFill>
                  <a:srgbClr val="FFFFFF"/>
                </a:solidFill>
              </a:rPr>
              <a:t>(9):165-70</a:t>
            </a:r>
            <a:r>
              <a:rPr lang="en-US" sz="2200" dirty="0" smtClean="0"/>
              <a:t>)</a:t>
            </a:r>
            <a:endParaRPr lang="en-US" sz="2200" dirty="0"/>
          </a:p>
        </p:txBody>
      </p:sp>
      <p:sp>
        <p:nvSpPr>
          <p:cNvPr id="8" name="Content Placeholder 7"/>
          <p:cNvSpPr>
            <a:spLocks noGrp="1"/>
          </p:cNvSpPr>
          <p:nvPr>
            <p:ph sz="quarter" idx="11"/>
          </p:nvPr>
        </p:nvSpPr>
        <p:spPr>
          <a:prstGeom prst="rect">
            <a:avLst/>
          </a:prstGeom>
        </p:spPr>
        <p:txBody>
          <a:bodyPr>
            <a:normAutofit/>
          </a:bodyPr>
          <a:lstStyle/>
          <a:p>
            <a:r>
              <a:rPr lang="en-US" dirty="0" smtClean="0"/>
              <a:t>Implications of the findings:</a:t>
            </a:r>
          </a:p>
          <a:p>
            <a:pPr marL="514350" indent="-514350">
              <a:buFont typeface="+mj-lt"/>
              <a:buAutoNum type="arabicPeriod"/>
            </a:pPr>
            <a:r>
              <a:rPr lang="en-US" dirty="0" smtClean="0"/>
              <a:t>Higher mortality than other infections</a:t>
            </a:r>
          </a:p>
          <a:p>
            <a:pPr marL="514350" indent="-514350">
              <a:buFont typeface="+mj-lt"/>
              <a:buAutoNum type="arabicPeriod"/>
            </a:pPr>
            <a:r>
              <a:rPr lang="en-US" dirty="0" smtClean="0"/>
              <a:t>Additional resistance to other antimicrobial classes and no available novel antimicrobials</a:t>
            </a:r>
          </a:p>
          <a:p>
            <a:pPr marL="514350" indent="-514350">
              <a:buFont typeface="+mj-lt"/>
              <a:buAutoNum type="arabicPeriod"/>
            </a:pPr>
            <a:r>
              <a:rPr lang="en-US" dirty="0" smtClean="0"/>
              <a:t>Potential rapid spread in healthcare settings</a:t>
            </a:r>
          </a:p>
          <a:p>
            <a:pPr marL="514350" indent="-514350">
              <a:buFont typeface="+mj-lt"/>
              <a:buAutoNum type="arabicPeriod"/>
            </a:pPr>
            <a:r>
              <a:rPr lang="en-US" dirty="0" smtClean="0"/>
              <a:t>CRE potential to spread in the community setting</a:t>
            </a:r>
          </a:p>
        </p:txBody>
      </p:sp>
      <p:sp>
        <p:nvSpPr>
          <p:cNvPr id="4" name="Slide Number Placeholder 1"/>
          <p:cNvSpPr>
            <a:spLocks noGrp="1"/>
          </p:cNvSpPr>
          <p:nvPr>
            <p:ph type="sldNum" sz="quarter" idx="10"/>
          </p:nvPr>
        </p:nvSpPr>
        <p:spPr>
          <a:xfrm>
            <a:off x="457200" y="6324600"/>
            <a:ext cx="2133600" cy="365125"/>
          </a:xfrm>
        </p:spPr>
        <p:txBody>
          <a:bodyPr/>
          <a:lstStyle/>
          <a:p>
            <a:pPr algn="l"/>
            <a:fld id="{C5DCE237-A10A-304A-84B1-771F70C06161}" type="slidenum">
              <a:rPr lang="en-US" smtClean="0"/>
              <a:pPr algn="l"/>
              <a:t>12</a:t>
            </a:fld>
            <a:endParaRPr lang="en-US"/>
          </a:p>
        </p:txBody>
      </p:sp>
    </p:spTree>
    <p:extLst>
      <p:ext uri="{BB962C8B-B14F-4D97-AF65-F5344CB8AC3E}">
        <p14:creationId xmlns:p14="http://schemas.microsoft.com/office/powerpoint/2010/main" val="2885153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FF"/>
                </a:solidFill>
              </a:rPr>
              <a:t>LTACHs </a:t>
            </a:r>
            <a:r>
              <a:rPr lang="en-US" sz="3600" dirty="0" err="1" smtClean="0">
                <a:solidFill>
                  <a:srgbClr val="FFFFFF"/>
                </a:solidFill>
              </a:rPr>
              <a:t>vs</a:t>
            </a:r>
            <a:r>
              <a:rPr lang="en-US" sz="3600" dirty="0" smtClean="0">
                <a:solidFill>
                  <a:srgbClr val="FFFFFF"/>
                </a:solidFill>
              </a:rPr>
              <a:t> ICUs: Multidrug Resistance and CAUTI</a:t>
            </a:r>
            <a:r>
              <a:rPr lang="en-US" dirty="0" smtClean="0">
                <a:solidFill>
                  <a:srgbClr val="FFFFFF"/>
                </a:solidFill>
              </a:rPr>
              <a:t/>
            </a:r>
            <a:br>
              <a:rPr lang="en-US" dirty="0" smtClean="0">
                <a:solidFill>
                  <a:srgbClr val="FFFFFF"/>
                </a:solidFill>
              </a:rPr>
            </a:br>
            <a:r>
              <a:rPr lang="en-US" sz="2200" dirty="0" smtClean="0">
                <a:solidFill>
                  <a:srgbClr val="FFFFFF"/>
                </a:solidFill>
              </a:rPr>
              <a:t>(</a:t>
            </a:r>
            <a:r>
              <a:rPr lang="en-US" sz="2200" dirty="0" err="1" smtClean="0">
                <a:solidFill>
                  <a:srgbClr val="FFFFFF"/>
                </a:solidFill>
              </a:rPr>
              <a:t>Chitnis</a:t>
            </a:r>
            <a:r>
              <a:rPr lang="en-US" sz="2200" dirty="0" smtClean="0">
                <a:solidFill>
                  <a:srgbClr val="FFFFFF"/>
                </a:solidFill>
              </a:rPr>
              <a:t>, </a:t>
            </a:r>
            <a:r>
              <a:rPr lang="en-US" sz="2200" i="1" dirty="0" smtClean="0">
                <a:solidFill>
                  <a:srgbClr val="FFFFFF"/>
                </a:solidFill>
              </a:rPr>
              <a:t>Infect Control </a:t>
            </a:r>
            <a:r>
              <a:rPr lang="en-US" sz="2200" i="1" dirty="0" err="1" smtClean="0">
                <a:solidFill>
                  <a:srgbClr val="FFFFFF"/>
                </a:solidFill>
              </a:rPr>
              <a:t>Hosp</a:t>
            </a:r>
            <a:r>
              <a:rPr lang="en-US" sz="2200" i="1" dirty="0" smtClean="0">
                <a:solidFill>
                  <a:srgbClr val="FFFFFF"/>
                </a:solidFill>
              </a:rPr>
              <a:t> </a:t>
            </a:r>
            <a:r>
              <a:rPr lang="en-US" sz="2200" i="1" dirty="0" err="1" smtClean="0">
                <a:solidFill>
                  <a:srgbClr val="FFFFFF"/>
                </a:solidFill>
              </a:rPr>
              <a:t>Epidemiol</a:t>
            </a:r>
            <a:r>
              <a:rPr lang="en-US" sz="2200" i="1" dirty="0" smtClean="0">
                <a:solidFill>
                  <a:srgbClr val="FFFFFF"/>
                </a:solidFill>
              </a:rPr>
              <a:t> </a:t>
            </a:r>
            <a:r>
              <a:rPr lang="en-US" sz="2200" dirty="0" smtClean="0">
                <a:solidFill>
                  <a:srgbClr val="FFFFFF"/>
                </a:solidFill>
              </a:rPr>
              <a:t>2012; 33</a:t>
            </a:r>
            <a:r>
              <a:rPr lang="en-US" sz="2200" dirty="0">
                <a:solidFill>
                  <a:srgbClr val="FFFFFF"/>
                </a:solidFill>
              </a:rPr>
              <a:t>(10):993-</a:t>
            </a:r>
            <a:r>
              <a:rPr lang="en-US" sz="2200" dirty="0" smtClean="0">
                <a:solidFill>
                  <a:srgbClr val="FFFFFF"/>
                </a:solidFill>
              </a:rPr>
              <a:t>1000)</a:t>
            </a:r>
            <a:endParaRPr lang="en-US" sz="2200" dirty="0">
              <a:solidFill>
                <a:srgbClr val="FFFFFF"/>
              </a:solidFill>
            </a:endParaRPr>
          </a:p>
        </p:txBody>
      </p:sp>
      <p:sp>
        <p:nvSpPr>
          <p:cNvPr id="3" name="Content Placeholder 2"/>
          <p:cNvSpPr>
            <a:spLocks noGrp="1"/>
          </p:cNvSpPr>
          <p:nvPr>
            <p:ph sz="quarter" idx="11"/>
          </p:nvPr>
        </p:nvSpPr>
        <p:spPr/>
        <p:txBody>
          <a:bodyPr>
            <a:normAutofit/>
          </a:bodyPr>
          <a:lstStyle/>
          <a:p>
            <a:r>
              <a:rPr lang="en-US" dirty="0" smtClean="0"/>
              <a:t>National data on CAUTI in the ICUs vs. LTACHs</a:t>
            </a:r>
          </a:p>
          <a:p>
            <a:r>
              <a:rPr lang="en-US" dirty="0" smtClean="0"/>
              <a:t>Microbiology evaluated included resistance</a:t>
            </a:r>
          </a:p>
          <a:p>
            <a:r>
              <a:rPr lang="en-US" dirty="0" smtClean="0"/>
              <a:t>ICUs: most common 2 organisms </a:t>
            </a:r>
            <a:r>
              <a:rPr lang="en-US" i="1" dirty="0" smtClean="0"/>
              <a:t>E. coli </a:t>
            </a:r>
            <a:r>
              <a:rPr lang="en-US" dirty="0" smtClean="0"/>
              <a:t>and </a:t>
            </a:r>
            <a:r>
              <a:rPr lang="en-US" i="1" dirty="0" smtClean="0"/>
              <a:t>Candida </a:t>
            </a:r>
            <a:r>
              <a:rPr lang="en-US" i="1" dirty="0" err="1" smtClean="0"/>
              <a:t>sp</a:t>
            </a:r>
            <a:r>
              <a:rPr lang="en-US" dirty="0" smtClean="0"/>
              <a:t>; LTACHs: most common 2 organisms for CAUTI </a:t>
            </a:r>
            <a:r>
              <a:rPr lang="en-US" i="1" dirty="0" err="1" smtClean="0"/>
              <a:t>Klebsiella</a:t>
            </a:r>
            <a:r>
              <a:rPr lang="en-US" dirty="0" smtClean="0"/>
              <a:t> and </a:t>
            </a:r>
            <a:r>
              <a:rPr lang="en-US" i="1" dirty="0" smtClean="0"/>
              <a:t>Pseudomonas</a:t>
            </a:r>
            <a:r>
              <a:rPr lang="en-US" dirty="0" smtClean="0"/>
              <a:t> </a:t>
            </a:r>
            <a:r>
              <a:rPr lang="en-US" i="1" dirty="0" smtClean="0"/>
              <a:t>sp</a:t>
            </a:r>
            <a:r>
              <a:rPr lang="en-US" dirty="0" smtClean="0"/>
              <a:t>. </a:t>
            </a:r>
            <a:endParaRPr lang="en-US" i="1" dirty="0" smtClean="0"/>
          </a:p>
          <a:p>
            <a:r>
              <a:rPr lang="en-US" dirty="0" smtClean="0"/>
              <a:t>LTACHs: more MDROs associated CAUTIs</a:t>
            </a:r>
            <a:endParaRPr lang="en-US" dirty="0"/>
          </a:p>
        </p:txBody>
      </p:sp>
      <p:sp>
        <p:nvSpPr>
          <p:cNvPr id="4" name="Slide Number Placeholder 1"/>
          <p:cNvSpPr>
            <a:spLocks noGrp="1"/>
          </p:cNvSpPr>
          <p:nvPr>
            <p:ph type="sldNum" sz="quarter" idx="10"/>
          </p:nvPr>
        </p:nvSpPr>
        <p:spPr>
          <a:xfrm>
            <a:off x="457200" y="6324600"/>
            <a:ext cx="2133600" cy="365125"/>
          </a:xfrm>
        </p:spPr>
        <p:txBody>
          <a:bodyPr/>
          <a:lstStyle/>
          <a:p>
            <a:pPr algn="l"/>
            <a:fld id="{C5DCE237-A10A-304A-84B1-771F70C06161}" type="slidenum">
              <a:rPr lang="en-US" smtClean="0"/>
              <a:pPr algn="l"/>
              <a:t>13</a:t>
            </a:fld>
            <a:endParaRPr lang="en-US"/>
          </a:p>
        </p:txBody>
      </p:sp>
    </p:spTree>
    <p:extLst>
      <p:ext uri="{BB962C8B-B14F-4D97-AF65-F5344CB8AC3E}">
        <p14:creationId xmlns:p14="http://schemas.microsoft.com/office/powerpoint/2010/main" val="932409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FF"/>
                </a:solidFill>
              </a:rPr>
              <a:t>LTACHs </a:t>
            </a:r>
            <a:r>
              <a:rPr lang="en-US" sz="3600" dirty="0" err="1" smtClean="0">
                <a:solidFill>
                  <a:srgbClr val="FFFFFF"/>
                </a:solidFill>
              </a:rPr>
              <a:t>vs</a:t>
            </a:r>
            <a:r>
              <a:rPr lang="en-US" sz="3600" dirty="0" smtClean="0">
                <a:solidFill>
                  <a:srgbClr val="FFFFFF"/>
                </a:solidFill>
              </a:rPr>
              <a:t> ICUs: Multidrug Resistance and CAUTI</a:t>
            </a:r>
            <a:r>
              <a:rPr lang="en-US" dirty="0" smtClean="0">
                <a:solidFill>
                  <a:srgbClr val="FFFFFF"/>
                </a:solidFill>
              </a:rPr>
              <a:t/>
            </a:r>
            <a:br>
              <a:rPr lang="en-US" dirty="0" smtClean="0">
                <a:solidFill>
                  <a:srgbClr val="FFFFFF"/>
                </a:solidFill>
              </a:rPr>
            </a:br>
            <a:r>
              <a:rPr lang="en-US" sz="2200" dirty="0" smtClean="0">
                <a:solidFill>
                  <a:srgbClr val="FFFFFF"/>
                </a:solidFill>
              </a:rPr>
              <a:t>(</a:t>
            </a:r>
            <a:r>
              <a:rPr lang="en-US" sz="2200" dirty="0" err="1" smtClean="0">
                <a:solidFill>
                  <a:srgbClr val="FFFFFF"/>
                </a:solidFill>
              </a:rPr>
              <a:t>Chitnis</a:t>
            </a:r>
            <a:r>
              <a:rPr lang="en-US" sz="2200" dirty="0" smtClean="0">
                <a:solidFill>
                  <a:srgbClr val="FFFFFF"/>
                </a:solidFill>
              </a:rPr>
              <a:t>, </a:t>
            </a:r>
            <a:r>
              <a:rPr lang="en-US" sz="2200" i="1" dirty="0" smtClean="0">
                <a:solidFill>
                  <a:srgbClr val="FFFFFF"/>
                </a:solidFill>
              </a:rPr>
              <a:t>Infect Control </a:t>
            </a:r>
            <a:r>
              <a:rPr lang="en-US" sz="2200" i="1" dirty="0" err="1" smtClean="0">
                <a:solidFill>
                  <a:srgbClr val="FFFFFF"/>
                </a:solidFill>
              </a:rPr>
              <a:t>Hosp</a:t>
            </a:r>
            <a:r>
              <a:rPr lang="en-US" sz="2200" i="1" dirty="0" smtClean="0">
                <a:solidFill>
                  <a:srgbClr val="FFFFFF"/>
                </a:solidFill>
              </a:rPr>
              <a:t> </a:t>
            </a:r>
            <a:r>
              <a:rPr lang="en-US" sz="2200" i="1" dirty="0" err="1" smtClean="0">
                <a:solidFill>
                  <a:srgbClr val="FFFFFF"/>
                </a:solidFill>
              </a:rPr>
              <a:t>Epidemiol</a:t>
            </a:r>
            <a:r>
              <a:rPr lang="en-US" sz="2200" i="1" dirty="0" smtClean="0">
                <a:solidFill>
                  <a:srgbClr val="FFFFFF"/>
                </a:solidFill>
              </a:rPr>
              <a:t> </a:t>
            </a:r>
            <a:r>
              <a:rPr lang="en-US" sz="2200" dirty="0" smtClean="0">
                <a:solidFill>
                  <a:srgbClr val="FFFFFF"/>
                </a:solidFill>
              </a:rPr>
              <a:t>2012; 33</a:t>
            </a:r>
            <a:r>
              <a:rPr lang="en-US" sz="2200" dirty="0">
                <a:solidFill>
                  <a:srgbClr val="FFFFFF"/>
                </a:solidFill>
              </a:rPr>
              <a:t>(10):993-</a:t>
            </a:r>
            <a:r>
              <a:rPr lang="en-US" sz="2200" dirty="0" smtClean="0">
                <a:solidFill>
                  <a:srgbClr val="FFFFFF"/>
                </a:solidFill>
              </a:rPr>
              <a:t>1000)</a:t>
            </a:r>
            <a:endParaRPr lang="en-US" sz="2200" dirty="0">
              <a:solidFill>
                <a:srgbClr val="FFFFFF"/>
              </a:solidFill>
            </a:endParaRPr>
          </a:p>
        </p:txBody>
      </p:sp>
      <p:sp>
        <p:nvSpPr>
          <p:cNvPr id="3" name="Content Placeholder 2"/>
          <p:cNvSpPr>
            <a:spLocks noGrp="1"/>
          </p:cNvSpPr>
          <p:nvPr>
            <p:ph sz="quarter" idx="11"/>
          </p:nvPr>
        </p:nvSpPr>
        <p:spPr/>
        <p:txBody>
          <a:bodyPr/>
          <a:lstStyle/>
          <a:p>
            <a:endParaRPr lang="en-US"/>
          </a:p>
        </p:txBody>
      </p:sp>
      <p:pic>
        <p:nvPicPr>
          <p:cNvPr id="5" name="Picture 4" descr="alt=&quot;&quot;"/>
          <p:cNvPicPr>
            <a:picLocks noChangeAspect="1"/>
          </p:cNvPicPr>
          <p:nvPr/>
        </p:nvPicPr>
        <p:blipFill>
          <a:blip r:embed="rId2"/>
          <a:stretch>
            <a:fillRect/>
          </a:stretch>
        </p:blipFill>
        <p:spPr>
          <a:xfrm>
            <a:off x="0" y="1524000"/>
            <a:ext cx="9144000" cy="5002796"/>
          </a:xfrm>
          <a:prstGeom prst="rect">
            <a:avLst/>
          </a:prstGeom>
        </p:spPr>
      </p:pic>
      <p:sp>
        <p:nvSpPr>
          <p:cNvPr id="6" name="Slide Number Placeholder 1"/>
          <p:cNvSpPr>
            <a:spLocks noGrp="1"/>
          </p:cNvSpPr>
          <p:nvPr>
            <p:ph type="sldNum" sz="quarter" idx="10"/>
          </p:nvPr>
        </p:nvSpPr>
        <p:spPr>
          <a:xfrm>
            <a:off x="457200" y="6324600"/>
            <a:ext cx="2133600" cy="365125"/>
          </a:xfrm>
        </p:spPr>
        <p:txBody>
          <a:bodyPr/>
          <a:lstStyle/>
          <a:p>
            <a:pPr algn="l"/>
            <a:fld id="{C5DCE237-A10A-304A-84B1-771F70C06161}" type="slidenum">
              <a:rPr lang="en-US" smtClean="0"/>
              <a:pPr algn="l"/>
              <a:t>14</a:t>
            </a:fld>
            <a:endParaRPr lang="en-US"/>
          </a:p>
        </p:txBody>
      </p:sp>
    </p:spTree>
    <p:extLst>
      <p:ext uri="{BB962C8B-B14F-4D97-AF65-F5344CB8AC3E}">
        <p14:creationId xmlns:p14="http://schemas.microsoft.com/office/powerpoint/2010/main" val="3896072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FF"/>
                </a:solidFill>
              </a:rPr>
              <a:t>LTACHs </a:t>
            </a:r>
            <a:r>
              <a:rPr lang="en-US" sz="3600" dirty="0" err="1" smtClean="0">
                <a:solidFill>
                  <a:srgbClr val="FFFFFF"/>
                </a:solidFill>
              </a:rPr>
              <a:t>vs</a:t>
            </a:r>
            <a:r>
              <a:rPr lang="en-US" sz="3600" dirty="0" smtClean="0">
                <a:solidFill>
                  <a:srgbClr val="FFFFFF"/>
                </a:solidFill>
              </a:rPr>
              <a:t> ICUs: Multidrug Resistance and CAUTI</a:t>
            </a:r>
            <a:r>
              <a:rPr lang="en-US" dirty="0" smtClean="0">
                <a:solidFill>
                  <a:srgbClr val="FFFFFF"/>
                </a:solidFill>
              </a:rPr>
              <a:t/>
            </a:r>
            <a:br>
              <a:rPr lang="en-US" dirty="0" smtClean="0">
                <a:solidFill>
                  <a:srgbClr val="FFFFFF"/>
                </a:solidFill>
              </a:rPr>
            </a:br>
            <a:r>
              <a:rPr lang="en-US" sz="2200" dirty="0" smtClean="0">
                <a:solidFill>
                  <a:srgbClr val="FFFFFF"/>
                </a:solidFill>
              </a:rPr>
              <a:t>(</a:t>
            </a:r>
            <a:r>
              <a:rPr lang="en-US" sz="2200" dirty="0" err="1" smtClean="0">
                <a:solidFill>
                  <a:srgbClr val="FFFFFF"/>
                </a:solidFill>
              </a:rPr>
              <a:t>Chitnis</a:t>
            </a:r>
            <a:r>
              <a:rPr lang="en-US" sz="2200" dirty="0" smtClean="0">
                <a:solidFill>
                  <a:srgbClr val="FFFFFF"/>
                </a:solidFill>
              </a:rPr>
              <a:t>, </a:t>
            </a:r>
            <a:r>
              <a:rPr lang="en-US" sz="2200" i="1" dirty="0" smtClean="0">
                <a:solidFill>
                  <a:srgbClr val="FFFFFF"/>
                </a:solidFill>
              </a:rPr>
              <a:t>Infect Control </a:t>
            </a:r>
            <a:r>
              <a:rPr lang="en-US" sz="2200" i="1" dirty="0" err="1" smtClean="0">
                <a:solidFill>
                  <a:srgbClr val="FFFFFF"/>
                </a:solidFill>
              </a:rPr>
              <a:t>Hosp</a:t>
            </a:r>
            <a:r>
              <a:rPr lang="en-US" sz="2200" i="1" dirty="0" smtClean="0">
                <a:solidFill>
                  <a:srgbClr val="FFFFFF"/>
                </a:solidFill>
              </a:rPr>
              <a:t> </a:t>
            </a:r>
            <a:r>
              <a:rPr lang="en-US" sz="2200" i="1" dirty="0" err="1" smtClean="0">
                <a:solidFill>
                  <a:srgbClr val="FFFFFF"/>
                </a:solidFill>
              </a:rPr>
              <a:t>Epidemiol</a:t>
            </a:r>
            <a:r>
              <a:rPr lang="en-US" sz="2200" i="1" dirty="0" smtClean="0">
                <a:solidFill>
                  <a:srgbClr val="FFFFFF"/>
                </a:solidFill>
              </a:rPr>
              <a:t> </a:t>
            </a:r>
            <a:r>
              <a:rPr lang="en-US" sz="2200" dirty="0" smtClean="0">
                <a:solidFill>
                  <a:srgbClr val="FFFFFF"/>
                </a:solidFill>
              </a:rPr>
              <a:t>2012; 33</a:t>
            </a:r>
            <a:r>
              <a:rPr lang="en-US" sz="2200" dirty="0">
                <a:solidFill>
                  <a:srgbClr val="FFFFFF"/>
                </a:solidFill>
              </a:rPr>
              <a:t>(10):993-</a:t>
            </a:r>
            <a:r>
              <a:rPr lang="en-US" sz="2200" dirty="0" smtClean="0">
                <a:solidFill>
                  <a:srgbClr val="FFFFFF"/>
                </a:solidFill>
              </a:rPr>
              <a:t>1000)</a:t>
            </a:r>
            <a:endParaRPr lang="en-US" sz="2200" dirty="0">
              <a:solidFill>
                <a:srgbClr val="FFFFFF"/>
              </a:solidFill>
            </a:endParaRPr>
          </a:p>
        </p:txBody>
      </p:sp>
      <p:sp>
        <p:nvSpPr>
          <p:cNvPr id="3" name="Content Placeholder 2"/>
          <p:cNvSpPr>
            <a:spLocks noGrp="1"/>
          </p:cNvSpPr>
          <p:nvPr>
            <p:ph sz="quarter" idx="11"/>
          </p:nvPr>
        </p:nvSpPr>
        <p:spPr/>
        <p:txBody>
          <a:bodyPr>
            <a:normAutofit fontScale="92500" lnSpcReduction="10000"/>
          </a:bodyPr>
          <a:lstStyle/>
          <a:p>
            <a:r>
              <a:rPr lang="en-US" dirty="0" smtClean="0"/>
              <a:t>More VRE (</a:t>
            </a:r>
            <a:r>
              <a:rPr lang="en-US" dirty="0" err="1" smtClean="0"/>
              <a:t>faecalis</a:t>
            </a:r>
            <a:r>
              <a:rPr lang="en-US" dirty="0" smtClean="0"/>
              <a:t>) isolates were </a:t>
            </a:r>
            <a:r>
              <a:rPr lang="en-US" dirty="0"/>
              <a:t>reported </a:t>
            </a:r>
            <a:r>
              <a:rPr lang="en-US" dirty="0" smtClean="0"/>
              <a:t>in LTACHs </a:t>
            </a:r>
            <a:r>
              <a:rPr lang="en-US" dirty="0"/>
              <a:t>(44%) than in ICUs (7%–13</a:t>
            </a:r>
            <a:r>
              <a:rPr lang="en-US" dirty="0" smtClean="0"/>
              <a:t>%)</a:t>
            </a:r>
            <a:r>
              <a:rPr lang="en-US" dirty="0"/>
              <a:t>. </a:t>
            </a:r>
            <a:endParaRPr lang="en-US" dirty="0" smtClean="0"/>
          </a:p>
          <a:p>
            <a:r>
              <a:rPr lang="en-US" dirty="0" smtClean="0"/>
              <a:t>LTACHs: higher </a:t>
            </a:r>
            <a:r>
              <a:rPr lang="en-US" dirty="0"/>
              <a:t>proportion of </a:t>
            </a:r>
            <a:r>
              <a:rPr lang="en-US" dirty="0" smtClean="0"/>
              <a:t>multidrug resistant </a:t>
            </a:r>
            <a:r>
              <a:rPr lang="en-US" i="1" dirty="0" smtClean="0"/>
              <a:t>P</a:t>
            </a:r>
            <a:r>
              <a:rPr lang="en-US" i="1" dirty="0"/>
              <a:t>. </a:t>
            </a:r>
            <a:r>
              <a:rPr lang="en-US" i="1" dirty="0" err="1" smtClean="0"/>
              <a:t>aeruginosa</a:t>
            </a:r>
            <a:r>
              <a:rPr lang="en-US" i="1" dirty="0" smtClean="0"/>
              <a:t> </a:t>
            </a:r>
            <a:r>
              <a:rPr lang="en-US" dirty="0" smtClean="0"/>
              <a:t>CAUTI </a:t>
            </a:r>
            <a:r>
              <a:rPr lang="en-US" dirty="0"/>
              <a:t>isolates (25%) </a:t>
            </a:r>
            <a:r>
              <a:rPr lang="en-US" dirty="0" smtClean="0"/>
              <a:t>compared to acute care MICUs (12-16</a:t>
            </a:r>
            <a:r>
              <a:rPr lang="en-US" dirty="0"/>
              <a:t>%). </a:t>
            </a:r>
            <a:endParaRPr lang="en-US" dirty="0" smtClean="0"/>
          </a:p>
          <a:p>
            <a:r>
              <a:rPr lang="en-US" dirty="0"/>
              <a:t>N</a:t>
            </a:r>
            <a:r>
              <a:rPr lang="en-US" dirty="0" smtClean="0"/>
              <a:t>o </a:t>
            </a:r>
            <a:r>
              <a:rPr lang="en-US" dirty="0"/>
              <a:t>significant </a:t>
            </a:r>
            <a:r>
              <a:rPr lang="en-US" dirty="0" smtClean="0"/>
              <a:t>difference in CRE CAUTI isolates between LTACHs and ICUs</a:t>
            </a:r>
            <a:r>
              <a:rPr lang="en-US" dirty="0"/>
              <a:t>, </a:t>
            </a:r>
            <a:r>
              <a:rPr lang="en-US" dirty="0" smtClean="0"/>
              <a:t>but 42% of </a:t>
            </a:r>
            <a:r>
              <a:rPr lang="en-US" dirty="0"/>
              <a:t>LTACHs </a:t>
            </a:r>
            <a:r>
              <a:rPr lang="en-US" dirty="0" smtClean="0"/>
              <a:t>reported </a:t>
            </a:r>
            <a:r>
              <a:rPr lang="en-US" dirty="0"/>
              <a:t>a CRE CAUTI </a:t>
            </a:r>
            <a:r>
              <a:rPr lang="en-US" dirty="0" smtClean="0"/>
              <a:t>compared to ICUs (8</a:t>
            </a:r>
            <a:r>
              <a:rPr lang="en-US" dirty="0"/>
              <a:t>%–21%).</a:t>
            </a:r>
          </a:p>
        </p:txBody>
      </p:sp>
      <p:sp>
        <p:nvSpPr>
          <p:cNvPr id="4" name="Slide Number Placeholder 1"/>
          <p:cNvSpPr>
            <a:spLocks noGrp="1"/>
          </p:cNvSpPr>
          <p:nvPr>
            <p:ph type="sldNum" sz="quarter" idx="10"/>
          </p:nvPr>
        </p:nvSpPr>
        <p:spPr>
          <a:xfrm>
            <a:off x="457200" y="6324600"/>
            <a:ext cx="2133600" cy="365125"/>
          </a:xfrm>
        </p:spPr>
        <p:txBody>
          <a:bodyPr/>
          <a:lstStyle/>
          <a:p>
            <a:pPr algn="l"/>
            <a:fld id="{C5DCE237-A10A-304A-84B1-771F70C06161}" type="slidenum">
              <a:rPr lang="en-US" smtClean="0"/>
              <a:pPr algn="l"/>
              <a:t>15</a:t>
            </a:fld>
            <a:endParaRPr lang="en-US"/>
          </a:p>
        </p:txBody>
      </p:sp>
    </p:spTree>
    <p:extLst>
      <p:ext uri="{BB962C8B-B14F-4D97-AF65-F5344CB8AC3E}">
        <p14:creationId xmlns:p14="http://schemas.microsoft.com/office/powerpoint/2010/main" val="3110068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MDROs and CAUTI: NHSN 2009-10</a:t>
            </a:r>
            <a:br>
              <a:rPr lang="en-US" dirty="0" smtClean="0">
                <a:solidFill>
                  <a:schemeClr val="bg1"/>
                </a:solidFill>
              </a:rPr>
            </a:br>
            <a:r>
              <a:rPr lang="en-US" sz="2200" dirty="0" smtClean="0">
                <a:solidFill>
                  <a:schemeClr val="bg1"/>
                </a:solidFill>
              </a:rPr>
              <a:t>(Sievert, </a:t>
            </a:r>
            <a:r>
              <a:rPr lang="en-US" sz="2200" i="1" dirty="0" smtClean="0">
                <a:solidFill>
                  <a:schemeClr val="bg1"/>
                </a:solidFill>
              </a:rPr>
              <a:t>Infect Control </a:t>
            </a:r>
            <a:r>
              <a:rPr lang="en-US" sz="2200" i="1" dirty="0" err="1" smtClean="0">
                <a:solidFill>
                  <a:schemeClr val="bg1"/>
                </a:solidFill>
              </a:rPr>
              <a:t>Hosp</a:t>
            </a:r>
            <a:r>
              <a:rPr lang="en-US" sz="2200" i="1" dirty="0" smtClean="0">
                <a:solidFill>
                  <a:schemeClr val="bg1"/>
                </a:solidFill>
              </a:rPr>
              <a:t> </a:t>
            </a:r>
            <a:r>
              <a:rPr lang="en-US" sz="2200" i="1" dirty="0" err="1" smtClean="0">
                <a:solidFill>
                  <a:schemeClr val="bg1"/>
                </a:solidFill>
              </a:rPr>
              <a:t>Epidemiol</a:t>
            </a:r>
            <a:r>
              <a:rPr lang="en-US" sz="2200" i="1" dirty="0" smtClean="0">
                <a:solidFill>
                  <a:schemeClr val="bg1"/>
                </a:solidFill>
              </a:rPr>
              <a:t> </a:t>
            </a:r>
            <a:r>
              <a:rPr lang="en-US" sz="2200" dirty="0" smtClean="0">
                <a:solidFill>
                  <a:schemeClr val="bg1"/>
                </a:solidFill>
              </a:rPr>
              <a:t>2013; 34: 1-14) </a:t>
            </a:r>
            <a:endParaRPr lang="en-US" sz="2200" dirty="0">
              <a:solidFill>
                <a:schemeClr val="bg1"/>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16</a:t>
            </a:fld>
            <a:endParaRPr lang="en-US"/>
          </a:p>
        </p:txBody>
      </p:sp>
      <p:sp>
        <p:nvSpPr>
          <p:cNvPr id="3" name="Content Placeholder 2"/>
          <p:cNvSpPr>
            <a:spLocks noGrp="1"/>
          </p:cNvSpPr>
          <p:nvPr>
            <p:ph sz="quarter" idx="11"/>
          </p:nvPr>
        </p:nvSpPr>
        <p:spPr/>
        <p:txBody>
          <a:bodyPr/>
          <a:lstStyle/>
          <a:p>
            <a:r>
              <a:rPr lang="en-US" dirty="0"/>
              <a:t>2,039 </a:t>
            </a:r>
            <a:r>
              <a:rPr lang="en-US" dirty="0" smtClean="0"/>
              <a:t>hospitals</a:t>
            </a:r>
          </a:p>
          <a:p>
            <a:r>
              <a:rPr lang="en-US" dirty="0" smtClean="0"/>
              <a:t>CAUTI organisms: CRE </a:t>
            </a:r>
            <a:r>
              <a:rPr lang="en-US" i="1" dirty="0" err="1" smtClean="0"/>
              <a:t>klebsiella</a:t>
            </a:r>
            <a:r>
              <a:rPr lang="en-US" i="1" dirty="0" smtClean="0"/>
              <a:t> </a:t>
            </a:r>
            <a:r>
              <a:rPr lang="en-US" i="1" dirty="0" err="1" smtClean="0"/>
              <a:t>sp</a:t>
            </a:r>
            <a:r>
              <a:rPr lang="en-US" i="1" dirty="0" smtClean="0"/>
              <a:t> </a:t>
            </a:r>
            <a:r>
              <a:rPr lang="en-US" dirty="0" smtClean="0"/>
              <a:t>12.5%, CRE </a:t>
            </a:r>
            <a:r>
              <a:rPr lang="en-US" i="1" dirty="0" smtClean="0"/>
              <a:t>E. coli </a:t>
            </a:r>
            <a:r>
              <a:rPr lang="en-US" dirty="0" smtClean="0"/>
              <a:t>2.3%, VRE </a:t>
            </a:r>
            <a:r>
              <a:rPr lang="en-US" dirty="0" err="1" smtClean="0"/>
              <a:t>faecium</a:t>
            </a:r>
            <a:r>
              <a:rPr lang="en-US" dirty="0" smtClean="0"/>
              <a:t> 86%, </a:t>
            </a:r>
            <a:r>
              <a:rPr lang="en-US" dirty="0" err="1" smtClean="0"/>
              <a:t>fluoroquinolone</a:t>
            </a:r>
            <a:r>
              <a:rPr lang="en-US" dirty="0" smtClean="0"/>
              <a:t> resistant </a:t>
            </a:r>
            <a:r>
              <a:rPr lang="en-US" i="1" dirty="0" smtClean="0"/>
              <a:t>E. coli</a:t>
            </a:r>
            <a:r>
              <a:rPr lang="en-US" dirty="0" smtClean="0"/>
              <a:t> 67%</a:t>
            </a:r>
          </a:p>
          <a:p>
            <a:r>
              <a:rPr lang="en-US" dirty="0" smtClean="0"/>
              <a:t>20% of facilities reported a CRE </a:t>
            </a:r>
            <a:r>
              <a:rPr lang="en-US" i="1" dirty="0" err="1" smtClean="0"/>
              <a:t>Klebsiella</a:t>
            </a:r>
            <a:r>
              <a:rPr lang="en-US" i="1" dirty="0" smtClean="0"/>
              <a:t> sp.</a:t>
            </a:r>
          </a:p>
        </p:txBody>
      </p:sp>
    </p:spTree>
    <p:extLst>
      <p:ext uri="{BB962C8B-B14F-4D97-AF65-F5344CB8AC3E}">
        <p14:creationId xmlns:p14="http://schemas.microsoft.com/office/powerpoint/2010/main" val="3851325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MDROs and CAUTI: NHSN 2009-10</a:t>
            </a:r>
            <a:br>
              <a:rPr lang="en-US" dirty="0" smtClean="0">
                <a:solidFill>
                  <a:schemeClr val="bg1"/>
                </a:solidFill>
              </a:rPr>
            </a:br>
            <a:r>
              <a:rPr lang="en-US" sz="2200" dirty="0" smtClean="0">
                <a:solidFill>
                  <a:schemeClr val="bg1"/>
                </a:solidFill>
              </a:rPr>
              <a:t>(Sievert, </a:t>
            </a:r>
            <a:r>
              <a:rPr lang="en-US" sz="2200" i="1" dirty="0" smtClean="0">
                <a:solidFill>
                  <a:schemeClr val="bg1"/>
                </a:solidFill>
              </a:rPr>
              <a:t>Infect Control </a:t>
            </a:r>
            <a:r>
              <a:rPr lang="en-US" sz="2200" i="1" dirty="0" err="1" smtClean="0">
                <a:solidFill>
                  <a:schemeClr val="bg1"/>
                </a:solidFill>
              </a:rPr>
              <a:t>Hosp</a:t>
            </a:r>
            <a:r>
              <a:rPr lang="en-US" sz="2200" i="1" dirty="0" smtClean="0">
                <a:solidFill>
                  <a:schemeClr val="bg1"/>
                </a:solidFill>
              </a:rPr>
              <a:t> </a:t>
            </a:r>
            <a:r>
              <a:rPr lang="en-US" sz="2200" i="1" dirty="0" err="1" smtClean="0">
                <a:solidFill>
                  <a:schemeClr val="bg1"/>
                </a:solidFill>
              </a:rPr>
              <a:t>Epidemiol</a:t>
            </a:r>
            <a:r>
              <a:rPr lang="en-US" sz="2200" i="1" dirty="0" smtClean="0">
                <a:solidFill>
                  <a:schemeClr val="bg1"/>
                </a:solidFill>
              </a:rPr>
              <a:t> </a:t>
            </a:r>
            <a:r>
              <a:rPr lang="en-US" sz="2200" dirty="0" smtClean="0">
                <a:solidFill>
                  <a:schemeClr val="bg1"/>
                </a:solidFill>
              </a:rPr>
              <a:t>2013; 34: 1-14) </a:t>
            </a:r>
            <a:endParaRPr lang="en-US" sz="2200" dirty="0">
              <a:solidFill>
                <a:schemeClr val="bg1"/>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17</a:t>
            </a:fld>
            <a:endParaRPr lang="en-US"/>
          </a:p>
        </p:txBody>
      </p:sp>
      <p:sp>
        <p:nvSpPr>
          <p:cNvPr id="5" name="Content Placeholder 4"/>
          <p:cNvSpPr>
            <a:spLocks noGrp="1"/>
          </p:cNvSpPr>
          <p:nvPr>
            <p:ph sz="quarter" idx="12"/>
          </p:nvPr>
        </p:nvSpPr>
        <p:spPr>
          <a:xfrm>
            <a:off x="5791200" y="1600200"/>
            <a:ext cx="3276600" cy="4419600"/>
          </a:xfrm>
        </p:spPr>
        <p:txBody>
          <a:bodyPr>
            <a:normAutofit fontScale="92500"/>
          </a:bodyPr>
          <a:lstStyle/>
          <a:p>
            <a:pPr marL="0" indent="0">
              <a:buNone/>
            </a:pPr>
            <a:r>
              <a:rPr lang="en-US" dirty="0"/>
              <a:t>Selected organisms reported comparing the ICU vs. non-ICUs: more resistance in ICUs.</a:t>
            </a:r>
          </a:p>
          <a:p>
            <a:pPr marL="0" indent="0">
              <a:buNone/>
            </a:pPr>
            <a:r>
              <a:rPr lang="en-US" dirty="0">
                <a:solidFill>
                  <a:srgbClr val="000090"/>
                </a:solidFill>
              </a:rPr>
              <a:t>More impetus for us to focus </a:t>
            </a:r>
            <a:r>
              <a:rPr lang="en-US" dirty="0" smtClean="0">
                <a:solidFill>
                  <a:srgbClr val="000090"/>
                </a:solidFill>
              </a:rPr>
              <a:t>on </a:t>
            </a:r>
            <a:r>
              <a:rPr lang="en-US" dirty="0">
                <a:solidFill>
                  <a:srgbClr val="000090"/>
                </a:solidFill>
              </a:rPr>
              <a:t>urinary catheter use in ICUs</a:t>
            </a:r>
            <a:r>
              <a:rPr lang="en-US" dirty="0" smtClean="0">
                <a:solidFill>
                  <a:srgbClr val="000090"/>
                </a:solidFill>
              </a:rPr>
              <a:t>?</a:t>
            </a:r>
            <a:endParaRPr lang="en-US" dirty="0">
              <a:solidFill>
                <a:srgbClr val="000090"/>
              </a:solidFill>
            </a:endParaRPr>
          </a:p>
        </p:txBody>
      </p:sp>
      <p:pic>
        <p:nvPicPr>
          <p:cNvPr id="8" name="Content Placeholder 7" descr="alt=&quot;&quot;"/>
          <p:cNvPicPr>
            <a:picLocks noGrp="1" noChangeAspect="1"/>
          </p:cNvPicPr>
          <p:nvPr>
            <p:ph sz="quarter" idx="11"/>
          </p:nvPr>
        </p:nvPicPr>
        <p:blipFill>
          <a:blip r:embed="rId2"/>
          <a:stretch>
            <a:fillRect/>
          </a:stretch>
        </p:blipFill>
        <p:spPr>
          <a:xfrm>
            <a:off x="125761" y="1752599"/>
            <a:ext cx="5573134" cy="3962401"/>
          </a:xfrm>
          <a:prstGeom prst="rect">
            <a:avLst/>
          </a:prstGeom>
        </p:spPr>
      </p:pic>
    </p:spTree>
    <p:extLst>
      <p:ext uri="{BB962C8B-B14F-4D97-AF65-F5344CB8AC3E}">
        <p14:creationId xmlns:p14="http://schemas.microsoft.com/office/powerpoint/2010/main" val="1742815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CRE in Michigan</a:t>
            </a:r>
            <a:br>
              <a:rPr lang="en-US" dirty="0" smtClean="0">
                <a:solidFill>
                  <a:schemeClr val="bg1"/>
                </a:solidFill>
              </a:rPr>
            </a:br>
            <a:r>
              <a:rPr lang="en-US" sz="2200" dirty="0" smtClean="0">
                <a:solidFill>
                  <a:schemeClr val="bg1"/>
                </a:solidFill>
              </a:rPr>
              <a:t>(Brennan, </a:t>
            </a:r>
            <a:r>
              <a:rPr lang="en-US" sz="2200" i="1" dirty="0" smtClean="0">
                <a:solidFill>
                  <a:schemeClr val="bg1"/>
                </a:solidFill>
              </a:rPr>
              <a:t>Infect Control </a:t>
            </a:r>
            <a:r>
              <a:rPr lang="en-US" sz="2200" i="1" dirty="0" err="1" smtClean="0">
                <a:solidFill>
                  <a:schemeClr val="bg1"/>
                </a:solidFill>
              </a:rPr>
              <a:t>Hosp</a:t>
            </a:r>
            <a:r>
              <a:rPr lang="en-US" sz="2200" i="1" dirty="0" smtClean="0">
                <a:solidFill>
                  <a:schemeClr val="bg1"/>
                </a:solidFill>
              </a:rPr>
              <a:t> </a:t>
            </a:r>
            <a:r>
              <a:rPr lang="en-US" sz="2200" i="1" dirty="0" err="1" smtClean="0">
                <a:solidFill>
                  <a:schemeClr val="bg1"/>
                </a:solidFill>
              </a:rPr>
              <a:t>Epidemiol</a:t>
            </a:r>
            <a:r>
              <a:rPr lang="en-US" sz="2200" i="1" dirty="0" smtClean="0">
                <a:solidFill>
                  <a:schemeClr val="bg1"/>
                </a:solidFill>
              </a:rPr>
              <a:t> </a:t>
            </a:r>
            <a:r>
              <a:rPr lang="en-US" sz="2200" dirty="0" smtClean="0">
                <a:solidFill>
                  <a:schemeClr val="bg1"/>
                </a:solidFill>
              </a:rPr>
              <a:t>2014: </a:t>
            </a:r>
            <a:r>
              <a:rPr lang="en-US" sz="2200" dirty="0">
                <a:solidFill>
                  <a:schemeClr val="bg1"/>
                </a:solidFill>
              </a:rPr>
              <a:t>35(4):342-</a:t>
            </a:r>
            <a:r>
              <a:rPr lang="en-US" sz="2200" dirty="0" smtClean="0">
                <a:solidFill>
                  <a:schemeClr val="bg1"/>
                </a:solidFill>
              </a:rPr>
              <a:t>349)</a:t>
            </a:r>
            <a:endParaRPr lang="en-US" sz="2200" dirty="0">
              <a:solidFill>
                <a:schemeClr val="bg1"/>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18</a:t>
            </a:fld>
            <a:endParaRPr lang="en-US"/>
          </a:p>
        </p:txBody>
      </p:sp>
      <p:sp>
        <p:nvSpPr>
          <p:cNvPr id="3" name="Content Placeholder 2"/>
          <p:cNvSpPr>
            <a:spLocks noGrp="1"/>
          </p:cNvSpPr>
          <p:nvPr>
            <p:ph sz="quarter" idx="11"/>
          </p:nvPr>
        </p:nvSpPr>
        <p:spPr/>
        <p:txBody>
          <a:bodyPr>
            <a:noAutofit/>
          </a:bodyPr>
          <a:lstStyle/>
          <a:p>
            <a:r>
              <a:rPr lang="en-US" dirty="0" smtClean="0"/>
              <a:t>17 acute care and 4 LTACs, 6 months data on CRE infection or colonization</a:t>
            </a:r>
          </a:p>
          <a:p>
            <a:r>
              <a:rPr lang="en-US" dirty="0" smtClean="0"/>
              <a:t>102 cases: </a:t>
            </a:r>
            <a:r>
              <a:rPr lang="en-US" i="1" dirty="0" smtClean="0"/>
              <a:t>K. </a:t>
            </a:r>
            <a:r>
              <a:rPr lang="en-US" i="1" dirty="0" err="1" smtClean="0"/>
              <a:t>pneumoniae</a:t>
            </a:r>
            <a:r>
              <a:rPr lang="en-US" i="1" dirty="0" smtClean="0"/>
              <a:t> </a:t>
            </a:r>
            <a:r>
              <a:rPr lang="en-US" dirty="0" smtClean="0"/>
              <a:t>(87%), </a:t>
            </a:r>
            <a:r>
              <a:rPr lang="en-US" i="1" dirty="0" smtClean="0"/>
              <a:t>E. coli </a:t>
            </a:r>
            <a:r>
              <a:rPr lang="en-US" dirty="0" smtClean="0"/>
              <a:t>(13%)</a:t>
            </a:r>
            <a:endParaRPr lang="en-US" dirty="0"/>
          </a:p>
        </p:txBody>
      </p:sp>
      <p:pic>
        <p:nvPicPr>
          <p:cNvPr id="5" name="Picture 4" descr="alt=&quot;&quot;"/>
          <p:cNvPicPr>
            <a:picLocks noChangeAspect="1"/>
          </p:cNvPicPr>
          <p:nvPr/>
        </p:nvPicPr>
        <p:blipFill>
          <a:blip r:embed="rId2"/>
          <a:stretch>
            <a:fillRect/>
          </a:stretch>
        </p:blipFill>
        <p:spPr>
          <a:xfrm>
            <a:off x="609600" y="3429000"/>
            <a:ext cx="7848600" cy="2953036"/>
          </a:xfrm>
          <a:prstGeom prst="rect">
            <a:avLst/>
          </a:prstGeom>
        </p:spPr>
      </p:pic>
    </p:spTree>
    <p:extLst>
      <p:ext uri="{BB962C8B-B14F-4D97-AF65-F5344CB8AC3E}">
        <p14:creationId xmlns:p14="http://schemas.microsoft.com/office/powerpoint/2010/main" val="127024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CRE, Michigan, and Urinary Catheter</a:t>
            </a:r>
            <a:br>
              <a:rPr lang="en-US" dirty="0" smtClean="0">
                <a:solidFill>
                  <a:srgbClr val="FFFFFF"/>
                </a:solidFill>
              </a:rPr>
            </a:br>
            <a:r>
              <a:rPr lang="en-US" sz="2200" dirty="0" smtClean="0">
                <a:solidFill>
                  <a:srgbClr val="FFFFFF"/>
                </a:solidFill>
              </a:rPr>
              <a:t>(Brennan, </a:t>
            </a:r>
            <a:r>
              <a:rPr lang="en-US" sz="2200" i="1" dirty="0" smtClean="0">
                <a:solidFill>
                  <a:srgbClr val="FFFFFF"/>
                </a:solidFill>
              </a:rPr>
              <a:t>Infect Control </a:t>
            </a:r>
            <a:r>
              <a:rPr lang="en-US" sz="2200" i="1" dirty="0" err="1" smtClean="0">
                <a:solidFill>
                  <a:srgbClr val="FFFFFF"/>
                </a:solidFill>
              </a:rPr>
              <a:t>Hosp</a:t>
            </a:r>
            <a:r>
              <a:rPr lang="en-US" sz="2200" i="1" dirty="0" smtClean="0">
                <a:solidFill>
                  <a:srgbClr val="FFFFFF"/>
                </a:solidFill>
              </a:rPr>
              <a:t> </a:t>
            </a:r>
            <a:r>
              <a:rPr lang="en-US" sz="2200" i="1" dirty="0" err="1" smtClean="0">
                <a:solidFill>
                  <a:srgbClr val="FFFFFF"/>
                </a:solidFill>
              </a:rPr>
              <a:t>Epidemiol</a:t>
            </a:r>
            <a:r>
              <a:rPr lang="en-US" sz="2200" i="1" dirty="0" smtClean="0">
                <a:solidFill>
                  <a:srgbClr val="FFFFFF"/>
                </a:solidFill>
              </a:rPr>
              <a:t> </a:t>
            </a:r>
            <a:r>
              <a:rPr lang="en-US" sz="2200" dirty="0" smtClean="0">
                <a:solidFill>
                  <a:srgbClr val="FFFFFF"/>
                </a:solidFill>
              </a:rPr>
              <a:t>2014: </a:t>
            </a:r>
            <a:r>
              <a:rPr lang="en-US" sz="2200" dirty="0">
                <a:solidFill>
                  <a:srgbClr val="FFFFFF"/>
                </a:solidFill>
              </a:rPr>
              <a:t>35(4):342-</a:t>
            </a:r>
            <a:r>
              <a:rPr lang="en-US" sz="2200" dirty="0" smtClean="0">
                <a:solidFill>
                  <a:srgbClr val="FFFFFF"/>
                </a:solidFill>
              </a:rPr>
              <a:t>349)</a:t>
            </a:r>
            <a:endParaRPr lang="en-US" sz="2200" dirty="0">
              <a:solidFill>
                <a:srgbClr val="FFFFFF"/>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19</a:t>
            </a:fld>
            <a:endParaRPr lang="en-US" dirty="0"/>
          </a:p>
        </p:txBody>
      </p:sp>
      <p:sp>
        <p:nvSpPr>
          <p:cNvPr id="3" name="Content Placeholder 2"/>
          <p:cNvSpPr>
            <a:spLocks noGrp="1"/>
          </p:cNvSpPr>
          <p:nvPr>
            <p:ph sz="quarter" idx="11"/>
          </p:nvPr>
        </p:nvSpPr>
        <p:spPr/>
        <p:txBody>
          <a:bodyPr>
            <a:noAutofit/>
          </a:bodyPr>
          <a:lstStyle/>
          <a:p>
            <a:r>
              <a:rPr lang="en-US" sz="2800" dirty="0" smtClean="0"/>
              <a:t>Cases evaluated: 61</a:t>
            </a:r>
            <a:r>
              <a:rPr lang="en-US" sz="2800" dirty="0"/>
              <a:t>% from urine, 15% respiratory, 10% </a:t>
            </a:r>
            <a:r>
              <a:rPr lang="en-US" sz="2800" dirty="0" smtClean="0"/>
              <a:t>blood</a:t>
            </a:r>
          </a:p>
          <a:p>
            <a:r>
              <a:rPr lang="en-US" sz="2800" dirty="0" smtClean="0"/>
              <a:t>49% of cases were on the general care wards (so, it is not only the ICUs!!!)</a:t>
            </a:r>
            <a:endParaRPr lang="en-US" sz="2800" dirty="0"/>
          </a:p>
        </p:txBody>
      </p:sp>
      <p:pic>
        <p:nvPicPr>
          <p:cNvPr id="8" name="Picture 7" descr="alt=&quot;&quot;"/>
          <p:cNvPicPr>
            <a:picLocks noChangeAspect="1"/>
          </p:cNvPicPr>
          <p:nvPr/>
        </p:nvPicPr>
        <p:blipFill>
          <a:blip r:embed="rId2"/>
          <a:stretch>
            <a:fillRect/>
          </a:stretch>
        </p:blipFill>
        <p:spPr>
          <a:xfrm>
            <a:off x="914400" y="3733800"/>
            <a:ext cx="7268308" cy="2362200"/>
          </a:xfrm>
          <a:prstGeom prst="rect">
            <a:avLst/>
          </a:prstGeom>
        </p:spPr>
      </p:pic>
      <p:sp>
        <p:nvSpPr>
          <p:cNvPr id="9" name="TextBox 8"/>
          <p:cNvSpPr txBox="1"/>
          <p:nvPr/>
        </p:nvSpPr>
        <p:spPr>
          <a:xfrm>
            <a:off x="7467600" y="3581400"/>
            <a:ext cx="441347" cy="523220"/>
          </a:xfrm>
          <a:prstGeom prst="rect">
            <a:avLst/>
          </a:prstGeom>
          <a:noFill/>
        </p:spPr>
        <p:txBody>
          <a:bodyPr wrap="none" rtlCol="0">
            <a:spAutoFit/>
          </a:bodyPr>
          <a:lstStyle/>
          <a:p>
            <a:r>
              <a:rPr lang="en-US" sz="2800" dirty="0" smtClean="0"/>
              <a:t>%</a:t>
            </a:r>
            <a:endParaRPr lang="en-US" sz="2800" dirty="0"/>
          </a:p>
        </p:txBody>
      </p:sp>
    </p:spTree>
    <p:extLst>
      <p:ext uri="{BB962C8B-B14F-4D97-AF65-F5344CB8AC3E}">
        <p14:creationId xmlns:p14="http://schemas.microsoft.com/office/powerpoint/2010/main" val="61639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Learning Objectives</a:t>
            </a:r>
          </a:p>
        </p:txBody>
      </p:sp>
      <p:sp>
        <p:nvSpPr>
          <p:cNvPr id="31746" name="Content Placeholder 2"/>
          <p:cNvSpPr>
            <a:spLocks noGrp="1"/>
          </p:cNvSpPr>
          <p:nvPr>
            <p:ph sz="quarter" idx="11"/>
          </p:nvPr>
        </p:nvSpPr>
        <p:spPr>
          <a:xfrm>
            <a:off x="457200" y="1676400"/>
            <a:ext cx="8153400" cy="4267200"/>
          </a:xfrm>
        </p:spPr>
        <p:txBody>
          <a:bodyPr>
            <a:normAutofit/>
          </a:bodyPr>
          <a:lstStyle/>
          <a:p>
            <a:pPr marL="514350" indent="-514350">
              <a:buFont typeface="+mj-lt"/>
              <a:buAutoNum type="arabicPeriod"/>
              <a:defRPr/>
            </a:pPr>
            <a:r>
              <a:rPr lang="en-US" dirty="0" smtClean="0">
                <a:latin typeface="Calibri" pitchFamily="34" charset="0"/>
                <a:ea typeface="ＭＳ Ｐゴシック" pitchFamily="34" charset="-128"/>
              </a:rPr>
              <a:t>Describe </a:t>
            </a:r>
            <a:r>
              <a:rPr lang="en-US" dirty="0">
                <a:latin typeface="Calibri" pitchFamily="34" charset="0"/>
                <a:ea typeface="ＭＳ Ｐゴシック" pitchFamily="34" charset="-128"/>
              </a:rPr>
              <a:t>patients with urinary catheters as potential reservoirs for transmission of multidrug resistant organisms </a:t>
            </a:r>
            <a:endParaRPr lang="en-US" dirty="0" smtClean="0">
              <a:latin typeface="Calibri" pitchFamily="34" charset="0"/>
              <a:ea typeface="ＭＳ Ｐゴシック" pitchFamily="34" charset="-128"/>
            </a:endParaRPr>
          </a:p>
          <a:p>
            <a:pPr marL="514350" indent="-514350">
              <a:buFont typeface="+mj-lt"/>
              <a:buAutoNum type="arabicPeriod"/>
              <a:defRPr/>
            </a:pPr>
            <a:r>
              <a:rPr lang="en-US" dirty="0" smtClean="0">
                <a:latin typeface="Calibri" pitchFamily="34" charset="0"/>
                <a:ea typeface="ＭＳ Ｐゴシック" pitchFamily="34" charset="-128"/>
              </a:rPr>
              <a:t>Discuss </a:t>
            </a:r>
            <a:r>
              <a:rPr lang="en-US" dirty="0">
                <a:latin typeface="Calibri" pitchFamily="34" charset="0"/>
                <a:ea typeface="ＭＳ Ｐゴシック" pitchFamily="34" charset="-128"/>
              </a:rPr>
              <a:t>the impact of unnecessary antibiotic use in causing </a:t>
            </a:r>
            <a:r>
              <a:rPr lang="en-US" i="1" dirty="0" smtClean="0">
                <a:latin typeface="Calibri" pitchFamily="34" charset="0"/>
                <a:ea typeface="ＭＳ Ｐゴシック" pitchFamily="34" charset="-128"/>
              </a:rPr>
              <a:t>C. </a:t>
            </a:r>
            <a:r>
              <a:rPr lang="en-US" i="1" dirty="0">
                <a:latin typeface="Calibri" pitchFamily="34" charset="0"/>
                <a:ea typeface="ＭＳ Ｐゴシック" pitchFamily="34" charset="-128"/>
              </a:rPr>
              <a:t>difficile </a:t>
            </a:r>
            <a:r>
              <a:rPr lang="en-US" dirty="0">
                <a:latin typeface="Calibri" pitchFamily="34" charset="0"/>
                <a:ea typeface="ＭＳ Ｐゴシック" pitchFamily="34" charset="-128"/>
              </a:rPr>
              <a:t>infection </a:t>
            </a:r>
            <a:endParaRPr lang="en-US" dirty="0" smtClean="0">
              <a:latin typeface="Calibri" pitchFamily="34" charset="0"/>
              <a:ea typeface="ＭＳ Ｐゴシック" pitchFamily="34" charset="-128"/>
            </a:endParaRPr>
          </a:p>
          <a:p>
            <a:pPr marL="514350" indent="-514350">
              <a:buFont typeface="+mj-lt"/>
              <a:buAutoNum type="arabicPeriod"/>
              <a:defRPr/>
            </a:pPr>
            <a:r>
              <a:rPr lang="en-US" dirty="0">
                <a:latin typeface="Calibri" pitchFamily="34" charset="0"/>
                <a:ea typeface="ＭＳ Ｐゴシック" pitchFamily="34" charset="-128"/>
              </a:rPr>
              <a:t>S</a:t>
            </a:r>
            <a:r>
              <a:rPr lang="en-US" dirty="0" smtClean="0">
                <a:latin typeface="Calibri" pitchFamily="34" charset="0"/>
                <a:ea typeface="ＭＳ Ｐゴシック" pitchFamily="34" charset="-128"/>
              </a:rPr>
              <a:t>ummarize </a:t>
            </a:r>
            <a:r>
              <a:rPr lang="en-US" dirty="0">
                <a:latin typeface="Calibri" pitchFamily="34" charset="0"/>
                <a:ea typeface="ＭＳ Ｐゴシック" pitchFamily="34" charset="-128"/>
              </a:rPr>
              <a:t>the role of unit culture on prevention of </a:t>
            </a:r>
            <a:r>
              <a:rPr lang="en-US" dirty="0" smtClean="0">
                <a:latin typeface="Calibri" pitchFamily="34" charset="0"/>
                <a:ea typeface="ＭＳ Ｐゴシック" pitchFamily="34" charset="-128"/>
              </a:rPr>
              <a:t>CAUTI</a:t>
            </a:r>
          </a:p>
        </p:txBody>
      </p:sp>
      <p:sp>
        <p:nvSpPr>
          <p:cNvPr id="29700"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a:t>
            </a:fld>
            <a:endParaRPr lang="en-US" altLang="en-US" sz="1200">
              <a:solidFill>
                <a:schemeClr val="tx1">
                  <a:tint val="75000"/>
                </a:schemeClr>
              </a:solidFill>
            </a:endParaRPr>
          </a:p>
        </p:txBody>
      </p:sp>
    </p:spTree>
    <p:extLst>
      <p:ext uri="{BB962C8B-B14F-4D97-AF65-F5344CB8AC3E}">
        <p14:creationId xmlns:p14="http://schemas.microsoft.com/office/powerpoint/2010/main" val="297058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 about Nursing Homes?</a:t>
            </a:r>
            <a:br>
              <a:rPr lang="en-US" dirty="0" smtClean="0">
                <a:solidFill>
                  <a:srgbClr val="FFFFFF"/>
                </a:solidFill>
              </a:rPr>
            </a:br>
            <a:r>
              <a:rPr lang="en-US" sz="2000" dirty="0" smtClean="0">
                <a:solidFill>
                  <a:srgbClr val="FFFFFF"/>
                </a:solidFill>
              </a:rPr>
              <a:t>(Wang, </a:t>
            </a:r>
            <a:r>
              <a:rPr lang="en-US" sz="2000" dirty="0" err="1">
                <a:solidFill>
                  <a:srgbClr val="FFFFFF"/>
                </a:solidFill>
              </a:rPr>
              <a:t>Eur</a:t>
            </a:r>
            <a:r>
              <a:rPr lang="en-US" sz="2000" dirty="0">
                <a:solidFill>
                  <a:srgbClr val="FFFFFF"/>
                </a:solidFill>
              </a:rPr>
              <a:t> J </a:t>
            </a:r>
            <a:r>
              <a:rPr lang="en-US" sz="2000" dirty="0" err="1">
                <a:solidFill>
                  <a:srgbClr val="FFFFFF"/>
                </a:solidFill>
              </a:rPr>
              <a:t>Clin</a:t>
            </a:r>
            <a:r>
              <a:rPr lang="en-US" sz="2000" dirty="0">
                <a:solidFill>
                  <a:srgbClr val="FFFFFF"/>
                </a:solidFill>
              </a:rPr>
              <a:t> </a:t>
            </a:r>
            <a:r>
              <a:rPr lang="en-US" sz="2000" dirty="0" err="1">
                <a:solidFill>
                  <a:srgbClr val="FFFFFF"/>
                </a:solidFill>
              </a:rPr>
              <a:t>Microbiol</a:t>
            </a:r>
            <a:r>
              <a:rPr lang="en-US" sz="2000" dirty="0">
                <a:solidFill>
                  <a:srgbClr val="FFFFFF"/>
                </a:solidFill>
              </a:rPr>
              <a:t> Infect Dis (2012) 31:1797</a:t>
            </a:r>
            <a:r>
              <a:rPr lang="en-US" sz="2000" b="1" dirty="0">
                <a:solidFill>
                  <a:srgbClr val="FFFFFF"/>
                </a:solidFill>
              </a:rPr>
              <a:t>–</a:t>
            </a:r>
            <a:r>
              <a:rPr lang="en-US" sz="2000" dirty="0" smtClean="0">
                <a:solidFill>
                  <a:srgbClr val="FFFFFF"/>
                </a:solidFill>
              </a:rPr>
              <a:t>1804)</a:t>
            </a:r>
            <a:endParaRPr lang="en-US" sz="2000" dirty="0">
              <a:solidFill>
                <a:srgbClr val="FFFFFF"/>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20</a:t>
            </a:fld>
            <a:endParaRPr lang="en-US"/>
          </a:p>
        </p:txBody>
      </p:sp>
      <p:sp>
        <p:nvSpPr>
          <p:cNvPr id="3" name="Content Placeholder 2"/>
          <p:cNvSpPr>
            <a:spLocks noGrp="1"/>
          </p:cNvSpPr>
          <p:nvPr>
            <p:ph sz="quarter" idx="11"/>
          </p:nvPr>
        </p:nvSpPr>
        <p:spPr/>
        <p:txBody>
          <a:bodyPr>
            <a:normAutofit fontScale="85000" lnSpcReduction="10000"/>
          </a:bodyPr>
          <a:lstStyle/>
          <a:p>
            <a:r>
              <a:rPr lang="en-US" dirty="0" smtClean="0"/>
              <a:t>Prospective evaluation of 15 nursing homes in Southeastern Michigan, compared patients with and without device (urinary catheter, feeding tube or both)</a:t>
            </a:r>
          </a:p>
          <a:p>
            <a:r>
              <a:rPr lang="en-US" dirty="0" smtClean="0"/>
              <a:t>Compared 90 patients with device (60 had a urinary catheter) vs. 88 patients without</a:t>
            </a:r>
          </a:p>
          <a:p>
            <a:r>
              <a:rPr lang="en-US" dirty="0" smtClean="0"/>
              <a:t>Device group had 48% higher infection rate, and 55% higher UTI rate</a:t>
            </a:r>
          </a:p>
          <a:p>
            <a:r>
              <a:rPr lang="en-US" dirty="0" smtClean="0"/>
              <a:t>54% of device group were colonized with resistant organisms compared to 40% of patients without device (p&lt;0.01)</a:t>
            </a:r>
          </a:p>
        </p:txBody>
      </p:sp>
    </p:spTree>
    <p:extLst>
      <p:ext uri="{BB962C8B-B14F-4D97-AF65-F5344CB8AC3E}">
        <p14:creationId xmlns:p14="http://schemas.microsoft.com/office/powerpoint/2010/main" val="360368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 do we learn from the studies?</a:t>
            </a:r>
            <a:endParaRPr lang="en-US" dirty="0">
              <a:solidFill>
                <a:srgbClr val="FFFFFF"/>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21</a:t>
            </a:fld>
            <a:endParaRPr lang="en-US"/>
          </a:p>
        </p:txBody>
      </p:sp>
      <p:sp>
        <p:nvSpPr>
          <p:cNvPr id="3" name="Content Placeholder 2"/>
          <p:cNvSpPr>
            <a:spLocks noGrp="1"/>
          </p:cNvSpPr>
          <p:nvPr>
            <p:ph sz="quarter" idx="11"/>
          </p:nvPr>
        </p:nvSpPr>
        <p:spPr/>
        <p:txBody>
          <a:bodyPr>
            <a:normAutofit lnSpcReduction="10000"/>
          </a:bodyPr>
          <a:lstStyle/>
          <a:p>
            <a:r>
              <a:rPr lang="en-US" dirty="0" smtClean="0"/>
              <a:t>Urinary catheter use is associated with isolation of MDROs</a:t>
            </a:r>
          </a:p>
          <a:p>
            <a:r>
              <a:rPr lang="en-US" dirty="0" smtClean="0"/>
              <a:t>This is seen at acute care hospital, LTACH, and nursing homes, in the ICU and non-ICU</a:t>
            </a:r>
          </a:p>
          <a:p>
            <a:r>
              <a:rPr lang="en-US" dirty="0" smtClean="0"/>
              <a:t>Reducing unnecessary urinary catheter use may help reduce MDRO colonization and consequently spread in the healthcare setting.</a:t>
            </a:r>
            <a:endParaRPr lang="en-US" dirty="0"/>
          </a:p>
        </p:txBody>
      </p:sp>
    </p:spTree>
    <p:extLst>
      <p:ext uri="{BB962C8B-B14F-4D97-AF65-F5344CB8AC3E}">
        <p14:creationId xmlns:p14="http://schemas.microsoft.com/office/powerpoint/2010/main" val="279573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If you give a patient a urinary catheter…..</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22</a:t>
            </a:fld>
            <a:endParaRPr lang="en-US" dirty="0"/>
          </a:p>
        </p:txBody>
      </p:sp>
      <p:graphicFrame>
        <p:nvGraphicFramePr>
          <p:cNvPr id="21" name="Diagram 20" descr="diagram showing that catheters can lead to CAUTIs and asymptomatic bacteriuria, which leads to antibiotic treatment, causing c diff"/>
          <p:cNvGraphicFramePr/>
          <p:nvPr>
            <p:extLst>
              <p:ext uri="{D42A27DB-BD31-4B8C-83A1-F6EECF244321}">
                <p14:modId xmlns:p14="http://schemas.microsoft.com/office/powerpoint/2010/main" val="1421514635"/>
              </p:ext>
            </p:extLst>
          </p:nvPr>
        </p:nvGraphicFramePr>
        <p:xfrm>
          <a:off x="152400" y="1524001"/>
          <a:ext cx="8991600" cy="41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4" name="Straight Connector 23" descr="alt=&quot;&quot;"/>
          <p:cNvCxnSpPr/>
          <p:nvPr/>
        </p:nvCxnSpPr>
        <p:spPr>
          <a:xfrm>
            <a:off x="4267200" y="3048000"/>
            <a:ext cx="762000" cy="5334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705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354" name="Picture 2"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890588"/>
            <a:ext cx="8023225" cy="507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55" name="Picture 3"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
            <a:ext cx="6492875"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56" name="Picture 4"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08138"/>
            <a:ext cx="7445375" cy="52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57" name="Picture 5" descr="alt=&quo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280"/>
            <a:ext cx="7620000" cy="667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smtClean="0"/>
              <a:t>Journal Articles about C diff</a:t>
            </a:r>
            <a:endParaRPr lang="en-US" dirty="0"/>
          </a:p>
        </p:txBody>
      </p:sp>
      <p:sp>
        <p:nvSpPr>
          <p:cNvPr id="6" name="Slide Number Placeholder 2"/>
          <p:cNvSpPr>
            <a:spLocks noGrp="1"/>
          </p:cNvSpPr>
          <p:nvPr>
            <p:ph type="sldNum" sz="quarter" idx="10"/>
          </p:nvPr>
        </p:nvSpPr>
        <p:spPr/>
        <p:txBody>
          <a:bodyPr vert="horz" lIns="91440" tIns="45720" rIns="91440" bIns="45720" rtlCol="0" anchor="ctr"/>
          <a:lstStyle/>
          <a:p>
            <a:fld id="{E507B00A-00F3-40B4-9FBC-773D3E654F20}" type="slidenum">
              <a:rPr lang="en-US" sz="1200">
                <a:solidFill>
                  <a:schemeClr val="tx1">
                    <a:tint val="75000"/>
                  </a:schemeClr>
                </a:solidFill>
              </a:rPr>
              <a:pPr/>
              <a:t>23</a:t>
            </a:fld>
            <a:endParaRPr lang="en-US" sz="1200" dirty="0">
              <a:solidFill>
                <a:schemeClr val="tx1">
                  <a:tint val="75000"/>
                </a:schemeClr>
              </a:solidFill>
            </a:endParaRPr>
          </a:p>
        </p:txBody>
      </p:sp>
    </p:spTree>
    <p:extLst>
      <p:ext uri="{BB962C8B-B14F-4D97-AF65-F5344CB8AC3E}">
        <p14:creationId xmlns:p14="http://schemas.microsoft.com/office/powerpoint/2010/main" val="259851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p:cTn id="7" dur="500" fill="hold"/>
                                        <p:tgtEl>
                                          <p:spTgt spid="228354"/>
                                        </p:tgtEl>
                                        <p:attrNameLst>
                                          <p:attrName>ppt_w</p:attrName>
                                        </p:attrNameLst>
                                      </p:cBhvr>
                                      <p:tavLst>
                                        <p:tav tm="0">
                                          <p:val>
                                            <p:fltVal val="0"/>
                                          </p:val>
                                        </p:tav>
                                        <p:tav tm="100000">
                                          <p:val>
                                            <p:strVal val="#ppt_w"/>
                                          </p:val>
                                        </p:tav>
                                      </p:tavLst>
                                    </p:anim>
                                    <p:anim calcmode="lin" valueType="num">
                                      <p:cBhvr>
                                        <p:cTn id="8" dur="500" fill="hold"/>
                                        <p:tgtEl>
                                          <p:spTgt spid="2283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28355"/>
                                        </p:tgtEl>
                                        <p:attrNameLst>
                                          <p:attrName>style.visibility</p:attrName>
                                        </p:attrNameLst>
                                      </p:cBhvr>
                                      <p:to>
                                        <p:strVal val="visible"/>
                                      </p:to>
                                    </p:set>
                                    <p:anim calcmode="lin" valueType="num">
                                      <p:cBhvr>
                                        <p:cTn id="13" dur="500" fill="hold"/>
                                        <p:tgtEl>
                                          <p:spTgt spid="228355"/>
                                        </p:tgtEl>
                                        <p:attrNameLst>
                                          <p:attrName>ppt_w</p:attrName>
                                        </p:attrNameLst>
                                      </p:cBhvr>
                                      <p:tavLst>
                                        <p:tav tm="0">
                                          <p:val>
                                            <p:fltVal val="0"/>
                                          </p:val>
                                        </p:tav>
                                        <p:tav tm="100000">
                                          <p:val>
                                            <p:strVal val="#ppt_w"/>
                                          </p:val>
                                        </p:tav>
                                      </p:tavLst>
                                    </p:anim>
                                    <p:anim calcmode="lin" valueType="num">
                                      <p:cBhvr>
                                        <p:cTn id="14" dur="500" fill="hold"/>
                                        <p:tgtEl>
                                          <p:spTgt spid="22835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28356"/>
                                        </p:tgtEl>
                                        <p:attrNameLst>
                                          <p:attrName>style.visibility</p:attrName>
                                        </p:attrNameLst>
                                      </p:cBhvr>
                                      <p:to>
                                        <p:strVal val="visible"/>
                                      </p:to>
                                    </p:set>
                                    <p:anim calcmode="lin" valueType="num">
                                      <p:cBhvr>
                                        <p:cTn id="19" dur="500" fill="hold"/>
                                        <p:tgtEl>
                                          <p:spTgt spid="228356"/>
                                        </p:tgtEl>
                                        <p:attrNameLst>
                                          <p:attrName>ppt_w</p:attrName>
                                        </p:attrNameLst>
                                      </p:cBhvr>
                                      <p:tavLst>
                                        <p:tav tm="0">
                                          <p:val>
                                            <p:fltVal val="0"/>
                                          </p:val>
                                        </p:tav>
                                        <p:tav tm="100000">
                                          <p:val>
                                            <p:strVal val="#ppt_w"/>
                                          </p:val>
                                        </p:tav>
                                      </p:tavLst>
                                    </p:anim>
                                    <p:anim calcmode="lin" valueType="num">
                                      <p:cBhvr>
                                        <p:cTn id="20" dur="500" fill="hold"/>
                                        <p:tgtEl>
                                          <p:spTgt spid="22835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28357"/>
                                        </p:tgtEl>
                                        <p:attrNameLst>
                                          <p:attrName>style.visibility</p:attrName>
                                        </p:attrNameLst>
                                      </p:cBhvr>
                                      <p:to>
                                        <p:strVal val="visible"/>
                                      </p:to>
                                    </p:set>
                                    <p:anim calcmode="lin" valueType="num">
                                      <p:cBhvr>
                                        <p:cTn id="25" dur="500" fill="hold"/>
                                        <p:tgtEl>
                                          <p:spTgt spid="228357"/>
                                        </p:tgtEl>
                                        <p:attrNameLst>
                                          <p:attrName>ppt_w</p:attrName>
                                        </p:attrNameLst>
                                      </p:cBhvr>
                                      <p:tavLst>
                                        <p:tav tm="0">
                                          <p:val>
                                            <p:fltVal val="0"/>
                                          </p:val>
                                        </p:tav>
                                        <p:tav tm="100000">
                                          <p:val>
                                            <p:strVal val="#ppt_w"/>
                                          </p:val>
                                        </p:tav>
                                      </p:tavLst>
                                    </p:anim>
                                    <p:anim calcmode="lin" valueType="num">
                                      <p:cBhvr>
                                        <p:cTn id="26" dur="500" fill="hold"/>
                                        <p:tgtEl>
                                          <p:spTgt spid="2283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r>
              <a:rPr lang="en-US" altLang="en-US" dirty="0" smtClean="0">
                <a:solidFill>
                  <a:schemeClr val="bg1"/>
                </a:solidFill>
              </a:rPr>
              <a:t>Antimicrobial agents that induce </a:t>
            </a:r>
            <a:br>
              <a:rPr lang="en-US" altLang="en-US" dirty="0" smtClean="0">
                <a:solidFill>
                  <a:schemeClr val="bg1"/>
                </a:solidFill>
              </a:rPr>
            </a:br>
            <a:r>
              <a:rPr lang="en-US" altLang="en-US" i="1" dirty="0" smtClean="0">
                <a:solidFill>
                  <a:schemeClr val="bg1"/>
                </a:solidFill>
              </a:rPr>
              <a:t>C. difficile</a:t>
            </a:r>
          </a:p>
        </p:txBody>
      </p:sp>
      <p:graphicFrame>
        <p:nvGraphicFramePr>
          <p:cNvPr id="12291" name="Object 3" descr="alt=&quot;&quot;"/>
          <p:cNvGraphicFramePr>
            <a:graphicFrameLocks noGrp="1" noChangeAspect="1"/>
          </p:cNvGraphicFramePr>
          <p:nvPr>
            <p:ph sz="quarter" idx="11"/>
            <p:extLst>
              <p:ext uri="{D42A27DB-BD31-4B8C-83A1-F6EECF244321}">
                <p14:modId xmlns:p14="http://schemas.microsoft.com/office/powerpoint/2010/main" val="154044023"/>
              </p:ext>
            </p:extLst>
          </p:nvPr>
        </p:nvGraphicFramePr>
        <p:xfrm>
          <a:off x="653179" y="1676400"/>
          <a:ext cx="7912971" cy="4484132"/>
        </p:xfrm>
        <a:graphic>
          <a:graphicData uri="http://schemas.openxmlformats.org/presentationml/2006/ole">
            <mc:AlternateContent xmlns:mc="http://schemas.openxmlformats.org/markup-compatibility/2006">
              <mc:Choice xmlns:v="urn:schemas-microsoft-com:vml" Requires="v">
                <p:oleObj spid="_x0000_s1033" name="Document" r:id="rId4" imgW="8942922" imgH="5067193" progId="Word.Document.8">
                  <p:embed/>
                </p:oleObj>
              </mc:Choice>
              <mc:Fallback>
                <p:oleObj name="Document" r:id="rId4" imgW="8942922" imgH="5067193"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179" y="1676400"/>
                        <a:ext cx="7912971" cy="4484132"/>
                      </a:xfrm>
                      <a:prstGeom prst="rect">
                        <a:avLst/>
                      </a:prstGeom>
                      <a:noFill/>
                      <a:ln>
                        <a:noFill/>
                      </a:ln>
                      <a:extLst/>
                    </p:spPr>
                  </p:pic>
                </p:oleObj>
              </mc:Fallback>
            </mc:AlternateContent>
          </a:graphicData>
        </a:graphic>
      </p:graphicFrame>
      <p:sp>
        <p:nvSpPr>
          <p:cNvPr id="12292" name="Line 4" descr="alt=&quot;&quot;"/>
          <p:cNvSpPr>
            <a:spLocks noChangeShapeType="1"/>
          </p:cNvSpPr>
          <p:nvPr/>
        </p:nvSpPr>
        <p:spPr bwMode="auto">
          <a:xfrm>
            <a:off x="609600" y="2731532"/>
            <a:ext cx="7848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660264" y="5791200"/>
            <a:ext cx="6350136" cy="369332"/>
          </a:xfrm>
          <a:prstGeom prst="rect">
            <a:avLst/>
          </a:prstGeom>
          <a:noFill/>
        </p:spPr>
        <p:txBody>
          <a:bodyPr wrap="none" rtlCol="0">
            <a:spAutoFit/>
          </a:bodyPr>
          <a:lstStyle/>
          <a:p>
            <a:r>
              <a:rPr lang="en-US" dirty="0" smtClean="0"/>
              <a:t>Commonly used for treatment of </a:t>
            </a:r>
            <a:r>
              <a:rPr lang="en-US" dirty="0" err="1" smtClean="0"/>
              <a:t>uropathogens</a:t>
            </a:r>
            <a:r>
              <a:rPr lang="en-US" dirty="0" smtClean="0"/>
              <a:t>, including MDROs</a:t>
            </a:r>
            <a:endParaRPr lang="en-US" dirty="0"/>
          </a:p>
        </p:txBody>
      </p:sp>
      <p:sp>
        <p:nvSpPr>
          <p:cNvPr id="3" name="Oval 2" descr="alt=&quot;&quot;"/>
          <p:cNvSpPr/>
          <p:nvPr/>
        </p:nvSpPr>
        <p:spPr>
          <a:xfrm>
            <a:off x="533400" y="3569732"/>
            <a:ext cx="2209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alt=&quot;&quot;"/>
          <p:cNvSpPr/>
          <p:nvPr/>
        </p:nvSpPr>
        <p:spPr>
          <a:xfrm>
            <a:off x="533400" y="4290424"/>
            <a:ext cx="2209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
          <p:cNvSpPr>
            <a:spLocks noGrp="1"/>
          </p:cNvSpPr>
          <p:nvPr>
            <p:ph type="sldNum" sz="quarter" idx="10"/>
          </p:nvPr>
        </p:nvSpPr>
        <p:spPr>
          <a:xfrm>
            <a:off x="457200" y="6324600"/>
            <a:ext cx="2133600" cy="365125"/>
          </a:xfrm>
        </p:spPr>
        <p:txBody>
          <a:bodyPr/>
          <a:lstStyle/>
          <a:p>
            <a:pPr algn="l"/>
            <a:fld id="{E507B00A-00F3-40B4-9FBC-773D3E654F20}" type="slidenum">
              <a:rPr lang="en-US" smtClean="0"/>
              <a:pPr algn="l"/>
              <a:t>24</a:t>
            </a:fld>
            <a:endParaRPr lang="en-US" dirty="0"/>
          </a:p>
        </p:txBody>
      </p:sp>
    </p:spTree>
    <p:extLst>
      <p:ext uri="{BB962C8B-B14F-4D97-AF65-F5344CB8AC3E}">
        <p14:creationId xmlns:p14="http://schemas.microsoft.com/office/powerpoint/2010/main" val="2344661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alt=&quot;&quot;"/>
          <p:cNvGrpSpPr/>
          <p:nvPr/>
        </p:nvGrpSpPr>
        <p:grpSpPr>
          <a:xfrm>
            <a:off x="304800" y="1600200"/>
            <a:ext cx="8763000" cy="5170488"/>
            <a:chOff x="304800" y="1600200"/>
            <a:chExt cx="8763000" cy="5170488"/>
          </a:xfrm>
        </p:grpSpPr>
        <p:graphicFrame>
          <p:nvGraphicFramePr>
            <p:cNvPr id="14338" name="Object 1026" descr="alt=&quot;&quot;"/>
            <p:cNvGraphicFramePr>
              <a:graphicFrameLocks noChangeAspect="1"/>
            </p:cNvGraphicFramePr>
            <p:nvPr>
              <p:extLst>
                <p:ext uri="{D42A27DB-BD31-4B8C-83A1-F6EECF244321}">
                  <p14:modId xmlns:p14="http://schemas.microsoft.com/office/powerpoint/2010/main" val="2846640321"/>
                </p:ext>
              </p:extLst>
            </p:nvPr>
          </p:nvGraphicFramePr>
          <p:xfrm>
            <a:off x="304800" y="2518470"/>
            <a:ext cx="2133600" cy="2347912"/>
          </p:xfrm>
          <a:graphic>
            <a:graphicData uri="http://schemas.openxmlformats.org/presentationml/2006/ole">
              <mc:AlternateContent xmlns:mc="http://schemas.openxmlformats.org/markup-compatibility/2006">
                <mc:Choice xmlns:v="urn:schemas-microsoft-com:vml" Requires="v">
                  <p:oleObj spid="_x0000_s2064" name="ClipArt" r:id="rId4" imgW="3212327" imgH="3935896" progId="MS_ClipArt_Gallery.2">
                    <p:embed/>
                  </p:oleObj>
                </mc:Choice>
                <mc:Fallback>
                  <p:oleObj name="ClipArt" r:id="rId4" imgW="3212327" imgH="393589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18470"/>
                          <a:ext cx="2133600" cy="234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Line 1029"/>
            <p:cNvSpPr>
              <a:spLocks noChangeShapeType="1"/>
            </p:cNvSpPr>
            <p:nvPr/>
          </p:nvSpPr>
          <p:spPr bwMode="auto">
            <a:xfrm>
              <a:off x="1828800" y="3875782"/>
              <a:ext cx="36576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053"/>
            <p:cNvSpPr>
              <a:spLocks noChangeShapeType="1"/>
            </p:cNvSpPr>
            <p:nvPr/>
          </p:nvSpPr>
          <p:spPr bwMode="auto">
            <a:xfrm>
              <a:off x="2362200" y="3875782"/>
              <a:ext cx="30480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Line 1054"/>
            <p:cNvSpPr>
              <a:spLocks noChangeShapeType="1"/>
            </p:cNvSpPr>
            <p:nvPr/>
          </p:nvSpPr>
          <p:spPr bwMode="auto">
            <a:xfrm flipV="1">
              <a:off x="5410200" y="3113782"/>
              <a:ext cx="1447800" cy="762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Line 1055"/>
            <p:cNvSpPr>
              <a:spLocks noChangeShapeType="1"/>
            </p:cNvSpPr>
            <p:nvPr/>
          </p:nvSpPr>
          <p:spPr bwMode="auto">
            <a:xfrm>
              <a:off x="5410200" y="3875782"/>
              <a:ext cx="1447800" cy="77241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4350" name="Object 1056"/>
            <p:cNvGraphicFramePr>
              <a:graphicFrameLocks noChangeAspect="1"/>
            </p:cNvGraphicFramePr>
            <p:nvPr>
              <p:extLst>
                <p:ext uri="{D42A27DB-BD31-4B8C-83A1-F6EECF244321}">
                  <p14:modId xmlns:p14="http://schemas.microsoft.com/office/powerpoint/2010/main" val="2194712405"/>
                </p:ext>
              </p:extLst>
            </p:nvPr>
          </p:nvGraphicFramePr>
          <p:xfrm>
            <a:off x="6324600" y="4572000"/>
            <a:ext cx="2743200" cy="2198688"/>
          </p:xfrm>
          <a:graphic>
            <a:graphicData uri="http://schemas.openxmlformats.org/presentationml/2006/ole">
              <mc:AlternateContent xmlns:mc="http://schemas.openxmlformats.org/markup-compatibility/2006">
                <mc:Choice xmlns:v="urn:schemas-microsoft-com:vml" Requires="v">
                  <p:oleObj spid="_x0000_s2065" name="ClipArt" r:id="rId6" imgW="4218962" imgH="3951798" progId="MS_ClipArt_Gallery.2">
                    <p:embed/>
                  </p:oleObj>
                </mc:Choice>
                <mc:Fallback>
                  <p:oleObj name="ClipArt" r:id="rId6" imgW="4218962" imgH="3951798"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572000"/>
                          <a:ext cx="2743200" cy="219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5"/>
            <p:cNvGrpSpPr/>
            <p:nvPr/>
          </p:nvGrpSpPr>
          <p:grpSpPr>
            <a:xfrm>
              <a:off x="7010400" y="1600200"/>
              <a:ext cx="1752600" cy="2667000"/>
              <a:chOff x="7010400" y="2046982"/>
              <a:chExt cx="1752600" cy="2667000"/>
            </a:xfrm>
          </p:grpSpPr>
          <p:sp>
            <p:nvSpPr>
              <p:cNvPr id="14340" name="Oval 1037"/>
              <p:cNvSpPr>
                <a:spLocks noChangeArrowheads="1"/>
              </p:cNvSpPr>
              <p:nvPr/>
            </p:nvSpPr>
            <p:spPr bwMode="auto">
              <a:xfrm>
                <a:off x="7620000" y="2046982"/>
                <a:ext cx="457200" cy="685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000">
                  <a:latin typeface="Numskill" pitchFamily="2" charset="0"/>
                </a:endParaRPr>
              </a:p>
            </p:txBody>
          </p:sp>
          <p:sp>
            <p:nvSpPr>
              <p:cNvPr id="14341" name="Line 1039"/>
              <p:cNvSpPr>
                <a:spLocks noChangeShapeType="1"/>
              </p:cNvSpPr>
              <p:nvPr/>
            </p:nvSpPr>
            <p:spPr bwMode="auto">
              <a:xfrm>
                <a:off x="8077200" y="2351782"/>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Oval 1041"/>
              <p:cNvSpPr>
                <a:spLocks noChangeArrowheads="1"/>
              </p:cNvSpPr>
              <p:nvPr/>
            </p:nvSpPr>
            <p:spPr bwMode="auto">
              <a:xfrm>
                <a:off x="7620000" y="2732782"/>
                <a:ext cx="5334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000">
                  <a:latin typeface="Numskill" pitchFamily="2" charset="0"/>
                </a:endParaRPr>
              </a:p>
            </p:txBody>
          </p:sp>
          <p:sp>
            <p:nvSpPr>
              <p:cNvPr id="14343" name="Freeform 1048"/>
              <p:cNvSpPr>
                <a:spLocks/>
              </p:cNvSpPr>
              <p:nvPr/>
            </p:nvSpPr>
            <p:spPr bwMode="auto">
              <a:xfrm>
                <a:off x="7543800" y="3723382"/>
                <a:ext cx="609600" cy="990600"/>
              </a:xfrm>
              <a:custGeom>
                <a:avLst/>
                <a:gdLst>
                  <a:gd name="T0" fmla="*/ 2147483647 w 384"/>
                  <a:gd name="T1" fmla="*/ 0 h 624"/>
                  <a:gd name="T2" fmla="*/ 2147483647 w 384"/>
                  <a:gd name="T3" fmla="*/ 2147483647 h 624"/>
                  <a:gd name="T4" fmla="*/ 2147483647 w 384"/>
                  <a:gd name="T5" fmla="*/ 2147483647 h 624"/>
                  <a:gd name="T6" fmla="*/ 0 60000 65536"/>
                  <a:gd name="T7" fmla="*/ 0 60000 65536"/>
                  <a:gd name="T8" fmla="*/ 0 60000 65536"/>
                </a:gdLst>
                <a:ahLst/>
                <a:cxnLst>
                  <a:cxn ang="T6">
                    <a:pos x="T0" y="T1"/>
                  </a:cxn>
                  <a:cxn ang="T7">
                    <a:pos x="T2" y="T3"/>
                  </a:cxn>
                  <a:cxn ang="T8">
                    <a:pos x="T4" y="T5"/>
                  </a:cxn>
                </a:cxnLst>
                <a:rect l="0" t="0" r="r" b="b"/>
                <a:pathLst>
                  <a:path w="384" h="624">
                    <a:moveTo>
                      <a:pt x="96" y="0"/>
                    </a:moveTo>
                    <a:cubicBezTo>
                      <a:pt x="48" y="140"/>
                      <a:pt x="0" y="280"/>
                      <a:pt x="48" y="384"/>
                    </a:cubicBezTo>
                    <a:cubicBezTo>
                      <a:pt x="96" y="488"/>
                      <a:pt x="328" y="584"/>
                      <a:pt x="384" y="624"/>
                    </a:cubicBezTo>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Freeform 1049"/>
              <p:cNvSpPr>
                <a:spLocks/>
              </p:cNvSpPr>
              <p:nvPr/>
            </p:nvSpPr>
            <p:spPr bwMode="auto">
              <a:xfrm>
                <a:off x="8077200" y="3723382"/>
                <a:ext cx="533400" cy="914400"/>
              </a:xfrm>
              <a:custGeom>
                <a:avLst/>
                <a:gdLst>
                  <a:gd name="T0" fmla="*/ 0 w 336"/>
                  <a:gd name="T1" fmla="*/ 0 h 576"/>
                  <a:gd name="T2" fmla="*/ 2147483647 w 336"/>
                  <a:gd name="T3" fmla="*/ 2147483647 h 576"/>
                  <a:gd name="T4" fmla="*/ 2147483647 w 336"/>
                  <a:gd name="T5" fmla="*/ 2147483647 h 576"/>
                  <a:gd name="T6" fmla="*/ 2147483647 w 336"/>
                  <a:gd name="T7" fmla="*/ 214748364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576">
                    <a:moveTo>
                      <a:pt x="0" y="0"/>
                    </a:moveTo>
                    <a:cubicBezTo>
                      <a:pt x="84" y="128"/>
                      <a:pt x="168" y="256"/>
                      <a:pt x="192" y="336"/>
                    </a:cubicBezTo>
                    <a:cubicBezTo>
                      <a:pt x="216" y="416"/>
                      <a:pt x="120" y="440"/>
                      <a:pt x="144" y="480"/>
                    </a:cubicBezTo>
                    <a:cubicBezTo>
                      <a:pt x="168" y="520"/>
                      <a:pt x="252" y="548"/>
                      <a:pt x="336" y="576"/>
                    </a:cubicBezTo>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Freeform 1050"/>
              <p:cNvSpPr>
                <a:spLocks/>
              </p:cNvSpPr>
              <p:nvPr/>
            </p:nvSpPr>
            <p:spPr bwMode="auto">
              <a:xfrm>
                <a:off x="7010400" y="2961382"/>
                <a:ext cx="533400" cy="698500"/>
              </a:xfrm>
              <a:custGeom>
                <a:avLst/>
                <a:gdLst>
                  <a:gd name="T0" fmla="*/ 2147483647 w 336"/>
                  <a:gd name="T1" fmla="*/ 0 h 440"/>
                  <a:gd name="T2" fmla="*/ 2147483647 w 336"/>
                  <a:gd name="T3" fmla="*/ 2147483647 h 440"/>
                  <a:gd name="T4" fmla="*/ 0 w 336"/>
                  <a:gd name="T5" fmla="*/ 2147483647 h 440"/>
                  <a:gd name="T6" fmla="*/ 0 60000 65536"/>
                  <a:gd name="T7" fmla="*/ 0 60000 65536"/>
                  <a:gd name="T8" fmla="*/ 0 60000 65536"/>
                </a:gdLst>
                <a:ahLst/>
                <a:cxnLst>
                  <a:cxn ang="T6">
                    <a:pos x="T0" y="T1"/>
                  </a:cxn>
                  <a:cxn ang="T7">
                    <a:pos x="T2" y="T3"/>
                  </a:cxn>
                  <a:cxn ang="T8">
                    <a:pos x="T4" y="T5"/>
                  </a:cxn>
                </a:cxnLst>
                <a:rect l="0" t="0" r="r" b="b"/>
                <a:pathLst>
                  <a:path w="336" h="440">
                    <a:moveTo>
                      <a:pt x="336" y="0"/>
                    </a:moveTo>
                    <a:cubicBezTo>
                      <a:pt x="316" y="164"/>
                      <a:pt x="296" y="328"/>
                      <a:pt x="240" y="384"/>
                    </a:cubicBezTo>
                    <a:cubicBezTo>
                      <a:pt x="184" y="440"/>
                      <a:pt x="40" y="344"/>
                      <a:pt x="0" y="336"/>
                    </a:cubicBezTo>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Freeform 1052"/>
              <p:cNvSpPr>
                <a:spLocks/>
              </p:cNvSpPr>
              <p:nvPr/>
            </p:nvSpPr>
            <p:spPr bwMode="auto">
              <a:xfrm>
                <a:off x="8077200" y="2770882"/>
                <a:ext cx="685800" cy="800100"/>
              </a:xfrm>
              <a:custGeom>
                <a:avLst/>
                <a:gdLst>
                  <a:gd name="T0" fmla="*/ 0 w 432"/>
                  <a:gd name="T1" fmla="*/ 2147483647 h 504"/>
                  <a:gd name="T2" fmla="*/ 2147483647 w 432"/>
                  <a:gd name="T3" fmla="*/ 2147483647 h 504"/>
                  <a:gd name="T4" fmla="*/ 2147483647 w 432"/>
                  <a:gd name="T5" fmla="*/ 2147483647 h 504"/>
                  <a:gd name="T6" fmla="*/ 0 60000 65536"/>
                  <a:gd name="T7" fmla="*/ 0 60000 65536"/>
                  <a:gd name="T8" fmla="*/ 0 60000 65536"/>
                </a:gdLst>
                <a:ahLst/>
                <a:cxnLst>
                  <a:cxn ang="T6">
                    <a:pos x="T0" y="T1"/>
                  </a:cxn>
                  <a:cxn ang="T7">
                    <a:pos x="T2" y="T3"/>
                  </a:cxn>
                  <a:cxn ang="T8">
                    <a:pos x="T4" y="T5"/>
                  </a:cxn>
                </a:cxnLst>
                <a:rect l="0" t="0" r="r" b="b"/>
                <a:pathLst>
                  <a:path w="432" h="504">
                    <a:moveTo>
                      <a:pt x="0" y="72"/>
                    </a:moveTo>
                    <a:cubicBezTo>
                      <a:pt x="12" y="36"/>
                      <a:pt x="24" y="0"/>
                      <a:pt x="96" y="72"/>
                    </a:cubicBezTo>
                    <a:cubicBezTo>
                      <a:pt x="168" y="144"/>
                      <a:pt x="376" y="432"/>
                      <a:pt x="432" y="504"/>
                    </a:cubicBezTo>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Freeform 1059"/>
              <p:cNvSpPr>
                <a:spLocks/>
              </p:cNvSpPr>
              <p:nvPr/>
            </p:nvSpPr>
            <p:spPr bwMode="auto">
              <a:xfrm>
                <a:off x="7467600" y="2872482"/>
                <a:ext cx="444500" cy="241300"/>
              </a:xfrm>
              <a:custGeom>
                <a:avLst/>
                <a:gdLst>
                  <a:gd name="T0" fmla="*/ 0 w 280"/>
                  <a:gd name="T1" fmla="*/ 2147483647 h 152"/>
                  <a:gd name="T2" fmla="*/ 2147483647 w 280"/>
                  <a:gd name="T3" fmla="*/ 2147483647 h 152"/>
                  <a:gd name="T4" fmla="*/ 2147483647 w 280"/>
                  <a:gd name="T5" fmla="*/ 2147483647 h 152"/>
                  <a:gd name="T6" fmla="*/ 0 60000 65536"/>
                  <a:gd name="T7" fmla="*/ 0 60000 65536"/>
                  <a:gd name="T8" fmla="*/ 0 60000 65536"/>
                </a:gdLst>
                <a:ahLst/>
                <a:cxnLst>
                  <a:cxn ang="T6">
                    <a:pos x="T0" y="T1"/>
                  </a:cxn>
                  <a:cxn ang="T7">
                    <a:pos x="T2" y="T3"/>
                  </a:cxn>
                  <a:cxn ang="T8">
                    <a:pos x="T4" y="T5"/>
                  </a:cxn>
                </a:cxnLst>
                <a:rect l="0" t="0" r="r" b="b"/>
                <a:pathLst>
                  <a:path w="280" h="152">
                    <a:moveTo>
                      <a:pt x="0" y="104"/>
                    </a:moveTo>
                    <a:cubicBezTo>
                      <a:pt x="100" y="52"/>
                      <a:pt x="200" y="0"/>
                      <a:pt x="240" y="8"/>
                    </a:cubicBezTo>
                    <a:cubicBezTo>
                      <a:pt x="280" y="16"/>
                      <a:pt x="260" y="84"/>
                      <a:pt x="240" y="152"/>
                    </a:cubicBezTo>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52" name="AutoShape 1060"/>
            <p:cNvSpPr>
              <a:spLocks noChangeArrowheads="1"/>
            </p:cNvSpPr>
            <p:nvPr/>
          </p:nvSpPr>
          <p:spPr bwMode="auto">
            <a:xfrm>
              <a:off x="2057400" y="4104382"/>
              <a:ext cx="533400" cy="1524000"/>
            </a:xfrm>
            <a:prstGeom prst="upArrow">
              <a:avLst>
                <a:gd name="adj1" fmla="val 50000"/>
                <a:gd name="adj2" fmla="val 71429"/>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000">
                <a:latin typeface="Numskill" pitchFamily="2" charset="0"/>
              </a:endParaRPr>
            </a:p>
          </p:txBody>
        </p:sp>
        <p:sp>
          <p:nvSpPr>
            <p:cNvPr id="14353" name="Text Box 1061"/>
            <p:cNvSpPr txBox="1">
              <a:spLocks noChangeArrowheads="1"/>
            </p:cNvSpPr>
            <p:nvPr/>
          </p:nvSpPr>
          <p:spPr bwMode="auto">
            <a:xfrm>
              <a:off x="1447800" y="5715000"/>
              <a:ext cx="1774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a:latin typeface="+mj-lt"/>
                </a:rPr>
                <a:t>Hospitalization</a:t>
              </a:r>
            </a:p>
          </p:txBody>
        </p:sp>
        <p:sp>
          <p:nvSpPr>
            <p:cNvPr id="14354" name="AutoShape 1062"/>
            <p:cNvSpPr>
              <a:spLocks noChangeArrowheads="1"/>
            </p:cNvSpPr>
            <p:nvPr/>
          </p:nvSpPr>
          <p:spPr bwMode="auto">
            <a:xfrm>
              <a:off x="2743200" y="2275582"/>
              <a:ext cx="457200" cy="1371600"/>
            </a:xfrm>
            <a:prstGeom prst="downArrow">
              <a:avLst>
                <a:gd name="adj1" fmla="val 50000"/>
                <a:gd name="adj2" fmla="val 75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000">
                <a:latin typeface="Numskill" pitchFamily="2" charset="0"/>
              </a:endParaRPr>
            </a:p>
          </p:txBody>
        </p:sp>
        <p:sp>
          <p:nvSpPr>
            <p:cNvPr id="14355" name="AutoShape 1063"/>
            <p:cNvSpPr>
              <a:spLocks noChangeArrowheads="1"/>
            </p:cNvSpPr>
            <p:nvPr/>
          </p:nvSpPr>
          <p:spPr bwMode="auto">
            <a:xfrm>
              <a:off x="4953000" y="2351782"/>
              <a:ext cx="533400" cy="1371600"/>
            </a:xfrm>
            <a:prstGeom prst="downArrow">
              <a:avLst>
                <a:gd name="adj1" fmla="val 50000"/>
                <a:gd name="adj2" fmla="val 64286"/>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000">
                <a:latin typeface="Numskill" pitchFamily="2" charset="0"/>
              </a:endParaRPr>
            </a:p>
          </p:txBody>
        </p:sp>
        <p:sp>
          <p:nvSpPr>
            <p:cNvPr id="14356" name="Text Box 1064"/>
            <p:cNvSpPr txBox="1">
              <a:spLocks noChangeArrowheads="1"/>
            </p:cNvSpPr>
            <p:nvPr/>
          </p:nvSpPr>
          <p:spPr bwMode="auto">
            <a:xfrm>
              <a:off x="5296468" y="4866382"/>
              <a:ext cx="2094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latin typeface="+mj-lt"/>
                </a:rPr>
                <a:t>Asymptomatic </a:t>
              </a:r>
            </a:p>
            <a:p>
              <a:pPr algn="ctr">
                <a:spcBef>
                  <a:spcPct val="0"/>
                </a:spcBef>
                <a:buFontTx/>
                <a:buNone/>
              </a:pPr>
              <a:r>
                <a:rPr lang="en-US" altLang="en-US" sz="2000" b="1" dirty="0">
                  <a:latin typeface="+mj-lt"/>
                </a:rPr>
                <a:t>C diff colonization</a:t>
              </a:r>
              <a:endParaRPr lang="en-US" altLang="en-US" sz="2000" dirty="0">
                <a:latin typeface="+mj-lt"/>
              </a:endParaRPr>
            </a:p>
          </p:txBody>
        </p:sp>
        <p:sp>
          <p:nvSpPr>
            <p:cNvPr id="14357" name="Text Box 1065"/>
            <p:cNvSpPr txBox="1">
              <a:spLocks noChangeArrowheads="1"/>
            </p:cNvSpPr>
            <p:nvPr/>
          </p:nvSpPr>
          <p:spPr bwMode="auto">
            <a:xfrm>
              <a:off x="5945357" y="2524095"/>
              <a:ext cx="1422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latin typeface="+mj-lt"/>
                </a:rPr>
                <a:t>C diff colitis</a:t>
              </a:r>
              <a:endParaRPr lang="en-US" altLang="en-US" sz="2000" dirty="0">
                <a:latin typeface="+mj-lt"/>
              </a:endParaRPr>
            </a:p>
          </p:txBody>
        </p:sp>
        <p:sp>
          <p:nvSpPr>
            <p:cNvPr id="14358" name="Text Box 1066"/>
            <p:cNvSpPr txBox="1">
              <a:spLocks noChangeArrowheads="1"/>
            </p:cNvSpPr>
            <p:nvPr/>
          </p:nvSpPr>
          <p:spPr bwMode="auto">
            <a:xfrm>
              <a:off x="1981200" y="1622047"/>
              <a:ext cx="198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latin typeface="+mj-lt"/>
                </a:rPr>
                <a:t>Antimicrobial exposure</a:t>
              </a:r>
              <a:endParaRPr lang="en-US" altLang="en-US" sz="2000" dirty="0">
                <a:latin typeface="+mj-lt"/>
              </a:endParaRPr>
            </a:p>
          </p:txBody>
        </p:sp>
        <p:sp>
          <p:nvSpPr>
            <p:cNvPr id="14359" name="Text Box 1067"/>
            <p:cNvSpPr txBox="1">
              <a:spLocks noChangeArrowheads="1"/>
            </p:cNvSpPr>
            <p:nvPr/>
          </p:nvSpPr>
          <p:spPr bwMode="auto">
            <a:xfrm>
              <a:off x="4343400" y="1622047"/>
              <a:ext cx="175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latin typeface="+mj-lt"/>
                </a:rPr>
                <a:t>C diff acquisition</a:t>
              </a:r>
              <a:endParaRPr lang="en-US" altLang="en-US" sz="2000" dirty="0">
                <a:latin typeface="+mj-lt"/>
              </a:endParaRPr>
            </a:p>
          </p:txBody>
        </p:sp>
      </p:grpSp>
      <p:sp>
        <p:nvSpPr>
          <p:cNvPr id="26" name="Slide Number Placeholder 2"/>
          <p:cNvSpPr>
            <a:spLocks noGrp="1"/>
          </p:cNvSpPr>
          <p:nvPr>
            <p:ph type="sldNum" sz="quarter" idx="10"/>
          </p:nvPr>
        </p:nvSpPr>
        <p:spPr/>
        <p:txBody>
          <a:bodyPr vert="horz" lIns="91440" tIns="45720" rIns="91440" bIns="45720" rtlCol="0" anchor="ctr"/>
          <a:lstStyle/>
          <a:p>
            <a:pPr algn="l"/>
            <a:fld id="{E507B00A-00F3-40B4-9FBC-773D3E654F20}" type="slidenum">
              <a:rPr lang="en-US" sz="1200">
                <a:solidFill>
                  <a:schemeClr val="tx1">
                    <a:tint val="75000"/>
                  </a:schemeClr>
                </a:solidFill>
              </a:rPr>
              <a:pPr algn="l"/>
              <a:t>25</a:t>
            </a:fld>
            <a:endParaRPr lang="en-US" sz="1200" dirty="0">
              <a:solidFill>
                <a:schemeClr val="tx1">
                  <a:tint val="75000"/>
                </a:schemeClr>
              </a:solidFill>
            </a:endParaRPr>
          </a:p>
        </p:txBody>
      </p:sp>
      <p:sp>
        <p:nvSpPr>
          <p:cNvPr id="5" name="Title 4"/>
          <p:cNvSpPr>
            <a:spLocks noGrp="1"/>
          </p:cNvSpPr>
          <p:nvPr>
            <p:ph type="title"/>
          </p:nvPr>
        </p:nvSpPr>
        <p:spPr/>
        <p:txBody>
          <a:bodyPr>
            <a:normAutofit/>
          </a:bodyPr>
          <a:lstStyle/>
          <a:p>
            <a:r>
              <a:rPr lang="en-US" dirty="0"/>
              <a:t>Pathogenesis of Clostridium </a:t>
            </a:r>
            <a:r>
              <a:rPr lang="en-US" dirty="0" smtClean="0"/>
              <a:t>difficile</a:t>
            </a:r>
            <a:endParaRPr lang="en-US" dirty="0"/>
          </a:p>
        </p:txBody>
      </p:sp>
    </p:spTree>
    <p:extLst>
      <p:ext uri="{BB962C8B-B14F-4D97-AF65-F5344CB8AC3E}">
        <p14:creationId xmlns:p14="http://schemas.microsoft.com/office/powerpoint/2010/main" val="2458916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Outcomes of </a:t>
            </a:r>
            <a:r>
              <a:rPr lang="en-US" i="1" dirty="0" smtClean="0">
                <a:solidFill>
                  <a:schemeClr val="bg1"/>
                </a:solidFill>
              </a:rPr>
              <a:t>C. difficile </a:t>
            </a:r>
            <a:r>
              <a:rPr lang="en-US" dirty="0" smtClean="0">
                <a:solidFill>
                  <a:schemeClr val="bg1"/>
                </a:solidFill>
              </a:rPr>
              <a:t>Infection </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26</a:t>
            </a:fld>
            <a:endParaRPr lang="en-US"/>
          </a:p>
        </p:txBody>
      </p:sp>
      <p:sp>
        <p:nvSpPr>
          <p:cNvPr id="3" name="Content Placeholder 2"/>
          <p:cNvSpPr>
            <a:spLocks noGrp="1"/>
          </p:cNvSpPr>
          <p:nvPr>
            <p:ph sz="quarter" idx="11"/>
          </p:nvPr>
        </p:nvSpPr>
        <p:spPr/>
        <p:txBody>
          <a:bodyPr>
            <a:normAutofit fontScale="85000" lnSpcReduction="10000"/>
          </a:bodyPr>
          <a:lstStyle/>
          <a:p>
            <a:r>
              <a:rPr lang="en-US" dirty="0"/>
              <a:t>T</a:t>
            </a:r>
            <a:r>
              <a:rPr lang="en-US" dirty="0" smtClean="0"/>
              <a:t>he </a:t>
            </a:r>
            <a:r>
              <a:rPr lang="en-US" dirty="0"/>
              <a:t>overall colectomy rate </a:t>
            </a:r>
            <a:r>
              <a:rPr lang="en-US" dirty="0" smtClean="0"/>
              <a:t>is </a:t>
            </a:r>
            <a:r>
              <a:rPr lang="en-US" dirty="0"/>
              <a:t>8.7 per 1000 CDI </a:t>
            </a:r>
            <a:r>
              <a:rPr lang="en-US" dirty="0" smtClean="0"/>
              <a:t>cases (</a:t>
            </a:r>
            <a:r>
              <a:rPr lang="en-US" sz="2800" dirty="0" smtClean="0"/>
              <a:t>Kasper et al </a:t>
            </a:r>
            <a:r>
              <a:rPr lang="en-US" sz="2800" dirty="0">
                <a:hlinkClick r:id="rId2" tooltip="Infection control and hospital epidemiology : the official journal of the Society of Hospital Epidemiologists of America."/>
              </a:rPr>
              <a:t>Infect Control </a:t>
            </a:r>
            <a:r>
              <a:rPr lang="en-US" sz="2800" dirty="0" err="1">
                <a:hlinkClick r:id="rId2" tooltip="Infection control and hospital epidemiology : the official journal of the Society of Hospital Epidemiologists of America."/>
              </a:rPr>
              <a:t>Hosp</a:t>
            </a:r>
            <a:r>
              <a:rPr lang="en-US" sz="2800" dirty="0">
                <a:hlinkClick r:id="rId2" tooltip="Infection control and hospital epidemiology : the official journal of the Society of Hospital Epidemiologists of America."/>
              </a:rPr>
              <a:t> </a:t>
            </a:r>
            <a:r>
              <a:rPr lang="en-US" sz="2800" dirty="0" err="1">
                <a:hlinkClick r:id="rId2" tooltip="Infection control and hospital epidemiology : the official journal of the Society of Hospital Epidemiologists of America."/>
              </a:rPr>
              <a:t>Epidemiol</a:t>
            </a:r>
            <a:r>
              <a:rPr lang="en-US" sz="2800" dirty="0">
                <a:hlinkClick r:id="rId2" tooltip="Infection control and hospital epidemiology : the official journal of the Society of Hospital Epidemiologists of America."/>
              </a:rPr>
              <a:t>.</a:t>
            </a:r>
            <a:r>
              <a:rPr lang="en-US" sz="2800" dirty="0"/>
              <a:t> 2012 May;33(5):</a:t>
            </a:r>
            <a:r>
              <a:rPr lang="en-US" sz="2800" dirty="0" smtClean="0"/>
              <a:t>470-6)</a:t>
            </a:r>
          </a:p>
          <a:p>
            <a:pPr marL="0" indent="0">
              <a:buNone/>
            </a:pPr>
            <a:endParaRPr lang="en-US" sz="2800" dirty="0" smtClean="0"/>
          </a:p>
          <a:p>
            <a:r>
              <a:rPr lang="en-US" dirty="0" smtClean="0"/>
              <a:t>The </a:t>
            </a:r>
            <a:r>
              <a:rPr lang="en-US" dirty="0"/>
              <a:t>estimated number of deaths attributed to CDI, based on multiple cause-of-death mortality data, increased from 3,000 deaths per year during 1999–2000 to 14,000 during </a:t>
            </a:r>
            <a:r>
              <a:rPr lang="en-US" dirty="0" smtClean="0"/>
              <a:t>2006–2007. </a:t>
            </a:r>
            <a:r>
              <a:rPr lang="en-US" dirty="0"/>
              <a:t>Over 90% of deaths occur in patients over the age of 65 years</a:t>
            </a:r>
            <a:r>
              <a:rPr lang="en-US" dirty="0" smtClean="0"/>
              <a:t>. </a:t>
            </a:r>
            <a:r>
              <a:rPr lang="en-US" sz="2800" dirty="0" smtClean="0"/>
              <a:t>(Hall et al </a:t>
            </a:r>
            <a:r>
              <a:rPr lang="en-US" sz="2800" dirty="0" err="1">
                <a:hlinkClick r:id="rId3" tooltip="Clinical infectious diseases : an official publication of the Infectious Diseases Society of America."/>
              </a:rPr>
              <a:t>Clin</a:t>
            </a:r>
            <a:r>
              <a:rPr lang="en-US" sz="2800" dirty="0">
                <a:hlinkClick r:id="rId3" tooltip="Clinical infectious diseases : an official publication of the Infectious Diseases Society of America."/>
              </a:rPr>
              <a:t> Infect Dis.</a:t>
            </a:r>
            <a:r>
              <a:rPr lang="en-US" sz="2800" dirty="0"/>
              <a:t> 2012 Jul;55(2):</a:t>
            </a:r>
            <a:r>
              <a:rPr lang="en-US" sz="2800" dirty="0" smtClean="0"/>
              <a:t>216-23)</a:t>
            </a:r>
          </a:p>
        </p:txBody>
      </p:sp>
    </p:spTree>
    <p:extLst>
      <p:ext uri="{BB962C8B-B14F-4D97-AF65-F5344CB8AC3E}">
        <p14:creationId xmlns:p14="http://schemas.microsoft.com/office/powerpoint/2010/main" val="277760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CDI</a:t>
            </a:r>
            <a:endParaRPr lang="en-US" dirty="0"/>
          </a:p>
        </p:txBody>
      </p:sp>
      <p:sp>
        <p:nvSpPr>
          <p:cNvPr id="3" name="Content Placeholder 2"/>
          <p:cNvSpPr>
            <a:spLocks noGrp="1"/>
          </p:cNvSpPr>
          <p:nvPr>
            <p:ph sz="quarter" idx="11"/>
          </p:nvPr>
        </p:nvSpPr>
        <p:spPr/>
        <p:txBody>
          <a:bodyPr>
            <a:normAutofit fontScale="92500"/>
          </a:bodyPr>
          <a:lstStyle/>
          <a:p>
            <a:pPr marL="0" indent="0">
              <a:buNone/>
            </a:pPr>
            <a:r>
              <a:rPr lang="en-US" dirty="0"/>
              <a:t>Using 2008 data, CDI may have resulted in </a:t>
            </a:r>
            <a:r>
              <a:rPr lang="en-US" b="1" dirty="0">
                <a:solidFill>
                  <a:srgbClr val="FF0000"/>
                </a:solidFill>
              </a:rPr>
              <a:t>$4.8 billion</a:t>
            </a:r>
            <a:r>
              <a:rPr lang="en-US" dirty="0"/>
              <a:t> in excess costs in US acute-care facilities </a:t>
            </a:r>
            <a:r>
              <a:rPr lang="en-US" sz="2600" dirty="0"/>
              <a:t>(</a:t>
            </a:r>
            <a:r>
              <a:rPr lang="en-US" sz="2600" dirty="0" err="1"/>
              <a:t>Dubberke</a:t>
            </a:r>
            <a:r>
              <a:rPr lang="en-US" sz="2600" dirty="0"/>
              <a:t> et al </a:t>
            </a:r>
            <a:r>
              <a:rPr lang="en-US" sz="2600" dirty="0" err="1">
                <a:hlinkClick r:id="rId2" tooltip="Clinical infectious diseases : an official publication of the Infectious Diseases Society of America."/>
              </a:rPr>
              <a:t>Clin</a:t>
            </a:r>
            <a:r>
              <a:rPr lang="en-US" sz="2600" dirty="0">
                <a:hlinkClick r:id="rId2" tooltip="Clinical infectious diseases : an official publication of the Infectious Diseases Society of America."/>
              </a:rPr>
              <a:t> Infect Dis.</a:t>
            </a:r>
            <a:r>
              <a:rPr lang="en-US" sz="2600" dirty="0"/>
              <a:t> 2012 Aug;55 </a:t>
            </a:r>
            <a:r>
              <a:rPr lang="en-US" sz="2600" dirty="0" err="1"/>
              <a:t>Suppl</a:t>
            </a:r>
            <a:r>
              <a:rPr lang="en-US" sz="2600" dirty="0"/>
              <a:t> 2:S88-92) </a:t>
            </a:r>
          </a:p>
          <a:p>
            <a:r>
              <a:rPr lang="en-US" dirty="0"/>
              <a:t>Recurrence Rates range from 20-30% for first recurrence</a:t>
            </a:r>
          </a:p>
          <a:p>
            <a:r>
              <a:rPr lang="en-US" sz="3000" dirty="0" smtClean="0"/>
              <a:t>Increased length of stay with CDI</a:t>
            </a:r>
          </a:p>
          <a:p>
            <a:r>
              <a:rPr lang="en-US" sz="3000" dirty="0" smtClean="0"/>
              <a:t>Need for ICU care if severely ill</a:t>
            </a:r>
          </a:p>
          <a:p>
            <a:r>
              <a:rPr lang="en-US" sz="3000" dirty="0" smtClean="0"/>
              <a:t>May need urinary catheter……</a:t>
            </a:r>
            <a:endParaRPr lang="en-US" sz="3000" dirty="0"/>
          </a:p>
        </p:txBody>
      </p:sp>
      <p:sp>
        <p:nvSpPr>
          <p:cNvPr id="5" name="Slide Number Placeholder 2"/>
          <p:cNvSpPr>
            <a:spLocks noGrp="1"/>
          </p:cNvSpPr>
          <p:nvPr>
            <p:ph type="sldNum" sz="quarter" idx="10"/>
          </p:nvPr>
        </p:nvSpPr>
        <p:spPr>
          <a:xfrm>
            <a:off x="457200" y="6324600"/>
            <a:ext cx="2133600" cy="365125"/>
          </a:xfrm>
        </p:spPr>
        <p:txBody>
          <a:bodyPr vert="horz" lIns="91440" tIns="45720" rIns="91440" bIns="45720" rtlCol="0" anchor="ctr"/>
          <a:lstStyle/>
          <a:p>
            <a:pPr algn="l"/>
            <a:fld id="{E507B00A-00F3-40B4-9FBC-773D3E654F20}" type="slidenum">
              <a:rPr lang="en-US" sz="1200">
                <a:solidFill>
                  <a:schemeClr val="tx1">
                    <a:tint val="75000"/>
                  </a:schemeClr>
                </a:solidFill>
              </a:rPr>
              <a:pPr algn="l"/>
              <a:t>27</a:t>
            </a:fld>
            <a:endParaRPr lang="en-US" sz="1200" dirty="0">
              <a:solidFill>
                <a:schemeClr val="tx1">
                  <a:tint val="75000"/>
                </a:schemeClr>
              </a:solidFill>
            </a:endParaRPr>
          </a:p>
        </p:txBody>
      </p:sp>
    </p:spTree>
    <p:extLst>
      <p:ext uri="{BB962C8B-B14F-4D97-AF65-F5344CB8AC3E}">
        <p14:creationId xmlns:p14="http://schemas.microsoft.com/office/powerpoint/2010/main" val="1690278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bg1">
                    <a:lumMod val="95000"/>
                  </a:schemeClr>
                </a:solidFill>
              </a:rPr>
              <a:t>Antibiotic Stewardship</a:t>
            </a:r>
          </a:p>
        </p:txBody>
      </p:sp>
      <p:sp>
        <p:nvSpPr>
          <p:cNvPr id="3" name="Content Placeholder 2"/>
          <p:cNvSpPr>
            <a:spLocks noGrp="1"/>
          </p:cNvSpPr>
          <p:nvPr>
            <p:ph sz="quarter" idx="11"/>
          </p:nvPr>
        </p:nvSpPr>
        <p:spPr/>
        <p:txBody>
          <a:bodyPr/>
          <a:lstStyle/>
          <a:p>
            <a:pPr marL="0" indent="0">
              <a:buFontTx/>
              <a:buNone/>
              <a:defRPr/>
            </a:pPr>
            <a:endParaRPr lang="en-US" dirty="0" smtClean="0">
              <a:solidFill>
                <a:srgbClr val="FF0000"/>
              </a:solidFill>
            </a:endParaRPr>
          </a:p>
          <a:p>
            <a:pPr marL="0" indent="0">
              <a:buFontTx/>
              <a:buNone/>
              <a:defRPr/>
            </a:pPr>
            <a:endParaRPr lang="en-US" dirty="0">
              <a:solidFill>
                <a:srgbClr val="FF0000"/>
              </a:solidFill>
            </a:endParaRPr>
          </a:p>
          <a:p>
            <a:pPr marL="0" indent="0">
              <a:buFontTx/>
              <a:buNone/>
              <a:defRPr/>
            </a:pPr>
            <a:r>
              <a:rPr lang="en-US" dirty="0" smtClean="0">
                <a:solidFill>
                  <a:srgbClr val="FF0000"/>
                </a:solidFill>
              </a:rPr>
              <a:t>We have met the enemy and he is us</a:t>
            </a:r>
          </a:p>
          <a:p>
            <a:pPr marL="0" indent="0">
              <a:buFontTx/>
              <a:buNone/>
              <a:defRPr/>
            </a:pPr>
            <a:r>
              <a:rPr lang="en-US" b="1" dirty="0" smtClean="0">
                <a:solidFill>
                  <a:schemeClr val="bg1">
                    <a:lumMod val="95000"/>
                  </a:schemeClr>
                </a:solidFill>
              </a:rPr>
              <a:t>					</a:t>
            </a:r>
            <a:r>
              <a:rPr lang="en-US" i="1" dirty="0" smtClean="0"/>
              <a:t>Walt Kelly</a:t>
            </a:r>
          </a:p>
        </p:txBody>
      </p:sp>
      <p:sp>
        <p:nvSpPr>
          <p:cNvPr id="4" name="TextBox 3"/>
          <p:cNvSpPr txBox="1"/>
          <p:nvPr/>
        </p:nvSpPr>
        <p:spPr>
          <a:xfrm>
            <a:off x="1600200" y="2057400"/>
            <a:ext cx="6041334" cy="461665"/>
          </a:xfrm>
          <a:prstGeom prst="rect">
            <a:avLst/>
          </a:prstGeom>
          <a:noFill/>
        </p:spPr>
        <p:txBody>
          <a:bodyPr wrap="none" rtlCol="0">
            <a:spAutoFit/>
          </a:bodyPr>
          <a:lstStyle/>
          <a:p>
            <a:r>
              <a:rPr lang="en-US" sz="2400" b="1" dirty="0" smtClean="0"/>
              <a:t>ANTIBIOTIC USE AND CLOSTRIDIUM DIFFICILE </a:t>
            </a:r>
            <a:endParaRPr lang="en-US" sz="2400" b="1" dirty="0"/>
          </a:p>
        </p:txBody>
      </p:sp>
      <p:sp>
        <p:nvSpPr>
          <p:cNvPr id="5" name="Slide Number Placeholder 2"/>
          <p:cNvSpPr>
            <a:spLocks noGrp="1"/>
          </p:cNvSpPr>
          <p:nvPr>
            <p:ph type="sldNum" sz="quarter" idx="10"/>
          </p:nvPr>
        </p:nvSpPr>
        <p:spPr>
          <a:xfrm>
            <a:off x="457200" y="6324600"/>
            <a:ext cx="2133600" cy="365125"/>
          </a:xfrm>
        </p:spPr>
        <p:txBody>
          <a:bodyPr vert="horz" lIns="91440" tIns="45720" rIns="91440" bIns="45720" rtlCol="0" anchor="ctr"/>
          <a:lstStyle/>
          <a:p>
            <a:pPr algn="l"/>
            <a:fld id="{E507B00A-00F3-40B4-9FBC-773D3E654F20}" type="slidenum">
              <a:rPr lang="en-US" sz="1200">
                <a:solidFill>
                  <a:schemeClr val="tx1">
                    <a:tint val="75000"/>
                  </a:schemeClr>
                </a:solidFill>
              </a:rPr>
              <a:pPr algn="l"/>
              <a:t>28</a:t>
            </a:fld>
            <a:endParaRPr lang="en-US" sz="1200" dirty="0">
              <a:solidFill>
                <a:schemeClr val="tx1">
                  <a:tint val="75000"/>
                </a:schemeClr>
              </a:solidFill>
            </a:endParaRPr>
          </a:p>
        </p:txBody>
      </p:sp>
    </p:spTree>
    <p:extLst>
      <p:ext uri="{BB962C8B-B14F-4D97-AF65-F5344CB8AC3E}">
        <p14:creationId xmlns:p14="http://schemas.microsoft.com/office/powerpoint/2010/main" val="3863030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rPr>
              <a:t>Inappropriate antibiotic use and </a:t>
            </a:r>
            <a:r>
              <a:rPr lang="en-US" i="1" dirty="0" smtClean="0">
                <a:solidFill>
                  <a:schemeClr val="bg1"/>
                </a:solidFill>
              </a:rPr>
              <a:t>C. difficile </a:t>
            </a:r>
            <a:r>
              <a:rPr lang="en-US" dirty="0" smtClean="0">
                <a:solidFill>
                  <a:schemeClr val="bg1"/>
                </a:solidFill>
              </a:rPr>
              <a:t>infection</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29</a:t>
            </a:fld>
            <a:endParaRPr lang="en-US" dirty="0"/>
          </a:p>
        </p:txBody>
      </p:sp>
      <p:sp>
        <p:nvSpPr>
          <p:cNvPr id="3" name="Content Placeholder 2"/>
          <p:cNvSpPr>
            <a:spLocks noGrp="1"/>
          </p:cNvSpPr>
          <p:nvPr>
            <p:ph sz="quarter" idx="11"/>
          </p:nvPr>
        </p:nvSpPr>
        <p:spPr/>
        <p:txBody>
          <a:bodyPr/>
          <a:lstStyle/>
          <a:p>
            <a:r>
              <a:rPr lang="en-US" dirty="0" smtClean="0"/>
              <a:t>126 consecutive patients with CDI. </a:t>
            </a:r>
          </a:p>
          <a:p>
            <a:r>
              <a:rPr lang="en-US" dirty="0" smtClean="0"/>
              <a:t>In </a:t>
            </a:r>
            <a:r>
              <a:rPr lang="en-US" dirty="0"/>
              <a:t>93 (73.8%) episodes, at least 1 preceding course of antibiotics was inappropriate. </a:t>
            </a:r>
            <a:r>
              <a:rPr lang="en-US" dirty="0" smtClean="0"/>
              <a:t>(</a:t>
            </a:r>
            <a:r>
              <a:rPr lang="en-US" dirty="0" smtClean="0">
                <a:hlinkClick r:id="rId2" tooltip="American journal of infection control."/>
              </a:rPr>
              <a:t>Am </a:t>
            </a:r>
            <a:r>
              <a:rPr lang="en-US" dirty="0">
                <a:hlinkClick r:id="rId2" tooltip="American journal of infection control."/>
              </a:rPr>
              <a:t>J Infect Control.</a:t>
            </a:r>
            <a:r>
              <a:rPr lang="en-US" dirty="0"/>
              <a:t> 2013 Nov;41(11):1116-8</a:t>
            </a:r>
            <a:endParaRPr lang="en-US" dirty="0" smtClean="0"/>
          </a:p>
          <a:p>
            <a:r>
              <a:rPr lang="en-US" dirty="0" smtClean="0"/>
              <a:t>Decreasing inappropriate use should lead to reductions in CDI.</a:t>
            </a:r>
            <a:endParaRPr lang="en-US" dirty="0"/>
          </a:p>
        </p:txBody>
      </p:sp>
    </p:spTree>
    <p:extLst>
      <p:ext uri="{BB962C8B-B14F-4D97-AF65-F5344CB8AC3E}">
        <p14:creationId xmlns:p14="http://schemas.microsoft.com/office/powerpoint/2010/main" val="302465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Polling Question 1: Which of the following is more likely in patients with urinary catheters? </a:t>
            </a:r>
            <a:r>
              <a:rPr lang="en-US" sz="2000" dirty="0" smtClean="0"/>
              <a:t>(choose one)</a:t>
            </a:r>
            <a:endParaRPr lang="en-US" sz="20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3</a:t>
            </a:fld>
            <a:endParaRPr lang="en-US" dirty="0"/>
          </a:p>
        </p:txBody>
      </p:sp>
      <p:sp>
        <p:nvSpPr>
          <p:cNvPr id="4" name="Content Placeholder 3"/>
          <p:cNvSpPr>
            <a:spLocks noGrp="1"/>
          </p:cNvSpPr>
          <p:nvPr>
            <p:ph sz="quarter" idx="11"/>
          </p:nvPr>
        </p:nvSpPr>
        <p:spPr/>
        <p:txBody>
          <a:bodyPr/>
          <a:lstStyle/>
          <a:p>
            <a:pPr marL="514350" indent="-514350">
              <a:buFont typeface="+mj-lt"/>
              <a:buAutoNum type="arabicPeriod"/>
            </a:pPr>
            <a:r>
              <a:rPr lang="en-US" dirty="0" smtClean="0"/>
              <a:t>Patient developing symptomatic CAUTI</a:t>
            </a:r>
          </a:p>
          <a:p>
            <a:pPr marL="514350" indent="-514350">
              <a:buFont typeface="+mj-lt"/>
              <a:buAutoNum type="arabicPeriod"/>
            </a:pPr>
            <a:r>
              <a:rPr lang="en-US" dirty="0" smtClean="0"/>
              <a:t>Patient being given inappropriate antibiotics for asymptomatic bacteriuria</a:t>
            </a:r>
          </a:p>
          <a:p>
            <a:pPr marL="514350" indent="-514350">
              <a:buFont typeface="+mj-lt"/>
              <a:buAutoNum type="arabicPeriod"/>
            </a:pPr>
            <a:r>
              <a:rPr lang="en-US" dirty="0" smtClean="0"/>
              <a:t>Patient developing bacteremia from a urinary source</a:t>
            </a:r>
            <a:endParaRPr lang="en-US" dirty="0"/>
          </a:p>
        </p:txBody>
      </p:sp>
    </p:spTree>
    <p:extLst>
      <p:ext uri="{BB962C8B-B14F-4D97-AF65-F5344CB8AC3E}">
        <p14:creationId xmlns:p14="http://schemas.microsoft.com/office/powerpoint/2010/main" val="244450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antibiotic stewardship on CDI </a:t>
            </a:r>
            <a:endParaRPr lang="en-US" dirty="0"/>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30</a:t>
            </a:fld>
            <a:endParaRPr lang="en-US" dirty="0"/>
          </a:p>
        </p:txBody>
      </p:sp>
      <p:pic>
        <p:nvPicPr>
          <p:cNvPr id="3075" name="Picture 3" descr="alt=&quot;&quot;"/>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228600" y="1567121"/>
            <a:ext cx="8001000" cy="430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012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3817"/>
            <a:ext cx="7772400" cy="1470025"/>
          </a:xfrm>
        </p:spPr>
        <p:txBody>
          <a:bodyPr/>
          <a:lstStyle/>
          <a:p>
            <a:r>
              <a:rPr lang="en-US" dirty="0" smtClean="0"/>
              <a:t>How Culture Plays a Role in CAUTI Prevention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err="1" smtClean="0"/>
              <a:t>Kathlyn</a:t>
            </a:r>
            <a:r>
              <a:rPr lang="en-US" dirty="0" smtClean="0"/>
              <a:t> E. Fletcher, MD MA</a:t>
            </a:r>
          </a:p>
          <a:p>
            <a:r>
              <a:rPr lang="en-US" dirty="0" smtClean="0"/>
              <a:t>Associate Professor of Internal Medicine</a:t>
            </a:r>
          </a:p>
          <a:p>
            <a:r>
              <a:rPr lang="en-US" dirty="0" smtClean="0"/>
              <a:t>Medical College of Wisconsin</a:t>
            </a:r>
          </a:p>
          <a:p>
            <a:r>
              <a:rPr lang="en-US" dirty="0" smtClean="0"/>
              <a:t>Milwaukee VAMC</a:t>
            </a:r>
            <a:endParaRPr lang="en-US" dirty="0"/>
          </a:p>
        </p:txBody>
      </p:sp>
    </p:spTree>
    <p:extLst>
      <p:ext uri="{BB962C8B-B14F-4D97-AF65-F5344CB8AC3E}">
        <p14:creationId xmlns:p14="http://schemas.microsoft.com/office/powerpoint/2010/main" val="4211297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 from previous work</a:t>
            </a:r>
            <a:endParaRPr lang="en-US" dirty="0"/>
          </a:p>
        </p:txBody>
      </p:sp>
      <p:sp>
        <p:nvSpPr>
          <p:cNvPr id="4" name="Slide Number Placeholder 4"/>
          <p:cNvSpPr>
            <a:spLocks noGrp="1"/>
          </p:cNvSpPr>
          <p:nvPr>
            <p:ph type="sldNum" sz="quarter" idx="10"/>
          </p:nvPr>
        </p:nvSpPr>
        <p:spPr>
          <a:prstGeom prst="rect">
            <a:avLst/>
          </a:prstGeom>
        </p:spPr>
        <p:txBody>
          <a:bodyPr/>
          <a:lstStyle/>
          <a:p>
            <a:pPr algn="l"/>
            <a:fld id="{AF9F009D-F0B4-1540-84AB-C88848F4850B}" type="slidenum">
              <a:rPr lang="en-US" smtClean="0"/>
              <a:pPr algn="l"/>
              <a:t>32</a:t>
            </a:fld>
            <a:endParaRPr lang="en-US" dirty="0"/>
          </a:p>
        </p:txBody>
      </p:sp>
      <p:sp>
        <p:nvSpPr>
          <p:cNvPr id="3" name="Content Placeholder 2"/>
          <p:cNvSpPr>
            <a:spLocks noGrp="1"/>
          </p:cNvSpPr>
          <p:nvPr>
            <p:ph sz="quarter" idx="11"/>
          </p:nvPr>
        </p:nvSpPr>
        <p:spPr/>
        <p:txBody>
          <a:bodyPr/>
          <a:lstStyle/>
          <a:p>
            <a:r>
              <a:rPr lang="en-US" dirty="0" smtClean="0"/>
              <a:t>Qualitative studies by Krein (2013) and </a:t>
            </a:r>
            <a:r>
              <a:rPr lang="en-US" dirty="0" err="1" smtClean="0"/>
              <a:t>Harrod</a:t>
            </a:r>
            <a:r>
              <a:rPr lang="en-US" dirty="0" smtClean="0"/>
              <a:t> (2013) provide a conceptual model to test</a:t>
            </a:r>
            <a:endParaRPr lang="en-US" dirty="0"/>
          </a:p>
        </p:txBody>
      </p:sp>
    </p:spTree>
    <p:extLst>
      <p:ext uri="{BB962C8B-B14F-4D97-AF65-F5344CB8AC3E}">
        <p14:creationId xmlns:p14="http://schemas.microsoft.com/office/powerpoint/2010/main" val="3159171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appropriate use</a:t>
            </a:r>
            <a:endParaRPr lang="en-US" dirty="0"/>
          </a:p>
        </p:txBody>
      </p:sp>
      <p:sp>
        <p:nvSpPr>
          <p:cNvPr id="5" name="Slide Number Placeholder 4"/>
          <p:cNvSpPr>
            <a:spLocks noGrp="1"/>
          </p:cNvSpPr>
          <p:nvPr>
            <p:ph type="sldNum" sz="quarter" idx="10"/>
          </p:nvPr>
        </p:nvSpPr>
        <p:spPr/>
        <p:txBody>
          <a:bodyPr/>
          <a:lstStyle/>
          <a:p>
            <a:pPr algn="l"/>
            <a:fld id="{AF9F009D-F0B4-1540-84AB-C88848F4850B}" type="slidenum">
              <a:rPr lang="en-US" smtClean="0"/>
              <a:pPr algn="l"/>
              <a:t>33</a:t>
            </a:fld>
            <a:endParaRPr lang="en-US" dirty="0"/>
          </a:p>
        </p:txBody>
      </p:sp>
      <p:sp>
        <p:nvSpPr>
          <p:cNvPr id="3" name="Content Placeholder 2"/>
          <p:cNvSpPr>
            <a:spLocks noGrp="1"/>
          </p:cNvSpPr>
          <p:nvPr>
            <p:ph sz="quarter" idx="11"/>
          </p:nvPr>
        </p:nvSpPr>
        <p:spPr/>
        <p:txBody>
          <a:bodyPr>
            <a:normAutofit fontScale="85000" lnSpcReduction="20000"/>
          </a:bodyPr>
          <a:lstStyle/>
          <a:p>
            <a:pPr marL="342900" lvl="2" indent="-342900"/>
            <a:r>
              <a:rPr lang="en-US" sz="3200" dirty="0" smtClean="0"/>
              <a:t>Lack of MD and RN engagement</a:t>
            </a:r>
          </a:p>
          <a:p>
            <a:pPr marL="800100" lvl="3" indent="-342900"/>
            <a:r>
              <a:rPr lang="en-US" sz="2800" dirty="0" smtClean="0"/>
              <a:t>MD disinterest</a:t>
            </a:r>
          </a:p>
          <a:p>
            <a:pPr marL="800100" lvl="3" indent="-342900"/>
            <a:r>
              <a:rPr lang="en-US" sz="2800" dirty="0" smtClean="0"/>
              <a:t>RN not recognizing the potential severity (“loosely coupled errors?”)</a:t>
            </a:r>
          </a:p>
          <a:p>
            <a:pPr marL="800100" lvl="3" indent="-342900"/>
            <a:r>
              <a:rPr lang="en-US" sz="2800" dirty="0" smtClean="0"/>
              <a:t>Workload issues leading to work-</a:t>
            </a:r>
            <a:r>
              <a:rPr lang="en-US" sz="2800" dirty="0" err="1" smtClean="0"/>
              <a:t>arounds</a:t>
            </a:r>
            <a:endParaRPr lang="en-US" sz="2800" dirty="0" smtClean="0"/>
          </a:p>
          <a:p>
            <a:pPr marL="800100" lvl="3" indent="-342900"/>
            <a:r>
              <a:rPr lang="en-US" sz="2800" dirty="0" smtClean="0"/>
              <a:t>Weighing risk of catheters v. other issues (i.e. falls)</a:t>
            </a:r>
          </a:p>
          <a:p>
            <a:pPr marL="342900" lvl="2" indent="-342900"/>
            <a:r>
              <a:rPr lang="en-US" sz="3200" dirty="0" smtClean="0"/>
              <a:t>Patient/family request</a:t>
            </a:r>
          </a:p>
          <a:p>
            <a:pPr marL="800100" lvl="3" indent="-342900"/>
            <a:r>
              <a:rPr lang="en-US" sz="2800" dirty="0" smtClean="0"/>
              <a:t>Especially incontinence</a:t>
            </a:r>
          </a:p>
          <a:p>
            <a:pPr marL="342900" lvl="2" indent="-342900"/>
            <a:r>
              <a:rPr lang="en-US" sz="3200" dirty="0" smtClean="0"/>
              <a:t>ED practice</a:t>
            </a:r>
          </a:p>
          <a:p>
            <a:pPr marL="800100" lvl="3" indent="-342900"/>
            <a:r>
              <a:rPr lang="en-US" sz="2800" dirty="0" smtClean="0"/>
              <a:t>Convenience in ED</a:t>
            </a:r>
          </a:p>
          <a:p>
            <a:pPr marL="800100" lvl="3" indent="-342900"/>
            <a:r>
              <a:rPr lang="en-US" sz="2800" dirty="0" smtClean="0"/>
              <a:t>Perception that floor nurses wanted them</a:t>
            </a:r>
          </a:p>
        </p:txBody>
      </p:sp>
    </p:spTree>
    <p:extLst>
      <p:ext uri="{BB962C8B-B14F-4D97-AF65-F5344CB8AC3E}">
        <p14:creationId xmlns:p14="http://schemas.microsoft.com/office/powerpoint/2010/main" val="397510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Facilitators to appropriate use</a:t>
            </a:r>
            <a:endParaRPr lang="en-US" dirty="0"/>
          </a:p>
        </p:txBody>
      </p:sp>
      <p:sp>
        <p:nvSpPr>
          <p:cNvPr id="5" name="Slide Number Placeholder 4"/>
          <p:cNvSpPr>
            <a:spLocks noGrp="1"/>
          </p:cNvSpPr>
          <p:nvPr>
            <p:ph type="sldNum" sz="quarter" idx="10"/>
          </p:nvPr>
        </p:nvSpPr>
        <p:spPr/>
        <p:txBody>
          <a:bodyPr/>
          <a:lstStyle/>
          <a:p>
            <a:pPr algn="l"/>
            <a:fld id="{AF9F009D-F0B4-1540-84AB-C88848F4850B}" type="slidenum">
              <a:rPr lang="en-US" smtClean="0"/>
              <a:pPr algn="l"/>
              <a:t>34</a:t>
            </a:fld>
            <a:endParaRPr lang="en-US"/>
          </a:p>
        </p:txBody>
      </p:sp>
      <p:sp>
        <p:nvSpPr>
          <p:cNvPr id="3" name="Content Placeholder 2"/>
          <p:cNvSpPr>
            <a:spLocks noGrp="1"/>
          </p:cNvSpPr>
          <p:nvPr>
            <p:ph sz="quarter" idx="11"/>
          </p:nvPr>
        </p:nvSpPr>
        <p:spPr/>
        <p:txBody>
          <a:bodyPr>
            <a:normAutofit lnSpcReduction="10000"/>
          </a:bodyPr>
          <a:lstStyle/>
          <a:p>
            <a:r>
              <a:rPr lang="en-US" dirty="0" smtClean="0"/>
              <a:t>MD and RN engagement</a:t>
            </a:r>
          </a:p>
          <a:p>
            <a:pPr lvl="1"/>
            <a:r>
              <a:rPr lang="en-US" dirty="0" smtClean="0"/>
              <a:t>Nurse champions</a:t>
            </a:r>
          </a:p>
          <a:p>
            <a:r>
              <a:rPr lang="en-US" dirty="0" smtClean="0"/>
              <a:t>Patient request</a:t>
            </a:r>
          </a:p>
          <a:p>
            <a:pPr lvl="1"/>
            <a:r>
              <a:rPr lang="en-US" dirty="0" smtClean="0"/>
              <a:t>Education</a:t>
            </a:r>
          </a:p>
          <a:p>
            <a:r>
              <a:rPr lang="en-US" dirty="0" smtClean="0"/>
              <a:t>ED practice</a:t>
            </a:r>
          </a:p>
          <a:p>
            <a:pPr lvl="1"/>
            <a:r>
              <a:rPr lang="en-US" dirty="0" smtClean="0"/>
              <a:t>Engaging ED leadership</a:t>
            </a:r>
          </a:p>
          <a:p>
            <a:pPr lvl="1"/>
            <a:r>
              <a:rPr lang="en-US" dirty="0" smtClean="0"/>
              <a:t>Education</a:t>
            </a:r>
          </a:p>
          <a:p>
            <a:pPr lvl="1"/>
            <a:r>
              <a:rPr lang="en-US" dirty="0" smtClean="0"/>
              <a:t>Monitoring </a:t>
            </a:r>
            <a:endParaRPr lang="en-US" dirty="0"/>
          </a:p>
        </p:txBody>
      </p:sp>
    </p:spTree>
    <p:extLst>
      <p:ext uri="{BB962C8B-B14F-4D97-AF65-F5344CB8AC3E}">
        <p14:creationId xmlns:p14="http://schemas.microsoft.com/office/powerpoint/2010/main" val="116233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qualitative study</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35</a:t>
            </a:fld>
            <a:endParaRPr lang="en-US"/>
          </a:p>
        </p:txBody>
      </p:sp>
      <p:sp>
        <p:nvSpPr>
          <p:cNvPr id="3" name="Content Placeholder 2"/>
          <p:cNvSpPr>
            <a:spLocks noGrp="1"/>
          </p:cNvSpPr>
          <p:nvPr>
            <p:ph sz="quarter" idx="11"/>
          </p:nvPr>
        </p:nvSpPr>
        <p:spPr/>
        <p:txBody>
          <a:bodyPr/>
          <a:lstStyle/>
          <a:p>
            <a:r>
              <a:rPr lang="en-US" dirty="0" smtClean="0"/>
              <a:t>Goal: To understand unit-level culture around CAUTI prevention</a:t>
            </a:r>
          </a:p>
          <a:p>
            <a:r>
              <a:rPr lang="en-US" dirty="0" smtClean="0"/>
              <a:t>Interviews and observations at 4 institutions</a:t>
            </a:r>
          </a:p>
          <a:p>
            <a:pPr lvl="1"/>
            <a:r>
              <a:rPr lang="en-US" dirty="0" smtClean="0"/>
              <a:t>2 units per site</a:t>
            </a:r>
          </a:p>
          <a:p>
            <a:pPr lvl="1"/>
            <a:r>
              <a:rPr lang="en-US" dirty="0" smtClean="0"/>
              <a:t>Nurses, physicians, hospital leadership</a:t>
            </a:r>
          </a:p>
          <a:p>
            <a:pPr lvl="1"/>
            <a:r>
              <a:rPr lang="en-US" dirty="0" smtClean="0"/>
              <a:t>Qualitative analysis of the transcripts</a:t>
            </a:r>
          </a:p>
          <a:p>
            <a:pPr lvl="1"/>
            <a:r>
              <a:rPr lang="en-US" dirty="0" smtClean="0"/>
              <a:t>These are interim results</a:t>
            </a:r>
          </a:p>
        </p:txBody>
      </p:sp>
    </p:spTree>
    <p:extLst>
      <p:ext uri="{BB962C8B-B14F-4D97-AF65-F5344CB8AC3E}">
        <p14:creationId xmlns:p14="http://schemas.microsoft.com/office/powerpoint/2010/main" val="2331999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36</a:t>
            </a:fld>
            <a:endParaRPr lang="en-US"/>
          </a:p>
        </p:txBody>
      </p:sp>
      <p:sp>
        <p:nvSpPr>
          <p:cNvPr id="3" name="Content Placeholder 2"/>
          <p:cNvSpPr>
            <a:spLocks noGrp="1"/>
          </p:cNvSpPr>
          <p:nvPr>
            <p:ph sz="quarter" idx="11"/>
          </p:nvPr>
        </p:nvSpPr>
        <p:spPr/>
        <p:txBody>
          <a:bodyPr/>
          <a:lstStyle/>
          <a:p>
            <a:r>
              <a:rPr lang="en-US" dirty="0" smtClean="0"/>
              <a:t>Buy-in is sporadic</a:t>
            </a:r>
          </a:p>
          <a:p>
            <a:endParaRPr lang="en-US" dirty="0" smtClean="0"/>
          </a:p>
          <a:p>
            <a:pPr marL="0" indent="0">
              <a:buNone/>
            </a:pPr>
            <a:r>
              <a:rPr lang="en-US" i="1" dirty="0" smtClean="0"/>
              <a:t>“Some </a:t>
            </a:r>
            <a:r>
              <a:rPr lang="en-US" i="1" dirty="0"/>
              <a:t>people see it and some people don’t.  The people who actually see it, you know, are more prone to doing the thing.  The people who don't, you know, just think it </a:t>
            </a:r>
            <a:r>
              <a:rPr lang="en-US" i="1" dirty="0" smtClean="0"/>
              <a:t>is </a:t>
            </a:r>
            <a:r>
              <a:rPr lang="en-US" i="1" dirty="0"/>
              <a:t>a burden</a:t>
            </a:r>
            <a:r>
              <a:rPr lang="en-US" i="1" dirty="0" smtClean="0"/>
              <a:t>.” </a:t>
            </a:r>
            <a:endParaRPr lang="en-US" i="1" dirty="0"/>
          </a:p>
          <a:p>
            <a:pPr marL="0" indent="0" algn="r">
              <a:buNone/>
            </a:pPr>
            <a:r>
              <a:rPr lang="en-US" dirty="0" smtClean="0"/>
              <a:t>-Unit medical director </a:t>
            </a:r>
            <a:endParaRPr lang="en-US" dirty="0"/>
          </a:p>
          <a:p>
            <a:pPr marL="0" indent="0">
              <a:buNone/>
            </a:pPr>
            <a:endParaRPr lang="en-US" dirty="0"/>
          </a:p>
        </p:txBody>
      </p:sp>
    </p:spTree>
    <p:extLst>
      <p:ext uri="{BB962C8B-B14F-4D97-AF65-F5344CB8AC3E}">
        <p14:creationId xmlns:p14="http://schemas.microsoft.com/office/powerpoint/2010/main" val="624998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37</a:t>
            </a:fld>
            <a:endParaRPr lang="en-US" dirty="0"/>
          </a:p>
        </p:txBody>
      </p:sp>
      <p:sp>
        <p:nvSpPr>
          <p:cNvPr id="3" name="Content Placeholder 2"/>
          <p:cNvSpPr>
            <a:spLocks noGrp="1"/>
          </p:cNvSpPr>
          <p:nvPr>
            <p:ph sz="quarter" idx="11"/>
          </p:nvPr>
        </p:nvSpPr>
        <p:spPr/>
        <p:txBody>
          <a:bodyPr>
            <a:normAutofit fontScale="85000" lnSpcReduction="10000"/>
          </a:bodyPr>
          <a:lstStyle/>
          <a:p>
            <a:r>
              <a:rPr lang="en-US" dirty="0" smtClean="0"/>
              <a:t>Knowledge or problem and financial consequences</a:t>
            </a:r>
          </a:p>
          <a:p>
            <a:pPr marL="0" indent="0">
              <a:buNone/>
            </a:pPr>
            <a:endParaRPr lang="en-US" dirty="0" smtClean="0"/>
          </a:p>
          <a:p>
            <a:pPr marL="0" indent="0">
              <a:buNone/>
            </a:pPr>
            <a:r>
              <a:rPr lang="en-US" i="1" dirty="0" smtClean="0"/>
              <a:t>“I </a:t>
            </a:r>
            <a:r>
              <a:rPr lang="en-US" i="1" dirty="0"/>
              <a:t>think certain ones feel it's very important and I think other ones will once they realize how it affects the general welfare of the patient plus reporting and plus not getting paid for infections anymore.  So I think there's not enough knowledge base on their part of how this is going to affect the bottom line financially as well as, you know, the patient</a:t>
            </a:r>
            <a:r>
              <a:rPr lang="en-US" i="1" dirty="0" smtClean="0"/>
              <a:t>.”</a:t>
            </a:r>
          </a:p>
          <a:p>
            <a:pPr marL="0" indent="0" algn="r">
              <a:buNone/>
            </a:pPr>
            <a:r>
              <a:rPr lang="en-US" dirty="0" smtClean="0"/>
              <a:t>-Infection control professional</a:t>
            </a:r>
            <a:endParaRPr lang="en-US" dirty="0"/>
          </a:p>
        </p:txBody>
      </p:sp>
    </p:spTree>
    <p:extLst>
      <p:ext uri="{BB962C8B-B14F-4D97-AF65-F5344CB8AC3E}">
        <p14:creationId xmlns:p14="http://schemas.microsoft.com/office/powerpoint/2010/main" val="555519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38</a:t>
            </a:fld>
            <a:endParaRPr lang="en-US" dirty="0"/>
          </a:p>
        </p:txBody>
      </p:sp>
      <p:sp>
        <p:nvSpPr>
          <p:cNvPr id="3" name="Content Placeholder 2"/>
          <p:cNvSpPr>
            <a:spLocks noGrp="1"/>
          </p:cNvSpPr>
          <p:nvPr>
            <p:ph sz="quarter" idx="11"/>
          </p:nvPr>
        </p:nvSpPr>
        <p:spPr/>
        <p:txBody>
          <a:bodyPr/>
          <a:lstStyle/>
          <a:p>
            <a:r>
              <a:rPr lang="en-US" dirty="0"/>
              <a:t>Time for checklists</a:t>
            </a:r>
          </a:p>
          <a:p>
            <a:r>
              <a:rPr lang="en-US" dirty="0"/>
              <a:t>Interest in checklists versus other things</a:t>
            </a:r>
          </a:p>
          <a:p>
            <a:endParaRPr lang="en-US" dirty="0"/>
          </a:p>
        </p:txBody>
      </p:sp>
    </p:spTree>
    <p:extLst>
      <p:ext uri="{BB962C8B-B14F-4D97-AF65-F5344CB8AC3E}">
        <p14:creationId xmlns:p14="http://schemas.microsoft.com/office/powerpoint/2010/main" val="2022151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39</a:t>
            </a:fld>
            <a:endParaRPr lang="en-US" dirty="0"/>
          </a:p>
        </p:txBody>
      </p:sp>
      <p:sp>
        <p:nvSpPr>
          <p:cNvPr id="3" name="Content Placeholder 2"/>
          <p:cNvSpPr>
            <a:spLocks noGrp="1"/>
          </p:cNvSpPr>
          <p:nvPr>
            <p:ph sz="quarter" idx="11"/>
          </p:nvPr>
        </p:nvSpPr>
        <p:spPr/>
        <p:txBody>
          <a:bodyPr>
            <a:normAutofit fontScale="92500" lnSpcReduction="10000"/>
          </a:bodyPr>
          <a:lstStyle/>
          <a:p>
            <a:r>
              <a:rPr lang="en-US" dirty="0" smtClean="0"/>
              <a:t>Similar to MD barriers in terms of enthusiasm</a:t>
            </a:r>
          </a:p>
          <a:p>
            <a:pPr marL="0" indent="0">
              <a:buNone/>
            </a:pPr>
            <a:endParaRPr lang="en-US" dirty="0" smtClean="0"/>
          </a:p>
          <a:p>
            <a:pPr marL="0" indent="0">
              <a:buNone/>
            </a:pPr>
            <a:r>
              <a:rPr lang="en-US" i="1" dirty="0" smtClean="0"/>
              <a:t>“So </a:t>
            </a:r>
            <a:r>
              <a:rPr lang="en-US" i="1" dirty="0"/>
              <a:t>there are mixed feelings.  You know, the people who see the value in it actually are very </a:t>
            </a:r>
            <a:r>
              <a:rPr lang="en-US" i="1" dirty="0" err="1"/>
              <a:t>very</a:t>
            </a:r>
            <a:r>
              <a:rPr lang="en-US" i="1" dirty="0"/>
              <a:t> enthusiastic about it.  The people who think it is burdensome because it's another thing for them to do are not really enthusiastic.  There are mixed feelings about it actually</a:t>
            </a:r>
            <a:r>
              <a:rPr lang="en-US" i="1" dirty="0" smtClean="0"/>
              <a:t>.” </a:t>
            </a:r>
          </a:p>
          <a:p>
            <a:pPr marL="0" indent="0" algn="r">
              <a:buNone/>
            </a:pPr>
            <a:r>
              <a:rPr lang="en-US" dirty="0" smtClean="0"/>
              <a:t>-Unit medical director</a:t>
            </a:r>
            <a:endParaRPr lang="en-US" dirty="0"/>
          </a:p>
        </p:txBody>
      </p:sp>
    </p:spTree>
    <p:extLst>
      <p:ext uri="{BB962C8B-B14F-4D97-AF65-F5344CB8AC3E}">
        <p14:creationId xmlns:p14="http://schemas.microsoft.com/office/powerpoint/2010/main" val="179024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with Urinary Catheters…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4</a:t>
            </a:fld>
            <a:endParaRPr lang="en-US" dirty="0"/>
          </a:p>
        </p:txBody>
      </p:sp>
      <p:sp>
        <p:nvSpPr>
          <p:cNvPr id="4" name="Content Placeholder 3"/>
          <p:cNvSpPr>
            <a:spLocks noGrp="1"/>
          </p:cNvSpPr>
          <p:nvPr>
            <p:ph sz="quarter" idx="11"/>
          </p:nvPr>
        </p:nvSpPr>
        <p:spPr/>
        <p:txBody>
          <a:bodyPr>
            <a:normAutofit lnSpcReduction="10000"/>
          </a:bodyPr>
          <a:lstStyle/>
          <a:p>
            <a:r>
              <a:rPr lang="en-US" dirty="0" smtClean="0"/>
              <a:t>Catheter associated bacteriuria often misdiagnosed as CAUTI </a:t>
            </a:r>
            <a:r>
              <a:rPr lang="en-US" sz="2000" dirty="0" smtClean="0"/>
              <a:t>(Cope, </a:t>
            </a:r>
            <a:r>
              <a:rPr lang="en-US" sz="2000" dirty="0" err="1" smtClean="0"/>
              <a:t>Clin</a:t>
            </a:r>
            <a:r>
              <a:rPr lang="en-US" sz="2000" dirty="0" smtClean="0"/>
              <a:t> Infect Dis 2009;</a:t>
            </a:r>
            <a:r>
              <a:rPr lang="en-US" sz="2000" dirty="0"/>
              <a:t> 48:1182–</a:t>
            </a:r>
            <a:r>
              <a:rPr lang="en-US" sz="2000" dirty="0" smtClean="0"/>
              <a:t>8; Al-</a:t>
            </a:r>
            <a:r>
              <a:rPr lang="en-US" sz="2000" dirty="0" err="1" smtClean="0"/>
              <a:t>Qas</a:t>
            </a:r>
            <a:r>
              <a:rPr lang="en-US" sz="2000" dirty="0" smtClean="0"/>
              <a:t> Hanna Am J Infect Control 2013; 41: 1173</a:t>
            </a:r>
            <a:r>
              <a:rPr lang="en-US" sz="2000" dirty="0"/>
              <a:t>-</a:t>
            </a:r>
            <a:r>
              <a:rPr lang="en-US" sz="2000" dirty="0" smtClean="0"/>
              <a:t>7)</a:t>
            </a:r>
          </a:p>
          <a:p>
            <a:r>
              <a:rPr lang="en-US" dirty="0" smtClean="0"/>
              <a:t>Clinicians administer antibiotics even to patients with history of </a:t>
            </a:r>
            <a:r>
              <a:rPr lang="en-US" i="1" dirty="0" smtClean="0"/>
              <a:t>Clostridium difficile </a:t>
            </a:r>
            <a:r>
              <a:rPr lang="en-US" dirty="0" smtClean="0"/>
              <a:t>infection </a:t>
            </a:r>
            <a:r>
              <a:rPr lang="en-US" sz="2000" dirty="0" smtClean="0"/>
              <a:t>(</a:t>
            </a:r>
            <a:r>
              <a:rPr lang="en-US" sz="2000" dirty="0"/>
              <a:t>Shaughnessy</a:t>
            </a:r>
            <a:r>
              <a:rPr lang="en-US" sz="2000" dirty="0" smtClean="0"/>
              <a:t>, </a:t>
            </a:r>
            <a:r>
              <a:rPr lang="en-US" sz="2000" dirty="0"/>
              <a:t>Infect Control </a:t>
            </a:r>
            <a:r>
              <a:rPr lang="en-US" sz="2000" dirty="0" err="1"/>
              <a:t>Hosp</a:t>
            </a:r>
            <a:r>
              <a:rPr lang="en-US" sz="2000" dirty="0"/>
              <a:t> </a:t>
            </a:r>
            <a:r>
              <a:rPr lang="en-US" sz="2000" dirty="0" err="1"/>
              <a:t>Epidemiol</a:t>
            </a:r>
            <a:r>
              <a:rPr lang="en-US" sz="2000" dirty="0"/>
              <a:t> 2013;34(2):109-</a:t>
            </a:r>
            <a:r>
              <a:rPr lang="en-US" sz="2000" dirty="0" smtClean="0"/>
              <a:t>116)</a:t>
            </a:r>
          </a:p>
          <a:p>
            <a:r>
              <a:rPr lang="en-US" dirty="0" smtClean="0"/>
              <a:t>Bacteremia related to urinary tract: &lt;4% of patients with bacteriuria</a:t>
            </a:r>
            <a:endParaRPr lang="en-US" dirty="0"/>
          </a:p>
        </p:txBody>
      </p:sp>
    </p:spTree>
    <p:extLst>
      <p:ext uri="{BB962C8B-B14F-4D97-AF65-F5344CB8AC3E}">
        <p14:creationId xmlns:p14="http://schemas.microsoft.com/office/powerpoint/2010/main" val="2800960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40</a:t>
            </a:fld>
            <a:endParaRPr lang="en-US"/>
          </a:p>
        </p:txBody>
      </p:sp>
      <p:sp>
        <p:nvSpPr>
          <p:cNvPr id="3" name="Content Placeholder 2"/>
          <p:cNvSpPr>
            <a:spLocks noGrp="1"/>
          </p:cNvSpPr>
          <p:nvPr>
            <p:ph sz="quarter" idx="11"/>
          </p:nvPr>
        </p:nvSpPr>
        <p:spPr/>
        <p:txBody>
          <a:bodyPr>
            <a:normAutofit fontScale="62500" lnSpcReduction="20000"/>
          </a:bodyPr>
          <a:lstStyle/>
          <a:p>
            <a:r>
              <a:rPr lang="en-US" sz="4600" dirty="0" smtClean="0"/>
              <a:t>Workflow issues</a:t>
            </a:r>
          </a:p>
          <a:p>
            <a:r>
              <a:rPr lang="en-US" sz="4600" dirty="0"/>
              <a:t>R</a:t>
            </a:r>
            <a:r>
              <a:rPr lang="en-US" sz="4600" dirty="0" smtClean="0"/>
              <a:t>isk of Foley v. other risks</a:t>
            </a:r>
          </a:p>
          <a:p>
            <a:endParaRPr lang="en-US" dirty="0" smtClean="0"/>
          </a:p>
          <a:p>
            <a:pPr marL="0" indent="0">
              <a:buNone/>
            </a:pPr>
            <a:r>
              <a:rPr lang="en-US" i="1" dirty="0" smtClean="0"/>
              <a:t>“I </a:t>
            </a:r>
            <a:r>
              <a:rPr lang="en-US" i="1" dirty="0"/>
              <a:t>think they always agree with, you know, best practices.  I just think sometimes workflow or, you know, if you have a patient who yes they can void but every time the patient uses the urinal they make a big mess, we're not worried about the patient's skin.  That's another issue with incontinence in this environment, you know, the benefits versus the risks of placing the Foley catheter.  Yeah, they probably want to go ahead and place that Foley catheter.  Maybe we can try that condom catheter or something else first.  I think those are, I guess I kind of mentioned that before, but I think those are the day-to-day clinical practice frustrations where it's sometimes hard to do the right thing</a:t>
            </a:r>
            <a:r>
              <a:rPr lang="en-US" i="1" dirty="0" smtClean="0"/>
              <a:t>.”</a:t>
            </a:r>
          </a:p>
          <a:p>
            <a:pPr marL="0" indent="0" algn="r">
              <a:buNone/>
            </a:pPr>
            <a:r>
              <a:rPr lang="en-US" dirty="0" smtClean="0"/>
              <a:t>-RN</a:t>
            </a:r>
            <a:endParaRPr lang="en-US" dirty="0"/>
          </a:p>
          <a:p>
            <a:endParaRPr lang="en-US" dirty="0"/>
          </a:p>
        </p:txBody>
      </p:sp>
    </p:spTree>
    <p:extLst>
      <p:ext uri="{BB962C8B-B14F-4D97-AF65-F5344CB8AC3E}">
        <p14:creationId xmlns:p14="http://schemas.microsoft.com/office/powerpoint/2010/main" val="714652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and physician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41</a:t>
            </a:fld>
            <a:endParaRPr lang="en-US"/>
          </a:p>
        </p:txBody>
      </p:sp>
      <p:sp>
        <p:nvSpPr>
          <p:cNvPr id="3" name="Content Placeholder 2"/>
          <p:cNvSpPr>
            <a:spLocks noGrp="1"/>
          </p:cNvSpPr>
          <p:nvPr>
            <p:ph sz="quarter" idx="11"/>
          </p:nvPr>
        </p:nvSpPr>
        <p:spPr/>
        <p:txBody>
          <a:bodyPr>
            <a:normAutofit fontScale="25000" lnSpcReduction="20000"/>
          </a:bodyPr>
          <a:lstStyle/>
          <a:p>
            <a:r>
              <a:rPr lang="en-US" sz="12800" dirty="0" smtClean="0"/>
              <a:t>Especially in the ICU, the belief in the need for close monitoring of I’s and O’s</a:t>
            </a:r>
          </a:p>
          <a:p>
            <a:endParaRPr lang="en-US" sz="3600" dirty="0" smtClean="0"/>
          </a:p>
          <a:p>
            <a:pPr marL="0" indent="0">
              <a:buNone/>
            </a:pPr>
            <a:r>
              <a:rPr lang="en-US" sz="7200" i="1" dirty="0" smtClean="0"/>
              <a:t>“Most </a:t>
            </a:r>
            <a:r>
              <a:rPr lang="en-US" sz="7200" i="1" dirty="0"/>
              <a:t>of our patients are critically ill so we do need the Foley so we can measure output, you know, have very accurate I &amp; </a:t>
            </a:r>
            <a:r>
              <a:rPr lang="en-US" sz="7200" i="1" dirty="0" err="1"/>
              <a:t>Os</a:t>
            </a:r>
            <a:r>
              <a:rPr lang="en-US" sz="7200" i="1" dirty="0"/>
              <a:t> for patients.  But we do try to remove them as quickly as possible</a:t>
            </a:r>
            <a:r>
              <a:rPr lang="en-US" sz="7200" i="1" dirty="0" smtClean="0"/>
              <a:t>.”</a:t>
            </a:r>
          </a:p>
          <a:p>
            <a:pPr marL="0" indent="0" algn="r">
              <a:buNone/>
            </a:pPr>
            <a:r>
              <a:rPr lang="en-US" sz="7200" dirty="0" smtClean="0"/>
              <a:t>-Nurse educator</a:t>
            </a:r>
          </a:p>
          <a:p>
            <a:pPr marL="0" indent="0" algn="r">
              <a:buNone/>
            </a:pPr>
            <a:endParaRPr lang="en-US" sz="7200" dirty="0" smtClean="0"/>
          </a:p>
          <a:p>
            <a:pPr marL="0" indent="0">
              <a:buNone/>
            </a:pPr>
            <a:r>
              <a:rPr lang="en-US" sz="7200" i="1" dirty="0" smtClean="0"/>
              <a:t>“Response to lessons learned: “I'd </a:t>
            </a:r>
            <a:r>
              <a:rPr lang="en-US" sz="7200" i="1" dirty="0"/>
              <a:t>give more attention to the ICUs.  I would say that again, well, we are very justified, you know, most of the time in having Foley catheters.  We do truly need them.  I think sometimes we give ourselves a free pass when maybe we didn't deserve it and, you know, maybe we should spend a little more time in that practice environment to see if we can decrease the number of actual Foleys that we have and still be able to achieve good, you know, accurate intake and output.  It's challenging but, you know, there may be opportunities there</a:t>
            </a:r>
            <a:r>
              <a:rPr lang="en-US" sz="7200" i="1" dirty="0" smtClean="0"/>
              <a:t>.”</a:t>
            </a:r>
          </a:p>
          <a:p>
            <a:pPr marL="0" indent="0" algn="r">
              <a:buNone/>
            </a:pPr>
            <a:r>
              <a:rPr lang="en-US" sz="8000" dirty="0" smtClean="0"/>
              <a:t>-RN</a:t>
            </a:r>
            <a:endParaRPr lang="en-US" dirty="0"/>
          </a:p>
        </p:txBody>
      </p:sp>
    </p:spTree>
    <p:extLst>
      <p:ext uri="{BB962C8B-B14F-4D97-AF65-F5344CB8AC3E}">
        <p14:creationId xmlns:p14="http://schemas.microsoft.com/office/powerpoint/2010/main" val="4258309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and family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42</a:t>
            </a:fld>
            <a:endParaRPr lang="en-US"/>
          </a:p>
        </p:txBody>
      </p:sp>
      <p:sp>
        <p:nvSpPr>
          <p:cNvPr id="3" name="Content Placeholder 2"/>
          <p:cNvSpPr>
            <a:spLocks noGrp="1"/>
          </p:cNvSpPr>
          <p:nvPr>
            <p:ph sz="quarter" idx="11"/>
          </p:nvPr>
        </p:nvSpPr>
        <p:spPr/>
        <p:txBody>
          <a:bodyPr/>
          <a:lstStyle/>
          <a:p>
            <a:r>
              <a:rPr lang="en-US" dirty="0" smtClean="0"/>
              <a:t>Not a substantial contributor in our study</a:t>
            </a:r>
            <a:endParaRPr lang="en-US" dirty="0"/>
          </a:p>
        </p:txBody>
      </p:sp>
    </p:spTree>
    <p:extLst>
      <p:ext uri="{BB962C8B-B14F-4D97-AF65-F5344CB8AC3E}">
        <p14:creationId xmlns:p14="http://schemas.microsoft.com/office/powerpoint/2010/main" val="3644247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43</a:t>
            </a:fld>
            <a:endParaRPr lang="en-US" dirty="0"/>
          </a:p>
        </p:txBody>
      </p:sp>
      <p:sp>
        <p:nvSpPr>
          <p:cNvPr id="3" name="Content Placeholder 2"/>
          <p:cNvSpPr>
            <a:spLocks noGrp="1"/>
          </p:cNvSpPr>
          <p:nvPr>
            <p:ph sz="quarter" idx="11"/>
          </p:nvPr>
        </p:nvSpPr>
        <p:spPr/>
        <p:txBody>
          <a:bodyPr>
            <a:normAutofit fontScale="77500" lnSpcReduction="20000"/>
          </a:bodyPr>
          <a:lstStyle/>
          <a:p>
            <a:r>
              <a:rPr lang="en-US" dirty="0" smtClean="0"/>
              <a:t>Measurement and reporting</a:t>
            </a:r>
          </a:p>
          <a:p>
            <a:pPr marL="0" indent="0">
              <a:buNone/>
            </a:pPr>
            <a:endParaRPr lang="en-US" dirty="0" smtClean="0"/>
          </a:p>
          <a:p>
            <a:r>
              <a:rPr lang="en-US" dirty="0" smtClean="0"/>
              <a:t>In response to what lessons have you learned…</a:t>
            </a:r>
          </a:p>
          <a:p>
            <a:pPr marL="0" indent="0">
              <a:buNone/>
            </a:pPr>
            <a:r>
              <a:rPr lang="en-US" i="1" dirty="0" smtClean="0"/>
              <a:t>“Do </a:t>
            </a:r>
            <a:r>
              <a:rPr lang="en-US" i="1" dirty="0"/>
              <a:t>you have all day?  Just -- it's not as simple as it seems especially when you have a computerized record and you have so many different factors involved and so many different people involved in making decisions and what is important and not important and how to roll it out.  And then also just the documentation of it.  You know, you want it measured but they're not agreeing in how to document it or how to measure it</a:t>
            </a:r>
            <a:r>
              <a:rPr lang="en-US" i="1" dirty="0" smtClean="0"/>
              <a:t>.” </a:t>
            </a:r>
          </a:p>
          <a:p>
            <a:pPr marL="0" indent="0" algn="r">
              <a:buNone/>
            </a:pPr>
            <a:r>
              <a:rPr lang="en-US" dirty="0"/>
              <a:t>-Infection control professional </a:t>
            </a:r>
          </a:p>
          <a:p>
            <a:endParaRPr lang="en-US" dirty="0"/>
          </a:p>
          <a:p>
            <a:endParaRPr lang="en-US" dirty="0"/>
          </a:p>
        </p:txBody>
      </p:sp>
    </p:spTree>
    <p:extLst>
      <p:ext uri="{BB962C8B-B14F-4D97-AF65-F5344CB8AC3E}">
        <p14:creationId xmlns:p14="http://schemas.microsoft.com/office/powerpoint/2010/main" val="71472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barriers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44</a:t>
            </a:fld>
            <a:endParaRPr lang="en-US"/>
          </a:p>
        </p:txBody>
      </p:sp>
      <p:sp>
        <p:nvSpPr>
          <p:cNvPr id="3" name="Content Placeholder 2"/>
          <p:cNvSpPr>
            <a:spLocks noGrp="1"/>
          </p:cNvSpPr>
          <p:nvPr>
            <p:ph sz="quarter" idx="11"/>
          </p:nvPr>
        </p:nvSpPr>
        <p:spPr/>
        <p:txBody>
          <a:bodyPr>
            <a:normAutofit fontScale="92500" lnSpcReduction="10000"/>
          </a:bodyPr>
          <a:lstStyle/>
          <a:p>
            <a:r>
              <a:rPr lang="en-US" dirty="0" smtClean="0"/>
              <a:t>Dedicated, sustained attention to the issue</a:t>
            </a:r>
          </a:p>
          <a:p>
            <a:pPr marL="0" indent="0">
              <a:buNone/>
            </a:pPr>
            <a:endParaRPr lang="en-US" dirty="0" smtClean="0"/>
          </a:p>
          <a:p>
            <a:pPr marL="0" indent="0">
              <a:buNone/>
            </a:pPr>
            <a:r>
              <a:rPr lang="en-US" i="1" dirty="0" smtClean="0"/>
              <a:t>“So </a:t>
            </a:r>
            <a:r>
              <a:rPr lang="en-US" i="1" dirty="0"/>
              <a:t>that's the other hardship.  And having to dedicate people underneath to be able to follow through on it.  It can't be just infection of the team doing it.  It has to be on every floor.  It has to be an active involvement.  So you actually need champions on the unit level</a:t>
            </a:r>
            <a:r>
              <a:rPr lang="en-US" i="1" dirty="0" smtClean="0"/>
              <a:t>.”</a:t>
            </a:r>
          </a:p>
          <a:p>
            <a:pPr marL="0" indent="0" algn="r">
              <a:buNone/>
            </a:pPr>
            <a:r>
              <a:rPr lang="en-US" dirty="0" smtClean="0"/>
              <a:t>-Infection control professional </a:t>
            </a:r>
            <a:endParaRPr lang="en-US" dirty="0"/>
          </a:p>
          <a:p>
            <a:endParaRPr lang="en-US" dirty="0"/>
          </a:p>
        </p:txBody>
      </p:sp>
    </p:spTree>
    <p:extLst>
      <p:ext uri="{BB962C8B-B14F-4D97-AF65-F5344CB8AC3E}">
        <p14:creationId xmlns:p14="http://schemas.microsoft.com/office/powerpoint/2010/main" val="1633307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strategies</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45</a:t>
            </a:fld>
            <a:endParaRPr lang="en-US" dirty="0"/>
          </a:p>
        </p:txBody>
      </p:sp>
      <p:sp>
        <p:nvSpPr>
          <p:cNvPr id="3" name="Content Placeholder 2"/>
          <p:cNvSpPr>
            <a:spLocks noGrp="1"/>
          </p:cNvSpPr>
          <p:nvPr>
            <p:ph sz="quarter" idx="11"/>
          </p:nvPr>
        </p:nvSpPr>
        <p:spPr/>
        <p:txBody>
          <a:bodyPr>
            <a:normAutofit fontScale="92500" lnSpcReduction="10000"/>
          </a:bodyPr>
          <a:lstStyle/>
          <a:p>
            <a:r>
              <a:rPr lang="en-US" dirty="0" smtClean="0"/>
              <a:t>Feedback the data</a:t>
            </a:r>
          </a:p>
          <a:p>
            <a:pPr lvl="1"/>
            <a:r>
              <a:rPr lang="en-US" dirty="0" smtClean="0"/>
              <a:t>Keep it simple (e.g. days since last CAUTI)</a:t>
            </a:r>
          </a:p>
          <a:p>
            <a:pPr lvl="1"/>
            <a:r>
              <a:rPr lang="en-US" dirty="0" smtClean="0"/>
              <a:t>Keep it consistent </a:t>
            </a:r>
          </a:p>
          <a:p>
            <a:pPr lvl="1"/>
            <a:r>
              <a:rPr lang="en-US" dirty="0"/>
              <a:t>R</a:t>
            </a:r>
            <a:r>
              <a:rPr lang="en-US" dirty="0" smtClean="0"/>
              <a:t>eward good performance</a:t>
            </a:r>
          </a:p>
          <a:p>
            <a:r>
              <a:rPr lang="en-US" dirty="0" smtClean="0"/>
              <a:t>Enthusiasm and support from the top down (hospital administration) and the bottom up (unit-level champions)</a:t>
            </a:r>
          </a:p>
          <a:p>
            <a:r>
              <a:rPr lang="en-US" dirty="0" smtClean="0"/>
              <a:t>Sustained focus so it’s not lost amongst competing priorities</a:t>
            </a:r>
          </a:p>
          <a:p>
            <a:endParaRPr lang="en-US" dirty="0"/>
          </a:p>
        </p:txBody>
      </p:sp>
    </p:spTree>
    <p:extLst>
      <p:ext uri="{BB962C8B-B14F-4D97-AF65-F5344CB8AC3E}">
        <p14:creationId xmlns:p14="http://schemas.microsoft.com/office/powerpoint/2010/main" val="2448692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4" name="Slide Number Placeholder 3"/>
          <p:cNvSpPr>
            <a:spLocks noGrp="1"/>
          </p:cNvSpPr>
          <p:nvPr>
            <p:ph type="sldNum" sz="quarter" idx="10"/>
          </p:nvPr>
        </p:nvSpPr>
        <p:spPr/>
        <p:txBody>
          <a:bodyPr/>
          <a:lstStyle/>
          <a:p>
            <a:pPr algn="l"/>
            <a:fld id="{AF9F009D-F0B4-1540-84AB-C88848F4850B}" type="slidenum">
              <a:rPr lang="en-US" smtClean="0"/>
              <a:pPr algn="l"/>
              <a:t>46</a:t>
            </a:fld>
            <a:endParaRPr lang="en-US"/>
          </a:p>
        </p:txBody>
      </p:sp>
      <p:sp>
        <p:nvSpPr>
          <p:cNvPr id="3" name="Content Placeholder 2"/>
          <p:cNvSpPr>
            <a:spLocks noGrp="1"/>
          </p:cNvSpPr>
          <p:nvPr>
            <p:ph sz="quarter" idx="11"/>
          </p:nvPr>
        </p:nvSpPr>
        <p:spPr/>
        <p:txBody>
          <a:bodyPr>
            <a:normAutofit lnSpcReduction="10000"/>
          </a:bodyPr>
          <a:lstStyle/>
          <a:p>
            <a:r>
              <a:rPr lang="en-US" dirty="0" smtClean="0"/>
              <a:t>Thus far, our data supports the models proposed by Krein and </a:t>
            </a:r>
            <a:r>
              <a:rPr lang="en-US" dirty="0" err="1" smtClean="0"/>
              <a:t>Harrod</a:t>
            </a:r>
            <a:endParaRPr lang="en-US" dirty="0" smtClean="0"/>
          </a:p>
          <a:p>
            <a:pPr lvl="1"/>
            <a:r>
              <a:rPr lang="en-US" dirty="0" smtClean="0"/>
              <a:t>Physician barriers lessened, but still present</a:t>
            </a:r>
          </a:p>
          <a:p>
            <a:pPr lvl="1"/>
            <a:r>
              <a:rPr lang="en-US" dirty="0" smtClean="0"/>
              <a:t>Nurse barriers are similar</a:t>
            </a:r>
          </a:p>
          <a:p>
            <a:pPr lvl="1"/>
            <a:r>
              <a:rPr lang="en-US" dirty="0" smtClean="0"/>
              <a:t>Patient barriers are lessening</a:t>
            </a:r>
          </a:p>
          <a:p>
            <a:pPr lvl="1"/>
            <a:r>
              <a:rPr lang="en-US" dirty="0" smtClean="0"/>
              <a:t>Identified new administrative barriers (reporting issues)</a:t>
            </a:r>
          </a:p>
          <a:p>
            <a:pPr lvl="1"/>
            <a:r>
              <a:rPr lang="en-US" dirty="0" smtClean="0"/>
              <a:t>Sustained effort with simple message may be an important key</a:t>
            </a:r>
          </a:p>
          <a:p>
            <a:pPr lvl="1"/>
            <a:endParaRPr lang="en-US" dirty="0"/>
          </a:p>
        </p:txBody>
      </p:sp>
    </p:spTree>
    <p:extLst>
      <p:ext uri="{BB962C8B-B14F-4D97-AF65-F5344CB8AC3E}">
        <p14:creationId xmlns:p14="http://schemas.microsoft.com/office/powerpoint/2010/main" val="3200864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1"/>
          </p:nvPr>
        </p:nvSpPr>
        <p:spPr/>
        <p:txBody>
          <a:bodyPr/>
          <a:lstStyle/>
          <a:p>
            <a:pPr marL="0" indent="0" algn="ctr">
              <a:buNone/>
            </a:pPr>
            <a:endParaRPr lang="en-US" dirty="0" smtClean="0"/>
          </a:p>
          <a:p>
            <a:pPr marL="0" indent="0" algn="ctr">
              <a:buNone/>
            </a:pPr>
            <a:endParaRPr lang="en-US" dirty="0"/>
          </a:p>
          <a:p>
            <a:pPr marL="0" indent="0" algn="ctr">
              <a:buNone/>
            </a:pPr>
            <a:r>
              <a:rPr lang="en-US" sz="4400" dirty="0" smtClean="0"/>
              <a:t>Questions?</a:t>
            </a:r>
            <a:endParaRPr lang="en-US" sz="4400" dirty="0"/>
          </a:p>
        </p:txBody>
      </p:sp>
      <p:sp>
        <p:nvSpPr>
          <p:cNvPr id="5" name="Slide Number Placeholder 3"/>
          <p:cNvSpPr>
            <a:spLocks noGrp="1"/>
          </p:cNvSpPr>
          <p:nvPr>
            <p:ph type="sldNum" sz="quarter" idx="4294967295"/>
          </p:nvPr>
        </p:nvSpPr>
        <p:spPr>
          <a:xfrm>
            <a:off x="457200" y="632460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60F9124-53E4-4354-BB82-A45AE5086DA4}" type="slidenum">
              <a:rPr lang="en-US" altLang="en-US" smtClean="0"/>
              <a:pPr eaLnBrk="1" hangingPunct="1"/>
              <a:t>47</a:t>
            </a:fld>
            <a:endParaRPr lang="en-US" altLang="en-US" smtClean="0"/>
          </a:p>
        </p:txBody>
      </p:sp>
    </p:spTree>
    <p:extLst>
      <p:ext uri="{BB962C8B-B14F-4D97-AF65-F5344CB8AC3E}">
        <p14:creationId xmlns:p14="http://schemas.microsoft.com/office/powerpoint/2010/main" val="1361093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48</a:t>
            </a:fld>
            <a:endParaRPr lang="en-US" dirty="0"/>
          </a:p>
        </p:txBody>
      </p:sp>
      <p:sp>
        <p:nvSpPr>
          <p:cNvPr id="4" name="Content Placeholder 3"/>
          <p:cNvSpPr>
            <a:spLocks noGrp="1"/>
          </p:cNvSpPr>
          <p:nvPr>
            <p:ph sz="quarter" idx="11"/>
          </p:nvPr>
        </p:nvSpPr>
        <p:spPr/>
        <p:txBody>
          <a:bodyPr>
            <a:normAutofit/>
          </a:bodyPr>
          <a:lstStyle/>
          <a:p>
            <a:pPr marL="0" indent="0">
              <a:buNone/>
            </a:pPr>
            <a:r>
              <a:rPr lang="en-US" sz="2600" dirty="0"/>
              <a:t>Prepared by the Health Research &amp; Educational Trust of the American Hospital Association with contract funding provided by the Agency for Healthcare Research and Quality through the contract,</a:t>
            </a:r>
            <a:r>
              <a:rPr lang="en-US" sz="2600" b="1" dirty="0"/>
              <a:t> </a:t>
            </a:r>
            <a:r>
              <a:rPr lang="en-US" sz="26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Tree>
    <p:extLst>
      <p:ext uri="{BB962C8B-B14F-4D97-AF65-F5344CB8AC3E}">
        <p14:creationId xmlns:p14="http://schemas.microsoft.com/office/powerpoint/2010/main" val="3677202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Infectious Complications + Catheter</a:t>
            </a:r>
            <a:endParaRPr lang="en-US" dirty="0"/>
          </a:p>
        </p:txBody>
      </p:sp>
      <p:sp>
        <p:nvSpPr>
          <p:cNvPr id="17" name="Slide Number Placeholder 2"/>
          <p:cNvSpPr>
            <a:spLocks noGrp="1"/>
          </p:cNvSpPr>
          <p:nvPr>
            <p:ph type="sldNum" sz="quarter" idx="10"/>
          </p:nvPr>
        </p:nvSpPr>
        <p:spPr/>
        <p:txBody>
          <a:bodyPr/>
          <a:lstStyle/>
          <a:p>
            <a:pPr algn="l"/>
            <a:fld id="{E507B00A-00F3-40B4-9FBC-773D3E654F20}" type="slidenum">
              <a:rPr lang="en-US" smtClean="0"/>
              <a:pPr algn="l"/>
              <a:t>5</a:t>
            </a:fld>
            <a:endParaRPr lang="en-US" dirty="0"/>
          </a:p>
        </p:txBody>
      </p:sp>
      <p:graphicFrame>
        <p:nvGraphicFramePr>
          <p:cNvPr id="4" name="Content Placeholder 3" descr="chart showing possible complications from inserting a catheter"/>
          <p:cNvGraphicFramePr>
            <a:graphicFrameLocks noGrp="1"/>
          </p:cNvGraphicFramePr>
          <p:nvPr>
            <p:ph sz="quarter" idx="11"/>
            <p:extLst>
              <p:ext uri="{D42A27DB-BD31-4B8C-83A1-F6EECF244321}">
                <p14:modId xmlns:p14="http://schemas.microsoft.com/office/powerpoint/2010/main" val="1059561995"/>
              </p:ext>
            </p:extLst>
          </p:nvPr>
        </p:nvGraphicFramePr>
        <p:xfrm>
          <a:off x="152400" y="1447800"/>
          <a:ext cx="8839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282242" y="5410200"/>
            <a:ext cx="3715455" cy="369332"/>
          </a:xfrm>
          <a:prstGeom prst="rect">
            <a:avLst/>
          </a:prstGeom>
          <a:noFill/>
        </p:spPr>
        <p:txBody>
          <a:bodyPr wrap="none" rtlCol="0">
            <a:spAutoFit/>
          </a:bodyPr>
          <a:lstStyle/>
          <a:p>
            <a:r>
              <a:rPr lang="en-US" dirty="0" smtClean="0"/>
              <a:t>MDRO: multidrug resistant organism</a:t>
            </a:r>
            <a:endParaRPr lang="en-US" dirty="0"/>
          </a:p>
        </p:txBody>
      </p:sp>
    </p:spTree>
    <p:extLst>
      <p:ext uri="{BB962C8B-B14F-4D97-AF65-F5344CB8AC3E}">
        <p14:creationId xmlns:p14="http://schemas.microsoft.com/office/powerpoint/2010/main" val="2271639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graphicFrame>
        <p:nvGraphicFramePr>
          <p:cNvPr id="5" name="Diagram 4" descr="Patient with indwelling catheter and colonized urine&#10; Healthcare worker exposes other patients&#10; Organisms contaminate environment and may survive for months&#10; Shared instruments (fomites) expose other patients&#10; Unnecessary antibiotics and their side effects, risks for MDRO, and Clostridium difficile&#10;The solutions is to minimize catheter exposure, avoid unnecessary cultures, and promote appropriate antimicrobial use&#10;"/>
          <p:cNvGraphicFramePr/>
          <p:nvPr>
            <p:extLst>
              <p:ext uri="{D42A27DB-BD31-4B8C-83A1-F6EECF244321}">
                <p14:modId xmlns:p14="http://schemas.microsoft.com/office/powerpoint/2010/main" val="3638718643"/>
              </p:ext>
            </p:extLst>
          </p:nvPr>
        </p:nvGraphicFramePr>
        <p:xfrm>
          <a:off x="0" y="1687004"/>
          <a:ext cx="9144000" cy="517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7299" y="2521803"/>
            <a:ext cx="1412501" cy="830997"/>
          </a:xfrm>
          <a:prstGeom prst="rect">
            <a:avLst/>
          </a:prstGeom>
          <a:noFill/>
        </p:spPr>
        <p:txBody>
          <a:bodyPr wrap="square" rtlCol="0">
            <a:spAutoFit/>
          </a:bodyPr>
          <a:lstStyle/>
          <a:p>
            <a:pPr algn="ctr"/>
            <a:r>
              <a:rPr lang="en-US" sz="2400" dirty="0" smtClean="0"/>
              <a:t>Increased Risk</a:t>
            </a:r>
            <a:endParaRPr lang="en-US" sz="2400" dirty="0"/>
          </a:p>
        </p:txBody>
      </p:sp>
      <p:sp>
        <p:nvSpPr>
          <p:cNvPr id="4" name="TextBox 3"/>
          <p:cNvSpPr txBox="1"/>
          <p:nvPr/>
        </p:nvSpPr>
        <p:spPr>
          <a:xfrm>
            <a:off x="1744094" y="5112603"/>
            <a:ext cx="1380106" cy="830997"/>
          </a:xfrm>
          <a:prstGeom prst="rect">
            <a:avLst/>
          </a:prstGeom>
          <a:noFill/>
        </p:spPr>
        <p:txBody>
          <a:bodyPr wrap="square" rtlCol="0">
            <a:spAutoFit/>
          </a:bodyPr>
          <a:lstStyle/>
          <a:p>
            <a:pPr algn="ctr"/>
            <a:r>
              <a:rPr lang="en-US" sz="2400" dirty="0" smtClean="0"/>
              <a:t>Reduced Risk</a:t>
            </a:r>
            <a:endParaRPr lang="en-US" sz="2400" dirty="0"/>
          </a:p>
        </p:txBody>
      </p:sp>
      <p:sp>
        <p:nvSpPr>
          <p:cNvPr id="6" name="Slide Number Placeholder 2"/>
          <p:cNvSpPr>
            <a:spLocks noGrp="1"/>
          </p:cNvSpPr>
          <p:nvPr>
            <p:ph type="sldNum" sz="quarter" idx="10"/>
          </p:nvPr>
        </p:nvSpPr>
        <p:spPr/>
        <p:txBody>
          <a:bodyPr/>
          <a:lstStyle/>
          <a:p>
            <a:pPr algn="l"/>
            <a:fld id="{E507B00A-00F3-40B4-9FBC-773D3E654F20}" type="slidenum">
              <a:rPr lang="en-US" smtClean="0"/>
              <a:pPr algn="l"/>
              <a:t>6</a:t>
            </a:fld>
            <a:endParaRPr lang="en-US" dirty="0"/>
          </a:p>
        </p:txBody>
      </p:sp>
    </p:spTree>
    <p:extLst>
      <p:ext uri="{BB962C8B-B14F-4D97-AF65-F5344CB8AC3E}">
        <p14:creationId xmlns:p14="http://schemas.microsoft.com/office/powerpoint/2010/main" val="2765979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Polling Question 2: Multidrug Resistant Organisms </a:t>
            </a:r>
            <a:r>
              <a:rPr lang="en-US" sz="3100" dirty="0" smtClean="0"/>
              <a:t>(choose one)</a:t>
            </a:r>
            <a:endParaRPr lang="en-US" sz="3100" dirty="0"/>
          </a:p>
        </p:txBody>
      </p:sp>
      <p:sp>
        <p:nvSpPr>
          <p:cNvPr id="2" name="Slide Number Placeholder 1"/>
          <p:cNvSpPr>
            <a:spLocks noGrp="1"/>
          </p:cNvSpPr>
          <p:nvPr>
            <p:ph type="sldNum" sz="quarter" idx="10"/>
          </p:nvPr>
        </p:nvSpPr>
        <p:spPr/>
        <p:txBody>
          <a:bodyPr/>
          <a:lstStyle/>
          <a:p>
            <a:pPr algn="l"/>
            <a:fld id="{C5DCE237-A10A-304A-84B1-771F70C06161}" type="slidenum">
              <a:rPr lang="en-US" smtClean="0"/>
              <a:pPr algn="l"/>
              <a:t>7</a:t>
            </a:fld>
            <a:endParaRPr lang="en-US" dirty="0"/>
          </a:p>
        </p:txBody>
      </p:sp>
      <p:sp>
        <p:nvSpPr>
          <p:cNvPr id="5" name="Content Placeholder 4"/>
          <p:cNvSpPr>
            <a:spLocks noGrp="1"/>
          </p:cNvSpPr>
          <p:nvPr>
            <p:ph sz="quarter" idx="11"/>
          </p:nvPr>
        </p:nvSpPr>
        <p:spPr/>
        <p:txBody>
          <a:bodyPr>
            <a:normAutofit/>
          </a:bodyPr>
          <a:lstStyle/>
          <a:p>
            <a:pPr marL="514350" indent="-514350">
              <a:buFont typeface="+mj-lt"/>
              <a:buAutoNum type="arabicPeriod"/>
            </a:pPr>
            <a:r>
              <a:rPr lang="en-US" dirty="0" smtClean="0"/>
              <a:t>Antibiotic resistance is associated with $20 billion direct healthcare cost per year</a:t>
            </a:r>
          </a:p>
          <a:p>
            <a:pPr marL="514350" indent="-514350">
              <a:buFont typeface="+mj-lt"/>
              <a:buAutoNum type="arabicPeriod"/>
            </a:pPr>
            <a:r>
              <a:rPr lang="en-US" dirty="0" smtClean="0"/>
              <a:t>Antibiotic resistance is associated with about $1 billion direct </a:t>
            </a:r>
            <a:r>
              <a:rPr lang="en-US" dirty="0"/>
              <a:t>healthcare </a:t>
            </a:r>
            <a:r>
              <a:rPr lang="en-US" dirty="0" smtClean="0"/>
              <a:t>cost per year</a:t>
            </a:r>
          </a:p>
          <a:p>
            <a:pPr marL="514350" indent="-514350">
              <a:buFont typeface="+mj-lt"/>
              <a:buAutoNum type="arabicPeriod"/>
            </a:pPr>
            <a:r>
              <a:rPr lang="en-US" dirty="0" smtClean="0"/>
              <a:t>Developing new antibiotics is more important than preventing </a:t>
            </a:r>
            <a:r>
              <a:rPr lang="en-US" dirty="0"/>
              <a:t>infections and preventing the spread of resistance </a:t>
            </a:r>
          </a:p>
        </p:txBody>
      </p:sp>
    </p:spTree>
    <p:extLst>
      <p:ext uri="{BB962C8B-B14F-4D97-AF65-F5344CB8AC3E}">
        <p14:creationId xmlns:p14="http://schemas.microsoft.com/office/powerpoint/2010/main" val="279842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4 Core Actions to Fight Deadly Infections</a:t>
            </a:r>
            <a:br>
              <a:rPr lang="en-US" dirty="0" smtClean="0"/>
            </a:br>
            <a:r>
              <a:rPr lang="en-US" sz="3100" dirty="0" smtClean="0"/>
              <a:t>(CDC; Antibiotic Resistance Threats, 2013)</a:t>
            </a:r>
            <a:endParaRPr lang="en-US" sz="3100" dirty="0"/>
          </a:p>
        </p:txBody>
      </p:sp>
      <p:sp>
        <p:nvSpPr>
          <p:cNvPr id="2" name="Slide Number Placeholder 1"/>
          <p:cNvSpPr>
            <a:spLocks noGrp="1"/>
          </p:cNvSpPr>
          <p:nvPr>
            <p:ph type="sldNum" sz="quarter" idx="10"/>
          </p:nvPr>
        </p:nvSpPr>
        <p:spPr/>
        <p:txBody>
          <a:bodyPr/>
          <a:lstStyle/>
          <a:p>
            <a:pPr algn="l"/>
            <a:fld id="{C5DCE237-A10A-304A-84B1-771F70C06161}" type="slidenum">
              <a:rPr lang="en-US" smtClean="0"/>
              <a:pPr algn="l"/>
              <a:t>8</a:t>
            </a:fld>
            <a:endParaRPr lang="en-US"/>
          </a:p>
        </p:txBody>
      </p:sp>
      <p:sp>
        <p:nvSpPr>
          <p:cNvPr id="5" name="Content Placeholder 4"/>
          <p:cNvSpPr>
            <a:spLocks noGrp="1"/>
          </p:cNvSpPr>
          <p:nvPr>
            <p:ph sz="quarter" idx="11"/>
          </p:nvPr>
        </p:nvSpPr>
        <p:spPr/>
        <p:txBody>
          <a:bodyPr>
            <a:normAutofit/>
          </a:bodyPr>
          <a:lstStyle/>
          <a:p>
            <a:r>
              <a:rPr lang="en-US" dirty="0" smtClean="0">
                <a:solidFill>
                  <a:srgbClr val="000090"/>
                </a:solidFill>
              </a:rPr>
              <a:t>Preventing </a:t>
            </a:r>
            <a:r>
              <a:rPr lang="en-US" dirty="0">
                <a:solidFill>
                  <a:srgbClr val="000090"/>
                </a:solidFill>
              </a:rPr>
              <a:t>infections and preventing the spread of resistance </a:t>
            </a:r>
            <a:endParaRPr lang="en-US" dirty="0" smtClean="0">
              <a:solidFill>
                <a:srgbClr val="000090"/>
              </a:solidFill>
            </a:endParaRPr>
          </a:p>
          <a:p>
            <a:r>
              <a:rPr lang="en-US" dirty="0" smtClean="0"/>
              <a:t>Tracking </a:t>
            </a:r>
            <a:r>
              <a:rPr lang="en-US" dirty="0"/>
              <a:t>resistant bacteria </a:t>
            </a:r>
            <a:endParaRPr lang="en-US" dirty="0" smtClean="0"/>
          </a:p>
          <a:p>
            <a:r>
              <a:rPr lang="en-US" dirty="0"/>
              <a:t>I</a:t>
            </a:r>
            <a:r>
              <a:rPr lang="en-US" dirty="0" smtClean="0"/>
              <a:t>mproving </a:t>
            </a:r>
            <a:r>
              <a:rPr lang="en-US" dirty="0"/>
              <a:t>the use of today’s </a:t>
            </a:r>
            <a:r>
              <a:rPr lang="en-US" dirty="0" smtClean="0"/>
              <a:t>antibiotics</a:t>
            </a:r>
          </a:p>
          <a:p>
            <a:r>
              <a:rPr lang="en-US" dirty="0"/>
              <a:t>P</a:t>
            </a:r>
            <a:r>
              <a:rPr lang="en-US" dirty="0" smtClean="0"/>
              <a:t>romoting </a:t>
            </a:r>
            <a:r>
              <a:rPr lang="en-US" dirty="0"/>
              <a:t>the development of new antibiotics and developing new diagnostic tests for resistant </a:t>
            </a:r>
            <a:r>
              <a:rPr lang="en-US" dirty="0" smtClean="0"/>
              <a:t>bacteria</a:t>
            </a:r>
          </a:p>
          <a:p>
            <a:pPr marL="514350" indent="-514350">
              <a:buFont typeface="+mj-lt"/>
              <a:buAutoNum type="arabicPeriod"/>
            </a:pPr>
            <a:endParaRPr lang="en-US" dirty="0"/>
          </a:p>
        </p:txBody>
      </p:sp>
    </p:spTree>
    <p:extLst>
      <p:ext uri="{BB962C8B-B14F-4D97-AF65-F5344CB8AC3E}">
        <p14:creationId xmlns:p14="http://schemas.microsoft.com/office/powerpoint/2010/main" val="6351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Example: </a:t>
            </a:r>
            <a:r>
              <a:rPr lang="en-US" dirty="0" err="1" smtClean="0">
                <a:solidFill>
                  <a:schemeClr val="bg1"/>
                </a:solidFill>
              </a:rPr>
              <a:t>Carbapenem</a:t>
            </a:r>
            <a:r>
              <a:rPr lang="en-US" dirty="0" smtClean="0">
                <a:solidFill>
                  <a:schemeClr val="bg1"/>
                </a:solidFill>
              </a:rPr>
              <a:t> Resistant </a:t>
            </a:r>
            <a:r>
              <a:rPr lang="en-US" dirty="0" err="1" smtClean="0">
                <a:solidFill>
                  <a:schemeClr val="bg1"/>
                </a:solidFill>
              </a:rPr>
              <a:t>Enterobacteriaceae</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sz="quarter" idx="11"/>
          </p:nvPr>
        </p:nvSpPr>
        <p:spPr/>
        <p:txBody>
          <a:bodyPr/>
          <a:lstStyle/>
          <a:p>
            <a:r>
              <a:rPr lang="en-US" dirty="0"/>
              <a:t>Very resistant organisms to many antibiotics</a:t>
            </a:r>
          </a:p>
          <a:p>
            <a:r>
              <a:rPr lang="en-US" i="1" dirty="0" err="1"/>
              <a:t>Klebsiella</a:t>
            </a:r>
            <a:r>
              <a:rPr lang="en-US" i="1" dirty="0"/>
              <a:t> </a:t>
            </a:r>
            <a:r>
              <a:rPr lang="en-US" i="1" dirty="0" err="1"/>
              <a:t>pneumoniae</a:t>
            </a:r>
            <a:r>
              <a:rPr lang="en-US" i="1" dirty="0"/>
              <a:t> </a:t>
            </a:r>
            <a:r>
              <a:rPr lang="en-US" dirty="0" err="1"/>
              <a:t>carbapenemase</a:t>
            </a:r>
            <a:r>
              <a:rPr lang="en-US" dirty="0"/>
              <a:t> (KPC) and New Delhi </a:t>
            </a:r>
            <a:r>
              <a:rPr lang="en-US" dirty="0" err="1"/>
              <a:t>metallo</a:t>
            </a:r>
            <a:r>
              <a:rPr lang="en-US" dirty="0"/>
              <a:t>-beta-lactamase (NDM)</a:t>
            </a:r>
          </a:p>
          <a:p>
            <a:r>
              <a:rPr lang="en-US" dirty="0"/>
              <a:t>Responsible for outbreaks in hospitals</a:t>
            </a:r>
          </a:p>
          <a:p>
            <a:r>
              <a:rPr lang="en-US" dirty="0"/>
              <a:t>Mortality up to 50%, with limited antimicrobials available</a:t>
            </a:r>
          </a:p>
        </p:txBody>
      </p:sp>
      <p:sp>
        <p:nvSpPr>
          <p:cNvPr id="4" name="Slide Number Placeholder 1"/>
          <p:cNvSpPr>
            <a:spLocks noGrp="1"/>
          </p:cNvSpPr>
          <p:nvPr>
            <p:ph type="sldNum" sz="quarter" idx="10"/>
          </p:nvPr>
        </p:nvSpPr>
        <p:spPr>
          <a:xfrm>
            <a:off x="457200" y="6324600"/>
            <a:ext cx="2133600" cy="365125"/>
          </a:xfrm>
        </p:spPr>
        <p:txBody>
          <a:bodyPr/>
          <a:lstStyle/>
          <a:p>
            <a:pPr algn="l"/>
            <a:fld id="{C5DCE237-A10A-304A-84B1-771F70C06161}" type="slidenum">
              <a:rPr lang="en-US" smtClean="0"/>
              <a:pPr algn="l"/>
              <a:t>9</a:t>
            </a:fld>
            <a:endParaRPr lang="en-US"/>
          </a:p>
        </p:txBody>
      </p:sp>
    </p:spTree>
    <p:extLst>
      <p:ext uri="{BB962C8B-B14F-4D97-AF65-F5344CB8AC3E}">
        <p14:creationId xmlns:p14="http://schemas.microsoft.com/office/powerpoint/2010/main" val="2547298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2448</Words>
  <Application>Microsoft Office PowerPoint</Application>
  <PresentationFormat>On-screen Show (4:3)</PresentationFormat>
  <Paragraphs>301</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Office Theme</vt:lpstr>
      <vt:lpstr>Document</vt:lpstr>
      <vt:lpstr>ClipArt</vt:lpstr>
      <vt:lpstr>Infectious Complications Related to the Catheter Other than CAUTI </vt:lpstr>
      <vt:lpstr>Learning Objectives</vt:lpstr>
      <vt:lpstr>Polling Question 1: Which of the following is more likely in patients with urinary catheters? (choose one)</vt:lpstr>
      <vt:lpstr>Patients with Urinary Catheters…</vt:lpstr>
      <vt:lpstr>Infectious Complications + Catheter</vt:lpstr>
      <vt:lpstr>Risk</vt:lpstr>
      <vt:lpstr>Polling Question 2: Multidrug Resistant Organisms (choose one)</vt:lpstr>
      <vt:lpstr>4 Core Actions to Fight Deadly Infections (CDC; Antibiotic Resistance Threats, 2013)</vt:lpstr>
      <vt:lpstr>Example: Carbapenem Resistant Enterobacteriaceae…</vt:lpstr>
      <vt:lpstr>CRE: What is New? (MMWR 2013; 62 (9):165-70)</vt:lpstr>
      <vt:lpstr>CRE and the Urinary Catheter (MMWR 2013; 62(9):165-70)</vt:lpstr>
      <vt:lpstr>CRE and the Urinary Catheter (MMWR 2013; 62(9):165-70)</vt:lpstr>
      <vt:lpstr>LTACHs vs ICUs: Multidrug Resistance and CAUTI (Chitnis, Infect Control Hosp Epidemiol 2012; 33(10):993-1000)</vt:lpstr>
      <vt:lpstr>LTACHs vs ICUs: Multidrug Resistance and CAUTI (Chitnis, Infect Control Hosp Epidemiol 2012; 33(10):993-1000)</vt:lpstr>
      <vt:lpstr>LTACHs vs ICUs: Multidrug Resistance and CAUTI (Chitnis, Infect Control Hosp Epidemiol 2012; 33(10):993-1000)</vt:lpstr>
      <vt:lpstr>MDROs and CAUTI: NHSN 2009-10 (Sievert, Infect Control Hosp Epidemiol 2013; 34: 1-14) </vt:lpstr>
      <vt:lpstr>MDROs and CAUTI: NHSN 2009-10 (Sievert, Infect Control Hosp Epidemiol 2013; 34: 1-14) </vt:lpstr>
      <vt:lpstr>CRE in Michigan (Brennan, Infect Control Hosp Epidemiol 2014: 35(4):342-349)</vt:lpstr>
      <vt:lpstr>CRE, Michigan, and Urinary Catheter (Brennan, Infect Control Hosp Epidemiol 2014: 35(4):342-349)</vt:lpstr>
      <vt:lpstr>What about Nursing Homes? (Wang, Eur J Clin Microbiol Infect Dis (2012) 31:1797–1804)</vt:lpstr>
      <vt:lpstr>What do we learn from the studies?</vt:lpstr>
      <vt:lpstr>If you give a patient a urinary catheter…..</vt:lpstr>
      <vt:lpstr>Journal Articles about C diff</vt:lpstr>
      <vt:lpstr>Antimicrobial agents that induce  C. difficile</vt:lpstr>
      <vt:lpstr>Pathogenesis of Clostridium difficile</vt:lpstr>
      <vt:lpstr>Outcomes of C. difficile Infection </vt:lpstr>
      <vt:lpstr>Outcomes of CDI</vt:lpstr>
      <vt:lpstr>Antibiotic Stewardship</vt:lpstr>
      <vt:lpstr>Inappropriate antibiotic use and C. difficile infection</vt:lpstr>
      <vt:lpstr>Impact of antibiotic stewardship on CDI </vt:lpstr>
      <vt:lpstr>How Culture Plays a Role in CAUTI Prevention</vt:lpstr>
      <vt:lpstr>What we know from previous work</vt:lpstr>
      <vt:lpstr>Barriers to appropriate use</vt:lpstr>
      <vt:lpstr>Facilitators to appropriate use</vt:lpstr>
      <vt:lpstr>Our qualitative study</vt:lpstr>
      <vt:lpstr>Physician barriers</vt:lpstr>
      <vt:lpstr>Physician barriers</vt:lpstr>
      <vt:lpstr>Physician barriers</vt:lpstr>
      <vt:lpstr>Nurse barriers</vt:lpstr>
      <vt:lpstr>Nurse barriers</vt:lpstr>
      <vt:lpstr>Nurse and physician barriers</vt:lpstr>
      <vt:lpstr>Patient and family barriers</vt:lpstr>
      <vt:lpstr>Administrative barriers</vt:lpstr>
      <vt:lpstr>Administrative barriers</vt:lpstr>
      <vt:lpstr>Effective strategies</vt:lpstr>
      <vt:lpstr>Summary </vt:lpstr>
      <vt:lpstr>Thank you!</vt:lpstr>
      <vt:lpstr>Funding</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 O'Shea</dc:creator>
  <cp:lastModifiedBy>Chris Heidenrich</cp:lastModifiedBy>
  <cp:revision>51</cp:revision>
  <dcterms:created xsi:type="dcterms:W3CDTF">2012-03-06T21:09:36Z</dcterms:created>
  <dcterms:modified xsi:type="dcterms:W3CDTF">2015-10-01T14:27:08Z</dcterms:modified>
</cp:coreProperties>
</file>