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8" r:id="rId2"/>
  </p:sldMasterIdLst>
  <p:notesMasterIdLst>
    <p:notesMasterId r:id="rId44"/>
  </p:notesMasterIdLst>
  <p:handoutMasterIdLst>
    <p:handoutMasterId r:id="rId45"/>
  </p:handoutMasterIdLst>
  <p:sldIdLst>
    <p:sldId id="266" r:id="rId3"/>
    <p:sldId id="267" r:id="rId4"/>
    <p:sldId id="303" r:id="rId5"/>
    <p:sldId id="305"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304" r:id="rId30"/>
    <p:sldId id="293" r:id="rId31"/>
    <p:sldId id="294" r:id="rId32"/>
    <p:sldId id="295" r:id="rId33"/>
    <p:sldId id="296" r:id="rId34"/>
    <p:sldId id="297" r:id="rId35"/>
    <p:sldId id="298" r:id="rId36"/>
    <p:sldId id="299" r:id="rId37"/>
    <p:sldId id="300" r:id="rId38"/>
    <p:sldId id="301" r:id="rId39"/>
    <p:sldId id="302" r:id="rId40"/>
    <p:sldId id="306" r:id="rId41"/>
    <p:sldId id="307" r:id="rId42"/>
    <p:sldId id="30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8" autoAdjust="0"/>
    <p:restoredTop sz="86465" autoAdjust="0"/>
  </p:normalViewPr>
  <p:slideViewPr>
    <p:cSldViewPr>
      <p:cViewPr>
        <p:scale>
          <a:sx n="60" d="100"/>
          <a:sy n="60" d="100"/>
        </p:scale>
        <p:origin x="-3084" y="-9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43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tmcusers\users\t000820\CUSP%20CAUTI\Data\ACCU%20DU%20graph%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Tucson Medical Center ICU D</a:t>
            </a:r>
            <a:r>
              <a:rPr lang="en-US" sz="1200" baseline="0"/>
              <a:t>evice Utilization Percentile</a:t>
            </a:r>
            <a:endParaRPr lang="en-US" sz="1200"/>
          </a:p>
        </c:rich>
      </c:tx>
      <c:layout/>
      <c:overlay val="0"/>
    </c:title>
    <c:autoTitleDeleted val="0"/>
    <c:plotArea>
      <c:layout/>
      <c:lineChart>
        <c:grouping val="standard"/>
        <c:varyColors val="0"/>
        <c:ser>
          <c:idx val="0"/>
          <c:order val="0"/>
          <c:tx>
            <c:strRef>
              <c:f>Sheet1!$M$3:$M$4</c:f>
              <c:strCache>
                <c:ptCount val="1"/>
                <c:pt idx="0">
                  <c:v>Device Utilization Percentile</c:v>
                </c:pt>
              </c:strCache>
            </c:strRef>
          </c:tx>
          <c:spPr>
            <a:ln>
              <a:solidFill>
                <a:schemeClr val="tx1"/>
              </a:solidFill>
            </a:ln>
          </c:spPr>
          <c:marker>
            <c:symbol val="square"/>
            <c:size val="5"/>
          </c:marker>
          <c:cat>
            <c:strRef>
              <c:f>Sheet1!$B$6:$B$23</c:f>
              <c:strCache>
                <c:ptCount val="18"/>
                <c:pt idx="0">
                  <c:v>2013M01</c:v>
                </c:pt>
                <c:pt idx="1">
                  <c:v>2013M02</c:v>
                </c:pt>
                <c:pt idx="2">
                  <c:v>2013M03</c:v>
                </c:pt>
                <c:pt idx="3">
                  <c:v>2013M04</c:v>
                </c:pt>
                <c:pt idx="4">
                  <c:v>2013M05</c:v>
                </c:pt>
                <c:pt idx="5">
                  <c:v>2013M06</c:v>
                </c:pt>
                <c:pt idx="6">
                  <c:v>2013M07</c:v>
                </c:pt>
                <c:pt idx="7">
                  <c:v>2013M08</c:v>
                </c:pt>
                <c:pt idx="8">
                  <c:v>2013M09</c:v>
                </c:pt>
                <c:pt idx="9">
                  <c:v>2013M10</c:v>
                </c:pt>
                <c:pt idx="10">
                  <c:v>2013M11</c:v>
                </c:pt>
                <c:pt idx="11">
                  <c:v>2013M12</c:v>
                </c:pt>
                <c:pt idx="12">
                  <c:v>2014M01</c:v>
                </c:pt>
                <c:pt idx="13">
                  <c:v>2014M02</c:v>
                </c:pt>
                <c:pt idx="14">
                  <c:v>2014M03</c:v>
                </c:pt>
                <c:pt idx="15">
                  <c:v>2014M04</c:v>
                </c:pt>
                <c:pt idx="16">
                  <c:v>2014M05</c:v>
                </c:pt>
                <c:pt idx="17">
                  <c:v>2014M06</c:v>
                </c:pt>
              </c:strCache>
            </c:strRef>
          </c:cat>
          <c:val>
            <c:numRef>
              <c:f>Sheet1!$M$6:$M$23</c:f>
              <c:numCache>
                <c:formatCode>General</c:formatCode>
                <c:ptCount val="18"/>
                <c:pt idx="0">
                  <c:v>92</c:v>
                </c:pt>
                <c:pt idx="1">
                  <c:v>91</c:v>
                </c:pt>
                <c:pt idx="2">
                  <c:v>92</c:v>
                </c:pt>
                <c:pt idx="3">
                  <c:v>64</c:v>
                </c:pt>
                <c:pt idx="4">
                  <c:v>91</c:v>
                </c:pt>
                <c:pt idx="5">
                  <c:v>91</c:v>
                </c:pt>
                <c:pt idx="6">
                  <c:v>59</c:v>
                </c:pt>
                <c:pt idx="7">
                  <c:v>40</c:v>
                </c:pt>
                <c:pt idx="8">
                  <c:v>32</c:v>
                </c:pt>
                <c:pt idx="9">
                  <c:v>48</c:v>
                </c:pt>
                <c:pt idx="10">
                  <c:v>39</c:v>
                </c:pt>
                <c:pt idx="11">
                  <c:v>46</c:v>
                </c:pt>
                <c:pt idx="12">
                  <c:v>74</c:v>
                </c:pt>
                <c:pt idx="13">
                  <c:v>55</c:v>
                </c:pt>
                <c:pt idx="14">
                  <c:v>53</c:v>
                </c:pt>
                <c:pt idx="15">
                  <c:v>78</c:v>
                </c:pt>
                <c:pt idx="16">
                  <c:v>81</c:v>
                </c:pt>
                <c:pt idx="17">
                  <c:v>69</c:v>
                </c:pt>
              </c:numCache>
            </c:numRef>
          </c:val>
          <c:smooth val="0"/>
        </c:ser>
        <c:dLbls>
          <c:showLegendKey val="0"/>
          <c:showVal val="0"/>
          <c:showCatName val="0"/>
          <c:showSerName val="0"/>
          <c:showPercent val="0"/>
          <c:showBubbleSize val="0"/>
        </c:dLbls>
        <c:marker val="1"/>
        <c:smooth val="0"/>
        <c:axId val="53863168"/>
        <c:axId val="53864704"/>
      </c:lineChart>
      <c:catAx>
        <c:axId val="53863168"/>
        <c:scaling>
          <c:orientation val="minMax"/>
        </c:scaling>
        <c:delete val="0"/>
        <c:axPos val="b"/>
        <c:numFmt formatCode="General" sourceLinked="1"/>
        <c:majorTickMark val="out"/>
        <c:minorTickMark val="none"/>
        <c:tickLblPos val="nextTo"/>
        <c:crossAx val="53864704"/>
        <c:crosses val="autoZero"/>
        <c:auto val="1"/>
        <c:lblAlgn val="ctr"/>
        <c:lblOffset val="100"/>
        <c:noMultiLvlLbl val="0"/>
      </c:catAx>
      <c:valAx>
        <c:axId val="53864704"/>
        <c:scaling>
          <c:orientation val="minMax"/>
        </c:scaling>
        <c:delete val="0"/>
        <c:axPos val="l"/>
        <c:majorGridlines/>
        <c:numFmt formatCode="General" sourceLinked="1"/>
        <c:majorTickMark val="out"/>
        <c:minorTickMark val="none"/>
        <c:tickLblPos val="nextTo"/>
        <c:crossAx val="53863168"/>
        <c:crosses val="autoZero"/>
        <c:crossBetween val="between"/>
      </c:valAx>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A2DA4-91D8-4ED1-9E32-C54900B0230D}" type="doc">
      <dgm:prSet loTypeId="urn:microsoft.com/office/officeart/2005/8/layout/pyramid1" loCatId="pyramid" qsTypeId="urn:microsoft.com/office/officeart/2005/8/quickstyle/simple1" qsCatId="simple" csTypeId="urn:microsoft.com/office/officeart/2005/8/colors/accent1_2" csCatId="accent1" phldr="1"/>
      <dgm:spPr/>
    </dgm:pt>
    <dgm:pt modelId="{74C7BC60-7ECA-4573-A3C7-C1F9AD1A6E90}">
      <dgm:prSet phldrT="[Text]"/>
      <dgm:spPr/>
      <dgm:t>
        <a:bodyPr/>
        <a:lstStyle/>
        <a:p>
          <a:r>
            <a:rPr lang="en-US" dirty="0" smtClean="0"/>
            <a:t>Behaviors</a:t>
          </a:r>
          <a:endParaRPr lang="en-US" dirty="0"/>
        </a:p>
      </dgm:t>
    </dgm:pt>
    <dgm:pt modelId="{C275FD12-1749-43D3-A46B-46699D62DF6A}" type="parTrans" cxnId="{705C9691-9618-43E8-A3E6-9F878CED4CD4}">
      <dgm:prSet/>
      <dgm:spPr/>
      <dgm:t>
        <a:bodyPr/>
        <a:lstStyle/>
        <a:p>
          <a:endParaRPr lang="en-US"/>
        </a:p>
      </dgm:t>
    </dgm:pt>
    <dgm:pt modelId="{B62D0320-CBA2-4F97-A6C9-8693CF71619D}" type="sibTrans" cxnId="{705C9691-9618-43E8-A3E6-9F878CED4CD4}">
      <dgm:prSet/>
      <dgm:spPr/>
      <dgm:t>
        <a:bodyPr/>
        <a:lstStyle/>
        <a:p>
          <a:endParaRPr lang="en-US"/>
        </a:p>
      </dgm:t>
    </dgm:pt>
    <dgm:pt modelId="{1BDE393B-7B32-46EA-B9F3-6252C966EF4D}">
      <dgm:prSet phldrT="[Text]"/>
      <dgm:spPr/>
      <dgm:t>
        <a:bodyPr/>
        <a:lstStyle/>
        <a:p>
          <a:r>
            <a:rPr lang="en-US" dirty="0" smtClean="0"/>
            <a:t>Beliefs &amp; Values</a:t>
          </a:r>
          <a:endParaRPr lang="en-US" dirty="0"/>
        </a:p>
      </dgm:t>
    </dgm:pt>
    <dgm:pt modelId="{70E58659-B88F-4946-876F-49DB66C299C6}" type="parTrans" cxnId="{B167D05C-3851-4D7A-85FB-4CF49ECFEC05}">
      <dgm:prSet/>
      <dgm:spPr/>
      <dgm:t>
        <a:bodyPr/>
        <a:lstStyle/>
        <a:p>
          <a:endParaRPr lang="en-US"/>
        </a:p>
      </dgm:t>
    </dgm:pt>
    <dgm:pt modelId="{62514532-05A9-4B8D-903F-D884C0DD3E5E}" type="sibTrans" cxnId="{B167D05C-3851-4D7A-85FB-4CF49ECFEC05}">
      <dgm:prSet/>
      <dgm:spPr/>
      <dgm:t>
        <a:bodyPr/>
        <a:lstStyle/>
        <a:p>
          <a:endParaRPr lang="en-US"/>
        </a:p>
      </dgm:t>
    </dgm:pt>
    <dgm:pt modelId="{4786A02A-5273-499F-8313-0B86BB1F6B01}">
      <dgm:prSet phldrT="[Text]"/>
      <dgm:spPr/>
      <dgm:t>
        <a:bodyPr/>
        <a:lstStyle/>
        <a:p>
          <a:r>
            <a:rPr lang="en-US" dirty="0" smtClean="0"/>
            <a:t>Underlying Assumptions</a:t>
          </a:r>
          <a:endParaRPr lang="en-US" dirty="0"/>
        </a:p>
      </dgm:t>
    </dgm:pt>
    <dgm:pt modelId="{E18EA833-97C4-422B-A04E-F6D5C023D802}" type="parTrans" cxnId="{88F1DE49-1206-4C83-9D8C-FF9F5D67AF7D}">
      <dgm:prSet/>
      <dgm:spPr/>
      <dgm:t>
        <a:bodyPr/>
        <a:lstStyle/>
        <a:p>
          <a:endParaRPr lang="en-US"/>
        </a:p>
      </dgm:t>
    </dgm:pt>
    <dgm:pt modelId="{178CBB35-6DC3-4D23-9C1B-6BA31CC869B3}" type="sibTrans" cxnId="{88F1DE49-1206-4C83-9D8C-FF9F5D67AF7D}">
      <dgm:prSet/>
      <dgm:spPr/>
      <dgm:t>
        <a:bodyPr/>
        <a:lstStyle/>
        <a:p>
          <a:endParaRPr lang="en-US"/>
        </a:p>
      </dgm:t>
    </dgm:pt>
    <dgm:pt modelId="{7E0F60B4-9008-4F22-82A9-67B95A170FFD}" type="pres">
      <dgm:prSet presAssocID="{B08A2DA4-91D8-4ED1-9E32-C54900B0230D}" presName="Name0" presStyleCnt="0">
        <dgm:presLayoutVars>
          <dgm:dir/>
          <dgm:animLvl val="lvl"/>
          <dgm:resizeHandles val="exact"/>
        </dgm:presLayoutVars>
      </dgm:prSet>
      <dgm:spPr/>
    </dgm:pt>
    <dgm:pt modelId="{A64FE925-042F-477C-901F-E2B450482819}" type="pres">
      <dgm:prSet presAssocID="{74C7BC60-7ECA-4573-A3C7-C1F9AD1A6E90}" presName="Name8" presStyleCnt="0"/>
      <dgm:spPr/>
    </dgm:pt>
    <dgm:pt modelId="{233A5866-53EC-4FCD-BB90-656AC12A0FF8}" type="pres">
      <dgm:prSet presAssocID="{74C7BC60-7ECA-4573-A3C7-C1F9AD1A6E90}" presName="level" presStyleLbl="node1" presStyleIdx="0" presStyleCnt="3">
        <dgm:presLayoutVars>
          <dgm:chMax val="1"/>
          <dgm:bulletEnabled val="1"/>
        </dgm:presLayoutVars>
      </dgm:prSet>
      <dgm:spPr/>
      <dgm:t>
        <a:bodyPr/>
        <a:lstStyle/>
        <a:p>
          <a:endParaRPr lang="en-US"/>
        </a:p>
      </dgm:t>
    </dgm:pt>
    <dgm:pt modelId="{946C504B-B5C1-4F24-A933-706D2D01A40D}" type="pres">
      <dgm:prSet presAssocID="{74C7BC60-7ECA-4573-A3C7-C1F9AD1A6E90}" presName="levelTx" presStyleLbl="revTx" presStyleIdx="0" presStyleCnt="0">
        <dgm:presLayoutVars>
          <dgm:chMax val="1"/>
          <dgm:bulletEnabled val="1"/>
        </dgm:presLayoutVars>
      </dgm:prSet>
      <dgm:spPr/>
      <dgm:t>
        <a:bodyPr/>
        <a:lstStyle/>
        <a:p>
          <a:endParaRPr lang="en-US"/>
        </a:p>
      </dgm:t>
    </dgm:pt>
    <dgm:pt modelId="{0AB700B5-246B-48B7-8452-2EE634908C71}" type="pres">
      <dgm:prSet presAssocID="{1BDE393B-7B32-46EA-B9F3-6252C966EF4D}" presName="Name8" presStyleCnt="0"/>
      <dgm:spPr/>
    </dgm:pt>
    <dgm:pt modelId="{9FC1DFF0-0000-40DE-897D-A6718348C6E9}" type="pres">
      <dgm:prSet presAssocID="{1BDE393B-7B32-46EA-B9F3-6252C966EF4D}" presName="level" presStyleLbl="node1" presStyleIdx="1" presStyleCnt="3">
        <dgm:presLayoutVars>
          <dgm:chMax val="1"/>
          <dgm:bulletEnabled val="1"/>
        </dgm:presLayoutVars>
      </dgm:prSet>
      <dgm:spPr/>
      <dgm:t>
        <a:bodyPr/>
        <a:lstStyle/>
        <a:p>
          <a:endParaRPr lang="en-US"/>
        </a:p>
      </dgm:t>
    </dgm:pt>
    <dgm:pt modelId="{404E63AC-0DC0-4CB2-9FE7-06530FB2BF1E}" type="pres">
      <dgm:prSet presAssocID="{1BDE393B-7B32-46EA-B9F3-6252C966EF4D}" presName="levelTx" presStyleLbl="revTx" presStyleIdx="0" presStyleCnt="0">
        <dgm:presLayoutVars>
          <dgm:chMax val="1"/>
          <dgm:bulletEnabled val="1"/>
        </dgm:presLayoutVars>
      </dgm:prSet>
      <dgm:spPr/>
      <dgm:t>
        <a:bodyPr/>
        <a:lstStyle/>
        <a:p>
          <a:endParaRPr lang="en-US"/>
        </a:p>
      </dgm:t>
    </dgm:pt>
    <dgm:pt modelId="{41972B0B-E4EE-452D-B42F-42E9246CABE3}" type="pres">
      <dgm:prSet presAssocID="{4786A02A-5273-499F-8313-0B86BB1F6B01}" presName="Name8" presStyleCnt="0"/>
      <dgm:spPr/>
    </dgm:pt>
    <dgm:pt modelId="{C341E4AF-30CE-4E71-AA2F-7C910FB8D7A6}" type="pres">
      <dgm:prSet presAssocID="{4786A02A-5273-499F-8313-0B86BB1F6B01}" presName="level" presStyleLbl="node1" presStyleIdx="2" presStyleCnt="3" custLinFactNeighborX="-2083" custLinFactNeighborY="-143">
        <dgm:presLayoutVars>
          <dgm:chMax val="1"/>
          <dgm:bulletEnabled val="1"/>
        </dgm:presLayoutVars>
      </dgm:prSet>
      <dgm:spPr/>
      <dgm:t>
        <a:bodyPr/>
        <a:lstStyle/>
        <a:p>
          <a:endParaRPr lang="en-US"/>
        </a:p>
      </dgm:t>
    </dgm:pt>
    <dgm:pt modelId="{D043EF0D-DE69-4C1C-8908-DA2ADE059D39}" type="pres">
      <dgm:prSet presAssocID="{4786A02A-5273-499F-8313-0B86BB1F6B01}" presName="levelTx" presStyleLbl="revTx" presStyleIdx="0" presStyleCnt="0">
        <dgm:presLayoutVars>
          <dgm:chMax val="1"/>
          <dgm:bulletEnabled val="1"/>
        </dgm:presLayoutVars>
      </dgm:prSet>
      <dgm:spPr/>
      <dgm:t>
        <a:bodyPr/>
        <a:lstStyle/>
        <a:p>
          <a:endParaRPr lang="en-US"/>
        </a:p>
      </dgm:t>
    </dgm:pt>
  </dgm:ptLst>
  <dgm:cxnLst>
    <dgm:cxn modelId="{BC1F0BA1-9C3C-4909-816A-7104D87464C7}" type="presOf" srcId="{74C7BC60-7ECA-4573-A3C7-C1F9AD1A6E90}" destId="{946C504B-B5C1-4F24-A933-706D2D01A40D}" srcOrd="1" destOrd="0" presId="urn:microsoft.com/office/officeart/2005/8/layout/pyramid1"/>
    <dgm:cxn modelId="{58B5DB5A-D218-41F8-90F3-919FF3268D03}" type="presOf" srcId="{1BDE393B-7B32-46EA-B9F3-6252C966EF4D}" destId="{404E63AC-0DC0-4CB2-9FE7-06530FB2BF1E}" srcOrd="1" destOrd="0" presId="urn:microsoft.com/office/officeart/2005/8/layout/pyramid1"/>
    <dgm:cxn modelId="{B167D05C-3851-4D7A-85FB-4CF49ECFEC05}" srcId="{B08A2DA4-91D8-4ED1-9E32-C54900B0230D}" destId="{1BDE393B-7B32-46EA-B9F3-6252C966EF4D}" srcOrd="1" destOrd="0" parTransId="{70E58659-B88F-4946-876F-49DB66C299C6}" sibTransId="{62514532-05A9-4B8D-903F-D884C0DD3E5E}"/>
    <dgm:cxn modelId="{DD2DCC7C-D067-4400-AD6B-90DFF7CC1F31}" type="presOf" srcId="{B08A2DA4-91D8-4ED1-9E32-C54900B0230D}" destId="{7E0F60B4-9008-4F22-82A9-67B95A170FFD}" srcOrd="0" destOrd="0" presId="urn:microsoft.com/office/officeart/2005/8/layout/pyramid1"/>
    <dgm:cxn modelId="{705C9691-9618-43E8-A3E6-9F878CED4CD4}" srcId="{B08A2DA4-91D8-4ED1-9E32-C54900B0230D}" destId="{74C7BC60-7ECA-4573-A3C7-C1F9AD1A6E90}" srcOrd="0" destOrd="0" parTransId="{C275FD12-1749-43D3-A46B-46699D62DF6A}" sibTransId="{B62D0320-CBA2-4F97-A6C9-8693CF71619D}"/>
    <dgm:cxn modelId="{0E1F75DC-5D74-43F3-A88A-AD85661FA757}" type="presOf" srcId="{4786A02A-5273-499F-8313-0B86BB1F6B01}" destId="{C341E4AF-30CE-4E71-AA2F-7C910FB8D7A6}" srcOrd="0" destOrd="0" presId="urn:microsoft.com/office/officeart/2005/8/layout/pyramid1"/>
    <dgm:cxn modelId="{88F1DE49-1206-4C83-9D8C-FF9F5D67AF7D}" srcId="{B08A2DA4-91D8-4ED1-9E32-C54900B0230D}" destId="{4786A02A-5273-499F-8313-0B86BB1F6B01}" srcOrd="2" destOrd="0" parTransId="{E18EA833-97C4-422B-A04E-F6D5C023D802}" sibTransId="{178CBB35-6DC3-4D23-9C1B-6BA31CC869B3}"/>
    <dgm:cxn modelId="{334E03E8-9812-4515-AC7F-2C4629286F24}" type="presOf" srcId="{1BDE393B-7B32-46EA-B9F3-6252C966EF4D}" destId="{9FC1DFF0-0000-40DE-897D-A6718348C6E9}" srcOrd="0" destOrd="0" presId="urn:microsoft.com/office/officeart/2005/8/layout/pyramid1"/>
    <dgm:cxn modelId="{D066E19B-63FB-49B1-89E2-7C9F1EAB30F2}" type="presOf" srcId="{74C7BC60-7ECA-4573-A3C7-C1F9AD1A6E90}" destId="{233A5866-53EC-4FCD-BB90-656AC12A0FF8}" srcOrd="0" destOrd="0" presId="urn:microsoft.com/office/officeart/2005/8/layout/pyramid1"/>
    <dgm:cxn modelId="{92BA90E1-4899-41BE-84ED-785058009BF7}" type="presOf" srcId="{4786A02A-5273-499F-8313-0B86BB1F6B01}" destId="{D043EF0D-DE69-4C1C-8908-DA2ADE059D39}" srcOrd="1" destOrd="0" presId="urn:microsoft.com/office/officeart/2005/8/layout/pyramid1"/>
    <dgm:cxn modelId="{4136BA69-470D-423E-84C8-EDA6C32551BA}" type="presParOf" srcId="{7E0F60B4-9008-4F22-82A9-67B95A170FFD}" destId="{A64FE925-042F-477C-901F-E2B450482819}" srcOrd="0" destOrd="0" presId="urn:microsoft.com/office/officeart/2005/8/layout/pyramid1"/>
    <dgm:cxn modelId="{02E1352D-622E-4E2A-B8D7-F476444CA95F}" type="presParOf" srcId="{A64FE925-042F-477C-901F-E2B450482819}" destId="{233A5866-53EC-4FCD-BB90-656AC12A0FF8}" srcOrd="0" destOrd="0" presId="urn:microsoft.com/office/officeart/2005/8/layout/pyramid1"/>
    <dgm:cxn modelId="{DED702D6-E9BD-4F6B-AFB7-CF0A66D5E991}" type="presParOf" srcId="{A64FE925-042F-477C-901F-E2B450482819}" destId="{946C504B-B5C1-4F24-A933-706D2D01A40D}" srcOrd="1" destOrd="0" presId="urn:microsoft.com/office/officeart/2005/8/layout/pyramid1"/>
    <dgm:cxn modelId="{CDDEE823-3CF2-48C8-B1D0-EC3ABE4981B1}" type="presParOf" srcId="{7E0F60B4-9008-4F22-82A9-67B95A170FFD}" destId="{0AB700B5-246B-48B7-8452-2EE634908C71}" srcOrd="1" destOrd="0" presId="urn:microsoft.com/office/officeart/2005/8/layout/pyramid1"/>
    <dgm:cxn modelId="{2F9513AF-E4E4-40E7-A6B0-96EF4C8376CA}" type="presParOf" srcId="{0AB700B5-246B-48B7-8452-2EE634908C71}" destId="{9FC1DFF0-0000-40DE-897D-A6718348C6E9}" srcOrd="0" destOrd="0" presId="urn:microsoft.com/office/officeart/2005/8/layout/pyramid1"/>
    <dgm:cxn modelId="{65FBDB1C-FA93-4CD3-8600-61B5A0D7DD27}" type="presParOf" srcId="{0AB700B5-246B-48B7-8452-2EE634908C71}" destId="{404E63AC-0DC0-4CB2-9FE7-06530FB2BF1E}" srcOrd="1" destOrd="0" presId="urn:microsoft.com/office/officeart/2005/8/layout/pyramid1"/>
    <dgm:cxn modelId="{1D30DEC0-12BB-4348-B0F9-BD978B3421DD}" type="presParOf" srcId="{7E0F60B4-9008-4F22-82A9-67B95A170FFD}" destId="{41972B0B-E4EE-452D-B42F-42E9246CABE3}" srcOrd="2" destOrd="0" presId="urn:microsoft.com/office/officeart/2005/8/layout/pyramid1"/>
    <dgm:cxn modelId="{4A3FADE9-4CCA-4C14-BD34-6405302D6B3F}" type="presParOf" srcId="{41972B0B-E4EE-452D-B42F-42E9246CABE3}" destId="{C341E4AF-30CE-4E71-AA2F-7C910FB8D7A6}" srcOrd="0" destOrd="0" presId="urn:microsoft.com/office/officeart/2005/8/layout/pyramid1"/>
    <dgm:cxn modelId="{9C864A55-3445-47AA-B8A7-727FF2431BA6}" type="presParOf" srcId="{41972B0B-E4EE-452D-B42F-42E9246CABE3}" destId="{D043EF0D-DE69-4C1C-8908-DA2ADE059D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02E71-0FED-4E35-B6D9-F990D22D48D4}" type="doc">
      <dgm:prSet loTypeId="urn:microsoft.com/office/officeart/2005/8/layout/pyramid1" loCatId="pyramid" qsTypeId="urn:microsoft.com/office/officeart/2005/8/quickstyle/simple1" qsCatId="simple" csTypeId="urn:microsoft.com/office/officeart/2005/8/colors/accent1_2" csCatId="accent1" phldr="1"/>
      <dgm:spPr/>
    </dgm:pt>
    <dgm:pt modelId="{1EA9B8D5-B27C-47B7-9971-EAC4311A679A}">
      <dgm:prSet phldrT="[Text]" custT="1"/>
      <dgm:spPr/>
      <dgm:t>
        <a:bodyPr/>
        <a:lstStyle/>
        <a:p>
          <a:r>
            <a:rPr lang="en-US" sz="2200" b="1" dirty="0" smtClean="0">
              <a:solidFill>
                <a:schemeClr val="tx1"/>
              </a:solidFill>
            </a:rPr>
            <a:t>HRO</a:t>
          </a:r>
          <a:endParaRPr lang="en-US" sz="2200" b="1" dirty="0">
            <a:solidFill>
              <a:schemeClr val="tx1"/>
            </a:solidFill>
          </a:endParaRPr>
        </a:p>
      </dgm:t>
    </dgm:pt>
    <dgm:pt modelId="{09D1B06B-6CE2-49D2-ACFC-488EECD3DF61}" type="parTrans" cxnId="{690EA537-34BA-4C3F-AC87-AF0C8EC6D630}">
      <dgm:prSet/>
      <dgm:spPr/>
      <dgm:t>
        <a:bodyPr/>
        <a:lstStyle/>
        <a:p>
          <a:endParaRPr lang="en-US" sz="2200"/>
        </a:p>
      </dgm:t>
    </dgm:pt>
    <dgm:pt modelId="{AAA82E4E-C3B0-4DB8-B4EC-074F0121D14F}" type="sibTrans" cxnId="{690EA537-34BA-4C3F-AC87-AF0C8EC6D630}">
      <dgm:prSet/>
      <dgm:spPr/>
      <dgm:t>
        <a:bodyPr/>
        <a:lstStyle/>
        <a:p>
          <a:endParaRPr lang="en-US" sz="2200"/>
        </a:p>
      </dgm:t>
    </dgm:pt>
    <dgm:pt modelId="{DAB513DF-B31D-49A7-ACC6-5F8B91DC2770}">
      <dgm:prSet phldrT="[Text]" custT="1"/>
      <dgm:spPr/>
      <dgm:t>
        <a:bodyPr/>
        <a:lstStyle/>
        <a:p>
          <a:r>
            <a:rPr lang="en-US" sz="2200" b="1" dirty="0" smtClean="0">
              <a:solidFill>
                <a:schemeClr val="tx1"/>
              </a:solidFill>
            </a:rPr>
            <a:t>LEARNING</a:t>
          </a:r>
          <a:endParaRPr lang="en-US" sz="2200" b="1" dirty="0">
            <a:solidFill>
              <a:schemeClr val="tx1"/>
            </a:solidFill>
          </a:endParaRPr>
        </a:p>
      </dgm:t>
    </dgm:pt>
    <dgm:pt modelId="{4137B6A8-72C2-404E-B8D9-768FE453063F}" type="parTrans" cxnId="{BBFDA991-CFC2-43D7-8ECE-DE368C0E916E}">
      <dgm:prSet/>
      <dgm:spPr/>
      <dgm:t>
        <a:bodyPr/>
        <a:lstStyle/>
        <a:p>
          <a:endParaRPr lang="en-US" sz="2200"/>
        </a:p>
      </dgm:t>
    </dgm:pt>
    <dgm:pt modelId="{78B62FC9-A43F-4A51-861F-4E4E7149E5E4}" type="sibTrans" cxnId="{BBFDA991-CFC2-43D7-8ECE-DE368C0E916E}">
      <dgm:prSet/>
      <dgm:spPr/>
      <dgm:t>
        <a:bodyPr/>
        <a:lstStyle/>
        <a:p>
          <a:endParaRPr lang="en-US" sz="2200"/>
        </a:p>
      </dgm:t>
    </dgm:pt>
    <dgm:pt modelId="{394895DD-4A6A-4DCE-90D8-F8B413D45FD9}">
      <dgm:prSet phldrT="[Text]" custT="1"/>
      <dgm:spPr/>
      <dgm:t>
        <a:bodyPr/>
        <a:lstStyle/>
        <a:p>
          <a:r>
            <a:rPr lang="en-US" sz="2200" b="1" dirty="0" smtClean="0">
              <a:solidFill>
                <a:schemeClr val="tx1"/>
              </a:solidFill>
            </a:rPr>
            <a:t>FLEXIBLE</a:t>
          </a:r>
          <a:endParaRPr lang="en-US" sz="2200" b="1" dirty="0">
            <a:solidFill>
              <a:schemeClr val="tx1"/>
            </a:solidFill>
          </a:endParaRPr>
        </a:p>
      </dgm:t>
    </dgm:pt>
    <dgm:pt modelId="{76E82D62-8B73-41FA-B1C3-CD17F8F4D026}" type="parTrans" cxnId="{8DC2AD0D-947F-44DD-9B52-6EDC2365B60E}">
      <dgm:prSet/>
      <dgm:spPr/>
      <dgm:t>
        <a:bodyPr/>
        <a:lstStyle/>
        <a:p>
          <a:endParaRPr lang="en-US" sz="2200"/>
        </a:p>
      </dgm:t>
    </dgm:pt>
    <dgm:pt modelId="{F371DE70-5144-4E05-A387-3A62CB1C033C}" type="sibTrans" cxnId="{8DC2AD0D-947F-44DD-9B52-6EDC2365B60E}">
      <dgm:prSet/>
      <dgm:spPr/>
      <dgm:t>
        <a:bodyPr/>
        <a:lstStyle/>
        <a:p>
          <a:endParaRPr lang="en-US" sz="2200"/>
        </a:p>
      </dgm:t>
    </dgm:pt>
    <dgm:pt modelId="{5AB1C405-5666-4415-B354-0CD837BB3201}">
      <dgm:prSet phldrT="[Text]" custT="1"/>
      <dgm:spPr/>
      <dgm:t>
        <a:bodyPr/>
        <a:lstStyle/>
        <a:p>
          <a:r>
            <a:rPr lang="en-US" sz="2200" b="1" dirty="0" smtClean="0">
              <a:solidFill>
                <a:schemeClr val="tx1"/>
              </a:solidFill>
            </a:rPr>
            <a:t>JUST</a:t>
          </a:r>
          <a:endParaRPr lang="en-US" sz="2200" b="1" dirty="0">
            <a:solidFill>
              <a:schemeClr val="tx1"/>
            </a:solidFill>
          </a:endParaRPr>
        </a:p>
      </dgm:t>
    </dgm:pt>
    <dgm:pt modelId="{9D166F74-3B3E-4C08-9BE9-EB735E6C81B3}" type="parTrans" cxnId="{F59F2737-2D35-4D42-81EF-691F7EA0584F}">
      <dgm:prSet/>
      <dgm:spPr/>
      <dgm:t>
        <a:bodyPr/>
        <a:lstStyle/>
        <a:p>
          <a:endParaRPr lang="en-US" sz="2200"/>
        </a:p>
      </dgm:t>
    </dgm:pt>
    <dgm:pt modelId="{9AEC1124-B9CF-422B-B101-EAAEBB3B7795}" type="sibTrans" cxnId="{F59F2737-2D35-4D42-81EF-691F7EA0584F}">
      <dgm:prSet/>
      <dgm:spPr/>
      <dgm:t>
        <a:bodyPr/>
        <a:lstStyle/>
        <a:p>
          <a:endParaRPr lang="en-US" sz="2200"/>
        </a:p>
      </dgm:t>
    </dgm:pt>
    <dgm:pt modelId="{7D3471BC-C978-4135-AD1D-2AF8F6F40752}">
      <dgm:prSet phldrT="[Text]" custT="1"/>
      <dgm:spPr/>
      <dgm:t>
        <a:bodyPr/>
        <a:lstStyle/>
        <a:p>
          <a:r>
            <a:rPr lang="en-US" sz="2200" b="1" dirty="0" smtClean="0">
              <a:solidFill>
                <a:schemeClr val="tx1"/>
              </a:solidFill>
            </a:rPr>
            <a:t>REPORTING</a:t>
          </a:r>
          <a:endParaRPr lang="en-US" sz="2200" b="1" dirty="0">
            <a:solidFill>
              <a:schemeClr val="tx1"/>
            </a:solidFill>
          </a:endParaRPr>
        </a:p>
      </dgm:t>
    </dgm:pt>
    <dgm:pt modelId="{908D8377-3BEA-459D-AF18-FCD05099F93C}" type="parTrans" cxnId="{27CBAD8F-E622-4351-A0FF-343DC84B5365}">
      <dgm:prSet/>
      <dgm:spPr/>
      <dgm:t>
        <a:bodyPr/>
        <a:lstStyle/>
        <a:p>
          <a:endParaRPr lang="en-US" sz="2200"/>
        </a:p>
      </dgm:t>
    </dgm:pt>
    <dgm:pt modelId="{37FC00A6-E4F1-4CE7-BC71-A8FC17FD308C}" type="sibTrans" cxnId="{27CBAD8F-E622-4351-A0FF-343DC84B5365}">
      <dgm:prSet/>
      <dgm:spPr/>
      <dgm:t>
        <a:bodyPr/>
        <a:lstStyle/>
        <a:p>
          <a:endParaRPr lang="en-US" sz="2200"/>
        </a:p>
      </dgm:t>
    </dgm:pt>
    <dgm:pt modelId="{327E4BD6-A2B9-47D9-A4C0-A9FD62CDFF97}" type="pres">
      <dgm:prSet presAssocID="{AC002E71-0FED-4E35-B6D9-F990D22D48D4}" presName="Name0" presStyleCnt="0">
        <dgm:presLayoutVars>
          <dgm:dir/>
          <dgm:animLvl val="lvl"/>
          <dgm:resizeHandles val="exact"/>
        </dgm:presLayoutVars>
      </dgm:prSet>
      <dgm:spPr/>
    </dgm:pt>
    <dgm:pt modelId="{674C9D10-7E94-4524-8676-BB9257E367DA}" type="pres">
      <dgm:prSet presAssocID="{1EA9B8D5-B27C-47B7-9971-EAC4311A679A}" presName="Name8" presStyleCnt="0"/>
      <dgm:spPr/>
    </dgm:pt>
    <dgm:pt modelId="{66875FBA-F4F1-43C8-970C-092C8D7D4917}" type="pres">
      <dgm:prSet presAssocID="{1EA9B8D5-B27C-47B7-9971-EAC4311A679A}" presName="level" presStyleLbl="node1" presStyleIdx="0" presStyleCnt="5">
        <dgm:presLayoutVars>
          <dgm:chMax val="1"/>
          <dgm:bulletEnabled val="1"/>
        </dgm:presLayoutVars>
      </dgm:prSet>
      <dgm:spPr/>
      <dgm:t>
        <a:bodyPr/>
        <a:lstStyle/>
        <a:p>
          <a:endParaRPr lang="en-US"/>
        </a:p>
      </dgm:t>
    </dgm:pt>
    <dgm:pt modelId="{92B9C732-E4EB-4D38-82D3-527F777CB3FE}" type="pres">
      <dgm:prSet presAssocID="{1EA9B8D5-B27C-47B7-9971-EAC4311A679A}" presName="levelTx" presStyleLbl="revTx" presStyleIdx="0" presStyleCnt="0">
        <dgm:presLayoutVars>
          <dgm:chMax val="1"/>
          <dgm:bulletEnabled val="1"/>
        </dgm:presLayoutVars>
      </dgm:prSet>
      <dgm:spPr/>
      <dgm:t>
        <a:bodyPr/>
        <a:lstStyle/>
        <a:p>
          <a:endParaRPr lang="en-US"/>
        </a:p>
      </dgm:t>
    </dgm:pt>
    <dgm:pt modelId="{3332BFDE-FC7F-4F8E-BF0E-3044BA196AE6}" type="pres">
      <dgm:prSet presAssocID="{DAB513DF-B31D-49A7-ACC6-5F8B91DC2770}" presName="Name8" presStyleCnt="0"/>
      <dgm:spPr/>
    </dgm:pt>
    <dgm:pt modelId="{FBA07A05-FAA9-45A5-BFEB-65EC48ED0415}" type="pres">
      <dgm:prSet presAssocID="{DAB513DF-B31D-49A7-ACC6-5F8B91DC2770}" presName="level" presStyleLbl="node1" presStyleIdx="1" presStyleCnt="5">
        <dgm:presLayoutVars>
          <dgm:chMax val="1"/>
          <dgm:bulletEnabled val="1"/>
        </dgm:presLayoutVars>
      </dgm:prSet>
      <dgm:spPr/>
      <dgm:t>
        <a:bodyPr/>
        <a:lstStyle/>
        <a:p>
          <a:endParaRPr lang="en-US"/>
        </a:p>
      </dgm:t>
    </dgm:pt>
    <dgm:pt modelId="{EFABDCCF-CB4C-4C77-BBEF-EF4677E11F3E}" type="pres">
      <dgm:prSet presAssocID="{DAB513DF-B31D-49A7-ACC6-5F8B91DC2770}" presName="levelTx" presStyleLbl="revTx" presStyleIdx="0" presStyleCnt="0">
        <dgm:presLayoutVars>
          <dgm:chMax val="1"/>
          <dgm:bulletEnabled val="1"/>
        </dgm:presLayoutVars>
      </dgm:prSet>
      <dgm:spPr/>
      <dgm:t>
        <a:bodyPr/>
        <a:lstStyle/>
        <a:p>
          <a:endParaRPr lang="en-US"/>
        </a:p>
      </dgm:t>
    </dgm:pt>
    <dgm:pt modelId="{F3739067-F625-451D-8A08-6811CC5DF18B}" type="pres">
      <dgm:prSet presAssocID="{394895DD-4A6A-4DCE-90D8-F8B413D45FD9}" presName="Name8" presStyleCnt="0"/>
      <dgm:spPr/>
    </dgm:pt>
    <dgm:pt modelId="{B65F9086-0291-44E5-98EB-94FD43913B99}" type="pres">
      <dgm:prSet presAssocID="{394895DD-4A6A-4DCE-90D8-F8B413D45FD9}" presName="level" presStyleLbl="node1" presStyleIdx="2" presStyleCnt="5">
        <dgm:presLayoutVars>
          <dgm:chMax val="1"/>
          <dgm:bulletEnabled val="1"/>
        </dgm:presLayoutVars>
      </dgm:prSet>
      <dgm:spPr/>
      <dgm:t>
        <a:bodyPr/>
        <a:lstStyle/>
        <a:p>
          <a:endParaRPr lang="en-US"/>
        </a:p>
      </dgm:t>
    </dgm:pt>
    <dgm:pt modelId="{E537DEFE-A4AA-45AB-8083-790621768B00}" type="pres">
      <dgm:prSet presAssocID="{394895DD-4A6A-4DCE-90D8-F8B413D45FD9}" presName="levelTx" presStyleLbl="revTx" presStyleIdx="0" presStyleCnt="0">
        <dgm:presLayoutVars>
          <dgm:chMax val="1"/>
          <dgm:bulletEnabled val="1"/>
        </dgm:presLayoutVars>
      </dgm:prSet>
      <dgm:spPr/>
      <dgm:t>
        <a:bodyPr/>
        <a:lstStyle/>
        <a:p>
          <a:endParaRPr lang="en-US"/>
        </a:p>
      </dgm:t>
    </dgm:pt>
    <dgm:pt modelId="{F42B8255-A25F-4652-B66B-9DB3B663739E}" type="pres">
      <dgm:prSet presAssocID="{5AB1C405-5666-4415-B354-0CD837BB3201}" presName="Name8" presStyleCnt="0"/>
      <dgm:spPr/>
    </dgm:pt>
    <dgm:pt modelId="{4107720A-9020-4ADA-A36E-C60B15B81132}" type="pres">
      <dgm:prSet presAssocID="{5AB1C405-5666-4415-B354-0CD837BB3201}" presName="level" presStyleLbl="node1" presStyleIdx="3" presStyleCnt="5">
        <dgm:presLayoutVars>
          <dgm:chMax val="1"/>
          <dgm:bulletEnabled val="1"/>
        </dgm:presLayoutVars>
      </dgm:prSet>
      <dgm:spPr/>
      <dgm:t>
        <a:bodyPr/>
        <a:lstStyle/>
        <a:p>
          <a:endParaRPr lang="en-US"/>
        </a:p>
      </dgm:t>
    </dgm:pt>
    <dgm:pt modelId="{76E304B6-017E-40B9-9186-1872C8CAD53B}" type="pres">
      <dgm:prSet presAssocID="{5AB1C405-5666-4415-B354-0CD837BB3201}" presName="levelTx" presStyleLbl="revTx" presStyleIdx="0" presStyleCnt="0">
        <dgm:presLayoutVars>
          <dgm:chMax val="1"/>
          <dgm:bulletEnabled val="1"/>
        </dgm:presLayoutVars>
      </dgm:prSet>
      <dgm:spPr/>
      <dgm:t>
        <a:bodyPr/>
        <a:lstStyle/>
        <a:p>
          <a:endParaRPr lang="en-US"/>
        </a:p>
      </dgm:t>
    </dgm:pt>
    <dgm:pt modelId="{AB648D9C-E80B-4457-8F79-83E9D6BD2E8C}" type="pres">
      <dgm:prSet presAssocID="{7D3471BC-C978-4135-AD1D-2AF8F6F40752}" presName="Name8" presStyleCnt="0"/>
      <dgm:spPr/>
    </dgm:pt>
    <dgm:pt modelId="{84821496-D3D7-4206-AC62-962D636B1374}" type="pres">
      <dgm:prSet presAssocID="{7D3471BC-C978-4135-AD1D-2AF8F6F40752}" presName="level" presStyleLbl="node1" presStyleIdx="4" presStyleCnt="5" custLinFactNeighborX="1563">
        <dgm:presLayoutVars>
          <dgm:chMax val="1"/>
          <dgm:bulletEnabled val="1"/>
        </dgm:presLayoutVars>
      </dgm:prSet>
      <dgm:spPr/>
      <dgm:t>
        <a:bodyPr/>
        <a:lstStyle/>
        <a:p>
          <a:endParaRPr lang="en-US"/>
        </a:p>
      </dgm:t>
    </dgm:pt>
    <dgm:pt modelId="{3DEEFF50-BEDA-4989-8C74-0A6EC28AE48E}" type="pres">
      <dgm:prSet presAssocID="{7D3471BC-C978-4135-AD1D-2AF8F6F40752}" presName="levelTx" presStyleLbl="revTx" presStyleIdx="0" presStyleCnt="0">
        <dgm:presLayoutVars>
          <dgm:chMax val="1"/>
          <dgm:bulletEnabled val="1"/>
        </dgm:presLayoutVars>
      </dgm:prSet>
      <dgm:spPr/>
      <dgm:t>
        <a:bodyPr/>
        <a:lstStyle/>
        <a:p>
          <a:endParaRPr lang="en-US"/>
        </a:p>
      </dgm:t>
    </dgm:pt>
  </dgm:ptLst>
  <dgm:cxnLst>
    <dgm:cxn modelId="{27CBAD8F-E622-4351-A0FF-343DC84B5365}" srcId="{AC002E71-0FED-4E35-B6D9-F990D22D48D4}" destId="{7D3471BC-C978-4135-AD1D-2AF8F6F40752}" srcOrd="4" destOrd="0" parTransId="{908D8377-3BEA-459D-AF18-FCD05099F93C}" sibTransId="{37FC00A6-E4F1-4CE7-BC71-A8FC17FD308C}"/>
    <dgm:cxn modelId="{47CC5864-419A-4FAC-B941-1078403E01A0}" type="presOf" srcId="{1EA9B8D5-B27C-47B7-9971-EAC4311A679A}" destId="{92B9C732-E4EB-4D38-82D3-527F777CB3FE}" srcOrd="1" destOrd="0" presId="urn:microsoft.com/office/officeart/2005/8/layout/pyramid1"/>
    <dgm:cxn modelId="{690EA537-34BA-4C3F-AC87-AF0C8EC6D630}" srcId="{AC002E71-0FED-4E35-B6D9-F990D22D48D4}" destId="{1EA9B8D5-B27C-47B7-9971-EAC4311A679A}" srcOrd="0" destOrd="0" parTransId="{09D1B06B-6CE2-49D2-ACFC-488EECD3DF61}" sibTransId="{AAA82E4E-C3B0-4DB8-B4EC-074F0121D14F}"/>
    <dgm:cxn modelId="{F079552C-511B-47D0-B809-8085DF7CF942}" type="presOf" srcId="{DAB513DF-B31D-49A7-ACC6-5F8B91DC2770}" destId="{EFABDCCF-CB4C-4C77-BBEF-EF4677E11F3E}" srcOrd="1" destOrd="0" presId="urn:microsoft.com/office/officeart/2005/8/layout/pyramid1"/>
    <dgm:cxn modelId="{48BF1BAB-C315-4B3E-9F9B-DDECEA239F67}" type="presOf" srcId="{7D3471BC-C978-4135-AD1D-2AF8F6F40752}" destId="{84821496-D3D7-4206-AC62-962D636B1374}" srcOrd="0" destOrd="0" presId="urn:microsoft.com/office/officeart/2005/8/layout/pyramid1"/>
    <dgm:cxn modelId="{2131BD46-D87E-49CB-8F74-6E394D7F65C1}" type="presOf" srcId="{AC002E71-0FED-4E35-B6D9-F990D22D48D4}" destId="{327E4BD6-A2B9-47D9-A4C0-A9FD62CDFF97}" srcOrd="0" destOrd="0" presId="urn:microsoft.com/office/officeart/2005/8/layout/pyramid1"/>
    <dgm:cxn modelId="{FA7474F0-5BF4-47C2-84E8-CE6858F74006}" type="presOf" srcId="{7D3471BC-C978-4135-AD1D-2AF8F6F40752}" destId="{3DEEFF50-BEDA-4989-8C74-0A6EC28AE48E}" srcOrd="1" destOrd="0" presId="urn:microsoft.com/office/officeart/2005/8/layout/pyramid1"/>
    <dgm:cxn modelId="{F59F2737-2D35-4D42-81EF-691F7EA0584F}" srcId="{AC002E71-0FED-4E35-B6D9-F990D22D48D4}" destId="{5AB1C405-5666-4415-B354-0CD837BB3201}" srcOrd="3" destOrd="0" parTransId="{9D166F74-3B3E-4C08-9BE9-EB735E6C81B3}" sibTransId="{9AEC1124-B9CF-422B-B101-EAAEBB3B7795}"/>
    <dgm:cxn modelId="{BBFDA991-CFC2-43D7-8ECE-DE368C0E916E}" srcId="{AC002E71-0FED-4E35-B6D9-F990D22D48D4}" destId="{DAB513DF-B31D-49A7-ACC6-5F8B91DC2770}" srcOrd="1" destOrd="0" parTransId="{4137B6A8-72C2-404E-B8D9-768FE453063F}" sibTransId="{78B62FC9-A43F-4A51-861F-4E4E7149E5E4}"/>
    <dgm:cxn modelId="{9B39D556-3007-4353-896B-5684C62F6FE4}" type="presOf" srcId="{5AB1C405-5666-4415-B354-0CD837BB3201}" destId="{4107720A-9020-4ADA-A36E-C60B15B81132}" srcOrd="0" destOrd="0" presId="urn:microsoft.com/office/officeart/2005/8/layout/pyramid1"/>
    <dgm:cxn modelId="{24905E5C-2A78-4702-AC3F-04E673A5D741}" type="presOf" srcId="{DAB513DF-B31D-49A7-ACC6-5F8B91DC2770}" destId="{FBA07A05-FAA9-45A5-BFEB-65EC48ED0415}" srcOrd="0" destOrd="0" presId="urn:microsoft.com/office/officeart/2005/8/layout/pyramid1"/>
    <dgm:cxn modelId="{74F19F34-0284-4D91-8329-890B93AA1325}" type="presOf" srcId="{1EA9B8D5-B27C-47B7-9971-EAC4311A679A}" destId="{66875FBA-F4F1-43C8-970C-092C8D7D4917}" srcOrd="0" destOrd="0" presId="urn:microsoft.com/office/officeart/2005/8/layout/pyramid1"/>
    <dgm:cxn modelId="{AF003B31-2489-4D63-8B89-32CCB9031ED1}" type="presOf" srcId="{394895DD-4A6A-4DCE-90D8-F8B413D45FD9}" destId="{B65F9086-0291-44E5-98EB-94FD43913B99}" srcOrd="0" destOrd="0" presId="urn:microsoft.com/office/officeart/2005/8/layout/pyramid1"/>
    <dgm:cxn modelId="{246CEFF5-C5EC-4DC7-A8F7-36065E87E52A}" type="presOf" srcId="{5AB1C405-5666-4415-B354-0CD837BB3201}" destId="{76E304B6-017E-40B9-9186-1872C8CAD53B}" srcOrd="1" destOrd="0" presId="urn:microsoft.com/office/officeart/2005/8/layout/pyramid1"/>
    <dgm:cxn modelId="{8DC2AD0D-947F-44DD-9B52-6EDC2365B60E}" srcId="{AC002E71-0FED-4E35-B6D9-F990D22D48D4}" destId="{394895DD-4A6A-4DCE-90D8-F8B413D45FD9}" srcOrd="2" destOrd="0" parTransId="{76E82D62-8B73-41FA-B1C3-CD17F8F4D026}" sibTransId="{F371DE70-5144-4E05-A387-3A62CB1C033C}"/>
    <dgm:cxn modelId="{2C6CB7DE-AA5B-4F2F-A4F6-4B81BCF59F08}" type="presOf" srcId="{394895DD-4A6A-4DCE-90D8-F8B413D45FD9}" destId="{E537DEFE-A4AA-45AB-8083-790621768B00}" srcOrd="1" destOrd="0" presId="urn:microsoft.com/office/officeart/2005/8/layout/pyramid1"/>
    <dgm:cxn modelId="{9BC7F08B-0ACD-4B4E-996D-564B18BD3B07}" type="presParOf" srcId="{327E4BD6-A2B9-47D9-A4C0-A9FD62CDFF97}" destId="{674C9D10-7E94-4524-8676-BB9257E367DA}" srcOrd="0" destOrd="0" presId="urn:microsoft.com/office/officeart/2005/8/layout/pyramid1"/>
    <dgm:cxn modelId="{8D1FE617-74EF-4D08-89E0-BDD48FFE62A3}" type="presParOf" srcId="{674C9D10-7E94-4524-8676-BB9257E367DA}" destId="{66875FBA-F4F1-43C8-970C-092C8D7D4917}" srcOrd="0" destOrd="0" presId="urn:microsoft.com/office/officeart/2005/8/layout/pyramid1"/>
    <dgm:cxn modelId="{3CBE4565-A5EA-4E27-A4A8-A7ADA5DB101C}" type="presParOf" srcId="{674C9D10-7E94-4524-8676-BB9257E367DA}" destId="{92B9C732-E4EB-4D38-82D3-527F777CB3FE}" srcOrd="1" destOrd="0" presId="urn:microsoft.com/office/officeart/2005/8/layout/pyramid1"/>
    <dgm:cxn modelId="{E5CABABB-D178-4116-B8ED-36225D824E3E}" type="presParOf" srcId="{327E4BD6-A2B9-47D9-A4C0-A9FD62CDFF97}" destId="{3332BFDE-FC7F-4F8E-BF0E-3044BA196AE6}" srcOrd="1" destOrd="0" presId="urn:microsoft.com/office/officeart/2005/8/layout/pyramid1"/>
    <dgm:cxn modelId="{FCA0F0B9-2B7F-452C-8CC6-8E3EFBCDC457}" type="presParOf" srcId="{3332BFDE-FC7F-4F8E-BF0E-3044BA196AE6}" destId="{FBA07A05-FAA9-45A5-BFEB-65EC48ED0415}" srcOrd="0" destOrd="0" presId="urn:microsoft.com/office/officeart/2005/8/layout/pyramid1"/>
    <dgm:cxn modelId="{A1A5C718-7D4A-4389-9594-7F4F376BDA44}" type="presParOf" srcId="{3332BFDE-FC7F-4F8E-BF0E-3044BA196AE6}" destId="{EFABDCCF-CB4C-4C77-BBEF-EF4677E11F3E}" srcOrd="1" destOrd="0" presId="urn:microsoft.com/office/officeart/2005/8/layout/pyramid1"/>
    <dgm:cxn modelId="{671A1404-C205-47B2-A82B-2200E6C02DA3}" type="presParOf" srcId="{327E4BD6-A2B9-47D9-A4C0-A9FD62CDFF97}" destId="{F3739067-F625-451D-8A08-6811CC5DF18B}" srcOrd="2" destOrd="0" presId="urn:microsoft.com/office/officeart/2005/8/layout/pyramid1"/>
    <dgm:cxn modelId="{88284373-D547-4A5E-8FB5-77B66F7459CD}" type="presParOf" srcId="{F3739067-F625-451D-8A08-6811CC5DF18B}" destId="{B65F9086-0291-44E5-98EB-94FD43913B99}" srcOrd="0" destOrd="0" presId="urn:microsoft.com/office/officeart/2005/8/layout/pyramid1"/>
    <dgm:cxn modelId="{318C40DF-2B0A-4112-A32F-BEFFCABD4194}" type="presParOf" srcId="{F3739067-F625-451D-8A08-6811CC5DF18B}" destId="{E537DEFE-A4AA-45AB-8083-790621768B00}" srcOrd="1" destOrd="0" presId="urn:microsoft.com/office/officeart/2005/8/layout/pyramid1"/>
    <dgm:cxn modelId="{7F6FB22A-4EC8-439B-9395-744595F20AC3}" type="presParOf" srcId="{327E4BD6-A2B9-47D9-A4C0-A9FD62CDFF97}" destId="{F42B8255-A25F-4652-B66B-9DB3B663739E}" srcOrd="3" destOrd="0" presId="urn:microsoft.com/office/officeart/2005/8/layout/pyramid1"/>
    <dgm:cxn modelId="{23C9B646-B63A-4D5B-A756-8C4EC817B2E9}" type="presParOf" srcId="{F42B8255-A25F-4652-B66B-9DB3B663739E}" destId="{4107720A-9020-4ADA-A36E-C60B15B81132}" srcOrd="0" destOrd="0" presId="urn:microsoft.com/office/officeart/2005/8/layout/pyramid1"/>
    <dgm:cxn modelId="{4636BAEB-B5BD-4847-9406-06CF65445693}" type="presParOf" srcId="{F42B8255-A25F-4652-B66B-9DB3B663739E}" destId="{76E304B6-017E-40B9-9186-1872C8CAD53B}" srcOrd="1" destOrd="0" presId="urn:microsoft.com/office/officeart/2005/8/layout/pyramid1"/>
    <dgm:cxn modelId="{8F53347F-4322-439D-8BC1-06C291D51195}" type="presParOf" srcId="{327E4BD6-A2B9-47D9-A4C0-A9FD62CDFF97}" destId="{AB648D9C-E80B-4457-8F79-83E9D6BD2E8C}" srcOrd="4" destOrd="0" presId="urn:microsoft.com/office/officeart/2005/8/layout/pyramid1"/>
    <dgm:cxn modelId="{89D2FE14-41EB-450B-A920-ABAB9066AF10}" type="presParOf" srcId="{AB648D9C-E80B-4457-8F79-83E9D6BD2E8C}" destId="{84821496-D3D7-4206-AC62-962D636B1374}" srcOrd="0" destOrd="0" presId="urn:microsoft.com/office/officeart/2005/8/layout/pyramid1"/>
    <dgm:cxn modelId="{1C9BD280-E8F3-4F20-AA3D-B99EEECC42F6}" type="presParOf" srcId="{AB648D9C-E80B-4457-8F79-83E9D6BD2E8C}" destId="{3DEEFF50-BEDA-4989-8C74-0A6EC28AE48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A5866-53EC-4FCD-BB90-656AC12A0FF8}">
      <dsp:nvSpPr>
        <dsp:cNvPr id="0" name=""/>
        <dsp:cNvSpPr/>
      </dsp:nvSpPr>
      <dsp:spPr>
        <a:xfrm>
          <a:off x="1219200" y="0"/>
          <a:ext cx="1219199" cy="1422399"/>
        </a:xfrm>
        <a:prstGeom prst="trapezoid">
          <a:avLst>
            <a:gd name="adj"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Behaviors</a:t>
          </a:r>
          <a:endParaRPr lang="en-US" sz="2300" kern="1200" dirty="0"/>
        </a:p>
      </dsp:txBody>
      <dsp:txXfrm>
        <a:off x="1219200" y="0"/>
        <a:ext cx="1219199" cy="1422399"/>
      </dsp:txXfrm>
    </dsp:sp>
    <dsp:sp modelId="{9FC1DFF0-0000-40DE-897D-A6718348C6E9}">
      <dsp:nvSpPr>
        <dsp:cNvPr id="0" name=""/>
        <dsp:cNvSpPr/>
      </dsp:nvSpPr>
      <dsp:spPr>
        <a:xfrm>
          <a:off x="609600" y="1422399"/>
          <a:ext cx="2438399" cy="1422399"/>
        </a:xfrm>
        <a:prstGeom prst="trapezoid">
          <a:avLst>
            <a:gd name="adj" fmla="val 428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Beliefs &amp; Values</a:t>
          </a:r>
          <a:endParaRPr lang="en-US" sz="2300" kern="1200" dirty="0"/>
        </a:p>
      </dsp:txBody>
      <dsp:txXfrm>
        <a:off x="1036320" y="1422399"/>
        <a:ext cx="1584959" cy="1422399"/>
      </dsp:txXfrm>
    </dsp:sp>
    <dsp:sp modelId="{C341E4AF-30CE-4E71-AA2F-7C910FB8D7A6}">
      <dsp:nvSpPr>
        <dsp:cNvPr id="0" name=""/>
        <dsp:cNvSpPr/>
      </dsp:nvSpPr>
      <dsp:spPr>
        <a:xfrm>
          <a:off x="0" y="2842765"/>
          <a:ext cx="3657599" cy="1422399"/>
        </a:xfrm>
        <a:prstGeom prst="trapezoid">
          <a:avLst>
            <a:gd name="adj" fmla="val 428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Underlying Assumptions</a:t>
          </a:r>
          <a:endParaRPr lang="en-US" sz="2300" kern="1200" dirty="0"/>
        </a:p>
      </dsp:txBody>
      <dsp:txXfrm>
        <a:off x="640079" y="2842765"/>
        <a:ext cx="2377440" cy="1422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75FBA-F4F1-43C8-970C-092C8D7D4917}">
      <dsp:nvSpPr>
        <dsp:cNvPr id="0" name=""/>
        <dsp:cNvSpPr/>
      </dsp:nvSpPr>
      <dsp:spPr>
        <a:xfrm>
          <a:off x="1950720" y="0"/>
          <a:ext cx="975360" cy="1051560"/>
        </a:xfrm>
        <a:prstGeom prst="trapezoid">
          <a:avLst>
            <a:gd name="adj"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HRO</a:t>
          </a:r>
          <a:endParaRPr lang="en-US" sz="2200" b="1" kern="1200" dirty="0">
            <a:solidFill>
              <a:schemeClr val="tx1"/>
            </a:solidFill>
          </a:endParaRPr>
        </a:p>
      </dsp:txBody>
      <dsp:txXfrm>
        <a:off x="1950720" y="0"/>
        <a:ext cx="975360" cy="1051560"/>
      </dsp:txXfrm>
    </dsp:sp>
    <dsp:sp modelId="{FBA07A05-FAA9-45A5-BFEB-65EC48ED0415}">
      <dsp:nvSpPr>
        <dsp:cNvPr id="0" name=""/>
        <dsp:cNvSpPr/>
      </dsp:nvSpPr>
      <dsp:spPr>
        <a:xfrm>
          <a:off x="1463040" y="1051560"/>
          <a:ext cx="1950720" cy="1051560"/>
        </a:xfrm>
        <a:prstGeom prst="trapezoid">
          <a:avLst>
            <a:gd name="adj" fmla="val 4637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LEARNING</a:t>
          </a:r>
          <a:endParaRPr lang="en-US" sz="2200" b="1" kern="1200" dirty="0">
            <a:solidFill>
              <a:schemeClr val="tx1"/>
            </a:solidFill>
          </a:endParaRPr>
        </a:p>
      </dsp:txBody>
      <dsp:txXfrm>
        <a:off x="1804415" y="1051560"/>
        <a:ext cx="1267968" cy="1051560"/>
      </dsp:txXfrm>
    </dsp:sp>
    <dsp:sp modelId="{B65F9086-0291-44E5-98EB-94FD43913B99}">
      <dsp:nvSpPr>
        <dsp:cNvPr id="0" name=""/>
        <dsp:cNvSpPr/>
      </dsp:nvSpPr>
      <dsp:spPr>
        <a:xfrm>
          <a:off x="975360" y="2103120"/>
          <a:ext cx="2926080" cy="1051560"/>
        </a:xfrm>
        <a:prstGeom prst="trapezoid">
          <a:avLst>
            <a:gd name="adj" fmla="val 4637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FLEXIBLE</a:t>
          </a:r>
          <a:endParaRPr lang="en-US" sz="2200" b="1" kern="1200" dirty="0">
            <a:solidFill>
              <a:schemeClr val="tx1"/>
            </a:solidFill>
          </a:endParaRPr>
        </a:p>
      </dsp:txBody>
      <dsp:txXfrm>
        <a:off x="1487423" y="2103120"/>
        <a:ext cx="1901952" cy="1051560"/>
      </dsp:txXfrm>
    </dsp:sp>
    <dsp:sp modelId="{4107720A-9020-4ADA-A36E-C60B15B81132}">
      <dsp:nvSpPr>
        <dsp:cNvPr id="0" name=""/>
        <dsp:cNvSpPr/>
      </dsp:nvSpPr>
      <dsp:spPr>
        <a:xfrm>
          <a:off x="487680" y="3154680"/>
          <a:ext cx="3901440" cy="1051560"/>
        </a:xfrm>
        <a:prstGeom prst="trapezoid">
          <a:avLst>
            <a:gd name="adj" fmla="val 4637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JUST</a:t>
          </a:r>
          <a:endParaRPr lang="en-US" sz="2200" b="1" kern="1200" dirty="0">
            <a:solidFill>
              <a:schemeClr val="tx1"/>
            </a:solidFill>
          </a:endParaRPr>
        </a:p>
      </dsp:txBody>
      <dsp:txXfrm>
        <a:off x="1170431" y="3154680"/>
        <a:ext cx="2535936" cy="1051560"/>
      </dsp:txXfrm>
    </dsp:sp>
    <dsp:sp modelId="{84821496-D3D7-4206-AC62-962D636B1374}">
      <dsp:nvSpPr>
        <dsp:cNvPr id="0" name=""/>
        <dsp:cNvSpPr/>
      </dsp:nvSpPr>
      <dsp:spPr>
        <a:xfrm>
          <a:off x="0" y="4206240"/>
          <a:ext cx="4876800" cy="1051560"/>
        </a:xfrm>
        <a:prstGeom prst="trapezoid">
          <a:avLst>
            <a:gd name="adj" fmla="val 4637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REPORTING</a:t>
          </a:r>
          <a:endParaRPr lang="en-US" sz="2200" b="1" kern="1200" dirty="0">
            <a:solidFill>
              <a:schemeClr val="tx1"/>
            </a:solidFill>
          </a:endParaRPr>
        </a:p>
      </dsp:txBody>
      <dsp:txXfrm>
        <a:off x="853439" y="4206240"/>
        <a:ext cx="3169920" cy="10515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52B2F1-7266-4696-B7C2-35669D3E8587}" type="datetimeFigureOut">
              <a:rPr lang="en-US" smtClean="0"/>
              <a:t>10/1/2015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31D35D-545B-4F31-B039-EF6D83D1913A}" type="slidenum">
              <a:rPr lang="en-US" smtClean="0"/>
              <a:t>‹#›</a:t>
            </a:fld>
            <a:endParaRPr lang="en-US"/>
          </a:p>
        </p:txBody>
      </p:sp>
    </p:spTree>
    <p:extLst>
      <p:ext uri="{BB962C8B-B14F-4D97-AF65-F5344CB8AC3E}">
        <p14:creationId xmlns:p14="http://schemas.microsoft.com/office/powerpoint/2010/main" val="4172297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4C48C-EDE0-4178-A57B-0F6FBF6D6E90}"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44432-B47F-4822-B69A-7D4AF8D862A8}" type="slidenum">
              <a:rPr lang="en-US" smtClean="0"/>
              <a:pPr/>
              <a:t>‹#›</a:t>
            </a:fld>
            <a:endParaRPr lang="en-US"/>
          </a:p>
        </p:txBody>
      </p:sp>
    </p:spTree>
    <p:extLst>
      <p:ext uri="{BB962C8B-B14F-4D97-AF65-F5344CB8AC3E}">
        <p14:creationId xmlns:p14="http://schemas.microsoft.com/office/powerpoint/2010/main" val="418851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latin typeface="Calibri" pitchFamily="26" charset="0"/>
            </a:endParaRPr>
          </a:p>
        </p:txBody>
      </p:sp>
      <p:sp>
        <p:nvSpPr>
          <p:cNvPr id="52228" name="Slide Number Placeholder 3"/>
          <p:cNvSpPr>
            <a:spLocks noGrp="1"/>
          </p:cNvSpPr>
          <p:nvPr>
            <p:ph type="sldNum" sz="quarter" idx="5"/>
          </p:nvPr>
        </p:nvSpPr>
        <p:spPr>
          <a:noFill/>
        </p:spPr>
        <p:txBody>
          <a:bodyPr/>
          <a:lstStyle/>
          <a:p>
            <a:fld id="{B02B93FD-0980-4B44-B442-507E4BB3EEE5}" type="slidenum">
              <a:rPr lang="en-US" smtClean="0">
                <a:solidFill>
                  <a:prstClr val="black"/>
                </a:solidFill>
              </a:rPr>
              <a:pPr/>
              <a:t>8</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any clinical</a:t>
            </a:r>
            <a:r>
              <a:rPr lang="en-US" baseline="0" dirty="0" smtClean="0"/>
              <a:t> area you will find that individuals have power bases, positions and strength of position. This varies from unit to unit. Understanding what position may have the greatest influence may help </a:t>
            </a:r>
            <a:endParaRPr lang="en-US" dirty="0"/>
          </a:p>
        </p:txBody>
      </p:sp>
      <p:sp>
        <p:nvSpPr>
          <p:cNvPr id="4" name="Slide Number Placeholder 3"/>
          <p:cNvSpPr>
            <a:spLocks noGrp="1"/>
          </p:cNvSpPr>
          <p:nvPr>
            <p:ph type="sldNum" sz="quarter" idx="10"/>
          </p:nvPr>
        </p:nvSpPr>
        <p:spPr/>
        <p:txBody>
          <a:bodyPr/>
          <a:lstStyle/>
          <a:p>
            <a:fld id="{9E3646E9-EE27-4778-A2B4-08E80E5DCA6D}" type="slidenum">
              <a:rPr lang="en-US" smtClean="0"/>
              <a:t>13</a:t>
            </a:fld>
            <a:endParaRPr lang="en-US"/>
          </a:p>
        </p:txBody>
      </p:sp>
    </p:spTree>
    <p:extLst>
      <p:ext uri="{BB962C8B-B14F-4D97-AF65-F5344CB8AC3E}">
        <p14:creationId xmlns:p14="http://schemas.microsoft.com/office/powerpoint/2010/main" val="210090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t>Once we recognize that culture varies by unit and by profession we can think about the assumptions and values that each of us have that give rise to our behaviors. For example… describe. </a:t>
            </a:r>
          </a:p>
          <a:p>
            <a:pPr eaLnBrk="1" hangingPunct="1">
              <a:spcBef>
                <a:spcPct val="0"/>
              </a:spcBef>
              <a:defRPr/>
            </a:pPr>
            <a:endParaRPr lang="en-US" altLang="en-US" dirty="0" smtClean="0"/>
          </a:p>
          <a:p>
            <a:pPr eaLnBrk="1" hangingPunct="1">
              <a:spcBef>
                <a:spcPct val="0"/>
              </a:spcBef>
              <a:defRPr/>
            </a:pPr>
            <a:endParaRPr lang="en-US" altLang="en-US" dirty="0" smtClean="0"/>
          </a:p>
          <a:p>
            <a:pPr marL="168244" indent="-168244">
              <a:spcBef>
                <a:spcPct val="0"/>
              </a:spcBef>
              <a:buFont typeface="Arial" pitchFamily="34" charset="0"/>
              <a:buChar char="•"/>
              <a:defRPr/>
            </a:pPr>
            <a:r>
              <a:rPr lang="en-US" altLang="en-US" dirty="0" smtClean="0"/>
              <a:t> Basic underlying assumptions: Unconscious, taken for granted beliefs &amp; values; Determine behavior, thought, feeling</a:t>
            </a:r>
          </a:p>
          <a:p>
            <a:pPr marL="168244" indent="-168244">
              <a:spcBef>
                <a:spcPct val="0"/>
              </a:spcBef>
              <a:buFont typeface="Arial" pitchFamily="34" charset="0"/>
              <a:buChar char="•"/>
              <a:defRPr/>
            </a:pPr>
            <a:r>
              <a:rPr lang="en-US" altLang="en-US" dirty="0" smtClean="0"/>
              <a:t>Espoused beliefs and values</a:t>
            </a:r>
          </a:p>
          <a:p>
            <a:pPr marL="168244" indent="-168244">
              <a:spcBef>
                <a:spcPct val="0"/>
              </a:spcBef>
              <a:buFont typeface="Arial" pitchFamily="34" charset="0"/>
              <a:buChar char="•"/>
              <a:defRPr/>
            </a:pPr>
            <a:r>
              <a:rPr lang="en-US" altLang="en-US" dirty="0" smtClean="0"/>
              <a:t>Observed behavior</a:t>
            </a:r>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0940" indent="-284977">
              <a:defRPr>
                <a:solidFill>
                  <a:schemeClr val="tx1"/>
                </a:solidFill>
                <a:latin typeface="Calibri" pitchFamily="34" charset="0"/>
              </a:defRPr>
            </a:lvl2pPr>
            <a:lvl3pPr marL="1139909" indent="-227982">
              <a:defRPr>
                <a:solidFill>
                  <a:schemeClr val="tx1"/>
                </a:solidFill>
                <a:latin typeface="Calibri" pitchFamily="34" charset="0"/>
              </a:defRPr>
            </a:lvl3pPr>
            <a:lvl4pPr marL="1595872" indent="-227982">
              <a:defRPr>
                <a:solidFill>
                  <a:schemeClr val="tx1"/>
                </a:solidFill>
                <a:latin typeface="Calibri" pitchFamily="34" charset="0"/>
              </a:defRPr>
            </a:lvl4pPr>
            <a:lvl5pPr marL="2051835" indent="-227982">
              <a:defRPr>
                <a:solidFill>
                  <a:schemeClr val="tx1"/>
                </a:solidFill>
                <a:latin typeface="Calibri" pitchFamily="34" charset="0"/>
              </a:defRPr>
            </a:lvl5pPr>
            <a:lvl6pPr marL="2507799" indent="-227982" fontAlgn="base">
              <a:spcBef>
                <a:spcPct val="0"/>
              </a:spcBef>
              <a:spcAft>
                <a:spcPct val="0"/>
              </a:spcAft>
              <a:defRPr>
                <a:solidFill>
                  <a:schemeClr val="tx1"/>
                </a:solidFill>
                <a:latin typeface="Calibri" pitchFamily="34" charset="0"/>
              </a:defRPr>
            </a:lvl6pPr>
            <a:lvl7pPr marL="2963762" indent="-227982" fontAlgn="base">
              <a:spcBef>
                <a:spcPct val="0"/>
              </a:spcBef>
              <a:spcAft>
                <a:spcPct val="0"/>
              </a:spcAft>
              <a:defRPr>
                <a:solidFill>
                  <a:schemeClr val="tx1"/>
                </a:solidFill>
                <a:latin typeface="Calibri" pitchFamily="34" charset="0"/>
              </a:defRPr>
            </a:lvl7pPr>
            <a:lvl8pPr marL="3419726" indent="-227982" fontAlgn="base">
              <a:spcBef>
                <a:spcPct val="0"/>
              </a:spcBef>
              <a:spcAft>
                <a:spcPct val="0"/>
              </a:spcAft>
              <a:defRPr>
                <a:solidFill>
                  <a:schemeClr val="tx1"/>
                </a:solidFill>
                <a:latin typeface="Calibri" pitchFamily="34" charset="0"/>
              </a:defRPr>
            </a:lvl8pPr>
            <a:lvl9pPr marL="3875689" indent="-22798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B3C0A1-F57A-4D59-8DB5-AFC1205E6DDF}"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43000" y="684213"/>
            <a:ext cx="4572000"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xfrm>
            <a:off x="684869" y="4342464"/>
            <a:ext cx="5488264" cy="4117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900"/>
              <a:t>Slide 11. Psychologist James Reason categorized safety culture into four components. These components represent four areas of beliefs and behaviors that interact to produce an organization that is informed about risks and hazards, takes action to become safe, provides feedback about the effect of those actions, and thus moves toward high reliability. HRO stands for a high reliability organization.  </a:t>
            </a:r>
          </a:p>
          <a:p>
            <a:pPr eaLnBrk="1" hangingPunct="1">
              <a:lnSpc>
                <a:spcPct val="80000"/>
              </a:lnSpc>
              <a:spcBef>
                <a:spcPct val="0"/>
              </a:spcBef>
            </a:pPr>
            <a:r>
              <a:rPr lang="en-US" altLang="en-US" sz="900"/>
              <a:t>The foundation of every culture of safety is </a:t>
            </a:r>
          </a:p>
          <a:p>
            <a:pPr eaLnBrk="1" hangingPunct="1">
              <a:lnSpc>
                <a:spcPct val="80000"/>
              </a:lnSpc>
              <a:spcBef>
                <a:spcPct val="0"/>
              </a:spcBef>
            </a:pPr>
            <a:r>
              <a:rPr lang="en-US" altLang="en-US" sz="900"/>
              <a:t>Reporting -- the people in direct contact with risks and hazards freely report their errors and near-misses</a:t>
            </a:r>
          </a:p>
          <a:p>
            <a:pPr eaLnBrk="1" hangingPunct="1">
              <a:lnSpc>
                <a:spcPct val="80000"/>
              </a:lnSpc>
              <a:spcBef>
                <a:spcPct val="0"/>
              </a:spcBef>
            </a:pPr>
            <a:r>
              <a:rPr lang="en-US" altLang="en-US" sz="900"/>
              <a:t>Just -- James Reason introduced the concept of Just Culture, which he describes as…</a:t>
            </a:r>
          </a:p>
          <a:p>
            <a:pPr eaLnBrk="1" hangingPunct="1">
              <a:lnSpc>
                <a:spcPct val="80000"/>
              </a:lnSpc>
              <a:spcBef>
                <a:spcPct val="0"/>
              </a:spcBef>
            </a:pPr>
            <a:r>
              <a:rPr lang="en-US" altLang="en-US" sz="900"/>
              <a:t>an atmosphere of trust in which people are encouraged, even rewarded, for providing essential safety-related information—but in which they are also clear about where the line must be drawn between acceptable and unacceptable behavior.”</a:t>
            </a:r>
            <a:endParaRPr lang="en-US" altLang="en-US" sz="900" b="1"/>
          </a:p>
          <a:p>
            <a:pPr eaLnBrk="1" hangingPunct="1">
              <a:lnSpc>
                <a:spcPct val="80000"/>
              </a:lnSpc>
              <a:spcBef>
                <a:spcPct val="0"/>
              </a:spcBef>
            </a:pPr>
            <a:r>
              <a:rPr lang="en-US" altLang="en-US" sz="900"/>
              <a:t>Flexible – A flexible culture is one that adopts team behaviors such as those taught in the TeamSTEPPS curriculum. These behaviors increase the likelihood that front line workers share information, manage changing work loads, and the organization as a whole adapts and learns from experience. </a:t>
            </a:r>
          </a:p>
          <a:p>
            <a:pPr eaLnBrk="1" hangingPunct="1">
              <a:lnSpc>
                <a:spcPct val="80000"/>
              </a:lnSpc>
              <a:spcBef>
                <a:spcPct val="0"/>
              </a:spcBef>
            </a:pPr>
            <a:r>
              <a:rPr lang="en-US" altLang="en-US" sz="900"/>
              <a:t>Learning – a learning culture correctly interprets information from its safety systems and has the will to implement change. In most important respects, an informed culture </a:t>
            </a:r>
            <a:r>
              <a:rPr lang="en-US" altLang="en-US" sz="900" i="1"/>
              <a:t>is</a:t>
            </a:r>
            <a:r>
              <a:rPr lang="en-US" altLang="en-US" sz="900"/>
              <a:t> a safety culture.” </a:t>
            </a:r>
          </a:p>
          <a:p>
            <a:pPr eaLnBrk="1" hangingPunct="1">
              <a:lnSpc>
                <a:spcPct val="80000"/>
              </a:lnSpc>
              <a:spcBef>
                <a:spcPct val="0"/>
              </a:spcBef>
            </a:pPr>
            <a:endParaRPr lang="en-US" altLang="en-US" sz="900"/>
          </a:p>
          <a:p>
            <a:pPr eaLnBrk="1" hangingPunct="1">
              <a:lnSpc>
                <a:spcPct val="80000"/>
              </a:lnSpc>
              <a:spcBef>
                <a:spcPct val="0"/>
              </a:spcBef>
            </a:pPr>
            <a:r>
              <a:rPr lang="en-US" altLang="en-US" sz="900"/>
              <a:t>Reporting</a:t>
            </a:r>
          </a:p>
          <a:p>
            <a:pPr eaLnBrk="1" hangingPunct="1">
              <a:lnSpc>
                <a:spcPct val="80000"/>
              </a:lnSpc>
              <a:spcBef>
                <a:spcPct val="0"/>
              </a:spcBef>
            </a:pPr>
            <a:r>
              <a:rPr lang="en-US" altLang="en-US" sz="900"/>
              <a:t>“Any safety information system depends crucially on the willing participation of the workforce, the people in direct contact with the hazards. To achieve this, it is necessary to engineer a </a:t>
            </a:r>
            <a:r>
              <a:rPr lang="en-US" altLang="en-US" sz="900" i="1"/>
              <a:t>reporting culture—</a:t>
            </a:r>
            <a:r>
              <a:rPr lang="en-US" altLang="en-US" sz="900"/>
              <a:t>an organization in which people are prepared to report their errors and near-misses.”</a:t>
            </a:r>
          </a:p>
          <a:p>
            <a:pPr eaLnBrk="1" hangingPunct="1">
              <a:lnSpc>
                <a:spcPct val="80000"/>
              </a:lnSpc>
              <a:spcBef>
                <a:spcPct val="0"/>
              </a:spcBef>
            </a:pPr>
            <a:r>
              <a:rPr lang="en-US" altLang="en-US" sz="900"/>
              <a:t>Just – James Reason introduced the concept of Just Culture, which he describes as…</a:t>
            </a:r>
          </a:p>
          <a:p>
            <a:pPr eaLnBrk="1" hangingPunct="1">
              <a:lnSpc>
                <a:spcPct val="80000"/>
              </a:lnSpc>
              <a:spcBef>
                <a:spcPct val="0"/>
              </a:spcBef>
            </a:pPr>
            <a:r>
              <a:rPr lang="en-US" altLang="en-US" sz="900"/>
              <a:t>“What is needed is a </a:t>
            </a:r>
            <a:r>
              <a:rPr lang="en-US" altLang="en-US" sz="900" i="1"/>
              <a:t>just culture</a:t>
            </a:r>
            <a:r>
              <a:rPr lang="en-US" altLang="en-US" sz="900"/>
              <a:t>, an atmosphere of trust in which people are encouraged, even rewarded, for providing essential safety-related information—but in which they are also clear about where the line must be drawn between acceptable and unacceptable behavior.”</a:t>
            </a:r>
            <a:endParaRPr lang="en-US" altLang="en-US" sz="900" b="1"/>
          </a:p>
          <a:p>
            <a:pPr eaLnBrk="1" hangingPunct="1">
              <a:lnSpc>
                <a:spcPct val="80000"/>
              </a:lnSpc>
              <a:spcBef>
                <a:spcPct val="0"/>
              </a:spcBef>
            </a:pPr>
            <a:r>
              <a:rPr lang="en-US" altLang="en-US" sz="900"/>
              <a:t>Flexible – “A </a:t>
            </a:r>
            <a:r>
              <a:rPr lang="en-US" altLang="en-US" sz="900" i="1"/>
              <a:t>flexible culture</a:t>
            </a:r>
            <a:r>
              <a:rPr lang="en-US" altLang="en-US" sz="900"/>
              <a:t> takes a number of forms, but in many cases it involves shifting from the conventional hierarchical mode to a flatter professional structure, where control passes to task experts on the spot, and then reverts back to the traditional bureaucratic mode once the emergency has passed.” Teams are the fundamental units of learning in high reliability organizations</a:t>
            </a:r>
          </a:p>
          <a:p>
            <a:pPr eaLnBrk="1" hangingPunct="1">
              <a:lnSpc>
                <a:spcPct val="80000"/>
              </a:lnSpc>
              <a:spcBef>
                <a:spcPct val="0"/>
              </a:spcBef>
            </a:pPr>
            <a:r>
              <a:rPr lang="en-US" altLang="en-US" sz="900"/>
              <a:t>Learning</a:t>
            </a:r>
          </a:p>
          <a:p>
            <a:pPr eaLnBrk="1" hangingPunct="1">
              <a:lnSpc>
                <a:spcPct val="80000"/>
              </a:lnSpc>
              <a:spcBef>
                <a:spcPct val="0"/>
              </a:spcBef>
            </a:pPr>
            <a:r>
              <a:rPr lang="en-US" altLang="en-US" sz="900"/>
              <a:t>“An organization must possess a </a:t>
            </a:r>
            <a:r>
              <a:rPr lang="en-US" altLang="en-US" sz="900" i="1"/>
              <a:t>learning culture—</a:t>
            </a:r>
            <a:r>
              <a:rPr lang="en-US" altLang="en-US" sz="900"/>
              <a:t>the willingness and the competence to draw the right conclusions from its safety information system, and the will to implement major reforms when their need is indicated. . . In most important respects, an informed culture </a:t>
            </a:r>
            <a:r>
              <a:rPr lang="en-US" altLang="en-US" sz="900" i="1"/>
              <a:t>is</a:t>
            </a:r>
            <a:r>
              <a:rPr lang="en-US" altLang="en-US" sz="900"/>
              <a:t> a safety culture.” </a:t>
            </a:r>
          </a:p>
          <a:p>
            <a:pPr eaLnBrk="1" hangingPunct="1">
              <a:lnSpc>
                <a:spcPct val="80000"/>
              </a:lnSpc>
              <a:spcBef>
                <a:spcPct val="0"/>
              </a:spcBef>
            </a:pPr>
            <a:endParaRPr lang="en-US" altLang="en-US" sz="900"/>
          </a:p>
          <a:p>
            <a:pPr eaLnBrk="1" hangingPunct="1">
              <a:spcBef>
                <a:spcPct val="0"/>
              </a:spcBef>
            </a:pPr>
            <a:r>
              <a:rPr lang="en-US" altLang="en-US" sz="900"/>
              <a:t>A safe, informed culture should be a high reliability organization, an organization that is mindful because it : </a:t>
            </a:r>
          </a:p>
          <a:p>
            <a:pPr eaLnBrk="1" hangingPunct="1">
              <a:spcBef>
                <a:spcPct val="0"/>
              </a:spcBef>
              <a:buFontTx/>
              <a:buChar char="•"/>
            </a:pPr>
            <a:r>
              <a:rPr lang="en-US" altLang="en-US" sz="900"/>
              <a:t>Is preoccupied with failure</a:t>
            </a:r>
          </a:p>
          <a:p>
            <a:pPr eaLnBrk="1" hangingPunct="1">
              <a:spcBef>
                <a:spcPct val="0"/>
              </a:spcBef>
              <a:buFontTx/>
              <a:buChar char="•"/>
            </a:pPr>
            <a:r>
              <a:rPr lang="en-US" altLang="en-US" sz="900"/>
              <a:t>Is sensitive to how each team member affects a process</a:t>
            </a:r>
          </a:p>
          <a:p>
            <a:pPr eaLnBrk="1" hangingPunct="1">
              <a:spcBef>
                <a:spcPct val="0"/>
              </a:spcBef>
              <a:buFontTx/>
              <a:buChar char="•"/>
            </a:pPr>
            <a:r>
              <a:rPr lang="en-US" altLang="en-US" sz="900"/>
              <a:t>allows those who are most knowledgeable about a process to make decisions, and</a:t>
            </a:r>
          </a:p>
          <a:p>
            <a:pPr eaLnBrk="1" hangingPunct="1">
              <a:spcBef>
                <a:spcPct val="0"/>
              </a:spcBef>
              <a:buFontTx/>
              <a:buChar char="•"/>
            </a:pPr>
            <a:r>
              <a:rPr lang="en-US" altLang="en-US" sz="900"/>
              <a:t>resists the temptation to blame individuals for errors within complex processes</a:t>
            </a:r>
          </a:p>
          <a:p>
            <a:pPr eaLnBrk="1" hangingPunct="1">
              <a:lnSpc>
                <a:spcPct val="80000"/>
              </a:lnSpc>
              <a:spcBef>
                <a:spcPct val="0"/>
              </a:spcBef>
            </a:pPr>
            <a:endParaRPr lang="en-US" altLang="en-US" sz="900"/>
          </a:p>
          <a:p>
            <a:pPr eaLnBrk="1" hangingPunct="1">
              <a:lnSpc>
                <a:spcPct val="80000"/>
              </a:lnSpc>
              <a:spcBef>
                <a:spcPct val="0"/>
              </a:spcBef>
            </a:pPr>
            <a:endParaRPr lang="en-US" altLang="en-US"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Slide 14. By conducting the HSOPS you can achieve 6 goals….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0310" indent="-284616" eaLnBrk="0" hangingPunct="0">
              <a:spcBef>
                <a:spcPct val="30000"/>
              </a:spcBef>
              <a:defRPr sz="1200">
                <a:solidFill>
                  <a:schemeClr val="tx1"/>
                </a:solidFill>
                <a:latin typeface="Calibri" pitchFamily="34" charset="0"/>
                <a:ea typeface="MS PGothic" pitchFamily="34" charset="-128"/>
              </a:defRPr>
            </a:lvl2pPr>
            <a:lvl3pPr marL="1141571" indent="-227070" eaLnBrk="0" hangingPunct="0">
              <a:spcBef>
                <a:spcPct val="30000"/>
              </a:spcBef>
              <a:defRPr sz="1200">
                <a:solidFill>
                  <a:schemeClr val="tx1"/>
                </a:solidFill>
                <a:latin typeface="Calibri" pitchFamily="34" charset="0"/>
                <a:ea typeface="MS PGothic" pitchFamily="34" charset="-128"/>
              </a:defRPr>
            </a:lvl3pPr>
            <a:lvl4pPr marL="1598821" indent="-227070" eaLnBrk="0" hangingPunct="0">
              <a:spcBef>
                <a:spcPct val="30000"/>
              </a:spcBef>
              <a:defRPr sz="1200">
                <a:solidFill>
                  <a:schemeClr val="tx1"/>
                </a:solidFill>
                <a:latin typeface="Calibri" pitchFamily="34" charset="0"/>
                <a:ea typeface="MS PGothic" pitchFamily="34" charset="-128"/>
              </a:defRPr>
            </a:lvl4pPr>
            <a:lvl5pPr marL="2056072" indent="-227070" eaLnBrk="0" hangingPunct="0">
              <a:spcBef>
                <a:spcPct val="30000"/>
              </a:spcBef>
              <a:defRPr sz="1200">
                <a:solidFill>
                  <a:schemeClr val="tx1"/>
                </a:solidFill>
                <a:latin typeface="Calibri" pitchFamily="34" charset="0"/>
                <a:ea typeface="MS PGothic" pitchFamily="34" charset="-128"/>
              </a:defRPr>
            </a:lvl5pPr>
            <a:lvl6pPr marL="2503991" indent="-227070" defTabSz="447919"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1910" indent="-227070" defTabSz="44791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99828" indent="-227070" defTabSz="447919"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47747" indent="-227070" defTabSz="44791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E4FCE74-1D49-4958-AC29-4880439A39B2}" type="slidenum">
              <a:rPr lang="en-US" altLang="en-US" sz="1300">
                <a:cs typeface="Arial" pitchFamily="34" charset="0"/>
              </a:rPr>
              <a:pPr eaLnBrk="1" hangingPunct="1">
                <a:spcBef>
                  <a:spcPct val="0"/>
                </a:spcBef>
              </a:pPr>
              <a:t>16</a:t>
            </a:fld>
            <a:endParaRPr lang="en-US" altLang="en-US" sz="130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B51F4-4E6B-4332-B45E-F05BE9CFAB51}" type="slidenum">
              <a:rPr lang="en-US" smtClean="0"/>
              <a:t>21</a:t>
            </a:fld>
            <a:endParaRPr lang="en-US"/>
          </a:p>
        </p:txBody>
      </p:sp>
    </p:spTree>
    <p:extLst>
      <p:ext uri="{BB962C8B-B14F-4D97-AF65-F5344CB8AC3E}">
        <p14:creationId xmlns:p14="http://schemas.microsoft.com/office/powerpoint/2010/main" val="195994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shared mental model. Each person thinks they no best about the patient.</a:t>
            </a:r>
            <a:endParaRPr lang="en-US" dirty="0"/>
          </a:p>
        </p:txBody>
      </p:sp>
      <p:sp>
        <p:nvSpPr>
          <p:cNvPr id="4" name="Slide Number Placeholder 3"/>
          <p:cNvSpPr>
            <a:spLocks noGrp="1"/>
          </p:cNvSpPr>
          <p:nvPr>
            <p:ph type="sldNum" sz="quarter" idx="10"/>
          </p:nvPr>
        </p:nvSpPr>
        <p:spPr/>
        <p:txBody>
          <a:bodyPr/>
          <a:lstStyle/>
          <a:p>
            <a:fld id="{9E3646E9-EE27-4778-A2B4-08E80E5DCA6D}" type="slidenum">
              <a:rPr lang="en-US" smtClean="0"/>
              <a:t>22</a:t>
            </a:fld>
            <a:endParaRPr lang="en-US"/>
          </a:p>
        </p:txBody>
      </p:sp>
    </p:spTree>
    <p:extLst>
      <p:ext uri="{BB962C8B-B14F-4D97-AF65-F5344CB8AC3E}">
        <p14:creationId xmlns:p14="http://schemas.microsoft.com/office/powerpoint/2010/main" val="339051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B09ECD-7BF9-45F8-8D12-E7A834C31DB0}" type="slidenum">
              <a:rPr lang="en-US" smtClean="0">
                <a:solidFill>
                  <a:prstClr val="black"/>
                </a:solidFill>
              </a:rPr>
              <a:pPr/>
              <a:t>38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609600" y="1676400"/>
            <a:ext cx="7848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12" name="Content Placeholder 4"/>
          <p:cNvSpPr>
            <a:spLocks noGrp="1"/>
          </p:cNvSpPr>
          <p:nvPr>
            <p:ph sz="quarter" idx="14"/>
          </p:nvPr>
        </p:nvSpPr>
        <p:spPr>
          <a:xfrm>
            <a:off x="48768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
        <p:nvSpPr>
          <p:cNvPr id="9" name="Content Placeholder 4"/>
          <p:cNvSpPr>
            <a:spLocks noGrp="1"/>
          </p:cNvSpPr>
          <p:nvPr>
            <p:ph sz="quarter" idx="15"/>
          </p:nvPr>
        </p:nvSpPr>
        <p:spPr>
          <a:xfrm>
            <a:off x="48768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4572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4572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0ACD4FA0-A352-4DC1-ABB1-07E2F051517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235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6"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p>
            <a:pPr algn="ctr">
              <a:spcBef>
                <a:spcPct val="0"/>
              </a:spcBef>
              <a:defRPr/>
            </a:pPr>
            <a:endParaRPr lang="en-US" sz="4400" dirty="0">
              <a:solidFill>
                <a:prstClr val="black"/>
              </a:solidFill>
              <a:ea typeface="+mj-ea"/>
              <a:cs typeface="+mj-cs"/>
            </a:endParaRPr>
          </a:p>
        </p:txBody>
      </p:sp>
      <p:pic>
        <p:nvPicPr>
          <p:cNvPr id="5"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1215456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B2223EB6-440A-477C-8EF0-A621D75061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55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029455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157818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702364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20238114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6" name="Footer Placeholder 5"/>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921389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8" name="Footer Placeholder 7"/>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110691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4" name="Footer Placeholder 3"/>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5" name="Slide Number Placeholder 4"/>
          <p:cNvSpPr>
            <a:spLocks noGrp="1"/>
          </p:cNvSpPr>
          <p:nvPr>
            <p:ph type="sldNum" sz="quarter" idx="12"/>
          </p:nvPr>
        </p:nvSpPr>
        <p:spPr/>
        <p:txBody>
          <a:bodyPr/>
          <a:lstStyle>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932660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3" name="Footer Placeholder 2"/>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4" name="Slide Number Placeholder 3"/>
          <p:cNvSpPr>
            <a:spLocks noGrp="1"/>
          </p:cNvSpPr>
          <p:nvPr>
            <p:ph type="sldNum" sz="quarter" idx="12"/>
          </p:nvPr>
        </p:nvSpPr>
        <p:spPr/>
        <p:txBody>
          <a:bodyPr/>
          <a:lstStyle>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626853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367299432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27625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443706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64591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685800" y="1676400"/>
            <a:ext cx="76962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E507B00A-00F3-40B4-9FBC-773D3E654F20}" type="slidenum">
              <a:rPr lang="en-US" smtClean="0"/>
              <a:pPr algn="l"/>
              <a:t>‹#›</a:t>
            </a:fld>
            <a:endParaRPr lang="en-US" dirty="0"/>
          </a:p>
        </p:txBody>
      </p:sp>
      <p:sp>
        <p:nvSpPr>
          <p:cNvPr id="7" name="Rectangle 6"/>
          <p:cNvSpPr/>
          <p:nvPr userDrawn="1"/>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dirty="0">
              <a:solidFill>
                <a:schemeClr val="bg1"/>
              </a:solidFill>
              <a:latin typeface="+mj-lt"/>
            </a:endParaRPr>
          </a:p>
        </p:txBody>
      </p:sp>
      <p:cxnSp>
        <p:nvCxnSpPr>
          <p:cNvPr id="8" name="Straight Connector 7"/>
          <p:cNvCxnSpPr/>
          <p:nvPr userDrawn="1"/>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4" r:id="rId1"/>
    <p:sldLayoutId id="2147483673" r:id="rId2"/>
    <p:sldLayoutId id="2147483663" r:id="rId3"/>
    <p:sldLayoutId id="2147483675" r:id="rId4"/>
    <p:sldLayoutId id="2147483669" r:id="rId5"/>
    <p:sldLayoutId id="2147483676" r:id="rId6"/>
    <p:sldLayoutId id="2147483677" r:id="rId7"/>
    <p:sldLayoutId id="2147483665" r:id="rId8"/>
    <p:sldLayoutId id="2147483666" r:id="rId9"/>
    <p:sldLayoutId id="2147483678" r:id="rId10"/>
    <p:sldLayoutId id="2147483667" r:id="rId11"/>
    <p:sldLayoutId id="2147483679" r:id="rId12"/>
    <p:sldLayoutId id="2147483674" r:id="rId13"/>
    <p:sldLayoutId id="2147483670" r:id="rId14"/>
    <p:sldLayoutId id="2147483680" r:id="rId15"/>
    <p:sldLayoutId id="2147483682" r:id="rId16"/>
    <p:sldLayoutId id="2147483684" r:id="rId17"/>
    <p:sldLayoutId id="2147483685" r:id="rId18"/>
    <p:sldLayoutId id="2147483686" r:id="rId19"/>
    <p:sldLayoutId id="2147483687"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solidFill>
                <a:srgbClr val="676A55">
                  <a:tint val="60000"/>
                  <a:satMod val="155000"/>
                </a:srgb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CD2053F-B6BD-4B2F-B872-E7F3D0E34B35}" type="datetimeFigureOut">
              <a:rPr lang="en-US" smtClean="0">
                <a:solidFill>
                  <a:srgbClr val="676A55">
                    <a:tint val="60000"/>
                    <a:satMod val="155000"/>
                  </a:srgbClr>
                </a:solidFill>
              </a:rPr>
              <a:pPr/>
              <a:t>10/1/2015</a:t>
            </a:fld>
            <a:endParaRPr lang="en-US">
              <a:solidFill>
                <a:srgbClr val="676A55">
                  <a:tint val="60000"/>
                  <a:satMod val="155000"/>
                </a:srgb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5D83BA8-60C4-4F34-A9C0-FFD5A456BA68}" type="slidenum">
              <a:rPr lang="en-US" smtClean="0">
                <a:solidFill>
                  <a:srgbClr val="EAEBDE">
                    <a:shade val="90000"/>
                  </a:srgbClr>
                </a:solidFill>
              </a:rPr>
              <a:pPr/>
              <a:t>‹#›</a:t>
            </a:fld>
            <a:endParaRPr lang="en-US">
              <a:solidFill>
                <a:srgbClr val="EAEBDE">
                  <a:shade val="90000"/>
                </a:srgb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290658566"/>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Leveraging Cultural Change to Reduce Urinary Catheter </a:t>
            </a:r>
            <a:r>
              <a:rPr lang="en-US" dirty="0" smtClean="0"/>
              <a:t>Use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1</a:t>
            </a:fld>
            <a:endParaRPr lang="en-US" dirty="0"/>
          </a:p>
        </p:txBody>
      </p:sp>
      <p:pic>
        <p:nvPicPr>
          <p:cNvPr id="8" name="Picture Placeholder 7" descr="headshot of Linda Greene"/>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7086600" y="1917699"/>
            <a:ext cx="1371600" cy="1727200"/>
          </a:xfrm>
        </p:spPr>
      </p:pic>
      <p:sp>
        <p:nvSpPr>
          <p:cNvPr id="4" name="Text Placeholder 3"/>
          <p:cNvSpPr>
            <a:spLocks noGrp="1"/>
          </p:cNvSpPr>
          <p:nvPr>
            <p:ph type="body" sz="quarter" idx="12"/>
          </p:nvPr>
        </p:nvSpPr>
        <p:spPr>
          <a:xfrm>
            <a:off x="1905000" y="2057400"/>
            <a:ext cx="5257800" cy="3962400"/>
          </a:xfrm>
        </p:spPr>
        <p:txBody>
          <a:bodyPr>
            <a:normAutofit/>
          </a:bodyPr>
          <a:lstStyle/>
          <a:p>
            <a:pPr marL="0" indent="0">
              <a:spcAft>
                <a:spcPts val="3000"/>
              </a:spcAft>
            </a:pPr>
            <a:r>
              <a:rPr lang="en-US" sz="2800" b="1" dirty="0" smtClean="0"/>
              <a:t>Linda Greene</a:t>
            </a:r>
            <a:r>
              <a:rPr lang="en-US" sz="2800" b="1" dirty="0"/>
              <a:t>, RN,MPS,CIC</a:t>
            </a:r>
            <a:r>
              <a:rPr lang="en-US" sz="2800" dirty="0"/>
              <a:t/>
            </a:r>
            <a:br>
              <a:rPr lang="en-US" sz="2800" dirty="0"/>
            </a:br>
            <a:r>
              <a:rPr lang="en-US" sz="2800" dirty="0"/>
              <a:t>Manager Infection </a:t>
            </a:r>
            <a:r>
              <a:rPr lang="en-US" sz="2800" dirty="0" smtClean="0"/>
              <a:t>Prevention</a:t>
            </a:r>
            <a:r>
              <a:rPr lang="en-US" sz="2800" dirty="0"/>
              <a:t/>
            </a:r>
            <a:br>
              <a:rPr lang="en-US" sz="2800" dirty="0"/>
            </a:br>
            <a:r>
              <a:rPr lang="en-US" sz="2800" dirty="0"/>
              <a:t>Highland Hospital</a:t>
            </a:r>
          </a:p>
          <a:p>
            <a:pPr marL="0" indent="0">
              <a:spcBef>
                <a:spcPts val="0"/>
              </a:spcBef>
            </a:pPr>
            <a:r>
              <a:rPr lang="en-US" sz="2800" b="1" dirty="0" smtClean="0"/>
              <a:t>Jennifer Tuttle</a:t>
            </a:r>
            <a:r>
              <a:rPr lang="en-US" sz="2800" b="1" dirty="0"/>
              <a:t>, RN, </a:t>
            </a:r>
            <a:r>
              <a:rPr lang="en-US" sz="2800" b="1" dirty="0" err="1"/>
              <a:t>MSNEd</a:t>
            </a:r>
            <a:r>
              <a:rPr lang="en-US" sz="2800" dirty="0"/>
              <a:t/>
            </a:r>
            <a:br>
              <a:rPr lang="en-US" sz="2800" dirty="0"/>
            </a:br>
            <a:r>
              <a:rPr lang="en-US" altLang="en-US" sz="2800" dirty="0"/>
              <a:t>Adult Critical Care Unit</a:t>
            </a:r>
          </a:p>
          <a:p>
            <a:pPr marL="0" indent="0">
              <a:spcBef>
                <a:spcPts val="0"/>
              </a:spcBef>
            </a:pPr>
            <a:r>
              <a:rPr lang="en-US" sz="2800" dirty="0"/>
              <a:t>Tucson Medical Center </a:t>
            </a:r>
          </a:p>
        </p:txBody>
      </p:sp>
      <p:pic>
        <p:nvPicPr>
          <p:cNvPr id="5" name="Picture 4" descr="headshot of Jenny Tuttle"/>
          <p:cNvPicPr>
            <a:picLocks noChangeAspect="1"/>
          </p:cNvPicPr>
          <p:nvPr/>
        </p:nvPicPr>
        <p:blipFill rotWithShape="1">
          <a:blip r:embed="rId3">
            <a:extLst>
              <a:ext uri="{28A0092B-C50C-407E-A947-70E740481C1C}">
                <a14:useLocalDpi xmlns:a14="http://schemas.microsoft.com/office/drawing/2010/main" val="0"/>
              </a:ext>
            </a:extLst>
          </a:blip>
          <a:srcRect l="15508" r="22459"/>
          <a:stretch/>
        </p:blipFill>
        <p:spPr>
          <a:xfrm>
            <a:off x="609600" y="3733800"/>
            <a:ext cx="1334370" cy="1828800"/>
          </a:xfrm>
          <a:prstGeom prst="rect">
            <a:avLst/>
          </a:prstGeom>
        </p:spPr>
      </p:pic>
    </p:spTree>
    <p:extLst>
      <p:ext uri="{BB962C8B-B14F-4D97-AF65-F5344CB8AC3E}">
        <p14:creationId xmlns:p14="http://schemas.microsoft.com/office/powerpoint/2010/main" val="2499646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US" altLang="en-US" dirty="0" smtClean="0">
                <a:solidFill>
                  <a:schemeClr val="bg1"/>
                </a:solidFill>
              </a:rPr>
              <a:t>Clear Lessons and Culture</a:t>
            </a:r>
          </a:p>
        </p:txBody>
      </p:sp>
      <p:sp>
        <p:nvSpPr>
          <p:cNvPr id="40963" name="Slide Number Placeholder 3"/>
          <p:cNvSpPr>
            <a:spLocks noGrp="1"/>
          </p:cNvSpPr>
          <p:nvPr>
            <p:ph type="sldNum" sz="quarter" idx="10"/>
          </p:nvPr>
        </p:nvSpPr>
        <p:spPr>
          <a:extLst/>
        </p:spPr>
        <p:txBody>
          <a:bodyPr vert="horz" lIns="91440" tIns="45720" rIns="91440" bIns="45720" rtlCol="0" anchor="ctr"/>
          <a:lstStyle/>
          <a:p>
            <a:pPr algn="l"/>
            <a:fld id="{6D0B7EF9-039D-43D9-B145-BFEFA39A31F6}" type="slidenum">
              <a:rPr lang="en-US" altLang="en-US">
                <a:solidFill>
                  <a:prstClr val="black">
                    <a:tint val="75000"/>
                  </a:prstClr>
                </a:solidFill>
              </a:rPr>
              <a:pPr algn="l"/>
              <a:t>10</a:t>
            </a:fld>
            <a:endParaRPr lang="en-US" altLang="en-US">
              <a:solidFill>
                <a:prstClr val="black">
                  <a:tint val="75000"/>
                </a:prstClr>
              </a:solidFill>
            </a:endParaRPr>
          </a:p>
        </p:txBody>
      </p:sp>
      <p:pic>
        <p:nvPicPr>
          <p:cNvPr id="40964" name="Picture 2" descr="alt=&quot;&quot;"/>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a:xfrm>
            <a:off x="1400175" y="2014537"/>
            <a:ext cx="6267450" cy="3438525"/>
          </a:xfrm>
        </p:spPr>
      </p:pic>
    </p:spTree>
    <p:extLst>
      <p:ext uri="{BB962C8B-B14F-4D97-AF65-F5344CB8AC3E}">
        <p14:creationId xmlns:p14="http://schemas.microsoft.com/office/powerpoint/2010/main" val="3509643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dirty="0" smtClean="0">
                <a:solidFill>
                  <a:schemeClr val="bg1"/>
                </a:solidFill>
              </a:rPr>
              <a:t>Findings </a:t>
            </a:r>
          </a:p>
        </p:txBody>
      </p:sp>
      <p:sp>
        <p:nvSpPr>
          <p:cNvPr id="41988" name="Slide Number Placeholder 3"/>
          <p:cNvSpPr>
            <a:spLocks noGrp="1"/>
          </p:cNvSpPr>
          <p:nvPr>
            <p:ph type="sldNum" sz="quarter" idx="10"/>
          </p:nvPr>
        </p:nvSpPr>
        <p:spPr>
          <a:extLst/>
        </p:spPr>
        <p:txBody>
          <a:bodyPr vert="horz" lIns="91440" tIns="45720" rIns="91440" bIns="45720" rtlCol="0" anchor="ctr"/>
          <a:lstStyle/>
          <a:p>
            <a:pPr algn="l"/>
            <a:fld id="{51B4DAC3-2258-48DC-832D-7B08991B23F3}" type="slidenum">
              <a:rPr lang="en-US" altLang="en-US">
                <a:solidFill>
                  <a:prstClr val="black">
                    <a:tint val="75000"/>
                  </a:prstClr>
                </a:solidFill>
              </a:rPr>
              <a:pPr algn="l"/>
              <a:t>11</a:t>
            </a:fld>
            <a:endParaRPr lang="en-US" altLang="en-US">
              <a:solidFill>
                <a:prstClr val="black">
                  <a:tint val="75000"/>
                </a:prstClr>
              </a:solidFill>
            </a:endParaRPr>
          </a:p>
        </p:txBody>
      </p:sp>
      <p:sp>
        <p:nvSpPr>
          <p:cNvPr id="41987" name="Content Placeholder 2"/>
          <p:cNvSpPr>
            <a:spLocks noGrp="1"/>
          </p:cNvSpPr>
          <p:nvPr>
            <p:ph sz="quarter" idx="11"/>
          </p:nvPr>
        </p:nvSpPr>
        <p:spPr/>
        <p:txBody>
          <a:bodyPr>
            <a:normAutofit lnSpcReduction="10000"/>
          </a:bodyPr>
          <a:lstStyle/>
          <a:p>
            <a:pPr marL="457200" indent="-457200">
              <a:buFontTx/>
              <a:buAutoNum type="arabicPeriod"/>
            </a:pPr>
            <a:r>
              <a:rPr lang="en-US" altLang="en-US" sz="2800" dirty="0" smtClean="0"/>
              <a:t>Fostering change – overcoming barrier</a:t>
            </a:r>
          </a:p>
          <a:p>
            <a:pPr marL="457200" indent="-457200">
              <a:buFontTx/>
              <a:buAutoNum type="arabicPeriod"/>
            </a:pPr>
            <a:r>
              <a:rPr lang="en-US" altLang="en-US" sz="2800" dirty="0" smtClean="0"/>
              <a:t>Communication- standardized processes and metrics</a:t>
            </a:r>
          </a:p>
          <a:p>
            <a:pPr marL="457200" indent="-457200">
              <a:buFontTx/>
              <a:buAutoNum type="arabicPeriod"/>
            </a:pPr>
            <a:r>
              <a:rPr lang="en-US" altLang="en-US" sz="2800" dirty="0" smtClean="0"/>
              <a:t>Local focused implementation – implementation at unit level</a:t>
            </a:r>
          </a:p>
          <a:p>
            <a:pPr marL="457200" indent="-457200">
              <a:buFontTx/>
              <a:buAutoNum type="arabicPeriod"/>
            </a:pPr>
            <a:r>
              <a:rPr lang="en-US" altLang="en-US" sz="2800" dirty="0" smtClean="0"/>
              <a:t>Frontline staff engagement</a:t>
            </a:r>
          </a:p>
          <a:p>
            <a:pPr marL="457200" indent="-457200">
              <a:buFontTx/>
              <a:buAutoNum type="arabicPeriod"/>
            </a:pPr>
            <a:r>
              <a:rPr lang="en-US" altLang="en-US" sz="2800" dirty="0" smtClean="0"/>
              <a:t>Organizational learning</a:t>
            </a:r>
          </a:p>
          <a:p>
            <a:pPr marL="457200" indent="-457200">
              <a:buFontTx/>
              <a:buAutoNum type="arabicPeriod"/>
            </a:pPr>
            <a:r>
              <a:rPr lang="en-US" altLang="en-US" sz="2800" dirty="0" smtClean="0"/>
              <a:t>Support, resources and accountability</a:t>
            </a:r>
          </a:p>
          <a:p>
            <a:pPr marL="457200" indent="-457200">
              <a:buFontTx/>
              <a:buAutoNum type="arabicPeriod"/>
            </a:pPr>
            <a:r>
              <a:rPr lang="en-US" altLang="en-US" sz="2800" dirty="0" smtClean="0"/>
              <a:t>Feedback and reinforcement</a:t>
            </a:r>
          </a:p>
        </p:txBody>
      </p:sp>
    </p:spTree>
    <p:extLst>
      <p:ext uri="{BB962C8B-B14F-4D97-AF65-F5344CB8AC3E}">
        <p14:creationId xmlns:p14="http://schemas.microsoft.com/office/powerpoint/2010/main" val="221888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Stakeholder Assessment</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algn="l"/>
            <a:fld id="{17D525B5-7AAE-4385-9483-5F8078B80EE9}" type="slidenum">
              <a:rPr lang="en-AU" smtClean="0">
                <a:solidFill>
                  <a:prstClr val="black">
                    <a:tint val="75000"/>
                  </a:prstClr>
                </a:solidFill>
              </a:rPr>
              <a:pPr algn="l"/>
              <a:t>12</a:t>
            </a:fld>
            <a:endParaRPr lang="en-AU">
              <a:solidFill>
                <a:prstClr val="black">
                  <a:tint val="75000"/>
                </a:prstClr>
              </a:solidFill>
            </a:endParaRPr>
          </a:p>
        </p:txBody>
      </p:sp>
      <p:pic>
        <p:nvPicPr>
          <p:cNvPr id="1026" name="Picture 2" descr="alt=&quot;&quot;"/>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tretch>
            <a:fillRect/>
          </a:stretch>
        </p:blipFill>
        <p:spPr bwMode="auto">
          <a:xfrm>
            <a:off x="5181600" y="1692851"/>
            <a:ext cx="3962400" cy="41454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2"/>
          </p:nvPr>
        </p:nvSpPr>
        <p:spPr>
          <a:xfrm>
            <a:off x="457200" y="1752600"/>
            <a:ext cx="4495800" cy="4419600"/>
          </a:xfrm>
        </p:spPr>
        <p:txBody>
          <a:bodyPr>
            <a:normAutofit/>
          </a:bodyPr>
          <a:lstStyle/>
          <a:p>
            <a:pPr marL="0" indent="0">
              <a:buNone/>
            </a:pPr>
            <a:r>
              <a:rPr lang="en-US" b="1" dirty="0" smtClean="0"/>
              <a:t>Who are the Key Drivers?</a:t>
            </a:r>
            <a:endParaRPr lang="en-US" b="1" dirty="0"/>
          </a:p>
          <a:p>
            <a:r>
              <a:rPr lang="en-US" dirty="0" err="1" smtClean="0"/>
              <a:t>Intensivists</a:t>
            </a:r>
            <a:endParaRPr lang="en-US" dirty="0"/>
          </a:p>
          <a:p>
            <a:r>
              <a:rPr lang="en-US" dirty="0"/>
              <a:t>Nurse </a:t>
            </a:r>
            <a:r>
              <a:rPr lang="en-US" dirty="0" smtClean="0"/>
              <a:t>Manager</a:t>
            </a:r>
            <a:endParaRPr lang="en-US" dirty="0"/>
          </a:p>
          <a:p>
            <a:r>
              <a:rPr lang="en-US" dirty="0"/>
              <a:t>MD </a:t>
            </a:r>
            <a:r>
              <a:rPr lang="en-US" dirty="0" smtClean="0"/>
              <a:t>Director</a:t>
            </a:r>
            <a:endParaRPr lang="en-US" dirty="0"/>
          </a:p>
          <a:p>
            <a:r>
              <a:rPr lang="en-US" dirty="0" smtClean="0"/>
              <a:t>Nurses</a:t>
            </a:r>
            <a:endParaRPr lang="en-US" dirty="0"/>
          </a:p>
        </p:txBody>
      </p:sp>
      <p:sp>
        <p:nvSpPr>
          <p:cNvPr id="6" name="Rounded Rectangle 5"/>
          <p:cNvSpPr/>
          <p:nvPr/>
        </p:nvSpPr>
        <p:spPr>
          <a:xfrm rot="316639">
            <a:off x="6202842" y="1916823"/>
            <a:ext cx="2076612" cy="762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ICU BUS </a:t>
            </a:r>
            <a:endParaRPr lang="en-US" sz="2800" b="1" dirty="0">
              <a:solidFill>
                <a:schemeClr val="tx1"/>
              </a:solidFill>
            </a:endParaRPr>
          </a:p>
        </p:txBody>
      </p:sp>
    </p:spTree>
    <p:extLst>
      <p:ext uri="{BB962C8B-B14F-4D97-AF65-F5344CB8AC3E}">
        <p14:creationId xmlns:p14="http://schemas.microsoft.com/office/powerpoint/2010/main" val="1818068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The ICU Culture</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algn="l"/>
            <a:fld id="{17D525B5-7AAE-4385-9483-5F8078B80EE9}" type="slidenum">
              <a:rPr lang="en-AU" smtClean="0">
                <a:solidFill>
                  <a:prstClr val="black">
                    <a:tint val="75000"/>
                  </a:prstClr>
                </a:solidFill>
              </a:rPr>
              <a:pPr algn="l"/>
              <a:t>13</a:t>
            </a:fld>
            <a:endParaRPr lang="en-AU">
              <a:solidFill>
                <a:prstClr val="black">
                  <a:tint val="75000"/>
                </a:prstClr>
              </a:solidFill>
            </a:endParaRPr>
          </a:p>
        </p:txBody>
      </p:sp>
      <p:sp>
        <p:nvSpPr>
          <p:cNvPr id="3" name="Content Placeholder 2"/>
          <p:cNvSpPr>
            <a:spLocks noGrp="1"/>
          </p:cNvSpPr>
          <p:nvPr>
            <p:ph sz="quarter" idx="11"/>
          </p:nvPr>
        </p:nvSpPr>
        <p:spPr/>
        <p:txBody>
          <a:bodyPr>
            <a:normAutofit/>
          </a:bodyPr>
          <a:lstStyle/>
          <a:p>
            <a:pPr marL="0" indent="0">
              <a:buNone/>
            </a:pPr>
            <a:r>
              <a:rPr lang="en-US" dirty="0" smtClean="0"/>
              <a:t>How important is reduction in urinary catheter use?</a:t>
            </a:r>
          </a:p>
          <a:p>
            <a:r>
              <a:rPr lang="en-US" sz="2800" dirty="0" smtClean="0"/>
              <a:t>Medical Director</a:t>
            </a:r>
          </a:p>
          <a:p>
            <a:r>
              <a:rPr lang="en-US" sz="2800" dirty="0" smtClean="0"/>
              <a:t>Nurse Manager</a:t>
            </a:r>
          </a:p>
          <a:p>
            <a:r>
              <a:rPr lang="en-US" sz="2800" dirty="0" smtClean="0"/>
              <a:t>Nurses</a:t>
            </a:r>
          </a:p>
          <a:p>
            <a:r>
              <a:rPr lang="en-US" sz="2800" dirty="0" err="1" smtClean="0"/>
              <a:t>Intensivists</a:t>
            </a:r>
            <a:r>
              <a:rPr lang="en-US" sz="2800" dirty="0" smtClean="0"/>
              <a:t> </a:t>
            </a:r>
          </a:p>
          <a:p>
            <a:r>
              <a:rPr lang="en-US" sz="2800" dirty="0" smtClean="0"/>
              <a:t>Others </a:t>
            </a:r>
            <a:r>
              <a:rPr lang="en-US" dirty="0" smtClean="0"/>
              <a:t>	</a:t>
            </a:r>
            <a:endParaRPr lang="en-US" dirty="0"/>
          </a:p>
        </p:txBody>
      </p:sp>
    </p:spTree>
    <p:extLst>
      <p:ext uri="{BB962C8B-B14F-4D97-AF65-F5344CB8AC3E}">
        <p14:creationId xmlns:p14="http://schemas.microsoft.com/office/powerpoint/2010/main" val="4130429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0" y="0"/>
            <a:ext cx="9144000" cy="1371600"/>
          </a:xfrm>
        </p:spPr>
        <p:txBody>
          <a:bodyPr>
            <a:normAutofit/>
          </a:bodyPr>
          <a:lstStyle/>
          <a:p>
            <a:pPr eaLnBrk="1" hangingPunct="1"/>
            <a:r>
              <a:rPr lang="en-US" altLang="en-US" dirty="0" smtClean="0"/>
              <a:t>Three Levels of Organizational Culture</a:t>
            </a:r>
          </a:p>
        </p:txBody>
      </p:sp>
      <p:sp>
        <p:nvSpPr>
          <p:cNvPr id="22531" name="Content Placeholder 1"/>
          <p:cNvSpPr>
            <a:spLocks noGrp="1"/>
          </p:cNvSpPr>
          <p:nvPr>
            <p:ph sz="quarter" idx="12"/>
          </p:nvPr>
        </p:nvSpPr>
        <p:spPr>
          <a:xfrm>
            <a:off x="76200" y="1524000"/>
            <a:ext cx="8839200" cy="1371600"/>
          </a:xfrm>
        </p:spPr>
        <p:txBody>
          <a:bodyPr/>
          <a:lstStyle/>
          <a:p>
            <a:pPr marL="0" indent="0" eaLnBrk="1" hangingPunct="1">
              <a:buFont typeface="Arial" pitchFamily="34" charset="0"/>
              <a:buNone/>
            </a:pPr>
            <a:r>
              <a:rPr lang="en-US" altLang="en-US" sz="2800" smtClean="0"/>
              <a:t>“…values reflect </a:t>
            </a:r>
            <a:r>
              <a:rPr lang="en-US" altLang="en-US" sz="2800" b="1" i="1" smtClean="0"/>
              <a:t>desired</a:t>
            </a:r>
            <a:r>
              <a:rPr lang="en-US" altLang="en-US" sz="2800" smtClean="0"/>
              <a:t> behavior but are not reflected in </a:t>
            </a:r>
            <a:r>
              <a:rPr lang="en-US" altLang="en-US" sz="2800" b="1" i="1" smtClean="0"/>
              <a:t>observed </a:t>
            </a:r>
            <a:r>
              <a:rPr lang="en-US" altLang="en-US" sz="2800" smtClean="0"/>
              <a:t>behavior.” </a:t>
            </a:r>
            <a:r>
              <a:rPr lang="en-US" altLang="en-US" sz="1800" smtClean="0"/>
              <a:t>(Schein, 2010, pp. 24, 27)</a:t>
            </a:r>
          </a:p>
        </p:txBody>
      </p:sp>
      <p:graphicFrame>
        <p:nvGraphicFramePr>
          <p:cNvPr id="6" name="Content Placeholder 5" descr="Pyramid figure indicating that overt behaviors are a product of underlying assumptions and values."/>
          <p:cNvGraphicFramePr>
            <a:graphicFrameLocks noGrp="1"/>
          </p:cNvGraphicFramePr>
          <p:nvPr>
            <p:ph sz="quarter" idx="11"/>
            <p:extLst>
              <p:ext uri="{D42A27DB-BD31-4B8C-83A1-F6EECF244321}">
                <p14:modId xmlns:p14="http://schemas.microsoft.com/office/powerpoint/2010/main" val="4252564481"/>
              </p:ext>
            </p:extLst>
          </p:nvPr>
        </p:nvGraphicFramePr>
        <p:xfrm>
          <a:off x="152400" y="2542032"/>
          <a:ext cx="3657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 descr="Table comaring the assumptions and values associated with desired behavior and the assumptions and values associated with observed behavior."/>
          <p:cNvGraphicFramePr>
            <a:graphicFrameLocks noGrp="1"/>
          </p:cNvGraphicFramePr>
          <p:nvPr/>
        </p:nvGraphicFramePr>
        <p:xfrm>
          <a:off x="3810000" y="2895600"/>
          <a:ext cx="5181600" cy="3886200"/>
        </p:xfrm>
        <a:graphic>
          <a:graphicData uri="http://schemas.openxmlformats.org/drawingml/2006/table">
            <a:tbl>
              <a:tblPr firstRow="1" bandRow="1">
                <a:tableStyleId>{5940675A-B579-460E-94D1-54222C63F5DA}</a:tableStyleId>
              </a:tblPr>
              <a:tblGrid>
                <a:gridCol w="2590800"/>
                <a:gridCol w="2590800"/>
              </a:tblGrid>
              <a:tr h="1295400">
                <a:tc>
                  <a:txBody>
                    <a:bodyPr/>
                    <a:lstStyle/>
                    <a:p>
                      <a:r>
                        <a:rPr lang="en-US" b="1" dirty="0" smtClean="0"/>
                        <a:t>Desired Behavior:</a:t>
                      </a:r>
                    </a:p>
                    <a:p>
                      <a:r>
                        <a:rPr lang="en-US" sz="1800" dirty="0" smtClean="0"/>
                        <a:t>Round to assess catheter appropriateness</a:t>
                      </a:r>
                      <a:endParaRPr 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Observed Behavior:</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Do not participate in rounds</a:t>
                      </a:r>
                    </a:p>
                  </a:txBody>
                  <a:tcPr>
                    <a:solidFill>
                      <a:schemeClr val="accent1">
                        <a:lumMod val="20000"/>
                        <a:lumOff val="80000"/>
                      </a:schemeClr>
                    </a:solidFill>
                  </a:tcPr>
                </a:tc>
              </a:tr>
              <a:tr h="1295400">
                <a:tc>
                  <a:txBody>
                    <a:bodyPr/>
                    <a:lstStyle/>
                    <a:p>
                      <a:pPr marL="0" indent="0">
                        <a:buNone/>
                      </a:pPr>
                      <a:r>
                        <a:rPr lang="en-US" sz="1800" b="1" dirty="0" smtClean="0"/>
                        <a:t>Value:</a:t>
                      </a:r>
                    </a:p>
                    <a:p>
                      <a:pPr marL="0" indent="0">
                        <a:buNone/>
                      </a:pPr>
                      <a:r>
                        <a:rPr lang="en-US" sz="1800" dirty="0" smtClean="0"/>
                        <a:t>Teamwork</a:t>
                      </a:r>
                    </a:p>
                    <a:p>
                      <a:endParaRPr lang="en-US" dirty="0"/>
                    </a:p>
                  </a:txBody>
                  <a:tcPr>
                    <a:solidFill>
                      <a:schemeClr val="accent1">
                        <a:lumMod val="20000"/>
                        <a:lumOff val="80000"/>
                      </a:schemeClr>
                    </a:solidFill>
                  </a:tcPr>
                </a:tc>
                <a:tc>
                  <a:txBody>
                    <a:bodyPr/>
                    <a:lstStyle/>
                    <a:p>
                      <a:pPr marL="0" indent="0">
                        <a:buNone/>
                      </a:pPr>
                      <a:r>
                        <a:rPr lang="en-US" sz="1800" b="1" dirty="0" smtClean="0"/>
                        <a:t>Value:</a:t>
                      </a:r>
                    </a:p>
                    <a:p>
                      <a:pPr marL="0" indent="0">
                        <a:buNone/>
                      </a:pPr>
                      <a:r>
                        <a:rPr lang="en-US" sz="1800" dirty="0" smtClean="0"/>
                        <a:t>Autonomy</a:t>
                      </a:r>
                    </a:p>
                    <a:p>
                      <a:endParaRPr lang="en-US" dirty="0"/>
                    </a:p>
                  </a:txBody>
                  <a:tcPr>
                    <a:solidFill>
                      <a:schemeClr val="accent1">
                        <a:lumMod val="20000"/>
                        <a:lumOff val="80000"/>
                      </a:schemeClr>
                    </a:solidFill>
                  </a:tcPr>
                </a:tc>
              </a:tr>
              <a:tr h="1295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Assumption: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Safety is a system property</a:t>
                      </a:r>
                    </a:p>
                    <a:p>
                      <a:endParaRPr 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Assumption: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Safety is a result of individual competency</a:t>
                      </a:r>
                    </a:p>
                    <a:p>
                      <a:endParaRPr lang="en-US" dirty="0"/>
                    </a:p>
                  </a:txBody>
                  <a:tcPr>
                    <a:solidFill>
                      <a:schemeClr val="accent1">
                        <a:lumMod val="20000"/>
                        <a:lumOff val="80000"/>
                      </a:schemeClr>
                    </a:solidFill>
                  </a:tcPr>
                </a:tc>
              </a:tr>
            </a:tbl>
          </a:graphicData>
        </a:graphic>
      </p:graphicFrame>
      <p:sp>
        <p:nvSpPr>
          <p:cNvPr id="10" name="Right Arrow 9" descr="alt=&quot;&quot;"/>
          <p:cNvSpPr/>
          <p:nvPr/>
        </p:nvSpPr>
        <p:spPr>
          <a:xfrm>
            <a:off x="2914650" y="4371975"/>
            <a:ext cx="7620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0" descr="alt=&quot;&quot;"/>
          <p:cNvSpPr/>
          <p:nvPr/>
        </p:nvSpPr>
        <p:spPr>
          <a:xfrm>
            <a:off x="2914650" y="3048000"/>
            <a:ext cx="7620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ight Arrow 11" descr="alt=&quot;&quot;"/>
          <p:cNvSpPr/>
          <p:nvPr/>
        </p:nvSpPr>
        <p:spPr>
          <a:xfrm>
            <a:off x="2914650" y="5791200"/>
            <a:ext cx="7620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Slide Number Placeholder 3"/>
          <p:cNvSpPr>
            <a:spLocks noGrp="1"/>
          </p:cNvSpPr>
          <p:nvPr>
            <p:ph type="sldNum" sz="quarter" idx="10"/>
          </p:nvPr>
        </p:nvSpPr>
        <p:spPr>
          <a:xfrm>
            <a:off x="457200" y="6324600"/>
            <a:ext cx="2133600" cy="365125"/>
          </a:xfrm>
        </p:spPr>
        <p:txBody>
          <a:bodyPr/>
          <a:lstStyle/>
          <a:p>
            <a:pPr algn="l"/>
            <a:fld id="{17D525B5-7AAE-4385-9483-5F8078B80EE9}" type="slidenum">
              <a:rPr lang="en-AU" smtClean="0">
                <a:solidFill>
                  <a:prstClr val="black">
                    <a:tint val="75000"/>
                  </a:prstClr>
                </a:solidFill>
              </a:rPr>
              <a:pPr algn="l"/>
              <a:t>14</a:t>
            </a:fld>
            <a:endParaRPr lang="en-AU">
              <a:solidFill>
                <a:prstClr val="black">
                  <a:tint val="75000"/>
                </a:prstClr>
              </a:solidFill>
            </a:endParaRPr>
          </a:p>
        </p:txBody>
      </p:sp>
    </p:spTree>
    <p:extLst>
      <p:ext uri="{BB962C8B-B14F-4D97-AF65-F5344CB8AC3E}">
        <p14:creationId xmlns:p14="http://schemas.microsoft.com/office/powerpoint/2010/main" val="4148307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t>Four Components of Safety Culture</a:t>
            </a:r>
            <a:endParaRPr lang="en-US" baseline="30000" dirty="0" smtClean="0"/>
          </a:p>
        </p:txBody>
      </p:sp>
      <p:sp>
        <p:nvSpPr>
          <p:cNvPr id="9" name="Slide Number Placeholder 8"/>
          <p:cNvSpPr>
            <a:spLocks noGrp="1"/>
          </p:cNvSpPr>
          <p:nvPr>
            <p:ph type="sldNum" sz="quarter" idx="4294967295"/>
          </p:nvPr>
        </p:nvSpPr>
        <p:spPr>
          <a:xfrm>
            <a:off x="457200" y="6324600"/>
            <a:ext cx="2133600" cy="365125"/>
          </a:xfrm>
          <a:prstGeom prst="rect">
            <a:avLst/>
          </a:prstGeom>
        </p:spPr>
        <p:txBody>
          <a:bodyPr/>
          <a:lstStyle/>
          <a:p>
            <a:pPr algn="l">
              <a:defRPr/>
            </a:pPr>
            <a:fld id="{D2D03382-ED41-4C1B-B9BF-F78E671B2226}" type="slidenum">
              <a:rPr lang="en-US"/>
              <a:pPr algn="l">
                <a:defRPr/>
              </a:pPr>
              <a:t>15</a:t>
            </a:fld>
            <a:endParaRPr lang="en-US" dirty="0"/>
          </a:p>
        </p:txBody>
      </p:sp>
      <p:graphicFrame>
        <p:nvGraphicFramePr>
          <p:cNvPr id="6" name="Content Placeholder 5" descr="Pyramid diagram indicating that a culture of safety consists of four components--reporting, just, flexible, and learning--that culminate in high reliability. "/>
          <p:cNvGraphicFramePr>
            <a:graphicFrameLocks noGrp="1"/>
          </p:cNvGraphicFramePr>
          <p:nvPr>
            <p:ph sz="quarter" idx="12"/>
          </p:nvPr>
        </p:nvGraphicFramePr>
        <p:xfrm>
          <a:off x="4267200" y="1524000"/>
          <a:ext cx="487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1"/>
          </p:nvPr>
        </p:nvSpPr>
        <p:spPr>
          <a:xfrm>
            <a:off x="457200" y="1600200"/>
            <a:ext cx="4648200" cy="5181600"/>
          </a:xfrm>
        </p:spPr>
        <p:txBody>
          <a:bodyPr rtlCol="0">
            <a:normAutofit fontScale="85000" lnSpcReduction="10000"/>
          </a:bodyPr>
          <a:lstStyle/>
          <a:p>
            <a:pPr marL="514350" indent="-514350" eaLnBrk="1" fontAlgn="auto" hangingPunct="1">
              <a:spcAft>
                <a:spcPts val="0"/>
              </a:spcAft>
              <a:buFont typeface="+mj-lt"/>
              <a:buAutoNum type="arabicPeriod"/>
              <a:defRPr/>
            </a:pPr>
            <a:r>
              <a:rPr lang="en-US" dirty="0" smtClean="0"/>
              <a:t>Reporting Culture</a:t>
            </a:r>
          </a:p>
          <a:p>
            <a:pPr marL="514350" indent="-514350" eaLnBrk="1" fontAlgn="auto" hangingPunct="1">
              <a:spcAft>
                <a:spcPts val="0"/>
              </a:spcAft>
              <a:buFont typeface="+mj-lt"/>
              <a:buAutoNum type="arabicPeriod"/>
              <a:defRPr/>
            </a:pPr>
            <a:r>
              <a:rPr lang="en-US" dirty="0" smtClean="0"/>
              <a:t>Just Culture</a:t>
            </a:r>
          </a:p>
          <a:p>
            <a:pPr marL="514350" indent="-514350" eaLnBrk="1" fontAlgn="auto" hangingPunct="1">
              <a:spcAft>
                <a:spcPts val="0"/>
              </a:spcAft>
              <a:buFont typeface="+mj-lt"/>
              <a:buAutoNum type="arabicPeriod"/>
              <a:defRPr/>
            </a:pPr>
            <a:r>
              <a:rPr lang="en-US" dirty="0" smtClean="0"/>
              <a:t>Flexible (Teamwork) Culture</a:t>
            </a:r>
          </a:p>
          <a:p>
            <a:pPr marL="514350" indent="-514350" eaLnBrk="1" fontAlgn="auto" hangingPunct="1">
              <a:spcAft>
                <a:spcPts val="0"/>
              </a:spcAft>
              <a:buFont typeface="+mj-lt"/>
              <a:buAutoNum type="arabicPeriod"/>
              <a:defRPr/>
            </a:pPr>
            <a:r>
              <a:rPr lang="en-US" dirty="0" smtClean="0"/>
              <a:t>Learning Culture</a:t>
            </a:r>
          </a:p>
          <a:p>
            <a:pPr marL="569913" lvl="1" eaLnBrk="1" fontAlgn="auto" hangingPunct="1">
              <a:spcAft>
                <a:spcPts val="0"/>
              </a:spcAft>
              <a:buFont typeface="Arial" pitchFamily="34" charset="0"/>
              <a:buChar char="•"/>
              <a:defRPr/>
            </a:pPr>
            <a:r>
              <a:rPr lang="en-US" dirty="0" smtClean="0"/>
              <a:t>Effective reporting </a:t>
            </a:r>
            <a:r>
              <a:rPr lang="en-US" dirty="0"/>
              <a:t>and just </a:t>
            </a:r>
            <a:r>
              <a:rPr lang="en-US" dirty="0" smtClean="0"/>
              <a:t>cultures create atmosphere of trust</a:t>
            </a:r>
          </a:p>
          <a:p>
            <a:pPr marL="569913" lvl="1" eaLnBrk="1" fontAlgn="auto" hangingPunct="1">
              <a:spcAft>
                <a:spcPts val="0"/>
              </a:spcAft>
              <a:buFont typeface="Arial" pitchFamily="34" charset="0"/>
              <a:buChar char="•"/>
              <a:defRPr/>
            </a:pPr>
            <a:r>
              <a:rPr lang="en-US" dirty="0" smtClean="0"/>
              <a:t>Sense-making</a:t>
            </a:r>
            <a:r>
              <a:rPr lang="en-US" baseline="30000" dirty="0" smtClean="0"/>
              <a:t> </a:t>
            </a:r>
            <a:r>
              <a:rPr lang="en-US" dirty="0" smtClean="0"/>
              <a:t>of patient safety events and high reliability result from an explicit plan to engineer behaviors from each component of safety culture</a:t>
            </a:r>
            <a:endParaRPr lang="en-US" dirty="0"/>
          </a:p>
        </p:txBody>
      </p:sp>
    </p:spTree>
    <p:extLst>
      <p:ext uri="{BB962C8B-B14F-4D97-AF65-F5344CB8AC3E}">
        <p14:creationId xmlns:p14="http://schemas.microsoft.com/office/powerpoint/2010/main" val="3005583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371600"/>
          </a:xfrm>
        </p:spPr>
        <p:txBody>
          <a:bodyPr>
            <a:normAutofit/>
          </a:bodyPr>
          <a:lstStyle/>
          <a:p>
            <a:pPr eaLnBrk="1" hangingPunct="1"/>
            <a:r>
              <a:rPr lang="en-US" altLang="en-US" dirty="0" smtClean="0"/>
              <a:t>Goals of Culture Assessment</a:t>
            </a:r>
            <a:endParaRPr lang="en-US" altLang="en-US" baseline="30000" dirty="0" smtClean="0"/>
          </a:p>
        </p:txBody>
      </p:sp>
      <p:sp>
        <p:nvSpPr>
          <p:cNvPr id="7171" name="Slide Number Placeholder 6"/>
          <p:cNvSpPr>
            <a:spLocks noGrp="1"/>
          </p:cNvSpPr>
          <p:nvPr>
            <p:ph type="sldNum" sz="quarter" idx="4294967295"/>
          </p:nvPr>
        </p:nvSpPr>
        <p:spPr bwMode="auto">
          <a:xfrm>
            <a:off x="457200" y="63246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Calibri" pitchFamily="34" charset="0"/>
              <a:buChar char="•"/>
              <a:defRPr sz="3600">
                <a:solidFill>
                  <a:schemeClr val="tx1"/>
                </a:solidFill>
                <a:latin typeface="Calibri" pitchFamily="34" charset="0"/>
                <a:ea typeface="MS PGothic" pitchFamily="34" charset="-128"/>
              </a:defRPr>
            </a:lvl1pPr>
            <a:lvl2pPr marL="742950" indent="-285750" eaLnBrk="0" hangingPunct="0">
              <a:spcBef>
                <a:spcPct val="20000"/>
              </a:spcBef>
              <a:buFont typeface="Calibri"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Calibri"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Calibri"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F2BC6AAD-7452-435C-BF4E-AEED9EE6DCFF}" type="slidenum">
              <a:rPr lang="en-US" altLang="en-US" sz="1200" smtClean="0">
                <a:solidFill>
                  <a:srgbClr val="898989"/>
                </a:solidFill>
                <a:cs typeface="Arial" pitchFamily="34" charset="0"/>
              </a:rPr>
              <a:pPr algn="l" eaLnBrk="1" hangingPunct="1">
                <a:spcBef>
                  <a:spcPct val="0"/>
                </a:spcBef>
                <a:buFontTx/>
                <a:buNone/>
              </a:pPr>
              <a:t>16</a:t>
            </a:fld>
            <a:endParaRPr lang="en-US" altLang="en-US" sz="1200" dirty="0" smtClean="0">
              <a:solidFill>
                <a:srgbClr val="898989"/>
              </a:solidFill>
              <a:cs typeface="Arial" pitchFamily="34" charset="0"/>
            </a:endParaRPr>
          </a:p>
        </p:txBody>
      </p:sp>
      <p:sp>
        <p:nvSpPr>
          <p:cNvPr id="3" name="Content Placeholder 2"/>
          <p:cNvSpPr>
            <a:spLocks noGrp="1"/>
          </p:cNvSpPr>
          <p:nvPr>
            <p:ph sz="quarter" idx="11"/>
          </p:nvPr>
        </p:nvSpPr>
        <p:spPr>
          <a:xfrm>
            <a:off x="457200" y="1676400"/>
            <a:ext cx="8153400" cy="4495800"/>
          </a:xfrm>
        </p:spPr>
        <p:txBody>
          <a:bodyPr rtlCol="0">
            <a:normAutofit lnSpcReduction="10000"/>
          </a:bodyPr>
          <a:lstStyle/>
          <a:p>
            <a:pPr eaLnBrk="1" fontAlgn="auto" hangingPunct="1">
              <a:spcAft>
                <a:spcPts val="0"/>
              </a:spcAft>
              <a:defRPr/>
            </a:pPr>
            <a:r>
              <a:rPr lang="en-US" sz="3000" dirty="0" smtClean="0">
                <a:ea typeface="ＭＳ Ｐゴシック" pitchFamily="34" charset="-128"/>
              </a:rPr>
              <a:t>Identify areas of culture in need of improvement</a:t>
            </a:r>
          </a:p>
          <a:p>
            <a:pPr lvl="1" eaLnBrk="1" fontAlgn="auto" hangingPunct="1">
              <a:spcAft>
                <a:spcPts val="0"/>
              </a:spcAft>
              <a:defRPr/>
            </a:pPr>
            <a:r>
              <a:rPr lang="en-US" sz="2400" dirty="0" smtClean="0">
                <a:ea typeface="ＭＳ Ｐゴシック" pitchFamily="34" charset="-128"/>
              </a:rPr>
              <a:t>Identify impairments in organizational learning</a:t>
            </a:r>
          </a:p>
          <a:p>
            <a:pPr eaLnBrk="1" fontAlgn="auto" hangingPunct="1">
              <a:spcAft>
                <a:spcPts val="0"/>
              </a:spcAft>
              <a:defRPr/>
            </a:pPr>
            <a:r>
              <a:rPr lang="en-US" sz="3000" dirty="0" smtClean="0">
                <a:ea typeface="ＭＳ Ｐゴシック" pitchFamily="34" charset="-128"/>
              </a:rPr>
              <a:t>Increase awareness of patient safety concepts</a:t>
            </a:r>
          </a:p>
          <a:p>
            <a:pPr eaLnBrk="1" fontAlgn="auto" hangingPunct="1">
              <a:spcAft>
                <a:spcPts val="0"/>
              </a:spcAft>
              <a:defRPr/>
            </a:pPr>
            <a:r>
              <a:rPr lang="en-US" sz="3000" dirty="0" smtClean="0">
                <a:ea typeface="ＭＳ Ｐゴシック" pitchFamily="34" charset="-128"/>
              </a:rPr>
              <a:t>Evaluate effectiveness of patient safety interventions over time</a:t>
            </a:r>
          </a:p>
          <a:p>
            <a:pPr eaLnBrk="1" fontAlgn="auto" hangingPunct="1">
              <a:spcAft>
                <a:spcPts val="0"/>
              </a:spcAft>
              <a:defRPr/>
            </a:pPr>
            <a:r>
              <a:rPr lang="en-US" sz="3000" dirty="0" smtClean="0">
                <a:ea typeface="ＭＳ Ｐゴシック" pitchFamily="34" charset="-128"/>
              </a:rPr>
              <a:t>Conduct internal and external benchmarking</a:t>
            </a:r>
          </a:p>
          <a:p>
            <a:pPr eaLnBrk="1" fontAlgn="auto" hangingPunct="1">
              <a:spcAft>
                <a:spcPts val="0"/>
              </a:spcAft>
              <a:defRPr/>
            </a:pPr>
            <a:r>
              <a:rPr lang="en-US" sz="3000" dirty="0" smtClean="0">
                <a:ea typeface="ＭＳ Ｐゴシック" pitchFamily="34" charset="-128"/>
              </a:rPr>
              <a:t>Meet regulatory requirements</a:t>
            </a:r>
          </a:p>
          <a:p>
            <a:pPr eaLnBrk="1" fontAlgn="auto" hangingPunct="1">
              <a:spcAft>
                <a:spcPts val="0"/>
              </a:spcAft>
              <a:defRPr/>
            </a:pPr>
            <a:r>
              <a:rPr lang="en-US" sz="3000" dirty="0" smtClean="0">
                <a:ea typeface="ＭＳ Ｐゴシック" pitchFamily="34" charset="-128"/>
              </a:rPr>
              <a:t>Identify gaps between beliefs and observed behaviors within subcultures and </a:t>
            </a:r>
            <a:r>
              <a:rPr lang="en-US" sz="3000" dirty="0" err="1" smtClean="0">
                <a:ea typeface="ＭＳ Ｐゴシック" pitchFamily="34" charset="-128"/>
              </a:rPr>
              <a:t>microcultures</a:t>
            </a:r>
            <a:endParaRPr lang="en-US" sz="3000" dirty="0" smtClean="0">
              <a:ea typeface="ＭＳ Ｐゴシック" pitchFamily="34" charset="-128"/>
            </a:endParaRPr>
          </a:p>
        </p:txBody>
      </p:sp>
    </p:spTree>
    <p:extLst>
      <p:ext uri="{BB962C8B-B14F-4D97-AF65-F5344CB8AC3E}">
        <p14:creationId xmlns:p14="http://schemas.microsoft.com/office/powerpoint/2010/main" val="2854104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Core Aspects of Safety Culture</a:t>
            </a:r>
            <a:endParaRPr lang="en-US" baseline="30000" dirty="0">
              <a:solidFill>
                <a:srgbClr val="FFFFFF"/>
              </a:solidFill>
            </a:endParaRPr>
          </a:p>
        </p:txBody>
      </p:sp>
      <p:pic>
        <p:nvPicPr>
          <p:cNvPr id="5" name="Picture 2" descr="The core aspects of safety culture&#10;This image is of a converging radial that outlines six domains of safety culture. The central red circle is labeled culture of safety. Surrounding this red circle are six boxes with arrows pointing to the circle. These boxes are labeled: (1) communication patterns and language, (2) feedback, reward, and corrective action practices, (3) formal and informal leader actions and expectations, (4) teamwork processes (e.g., back-up behavior), (5) resource allocation practices, and (6) error-detection and corrective system. This image is based on definitions of culture proposed by Dr. Edgar Schein, MIT Sloan School of Management. &#10;&#10;Image Source: Armstrong Institute for Patient Safety and Quality&#10;"/>
          <p:cNvPicPr>
            <a:picLocks noGrp="1" noChangeAspect="1" noChangeArrowheads="1"/>
          </p:cNvPicPr>
          <p:nvPr>
            <p:ph sz="quarter" idx="11"/>
          </p:nvPr>
        </p:nvPicPr>
        <p:blipFill>
          <a:blip r:embed="rId2" cstate="email">
            <a:extLst>
              <a:ext uri="{28A0092B-C50C-407E-A947-70E740481C1C}">
                <a14:useLocalDpi xmlns:a14="http://schemas.microsoft.com/office/drawing/2010/main" val="0"/>
              </a:ext>
            </a:extLst>
          </a:blip>
          <a:stretch>
            <a:fillRect/>
          </a:stretch>
        </p:blipFill>
        <p:spPr bwMode="auto">
          <a:xfrm>
            <a:off x="685800" y="1676400"/>
            <a:ext cx="790086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4294967295"/>
          </p:nvPr>
        </p:nvSpPr>
        <p:spPr bwMode="auto">
          <a:xfrm>
            <a:off x="457200" y="63246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Calibri" pitchFamily="34" charset="0"/>
              <a:buChar char="•"/>
              <a:defRPr sz="3600">
                <a:solidFill>
                  <a:schemeClr val="tx1"/>
                </a:solidFill>
                <a:latin typeface="Calibri" pitchFamily="34" charset="0"/>
                <a:ea typeface="MS PGothic" pitchFamily="34" charset="-128"/>
              </a:defRPr>
            </a:lvl1pPr>
            <a:lvl2pPr marL="742950" indent="-285750" eaLnBrk="0" hangingPunct="0">
              <a:spcBef>
                <a:spcPct val="20000"/>
              </a:spcBef>
              <a:buFont typeface="Calibri"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Calibri"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Calibri"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F2BC6AAD-7452-435C-BF4E-AEED9EE6DCFF}" type="slidenum">
              <a:rPr lang="en-US" altLang="en-US" sz="1200" smtClean="0">
                <a:solidFill>
                  <a:srgbClr val="898989"/>
                </a:solidFill>
                <a:cs typeface="Arial" pitchFamily="34" charset="0"/>
              </a:rPr>
              <a:pPr algn="l" eaLnBrk="1" hangingPunct="1">
                <a:spcBef>
                  <a:spcPct val="0"/>
                </a:spcBef>
                <a:buFontTx/>
                <a:buNone/>
              </a:pPr>
              <a:t>17</a:t>
            </a:fld>
            <a:endParaRPr lang="en-US" altLang="en-US" sz="1200" dirty="0" smtClean="0">
              <a:solidFill>
                <a:srgbClr val="898989"/>
              </a:solidFill>
              <a:cs typeface="Arial" pitchFamily="34" charset="0"/>
            </a:endParaRPr>
          </a:p>
        </p:txBody>
      </p:sp>
    </p:spTree>
    <p:extLst>
      <p:ext uri="{BB962C8B-B14F-4D97-AF65-F5344CB8AC3E}">
        <p14:creationId xmlns:p14="http://schemas.microsoft.com/office/powerpoint/2010/main" val="179926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HSOPS Dimensions</a:t>
            </a:r>
            <a:endParaRPr lang="en-US" dirty="0">
              <a:solidFill>
                <a:srgbClr val="FFFFFF"/>
              </a:solidFill>
            </a:endParaRPr>
          </a:p>
        </p:txBody>
      </p:sp>
      <p:sp>
        <p:nvSpPr>
          <p:cNvPr id="4" name="Content Placeholder 3"/>
          <p:cNvSpPr>
            <a:spLocks noGrp="1"/>
          </p:cNvSpPr>
          <p:nvPr>
            <p:ph sz="quarter" idx="11"/>
          </p:nvPr>
        </p:nvSpPr>
        <p:spPr>
          <a:xfrm>
            <a:off x="457200" y="1676400"/>
            <a:ext cx="8153400" cy="4419600"/>
          </a:xfrm>
        </p:spPr>
        <p:txBody>
          <a:bodyPr numCol="2" spcCol="274320">
            <a:noAutofit/>
          </a:bodyPr>
          <a:lstStyle/>
          <a:p>
            <a:pPr marL="457200" indent="-457200" fontAlgn="ctr">
              <a:spcBef>
                <a:spcPts val="0"/>
              </a:spcBef>
              <a:spcAft>
                <a:spcPts val="1200"/>
              </a:spcAft>
              <a:buFont typeface="+mj-lt"/>
              <a:buAutoNum type="arabicPeriod"/>
            </a:pPr>
            <a:r>
              <a:rPr lang="en-US" sz="2400" dirty="0" smtClean="0"/>
              <a:t>Supervisor/manager </a:t>
            </a:r>
            <a:r>
              <a:rPr lang="en-US" sz="2400" dirty="0"/>
              <a:t>expectations </a:t>
            </a:r>
            <a:r>
              <a:rPr lang="en-US" sz="2400" dirty="0" smtClean="0"/>
              <a:t>and </a:t>
            </a:r>
            <a:r>
              <a:rPr lang="en-US" sz="2400" dirty="0"/>
              <a:t>actions promoting patient safety </a:t>
            </a:r>
          </a:p>
          <a:p>
            <a:pPr marL="457200" indent="-457200" fontAlgn="ctr">
              <a:spcBef>
                <a:spcPts val="0"/>
              </a:spcBef>
              <a:spcAft>
                <a:spcPts val="1200"/>
              </a:spcAft>
              <a:buFont typeface="+mj-lt"/>
              <a:buAutoNum type="arabicPeriod"/>
            </a:pPr>
            <a:r>
              <a:rPr lang="en-US" sz="2400" dirty="0" smtClean="0"/>
              <a:t>Organizational </a:t>
            </a:r>
            <a:r>
              <a:rPr lang="en-US" sz="2400" dirty="0"/>
              <a:t>learning-continuous improvement</a:t>
            </a:r>
          </a:p>
          <a:p>
            <a:pPr marL="457200" indent="-457200" fontAlgn="ctr">
              <a:spcBef>
                <a:spcPts val="0"/>
              </a:spcBef>
              <a:spcAft>
                <a:spcPts val="1200"/>
              </a:spcAft>
              <a:buFont typeface="+mj-lt"/>
              <a:buAutoNum type="arabicPeriod"/>
            </a:pPr>
            <a:r>
              <a:rPr lang="en-US" sz="2400" dirty="0" smtClean="0"/>
              <a:t>Teamwork </a:t>
            </a:r>
            <a:r>
              <a:rPr lang="en-US" sz="2400" dirty="0"/>
              <a:t>within unit</a:t>
            </a:r>
          </a:p>
          <a:p>
            <a:pPr marL="457200" indent="-457200" fontAlgn="ctr">
              <a:spcBef>
                <a:spcPts val="0"/>
              </a:spcBef>
              <a:spcAft>
                <a:spcPts val="1200"/>
              </a:spcAft>
              <a:buFont typeface="+mj-lt"/>
              <a:buAutoNum type="arabicPeriod"/>
            </a:pPr>
            <a:r>
              <a:rPr lang="en-US" sz="2400" dirty="0" smtClean="0"/>
              <a:t>Communication </a:t>
            </a:r>
            <a:r>
              <a:rPr lang="en-US" sz="2400" dirty="0"/>
              <a:t>openness</a:t>
            </a:r>
          </a:p>
          <a:p>
            <a:pPr marL="457200" indent="-457200" fontAlgn="ctr">
              <a:spcBef>
                <a:spcPts val="0"/>
              </a:spcBef>
              <a:spcAft>
                <a:spcPts val="1200"/>
              </a:spcAft>
              <a:buFont typeface="+mj-lt"/>
              <a:buAutoNum type="arabicPeriod"/>
            </a:pPr>
            <a:r>
              <a:rPr lang="en-US" sz="2400" dirty="0" smtClean="0"/>
              <a:t>Feedback and </a:t>
            </a:r>
            <a:r>
              <a:rPr lang="en-US" sz="2400" dirty="0"/>
              <a:t>communication about </a:t>
            </a:r>
            <a:r>
              <a:rPr lang="en-US" sz="2400" dirty="0" smtClean="0"/>
              <a:t>error</a:t>
            </a:r>
          </a:p>
          <a:p>
            <a:pPr marL="457200" indent="-457200" fontAlgn="ctr">
              <a:spcBef>
                <a:spcPts val="0"/>
              </a:spcBef>
              <a:spcAft>
                <a:spcPts val="1200"/>
              </a:spcAft>
              <a:buFont typeface="+mj-lt"/>
              <a:buAutoNum type="arabicPeriod"/>
            </a:pPr>
            <a:r>
              <a:rPr lang="en-US" sz="2400" dirty="0" smtClean="0"/>
              <a:t>Nonpunitive </a:t>
            </a:r>
            <a:r>
              <a:rPr lang="en-US" sz="2400" dirty="0"/>
              <a:t>response to error</a:t>
            </a:r>
          </a:p>
          <a:p>
            <a:pPr marL="457200" indent="-457200" fontAlgn="ctr">
              <a:spcBef>
                <a:spcPts val="0"/>
              </a:spcBef>
              <a:spcAft>
                <a:spcPts val="1200"/>
              </a:spcAft>
              <a:buFont typeface="+mj-lt"/>
              <a:buAutoNum type="arabicPeriod"/>
            </a:pPr>
            <a:r>
              <a:rPr lang="en-US" sz="2400" dirty="0"/>
              <a:t>Staffing</a:t>
            </a:r>
          </a:p>
          <a:p>
            <a:pPr marL="457200" indent="-457200" fontAlgn="ctr">
              <a:spcBef>
                <a:spcPts val="0"/>
              </a:spcBef>
              <a:spcAft>
                <a:spcPts val="1200"/>
              </a:spcAft>
              <a:buFont typeface="+mj-lt"/>
              <a:buAutoNum type="arabicPeriod"/>
            </a:pPr>
            <a:r>
              <a:rPr lang="en-US" sz="2400" dirty="0"/>
              <a:t>Hospital management support for patient safety</a:t>
            </a:r>
          </a:p>
          <a:p>
            <a:pPr marL="457200" indent="-457200" fontAlgn="ctr">
              <a:spcBef>
                <a:spcPts val="0"/>
              </a:spcBef>
              <a:spcAft>
                <a:spcPts val="1200"/>
              </a:spcAft>
              <a:buFont typeface="+mj-lt"/>
              <a:buAutoNum type="arabicPeriod"/>
            </a:pPr>
            <a:r>
              <a:rPr lang="en-US" sz="2400" dirty="0"/>
              <a:t>Teamwork across hospital units</a:t>
            </a:r>
          </a:p>
          <a:p>
            <a:pPr marL="457200" indent="-457200" fontAlgn="ctr">
              <a:spcBef>
                <a:spcPts val="0"/>
              </a:spcBef>
              <a:spcAft>
                <a:spcPts val="1200"/>
              </a:spcAft>
              <a:buFont typeface="+mj-lt"/>
              <a:buAutoNum type="arabicPeriod"/>
            </a:pPr>
            <a:r>
              <a:rPr lang="en-US" sz="2400" dirty="0"/>
              <a:t>Hospital handoffs </a:t>
            </a:r>
            <a:r>
              <a:rPr lang="en-US" sz="2400" dirty="0" smtClean="0"/>
              <a:t>and transitions</a:t>
            </a:r>
            <a:endParaRPr lang="en-US" sz="2400" dirty="0"/>
          </a:p>
        </p:txBody>
      </p:sp>
      <p:sp>
        <p:nvSpPr>
          <p:cNvPr id="6" name="Slide Number Placeholder 6"/>
          <p:cNvSpPr>
            <a:spLocks noGrp="1"/>
          </p:cNvSpPr>
          <p:nvPr>
            <p:ph type="sldNum" sz="quarter" idx="4294967295"/>
          </p:nvPr>
        </p:nvSpPr>
        <p:spPr bwMode="auto">
          <a:xfrm>
            <a:off x="457200" y="63246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Calibri" pitchFamily="34" charset="0"/>
              <a:buChar char="•"/>
              <a:defRPr sz="3600">
                <a:solidFill>
                  <a:schemeClr val="tx1"/>
                </a:solidFill>
                <a:latin typeface="Calibri" pitchFamily="34" charset="0"/>
                <a:ea typeface="MS PGothic" pitchFamily="34" charset="-128"/>
              </a:defRPr>
            </a:lvl1pPr>
            <a:lvl2pPr marL="742950" indent="-285750" eaLnBrk="0" hangingPunct="0">
              <a:spcBef>
                <a:spcPct val="20000"/>
              </a:spcBef>
              <a:buFont typeface="Calibri"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Calibri"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Calibri"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F2BC6AAD-7452-435C-BF4E-AEED9EE6DCFF}" type="slidenum">
              <a:rPr lang="en-US" altLang="en-US" sz="1200" smtClean="0">
                <a:solidFill>
                  <a:srgbClr val="898989"/>
                </a:solidFill>
                <a:cs typeface="Arial" pitchFamily="34" charset="0"/>
              </a:rPr>
              <a:pPr algn="l" eaLnBrk="1" hangingPunct="1">
                <a:spcBef>
                  <a:spcPct val="0"/>
                </a:spcBef>
                <a:buFontTx/>
                <a:buNone/>
              </a:pPr>
              <a:t>18</a:t>
            </a:fld>
            <a:endParaRPr lang="en-US" altLang="en-US" sz="1200" dirty="0" smtClean="0">
              <a:solidFill>
                <a:srgbClr val="898989"/>
              </a:solidFill>
              <a:cs typeface="Arial" pitchFamily="34" charset="0"/>
            </a:endParaRPr>
          </a:p>
        </p:txBody>
      </p:sp>
    </p:spTree>
    <p:extLst>
      <p:ext uri="{BB962C8B-B14F-4D97-AF65-F5344CB8AC3E}">
        <p14:creationId xmlns:p14="http://schemas.microsoft.com/office/powerpoint/2010/main" val="4252785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Results to Leverage Change</a:t>
            </a:r>
            <a:endParaRPr lang="en-US" dirty="0"/>
          </a:p>
        </p:txBody>
      </p:sp>
      <p:sp>
        <p:nvSpPr>
          <p:cNvPr id="3" name="Content Placeholder 2"/>
          <p:cNvSpPr>
            <a:spLocks noGrp="1"/>
          </p:cNvSpPr>
          <p:nvPr>
            <p:ph sz="quarter" idx="11"/>
          </p:nvPr>
        </p:nvSpPr>
        <p:spPr>
          <a:xfrm>
            <a:off x="457200" y="1676400"/>
            <a:ext cx="8153400" cy="4419600"/>
          </a:xfrm>
        </p:spPr>
        <p:txBody>
          <a:bodyPr>
            <a:normAutofit/>
          </a:bodyPr>
          <a:lstStyle/>
          <a:p>
            <a:pPr marL="0" indent="0">
              <a:buNone/>
            </a:pPr>
            <a:r>
              <a:rPr lang="en-US" dirty="0" smtClean="0"/>
              <a:t>   Example- Hospital x Greatest opportunities:</a:t>
            </a:r>
          </a:p>
          <a:p>
            <a:pPr marL="0" indent="0">
              <a:buNone/>
            </a:pPr>
            <a:endParaRPr lang="en-US" dirty="0" smtClean="0"/>
          </a:p>
          <a:p>
            <a:pPr marL="0" indent="0">
              <a:buNone/>
            </a:pPr>
            <a:r>
              <a:rPr lang="en-US" dirty="0" smtClean="0"/>
              <a:t> </a:t>
            </a:r>
          </a:p>
          <a:p>
            <a:pPr>
              <a:defRPr/>
            </a:pPr>
            <a:r>
              <a:rPr lang="en-US" sz="2600" dirty="0" smtClean="0">
                <a:ea typeface="ＭＳ Ｐゴシック" pitchFamily="34" charset="-128"/>
              </a:rPr>
              <a:t>Feedback </a:t>
            </a:r>
            <a:r>
              <a:rPr lang="en-US" sz="2600" dirty="0">
                <a:ea typeface="ＭＳ Ｐゴシック" pitchFamily="34" charset="-128"/>
              </a:rPr>
              <a:t>&amp; Communication About Errors</a:t>
            </a:r>
          </a:p>
          <a:p>
            <a:pPr>
              <a:defRPr/>
            </a:pPr>
            <a:r>
              <a:rPr lang="en-US" sz="2600" dirty="0" smtClean="0">
                <a:ea typeface="ＭＳ Ｐゴシック" pitchFamily="34" charset="-128"/>
              </a:rPr>
              <a:t>Supervisor/Manager </a:t>
            </a:r>
            <a:r>
              <a:rPr lang="en-US" sz="2600" dirty="0">
                <a:ea typeface="ＭＳ Ｐゴシック" pitchFamily="34" charset="-128"/>
              </a:rPr>
              <a:t>Expectations &amp; Actions Promoting </a:t>
            </a:r>
            <a:r>
              <a:rPr lang="en-US" sz="2600" dirty="0" smtClean="0">
                <a:ea typeface="ＭＳ Ｐゴシック" pitchFamily="34" charset="-128"/>
              </a:rPr>
              <a:t>Safety</a:t>
            </a:r>
          </a:p>
          <a:p>
            <a:pPr fontAlgn="ctr">
              <a:spcBef>
                <a:spcPts val="0"/>
              </a:spcBef>
              <a:spcAft>
                <a:spcPts val="1200"/>
              </a:spcAft>
            </a:pPr>
            <a:r>
              <a:rPr lang="en-US" sz="2600" dirty="0" smtClean="0">
                <a:solidFill>
                  <a:prstClr val="black"/>
                </a:solidFill>
              </a:rPr>
              <a:t>Hospital </a:t>
            </a:r>
            <a:r>
              <a:rPr lang="en-US" sz="2600" dirty="0">
                <a:solidFill>
                  <a:prstClr val="black"/>
                </a:solidFill>
              </a:rPr>
              <a:t>management support for patient </a:t>
            </a:r>
            <a:r>
              <a:rPr lang="en-US" sz="2600" dirty="0" smtClean="0">
                <a:solidFill>
                  <a:prstClr val="black"/>
                </a:solidFill>
              </a:rPr>
              <a:t>safety</a:t>
            </a:r>
            <a:endParaRPr lang="en-US" sz="2600" dirty="0">
              <a:ea typeface="ＭＳ Ｐゴシック" pitchFamily="34" charset="-128"/>
            </a:endParaRPr>
          </a:p>
          <a:p>
            <a:pPr fontAlgn="ctr">
              <a:spcBef>
                <a:spcPts val="0"/>
              </a:spcBef>
              <a:spcAft>
                <a:spcPts val="1200"/>
              </a:spcAft>
            </a:pPr>
            <a:r>
              <a:rPr lang="en-US" sz="2600" dirty="0" smtClean="0">
                <a:ea typeface="ＭＳ Ｐゴシック" pitchFamily="34" charset="-128"/>
              </a:rPr>
              <a:t>Teamwork across hospital units (i.e. ED)</a:t>
            </a:r>
          </a:p>
        </p:txBody>
      </p:sp>
      <p:pic>
        <p:nvPicPr>
          <p:cNvPr id="1027" name="Picture 3" descr="alt=&quo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286000"/>
            <a:ext cx="1417263"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6"/>
          <p:cNvSpPr>
            <a:spLocks noGrp="1"/>
          </p:cNvSpPr>
          <p:nvPr>
            <p:ph type="sldNum" sz="quarter" idx="4294967295"/>
          </p:nvPr>
        </p:nvSpPr>
        <p:spPr bwMode="auto">
          <a:xfrm>
            <a:off x="457200" y="63246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Calibri" pitchFamily="34" charset="0"/>
              <a:buChar char="•"/>
              <a:defRPr sz="3600">
                <a:solidFill>
                  <a:schemeClr val="tx1"/>
                </a:solidFill>
                <a:latin typeface="Calibri" pitchFamily="34" charset="0"/>
                <a:ea typeface="MS PGothic" pitchFamily="34" charset="-128"/>
              </a:defRPr>
            </a:lvl1pPr>
            <a:lvl2pPr marL="742950" indent="-285750" eaLnBrk="0" hangingPunct="0">
              <a:spcBef>
                <a:spcPct val="20000"/>
              </a:spcBef>
              <a:buFont typeface="Calibri"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Calibri"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Calibri"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F2BC6AAD-7452-435C-BF4E-AEED9EE6DCFF}" type="slidenum">
              <a:rPr lang="en-US" altLang="en-US" sz="1200" smtClean="0">
                <a:solidFill>
                  <a:srgbClr val="898989"/>
                </a:solidFill>
                <a:cs typeface="Arial" pitchFamily="34" charset="0"/>
              </a:rPr>
              <a:pPr algn="l" eaLnBrk="1" hangingPunct="1">
                <a:spcBef>
                  <a:spcPct val="0"/>
                </a:spcBef>
                <a:buFontTx/>
                <a:buNone/>
              </a:pPr>
              <a:t>19</a:t>
            </a:fld>
            <a:endParaRPr lang="en-US" altLang="en-US" sz="1200" dirty="0" smtClean="0">
              <a:solidFill>
                <a:srgbClr val="898989"/>
              </a:solidFill>
              <a:cs typeface="Arial" pitchFamily="34" charset="0"/>
            </a:endParaRPr>
          </a:p>
        </p:txBody>
      </p:sp>
    </p:spTree>
    <p:extLst>
      <p:ext uri="{BB962C8B-B14F-4D97-AF65-F5344CB8AC3E}">
        <p14:creationId xmlns:p14="http://schemas.microsoft.com/office/powerpoint/2010/main" val="1650699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371600"/>
          </a:xfrm>
        </p:spPr>
        <p:txBody>
          <a:bodyPr/>
          <a:lstStyle/>
          <a:p>
            <a:r>
              <a:rPr lang="en-US" altLang="en-US" dirty="0" smtClean="0">
                <a:solidFill>
                  <a:schemeClr val="bg1"/>
                </a:solidFill>
                <a:latin typeface="Calibri" pitchFamily="34" charset="0"/>
                <a:ea typeface="ＭＳ Ｐゴシック" pitchFamily="34" charset="-128"/>
              </a:rPr>
              <a:t>Learning Objectives</a:t>
            </a:r>
          </a:p>
        </p:txBody>
      </p:sp>
      <p:sp>
        <p:nvSpPr>
          <p:cNvPr id="31746" name="Content Placeholder 2"/>
          <p:cNvSpPr>
            <a:spLocks noGrp="1"/>
          </p:cNvSpPr>
          <p:nvPr>
            <p:ph sz="quarter" idx="11"/>
          </p:nvPr>
        </p:nvSpPr>
        <p:spPr>
          <a:xfrm>
            <a:off x="457200" y="1676400"/>
            <a:ext cx="8153400" cy="4267200"/>
          </a:xfrm>
        </p:spPr>
        <p:txBody>
          <a:bodyPr>
            <a:normAutofit/>
          </a:bodyPr>
          <a:lstStyle/>
          <a:p>
            <a:pPr marL="463550" lvl="1" indent="-457200">
              <a:buFont typeface="+mj-lt"/>
              <a:buAutoNum type="arabicPeriod"/>
            </a:pPr>
            <a:r>
              <a:rPr lang="en-US" dirty="0"/>
              <a:t>Describe the way in which improvement in the clinical culture can facilitate efforts to reduce urinary catheter use </a:t>
            </a:r>
          </a:p>
          <a:p>
            <a:pPr marL="463550" lvl="1" indent="-457200">
              <a:buFont typeface="+mj-lt"/>
              <a:buAutoNum type="arabicPeriod"/>
            </a:pPr>
            <a:r>
              <a:rPr lang="en-US" dirty="0"/>
              <a:t>Identify ways in which use of the HSOPS results and the team </a:t>
            </a:r>
            <a:r>
              <a:rPr lang="en-US" dirty="0" smtClean="0"/>
              <a:t>check-up </a:t>
            </a:r>
            <a:r>
              <a:rPr lang="en-US" dirty="0"/>
              <a:t>tool can identify opportunities for improvement</a:t>
            </a:r>
          </a:p>
          <a:p>
            <a:pPr marL="463550" lvl="1" indent="-457200">
              <a:buFont typeface="+mj-lt"/>
              <a:buAutoNum type="arabicPeriod"/>
            </a:pPr>
            <a:r>
              <a:rPr lang="en-US" dirty="0"/>
              <a:t>Utilize case studies to develop strategies to overcome barriers to decreasing urinary catheter device utilization </a:t>
            </a:r>
          </a:p>
        </p:txBody>
      </p:sp>
      <p:sp>
        <p:nvSpPr>
          <p:cNvPr id="29700"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a:t>
            </a:fld>
            <a:endParaRPr lang="en-US" altLang="en-US" sz="1200">
              <a:solidFill>
                <a:schemeClr val="tx1">
                  <a:tint val="75000"/>
                </a:schemeClr>
              </a:solidFill>
            </a:endParaRPr>
          </a:p>
        </p:txBody>
      </p:sp>
    </p:spTree>
    <p:extLst>
      <p:ext uri="{BB962C8B-B14F-4D97-AF65-F5344CB8AC3E}">
        <p14:creationId xmlns:p14="http://schemas.microsoft.com/office/powerpoint/2010/main" val="297058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Connect the Dots to the Urinary Catheter</a:t>
            </a:r>
            <a:endParaRPr lang="en-US" dirty="0"/>
          </a:p>
        </p:txBody>
      </p:sp>
      <p:sp>
        <p:nvSpPr>
          <p:cNvPr id="3" name="Content Placeholder 2"/>
          <p:cNvSpPr>
            <a:spLocks noGrp="1"/>
          </p:cNvSpPr>
          <p:nvPr>
            <p:ph sz="quarter" idx="11"/>
          </p:nvPr>
        </p:nvSpPr>
        <p:spPr/>
        <p:txBody>
          <a:bodyPr>
            <a:normAutofit/>
          </a:bodyPr>
          <a:lstStyle/>
          <a:p>
            <a:pPr marL="0" indent="0">
              <a:spcBef>
                <a:spcPts val="0"/>
              </a:spcBef>
              <a:spcAft>
                <a:spcPts val="1200"/>
              </a:spcAft>
              <a:buNone/>
            </a:pPr>
            <a:r>
              <a:rPr lang="en-US" sz="2800" dirty="0" smtClean="0"/>
              <a:t>Is management engaged?</a:t>
            </a:r>
          </a:p>
          <a:p>
            <a:pPr marL="0" indent="0">
              <a:spcBef>
                <a:spcPts val="0"/>
              </a:spcBef>
              <a:spcAft>
                <a:spcPts val="1200"/>
              </a:spcAft>
              <a:buNone/>
            </a:pPr>
            <a:r>
              <a:rPr lang="en-US" sz="2800" dirty="0" smtClean="0"/>
              <a:t>Do we give routine feedback on appropriateness?</a:t>
            </a:r>
          </a:p>
          <a:p>
            <a:pPr marL="0" indent="0">
              <a:spcBef>
                <a:spcPts val="0"/>
              </a:spcBef>
              <a:spcAft>
                <a:spcPts val="1200"/>
              </a:spcAft>
              <a:buNone/>
            </a:pPr>
            <a:r>
              <a:rPr lang="en-US" sz="2800" dirty="0" smtClean="0"/>
              <a:t>Are  evidence based guidelines implemented, shared and incorporated into practice? </a:t>
            </a:r>
            <a:endParaRPr lang="en-US" sz="2800" dirty="0"/>
          </a:p>
          <a:p>
            <a:pPr marL="0" indent="0">
              <a:spcBef>
                <a:spcPts val="0"/>
              </a:spcBef>
              <a:spcAft>
                <a:spcPts val="1200"/>
              </a:spcAft>
              <a:buNone/>
            </a:pPr>
            <a:r>
              <a:rPr lang="en-US" sz="2800" dirty="0" smtClean="0"/>
              <a:t>What strategies can we develop that can improve or enhance this?</a:t>
            </a:r>
          </a:p>
        </p:txBody>
      </p:sp>
      <p:sp>
        <p:nvSpPr>
          <p:cNvPr id="4" name="Slide Number Placeholder 6"/>
          <p:cNvSpPr>
            <a:spLocks noGrp="1"/>
          </p:cNvSpPr>
          <p:nvPr>
            <p:ph type="sldNum" sz="quarter" idx="4294967295"/>
          </p:nvPr>
        </p:nvSpPr>
        <p:spPr bwMode="auto">
          <a:xfrm>
            <a:off x="457200" y="63246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Calibri" pitchFamily="34" charset="0"/>
              <a:buChar char="•"/>
              <a:defRPr sz="3600">
                <a:solidFill>
                  <a:schemeClr val="tx1"/>
                </a:solidFill>
                <a:latin typeface="Calibri" pitchFamily="34" charset="0"/>
                <a:ea typeface="MS PGothic" pitchFamily="34" charset="-128"/>
              </a:defRPr>
            </a:lvl1pPr>
            <a:lvl2pPr marL="742950" indent="-285750" eaLnBrk="0" hangingPunct="0">
              <a:spcBef>
                <a:spcPct val="20000"/>
              </a:spcBef>
              <a:buFont typeface="Calibri"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Calibri"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Calibri"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Calibri"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F2BC6AAD-7452-435C-BF4E-AEED9EE6DCFF}" type="slidenum">
              <a:rPr lang="en-US" altLang="en-US" sz="1200" smtClean="0">
                <a:solidFill>
                  <a:srgbClr val="898989"/>
                </a:solidFill>
                <a:cs typeface="Arial" pitchFamily="34" charset="0"/>
              </a:rPr>
              <a:pPr algn="l" eaLnBrk="1" hangingPunct="1">
                <a:spcBef>
                  <a:spcPct val="0"/>
                </a:spcBef>
                <a:buFontTx/>
                <a:buNone/>
              </a:pPr>
              <a:t>20</a:t>
            </a:fld>
            <a:endParaRPr lang="en-US" altLang="en-US" sz="1200" dirty="0" smtClean="0">
              <a:solidFill>
                <a:srgbClr val="898989"/>
              </a:solidFill>
              <a:cs typeface="Arial" pitchFamily="34" charset="0"/>
            </a:endParaRPr>
          </a:p>
        </p:txBody>
      </p:sp>
    </p:spTree>
    <p:extLst>
      <p:ext uri="{BB962C8B-B14F-4D97-AF65-F5344CB8AC3E}">
        <p14:creationId xmlns:p14="http://schemas.microsoft.com/office/powerpoint/2010/main" val="4121207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1371600"/>
          </a:xfrm>
        </p:spPr>
        <p:txBody>
          <a:bodyPr>
            <a:noAutofit/>
          </a:bodyPr>
          <a:lstStyle/>
          <a:p>
            <a:r>
              <a:rPr lang="en-US" altLang="en-US" dirty="0" smtClean="0"/>
              <a:t> </a:t>
            </a:r>
            <a:r>
              <a:rPr lang="en-US" altLang="en-US" b="0" dirty="0" smtClean="0"/>
              <a:t>Leverage the </a:t>
            </a:r>
            <a:r>
              <a:rPr lang="en-US" altLang="en-US" dirty="0" smtClean="0"/>
              <a:t>P</a:t>
            </a:r>
            <a:r>
              <a:rPr lang="en-US" altLang="en-US" b="0" dirty="0" smtClean="0"/>
              <a:t>ower and the </a:t>
            </a:r>
            <a:r>
              <a:rPr lang="en-US" altLang="en-US" dirty="0"/>
              <a:t>W</a:t>
            </a:r>
            <a:r>
              <a:rPr lang="en-US" altLang="en-US" b="0" dirty="0" smtClean="0"/>
              <a:t>isdom of the </a:t>
            </a:r>
            <a:r>
              <a:rPr lang="en-US" altLang="en-US" dirty="0" smtClean="0"/>
              <a:t>F</a:t>
            </a:r>
            <a:r>
              <a:rPr lang="en-US" altLang="en-US" b="0" dirty="0" smtClean="0"/>
              <a:t>ront </a:t>
            </a:r>
            <a:r>
              <a:rPr lang="en-US" altLang="en-US" dirty="0" smtClean="0"/>
              <a:t>L</a:t>
            </a:r>
            <a:r>
              <a:rPr lang="en-US" altLang="en-US" b="0" dirty="0" smtClean="0"/>
              <a:t>ine</a:t>
            </a:r>
          </a:p>
        </p:txBody>
      </p:sp>
      <p:sp>
        <p:nvSpPr>
          <p:cNvPr id="3" name="Slide Number Placeholder 2"/>
          <p:cNvSpPr>
            <a:spLocks noGrp="1"/>
          </p:cNvSpPr>
          <p:nvPr>
            <p:ph type="sldNum" sz="quarter" idx="4294967295"/>
          </p:nvPr>
        </p:nvSpPr>
        <p:spPr>
          <a:xfrm>
            <a:off x="457200" y="6324600"/>
            <a:ext cx="2133600" cy="365125"/>
          </a:xfrm>
          <a:prstGeom prst="rect">
            <a:avLst/>
          </a:prstGeom>
        </p:spPr>
        <p:txBody>
          <a:bodyPr/>
          <a:lstStyle/>
          <a:p>
            <a:pPr algn="l">
              <a:defRPr/>
            </a:pPr>
            <a:fld id="{1CFE4EDC-1EE6-4F33-8E5B-EB46B6A27971}" type="slidenum">
              <a:rPr lang="en-US"/>
              <a:pPr algn="l">
                <a:defRPr/>
              </a:pPr>
              <a:t>21</a:t>
            </a:fld>
            <a:endParaRPr lang="en-US" dirty="0"/>
          </a:p>
        </p:txBody>
      </p:sp>
      <p:sp>
        <p:nvSpPr>
          <p:cNvPr id="37892" name="Text Placeholder 4"/>
          <p:cNvSpPr>
            <a:spLocks noGrp="1"/>
          </p:cNvSpPr>
          <p:nvPr>
            <p:ph type="body" sz="quarter" idx="12"/>
          </p:nvPr>
        </p:nvSpPr>
        <p:spPr>
          <a:xfrm>
            <a:off x="381000" y="5105400"/>
            <a:ext cx="8153400" cy="986523"/>
          </a:xfrm>
        </p:spPr>
        <p:txBody>
          <a:bodyPr>
            <a:noAutofit/>
          </a:bodyPr>
          <a:lstStyle/>
          <a:p>
            <a:r>
              <a:rPr lang="en-US" altLang="en-US" sz="4400" dirty="0" smtClean="0">
                <a:solidFill>
                  <a:schemeClr val="tx2"/>
                </a:solidFill>
                <a:effectLst>
                  <a:outerShdw blurRad="38100" dist="38100" dir="2700000" algn="tl">
                    <a:srgbClr val="000000">
                      <a:alpha val="43137"/>
                    </a:srgbClr>
                  </a:outerShdw>
                </a:effectLst>
              </a:rPr>
              <a:t>What Can We Do?</a:t>
            </a:r>
          </a:p>
        </p:txBody>
      </p:sp>
      <p:pic>
        <p:nvPicPr>
          <p:cNvPr id="37893" name="Picture 2"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6019800" cy="349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517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5800" cy="1370462"/>
          </a:xfrm>
        </p:spPr>
        <p:txBody>
          <a:bodyPr>
            <a:noAutofit/>
          </a:bodyPr>
          <a:lstStyle/>
          <a:p>
            <a:r>
              <a:rPr lang="en-US" dirty="0" smtClean="0">
                <a:solidFill>
                  <a:schemeClr val="bg1"/>
                </a:solidFill>
              </a:rPr>
              <a:t>Case Scenario #1</a:t>
            </a:r>
            <a:br>
              <a:rPr lang="en-US" dirty="0" smtClean="0">
                <a:solidFill>
                  <a:schemeClr val="bg1"/>
                </a:solidFill>
              </a:rPr>
            </a:br>
            <a:r>
              <a:rPr lang="en-US" dirty="0">
                <a:solidFill>
                  <a:schemeClr val="bg1"/>
                </a:solidFill>
                <a:ea typeface="ＭＳ Ｐゴシック" pitchFamily="34" charset="-128"/>
              </a:rPr>
              <a:t>Teamwork across Hospital Units </a:t>
            </a:r>
            <a:r>
              <a:rPr lang="en-US" dirty="0" smtClean="0">
                <a:solidFill>
                  <a:schemeClr val="bg1"/>
                </a:solidFill>
              </a:rPr>
              <a:t> </a:t>
            </a:r>
            <a:endParaRPr lang="en-US" dirty="0">
              <a:solidFill>
                <a:schemeClr val="bg1"/>
              </a:solidFill>
            </a:endParaRPr>
          </a:p>
        </p:txBody>
      </p:sp>
      <p:sp>
        <p:nvSpPr>
          <p:cNvPr id="6" name="Rectangle 5"/>
          <p:cNvSpPr/>
          <p:nvPr/>
        </p:nvSpPr>
        <p:spPr>
          <a:xfrm>
            <a:off x="152400" y="1752600"/>
            <a:ext cx="8763000" cy="4678204"/>
          </a:xfrm>
          <a:prstGeom prst="rect">
            <a:avLst/>
          </a:prstGeom>
        </p:spPr>
        <p:txBody>
          <a:bodyPr wrap="square">
            <a:spAutoFit/>
          </a:bodyPr>
          <a:lstStyle/>
          <a:p>
            <a:pPr>
              <a:spcAft>
                <a:spcPts val="1200"/>
              </a:spcAft>
            </a:pPr>
            <a:r>
              <a:rPr lang="en-US" sz="2400" b="1" dirty="0"/>
              <a:t>Nurse </a:t>
            </a:r>
            <a:r>
              <a:rPr lang="en-US" sz="2400" b="1" dirty="0" smtClean="0"/>
              <a:t>ED </a:t>
            </a:r>
            <a:r>
              <a:rPr lang="en-US" sz="2400" dirty="0"/>
              <a:t>gives report to Nurse Med on the medical floor. “Patient A is an 87-year-old woman with cellulitis in her right lower extremity. She arrived from her long-term care facility with fever, inflammation, swelling of the leg. She is alert, but confused. We started a peripheral IV and </a:t>
            </a:r>
            <a:r>
              <a:rPr lang="en-US" sz="2400" dirty="0" smtClean="0"/>
              <a:t>antibiotics. She’s </a:t>
            </a:r>
            <a:r>
              <a:rPr lang="en-US" sz="2400" dirty="0"/>
              <a:t>also complained of some nausea and vomited once. We gave her an antiemetic. You’re ready for her now? Wonderful. I’ll send her up with the transport tech.”</a:t>
            </a:r>
          </a:p>
          <a:p>
            <a:pPr>
              <a:spcAft>
                <a:spcPts val="1200"/>
              </a:spcAft>
            </a:pPr>
            <a:r>
              <a:rPr lang="en-US" sz="2400" b="1" dirty="0"/>
              <a:t>Nurse Med </a:t>
            </a:r>
            <a:r>
              <a:rPr lang="en-US" sz="2400" dirty="0"/>
              <a:t>calls back to the ED 20 minutes later and asks for Nurse </a:t>
            </a:r>
            <a:r>
              <a:rPr lang="en-US" sz="2400" dirty="0" smtClean="0"/>
              <a:t>ED. </a:t>
            </a:r>
            <a:r>
              <a:rPr lang="en-US" sz="2400" dirty="0"/>
              <a:t>“Patient A arrived with drenched linens after she urinated on herself. And then, she kept trying to get out of bed, telling us she had to go to the bathroom. Why didn’t you put a catheter in her? You told me she was confused. She’s going to fall trying to get up.”</a:t>
            </a:r>
          </a:p>
        </p:txBody>
      </p:sp>
      <p:pic>
        <p:nvPicPr>
          <p:cNvPr id="7" name="Picture 6" descr="alt=&quot;&quot;"/>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8001000" y="76200"/>
            <a:ext cx="914400" cy="1220561"/>
          </a:xfrm>
          <a:prstGeom prst="rect">
            <a:avLst/>
          </a:prstGeom>
        </p:spPr>
      </p:pic>
      <p:sp>
        <p:nvSpPr>
          <p:cNvPr id="8" name="Slide Number Placeholder 2"/>
          <p:cNvSpPr>
            <a:spLocks noGrp="1"/>
          </p:cNvSpPr>
          <p:nvPr>
            <p:ph type="sldNum" sz="quarter" idx="4294967295"/>
          </p:nvPr>
        </p:nvSpPr>
        <p:spPr>
          <a:xfrm>
            <a:off x="457200" y="6324600"/>
            <a:ext cx="2133600" cy="365125"/>
          </a:xfrm>
          <a:prstGeom prst="rect">
            <a:avLst/>
          </a:prstGeom>
        </p:spPr>
        <p:txBody>
          <a:bodyPr/>
          <a:lstStyle/>
          <a:p>
            <a:pPr algn="l">
              <a:defRPr/>
            </a:pPr>
            <a:fld id="{1CFE4EDC-1EE6-4F33-8E5B-EB46B6A27971}" type="slidenum">
              <a:rPr lang="en-US"/>
              <a:pPr algn="l">
                <a:defRPr/>
              </a:pPr>
              <a:t>22</a:t>
            </a:fld>
            <a:endParaRPr lang="en-US" dirty="0"/>
          </a:p>
        </p:txBody>
      </p:sp>
    </p:spTree>
    <p:extLst>
      <p:ext uri="{BB962C8B-B14F-4D97-AF65-F5344CB8AC3E}">
        <p14:creationId xmlns:p14="http://schemas.microsoft.com/office/powerpoint/2010/main" val="3960369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ctr">
              <a:spcBef>
                <a:spcPts val="0"/>
              </a:spcBef>
              <a:spcAft>
                <a:spcPts val="1200"/>
              </a:spcAft>
            </a:pPr>
            <a:r>
              <a:rPr lang="en-US" sz="3500" dirty="0" smtClean="0"/>
              <a:t>Scenario #2</a:t>
            </a:r>
            <a:br>
              <a:rPr lang="en-US" sz="3500" dirty="0" smtClean="0"/>
            </a:br>
            <a:r>
              <a:rPr lang="en-US" sz="3500" dirty="0" smtClean="0"/>
              <a:t>Hospital </a:t>
            </a:r>
            <a:r>
              <a:rPr lang="en-US" sz="3500" dirty="0"/>
              <a:t>management </a:t>
            </a:r>
            <a:r>
              <a:rPr lang="en-US" sz="3500" dirty="0" smtClean="0"/>
              <a:t>Support </a:t>
            </a:r>
            <a:r>
              <a:rPr lang="en-US" sz="3500" dirty="0"/>
              <a:t>for P</a:t>
            </a:r>
            <a:r>
              <a:rPr lang="en-US" sz="3500" dirty="0" smtClean="0"/>
              <a:t>atient </a:t>
            </a:r>
            <a:r>
              <a:rPr lang="en-US" sz="3500" dirty="0"/>
              <a:t>S</a:t>
            </a:r>
            <a:r>
              <a:rPr lang="en-US" sz="3500" dirty="0" smtClean="0"/>
              <a:t>afety</a:t>
            </a:r>
            <a:endParaRPr lang="en-US" sz="3500" dirty="0">
              <a:ea typeface="ＭＳ Ｐゴシック" pitchFamily="34" charset="-128"/>
            </a:endParaRPr>
          </a:p>
        </p:txBody>
      </p:sp>
      <p:sp>
        <p:nvSpPr>
          <p:cNvPr id="4" name="Content Placeholder 3"/>
          <p:cNvSpPr>
            <a:spLocks noGrp="1"/>
          </p:cNvSpPr>
          <p:nvPr>
            <p:ph sz="quarter" idx="11"/>
          </p:nvPr>
        </p:nvSpPr>
        <p:spPr>
          <a:xfrm>
            <a:off x="457200" y="1676400"/>
            <a:ext cx="8153400" cy="4800600"/>
          </a:xfrm>
        </p:spPr>
        <p:txBody>
          <a:bodyPr>
            <a:noAutofit/>
          </a:bodyPr>
          <a:lstStyle/>
          <a:p>
            <a:pPr marL="0" indent="0">
              <a:spcBef>
                <a:spcPts val="0"/>
              </a:spcBef>
              <a:spcAft>
                <a:spcPts val="1200"/>
              </a:spcAft>
              <a:buNone/>
            </a:pPr>
            <a:r>
              <a:rPr lang="en-US" sz="2400" dirty="0" smtClean="0"/>
              <a:t>The surgical unit is not discontinuing urinary catheters despite the fact that a nurse driven removal protocol is in place. When discussing the issue with the front line staff, they report that the chief of surgery has created a road block despite the fact that the protocol was vetted with stakeholders and approved by the medical executive committee.</a:t>
            </a:r>
          </a:p>
          <a:p>
            <a:pPr marL="0" indent="0">
              <a:spcBef>
                <a:spcPts val="0"/>
              </a:spcBef>
              <a:spcAft>
                <a:spcPts val="1200"/>
              </a:spcAft>
              <a:buNone/>
            </a:pPr>
            <a:r>
              <a:rPr lang="en-US" sz="2400" dirty="0" smtClean="0"/>
              <a:t>The Nurse manager does not “want to make waves” and has not made the nurses accountable for following the new protocol.</a:t>
            </a:r>
          </a:p>
          <a:p>
            <a:pPr marL="0" indent="0">
              <a:spcBef>
                <a:spcPts val="0"/>
              </a:spcBef>
              <a:spcAft>
                <a:spcPts val="1200"/>
              </a:spcAft>
              <a:buNone/>
            </a:pPr>
            <a:r>
              <a:rPr lang="en-US" sz="2400" dirty="0" smtClean="0"/>
              <a:t>You approach the Chief of Surgery but he is non engaged and somewhat hostile. He tells you that in his department they do not practice “ Cookie Cutter” medicine.</a:t>
            </a:r>
          </a:p>
          <a:p>
            <a:pPr marL="0" indent="0" algn="ctr">
              <a:spcBef>
                <a:spcPts val="0"/>
              </a:spcBef>
              <a:spcAft>
                <a:spcPts val="1200"/>
              </a:spcAft>
              <a:buNone/>
            </a:pPr>
            <a:r>
              <a:rPr lang="en-US" sz="2400" dirty="0" smtClean="0"/>
              <a:t>Thoughts ? </a:t>
            </a:r>
            <a:endParaRPr lang="en-US" sz="2400" dirty="0"/>
          </a:p>
        </p:txBody>
      </p:sp>
      <p:sp>
        <p:nvSpPr>
          <p:cNvPr id="5" name="Slide Number Placeholder 2"/>
          <p:cNvSpPr>
            <a:spLocks noGrp="1"/>
          </p:cNvSpPr>
          <p:nvPr>
            <p:ph type="sldNum" sz="quarter" idx="4294967295"/>
          </p:nvPr>
        </p:nvSpPr>
        <p:spPr>
          <a:xfrm>
            <a:off x="457200" y="6324600"/>
            <a:ext cx="2133600" cy="365125"/>
          </a:xfrm>
          <a:prstGeom prst="rect">
            <a:avLst/>
          </a:prstGeom>
        </p:spPr>
        <p:txBody>
          <a:bodyPr/>
          <a:lstStyle/>
          <a:p>
            <a:pPr algn="l">
              <a:defRPr/>
            </a:pPr>
            <a:fld id="{1CFE4EDC-1EE6-4F33-8E5B-EB46B6A27971}" type="slidenum">
              <a:rPr lang="en-US"/>
              <a:pPr algn="l">
                <a:defRPr/>
              </a:pPr>
              <a:t>23</a:t>
            </a:fld>
            <a:endParaRPr lang="en-US" dirty="0"/>
          </a:p>
        </p:txBody>
      </p:sp>
    </p:spTree>
    <p:extLst>
      <p:ext uri="{BB962C8B-B14F-4D97-AF65-F5344CB8AC3E}">
        <p14:creationId xmlns:p14="http://schemas.microsoft.com/office/powerpoint/2010/main" val="185384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Tools</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algn="l"/>
            <a:fld id="{17D525B5-7AAE-4385-9483-5F8078B80EE9}" type="slidenum">
              <a:rPr lang="en-AU" smtClean="0">
                <a:solidFill>
                  <a:prstClr val="black">
                    <a:tint val="75000"/>
                  </a:prstClr>
                </a:solidFill>
              </a:rPr>
              <a:pPr algn="l"/>
              <a:t>24</a:t>
            </a:fld>
            <a:endParaRPr lang="en-AU" dirty="0">
              <a:solidFill>
                <a:prstClr val="black">
                  <a:tint val="75000"/>
                </a:prstClr>
              </a:solidFill>
            </a:endParaRPr>
          </a:p>
        </p:txBody>
      </p:sp>
      <p:sp>
        <p:nvSpPr>
          <p:cNvPr id="7" name="Content Placeholder 6"/>
          <p:cNvSpPr>
            <a:spLocks noGrp="1"/>
          </p:cNvSpPr>
          <p:nvPr>
            <p:ph sz="quarter" idx="11"/>
          </p:nvPr>
        </p:nvSpPr>
        <p:spPr/>
        <p:txBody>
          <a:bodyPr>
            <a:normAutofit fontScale="92500" lnSpcReduction="10000"/>
          </a:bodyPr>
          <a:lstStyle/>
          <a:p>
            <a:r>
              <a:rPr lang="en-US" dirty="0"/>
              <a:t>Separate the People from the </a:t>
            </a:r>
            <a:r>
              <a:rPr lang="en-US" dirty="0" smtClean="0"/>
              <a:t>Problem</a:t>
            </a:r>
          </a:p>
          <a:p>
            <a:pPr lvl="1"/>
            <a:r>
              <a:rPr lang="en-US" dirty="0" smtClean="0"/>
              <a:t>Disentangle </a:t>
            </a:r>
            <a:r>
              <a:rPr lang="en-US" dirty="0"/>
              <a:t>the relationship from </a:t>
            </a:r>
            <a:r>
              <a:rPr lang="en-US" dirty="0" smtClean="0"/>
              <a:t>the substance</a:t>
            </a:r>
            <a:endParaRPr lang="en-US" dirty="0"/>
          </a:p>
          <a:p>
            <a:r>
              <a:rPr lang="en-US" dirty="0" smtClean="0"/>
              <a:t>Focus </a:t>
            </a:r>
            <a:r>
              <a:rPr lang="en-US" dirty="0"/>
              <a:t>on </a:t>
            </a:r>
            <a:r>
              <a:rPr lang="en-US" dirty="0" smtClean="0"/>
              <a:t>Interests, not Positions</a:t>
            </a:r>
            <a:endParaRPr lang="en-US" dirty="0"/>
          </a:p>
          <a:p>
            <a:r>
              <a:rPr lang="en-US" dirty="0"/>
              <a:t>Work together to find creative and fair </a:t>
            </a:r>
            <a:r>
              <a:rPr lang="en-US" dirty="0" smtClean="0"/>
              <a:t>solutions</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PoDASIAAhEBAxEB/8QAGwAAAgMBAQEAAAAAAAAAAAAAAAQDBQYCAQf/xABPEAABAwIDAwYKBwUHAgQHAAABAAIDBBEFEiExQVEGExRhcbEVIjI1VHOBkZPRFiM0UpKhwTNCVeHwByRDU2Jy8YKyJTY30kRjdIOUosL/xAAaAQEAAwEBAQAAAAAAAAAAAAAAAQIDBAUG/8QANREAAgIBAgMHBAEDAwUBAAAAAAECEQMEIRIxQQUTMjNRcZEUIlJhFYGhsSM0wUJDgtHh8P/aAAwDAQACEQMRAD8Aarq6sZX1DW1UzWtlcABIQALlQeEK30yf4rvmjEPOVV65/eUuvElKXE9z7vFix93H7VyXQY8IVvpk/wAV3zR4QrfTJ/iu+aXQq8UvU07rH+K+BjwhW+mT/Fd80eEK30yf4rvml0JxS9R3WP8AFfAx4QrfTJ/iu+aPCFb6ZP8AFd80uhOKXqO6x/ivgY8IVvpk/wAV3zR4QrfTJ/iu+aXQnFL1HdY/xXwMeEK30yf4rvmjwhW+mT/Fd80uhOKXqO6x/ivgY8IVvpk/xXfNHhCt9Mn+K75pde6K64n1MprHF+D+xP4QrfTJ/iu+aPCFb6ZP8V3zUHio0U1L8ilwvy/7In8IVvpk/wAV3zR4QrfTJ/iu+ah0XmiU/wAhcL8v+yJ/CFb6ZP8AFd80eEK30yf4rvmoNLLxVbkuprCGOS8Ff0GPCFb6ZP8AFd80eEK30yf4rvml0KvFL1L91j/FfAx4QrfTJ/iu+aPCFb6ZP8V3zS6LhTcivBhTql/YY8IVvpk/xXfNHhCt9Mn+K75pdCcUvUt3WP8AFfAx4QrfTJ/iu+aPCFb6ZP8AFd80uhRxS9R3WP8AFfAx4QrfTJ/iu+aPCFb6ZP8AFd80uhOKXqO6x/ivgY8IVvpk/wAV3zWyoXOfQU7nEuc6JpJJuSbBYVbnD/NtL6lncF2aRtydnidswjHHGlW5jsQ85VXrn95S6YxDzlVeuf3lLrjl4me3i8uPsgQhCg0BCEIAQhCAEIQgBCEIAQhCAEIQoAIQhSAQvWtLjYDVaDB+SklbF0uum6LRgXLibF3v2DrWmPFLI9jl1Orxadfe9/QoI2PllbFEx0kj/JYwXcfYtFTckTBTdNxysjw+nbq5pcM3tOwfmoqvlnheDNfRclaGOeXY+qkNowRxcdXLJ1dazF6rnscxJ+ISg3ETX5YmHgANv5Fd8NPDHu9z57N2jn1D4Yfav/3UvqzlnyZwp7qfAMF8JzjQTzC7Seq+p9gCz2JY7ylxW+fB4YWnVoipcrh2E6rR4dgOIS02eip44Iy2+VrgwkdY2+9IsqJWHyyRvBNwVEtRwOnHYnH2c8yco5E2UOFY2aiTo9SMsmwHZc8FcrP8q6eGjxeKopzYzNEjhwPFXdNLz9NHL95oKx1OOKqUep39laicuLFPmiVCELjPbBCEIAW5w/zbS+pZ3BYZbnD/ADbS+pZ3Bdmk8TPC7a8uHuY7EPOVV65/eUumMQ85VXrn95S65JeJns4vLj7IEIQoNAQhCAEIQgBCEIAQhCAEIQgBCEIAQhdRtzPHvUpW6KzmoRcn0LfBKam511RWPayngbnlc46dirMW5Q1fLOqdDE59LgsBsGNNjMRxWfx/EJp5o8MheQHWzAHyieKtDSCLBXUtNo9rCMo/f/mdfevXi446gfFTWXU8ef0KyajkxEzx0cT301IzOSywa1twPb/Wimkw+anngp6l8cEdM9hdA+zHAu/eGl3Kun5TYo2F1JHOYoubbEWRtDQ5gv4psNdqQqMTnqy8yPc92cSNc85nDqudy2OMv8S5aVMbZKXDZHRtJcx8297TpoP3e3am8PzHDqcuN3c2FjnnnpiRte69u1a19S+io2HLeCDK2R7WA2vsG7gVz58TyJJHo9n6qGmm5SXMU5WQlzqZ1tGxtbf80/h7CyghaduQKCqrKPHBTwUkcv1Ti+aWQAXG4aKwAAAA0AXPqnUVA9PsmDlknm6MEIQuE98EIQgBbnD/ADbS+pZ3BYZbnD/NtL6lncF2aTxM8Ltry4e5jsQ85VXrn95S6YxDzlVeuf3lLrkl4mezi8uPsgUtNTSVlSynhAL3mwuVErLk/wCfaT/f+hSKuSQyycMcpLohOmpZ6uoEEEZfIdwTowKdxyxVNJNL/lRzAu/mu6ZzouT9fJF+0fMyN5G0MNz+ZACqmuLXBzSQQbghXajGr6mCllyN8Lqiano56msbSMZaZxIyuNrEcfcoSC0kHaDZaaKz+VWGzOP1s0DJJrfeLTr1XFvequQYLzjryV17n9xnzVnjpczOGqcnuuie39RfwZVdMhpMredna1zBfaHC4S0kb4ZHRyMLHsJDmnaCtLJkHKzDObLizmocpdttl3pKa2OwvcPOMANxvnYP/wCh+al41vXMrDVStOS2pN/qyrqKWWlcxsoAL2NkbY7jsXVFRS10j2RGNvNsL3OkeGtABA2+1N47+3pP/pIu5e4FGJnV8ZkZGHUbvGebNHjN2qqgu84TWWaS0/edSOTBqlsL5Y5KecMF3CGZryBxsFXq6oY6bCZzWSYhBOWMcGxQlzi8kEa6Cw1VKonFIvgySk2m7XrVAhCFmdIKejZzk+TeWOt7ioFJBKYJ2Sj903VoOpJmWeDnilFdUZSR1uVPj7pAFqBe4A2qm5Y4YaevZi1J40E9nXH7rgrHDK2PEIA+mY+WVrbmFti8Hfpv7f8AhehnxPI4uJ832fq4aaE4ZOZS49hRD+kwklz3eNHl1JO8KKi5Icoa8Do2EzuadjnAMHvKvpK6kpGNr6mTnnAfVMbsB6uJ61RV/K/GKx9m1ssETfJjieWgD2bV0wTjGm7PKzZFkm5JUX9F/ZxWUwbPjFdSYaxpDnOlmaSB1AHU+1QcssawqOhjwLAnc5TsfzlRUbTM/drwCyUlZNO4ulkdI473m69go555GARkB7g0OIsNVZutzNJt0i/5MxObSSynZI4W9n/KulHTwtp6dkLPJYLBSLxss+Obkfc6TB3GGMAQhCzOkEIQgBbnD/NtL6lncFhlucP820vqWdwXZpPEzwu2vLh7mOxDzlVeuf3lLpjEPOVV65/eUuuSXiZ7OLy4+yBPYVW01BUdJlgfLKw3jyvsAbHbpqkU/S0Ec+EV1Y5zg+mMYaBsOY2N1MLvYrn4OCp8nt8kdFiD6KSQhjZIpW5ZYn+S4JltXhELhNFQTPkBuGSzXYD7BcpOhoZ8Qq2U1O273b9wHE9SkxKGjpqow0cz5msFnSOtYu326lZOSjZlOGKWTh3ut6/5O6fFZWYy3E5xzsmYucAbX0skXHM4u4m6uIsIpKOkjqsYnki50Xjp4gC9w4m+xEcfJ+scImuqqJ50a+Qh7PbwU8EmqbKLNii3KEXXK0ttiHwv/wCKUtbzP2djGZc3lZRZIRzyQ1AnicWSNdmaQdQUxV4e/DcQFPWh3N3BLov32cW3Vnh1BgGJV0dHC7EWvkvYv5u2gJ/RSlKTq9xKeHFHiSbVe6orcVxJ2K1Tah0YY4RtYQNlxvUdHVilbUDJm5+ExbbWuQb/AJJuYYAI3iHwjzgBDc/N5b9fUoqPwRzH9+6bz1/8HJlt7dVFPiu0SpQ7rhUHXoIKapkgfzfMQmLKwB93XzO3lXNTQYBS0tLUPdiRbUtLmgc3cWNtVWmGhqMTghozUCCR7WO53LmuTY7NFDg1taLQ1Ecn3U9rEkK8q6bk9R1ktNI7Ey6JxaS3m7EhI1ngjmf7j03nL/4+TLb2I8ddS0NQp1UXv+hFCt6Ogw3wKcQr3VWs/MhsGX7t9/tXUVLgFY8Qw1NbTyONmuna0sJ67J3bIeqim9nt1op3FslO+mmaJIX7WH9OCqH8m6YTCSnqpIdbi+1vtCvKulloauSlnFpInWNtihVo5smPZGWbRafU/e1z6oqq/k1O/DqaOmJndGXFzmuB2m+zbdVYwKaKRrKiGdubYGwkk9moWpTuHyZnPiJ1Iu2668eq4moyR4+q7J7rG8kJXXQxUtXS4dKYmYcXOYNDUGxvxsAPcbqKSonrKR1ZNiDBJA9vN0+oLutoAsLWVzyzoATFXxjyvFdbiqCgopZi7axpbYutc6rtPETp2jX00zainjmbse0HRduc1vlOa3tcAqcYDjLqLLh7Jn0zDbQ2JJ22G9d03ITlLVeN0Qxg73uAXD9Ir3Z7z7akopRjuWfPwekQ/EC6a+N/kzRO7JAlx/Zlj1rkxfiKXqeQWO0gLsjSBvD1b6SHqY/zOf0RZljwL5TbiNVysw/wlhshAkcxzfuuTVPyjqGkCqibKONrH3rOWjf/AEs6sXbS/wC5H4L1bnD/ADbS+pZ3BfP6aupawDmZLO+4/Qr6Bh+mHU3qWdwU6aEoSakZ9qajHnxQcHe5jsQ85VXrn95S6YxDzlVeuf3lLrhl4mfQYvLj7IFeYRBLU8nsUhhYXyPfAGtH+4qjV7g1ZLRcn8WlgkySHmmg79SQbewrTFXFv+zn1nF3X287X+UOyUQocBqqfDZ2SVcZHTS3ysu8NPAb1n8LiZPilLFJ5D5mg9l17huITYZXMqodSNHNOxw3gpzF6WKmmhxPDnjos5zsF9Y37S0qzaklJdDGEJYnLHJ25cn+/T/0RcoZnz47Vl9/FkLGjgBoFWrQ1lGzlEen4e9gqnj6+mc4NObi2+0JaHkxiTnXqY20kQPjyyvADR71EscpStb2aYdRihiUZOmuaO65xqOSmHzy/tIpnQtO8t2/kuOSn/mWk/6/+wrjGq6nmbT0NESaWkaWtcf8Rx2uXXJVwZykpHONgM+3/YVa13q/oZOLWknaq7fyVT/Ld2lcrp/lu7SuVzs9KPJFxi/mXBvUv/7kjhnnWk9ez/uCexcg4Ng4BBIiffq8ZIYabYpSE/5zP+4LWXmL+hxYv9vL/wAv8sucXw2gkxarkfjEMb3SuJYYnEt12KqraKlpomvgxGOpcTYsaxzbDjqrXFuT2J1OLVU8MDXMklc5p5xuov2qsrMExCgg56phDGXtcPadfYVfJF2/tMtNONRXe+m23wWVHQVOIckeapYuce2uLiMwGmTrKgh5L4i1+eraylgYQZJXyNs0ew7VwSPoc1t9en3t/wBCgwfEhQVDmzN5ylnGSePi3j2hT9lx4vQhLOo5HjfV9Nwx2tixDGKiph/ZuIDSd4Atf8lXp7FsPGHVnNxyCWB4zwyA3zNOz2pIAk2AuSsJ3xOzuwcCxR4eVAASbDaUvW4lHhviMBmqz5MbdjO1NzF8DeahNpnDx5LX5scB19yrHUhB6PSM+ukIGZ2pJO8ld2DTpfdM+f7Q7Sc7x4uXqVTpumV0cVS+Tx3AZWjMQTwC+rYByRw6ngjkZRkOLfKmF3/n5PssoOSPIelw21ZMTNUu1zuGturh/XYtweapoi+RwY1ouSV2nhEVPQQwsDWsa0DYAEliGN01BmZBC6plaLuyENZGOLnnRvf1JHlDyhgo4QyQvc6UXipo3WfL1uP7rVlHsmxUiTE5WiFtjHRxC0TBu0/eO3UpdAareVWIV0z46eoL2a2bQtDWDtmeNf8Apb7VV9ErJJDJOYySdspdO7/9zb3BWJvLE9lNHkDbtB616KOeSONxc4G4Lhs03qlluEq30rrlvPG9tQyNje4KsrsMY8XeHnrsPktI+iY2rDS8XczRt9UpUYfUcxJtvrYKLYMi/Cf8mSxHEWX1HCA5uC0IebuFPGCevKFj5KR8YYx8d7j2raUAy4fTN4RNH5BWRBjsQ841Xrn95S6YxDzlVeuf3lLrxZeJn32Ly4+yBFzawOiFy54Za+8gKEXbSVs6Rra19FwZW5bjXS695xvFTTI44+p2CQbg2K9dI94s57ndpuoy9oNr3PBMCmkeYxGC8vbmsNwvb9E3ohyhdshRcg3BsUxHRTvcAWZQRe5XJpJxrkuL2vcJwsh5IcrIUKYU7g17nkNDHhh366/JdSUU8biMuYAZsw2WThZPeQurF0KcUdQSQIybbdRxt3qCT6p+R/iu4f12hKYU4Pqe5nfePvQXE7ST7VxnbYEG99n9e1dI76krhfIL6W1shCFBbZHtzx0CZjZ0eHnXD6xw8UcBxXFNEHvLneQzb1r2eQzSWPsXbpsV/ezwe1dZwruYc+pG1jpHXaCexafA8Jp5KsPjiNmgZnu1J6upU9HT6glbrBaUQUrdLF2pXoHzRaMMdNCZHkNYwXcTsAWWx3HzG2OcsDnyE9Cpn7D/APNeOHAJvGcWpzHK6U3pKYjMB/jSbmD2rKM52rrnVlY688+oAGgG5o7BuUNg8ihe5z62oc6oqJDme92pP8rbAu6qbmKmN9nFmQkvOtxusPYpnCKN7qNxeGubmc4GwjB613JDT1VC6KlYXc1cB97ZT2nd3rNuzWkiCga+sw18zqhzfHN3sFiLaWTrYqnOyeKYujyasI2nikMHtTYjJTOk5wTMzNdawJFr/kQrYUhFIYS8vdlcA46bexA209yu52R1TTyVEccUpeWnXaOpWcjS5niODTfeoIoDFRwsrMhfHYB41F9yjL5y5sUrgXkmzRvHFRyJSUuRPUwxtidIWg5RfYnqUg0kJGwxtt7lE5jTEGv/AHhYhMRsEcTGNFg1oAV4mbMRiHnKq9c/vKXTGIecqr1z+8pdeNLxM+9xeXH2QLttM6ZuYMBGYNFza522HuXCkjnfG0NbbR2ZtxsPFFV7kzutjjmC0fsiLdWxemmLMjub8puYEa6bFKauV0Ji0ykAGw13fJe9MlyMZ4to/J0VtjOp+iIXUrmljywjOLgjfu/RSCSoY3IAQANmXdrt6tq78IVGQMzXA47dpO32lBrXuika8Xc8Nbe+wAWTboyKn1ijx0tTFa7iBYHTrGn5KTnayHxybhpGmmtxp3fkoX1L3xlhtYgD3bO5dGtlLGsNsrdgts2/MqU16kOE6VRR4ROAX5crZDfQab/dsK9dPVuu1xcdNbt3a/zR02YNDbggG+uvH/3Fdmve+N7HgHMLAjSyWvUcM+sUcCsmEbm3Bub3I1Bve49qXcA83cAT2WQhUtm6hFckc5G/dC6QhRzJSS5DFNC0tdNKLsZoB948F3mfI7LezTuA0HsTdVAaeGGC1srbntO1V1TVMooHzvNsouAvWw4VGG58drdZPNldPZchmcdFAp9LjU9ZUUNpJLcN6zlbjk0kIcJI3OlbcOadWngVd4I5zqOMvdmdvPFbpJKkcEpOT4pczRYbTiSpjj4nVamtqnUtKGQgGaQ5Ix1rPYIc1W022AlcY3ijmmV0Z+sJ5iDqcfKd7AhURrZxXVzaaK7qSkJaDukk/ecm6KeB55skc6wXLRrb2/1tS+HUloYmCwYAcw3lJOwOaGVz43x0zQSwOuSXt1sTbZpb3BZstFblxTMkdSONa0Oc51gwW010XuGYcaKN+dzM0jQHNZsBAtt3qvqqSqE1KKZ8rnEE3JzMba229+vVXjS7IM1s1tbbLoS3uZ2vphhkkddzrjzErXu10ynxT+RWlYQ4Ag3B2LN8spWQ4RIXuAD2lgvvK85I46Kmgp6KrD46prLMLwQJWjYR7ESpCTcnbNHU0zaqAxuNr6gjcl5hHE5kzhmdH4uhToSbqUwzTytObnBcNPFGFzHg3QFvuUg2KGnc50DC8WdbUKZTEhmGxDzlVeuf3lLpjEPOVV65/eUuvGl4mfe4vLj7IEIQoNAQhCAEIQgBCEIAQhCAEIQgBCEIC7qZ46ylZUNe3OG2kbfUFZzFsPlrqVzzJlY3yWjeeJTCsquMMp4ogNA3XrXp6fNKez6HynaOix6f7ovmz5r0d8c4ZtN9y3uExPp8PjY/y7XPtVbTYRHDXGe5eTfKCNiuGOs2y6jxyeTEn4dTHmnWmmIYzq4lK0BdX1kkrnExwHm4+3eVUV1VmxN7wbso4r/9R/oK9wSDm8Ngbexf4zzfjqoYRcwc7C6NrGB8Trl7y62QW003qHEXU1TRSRz1AiEwFrkXDb7bKVk0VVTtdTyNeyQ2Dmm4tv7rJA4dIedpntc6PNcPcNSDcWvtOhPuWTZvjSe7ZFLjXRa2ljZTXjvlMpabuaeHDW3bYrRhUFPU4fTwtrXHJzV4PH1cQL2A1233/NXdPM2ogbK0EBwvY7QrIza3Mj/aGyR9HTFgJax5Lvcqjkw2fEsWpZDJK6WB7dMvitYOvit9X0MVfCY5WhzSjDcNhw+PJCwNCmyCwCr5nVYr3gAmLLodwT5dlYTa9hsSIq21NO7OcjnOy2B1UMlcx+ma5sDA83dbUqdRRN5uNrRrYWUqsiGYbEPOVV65/eUumMQ85VXrn95S68WXiZ97i8uPsgQhCg0BCEIAQhCAEIQgBCEIAQhCAEIQgJKdnOVEbDsc4AqyxA3fa25I0IvWR34/oncR/aEDaQvR0a+1s+Y7aleSMf0Vua0h12L10lmk7gFG8Wcbi5ulMRm5qgmeNPEIXYeGVkTjPSSP31VUAOwLW1WHGXDZIomuz5LgMNiTuWVw1lzhkdtLueQtXDTjNI41NQ0SAWDJCMh6lVslEuD4fV4bBMHfWlrLwxF5002Em9joOoK2idJI2EyxiN+XM9l75Tw71nXCspbvi5QP1dZrJ4g8ndusVMyt5Rwve40NHWNbZt4ZCwnfsPaqlmmhmrpn9OMDWNhhcBKJg29nZruv1lTCvpMIENB9Y59rgElxy6+MSdNg2KqruUWalfBieF19ETskY3O1p43FkvDj2C4hWx9Kqy1sUeS72Zecva9zu1HUhL3RtBrYjeuhZUIrJZsTpuiVTainDRcscLcDexTNT0tuJwStkaIcpzC+gKFRp+IsbiAoyCCW3zFdQRskqS0QAMZqHcSoHPiqap1Oy7JMn7Q7bKygjbFEGNdmsNvFRzLciULtcBdjYroqzDYh5yqvXP7yl0xiHnKq9c/vKXXiy8TPvcXlx9kCEIUGgIQhACEIQAhCEAIQhACEIQAhCFAGcP8AtrD29ysq+O5B4jaqygNqxhPX3K7q2ZoA62xenpPAz5Xtn/cL2M7IMpcNuqpcfmy4eW/fcB+v6K7qm5XHtWa5Qu+qibxcSus8Ybw7SroABe1OTb2rYw0UU0becbfm3hzddhWQww5cQoCRe9L+q1FdjUWF0wcY3SvdYho2Eb9f06lR8yyI6jCHTyB8QHjO8cuNxo4nyba/yTtHSvpKcRh97E7BYbeClZXRNpoJWNklZPJlYY25tpNieA602MrnPA3O17/1VK3NXNtUyATSN26papo8PrGltVQQSdZYLj27U+WDgueaB3K25nsZyXkfg8js0Dp6Y/6H370rNyWxKJhFHjj3xjUMlJt+q1hpwVBPTHIbEpbJo+bTYjiLK57p5jnDsj3t0IA4cFf4XyjdhNcJ+ZmNDMLBhdmdpvXs3J8z1ry+O7X7Vf4RyfiomWYzNfe/VSQTU/LnBZ3BvPOY4m1nNstGxwfG17dQ4AhUr+TWGTuD5aSPODe4FldMaGMa1osAAApRDMRiHnKq9c/vKXTGIecqr1z+8pdeLLxM+9xeXH2QIQhQaAhCEAIQhACEIQAhCEAIQhACEIQE1KbVDOvRaQASQ23ELLscWPa8bWm60dLJmiGuzReho3s0fNdtQ++MiixBnNvcDtBWP5QOu6Edv6L6Bi9Pnjc9ovpcr57jxu6PqJ/Rdp4JYUDxz2EPOx0Tme4rZOw2GvEHOWyRHMWFoIeLWsb7tVg6GQ+CaWf0Wryk8A6x+a+iUTxzTSLkEKsiUT08TKdphY0MjZ5DRuFv+V7BJFI97ontc129puLjQ/okavnamnhmYyWMmzjHlu6+4EX6/wAl3QUs1OTNKGx57Xja42BO3bs1ts4LO3ZtwrguyxAXQCAugFYyDKgxhy6C6CAjZSsBvYXTDWgbF4F6EB2pBsCjCkGwKyDMNiHnKq9c/vKXTGIecqr1z+8pdeLLxM+9xeXH2QIQhQaAhCEAIQhACEIQAhCEAIQhACEIQArfDZw5uXZ/X8lUKelm5qVpOy9vf/NdOlnwzr1PK7Ww95p7XTcv5AHFtxcG7SvmPKSJ9LiEtM/9x5LTxadi+nNcJYtNu0dqzPLfCOlUbMQhZ9ZELPtvb/JeqfImTwcmelrqEbXxc6wf6mG/ddbvk9WNqcIjlvdzRqOxfOcNqzQ4jDU7mP8AGHFu8e5bLk7I3D8XqsNc4GM/WQni06hVYNXUzwwwiWWVsTbjK5xtc8EPmc6SKNsLpI5Qc0gIswW39qosSoaqrxJnMQvcSxzMz3WY0aC514F1tL3V9A2SKNjZS0uI1LRYX32VC6JonEix8puhUoVZBiLaipa1jbeULHbp/wAFWTHBwuFCZaUXHmdroLkLoKSh0Ni7C4C6CA6Uo2BRKQbArIMo5+SGL1VVNPHHHkleXtJkAuCbhcfQjGfuQ/EX0SlH90h9W3uUtlh9Lje56a7W1CSSo+bfQjGfuQ/ER9CMZ+5D8RfSbIsn0uMn+X1P6+D5t9CMZ+5D8RH0Ixn7kPxF9JsiyfS4x/L6n9fB82+hGM/ch+Ij6EYz9yH4i+k2RZPpcY/l9T+vg+bfQjGfuQ/ER9CMZ+5D8RfSbIsn0uMfy+p/XwfNvoRjP3IfiI+hGM/ch+IvpNkWT6XGP5fU/r4Pm30Ixn7kPxEfQjGfuQ/EX0myLJ9LjH8vqf18Hzb6EYz9yH4iPoRjP3IfiL6TZFk+lxj+X1P6+D5t9CMZ+5D8RA5EYzr4sIvp+0X0hClaWCdlZdq6iScXW/6PmFJJLBK+mqBlmicWPHAhPmNk0Loni7XA+4pnlthTqWoZjNOzxHWZUAbjsa79Pcq2jqRKwEHRdJ5Z845R4K/DK15a082TfZsU9HVPmw2nrotarDHBknF0ROh9h0W8xjDGYlSEZQXtGnWOC+fCGbAMS5/IZKV12Ss4tO1pUA+hQVXSYYKyBzebkF3XHvHvTT5bzRxCF7myAkvGxtuPWsvgFS3D6s4Y+QPpKkc5SSk6EHd27loYZBRlsMr3OL32BOpJOvz9io0WTJ4YI45nOIJe7YSb+7gu4pecllaxj2mMgEuFg7S+iqcaxOop3CngjLGvtmqNuQcQDttx61ZYfLLLQQyyeMXsBPaq1RbivmNtlbmyk2dwKkCpqSCpdiDpJLlocRdxGo4BWt/rubDXgWvm3diJ2WnFRfMnBRmASU1Q5lS2IG2/tTLgQAWkDjdLKuLSOKqqMDQbbU9E7NEx3FoKUkjbO0BwuAm4xaJoG4BWjzIdUjTUv2SH1be5TKGl+yQ+rb3KZaFAQhCAEIQgBCEIAQhCAEIQgPEIXl0B7deXXhK5JQHWZcl6jc9QultvQElTHDVU8kE7A+ORpa5p2EFfMcQpJ+TmKGmeS6nebwyHeOHaF9EfPbeqzGKSmxeidS1A62P3sdxCAz9LVCQWuNUpiuEsq2OkjaC4jxm7nKokdV4JWmmqr2HkvGxw4q/oq5lQwai6AyQw9sUTqGR7mRZs8Lz5VO//ANp3hXmF176kdErWhtbBo7/WPvN7VZVmHRVjb6Nfx4qkqaGWIsbK50T4jeGoYLuj+Y6lVkosmxNfN0usaSIi4RgnTLvJHXZWQlMtNmhs17m3aHjfuuqSlxvmnCkxaFjOc0bINYpew7j1K2fTOmlidTvBjbdxaTrfcqtEjTGnm285Zz7akcVX0GIvqsQmgLS1jfJ7d6nDqmOd+drhGALdfEqGnfHCx9QyICSQk3A2qCSwcxglYS0ucdAeC4r2SOpXCI2cuXVLw6MAHxjqu446iV7xlOU7LqaIsKaV8dNGJdXbNFZM8hvYl4KNscYEhuQmdN2xSiDSUv2SH1be5TKGl+yQ+rb3KZXIPDoFDJWU0L2xy1EUb3eS1zwCfYpjsWbwyBkeFV1NHI7Eo3SS5p5WhrTfaL7XWO/XhpawA0gN0E2VLyOkfJyTw90jy53NkXJudHEKflDDXT4Zaga2SVkrHuic7KJWg3Lb9aAsGzRvvke11jY5TexXr5GxtLnuDWjaSbBZmLGaGpxKjgrsOqcMrGyARc9FZrzYjKHDQjVd4PO7EsZxWqngfN0apNNC27S2MNGpAJGpJ1PYgNIHAi42cVy+eKNjnvkY1rPKcXABvaqmkpKqHHKgNpsmGTwAljnNIEoNjZoJ0I29iR5MUUJqsZaY4+ZjxGQRx5RZpytube7s9qA0scjJWB8bg5pFw5puCF4Zo+c5vO3Pa+W+tuxUGDsdFjPKChpiIo45I3xNtoxz47k27dVXsxI4XhfQOUOD1DWtblkrIW86x5++SNQd6EGxzAi9xbiuWyMkF2ODhe1wbrMVNU2fGMFwqNxnozTGodltaYAANvc6jfbsT2JU1WaiiqcNozHNFO0S3c1odEdHA2Ou4jsQFyVBNPFCAZZWRg6DM4C6necrS62wXWe5JuOI4P4WqLPnrZHuObXI0OLQwdQAQFu89aznTsQxB9YaMxxmmqhCGybHNFsxPXttsU+HyFnKPE8HIDqZjWTRsIuGZhqOy+tkryepo+k4s4RMBbXvDSGjTQKQWMryEjNOQrCaIquqYTbYgKnE44K+AxVDcw3He09SysjKrCJrtcZItzgtVUxu4KoqmmxBFx2IBjDschqGgOcA7gVah8U7crgHA7isNUUoY/PESx3UpabF6qkIa8Z2qKJNTPg8Mkb2R5Sx/lRvF2lV4wjEcOIdh05Y0f4MpL2ew7Qil5Qwv0c7KeBVlFi8Tho4H2qALQ8oayn+rr8MmsBq+L6xv5apmPlNhNg0+Jbc5hFveFN4Qp3auDT1lRyVVCdXNae1KBM3lFhLiMsoJGyzSUHHjJpTUsr+stsEk/FKKIeKxl+oKLwm+d1o/FCUB91TWTftXtiB/dbqVcwgtgjab3DQDfbsVbhjGseHkZ38TuVs43cTxKNA0dL9kh9W3uUyhpfskPq29ymUg5c3M0g7+CocGwjE8Mw8YXJNTyU0eZsczbiTKTexba19Trf2K/JAGqglrKeEtEk8bC42Ac4C6XRKTfIR5P4bV4ThsVDPJE9kAcGOYDdwJuCb7EziEFXL0d1JKyN8UuZ2cEhzbEEfmm7gC6glrqWD9rUxR/7ngKLCTfIWq6KbEeYjqWRMjimZMcri4ktNwBcC2v5JePCarD8Yqa6gdE6KssZoJSWgPH7zSAdu8WVwCCL3UMtZTQC81RHGP9TgEsJN8iOOKqMrp5sge1pbHExxy8SSbanQbtEjg2HV2Hz17p+juZV1LqgZHG7SQBbUdStucYI85c0MtfMTpZRQVtLUvLYKmKVw2hjwSEsU3uVMGE4jHiGLVTnU4GItaGhr3XjLWFo3ap+NmIijEM3RpZMuV0tyA7ry2/K6e7Uu/EKOJxbJVQsI2gvAIU2QlfIqpuTZjhwx9BMI6nDG5I3PF2yNIs5ru38lYc3W1ORk7YYWAgv5qRzi62ttgsE0yWORmdj2ubtDgbhRw19LUSOjhqYpXt2tY4EhRaJpk9tFV4bhkuENngp8klK+R0kTHOymO+pbs2X19qtMyWOI0XOZDVw5tls4vdTYSbE6PCn01ZW4i/LJV1ZGl7Na1osGg2/NLYRhVdQVFa6cU7m1dS6a7Huuy+7VuuxXoNxcWsuXyRs1e9re02SyKFJKe+5KS0l76KyhqKepLhDNHLl25HA2UE9fQQSc3NVwMf8Adc8ApaJ4ZcqKSfDs25VVThJN/FWzEUcrA9jg5p1BBuCon0TXbksij53U4O77qrJ8GkufFX0uppaaFuaeSOMcXuASrKKjqSRDLFIeDXApaJ4XV0fMpMJnB0b+SjFDVM2NI7F9QfgkW0tAXHgOE7gmxCTZ81FLW8He9Ssw6sk25l9IbgUVhZgU0eEQt3NTYUzAU2BTOILgSryiwNzbXatbFhsY2AHsTTKNrdyApqTDcgGiJG5ZHN4EhaBsIG5UVTpVS/73d6MF/S/ZIfVt7lMoaX7JD6tvcpkBxLGyWN0cjWuY4WLXC4Kw3K/D6ShxPDn00DIjI7xgwWBsRbT2rdrG8uvt+Ff7z3tWOfwHdoG1nS9/8GwLA5mUgEEWIWK5cYZR0lJTTU9NHC8yFpMbQ24t1LbDYsp/aB5tpvXfoUzL/TZGhbWojRqGAGMDdZY7lxhtHTUME8FNHFIZcpLG5bi3UtlH+zb2BZf+0DzVT+u/Qpm8tjQtrUx9yzo6ZuJQRSVAz08bQ2OJ2rXEDVxG/XQe9U1RguIDljDV00DY6Zpb47LNAbbUEBabCoxHhVK1osBC3uTSlwUkrM455Y5yrraMpyvxWoimpsLpZHROqLZ3jQ2JsAtBQ4dT0FE2mhjAaBYm2rus8Vn+WOF1D5afFKVhkfTmz2AXNgbgq+w/FKXEKNtTDK0tI8YE6sPA8FWPmPiNctfTw4P3fuZPECMC5URQRZhRVWVz4AfF1Njp+a0UXJ+CHHXYsyV4c5tubsMo0t+io6umfyj5VRy0wJo6TKHS28V1jcgceC2LtI3W2gKMcbbb5XsX1GRxjBJ/c1TMs+rk5Q8o34dHIW0FLcyhpI50g2seq60jaKlZT8wKeMRWtkyi3uWH5HR1MuI1vMVIgfa5Jjz31PWtf0TFP4mz/wDGHzTFJyXEyNZBY5rHF0kkUrqp/J3lJFR5icPrAMjSdInXtp1Xt71oKzD6OuZ/eaaKXSwL2gkdh3KoxTkxUYq+KSqxLxob5SyEC1/b1K/2Nt1K8IvdPkY5pwag4P7uv/Bg+SLXmprKKBzmZ3DNINrWgm9us6D/AIWybhVC2AwCli5t20FoN+3iVmOQwHhHEjbW47ytpuVMCuG5tr5NZ3X6/wAIxvJmofRco67B2uJp2uc6NpPk2PyP5K/x3FGYRhklSQC/yY2n95yzeE/+odb/APc/RT/2glwo6MDYZHe+yopuOKTN54Y5dXCL6pN/A7ycw11TTtxXECZqqfxml+ojbuAG7+al5VyQ0eCvmdHeW4bE9uhY47DfcrXDA1uGUobsELLe4KWeCKoiMU8bZGO2tcLgrdQ+ykcLzf63FJbJ8v16FNgMoxvAIn18LJSSWuztuHW0us4/DqbCeWTIamBj6Oc/Vh4u1t9mnUVvYoo4I2xRMaxjdjWiwCzvLXDelYUKuMHnaU5rj7u/5+xZ5IPgT6o302aLzOPKMrXtfIv44I4o2sjY1jGiwa0WACosUwWgrcWpIBTMa67ppixtszRpY9pI9xT+AYkMTwaGoJ8e2V4/1DapMMBnknrnH9u60fUxug9+p9q1dTSOZKeGcvVbDVPSw00QigjbGwbGtFgprL1CuYHllm6r7XN6x3etKs1Vfa5vWO71DBf0v2SH1be5TKGl+yQ+rb3KZSDxZDl3C8dArA28cMhDrbr2I7lsFFPTxVMLoZmB8bhZzXC4IVMkeKNG+ny9zkU6s4pquCopWVEUjXRvbmDgVj+W05q6OGWJ16dkuUOt5brG5HULWWhi5L4RC67KQWvfKXEt917JyrwyjroGwVMIfEw3DdgCpOMpwpmmHLjw5lNW0jqkqI6iljmicHMc0EEFZrl/IzwZTszDMZr237CtHTYXR0cb2U0DYmv8oN0uoHcn8KebvoYnni8XPvKmcZShRGDLDFmWTekS4XKyXC6VzHBwMTdQeoJxIw4JhtO8PhpI43NNwWiyeI0WkbS3MJ8Lk2jLcosadQ4xTU1RzjaItzyGPQvOul+HYhvKDkobXjjaf9VMfku6t7Ma5SvwmpY3o1KwSObbWR2m/cNdysDyWwR22gYD1Ej9Vz1NybjVHfenjCMciaddD2j5QYNO0Np62Fu4Nd4nuBsrMEObcagrN4tyQwnoE0kEZgkYwua4ONtBfW+5d8iJ6ifAyJ7lschZGTvbYfqSrxnLi4ZIxyYcTxvLib2dUypDXcleVLpZGkUNUSA/c25v+R/JbWOZksYfG9r2nUOBuCvKilgqojFPG2SN21rhcFIRcm8OgBEDZomu2tjne0H2AqYwcG65EZcscyTltJbe57X1XPyNw6mcXSyEc4WO/Zs3kncTsCfc4MYS42AGq4pKCloY+bpoWxN2kNG3t4rmqw2krSDUxc5YWsSbK+5z3G0uhkeQ0zPCGINzC7iCBfaLlbYlVreTeDsdmZQxtPFtwU5NQ09RAIJo88YtYEncqY4yhGmb6nLDNk442YzCpWN/tBq3FwAcZADfadFoeU2EnGMJdFGLzRnPHrtPD2qb6NYNe/g+K/GyfgpoqaFsMLcsbNGi97KI43wuMupfLqU8kcmO7SX9ij5MYxHU0LKKodzdXTDI+N+hNthsrmoq4KaIyTytjYNpcUvXYHh2Ivz1VM179mcaO94UdNydwukmE0dMDI3yXPcXEdl1aKklRlkeKcnJWr6f/SegfPO19TKHMbKbxxu2tbbS/WdqZljbLE+N4Ba5paQd4UNZXU2HU/PVMrYowbXPEqSGeOphZNC9r43i7XDYQr7cjF34q2MRhJqcKxWuwEF394NoiNw+9+HuW5hjbDG2NjQ1jAABwAVbT00U+PTV7WD6qMQNdxO094HvVqFnjjwo6NTl72Sdb1v7nqEIWpygs1Vfa5vWO71pVmqr7XN6x3eoYL+l+yQ+rb3KZQ0v2SH1be5TKQCEIQAhCEAIQhAC8OxeoQFTXYHFVVrK6GWSmq2Cwlj3jgQdqnibikbbSyU03+oNcw+7VPoVeFXZd5JNJPeitqcPqK+Iw1dSGwu8pkLcuYcCT+lk5T08VLAyCCMMjYLNaNgUyFKSW5Dk2q6AhCFJUELy9tqMw4hAeoXmYcQjMOKA9QvMw4hGYcQgPV4jMOKMw4hAV2NYPFjNCaaR7mWcHNc3cVFSYdXU1DDRNqIo44m5c8bDmI9psD71bZhxXmYcVXhV2ad7Lh4L2I6eCOmhbDG3K1uz+uKlXmYcQvcw4q1GZ6heZhxCMw4j3oD1Zqq+1zesd3rSZhxHvWbqvtc3rHd6hgv6X7JD6tvcplDS/ZIfVt7lMpAIQhACEIQAhCEAIQhACEIQAhRVFQymi5x9yC4NAG0kmwHvKWdi9Cx+R82V2uhaRsNju470A8hV3h3D9bTaa2NiL24ce3YhmO4e8NJnDMwuM4Iv/XfogKb+0V7mck5XMcWnnWag9a+ZsFK57A7EZWNtGZC5x0uwl1ranXTZpfevrtZiWEVgZSVkbZmykZWSR5muOct7wfYlBSckT/8AAUYFyBen22FzbT+jptUg+XBtPYRGveX85lMwkOTKS4B1rXt5J46+7w9HbG1/TpHO5whzBIblm7dYG44719VZhvJd9QynbhdJzr3FobzAvpm6v9JTn0YwL+EUfwWpZB8ckdAIZiypmJDjzZ57d4tha1ztOvUuhzD6aEtq5RMQc15hYmxsOrUDbxX2L6MYF/CKP4LV59GMC/hFH8FqWD43mZzQvUS5+dDS7ntMu+w2+1SRmlEbXurJnEs1ZzuUh1m7zpvd7l9g+jGBfwij+C1H0YwL+EUfwWpYPkEXRiacvqJvHac46QAb6a9Q29aWhmj5iXnqiYyZrMLHm3b2L7R9GMC/hFH8FqPoxgX8Io/gtSxR8clkp+aldFPOSGjI0zbD41+3YPeu5OjAyZaiYWiLm3qGnxvG2+4aC+3du+wfRjAv4RR/Baj6MYF/CKP4LUsUfDukzf50n4yjpE/+dJ+Ir7j9GMC/hFH8FqPoxgX8Io/gtSwfDukz/wCdJ+Ir6jhBJwaiJNyaeO5P+0LQfRjAv4RR/Baq2WKOCZ8MTAyONxa1rRYNA0AChko0NL9kh9W3uUyzQqZ2gATyADQAPOiOlVPpEv4yoBpULNdKqfSJfxlHSqn0iX8ZUg0qFmulVPpEv4yjpVT6RL+MoDSoWa6VU+kS/jKOlVPpEv4ygNKhZrpVT6RL+Mo6VU+kS/jKA0qFmulVPpEv4yjpVT6RL+MoDRSxMmZkkaHN22KUkwiie/MYACGlgym1gdtv63niqjpVT6RL+Mo6VU+kS/jKAuJMIoZC3NTt8U3FtOtdeC6GwHRY7NBAu3cf67uCpelVPpEv4yjpVT6RL+MoC5OFUDst6SI5NG3YDl1J09pK9GF0TQAKZml93HaqXpVT6RL+Mo6VU+kS/jKAvG0FIyfn2wNEuYuzAa3O0plZrpVT6RL+Mo6VU+kS/jKA0qFmulVPpEv4yjpVT6RL+MoDSoWa6VU+kS/jKOlVPpEv4ygNKhZrpVT6RL+Mo6VU+kS/jKA0qFmulVPpEv4yjpVT6RL+MoDSoWa6VU+kS/jKOlVPpEv4ygNKs1Vfa5vWO70dKqfSJfxlRklxJJJJ1JO9QD//2Q==%20"/>
          <p:cNvSpPr>
            <a:spLocks noChangeAspect="1" noChangeArrowheads="1"/>
          </p:cNvSpPr>
          <p:nvPr/>
        </p:nvSpPr>
        <p:spPr bwMode="auto">
          <a:xfrm>
            <a:off x="92075"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PoDASIAAhEBAxEB/8QAGwAAAgMBAQEAAAAAAAAAAAAAAAQDBQYCAQf/xABPEAABAwIDAwYKBwUHAgQHAAABAAIDBBEFEiExQVEGExRhcbEVIjI1VHOBkZPRFiM0UpKhwTNCVeHwByRDU2Jy8YKyJTY30kRjdIOUosL/xAAaAQEAAwEBAQAAAAAAAAAAAAAAAQIDBAUG/8QANREAAgIBAgMHBAEDAwUBAAAAAAECEQMEIRIxQQUTMjNRcZEUIlJhFYGhsSM0wUJDgtHh8P/aAAwDAQACEQMRAD8Aarq6sZX1DW1UzWtlcABIQALlQeEK30yf4rvmjEPOVV65/eUuvElKXE9z7vFix93H7VyXQY8IVvpk/wAV3zR4QrfTJ/iu+aXQq8UvU07rH+K+BjwhW+mT/Fd80eEK30yf4rvml0JxS9R3WP8AFfAx4QrfTJ/iu+aPCFb6ZP8AFd80uhOKXqO6x/ivgY8IVvpk/wAV3zR4QrfTJ/iu+aXQnFL1HdY/xXwMeEK30yf4rvmjwhW+mT/Fd80uhOKXqO6x/ivgY8IVvpk/xXfNHhCt9Mn+K75pde6K64n1MprHF+D+xP4QrfTJ/iu+aPCFb6ZP8V3zUHio0U1L8ilwvy/7In8IVvpk/wAV3zR4QrfTJ/iu+ah0XmiU/wAhcL8v+yJ/CFb6ZP8AFd80eEK30yf4rvmoNLLxVbkuprCGOS8Ff0GPCFb6ZP8AFd80eEK30yf4rvml0KvFL1L91j/FfAx4QrfTJ/iu+aPCFb6ZP8V3zS6LhTcivBhTql/YY8IVvpk/xXfNHhCt9Mn+K75pdCcUvUt3WP8AFfAx4QrfTJ/iu+aPCFb6ZP8AFd80uhRxS9R3WP8AFfAx4QrfTJ/iu+aPCFb6ZP8AFd80uhOKXqO6x/ivgY8IVvpk/wAV3zWyoXOfQU7nEuc6JpJJuSbBYVbnD/NtL6lncF2aRtydnidswjHHGlW5jsQ85VXrn95S6YxDzlVeuf3lLrjl4me3i8uPsgQhCg0BCEIAQhCAEIQgBCEIAQhCAEIQoAIQhSAQvWtLjYDVaDB+SklbF0uum6LRgXLibF3v2DrWmPFLI9jl1Orxadfe9/QoI2PllbFEx0kj/JYwXcfYtFTckTBTdNxysjw+nbq5pcM3tOwfmoqvlnheDNfRclaGOeXY+qkNowRxcdXLJ1dazF6rnscxJ+ISg3ETX5YmHgANv5Fd8NPDHu9z57N2jn1D4Yfav/3UvqzlnyZwp7qfAMF8JzjQTzC7Seq+p9gCz2JY7ylxW+fB4YWnVoipcrh2E6rR4dgOIS02eip44Iy2+VrgwkdY2+9IsqJWHyyRvBNwVEtRwOnHYnH2c8yco5E2UOFY2aiTo9SMsmwHZc8FcrP8q6eGjxeKopzYzNEjhwPFXdNLz9NHL95oKx1OOKqUep39laicuLFPmiVCELjPbBCEIAW5w/zbS+pZ3BYZbnD/ADbS+pZ3Bdmk8TPC7a8uHuY7EPOVV65/eUumMQ85VXrn95S65JeJns4vLj7IEIQoNAQhCAEIQgBCEIAQhCAEIQgBCEIAQhdRtzPHvUpW6KzmoRcn0LfBKam511RWPayngbnlc46dirMW5Q1fLOqdDE59LgsBsGNNjMRxWfx/EJp5o8MheQHWzAHyieKtDSCLBXUtNo9rCMo/f/mdfevXi446gfFTWXU8ef0KyajkxEzx0cT301IzOSywa1twPb/Wimkw+anngp6l8cEdM9hdA+zHAu/eGl3Kun5TYo2F1JHOYoubbEWRtDQ5gv4psNdqQqMTnqy8yPc92cSNc85nDqudy2OMv8S5aVMbZKXDZHRtJcx8297TpoP3e3am8PzHDqcuN3c2FjnnnpiRte69u1a19S+io2HLeCDK2R7WA2vsG7gVz58TyJJHo9n6qGmm5SXMU5WQlzqZ1tGxtbf80/h7CyghaduQKCqrKPHBTwUkcv1Ti+aWQAXG4aKwAAAA0AXPqnUVA9PsmDlknm6MEIQuE98EIQgBbnD/ADbS+pZ3BYZbnD/NtL6lncF2aTxM8Ltry4e5jsQ85VXrn95S6YxDzlVeuf3lLrkl4mezi8uPsgUtNTSVlSynhAL3mwuVErLk/wCfaT/f+hSKuSQyycMcpLohOmpZ6uoEEEZfIdwTowKdxyxVNJNL/lRzAu/mu6ZzouT9fJF+0fMyN5G0MNz+ZACqmuLXBzSQQbghXajGr6mCllyN8Lqiano56msbSMZaZxIyuNrEcfcoSC0kHaDZaaKz+VWGzOP1s0DJJrfeLTr1XFvequQYLzjryV17n9xnzVnjpczOGqcnuuie39RfwZVdMhpMredna1zBfaHC4S0kb4ZHRyMLHsJDmnaCtLJkHKzDObLizmocpdttl3pKa2OwvcPOMANxvnYP/wCh+al41vXMrDVStOS2pN/qyrqKWWlcxsoAL2NkbY7jsXVFRS10j2RGNvNsL3OkeGtABA2+1N47+3pP/pIu5e4FGJnV8ZkZGHUbvGebNHjN2qqgu84TWWaS0/edSOTBqlsL5Y5KecMF3CGZryBxsFXq6oY6bCZzWSYhBOWMcGxQlzi8kEa6Cw1VKonFIvgySk2m7XrVAhCFmdIKejZzk+TeWOt7ioFJBKYJ2Sj903VoOpJmWeDnilFdUZSR1uVPj7pAFqBe4A2qm5Y4YaevZi1J40E9nXH7rgrHDK2PEIA+mY+WVrbmFti8Hfpv7f8AhehnxPI4uJ832fq4aaE4ZOZS49hRD+kwklz3eNHl1JO8KKi5Icoa8Do2EzuadjnAMHvKvpK6kpGNr6mTnnAfVMbsB6uJ61RV/K/GKx9m1ssETfJjieWgD2bV0wTjGm7PKzZFkm5JUX9F/ZxWUwbPjFdSYaxpDnOlmaSB1AHU+1QcssawqOhjwLAnc5TsfzlRUbTM/drwCyUlZNO4ulkdI473m69go555GARkB7g0OIsNVZutzNJt0i/5MxObSSynZI4W9n/KulHTwtp6dkLPJYLBSLxss+Obkfc6TB3GGMAQhCzOkEIQgBbnD/NtL6lncFhlucP820vqWdwXZpPEzwu2vLh7mOxDzlVeuf3lLpjEPOVV65/eUuuSXiZ7OLy4+yBPYVW01BUdJlgfLKw3jyvsAbHbpqkU/S0Ec+EV1Y5zg+mMYaBsOY2N1MLvYrn4OCp8nt8kdFiD6KSQhjZIpW5ZYn+S4JltXhELhNFQTPkBuGSzXYD7BcpOhoZ8Qq2U1O273b9wHE9SkxKGjpqow0cz5msFnSOtYu326lZOSjZlOGKWTh3ut6/5O6fFZWYy3E5xzsmYucAbX0skXHM4u4m6uIsIpKOkjqsYnki50Xjp4gC9w4m+xEcfJ+scImuqqJ50a+Qh7PbwU8EmqbKLNii3KEXXK0ttiHwv/wCKUtbzP2djGZc3lZRZIRzyQ1AnicWSNdmaQdQUxV4e/DcQFPWh3N3BLov32cW3Vnh1BgGJV0dHC7EWvkvYv5u2gJ/RSlKTq9xKeHFHiSbVe6orcVxJ2K1Tah0YY4RtYQNlxvUdHVilbUDJm5+ExbbWuQb/AJJuYYAI3iHwjzgBDc/N5b9fUoqPwRzH9+6bz1/8HJlt7dVFPiu0SpQ7rhUHXoIKapkgfzfMQmLKwB93XzO3lXNTQYBS0tLUPdiRbUtLmgc3cWNtVWmGhqMTghozUCCR7WO53LmuTY7NFDg1taLQ1Ecn3U9rEkK8q6bk9R1ktNI7Ey6JxaS3m7EhI1ngjmf7j03nL/4+TLb2I8ddS0NQp1UXv+hFCt6Ogw3wKcQr3VWs/MhsGX7t9/tXUVLgFY8Qw1NbTyONmuna0sJ67J3bIeqim9nt1op3FslO+mmaJIX7WH9OCqH8m6YTCSnqpIdbi+1vtCvKulloauSlnFpInWNtihVo5smPZGWbRafU/e1z6oqq/k1O/DqaOmJndGXFzmuB2m+zbdVYwKaKRrKiGdubYGwkk9moWpTuHyZnPiJ1Iu2668eq4moyR4+q7J7rG8kJXXQxUtXS4dKYmYcXOYNDUGxvxsAPcbqKSonrKR1ZNiDBJA9vN0+oLutoAsLWVzyzoATFXxjyvFdbiqCgopZi7axpbYutc6rtPETp2jX00zainjmbse0HRduc1vlOa3tcAqcYDjLqLLh7Jn0zDbQ2JJ22G9d03ITlLVeN0Qxg73uAXD9Ir3Z7z7akopRjuWfPwekQ/EC6a+N/kzRO7JAlx/Zlj1rkxfiKXqeQWO0gLsjSBvD1b6SHqY/zOf0RZljwL5TbiNVysw/wlhshAkcxzfuuTVPyjqGkCqibKONrH3rOWjf/AEs6sXbS/wC5H4L1bnD/ADbS+pZ3BfP6aupawDmZLO+4/Qr6Bh+mHU3qWdwU6aEoSakZ9qajHnxQcHe5jsQ85VXrn95S6YxDzlVeuf3lLrhl4mfQYvLj7IFeYRBLU8nsUhhYXyPfAGtH+4qjV7g1ZLRcn8WlgkySHmmg79SQbewrTFXFv+zn1nF3X287X+UOyUQocBqqfDZ2SVcZHTS3ysu8NPAb1n8LiZPilLFJ5D5mg9l17huITYZXMqodSNHNOxw3gpzF6WKmmhxPDnjos5zsF9Y37S0qzaklJdDGEJYnLHJ25cn+/T/0RcoZnz47Vl9/FkLGjgBoFWrQ1lGzlEen4e9gqnj6+mc4NObi2+0JaHkxiTnXqY20kQPjyyvADR71EscpStb2aYdRihiUZOmuaO65xqOSmHzy/tIpnQtO8t2/kuOSn/mWk/6/+wrjGq6nmbT0NESaWkaWtcf8Rx2uXXJVwZykpHONgM+3/YVa13q/oZOLWknaq7fyVT/Ld2lcrp/lu7SuVzs9KPJFxi/mXBvUv/7kjhnnWk9ez/uCexcg4Ng4BBIiffq8ZIYabYpSE/5zP+4LWXmL+hxYv9vL/wAv8sucXw2gkxarkfjEMb3SuJYYnEt12KqraKlpomvgxGOpcTYsaxzbDjqrXFuT2J1OLVU8MDXMklc5p5xuov2qsrMExCgg56phDGXtcPadfYVfJF2/tMtNONRXe+m23wWVHQVOIckeapYuce2uLiMwGmTrKgh5L4i1+eraylgYQZJXyNs0ew7VwSPoc1t9en3t/wBCgwfEhQVDmzN5ylnGSePi3j2hT9lx4vQhLOo5HjfV9Nwx2tixDGKiph/ZuIDSd4Atf8lXp7FsPGHVnNxyCWB4zwyA3zNOz2pIAk2AuSsJ3xOzuwcCxR4eVAASbDaUvW4lHhviMBmqz5MbdjO1NzF8DeahNpnDx5LX5scB19yrHUhB6PSM+ukIGZ2pJO8ld2DTpfdM+f7Q7Sc7x4uXqVTpumV0cVS+Tx3AZWjMQTwC+rYByRw6ngjkZRkOLfKmF3/n5PssoOSPIelw21ZMTNUu1zuGturh/XYtweapoi+RwY1ouSV2nhEVPQQwsDWsa0DYAEliGN01BmZBC6plaLuyENZGOLnnRvf1JHlDyhgo4QyQvc6UXipo3WfL1uP7rVlHsmxUiTE5WiFtjHRxC0TBu0/eO3UpdAareVWIV0z46eoL2a2bQtDWDtmeNf8Apb7VV9ErJJDJOYySdspdO7/9zb3BWJvLE9lNHkDbtB616KOeSONxc4G4Lhs03qlluEq30rrlvPG9tQyNje4KsrsMY8XeHnrsPktI+iY2rDS8XczRt9UpUYfUcxJtvrYKLYMi/Cf8mSxHEWX1HCA5uC0IebuFPGCevKFj5KR8YYx8d7j2raUAy4fTN4RNH5BWRBjsQ841Xrn95S6YxDzlVeuf3lLrxZeJn32Ly4+yBFzawOiFy54Za+8gKEXbSVs6Rra19FwZW5bjXS695xvFTTI44+p2CQbg2K9dI94s57ndpuoy9oNr3PBMCmkeYxGC8vbmsNwvb9E3ohyhdshRcg3BsUxHRTvcAWZQRe5XJpJxrkuL2vcJwsh5IcrIUKYU7g17nkNDHhh366/JdSUU8biMuYAZsw2WThZPeQurF0KcUdQSQIybbdRxt3qCT6p+R/iu4f12hKYU4Pqe5nfePvQXE7ST7VxnbYEG99n9e1dI76krhfIL6W1shCFBbZHtzx0CZjZ0eHnXD6xw8UcBxXFNEHvLneQzb1r2eQzSWPsXbpsV/ezwe1dZwruYc+pG1jpHXaCexafA8Jp5KsPjiNmgZnu1J6upU9HT6glbrBaUQUrdLF2pXoHzRaMMdNCZHkNYwXcTsAWWx3HzG2OcsDnyE9Cpn7D/APNeOHAJvGcWpzHK6U3pKYjMB/jSbmD2rKM52rrnVlY688+oAGgG5o7BuUNg8ihe5z62oc6oqJDme92pP8rbAu6qbmKmN9nFmQkvOtxusPYpnCKN7qNxeGubmc4GwjB613JDT1VC6KlYXc1cB97ZT2nd3rNuzWkiCga+sw18zqhzfHN3sFiLaWTrYqnOyeKYujyasI2nikMHtTYjJTOk5wTMzNdawJFr/kQrYUhFIYS8vdlcA46bexA209yu52R1TTyVEccUpeWnXaOpWcjS5niODTfeoIoDFRwsrMhfHYB41F9yjL5y5sUrgXkmzRvHFRyJSUuRPUwxtidIWg5RfYnqUg0kJGwxtt7lE5jTEGv/AHhYhMRsEcTGNFg1oAV4mbMRiHnKq9c/vKXTGIecqr1z+8pdeNLxM+9xeXH2QLttM6ZuYMBGYNFza522HuXCkjnfG0NbbR2ZtxsPFFV7kzutjjmC0fsiLdWxemmLMjub8puYEa6bFKauV0Ji0ykAGw13fJe9MlyMZ4to/J0VtjOp+iIXUrmljywjOLgjfu/RSCSoY3IAQANmXdrt6tq78IVGQMzXA47dpO32lBrXuika8Xc8Nbe+wAWTboyKn1ijx0tTFa7iBYHTrGn5KTnayHxybhpGmmtxp3fkoX1L3xlhtYgD3bO5dGtlLGsNsrdgts2/MqU16kOE6VRR4ROAX5crZDfQab/dsK9dPVuu1xcdNbt3a/zR02YNDbggG+uvH/3Fdmve+N7HgHMLAjSyWvUcM+sUcCsmEbm3Bub3I1Bve49qXcA83cAT2WQhUtm6hFckc5G/dC6QhRzJSS5DFNC0tdNKLsZoB948F3mfI7LezTuA0HsTdVAaeGGC1srbntO1V1TVMooHzvNsouAvWw4VGG58drdZPNldPZchmcdFAp9LjU9ZUUNpJLcN6zlbjk0kIcJI3OlbcOadWngVd4I5zqOMvdmdvPFbpJKkcEpOT4pczRYbTiSpjj4nVamtqnUtKGQgGaQ5Ix1rPYIc1W022AlcY3ijmmV0Z+sJ5iDqcfKd7AhURrZxXVzaaK7qSkJaDukk/ecm6KeB55skc6wXLRrb2/1tS+HUloYmCwYAcw3lJOwOaGVz43x0zQSwOuSXt1sTbZpb3BZstFblxTMkdSONa0Oc51gwW010XuGYcaKN+dzM0jQHNZsBAtt3qvqqSqE1KKZ8rnEE3JzMba229+vVXjS7IM1s1tbbLoS3uZ2vphhkkddzrjzErXu10ynxT+RWlYQ4Ag3B2LN8spWQ4RIXuAD2lgvvK85I46Kmgp6KrD46prLMLwQJWjYR7ESpCTcnbNHU0zaqAxuNr6gjcl5hHE5kzhmdH4uhToSbqUwzTytObnBcNPFGFzHg3QFvuUg2KGnc50DC8WdbUKZTEhmGxDzlVeuf3lLpjEPOVV65/eUuvGl4mfe4vLj7IEIQoNAQhCAEIQgBCEIAQhCAEIQgBCEIC7qZ46ylZUNe3OG2kbfUFZzFsPlrqVzzJlY3yWjeeJTCsquMMp4ogNA3XrXp6fNKez6HynaOix6f7ovmz5r0d8c4ZtN9y3uExPp8PjY/y7XPtVbTYRHDXGe5eTfKCNiuGOs2y6jxyeTEn4dTHmnWmmIYzq4lK0BdX1kkrnExwHm4+3eVUV1VmxN7wbso4r/9R/oK9wSDm8Ngbexf4zzfjqoYRcwc7C6NrGB8Trl7y62QW003qHEXU1TRSRz1AiEwFrkXDb7bKVk0VVTtdTyNeyQ2Dmm4tv7rJA4dIedpntc6PNcPcNSDcWvtOhPuWTZvjSe7ZFLjXRa2ljZTXjvlMpabuaeHDW3bYrRhUFPU4fTwtrXHJzV4PH1cQL2A1233/NXdPM2ogbK0EBwvY7QrIza3Mj/aGyR9HTFgJax5Lvcqjkw2fEsWpZDJK6WB7dMvitYOvit9X0MVfCY5WhzSjDcNhw+PJCwNCmyCwCr5nVYr3gAmLLodwT5dlYTa9hsSIq21NO7OcjnOy2B1UMlcx+ma5sDA83dbUqdRRN5uNrRrYWUqsiGYbEPOVV65/eUumMQ85VXrn95S68WXiZ97i8uPsgQhCg0BCEIAQhCAEIQgBCEIAQhCAEIQgJKdnOVEbDsc4AqyxA3fa25I0IvWR34/oncR/aEDaQvR0a+1s+Y7aleSMf0Vua0h12L10lmk7gFG8Wcbi5ulMRm5qgmeNPEIXYeGVkTjPSSP31VUAOwLW1WHGXDZIomuz5LgMNiTuWVw1lzhkdtLueQtXDTjNI41NQ0SAWDJCMh6lVslEuD4fV4bBMHfWlrLwxF5002Em9joOoK2idJI2EyxiN+XM9l75Tw71nXCspbvi5QP1dZrJ4g8ndusVMyt5Rwve40NHWNbZt4ZCwnfsPaqlmmhmrpn9OMDWNhhcBKJg29nZruv1lTCvpMIENB9Y59rgElxy6+MSdNg2KqruUWalfBieF19ETskY3O1p43FkvDj2C4hWx9Kqy1sUeS72Zecva9zu1HUhL3RtBrYjeuhZUIrJZsTpuiVTainDRcscLcDexTNT0tuJwStkaIcpzC+gKFRp+IsbiAoyCCW3zFdQRskqS0QAMZqHcSoHPiqap1Oy7JMn7Q7bKygjbFEGNdmsNvFRzLciULtcBdjYroqzDYh5yqvXP7yl0xiHnKq9c/vKXXiy8TPvcXlx9kCEIUGgIQhACEIQAhCEAIQhACEIQAhCFAGcP8AtrD29ysq+O5B4jaqygNqxhPX3K7q2ZoA62xenpPAz5Xtn/cL2M7IMpcNuqpcfmy4eW/fcB+v6K7qm5XHtWa5Qu+qibxcSus8Ybw7SroABe1OTb2rYw0UU0becbfm3hzddhWQww5cQoCRe9L+q1FdjUWF0wcY3SvdYho2Eb9f06lR8yyI6jCHTyB8QHjO8cuNxo4nyba/yTtHSvpKcRh97E7BYbeClZXRNpoJWNklZPJlYY25tpNieA602MrnPA3O17/1VK3NXNtUyATSN26papo8PrGltVQQSdZYLj27U+WDgueaB3K25nsZyXkfg8js0Dp6Y/6H370rNyWxKJhFHjj3xjUMlJt+q1hpwVBPTHIbEpbJo+bTYjiLK57p5jnDsj3t0IA4cFf4XyjdhNcJ+ZmNDMLBhdmdpvXs3J8z1ry+O7X7Vf4RyfiomWYzNfe/VSQTU/LnBZ3BvPOY4m1nNstGxwfG17dQ4AhUr+TWGTuD5aSPODe4FldMaGMa1osAAApRDMRiHnKq9c/vKXTGIecqr1z+8pdeLLxM+9xeXH2QIQhQaAhCEAIQhACEIQAhCEAIQhACEIQE1KbVDOvRaQASQ23ELLscWPa8bWm60dLJmiGuzReho3s0fNdtQ++MiixBnNvcDtBWP5QOu6Edv6L6Bi9Pnjc9ovpcr57jxu6PqJ/Rdp4JYUDxz2EPOx0Tme4rZOw2GvEHOWyRHMWFoIeLWsb7tVg6GQ+CaWf0Wryk8A6x+a+iUTxzTSLkEKsiUT08TKdphY0MjZ5DRuFv+V7BJFI97ontc129puLjQ/okavnamnhmYyWMmzjHlu6+4EX6/wAl3QUs1OTNKGx57Xja42BO3bs1ts4LO3ZtwrguyxAXQCAugFYyDKgxhy6C6CAjZSsBvYXTDWgbF4F6EB2pBsCjCkGwKyDMNiHnKq9c/vKXTGIecqr1z+8pdeLLxM+9xeXH2QIQhQaAhCEAIQhACEIQAhCEAIQhACEIQArfDZw5uXZ/X8lUKelm5qVpOy9vf/NdOlnwzr1PK7Ww95p7XTcv5AHFtxcG7SvmPKSJ9LiEtM/9x5LTxadi+nNcJYtNu0dqzPLfCOlUbMQhZ9ZELPtvb/JeqfImTwcmelrqEbXxc6wf6mG/ddbvk9WNqcIjlvdzRqOxfOcNqzQ4jDU7mP8AGHFu8e5bLk7I3D8XqsNc4GM/WQni06hVYNXUzwwwiWWVsTbjK5xtc8EPmc6SKNsLpI5Qc0gIswW39qosSoaqrxJnMQvcSxzMz3WY0aC514F1tL3V9A2SKNjZS0uI1LRYX32VC6JonEix8puhUoVZBiLaipa1jbeULHbp/wAFWTHBwuFCZaUXHmdroLkLoKSh0Ni7C4C6CA6Uo2BRKQbArIMo5+SGL1VVNPHHHkleXtJkAuCbhcfQjGfuQ/EX0SlH90h9W3uUtlh9Lje56a7W1CSSo+bfQjGfuQ/ER9CMZ+5D8RfSbIsn0uMn+X1P6+D5t9CMZ+5D8RH0Ixn7kPxF9JsiyfS4x/L6n9fB82+hGM/ch+Ij6EYz9yH4i+k2RZPpcY/l9T+vg+bfQjGfuQ/ER9CMZ+5D8RfSbIsn0uMfy+p/XwfNvoRjP3IfiI+hGM/ch+IvpNkWT6XGP5fU/r4Pm30Ixn7kPxEfQjGfuQ/EX0myLJ9LjH8vqf18Hzb6EYz9yH4iPoRjP3IfiL6TZFk+lxj+X1P6+D5t9CMZ+5D8RA5EYzr4sIvp+0X0hClaWCdlZdq6iScXW/6PmFJJLBK+mqBlmicWPHAhPmNk0Loni7XA+4pnlthTqWoZjNOzxHWZUAbjsa79Pcq2jqRKwEHRdJ5Z845R4K/DK15a082TfZsU9HVPmw2nrotarDHBknF0ROh9h0W8xjDGYlSEZQXtGnWOC+fCGbAMS5/IZKV12Ss4tO1pUA+hQVXSYYKyBzebkF3XHvHvTT5bzRxCF7myAkvGxtuPWsvgFS3D6s4Y+QPpKkc5SSk6EHd27loYZBRlsMr3OL32BOpJOvz9io0WTJ4YI45nOIJe7YSb+7gu4pecllaxj2mMgEuFg7S+iqcaxOop3CngjLGvtmqNuQcQDttx61ZYfLLLQQyyeMXsBPaq1RbivmNtlbmyk2dwKkCpqSCpdiDpJLlocRdxGo4BWt/rubDXgWvm3diJ2WnFRfMnBRmASU1Q5lS2IG2/tTLgQAWkDjdLKuLSOKqqMDQbbU9E7NEx3FoKUkjbO0BwuAm4xaJoG4BWjzIdUjTUv2SH1be5TKGl+yQ+rb3KZaFAQhCAEIQgBCEIAQhCAEIQgPEIXl0B7deXXhK5JQHWZcl6jc9QultvQElTHDVU8kE7A+ORpa5p2EFfMcQpJ+TmKGmeS6nebwyHeOHaF9EfPbeqzGKSmxeidS1A62P3sdxCAz9LVCQWuNUpiuEsq2OkjaC4jxm7nKokdV4JWmmqr2HkvGxw4q/oq5lQwai6AyQw9sUTqGR7mRZs8Lz5VO//ANp3hXmF176kdErWhtbBo7/WPvN7VZVmHRVjb6Nfx4qkqaGWIsbK50T4jeGoYLuj+Y6lVkosmxNfN0usaSIi4RgnTLvJHXZWQlMtNmhs17m3aHjfuuqSlxvmnCkxaFjOc0bINYpew7j1K2fTOmlidTvBjbdxaTrfcqtEjTGnm285Zz7akcVX0GIvqsQmgLS1jfJ7d6nDqmOd+drhGALdfEqGnfHCx9QyICSQk3A2qCSwcxglYS0ucdAeC4r2SOpXCI2cuXVLw6MAHxjqu446iV7xlOU7LqaIsKaV8dNGJdXbNFZM8hvYl4KNscYEhuQmdN2xSiDSUv2SH1be5TKGl+yQ+rb3KZXIPDoFDJWU0L2xy1EUb3eS1zwCfYpjsWbwyBkeFV1NHI7Eo3SS5p5WhrTfaL7XWO/XhpawA0gN0E2VLyOkfJyTw90jy53NkXJudHEKflDDXT4Zaga2SVkrHuic7KJWg3Lb9aAsGzRvvke11jY5TexXr5GxtLnuDWjaSbBZmLGaGpxKjgrsOqcMrGyARc9FZrzYjKHDQjVd4PO7EsZxWqngfN0apNNC27S2MNGpAJGpJ1PYgNIHAi42cVy+eKNjnvkY1rPKcXABvaqmkpKqHHKgNpsmGTwAljnNIEoNjZoJ0I29iR5MUUJqsZaY4+ZjxGQRx5RZpytube7s9qA0scjJWB8bg5pFw5puCF4Zo+c5vO3Pa+W+tuxUGDsdFjPKChpiIo45I3xNtoxz47k27dVXsxI4XhfQOUOD1DWtblkrIW86x5++SNQd6EGxzAi9xbiuWyMkF2ODhe1wbrMVNU2fGMFwqNxnozTGodltaYAANvc6jfbsT2JU1WaiiqcNozHNFO0S3c1odEdHA2Ou4jsQFyVBNPFCAZZWRg6DM4C6necrS62wXWe5JuOI4P4WqLPnrZHuObXI0OLQwdQAQFu89aznTsQxB9YaMxxmmqhCGybHNFsxPXttsU+HyFnKPE8HIDqZjWTRsIuGZhqOy+tkryepo+k4s4RMBbXvDSGjTQKQWMryEjNOQrCaIquqYTbYgKnE44K+AxVDcw3He09SysjKrCJrtcZItzgtVUxu4KoqmmxBFx2IBjDschqGgOcA7gVah8U7crgHA7isNUUoY/PESx3UpabF6qkIa8Z2qKJNTPg8Mkb2R5Sx/lRvF2lV4wjEcOIdh05Y0f4MpL2ew7Qil5Qwv0c7KeBVlFi8Tho4H2qALQ8oayn+rr8MmsBq+L6xv5apmPlNhNg0+Jbc5hFveFN4Qp3auDT1lRyVVCdXNae1KBM3lFhLiMsoJGyzSUHHjJpTUsr+stsEk/FKKIeKxl+oKLwm+d1o/FCUB91TWTftXtiB/dbqVcwgtgjab3DQDfbsVbhjGseHkZ38TuVs43cTxKNA0dL9kh9W3uUyhpfskPq29ymUg5c3M0g7+CocGwjE8Mw8YXJNTyU0eZsczbiTKTexba19Trf2K/JAGqglrKeEtEk8bC42Ac4C6XRKTfIR5P4bV4ThsVDPJE9kAcGOYDdwJuCb7EziEFXL0d1JKyN8UuZ2cEhzbEEfmm7gC6glrqWD9rUxR/7ngKLCTfIWq6KbEeYjqWRMjimZMcri4ktNwBcC2v5JePCarD8Yqa6gdE6KssZoJSWgPH7zSAdu8WVwCCL3UMtZTQC81RHGP9TgEsJN8iOOKqMrp5sge1pbHExxy8SSbanQbtEjg2HV2Hz17p+juZV1LqgZHG7SQBbUdStucYI85c0MtfMTpZRQVtLUvLYKmKVw2hjwSEsU3uVMGE4jHiGLVTnU4GItaGhr3XjLWFo3ap+NmIijEM3RpZMuV0tyA7ry2/K6e7Uu/EKOJxbJVQsI2gvAIU2QlfIqpuTZjhwx9BMI6nDG5I3PF2yNIs5ru38lYc3W1ORk7YYWAgv5qRzi62ttgsE0yWORmdj2ubtDgbhRw19LUSOjhqYpXt2tY4EhRaJpk9tFV4bhkuENngp8klK+R0kTHOymO+pbs2X19qtMyWOI0XOZDVw5tls4vdTYSbE6PCn01ZW4i/LJV1ZGl7Na1osGg2/NLYRhVdQVFa6cU7m1dS6a7Huuy+7VuuxXoNxcWsuXyRs1e9re02SyKFJKe+5KS0l76KyhqKepLhDNHLl25HA2UE9fQQSc3NVwMf8Adc8ApaJ4ZcqKSfDs25VVThJN/FWzEUcrA9jg5p1BBuCon0TXbksij53U4O77qrJ8GkufFX0uppaaFuaeSOMcXuASrKKjqSRDLFIeDXApaJ4XV0fMpMJnB0b+SjFDVM2NI7F9QfgkW0tAXHgOE7gmxCTZ81FLW8He9Ssw6sk25l9IbgUVhZgU0eEQt3NTYUzAU2BTOILgSryiwNzbXatbFhsY2AHsTTKNrdyApqTDcgGiJG5ZHN4EhaBsIG5UVTpVS/73d6MF/S/ZIfVt7lMoaX7JD6tvcpkBxLGyWN0cjWuY4WLXC4Kw3K/D6ShxPDn00DIjI7xgwWBsRbT2rdrG8uvt+Ff7z3tWOfwHdoG1nS9/8GwLA5mUgEEWIWK5cYZR0lJTTU9NHC8yFpMbQ24t1LbDYsp/aB5tpvXfoUzL/TZGhbWojRqGAGMDdZY7lxhtHTUME8FNHFIZcpLG5bi3UtlH+zb2BZf+0DzVT+u/Qpm8tjQtrUx9yzo6ZuJQRSVAz08bQ2OJ2rXEDVxG/XQe9U1RguIDljDV00DY6Zpb47LNAbbUEBabCoxHhVK1osBC3uTSlwUkrM455Y5yrraMpyvxWoimpsLpZHROqLZ3jQ2JsAtBQ4dT0FE2mhjAaBYm2rus8Vn+WOF1D5afFKVhkfTmz2AXNgbgq+w/FKXEKNtTDK0tI8YE6sPA8FWPmPiNctfTw4P3fuZPECMC5URQRZhRVWVz4AfF1Njp+a0UXJ+CHHXYsyV4c5tubsMo0t+io6umfyj5VRy0wJo6TKHS28V1jcgceC2LtI3W2gKMcbbb5XsX1GRxjBJ/c1TMs+rk5Q8o34dHIW0FLcyhpI50g2seq60jaKlZT8wKeMRWtkyi3uWH5HR1MuI1vMVIgfa5Jjz31PWtf0TFP4mz/wDGHzTFJyXEyNZBY5rHF0kkUrqp/J3lJFR5icPrAMjSdInXtp1Xt71oKzD6OuZ/eaaKXSwL2gkdh3KoxTkxUYq+KSqxLxob5SyEC1/b1K/2Nt1K8IvdPkY5pwag4P7uv/Bg+SLXmprKKBzmZ3DNINrWgm9us6D/AIWybhVC2AwCli5t20FoN+3iVmOQwHhHEjbW47ytpuVMCuG5tr5NZ3X6/wAIxvJmofRco67B2uJp2uc6NpPk2PyP5K/x3FGYRhklSQC/yY2n95yzeE/+odb/APc/RT/2glwo6MDYZHe+yopuOKTN54Y5dXCL6pN/A7ycw11TTtxXECZqqfxml+ojbuAG7+al5VyQ0eCvmdHeW4bE9uhY47DfcrXDA1uGUobsELLe4KWeCKoiMU8bZGO2tcLgrdQ+ykcLzf63FJbJ8v16FNgMoxvAIn18LJSSWuztuHW0us4/DqbCeWTIamBj6Oc/Vh4u1t9mnUVvYoo4I2xRMaxjdjWiwCzvLXDelYUKuMHnaU5rj7u/5+xZ5IPgT6o302aLzOPKMrXtfIv44I4o2sjY1jGiwa0WACosUwWgrcWpIBTMa67ppixtszRpY9pI9xT+AYkMTwaGoJ8e2V4/1DapMMBnknrnH9u60fUxug9+p9q1dTSOZKeGcvVbDVPSw00QigjbGwbGtFgprL1CuYHllm6r7XN6x3etKs1Vfa5vWO71DBf0v2SH1be5TKGl+yQ+rb3KZSDxZDl3C8dArA28cMhDrbr2I7lsFFPTxVMLoZmB8bhZzXC4IVMkeKNG+ny9zkU6s4pquCopWVEUjXRvbmDgVj+W05q6OGWJ16dkuUOt5brG5HULWWhi5L4RC67KQWvfKXEt917JyrwyjroGwVMIfEw3DdgCpOMpwpmmHLjw5lNW0jqkqI6iljmicHMc0EEFZrl/IzwZTszDMZr237CtHTYXR0cb2U0DYmv8oN0uoHcn8KebvoYnni8XPvKmcZShRGDLDFmWTekS4XKyXC6VzHBwMTdQeoJxIw4JhtO8PhpI43NNwWiyeI0WkbS3MJ8Lk2jLcosadQ4xTU1RzjaItzyGPQvOul+HYhvKDkobXjjaf9VMfku6t7Ma5SvwmpY3o1KwSObbWR2m/cNdysDyWwR22gYD1Ej9Vz1NybjVHfenjCMciaddD2j5QYNO0Np62Fu4Nd4nuBsrMEObcagrN4tyQwnoE0kEZgkYwua4ONtBfW+5d8iJ6ifAyJ7lschZGTvbYfqSrxnLi4ZIxyYcTxvLib2dUypDXcleVLpZGkUNUSA/c25v+R/JbWOZksYfG9r2nUOBuCvKilgqojFPG2SN21rhcFIRcm8OgBEDZomu2tjne0H2AqYwcG65EZcscyTltJbe57X1XPyNw6mcXSyEc4WO/Zs3kncTsCfc4MYS42AGq4pKCloY+bpoWxN2kNG3t4rmqw2krSDUxc5YWsSbK+5z3G0uhkeQ0zPCGINzC7iCBfaLlbYlVreTeDsdmZQxtPFtwU5NQ09RAIJo88YtYEncqY4yhGmb6nLDNk442YzCpWN/tBq3FwAcZADfadFoeU2EnGMJdFGLzRnPHrtPD2qb6NYNe/g+K/GyfgpoqaFsMLcsbNGi97KI43wuMupfLqU8kcmO7SX9ij5MYxHU0LKKodzdXTDI+N+hNthsrmoq4KaIyTytjYNpcUvXYHh2Ivz1VM179mcaO94UdNydwukmE0dMDI3yXPcXEdl1aKklRlkeKcnJWr6f/SegfPO19TKHMbKbxxu2tbbS/WdqZljbLE+N4Ba5paQd4UNZXU2HU/PVMrYowbXPEqSGeOphZNC9r43i7XDYQr7cjF34q2MRhJqcKxWuwEF394NoiNw+9+HuW5hjbDG2NjQ1jAABwAVbT00U+PTV7WD6qMQNdxO094HvVqFnjjwo6NTl72Sdb1v7nqEIWpygs1Vfa5vWO71pVmqr7XN6x3eoYL+l+yQ+rb3KZQ0v2SH1be5TKQCEIQAhCEAIQhAC8OxeoQFTXYHFVVrK6GWSmq2Cwlj3jgQdqnibikbbSyU03+oNcw+7VPoVeFXZd5JNJPeitqcPqK+Iw1dSGwu8pkLcuYcCT+lk5T08VLAyCCMMjYLNaNgUyFKSW5Dk2q6AhCFJUELy9tqMw4hAeoXmYcQjMOKA9QvMw4hGYcQgPV4jMOKMw4hAV2NYPFjNCaaR7mWcHNc3cVFSYdXU1DDRNqIo44m5c8bDmI9psD71bZhxXmYcVXhV2ad7Lh4L2I6eCOmhbDG3K1uz+uKlXmYcQvcw4q1GZ6heZhxCMw4j3oD1Zqq+1zesd3rSZhxHvWbqvtc3rHd6hgv6X7JD6tvcplDS/ZIfVt7lMpAIQhACEIQAhCEAIQhACEIQAhRVFQymi5x9yC4NAG0kmwHvKWdi9Cx+R82V2uhaRsNju470A8hV3h3D9bTaa2NiL24ce3YhmO4e8NJnDMwuM4Iv/XfogKb+0V7mck5XMcWnnWag9a+ZsFK57A7EZWNtGZC5x0uwl1ranXTZpfevrtZiWEVgZSVkbZmykZWSR5muOct7wfYlBSckT/8AAUYFyBen22FzbT+jptUg+XBtPYRGveX85lMwkOTKS4B1rXt5J46+7w9HbG1/TpHO5whzBIblm7dYG44719VZhvJd9QynbhdJzr3FobzAvpm6v9JTn0YwL+EUfwWpZB8ckdAIZiypmJDjzZ57d4tha1ztOvUuhzD6aEtq5RMQc15hYmxsOrUDbxX2L6MYF/CKP4LV59GMC/hFH8FqWD43mZzQvUS5+dDS7ntMu+w2+1SRmlEbXurJnEs1ZzuUh1m7zpvd7l9g+jGBfwij+C1H0YwL+EUfwWpYPkEXRiacvqJvHac46QAb6a9Q29aWhmj5iXnqiYyZrMLHm3b2L7R9GMC/hFH8FqPoxgX8Io/gtSxR8clkp+aldFPOSGjI0zbD41+3YPeu5OjAyZaiYWiLm3qGnxvG2+4aC+3du+wfRjAv4RR/Baj6MYF/CKP4LUsUfDukzf50n4yjpE/+dJ+Ir7j9GMC/hFH8FqPoxgX8Io/gtSwfDukz/wCdJ+Ir6jhBJwaiJNyaeO5P+0LQfRjAv4RR/Baq2WKOCZ8MTAyONxa1rRYNA0AChko0NL9kh9W3uUyzQqZ2gATyADQAPOiOlVPpEv4yoBpULNdKqfSJfxlHSqn0iX8ZUg0qFmulVPpEv4yjpVT6RL+MoDSoWa6VU+kS/jKOlVPpEv4ygNKhZrpVT6RL+Mo6VU+kS/jKA0qFmulVPpEv4yjpVT6RL+MoDRSxMmZkkaHN22KUkwiie/MYACGlgym1gdtv63niqjpVT6RL+Mo6VU+kS/jKAuJMIoZC3NTt8U3FtOtdeC6GwHRY7NBAu3cf67uCpelVPpEv4yjpVT6RL+MoC5OFUDst6SI5NG3YDl1J09pK9GF0TQAKZml93HaqXpVT6RL+Mo6VU+kS/jKAvG0FIyfn2wNEuYuzAa3O0plZrpVT6RL+Mo6VU+kS/jKA0qFmulVPpEv4yjpVT6RL+MoDSoWa6VU+kS/jKOlVPpEv4ygNKhZrpVT6RL+Mo6VU+kS/jKA0qFmulVPpEv4yjpVT6RL+MoDSoWa6VU+kS/jKOlVPpEv4ygNKs1Vfa5vWO70dKqfSJfxlRklxJJJJ1JO9QD//2Q==%20"/>
          <p:cNvSpPr>
            <a:spLocks noChangeAspect="1" noChangeArrowheads="1"/>
          </p:cNvSpPr>
          <p:nvPr/>
        </p:nvSpPr>
        <p:spPr bwMode="auto">
          <a:xfrm>
            <a:off x="244475"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alt=&quot;&quot;"/>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5181600" y="1775654"/>
            <a:ext cx="2600325" cy="401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920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 to the Surgeon</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25</a:t>
            </a:fld>
            <a:endParaRPr lang="en-US" dirty="0">
              <a:solidFill>
                <a:prstClr val="black">
                  <a:tint val="75000"/>
                </a:prstClr>
              </a:solidFill>
            </a:endParaRPr>
          </a:p>
        </p:txBody>
      </p:sp>
      <p:sp>
        <p:nvSpPr>
          <p:cNvPr id="4" name="Content Placeholder 3"/>
          <p:cNvSpPr>
            <a:spLocks noGrp="1"/>
          </p:cNvSpPr>
          <p:nvPr>
            <p:ph sz="quarter" idx="11"/>
          </p:nvPr>
        </p:nvSpPr>
        <p:spPr/>
        <p:txBody>
          <a:bodyPr>
            <a:normAutofit/>
          </a:bodyPr>
          <a:lstStyle/>
          <a:p>
            <a:pPr marL="0" indent="0">
              <a:spcBef>
                <a:spcPts val="0"/>
              </a:spcBef>
              <a:spcAft>
                <a:spcPts val="1200"/>
              </a:spcAft>
              <a:buNone/>
            </a:pPr>
            <a:r>
              <a:rPr lang="en-US" sz="2800" dirty="0" smtClean="0"/>
              <a:t>Why is the surgeon opposed to the new protocol?</a:t>
            </a:r>
            <a:endParaRPr lang="en-US" sz="1200" dirty="0" smtClean="0"/>
          </a:p>
          <a:p>
            <a:pPr marL="0" indent="0">
              <a:spcBef>
                <a:spcPts val="0"/>
              </a:spcBef>
              <a:spcAft>
                <a:spcPts val="1200"/>
              </a:spcAft>
              <a:buNone/>
            </a:pPr>
            <a:r>
              <a:rPr lang="en-US" sz="2800" dirty="0" smtClean="0"/>
              <a:t>Is there a rational reason?</a:t>
            </a:r>
            <a:endParaRPr lang="en-US" sz="1200" dirty="0" smtClean="0"/>
          </a:p>
          <a:p>
            <a:pPr marL="0" indent="0">
              <a:spcBef>
                <a:spcPts val="0"/>
              </a:spcBef>
              <a:spcAft>
                <a:spcPts val="1200"/>
              </a:spcAft>
              <a:buNone/>
            </a:pPr>
            <a:r>
              <a:rPr lang="en-US" sz="2800" dirty="0" smtClean="0"/>
              <a:t>How might we engage him?</a:t>
            </a:r>
            <a:endParaRPr lang="en-US" sz="1200" dirty="0" smtClean="0"/>
          </a:p>
          <a:p>
            <a:pPr marL="0" indent="0">
              <a:spcBef>
                <a:spcPts val="0"/>
              </a:spcBef>
              <a:spcAft>
                <a:spcPts val="1200"/>
              </a:spcAft>
              <a:buNone/>
            </a:pPr>
            <a:r>
              <a:rPr lang="en-US" sz="2800" dirty="0" smtClean="0"/>
              <a:t>What is the common interest here- patient safety? </a:t>
            </a:r>
            <a:endParaRPr lang="en-US" sz="1200" dirty="0" smtClean="0"/>
          </a:p>
          <a:p>
            <a:pPr marL="0" indent="0">
              <a:spcBef>
                <a:spcPts val="0"/>
              </a:spcBef>
              <a:spcAft>
                <a:spcPts val="1200"/>
              </a:spcAft>
              <a:buNone/>
            </a:pPr>
            <a:r>
              <a:rPr lang="en-US" sz="2800" dirty="0" smtClean="0"/>
              <a:t>What about the nurse manager?</a:t>
            </a:r>
          </a:p>
        </p:txBody>
      </p:sp>
    </p:spTree>
    <p:extLst>
      <p:ext uri="{BB962C8B-B14F-4D97-AF65-F5344CB8AC3E}">
        <p14:creationId xmlns:p14="http://schemas.microsoft.com/office/powerpoint/2010/main" val="258778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Sense of Urgency</a:t>
            </a:r>
            <a:endParaRPr lang="en-US" dirty="0"/>
          </a:p>
        </p:txBody>
      </p:sp>
      <p:sp>
        <p:nvSpPr>
          <p:cNvPr id="4" name="Slide Number Placeholder 3"/>
          <p:cNvSpPr>
            <a:spLocks noGrp="1"/>
          </p:cNvSpPr>
          <p:nvPr>
            <p:ph type="sldNum" sz="quarter" idx="10"/>
          </p:nvPr>
        </p:nvSpPr>
        <p:spPr/>
        <p:txBody>
          <a:bodyPr/>
          <a:lstStyle/>
          <a:p>
            <a:pPr algn="l"/>
            <a:fld id="{17D525B5-7AAE-4385-9483-5F8078B80EE9}" type="slidenum">
              <a:rPr lang="en-AU" smtClean="0">
                <a:solidFill>
                  <a:prstClr val="black">
                    <a:tint val="75000"/>
                  </a:prstClr>
                </a:solidFill>
              </a:rPr>
              <a:pPr algn="l"/>
              <a:t>26</a:t>
            </a:fld>
            <a:endParaRPr lang="en-AU" dirty="0">
              <a:solidFill>
                <a:prstClr val="black">
                  <a:tint val="75000"/>
                </a:prstClr>
              </a:solidFill>
            </a:endParaRPr>
          </a:p>
        </p:txBody>
      </p:sp>
      <p:sp>
        <p:nvSpPr>
          <p:cNvPr id="3" name="Content Placeholder 2"/>
          <p:cNvSpPr>
            <a:spLocks noGrp="1"/>
          </p:cNvSpPr>
          <p:nvPr>
            <p:ph sz="quarter" idx="11"/>
          </p:nvPr>
        </p:nvSpPr>
        <p:spPr>
          <a:xfrm>
            <a:off x="457200" y="1676400"/>
            <a:ext cx="4191000" cy="4343400"/>
          </a:xfrm>
        </p:spPr>
        <p:txBody>
          <a:bodyPr>
            <a:normAutofit/>
          </a:bodyPr>
          <a:lstStyle/>
          <a:p>
            <a:pPr marL="0" indent="0">
              <a:buNone/>
            </a:pPr>
            <a:r>
              <a:rPr lang="en-US" sz="2600" dirty="0" smtClean="0"/>
              <a:t>“Plans </a:t>
            </a:r>
            <a:r>
              <a:rPr lang="en-US" sz="2600" dirty="0"/>
              <a:t>and actions should always focus on others' hearts as much or more than their minds. Behaving with passion, conviction, optimism, urgency, and a steely determination will trump an analytically brilliant memo every </a:t>
            </a:r>
            <a:r>
              <a:rPr lang="en-US" sz="2600" dirty="0" smtClean="0"/>
              <a:t>time.”</a:t>
            </a:r>
            <a:endParaRPr lang="en-US" sz="2600" dirty="0"/>
          </a:p>
        </p:txBody>
      </p:sp>
      <p:pic>
        <p:nvPicPr>
          <p:cNvPr id="9218" name="Picture 2" descr="al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0" y="1752600"/>
            <a:ext cx="288925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862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 Direction</a:t>
            </a:r>
            <a:endParaRPr lang="en-US" dirty="0"/>
          </a:p>
        </p:txBody>
      </p:sp>
      <p:sp>
        <p:nvSpPr>
          <p:cNvPr id="3" name="Content Placeholder 2"/>
          <p:cNvSpPr>
            <a:spLocks noGrp="1"/>
          </p:cNvSpPr>
          <p:nvPr>
            <p:ph sz="quarter" idx="11"/>
          </p:nvPr>
        </p:nvSpPr>
        <p:spPr/>
        <p:txBody>
          <a:bodyPr>
            <a:normAutofit fontScale="85000" lnSpcReduction="20000"/>
          </a:bodyPr>
          <a:lstStyle/>
          <a:p>
            <a:pPr marL="0" indent="0" algn="ctr">
              <a:buNone/>
            </a:pPr>
            <a:r>
              <a:rPr lang="en-US" b="1" dirty="0" smtClean="0"/>
              <a:t>Contextual Journey</a:t>
            </a:r>
          </a:p>
          <a:p>
            <a:r>
              <a:rPr lang="en-US" dirty="0" smtClean="0"/>
              <a:t>INSIDE OUT</a:t>
            </a:r>
          </a:p>
          <a:p>
            <a:pPr lvl="1"/>
            <a:r>
              <a:rPr lang="en-US" dirty="0" smtClean="0"/>
              <a:t>Observe then define</a:t>
            </a:r>
          </a:p>
          <a:p>
            <a:pPr lvl="1"/>
            <a:r>
              <a:rPr lang="en-US" dirty="0" smtClean="0"/>
              <a:t>Observation for understanding</a:t>
            </a:r>
          </a:p>
          <a:p>
            <a:r>
              <a:rPr lang="en-US" dirty="0" smtClean="0">
                <a:solidFill>
                  <a:schemeClr val="accent6">
                    <a:lumMod val="75000"/>
                  </a:schemeClr>
                </a:solidFill>
              </a:rPr>
              <a:t>Anthropology foundation</a:t>
            </a:r>
          </a:p>
          <a:p>
            <a:r>
              <a:rPr lang="en-US" dirty="0" smtClean="0"/>
              <a:t>Solutions are uncovered, guided by insiders, those directly involved – </a:t>
            </a:r>
            <a:r>
              <a:rPr lang="en-US" u="sng" dirty="0" smtClean="0"/>
              <a:t>creates ownership</a:t>
            </a:r>
            <a:endParaRPr lang="en-US" u="sng" dirty="0"/>
          </a:p>
        </p:txBody>
      </p:sp>
      <p:sp>
        <p:nvSpPr>
          <p:cNvPr id="4" name="Content Placeholder 3"/>
          <p:cNvSpPr>
            <a:spLocks noGrp="1"/>
          </p:cNvSpPr>
          <p:nvPr>
            <p:ph sz="quarter" idx="12"/>
          </p:nvPr>
        </p:nvSpPr>
        <p:spPr/>
        <p:txBody>
          <a:bodyPr>
            <a:normAutofit fontScale="85000" lnSpcReduction="20000"/>
          </a:bodyPr>
          <a:lstStyle/>
          <a:p>
            <a:pPr marL="0" indent="0" algn="ctr">
              <a:buNone/>
            </a:pPr>
            <a:r>
              <a:rPr lang="en-US" b="1" dirty="0" smtClean="0"/>
              <a:t>Traditional Journey</a:t>
            </a:r>
          </a:p>
          <a:p>
            <a:r>
              <a:rPr lang="en-US" dirty="0" smtClean="0"/>
              <a:t>OUTSIDE IN</a:t>
            </a:r>
          </a:p>
          <a:p>
            <a:pPr lvl="1"/>
            <a:r>
              <a:rPr lang="en-US" dirty="0" smtClean="0"/>
              <a:t>Define, then observe</a:t>
            </a:r>
          </a:p>
          <a:p>
            <a:pPr lvl="1"/>
            <a:r>
              <a:rPr lang="en-US" dirty="0" smtClean="0"/>
              <a:t>Observation for compliance</a:t>
            </a:r>
          </a:p>
          <a:p>
            <a:r>
              <a:rPr lang="en-US" dirty="0" smtClean="0">
                <a:solidFill>
                  <a:schemeClr val="accent6">
                    <a:lumMod val="75000"/>
                  </a:schemeClr>
                </a:solidFill>
              </a:rPr>
              <a:t>Manufacturing foundation</a:t>
            </a:r>
          </a:p>
          <a:p>
            <a:r>
              <a:rPr lang="en-US" dirty="0" smtClean="0"/>
              <a:t>Solutions are pre-defined, guided by outsiders, those indirectly involved – </a:t>
            </a:r>
            <a:r>
              <a:rPr lang="en-US" u="sng" dirty="0" smtClean="0"/>
              <a:t>buy-in</a:t>
            </a:r>
            <a:endParaRPr lang="en-US" u="sng" dirty="0"/>
          </a:p>
        </p:txBody>
      </p:sp>
      <p:sp>
        <p:nvSpPr>
          <p:cNvPr id="7" name="Left Arrow 6"/>
          <p:cNvSpPr/>
          <p:nvPr/>
        </p:nvSpPr>
        <p:spPr>
          <a:xfrm>
            <a:off x="2819400" y="3733800"/>
            <a:ext cx="1905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Our New Journey</a:t>
            </a:r>
            <a:endParaRPr lang="en-US" sz="1600" dirty="0"/>
          </a:p>
        </p:txBody>
      </p:sp>
      <p:sp>
        <p:nvSpPr>
          <p:cNvPr id="9" name="Slide Number Placeholder 3"/>
          <p:cNvSpPr>
            <a:spLocks noGrp="1"/>
          </p:cNvSpPr>
          <p:nvPr>
            <p:ph type="sldNum" sz="quarter" idx="10"/>
          </p:nvPr>
        </p:nvSpPr>
        <p:spPr>
          <a:xfrm>
            <a:off x="457200" y="6324600"/>
            <a:ext cx="2133600" cy="365125"/>
          </a:xfrm>
        </p:spPr>
        <p:txBody>
          <a:bodyPr/>
          <a:lstStyle/>
          <a:p>
            <a:pPr algn="l"/>
            <a:fld id="{17D525B5-7AAE-4385-9483-5F8078B80EE9}" type="slidenum">
              <a:rPr lang="en-AU" smtClean="0">
                <a:solidFill>
                  <a:prstClr val="black">
                    <a:tint val="75000"/>
                  </a:prstClr>
                </a:solidFill>
              </a:rPr>
              <a:pPr algn="l"/>
              <a:t>27</a:t>
            </a:fld>
            <a:endParaRPr lang="en-AU">
              <a:solidFill>
                <a:prstClr val="black">
                  <a:tint val="75000"/>
                </a:prstClr>
              </a:solidFill>
            </a:endParaRPr>
          </a:p>
        </p:txBody>
      </p:sp>
    </p:spTree>
    <p:extLst>
      <p:ext uri="{BB962C8B-B14F-4D97-AF65-F5344CB8AC3E}">
        <p14:creationId xmlns:p14="http://schemas.microsoft.com/office/powerpoint/2010/main" val="3597706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#3</a:t>
            </a:r>
            <a:endParaRPr lang="en-US" dirty="0"/>
          </a:p>
        </p:txBody>
      </p:sp>
      <p:sp>
        <p:nvSpPr>
          <p:cNvPr id="3" name="Content Placeholder 2"/>
          <p:cNvSpPr>
            <a:spLocks noGrp="1"/>
          </p:cNvSpPr>
          <p:nvPr>
            <p:ph sz="quarter" idx="11"/>
          </p:nvPr>
        </p:nvSpPr>
        <p:spPr/>
        <p:txBody>
          <a:bodyPr>
            <a:normAutofit/>
          </a:bodyPr>
          <a:lstStyle/>
          <a:p>
            <a:pPr marL="0" lvl="0" indent="0">
              <a:buNone/>
            </a:pPr>
            <a:r>
              <a:rPr lang="en-US" b="1" dirty="0"/>
              <a:t>What strategies for catheter removal have you implemented in your organization</a:t>
            </a:r>
            <a:r>
              <a:rPr lang="en-US" b="1" dirty="0" smtClean="0"/>
              <a:t>?</a:t>
            </a:r>
            <a:endParaRPr lang="en-US" dirty="0"/>
          </a:p>
          <a:p>
            <a:r>
              <a:rPr lang="en-US" dirty="0"/>
              <a:t>Nurse driven protocols</a:t>
            </a:r>
          </a:p>
          <a:p>
            <a:r>
              <a:rPr lang="en-US" dirty="0"/>
              <a:t>Automatic reminder or stop orders</a:t>
            </a:r>
          </a:p>
          <a:p>
            <a:r>
              <a:rPr lang="en-US" dirty="0"/>
              <a:t>Daily rounding</a:t>
            </a:r>
          </a:p>
          <a:p>
            <a:r>
              <a:rPr lang="en-US" dirty="0"/>
              <a:t>None of the </a:t>
            </a:r>
            <a:r>
              <a:rPr lang="en-US" dirty="0" smtClean="0"/>
              <a:t>above</a:t>
            </a:r>
            <a:endParaRPr lang="en-US" dirty="0"/>
          </a:p>
        </p:txBody>
      </p:sp>
    </p:spTree>
    <p:extLst>
      <p:ext uri="{BB962C8B-B14F-4D97-AF65-F5344CB8AC3E}">
        <p14:creationId xmlns:p14="http://schemas.microsoft.com/office/powerpoint/2010/main" val="2154065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895600"/>
          </a:xfrm>
        </p:spPr>
        <p:txBody>
          <a:bodyPr>
            <a:normAutofit/>
          </a:bodyPr>
          <a:lstStyle/>
          <a:p>
            <a:r>
              <a:rPr lang="en-US" dirty="0" smtClean="0"/>
              <a:t>CAUTI ICU Team: </a:t>
            </a:r>
            <a:br>
              <a:rPr lang="en-US" dirty="0" smtClean="0"/>
            </a:br>
            <a:r>
              <a:rPr lang="en-US" dirty="0" smtClean="0"/>
              <a:t>A  Success Story</a:t>
            </a:r>
            <a:br>
              <a:rPr lang="en-US" dirty="0" smtClean="0"/>
            </a:br>
            <a:endParaRPr lang="en-US" dirty="0"/>
          </a:p>
        </p:txBody>
      </p:sp>
      <p:sp>
        <p:nvSpPr>
          <p:cNvPr id="3" name="Subtitle 2"/>
          <p:cNvSpPr>
            <a:spLocks noGrp="1"/>
          </p:cNvSpPr>
          <p:nvPr>
            <p:ph type="subTitle" idx="1"/>
          </p:nvPr>
        </p:nvSpPr>
        <p:spPr>
          <a:xfrm>
            <a:off x="152400" y="2819400"/>
            <a:ext cx="8763000" cy="2362200"/>
          </a:xfrm>
        </p:spPr>
        <p:txBody>
          <a:bodyPr>
            <a:normAutofit fontScale="70000" lnSpcReduction="20000"/>
          </a:bodyPr>
          <a:lstStyle/>
          <a:p>
            <a:pPr algn="l"/>
            <a:r>
              <a:rPr lang="en-US" dirty="0" smtClean="0"/>
              <a:t>Melanie Bunger RN - Nights	     	</a:t>
            </a:r>
            <a:r>
              <a:rPr lang="en-US" dirty="0" err="1" smtClean="0"/>
              <a:t>Aunne</a:t>
            </a:r>
            <a:r>
              <a:rPr lang="en-US" dirty="0" smtClean="0"/>
              <a:t> Shepler RN - Nights</a:t>
            </a:r>
          </a:p>
          <a:p>
            <a:pPr algn="l"/>
            <a:r>
              <a:rPr lang="en-US" dirty="0" smtClean="0"/>
              <a:t>Julie Davis RN- Days		      	Pat Smothers, PCT - Days</a:t>
            </a:r>
          </a:p>
          <a:p>
            <a:pPr algn="l"/>
            <a:r>
              <a:rPr lang="en-US" dirty="0" smtClean="0"/>
              <a:t>Stephanie Donovan RN, </a:t>
            </a:r>
            <a:r>
              <a:rPr lang="en-US" dirty="0" err="1" smtClean="0"/>
              <a:t>MSNEd</a:t>
            </a:r>
            <a:r>
              <a:rPr lang="en-US" dirty="0" smtClean="0"/>
              <a:t>    	Jenny Tuttle RN, </a:t>
            </a:r>
            <a:r>
              <a:rPr lang="en-US" dirty="0" err="1" smtClean="0"/>
              <a:t>MSNEd</a:t>
            </a:r>
            <a:r>
              <a:rPr lang="en-US" dirty="0" smtClean="0"/>
              <a:t>, Lead</a:t>
            </a:r>
            <a:endParaRPr lang="en-US" sz="2800" dirty="0" smtClean="0"/>
          </a:p>
          <a:p>
            <a:pPr algn="l"/>
            <a:r>
              <a:rPr lang="en-US" dirty="0" smtClean="0"/>
              <a:t>Lisa Hymson, Infection Control	Lisa Vasquez RN - Days</a:t>
            </a:r>
          </a:p>
          <a:p>
            <a:pPr algn="l"/>
            <a:r>
              <a:rPr lang="en-US" dirty="0" smtClean="0"/>
              <a:t>Nina Mazzola, Manager Infection Control</a:t>
            </a:r>
          </a:p>
        </p:txBody>
      </p:sp>
      <p:pic>
        <p:nvPicPr>
          <p:cNvPr id="4" name="Picture 3" descr="alt=&quot;&quot;"/>
          <p:cNvPicPr>
            <a:picLocks noChangeAspect="1" noChangeArrowheads="1"/>
          </p:cNvPicPr>
          <p:nvPr/>
        </p:nvPicPr>
        <p:blipFill>
          <a:blip r:embed="rId2" cstate="print"/>
          <a:srcRect/>
          <a:stretch>
            <a:fillRect/>
          </a:stretch>
        </p:blipFill>
        <p:spPr bwMode="auto">
          <a:xfrm>
            <a:off x="1066800" y="4267200"/>
            <a:ext cx="6858000" cy="2438400"/>
          </a:xfrm>
          <a:prstGeom prst="rect">
            <a:avLst/>
          </a:prstGeom>
          <a:noFill/>
          <a:ln w="9525">
            <a:noFill/>
            <a:miter lim="800000"/>
            <a:headEnd/>
            <a:tailEnd/>
          </a:ln>
          <a:effectLst/>
        </p:spPr>
      </p:pic>
      <p:pic>
        <p:nvPicPr>
          <p:cNvPr id="5" name="Picture 9" descr="alt=&quot;&quot;"/>
          <p:cNvPicPr>
            <a:picLocks noChangeAspect="1" noChangeArrowheads="1"/>
          </p:cNvPicPr>
          <p:nvPr/>
        </p:nvPicPr>
        <p:blipFill>
          <a:blip r:embed="rId3" cstate="print"/>
          <a:srcRect/>
          <a:stretch>
            <a:fillRect/>
          </a:stretch>
        </p:blipFill>
        <p:spPr bwMode="auto">
          <a:xfrm>
            <a:off x="533400" y="304800"/>
            <a:ext cx="1676400" cy="838200"/>
          </a:xfrm>
          <a:prstGeom prst="rect">
            <a:avLst/>
          </a:prstGeom>
          <a:noFill/>
          <a:ln w="9525">
            <a:noFill/>
            <a:miter lim="800000"/>
            <a:headEnd/>
            <a:tailEnd/>
          </a:ln>
          <a:effectLst/>
        </p:spPr>
      </p:pic>
      <p:sp>
        <p:nvSpPr>
          <p:cNvPr id="6" name="Slide Number Placeholder 3"/>
          <p:cNvSpPr>
            <a:spLocks noGrp="1"/>
          </p:cNvSpPr>
          <p:nvPr>
            <p:ph type="sldNum" sz="quarter" idx="10"/>
          </p:nvPr>
        </p:nvSpPr>
        <p:spPr>
          <a:xfrm>
            <a:off x="457200" y="6324600"/>
            <a:ext cx="2133600" cy="365125"/>
          </a:xfrm>
        </p:spPr>
        <p:txBody>
          <a:bodyPr/>
          <a:lstStyle/>
          <a:p>
            <a:pPr algn="l"/>
            <a:fld id="{17D525B5-7AAE-4385-9483-5F8078B80EE9}" type="slidenum">
              <a:rPr lang="en-AU" smtClean="0">
                <a:solidFill>
                  <a:prstClr val="black">
                    <a:tint val="75000"/>
                  </a:prstClr>
                </a:solidFill>
              </a:rPr>
              <a:pPr algn="l"/>
              <a:t>29</a:t>
            </a:fld>
            <a:endParaRPr lang="en-AU">
              <a:solidFill>
                <a:prstClr val="black">
                  <a:tint val="75000"/>
                </a:prstClr>
              </a:solidFill>
            </a:endParaRPr>
          </a:p>
        </p:txBody>
      </p:sp>
    </p:spTree>
    <p:extLst>
      <p:ext uri="{BB962C8B-B14F-4D97-AF65-F5344CB8AC3E}">
        <p14:creationId xmlns:p14="http://schemas.microsoft.com/office/powerpoint/2010/main" val="335636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#1</a:t>
            </a:r>
            <a:endParaRPr lang="en-US" dirty="0"/>
          </a:p>
        </p:txBody>
      </p:sp>
      <p:sp>
        <p:nvSpPr>
          <p:cNvPr id="3" name="Content Placeholder 2"/>
          <p:cNvSpPr>
            <a:spLocks noGrp="1"/>
          </p:cNvSpPr>
          <p:nvPr>
            <p:ph sz="quarter" idx="11"/>
          </p:nvPr>
        </p:nvSpPr>
        <p:spPr/>
        <p:txBody>
          <a:bodyPr/>
          <a:lstStyle/>
          <a:p>
            <a:pPr marL="0" lvl="0" indent="0">
              <a:buNone/>
            </a:pPr>
            <a:r>
              <a:rPr lang="en-US" b="1" dirty="0"/>
              <a:t>What is your background</a:t>
            </a:r>
            <a:r>
              <a:rPr lang="en-US" dirty="0"/>
              <a:t>:</a:t>
            </a:r>
          </a:p>
          <a:p>
            <a:r>
              <a:rPr lang="en-US" dirty="0"/>
              <a:t>State </a:t>
            </a:r>
            <a:r>
              <a:rPr lang="en-US" dirty="0" smtClean="0"/>
              <a:t>Lead</a:t>
            </a:r>
            <a:endParaRPr lang="en-US" dirty="0"/>
          </a:p>
          <a:p>
            <a:r>
              <a:rPr lang="en-US" dirty="0"/>
              <a:t>CUSP Faculty</a:t>
            </a:r>
          </a:p>
          <a:p>
            <a:r>
              <a:rPr lang="en-US" dirty="0"/>
              <a:t>Fellow or Mentor for CAUTI project</a:t>
            </a:r>
          </a:p>
          <a:p>
            <a:r>
              <a:rPr lang="en-US" dirty="0"/>
              <a:t>Unit champion</a:t>
            </a:r>
          </a:p>
          <a:p>
            <a:r>
              <a:rPr lang="en-US" dirty="0"/>
              <a:t>Team member</a:t>
            </a:r>
          </a:p>
          <a:p>
            <a:r>
              <a:rPr lang="en-US" dirty="0" smtClean="0"/>
              <a:t>Other</a:t>
            </a:r>
            <a:endParaRPr lang="en-US" dirty="0"/>
          </a:p>
        </p:txBody>
      </p:sp>
    </p:spTree>
    <p:extLst>
      <p:ext uri="{BB962C8B-B14F-4D97-AF65-F5344CB8AC3E}">
        <p14:creationId xmlns:p14="http://schemas.microsoft.com/office/powerpoint/2010/main" val="21323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Information</a:t>
            </a:r>
            <a:endParaRPr lang="en-US" dirty="0"/>
          </a:p>
        </p:txBody>
      </p:sp>
      <p:sp>
        <p:nvSpPr>
          <p:cNvPr id="3" name="Content Placeholder 2"/>
          <p:cNvSpPr>
            <a:spLocks noGrp="1"/>
          </p:cNvSpPr>
          <p:nvPr>
            <p:ph idx="1"/>
          </p:nvPr>
        </p:nvSpPr>
        <p:spPr/>
        <p:txBody>
          <a:bodyPr/>
          <a:lstStyle/>
          <a:p>
            <a:pPr marL="571500" indent="-571500"/>
            <a:r>
              <a:rPr lang="en-US" dirty="0" smtClean="0"/>
              <a:t>611 bed – Major teaching hospital</a:t>
            </a:r>
          </a:p>
          <a:p>
            <a:pPr marL="571500" indent="-571500"/>
            <a:r>
              <a:rPr lang="en-US" dirty="0" smtClean="0"/>
              <a:t>Unit 450 – 16 bed ICU</a:t>
            </a:r>
            <a:endParaRPr lang="en-US" sz="1600" dirty="0" smtClean="0"/>
          </a:p>
          <a:p>
            <a:pPr marL="971550" lvl="1" indent="-571500">
              <a:buFont typeface="Arial" pitchFamily="34" charset="0"/>
              <a:buChar char="•"/>
            </a:pPr>
            <a:r>
              <a:rPr lang="en-US" sz="2400" dirty="0" err="1" smtClean="0"/>
              <a:t>Neuro</a:t>
            </a:r>
            <a:r>
              <a:rPr lang="en-US" sz="2400" dirty="0" smtClean="0"/>
              <a:t>/Neurosurgical</a:t>
            </a:r>
          </a:p>
          <a:p>
            <a:pPr marL="971550" lvl="1" indent="-571500">
              <a:buFont typeface="Arial" pitchFamily="34" charset="0"/>
              <a:buChar char="•"/>
            </a:pPr>
            <a:r>
              <a:rPr lang="en-US" sz="2400" dirty="0" smtClean="0"/>
              <a:t>Medical</a:t>
            </a:r>
          </a:p>
          <a:p>
            <a:pPr marL="971550" lvl="1" indent="-571500">
              <a:buFont typeface="Arial" pitchFamily="34" charset="0"/>
              <a:buChar char="•"/>
            </a:pPr>
            <a:r>
              <a:rPr lang="en-US" sz="2400" dirty="0" smtClean="0"/>
              <a:t>Pulmonary</a:t>
            </a:r>
          </a:p>
          <a:p>
            <a:pPr marL="971550" lvl="1" indent="-571500">
              <a:buFont typeface="Arial" pitchFamily="34" charset="0"/>
              <a:buChar char="•"/>
            </a:pPr>
            <a:r>
              <a:rPr lang="en-US" sz="2400" dirty="0" smtClean="0"/>
              <a:t>Vascular surgery</a:t>
            </a:r>
          </a:p>
          <a:p>
            <a:pPr marL="971550" lvl="1" indent="-571500">
              <a:buFont typeface="Arial" pitchFamily="34" charset="0"/>
              <a:buChar char="•"/>
            </a:pPr>
            <a:r>
              <a:rPr lang="en-US" sz="2400" dirty="0" smtClean="0"/>
              <a:t>General surgery</a:t>
            </a:r>
          </a:p>
          <a:p>
            <a:pPr marL="971550" lvl="1" indent="-571500">
              <a:buNone/>
            </a:pPr>
            <a:endParaRPr lang="en-US" sz="2400" dirty="0" smtClean="0"/>
          </a:p>
          <a:p>
            <a:pPr>
              <a:buNone/>
            </a:pPr>
            <a:endParaRPr lang="en-US" dirty="0"/>
          </a:p>
        </p:txBody>
      </p:sp>
      <p:pic>
        <p:nvPicPr>
          <p:cNvPr id="4" name="Picture 3" descr="alt=&quot;&quot;"/>
          <p:cNvPicPr/>
          <p:nvPr/>
        </p:nvPicPr>
        <p:blipFill>
          <a:blip r:embed="rId2" cstate="print"/>
          <a:srcRect/>
          <a:stretch>
            <a:fillRect/>
          </a:stretch>
        </p:blipFill>
        <p:spPr bwMode="auto">
          <a:xfrm>
            <a:off x="838200" y="352425"/>
            <a:ext cx="1590675" cy="942975"/>
          </a:xfrm>
          <a:prstGeom prst="rect">
            <a:avLst/>
          </a:prstGeom>
          <a:noFill/>
          <a:ln w="9525">
            <a:noFill/>
            <a:miter lim="800000"/>
            <a:headEnd/>
            <a:tailEnd/>
          </a:ln>
        </p:spPr>
      </p:pic>
      <p:pic>
        <p:nvPicPr>
          <p:cNvPr id="1028" name="Picture 4" descr="alt=&quot;&quot;"/>
          <p:cNvPicPr>
            <a:picLocks noChangeAspect="1" noChangeArrowheads="1"/>
          </p:cNvPicPr>
          <p:nvPr/>
        </p:nvPicPr>
        <p:blipFill>
          <a:blip r:embed="rId3" cstate="print"/>
          <a:srcRect/>
          <a:stretch>
            <a:fillRect/>
          </a:stretch>
        </p:blipFill>
        <p:spPr bwMode="auto">
          <a:xfrm>
            <a:off x="4876800" y="4114800"/>
            <a:ext cx="3733800" cy="2219325"/>
          </a:xfrm>
          <a:prstGeom prst="rect">
            <a:avLst/>
          </a:prstGeom>
          <a:noFill/>
          <a:ln w="9525">
            <a:noFill/>
            <a:miter lim="800000"/>
            <a:headEnd/>
            <a:tailEnd/>
          </a:ln>
        </p:spPr>
      </p:pic>
      <p:sp>
        <p:nvSpPr>
          <p:cNvPr id="6" name="Slide Number Placeholder 3"/>
          <p:cNvSpPr>
            <a:spLocks noGrp="1"/>
          </p:cNvSpPr>
          <p:nvPr>
            <p:ph type="sldNum" sz="quarter" idx="10"/>
          </p:nvPr>
        </p:nvSpPr>
        <p:spPr>
          <a:xfrm>
            <a:off x="457200" y="6324600"/>
            <a:ext cx="2133600" cy="365125"/>
          </a:xfrm>
        </p:spPr>
        <p:txBody>
          <a:bodyPr/>
          <a:lstStyle/>
          <a:p>
            <a:pPr algn="l"/>
            <a:fld id="{17D525B5-7AAE-4385-9483-5F8078B80EE9}" type="slidenum">
              <a:rPr lang="en-AU" smtClean="0">
                <a:solidFill>
                  <a:prstClr val="black">
                    <a:tint val="75000"/>
                  </a:prstClr>
                </a:solidFill>
              </a:rPr>
              <a:pPr algn="l"/>
              <a:t>30</a:t>
            </a:fld>
            <a:endParaRPr lang="en-AU">
              <a:solidFill>
                <a:prstClr val="black">
                  <a:tint val="75000"/>
                </a:prstClr>
              </a:solidFill>
            </a:endParaRPr>
          </a:p>
        </p:txBody>
      </p:sp>
    </p:spTree>
    <p:extLst>
      <p:ext uri="{BB962C8B-B14F-4D97-AF65-F5344CB8AC3E}">
        <p14:creationId xmlns:p14="http://schemas.microsoft.com/office/powerpoint/2010/main" val="866927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Journey</a:t>
            </a:r>
            <a:endParaRPr lang="en-US" dirty="0"/>
          </a:p>
        </p:txBody>
      </p:sp>
      <p:sp>
        <p:nvSpPr>
          <p:cNvPr id="3" name="Content Placeholder 2"/>
          <p:cNvSpPr>
            <a:spLocks noGrp="1"/>
          </p:cNvSpPr>
          <p:nvPr>
            <p:ph idx="1"/>
          </p:nvPr>
        </p:nvSpPr>
        <p:spPr>
          <a:xfrm>
            <a:off x="457200" y="1676400"/>
            <a:ext cx="8229600" cy="5029199"/>
          </a:xfrm>
        </p:spPr>
        <p:txBody>
          <a:bodyPr>
            <a:normAutofit fontScale="62500" lnSpcReduction="20000"/>
          </a:bodyPr>
          <a:lstStyle/>
          <a:p>
            <a:pPr marL="571500" indent="-571500">
              <a:buNone/>
            </a:pPr>
            <a:r>
              <a:rPr lang="en-US" sz="4000" b="1" dirty="0" smtClean="0"/>
              <a:t>Building a Team</a:t>
            </a:r>
          </a:p>
          <a:p>
            <a:pPr marL="571500" indent="-571500"/>
            <a:r>
              <a:rPr lang="en-US" sz="3600" dirty="0" smtClean="0"/>
              <a:t>Choosing strong peers to support goal</a:t>
            </a:r>
          </a:p>
          <a:p>
            <a:pPr marL="571500" indent="-571500"/>
            <a:r>
              <a:rPr lang="en-US" sz="3600" dirty="0" smtClean="0"/>
              <a:t>All shifts represented</a:t>
            </a:r>
          </a:p>
          <a:p>
            <a:pPr marL="571500" indent="-571500">
              <a:buNone/>
            </a:pPr>
            <a:r>
              <a:rPr lang="en-US" sz="4000" b="1" dirty="0" smtClean="0"/>
              <a:t>Audit Process</a:t>
            </a:r>
          </a:p>
          <a:p>
            <a:pPr marL="571500" indent="-571500"/>
            <a:r>
              <a:rPr lang="en-US" sz="3600" dirty="0" smtClean="0"/>
              <a:t>Customizing tool to evaluate for deficits</a:t>
            </a:r>
          </a:p>
          <a:p>
            <a:pPr marL="571500" indent="-571500"/>
            <a:r>
              <a:rPr lang="en-US" sz="3600" dirty="0" smtClean="0"/>
              <a:t>Identifying barriers – Cracking the ICU mentality</a:t>
            </a:r>
          </a:p>
          <a:p>
            <a:pPr marL="571500" indent="-571500">
              <a:buNone/>
            </a:pPr>
            <a:r>
              <a:rPr lang="en-US" sz="4000" b="1" dirty="0" smtClean="0"/>
              <a:t>Case Reviews - Team</a:t>
            </a:r>
          </a:p>
          <a:p>
            <a:pPr marL="571500" indent="-571500"/>
            <a:r>
              <a:rPr lang="en-US" dirty="0" smtClean="0"/>
              <a:t>Isolating root cause</a:t>
            </a:r>
          </a:p>
          <a:p>
            <a:pPr marL="571500" indent="-571500"/>
            <a:r>
              <a:rPr lang="en-US" dirty="0" smtClean="0"/>
              <a:t>Review processes/practices</a:t>
            </a:r>
          </a:p>
          <a:p>
            <a:pPr marL="571500" indent="-571500"/>
            <a:r>
              <a:rPr lang="en-US" dirty="0" smtClean="0"/>
              <a:t>Identifying vented patient populations – guideline</a:t>
            </a:r>
          </a:p>
          <a:p>
            <a:pPr marL="571500" indent="-571500">
              <a:buNone/>
            </a:pPr>
            <a:r>
              <a:rPr lang="en-US" sz="3600" b="1" dirty="0" smtClean="0"/>
              <a:t>Collaboration with other Departments</a:t>
            </a:r>
          </a:p>
          <a:p>
            <a:pPr marL="571500" indent="-571500"/>
            <a:r>
              <a:rPr lang="en-US" dirty="0" smtClean="0"/>
              <a:t>Emergency Room</a:t>
            </a:r>
          </a:p>
          <a:p>
            <a:pPr marL="571500" indent="-571500"/>
            <a:r>
              <a:rPr lang="en-US" dirty="0" smtClean="0"/>
              <a:t>Operating Room</a:t>
            </a:r>
          </a:p>
          <a:p>
            <a:pPr marL="571500" indent="-571500"/>
            <a:r>
              <a:rPr lang="en-US" dirty="0" smtClean="0"/>
              <a:t>Transportation</a:t>
            </a:r>
          </a:p>
          <a:p>
            <a:pPr marL="571500" indent="-571500"/>
            <a:r>
              <a:rPr lang="en-US" dirty="0" smtClean="0"/>
              <a:t>Radiology</a:t>
            </a:r>
            <a:endParaRPr lang="en-US" sz="3600" b="1" dirty="0" smtClean="0"/>
          </a:p>
          <a:p>
            <a:pPr marL="571500" indent="-571500">
              <a:buNone/>
            </a:pPr>
            <a:r>
              <a:rPr lang="en-US" sz="3600" b="1" dirty="0" smtClean="0"/>
              <a:t>Providing the staff the tools/supplies</a:t>
            </a:r>
          </a:p>
          <a:p>
            <a:pPr marL="571500" indent="-571500"/>
            <a:r>
              <a:rPr lang="en-US" dirty="0" smtClean="0"/>
              <a:t>Assessing supplies currently available</a:t>
            </a:r>
          </a:p>
          <a:p>
            <a:pPr marL="571500" indent="-571500"/>
            <a:r>
              <a:rPr lang="en-US" dirty="0" smtClean="0"/>
              <a:t>Product trials</a:t>
            </a:r>
          </a:p>
        </p:txBody>
      </p:sp>
      <p:pic>
        <p:nvPicPr>
          <p:cNvPr id="2050" name="Picture 2" descr="alt=&quot;&quot;"/>
          <p:cNvPicPr>
            <a:picLocks noChangeAspect="1" noChangeArrowheads="1"/>
          </p:cNvPicPr>
          <p:nvPr/>
        </p:nvPicPr>
        <p:blipFill>
          <a:blip r:embed="rId2" cstate="print"/>
          <a:srcRect/>
          <a:stretch>
            <a:fillRect/>
          </a:stretch>
        </p:blipFill>
        <p:spPr bwMode="auto">
          <a:xfrm>
            <a:off x="1143000" y="304801"/>
            <a:ext cx="2209800" cy="1188464"/>
          </a:xfrm>
          <a:prstGeom prst="rect">
            <a:avLst/>
          </a:prstGeom>
          <a:noFill/>
          <a:ln w="9525">
            <a:noFill/>
            <a:miter lim="800000"/>
            <a:headEnd/>
            <a:tailEnd/>
          </a:ln>
        </p:spPr>
      </p:pic>
      <p:sp>
        <p:nvSpPr>
          <p:cNvPr id="5" name="Slide Number Placeholder 3"/>
          <p:cNvSpPr>
            <a:spLocks noGrp="1"/>
          </p:cNvSpPr>
          <p:nvPr>
            <p:ph type="sldNum" sz="quarter" idx="10"/>
          </p:nvPr>
        </p:nvSpPr>
        <p:spPr>
          <a:xfrm>
            <a:off x="457200" y="6324600"/>
            <a:ext cx="2133600" cy="365125"/>
          </a:xfrm>
        </p:spPr>
        <p:txBody>
          <a:bodyPr/>
          <a:lstStyle/>
          <a:p>
            <a:pPr algn="l"/>
            <a:fld id="{17D525B5-7AAE-4385-9483-5F8078B80EE9}" type="slidenum">
              <a:rPr lang="en-AU" smtClean="0">
                <a:solidFill>
                  <a:prstClr val="black">
                    <a:tint val="75000"/>
                  </a:prstClr>
                </a:solidFill>
              </a:rPr>
              <a:pPr algn="l"/>
              <a:t>31</a:t>
            </a:fld>
            <a:endParaRPr lang="en-AU" dirty="0">
              <a:solidFill>
                <a:prstClr val="black">
                  <a:tint val="75000"/>
                </a:prstClr>
              </a:solidFill>
            </a:endParaRPr>
          </a:p>
        </p:txBody>
      </p:sp>
    </p:spTree>
    <p:extLst>
      <p:ext uri="{BB962C8B-B14F-4D97-AF65-F5344CB8AC3E}">
        <p14:creationId xmlns:p14="http://schemas.microsoft.com/office/powerpoint/2010/main" val="1748585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Tool</a:t>
            </a:r>
            <a:endParaRPr lang="en-US" dirty="0"/>
          </a:p>
        </p:txBody>
      </p:sp>
      <p:pic>
        <p:nvPicPr>
          <p:cNvPr id="4" name="Picture 2" descr="alt=&quot;&quot;"/>
          <p:cNvPicPr>
            <a:picLocks noGrp="1" noChangeAspect="1" noChangeArrowheads="1"/>
          </p:cNvPicPr>
          <p:nvPr>
            <p:ph idx="1"/>
          </p:nvPr>
        </p:nvPicPr>
        <p:blipFill>
          <a:blip r:embed="rId2" cstate="print"/>
          <a:stretch>
            <a:fillRect/>
          </a:stretch>
        </p:blipFill>
        <p:spPr bwMode="auto">
          <a:xfrm>
            <a:off x="381000" y="1600200"/>
            <a:ext cx="8382000" cy="4648199"/>
          </a:xfrm>
          <a:prstGeom prst="rect">
            <a:avLst/>
          </a:prstGeom>
          <a:noFill/>
          <a:ln w="9525">
            <a:noFill/>
            <a:miter lim="800000"/>
            <a:headEnd/>
            <a:tailEnd/>
          </a:ln>
        </p:spPr>
      </p:pic>
      <p:sp>
        <p:nvSpPr>
          <p:cNvPr id="5" name="Slide Number Placeholder 3"/>
          <p:cNvSpPr>
            <a:spLocks noGrp="1"/>
          </p:cNvSpPr>
          <p:nvPr>
            <p:ph type="sldNum" sz="quarter" idx="10"/>
          </p:nvPr>
        </p:nvSpPr>
        <p:spPr>
          <a:xfrm>
            <a:off x="457200" y="6324600"/>
            <a:ext cx="2133600" cy="365125"/>
          </a:xfrm>
        </p:spPr>
        <p:txBody>
          <a:bodyPr/>
          <a:lstStyle/>
          <a:p>
            <a:pPr algn="l"/>
            <a:fld id="{17D525B5-7AAE-4385-9483-5F8078B80EE9}" type="slidenum">
              <a:rPr lang="en-AU" smtClean="0">
                <a:solidFill>
                  <a:prstClr val="black">
                    <a:tint val="75000"/>
                  </a:prstClr>
                </a:solidFill>
              </a:rPr>
              <a:pPr algn="l"/>
              <a:t>32</a:t>
            </a:fld>
            <a:endParaRPr lang="en-AU">
              <a:solidFill>
                <a:prstClr val="black">
                  <a:tint val="75000"/>
                </a:prstClr>
              </a:solidFill>
            </a:endParaRPr>
          </a:p>
        </p:txBody>
      </p:sp>
    </p:spTree>
    <p:extLst>
      <p:ext uri="{BB962C8B-B14F-4D97-AF65-F5344CB8AC3E}">
        <p14:creationId xmlns:p14="http://schemas.microsoft.com/office/powerpoint/2010/main" val="4090164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Ventilator Guideline</a:t>
            </a:r>
            <a:endParaRPr lang="en-US" dirty="0"/>
          </a:p>
        </p:txBody>
      </p:sp>
      <p:sp>
        <p:nvSpPr>
          <p:cNvPr id="7" name="Content Placeholder 6"/>
          <p:cNvSpPr>
            <a:spLocks noGrp="1"/>
          </p:cNvSpPr>
          <p:nvPr>
            <p:ph sz="half" idx="1"/>
          </p:nvPr>
        </p:nvSpPr>
        <p:spPr/>
        <p:txBody>
          <a:bodyPr>
            <a:normAutofit/>
          </a:bodyPr>
          <a:lstStyle/>
          <a:p>
            <a:pPr marL="0" indent="0">
              <a:buNone/>
            </a:pPr>
            <a:r>
              <a:rPr lang="en-US" sz="2400" u="sng" dirty="0">
                <a:solidFill>
                  <a:prstClr val="white"/>
                </a:solidFill>
              </a:rPr>
              <a:t>Conditions that require a Foley</a:t>
            </a:r>
            <a:r>
              <a:rPr lang="en-US" sz="2400" u="sng" dirty="0" smtClean="0">
                <a:solidFill>
                  <a:prstClr val="white"/>
                </a:solidFill>
              </a:rPr>
              <a:t>:</a:t>
            </a:r>
            <a:endParaRPr lang="en-US" sz="2400" u="sng" dirty="0">
              <a:solidFill>
                <a:prstClr val="white"/>
              </a:solidFill>
            </a:endParaRPr>
          </a:p>
          <a:p>
            <a:pPr marL="228600" lvl="1"/>
            <a:r>
              <a:rPr lang="en-US" sz="2000" dirty="0">
                <a:solidFill>
                  <a:prstClr val="white"/>
                </a:solidFill>
              </a:rPr>
              <a:t>SEPSIS (24 HRS)</a:t>
            </a:r>
          </a:p>
          <a:p>
            <a:pPr marL="228600" lvl="1"/>
            <a:r>
              <a:rPr lang="en-US" sz="2000" dirty="0">
                <a:solidFill>
                  <a:prstClr val="white"/>
                </a:solidFill>
              </a:rPr>
              <a:t>CRRT</a:t>
            </a:r>
          </a:p>
          <a:p>
            <a:pPr marL="228600" lvl="1"/>
            <a:r>
              <a:rPr lang="en-US" sz="2000" dirty="0">
                <a:solidFill>
                  <a:prstClr val="white"/>
                </a:solidFill>
              </a:rPr>
              <a:t>ARF</a:t>
            </a:r>
          </a:p>
          <a:p>
            <a:pPr marL="228600" lvl="1"/>
            <a:r>
              <a:rPr lang="en-US" sz="2000" dirty="0" err="1">
                <a:solidFill>
                  <a:prstClr val="white"/>
                </a:solidFill>
              </a:rPr>
              <a:t>Pressors</a:t>
            </a:r>
            <a:r>
              <a:rPr lang="en-US" sz="2000" dirty="0">
                <a:solidFill>
                  <a:prstClr val="white"/>
                </a:solidFill>
              </a:rPr>
              <a:t> with titration</a:t>
            </a:r>
          </a:p>
          <a:p>
            <a:pPr marL="228600" lvl="1"/>
            <a:r>
              <a:rPr lang="en-US" sz="2000" dirty="0">
                <a:solidFill>
                  <a:prstClr val="white"/>
                </a:solidFill>
              </a:rPr>
              <a:t>Therapeutic Hypothermia</a:t>
            </a:r>
          </a:p>
          <a:p>
            <a:pPr marL="228600" lvl="1"/>
            <a:r>
              <a:rPr lang="en-US" sz="2000" dirty="0">
                <a:solidFill>
                  <a:prstClr val="white"/>
                </a:solidFill>
              </a:rPr>
              <a:t>IABP</a:t>
            </a:r>
          </a:p>
          <a:p>
            <a:pPr marL="228600" lvl="1"/>
            <a:r>
              <a:rPr lang="en-US" sz="2000" dirty="0">
                <a:solidFill>
                  <a:prstClr val="white"/>
                </a:solidFill>
              </a:rPr>
              <a:t>SAH with CSW/SIADH/DI</a:t>
            </a:r>
          </a:p>
          <a:p>
            <a:pPr marL="228600" lvl="1"/>
            <a:r>
              <a:rPr lang="en-US" sz="2000" dirty="0">
                <a:solidFill>
                  <a:prstClr val="white"/>
                </a:solidFill>
              </a:rPr>
              <a:t>SAH with triple H therapy</a:t>
            </a:r>
          </a:p>
          <a:p>
            <a:pPr marL="228600" lvl="1"/>
            <a:r>
              <a:rPr lang="en-US" sz="2000" dirty="0">
                <a:solidFill>
                  <a:prstClr val="white"/>
                </a:solidFill>
              </a:rPr>
              <a:t>Lasix- continual </a:t>
            </a:r>
            <a:r>
              <a:rPr lang="en-US" sz="2000" dirty="0" smtClean="0">
                <a:solidFill>
                  <a:prstClr val="white"/>
                </a:solidFill>
              </a:rPr>
              <a:t>infusion</a:t>
            </a:r>
            <a:endParaRPr lang="en-US" dirty="0">
              <a:solidFill>
                <a:prstClr val="white"/>
              </a:solidFill>
            </a:endParaRPr>
          </a:p>
        </p:txBody>
      </p:sp>
      <p:sp>
        <p:nvSpPr>
          <p:cNvPr id="3" name="Content Placeholder 2"/>
          <p:cNvSpPr>
            <a:spLocks noGrp="1"/>
          </p:cNvSpPr>
          <p:nvPr>
            <p:ph sz="half" idx="2"/>
          </p:nvPr>
        </p:nvSpPr>
        <p:spPr/>
        <p:txBody>
          <a:bodyPr>
            <a:normAutofit/>
          </a:bodyPr>
          <a:lstStyle/>
          <a:p>
            <a:pPr marL="0" indent="0">
              <a:buNone/>
            </a:pPr>
            <a:r>
              <a:rPr lang="en-US" sz="2400" u="sng" dirty="0">
                <a:solidFill>
                  <a:prstClr val="white"/>
                </a:solidFill>
              </a:rPr>
              <a:t>Conditions that do not require a Foley</a:t>
            </a:r>
            <a:r>
              <a:rPr lang="en-US" sz="2400" u="sng" dirty="0" smtClean="0">
                <a:solidFill>
                  <a:prstClr val="white"/>
                </a:solidFill>
              </a:rPr>
              <a:t>:</a:t>
            </a:r>
            <a:endParaRPr lang="en-US" sz="2400" u="sng" dirty="0">
              <a:solidFill>
                <a:prstClr val="white"/>
              </a:solidFill>
            </a:endParaRPr>
          </a:p>
          <a:p>
            <a:r>
              <a:rPr lang="en-US" sz="2000" dirty="0" smtClean="0">
                <a:solidFill>
                  <a:prstClr val="white"/>
                </a:solidFill>
              </a:rPr>
              <a:t>MIV</a:t>
            </a:r>
            <a:endParaRPr lang="en-US" sz="2000" dirty="0">
              <a:solidFill>
                <a:prstClr val="white"/>
              </a:solidFill>
            </a:endParaRPr>
          </a:p>
          <a:p>
            <a:r>
              <a:rPr lang="en-US" sz="2000" dirty="0" smtClean="0">
                <a:solidFill>
                  <a:prstClr val="white"/>
                </a:solidFill>
              </a:rPr>
              <a:t>Tube </a:t>
            </a:r>
            <a:r>
              <a:rPr lang="en-US" sz="2000" dirty="0">
                <a:solidFill>
                  <a:prstClr val="white"/>
                </a:solidFill>
              </a:rPr>
              <a:t>feeding</a:t>
            </a:r>
          </a:p>
          <a:p>
            <a:r>
              <a:rPr lang="en-US" sz="2000" dirty="0" err="1" smtClean="0">
                <a:solidFill>
                  <a:prstClr val="white"/>
                </a:solidFill>
              </a:rPr>
              <a:t>Pressors</a:t>
            </a:r>
            <a:r>
              <a:rPr lang="en-US" sz="2000" dirty="0" smtClean="0">
                <a:solidFill>
                  <a:prstClr val="white"/>
                </a:solidFill>
              </a:rPr>
              <a:t> </a:t>
            </a:r>
            <a:r>
              <a:rPr lang="en-US" sz="2000" dirty="0">
                <a:solidFill>
                  <a:prstClr val="white"/>
                </a:solidFill>
              </a:rPr>
              <a:t>with minimal titration</a:t>
            </a:r>
          </a:p>
          <a:p>
            <a:r>
              <a:rPr lang="en-US" sz="2000" dirty="0" smtClean="0">
                <a:solidFill>
                  <a:prstClr val="white"/>
                </a:solidFill>
              </a:rPr>
              <a:t>Chronic </a:t>
            </a:r>
            <a:r>
              <a:rPr lang="en-US" sz="2000" dirty="0">
                <a:solidFill>
                  <a:prstClr val="white"/>
                </a:solidFill>
              </a:rPr>
              <a:t>Lasix</a:t>
            </a:r>
          </a:p>
          <a:p>
            <a:r>
              <a:rPr lang="en-US" sz="2000" dirty="0" smtClean="0">
                <a:solidFill>
                  <a:prstClr val="white"/>
                </a:solidFill>
              </a:rPr>
              <a:t>Mildly </a:t>
            </a:r>
            <a:r>
              <a:rPr lang="en-US" sz="2000" dirty="0">
                <a:solidFill>
                  <a:prstClr val="white"/>
                </a:solidFill>
              </a:rPr>
              <a:t>sedated or drowsy </a:t>
            </a:r>
            <a:r>
              <a:rPr lang="en-US" sz="2000" dirty="0" smtClean="0">
                <a:solidFill>
                  <a:prstClr val="white"/>
                </a:solidFill>
              </a:rPr>
              <a:t>Respiratory </a:t>
            </a:r>
            <a:r>
              <a:rPr lang="en-US" sz="2000" dirty="0">
                <a:solidFill>
                  <a:prstClr val="white"/>
                </a:solidFill>
              </a:rPr>
              <a:t>failure pts not </a:t>
            </a:r>
            <a:r>
              <a:rPr lang="en-US" sz="2000" dirty="0" smtClean="0">
                <a:solidFill>
                  <a:prstClr val="white"/>
                </a:solidFill>
              </a:rPr>
              <a:t>chemically </a:t>
            </a:r>
            <a:r>
              <a:rPr lang="en-US" sz="2000" dirty="0">
                <a:solidFill>
                  <a:prstClr val="white"/>
                </a:solidFill>
              </a:rPr>
              <a:t>paralyzed </a:t>
            </a:r>
            <a:r>
              <a:rPr lang="en-US" sz="2000" dirty="0" smtClean="0">
                <a:solidFill>
                  <a:prstClr val="white"/>
                </a:solidFill>
              </a:rPr>
              <a:t>and/or sedated</a:t>
            </a:r>
            <a:endParaRPr lang="en-US" sz="2000" dirty="0">
              <a:solidFill>
                <a:prstClr val="white"/>
              </a:solidFill>
            </a:endParaRPr>
          </a:p>
        </p:txBody>
      </p:sp>
      <p:sp>
        <p:nvSpPr>
          <p:cNvPr id="8" name="Slide Number Placeholder 3"/>
          <p:cNvSpPr>
            <a:spLocks noGrp="1"/>
          </p:cNvSpPr>
          <p:nvPr>
            <p:ph type="sldNum" sz="quarter" idx="12"/>
          </p:nvPr>
        </p:nvSpPr>
        <p:spPr/>
        <p:txBody>
          <a:bodyPr/>
          <a:lstStyle/>
          <a:p>
            <a:pPr algn="l"/>
            <a:fld id="{17D525B5-7AAE-4385-9483-5F8078B80EE9}" type="slidenum">
              <a:rPr lang="en-AU" smtClean="0">
                <a:solidFill>
                  <a:prstClr val="black">
                    <a:tint val="75000"/>
                  </a:prstClr>
                </a:solidFill>
              </a:rPr>
              <a:pPr algn="l"/>
              <a:t>33</a:t>
            </a:fld>
            <a:endParaRPr lang="en-AU">
              <a:solidFill>
                <a:prstClr val="black">
                  <a:tint val="75000"/>
                </a:prstClr>
              </a:solidFill>
            </a:endParaRPr>
          </a:p>
        </p:txBody>
      </p:sp>
      <p:sp>
        <p:nvSpPr>
          <p:cNvPr id="10" name="Content Placeholder 6"/>
          <p:cNvSpPr txBox="1">
            <a:spLocks/>
          </p:cNvSpPr>
          <p:nvPr/>
        </p:nvSpPr>
        <p:spPr>
          <a:xfrm>
            <a:off x="2057400" y="6019800"/>
            <a:ext cx="4800600" cy="685800"/>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28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4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lgn="ctr">
              <a:buFont typeface="Wingdings 2"/>
              <a:buNone/>
            </a:pPr>
            <a:r>
              <a:rPr lang="en-US" dirty="0" smtClean="0"/>
              <a:t>Case dependent situations</a:t>
            </a:r>
            <a:endParaRPr lang="en-US" dirty="0"/>
          </a:p>
        </p:txBody>
      </p:sp>
      <p:sp>
        <p:nvSpPr>
          <p:cNvPr id="11" name="Slide Number Placeholder 3"/>
          <p:cNvSpPr txBox="1">
            <a:spLocks/>
          </p:cNvSpPr>
          <p:nvPr/>
        </p:nvSpPr>
        <p:spPr>
          <a:xfrm>
            <a:off x="457200" y="6324600"/>
            <a:ext cx="2133600" cy="365125"/>
          </a:xfrm>
          <a:prstGeom prst="rect">
            <a:avLst/>
          </a:prstGeom>
        </p:spPr>
        <p:txBody>
          <a:bodyPr/>
          <a:lstStyle>
            <a:defPPr>
              <a:defRPr lang="en-US"/>
            </a:defPPr>
            <a:lvl1pPr marL="0" algn="l" defTabSz="914400" rtl="0" eaLnBrk="1" latinLnBrk="0" hangingPunct="1">
              <a:defRPr kumimoji="0" sz="1300" kern="1200">
                <a:solidFill>
                  <a:schemeClr val="bg2">
                    <a:tint val="60000"/>
                    <a:satMod val="1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D525B5-7AAE-4385-9483-5F8078B80EE9}" type="slidenum">
              <a:rPr lang="en-AU" smtClean="0">
                <a:solidFill>
                  <a:prstClr val="black">
                    <a:tint val="75000"/>
                  </a:prstClr>
                </a:solidFill>
              </a:rPr>
              <a:pPr/>
              <a:t>33</a:t>
            </a:fld>
            <a:endParaRPr lang="en-AU">
              <a:solidFill>
                <a:prstClr val="black">
                  <a:tint val="75000"/>
                </a:prstClr>
              </a:solidFill>
            </a:endParaRPr>
          </a:p>
        </p:txBody>
      </p:sp>
    </p:spTree>
    <p:extLst>
      <p:ext uri="{BB962C8B-B14F-4D97-AF65-F5344CB8AC3E}">
        <p14:creationId xmlns:p14="http://schemas.microsoft.com/office/powerpoint/2010/main" val="1927819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Providing the Tools to Succeed</a:t>
            </a:r>
            <a:endParaRPr lang="en-US" dirty="0"/>
          </a:p>
        </p:txBody>
      </p:sp>
      <p:sp>
        <p:nvSpPr>
          <p:cNvPr id="3" name="Content Placeholder 2"/>
          <p:cNvSpPr>
            <a:spLocks noGrp="1"/>
          </p:cNvSpPr>
          <p:nvPr>
            <p:ph idx="1"/>
          </p:nvPr>
        </p:nvSpPr>
        <p:spPr>
          <a:xfrm>
            <a:off x="457200" y="1646236"/>
            <a:ext cx="8229600" cy="4754563"/>
          </a:xfrm>
        </p:spPr>
        <p:txBody>
          <a:bodyPr>
            <a:normAutofit/>
          </a:bodyPr>
          <a:lstStyle/>
          <a:p>
            <a:r>
              <a:rPr lang="en-US" dirty="0" smtClean="0"/>
              <a:t>Executive Support</a:t>
            </a:r>
          </a:p>
          <a:p>
            <a:r>
              <a:rPr lang="en-US" dirty="0" smtClean="0"/>
              <a:t>Supplies</a:t>
            </a:r>
          </a:p>
          <a:p>
            <a:pPr lvl="1"/>
            <a:r>
              <a:rPr lang="en-US" dirty="0" smtClean="0"/>
              <a:t>Scales</a:t>
            </a:r>
          </a:p>
          <a:p>
            <a:pPr lvl="1"/>
            <a:r>
              <a:rPr lang="en-US" dirty="0" smtClean="0"/>
              <a:t>External devices</a:t>
            </a:r>
          </a:p>
          <a:p>
            <a:pPr lvl="1"/>
            <a:r>
              <a:rPr lang="en-US" dirty="0" smtClean="0"/>
              <a:t>Bladder scanner</a:t>
            </a:r>
          </a:p>
          <a:p>
            <a:pPr lvl="1"/>
            <a:r>
              <a:rPr lang="en-US" dirty="0" smtClean="0"/>
              <a:t>Premium pads</a:t>
            </a:r>
          </a:p>
          <a:p>
            <a:r>
              <a:rPr lang="en-US" dirty="0" smtClean="0"/>
              <a:t>Daily Conversations</a:t>
            </a:r>
          </a:p>
          <a:p>
            <a:r>
              <a:rPr lang="en-US" dirty="0" smtClean="0"/>
              <a:t>Engaging the staff</a:t>
            </a:r>
          </a:p>
          <a:p>
            <a:pPr lvl="1"/>
            <a:r>
              <a:rPr lang="en-US" dirty="0" smtClean="0"/>
              <a:t>Challenging the status quo</a:t>
            </a:r>
          </a:p>
          <a:p>
            <a:pPr lvl="1"/>
            <a:r>
              <a:rPr lang="en-US" dirty="0" smtClean="0"/>
              <a:t>Giving them an opportunity to give feedback</a:t>
            </a:r>
          </a:p>
        </p:txBody>
      </p:sp>
      <p:pic>
        <p:nvPicPr>
          <p:cNvPr id="4" name="Picture 7" descr="alt=&quot;&quot;"/>
          <p:cNvPicPr>
            <a:picLocks noChangeAspect="1" noChangeArrowheads="1"/>
          </p:cNvPicPr>
          <p:nvPr/>
        </p:nvPicPr>
        <p:blipFill>
          <a:blip r:embed="rId2" cstate="print"/>
          <a:srcRect/>
          <a:stretch>
            <a:fillRect/>
          </a:stretch>
        </p:blipFill>
        <p:spPr bwMode="auto">
          <a:xfrm>
            <a:off x="4876800" y="1905000"/>
            <a:ext cx="3829050" cy="2819400"/>
          </a:xfrm>
          <a:prstGeom prst="rect">
            <a:avLst/>
          </a:prstGeom>
          <a:noFill/>
          <a:ln w="9525">
            <a:noFill/>
            <a:miter lim="800000"/>
            <a:headEnd/>
            <a:tailEnd/>
          </a:ln>
          <a:effectLst/>
        </p:spPr>
      </p:pic>
      <p:sp>
        <p:nvSpPr>
          <p:cNvPr id="5" name="Slide Number Placeholder 3"/>
          <p:cNvSpPr>
            <a:spLocks noGrp="1"/>
          </p:cNvSpPr>
          <p:nvPr>
            <p:ph type="sldNum" sz="quarter" idx="10"/>
          </p:nvPr>
        </p:nvSpPr>
        <p:spPr>
          <a:xfrm>
            <a:off x="457200" y="6324600"/>
            <a:ext cx="2133600" cy="365125"/>
          </a:xfrm>
        </p:spPr>
        <p:txBody>
          <a:bodyPr/>
          <a:lstStyle/>
          <a:p>
            <a:pPr algn="l"/>
            <a:fld id="{17D525B5-7AAE-4385-9483-5F8078B80EE9}" type="slidenum">
              <a:rPr lang="en-AU" smtClean="0">
                <a:solidFill>
                  <a:prstClr val="black">
                    <a:tint val="75000"/>
                  </a:prstClr>
                </a:solidFill>
              </a:rPr>
              <a:pPr algn="l"/>
              <a:t>34</a:t>
            </a:fld>
            <a:endParaRPr lang="en-AU">
              <a:solidFill>
                <a:prstClr val="black">
                  <a:tint val="75000"/>
                </a:prstClr>
              </a:solidFill>
            </a:endParaRPr>
          </a:p>
        </p:txBody>
      </p:sp>
    </p:spTree>
    <p:extLst>
      <p:ext uri="{BB962C8B-B14F-4D97-AF65-F5344CB8AC3E}">
        <p14:creationId xmlns:p14="http://schemas.microsoft.com/office/powerpoint/2010/main" val="3098044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Rewarding the Behavior</a:t>
            </a:r>
            <a:endParaRPr lang="en-US" dirty="0"/>
          </a:p>
        </p:txBody>
      </p:sp>
      <p:sp>
        <p:nvSpPr>
          <p:cNvPr id="3" name="Content Placeholder 2"/>
          <p:cNvSpPr>
            <a:spLocks noGrp="1"/>
          </p:cNvSpPr>
          <p:nvPr>
            <p:ph idx="1"/>
          </p:nvPr>
        </p:nvSpPr>
        <p:spPr/>
        <p:txBody>
          <a:bodyPr/>
          <a:lstStyle/>
          <a:p>
            <a:r>
              <a:rPr lang="en-US" dirty="0" smtClean="0"/>
              <a:t> </a:t>
            </a:r>
            <a:r>
              <a:rPr lang="en-US" sz="2800" dirty="0" smtClean="0"/>
              <a:t>Infection Control – Cake the first month</a:t>
            </a:r>
          </a:p>
          <a:p>
            <a:r>
              <a:rPr lang="en-US" sz="2800" dirty="0" smtClean="0"/>
              <a:t>Culture “Change” </a:t>
            </a:r>
          </a:p>
          <a:p>
            <a:r>
              <a:rPr lang="en-US" sz="2800" dirty="0" smtClean="0"/>
              <a:t>Updates </a:t>
            </a:r>
            <a:endParaRPr lang="en-US" sz="2800" dirty="0"/>
          </a:p>
        </p:txBody>
      </p:sp>
      <p:pic>
        <p:nvPicPr>
          <p:cNvPr id="5122" name="Picture 2" descr="alt=&quot;&quot;"/>
          <p:cNvPicPr>
            <a:picLocks noChangeAspect="1" noChangeArrowheads="1"/>
          </p:cNvPicPr>
          <p:nvPr/>
        </p:nvPicPr>
        <p:blipFill>
          <a:blip r:embed="rId2" cstate="print"/>
          <a:srcRect/>
          <a:stretch>
            <a:fillRect/>
          </a:stretch>
        </p:blipFill>
        <p:spPr bwMode="auto">
          <a:xfrm>
            <a:off x="4648200" y="2667000"/>
            <a:ext cx="3352800" cy="3429000"/>
          </a:xfrm>
          <a:prstGeom prst="rect">
            <a:avLst/>
          </a:prstGeom>
          <a:noFill/>
          <a:ln w="9525">
            <a:noFill/>
            <a:miter lim="800000"/>
            <a:headEnd/>
            <a:tailEnd/>
          </a:ln>
          <a:effectLst/>
        </p:spPr>
      </p:pic>
      <p:sp>
        <p:nvSpPr>
          <p:cNvPr id="5" name="Slide Number Placeholder 3"/>
          <p:cNvSpPr>
            <a:spLocks noGrp="1"/>
          </p:cNvSpPr>
          <p:nvPr>
            <p:ph type="sldNum" sz="quarter" idx="10"/>
          </p:nvPr>
        </p:nvSpPr>
        <p:spPr>
          <a:xfrm>
            <a:off x="457200" y="6324600"/>
            <a:ext cx="2133600" cy="365125"/>
          </a:xfrm>
        </p:spPr>
        <p:txBody>
          <a:bodyPr/>
          <a:lstStyle/>
          <a:p>
            <a:pPr algn="l"/>
            <a:fld id="{17D525B5-7AAE-4385-9483-5F8078B80EE9}" type="slidenum">
              <a:rPr lang="en-AU" smtClean="0">
                <a:solidFill>
                  <a:prstClr val="black">
                    <a:tint val="75000"/>
                  </a:prstClr>
                </a:solidFill>
              </a:rPr>
              <a:pPr algn="l"/>
              <a:t>35</a:t>
            </a:fld>
            <a:endParaRPr lang="en-AU">
              <a:solidFill>
                <a:prstClr val="black">
                  <a:tint val="75000"/>
                </a:prstClr>
              </a:solidFill>
            </a:endParaRPr>
          </a:p>
        </p:txBody>
      </p:sp>
    </p:spTree>
    <p:extLst>
      <p:ext uri="{BB962C8B-B14F-4D97-AF65-F5344CB8AC3E}">
        <p14:creationId xmlns:p14="http://schemas.microsoft.com/office/powerpoint/2010/main" val="1666658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tx2">
                <a:tint val="45000"/>
                <a:satMod val="400000"/>
              </a:schemeClr>
            </a:duotone>
          </a:blip>
          <a:tile tx="0" ty="0" sx="50000" sy="50000" flip="none" algn="t"/>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 Rates</a:t>
            </a:r>
            <a:endParaRPr lang="en-US" dirty="0"/>
          </a:p>
        </p:txBody>
      </p:sp>
      <p:graphicFrame>
        <p:nvGraphicFramePr>
          <p:cNvPr id="4" name="Content Placeholder 3" descr="alt=&quot;&quot;"/>
          <p:cNvGraphicFramePr>
            <a:graphicFrameLocks noGrp="1"/>
          </p:cNvGraphicFramePr>
          <p:nvPr>
            <p:ph idx="1"/>
            <p:extLst>
              <p:ext uri="{D42A27DB-BD31-4B8C-83A1-F6EECF244321}">
                <p14:modId xmlns:p14="http://schemas.microsoft.com/office/powerpoint/2010/main" val="1670274624"/>
              </p:ext>
            </p:extLst>
          </p:nvPr>
        </p:nvGraphicFramePr>
        <p:xfrm>
          <a:off x="457200" y="1646238"/>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a:spLocks noGrp="1"/>
          </p:cNvSpPr>
          <p:nvPr>
            <p:ph type="sldNum" sz="quarter" idx="10"/>
          </p:nvPr>
        </p:nvSpPr>
        <p:spPr>
          <a:xfrm>
            <a:off x="457200" y="6324600"/>
            <a:ext cx="2133600" cy="365125"/>
          </a:xfrm>
        </p:spPr>
        <p:txBody>
          <a:bodyPr/>
          <a:lstStyle/>
          <a:p>
            <a:pPr algn="l"/>
            <a:fld id="{17D525B5-7AAE-4385-9483-5F8078B80EE9}" type="slidenum">
              <a:rPr lang="en-AU" smtClean="0">
                <a:solidFill>
                  <a:prstClr val="black">
                    <a:tint val="75000"/>
                  </a:prstClr>
                </a:solidFill>
              </a:rPr>
              <a:pPr algn="l"/>
              <a:t>36</a:t>
            </a:fld>
            <a:endParaRPr lang="en-AU">
              <a:solidFill>
                <a:prstClr val="black">
                  <a:tint val="75000"/>
                </a:prstClr>
              </a:solidFill>
            </a:endParaRPr>
          </a:p>
        </p:txBody>
      </p:sp>
    </p:spTree>
    <p:extLst>
      <p:ext uri="{BB962C8B-B14F-4D97-AF65-F5344CB8AC3E}">
        <p14:creationId xmlns:p14="http://schemas.microsoft.com/office/powerpoint/2010/main" val="365158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Learned</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sz="2800" dirty="0" smtClean="0"/>
              <a:t>We all </a:t>
            </a:r>
            <a:r>
              <a:rPr lang="en-US" sz="2800" b="1" u="sng" dirty="0" smtClean="0"/>
              <a:t>own</a:t>
            </a:r>
            <a:r>
              <a:rPr lang="en-US" sz="2800" dirty="0" smtClean="0"/>
              <a:t> this:  Infection Control, Nursing, Physicians …..</a:t>
            </a:r>
          </a:p>
          <a:p>
            <a:r>
              <a:rPr lang="en-US" sz="2800" dirty="0" smtClean="0"/>
              <a:t>Physician buy-in</a:t>
            </a:r>
          </a:p>
          <a:p>
            <a:r>
              <a:rPr lang="en-US" sz="2800" dirty="0" smtClean="0"/>
              <a:t>Bringing all the stakeholders</a:t>
            </a:r>
          </a:p>
          <a:p>
            <a:r>
              <a:rPr lang="en-US" sz="2800" dirty="0" smtClean="0"/>
              <a:t>Don’t give up – keep at it</a:t>
            </a:r>
          </a:p>
          <a:p>
            <a:pPr>
              <a:buNone/>
            </a:pPr>
            <a:endParaRPr lang="en-US" dirty="0"/>
          </a:p>
        </p:txBody>
      </p:sp>
      <p:pic>
        <p:nvPicPr>
          <p:cNvPr id="4" name="Picture 3" descr="alt=&quot;&quot;"/>
          <p:cNvPicPr>
            <a:picLocks noChangeAspect="1" noChangeArrowheads="1"/>
          </p:cNvPicPr>
          <p:nvPr/>
        </p:nvPicPr>
        <p:blipFill>
          <a:blip r:embed="rId2" cstate="print"/>
          <a:srcRect/>
          <a:stretch>
            <a:fillRect/>
          </a:stretch>
        </p:blipFill>
        <p:spPr bwMode="auto">
          <a:xfrm>
            <a:off x="5410200" y="3962400"/>
            <a:ext cx="2514600" cy="2390775"/>
          </a:xfrm>
          <a:prstGeom prst="rect">
            <a:avLst/>
          </a:prstGeom>
          <a:noFill/>
          <a:ln w="9525">
            <a:noFill/>
            <a:miter lim="800000"/>
            <a:headEnd/>
            <a:tailEnd/>
          </a:ln>
          <a:effectLst/>
        </p:spPr>
      </p:pic>
      <p:sp>
        <p:nvSpPr>
          <p:cNvPr id="5" name="Slide Number Placeholder 3"/>
          <p:cNvSpPr>
            <a:spLocks noGrp="1"/>
          </p:cNvSpPr>
          <p:nvPr>
            <p:ph type="sldNum" sz="quarter" idx="10"/>
          </p:nvPr>
        </p:nvSpPr>
        <p:spPr>
          <a:xfrm>
            <a:off x="457200" y="6324600"/>
            <a:ext cx="2133600" cy="365125"/>
          </a:xfrm>
        </p:spPr>
        <p:txBody>
          <a:bodyPr/>
          <a:lstStyle/>
          <a:p>
            <a:pPr algn="l"/>
            <a:fld id="{17D525B5-7AAE-4385-9483-5F8078B80EE9}" type="slidenum">
              <a:rPr lang="en-AU" smtClean="0">
                <a:solidFill>
                  <a:prstClr val="black">
                    <a:tint val="75000"/>
                  </a:prstClr>
                </a:solidFill>
              </a:rPr>
              <a:pPr algn="l"/>
              <a:t>37</a:t>
            </a:fld>
            <a:endParaRPr lang="en-AU">
              <a:solidFill>
                <a:prstClr val="black">
                  <a:tint val="75000"/>
                </a:prstClr>
              </a:solidFill>
            </a:endParaRPr>
          </a:p>
        </p:txBody>
      </p:sp>
    </p:spTree>
    <p:extLst>
      <p:ext uri="{BB962C8B-B14F-4D97-AF65-F5344CB8AC3E}">
        <p14:creationId xmlns:p14="http://schemas.microsoft.com/office/powerpoint/2010/main" val="3678690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pic>
        <p:nvPicPr>
          <p:cNvPr id="1027" name="Picture 3" descr="alt=&quot;&quot;"/>
          <p:cNvPicPr>
            <a:picLocks noChangeAspect="1" noChangeArrowheads="1"/>
          </p:cNvPicPr>
          <p:nvPr/>
        </p:nvPicPr>
        <p:blipFill>
          <a:blip r:embed="rId3" cstate="print"/>
          <a:srcRect/>
          <a:stretch>
            <a:fillRect/>
          </a:stretch>
        </p:blipFill>
        <p:spPr bwMode="auto">
          <a:xfrm>
            <a:off x="2209800" y="5105400"/>
            <a:ext cx="4752975" cy="723900"/>
          </a:xfrm>
          <a:prstGeom prst="rect">
            <a:avLst/>
          </a:prstGeom>
          <a:noFill/>
          <a:ln w="9525">
            <a:noFill/>
            <a:miter lim="800000"/>
            <a:headEnd/>
            <a:tailEnd/>
          </a:ln>
          <a:effectLst/>
        </p:spPr>
      </p:pic>
      <p:pic>
        <p:nvPicPr>
          <p:cNvPr id="9" name="Picture 2" descr="alt=&quot;&quot;"/>
          <p:cNvPicPr>
            <a:picLocks noGrp="1" noChangeAspect="1" noChangeArrowheads="1"/>
          </p:cNvPicPr>
          <p:nvPr>
            <p:ph idx="1"/>
          </p:nvPr>
        </p:nvPicPr>
        <p:blipFill>
          <a:blip r:embed="rId4" cstate="print"/>
          <a:srcRect/>
          <a:stretch>
            <a:fillRect/>
          </a:stretch>
        </p:blipFill>
        <p:spPr bwMode="auto">
          <a:xfrm>
            <a:off x="304800" y="1524001"/>
            <a:ext cx="8458200" cy="3505199"/>
          </a:xfrm>
          <a:prstGeom prst="rect">
            <a:avLst/>
          </a:prstGeom>
          <a:noFill/>
          <a:ln w="9525">
            <a:noFill/>
            <a:miter lim="800000"/>
            <a:headEnd/>
            <a:tailEnd/>
          </a:ln>
          <a:effectLst/>
        </p:spPr>
      </p:pic>
      <p:sp>
        <p:nvSpPr>
          <p:cNvPr id="7" name="Slide Number Placeholder 3"/>
          <p:cNvSpPr>
            <a:spLocks noGrp="1"/>
          </p:cNvSpPr>
          <p:nvPr>
            <p:ph type="sldNum" sz="quarter" idx="10"/>
          </p:nvPr>
        </p:nvSpPr>
        <p:spPr>
          <a:xfrm>
            <a:off x="457200" y="6324600"/>
            <a:ext cx="2133600" cy="365125"/>
          </a:xfrm>
        </p:spPr>
        <p:txBody>
          <a:bodyPr/>
          <a:lstStyle/>
          <a:p>
            <a:pPr algn="l"/>
            <a:fld id="{17D525B5-7AAE-4385-9483-5F8078B80EE9}" type="slidenum">
              <a:rPr lang="en-AU" smtClean="0">
                <a:solidFill>
                  <a:prstClr val="black">
                    <a:tint val="75000"/>
                  </a:prstClr>
                </a:solidFill>
              </a:rPr>
              <a:pPr algn="l"/>
              <a:t>38</a:t>
            </a:fld>
            <a:endParaRPr lang="en-AU">
              <a:solidFill>
                <a:prstClr val="black">
                  <a:tint val="75000"/>
                </a:prstClr>
              </a:solidFill>
            </a:endParaRPr>
          </a:p>
        </p:txBody>
      </p:sp>
    </p:spTree>
    <p:extLst>
      <p:ext uri="{BB962C8B-B14F-4D97-AF65-F5344CB8AC3E}">
        <p14:creationId xmlns:p14="http://schemas.microsoft.com/office/powerpoint/2010/main" val="102127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1+#ppt_w/2"/>
                                          </p:val>
                                        </p:tav>
                                        <p:tav tm="100000">
                                          <p:val>
                                            <p:strVal val="#ppt_x"/>
                                          </p:val>
                                        </p:tav>
                                      </p:tavLst>
                                    </p:anim>
                                    <p:anim calcmode="lin" valueType="num">
                                      <p:cBhvr additive="base">
                                        <p:cTn id="8"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Next Steps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39</a:t>
            </a:fld>
            <a:endParaRPr lang="en-US" dirty="0"/>
          </a:p>
        </p:txBody>
      </p:sp>
      <p:sp>
        <p:nvSpPr>
          <p:cNvPr id="4" name="Content Placeholder 3"/>
          <p:cNvSpPr>
            <a:spLocks noGrp="1"/>
          </p:cNvSpPr>
          <p:nvPr>
            <p:ph sz="quarter" idx="11"/>
          </p:nvPr>
        </p:nvSpPr>
        <p:spPr/>
        <p:txBody>
          <a:bodyPr/>
          <a:lstStyle/>
          <a:p>
            <a:r>
              <a:rPr lang="en-US" dirty="0" smtClean="0"/>
              <a:t>What is your organizational culture?</a:t>
            </a:r>
          </a:p>
          <a:p>
            <a:r>
              <a:rPr lang="en-US" dirty="0" smtClean="0"/>
              <a:t>How can you utilize the components of the culture of safety model to assess and improve your organizational culture?</a:t>
            </a:r>
          </a:p>
          <a:p>
            <a:r>
              <a:rPr lang="en-US" dirty="0" smtClean="0"/>
              <a:t>How can you leverage HSOPS results for change?</a:t>
            </a:r>
            <a:endParaRPr lang="en-US" dirty="0"/>
          </a:p>
        </p:txBody>
      </p:sp>
    </p:spTree>
    <p:extLst>
      <p:ext uri="{BB962C8B-B14F-4D97-AF65-F5344CB8AC3E}">
        <p14:creationId xmlns:p14="http://schemas.microsoft.com/office/powerpoint/2010/main" val="300291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#2</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4</a:t>
            </a:fld>
            <a:endParaRPr lang="en-US" dirty="0"/>
          </a:p>
        </p:txBody>
      </p:sp>
      <p:sp>
        <p:nvSpPr>
          <p:cNvPr id="4" name="Content Placeholder 3"/>
          <p:cNvSpPr>
            <a:spLocks noGrp="1"/>
          </p:cNvSpPr>
          <p:nvPr>
            <p:ph sz="quarter" idx="11"/>
          </p:nvPr>
        </p:nvSpPr>
        <p:spPr/>
        <p:txBody>
          <a:bodyPr>
            <a:normAutofit/>
          </a:bodyPr>
          <a:lstStyle/>
          <a:p>
            <a:pPr marL="0" lvl="0" indent="0">
              <a:buNone/>
            </a:pPr>
            <a:r>
              <a:rPr lang="en-US" b="1" dirty="0"/>
              <a:t>What is your greatest challenge with catheter removal </a:t>
            </a:r>
            <a:r>
              <a:rPr lang="en-US" b="1" dirty="0" smtClean="0"/>
              <a:t>?</a:t>
            </a:r>
            <a:endParaRPr lang="en-US" dirty="0"/>
          </a:p>
          <a:p>
            <a:r>
              <a:rPr lang="en-US" dirty="0"/>
              <a:t>Physician Resistance </a:t>
            </a:r>
          </a:p>
          <a:p>
            <a:r>
              <a:rPr lang="en-US" dirty="0"/>
              <a:t>Nursing Resistance</a:t>
            </a:r>
          </a:p>
          <a:p>
            <a:r>
              <a:rPr lang="en-US" dirty="0"/>
              <a:t>Real or perceived need for accurate I and O</a:t>
            </a:r>
          </a:p>
          <a:p>
            <a:r>
              <a:rPr lang="en-US" dirty="0"/>
              <a:t>Unit culture which does not make catheter removal a </a:t>
            </a:r>
            <a:r>
              <a:rPr lang="en-US" dirty="0" smtClean="0"/>
              <a:t>priority</a:t>
            </a:r>
            <a:endParaRPr lang="en-US" dirty="0"/>
          </a:p>
        </p:txBody>
      </p:sp>
    </p:spTree>
    <p:extLst>
      <p:ext uri="{BB962C8B-B14F-4D97-AF65-F5344CB8AC3E}">
        <p14:creationId xmlns:p14="http://schemas.microsoft.com/office/powerpoint/2010/main" val="2439964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sz="quarter" idx="11"/>
          </p:nvPr>
        </p:nvSpPr>
        <p:spPr/>
        <p:txBody>
          <a:bodyPr/>
          <a:lstStyle/>
          <a:p>
            <a:pPr marL="0" indent="0" algn="ctr">
              <a:buNone/>
            </a:pPr>
            <a:endParaRPr lang="en-US" dirty="0" smtClean="0"/>
          </a:p>
          <a:p>
            <a:pPr marL="0" indent="0" algn="ctr">
              <a:buNone/>
            </a:pPr>
            <a:endParaRPr lang="en-US" dirty="0"/>
          </a:p>
          <a:p>
            <a:pPr marL="0" indent="0" algn="ctr">
              <a:buNone/>
            </a:pPr>
            <a:r>
              <a:rPr lang="en-US" sz="4400" dirty="0" smtClean="0"/>
              <a:t>Questions?</a:t>
            </a:r>
            <a:endParaRPr lang="en-US" sz="4400" dirty="0"/>
          </a:p>
        </p:txBody>
      </p:sp>
      <p:sp>
        <p:nvSpPr>
          <p:cNvPr id="5" name="Slide Number Placeholder 3"/>
          <p:cNvSpPr>
            <a:spLocks noGrp="1"/>
          </p:cNvSpPr>
          <p:nvPr>
            <p:ph type="sldNum" sz="quarter" idx="4294967295"/>
          </p:nvPr>
        </p:nvSpPr>
        <p:spPr>
          <a:xfrm>
            <a:off x="457200" y="632460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60F9124-53E4-4354-BB82-A45AE5086DA4}" type="slidenum">
              <a:rPr lang="en-US" altLang="en-US" smtClean="0"/>
              <a:pPr eaLnBrk="1" hangingPunct="1"/>
              <a:t>40</a:t>
            </a:fld>
            <a:endParaRPr lang="en-US" altLang="en-US" smtClean="0"/>
          </a:p>
        </p:txBody>
      </p:sp>
    </p:spTree>
    <p:extLst>
      <p:ext uri="{BB962C8B-B14F-4D97-AF65-F5344CB8AC3E}">
        <p14:creationId xmlns:p14="http://schemas.microsoft.com/office/powerpoint/2010/main" val="2186484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41</a:t>
            </a:fld>
            <a:endParaRPr lang="en-US" dirty="0"/>
          </a:p>
        </p:txBody>
      </p:sp>
      <p:sp>
        <p:nvSpPr>
          <p:cNvPr id="4" name="Content Placeholder 3"/>
          <p:cNvSpPr>
            <a:spLocks noGrp="1"/>
          </p:cNvSpPr>
          <p:nvPr>
            <p:ph sz="quarter" idx="11"/>
          </p:nvPr>
        </p:nvSpPr>
        <p:spPr/>
        <p:txBody>
          <a:bodyPr>
            <a:normAutofit/>
          </a:bodyPr>
          <a:lstStyle/>
          <a:p>
            <a:pPr marL="0" indent="0">
              <a:buNone/>
            </a:pPr>
            <a:r>
              <a:rPr lang="en-US" sz="2600" dirty="0"/>
              <a:t>Prepared by the Health Research &amp; Educational Trust of the American Hospital Association with contract funding provided by the Agency for Healthcare Research and Quality through the contract,</a:t>
            </a:r>
            <a:r>
              <a:rPr lang="en-US" sz="2600" b="1" dirty="0"/>
              <a:t> </a:t>
            </a:r>
            <a:r>
              <a:rPr lang="en-US" sz="2600" dirty="0"/>
              <a:t>“National Implementation of Comprehensive Unit-based Safety Program (CUSP) to Reduce Catheter-Associated Urinary Tract Infection (CAUTI), project number HHSA290201000025I/HHSA29032001T, Task Order #1.”</a:t>
            </a:r>
          </a:p>
          <a:p>
            <a:pPr marL="0" indent="0">
              <a:buNone/>
            </a:pPr>
            <a:endParaRPr lang="en-US" dirty="0"/>
          </a:p>
        </p:txBody>
      </p:sp>
    </p:spTree>
    <p:extLst>
      <p:ext uri="{BB962C8B-B14F-4D97-AF65-F5344CB8AC3E}">
        <p14:creationId xmlns:p14="http://schemas.microsoft.com/office/powerpoint/2010/main" val="1952302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Culture? </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a:t>
            </a:fld>
            <a:endParaRPr lang="en-US" dirty="0">
              <a:solidFill>
                <a:prstClr val="black">
                  <a:tint val="75000"/>
                </a:prstClr>
              </a:solidFill>
            </a:endParaRPr>
          </a:p>
        </p:txBody>
      </p:sp>
      <p:sp>
        <p:nvSpPr>
          <p:cNvPr id="4" name="Content Placeholder 3"/>
          <p:cNvSpPr>
            <a:spLocks noGrp="1"/>
          </p:cNvSpPr>
          <p:nvPr>
            <p:ph sz="quarter" idx="11"/>
          </p:nvPr>
        </p:nvSpPr>
        <p:spPr/>
        <p:txBody>
          <a:bodyPr>
            <a:normAutofit/>
          </a:bodyPr>
          <a:lstStyle/>
          <a:p>
            <a:r>
              <a:rPr lang="en-US" sz="3000" dirty="0"/>
              <a:t>Culture is made up of </a:t>
            </a:r>
            <a:r>
              <a:rPr lang="en-US" sz="3000" b="1" dirty="0"/>
              <a:t>the values, beliefs, underlying assumptions, </a:t>
            </a:r>
            <a:r>
              <a:rPr lang="en-US" sz="3000" b="1" dirty="0" smtClean="0"/>
              <a:t>attitudes </a:t>
            </a:r>
            <a:r>
              <a:rPr lang="en-US" sz="3000" b="1" dirty="0"/>
              <a:t>and behaviors shared by a group of </a:t>
            </a:r>
            <a:r>
              <a:rPr lang="en-US" sz="3000" b="1" dirty="0" smtClean="0"/>
              <a:t>people</a:t>
            </a:r>
          </a:p>
          <a:p>
            <a:r>
              <a:rPr lang="en-US" sz="3000" dirty="0" smtClean="0"/>
              <a:t>Culture </a:t>
            </a:r>
            <a:r>
              <a:rPr lang="en-US" sz="3000" dirty="0"/>
              <a:t>is the behavior that results when a group arrives at a set of - generally unspoken and unwritten - rules for working together</a:t>
            </a:r>
          </a:p>
        </p:txBody>
      </p:sp>
    </p:spTree>
    <p:extLst>
      <p:ext uri="{BB962C8B-B14F-4D97-AF65-F5344CB8AC3E}">
        <p14:creationId xmlns:p14="http://schemas.microsoft.com/office/powerpoint/2010/main" val="1412678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Culture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a:t>
            </a:fld>
            <a:endParaRPr lang="en-US" dirty="0">
              <a:solidFill>
                <a:prstClr val="black">
                  <a:tint val="75000"/>
                </a:prstClr>
              </a:solidFill>
            </a:endParaRPr>
          </a:p>
        </p:txBody>
      </p:sp>
      <p:sp>
        <p:nvSpPr>
          <p:cNvPr id="4" name="Content Placeholder 3"/>
          <p:cNvSpPr>
            <a:spLocks noGrp="1"/>
          </p:cNvSpPr>
          <p:nvPr>
            <p:ph sz="quarter" idx="11"/>
          </p:nvPr>
        </p:nvSpPr>
        <p:spPr>
          <a:xfrm>
            <a:off x="304800" y="1676400"/>
            <a:ext cx="8686800" cy="4114800"/>
          </a:xfrm>
        </p:spPr>
        <p:txBody>
          <a:bodyPr/>
          <a:lstStyle/>
          <a:p>
            <a:r>
              <a:rPr lang="en-US" dirty="0" smtClean="0"/>
              <a:t>The set of attitudes and behaviors in a clinical area or patient care unit</a:t>
            </a:r>
            <a:endParaRPr lang="en-US" dirty="0"/>
          </a:p>
          <a:p>
            <a:r>
              <a:rPr lang="en-US" dirty="0" smtClean="0"/>
              <a:t>Strongly influenced by leadership, experience, history and tradition</a:t>
            </a:r>
          </a:p>
        </p:txBody>
      </p:sp>
    </p:spTree>
    <p:extLst>
      <p:ext uri="{BB962C8B-B14F-4D97-AF65-F5344CB8AC3E}">
        <p14:creationId xmlns:p14="http://schemas.microsoft.com/office/powerpoint/2010/main" val="858583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Culture of Safety and</a:t>
            </a:r>
            <a:r>
              <a:rPr lang="en-US" dirty="0"/>
              <a:t> </a:t>
            </a:r>
            <a:r>
              <a:rPr lang="en-US" dirty="0" smtClean="0"/>
              <a:t>Assessment of Harm</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7</a:t>
            </a:fld>
            <a:endParaRPr lang="en-US" dirty="0">
              <a:solidFill>
                <a:prstClr val="black">
                  <a:tint val="75000"/>
                </a:prstClr>
              </a:solidFill>
            </a:endParaRPr>
          </a:p>
        </p:txBody>
      </p:sp>
      <p:sp>
        <p:nvSpPr>
          <p:cNvPr id="4" name="Content Placeholder 3"/>
          <p:cNvSpPr>
            <a:spLocks noGrp="1"/>
          </p:cNvSpPr>
          <p:nvPr>
            <p:ph sz="quarter" idx="11"/>
          </p:nvPr>
        </p:nvSpPr>
        <p:spPr/>
        <p:txBody>
          <a:bodyPr>
            <a:normAutofit/>
          </a:bodyPr>
          <a:lstStyle/>
          <a:p>
            <a:pPr marL="514350" indent="-514350">
              <a:buAutoNum type="arabicPeriod"/>
            </a:pPr>
            <a:r>
              <a:rPr lang="en-US" sz="3600" dirty="0" smtClean="0"/>
              <a:t>Believe that failure to follow guidelines may cause harm</a:t>
            </a:r>
            <a:endParaRPr lang="en-US" sz="3600" dirty="0"/>
          </a:p>
          <a:p>
            <a:pPr marL="514350" indent="-514350">
              <a:buAutoNum type="arabicPeriod"/>
            </a:pPr>
            <a:r>
              <a:rPr lang="en-US" sz="3600" dirty="0" smtClean="0"/>
              <a:t>Built in alerts</a:t>
            </a:r>
          </a:p>
          <a:p>
            <a:pPr marL="514350" indent="-514350">
              <a:buAutoNum type="arabicPeriod"/>
            </a:pPr>
            <a:r>
              <a:rPr lang="en-US" sz="3600" dirty="0" smtClean="0"/>
              <a:t>Consequences for failure to implement</a:t>
            </a:r>
          </a:p>
        </p:txBody>
      </p:sp>
    </p:spTree>
    <p:extLst>
      <p:ext uri="{BB962C8B-B14F-4D97-AF65-F5344CB8AC3E}">
        <p14:creationId xmlns:p14="http://schemas.microsoft.com/office/powerpoint/2010/main" val="2448167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04"/>
          <p:cNvPicPr>
            <a:picLocks noChangeAspect="1" noChangeArrowheads="1"/>
          </p:cNvPicPr>
          <p:nvPr/>
        </p:nvPicPr>
        <p:blipFill>
          <a:blip r:embed="rId3" cstate="print"/>
          <a:srcRect l="3529" t="5042" r="4706" b="5882"/>
          <a:stretch>
            <a:fillRect/>
          </a:stretch>
        </p:blipFill>
        <p:spPr bwMode="auto">
          <a:xfrm>
            <a:off x="1828800" y="1600199"/>
            <a:ext cx="5638800" cy="415994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The Case of the Catheter</a:t>
            </a:r>
            <a:endParaRPr lang="en-US" dirty="0"/>
          </a:p>
        </p:txBody>
      </p:sp>
      <p:sp>
        <p:nvSpPr>
          <p:cNvPr id="6" name="Slide Number Placeholder 2"/>
          <p:cNvSpPr>
            <a:spLocks noGrp="1"/>
          </p:cNvSpPr>
          <p:nvPr>
            <p:ph type="sldNum" sz="quarter" idx="10"/>
          </p:nvPr>
        </p:nvSpPr>
        <p:spPr>
          <a:xfrm>
            <a:off x="457200" y="6324600"/>
            <a:ext cx="2133600" cy="365125"/>
          </a:xfrm>
        </p:spPr>
        <p:txBody>
          <a:bodyPr/>
          <a:lstStyle/>
          <a:p>
            <a:pPr algn="l"/>
            <a:fld id="{E507B00A-00F3-40B4-9FBC-773D3E654F20}" type="slidenum">
              <a:rPr lang="en-US" smtClean="0">
                <a:solidFill>
                  <a:prstClr val="black">
                    <a:tint val="75000"/>
                  </a:prstClr>
                </a:solidFill>
              </a:rPr>
              <a:pPr algn="l"/>
              <a:t>8</a:t>
            </a:fld>
            <a:endParaRPr lang="en-US" dirty="0">
              <a:solidFill>
                <a:prstClr val="black">
                  <a:tint val="75000"/>
                </a:prstClr>
              </a:solidFill>
            </a:endParaRPr>
          </a:p>
        </p:txBody>
      </p:sp>
    </p:spTree>
    <p:extLst>
      <p:ext uri="{BB962C8B-B14F-4D97-AF65-F5344CB8AC3E}">
        <p14:creationId xmlns:p14="http://schemas.microsoft.com/office/powerpoint/2010/main" val="1301583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Urinary Catheters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9</a:t>
            </a:fld>
            <a:endParaRPr lang="en-US" dirty="0">
              <a:solidFill>
                <a:prstClr val="black">
                  <a:tint val="75000"/>
                </a:prstClr>
              </a:solidFill>
            </a:endParaRPr>
          </a:p>
        </p:txBody>
      </p:sp>
      <p:graphicFrame>
        <p:nvGraphicFramePr>
          <p:cNvPr id="5" name="Content Placeholder 4" descr="alt=&quot;&quot;"/>
          <p:cNvGraphicFramePr>
            <a:graphicFrameLocks noGrp="1"/>
          </p:cNvGraphicFramePr>
          <p:nvPr>
            <p:ph sz="quarter" idx="11"/>
            <p:extLst>
              <p:ext uri="{D42A27DB-BD31-4B8C-83A1-F6EECF244321}">
                <p14:modId xmlns:p14="http://schemas.microsoft.com/office/powerpoint/2010/main" val="2375214530"/>
              </p:ext>
            </p:extLst>
          </p:nvPr>
        </p:nvGraphicFramePr>
        <p:xfrm>
          <a:off x="2667000" y="2057400"/>
          <a:ext cx="3819335" cy="1483360"/>
        </p:xfrm>
        <a:graphic>
          <a:graphicData uri="http://schemas.openxmlformats.org/drawingml/2006/table">
            <a:tbl>
              <a:tblPr firstRow="1" bandRow="1">
                <a:tableStyleId>{5C22544A-7EE6-4342-B048-85BDC9FD1C3A}</a:tableStyleId>
              </a:tblPr>
              <a:tblGrid>
                <a:gridCol w="2717800"/>
                <a:gridCol w="593217"/>
                <a:gridCol w="508318"/>
              </a:tblGrid>
              <a:tr h="370840">
                <a:tc>
                  <a:txBody>
                    <a:bodyPr/>
                    <a:lstStyle/>
                    <a:p>
                      <a:r>
                        <a:rPr lang="en-US" dirty="0" smtClean="0"/>
                        <a:t>Seat Belt</a:t>
                      </a:r>
                      <a:endParaRPr lang="en-US" dirty="0"/>
                    </a:p>
                  </a:txBody>
                  <a:tcPr/>
                </a:tc>
                <a:tc>
                  <a:txBody>
                    <a:bodyPr/>
                    <a:lstStyle/>
                    <a:p>
                      <a:r>
                        <a:rPr lang="en-US" dirty="0" smtClean="0"/>
                        <a:t>Yes </a:t>
                      </a:r>
                      <a:endParaRPr lang="en-US" dirty="0"/>
                    </a:p>
                  </a:txBody>
                  <a:tcPr/>
                </a:tc>
                <a:tc>
                  <a:txBody>
                    <a:bodyPr/>
                    <a:lstStyle/>
                    <a:p>
                      <a:r>
                        <a:rPr lang="en-US" dirty="0" smtClean="0"/>
                        <a:t>No</a:t>
                      </a:r>
                      <a:endParaRPr lang="en-US" dirty="0"/>
                    </a:p>
                  </a:txBody>
                  <a:tcPr/>
                </a:tc>
              </a:tr>
              <a:tr h="370840">
                <a:tc>
                  <a:txBody>
                    <a:bodyPr/>
                    <a:lstStyle/>
                    <a:p>
                      <a:r>
                        <a:rPr lang="en-US" dirty="0" smtClean="0"/>
                        <a:t>Believe</a:t>
                      </a:r>
                      <a:r>
                        <a:rPr lang="en-US" baseline="0" dirty="0" smtClean="0"/>
                        <a:t>  in it</a:t>
                      </a:r>
                      <a:endParaRPr lang="en-US" dirty="0"/>
                    </a:p>
                  </a:txBody>
                  <a:tcPr/>
                </a:tc>
                <a:tc>
                  <a:txBody>
                    <a:bodyPr/>
                    <a:lstStyle/>
                    <a:p>
                      <a:r>
                        <a:rPr lang="en-US" dirty="0" smtClean="0"/>
                        <a:t>x</a:t>
                      </a:r>
                      <a:endParaRPr lang="en-US" dirty="0"/>
                    </a:p>
                  </a:txBody>
                  <a:tcPr/>
                </a:tc>
                <a:tc>
                  <a:txBody>
                    <a:bodyPr/>
                    <a:lstStyle/>
                    <a:p>
                      <a:endParaRPr lang="en-US"/>
                    </a:p>
                  </a:txBody>
                  <a:tcPr/>
                </a:tc>
              </a:tr>
              <a:tr h="370840">
                <a:tc>
                  <a:txBody>
                    <a:bodyPr/>
                    <a:lstStyle/>
                    <a:p>
                      <a:r>
                        <a:rPr lang="en-US" dirty="0" smtClean="0"/>
                        <a:t>Built</a:t>
                      </a:r>
                      <a:r>
                        <a:rPr lang="en-US" baseline="0" dirty="0" smtClean="0"/>
                        <a:t> in safety alerts</a:t>
                      </a:r>
                      <a:endParaRPr lang="en-US" dirty="0"/>
                    </a:p>
                  </a:txBody>
                  <a:tcPr/>
                </a:tc>
                <a:tc>
                  <a:txBody>
                    <a:bodyPr/>
                    <a:lstStyle/>
                    <a:p>
                      <a:r>
                        <a:rPr lang="en-US" dirty="0" smtClean="0"/>
                        <a:t>x</a:t>
                      </a:r>
                      <a:endParaRPr lang="en-US" dirty="0"/>
                    </a:p>
                  </a:txBody>
                  <a:tcPr/>
                </a:tc>
                <a:tc>
                  <a:txBody>
                    <a:bodyPr/>
                    <a:lstStyle/>
                    <a:p>
                      <a:endParaRPr lang="en-US"/>
                    </a:p>
                  </a:txBody>
                  <a:tcPr/>
                </a:tc>
              </a:tr>
              <a:tr h="370840">
                <a:tc>
                  <a:txBody>
                    <a:bodyPr/>
                    <a:lstStyle/>
                    <a:p>
                      <a:r>
                        <a:rPr lang="en-US" dirty="0" smtClean="0"/>
                        <a:t>Consequences</a:t>
                      </a:r>
                      <a:endParaRPr lang="en-US" dirty="0"/>
                    </a:p>
                  </a:txBody>
                  <a:tcPr/>
                </a:tc>
                <a:tc>
                  <a:txBody>
                    <a:bodyPr/>
                    <a:lstStyle/>
                    <a:p>
                      <a:r>
                        <a:rPr lang="en-US" dirty="0" smtClean="0"/>
                        <a:t>x</a:t>
                      </a:r>
                      <a:endParaRPr lang="en-US" dirty="0"/>
                    </a:p>
                  </a:txBody>
                  <a:tcPr/>
                </a:tc>
                <a:tc>
                  <a:txBody>
                    <a:bodyPr/>
                    <a:lstStyle/>
                    <a:p>
                      <a:endParaRPr lang="en-US" dirty="0"/>
                    </a:p>
                  </a:txBody>
                  <a:tcPr/>
                </a:tc>
              </a:tr>
            </a:tbl>
          </a:graphicData>
        </a:graphic>
      </p:graphicFrame>
      <p:graphicFrame>
        <p:nvGraphicFramePr>
          <p:cNvPr id="6" name="Table 5" descr="alt=&quot;&quot;"/>
          <p:cNvGraphicFramePr>
            <a:graphicFrameLocks noGrp="1"/>
          </p:cNvGraphicFramePr>
          <p:nvPr>
            <p:extLst>
              <p:ext uri="{D42A27DB-BD31-4B8C-83A1-F6EECF244321}">
                <p14:modId xmlns:p14="http://schemas.microsoft.com/office/powerpoint/2010/main" val="3390062533"/>
              </p:ext>
            </p:extLst>
          </p:nvPr>
        </p:nvGraphicFramePr>
        <p:xfrm>
          <a:off x="2667000" y="4038600"/>
          <a:ext cx="3817748" cy="1483360"/>
        </p:xfrm>
        <a:graphic>
          <a:graphicData uri="http://schemas.openxmlformats.org/drawingml/2006/table">
            <a:tbl>
              <a:tblPr firstRow="1" bandRow="1">
                <a:tableStyleId>{5C22544A-7EE6-4342-B048-85BDC9FD1C3A}</a:tableStyleId>
              </a:tblPr>
              <a:tblGrid>
                <a:gridCol w="2768600"/>
                <a:gridCol w="540830"/>
                <a:gridCol w="508318"/>
              </a:tblGrid>
              <a:tr h="370840">
                <a:tc>
                  <a:txBody>
                    <a:bodyPr/>
                    <a:lstStyle/>
                    <a:p>
                      <a:r>
                        <a:rPr lang="en-US" dirty="0" smtClean="0"/>
                        <a:t>Urinary Catheter</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370840">
                <a:tc>
                  <a:txBody>
                    <a:bodyPr/>
                    <a:lstStyle/>
                    <a:p>
                      <a:r>
                        <a:rPr lang="en-US" dirty="0" smtClean="0"/>
                        <a:t>Believe</a:t>
                      </a:r>
                      <a:r>
                        <a:rPr lang="en-US" baseline="0" dirty="0" smtClean="0"/>
                        <a:t>  in it</a:t>
                      </a:r>
                      <a:endParaRPr lang="en-US" dirty="0"/>
                    </a:p>
                  </a:txBody>
                  <a:tcPr/>
                </a:tc>
                <a:tc>
                  <a:txBody>
                    <a:bodyPr/>
                    <a:lstStyle/>
                    <a:p>
                      <a:r>
                        <a:rPr lang="en-US" dirty="0" smtClean="0"/>
                        <a:t>?</a:t>
                      </a:r>
                      <a:endParaRPr lang="en-US" dirty="0"/>
                    </a:p>
                  </a:txBody>
                  <a:tcPr/>
                </a:tc>
                <a:tc>
                  <a:txBody>
                    <a:bodyPr/>
                    <a:lstStyle/>
                    <a:p>
                      <a:endParaRPr lang="en-US"/>
                    </a:p>
                  </a:txBody>
                  <a:tcPr/>
                </a:tc>
              </a:tr>
              <a:tr h="370840">
                <a:tc>
                  <a:txBody>
                    <a:bodyPr/>
                    <a:lstStyle/>
                    <a:p>
                      <a:r>
                        <a:rPr lang="en-US" dirty="0" smtClean="0"/>
                        <a:t>Built</a:t>
                      </a:r>
                      <a:r>
                        <a:rPr lang="en-US" baseline="0" dirty="0" smtClean="0"/>
                        <a:t> in safety alerts</a:t>
                      </a:r>
                      <a:endParaRPr lang="en-US" dirty="0"/>
                    </a:p>
                  </a:txBody>
                  <a:tcPr/>
                </a:tc>
                <a:tc>
                  <a:txBody>
                    <a:bodyPr/>
                    <a:lstStyle/>
                    <a:p>
                      <a:endParaRPr lang="en-US"/>
                    </a:p>
                  </a:txBody>
                  <a:tcPr/>
                </a:tc>
                <a:tc>
                  <a:txBody>
                    <a:bodyPr/>
                    <a:lstStyle/>
                    <a:p>
                      <a:r>
                        <a:rPr lang="en-US" dirty="0" smtClean="0"/>
                        <a:t>x</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rPr>
                        <a:t>Consequences</a:t>
                      </a:r>
                      <a:endParaRPr kumimoji="0" lang="en-US" sz="1800" b="0" i="0" u="none" strike="noStrike" kern="1200" cap="none" spc="0" normalizeH="0" baseline="0" noProof="0" dirty="0">
                        <a:ln>
                          <a:noFill/>
                        </a:ln>
                        <a:solidFill>
                          <a:prstClr val="black"/>
                        </a:solidFill>
                        <a:effectLst/>
                        <a:uLnTx/>
                        <a:uFillTx/>
                        <a:latin typeface="+mn-lt"/>
                      </a:endParaRPr>
                    </a:p>
                  </a:txBody>
                  <a:tcPr/>
                </a:tc>
                <a:tc>
                  <a:txBody>
                    <a:bodyPr/>
                    <a:lstStyle/>
                    <a:p>
                      <a:r>
                        <a:rPr lang="en-US" dirty="0" smtClean="0"/>
                        <a:t>?</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80104859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2162</Words>
  <Application>Microsoft Office PowerPoint</Application>
  <PresentationFormat>On-screen Show (4:3)</PresentationFormat>
  <Paragraphs>342</Paragraphs>
  <Slides>41</Slides>
  <Notes>8</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Foundry</vt:lpstr>
      <vt:lpstr>Leveraging Cultural Change to Reduce Urinary Catheter Use</vt:lpstr>
      <vt:lpstr>Learning Objectives</vt:lpstr>
      <vt:lpstr>Polling Question #1</vt:lpstr>
      <vt:lpstr>Polling Question #2</vt:lpstr>
      <vt:lpstr>What is the Culture? </vt:lpstr>
      <vt:lpstr>Clinical Culture</vt:lpstr>
      <vt:lpstr>The Culture of Safety and Assessment of Harm</vt:lpstr>
      <vt:lpstr>The Case of the Catheter</vt:lpstr>
      <vt:lpstr>Safety and Urinary Catheters</vt:lpstr>
      <vt:lpstr>Clear Lessons and Culture</vt:lpstr>
      <vt:lpstr>Findings </vt:lpstr>
      <vt:lpstr>Stakeholder Assessment</vt:lpstr>
      <vt:lpstr>The ICU Culture</vt:lpstr>
      <vt:lpstr>Three Levels of Organizational Culture</vt:lpstr>
      <vt:lpstr>Four Components of Safety Culture</vt:lpstr>
      <vt:lpstr>Goals of Culture Assessment</vt:lpstr>
      <vt:lpstr>Core Aspects of Safety Culture</vt:lpstr>
      <vt:lpstr>HSOPS Dimensions</vt:lpstr>
      <vt:lpstr>Using Results to Leverage Change</vt:lpstr>
      <vt:lpstr>Connect the Dots to the Urinary Catheter</vt:lpstr>
      <vt:lpstr> Leverage the Power and the Wisdom of the Front Line</vt:lpstr>
      <vt:lpstr>Case Scenario #1 Teamwork across Hospital Units  </vt:lpstr>
      <vt:lpstr>Scenario #2 Hospital management Support for Patient Safety</vt:lpstr>
      <vt:lpstr>Tools</vt:lpstr>
      <vt:lpstr>Back to the Surgeon</vt:lpstr>
      <vt:lpstr>A Sense of Urgency</vt:lpstr>
      <vt:lpstr>A Different Direction</vt:lpstr>
      <vt:lpstr>Polling Question #3</vt:lpstr>
      <vt:lpstr>CAUTI ICU Team:  A  Success Story </vt:lpstr>
      <vt:lpstr>Hospital Information</vt:lpstr>
      <vt:lpstr>Our Journey</vt:lpstr>
      <vt:lpstr>Audit Tool</vt:lpstr>
      <vt:lpstr>Ventilator Guideline</vt:lpstr>
      <vt:lpstr>Providing the Tools to Succeed</vt:lpstr>
      <vt:lpstr>Rewarding the Behavior</vt:lpstr>
      <vt:lpstr>Utilization Rates</vt:lpstr>
      <vt:lpstr>Lessons Learned</vt:lpstr>
      <vt:lpstr>Thank You !!!</vt:lpstr>
      <vt:lpstr>Summary and Next Steps</vt:lpstr>
      <vt:lpstr>Thank you!</vt:lpstr>
      <vt:lpstr>Funding</vt:lpstr>
    </vt:vector>
  </TitlesOfParts>
  <Company>The 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Katy O'Shea</dc:creator>
  <cp:lastModifiedBy>Chris Heidenrich</cp:lastModifiedBy>
  <cp:revision>56</cp:revision>
  <dcterms:created xsi:type="dcterms:W3CDTF">2012-03-06T21:09:36Z</dcterms:created>
  <dcterms:modified xsi:type="dcterms:W3CDTF">2015-10-01T14:29:00Z</dcterms:modified>
</cp:coreProperties>
</file>