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jpeg" ContentType="image/jpeg"/>
  <Default Extension="xls" ContentType="application/vnd.ms-excel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3.xml" ContentType="application/vnd.openxmlformats-officedocument.theme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4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theme/theme5.xml" ContentType="application/vnd.openxmlformats-officedocument.theme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theme/theme6.xml" ContentType="application/vnd.openxmlformats-officedocument.theme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theme/theme7.xml" ContentType="application/vnd.openxmlformats-officedocument.theme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theme/theme8.xml" ContentType="application/vnd.openxmlformats-officedocument.theme+xml"/>
  <Override PartName="/ppt/theme/theme9.xml" ContentType="application/vnd.openxmlformats-officedocument.them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charts/chart3.xml" ContentType="application/vnd.openxmlformats-officedocument.drawingml.chart+xml"/>
  <Override PartName="/ppt/drawings/drawing1.xml" ContentType="application/vnd.openxmlformats-officedocument.drawingml.chartshapes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6" r:id="rId2"/>
    <p:sldMasterId id="2147483775" r:id="rId3"/>
    <p:sldMasterId id="2147483787" r:id="rId4"/>
    <p:sldMasterId id="2147483805" r:id="rId5"/>
    <p:sldMasterId id="2147483820" r:id="rId6"/>
    <p:sldMasterId id="2147483838" r:id="rId7"/>
    <p:sldMasterId id="2147483860" r:id="rId8"/>
  </p:sldMasterIdLst>
  <p:notesMasterIdLst>
    <p:notesMasterId r:id="rId56"/>
  </p:notesMasterIdLst>
  <p:sldIdLst>
    <p:sldId id="399" r:id="rId9"/>
    <p:sldId id="400" r:id="rId10"/>
    <p:sldId id="401" r:id="rId11"/>
    <p:sldId id="434" r:id="rId12"/>
    <p:sldId id="402" r:id="rId13"/>
    <p:sldId id="403" r:id="rId14"/>
    <p:sldId id="404" r:id="rId15"/>
    <p:sldId id="405" r:id="rId16"/>
    <p:sldId id="406" r:id="rId17"/>
    <p:sldId id="407" r:id="rId18"/>
    <p:sldId id="408" r:id="rId19"/>
    <p:sldId id="409" r:id="rId20"/>
    <p:sldId id="410" r:id="rId21"/>
    <p:sldId id="411" r:id="rId22"/>
    <p:sldId id="412" r:id="rId23"/>
    <p:sldId id="413" r:id="rId24"/>
    <p:sldId id="414" r:id="rId25"/>
    <p:sldId id="415" r:id="rId26"/>
    <p:sldId id="416" r:id="rId27"/>
    <p:sldId id="417" r:id="rId28"/>
    <p:sldId id="418" r:id="rId29"/>
    <p:sldId id="419" r:id="rId30"/>
    <p:sldId id="420" r:id="rId31"/>
    <p:sldId id="421" r:id="rId32"/>
    <p:sldId id="422" r:id="rId33"/>
    <p:sldId id="423" r:id="rId34"/>
    <p:sldId id="424" r:id="rId35"/>
    <p:sldId id="425" r:id="rId36"/>
    <p:sldId id="283" r:id="rId37"/>
    <p:sldId id="388" r:id="rId38"/>
    <p:sldId id="389" r:id="rId39"/>
    <p:sldId id="307" r:id="rId40"/>
    <p:sldId id="391" r:id="rId41"/>
    <p:sldId id="330" r:id="rId42"/>
    <p:sldId id="334" r:id="rId43"/>
    <p:sldId id="336" r:id="rId44"/>
    <p:sldId id="433" r:id="rId45"/>
    <p:sldId id="339" r:id="rId46"/>
    <p:sldId id="337" r:id="rId47"/>
    <p:sldId id="338" r:id="rId48"/>
    <p:sldId id="377" r:id="rId49"/>
    <p:sldId id="344" r:id="rId50"/>
    <p:sldId id="346" r:id="rId51"/>
    <p:sldId id="392" r:id="rId52"/>
    <p:sldId id="397" r:id="rId53"/>
    <p:sldId id="435" r:id="rId54"/>
    <p:sldId id="436" r:id="rId5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5202B0CA-FC54-4496-8BCA-5EF66A818D29}" styleName="Dark Style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1642" autoAdjust="0"/>
    <p:restoredTop sz="94599" autoAdjust="0"/>
  </p:normalViewPr>
  <p:slideViewPr>
    <p:cSldViewPr>
      <p:cViewPr>
        <p:scale>
          <a:sx n="60" d="100"/>
          <a:sy n="60" d="100"/>
        </p:scale>
        <p:origin x="-3084" y="-118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42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1476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5.xml"/><Relationship Id="rId18" Type="http://schemas.openxmlformats.org/officeDocument/2006/relationships/slide" Target="slides/slide10.xml"/><Relationship Id="rId26" Type="http://schemas.openxmlformats.org/officeDocument/2006/relationships/slide" Target="slides/slide18.xml"/><Relationship Id="rId39" Type="http://schemas.openxmlformats.org/officeDocument/2006/relationships/slide" Target="slides/slide31.xml"/><Relationship Id="rId21" Type="http://schemas.openxmlformats.org/officeDocument/2006/relationships/slide" Target="slides/slide13.xml"/><Relationship Id="rId34" Type="http://schemas.openxmlformats.org/officeDocument/2006/relationships/slide" Target="slides/slide26.xml"/><Relationship Id="rId42" Type="http://schemas.openxmlformats.org/officeDocument/2006/relationships/slide" Target="slides/slide34.xml"/><Relationship Id="rId47" Type="http://schemas.openxmlformats.org/officeDocument/2006/relationships/slide" Target="slides/slide39.xml"/><Relationship Id="rId50" Type="http://schemas.openxmlformats.org/officeDocument/2006/relationships/slide" Target="slides/slide42.xml"/><Relationship Id="rId55" Type="http://schemas.openxmlformats.org/officeDocument/2006/relationships/slide" Target="slides/slide47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4.xml"/><Relationship Id="rId17" Type="http://schemas.openxmlformats.org/officeDocument/2006/relationships/slide" Target="slides/slide9.xml"/><Relationship Id="rId25" Type="http://schemas.openxmlformats.org/officeDocument/2006/relationships/slide" Target="slides/slide17.xml"/><Relationship Id="rId33" Type="http://schemas.openxmlformats.org/officeDocument/2006/relationships/slide" Target="slides/slide25.xml"/><Relationship Id="rId38" Type="http://schemas.openxmlformats.org/officeDocument/2006/relationships/slide" Target="slides/slide30.xml"/><Relationship Id="rId46" Type="http://schemas.openxmlformats.org/officeDocument/2006/relationships/slide" Target="slides/slide38.xml"/><Relationship Id="rId59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8.xml"/><Relationship Id="rId20" Type="http://schemas.openxmlformats.org/officeDocument/2006/relationships/slide" Target="slides/slide12.xml"/><Relationship Id="rId29" Type="http://schemas.openxmlformats.org/officeDocument/2006/relationships/slide" Target="slides/slide21.xml"/><Relationship Id="rId41" Type="http://schemas.openxmlformats.org/officeDocument/2006/relationships/slide" Target="slides/slide33.xml"/><Relationship Id="rId54" Type="http://schemas.openxmlformats.org/officeDocument/2006/relationships/slide" Target="slides/slide46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3.xml"/><Relationship Id="rId24" Type="http://schemas.openxmlformats.org/officeDocument/2006/relationships/slide" Target="slides/slide16.xml"/><Relationship Id="rId32" Type="http://schemas.openxmlformats.org/officeDocument/2006/relationships/slide" Target="slides/slide24.xml"/><Relationship Id="rId37" Type="http://schemas.openxmlformats.org/officeDocument/2006/relationships/slide" Target="slides/slide29.xml"/><Relationship Id="rId40" Type="http://schemas.openxmlformats.org/officeDocument/2006/relationships/slide" Target="slides/slide32.xml"/><Relationship Id="rId45" Type="http://schemas.openxmlformats.org/officeDocument/2006/relationships/slide" Target="slides/slide37.xml"/><Relationship Id="rId53" Type="http://schemas.openxmlformats.org/officeDocument/2006/relationships/slide" Target="slides/slide45.xml"/><Relationship Id="rId58" Type="http://schemas.openxmlformats.org/officeDocument/2006/relationships/viewProps" Target="view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7.xml"/><Relationship Id="rId23" Type="http://schemas.openxmlformats.org/officeDocument/2006/relationships/slide" Target="slides/slide15.xml"/><Relationship Id="rId28" Type="http://schemas.openxmlformats.org/officeDocument/2006/relationships/slide" Target="slides/slide20.xml"/><Relationship Id="rId36" Type="http://schemas.openxmlformats.org/officeDocument/2006/relationships/slide" Target="slides/slide28.xml"/><Relationship Id="rId49" Type="http://schemas.openxmlformats.org/officeDocument/2006/relationships/slide" Target="slides/slide41.xml"/><Relationship Id="rId57" Type="http://schemas.openxmlformats.org/officeDocument/2006/relationships/presProps" Target="presProps.xml"/><Relationship Id="rId10" Type="http://schemas.openxmlformats.org/officeDocument/2006/relationships/slide" Target="slides/slide2.xml"/><Relationship Id="rId19" Type="http://schemas.openxmlformats.org/officeDocument/2006/relationships/slide" Target="slides/slide11.xml"/><Relationship Id="rId31" Type="http://schemas.openxmlformats.org/officeDocument/2006/relationships/slide" Target="slides/slide23.xml"/><Relationship Id="rId44" Type="http://schemas.openxmlformats.org/officeDocument/2006/relationships/slide" Target="slides/slide36.xml"/><Relationship Id="rId52" Type="http://schemas.openxmlformats.org/officeDocument/2006/relationships/slide" Target="slides/slide44.xml"/><Relationship Id="rId60" Type="http://schemas.openxmlformats.org/officeDocument/2006/relationships/tableStyles" Target="tableStyle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1.xml"/><Relationship Id="rId14" Type="http://schemas.openxmlformats.org/officeDocument/2006/relationships/slide" Target="slides/slide6.xml"/><Relationship Id="rId22" Type="http://schemas.openxmlformats.org/officeDocument/2006/relationships/slide" Target="slides/slide14.xml"/><Relationship Id="rId27" Type="http://schemas.openxmlformats.org/officeDocument/2006/relationships/slide" Target="slides/slide19.xml"/><Relationship Id="rId30" Type="http://schemas.openxmlformats.org/officeDocument/2006/relationships/slide" Target="slides/slide22.xml"/><Relationship Id="rId35" Type="http://schemas.openxmlformats.org/officeDocument/2006/relationships/slide" Target="slides/slide27.xml"/><Relationship Id="rId43" Type="http://schemas.openxmlformats.org/officeDocument/2006/relationships/slide" Target="slides/slide35.xml"/><Relationship Id="rId48" Type="http://schemas.openxmlformats.org/officeDocument/2006/relationships/slide" Target="slides/slide40.xml"/><Relationship Id="rId56" Type="http://schemas.openxmlformats.org/officeDocument/2006/relationships/notesMaster" Target="notesMasters/notesMaster1.xml"/><Relationship Id="rId8" Type="http://schemas.openxmlformats.org/officeDocument/2006/relationships/slideMaster" Target="slideMasters/slideMaster8.xml"/><Relationship Id="rId51" Type="http://schemas.openxmlformats.org/officeDocument/2006/relationships/slide" Target="slides/slide43.xml"/><Relationship Id="rId3" Type="http://schemas.openxmlformats.org/officeDocument/2006/relationships/slideMaster" Target="slideMasters/slideMaster3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Microsoft_Excel_Worksheet3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hPercent val="46"/>
      <c:rotY val="20"/>
      <c:depthPercent val="100"/>
      <c:rAngAx val="1"/>
    </c:view3D>
    <c:floor>
      <c:thickness val="0"/>
      <c:spPr>
        <a:solidFill>
          <a:srgbClr val="C0C0C0"/>
        </a:solidFill>
        <a:ln w="3175">
          <a:solidFill>
            <a:schemeClr val="tx1"/>
          </a:solidFill>
          <a:prstDash val="solid"/>
        </a:ln>
      </c:spPr>
    </c:floor>
    <c:sideWall>
      <c:thickness val="0"/>
      <c:spPr>
        <a:noFill/>
        <a:ln w="12700">
          <a:solidFill>
            <a:schemeClr val="tx1"/>
          </a:solidFill>
          <a:prstDash val="solid"/>
        </a:ln>
      </c:spPr>
    </c:sideWall>
    <c:backWall>
      <c:thickness val="0"/>
      <c:spPr>
        <a:noFill/>
        <a:ln w="12700">
          <a:solidFill>
            <a:schemeClr val="tx1"/>
          </a:solidFill>
          <a:prstDash val="solid"/>
        </a:ln>
      </c:spPr>
    </c:backWall>
    <c:plotArea>
      <c:layout>
        <c:manualLayout>
          <c:layoutTarget val="inner"/>
          <c:xMode val="edge"/>
          <c:yMode val="edge"/>
          <c:x val="0.12282878411910668"/>
          <c:y val="0.14218009478672991"/>
          <c:w val="0.86476426799007522"/>
          <c:h val="0.72748815165876779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Before</c:v>
                </c:pt>
              </c:strCache>
            </c:strRef>
          </c:tx>
          <c:spPr>
            <a:solidFill>
              <a:srgbClr val="FFFF00"/>
            </a:solidFill>
            <a:ln w="12700">
              <a:solidFill>
                <a:schemeClr val="tx1"/>
              </a:solidFill>
              <a:prstDash val="solid"/>
            </a:ln>
          </c:spPr>
          <c:invertIfNegative val="0"/>
          <c:cat>
            <c:strRef>
              <c:f>Sheet1!$B$1:$F$1</c:f>
              <c:strCache>
                <c:ptCount val="5"/>
                <c:pt idx="0">
                  <c:v>Ticar/clav</c:v>
                </c:pt>
                <c:pt idx="1">
                  <c:v>Imipenem</c:v>
                </c:pt>
                <c:pt idx="2">
                  <c:v>Aztreonam</c:v>
                </c:pt>
                <c:pt idx="3">
                  <c:v>Ceftaz</c:v>
                </c:pt>
                <c:pt idx="4">
                  <c:v>Cipro</c:v>
                </c:pt>
              </c:strCache>
            </c:strRef>
          </c:cat>
          <c:val>
            <c:numRef>
              <c:f>Sheet1!$B$2:$F$2</c:f>
              <c:numCache>
                <c:formatCode>General</c:formatCode>
                <c:ptCount val="5"/>
                <c:pt idx="0">
                  <c:v>79</c:v>
                </c:pt>
                <c:pt idx="1">
                  <c:v>65</c:v>
                </c:pt>
                <c:pt idx="2">
                  <c:v>63</c:v>
                </c:pt>
                <c:pt idx="3">
                  <c:v>66</c:v>
                </c:pt>
                <c:pt idx="4">
                  <c:v>84</c:v>
                </c:pt>
              </c:numCache>
            </c:numRef>
          </c:val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After</c:v>
                </c:pt>
              </c:strCache>
            </c:strRef>
          </c:tx>
          <c:spPr>
            <a:solidFill>
              <a:schemeClr val="accent2"/>
            </a:solidFill>
            <a:ln w="12700">
              <a:solidFill>
                <a:schemeClr val="tx1"/>
              </a:solidFill>
              <a:prstDash val="solid"/>
            </a:ln>
          </c:spPr>
          <c:invertIfNegative val="0"/>
          <c:cat>
            <c:strRef>
              <c:f>Sheet1!$B$1:$F$1</c:f>
              <c:strCache>
                <c:ptCount val="5"/>
                <c:pt idx="0">
                  <c:v>Ticar/clav</c:v>
                </c:pt>
                <c:pt idx="1">
                  <c:v>Imipenem</c:v>
                </c:pt>
                <c:pt idx="2">
                  <c:v>Aztreonam</c:v>
                </c:pt>
                <c:pt idx="3">
                  <c:v>Ceftaz</c:v>
                </c:pt>
                <c:pt idx="4">
                  <c:v>Cipro</c:v>
                </c:pt>
              </c:strCache>
            </c:strRef>
          </c:cat>
          <c:val>
            <c:numRef>
              <c:f>Sheet1!$B$3:$F$3</c:f>
              <c:numCache>
                <c:formatCode>General</c:formatCode>
                <c:ptCount val="5"/>
                <c:pt idx="0">
                  <c:v>87</c:v>
                </c:pt>
                <c:pt idx="1">
                  <c:v>83</c:v>
                </c:pt>
                <c:pt idx="2">
                  <c:v>81</c:v>
                </c:pt>
                <c:pt idx="3">
                  <c:v>88</c:v>
                </c:pt>
                <c:pt idx="4">
                  <c:v>94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gapDepth val="0"/>
        <c:shape val="box"/>
        <c:axId val="57287040"/>
        <c:axId val="57288576"/>
        <c:axId val="0"/>
      </c:bar3DChart>
      <c:catAx>
        <c:axId val="5728704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low"/>
        <c:spPr>
          <a:ln w="3175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800" b="1" i="0" u="none" strike="noStrike" baseline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defRPr>
            </a:pPr>
            <a:endParaRPr lang="en-US"/>
          </a:p>
        </c:txPr>
        <c:crossAx val="57288576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57288576"/>
        <c:scaling>
          <c:orientation val="minMax"/>
        </c:scaling>
        <c:delete val="0"/>
        <c:axPos val="l"/>
        <c:majorGridlines>
          <c:spPr>
            <a:ln w="3175">
              <a:solidFill>
                <a:schemeClr val="tx1"/>
              </a:solidFill>
              <a:prstDash val="solid"/>
            </a:ln>
          </c:spPr>
        </c:majorGridlines>
        <c:title>
          <c:tx>
            <c:rich>
              <a:bodyPr/>
              <a:lstStyle/>
              <a:p>
                <a:pPr>
                  <a:defRPr sz="1800" b="1" i="0" u="none" strike="noStrike" baseline="0">
                    <a:solidFill>
                      <a:schemeClr val="tx1"/>
                    </a:solidFill>
                    <a:latin typeface="Times New Roman"/>
                    <a:ea typeface="Times New Roman"/>
                    <a:cs typeface="Times New Roman"/>
                  </a:defRPr>
                </a:pPr>
                <a:r>
                  <a:rPr lang="en-US" b="1"/>
                  <a:t>Percent susceptible</a:t>
                </a:r>
              </a:p>
            </c:rich>
          </c:tx>
          <c:layout>
            <c:manualLayout>
              <c:xMode val="edge"/>
              <c:yMode val="edge"/>
              <c:x val="3.9702233250620382E-2"/>
              <c:y val="0.27488151658767818"/>
            </c:manualLayout>
          </c:layout>
          <c:overlay val="0"/>
          <c:spPr>
            <a:noFill/>
            <a:ln w="25400">
              <a:noFill/>
            </a:ln>
          </c:spPr>
        </c:title>
        <c:numFmt formatCode="General" sourceLinked="1"/>
        <c:majorTickMark val="out"/>
        <c:minorTickMark val="none"/>
        <c:tickLblPos val="nextTo"/>
        <c:spPr>
          <a:ln w="3175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800" b="0" i="0" u="none" strike="noStrike" baseline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defRPr>
            </a:pPr>
            <a:endParaRPr lang="en-US"/>
          </a:p>
        </c:txPr>
        <c:crossAx val="57287040"/>
        <c:crosses val="autoZero"/>
        <c:crossBetween val="between"/>
      </c:valAx>
      <c:spPr>
        <a:noFill/>
        <a:ln w="25400">
          <a:noFill/>
        </a:ln>
      </c:spPr>
    </c:plotArea>
    <c:legend>
      <c:legendPos val="t"/>
      <c:layout>
        <c:manualLayout>
          <c:xMode val="edge"/>
          <c:yMode val="edge"/>
          <c:x val="0.40448701569588608"/>
          <c:y val="7.7992624339679286E-4"/>
          <c:w val="0.23945409429280423"/>
          <c:h val="8.5308056872037921E-2"/>
        </c:manualLayout>
      </c:layout>
      <c:overlay val="0"/>
      <c:spPr>
        <a:noFill/>
        <a:ln w="3175">
          <a:solidFill>
            <a:schemeClr val="tx1"/>
          </a:solidFill>
          <a:prstDash val="solid"/>
        </a:ln>
      </c:spPr>
      <c:txPr>
        <a:bodyPr/>
        <a:lstStyle/>
        <a:p>
          <a:pPr>
            <a:defRPr sz="1655" b="1" i="0" u="none" strike="noStrike" baseline="0">
              <a:solidFill>
                <a:schemeClr val="tx1"/>
              </a:solidFill>
              <a:latin typeface="Times New Roman"/>
              <a:ea typeface="Times New Roman"/>
              <a:cs typeface="Times New Roman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800" b="1" i="0" u="none" strike="noStrike" baseline="0">
          <a:solidFill>
            <a:schemeClr val="tx1"/>
          </a:solidFill>
          <a:latin typeface="Times New Roman"/>
          <a:ea typeface="Times New Roman"/>
          <a:cs typeface="Times New Roman"/>
        </a:defRPr>
      </a:pPr>
      <a:endParaRPr lang="en-U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1097099621689785"/>
          <c:y val="6.9977426636568904E-2"/>
          <c:w val="0.88650693568726235"/>
          <c:h val="0.7674943566591438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AMP</c:v>
                </c:pt>
              </c:strCache>
            </c:strRef>
          </c:tx>
          <c:spPr>
            <a:gradFill rotWithShape="0">
              <a:gsLst>
                <a:gs pos="0">
                  <a:srgbClr val="BBE0E3">
                    <a:gamma/>
                    <a:shade val="46275"/>
                    <a:invGamma/>
                  </a:srgbClr>
                </a:gs>
                <a:gs pos="50000">
                  <a:srgbClr val="BBE0E3"/>
                </a:gs>
                <a:gs pos="100000">
                  <a:srgbClr val="BBE0E3">
                    <a:gamma/>
                    <a:shade val="46275"/>
                    <a:invGamma/>
                  </a:srgbClr>
                </a:gs>
              </a:gsLst>
              <a:lin ang="0" scaled="1"/>
            </a:gradFill>
            <a:ln w="11387">
              <a:solidFill>
                <a:srgbClr val="FFC000"/>
              </a:solidFill>
              <a:prstDash val="solid"/>
            </a:ln>
          </c:spPr>
          <c:invertIfNegative val="0"/>
          <c:cat>
            <c:strRef>
              <c:f>Sheet1!$B$1:$D$1</c:f>
              <c:strCache>
                <c:ptCount val="3"/>
                <c:pt idx="0">
                  <c:v>Appropriate</c:v>
                </c:pt>
                <c:pt idx="1">
                  <c:v>Cure</c:v>
                </c:pt>
                <c:pt idx="2">
                  <c:v>Failure</c:v>
                </c:pt>
              </c:strCache>
            </c:strRef>
          </c:cat>
          <c:val>
            <c:numRef>
              <c:f>Sheet1!$B$2:$D$2</c:f>
              <c:numCache>
                <c:formatCode>General</c:formatCode>
                <c:ptCount val="3"/>
                <c:pt idx="0">
                  <c:v>90</c:v>
                </c:pt>
                <c:pt idx="1">
                  <c:v>91</c:v>
                </c:pt>
                <c:pt idx="2">
                  <c:v>5</c:v>
                </c:pt>
              </c:numCache>
            </c:numRef>
          </c:val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UP</c:v>
                </c:pt>
              </c:strCache>
            </c:strRef>
          </c:tx>
          <c:spPr>
            <a:gradFill rotWithShape="0">
              <a:gsLst>
                <a:gs pos="0">
                  <a:srgbClr val="333399">
                    <a:gamma/>
                    <a:shade val="46275"/>
                    <a:invGamma/>
                  </a:srgbClr>
                </a:gs>
                <a:gs pos="50000">
                  <a:srgbClr val="333399"/>
                </a:gs>
                <a:gs pos="100000">
                  <a:srgbClr val="333399">
                    <a:gamma/>
                    <a:shade val="46275"/>
                    <a:invGamma/>
                  </a:srgbClr>
                </a:gs>
              </a:gsLst>
              <a:lin ang="0" scaled="1"/>
            </a:gradFill>
            <a:ln w="11387">
              <a:solidFill>
                <a:srgbClr val="FFC000"/>
              </a:solidFill>
              <a:prstDash val="solid"/>
            </a:ln>
          </c:spPr>
          <c:invertIfNegative val="0"/>
          <c:cat>
            <c:strRef>
              <c:f>Sheet1!$B$1:$D$1</c:f>
              <c:strCache>
                <c:ptCount val="3"/>
                <c:pt idx="0">
                  <c:v>Appropriate</c:v>
                </c:pt>
                <c:pt idx="1">
                  <c:v>Cure</c:v>
                </c:pt>
                <c:pt idx="2">
                  <c:v>Failure</c:v>
                </c:pt>
              </c:strCache>
            </c:strRef>
          </c:cat>
          <c:val>
            <c:numRef>
              <c:f>Sheet1!$B$3:$D$3</c:f>
              <c:numCache>
                <c:formatCode>General</c:formatCode>
                <c:ptCount val="3"/>
                <c:pt idx="0">
                  <c:v>32</c:v>
                </c:pt>
                <c:pt idx="1">
                  <c:v>55</c:v>
                </c:pt>
                <c:pt idx="2">
                  <c:v>31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57374592"/>
        <c:axId val="57376128"/>
      </c:barChart>
      <c:catAx>
        <c:axId val="5737459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11387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614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57376128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57376128"/>
        <c:scaling>
          <c:orientation val="minMax"/>
        </c:scaling>
        <c:delete val="0"/>
        <c:axPos val="l"/>
        <c:majorGridlines>
          <c:spPr>
            <a:ln w="11387">
              <a:solidFill>
                <a:srgbClr val="000000"/>
              </a:solidFill>
              <a:prstDash val="solid"/>
            </a:ln>
          </c:spPr>
        </c:majorGridlines>
        <c:numFmt formatCode="General" sourceLinked="1"/>
        <c:majorTickMark val="out"/>
        <c:minorTickMark val="none"/>
        <c:tickLblPos val="nextTo"/>
        <c:spPr>
          <a:ln w="11387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973" b="0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57374592"/>
        <c:crosses val="autoZero"/>
        <c:crossBetween val="between"/>
      </c:valAx>
      <c:spPr>
        <a:noFill/>
        <a:ln w="11387">
          <a:solidFill>
            <a:srgbClr val="000000"/>
          </a:solidFill>
          <a:prstDash val="solid"/>
        </a:ln>
      </c:spPr>
    </c:plotArea>
    <c:legend>
      <c:legendPos val="r"/>
      <c:legendEntry>
        <c:idx val="0"/>
        <c:txPr>
          <a:bodyPr/>
          <a:lstStyle/>
          <a:p>
            <a:pPr>
              <a:defRPr sz="1600" b="0" i="0" u="none" strike="noStrike" baseline="0">
                <a:solidFill>
                  <a:schemeClr val="bg2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</c:legendEntry>
      <c:legendEntry>
        <c:idx val="1"/>
        <c:txPr>
          <a:bodyPr/>
          <a:lstStyle/>
          <a:p>
            <a:pPr>
              <a:defRPr sz="1600" b="0" i="0" u="none" strike="noStrike" baseline="0">
                <a:solidFill>
                  <a:schemeClr val="bg2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</c:legendEntry>
      <c:layout>
        <c:manualLayout>
          <c:xMode val="edge"/>
          <c:yMode val="edge"/>
          <c:x val="0.76923076923076927"/>
          <c:y val="0.13092550790067717"/>
          <c:w val="0.13114754098360637"/>
          <c:h val="0.18735891647855527"/>
        </c:manualLayout>
      </c:layout>
      <c:overlay val="0"/>
      <c:spPr>
        <a:noFill/>
        <a:ln w="11387">
          <a:solidFill>
            <a:srgbClr val="000000"/>
          </a:solidFill>
          <a:prstDash val="solid"/>
        </a:ln>
      </c:spPr>
      <c:txPr>
        <a:bodyPr/>
        <a:lstStyle/>
        <a:p>
          <a:pPr>
            <a:defRPr sz="1811" b="0" i="0" u="none" strike="noStrike" baseline="0">
              <a:solidFill>
                <a:srgbClr val="000000"/>
              </a:solidFill>
              <a:latin typeface="Arial"/>
              <a:ea typeface="Arial"/>
              <a:cs typeface="Arial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950" b="1" i="0" u="none" strike="noStrike" baseline="0">
          <a:solidFill>
            <a:schemeClr val="tx1"/>
          </a:solidFill>
          <a:latin typeface="Arial Black"/>
          <a:ea typeface="Arial Black"/>
          <a:cs typeface="Arial Black"/>
        </a:defRPr>
      </a:pPr>
      <a:endParaRPr lang="en-US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8532139364932323"/>
          <c:y val="0.13012176756593952"/>
          <c:w val="0.69684511862487775"/>
          <c:h val="0.62127404156447652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Pre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1.6339869281045752E-3"/>
                  <c:y val="9.4960414784217545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0"/>
                  <c:y val="0.10564906845660686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3.2679738562091504E-3"/>
                  <c:y val="0.10041134202486984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Sheet1!$A$2:$A$4</c:f>
              <c:strCache>
                <c:ptCount val="3"/>
                <c:pt idx="0">
                  <c:v>Overall</c:v>
                </c:pt>
                <c:pt idx="1">
                  <c:v>Hospital #1</c:v>
                </c:pt>
                <c:pt idx="2">
                  <c:v>Hospital #2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73.8</c:v>
                </c:pt>
                <c:pt idx="1">
                  <c:v>79</c:v>
                </c:pt>
                <c:pt idx="2" formatCode="0">
                  <c:v>65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Post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1.6339869281045752E-3"/>
                  <c:y val="9.1636332343702942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4.9019607843137254E-3"/>
                  <c:y val="0.10958284927498817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-3.2679738562091504E-3"/>
                  <c:y val="0.10101200464696011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Sheet1!$A$2:$A$4</c:f>
              <c:strCache>
                <c:ptCount val="3"/>
                <c:pt idx="0">
                  <c:v>Overall</c:v>
                </c:pt>
                <c:pt idx="1">
                  <c:v>Hospital #1</c:v>
                </c:pt>
                <c:pt idx="2">
                  <c:v>Hospital #2</c:v>
                </c:pt>
              </c:strCache>
            </c:strRef>
          </c:cat>
          <c:val>
            <c:numRef>
              <c:f>Sheet1!$C$2:$C$4</c:f>
              <c:numCache>
                <c:formatCode>General</c:formatCode>
                <c:ptCount val="3"/>
                <c:pt idx="0">
                  <c:v>52.5</c:v>
                </c:pt>
                <c:pt idx="1">
                  <c:v>53</c:v>
                </c:pt>
                <c:pt idx="2">
                  <c:v>52</c:v>
                </c:pt>
              </c:numCache>
            </c:numRef>
          </c:val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106170240"/>
        <c:axId val="106351616"/>
      </c:barChart>
      <c:catAx>
        <c:axId val="106170240"/>
        <c:scaling>
          <c:orientation val="minMax"/>
        </c:scaling>
        <c:delete val="0"/>
        <c:axPos val="b"/>
        <c:majorTickMark val="out"/>
        <c:minorTickMark val="none"/>
        <c:tickLblPos val="nextTo"/>
        <c:crossAx val="106351616"/>
        <c:crosses val="autoZero"/>
        <c:auto val="1"/>
        <c:lblAlgn val="ctr"/>
        <c:lblOffset val="100"/>
        <c:noMultiLvlLbl val="0"/>
      </c:catAx>
      <c:valAx>
        <c:axId val="106351616"/>
        <c:scaling>
          <c:orientation val="minMax"/>
          <c:max val="100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% ASB Receiving Antibiotics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106170240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  <c:userShapes r:id="rId2"/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#1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23DBD71-C7F5-4D8C-9C57-07379803DA2D}" type="doc">
      <dgm:prSet loTypeId="urn:microsoft.com/office/officeart/2005/8/layout/cycle6" loCatId="relationship" qsTypeId="urn:microsoft.com/office/officeart/2005/8/quickstyle/simple1#1" qsCatId="simple" csTypeId="urn:microsoft.com/office/officeart/2005/8/colors/accent1_2#1" csCatId="accent1" phldr="1"/>
      <dgm:spPr/>
      <dgm:t>
        <a:bodyPr/>
        <a:lstStyle/>
        <a:p>
          <a:endParaRPr lang="en-US"/>
        </a:p>
      </dgm:t>
    </dgm:pt>
    <dgm:pt modelId="{FADFDCEA-7D64-4245-A7DC-055CA9505CDF}">
      <dgm:prSet phldrT="[Text]" custT="1"/>
      <dgm:spPr>
        <a:noFill/>
      </dgm:spPr>
      <dgm:t>
        <a:bodyPr/>
        <a:lstStyle/>
        <a:p>
          <a:r>
            <a:rPr lang="en-US" sz="2800" baseline="0" dirty="0" smtClean="0">
              <a:solidFill>
                <a:srgbClr val="FFC000"/>
              </a:solidFill>
            </a:rPr>
            <a:t>Optimize Patient Safety</a:t>
          </a:r>
          <a:endParaRPr lang="en-US" sz="2800" baseline="0" dirty="0">
            <a:solidFill>
              <a:srgbClr val="FFC000"/>
            </a:solidFill>
          </a:endParaRPr>
        </a:p>
      </dgm:t>
    </dgm:pt>
    <dgm:pt modelId="{EAF7856A-A2F4-4AA7-984F-7B4927FE129E}" type="parTrans" cxnId="{276E1CFC-0B3E-4456-AC4C-0E9058255F57}">
      <dgm:prSet/>
      <dgm:spPr/>
      <dgm:t>
        <a:bodyPr/>
        <a:lstStyle/>
        <a:p>
          <a:endParaRPr lang="en-US"/>
        </a:p>
      </dgm:t>
    </dgm:pt>
    <dgm:pt modelId="{B5E00CEA-90E3-49ED-915F-1DFF5B8E323E}" type="sibTrans" cxnId="{276E1CFC-0B3E-4456-AC4C-0E9058255F57}">
      <dgm:prSet/>
      <dgm:spPr/>
      <dgm:t>
        <a:bodyPr/>
        <a:lstStyle/>
        <a:p>
          <a:endParaRPr lang="en-US"/>
        </a:p>
      </dgm:t>
    </dgm:pt>
    <dgm:pt modelId="{AC8C9DD7-3772-408F-9148-EBD19C6BDC7C}">
      <dgm:prSet phldrT="[Text]" custT="1"/>
      <dgm:spPr>
        <a:noFill/>
      </dgm:spPr>
      <dgm:t>
        <a:bodyPr/>
        <a:lstStyle/>
        <a:p>
          <a:r>
            <a:rPr lang="en-US" sz="2800" baseline="0" dirty="0" smtClean="0">
              <a:solidFill>
                <a:schemeClr val="tx1"/>
              </a:solidFill>
            </a:rPr>
            <a:t>Decrease or Control Costs</a:t>
          </a:r>
          <a:endParaRPr lang="en-US" sz="2800" baseline="0" dirty="0">
            <a:solidFill>
              <a:schemeClr val="tx1"/>
            </a:solidFill>
          </a:endParaRPr>
        </a:p>
      </dgm:t>
    </dgm:pt>
    <dgm:pt modelId="{05B0E46C-9E00-4444-A535-AA0BC5DAAAFC}" type="parTrans" cxnId="{89DB64CC-FC5C-400C-AB71-A9F73A7A6F6D}">
      <dgm:prSet/>
      <dgm:spPr/>
      <dgm:t>
        <a:bodyPr/>
        <a:lstStyle/>
        <a:p>
          <a:endParaRPr lang="en-US"/>
        </a:p>
      </dgm:t>
    </dgm:pt>
    <dgm:pt modelId="{46046686-9F7C-46F9-98BD-B81527567E82}" type="sibTrans" cxnId="{89DB64CC-FC5C-400C-AB71-A9F73A7A6F6D}">
      <dgm:prSet/>
      <dgm:spPr/>
      <dgm:t>
        <a:bodyPr/>
        <a:lstStyle/>
        <a:p>
          <a:endParaRPr lang="en-US"/>
        </a:p>
      </dgm:t>
    </dgm:pt>
    <dgm:pt modelId="{B7DC367A-5BFE-427E-88E9-5962FDE87D0A}">
      <dgm:prSet phldrT="[Text]" custT="1"/>
      <dgm:spPr>
        <a:noFill/>
      </dgm:spPr>
      <dgm:t>
        <a:bodyPr/>
        <a:lstStyle/>
        <a:p>
          <a:r>
            <a:rPr lang="en-US" sz="2800" baseline="0" dirty="0" smtClean="0">
              <a:solidFill>
                <a:schemeClr val="tx1"/>
              </a:solidFill>
            </a:rPr>
            <a:t>Reduce Resistance</a:t>
          </a:r>
          <a:endParaRPr lang="en-US" sz="2800" baseline="0" dirty="0">
            <a:solidFill>
              <a:schemeClr val="tx1"/>
            </a:solidFill>
          </a:endParaRPr>
        </a:p>
      </dgm:t>
    </dgm:pt>
    <dgm:pt modelId="{237955C8-D08B-4C4F-98A2-23719CEAD84E}" type="parTrans" cxnId="{FAA8C9DB-9C57-47A3-BFBF-3B11638B77EE}">
      <dgm:prSet/>
      <dgm:spPr/>
      <dgm:t>
        <a:bodyPr/>
        <a:lstStyle/>
        <a:p>
          <a:endParaRPr lang="en-US"/>
        </a:p>
      </dgm:t>
    </dgm:pt>
    <dgm:pt modelId="{09EA6E79-80C3-4437-8B12-EEBE300770A5}" type="sibTrans" cxnId="{FAA8C9DB-9C57-47A3-BFBF-3B11638B77EE}">
      <dgm:prSet/>
      <dgm:spPr/>
      <dgm:t>
        <a:bodyPr/>
        <a:lstStyle/>
        <a:p>
          <a:endParaRPr lang="en-US"/>
        </a:p>
      </dgm:t>
    </dgm:pt>
    <dgm:pt modelId="{638C43A9-6575-402E-A210-029A307142A5}" type="pres">
      <dgm:prSet presAssocID="{023DBD71-C7F5-4D8C-9C57-07379803DA2D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AE63B354-D1D1-4EA9-A25E-F0A7FA80481F}" type="pres">
      <dgm:prSet presAssocID="{FADFDCEA-7D64-4245-A7DC-055CA9505CDF}" presName="node" presStyleLbl="node1" presStyleIdx="0" presStyleCnt="3" custScaleX="135758" custScaleY="161312" custRadScaleRad="107462" custRadScaleInc="123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609A1EC-5785-4DF7-972C-411D3FD9629B}" type="pres">
      <dgm:prSet presAssocID="{FADFDCEA-7D64-4245-A7DC-055CA9505CDF}" presName="spNode" presStyleCnt="0"/>
      <dgm:spPr/>
    </dgm:pt>
    <dgm:pt modelId="{90B5F3B9-66E3-4CFB-81C6-3CF50AC9B8C2}" type="pres">
      <dgm:prSet presAssocID="{B5E00CEA-90E3-49ED-915F-1DFF5B8E323E}" presName="sibTrans" presStyleLbl="sibTrans1D1" presStyleIdx="0" presStyleCnt="3"/>
      <dgm:spPr/>
      <dgm:t>
        <a:bodyPr/>
        <a:lstStyle/>
        <a:p>
          <a:endParaRPr lang="en-US"/>
        </a:p>
      </dgm:t>
    </dgm:pt>
    <dgm:pt modelId="{D1C1EE2E-0E4D-42B7-8BB8-ADD5A699B5B6}" type="pres">
      <dgm:prSet presAssocID="{AC8C9DD7-3772-408F-9148-EBD19C6BDC7C}" presName="node" presStyleLbl="node1" presStyleIdx="1" presStyleCnt="3" custScaleX="127293" custScaleY="169254" custRadScaleRad="129190" custRadScaleInc="-1672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9132DE6-CB0D-4B6E-9E87-4DEFD7B08E8B}" type="pres">
      <dgm:prSet presAssocID="{AC8C9DD7-3772-408F-9148-EBD19C6BDC7C}" presName="spNode" presStyleCnt="0"/>
      <dgm:spPr/>
    </dgm:pt>
    <dgm:pt modelId="{C3622985-D3B8-43C0-A03A-810057D3CD8A}" type="pres">
      <dgm:prSet presAssocID="{46046686-9F7C-46F9-98BD-B81527567E82}" presName="sibTrans" presStyleLbl="sibTrans1D1" presStyleIdx="1" presStyleCnt="3"/>
      <dgm:spPr/>
      <dgm:t>
        <a:bodyPr/>
        <a:lstStyle/>
        <a:p>
          <a:endParaRPr lang="en-US"/>
        </a:p>
      </dgm:t>
    </dgm:pt>
    <dgm:pt modelId="{D862DC62-78F3-4890-BB4B-0A7ADFA1F111}" type="pres">
      <dgm:prSet presAssocID="{B7DC367A-5BFE-427E-88E9-5962FDE87D0A}" presName="node" presStyleLbl="node1" presStyleIdx="2" presStyleCnt="3" custScaleX="133860" custScaleY="169254" custRadScaleRad="124327" custRadScaleInc="1430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F80008D-8C58-4D46-9086-FBB9AA25561D}" type="pres">
      <dgm:prSet presAssocID="{B7DC367A-5BFE-427E-88E9-5962FDE87D0A}" presName="spNode" presStyleCnt="0"/>
      <dgm:spPr/>
    </dgm:pt>
    <dgm:pt modelId="{BBABE7AA-11A1-4C84-BD96-D12244FCE877}" type="pres">
      <dgm:prSet presAssocID="{09EA6E79-80C3-4437-8B12-EEBE300770A5}" presName="sibTrans" presStyleLbl="sibTrans1D1" presStyleIdx="2" presStyleCnt="3"/>
      <dgm:spPr/>
      <dgm:t>
        <a:bodyPr/>
        <a:lstStyle/>
        <a:p>
          <a:endParaRPr lang="en-US"/>
        </a:p>
      </dgm:t>
    </dgm:pt>
  </dgm:ptLst>
  <dgm:cxnLst>
    <dgm:cxn modelId="{AC6F7029-6A0A-4BA2-905F-66BC8348EC7E}" type="presOf" srcId="{09EA6E79-80C3-4437-8B12-EEBE300770A5}" destId="{BBABE7AA-11A1-4C84-BD96-D12244FCE877}" srcOrd="0" destOrd="0" presId="urn:microsoft.com/office/officeart/2005/8/layout/cycle6"/>
    <dgm:cxn modelId="{96868116-EF8A-4C6B-B811-E482AA6DDEA1}" type="presOf" srcId="{AC8C9DD7-3772-408F-9148-EBD19C6BDC7C}" destId="{D1C1EE2E-0E4D-42B7-8BB8-ADD5A699B5B6}" srcOrd="0" destOrd="0" presId="urn:microsoft.com/office/officeart/2005/8/layout/cycle6"/>
    <dgm:cxn modelId="{FABC40AF-8DB7-4E5F-B9F7-B5D833C282E4}" type="presOf" srcId="{B5E00CEA-90E3-49ED-915F-1DFF5B8E323E}" destId="{90B5F3B9-66E3-4CFB-81C6-3CF50AC9B8C2}" srcOrd="0" destOrd="0" presId="urn:microsoft.com/office/officeart/2005/8/layout/cycle6"/>
    <dgm:cxn modelId="{276E1CFC-0B3E-4456-AC4C-0E9058255F57}" srcId="{023DBD71-C7F5-4D8C-9C57-07379803DA2D}" destId="{FADFDCEA-7D64-4245-A7DC-055CA9505CDF}" srcOrd="0" destOrd="0" parTransId="{EAF7856A-A2F4-4AA7-984F-7B4927FE129E}" sibTransId="{B5E00CEA-90E3-49ED-915F-1DFF5B8E323E}"/>
    <dgm:cxn modelId="{8D766A4D-1BAC-4DC6-9135-1F0A94BCB1DB}" type="presOf" srcId="{FADFDCEA-7D64-4245-A7DC-055CA9505CDF}" destId="{AE63B354-D1D1-4EA9-A25E-F0A7FA80481F}" srcOrd="0" destOrd="0" presId="urn:microsoft.com/office/officeart/2005/8/layout/cycle6"/>
    <dgm:cxn modelId="{B7591290-F05A-4DC5-B6CB-3697379230CF}" type="presOf" srcId="{023DBD71-C7F5-4D8C-9C57-07379803DA2D}" destId="{638C43A9-6575-402E-A210-029A307142A5}" srcOrd="0" destOrd="0" presId="urn:microsoft.com/office/officeart/2005/8/layout/cycle6"/>
    <dgm:cxn modelId="{FAA8C9DB-9C57-47A3-BFBF-3B11638B77EE}" srcId="{023DBD71-C7F5-4D8C-9C57-07379803DA2D}" destId="{B7DC367A-5BFE-427E-88E9-5962FDE87D0A}" srcOrd="2" destOrd="0" parTransId="{237955C8-D08B-4C4F-98A2-23719CEAD84E}" sibTransId="{09EA6E79-80C3-4437-8B12-EEBE300770A5}"/>
    <dgm:cxn modelId="{75272779-17A5-43AC-A9E0-F3AE73D163A1}" type="presOf" srcId="{46046686-9F7C-46F9-98BD-B81527567E82}" destId="{C3622985-D3B8-43C0-A03A-810057D3CD8A}" srcOrd="0" destOrd="0" presId="urn:microsoft.com/office/officeart/2005/8/layout/cycle6"/>
    <dgm:cxn modelId="{DD94EC8D-2856-41A6-80FE-3994607FEA82}" type="presOf" srcId="{B7DC367A-5BFE-427E-88E9-5962FDE87D0A}" destId="{D862DC62-78F3-4890-BB4B-0A7ADFA1F111}" srcOrd="0" destOrd="0" presId="urn:microsoft.com/office/officeart/2005/8/layout/cycle6"/>
    <dgm:cxn modelId="{89DB64CC-FC5C-400C-AB71-A9F73A7A6F6D}" srcId="{023DBD71-C7F5-4D8C-9C57-07379803DA2D}" destId="{AC8C9DD7-3772-408F-9148-EBD19C6BDC7C}" srcOrd="1" destOrd="0" parTransId="{05B0E46C-9E00-4444-A535-AA0BC5DAAAFC}" sibTransId="{46046686-9F7C-46F9-98BD-B81527567E82}"/>
    <dgm:cxn modelId="{4374E563-AA4E-4CC5-A6FB-7179DE44C844}" type="presParOf" srcId="{638C43A9-6575-402E-A210-029A307142A5}" destId="{AE63B354-D1D1-4EA9-A25E-F0A7FA80481F}" srcOrd="0" destOrd="0" presId="urn:microsoft.com/office/officeart/2005/8/layout/cycle6"/>
    <dgm:cxn modelId="{7FF027E0-943F-4BAD-9CA9-67DCD901EC08}" type="presParOf" srcId="{638C43A9-6575-402E-A210-029A307142A5}" destId="{E609A1EC-5785-4DF7-972C-411D3FD9629B}" srcOrd="1" destOrd="0" presId="urn:microsoft.com/office/officeart/2005/8/layout/cycle6"/>
    <dgm:cxn modelId="{E9656836-20E7-4EAC-BEFD-B42847AF6CFC}" type="presParOf" srcId="{638C43A9-6575-402E-A210-029A307142A5}" destId="{90B5F3B9-66E3-4CFB-81C6-3CF50AC9B8C2}" srcOrd="2" destOrd="0" presId="urn:microsoft.com/office/officeart/2005/8/layout/cycle6"/>
    <dgm:cxn modelId="{F7B6232A-4CB0-4405-AEE8-F7931AC76EC1}" type="presParOf" srcId="{638C43A9-6575-402E-A210-029A307142A5}" destId="{D1C1EE2E-0E4D-42B7-8BB8-ADD5A699B5B6}" srcOrd="3" destOrd="0" presId="urn:microsoft.com/office/officeart/2005/8/layout/cycle6"/>
    <dgm:cxn modelId="{DA493ABA-1B1F-4A48-B8EC-AD0CC844E47C}" type="presParOf" srcId="{638C43A9-6575-402E-A210-029A307142A5}" destId="{69132DE6-CB0D-4B6E-9E87-4DEFD7B08E8B}" srcOrd="4" destOrd="0" presId="urn:microsoft.com/office/officeart/2005/8/layout/cycle6"/>
    <dgm:cxn modelId="{270D23DF-22F1-452D-83DF-AD36D468FE9D}" type="presParOf" srcId="{638C43A9-6575-402E-A210-029A307142A5}" destId="{C3622985-D3B8-43C0-A03A-810057D3CD8A}" srcOrd="5" destOrd="0" presId="urn:microsoft.com/office/officeart/2005/8/layout/cycle6"/>
    <dgm:cxn modelId="{9C4A716D-7178-4F70-BF90-F05A38BFDC39}" type="presParOf" srcId="{638C43A9-6575-402E-A210-029A307142A5}" destId="{D862DC62-78F3-4890-BB4B-0A7ADFA1F111}" srcOrd="6" destOrd="0" presId="urn:microsoft.com/office/officeart/2005/8/layout/cycle6"/>
    <dgm:cxn modelId="{E62C6672-383D-49BB-BBEC-1134AE4CFAFF}" type="presParOf" srcId="{638C43A9-6575-402E-A210-029A307142A5}" destId="{5F80008D-8C58-4D46-9086-FBB9AA25561D}" srcOrd="7" destOrd="0" presId="urn:microsoft.com/office/officeart/2005/8/layout/cycle6"/>
    <dgm:cxn modelId="{C65972CB-F429-43D3-8077-9EB78F8DA49A}" type="presParOf" srcId="{638C43A9-6575-402E-A210-029A307142A5}" destId="{BBABE7AA-11A1-4C84-BD96-D12244FCE877}" srcOrd="8" destOrd="0" presId="urn:microsoft.com/office/officeart/2005/8/layout/cycle6"/>
  </dgm:cxnLst>
  <dgm:bg/>
  <dgm:whole>
    <a:ln w="0">
      <a:bevel/>
    </a:ln>
  </dgm:whole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E63B354-D1D1-4EA9-A25E-F0A7FA80481F}">
      <dsp:nvSpPr>
        <dsp:cNvPr id="0" name=""/>
        <dsp:cNvSpPr/>
      </dsp:nvSpPr>
      <dsp:spPr>
        <a:xfrm>
          <a:off x="1828804" y="-184274"/>
          <a:ext cx="2529616" cy="1953751"/>
        </a:xfrm>
        <a:prstGeom prst="roundRect">
          <a:avLst/>
        </a:prstGeom>
        <a:noFill/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baseline="0" dirty="0" smtClean="0">
              <a:solidFill>
                <a:srgbClr val="FFC000"/>
              </a:solidFill>
            </a:rPr>
            <a:t>Optimize Patient Safety</a:t>
          </a:r>
          <a:endParaRPr lang="en-US" sz="2800" kern="1200" baseline="0" dirty="0">
            <a:solidFill>
              <a:srgbClr val="FFC000"/>
            </a:solidFill>
          </a:endParaRPr>
        </a:p>
      </dsp:txBody>
      <dsp:txXfrm>
        <a:off x="1924178" y="-88900"/>
        <a:ext cx="2338868" cy="1763003"/>
      </dsp:txXfrm>
    </dsp:sp>
    <dsp:sp modelId="{90B5F3B9-66E3-4CFB-81C6-3CF50AC9B8C2}">
      <dsp:nvSpPr>
        <dsp:cNvPr id="0" name=""/>
        <dsp:cNvSpPr/>
      </dsp:nvSpPr>
      <dsp:spPr>
        <a:xfrm>
          <a:off x="1973725" y="1227296"/>
          <a:ext cx="3232073" cy="3232073"/>
        </a:xfrm>
        <a:custGeom>
          <a:avLst/>
          <a:gdLst/>
          <a:ahLst/>
          <a:cxnLst/>
          <a:rect l="0" t="0" r="0" b="0"/>
          <a:pathLst>
            <a:path>
              <a:moveTo>
                <a:pt x="2393892" y="199521"/>
              </a:moveTo>
              <a:arcTo wR="1616036" hR="1616036" stAng="17926360" swAng="2224511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1C1EE2E-0E4D-42B7-8BB8-ADD5A699B5B6}">
      <dsp:nvSpPr>
        <dsp:cNvPr id="0" name=""/>
        <dsp:cNvSpPr/>
      </dsp:nvSpPr>
      <dsp:spPr>
        <a:xfrm>
          <a:off x="3724113" y="2191685"/>
          <a:ext cx="2371886" cy="2049942"/>
        </a:xfrm>
        <a:prstGeom prst="roundRect">
          <a:avLst/>
        </a:prstGeom>
        <a:noFill/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baseline="0" dirty="0" smtClean="0">
              <a:solidFill>
                <a:schemeClr val="tx1"/>
              </a:solidFill>
            </a:rPr>
            <a:t>Decrease or Control Costs</a:t>
          </a:r>
          <a:endParaRPr lang="en-US" sz="2800" kern="1200" baseline="0" dirty="0">
            <a:solidFill>
              <a:schemeClr val="tx1"/>
            </a:solidFill>
          </a:endParaRPr>
        </a:p>
      </dsp:txBody>
      <dsp:txXfrm>
        <a:off x="3824183" y="2291755"/>
        <a:ext cx="2171746" cy="1849802"/>
      </dsp:txXfrm>
    </dsp:sp>
    <dsp:sp modelId="{C3622985-D3B8-43C0-A03A-810057D3CD8A}">
      <dsp:nvSpPr>
        <dsp:cNvPr id="0" name=""/>
        <dsp:cNvSpPr/>
      </dsp:nvSpPr>
      <dsp:spPr>
        <a:xfrm>
          <a:off x="1462556" y="1224067"/>
          <a:ext cx="3232073" cy="3232073"/>
        </a:xfrm>
        <a:custGeom>
          <a:avLst/>
          <a:gdLst/>
          <a:ahLst/>
          <a:cxnLst/>
          <a:rect l="0" t="0" r="0" b="0"/>
          <a:pathLst>
            <a:path>
              <a:moveTo>
                <a:pt x="2406595" y="3025501"/>
              </a:moveTo>
              <a:arcTo wR="1616036" hR="1616036" stAng="3642734" swAng="3514532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862DC62-78F3-4890-BB4B-0A7ADFA1F111}">
      <dsp:nvSpPr>
        <dsp:cNvPr id="0" name=""/>
        <dsp:cNvSpPr/>
      </dsp:nvSpPr>
      <dsp:spPr>
        <a:xfrm>
          <a:off x="1" y="2191685"/>
          <a:ext cx="2494251" cy="2049942"/>
        </a:xfrm>
        <a:prstGeom prst="roundRect">
          <a:avLst/>
        </a:prstGeom>
        <a:noFill/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baseline="0" dirty="0" smtClean="0">
              <a:solidFill>
                <a:schemeClr val="tx1"/>
              </a:solidFill>
            </a:rPr>
            <a:t>Reduce Resistance</a:t>
          </a:r>
          <a:endParaRPr lang="en-US" sz="2800" kern="1200" baseline="0" dirty="0">
            <a:solidFill>
              <a:schemeClr val="tx1"/>
            </a:solidFill>
          </a:endParaRPr>
        </a:p>
      </dsp:txBody>
      <dsp:txXfrm>
        <a:off x="100071" y="2291755"/>
        <a:ext cx="2294111" cy="1849802"/>
      </dsp:txXfrm>
    </dsp:sp>
    <dsp:sp modelId="{BBABE7AA-11A1-4C84-BD96-D12244FCE877}">
      <dsp:nvSpPr>
        <dsp:cNvPr id="0" name=""/>
        <dsp:cNvSpPr/>
      </dsp:nvSpPr>
      <dsp:spPr>
        <a:xfrm>
          <a:off x="963509" y="1199058"/>
          <a:ext cx="3232073" cy="3232073"/>
        </a:xfrm>
        <a:custGeom>
          <a:avLst/>
          <a:gdLst/>
          <a:ahLst/>
          <a:cxnLst/>
          <a:rect l="0" t="0" r="0" b="0"/>
          <a:pathLst>
            <a:path>
              <a:moveTo>
                <a:pt x="129346" y="982534"/>
              </a:moveTo>
              <a:arcTo wR="1616036" hR="1616036" stAng="12184778" swAng="2331022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6">
  <dgm:title val=""/>
  <dgm:desc val=""/>
  <dgm:catLst>
    <dgm:cat type="cycle" pri="4000"/>
    <dgm:cat type="relationship" pri="2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  <dgm:param type="endSty" val="noArr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01"/>
                <dgm:constr type="endPad" refType="connDist" fact="0.01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#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png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png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0.53922</cdr:x>
      <cdr:y>0.35078</cdr:y>
    </cdr:from>
    <cdr:to>
      <cdr:x>0.5836</cdr:x>
      <cdr:y>0.47658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4191000" y="1630486"/>
          <a:ext cx="344966" cy="584775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none" rtlCol="0">
          <a:spAutoFit/>
        </a:bodyPr>
        <a:lstStyle xmlns:a="http://schemas.openxmlformats.org/drawingml/2006/main">
          <a:defPPr>
            <a:defRPr lang="en-US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3200" b="1" dirty="0" smtClean="0"/>
            <a:t>*</a:t>
          </a:r>
          <a:endParaRPr lang="en-US" sz="3200" b="1" dirty="0"/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E300846-8E1E-4207-AD3D-9C7689E6473A}" type="datetimeFigureOut">
              <a:rPr lang="en-US" smtClean="0"/>
              <a:t>10/1/2015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D6EBB79-9CFF-4E45-9D18-D24F12B8DE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84393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301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704CCD7-4533-4DC3-AE7E-40D699CD706A}" type="slidenum">
              <a:rPr lang="en-US" smtClean="0"/>
              <a:pPr>
                <a:defRPr/>
              </a:pPr>
              <a:t>44</a:t>
            </a:fld>
            <a:endParaRPr lang="en-US" dirty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301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704CCD7-4533-4DC3-AE7E-40D699CD706A}" type="slidenum">
              <a:rPr lang="en-US" smtClean="0"/>
              <a:pPr>
                <a:defRPr/>
              </a:pPr>
              <a:t>45</a:t>
            </a:fld>
            <a:endParaRPr 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3010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969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  <p:sp>
        <p:nvSpPr>
          <p:cNvPr id="8196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77EB91A-59F2-495C-82A4-0D49E28B9584}" type="slidenum">
              <a:rPr lang="en-US">
                <a:solidFill>
                  <a:prstClr val="black"/>
                </a:solidFill>
              </a:rPr>
              <a:pPr>
                <a:defRPr/>
              </a:pPr>
              <a:t>30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072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  <p:sp>
        <p:nvSpPr>
          <p:cNvPr id="8196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EFEC90A-C33E-439A-91B0-621007DA01C7}" type="slidenum">
              <a:rPr lang="en-US">
                <a:solidFill>
                  <a:prstClr val="black"/>
                </a:solidFill>
              </a:rPr>
              <a:pPr>
                <a:defRPr/>
              </a:pPr>
              <a:t>31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481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C9E9055-1C90-4B8F-A1EB-BAB2B8405B36}" type="slidenum">
              <a:rPr lang="en-US" smtClean="0"/>
              <a:pPr>
                <a:defRPr/>
              </a:pPr>
              <a:t>33</a:t>
            </a:fld>
            <a:endParaRPr lang="en-US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150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14FD31B-427A-455F-A0F1-CBFA911FADD3}" type="slidenum">
              <a:rPr lang="en-US" smtClean="0"/>
              <a:pPr>
                <a:defRPr/>
              </a:pPr>
              <a:t>34</a:t>
            </a:fld>
            <a:endParaRPr lang="en-US"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174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B409757-131F-4506-9552-B0233F010330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35</a:t>
            </a:fld>
            <a:endParaRPr lang="en-US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174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B409757-131F-4506-9552-B0233F010330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36</a:t>
            </a:fld>
            <a:endParaRPr lang="en-US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174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B409757-131F-4506-9552-B0233F010330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38</a:t>
            </a:fld>
            <a:endParaRPr lang="en-US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7.xml"/></Relationships>
</file>

<file path=ppt/slideLayouts/_rels/slideLayout10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7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8.xml"/></Relationships>
</file>

<file path=ppt/slideLayouts/_rels/slideLayout10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8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8.xml"/></Relationships>
</file>

<file path=ppt/slideLayouts/_rels/slideLayout1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8.xml"/></Relationships>
</file>

<file path=ppt/slideLayouts/_rels/slideLayout1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8.xml"/></Relationships>
</file>

<file path=ppt/slideLayouts/_rels/slideLayout1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8.xml"/></Relationships>
</file>

<file path=ppt/slideLayouts/_rels/slideLayout1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8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8.xml"/></Relationships>
</file>

<file path=ppt/slideLayouts/_rels/slideLayout1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8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5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5.xml"/><Relationship Id="rId5" Type="http://schemas.openxmlformats.org/officeDocument/2006/relationships/image" Target="../media/image11.emf"/><Relationship Id="rId4" Type="http://schemas.openxmlformats.org/officeDocument/2006/relationships/image" Target="../media/image10.png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6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6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6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6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6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6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6.xml"/></Relationships>
</file>

<file path=ppt/slideLayouts/_rels/slideLayout8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7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7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7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7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7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7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7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28600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CE376D29-196C-47EE-B6E4-92065ECEF204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0061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7EB44AD-B553-4F82-B6EC-AD667A1A3E96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3465818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our content areas_no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3716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l"/>
            <a:fld id="{E507B00A-00F3-40B4-9FBC-773D3E654F2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algn="l"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sz="quarter" idx="11"/>
          </p:nvPr>
        </p:nvSpPr>
        <p:spPr>
          <a:xfrm>
            <a:off x="457200" y="1600200"/>
            <a:ext cx="3581400" cy="2362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0" name="Content Placeholder 4"/>
          <p:cNvSpPr>
            <a:spLocks noGrp="1"/>
          </p:cNvSpPr>
          <p:nvPr>
            <p:ph sz="quarter" idx="12"/>
          </p:nvPr>
        </p:nvSpPr>
        <p:spPr>
          <a:xfrm>
            <a:off x="457200" y="4038600"/>
            <a:ext cx="3581400" cy="2362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4"/>
          <p:cNvSpPr>
            <a:spLocks noGrp="1"/>
          </p:cNvSpPr>
          <p:nvPr>
            <p:ph sz="quarter" idx="13"/>
          </p:nvPr>
        </p:nvSpPr>
        <p:spPr>
          <a:xfrm>
            <a:off x="4724400" y="1600200"/>
            <a:ext cx="3581400" cy="2362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2" name="Content Placeholder 4"/>
          <p:cNvSpPr>
            <a:spLocks noGrp="1"/>
          </p:cNvSpPr>
          <p:nvPr>
            <p:ph sz="quarter" idx="14"/>
          </p:nvPr>
        </p:nvSpPr>
        <p:spPr>
          <a:xfrm>
            <a:off x="4724400" y="4038600"/>
            <a:ext cx="3581400" cy="2362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0639918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our content are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3716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l"/>
            <a:fld id="{E507B00A-00F3-40B4-9FBC-773D3E654F2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algn="l"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2" name="Content Placeholder 4"/>
          <p:cNvSpPr>
            <a:spLocks noGrp="1"/>
          </p:cNvSpPr>
          <p:nvPr>
            <p:ph sz="quarter" idx="14"/>
          </p:nvPr>
        </p:nvSpPr>
        <p:spPr>
          <a:xfrm>
            <a:off x="4876800" y="3886200"/>
            <a:ext cx="3733800" cy="1905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pic>
        <p:nvPicPr>
          <p:cNvPr id="8" name="Picture 10" descr="alt=&quot;&quot;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696075" y="5665788"/>
            <a:ext cx="2447925" cy="1192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Content Placeholder 4"/>
          <p:cNvSpPr>
            <a:spLocks noGrp="1"/>
          </p:cNvSpPr>
          <p:nvPr>
            <p:ph sz="quarter" idx="15"/>
          </p:nvPr>
        </p:nvSpPr>
        <p:spPr>
          <a:xfrm>
            <a:off x="4876800" y="1676400"/>
            <a:ext cx="3733800" cy="1905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3" name="Content Placeholder 4"/>
          <p:cNvSpPr>
            <a:spLocks noGrp="1"/>
          </p:cNvSpPr>
          <p:nvPr>
            <p:ph sz="quarter" idx="16"/>
          </p:nvPr>
        </p:nvSpPr>
        <p:spPr>
          <a:xfrm>
            <a:off x="457200" y="1676400"/>
            <a:ext cx="3733800" cy="1905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4" name="Content Placeholder 4"/>
          <p:cNvSpPr>
            <a:spLocks noGrp="1"/>
          </p:cNvSpPr>
          <p:nvPr>
            <p:ph sz="quarter" idx="17"/>
          </p:nvPr>
        </p:nvSpPr>
        <p:spPr>
          <a:xfrm>
            <a:off x="457200" y="3886200"/>
            <a:ext cx="3733800" cy="1905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pic>
        <p:nvPicPr>
          <p:cNvPr id="10" name="Picture 10" descr="alt=&quot;&quot;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696075" y="5665788"/>
            <a:ext cx="2447925" cy="1192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290406296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l"/>
            <a:fld id="{E507B00A-00F3-40B4-9FBC-773D3E654F2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algn="l"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tle 1"/>
          <p:cNvSpPr txBox="1">
            <a:spLocks/>
          </p:cNvSpPr>
          <p:nvPr userDrawn="1"/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spcBef>
                <a:spcPct val="0"/>
              </a:spcBef>
              <a:defRPr/>
            </a:pPr>
            <a:endParaRPr lang="en-US" sz="4400" dirty="0" smtClean="0">
              <a:solidFill>
                <a:prstClr val="black"/>
              </a:solidFill>
            </a:endParaRPr>
          </a:p>
        </p:txBody>
      </p:sp>
      <p:pic>
        <p:nvPicPr>
          <p:cNvPr id="5" name="Picture 10" descr="alt=&quot;&quot;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696075" y="5665788"/>
            <a:ext cx="2447925" cy="1192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755068849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lank_No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l"/>
            <a:fld id="{E507B00A-00F3-40B4-9FBC-773D3E654F2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algn="l"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4327007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EBFD534-089E-481F-964F-C5F4820502DD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53DA1A-46EF-4097-BF03-82D06CC5854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3662991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9910641-EF48-4453-B40E-F32D66D495EA}" type="datetimeFigureOut">
              <a:rPr lang="en-US" smtClean="0">
                <a:solidFill>
                  <a:prstClr val="black"/>
                </a:solidFill>
              </a:rPr>
              <a:pPr/>
              <a:t>10/1/2015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DC3772-8747-49E8-B752-109392D0817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807207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_No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latin typeface="Arial" pitchFamily="34" charset="0"/>
              </a:defRPr>
            </a:lvl1pPr>
          </a:lstStyle>
          <a:p>
            <a:pPr>
              <a:defRPr/>
            </a:pPr>
            <a:fld id="{00A922F8-8D56-4D24-A946-3AD6B3198CD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3295249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 userDrawn="1"/>
        </p:nvSpPr>
        <p:spPr bwMode="auto"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4400" smtClean="0">
              <a:solidFill>
                <a:prstClr val="black"/>
              </a:solidFill>
            </a:endParaRPr>
          </a:p>
        </p:txBody>
      </p:sp>
      <p:pic>
        <p:nvPicPr>
          <p:cNvPr id="4" name="Picture 10" descr="alt=&quot;&quot;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96075" y="5665788"/>
            <a:ext cx="2447925" cy="1192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latin typeface="Arial" pitchFamily="34" charset="0"/>
              </a:defRPr>
            </a:lvl1pPr>
          </a:lstStyle>
          <a:p>
            <a:pPr>
              <a:defRPr/>
            </a:pPr>
            <a:fld id="{87B5380F-C10D-4A51-8534-CB5BB1CD938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9123825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0" descr="alt=&quot;&quot;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96075" y="5665788"/>
            <a:ext cx="2447925" cy="1192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1763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1"/>
          </p:nvPr>
        </p:nvSpPr>
        <p:spPr>
          <a:xfrm>
            <a:off x="457200" y="1676400"/>
            <a:ext cx="8153400" cy="41148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itchFamily="34" charset="0"/>
              </a:defRPr>
            </a:lvl1pPr>
          </a:lstStyle>
          <a:p>
            <a:pPr>
              <a:defRPr/>
            </a:pPr>
            <a:fld id="{D22AEC72-FAD3-4FB0-B66A-3440C716D2F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8007760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_No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1763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1"/>
          </p:nvPr>
        </p:nvSpPr>
        <p:spPr>
          <a:xfrm>
            <a:off x="457200" y="1676400"/>
            <a:ext cx="8153400" cy="41148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itchFamily="34" charset="0"/>
              </a:defRPr>
            </a:lvl1pPr>
          </a:lstStyle>
          <a:p>
            <a:pPr>
              <a:defRPr/>
            </a:pPr>
            <a:fld id="{2A5D1EB2-5E76-4902-AE61-E9637C30F41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78591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43700" y="609600"/>
            <a:ext cx="21717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8600" y="609600"/>
            <a:ext cx="63627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5786342-195F-4127-8DCB-C4C0746678D2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7574380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10" descr="alt=&quot;&quot;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96075" y="5665788"/>
            <a:ext cx="2447925" cy="1192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1"/>
          </p:nvPr>
        </p:nvSpPr>
        <p:spPr>
          <a:xfrm>
            <a:off x="457200" y="1752600"/>
            <a:ext cx="3962400" cy="4419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Content Placeholder 4"/>
          <p:cNvSpPr>
            <a:spLocks noGrp="1"/>
          </p:cNvSpPr>
          <p:nvPr>
            <p:ph sz="quarter" idx="12"/>
          </p:nvPr>
        </p:nvSpPr>
        <p:spPr>
          <a:xfrm>
            <a:off x="4724400" y="1752600"/>
            <a:ext cx="3962400" cy="4419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Slide Number Placeholder 2"/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lvl1pPr>
              <a:defRPr>
                <a:latin typeface="Arial" pitchFamily="34" charset="0"/>
              </a:defRPr>
            </a:lvl1pPr>
          </a:lstStyle>
          <a:p>
            <a:pPr>
              <a:defRPr/>
            </a:pPr>
            <a:fld id="{971A5AB0-E1EE-4619-95E5-5F856613F81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2841248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10" descr="alt=&quot;&quot;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96075" y="5665788"/>
            <a:ext cx="2447925" cy="1192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1"/>
          </p:nvPr>
        </p:nvSpPr>
        <p:spPr>
          <a:xfrm>
            <a:off x="457200" y="1676400"/>
            <a:ext cx="3886200" cy="609600"/>
          </a:xfrm>
        </p:spPr>
        <p:txBody>
          <a:bodyPr/>
          <a:lstStyle>
            <a:lvl1pPr>
              <a:buFontTx/>
              <a:buNone/>
              <a:defRPr>
                <a:solidFill>
                  <a:schemeClr val="tx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sz="quarter" idx="12"/>
          </p:nvPr>
        </p:nvSpPr>
        <p:spPr>
          <a:xfrm>
            <a:off x="4648200" y="1676400"/>
            <a:ext cx="4038600" cy="609600"/>
          </a:xfrm>
        </p:spPr>
        <p:txBody>
          <a:bodyPr/>
          <a:lstStyle>
            <a:lvl1pPr>
              <a:buFontTx/>
              <a:buNone/>
              <a:defRPr>
                <a:solidFill>
                  <a:schemeClr val="tx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457200" y="2438400"/>
            <a:ext cx="3886200" cy="3733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8200" y="2438400"/>
            <a:ext cx="4038600" cy="3733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0" name="Slide Number Placeholder 2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>
                <a:latin typeface="Arial" pitchFamily="34" charset="0"/>
              </a:defRPr>
            </a:lvl1pPr>
          </a:lstStyle>
          <a:p>
            <a:pPr>
              <a:defRPr/>
            </a:pPr>
            <a:fld id="{761E324A-3D53-4E2A-A8E6-C5A5A182587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1526577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10" descr="alt=&quot;&quot;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96075" y="5665788"/>
            <a:ext cx="2447925" cy="1192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1"/>
          </p:nvPr>
        </p:nvSpPr>
        <p:spPr>
          <a:xfrm>
            <a:off x="457200" y="1676400"/>
            <a:ext cx="8077200" cy="3657600"/>
          </a:xfrm>
        </p:spPr>
        <p:txBody>
          <a:bodyPr rtlCol="0">
            <a:normAutofit/>
          </a:bodyPr>
          <a:lstStyle/>
          <a:p>
            <a:pPr lvl="0"/>
            <a:r>
              <a:rPr lang="en-US" noProof="0" smtClean="0"/>
              <a:t>Drag picture to placeholder or click icon to add</a:t>
            </a:r>
            <a:endParaRPr lang="en-US" noProof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2"/>
          </p:nvPr>
        </p:nvSpPr>
        <p:spPr>
          <a:xfrm>
            <a:off x="457200" y="5410200"/>
            <a:ext cx="8077200" cy="457200"/>
          </a:xfrm>
        </p:spPr>
        <p:txBody>
          <a:bodyPr/>
          <a:lstStyle>
            <a:lvl1pPr algn="ctr">
              <a:buNone/>
              <a:defRPr sz="2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Slide Number Placeholder 2"/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lvl1pPr>
              <a:defRPr>
                <a:latin typeface="Arial" pitchFamily="34" charset="0"/>
              </a:defRPr>
            </a:lvl1pPr>
          </a:lstStyle>
          <a:p>
            <a:pPr>
              <a:defRPr/>
            </a:pPr>
            <a:fld id="{45145B47-326D-4F49-BC04-D00DF0C05AC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5129470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10" descr="alt=&quot;&quot;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96075" y="5665788"/>
            <a:ext cx="2447925" cy="1192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1763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1"/>
          </p:nvPr>
        </p:nvSpPr>
        <p:spPr>
          <a:xfrm>
            <a:off x="1676400" y="1676400"/>
            <a:ext cx="5257800" cy="3810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2"/>
          </p:nvPr>
        </p:nvSpPr>
        <p:spPr>
          <a:xfrm>
            <a:off x="1676400" y="5562600"/>
            <a:ext cx="5257800" cy="609600"/>
          </a:xfrm>
        </p:spPr>
        <p:txBody>
          <a:bodyPr>
            <a:normAutofit/>
          </a:bodyPr>
          <a:lstStyle>
            <a:lvl1pPr algn="ctr">
              <a:buNone/>
              <a:defRPr sz="2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Slide Number Placeholder 2"/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lvl1pPr>
              <a:defRPr>
                <a:latin typeface="Arial" pitchFamily="34" charset="0"/>
              </a:defRPr>
            </a:lvl1pPr>
          </a:lstStyle>
          <a:p>
            <a:pPr>
              <a:defRPr/>
            </a:pPr>
            <a:fld id="{F5E115D9-F75F-4237-900F-081FEE8B2E3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802779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10" descr="alt=&quot;&quot;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96075" y="5665788"/>
            <a:ext cx="2447925" cy="1192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1"/>
          </p:nvPr>
        </p:nvSpPr>
        <p:spPr>
          <a:xfrm>
            <a:off x="457200" y="1676400"/>
            <a:ext cx="2895600" cy="609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sz="quarter" idx="12"/>
          </p:nvPr>
        </p:nvSpPr>
        <p:spPr>
          <a:xfrm>
            <a:off x="457200" y="2362200"/>
            <a:ext cx="2895600" cy="3810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429000" y="1676400"/>
            <a:ext cx="5257800" cy="4495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8" name="Slide Number Placeholder 2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>
                <a:latin typeface="Arial" pitchFamily="34" charset="0"/>
              </a:defRPr>
            </a:lvl1pPr>
          </a:lstStyle>
          <a:p>
            <a:pPr>
              <a:defRPr/>
            </a:pPr>
            <a:fld id="{B2AC9699-49D1-4953-97F0-281C2140090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3268635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mpletely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63295546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10" descr="alt=&quot;&quot;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96075" y="5665788"/>
            <a:ext cx="2447925" cy="1192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1763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533400" y="2133600"/>
            <a:ext cx="8077200" cy="1981200"/>
          </a:xfrm>
        </p:spPr>
        <p:txBody>
          <a:bodyPr>
            <a:normAutofit/>
          </a:bodyPr>
          <a:lstStyle>
            <a:lvl1pPr algn="ctr">
              <a:buFontTx/>
              <a:buNone/>
              <a:defRPr sz="44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Subtitle 2"/>
          <p:cNvSpPr>
            <a:spLocks noGrp="1"/>
          </p:cNvSpPr>
          <p:nvPr>
            <p:ph type="subTitle" idx="1"/>
          </p:nvPr>
        </p:nvSpPr>
        <p:spPr>
          <a:xfrm>
            <a:off x="1447800" y="4267200"/>
            <a:ext cx="6400800" cy="9144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8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itchFamily="34" charset="0"/>
              </a:defRPr>
            </a:lvl1pPr>
          </a:lstStyle>
          <a:p>
            <a:pPr>
              <a:defRPr/>
            </a:pPr>
            <a:fld id="{7B7894C2-D9B4-4089-8D3E-FB05A87CDEA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5423202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1524000"/>
            <a:ext cx="9144000" cy="5334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0"/>
            <a:ext cx="9144000" cy="14478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0" y="1447800"/>
            <a:ext cx="9144000" cy="0"/>
          </a:xfrm>
          <a:prstGeom prst="line">
            <a:avLst/>
          </a:prstGeom>
          <a:ln w="635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0" y="1524000"/>
            <a:ext cx="9144000" cy="0"/>
          </a:xfrm>
          <a:prstGeom prst="line">
            <a:avLst/>
          </a:prstGeom>
          <a:ln w="12700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10" descr="CUSP-LOGO-no-tagline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96075" y="5665788"/>
            <a:ext cx="2447925" cy="1192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1763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rgbClr val="000000"/>
                </a:solidFill>
                <a:latin typeface="Calibri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B437E02-1114-401B-81DF-6E5002CACDD8}" type="datetime1">
              <a:rPr lang="en-US">
                <a:ea typeface="ＭＳ Ｐゴシック" pitchFamily="34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10/1/2015</a:t>
            </a:fld>
            <a:endParaRPr lang="en-US">
              <a:ea typeface="ＭＳ Ｐゴシック" pitchFamily="34" charset="-128"/>
            </a:endParaRPr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prstClr val="black"/>
                </a:solidFill>
                <a:latin typeface="Calibri" pitchFamily="34" charset="0"/>
                <a:ea typeface="MS PGothic" pitchFamily="34" charset="-128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81000" y="6356350"/>
            <a:ext cx="2133600" cy="365125"/>
          </a:xfrm>
        </p:spPr>
        <p:txBody>
          <a:bodyPr/>
          <a:lstStyle>
            <a:lvl1pPr>
              <a:defRPr>
                <a:latin typeface="Arial" pitchFamily="34" charset="0"/>
              </a:defRPr>
            </a:lvl1pPr>
          </a:lstStyle>
          <a:p>
            <a:pPr>
              <a:defRPr/>
            </a:pPr>
            <a:fld id="{57C5E6E5-8EBB-40D3-96E7-1EC9BBA0E36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064390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228600" y="1981200"/>
            <a:ext cx="42672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42672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C69D9D39-DEF5-4672-BB62-FA81E807274B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275470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228600" y="609600"/>
            <a:ext cx="8686800" cy="5486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8C0F58AC-ED0A-4290-8BB4-F994F163A820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430402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hart Placeholder 2"/>
          <p:cNvSpPr>
            <a:spLocks noGrp="1"/>
          </p:cNvSpPr>
          <p:nvPr>
            <p:ph type="chart" idx="1"/>
          </p:nvPr>
        </p:nvSpPr>
        <p:spPr>
          <a:xfrm>
            <a:off x="228600" y="1981200"/>
            <a:ext cx="8686800" cy="4114800"/>
          </a:xfrm>
        </p:spPr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DE3E5153-95E8-4DC7-8F61-4DD581B8504C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941159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685800" y="1981200"/>
            <a:ext cx="7772400" cy="4114800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DC5B875-DF67-F046-8787-EB8737869A73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853676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334262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31987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86111665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57164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1895A7E-2CD4-41A2-86F6-739322152C7C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628250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605784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58194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4090592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20200104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fld id="{E48960C7-5F93-47FA-B33F-2E86FB9C7929}" type="datetimeFigureOut">
              <a:rPr lang="en-US" smtClean="0">
                <a:solidFill>
                  <a:prstClr val="black"/>
                </a:solidFill>
              </a:rPr>
              <a:pPr/>
              <a:t>10/1/2015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fld id="{1F72E218-0949-4F87-8D7C-CB7079504613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424320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990192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789112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1295400"/>
            <a:ext cx="8229600" cy="48307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796123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IHI_LogoColor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0" y="325438"/>
            <a:ext cx="3048000" cy="1198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8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492375"/>
            <a:ext cx="7772400" cy="1470025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44196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 i="1">
                <a:solidFill>
                  <a:srgbClr val="226A55"/>
                </a:solidFill>
              </a:defRPr>
            </a:lvl1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345697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1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  <a:p>
            <a:pPr>
              <a:defRPr/>
            </a:pPr>
            <a:fld id="{7E674F43-CAE1-4F64-9EB1-F8AF8D75408C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06283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4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CA31E7B-B8AA-4630-862C-6C501C556B28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815902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1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  <a:p>
            <a:pPr>
              <a:defRPr/>
            </a:pPr>
            <a:fld id="{559FC635-75A5-4C74-9379-E67CA18A2A7B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1747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2973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2973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  <a:p>
            <a:pPr>
              <a:defRPr/>
            </a:pPr>
            <a:fld id="{757756B5-77EC-4A0E-8170-6588E5B38526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51401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1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  <a:p>
            <a:pPr>
              <a:defRPr/>
            </a:pPr>
            <a:fld id="{A803985E-1376-4DFF-8958-655E239246C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962058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1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  <a:p>
            <a:pPr>
              <a:defRPr/>
            </a:pPr>
            <a:fld id="{207990CC-BE6B-4F8A-87D4-6B90C20BC8C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7211376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1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  <a:p>
            <a:pPr>
              <a:defRPr/>
            </a:pPr>
            <a:fld id="{9766D82C-1850-4953-A0EA-7FDA1ACBF076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6064256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  <a:p>
            <a:pPr>
              <a:defRPr/>
            </a:pPr>
            <a:fld id="{738AFA4F-884F-4410-B8C3-ABDDC843BF65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2605544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  <a:p>
            <a:pPr>
              <a:defRPr/>
            </a:pPr>
            <a:fld id="{ADC3F899-2D71-4DE2-B731-78A46DC7F350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6472116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1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  <a:p>
            <a:pPr>
              <a:defRPr/>
            </a:pPr>
            <a:fld id="{070C3594-77EF-4F27-A41B-17CE211FB72F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6081205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6229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6229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1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  <a:p>
            <a:pPr>
              <a:defRPr/>
            </a:pPr>
            <a:fld id="{43BAADC4-A14A-4BCA-A657-C093C6EF57D3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5266816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3716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l"/>
            <a:fld id="{E507B00A-00F3-40B4-9FBC-773D3E654F2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algn="l"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sz="quarter" idx="11"/>
          </p:nvPr>
        </p:nvSpPr>
        <p:spPr>
          <a:xfrm>
            <a:off x="457200" y="1676400"/>
            <a:ext cx="8153400" cy="41148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pic>
        <p:nvPicPr>
          <p:cNvPr id="6" name="Picture 10" descr="alt=&quot;&quot;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696075" y="5665788"/>
            <a:ext cx="2447925" cy="1192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2764335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1981200"/>
            <a:ext cx="42672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42672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ECFADF2-D7EF-4620-ABDC-9CBC6B9BC97C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9834607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_No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3716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l"/>
            <a:fld id="{E507B00A-00F3-40B4-9FBC-773D3E654F2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algn="l"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sz="quarter" idx="11"/>
          </p:nvPr>
        </p:nvSpPr>
        <p:spPr>
          <a:xfrm>
            <a:off x="457200" y="1676400"/>
            <a:ext cx="8153400" cy="41148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9743586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3716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l"/>
            <a:fld id="{E507B00A-00F3-40B4-9FBC-773D3E654F2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algn="l"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sz="quarter" idx="11"/>
          </p:nvPr>
        </p:nvSpPr>
        <p:spPr>
          <a:xfrm>
            <a:off x="457200" y="1752600"/>
            <a:ext cx="3962400" cy="44196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Content Placeholder 4"/>
          <p:cNvSpPr>
            <a:spLocks noGrp="1"/>
          </p:cNvSpPr>
          <p:nvPr>
            <p:ph sz="quarter" idx="12"/>
          </p:nvPr>
        </p:nvSpPr>
        <p:spPr>
          <a:xfrm>
            <a:off x="4724400" y="1752600"/>
            <a:ext cx="3962400" cy="44196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pic>
        <p:nvPicPr>
          <p:cNvPr id="7" name="Picture 10" descr="alt=&quot;&quot;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696075" y="5665788"/>
            <a:ext cx="2447925" cy="1192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515229542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_no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3716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l"/>
            <a:fld id="{E507B00A-00F3-40B4-9FBC-773D3E654F2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algn="l"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sz="quarter" idx="11"/>
          </p:nvPr>
        </p:nvSpPr>
        <p:spPr>
          <a:xfrm>
            <a:off x="457200" y="1752600"/>
            <a:ext cx="3962400" cy="44196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Content Placeholder 4"/>
          <p:cNvSpPr>
            <a:spLocks noGrp="1"/>
          </p:cNvSpPr>
          <p:nvPr>
            <p:ph sz="quarter" idx="12"/>
          </p:nvPr>
        </p:nvSpPr>
        <p:spPr>
          <a:xfrm>
            <a:off x="4724400" y="1752600"/>
            <a:ext cx="3962400" cy="44196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0354377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3716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l"/>
            <a:fld id="{E507B00A-00F3-40B4-9FBC-773D3E654F2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algn="l"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sz="quarter" idx="11"/>
          </p:nvPr>
        </p:nvSpPr>
        <p:spPr>
          <a:xfrm>
            <a:off x="457200" y="1676400"/>
            <a:ext cx="3886200" cy="609600"/>
          </a:xfrm>
        </p:spPr>
        <p:txBody>
          <a:bodyPr/>
          <a:lstStyle>
            <a:lvl1pPr>
              <a:buFontTx/>
              <a:buNone/>
              <a:defRPr>
                <a:solidFill>
                  <a:schemeClr val="tx1"/>
                </a:solidFill>
              </a:defRPr>
            </a:lvl1pPr>
          </a:lstStyle>
          <a:p>
            <a:pPr lvl="0"/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2"/>
          </p:nvPr>
        </p:nvSpPr>
        <p:spPr>
          <a:xfrm>
            <a:off x="4648200" y="1676400"/>
            <a:ext cx="4038600" cy="609600"/>
          </a:xfrm>
        </p:spPr>
        <p:txBody>
          <a:bodyPr/>
          <a:lstStyle>
            <a:lvl1pPr>
              <a:buFontTx/>
              <a:buNone/>
              <a:defRPr>
                <a:solidFill>
                  <a:schemeClr val="tx1"/>
                </a:solidFill>
              </a:defRPr>
            </a:lvl1pPr>
          </a:lstStyle>
          <a:p>
            <a:pPr lvl="0"/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457200" y="2438400"/>
            <a:ext cx="3886200" cy="3733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8200" y="2438400"/>
            <a:ext cx="4038600" cy="3733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pic>
        <p:nvPicPr>
          <p:cNvPr id="8" name="Picture 10" descr="alt=&quot;&quot;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696075" y="5665788"/>
            <a:ext cx="2447925" cy="1192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288321682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_no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3716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l"/>
            <a:fld id="{E507B00A-00F3-40B4-9FBC-773D3E654F2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algn="l"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sz="quarter" idx="11"/>
          </p:nvPr>
        </p:nvSpPr>
        <p:spPr>
          <a:xfrm>
            <a:off x="457200" y="1676400"/>
            <a:ext cx="3886200" cy="609600"/>
          </a:xfrm>
        </p:spPr>
        <p:txBody>
          <a:bodyPr/>
          <a:lstStyle>
            <a:lvl1pPr>
              <a:buFontTx/>
              <a:buNone/>
              <a:defRPr>
                <a:solidFill>
                  <a:schemeClr val="tx1"/>
                </a:solidFill>
              </a:defRPr>
            </a:lvl1pPr>
          </a:lstStyle>
          <a:p>
            <a:pPr lvl="0"/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2"/>
          </p:nvPr>
        </p:nvSpPr>
        <p:spPr>
          <a:xfrm>
            <a:off x="4648200" y="1676400"/>
            <a:ext cx="4038600" cy="609600"/>
          </a:xfrm>
        </p:spPr>
        <p:txBody>
          <a:bodyPr/>
          <a:lstStyle>
            <a:lvl1pPr>
              <a:buFontTx/>
              <a:buNone/>
              <a:defRPr>
                <a:solidFill>
                  <a:schemeClr val="tx1"/>
                </a:solidFill>
              </a:defRPr>
            </a:lvl1pPr>
          </a:lstStyle>
          <a:p>
            <a:pPr lvl="0"/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457200" y="2438400"/>
            <a:ext cx="3886200" cy="3733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8200" y="2438400"/>
            <a:ext cx="4038600" cy="3733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5896235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3716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l"/>
            <a:fld id="{E507B00A-00F3-40B4-9FBC-773D3E654F2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algn="l"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1"/>
          </p:nvPr>
        </p:nvSpPr>
        <p:spPr>
          <a:xfrm>
            <a:off x="457200" y="1676400"/>
            <a:ext cx="8077200" cy="3657600"/>
          </a:xfrm>
        </p:spPr>
        <p:txBody>
          <a:bodyPr/>
          <a:lstStyle/>
          <a:p>
            <a:endParaRPr lang="en-US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2"/>
          </p:nvPr>
        </p:nvSpPr>
        <p:spPr>
          <a:xfrm>
            <a:off x="457200" y="5410200"/>
            <a:ext cx="8077200" cy="457200"/>
          </a:xfrm>
        </p:spPr>
        <p:txBody>
          <a:bodyPr/>
          <a:lstStyle>
            <a:lvl1pPr algn="ctr">
              <a:buNone/>
              <a:defRPr sz="2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pic>
        <p:nvPicPr>
          <p:cNvPr id="6" name="Picture 10" descr="alt=&quot;&quot;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696075" y="5665788"/>
            <a:ext cx="2447925" cy="1192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873115917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_no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3716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l"/>
            <a:fld id="{E507B00A-00F3-40B4-9FBC-773D3E654F2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algn="l"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1"/>
          </p:nvPr>
        </p:nvSpPr>
        <p:spPr>
          <a:xfrm>
            <a:off x="457200" y="1676400"/>
            <a:ext cx="8077200" cy="3657600"/>
          </a:xfrm>
        </p:spPr>
        <p:txBody>
          <a:bodyPr/>
          <a:lstStyle/>
          <a:p>
            <a:endParaRPr lang="en-US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2"/>
          </p:nvPr>
        </p:nvSpPr>
        <p:spPr>
          <a:xfrm>
            <a:off x="457200" y="5410200"/>
            <a:ext cx="8077200" cy="457200"/>
          </a:xfrm>
        </p:spPr>
        <p:txBody>
          <a:bodyPr/>
          <a:lstStyle>
            <a:lvl1pPr algn="ctr">
              <a:buNone/>
              <a:defRPr sz="2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740513915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3716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l"/>
            <a:fld id="{E507B00A-00F3-40B4-9FBC-773D3E654F2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algn="l"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sz="quarter" idx="11"/>
          </p:nvPr>
        </p:nvSpPr>
        <p:spPr>
          <a:xfrm>
            <a:off x="685800" y="1676400"/>
            <a:ext cx="7696200" cy="38100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2"/>
          </p:nvPr>
        </p:nvSpPr>
        <p:spPr>
          <a:xfrm>
            <a:off x="1676400" y="5562600"/>
            <a:ext cx="5257800" cy="609600"/>
          </a:xfrm>
        </p:spPr>
        <p:txBody>
          <a:bodyPr>
            <a:normAutofit/>
          </a:bodyPr>
          <a:lstStyle>
            <a:lvl1pPr algn="ctr">
              <a:buNone/>
              <a:defRPr sz="2000">
                <a:solidFill>
                  <a:schemeClr val="tx1"/>
                </a:solidFill>
              </a:defRPr>
            </a:lvl1pPr>
          </a:lstStyle>
          <a:p>
            <a:pPr lvl="0"/>
            <a:endParaRPr lang="en-US" dirty="0"/>
          </a:p>
        </p:txBody>
      </p:sp>
      <p:pic>
        <p:nvPicPr>
          <p:cNvPr id="6" name="Picture 10" descr="alt=&quot;&quot;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696075" y="5665788"/>
            <a:ext cx="2447925" cy="1192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509345413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_no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3716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l"/>
            <a:fld id="{E507B00A-00F3-40B4-9FBC-773D3E654F2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algn="l"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sz="quarter" idx="11"/>
          </p:nvPr>
        </p:nvSpPr>
        <p:spPr>
          <a:xfrm>
            <a:off x="609600" y="1676400"/>
            <a:ext cx="7848600" cy="38100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2"/>
          </p:nvPr>
        </p:nvSpPr>
        <p:spPr>
          <a:xfrm>
            <a:off x="1676400" y="5562600"/>
            <a:ext cx="5257800" cy="609600"/>
          </a:xfrm>
        </p:spPr>
        <p:txBody>
          <a:bodyPr>
            <a:normAutofit/>
          </a:bodyPr>
          <a:lstStyle>
            <a:lvl1pPr algn="ctr">
              <a:buNone/>
              <a:defRPr sz="2000">
                <a:solidFill>
                  <a:schemeClr val="tx1"/>
                </a:solidFill>
              </a:defRPr>
            </a:lvl1pPr>
          </a:lstStyle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0504912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3716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l"/>
            <a:fld id="{E507B00A-00F3-40B4-9FBC-773D3E654F2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algn="l"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sz="quarter" idx="11"/>
          </p:nvPr>
        </p:nvSpPr>
        <p:spPr>
          <a:xfrm>
            <a:off x="457200" y="1676400"/>
            <a:ext cx="2895600" cy="609600"/>
          </a:xfrm>
        </p:spPr>
        <p:txBody>
          <a:bodyPr/>
          <a:lstStyle/>
          <a:p>
            <a:pPr lvl="0"/>
            <a:r>
              <a:rPr lang="en-US" dirty="0" smtClean="0"/>
              <a:t>Click to edit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2"/>
          </p:nvPr>
        </p:nvSpPr>
        <p:spPr>
          <a:xfrm>
            <a:off x="457200" y="2362200"/>
            <a:ext cx="2895600" cy="3810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429000" y="1676400"/>
            <a:ext cx="5257800" cy="4495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pic>
        <p:nvPicPr>
          <p:cNvPr id="8" name="Picture 10" descr="alt=&quot;&quot;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696075" y="5665788"/>
            <a:ext cx="2447925" cy="1192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3883028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1FA5CA6-A1C7-4824-ACB4-AFEF535BC91E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6631081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text_no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3716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l"/>
            <a:fld id="{E507B00A-00F3-40B4-9FBC-773D3E654F2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algn="l"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sz="quarter" idx="11"/>
          </p:nvPr>
        </p:nvSpPr>
        <p:spPr>
          <a:xfrm>
            <a:off x="457200" y="1676400"/>
            <a:ext cx="2895600" cy="609600"/>
          </a:xfrm>
        </p:spPr>
        <p:txBody>
          <a:bodyPr/>
          <a:lstStyle/>
          <a:p>
            <a:pPr lvl="0"/>
            <a:r>
              <a:rPr lang="en-US" dirty="0" smtClean="0"/>
              <a:t>Click to edit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2"/>
          </p:nvPr>
        </p:nvSpPr>
        <p:spPr>
          <a:xfrm>
            <a:off x="457200" y="2362200"/>
            <a:ext cx="2895600" cy="3810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429000" y="1676400"/>
            <a:ext cx="5257800" cy="4495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8777006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mpletely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68852062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3716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l"/>
            <a:fld id="{E507B00A-00F3-40B4-9FBC-773D3E654F2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algn="l"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533400" y="2133600"/>
            <a:ext cx="8077200" cy="1981200"/>
          </a:xfrm>
        </p:spPr>
        <p:txBody>
          <a:bodyPr>
            <a:normAutofit/>
          </a:bodyPr>
          <a:lstStyle>
            <a:lvl1pPr algn="ctr">
              <a:buFontTx/>
              <a:buNone/>
              <a:defRPr sz="44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Subtitle 2"/>
          <p:cNvSpPr>
            <a:spLocks noGrp="1"/>
          </p:cNvSpPr>
          <p:nvPr>
            <p:ph type="subTitle" idx="1"/>
          </p:nvPr>
        </p:nvSpPr>
        <p:spPr>
          <a:xfrm>
            <a:off x="1447800" y="4267200"/>
            <a:ext cx="6400800" cy="9144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pic>
        <p:nvPicPr>
          <p:cNvPr id="7" name="Picture 10" descr="alt=&quot;&quot;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696075" y="5665788"/>
            <a:ext cx="2447925" cy="1192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282718902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content areas_no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3716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l"/>
            <a:fld id="{E507B00A-00F3-40B4-9FBC-773D3E654F2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algn="l"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sz="quarter" idx="11"/>
          </p:nvPr>
        </p:nvSpPr>
        <p:spPr>
          <a:xfrm>
            <a:off x="457200" y="1600200"/>
            <a:ext cx="3581400" cy="2362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0" name="Content Placeholder 4"/>
          <p:cNvSpPr>
            <a:spLocks noGrp="1"/>
          </p:cNvSpPr>
          <p:nvPr>
            <p:ph sz="quarter" idx="12"/>
          </p:nvPr>
        </p:nvSpPr>
        <p:spPr>
          <a:xfrm>
            <a:off x="457200" y="4038600"/>
            <a:ext cx="3581400" cy="2362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4"/>
          <p:cNvSpPr>
            <a:spLocks noGrp="1"/>
          </p:cNvSpPr>
          <p:nvPr>
            <p:ph sz="quarter" idx="13"/>
          </p:nvPr>
        </p:nvSpPr>
        <p:spPr>
          <a:xfrm>
            <a:off x="4724400" y="1600200"/>
            <a:ext cx="3581400" cy="23622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4"/>
          <p:cNvSpPr>
            <a:spLocks noGrp="1"/>
          </p:cNvSpPr>
          <p:nvPr>
            <p:ph sz="quarter" idx="14"/>
          </p:nvPr>
        </p:nvSpPr>
        <p:spPr>
          <a:xfrm>
            <a:off x="4724400" y="4038600"/>
            <a:ext cx="3581400" cy="2362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5882713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content are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3716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l"/>
            <a:fld id="{E507B00A-00F3-40B4-9FBC-773D3E654F2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algn="l"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2" name="Content Placeholder 4"/>
          <p:cNvSpPr>
            <a:spLocks noGrp="1"/>
          </p:cNvSpPr>
          <p:nvPr>
            <p:ph sz="quarter" idx="14"/>
          </p:nvPr>
        </p:nvSpPr>
        <p:spPr>
          <a:xfrm>
            <a:off x="4876800" y="3886200"/>
            <a:ext cx="3733800" cy="1905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pic>
        <p:nvPicPr>
          <p:cNvPr id="8" name="Picture 10" descr="alt=&quot;&quot;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696075" y="5665788"/>
            <a:ext cx="2447925" cy="1192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Content Placeholder 4"/>
          <p:cNvSpPr>
            <a:spLocks noGrp="1"/>
          </p:cNvSpPr>
          <p:nvPr>
            <p:ph sz="quarter" idx="15"/>
          </p:nvPr>
        </p:nvSpPr>
        <p:spPr>
          <a:xfrm>
            <a:off x="4876800" y="1676400"/>
            <a:ext cx="3733800" cy="1905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3" name="Content Placeholder 4"/>
          <p:cNvSpPr>
            <a:spLocks noGrp="1"/>
          </p:cNvSpPr>
          <p:nvPr>
            <p:ph sz="quarter" idx="16"/>
          </p:nvPr>
        </p:nvSpPr>
        <p:spPr>
          <a:xfrm>
            <a:off x="457200" y="1676400"/>
            <a:ext cx="3733800" cy="1905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4" name="Content Placeholder 4"/>
          <p:cNvSpPr>
            <a:spLocks noGrp="1"/>
          </p:cNvSpPr>
          <p:nvPr>
            <p:ph sz="quarter" idx="17"/>
          </p:nvPr>
        </p:nvSpPr>
        <p:spPr>
          <a:xfrm>
            <a:off x="457200" y="3886200"/>
            <a:ext cx="3733800" cy="1905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2932868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87CFD0A-9835-47D4-A116-CC0DD47EB550}" type="datetimeFigureOut">
              <a:rPr lang="en-US">
                <a:solidFill>
                  <a:prstClr val="black"/>
                </a:solidFill>
              </a:rPr>
              <a:pPr>
                <a:defRPr/>
              </a:pPr>
              <a:t>10/1/2015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496A89-B87D-4AC6-BA37-A98F00399581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1560846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371600" y="3886200"/>
            <a:ext cx="6400800" cy="4572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000" b="1" baseline="0">
                <a:solidFill>
                  <a:schemeClr val="bg2"/>
                </a:solidFill>
                <a:effectLst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Presenters Name – Myriad Pro, Bold, 20pt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0" hasCustomPrompt="1"/>
          </p:nvPr>
        </p:nvSpPr>
        <p:spPr>
          <a:xfrm>
            <a:off x="1371600" y="4267200"/>
            <a:ext cx="6400800" cy="1295400"/>
          </a:xfrm>
          <a:prstGeom prst="rect">
            <a:avLst/>
          </a:prstGeom>
        </p:spPr>
        <p:txBody>
          <a:bodyPr/>
          <a:lstStyle>
            <a:lvl1pPr algn="ctr">
              <a:lnSpc>
                <a:spcPts val="2000"/>
              </a:lnSpc>
              <a:buNone/>
              <a:defRPr sz="1800" baseline="0">
                <a:solidFill>
                  <a:schemeClr val="tx2"/>
                </a:solidFill>
              </a:defRPr>
            </a:lvl1pPr>
            <a:lvl2pPr algn="ctr">
              <a:defRPr>
                <a:solidFill>
                  <a:schemeClr val="tx2"/>
                </a:solidFill>
              </a:defRPr>
            </a:lvl2pPr>
            <a:lvl3pPr algn="ctr">
              <a:defRPr>
                <a:solidFill>
                  <a:schemeClr val="tx2"/>
                </a:solidFill>
              </a:defRPr>
            </a:lvl3pPr>
            <a:lvl4pPr algn="ctr">
              <a:defRPr>
                <a:solidFill>
                  <a:schemeClr val="tx2"/>
                </a:solidFill>
              </a:defRPr>
            </a:lvl4pPr>
            <a:lvl5pPr algn="ctr"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 sz="1800" dirty="0" smtClean="0"/>
              <a:t>Title of Presenter –Myriad Pro, 18pt</a:t>
            </a:r>
          </a:p>
          <a:p>
            <a:pPr lvl="0"/>
            <a:endParaRPr lang="en-US" sz="1800" dirty="0" smtClean="0"/>
          </a:p>
          <a:p>
            <a:pPr lvl="0"/>
            <a:r>
              <a:rPr lang="en-US" sz="1800" dirty="0" smtClean="0"/>
              <a:t>Title of Event</a:t>
            </a:r>
          </a:p>
          <a:p>
            <a:pPr lvl="0"/>
            <a:r>
              <a:rPr lang="en-US" sz="1800" dirty="0" smtClean="0"/>
              <a:t>Date of Event</a:t>
            </a:r>
            <a:endParaRPr lang="en-US" dirty="0"/>
          </a:p>
        </p:txBody>
      </p:sp>
      <p:sp>
        <p:nvSpPr>
          <p:cNvPr id="11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1981200"/>
            <a:ext cx="8229600" cy="1676400"/>
          </a:xfrm>
          <a:prstGeom prst="rect">
            <a:avLst/>
          </a:prstGeom>
        </p:spPr>
        <p:txBody>
          <a:bodyPr/>
          <a:lstStyle>
            <a:lvl1pPr>
              <a:lnSpc>
                <a:spcPts val="3000"/>
              </a:lnSpc>
              <a:defRPr sz="2800" b="1" baseline="0">
                <a:solidFill>
                  <a:schemeClr val="tx1"/>
                </a:solidFill>
                <a:effectLst/>
              </a:defRPr>
            </a:lvl1pPr>
          </a:lstStyle>
          <a:p>
            <a:r>
              <a:rPr lang="en-US" dirty="0" smtClean="0"/>
              <a:t>Title of Presentation – Myriad Pro</a:t>
            </a:r>
            <a:br>
              <a:rPr lang="en-US" dirty="0" smtClean="0"/>
            </a:br>
            <a:r>
              <a:rPr lang="en-US" dirty="0" smtClean="0"/>
              <a:t> Bold, Shadow 28pt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 hasCustomPrompt="1"/>
          </p:nvPr>
        </p:nvSpPr>
        <p:spPr>
          <a:xfrm>
            <a:off x="2286000" y="6272784"/>
            <a:ext cx="5105400" cy="182880"/>
          </a:xfrm>
          <a:prstGeom prst="rect">
            <a:avLst/>
          </a:prstGeom>
        </p:spPr>
        <p:txBody>
          <a:bodyPr/>
          <a:lstStyle>
            <a:lvl1pPr>
              <a:buNone/>
              <a:defRPr sz="1000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en-US" dirty="0" smtClean="0"/>
              <a:t>Place Descriptor Here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2286000" y="6464808"/>
            <a:ext cx="5105400" cy="228600"/>
          </a:xfrm>
          <a:prstGeom prst="rect">
            <a:avLst/>
          </a:prstGeom>
        </p:spPr>
        <p:txBody>
          <a:bodyPr/>
          <a:lstStyle>
            <a:lvl1pPr>
              <a:buNone/>
              <a:defRPr sz="1000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en-US" dirty="0" smtClean="0"/>
              <a:t>Place Descriptor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0349736"/>
      </p:ext>
    </p:extLst>
  </p:cSld>
  <p:clrMapOvr>
    <a:masterClrMapping/>
  </p:clrMapOvr>
  <p:transition>
    <p:fade/>
  </p:transition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asic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anchor="b" anchorCtr="0"/>
          <a:lstStyle>
            <a:lvl1pPr>
              <a:lnSpc>
                <a:spcPts val="3000"/>
              </a:lnSpc>
              <a:defRPr sz="2800" b="1" baseline="0">
                <a:solidFill>
                  <a:schemeClr val="tx1"/>
                </a:solidFill>
                <a:effectLst/>
              </a:defRPr>
            </a:lvl1pPr>
          </a:lstStyle>
          <a:p>
            <a:r>
              <a:rPr lang="en-US" dirty="0" smtClean="0"/>
              <a:t>Headline – Myriad Pro, Bold, Shadow, 28pt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57200" y="1600201"/>
            <a:ext cx="8229600" cy="4191000"/>
          </a:xfrm>
          <a:prstGeom prst="rect">
            <a:avLst/>
          </a:prstGeom>
        </p:spPr>
        <p:txBody>
          <a:bodyPr/>
          <a:lstStyle>
            <a:lvl1pPr>
              <a:buClr>
                <a:schemeClr val="tx1"/>
              </a:buClr>
              <a:buSzPct val="70000"/>
              <a:buFont typeface="Wingdings" pitchFamily="2" charset="2"/>
              <a:buChar char="q"/>
              <a:defRPr sz="2400" b="1" baseline="0">
                <a:solidFill>
                  <a:schemeClr val="bg2"/>
                </a:solidFill>
              </a:defRPr>
            </a:lvl1pPr>
            <a:lvl2pPr>
              <a:buClr>
                <a:schemeClr val="tx1"/>
              </a:buClr>
              <a:buSzPct val="100000"/>
              <a:buFont typeface="Wingdings" pitchFamily="2" charset="2"/>
              <a:buChar char="§"/>
              <a:defRPr sz="2000">
                <a:solidFill>
                  <a:schemeClr val="bg2"/>
                </a:solidFill>
              </a:defRPr>
            </a:lvl2pPr>
            <a:lvl3pPr>
              <a:buClr>
                <a:schemeClr val="tx1"/>
              </a:buClr>
              <a:buSzPct val="100000"/>
              <a:buFont typeface="Arial" pitchFamily="34" charset="0"/>
              <a:buChar char="•"/>
              <a:defRPr sz="1800">
                <a:solidFill>
                  <a:schemeClr val="bg2"/>
                </a:solidFill>
              </a:defRPr>
            </a:lvl3pPr>
            <a:lvl4pPr>
              <a:buClr>
                <a:schemeClr val="tx1"/>
              </a:buClr>
              <a:buSzPct val="70000"/>
              <a:buFont typeface="Courier New" pitchFamily="49" charset="0"/>
              <a:buChar char="o"/>
              <a:defRPr sz="1800" baseline="0">
                <a:solidFill>
                  <a:schemeClr val="bg2"/>
                </a:solidFill>
              </a:defRPr>
            </a:lvl4pPr>
            <a:lvl5pPr>
              <a:buClr>
                <a:schemeClr val="tx1"/>
              </a:buClr>
              <a:buSzPct val="70000"/>
              <a:buFont typeface="Arial" pitchFamily="34" charset="0"/>
              <a:buChar char="•"/>
              <a:defRPr sz="1800">
                <a:solidFill>
                  <a:schemeClr val="bg2"/>
                </a:solidFill>
              </a:defRPr>
            </a:lvl5pPr>
          </a:lstStyle>
          <a:p>
            <a:pPr lvl="0"/>
            <a:r>
              <a:rPr lang="en-US" dirty="0" smtClean="0"/>
              <a:t>First level – Myriad Pro, Bold, 24pt</a:t>
            </a:r>
          </a:p>
          <a:p>
            <a:pPr lvl="1"/>
            <a:r>
              <a:rPr lang="en-US" dirty="0" smtClean="0"/>
              <a:t>Second level – Myriad Pro, 20pt</a:t>
            </a:r>
          </a:p>
          <a:p>
            <a:pPr lvl="2"/>
            <a:r>
              <a:rPr lang="en-US" dirty="0" smtClean="0"/>
              <a:t>Third level – Myriad Pro, 18pt	</a:t>
            </a:r>
          </a:p>
          <a:p>
            <a:pPr lvl="3"/>
            <a:r>
              <a:rPr lang="en-US" dirty="0" smtClean="0"/>
              <a:t>Fourth level – Myriad Pro, 18pt</a:t>
            </a:r>
          </a:p>
          <a:p>
            <a:pPr lvl="4"/>
            <a:r>
              <a:rPr lang="en-US" dirty="0" smtClean="0"/>
              <a:t>Fifth level – Myriad Pro, 18pt</a:t>
            </a:r>
            <a:endParaRPr lang="en-US" dirty="0"/>
          </a:p>
        </p:txBody>
      </p:sp>
      <p:sp>
        <p:nvSpPr>
          <p:cNvPr id="7" name="Text Placeholder 8"/>
          <p:cNvSpPr>
            <a:spLocks noGrp="1"/>
          </p:cNvSpPr>
          <p:nvPr>
            <p:ph type="body" sz="quarter" idx="10" hasCustomPrompt="1"/>
          </p:nvPr>
        </p:nvSpPr>
        <p:spPr>
          <a:xfrm>
            <a:off x="457200" y="5791200"/>
            <a:ext cx="8229600" cy="609600"/>
          </a:xfrm>
          <a:prstGeom prst="rect">
            <a:avLst/>
          </a:prstGeom>
        </p:spPr>
        <p:txBody>
          <a:bodyPr anchor="b" anchorCtr="0"/>
          <a:lstStyle>
            <a:lvl1pPr algn="l">
              <a:lnSpc>
                <a:spcPts val="1100"/>
              </a:lnSpc>
              <a:buNone/>
              <a:defRPr sz="1100" baseline="0">
                <a:solidFill>
                  <a:schemeClr val="tx2"/>
                </a:solidFill>
              </a:defRPr>
            </a:lvl1pPr>
            <a:lvl2pPr algn="ctr">
              <a:defRPr>
                <a:solidFill>
                  <a:schemeClr val="tx2"/>
                </a:solidFill>
              </a:defRPr>
            </a:lvl2pPr>
            <a:lvl3pPr algn="ctr">
              <a:defRPr>
                <a:solidFill>
                  <a:schemeClr val="tx2"/>
                </a:solidFill>
              </a:defRPr>
            </a:lvl3pPr>
            <a:lvl4pPr algn="ctr">
              <a:defRPr>
                <a:solidFill>
                  <a:schemeClr val="tx2"/>
                </a:solidFill>
              </a:defRPr>
            </a:lvl4pPr>
            <a:lvl5pPr algn="ctr"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 smtClean="0"/>
              <a:t>*Citations and references – Myriad Pro, 11pt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6939412"/>
      </p:ext>
    </p:extLst>
  </p:cSld>
  <p:clrMapOvr>
    <a:masterClrMapping/>
  </p:clrMapOvr>
  <p:transition>
    <p:fade/>
  </p:transition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ata Slide (for content heavy tables and charts)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anchor="b" anchorCtr="0"/>
          <a:lstStyle>
            <a:lvl1pPr>
              <a:lnSpc>
                <a:spcPts val="3000"/>
              </a:lnSpc>
              <a:defRPr sz="2800" b="1" baseline="0">
                <a:solidFill>
                  <a:schemeClr val="tx1"/>
                </a:solidFill>
                <a:effectLst/>
              </a:defRPr>
            </a:lvl1pPr>
          </a:lstStyle>
          <a:p>
            <a:r>
              <a:rPr lang="en-US" dirty="0" smtClean="0"/>
              <a:t>Headline – Myriad Pro, Bold, Shadow, 28pt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57200" y="1600201"/>
            <a:ext cx="8229600" cy="4191000"/>
          </a:xfrm>
          <a:prstGeom prst="rect">
            <a:avLst/>
          </a:prstGeom>
        </p:spPr>
        <p:txBody>
          <a:bodyPr/>
          <a:lstStyle>
            <a:lvl1pPr>
              <a:buClr>
                <a:schemeClr val="tx1"/>
              </a:buClr>
              <a:buSzPct val="70000"/>
              <a:buFont typeface="Wingdings" pitchFamily="2" charset="2"/>
              <a:buChar char="q"/>
              <a:defRPr sz="2400" b="1" baseline="0">
                <a:solidFill>
                  <a:schemeClr val="bg2"/>
                </a:solidFill>
              </a:defRPr>
            </a:lvl1pPr>
            <a:lvl2pPr>
              <a:buClr>
                <a:schemeClr val="tx1"/>
              </a:buClr>
              <a:buSzPct val="100000"/>
              <a:buFont typeface="Wingdings" pitchFamily="2" charset="2"/>
              <a:buChar char="§"/>
              <a:defRPr sz="2000">
                <a:solidFill>
                  <a:schemeClr val="bg2"/>
                </a:solidFill>
              </a:defRPr>
            </a:lvl2pPr>
            <a:lvl3pPr>
              <a:buClr>
                <a:schemeClr val="tx1"/>
              </a:buClr>
              <a:buSzPct val="100000"/>
              <a:buFont typeface="Arial" pitchFamily="34" charset="0"/>
              <a:buChar char="•"/>
              <a:defRPr sz="1800">
                <a:solidFill>
                  <a:schemeClr val="bg2"/>
                </a:solidFill>
              </a:defRPr>
            </a:lvl3pPr>
            <a:lvl4pPr>
              <a:buClr>
                <a:schemeClr val="tx1"/>
              </a:buClr>
              <a:buSzPct val="70000"/>
              <a:buFont typeface="Courier New" pitchFamily="49" charset="0"/>
              <a:buChar char="o"/>
              <a:defRPr sz="1800" baseline="0">
                <a:solidFill>
                  <a:schemeClr val="bg2"/>
                </a:solidFill>
              </a:defRPr>
            </a:lvl4pPr>
            <a:lvl5pPr>
              <a:buClr>
                <a:schemeClr val="tx1"/>
              </a:buClr>
              <a:buSzPct val="70000"/>
              <a:buFont typeface="Arial" pitchFamily="34" charset="0"/>
              <a:buChar char="•"/>
              <a:defRPr sz="1800">
                <a:solidFill>
                  <a:schemeClr val="bg2"/>
                </a:solidFill>
              </a:defRPr>
            </a:lvl5pPr>
          </a:lstStyle>
          <a:p>
            <a:pPr lvl="0"/>
            <a:r>
              <a:rPr lang="en-US" dirty="0" smtClean="0"/>
              <a:t>First level – Myriad Pro, Bold, 24pt</a:t>
            </a:r>
          </a:p>
          <a:p>
            <a:pPr lvl="1"/>
            <a:r>
              <a:rPr lang="en-US" dirty="0" smtClean="0"/>
              <a:t>Second level – Myriad Pro, 20pt</a:t>
            </a:r>
          </a:p>
          <a:p>
            <a:pPr lvl="2"/>
            <a:r>
              <a:rPr lang="en-US" dirty="0" smtClean="0"/>
              <a:t>Third level – Myriad Pro, 18pt	</a:t>
            </a:r>
          </a:p>
          <a:p>
            <a:pPr lvl="3"/>
            <a:r>
              <a:rPr lang="en-US" dirty="0" smtClean="0"/>
              <a:t>Fourth level – Myriad Pro, 18pt</a:t>
            </a:r>
          </a:p>
          <a:p>
            <a:pPr lvl="4"/>
            <a:r>
              <a:rPr lang="en-US" dirty="0" smtClean="0"/>
              <a:t>Fifth level – Myriad Pro, 18pt</a:t>
            </a:r>
            <a:endParaRPr lang="en-US" dirty="0"/>
          </a:p>
        </p:txBody>
      </p:sp>
      <p:sp>
        <p:nvSpPr>
          <p:cNvPr id="7" name="Text Placeholder 8"/>
          <p:cNvSpPr>
            <a:spLocks noGrp="1"/>
          </p:cNvSpPr>
          <p:nvPr>
            <p:ph type="body" sz="quarter" idx="10" hasCustomPrompt="1"/>
          </p:nvPr>
        </p:nvSpPr>
        <p:spPr>
          <a:xfrm>
            <a:off x="457200" y="5791200"/>
            <a:ext cx="8229600" cy="609600"/>
          </a:xfrm>
          <a:prstGeom prst="rect">
            <a:avLst/>
          </a:prstGeom>
        </p:spPr>
        <p:txBody>
          <a:bodyPr anchor="b" anchorCtr="0"/>
          <a:lstStyle>
            <a:lvl1pPr algn="l">
              <a:lnSpc>
                <a:spcPts val="1100"/>
              </a:lnSpc>
              <a:buNone/>
              <a:defRPr sz="1100" baseline="0">
                <a:solidFill>
                  <a:schemeClr val="tx2"/>
                </a:solidFill>
              </a:defRPr>
            </a:lvl1pPr>
            <a:lvl2pPr algn="ctr">
              <a:defRPr>
                <a:solidFill>
                  <a:schemeClr val="tx2"/>
                </a:solidFill>
              </a:defRPr>
            </a:lvl2pPr>
            <a:lvl3pPr algn="ctr">
              <a:defRPr>
                <a:solidFill>
                  <a:schemeClr val="tx2"/>
                </a:solidFill>
              </a:defRPr>
            </a:lvl3pPr>
            <a:lvl4pPr algn="ctr">
              <a:defRPr>
                <a:solidFill>
                  <a:schemeClr val="tx2"/>
                </a:solidFill>
              </a:defRPr>
            </a:lvl4pPr>
            <a:lvl5pPr algn="ctr"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 smtClean="0"/>
              <a:t>*Citations and references – Myriad Pro, 11pt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4176461"/>
      </p:ext>
    </p:extLst>
  </p:cSld>
  <p:clrMapOvr>
    <a:masterClrMapping/>
  </p:clrMapOvr>
  <p:transition>
    <p:fade/>
  </p:transition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Badge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371600" y="3886200"/>
            <a:ext cx="6400800" cy="4572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000" b="1" baseline="0">
                <a:solidFill>
                  <a:schemeClr val="bg2"/>
                </a:solidFill>
                <a:effectLst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Presenters Name – Myriad Pro, Bold, 20pt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0" hasCustomPrompt="1"/>
          </p:nvPr>
        </p:nvSpPr>
        <p:spPr>
          <a:xfrm>
            <a:off x="1371600" y="4267200"/>
            <a:ext cx="6400800" cy="1295400"/>
          </a:xfrm>
          <a:prstGeom prst="rect">
            <a:avLst/>
          </a:prstGeom>
        </p:spPr>
        <p:txBody>
          <a:bodyPr/>
          <a:lstStyle>
            <a:lvl1pPr algn="ctr">
              <a:lnSpc>
                <a:spcPts val="2000"/>
              </a:lnSpc>
              <a:buNone/>
              <a:defRPr sz="1800" baseline="0">
                <a:solidFill>
                  <a:schemeClr val="tx2"/>
                </a:solidFill>
              </a:defRPr>
            </a:lvl1pPr>
            <a:lvl2pPr algn="ctr">
              <a:defRPr>
                <a:solidFill>
                  <a:schemeClr val="tx2"/>
                </a:solidFill>
              </a:defRPr>
            </a:lvl2pPr>
            <a:lvl3pPr algn="ctr">
              <a:defRPr>
                <a:solidFill>
                  <a:schemeClr val="tx2"/>
                </a:solidFill>
              </a:defRPr>
            </a:lvl3pPr>
            <a:lvl4pPr algn="ctr">
              <a:defRPr>
                <a:solidFill>
                  <a:schemeClr val="tx2"/>
                </a:solidFill>
              </a:defRPr>
            </a:lvl4pPr>
            <a:lvl5pPr algn="ctr"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 sz="1800" dirty="0" smtClean="0"/>
              <a:t>Title of Presenter –Myriad Pro, 18pt</a:t>
            </a:r>
          </a:p>
          <a:p>
            <a:pPr lvl="0"/>
            <a:endParaRPr lang="en-US" sz="1800" dirty="0" smtClean="0"/>
          </a:p>
          <a:p>
            <a:pPr lvl="0"/>
            <a:r>
              <a:rPr lang="en-US" sz="1800" dirty="0" smtClean="0"/>
              <a:t>Title of Event</a:t>
            </a:r>
          </a:p>
          <a:p>
            <a:pPr lvl="0"/>
            <a:r>
              <a:rPr lang="en-US" sz="1800" dirty="0" smtClean="0"/>
              <a:t>Date of Event</a:t>
            </a:r>
            <a:endParaRPr lang="en-US" dirty="0"/>
          </a:p>
        </p:txBody>
      </p:sp>
      <p:sp>
        <p:nvSpPr>
          <p:cNvPr id="11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1981200"/>
            <a:ext cx="8229600" cy="1676400"/>
          </a:xfrm>
          <a:prstGeom prst="rect">
            <a:avLst/>
          </a:prstGeom>
        </p:spPr>
        <p:txBody>
          <a:bodyPr/>
          <a:lstStyle>
            <a:lvl1pPr>
              <a:lnSpc>
                <a:spcPts val="3000"/>
              </a:lnSpc>
              <a:defRPr sz="2800" b="1" baseline="0">
                <a:solidFill>
                  <a:schemeClr val="tx1"/>
                </a:solidFill>
                <a:effectLst/>
              </a:defRPr>
            </a:lvl1pPr>
          </a:lstStyle>
          <a:p>
            <a:r>
              <a:rPr lang="en-US" dirty="0" smtClean="0"/>
              <a:t>Title of Presentation – Myriad Pro</a:t>
            </a:r>
            <a:br>
              <a:rPr lang="en-US" dirty="0" smtClean="0"/>
            </a:br>
            <a:r>
              <a:rPr lang="en-US" dirty="0" smtClean="0"/>
              <a:t> Bold, Shadow 28pt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6304949"/>
      </p:ext>
    </p:extLst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988725D-B60C-4EB2-B02B-25E3C167A760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0077766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asic Content Badge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anchor="b" anchorCtr="0"/>
          <a:lstStyle>
            <a:lvl1pPr>
              <a:lnSpc>
                <a:spcPts val="3000"/>
              </a:lnSpc>
              <a:defRPr sz="4000" b="0" baseline="0">
                <a:solidFill>
                  <a:schemeClr val="tx1"/>
                </a:solidFill>
                <a:effectLst/>
              </a:defRPr>
            </a:lvl1pPr>
          </a:lstStyle>
          <a:p>
            <a:r>
              <a:rPr lang="en-US" dirty="0" smtClean="0"/>
              <a:t>Headline – Myriad Pro, Bold, Shadow, 28pt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57200" y="1600201"/>
            <a:ext cx="8229600" cy="4191000"/>
          </a:xfrm>
          <a:prstGeom prst="rect">
            <a:avLst/>
          </a:prstGeom>
        </p:spPr>
        <p:txBody>
          <a:bodyPr/>
          <a:lstStyle>
            <a:lvl1pPr>
              <a:buClr>
                <a:schemeClr val="tx1"/>
              </a:buClr>
              <a:buSzPct val="70000"/>
              <a:buFont typeface="Wingdings" pitchFamily="2" charset="2"/>
              <a:buChar char="q"/>
              <a:defRPr sz="3200" b="1" baseline="0">
                <a:solidFill>
                  <a:schemeClr val="bg2"/>
                </a:solidFill>
              </a:defRPr>
            </a:lvl1pPr>
            <a:lvl2pPr>
              <a:buClr>
                <a:schemeClr val="tx1"/>
              </a:buClr>
              <a:buSzPct val="100000"/>
              <a:buFont typeface="Wingdings" pitchFamily="2" charset="2"/>
              <a:buChar char="§"/>
              <a:defRPr sz="2800">
                <a:solidFill>
                  <a:schemeClr val="bg2"/>
                </a:solidFill>
              </a:defRPr>
            </a:lvl2pPr>
            <a:lvl3pPr>
              <a:buClr>
                <a:schemeClr val="tx1"/>
              </a:buClr>
              <a:buSzPct val="100000"/>
              <a:buFont typeface="Arial" pitchFamily="34" charset="0"/>
              <a:buChar char="•"/>
              <a:defRPr sz="1800">
                <a:solidFill>
                  <a:schemeClr val="bg2"/>
                </a:solidFill>
              </a:defRPr>
            </a:lvl3pPr>
            <a:lvl4pPr>
              <a:buClr>
                <a:schemeClr val="tx1"/>
              </a:buClr>
              <a:buSzPct val="70000"/>
              <a:buFont typeface="Courier New" pitchFamily="49" charset="0"/>
              <a:buChar char="o"/>
              <a:defRPr sz="1800" baseline="0">
                <a:solidFill>
                  <a:schemeClr val="bg2"/>
                </a:solidFill>
              </a:defRPr>
            </a:lvl4pPr>
            <a:lvl5pPr>
              <a:buClr>
                <a:schemeClr val="tx1"/>
              </a:buClr>
              <a:buSzPct val="70000"/>
              <a:buFont typeface="Arial" pitchFamily="34" charset="0"/>
              <a:buChar char="•"/>
              <a:defRPr sz="1800">
                <a:solidFill>
                  <a:schemeClr val="bg2"/>
                </a:solidFill>
              </a:defRPr>
            </a:lvl5pPr>
          </a:lstStyle>
          <a:p>
            <a:pPr lvl="0"/>
            <a:r>
              <a:rPr lang="en-US" dirty="0" smtClean="0"/>
              <a:t>First level – Myriad Pro, Bold, 24pt</a:t>
            </a:r>
          </a:p>
          <a:p>
            <a:pPr lvl="1"/>
            <a:r>
              <a:rPr lang="en-US" dirty="0" smtClean="0"/>
              <a:t>Second level – Myriad Pro, 20pt</a:t>
            </a:r>
          </a:p>
          <a:p>
            <a:pPr lvl="2"/>
            <a:r>
              <a:rPr lang="en-US" dirty="0" smtClean="0"/>
              <a:t>Third level – Myriad Pro, 18pt	</a:t>
            </a:r>
          </a:p>
          <a:p>
            <a:pPr lvl="3"/>
            <a:r>
              <a:rPr lang="en-US" dirty="0" smtClean="0"/>
              <a:t>Fourth level – Myriad Pro, 18pt</a:t>
            </a:r>
          </a:p>
          <a:p>
            <a:pPr lvl="4"/>
            <a:r>
              <a:rPr lang="en-US" dirty="0" smtClean="0"/>
              <a:t>Fifth level – Myriad Pro, 18pt</a:t>
            </a:r>
            <a:endParaRPr lang="en-US" dirty="0"/>
          </a:p>
        </p:txBody>
      </p:sp>
      <p:sp>
        <p:nvSpPr>
          <p:cNvPr id="7" name="Text Placeholder 8"/>
          <p:cNvSpPr>
            <a:spLocks noGrp="1"/>
          </p:cNvSpPr>
          <p:nvPr>
            <p:ph type="body" sz="quarter" idx="10" hasCustomPrompt="1"/>
          </p:nvPr>
        </p:nvSpPr>
        <p:spPr>
          <a:xfrm>
            <a:off x="457200" y="5791200"/>
            <a:ext cx="6705600" cy="609600"/>
          </a:xfrm>
          <a:prstGeom prst="rect">
            <a:avLst/>
          </a:prstGeom>
        </p:spPr>
        <p:txBody>
          <a:bodyPr anchor="b" anchorCtr="0"/>
          <a:lstStyle>
            <a:lvl1pPr algn="l">
              <a:lnSpc>
                <a:spcPts val="1100"/>
              </a:lnSpc>
              <a:buNone/>
              <a:defRPr sz="1100" baseline="0">
                <a:solidFill>
                  <a:schemeClr val="tx2"/>
                </a:solidFill>
              </a:defRPr>
            </a:lvl1pPr>
            <a:lvl2pPr algn="ctr">
              <a:defRPr>
                <a:solidFill>
                  <a:schemeClr val="tx2"/>
                </a:solidFill>
              </a:defRPr>
            </a:lvl2pPr>
            <a:lvl3pPr algn="ctr">
              <a:defRPr>
                <a:solidFill>
                  <a:schemeClr val="tx2"/>
                </a:solidFill>
              </a:defRPr>
            </a:lvl3pPr>
            <a:lvl4pPr algn="ctr">
              <a:defRPr>
                <a:solidFill>
                  <a:schemeClr val="tx2"/>
                </a:solidFill>
              </a:defRPr>
            </a:lvl4pPr>
            <a:lvl5pPr algn="ctr"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 smtClean="0"/>
              <a:t>*Citations and references – Myriad Pro, 11pt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6944918"/>
      </p:ext>
    </p:extLst>
  </p:cSld>
  <p:clrMapOvr>
    <a:masterClrMapping/>
  </p:clrMapOvr>
  <p:transition>
    <p:fade/>
  </p:transition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lnSpc>
                <a:spcPts val="3800"/>
              </a:lnSpc>
              <a:defRPr sz="3600" b="1" cap="all" baseline="0">
                <a:solidFill>
                  <a:schemeClr val="tx1"/>
                </a:solidFill>
                <a:effectLst/>
              </a:defRPr>
            </a:lvl1pPr>
          </a:lstStyle>
          <a:p>
            <a:r>
              <a:rPr lang="en-US" dirty="0" smtClean="0"/>
              <a:t>Section Header</a:t>
            </a:r>
            <a:br>
              <a:rPr lang="en-US" dirty="0" smtClean="0"/>
            </a:br>
            <a:r>
              <a:rPr lang="en-US" dirty="0" smtClean="0"/>
              <a:t>Myriad Pro, bold, shadow, 36pt 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lnSpc>
                <a:spcPts val="2200"/>
              </a:lnSpc>
              <a:buNone/>
              <a:defRPr sz="2000" baseline="0">
                <a:solidFill>
                  <a:schemeClr val="bg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Subhead – Myriad Pro, 20pt</a:t>
            </a:r>
          </a:p>
        </p:txBody>
      </p:sp>
    </p:spTree>
    <p:extLst>
      <p:ext uri="{BB962C8B-B14F-4D97-AF65-F5344CB8AC3E}">
        <p14:creationId xmlns:p14="http://schemas.microsoft.com/office/powerpoint/2010/main" val="2370981706"/>
      </p:ext>
    </p:extLst>
  </p:cSld>
  <p:clrMapOvr>
    <a:masterClrMapping/>
  </p:clrMapOvr>
  <p:transition>
    <p:fade/>
  </p:transition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 baseline="0">
                <a:solidFill>
                  <a:schemeClr val="tx1"/>
                </a:solidFill>
                <a:effectLst/>
              </a:defRPr>
            </a:lvl1pPr>
          </a:lstStyle>
          <a:p>
            <a:r>
              <a:rPr lang="en-US" dirty="0" smtClean="0"/>
              <a:t>Header – Myriad Pro, bold, shadow, 20pt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3575050" y="273051"/>
            <a:ext cx="5111750" cy="5518150"/>
          </a:xfrm>
          <a:prstGeom prst="rect">
            <a:avLst/>
          </a:prstGeom>
        </p:spPr>
        <p:txBody>
          <a:bodyPr anchor="ctr" anchorCtr="0"/>
          <a:lstStyle>
            <a:lvl1pPr>
              <a:buClr>
                <a:schemeClr val="tx1"/>
              </a:buClr>
              <a:buSzPct val="70000"/>
              <a:buFont typeface="Wingdings" pitchFamily="2" charset="2"/>
              <a:buChar char="q"/>
              <a:defRPr sz="2400" b="1">
                <a:solidFill>
                  <a:schemeClr val="bg2"/>
                </a:solidFill>
              </a:defRPr>
            </a:lvl1pPr>
            <a:lvl2pPr>
              <a:buClr>
                <a:schemeClr val="tx1"/>
              </a:buClr>
              <a:buSzPct val="100000"/>
              <a:buFont typeface="Wingdings" pitchFamily="2" charset="2"/>
              <a:buChar char="§"/>
              <a:defRPr sz="2000">
                <a:solidFill>
                  <a:schemeClr val="bg2"/>
                </a:solidFill>
              </a:defRPr>
            </a:lvl2pPr>
            <a:lvl3pPr>
              <a:buClr>
                <a:schemeClr val="tx1"/>
              </a:buClr>
              <a:buSzPct val="100000"/>
              <a:buFont typeface="Arial" pitchFamily="34" charset="0"/>
              <a:buChar char="•"/>
              <a:defRPr sz="1800">
                <a:solidFill>
                  <a:schemeClr val="bg2"/>
                </a:solidFill>
              </a:defRPr>
            </a:lvl3pPr>
            <a:lvl4pPr>
              <a:buClr>
                <a:schemeClr val="tx1"/>
              </a:buClr>
              <a:buSzPct val="70000"/>
              <a:buFont typeface="Courier New" pitchFamily="49" charset="0"/>
              <a:buChar char="o"/>
              <a:defRPr sz="1800">
                <a:solidFill>
                  <a:schemeClr val="bg2"/>
                </a:solidFill>
              </a:defRPr>
            </a:lvl4pPr>
            <a:lvl5pPr>
              <a:buClr>
                <a:schemeClr val="tx1"/>
              </a:buClr>
              <a:buSzPct val="70000"/>
              <a:buFont typeface="Arial" pitchFamily="34" charset="0"/>
              <a:buChar char="•"/>
              <a:defRPr sz="1800">
                <a:solidFill>
                  <a:schemeClr val="bg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 smtClean="0"/>
              <a:t>First level – Myriad Pro, bold, 24pt</a:t>
            </a:r>
          </a:p>
          <a:p>
            <a:pPr lvl="1"/>
            <a:r>
              <a:rPr lang="en-US" dirty="0" smtClean="0"/>
              <a:t>Second level – Myriad Pro, 20pt</a:t>
            </a:r>
          </a:p>
          <a:p>
            <a:pPr lvl="2"/>
            <a:r>
              <a:rPr lang="en-US" dirty="0" smtClean="0"/>
              <a:t>Third level – Myriad Pro, 18pt	</a:t>
            </a:r>
          </a:p>
          <a:p>
            <a:pPr lvl="3"/>
            <a:r>
              <a:rPr lang="en-US" dirty="0" smtClean="0"/>
              <a:t>Fourth level – Myriad Pro, 18pt</a:t>
            </a:r>
          </a:p>
          <a:p>
            <a:pPr lvl="4"/>
            <a:r>
              <a:rPr lang="en-US" dirty="0" smtClean="0"/>
              <a:t>Fifth level – Myriad Pro, 18pt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457200" y="1435101"/>
            <a:ext cx="3008313" cy="435609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 baseline="0">
                <a:solidFill>
                  <a:schemeClr val="bg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Paragraph of type</a:t>
            </a:r>
          </a:p>
          <a:p>
            <a:pPr lvl="0"/>
            <a:r>
              <a:rPr lang="en-US" dirty="0" smtClean="0"/>
              <a:t>Myriad Pro, 14pt</a:t>
            </a:r>
          </a:p>
        </p:txBody>
      </p:sp>
      <p:sp>
        <p:nvSpPr>
          <p:cNvPr id="7" name="Text Placeholder 8"/>
          <p:cNvSpPr>
            <a:spLocks noGrp="1"/>
          </p:cNvSpPr>
          <p:nvPr>
            <p:ph type="body" sz="quarter" idx="10" hasCustomPrompt="1"/>
          </p:nvPr>
        </p:nvSpPr>
        <p:spPr>
          <a:xfrm>
            <a:off x="457200" y="5791200"/>
            <a:ext cx="8229600" cy="609600"/>
          </a:xfrm>
          <a:prstGeom prst="rect">
            <a:avLst/>
          </a:prstGeom>
        </p:spPr>
        <p:txBody>
          <a:bodyPr anchor="b" anchorCtr="0"/>
          <a:lstStyle>
            <a:lvl1pPr algn="l">
              <a:lnSpc>
                <a:spcPts val="1100"/>
              </a:lnSpc>
              <a:buNone/>
              <a:defRPr sz="1100" baseline="0">
                <a:solidFill>
                  <a:schemeClr val="tx2"/>
                </a:solidFill>
              </a:defRPr>
            </a:lvl1pPr>
            <a:lvl2pPr algn="ctr">
              <a:defRPr>
                <a:solidFill>
                  <a:schemeClr val="tx2"/>
                </a:solidFill>
              </a:defRPr>
            </a:lvl2pPr>
            <a:lvl3pPr algn="ctr">
              <a:defRPr>
                <a:solidFill>
                  <a:schemeClr val="tx2"/>
                </a:solidFill>
              </a:defRPr>
            </a:lvl3pPr>
            <a:lvl4pPr algn="ctr">
              <a:defRPr>
                <a:solidFill>
                  <a:schemeClr val="tx2"/>
                </a:solidFill>
              </a:defRPr>
            </a:lvl4pPr>
            <a:lvl5pPr algn="ctr"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 smtClean="0"/>
              <a:t>*Citations and references – Myriad Pro, 11pt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0184147"/>
      </p:ext>
    </p:extLst>
  </p:cSld>
  <p:clrMapOvr>
    <a:masterClrMapping/>
  </p:clrMapOvr>
  <p:transition>
    <p:fade/>
  </p:transition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 baseline="0">
                <a:solidFill>
                  <a:schemeClr val="tx1"/>
                </a:solidFill>
                <a:effectLst/>
              </a:defRPr>
            </a:lvl1pPr>
          </a:lstStyle>
          <a:p>
            <a:r>
              <a:rPr lang="en-US" dirty="0" smtClean="0"/>
              <a:t>Photo Title – Myriad Pro, Bold, Shadow, 20pt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ln w="25400">
            <a:solidFill>
              <a:schemeClr val="bg2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tx1"/>
                </a:solidFill>
                <a:effectLst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 baseline="0">
                <a:solidFill>
                  <a:schemeClr val="bg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Caption or credits for photo – Myriad Pro, 14pt</a:t>
            </a:r>
          </a:p>
        </p:txBody>
      </p:sp>
    </p:spTree>
    <p:extLst>
      <p:ext uri="{BB962C8B-B14F-4D97-AF65-F5344CB8AC3E}">
        <p14:creationId xmlns:p14="http://schemas.microsoft.com/office/powerpoint/2010/main" val="3188740227"/>
      </p:ext>
    </p:extLst>
  </p:cSld>
  <p:clrMapOvr>
    <a:masterClrMapping/>
  </p:clrMapOvr>
  <p:transition>
    <p:fade/>
  </p:transition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losing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371600" y="1981200"/>
            <a:ext cx="6400800" cy="20574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800" b="1" baseline="0">
                <a:solidFill>
                  <a:schemeClr val="bg2"/>
                </a:solidFill>
                <a:effectLst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Closing– Myriad Pro, Bold, 28pt</a:t>
            </a:r>
          </a:p>
        </p:txBody>
      </p:sp>
      <p:sp>
        <p:nvSpPr>
          <p:cNvPr id="9" name="Rectangle 8"/>
          <p:cNvSpPr/>
          <p:nvPr/>
        </p:nvSpPr>
        <p:spPr>
          <a:xfrm>
            <a:off x="1371600" y="4343400"/>
            <a:ext cx="6400800" cy="2923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300" b="1" dirty="0" smtClean="0">
                <a:solidFill>
                  <a:srgbClr val="FFFFFF"/>
                </a:solidFill>
              </a:rPr>
              <a:t>For more information please contact Centers for Disease Control and Prevention</a:t>
            </a:r>
          </a:p>
        </p:txBody>
      </p:sp>
      <p:sp>
        <p:nvSpPr>
          <p:cNvPr id="11" name="Rectangle 10"/>
          <p:cNvSpPr/>
          <p:nvPr/>
        </p:nvSpPr>
        <p:spPr>
          <a:xfrm>
            <a:off x="1371600" y="4706034"/>
            <a:ext cx="59436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 smtClean="0">
                <a:solidFill>
                  <a:srgbClr val="FFFFFF"/>
                </a:solidFill>
              </a:rPr>
              <a:t>1600 Clifton Road NE, Atlanta, GA 30333</a:t>
            </a:r>
          </a:p>
          <a:p>
            <a:r>
              <a:rPr lang="en-US" sz="1200" dirty="0" smtClean="0">
                <a:solidFill>
                  <a:srgbClr val="FFFFFF"/>
                </a:solidFill>
              </a:rPr>
              <a:t>Telephone, 1-800-CDC-INFO (232-4636)/TTY: 1-888-232-6348</a:t>
            </a:r>
          </a:p>
          <a:p>
            <a:r>
              <a:rPr lang="en-US" sz="1200" dirty="0" smtClean="0">
                <a:solidFill>
                  <a:srgbClr val="FFFFFF"/>
                </a:solidFill>
              </a:rPr>
              <a:t>E-mail: cdcinfo@cdc.gov 	Web: www.cdc.gov</a:t>
            </a:r>
          </a:p>
        </p:txBody>
      </p:sp>
      <p:sp>
        <p:nvSpPr>
          <p:cNvPr id="10" name="Text Placeholder 5"/>
          <p:cNvSpPr>
            <a:spLocks noGrp="1"/>
          </p:cNvSpPr>
          <p:nvPr>
            <p:ph type="body" sz="quarter" idx="11" hasCustomPrompt="1"/>
          </p:nvPr>
        </p:nvSpPr>
        <p:spPr>
          <a:xfrm>
            <a:off x="2286000" y="6272784"/>
            <a:ext cx="5105400" cy="182880"/>
          </a:xfrm>
          <a:prstGeom prst="rect">
            <a:avLst/>
          </a:prstGeom>
        </p:spPr>
        <p:txBody>
          <a:bodyPr/>
          <a:lstStyle>
            <a:lvl1pPr>
              <a:buNone/>
              <a:defRPr sz="1000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en-US" dirty="0" smtClean="0"/>
              <a:t>Place Descriptor Here</a:t>
            </a:r>
            <a:endParaRPr lang="en-US" dirty="0"/>
          </a:p>
        </p:txBody>
      </p:sp>
      <p:sp>
        <p:nvSpPr>
          <p:cNvPr id="12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2286000" y="6464808"/>
            <a:ext cx="5105400" cy="228600"/>
          </a:xfrm>
          <a:prstGeom prst="rect">
            <a:avLst/>
          </a:prstGeom>
        </p:spPr>
        <p:txBody>
          <a:bodyPr/>
          <a:lstStyle>
            <a:lvl1pPr>
              <a:buNone/>
              <a:defRPr sz="1000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en-US" dirty="0" smtClean="0"/>
              <a:t>Place Descriptor Here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1371600" y="5421868"/>
            <a:ext cx="59436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900" dirty="0" smtClean="0">
                <a:solidFill>
                  <a:srgbClr val="FFFFFF"/>
                </a:solidFill>
              </a:rPr>
              <a:t>The findings and conclusions in this report are those of the authors and do not necessarily represent the official position of the Centers for Disease Control and Prevention.</a:t>
            </a:r>
          </a:p>
        </p:txBody>
      </p:sp>
    </p:spTree>
    <p:extLst>
      <p:ext uri="{BB962C8B-B14F-4D97-AF65-F5344CB8AC3E}">
        <p14:creationId xmlns:p14="http://schemas.microsoft.com/office/powerpoint/2010/main" val="4228207215"/>
      </p:ext>
    </p:extLst>
  </p:cSld>
  <p:clrMapOvr>
    <a:masterClrMapping/>
  </p:clrMapOvr>
  <p:transition>
    <p:fade/>
  </p:transition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>
                <a:latin typeface="Times New Roman" pitchFamily="18" charset="0"/>
                <a:cs typeface="Times New Roman" pitchFamily="18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>
            <a:lvl1pPr>
              <a:defRPr baseline="0">
                <a:latin typeface="Times New Roman" pitchFamily="18" charset="0"/>
              </a:defRPr>
            </a:lvl1pPr>
            <a:lvl2pPr>
              <a:defRPr baseline="0">
                <a:latin typeface="Times New Roman" pitchFamily="18" charset="0"/>
              </a:defRPr>
            </a:lvl2pPr>
            <a:lvl3pPr>
              <a:defRPr baseline="0">
                <a:latin typeface="Times New Roman" pitchFamily="18" charset="0"/>
              </a:defRPr>
            </a:lvl3pPr>
            <a:lvl4pPr>
              <a:defRPr baseline="0">
                <a:latin typeface="Times New Roman" pitchFamily="18" charset="0"/>
              </a:defRPr>
            </a:lvl4pPr>
            <a:lvl5pPr>
              <a:defRPr baseline="0">
                <a:latin typeface="Times New Roman" pitchFamily="18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633F705-D008-4CAE-9269-1600D230493B}" type="datetimeFigureOut">
              <a:rPr lang="en-US">
                <a:solidFill>
                  <a:srgbClr val="FFC000"/>
                </a:solidFill>
              </a:rPr>
              <a:pPr>
                <a:defRPr/>
              </a:pPr>
              <a:t>10/1/2015</a:t>
            </a:fld>
            <a:endParaRPr lang="en-US">
              <a:solidFill>
                <a:srgbClr val="FFC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C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45F3C6F-5479-4788-B7B7-9797BEFE412B}" type="slidenum">
              <a:rPr lang="en-US">
                <a:solidFill>
                  <a:srgbClr val="FFC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733704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Crop.pn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172200"/>
            <a:ext cx="91440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Straight Connector 4"/>
          <p:cNvSpPr>
            <a:spLocks noChangeShapeType="1"/>
          </p:cNvSpPr>
          <p:nvPr/>
        </p:nvSpPr>
        <p:spPr bwMode="auto">
          <a:xfrm>
            <a:off x="9113838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Rectangle 5"/>
          <p:cNvSpPr/>
          <p:nvPr userDrawn="1"/>
        </p:nvSpPr>
        <p:spPr>
          <a:xfrm>
            <a:off x="0" y="6172200"/>
            <a:ext cx="9144000" cy="685800"/>
          </a:xfrm>
          <a:prstGeom prst="rect">
            <a:avLst/>
          </a:prstGeom>
          <a:solidFill>
            <a:schemeClr val="accent1">
              <a:alpha val="26000"/>
            </a:schemeClr>
          </a:solidFill>
          <a:ln>
            <a:solidFill>
              <a:schemeClr val="accent1">
                <a:shade val="50000"/>
                <a:alpha val="36000"/>
              </a:schemeClr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ln w="9525">
                <a:noFill/>
              </a:ln>
              <a:solidFill>
                <a:prstClr val="white"/>
              </a:solidFill>
            </a:endParaRPr>
          </a:p>
        </p:txBody>
      </p:sp>
      <p:sp>
        <p:nvSpPr>
          <p:cNvPr id="7" name="TextBox 6"/>
          <p:cNvSpPr txBox="1"/>
          <p:nvPr userDrawn="1"/>
        </p:nvSpPr>
        <p:spPr>
          <a:xfrm>
            <a:off x="3886200" y="6367463"/>
            <a:ext cx="5334000" cy="30003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1350" cap="all" dirty="0">
                <a:solidFill>
                  <a:prstClr val="white"/>
                </a:solidFill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</a:rPr>
              <a:t>Implementing antimicrobial stewardship programs</a:t>
            </a:r>
          </a:p>
        </p:txBody>
      </p:sp>
      <p:pic>
        <p:nvPicPr>
          <p:cNvPr id="8" name="Picture 10" descr="SHEA Color Horiz. Logo.png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" y="6324600"/>
            <a:ext cx="152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2" descr="http://www.surecruise.com/blog/uploaded_images/cdc-710432.png"/>
          <p:cNvPicPr>
            <a:picLocks noChangeAspect="1" noChangeArrowheads="1"/>
          </p:cNvPicPr>
          <p:nvPr userDrawn="1"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05163" y="6324600"/>
            <a:ext cx="681037" cy="411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12" descr="IDSAlogonew.eps"/>
          <p:cNvPicPr>
            <a:picLocks noChangeAspect="1"/>
          </p:cNvPicPr>
          <p:nvPr userDrawn="1"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752600" y="6340475"/>
            <a:ext cx="1341438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" name="Title Placeholder 21"/>
          <p:cNvSpPr>
            <a:spLocks noGrp="1"/>
          </p:cNvSpPr>
          <p:nvPr>
            <p:ph type="title"/>
          </p:nvPr>
        </p:nvSpPr>
        <p:spPr bwMode="auto">
          <a:xfrm>
            <a:off x="457200" y="152400"/>
            <a:ext cx="82296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lvl="0"/>
            <a:r>
              <a:rPr lang="en-US" dirty="0" smtClean="0"/>
              <a:t>Click to edit Master title style</a:t>
            </a:r>
          </a:p>
        </p:txBody>
      </p:sp>
      <p:sp>
        <p:nvSpPr>
          <p:cNvPr id="31" name="Text Placeholder 12"/>
          <p:cNvSpPr>
            <a:spLocks noGrp="1"/>
          </p:cNvSpPr>
          <p:nvPr>
            <p:ph idx="5"/>
          </p:nvPr>
        </p:nvSpPr>
        <p:spPr bwMode="auto">
          <a:xfrm>
            <a:off x="457200" y="1219200"/>
            <a:ext cx="8229600" cy="4910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76040234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33400" y="6172200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en-US">
              <a:solidFill>
                <a:srgbClr val="FFC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791200" y="6172200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en-US">
              <a:solidFill>
                <a:srgbClr val="FFC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048000" y="6172200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fld id="{10E9EA02-E743-44F5-A6D0-AA172512EFD8}" type="slidenum">
              <a:rPr lang="en-US">
                <a:solidFill>
                  <a:srgbClr val="FFC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7888787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94812341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Agenda/Summar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5"/>
          <p:cNvSpPr txBox="1">
            <a:spLocks/>
          </p:cNvSpPr>
          <p:nvPr userDrawn="1"/>
        </p:nvSpPr>
        <p:spPr>
          <a:xfrm>
            <a:off x="6858000" y="6580188"/>
            <a:ext cx="2133600" cy="201612"/>
          </a:xfrm>
          <a:prstGeom prst="rect">
            <a:avLst/>
          </a:prstGeom>
        </p:spPr>
        <p:txBody>
          <a:bodyPr/>
          <a:lstStyle>
            <a:lvl1pPr algn="r">
              <a:defRPr sz="1200" b="1">
                <a:solidFill>
                  <a:schemeClr val="bg2"/>
                </a:solidFill>
                <a:latin typeface="+mn-lt"/>
                <a:cs typeface="Segoe UI" pitchFamily="34" charset="0"/>
              </a:defRPr>
            </a:lvl1pPr>
          </a:lstStyle>
          <a:p>
            <a:pPr>
              <a:defRPr/>
            </a:pPr>
            <a:fld id="{5C96E8B1-4203-4606-9CC0-B26DD9726767}" type="slidenum">
              <a:rPr lang="en-US" smtClean="0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4" name="Slide Number Placeholder 5"/>
          <p:cNvSpPr txBox="1">
            <a:spLocks/>
          </p:cNvSpPr>
          <p:nvPr userDrawn="1"/>
        </p:nvSpPr>
        <p:spPr>
          <a:xfrm>
            <a:off x="6858000" y="6580188"/>
            <a:ext cx="2133600" cy="201612"/>
          </a:xfrm>
          <a:prstGeom prst="rect">
            <a:avLst/>
          </a:prstGeom>
        </p:spPr>
        <p:txBody>
          <a:bodyPr/>
          <a:lstStyle>
            <a:lvl1pPr algn="r">
              <a:defRPr sz="1200" b="1">
                <a:solidFill>
                  <a:schemeClr val="bg2"/>
                </a:solidFill>
                <a:latin typeface="+mn-lt"/>
                <a:cs typeface="Segoe UI" pitchFamily="34" charset="0"/>
              </a:defRPr>
            </a:lvl1pPr>
          </a:lstStyle>
          <a:p>
            <a:pPr>
              <a:defRPr/>
            </a:pPr>
            <a:fld id="{65B01A49-6847-4568-B944-6D4B6D607F60}" type="slidenum">
              <a:rPr lang="en-US" smtClean="0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4" name="Title 1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3581400" y="6596063"/>
            <a:ext cx="5105400" cy="212725"/>
          </a:xfrm>
          <a:prstGeom prst="rect">
            <a:avLst/>
          </a:prstGeom>
        </p:spPr>
        <p:txBody>
          <a:bodyPr/>
          <a:lstStyle>
            <a:lvl1pPr algn="r">
              <a:defRPr sz="900">
                <a:solidFill>
                  <a:schemeClr val="bg2"/>
                </a:solidFill>
                <a:latin typeface="+mn-lt"/>
                <a:cs typeface="Segoe UI" pitchFamily="34" charset="0"/>
              </a:defRPr>
            </a:lvl1pPr>
          </a:lstStyle>
          <a:p>
            <a:pPr>
              <a:defRPr/>
            </a:pPr>
            <a:r>
              <a:rPr lang="en-US">
                <a:solidFill>
                  <a:srgbClr val="FFFFFF"/>
                </a:solidFill>
              </a:rPr>
              <a:t>HAI Regional Training HAI Training Requirements is sponsored by SHEA and the CDC</a:t>
            </a:r>
          </a:p>
        </p:txBody>
      </p:sp>
    </p:spTree>
    <p:extLst>
      <p:ext uri="{BB962C8B-B14F-4D97-AF65-F5344CB8AC3E}">
        <p14:creationId xmlns:p14="http://schemas.microsoft.com/office/powerpoint/2010/main" val="31317719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946FB73-39D5-4DEE-9A4F-3D1AC3D36656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660673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3716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l"/>
            <a:fld id="{E507B00A-00F3-40B4-9FBC-773D3E654F2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algn="l"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sz="quarter" idx="11"/>
          </p:nvPr>
        </p:nvSpPr>
        <p:spPr>
          <a:xfrm>
            <a:off x="457200" y="1676400"/>
            <a:ext cx="8153400" cy="41148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pic>
        <p:nvPicPr>
          <p:cNvPr id="6" name="Picture 10" descr="alt=&quot;&quot;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696075" y="5665788"/>
            <a:ext cx="2447925" cy="1192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193864484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_No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3716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l"/>
            <a:fld id="{E507B00A-00F3-40B4-9FBC-773D3E654F2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algn="l"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sz="quarter" idx="11"/>
          </p:nvPr>
        </p:nvSpPr>
        <p:spPr>
          <a:xfrm>
            <a:off x="457200" y="1676400"/>
            <a:ext cx="8153400" cy="41148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7634983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3716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l"/>
            <a:fld id="{E507B00A-00F3-40B4-9FBC-773D3E654F2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algn="l"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sz="quarter" idx="11"/>
          </p:nvPr>
        </p:nvSpPr>
        <p:spPr>
          <a:xfrm>
            <a:off x="457200" y="1752600"/>
            <a:ext cx="3962400" cy="44196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Content Placeholder 4"/>
          <p:cNvSpPr>
            <a:spLocks noGrp="1"/>
          </p:cNvSpPr>
          <p:nvPr>
            <p:ph sz="quarter" idx="12"/>
          </p:nvPr>
        </p:nvSpPr>
        <p:spPr>
          <a:xfrm>
            <a:off x="4724400" y="1752600"/>
            <a:ext cx="3962400" cy="44196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pic>
        <p:nvPicPr>
          <p:cNvPr id="7" name="Picture 10" descr="alt=&quot;&quot;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696075" y="5665788"/>
            <a:ext cx="2447925" cy="1192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602979930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_no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3716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l"/>
            <a:fld id="{E507B00A-00F3-40B4-9FBC-773D3E654F2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algn="l"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sz="quarter" idx="11"/>
          </p:nvPr>
        </p:nvSpPr>
        <p:spPr>
          <a:xfrm>
            <a:off x="457200" y="1752600"/>
            <a:ext cx="3962400" cy="44196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Content Placeholder 4"/>
          <p:cNvSpPr>
            <a:spLocks noGrp="1"/>
          </p:cNvSpPr>
          <p:nvPr>
            <p:ph sz="quarter" idx="12"/>
          </p:nvPr>
        </p:nvSpPr>
        <p:spPr>
          <a:xfrm>
            <a:off x="4724400" y="1752600"/>
            <a:ext cx="3962400" cy="44196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0318509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3716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l"/>
            <a:fld id="{E507B00A-00F3-40B4-9FBC-773D3E654F2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algn="l"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sz="quarter" idx="11"/>
          </p:nvPr>
        </p:nvSpPr>
        <p:spPr>
          <a:xfrm>
            <a:off x="457200" y="1676400"/>
            <a:ext cx="3886200" cy="609600"/>
          </a:xfrm>
        </p:spPr>
        <p:txBody>
          <a:bodyPr/>
          <a:lstStyle>
            <a:lvl1pPr>
              <a:buFontTx/>
              <a:buNone/>
              <a:defRPr>
                <a:solidFill>
                  <a:schemeClr val="tx1"/>
                </a:solidFill>
              </a:defRPr>
            </a:lvl1pPr>
          </a:lstStyle>
          <a:p>
            <a:pPr lvl="0"/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2"/>
          </p:nvPr>
        </p:nvSpPr>
        <p:spPr>
          <a:xfrm>
            <a:off x="4648200" y="1676400"/>
            <a:ext cx="4038600" cy="609600"/>
          </a:xfrm>
        </p:spPr>
        <p:txBody>
          <a:bodyPr/>
          <a:lstStyle>
            <a:lvl1pPr>
              <a:buFontTx/>
              <a:buNone/>
              <a:defRPr>
                <a:solidFill>
                  <a:schemeClr val="tx1"/>
                </a:solidFill>
              </a:defRPr>
            </a:lvl1pPr>
          </a:lstStyle>
          <a:p>
            <a:pPr lvl="0"/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457200" y="2438400"/>
            <a:ext cx="3886200" cy="3733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8200" y="2438400"/>
            <a:ext cx="4038600" cy="3733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pic>
        <p:nvPicPr>
          <p:cNvPr id="8" name="Picture 10" descr="alt=&quot;&quot;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696075" y="5665788"/>
            <a:ext cx="2447925" cy="1192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037160824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_no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3716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l"/>
            <a:fld id="{E507B00A-00F3-40B4-9FBC-773D3E654F2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algn="l"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sz="quarter" idx="11"/>
          </p:nvPr>
        </p:nvSpPr>
        <p:spPr>
          <a:xfrm>
            <a:off x="457200" y="1676400"/>
            <a:ext cx="3886200" cy="609600"/>
          </a:xfrm>
        </p:spPr>
        <p:txBody>
          <a:bodyPr/>
          <a:lstStyle>
            <a:lvl1pPr>
              <a:buFontTx/>
              <a:buNone/>
              <a:defRPr>
                <a:solidFill>
                  <a:schemeClr val="tx1"/>
                </a:solidFill>
              </a:defRPr>
            </a:lvl1pPr>
          </a:lstStyle>
          <a:p>
            <a:pPr lvl="0"/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2"/>
          </p:nvPr>
        </p:nvSpPr>
        <p:spPr>
          <a:xfrm>
            <a:off x="4648200" y="1676400"/>
            <a:ext cx="4038600" cy="609600"/>
          </a:xfrm>
        </p:spPr>
        <p:txBody>
          <a:bodyPr/>
          <a:lstStyle>
            <a:lvl1pPr>
              <a:buFontTx/>
              <a:buNone/>
              <a:defRPr>
                <a:solidFill>
                  <a:schemeClr val="tx1"/>
                </a:solidFill>
              </a:defRPr>
            </a:lvl1pPr>
          </a:lstStyle>
          <a:p>
            <a:pPr lvl="0"/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457200" y="2438400"/>
            <a:ext cx="3886200" cy="3733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8200" y="2438400"/>
            <a:ext cx="4038600" cy="3733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1742602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3716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l"/>
            <a:fld id="{E507B00A-00F3-40B4-9FBC-773D3E654F2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algn="l"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1"/>
          </p:nvPr>
        </p:nvSpPr>
        <p:spPr>
          <a:xfrm>
            <a:off x="457200" y="1676400"/>
            <a:ext cx="8077200" cy="3657600"/>
          </a:xfrm>
        </p:spPr>
        <p:txBody>
          <a:bodyPr/>
          <a:lstStyle/>
          <a:p>
            <a:endParaRPr lang="en-US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2"/>
          </p:nvPr>
        </p:nvSpPr>
        <p:spPr>
          <a:xfrm>
            <a:off x="457200" y="5410200"/>
            <a:ext cx="8077200" cy="457200"/>
          </a:xfrm>
        </p:spPr>
        <p:txBody>
          <a:bodyPr/>
          <a:lstStyle>
            <a:lvl1pPr algn="ctr">
              <a:buNone/>
              <a:defRPr sz="2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pic>
        <p:nvPicPr>
          <p:cNvPr id="6" name="Picture 10" descr="alt=&quot;&quot;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696075" y="5665788"/>
            <a:ext cx="2447925" cy="1192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342552110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_no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3716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l"/>
            <a:fld id="{E507B00A-00F3-40B4-9FBC-773D3E654F2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algn="l"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1"/>
          </p:nvPr>
        </p:nvSpPr>
        <p:spPr>
          <a:xfrm>
            <a:off x="457200" y="1676400"/>
            <a:ext cx="8077200" cy="3657600"/>
          </a:xfrm>
        </p:spPr>
        <p:txBody>
          <a:bodyPr/>
          <a:lstStyle/>
          <a:p>
            <a:endParaRPr lang="en-US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2"/>
          </p:nvPr>
        </p:nvSpPr>
        <p:spPr>
          <a:xfrm>
            <a:off x="457200" y="5410200"/>
            <a:ext cx="8077200" cy="457200"/>
          </a:xfrm>
        </p:spPr>
        <p:txBody>
          <a:bodyPr/>
          <a:lstStyle>
            <a:lvl1pPr algn="ctr">
              <a:buNone/>
              <a:defRPr sz="2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553136425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3716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l"/>
            <a:fld id="{E507B00A-00F3-40B4-9FBC-773D3E654F2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algn="l"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sz="quarter" idx="11"/>
          </p:nvPr>
        </p:nvSpPr>
        <p:spPr>
          <a:xfrm>
            <a:off x="685800" y="1676400"/>
            <a:ext cx="7696200" cy="38100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2"/>
          </p:nvPr>
        </p:nvSpPr>
        <p:spPr>
          <a:xfrm>
            <a:off x="1676400" y="5562600"/>
            <a:ext cx="5257800" cy="609600"/>
          </a:xfrm>
        </p:spPr>
        <p:txBody>
          <a:bodyPr>
            <a:normAutofit/>
          </a:bodyPr>
          <a:lstStyle>
            <a:lvl1pPr algn="ctr">
              <a:buNone/>
              <a:defRPr sz="2000">
                <a:solidFill>
                  <a:schemeClr val="tx1"/>
                </a:solidFill>
              </a:defRPr>
            </a:lvl1pPr>
          </a:lstStyle>
          <a:p>
            <a:pPr lvl="0"/>
            <a:endParaRPr lang="en-US" dirty="0"/>
          </a:p>
        </p:txBody>
      </p:sp>
      <p:pic>
        <p:nvPicPr>
          <p:cNvPr id="6" name="Picture 10" descr="alt=&quot;&quot;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696075" y="5665788"/>
            <a:ext cx="2447925" cy="1192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248122259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_no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3716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l"/>
            <a:fld id="{E507B00A-00F3-40B4-9FBC-773D3E654F2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algn="l"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sz="quarter" idx="11"/>
          </p:nvPr>
        </p:nvSpPr>
        <p:spPr>
          <a:xfrm>
            <a:off x="609600" y="1676400"/>
            <a:ext cx="7848600" cy="38100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2"/>
          </p:nvPr>
        </p:nvSpPr>
        <p:spPr>
          <a:xfrm>
            <a:off x="1676400" y="5562600"/>
            <a:ext cx="5257800" cy="609600"/>
          </a:xfrm>
        </p:spPr>
        <p:txBody>
          <a:bodyPr>
            <a:normAutofit/>
          </a:bodyPr>
          <a:lstStyle>
            <a:lvl1pPr algn="ctr">
              <a:buNone/>
              <a:defRPr sz="2000">
                <a:solidFill>
                  <a:schemeClr val="tx1"/>
                </a:solidFill>
              </a:defRPr>
            </a:lvl1pPr>
          </a:lstStyle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1238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1EFF073-2B61-4466-97FE-CC8BDAE610A1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0846997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3716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l"/>
            <a:fld id="{E507B00A-00F3-40B4-9FBC-773D3E654F2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algn="l"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sz="quarter" idx="11"/>
          </p:nvPr>
        </p:nvSpPr>
        <p:spPr>
          <a:xfrm>
            <a:off x="457200" y="1676400"/>
            <a:ext cx="2895600" cy="609600"/>
          </a:xfrm>
        </p:spPr>
        <p:txBody>
          <a:bodyPr/>
          <a:lstStyle/>
          <a:p>
            <a:pPr lvl="0"/>
            <a:r>
              <a:rPr lang="en-US" dirty="0" smtClean="0"/>
              <a:t>Click to edit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2"/>
          </p:nvPr>
        </p:nvSpPr>
        <p:spPr>
          <a:xfrm>
            <a:off x="457200" y="2362200"/>
            <a:ext cx="2895600" cy="3810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429000" y="1676400"/>
            <a:ext cx="5257800" cy="4495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pic>
        <p:nvPicPr>
          <p:cNvPr id="8" name="Picture 10" descr="alt=&quot;&quot;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696075" y="5665788"/>
            <a:ext cx="2447925" cy="1192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054438895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text_no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3716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l"/>
            <a:fld id="{E507B00A-00F3-40B4-9FBC-773D3E654F2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algn="l"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sz="quarter" idx="11"/>
          </p:nvPr>
        </p:nvSpPr>
        <p:spPr>
          <a:xfrm>
            <a:off x="457200" y="1676400"/>
            <a:ext cx="2895600" cy="609600"/>
          </a:xfrm>
        </p:spPr>
        <p:txBody>
          <a:bodyPr/>
          <a:lstStyle/>
          <a:p>
            <a:pPr lvl="0"/>
            <a:r>
              <a:rPr lang="en-US" dirty="0" smtClean="0"/>
              <a:t>Click to edit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2"/>
          </p:nvPr>
        </p:nvSpPr>
        <p:spPr>
          <a:xfrm>
            <a:off x="457200" y="2362200"/>
            <a:ext cx="2895600" cy="3810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429000" y="1676400"/>
            <a:ext cx="5257800" cy="4495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0797345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mpletely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30605058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3716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l"/>
            <a:fld id="{E507B00A-00F3-40B4-9FBC-773D3E654F2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algn="l"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533400" y="2133600"/>
            <a:ext cx="8077200" cy="1981200"/>
          </a:xfrm>
        </p:spPr>
        <p:txBody>
          <a:bodyPr>
            <a:normAutofit/>
          </a:bodyPr>
          <a:lstStyle>
            <a:lvl1pPr algn="ctr">
              <a:buFontTx/>
              <a:buNone/>
              <a:defRPr sz="44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Subtitle 2"/>
          <p:cNvSpPr>
            <a:spLocks noGrp="1"/>
          </p:cNvSpPr>
          <p:nvPr>
            <p:ph type="subTitle" idx="1"/>
          </p:nvPr>
        </p:nvSpPr>
        <p:spPr>
          <a:xfrm>
            <a:off x="1447800" y="4267200"/>
            <a:ext cx="6400800" cy="9144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pic>
        <p:nvPicPr>
          <p:cNvPr id="7" name="Picture 10" descr="alt=&quot;&quot;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696075" y="5665788"/>
            <a:ext cx="2447925" cy="1192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111005018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content areas_no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3716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l"/>
            <a:fld id="{E507B00A-00F3-40B4-9FBC-773D3E654F2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algn="l"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sz="quarter" idx="11"/>
          </p:nvPr>
        </p:nvSpPr>
        <p:spPr>
          <a:xfrm>
            <a:off x="457200" y="1600200"/>
            <a:ext cx="3581400" cy="2362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0" name="Content Placeholder 4"/>
          <p:cNvSpPr>
            <a:spLocks noGrp="1"/>
          </p:cNvSpPr>
          <p:nvPr>
            <p:ph sz="quarter" idx="12"/>
          </p:nvPr>
        </p:nvSpPr>
        <p:spPr>
          <a:xfrm>
            <a:off x="457200" y="4038600"/>
            <a:ext cx="3581400" cy="2362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4"/>
          <p:cNvSpPr>
            <a:spLocks noGrp="1"/>
          </p:cNvSpPr>
          <p:nvPr>
            <p:ph sz="quarter" idx="13"/>
          </p:nvPr>
        </p:nvSpPr>
        <p:spPr>
          <a:xfrm>
            <a:off x="4724400" y="1600200"/>
            <a:ext cx="3581400" cy="23622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4"/>
          <p:cNvSpPr>
            <a:spLocks noGrp="1"/>
          </p:cNvSpPr>
          <p:nvPr>
            <p:ph sz="quarter" idx="14"/>
          </p:nvPr>
        </p:nvSpPr>
        <p:spPr>
          <a:xfrm>
            <a:off x="4724400" y="4038600"/>
            <a:ext cx="3581400" cy="2362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0181856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content are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3716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l"/>
            <a:fld id="{E507B00A-00F3-40B4-9FBC-773D3E654F2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algn="l"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2" name="Content Placeholder 4"/>
          <p:cNvSpPr>
            <a:spLocks noGrp="1"/>
          </p:cNvSpPr>
          <p:nvPr>
            <p:ph sz="quarter" idx="14"/>
          </p:nvPr>
        </p:nvSpPr>
        <p:spPr>
          <a:xfrm>
            <a:off x="4876800" y="3886200"/>
            <a:ext cx="3733800" cy="1905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pic>
        <p:nvPicPr>
          <p:cNvPr id="8" name="Picture 10" descr="alt=&quot;&quot;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696075" y="5665788"/>
            <a:ext cx="2447925" cy="1192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Content Placeholder 4"/>
          <p:cNvSpPr>
            <a:spLocks noGrp="1"/>
          </p:cNvSpPr>
          <p:nvPr>
            <p:ph sz="quarter" idx="15"/>
          </p:nvPr>
        </p:nvSpPr>
        <p:spPr>
          <a:xfrm>
            <a:off x="4876800" y="1676400"/>
            <a:ext cx="3733800" cy="1905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3" name="Content Placeholder 4"/>
          <p:cNvSpPr>
            <a:spLocks noGrp="1"/>
          </p:cNvSpPr>
          <p:nvPr>
            <p:ph sz="quarter" idx="16"/>
          </p:nvPr>
        </p:nvSpPr>
        <p:spPr>
          <a:xfrm>
            <a:off x="457200" y="1676400"/>
            <a:ext cx="3733800" cy="1905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4" name="Content Placeholder 4"/>
          <p:cNvSpPr>
            <a:spLocks noGrp="1"/>
          </p:cNvSpPr>
          <p:nvPr>
            <p:ph sz="quarter" idx="17"/>
          </p:nvPr>
        </p:nvSpPr>
        <p:spPr>
          <a:xfrm>
            <a:off x="457200" y="3886200"/>
            <a:ext cx="3733800" cy="1905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1625296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3716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l"/>
            <a:fld id="{E507B00A-00F3-40B4-9FBC-773D3E654F2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algn="l"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sz="quarter" idx="11"/>
          </p:nvPr>
        </p:nvSpPr>
        <p:spPr>
          <a:xfrm>
            <a:off x="457200" y="1676400"/>
            <a:ext cx="8153400" cy="41148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pic>
        <p:nvPicPr>
          <p:cNvPr id="6" name="Picture 10" descr="alt=&quot;&quot;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696075" y="5665788"/>
            <a:ext cx="2447925" cy="1192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10" descr="alt=&quot;&quot;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696075" y="5665788"/>
            <a:ext cx="2447925" cy="1192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640936766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_No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3716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l"/>
            <a:fld id="{E507B00A-00F3-40B4-9FBC-773D3E654F2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algn="l"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sz="quarter" idx="11"/>
          </p:nvPr>
        </p:nvSpPr>
        <p:spPr>
          <a:xfrm>
            <a:off x="457200" y="1676400"/>
            <a:ext cx="8153400" cy="41148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486554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3716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l"/>
            <a:fld id="{E507B00A-00F3-40B4-9FBC-773D3E654F2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algn="l"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sz="quarter" idx="11"/>
          </p:nvPr>
        </p:nvSpPr>
        <p:spPr>
          <a:xfrm>
            <a:off x="457200" y="1752600"/>
            <a:ext cx="3962400" cy="4419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Content Placeholder 4"/>
          <p:cNvSpPr>
            <a:spLocks noGrp="1"/>
          </p:cNvSpPr>
          <p:nvPr>
            <p:ph sz="quarter" idx="12"/>
          </p:nvPr>
        </p:nvSpPr>
        <p:spPr>
          <a:xfrm>
            <a:off x="4724400" y="1752600"/>
            <a:ext cx="3962400" cy="4419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pic>
        <p:nvPicPr>
          <p:cNvPr id="7" name="Picture 10" descr="alt=&quot;&quot;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696075" y="5665788"/>
            <a:ext cx="2447925" cy="1192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10" descr="alt=&quot;&quot;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696075" y="5665788"/>
            <a:ext cx="2447925" cy="1192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034957307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_no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3716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l"/>
            <a:fld id="{E507B00A-00F3-40B4-9FBC-773D3E654F2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algn="l"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sz="quarter" idx="11"/>
          </p:nvPr>
        </p:nvSpPr>
        <p:spPr>
          <a:xfrm>
            <a:off x="457200" y="1752600"/>
            <a:ext cx="3962400" cy="4419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Content Placeholder 4"/>
          <p:cNvSpPr>
            <a:spLocks noGrp="1"/>
          </p:cNvSpPr>
          <p:nvPr>
            <p:ph sz="quarter" idx="12"/>
          </p:nvPr>
        </p:nvSpPr>
        <p:spPr>
          <a:xfrm>
            <a:off x="4724400" y="1752600"/>
            <a:ext cx="3962400" cy="4419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61182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F2BFFF5-4185-49F2-8EEB-1E77614446B4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5682581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3716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l"/>
            <a:fld id="{E507B00A-00F3-40B4-9FBC-773D3E654F2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algn="l"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sz="quarter" idx="11"/>
          </p:nvPr>
        </p:nvSpPr>
        <p:spPr>
          <a:xfrm>
            <a:off x="457200" y="1676400"/>
            <a:ext cx="3886200" cy="609600"/>
          </a:xfrm>
        </p:spPr>
        <p:txBody>
          <a:bodyPr/>
          <a:lstStyle>
            <a:lvl1pPr>
              <a:buFontTx/>
              <a:buNone/>
              <a:defRPr>
                <a:solidFill>
                  <a:schemeClr val="tx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sz="quarter" idx="12"/>
          </p:nvPr>
        </p:nvSpPr>
        <p:spPr>
          <a:xfrm>
            <a:off x="4648200" y="1676400"/>
            <a:ext cx="4038600" cy="609600"/>
          </a:xfrm>
        </p:spPr>
        <p:txBody>
          <a:bodyPr/>
          <a:lstStyle>
            <a:lvl1pPr>
              <a:buFontTx/>
              <a:buNone/>
              <a:defRPr>
                <a:solidFill>
                  <a:schemeClr val="tx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457200" y="2438400"/>
            <a:ext cx="3886200" cy="3733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8200" y="2438400"/>
            <a:ext cx="4038600" cy="3733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pic>
        <p:nvPicPr>
          <p:cNvPr id="8" name="Picture 10" descr="alt=&quot;&quot;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696075" y="5665788"/>
            <a:ext cx="2447925" cy="1192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10" descr="alt=&quot;&quot;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696075" y="5665788"/>
            <a:ext cx="2447925" cy="1192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628672754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_no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3716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l"/>
            <a:fld id="{E507B00A-00F3-40B4-9FBC-773D3E654F2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algn="l"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sz="quarter" idx="11"/>
          </p:nvPr>
        </p:nvSpPr>
        <p:spPr>
          <a:xfrm>
            <a:off x="457200" y="1676400"/>
            <a:ext cx="3886200" cy="609600"/>
          </a:xfrm>
        </p:spPr>
        <p:txBody>
          <a:bodyPr/>
          <a:lstStyle>
            <a:lvl1pPr>
              <a:buFontTx/>
              <a:buNone/>
              <a:defRPr>
                <a:solidFill>
                  <a:schemeClr val="tx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sz="quarter" idx="12"/>
          </p:nvPr>
        </p:nvSpPr>
        <p:spPr>
          <a:xfrm>
            <a:off x="4648200" y="1676400"/>
            <a:ext cx="4038600" cy="609600"/>
          </a:xfrm>
        </p:spPr>
        <p:txBody>
          <a:bodyPr/>
          <a:lstStyle>
            <a:lvl1pPr>
              <a:buFontTx/>
              <a:buNone/>
              <a:defRPr>
                <a:solidFill>
                  <a:schemeClr val="tx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457200" y="2438400"/>
            <a:ext cx="3886200" cy="3733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8200" y="2438400"/>
            <a:ext cx="4038600" cy="3733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654763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3716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l"/>
            <a:fld id="{E507B00A-00F3-40B4-9FBC-773D3E654F2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algn="l"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1"/>
          </p:nvPr>
        </p:nvSpPr>
        <p:spPr>
          <a:xfrm>
            <a:off x="457200" y="1676400"/>
            <a:ext cx="8077200" cy="3657600"/>
          </a:xfrm>
        </p:spPr>
        <p:txBody>
          <a:bodyPr/>
          <a:lstStyle/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2"/>
          </p:nvPr>
        </p:nvSpPr>
        <p:spPr>
          <a:xfrm>
            <a:off x="457200" y="5410200"/>
            <a:ext cx="8077200" cy="457200"/>
          </a:xfrm>
        </p:spPr>
        <p:txBody>
          <a:bodyPr/>
          <a:lstStyle>
            <a:lvl1pPr algn="ctr">
              <a:buNone/>
              <a:defRPr sz="2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6" name="Picture 10" descr="alt=&quot;&quot;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696075" y="5665788"/>
            <a:ext cx="2447925" cy="1192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10" descr="alt=&quot;&quot;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696075" y="5665788"/>
            <a:ext cx="2447925" cy="1192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166728757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_no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3716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l"/>
            <a:fld id="{E507B00A-00F3-40B4-9FBC-773D3E654F2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algn="l"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1"/>
          </p:nvPr>
        </p:nvSpPr>
        <p:spPr>
          <a:xfrm>
            <a:off x="457200" y="1676400"/>
            <a:ext cx="8077200" cy="3657600"/>
          </a:xfrm>
        </p:spPr>
        <p:txBody>
          <a:bodyPr/>
          <a:lstStyle/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2"/>
          </p:nvPr>
        </p:nvSpPr>
        <p:spPr>
          <a:xfrm>
            <a:off x="457200" y="5410200"/>
            <a:ext cx="8077200" cy="457200"/>
          </a:xfrm>
        </p:spPr>
        <p:txBody>
          <a:bodyPr/>
          <a:lstStyle>
            <a:lvl1pPr algn="ctr">
              <a:buNone/>
              <a:defRPr sz="2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717373969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3716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l"/>
            <a:fld id="{E507B00A-00F3-40B4-9FBC-773D3E654F2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algn="l"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sz="quarter" idx="11"/>
          </p:nvPr>
        </p:nvSpPr>
        <p:spPr>
          <a:xfrm>
            <a:off x="685800" y="1676400"/>
            <a:ext cx="7696200" cy="3810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2"/>
          </p:nvPr>
        </p:nvSpPr>
        <p:spPr>
          <a:xfrm>
            <a:off x="1676400" y="5562600"/>
            <a:ext cx="5257800" cy="609600"/>
          </a:xfrm>
        </p:spPr>
        <p:txBody>
          <a:bodyPr>
            <a:normAutofit/>
          </a:bodyPr>
          <a:lstStyle>
            <a:lvl1pPr algn="ctr">
              <a:buNone/>
              <a:defRPr sz="2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6" name="Picture 10" descr="alt=&quot;&quot;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696075" y="5665788"/>
            <a:ext cx="2447925" cy="1192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10" descr="alt=&quot;&quot;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696075" y="5665788"/>
            <a:ext cx="2447925" cy="1192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451418813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with caption_no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3716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l"/>
            <a:fld id="{E507B00A-00F3-40B4-9FBC-773D3E654F2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algn="l"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sz="quarter" idx="11"/>
          </p:nvPr>
        </p:nvSpPr>
        <p:spPr>
          <a:xfrm>
            <a:off x="609600" y="1676400"/>
            <a:ext cx="7848600" cy="3810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2"/>
          </p:nvPr>
        </p:nvSpPr>
        <p:spPr>
          <a:xfrm>
            <a:off x="1676400" y="5562600"/>
            <a:ext cx="5257800" cy="609600"/>
          </a:xfrm>
        </p:spPr>
        <p:txBody>
          <a:bodyPr>
            <a:normAutofit/>
          </a:bodyPr>
          <a:lstStyle>
            <a:lvl1pPr algn="ctr">
              <a:buNone/>
              <a:defRPr sz="2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445886106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wit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3716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l"/>
            <a:fld id="{E507B00A-00F3-40B4-9FBC-773D3E654F2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algn="l"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sz="quarter" idx="11"/>
          </p:nvPr>
        </p:nvSpPr>
        <p:spPr>
          <a:xfrm>
            <a:off x="457200" y="1676400"/>
            <a:ext cx="2895600" cy="609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sz="quarter" idx="12"/>
          </p:nvPr>
        </p:nvSpPr>
        <p:spPr>
          <a:xfrm>
            <a:off x="457200" y="2362200"/>
            <a:ext cx="2895600" cy="3810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429000" y="1676400"/>
            <a:ext cx="5257800" cy="4495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pic>
        <p:nvPicPr>
          <p:cNvPr id="8" name="Picture 10" descr="alt=&quot;&quot;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696075" y="5665788"/>
            <a:ext cx="2447925" cy="1192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10" descr="alt=&quot;&quot;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696075" y="5665788"/>
            <a:ext cx="2447925" cy="1192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716940571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with text_no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3716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l"/>
            <a:fld id="{E507B00A-00F3-40B4-9FBC-773D3E654F2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algn="l"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sz="quarter" idx="11"/>
          </p:nvPr>
        </p:nvSpPr>
        <p:spPr>
          <a:xfrm>
            <a:off x="457200" y="1676400"/>
            <a:ext cx="2895600" cy="609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sz="quarter" idx="12"/>
          </p:nvPr>
        </p:nvSpPr>
        <p:spPr>
          <a:xfrm>
            <a:off x="457200" y="2362200"/>
            <a:ext cx="2895600" cy="3810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429000" y="1676400"/>
            <a:ext cx="5257800" cy="4495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8765981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ompletely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99418495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3716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l"/>
            <a:fld id="{E507B00A-00F3-40B4-9FBC-773D3E654F2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algn="l"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533400" y="2133600"/>
            <a:ext cx="8077200" cy="1981200"/>
          </a:xfrm>
        </p:spPr>
        <p:txBody>
          <a:bodyPr>
            <a:normAutofit/>
          </a:bodyPr>
          <a:lstStyle>
            <a:lvl1pPr algn="ctr">
              <a:buFontTx/>
              <a:buNone/>
              <a:defRPr sz="44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Subtitle 2"/>
          <p:cNvSpPr>
            <a:spLocks noGrp="1"/>
          </p:cNvSpPr>
          <p:nvPr>
            <p:ph type="subTitle" idx="1"/>
          </p:nvPr>
        </p:nvSpPr>
        <p:spPr>
          <a:xfrm>
            <a:off x="1447800" y="4267200"/>
            <a:ext cx="6400800" cy="9144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pic>
        <p:nvPicPr>
          <p:cNvPr id="7" name="Picture 10" descr="alt=&quot;&quot;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696075" y="5665788"/>
            <a:ext cx="2447925" cy="1192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10" descr="alt=&quot;&quot;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696075" y="5665788"/>
            <a:ext cx="2447925" cy="1192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0652220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8.xml"/><Relationship Id="rId7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7.xml"/><Relationship Id="rId2" Type="http://schemas.openxmlformats.org/officeDocument/2006/relationships/slideLayout" Target="../slideLayouts/slideLayout17.xml"/><Relationship Id="rId1" Type="http://schemas.openxmlformats.org/officeDocument/2006/relationships/slideLayout" Target="../slideLayouts/slideLayout16.xml"/><Relationship Id="rId6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5.xml"/><Relationship Id="rId4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4.xml"/><Relationship Id="rId14" Type="http://schemas.openxmlformats.org/officeDocument/2006/relationships/image" Target="../media/image1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5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0.xml"/><Relationship Id="rId7" Type="http://schemas.openxmlformats.org/officeDocument/2006/relationships/slideLayout" Target="../slideLayouts/slideLayout34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9.xml"/><Relationship Id="rId1" Type="http://schemas.openxmlformats.org/officeDocument/2006/relationships/slideLayout" Target="../slideLayouts/slideLayout28.xml"/><Relationship Id="rId6" Type="http://schemas.openxmlformats.org/officeDocument/2006/relationships/slideLayout" Target="../slideLayouts/slideLayout33.xml"/><Relationship Id="rId11" Type="http://schemas.openxmlformats.org/officeDocument/2006/relationships/slideLayout" Target="../slideLayouts/slideLayout38.xml"/><Relationship Id="rId5" Type="http://schemas.openxmlformats.org/officeDocument/2006/relationships/slideLayout" Target="../slideLayouts/slideLayout32.xml"/><Relationship Id="rId10" Type="http://schemas.openxmlformats.org/officeDocument/2006/relationships/slideLayout" Target="../slideLayouts/slideLayout37.xml"/><Relationship Id="rId4" Type="http://schemas.openxmlformats.org/officeDocument/2006/relationships/slideLayout" Target="../slideLayouts/slideLayout31.xml"/><Relationship Id="rId9" Type="http://schemas.openxmlformats.org/officeDocument/2006/relationships/slideLayout" Target="../slideLayouts/slideLayout36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6.xml"/><Relationship Id="rId13" Type="http://schemas.openxmlformats.org/officeDocument/2006/relationships/slideLayout" Target="../slideLayouts/slideLayout51.xml"/><Relationship Id="rId18" Type="http://schemas.openxmlformats.org/officeDocument/2006/relationships/theme" Target="../theme/theme4.xml"/><Relationship Id="rId3" Type="http://schemas.openxmlformats.org/officeDocument/2006/relationships/slideLayout" Target="../slideLayouts/slideLayout41.xml"/><Relationship Id="rId7" Type="http://schemas.openxmlformats.org/officeDocument/2006/relationships/slideLayout" Target="../slideLayouts/slideLayout45.xml"/><Relationship Id="rId12" Type="http://schemas.openxmlformats.org/officeDocument/2006/relationships/slideLayout" Target="../slideLayouts/slideLayout50.xml"/><Relationship Id="rId17" Type="http://schemas.openxmlformats.org/officeDocument/2006/relationships/slideLayout" Target="../slideLayouts/slideLayout55.xml"/><Relationship Id="rId2" Type="http://schemas.openxmlformats.org/officeDocument/2006/relationships/slideLayout" Target="../slideLayouts/slideLayout40.xml"/><Relationship Id="rId16" Type="http://schemas.openxmlformats.org/officeDocument/2006/relationships/slideLayout" Target="../slideLayouts/slideLayout54.xml"/><Relationship Id="rId1" Type="http://schemas.openxmlformats.org/officeDocument/2006/relationships/slideLayout" Target="../slideLayouts/slideLayout39.xml"/><Relationship Id="rId6" Type="http://schemas.openxmlformats.org/officeDocument/2006/relationships/slideLayout" Target="../slideLayouts/slideLayout44.xml"/><Relationship Id="rId11" Type="http://schemas.openxmlformats.org/officeDocument/2006/relationships/slideLayout" Target="../slideLayouts/slideLayout49.xml"/><Relationship Id="rId5" Type="http://schemas.openxmlformats.org/officeDocument/2006/relationships/slideLayout" Target="../slideLayouts/slideLayout43.xml"/><Relationship Id="rId15" Type="http://schemas.openxmlformats.org/officeDocument/2006/relationships/slideLayout" Target="../slideLayouts/slideLayout53.xml"/><Relationship Id="rId10" Type="http://schemas.openxmlformats.org/officeDocument/2006/relationships/slideLayout" Target="../slideLayouts/slideLayout48.xml"/><Relationship Id="rId4" Type="http://schemas.openxmlformats.org/officeDocument/2006/relationships/slideLayout" Target="../slideLayouts/slideLayout42.xml"/><Relationship Id="rId9" Type="http://schemas.openxmlformats.org/officeDocument/2006/relationships/slideLayout" Target="../slideLayouts/slideLayout47.xml"/><Relationship Id="rId14" Type="http://schemas.openxmlformats.org/officeDocument/2006/relationships/slideLayout" Target="../slideLayouts/slideLayout5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13" Type="http://schemas.openxmlformats.org/officeDocument/2006/relationships/slideLayout" Target="../slideLayouts/slideLayout68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slideLayout" Target="../slideLayouts/slideLayout67.xml"/><Relationship Id="rId2" Type="http://schemas.openxmlformats.org/officeDocument/2006/relationships/slideLayout" Target="../slideLayouts/slideLayout57.xml"/><Relationship Id="rId16" Type="http://schemas.openxmlformats.org/officeDocument/2006/relationships/image" Target="../media/image4.png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5" Type="http://schemas.openxmlformats.org/officeDocument/2006/relationships/theme" Target="../theme/theme5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Relationship Id="rId14" Type="http://schemas.openxmlformats.org/officeDocument/2006/relationships/slideLayout" Target="../slideLayouts/slideLayout69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7.xml"/><Relationship Id="rId13" Type="http://schemas.openxmlformats.org/officeDocument/2006/relationships/slideLayout" Target="../slideLayouts/slideLayout82.xml"/><Relationship Id="rId3" Type="http://schemas.openxmlformats.org/officeDocument/2006/relationships/slideLayout" Target="../slideLayouts/slideLayout72.xml"/><Relationship Id="rId7" Type="http://schemas.openxmlformats.org/officeDocument/2006/relationships/slideLayout" Target="../slideLayouts/slideLayout76.xml"/><Relationship Id="rId12" Type="http://schemas.openxmlformats.org/officeDocument/2006/relationships/slideLayout" Target="../slideLayouts/slideLayout81.xml"/><Relationship Id="rId17" Type="http://schemas.openxmlformats.org/officeDocument/2006/relationships/theme" Target="../theme/theme6.xml"/><Relationship Id="rId2" Type="http://schemas.openxmlformats.org/officeDocument/2006/relationships/slideLayout" Target="../slideLayouts/slideLayout71.xml"/><Relationship Id="rId16" Type="http://schemas.openxmlformats.org/officeDocument/2006/relationships/slideLayout" Target="../slideLayouts/slideLayout85.xml"/><Relationship Id="rId1" Type="http://schemas.openxmlformats.org/officeDocument/2006/relationships/slideLayout" Target="../slideLayouts/slideLayout70.xml"/><Relationship Id="rId6" Type="http://schemas.openxmlformats.org/officeDocument/2006/relationships/slideLayout" Target="../slideLayouts/slideLayout75.xml"/><Relationship Id="rId11" Type="http://schemas.openxmlformats.org/officeDocument/2006/relationships/slideLayout" Target="../slideLayouts/slideLayout80.xml"/><Relationship Id="rId5" Type="http://schemas.openxmlformats.org/officeDocument/2006/relationships/slideLayout" Target="../slideLayouts/slideLayout74.xml"/><Relationship Id="rId15" Type="http://schemas.openxmlformats.org/officeDocument/2006/relationships/slideLayout" Target="../slideLayouts/slideLayout84.xml"/><Relationship Id="rId10" Type="http://schemas.openxmlformats.org/officeDocument/2006/relationships/slideLayout" Target="../slideLayouts/slideLayout79.xml"/><Relationship Id="rId4" Type="http://schemas.openxmlformats.org/officeDocument/2006/relationships/slideLayout" Target="../slideLayouts/slideLayout73.xml"/><Relationship Id="rId9" Type="http://schemas.openxmlformats.org/officeDocument/2006/relationships/slideLayout" Target="../slideLayouts/slideLayout78.xml"/><Relationship Id="rId14" Type="http://schemas.openxmlformats.org/officeDocument/2006/relationships/slideLayout" Target="../slideLayouts/slideLayout83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3.xml"/><Relationship Id="rId13" Type="http://schemas.openxmlformats.org/officeDocument/2006/relationships/slideLayout" Target="../slideLayouts/slideLayout98.xml"/><Relationship Id="rId18" Type="http://schemas.openxmlformats.org/officeDocument/2006/relationships/slideLayout" Target="../slideLayouts/slideLayout103.xml"/><Relationship Id="rId3" Type="http://schemas.openxmlformats.org/officeDocument/2006/relationships/slideLayout" Target="../slideLayouts/slideLayout88.xml"/><Relationship Id="rId21" Type="http://schemas.openxmlformats.org/officeDocument/2006/relationships/theme" Target="../theme/theme7.xml"/><Relationship Id="rId7" Type="http://schemas.openxmlformats.org/officeDocument/2006/relationships/slideLayout" Target="../slideLayouts/slideLayout92.xml"/><Relationship Id="rId12" Type="http://schemas.openxmlformats.org/officeDocument/2006/relationships/slideLayout" Target="../slideLayouts/slideLayout97.xml"/><Relationship Id="rId17" Type="http://schemas.openxmlformats.org/officeDocument/2006/relationships/slideLayout" Target="../slideLayouts/slideLayout102.xml"/><Relationship Id="rId2" Type="http://schemas.openxmlformats.org/officeDocument/2006/relationships/slideLayout" Target="../slideLayouts/slideLayout87.xml"/><Relationship Id="rId16" Type="http://schemas.openxmlformats.org/officeDocument/2006/relationships/slideLayout" Target="../slideLayouts/slideLayout101.xml"/><Relationship Id="rId20" Type="http://schemas.openxmlformats.org/officeDocument/2006/relationships/slideLayout" Target="../slideLayouts/slideLayout105.xml"/><Relationship Id="rId1" Type="http://schemas.openxmlformats.org/officeDocument/2006/relationships/slideLayout" Target="../slideLayouts/slideLayout86.xml"/><Relationship Id="rId6" Type="http://schemas.openxmlformats.org/officeDocument/2006/relationships/slideLayout" Target="../slideLayouts/slideLayout91.xml"/><Relationship Id="rId11" Type="http://schemas.openxmlformats.org/officeDocument/2006/relationships/slideLayout" Target="../slideLayouts/slideLayout96.xml"/><Relationship Id="rId5" Type="http://schemas.openxmlformats.org/officeDocument/2006/relationships/slideLayout" Target="../slideLayouts/slideLayout90.xml"/><Relationship Id="rId15" Type="http://schemas.openxmlformats.org/officeDocument/2006/relationships/slideLayout" Target="../slideLayouts/slideLayout100.xml"/><Relationship Id="rId10" Type="http://schemas.openxmlformats.org/officeDocument/2006/relationships/slideLayout" Target="../slideLayouts/slideLayout95.xml"/><Relationship Id="rId19" Type="http://schemas.openxmlformats.org/officeDocument/2006/relationships/slideLayout" Target="../slideLayouts/slideLayout104.xml"/><Relationship Id="rId4" Type="http://schemas.openxmlformats.org/officeDocument/2006/relationships/slideLayout" Target="../slideLayouts/slideLayout89.xml"/><Relationship Id="rId9" Type="http://schemas.openxmlformats.org/officeDocument/2006/relationships/slideLayout" Target="../slideLayouts/slideLayout94.xml"/><Relationship Id="rId14" Type="http://schemas.openxmlformats.org/officeDocument/2006/relationships/slideLayout" Target="../slideLayouts/slideLayout99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3.xml"/><Relationship Id="rId13" Type="http://schemas.openxmlformats.org/officeDocument/2006/relationships/theme" Target="../theme/theme8.xml"/><Relationship Id="rId3" Type="http://schemas.openxmlformats.org/officeDocument/2006/relationships/slideLayout" Target="../slideLayouts/slideLayout108.xml"/><Relationship Id="rId7" Type="http://schemas.openxmlformats.org/officeDocument/2006/relationships/slideLayout" Target="../slideLayouts/slideLayout112.xml"/><Relationship Id="rId12" Type="http://schemas.openxmlformats.org/officeDocument/2006/relationships/slideLayout" Target="../slideLayouts/slideLayout117.xml"/><Relationship Id="rId2" Type="http://schemas.openxmlformats.org/officeDocument/2006/relationships/slideLayout" Target="../slideLayouts/slideLayout107.xml"/><Relationship Id="rId1" Type="http://schemas.openxmlformats.org/officeDocument/2006/relationships/slideLayout" Target="../slideLayouts/slideLayout106.xml"/><Relationship Id="rId6" Type="http://schemas.openxmlformats.org/officeDocument/2006/relationships/slideLayout" Target="../slideLayouts/slideLayout111.xml"/><Relationship Id="rId11" Type="http://schemas.openxmlformats.org/officeDocument/2006/relationships/slideLayout" Target="../slideLayouts/slideLayout116.xml"/><Relationship Id="rId5" Type="http://schemas.openxmlformats.org/officeDocument/2006/relationships/slideLayout" Target="../slideLayouts/slideLayout110.xml"/><Relationship Id="rId10" Type="http://schemas.openxmlformats.org/officeDocument/2006/relationships/slideLayout" Target="../slideLayouts/slideLayout115.xml"/><Relationship Id="rId4" Type="http://schemas.openxmlformats.org/officeDocument/2006/relationships/slideLayout" Target="../slideLayouts/slideLayout109.xml"/><Relationship Id="rId9" Type="http://schemas.openxmlformats.org/officeDocument/2006/relationships/slideLayout" Target="../slideLayouts/slideLayout1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>
                <a:gamma/>
                <a:shade val="0"/>
                <a:invGamma/>
              </a:schemeClr>
            </a:gs>
            <a:gs pos="100000">
              <a:schemeClr val="bg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28600" y="1981200"/>
            <a:ext cx="86868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u="none"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FFFFFF"/>
              </a:solidFill>
              <a:latin typeface="Times" pitchFamily="18" charset="0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u="none"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FFFFFF"/>
              </a:solidFill>
              <a:latin typeface="Times" pitchFamily="18" charset="0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u="none"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fld id="{60875DA4-A363-4FA9-84BE-160D2A6C4B6B}" type="slidenum">
              <a:rPr lang="en-US">
                <a:solidFill>
                  <a:srgbClr val="FFFFFF"/>
                </a:solidFill>
                <a:latin typeface="Times" pitchFamily="18" charset="0"/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>
              <a:solidFill>
                <a:srgbClr val="FFFFFF"/>
              </a:solidFill>
              <a:latin typeface="Times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79826815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Helvetica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Helvetica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Helvetica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Helvetica" pitchFamily="34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Helvetica" pitchFamily="34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Helvetica" pitchFamily="34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Helvetica" pitchFamily="34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Helvetic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129540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2514600"/>
            <a:ext cx="8229600" cy="3611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pic>
        <p:nvPicPr>
          <p:cNvPr id="1028" name="Picture 3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457200" y="228600"/>
            <a:ext cx="83058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Rectangle 9"/>
          <p:cNvSpPr/>
          <p:nvPr/>
        </p:nvSpPr>
        <p:spPr>
          <a:xfrm>
            <a:off x="0" y="6400800"/>
            <a:ext cx="9144000" cy="457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08664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  <p:sldLayoutId id="2147483678" r:id="rId2"/>
    <p:sldLayoutId id="2147483679" r:id="rId3"/>
    <p:sldLayoutId id="2147483680" r:id="rId4"/>
    <p:sldLayoutId id="2147483681" r:id="rId5"/>
    <p:sldLayoutId id="2147483682" r:id="rId6"/>
    <p:sldLayoutId id="2147483683" r:id="rId7"/>
    <p:sldLayoutId id="2147483684" r:id="rId8"/>
    <p:sldLayoutId id="2147483685" r:id="rId9"/>
    <p:sldLayoutId id="2147483686" r:id="rId10"/>
    <p:sldLayoutId id="2147483687" r:id="rId11"/>
    <p:sldLayoutId id="2147483688" r:id="rId12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3500" kern="1200">
          <a:solidFill>
            <a:schemeClr val="tx1"/>
          </a:solidFill>
          <a:latin typeface="Arial" pitchFamily="34" charset="0"/>
          <a:ea typeface="+mj-ea"/>
          <a:cs typeface="Arial" pitchFamily="34" charset="0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3500">
          <a:solidFill>
            <a:schemeClr val="tx1"/>
          </a:solidFill>
          <a:latin typeface="Arial" charset="0"/>
          <a:cs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3500">
          <a:solidFill>
            <a:schemeClr val="tx1"/>
          </a:solidFill>
          <a:latin typeface="Arial" charset="0"/>
          <a:cs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3500">
          <a:solidFill>
            <a:schemeClr val="tx1"/>
          </a:solidFill>
          <a:latin typeface="Arial" charset="0"/>
          <a:cs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3500">
          <a:solidFill>
            <a:schemeClr val="tx1"/>
          </a:solidFill>
          <a:latin typeface="Arial" charset="0"/>
          <a:cs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3500">
          <a:solidFill>
            <a:schemeClr val="tx1"/>
          </a:solidFill>
          <a:latin typeface="Arial" charset="0"/>
          <a:cs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3500">
          <a:solidFill>
            <a:schemeClr val="tx1"/>
          </a:solidFill>
          <a:latin typeface="Arial" charset="0"/>
          <a:cs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3500">
          <a:solidFill>
            <a:schemeClr val="tx1"/>
          </a:solidFill>
          <a:latin typeface="Arial" charset="0"/>
          <a:cs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3500">
          <a:solidFill>
            <a:schemeClr val="tx1"/>
          </a:solidFill>
          <a:latin typeface="Arial" charset="0"/>
          <a:cs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6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2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17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020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297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pic>
        <p:nvPicPr>
          <p:cNvPr id="2052" name="Picture 7" descr="IHI_LogoColor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7239000" y="6019800"/>
            <a:ext cx="1676400" cy="658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40" name="Rectangle 8"/>
          <p:cNvSpPr>
            <a:spLocks noChangeArrowheads="1"/>
          </p:cNvSpPr>
          <p:nvPr/>
        </p:nvSpPr>
        <p:spPr bwMode="auto">
          <a:xfrm>
            <a:off x="228600" y="1249363"/>
            <a:ext cx="8720138" cy="46037"/>
          </a:xfrm>
          <a:prstGeom prst="rect">
            <a:avLst/>
          </a:prstGeom>
          <a:gradFill rotWithShape="1">
            <a:gsLst>
              <a:gs pos="0">
                <a:srgbClr val="000099"/>
              </a:gs>
              <a:gs pos="100000">
                <a:srgbClr val="226A55"/>
              </a:gs>
            </a:gsLst>
            <a:lin ang="0" scaled="1"/>
          </a:gradFill>
          <a:ln w="9525">
            <a:solidFill>
              <a:schemeClr val="accent2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8441" name="Rectangle 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600200" y="6153150"/>
            <a:ext cx="54102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8442" name="Rectangle 1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57200" y="6151563"/>
            <a:ext cx="9144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  <a:p>
            <a:pPr>
              <a:defRPr/>
            </a:pPr>
            <a:fld id="{201EA603-85BE-4406-AA76-67C0279D7029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96366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6" r:id="rId1"/>
    <p:sldLayoutId id="2147483777" r:id="rId2"/>
    <p:sldLayoutId id="2147483778" r:id="rId3"/>
    <p:sldLayoutId id="2147483779" r:id="rId4"/>
    <p:sldLayoutId id="2147483780" r:id="rId5"/>
    <p:sldLayoutId id="2147483781" r:id="rId6"/>
    <p:sldLayoutId id="2147483782" r:id="rId7"/>
    <p:sldLayoutId id="2147483783" r:id="rId8"/>
    <p:sldLayoutId id="2147483784" r:id="rId9"/>
    <p:sldLayoutId id="2147483785" r:id="rId10"/>
    <p:sldLayoutId id="2147483786" r:id="rId11"/>
  </p:sldLayoutIdLst>
  <p:hf hd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000099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000099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000099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000099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000099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000099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000099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000099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000099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Font typeface="Arial" charset="0"/>
        <a:buChar char="─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Font typeface="Wingdings" pitchFamily="2" charset="2"/>
        <a:buChar char="Ø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57200" y="632460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l"/>
            <a:fld id="{E507B00A-00F3-40B4-9FBC-773D3E654F2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algn="l"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Rectangle 6"/>
          <p:cNvSpPr/>
          <p:nvPr userDrawn="1"/>
        </p:nvSpPr>
        <p:spPr>
          <a:xfrm>
            <a:off x="0" y="0"/>
            <a:ext cx="9144000" cy="14478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4400" dirty="0">
              <a:solidFill>
                <a:prstClr val="white"/>
              </a:solidFill>
            </a:endParaRPr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0" y="1447800"/>
            <a:ext cx="9144000" cy="0"/>
          </a:xfrm>
          <a:prstGeom prst="line">
            <a:avLst/>
          </a:prstGeom>
          <a:ln w="12700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itle 1"/>
          <p:cNvSpPr txBox="1">
            <a:spLocks/>
          </p:cNvSpPr>
          <p:nvPr userDrawn="1"/>
        </p:nvSpPr>
        <p:spPr>
          <a:xfrm>
            <a:off x="609600" y="4270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algn="ctr">
              <a:spcBef>
                <a:spcPct val="0"/>
              </a:spcBef>
              <a:defRPr/>
            </a:pPr>
            <a:endParaRPr lang="en-US" sz="4400" dirty="0" smtClean="0">
              <a:solidFill>
                <a:prstClr val="white"/>
              </a:solidFill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3326093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8" r:id="rId1"/>
    <p:sldLayoutId id="2147483789" r:id="rId2"/>
    <p:sldLayoutId id="2147483790" r:id="rId3"/>
    <p:sldLayoutId id="2147483791" r:id="rId4"/>
    <p:sldLayoutId id="2147483792" r:id="rId5"/>
    <p:sldLayoutId id="2147483793" r:id="rId6"/>
    <p:sldLayoutId id="2147483794" r:id="rId7"/>
    <p:sldLayoutId id="2147483795" r:id="rId8"/>
    <p:sldLayoutId id="2147483796" r:id="rId9"/>
    <p:sldLayoutId id="2147483797" r:id="rId10"/>
    <p:sldLayoutId id="2147483798" r:id="rId11"/>
    <p:sldLayoutId id="2147483799" r:id="rId12"/>
    <p:sldLayoutId id="2147483800" r:id="rId13"/>
    <p:sldLayoutId id="2147483801" r:id="rId14"/>
    <p:sldLayoutId id="2147483802" r:id="rId15"/>
    <p:sldLayoutId id="2147483803" r:id="rId16"/>
    <p:sldLayoutId id="2147483804" r:id="rId17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6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177825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6" r:id="rId1"/>
    <p:sldLayoutId id="2147483807" r:id="rId2"/>
    <p:sldLayoutId id="2147483808" r:id="rId3"/>
    <p:sldLayoutId id="2147483809" r:id="rId4"/>
    <p:sldLayoutId id="2147483810" r:id="rId5"/>
    <p:sldLayoutId id="2147483811" r:id="rId6"/>
    <p:sldLayoutId id="2147483812" r:id="rId7"/>
    <p:sldLayoutId id="2147483813" r:id="rId8"/>
    <p:sldLayoutId id="2147483814" r:id="rId9"/>
    <p:sldLayoutId id="2147483815" r:id="rId10"/>
    <p:sldLayoutId id="2147483816" r:id="rId11"/>
    <p:sldLayoutId id="2147483817" r:id="rId12"/>
    <p:sldLayoutId id="2147483818" r:id="rId13"/>
    <p:sldLayoutId id="2147483819" r:id="rId14"/>
  </p:sldLayoutIdLst>
  <p:transition>
    <p:fade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57200" y="632460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l"/>
            <a:fld id="{E507B00A-00F3-40B4-9FBC-773D3E654F2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algn="l"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Rectangle 6"/>
          <p:cNvSpPr/>
          <p:nvPr userDrawn="1"/>
        </p:nvSpPr>
        <p:spPr>
          <a:xfrm>
            <a:off x="0" y="0"/>
            <a:ext cx="9144000" cy="14478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4400" dirty="0">
              <a:solidFill>
                <a:prstClr val="white"/>
              </a:solidFill>
            </a:endParaRPr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0" y="1447800"/>
            <a:ext cx="9144000" cy="0"/>
          </a:xfrm>
          <a:prstGeom prst="line">
            <a:avLst/>
          </a:prstGeom>
          <a:ln w="12700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itle 1"/>
          <p:cNvSpPr txBox="1">
            <a:spLocks/>
          </p:cNvSpPr>
          <p:nvPr userDrawn="1"/>
        </p:nvSpPr>
        <p:spPr>
          <a:xfrm>
            <a:off x="609600" y="4270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algn="ctr">
              <a:spcBef>
                <a:spcPct val="0"/>
              </a:spcBef>
              <a:defRPr/>
            </a:pPr>
            <a:endParaRPr lang="en-US" sz="4400" dirty="0" smtClean="0">
              <a:solidFill>
                <a:prstClr val="white"/>
              </a:solidFill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36200439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1" r:id="rId1"/>
    <p:sldLayoutId id="2147483822" r:id="rId2"/>
    <p:sldLayoutId id="2147483823" r:id="rId3"/>
    <p:sldLayoutId id="2147483824" r:id="rId4"/>
    <p:sldLayoutId id="2147483825" r:id="rId5"/>
    <p:sldLayoutId id="2147483826" r:id="rId6"/>
    <p:sldLayoutId id="2147483827" r:id="rId7"/>
    <p:sldLayoutId id="2147483828" r:id="rId8"/>
    <p:sldLayoutId id="2147483829" r:id="rId9"/>
    <p:sldLayoutId id="2147483830" r:id="rId10"/>
    <p:sldLayoutId id="2147483831" r:id="rId11"/>
    <p:sldLayoutId id="2147483832" r:id="rId12"/>
    <p:sldLayoutId id="2147483833" r:id="rId13"/>
    <p:sldLayoutId id="2147483834" r:id="rId14"/>
    <p:sldLayoutId id="2147483835" r:id="rId15"/>
    <p:sldLayoutId id="2147483836" r:id="rId16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57200" y="632460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l"/>
            <a:fld id="{E507B00A-00F3-40B4-9FBC-773D3E654F2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algn="l"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14478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4400" dirty="0">
              <a:solidFill>
                <a:prstClr val="white"/>
              </a:solidFill>
            </a:endParaRPr>
          </a:p>
        </p:txBody>
      </p:sp>
      <p:cxnSp>
        <p:nvCxnSpPr>
          <p:cNvPr id="8" name="Straight Connector 7"/>
          <p:cNvCxnSpPr/>
          <p:nvPr/>
        </p:nvCxnSpPr>
        <p:spPr>
          <a:xfrm>
            <a:off x="0" y="1447800"/>
            <a:ext cx="9144000" cy="0"/>
          </a:xfrm>
          <a:prstGeom prst="line">
            <a:avLst/>
          </a:prstGeom>
          <a:ln w="12700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itle 1"/>
          <p:cNvSpPr txBox="1">
            <a:spLocks/>
          </p:cNvSpPr>
          <p:nvPr/>
        </p:nvSpPr>
        <p:spPr>
          <a:xfrm>
            <a:off x="609600" y="4270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algn="ctr">
              <a:spcBef>
                <a:spcPct val="0"/>
              </a:spcBef>
              <a:defRPr/>
            </a:pPr>
            <a:endParaRPr lang="en-US" sz="4400" dirty="0" smtClean="0">
              <a:solidFill>
                <a:prstClr val="white"/>
              </a:solidFill>
              <a:ea typeface="+mj-ea"/>
              <a:cs typeface="+mj-cs"/>
            </a:endParaRPr>
          </a:p>
        </p:txBody>
      </p:sp>
      <p:sp>
        <p:nvSpPr>
          <p:cNvPr id="9" name="Rectangle 8"/>
          <p:cNvSpPr/>
          <p:nvPr userDrawn="1"/>
        </p:nvSpPr>
        <p:spPr>
          <a:xfrm>
            <a:off x="0" y="0"/>
            <a:ext cx="9144000" cy="14478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4400" dirty="0">
              <a:solidFill>
                <a:prstClr val="white"/>
              </a:solidFill>
            </a:endParaRPr>
          </a:p>
        </p:txBody>
      </p:sp>
      <p:cxnSp>
        <p:nvCxnSpPr>
          <p:cNvPr id="11" name="Straight Connector 10"/>
          <p:cNvCxnSpPr/>
          <p:nvPr userDrawn="1"/>
        </p:nvCxnSpPr>
        <p:spPr>
          <a:xfrm>
            <a:off x="0" y="1447800"/>
            <a:ext cx="9144000" cy="0"/>
          </a:xfrm>
          <a:prstGeom prst="line">
            <a:avLst/>
          </a:prstGeom>
          <a:ln w="12700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itle 1"/>
          <p:cNvSpPr txBox="1">
            <a:spLocks/>
          </p:cNvSpPr>
          <p:nvPr userDrawn="1"/>
        </p:nvSpPr>
        <p:spPr>
          <a:xfrm>
            <a:off x="609600" y="4270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algn="ctr">
              <a:spcBef>
                <a:spcPct val="0"/>
              </a:spcBef>
              <a:defRPr/>
            </a:pPr>
            <a:endParaRPr lang="en-US" sz="4400" dirty="0" smtClean="0">
              <a:solidFill>
                <a:prstClr val="white"/>
              </a:solidFill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16303358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9" r:id="rId1"/>
    <p:sldLayoutId id="2147483840" r:id="rId2"/>
    <p:sldLayoutId id="2147483841" r:id="rId3"/>
    <p:sldLayoutId id="2147483842" r:id="rId4"/>
    <p:sldLayoutId id="2147483843" r:id="rId5"/>
    <p:sldLayoutId id="2147483844" r:id="rId6"/>
    <p:sldLayoutId id="2147483845" r:id="rId7"/>
    <p:sldLayoutId id="2147483846" r:id="rId8"/>
    <p:sldLayoutId id="2147483847" r:id="rId9"/>
    <p:sldLayoutId id="2147483848" r:id="rId10"/>
    <p:sldLayoutId id="2147483849" r:id="rId11"/>
    <p:sldLayoutId id="2147483850" r:id="rId12"/>
    <p:sldLayoutId id="2147483851" r:id="rId13"/>
    <p:sldLayoutId id="2147483852" r:id="rId14"/>
    <p:sldLayoutId id="2147483853" r:id="rId15"/>
    <p:sldLayoutId id="2147483854" r:id="rId16"/>
    <p:sldLayoutId id="2147483855" r:id="rId17"/>
    <p:sldLayoutId id="2147483857" r:id="rId18"/>
    <p:sldLayoutId id="2147483858" r:id="rId19"/>
    <p:sldLayoutId id="2147483859" r:id="rId20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205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57200" y="632460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AD219F6-FC39-4707-BBD7-0F4205FB656B}" type="slidenum">
              <a:rPr lang="en-US">
                <a:ea typeface="ＭＳ Ｐゴシック" pitchFamily="34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ea typeface="ＭＳ Ｐゴシック" pitchFamily="34" charset="-128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14478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4400" dirty="0">
              <a:solidFill>
                <a:prstClr val="white"/>
              </a:solidFill>
            </a:endParaRPr>
          </a:p>
        </p:txBody>
      </p:sp>
      <p:cxnSp>
        <p:nvCxnSpPr>
          <p:cNvPr id="8" name="Straight Connector 7"/>
          <p:cNvCxnSpPr/>
          <p:nvPr/>
        </p:nvCxnSpPr>
        <p:spPr>
          <a:xfrm>
            <a:off x="0" y="1447800"/>
            <a:ext cx="9144000" cy="0"/>
          </a:xfrm>
          <a:prstGeom prst="line">
            <a:avLst/>
          </a:prstGeom>
          <a:ln w="12700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itle 1"/>
          <p:cNvSpPr txBox="1">
            <a:spLocks/>
          </p:cNvSpPr>
          <p:nvPr/>
        </p:nvSpPr>
        <p:spPr>
          <a:xfrm>
            <a:off x="609600" y="4270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algn="ctr">
              <a:spcBef>
                <a:spcPct val="0"/>
              </a:spcBef>
              <a:defRPr/>
            </a:pPr>
            <a:endParaRPr lang="en-US" sz="4400" dirty="0" smtClean="0">
              <a:solidFill>
                <a:prstClr val="white"/>
              </a:solidFill>
              <a:ea typeface="MS PGothic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1726895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61" r:id="rId1"/>
    <p:sldLayoutId id="2147483862" r:id="rId2"/>
    <p:sldLayoutId id="2147483863" r:id="rId3"/>
    <p:sldLayoutId id="2147483864" r:id="rId4"/>
    <p:sldLayoutId id="2147483865" r:id="rId5"/>
    <p:sldLayoutId id="2147483866" r:id="rId6"/>
    <p:sldLayoutId id="2147483867" r:id="rId7"/>
    <p:sldLayoutId id="2147483868" r:id="rId8"/>
    <p:sldLayoutId id="2147483869" r:id="rId9"/>
    <p:sldLayoutId id="2147483870" r:id="rId10"/>
    <p:sldLayoutId id="2147483871" r:id="rId11"/>
    <p:sldLayoutId id="2147483872" r:id="rId12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pitchFamily="34" charset="-128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pitchFamily="34" charset="-128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pitchFamily="34" charset="-128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pitchFamily="34" charset="-128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pitchFamily="34" charset="-128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MS PGothic" pitchFamily="34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MS PGothic" pitchFamily="34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MS PGothic" pitchFamily="34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MS PGothic" pitchFamily="34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ＭＳ Ｐゴシック" pitchFamily="34" charset="-128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ＭＳ Ｐゴシック" pitchFamily="34" charset="-128"/>
          <a:cs typeface="ＭＳ Ｐゴシック" pitchFamily="34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ＭＳ Ｐゴシック" pitchFamily="34" charset="-128"/>
          <a:cs typeface="ＭＳ Ｐゴシック" pitchFamily="34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ＭＳ Ｐゴシック" pitchFamily="34" charset="-128"/>
          <a:cs typeface="ＭＳ Ｐゴシック" pitchFamily="34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ＭＳ Ｐゴシック" pitchFamily="34" charset="-128"/>
          <a:cs typeface="ＭＳ Ｐゴシック" pitchFamily="34" charset="-128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45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69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6.emf"/><Relationship Id="rId4" Type="http://schemas.openxmlformats.org/officeDocument/2006/relationships/oleObject" Target="../embeddings/Microsoft_Excel_97-2003_Worksheet1.xls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60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0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60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5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6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9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5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5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5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5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5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5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5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5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18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56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16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19.png"/><Relationship Id="rId4" Type="http://schemas.openxmlformats.org/officeDocument/2006/relationships/oleObject" Target="../embeddings/Microsoft_Excel_97-2003_Worksheet2.xls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7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8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8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hyperlink" Target="http://www.hcup-us.ahrq.gov/reports/statbriefs/sb124.pdf" TargetMode="External"/><Relationship Id="rId1" Type="http://schemas.openxmlformats.org/officeDocument/2006/relationships/slideLayout" Target="../slideLayouts/slideLayout6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0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Mindfulness: Engaging </a:t>
            </a:r>
            <a:r>
              <a:rPr lang="en-US" dirty="0"/>
              <a:t>Frontline Providers in Antimicrobial Stewardship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l"/>
            <a:fld id="{E507B00A-00F3-40B4-9FBC-773D3E654F2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algn="l"/>
              <a:t>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8" name="Picture Placeholder 7"/>
          <p:cNvPicPr>
            <a:picLocks noGrp="1" noChangeAspect="1"/>
          </p:cNvPicPr>
          <p:nvPr>
            <p:ph type="pic" sz="quarter" idx="1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4267200"/>
            <a:ext cx="1163230" cy="1752600"/>
          </a:xfrm>
        </p:spPr>
      </p:pic>
      <p:sp>
        <p:nvSpPr>
          <p:cNvPr id="4" name="Text Placeholder 3"/>
          <p:cNvSpPr>
            <a:spLocks noGrp="1"/>
          </p:cNvSpPr>
          <p:nvPr>
            <p:ph type="body" sz="quarter" idx="12"/>
          </p:nvPr>
        </p:nvSpPr>
        <p:spPr>
          <a:xfrm>
            <a:off x="1905000" y="1676400"/>
            <a:ext cx="5257800" cy="5181600"/>
          </a:xfrm>
        </p:spPr>
        <p:txBody>
          <a:bodyPr>
            <a:normAutofit fontScale="92500" lnSpcReduction="20000"/>
          </a:bodyPr>
          <a:lstStyle/>
          <a:p>
            <a:pPr marL="0" indent="0"/>
            <a:r>
              <a:rPr lang="en-US" sz="2800" b="1" dirty="0" smtClean="0"/>
              <a:t>CAPT </a:t>
            </a:r>
            <a:r>
              <a:rPr lang="en-US" sz="2800" b="1" dirty="0"/>
              <a:t>Arjun Srinivasan, MD</a:t>
            </a:r>
            <a:r>
              <a:rPr lang="en-US" sz="2800" dirty="0"/>
              <a:t/>
            </a:r>
            <a:br>
              <a:rPr lang="en-US" sz="2800" dirty="0"/>
            </a:br>
            <a:r>
              <a:rPr lang="en-US" sz="2800" dirty="0"/>
              <a:t>Associate Director for Healthcare Associated Infection Prevention Programs</a:t>
            </a:r>
          </a:p>
          <a:p>
            <a:pPr marL="0" indent="0"/>
            <a:r>
              <a:rPr lang="en-US" sz="2800" dirty="0"/>
              <a:t>Division of Healthcare Quality </a:t>
            </a:r>
            <a:r>
              <a:rPr lang="en-US" sz="2800" dirty="0" smtClean="0"/>
              <a:t>Promotion</a:t>
            </a:r>
          </a:p>
          <a:p>
            <a:pPr marL="0" indent="0"/>
            <a:endParaRPr lang="en-US" sz="2800" dirty="0"/>
          </a:p>
          <a:p>
            <a:pPr marL="0" indent="0"/>
            <a:r>
              <a:rPr lang="en-US" sz="2800" b="1" dirty="0" smtClean="0"/>
              <a:t>Scott Flanders, MD</a:t>
            </a:r>
            <a:r>
              <a:rPr lang="en-US" sz="2800" dirty="0"/>
              <a:t/>
            </a:r>
            <a:br>
              <a:rPr lang="en-US" sz="2800" dirty="0"/>
            </a:br>
            <a:r>
              <a:rPr lang="en-US" sz="2800" dirty="0"/>
              <a:t>Professor of Medicine</a:t>
            </a:r>
          </a:p>
          <a:p>
            <a:pPr marL="0" indent="0"/>
            <a:r>
              <a:rPr lang="en-US" sz="2800" dirty="0"/>
              <a:t>Director, Hospital Medicine Program</a:t>
            </a:r>
          </a:p>
          <a:p>
            <a:pPr marL="0" indent="0"/>
            <a:r>
              <a:rPr lang="en-US" sz="2800" dirty="0"/>
              <a:t>Director, Hospital Medicine Safety Consortium</a:t>
            </a:r>
          </a:p>
          <a:p>
            <a:pPr marL="0" indent="0"/>
            <a:r>
              <a:rPr lang="en-US" sz="2800" dirty="0"/>
              <a:t>University of </a:t>
            </a:r>
            <a:r>
              <a:rPr lang="en-US" sz="2800" dirty="0" smtClean="0"/>
              <a:t>Michigan</a:t>
            </a:r>
            <a:endParaRPr lang="en-US" sz="2800" dirty="0"/>
          </a:p>
        </p:txBody>
      </p:sp>
      <p:pic>
        <p:nvPicPr>
          <p:cNvPr id="13" name="Picture Placeholder 7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123"/>
          <a:stretch/>
        </p:blipFill>
        <p:spPr>
          <a:xfrm>
            <a:off x="7086600" y="1752600"/>
            <a:ext cx="1676400" cy="190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90121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69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81000" y="381000"/>
            <a:ext cx="8305800" cy="1143000"/>
          </a:xfrm>
          <a:prstGeom prst="rect">
            <a:avLst/>
          </a:prstGeom>
        </p:spPr>
        <p:txBody>
          <a:bodyPr/>
          <a:lstStyle/>
          <a:p>
            <a:pPr eaLnBrk="1" hangingPunct="1"/>
            <a:r>
              <a:rPr lang="en-US" altLang="en-US" sz="3600" dirty="0" smtClean="0"/>
              <a:t>Susceptibility Profile of Typical CRE</a:t>
            </a:r>
            <a:endParaRPr lang="en-US" altLang="en-US" sz="3600" i="1" dirty="0" smtClean="0"/>
          </a:p>
        </p:txBody>
      </p:sp>
      <p:graphicFrame>
        <p:nvGraphicFramePr>
          <p:cNvPr id="687185" name="Group 81" descr="list of susceptiblility profile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1619027366"/>
              </p:ext>
            </p:extLst>
          </p:nvPr>
        </p:nvGraphicFramePr>
        <p:xfrm>
          <a:off x="304800" y="1219200"/>
          <a:ext cx="8560117" cy="5151120"/>
        </p:xfrm>
        <a:graphic>
          <a:graphicData uri="http://schemas.openxmlformats.org/drawingml/2006/table">
            <a:tbl>
              <a:tblPr firstRow="1"/>
              <a:tblGrid>
                <a:gridCol w="1905000"/>
                <a:gridCol w="1981200"/>
                <a:gridCol w="208280"/>
                <a:gridCol w="2103437"/>
                <a:gridCol w="2362200"/>
              </a:tblGrid>
              <a:tr h="312738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FFCC66"/>
                        </a:buClr>
                        <a:buSzPct val="6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00000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100000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00000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00000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00000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00000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CC66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Arial Narrow" pitchFamily="34" charset="0"/>
                        </a:rPr>
                        <a:t>Antimicrobial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FFCC66"/>
                        </a:buClr>
                        <a:buSzPct val="6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00000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100000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00000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00000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00000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00000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CC66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Arial Narrow" pitchFamily="34" charset="0"/>
                        </a:rPr>
                        <a:t>Interpretation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FFCC66"/>
                        </a:buClr>
                        <a:buSzPct val="6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00000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100000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00000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00000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00000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00000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CC66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alt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FFCC66"/>
                        </a:buClr>
                        <a:buSzPct val="6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00000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100000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00000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00000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00000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00000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CC66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Arial Narrow" pitchFamily="34" charset="0"/>
                        </a:rPr>
                        <a:t>Antimicrobial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FFCC66"/>
                        </a:buClr>
                        <a:buSzPct val="6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00000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100000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00000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00000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00000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00000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CC66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Arial Narrow" pitchFamily="34" charset="0"/>
                        </a:rPr>
                        <a:t>Interpretation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6713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FFCC66"/>
                        </a:buClr>
                        <a:buSzPct val="6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00000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100000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00000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00000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00000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00000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CC66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Arial Narrow" pitchFamily="34" charset="0"/>
                        </a:rPr>
                        <a:t>Amikacin</a:t>
                      </a:r>
                      <a:endParaRPr kumimoji="0" lang="en-US" alt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FFCC66"/>
                        </a:buClr>
                        <a:buSzPct val="6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00000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100000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00000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00000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00000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00000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CC66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Arial Narrow" pitchFamily="34" charset="0"/>
                        </a:rPr>
                        <a:t>I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FFCC66"/>
                        </a:buClr>
                        <a:buSzPct val="6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00000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100000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00000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00000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00000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00000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CC66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alt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FFCC66"/>
                        </a:buClr>
                        <a:buSzPct val="6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00000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100000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00000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00000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00000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00000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CC66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Arial Narrow" pitchFamily="34" charset="0"/>
                        </a:rPr>
                        <a:t>Chloramphenicol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FFCC66"/>
                        </a:buClr>
                        <a:buSzPct val="6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00000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100000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00000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00000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00000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00000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CC66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Arial Narrow" pitchFamily="34" charset="0"/>
                        </a:rPr>
                        <a:t>R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12738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FFCC66"/>
                        </a:buClr>
                        <a:buSzPct val="6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00000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100000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00000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00000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00000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00000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CC66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Arial Narrow" pitchFamily="34" charset="0"/>
                        </a:rPr>
                        <a:t>Amox/clav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FFCC66"/>
                        </a:buClr>
                        <a:buSzPct val="6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00000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100000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00000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00000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00000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00000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CC66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Arial Narrow" pitchFamily="34" charset="0"/>
                        </a:rPr>
                        <a:t>R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FFCC66"/>
                        </a:buClr>
                        <a:buSzPct val="6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00000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100000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00000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00000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00000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00000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CC66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alt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FFCC66"/>
                        </a:buClr>
                        <a:buSzPct val="6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00000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100000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00000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00000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00000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00000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CC66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Arial Narrow" pitchFamily="34" charset="0"/>
                        </a:rPr>
                        <a:t>Ciprofloxacin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FFCC66"/>
                        </a:buClr>
                        <a:buSzPct val="6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00000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100000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00000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00000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00000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00000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CC66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Arial Narrow" pitchFamily="34" charset="0"/>
                        </a:rPr>
                        <a:t>R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8138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FFCC66"/>
                        </a:buClr>
                        <a:buSzPct val="6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00000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100000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00000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00000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00000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00000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CC66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Arial Narrow" pitchFamily="34" charset="0"/>
                        </a:rPr>
                        <a:t>Ampicillin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FFCC66"/>
                        </a:buClr>
                        <a:buSzPct val="6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00000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100000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00000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00000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00000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00000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CC66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Arial Narrow" pitchFamily="34" charset="0"/>
                        </a:rPr>
                        <a:t>R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FFCC66"/>
                        </a:buClr>
                        <a:buSzPct val="6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00000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100000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00000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00000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00000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00000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CC66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alt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FFCC66"/>
                        </a:buClr>
                        <a:buSzPct val="6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00000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100000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00000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00000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00000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00000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CC66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Arial Narrow" pitchFamily="34" charset="0"/>
                        </a:rPr>
                        <a:t>Ertapenem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FFCC66"/>
                        </a:buClr>
                        <a:buSzPct val="6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00000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100000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00000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00000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00000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00000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CC66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Arial Narrow" pitchFamily="34" charset="0"/>
                        </a:rPr>
                        <a:t>R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12738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FFCC66"/>
                        </a:buClr>
                        <a:buSzPct val="6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00000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100000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00000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00000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00000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00000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CC66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Arial Narrow" pitchFamily="34" charset="0"/>
                        </a:rPr>
                        <a:t>Aztreonam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FFCC66"/>
                        </a:buClr>
                        <a:buSzPct val="6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00000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100000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00000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00000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00000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00000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CC66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Arial Narrow" pitchFamily="34" charset="0"/>
                        </a:rPr>
                        <a:t>R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FFCC66"/>
                        </a:buClr>
                        <a:buSzPct val="6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00000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100000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00000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00000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00000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00000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CC66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alt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FFCC66"/>
                        </a:buClr>
                        <a:buSzPct val="6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00000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100000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00000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00000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00000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00000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CC66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Arial Narrow" pitchFamily="34" charset="0"/>
                        </a:rPr>
                        <a:t>Gentamicin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FFCC66"/>
                        </a:buClr>
                        <a:buSzPct val="6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00000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100000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00000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00000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00000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00000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CC66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Arial Narrow" pitchFamily="34" charset="0"/>
                        </a:rPr>
                        <a:t>R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12738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FFCC66"/>
                        </a:buClr>
                        <a:buSzPct val="6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00000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100000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00000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00000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00000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00000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CC66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Arial Narrow" pitchFamily="34" charset="0"/>
                        </a:rPr>
                        <a:t>Cefazolin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FFCC66"/>
                        </a:buClr>
                        <a:buSzPct val="6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00000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100000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00000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00000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00000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00000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CC66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Arial Narrow" pitchFamily="34" charset="0"/>
                        </a:rPr>
                        <a:t>R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FFCC66"/>
                        </a:buClr>
                        <a:buSzPct val="6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00000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100000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00000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00000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00000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00000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CC66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alt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FFCC66"/>
                        </a:buClr>
                        <a:buSzPct val="6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00000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100000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00000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00000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00000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00000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CC66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Arial Narrow" pitchFamily="34" charset="0"/>
                        </a:rPr>
                        <a:t>Imipenem</a:t>
                      </a:r>
                      <a:endParaRPr kumimoji="0" lang="en-US" alt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FFCC66"/>
                        </a:buClr>
                        <a:buSzPct val="6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00000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100000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00000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00000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00000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00000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CC66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Arial Narrow" pitchFamily="34" charset="0"/>
                        </a:rPr>
                        <a:t>R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11150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FFCC66"/>
                        </a:buClr>
                        <a:buSzPct val="6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00000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100000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00000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00000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00000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00000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CC66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Arial Narrow" pitchFamily="34" charset="0"/>
                        </a:rPr>
                        <a:t>Cefpodoxime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FFCC66"/>
                        </a:buClr>
                        <a:buSzPct val="6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00000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100000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00000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00000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00000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00000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CC66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Arial Narrow" pitchFamily="34" charset="0"/>
                        </a:rPr>
                        <a:t>R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FFCC66"/>
                        </a:buClr>
                        <a:buSzPct val="6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00000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100000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00000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00000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00000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00000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CC66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alt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FFCC66"/>
                        </a:buClr>
                        <a:buSzPct val="6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00000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100000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00000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00000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00000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00000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CC66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Arial Narrow" pitchFamily="34" charset="0"/>
                        </a:rPr>
                        <a:t>Meropenem</a:t>
                      </a:r>
                      <a:endParaRPr kumimoji="0" lang="en-US" alt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FFCC66"/>
                        </a:buClr>
                        <a:buSzPct val="6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00000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100000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00000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00000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00000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00000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CC66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Arial Narrow" pitchFamily="34" charset="0"/>
                        </a:rPr>
                        <a:t>R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12738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FFCC66"/>
                        </a:buClr>
                        <a:buSzPct val="6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00000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100000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00000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00000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00000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00000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CC66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Arial Narrow" pitchFamily="34" charset="0"/>
                        </a:rPr>
                        <a:t>Cefotaxime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FFCC66"/>
                        </a:buClr>
                        <a:buSzPct val="6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00000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100000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00000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00000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00000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00000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CC66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Arial Narrow" pitchFamily="34" charset="0"/>
                        </a:rPr>
                        <a:t>R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FFCC66"/>
                        </a:buClr>
                        <a:buSzPct val="6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00000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100000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00000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00000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00000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00000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CC66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alt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FFCC66"/>
                        </a:buClr>
                        <a:buSzPct val="6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00000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100000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00000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00000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00000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00000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CC66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Arial Narrow" pitchFamily="34" charset="0"/>
                        </a:rPr>
                        <a:t>Pipercillin/Tazo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FFCC66"/>
                        </a:buClr>
                        <a:buSzPct val="6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00000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100000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00000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00000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00000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00000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CC66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Arial Narrow" pitchFamily="34" charset="0"/>
                        </a:rPr>
                        <a:t>R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12738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FFCC66"/>
                        </a:buClr>
                        <a:buSzPct val="6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00000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100000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00000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00000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00000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00000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CC66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Arial Narrow" pitchFamily="34" charset="0"/>
                        </a:rPr>
                        <a:t>Cetotetan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FFCC66"/>
                        </a:buClr>
                        <a:buSzPct val="6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00000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100000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00000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00000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00000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00000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CC66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Arial Narrow" pitchFamily="34" charset="0"/>
                        </a:rPr>
                        <a:t>R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FFCC66"/>
                        </a:buClr>
                        <a:buSzPct val="6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00000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100000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00000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00000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00000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00000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CC66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alt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FFCC66"/>
                        </a:buClr>
                        <a:buSzPct val="6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00000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100000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00000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00000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00000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00000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CC66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Arial Narrow" pitchFamily="34" charset="0"/>
                        </a:rPr>
                        <a:t>Tobramycin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FFCC66"/>
                        </a:buClr>
                        <a:buSzPct val="6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00000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100000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00000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00000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00000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00000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CC66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Arial Narrow" pitchFamily="34" charset="0"/>
                        </a:rPr>
                        <a:t>R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12738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FFCC66"/>
                        </a:buClr>
                        <a:buSzPct val="6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00000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100000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00000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00000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00000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00000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CC66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Arial Narrow" pitchFamily="34" charset="0"/>
                        </a:rPr>
                        <a:t>Cefoxitin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FFCC66"/>
                        </a:buClr>
                        <a:buSzPct val="6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00000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100000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00000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00000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00000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00000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CC66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Arial Narrow" pitchFamily="34" charset="0"/>
                        </a:rPr>
                        <a:t>R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FFCC66"/>
                        </a:buClr>
                        <a:buSzPct val="6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00000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100000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00000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00000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00000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00000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CC66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alt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FFCC66"/>
                        </a:buClr>
                        <a:buSzPct val="6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00000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100000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00000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00000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00000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00000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CC66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Arial Narrow" pitchFamily="34" charset="0"/>
                        </a:rPr>
                        <a:t>Trimeth/Sulfa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FFCC66"/>
                        </a:buClr>
                        <a:buSzPct val="6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00000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100000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00000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00000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00000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00000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CC66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Arial Narrow" pitchFamily="34" charset="0"/>
                        </a:rPr>
                        <a:t>R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12738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FFCC66"/>
                        </a:buClr>
                        <a:buSzPct val="6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00000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100000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00000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00000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00000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00000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CC66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Arial Narrow" pitchFamily="34" charset="0"/>
                        </a:rPr>
                        <a:t>Ceftazidime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FFCC66"/>
                        </a:buClr>
                        <a:buSzPct val="6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00000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100000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00000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00000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00000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00000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CC66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Arial Narrow" pitchFamily="34" charset="0"/>
                        </a:rPr>
                        <a:t>R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FFCC66"/>
                        </a:buClr>
                        <a:buSzPct val="6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00000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100000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00000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00000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00000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00000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CC66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alt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FFCC66"/>
                        </a:buClr>
                        <a:buSzPct val="6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00000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100000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00000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00000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00000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00000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CC66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Arial Narrow" pitchFamily="34" charset="0"/>
                        </a:rPr>
                        <a:t>Polymyxin B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FFCC66"/>
                        </a:buClr>
                        <a:buSzPct val="6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00000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100000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00000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00000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00000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00000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CC66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Arial Narrow" pitchFamily="34" charset="0"/>
                        </a:rPr>
                        <a:t>MIC &gt;4mg/ml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12738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FFCC66"/>
                        </a:buClr>
                        <a:buSzPct val="6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00000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100000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00000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00000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00000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00000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CC66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Arial Narrow" pitchFamily="34" charset="0"/>
                        </a:rPr>
                        <a:t>Ceftriaxone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FFCC66"/>
                        </a:buClr>
                        <a:buSzPct val="6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00000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100000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00000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00000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00000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00000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CC66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Arial Narrow" pitchFamily="34" charset="0"/>
                        </a:rPr>
                        <a:t>R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FFCC66"/>
                        </a:buClr>
                        <a:buSzPct val="6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00000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100000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00000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00000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00000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00000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CC66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alt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FFCC66"/>
                        </a:buClr>
                        <a:buSzPct val="6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00000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100000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00000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00000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00000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00000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CC66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Arial Narrow" pitchFamily="34" charset="0"/>
                        </a:rPr>
                        <a:t>Colistin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FFCC66"/>
                        </a:buClr>
                        <a:buSzPct val="6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00000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100000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00000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00000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00000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00000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CC66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Arial Narrow" pitchFamily="34" charset="0"/>
                        </a:rPr>
                        <a:t>MIC &gt;4mg/ml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5288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FFCC66"/>
                        </a:buClr>
                        <a:buSzPct val="6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00000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100000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00000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00000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00000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00000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CC66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Arial Narrow" pitchFamily="34" charset="0"/>
                        </a:rPr>
                        <a:t>Cefepime</a:t>
                      </a:r>
                      <a:endParaRPr kumimoji="0" lang="en-US" alt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FFCC66"/>
                        </a:buClr>
                        <a:buSzPct val="6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00000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100000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00000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00000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00000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00000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CC66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Arial Narrow" pitchFamily="34" charset="0"/>
                        </a:rPr>
                        <a:t>R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FFCC66"/>
                        </a:buClr>
                        <a:buSzPct val="6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00000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100000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00000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00000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00000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00000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CC66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alt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FFCC66"/>
                        </a:buClr>
                        <a:buSzPct val="6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00000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100000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00000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00000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00000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00000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CC66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Arial Narrow" pitchFamily="34" charset="0"/>
                        </a:rPr>
                        <a:t>Tigecycline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FFCC66"/>
                        </a:buClr>
                        <a:buSzPct val="6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00000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100000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00000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00000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00000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00000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CC66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Arial Narrow" pitchFamily="34" charset="0"/>
                        </a:rPr>
                        <a:t>S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19420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7"/>
          <p:cNvSpPr txBox="1">
            <a:spLocks noChangeArrowheads="1"/>
          </p:cNvSpPr>
          <p:nvPr/>
        </p:nvSpPr>
        <p:spPr bwMode="auto">
          <a:xfrm>
            <a:off x="304800" y="152400"/>
            <a:ext cx="8610600" cy="1323439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defRPr/>
            </a:pPr>
            <a:r>
              <a:rPr lang="en-US" sz="4000" dirty="0">
                <a:solidFill>
                  <a:srgbClr val="FFC000"/>
                </a:solidFill>
                <a:cs typeface="Times New Roman" panose="02020603050405020304" pitchFamily="18" charset="0"/>
              </a:rPr>
              <a:t>Most Common Reasons for </a:t>
            </a:r>
          </a:p>
          <a:p>
            <a:pPr algn="ctr" eaLnBrk="0" hangingPunct="0">
              <a:defRPr/>
            </a:pPr>
            <a:r>
              <a:rPr lang="en-US" sz="4000" dirty="0">
                <a:solidFill>
                  <a:srgbClr val="FFC000"/>
                </a:solidFill>
                <a:cs typeface="Times New Roman" panose="02020603050405020304" pitchFamily="18" charset="0"/>
              </a:rPr>
              <a:t>Unnecessary Days of Therapy</a:t>
            </a:r>
          </a:p>
        </p:txBody>
      </p:sp>
      <p:sp>
        <p:nvSpPr>
          <p:cNvPr id="1029" name="Text Box 5"/>
          <p:cNvSpPr txBox="1">
            <a:spLocks noChangeArrowheads="1"/>
          </p:cNvSpPr>
          <p:nvPr/>
        </p:nvSpPr>
        <p:spPr bwMode="auto">
          <a:xfrm>
            <a:off x="1295400" y="1794403"/>
            <a:ext cx="7239000" cy="8248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ct val="85000"/>
              </a:lnSpc>
              <a:spcBef>
                <a:spcPct val="20000"/>
              </a:spcBef>
              <a:buClr>
                <a:srgbClr val="02265F"/>
              </a:buClr>
              <a:buSzPct val="70000"/>
            </a:pPr>
            <a:r>
              <a:rPr lang="en-US" sz="2800" b="1" dirty="0">
                <a:solidFill>
                  <a:srgbClr val="FFFFFF"/>
                </a:solidFill>
              </a:rPr>
              <a:t>576 (30%) of </a:t>
            </a:r>
            <a:r>
              <a:rPr lang="en-US" sz="2800" b="1" u="sng" dirty="0">
                <a:solidFill>
                  <a:srgbClr val="FFFFFF"/>
                </a:solidFill>
              </a:rPr>
              <a:t>1941</a:t>
            </a:r>
            <a:r>
              <a:rPr lang="en-US" sz="2800" b="1" dirty="0">
                <a:solidFill>
                  <a:srgbClr val="FFFFFF"/>
                </a:solidFill>
              </a:rPr>
              <a:t> </a:t>
            </a:r>
            <a:r>
              <a:rPr lang="en-US" sz="2800" b="1" dirty="0" smtClean="0">
                <a:solidFill>
                  <a:srgbClr val="FFFFFF"/>
                </a:solidFill>
              </a:rPr>
              <a:t>days </a:t>
            </a:r>
            <a:r>
              <a:rPr lang="en-US" sz="2800" b="1" dirty="0">
                <a:solidFill>
                  <a:srgbClr val="FFFFFF"/>
                </a:solidFill>
              </a:rPr>
              <a:t>of </a:t>
            </a:r>
            <a:r>
              <a:rPr lang="en-US" sz="2800" b="1" dirty="0" smtClean="0">
                <a:solidFill>
                  <a:srgbClr val="FFFFFF"/>
                </a:solidFill>
              </a:rPr>
              <a:t>antimicrobial therapy </a:t>
            </a:r>
            <a:r>
              <a:rPr lang="en-US" sz="2800" b="1" dirty="0">
                <a:solidFill>
                  <a:srgbClr val="FFFFFF"/>
                </a:solidFill>
              </a:rPr>
              <a:t>deemed unnecessary</a:t>
            </a:r>
            <a:endParaRPr lang="en-US" sz="2800" dirty="0">
              <a:solidFill>
                <a:srgbClr val="FFFFFF"/>
              </a:solidFill>
            </a:endParaRPr>
          </a:p>
        </p:txBody>
      </p:sp>
      <p:sp>
        <p:nvSpPr>
          <p:cNvPr id="2" name="Footer Placeholder 1"/>
          <p:cNvSpPr txBox="1">
            <a:spLocks noGrp="1"/>
          </p:cNvSpPr>
          <p:nvPr/>
        </p:nvSpPr>
        <p:spPr>
          <a:xfrm>
            <a:off x="3581400" y="6596063"/>
            <a:ext cx="5105400" cy="212725"/>
          </a:xfrm>
          <a:prstGeom prst="rect">
            <a:avLst/>
          </a:prstGeom>
          <a:noFill/>
        </p:spPr>
        <p:txBody>
          <a:bodyPr/>
          <a:lstStyle/>
          <a:p>
            <a:pPr algn="r">
              <a:defRPr/>
            </a:pPr>
            <a:r>
              <a:rPr lang="en-US" sz="900" dirty="0">
                <a:solidFill>
                  <a:srgbClr val="FFFFFF"/>
                </a:solidFill>
                <a:cs typeface="Segoe UI" pitchFamily="34" charset="0"/>
              </a:rPr>
              <a:t>HAI Regional Training HAI Training Requirements is sponsored by SHEA and the CDC</a:t>
            </a:r>
          </a:p>
        </p:txBody>
      </p:sp>
      <p:graphicFrame>
        <p:nvGraphicFramePr>
          <p:cNvPr id="1026" name="Object 2" descr="graph showing most common reasons for unnecessary days of therapy - duration of therapy is longer than necessary, noninfectious or nonbacterial syndrome, and treatment of colonization or contamination.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02544139"/>
              </p:ext>
            </p:extLst>
          </p:nvPr>
        </p:nvGraphicFramePr>
        <p:xfrm>
          <a:off x="558800" y="2590800"/>
          <a:ext cx="7985125" cy="4495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36" name="Worksheet" r:id="rId4" imgW="8982090" imgH="3771961" progId="Excel.Sheet.8">
                  <p:embed/>
                </p:oleObj>
              </mc:Choice>
              <mc:Fallback>
                <p:oleObj name="Worksheet" r:id="rId4" imgW="8982090" imgH="3771961" progId="Excel.Shee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8800" y="2590800"/>
                        <a:ext cx="7985125" cy="4495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30" name="Text Box 4"/>
          <p:cNvSpPr txBox="1">
            <a:spLocks noChangeArrowheads="1"/>
          </p:cNvSpPr>
          <p:nvPr/>
        </p:nvSpPr>
        <p:spPr bwMode="auto">
          <a:xfrm>
            <a:off x="228600" y="6400800"/>
            <a:ext cx="541020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1600" dirty="0" err="1">
                <a:solidFill>
                  <a:srgbClr val="FFFFFF"/>
                </a:solidFill>
              </a:rPr>
              <a:t>Hecker</a:t>
            </a:r>
            <a:r>
              <a:rPr lang="en-US" sz="1600" dirty="0">
                <a:solidFill>
                  <a:srgbClr val="FFFFFF"/>
                </a:solidFill>
              </a:rPr>
              <a:t> MT et al. </a:t>
            </a:r>
            <a:r>
              <a:rPr lang="en-US" sz="1600" i="1" dirty="0">
                <a:solidFill>
                  <a:srgbClr val="FFFFFF"/>
                </a:solidFill>
              </a:rPr>
              <a:t>Arch Intern Med</a:t>
            </a:r>
            <a:r>
              <a:rPr lang="en-US" sz="1600" dirty="0">
                <a:solidFill>
                  <a:srgbClr val="FFFFFF"/>
                </a:solidFill>
              </a:rPr>
              <a:t>. 2003;163:972-978</a:t>
            </a:r>
            <a:r>
              <a:rPr lang="en-US" sz="1200" dirty="0">
                <a:solidFill>
                  <a:srgbClr val="FFFFFF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3146683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6761"/>
            <a:ext cx="8229600" cy="1323439"/>
          </a:xfrm>
          <a:noFill/>
          <a:ln w="381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lnSpc>
                <a:spcPct val="100000"/>
              </a:lnSpc>
              <a:spcAft>
                <a:spcPts val="600"/>
              </a:spcAft>
            </a:pPr>
            <a:r>
              <a:rPr lang="en-US" sz="4000" dirty="0">
                <a:ea typeface="+mn-ea"/>
                <a:cs typeface="Times New Roman" panose="02020603050405020304" pitchFamily="18" charset="0"/>
              </a:rPr>
              <a:t>Assessment of Treatment of UTI in 36 Hospitals</a:t>
            </a:r>
          </a:p>
        </p:txBody>
      </p:sp>
      <p:graphicFrame>
        <p:nvGraphicFramePr>
          <p:cNvPr id="5" name="Content Placeholder 4" descr="treatment of UTI in 36 hospitals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43724041"/>
              </p:ext>
            </p:extLst>
          </p:nvPr>
        </p:nvGraphicFramePr>
        <p:xfrm>
          <a:off x="609600" y="1593240"/>
          <a:ext cx="7924800" cy="4283105"/>
        </p:xfrm>
        <a:graphic>
          <a:graphicData uri="http://schemas.openxmlformats.org/drawingml/2006/table">
            <a:tbl>
              <a:tblPr firstRow="1"/>
              <a:tblGrid>
                <a:gridCol w="5105400"/>
                <a:gridCol w="1676400"/>
                <a:gridCol w="1143000"/>
              </a:tblGrid>
              <a:tr h="242957">
                <a:tc>
                  <a:txBody>
                    <a:bodyPr/>
                    <a:lstStyle/>
                    <a:p>
                      <a:r>
                        <a:rPr lang="en-US" sz="1800" b="1" dirty="0">
                          <a:solidFill>
                            <a:schemeClr val="bg2"/>
                          </a:solidFill>
                        </a:rPr>
                        <a:t>Treatment</a:t>
                      </a:r>
                      <a:endParaRPr lang="en-US" sz="1800" dirty="0">
                        <a:solidFill>
                          <a:schemeClr val="bg2"/>
                        </a:solidFill>
                      </a:endParaRPr>
                    </a:p>
                  </a:txBody>
                  <a:tcPr marL="60739" marR="60739" marT="30370" marB="3037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b="1">
                          <a:solidFill>
                            <a:schemeClr val="bg2"/>
                          </a:solidFill>
                        </a:rPr>
                        <a:t>No. </a:t>
                      </a:r>
                      <a:endParaRPr lang="en-US" sz="1800">
                        <a:solidFill>
                          <a:schemeClr val="bg2"/>
                        </a:solidFill>
                      </a:endParaRPr>
                    </a:p>
                  </a:txBody>
                  <a:tcPr marL="60739" marR="60739" marT="30370" marB="3037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b="1">
                          <a:solidFill>
                            <a:schemeClr val="bg2"/>
                          </a:solidFill>
                        </a:rPr>
                        <a:t>(%)</a:t>
                      </a:r>
                      <a:endParaRPr lang="en-US" sz="1800">
                        <a:solidFill>
                          <a:schemeClr val="bg2"/>
                        </a:solidFill>
                      </a:endParaRPr>
                    </a:p>
                  </a:txBody>
                  <a:tcPr marL="60739" marR="60739" marT="30370" marB="3037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789609">
                <a:tc>
                  <a:txBody>
                    <a:bodyPr/>
                    <a:lstStyle/>
                    <a:p>
                      <a:r>
                        <a:rPr lang="en-US" sz="1800" b="1" dirty="0">
                          <a:solidFill>
                            <a:schemeClr val="bg2"/>
                          </a:solidFill>
                        </a:rPr>
                        <a:t>Patients treated for UTI present on admission, without indwelling catheter</a:t>
                      </a:r>
                      <a:endParaRPr lang="en-US" sz="1800" dirty="0">
                        <a:solidFill>
                          <a:schemeClr val="bg2"/>
                        </a:solidFill>
                      </a:endParaRPr>
                    </a:p>
                  </a:txBody>
                  <a:tcPr marL="60739" marR="60739" marT="30370" marB="3037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b="1" dirty="0">
                          <a:solidFill>
                            <a:schemeClr val="bg2"/>
                          </a:solidFill>
                        </a:rPr>
                        <a:t>111</a:t>
                      </a:r>
                      <a:endParaRPr lang="en-US" sz="1800" dirty="0">
                        <a:solidFill>
                          <a:schemeClr val="bg2"/>
                        </a:solidFill>
                      </a:endParaRPr>
                    </a:p>
                  </a:txBody>
                  <a:tcPr marL="60739" marR="60739" marT="30370" marB="3037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b="1">
                          <a:solidFill>
                            <a:schemeClr val="bg2"/>
                          </a:solidFill>
                        </a:rPr>
                        <a:t>—</a:t>
                      </a:r>
                      <a:endParaRPr lang="en-US" sz="1800">
                        <a:solidFill>
                          <a:schemeClr val="bg2"/>
                        </a:solidFill>
                      </a:endParaRPr>
                    </a:p>
                  </a:txBody>
                  <a:tcPr marL="60739" marR="60739" marT="30370" marB="3037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789609">
                <a:tc>
                  <a:txBody>
                    <a:bodyPr/>
                    <a:lstStyle/>
                    <a:p>
                      <a:r>
                        <a:rPr lang="en-US" sz="1800" dirty="0">
                          <a:solidFill>
                            <a:schemeClr val="bg2"/>
                          </a:solidFill>
                        </a:rPr>
                        <a:t>Urine culture was not ordered, although standard practice before treatment </a:t>
                      </a:r>
                    </a:p>
                  </a:txBody>
                  <a:tcPr marL="60739" marR="60739" marT="30370" marB="3037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>
                          <a:solidFill>
                            <a:schemeClr val="bg2"/>
                          </a:solidFill>
                        </a:rPr>
                        <a:t>18</a:t>
                      </a:r>
                    </a:p>
                  </a:txBody>
                  <a:tcPr marL="60739" marR="60739" marT="30370" marB="3037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>
                          <a:solidFill>
                            <a:schemeClr val="bg2"/>
                          </a:solidFill>
                        </a:rPr>
                        <a:t>(16.2)</a:t>
                      </a:r>
                    </a:p>
                  </a:txBody>
                  <a:tcPr marL="60739" marR="60739" marT="30370" marB="3037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789609">
                <a:tc>
                  <a:txBody>
                    <a:bodyPr/>
                    <a:lstStyle/>
                    <a:p>
                      <a:r>
                        <a:rPr lang="en-US" sz="1800" dirty="0">
                          <a:solidFill>
                            <a:schemeClr val="bg2"/>
                          </a:solidFill>
                        </a:rPr>
                        <a:t>Urine culture was positive, but no documented symptoms were present </a:t>
                      </a:r>
                    </a:p>
                  </a:txBody>
                  <a:tcPr marL="60739" marR="60739" marT="30370" marB="3037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>
                          <a:solidFill>
                            <a:schemeClr val="bg2"/>
                          </a:solidFill>
                        </a:rPr>
                        <a:t>23</a:t>
                      </a:r>
                    </a:p>
                  </a:txBody>
                  <a:tcPr marL="60739" marR="60739" marT="30370" marB="3037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>
                          <a:solidFill>
                            <a:schemeClr val="bg2"/>
                          </a:solidFill>
                        </a:rPr>
                        <a:t>(20.7)</a:t>
                      </a:r>
                    </a:p>
                  </a:txBody>
                  <a:tcPr marL="60739" marR="60739" marT="30370" marB="3037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789609">
                <a:tc>
                  <a:txBody>
                    <a:bodyPr/>
                    <a:lstStyle/>
                    <a:p>
                      <a:r>
                        <a:rPr lang="en-US" sz="1800">
                          <a:solidFill>
                            <a:schemeClr val="bg2"/>
                          </a:solidFill>
                        </a:rPr>
                        <a:t>Urine culture was negative, and no documented symptoms were present </a:t>
                      </a:r>
                    </a:p>
                  </a:txBody>
                  <a:tcPr marL="60739" marR="60739" marT="30370" marB="3037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800">
                          <a:solidFill>
                            <a:schemeClr val="bg2"/>
                          </a:solidFill>
                        </a:rPr>
                        <a:t>3</a:t>
                      </a:r>
                    </a:p>
                  </a:txBody>
                  <a:tcPr marL="60739" marR="60739" marT="30370" marB="3037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>
                          <a:solidFill>
                            <a:schemeClr val="bg2"/>
                          </a:solidFill>
                        </a:rPr>
                        <a:t>(2.7)</a:t>
                      </a:r>
                    </a:p>
                  </a:txBody>
                  <a:tcPr marL="60739" marR="60739" marT="30370" marB="3037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789609">
                <a:tc>
                  <a:txBody>
                    <a:bodyPr/>
                    <a:lstStyle/>
                    <a:p>
                      <a:r>
                        <a:rPr lang="en-US" sz="1800" b="1" dirty="0">
                          <a:solidFill>
                            <a:schemeClr val="bg2"/>
                          </a:solidFill>
                        </a:rPr>
                        <a:t>No. of patients with potential for improvement in prescribing</a:t>
                      </a:r>
                    </a:p>
                  </a:txBody>
                  <a:tcPr marL="60739" marR="60739" marT="30370" marB="3037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b="1" dirty="0">
                          <a:solidFill>
                            <a:schemeClr val="bg2"/>
                          </a:solidFill>
                        </a:rPr>
                        <a:t>44</a:t>
                      </a:r>
                    </a:p>
                  </a:txBody>
                  <a:tcPr marL="60739" marR="60739" marT="30370" marB="3037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b="1" dirty="0">
                          <a:solidFill>
                            <a:schemeClr val="bg2"/>
                          </a:solidFill>
                        </a:rPr>
                        <a:t>(39.6)</a:t>
                      </a:r>
                    </a:p>
                  </a:txBody>
                  <a:tcPr marL="60739" marR="60739" marT="30370" marB="3037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381000" y="6019800"/>
            <a:ext cx="8229600" cy="609600"/>
          </a:xfrm>
        </p:spPr>
        <p:txBody>
          <a:bodyPr/>
          <a:lstStyle/>
          <a:p>
            <a:r>
              <a:rPr lang="en-US" sz="1600" b="1" dirty="0" smtClean="0"/>
              <a:t>MMWR March </a:t>
            </a:r>
            <a:r>
              <a:rPr lang="en-US" sz="1600" b="1" dirty="0"/>
              <a:t>7, 2014 / 63(09);194-200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03811917"/>
      </p:ext>
    </p:extLst>
  </p:cSld>
  <p:clrMapOvr>
    <a:masterClrMapping/>
  </p:clrMapOvr>
  <p:transition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1143000"/>
          </a:xfrm>
        </p:spPr>
        <p:txBody>
          <a:bodyPr/>
          <a:lstStyle/>
          <a:p>
            <a:pPr>
              <a:lnSpc>
                <a:spcPct val="100000"/>
              </a:lnSpc>
              <a:spcAft>
                <a:spcPts val="600"/>
              </a:spcAft>
            </a:pPr>
            <a:r>
              <a:rPr lang="en-US" sz="4000" b="0" dirty="0"/>
              <a:t>Stewardship </a:t>
            </a:r>
            <a:r>
              <a:rPr lang="en-US" sz="4000" b="0" dirty="0" smtClean="0"/>
              <a:t>To Reduce </a:t>
            </a:r>
            <a:r>
              <a:rPr lang="en-US" sz="4000" b="0" i="1" dirty="0"/>
              <a:t>C. difficile </a:t>
            </a:r>
            <a:r>
              <a:rPr lang="en-US" sz="4000" b="0" dirty="0"/>
              <a:t>Infection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191000"/>
          </a:xfrm>
        </p:spPr>
        <p:txBody>
          <a:bodyPr/>
          <a:lstStyle/>
          <a:p>
            <a:r>
              <a:rPr lang="en-US" sz="2800" b="0" dirty="0" smtClean="0">
                <a:cs typeface="Times New Roman" panose="02020603050405020304" pitchFamily="18" charset="0"/>
              </a:rPr>
              <a:t>Stewardship program formed at a community hospital to address high </a:t>
            </a:r>
            <a:r>
              <a:rPr lang="en-US" sz="2800" b="0" i="1" dirty="0" smtClean="0">
                <a:cs typeface="Times New Roman" panose="02020603050405020304" pitchFamily="18" charset="0"/>
              </a:rPr>
              <a:t>C. difficile </a:t>
            </a:r>
            <a:r>
              <a:rPr lang="en-US" sz="2800" b="0" dirty="0" smtClean="0">
                <a:cs typeface="Times New Roman" panose="02020603050405020304" pitchFamily="18" charset="0"/>
              </a:rPr>
              <a:t>rates.</a:t>
            </a:r>
          </a:p>
          <a:p>
            <a:r>
              <a:rPr lang="en-US" sz="2800" b="0" dirty="0" smtClean="0">
                <a:cs typeface="Times New Roman" panose="02020603050405020304" pitchFamily="18" charset="0"/>
              </a:rPr>
              <a:t>Focused on post-prescription review of broad spectrum agents (but not quinolones)</a:t>
            </a:r>
          </a:p>
          <a:p>
            <a:r>
              <a:rPr lang="en-US" sz="2800" b="0" dirty="0" smtClean="0">
                <a:cs typeface="Times New Roman" panose="02020603050405020304" pitchFamily="18" charset="0"/>
              </a:rPr>
              <a:t>25.4% decrease in targeted antibiotics</a:t>
            </a:r>
          </a:p>
          <a:p>
            <a:pPr lvl="1"/>
            <a:r>
              <a:rPr lang="en-US" sz="2400" dirty="0" smtClean="0">
                <a:cs typeface="Times New Roman" panose="02020603050405020304" pitchFamily="18" charset="0"/>
              </a:rPr>
              <a:t>216 DDD/1000 patient days to 161 .</a:t>
            </a:r>
          </a:p>
          <a:p>
            <a:r>
              <a:rPr lang="en-US" sz="2800" b="0" dirty="0" smtClean="0">
                <a:cs typeface="Times New Roman" panose="02020603050405020304" pitchFamily="18" charset="0"/>
              </a:rPr>
              <a:t>More than three fold reduction in </a:t>
            </a:r>
            <a:r>
              <a:rPr lang="en-US" sz="2800" b="0" i="1" dirty="0" smtClean="0">
                <a:cs typeface="Times New Roman" panose="02020603050405020304" pitchFamily="18" charset="0"/>
              </a:rPr>
              <a:t>C. difficile </a:t>
            </a:r>
            <a:r>
              <a:rPr lang="en-US" sz="2800" b="0" dirty="0" smtClean="0">
                <a:cs typeface="Times New Roman" panose="02020603050405020304" pitchFamily="18" charset="0"/>
              </a:rPr>
              <a:t>infections (3.7% to 0.9%).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457200" y="5867400"/>
            <a:ext cx="8229600" cy="609600"/>
          </a:xfrm>
        </p:spPr>
        <p:txBody>
          <a:bodyPr/>
          <a:lstStyle/>
          <a:p>
            <a:r>
              <a:rPr lang="en-US" sz="2000" dirty="0"/>
              <a:t>Am J Infect Control 2013;41:145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2498316"/>
      </p:ext>
    </p:extLst>
  </p:cSld>
  <p:clrMapOvr>
    <a:masterClrMapping/>
  </p:clrMapOvr>
  <p:transition>
    <p:fad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pPr>
              <a:spcAft>
                <a:spcPts val="600"/>
              </a:spcAft>
            </a:pPr>
            <a:r>
              <a:rPr lang="en-US" dirty="0" smtClean="0">
                <a:latin typeface="+mj-lt"/>
              </a:rPr>
              <a:t>Antibiotic Stewardship to Combat </a:t>
            </a:r>
            <a:r>
              <a:rPr lang="en-US" i="1" dirty="0" smtClean="0">
                <a:latin typeface="+mj-lt"/>
              </a:rPr>
              <a:t>C. difficile</a:t>
            </a:r>
            <a:endParaRPr lang="en-US" i="1" dirty="0">
              <a:latin typeface="+mj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 smtClean="0">
                <a:solidFill>
                  <a:schemeClr val="bg2"/>
                </a:solidFill>
                <a:latin typeface="+mn-lt"/>
              </a:rPr>
              <a:t>2014 meta-analysis </a:t>
            </a:r>
            <a:r>
              <a:rPr lang="en-US" sz="2800" dirty="0">
                <a:solidFill>
                  <a:schemeClr val="bg2"/>
                </a:solidFill>
                <a:latin typeface="+mn-lt"/>
              </a:rPr>
              <a:t>on the impact of stewardship on </a:t>
            </a:r>
            <a:r>
              <a:rPr lang="en-US" sz="2800" i="1" dirty="0">
                <a:solidFill>
                  <a:schemeClr val="bg2"/>
                </a:solidFill>
                <a:latin typeface="+mn-lt"/>
              </a:rPr>
              <a:t>C. </a:t>
            </a:r>
            <a:r>
              <a:rPr lang="en-US" sz="2800" i="1" dirty="0" smtClean="0">
                <a:solidFill>
                  <a:schemeClr val="bg2"/>
                </a:solidFill>
                <a:latin typeface="+mn-lt"/>
              </a:rPr>
              <a:t>difficile </a:t>
            </a:r>
            <a:r>
              <a:rPr lang="en-US" sz="2800" dirty="0" smtClean="0">
                <a:solidFill>
                  <a:schemeClr val="bg2"/>
                </a:solidFill>
                <a:latin typeface="+mn-lt"/>
              </a:rPr>
              <a:t>included 16 studies. </a:t>
            </a:r>
          </a:p>
          <a:p>
            <a:r>
              <a:rPr lang="en-US" sz="2800" dirty="0" smtClean="0">
                <a:solidFill>
                  <a:schemeClr val="bg2"/>
                </a:solidFill>
                <a:latin typeface="+mn-lt"/>
              </a:rPr>
              <a:t>Stewardship programs were significantly protective against </a:t>
            </a:r>
            <a:r>
              <a:rPr lang="en-US" sz="2800" i="1" dirty="0" smtClean="0">
                <a:solidFill>
                  <a:schemeClr val="bg2"/>
                </a:solidFill>
                <a:latin typeface="+mn-lt"/>
              </a:rPr>
              <a:t>C. difficile</a:t>
            </a:r>
            <a:endParaRPr lang="en-US" sz="2800" dirty="0" smtClean="0">
              <a:solidFill>
                <a:schemeClr val="bg2"/>
              </a:solidFill>
              <a:latin typeface="+mn-lt"/>
            </a:endParaRPr>
          </a:p>
          <a:p>
            <a:pPr lvl="1"/>
            <a:r>
              <a:rPr lang="en-US" sz="2400" dirty="0" smtClean="0">
                <a:solidFill>
                  <a:schemeClr val="bg2"/>
                </a:solidFill>
                <a:latin typeface="+mn-lt"/>
              </a:rPr>
              <a:t>Pooled </a:t>
            </a:r>
            <a:r>
              <a:rPr lang="en-US" sz="2400" dirty="0">
                <a:solidFill>
                  <a:schemeClr val="bg2"/>
                </a:solidFill>
                <a:latin typeface="+mn-lt"/>
              </a:rPr>
              <a:t>risk ratio 0.48; 95% CI: 0.38, </a:t>
            </a:r>
            <a:r>
              <a:rPr lang="en-US" sz="2400" dirty="0" smtClean="0">
                <a:solidFill>
                  <a:schemeClr val="bg2"/>
                </a:solidFill>
                <a:latin typeface="+mn-lt"/>
              </a:rPr>
              <a:t>0.62</a:t>
            </a:r>
          </a:p>
          <a:p>
            <a:r>
              <a:rPr lang="en-US" sz="2800" dirty="0" smtClean="0">
                <a:solidFill>
                  <a:schemeClr val="bg2"/>
                </a:solidFill>
                <a:latin typeface="+mn-lt"/>
              </a:rPr>
              <a:t>Restrictive interventions were most effective.</a:t>
            </a:r>
          </a:p>
          <a:p>
            <a:r>
              <a:rPr lang="en-US" sz="2800" dirty="0" smtClean="0">
                <a:solidFill>
                  <a:schemeClr val="bg2"/>
                </a:solidFill>
                <a:latin typeface="+mn-lt"/>
              </a:rPr>
              <a:t>Protection especially strong in geriatric settings.</a:t>
            </a:r>
            <a:endParaRPr lang="en-US" sz="2800" dirty="0">
              <a:solidFill>
                <a:schemeClr val="bg2"/>
              </a:solidFill>
              <a:latin typeface="+mn-lt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81000" y="5943600"/>
            <a:ext cx="5943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>
                <a:solidFill>
                  <a:srgbClr val="FFFFFF"/>
                </a:solidFill>
              </a:rPr>
              <a:t>Feazel</a:t>
            </a:r>
            <a:r>
              <a:rPr lang="en-US" dirty="0" smtClean="0">
                <a:solidFill>
                  <a:srgbClr val="FFFFFF"/>
                </a:solidFill>
              </a:rPr>
              <a:t> LM et al. </a:t>
            </a:r>
            <a:r>
              <a:rPr lang="en-US" dirty="0">
                <a:solidFill>
                  <a:srgbClr val="FFFFFF"/>
                </a:solidFill>
              </a:rPr>
              <a:t>J </a:t>
            </a:r>
            <a:r>
              <a:rPr lang="en-US" dirty="0" err="1">
                <a:solidFill>
                  <a:srgbClr val="FFFFFF"/>
                </a:solidFill>
              </a:rPr>
              <a:t>Antimicrob</a:t>
            </a:r>
            <a:r>
              <a:rPr lang="en-US" dirty="0">
                <a:solidFill>
                  <a:srgbClr val="FFFFFF"/>
                </a:solidFill>
              </a:rPr>
              <a:t> </a:t>
            </a:r>
            <a:r>
              <a:rPr lang="en-US" dirty="0" err="1" smtClean="0">
                <a:solidFill>
                  <a:srgbClr val="FFFFFF"/>
                </a:solidFill>
              </a:rPr>
              <a:t>Chemother</a:t>
            </a:r>
            <a:r>
              <a:rPr lang="en-US" dirty="0" smtClean="0">
                <a:solidFill>
                  <a:srgbClr val="FFFFFF"/>
                </a:solidFill>
              </a:rPr>
              <a:t>, March 2014</a:t>
            </a:r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708886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1524000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US" sz="2900" i="1" dirty="0" smtClean="0"/>
              <a:t>P. </a:t>
            </a:r>
            <a:r>
              <a:rPr lang="en-US" sz="2900" i="1" dirty="0" err="1" smtClean="0"/>
              <a:t>aeruginosa</a:t>
            </a:r>
            <a:r>
              <a:rPr lang="en-US" sz="2900" dirty="0" smtClean="0"/>
              <a:t> susceptibilities before and after implementation of antibiotic restrictions </a:t>
            </a:r>
            <a:br>
              <a:rPr lang="en-US" sz="2900" dirty="0" smtClean="0"/>
            </a:br>
            <a:r>
              <a:rPr lang="en-US" sz="2600" dirty="0" smtClean="0"/>
              <a:t>(CID 1997;25:230)</a:t>
            </a:r>
          </a:p>
        </p:txBody>
      </p:sp>
      <p:graphicFrame>
        <p:nvGraphicFramePr>
          <p:cNvPr id="16" name="Object 2" descr="graph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56542984"/>
              </p:ext>
            </p:extLst>
          </p:nvPr>
        </p:nvGraphicFramePr>
        <p:xfrm>
          <a:off x="533400" y="1981200"/>
          <a:ext cx="7670800" cy="401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5" name="Rectangle 14"/>
          <p:cNvSpPr/>
          <p:nvPr/>
        </p:nvSpPr>
        <p:spPr>
          <a:xfrm>
            <a:off x="3276600" y="6019800"/>
            <a:ext cx="260199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 smtClean="0">
                <a:solidFill>
                  <a:srgbClr val="FFC000"/>
                </a:solidFill>
              </a:rPr>
              <a:t>P&lt;0.01 for all increases</a:t>
            </a:r>
            <a:endParaRPr lang="en-US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762816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1371600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US" sz="3500" dirty="0" smtClean="0"/>
              <a:t>Stewardship optimizes patient safety: decreased patient-level resistance</a:t>
            </a:r>
          </a:p>
        </p:txBody>
      </p:sp>
      <p:pic>
        <p:nvPicPr>
          <p:cNvPr id="4" name="Picture 4" descr="decision tree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9209" r="9209"/>
          <a:stretch>
            <a:fillRect/>
          </a:stretch>
        </p:blipFill>
        <p:spPr>
          <a:xfrm>
            <a:off x="609599" y="1828800"/>
            <a:ext cx="3474747" cy="3886200"/>
          </a:xfrm>
        </p:spPr>
      </p:pic>
      <p:graphicFrame>
        <p:nvGraphicFramePr>
          <p:cNvPr id="5" name="Group 31" descr="chart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3409631"/>
              </p:ext>
            </p:extLst>
          </p:nvPr>
        </p:nvGraphicFramePr>
        <p:xfrm>
          <a:off x="4343400" y="1828800"/>
          <a:ext cx="4114800" cy="3429000"/>
        </p:xfrm>
        <a:graphic>
          <a:graphicData uri="http://schemas.openxmlformats.org/drawingml/2006/table">
            <a:tbl>
              <a:tblPr firstRow="1"/>
              <a:tblGrid>
                <a:gridCol w="1858297"/>
                <a:gridCol w="995516"/>
                <a:gridCol w="1260987"/>
              </a:tblGrid>
              <a:tr h="79458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Cipro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Standard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9458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Arial" charset="0"/>
                          <a:cs typeface="Arial" charset="0"/>
                        </a:rPr>
                        <a:t>Antibiotic duration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Arial" charset="0"/>
                          <a:cs typeface="Arial" charset="0"/>
                        </a:rPr>
                        <a:t>3 days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Arial" charset="0"/>
                          <a:cs typeface="Arial" charset="0"/>
                        </a:rPr>
                        <a:t>10 days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9598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Arial" charset="0"/>
                          <a:cs typeface="Arial" charset="0"/>
                        </a:rPr>
                        <a:t>LOS ICU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Arial" charset="0"/>
                          <a:cs typeface="Arial" charset="0"/>
                        </a:rPr>
                        <a:t>9 days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Arial" charset="0"/>
                          <a:cs typeface="Arial" charset="0"/>
                        </a:rPr>
                        <a:t>15 days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04383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Antibiotic resistance/  </a:t>
                      </a:r>
                      <a:r>
                        <a:rPr kumimoji="0" lang="en-US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superinfection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14%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38%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6" name="Rectangle 5"/>
          <p:cNvSpPr/>
          <p:nvPr/>
        </p:nvSpPr>
        <p:spPr>
          <a:xfrm>
            <a:off x="4267200" y="5334000"/>
            <a:ext cx="4572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dirty="0" smtClean="0">
                <a:solidFill>
                  <a:srgbClr val="FFFFFF"/>
                </a:solidFill>
              </a:rPr>
              <a:t>Study terminated early because attending physicians began to treat standard care group with 3 days of therapy</a:t>
            </a:r>
            <a:endParaRPr lang="en-US" sz="1600" dirty="0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81000" y="6172200"/>
            <a:ext cx="4572000" cy="27699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200" dirty="0" smtClean="0">
                <a:solidFill>
                  <a:srgbClr val="FFFFFF"/>
                </a:solidFill>
              </a:rPr>
              <a:t>Singh N et al. </a:t>
            </a:r>
            <a:r>
              <a:rPr lang="en-US" sz="1200" i="1" dirty="0" smtClean="0">
                <a:solidFill>
                  <a:srgbClr val="FFFFFF"/>
                </a:solidFill>
              </a:rPr>
              <a:t>Am J </a:t>
            </a:r>
            <a:r>
              <a:rPr lang="en-US" sz="1200" i="1" dirty="0" err="1" smtClean="0">
                <a:solidFill>
                  <a:srgbClr val="FFFFFF"/>
                </a:solidFill>
              </a:rPr>
              <a:t>Respir</a:t>
            </a:r>
            <a:r>
              <a:rPr lang="en-US" sz="1200" i="1" dirty="0" smtClean="0">
                <a:solidFill>
                  <a:srgbClr val="FFFFFF"/>
                </a:solidFill>
              </a:rPr>
              <a:t> </a:t>
            </a:r>
            <a:r>
              <a:rPr lang="en-US" sz="1200" i="1" dirty="0" err="1" smtClean="0">
                <a:solidFill>
                  <a:srgbClr val="FFFFFF"/>
                </a:solidFill>
              </a:rPr>
              <a:t>Crit</a:t>
            </a:r>
            <a:r>
              <a:rPr lang="en-US" sz="1200" i="1" dirty="0" smtClean="0">
                <a:solidFill>
                  <a:srgbClr val="FFFFFF"/>
                </a:solidFill>
              </a:rPr>
              <a:t> Care Med</a:t>
            </a:r>
            <a:r>
              <a:rPr lang="en-US" sz="1200" dirty="0" smtClean="0">
                <a:solidFill>
                  <a:srgbClr val="FFFFFF"/>
                </a:solidFill>
              </a:rPr>
              <a:t>. 2000;162:505-11.</a:t>
            </a:r>
            <a:endParaRPr lang="en-US" sz="12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401529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1371600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US" sz="3600" dirty="0" smtClean="0"/>
              <a:t>Clinical outcomes better with antimicrobial management program </a:t>
            </a:r>
          </a:p>
        </p:txBody>
      </p:sp>
      <p:graphicFrame>
        <p:nvGraphicFramePr>
          <p:cNvPr id="6" name="Object 2" descr="graph showing outcomes better with AMP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842145641"/>
              </p:ext>
            </p:extLst>
          </p:nvPr>
        </p:nvGraphicFramePr>
        <p:xfrm>
          <a:off x="1117600" y="1879600"/>
          <a:ext cx="6756400" cy="376723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Rectangle 4"/>
          <p:cNvSpPr/>
          <p:nvPr/>
        </p:nvSpPr>
        <p:spPr>
          <a:xfrm>
            <a:off x="2057400" y="5486400"/>
            <a:ext cx="1649811" cy="3416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0" hangingPunct="0">
              <a:lnSpc>
                <a:spcPct val="90000"/>
              </a:lnSpc>
            </a:pPr>
            <a:r>
              <a:rPr lang="en-US" dirty="0" smtClean="0">
                <a:solidFill>
                  <a:srgbClr val="FFFFFF"/>
                </a:solidFill>
                <a:latin typeface="Calibri" pitchFamily="34" charset="0"/>
                <a:ea typeface="Osaka"/>
                <a:cs typeface="Osaka"/>
              </a:rPr>
              <a:t>RR 2.8 (2.1-3.8)</a:t>
            </a:r>
            <a:endParaRPr lang="en-US" dirty="0">
              <a:solidFill>
                <a:srgbClr val="FFFFFF"/>
              </a:solidFill>
              <a:latin typeface="Calibri" pitchFamily="34" charset="0"/>
              <a:ea typeface="Osaka"/>
              <a:cs typeface="Osaka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038600" y="5486400"/>
            <a:ext cx="1649811" cy="3416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eaLnBrk="0" hangingPunct="0">
              <a:lnSpc>
                <a:spcPct val="90000"/>
              </a:lnSpc>
            </a:pPr>
            <a:r>
              <a:rPr lang="en-US" dirty="0" smtClean="0">
                <a:solidFill>
                  <a:srgbClr val="FFFFFF"/>
                </a:solidFill>
                <a:latin typeface="Calibri" pitchFamily="34" charset="0"/>
                <a:ea typeface="Osaka"/>
                <a:cs typeface="Osaka"/>
              </a:rPr>
              <a:t>RR 1.7 (1.3-2.1)</a:t>
            </a:r>
            <a:endParaRPr lang="en-US" dirty="0">
              <a:solidFill>
                <a:srgbClr val="FFFFFF"/>
              </a:solidFill>
              <a:latin typeface="Calibri" pitchFamily="34" charset="0"/>
              <a:ea typeface="Osaka"/>
              <a:cs typeface="Osaka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6019800" y="5486400"/>
            <a:ext cx="1649811" cy="3416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0" hangingPunct="0">
              <a:lnSpc>
                <a:spcPct val="90000"/>
              </a:lnSpc>
            </a:pPr>
            <a:r>
              <a:rPr lang="en-US" dirty="0" smtClean="0">
                <a:solidFill>
                  <a:srgbClr val="FFFFFF"/>
                </a:solidFill>
                <a:latin typeface="Calibri" pitchFamily="34" charset="0"/>
                <a:ea typeface="Osaka"/>
                <a:cs typeface="Osaka"/>
              </a:rPr>
              <a:t>RR 0.2 (0.1-0.4)</a:t>
            </a:r>
            <a:endParaRPr lang="en-US" dirty="0">
              <a:solidFill>
                <a:srgbClr val="FFFFFF"/>
              </a:solidFill>
              <a:latin typeface="Calibri" pitchFamily="34" charset="0"/>
              <a:ea typeface="Osaka"/>
              <a:cs typeface="Osaka"/>
            </a:endParaRPr>
          </a:p>
        </p:txBody>
      </p:sp>
      <p:sp>
        <p:nvSpPr>
          <p:cNvPr id="11" name="Rectangle 10"/>
          <p:cNvSpPr/>
          <p:nvPr/>
        </p:nvSpPr>
        <p:spPr>
          <a:xfrm rot="16200000">
            <a:off x="354942" y="3378860"/>
            <a:ext cx="103105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0" hangingPunct="0"/>
            <a:r>
              <a:rPr lang="en-US" b="1" dirty="0" smtClean="0">
                <a:solidFill>
                  <a:srgbClr val="FFC000"/>
                </a:solidFill>
                <a:ea typeface="Osaka"/>
                <a:cs typeface="Osaka"/>
              </a:rPr>
              <a:t>Percent</a:t>
            </a:r>
            <a:endParaRPr lang="en-US" b="1" dirty="0">
              <a:solidFill>
                <a:srgbClr val="FFC000"/>
              </a:solidFill>
              <a:ea typeface="Osaka"/>
              <a:cs typeface="Osaka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3810000" y="5943600"/>
            <a:ext cx="4572000" cy="55399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500" dirty="0" smtClean="0">
                <a:solidFill>
                  <a:srgbClr val="FFC000"/>
                </a:solidFill>
                <a:cs typeface="Arial" pitchFamily="34" charset="0"/>
              </a:rPr>
              <a:t>AMP = Antibiotic Management Program</a:t>
            </a:r>
          </a:p>
          <a:p>
            <a:r>
              <a:rPr lang="en-US" sz="1500" dirty="0" smtClean="0">
                <a:solidFill>
                  <a:srgbClr val="FFC000"/>
                </a:solidFill>
                <a:cs typeface="Arial" pitchFamily="34" charset="0"/>
              </a:rPr>
              <a:t>UP = Usual Practice</a:t>
            </a:r>
            <a:endParaRPr lang="en-US" sz="1500" dirty="0">
              <a:solidFill>
                <a:srgbClr val="FFC000"/>
              </a:solidFill>
              <a:cs typeface="Arial" pitchFamily="34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304800" y="6172200"/>
            <a:ext cx="2778132" cy="2585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eaLnBrk="0" hangingPunct="0">
              <a:lnSpc>
                <a:spcPct val="90000"/>
              </a:lnSpc>
            </a:pPr>
            <a:r>
              <a:rPr lang="en-US" sz="1200" dirty="0" smtClean="0">
                <a:solidFill>
                  <a:srgbClr val="FFFFFF"/>
                </a:solidFill>
                <a:ea typeface="Osaka"/>
                <a:cs typeface="Arial" pitchFamily="34" charset="0"/>
              </a:rPr>
              <a:t>Fishman N. </a:t>
            </a:r>
            <a:r>
              <a:rPr lang="en-US" sz="1200" i="1" dirty="0" smtClean="0">
                <a:solidFill>
                  <a:srgbClr val="FFFFFF"/>
                </a:solidFill>
                <a:ea typeface="Osaka"/>
                <a:cs typeface="Arial" pitchFamily="34" charset="0"/>
              </a:rPr>
              <a:t>Am J Med. </a:t>
            </a:r>
            <a:r>
              <a:rPr lang="en-US" sz="1200" dirty="0" smtClean="0">
                <a:solidFill>
                  <a:srgbClr val="FFFFFF"/>
                </a:solidFill>
                <a:ea typeface="Osaka"/>
                <a:cs typeface="Arial" pitchFamily="34" charset="0"/>
              </a:rPr>
              <a:t>2006;119:S53.</a:t>
            </a:r>
            <a:endParaRPr lang="en-US" sz="1200" dirty="0">
              <a:solidFill>
                <a:srgbClr val="FFFFFF"/>
              </a:solidFill>
              <a:ea typeface="Osak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4301886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+mj-lt"/>
              </a:rPr>
              <a:t>What is “Antibiotic Stewardship”</a:t>
            </a:r>
            <a:endParaRPr lang="en-US" dirty="0">
              <a:latin typeface="+mj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2"/>
                </a:solidFill>
                <a:latin typeface="+mj-lt"/>
              </a:rPr>
              <a:t>Ensuring that every patient gets:</a:t>
            </a:r>
          </a:p>
          <a:p>
            <a:r>
              <a:rPr lang="en-US" dirty="0" smtClean="0">
                <a:solidFill>
                  <a:schemeClr val="bg2"/>
                </a:solidFill>
                <a:latin typeface="+mj-lt"/>
              </a:rPr>
              <a:t>An antibiotic only when one is needed</a:t>
            </a:r>
          </a:p>
          <a:p>
            <a:r>
              <a:rPr lang="en-US" dirty="0" smtClean="0">
                <a:solidFill>
                  <a:schemeClr val="bg2"/>
                </a:solidFill>
                <a:latin typeface="+mj-lt"/>
              </a:rPr>
              <a:t>The right agent</a:t>
            </a:r>
          </a:p>
          <a:p>
            <a:r>
              <a:rPr lang="en-US" dirty="0" smtClean="0">
                <a:solidFill>
                  <a:schemeClr val="bg2"/>
                </a:solidFill>
                <a:latin typeface="+mj-lt"/>
              </a:rPr>
              <a:t>At the right dose</a:t>
            </a:r>
          </a:p>
          <a:p>
            <a:r>
              <a:rPr lang="en-US" dirty="0" smtClean="0">
                <a:solidFill>
                  <a:schemeClr val="bg2"/>
                </a:solidFill>
                <a:latin typeface="+mj-lt"/>
              </a:rPr>
              <a:t>For the right duration  </a:t>
            </a:r>
          </a:p>
        </p:txBody>
      </p:sp>
    </p:spTree>
    <p:extLst>
      <p:ext uri="{BB962C8B-B14F-4D97-AF65-F5344CB8AC3E}">
        <p14:creationId xmlns:p14="http://schemas.microsoft.com/office/powerpoint/2010/main" val="244505367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906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Goals of Antimicrobial Stewardship</a:t>
            </a:r>
          </a:p>
        </p:txBody>
      </p:sp>
      <p:graphicFrame>
        <p:nvGraphicFramePr>
          <p:cNvPr id="3" name="Diagram 2" descr="stewardship optimized patient safety, decreases or controls cost, and reduces resistance"/>
          <p:cNvGraphicFramePr/>
          <p:nvPr>
            <p:extLst>
              <p:ext uri="{D42A27DB-BD31-4B8C-83A1-F6EECF244321}">
                <p14:modId xmlns:p14="http://schemas.microsoft.com/office/powerpoint/2010/main" val="3083358098"/>
              </p:ext>
            </p:extLst>
          </p:nvPr>
        </p:nvGraphicFramePr>
        <p:xfrm>
          <a:off x="1524000" y="1524000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420298395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371600"/>
          </a:xfrm>
        </p:spPr>
        <p:txBody>
          <a:bodyPr/>
          <a:lstStyle/>
          <a:p>
            <a:r>
              <a:rPr lang="en-US" altLang="en-US" dirty="0" smtClean="0">
                <a:solidFill>
                  <a:schemeClr val="bg1"/>
                </a:solidFill>
                <a:latin typeface="Calibri" pitchFamily="34" charset="0"/>
                <a:ea typeface="ＭＳ Ｐゴシック" pitchFamily="34" charset="-128"/>
              </a:rPr>
              <a:t>Learning Objectives</a:t>
            </a:r>
          </a:p>
        </p:txBody>
      </p:sp>
      <p:sp>
        <p:nvSpPr>
          <p:cNvPr id="31746" name="Content Placeholder 2"/>
          <p:cNvSpPr>
            <a:spLocks noGrp="1"/>
          </p:cNvSpPr>
          <p:nvPr>
            <p:ph sz="quarter" idx="11"/>
          </p:nvPr>
        </p:nvSpPr>
        <p:spPr>
          <a:xfrm>
            <a:off x="457200" y="1676400"/>
            <a:ext cx="8153400" cy="4267200"/>
          </a:xfrm>
        </p:spPr>
        <p:txBody>
          <a:bodyPr>
            <a:normAutofit/>
          </a:bodyPr>
          <a:lstStyle/>
          <a:p>
            <a:pPr marL="457200" lvl="1" indent="-457200">
              <a:buFont typeface="+mj-lt"/>
              <a:buAutoNum type="arabicPeriod"/>
            </a:pPr>
            <a:r>
              <a:rPr lang="en-US" dirty="0"/>
              <a:t>Identify the barriers and facilitators </a:t>
            </a:r>
            <a:r>
              <a:rPr lang="en-US" dirty="0" smtClean="0"/>
              <a:t>to engaging frontline providers in antibiotic stewardship</a:t>
            </a:r>
          </a:p>
          <a:p>
            <a:pPr marL="457200" lvl="1" indent="-457200">
              <a:buFont typeface="+mj-lt"/>
              <a:buAutoNum type="arabicPeriod"/>
            </a:pPr>
            <a:r>
              <a:rPr lang="en-US" dirty="0" smtClean="0"/>
              <a:t>Describe how </a:t>
            </a:r>
            <a:r>
              <a:rPr lang="en-US" dirty="0"/>
              <a:t>to integrate antimicrobial prescribing into unit culture </a:t>
            </a:r>
            <a:endParaRPr lang="en-US" dirty="0" smtClean="0"/>
          </a:p>
          <a:p>
            <a:pPr marL="457200" lvl="1" indent="-457200">
              <a:buFont typeface="+mj-lt"/>
              <a:buAutoNum type="arabicPeriod"/>
            </a:pPr>
            <a:r>
              <a:rPr lang="en-US" dirty="0" smtClean="0"/>
              <a:t>Discuss the </a:t>
            </a:r>
            <a:r>
              <a:rPr lang="en-US" dirty="0"/>
              <a:t>importance of </a:t>
            </a:r>
            <a:r>
              <a:rPr lang="en-US" dirty="0" smtClean="0"/>
              <a:t>improving antibiotic use at </a:t>
            </a:r>
            <a:r>
              <a:rPr lang="en-US" dirty="0"/>
              <a:t>the national </a:t>
            </a:r>
            <a:r>
              <a:rPr lang="en-US" dirty="0" smtClean="0"/>
              <a:t>level</a:t>
            </a:r>
            <a:endParaRPr lang="en-US" dirty="0"/>
          </a:p>
        </p:txBody>
      </p:sp>
      <p:sp>
        <p:nvSpPr>
          <p:cNvPr id="29700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457200" y="6324600"/>
            <a:ext cx="2133600" cy="365125"/>
          </a:xfrm>
          <a:prstGeom prst="rect">
            <a:avLst/>
          </a:prstGeom>
          <a:extLst/>
        </p:spPr>
        <p:txBody>
          <a:bodyPr vert="horz" lIns="91440" tIns="45720" rIns="91440" bIns="45720" rtlCol="0" anchor="ctr"/>
          <a:lstStyle/>
          <a:p>
            <a:pPr algn="l"/>
            <a:fld id="{50A4D7AA-92FF-4BAA-B835-819596DB820A}" type="slidenum">
              <a:rPr lang="en-US" altLang="en-US">
                <a:solidFill>
                  <a:prstClr val="black">
                    <a:tint val="75000"/>
                  </a:prstClr>
                </a:solidFill>
              </a:rPr>
              <a:pPr algn="l"/>
              <a:t>2</a:t>
            </a:fld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99129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+mn-lt"/>
              </a:rPr>
              <a:t>Goals of Stewardship</a:t>
            </a:r>
            <a:endParaRPr lang="en-US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2"/>
                </a:solidFill>
                <a:latin typeface="+mn-lt"/>
              </a:rPr>
              <a:t>Reducing antibiotic use and saving money are NOT the primary goals of antibiotic stewardship.</a:t>
            </a:r>
          </a:p>
          <a:p>
            <a:r>
              <a:rPr lang="en-US" dirty="0" smtClean="0">
                <a:solidFill>
                  <a:schemeClr val="bg2"/>
                </a:solidFill>
                <a:latin typeface="+mn-lt"/>
              </a:rPr>
              <a:t>They simply happen to be desirable side effects. </a:t>
            </a:r>
            <a:endParaRPr lang="en-US" dirty="0">
              <a:solidFill>
                <a:schemeClr val="bg2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12787959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r>
              <a:rPr lang="en-US" sz="4000" dirty="0" smtClean="0">
                <a:latin typeface="+mj-lt"/>
              </a:rPr>
              <a:t>Changing the Way We Think About Antibiotic Stewardship</a:t>
            </a:r>
            <a:endParaRPr lang="en-US" sz="4000" dirty="0">
              <a:latin typeface="+mj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2"/>
                </a:solidFill>
                <a:latin typeface="+mj-lt"/>
              </a:rPr>
              <a:t>A lesson learned from experience with infection control.</a:t>
            </a:r>
          </a:p>
          <a:p>
            <a:r>
              <a:rPr lang="en-US" dirty="0" smtClean="0">
                <a:solidFill>
                  <a:schemeClr val="bg2"/>
                </a:solidFill>
                <a:latin typeface="+mj-lt"/>
              </a:rPr>
              <a:t>Infection prevention works best when it’s viewed as everyone’s responsibility with healthcare epidemiology and infection control as a resource to help.</a:t>
            </a:r>
          </a:p>
          <a:p>
            <a:r>
              <a:rPr lang="en-US" dirty="0" smtClean="0">
                <a:solidFill>
                  <a:schemeClr val="bg2"/>
                </a:solidFill>
                <a:latin typeface="+mj-lt"/>
              </a:rPr>
              <a:t>Stewardship should be the same- it’s not something someone does “to you” or “for you.” </a:t>
            </a:r>
            <a:endParaRPr lang="en-US" dirty="0">
              <a:solidFill>
                <a:schemeClr val="bg2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16692349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1143000"/>
          </a:xfrm>
        </p:spPr>
        <p:txBody>
          <a:bodyPr/>
          <a:lstStyle/>
          <a:p>
            <a:r>
              <a:rPr lang="en-US" dirty="0" smtClean="0">
                <a:latin typeface="+mn-lt"/>
              </a:rPr>
              <a:t>Re-Thinking the Model</a:t>
            </a:r>
            <a:endParaRPr lang="en-US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2"/>
                </a:solidFill>
                <a:latin typeface="+mn-lt"/>
              </a:rPr>
              <a:t>The goal of the stewardship program is not to dictate antibiotic choices.</a:t>
            </a:r>
          </a:p>
          <a:p>
            <a:r>
              <a:rPr lang="en-US" dirty="0" smtClean="0">
                <a:solidFill>
                  <a:schemeClr val="bg2"/>
                </a:solidFill>
                <a:latin typeface="+mn-lt"/>
              </a:rPr>
              <a:t>It’s to ensure that there are systems and support to help every provider use antibiotics optimally.</a:t>
            </a:r>
          </a:p>
          <a:p>
            <a:r>
              <a:rPr lang="en-US" dirty="0" smtClean="0">
                <a:solidFill>
                  <a:schemeClr val="bg2"/>
                </a:solidFill>
                <a:latin typeface="+mn-lt"/>
              </a:rPr>
              <a:t>For this to work, every provider has to play a role in stewardship.</a:t>
            </a:r>
            <a:endParaRPr lang="en-US" dirty="0">
              <a:solidFill>
                <a:schemeClr val="bg2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29601411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143000"/>
          </a:xfrm>
        </p:spPr>
        <p:txBody>
          <a:bodyPr/>
          <a:lstStyle/>
          <a:p>
            <a:r>
              <a:rPr lang="en-US" sz="4000" dirty="0">
                <a:latin typeface="+mj-lt"/>
              </a:rPr>
              <a:t>Changing the Way We Think About Antibiotic Stewardship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25963"/>
          </a:xfrm>
        </p:spPr>
        <p:txBody>
          <a:bodyPr/>
          <a:lstStyle/>
          <a:p>
            <a:r>
              <a:rPr lang="en-US" dirty="0" smtClean="0">
                <a:solidFill>
                  <a:schemeClr val="bg2"/>
                </a:solidFill>
                <a:latin typeface="+mj-lt"/>
              </a:rPr>
              <a:t>We need other groups to assume leadership roles in stewardship:</a:t>
            </a:r>
          </a:p>
          <a:p>
            <a:pPr lvl="1"/>
            <a:r>
              <a:rPr lang="en-US" dirty="0" smtClean="0">
                <a:solidFill>
                  <a:schemeClr val="bg2"/>
                </a:solidFill>
                <a:latin typeface="+mj-lt"/>
              </a:rPr>
              <a:t>Hospitalists- pneumonia, urinary tract infections, skin and soft tissue infections</a:t>
            </a:r>
          </a:p>
          <a:p>
            <a:pPr lvl="1"/>
            <a:r>
              <a:rPr lang="en-US" dirty="0" err="1" smtClean="0">
                <a:solidFill>
                  <a:schemeClr val="bg2"/>
                </a:solidFill>
                <a:latin typeface="+mj-lt"/>
              </a:rPr>
              <a:t>Intensivists</a:t>
            </a:r>
            <a:r>
              <a:rPr lang="en-US" dirty="0" smtClean="0">
                <a:solidFill>
                  <a:schemeClr val="bg2"/>
                </a:solidFill>
                <a:latin typeface="+mj-lt"/>
              </a:rPr>
              <a:t>- antibiotic use in critical care</a:t>
            </a:r>
          </a:p>
          <a:p>
            <a:pPr lvl="1"/>
            <a:r>
              <a:rPr lang="en-US" dirty="0" smtClean="0">
                <a:solidFill>
                  <a:schemeClr val="bg2"/>
                </a:solidFill>
                <a:latin typeface="+mj-lt"/>
              </a:rPr>
              <a:t>Surgeons- surgical prophylaxis and surgical site infections</a:t>
            </a:r>
          </a:p>
          <a:p>
            <a:r>
              <a:rPr lang="en-US" dirty="0" smtClean="0">
                <a:solidFill>
                  <a:schemeClr val="bg2"/>
                </a:solidFill>
                <a:latin typeface="+mj-lt"/>
              </a:rPr>
              <a:t>Stewardship efforts are most effective when they are a partnership between the stewardship team and clinicians.</a:t>
            </a:r>
            <a:endParaRPr lang="en-US" dirty="0">
              <a:solidFill>
                <a:schemeClr val="bg2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39791691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1143000"/>
          </a:xfrm>
        </p:spPr>
        <p:txBody>
          <a:bodyPr/>
          <a:lstStyle/>
          <a:p>
            <a:pPr>
              <a:lnSpc>
                <a:spcPct val="100000"/>
              </a:lnSpc>
              <a:spcAft>
                <a:spcPts val="600"/>
              </a:spcAft>
            </a:pPr>
            <a:r>
              <a:rPr lang="en-US" sz="4000" b="0" dirty="0" smtClean="0">
                <a:cs typeface="Times New Roman" panose="02020603050405020304" pitchFamily="18" charset="0"/>
              </a:rPr>
              <a:t>Core Elements for Antibiotic Stewardship Programs</a:t>
            </a:r>
            <a:endParaRPr lang="en-US" sz="4000" b="0" dirty="0"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b="0" dirty="0" smtClean="0">
                <a:latin typeface="+mj-lt"/>
                <a:cs typeface="Times New Roman" panose="02020603050405020304" pitchFamily="18" charset="0"/>
              </a:rPr>
              <a:t>Leadership commitment from administration</a:t>
            </a:r>
          </a:p>
          <a:p>
            <a:r>
              <a:rPr lang="en-US" sz="2800" b="0" dirty="0" smtClean="0">
                <a:latin typeface="+mj-lt"/>
                <a:cs typeface="Times New Roman" panose="02020603050405020304" pitchFamily="18" charset="0"/>
              </a:rPr>
              <a:t>Single leader responsible for outcomes</a:t>
            </a:r>
          </a:p>
          <a:p>
            <a:r>
              <a:rPr lang="en-US" sz="2800" b="0" dirty="0" smtClean="0">
                <a:latin typeface="+mj-lt"/>
                <a:cs typeface="Times New Roman" panose="02020603050405020304" pitchFamily="18" charset="0"/>
              </a:rPr>
              <a:t>Single pharmacy leader</a:t>
            </a:r>
          </a:p>
          <a:p>
            <a:r>
              <a:rPr lang="en-US" sz="2800" b="0" dirty="0" smtClean="0">
                <a:latin typeface="+mj-lt"/>
                <a:cs typeface="Times New Roman" panose="02020603050405020304" pitchFamily="18" charset="0"/>
              </a:rPr>
              <a:t>Antibiotic use tracking</a:t>
            </a:r>
          </a:p>
          <a:p>
            <a:r>
              <a:rPr lang="en-US" sz="2800" b="0" dirty="0" smtClean="0">
                <a:latin typeface="+mj-lt"/>
                <a:cs typeface="Times New Roman" panose="02020603050405020304" pitchFamily="18" charset="0"/>
              </a:rPr>
              <a:t>Regular reporting on antibiotic use and resistance</a:t>
            </a:r>
          </a:p>
          <a:p>
            <a:r>
              <a:rPr lang="en-US" sz="2800" b="0" dirty="0" smtClean="0">
                <a:latin typeface="+mj-lt"/>
                <a:cs typeface="Times New Roman" panose="02020603050405020304" pitchFamily="18" charset="0"/>
              </a:rPr>
              <a:t>Educating providers on use and resistance</a:t>
            </a:r>
          </a:p>
          <a:p>
            <a:r>
              <a:rPr lang="en-US" sz="2800" b="0" dirty="0" smtClean="0">
                <a:latin typeface="+mj-lt"/>
                <a:cs typeface="Times New Roman" panose="02020603050405020304" pitchFamily="18" charset="0"/>
              </a:rPr>
              <a:t>Specific </a:t>
            </a:r>
            <a:r>
              <a:rPr lang="en-US" sz="2800" b="0" dirty="0">
                <a:latin typeface="+mj-lt"/>
                <a:cs typeface="Times New Roman" panose="02020603050405020304" pitchFamily="18" charset="0"/>
              </a:rPr>
              <a:t>improvement interventions</a:t>
            </a:r>
          </a:p>
          <a:p>
            <a:endParaRPr lang="en-US" sz="2800" b="0" dirty="0" smtClean="0">
              <a:latin typeface="+mj-lt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231943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+mj-lt"/>
              </a:rPr>
              <a:t>Interventions to Improve Use</a:t>
            </a:r>
            <a:endParaRPr lang="en-US" dirty="0">
              <a:latin typeface="+mj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2"/>
                </a:solidFill>
                <a:latin typeface="+mj-lt"/>
              </a:rPr>
              <a:t>Ultimately, specific interventions to improve the use of antibiotics are where the rubber meets the road for stewardship programs.</a:t>
            </a:r>
            <a:endParaRPr lang="en-US" dirty="0">
              <a:solidFill>
                <a:schemeClr val="bg2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58634841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Title 1"/>
          <p:cNvSpPr>
            <a:spLocks noGrp="1"/>
          </p:cNvSpPr>
          <p:nvPr>
            <p:ph type="title"/>
          </p:nvPr>
        </p:nvSpPr>
        <p:spPr>
          <a:xfrm>
            <a:off x="301625" y="381000"/>
            <a:ext cx="8229600" cy="914400"/>
          </a:xfrm>
        </p:spPr>
        <p:txBody>
          <a:bodyPr/>
          <a:lstStyle/>
          <a:p>
            <a:r>
              <a:rPr lang="en-US" sz="4000" dirty="0" smtClean="0">
                <a:latin typeface="+mj-lt"/>
              </a:rPr>
              <a:t>Stewardship Opportunities in UTI</a:t>
            </a:r>
            <a:endParaRPr lang="en-US" sz="4800" dirty="0" smtClean="0">
              <a:latin typeface="+mj-lt"/>
            </a:endParaRPr>
          </a:p>
        </p:txBody>
      </p:sp>
      <p:graphicFrame>
        <p:nvGraphicFramePr>
          <p:cNvPr id="42010" name="Group 26" descr="studies showing opportunities for stewardship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74658557"/>
              </p:ext>
            </p:extLst>
          </p:nvPr>
        </p:nvGraphicFramePr>
        <p:xfrm>
          <a:off x="685800" y="1473200"/>
          <a:ext cx="8001000" cy="4439920"/>
        </p:xfrm>
        <a:graphic>
          <a:graphicData uri="http://schemas.openxmlformats.org/drawingml/2006/table">
            <a:tbl>
              <a:tblPr firstRow="1"/>
              <a:tblGrid>
                <a:gridCol w="1295400"/>
                <a:gridCol w="3733800"/>
                <a:gridCol w="2971800"/>
              </a:tblGrid>
              <a:tr h="8128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Study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Patient Population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Lack of Adherence to Guidelines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</a:tr>
              <a:tr h="8128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Dalen, 2005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Ottawa Hospital              29 patients with catheter associated ASB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52% prescribed antimicrobials inappropriately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</a:tr>
              <a:tr h="8128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Gandhi, 2009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U Michigan                     49 patients with UTI diagnosed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32.6% did not meet criteria for UTI (most due to lack of symptoms)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</a:tr>
              <a:tr h="8128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Cope,   2009  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Houston VA                  164 episodes of catheter associated ASB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32% prescribed antimicrobials inappropriately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</a:tr>
            </a:tbl>
          </a:graphicData>
        </a:graphic>
      </p:graphicFrame>
      <p:sp>
        <p:nvSpPr>
          <p:cNvPr id="42008" name="Text Box 136"/>
          <p:cNvSpPr txBox="1">
            <a:spLocks noChangeArrowheads="1"/>
          </p:cNvSpPr>
          <p:nvPr/>
        </p:nvSpPr>
        <p:spPr bwMode="auto">
          <a:xfrm>
            <a:off x="4416425" y="6054725"/>
            <a:ext cx="4349268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/>
            <a:r>
              <a:rPr lang="en-US" sz="1200" dirty="0">
                <a:solidFill>
                  <a:srgbClr val="FFC000"/>
                </a:solidFill>
              </a:rPr>
              <a:t>Dalen DM et al. Can J Infect </a:t>
            </a:r>
            <a:r>
              <a:rPr lang="en-US" sz="1200" dirty="0" err="1">
                <a:solidFill>
                  <a:srgbClr val="FFC000"/>
                </a:solidFill>
              </a:rPr>
              <a:t>Dis</a:t>
            </a:r>
            <a:r>
              <a:rPr lang="en-US" sz="1200" dirty="0">
                <a:solidFill>
                  <a:srgbClr val="FFC000"/>
                </a:solidFill>
              </a:rPr>
              <a:t> Med </a:t>
            </a:r>
            <a:r>
              <a:rPr lang="en-US" sz="1200" dirty="0" err="1">
                <a:solidFill>
                  <a:srgbClr val="FFC000"/>
                </a:solidFill>
              </a:rPr>
              <a:t>Microbiol</a:t>
            </a:r>
            <a:r>
              <a:rPr lang="en-US" sz="1200" dirty="0">
                <a:solidFill>
                  <a:srgbClr val="FFC000"/>
                </a:solidFill>
              </a:rPr>
              <a:t>. 2005;16:166.</a:t>
            </a:r>
          </a:p>
          <a:p>
            <a:pPr algn="r"/>
            <a:r>
              <a:rPr lang="en-US" sz="1200" dirty="0">
                <a:solidFill>
                  <a:srgbClr val="FFC000"/>
                </a:solidFill>
              </a:rPr>
              <a:t>Gandhi T et al. Infect Control Hosp </a:t>
            </a:r>
            <a:r>
              <a:rPr lang="en-US" sz="1200" dirty="0" err="1">
                <a:solidFill>
                  <a:srgbClr val="FFC000"/>
                </a:solidFill>
              </a:rPr>
              <a:t>Epidemiol</a:t>
            </a:r>
            <a:r>
              <a:rPr lang="en-US" sz="1200" dirty="0">
                <a:solidFill>
                  <a:srgbClr val="FFC000"/>
                </a:solidFill>
              </a:rPr>
              <a:t>. 2009;30:193.</a:t>
            </a:r>
          </a:p>
          <a:p>
            <a:pPr algn="r"/>
            <a:r>
              <a:rPr lang="en-US" sz="1200" dirty="0">
                <a:solidFill>
                  <a:srgbClr val="FFC000"/>
                </a:solidFill>
              </a:rPr>
              <a:t>Cope M et al. </a:t>
            </a:r>
            <a:r>
              <a:rPr lang="en-US" sz="1200" dirty="0" err="1">
                <a:solidFill>
                  <a:srgbClr val="FFC000"/>
                </a:solidFill>
              </a:rPr>
              <a:t>Clin</a:t>
            </a:r>
            <a:r>
              <a:rPr lang="en-US" sz="1200" dirty="0">
                <a:solidFill>
                  <a:srgbClr val="FFC000"/>
                </a:solidFill>
              </a:rPr>
              <a:t> Infect Dis. 2009;48:1182.</a:t>
            </a:r>
          </a:p>
        </p:txBody>
      </p:sp>
    </p:spTree>
    <p:extLst>
      <p:ext uri="{BB962C8B-B14F-4D97-AF65-F5344CB8AC3E}">
        <p14:creationId xmlns:p14="http://schemas.microsoft.com/office/powerpoint/2010/main" val="12990535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+mj-lt"/>
              </a:rPr>
              <a:t>Improving UTI Treatment</a:t>
            </a:r>
            <a:endParaRPr lang="en-US" dirty="0">
              <a:latin typeface="+mj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2"/>
                </a:solidFill>
                <a:latin typeface="+mj-lt"/>
              </a:rPr>
              <a:t>Hospital conducted a simple educational campaign on when and when not to send urine cultures and when and when not to treat positive urine cultures.</a:t>
            </a:r>
          </a:p>
          <a:p>
            <a:r>
              <a:rPr lang="en-US" dirty="0" smtClean="0">
                <a:solidFill>
                  <a:schemeClr val="bg2"/>
                </a:solidFill>
                <a:latin typeface="+mj-lt"/>
              </a:rPr>
              <a:t>Significant drop in number of patients who got inappropriate empiric therapy: 13% post intervention vs. 31% pre-intervention.</a:t>
            </a:r>
            <a:endParaRPr lang="en-US" dirty="0">
              <a:solidFill>
                <a:schemeClr val="bg2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7868024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52400"/>
            <a:ext cx="8534400" cy="1143000"/>
          </a:xfrm>
        </p:spPr>
        <p:txBody>
          <a:bodyPr/>
          <a:lstStyle/>
          <a:p>
            <a:pPr>
              <a:spcAft>
                <a:spcPts val="600"/>
              </a:spcAft>
            </a:pPr>
            <a:r>
              <a:rPr lang="en-US" sz="4000" dirty="0" smtClean="0">
                <a:latin typeface="+mj-lt"/>
              </a:rPr>
              <a:t>CAUTI and Antibiotic Stewardship-</a:t>
            </a:r>
            <a:br>
              <a:rPr lang="en-US" sz="4000" dirty="0" smtClean="0">
                <a:latin typeface="+mj-lt"/>
              </a:rPr>
            </a:br>
            <a:r>
              <a:rPr lang="en-US" sz="4000" dirty="0" smtClean="0">
                <a:latin typeface="+mj-lt"/>
              </a:rPr>
              <a:t>A Perfect Combination</a:t>
            </a:r>
            <a:endParaRPr lang="en-US" sz="4000" dirty="0">
              <a:latin typeface="+mj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>
                <a:solidFill>
                  <a:schemeClr val="bg2"/>
                </a:solidFill>
                <a:latin typeface="+mj-lt"/>
              </a:rPr>
              <a:t>Efforts at CAUTI prevention often entail:</a:t>
            </a:r>
          </a:p>
          <a:p>
            <a:r>
              <a:rPr lang="en-US" dirty="0">
                <a:solidFill>
                  <a:schemeClr val="bg2"/>
                </a:solidFill>
                <a:latin typeface="+mj-lt"/>
              </a:rPr>
              <a:t>I</a:t>
            </a:r>
            <a:r>
              <a:rPr lang="en-US" dirty="0" smtClean="0">
                <a:solidFill>
                  <a:schemeClr val="bg2"/>
                </a:solidFill>
                <a:latin typeface="+mj-lt"/>
              </a:rPr>
              <a:t>mproving urine culturing practices:</a:t>
            </a:r>
          </a:p>
          <a:p>
            <a:pPr lvl="1"/>
            <a:r>
              <a:rPr lang="en-US" dirty="0" smtClean="0">
                <a:solidFill>
                  <a:schemeClr val="bg2"/>
                </a:solidFill>
                <a:latin typeface="+mj-lt"/>
              </a:rPr>
              <a:t>Only send cultures when there is a real suspicion of a UTI.</a:t>
            </a:r>
          </a:p>
          <a:p>
            <a:pPr lvl="1"/>
            <a:r>
              <a:rPr lang="en-US" dirty="0" smtClean="0">
                <a:solidFill>
                  <a:schemeClr val="bg2"/>
                </a:solidFill>
                <a:latin typeface="+mj-lt"/>
              </a:rPr>
              <a:t>Send the cultures the right way</a:t>
            </a:r>
          </a:p>
          <a:p>
            <a:r>
              <a:rPr lang="en-US" dirty="0" smtClean="0">
                <a:solidFill>
                  <a:schemeClr val="bg2"/>
                </a:solidFill>
                <a:latin typeface="+mj-lt"/>
              </a:rPr>
              <a:t>Eliminating treatment of asymptomatic </a:t>
            </a:r>
            <a:r>
              <a:rPr lang="en-US" dirty="0" err="1" smtClean="0">
                <a:solidFill>
                  <a:schemeClr val="bg2"/>
                </a:solidFill>
                <a:latin typeface="+mj-lt"/>
              </a:rPr>
              <a:t>bacteruria</a:t>
            </a:r>
            <a:r>
              <a:rPr lang="en-US" dirty="0" smtClean="0">
                <a:solidFill>
                  <a:schemeClr val="bg2"/>
                </a:solidFill>
                <a:latin typeface="+mj-lt"/>
              </a:rPr>
              <a:t>.</a:t>
            </a:r>
          </a:p>
          <a:p>
            <a:r>
              <a:rPr lang="en-US" dirty="0" smtClean="0">
                <a:solidFill>
                  <a:schemeClr val="bg2"/>
                </a:solidFill>
                <a:latin typeface="+mj-lt"/>
              </a:rPr>
              <a:t>These are certainly goals shared by the stewardship team.</a:t>
            </a:r>
          </a:p>
          <a:p>
            <a:endParaRPr lang="en-US" dirty="0" smtClean="0">
              <a:solidFill>
                <a:schemeClr val="bg2"/>
              </a:solidFill>
              <a:latin typeface="+mj-lt"/>
            </a:endParaRPr>
          </a:p>
          <a:p>
            <a:endParaRPr lang="en-US" dirty="0">
              <a:solidFill>
                <a:schemeClr val="bg2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408485659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9600" y="914400"/>
            <a:ext cx="7772400" cy="2057400"/>
          </a:xfrm>
        </p:spPr>
        <p:txBody>
          <a:bodyPr/>
          <a:lstStyle/>
          <a:p>
            <a:r>
              <a:rPr lang="en-US" dirty="0" smtClean="0"/>
              <a:t>Engaging Frontline Providers in Antimicrobial Stewardship: </a:t>
            </a:r>
            <a:br>
              <a:rPr lang="en-US" dirty="0" smtClean="0"/>
            </a:br>
            <a:r>
              <a:rPr lang="en-US" dirty="0" smtClean="0"/>
              <a:t>Barriers and Facilitators</a:t>
            </a:r>
            <a:endParaRPr lang="en-US" sz="36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90600" y="3276600"/>
            <a:ext cx="7086600" cy="2209800"/>
          </a:xfrm>
        </p:spPr>
        <p:txBody>
          <a:bodyPr/>
          <a:lstStyle/>
          <a:p>
            <a:r>
              <a:rPr lang="en-US" sz="2400" dirty="0" smtClean="0"/>
              <a:t>Scott A. Flanders, M.D.</a:t>
            </a:r>
          </a:p>
          <a:p>
            <a:r>
              <a:rPr lang="en-US" sz="2400" dirty="0" smtClean="0"/>
              <a:t>Professor of Medicine</a:t>
            </a:r>
          </a:p>
          <a:p>
            <a:r>
              <a:rPr lang="en-US" sz="2400" dirty="0" smtClean="0"/>
              <a:t>Director, Hospital Medicine Program</a:t>
            </a:r>
          </a:p>
          <a:p>
            <a:r>
              <a:rPr lang="en-US" sz="2400" dirty="0" smtClean="0"/>
              <a:t>Director, Hospital Medicine Safety Consortium</a:t>
            </a:r>
          </a:p>
          <a:p>
            <a:r>
              <a:rPr lang="en-US" sz="2400" dirty="0" smtClean="0"/>
              <a:t>University of Michigan</a:t>
            </a:r>
          </a:p>
        </p:txBody>
      </p:sp>
      <p:graphicFrame>
        <p:nvGraphicFramePr>
          <p:cNvPr id="4" name="Object 3" descr="U of M log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70912600"/>
              </p:ext>
            </p:extLst>
          </p:nvPr>
        </p:nvGraphicFramePr>
        <p:xfrm>
          <a:off x="6858000" y="5105400"/>
          <a:ext cx="1814513" cy="1501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96" name="Photo Editor Photo" r:id="rId3" imgW="1152381" imgH="923810" progId="">
                  <p:embed/>
                </p:oleObj>
              </mc:Choice>
              <mc:Fallback>
                <p:oleObj name="Photo Editor Photo" r:id="rId3" imgW="1152381" imgH="923810" progId="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58000" y="5105400"/>
                        <a:ext cx="1814513" cy="15017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251209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ubtitle 7"/>
          <p:cNvSpPr>
            <a:spLocks noGrp="1"/>
          </p:cNvSpPr>
          <p:nvPr>
            <p:ph type="subTitle" idx="1"/>
          </p:nvPr>
        </p:nvSpPr>
        <p:spPr>
          <a:xfrm>
            <a:off x="2956396" y="2514600"/>
            <a:ext cx="5947045" cy="1905000"/>
          </a:xfrm>
        </p:spPr>
        <p:txBody>
          <a:bodyPr/>
          <a:lstStyle/>
          <a:p>
            <a:r>
              <a:rPr lang="en-US" dirty="0" smtClean="0"/>
              <a:t>CAPT Arjun Srinivasan, MD</a:t>
            </a:r>
          </a:p>
          <a:p>
            <a:r>
              <a:rPr lang="en-US" dirty="0" smtClean="0"/>
              <a:t>Associate Director for Healthcare Associated Infection Prevention Programs</a:t>
            </a:r>
          </a:p>
          <a:p>
            <a:r>
              <a:rPr lang="en-US" dirty="0" smtClean="0"/>
              <a:t>Division of Healthcare Quality Promotion</a:t>
            </a: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1676400"/>
          </a:xfrm>
        </p:spPr>
        <p:txBody>
          <a:bodyPr/>
          <a:lstStyle/>
          <a:p>
            <a:pPr>
              <a:lnSpc>
                <a:spcPct val="100000"/>
              </a:lnSpc>
              <a:spcAft>
                <a:spcPts val="600"/>
              </a:spcAft>
            </a:pPr>
            <a:r>
              <a:rPr lang="en-US" sz="3600" dirty="0" smtClean="0"/>
              <a:t>Antibiotic Stewardship</a:t>
            </a:r>
            <a:r>
              <a:rPr lang="en-US" sz="3200" dirty="0" smtClean="0"/>
              <a:t/>
            </a:r>
            <a:br>
              <a:rPr lang="en-US" sz="3200" dirty="0" smtClean="0"/>
            </a:br>
            <a:r>
              <a:rPr lang="en-US" sz="3200" dirty="0" smtClean="0"/>
              <a:t>Why We Must</a:t>
            </a:r>
            <a:br>
              <a:rPr lang="en-US" sz="3200" dirty="0" smtClean="0"/>
            </a:br>
            <a:r>
              <a:rPr lang="en-US" sz="3200" dirty="0" smtClean="0"/>
              <a:t>How We Can</a:t>
            </a:r>
            <a:endParaRPr lang="en-US" sz="3200" dirty="0"/>
          </a:p>
        </p:txBody>
      </p:sp>
      <p:pic>
        <p:nvPicPr>
          <p:cNvPr id="2" name="Picture 1" descr="photo of Dr. Srinivasa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641" y="2362200"/>
            <a:ext cx="2739755" cy="18230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107376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title"/>
          </p:nvPr>
        </p:nvSpPr>
        <p:spPr>
          <a:xfrm>
            <a:off x="685800" y="228600"/>
            <a:ext cx="7772400" cy="1143000"/>
          </a:xfrm>
        </p:spPr>
        <p:txBody>
          <a:bodyPr/>
          <a:lstStyle/>
          <a:p>
            <a:r>
              <a:rPr lang="en-US" dirty="0" smtClean="0">
                <a:ea typeface="ＭＳ Ｐゴシック" pitchFamily="34" charset="-128"/>
              </a:rPr>
              <a:t>Why frontline providers?</a:t>
            </a:r>
          </a:p>
        </p:txBody>
      </p:sp>
      <p:sp>
        <p:nvSpPr>
          <p:cNvPr id="9219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5257800"/>
          </a:xfrm>
        </p:spPr>
        <p:txBody>
          <a:bodyPr/>
          <a:lstStyle/>
          <a:p>
            <a:r>
              <a:rPr lang="en-US" sz="2800" dirty="0" smtClean="0">
                <a:ea typeface="ＭＳ Ｐゴシック" pitchFamily="34" charset="-128"/>
              </a:rPr>
              <a:t>Stewardship team has limited reach</a:t>
            </a:r>
          </a:p>
          <a:p>
            <a:endParaRPr lang="en-US" sz="1000" dirty="0" smtClean="0">
              <a:ea typeface="ＭＳ Ｐゴシック" pitchFamily="34" charset="-128"/>
            </a:endParaRPr>
          </a:p>
          <a:p>
            <a:r>
              <a:rPr lang="en-US" sz="2800" dirty="0" smtClean="0">
                <a:ea typeface="ＭＳ Ｐゴシック" pitchFamily="34" charset="-128"/>
              </a:rPr>
              <a:t>“Top-down” initiatives important, but only step 1</a:t>
            </a:r>
          </a:p>
          <a:p>
            <a:pPr lvl="1"/>
            <a:r>
              <a:rPr lang="en-US" sz="2400" dirty="0" smtClean="0">
                <a:ea typeface="ＭＳ Ｐゴシック" pitchFamily="34" charset="-128"/>
              </a:rPr>
              <a:t>Formulary restriction</a:t>
            </a:r>
          </a:p>
          <a:p>
            <a:pPr lvl="1"/>
            <a:r>
              <a:rPr lang="en-US" sz="2400" dirty="0" smtClean="0">
                <a:ea typeface="ＭＳ Ｐゴシック" pitchFamily="34" charset="-128"/>
              </a:rPr>
              <a:t>Data Monitoring</a:t>
            </a:r>
          </a:p>
          <a:p>
            <a:pPr lvl="1"/>
            <a:endParaRPr lang="en-US" sz="1000" dirty="0" smtClean="0">
              <a:ea typeface="ＭＳ Ｐゴシック" pitchFamily="34" charset="-128"/>
            </a:endParaRPr>
          </a:p>
          <a:p>
            <a:r>
              <a:rPr lang="en-US" sz="2800" dirty="0" smtClean="0">
                <a:ea typeface="ＭＳ Ｐゴシック" pitchFamily="34" charset="-128"/>
              </a:rPr>
              <a:t>Many practices needing change are hard to spot from “behind the front</a:t>
            </a:r>
            <a:r>
              <a:rPr lang="en-US" dirty="0" smtClean="0">
                <a:ea typeface="ＭＳ Ｐゴシック" pitchFamily="34" charset="-128"/>
              </a:rPr>
              <a:t>”</a:t>
            </a:r>
          </a:p>
          <a:p>
            <a:pPr lvl="1"/>
            <a:r>
              <a:rPr lang="en-US" sz="2400" dirty="0" smtClean="0">
                <a:ea typeface="ＭＳ Ｐゴシック" pitchFamily="34" charset="-128"/>
              </a:rPr>
              <a:t>Treatment of asymptomatic </a:t>
            </a:r>
            <a:r>
              <a:rPr lang="en-US" sz="2400" dirty="0" err="1" smtClean="0">
                <a:ea typeface="ＭＳ Ｐゴシック" pitchFamily="34" charset="-128"/>
              </a:rPr>
              <a:t>bacteriuria</a:t>
            </a:r>
            <a:r>
              <a:rPr lang="en-US" sz="2400" dirty="0" smtClean="0">
                <a:ea typeface="ＭＳ Ｐゴシック" pitchFamily="34" charset="-128"/>
              </a:rPr>
              <a:t>!</a:t>
            </a:r>
          </a:p>
          <a:p>
            <a:pPr lvl="1"/>
            <a:r>
              <a:rPr lang="en-US" sz="2400" dirty="0" smtClean="0">
                <a:ea typeface="ＭＳ Ｐゴシック" pitchFamily="34" charset="-128"/>
              </a:rPr>
              <a:t>Prolonged treatment duration</a:t>
            </a:r>
          </a:p>
          <a:p>
            <a:pPr lvl="1"/>
            <a:endParaRPr lang="en-US" sz="1000" dirty="0" smtClean="0">
              <a:ea typeface="ＭＳ Ｐゴシック" pitchFamily="34" charset="-128"/>
            </a:endParaRPr>
          </a:p>
          <a:p>
            <a:r>
              <a:rPr lang="en-US" sz="2800" dirty="0" smtClean="0">
                <a:ea typeface="ＭＳ Ｐゴシック" pitchFamily="34" charset="-128"/>
              </a:rPr>
              <a:t>Not everyone has a robust stewardship program</a:t>
            </a:r>
          </a:p>
          <a:p>
            <a:pPr>
              <a:buFontTx/>
              <a:buNone/>
            </a:pPr>
            <a:endParaRPr lang="en-US" dirty="0" smtClean="0"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624326123"/>
      </p:ext>
    </p:extLst>
  </p:cSld>
  <p:clrMapOvr>
    <a:masterClrMapping/>
  </p:clrMapOvr>
  <p:transition/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/>
          <p:cNvSpPr>
            <a:spLocks noGrp="1"/>
          </p:cNvSpPr>
          <p:nvPr>
            <p:ph type="title"/>
          </p:nvPr>
        </p:nvSpPr>
        <p:spPr>
          <a:xfrm>
            <a:off x="685800" y="304800"/>
            <a:ext cx="7772400" cy="1143000"/>
          </a:xfrm>
        </p:spPr>
        <p:txBody>
          <a:bodyPr/>
          <a:lstStyle/>
          <a:p>
            <a:r>
              <a:rPr lang="en-US" dirty="0" smtClean="0">
                <a:ea typeface="ＭＳ Ｐゴシック" pitchFamily="34" charset="-128"/>
              </a:rPr>
              <a:t>Who should we engage?</a:t>
            </a:r>
          </a:p>
        </p:txBody>
      </p:sp>
      <p:sp>
        <p:nvSpPr>
          <p:cNvPr id="10243" name="Content Placeholder 2"/>
          <p:cNvSpPr>
            <a:spLocks noGrp="1"/>
          </p:cNvSpPr>
          <p:nvPr>
            <p:ph idx="1"/>
          </p:nvPr>
        </p:nvSpPr>
        <p:spPr>
          <a:xfrm>
            <a:off x="457200" y="1524000"/>
            <a:ext cx="8534400" cy="5105400"/>
          </a:xfrm>
        </p:spPr>
        <p:txBody>
          <a:bodyPr/>
          <a:lstStyle/>
          <a:p>
            <a:r>
              <a:rPr lang="en-US" dirty="0" smtClean="0">
                <a:ea typeface="ＭＳ Ｐゴシック" pitchFamily="34" charset="-128"/>
              </a:rPr>
              <a:t>Groups where “culture” drives practice</a:t>
            </a:r>
          </a:p>
          <a:p>
            <a:pPr lvl="1"/>
            <a:r>
              <a:rPr lang="en-US" dirty="0" smtClean="0">
                <a:ea typeface="ＭＳ Ｐゴシック" pitchFamily="34" charset="-128"/>
              </a:rPr>
              <a:t>Intensive Care Units</a:t>
            </a:r>
          </a:p>
          <a:p>
            <a:pPr lvl="1"/>
            <a:r>
              <a:rPr lang="en-US" dirty="0" smtClean="0">
                <a:ea typeface="ＭＳ Ｐゴシック" pitchFamily="34" charset="-128"/>
              </a:rPr>
              <a:t>Urology</a:t>
            </a:r>
          </a:p>
          <a:p>
            <a:pPr lvl="1"/>
            <a:r>
              <a:rPr lang="en-US" dirty="0" smtClean="0">
                <a:ea typeface="ＭＳ Ｐゴシック" pitchFamily="34" charset="-128"/>
              </a:rPr>
              <a:t>Orthopedic surgery, etc.</a:t>
            </a:r>
          </a:p>
          <a:p>
            <a:r>
              <a:rPr lang="en-US" dirty="0" smtClean="0">
                <a:ea typeface="ＭＳ Ｐゴシック" pitchFamily="34" charset="-128"/>
              </a:rPr>
              <a:t>Non-physician team members</a:t>
            </a:r>
          </a:p>
          <a:p>
            <a:pPr lvl="1"/>
            <a:r>
              <a:rPr lang="en-US" dirty="0" smtClean="0">
                <a:ea typeface="ＭＳ Ｐゴシック" pitchFamily="34" charset="-128"/>
              </a:rPr>
              <a:t>PAs, NPs, nursing, clerical assistants</a:t>
            </a:r>
          </a:p>
          <a:p>
            <a:r>
              <a:rPr lang="en-US" dirty="0" smtClean="0">
                <a:ea typeface="ＭＳ Ｐゴシック" pitchFamily="34" charset="-128"/>
              </a:rPr>
              <a:t>Patients</a:t>
            </a:r>
          </a:p>
          <a:p>
            <a:pPr lvl="1"/>
            <a:r>
              <a:rPr lang="en-US" dirty="0" smtClean="0">
                <a:ea typeface="ＭＳ Ｐゴシック" pitchFamily="34" charset="-128"/>
              </a:rPr>
              <a:t>Infection prevention (hand hygiene, device use)</a:t>
            </a:r>
          </a:p>
          <a:p>
            <a:pPr lvl="1"/>
            <a:r>
              <a:rPr lang="en-US" dirty="0" smtClean="0">
                <a:ea typeface="ＭＳ Ｐゴシック" pitchFamily="34" charset="-128"/>
              </a:rPr>
              <a:t>Indication, duration</a:t>
            </a:r>
          </a:p>
          <a:p>
            <a:r>
              <a:rPr lang="en-US" dirty="0" smtClean="0">
                <a:ea typeface="ＭＳ Ｐゴシック" pitchFamily="34" charset="-128"/>
              </a:rPr>
              <a:t>HOSPITALISTS</a:t>
            </a:r>
          </a:p>
          <a:p>
            <a:pPr>
              <a:buFontTx/>
              <a:buNone/>
            </a:pPr>
            <a:endParaRPr lang="en-US" dirty="0" smtClean="0"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560118875"/>
      </p:ext>
    </p:extLst>
  </p:cSld>
  <p:clrMapOvr>
    <a:masterClrMapping/>
  </p:clrMapOvr>
  <p:transition/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/>
          <p:cNvSpPr>
            <a:spLocks noGrp="1"/>
          </p:cNvSpPr>
          <p:nvPr>
            <p:ph type="ctrTitle"/>
          </p:nvPr>
        </p:nvSpPr>
        <p:spPr>
          <a:xfrm>
            <a:off x="609600" y="762000"/>
            <a:ext cx="7924800" cy="1600200"/>
          </a:xfrm>
        </p:spPr>
        <p:txBody>
          <a:bodyPr/>
          <a:lstStyle/>
          <a:p>
            <a:r>
              <a:rPr lang="en-US" sz="3200" b="1" smtClean="0">
                <a:ea typeface="ＭＳ Ｐゴシック" pitchFamily="1" charset="-128"/>
              </a:rPr>
              <a:t>Growth of Hospital Medicine</a:t>
            </a:r>
          </a:p>
        </p:txBody>
      </p:sp>
      <p:graphicFrame>
        <p:nvGraphicFramePr>
          <p:cNvPr id="21507" name="Object 4" descr="chart showing growth of hospitalists at hospitals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27720766"/>
              </p:ext>
            </p:extLst>
          </p:nvPr>
        </p:nvGraphicFramePr>
        <p:xfrm>
          <a:off x="381000" y="1828800"/>
          <a:ext cx="8331200" cy="46275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65" r:id="rId4" imgW="8333954" imgH="4627265" progId="Excel.Sheet.8">
                  <p:embed/>
                </p:oleObj>
              </mc:Choice>
              <mc:Fallback>
                <p:oleObj r:id="rId4" imgW="8333954" imgH="4627265" progId="Excel.Sheet.8">
                  <p:embed/>
                  <p:pic>
                    <p:nvPicPr>
                      <p:cNvPr id="0" name=""/>
                      <p:cNvPicPr>
                        <a:picLocks noGrp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1000" y="1828800"/>
                        <a:ext cx="8331200" cy="46275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1508" name="TextBox 6"/>
          <p:cNvSpPr txBox="1">
            <a:spLocks noChangeArrowheads="1"/>
          </p:cNvSpPr>
          <p:nvPr/>
        </p:nvSpPr>
        <p:spPr bwMode="auto">
          <a:xfrm>
            <a:off x="342900" y="1981200"/>
            <a:ext cx="792797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b="1">
                <a:solidFill>
                  <a:prstClr val="black"/>
                </a:solidFill>
                <a:cs typeface="Arial" charset="0"/>
              </a:rPr>
              <a:t>AHA Survey: Hospitalists at 68% of hospitals; 93% of hospitals &gt; 200 beds</a:t>
            </a:r>
          </a:p>
        </p:txBody>
      </p:sp>
    </p:spTree>
    <p:extLst>
      <p:ext uri="{BB962C8B-B14F-4D97-AF65-F5344CB8AC3E}">
        <p14:creationId xmlns:p14="http://schemas.microsoft.com/office/powerpoint/2010/main" val="3379928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/>
          <p:cNvSpPr>
            <a:spLocks noGrp="1"/>
          </p:cNvSpPr>
          <p:nvPr>
            <p:ph type="title"/>
          </p:nvPr>
        </p:nvSpPr>
        <p:spPr>
          <a:xfrm>
            <a:off x="533400" y="228600"/>
            <a:ext cx="8077200" cy="990600"/>
          </a:xfrm>
        </p:spPr>
        <p:txBody>
          <a:bodyPr/>
          <a:lstStyle/>
          <a:p>
            <a:r>
              <a:rPr lang="en-US" dirty="0" smtClean="0"/>
              <a:t>The “Culture” of Antibiotic Overuse</a:t>
            </a:r>
          </a:p>
        </p:txBody>
      </p:sp>
      <p:sp>
        <p:nvSpPr>
          <p:cNvPr id="14339" name="Content Placeholder 2"/>
          <p:cNvSpPr>
            <a:spLocks noGrp="1"/>
          </p:cNvSpPr>
          <p:nvPr>
            <p:ph idx="1"/>
          </p:nvPr>
        </p:nvSpPr>
        <p:spPr>
          <a:xfrm>
            <a:off x="228600" y="1371600"/>
            <a:ext cx="8686800" cy="5105400"/>
          </a:xfrm>
        </p:spPr>
        <p:txBody>
          <a:bodyPr/>
          <a:lstStyle/>
          <a:p>
            <a:r>
              <a:rPr lang="en-US" dirty="0" smtClean="0"/>
              <a:t>Hospitalized patients are ill</a:t>
            </a:r>
            <a:endParaRPr lang="en-US" dirty="0"/>
          </a:p>
          <a:p>
            <a:pPr lvl="1"/>
            <a:r>
              <a:rPr lang="en-US" dirty="0" smtClean="0"/>
              <a:t>Early, appropriate antibiotics are life saving</a:t>
            </a:r>
            <a:endParaRPr lang="en-US" dirty="0"/>
          </a:p>
          <a:p>
            <a:r>
              <a:rPr lang="en-US" dirty="0" smtClean="0"/>
              <a:t>“Chagrin” factor</a:t>
            </a:r>
          </a:p>
          <a:p>
            <a:pPr lvl="1"/>
            <a:r>
              <a:rPr lang="en-US" dirty="0" smtClean="0"/>
              <a:t>Avoid chagrin of not treating an infection</a:t>
            </a:r>
          </a:p>
          <a:p>
            <a:pPr lvl="1"/>
            <a:r>
              <a:rPr lang="en-US" dirty="0" smtClean="0"/>
              <a:t>Overuse viewed as better than underuse</a:t>
            </a:r>
          </a:p>
          <a:p>
            <a:r>
              <a:rPr lang="en-US" dirty="0" smtClean="0"/>
              <a:t>Individual vs. Society</a:t>
            </a:r>
          </a:p>
          <a:p>
            <a:pPr lvl="1"/>
            <a:r>
              <a:rPr lang="en-US" dirty="0" smtClean="0"/>
              <a:t>Physicians prioritize individual patient needs</a:t>
            </a:r>
          </a:p>
          <a:p>
            <a:r>
              <a:rPr lang="en-US" i="1" dirty="0" smtClean="0"/>
              <a:t>Good News!</a:t>
            </a:r>
          </a:p>
          <a:p>
            <a:pPr lvl="1"/>
            <a:r>
              <a:rPr lang="en-US" dirty="0" smtClean="0"/>
              <a:t>You can have your cake and eat it too!</a:t>
            </a:r>
          </a:p>
          <a:p>
            <a:pPr lvl="1"/>
            <a:r>
              <a:rPr lang="en-US" dirty="0" smtClean="0"/>
              <a:t>You can meet all the “needs” of physicians AND improve the way antibiotics are used</a:t>
            </a:r>
          </a:p>
          <a:p>
            <a:pPr marL="0" indent="0">
              <a:buNone/>
            </a:pPr>
            <a:endParaRPr lang="en-US" dirty="0" smtClean="0"/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9113103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/>
          <p:cNvSpPr>
            <a:spLocks noGrp="1"/>
          </p:cNvSpPr>
          <p:nvPr>
            <p:ph type="title"/>
          </p:nvPr>
        </p:nvSpPr>
        <p:spPr>
          <a:xfrm>
            <a:off x="685800" y="228600"/>
            <a:ext cx="7772400" cy="914400"/>
          </a:xfrm>
        </p:spPr>
        <p:txBody>
          <a:bodyPr/>
          <a:lstStyle/>
          <a:p>
            <a:r>
              <a:rPr lang="en-US" dirty="0" smtClean="0"/>
              <a:t>Three Effective Interventions</a:t>
            </a:r>
          </a:p>
        </p:txBody>
      </p:sp>
      <p:sp>
        <p:nvSpPr>
          <p:cNvPr id="11267" name="Content Placeholder 2"/>
          <p:cNvSpPr>
            <a:spLocks noGrp="1"/>
          </p:cNvSpPr>
          <p:nvPr>
            <p:ph idx="1"/>
          </p:nvPr>
        </p:nvSpPr>
        <p:spPr>
          <a:xfrm>
            <a:off x="304800" y="990600"/>
            <a:ext cx="8458200" cy="5638800"/>
          </a:xfrm>
        </p:spPr>
        <p:txBody>
          <a:bodyPr/>
          <a:lstStyle/>
          <a:p>
            <a:pPr marL="0" indent="0" algn="ctr">
              <a:buNone/>
            </a:pPr>
            <a:endParaRPr lang="en-US" sz="1000" dirty="0"/>
          </a:p>
          <a:p>
            <a:r>
              <a:rPr lang="en-US" sz="2800" dirty="0" smtClean="0"/>
              <a:t>Documentation/visibility at the point of care</a:t>
            </a:r>
          </a:p>
          <a:p>
            <a:pPr lvl="1"/>
            <a:r>
              <a:rPr lang="en-US" sz="2400" dirty="0" smtClean="0"/>
              <a:t>Drug and indication</a:t>
            </a:r>
          </a:p>
          <a:p>
            <a:pPr lvl="1"/>
            <a:r>
              <a:rPr lang="en-US" dirty="0" smtClean="0"/>
              <a:t>Day of therapy and expected duration</a:t>
            </a:r>
            <a:r>
              <a:rPr lang="en-US" sz="2400" dirty="0" smtClean="0"/>
              <a:t/>
            </a:r>
            <a:br>
              <a:rPr lang="en-US" sz="2400" dirty="0" smtClean="0"/>
            </a:br>
            <a:endParaRPr lang="en-US" sz="2400" dirty="0" smtClean="0"/>
          </a:p>
          <a:p>
            <a:r>
              <a:rPr lang="en-US" sz="2800" dirty="0" smtClean="0"/>
              <a:t>Appropriate length of treatment</a:t>
            </a:r>
          </a:p>
          <a:p>
            <a:pPr lvl="1"/>
            <a:r>
              <a:rPr lang="en-US" sz="2400" dirty="0" smtClean="0"/>
              <a:t>UTI, </a:t>
            </a:r>
            <a:r>
              <a:rPr lang="en-US" dirty="0"/>
              <a:t>p</a:t>
            </a:r>
            <a:r>
              <a:rPr lang="en-US" dirty="0" smtClean="0"/>
              <a:t>neumonia, </a:t>
            </a:r>
            <a:r>
              <a:rPr lang="en-US" dirty="0"/>
              <a:t>s</a:t>
            </a:r>
            <a:r>
              <a:rPr lang="en-US" sz="2400" dirty="0" smtClean="0"/>
              <a:t>kin and soft tissue infections</a:t>
            </a:r>
            <a:br>
              <a:rPr lang="en-US" sz="2400" dirty="0" smtClean="0"/>
            </a:br>
            <a:endParaRPr lang="en-US" sz="2400" dirty="0" smtClean="0"/>
          </a:p>
          <a:p>
            <a:r>
              <a:rPr lang="en-US" sz="2800" dirty="0" smtClean="0"/>
              <a:t>72 hour antibiotic time-out</a:t>
            </a:r>
          </a:p>
          <a:p>
            <a:pPr lvl="1"/>
            <a:r>
              <a:rPr lang="en-US" sz="2400" dirty="0" smtClean="0"/>
              <a:t>Right diagnosis</a:t>
            </a:r>
          </a:p>
          <a:p>
            <a:pPr lvl="1"/>
            <a:r>
              <a:rPr lang="en-US" dirty="0" smtClean="0"/>
              <a:t>Right drug</a:t>
            </a:r>
          </a:p>
          <a:p>
            <a:pPr lvl="1"/>
            <a:r>
              <a:rPr lang="en-US" sz="2400" dirty="0" smtClean="0"/>
              <a:t>Right dose and duration</a:t>
            </a:r>
          </a:p>
          <a:p>
            <a:endParaRPr lang="en-US" sz="2800" dirty="0" smtClean="0"/>
          </a:p>
        </p:txBody>
      </p:sp>
    </p:spTree>
    <p:extLst>
      <p:ext uri="{BB962C8B-B14F-4D97-AF65-F5344CB8AC3E}">
        <p14:creationId xmlns:p14="http://schemas.microsoft.com/office/powerpoint/2010/main" val="25072695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/>
          </p:nvPr>
        </p:nvSpPr>
        <p:spPr>
          <a:xfrm>
            <a:off x="685800" y="228600"/>
            <a:ext cx="7772400" cy="1143000"/>
          </a:xfrm>
        </p:spPr>
        <p:txBody>
          <a:bodyPr/>
          <a:lstStyle/>
          <a:p>
            <a:r>
              <a:rPr lang="en-US" dirty="0" smtClean="0"/>
              <a:t>Our Attempt to Improve</a:t>
            </a:r>
          </a:p>
        </p:txBody>
      </p:sp>
      <p:sp>
        <p:nvSpPr>
          <p:cNvPr id="7171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458200" cy="4800600"/>
          </a:xfrm>
        </p:spPr>
        <p:txBody>
          <a:bodyPr/>
          <a:lstStyle/>
          <a:p>
            <a:pPr marL="0" indent="0" algn="ctr">
              <a:buFontTx/>
              <a:buNone/>
              <a:defRPr/>
            </a:pPr>
            <a:r>
              <a:rPr lang="en-US" b="1" u="sng" dirty="0" smtClean="0"/>
              <a:t>The Big 3 Infectious Diagnoses in U.S. Hospitals</a:t>
            </a:r>
          </a:p>
          <a:p>
            <a:pPr marL="0" indent="0">
              <a:buFontTx/>
              <a:buNone/>
              <a:defRPr/>
            </a:pPr>
            <a:endParaRPr lang="en-US" sz="1600" b="1" u="sng" dirty="0" smtClean="0"/>
          </a:p>
          <a:p>
            <a:pPr marL="0" indent="0">
              <a:buFontTx/>
              <a:buNone/>
              <a:defRPr/>
            </a:pPr>
            <a:r>
              <a:rPr lang="en-US" sz="2400" dirty="0" smtClean="0"/>
              <a:t>					</a:t>
            </a:r>
            <a:r>
              <a:rPr lang="en-US" sz="2400" b="1" u="sng" dirty="0" smtClean="0"/>
              <a:t>Ranking at UMHS</a:t>
            </a:r>
          </a:p>
          <a:p>
            <a:pPr marL="0" indent="0">
              <a:buFontTx/>
              <a:buNone/>
              <a:defRPr/>
            </a:pPr>
            <a:endParaRPr lang="en-US" sz="1600" dirty="0" smtClean="0"/>
          </a:p>
          <a:p>
            <a:pPr marL="0" indent="0">
              <a:buNone/>
              <a:defRPr/>
            </a:pPr>
            <a:r>
              <a:rPr lang="en-US" sz="2400" b="1" dirty="0" smtClean="0"/>
              <a:t>Urinary Tract Infections			#1</a:t>
            </a:r>
          </a:p>
          <a:p>
            <a:pPr marL="0" indent="0" algn="ctr">
              <a:buNone/>
              <a:defRPr/>
            </a:pPr>
            <a:endParaRPr lang="en-US" sz="2400" b="1" dirty="0"/>
          </a:p>
          <a:p>
            <a:pPr marL="0" indent="0">
              <a:buNone/>
              <a:defRPr/>
            </a:pPr>
            <a:r>
              <a:rPr lang="en-US" sz="2400" b="1" dirty="0" smtClean="0"/>
              <a:t>Pneumonia					#2</a:t>
            </a:r>
          </a:p>
          <a:p>
            <a:pPr marL="0" indent="0" algn="ctr">
              <a:buNone/>
              <a:defRPr/>
            </a:pPr>
            <a:endParaRPr lang="en-US" sz="2400" b="1" dirty="0"/>
          </a:p>
          <a:p>
            <a:pPr marL="0" indent="0">
              <a:buNone/>
              <a:defRPr/>
            </a:pPr>
            <a:r>
              <a:rPr lang="en-US" sz="2400" b="1" dirty="0" smtClean="0"/>
              <a:t>Skin and Soft Tissue Infections		#3</a:t>
            </a:r>
          </a:p>
        </p:txBody>
      </p:sp>
      <p:sp>
        <p:nvSpPr>
          <p:cNvPr id="7175" name="TextBox 2"/>
          <p:cNvSpPr txBox="1">
            <a:spLocks noChangeArrowheads="1"/>
          </p:cNvSpPr>
          <p:nvPr/>
        </p:nvSpPr>
        <p:spPr bwMode="auto">
          <a:xfrm>
            <a:off x="5486400" y="6204466"/>
            <a:ext cx="33909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dirty="0" smtClean="0">
                <a:solidFill>
                  <a:srgbClr val="FFFF00"/>
                </a:solidFill>
                <a:latin typeface="Helvetica"/>
              </a:rPr>
              <a:t>Gandhi T, et al. ICHE 2009</a:t>
            </a:r>
            <a:endParaRPr lang="en-US" dirty="0">
              <a:solidFill>
                <a:srgbClr val="FFFF00"/>
              </a:solidFill>
              <a:latin typeface="Helvetica"/>
            </a:endParaRPr>
          </a:p>
        </p:txBody>
      </p:sp>
    </p:spTree>
    <p:extLst>
      <p:ext uri="{BB962C8B-B14F-4D97-AF65-F5344CB8AC3E}">
        <p14:creationId xmlns:p14="http://schemas.microsoft.com/office/powerpoint/2010/main" val="29666681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/>
          </p:nvPr>
        </p:nvSpPr>
        <p:spPr>
          <a:xfrm>
            <a:off x="685800" y="228600"/>
            <a:ext cx="7772400" cy="1143000"/>
          </a:xfrm>
        </p:spPr>
        <p:txBody>
          <a:bodyPr/>
          <a:lstStyle/>
          <a:p>
            <a:r>
              <a:rPr lang="en-US" dirty="0" smtClean="0"/>
              <a:t>Testing and Treatment for UTI</a:t>
            </a:r>
          </a:p>
        </p:txBody>
      </p:sp>
      <p:sp>
        <p:nvSpPr>
          <p:cNvPr id="7171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458200" cy="4800600"/>
          </a:xfrm>
        </p:spPr>
        <p:txBody>
          <a:bodyPr/>
          <a:lstStyle/>
          <a:p>
            <a:pPr>
              <a:defRPr/>
            </a:pPr>
            <a:endParaRPr lang="en-US" sz="2400" dirty="0" smtClean="0"/>
          </a:p>
          <a:p>
            <a:pPr>
              <a:defRPr/>
            </a:pPr>
            <a:r>
              <a:rPr lang="en-US" sz="2400" dirty="0" smtClean="0"/>
              <a:t>60% of patients lack guideline indications for urine culture</a:t>
            </a:r>
          </a:p>
          <a:p>
            <a:pPr>
              <a:defRPr/>
            </a:pPr>
            <a:endParaRPr lang="en-US" sz="2400" dirty="0"/>
          </a:p>
          <a:p>
            <a:pPr>
              <a:defRPr/>
            </a:pPr>
            <a:r>
              <a:rPr lang="en-US" sz="2400" dirty="0" smtClean="0"/>
              <a:t>Positive urine culture</a:t>
            </a:r>
          </a:p>
          <a:p>
            <a:pPr lvl="1">
              <a:defRPr/>
            </a:pPr>
            <a:r>
              <a:rPr lang="en-US" dirty="0" smtClean="0"/>
              <a:t>40% have UTIs by adjudicated review</a:t>
            </a:r>
          </a:p>
          <a:p>
            <a:pPr lvl="1">
              <a:defRPr/>
            </a:pPr>
            <a:r>
              <a:rPr lang="en-US" dirty="0" smtClean="0"/>
              <a:t>25% of UTIs had inappropriate treatment duration</a:t>
            </a:r>
          </a:p>
          <a:p>
            <a:pPr lvl="1">
              <a:defRPr/>
            </a:pPr>
            <a:r>
              <a:rPr lang="en-US" dirty="0" smtClean="0"/>
              <a:t>65% of asymptomatic </a:t>
            </a:r>
            <a:r>
              <a:rPr lang="en-US" dirty="0" err="1" smtClean="0"/>
              <a:t>bacteriuria</a:t>
            </a:r>
            <a:r>
              <a:rPr lang="en-US" dirty="0" smtClean="0"/>
              <a:t> was treated</a:t>
            </a:r>
          </a:p>
          <a:p>
            <a:pPr lvl="1">
              <a:defRPr/>
            </a:pPr>
            <a:r>
              <a:rPr lang="en-US" dirty="0" smtClean="0"/>
              <a:t>385 excess antibiotic days at UMHS alone</a:t>
            </a:r>
          </a:p>
          <a:p>
            <a:pPr lvl="1">
              <a:defRPr/>
            </a:pPr>
            <a:endParaRPr lang="en-US" sz="2000" dirty="0" smtClean="0"/>
          </a:p>
        </p:txBody>
      </p:sp>
      <p:sp>
        <p:nvSpPr>
          <p:cNvPr id="7175" name="TextBox 2"/>
          <p:cNvSpPr txBox="1">
            <a:spLocks noChangeArrowheads="1"/>
          </p:cNvSpPr>
          <p:nvPr/>
        </p:nvSpPr>
        <p:spPr bwMode="auto">
          <a:xfrm>
            <a:off x="5276850" y="6096000"/>
            <a:ext cx="318135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dirty="0" smtClean="0">
                <a:solidFill>
                  <a:srgbClr val="FFFF00"/>
                </a:solidFill>
                <a:latin typeface="Helvetica"/>
              </a:rPr>
              <a:t>Hartley S, et al.  ICHE, 2013</a:t>
            </a:r>
            <a:endParaRPr lang="en-US" dirty="0">
              <a:solidFill>
                <a:srgbClr val="FFFF00"/>
              </a:solidFill>
              <a:latin typeface="Helvetica"/>
            </a:endParaRPr>
          </a:p>
        </p:txBody>
      </p:sp>
    </p:spTree>
    <p:extLst>
      <p:ext uri="{BB962C8B-B14F-4D97-AF65-F5344CB8AC3E}">
        <p14:creationId xmlns:p14="http://schemas.microsoft.com/office/powerpoint/2010/main" val="11022921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POLLING QUESTION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Does your hospital have guidelines that describe appropriate criteria for ordering urine cultures?  </a:t>
            </a:r>
            <a:endParaRPr lang="en-US" dirty="0" smtClean="0"/>
          </a:p>
          <a:p>
            <a:endParaRPr lang="en-US" dirty="0"/>
          </a:p>
          <a:p>
            <a:r>
              <a:rPr lang="en-US" dirty="0" smtClean="0"/>
              <a:t>Yes</a:t>
            </a:r>
          </a:p>
          <a:p>
            <a:r>
              <a:rPr lang="en-US" dirty="0" smtClean="0"/>
              <a:t>No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2912608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/>
          </p:nvPr>
        </p:nvSpPr>
        <p:spPr>
          <a:xfrm>
            <a:off x="685800" y="381000"/>
            <a:ext cx="7772400" cy="1143000"/>
          </a:xfrm>
        </p:spPr>
        <p:txBody>
          <a:bodyPr/>
          <a:lstStyle/>
          <a:p>
            <a:r>
              <a:rPr lang="en-US" dirty="0" smtClean="0"/>
              <a:t>Improving Antibiotic Use</a:t>
            </a:r>
          </a:p>
        </p:txBody>
      </p:sp>
      <p:sp>
        <p:nvSpPr>
          <p:cNvPr id="7171" name="Content Placeholder 2"/>
          <p:cNvSpPr>
            <a:spLocks noGrp="1"/>
          </p:cNvSpPr>
          <p:nvPr>
            <p:ph idx="1"/>
          </p:nvPr>
        </p:nvSpPr>
        <p:spPr>
          <a:xfrm>
            <a:off x="457200" y="1752600"/>
            <a:ext cx="8458200" cy="4800600"/>
          </a:xfrm>
        </p:spPr>
        <p:txBody>
          <a:bodyPr/>
          <a:lstStyle/>
          <a:p>
            <a:pPr>
              <a:defRPr/>
            </a:pPr>
            <a:endParaRPr lang="en-US" sz="2400" dirty="0" smtClean="0"/>
          </a:p>
          <a:p>
            <a:pPr>
              <a:defRPr/>
            </a:pPr>
            <a:r>
              <a:rPr lang="en-US" sz="2400" dirty="0" smtClean="0"/>
              <a:t>Engage hospitalists</a:t>
            </a:r>
          </a:p>
          <a:p>
            <a:pPr>
              <a:defRPr/>
            </a:pPr>
            <a:r>
              <a:rPr lang="en-US" sz="2400" dirty="0" smtClean="0"/>
              <a:t>Standardize recommendations for testing</a:t>
            </a:r>
          </a:p>
          <a:p>
            <a:pPr>
              <a:defRPr/>
            </a:pPr>
            <a:r>
              <a:rPr lang="en-US" sz="2400" dirty="0" smtClean="0"/>
              <a:t>Standardize treatment algorithms</a:t>
            </a:r>
          </a:p>
          <a:p>
            <a:pPr>
              <a:defRPr/>
            </a:pPr>
            <a:r>
              <a:rPr lang="en-US" sz="2400" dirty="0" smtClean="0"/>
              <a:t>Integrate algorithms into our “systems”</a:t>
            </a:r>
          </a:p>
          <a:p>
            <a:pPr>
              <a:defRPr/>
            </a:pPr>
            <a:r>
              <a:rPr lang="en-US" sz="2400" dirty="0" smtClean="0"/>
              <a:t>72 hour time-out to review urine cultures</a:t>
            </a:r>
          </a:p>
          <a:p>
            <a:pPr>
              <a:defRPr/>
            </a:pPr>
            <a:r>
              <a:rPr lang="en-US" sz="2400" dirty="0" smtClean="0"/>
              <a:t>Measure the impact</a:t>
            </a:r>
          </a:p>
          <a:p>
            <a:pPr>
              <a:defRPr/>
            </a:pPr>
            <a:endParaRPr lang="en-US" sz="2400" dirty="0" smtClean="0"/>
          </a:p>
          <a:p>
            <a:pPr>
              <a:defRPr/>
            </a:pPr>
            <a:endParaRPr lang="en-US" sz="2400" dirty="0"/>
          </a:p>
          <a:p>
            <a:pPr>
              <a:defRPr/>
            </a:pPr>
            <a:endParaRPr lang="en-US" sz="2400" dirty="0" smtClean="0"/>
          </a:p>
        </p:txBody>
      </p:sp>
      <p:sp>
        <p:nvSpPr>
          <p:cNvPr id="7175" name="TextBox 2"/>
          <p:cNvSpPr txBox="1">
            <a:spLocks noChangeArrowheads="1"/>
          </p:cNvSpPr>
          <p:nvPr/>
        </p:nvSpPr>
        <p:spPr bwMode="auto">
          <a:xfrm>
            <a:off x="6172200" y="6105099"/>
            <a:ext cx="257175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dirty="0" smtClean="0">
                <a:solidFill>
                  <a:srgbClr val="FFFF00"/>
                </a:solidFill>
                <a:latin typeface="Helvetica"/>
              </a:rPr>
              <a:t>IHI Forum, 2013</a:t>
            </a:r>
            <a:endParaRPr lang="en-US" dirty="0">
              <a:solidFill>
                <a:srgbClr val="FFFF00"/>
              </a:solidFill>
              <a:latin typeface="Helvetica"/>
            </a:endParaRPr>
          </a:p>
        </p:txBody>
      </p:sp>
    </p:spTree>
    <p:extLst>
      <p:ext uri="{BB962C8B-B14F-4D97-AF65-F5344CB8AC3E}">
        <p14:creationId xmlns:p14="http://schemas.microsoft.com/office/powerpoint/2010/main" val="32400074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805657" y="1098331"/>
            <a:ext cx="7329487" cy="4933950"/>
            <a:chOff x="1457325" y="1162050"/>
            <a:chExt cx="7329487" cy="4933950"/>
          </a:xfrm>
        </p:grpSpPr>
        <p:sp>
          <p:nvSpPr>
            <p:cNvPr id="5" name="Rectangle 4"/>
            <p:cNvSpPr>
              <a:spLocks noChangeArrowheads="1"/>
            </p:cNvSpPr>
            <p:nvPr/>
          </p:nvSpPr>
          <p:spPr bwMode="auto">
            <a:xfrm flipH="1">
              <a:off x="1828799" y="1162050"/>
              <a:ext cx="6958013" cy="2924175"/>
            </a:xfrm>
            <a:prstGeom prst="rect">
              <a:avLst/>
            </a:prstGeom>
            <a:solidFill>
              <a:schemeClr val="tx1"/>
            </a:solidFill>
            <a:ln w="19050">
              <a:solidFill>
                <a:schemeClr val="tx1">
                  <a:lumMod val="50000"/>
                  <a:lumOff val="50000"/>
                </a:schemeClr>
              </a:solidFill>
              <a:miter lim="800000"/>
              <a:headEnd/>
              <a:tailEnd/>
            </a:ln>
            <a:effectLst>
              <a:outerShdw blurRad="50800" dist="38100" dir="2700000" sx="100500" sy="100500" algn="tl" rotWithShape="0">
                <a:prstClr val="black">
                  <a:alpha val="40000"/>
                </a:prstClr>
              </a:outerShdw>
            </a:effectLst>
          </p:spPr>
          <p:txBody>
            <a:bodyPr lIns="274320" tIns="274320" rIns="274320" bIns="274320" anchor="ctr"/>
            <a:lstStyle/>
            <a:p>
              <a:pPr>
                <a:defRPr/>
              </a:pPr>
              <a:r>
                <a:rPr lang="en-US" sz="1600" dirty="0">
                  <a:solidFill>
                    <a:srgbClr val="000000"/>
                  </a:solidFill>
                  <a:latin typeface="Times New Roman"/>
                  <a:ea typeface="Times New Roman"/>
                  <a:cs typeface="Arial" charset="0"/>
                </a:rPr>
                <a:t>Does the patient have any of the following </a:t>
              </a:r>
              <a:r>
                <a:rPr lang="en-US" sz="1600" b="1" u="sng" dirty="0">
                  <a:solidFill>
                    <a:srgbClr val="000000"/>
                  </a:solidFill>
                  <a:latin typeface="Times New Roman"/>
                  <a:ea typeface="Times New Roman"/>
                  <a:cs typeface="Arial" charset="0"/>
                </a:rPr>
                <a:t>without alternate explanation</a:t>
              </a:r>
              <a:r>
                <a:rPr lang="en-US" sz="1600" dirty="0" smtClean="0">
                  <a:solidFill>
                    <a:srgbClr val="000000"/>
                  </a:solidFill>
                  <a:latin typeface="Times New Roman"/>
                  <a:ea typeface="Times New Roman"/>
                  <a:cs typeface="Arial" charset="0"/>
                </a:rPr>
                <a:t>?</a:t>
              </a:r>
              <a:r>
                <a:rPr lang="en-US" sz="1600" dirty="0">
                  <a:solidFill>
                    <a:srgbClr val="000000"/>
                  </a:solidFill>
                  <a:latin typeface="Times New Roman"/>
                  <a:ea typeface="Times New Roman"/>
                  <a:cs typeface="Arial" charset="0"/>
                </a:rPr>
                <a:t> </a:t>
              </a:r>
              <a:endParaRPr lang="en-US" sz="1200" dirty="0" smtClean="0">
                <a:solidFill>
                  <a:srgbClr val="000000"/>
                </a:solidFill>
                <a:latin typeface="Times New Roman"/>
                <a:ea typeface="Times New Roman"/>
                <a:cs typeface="Arial" charset="0"/>
              </a:endParaRPr>
            </a:p>
            <a:p>
              <a:pPr marL="342900" indent="-342900">
                <a:lnSpc>
                  <a:spcPct val="115000"/>
                </a:lnSpc>
                <a:buFont typeface="+mj-lt"/>
                <a:buAutoNum type="arabicPeriod"/>
                <a:defRPr/>
              </a:pPr>
              <a:r>
                <a:rPr lang="en-US" sz="1600" dirty="0" smtClean="0">
                  <a:solidFill>
                    <a:srgbClr val="000000"/>
                  </a:solidFill>
                  <a:latin typeface="Times New Roman"/>
                  <a:ea typeface="Calibri"/>
                  <a:cs typeface="Times New Roman"/>
                </a:rPr>
                <a:t>Urgency, frequency, dysuria</a:t>
              </a:r>
              <a:endParaRPr lang="en-US" sz="1100" dirty="0" smtClean="0">
                <a:solidFill>
                  <a:srgbClr val="000000"/>
                </a:solidFill>
                <a:latin typeface="Calibri"/>
                <a:ea typeface="Calibri"/>
                <a:cs typeface="Times New Roman"/>
              </a:endParaRPr>
            </a:p>
            <a:p>
              <a:pPr marL="342900" indent="-342900">
                <a:lnSpc>
                  <a:spcPct val="115000"/>
                </a:lnSpc>
                <a:buFont typeface="+mj-lt"/>
                <a:buAutoNum type="arabicPeriod"/>
                <a:defRPr/>
              </a:pPr>
              <a:r>
                <a:rPr lang="en-US" sz="1600" dirty="0" smtClean="0">
                  <a:solidFill>
                    <a:srgbClr val="000000"/>
                  </a:solidFill>
                  <a:latin typeface="Times New Roman"/>
                  <a:ea typeface="Calibri"/>
                  <a:cs typeface="Times New Roman"/>
                </a:rPr>
                <a:t>Suprapubic </a:t>
              </a:r>
              <a:r>
                <a:rPr lang="en-US" sz="1600" dirty="0">
                  <a:solidFill>
                    <a:srgbClr val="000000"/>
                  </a:solidFill>
                  <a:latin typeface="Times New Roman"/>
                  <a:ea typeface="Calibri"/>
                  <a:cs typeface="Times New Roman"/>
                </a:rPr>
                <a:t>pain/tenderness</a:t>
              </a:r>
              <a:endParaRPr lang="en-US" sz="1100" dirty="0">
                <a:solidFill>
                  <a:srgbClr val="000000"/>
                </a:solidFill>
                <a:latin typeface="Calibri"/>
                <a:ea typeface="Calibri"/>
                <a:cs typeface="Times New Roman"/>
              </a:endParaRPr>
            </a:p>
            <a:p>
              <a:pPr marL="342900" indent="-342900">
                <a:lnSpc>
                  <a:spcPct val="115000"/>
                </a:lnSpc>
                <a:buFont typeface="+mj-lt"/>
                <a:buAutoNum type="arabicPeriod"/>
                <a:defRPr/>
              </a:pPr>
              <a:r>
                <a:rPr lang="en-US" sz="1600" dirty="0">
                  <a:solidFill>
                    <a:srgbClr val="000000"/>
                  </a:solidFill>
                  <a:latin typeface="Times New Roman"/>
                  <a:ea typeface="Calibri"/>
                  <a:cs typeface="Times New Roman"/>
                </a:rPr>
                <a:t>Flank pain or tenderness</a:t>
              </a:r>
              <a:endParaRPr lang="en-US" sz="1100" dirty="0">
                <a:solidFill>
                  <a:srgbClr val="000000"/>
                </a:solidFill>
                <a:latin typeface="Calibri"/>
                <a:ea typeface="Calibri"/>
                <a:cs typeface="Times New Roman"/>
              </a:endParaRPr>
            </a:p>
            <a:p>
              <a:pPr marL="342900" indent="-342900">
                <a:lnSpc>
                  <a:spcPct val="115000"/>
                </a:lnSpc>
                <a:buFont typeface="+mj-lt"/>
                <a:buAutoNum type="arabicPeriod"/>
                <a:defRPr/>
              </a:pPr>
              <a:r>
                <a:rPr lang="en-US" sz="1600" dirty="0">
                  <a:solidFill>
                    <a:srgbClr val="000000"/>
                  </a:solidFill>
                  <a:latin typeface="Times New Roman"/>
                  <a:ea typeface="Calibri"/>
                  <a:cs typeface="Times New Roman"/>
                </a:rPr>
                <a:t>New onset delirium </a:t>
              </a:r>
              <a:endParaRPr lang="en-US" sz="1100" dirty="0">
                <a:solidFill>
                  <a:srgbClr val="000000"/>
                </a:solidFill>
                <a:latin typeface="Calibri"/>
                <a:ea typeface="Calibri"/>
                <a:cs typeface="Times New Roman"/>
              </a:endParaRPr>
            </a:p>
            <a:p>
              <a:pPr marL="342900" indent="-342900">
                <a:lnSpc>
                  <a:spcPct val="115000"/>
                </a:lnSpc>
                <a:buFont typeface="+mj-lt"/>
                <a:buAutoNum type="arabicPeriod"/>
                <a:defRPr/>
              </a:pPr>
              <a:r>
                <a:rPr lang="en-US" sz="1600" dirty="0">
                  <a:solidFill>
                    <a:srgbClr val="000000"/>
                  </a:solidFill>
                  <a:latin typeface="Times New Roman"/>
                  <a:ea typeface="Calibri"/>
                  <a:cs typeface="Times New Roman"/>
                </a:rPr>
                <a:t>Fever &gt;100.4 F/Rigors</a:t>
              </a:r>
              <a:endParaRPr lang="en-US" sz="1100" dirty="0">
                <a:solidFill>
                  <a:srgbClr val="000000"/>
                </a:solidFill>
                <a:latin typeface="Calibri"/>
                <a:ea typeface="Calibri"/>
                <a:cs typeface="Times New Roman"/>
              </a:endParaRPr>
            </a:p>
            <a:p>
              <a:pPr marL="342900" indent="-342900">
                <a:lnSpc>
                  <a:spcPct val="115000"/>
                </a:lnSpc>
                <a:buFont typeface="+mj-lt"/>
                <a:buAutoNum type="arabicPeriod"/>
                <a:defRPr/>
              </a:pPr>
              <a:r>
                <a:rPr lang="en-US" sz="1600" dirty="0">
                  <a:solidFill>
                    <a:srgbClr val="000000"/>
                  </a:solidFill>
                  <a:latin typeface="Times New Roman"/>
                  <a:ea typeface="Calibri"/>
                  <a:cs typeface="Times New Roman"/>
                </a:rPr>
                <a:t>Acute hematuria</a:t>
              </a:r>
              <a:endParaRPr lang="en-US" sz="1100" dirty="0">
                <a:solidFill>
                  <a:srgbClr val="000000"/>
                </a:solidFill>
                <a:latin typeface="Calibri"/>
                <a:ea typeface="Calibri"/>
                <a:cs typeface="Times New Roman"/>
              </a:endParaRPr>
            </a:p>
            <a:p>
              <a:pPr marL="342900" indent="-342900">
                <a:lnSpc>
                  <a:spcPct val="115000"/>
                </a:lnSpc>
                <a:buFont typeface="+mj-lt"/>
                <a:buAutoNum type="arabicPeriod"/>
                <a:defRPr/>
              </a:pPr>
              <a:r>
                <a:rPr lang="en-US" sz="1600" dirty="0">
                  <a:solidFill>
                    <a:srgbClr val="000000"/>
                  </a:solidFill>
                  <a:latin typeface="Times New Roman"/>
                  <a:ea typeface="Calibri"/>
                  <a:cs typeface="Times New Roman"/>
                </a:rPr>
                <a:t>Increased spasticity or </a:t>
              </a:r>
              <a:r>
                <a:rPr lang="en-US" sz="1600" dirty="0" err="1">
                  <a:solidFill>
                    <a:srgbClr val="000000"/>
                  </a:solidFill>
                  <a:latin typeface="Times New Roman"/>
                  <a:ea typeface="Calibri"/>
                  <a:cs typeface="Times New Roman"/>
                </a:rPr>
                <a:t>dysreflexia</a:t>
              </a:r>
              <a:r>
                <a:rPr lang="en-US" sz="1600" dirty="0">
                  <a:solidFill>
                    <a:srgbClr val="000000"/>
                  </a:solidFill>
                  <a:latin typeface="Times New Roman"/>
                  <a:ea typeface="Calibri"/>
                  <a:cs typeface="Times New Roman"/>
                </a:rPr>
                <a:t> in a spinal cord injury patient</a:t>
              </a:r>
              <a:endParaRPr lang="en-US" sz="1100" dirty="0">
                <a:solidFill>
                  <a:srgbClr val="000000"/>
                </a:solidFill>
                <a:latin typeface="Calibri"/>
                <a:ea typeface="Calibri"/>
                <a:cs typeface="Times New Roman"/>
              </a:endParaRPr>
            </a:p>
            <a:p>
              <a:pPr marL="342900" indent="-342900">
                <a:lnSpc>
                  <a:spcPct val="115000"/>
                </a:lnSpc>
                <a:buFont typeface="+mj-lt"/>
                <a:buAutoNum type="arabicPeriod"/>
                <a:defRPr/>
              </a:pPr>
              <a:r>
                <a:rPr lang="en-US" sz="1600" u="sng" dirty="0">
                  <a:solidFill>
                    <a:srgbClr val="000000"/>
                  </a:solidFill>
                  <a:latin typeface="Times New Roman"/>
                  <a:ea typeface="Calibri"/>
                  <a:cs typeface="Times New Roman"/>
                </a:rPr>
                <a:t>&gt; </a:t>
              </a:r>
              <a:r>
                <a:rPr lang="en-US" sz="1600" dirty="0">
                  <a:solidFill>
                    <a:srgbClr val="000000"/>
                  </a:solidFill>
                  <a:latin typeface="Times New Roman"/>
                  <a:ea typeface="Calibri"/>
                  <a:cs typeface="Times New Roman"/>
                </a:rPr>
                <a:t>2 SIRS criteria (T &gt; 38.5 C or &lt; 35 C, HR &gt; 90, RR &gt;20 or PaCO2&lt; 32 mmHg, WBC &gt;12 K/mm</a:t>
              </a:r>
              <a:r>
                <a:rPr lang="en-US" sz="1600" baseline="30000" dirty="0">
                  <a:solidFill>
                    <a:srgbClr val="000000"/>
                  </a:solidFill>
                  <a:latin typeface="Times New Roman"/>
                  <a:ea typeface="Calibri"/>
                  <a:cs typeface="Times New Roman"/>
                </a:rPr>
                <a:t>3</a:t>
              </a:r>
              <a:r>
                <a:rPr lang="en-US" sz="1600" dirty="0">
                  <a:solidFill>
                    <a:srgbClr val="000000"/>
                  </a:solidFill>
                  <a:latin typeface="Times New Roman"/>
                  <a:ea typeface="Calibri"/>
                  <a:cs typeface="Times New Roman"/>
                </a:rPr>
                <a:t> or &lt;4 K/mm</a:t>
              </a:r>
              <a:r>
                <a:rPr lang="en-US" sz="1600" baseline="30000" dirty="0">
                  <a:solidFill>
                    <a:srgbClr val="000000"/>
                  </a:solidFill>
                  <a:latin typeface="Times New Roman"/>
                  <a:ea typeface="Calibri"/>
                  <a:cs typeface="Times New Roman"/>
                </a:rPr>
                <a:t>3 </a:t>
              </a:r>
              <a:r>
                <a:rPr lang="en-US" sz="1600" dirty="0">
                  <a:solidFill>
                    <a:srgbClr val="000000"/>
                  </a:solidFill>
                  <a:latin typeface="Times New Roman"/>
                  <a:ea typeface="Calibri"/>
                  <a:cs typeface="Times New Roman"/>
                </a:rPr>
                <a:t>or &gt; 10% bands</a:t>
              </a:r>
              <a:r>
                <a:rPr lang="en-US" sz="1600" dirty="0" smtClean="0">
                  <a:solidFill>
                    <a:srgbClr val="000000"/>
                  </a:solidFill>
                  <a:latin typeface="Times New Roman"/>
                  <a:ea typeface="Calibri"/>
                  <a:cs typeface="Times New Roman"/>
                </a:rPr>
                <a:t>)</a:t>
              </a:r>
              <a:endParaRPr lang="en-US" sz="1100" dirty="0">
                <a:solidFill>
                  <a:srgbClr val="000000"/>
                </a:solidFill>
                <a:latin typeface="Calibri"/>
                <a:ea typeface="Calibri"/>
                <a:cs typeface="Times New Roman"/>
              </a:endParaRPr>
            </a:p>
          </p:txBody>
        </p:sp>
        <p:sp>
          <p:nvSpPr>
            <p:cNvPr id="6" name="Rectangle 5"/>
            <p:cNvSpPr>
              <a:spLocks noChangeArrowheads="1"/>
            </p:cNvSpPr>
            <p:nvPr/>
          </p:nvSpPr>
          <p:spPr bwMode="auto">
            <a:xfrm flipH="1">
              <a:off x="5289550" y="4684713"/>
              <a:ext cx="3400425" cy="1411287"/>
            </a:xfrm>
            <a:prstGeom prst="rect">
              <a:avLst/>
            </a:prstGeom>
            <a:ln>
              <a:solidFill>
                <a:srgbClr val="FF0000"/>
              </a:solidFill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lIns="274320" tIns="274320" rIns="274320" bIns="274320" anchor="ctr"/>
            <a:lstStyle/>
            <a:p>
              <a:pPr algn="ctr">
                <a:defRPr/>
              </a:pPr>
              <a:r>
                <a:rPr lang="en-US" sz="1200" dirty="0">
                  <a:solidFill>
                    <a:srgbClr val="FF0000"/>
                  </a:solidFill>
                  <a:latin typeface="Times New Roman"/>
                  <a:ea typeface="Times New Roman"/>
                </a:rPr>
                <a:t>Do </a:t>
              </a:r>
              <a:r>
                <a:rPr lang="en-US" sz="1200" b="1" dirty="0">
                  <a:solidFill>
                    <a:srgbClr val="FF0000"/>
                  </a:solidFill>
                  <a:latin typeface="Times New Roman"/>
                  <a:ea typeface="Times New Roman"/>
                </a:rPr>
                <a:t>NOT </a:t>
              </a:r>
              <a:r>
                <a:rPr lang="en-US" sz="1200" dirty="0">
                  <a:solidFill>
                    <a:srgbClr val="FF0000"/>
                  </a:solidFill>
                  <a:latin typeface="Times New Roman"/>
                  <a:ea typeface="Times New Roman"/>
                </a:rPr>
                <a:t>send urine culture</a:t>
              </a:r>
              <a:endParaRPr lang="en-US" sz="1200" dirty="0">
                <a:solidFill>
                  <a:srgbClr val="000000"/>
                </a:solidFill>
                <a:latin typeface="Times New Roman"/>
                <a:ea typeface="Times New Roman"/>
              </a:endParaRPr>
            </a:p>
          </p:txBody>
        </p:sp>
        <p:sp>
          <p:nvSpPr>
            <p:cNvPr id="7" name="Rectangle 6"/>
            <p:cNvSpPr>
              <a:spLocks noChangeArrowheads="1"/>
            </p:cNvSpPr>
            <p:nvPr/>
          </p:nvSpPr>
          <p:spPr bwMode="auto">
            <a:xfrm flipH="1">
              <a:off x="1457325" y="4702175"/>
              <a:ext cx="3663950" cy="1393825"/>
            </a:xfrm>
            <a:prstGeom prst="rect">
              <a:avLst/>
            </a:prstGeom>
            <a:ln>
              <a:solidFill>
                <a:srgbClr val="00B050"/>
              </a:solidFill>
              <a:headEnd/>
              <a:tailEnd/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lIns="274320" tIns="274320" rIns="274320" bIns="274320" anchor="ctr"/>
            <a:lstStyle/>
            <a:p>
              <a:pPr algn="ctr">
                <a:defRPr/>
              </a:pPr>
              <a:r>
                <a:rPr lang="en-US" sz="1200" dirty="0">
                  <a:solidFill>
                    <a:srgbClr val="00B050"/>
                  </a:solidFill>
                  <a:latin typeface="Times New Roman"/>
                  <a:ea typeface="Times New Roman"/>
                </a:rPr>
                <a:t>Send U/A &amp; urine culture</a:t>
              </a:r>
              <a:endParaRPr lang="en-US" sz="1200" dirty="0">
                <a:solidFill>
                  <a:srgbClr val="000000"/>
                </a:solidFill>
                <a:latin typeface="Times New Roman"/>
                <a:ea typeface="Times New Roman"/>
              </a:endParaRPr>
            </a:p>
            <a:p>
              <a:pPr algn="ctr">
                <a:defRPr/>
              </a:pPr>
              <a:r>
                <a:rPr lang="en-US" sz="1200" dirty="0">
                  <a:solidFill>
                    <a:srgbClr val="00B050"/>
                  </a:solidFill>
                  <a:latin typeface="Times New Roman"/>
                  <a:ea typeface="Times New Roman"/>
                </a:rPr>
                <a:t> </a:t>
              </a:r>
              <a:endParaRPr lang="en-US" sz="1200" dirty="0">
                <a:solidFill>
                  <a:srgbClr val="000000"/>
                </a:solidFill>
                <a:latin typeface="Times New Roman"/>
                <a:ea typeface="Times New Roman"/>
              </a:endParaRPr>
            </a:p>
            <a:p>
              <a:pPr algn="ctr">
                <a:defRPr/>
              </a:pPr>
              <a:r>
                <a:rPr lang="en-US" sz="1200" dirty="0">
                  <a:solidFill>
                    <a:srgbClr val="00B050"/>
                  </a:solidFill>
                  <a:latin typeface="Times New Roman"/>
                  <a:ea typeface="Times New Roman"/>
                </a:rPr>
                <a:t>Document indication for sending urine culture</a:t>
              </a:r>
              <a:endParaRPr lang="en-US" sz="1200" dirty="0">
                <a:solidFill>
                  <a:srgbClr val="000000"/>
                </a:solidFill>
                <a:latin typeface="Times New Roman"/>
                <a:ea typeface="Times New Roman"/>
              </a:endParaRPr>
            </a:p>
            <a:p>
              <a:pPr algn="ctr">
                <a:defRPr/>
              </a:pPr>
              <a:r>
                <a:rPr lang="en-US" sz="1200" dirty="0">
                  <a:solidFill>
                    <a:srgbClr val="00B050"/>
                  </a:solidFill>
                  <a:latin typeface="Times New Roman"/>
                  <a:ea typeface="Times New Roman"/>
                </a:rPr>
                <a:t> </a:t>
              </a:r>
              <a:endParaRPr lang="en-US" sz="1200" dirty="0">
                <a:solidFill>
                  <a:srgbClr val="000000"/>
                </a:solidFill>
                <a:latin typeface="Times New Roman"/>
                <a:ea typeface="Times New Roman"/>
              </a:endParaRPr>
            </a:p>
            <a:p>
              <a:pPr algn="ctr">
                <a:defRPr/>
              </a:pPr>
              <a:r>
                <a:rPr lang="en-US" sz="1200" dirty="0">
                  <a:solidFill>
                    <a:srgbClr val="00B050"/>
                  </a:solidFill>
                  <a:latin typeface="Times New Roman"/>
                  <a:ea typeface="Times New Roman"/>
                </a:rPr>
                <a:t>Start empiric therapy </a:t>
              </a:r>
              <a:endParaRPr lang="en-US" sz="1200" dirty="0">
                <a:solidFill>
                  <a:srgbClr val="000000"/>
                </a:solidFill>
                <a:latin typeface="Times New Roman"/>
                <a:ea typeface="Times New Roman"/>
              </a:endParaRPr>
            </a:p>
            <a:p>
              <a:pPr algn="ctr">
                <a:defRPr/>
              </a:pPr>
              <a:r>
                <a:rPr lang="en-US" sz="1200" dirty="0">
                  <a:solidFill>
                    <a:srgbClr val="00B050"/>
                  </a:solidFill>
                  <a:latin typeface="Times New Roman"/>
                  <a:ea typeface="Times New Roman"/>
                </a:rPr>
                <a:t>(see reverse side)</a:t>
              </a:r>
              <a:endParaRPr lang="en-US" sz="1200" dirty="0">
                <a:solidFill>
                  <a:srgbClr val="000000"/>
                </a:solidFill>
                <a:latin typeface="Times New Roman"/>
                <a:ea typeface="Times New Roman"/>
              </a:endParaRPr>
            </a:p>
            <a:p>
              <a:pPr algn="ctr">
                <a:defRPr/>
              </a:pPr>
              <a:r>
                <a:rPr lang="en-US" sz="1200" dirty="0">
                  <a:solidFill>
                    <a:srgbClr val="00B050"/>
                  </a:solidFill>
                  <a:latin typeface="Times New Roman"/>
                  <a:ea typeface="Times New Roman"/>
                </a:rPr>
                <a:t> </a:t>
              </a:r>
              <a:endParaRPr lang="en-US" sz="1200" dirty="0">
                <a:solidFill>
                  <a:srgbClr val="000000"/>
                </a:solidFill>
                <a:latin typeface="Times New Roman"/>
                <a:ea typeface="Times New Roman"/>
              </a:endParaRPr>
            </a:p>
          </p:txBody>
        </p:sp>
        <p:sp>
          <p:nvSpPr>
            <p:cNvPr id="8" name="Text Box 3"/>
            <p:cNvSpPr txBox="1"/>
            <p:nvPr/>
          </p:nvSpPr>
          <p:spPr>
            <a:xfrm>
              <a:off x="2735263" y="4298950"/>
              <a:ext cx="554037" cy="342900"/>
            </a:xfrm>
            <a:prstGeom prst="rect">
              <a:avLst/>
            </a:prstGeom>
            <a:solidFill>
              <a:schemeClr val="lt1"/>
            </a:solidFill>
            <a:ln w="6350">
              <a:noFill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/>
            <a:lstStyle/>
            <a:p>
              <a:pPr algn="ctr">
                <a:defRPr/>
              </a:pPr>
              <a:r>
                <a:rPr lang="en-US" sz="1400" dirty="0">
                  <a:solidFill>
                    <a:srgbClr val="000000"/>
                  </a:solidFill>
                  <a:latin typeface="Times New Roman"/>
                  <a:ea typeface="Times New Roman"/>
                </a:rPr>
                <a:t>YES</a:t>
              </a:r>
              <a:endParaRPr lang="en-US" sz="1200" dirty="0">
                <a:solidFill>
                  <a:srgbClr val="000000"/>
                </a:solidFill>
                <a:latin typeface="Times New Roman"/>
                <a:ea typeface="Times New Roman"/>
              </a:endParaRPr>
            </a:p>
          </p:txBody>
        </p:sp>
        <p:sp>
          <p:nvSpPr>
            <p:cNvPr id="9" name="Text Box 29"/>
            <p:cNvSpPr txBox="1"/>
            <p:nvPr/>
          </p:nvSpPr>
          <p:spPr>
            <a:xfrm>
              <a:off x="7061201" y="4267200"/>
              <a:ext cx="554037" cy="342900"/>
            </a:xfrm>
            <a:prstGeom prst="rect">
              <a:avLst/>
            </a:prstGeom>
            <a:solidFill>
              <a:schemeClr val="lt1"/>
            </a:solidFill>
            <a:ln w="6350">
              <a:noFill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/>
            <a:lstStyle/>
            <a:p>
              <a:pPr algn="ctr">
                <a:defRPr/>
              </a:pPr>
              <a:r>
                <a:rPr lang="en-US" sz="1400" dirty="0">
                  <a:solidFill>
                    <a:srgbClr val="000000"/>
                  </a:solidFill>
                  <a:latin typeface="Times New Roman"/>
                  <a:ea typeface="Times New Roman"/>
                </a:rPr>
                <a:t>NO</a:t>
              </a:r>
              <a:endParaRPr lang="en-US" sz="1200" dirty="0">
                <a:solidFill>
                  <a:srgbClr val="000000"/>
                </a:solidFill>
                <a:latin typeface="Times New Roman"/>
                <a:ea typeface="Times New Roman"/>
              </a:endParaRPr>
            </a:p>
          </p:txBody>
        </p:sp>
        <p:cxnSp>
          <p:nvCxnSpPr>
            <p:cNvPr id="10" name="Straight Connector 9" descr="alt=&quot;&quot;"/>
            <p:cNvCxnSpPr/>
            <p:nvPr/>
          </p:nvCxnSpPr>
          <p:spPr>
            <a:xfrm flipH="1">
              <a:off x="5176838" y="3911600"/>
              <a:ext cx="1587" cy="3810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 descr="alt=&quot;&quot;"/>
            <p:cNvCxnSpPr/>
            <p:nvPr/>
          </p:nvCxnSpPr>
          <p:spPr>
            <a:xfrm>
              <a:off x="5178425" y="4314825"/>
              <a:ext cx="1781175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 descr="alt=&quot;&quot;"/>
            <p:cNvCxnSpPr/>
            <p:nvPr/>
          </p:nvCxnSpPr>
          <p:spPr>
            <a:xfrm>
              <a:off x="3397250" y="4324350"/>
              <a:ext cx="0" cy="35718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 descr="alt=&quot;&quot;"/>
            <p:cNvCxnSpPr/>
            <p:nvPr/>
          </p:nvCxnSpPr>
          <p:spPr>
            <a:xfrm>
              <a:off x="6940550" y="4324350"/>
              <a:ext cx="0" cy="358775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 descr="alt=&quot;&quot;"/>
            <p:cNvCxnSpPr/>
            <p:nvPr/>
          </p:nvCxnSpPr>
          <p:spPr>
            <a:xfrm flipH="1">
              <a:off x="3397250" y="4319588"/>
              <a:ext cx="1782763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5" name="Text Box 672"/>
          <p:cNvSpPr txBox="1"/>
          <p:nvPr/>
        </p:nvSpPr>
        <p:spPr>
          <a:xfrm>
            <a:off x="0" y="6176962"/>
            <a:ext cx="9144000" cy="681038"/>
          </a:xfrm>
          <a:prstGeom prst="rect">
            <a:avLst/>
          </a:prstGeom>
          <a:solidFill>
            <a:schemeClr val="lt1"/>
          </a:solidFill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>
              <a:defRPr/>
            </a:pPr>
            <a:r>
              <a:rPr lang="en-US" sz="1600" dirty="0">
                <a:solidFill>
                  <a:srgbClr val="000000"/>
                </a:solidFill>
                <a:latin typeface="Times New Roman"/>
                <a:ea typeface="Times New Roman"/>
              </a:rPr>
              <a:t>*</a:t>
            </a:r>
            <a:r>
              <a:rPr lang="en-US" sz="1200" dirty="0">
                <a:solidFill>
                  <a:srgbClr val="000000"/>
                </a:solidFill>
                <a:latin typeface="Times New Roman"/>
                <a:ea typeface="Times New Roman"/>
              </a:rPr>
              <a:t>Symptom based screening is not reliable in the following cases:  pregnancy, prior to urologic procedures, patients with complex urinary anatomy </a:t>
            </a:r>
          </a:p>
          <a:p>
            <a:pPr>
              <a:defRPr/>
            </a:pPr>
            <a:r>
              <a:rPr lang="en-US" sz="1200" dirty="0">
                <a:solidFill>
                  <a:srgbClr val="000000"/>
                </a:solidFill>
                <a:latin typeface="Times New Roman"/>
                <a:ea typeface="Times New Roman"/>
              </a:rPr>
              <a:t>   (i.e., nephrostomy tubes, urinary tract stents, h/o urinary diversion surgery in the past, or renal transplant), patients admitted to the ICU, or </a:t>
            </a:r>
          </a:p>
          <a:p>
            <a:pPr>
              <a:defRPr/>
            </a:pPr>
            <a:r>
              <a:rPr lang="en-US" sz="1200" dirty="0">
                <a:solidFill>
                  <a:srgbClr val="000000"/>
                </a:solidFill>
                <a:latin typeface="Times New Roman"/>
                <a:ea typeface="Times New Roman"/>
              </a:rPr>
              <a:t>   neutropenia. Use your clinical judgment for this population.</a:t>
            </a:r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r>
              <a:rPr lang="en-US" sz="2800" dirty="0"/>
              <a:t>SHOULD THIS PATIENT BE EVALUATED FOR A URINARY TRACT INFECTION</a:t>
            </a:r>
            <a:r>
              <a:rPr lang="en-US" sz="2800" dirty="0" smtClean="0"/>
              <a:t>*?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3719771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r>
              <a:rPr lang="en-US" dirty="0" smtClean="0"/>
              <a:t>POLLING QUESTION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“Does your hospital currently have an antibiotic stewardship program?”</a:t>
            </a:r>
          </a:p>
          <a:p>
            <a:r>
              <a:rPr lang="en-US" dirty="0" smtClean="0"/>
              <a:t>Yes</a:t>
            </a:r>
          </a:p>
          <a:p>
            <a:r>
              <a:rPr lang="en-US" dirty="0" smtClean="0"/>
              <a:t>No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1006959"/>
      </p:ext>
    </p:extLst>
  </p:cSld>
  <p:clrMapOvr>
    <a:masterClrMapping/>
  </p:clrMapOvr>
  <p:transition>
    <p:fade/>
  </p:transition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 descr="chart showing patient categories and preferred classification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88600773"/>
              </p:ext>
            </p:extLst>
          </p:nvPr>
        </p:nvGraphicFramePr>
        <p:xfrm>
          <a:off x="1" y="990600"/>
          <a:ext cx="9143999" cy="5272440"/>
        </p:xfrm>
        <a:graphic>
          <a:graphicData uri="http://schemas.openxmlformats.org/drawingml/2006/table">
            <a:tbl>
              <a:tblPr firstRow="1" firstCol="1" bandRow="1"/>
              <a:tblGrid>
                <a:gridCol w="2471352"/>
                <a:gridCol w="2224216"/>
                <a:gridCol w="1153297"/>
                <a:gridCol w="3295134"/>
              </a:tblGrid>
              <a:tr h="22290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b="1" dirty="0" smtClean="0">
                          <a:solidFill>
                            <a:schemeClr val="accent4">
                              <a:lumMod val="10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</a:rPr>
                        <a:t>PATIENT </a:t>
                      </a:r>
                      <a:r>
                        <a:rPr lang="en-US" sz="1050" b="1" dirty="0">
                          <a:solidFill>
                            <a:schemeClr val="accent4">
                              <a:lumMod val="10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</a:rPr>
                        <a:t>CATEGORY</a:t>
                      </a:r>
                      <a:endParaRPr lang="en-US" sz="1050" dirty="0">
                        <a:solidFill>
                          <a:schemeClr val="accent4">
                            <a:lumMod val="10000"/>
                          </a:schemeClr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7037" marR="4703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b="1" dirty="0">
                          <a:solidFill>
                            <a:schemeClr val="accent4">
                              <a:lumMod val="10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r>
                        <a:rPr lang="en-US" sz="1050" b="1" dirty="0" smtClean="0">
                          <a:solidFill>
                            <a:schemeClr val="accent4">
                              <a:lumMod val="10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</a:rPr>
                        <a:t>PREFERRED</a:t>
                      </a:r>
                      <a:endParaRPr lang="en-US" sz="1050" dirty="0">
                        <a:solidFill>
                          <a:schemeClr val="accent4">
                            <a:lumMod val="10000"/>
                          </a:schemeClr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7037" marR="4703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b="1" dirty="0">
                          <a:solidFill>
                            <a:schemeClr val="accent4">
                              <a:lumMod val="10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r>
                        <a:rPr lang="en-US" sz="1050" b="1" dirty="0" smtClean="0">
                          <a:solidFill>
                            <a:schemeClr val="accent4">
                              <a:lumMod val="10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</a:rPr>
                        <a:t>2</a:t>
                      </a:r>
                      <a:r>
                        <a:rPr lang="en-US" sz="1050" b="1" baseline="30000" dirty="0" smtClean="0">
                          <a:solidFill>
                            <a:schemeClr val="accent4">
                              <a:lumMod val="10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</a:rPr>
                        <a:t>ND</a:t>
                      </a:r>
                      <a:r>
                        <a:rPr lang="en-US" sz="1050" b="1" dirty="0" smtClean="0">
                          <a:solidFill>
                            <a:schemeClr val="accent4">
                              <a:lumMod val="10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en-US" sz="1050" b="1" dirty="0">
                          <a:solidFill>
                            <a:schemeClr val="accent4">
                              <a:lumMod val="10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</a:rPr>
                        <a:t>LINE</a:t>
                      </a:r>
                      <a:endParaRPr lang="en-US" sz="1050" dirty="0">
                        <a:solidFill>
                          <a:schemeClr val="accent4">
                            <a:lumMod val="10000"/>
                          </a:schemeClr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7037" marR="4703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b="1" dirty="0">
                          <a:solidFill>
                            <a:schemeClr val="accent4">
                              <a:lumMod val="10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r>
                        <a:rPr lang="en-US" sz="1050" b="1" dirty="0" smtClean="0">
                          <a:solidFill>
                            <a:schemeClr val="accent4">
                              <a:lumMod val="10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</a:rPr>
                        <a:t>DURATION</a:t>
                      </a:r>
                      <a:endParaRPr lang="en-US" sz="1050" dirty="0">
                        <a:solidFill>
                          <a:schemeClr val="accent4">
                            <a:lumMod val="10000"/>
                          </a:schemeClr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7037" marR="4703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</a:tr>
              <a:tr h="93474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dirty="0">
                          <a:solidFill>
                            <a:schemeClr val="accent4">
                              <a:lumMod val="10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r>
                        <a:rPr lang="en-US" sz="1000" b="1" dirty="0" smtClean="0">
                          <a:solidFill>
                            <a:schemeClr val="accent4">
                              <a:lumMod val="10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</a:rPr>
                        <a:t>ASYMPTOMATIC </a:t>
                      </a:r>
                      <a:r>
                        <a:rPr lang="en-US" sz="1000" b="1" dirty="0">
                          <a:solidFill>
                            <a:schemeClr val="accent4">
                              <a:lumMod val="10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</a:rPr>
                        <a:t>BACTERIURIA</a:t>
                      </a:r>
                      <a:endParaRPr lang="en-US" sz="1000" dirty="0">
                        <a:solidFill>
                          <a:schemeClr val="accent4">
                            <a:lumMod val="10000"/>
                          </a:schemeClr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dirty="0">
                          <a:solidFill>
                            <a:schemeClr val="accent4">
                              <a:lumMod val="10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en-US" sz="1000" dirty="0">
                        <a:solidFill>
                          <a:schemeClr val="accent4">
                            <a:lumMod val="10000"/>
                          </a:schemeClr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chemeClr val="accent4">
                              <a:lumMod val="10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</a:rPr>
                        <a:t>Defined as having NONE of symptoms 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chemeClr val="accent4">
                              <a:lumMod val="10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</a:rPr>
                        <a:t>1-8 on the reverse side</a:t>
                      </a:r>
                      <a:r>
                        <a:rPr lang="en-US" sz="1000" b="1" dirty="0">
                          <a:solidFill>
                            <a:schemeClr val="accent4">
                              <a:lumMod val="10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</a:rPr>
                        <a:t> </a:t>
                      </a:r>
                      <a:endParaRPr lang="en-US" sz="1000" dirty="0">
                        <a:solidFill>
                          <a:schemeClr val="accent4">
                            <a:lumMod val="10000"/>
                          </a:schemeClr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7037" marR="4703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 smtClean="0">
                          <a:solidFill>
                            <a:schemeClr val="accent4">
                              <a:lumMod val="10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</a:rPr>
                        <a:t>Do </a:t>
                      </a:r>
                      <a:r>
                        <a:rPr lang="en-US" sz="1000" dirty="0">
                          <a:solidFill>
                            <a:schemeClr val="accent4">
                              <a:lumMod val="10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</a:rPr>
                        <a:t>not treat except in pregnancy, prior to urologic procedures, or neutropenia 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chemeClr val="accent4">
                              <a:lumMod val="10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 err="1">
                          <a:solidFill>
                            <a:schemeClr val="accent4">
                              <a:lumMod val="10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</a:rPr>
                        <a:t>Candiduria</a:t>
                      </a:r>
                      <a:r>
                        <a:rPr lang="en-US" sz="1000" dirty="0">
                          <a:solidFill>
                            <a:schemeClr val="accent4">
                              <a:lumMod val="10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</a:rPr>
                        <a:t>: Change catheter.   Do not treat except prior to urologic procedures or in neutropenia </a:t>
                      </a:r>
                    </a:p>
                  </a:txBody>
                  <a:tcPr marL="47037" marR="4703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chemeClr val="accent4">
                              <a:lumMod val="10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</a:p>
                  </a:txBody>
                  <a:tcPr marL="47037" marR="4703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chemeClr val="accent4">
                              <a:lumMod val="10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</a:p>
                  </a:txBody>
                  <a:tcPr marL="47037" marR="4703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</a:tr>
              <a:tr h="119886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dirty="0">
                          <a:solidFill>
                            <a:schemeClr val="accent4">
                              <a:lumMod val="10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r>
                        <a:rPr lang="en-US" sz="1000" b="1" dirty="0" smtClean="0">
                          <a:solidFill>
                            <a:schemeClr val="accent4">
                              <a:lumMod val="10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</a:rPr>
                        <a:t>UNCOMPLICATED</a:t>
                      </a:r>
                      <a:endParaRPr lang="en-US" sz="1000" dirty="0">
                        <a:solidFill>
                          <a:schemeClr val="accent4">
                            <a:lumMod val="10000"/>
                          </a:schemeClr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dirty="0">
                          <a:solidFill>
                            <a:schemeClr val="accent4">
                              <a:lumMod val="10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</a:rPr>
                        <a:t>LOWER TRACT UTI</a:t>
                      </a:r>
                      <a:endParaRPr lang="en-US" sz="1000" dirty="0">
                        <a:solidFill>
                          <a:schemeClr val="accent4">
                            <a:lumMod val="10000"/>
                          </a:schemeClr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7037" marR="4703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chemeClr val="accent4">
                              <a:lumMod val="10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chemeClr val="accent4">
                              <a:lumMod val="10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</a:rPr>
                        <a:t>TMP/SMX 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 smtClean="0">
                          <a:solidFill>
                            <a:schemeClr val="accent4">
                              <a:lumMod val="10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</a:rPr>
                        <a:t>     or</a:t>
                      </a:r>
                      <a:endParaRPr lang="en-US" sz="1000" dirty="0">
                        <a:solidFill>
                          <a:schemeClr val="accent4">
                            <a:lumMod val="10000"/>
                          </a:schemeClr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 err="1">
                          <a:solidFill>
                            <a:schemeClr val="accent4">
                              <a:lumMod val="10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</a:rPr>
                        <a:t>Nitrofurantoin</a:t>
                      </a:r>
                      <a:r>
                        <a:rPr lang="en-US" sz="1000" dirty="0">
                          <a:solidFill>
                            <a:schemeClr val="accent4">
                              <a:lumMod val="10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</a:rPr>
                        <a:t> </a:t>
                      </a:r>
                    </a:p>
                  </a:txBody>
                  <a:tcPr marL="47037" marR="4703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chemeClr val="accent4">
                              <a:lumMod val="10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chemeClr val="accent4">
                              <a:lumMod val="10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</a:rPr>
                        <a:t>Ciprofloxacin 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chemeClr val="accent4">
                              <a:lumMod val="10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</a:rPr>
                        <a:t>or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chemeClr val="accent4">
                              <a:lumMod val="10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</a:rPr>
                        <a:t>Cephalexin</a:t>
                      </a:r>
                    </a:p>
                  </a:txBody>
                  <a:tcPr marL="47037" marR="4703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chemeClr val="accent4">
                              <a:lumMod val="10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r>
                        <a:rPr lang="en-US" sz="1000" dirty="0" smtClean="0">
                          <a:solidFill>
                            <a:schemeClr val="accent4">
                              <a:lumMod val="10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</a:rPr>
                        <a:t>TMP/SMX </a:t>
                      </a:r>
                      <a:r>
                        <a:rPr lang="en-US" sz="1000" dirty="0">
                          <a:solidFill>
                            <a:schemeClr val="accent4">
                              <a:lumMod val="10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</a:rPr>
                        <a:t>x 3 days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chemeClr val="accent4">
                              <a:lumMod val="10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 err="1">
                          <a:solidFill>
                            <a:schemeClr val="accent4">
                              <a:lumMod val="10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</a:rPr>
                        <a:t>Nitrofurantoin</a:t>
                      </a:r>
                      <a:r>
                        <a:rPr lang="en-US" sz="1000" dirty="0">
                          <a:solidFill>
                            <a:schemeClr val="accent4">
                              <a:lumMod val="10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</a:rPr>
                        <a:t> x 5 days 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chemeClr val="accent4">
                              <a:lumMod val="10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</a:rPr>
                        <a:t>(contraindicated if </a:t>
                      </a:r>
                      <a:r>
                        <a:rPr lang="en-US" sz="1000" dirty="0" err="1">
                          <a:solidFill>
                            <a:schemeClr val="accent4">
                              <a:lumMod val="10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</a:rPr>
                        <a:t>CrCl</a:t>
                      </a:r>
                      <a:r>
                        <a:rPr lang="en-US" sz="1000" dirty="0">
                          <a:solidFill>
                            <a:schemeClr val="accent4">
                              <a:lumMod val="10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en-US" sz="1000" dirty="0" smtClean="0">
                          <a:solidFill>
                            <a:schemeClr val="accent4">
                              <a:lumMod val="10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</a:rPr>
                        <a:t>&lt;60 </a:t>
                      </a:r>
                      <a:r>
                        <a:rPr lang="en-US" sz="1000" dirty="0">
                          <a:solidFill>
                            <a:schemeClr val="accent4">
                              <a:lumMod val="10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</a:rPr>
                        <a:t>mL/min)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chemeClr val="accent4">
                              <a:lumMod val="10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chemeClr val="accent4">
                              <a:lumMod val="10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</a:rPr>
                        <a:t>Ciprofloxacin x 3 days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chemeClr val="accent4">
                              <a:lumMod val="10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chemeClr val="accent4">
                              <a:lumMod val="10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</a:rPr>
                        <a:t>Cephalexin x 7 days</a:t>
                      </a:r>
                    </a:p>
                  </a:txBody>
                  <a:tcPr marL="47037" marR="4703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</a:tr>
              <a:tr h="97026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dirty="0">
                          <a:solidFill>
                            <a:schemeClr val="accent4">
                              <a:lumMod val="10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r>
                        <a:rPr lang="en-US" sz="1000" b="1" dirty="0" smtClean="0">
                          <a:solidFill>
                            <a:schemeClr val="accent4">
                              <a:lumMod val="10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</a:rPr>
                        <a:t>COMPLICATED </a:t>
                      </a:r>
                      <a:endParaRPr lang="en-US" sz="1000" dirty="0">
                        <a:solidFill>
                          <a:schemeClr val="accent4">
                            <a:lumMod val="10000"/>
                          </a:schemeClr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dirty="0">
                          <a:solidFill>
                            <a:schemeClr val="accent4">
                              <a:lumMod val="10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</a:rPr>
                        <a:t>LOWER TRACT UTI </a:t>
                      </a:r>
                      <a:endParaRPr lang="en-US" sz="1000" dirty="0">
                        <a:solidFill>
                          <a:schemeClr val="accent4">
                            <a:lumMod val="10000"/>
                          </a:schemeClr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dirty="0">
                          <a:solidFill>
                            <a:schemeClr val="accent4">
                              <a:lumMod val="10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en-US" sz="1000" dirty="0">
                        <a:solidFill>
                          <a:schemeClr val="accent4">
                            <a:lumMod val="10000"/>
                          </a:schemeClr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chemeClr val="accent4">
                              <a:lumMod val="10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</a:rPr>
                        <a:t>Male, urinary catheter present or removal within the last 48 hrs., GU instrumentation, anatomic abnormality or obstruction, significant co-morbidities</a:t>
                      </a:r>
                    </a:p>
                  </a:txBody>
                  <a:tcPr marL="47037" marR="4703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 smtClean="0">
                          <a:solidFill>
                            <a:schemeClr val="accent4">
                              <a:lumMod val="10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</a:rPr>
                        <a:t>Ceftriaxone</a:t>
                      </a:r>
                      <a:endParaRPr lang="en-US" sz="1000" dirty="0">
                        <a:solidFill>
                          <a:schemeClr val="accent4">
                            <a:lumMod val="10000"/>
                          </a:schemeClr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 smtClean="0">
                          <a:solidFill>
                            <a:schemeClr val="accent4">
                              <a:lumMod val="10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</a:rPr>
                        <a:t>     or</a:t>
                      </a:r>
                      <a:endParaRPr lang="en-US" sz="1000" dirty="0">
                        <a:solidFill>
                          <a:schemeClr val="accent4">
                            <a:lumMod val="10000"/>
                          </a:schemeClr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chemeClr val="accent4">
                              <a:lumMod val="10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</a:rPr>
                        <a:t>TMP/SMX 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 smtClean="0">
                          <a:solidFill>
                            <a:schemeClr val="accent4">
                              <a:lumMod val="10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</a:rPr>
                        <a:t>     or</a:t>
                      </a:r>
                      <a:endParaRPr lang="en-US" sz="1000" dirty="0">
                        <a:solidFill>
                          <a:schemeClr val="accent4">
                            <a:lumMod val="10000"/>
                          </a:schemeClr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 err="1">
                          <a:solidFill>
                            <a:schemeClr val="accent4">
                              <a:lumMod val="10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</a:rPr>
                        <a:t>Piperacillin-tazobactam</a:t>
                      </a:r>
                      <a:r>
                        <a:rPr lang="en-US" sz="1000" dirty="0">
                          <a:solidFill>
                            <a:schemeClr val="accent4">
                              <a:lumMod val="10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</a:rPr>
                        <a:t> (if risk for resistant gram negatives or  enterococcus)</a:t>
                      </a:r>
                    </a:p>
                  </a:txBody>
                  <a:tcPr marL="47037" marR="4703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chemeClr val="accent4">
                              <a:lumMod val="10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chemeClr val="accent4">
                              <a:lumMod val="10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</a:rPr>
                        <a:t>Ciprofloxacin    </a:t>
                      </a:r>
                    </a:p>
                  </a:txBody>
                  <a:tcPr marL="47037" marR="4703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 smtClean="0">
                          <a:solidFill>
                            <a:schemeClr val="accent4">
                              <a:lumMod val="10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</a:rPr>
                        <a:t>7 </a:t>
                      </a:r>
                      <a:r>
                        <a:rPr lang="en-US" sz="1000" dirty="0">
                          <a:solidFill>
                            <a:schemeClr val="accent4">
                              <a:lumMod val="10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</a:rPr>
                        <a:t>days if prompt resolution 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chemeClr val="accent4">
                              <a:lumMod val="10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chemeClr val="accent4">
                              <a:lumMod val="10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</a:rPr>
                        <a:t>5 days if quinolone used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chemeClr val="accent4">
                              <a:lumMod val="10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chemeClr val="accent4">
                              <a:lumMod val="10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</a:rPr>
                        <a:t>14 days if delayed response to therapy or bacteremia</a:t>
                      </a:r>
                    </a:p>
                  </a:txBody>
                  <a:tcPr marL="47037" marR="4703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</a:tr>
              <a:tr h="1498552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u="none" strike="noStrike" dirty="0">
                          <a:solidFill>
                            <a:schemeClr val="accent4">
                              <a:lumMod val="10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r>
                        <a:rPr lang="en-US" sz="1000" b="1" dirty="0" smtClean="0">
                          <a:solidFill>
                            <a:schemeClr val="accent4">
                              <a:lumMod val="10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</a:rPr>
                        <a:t>SEPSIS </a:t>
                      </a:r>
                      <a:r>
                        <a:rPr lang="en-US" sz="1000" b="1" dirty="0">
                          <a:solidFill>
                            <a:schemeClr val="accent4">
                              <a:lumMod val="10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</a:rPr>
                        <a:t>WITH UTI, PYELONEPHRITIS, </a:t>
                      </a:r>
                      <a:endParaRPr lang="en-US" sz="1000" dirty="0">
                        <a:solidFill>
                          <a:schemeClr val="accent4">
                            <a:lumMod val="10000"/>
                          </a:schemeClr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dirty="0">
                          <a:solidFill>
                            <a:schemeClr val="accent4">
                              <a:lumMod val="10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</a:rPr>
                        <a:t>PERINEPHRIC </a:t>
                      </a:r>
                      <a:r>
                        <a:rPr lang="en-US" sz="1000" b="1" dirty="0" smtClean="0">
                          <a:solidFill>
                            <a:schemeClr val="accent4">
                              <a:lumMod val="10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</a:rPr>
                        <a:t>ASCESS</a:t>
                      </a:r>
                      <a:endParaRPr lang="en-US" sz="1000" dirty="0">
                        <a:solidFill>
                          <a:schemeClr val="accent4">
                            <a:lumMod val="10000"/>
                          </a:schemeClr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7037" marR="4703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 smtClean="0">
                          <a:solidFill>
                            <a:schemeClr val="accent4">
                              <a:lumMod val="10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</a:rPr>
                        <a:t>Ceftriaxone  </a:t>
                      </a:r>
                      <a:endParaRPr lang="en-US" sz="1000" dirty="0">
                        <a:solidFill>
                          <a:schemeClr val="accent4">
                            <a:lumMod val="10000"/>
                          </a:schemeClr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 smtClean="0">
                          <a:solidFill>
                            <a:schemeClr val="accent4">
                              <a:lumMod val="10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</a:rPr>
                        <a:t>     or</a:t>
                      </a:r>
                      <a:endParaRPr lang="en-US" sz="1000" dirty="0">
                        <a:solidFill>
                          <a:schemeClr val="accent4">
                            <a:lumMod val="10000"/>
                          </a:schemeClr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 err="1">
                          <a:solidFill>
                            <a:schemeClr val="accent4">
                              <a:lumMod val="10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</a:rPr>
                        <a:t>Piperacillin-tazobactam</a:t>
                      </a:r>
                      <a:r>
                        <a:rPr lang="en-US" sz="1000" dirty="0">
                          <a:solidFill>
                            <a:schemeClr val="accent4">
                              <a:lumMod val="10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</a:rPr>
                        <a:t> (if critically ill, septic or recently hospitalized or concern for enterococcus)</a:t>
                      </a:r>
                    </a:p>
                  </a:txBody>
                  <a:tcPr marL="47037" marR="4703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chemeClr val="accent4">
                              <a:lumMod val="10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r>
                        <a:rPr lang="en-US" sz="1000" u="sng" dirty="0" smtClean="0">
                          <a:solidFill>
                            <a:schemeClr val="accent4">
                              <a:lumMod val="10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</a:rPr>
                        <a:t>Severe </a:t>
                      </a:r>
                      <a:r>
                        <a:rPr lang="en-US" sz="1000" u="sng" dirty="0">
                          <a:solidFill>
                            <a:schemeClr val="accent4">
                              <a:lumMod val="10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</a:rPr>
                        <a:t>PCN allergy</a:t>
                      </a:r>
                      <a:endParaRPr lang="en-US" sz="1000" dirty="0">
                        <a:solidFill>
                          <a:schemeClr val="accent4">
                            <a:lumMod val="10000"/>
                          </a:schemeClr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chemeClr val="accent4">
                              <a:lumMod val="10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 err="1">
                          <a:solidFill>
                            <a:schemeClr val="accent4">
                              <a:lumMod val="10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</a:rPr>
                        <a:t>Vancomycin</a:t>
                      </a:r>
                      <a:r>
                        <a:rPr lang="en-US" sz="1000" dirty="0">
                          <a:solidFill>
                            <a:schemeClr val="accent4">
                              <a:lumMod val="10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</a:rPr>
                        <a:t>     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chemeClr val="accent4">
                              <a:lumMod val="10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</a:rPr>
                        <a:t>    PLUS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 err="1">
                          <a:solidFill>
                            <a:schemeClr val="accent4">
                              <a:lumMod val="10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</a:rPr>
                        <a:t>Aztreonam</a:t>
                      </a:r>
                      <a:endParaRPr lang="en-US" sz="1000" dirty="0">
                        <a:solidFill>
                          <a:schemeClr val="accent4">
                            <a:lumMod val="10000"/>
                          </a:schemeClr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7037" marR="4703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chemeClr val="accent4">
                              <a:lumMod val="10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r>
                        <a:rPr lang="en-US" sz="1000" dirty="0" smtClean="0">
                          <a:solidFill>
                            <a:schemeClr val="accent4">
                              <a:lumMod val="10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</a:rPr>
                        <a:t>Sepsis </a:t>
                      </a:r>
                      <a:r>
                        <a:rPr lang="en-US" sz="1000" dirty="0">
                          <a:solidFill>
                            <a:schemeClr val="accent4">
                              <a:lumMod val="10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</a:rPr>
                        <a:t>with and without bacteremia: 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chemeClr val="accent4">
                              <a:lumMod val="10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</a:rPr>
                        <a:t>10-14 days</a:t>
                      </a:r>
                      <a:r>
                        <a:rPr lang="en-US" sz="1000" baseline="30000" dirty="0">
                          <a:solidFill>
                            <a:schemeClr val="accent4">
                              <a:lumMod val="10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</a:rPr>
                        <a:t>+</a:t>
                      </a:r>
                      <a:r>
                        <a:rPr lang="en-US" sz="1000" dirty="0">
                          <a:solidFill>
                            <a:schemeClr val="accent4">
                              <a:lumMod val="10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</a:rPr>
                        <a:t> 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chemeClr val="accent4">
                              <a:lumMod val="10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chemeClr val="accent4">
                              <a:lumMod val="10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</a:rPr>
                        <a:t>Uncomplicated pyelonephritis: 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chemeClr val="accent4">
                              <a:lumMod val="10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</a:rPr>
                        <a:t>Ciprofloxacin x 7 days 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chemeClr val="accent4">
                              <a:lumMod val="10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</a:rPr>
                        <a:t>TMP/SMX x 14 days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chemeClr val="accent4">
                              <a:lumMod val="10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</a:rPr>
                        <a:t>Beta-lactams x 10-14 days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chemeClr val="accent4">
                              <a:lumMod val="10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 err="1">
                          <a:solidFill>
                            <a:schemeClr val="accent4">
                              <a:lumMod val="10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</a:rPr>
                        <a:t>Perinephric</a:t>
                      </a:r>
                      <a:r>
                        <a:rPr lang="en-US" sz="1000" dirty="0">
                          <a:solidFill>
                            <a:schemeClr val="accent4">
                              <a:lumMod val="10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</a:rPr>
                        <a:t> abscess: 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chemeClr val="accent4">
                              <a:lumMod val="10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</a:rPr>
                        <a:t>prolonged duration  - consult ID and urology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chemeClr val="accent4">
                              <a:lumMod val="10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aseline="30000" dirty="0">
                          <a:solidFill>
                            <a:schemeClr val="accent4">
                              <a:lumMod val="10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</a:rPr>
                        <a:t>+</a:t>
                      </a:r>
                      <a:r>
                        <a:rPr lang="en-US" sz="1000" dirty="0">
                          <a:solidFill>
                            <a:schemeClr val="accent4">
                              <a:lumMod val="10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</a:rPr>
                        <a:t>With bacteremia:  step down to oral quinolone if susceptible </a:t>
                      </a:r>
                    </a:p>
                  </a:txBody>
                  <a:tcPr marL="47037" marR="4703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</a:tr>
            </a:tbl>
          </a:graphicData>
        </a:graphic>
      </p:graphicFrame>
      <p:sp>
        <p:nvSpPr>
          <p:cNvPr id="6" name="Rectangle 5"/>
          <p:cNvSpPr/>
          <p:nvPr/>
        </p:nvSpPr>
        <p:spPr>
          <a:xfrm>
            <a:off x="0" y="6273225"/>
            <a:ext cx="66294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050" b="1" dirty="0">
                <a:ea typeface="Times New Roman" pitchFamily="18" charset="0"/>
                <a:cs typeface="Arial" pitchFamily="34" charset="0"/>
              </a:rPr>
              <a:t>* Empiric choices should take into account recent previous cultures*</a:t>
            </a:r>
            <a:endParaRPr lang="en-US" sz="600" dirty="0">
              <a:cs typeface="Arial" pitchFamily="34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050" b="1" dirty="0" smtClean="0">
                <a:ea typeface="Times New Roman" pitchFamily="18" charset="0"/>
                <a:cs typeface="Arial" pitchFamily="34" charset="0"/>
              </a:rPr>
              <a:t>Follow </a:t>
            </a:r>
            <a:r>
              <a:rPr lang="en-US" sz="1050" b="1" dirty="0">
                <a:ea typeface="Times New Roman" pitchFamily="18" charset="0"/>
                <a:cs typeface="Arial" pitchFamily="34" charset="0"/>
              </a:rPr>
              <a:t>culture results and de-escalate therapy based on final results and sensitivities.   </a:t>
            </a:r>
            <a:endParaRPr lang="en-US" sz="600" dirty="0">
              <a:cs typeface="Arial" pitchFamily="34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050" b="1" dirty="0">
                <a:ea typeface="Times New Roman" pitchFamily="18" charset="0"/>
                <a:cs typeface="Arial" pitchFamily="34" charset="0"/>
              </a:rPr>
              <a:t>FOR EACH ANTIBIOTIC:  DOCUMENT INDICATION AND PLANNED DURATION FOR ALL PATIENTS</a:t>
            </a:r>
            <a:endParaRPr lang="en-US" sz="1400" dirty="0">
              <a:cs typeface="Arial" charset="0"/>
            </a:endParaRP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066800"/>
          </a:xfrm>
        </p:spPr>
        <p:txBody>
          <a:bodyPr/>
          <a:lstStyle/>
          <a:p>
            <a:r>
              <a:rPr lang="en-US" sz="2800" dirty="0"/>
              <a:t>EMPIRIC THERAPY BASED ON CLASSIFICATION OF URINARY TRACT INFECTION </a:t>
            </a:r>
          </a:p>
        </p:txBody>
      </p:sp>
    </p:spTree>
    <p:extLst>
      <p:ext uri="{BB962C8B-B14F-4D97-AF65-F5344CB8AC3E}">
        <p14:creationId xmlns:p14="http://schemas.microsoft.com/office/powerpoint/2010/main" val="7192480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533400" y="609600"/>
            <a:ext cx="7772400" cy="990600"/>
          </a:xfr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r>
              <a:rPr lang="en-US" dirty="0"/>
              <a:t>Treatment of Asymptomatic </a:t>
            </a:r>
            <a:r>
              <a:rPr lang="en-US" dirty="0" err="1"/>
              <a:t>Bacteriuria</a:t>
            </a:r>
            <a:endParaRPr lang="en-US" dirty="0"/>
          </a:p>
        </p:txBody>
      </p:sp>
      <p:graphicFrame>
        <p:nvGraphicFramePr>
          <p:cNvPr id="7" name="Chart 6" descr="graph showing treatment of ASB with antibiotics. "/>
          <p:cNvGraphicFramePr/>
          <p:nvPr>
            <p:extLst>
              <p:ext uri="{D42A27DB-BD31-4B8C-83A1-F6EECF244321}">
                <p14:modId xmlns:p14="http://schemas.microsoft.com/office/powerpoint/2010/main" val="1955741139"/>
              </p:ext>
            </p:extLst>
          </p:nvPr>
        </p:nvGraphicFramePr>
        <p:xfrm>
          <a:off x="609600" y="1676400"/>
          <a:ext cx="7772400" cy="4648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3108520" y="3306886"/>
            <a:ext cx="34496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/>
              <a:t>*</a:t>
            </a:r>
            <a:endParaRPr lang="en-US" sz="32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3265081" y="5714999"/>
            <a:ext cx="142539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/>
              <a:t>* </a:t>
            </a:r>
            <a:r>
              <a:rPr lang="en-US" sz="2400" b="1" dirty="0" smtClean="0"/>
              <a:t>p&lt;0.05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34741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228600"/>
            <a:ext cx="8534400" cy="1143000"/>
          </a:xfrm>
        </p:spPr>
        <p:txBody>
          <a:bodyPr/>
          <a:lstStyle/>
          <a:p>
            <a:r>
              <a:rPr lang="en-US" dirty="0" smtClean="0"/>
              <a:t>Incentivize Improved Documentation </a:t>
            </a:r>
            <a:endParaRPr lang="en-US" dirty="0"/>
          </a:p>
        </p:txBody>
      </p:sp>
      <p:pic>
        <p:nvPicPr>
          <p:cNvPr id="6146" name="Picture 2" descr="graph showing antibiotic documentation compliance increased post-intervention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371599"/>
            <a:ext cx="8631204" cy="5198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856491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28600"/>
            <a:ext cx="8458200" cy="1143000"/>
          </a:xfrm>
        </p:spPr>
        <p:txBody>
          <a:bodyPr/>
          <a:lstStyle/>
          <a:p>
            <a:r>
              <a:rPr lang="en-US" dirty="0" smtClean="0"/>
              <a:t>72 Hour Time-out with Pharmacists</a:t>
            </a:r>
            <a:endParaRPr lang="en-US" dirty="0"/>
          </a:p>
        </p:txBody>
      </p:sp>
      <p:pic>
        <p:nvPicPr>
          <p:cNvPr id="8194" name="Picture 2" descr="pie chart showing antibiotic timeout with pharmacists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371600"/>
            <a:ext cx="7975190" cy="52048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124683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1"/>
          <p:cNvSpPr>
            <a:spLocks noGrp="1"/>
          </p:cNvSpPr>
          <p:nvPr>
            <p:ph type="title"/>
          </p:nvPr>
        </p:nvSpPr>
        <p:spPr>
          <a:xfrm>
            <a:off x="685800" y="304800"/>
            <a:ext cx="7772400" cy="990600"/>
          </a:xfrm>
        </p:spPr>
        <p:txBody>
          <a:bodyPr/>
          <a:lstStyle/>
          <a:p>
            <a:r>
              <a:rPr lang="en-US" dirty="0" smtClean="0"/>
              <a:t>Barriers and Facilitators</a:t>
            </a:r>
          </a:p>
        </p:txBody>
      </p:sp>
      <p:sp>
        <p:nvSpPr>
          <p:cNvPr id="9219" name="Content Placeholder 2"/>
          <p:cNvSpPr>
            <a:spLocks noGrp="1"/>
          </p:cNvSpPr>
          <p:nvPr>
            <p:ph idx="1"/>
          </p:nvPr>
        </p:nvSpPr>
        <p:spPr>
          <a:xfrm>
            <a:off x="228600" y="1143000"/>
            <a:ext cx="8458200" cy="5181600"/>
          </a:xfrm>
        </p:spPr>
        <p:txBody>
          <a:bodyPr>
            <a:normAutofit lnSpcReduction="10000"/>
          </a:bodyPr>
          <a:lstStyle/>
          <a:p>
            <a:pPr marL="0" indent="0" algn="ctr">
              <a:buFontTx/>
              <a:buNone/>
              <a:defRPr/>
            </a:pPr>
            <a:endParaRPr lang="en-US" sz="1000" u="sng" dirty="0" smtClean="0"/>
          </a:p>
          <a:p>
            <a:pPr>
              <a:defRPr/>
            </a:pPr>
            <a:endParaRPr lang="en-US" sz="1000" dirty="0" smtClean="0"/>
          </a:p>
          <a:p>
            <a:pPr>
              <a:defRPr/>
            </a:pPr>
            <a:r>
              <a:rPr lang="en-US" sz="2800" b="1" dirty="0" smtClean="0"/>
              <a:t>Barrier</a:t>
            </a:r>
            <a:r>
              <a:rPr lang="en-US" sz="2800" dirty="0" smtClean="0"/>
              <a:t>: real-world issues</a:t>
            </a:r>
            <a:endParaRPr lang="en-US" sz="2800" dirty="0"/>
          </a:p>
          <a:p>
            <a:pPr lvl="1">
              <a:defRPr/>
            </a:pPr>
            <a:r>
              <a:rPr lang="en-US" sz="2400" dirty="0" smtClean="0"/>
              <a:t>Large / multiple groups make communication difficult</a:t>
            </a:r>
          </a:p>
          <a:p>
            <a:pPr lvl="1">
              <a:defRPr/>
            </a:pPr>
            <a:r>
              <a:rPr lang="en-US" sz="2400" dirty="0" smtClean="0"/>
              <a:t>Poor continuity / hand-offs</a:t>
            </a:r>
            <a:endParaRPr lang="en-US" sz="2400" dirty="0"/>
          </a:p>
          <a:p>
            <a:pPr lvl="1">
              <a:defRPr/>
            </a:pPr>
            <a:r>
              <a:rPr lang="en-US" sz="2400" dirty="0" smtClean="0"/>
              <a:t>Nurses are overwhelmed</a:t>
            </a:r>
            <a:endParaRPr lang="en-US" sz="2400" dirty="0"/>
          </a:p>
          <a:p>
            <a:pPr lvl="1">
              <a:defRPr/>
            </a:pPr>
            <a:r>
              <a:rPr lang="en-US" sz="2400" dirty="0" smtClean="0"/>
              <a:t>High patient loads</a:t>
            </a:r>
          </a:p>
          <a:p>
            <a:pPr lvl="1">
              <a:defRPr/>
            </a:pPr>
            <a:r>
              <a:rPr lang="en-US" dirty="0" smtClean="0"/>
              <a:t>IT / CPOE</a:t>
            </a:r>
            <a:endParaRPr lang="en-US" dirty="0"/>
          </a:p>
          <a:p>
            <a:pPr lvl="1">
              <a:defRPr/>
            </a:pPr>
            <a:r>
              <a:rPr lang="en-US" sz="2800" dirty="0" smtClean="0"/>
              <a:t>Another </a:t>
            </a:r>
            <a:r>
              <a:rPr lang="en-US" sz="2800" dirty="0"/>
              <a:t>!</a:t>
            </a:r>
            <a:r>
              <a:rPr lang="en-US" sz="2800" dirty="0" smtClean="0"/>
              <a:t>#$#% QI project?</a:t>
            </a:r>
          </a:p>
          <a:p>
            <a:pPr>
              <a:defRPr/>
            </a:pPr>
            <a:r>
              <a:rPr lang="en-US" b="1" dirty="0" smtClean="0"/>
              <a:t>Facilitator: </a:t>
            </a:r>
            <a:r>
              <a:rPr lang="en-US" dirty="0" smtClean="0"/>
              <a:t>Start small and build</a:t>
            </a:r>
          </a:p>
          <a:p>
            <a:pPr lvl="1">
              <a:defRPr/>
            </a:pPr>
            <a:r>
              <a:rPr lang="en-US" dirty="0" smtClean="0"/>
              <a:t>One doctor, one patient, one day</a:t>
            </a:r>
          </a:p>
          <a:p>
            <a:pPr lvl="1">
              <a:defRPr/>
            </a:pPr>
            <a:r>
              <a:rPr lang="en-US" dirty="0" smtClean="0"/>
              <a:t>Create a process that works</a:t>
            </a:r>
          </a:p>
          <a:p>
            <a:pPr lvl="1">
              <a:defRPr/>
            </a:pPr>
            <a:r>
              <a:rPr lang="en-US" dirty="0" smtClean="0"/>
              <a:t>Integrate it into existing systems</a:t>
            </a:r>
          </a:p>
          <a:p>
            <a:pPr>
              <a:defRPr/>
            </a:pPr>
            <a:endParaRPr lang="en-US" sz="1100" dirty="0" smtClean="0"/>
          </a:p>
          <a:p>
            <a:pPr>
              <a:defRPr/>
            </a:pPr>
            <a:endParaRPr lang="en-US" sz="2800" dirty="0" smtClean="0"/>
          </a:p>
        </p:txBody>
      </p:sp>
    </p:spTree>
    <p:extLst>
      <p:ext uri="{BB962C8B-B14F-4D97-AF65-F5344CB8AC3E}">
        <p14:creationId xmlns:p14="http://schemas.microsoft.com/office/powerpoint/2010/main" val="1394443748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1"/>
          <p:cNvSpPr>
            <a:spLocks noGrp="1"/>
          </p:cNvSpPr>
          <p:nvPr>
            <p:ph type="title"/>
          </p:nvPr>
        </p:nvSpPr>
        <p:spPr>
          <a:xfrm>
            <a:off x="685800" y="304800"/>
            <a:ext cx="7772400" cy="990600"/>
          </a:xfrm>
        </p:spPr>
        <p:txBody>
          <a:bodyPr/>
          <a:lstStyle/>
          <a:p>
            <a:r>
              <a:rPr lang="en-US" dirty="0" smtClean="0"/>
              <a:t>Barriers and Facilitators</a:t>
            </a:r>
          </a:p>
        </p:txBody>
      </p:sp>
      <p:sp>
        <p:nvSpPr>
          <p:cNvPr id="9219" name="Content Placeholder 2"/>
          <p:cNvSpPr>
            <a:spLocks noGrp="1"/>
          </p:cNvSpPr>
          <p:nvPr>
            <p:ph idx="1"/>
          </p:nvPr>
        </p:nvSpPr>
        <p:spPr>
          <a:xfrm>
            <a:off x="228600" y="1143000"/>
            <a:ext cx="8458200" cy="5181600"/>
          </a:xfrm>
        </p:spPr>
        <p:txBody>
          <a:bodyPr>
            <a:normAutofit/>
          </a:bodyPr>
          <a:lstStyle/>
          <a:p>
            <a:pPr marL="0" indent="0" algn="ctr">
              <a:buFontTx/>
              <a:buNone/>
              <a:defRPr/>
            </a:pPr>
            <a:endParaRPr lang="en-US" sz="1000" u="sng" dirty="0" smtClean="0"/>
          </a:p>
          <a:p>
            <a:pPr>
              <a:defRPr/>
            </a:pPr>
            <a:endParaRPr lang="en-US" sz="1000" dirty="0" smtClean="0"/>
          </a:p>
          <a:p>
            <a:pPr>
              <a:defRPr/>
            </a:pPr>
            <a:r>
              <a:rPr lang="en-US" sz="2800" b="1" dirty="0" smtClean="0"/>
              <a:t>Barrier: </a:t>
            </a:r>
            <a:r>
              <a:rPr lang="en-US" sz="2800" dirty="0" smtClean="0"/>
              <a:t>changing the culture</a:t>
            </a:r>
            <a:endParaRPr lang="en-US" sz="2800" dirty="0"/>
          </a:p>
          <a:p>
            <a:pPr lvl="1">
              <a:defRPr/>
            </a:pPr>
            <a:r>
              <a:rPr lang="en-US" dirty="0" smtClean="0"/>
              <a:t>“Our doctors don’t want to be told what to do”</a:t>
            </a:r>
            <a:endParaRPr lang="en-US" sz="2800" dirty="0" smtClean="0"/>
          </a:p>
          <a:p>
            <a:pPr>
              <a:defRPr/>
            </a:pPr>
            <a:r>
              <a:rPr lang="en-US" b="1" dirty="0" smtClean="0"/>
              <a:t>Facilitator:</a:t>
            </a:r>
          </a:p>
          <a:p>
            <a:pPr lvl="1"/>
            <a:r>
              <a:rPr lang="en-US" dirty="0">
                <a:ea typeface="ＭＳ Ｐゴシック" pitchFamily="34" charset="-128"/>
              </a:rPr>
              <a:t>Find a champion (ID / “Frontline” partner-Ideal)</a:t>
            </a:r>
          </a:p>
          <a:p>
            <a:pPr lvl="1"/>
            <a:r>
              <a:rPr lang="en-US" dirty="0">
                <a:ea typeface="ＭＳ Ｐゴシック" pitchFamily="34" charset="-128"/>
              </a:rPr>
              <a:t>Find a “leader” to support the work</a:t>
            </a:r>
          </a:p>
          <a:p>
            <a:pPr lvl="1"/>
            <a:r>
              <a:rPr lang="en-US" dirty="0">
                <a:ea typeface="ＭＳ Ｐゴシック" pitchFamily="34" charset="-128"/>
              </a:rPr>
              <a:t>Win your first battle</a:t>
            </a:r>
          </a:p>
          <a:p>
            <a:pPr lvl="1"/>
            <a:r>
              <a:rPr lang="en-US" dirty="0">
                <a:ea typeface="ＭＳ Ｐゴシック" pitchFamily="34" charset="-128"/>
              </a:rPr>
              <a:t>Sell your successes</a:t>
            </a:r>
          </a:p>
          <a:p>
            <a:pPr lvl="1"/>
            <a:r>
              <a:rPr lang="en-US" dirty="0">
                <a:ea typeface="ＭＳ Ｐゴシック" pitchFamily="34" charset="-128"/>
              </a:rPr>
              <a:t>Make the new process the “norm”</a:t>
            </a:r>
          </a:p>
          <a:p>
            <a:pPr lvl="2"/>
            <a:r>
              <a:rPr lang="en-US" i="1" dirty="0">
                <a:ea typeface="ＭＳ Ｐゴシック" pitchFamily="34" charset="-128"/>
              </a:rPr>
              <a:t>Incentives / Awards</a:t>
            </a:r>
          </a:p>
          <a:p>
            <a:pPr lvl="2"/>
            <a:r>
              <a:rPr lang="en-US" i="1" dirty="0">
                <a:ea typeface="ＭＳ Ｐゴシック" pitchFamily="34" charset="-128"/>
              </a:rPr>
              <a:t>Competitions</a:t>
            </a:r>
          </a:p>
          <a:p>
            <a:pPr marL="457200" lvl="1" indent="0">
              <a:buNone/>
              <a:defRPr/>
            </a:pPr>
            <a:endParaRPr lang="en-US" dirty="0" smtClean="0"/>
          </a:p>
          <a:p>
            <a:pPr>
              <a:defRPr/>
            </a:pPr>
            <a:endParaRPr lang="en-US" sz="1100" dirty="0" smtClean="0"/>
          </a:p>
          <a:p>
            <a:pPr>
              <a:defRPr/>
            </a:pPr>
            <a:endParaRPr lang="en-US" sz="2800" dirty="0" smtClean="0"/>
          </a:p>
        </p:txBody>
      </p:sp>
    </p:spTree>
    <p:extLst>
      <p:ext uri="{BB962C8B-B14F-4D97-AF65-F5344CB8AC3E}">
        <p14:creationId xmlns:p14="http://schemas.microsoft.com/office/powerpoint/2010/main" val="135189134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Thank you!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pPr marL="0" indent="0" algn="ctr">
              <a:buNone/>
            </a:pPr>
            <a:endParaRPr lang="en-US" dirty="0" smtClean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sz="4400" dirty="0" smtClean="0"/>
              <a:t>Questions?</a:t>
            </a:r>
            <a:endParaRPr lang="en-US" sz="4400" dirty="0"/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457200" y="6324600"/>
            <a:ext cx="2133600" cy="3651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fld id="{D60F9124-53E4-4354-BB82-A45AE5086DA4}" type="slidenum">
              <a:rPr lang="en-US" altLang="en-US" smtClean="0">
                <a:solidFill>
                  <a:prstClr val="black"/>
                </a:solidFill>
              </a:rPr>
              <a:pPr eaLnBrk="1" hangingPunct="1"/>
              <a:t>46</a:t>
            </a:fld>
            <a:endParaRPr lang="en-US" altLang="en-US" smtClean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70530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Funding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400" dirty="0"/>
              <a:t>Prepared by the Health Research &amp; Educational Trust of the American Hospital Association with contract funding provided by the Agency for Healthcare Research and Quality through the contract,</a:t>
            </a:r>
            <a:r>
              <a:rPr lang="en-US" sz="2400" b="1" dirty="0"/>
              <a:t> </a:t>
            </a:r>
            <a:r>
              <a:rPr lang="en-US" sz="2400" dirty="0"/>
              <a:t>“National Implementation of Comprehensive Unit-based Safety Program (CUSP) to Reduce Catheter-Associated Urinary Tract Infection (CAUTI), project number HHSA290201000025I/HHSA29032001T, Task Order #1.”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22AEC72-FAD3-4FB0-B66A-3440C716D2F8}" type="slidenum">
              <a:rPr lang="en-US" smtClean="0"/>
              <a:pPr>
                <a:defRPr/>
              </a:pPr>
              <a:t>47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2662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spcAft>
                <a:spcPts val="600"/>
              </a:spcAft>
            </a:pPr>
            <a:r>
              <a:rPr lang="en-US" sz="3600" b="1" dirty="0">
                <a:latin typeface="+mj-lt"/>
                <a:cs typeface="+mj-cs"/>
              </a:rPr>
              <a:t>Why We Have to Improve Antibiotic Use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4754563"/>
          </a:xfrm>
        </p:spPr>
        <p:txBody>
          <a:bodyPr/>
          <a:lstStyle/>
          <a:p>
            <a:r>
              <a:rPr lang="en-US" dirty="0">
                <a:solidFill>
                  <a:schemeClr val="bg2"/>
                </a:solidFill>
                <a:latin typeface="+mn-lt"/>
              </a:rPr>
              <a:t>Antibiotics are unlike any other drug, in that the use of the agent in one patient can compromise its efficacy in another.</a:t>
            </a:r>
          </a:p>
          <a:p>
            <a:r>
              <a:rPr lang="en-US" dirty="0" smtClean="0">
                <a:solidFill>
                  <a:schemeClr val="bg2"/>
                </a:solidFill>
                <a:latin typeface="+mn-lt"/>
              </a:rPr>
              <a:t>A lot of in-patient antibiotic prescriptions are unnecessary or sub-optimal.</a:t>
            </a:r>
          </a:p>
          <a:p>
            <a:r>
              <a:rPr lang="en-US" dirty="0" smtClean="0">
                <a:solidFill>
                  <a:schemeClr val="bg2"/>
                </a:solidFill>
                <a:latin typeface="+mn-lt"/>
              </a:rPr>
              <a:t>We are running out of antibiotics.</a:t>
            </a:r>
          </a:p>
          <a:p>
            <a:r>
              <a:rPr lang="en-US" dirty="0" smtClean="0">
                <a:solidFill>
                  <a:schemeClr val="bg2"/>
                </a:solidFill>
                <a:latin typeface="+mn-lt"/>
              </a:rPr>
              <a:t>We won’t get new ones soon.</a:t>
            </a:r>
          </a:p>
          <a:p>
            <a:r>
              <a:rPr lang="en-US" dirty="0" smtClean="0">
                <a:solidFill>
                  <a:schemeClr val="bg2"/>
                </a:solidFill>
                <a:latin typeface="+mn-lt"/>
              </a:rPr>
              <a:t>Antibiotic overuse contributes to huge threats to the safety of our patients.</a:t>
            </a:r>
          </a:p>
          <a:p>
            <a:endParaRPr lang="en-US" dirty="0" smtClean="0">
              <a:latin typeface="+mn-lt"/>
            </a:endParaRPr>
          </a:p>
          <a:p>
            <a:endParaRPr lang="en-US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4813025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spcAft>
                <a:spcPts val="600"/>
              </a:spcAft>
            </a:pPr>
            <a:r>
              <a:rPr lang="en-US" sz="3600" b="1" dirty="0">
                <a:latin typeface="+mj-lt"/>
                <a:cs typeface="+mj-cs"/>
              </a:rPr>
              <a:t>Antibiotic misuse adversely impacts </a:t>
            </a:r>
            <a:r>
              <a:rPr lang="en-US" sz="3600" b="1" dirty="0" smtClean="0">
                <a:latin typeface="+mj-lt"/>
                <a:cs typeface="+mj-cs"/>
              </a:rPr>
              <a:t>patients - </a:t>
            </a:r>
            <a:r>
              <a:rPr lang="en-US" sz="3600" b="1" i="1" dirty="0">
                <a:latin typeface="+mj-lt"/>
                <a:cs typeface="+mj-cs"/>
              </a:rPr>
              <a:t>C. </a:t>
            </a:r>
            <a:r>
              <a:rPr lang="en-US" sz="3600" b="1" i="1" dirty="0" err="1">
                <a:latin typeface="+mj-lt"/>
                <a:cs typeface="+mj-cs"/>
              </a:rPr>
              <a:t>difficile</a:t>
            </a:r>
            <a:endParaRPr lang="en-US" sz="3600" b="1" i="1" dirty="0">
              <a:latin typeface="+mj-lt"/>
              <a:cs typeface="+mj-cs"/>
            </a:endParaRPr>
          </a:p>
        </p:txBody>
      </p:sp>
      <p:sp>
        <p:nvSpPr>
          <p:cNvPr id="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itchFamily="34" charset="0"/>
              <a:buChar char="•"/>
            </a:pPr>
            <a:r>
              <a:rPr lang="en-US" sz="3200" b="0" dirty="0" smtClean="0">
                <a:solidFill>
                  <a:schemeClr val="bg2"/>
                </a:solidFill>
                <a:latin typeface="+mj-lt"/>
                <a:cs typeface="Times New Roman" pitchFamily="18" charset="0"/>
              </a:rPr>
              <a:t>Antibiotic exposure is the single most important risk factor for the development of </a:t>
            </a:r>
            <a:r>
              <a:rPr lang="en-US" sz="3200" b="0" i="1" dirty="0" smtClean="0">
                <a:solidFill>
                  <a:schemeClr val="bg2"/>
                </a:solidFill>
                <a:latin typeface="+mj-lt"/>
                <a:cs typeface="Times New Roman" pitchFamily="18" charset="0"/>
              </a:rPr>
              <a:t>Clostridium difficile</a:t>
            </a:r>
            <a:r>
              <a:rPr lang="en-US" sz="3200" b="0" dirty="0" smtClean="0">
                <a:solidFill>
                  <a:schemeClr val="bg2"/>
                </a:solidFill>
                <a:latin typeface="+mj-lt"/>
                <a:cs typeface="Times New Roman" pitchFamily="18" charset="0"/>
              </a:rPr>
              <a:t>.</a:t>
            </a:r>
          </a:p>
          <a:p>
            <a:pPr lvl="1">
              <a:buFont typeface="Arial" pitchFamily="34" charset="0"/>
              <a:buChar char="•"/>
            </a:pPr>
            <a:r>
              <a:rPr lang="en-US" sz="2800" dirty="0" smtClean="0">
                <a:solidFill>
                  <a:schemeClr val="bg2"/>
                </a:solidFill>
                <a:latin typeface="+mj-lt"/>
                <a:cs typeface="Times New Roman" pitchFamily="18" charset="0"/>
              </a:rPr>
              <a:t>Antibiotic exposure increases risk of CDAD by 7-10 fold for up to 30 days and 3 fold for the next 60 days. </a:t>
            </a:r>
            <a:r>
              <a:rPr lang="en-US" sz="2800" baseline="30000" dirty="0" smtClean="0">
                <a:solidFill>
                  <a:schemeClr val="bg2"/>
                </a:solidFill>
                <a:latin typeface="+mj-lt"/>
                <a:cs typeface="Times New Roman" pitchFamily="18" charset="0"/>
              </a:rPr>
              <a:t>1</a:t>
            </a:r>
          </a:p>
          <a:p>
            <a:pPr lvl="1">
              <a:buFont typeface="Arial" pitchFamily="34" charset="0"/>
              <a:buChar char="•"/>
            </a:pPr>
            <a:r>
              <a:rPr lang="en-US" sz="2800" dirty="0" smtClean="0">
                <a:solidFill>
                  <a:schemeClr val="bg2"/>
                </a:solidFill>
                <a:latin typeface="+mj-lt"/>
                <a:cs typeface="Times New Roman" pitchFamily="18" charset="0"/>
              </a:rPr>
              <a:t>Up to 85% of patients with CDAD have antibiotic exposure in the 28 days before infection</a:t>
            </a:r>
            <a:r>
              <a:rPr lang="en-US" sz="2800" baseline="30000" dirty="0" smtClean="0">
                <a:solidFill>
                  <a:schemeClr val="bg2"/>
                </a:solidFill>
                <a:latin typeface="+mj-lt"/>
                <a:cs typeface="Times New Roman" pitchFamily="18" charset="0"/>
              </a:rPr>
              <a:t>2</a:t>
            </a:r>
            <a:endParaRPr lang="en-US" sz="2400" dirty="0" smtClean="0">
              <a:solidFill>
                <a:schemeClr val="bg2"/>
              </a:solidFill>
              <a:latin typeface="+mj-lt"/>
            </a:endParaRPr>
          </a:p>
        </p:txBody>
      </p:sp>
      <p:sp>
        <p:nvSpPr>
          <p:cNvPr id="5" name="Text Placeholder 3"/>
          <p:cNvSpPr>
            <a:spLocks noGrp="1"/>
          </p:cNvSpPr>
          <p:nvPr>
            <p:ph type="body" sz="quarter" idx="4294967295"/>
          </p:nvPr>
        </p:nvSpPr>
        <p:spPr>
          <a:xfrm>
            <a:off x="762000" y="5943600"/>
            <a:ext cx="7467600" cy="457200"/>
          </a:xfrm>
          <a:prstGeom prst="rect">
            <a:avLst/>
          </a:prstGeom>
        </p:spPr>
        <p:txBody>
          <a:bodyPr/>
          <a:lstStyle/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400" dirty="0" smtClean="0">
                <a:solidFill>
                  <a:schemeClr val="bg2"/>
                </a:solidFill>
              </a:rPr>
              <a:t>1. </a:t>
            </a:r>
            <a:r>
              <a:rPr lang="en-US" sz="1400" dirty="0" err="1">
                <a:solidFill>
                  <a:schemeClr val="bg2"/>
                </a:solidFill>
              </a:rPr>
              <a:t>Hensgens</a:t>
            </a:r>
            <a:r>
              <a:rPr lang="en-US" sz="1400" dirty="0">
                <a:solidFill>
                  <a:schemeClr val="bg2"/>
                </a:solidFill>
              </a:rPr>
              <a:t> </a:t>
            </a:r>
            <a:r>
              <a:rPr lang="en-US" sz="1400" dirty="0" smtClean="0">
                <a:solidFill>
                  <a:schemeClr val="bg2"/>
                </a:solidFill>
              </a:rPr>
              <a:t>MP</a:t>
            </a:r>
            <a:r>
              <a:rPr lang="en-US" sz="1400" dirty="0">
                <a:solidFill>
                  <a:schemeClr val="bg2"/>
                </a:solidFill>
              </a:rPr>
              <a:t>J </a:t>
            </a:r>
            <a:r>
              <a:rPr lang="en-US" sz="1400" dirty="0" err="1">
                <a:solidFill>
                  <a:schemeClr val="bg2"/>
                </a:solidFill>
              </a:rPr>
              <a:t>Antimicrob</a:t>
            </a:r>
            <a:r>
              <a:rPr lang="en-US" sz="1400" dirty="0">
                <a:solidFill>
                  <a:schemeClr val="bg2"/>
                </a:solidFill>
              </a:rPr>
              <a:t> </a:t>
            </a:r>
            <a:r>
              <a:rPr lang="en-US" sz="1400" dirty="0" err="1">
                <a:solidFill>
                  <a:schemeClr val="bg2"/>
                </a:solidFill>
              </a:rPr>
              <a:t>Chemother</a:t>
            </a:r>
            <a:r>
              <a:rPr lang="en-US" sz="1400" dirty="0">
                <a:solidFill>
                  <a:schemeClr val="bg2"/>
                </a:solidFill>
              </a:rPr>
              <a:t>. 2011 Dec 6</a:t>
            </a:r>
            <a:r>
              <a:rPr lang="en-US" sz="1400" dirty="0" smtClean="0">
                <a:solidFill>
                  <a:schemeClr val="bg2"/>
                </a:solidFill>
              </a:rPr>
              <a:t>.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400" dirty="0" smtClean="0">
                <a:solidFill>
                  <a:schemeClr val="bg2"/>
                </a:solidFill>
              </a:rPr>
              <a:t>2.  Chang HT et al. </a:t>
            </a:r>
            <a:r>
              <a:rPr lang="en-US" sz="1400" i="1" dirty="0" smtClean="0">
                <a:solidFill>
                  <a:schemeClr val="bg2"/>
                </a:solidFill>
              </a:rPr>
              <a:t>Infect Control Hosp </a:t>
            </a:r>
            <a:r>
              <a:rPr lang="en-US" sz="1400" i="1" dirty="0" err="1" smtClean="0">
                <a:solidFill>
                  <a:schemeClr val="bg2"/>
                </a:solidFill>
              </a:rPr>
              <a:t>Epidemiol</a:t>
            </a:r>
            <a:r>
              <a:rPr lang="en-US" sz="1400" i="1" dirty="0" smtClean="0">
                <a:solidFill>
                  <a:schemeClr val="bg2"/>
                </a:solidFill>
              </a:rPr>
              <a:t> 2007; </a:t>
            </a:r>
            <a:r>
              <a:rPr lang="en-US" sz="1400" dirty="0" smtClean="0">
                <a:solidFill>
                  <a:schemeClr val="bg2"/>
                </a:solidFill>
              </a:rPr>
              <a:t>28:926–931.</a:t>
            </a:r>
          </a:p>
        </p:txBody>
      </p:sp>
    </p:spTree>
    <p:extLst>
      <p:ext uri="{BB962C8B-B14F-4D97-AF65-F5344CB8AC3E}">
        <p14:creationId xmlns:p14="http://schemas.microsoft.com/office/powerpoint/2010/main" val="57926935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spcAft>
                <a:spcPts val="600"/>
              </a:spcAft>
            </a:pPr>
            <a:r>
              <a:rPr lang="en-US" sz="2800" b="1" i="1" dirty="0">
                <a:latin typeface="+mn-lt"/>
                <a:cs typeface="+mj-cs"/>
              </a:rPr>
              <a:t>Clostridium </a:t>
            </a:r>
            <a:r>
              <a:rPr lang="en-US" sz="2800" b="1" i="1" dirty="0" err="1">
                <a:latin typeface="+mn-lt"/>
                <a:cs typeface="+mj-cs"/>
              </a:rPr>
              <a:t>difficile</a:t>
            </a:r>
            <a:r>
              <a:rPr lang="en-US" sz="2800" b="1" i="1" dirty="0">
                <a:latin typeface="+mn-lt"/>
                <a:cs typeface="+mj-cs"/>
              </a:rPr>
              <a:t> </a:t>
            </a:r>
            <a:r>
              <a:rPr lang="en-US" sz="2800" b="1" dirty="0">
                <a:latin typeface="+mn-lt"/>
                <a:cs typeface="+mj-cs"/>
              </a:rPr>
              <a:t>Infections (CDIs) and Deaths Reach and Remain at Historic Highs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4495800" cy="4572000"/>
          </a:xfrm>
        </p:spPr>
        <p:txBody>
          <a:bodyPr/>
          <a:lstStyle/>
          <a:p>
            <a:r>
              <a:rPr lang="en-US" sz="2400" dirty="0" smtClean="0">
                <a:solidFill>
                  <a:schemeClr val="bg2"/>
                </a:solidFill>
                <a:latin typeface="+mn-lt"/>
              </a:rPr>
              <a:t>CDI hospitalizations </a:t>
            </a:r>
          </a:p>
          <a:p>
            <a:pPr lvl="1"/>
            <a:r>
              <a:rPr lang="en-US" sz="2000" dirty="0" smtClean="0">
                <a:solidFill>
                  <a:schemeClr val="bg2"/>
                </a:solidFill>
                <a:latin typeface="+mn-lt"/>
              </a:rPr>
              <a:t>Increased 3-fold 2000-2009</a:t>
            </a:r>
          </a:p>
          <a:p>
            <a:pPr lvl="1"/>
            <a:r>
              <a:rPr lang="en-US" sz="2000" dirty="0" smtClean="0">
                <a:solidFill>
                  <a:schemeClr val="bg2"/>
                </a:solidFill>
                <a:latin typeface="+mn-lt"/>
              </a:rPr>
              <a:t>250,000 per year</a:t>
            </a:r>
          </a:p>
          <a:p>
            <a:r>
              <a:rPr lang="en-US" sz="2400" dirty="0" smtClean="0">
                <a:solidFill>
                  <a:schemeClr val="bg2"/>
                </a:solidFill>
                <a:latin typeface="+mn-lt"/>
              </a:rPr>
              <a:t>Deaths linked to CDI</a:t>
            </a:r>
          </a:p>
          <a:p>
            <a:pPr lvl="1"/>
            <a:r>
              <a:rPr lang="en-US" sz="2000" dirty="0" smtClean="0">
                <a:solidFill>
                  <a:schemeClr val="bg2"/>
                </a:solidFill>
                <a:latin typeface="+mn-lt"/>
              </a:rPr>
              <a:t>14,000 in 2007</a:t>
            </a:r>
          </a:p>
          <a:p>
            <a:r>
              <a:rPr lang="en-US" sz="2400" dirty="0" smtClean="0">
                <a:solidFill>
                  <a:schemeClr val="bg2"/>
                </a:solidFill>
                <a:latin typeface="+mn-lt"/>
              </a:rPr>
              <a:t>$1 billion in medical costs</a:t>
            </a:r>
          </a:p>
          <a:p>
            <a:pPr lvl="1"/>
            <a:r>
              <a:rPr lang="en-US" sz="2000" dirty="0" smtClean="0">
                <a:solidFill>
                  <a:schemeClr val="bg2"/>
                </a:solidFill>
                <a:latin typeface="+mn-lt"/>
              </a:rPr>
              <a:t>CDIs in hospital patients only</a:t>
            </a:r>
          </a:p>
          <a:p>
            <a:r>
              <a:rPr lang="en-US" sz="2400" dirty="0" smtClean="0">
                <a:solidFill>
                  <a:schemeClr val="bg2"/>
                </a:solidFill>
                <a:latin typeface="+mn-lt"/>
              </a:rPr>
              <a:t>Epidemic strain</a:t>
            </a:r>
          </a:p>
          <a:p>
            <a:pPr lvl="1"/>
            <a:r>
              <a:rPr lang="en-US" sz="2000" dirty="0" smtClean="0">
                <a:solidFill>
                  <a:schemeClr val="bg2"/>
                </a:solidFill>
                <a:latin typeface="+mn-lt"/>
              </a:rPr>
              <a:t>Causes more cases and severity</a:t>
            </a:r>
          </a:p>
          <a:p>
            <a:pPr lvl="1"/>
            <a:r>
              <a:rPr lang="en-US" sz="2000" dirty="0" smtClean="0">
                <a:solidFill>
                  <a:schemeClr val="bg2"/>
                </a:solidFill>
                <a:latin typeface="+mn-lt"/>
              </a:rPr>
              <a:t>Strong link to quinolone exposure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4294967295"/>
          </p:nvPr>
        </p:nvSpPr>
        <p:spPr>
          <a:xfrm>
            <a:off x="4267200" y="4876800"/>
            <a:ext cx="4800600" cy="1752600"/>
          </a:xfrm>
          <a:prstGeom prst="rect">
            <a:avLst/>
          </a:prstGeom>
        </p:spPr>
        <p:txBody>
          <a:bodyPr/>
          <a:lstStyle/>
          <a:p>
            <a:pPr marL="0" indent="0">
              <a:buNone/>
            </a:pPr>
            <a:r>
              <a:rPr lang="en-US" sz="1600" dirty="0" err="1">
                <a:solidFill>
                  <a:schemeClr val="bg2"/>
                </a:solidFill>
              </a:rPr>
              <a:t>Lucado</a:t>
            </a:r>
            <a:r>
              <a:rPr lang="en-US" sz="1600" dirty="0">
                <a:solidFill>
                  <a:schemeClr val="bg2"/>
                </a:solidFill>
              </a:rPr>
              <a:t> J, </a:t>
            </a:r>
            <a:r>
              <a:rPr lang="en-US" sz="1600" dirty="0" smtClean="0">
                <a:solidFill>
                  <a:schemeClr val="bg2"/>
                </a:solidFill>
              </a:rPr>
              <a:t>et al, Available </a:t>
            </a:r>
            <a:r>
              <a:rPr lang="en-US" sz="1600" dirty="0">
                <a:solidFill>
                  <a:schemeClr val="bg2"/>
                </a:solidFill>
              </a:rPr>
              <a:t>at </a:t>
            </a:r>
            <a:r>
              <a:rPr lang="en-US" sz="1600" dirty="0">
                <a:solidFill>
                  <a:schemeClr val="bg2"/>
                </a:solidFill>
                <a:hlinkClick r:id="rId2"/>
              </a:rPr>
              <a:t>http://</a:t>
            </a:r>
            <a:r>
              <a:rPr lang="en-US" sz="1600" dirty="0" smtClean="0">
                <a:solidFill>
                  <a:schemeClr val="bg2"/>
                </a:solidFill>
                <a:hlinkClick r:id="rId2"/>
              </a:rPr>
              <a:t>www.hcup-us.ahrq.gov/reports/statbriefs/sb124.pdf</a:t>
            </a:r>
            <a:r>
              <a:rPr lang="en-US" sz="1600" dirty="0" smtClean="0">
                <a:solidFill>
                  <a:schemeClr val="bg2"/>
                </a:solidFill>
              </a:rPr>
              <a:t>.; Hall AJ   et al.. </a:t>
            </a:r>
            <a:r>
              <a:rPr lang="en-US" sz="1600" dirty="0">
                <a:solidFill>
                  <a:schemeClr val="bg2"/>
                </a:solidFill>
              </a:rPr>
              <a:t>Presentation at the 49th Annual </a:t>
            </a:r>
            <a:r>
              <a:rPr lang="en-US" sz="1600" dirty="0" smtClean="0">
                <a:solidFill>
                  <a:schemeClr val="bg2"/>
                </a:solidFill>
              </a:rPr>
              <a:t>IDSA Meeting.; </a:t>
            </a:r>
            <a:r>
              <a:rPr lang="en-US" sz="1600" dirty="0" err="1" smtClean="0">
                <a:solidFill>
                  <a:schemeClr val="bg2"/>
                </a:solidFill>
              </a:rPr>
              <a:t>Dubberke</a:t>
            </a:r>
            <a:r>
              <a:rPr lang="en-US" sz="1600" dirty="0" smtClean="0">
                <a:solidFill>
                  <a:schemeClr val="bg2"/>
                </a:solidFill>
              </a:rPr>
              <a:t> ER et al.  </a:t>
            </a:r>
            <a:r>
              <a:rPr lang="en-US" sz="1600" dirty="0" err="1">
                <a:solidFill>
                  <a:schemeClr val="bg2"/>
                </a:solidFill>
              </a:rPr>
              <a:t>Clin</a:t>
            </a:r>
            <a:r>
              <a:rPr lang="en-US" sz="1600" dirty="0">
                <a:solidFill>
                  <a:schemeClr val="bg2"/>
                </a:solidFill>
              </a:rPr>
              <a:t> Infect Dis </a:t>
            </a:r>
            <a:r>
              <a:rPr lang="en-US" sz="1600" dirty="0" smtClean="0">
                <a:solidFill>
                  <a:schemeClr val="bg2"/>
                </a:solidFill>
              </a:rPr>
              <a:t>2008;46:497–504.; McDonald LC et </a:t>
            </a:r>
            <a:r>
              <a:rPr lang="en-US" sz="1600" dirty="0">
                <a:solidFill>
                  <a:schemeClr val="bg2"/>
                </a:solidFill>
              </a:rPr>
              <a:t>al. </a:t>
            </a:r>
            <a:r>
              <a:rPr lang="en-US" sz="1600" dirty="0" smtClean="0">
                <a:solidFill>
                  <a:schemeClr val="bg2"/>
                </a:solidFill>
              </a:rPr>
              <a:t>N </a:t>
            </a:r>
            <a:r>
              <a:rPr lang="en-US" sz="1600" dirty="0" err="1">
                <a:solidFill>
                  <a:schemeClr val="bg2"/>
                </a:solidFill>
              </a:rPr>
              <a:t>Engl</a:t>
            </a:r>
            <a:r>
              <a:rPr lang="en-US" sz="1600" dirty="0">
                <a:solidFill>
                  <a:schemeClr val="bg2"/>
                </a:solidFill>
              </a:rPr>
              <a:t> J Med 2005;353:2433–41.</a:t>
            </a:r>
          </a:p>
        </p:txBody>
      </p:sp>
      <p:pic>
        <p:nvPicPr>
          <p:cNvPr id="4098" name="Picture 2" descr="deaths caused by C diff are increasi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6745" y="1524000"/>
            <a:ext cx="3990975" cy="3286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248224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1066800"/>
          </a:xfrm>
        </p:spPr>
        <p:txBody>
          <a:bodyPr/>
          <a:lstStyle/>
          <a:p>
            <a:pPr>
              <a:spcAft>
                <a:spcPts val="600"/>
              </a:spcAft>
            </a:pPr>
            <a:r>
              <a:rPr lang="en-US" sz="3600" b="1" dirty="0"/>
              <a:t>Antibiotic misuse adversely impacts patients - adverse events</a:t>
            </a:r>
          </a:p>
        </p:txBody>
      </p: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457200" y="1905000"/>
            <a:ext cx="8229600" cy="4114800"/>
          </a:xfrm>
        </p:spPr>
        <p:txBody>
          <a:bodyPr/>
          <a:lstStyle/>
          <a:p>
            <a:pPr>
              <a:buFont typeface="Arial" pitchFamily="34" charset="0"/>
              <a:buChar char="•"/>
            </a:pPr>
            <a:r>
              <a:rPr lang="en-US" sz="3200" b="0" dirty="0" smtClean="0">
                <a:latin typeface="+mj-lt"/>
                <a:cs typeface="Times New Roman" pitchFamily="18" charset="0"/>
              </a:rPr>
              <a:t>In 2008, there were 142,000 visits to emergency departments for adverse events attributed to antibiotics.</a:t>
            </a:r>
            <a:endParaRPr lang="en-US" sz="3200" b="0" baseline="30000" dirty="0" smtClean="0">
              <a:latin typeface="+mj-lt"/>
              <a:cs typeface="Times New Roman" pitchFamily="18" charset="0"/>
            </a:endParaRPr>
          </a:p>
          <a:p>
            <a:pPr>
              <a:buFont typeface="Arial" pitchFamily="34" charset="0"/>
              <a:buChar char="•"/>
            </a:pPr>
            <a:endParaRPr lang="en-US" sz="2800" dirty="0" smtClean="0">
              <a:latin typeface="+mj-lt"/>
            </a:endParaRPr>
          </a:p>
        </p:txBody>
      </p:sp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381000" y="6172200"/>
            <a:ext cx="838200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Clr>
                <a:srgbClr val="FFCC66"/>
              </a:buClr>
              <a:buSzPct val="60000"/>
              <a:buFont typeface="Wingdings" pitchFamily="2" charset="2"/>
              <a:buNone/>
            </a:pPr>
            <a:r>
              <a:rPr lang="en-US" sz="1200" dirty="0" smtClean="0">
                <a:solidFill>
                  <a:srgbClr val="FFFFFF"/>
                </a:solidFill>
              </a:rPr>
              <a:t>1. </a:t>
            </a:r>
            <a:r>
              <a:rPr lang="en-US" sz="1200" dirty="0" err="1" smtClean="0">
                <a:solidFill>
                  <a:srgbClr val="FFFFFF"/>
                </a:solidFill>
              </a:rPr>
              <a:t>Shehab</a:t>
            </a:r>
            <a:r>
              <a:rPr lang="en-US" sz="1200" dirty="0" smtClean="0">
                <a:solidFill>
                  <a:srgbClr val="FFFFFF"/>
                </a:solidFill>
              </a:rPr>
              <a:t> N et al. Clinical Infectious Diseases 2008; 15:735-43  </a:t>
            </a:r>
            <a:endParaRPr lang="en-US" sz="12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680876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73162"/>
          </a:xfrm>
        </p:spPr>
        <p:txBody>
          <a:bodyPr anchor="b" anchorCtr="0"/>
          <a:lstStyle/>
          <a:p>
            <a:pPr>
              <a:spcAft>
                <a:spcPts val="600"/>
              </a:spcAft>
            </a:pPr>
            <a:r>
              <a:rPr lang="en-US" sz="3600" b="1" dirty="0"/>
              <a:t>Antibiotic exposure increases the risks of resistance</a:t>
            </a:r>
          </a:p>
        </p:txBody>
      </p:sp>
      <p:graphicFrame>
        <p:nvGraphicFramePr>
          <p:cNvPr id="6" name="Content Placeholder 5" descr="carbepenem resistant enterobactericeae and carbapenems have an increased risk of 15 to 1. ESBL producing organisims and cephalosoprins have an increased risk of 6- 29 fold, 3,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64800525"/>
              </p:ext>
            </p:extLst>
          </p:nvPr>
        </p:nvGraphicFramePr>
        <p:xfrm>
          <a:off x="990600" y="2438400"/>
          <a:ext cx="7086600" cy="1381760"/>
        </p:xfrm>
        <a:graphic>
          <a:graphicData uri="http://schemas.openxmlformats.org/drawingml/2006/table">
            <a:tbl>
              <a:tblPr firstRow="1" bandRow="1">
                <a:tableStyleId>{46F890A9-2807-4EBB-B81D-B2AA78EC7F39}</a:tableStyleId>
              </a:tblPr>
              <a:tblGrid>
                <a:gridCol w="5185316"/>
                <a:gridCol w="1901284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solidFill>
                            <a:schemeClr val="bg2"/>
                          </a:solidFill>
                        </a:rPr>
                        <a:t>Pathogen and</a:t>
                      </a:r>
                      <a:r>
                        <a:rPr lang="en-US" sz="1800" baseline="0" dirty="0" smtClean="0">
                          <a:solidFill>
                            <a:schemeClr val="bg2"/>
                          </a:solidFill>
                        </a:rPr>
                        <a:t> Antibiotic Exposure</a:t>
                      </a:r>
                      <a:endParaRPr lang="en-US" sz="1800" dirty="0">
                        <a:solidFill>
                          <a:schemeClr val="bg2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solidFill>
                            <a:schemeClr val="bg2"/>
                          </a:solidFill>
                        </a:rPr>
                        <a:t>Increased Risk</a:t>
                      </a:r>
                      <a:endParaRPr lang="en-US" sz="1800" dirty="0">
                        <a:solidFill>
                          <a:schemeClr val="bg2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solidFill>
                            <a:srgbClr val="000000"/>
                          </a:solidFill>
                        </a:rPr>
                        <a:t>Carbapenem</a:t>
                      </a:r>
                      <a:r>
                        <a:rPr lang="en-US" sz="1800" baseline="0" dirty="0" smtClean="0">
                          <a:solidFill>
                            <a:srgbClr val="000000"/>
                          </a:solidFill>
                        </a:rPr>
                        <a:t> Resistant </a:t>
                      </a:r>
                      <a:r>
                        <a:rPr lang="en-US" sz="1800" baseline="0" dirty="0" err="1" smtClean="0">
                          <a:solidFill>
                            <a:srgbClr val="000000"/>
                          </a:solidFill>
                        </a:rPr>
                        <a:t>Enterobactericeae</a:t>
                      </a:r>
                      <a:r>
                        <a:rPr lang="en-US" sz="1800" baseline="0" dirty="0" smtClean="0">
                          <a:solidFill>
                            <a:srgbClr val="000000"/>
                          </a:solidFill>
                        </a:rPr>
                        <a:t> </a:t>
                      </a:r>
                    </a:p>
                    <a:p>
                      <a:r>
                        <a:rPr lang="en-US" sz="1800" baseline="0" dirty="0" smtClean="0">
                          <a:solidFill>
                            <a:srgbClr val="000000"/>
                          </a:solidFill>
                        </a:rPr>
                        <a:t>and Carbapenems</a:t>
                      </a:r>
                      <a:endParaRPr lang="en-US" sz="1800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solidFill>
                      <a:schemeClr val="bg2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solidFill>
                            <a:srgbClr val="000000"/>
                          </a:solidFill>
                        </a:rPr>
                        <a:t>15 fold 1</a:t>
                      </a:r>
                      <a:endParaRPr lang="en-US" sz="1800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solidFill>
                      <a:schemeClr val="bg2">
                        <a:lumMod val="85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solidFill>
                            <a:srgbClr val="000000"/>
                          </a:solidFill>
                        </a:rPr>
                        <a:t>ESBL producing organisms and </a:t>
                      </a:r>
                      <a:r>
                        <a:rPr lang="en-US" sz="1800" dirty="0" err="1" smtClean="0">
                          <a:solidFill>
                            <a:srgbClr val="000000"/>
                          </a:solidFill>
                        </a:rPr>
                        <a:t>Cephalosoprins</a:t>
                      </a:r>
                      <a:endParaRPr lang="en-US" sz="1800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solidFill>
                      <a:schemeClr val="bg2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solidFill>
                            <a:srgbClr val="000000"/>
                          </a:solidFill>
                        </a:rPr>
                        <a:t>6- 29 fold 3,4</a:t>
                      </a:r>
                      <a:endParaRPr lang="en-US" sz="1800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solidFill>
                      <a:schemeClr val="bg2">
                        <a:lumMod val="85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10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381000" y="5867400"/>
            <a:ext cx="8229600" cy="609600"/>
          </a:xfrm>
        </p:spPr>
        <p:txBody>
          <a:bodyPr/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1200" dirty="0" smtClean="0">
                <a:solidFill>
                  <a:schemeClr val="bg2"/>
                </a:solidFill>
              </a:rPr>
              <a:t>Patel G et al. Infect Control Hosp </a:t>
            </a:r>
            <a:r>
              <a:rPr lang="en-US" sz="1200" dirty="0" err="1" smtClean="0">
                <a:solidFill>
                  <a:schemeClr val="bg2"/>
                </a:solidFill>
              </a:rPr>
              <a:t>Epidemiol</a:t>
            </a:r>
            <a:r>
              <a:rPr lang="en-US" sz="1200" dirty="0" smtClean="0">
                <a:solidFill>
                  <a:schemeClr val="bg2"/>
                </a:solidFill>
              </a:rPr>
              <a:t>  2008;29:1099-1106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1200" dirty="0" err="1" smtClean="0">
                <a:solidFill>
                  <a:schemeClr val="bg2"/>
                </a:solidFill>
              </a:rPr>
              <a:t>Zaoutis</a:t>
            </a:r>
            <a:r>
              <a:rPr lang="en-US" sz="1200" dirty="0" smtClean="0">
                <a:solidFill>
                  <a:schemeClr val="bg2"/>
                </a:solidFill>
              </a:rPr>
              <a:t> TE et al. Pediatrics 2005;114:942-9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1200" dirty="0" smtClean="0">
                <a:solidFill>
                  <a:schemeClr val="bg2"/>
                </a:solidFill>
              </a:rPr>
              <a:t>Talon D et al. </a:t>
            </a:r>
            <a:r>
              <a:rPr lang="en-US" sz="1200" dirty="0" err="1" smtClean="0">
                <a:solidFill>
                  <a:schemeClr val="bg2"/>
                </a:solidFill>
              </a:rPr>
              <a:t>Clin</a:t>
            </a:r>
            <a:r>
              <a:rPr lang="en-US" sz="1200" dirty="0" smtClean="0">
                <a:solidFill>
                  <a:schemeClr val="bg2"/>
                </a:solidFill>
              </a:rPr>
              <a:t> </a:t>
            </a:r>
            <a:r>
              <a:rPr lang="en-US" sz="1200" dirty="0" err="1" smtClean="0">
                <a:solidFill>
                  <a:schemeClr val="bg2"/>
                </a:solidFill>
              </a:rPr>
              <a:t>Microbiol</a:t>
            </a:r>
            <a:r>
              <a:rPr lang="en-US" sz="1200" dirty="0" smtClean="0">
                <a:solidFill>
                  <a:schemeClr val="bg2"/>
                </a:solidFill>
              </a:rPr>
              <a:t> Infect 2000;6:376-84</a:t>
            </a:r>
          </a:p>
        </p:txBody>
      </p:sp>
    </p:spTree>
    <p:extLst>
      <p:ext uri="{BB962C8B-B14F-4D97-AF65-F5344CB8AC3E}">
        <p14:creationId xmlns:p14="http://schemas.microsoft.com/office/powerpoint/2010/main" val="332463761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lank Presentation">
  <a:themeElements>
    <a:clrScheme name="">
      <a:dk1>
        <a:srgbClr val="808080"/>
      </a:dk1>
      <a:lt1>
        <a:srgbClr val="FFFFFF"/>
      </a:lt1>
      <a:dk2>
        <a:srgbClr val="0000CC"/>
      </a:dk2>
      <a:lt2>
        <a:srgbClr val="FFFF00"/>
      </a:lt2>
      <a:accent1>
        <a:srgbClr val="CC0000"/>
      </a:accent1>
      <a:accent2>
        <a:srgbClr val="008000"/>
      </a:accent2>
      <a:accent3>
        <a:srgbClr val="AAAAE2"/>
      </a:accent3>
      <a:accent4>
        <a:srgbClr val="DADADA"/>
      </a:accent4>
      <a:accent5>
        <a:srgbClr val="E2AAAA"/>
      </a:accent5>
      <a:accent6>
        <a:srgbClr val="007300"/>
      </a:accent6>
      <a:hlink>
        <a:srgbClr val="CCCCFF"/>
      </a:hlink>
      <a:folHlink>
        <a:srgbClr val="B2B2B2"/>
      </a:folHlink>
    </a:clrScheme>
    <a:fontScheme name="Blank Presentation">
      <a:majorFont>
        <a:latin typeface="Helvetica"/>
        <a:ea typeface=""/>
        <a:cs typeface=""/>
      </a:majorFont>
      <a:minorFont>
        <a:latin typeface="Helvetic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sng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sng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18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SHM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IHI White">
  <a:themeElements>
    <a:clrScheme name="IHI Whit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IHI Whit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IHI Whit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HI Whit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HI Whit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HI Whit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HI Whit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HI Whit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HI Whit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HI Whit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HI Whit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HI Whit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HI Whit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HI Whit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NCEZID_ppt_darktheme">
  <a:themeElements>
    <a:clrScheme name="NCEZID Dark PPT Colors">
      <a:dk1>
        <a:srgbClr val="FFC000"/>
      </a:dk1>
      <a:lt1>
        <a:srgbClr val="0F56DC"/>
      </a:lt1>
      <a:dk2>
        <a:srgbClr val="FFFFFF"/>
      </a:dk2>
      <a:lt2>
        <a:srgbClr val="FFFFFF"/>
      </a:lt2>
      <a:accent1>
        <a:srgbClr val="BD3632"/>
      </a:accent1>
      <a:accent2>
        <a:srgbClr val="782327"/>
      </a:accent2>
      <a:accent3>
        <a:srgbClr val="7D7A00"/>
      </a:accent3>
      <a:accent4>
        <a:srgbClr val="156570"/>
      </a:accent4>
      <a:accent5>
        <a:srgbClr val="6E267B"/>
      </a:accent5>
      <a:accent6>
        <a:srgbClr val="002060"/>
      </a:accent6>
      <a:hlink>
        <a:srgbClr val="FFC000"/>
      </a:hlink>
      <a:folHlink>
        <a:srgbClr val="3077FF"/>
      </a:folHlink>
    </a:clrScheme>
    <a:fontScheme name="CDC Myriad Web Pro">
      <a:majorFont>
        <a:latin typeface="Myriad Web Pro"/>
        <a:ea typeface=""/>
        <a:cs typeface=""/>
      </a:majorFont>
      <a:minorFont>
        <a:latin typeface="Myriad Web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OntheCUSP_Presentation Template_logo options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OntheCUSP_Presentation Templat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1905</TotalTime>
  <Words>2181</Words>
  <Application>Microsoft Office PowerPoint</Application>
  <PresentationFormat>On-screen Show (4:3)</PresentationFormat>
  <Paragraphs>483</Paragraphs>
  <Slides>47</Slides>
  <Notes>11</Notes>
  <HiddenSlides>0</HiddenSlides>
  <MMClips>0</MMClips>
  <ScaleCrop>false</ScaleCrop>
  <HeadingPairs>
    <vt:vector size="6" baseType="variant">
      <vt:variant>
        <vt:lpstr>Theme</vt:lpstr>
      </vt:variant>
      <vt:variant>
        <vt:i4>8</vt:i4>
      </vt:variant>
      <vt:variant>
        <vt:lpstr>Embedded OLE Servers</vt:lpstr>
      </vt:variant>
      <vt:variant>
        <vt:i4>3</vt:i4>
      </vt:variant>
      <vt:variant>
        <vt:lpstr>Slide Titles</vt:lpstr>
      </vt:variant>
      <vt:variant>
        <vt:i4>47</vt:i4>
      </vt:variant>
    </vt:vector>
  </HeadingPairs>
  <TitlesOfParts>
    <vt:vector size="58" baseType="lpstr">
      <vt:lpstr>Blank Presentation</vt:lpstr>
      <vt:lpstr>SHM</vt:lpstr>
      <vt:lpstr>IHI White</vt:lpstr>
      <vt:lpstr>Office Theme</vt:lpstr>
      <vt:lpstr>NCEZID_ppt_darktheme</vt:lpstr>
      <vt:lpstr>1_Office Theme</vt:lpstr>
      <vt:lpstr>OntheCUSP_Presentation Template_logo options</vt:lpstr>
      <vt:lpstr>OntheCUSP_Presentation Template</vt:lpstr>
      <vt:lpstr>Worksheet</vt:lpstr>
      <vt:lpstr>Photo Editor Photo</vt:lpstr>
      <vt:lpstr>Microsoft Excel 97-2003 Worksheet</vt:lpstr>
      <vt:lpstr>Mindfulness: Engaging Frontline Providers in Antimicrobial Stewardship</vt:lpstr>
      <vt:lpstr>Learning Objectives</vt:lpstr>
      <vt:lpstr>Antibiotic Stewardship Why We Must How We Can</vt:lpstr>
      <vt:lpstr>POLLING QUESTION</vt:lpstr>
      <vt:lpstr>Why We Have to Improve Antibiotic Use</vt:lpstr>
      <vt:lpstr>Antibiotic misuse adversely impacts patients - C. difficile</vt:lpstr>
      <vt:lpstr>Clostridium difficile Infections (CDIs) and Deaths Reach and Remain at Historic Highs</vt:lpstr>
      <vt:lpstr>Antibiotic misuse adversely impacts patients - adverse events</vt:lpstr>
      <vt:lpstr>Antibiotic exposure increases the risks of resistance</vt:lpstr>
      <vt:lpstr>Susceptibility Profile of Typical CRE</vt:lpstr>
      <vt:lpstr>PowerPoint Presentation</vt:lpstr>
      <vt:lpstr>Assessment of Treatment of UTI in 36 Hospitals</vt:lpstr>
      <vt:lpstr>Stewardship To Reduce C. difficile Infection</vt:lpstr>
      <vt:lpstr>Antibiotic Stewardship to Combat C. difficile</vt:lpstr>
      <vt:lpstr>P. aeruginosa susceptibilities before and after implementation of antibiotic restrictions  (CID 1997;25:230)</vt:lpstr>
      <vt:lpstr>Stewardship optimizes patient safety: decreased patient-level resistance</vt:lpstr>
      <vt:lpstr>Clinical outcomes better with antimicrobial management program </vt:lpstr>
      <vt:lpstr>What is “Antibiotic Stewardship”</vt:lpstr>
      <vt:lpstr>Goals of Antimicrobial Stewardship</vt:lpstr>
      <vt:lpstr>Goals of Stewardship</vt:lpstr>
      <vt:lpstr>Changing the Way We Think About Antibiotic Stewardship</vt:lpstr>
      <vt:lpstr>Re-Thinking the Model</vt:lpstr>
      <vt:lpstr>Changing the Way We Think About Antibiotic Stewardship</vt:lpstr>
      <vt:lpstr>Core Elements for Antibiotic Stewardship Programs</vt:lpstr>
      <vt:lpstr>Interventions to Improve Use</vt:lpstr>
      <vt:lpstr>Stewardship Opportunities in UTI</vt:lpstr>
      <vt:lpstr>Improving UTI Treatment</vt:lpstr>
      <vt:lpstr>CAUTI and Antibiotic Stewardship- A Perfect Combination</vt:lpstr>
      <vt:lpstr>Engaging Frontline Providers in Antimicrobial Stewardship:  Barriers and Facilitators</vt:lpstr>
      <vt:lpstr>Why frontline providers?</vt:lpstr>
      <vt:lpstr>Who should we engage?</vt:lpstr>
      <vt:lpstr>Growth of Hospital Medicine</vt:lpstr>
      <vt:lpstr>The “Culture” of Antibiotic Overuse</vt:lpstr>
      <vt:lpstr>Three Effective Interventions</vt:lpstr>
      <vt:lpstr>Our Attempt to Improve</vt:lpstr>
      <vt:lpstr>Testing and Treatment for UTI</vt:lpstr>
      <vt:lpstr>POLLING QUESTION</vt:lpstr>
      <vt:lpstr>Improving Antibiotic Use</vt:lpstr>
      <vt:lpstr>SHOULD THIS PATIENT BE EVALUATED FOR A URINARY TRACT INFECTION*?</vt:lpstr>
      <vt:lpstr>EMPIRIC THERAPY BASED ON CLASSIFICATION OF URINARY TRACT INFECTION </vt:lpstr>
      <vt:lpstr>Treatment of Asymptomatic Bacteriuria</vt:lpstr>
      <vt:lpstr>Incentivize Improved Documentation </vt:lpstr>
      <vt:lpstr>72 Hour Time-out with Pharmacists</vt:lpstr>
      <vt:lpstr>Barriers and Facilitators</vt:lpstr>
      <vt:lpstr>Barriers and Facilitators</vt:lpstr>
      <vt:lpstr>Thank you!</vt:lpstr>
      <vt:lpstr>Funding</vt:lpstr>
    </vt:vector>
  </TitlesOfParts>
  <Company>University of Michigan Hospital and Health Systems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Integration of Hospitalists into U.S. Academic Medical Centers</dc:title>
  <dc:creator>flanders</dc:creator>
  <cp:lastModifiedBy>Chris Heidenrich</cp:lastModifiedBy>
  <cp:revision>159</cp:revision>
  <dcterms:created xsi:type="dcterms:W3CDTF">2012-09-06T18:03:45Z</dcterms:created>
  <dcterms:modified xsi:type="dcterms:W3CDTF">2015-10-01T14:31:19Z</dcterms:modified>
</cp:coreProperties>
</file>