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7" r:id="rId2"/>
    <p:sldId id="278" r:id="rId3"/>
    <p:sldId id="269" r:id="rId4"/>
    <p:sldId id="263" r:id="rId5"/>
    <p:sldId id="259" r:id="rId6"/>
    <p:sldId id="261" r:id="rId7"/>
    <p:sldId id="262" r:id="rId8"/>
    <p:sldId id="268" r:id="rId9"/>
    <p:sldId id="260" r:id="rId10"/>
    <p:sldId id="265" r:id="rId11"/>
    <p:sldId id="264" r:id="rId12"/>
    <p:sldId id="270" r:id="rId13"/>
    <p:sldId id="274" r:id="rId14"/>
    <p:sldId id="267" r:id="rId15"/>
    <p:sldId id="276" r:id="rId16"/>
    <p:sldId id="277" r:id="rId17"/>
    <p:sldId id="275" r:id="rId18"/>
    <p:sldId id="272" r:id="rId19"/>
    <p:sldId id="271" r:id="rId20"/>
    <p:sldId id="273" r:id="rId21"/>
    <p:sldId id="27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26" autoAdjust="0"/>
    <p:restoredTop sz="90033" autoAdjust="0"/>
  </p:normalViewPr>
  <p:slideViewPr>
    <p:cSldViewPr>
      <p:cViewPr>
        <p:scale>
          <a:sx n="60" d="100"/>
          <a:sy n="60" d="100"/>
        </p:scale>
        <p:origin x="-3372" y="-1062"/>
      </p:cViewPr>
      <p:guideLst>
        <p:guide orient="horz" pos="2160"/>
        <p:guide pos="2880"/>
      </p:guideLst>
    </p:cSldViewPr>
  </p:slideViewPr>
  <p:outlineViewPr>
    <p:cViewPr>
      <p:scale>
        <a:sx n="33" d="100"/>
        <a:sy n="33" d="100"/>
      </p:scale>
      <p:origin x="0" y="57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44C48C-EDE0-4178-A57B-0F6FBF6D6E90}" type="datetimeFigureOut">
              <a:rPr lang="en-US" smtClean="0"/>
              <a:pPr/>
              <a:t>10/1/2015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244432-B47F-4822-B69A-7D4AF8D862A8}" type="slidenum">
              <a:rPr lang="en-US" smtClean="0"/>
              <a:pPr/>
              <a:t>‹#›</a:t>
            </a:fld>
            <a:endParaRPr lang="en-US"/>
          </a:p>
        </p:txBody>
      </p:sp>
    </p:spTree>
    <p:extLst>
      <p:ext uri="{BB962C8B-B14F-4D97-AF65-F5344CB8AC3E}">
        <p14:creationId xmlns:p14="http://schemas.microsoft.com/office/powerpoint/2010/main" val="4188519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nytimes.com/2010/03/09/science/09conv.html?emc=eta1"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a:t>
            </a:fld>
            <a:endParaRPr lang="en-US"/>
          </a:p>
        </p:txBody>
      </p:sp>
    </p:spTree>
    <p:extLst>
      <p:ext uri="{BB962C8B-B14F-4D97-AF65-F5344CB8AC3E}">
        <p14:creationId xmlns:p14="http://schemas.microsoft.com/office/powerpoint/2010/main" val="497977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14</a:t>
            </a:fld>
            <a:endParaRPr lang="en-US"/>
          </a:p>
        </p:txBody>
      </p:sp>
    </p:spTree>
    <p:extLst>
      <p:ext uri="{BB962C8B-B14F-4D97-AF65-F5344CB8AC3E}">
        <p14:creationId xmlns:p14="http://schemas.microsoft.com/office/powerpoint/2010/main" val="1303289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A1518B-7BAA-4C56-AAFE-E8E6F1A6E784}" type="slidenum">
              <a:rPr lang="en-US"/>
              <a:pPr/>
              <a:t>16</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xfrm>
            <a:off x="433091" y="4343704"/>
            <a:ext cx="6146602" cy="4113892"/>
          </a:xfrm>
        </p:spPr>
        <p:txBody>
          <a:bodyPr/>
          <a:lstStyle/>
          <a:p>
            <a:endParaRPr lang="en-US" sz="9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a:t>
            </a:fld>
            <a:endParaRPr lang="en-US"/>
          </a:p>
        </p:txBody>
      </p:sp>
    </p:spTree>
    <p:extLst>
      <p:ext uri="{BB962C8B-B14F-4D97-AF65-F5344CB8AC3E}">
        <p14:creationId xmlns:p14="http://schemas.microsoft.com/office/powerpoint/2010/main" val="497977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4</a:t>
            </a:fld>
            <a:endParaRPr lang="en-US"/>
          </a:p>
        </p:txBody>
      </p:sp>
    </p:spTree>
    <p:extLst>
      <p:ext uri="{BB962C8B-B14F-4D97-AF65-F5344CB8AC3E}">
        <p14:creationId xmlns:p14="http://schemas.microsoft.com/office/powerpoint/2010/main" val="3097217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5</a:t>
            </a:fld>
            <a:endParaRPr lang="en-US"/>
          </a:p>
        </p:txBody>
      </p:sp>
    </p:spTree>
    <p:extLst>
      <p:ext uri="{BB962C8B-B14F-4D97-AF65-F5344CB8AC3E}">
        <p14:creationId xmlns:p14="http://schemas.microsoft.com/office/powerpoint/2010/main" val="368268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6</a:t>
            </a:fld>
            <a:endParaRPr lang="en-US"/>
          </a:p>
        </p:txBody>
      </p:sp>
    </p:spTree>
    <p:extLst>
      <p:ext uri="{BB962C8B-B14F-4D97-AF65-F5344CB8AC3E}">
        <p14:creationId xmlns:p14="http://schemas.microsoft.com/office/powerpoint/2010/main" val="2774824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Emphasis mine and Mark </a:t>
            </a:r>
            <a:r>
              <a:rPr lang="en-AU" sz="1200" dirty="0" err="1" smtClean="0"/>
              <a:t>Bahnisch</a:t>
            </a:r>
            <a:r>
              <a:rPr lang="en-AU" sz="1200" dirty="0" smtClean="0"/>
              <a:t>, </a:t>
            </a:r>
            <a:r>
              <a:rPr lang="en-US" sz="1200" dirty="0" smtClean="0"/>
              <a:t>Centre for Medical Education Research &amp; Scholarship, School of Medicine, The University of Queensland; Fellow, Centre for Policy Development</a:t>
            </a:r>
          </a:p>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7</a:t>
            </a:fld>
            <a:endParaRPr lang="en-US"/>
          </a:p>
        </p:txBody>
      </p:sp>
    </p:spTree>
    <p:extLst>
      <p:ext uri="{BB962C8B-B14F-4D97-AF65-F5344CB8AC3E}">
        <p14:creationId xmlns:p14="http://schemas.microsoft.com/office/powerpoint/2010/main" val="3273911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smtClean="0"/>
          </a:p>
          <a:p>
            <a:r>
              <a:rPr lang="en-US" dirty="0" smtClean="0"/>
              <a:t>During Patient Safety Awareness Week last week, the following interview from the New York Times caught my attention. In </a:t>
            </a:r>
            <a:r>
              <a:rPr lang="en-US" i="1" dirty="0" smtClean="0">
                <a:hlinkClick r:id="rId3"/>
              </a:rPr>
              <a:t>Doctor Leads Quest for Safer Ways to Care for Patients</a:t>
            </a:r>
            <a:r>
              <a:rPr lang="en-US" dirty="0" smtClean="0"/>
              <a:t>, Dr. Peter J. </a:t>
            </a:r>
            <a:r>
              <a:rPr lang="en-US" dirty="0" err="1" smtClean="0"/>
              <a:t>Pronovost</a:t>
            </a:r>
            <a:r>
              <a:rPr lang="en-US" dirty="0" smtClean="0"/>
              <a:t>, medical director of the Quality and Safety Research Group at Johns Hopkins Hospital in Baltimore, describes his quest for patient safety after the misdiagnosis of his father and the death of a child from a catheter-associated infection.</a:t>
            </a:r>
          </a:p>
          <a:p>
            <a:r>
              <a:rPr lang="en-US" dirty="0" smtClean="0"/>
              <a:t>At one point in the interview, Dr. </a:t>
            </a:r>
            <a:r>
              <a:rPr lang="en-US" dirty="0" err="1" smtClean="0"/>
              <a:t>Pronovost</a:t>
            </a:r>
            <a:r>
              <a:rPr lang="en-US" dirty="0" smtClean="0"/>
              <a:t> talks about improving physician </a:t>
            </a:r>
            <a:r>
              <a:rPr lang="en-US" dirty="0" err="1" smtClean="0"/>
              <a:t>handwashing</a:t>
            </a:r>
            <a:r>
              <a:rPr lang="en-US" dirty="0" smtClean="0"/>
              <a:t> practices. Part of the solution was for the nursing staff to make sure the doctors wash their hands and if the doctors didn’t wash, the nurse could stop the procedure. The following excerpt from the interview demonstrates how both the nurses and doctors responded:</a:t>
            </a:r>
          </a:p>
          <a:p>
            <a:r>
              <a:rPr lang="en-US" b="1" i="1" dirty="0" smtClean="0">
                <a:effectLst/>
              </a:rPr>
              <a:t>Q. HOW DID THAT FLY?</a:t>
            </a:r>
            <a:r>
              <a:rPr lang="en-US" i="1" dirty="0" smtClean="0">
                <a:effectLst/>
              </a:rPr>
              <a:t> </a:t>
            </a:r>
            <a:br>
              <a:rPr lang="en-US" i="1" dirty="0" smtClean="0">
                <a:effectLst/>
              </a:rPr>
            </a:br>
            <a:r>
              <a:rPr lang="en-US" b="1" i="1" dirty="0" smtClean="0">
                <a:effectLst/>
              </a:rPr>
              <a:t>A.</a:t>
            </a:r>
            <a:r>
              <a:rPr lang="en-US" i="1" dirty="0" smtClean="0">
                <a:effectLst/>
              </a:rPr>
              <a:t> You would have thought I started World War III! The nurses said it wasn’t their  job to monitor doctors; the doctors said no nurse was going to stop takeoff. I said: “Doctors, we know we’re not perfect, and we can forget important safety measures.  And nurses, how could you permit a doctor to start if they haven’t washed their hands?” I told the nurses they could page me day or night, and I’d support them.  Well, in four years’ time, we’ve gotten infection rates down to almost zero in the  I.C.U.</a:t>
            </a:r>
            <a:endParaRPr lang="en-US" dirty="0" smtClean="0">
              <a:effectLst/>
            </a:endParaRPr>
          </a:p>
          <a:p>
            <a:r>
              <a:rPr lang="en-US" dirty="0" smtClean="0"/>
              <a:t>Wonderful outcome, right? Yes, but the strategy was not well-accepted initially. Later in the interview, Dr. </a:t>
            </a:r>
            <a:r>
              <a:rPr lang="en-US" dirty="0" err="1" smtClean="0"/>
              <a:t>Pronovost</a:t>
            </a:r>
            <a:r>
              <a:rPr lang="en-US" dirty="0" smtClean="0"/>
              <a:t> discusses the benefits of empowering nurses and avoiding the hierarchical structure seen in so many settings. As nurses, we spend the most time with patients, we are aware of subtle changes in their condition, and we have a duty to speak up when patient safety is at risk. Along the same lines, we also have the right to be heard. In short, to have a successful team, mutual respect and effective communication are critical.</a:t>
            </a:r>
          </a:p>
          <a:p>
            <a:r>
              <a:rPr lang="en-US" dirty="0" smtClean="0"/>
              <a:t>How comfortable are you with your team? What approach would you take in reminding a colleague (nurse, physician, or anyone else) to wash his or her hands?</a:t>
            </a:r>
          </a:p>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8</a:t>
            </a:fld>
            <a:endParaRPr lang="en-US"/>
          </a:p>
        </p:txBody>
      </p:sp>
    </p:spTree>
    <p:extLst>
      <p:ext uri="{BB962C8B-B14F-4D97-AF65-F5344CB8AC3E}">
        <p14:creationId xmlns:p14="http://schemas.microsoft.com/office/powerpoint/2010/main" val="4084069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9</a:t>
            </a:fld>
            <a:endParaRPr lang="en-US"/>
          </a:p>
        </p:txBody>
      </p:sp>
    </p:spTree>
    <p:extLst>
      <p:ext uri="{BB962C8B-B14F-4D97-AF65-F5344CB8AC3E}">
        <p14:creationId xmlns:p14="http://schemas.microsoft.com/office/powerpoint/2010/main" val="2852733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10</a:t>
            </a:fld>
            <a:endParaRPr lang="en-US"/>
          </a:p>
        </p:txBody>
      </p:sp>
    </p:spTree>
    <p:extLst>
      <p:ext uri="{BB962C8B-B14F-4D97-AF65-F5344CB8AC3E}">
        <p14:creationId xmlns:p14="http://schemas.microsoft.com/office/powerpoint/2010/main" val="507340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Picture Placeholder 4"/>
          <p:cNvSpPr>
            <a:spLocks noGrp="1"/>
          </p:cNvSpPr>
          <p:nvPr>
            <p:ph type="pic" sz="quarter" idx="11"/>
          </p:nvPr>
        </p:nvSpPr>
        <p:spPr>
          <a:xfrm>
            <a:off x="457200" y="1676400"/>
            <a:ext cx="8077200" cy="3657600"/>
          </a:xfrm>
        </p:spPr>
        <p:txBody>
          <a:bodyPr/>
          <a:lstStyle/>
          <a:p>
            <a:endParaRPr lang="en-US"/>
          </a:p>
        </p:txBody>
      </p:sp>
      <p:sp>
        <p:nvSpPr>
          <p:cNvPr id="7" name="Text Placeholder 6"/>
          <p:cNvSpPr>
            <a:spLocks noGrp="1"/>
          </p:cNvSpPr>
          <p:nvPr>
            <p:ph type="body" sz="quarter" idx="12"/>
          </p:nvPr>
        </p:nvSpPr>
        <p:spPr>
          <a:xfrm>
            <a:off x="457200" y="5410200"/>
            <a:ext cx="8077200" cy="457200"/>
          </a:xfrm>
        </p:spPr>
        <p:txBody>
          <a:bodyPr/>
          <a:lstStyle>
            <a:lvl1pPr algn="ctr">
              <a:buNone/>
              <a:defRPr sz="2000">
                <a:solidFill>
                  <a:schemeClr val="tx1"/>
                </a:solidFill>
              </a:defRPr>
            </a:lvl1pPr>
          </a:lstStyle>
          <a:p>
            <a:pPr lvl="0"/>
            <a:r>
              <a:rPr lang="en-US" dirty="0" smtClean="0"/>
              <a:t>Click to edit Master text styles</a:t>
            </a:r>
          </a:p>
        </p:txBody>
      </p:sp>
      <p:pic>
        <p:nvPicPr>
          <p:cNvPr id="6"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1676400" y="1676400"/>
            <a:ext cx="5257800" cy="3810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2"/>
          </p:nvPr>
        </p:nvSpPr>
        <p:spPr>
          <a:xfrm>
            <a:off x="1676400" y="5562600"/>
            <a:ext cx="5257800" cy="609600"/>
          </a:xfrm>
        </p:spPr>
        <p:txBody>
          <a:bodyPr>
            <a:normAutofit/>
          </a:bodyPr>
          <a:lstStyle>
            <a:lvl1pPr algn="ctr">
              <a:buNone/>
              <a:defRPr sz="2000">
                <a:solidFill>
                  <a:schemeClr val="tx1"/>
                </a:solidFill>
              </a:defRPr>
            </a:lvl1pPr>
          </a:lstStyle>
          <a:p>
            <a:pPr lvl="0"/>
            <a:endParaRPr lang="en-US" dirty="0"/>
          </a:p>
        </p:txBody>
      </p:sp>
      <p:pic>
        <p:nvPicPr>
          <p:cNvPr id="6"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1676400" y="1676400"/>
            <a:ext cx="5257800" cy="3810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2"/>
          </p:nvPr>
        </p:nvSpPr>
        <p:spPr>
          <a:xfrm>
            <a:off x="1676400" y="5562600"/>
            <a:ext cx="5257800" cy="609600"/>
          </a:xfrm>
        </p:spPr>
        <p:txBody>
          <a:bodyPr>
            <a:normAutofit/>
          </a:bodyPr>
          <a:lstStyle>
            <a:lvl1pPr algn="ctr">
              <a:buNone/>
              <a:defRPr sz="2000">
                <a:solidFill>
                  <a:schemeClr val="tx1"/>
                </a:solidFill>
              </a:defRPr>
            </a:lvl1pPr>
          </a:lstStyle>
          <a:p>
            <a:pPr lvl="0"/>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2895600" cy="609600"/>
          </a:xfrm>
        </p:spPr>
        <p:txBody>
          <a:bodyPr/>
          <a:lstStyle/>
          <a:p>
            <a:pPr lvl="0"/>
            <a:r>
              <a:rPr lang="en-US" dirty="0" smtClean="0"/>
              <a:t>Click to edit</a:t>
            </a:r>
            <a:endParaRPr lang="en-US" dirty="0"/>
          </a:p>
        </p:txBody>
      </p:sp>
      <p:sp>
        <p:nvSpPr>
          <p:cNvPr id="7" name="Content Placeholder 6"/>
          <p:cNvSpPr>
            <a:spLocks noGrp="1"/>
          </p:cNvSpPr>
          <p:nvPr>
            <p:ph sz="quarter" idx="12"/>
          </p:nvPr>
        </p:nvSpPr>
        <p:spPr>
          <a:xfrm>
            <a:off x="457200" y="2362200"/>
            <a:ext cx="28956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3"/>
          </p:nvPr>
        </p:nvSpPr>
        <p:spPr>
          <a:xfrm>
            <a:off x="3429000" y="1676400"/>
            <a:ext cx="5257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tex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2895600" cy="609600"/>
          </a:xfrm>
        </p:spPr>
        <p:txBody>
          <a:bodyPr/>
          <a:lstStyle/>
          <a:p>
            <a:pPr lvl="0"/>
            <a:r>
              <a:rPr lang="en-US" dirty="0" smtClean="0"/>
              <a:t>Click to edit</a:t>
            </a:r>
            <a:endParaRPr lang="en-US" dirty="0"/>
          </a:p>
        </p:txBody>
      </p:sp>
      <p:sp>
        <p:nvSpPr>
          <p:cNvPr id="7" name="Content Placeholder 6"/>
          <p:cNvSpPr>
            <a:spLocks noGrp="1"/>
          </p:cNvSpPr>
          <p:nvPr>
            <p:ph sz="quarter" idx="12"/>
          </p:nvPr>
        </p:nvSpPr>
        <p:spPr>
          <a:xfrm>
            <a:off x="457200" y="2362200"/>
            <a:ext cx="28956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3"/>
          </p:nvPr>
        </p:nvSpPr>
        <p:spPr>
          <a:xfrm>
            <a:off x="3429000" y="1676400"/>
            <a:ext cx="5257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mpletely Blank">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Text Placeholder 4"/>
          <p:cNvSpPr>
            <a:spLocks noGrp="1"/>
          </p:cNvSpPr>
          <p:nvPr>
            <p:ph type="body" sz="quarter" idx="11"/>
          </p:nvPr>
        </p:nvSpPr>
        <p:spPr>
          <a:xfrm>
            <a:off x="533400" y="2133600"/>
            <a:ext cx="8077200" cy="1981200"/>
          </a:xfrm>
        </p:spPr>
        <p:txBody>
          <a:bodyPr>
            <a:normAutofit/>
          </a:bodyPr>
          <a:lstStyle>
            <a:lvl1pPr algn="ctr">
              <a:buFontTx/>
              <a:buNone/>
              <a:defRPr sz="4400">
                <a:solidFill>
                  <a:schemeClr val="tx1"/>
                </a:solidFill>
              </a:defRPr>
            </a:lvl1pPr>
          </a:lstStyle>
          <a:p>
            <a:pPr lvl="0"/>
            <a:r>
              <a:rPr lang="en-US" dirty="0" smtClean="0"/>
              <a:t>Click to edit Master text styles</a:t>
            </a:r>
          </a:p>
        </p:txBody>
      </p:sp>
      <p:sp>
        <p:nvSpPr>
          <p:cNvPr id="6" name="Subtitle 2"/>
          <p:cNvSpPr>
            <a:spLocks noGrp="1"/>
          </p:cNvSpPr>
          <p:nvPr>
            <p:ph type="subTitle" idx="1"/>
          </p:nvPr>
        </p:nvSpPr>
        <p:spPr>
          <a:xfrm>
            <a:off x="1447800" y="4267200"/>
            <a:ext cx="6400800" cy="9144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7"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content areas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002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4"/>
          <p:cNvSpPr>
            <a:spLocks noGrp="1"/>
          </p:cNvSpPr>
          <p:nvPr>
            <p:ph sz="quarter" idx="12"/>
          </p:nvPr>
        </p:nvSpPr>
        <p:spPr>
          <a:xfrm>
            <a:off x="457200" y="40386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4"/>
          <p:cNvSpPr>
            <a:spLocks noGrp="1"/>
          </p:cNvSpPr>
          <p:nvPr>
            <p:ph sz="quarter" idx="13"/>
          </p:nvPr>
        </p:nvSpPr>
        <p:spPr>
          <a:xfrm>
            <a:off x="4724400" y="1600200"/>
            <a:ext cx="3581400" cy="2362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4"/>
          <p:cNvSpPr>
            <a:spLocks noGrp="1"/>
          </p:cNvSpPr>
          <p:nvPr>
            <p:ph sz="quarter" idx="14"/>
          </p:nvPr>
        </p:nvSpPr>
        <p:spPr>
          <a:xfrm>
            <a:off x="4724400" y="40386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ur content are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12" name="Content Placeholder 4"/>
          <p:cNvSpPr>
            <a:spLocks noGrp="1"/>
          </p:cNvSpPr>
          <p:nvPr>
            <p:ph sz="quarter" idx="14"/>
          </p:nvPr>
        </p:nvSpPr>
        <p:spPr>
          <a:xfrm>
            <a:off x="4876800" y="3886200"/>
            <a:ext cx="37338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
        <p:nvSpPr>
          <p:cNvPr id="9" name="Content Placeholder 4"/>
          <p:cNvSpPr>
            <a:spLocks noGrp="1"/>
          </p:cNvSpPr>
          <p:nvPr>
            <p:ph sz="quarter" idx="15"/>
          </p:nvPr>
        </p:nvSpPr>
        <p:spPr>
          <a:xfrm>
            <a:off x="4876800" y="1676400"/>
            <a:ext cx="37338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4"/>
          <p:cNvSpPr>
            <a:spLocks noGrp="1"/>
          </p:cNvSpPr>
          <p:nvPr>
            <p:ph sz="quarter" idx="16"/>
          </p:nvPr>
        </p:nvSpPr>
        <p:spPr>
          <a:xfrm>
            <a:off x="457200" y="1676400"/>
            <a:ext cx="37338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4"/>
          <p:cNvSpPr>
            <a:spLocks noGrp="1"/>
          </p:cNvSpPr>
          <p:nvPr>
            <p:ph sz="quarter" idx="17"/>
          </p:nvPr>
        </p:nvSpPr>
        <p:spPr>
          <a:xfrm>
            <a:off x="457200" y="3886200"/>
            <a:ext cx="37338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03CF9AE-1091-4805-A771-D747B95EC524}" type="datetimeFigureOut">
              <a:rPr lang="en-AU" smtClean="0"/>
              <a:t>1/10/2015</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p:txBody>
          <a:bodyPr/>
          <a:lstStyle/>
          <a:p>
            <a:fld id="{17D525B5-7AAE-4385-9483-5F8078B80EE9}" type="slidenum">
              <a:rPr lang="en-AU" smtClean="0"/>
              <a:t>‹#›</a:t>
            </a:fld>
            <a:endParaRPr lang="en-AU"/>
          </a:p>
        </p:txBody>
      </p:sp>
    </p:spTree>
    <p:extLst>
      <p:ext uri="{BB962C8B-B14F-4D97-AF65-F5344CB8AC3E}">
        <p14:creationId xmlns:p14="http://schemas.microsoft.com/office/powerpoint/2010/main" val="279389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6" name="Title 1"/>
          <p:cNvSpPr txBox="1">
            <a:spLocks/>
          </p:cNvSpPr>
          <p:nvPr userDrawn="1"/>
        </p:nvSpPr>
        <p:spPr>
          <a:xfrm>
            <a:off x="685800" y="2130425"/>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5"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8153400" cy="4114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8153400" cy="4114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752600"/>
            <a:ext cx="396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4"/>
          <p:cNvSpPr>
            <a:spLocks noGrp="1"/>
          </p:cNvSpPr>
          <p:nvPr>
            <p:ph sz="quarter" idx="12"/>
          </p:nvPr>
        </p:nvSpPr>
        <p:spPr>
          <a:xfrm>
            <a:off x="4724400" y="1752600"/>
            <a:ext cx="396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752600"/>
            <a:ext cx="396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4"/>
          <p:cNvSpPr>
            <a:spLocks noGrp="1"/>
          </p:cNvSpPr>
          <p:nvPr>
            <p:ph sz="quarter" idx="12"/>
          </p:nvPr>
        </p:nvSpPr>
        <p:spPr>
          <a:xfrm>
            <a:off x="4724400" y="1752600"/>
            <a:ext cx="396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3886200" cy="609600"/>
          </a:xfrm>
        </p:spPr>
        <p:txBody>
          <a:bodyPr/>
          <a:lstStyle>
            <a:lvl1pPr>
              <a:buFontTx/>
              <a:buNone/>
              <a:defRPr>
                <a:solidFill>
                  <a:schemeClr val="tx1"/>
                </a:solidFill>
              </a:defRPr>
            </a:lvl1pPr>
          </a:lstStyle>
          <a:p>
            <a:pPr lvl="0"/>
            <a:endParaRPr lang="en-US" dirty="0"/>
          </a:p>
        </p:txBody>
      </p:sp>
      <p:sp>
        <p:nvSpPr>
          <p:cNvPr id="7" name="Content Placeholder 6"/>
          <p:cNvSpPr>
            <a:spLocks noGrp="1"/>
          </p:cNvSpPr>
          <p:nvPr>
            <p:ph sz="quarter" idx="12"/>
          </p:nvPr>
        </p:nvSpPr>
        <p:spPr>
          <a:xfrm>
            <a:off x="4648200" y="1676400"/>
            <a:ext cx="4038600" cy="609600"/>
          </a:xfrm>
        </p:spPr>
        <p:txBody>
          <a:bodyPr/>
          <a:lstStyle>
            <a:lvl1pPr>
              <a:buFontTx/>
              <a:buNone/>
              <a:defRPr>
                <a:solidFill>
                  <a:schemeClr val="tx1"/>
                </a:solidFill>
              </a:defRPr>
            </a:lvl1pPr>
          </a:lstStyle>
          <a:p>
            <a:pPr lvl="0"/>
            <a:endParaRPr lang="en-US" dirty="0"/>
          </a:p>
        </p:txBody>
      </p:sp>
      <p:sp>
        <p:nvSpPr>
          <p:cNvPr id="9" name="Content Placeholder 8"/>
          <p:cNvSpPr>
            <a:spLocks noGrp="1"/>
          </p:cNvSpPr>
          <p:nvPr>
            <p:ph sz="quarter" idx="13"/>
          </p:nvPr>
        </p:nvSpPr>
        <p:spPr>
          <a:xfrm>
            <a:off x="457200" y="2438400"/>
            <a:ext cx="38862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8200" y="2438400"/>
            <a:ext cx="4038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10" descr="alt=&quot;&quot;"/>
          <p:cNvPicPr>
            <a:picLocks noChangeAspect="1"/>
          </p:cNvPicPr>
          <p:nvPr userDrawn="1"/>
        </p:nvPicPr>
        <p:blipFill>
          <a:blip r:embed="rId2" cstate="print"/>
          <a:srcRect/>
          <a:stretch>
            <a:fillRect/>
          </a:stretch>
        </p:blipFill>
        <p:spPr bwMode="auto">
          <a:xfrm>
            <a:off x="6696075" y="5665788"/>
            <a:ext cx="2447925" cy="1192212"/>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3886200" cy="609600"/>
          </a:xfrm>
        </p:spPr>
        <p:txBody>
          <a:bodyPr/>
          <a:lstStyle>
            <a:lvl1pPr>
              <a:buFontTx/>
              <a:buNone/>
              <a:defRPr>
                <a:solidFill>
                  <a:schemeClr val="tx1"/>
                </a:solidFill>
              </a:defRPr>
            </a:lvl1pPr>
          </a:lstStyle>
          <a:p>
            <a:pPr lvl="0"/>
            <a:endParaRPr lang="en-US" dirty="0"/>
          </a:p>
        </p:txBody>
      </p:sp>
      <p:sp>
        <p:nvSpPr>
          <p:cNvPr id="7" name="Content Placeholder 6"/>
          <p:cNvSpPr>
            <a:spLocks noGrp="1"/>
          </p:cNvSpPr>
          <p:nvPr>
            <p:ph sz="quarter" idx="12"/>
          </p:nvPr>
        </p:nvSpPr>
        <p:spPr>
          <a:xfrm>
            <a:off x="4648200" y="1676400"/>
            <a:ext cx="4038600" cy="609600"/>
          </a:xfrm>
        </p:spPr>
        <p:txBody>
          <a:bodyPr/>
          <a:lstStyle>
            <a:lvl1pPr>
              <a:buFontTx/>
              <a:buNone/>
              <a:defRPr>
                <a:solidFill>
                  <a:schemeClr val="tx1"/>
                </a:solidFill>
              </a:defRPr>
            </a:lvl1pPr>
          </a:lstStyle>
          <a:p>
            <a:pPr lvl="0"/>
            <a:endParaRPr lang="en-US" dirty="0"/>
          </a:p>
        </p:txBody>
      </p:sp>
      <p:sp>
        <p:nvSpPr>
          <p:cNvPr id="9" name="Content Placeholder 8"/>
          <p:cNvSpPr>
            <a:spLocks noGrp="1"/>
          </p:cNvSpPr>
          <p:nvPr>
            <p:ph sz="quarter" idx="13"/>
          </p:nvPr>
        </p:nvSpPr>
        <p:spPr>
          <a:xfrm>
            <a:off x="457200" y="2438400"/>
            <a:ext cx="38862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8200" y="2438400"/>
            <a:ext cx="4038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Picture Placeholder 4"/>
          <p:cNvSpPr>
            <a:spLocks noGrp="1"/>
          </p:cNvSpPr>
          <p:nvPr>
            <p:ph type="pic" sz="quarter" idx="11"/>
          </p:nvPr>
        </p:nvSpPr>
        <p:spPr>
          <a:xfrm>
            <a:off x="457200" y="1676400"/>
            <a:ext cx="8077200" cy="3657600"/>
          </a:xfrm>
        </p:spPr>
        <p:txBody>
          <a:bodyPr/>
          <a:lstStyle/>
          <a:p>
            <a:endParaRPr lang="en-US"/>
          </a:p>
        </p:txBody>
      </p:sp>
      <p:sp>
        <p:nvSpPr>
          <p:cNvPr id="7" name="Text Placeholder 6"/>
          <p:cNvSpPr>
            <a:spLocks noGrp="1"/>
          </p:cNvSpPr>
          <p:nvPr>
            <p:ph type="body" sz="quarter" idx="12"/>
          </p:nvPr>
        </p:nvSpPr>
        <p:spPr>
          <a:xfrm>
            <a:off x="457200" y="5410200"/>
            <a:ext cx="8077200" cy="457200"/>
          </a:xfrm>
        </p:spPr>
        <p:txBody>
          <a:bodyPr/>
          <a:lstStyle>
            <a:lvl1pPr algn="ctr">
              <a:buNone/>
              <a:defRPr sz="2000">
                <a:solidFill>
                  <a:schemeClr val="tx1"/>
                </a:solidFill>
              </a:defRPr>
            </a:lvl1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57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E507B00A-00F3-40B4-9FBC-773D3E654F20}" type="slidenum">
              <a:rPr lang="en-US" smtClean="0"/>
              <a:pPr algn="l"/>
              <a:t>‹#›</a:t>
            </a:fld>
            <a:endParaRPr lang="en-US" dirty="0"/>
          </a:p>
        </p:txBody>
      </p:sp>
      <p:sp>
        <p:nvSpPr>
          <p:cNvPr id="7" name="Rectangle 6"/>
          <p:cNvSpPr/>
          <p:nvPr userDrawn="1"/>
        </p:nvSpPr>
        <p:spPr>
          <a:xfrm>
            <a:off x="0" y="0"/>
            <a:ext cx="9144000"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4400" dirty="0">
              <a:solidFill>
                <a:schemeClr val="bg1"/>
              </a:solidFill>
              <a:latin typeface="+mj-lt"/>
            </a:endParaRPr>
          </a:p>
        </p:txBody>
      </p:sp>
      <p:cxnSp>
        <p:nvCxnSpPr>
          <p:cNvPr id="8" name="Straight Connector 7"/>
          <p:cNvCxnSpPr/>
          <p:nvPr userDrawn="1"/>
        </p:nvCxnSpPr>
        <p:spPr>
          <a:xfrm>
            <a:off x="0" y="1447800"/>
            <a:ext cx="9144000" cy="0"/>
          </a:xfrm>
          <a:prstGeom prst="line">
            <a:avLst/>
          </a:prstGeom>
          <a:ln w="1270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a:xfrm>
            <a:off x="609600" y="427038"/>
            <a:ext cx="8229600" cy="1143000"/>
          </a:xfrm>
          <a:prstGeom prst="rect">
            <a:avLst/>
          </a:prstGeom>
        </p:spPr>
        <p:txBody>
          <a:bodyPr/>
          <a:lstStyle>
            <a:lvl1pPr>
              <a:defRPr>
                <a:solidFill>
                  <a:schemeClr val="bg1"/>
                </a:solidFill>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bg1"/>
              </a:solidFill>
              <a:effectLst/>
              <a:uLnTx/>
              <a:uFillTx/>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64" r:id="rId3"/>
    <p:sldLayoutId id="2147483673" r:id="rId4"/>
    <p:sldLayoutId id="2147483663" r:id="rId5"/>
    <p:sldLayoutId id="2147483675" r:id="rId6"/>
    <p:sldLayoutId id="2147483669" r:id="rId7"/>
    <p:sldLayoutId id="2147483676" r:id="rId8"/>
    <p:sldLayoutId id="2147483665" r:id="rId9"/>
    <p:sldLayoutId id="2147483677" r:id="rId10"/>
    <p:sldLayoutId id="2147483666" r:id="rId11"/>
    <p:sldLayoutId id="2147483678" r:id="rId12"/>
    <p:sldLayoutId id="2147483667" r:id="rId13"/>
    <p:sldLayoutId id="2147483679" r:id="rId14"/>
    <p:sldLayoutId id="2147483674" r:id="rId15"/>
    <p:sldLayoutId id="2147483670" r:id="rId16"/>
    <p:sldLayoutId id="2147483680" r:id="rId17"/>
    <p:sldLayoutId id="2147483682" r:id="rId18"/>
    <p:sldLayoutId id="2147483683" r:id="rId1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ncbi.nlm.nih.gov/pmc/articles/PMC2564017/"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Autofit/>
          </a:bodyPr>
          <a:lstStyle/>
          <a:p>
            <a:r>
              <a:rPr lang="en-US" sz="4000" dirty="0"/>
              <a:t>Navigating Hierarchy in the Clinical </a:t>
            </a:r>
            <a:r>
              <a:rPr lang="en-US" sz="4000" dirty="0" smtClean="0"/>
              <a:t>Setting: </a:t>
            </a:r>
            <a:r>
              <a:rPr lang="en-US" sz="4000" dirty="0"/>
              <a:t>Working and Communicating with Others</a:t>
            </a:r>
          </a:p>
        </p:txBody>
      </p:sp>
      <p:sp>
        <p:nvSpPr>
          <p:cNvPr id="4" name="Text Placeholder 3"/>
          <p:cNvSpPr>
            <a:spLocks noGrp="1"/>
          </p:cNvSpPr>
          <p:nvPr>
            <p:ph type="body" sz="quarter" idx="11"/>
          </p:nvPr>
        </p:nvSpPr>
        <p:spPr>
          <a:xfrm>
            <a:off x="228600" y="2209800"/>
            <a:ext cx="5029200" cy="2993774"/>
          </a:xfrm>
        </p:spPr>
        <p:txBody>
          <a:bodyPr>
            <a:normAutofit/>
          </a:bodyPr>
          <a:lstStyle/>
          <a:p>
            <a:pPr marL="0" indent="0"/>
            <a:r>
              <a:rPr lang="en-US" sz="3900" dirty="0" smtClean="0"/>
              <a:t>Susan M. Hohenhaus</a:t>
            </a:r>
            <a:r>
              <a:rPr lang="en-US" dirty="0" smtClean="0"/>
              <a:t>, </a:t>
            </a:r>
            <a:r>
              <a:rPr lang="en-US" sz="3000" dirty="0" smtClean="0"/>
              <a:t>LPD</a:t>
            </a:r>
            <a:r>
              <a:rPr lang="en-US" sz="3000" dirty="0"/>
              <a:t>, RN, CEN, </a:t>
            </a:r>
            <a:r>
              <a:rPr lang="en-US" sz="3000" dirty="0" smtClean="0"/>
              <a:t>FAEN</a:t>
            </a:r>
          </a:p>
          <a:p>
            <a:pPr marL="0" indent="0"/>
            <a:r>
              <a:rPr lang="en-US" sz="2800" dirty="0"/>
              <a:t>Exe</a:t>
            </a:r>
            <a:r>
              <a:rPr lang="en-US" sz="3000" dirty="0"/>
              <a:t>cutive </a:t>
            </a:r>
            <a:r>
              <a:rPr lang="en-US" sz="3000" dirty="0" smtClean="0"/>
              <a:t>Director</a:t>
            </a:r>
          </a:p>
          <a:p>
            <a:pPr marL="0" indent="0"/>
            <a:r>
              <a:rPr lang="en-US" sz="3000" dirty="0" smtClean="0"/>
              <a:t>Emergency </a:t>
            </a:r>
            <a:r>
              <a:rPr lang="en-US" sz="3000" dirty="0"/>
              <a:t>Nurses Association</a:t>
            </a:r>
          </a:p>
          <a:p>
            <a:endParaRPr lang="en-US" dirty="0" smtClean="0"/>
          </a:p>
          <a:p>
            <a:endParaRPr lang="en-US" dirty="0"/>
          </a:p>
        </p:txBody>
      </p:sp>
      <p:pic>
        <p:nvPicPr>
          <p:cNvPr id="6" name="Picture 5" title="Picture of Susan Hohenhau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2286000"/>
            <a:ext cx="3314700" cy="2209800"/>
          </a:xfrm>
          <a:prstGeom prst="rect">
            <a:avLst/>
          </a:prstGeom>
        </p:spPr>
      </p:pic>
      <p:sp>
        <p:nvSpPr>
          <p:cNvPr id="3" name="Slide Number Placeholder 2"/>
          <p:cNvSpPr>
            <a:spLocks noGrp="1"/>
          </p:cNvSpPr>
          <p:nvPr>
            <p:ph type="sldNum" sz="quarter" idx="10"/>
          </p:nvPr>
        </p:nvSpPr>
        <p:spPr/>
        <p:txBody>
          <a:bodyPr/>
          <a:lstStyle/>
          <a:p>
            <a:pPr algn="l"/>
            <a:fld id="{E507B00A-00F3-40B4-9FBC-773D3E654F20}" type="slidenum">
              <a:rPr lang="en-US" smtClean="0"/>
              <a:pPr algn="l"/>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Toxic Hierarchy and Patient Safety:</a:t>
            </a:r>
            <a:br>
              <a:rPr lang="en-US" dirty="0" smtClean="0"/>
            </a:br>
            <a:r>
              <a:rPr lang="en-US" dirty="0" smtClean="0"/>
              <a:t>A Few Case Examples</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10</a:t>
            </a:fld>
            <a:endParaRPr lang="en-US" dirty="0"/>
          </a:p>
        </p:txBody>
      </p:sp>
      <p:sp>
        <p:nvSpPr>
          <p:cNvPr id="4" name="Content Placeholder 3"/>
          <p:cNvSpPr>
            <a:spLocks noGrp="1"/>
          </p:cNvSpPr>
          <p:nvPr>
            <p:ph sz="quarter" idx="11"/>
          </p:nvPr>
        </p:nvSpPr>
        <p:spPr/>
        <p:txBody>
          <a:bodyPr/>
          <a:lstStyle/>
          <a:p>
            <a:r>
              <a:rPr lang="en-US" dirty="0" smtClean="0"/>
              <a:t>“Does Anyone Have Anything Else to Add?”</a:t>
            </a:r>
          </a:p>
          <a:p>
            <a:r>
              <a:rPr lang="en-US" dirty="0" smtClean="0"/>
              <a:t>Bedside Calculations as “Shame and Blame”</a:t>
            </a:r>
          </a:p>
          <a:p>
            <a:r>
              <a:rPr lang="en-US" dirty="0" smtClean="0"/>
              <a:t>“My name is Greg.”</a:t>
            </a:r>
          </a:p>
          <a:p>
            <a:endParaRPr lang="en-US" dirty="0"/>
          </a:p>
        </p:txBody>
      </p:sp>
    </p:spTree>
    <p:extLst>
      <p:ext uri="{BB962C8B-B14F-4D97-AF65-F5344CB8AC3E}">
        <p14:creationId xmlns:p14="http://schemas.microsoft.com/office/powerpoint/2010/main" val="486022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Plasticity vs. Dominance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11</a:t>
            </a:fld>
            <a:endParaRPr lang="en-US" dirty="0"/>
          </a:p>
        </p:txBody>
      </p:sp>
      <p:sp>
        <p:nvSpPr>
          <p:cNvPr id="4" name="Content Placeholder 3"/>
          <p:cNvSpPr>
            <a:spLocks noGrp="1"/>
          </p:cNvSpPr>
          <p:nvPr>
            <p:ph sz="quarter" idx="11"/>
          </p:nvPr>
        </p:nvSpPr>
        <p:spPr/>
        <p:txBody>
          <a:bodyPr>
            <a:normAutofit lnSpcReduction="10000"/>
          </a:bodyPr>
          <a:lstStyle/>
          <a:p>
            <a:pPr marL="0" indent="0" algn="ctr">
              <a:buNone/>
            </a:pPr>
            <a:r>
              <a:rPr lang="en-AU" b="1" i="1" dirty="0" smtClean="0"/>
              <a:t>“Institutional </a:t>
            </a:r>
            <a:r>
              <a:rPr lang="en-AU" b="1" i="1" dirty="0"/>
              <a:t>and cultural resilience and </a:t>
            </a:r>
            <a:r>
              <a:rPr lang="en-AU" b="1" i="1" dirty="0" err="1"/>
              <a:t>embeddedness</a:t>
            </a:r>
            <a:r>
              <a:rPr lang="en-AU" b="1" i="1" dirty="0"/>
              <a:t> may not have been given adequate weight in shifting educational, organisational and policy agendas towards ‘</a:t>
            </a:r>
            <a:r>
              <a:rPr lang="en-AU" b="1" i="1" dirty="0" err="1"/>
              <a:t>interprofessional</a:t>
            </a:r>
            <a:r>
              <a:rPr lang="en-AU" b="1" i="1" dirty="0"/>
              <a:t> practice</a:t>
            </a:r>
            <a:r>
              <a:rPr lang="en-AU" b="1" i="1" dirty="0" smtClean="0"/>
              <a:t>’.”</a:t>
            </a:r>
          </a:p>
          <a:p>
            <a:pPr marL="0" indent="0" algn="ctr">
              <a:buNone/>
            </a:pPr>
            <a:endParaRPr lang="en-AU" b="1" i="1" dirty="0" smtClean="0"/>
          </a:p>
          <a:p>
            <a:pPr marL="1828800" indent="0">
              <a:buNone/>
            </a:pPr>
            <a:r>
              <a:rPr lang="en-AU" sz="2200" dirty="0" smtClean="0"/>
              <a:t>-Mark </a:t>
            </a:r>
            <a:r>
              <a:rPr lang="en-AU" sz="2200" dirty="0" err="1"/>
              <a:t>Bahnisch</a:t>
            </a:r>
            <a:r>
              <a:rPr lang="en-AU" sz="2200" dirty="0"/>
              <a:t>, </a:t>
            </a:r>
            <a:r>
              <a:rPr lang="en-US" sz="2200" dirty="0"/>
              <a:t>Centre for Medical Education Research &amp; Scholarship, School of Medicine, The University of Queensland; Fellow, Centre for Policy Development</a:t>
            </a:r>
            <a:endParaRPr lang="en-AU" sz="2200" b="1" i="1" dirty="0" smtClean="0"/>
          </a:p>
          <a:p>
            <a:pPr marL="0" indent="0" algn="ctr">
              <a:buNone/>
            </a:pPr>
            <a:endParaRPr lang="en-AU" b="1" i="1" dirty="0"/>
          </a:p>
          <a:p>
            <a:endParaRPr lang="en-US" dirty="0"/>
          </a:p>
        </p:txBody>
      </p:sp>
    </p:spTree>
    <p:extLst>
      <p:ext uri="{BB962C8B-B14F-4D97-AF65-F5344CB8AC3E}">
        <p14:creationId xmlns:p14="http://schemas.microsoft.com/office/powerpoint/2010/main" val="2607905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lstStyle/>
          <a:p>
            <a:r>
              <a:rPr lang="en-US" dirty="0" smtClean="0"/>
              <a:t>STUMP the EXPERT</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12</a:t>
            </a:fld>
            <a:endParaRPr lang="en-US" dirty="0"/>
          </a:p>
        </p:txBody>
      </p:sp>
      <p:sp>
        <p:nvSpPr>
          <p:cNvPr id="4" name="Content Placeholder 3"/>
          <p:cNvSpPr>
            <a:spLocks noGrp="1"/>
          </p:cNvSpPr>
          <p:nvPr>
            <p:ph sz="quarter" idx="11"/>
          </p:nvPr>
        </p:nvSpPr>
        <p:spPr/>
        <p:txBody>
          <a:bodyPr/>
          <a:lstStyle/>
          <a:p>
            <a:r>
              <a:rPr lang="en-US" dirty="0" smtClean="0"/>
              <a:t>Is hierarchy always “BAD”?</a:t>
            </a:r>
          </a:p>
          <a:p>
            <a:r>
              <a:rPr lang="en-US" dirty="0" smtClean="0"/>
              <a:t>“What can be done if “BAD” hierarchy is enforced by the C-</a:t>
            </a:r>
            <a:r>
              <a:rPr lang="en-US" dirty="0"/>
              <a:t>S</a:t>
            </a:r>
            <a:r>
              <a:rPr lang="en-US" dirty="0" smtClean="0"/>
              <a:t>uite?”</a:t>
            </a:r>
          </a:p>
          <a:p>
            <a:r>
              <a:rPr lang="en-US" dirty="0"/>
              <a:t>What communication tools can be used to break down the “BAD” hierarchy and support the “GOOD”?</a:t>
            </a:r>
          </a:p>
          <a:p>
            <a:endParaRPr lang="en-US" dirty="0" smtClean="0"/>
          </a:p>
          <a:p>
            <a:endParaRPr lang="en-US" dirty="0" smtClean="0"/>
          </a:p>
          <a:p>
            <a:endParaRPr lang="en-US" dirty="0"/>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73679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0"/>
            <a:ext cx="9144000" cy="1371600"/>
          </a:xfrm>
        </p:spPr>
        <p:txBody>
          <a:bodyPr/>
          <a:lstStyle/>
          <a:p>
            <a:r>
              <a:rPr lang="en-US" dirty="0" err="1" smtClean="0"/>
              <a:t>TeamSTEPPS</a:t>
            </a:r>
            <a:endParaRPr lang="en-US" dirty="0"/>
          </a:p>
        </p:txBody>
      </p:sp>
      <p:pic>
        <p:nvPicPr>
          <p:cNvPr id="6" name="Picture 6" descr="framework_comple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237" y="1905000"/>
            <a:ext cx="5730875" cy="45926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33401" y="1752600"/>
            <a:ext cx="2514600" cy="1569660"/>
          </a:xfrm>
          <a:prstGeom prst="rect">
            <a:avLst/>
          </a:prstGeom>
          <a:noFill/>
        </p:spPr>
        <p:txBody>
          <a:bodyPr wrap="square" rtlCol="0">
            <a:spAutoFit/>
          </a:bodyPr>
          <a:lstStyle/>
          <a:p>
            <a:r>
              <a:rPr lang="en-US" sz="3200" dirty="0" smtClean="0"/>
              <a:t>Why,  I am so glad that you asked!</a:t>
            </a:r>
            <a:endParaRPr lang="en-US" sz="3200" dirty="0"/>
          </a:p>
        </p:txBody>
      </p:sp>
      <p:pic>
        <p:nvPicPr>
          <p:cNvPr id="8" name="Picture 5" descr="TS_Pocket_Guide_5_3_06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827163"/>
            <a:ext cx="2739312" cy="4251357"/>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0"/>
          </p:nvPr>
        </p:nvSpPr>
        <p:spPr/>
        <p:txBody>
          <a:bodyPr/>
          <a:lstStyle/>
          <a:p>
            <a:pPr algn="l"/>
            <a:fld id="{E507B00A-00F3-40B4-9FBC-773D3E654F20}" type="slidenum">
              <a:rPr lang="en-US" smtClean="0"/>
              <a:pPr algn="l"/>
              <a:t>13</a:t>
            </a:fld>
            <a:endParaRPr lang="en-US" dirty="0"/>
          </a:p>
        </p:txBody>
      </p:sp>
    </p:spTree>
    <p:extLst>
      <p:ext uri="{BB962C8B-B14F-4D97-AF65-F5344CB8AC3E}">
        <p14:creationId xmlns:p14="http://schemas.microsoft.com/office/powerpoint/2010/main" val="1584849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and Hierarchy</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14</a:t>
            </a:fld>
            <a:endParaRPr lang="en-US" dirty="0"/>
          </a:p>
        </p:txBody>
      </p:sp>
      <p:sp>
        <p:nvSpPr>
          <p:cNvPr id="4" name="Content Placeholder 3"/>
          <p:cNvSpPr>
            <a:spLocks noGrp="1"/>
          </p:cNvSpPr>
          <p:nvPr>
            <p:ph sz="quarter" idx="11"/>
          </p:nvPr>
        </p:nvSpPr>
        <p:spPr/>
        <p:txBody>
          <a:bodyPr>
            <a:normAutofit lnSpcReduction="10000"/>
          </a:bodyPr>
          <a:lstStyle/>
          <a:p>
            <a:pPr>
              <a:lnSpc>
                <a:spcPct val="90000"/>
              </a:lnSpc>
            </a:pPr>
            <a:r>
              <a:rPr lang="en-US" dirty="0"/>
              <a:t>Clearly assert concerns and suggestions</a:t>
            </a:r>
          </a:p>
          <a:p>
            <a:pPr>
              <a:lnSpc>
                <a:spcPct val="90000"/>
              </a:lnSpc>
            </a:pPr>
            <a:r>
              <a:rPr lang="en-US" dirty="0"/>
              <a:t>Use an assertive statement </a:t>
            </a:r>
            <a:endParaRPr lang="en-US" dirty="0" smtClean="0"/>
          </a:p>
          <a:p>
            <a:pPr lvl="1">
              <a:lnSpc>
                <a:spcPct val="90000"/>
              </a:lnSpc>
            </a:pPr>
            <a:r>
              <a:rPr lang="en-US" b="1" dirty="0" smtClean="0"/>
              <a:t>(</a:t>
            </a:r>
            <a:r>
              <a:rPr lang="en-US" b="1" dirty="0"/>
              <a:t>nonthreatening and ensures that critical information is addressed)</a:t>
            </a:r>
          </a:p>
          <a:p>
            <a:pPr lvl="2">
              <a:lnSpc>
                <a:spcPct val="90000"/>
              </a:lnSpc>
            </a:pPr>
            <a:r>
              <a:rPr lang="en-US" dirty="0"/>
              <a:t>Make an opening</a:t>
            </a:r>
          </a:p>
          <a:p>
            <a:pPr lvl="2">
              <a:lnSpc>
                <a:spcPct val="90000"/>
              </a:lnSpc>
            </a:pPr>
            <a:r>
              <a:rPr lang="en-US" dirty="0"/>
              <a:t>State the concern</a:t>
            </a:r>
          </a:p>
          <a:p>
            <a:pPr lvl="2">
              <a:lnSpc>
                <a:spcPct val="90000"/>
              </a:lnSpc>
            </a:pPr>
            <a:r>
              <a:rPr lang="en-US" dirty="0"/>
              <a:t>State the problem</a:t>
            </a:r>
          </a:p>
          <a:p>
            <a:pPr lvl="2">
              <a:lnSpc>
                <a:spcPct val="90000"/>
              </a:lnSpc>
            </a:pPr>
            <a:r>
              <a:rPr lang="en-US" dirty="0"/>
              <a:t>Offer a solution</a:t>
            </a:r>
          </a:p>
          <a:p>
            <a:pPr lvl="2">
              <a:lnSpc>
                <a:spcPct val="90000"/>
              </a:lnSpc>
            </a:pPr>
            <a:r>
              <a:rPr lang="en-US" dirty="0"/>
              <a:t>Reach an </a:t>
            </a:r>
            <a:r>
              <a:rPr lang="en-US" dirty="0" smtClean="0"/>
              <a:t>agreement</a:t>
            </a:r>
          </a:p>
          <a:p>
            <a:pPr lvl="2">
              <a:lnSpc>
                <a:spcPct val="90000"/>
              </a:lnSpc>
            </a:pPr>
            <a:r>
              <a:rPr lang="en-US" dirty="0" smtClean="0"/>
              <a:t>OR escalate</a:t>
            </a:r>
            <a:endParaRPr lang="en-US" dirty="0"/>
          </a:p>
          <a:p>
            <a:endParaRPr lang="en-US" dirty="0"/>
          </a:p>
        </p:txBody>
      </p:sp>
    </p:spTree>
    <p:extLst>
      <p:ext uri="{BB962C8B-B14F-4D97-AF65-F5344CB8AC3E}">
        <p14:creationId xmlns:p14="http://schemas.microsoft.com/office/powerpoint/2010/main" val="1866710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r>
              <a:rPr lang="en-US" dirty="0" err="1" smtClean="0"/>
              <a:t>TeamSTEPPS</a:t>
            </a:r>
            <a:r>
              <a:rPr lang="en-US" dirty="0" smtClean="0"/>
              <a:t> reminds us…</a:t>
            </a:r>
            <a:endParaRPr lang="en-US" dirty="0"/>
          </a:p>
        </p:txBody>
      </p:sp>
      <p:sp>
        <p:nvSpPr>
          <p:cNvPr id="26627" name="Rectangle 3"/>
          <p:cNvSpPr>
            <a:spLocks noGrp="1" noChangeArrowheads="1"/>
          </p:cNvSpPr>
          <p:nvPr>
            <p:ph sz="quarter" idx="11"/>
          </p:nvPr>
        </p:nvSpPr>
        <p:spPr/>
        <p:txBody>
          <a:bodyPr>
            <a:normAutofit/>
          </a:bodyPr>
          <a:lstStyle/>
          <a:p>
            <a:pPr>
              <a:lnSpc>
                <a:spcPct val="90000"/>
              </a:lnSpc>
            </a:pPr>
            <a:r>
              <a:rPr lang="en-US" dirty="0" smtClean="0"/>
              <a:t>Expert Team Leaders</a:t>
            </a:r>
          </a:p>
          <a:p>
            <a:pPr lvl="1">
              <a:lnSpc>
                <a:spcPct val="90000"/>
              </a:lnSpc>
            </a:pPr>
            <a:r>
              <a:rPr lang="en-US" dirty="0" smtClean="0"/>
              <a:t>Organize </a:t>
            </a:r>
            <a:r>
              <a:rPr lang="en-US" dirty="0"/>
              <a:t>the team</a:t>
            </a:r>
          </a:p>
          <a:p>
            <a:pPr lvl="1">
              <a:lnSpc>
                <a:spcPct val="90000"/>
              </a:lnSpc>
            </a:pPr>
            <a:r>
              <a:rPr lang="en-US" dirty="0"/>
              <a:t>Articulate clear goals</a:t>
            </a:r>
          </a:p>
          <a:p>
            <a:pPr lvl="1">
              <a:lnSpc>
                <a:spcPct val="90000"/>
              </a:lnSpc>
            </a:pPr>
            <a:r>
              <a:rPr lang="en-US" dirty="0"/>
              <a:t>Make decisions through collective input of members</a:t>
            </a:r>
          </a:p>
          <a:p>
            <a:pPr lvl="1">
              <a:lnSpc>
                <a:spcPct val="90000"/>
              </a:lnSpc>
            </a:pPr>
            <a:r>
              <a:rPr lang="en-US" b="1" i="1" dirty="0"/>
              <a:t>Empower members to speak up and challenge, when appropriate</a:t>
            </a:r>
          </a:p>
          <a:p>
            <a:pPr lvl="1">
              <a:lnSpc>
                <a:spcPct val="90000"/>
              </a:lnSpc>
            </a:pPr>
            <a:r>
              <a:rPr lang="en-US" dirty="0"/>
              <a:t>Actively promote and facilitate good teamwork</a:t>
            </a:r>
          </a:p>
          <a:p>
            <a:pPr lvl="1">
              <a:lnSpc>
                <a:spcPct val="90000"/>
              </a:lnSpc>
            </a:pPr>
            <a:r>
              <a:rPr lang="en-US" dirty="0"/>
              <a:t>Skillful at conflict resolution</a:t>
            </a:r>
          </a:p>
        </p:txBody>
      </p:sp>
      <p:sp>
        <p:nvSpPr>
          <p:cNvPr id="5" name="Slide Number Placeholder 2"/>
          <p:cNvSpPr>
            <a:spLocks noGrp="1"/>
          </p:cNvSpPr>
          <p:nvPr>
            <p:ph type="sldNum" sz="quarter" idx="10"/>
          </p:nvPr>
        </p:nvSpPr>
        <p:spPr>
          <a:xfrm>
            <a:off x="457200" y="6324600"/>
            <a:ext cx="2133600" cy="365125"/>
          </a:xfrm>
        </p:spPr>
        <p:txBody>
          <a:bodyPr/>
          <a:lstStyle/>
          <a:p>
            <a:pPr algn="l"/>
            <a:fld id="{E507B00A-00F3-40B4-9FBC-773D3E654F20}" type="slidenum">
              <a:rPr lang="en-US" smtClean="0"/>
              <a:pPr algn="l"/>
              <a:t>15</a:t>
            </a:fld>
            <a:endParaRPr lang="en-US" dirty="0"/>
          </a:p>
        </p:txBody>
      </p:sp>
    </p:spTree>
    <p:extLst>
      <p:ext uri="{BB962C8B-B14F-4D97-AF65-F5344CB8AC3E}">
        <p14:creationId xmlns:p14="http://schemas.microsoft.com/office/powerpoint/2010/main" val="148492709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91" name="Rectangle 11"/>
          <p:cNvSpPr>
            <a:spLocks noGrp="1" noChangeArrowheads="1"/>
          </p:cNvSpPr>
          <p:nvPr>
            <p:ph type="title"/>
          </p:nvPr>
        </p:nvSpPr>
        <p:spPr/>
        <p:txBody>
          <a:bodyPr/>
          <a:lstStyle/>
          <a:p>
            <a:r>
              <a:rPr lang="en-US" dirty="0"/>
              <a:t>Barriers to Team Performance</a:t>
            </a:r>
          </a:p>
        </p:txBody>
      </p:sp>
      <p:sp>
        <p:nvSpPr>
          <p:cNvPr id="97292" name="Rectangle 12"/>
          <p:cNvSpPr>
            <a:spLocks noGrp="1" noChangeArrowheads="1"/>
          </p:cNvSpPr>
          <p:nvPr>
            <p:ph sz="quarter" idx="11"/>
          </p:nvPr>
        </p:nvSpPr>
        <p:spPr>
          <a:prstGeom prst="rect">
            <a:avLst/>
          </a:prstGeom>
        </p:spPr>
        <p:txBody>
          <a:bodyPr numCol="2">
            <a:normAutofit/>
          </a:bodyPr>
          <a:lstStyle/>
          <a:p>
            <a:r>
              <a:rPr lang="en-US" sz="2200" dirty="0"/>
              <a:t>Inconsistency in team membership</a:t>
            </a:r>
          </a:p>
          <a:p>
            <a:r>
              <a:rPr lang="en-US" sz="2200" dirty="0"/>
              <a:t>Lack of time</a:t>
            </a:r>
          </a:p>
          <a:p>
            <a:r>
              <a:rPr lang="en-US" sz="2200" dirty="0"/>
              <a:t>Lack of information sharing</a:t>
            </a:r>
          </a:p>
          <a:p>
            <a:r>
              <a:rPr lang="en-US" sz="2200" b="1" i="1" dirty="0"/>
              <a:t>Hierarchy</a:t>
            </a:r>
          </a:p>
          <a:p>
            <a:r>
              <a:rPr lang="en-US" sz="2200" dirty="0"/>
              <a:t>Defensiveness</a:t>
            </a:r>
          </a:p>
          <a:p>
            <a:r>
              <a:rPr lang="en-US" sz="2200" b="1" i="1" dirty="0"/>
              <a:t>Conventional thinking</a:t>
            </a:r>
          </a:p>
          <a:p>
            <a:r>
              <a:rPr lang="en-US" sz="2200" dirty="0"/>
              <a:t>Varying communication </a:t>
            </a:r>
            <a:r>
              <a:rPr lang="en-US" sz="2200" dirty="0" smtClean="0"/>
              <a:t>styles</a:t>
            </a:r>
          </a:p>
          <a:p>
            <a:endParaRPr lang="en-US" sz="2200" dirty="0" smtClean="0"/>
          </a:p>
          <a:p>
            <a:endParaRPr lang="en-US" sz="2200" dirty="0"/>
          </a:p>
          <a:p>
            <a:pPr marL="800100"/>
            <a:r>
              <a:rPr lang="en-US" sz="2200" dirty="0"/>
              <a:t>Conflict</a:t>
            </a:r>
          </a:p>
          <a:p>
            <a:pPr marL="800100"/>
            <a:r>
              <a:rPr lang="en-US" sz="2200" dirty="0"/>
              <a:t>Lack of coordination </a:t>
            </a:r>
            <a:br>
              <a:rPr lang="en-US" sz="2200" dirty="0"/>
            </a:br>
            <a:r>
              <a:rPr lang="en-US" sz="2200" dirty="0"/>
              <a:t>and follow-up</a:t>
            </a:r>
          </a:p>
          <a:p>
            <a:pPr marL="800100"/>
            <a:r>
              <a:rPr lang="en-US" sz="2200" dirty="0"/>
              <a:t>Distractions</a:t>
            </a:r>
          </a:p>
          <a:p>
            <a:pPr marL="800100"/>
            <a:r>
              <a:rPr lang="en-US" sz="2200" dirty="0"/>
              <a:t>Fatigue</a:t>
            </a:r>
          </a:p>
          <a:p>
            <a:pPr marL="800100"/>
            <a:r>
              <a:rPr lang="en-US" sz="2200" dirty="0"/>
              <a:t>Workload</a:t>
            </a:r>
          </a:p>
          <a:p>
            <a:pPr marL="800100"/>
            <a:r>
              <a:rPr lang="en-US" sz="2200" dirty="0"/>
              <a:t>Misinterpretation of cues</a:t>
            </a:r>
          </a:p>
          <a:p>
            <a:pPr marL="800100"/>
            <a:r>
              <a:rPr lang="en-US" sz="2200" dirty="0"/>
              <a:t>Lack of role clarity</a:t>
            </a:r>
          </a:p>
          <a:p>
            <a:pPr marL="0" indent="0">
              <a:buNone/>
            </a:pPr>
            <a:endParaRPr lang="en-US" sz="2200" dirty="0"/>
          </a:p>
        </p:txBody>
      </p:sp>
      <p:sp>
        <p:nvSpPr>
          <p:cNvPr id="6" name="Slide Number Placeholder 2"/>
          <p:cNvSpPr>
            <a:spLocks noGrp="1"/>
          </p:cNvSpPr>
          <p:nvPr>
            <p:ph type="sldNum" sz="quarter" idx="10"/>
          </p:nvPr>
        </p:nvSpPr>
        <p:spPr>
          <a:xfrm>
            <a:off x="457200" y="6324600"/>
            <a:ext cx="2133600" cy="365125"/>
          </a:xfrm>
        </p:spPr>
        <p:txBody>
          <a:bodyPr/>
          <a:lstStyle/>
          <a:p>
            <a:pPr algn="l"/>
            <a:fld id="{E507B00A-00F3-40B4-9FBC-773D3E654F20}" type="slidenum">
              <a:rPr lang="en-US" smtClean="0"/>
              <a:pPr algn="l"/>
              <a:t>16</a:t>
            </a:fld>
            <a:endParaRPr lang="en-US" dirty="0"/>
          </a:p>
        </p:txBody>
      </p:sp>
    </p:spTree>
    <p:extLst>
      <p:ext uri="{BB962C8B-B14F-4D97-AF65-F5344CB8AC3E}">
        <p14:creationId xmlns:p14="http://schemas.microsoft.com/office/powerpoint/2010/main" val="2021767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performing teams…</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17</a:t>
            </a:fld>
            <a:endParaRPr lang="en-US" dirty="0"/>
          </a:p>
        </p:txBody>
      </p:sp>
      <p:sp>
        <p:nvSpPr>
          <p:cNvPr id="4" name="Content Placeholder 3"/>
          <p:cNvSpPr>
            <a:spLocks noGrp="1"/>
          </p:cNvSpPr>
          <p:nvPr>
            <p:ph sz="quarter" idx="11"/>
          </p:nvPr>
        </p:nvSpPr>
        <p:spPr/>
        <p:txBody>
          <a:bodyPr>
            <a:normAutofit/>
          </a:bodyPr>
          <a:lstStyle/>
          <a:p>
            <a:pPr lvl="1"/>
            <a:r>
              <a:rPr lang="en-US" sz="2200" dirty="0" smtClean="0"/>
              <a:t>Hold </a:t>
            </a:r>
            <a:r>
              <a:rPr lang="en-US" sz="2200" dirty="0"/>
              <a:t>shared mental models</a:t>
            </a:r>
          </a:p>
          <a:p>
            <a:pPr lvl="1">
              <a:spcBef>
                <a:spcPct val="10000"/>
              </a:spcBef>
            </a:pPr>
            <a:r>
              <a:rPr lang="en-US" sz="2200" dirty="0"/>
              <a:t>Have clear roles and responsibilities</a:t>
            </a:r>
          </a:p>
          <a:p>
            <a:pPr lvl="1">
              <a:spcBef>
                <a:spcPct val="10000"/>
              </a:spcBef>
            </a:pPr>
            <a:r>
              <a:rPr lang="en-US" sz="2200" dirty="0"/>
              <a:t>Have clear, valued, and shared vision</a:t>
            </a:r>
          </a:p>
          <a:p>
            <a:pPr lvl="1">
              <a:spcBef>
                <a:spcPct val="10000"/>
              </a:spcBef>
            </a:pPr>
            <a:r>
              <a:rPr lang="en-US" sz="2200" dirty="0"/>
              <a:t>Optimize resources</a:t>
            </a:r>
          </a:p>
          <a:p>
            <a:pPr lvl="1">
              <a:spcBef>
                <a:spcPct val="10000"/>
              </a:spcBef>
            </a:pPr>
            <a:r>
              <a:rPr lang="en-US" sz="2200" dirty="0"/>
              <a:t>Have strong team leadership</a:t>
            </a:r>
          </a:p>
          <a:p>
            <a:pPr lvl="1">
              <a:spcBef>
                <a:spcPct val="10000"/>
              </a:spcBef>
            </a:pPr>
            <a:r>
              <a:rPr lang="en-US" sz="2200" dirty="0"/>
              <a:t>Engage in a regular discipline of feedback</a:t>
            </a:r>
          </a:p>
          <a:p>
            <a:pPr lvl="1">
              <a:spcBef>
                <a:spcPct val="10000"/>
              </a:spcBef>
            </a:pPr>
            <a:r>
              <a:rPr lang="en-US" sz="2200" b="1" i="1" dirty="0"/>
              <a:t>Develop a strong sense of collective trust and confidence </a:t>
            </a:r>
          </a:p>
          <a:p>
            <a:pPr lvl="1">
              <a:spcBef>
                <a:spcPct val="10000"/>
              </a:spcBef>
            </a:pPr>
            <a:r>
              <a:rPr lang="en-US" sz="2200" dirty="0"/>
              <a:t>Create mechanisms to cooperate and coordinate</a:t>
            </a:r>
          </a:p>
          <a:p>
            <a:pPr lvl="1">
              <a:spcBef>
                <a:spcPct val="10000"/>
              </a:spcBef>
            </a:pPr>
            <a:r>
              <a:rPr lang="en-US" sz="2200" dirty="0"/>
              <a:t>Manage and optimize performance outcomes</a:t>
            </a:r>
          </a:p>
          <a:p>
            <a:pPr lvl="1" algn="r">
              <a:buFont typeface="Wingdings" pitchFamily="2" charset="2"/>
              <a:buNone/>
            </a:pPr>
            <a:r>
              <a:rPr lang="en-US" sz="2200" b="1" dirty="0"/>
              <a:t>	</a:t>
            </a:r>
            <a:r>
              <a:rPr lang="en-US" sz="2000" i="1" dirty="0"/>
              <a:t>(Salas et al. 2004)</a:t>
            </a:r>
          </a:p>
          <a:p>
            <a:endParaRPr lang="en-US" dirty="0"/>
          </a:p>
        </p:txBody>
      </p:sp>
    </p:spTree>
    <p:extLst>
      <p:ext uri="{BB962C8B-B14F-4D97-AF65-F5344CB8AC3E}">
        <p14:creationId xmlns:p14="http://schemas.microsoft.com/office/powerpoint/2010/main" val="2503215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The Ego at the Door</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18</a:t>
            </a:fld>
            <a:endParaRPr lang="en-US" dirty="0"/>
          </a:p>
        </p:txBody>
      </p:sp>
      <p:sp>
        <p:nvSpPr>
          <p:cNvPr id="4" name="Content Placeholder 3"/>
          <p:cNvSpPr>
            <a:spLocks noGrp="1"/>
          </p:cNvSpPr>
          <p:nvPr>
            <p:ph sz="quarter" idx="11"/>
          </p:nvPr>
        </p:nvSpPr>
        <p:spPr/>
        <p:txBody>
          <a:bodyPr>
            <a:normAutofit/>
          </a:bodyPr>
          <a:lstStyle/>
          <a:p>
            <a:pPr marL="0" indent="0" algn="ctr">
              <a:buNone/>
            </a:pPr>
            <a:r>
              <a:rPr lang="en-US" b="1" i="1" dirty="0" smtClean="0"/>
              <a:t>“Status and </a:t>
            </a:r>
            <a:r>
              <a:rPr lang="en-US" b="1" i="1" dirty="0"/>
              <a:t>ego should remain at the door </a:t>
            </a:r>
            <a:r>
              <a:rPr lang="en-US" b="1" i="1" dirty="0" smtClean="0"/>
              <a:t>of the </a:t>
            </a:r>
            <a:r>
              <a:rPr lang="en-US" b="1" i="1" dirty="0"/>
              <a:t>meeting room and all safety team </a:t>
            </a:r>
            <a:r>
              <a:rPr lang="en-US" b="1" i="1" dirty="0" smtClean="0"/>
              <a:t>members should </a:t>
            </a:r>
            <a:r>
              <a:rPr lang="en-US" b="1" i="1" dirty="0"/>
              <a:t>have equal authority to </a:t>
            </a:r>
            <a:r>
              <a:rPr lang="en-US" b="1" i="1" dirty="0" smtClean="0"/>
              <a:t>identify issues </a:t>
            </a:r>
            <a:r>
              <a:rPr lang="en-US" b="1" i="1" dirty="0"/>
              <a:t>and challenge unsafe practices, </a:t>
            </a:r>
            <a:r>
              <a:rPr lang="en-US" b="1" i="1" dirty="0" smtClean="0"/>
              <a:t>regardless of </a:t>
            </a:r>
            <a:r>
              <a:rPr lang="en-US" b="1" i="1" dirty="0"/>
              <a:t>title</a:t>
            </a:r>
            <a:r>
              <a:rPr lang="en-US" b="1" i="1" dirty="0" smtClean="0"/>
              <a:t>.”</a:t>
            </a:r>
          </a:p>
          <a:p>
            <a:pPr marL="3657600" indent="0">
              <a:buNone/>
            </a:pPr>
            <a:endParaRPr lang="en-US" sz="2000" dirty="0" smtClean="0"/>
          </a:p>
          <a:p>
            <a:pPr marL="3657600" indent="0">
              <a:buNone/>
            </a:pPr>
            <a:r>
              <a:rPr lang="en-US" sz="2000" dirty="0" smtClean="0"/>
              <a:t>-Hohenhaus, </a:t>
            </a:r>
            <a:r>
              <a:rPr lang="en-US" sz="2000" dirty="0" err="1" smtClean="0"/>
              <a:t>Frush</a:t>
            </a:r>
            <a:r>
              <a:rPr lang="en-US" sz="2000" dirty="0" smtClean="0"/>
              <a:t> 2005</a:t>
            </a:r>
            <a:endParaRPr lang="en-US" sz="2000" dirty="0"/>
          </a:p>
        </p:txBody>
      </p:sp>
    </p:spTree>
    <p:extLst>
      <p:ext uri="{BB962C8B-B14F-4D97-AF65-F5344CB8AC3E}">
        <p14:creationId xmlns:p14="http://schemas.microsoft.com/office/powerpoint/2010/main" val="2669489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E507B00A-00F3-40B4-9FBC-773D3E654F20}" type="slidenum">
              <a:rPr lang="en-US" smtClean="0"/>
              <a:pPr algn="l"/>
              <a:t>19</a:t>
            </a:fld>
            <a:endParaRPr lang="en-US" dirty="0"/>
          </a:p>
        </p:txBody>
      </p:sp>
      <p:sp>
        <p:nvSpPr>
          <p:cNvPr id="4" name="Content Placeholder 3"/>
          <p:cNvSpPr>
            <a:spLocks noGrp="1"/>
          </p:cNvSpPr>
          <p:nvPr>
            <p:ph sz="quarter" idx="4294967295"/>
          </p:nvPr>
        </p:nvSpPr>
        <p:spPr>
          <a:xfrm>
            <a:off x="533400" y="1600200"/>
            <a:ext cx="8077200" cy="4572000"/>
          </a:xfrm>
        </p:spPr>
        <p:txBody>
          <a:bodyPr>
            <a:normAutofit fontScale="92500" lnSpcReduction="10000"/>
          </a:bodyPr>
          <a:lstStyle/>
          <a:p>
            <a:pPr marL="0" indent="0" algn="ctr">
              <a:buNone/>
            </a:pPr>
            <a:r>
              <a:rPr lang="en-US" b="1" i="1" dirty="0"/>
              <a:t>The most important scientific revolutions all</a:t>
            </a:r>
          </a:p>
          <a:p>
            <a:pPr marL="0" indent="0" algn="ctr">
              <a:buNone/>
            </a:pPr>
            <a:r>
              <a:rPr lang="en-US" b="1" i="1" dirty="0"/>
              <a:t>include, as their only common feature, the</a:t>
            </a:r>
          </a:p>
          <a:p>
            <a:pPr marL="0" indent="0" algn="ctr">
              <a:buNone/>
            </a:pPr>
            <a:r>
              <a:rPr lang="en-US" b="1" i="1" dirty="0"/>
              <a:t>dethronement of human arrogance from one</a:t>
            </a:r>
          </a:p>
          <a:p>
            <a:pPr marL="0" indent="0" algn="ctr">
              <a:buNone/>
            </a:pPr>
            <a:r>
              <a:rPr lang="en-US" b="1" i="1" dirty="0"/>
              <a:t>pedestal after another of previous</a:t>
            </a:r>
          </a:p>
          <a:p>
            <a:pPr marL="0" indent="0" algn="ctr">
              <a:buNone/>
            </a:pPr>
            <a:r>
              <a:rPr lang="en-US" b="1" i="1" dirty="0"/>
              <a:t>convictions about our centrality in the</a:t>
            </a:r>
          </a:p>
          <a:p>
            <a:pPr marL="0" indent="0" algn="ctr">
              <a:buNone/>
            </a:pPr>
            <a:r>
              <a:rPr lang="en-US" b="1" i="1" dirty="0"/>
              <a:t>cosmos</a:t>
            </a:r>
            <a:r>
              <a:rPr lang="en-US" b="1" i="1" dirty="0" smtClean="0"/>
              <a:t>.</a:t>
            </a:r>
          </a:p>
          <a:p>
            <a:pPr marL="0" indent="0" algn="ctr">
              <a:buNone/>
            </a:pPr>
            <a:endParaRPr lang="en-US" b="1" i="1" dirty="0"/>
          </a:p>
          <a:p>
            <a:pPr marL="2806700" indent="0">
              <a:buNone/>
            </a:pPr>
            <a:r>
              <a:rPr lang="en-US" sz="2400" dirty="0"/>
              <a:t>-</a:t>
            </a:r>
            <a:r>
              <a:rPr lang="en-US" sz="2400" dirty="0" smtClean="0"/>
              <a:t>Stephen </a:t>
            </a:r>
            <a:r>
              <a:rPr lang="en-US" sz="2400" dirty="0"/>
              <a:t>Jay Gould (US author, </a:t>
            </a:r>
            <a:r>
              <a:rPr lang="en-US" sz="2400" dirty="0" smtClean="0"/>
              <a:t>naturalist, paleontologist</a:t>
            </a:r>
            <a:r>
              <a:rPr lang="en-US" sz="2400" dirty="0"/>
              <a:t>, and popularizer of </a:t>
            </a:r>
            <a:r>
              <a:rPr lang="en-US" sz="2400" dirty="0" smtClean="0"/>
              <a:t>science) [</a:t>
            </a:r>
            <a:r>
              <a:rPr lang="en-US" sz="2400" dirty="0"/>
              <a:t>1941-2002]</a:t>
            </a:r>
          </a:p>
        </p:txBody>
      </p:sp>
      <p:sp>
        <p:nvSpPr>
          <p:cNvPr id="5" name="Title 1"/>
          <p:cNvSpPr>
            <a:spLocks noGrp="1"/>
          </p:cNvSpPr>
          <p:nvPr>
            <p:ph type="title"/>
          </p:nvPr>
        </p:nvSpPr>
        <p:spPr>
          <a:xfrm>
            <a:off x="0" y="0"/>
            <a:ext cx="9144000" cy="1371600"/>
          </a:xfrm>
        </p:spPr>
        <p:txBody>
          <a:bodyPr/>
          <a:lstStyle/>
          <a:p>
            <a:r>
              <a:rPr lang="en-US" dirty="0" smtClean="0"/>
              <a:t>Quote</a:t>
            </a:r>
            <a:endParaRPr lang="en-US" dirty="0"/>
          </a:p>
        </p:txBody>
      </p:sp>
    </p:spTree>
    <p:extLst>
      <p:ext uri="{BB962C8B-B14F-4D97-AF65-F5344CB8AC3E}">
        <p14:creationId xmlns:p14="http://schemas.microsoft.com/office/powerpoint/2010/main" val="3952316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9144000" cy="1371600"/>
          </a:xfrm>
        </p:spPr>
        <p:txBody>
          <a:bodyPr/>
          <a:lstStyle/>
          <a:p>
            <a:r>
              <a:rPr lang="en-US" dirty="0" smtClean="0"/>
              <a:t>Learning Objectives</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2</a:t>
            </a:fld>
            <a:endParaRPr lang="en-US" dirty="0"/>
          </a:p>
        </p:txBody>
      </p:sp>
      <p:sp>
        <p:nvSpPr>
          <p:cNvPr id="7" name="Content Placeholder 6"/>
          <p:cNvSpPr>
            <a:spLocks noGrp="1"/>
          </p:cNvSpPr>
          <p:nvPr>
            <p:ph sz="quarter" idx="11"/>
          </p:nvPr>
        </p:nvSpPr>
        <p:spPr/>
        <p:txBody>
          <a:bodyPr/>
          <a:lstStyle/>
          <a:p>
            <a:r>
              <a:rPr lang="en-US" dirty="0" smtClean="0"/>
              <a:t>Describe the relationship between hierarchy and patient safety</a:t>
            </a:r>
          </a:p>
          <a:p>
            <a:r>
              <a:rPr lang="en-US" dirty="0" smtClean="0"/>
              <a:t>Explain communication strategies that empower team members to speak up and challenge when appropriate</a:t>
            </a:r>
          </a:p>
          <a:p>
            <a:r>
              <a:rPr lang="en-US" dirty="0" smtClean="0"/>
              <a:t>Identify characteristics of high performing teams and barriers to their performance</a:t>
            </a:r>
          </a:p>
          <a:p>
            <a:pPr marL="0" indent="0">
              <a:buNone/>
            </a:pPr>
            <a:endParaRPr lang="en-US" dirty="0"/>
          </a:p>
        </p:txBody>
      </p:sp>
    </p:spTree>
    <p:extLst>
      <p:ext uri="{BB962C8B-B14F-4D97-AF65-F5344CB8AC3E}">
        <p14:creationId xmlns:p14="http://schemas.microsoft.com/office/powerpoint/2010/main" val="209083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dirty="0"/>
              <a:t/>
            </a:r>
            <a:br>
              <a:rPr lang="en-US" dirty="0"/>
            </a:br>
            <a:r>
              <a:rPr lang="en-US" dirty="0" smtClean="0"/>
              <a:t>What we Model Matters</a:t>
            </a:r>
            <a:r>
              <a:rPr lang="en-US" dirty="0"/>
              <a:t/>
            </a:r>
            <a:br>
              <a:rPr lang="en-US" dirty="0"/>
            </a:b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20</a:t>
            </a:fld>
            <a:endParaRPr lang="en-US" dirty="0"/>
          </a:p>
        </p:txBody>
      </p:sp>
      <p:sp>
        <p:nvSpPr>
          <p:cNvPr id="4" name="Content Placeholder 3"/>
          <p:cNvSpPr>
            <a:spLocks noGrp="1"/>
          </p:cNvSpPr>
          <p:nvPr>
            <p:ph sz="quarter" idx="11"/>
          </p:nvPr>
        </p:nvSpPr>
        <p:spPr/>
        <p:txBody>
          <a:bodyPr/>
          <a:lstStyle/>
          <a:p>
            <a:pPr marL="0" indent="0" algn="ctr">
              <a:buNone/>
            </a:pPr>
            <a:r>
              <a:rPr lang="en-US" b="1" dirty="0"/>
              <a:t>“If we could change ourselves, the tendencies in the world would also change. As a man changes his own nature, so does the attitude of the world change towards him. … We need not wait to see what others </a:t>
            </a:r>
            <a:r>
              <a:rPr lang="en-US" b="1" dirty="0" smtClean="0"/>
              <a:t>do”</a:t>
            </a:r>
          </a:p>
          <a:p>
            <a:pPr marL="0" indent="0" algn="ctr">
              <a:buNone/>
            </a:pPr>
            <a:endParaRPr lang="en-US" b="1" dirty="0" smtClean="0"/>
          </a:p>
          <a:p>
            <a:pPr marL="3657600" lvl="5" indent="0">
              <a:buNone/>
            </a:pPr>
            <a:r>
              <a:rPr lang="en-US" sz="2800" b="1" dirty="0" smtClean="0"/>
              <a:t>		</a:t>
            </a:r>
            <a:r>
              <a:rPr lang="en-US" sz="2400" dirty="0"/>
              <a:t>-Gandhi</a:t>
            </a:r>
            <a:endParaRPr lang="en-US" dirty="0"/>
          </a:p>
        </p:txBody>
      </p:sp>
    </p:spTree>
    <p:extLst>
      <p:ext uri="{BB962C8B-B14F-4D97-AF65-F5344CB8AC3E}">
        <p14:creationId xmlns:p14="http://schemas.microsoft.com/office/powerpoint/2010/main" val="1356276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4" name="Content Placeholder 3"/>
          <p:cNvSpPr>
            <a:spLocks noGrp="1"/>
          </p:cNvSpPr>
          <p:nvPr>
            <p:ph sz="quarter" idx="11"/>
          </p:nvPr>
        </p:nvSpPr>
        <p:spPr/>
        <p:txBody>
          <a:bodyPr/>
          <a:lstStyle/>
          <a:p>
            <a:pPr marL="0" indent="0" algn="ctr">
              <a:buNone/>
            </a:pPr>
            <a:endParaRPr lang="en-US" dirty="0" smtClean="0"/>
          </a:p>
          <a:p>
            <a:pPr marL="0" indent="0" algn="ctr">
              <a:buNone/>
            </a:pPr>
            <a:endParaRPr lang="en-US" dirty="0"/>
          </a:p>
          <a:p>
            <a:pPr marL="0" indent="0" algn="ctr">
              <a:buNone/>
            </a:pPr>
            <a:r>
              <a:rPr lang="en-US" sz="4400" dirty="0" smtClean="0"/>
              <a:t>Questions?</a:t>
            </a:r>
            <a:endParaRPr lang="en-US" sz="4400" dirty="0"/>
          </a:p>
        </p:txBody>
      </p:sp>
      <p:sp>
        <p:nvSpPr>
          <p:cNvPr id="5" name="Slide Number Placeholder 3"/>
          <p:cNvSpPr>
            <a:spLocks noGrp="1"/>
          </p:cNvSpPr>
          <p:nvPr>
            <p:ph type="sldNum" sz="quarter" idx="4294967295"/>
          </p:nvPr>
        </p:nvSpPr>
        <p:spPr>
          <a:xfrm>
            <a:off x="457200" y="632460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60F9124-53E4-4354-BB82-A45AE5086DA4}" type="slidenum">
              <a:rPr lang="en-US" altLang="en-US" smtClean="0"/>
              <a:pPr eaLnBrk="1" hangingPunct="1"/>
              <a:t>21</a:t>
            </a:fld>
            <a:endParaRPr lang="en-US" altLang="en-US" smtClean="0"/>
          </a:p>
        </p:txBody>
      </p:sp>
    </p:spTree>
    <p:extLst>
      <p:ext uri="{BB962C8B-B14F-4D97-AF65-F5344CB8AC3E}">
        <p14:creationId xmlns:p14="http://schemas.microsoft.com/office/powerpoint/2010/main" val="3894887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Funding</a:t>
            </a:r>
            <a:endParaRPr lang="en-US"/>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22</a:t>
            </a:fld>
            <a:endParaRPr lang="en-US" dirty="0"/>
          </a:p>
        </p:txBody>
      </p:sp>
      <p:sp>
        <p:nvSpPr>
          <p:cNvPr id="4" name="Content Placeholder 3"/>
          <p:cNvSpPr>
            <a:spLocks noGrp="1"/>
          </p:cNvSpPr>
          <p:nvPr>
            <p:ph sz="quarter" idx="11"/>
          </p:nvPr>
        </p:nvSpPr>
        <p:spPr/>
        <p:txBody>
          <a:bodyPr>
            <a:normAutofit/>
          </a:bodyPr>
          <a:lstStyle/>
          <a:p>
            <a:pPr marL="0" indent="0">
              <a:buNone/>
            </a:pPr>
            <a:r>
              <a:rPr lang="en-US" sz="2600" dirty="0"/>
              <a:t>Prepared by the Health Research &amp; Educational Trust of the American Hospital Association with contract funding provided by the Agency for Healthcare Research and Quality through the contract,</a:t>
            </a:r>
            <a:r>
              <a:rPr lang="en-US" sz="2600" b="1" dirty="0"/>
              <a:t> </a:t>
            </a:r>
            <a:r>
              <a:rPr lang="en-US" sz="2600" dirty="0"/>
              <a:t>“National Implementation of Comprehensive Unit-based Safety Program (CUSP) to Reduce Catheter-Associated Urinary Tract Infection (CAUTI), project number HHSA290201000025I/HHSA29032001T, Task Order #1.”</a:t>
            </a:r>
          </a:p>
          <a:p>
            <a:pPr marL="0" indent="0">
              <a:buNone/>
            </a:pPr>
            <a:endParaRPr lang="en-US" dirty="0"/>
          </a:p>
        </p:txBody>
      </p:sp>
    </p:spTree>
    <p:extLst>
      <p:ext uri="{BB962C8B-B14F-4D97-AF65-F5344CB8AC3E}">
        <p14:creationId xmlns:p14="http://schemas.microsoft.com/office/powerpoint/2010/main" val="524882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9144000" cy="1371600"/>
          </a:xfrm>
        </p:spPr>
        <p:txBody>
          <a:bodyPr/>
          <a:lstStyle/>
          <a:p>
            <a:r>
              <a:rPr lang="en-US" dirty="0" smtClean="0"/>
              <a:t>Why No Title in the Title Slide?</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3</a:t>
            </a:fld>
            <a:endParaRPr lang="en-US" dirty="0"/>
          </a:p>
        </p:txBody>
      </p:sp>
      <p:sp>
        <p:nvSpPr>
          <p:cNvPr id="7" name="Content Placeholder 6"/>
          <p:cNvSpPr>
            <a:spLocks noGrp="1"/>
          </p:cNvSpPr>
          <p:nvPr>
            <p:ph sz="quarter" idx="11"/>
          </p:nvPr>
        </p:nvSpPr>
        <p:spPr/>
        <p:txBody>
          <a:bodyPr/>
          <a:lstStyle/>
          <a:p>
            <a:r>
              <a:rPr lang="en-US" dirty="0" smtClean="0"/>
              <a:t>Why are we talking about this at all?</a:t>
            </a:r>
          </a:p>
          <a:p>
            <a:pPr lvl="1"/>
            <a:r>
              <a:rPr lang="en-US" dirty="0" smtClean="0"/>
              <a:t>CAUTI calls and titles</a:t>
            </a:r>
          </a:p>
          <a:p>
            <a:pPr marL="0" indent="0" algn="ctr">
              <a:buNone/>
            </a:pPr>
            <a:endParaRPr lang="en-US" dirty="0" smtClean="0"/>
          </a:p>
          <a:p>
            <a:pPr marL="0" indent="0" algn="ctr">
              <a:buNone/>
            </a:pPr>
            <a:endParaRPr lang="en-US" dirty="0"/>
          </a:p>
          <a:p>
            <a:pPr marL="0" indent="0" algn="ctr">
              <a:buNone/>
            </a:pPr>
            <a:r>
              <a:rPr lang="en-US" dirty="0" smtClean="0"/>
              <a:t>What we model matters.</a:t>
            </a:r>
          </a:p>
          <a:p>
            <a:pPr marL="0" indent="0">
              <a:buNone/>
            </a:pPr>
            <a:endParaRPr lang="en-US" dirty="0"/>
          </a:p>
        </p:txBody>
      </p:sp>
    </p:spTree>
    <p:extLst>
      <p:ext uri="{BB962C8B-B14F-4D97-AF65-F5344CB8AC3E}">
        <p14:creationId xmlns:p14="http://schemas.microsoft.com/office/powerpoint/2010/main" val="38084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Autofit/>
          </a:bodyPr>
          <a:lstStyle/>
          <a:p>
            <a:r>
              <a:rPr lang="en-US" dirty="0" smtClean="0"/>
              <a:t>Hierarchy- What Does it Mean and Where Does it Come From</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4</a:t>
            </a:fld>
            <a:endParaRPr lang="en-US" dirty="0"/>
          </a:p>
        </p:txBody>
      </p:sp>
      <p:sp>
        <p:nvSpPr>
          <p:cNvPr id="4" name="Content Placeholder 3"/>
          <p:cNvSpPr>
            <a:spLocks noGrp="1"/>
          </p:cNvSpPr>
          <p:nvPr>
            <p:ph sz="quarter" idx="11"/>
          </p:nvPr>
        </p:nvSpPr>
        <p:spPr/>
        <p:txBody>
          <a:bodyPr/>
          <a:lstStyle/>
          <a:p>
            <a:r>
              <a:rPr lang="en-US" dirty="0" smtClean="0"/>
              <a:t>Then </a:t>
            </a:r>
            <a:r>
              <a:rPr lang="en-US" sz="2000" dirty="0" smtClean="0"/>
              <a:t>(</a:t>
            </a:r>
            <a:r>
              <a:rPr lang="en-US" sz="2000" i="1" dirty="0" smtClean="0"/>
              <a:t>1380 Oxford English Dictionary</a:t>
            </a:r>
            <a:r>
              <a:rPr lang="en-US" sz="2000" dirty="0" smtClean="0"/>
              <a:t>)</a:t>
            </a:r>
            <a:r>
              <a:rPr lang="en-US" dirty="0" smtClean="0"/>
              <a:t>:</a:t>
            </a:r>
            <a:r>
              <a:rPr lang="en-US" sz="2000" dirty="0" smtClean="0"/>
              <a:t> </a:t>
            </a:r>
            <a:r>
              <a:rPr lang="en-US" dirty="0" smtClean="0"/>
              <a:t>‘a system </a:t>
            </a:r>
            <a:r>
              <a:rPr lang="en-US" dirty="0"/>
              <a:t>of orders of angels and heavenly </a:t>
            </a:r>
            <a:r>
              <a:rPr lang="en-US" dirty="0" smtClean="0"/>
              <a:t>beings‘</a:t>
            </a:r>
          </a:p>
          <a:p>
            <a:r>
              <a:rPr lang="en-US" dirty="0" smtClean="0"/>
              <a:t>Now: a </a:t>
            </a:r>
            <a:r>
              <a:rPr lang="en-US" dirty="0"/>
              <a:t>group of individuals ranked according to authority, capacity, or position</a:t>
            </a:r>
            <a:endParaRPr lang="en-US" dirty="0" smtClean="0"/>
          </a:p>
          <a:p>
            <a:endParaRPr lang="en-US" dirty="0"/>
          </a:p>
        </p:txBody>
      </p:sp>
    </p:spTree>
    <p:extLst>
      <p:ext uri="{BB962C8B-B14F-4D97-AF65-F5344CB8AC3E}">
        <p14:creationId xmlns:p14="http://schemas.microsoft.com/office/powerpoint/2010/main" val="3003734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Autofit/>
          </a:bodyPr>
          <a:lstStyle/>
          <a:p>
            <a:r>
              <a:rPr lang="en-US" dirty="0" smtClean="0"/>
              <a:t>How did we get here- </a:t>
            </a:r>
            <a:br>
              <a:rPr lang="en-US" dirty="0" smtClean="0"/>
            </a:br>
            <a:r>
              <a:rPr lang="en-US" dirty="0" smtClean="0"/>
              <a:t>Historically speaking?</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5</a:t>
            </a:fld>
            <a:endParaRPr lang="en-US" dirty="0"/>
          </a:p>
        </p:txBody>
      </p:sp>
      <p:sp>
        <p:nvSpPr>
          <p:cNvPr id="4" name="Content Placeholder 3"/>
          <p:cNvSpPr>
            <a:spLocks noGrp="1"/>
          </p:cNvSpPr>
          <p:nvPr>
            <p:ph sz="quarter" idx="11"/>
          </p:nvPr>
        </p:nvSpPr>
        <p:spPr/>
        <p:txBody>
          <a:bodyPr>
            <a:normAutofit fontScale="62500" lnSpcReduction="20000"/>
          </a:bodyPr>
          <a:lstStyle/>
          <a:p>
            <a:pPr marL="0" indent="0">
              <a:buNone/>
            </a:pPr>
            <a:endParaRPr lang="en-AU" dirty="0"/>
          </a:p>
          <a:p>
            <a:pPr marL="0" indent="0">
              <a:buNone/>
            </a:pPr>
            <a:r>
              <a:rPr lang="en-AU" sz="4000" dirty="0"/>
              <a:t>“100 years ago, a series of studies about the education of health professionals, led by the 1910 Flexner report, sparked </a:t>
            </a:r>
            <a:r>
              <a:rPr lang="en-AU" sz="4000" dirty="0" smtClean="0"/>
              <a:t>ground-breaking </a:t>
            </a:r>
            <a:r>
              <a:rPr lang="en-AU" sz="4000" dirty="0"/>
              <a:t>reforms. Through integration of modern science into the curricula at university-based schools, the reforms equipped health professionals with the knowledge that contributed to the doubling of life span during the 20th century</a:t>
            </a:r>
            <a:r>
              <a:rPr lang="en-AU" sz="4000" dirty="0" smtClean="0"/>
              <a:t>.”</a:t>
            </a:r>
          </a:p>
          <a:p>
            <a:pPr marL="0" indent="0">
              <a:buNone/>
            </a:pPr>
            <a:endParaRPr lang="en-AU" sz="4000" dirty="0"/>
          </a:p>
          <a:p>
            <a:pPr marL="0" indent="0">
              <a:buNone/>
            </a:pPr>
            <a:r>
              <a:rPr lang="en-AU" sz="2000" dirty="0" smtClean="0"/>
              <a:t>	--FRENK</a:t>
            </a:r>
            <a:r>
              <a:rPr lang="en-AU" sz="2000" dirty="0"/>
              <a:t>, J., CHEN, L., BHUTTA, Z., COHEN, J., CRISP, N., EVANS, T., FINEBERG, H., GARCIA, P., KE, Y., </a:t>
            </a:r>
            <a:r>
              <a:rPr lang="en-AU" sz="2000" dirty="0" smtClean="0"/>
              <a:t>	KELLEY</a:t>
            </a:r>
            <a:r>
              <a:rPr lang="en-AU" sz="2000" dirty="0"/>
              <a:t>, P., KISTNASAMY, B., MELEIS, A., NAYLOR, D., PABLOS-MENDEZ, A., REDDY, S., SCRIMSHAW, </a:t>
            </a:r>
            <a:r>
              <a:rPr lang="en-AU" sz="2000" dirty="0" smtClean="0"/>
              <a:t>	S</a:t>
            </a:r>
            <a:r>
              <a:rPr lang="en-AU" sz="2000" dirty="0"/>
              <a:t>., SEPULVEDA, J., SERWADDA, D. &amp; ZURAYK, H. 2010. Health professionals for a new century: </a:t>
            </a:r>
            <a:r>
              <a:rPr lang="en-AU" sz="2000" dirty="0" smtClean="0"/>
              <a:t>	transforming </a:t>
            </a:r>
            <a:r>
              <a:rPr lang="en-AU" sz="2000" dirty="0"/>
              <a:t>education to strengthen health systems in an interdependent world. </a:t>
            </a:r>
            <a:r>
              <a:rPr lang="en-AU" sz="2000" i="1" dirty="0"/>
              <a:t>The Lancet, </a:t>
            </a:r>
            <a:r>
              <a:rPr lang="en-AU" sz="2000" i="1" dirty="0" smtClean="0"/>
              <a:t>	</a:t>
            </a:r>
            <a:r>
              <a:rPr lang="en-AU" sz="2000" dirty="0" smtClean="0"/>
              <a:t>376</a:t>
            </a:r>
            <a:r>
              <a:rPr lang="en-AU" sz="2000" b="1" dirty="0"/>
              <a:t>, </a:t>
            </a:r>
            <a:r>
              <a:rPr lang="en-AU" sz="2000" b="1" dirty="0" smtClean="0"/>
              <a:t>	</a:t>
            </a:r>
            <a:r>
              <a:rPr lang="en-AU" sz="2000" dirty="0" smtClean="0"/>
              <a:t>1923-58</a:t>
            </a:r>
            <a:r>
              <a:rPr lang="en-AU" sz="2000" dirty="0"/>
              <a:t>. </a:t>
            </a:r>
          </a:p>
          <a:p>
            <a:endParaRPr lang="en-US" dirty="0"/>
          </a:p>
        </p:txBody>
      </p:sp>
    </p:spTree>
    <p:extLst>
      <p:ext uri="{BB962C8B-B14F-4D97-AF65-F5344CB8AC3E}">
        <p14:creationId xmlns:p14="http://schemas.microsoft.com/office/powerpoint/2010/main" val="491560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“Here in the 21</a:t>
            </a:r>
            <a:r>
              <a:rPr lang="en-AU" baseline="30000" dirty="0" smtClean="0"/>
              <a:t>st</a:t>
            </a:r>
            <a:r>
              <a:rPr lang="en-AU" dirty="0" smtClean="0"/>
              <a:t> Century, </a:t>
            </a:r>
            <a:br>
              <a:rPr lang="en-AU" dirty="0" smtClean="0"/>
            </a:br>
            <a:r>
              <a:rPr lang="en-AU" dirty="0" smtClean="0"/>
              <a:t>all is not well.” </a:t>
            </a:r>
            <a:endParaRPr lang="en-AU" dirty="0"/>
          </a:p>
        </p:txBody>
      </p:sp>
      <p:sp>
        <p:nvSpPr>
          <p:cNvPr id="3" name="Content Placeholder 2"/>
          <p:cNvSpPr>
            <a:spLocks noGrp="1"/>
          </p:cNvSpPr>
          <p:nvPr>
            <p:ph sz="quarter" idx="11"/>
          </p:nvPr>
        </p:nvSpPr>
        <p:spPr/>
        <p:txBody>
          <a:bodyPr>
            <a:normAutofit fontScale="85000" lnSpcReduction="20000"/>
          </a:bodyPr>
          <a:lstStyle/>
          <a:p>
            <a:pPr marL="0" indent="0">
              <a:buNone/>
            </a:pPr>
            <a:r>
              <a:rPr lang="en-AU" dirty="0" smtClean="0"/>
              <a:t>“Glaring gaps and inequities in health persist both within and between countries, underscoring our collective </a:t>
            </a:r>
            <a:r>
              <a:rPr lang="en-AU" b="1" i="1" dirty="0" smtClean="0"/>
              <a:t>failure to share the dramatic health advances </a:t>
            </a:r>
            <a:r>
              <a:rPr lang="en-AU" dirty="0" smtClean="0"/>
              <a:t>equitably.”</a:t>
            </a:r>
          </a:p>
          <a:p>
            <a:r>
              <a:rPr lang="en-AU" dirty="0" smtClean="0"/>
              <a:t>Evolving health threats</a:t>
            </a:r>
          </a:p>
          <a:p>
            <a:pPr lvl="1"/>
            <a:r>
              <a:rPr lang="en-AU" dirty="0" smtClean="0"/>
              <a:t>New infectious, environmental, and behavioural risks </a:t>
            </a:r>
          </a:p>
          <a:p>
            <a:pPr lvl="1"/>
            <a:r>
              <a:rPr lang="en-AU" dirty="0" smtClean="0"/>
              <a:t>Rapid demographic and epidemiological transitions </a:t>
            </a:r>
          </a:p>
          <a:p>
            <a:pPr lvl="1"/>
            <a:r>
              <a:rPr lang="en-AU" dirty="0" smtClean="0"/>
              <a:t>Health systems worldwide are struggling to keep up, as they become more complex and costly, placing additional demands on health workers.”</a:t>
            </a:r>
          </a:p>
          <a:p>
            <a:pPr marL="3654425" lvl="2" indent="0">
              <a:buNone/>
            </a:pPr>
            <a:r>
              <a:rPr lang="en-AU" dirty="0" smtClean="0"/>
              <a:t>		-</a:t>
            </a:r>
            <a:r>
              <a:rPr lang="en-AU" dirty="0" err="1" smtClean="0"/>
              <a:t>Frenk</a:t>
            </a:r>
            <a:r>
              <a:rPr lang="en-AU" dirty="0" smtClean="0"/>
              <a:t>, J et al</a:t>
            </a:r>
            <a:endParaRPr lang="en-AU" dirty="0"/>
          </a:p>
        </p:txBody>
      </p:sp>
      <p:sp>
        <p:nvSpPr>
          <p:cNvPr id="4" name="Slide Number Placeholder 2"/>
          <p:cNvSpPr>
            <a:spLocks noGrp="1"/>
          </p:cNvSpPr>
          <p:nvPr>
            <p:ph type="sldNum" sz="quarter" idx="10"/>
          </p:nvPr>
        </p:nvSpPr>
        <p:spPr>
          <a:xfrm>
            <a:off x="457200" y="6324600"/>
            <a:ext cx="2133600" cy="365125"/>
          </a:xfrm>
        </p:spPr>
        <p:txBody>
          <a:bodyPr/>
          <a:lstStyle/>
          <a:p>
            <a:pPr algn="l"/>
            <a:fld id="{E507B00A-00F3-40B4-9FBC-773D3E654F20}" type="slidenum">
              <a:rPr lang="en-US" smtClean="0"/>
              <a:pPr algn="l"/>
              <a:t>6</a:t>
            </a:fld>
            <a:endParaRPr lang="en-US" dirty="0"/>
          </a:p>
        </p:txBody>
      </p:sp>
    </p:spTree>
    <p:extLst>
      <p:ext uri="{BB962C8B-B14F-4D97-AF65-F5344CB8AC3E}">
        <p14:creationId xmlns:p14="http://schemas.microsoft.com/office/powerpoint/2010/main" val="2346561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is your Tribe? </a:t>
            </a:r>
            <a:endParaRPr lang="en-AU" dirty="0"/>
          </a:p>
        </p:txBody>
      </p:sp>
      <p:sp>
        <p:nvSpPr>
          <p:cNvPr id="3" name="Content Placeholder 2"/>
          <p:cNvSpPr>
            <a:spLocks noGrp="1"/>
          </p:cNvSpPr>
          <p:nvPr>
            <p:ph sz="quarter" idx="11"/>
          </p:nvPr>
        </p:nvSpPr>
        <p:spPr>
          <a:xfrm>
            <a:off x="457200" y="1676400"/>
            <a:ext cx="8153400" cy="4648200"/>
          </a:xfrm>
        </p:spPr>
        <p:txBody>
          <a:bodyPr>
            <a:noAutofit/>
          </a:bodyPr>
          <a:lstStyle/>
          <a:p>
            <a:pPr marL="0" indent="0">
              <a:buNone/>
            </a:pPr>
            <a:r>
              <a:rPr lang="en-AU" sz="2100" dirty="0" smtClean="0"/>
              <a:t>“Professional education has not kept pace with these challenges, largely because of fragmented, outdated, and static curricula that produce ill-equipped graduates. The problems are systemic: mismatch of competencies to patient and population needs; </a:t>
            </a:r>
            <a:r>
              <a:rPr lang="en-AU" sz="2100" b="1" i="1" dirty="0" smtClean="0"/>
              <a:t>poor teamwork</a:t>
            </a:r>
            <a:r>
              <a:rPr lang="en-AU" sz="2100" dirty="0" smtClean="0"/>
              <a:t>; persistent gender stratification of professional status; narrow technical focus without broader contextual understanding; episodic encounters rather than continuous care; predominant hospital orientation at the expense of primary care; quantitative and qualitative imbalances in the professional labour market; and weak leadership to improve health-system performance. </a:t>
            </a:r>
            <a:r>
              <a:rPr lang="en-AU" sz="2100" b="1" i="1" dirty="0" smtClean="0"/>
              <a:t>Laudable efforts to address these deficiencies have mostly floundered, partly because of the so-called tribalism of the professions—</a:t>
            </a:r>
            <a:r>
              <a:rPr lang="en-AU" sz="2100" b="1" i="1" dirty="0" err="1" smtClean="0"/>
              <a:t>ie</a:t>
            </a:r>
            <a:r>
              <a:rPr lang="en-AU" sz="2100" b="1" i="1" dirty="0" smtClean="0"/>
              <a:t>, the tendency of the various professions to act in isolation from or even in competition with each other.”</a:t>
            </a:r>
          </a:p>
          <a:p>
            <a:pPr marL="4114800" indent="0">
              <a:buNone/>
            </a:pPr>
            <a:r>
              <a:rPr lang="en-AU" sz="2100" i="1" dirty="0" smtClean="0"/>
              <a:t>-</a:t>
            </a:r>
            <a:r>
              <a:rPr lang="en-AU" sz="2100" dirty="0" err="1" smtClean="0"/>
              <a:t>Frenk</a:t>
            </a:r>
            <a:r>
              <a:rPr lang="en-AU" sz="2100" dirty="0" smtClean="0"/>
              <a:t>, J et al</a:t>
            </a:r>
          </a:p>
          <a:p>
            <a:pPr marL="0" indent="0">
              <a:buNone/>
            </a:pPr>
            <a:endParaRPr lang="en-AU" sz="2100" dirty="0"/>
          </a:p>
        </p:txBody>
      </p:sp>
      <p:sp>
        <p:nvSpPr>
          <p:cNvPr id="4" name="Slide Number Placeholder 2"/>
          <p:cNvSpPr>
            <a:spLocks noGrp="1"/>
          </p:cNvSpPr>
          <p:nvPr>
            <p:ph type="sldNum" sz="quarter" idx="10"/>
          </p:nvPr>
        </p:nvSpPr>
        <p:spPr>
          <a:xfrm>
            <a:off x="457200" y="6324600"/>
            <a:ext cx="2133600" cy="365125"/>
          </a:xfrm>
        </p:spPr>
        <p:txBody>
          <a:bodyPr/>
          <a:lstStyle/>
          <a:p>
            <a:pPr algn="l"/>
            <a:fld id="{E507B00A-00F3-40B4-9FBC-773D3E654F20}" type="slidenum">
              <a:rPr lang="en-US" smtClean="0"/>
              <a:pPr algn="l"/>
              <a:t>7</a:t>
            </a:fld>
            <a:endParaRPr lang="en-US" dirty="0"/>
          </a:p>
        </p:txBody>
      </p:sp>
    </p:spTree>
    <p:extLst>
      <p:ext uri="{BB962C8B-B14F-4D97-AF65-F5344CB8AC3E}">
        <p14:creationId xmlns:p14="http://schemas.microsoft.com/office/powerpoint/2010/main" val="2709143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err="1" smtClean="0"/>
              <a:t>Handwashing</a:t>
            </a:r>
            <a:r>
              <a:rPr lang="en-US" dirty="0" smtClean="0"/>
              <a:t>- </a:t>
            </a:r>
            <a:br>
              <a:rPr lang="en-US" dirty="0" smtClean="0"/>
            </a:br>
            <a:r>
              <a:rPr lang="en-US" dirty="0" smtClean="0"/>
              <a:t>does hierarchy get in the way?</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8</a:t>
            </a:fld>
            <a:endParaRPr lang="en-US" dirty="0"/>
          </a:p>
        </p:txBody>
      </p:sp>
      <p:sp>
        <p:nvSpPr>
          <p:cNvPr id="4" name="Content Placeholder 3"/>
          <p:cNvSpPr>
            <a:spLocks noGrp="1"/>
          </p:cNvSpPr>
          <p:nvPr>
            <p:ph sz="quarter" idx="11"/>
          </p:nvPr>
        </p:nvSpPr>
        <p:spPr/>
        <p:txBody>
          <a:bodyPr/>
          <a:lstStyle/>
          <a:p>
            <a:pPr marL="0" indent="0">
              <a:buNone/>
            </a:pPr>
            <a:r>
              <a:rPr lang="en-US" dirty="0" smtClean="0"/>
              <a:t>“Not MY (</a:t>
            </a:r>
            <a:r>
              <a:rPr lang="en-US" sz="4000" i="1" dirty="0" smtClean="0"/>
              <a:t>YOUR</a:t>
            </a:r>
            <a:r>
              <a:rPr lang="en-US" dirty="0" smtClean="0"/>
              <a:t>) job!”</a:t>
            </a:r>
          </a:p>
          <a:p>
            <a:pPr marL="0" indent="0">
              <a:buNone/>
            </a:pPr>
            <a:r>
              <a:rPr lang="en-US" dirty="0" smtClean="0"/>
              <a:t>	</a:t>
            </a:r>
            <a:r>
              <a:rPr lang="en-US" dirty="0" err="1" smtClean="0"/>
              <a:t>Pronovost’s</a:t>
            </a:r>
            <a:r>
              <a:rPr lang="en-US" dirty="0" smtClean="0"/>
              <a:t> ICU work and hierarchy 	worked eventually, but was not well 	accepted initially.</a:t>
            </a:r>
            <a:br>
              <a:rPr lang="en-US" dirty="0" smtClean="0"/>
            </a:br>
            <a:r>
              <a:rPr lang="en-US" dirty="0" smtClean="0"/>
              <a:t> </a:t>
            </a:r>
            <a:endParaRPr lang="en-US" dirty="0"/>
          </a:p>
        </p:txBody>
      </p:sp>
    </p:spTree>
    <p:extLst>
      <p:ext uri="{BB962C8B-B14F-4D97-AF65-F5344CB8AC3E}">
        <p14:creationId xmlns:p14="http://schemas.microsoft.com/office/powerpoint/2010/main" val="2415003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Hierarchies: the Berlin Wall of </a:t>
            </a:r>
            <a:br>
              <a:rPr lang="en-US" dirty="0" smtClean="0"/>
            </a:br>
            <a:r>
              <a:rPr lang="en-US" dirty="0" smtClean="0"/>
              <a:t>Patient Safety</a:t>
            </a:r>
            <a:endParaRPr lang="en-US" dirty="0"/>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9</a:t>
            </a:fld>
            <a:endParaRPr lang="en-US" dirty="0"/>
          </a:p>
        </p:txBody>
      </p:sp>
      <p:sp>
        <p:nvSpPr>
          <p:cNvPr id="4" name="Content Placeholder 3"/>
          <p:cNvSpPr>
            <a:spLocks noGrp="1"/>
          </p:cNvSpPr>
          <p:nvPr>
            <p:ph sz="quarter" idx="11"/>
          </p:nvPr>
        </p:nvSpPr>
        <p:spPr/>
        <p:txBody>
          <a:bodyPr/>
          <a:lstStyle/>
          <a:p>
            <a:endParaRPr lang="en-US" sz="1400" dirty="0" smtClean="0">
              <a:hlinkClick r:id="rId3"/>
            </a:endParaRPr>
          </a:p>
          <a:p>
            <a:pPr marL="0" indent="0" algn="ctr">
              <a:buNone/>
            </a:pPr>
            <a:r>
              <a:rPr lang="en-US" sz="2400" i="1" dirty="0" smtClean="0"/>
              <a:t>“To maximize </a:t>
            </a:r>
            <a:r>
              <a:rPr lang="en-US" sz="2400" i="1" dirty="0"/>
              <a:t>patient safety considerations the medical hierarchy needs to be balanced in </a:t>
            </a:r>
            <a:r>
              <a:rPr lang="en-US" sz="2400" i="1" dirty="0" err="1"/>
              <a:t>favour</a:t>
            </a:r>
            <a:r>
              <a:rPr lang="en-US" sz="2400" i="1" dirty="0"/>
              <a:t> of teaching and learning rather than the exercise of </a:t>
            </a:r>
            <a:r>
              <a:rPr lang="en-US" sz="2400" i="1" dirty="0" smtClean="0"/>
              <a:t>power.”</a:t>
            </a:r>
          </a:p>
          <a:p>
            <a:pPr marL="0" indent="0" algn="ctr">
              <a:buNone/>
            </a:pPr>
            <a:endParaRPr lang="en-US" sz="2400" i="1" dirty="0" smtClean="0"/>
          </a:p>
          <a:p>
            <a:pPr marL="0" indent="0" algn="ctr">
              <a:buNone/>
            </a:pPr>
            <a:r>
              <a:rPr lang="en-US" sz="2400" i="1" dirty="0" smtClean="0"/>
              <a:t>-Hierarchies: the Berlin Wall of Patient Safety </a:t>
            </a:r>
          </a:p>
          <a:p>
            <a:pPr marL="0" indent="0" algn="ctr">
              <a:buNone/>
            </a:pPr>
            <a:r>
              <a:rPr lang="en-US" sz="2000" dirty="0" smtClean="0"/>
              <a:t>MM Walton </a:t>
            </a:r>
            <a:r>
              <a:rPr lang="en-US" sz="1400" dirty="0" err="1" smtClean="0"/>
              <a:t>Qual</a:t>
            </a:r>
            <a:r>
              <a:rPr lang="en-US" sz="1400" dirty="0" smtClean="0"/>
              <a:t> </a:t>
            </a:r>
            <a:r>
              <a:rPr lang="en-US" sz="1400" dirty="0" err="1"/>
              <a:t>Saf</a:t>
            </a:r>
            <a:r>
              <a:rPr lang="en-US" sz="1400" dirty="0"/>
              <a:t> Health Care. 2006 August; 15(4): 229–230</a:t>
            </a:r>
          </a:p>
          <a:p>
            <a:endParaRPr lang="en-US" dirty="0"/>
          </a:p>
        </p:txBody>
      </p:sp>
    </p:spTree>
    <p:extLst>
      <p:ext uri="{BB962C8B-B14F-4D97-AF65-F5344CB8AC3E}">
        <p14:creationId xmlns:p14="http://schemas.microsoft.com/office/powerpoint/2010/main" val="2271757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928</TotalTime>
  <Words>1196</Words>
  <Application>Microsoft Office PowerPoint</Application>
  <PresentationFormat>On-screen Show (4:3)</PresentationFormat>
  <Paragraphs>169</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Navigating Hierarchy in the Clinical Setting: Working and Communicating with Others</vt:lpstr>
      <vt:lpstr>Learning Objectives</vt:lpstr>
      <vt:lpstr>Why No Title in the Title Slide?</vt:lpstr>
      <vt:lpstr>Hierarchy- What Does it Mean and Where Does it Come From</vt:lpstr>
      <vt:lpstr>How did we get here-  Historically speaking?</vt:lpstr>
      <vt:lpstr>“Here in the 21st Century,  all is not well.” </vt:lpstr>
      <vt:lpstr>Who is your Tribe? </vt:lpstr>
      <vt:lpstr>Handwashing-  does hierarchy get in the way?</vt:lpstr>
      <vt:lpstr>Hierarchies: the Berlin Wall of  Patient Safety</vt:lpstr>
      <vt:lpstr>Toxic Hierarchy and Patient Safety: A Few Case Examples</vt:lpstr>
      <vt:lpstr>Plasticity vs. Dominance</vt:lpstr>
      <vt:lpstr>STUMP the EXPERT</vt:lpstr>
      <vt:lpstr>TeamSTEPPS</vt:lpstr>
      <vt:lpstr>Communication and Hierarchy</vt:lpstr>
      <vt:lpstr>TeamSTEPPS reminds us…</vt:lpstr>
      <vt:lpstr>Barriers to Team Performance</vt:lpstr>
      <vt:lpstr>High performing teams…</vt:lpstr>
      <vt:lpstr>Check The Ego at the Door</vt:lpstr>
      <vt:lpstr>Quote</vt:lpstr>
      <vt:lpstr> What we Model Matters </vt:lpstr>
      <vt:lpstr>Thank you!</vt:lpstr>
      <vt:lpstr>Funding</vt:lpstr>
    </vt:vector>
  </TitlesOfParts>
  <Company>The American Hospital Association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Katy O'Shea</dc:creator>
  <cp:lastModifiedBy>Chris Heidenrich</cp:lastModifiedBy>
  <cp:revision>84</cp:revision>
  <dcterms:created xsi:type="dcterms:W3CDTF">2012-03-06T21:09:36Z</dcterms:created>
  <dcterms:modified xsi:type="dcterms:W3CDTF">2015-10-01T14:32:14Z</dcterms:modified>
</cp:coreProperties>
</file>