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44"/>
  </p:notesMasterIdLst>
  <p:sldIdLst>
    <p:sldId id="367" r:id="rId5"/>
    <p:sldId id="350" r:id="rId6"/>
    <p:sldId id="370" r:id="rId7"/>
    <p:sldId id="295" r:id="rId8"/>
    <p:sldId id="296" r:id="rId9"/>
    <p:sldId id="297" r:id="rId10"/>
    <p:sldId id="298" r:id="rId11"/>
    <p:sldId id="299" r:id="rId12"/>
    <p:sldId id="300" r:id="rId13"/>
    <p:sldId id="339" r:id="rId14"/>
    <p:sldId id="371" r:id="rId15"/>
    <p:sldId id="302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72" r:id="rId24"/>
    <p:sldId id="355" r:id="rId25"/>
    <p:sldId id="357" r:id="rId26"/>
    <p:sldId id="358" r:id="rId27"/>
    <p:sldId id="359" r:id="rId28"/>
    <p:sldId id="360" r:id="rId29"/>
    <p:sldId id="361" r:id="rId30"/>
    <p:sldId id="365" r:id="rId31"/>
    <p:sldId id="373" r:id="rId32"/>
    <p:sldId id="342" r:id="rId33"/>
    <p:sldId id="322" r:id="rId34"/>
    <p:sldId id="325" r:id="rId35"/>
    <p:sldId id="323" r:id="rId36"/>
    <p:sldId id="324" r:id="rId37"/>
    <p:sldId id="326" r:id="rId38"/>
    <p:sldId id="374" r:id="rId39"/>
    <p:sldId id="327" r:id="rId40"/>
    <p:sldId id="362" r:id="rId41"/>
    <p:sldId id="375" r:id="rId42"/>
    <p:sldId id="376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49" autoAdjust="0"/>
    <p:restoredTop sz="86377" autoAdjust="0"/>
  </p:normalViewPr>
  <p:slideViewPr>
    <p:cSldViewPr>
      <p:cViewPr>
        <p:scale>
          <a:sx n="70" d="100"/>
          <a:sy n="70" d="100"/>
        </p:scale>
        <p:origin x="-2814" y="-7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6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A58B4-0E9A-4A4E-8387-1250BA1B61FE}" type="datetimeFigureOut">
              <a:rPr lang="en-US" smtClean="0"/>
              <a:pPr/>
              <a:t>10/1/2015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303EC-67A9-428D-A5AB-4890731A90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78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1798" indent="-285307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2730" indent="-228246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9222" indent="-228246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214" indent="-228246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89680" indent="-228246" defTabSz="43246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22145" indent="-228246" defTabSz="43246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54611" indent="-228246" defTabSz="43246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787076" indent="-228246" defTabSz="43246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4624FDC-3A20-46B8-872C-06D24796202D}" type="slidenum">
              <a:rPr lang="en-US" altLang="en-US" sz="1200">
                <a:solidFill>
                  <a:prstClr val="black"/>
                </a:solidFill>
                <a:cs typeface="Arial" charset="0"/>
              </a:rPr>
              <a:pPr>
                <a:spcBef>
                  <a:spcPct val="0"/>
                </a:spcBef>
              </a:pPr>
              <a:t>1</a:t>
            </a:fld>
            <a:endParaRPr lang="en-US" altLang="en-US" sz="120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303EC-67A9-428D-A5AB-4890731A905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8153400" cy="411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511A32C-BD09-40F5-ADF7-19CDFB6752D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4801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09600" y="1676400"/>
            <a:ext cx="78486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676400" y="5562600"/>
            <a:ext cx="5257800" cy="609600"/>
          </a:xfrm>
        </p:spPr>
        <p:txBody>
          <a:bodyPr>
            <a:normAutofit/>
          </a:bodyPr>
          <a:lstStyle>
            <a:lvl1pPr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A6FC301-6FA8-4DFD-8321-8FEC7F35CEE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160427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alt=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2895600" cy="60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2362200"/>
            <a:ext cx="28956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429000" y="1676400"/>
            <a:ext cx="5257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BC9978B-65ED-4A4B-BF0B-CA15616913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967790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2895600" cy="60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2362200"/>
            <a:ext cx="28956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429000" y="1676400"/>
            <a:ext cx="5257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0041FDB-DA90-4D39-8A37-60D54BE48FA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555716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26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alt=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3400" y="2133600"/>
            <a:ext cx="8077200" cy="1981200"/>
          </a:xfrm>
        </p:spPr>
        <p:txBody>
          <a:bodyPr>
            <a:normAutofit/>
          </a:bodyPr>
          <a:lstStyle>
            <a:lvl1pPr algn="ctr">
              <a:buFontTx/>
              <a:buNone/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447800" y="4267200"/>
            <a:ext cx="6400800" cy="914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AE29DC5F-0088-4AE0-AD92-D8C05009E1D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999367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 areas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3581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2"/>
          </p:nvPr>
        </p:nvSpPr>
        <p:spPr>
          <a:xfrm>
            <a:off x="457200" y="4038600"/>
            <a:ext cx="3581400" cy="2362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4724400" y="1600200"/>
            <a:ext cx="3581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4"/>
          </p:nvPr>
        </p:nvSpPr>
        <p:spPr>
          <a:xfrm>
            <a:off x="4724400" y="4038600"/>
            <a:ext cx="3581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76EA41-E804-4381-A590-090B67B196F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865928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alt=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4"/>
          </p:nvPr>
        </p:nvSpPr>
        <p:spPr>
          <a:xfrm>
            <a:off x="4876800" y="3886200"/>
            <a:ext cx="37338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/>
          </p:nvPr>
        </p:nvSpPr>
        <p:spPr>
          <a:xfrm>
            <a:off x="4876800" y="1676400"/>
            <a:ext cx="37338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676400"/>
            <a:ext cx="3733800" cy="190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7"/>
          </p:nvPr>
        </p:nvSpPr>
        <p:spPr>
          <a:xfrm>
            <a:off x="457200" y="3886200"/>
            <a:ext cx="3733800" cy="1905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A45FB93-FDD6-41AC-AAEC-E42ED3D8416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276394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299B7D6-7BC3-4FEA-B668-C57D2AFA78D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60943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D0B809C-957C-4CB3-9A60-87E4889EF47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2890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811001B-0236-4D5D-BEDF-B9827A23AAE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63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8153400" cy="411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A485C222-4FDF-4A3D-894D-B36A615AA79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6921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79AE6-9CF6-4BE3-B98B-7A815968B85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7500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alt=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752600"/>
            <a:ext cx="39624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724400" y="1752600"/>
            <a:ext cx="39624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49F65BF-5619-4FD9-9A3A-72302A2B822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597345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752600"/>
            <a:ext cx="39624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724400" y="1752600"/>
            <a:ext cx="39624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5A8340D-851A-4C13-BFF5-55B4156FE50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632216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alt=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3886200" cy="6096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648200" y="1676400"/>
            <a:ext cx="4038600" cy="6096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2438400"/>
            <a:ext cx="38862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40386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9D1C989-53C8-4FA3-AB2E-6F87E9A740E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3856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76400"/>
            <a:ext cx="3886200" cy="6096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648200" y="1676400"/>
            <a:ext cx="4038600" cy="6096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2438400"/>
            <a:ext cx="38862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40386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A3599B87-D9DA-487A-A159-8CEFC6A2F5E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549938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alt=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" y="1676400"/>
            <a:ext cx="8077200" cy="365760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5410200"/>
            <a:ext cx="8077200" cy="457200"/>
          </a:xfrm>
        </p:spPr>
        <p:txBody>
          <a:bodyPr/>
          <a:lstStyle>
            <a:lvl1pPr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5A6D4C9-765E-4DBC-9ED2-24527D4913B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670842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" y="1676400"/>
            <a:ext cx="8077200" cy="365760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7200" y="5410200"/>
            <a:ext cx="8077200" cy="457200"/>
          </a:xfrm>
        </p:spPr>
        <p:txBody>
          <a:bodyPr/>
          <a:lstStyle>
            <a:lvl1pPr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0BDF21C-51CA-45A9-AA1B-D65DB2385F7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437080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alt=&quot;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5665788"/>
            <a:ext cx="2447925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85800" y="1676400"/>
            <a:ext cx="76962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676400" y="5562600"/>
            <a:ext cx="5257800" cy="609600"/>
          </a:xfrm>
        </p:spPr>
        <p:txBody>
          <a:bodyPr>
            <a:normAutofit/>
          </a:bodyPr>
          <a:lstStyle>
            <a:lvl1pPr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FAB11CF-F1A9-4BF7-898D-D3AC6C8CEF3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311433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E5CF852-97C4-46E4-A40E-019456407A1E}" type="slidenum">
              <a:rPr lang="en-US" alt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ea typeface="MS PGothic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4400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447800"/>
            <a:ext cx="9144000" cy="0"/>
          </a:xfrm>
          <a:prstGeom prst="line">
            <a:avLst/>
          </a:prstGeom>
          <a:ln w="1270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>
              <a:spcBef>
                <a:spcPct val="0"/>
              </a:spcBef>
              <a:defRPr/>
            </a:pPr>
            <a:endParaRPr lang="en-US" sz="4400" dirty="0" smtClean="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2056" name="Picture 8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857875"/>
            <a:ext cx="191928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14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1" r:id="rId18"/>
    <p:sldLayoutId id="2147483692" r:id="rId19"/>
    <p:sldLayoutId id="2147483693" r:id="rId2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dirty="0"/>
              <a:t>No More CAUTI – preventing catheter associated urinary tract infections</a:t>
            </a:r>
          </a:p>
        </p:txBody>
      </p:sp>
      <p:sp>
        <p:nvSpPr>
          <p:cNvPr id="27651" name="Content Placeholder 6"/>
          <p:cNvSpPr>
            <a:spLocks noGrp="1"/>
          </p:cNvSpPr>
          <p:nvPr>
            <p:ph sz="quarter" idx="11"/>
          </p:nvPr>
        </p:nvSpPr>
        <p:spPr>
          <a:xfrm>
            <a:off x="258763" y="1676400"/>
            <a:ext cx="8666162" cy="4806950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spcAft>
                <a:spcPts val="1200"/>
              </a:spcAft>
              <a:buFont typeface="Arial" charset="0"/>
              <a:buNone/>
            </a:pPr>
            <a:endParaRPr lang="en-US" altLang="en-US" sz="1000" b="1" dirty="0" smtClean="0"/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endParaRPr lang="en-US" altLang="en-US" sz="2400" b="1" dirty="0" smtClean="0"/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sz="2400" dirty="0" smtClean="0"/>
              <a:t>Elizabeth </a:t>
            </a:r>
            <a:r>
              <a:rPr lang="en-US" altLang="en-US" sz="2400" dirty="0" err="1"/>
              <a:t>Mizerek</a:t>
            </a:r>
            <a:r>
              <a:rPr lang="en-US" altLang="en-US" sz="2400" dirty="0"/>
              <a:t>, MSN, RN, CEN, CPEN, </a:t>
            </a:r>
            <a:r>
              <a:rPr lang="en-US" altLang="en-US" sz="2400" dirty="0" smtClean="0"/>
              <a:t>FN-CSA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sz="2400" dirty="0" smtClean="0"/>
              <a:t>Assistant </a:t>
            </a:r>
            <a:r>
              <a:rPr lang="en-US" altLang="en-US" sz="2400" dirty="0"/>
              <a:t>Professor of </a:t>
            </a:r>
            <a:r>
              <a:rPr lang="en-US" altLang="en-US" sz="2400" dirty="0" smtClean="0"/>
              <a:t>Nursing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sz="2400" dirty="0" smtClean="0"/>
              <a:t>Mercer </a:t>
            </a:r>
            <a:r>
              <a:rPr lang="en-US" altLang="en-US" sz="2400" dirty="0"/>
              <a:t>County Community College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Font typeface="Arial" charset="0"/>
              <a:buNone/>
            </a:pPr>
            <a:endParaRPr lang="en-US" altLang="en-US" sz="2400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A4CFB5-794F-4A96-BDC8-726D3979E6EB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27653" name="SessionQuestionData" descr="&lt;?xml version=&quot;1.0&quot;?&gt;&lt;AllQuestions /&gt;" hidden="1"/>
          <p:cNvSpPr txBox="1"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7654" name="SessionAnswerData" descr="&lt;?xml version=&quot;1.0&quot;?&gt;&lt;AllAnswers /&gt;" hidden="1"/>
          <p:cNvSpPr txBox="1">
            <a:spLocks noChangeArrowheads="1"/>
          </p:cNvSpPr>
          <p:nvPr/>
        </p:nvSpPr>
        <p:spPr bwMode="auto">
          <a:xfrm>
            <a:off x="127000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7655" name="SessionResponseData" hidden="1"/>
          <p:cNvSpPr txBox="1"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27656" name="SessionPresentationSettingsData" descr="&lt;?xml version=&quot;1.0&quot;?&gt;&lt;Settings&gt;&lt;answerBulletFormat&gt;Numeric&lt;/answerBulletFormat&gt;&lt;answerNowAutoInsert&gt;No&lt;/answerNowAutoInsert&gt;&lt;answerNowStyle&gt;Explosion&lt;/answerNowStyle&gt;&lt;answerNowText&gt;Answer Now&lt;/answerNowText&gt;&lt;chartColors&gt;Use PowerPoint Color Scheme&lt;/chartColors&gt;&lt;chartType&gt;Horizontal&lt;/chartType&gt;&lt;correctAnswerIndicator&gt;Checkmark&lt;/correctAnswerIndicator&gt;&lt;countdownAutoInsert&gt;No&lt;/countdownAutoInsert&gt;&lt;countdownSeconds&gt;10&lt;/countdownSeconds&gt;&lt;countdownSound&gt;TicToc.wav&lt;/countdownSound&gt;&lt;countdownStyle&gt;Box&lt;/countdownStyle&gt;&lt;gridAutoInsert&gt;No&lt;/gridAutoInsert&gt;&lt;gridFillStyle&gt;Answered&lt;/gridFillStyle&gt;&lt;gridFillColor&gt;255,255,0&lt;/gridFillColor&gt;&lt;ChartModel&gt;3D&lt;/ChartModel&gt;&lt;SimulatedVoteCount&gt;50&lt;/SimulatedVoteCount&gt;&lt;gridColor&gt;176,216,255&lt;/gridColor&gt;&lt;gridAlternateColor&gt;62,158,255&lt;/gridAlternateColor&gt;&lt;gridIncorrectColor&gt;&lt;/gridIncorrectColor&gt;&lt;gridOpacity&gt;100%&lt;/gridOpacity&gt;&lt;gridTextStyle&gt;Keypad #&lt;/gridTextStyle&gt;&lt;inputSource&gt;Simulated Data&lt;/inputSource&gt;&lt;multipleResponseDivisor&gt;# of Responses&lt;/multipleResponseDivisor&gt;&lt;participantsLeaderBoard&gt;5&lt;/participantsLeaderBoard&gt;&lt;percentageDecimalPlaces&gt;0&lt;/percentageDecimalPlaces&gt;&lt;responseCounterAutoInsert&gt;No&lt;/responseCounterAutoInsert&gt;&lt;responseCounterStyle&gt;Oval&lt;/responseCounterStyle&gt;&lt;responseCounterDisplayValue&gt;# of Votes Received&lt;/responseCounterDisplayValue&gt;&lt;insertObjectUsingColor&gt;Blue&lt;/insertObjectUsingColor&gt;&lt;showResults&gt;Yes&lt;/showResults&gt;&lt;teamColors&gt;User Defined&lt;/teamColors&gt;&lt;teamIdentificationType&gt;None&lt;/teamIdentificationType&gt;&lt;teamScoringType&gt;Voting pads only&lt;/teamScoringType&gt;&lt;teamScoringDecimalPlaces&gt;1&lt;/teamScoringDecimalPlaces&gt;&lt;teamIdentificationItem&gt;&lt;/teamIdentificationItem&gt;&lt;teamsLeaderBoard&gt;5&lt;/teamsLeaderBoard&gt;&lt;teamName1&gt;&lt;/teamName1&gt;&lt;teamName2&gt;&lt;/teamName2&gt;&lt;teamName3&gt;&lt;/teamName3&gt;&lt;teamName4&gt;&lt;/teamName4&gt;&lt;teamName5&gt;&lt;/teamName5&gt;&lt;teamName6&gt;&lt;/teamName6&gt;&lt;teamName7&gt;&lt;/teamName7&gt;&lt;teamName8&gt;&lt;/teamName8&gt;&lt;teamName9&gt;&lt;/teamName9&gt;&lt;teamName10&gt;&lt;/teamName10&gt;&lt;showControlBar&gt;Slides with EZ-VOTE Objects&lt;/showControlBar&gt;&lt;defaultCorrectPointValue&gt;100&lt;/defaultCorrectPointValue&gt;&lt;defaultIncorrectPointValue&gt;0&lt;/defaultIncorrectPointValue&gt;&lt;chartColor1&gt;187,224,227&lt;/chartColor1&gt;&lt;chartColor2&gt;51,51,153&lt;/chartColor2&gt;&lt;chartColor3&gt;0,153,153&lt;/chartColor3&gt;&lt;chartColor4&gt;153,204,0&lt;/chartColor4&gt;&lt;chartColor5&gt;128,128,128&lt;/chartColor5&gt;&lt;chartColor6&gt;0,0,0&lt;/chartColor6&gt;&lt;chartColor7&gt;0,102,204&lt;/chartColor7&gt;&lt;chartColor8&gt;204,204,255&lt;/chartColor8&gt;&lt;chartColor9&gt;255,0,0&lt;/chartColor9&gt;&lt;chartColor10&gt;255,255,0&lt;/chartColor10&gt;&lt;teamColor1&gt;187,224,227&lt;/teamColor1&gt;&lt;teamColor2&gt;51,51,153&lt;/teamColor2&gt;&lt;teamColor3&gt;0,153,153&lt;/teamColor3&gt;&lt;teamColor4&gt;153,204,0&lt;/teamColor4&gt;&lt;teamColor5&gt;128,128,128&lt;/teamColor5&gt;&lt;teamColor6&gt;0,0,0&lt;/teamColor6&gt;&lt;teamColor7&gt;0,102,204&lt;/teamColor7&gt;&lt;teamColor8&gt;204,204,255&lt;/teamColor8&gt;&lt;teamColor9&gt;255,0,0&lt;/teamColor9&gt;&lt;teamColor10&gt;255,255,0&lt;/teamColor10&gt;&lt;displayAnswerImagesDuringVote&gt;Yes&lt;/displayAnswerImagesDuringVote&gt;&lt;displayAnswerImagesWithResponses&gt;Yes&lt;/displayAnswerImagesWithResponses&gt;&lt;displayAnswerTextDuringVote&gt;Yes&lt;/displayAnswerTextDuringVote&gt;&lt;displayAnswerTextWithResponses&gt;Yes&lt;/displayAnswerTextWithResponses&gt;&lt;questionSlideID&gt;&lt;/questionSlideID&gt;&lt;controlBarState&gt;Expanded&lt;/controlBarState&gt;&lt;isGridColorKnownColor&gt;No&lt;/isGridColorKnownColor&gt;&lt;gridColorName&gt;255,255,0&lt;/gridColorName&gt;&lt;AutoRec&gt;&lt;/AutoRec&gt;&lt;AutoRecTimeIntrvl&gt;&lt;/AutoRecTimeIntrvl&gt;&lt;chartVotesView&gt;Percentage&lt;/chartVotesView&gt;&lt;chartLabelsColor&gt;0,0,0&lt;/chartLabelsColor&gt;&lt;isChartLabelColorKnownColor&gt;&lt;/isChartLabelColorKnownColor&gt;&lt;chartLabelColorName&gt;&lt;/chartLabelColorName&gt;&lt;chartXAxisLabelType&gt;Full Text&lt;/chartXAxisLabelType&gt;&lt;/Settings&gt;" hidden="1"/>
          <p:cNvSpPr txBox="1"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155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to indwelling catheter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Bladder scanner to assess volume of urine in bladder </a:t>
            </a:r>
          </a:p>
          <a:p>
            <a:endParaRPr lang="en-US" dirty="0" smtClean="0"/>
          </a:p>
          <a:p>
            <a:r>
              <a:rPr lang="en-US" dirty="0" smtClean="0"/>
              <a:t>Straight catheter</a:t>
            </a:r>
          </a:p>
          <a:p>
            <a:endParaRPr lang="en-US" dirty="0" smtClean="0"/>
          </a:p>
          <a:p>
            <a:r>
              <a:rPr lang="en-US" dirty="0" smtClean="0"/>
              <a:t>Condom catheter for men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246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A4CFB5-794F-4A96-BDC8-726D3979E6EB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 smtClean="0"/>
              <a:t>Inappropriate </a:t>
            </a:r>
            <a:r>
              <a:rPr lang="en-US" sz="4000" dirty="0"/>
              <a:t>catheter indications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defRPr/>
            </a:pPr>
            <a:fld id="{52D79AE6-9CF6-4BE3-B98B-7A815968B857}" type="slidenum">
              <a:rPr lang="en-US" altLang="en-US" smtClean="0"/>
              <a:pPr algn="l"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0849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Inappropriate catheter indications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Incontinence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Catheters do not protect  skin</a:t>
            </a:r>
          </a:p>
          <a:p>
            <a:endParaRPr lang="en-US" dirty="0"/>
          </a:p>
        </p:txBody>
      </p:sp>
      <p:pic>
        <p:nvPicPr>
          <p:cNvPr id="4" name="Picture 3" descr="https://encrypted-tbn3.gstatic.com/images?q=tbn:ANd9GcSY60ZHWmimvCzSCbcXD49OcNCQlGj-A1bshf1aNkvvrAPDZZ-Z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209800"/>
            <a:ext cx="3706813" cy="280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246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A4CFB5-794F-4A96-BDC8-726D3979E6EB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Inappropriate catheter indications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Morbid obesity</a:t>
            </a:r>
          </a:p>
          <a:p>
            <a:endParaRPr lang="en-US" dirty="0"/>
          </a:p>
        </p:txBody>
      </p:sp>
      <p:pic>
        <p:nvPicPr>
          <p:cNvPr id="4" name="Picture 3" descr="http://soap.org/abstracts-uploads-2009-2010/1012710123309US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514600"/>
            <a:ext cx="5105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246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A4CFB5-794F-4A96-BDC8-726D3979E6EB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Inappropriate catheter indications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Limited mobility or debility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Catheters do not prevent falls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http://www.travelperch.ca/wp-content/uploads/2010/03/wheelchair-150x1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438400"/>
            <a:ext cx="2895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246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A4CFB5-794F-4A96-BDC8-726D3979E6EB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Inappropriate catheter indications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Dementia or confusion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Catheters do not prevent falls</a:t>
            </a:r>
            <a:endParaRPr lang="en-US" dirty="0"/>
          </a:p>
        </p:txBody>
      </p:sp>
      <p:pic>
        <p:nvPicPr>
          <p:cNvPr id="4" name="Picture 3" descr="http://precisepet.com/wp-content/uploads/2012/08/dog-nam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1" y="2209800"/>
            <a:ext cx="1905000" cy="294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246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A4CFB5-794F-4A96-BDC8-726D3979E6EB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Inappropriate catheter indications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Monitoring of fluids in non-critically ill patients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You can monitor output many ways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https://encrypted-tbn0.gstatic.com/images?q=tbn:ANd9GcS4V7MhBDN2aPfc97VaoyU_kqCypZ3IPmvKoDEaFL1jDPfwOP-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590800"/>
            <a:ext cx="2668270" cy="213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246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A4CFB5-794F-4A96-BDC8-726D3979E6EB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Inappropriate catheter indications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Urine specimen collection 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Straight </a:t>
            </a:r>
            <a:r>
              <a:rPr lang="en-US" dirty="0" err="1" smtClean="0"/>
              <a:t>cath</a:t>
            </a:r>
            <a:r>
              <a:rPr lang="en-US" dirty="0" smtClean="0"/>
              <a:t>!</a:t>
            </a:r>
          </a:p>
          <a:p>
            <a:endParaRPr lang="en-US" dirty="0"/>
          </a:p>
        </p:txBody>
      </p:sp>
      <p:pic>
        <p:nvPicPr>
          <p:cNvPr id="4" name="Picture 3" descr="http://www.drugfreesport.com/images/specimen-collection-im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438400"/>
            <a:ext cx="3400743" cy="247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246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A4CFB5-794F-4A96-BDC8-726D3979E6EB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Inappropriate catheter indications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Patient or family request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Educate patient and family on catheter risks</a:t>
            </a:r>
          </a:p>
          <a:p>
            <a:endParaRPr lang="en-US" dirty="0"/>
          </a:p>
        </p:txBody>
      </p:sp>
      <p:pic>
        <p:nvPicPr>
          <p:cNvPr id="4" name="Picture 3" descr="http://www.custodiansecuritysystems.com/images/Nurse_Call_Bell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2810" y="2282190"/>
            <a:ext cx="2278380" cy="229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246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A4CFB5-794F-4A96-BDC8-726D3979E6EB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Inappropriate catheter indications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Staff convenience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Catheters don’t save us time</a:t>
            </a:r>
          </a:p>
          <a:p>
            <a:endParaRPr lang="en-US" dirty="0"/>
          </a:p>
        </p:txBody>
      </p:sp>
      <p:pic>
        <p:nvPicPr>
          <p:cNvPr id="4" name="Picture 3" descr="http://i.telegraph.co.uk/multimedia/archive/01835/nurse_1835584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286000"/>
            <a:ext cx="4380865" cy="273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246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A4CFB5-794F-4A96-BDC8-726D3979E6EB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Define the impact of CAUTI</a:t>
            </a:r>
          </a:p>
          <a:p>
            <a:r>
              <a:rPr lang="en-US" dirty="0" smtClean="0"/>
              <a:t>Describe decision making scenarios around catheter insertion indications</a:t>
            </a:r>
          </a:p>
          <a:p>
            <a:r>
              <a:rPr lang="en-US" dirty="0" smtClean="0"/>
              <a:t>Explain policies, procedures and insertion competencies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246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A4CFB5-794F-4A96-BDC8-726D3979E6EB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/>
              <a:t>Decision making scenarios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defRPr/>
            </a:pPr>
            <a:fld id="{52D79AE6-9CF6-4BE3-B98B-7A815968B857}" type="slidenum">
              <a:rPr lang="en-US" altLang="en-US" smtClean="0"/>
              <a:pPr algn="l"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1982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Catheter or no catheter?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2057400"/>
            <a:ext cx="8153400" cy="41148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Acute stroke patient with left sided weakness who is going to receive IV t-PA</a:t>
            </a:r>
          </a:p>
        </p:txBody>
      </p:sp>
      <p:pic>
        <p:nvPicPr>
          <p:cNvPr id="4" name="Picture 5" descr="ANd9GcS2aYfv2vkDWBO2d6cGvdrnViyO3pcmcl5WEtwgDAlNGWO08e4G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828800"/>
            <a:ext cx="4343400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246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A691A6-D4E9-4B1E-BB06-F3907422FF23}" type="slidenum">
              <a:rPr lang="en-US" altLang="en-US" sz="1200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Catheter or no catheter?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981200"/>
            <a:ext cx="8153400" cy="41148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Family requests </a:t>
            </a:r>
            <a:r>
              <a:rPr lang="en-US" dirty="0" err="1" smtClean="0"/>
              <a:t>foley</a:t>
            </a:r>
            <a:r>
              <a:rPr lang="en-US" dirty="0" smtClean="0"/>
              <a:t> for patient….and provider orders it.</a:t>
            </a:r>
            <a:endParaRPr lang="en-US" dirty="0"/>
          </a:p>
        </p:txBody>
      </p:sp>
      <p:pic>
        <p:nvPicPr>
          <p:cNvPr id="4" name="Picture 3" descr="http://3.bp.blogspot.com/-ln3IRpJZNTU/UBcaFg5gRKI/AAAAAAAAAsA/muqEz4vhJK8/s1600/DemandingPatien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828800"/>
            <a:ext cx="2514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jewishjournal.com/images/bloggers/3812949-40518-angry-doctor-portrai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828800"/>
            <a:ext cx="4572000" cy="303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246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A691A6-D4E9-4B1E-BB06-F3907422FF23}" type="slidenum">
              <a:rPr lang="en-US" altLang="en-US" sz="1200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Catheter or no catheter?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981200"/>
            <a:ext cx="8153400" cy="41148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Hip fracture going to OR…..eventually</a:t>
            </a:r>
            <a:endParaRPr lang="en-US" dirty="0"/>
          </a:p>
        </p:txBody>
      </p:sp>
      <p:pic>
        <p:nvPicPr>
          <p:cNvPr id="4" name="Picture 3" descr="http://www.orthopaedicsone.com/download/thumbnails/79462678/ser.png?version=1&amp;modificationDate=13300930000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752600"/>
            <a:ext cx="4953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246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A691A6-D4E9-4B1E-BB06-F3907422FF23}" type="slidenum">
              <a:rPr lang="en-US" altLang="en-US" sz="1200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Catheter or no catheter?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2057400"/>
            <a:ext cx="8153400" cy="4114800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Elderly, confused non-ambulatory patient</a:t>
            </a:r>
            <a:endParaRPr lang="en-US" dirty="0"/>
          </a:p>
        </p:txBody>
      </p:sp>
      <p:pic>
        <p:nvPicPr>
          <p:cNvPr id="4" name="Picture 3" descr="http://i.dailymail.co.uk/i/pix/2014/11/20/177B31F2000005DC-2843168-image-3_141652330748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752600"/>
            <a:ext cx="5486400" cy="360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246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A691A6-D4E9-4B1E-BB06-F3907422FF23}" type="slidenum">
              <a:rPr lang="en-US" altLang="en-US" sz="1200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Catheter or no catheter?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905000"/>
            <a:ext cx="8153400" cy="41148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Critically ill ICU patient</a:t>
            </a:r>
            <a:endParaRPr lang="en-US" dirty="0"/>
          </a:p>
        </p:txBody>
      </p:sp>
      <p:pic>
        <p:nvPicPr>
          <p:cNvPr id="4" name="Content Placeholder 3" descr="http://upload.wikimedia.org/wikipedia/commons/a/aa/US_Navy_040723-N-8977L-008_Navy_Hospital_Corpsmen_and_Medical_Officers_assess_the_treatment_and_prognosis_of_a_patient_with_a_gunshot_wound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05000" y="1905000"/>
            <a:ext cx="533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246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A691A6-D4E9-4B1E-BB06-F3907422FF23}" type="slidenum">
              <a:rPr lang="en-US" altLang="en-US" sz="1200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Catheter or no catheter?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8153400" cy="4114800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Patient unable to provide clean catch urine</a:t>
            </a:r>
            <a:endParaRPr lang="en-US" dirty="0"/>
          </a:p>
        </p:txBody>
      </p:sp>
      <p:pic>
        <p:nvPicPr>
          <p:cNvPr id="6" name="Picture 5" descr="http://o.quizlet.com/MOleyaiQZsKni2WGV6iZbQ_m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828800"/>
            <a:ext cx="3733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246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A691A6-D4E9-4B1E-BB06-F3907422FF23}" type="slidenum">
              <a:rPr lang="en-US" altLang="en-US" sz="1200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Catheter or no catheter?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1905000"/>
            <a:ext cx="8153400" cy="4114800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Acute CHF receiving </a:t>
            </a:r>
            <a:r>
              <a:rPr lang="en-US" dirty="0" err="1" smtClean="0"/>
              <a:t>lasix</a:t>
            </a:r>
            <a:r>
              <a:rPr lang="en-US" dirty="0" smtClean="0"/>
              <a:t> on bi-pap</a:t>
            </a:r>
            <a:endParaRPr lang="en-US" dirty="0"/>
          </a:p>
        </p:txBody>
      </p:sp>
      <p:pic>
        <p:nvPicPr>
          <p:cNvPr id="4" name="Picture 3" descr="http://img.medscape.com/pi/emed/ckb/clinical_procedures/295571-1347017-304235-1738275t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828800"/>
            <a:ext cx="31623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246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A691A6-D4E9-4B1E-BB06-F3907422FF23}" type="slidenum">
              <a:rPr lang="en-US" altLang="en-US" sz="1200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/>
              <a:t>Demonstrated competency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defRPr/>
            </a:pPr>
            <a:fld id="{52D79AE6-9CF6-4BE3-B98B-7A815968B857}" type="slidenum">
              <a:rPr lang="en-US" altLang="en-US" smtClean="0"/>
              <a:pPr algn="l">
                <a:defRPr/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6522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When, where and how to nurses learn to place indwelling urinary catheters?</a:t>
            </a:r>
          </a:p>
          <a:p>
            <a:endParaRPr lang="en-US" dirty="0" smtClean="0"/>
          </a:p>
          <a:p>
            <a:r>
              <a:rPr lang="en-US" dirty="0" smtClean="0"/>
              <a:t>Does the learning environment match the practice environment?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246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A691A6-D4E9-4B1E-BB06-F3907422FF23}" type="slidenum">
              <a:rPr lang="en-US" altLang="en-US" sz="1200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/>
              <a:t>Insertion indications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defRPr/>
            </a:pPr>
            <a:fld id="{52D79AE6-9CF6-4BE3-B98B-7A815968B857}" type="slidenum">
              <a:rPr lang="en-US" altLang="en-US" smtClean="0"/>
              <a:pPr algn="l"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0635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100.JPG"/>
          <p:cNvPicPr>
            <a:picLocks noGrp="1" noChangeAspect="1"/>
          </p:cNvPicPr>
          <p:nvPr>
            <p:ph sz="quarter" idx="11"/>
          </p:nvPr>
        </p:nvPicPr>
        <p:blipFill>
          <a:blip r:embed="rId2" cstate="print"/>
          <a:stretch>
            <a:fillRect/>
          </a:stretch>
        </p:blipFill>
        <p:spPr>
          <a:xfrm>
            <a:off x="2990378" y="1676400"/>
            <a:ext cx="3087044" cy="4114800"/>
          </a:xfrm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246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A691A6-D4E9-4B1E-BB06-F3907422FF23}" type="slidenum">
              <a:rPr lang="en-US" altLang="en-US" sz="1200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4.JPG"/>
          <p:cNvPicPr>
            <a:picLocks noGrp="1" noChangeAspect="1"/>
          </p:cNvPicPr>
          <p:nvPr>
            <p:ph sz="quarter" idx="11"/>
          </p:nvPr>
        </p:nvPicPr>
        <p:blipFill>
          <a:blip r:embed="rId2" cstate="print"/>
          <a:stretch>
            <a:fillRect/>
          </a:stretch>
        </p:blipFill>
        <p:spPr>
          <a:xfrm>
            <a:off x="2990378" y="1676400"/>
            <a:ext cx="3087044" cy="4114800"/>
          </a:xfrm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246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A691A6-D4E9-4B1E-BB06-F3907422FF23}" type="slidenum">
              <a:rPr lang="en-US" altLang="en-US" sz="1200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2.JPG"/>
          <p:cNvPicPr>
            <a:picLocks noGrp="1" noChangeAspect="1"/>
          </p:cNvPicPr>
          <p:nvPr>
            <p:ph sz="quarter" idx="11"/>
          </p:nvPr>
        </p:nvPicPr>
        <p:blipFill>
          <a:blip r:embed="rId2" cstate="print"/>
          <a:stretch>
            <a:fillRect/>
          </a:stretch>
        </p:blipFill>
        <p:spPr>
          <a:xfrm>
            <a:off x="2990378" y="1676400"/>
            <a:ext cx="3087044" cy="4114800"/>
          </a:xfrm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246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A691A6-D4E9-4B1E-BB06-F3907422FF23}" type="slidenum">
              <a:rPr lang="en-US" altLang="en-US" sz="1200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9.JPG"/>
          <p:cNvPicPr>
            <a:picLocks noGrp="1" noChangeAspect="1"/>
          </p:cNvPicPr>
          <p:nvPr>
            <p:ph sz="quarter" idx="11"/>
          </p:nvPr>
        </p:nvPicPr>
        <p:blipFill>
          <a:blip r:embed="rId2" cstate="print"/>
          <a:stretch>
            <a:fillRect/>
          </a:stretch>
        </p:blipFill>
        <p:spPr>
          <a:xfrm>
            <a:off x="2990378" y="1676400"/>
            <a:ext cx="3087044" cy="4114800"/>
          </a:xfrm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246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A691A6-D4E9-4B1E-BB06-F3907422FF23}" type="slidenum">
              <a:rPr lang="en-US" altLang="en-US" sz="1200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20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7.JPG"/>
          <p:cNvPicPr>
            <a:picLocks noGrp="1" noChangeAspect="1"/>
          </p:cNvPicPr>
          <p:nvPr>
            <p:ph sz="quarter" idx="11"/>
          </p:nvPr>
        </p:nvPicPr>
        <p:blipFill>
          <a:blip r:embed="rId2" cstate="print"/>
          <a:stretch>
            <a:fillRect/>
          </a:stretch>
        </p:blipFill>
        <p:spPr>
          <a:xfrm>
            <a:off x="1790700" y="1676400"/>
            <a:ext cx="5486400" cy="4114800"/>
          </a:xfrm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246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A691A6-D4E9-4B1E-BB06-F3907422FF23}" type="slidenum">
              <a:rPr lang="en-US" altLang="en-US" sz="1200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/>
              <a:t>Some additional thoughts…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defRPr/>
            </a:pPr>
            <a:fld id="{52D79AE6-9CF6-4BE3-B98B-7A815968B857}" type="slidenum">
              <a:rPr lang="en-US" altLang="en-US" smtClean="0"/>
              <a:pPr algn="l">
                <a:defRPr/>
              </a:pPr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60836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Shared mental model – trained nurses and techs together</a:t>
            </a:r>
          </a:p>
          <a:p>
            <a:endParaRPr lang="en-US" dirty="0" smtClean="0"/>
          </a:p>
          <a:p>
            <a:r>
              <a:rPr lang="en-US" dirty="0" smtClean="0"/>
              <a:t>Teamwork to facilitate placement</a:t>
            </a:r>
          </a:p>
          <a:p>
            <a:endParaRPr lang="en-US" dirty="0" smtClean="0"/>
          </a:p>
          <a:p>
            <a:r>
              <a:rPr lang="en-US" dirty="0" smtClean="0"/>
              <a:t>Empowered all staff to speak up when breach of sterile technique noted – patient safety!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246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A691A6-D4E9-4B1E-BB06-F3907422FF23}" type="slidenum">
              <a:rPr lang="en-US" altLang="en-US" sz="1200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20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A indwelling urinary catheter is not a life-saving procedure</a:t>
            </a:r>
          </a:p>
          <a:p>
            <a:endParaRPr lang="en-US" dirty="0" smtClean="0"/>
          </a:p>
          <a:p>
            <a:r>
              <a:rPr lang="en-US" dirty="0" smtClean="0"/>
              <a:t>Think, slow down, appropriate technique</a:t>
            </a:r>
          </a:p>
          <a:p>
            <a:endParaRPr lang="en-US" dirty="0" smtClean="0"/>
          </a:p>
          <a:p>
            <a:r>
              <a:rPr lang="en-US" dirty="0" smtClean="0"/>
              <a:t>Safe practice, safe care!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246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A691A6-D4E9-4B1E-BB06-F3907422FF23}" type="slidenum">
              <a:rPr lang="en-US" altLang="en-US" sz="1200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20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Thank you!</a:t>
            </a:r>
          </a:p>
        </p:txBody>
      </p:sp>
      <p:sp>
        <p:nvSpPr>
          <p:cNvPr id="58371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</a:pPr>
            <a:endParaRPr lang="en-US" altLang="en-US" smtClean="0"/>
          </a:p>
          <a:p>
            <a:pPr marL="0" indent="0" algn="ctr">
              <a:buFont typeface="Arial" charset="0"/>
              <a:buNone/>
            </a:pPr>
            <a:endParaRPr lang="en-US" altLang="en-US" smtClean="0"/>
          </a:p>
          <a:p>
            <a:pPr marL="0" indent="0" algn="ctr">
              <a:buFont typeface="Arial" charset="0"/>
              <a:buNone/>
            </a:pPr>
            <a:r>
              <a:rPr lang="en-US" altLang="en-US" sz="4400" smtClean="0"/>
              <a:t>Questions?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A691A6-D4E9-4B1E-BB06-F3907422FF23}" type="slidenum">
              <a:rPr lang="en-US" altLang="en-US" sz="1200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20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95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Funding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Prepared by the Health Research &amp; Educational Trust of the American Hospital Association with contract funding provided by the Agency for Healthcare Research and Quality through the contract,</a:t>
            </a:r>
            <a:r>
              <a:rPr lang="en-US" sz="2400" b="1" dirty="0"/>
              <a:t> </a:t>
            </a:r>
            <a:r>
              <a:rPr lang="en-US" sz="2400" dirty="0"/>
              <a:t>“National Implementation of Comprehensive Unit-based Safety Program (CUSP) to Reduce Catheter-Associated Urinary Tract Infection (CAUTI), project number HHSA290201000025I/HHSA29032001T, Task Order #1.”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5C222-4FDF-4A3D-894D-B36A615AA793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732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Appropriate catheter indications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Urinary retention or urinary flow obstructions</a:t>
            </a:r>
            <a:endParaRPr lang="en-US" dirty="0"/>
          </a:p>
        </p:txBody>
      </p:sp>
      <p:pic>
        <p:nvPicPr>
          <p:cNvPr id="4" name="Picture 3" descr="File:Urinary retenti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438400"/>
            <a:ext cx="5562600" cy="321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246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A4CFB5-794F-4A96-BDC8-726D3979E6EB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Appropriate Catheter indication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Monitoring fluids in critically ill patients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3" descr="http://med.stanford.edu/anesthesia/images/ICU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590800"/>
            <a:ext cx="4343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246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A4CFB5-794F-4A96-BDC8-726D3979E6EB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Appropriate catheter indications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Healing of significant sacral or </a:t>
            </a:r>
            <a:r>
              <a:rPr lang="en-US" dirty="0" err="1" smtClean="0"/>
              <a:t>perineal</a:t>
            </a:r>
            <a:r>
              <a:rPr lang="en-US" dirty="0" smtClean="0"/>
              <a:t> wounds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http://2.bp.blogspot.com/_Uf5f7SzC8gE/TSDeU75grMI/AAAAAAAABjg/m3omcoAx9Eg/s320/du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590800"/>
            <a:ext cx="3810000" cy="300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246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A4CFB5-794F-4A96-BDC8-726D3979E6EB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Appropriate catheter indications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Improving comfort at end of life</a:t>
            </a:r>
          </a:p>
          <a:p>
            <a:endParaRPr lang="en-US" dirty="0"/>
          </a:p>
        </p:txBody>
      </p:sp>
      <p:pic>
        <p:nvPicPr>
          <p:cNvPr id="4" name="Picture 3" descr="http://actionplan.gc.ca/sites/default/files/styles/blog/public/grfx/initiatives/EAP-Inits-0201%5B1%5D.jpg?itok=2FHRlrDJ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667000"/>
            <a:ext cx="5426075" cy="291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246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A4CFB5-794F-4A96-BDC8-726D3979E6EB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Appropriate catheter indications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Selected </a:t>
            </a:r>
            <a:r>
              <a:rPr lang="en-US" dirty="0" err="1" smtClean="0"/>
              <a:t>perioperative</a:t>
            </a:r>
            <a:r>
              <a:rPr lang="en-US" dirty="0" smtClean="0"/>
              <a:t> use</a:t>
            </a:r>
          </a:p>
          <a:p>
            <a:endParaRPr lang="en-US" dirty="0"/>
          </a:p>
        </p:txBody>
      </p:sp>
      <p:pic>
        <p:nvPicPr>
          <p:cNvPr id="4" name="Picture 3" descr="https://encrypted-tbn3.gstatic.com/images?q=tbn:ANd9GcRTIt8PAKruZqo5FLhurX30Cjv-taF1PVE_Si6_t36oY9HB2UULx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590800"/>
            <a:ext cx="3162935" cy="285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246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A4CFB5-794F-4A96-BDC8-726D3979E6EB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Appropriate</a:t>
            </a:r>
            <a:r>
              <a:rPr lang="en-US" baseline="0" dirty="0" smtClean="0"/>
              <a:t> catheter indication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Immobilization due to trauma</a:t>
            </a:r>
          </a:p>
          <a:p>
            <a:endParaRPr lang="en-US" dirty="0"/>
          </a:p>
        </p:txBody>
      </p:sp>
      <p:pic>
        <p:nvPicPr>
          <p:cNvPr id="4" name="Picture 3" descr="https://encrypted-tbn0.gstatic.com/images?q=tbn:ANd9GcQCkFJWEG3Su1mgPHTzKrKbKi7z4NIwIZQ2CvswJvD-ux4lQsp-F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514600"/>
            <a:ext cx="4359275" cy="300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246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A4CFB5-794F-4A96-BDC8-726D3979E6EB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ntheCUSP_Presentation Template_logo op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Props1.xml><?xml version="1.0" encoding="utf-8"?>
<ds:datastoreItem xmlns:ds="http://schemas.openxmlformats.org/officeDocument/2006/customXml" ds:itemID="{594E3706-4927-498B-AF49-C624D70BBD3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D90FE87-B41B-41FF-BBC4-0FFAC077DC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60F0BD-CF0C-4C39-87D3-4562523CAA53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1404</TotalTime>
  <Words>488</Words>
  <Application>Microsoft Office PowerPoint</Application>
  <PresentationFormat>On-screen Show (4:3)</PresentationFormat>
  <Paragraphs>216</Paragraphs>
  <Slides>39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OntheCUSP_Presentation Template_logo options</vt:lpstr>
      <vt:lpstr>No More CAUTI – preventing catheter associated urinary tract infections</vt:lpstr>
      <vt:lpstr>Learning Objectives</vt:lpstr>
      <vt:lpstr>PowerPoint Presentation</vt:lpstr>
      <vt:lpstr>Appropriate catheter indications</vt:lpstr>
      <vt:lpstr>Appropriate Catheter indication</vt:lpstr>
      <vt:lpstr>Appropriate catheter indications</vt:lpstr>
      <vt:lpstr>Appropriate catheter indications</vt:lpstr>
      <vt:lpstr>Appropriate catheter indications</vt:lpstr>
      <vt:lpstr>Appropriate catheter indication</vt:lpstr>
      <vt:lpstr>Alternative to indwelling catheter</vt:lpstr>
      <vt:lpstr>PowerPoint Presentation</vt:lpstr>
      <vt:lpstr>Inappropriate catheter indications</vt:lpstr>
      <vt:lpstr>Inappropriate catheter indications</vt:lpstr>
      <vt:lpstr>Inappropriate catheter indications</vt:lpstr>
      <vt:lpstr>Inappropriate catheter indications</vt:lpstr>
      <vt:lpstr>Inappropriate catheter indications</vt:lpstr>
      <vt:lpstr>Inappropriate catheter indications</vt:lpstr>
      <vt:lpstr>Inappropriate catheter indications</vt:lpstr>
      <vt:lpstr>Inappropriate catheter indications</vt:lpstr>
      <vt:lpstr>PowerPoint Presentation</vt:lpstr>
      <vt:lpstr>Catheter or no catheter?</vt:lpstr>
      <vt:lpstr>Catheter or no catheter?</vt:lpstr>
      <vt:lpstr>Catheter or no catheter?</vt:lpstr>
      <vt:lpstr>Catheter or no catheter?</vt:lpstr>
      <vt:lpstr>Catheter or no catheter?</vt:lpstr>
      <vt:lpstr>Catheter or no catheter?</vt:lpstr>
      <vt:lpstr>Catheter or no catheter?</vt:lpstr>
      <vt:lpstr>PowerPoint Presentation</vt:lpstr>
      <vt:lpstr>Education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Teamwork</vt:lpstr>
      <vt:lpstr>Conclusion</vt:lpstr>
      <vt:lpstr>Thank you!</vt:lpstr>
      <vt:lpstr>Funding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More CAUTI – preventing catheter associated urinary tact infections</dc:title>
  <dc:creator>Liz</dc:creator>
  <cp:lastModifiedBy>Chris Heidenrich</cp:lastModifiedBy>
  <cp:revision>20</cp:revision>
  <dcterms:created xsi:type="dcterms:W3CDTF">2014-03-19T00:18:09Z</dcterms:created>
  <dcterms:modified xsi:type="dcterms:W3CDTF">2015-10-01T14:33:04Z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TC300024519990</vt:lpwstr>
  </property>
</Properties>
</file>