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73" r:id="rId2"/>
    <p:sldId id="259" r:id="rId3"/>
    <p:sldId id="278" r:id="rId4"/>
    <p:sldId id="279" r:id="rId5"/>
    <p:sldId id="280" r:id="rId6"/>
    <p:sldId id="281" r:id="rId7"/>
    <p:sldId id="283" r:id="rId8"/>
    <p:sldId id="277" r:id="rId9"/>
    <p:sldId id="270" r:id="rId10"/>
    <p:sldId id="284" r:id="rId11"/>
    <p:sldId id="285"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80" d="100"/>
          <a:sy n="80" d="100"/>
        </p:scale>
        <p:origin x="-2262"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068BA-1EBE-453F-AD5E-546FC7560E9A}" type="datetimeFigureOut">
              <a:rPr lang="en-US" smtClean="0"/>
              <a:t>10/1/2015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7A03D-A925-493A-99F4-9B90CDD92DAB}" type="slidenum">
              <a:rPr lang="en-US" smtClean="0"/>
              <a:t>‹#›</a:t>
            </a:fld>
            <a:endParaRPr lang="en-US" dirty="0"/>
          </a:p>
        </p:txBody>
      </p:sp>
    </p:spTree>
    <p:extLst>
      <p:ext uri="{BB962C8B-B14F-4D97-AF65-F5344CB8AC3E}">
        <p14:creationId xmlns:p14="http://schemas.microsoft.com/office/powerpoint/2010/main" val="218023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itchFamily="34" charset="0"/>
                <a:ea typeface="MS PGothic" pitchFamily="34" charset="-128"/>
              </a:defRPr>
            </a:lvl1pPr>
            <a:lvl2pPr marL="741798" indent="-285307">
              <a:spcBef>
                <a:spcPct val="30000"/>
              </a:spcBef>
              <a:defRPr sz="1100">
                <a:solidFill>
                  <a:schemeClr val="tx1"/>
                </a:solidFill>
                <a:latin typeface="Calibri" pitchFamily="34" charset="0"/>
                <a:ea typeface="MS PGothic" pitchFamily="34" charset="-128"/>
              </a:defRPr>
            </a:lvl2pPr>
            <a:lvl3pPr marL="1142730" indent="-228246">
              <a:spcBef>
                <a:spcPct val="30000"/>
              </a:spcBef>
              <a:defRPr sz="1100">
                <a:solidFill>
                  <a:schemeClr val="tx1"/>
                </a:solidFill>
                <a:latin typeface="Calibri" pitchFamily="34" charset="0"/>
                <a:ea typeface="MS PGothic" pitchFamily="34" charset="-128"/>
              </a:defRPr>
            </a:lvl3pPr>
            <a:lvl4pPr marL="1599222" indent="-228246">
              <a:spcBef>
                <a:spcPct val="30000"/>
              </a:spcBef>
              <a:defRPr sz="1100">
                <a:solidFill>
                  <a:schemeClr val="tx1"/>
                </a:solidFill>
                <a:latin typeface="Calibri" pitchFamily="34" charset="0"/>
                <a:ea typeface="MS PGothic" pitchFamily="34" charset="-128"/>
              </a:defRPr>
            </a:lvl4pPr>
            <a:lvl5pPr marL="2057214" indent="-228246">
              <a:spcBef>
                <a:spcPct val="30000"/>
              </a:spcBef>
              <a:defRPr sz="1100">
                <a:solidFill>
                  <a:schemeClr val="tx1"/>
                </a:solidFill>
                <a:latin typeface="Calibri" pitchFamily="34" charset="0"/>
                <a:ea typeface="MS PGothic" pitchFamily="34" charset="-128"/>
              </a:defRPr>
            </a:lvl5pPr>
            <a:lvl6pPr marL="2489680"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6pPr>
            <a:lvl7pPr marL="2922145"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54611"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87076" indent="-228246" defTabSz="432465"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a:spcBef>
                <a:spcPct val="0"/>
              </a:spcBef>
            </a:pPr>
            <a:fld id="{94624FDC-3A20-46B8-872C-06D24796202D}" type="slidenum">
              <a:rPr lang="en-US" altLang="en-US" sz="1200">
                <a:solidFill>
                  <a:prstClr val="black"/>
                </a:solidFill>
                <a:cs typeface="Arial" charset="0"/>
              </a:rPr>
              <a:pPr>
                <a:spcBef>
                  <a:spcPct val="0"/>
                </a:spcBef>
              </a:pPr>
              <a:t>1</a:t>
            </a:fld>
            <a:endParaRPr lang="en-US" altLang="en-US" sz="1200" dirty="0">
              <a:solidFill>
                <a:prstClr val="black"/>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A3F01-E701-4315-9149-E03D8A5082BB}" type="slidenum">
              <a:rPr lang="en-US" smtClean="0"/>
              <a:t>10</a:t>
            </a:fld>
            <a:endParaRPr lang="en-US" dirty="0"/>
          </a:p>
        </p:txBody>
      </p:sp>
    </p:spTree>
    <p:extLst>
      <p:ext uri="{BB962C8B-B14F-4D97-AF65-F5344CB8AC3E}">
        <p14:creationId xmlns:p14="http://schemas.microsoft.com/office/powerpoint/2010/main" val="134578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3C9C1AC-7F2D-964D-A1F5-84637E3E3B1A}" type="slidenum">
              <a:rPr lang="en-US" smtClean="0"/>
              <a:pPr/>
              <a:t>2</a:t>
            </a:fld>
            <a:endParaRPr lang="en-US" dirty="0"/>
          </a:p>
        </p:txBody>
      </p:sp>
    </p:spTree>
    <p:extLst>
      <p:ext uri="{BB962C8B-B14F-4D97-AF65-F5344CB8AC3E}">
        <p14:creationId xmlns:p14="http://schemas.microsoft.com/office/powerpoint/2010/main" val="99024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 and deliberate</a:t>
            </a:r>
          </a:p>
          <a:p>
            <a:r>
              <a:rPr lang="en-US" dirty="0" smtClean="0"/>
              <a:t>Promote opportunity to be part of the decision making process</a:t>
            </a:r>
          </a:p>
          <a:p>
            <a:r>
              <a:rPr lang="en-US" dirty="0" smtClean="0"/>
              <a:t>Involves all team members</a:t>
            </a:r>
            <a:endParaRPr lang="en-US" dirty="0"/>
          </a:p>
        </p:txBody>
      </p:sp>
      <p:sp>
        <p:nvSpPr>
          <p:cNvPr id="4" name="Slide Number Placeholder 3"/>
          <p:cNvSpPr>
            <a:spLocks noGrp="1"/>
          </p:cNvSpPr>
          <p:nvPr>
            <p:ph type="sldNum" sz="quarter" idx="10"/>
          </p:nvPr>
        </p:nvSpPr>
        <p:spPr/>
        <p:txBody>
          <a:bodyPr/>
          <a:lstStyle/>
          <a:p>
            <a:fld id="{119A3F01-E701-4315-9149-E03D8A5082BB}" type="slidenum">
              <a:rPr lang="en-US" smtClean="0"/>
              <a:t>3</a:t>
            </a:fld>
            <a:endParaRPr lang="en-US" dirty="0"/>
          </a:p>
        </p:txBody>
      </p:sp>
    </p:spTree>
    <p:extLst>
      <p:ext uri="{BB962C8B-B14F-4D97-AF65-F5344CB8AC3E}">
        <p14:creationId xmlns:p14="http://schemas.microsoft.com/office/powerpoint/2010/main" val="116121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7A03D-A925-493A-99F4-9B90CDD92DAB}" type="slidenum">
              <a:rPr lang="en-US" smtClean="0"/>
              <a:t>4</a:t>
            </a:fld>
            <a:endParaRPr lang="en-US" dirty="0"/>
          </a:p>
        </p:txBody>
      </p:sp>
    </p:spTree>
    <p:extLst>
      <p:ext uri="{BB962C8B-B14F-4D97-AF65-F5344CB8AC3E}">
        <p14:creationId xmlns:p14="http://schemas.microsoft.com/office/powerpoint/2010/main" val="24348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to ensuring PFE in any </a:t>
            </a:r>
            <a:r>
              <a:rPr lang="en-US" baseline="0" dirty="0" smtClean="0"/>
              <a:t>setting is to create an environment, culture that promotes and sustains PFE: This requires: </a:t>
            </a:r>
          </a:p>
          <a:p>
            <a:pPr marL="457200" indent="-457200">
              <a:lnSpc>
                <a:spcPct val="90000"/>
              </a:lnSpc>
              <a:buFont typeface="Arial"/>
              <a:buChar char="•"/>
            </a:pPr>
            <a:r>
              <a:rPr lang="en-US" dirty="0" smtClean="0"/>
              <a:t>Mutual respect for skills and knowledge</a:t>
            </a:r>
          </a:p>
          <a:p>
            <a:pPr marL="457200" indent="-457200">
              <a:lnSpc>
                <a:spcPct val="90000"/>
              </a:lnSpc>
              <a:buFont typeface="Arial"/>
              <a:buChar char="•"/>
            </a:pPr>
            <a:r>
              <a:rPr lang="en-US" dirty="0" smtClean="0"/>
              <a:t>Honest, clear, two-way communication</a:t>
            </a:r>
          </a:p>
          <a:p>
            <a:pPr marL="457200" indent="-457200">
              <a:lnSpc>
                <a:spcPct val="90000"/>
              </a:lnSpc>
              <a:buFont typeface="Arial"/>
              <a:buChar char="•"/>
            </a:pPr>
            <a:r>
              <a:rPr lang="en-US" dirty="0" smtClean="0"/>
              <a:t>Understanding and empathy by being accessible and responsive</a:t>
            </a:r>
          </a:p>
          <a:p>
            <a:pPr marL="457200" indent="-457200">
              <a:lnSpc>
                <a:spcPct val="90000"/>
              </a:lnSpc>
              <a:buFont typeface="Arial"/>
              <a:buChar char="•"/>
            </a:pPr>
            <a:r>
              <a:rPr lang="en-US" dirty="0" smtClean="0"/>
              <a:t>Mutually agreed upon goals through joint planning and evaluation</a:t>
            </a:r>
          </a:p>
          <a:p>
            <a:pPr marL="457200" indent="-457200">
              <a:lnSpc>
                <a:spcPct val="90000"/>
              </a:lnSpc>
              <a:buFont typeface="Arial"/>
              <a:buChar char="•"/>
            </a:pPr>
            <a:r>
              <a:rPr lang="en-US" i="1" dirty="0" smtClean="0">
                <a:solidFill>
                  <a:srgbClr val="FF0000"/>
                </a:solidFill>
              </a:rPr>
              <a:t>Shared planning and decision-making (doing things </a:t>
            </a:r>
            <a:r>
              <a:rPr lang="en-US" b="1" i="1" u="sng" dirty="0" smtClean="0">
                <a:solidFill>
                  <a:srgbClr val="FF0000"/>
                </a:solidFill>
              </a:rPr>
              <a:t>with</a:t>
            </a:r>
            <a:r>
              <a:rPr lang="en-US" i="1" dirty="0" smtClean="0">
                <a:solidFill>
                  <a:srgbClr val="FF0000"/>
                </a:solidFill>
              </a:rPr>
              <a:t> patients-families, not </a:t>
            </a:r>
            <a:r>
              <a:rPr lang="en-US" i="1" u="sng" dirty="0" smtClean="0">
                <a:solidFill>
                  <a:srgbClr val="FF0000"/>
                </a:solidFill>
              </a:rPr>
              <a:t>fo</a:t>
            </a:r>
            <a:r>
              <a:rPr lang="en-US" i="1" dirty="0" smtClean="0">
                <a:solidFill>
                  <a:srgbClr val="FF0000"/>
                </a:solidFill>
              </a:rPr>
              <a:t>r or </a:t>
            </a:r>
            <a:r>
              <a:rPr lang="en-US" i="1" u="sng" dirty="0" smtClean="0">
                <a:solidFill>
                  <a:srgbClr val="FF0000"/>
                </a:solidFill>
              </a:rPr>
              <a:t>to</a:t>
            </a:r>
            <a:r>
              <a:rPr lang="en-US" i="1" dirty="0" smtClean="0">
                <a:solidFill>
                  <a:srgbClr val="FF0000"/>
                </a:solidFill>
              </a:rPr>
              <a:t> them)</a:t>
            </a:r>
          </a:p>
          <a:p>
            <a:endParaRPr lang="en-US" dirty="0" smtClean="0"/>
          </a:p>
          <a:p>
            <a:r>
              <a:rPr lang="en-US" dirty="0" smtClean="0"/>
              <a:t>The Cascade Effect of Shared Decision Making</a:t>
            </a:r>
          </a:p>
          <a:p>
            <a:pPr marL="171450" indent="-171450">
              <a:buFont typeface="Arial" panose="020B0604020202020204" pitchFamily="34" charset="0"/>
              <a:buChar char="•"/>
            </a:pPr>
            <a:r>
              <a:rPr lang="en-US" dirty="0" smtClean="0"/>
              <a:t>Patient-centered care hinges on shared decisions</a:t>
            </a:r>
          </a:p>
          <a:p>
            <a:pPr marL="171450" indent="-171450">
              <a:buFont typeface="Arial" panose="020B0604020202020204" pitchFamily="34" charset="0"/>
              <a:buChar char="•"/>
            </a:pPr>
            <a:r>
              <a:rPr lang="en-US" dirty="0" smtClean="0"/>
              <a:t>Shared decision processes support informed patients</a:t>
            </a:r>
          </a:p>
          <a:p>
            <a:pPr marL="171450" indent="-171450">
              <a:buFont typeface="Arial" panose="020B0604020202020204" pitchFamily="34" charset="0"/>
              <a:buChar char="•"/>
            </a:pPr>
            <a:r>
              <a:rPr lang="en-US" dirty="0" smtClean="0"/>
              <a:t>Informed patients make better choices and communicate more effectively to providers</a:t>
            </a:r>
          </a:p>
          <a:p>
            <a:pPr marL="171450" indent="-171450">
              <a:buFont typeface="Arial" panose="020B0604020202020204" pitchFamily="34" charset="0"/>
              <a:buChar char="•"/>
            </a:pPr>
            <a:r>
              <a:rPr lang="en-US" dirty="0" smtClean="0"/>
              <a:t>Open communication promotes efficiency, reduces waste, supports evidence-based care</a:t>
            </a:r>
          </a:p>
          <a:p>
            <a:pPr marL="171450" indent="-171450">
              <a:buFont typeface="Arial" panose="020B0604020202020204" pitchFamily="34" charset="0"/>
              <a:buChar char="•"/>
            </a:pPr>
            <a:r>
              <a:rPr lang="en-US" dirty="0" smtClean="0">
                <a:solidFill>
                  <a:srgbClr val="000000"/>
                </a:solidFill>
              </a:rPr>
              <a:t>Informed patients often prefer lower-cost and less intensive treatments</a:t>
            </a:r>
          </a:p>
          <a:p>
            <a:endParaRPr lang="en-US" dirty="0" smtClean="0"/>
          </a:p>
          <a:p>
            <a:r>
              <a:rPr lang="en-US" dirty="0" smtClean="0"/>
              <a:t>Build trust</a:t>
            </a:r>
          </a:p>
          <a:p>
            <a:r>
              <a:rPr lang="en-US" dirty="0" smtClean="0"/>
              <a:t>Involve from the beginning</a:t>
            </a:r>
          </a:p>
          <a:p>
            <a:r>
              <a:rPr lang="en-US" dirty="0" smtClean="0"/>
              <a:t>Set goals, expectations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214012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2D7BB7-65AC-4BFA-9C03-CD18D8716354}" type="slidenum">
              <a:rPr lang="en-US"/>
              <a:pPr/>
              <a:t>6</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235556" y="4344027"/>
            <a:ext cx="6308796" cy="4114488"/>
          </a:xfrm>
        </p:spPr>
        <p:txBody>
          <a:bodyPr/>
          <a:lstStyle/>
          <a:p>
            <a:pPr>
              <a:lnSpc>
                <a:spcPct val="80000"/>
              </a:lnSpc>
            </a:pPr>
            <a:endParaRPr lang="en-US" dirty="0"/>
          </a:p>
          <a:p>
            <a:pPr>
              <a:lnSpc>
                <a:spcPct val="80000"/>
              </a:lnSpc>
            </a:pPr>
            <a:endParaRPr lang="en-US" dirty="0" smtClean="0"/>
          </a:p>
          <a:p>
            <a:pPr>
              <a:lnSpc>
                <a:spcPct val="80000"/>
              </a:lnSpc>
            </a:pPr>
            <a:r>
              <a:rPr lang="en-US" dirty="0" smtClean="0"/>
              <a:t> </a:t>
            </a:r>
            <a:r>
              <a:rPr lang="en-US" b="1" i="1" dirty="0" smtClean="0">
                <a:solidFill>
                  <a:srgbClr val="FFFFFF"/>
                </a:solidFill>
              </a:rPr>
              <a:t>unique perspective of the patient &amp; family</a:t>
            </a:r>
          </a:p>
          <a:p>
            <a:pPr eaLnBrk="0" hangingPunct="0">
              <a:buClr>
                <a:srgbClr val="F15D22"/>
              </a:buClr>
            </a:pPr>
            <a:endParaRPr lang="en-US" i="1" dirty="0">
              <a:solidFill>
                <a:srgbClr val="000000"/>
              </a:solidFill>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A3F01-E701-4315-9149-E03D8A5082BB}" type="slidenum">
              <a:rPr lang="en-US" smtClean="0"/>
              <a:t>7</a:t>
            </a:fld>
            <a:endParaRPr lang="en-US" dirty="0"/>
          </a:p>
        </p:txBody>
      </p:sp>
    </p:spTree>
    <p:extLst>
      <p:ext uri="{BB962C8B-B14F-4D97-AF65-F5344CB8AC3E}">
        <p14:creationId xmlns:p14="http://schemas.microsoft.com/office/powerpoint/2010/main" val="268591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096000" cy="4114800"/>
          </a:xfrm>
        </p:spPr>
        <p:txBody>
          <a:bodyPr>
            <a:noAutofit/>
          </a:bodyPr>
          <a:lstStyle/>
          <a:p>
            <a:r>
              <a:rPr lang="en-US" sz="1400" dirty="0"/>
              <a:t>Concerns/fears: </a:t>
            </a:r>
            <a:r>
              <a:rPr lang="en-US" sz="1400" dirty="0" smtClean="0"/>
              <a:t>Risks of an infection, esp. as it relates to UC</a:t>
            </a:r>
          </a:p>
          <a:p>
            <a:endParaRPr lang="en-US" sz="1400" dirty="0"/>
          </a:p>
          <a:p>
            <a:r>
              <a:rPr lang="en-US" sz="1400" dirty="0" smtClean="0"/>
              <a:t>Skills/Knowledge </a:t>
            </a:r>
            <a:r>
              <a:rPr lang="en-US" sz="1400" dirty="0"/>
              <a:t>(e.g. communication skills, information/education): What do they need to know to </a:t>
            </a:r>
            <a:r>
              <a:rPr lang="en-US" sz="1400" dirty="0" smtClean="0"/>
              <a:t>be part of the team? </a:t>
            </a:r>
            <a:r>
              <a:rPr lang="en-US" sz="1400" dirty="0"/>
              <a:t>How might they be involved in rounds with the medical team? How might family members be engaged in other care decisions? Can they call out any concerns or bring them up with the physician and nurses? What concerns might the patient or family have that could impact their decision making and care?</a:t>
            </a:r>
          </a:p>
          <a:p>
            <a:pPr lvl="0"/>
            <a:endParaRPr lang="en-US" sz="1400" dirty="0"/>
          </a:p>
          <a:p>
            <a:pPr lvl="0"/>
            <a:r>
              <a:rPr lang="en-US" sz="1400" dirty="0"/>
              <a:t>System support (policies, protocols, check lists, teamwork): What can the system do to </a:t>
            </a:r>
            <a:r>
              <a:rPr lang="en-US" sz="1400" dirty="0" smtClean="0"/>
              <a:t>promote PFE? </a:t>
            </a:r>
            <a:r>
              <a:rPr lang="en-US" sz="1400" dirty="0"/>
              <a:t>E.g. </a:t>
            </a:r>
            <a:r>
              <a:rPr lang="en-US" sz="1400" dirty="0" smtClean="0"/>
              <a:t>huddles </a:t>
            </a:r>
            <a:r>
              <a:rPr lang="en-US" sz="1400" dirty="0"/>
              <a:t>focused on safety issues, consistent use of checklists, teamwork practices (TeamSTEPPS), family presence policies</a:t>
            </a:r>
          </a:p>
          <a:p>
            <a:r>
              <a:rPr lang="en-US" sz="1400" kern="1200" dirty="0" smtClean="0">
                <a:solidFill>
                  <a:schemeClr val="tx1"/>
                </a:solidFill>
                <a:effectLst/>
              </a:rPr>
              <a:t> </a:t>
            </a:r>
          </a:p>
          <a:p>
            <a:r>
              <a:rPr lang="en-US" sz="1400" kern="1200" dirty="0" smtClean="0">
                <a:solidFill>
                  <a:schemeClr val="tx1"/>
                </a:solidFill>
                <a:effectLst/>
              </a:rPr>
              <a:t>Key messages: Patients and their family members can effectively impact patient outcomes by understanding and supporting evidence-based practices and engaging with other team members to adopt these practices.</a:t>
            </a:r>
          </a:p>
          <a:p>
            <a:r>
              <a:rPr lang="en-US" sz="1400" kern="1200" dirty="0" smtClean="0">
                <a:solidFill>
                  <a:schemeClr val="tx1"/>
                </a:solidFill>
                <a:effectLst/>
              </a:rPr>
              <a:t> </a:t>
            </a:r>
          </a:p>
          <a:p>
            <a:endParaRPr lang="en-US" sz="160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309307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7A03D-A925-493A-99F4-9B90CDD92DAB}" type="slidenum">
              <a:rPr lang="en-US" smtClean="0"/>
              <a:t>9</a:t>
            </a:fld>
            <a:endParaRPr lang="en-US" dirty="0"/>
          </a:p>
        </p:txBody>
      </p:sp>
    </p:spTree>
    <p:extLst>
      <p:ext uri="{BB962C8B-B14F-4D97-AF65-F5344CB8AC3E}">
        <p14:creationId xmlns:p14="http://schemas.microsoft.com/office/powerpoint/2010/main" val="412239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p:txBody>
          <a:bodyPr/>
          <a:lstStyle>
            <a:lvl1pPr algn="l">
              <a:defRPr/>
            </a:lvl1pPr>
          </a:lstStyle>
          <a:p>
            <a:pPr>
              <a:defRPr/>
            </a:pPr>
            <a:fld id="{9511A32C-BD09-40F5-ADF7-19CDFB6752DB}" type="slidenum">
              <a:rPr lang="en-US" altLang="en-US"/>
              <a:pPr>
                <a:defRPr/>
              </a:pPr>
              <a:t>‹#›</a:t>
            </a:fld>
            <a:endParaRPr lang="en-US" altLang="en-US" dirty="0"/>
          </a:p>
        </p:txBody>
      </p:sp>
    </p:spTree>
    <p:extLst>
      <p:ext uri="{BB962C8B-B14F-4D97-AF65-F5344CB8AC3E}">
        <p14:creationId xmlns:p14="http://schemas.microsoft.com/office/powerpoint/2010/main" val="266763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sp>
        <p:nvSpPr>
          <p:cNvPr id="6" name="Slide Number Placeholder 2"/>
          <p:cNvSpPr>
            <a:spLocks noGrp="1"/>
          </p:cNvSpPr>
          <p:nvPr>
            <p:ph type="sldNum" sz="quarter" idx="13"/>
          </p:nvPr>
        </p:nvSpPr>
        <p:spPr/>
        <p:txBody>
          <a:bodyPr/>
          <a:lstStyle>
            <a:lvl1pPr algn="l">
              <a:defRPr/>
            </a:lvl1pPr>
          </a:lstStyle>
          <a:p>
            <a:pPr>
              <a:defRPr/>
            </a:pPr>
            <a:fld id="{0A6FC301-6FA8-4DFD-8321-8FEC7F35CEE3}" type="slidenum">
              <a:rPr lang="en-US" altLang="en-US"/>
              <a:pPr>
                <a:defRPr/>
              </a:pPr>
              <a:t>‹#›</a:t>
            </a:fld>
            <a:endParaRPr lang="en-US" altLang="en-US" dirty="0"/>
          </a:p>
        </p:txBody>
      </p:sp>
    </p:spTree>
    <p:extLst>
      <p:ext uri="{BB962C8B-B14F-4D97-AF65-F5344CB8AC3E}">
        <p14:creationId xmlns:p14="http://schemas.microsoft.com/office/powerpoint/2010/main" val="36256537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pic>
        <p:nvPicPr>
          <p:cNvPr id="6"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4"/>
          </p:nvPr>
        </p:nvSpPr>
        <p:spPr/>
        <p:txBody>
          <a:bodyPr/>
          <a:lstStyle>
            <a:lvl1pPr algn="l">
              <a:defRPr/>
            </a:lvl1pPr>
          </a:lstStyle>
          <a:p>
            <a:pPr>
              <a:defRPr/>
            </a:pPr>
            <a:fld id="{9BC9978B-65ED-4A4B-BF0B-CA156169139B}" type="slidenum">
              <a:rPr lang="en-US" altLang="en-US"/>
              <a:pPr>
                <a:defRPr/>
              </a:pPr>
              <a:t>‹#›</a:t>
            </a:fld>
            <a:endParaRPr lang="en-US" altLang="en-US" dirty="0"/>
          </a:p>
        </p:txBody>
      </p:sp>
    </p:spTree>
    <p:extLst>
      <p:ext uri="{BB962C8B-B14F-4D97-AF65-F5344CB8AC3E}">
        <p14:creationId xmlns:p14="http://schemas.microsoft.com/office/powerpoint/2010/main" val="19085785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4"/>
          </p:nvPr>
        </p:nvSpPr>
        <p:spPr/>
        <p:txBody>
          <a:bodyPr/>
          <a:lstStyle>
            <a:lvl1pPr algn="l">
              <a:defRPr/>
            </a:lvl1pPr>
          </a:lstStyle>
          <a:p>
            <a:pPr>
              <a:defRPr/>
            </a:pPr>
            <a:fld id="{50041FDB-DA90-4D39-8A37-60D54BE48FA1}" type="slidenum">
              <a:rPr lang="en-US" altLang="en-US"/>
              <a:pPr>
                <a:defRPr/>
              </a:pPr>
              <a:t>‹#›</a:t>
            </a:fld>
            <a:endParaRPr lang="en-US" altLang="en-US" dirty="0"/>
          </a:p>
        </p:txBody>
      </p:sp>
    </p:spTree>
    <p:extLst>
      <p:ext uri="{BB962C8B-B14F-4D97-AF65-F5344CB8AC3E}">
        <p14:creationId xmlns:p14="http://schemas.microsoft.com/office/powerpoint/2010/main" val="40680496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13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2"/>
          <p:cNvSpPr>
            <a:spLocks noGrp="1"/>
          </p:cNvSpPr>
          <p:nvPr>
            <p:ph type="sldNum" sz="quarter" idx="12"/>
          </p:nvPr>
        </p:nvSpPr>
        <p:spPr/>
        <p:txBody>
          <a:bodyPr/>
          <a:lstStyle>
            <a:lvl1pPr algn="l">
              <a:defRPr/>
            </a:lvl1pPr>
          </a:lstStyle>
          <a:p>
            <a:pPr>
              <a:defRPr/>
            </a:pPr>
            <a:fld id="{AE29DC5F-0088-4AE0-AD92-D8C05009E1DF}" type="slidenum">
              <a:rPr lang="en-US" altLang="en-US"/>
              <a:pPr>
                <a:defRPr/>
              </a:pPr>
              <a:t>‹#›</a:t>
            </a:fld>
            <a:endParaRPr lang="en-US" altLang="en-US" dirty="0"/>
          </a:p>
        </p:txBody>
      </p:sp>
    </p:spTree>
    <p:extLst>
      <p:ext uri="{BB962C8B-B14F-4D97-AF65-F5344CB8AC3E}">
        <p14:creationId xmlns:p14="http://schemas.microsoft.com/office/powerpoint/2010/main" val="29803171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5"/>
          </p:nvPr>
        </p:nvSpPr>
        <p:spPr/>
        <p:txBody>
          <a:bodyPr/>
          <a:lstStyle>
            <a:lvl1pPr algn="l">
              <a:defRPr/>
            </a:lvl1pPr>
          </a:lstStyle>
          <a:p>
            <a:pPr>
              <a:defRPr/>
            </a:pPr>
            <a:fld id="{8076EA41-E804-4381-A590-090B67B196F8}" type="slidenum">
              <a:rPr lang="en-US" altLang="en-US"/>
              <a:pPr>
                <a:defRPr/>
              </a:pPr>
              <a:t>‹#›</a:t>
            </a:fld>
            <a:endParaRPr lang="en-US" altLang="en-US" dirty="0"/>
          </a:p>
        </p:txBody>
      </p:sp>
    </p:spTree>
    <p:extLst>
      <p:ext uri="{BB962C8B-B14F-4D97-AF65-F5344CB8AC3E}">
        <p14:creationId xmlns:p14="http://schemas.microsoft.com/office/powerpoint/2010/main" val="13509658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pic>
        <p:nvPicPr>
          <p:cNvPr id="7"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18"/>
          </p:nvPr>
        </p:nvSpPr>
        <p:spPr/>
        <p:txBody>
          <a:bodyPr/>
          <a:lstStyle>
            <a:lvl1pPr algn="l">
              <a:defRPr/>
            </a:lvl1pPr>
          </a:lstStyle>
          <a:p>
            <a:pPr>
              <a:defRPr/>
            </a:pPr>
            <a:fld id="{BA45FB93-FDD6-41AC-AAEC-E42ED3D8416A}" type="slidenum">
              <a:rPr lang="en-US" altLang="en-US"/>
              <a:pPr>
                <a:defRPr/>
              </a:pPr>
              <a:t>‹#›</a:t>
            </a:fld>
            <a:endParaRPr lang="en-US" altLang="en-US" dirty="0"/>
          </a:p>
        </p:txBody>
      </p:sp>
    </p:spTree>
    <p:extLst>
      <p:ext uri="{BB962C8B-B14F-4D97-AF65-F5344CB8AC3E}">
        <p14:creationId xmlns:p14="http://schemas.microsoft.com/office/powerpoint/2010/main" val="20098537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p:txBody>
          <a:bodyPr/>
          <a:lstStyle>
            <a:lvl1pPr algn="l">
              <a:defRPr/>
            </a:lvl1pPr>
          </a:lstStyle>
          <a:p>
            <a:pPr>
              <a:defRPr/>
            </a:pPr>
            <a:fld id="{E299B7D6-7BC3-4FEA-B668-C57D2AFA78D4}" type="slidenum">
              <a:rPr lang="en-US" altLang="en-US"/>
              <a:pPr>
                <a:defRPr/>
              </a:pPr>
              <a:t>‹#›</a:t>
            </a:fld>
            <a:endParaRPr lang="en-US" altLang="en-US" dirty="0"/>
          </a:p>
        </p:txBody>
      </p:sp>
    </p:spTree>
    <p:extLst>
      <p:ext uri="{BB962C8B-B14F-4D97-AF65-F5344CB8AC3E}">
        <p14:creationId xmlns:p14="http://schemas.microsoft.com/office/powerpoint/2010/main" val="22258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5857875"/>
            <a:ext cx="191928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lgn="l">
              <a:defRPr/>
            </a:lvl1pPr>
          </a:lstStyle>
          <a:p>
            <a:pPr>
              <a:defRPr/>
            </a:pPr>
            <a:fld id="{89A444AF-6053-453A-94D0-2085656601F6}" type="slidenum">
              <a:rPr lang="en-US" altLang="en-US"/>
              <a:pPr>
                <a:defRPr/>
              </a:pPr>
              <a:t>‹#›</a:t>
            </a:fld>
            <a:endParaRPr lang="en-US" altLang="en-US" dirty="0"/>
          </a:p>
        </p:txBody>
      </p:sp>
    </p:spTree>
    <p:extLst>
      <p:ext uri="{BB962C8B-B14F-4D97-AF65-F5344CB8AC3E}">
        <p14:creationId xmlns:p14="http://schemas.microsoft.com/office/powerpoint/2010/main" val="424397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lgn="l">
              <a:defRPr/>
            </a:lvl1pPr>
          </a:lstStyle>
          <a:p>
            <a:pPr>
              <a:defRPr/>
            </a:pPr>
            <a:fld id="{CD0B809C-957C-4CB3-9A60-87E4889EF473}" type="slidenum">
              <a:rPr lang="en-US" altLang="en-US"/>
              <a:pPr>
                <a:defRPr/>
              </a:pPr>
              <a:t>‹#›</a:t>
            </a:fld>
            <a:endParaRPr lang="en-US" altLang="en-US" dirty="0"/>
          </a:p>
        </p:txBody>
      </p:sp>
    </p:spTree>
    <p:extLst>
      <p:ext uri="{BB962C8B-B14F-4D97-AF65-F5344CB8AC3E}">
        <p14:creationId xmlns:p14="http://schemas.microsoft.com/office/powerpoint/2010/main" val="366971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2"/>
          </p:nvPr>
        </p:nvSpPr>
        <p:spPr/>
        <p:txBody>
          <a:bodyPr/>
          <a:lstStyle>
            <a:lvl1pPr algn="l">
              <a:defRPr/>
            </a:lvl1pPr>
          </a:lstStyle>
          <a:p>
            <a:pPr>
              <a:defRPr/>
            </a:pPr>
            <a:fld id="{A485C222-4FDF-4A3D-894D-B36A615AA793}" type="slidenum">
              <a:rPr lang="en-US" altLang="en-US"/>
              <a:pPr>
                <a:defRPr/>
              </a:pPr>
              <a:t>‹#›</a:t>
            </a:fld>
            <a:endParaRPr lang="en-US" altLang="en-US" dirty="0"/>
          </a:p>
        </p:txBody>
      </p:sp>
    </p:spTree>
    <p:extLst>
      <p:ext uri="{BB962C8B-B14F-4D97-AF65-F5344CB8AC3E}">
        <p14:creationId xmlns:p14="http://schemas.microsoft.com/office/powerpoint/2010/main" val="117917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lgn="l">
              <a:defRPr/>
            </a:lvl1pPr>
          </a:lstStyle>
          <a:p>
            <a:pPr>
              <a:defRPr/>
            </a:pPr>
            <a:fld id="{B811001B-0236-4D5D-BEDF-B9827A23AAEF}" type="slidenum">
              <a:rPr lang="en-US" altLang="en-US"/>
              <a:pPr>
                <a:defRPr/>
              </a:pPr>
              <a:t>‹#›</a:t>
            </a:fld>
            <a:endParaRPr lang="en-US" altLang="en-US" dirty="0"/>
          </a:p>
        </p:txBody>
      </p:sp>
    </p:spTree>
    <p:extLst>
      <p:ext uri="{BB962C8B-B14F-4D97-AF65-F5344CB8AC3E}">
        <p14:creationId xmlns:p14="http://schemas.microsoft.com/office/powerpoint/2010/main" val="153824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60526" y="1"/>
            <a:ext cx="8126274" cy="11067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560526" y="1692432"/>
            <a:ext cx="8126274" cy="41607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321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7"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3"/>
          </p:nvPr>
        </p:nvSpPr>
        <p:spPr/>
        <p:txBody>
          <a:bodyPr/>
          <a:lstStyle>
            <a:lvl1pPr algn="l">
              <a:defRPr/>
            </a:lvl1pPr>
          </a:lstStyle>
          <a:p>
            <a:pPr>
              <a:defRPr/>
            </a:pPr>
            <a:fld id="{849F65BF-5619-4FD9-9A3A-72302A2B8225}" type="slidenum">
              <a:rPr lang="en-US" altLang="en-US"/>
              <a:pPr>
                <a:defRPr/>
              </a:pPr>
              <a:t>‹#›</a:t>
            </a:fld>
            <a:endParaRPr lang="en-US" altLang="en-US" dirty="0"/>
          </a:p>
        </p:txBody>
      </p:sp>
    </p:spTree>
    <p:extLst>
      <p:ext uri="{BB962C8B-B14F-4D97-AF65-F5344CB8AC3E}">
        <p14:creationId xmlns:p14="http://schemas.microsoft.com/office/powerpoint/2010/main" val="3169374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3"/>
          </p:nvPr>
        </p:nvSpPr>
        <p:spPr/>
        <p:txBody>
          <a:bodyPr/>
          <a:lstStyle>
            <a:lvl1pPr algn="l">
              <a:defRPr/>
            </a:lvl1pPr>
          </a:lstStyle>
          <a:p>
            <a:pPr>
              <a:defRPr/>
            </a:pPr>
            <a:fld id="{15A8340D-851A-4C13-BFF5-55B4156FE506}" type="slidenum">
              <a:rPr lang="en-US" altLang="en-US"/>
              <a:pPr>
                <a:defRPr/>
              </a:pPr>
              <a:t>‹#›</a:t>
            </a:fld>
            <a:endParaRPr lang="en-US" altLang="en-US" dirty="0"/>
          </a:p>
        </p:txBody>
      </p:sp>
    </p:spTree>
    <p:extLst>
      <p:ext uri="{BB962C8B-B14F-4D97-AF65-F5344CB8AC3E}">
        <p14:creationId xmlns:p14="http://schemas.microsoft.com/office/powerpoint/2010/main" val="15656150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5"/>
          </p:nvPr>
        </p:nvSpPr>
        <p:spPr/>
        <p:txBody>
          <a:bodyPr/>
          <a:lstStyle>
            <a:lvl1pPr algn="l">
              <a:defRPr/>
            </a:lvl1pPr>
          </a:lstStyle>
          <a:p>
            <a:pPr>
              <a:defRPr/>
            </a:pPr>
            <a:fld id="{E9D1C989-53C8-4FA3-AB2E-6F87E9A740E2}" type="slidenum">
              <a:rPr lang="en-US" altLang="en-US"/>
              <a:pPr>
                <a:defRPr/>
              </a:pPr>
              <a:t>‹#›</a:t>
            </a:fld>
            <a:endParaRPr lang="en-US" altLang="en-US" dirty="0"/>
          </a:p>
        </p:txBody>
      </p:sp>
    </p:spTree>
    <p:extLst>
      <p:ext uri="{BB962C8B-B14F-4D97-AF65-F5344CB8AC3E}">
        <p14:creationId xmlns:p14="http://schemas.microsoft.com/office/powerpoint/2010/main" val="136964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5"/>
          </p:nvPr>
        </p:nvSpPr>
        <p:spPr/>
        <p:txBody>
          <a:bodyPr/>
          <a:lstStyle>
            <a:lvl1pPr algn="l">
              <a:defRPr/>
            </a:lvl1pPr>
          </a:lstStyle>
          <a:p>
            <a:pPr>
              <a:defRPr/>
            </a:pPr>
            <a:fld id="{A3599B87-D9DA-487A-A159-8CEFC6A2F5E8}" type="slidenum">
              <a:rPr lang="en-US" altLang="en-US"/>
              <a:pPr>
                <a:defRPr/>
              </a:pPr>
              <a:t>‹#›</a:t>
            </a:fld>
            <a:endParaRPr lang="en-US" altLang="en-US" dirty="0"/>
          </a:p>
        </p:txBody>
      </p:sp>
    </p:spTree>
    <p:extLst>
      <p:ext uri="{BB962C8B-B14F-4D97-AF65-F5344CB8AC3E}">
        <p14:creationId xmlns:p14="http://schemas.microsoft.com/office/powerpoint/2010/main" val="35788375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r>
              <a:rPr lang="en-US" noProof="0" dirty="0" smtClean="0"/>
              <a:t>Click icon to add picture</a:t>
            </a:r>
            <a:endParaRPr lang="en-US" noProof="0" dirty="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sp>
        <p:nvSpPr>
          <p:cNvPr id="8" name="Slide Number Placeholder 2"/>
          <p:cNvSpPr>
            <a:spLocks noGrp="1"/>
          </p:cNvSpPr>
          <p:nvPr>
            <p:ph type="sldNum" sz="quarter" idx="13"/>
          </p:nvPr>
        </p:nvSpPr>
        <p:spPr/>
        <p:txBody>
          <a:bodyPr/>
          <a:lstStyle>
            <a:lvl1pPr algn="l">
              <a:defRPr/>
            </a:lvl1pPr>
          </a:lstStyle>
          <a:p>
            <a:pPr>
              <a:defRPr/>
            </a:pPr>
            <a:fld id="{45A6D4C9-765E-4DBC-9ED2-24527D4913B6}" type="slidenum">
              <a:rPr lang="en-US" altLang="en-US"/>
              <a:pPr>
                <a:defRPr/>
              </a:pPr>
              <a:t>‹#›</a:t>
            </a:fld>
            <a:endParaRPr lang="en-US" altLang="en-US" dirty="0"/>
          </a:p>
        </p:txBody>
      </p:sp>
    </p:spTree>
    <p:extLst>
      <p:ext uri="{BB962C8B-B14F-4D97-AF65-F5344CB8AC3E}">
        <p14:creationId xmlns:p14="http://schemas.microsoft.com/office/powerpoint/2010/main" val="39599565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r>
              <a:rPr lang="en-US" noProof="0" dirty="0" smtClean="0"/>
              <a:t>Click icon to add picture</a:t>
            </a:r>
            <a:endParaRPr lang="en-US" noProof="0" dirty="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sp>
        <p:nvSpPr>
          <p:cNvPr id="6" name="Slide Number Placeholder 2"/>
          <p:cNvSpPr>
            <a:spLocks noGrp="1"/>
          </p:cNvSpPr>
          <p:nvPr>
            <p:ph type="sldNum" sz="quarter" idx="13"/>
          </p:nvPr>
        </p:nvSpPr>
        <p:spPr/>
        <p:txBody>
          <a:bodyPr/>
          <a:lstStyle>
            <a:lvl1pPr algn="l">
              <a:defRPr/>
            </a:lvl1pPr>
          </a:lstStyle>
          <a:p>
            <a:pPr>
              <a:defRPr/>
            </a:pPr>
            <a:fld id="{C0BDF21C-51CA-45A9-AA1B-D65DB2385F79}" type="slidenum">
              <a:rPr lang="en-US" altLang="en-US"/>
              <a:pPr>
                <a:defRPr/>
              </a:pPr>
              <a:t>‹#›</a:t>
            </a:fld>
            <a:endParaRPr lang="en-US" altLang="en-US" dirty="0"/>
          </a:p>
        </p:txBody>
      </p:sp>
    </p:spTree>
    <p:extLst>
      <p:ext uri="{BB962C8B-B14F-4D97-AF65-F5344CB8AC3E}">
        <p14:creationId xmlns:p14="http://schemas.microsoft.com/office/powerpoint/2010/main" val="18195983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6" name="Picture 10" descr="alt=&quot;&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sp>
        <p:nvSpPr>
          <p:cNvPr id="8" name="Slide Number Placeholder 2"/>
          <p:cNvSpPr>
            <a:spLocks noGrp="1"/>
          </p:cNvSpPr>
          <p:nvPr>
            <p:ph type="sldNum" sz="quarter" idx="13"/>
          </p:nvPr>
        </p:nvSpPr>
        <p:spPr/>
        <p:txBody>
          <a:bodyPr/>
          <a:lstStyle>
            <a:lvl1pPr algn="l">
              <a:defRPr/>
            </a:lvl1pPr>
          </a:lstStyle>
          <a:p>
            <a:pPr>
              <a:defRPr/>
            </a:pPr>
            <a:fld id="{EFAB11CF-F1A9-4BF7-898D-D3AC6C8CEF3B}" type="slidenum">
              <a:rPr lang="en-US" altLang="en-US"/>
              <a:pPr>
                <a:defRPr/>
              </a:pPr>
              <a:t>‹#›</a:t>
            </a:fld>
            <a:endParaRPr lang="en-US" altLang="en-US" dirty="0"/>
          </a:p>
        </p:txBody>
      </p:sp>
    </p:spTree>
    <p:extLst>
      <p:ext uri="{BB962C8B-B14F-4D97-AF65-F5344CB8AC3E}">
        <p14:creationId xmlns:p14="http://schemas.microsoft.com/office/powerpoint/2010/main" val="20273542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defRPr/>
            </a:pPr>
            <a:fld id="{1E5CF852-97C4-46E4-A40E-019456407A1E}" type="slidenum">
              <a:rPr lang="en-US" altLang="en-US">
                <a:ea typeface="MS PGothic" pitchFamily="34" charset="-128"/>
              </a:rPr>
              <a:pPr defTabSz="457200" fontAlgn="base">
                <a:spcBef>
                  <a:spcPct val="0"/>
                </a:spcBef>
                <a:spcAft>
                  <a:spcPct val="0"/>
                </a:spcAft>
                <a:defRPr/>
              </a:pPr>
              <a:t>‹#›</a:t>
            </a:fld>
            <a:endParaRPr lang="en-US" altLang="en-US" dirty="0">
              <a:ea typeface="MS PGothic" pitchFamily="34" charset="-128"/>
            </a:endParaRPr>
          </a:p>
        </p:txBody>
      </p:sp>
      <p:sp>
        <p:nvSpPr>
          <p:cNvPr id="7" name="Rectangle 6"/>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4400" dirty="0">
              <a:solidFill>
                <a:prstClr val="white"/>
              </a:solidFill>
            </a:endParaRPr>
          </a:p>
        </p:txBody>
      </p:sp>
      <p:cxnSp>
        <p:nvCxnSpPr>
          <p:cNvPr id="8" name="Straight Connector 7"/>
          <p:cNvCxnSpPr/>
          <p:nvPr/>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a typeface="MS PGothic" pitchFamily="34" charset="-128"/>
            </a:endParaRPr>
          </a:p>
        </p:txBody>
      </p:sp>
      <p:pic>
        <p:nvPicPr>
          <p:cNvPr id="2056" name="Picture 8"/>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086600" y="5857875"/>
            <a:ext cx="191928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7938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patientfamilyengagement.org/#sthash.ACZ81zY8.dpuf" TargetMode="External"/><Relationship Id="rId3" Type="http://schemas.openxmlformats.org/officeDocument/2006/relationships/hyperlink" Target="http://www.ahrq.gov/professionals/education/curriculum-tools/cusptoolkit/modules/patfamilyengagement/index.html" TargetMode="External"/><Relationship Id="rId7" Type="http://schemas.openxmlformats.org/officeDocument/2006/relationships/hyperlink" Target="http://www.patientfamilyengagement.org/"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www.cdc.gov/HAI/ca_uti/uti.html" TargetMode="External"/><Relationship Id="rId5" Type="http://schemas.openxmlformats.org/officeDocument/2006/relationships/hyperlink" Target="http://www.ipfcc.org/advance/topics.html" TargetMode="External"/><Relationship Id="rId4" Type="http://schemas.openxmlformats.org/officeDocument/2006/relationships/hyperlink" Target="http://www.apic.org/For-Consumers/Patient-safety-resources" TargetMode="External"/><Relationship Id="rId9" Type="http://schemas.openxmlformats.org/officeDocument/2006/relationships/hyperlink" Target="http://www.ahrq.gov/professionals/systems/hospital/engagingfamilies/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kern="0" dirty="0" smtClean="0"/>
              <a:t>Patient and Family Engagement in the ED</a:t>
            </a:r>
            <a:endParaRPr lang="en-US" dirty="0"/>
          </a:p>
        </p:txBody>
      </p:sp>
      <p:sp>
        <p:nvSpPr>
          <p:cNvPr id="27651" name="Content Placeholder 6"/>
          <p:cNvSpPr>
            <a:spLocks noGrp="1"/>
          </p:cNvSpPr>
          <p:nvPr>
            <p:ph sz="quarter" idx="11"/>
          </p:nvPr>
        </p:nvSpPr>
        <p:spPr>
          <a:xfrm>
            <a:off x="258763" y="1676400"/>
            <a:ext cx="8666162" cy="4806950"/>
          </a:xfrm>
        </p:spPr>
        <p:txBody>
          <a:bodyPr/>
          <a:lstStyle/>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r>
              <a:rPr lang="en-US" sz="2400" dirty="0" smtClean="0"/>
              <a:t>Sue </a:t>
            </a:r>
            <a:r>
              <a:rPr lang="en-US" sz="2400" dirty="0"/>
              <a:t>Collier, RN, MSN, FABC</a:t>
            </a:r>
          </a:p>
          <a:p>
            <a:pPr marL="0" indent="0" algn="ctr">
              <a:buNone/>
            </a:pPr>
            <a:r>
              <a:rPr lang="en-US" sz="2400" dirty="0"/>
              <a:t>Clinical Content Development Lead</a:t>
            </a:r>
          </a:p>
          <a:p>
            <a:pPr marL="0" indent="0" algn="ctr">
              <a:buNone/>
            </a:pPr>
            <a:r>
              <a:rPr lang="en-US" sz="2400" dirty="0"/>
              <a:t>Health Research &amp; Education Trust </a:t>
            </a:r>
          </a:p>
          <a:p>
            <a:pPr marL="0" indent="0" algn="ctr">
              <a:buNone/>
            </a:pPr>
            <a:r>
              <a:rPr lang="en-US" sz="2400" dirty="0"/>
              <a:t>American Hospital Association</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A4CFB5-794F-4A96-BDC8-726D3979E6EB}" type="slidenum">
              <a:rPr lang="en-US" altLang="en-US" sz="1200" smtClean="0">
                <a:solidFill>
                  <a:srgbClr val="898989"/>
                </a:solidFill>
                <a:cs typeface="Arial" charset="0"/>
              </a:rPr>
              <a:pPr>
                <a:spcBef>
                  <a:spcPct val="0"/>
                </a:spcBef>
                <a:buFontTx/>
                <a:buNone/>
              </a:pPr>
              <a:t>1</a:t>
            </a:fld>
            <a:endParaRPr lang="en-US" altLang="en-US" sz="1200" dirty="0" smtClean="0">
              <a:solidFill>
                <a:srgbClr val="898989"/>
              </a:solidFill>
              <a:cs typeface="Arial" charset="0"/>
            </a:endParaRPr>
          </a:p>
        </p:txBody>
      </p:sp>
      <p:sp>
        <p:nvSpPr>
          <p:cNvPr id="27653" name="SessionQuestionData" descr="&lt;?xml version=&quot;1.0&quot;?&gt;&lt;AllQuestions /&gt;" hidden="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0" fontAlgn="base" hangingPunct="0">
              <a:spcBef>
                <a:spcPct val="0"/>
              </a:spcBef>
              <a:spcAft>
                <a:spcPct val="0"/>
              </a:spcAft>
              <a:buFontTx/>
              <a:buNone/>
            </a:pPr>
            <a:endParaRPr lang="en-US" altLang="en-US" sz="1800" dirty="0" smtClean="0">
              <a:solidFill>
                <a:prstClr val="black"/>
              </a:solidFill>
              <a:ea typeface="MS PGothic" pitchFamily="34" charset="-128"/>
            </a:endParaRPr>
          </a:p>
        </p:txBody>
      </p:sp>
      <p:sp>
        <p:nvSpPr>
          <p:cNvPr id="27654" name="SessionAnswerData" descr="&lt;?xml version=&quot;1.0&quot;?&gt;&lt;AllAnswers /&gt;" hidden="1"/>
          <p:cNvSpPr txBox="1">
            <a:spLocks noChangeArrowheads="1"/>
          </p:cNvSpPr>
          <p:nvPr/>
        </p:nvSpPr>
        <p:spPr bwMode="auto">
          <a:xfrm>
            <a:off x="127000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0" fontAlgn="base" hangingPunct="0">
              <a:spcBef>
                <a:spcPct val="0"/>
              </a:spcBef>
              <a:spcAft>
                <a:spcPct val="0"/>
              </a:spcAft>
              <a:buFontTx/>
              <a:buNone/>
            </a:pPr>
            <a:endParaRPr lang="en-US" altLang="en-US" sz="1800" dirty="0" smtClean="0">
              <a:solidFill>
                <a:prstClr val="black"/>
              </a:solidFill>
              <a:ea typeface="MS PGothic" pitchFamily="34" charset="-128"/>
            </a:endParaRPr>
          </a:p>
        </p:txBody>
      </p:sp>
      <p:sp>
        <p:nvSpPr>
          <p:cNvPr id="27655" name="SessionResponseData" hidden="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0" fontAlgn="base" hangingPunct="0">
              <a:spcBef>
                <a:spcPct val="0"/>
              </a:spcBef>
              <a:spcAft>
                <a:spcPct val="0"/>
              </a:spcAft>
              <a:buFontTx/>
              <a:buNone/>
            </a:pPr>
            <a:endParaRPr lang="en-US" altLang="en-US" sz="1800" dirty="0" smtClean="0">
              <a:solidFill>
                <a:prstClr val="black"/>
              </a:solidFill>
              <a:ea typeface="MS PGothic" pitchFamily="34" charset="-128"/>
            </a:endParaRPr>
          </a:p>
        </p:txBody>
      </p:sp>
      <p:sp>
        <p:nvSpPr>
          <p:cNvPr id="27656"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Simulated Data&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0" fontAlgn="base" hangingPunct="0">
              <a:spcBef>
                <a:spcPct val="0"/>
              </a:spcBef>
              <a:spcAft>
                <a:spcPct val="0"/>
              </a:spcAft>
              <a:buFontTx/>
              <a:buNone/>
            </a:pPr>
            <a:endParaRPr lang="en-US" altLang="en-US" sz="1800" dirty="0" smtClean="0">
              <a:solidFill>
                <a:prstClr val="black"/>
              </a:solidFill>
              <a:ea typeface="MS PGothic" pitchFamily="34" charset="-128"/>
            </a:endParaRPr>
          </a:p>
        </p:txBody>
      </p:sp>
      <p:pic>
        <p:nvPicPr>
          <p:cNvPr id="9" name="Picture Placeholder 1" descr="Sue Collier" title="Headshot"/>
          <p:cNvPicPr>
            <a:picLocks noChangeAspect="1"/>
          </p:cNvPicPr>
          <p:nvPr/>
        </p:nvPicPr>
        <p:blipFill>
          <a:blip r:embed="rId3" cstate="print">
            <a:extLst>
              <a:ext uri="{28A0092B-C50C-407E-A947-70E740481C1C}">
                <a14:useLocalDpi xmlns:a14="http://schemas.microsoft.com/office/drawing/2010/main" val="0"/>
              </a:ext>
            </a:extLst>
          </a:blip>
          <a:srcRect t="1538" b="1538"/>
          <a:stretch>
            <a:fillRect/>
          </a:stretch>
        </p:blipFill>
        <p:spPr bwMode="auto">
          <a:xfrm>
            <a:off x="3810000" y="2016369"/>
            <a:ext cx="1752600" cy="202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108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932" y="1676400"/>
            <a:ext cx="8763000" cy="5105400"/>
          </a:xfrm>
        </p:spPr>
        <p:txBody>
          <a:bodyPr>
            <a:normAutofit fontScale="40000" lnSpcReduction="20000"/>
          </a:bodyPr>
          <a:lstStyle/>
          <a:p>
            <a:pPr marL="457200" indent="-457200">
              <a:buNone/>
            </a:pPr>
            <a:r>
              <a:rPr lang="en-US" sz="4500" dirty="0" smtClean="0"/>
              <a:t>AHRQ </a:t>
            </a:r>
            <a:r>
              <a:rPr lang="en-US" sz="4500" dirty="0"/>
              <a:t>CUSP Toolkit, Patient Family Engagement. Retrieved from </a:t>
            </a:r>
            <a:r>
              <a:rPr lang="en-US" sz="4500" dirty="0">
                <a:hlinkClick r:id="rId3"/>
              </a:rPr>
              <a:t>http://www.ahrq.gov/professionals/education/curriculum-tools/cusptoolkit/modules/patfamilyengagement/index.html</a:t>
            </a:r>
            <a:r>
              <a:rPr lang="en-US" sz="4500" dirty="0"/>
              <a:t>.</a:t>
            </a:r>
          </a:p>
          <a:p>
            <a:pPr marL="457200" indent="-457200">
              <a:buNone/>
            </a:pPr>
            <a:r>
              <a:rPr lang="en-US" sz="4500" dirty="0" smtClean="0"/>
              <a:t>Association </a:t>
            </a:r>
            <a:r>
              <a:rPr lang="en-US" sz="4500" dirty="0"/>
              <a:t>for Professional in infection Control and Epidemiology. Patient safety resources for consumers. Retrieved from </a:t>
            </a:r>
            <a:r>
              <a:rPr lang="en-US" sz="4500" dirty="0">
                <a:hlinkClick r:id="rId4"/>
              </a:rPr>
              <a:t>http://www.apic.org/For-Consumers/Patient-safety-resources</a:t>
            </a:r>
            <a:r>
              <a:rPr lang="en-US" sz="4500" dirty="0"/>
              <a:t>.</a:t>
            </a:r>
          </a:p>
          <a:p>
            <a:pPr marL="457200" indent="-457200">
              <a:buNone/>
            </a:pPr>
            <a:r>
              <a:rPr lang="en-US" sz="4500" dirty="0"/>
              <a:t>Institute for Patient and Family Centered Care. Retrieved from </a:t>
            </a:r>
            <a:r>
              <a:rPr lang="en-US" sz="4500" dirty="0">
                <a:hlinkClick r:id="rId5"/>
              </a:rPr>
              <a:t>http://www.ipfcc.org/advance/topics.html</a:t>
            </a:r>
            <a:r>
              <a:rPr lang="en-US" sz="4500" dirty="0"/>
              <a:t>.</a:t>
            </a:r>
          </a:p>
          <a:p>
            <a:pPr marL="457200" indent="-457200">
              <a:buNone/>
            </a:pPr>
            <a:r>
              <a:rPr lang="en-US" sz="4500" dirty="0"/>
              <a:t>Centers for Disease Control and Prevention. FAQs about Catheter-Associated Urinary Tract Infection. Retrieved from </a:t>
            </a:r>
            <a:r>
              <a:rPr lang="en-US" sz="4500" dirty="0">
                <a:hlinkClick r:id="rId6"/>
              </a:rPr>
              <a:t>http://</a:t>
            </a:r>
            <a:r>
              <a:rPr lang="en-US" sz="4500" dirty="0" smtClean="0">
                <a:hlinkClick r:id="rId6"/>
              </a:rPr>
              <a:t>www.cdc.gov/HAI/ca_uti/uti.html</a:t>
            </a:r>
            <a:endParaRPr lang="en-US" sz="4500" dirty="0" smtClean="0"/>
          </a:p>
          <a:p>
            <a:pPr marL="457200" indent="-457200">
              <a:buNone/>
            </a:pPr>
            <a:r>
              <a:rPr lang="en-US" sz="4500" dirty="0"/>
              <a:t>Carman KL, Dardess P, Maurer ME, Workman T, Ganachari D, Pathak-Sen E. A Roadmap for Patient and Family Engagement in Healthcare Practice and Research. </a:t>
            </a:r>
            <a:r>
              <a:rPr lang="en-US" sz="4500" dirty="0" smtClean="0"/>
              <a:t>September </a:t>
            </a:r>
            <a:r>
              <a:rPr lang="en-US" sz="4500" dirty="0"/>
              <a:t>2014. </a:t>
            </a:r>
            <a:r>
              <a:rPr lang="en-US" sz="4500" dirty="0" smtClean="0">
                <a:hlinkClick r:id="rId7"/>
              </a:rPr>
              <a:t>www.patientfamilyengagement.org</a:t>
            </a:r>
            <a:r>
              <a:rPr lang="en-US" sz="4500" dirty="0"/>
              <a:t> </a:t>
            </a:r>
            <a:r>
              <a:rPr lang="en-US" sz="4500" dirty="0" smtClean="0"/>
              <a:t>and  </a:t>
            </a:r>
            <a:r>
              <a:rPr lang="en-US" sz="4500" dirty="0" smtClean="0">
                <a:hlinkClick r:id="rId8"/>
              </a:rPr>
              <a:t>http</a:t>
            </a:r>
            <a:r>
              <a:rPr lang="en-US" sz="4500" dirty="0">
                <a:hlinkClick r:id="rId8"/>
              </a:rPr>
              <a:t>://patientfamilyengagement.org/#</a:t>
            </a:r>
            <a:r>
              <a:rPr lang="en-US" sz="4500" dirty="0" smtClean="0">
                <a:hlinkClick r:id="rId8"/>
              </a:rPr>
              <a:t>sthash.ACZ81zY8.dpuf</a:t>
            </a:r>
            <a:endParaRPr lang="en-US" sz="4500" dirty="0" smtClean="0"/>
          </a:p>
          <a:p>
            <a:pPr marL="457200" indent="-457200">
              <a:buNone/>
            </a:pPr>
            <a:r>
              <a:rPr lang="en-US" sz="4500" dirty="0" smtClean="0"/>
              <a:t>Guide to Patient and Family Engagement in Hospital Quality and Safety, Rockville, MD; Agency for Healthcare Research and Quality; May 2013, AHRQ Publication No. 13-0033. </a:t>
            </a:r>
            <a:r>
              <a:rPr lang="en-US" sz="4500" dirty="0" smtClean="0">
                <a:hlinkClick r:id="rId9"/>
              </a:rPr>
              <a:t>http</a:t>
            </a:r>
            <a:r>
              <a:rPr lang="en-US" sz="4500" dirty="0">
                <a:hlinkClick r:id="rId9"/>
              </a:rPr>
              <a:t>://</a:t>
            </a:r>
            <a:r>
              <a:rPr lang="en-US" sz="4500" dirty="0" smtClean="0">
                <a:hlinkClick r:id="rId9"/>
              </a:rPr>
              <a:t>www.ahrq.gov/professionals/systems/hospital/engagingfamilies/index.html</a:t>
            </a:r>
            <a:endParaRPr lang="en-US" sz="4500" dirty="0" smtClean="0"/>
          </a:p>
          <a:p>
            <a:pPr marL="457200" indent="-457200">
              <a:buNone/>
            </a:pPr>
            <a:endParaRPr lang="en-US" sz="4500" dirty="0" smtClean="0"/>
          </a:p>
          <a:p>
            <a:pPr marL="457200" indent="-457200">
              <a:buNone/>
            </a:pPr>
            <a:endParaRPr lang="en-US" sz="4500" dirty="0" smtClean="0"/>
          </a:p>
          <a:p>
            <a:pPr marL="457200" indent="-457200">
              <a:buNone/>
            </a:pPr>
            <a:endParaRPr lang="en-US" dirty="0"/>
          </a:p>
        </p:txBody>
      </p:sp>
      <p:sp>
        <p:nvSpPr>
          <p:cNvPr id="3" name="Title 2"/>
          <p:cNvSpPr>
            <a:spLocks noGrp="1"/>
          </p:cNvSpPr>
          <p:nvPr>
            <p:ph type="title"/>
          </p:nvPr>
        </p:nvSpPr>
        <p:spPr>
          <a:xfrm>
            <a:off x="76200" y="76200"/>
            <a:ext cx="8991600" cy="1371600"/>
          </a:xfrm>
        </p:spPr>
        <p:txBody>
          <a:bodyPr>
            <a:noAutofit/>
          </a:bodyPr>
          <a:lstStyle/>
          <a:p>
            <a:r>
              <a:rPr lang="en-US" sz="3600" dirty="0" smtClean="0">
                <a:solidFill>
                  <a:schemeClr val="bg1"/>
                </a:solidFill>
              </a:rPr>
              <a:t>Selected Resources For </a:t>
            </a:r>
            <a:br>
              <a:rPr lang="en-US" sz="3600" dirty="0" smtClean="0">
                <a:solidFill>
                  <a:schemeClr val="bg1"/>
                </a:solidFill>
              </a:rPr>
            </a:br>
            <a:r>
              <a:rPr lang="en-US" sz="3200" i="1" dirty="0" smtClean="0">
                <a:solidFill>
                  <a:schemeClr val="bg1"/>
                </a:solidFill>
              </a:rPr>
              <a:t>Engaging </a:t>
            </a:r>
            <a:r>
              <a:rPr lang="en-US" sz="3200" i="1" dirty="0">
                <a:solidFill>
                  <a:schemeClr val="bg1"/>
                </a:solidFill>
              </a:rPr>
              <a:t>Patients and Families as Partners in Safety</a:t>
            </a:r>
            <a:endParaRPr lang="en-US" sz="3200" dirty="0">
              <a:solidFill>
                <a:schemeClr val="bg1"/>
              </a:solidFill>
            </a:endParaRPr>
          </a:p>
        </p:txBody>
      </p:sp>
    </p:spTree>
    <p:extLst>
      <p:ext uri="{BB962C8B-B14F-4D97-AF65-F5344CB8AC3E}">
        <p14:creationId xmlns:p14="http://schemas.microsoft.com/office/powerpoint/2010/main" val="133127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Thank you!</a:t>
            </a:r>
          </a:p>
        </p:txBody>
      </p:sp>
      <p:sp>
        <p:nvSpPr>
          <p:cNvPr id="58371" name="Content Placeholder 3"/>
          <p:cNvSpPr>
            <a:spLocks noGrp="1"/>
          </p:cNvSpPr>
          <p:nvPr>
            <p:ph sz="quarter" idx="11"/>
          </p:nvPr>
        </p:nvSpPr>
        <p:spPr/>
        <p:txBody>
          <a:bodyPr/>
          <a:lstStyle/>
          <a:p>
            <a:pPr marL="0" indent="0" algn="ctr">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r>
              <a:rPr lang="en-US" altLang="en-US" sz="4400" smtClean="0"/>
              <a:t>Questions?</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4A691A6-D4E9-4B1E-BB06-F3907422FF23}" type="slidenum">
              <a:rPr lang="en-US" altLang="en-US" sz="1200" smtClean="0">
                <a:solidFill>
                  <a:srgbClr val="000000"/>
                </a:solidFill>
                <a:latin typeface="Arial" charset="0"/>
              </a:rPr>
              <a:pPr eaLnBrk="1" hangingPunct="1">
                <a:spcBef>
                  <a:spcPct val="0"/>
                </a:spcBef>
                <a:buFontTx/>
                <a:buNone/>
              </a:pPr>
              <a:t>11</a:t>
            </a:fld>
            <a:endParaRPr lang="en-US" altLang="en-US" sz="1200" smtClean="0">
              <a:solidFill>
                <a:srgbClr val="000000"/>
              </a:solidFill>
              <a:latin typeface="Arial" charset="0"/>
            </a:endParaRPr>
          </a:p>
        </p:txBody>
      </p:sp>
    </p:spTree>
    <p:extLst>
      <p:ext uri="{BB962C8B-B14F-4D97-AF65-F5344CB8AC3E}">
        <p14:creationId xmlns:p14="http://schemas.microsoft.com/office/powerpoint/2010/main" val="48992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Content Placeholder 2"/>
          <p:cNvSpPr>
            <a:spLocks noGrp="1"/>
          </p:cNvSpPr>
          <p:nvPr>
            <p:ph sz="quarter" idx="11"/>
          </p:nvPr>
        </p:nvSpPr>
        <p:spPr/>
        <p:txBody>
          <a:bodyPr/>
          <a:lstStyle/>
          <a:p>
            <a:pPr marL="0" indent="0">
              <a:buNone/>
            </a:pPr>
            <a:r>
              <a:rPr lang="en-US" sz="2400" dirty="0"/>
              <a:t>Prepared by the Health Research &amp; Educational Trust of the American Hospital Association with contract funding provided by the Agency for Healthcare Research and Quality through the contract,</a:t>
            </a:r>
            <a:r>
              <a:rPr lang="en-US" sz="2400" b="1" dirty="0"/>
              <a:t> </a:t>
            </a:r>
            <a:r>
              <a:rPr lang="en-US" sz="24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485C222-4FDF-4A3D-894D-B36A615AA793}" type="slidenum">
              <a:rPr lang="en-US" altLang="en-US" smtClean="0"/>
              <a:pPr>
                <a:defRPr/>
              </a:pPr>
              <a:t>12</a:t>
            </a:fld>
            <a:endParaRPr lang="en-US" altLang="en-US" dirty="0"/>
          </a:p>
        </p:txBody>
      </p:sp>
    </p:spTree>
    <p:extLst>
      <p:ext uri="{BB962C8B-B14F-4D97-AF65-F5344CB8AC3E}">
        <p14:creationId xmlns:p14="http://schemas.microsoft.com/office/powerpoint/2010/main" val="119299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solidFill>
                <a:schemeClr val="bg1"/>
              </a:solidFill>
            </a:endParaRPr>
          </a:p>
        </p:txBody>
      </p:sp>
      <p:sp>
        <p:nvSpPr>
          <p:cNvPr id="3" name="Content Placeholder 2"/>
          <p:cNvSpPr>
            <a:spLocks noGrp="1"/>
          </p:cNvSpPr>
          <p:nvPr>
            <p:ph sz="quarter" idx="11"/>
          </p:nvPr>
        </p:nvSpPr>
        <p:spPr/>
        <p:txBody>
          <a:bodyPr>
            <a:noAutofit/>
          </a:bodyPr>
          <a:lstStyle/>
          <a:p>
            <a:pPr marL="971550" lvl="1" indent="-514350">
              <a:spcBef>
                <a:spcPts val="0"/>
              </a:spcBef>
              <a:buFont typeface="+mj-lt"/>
              <a:buAutoNum type="arabicPeriod"/>
            </a:pPr>
            <a:r>
              <a:rPr lang="en-US" altLang="en-US" dirty="0" smtClean="0"/>
              <a:t>Define </a:t>
            </a:r>
            <a:r>
              <a:rPr lang="en-US" altLang="en-US" dirty="0"/>
              <a:t>patient and family engagement.</a:t>
            </a:r>
          </a:p>
          <a:p>
            <a:pPr marL="971550" lvl="1" indent="-514350">
              <a:spcBef>
                <a:spcPts val="0"/>
              </a:spcBef>
              <a:buFont typeface="+mj-lt"/>
              <a:buAutoNum type="arabicPeriod"/>
            </a:pPr>
            <a:r>
              <a:rPr lang="en-US" altLang="en-US" dirty="0"/>
              <a:t>Describe examples of engaging patients and families in CAUTI prevention in the ED</a:t>
            </a:r>
            <a:r>
              <a:rPr lang="en-US" altLang="en-US" dirty="0" smtClean="0"/>
              <a:t>.</a:t>
            </a:r>
          </a:p>
          <a:p>
            <a:pPr marL="971550" lvl="1" indent="-514350">
              <a:spcBef>
                <a:spcPts val="0"/>
              </a:spcBef>
              <a:buFont typeface="+mj-lt"/>
              <a:buAutoNum type="arabicPeriod"/>
            </a:pPr>
            <a:r>
              <a:rPr lang="en-US" altLang="en-US" dirty="0" smtClean="0"/>
              <a:t>Discuss how to address </a:t>
            </a:r>
            <a:r>
              <a:rPr lang="en-US" sz="2800" dirty="0" smtClean="0"/>
              <a:t>barriers to patient and family engagement in the ED.</a:t>
            </a:r>
          </a:p>
        </p:txBody>
      </p:sp>
      <p:sp>
        <p:nvSpPr>
          <p:cNvPr id="4" name="Slide Number Placeholder 2"/>
          <p:cNvSpPr>
            <a:spLocks noGrp="1"/>
          </p:cNvSpPr>
          <p:nvPr>
            <p:ph type="sldNum" sz="quarter" idx="12"/>
          </p:nvPr>
        </p:nvSpPr>
        <p:spPr>
          <a:prstGeom prst="rect">
            <a:avLst/>
          </a:prstGeom>
        </p:spPr>
        <p:txBody>
          <a:bodyPr/>
          <a:lstStyle/>
          <a:p>
            <a:pPr algn="l"/>
            <a:fld id="{E507B00A-00F3-40B4-9FBC-773D3E654F20}" type="slidenum">
              <a:rPr lang="en-US" sz="1100" smtClean="0">
                <a:solidFill>
                  <a:prstClr val="black">
                    <a:tint val="75000"/>
                  </a:prstClr>
                </a:solidFill>
              </a:rPr>
              <a:pPr algn="l"/>
              <a:t>2</a:t>
            </a:fld>
            <a:endParaRPr lang="en-US" sz="1100" dirty="0">
              <a:solidFill>
                <a:prstClr val="black">
                  <a:tint val="75000"/>
                </a:prstClr>
              </a:solidFill>
            </a:endParaRPr>
          </a:p>
        </p:txBody>
      </p:sp>
    </p:spTree>
    <p:extLst>
      <p:ext uri="{BB962C8B-B14F-4D97-AF65-F5344CB8AC3E}">
        <p14:creationId xmlns:p14="http://schemas.microsoft.com/office/powerpoint/2010/main" val="350673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72098" y="76200"/>
            <a:ext cx="8229600" cy="1143000"/>
          </a:xfrm>
        </p:spPr>
        <p:txBody>
          <a:bodyPr/>
          <a:lstStyle/>
          <a:p>
            <a:r>
              <a:rPr lang="en-US" dirty="0" smtClean="0">
                <a:solidFill>
                  <a:schemeClr val="bg1"/>
                </a:solidFill>
              </a:rPr>
              <a:t>PFE Defined</a:t>
            </a:r>
            <a:endParaRPr lang="en-US" dirty="0">
              <a:solidFill>
                <a:schemeClr val="bg1"/>
              </a:solidFill>
            </a:endParaRPr>
          </a:p>
        </p:txBody>
      </p:sp>
      <p:pic>
        <p:nvPicPr>
          <p:cNvPr id="1026" name="Picture 2" descr="C:\Users\scollier\AppData\Local\Microsoft\Windows\Temporary Internet Files\Content.Outlook\53YCGS37\Sni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196" y="819150"/>
            <a:ext cx="7285404"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scollier\AppData\Local\Microsoft\Windows\Temporary Internet Files\Content.Outlook\53YCGS37\SnipImage.JPG"/>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2795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44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Environment for PFE</a:t>
            </a:r>
          </a:p>
        </p:txBody>
      </p:sp>
      <p:sp>
        <p:nvSpPr>
          <p:cNvPr id="3" name="Content Placeholder 2"/>
          <p:cNvSpPr>
            <a:spLocks noGrp="1"/>
          </p:cNvSpPr>
          <p:nvPr>
            <p:ph sz="quarter" idx="11"/>
          </p:nvPr>
        </p:nvSpPr>
        <p:spPr>
          <a:xfrm>
            <a:off x="457200" y="1828800"/>
            <a:ext cx="8153400" cy="4114800"/>
          </a:xfrm>
        </p:spPr>
        <p:txBody>
          <a:bodyPr>
            <a:normAutofit lnSpcReduction="10000"/>
          </a:bodyPr>
          <a:lstStyle/>
          <a:p>
            <a:pPr marL="457200" indent="-457200">
              <a:lnSpc>
                <a:spcPct val="90000"/>
              </a:lnSpc>
              <a:buFont typeface="Arial"/>
              <a:buChar char="•"/>
            </a:pPr>
            <a:r>
              <a:rPr lang="en-US" dirty="0"/>
              <a:t>Mutual respect for skills and knowledge</a:t>
            </a:r>
          </a:p>
          <a:p>
            <a:pPr marL="457200" indent="-457200">
              <a:lnSpc>
                <a:spcPct val="90000"/>
              </a:lnSpc>
              <a:buFont typeface="Arial"/>
              <a:buChar char="•"/>
            </a:pPr>
            <a:r>
              <a:rPr lang="en-US" dirty="0"/>
              <a:t>Honest, clear, two-way communication</a:t>
            </a:r>
          </a:p>
          <a:p>
            <a:pPr marL="457200" indent="-457200">
              <a:lnSpc>
                <a:spcPct val="90000"/>
              </a:lnSpc>
              <a:buFont typeface="Arial"/>
              <a:buChar char="•"/>
            </a:pPr>
            <a:r>
              <a:rPr lang="en-US" dirty="0"/>
              <a:t>Understanding and empathy by being accessible and responsive</a:t>
            </a:r>
          </a:p>
          <a:p>
            <a:pPr marL="457200" indent="-457200">
              <a:lnSpc>
                <a:spcPct val="90000"/>
              </a:lnSpc>
              <a:buFont typeface="Arial"/>
              <a:buChar char="•"/>
            </a:pPr>
            <a:r>
              <a:rPr lang="en-US" dirty="0"/>
              <a:t>Mutually agreed upon goals through joint planning and evaluation</a:t>
            </a:r>
          </a:p>
          <a:p>
            <a:pPr marL="457200" indent="-457200">
              <a:lnSpc>
                <a:spcPct val="90000"/>
              </a:lnSpc>
              <a:buFont typeface="Arial"/>
              <a:buChar char="•"/>
            </a:pPr>
            <a:r>
              <a:rPr lang="en-US" i="1" dirty="0">
                <a:solidFill>
                  <a:srgbClr val="FF0000"/>
                </a:solidFill>
              </a:rPr>
              <a:t>Shared planning and decision-making (doing things </a:t>
            </a:r>
            <a:r>
              <a:rPr lang="en-US" b="1" i="1" u="sng" dirty="0">
                <a:solidFill>
                  <a:srgbClr val="FF0000"/>
                </a:solidFill>
              </a:rPr>
              <a:t>with</a:t>
            </a:r>
            <a:r>
              <a:rPr lang="en-US" i="1" dirty="0">
                <a:solidFill>
                  <a:srgbClr val="FF0000"/>
                </a:solidFill>
              </a:rPr>
              <a:t> patients-families, not </a:t>
            </a:r>
            <a:r>
              <a:rPr lang="en-US" i="1" u="sng" dirty="0">
                <a:solidFill>
                  <a:srgbClr val="FF0000"/>
                </a:solidFill>
              </a:rPr>
              <a:t>fo</a:t>
            </a:r>
            <a:r>
              <a:rPr lang="en-US" i="1" dirty="0">
                <a:solidFill>
                  <a:srgbClr val="FF0000"/>
                </a:solidFill>
              </a:rPr>
              <a:t>r or </a:t>
            </a:r>
            <a:r>
              <a:rPr lang="en-US" i="1" u="sng" dirty="0">
                <a:solidFill>
                  <a:srgbClr val="FF0000"/>
                </a:solidFill>
              </a:rPr>
              <a:t>to</a:t>
            </a:r>
            <a:r>
              <a:rPr lang="en-US" i="1" dirty="0">
                <a:solidFill>
                  <a:srgbClr val="FF0000"/>
                </a:solidFill>
              </a:rPr>
              <a:t> them)</a:t>
            </a:r>
          </a:p>
          <a:p>
            <a:endParaRPr lang="en-US" dirty="0"/>
          </a:p>
        </p:txBody>
      </p:sp>
    </p:spTree>
    <p:extLst>
      <p:ext uri="{BB962C8B-B14F-4D97-AF65-F5344CB8AC3E}">
        <p14:creationId xmlns:p14="http://schemas.microsoft.com/office/powerpoint/2010/main" val="13628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0"/>
          <p:cNvGraphicFramePr>
            <a:graphicFrameLocks noGrp="1" noChangeAspect="1"/>
          </p:cNvGraphicFramePr>
          <p:nvPr>
            <p:ph idx="1"/>
            <p:extLst>
              <p:ext uri="{D42A27DB-BD31-4B8C-83A1-F6EECF244321}">
                <p14:modId xmlns:p14="http://schemas.microsoft.com/office/powerpoint/2010/main" val="3374720931"/>
              </p:ext>
            </p:extLst>
          </p:nvPr>
        </p:nvGraphicFramePr>
        <p:xfrm>
          <a:off x="5334000" y="3657600"/>
          <a:ext cx="2171423" cy="1447800"/>
        </p:xfrm>
        <a:graphic>
          <a:graphicData uri="http://schemas.openxmlformats.org/presentationml/2006/ole">
            <mc:AlternateContent xmlns:mc="http://schemas.openxmlformats.org/markup-compatibility/2006">
              <mc:Choice xmlns:v="urn:schemas-microsoft-com:vml" Requires="v">
                <p:oleObj spid="_x0000_s1039" name="Photo Editor Photo" r:id="rId4" imgW="17142857" imgH="11428571" progId="MSPhotoEd.3">
                  <p:embed/>
                </p:oleObj>
              </mc:Choice>
              <mc:Fallback>
                <p:oleObj name="Photo Editor Photo" r:id="rId4" imgW="17142857" imgH="114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657600"/>
                        <a:ext cx="2171423" cy="1447800"/>
                      </a:xfrm>
                      <a:prstGeom prst="rect">
                        <a:avLst/>
                      </a:prstGeom>
                      <a:noFill/>
                      <a:ln>
                        <a:noFill/>
                      </a:ln>
                      <a:effectLst/>
                      <a:extLst/>
                    </p:spPr>
                  </p:pic>
                </p:oleObj>
              </mc:Fallback>
            </mc:AlternateContent>
          </a:graphicData>
        </a:graphic>
      </p:graphicFrame>
      <p:sp>
        <p:nvSpPr>
          <p:cNvPr id="77826" name="Rectangle 2"/>
          <p:cNvSpPr>
            <a:spLocks noGrp="1" noChangeArrowheads="1"/>
          </p:cNvSpPr>
          <p:nvPr>
            <p:ph type="title"/>
          </p:nvPr>
        </p:nvSpPr>
        <p:spPr>
          <a:xfrm>
            <a:off x="107732" y="120868"/>
            <a:ext cx="8913923" cy="1148696"/>
          </a:xfrm>
          <a:ln/>
        </p:spPr>
        <p:txBody>
          <a:bodyPr>
            <a:noAutofit/>
          </a:bodyPr>
          <a:lstStyle/>
          <a:p>
            <a:r>
              <a:rPr lang="en-US" sz="4800" b="0" dirty="0" smtClean="0">
                <a:solidFill>
                  <a:schemeClr val="bg1"/>
                </a:solidFill>
              </a:rPr>
              <a:t>Examples of PFE Practices in the ED</a:t>
            </a:r>
            <a:endParaRPr lang="en-US" sz="4800" b="0" dirty="0">
              <a:solidFill>
                <a:schemeClr val="bg1"/>
              </a:solidFill>
            </a:endParaRPr>
          </a:p>
        </p:txBody>
      </p:sp>
      <p:sp>
        <p:nvSpPr>
          <p:cNvPr id="77827" name="Rectangle 3"/>
          <p:cNvSpPr>
            <a:spLocks noGrp="1" noChangeArrowheads="1"/>
          </p:cNvSpPr>
          <p:nvPr>
            <p:ph type="body" sz="half" idx="4294967295"/>
          </p:nvPr>
        </p:nvSpPr>
        <p:spPr>
          <a:xfrm>
            <a:off x="304800" y="1676400"/>
            <a:ext cx="4953000" cy="4648201"/>
          </a:xfrm>
        </p:spPr>
        <p:txBody>
          <a:bodyPr>
            <a:normAutofit fontScale="92500" lnSpcReduction="10000"/>
          </a:bodyPr>
          <a:lstStyle/>
          <a:p>
            <a:pPr>
              <a:lnSpc>
                <a:spcPct val="110000"/>
              </a:lnSpc>
            </a:pPr>
            <a:r>
              <a:rPr lang="en-US" sz="2400" dirty="0" smtClean="0"/>
              <a:t>Including patient/family in bedside rounds</a:t>
            </a:r>
          </a:p>
          <a:p>
            <a:pPr>
              <a:lnSpc>
                <a:spcPct val="110000"/>
              </a:lnSpc>
            </a:pPr>
            <a:r>
              <a:rPr lang="en-US" sz="2400" dirty="0" smtClean="0"/>
              <a:t>Supporting family presence</a:t>
            </a:r>
          </a:p>
          <a:p>
            <a:pPr>
              <a:lnSpc>
                <a:spcPct val="110000"/>
              </a:lnSpc>
            </a:pPr>
            <a:r>
              <a:rPr lang="en-US" sz="2400" dirty="0" smtClean="0"/>
              <a:t>Including patient/family in CAUTI prevention education</a:t>
            </a:r>
          </a:p>
          <a:p>
            <a:pPr>
              <a:lnSpc>
                <a:spcPct val="110000"/>
              </a:lnSpc>
            </a:pPr>
            <a:r>
              <a:rPr lang="en-US" sz="2400" dirty="0" smtClean="0"/>
              <a:t>Sharing patient stories in ED quality team </a:t>
            </a:r>
            <a:r>
              <a:rPr lang="en-US" sz="2400" dirty="0"/>
              <a:t>meetings</a:t>
            </a:r>
          </a:p>
          <a:p>
            <a:pPr>
              <a:lnSpc>
                <a:spcPct val="110000"/>
              </a:lnSpc>
            </a:pPr>
            <a:r>
              <a:rPr lang="en-US" sz="2400" dirty="0" smtClean="0"/>
              <a:t>Supporting patient-family advisor roles and councils for ED and/or the hospital</a:t>
            </a:r>
            <a:endParaRPr lang="en-US" sz="2400" dirty="0"/>
          </a:p>
          <a:p>
            <a:pPr>
              <a:lnSpc>
                <a:spcPct val="110000"/>
              </a:lnSpc>
            </a:pPr>
            <a:r>
              <a:rPr lang="en-US" sz="2400" dirty="0" smtClean="0"/>
              <a:t>Encouraging patient advisors to serve on ED safety </a:t>
            </a:r>
            <a:r>
              <a:rPr lang="en-US" sz="2400" dirty="0"/>
              <a:t>and quality performance improvement teams </a:t>
            </a:r>
          </a:p>
          <a:p>
            <a:pPr>
              <a:lnSpc>
                <a:spcPct val="80000"/>
              </a:lnSpc>
            </a:pPr>
            <a:endParaRPr lang="en-US" sz="1800" dirty="0"/>
          </a:p>
        </p:txBody>
      </p:sp>
      <p:pic>
        <p:nvPicPr>
          <p:cNvPr id="10" name="Picture 9"/>
          <p:cNvPicPr>
            <a:picLocks noChangeAspect="1"/>
          </p:cNvPicPr>
          <p:nvPr/>
        </p:nvPicPr>
        <p:blipFill>
          <a:blip r:embed="rId6"/>
          <a:stretch>
            <a:fillRect/>
          </a:stretch>
        </p:blipFill>
        <p:spPr>
          <a:xfrm>
            <a:off x="6779493" y="5181601"/>
            <a:ext cx="2147453" cy="1523999"/>
          </a:xfrm>
          <a:prstGeom prst="rect">
            <a:avLst/>
          </a:prstGeom>
        </p:spPr>
      </p:pic>
      <p:pic>
        <p:nvPicPr>
          <p:cNvPr id="12" name="Picture 4" descr="thumbnail"/>
          <p:cNvPicPr>
            <a:picLocks noChangeAspect="1" noChangeArrowheads="1"/>
          </p:cNvPicPr>
          <p:nvPr/>
        </p:nvPicPr>
        <p:blipFill>
          <a:blip r:embed="rId7"/>
          <a:srcRect/>
          <a:stretch>
            <a:fillRect/>
          </a:stretch>
        </p:blipFill>
        <p:spPr bwMode="auto">
          <a:xfrm>
            <a:off x="6477000" y="1828800"/>
            <a:ext cx="2311401" cy="1733550"/>
          </a:xfrm>
          <a:prstGeom prst="rect">
            <a:avLst/>
          </a:prstGeom>
          <a:noFill/>
          <a:ln w="9525">
            <a:noFill/>
            <a:miter lim="800000"/>
            <a:headEnd/>
            <a:tailEnd/>
          </a:ln>
        </p:spPr>
      </p:pic>
    </p:spTree>
    <p:extLst>
      <p:ext uri="{BB962C8B-B14F-4D97-AF65-F5344CB8AC3E}">
        <p14:creationId xmlns:p14="http://schemas.microsoft.com/office/powerpoint/2010/main" val="21539909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Your </a:t>
            </a:r>
            <a:r>
              <a:rPr lang="en-US" dirty="0" smtClean="0"/>
              <a:t>ED’s </a:t>
            </a:r>
            <a:r>
              <a:rPr lang="en-US" dirty="0" smtClean="0">
                <a:solidFill>
                  <a:schemeClr val="bg1"/>
                </a:solidFill>
              </a:rPr>
              <a:t>PFE Practices</a:t>
            </a:r>
            <a:endParaRPr lang="en-US" dirty="0">
              <a:solidFill>
                <a:schemeClr val="bg1"/>
              </a:solidFill>
            </a:endParaRPr>
          </a:p>
        </p:txBody>
      </p:sp>
      <p:sp>
        <p:nvSpPr>
          <p:cNvPr id="2" name="Content Placeholder 1"/>
          <p:cNvSpPr>
            <a:spLocks noGrp="1"/>
          </p:cNvSpPr>
          <p:nvPr>
            <p:ph sz="quarter" idx="11"/>
          </p:nvPr>
        </p:nvSpPr>
        <p:spPr>
          <a:xfrm>
            <a:off x="457200" y="1828800"/>
            <a:ext cx="8153400" cy="4114800"/>
          </a:xfrm>
        </p:spPr>
        <p:txBody>
          <a:bodyPr>
            <a:normAutofit lnSpcReduction="10000"/>
          </a:bodyPr>
          <a:lstStyle/>
          <a:p>
            <a:r>
              <a:rPr lang="en-US" dirty="0" smtClean="0"/>
              <a:t>How </a:t>
            </a:r>
            <a:r>
              <a:rPr lang="en-US" dirty="0"/>
              <a:t>does your </a:t>
            </a:r>
            <a:r>
              <a:rPr lang="en-US" dirty="0" smtClean="0"/>
              <a:t>department demonstrate </a:t>
            </a:r>
            <a:r>
              <a:rPr lang="en-US" dirty="0"/>
              <a:t>the principles and practices of patient and family engagement in infection prevention, especially CAUTI prevention? </a:t>
            </a:r>
            <a:endParaRPr lang="en-US" dirty="0" smtClean="0"/>
          </a:p>
          <a:p>
            <a:r>
              <a:rPr lang="en-US" dirty="0" smtClean="0"/>
              <a:t>What </a:t>
            </a:r>
            <a:r>
              <a:rPr lang="en-US" dirty="0"/>
              <a:t>is your </a:t>
            </a:r>
            <a:r>
              <a:rPr lang="en-US" dirty="0" smtClean="0"/>
              <a:t>ED’s long-term </a:t>
            </a:r>
            <a:r>
              <a:rPr lang="en-US" dirty="0"/>
              <a:t>plan to advance patient- and family-centered </a:t>
            </a:r>
            <a:r>
              <a:rPr lang="en-US" dirty="0" smtClean="0"/>
              <a:t>care?</a:t>
            </a:r>
          </a:p>
          <a:p>
            <a:r>
              <a:rPr lang="en-US" dirty="0" smtClean="0"/>
              <a:t>Who are the champions guiding the department’s efforts in PFE?</a:t>
            </a:r>
            <a:endParaRPr lang="en-US" dirty="0"/>
          </a:p>
        </p:txBody>
      </p:sp>
    </p:spTree>
    <p:extLst>
      <p:ext uri="{BB962C8B-B14F-4D97-AF65-F5344CB8AC3E}">
        <p14:creationId xmlns:p14="http://schemas.microsoft.com/office/powerpoint/2010/main" val="307939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Patient and Family Engagement (PFE)</a:t>
            </a:r>
            <a:endParaRPr lang="en-US" dirty="0"/>
          </a:p>
        </p:txBody>
      </p:sp>
      <p:sp>
        <p:nvSpPr>
          <p:cNvPr id="3" name="Slide Number Placeholder 2"/>
          <p:cNvSpPr>
            <a:spLocks noGrp="1"/>
          </p:cNvSpPr>
          <p:nvPr>
            <p:ph type="sldNum" sz="quarter" idx="4294967295"/>
          </p:nvPr>
        </p:nvSpPr>
        <p:spPr>
          <a:xfrm>
            <a:off x="457200" y="6324600"/>
            <a:ext cx="2133600" cy="365125"/>
          </a:xfrm>
          <a:prstGeom prst="rect">
            <a:avLst/>
          </a:prstGeom>
        </p:spPr>
        <p:txBody>
          <a:bodyPr/>
          <a:lstStyle/>
          <a:p>
            <a:pPr algn="l"/>
            <a:fld id="{E507B00A-00F3-40B4-9FBC-773D3E654F20}" type="slidenum">
              <a:rPr lang="en-US" smtClean="0"/>
              <a:pPr algn="l"/>
              <a:t>8</a:t>
            </a:fld>
            <a:endParaRPr lang="en-US" dirty="0"/>
          </a:p>
        </p:txBody>
      </p:sp>
      <p:sp>
        <p:nvSpPr>
          <p:cNvPr id="2" name="Content Placeholder 1"/>
          <p:cNvSpPr>
            <a:spLocks noGrp="1"/>
          </p:cNvSpPr>
          <p:nvPr>
            <p:ph sz="quarter" idx="11"/>
          </p:nvPr>
        </p:nvSpPr>
        <p:spPr>
          <a:xfrm>
            <a:off x="457200" y="1676400"/>
            <a:ext cx="8229600" cy="4419600"/>
          </a:xfrm>
        </p:spPr>
        <p:txBody>
          <a:bodyPr>
            <a:normAutofit/>
          </a:bodyPr>
          <a:lstStyle/>
          <a:p>
            <a:pPr marL="0" indent="0">
              <a:buNone/>
            </a:pPr>
            <a:r>
              <a:rPr lang="en-US" dirty="0"/>
              <a:t>Consider these </a:t>
            </a:r>
            <a:r>
              <a:rPr lang="en-US" dirty="0" smtClean="0"/>
              <a:t>elements as you help promote PFE among patients, family members and staff:</a:t>
            </a:r>
          </a:p>
          <a:p>
            <a:r>
              <a:rPr lang="en-US" dirty="0" smtClean="0"/>
              <a:t>Concerns/fears: What are the unique concerns or issues? </a:t>
            </a:r>
          </a:p>
          <a:p>
            <a:r>
              <a:rPr lang="en-US" dirty="0" smtClean="0"/>
              <a:t>Skills/Knowledge : What </a:t>
            </a:r>
            <a:r>
              <a:rPr lang="en-US" dirty="0"/>
              <a:t>do they need to know </a:t>
            </a:r>
            <a:r>
              <a:rPr lang="en-US" dirty="0" smtClean="0"/>
              <a:t>to be fully engaged as a partner on the team?</a:t>
            </a:r>
            <a:endParaRPr lang="en-US" dirty="0"/>
          </a:p>
          <a:p>
            <a:pPr lvl="0"/>
            <a:r>
              <a:rPr lang="en-US" dirty="0"/>
              <a:t>System </a:t>
            </a:r>
            <a:r>
              <a:rPr lang="en-US" dirty="0" smtClean="0"/>
              <a:t>support: </a:t>
            </a:r>
            <a:r>
              <a:rPr lang="en-US" dirty="0"/>
              <a:t>What can the system do to promote </a:t>
            </a:r>
            <a:r>
              <a:rPr lang="en-US" dirty="0" smtClean="0"/>
              <a:t>PFE?</a:t>
            </a:r>
            <a:endParaRPr lang="en-US" dirty="0"/>
          </a:p>
        </p:txBody>
      </p:sp>
    </p:spTree>
    <p:extLst>
      <p:ext uri="{BB962C8B-B14F-4D97-AF65-F5344CB8AC3E}">
        <p14:creationId xmlns:p14="http://schemas.microsoft.com/office/powerpoint/2010/main" val="116591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PFE in the ED: Tips for Success</a:t>
            </a:r>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Ensure visible and supportive leadership</a:t>
            </a:r>
          </a:p>
          <a:p>
            <a:r>
              <a:rPr lang="en-US" dirty="0" smtClean="0"/>
              <a:t>Identify concerns and barriers </a:t>
            </a:r>
          </a:p>
          <a:p>
            <a:r>
              <a:rPr lang="en-US" dirty="0" smtClean="0"/>
              <a:t>Allocate resources to support the work</a:t>
            </a:r>
          </a:p>
          <a:p>
            <a:r>
              <a:rPr lang="en-US" dirty="0" smtClean="0"/>
              <a:t>Recognize accomplishments and progress</a:t>
            </a:r>
          </a:p>
          <a:p>
            <a:r>
              <a:rPr lang="en-US" dirty="0" smtClean="0"/>
              <a:t>Educate staff and patients/families</a:t>
            </a:r>
          </a:p>
          <a:p>
            <a:r>
              <a:rPr lang="en-US" dirty="0" smtClean="0"/>
              <a:t>Select one or two best practices to begin to expand PFE efforts</a:t>
            </a:r>
          </a:p>
          <a:p>
            <a:r>
              <a:rPr lang="en-US" dirty="0" smtClean="0"/>
              <a:t>Foster an open, non-punitive </a:t>
            </a:r>
            <a:r>
              <a:rPr lang="en-US" dirty="0"/>
              <a:t>culture</a:t>
            </a:r>
          </a:p>
          <a:p>
            <a:pPr marL="0" indent="0">
              <a:buNone/>
            </a:pPr>
            <a:endParaRPr lang="en-US" dirty="0"/>
          </a:p>
        </p:txBody>
      </p:sp>
      <p:sp>
        <p:nvSpPr>
          <p:cNvPr id="4" name="Slide Number Placeholder 3"/>
          <p:cNvSpPr>
            <a:spLocks noGrp="1"/>
          </p:cNvSpPr>
          <p:nvPr>
            <p:ph type="sldNum" sz="quarter" idx="12"/>
          </p:nvPr>
        </p:nvSpPr>
        <p:spPr/>
        <p:txBody>
          <a:bodyPr/>
          <a:lstStyle/>
          <a:p>
            <a:pPr algn="l"/>
            <a:fld id="{E507B00A-00F3-40B4-9FBC-773D3E654F20}" type="slidenum">
              <a:rPr lang="en-US" smtClean="0"/>
              <a:pPr algn="l"/>
              <a:t>9</a:t>
            </a:fld>
            <a:endParaRPr lang="en-US" dirty="0"/>
          </a:p>
        </p:txBody>
      </p:sp>
    </p:spTree>
    <p:extLst>
      <p:ext uri="{BB962C8B-B14F-4D97-AF65-F5344CB8AC3E}">
        <p14:creationId xmlns:p14="http://schemas.microsoft.com/office/powerpoint/2010/main" val="125185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ntheCUSP_Presentation Template_logo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843</Words>
  <Application>Microsoft Office PowerPoint</Application>
  <PresentationFormat>On-screen Show (4:3)</PresentationFormat>
  <Paragraphs>112</Paragraphs>
  <Slides>12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OntheCUSP_Presentation Template_logo options</vt:lpstr>
      <vt:lpstr>Photo Editor Photo</vt:lpstr>
      <vt:lpstr>Patient and Family Engagement in the ED</vt:lpstr>
      <vt:lpstr>Learning Objectives</vt:lpstr>
      <vt:lpstr>PFE Defined</vt:lpstr>
      <vt:lpstr>PowerPoint Presentation</vt:lpstr>
      <vt:lpstr>Creating the Environment for PFE</vt:lpstr>
      <vt:lpstr>Examples of PFE Practices in the ED</vt:lpstr>
      <vt:lpstr>Your ED’s PFE Practices</vt:lpstr>
      <vt:lpstr>Patient and Family Engagement (PFE)</vt:lpstr>
      <vt:lpstr>PFE in the ED: Tips for Success</vt:lpstr>
      <vt:lpstr>Selected Resources For  Engaging Patients and Families as Partners in Safety</vt:lpstr>
      <vt:lpstr>Thank you!</vt:lpstr>
      <vt:lpstr>Funding</vt:lpstr>
    </vt:vector>
  </TitlesOfParts>
  <Company>School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Manojlovich, Milisa</dc:creator>
  <cp:lastModifiedBy>Chris Heidenrich</cp:lastModifiedBy>
  <cp:revision>22</cp:revision>
  <dcterms:created xsi:type="dcterms:W3CDTF">2015-04-24T12:56:42Z</dcterms:created>
  <dcterms:modified xsi:type="dcterms:W3CDTF">2015-10-01T14:35:31Z</dcterms:modified>
</cp:coreProperties>
</file>