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Lst>
  <p:notesMasterIdLst>
    <p:notesMasterId r:id="rId91"/>
  </p:notesMasterIdLst>
  <p:handoutMasterIdLst>
    <p:handoutMasterId r:id="rId92"/>
  </p:handoutMasterIdLst>
  <p:sldIdLst>
    <p:sldId id="260" r:id="rId3"/>
    <p:sldId id="357" r:id="rId4"/>
    <p:sldId id="354"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355" r:id="rId33"/>
    <p:sldId id="297" r:id="rId34"/>
    <p:sldId id="298" r:id="rId35"/>
    <p:sldId id="299" r:id="rId36"/>
    <p:sldId id="300" r:id="rId37"/>
    <p:sldId id="301" r:id="rId38"/>
    <p:sldId id="302" r:id="rId39"/>
    <p:sldId id="303" r:id="rId40"/>
    <p:sldId id="356" r:id="rId41"/>
    <p:sldId id="305" r:id="rId42"/>
    <p:sldId id="306" r:id="rId43"/>
    <p:sldId id="307" r:id="rId44"/>
    <p:sldId id="308" r:id="rId45"/>
    <p:sldId id="309" r:id="rId46"/>
    <p:sldId id="310" r:id="rId47"/>
    <p:sldId id="311" r:id="rId48"/>
    <p:sldId id="313" r:id="rId49"/>
    <p:sldId id="314" r:id="rId50"/>
    <p:sldId id="315" r:id="rId51"/>
    <p:sldId id="316" r:id="rId52"/>
    <p:sldId id="317" r:id="rId53"/>
    <p:sldId id="318"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8" r:id="rId89"/>
    <p:sldId id="35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9" autoAdjust="0"/>
    <p:restoredTop sz="82784" autoAdjust="0"/>
  </p:normalViewPr>
  <p:slideViewPr>
    <p:cSldViewPr>
      <p:cViewPr>
        <p:scale>
          <a:sx n="60" d="100"/>
          <a:sy n="60" d="100"/>
        </p:scale>
        <p:origin x="-3084" y="-870"/>
      </p:cViewPr>
      <p:guideLst>
        <p:guide orient="horz" pos="2160"/>
        <p:guide pos="2880"/>
      </p:guideLst>
    </p:cSldViewPr>
  </p:slideViewPr>
  <p:outlineViewPr>
    <p:cViewPr>
      <p:scale>
        <a:sx n="33" d="100"/>
        <a:sy n="33" d="100"/>
      </p:scale>
      <p:origin x="0" y="57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4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C65EC-20F2-9E4A-A70E-6A6E28C5621F}"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52A4CDF2-B838-4B42-8972-2811032A2C04}">
      <dgm:prSet phldrT="[Text]" custT="1"/>
      <dgm:spPr/>
      <dgm:t>
        <a:bodyPr/>
        <a:lstStyle/>
        <a:p>
          <a:r>
            <a:rPr lang="en-US" sz="3400" dirty="0" smtClean="0">
              <a:solidFill>
                <a:srgbClr val="FFFFFF"/>
              </a:solidFill>
              <a:latin typeface="Calibri"/>
              <a:cs typeface="Calibri"/>
            </a:rPr>
            <a:t>Urinary Catheter Harm</a:t>
          </a:r>
          <a:endParaRPr lang="en-US" sz="3400" dirty="0">
            <a:solidFill>
              <a:srgbClr val="FFFFFF"/>
            </a:solidFill>
            <a:latin typeface="Calibri"/>
            <a:cs typeface="Calibri"/>
          </a:endParaRPr>
        </a:p>
      </dgm:t>
    </dgm:pt>
    <dgm:pt modelId="{197B6EB1-20A6-3545-9F40-2D1931E2E7ED}" type="parTrans" cxnId="{D9D66800-661B-2F4C-9655-0A05DBF25ED0}">
      <dgm:prSet/>
      <dgm:spPr/>
      <dgm:t>
        <a:bodyPr/>
        <a:lstStyle/>
        <a:p>
          <a:endParaRPr lang="en-US">
            <a:solidFill>
              <a:schemeClr val="tx1"/>
            </a:solidFill>
            <a:latin typeface="Calibri"/>
            <a:cs typeface="Calibri"/>
          </a:endParaRPr>
        </a:p>
      </dgm:t>
    </dgm:pt>
    <dgm:pt modelId="{02AA30B1-C335-9442-9E78-7C6C2CA45FFF}" type="sibTrans" cxnId="{D9D66800-661B-2F4C-9655-0A05DBF25ED0}">
      <dgm:prSet/>
      <dgm:spPr/>
      <dgm:t>
        <a:bodyPr/>
        <a:lstStyle/>
        <a:p>
          <a:endParaRPr lang="en-US">
            <a:solidFill>
              <a:schemeClr val="tx1"/>
            </a:solidFill>
            <a:latin typeface="Calibri"/>
            <a:cs typeface="Calibri"/>
          </a:endParaRPr>
        </a:p>
      </dgm:t>
    </dgm:pt>
    <dgm:pt modelId="{F6AD1209-8A46-B049-8C91-0ABC677FA42E}">
      <dgm:prSet phldrT="[Text]" custT="1"/>
      <dgm:spPr>
        <a:solidFill>
          <a:srgbClr val="FFFF00"/>
        </a:solidFill>
      </dgm:spPr>
      <dgm:t>
        <a:bodyPr/>
        <a:lstStyle/>
        <a:p>
          <a:r>
            <a:rPr lang="en-US" sz="3200" dirty="0" smtClean="0">
              <a:solidFill>
                <a:schemeClr val="tx1"/>
              </a:solidFill>
              <a:latin typeface="Calibri"/>
              <a:cs typeface="Calibri"/>
            </a:rPr>
            <a:t>CAUTI</a:t>
          </a:r>
          <a:endParaRPr lang="en-US" sz="3200" dirty="0">
            <a:solidFill>
              <a:schemeClr val="tx1"/>
            </a:solidFill>
            <a:latin typeface="Calibri"/>
            <a:cs typeface="Calibri"/>
          </a:endParaRPr>
        </a:p>
      </dgm:t>
    </dgm:pt>
    <dgm:pt modelId="{70EAF4E3-7E36-2A46-BE70-3E2E2B107AB7}" type="parTrans" cxnId="{D7974B4C-40C5-4742-AFC4-2406E4D3201E}">
      <dgm:prSet/>
      <dgm:spPr/>
      <dgm:t>
        <a:bodyPr/>
        <a:lstStyle/>
        <a:p>
          <a:endParaRPr lang="en-US">
            <a:solidFill>
              <a:schemeClr val="tx1"/>
            </a:solidFill>
            <a:latin typeface="Calibri"/>
            <a:cs typeface="Calibri"/>
          </a:endParaRPr>
        </a:p>
      </dgm:t>
    </dgm:pt>
    <dgm:pt modelId="{3C5A891C-FCF8-BC41-A509-BA3D394E74AB}" type="sibTrans" cxnId="{D7974B4C-40C5-4742-AFC4-2406E4D3201E}">
      <dgm:prSet/>
      <dgm:spPr/>
      <dgm:t>
        <a:bodyPr/>
        <a:lstStyle/>
        <a:p>
          <a:endParaRPr lang="en-US">
            <a:solidFill>
              <a:schemeClr val="tx1"/>
            </a:solidFill>
            <a:latin typeface="Calibri"/>
            <a:cs typeface="Calibri"/>
          </a:endParaRPr>
        </a:p>
      </dgm:t>
    </dgm:pt>
    <dgm:pt modelId="{CE3418C4-0D3B-374E-BCBC-B9EC37C10D61}">
      <dgm:prSet phldrT="[Text]" custT="1"/>
      <dgm:spPr/>
      <dgm:t>
        <a:bodyPr/>
        <a:lstStyle/>
        <a:p>
          <a:r>
            <a:rPr lang="en-US" sz="2000" dirty="0" smtClean="0">
              <a:solidFill>
                <a:srgbClr val="FFFFFF"/>
              </a:solidFill>
              <a:latin typeface="Calibri"/>
              <a:cs typeface="Calibri"/>
            </a:rPr>
            <a:t>Increased Length of Stay</a:t>
          </a:r>
          <a:endParaRPr lang="en-US" sz="2000" dirty="0">
            <a:solidFill>
              <a:srgbClr val="FFFFFF"/>
            </a:solidFill>
            <a:latin typeface="Calibri"/>
            <a:cs typeface="Calibri"/>
          </a:endParaRPr>
        </a:p>
      </dgm:t>
    </dgm:pt>
    <dgm:pt modelId="{0EE15DBC-DD41-F94B-BCFB-DFFC3F869746}" type="parTrans" cxnId="{8A5FB7FE-AC4A-F444-8179-320A41F60BD1}">
      <dgm:prSet/>
      <dgm:spPr/>
      <dgm:t>
        <a:bodyPr/>
        <a:lstStyle/>
        <a:p>
          <a:endParaRPr lang="en-US">
            <a:solidFill>
              <a:schemeClr val="tx1"/>
            </a:solidFill>
            <a:latin typeface="Calibri"/>
            <a:cs typeface="Calibri"/>
          </a:endParaRPr>
        </a:p>
      </dgm:t>
    </dgm:pt>
    <dgm:pt modelId="{EC6F8AF0-58D8-1548-80E7-CDB378DC49B1}" type="sibTrans" cxnId="{8A5FB7FE-AC4A-F444-8179-320A41F60BD1}">
      <dgm:prSet/>
      <dgm:spPr/>
      <dgm:t>
        <a:bodyPr/>
        <a:lstStyle/>
        <a:p>
          <a:endParaRPr lang="en-US">
            <a:solidFill>
              <a:schemeClr val="tx1"/>
            </a:solidFill>
            <a:latin typeface="Calibri"/>
            <a:cs typeface="Calibri"/>
          </a:endParaRPr>
        </a:p>
      </dgm:t>
    </dgm:pt>
    <dgm:pt modelId="{85F9B746-6837-E148-BC57-327FDC96EA92}">
      <dgm:prSet phldrT="[Text]"/>
      <dgm:spPr/>
      <dgm:t>
        <a:bodyPr/>
        <a:lstStyle/>
        <a:p>
          <a:r>
            <a:rPr lang="en-US" dirty="0" smtClean="0">
              <a:solidFill>
                <a:srgbClr val="FFFFFF"/>
              </a:solidFill>
              <a:latin typeface="Calibri"/>
              <a:cs typeface="Calibri"/>
            </a:rPr>
            <a:t>Patient dignity</a:t>
          </a:r>
          <a:r>
            <a:rPr lang="en-US" dirty="0" smtClean="0">
              <a:solidFill>
                <a:schemeClr val="tx1"/>
              </a:solidFill>
              <a:latin typeface="Calibri"/>
              <a:cs typeface="Calibri"/>
            </a:rPr>
            <a:t>*</a:t>
          </a:r>
          <a:endParaRPr lang="en-US" dirty="0">
            <a:solidFill>
              <a:schemeClr val="tx1"/>
            </a:solidFill>
            <a:latin typeface="Calibri"/>
            <a:cs typeface="Calibri"/>
          </a:endParaRPr>
        </a:p>
      </dgm:t>
    </dgm:pt>
    <dgm:pt modelId="{42C775D6-3789-634A-A346-BB33E89DFAF9}" type="parTrans" cxnId="{14493945-D6B6-1645-8BC2-308C85B59645}">
      <dgm:prSet/>
      <dgm:spPr/>
      <dgm:t>
        <a:bodyPr/>
        <a:lstStyle/>
        <a:p>
          <a:endParaRPr lang="en-US">
            <a:solidFill>
              <a:schemeClr val="tx1"/>
            </a:solidFill>
            <a:latin typeface="Calibri"/>
            <a:cs typeface="Calibri"/>
          </a:endParaRPr>
        </a:p>
      </dgm:t>
    </dgm:pt>
    <dgm:pt modelId="{556D71E1-AF79-C540-A9A6-12C663EEDB39}" type="sibTrans" cxnId="{14493945-D6B6-1645-8BC2-308C85B59645}">
      <dgm:prSet/>
      <dgm:spPr/>
      <dgm:t>
        <a:bodyPr/>
        <a:lstStyle/>
        <a:p>
          <a:endParaRPr lang="en-US">
            <a:solidFill>
              <a:schemeClr val="tx1"/>
            </a:solidFill>
            <a:latin typeface="Calibri"/>
            <a:cs typeface="Calibri"/>
          </a:endParaRPr>
        </a:p>
      </dgm:t>
    </dgm:pt>
    <dgm:pt modelId="{093EC480-5F8C-BE41-8F2C-675F95EFF098}">
      <dgm:prSet phldrT="[Text]" custT="1"/>
      <dgm:spPr/>
      <dgm:t>
        <a:bodyPr/>
        <a:lstStyle/>
        <a:p>
          <a:r>
            <a:rPr lang="en-US" sz="2400" dirty="0" smtClean="0">
              <a:solidFill>
                <a:srgbClr val="FFFFFF"/>
              </a:solidFill>
              <a:latin typeface="Calibri"/>
              <a:cs typeface="Calibri"/>
            </a:rPr>
            <a:t>Trauma</a:t>
          </a:r>
          <a:endParaRPr lang="en-US" sz="2400" dirty="0">
            <a:solidFill>
              <a:srgbClr val="FFFFFF"/>
            </a:solidFill>
            <a:latin typeface="Calibri"/>
            <a:cs typeface="Calibri"/>
          </a:endParaRPr>
        </a:p>
      </dgm:t>
    </dgm:pt>
    <dgm:pt modelId="{83856E2D-ABB7-4746-B001-6E6E79903D4D}" type="parTrans" cxnId="{F2639041-AC16-294D-86F5-A0E42F552260}">
      <dgm:prSet/>
      <dgm:spPr/>
      <dgm:t>
        <a:bodyPr/>
        <a:lstStyle/>
        <a:p>
          <a:endParaRPr lang="en-US">
            <a:solidFill>
              <a:schemeClr val="tx1"/>
            </a:solidFill>
            <a:latin typeface="Calibri"/>
            <a:cs typeface="Calibri"/>
          </a:endParaRPr>
        </a:p>
      </dgm:t>
    </dgm:pt>
    <dgm:pt modelId="{564C80AD-E88D-F94E-B634-9B96A0D8D11D}" type="sibTrans" cxnId="{F2639041-AC16-294D-86F5-A0E42F552260}">
      <dgm:prSet/>
      <dgm:spPr/>
      <dgm:t>
        <a:bodyPr/>
        <a:lstStyle/>
        <a:p>
          <a:endParaRPr lang="en-US">
            <a:solidFill>
              <a:schemeClr val="tx1"/>
            </a:solidFill>
            <a:latin typeface="Calibri"/>
            <a:cs typeface="Calibri"/>
          </a:endParaRPr>
        </a:p>
      </dgm:t>
    </dgm:pt>
    <dgm:pt modelId="{9C70004C-B07A-0D42-A499-15855F1EA66B}">
      <dgm:prSet phldrT="[Text]" custT="1"/>
      <dgm:spPr>
        <a:solidFill>
          <a:srgbClr val="FFFF00"/>
        </a:solidFill>
      </dgm:spPr>
      <dgm:t>
        <a:bodyPr/>
        <a:lstStyle/>
        <a:p>
          <a:r>
            <a:rPr lang="en-US" sz="2400" dirty="0" smtClean="0">
              <a:solidFill>
                <a:schemeClr val="tx1"/>
              </a:solidFill>
              <a:latin typeface="Calibri"/>
              <a:cs typeface="Calibri"/>
            </a:rPr>
            <a:t>Pressure ulcers</a:t>
          </a:r>
          <a:endParaRPr lang="en-US" sz="2400" dirty="0">
            <a:solidFill>
              <a:schemeClr val="tx1"/>
            </a:solidFill>
            <a:latin typeface="Calibri"/>
            <a:cs typeface="Calibri"/>
          </a:endParaRPr>
        </a:p>
      </dgm:t>
    </dgm:pt>
    <dgm:pt modelId="{016B3FED-EEBB-A44D-8B26-1F17AA6CD867}" type="parTrans" cxnId="{42D67046-3953-9D4F-8C8C-3B83E8A02BF0}">
      <dgm:prSet/>
      <dgm:spPr/>
      <dgm:t>
        <a:bodyPr/>
        <a:lstStyle/>
        <a:p>
          <a:endParaRPr lang="en-US">
            <a:solidFill>
              <a:schemeClr val="tx1"/>
            </a:solidFill>
            <a:latin typeface="Calibri"/>
            <a:cs typeface="Calibri"/>
          </a:endParaRPr>
        </a:p>
      </dgm:t>
    </dgm:pt>
    <dgm:pt modelId="{065042EC-B480-A541-A863-D499FA988F68}" type="sibTrans" cxnId="{42D67046-3953-9D4F-8C8C-3B83E8A02BF0}">
      <dgm:prSet/>
      <dgm:spPr/>
      <dgm:t>
        <a:bodyPr/>
        <a:lstStyle/>
        <a:p>
          <a:endParaRPr lang="en-US">
            <a:solidFill>
              <a:schemeClr val="tx1"/>
            </a:solidFill>
            <a:latin typeface="Calibri"/>
            <a:cs typeface="Calibri"/>
          </a:endParaRPr>
        </a:p>
      </dgm:t>
    </dgm:pt>
    <dgm:pt modelId="{F5F13360-90A5-1D4B-9F9C-22C5341D3F10}">
      <dgm:prSet phldrT="[Text]" custT="1"/>
      <dgm:spPr>
        <a:solidFill>
          <a:srgbClr val="FFFF00"/>
        </a:solidFill>
      </dgm:spPr>
      <dgm:t>
        <a:bodyPr/>
        <a:lstStyle/>
        <a:p>
          <a:r>
            <a:rPr lang="en-US" sz="2200" dirty="0" smtClean="0">
              <a:solidFill>
                <a:schemeClr val="tx1"/>
              </a:solidFill>
              <a:latin typeface="Calibri"/>
              <a:cs typeface="Calibri"/>
            </a:rPr>
            <a:t>Immobility</a:t>
          </a:r>
        </a:p>
      </dgm:t>
    </dgm:pt>
    <dgm:pt modelId="{58C38EDD-6DBE-B048-BCD1-D971D16261E1}" type="parTrans" cxnId="{3959CD7B-E8BD-634A-B677-B21E6E302917}">
      <dgm:prSet/>
      <dgm:spPr/>
      <dgm:t>
        <a:bodyPr/>
        <a:lstStyle/>
        <a:p>
          <a:endParaRPr lang="en-US">
            <a:solidFill>
              <a:schemeClr val="tx1"/>
            </a:solidFill>
            <a:latin typeface="Calibri"/>
            <a:cs typeface="Calibri"/>
          </a:endParaRPr>
        </a:p>
      </dgm:t>
    </dgm:pt>
    <dgm:pt modelId="{568E4714-C180-CF45-88C5-F223577C7AF7}" type="sibTrans" cxnId="{3959CD7B-E8BD-634A-B677-B21E6E302917}">
      <dgm:prSet/>
      <dgm:spPr/>
      <dgm:t>
        <a:bodyPr/>
        <a:lstStyle/>
        <a:p>
          <a:endParaRPr lang="en-US">
            <a:solidFill>
              <a:schemeClr val="tx1"/>
            </a:solidFill>
            <a:latin typeface="Calibri"/>
            <a:cs typeface="Calibri"/>
          </a:endParaRPr>
        </a:p>
      </dgm:t>
    </dgm:pt>
    <dgm:pt modelId="{D68C4394-DDAC-D04A-9FD5-0B81069EB6AC}" type="pres">
      <dgm:prSet presAssocID="{6A3C65EC-20F2-9E4A-A70E-6A6E28C5621F}" presName="Name0" presStyleCnt="0">
        <dgm:presLayoutVars>
          <dgm:chMax val="1"/>
          <dgm:dir/>
          <dgm:animLvl val="ctr"/>
          <dgm:resizeHandles val="exact"/>
        </dgm:presLayoutVars>
      </dgm:prSet>
      <dgm:spPr/>
      <dgm:t>
        <a:bodyPr/>
        <a:lstStyle/>
        <a:p>
          <a:endParaRPr lang="en-US"/>
        </a:p>
      </dgm:t>
    </dgm:pt>
    <dgm:pt modelId="{CD0F64CB-C443-AE42-84C5-EF31F383AA17}" type="pres">
      <dgm:prSet presAssocID="{52A4CDF2-B838-4B42-8972-2811032A2C04}" presName="centerShape" presStyleLbl="node0" presStyleIdx="0" presStyleCnt="1" custScaleX="124182"/>
      <dgm:spPr/>
      <dgm:t>
        <a:bodyPr/>
        <a:lstStyle/>
        <a:p>
          <a:endParaRPr lang="en-US"/>
        </a:p>
      </dgm:t>
    </dgm:pt>
    <dgm:pt modelId="{C211DFE1-8966-3942-A811-5F845D005294}" type="pres">
      <dgm:prSet presAssocID="{F6AD1209-8A46-B049-8C91-0ABC677FA42E}" presName="node" presStyleLbl="node1" presStyleIdx="0" presStyleCnt="6" custScaleX="138622" custRadScaleRad="100128" custRadScaleInc="2781">
        <dgm:presLayoutVars>
          <dgm:bulletEnabled val="1"/>
        </dgm:presLayoutVars>
      </dgm:prSet>
      <dgm:spPr/>
      <dgm:t>
        <a:bodyPr/>
        <a:lstStyle/>
        <a:p>
          <a:endParaRPr lang="en-US"/>
        </a:p>
      </dgm:t>
    </dgm:pt>
    <dgm:pt modelId="{639FA8DF-2CE7-7348-977C-9B1B72D4CDF8}" type="pres">
      <dgm:prSet presAssocID="{F6AD1209-8A46-B049-8C91-0ABC677FA42E}" presName="dummy" presStyleCnt="0"/>
      <dgm:spPr/>
    </dgm:pt>
    <dgm:pt modelId="{310A818F-7A2C-EA46-A384-E7F0C9DEBC92}" type="pres">
      <dgm:prSet presAssocID="{3C5A891C-FCF8-BC41-A509-BA3D394E74AB}" presName="sibTrans" presStyleLbl="sibTrans2D1" presStyleIdx="0" presStyleCnt="6"/>
      <dgm:spPr/>
      <dgm:t>
        <a:bodyPr/>
        <a:lstStyle/>
        <a:p>
          <a:endParaRPr lang="en-US"/>
        </a:p>
      </dgm:t>
    </dgm:pt>
    <dgm:pt modelId="{53A28672-AE9D-BE43-B110-A65F7E06D7D0}" type="pres">
      <dgm:prSet presAssocID="{CE3418C4-0D3B-374E-BCBC-B9EC37C10D61}" presName="node" presStyleLbl="node1" presStyleIdx="1" presStyleCnt="6" custScaleX="139958">
        <dgm:presLayoutVars>
          <dgm:bulletEnabled val="1"/>
        </dgm:presLayoutVars>
      </dgm:prSet>
      <dgm:spPr/>
      <dgm:t>
        <a:bodyPr/>
        <a:lstStyle/>
        <a:p>
          <a:endParaRPr lang="en-US"/>
        </a:p>
      </dgm:t>
    </dgm:pt>
    <dgm:pt modelId="{B1A8C5D3-D4E4-274B-8F83-BE5FAFE52923}" type="pres">
      <dgm:prSet presAssocID="{CE3418C4-0D3B-374E-BCBC-B9EC37C10D61}" presName="dummy" presStyleCnt="0"/>
      <dgm:spPr/>
    </dgm:pt>
    <dgm:pt modelId="{647F1EE0-1957-D049-B9BB-6218832DFFB0}" type="pres">
      <dgm:prSet presAssocID="{EC6F8AF0-58D8-1548-80E7-CDB378DC49B1}" presName="sibTrans" presStyleLbl="sibTrans2D1" presStyleIdx="1" presStyleCnt="6"/>
      <dgm:spPr/>
      <dgm:t>
        <a:bodyPr/>
        <a:lstStyle/>
        <a:p>
          <a:endParaRPr lang="en-US"/>
        </a:p>
      </dgm:t>
    </dgm:pt>
    <dgm:pt modelId="{AB797C12-C407-6E47-AF64-6A3E35A17175}" type="pres">
      <dgm:prSet presAssocID="{85F9B746-6837-E148-BC57-327FDC96EA92}" presName="node" presStyleLbl="node1" presStyleIdx="2" presStyleCnt="6" custScaleX="147143">
        <dgm:presLayoutVars>
          <dgm:bulletEnabled val="1"/>
        </dgm:presLayoutVars>
      </dgm:prSet>
      <dgm:spPr/>
      <dgm:t>
        <a:bodyPr/>
        <a:lstStyle/>
        <a:p>
          <a:endParaRPr lang="en-US"/>
        </a:p>
      </dgm:t>
    </dgm:pt>
    <dgm:pt modelId="{04BB5CA4-D66C-5F40-AD66-FDB0F2B28F90}" type="pres">
      <dgm:prSet presAssocID="{85F9B746-6837-E148-BC57-327FDC96EA92}" presName="dummy" presStyleCnt="0"/>
      <dgm:spPr/>
    </dgm:pt>
    <dgm:pt modelId="{0AEE37F3-1FD7-6F4F-BD54-887708C1DA74}" type="pres">
      <dgm:prSet presAssocID="{556D71E1-AF79-C540-A9A6-12C663EEDB39}" presName="sibTrans" presStyleLbl="sibTrans2D1" presStyleIdx="2" presStyleCnt="6"/>
      <dgm:spPr/>
      <dgm:t>
        <a:bodyPr/>
        <a:lstStyle/>
        <a:p>
          <a:endParaRPr lang="en-US"/>
        </a:p>
      </dgm:t>
    </dgm:pt>
    <dgm:pt modelId="{3BF1DBD4-54E3-C848-AAAF-A2343B624C79}" type="pres">
      <dgm:prSet presAssocID="{093EC480-5F8C-BE41-8F2C-675F95EFF098}" presName="node" presStyleLbl="node1" presStyleIdx="3" presStyleCnt="6" custScaleX="131124">
        <dgm:presLayoutVars>
          <dgm:bulletEnabled val="1"/>
        </dgm:presLayoutVars>
      </dgm:prSet>
      <dgm:spPr/>
      <dgm:t>
        <a:bodyPr/>
        <a:lstStyle/>
        <a:p>
          <a:endParaRPr lang="en-US"/>
        </a:p>
      </dgm:t>
    </dgm:pt>
    <dgm:pt modelId="{E966F324-1447-E447-B2A7-1267512E79BE}" type="pres">
      <dgm:prSet presAssocID="{093EC480-5F8C-BE41-8F2C-675F95EFF098}" presName="dummy" presStyleCnt="0"/>
      <dgm:spPr/>
    </dgm:pt>
    <dgm:pt modelId="{D2987D07-1FFB-3F44-AC05-A5CB7BBD2B3A}" type="pres">
      <dgm:prSet presAssocID="{564C80AD-E88D-F94E-B634-9B96A0D8D11D}" presName="sibTrans" presStyleLbl="sibTrans2D1" presStyleIdx="3" presStyleCnt="6"/>
      <dgm:spPr/>
      <dgm:t>
        <a:bodyPr/>
        <a:lstStyle/>
        <a:p>
          <a:endParaRPr lang="en-US"/>
        </a:p>
      </dgm:t>
    </dgm:pt>
    <dgm:pt modelId="{F30FFBE8-4897-7942-9F17-7433DDF9B346}" type="pres">
      <dgm:prSet presAssocID="{F5F13360-90A5-1D4B-9F9C-22C5341D3F10}" presName="node" presStyleLbl="node1" presStyleIdx="4" presStyleCnt="6" custScaleX="142855">
        <dgm:presLayoutVars>
          <dgm:bulletEnabled val="1"/>
        </dgm:presLayoutVars>
      </dgm:prSet>
      <dgm:spPr/>
      <dgm:t>
        <a:bodyPr/>
        <a:lstStyle/>
        <a:p>
          <a:endParaRPr lang="en-US"/>
        </a:p>
      </dgm:t>
    </dgm:pt>
    <dgm:pt modelId="{75268FBF-F9DF-A14B-ADC5-E771A0EE7168}" type="pres">
      <dgm:prSet presAssocID="{F5F13360-90A5-1D4B-9F9C-22C5341D3F10}" presName="dummy" presStyleCnt="0"/>
      <dgm:spPr/>
    </dgm:pt>
    <dgm:pt modelId="{DC803C7E-C298-C446-A841-104F7FB4C8B1}" type="pres">
      <dgm:prSet presAssocID="{568E4714-C180-CF45-88C5-F223577C7AF7}" presName="sibTrans" presStyleLbl="sibTrans2D1" presStyleIdx="4" presStyleCnt="6"/>
      <dgm:spPr/>
      <dgm:t>
        <a:bodyPr/>
        <a:lstStyle/>
        <a:p>
          <a:endParaRPr lang="en-US"/>
        </a:p>
      </dgm:t>
    </dgm:pt>
    <dgm:pt modelId="{686C51FA-B26E-C244-B505-48EB1856B45D}" type="pres">
      <dgm:prSet presAssocID="{9C70004C-B07A-0D42-A499-15855F1EA66B}" presName="node" presStyleLbl="node1" presStyleIdx="5" presStyleCnt="6" custScaleX="135358">
        <dgm:presLayoutVars>
          <dgm:bulletEnabled val="1"/>
        </dgm:presLayoutVars>
      </dgm:prSet>
      <dgm:spPr/>
      <dgm:t>
        <a:bodyPr/>
        <a:lstStyle/>
        <a:p>
          <a:endParaRPr lang="en-US"/>
        </a:p>
      </dgm:t>
    </dgm:pt>
    <dgm:pt modelId="{2D88A3C9-02DD-754B-B174-173B3535CAB3}" type="pres">
      <dgm:prSet presAssocID="{9C70004C-B07A-0D42-A499-15855F1EA66B}" presName="dummy" presStyleCnt="0"/>
      <dgm:spPr/>
    </dgm:pt>
    <dgm:pt modelId="{B02E29C7-9F41-8F42-B553-869BE202586F}" type="pres">
      <dgm:prSet presAssocID="{065042EC-B480-A541-A863-D499FA988F68}" presName="sibTrans" presStyleLbl="sibTrans2D1" presStyleIdx="5" presStyleCnt="6"/>
      <dgm:spPr/>
      <dgm:t>
        <a:bodyPr/>
        <a:lstStyle/>
        <a:p>
          <a:endParaRPr lang="en-US"/>
        </a:p>
      </dgm:t>
    </dgm:pt>
  </dgm:ptLst>
  <dgm:cxnLst>
    <dgm:cxn modelId="{F2639041-AC16-294D-86F5-A0E42F552260}" srcId="{52A4CDF2-B838-4B42-8972-2811032A2C04}" destId="{093EC480-5F8C-BE41-8F2C-675F95EFF098}" srcOrd="3" destOrd="0" parTransId="{83856E2D-ABB7-4746-B001-6E6E79903D4D}" sibTransId="{564C80AD-E88D-F94E-B634-9B96A0D8D11D}"/>
    <dgm:cxn modelId="{927D1EF1-DC14-49D7-A904-86CBE9B771B9}" type="presOf" srcId="{CE3418C4-0D3B-374E-BCBC-B9EC37C10D61}" destId="{53A28672-AE9D-BE43-B110-A65F7E06D7D0}" srcOrd="0" destOrd="0" presId="urn:microsoft.com/office/officeart/2005/8/layout/radial6"/>
    <dgm:cxn modelId="{3CAFFA5D-0F24-4622-99B3-2554381B67B9}" type="presOf" srcId="{093EC480-5F8C-BE41-8F2C-675F95EFF098}" destId="{3BF1DBD4-54E3-C848-AAAF-A2343B624C79}" srcOrd="0" destOrd="0" presId="urn:microsoft.com/office/officeart/2005/8/layout/radial6"/>
    <dgm:cxn modelId="{030589B1-F14B-4633-8FD2-713F35D7E596}" type="presOf" srcId="{6A3C65EC-20F2-9E4A-A70E-6A6E28C5621F}" destId="{D68C4394-DDAC-D04A-9FD5-0B81069EB6AC}" srcOrd="0" destOrd="0" presId="urn:microsoft.com/office/officeart/2005/8/layout/radial6"/>
    <dgm:cxn modelId="{8A5FB7FE-AC4A-F444-8179-320A41F60BD1}" srcId="{52A4CDF2-B838-4B42-8972-2811032A2C04}" destId="{CE3418C4-0D3B-374E-BCBC-B9EC37C10D61}" srcOrd="1" destOrd="0" parTransId="{0EE15DBC-DD41-F94B-BCFB-DFFC3F869746}" sibTransId="{EC6F8AF0-58D8-1548-80E7-CDB378DC49B1}"/>
    <dgm:cxn modelId="{499EAD4E-98A2-4B93-89F4-4BD3FD2597AD}" type="presOf" srcId="{564C80AD-E88D-F94E-B634-9B96A0D8D11D}" destId="{D2987D07-1FFB-3F44-AC05-A5CB7BBD2B3A}" srcOrd="0" destOrd="0" presId="urn:microsoft.com/office/officeart/2005/8/layout/radial6"/>
    <dgm:cxn modelId="{3959CD7B-E8BD-634A-B677-B21E6E302917}" srcId="{52A4CDF2-B838-4B42-8972-2811032A2C04}" destId="{F5F13360-90A5-1D4B-9F9C-22C5341D3F10}" srcOrd="4" destOrd="0" parTransId="{58C38EDD-6DBE-B048-BCD1-D971D16261E1}" sibTransId="{568E4714-C180-CF45-88C5-F223577C7AF7}"/>
    <dgm:cxn modelId="{B4BFB7EC-E23C-4CC1-BB3D-7515C4FC204E}" type="presOf" srcId="{EC6F8AF0-58D8-1548-80E7-CDB378DC49B1}" destId="{647F1EE0-1957-D049-B9BB-6218832DFFB0}" srcOrd="0" destOrd="0" presId="urn:microsoft.com/office/officeart/2005/8/layout/radial6"/>
    <dgm:cxn modelId="{D9D66800-661B-2F4C-9655-0A05DBF25ED0}" srcId="{6A3C65EC-20F2-9E4A-A70E-6A6E28C5621F}" destId="{52A4CDF2-B838-4B42-8972-2811032A2C04}" srcOrd="0" destOrd="0" parTransId="{197B6EB1-20A6-3545-9F40-2D1931E2E7ED}" sibTransId="{02AA30B1-C335-9442-9E78-7C6C2CA45FFF}"/>
    <dgm:cxn modelId="{FC0A41C0-6916-4FEC-B55E-DC08DEAA0A3A}" type="presOf" srcId="{F5F13360-90A5-1D4B-9F9C-22C5341D3F10}" destId="{F30FFBE8-4897-7942-9F17-7433DDF9B346}" srcOrd="0" destOrd="0" presId="urn:microsoft.com/office/officeart/2005/8/layout/radial6"/>
    <dgm:cxn modelId="{A6FCBED8-109D-46C6-AC43-6006B4E4D315}" type="presOf" srcId="{065042EC-B480-A541-A863-D499FA988F68}" destId="{B02E29C7-9F41-8F42-B553-869BE202586F}" srcOrd="0" destOrd="0" presId="urn:microsoft.com/office/officeart/2005/8/layout/radial6"/>
    <dgm:cxn modelId="{5C53408D-8156-4824-A4DD-CDCFF814A038}" type="presOf" srcId="{9C70004C-B07A-0D42-A499-15855F1EA66B}" destId="{686C51FA-B26E-C244-B505-48EB1856B45D}" srcOrd="0" destOrd="0" presId="urn:microsoft.com/office/officeart/2005/8/layout/radial6"/>
    <dgm:cxn modelId="{D7974B4C-40C5-4742-AFC4-2406E4D3201E}" srcId="{52A4CDF2-B838-4B42-8972-2811032A2C04}" destId="{F6AD1209-8A46-B049-8C91-0ABC677FA42E}" srcOrd="0" destOrd="0" parTransId="{70EAF4E3-7E36-2A46-BE70-3E2E2B107AB7}" sibTransId="{3C5A891C-FCF8-BC41-A509-BA3D394E74AB}"/>
    <dgm:cxn modelId="{11CD0EFD-C190-4AC3-9F8D-B38EB2264D10}" type="presOf" srcId="{52A4CDF2-B838-4B42-8972-2811032A2C04}" destId="{CD0F64CB-C443-AE42-84C5-EF31F383AA17}" srcOrd="0" destOrd="0" presId="urn:microsoft.com/office/officeart/2005/8/layout/radial6"/>
    <dgm:cxn modelId="{A1C24F9A-1BA5-4D22-A257-3CC87044C794}" type="presOf" srcId="{568E4714-C180-CF45-88C5-F223577C7AF7}" destId="{DC803C7E-C298-C446-A841-104F7FB4C8B1}" srcOrd="0" destOrd="0" presId="urn:microsoft.com/office/officeart/2005/8/layout/radial6"/>
    <dgm:cxn modelId="{248763BE-19CD-4416-909F-29A0133B374D}" type="presOf" srcId="{556D71E1-AF79-C540-A9A6-12C663EEDB39}" destId="{0AEE37F3-1FD7-6F4F-BD54-887708C1DA74}" srcOrd="0" destOrd="0" presId="urn:microsoft.com/office/officeart/2005/8/layout/radial6"/>
    <dgm:cxn modelId="{42D67046-3953-9D4F-8C8C-3B83E8A02BF0}" srcId="{52A4CDF2-B838-4B42-8972-2811032A2C04}" destId="{9C70004C-B07A-0D42-A499-15855F1EA66B}" srcOrd="5" destOrd="0" parTransId="{016B3FED-EEBB-A44D-8B26-1F17AA6CD867}" sibTransId="{065042EC-B480-A541-A863-D499FA988F68}"/>
    <dgm:cxn modelId="{14493945-D6B6-1645-8BC2-308C85B59645}" srcId="{52A4CDF2-B838-4B42-8972-2811032A2C04}" destId="{85F9B746-6837-E148-BC57-327FDC96EA92}" srcOrd="2" destOrd="0" parTransId="{42C775D6-3789-634A-A346-BB33E89DFAF9}" sibTransId="{556D71E1-AF79-C540-A9A6-12C663EEDB39}"/>
    <dgm:cxn modelId="{90BDB45B-AE0F-4CA5-94CF-E2CC3B02A5D2}" type="presOf" srcId="{F6AD1209-8A46-B049-8C91-0ABC677FA42E}" destId="{C211DFE1-8966-3942-A811-5F845D005294}" srcOrd="0" destOrd="0" presId="urn:microsoft.com/office/officeart/2005/8/layout/radial6"/>
    <dgm:cxn modelId="{D279CB5F-DA39-4ADE-9CEF-3FAFCEE4E9D9}" type="presOf" srcId="{3C5A891C-FCF8-BC41-A509-BA3D394E74AB}" destId="{310A818F-7A2C-EA46-A384-E7F0C9DEBC92}" srcOrd="0" destOrd="0" presId="urn:microsoft.com/office/officeart/2005/8/layout/radial6"/>
    <dgm:cxn modelId="{C1FD4E1C-C992-4BC3-ACCB-F8A5B3B9E096}" type="presOf" srcId="{85F9B746-6837-E148-BC57-327FDC96EA92}" destId="{AB797C12-C407-6E47-AF64-6A3E35A17175}" srcOrd="0" destOrd="0" presId="urn:microsoft.com/office/officeart/2005/8/layout/radial6"/>
    <dgm:cxn modelId="{CA78834D-577E-4F84-B599-4BB15374F727}" type="presParOf" srcId="{D68C4394-DDAC-D04A-9FD5-0B81069EB6AC}" destId="{CD0F64CB-C443-AE42-84C5-EF31F383AA17}" srcOrd="0" destOrd="0" presId="urn:microsoft.com/office/officeart/2005/8/layout/radial6"/>
    <dgm:cxn modelId="{369383A1-8333-4659-A929-E1BA3BCA1D5C}" type="presParOf" srcId="{D68C4394-DDAC-D04A-9FD5-0B81069EB6AC}" destId="{C211DFE1-8966-3942-A811-5F845D005294}" srcOrd="1" destOrd="0" presId="urn:microsoft.com/office/officeart/2005/8/layout/radial6"/>
    <dgm:cxn modelId="{25E8F429-5610-4E0E-A1CA-87D15E68EA07}" type="presParOf" srcId="{D68C4394-DDAC-D04A-9FD5-0B81069EB6AC}" destId="{639FA8DF-2CE7-7348-977C-9B1B72D4CDF8}" srcOrd="2" destOrd="0" presId="urn:microsoft.com/office/officeart/2005/8/layout/radial6"/>
    <dgm:cxn modelId="{40C20C91-1001-4BF4-B690-D0271FDC2AA0}" type="presParOf" srcId="{D68C4394-DDAC-D04A-9FD5-0B81069EB6AC}" destId="{310A818F-7A2C-EA46-A384-E7F0C9DEBC92}" srcOrd="3" destOrd="0" presId="urn:microsoft.com/office/officeart/2005/8/layout/radial6"/>
    <dgm:cxn modelId="{38CA2C1B-AAB2-4925-8031-18C453532D7A}" type="presParOf" srcId="{D68C4394-DDAC-D04A-9FD5-0B81069EB6AC}" destId="{53A28672-AE9D-BE43-B110-A65F7E06D7D0}" srcOrd="4" destOrd="0" presId="urn:microsoft.com/office/officeart/2005/8/layout/radial6"/>
    <dgm:cxn modelId="{FF4C6B8D-4F7B-48EE-A45B-2E3F2D64D3F8}" type="presParOf" srcId="{D68C4394-DDAC-D04A-9FD5-0B81069EB6AC}" destId="{B1A8C5D3-D4E4-274B-8F83-BE5FAFE52923}" srcOrd="5" destOrd="0" presId="urn:microsoft.com/office/officeart/2005/8/layout/radial6"/>
    <dgm:cxn modelId="{1BBC0BD7-C1AC-43C5-AB88-290EDAF12EA1}" type="presParOf" srcId="{D68C4394-DDAC-D04A-9FD5-0B81069EB6AC}" destId="{647F1EE0-1957-D049-B9BB-6218832DFFB0}" srcOrd="6" destOrd="0" presId="urn:microsoft.com/office/officeart/2005/8/layout/radial6"/>
    <dgm:cxn modelId="{473E8AAB-551A-41D7-A4CB-B64F95DDC709}" type="presParOf" srcId="{D68C4394-DDAC-D04A-9FD5-0B81069EB6AC}" destId="{AB797C12-C407-6E47-AF64-6A3E35A17175}" srcOrd="7" destOrd="0" presId="urn:microsoft.com/office/officeart/2005/8/layout/radial6"/>
    <dgm:cxn modelId="{4452A15D-7AC0-45DC-BD6F-A59866DBD641}" type="presParOf" srcId="{D68C4394-DDAC-D04A-9FD5-0B81069EB6AC}" destId="{04BB5CA4-D66C-5F40-AD66-FDB0F2B28F90}" srcOrd="8" destOrd="0" presId="urn:microsoft.com/office/officeart/2005/8/layout/radial6"/>
    <dgm:cxn modelId="{202E61B1-7878-4BF1-A63B-4973DE1CD21A}" type="presParOf" srcId="{D68C4394-DDAC-D04A-9FD5-0B81069EB6AC}" destId="{0AEE37F3-1FD7-6F4F-BD54-887708C1DA74}" srcOrd="9" destOrd="0" presId="urn:microsoft.com/office/officeart/2005/8/layout/radial6"/>
    <dgm:cxn modelId="{CC831C8A-B737-422C-AEFF-3CE4AFEF8C0E}" type="presParOf" srcId="{D68C4394-DDAC-D04A-9FD5-0B81069EB6AC}" destId="{3BF1DBD4-54E3-C848-AAAF-A2343B624C79}" srcOrd="10" destOrd="0" presId="urn:microsoft.com/office/officeart/2005/8/layout/radial6"/>
    <dgm:cxn modelId="{5F3DE940-411A-41E8-B8DD-C16838EBC835}" type="presParOf" srcId="{D68C4394-DDAC-D04A-9FD5-0B81069EB6AC}" destId="{E966F324-1447-E447-B2A7-1267512E79BE}" srcOrd="11" destOrd="0" presId="urn:microsoft.com/office/officeart/2005/8/layout/radial6"/>
    <dgm:cxn modelId="{9F4B6A96-6382-4DDC-9916-5825E060C50A}" type="presParOf" srcId="{D68C4394-DDAC-D04A-9FD5-0B81069EB6AC}" destId="{D2987D07-1FFB-3F44-AC05-A5CB7BBD2B3A}" srcOrd="12" destOrd="0" presId="urn:microsoft.com/office/officeart/2005/8/layout/radial6"/>
    <dgm:cxn modelId="{B244C195-72A9-42A4-A15A-3C008947B8CA}" type="presParOf" srcId="{D68C4394-DDAC-D04A-9FD5-0B81069EB6AC}" destId="{F30FFBE8-4897-7942-9F17-7433DDF9B346}" srcOrd="13" destOrd="0" presId="urn:microsoft.com/office/officeart/2005/8/layout/radial6"/>
    <dgm:cxn modelId="{13DEFC1A-44E9-4CDA-9F7E-0374990B3B53}" type="presParOf" srcId="{D68C4394-DDAC-D04A-9FD5-0B81069EB6AC}" destId="{75268FBF-F9DF-A14B-ADC5-E771A0EE7168}" srcOrd="14" destOrd="0" presId="urn:microsoft.com/office/officeart/2005/8/layout/radial6"/>
    <dgm:cxn modelId="{216FA374-E1ED-4756-8957-7D853A110BB3}" type="presParOf" srcId="{D68C4394-DDAC-D04A-9FD5-0B81069EB6AC}" destId="{DC803C7E-C298-C446-A841-104F7FB4C8B1}" srcOrd="15" destOrd="0" presId="urn:microsoft.com/office/officeart/2005/8/layout/radial6"/>
    <dgm:cxn modelId="{C9702324-3B99-4B2E-8DEC-6AB2C1AA7A4B}" type="presParOf" srcId="{D68C4394-DDAC-D04A-9FD5-0B81069EB6AC}" destId="{686C51FA-B26E-C244-B505-48EB1856B45D}" srcOrd="16" destOrd="0" presId="urn:microsoft.com/office/officeart/2005/8/layout/radial6"/>
    <dgm:cxn modelId="{E3E9A630-B87C-448B-AC60-42AC87A165D3}" type="presParOf" srcId="{D68C4394-DDAC-D04A-9FD5-0B81069EB6AC}" destId="{2D88A3C9-02DD-754B-B174-173B3535CAB3}" srcOrd="17" destOrd="0" presId="urn:microsoft.com/office/officeart/2005/8/layout/radial6"/>
    <dgm:cxn modelId="{FDDBF823-3945-4A12-83C8-7CAED83D9E1F}" type="presParOf" srcId="{D68C4394-DDAC-D04A-9FD5-0B81069EB6AC}" destId="{B02E29C7-9F41-8F42-B553-869BE202586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6C7A9-C880-AE42-A651-CEBD53439E8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B1016B88-74FF-6E4F-B199-0D7A204162EB}">
      <dgm:prSet phldrT="[Text]" custT="1"/>
      <dgm:spPr/>
      <dgm:t>
        <a:bodyPr/>
        <a:lstStyle/>
        <a:p>
          <a:r>
            <a:rPr lang="en-US" sz="2800" dirty="0" smtClean="0">
              <a:solidFill>
                <a:srgbClr val="FFFFFF"/>
              </a:solidFill>
              <a:latin typeface="Calibri"/>
              <a:cs typeface="Calibri"/>
            </a:rPr>
            <a:t>Non-ICU</a:t>
          </a:r>
        </a:p>
        <a:p>
          <a:r>
            <a:rPr lang="en-US" sz="1800" dirty="0" smtClean="0">
              <a:solidFill>
                <a:schemeClr val="bg1"/>
              </a:solidFill>
              <a:latin typeface="Calibri"/>
              <a:cs typeface="Calibri"/>
            </a:rPr>
            <a:t>Evaluate need on admission</a:t>
          </a:r>
        </a:p>
        <a:p>
          <a:r>
            <a:rPr lang="en-US" sz="1800" dirty="0" smtClean="0">
              <a:solidFill>
                <a:schemeClr val="bg1"/>
              </a:solidFill>
              <a:latin typeface="Calibri"/>
              <a:cs typeface="Calibri"/>
            </a:rPr>
            <a:t>Evaluate for continued need</a:t>
          </a:r>
          <a:endParaRPr lang="en-US" sz="1800" dirty="0">
            <a:solidFill>
              <a:schemeClr val="bg1"/>
            </a:solidFill>
            <a:latin typeface="Calibri"/>
            <a:cs typeface="Calibri"/>
          </a:endParaRPr>
        </a:p>
      </dgm:t>
    </dgm:pt>
    <dgm:pt modelId="{175FE125-01A5-E44F-84E5-D9AE2EF5390E}" type="parTrans" cxnId="{6F377DB8-4E2F-E74A-8283-925F96C10ABA}">
      <dgm:prSet/>
      <dgm:spPr/>
      <dgm:t>
        <a:bodyPr/>
        <a:lstStyle/>
        <a:p>
          <a:endParaRPr lang="en-US">
            <a:latin typeface="Calibri"/>
            <a:cs typeface="Calibri"/>
          </a:endParaRPr>
        </a:p>
      </dgm:t>
    </dgm:pt>
    <dgm:pt modelId="{0DBF9308-EB7E-1745-8066-7D0FC2FFE931}" type="sibTrans" cxnId="{6F377DB8-4E2F-E74A-8283-925F96C10ABA}">
      <dgm:prSet/>
      <dgm:spPr/>
      <dgm:t>
        <a:bodyPr/>
        <a:lstStyle/>
        <a:p>
          <a:endParaRPr lang="en-US">
            <a:latin typeface="Calibri"/>
            <a:cs typeface="Calibri"/>
          </a:endParaRPr>
        </a:p>
      </dgm:t>
    </dgm:pt>
    <dgm:pt modelId="{721AFEA2-2DC4-7E42-A19C-780A2BF269A5}">
      <dgm:prSet phldrT="[Text]" custT="1"/>
      <dgm:spPr/>
      <dgm:t>
        <a:bodyPr/>
        <a:lstStyle/>
        <a:p>
          <a:r>
            <a:rPr lang="en-US" sz="2800" dirty="0" smtClean="0">
              <a:solidFill>
                <a:srgbClr val="FFFFFF"/>
              </a:solidFill>
              <a:latin typeface="Calibri"/>
              <a:cs typeface="Calibri"/>
            </a:rPr>
            <a:t>PACU/OR</a:t>
          </a:r>
          <a:endParaRPr lang="en-US" sz="2800" dirty="0">
            <a:solidFill>
              <a:srgbClr val="FFFFFF"/>
            </a:solidFill>
            <a:latin typeface="Calibri"/>
            <a:cs typeface="Calibri"/>
          </a:endParaRPr>
        </a:p>
      </dgm:t>
    </dgm:pt>
    <dgm:pt modelId="{A089D671-F53F-4A4A-979F-AA28C469174F}" type="parTrans" cxnId="{0E86C190-1670-8A4C-AFA4-E01A7814940C}">
      <dgm:prSet/>
      <dgm:spPr/>
      <dgm:t>
        <a:bodyPr/>
        <a:lstStyle/>
        <a:p>
          <a:endParaRPr lang="en-US">
            <a:latin typeface="Calibri"/>
            <a:cs typeface="Calibri"/>
          </a:endParaRPr>
        </a:p>
      </dgm:t>
    </dgm:pt>
    <dgm:pt modelId="{3765D1F8-587D-E846-92AE-9D619036B192}" type="sibTrans" cxnId="{0E86C190-1670-8A4C-AFA4-E01A7814940C}">
      <dgm:prSet/>
      <dgm:spPr/>
      <dgm:t>
        <a:bodyPr/>
        <a:lstStyle/>
        <a:p>
          <a:endParaRPr lang="en-US">
            <a:latin typeface="Calibri"/>
            <a:cs typeface="Calibri"/>
          </a:endParaRPr>
        </a:p>
      </dgm:t>
    </dgm:pt>
    <dgm:pt modelId="{D3B3A2A6-3EDC-9541-8A0F-93E5BE56A10D}">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16200000" scaled="0"/>
        </a:gradFill>
      </dgm:spPr>
      <dgm:t>
        <a:bodyPr/>
        <a:lstStyle/>
        <a:p>
          <a:pPr>
            <a:lnSpc>
              <a:spcPct val="70000"/>
            </a:lnSpc>
          </a:pPr>
          <a:r>
            <a:rPr lang="en-US" sz="2800" dirty="0" smtClean="0">
              <a:solidFill>
                <a:srgbClr val="FFFFFF"/>
              </a:solidFill>
              <a:latin typeface="Calibri"/>
              <a:cs typeface="Calibri"/>
            </a:rPr>
            <a:t>ICU</a:t>
          </a:r>
          <a:endParaRPr lang="en-US" sz="2800" dirty="0">
            <a:solidFill>
              <a:srgbClr val="FFFFFF"/>
            </a:solidFill>
            <a:latin typeface="Calibri"/>
            <a:cs typeface="Calibri"/>
          </a:endParaRPr>
        </a:p>
      </dgm:t>
    </dgm:pt>
    <dgm:pt modelId="{C1D36ADC-2916-694D-B7DE-C490423C88BD}" type="parTrans" cxnId="{EC84EB7A-3DDE-DB4A-AFD9-E28BC30AF885}">
      <dgm:prSet/>
      <dgm:spPr/>
      <dgm:t>
        <a:bodyPr/>
        <a:lstStyle/>
        <a:p>
          <a:endParaRPr lang="en-US">
            <a:latin typeface="Calibri"/>
            <a:cs typeface="Calibri"/>
          </a:endParaRPr>
        </a:p>
      </dgm:t>
    </dgm:pt>
    <dgm:pt modelId="{375B69BA-7D5B-4E41-88EA-EDABFEBA71D4}" type="sibTrans" cxnId="{EC84EB7A-3DDE-DB4A-AFD9-E28BC30AF885}">
      <dgm:prSet/>
      <dgm:spPr/>
      <dgm:t>
        <a:bodyPr/>
        <a:lstStyle/>
        <a:p>
          <a:endParaRPr lang="en-US">
            <a:latin typeface="Calibri"/>
            <a:cs typeface="Calibri"/>
          </a:endParaRPr>
        </a:p>
      </dgm:t>
    </dgm:pt>
    <dgm:pt modelId="{813916DA-496A-974C-8D13-C901AB9C02A3}">
      <dgm:prSet phldrT="[Text]" custT="1"/>
      <dgm:spPr/>
      <dgm:t>
        <a:bodyPr/>
        <a:lstStyle/>
        <a:p>
          <a:r>
            <a:rPr lang="en-US" sz="2800" dirty="0" smtClean="0">
              <a:solidFill>
                <a:srgbClr val="FFFFFF"/>
              </a:solidFill>
              <a:latin typeface="Calibri"/>
              <a:cs typeface="Calibri"/>
            </a:rPr>
            <a:t>ED</a:t>
          </a:r>
          <a:endParaRPr lang="en-US" sz="2800" dirty="0">
            <a:solidFill>
              <a:srgbClr val="FFFFFF"/>
            </a:solidFill>
            <a:latin typeface="Calibri"/>
            <a:cs typeface="Calibri"/>
          </a:endParaRPr>
        </a:p>
      </dgm:t>
    </dgm:pt>
    <dgm:pt modelId="{041946AF-998D-6540-87D9-73927B2E4B99}" type="parTrans" cxnId="{668F3742-768E-9444-9C85-97759C1BB9BA}">
      <dgm:prSet/>
      <dgm:spPr/>
      <dgm:t>
        <a:bodyPr/>
        <a:lstStyle/>
        <a:p>
          <a:endParaRPr lang="en-US">
            <a:latin typeface="Calibri"/>
            <a:cs typeface="Calibri"/>
          </a:endParaRPr>
        </a:p>
      </dgm:t>
    </dgm:pt>
    <dgm:pt modelId="{A12E870D-01EF-9F4E-9546-CBBB337A96D0}" type="sibTrans" cxnId="{668F3742-768E-9444-9C85-97759C1BB9BA}">
      <dgm:prSet/>
      <dgm:spPr/>
      <dgm:t>
        <a:bodyPr/>
        <a:lstStyle/>
        <a:p>
          <a:endParaRPr lang="en-US">
            <a:latin typeface="Calibri"/>
            <a:cs typeface="Calibri"/>
          </a:endParaRPr>
        </a:p>
      </dgm:t>
    </dgm:pt>
    <dgm:pt modelId="{D2D8872C-CA97-D74E-8C9E-0C1B685B55AD}">
      <dgm:prSet phldrT="[Text]" custT="1"/>
      <dgm:spPr/>
      <dgm:t>
        <a:bodyPr/>
        <a:lstStyle/>
        <a:p>
          <a:r>
            <a:rPr lang="en-US" sz="1800" dirty="0" smtClean="0">
              <a:solidFill>
                <a:schemeClr val="bg1"/>
              </a:solidFill>
              <a:latin typeface="Calibri"/>
              <a:cs typeface="Calibri"/>
            </a:rPr>
            <a:t>Avoid insertion unless required for surgery</a:t>
          </a:r>
          <a:endParaRPr lang="en-US" sz="1800" dirty="0">
            <a:solidFill>
              <a:schemeClr val="bg1"/>
            </a:solidFill>
            <a:latin typeface="Calibri"/>
            <a:cs typeface="Calibri"/>
          </a:endParaRPr>
        </a:p>
      </dgm:t>
    </dgm:pt>
    <dgm:pt modelId="{E8DB74A3-25EF-7D47-958E-3065AC4DF2F5}" type="parTrans" cxnId="{8B9F4E1D-0B11-B848-8C29-A20AE3948C41}">
      <dgm:prSet/>
      <dgm:spPr/>
      <dgm:t>
        <a:bodyPr/>
        <a:lstStyle/>
        <a:p>
          <a:endParaRPr lang="en-US">
            <a:latin typeface="Calibri"/>
            <a:cs typeface="Calibri"/>
          </a:endParaRPr>
        </a:p>
      </dgm:t>
    </dgm:pt>
    <dgm:pt modelId="{157872B3-510B-F643-B03C-D3465401B336}" type="sibTrans" cxnId="{8B9F4E1D-0B11-B848-8C29-A20AE3948C41}">
      <dgm:prSet/>
      <dgm:spPr/>
      <dgm:t>
        <a:bodyPr/>
        <a:lstStyle/>
        <a:p>
          <a:endParaRPr lang="en-US">
            <a:latin typeface="Calibri"/>
            <a:cs typeface="Calibri"/>
          </a:endParaRPr>
        </a:p>
      </dgm:t>
    </dgm:pt>
    <dgm:pt modelId="{3B82C5B3-7C3F-A447-8416-801BC4239B67}">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16200000" scaled="0"/>
        </a:gradFill>
      </dgm:spPr>
      <dgm:t>
        <a:bodyPr/>
        <a:lstStyle/>
        <a:p>
          <a:pPr>
            <a:lnSpc>
              <a:spcPct val="70000"/>
            </a:lnSpc>
          </a:pPr>
          <a:r>
            <a:rPr lang="en-US" sz="1800" dirty="0" smtClean="0">
              <a:solidFill>
                <a:srgbClr val="000000"/>
              </a:solidFill>
              <a:latin typeface="Calibri"/>
              <a:cs typeface="Calibri"/>
            </a:rPr>
            <a:t>Evaluate for continued need</a:t>
          </a:r>
          <a:endParaRPr lang="en-US" sz="1800" dirty="0">
            <a:solidFill>
              <a:srgbClr val="000000"/>
            </a:solidFill>
            <a:latin typeface="Calibri"/>
            <a:cs typeface="Calibri"/>
          </a:endParaRPr>
        </a:p>
      </dgm:t>
    </dgm:pt>
    <dgm:pt modelId="{A1FEEFD4-A3A3-C045-BCE4-BC7D84B8D048}" type="parTrans" cxnId="{0F83F6E4-2318-D74B-AE23-E6D024BAA0BA}">
      <dgm:prSet/>
      <dgm:spPr/>
      <dgm:t>
        <a:bodyPr/>
        <a:lstStyle/>
        <a:p>
          <a:endParaRPr lang="en-US">
            <a:latin typeface="Calibri"/>
            <a:cs typeface="Calibri"/>
          </a:endParaRPr>
        </a:p>
      </dgm:t>
    </dgm:pt>
    <dgm:pt modelId="{9329D7C2-285E-E848-82F7-DB97B848A02D}" type="sibTrans" cxnId="{0F83F6E4-2318-D74B-AE23-E6D024BAA0BA}">
      <dgm:prSet/>
      <dgm:spPr/>
      <dgm:t>
        <a:bodyPr/>
        <a:lstStyle/>
        <a:p>
          <a:endParaRPr lang="en-US">
            <a:latin typeface="Calibri"/>
            <a:cs typeface="Calibri"/>
          </a:endParaRPr>
        </a:p>
      </dgm:t>
    </dgm:pt>
    <dgm:pt modelId="{7E6A10DE-D557-9E4B-8F9E-43BED2C39B10}">
      <dgm:prSet phldrT="[Text]" custT="1"/>
      <dgm:spPr/>
      <dgm:t>
        <a:bodyPr/>
        <a:lstStyle/>
        <a:p>
          <a:r>
            <a:rPr lang="en-US" sz="1800" dirty="0" smtClean="0">
              <a:solidFill>
                <a:schemeClr val="bg1"/>
              </a:solidFill>
              <a:latin typeface="Calibri"/>
              <a:cs typeface="Calibri"/>
            </a:rPr>
            <a:t>Avoid initial placement</a:t>
          </a:r>
          <a:endParaRPr lang="en-US" sz="1800" dirty="0">
            <a:solidFill>
              <a:schemeClr val="bg1"/>
            </a:solidFill>
            <a:latin typeface="Calibri"/>
            <a:cs typeface="Calibri"/>
          </a:endParaRPr>
        </a:p>
      </dgm:t>
    </dgm:pt>
    <dgm:pt modelId="{08558167-E735-8E4C-B745-8B4FC3AD4039}" type="parTrans" cxnId="{D61756A1-DA0D-E947-B7C1-7C2F42A5C5F7}">
      <dgm:prSet/>
      <dgm:spPr/>
      <dgm:t>
        <a:bodyPr/>
        <a:lstStyle/>
        <a:p>
          <a:endParaRPr lang="en-US">
            <a:latin typeface="Calibri"/>
            <a:cs typeface="Calibri"/>
          </a:endParaRPr>
        </a:p>
      </dgm:t>
    </dgm:pt>
    <dgm:pt modelId="{1CF5FF09-14A9-A44E-A7C5-7D359408CB10}" type="sibTrans" cxnId="{D61756A1-DA0D-E947-B7C1-7C2F42A5C5F7}">
      <dgm:prSet/>
      <dgm:spPr/>
      <dgm:t>
        <a:bodyPr/>
        <a:lstStyle/>
        <a:p>
          <a:endParaRPr lang="en-US">
            <a:latin typeface="Calibri"/>
            <a:cs typeface="Calibri"/>
          </a:endParaRPr>
        </a:p>
      </dgm:t>
    </dgm:pt>
    <dgm:pt modelId="{0086C05E-E27F-594C-A681-674DB14E94F8}">
      <dgm:prSet phldrT="[Text]" custT="1"/>
      <dgm:spPr/>
      <dgm:t>
        <a:bodyPr/>
        <a:lstStyle/>
        <a:p>
          <a:r>
            <a:rPr lang="en-US" sz="1800" dirty="0" smtClean="0">
              <a:solidFill>
                <a:schemeClr val="bg1"/>
              </a:solidFill>
              <a:latin typeface="Calibri"/>
              <a:cs typeface="Calibri"/>
            </a:rPr>
            <a:t>Reevaluate for continued need after patient stabilizes</a:t>
          </a:r>
          <a:endParaRPr lang="en-US" sz="1800" dirty="0">
            <a:solidFill>
              <a:schemeClr val="bg1"/>
            </a:solidFill>
            <a:latin typeface="Calibri"/>
            <a:cs typeface="Calibri"/>
          </a:endParaRPr>
        </a:p>
      </dgm:t>
    </dgm:pt>
    <dgm:pt modelId="{F57E2E63-4A7E-9545-BE10-154D51E532D5}" type="parTrans" cxnId="{9D3ED465-F7E3-904F-91F9-91BED0BD59D7}">
      <dgm:prSet/>
      <dgm:spPr/>
      <dgm:t>
        <a:bodyPr/>
        <a:lstStyle/>
        <a:p>
          <a:endParaRPr lang="en-US">
            <a:latin typeface="Calibri"/>
            <a:cs typeface="Calibri"/>
          </a:endParaRPr>
        </a:p>
      </dgm:t>
    </dgm:pt>
    <dgm:pt modelId="{E9E0BDF8-150F-1645-A56A-B628CA831266}" type="sibTrans" cxnId="{9D3ED465-F7E3-904F-91F9-91BED0BD59D7}">
      <dgm:prSet/>
      <dgm:spPr/>
      <dgm:t>
        <a:bodyPr/>
        <a:lstStyle/>
        <a:p>
          <a:endParaRPr lang="en-US">
            <a:latin typeface="Calibri"/>
            <a:cs typeface="Calibri"/>
          </a:endParaRPr>
        </a:p>
      </dgm:t>
    </dgm:pt>
    <dgm:pt modelId="{229D2CC9-19D2-B146-A8A4-91198F0CF073}">
      <dgm:prSet phldrT="[Text]" custT="1"/>
      <dgm:spPr>
        <a:gradFill rotWithShape="0">
          <a:gsLst>
            <a:gs pos="0">
              <a:srgbClr val="FFFFFF"/>
            </a:gs>
            <a:gs pos="7001">
              <a:srgbClr val="E6E6E6"/>
            </a:gs>
            <a:gs pos="32001">
              <a:srgbClr val="7D8496"/>
            </a:gs>
            <a:gs pos="47000">
              <a:srgbClr val="E6E6E6"/>
            </a:gs>
            <a:gs pos="85001">
              <a:srgbClr val="7D8496"/>
            </a:gs>
            <a:gs pos="100000">
              <a:srgbClr val="E6E6E6"/>
            </a:gs>
          </a:gsLst>
          <a:lin ang="16200000" scaled="0"/>
        </a:gradFill>
      </dgm:spPr>
      <dgm:t>
        <a:bodyPr/>
        <a:lstStyle/>
        <a:p>
          <a:pPr>
            <a:lnSpc>
              <a:spcPct val="70000"/>
            </a:lnSpc>
          </a:pPr>
          <a:r>
            <a:rPr lang="en-US" sz="1800" dirty="0" smtClean="0">
              <a:solidFill>
                <a:srgbClr val="000000"/>
              </a:solidFill>
              <a:latin typeface="Calibri"/>
              <a:cs typeface="Calibri"/>
            </a:rPr>
            <a:t>Discontinue no longer needed before transfer out</a:t>
          </a:r>
          <a:endParaRPr lang="en-US" sz="1800" dirty="0">
            <a:solidFill>
              <a:srgbClr val="000000"/>
            </a:solidFill>
            <a:latin typeface="Calibri"/>
            <a:cs typeface="Calibri"/>
          </a:endParaRPr>
        </a:p>
      </dgm:t>
    </dgm:pt>
    <dgm:pt modelId="{9E82BD5F-C8DD-924C-A16D-FE39B1450ECA}" type="parTrans" cxnId="{C076B5B1-AA0E-B649-91D9-78D103D73E69}">
      <dgm:prSet/>
      <dgm:spPr/>
      <dgm:t>
        <a:bodyPr/>
        <a:lstStyle/>
        <a:p>
          <a:endParaRPr lang="en-US">
            <a:latin typeface="Calibri"/>
            <a:cs typeface="Calibri"/>
          </a:endParaRPr>
        </a:p>
      </dgm:t>
    </dgm:pt>
    <dgm:pt modelId="{3DE19D1B-6EC0-6D4F-B497-6E6CFD564601}" type="sibTrans" cxnId="{C076B5B1-AA0E-B649-91D9-78D103D73E69}">
      <dgm:prSet/>
      <dgm:spPr/>
      <dgm:t>
        <a:bodyPr/>
        <a:lstStyle/>
        <a:p>
          <a:endParaRPr lang="en-US">
            <a:latin typeface="Calibri"/>
            <a:cs typeface="Calibri"/>
          </a:endParaRPr>
        </a:p>
      </dgm:t>
    </dgm:pt>
    <dgm:pt modelId="{6A0C68FD-A50A-484B-A66A-0041E91F1F37}">
      <dgm:prSet phldrT="[Text]" custT="1"/>
      <dgm:spPr/>
      <dgm:t>
        <a:bodyPr/>
        <a:lstStyle/>
        <a:p>
          <a:r>
            <a:rPr lang="en-US" sz="1800" dirty="0" smtClean="0">
              <a:solidFill>
                <a:schemeClr val="bg1"/>
              </a:solidFill>
              <a:latin typeface="Calibri"/>
              <a:cs typeface="Calibri"/>
            </a:rPr>
            <a:t>Remove promptly after surgery before transfer out</a:t>
          </a:r>
          <a:endParaRPr lang="en-US" sz="1800" dirty="0">
            <a:solidFill>
              <a:schemeClr val="bg1"/>
            </a:solidFill>
            <a:latin typeface="Calibri"/>
            <a:cs typeface="Calibri"/>
          </a:endParaRPr>
        </a:p>
      </dgm:t>
    </dgm:pt>
    <dgm:pt modelId="{846635C7-E846-E546-95D3-AFB1F1A9A2A2}" type="parTrans" cxnId="{F4447E28-4B8F-364C-9DF3-F7BC7DDC7E7A}">
      <dgm:prSet/>
      <dgm:spPr/>
      <dgm:t>
        <a:bodyPr/>
        <a:lstStyle/>
        <a:p>
          <a:endParaRPr lang="en-US"/>
        </a:p>
      </dgm:t>
    </dgm:pt>
    <dgm:pt modelId="{85423F25-2FCA-434A-A0F3-A58D796A06B1}" type="sibTrans" cxnId="{F4447E28-4B8F-364C-9DF3-F7BC7DDC7E7A}">
      <dgm:prSet/>
      <dgm:spPr/>
      <dgm:t>
        <a:bodyPr/>
        <a:lstStyle/>
        <a:p>
          <a:endParaRPr lang="en-US"/>
        </a:p>
      </dgm:t>
    </dgm:pt>
    <dgm:pt modelId="{D5AC073F-50FA-C24A-8C5D-5D9799A160AC}" type="pres">
      <dgm:prSet presAssocID="{B236C7A9-C880-AE42-A651-CEBD53439E80}" presName="cycle" presStyleCnt="0">
        <dgm:presLayoutVars>
          <dgm:chMax val="1"/>
          <dgm:dir/>
          <dgm:animLvl val="ctr"/>
          <dgm:resizeHandles val="exact"/>
        </dgm:presLayoutVars>
      </dgm:prSet>
      <dgm:spPr/>
      <dgm:t>
        <a:bodyPr/>
        <a:lstStyle/>
        <a:p>
          <a:endParaRPr lang="en-US"/>
        </a:p>
      </dgm:t>
    </dgm:pt>
    <dgm:pt modelId="{A9E851AF-E382-414C-922E-CEAEB7D4F9C7}" type="pres">
      <dgm:prSet presAssocID="{B1016B88-74FF-6E4F-B199-0D7A204162EB}" presName="centerShape" presStyleLbl="node0" presStyleIdx="0" presStyleCnt="1" custScaleX="113146" custScaleY="116118"/>
      <dgm:spPr/>
      <dgm:t>
        <a:bodyPr/>
        <a:lstStyle/>
        <a:p>
          <a:endParaRPr lang="en-US"/>
        </a:p>
      </dgm:t>
    </dgm:pt>
    <dgm:pt modelId="{D0481B13-25D6-9E4B-8657-3FC3A58FD106}" type="pres">
      <dgm:prSet presAssocID="{A089D671-F53F-4A4A-979F-AA28C469174F}" presName="parTrans" presStyleLbl="bgSibTrans2D1" presStyleIdx="0" presStyleCnt="3" custLinFactNeighborX="4472" custLinFactNeighborY="-3373"/>
      <dgm:spPr/>
      <dgm:t>
        <a:bodyPr/>
        <a:lstStyle/>
        <a:p>
          <a:endParaRPr lang="en-US"/>
        </a:p>
      </dgm:t>
    </dgm:pt>
    <dgm:pt modelId="{42EAB64E-A675-0D47-80DE-8F68FD7F7434}" type="pres">
      <dgm:prSet presAssocID="{721AFEA2-2DC4-7E42-A19C-780A2BF269A5}" presName="node" presStyleLbl="node1" presStyleIdx="0" presStyleCnt="3" custScaleX="116375" custScaleY="215680" custRadScaleRad="107946" custRadScaleInc="-10612">
        <dgm:presLayoutVars>
          <dgm:bulletEnabled val="1"/>
        </dgm:presLayoutVars>
      </dgm:prSet>
      <dgm:spPr/>
      <dgm:t>
        <a:bodyPr/>
        <a:lstStyle/>
        <a:p>
          <a:endParaRPr lang="en-US"/>
        </a:p>
      </dgm:t>
    </dgm:pt>
    <dgm:pt modelId="{8E798561-9A2B-3A47-AC20-20E18997BDFE}" type="pres">
      <dgm:prSet presAssocID="{C1D36ADC-2916-694D-B7DE-C490423C88BD}" presName="parTrans" presStyleLbl="bgSibTrans2D1" presStyleIdx="1" presStyleCnt="3"/>
      <dgm:spPr/>
      <dgm:t>
        <a:bodyPr/>
        <a:lstStyle/>
        <a:p>
          <a:endParaRPr lang="en-US"/>
        </a:p>
      </dgm:t>
    </dgm:pt>
    <dgm:pt modelId="{BF0DA23B-F90F-0B41-A26B-02144B1BD07D}" type="pres">
      <dgm:prSet presAssocID="{D3B3A2A6-3EDC-9541-8A0F-93E5BE56A10D}" presName="node" presStyleLbl="node1" presStyleIdx="1" presStyleCnt="3" custScaleX="113180" custScaleY="123902">
        <dgm:presLayoutVars>
          <dgm:bulletEnabled val="1"/>
        </dgm:presLayoutVars>
      </dgm:prSet>
      <dgm:spPr/>
      <dgm:t>
        <a:bodyPr/>
        <a:lstStyle/>
        <a:p>
          <a:endParaRPr lang="en-US"/>
        </a:p>
      </dgm:t>
    </dgm:pt>
    <dgm:pt modelId="{575E1126-EDA8-8F46-91C7-365BBD89076D}" type="pres">
      <dgm:prSet presAssocID="{041946AF-998D-6540-87D9-73927B2E4B99}" presName="parTrans" presStyleLbl="bgSibTrans2D1" presStyleIdx="2" presStyleCnt="3"/>
      <dgm:spPr/>
      <dgm:t>
        <a:bodyPr/>
        <a:lstStyle/>
        <a:p>
          <a:endParaRPr lang="en-US"/>
        </a:p>
      </dgm:t>
    </dgm:pt>
    <dgm:pt modelId="{09A3101E-24F2-4F4E-998F-2D1E37D398AB}" type="pres">
      <dgm:prSet presAssocID="{813916DA-496A-974C-8D13-C901AB9C02A3}" presName="node" presStyleLbl="node1" presStyleIdx="2" presStyleCnt="3" custScaleX="108695" custScaleY="230903" custRadScaleRad="112889" custRadScaleInc="13690">
        <dgm:presLayoutVars>
          <dgm:bulletEnabled val="1"/>
        </dgm:presLayoutVars>
      </dgm:prSet>
      <dgm:spPr/>
      <dgm:t>
        <a:bodyPr/>
        <a:lstStyle/>
        <a:p>
          <a:endParaRPr lang="en-US"/>
        </a:p>
      </dgm:t>
    </dgm:pt>
  </dgm:ptLst>
  <dgm:cxnLst>
    <dgm:cxn modelId="{F4447E28-4B8F-364C-9DF3-F7BC7DDC7E7A}" srcId="{721AFEA2-2DC4-7E42-A19C-780A2BF269A5}" destId="{6A0C68FD-A50A-484B-A66A-0041E91F1F37}" srcOrd="1" destOrd="0" parTransId="{846635C7-E846-E546-95D3-AFB1F1A9A2A2}" sibTransId="{85423F25-2FCA-434A-A0F3-A58D796A06B1}"/>
    <dgm:cxn modelId="{9D3ED465-F7E3-904F-91F9-91BED0BD59D7}" srcId="{813916DA-496A-974C-8D13-C901AB9C02A3}" destId="{0086C05E-E27F-594C-A681-674DB14E94F8}" srcOrd="1" destOrd="0" parTransId="{F57E2E63-4A7E-9545-BE10-154D51E532D5}" sibTransId="{E9E0BDF8-150F-1645-A56A-B628CA831266}"/>
    <dgm:cxn modelId="{D61756A1-DA0D-E947-B7C1-7C2F42A5C5F7}" srcId="{813916DA-496A-974C-8D13-C901AB9C02A3}" destId="{7E6A10DE-D557-9E4B-8F9E-43BED2C39B10}" srcOrd="0" destOrd="0" parTransId="{08558167-E735-8E4C-B745-8B4FC3AD4039}" sibTransId="{1CF5FF09-14A9-A44E-A7C5-7D359408CB10}"/>
    <dgm:cxn modelId="{F03200DA-284D-4794-A82A-854C9D81377A}" type="presOf" srcId="{229D2CC9-19D2-B146-A8A4-91198F0CF073}" destId="{BF0DA23B-F90F-0B41-A26B-02144B1BD07D}" srcOrd="0" destOrd="2" presId="urn:microsoft.com/office/officeart/2005/8/layout/radial4"/>
    <dgm:cxn modelId="{BA22F6D6-1346-4509-8B26-4B935C291438}" type="presOf" srcId="{813916DA-496A-974C-8D13-C901AB9C02A3}" destId="{09A3101E-24F2-4F4E-998F-2D1E37D398AB}" srcOrd="0" destOrd="0" presId="urn:microsoft.com/office/officeart/2005/8/layout/radial4"/>
    <dgm:cxn modelId="{3D134A32-2600-4918-A1B8-3DC6E78764F1}" type="presOf" srcId="{041946AF-998D-6540-87D9-73927B2E4B99}" destId="{575E1126-EDA8-8F46-91C7-365BBD89076D}" srcOrd="0" destOrd="0" presId="urn:microsoft.com/office/officeart/2005/8/layout/radial4"/>
    <dgm:cxn modelId="{282275D2-2643-464E-866A-B366FB90FDAF}" type="presOf" srcId="{7E6A10DE-D557-9E4B-8F9E-43BED2C39B10}" destId="{09A3101E-24F2-4F4E-998F-2D1E37D398AB}" srcOrd="0" destOrd="1" presId="urn:microsoft.com/office/officeart/2005/8/layout/radial4"/>
    <dgm:cxn modelId="{0E86C190-1670-8A4C-AFA4-E01A7814940C}" srcId="{B1016B88-74FF-6E4F-B199-0D7A204162EB}" destId="{721AFEA2-2DC4-7E42-A19C-780A2BF269A5}" srcOrd="0" destOrd="0" parTransId="{A089D671-F53F-4A4A-979F-AA28C469174F}" sibTransId="{3765D1F8-587D-E846-92AE-9D619036B192}"/>
    <dgm:cxn modelId="{0F83F6E4-2318-D74B-AE23-E6D024BAA0BA}" srcId="{D3B3A2A6-3EDC-9541-8A0F-93E5BE56A10D}" destId="{3B82C5B3-7C3F-A447-8416-801BC4239B67}" srcOrd="0" destOrd="0" parTransId="{A1FEEFD4-A3A3-C045-BCE4-BC7D84B8D048}" sibTransId="{9329D7C2-285E-E848-82F7-DB97B848A02D}"/>
    <dgm:cxn modelId="{EC84EB7A-3DDE-DB4A-AFD9-E28BC30AF885}" srcId="{B1016B88-74FF-6E4F-B199-0D7A204162EB}" destId="{D3B3A2A6-3EDC-9541-8A0F-93E5BE56A10D}" srcOrd="1" destOrd="0" parTransId="{C1D36ADC-2916-694D-B7DE-C490423C88BD}" sibTransId="{375B69BA-7D5B-4E41-88EA-EDABFEBA71D4}"/>
    <dgm:cxn modelId="{C098D54C-7007-4702-9696-6E05E9CCB3F7}" type="presOf" srcId="{C1D36ADC-2916-694D-B7DE-C490423C88BD}" destId="{8E798561-9A2B-3A47-AC20-20E18997BDFE}" srcOrd="0" destOrd="0" presId="urn:microsoft.com/office/officeart/2005/8/layout/radial4"/>
    <dgm:cxn modelId="{668F3742-768E-9444-9C85-97759C1BB9BA}" srcId="{B1016B88-74FF-6E4F-B199-0D7A204162EB}" destId="{813916DA-496A-974C-8D13-C901AB9C02A3}" srcOrd="2" destOrd="0" parTransId="{041946AF-998D-6540-87D9-73927B2E4B99}" sibTransId="{A12E870D-01EF-9F4E-9546-CBBB337A96D0}"/>
    <dgm:cxn modelId="{9EAA67CA-BF6F-492F-9DF3-A204F9110C03}" type="presOf" srcId="{D3B3A2A6-3EDC-9541-8A0F-93E5BE56A10D}" destId="{BF0DA23B-F90F-0B41-A26B-02144B1BD07D}" srcOrd="0" destOrd="0" presId="urn:microsoft.com/office/officeart/2005/8/layout/radial4"/>
    <dgm:cxn modelId="{6AA1E54F-8A08-4B40-BBEE-10AF4190FF27}" type="presOf" srcId="{3B82C5B3-7C3F-A447-8416-801BC4239B67}" destId="{BF0DA23B-F90F-0B41-A26B-02144B1BD07D}" srcOrd="0" destOrd="1" presId="urn:microsoft.com/office/officeart/2005/8/layout/radial4"/>
    <dgm:cxn modelId="{53B3023A-4428-44E7-97A2-064A4184FC9B}" type="presOf" srcId="{B236C7A9-C880-AE42-A651-CEBD53439E80}" destId="{D5AC073F-50FA-C24A-8C5D-5D9799A160AC}" srcOrd="0" destOrd="0" presId="urn:microsoft.com/office/officeart/2005/8/layout/radial4"/>
    <dgm:cxn modelId="{6BF3F35B-4564-4BC4-9044-AE8D129DCC72}" type="presOf" srcId="{6A0C68FD-A50A-484B-A66A-0041E91F1F37}" destId="{42EAB64E-A675-0D47-80DE-8F68FD7F7434}" srcOrd="0" destOrd="2" presId="urn:microsoft.com/office/officeart/2005/8/layout/radial4"/>
    <dgm:cxn modelId="{394D0B18-FB55-4AEE-B5BE-FD9B5B9EF37F}" type="presOf" srcId="{A089D671-F53F-4A4A-979F-AA28C469174F}" destId="{D0481B13-25D6-9E4B-8657-3FC3A58FD106}" srcOrd="0" destOrd="0" presId="urn:microsoft.com/office/officeart/2005/8/layout/radial4"/>
    <dgm:cxn modelId="{88C30D45-9579-4ECB-AC79-7B8D44B1F7F1}" type="presOf" srcId="{B1016B88-74FF-6E4F-B199-0D7A204162EB}" destId="{A9E851AF-E382-414C-922E-CEAEB7D4F9C7}" srcOrd="0" destOrd="0" presId="urn:microsoft.com/office/officeart/2005/8/layout/radial4"/>
    <dgm:cxn modelId="{73415737-0E8E-49BC-BCC8-F833244A2C09}" type="presOf" srcId="{0086C05E-E27F-594C-A681-674DB14E94F8}" destId="{09A3101E-24F2-4F4E-998F-2D1E37D398AB}" srcOrd="0" destOrd="2" presId="urn:microsoft.com/office/officeart/2005/8/layout/radial4"/>
    <dgm:cxn modelId="{6F377DB8-4E2F-E74A-8283-925F96C10ABA}" srcId="{B236C7A9-C880-AE42-A651-CEBD53439E80}" destId="{B1016B88-74FF-6E4F-B199-0D7A204162EB}" srcOrd="0" destOrd="0" parTransId="{175FE125-01A5-E44F-84E5-D9AE2EF5390E}" sibTransId="{0DBF9308-EB7E-1745-8066-7D0FC2FFE931}"/>
    <dgm:cxn modelId="{C076B5B1-AA0E-B649-91D9-78D103D73E69}" srcId="{D3B3A2A6-3EDC-9541-8A0F-93E5BE56A10D}" destId="{229D2CC9-19D2-B146-A8A4-91198F0CF073}" srcOrd="1" destOrd="0" parTransId="{9E82BD5F-C8DD-924C-A16D-FE39B1450ECA}" sibTransId="{3DE19D1B-6EC0-6D4F-B497-6E6CFD564601}"/>
    <dgm:cxn modelId="{F4B18E40-437D-4B49-9916-BCE3300E1FB1}" type="presOf" srcId="{D2D8872C-CA97-D74E-8C9E-0C1B685B55AD}" destId="{42EAB64E-A675-0D47-80DE-8F68FD7F7434}" srcOrd="0" destOrd="1" presId="urn:microsoft.com/office/officeart/2005/8/layout/radial4"/>
    <dgm:cxn modelId="{2CF29F2C-A7D9-4A27-8949-73842F304491}" type="presOf" srcId="{721AFEA2-2DC4-7E42-A19C-780A2BF269A5}" destId="{42EAB64E-A675-0D47-80DE-8F68FD7F7434}" srcOrd="0" destOrd="0" presId="urn:microsoft.com/office/officeart/2005/8/layout/radial4"/>
    <dgm:cxn modelId="{8B9F4E1D-0B11-B848-8C29-A20AE3948C41}" srcId="{721AFEA2-2DC4-7E42-A19C-780A2BF269A5}" destId="{D2D8872C-CA97-D74E-8C9E-0C1B685B55AD}" srcOrd="0" destOrd="0" parTransId="{E8DB74A3-25EF-7D47-958E-3065AC4DF2F5}" sibTransId="{157872B3-510B-F643-B03C-D3465401B336}"/>
    <dgm:cxn modelId="{D3A84280-70A7-4614-BBED-327A3EB98E90}" type="presParOf" srcId="{D5AC073F-50FA-C24A-8C5D-5D9799A160AC}" destId="{A9E851AF-E382-414C-922E-CEAEB7D4F9C7}" srcOrd="0" destOrd="0" presId="urn:microsoft.com/office/officeart/2005/8/layout/radial4"/>
    <dgm:cxn modelId="{8059D245-E7CB-44F3-B642-CFFF3D0742B7}" type="presParOf" srcId="{D5AC073F-50FA-C24A-8C5D-5D9799A160AC}" destId="{D0481B13-25D6-9E4B-8657-3FC3A58FD106}" srcOrd="1" destOrd="0" presId="urn:microsoft.com/office/officeart/2005/8/layout/radial4"/>
    <dgm:cxn modelId="{6EB72978-1DFC-4674-AE35-271352B0CAAF}" type="presParOf" srcId="{D5AC073F-50FA-C24A-8C5D-5D9799A160AC}" destId="{42EAB64E-A675-0D47-80DE-8F68FD7F7434}" srcOrd="2" destOrd="0" presId="urn:microsoft.com/office/officeart/2005/8/layout/radial4"/>
    <dgm:cxn modelId="{48167C8C-0800-4974-BDD3-3E2D51BC9299}" type="presParOf" srcId="{D5AC073F-50FA-C24A-8C5D-5D9799A160AC}" destId="{8E798561-9A2B-3A47-AC20-20E18997BDFE}" srcOrd="3" destOrd="0" presId="urn:microsoft.com/office/officeart/2005/8/layout/radial4"/>
    <dgm:cxn modelId="{B7ED3556-235E-4ACA-A251-2F9F2472448F}" type="presParOf" srcId="{D5AC073F-50FA-C24A-8C5D-5D9799A160AC}" destId="{BF0DA23B-F90F-0B41-A26B-02144B1BD07D}" srcOrd="4" destOrd="0" presId="urn:microsoft.com/office/officeart/2005/8/layout/radial4"/>
    <dgm:cxn modelId="{9857235D-A59C-4C12-8489-85C9DC9FDE89}" type="presParOf" srcId="{D5AC073F-50FA-C24A-8C5D-5D9799A160AC}" destId="{575E1126-EDA8-8F46-91C7-365BBD89076D}" srcOrd="5" destOrd="0" presId="urn:microsoft.com/office/officeart/2005/8/layout/radial4"/>
    <dgm:cxn modelId="{E8C29F80-262F-4521-905E-DE55323E1254}" type="presParOf" srcId="{D5AC073F-50FA-C24A-8C5D-5D9799A160AC}" destId="{09A3101E-24F2-4F4E-998F-2D1E37D398A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C65EC-20F2-9E4A-A70E-6A6E28C5621F}"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52A4CDF2-B838-4B42-8972-2811032A2C04}">
      <dgm:prSet phldrT="[Text]" custT="1"/>
      <dgm:spPr/>
      <dgm:t>
        <a:bodyPr/>
        <a:lstStyle/>
        <a:p>
          <a:r>
            <a:rPr lang="en-US" sz="3400" dirty="0" smtClean="0">
              <a:solidFill>
                <a:srgbClr val="FFFFFF"/>
              </a:solidFill>
              <a:latin typeface="Calibri"/>
              <a:cs typeface="Calibri"/>
            </a:rPr>
            <a:t>Urinary Catheter Harm</a:t>
          </a:r>
          <a:endParaRPr lang="en-US" sz="3400" dirty="0">
            <a:solidFill>
              <a:srgbClr val="FFFFFF"/>
            </a:solidFill>
            <a:latin typeface="Calibri"/>
            <a:cs typeface="Calibri"/>
          </a:endParaRPr>
        </a:p>
      </dgm:t>
    </dgm:pt>
    <dgm:pt modelId="{197B6EB1-20A6-3545-9F40-2D1931E2E7ED}" type="parTrans" cxnId="{D9D66800-661B-2F4C-9655-0A05DBF25ED0}">
      <dgm:prSet/>
      <dgm:spPr/>
      <dgm:t>
        <a:bodyPr/>
        <a:lstStyle/>
        <a:p>
          <a:endParaRPr lang="en-US">
            <a:solidFill>
              <a:schemeClr val="tx1"/>
            </a:solidFill>
            <a:latin typeface="Calibri"/>
            <a:cs typeface="Calibri"/>
          </a:endParaRPr>
        </a:p>
      </dgm:t>
    </dgm:pt>
    <dgm:pt modelId="{02AA30B1-C335-9442-9E78-7C6C2CA45FFF}" type="sibTrans" cxnId="{D9D66800-661B-2F4C-9655-0A05DBF25ED0}">
      <dgm:prSet/>
      <dgm:spPr/>
      <dgm:t>
        <a:bodyPr/>
        <a:lstStyle/>
        <a:p>
          <a:endParaRPr lang="en-US">
            <a:solidFill>
              <a:schemeClr val="tx1"/>
            </a:solidFill>
            <a:latin typeface="Calibri"/>
            <a:cs typeface="Calibri"/>
          </a:endParaRPr>
        </a:p>
      </dgm:t>
    </dgm:pt>
    <dgm:pt modelId="{F6AD1209-8A46-B049-8C91-0ABC677FA42E}">
      <dgm:prSet phldrT="[Text]" custT="1"/>
      <dgm:spPr>
        <a:solidFill>
          <a:srgbClr val="FFFF00"/>
        </a:solidFill>
      </dgm:spPr>
      <dgm:t>
        <a:bodyPr/>
        <a:lstStyle/>
        <a:p>
          <a:r>
            <a:rPr lang="en-US" sz="3200" dirty="0" smtClean="0">
              <a:solidFill>
                <a:schemeClr val="tx1"/>
              </a:solidFill>
              <a:latin typeface="Calibri"/>
              <a:cs typeface="Calibri"/>
            </a:rPr>
            <a:t>CAUTI</a:t>
          </a:r>
          <a:endParaRPr lang="en-US" sz="3200" dirty="0">
            <a:solidFill>
              <a:schemeClr val="tx1"/>
            </a:solidFill>
            <a:latin typeface="Calibri"/>
            <a:cs typeface="Calibri"/>
          </a:endParaRPr>
        </a:p>
      </dgm:t>
    </dgm:pt>
    <dgm:pt modelId="{70EAF4E3-7E36-2A46-BE70-3E2E2B107AB7}" type="parTrans" cxnId="{D7974B4C-40C5-4742-AFC4-2406E4D3201E}">
      <dgm:prSet/>
      <dgm:spPr/>
      <dgm:t>
        <a:bodyPr/>
        <a:lstStyle/>
        <a:p>
          <a:endParaRPr lang="en-US">
            <a:solidFill>
              <a:schemeClr val="tx1"/>
            </a:solidFill>
            <a:latin typeface="Calibri"/>
            <a:cs typeface="Calibri"/>
          </a:endParaRPr>
        </a:p>
      </dgm:t>
    </dgm:pt>
    <dgm:pt modelId="{3C5A891C-FCF8-BC41-A509-BA3D394E74AB}" type="sibTrans" cxnId="{D7974B4C-40C5-4742-AFC4-2406E4D3201E}">
      <dgm:prSet/>
      <dgm:spPr/>
      <dgm:t>
        <a:bodyPr/>
        <a:lstStyle/>
        <a:p>
          <a:endParaRPr lang="en-US">
            <a:solidFill>
              <a:schemeClr val="tx1"/>
            </a:solidFill>
            <a:latin typeface="Calibri"/>
            <a:cs typeface="Calibri"/>
          </a:endParaRPr>
        </a:p>
      </dgm:t>
    </dgm:pt>
    <dgm:pt modelId="{CE3418C4-0D3B-374E-BCBC-B9EC37C10D61}">
      <dgm:prSet phldrT="[Text]" custT="1"/>
      <dgm:spPr/>
      <dgm:t>
        <a:bodyPr/>
        <a:lstStyle/>
        <a:p>
          <a:r>
            <a:rPr lang="en-US" sz="2000" dirty="0" smtClean="0">
              <a:solidFill>
                <a:srgbClr val="FFFFFF"/>
              </a:solidFill>
              <a:latin typeface="Calibri"/>
              <a:cs typeface="Calibri"/>
            </a:rPr>
            <a:t>Increased Length of Stay</a:t>
          </a:r>
          <a:endParaRPr lang="en-US" sz="2000" dirty="0">
            <a:solidFill>
              <a:srgbClr val="FFFFFF"/>
            </a:solidFill>
            <a:latin typeface="Calibri"/>
            <a:cs typeface="Calibri"/>
          </a:endParaRPr>
        </a:p>
      </dgm:t>
    </dgm:pt>
    <dgm:pt modelId="{0EE15DBC-DD41-F94B-BCFB-DFFC3F869746}" type="parTrans" cxnId="{8A5FB7FE-AC4A-F444-8179-320A41F60BD1}">
      <dgm:prSet/>
      <dgm:spPr/>
      <dgm:t>
        <a:bodyPr/>
        <a:lstStyle/>
        <a:p>
          <a:endParaRPr lang="en-US">
            <a:solidFill>
              <a:schemeClr val="tx1"/>
            </a:solidFill>
            <a:latin typeface="Calibri"/>
            <a:cs typeface="Calibri"/>
          </a:endParaRPr>
        </a:p>
      </dgm:t>
    </dgm:pt>
    <dgm:pt modelId="{EC6F8AF0-58D8-1548-80E7-CDB378DC49B1}" type="sibTrans" cxnId="{8A5FB7FE-AC4A-F444-8179-320A41F60BD1}">
      <dgm:prSet/>
      <dgm:spPr/>
      <dgm:t>
        <a:bodyPr/>
        <a:lstStyle/>
        <a:p>
          <a:endParaRPr lang="en-US">
            <a:solidFill>
              <a:schemeClr val="tx1"/>
            </a:solidFill>
            <a:latin typeface="Calibri"/>
            <a:cs typeface="Calibri"/>
          </a:endParaRPr>
        </a:p>
      </dgm:t>
    </dgm:pt>
    <dgm:pt modelId="{85F9B746-6837-E148-BC57-327FDC96EA92}">
      <dgm:prSet phldrT="[Text]"/>
      <dgm:spPr/>
      <dgm:t>
        <a:bodyPr/>
        <a:lstStyle/>
        <a:p>
          <a:r>
            <a:rPr lang="en-US" dirty="0" smtClean="0">
              <a:solidFill>
                <a:srgbClr val="FFFFFF"/>
              </a:solidFill>
              <a:latin typeface="Calibri"/>
              <a:cs typeface="Calibri"/>
            </a:rPr>
            <a:t>Patient dignity</a:t>
          </a:r>
          <a:r>
            <a:rPr lang="en-US" dirty="0" smtClean="0">
              <a:solidFill>
                <a:schemeClr val="tx1"/>
              </a:solidFill>
              <a:latin typeface="Calibri"/>
              <a:cs typeface="Calibri"/>
            </a:rPr>
            <a:t>*</a:t>
          </a:r>
          <a:endParaRPr lang="en-US" dirty="0">
            <a:solidFill>
              <a:schemeClr val="tx1"/>
            </a:solidFill>
            <a:latin typeface="Calibri"/>
            <a:cs typeface="Calibri"/>
          </a:endParaRPr>
        </a:p>
      </dgm:t>
    </dgm:pt>
    <dgm:pt modelId="{42C775D6-3789-634A-A346-BB33E89DFAF9}" type="parTrans" cxnId="{14493945-D6B6-1645-8BC2-308C85B59645}">
      <dgm:prSet/>
      <dgm:spPr/>
      <dgm:t>
        <a:bodyPr/>
        <a:lstStyle/>
        <a:p>
          <a:endParaRPr lang="en-US">
            <a:solidFill>
              <a:schemeClr val="tx1"/>
            </a:solidFill>
            <a:latin typeface="Calibri"/>
            <a:cs typeface="Calibri"/>
          </a:endParaRPr>
        </a:p>
      </dgm:t>
    </dgm:pt>
    <dgm:pt modelId="{556D71E1-AF79-C540-A9A6-12C663EEDB39}" type="sibTrans" cxnId="{14493945-D6B6-1645-8BC2-308C85B59645}">
      <dgm:prSet/>
      <dgm:spPr/>
      <dgm:t>
        <a:bodyPr/>
        <a:lstStyle/>
        <a:p>
          <a:endParaRPr lang="en-US">
            <a:solidFill>
              <a:schemeClr val="tx1"/>
            </a:solidFill>
            <a:latin typeface="Calibri"/>
            <a:cs typeface="Calibri"/>
          </a:endParaRPr>
        </a:p>
      </dgm:t>
    </dgm:pt>
    <dgm:pt modelId="{093EC480-5F8C-BE41-8F2C-675F95EFF098}">
      <dgm:prSet phldrT="[Text]" custT="1"/>
      <dgm:spPr/>
      <dgm:t>
        <a:bodyPr/>
        <a:lstStyle/>
        <a:p>
          <a:r>
            <a:rPr lang="en-US" sz="2400" dirty="0" smtClean="0">
              <a:solidFill>
                <a:srgbClr val="FFFFFF"/>
              </a:solidFill>
              <a:latin typeface="Calibri"/>
              <a:cs typeface="Calibri"/>
            </a:rPr>
            <a:t>Trauma</a:t>
          </a:r>
          <a:endParaRPr lang="en-US" sz="2400" dirty="0">
            <a:solidFill>
              <a:srgbClr val="FFFFFF"/>
            </a:solidFill>
            <a:latin typeface="Calibri"/>
            <a:cs typeface="Calibri"/>
          </a:endParaRPr>
        </a:p>
      </dgm:t>
    </dgm:pt>
    <dgm:pt modelId="{83856E2D-ABB7-4746-B001-6E6E79903D4D}" type="parTrans" cxnId="{F2639041-AC16-294D-86F5-A0E42F552260}">
      <dgm:prSet/>
      <dgm:spPr/>
      <dgm:t>
        <a:bodyPr/>
        <a:lstStyle/>
        <a:p>
          <a:endParaRPr lang="en-US">
            <a:solidFill>
              <a:schemeClr val="tx1"/>
            </a:solidFill>
            <a:latin typeface="Calibri"/>
            <a:cs typeface="Calibri"/>
          </a:endParaRPr>
        </a:p>
      </dgm:t>
    </dgm:pt>
    <dgm:pt modelId="{564C80AD-E88D-F94E-B634-9B96A0D8D11D}" type="sibTrans" cxnId="{F2639041-AC16-294D-86F5-A0E42F552260}">
      <dgm:prSet/>
      <dgm:spPr/>
      <dgm:t>
        <a:bodyPr/>
        <a:lstStyle/>
        <a:p>
          <a:endParaRPr lang="en-US">
            <a:solidFill>
              <a:schemeClr val="tx1"/>
            </a:solidFill>
            <a:latin typeface="Calibri"/>
            <a:cs typeface="Calibri"/>
          </a:endParaRPr>
        </a:p>
      </dgm:t>
    </dgm:pt>
    <dgm:pt modelId="{9C70004C-B07A-0D42-A499-15855F1EA66B}">
      <dgm:prSet phldrT="[Text]" custT="1"/>
      <dgm:spPr>
        <a:solidFill>
          <a:srgbClr val="FFFF00"/>
        </a:solidFill>
      </dgm:spPr>
      <dgm:t>
        <a:bodyPr/>
        <a:lstStyle/>
        <a:p>
          <a:r>
            <a:rPr lang="en-US" sz="2400" dirty="0" smtClean="0">
              <a:solidFill>
                <a:schemeClr val="tx1"/>
              </a:solidFill>
              <a:latin typeface="Calibri"/>
              <a:cs typeface="Calibri"/>
            </a:rPr>
            <a:t>Pressure ulcers</a:t>
          </a:r>
          <a:endParaRPr lang="en-US" sz="2400" dirty="0">
            <a:solidFill>
              <a:schemeClr val="tx1"/>
            </a:solidFill>
            <a:latin typeface="Calibri"/>
            <a:cs typeface="Calibri"/>
          </a:endParaRPr>
        </a:p>
      </dgm:t>
    </dgm:pt>
    <dgm:pt modelId="{016B3FED-EEBB-A44D-8B26-1F17AA6CD867}" type="parTrans" cxnId="{42D67046-3953-9D4F-8C8C-3B83E8A02BF0}">
      <dgm:prSet/>
      <dgm:spPr/>
      <dgm:t>
        <a:bodyPr/>
        <a:lstStyle/>
        <a:p>
          <a:endParaRPr lang="en-US">
            <a:solidFill>
              <a:schemeClr val="tx1"/>
            </a:solidFill>
            <a:latin typeface="Calibri"/>
            <a:cs typeface="Calibri"/>
          </a:endParaRPr>
        </a:p>
      </dgm:t>
    </dgm:pt>
    <dgm:pt modelId="{065042EC-B480-A541-A863-D499FA988F68}" type="sibTrans" cxnId="{42D67046-3953-9D4F-8C8C-3B83E8A02BF0}">
      <dgm:prSet/>
      <dgm:spPr/>
      <dgm:t>
        <a:bodyPr/>
        <a:lstStyle/>
        <a:p>
          <a:endParaRPr lang="en-US">
            <a:solidFill>
              <a:schemeClr val="tx1"/>
            </a:solidFill>
            <a:latin typeface="Calibri"/>
            <a:cs typeface="Calibri"/>
          </a:endParaRPr>
        </a:p>
      </dgm:t>
    </dgm:pt>
    <dgm:pt modelId="{F5F13360-90A5-1D4B-9F9C-22C5341D3F10}">
      <dgm:prSet phldrT="[Text]" custT="1"/>
      <dgm:spPr>
        <a:solidFill>
          <a:srgbClr val="FFFF00"/>
        </a:solidFill>
      </dgm:spPr>
      <dgm:t>
        <a:bodyPr/>
        <a:lstStyle/>
        <a:p>
          <a:r>
            <a:rPr lang="en-US" sz="2200" dirty="0" smtClean="0">
              <a:solidFill>
                <a:schemeClr val="tx1"/>
              </a:solidFill>
              <a:latin typeface="Calibri"/>
              <a:cs typeface="Calibri"/>
            </a:rPr>
            <a:t>Immobility</a:t>
          </a:r>
        </a:p>
      </dgm:t>
    </dgm:pt>
    <dgm:pt modelId="{58C38EDD-6DBE-B048-BCD1-D971D16261E1}" type="parTrans" cxnId="{3959CD7B-E8BD-634A-B677-B21E6E302917}">
      <dgm:prSet/>
      <dgm:spPr/>
      <dgm:t>
        <a:bodyPr/>
        <a:lstStyle/>
        <a:p>
          <a:endParaRPr lang="en-US">
            <a:solidFill>
              <a:schemeClr val="tx1"/>
            </a:solidFill>
            <a:latin typeface="Calibri"/>
            <a:cs typeface="Calibri"/>
          </a:endParaRPr>
        </a:p>
      </dgm:t>
    </dgm:pt>
    <dgm:pt modelId="{568E4714-C180-CF45-88C5-F223577C7AF7}" type="sibTrans" cxnId="{3959CD7B-E8BD-634A-B677-B21E6E302917}">
      <dgm:prSet/>
      <dgm:spPr/>
      <dgm:t>
        <a:bodyPr/>
        <a:lstStyle/>
        <a:p>
          <a:endParaRPr lang="en-US">
            <a:solidFill>
              <a:schemeClr val="tx1"/>
            </a:solidFill>
            <a:latin typeface="Calibri"/>
            <a:cs typeface="Calibri"/>
          </a:endParaRPr>
        </a:p>
      </dgm:t>
    </dgm:pt>
    <dgm:pt modelId="{585B47FE-BED7-3D49-A4E7-28DE425F69B3}">
      <dgm:prSet/>
      <dgm:spPr/>
      <dgm:t>
        <a:bodyPr/>
        <a:lstStyle/>
        <a:p>
          <a:endParaRPr lang="en-US" dirty="0"/>
        </a:p>
      </dgm:t>
    </dgm:pt>
    <dgm:pt modelId="{B9DC9DB0-3EA1-EF47-B0BD-50E4654CF78F}" type="parTrans" cxnId="{A16A1763-86E2-0C40-8268-873E3E6AA339}">
      <dgm:prSet/>
      <dgm:spPr/>
      <dgm:t>
        <a:bodyPr/>
        <a:lstStyle/>
        <a:p>
          <a:endParaRPr lang="en-US"/>
        </a:p>
      </dgm:t>
    </dgm:pt>
    <dgm:pt modelId="{4B4D52F0-B85F-AE4A-9DF7-9A7ED59C6C3E}" type="sibTrans" cxnId="{A16A1763-86E2-0C40-8268-873E3E6AA339}">
      <dgm:prSet/>
      <dgm:spPr/>
      <dgm:t>
        <a:bodyPr/>
        <a:lstStyle/>
        <a:p>
          <a:endParaRPr lang="en-US"/>
        </a:p>
      </dgm:t>
    </dgm:pt>
    <dgm:pt modelId="{D68C4394-DDAC-D04A-9FD5-0B81069EB6AC}" type="pres">
      <dgm:prSet presAssocID="{6A3C65EC-20F2-9E4A-A70E-6A6E28C5621F}" presName="Name0" presStyleCnt="0">
        <dgm:presLayoutVars>
          <dgm:chMax val="1"/>
          <dgm:dir/>
          <dgm:animLvl val="ctr"/>
          <dgm:resizeHandles val="exact"/>
        </dgm:presLayoutVars>
      </dgm:prSet>
      <dgm:spPr/>
      <dgm:t>
        <a:bodyPr/>
        <a:lstStyle/>
        <a:p>
          <a:endParaRPr lang="en-US"/>
        </a:p>
      </dgm:t>
    </dgm:pt>
    <dgm:pt modelId="{CD0F64CB-C443-AE42-84C5-EF31F383AA17}" type="pres">
      <dgm:prSet presAssocID="{52A4CDF2-B838-4B42-8972-2811032A2C04}" presName="centerShape" presStyleLbl="node0" presStyleIdx="0" presStyleCnt="1" custScaleX="124182"/>
      <dgm:spPr/>
      <dgm:t>
        <a:bodyPr/>
        <a:lstStyle/>
        <a:p>
          <a:endParaRPr lang="en-US"/>
        </a:p>
      </dgm:t>
    </dgm:pt>
    <dgm:pt modelId="{C211DFE1-8966-3942-A811-5F845D005294}" type="pres">
      <dgm:prSet presAssocID="{F6AD1209-8A46-B049-8C91-0ABC677FA42E}" presName="node" presStyleLbl="node1" presStyleIdx="0" presStyleCnt="6" custScaleX="138622">
        <dgm:presLayoutVars>
          <dgm:bulletEnabled val="1"/>
        </dgm:presLayoutVars>
      </dgm:prSet>
      <dgm:spPr/>
      <dgm:t>
        <a:bodyPr/>
        <a:lstStyle/>
        <a:p>
          <a:endParaRPr lang="en-US"/>
        </a:p>
      </dgm:t>
    </dgm:pt>
    <dgm:pt modelId="{639FA8DF-2CE7-7348-977C-9B1B72D4CDF8}" type="pres">
      <dgm:prSet presAssocID="{F6AD1209-8A46-B049-8C91-0ABC677FA42E}" presName="dummy" presStyleCnt="0"/>
      <dgm:spPr/>
    </dgm:pt>
    <dgm:pt modelId="{310A818F-7A2C-EA46-A384-E7F0C9DEBC92}" type="pres">
      <dgm:prSet presAssocID="{3C5A891C-FCF8-BC41-A509-BA3D394E74AB}" presName="sibTrans" presStyleLbl="sibTrans2D1" presStyleIdx="0" presStyleCnt="6"/>
      <dgm:spPr/>
      <dgm:t>
        <a:bodyPr/>
        <a:lstStyle/>
        <a:p>
          <a:endParaRPr lang="en-US"/>
        </a:p>
      </dgm:t>
    </dgm:pt>
    <dgm:pt modelId="{53A28672-AE9D-BE43-B110-A65F7E06D7D0}" type="pres">
      <dgm:prSet presAssocID="{CE3418C4-0D3B-374E-BCBC-B9EC37C10D61}" presName="node" presStyleLbl="node1" presStyleIdx="1" presStyleCnt="6" custScaleX="139958">
        <dgm:presLayoutVars>
          <dgm:bulletEnabled val="1"/>
        </dgm:presLayoutVars>
      </dgm:prSet>
      <dgm:spPr/>
      <dgm:t>
        <a:bodyPr/>
        <a:lstStyle/>
        <a:p>
          <a:endParaRPr lang="en-US"/>
        </a:p>
      </dgm:t>
    </dgm:pt>
    <dgm:pt modelId="{B1A8C5D3-D4E4-274B-8F83-BE5FAFE52923}" type="pres">
      <dgm:prSet presAssocID="{CE3418C4-0D3B-374E-BCBC-B9EC37C10D61}" presName="dummy" presStyleCnt="0"/>
      <dgm:spPr/>
    </dgm:pt>
    <dgm:pt modelId="{647F1EE0-1957-D049-B9BB-6218832DFFB0}" type="pres">
      <dgm:prSet presAssocID="{EC6F8AF0-58D8-1548-80E7-CDB378DC49B1}" presName="sibTrans" presStyleLbl="sibTrans2D1" presStyleIdx="1" presStyleCnt="6"/>
      <dgm:spPr/>
      <dgm:t>
        <a:bodyPr/>
        <a:lstStyle/>
        <a:p>
          <a:endParaRPr lang="en-US"/>
        </a:p>
      </dgm:t>
    </dgm:pt>
    <dgm:pt modelId="{AB797C12-C407-6E47-AF64-6A3E35A17175}" type="pres">
      <dgm:prSet presAssocID="{85F9B746-6837-E148-BC57-327FDC96EA92}" presName="node" presStyleLbl="node1" presStyleIdx="2" presStyleCnt="6" custScaleX="147143">
        <dgm:presLayoutVars>
          <dgm:bulletEnabled val="1"/>
        </dgm:presLayoutVars>
      </dgm:prSet>
      <dgm:spPr/>
      <dgm:t>
        <a:bodyPr/>
        <a:lstStyle/>
        <a:p>
          <a:endParaRPr lang="en-US"/>
        </a:p>
      </dgm:t>
    </dgm:pt>
    <dgm:pt modelId="{04BB5CA4-D66C-5F40-AD66-FDB0F2B28F90}" type="pres">
      <dgm:prSet presAssocID="{85F9B746-6837-E148-BC57-327FDC96EA92}" presName="dummy" presStyleCnt="0"/>
      <dgm:spPr/>
    </dgm:pt>
    <dgm:pt modelId="{0AEE37F3-1FD7-6F4F-BD54-887708C1DA74}" type="pres">
      <dgm:prSet presAssocID="{556D71E1-AF79-C540-A9A6-12C663EEDB39}" presName="sibTrans" presStyleLbl="sibTrans2D1" presStyleIdx="2" presStyleCnt="6"/>
      <dgm:spPr/>
      <dgm:t>
        <a:bodyPr/>
        <a:lstStyle/>
        <a:p>
          <a:endParaRPr lang="en-US"/>
        </a:p>
      </dgm:t>
    </dgm:pt>
    <dgm:pt modelId="{3BF1DBD4-54E3-C848-AAAF-A2343B624C79}" type="pres">
      <dgm:prSet presAssocID="{093EC480-5F8C-BE41-8F2C-675F95EFF098}" presName="node" presStyleLbl="node1" presStyleIdx="3" presStyleCnt="6" custScaleX="131124">
        <dgm:presLayoutVars>
          <dgm:bulletEnabled val="1"/>
        </dgm:presLayoutVars>
      </dgm:prSet>
      <dgm:spPr/>
      <dgm:t>
        <a:bodyPr/>
        <a:lstStyle/>
        <a:p>
          <a:endParaRPr lang="en-US"/>
        </a:p>
      </dgm:t>
    </dgm:pt>
    <dgm:pt modelId="{E966F324-1447-E447-B2A7-1267512E79BE}" type="pres">
      <dgm:prSet presAssocID="{093EC480-5F8C-BE41-8F2C-675F95EFF098}" presName="dummy" presStyleCnt="0"/>
      <dgm:spPr/>
    </dgm:pt>
    <dgm:pt modelId="{D2987D07-1FFB-3F44-AC05-A5CB7BBD2B3A}" type="pres">
      <dgm:prSet presAssocID="{564C80AD-E88D-F94E-B634-9B96A0D8D11D}" presName="sibTrans" presStyleLbl="sibTrans2D1" presStyleIdx="3" presStyleCnt="6"/>
      <dgm:spPr/>
      <dgm:t>
        <a:bodyPr/>
        <a:lstStyle/>
        <a:p>
          <a:endParaRPr lang="en-US"/>
        </a:p>
      </dgm:t>
    </dgm:pt>
    <dgm:pt modelId="{F30FFBE8-4897-7942-9F17-7433DDF9B346}" type="pres">
      <dgm:prSet presAssocID="{F5F13360-90A5-1D4B-9F9C-22C5341D3F10}" presName="node" presStyleLbl="node1" presStyleIdx="4" presStyleCnt="6" custScaleX="142855">
        <dgm:presLayoutVars>
          <dgm:bulletEnabled val="1"/>
        </dgm:presLayoutVars>
      </dgm:prSet>
      <dgm:spPr/>
      <dgm:t>
        <a:bodyPr/>
        <a:lstStyle/>
        <a:p>
          <a:endParaRPr lang="en-US"/>
        </a:p>
      </dgm:t>
    </dgm:pt>
    <dgm:pt modelId="{75268FBF-F9DF-A14B-ADC5-E771A0EE7168}" type="pres">
      <dgm:prSet presAssocID="{F5F13360-90A5-1D4B-9F9C-22C5341D3F10}" presName="dummy" presStyleCnt="0"/>
      <dgm:spPr/>
    </dgm:pt>
    <dgm:pt modelId="{DC803C7E-C298-C446-A841-104F7FB4C8B1}" type="pres">
      <dgm:prSet presAssocID="{568E4714-C180-CF45-88C5-F223577C7AF7}" presName="sibTrans" presStyleLbl="sibTrans2D1" presStyleIdx="4" presStyleCnt="6"/>
      <dgm:spPr/>
      <dgm:t>
        <a:bodyPr/>
        <a:lstStyle/>
        <a:p>
          <a:endParaRPr lang="en-US"/>
        </a:p>
      </dgm:t>
    </dgm:pt>
    <dgm:pt modelId="{686C51FA-B26E-C244-B505-48EB1856B45D}" type="pres">
      <dgm:prSet presAssocID="{9C70004C-B07A-0D42-A499-15855F1EA66B}" presName="node" presStyleLbl="node1" presStyleIdx="5" presStyleCnt="6" custScaleX="135358">
        <dgm:presLayoutVars>
          <dgm:bulletEnabled val="1"/>
        </dgm:presLayoutVars>
      </dgm:prSet>
      <dgm:spPr/>
      <dgm:t>
        <a:bodyPr/>
        <a:lstStyle/>
        <a:p>
          <a:endParaRPr lang="en-US"/>
        </a:p>
      </dgm:t>
    </dgm:pt>
    <dgm:pt modelId="{2D88A3C9-02DD-754B-B174-173B3535CAB3}" type="pres">
      <dgm:prSet presAssocID="{9C70004C-B07A-0D42-A499-15855F1EA66B}" presName="dummy" presStyleCnt="0"/>
      <dgm:spPr/>
    </dgm:pt>
    <dgm:pt modelId="{B02E29C7-9F41-8F42-B553-869BE202586F}" type="pres">
      <dgm:prSet presAssocID="{065042EC-B480-A541-A863-D499FA988F68}" presName="sibTrans" presStyleLbl="sibTrans2D1" presStyleIdx="5" presStyleCnt="6"/>
      <dgm:spPr/>
      <dgm:t>
        <a:bodyPr/>
        <a:lstStyle/>
        <a:p>
          <a:endParaRPr lang="en-US"/>
        </a:p>
      </dgm:t>
    </dgm:pt>
  </dgm:ptLst>
  <dgm:cxnLst>
    <dgm:cxn modelId="{FE300754-E967-4C55-A8E2-9D0A61D86568}" type="presOf" srcId="{85F9B746-6837-E148-BC57-327FDC96EA92}" destId="{AB797C12-C407-6E47-AF64-6A3E35A17175}" srcOrd="0" destOrd="0" presId="urn:microsoft.com/office/officeart/2005/8/layout/radial6"/>
    <dgm:cxn modelId="{14493945-D6B6-1645-8BC2-308C85B59645}" srcId="{52A4CDF2-B838-4B42-8972-2811032A2C04}" destId="{85F9B746-6837-E148-BC57-327FDC96EA92}" srcOrd="2" destOrd="0" parTransId="{42C775D6-3789-634A-A346-BB33E89DFAF9}" sibTransId="{556D71E1-AF79-C540-A9A6-12C663EEDB39}"/>
    <dgm:cxn modelId="{ED4DCC69-62F3-4156-A314-E67A543EE278}" type="presOf" srcId="{065042EC-B480-A541-A863-D499FA988F68}" destId="{B02E29C7-9F41-8F42-B553-869BE202586F}" srcOrd="0" destOrd="0" presId="urn:microsoft.com/office/officeart/2005/8/layout/radial6"/>
    <dgm:cxn modelId="{D7974B4C-40C5-4742-AFC4-2406E4D3201E}" srcId="{52A4CDF2-B838-4B42-8972-2811032A2C04}" destId="{F6AD1209-8A46-B049-8C91-0ABC677FA42E}" srcOrd="0" destOrd="0" parTransId="{70EAF4E3-7E36-2A46-BE70-3E2E2B107AB7}" sibTransId="{3C5A891C-FCF8-BC41-A509-BA3D394E74AB}"/>
    <dgm:cxn modelId="{0577AA06-FB45-4905-A545-8593E0251D3E}" type="presOf" srcId="{093EC480-5F8C-BE41-8F2C-675F95EFF098}" destId="{3BF1DBD4-54E3-C848-AAAF-A2343B624C79}" srcOrd="0" destOrd="0" presId="urn:microsoft.com/office/officeart/2005/8/layout/radial6"/>
    <dgm:cxn modelId="{C9FB7899-2368-4CB2-BD13-B5DF5AF5050C}" type="presOf" srcId="{6A3C65EC-20F2-9E4A-A70E-6A6E28C5621F}" destId="{D68C4394-DDAC-D04A-9FD5-0B81069EB6AC}" srcOrd="0" destOrd="0" presId="urn:microsoft.com/office/officeart/2005/8/layout/radial6"/>
    <dgm:cxn modelId="{F2639041-AC16-294D-86F5-A0E42F552260}" srcId="{52A4CDF2-B838-4B42-8972-2811032A2C04}" destId="{093EC480-5F8C-BE41-8F2C-675F95EFF098}" srcOrd="3" destOrd="0" parTransId="{83856E2D-ABB7-4746-B001-6E6E79903D4D}" sibTransId="{564C80AD-E88D-F94E-B634-9B96A0D8D11D}"/>
    <dgm:cxn modelId="{2532FA4B-C3B6-4537-857E-3C23E430E495}" type="presOf" srcId="{568E4714-C180-CF45-88C5-F223577C7AF7}" destId="{DC803C7E-C298-C446-A841-104F7FB4C8B1}" srcOrd="0" destOrd="0" presId="urn:microsoft.com/office/officeart/2005/8/layout/radial6"/>
    <dgm:cxn modelId="{A16A1763-86E2-0C40-8268-873E3E6AA339}" srcId="{6A3C65EC-20F2-9E4A-A70E-6A6E28C5621F}" destId="{585B47FE-BED7-3D49-A4E7-28DE425F69B3}" srcOrd="1" destOrd="0" parTransId="{B9DC9DB0-3EA1-EF47-B0BD-50E4654CF78F}" sibTransId="{4B4D52F0-B85F-AE4A-9DF7-9A7ED59C6C3E}"/>
    <dgm:cxn modelId="{438335CB-3610-45BA-A57A-6A9A9F2368B9}" type="presOf" srcId="{9C70004C-B07A-0D42-A499-15855F1EA66B}" destId="{686C51FA-B26E-C244-B505-48EB1856B45D}" srcOrd="0" destOrd="0" presId="urn:microsoft.com/office/officeart/2005/8/layout/radial6"/>
    <dgm:cxn modelId="{425EF5AB-5257-4CDE-A0F2-D1F535A25E79}" type="presOf" srcId="{3C5A891C-FCF8-BC41-A509-BA3D394E74AB}" destId="{310A818F-7A2C-EA46-A384-E7F0C9DEBC92}" srcOrd="0" destOrd="0" presId="urn:microsoft.com/office/officeart/2005/8/layout/radial6"/>
    <dgm:cxn modelId="{3959CD7B-E8BD-634A-B677-B21E6E302917}" srcId="{52A4CDF2-B838-4B42-8972-2811032A2C04}" destId="{F5F13360-90A5-1D4B-9F9C-22C5341D3F10}" srcOrd="4" destOrd="0" parTransId="{58C38EDD-6DBE-B048-BCD1-D971D16261E1}" sibTransId="{568E4714-C180-CF45-88C5-F223577C7AF7}"/>
    <dgm:cxn modelId="{B20D32B9-7E7D-4754-9353-4AA52460D21D}" type="presOf" srcId="{F6AD1209-8A46-B049-8C91-0ABC677FA42E}" destId="{C211DFE1-8966-3942-A811-5F845D005294}" srcOrd="0" destOrd="0" presId="urn:microsoft.com/office/officeart/2005/8/layout/radial6"/>
    <dgm:cxn modelId="{42D67046-3953-9D4F-8C8C-3B83E8A02BF0}" srcId="{52A4CDF2-B838-4B42-8972-2811032A2C04}" destId="{9C70004C-B07A-0D42-A499-15855F1EA66B}" srcOrd="5" destOrd="0" parTransId="{016B3FED-EEBB-A44D-8B26-1F17AA6CD867}" sibTransId="{065042EC-B480-A541-A863-D499FA988F68}"/>
    <dgm:cxn modelId="{7C43FBE8-5F58-40CE-8441-62755C371BBF}" type="presOf" srcId="{556D71E1-AF79-C540-A9A6-12C663EEDB39}" destId="{0AEE37F3-1FD7-6F4F-BD54-887708C1DA74}" srcOrd="0" destOrd="0" presId="urn:microsoft.com/office/officeart/2005/8/layout/radial6"/>
    <dgm:cxn modelId="{D1052218-362E-4F96-A05F-63D6956749C8}" type="presOf" srcId="{EC6F8AF0-58D8-1548-80E7-CDB378DC49B1}" destId="{647F1EE0-1957-D049-B9BB-6218832DFFB0}" srcOrd="0" destOrd="0" presId="urn:microsoft.com/office/officeart/2005/8/layout/radial6"/>
    <dgm:cxn modelId="{D9D66800-661B-2F4C-9655-0A05DBF25ED0}" srcId="{6A3C65EC-20F2-9E4A-A70E-6A6E28C5621F}" destId="{52A4CDF2-B838-4B42-8972-2811032A2C04}" srcOrd="0" destOrd="0" parTransId="{197B6EB1-20A6-3545-9F40-2D1931E2E7ED}" sibTransId="{02AA30B1-C335-9442-9E78-7C6C2CA45FFF}"/>
    <dgm:cxn modelId="{8CD88917-80BA-4E72-8095-FA147A886A49}" type="presOf" srcId="{52A4CDF2-B838-4B42-8972-2811032A2C04}" destId="{CD0F64CB-C443-AE42-84C5-EF31F383AA17}" srcOrd="0" destOrd="0" presId="urn:microsoft.com/office/officeart/2005/8/layout/radial6"/>
    <dgm:cxn modelId="{0C2B7AF8-E528-4314-8B9C-863501ED4A92}" type="presOf" srcId="{F5F13360-90A5-1D4B-9F9C-22C5341D3F10}" destId="{F30FFBE8-4897-7942-9F17-7433DDF9B346}" srcOrd="0" destOrd="0" presId="urn:microsoft.com/office/officeart/2005/8/layout/radial6"/>
    <dgm:cxn modelId="{BEDB668E-9DBC-48C4-AF5C-49759E01EA2D}" type="presOf" srcId="{564C80AD-E88D-F94E-B634-9B96A0D8D11D}" destId="{D2987D07-1FFB-3F44-AC05-A5CB7BBD2B3A}" srcOrd="0" destOrd="0" presId="urn:microsoft.com/office/officeart/2005/8/layout/radial6"/>
    <dgm:cxn modelId="{454FC9AA-64D3-47DB-BE94-E3C0FAF34D22}" type="presOf" srcId="{CE3418C4-0D3B-374E-BCBC-B9EC37C10D61}" destId="{53A28672-AE9D-BE43-B110-A65F7E06D7D0}" srcOrd="0" destOrd="0" presId="urn:microsoft.com/office/officeart/2005/8/layout/radial6"/>
    <dgm:cxn modelId="{8A5FB7FE-AC4A-F444-8179-320A41F60BD1}" srcId="{52A4CDF2-B838-4B42-8972-2811032A2C04}" destId="{CE3418C4-0D3B-374E-BCBC-B9EC37C10D61}" srcOrd="1" destOrd="0" parTransId="{0EE15DBC-DD41-F94B-BCFB-DFFC3F869746}" sibTransId="{EC6F8AF0-58D8-1548-80E7-CDB378DC49B1}"/>
    <dgm:cxn modelId="{E28BB534-D557-44F2-A76B-B6801058A653}" type="presParOf" srcId="{D68C4394-DDAC-D04A-9FD5-0B81069EB6AC}" destId="{CD0F64CB-C443-AE42-84C5-EF31F383AA17}" srcOrd="0" destOrd="0" presId="urn:microsoft.com/office/officeart/2005/8/layout/radial6"/>
    <dgm:cxn modelId="{1282EDDE-167B-4047-BE39-D1BFB675B824}" type="presParOf" srcId="{D68C4394-DDAC-D04A-9FD5-0B81069EB6AC}" destId="{C211DFE1-8966-3942-A811-5F845D005294}" srcOrd="1" destOrd="0" presId="urn:microsoft.com/office/officeart/2005/8/layout/radial6"/>
    <dgm:cxn modelId="{67C8041C-D0A5-4D56-B6D1-00D4CA14D521}" type="presParOf" srcId="{D68C4394-DDAC-D04A-9FD5-0B81069EB6AC}" destId="{639FA8DF-2CE7-7348-977C-9B1B72D4CDF8}" srcOrd="2" destOrd="0" presId="urn:microsoft.com/office/officeart/2005/8/layout/radial6"/>
    <dgm:cxn modelId="{54D45483-B9C6-4112-B07D-00D83EED81F3}" type="presParOf" srcId="{D68C4394-DDAC-D04A-9FD5-0B81069EB6AC}" destId="{310A818F-7A2C-EA46-A384-E7F0C9DEBC92}" srcOrd="3" destOrd="0" presId="urn:microsoft.com/office/officeart/2005/8/layout/radial6"/>
    <dgm:cxn modelId="{17FDE3A6-BFC9-4FE2-B980-BBF9195FE434}" type="presParOf" srcId="{D68C4394-DDAC-D04A-9FD5-0B81069EB6AC}" destId="{53A28672-AE9D-BE43-B110-A65F7E06D7D0}" srcOrd="4" destOrd="0" presId="urn:microsoft.com/office/officeart/2005/8/layout/radial6"/>
    <dgm:cxn modelId="{CF3891E1-A262-4FCF-A97A-3B278BF06443}" type="presParOf" srcId="{D68C4394-DDAC-D04A-9FD5-0B81069EB6AC}" destId="{B1A8C5D3-D4E4-274B-8F83-BE5FAFE52923}" srcOrd="5" destOrd="0" presId="urn:microsoft.com/office/officeart/2005/8/layout/radial6"/>
    <dgm:cxn modelId="{0B4127E9-41D1-4D15-861B-EC6DFC4EF97B}" type="presParOf" srcId="{D68C4394-DDAC-D04A-9FD5-0B81069EB6AC}" destId="{647F1EE0-1957-D049-B9BB-6218832DFFB0}" srcOrd="6" destOrd="0" presId="urn:microsoft.com/office/officeart/2005/8/layout/radial6"/>
    <dgm:cxn modelId="{1B6E1180-CCF4-48BF-B0C9-C71C687F068A}" type="presParOf" srcId="{D68C4394-DDAC-D04A-9FD5-0B81069EB6AC}" destId="{AB797C12-C407-6E47-AF64-6A3E35A17175}" srcOrd="7" destOrd="0" presId="urn:microsoft.com/office/officeart/2005/8/layout/radial6"/>
    <dgm:cxn modelId="{F9B279EB-BE30-4380-B77A-917D2DF266E9}" type="presParOf" srcId="{D68C4394-DDAC-D04A-9FD5-0B81069EB6AC}" destId="{04BB5CA4-D66C-5F40-AD66-FDB0F2B28F90}" srcOrd="8" destOrd="0" presId="urn:microsoft.com/office/officeart/2005/8/layout/radial6"/>
    <dgm:cxn modelId="{30114CB7-8892-4973-AF1F-D0B4FC23A0D0}" type="presParOf" srcId="{D68C4394-DDAC-D04A-9FD5-0B81069EB6AC}" destId="{0AEE37F3-1FD7-6F4F-BD54-887708C1DA74}" srcOrd="9" destOrd="0" presId="urn:microsoft.com/office/officeart/2005/8/layout/radial6"/>
    <dgm:cxn modelId="{9F95EDC3-9C9B-40BD-9A1D-6EC40C322806}" type="presParOf" srcId="{D68C4394-DDAC-D04A-9FD5-0B81069EB6AC}" destId="{3BF1DBD4-54E3-C848-AAAF-A2343B624C79}" srcOrd="10" destOrd="0" presId="urn:microsoft.com/office/officeart/2005/8/layout/radial6"/>
    <dgm:cxn modelId="{2AC8E7F2-33B4-4991-BDB2-1EA911FE8A33}" type="presParOf" srcId="{D68C4394-DDAC-D04A-9FD5-0B81069EB6AC}" destId="{E966F324-1447-E447-B2A7-1267512E79BE}" srcOrd="11" destOrd="0" presId="urn:microsoft.com/office/officeart/2005/8/layout/radial6"/>
    <dgm:cxn modelId="{74CEF5BA-B2F2-4671-9D55-A2199442D29F}" type="presParOf" srcId="{D68C4394-DDAC-D04A-9FD5-0B81069EB6AC}" destId="{D2987D07-1FFB-3F44-AC05-A5CB7BBD2B3A}" srcOrd="12" destOrd="0" presId="urn:microsoft.com/office/officeart/2005/8/layout/radial6"/>
    <dgm:cxn modelId="{408F0428-230F-40C5-AF40-96FA50E9BF3B}" type="presParOf" srcId="{D68C4394-DDAC-D04A-9FD5-0B81069EB6AC}" destId="{F30FFBE8-4897-7942-9F17-7433DDF9B346}" srcOrd="13" destOrd="0" presId="urn:microsoft.com/office/officeart/2005/8/layout/radial6"/>
    <dgm:cxn modelId="{85002B3A-E4A5-4D9B-801D-7EC4CD7DD87D}" type="presParOf" srcId="{D68C4394-DDAC-D04A-9FD5-0B81069EB6AC}" destId="{75268FBF-F9DF-A14B-ADC5-E771A0EE7168}" srcOrd="14" destOrd="0" presId="urn:microsoft.com/office/officeart/2005/8/layout/radial6"/>
    <dgm:cxn modelId="{05F9E644-BC71-406B-A57B-5DA9C081BB8D}" type="presParOf" srcId="{D68C4394-DDAC-D04A-9FD5-0B81069EB6AC}" destId="{DC803C7E-C298-C446-A841-104F7FB4C8B1}" srcOrd="15" destOrd="0" presId="urn:microsoft.com/office/officeart/2005/8/layout/radial6"/>
    <dgm:cxn modelId="{F351FFC2-2BE9-4EF5-80D1-753FB4AAF5E3}" type="presParOf" srcId="{D68C4394-DDAC-D04A-9FD5-0B81069EB6AC}" destId="{686C51FA-B26E-C244-B505-48EB1856B45D}" srcOrd="16" destOrd="0" presId="urn:microsoft.com/office/officeart/2005/8/layout/radial6"/>
    <dgm:cxn modelId="{9C45FB32-0F07-4BCF-85F3-A03860E1D6A6}" type="presParOf" srcId="{D68C4394-DDAC-D04A-9FD5-0B81069EB6AC}" destId="{2D88A3C9-02DD-754B-B174-173B3535CAB3}" srcOrd="17" destOrd="0" presId="urn:microsoft.com/office/officeart/2005/8/layout/radial6"/>
    <dgm:cxn modelId="{A14D4090-6F60-431F-8C84-15492359E3AE}" type="presParOf" srcId="{D68C4394-DDAC-D04A-9FD5-0B81069EB6AC}" destId="{B02E29C7-9F41-8F42-B553-869BE202586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29C7-9F41-8F42-B553-869BE202586F}">
      <dsp:nvSpPr>
        <dsp:cNvPr id="0" name=""/>
        <dsp:cNvSpPr/>
      </dsp:nvSpPr>
      <dsp:spPr>
        <a:xfrm>
          <a:off x="1593525" y="623563"/>
          <a:ext cx="4277344" cy="4277344"/>
        </a:xfrm>
        <a:prstGeom prst="blockArc">
          <a:avLst>
            <a:gd name="adj1" fmla="val 12594948"/>
            <a:gd name="adj2" fmla="val 16230892"/>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803C7E-C298-C446-A841-104F7FB4C8B1}">
      <dsp:nvSpPr>
        <dsp:cNvPr id="0" name=""/>
        <dsp:cNvSpPr/>
      </dsp:nvSpPr>
      <dsp:spPr>
        <a:xfrm>
          <a:off x="1591991" y="626224"/>
          <a:ext cx="4277344" cy="4277344"/>
        </a:xfrm>
        <a:prstGeom prst="blockArc">
          <a:avLst>
            <a:gd name="adj1" fmla="val 9000000"/>
            <a:gd name="adj2" fmla="val 126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987D07-1FFB-3F44-AC05-A5CB7BBD2B3A}">
      <dsp:nvSpPr>
        <dsp:cNvPr id="0" name=""/>
        <dsp:cNvSpPr/>
      </dsp:nvSpPr>
      <dsp:spPr>
        <a:xfrm>
          <a:off x="1591991" y="626224"/>
          <a:ext cx="4277344" cy="4277344"/>
        </a:xfrm>
        <a:prstGeom prst="blockArc">
          <a:avLst>
            <a:gd name="adj1" fmla="val 5400000"/>
            <a:gd name="adj2" fmla="val 90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EE37F3-1FD7-6F4F-BD54-887708C1DA74}">
      <dsp:nvSpPr>
        <dsp:cNvPr id="0" name=""/>
        <dsp:cNvSpPr/>
      </dsp:nvSpPr>
      <dsp:spPr>
        <a:xfrm>
          <a:off x="1591991" y="626224"/>
          <a:ext cx="4277344" cy="4277344"/>
        </a:xfrm>
        <a:prstGeom prst="blockArc">
          <a:avLst>
            <a:gd name="adj1" fmla="val 1800000"/>
            <a:gd name="adj2" fmla="val 54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7F1EE0-1957-D049-B9BB-6218832DFFB0}">
      <dsp:nvSpPr>
        <dsp:cNvPr id="0" name=""/>
        <dsp:cNvSpPr/>
      </dsp:nvSpPr>
      <dsp:spPr>
        <a:xfrm>
          <a:off x="1591991" y="626224"/>
          <a:ext cx="4277344" cy="4277344"/>
        </a:xfrm>
        <a:prstGeom prst="blockArc">
          <a:avLst>
            <a:gd name="adj1" fmla="val 19800000"/>
            <a:gd name="adj2" fmla="val 1800000"/>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0A818F-7A2C-EA46-A384-E7F0C9DEBC92}">
      <dsp:nvSpPr>
        <dsp:cNvPr id="0" name=""/>
        <dsp:cNvSpPr/>
      </dsp:nvSpPr>
      <dsp:spPr>
        <a:xfrm>
          <a:off x="1590439" y="623533"/>
          <a:ext cx="4277344" cy="4277344"/>
        </a:xfrm>
        <a:prstGeom prst="blockArc">
          <a:avLst>
            <a:gd name="adj1" fmla="val 16235966"/>
            <a:gd name="adj2" fmla="val 19805109"/>
            <a:gd name="adj3" fmla="val 4525"/>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0F64CB-C443-AE42-84C5-EF31F383AA17}">
      <dsp:nvSpPr>
        <dsp:cNvPr id="0" name=""/>
        <dsp:cNvSpPr/>
      </dsp:nvSpPr>
      <dsp:spPr>
        <a:xfrm>
          <a:off x="2538465" y="1804856"/>
          <a:ext cx="2384394" cy="19200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FFFF"/>
              </a:solidFill>
              <a:latin typeface="Calibri"/>
              <a:cs typeface="Calibri"/>
            </a:rPr>
            <a:t>Urinary Catheter Harm</a:t>
          </a:r>
          <a:endParaRPr lang="en-US" sz="3400" kern="1200" dirty="0">
            <a:solidFill>
              <a:srgbClr val="FFFFFF"/>
            </a:solidFill>
            <a:latin typeface="Calibri"/>
            <a:cs typeface="Calibri"/>
          </a:endParaRPr>
        </a:p>
      </dsp:txBody>
      <dsp:txXfrm>
        <a:off x="2887651" y="2086045"/>
        <a:ext cx="1686022" cy="1357702"/>
      </dsp:txXfrm>
    </dsp:sp>
    <dsp:sp modelId="{C211DFE1-8966-3942-A811-5F845D005294}">
      <dsp:nvSpPr>
        <dsp:cNvPr id="0" name=""/>
        <dsp:cNvSpPr/>
      </dsp:nvSpPr>
      <dsp:spPr>
        <a:xfrm>
          <a:off x="2819401" y="5"/>
          <a:ext cx="1863157" cy="1344056"/>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Calibri"/>
              <a:cs typeface="Calibri"/>
            </a:rPr>
            <a:t>CAUTI</a:t>
          </a:r>
          <a:endParaRPr lang="en-US" sz="3200" kern="1200" dirty="0">
            <a:solidFill>
              <a:schemeClr val="tx1"/>
            </a:solidFill>
            <a:latin typeface="Calibri"/>
            <a:cs typeface="Calibri"/>
          </a:endParaRPr>
        </a:p>
      </dsp:txBody>
      <dsp:txXfrm>
        <a:off x="3092254" y="196837"/>
        <a:ext cx="1317451" cy="950392"/>
      </dsp:txXfrm>
    </dsp:sp>
    <dsp:sp modelId="{53A28672-AE9D-BE43-B110-A65F7E06D7D0}">
      <dsp:nvSpPr>
        <dsp:cNvPr id="0" name=""/>
        <dsp:cNvSpPr/>
      </dsp:nvSpPr>
      <dsp:spPr>
        <a:xfrm>
          <a:off x="4600346" y="1047725"/>
          <a:ext cx="1881114" cy="13440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Calibri"/>
              <a:cs typeface="Calibri"/>
            </a:rPr>
            <a:t>Increased Length of Stay</a:t>
          </a:r>
          <a:endParaRPr lang="en-US" sz="2000" kern="1200" dirty="0">
            <a:solidFill>
              <a:srgbClr val="FFFFFF"/>
            </a:solidFill>
            <a:latin typeface="Calibri"/>
            <a:cs typeface="Calibri"/>
          </a:endParaRPr>
        </a:p>
      </dsp:txBody>
      <dsp:txXfrm>
        <a:off x="4875829" y="1244557"/>
        <a:ext cx="1330148" cy="950392"/>
      </dsp:txXfrm>
    </dsp:sp>
    <dsp:sp modelId="{AB797C12-C407-6E47-AF64-6A3E35A17175}">
      <dsp:nvSpPr>
        <dsp:cNvPr id="0" name=""/>
        <dsp:cNvSpPr/>
      </dsp:nvSpPr>
      <dsp:spPr>
        <a:xfrm>
          <a:off x="4552061" y="3138011"/>
          <a:ext cx="1977684" cy="13440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solidFill>
                <a:srgbClr val="FFFFFF"/>
              </a:solidFill>
              <a:latin typeface="Calibri"/>
              <a:cs typeface="Calibri"/>
            </a:rPr>
            <a:t>Patient dignity</a:t>
          </a:r>
          <a:r>
            <a:rPr lang="en-US" sz="3100" kern="1200" dirty="0" smtClean="0">
              <a:solidFill>
                <a:schemeClr val="tx1"/>
              </a:solidFill>
              <a:latin typeface="Calibri"/>
              <a:cs typeface="Calibri"/>
            </a:rPr>
            <a:t>*</a:t>
          </a:r>
          <a:endParaRPr lang="en-US" sz="3100" kern="1200" dirty="0">
            <a:solidFill>
              <a:schemeClr val="tx1"/>
            </a:solidFill>
            <a:latin typeface="Calibri"/>
            <a:cs typeface="Calibri"/>
          </a:endParaRPr>
        </a:p>
      </dsp:txBody>
      <dsp:txXfrm>
        <a:off x="4841686" y="3334843"/>
        <a:ext cx="1398434" cy="950392"/>
      </dsp:txXfrm>
    </dsp:sp>
    <dsp:sp modelId="{3BF1DBD4-54E3-C848-AAAF-A2343B624C79}">
      <dsp:nvSpPr>
        <dsp:cNvPr id="0" name=""/>
        <dsp:cNvSpPr/>
      </dsp:nvSpPr>
      <dsp:spPr>
        <a:xfrm>
          <a:off x="2849472" y="4183154"/>
          <a:ext cx="1762380" cy="13440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Calibri"/>
              <a:cs typeface="Calibri"/>
            </a:rPr>
            <a:t>Trauma</a:t>
          </a:r>
          <a:endParaRPr lang="en-US" sz="2400" kern="1200" dirty="0">
            <a:solidFill>
              <a:srgbClr val="FFFFFF"/>
            </a:solidFill>
            <a:latin typeface="Calibri"/>
            <a:cs typeface="Calibri"/>
          </a:endParaRPr>
        </a:p>
      </dsp:txBody>
      <dsp:txXfrm>
        <a:off x="3107567" y="4379986"/>
        <a:ext cx="1246190" cy="950392"/>
      </dsp:txXfrm>
    </dsp:sp>
    <dsp:sp modelId="{F30FFBE8-4897-7942-9F17-7433DDF9B346}">
      <dsp:nvSpPr>
        <dsp:cNvPr id="0" name=""/>
        <dsp:cNvSpPr/>
      </dsp:nvSpPr>
      <dsp:spPr>
        <a:xfrm>
          <a:off x="960396" y="3138011"/>
          <a:ext cx="1920051" cy="1344056"/>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Calibri"/>
              <a:cs typeface="Calibri"/>
            </a:rPr>
            <a:t>Immobility</a:t>
          </a:r>
        </a:p>
      </dsp:txBody>
      <dsp:txXfrm>
        <a:off x="1241581" y="3334843"/>
        <a:ext cx="1357681" cy="950392"/>
      </dsp:txXfrm>
    </dsp:sp>
    <dsp:sp modelId="{686C51FA-B26E-C244-B505-48EB1856B45D}">
      <dsp:nvSpPr>
        <dsp:cNvPr id="0" name=""/>
        <dsp:cNvSpPr/>
      </dsp:nvSpPr>
      <dsp:spPr>
        <a:xfrm>
          <a:off x="1010778" y="1047725"/>
          <a:ext cx="1819287" cy="1344056"/>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a:cs typeface="Calibri"/>
            </a:rPr>
            <a:t>Pressure ulcers</a:t>
          </a:r>
          <a:endParaRPr lang="en-US" sz="2400" kern="1200" dirty="0">
            <a:solidFill>
              <a:schemeClr val="tx1"/>
            </a:solidFill>
            <a:latin typeface="Calibri"/>
            <a:cs typeface="Calibri"/>
          </a:endParaRPr>
        </a:p>
      </dsp:txBody>
      <dsp:txXfrm>
        <a:off x="1277206" y="1244557"/>
        <a:ext cx="1286431" cy="950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851AF-E382-414C-922E-CEAEB7D4F9C7}">
      <dsp:nvSpPr>
        <dsp:cNvPr id="0" name=""/>
        <dsp:cNvSpPr/>
      </dsp:nvSpPr>
      <dsp:spPr>
        <a:xfrm>
          <a:off x="3386662" y="2326678"/>
          <a:ext cx="2362167" cy="24242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latin typeface="Calibri"/>
              <a:cs typeface="Calibri"/>
            </a:rPr>
            <a:t>Non-ICU</a:t>
          </a:r>
        </a:p>
        <a:p>
          <a:pPr lvl="0" algn="ctr" defTabSz="1244600">
            <a:lnSpc>
              <a:spcPct val="90000"/>
            </a:lnSpc>
            <a:spcBef>
              <a:spcPct val="0"/>
            </a:spcBef>
            <a:spcAft>
              <a:spcPct val="35000"/>
            </a:spcAft>
          </a:pPr>
          <a:r>
            <a:rPr lang="en-US" sz="1800" kern="1200" dirty="0" smtClean="0">
              <a:solidFill>
                <a:schemeClr val="bg1"/>
              </a:solidFill>
              <a:latin typeface="Calibri"/>
              <a:cs typeface="Calibri"/>
            </a:rPr>
            <a:t>Evaluate need on admission</a:t>
          </a:r>
        </a:p>
        <a:p>
          <a:pPr lvl="0" algn="ctr" defTabSz="1244600">
            <a:lnSpc>
              <a:spcPct val="90000"/>
            </a:lnSpc>
            <a:spcBef>
              <a:spcPct val="0"/>
            </a:spcBef>
            <a:spcAft>
              <a:spcPct val="35000"/>
            </a:spcAft>
          </a:pPr>
          <a:r>
            <a:rPr lang="en-US" sz="1800" kern="1200" dirty="0" smtClean="0">
              <a:solidFill>
                <a:schemeClr val="bg1"/>
              </a:solidFill>
              <a:latin typeface="Calibri"/>
              <a:cs typeface="Calibri"/>
            </a:rPr>
            <a:t>Evaluate for continued need</a:t>
          </a:r>
          <a:endParaRPr lang="en-US" sz="1800" kern="1200" dirty="0">
            <a:solidFill>
              <a:schemeClr val="bg1"/>
            </a:solidFill>
            <a:latin typeface="Calibri"/>
            <a:cs typeface="Calibri"/>
          </a:endParaRPr>
        </a:p>
      </dsp:txBody>
      <dsp:txXfrm>
        <a:off x="3732593" y="2681696"/>
        <a:ext cx="1670305" cy="1714178"/>
      </dsp:txXfrm>
    </dsp:sp>
    <dsp:sp modelId="{D0481B13-25D6-9E4B-8657-3FC3A58FD106}">
      <dsp:nvSpPr>
        <dsp:cNvPr id="0" name=""/>
        <dsp:cNvSpPr/>
      </dsp:nvSpPr>
      <dsp:spPr>
        <a:xfrm rot="12517968">
          <a:off x="1949346" y="2206033"/>
          <a:ext cx="1667007" cy="59499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EAB64E-A675-0D47-80DE-8F68FD7F7434}">
      <dsp:nvSpPr>
        <dsp:cNvPr id="0" name=""/>
        <dsp:cNvSpPr/>
      </dsp:nvSpPr>
      <dsp:spPr>
        <a:xfrm>
          <a:off x="822677" y="413132"/>
          <a:ext cx="2308100" cy="34221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1244600">
            <a:lnSpc>
              <a:spcPct val="90000"/>
            </a:lnSpc>
            <a:spcBef>
              <a:spcPct val="0"/>
            </a:spcBef>
            <a:spcAft>
              <a:spcPct val="35000"/>
            </a:spcAft>
          </a:pPr>
          <a:r>
            <a:rPr lang="en-US" sz="2800" kern="1200" dirty="0" smtClean="0">
              <a:solidFill>
                <a:srgbClr val="FFFFFF"/>
              </a:solidFill>
              <a:latin typeface="Calibri"/>
              <a:cs typeface="Calibri"/>
            </a:rPr>
            <a:t>PACU/OR</a:t>
          </a:r>
          <a:endParaRPr lang="en-US" sz="2800" kern="1200" dirty="0">
            <a:solidFill>
              <a:srgbClr val="FFFFFF"/>
            </a:solidFill>
            <a:latin typeface="Calibri"/>
            <a:cs typeface="Calibri"/>
          </a:endParaRPr>
        </a:p>
        <a:p>
          <a:pPr marL="171450" lvl="1" indent="-171450" algn="l" defTabSz="800100">
            <a:lnSpc>
              <a:spcPct val="90000"/>
            </a:lnSpc>
            <a:spcBef>
              <a:spcPct val="0"/>
            </a:spcBef>
            <a:spcAft>
              <a:spcPct val="15000"/>
            </a:spcAft>
            <a:buChar char="••"/>
          </a:pPr>
          <a:r>
            <a:rPr lang="en-US" sz="1800" kern="1200" dirty="0" smtClean="0">
              <a:solidFill>
                <a:schemeClr val="bg1"/>
              </a:solidFill>
              <a:latin typeface="Calibri"/>
              <a:cs typeface="Calibri"/>
            </a:rPr>
            <a:t>Avoid insertion unless required for surgery</a:t>
          </a:r>
          <a:endParaRPr lang="en-US" sz="1800" kern="1200" dirty="0">
            <a:solidFill>
              <a:schemeClr val="bg1"/>
            </a:solidFill>
            <a:latin typeface="Calibri"/>
            <a:cs typeface="Calibri"/>
          </a:endParaRPr>
        </a:p>
        <a:p>
          <a:pPr marL="171450" lvl="1" indent="-171450" algn="l" defTabSz="800100">
            <a:lnSpc>
              <a:spcPct val="90000"/>
            </a:lnSpc>
            <a:spcBef>
              <a:spcPct val="0"/>
            </a:spcBef>
            <a:spcAft>
              <a:spcPct val="15000"/>
            </a:spcAft>
            <a:buChar char="••"/>
          </a:pPr>
          <a:r>
            <a:rPr lang="en-US" sz="1800" kern="1200" dirty="0" smtClean="0">
              <a:solidFill>
                <a:schemeClr val="bg1"/>
              </a:solidFill>
              <a:latin typeface="Calibri"/>
              <a:cs typeface="Calibri"/>
            </a:rPr>
            <a:t>Remove promptly after surgery before transfer out</a:t>
          </a:r>
          <a:endParaRPr lang="en-US" sz="1800" kern="1200" dirty="0">
            <a:solidFill>
              <a:schemeClr val="bg1"/>
            </a:solidFill>
            <a:latin typeface="Calibri"/>
            <a:cs typeface="Calibri"/>
          </a:endParaRPr>
        </a:p>
      </dsp:txBody>
      <dsp:txXfrm>
        <a:off x="890279" y="480734"/>
        <a:ext cx="2172896" cy="3286913"/>
      </dsp:txXfrm>
    </dsp:sp>
    <dsp:sp modelId="{8E798561-9A2B-3A47-AC20-20E18997BDFE}">
      <dsp:nvSpPr>
        <dsp:cNvPr id="0" name=""/>
        <dsp:cNvSpPr/>
      </dsp:nvSpPr>
      <dsp:spPr>
        <a:xfrm rot="16200000">
          <a:off x="3848309" y="1225998"/>
          <a:ext cx="1438873" cy="59499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0DA23B-F90F-0B41-A26B-02144B1BD07D}">
      <dsp:nvSpPr>
        <dsp:cNvPr id="0" name=""/>
        <dsp:cNvSpPr/>
      </dsp:nvSpPr>
      <dsp:spPr>
        <a:xfrm>
          <a:off x="3445379" y="-178892"/>
          <a:ext cx="2244733" cy="1965908"/>
        </a:xfrm>
        <a:prstGeom prst="roundRect">
          <a:avLst>
            <a:gd name="adj" fmla="val 10000"/>
          </a:avLst>
        </a:prstGeom>
        <a:gradFill rotWithShape="0">
          <a:gsLst>
            <a:gs pos="0">
              <a:srgbClr val="FFFFFF"/>
            </a:gs>
            <a:gs pos="7001">
              <a:srgbClr val="E6E6E6"/>
            </a:gs>
            <a:gs pos="32001">
              <a:srgbClr val="7D8496"/>
            </a:gs>
            <a:gs pos="47000">
              <a:srgbClr val="E6E6E6"/>
            </a:gs>
            <a:gs pos="85001">
              <a:srgbClr val="7D8496"/>
            </a:gs>
            <a:gs pos="100000">
              <a:srgbClr val="E6E6E6"/>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1244600">
            <a:lnSpc>
              <a:spcPct val="70000"/>
            </a:lnSpc>
            <a:spcBef>
              <a:spcPct val="0"/>
            </a:spcBef>
            <a:spcAft>
              <a:spcPct val="35000"/>
            </a:spcAft>
          </a:pPr>
          <a:r>
            <a:rPr lang="en-US" sz="2800" kern="1200" dirty="0" smtClean="0">
              <a:solidFill>
                <a:srgbClr val="FFFFFF"/>
              </a:solidFill>
              <a:latin typeface="Calibri"/>
              <a:cs typeface="Calibri"/>
            </a:rPr>
            <a:t>ICU</a:t>
          </a:r>
          <a:endParaRPr lang="en-US" sz="2800" kern="1200" dirty="0">
            <a:solidFill>
              <a:srgbClr val="FFFFFF"/>
            </a:solidFill>
            <a:latin typeface="Calibri"/>
            <a:cs typeface="Calibri"/>
          </a:endParaRPr>
        </a:p>
        <a:p>
          <a:pPr marL="171450" lvl="1" indent="-171450" algn="l" defTabSz="800100">
            <a:lnSpc>
              <a:spcPct val="70000"/>
            </a:lnSpc>
            <a:spcBef>
              <a:spcPct val="0"/>
            </a:spcBef>
            <a:spcAft>
              <a:spcPct val="15000"/>
            </a:spcAft>
            <a:buChar char="••"/>
          </a:pPr>
          <a:r>
            <a:rPr lang="en-US" sz="1800" kern="1200" dirty="0" smtClean="0">
              <a:solidFill>
                <a:srgbClr val="000000"/>
              </a:solidFill>
              <a:latin typeface="Calibri"/>
              <a:cs typeface="Calibri"/>
            </a:rPr>
            <a:t>Evaluate for continued need</a:t>
          </a:r>
          <a:endParaRPr lang="en-US" sz="1800" kern="1200" dirty="0">
            <a:solidFill>
              <a:srgbClr val="000000"/>
            </a:solidFill>
            <a:latin typeface="Calibri"/>
            <a:cs typeface="Calibri"/>
          </a:endParaRPr>
        </a:p>
        <a:p>
          <a:pPr marL="171450" lvl="1" indent="-171450" algn="l" defTabSz="800100">
            <a:lnSpc>
              <a:spcPct val="70000"/>
            </a:lnSpc>
            <a:spcBef>
              <a:spcPct val="0"/>
            </a:spcBef>
            <a:spcAft>
              <a:spcPct val="15000"/>
            </a:spcAft>
            <a:buChar char="••"/>
          </a:pPr>
          <a:r>
            <a:rPr lang="en-US" sz="1800" kern="1200" dirty="0" smtClean="0">
              <a:solidFill>
                <a:srgbClr val="000000"/>
              </a:solidFill>
              <a:latin typeface="Calibri"/>
              <a:cs typeface="Calibri"/>
            </a:rPr>
            <a:t>Discontinue no longer needed before transfer out</a:t>
          </a:r>
          <a:endParaRPr lang="en-US" sz="1800" kern="1200" dirty="0">
            <a:solidFill>
              <a:srgbClr val="000000"/>
            </a:solidFill>
            <a:latin typeface="Calibri"/>
            <a:cs typeface="Calibri"/>
          </a:endParaRPr>
        </a:p>
      </dsp:txBody>
      <dsp:txXfrm>
        <a:off x="3502958" y="-121313"/>
        <a:ext cx="2129575" cy="1850750"/>
      </dsp:txXfrm>
    </dsp:sp>
    <dsp:sp modelId="{575E1126-EDA8-8F46-91C7-365BBD89076D}">
      <dsp:nvSpPr>
        <dsp:cNvPr id="0" name=""/>
        <dsp:cNvSpPr/>
      </dsp:nvSpPr>
      <dsp:spPr>
        <a:xfrm rot="19992840">
          <a:off x="5624502" y="2254591"/>
          <a:ext cx="1795510" cy="594999"/>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A3101E-24F2-4F4E-998F-2D1E37D398AB}">
      <dsp:nvSpPr>
        <dsp:cNvPr id="0" name=""/>
        <dsp:cNvSpPr/>
      </dsp:nvSpPr>
      <dsp:spPr>
        <a:xfrm>
          <a:off x="6245789" y="315680"/>
          <a:ext cx="2155780" cy="36636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1244600">
            <a:lnSpc>
              <a:spcPct val="90000"/>
            </a:lnSpc>
            <a:spcBef>
              <a:spcPct val="0"/>
            </a:spcBef>
            <a:spcAft>
              <a:spcPct val="35000"/>
            </a:spcAft>
          </a:pPr>
          <a:r>
            <a:rPr lang="en-US" sz="2800" kern="1200" dirty="0" smtClean="0">
              <a:solidFill>
                <a:srgbClr val="FFFFFF"/>
              </a:solidFill>
              <a:latin typeface="Calibri"/>
              <a:cs typeface="Calibri"/>
            </a:rPr>
            <a:t>ED</a:t>
          </a:r>
          <a:endParaRPr lang="en-US" sz="2800" kern="1200" dirty="0">
            <a:solidFill>
              <a:srgbClr val="FFFFFF"/>
            </a:solidFill>
            <a:latin typeface="Calibri"/>
            <a:cs typeface="Calibri"/>
          </a:endParaRPr>
        </a:p>
        <a:p>
          <a:pPr marL="171450" lvl="1" indent="-171450" algn="l" defTabSz="800100">
            <a:lnSpc>
              <a:spcPct val="90000"/>
            </a:lnSpc>
            <a:spcBef>
              <a:spcPct val="0"/>
            </a:spcBef>
            <a:spcAft>
              <a:spcPct val="15000"/>
            </a:spcAft>
            <a:buChar char="••"/>
          </a:pPr>
          <a:r>
            <a:rPr lang="en-US" sz="1800" kern="1200" dirty="0" smtClean="0">
              <a:solidFill>
                <a:schemeClr val="bg1"/>
              </a:solidFill>
              <a:latin typeface="Calibri"/>
              <a:cs typeface="Calibri"/>
            </a:rPr>
            <a:t>Avoid initial placement</a:t>
          </a:r>
          <a:endParaRPr lang="en-US" sz="1800" kern="1200" dirty="0">
            <a:solidFill>
              <a:schemeClr val="bg1"/>
            </a:solidFill>
            <a:latin typeface="Calibri"/>
            <a:cs typeface="Calibri"/>
          </a:endParaRPr>
        </a:p>
        <a:p>
          <a:pPr marL="171450" lvl="1" indent="-171450" algn="l" defTabSz="800100">
            <a:lnSpc>
              <a:spcPct val="90000"/>
            </a:lnSpc>
            <a:spcBef>
              <a:spcPct val="0"/>
            </a:spcBef>
            <a:spcAft>
              <a:spcPct val="15000"/>
            </a:spcAft>
            <a:buChar char="••"/>
          </a:pPr>
          <a:r>
            <a:rPr lang="en-US" sz="1800" kern="1200" dirty="0" smtClean="0">
              <a:solidFill>
                <a:schemeClr val="bg1"/>
              </a:solidFill>
              <a:latin typeface="Calibri"/>
              <a:cs typeface="Calibri"/>
            </a:rPr>
            <a:t>Reevaluate for continued need after patient stabilizes</a:t>
          </a:r>
          <a:endParaRPr lang="en-US" sz="1800" kern="1200" dirty="0">
            <a:solidFill>
              <a:schemeClr val="bg1"/>
            </a:solidFill>
            <a:latin typeface="Calibri"/>
            <a:cs typeface="Calibri"/>
          </a:endParaRPr>
        </a:p>
      </dsp:txBody>
      <dsp:txXfrm>
        <a:off x="6308930" y="378821"/>
        <a:ext cx="2029498" cy="3537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29C7-9F41-8F42-B553-869BE202586F}">
      <dsp:nvSpPr>
        <dsp:cNvPr id="0" name=""/>
        <dsp:cNvSpPr/>
      </dsp:nvSpPr>
      <dsp:spPr>
        <a:xfrm>
          <a:off x="1564091" y="492440"/>
          <a:ext cx="3373161" cy="3373161"/>
        </a:xfrm>
        <a:prstGeom prst="blockArc">
          <a:avLst>
            <a:gd name="adj1" fmla="val 12600000"/>
            <a:gd name="adj2" fmla="val 162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803C7E-C298-C446-A841-104F7FB4C8B1}">
      <dsp:nvSpPr>
        <dsp:cNvPr id="0" name=""/>
        <dsp:cNvSpPr/>
      </dsp:nvSpPr>
      <dsp:spPr>
        <a:xfrm>
          <a:off x="1564091" y="492440"/>
          <a:ext cx="3373161" cy="3373161"/>
        </a:xfrm>
        <a:prstGeom prst="blockArc">
          <a:avLst>
            <a:gd name="adj1" fmla="val 9000000"/>
            <a:gd name="adj2" fmla="val 126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987D07-1FFB-3F44-AC05-A5CB7BBD2B3A}">
      <dsp:nvSpPr>
        <dsp:cNvPr id="0" name=""/>
        <dsp:cNvSpPr/>
      </dsp:nvSpPr>
      <dsp:spPr>
        <a:xfrm>
          <a:off x="1564091" y="492440"/>
          <a:ext cx="3373161" cy="3373161"/>
        </a:xfrm>
        <a:prstGeom prst="blockArc">
          <a:avLst>
            <a:gd name="adj1" fmla="val 5400000"/>
            <a:gd name="adj2" fmla="val 90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EE37F3-1FD7-6F4F-BD54-887708C1DA74}">
      <dsp:nvSpPr>
        <dsp:cNvPr id="0" name=""/>
        <dsp:cNvSpPr/>
      </dsp:nvSpPr>
      <dsp:spPr>
        <a:xfrm>
          <a:off x="1564091" y="492440"/>
          <a:ext cx="3373161" cy="3373161"/>
        </a:xfrm>
        <a:prstGeom prst="blockArc">
          <a:avLst>
            <a:gd name="adj1" fmla="val 1800000"/>
            <a:gd name="adj2" fmla="val 54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7F1EE0-1957-D049-B9BB-6218832DFFB0}">
      <dsp:nvSpPr>
        <dsp:cNvPr id="0" name=""/>
        <dsp:cNvSpPr/>
      </dsp:nvSpPr>
      <dsp:spPr>
        <a:xfrm>
          <a:off x="1564091" y="492440"/>
          <a:ext cx="3373161" cy="3373161"/>
        </a:xfrm>
        <a:prstGeom prst="blockArc">
          <a:avLst>
            <a:gd name="adj1" fmla="val 19800000"/>
            <a:gd name="adj2" fmla="val 18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0A818F-7A2C-EA46-A384-E7F0C9DEBC92}">
      <dsp:nvSpPr>
        <dsp:cNvPr id="0" name=""/>
        <dsp:cNvSpPr/>
      </dsp:nvSpPr>
      <dsp:spPr>
        <a:xfrm>
          <a:off x="1564091" y="492440"/>
          <a:ext cx="3373161" cy="3373161"/>
        </a:xfrm>
        <a:prstGeom prst="blockArc">
          <a:avLst>
            <a:gd name="adj1" fmla="val 16200000"/>
            <a:gd name="adj2" fmla="val 19800000"/>
            <a:gd name="adj3" fmla="val 452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0F64CB-C443-AE42-84C5-EF31F383AA17}">
      <dsp:nvSpPr>
        <dsp:cNvPr id="0" name=""/>
        <dsp:cNvSpPr/>
      </dsp:nvSpPr>
      <dsp:spPr>
        <a:xfrm>
          <a:off x="2311144" y="1422447"/>
          <a:ext cx="1879056" cy="15131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rgbClr val="FFFFFF"/>
              </a:solidFill>
              <a:latin typeface="Calibri"/>
              <a:cs typeface="Calibri"/>
            </a:rPr>
            <a:t>Urinary Catheter Harm</a:t>
          </a:r>
          <a:endParaRPr lang="en-US" sz="3400" kern="1200" dirty="0">
            <a:solidFill>
              <a:srgbClr val="FFFFFF"/>
            </a:solidFill>
            <a:latin typeface="Calibri"/>
            <a:cs typeface="Calibri"/>
          </a:endParaRPr>
        </a:p>
      </dsp:txBody>
      <dsp:txXfrm>
        <a:off x="2586325" y="1644042"/>
        <a:ext cx="1328694" cy="1069957"/>
      </dsp:txXfrm>
    </dsp:sp>
    <dsp:sp modelId="{C211DFE1-8966-3942-A811-5F845D005294}">
      <dsp:nvSpPr>
        <dsp:cNvPr id="0" name=""/>
        <dsp:cNvSpPr/>
      </dsp:nvSpPr>
      <dsp:spPr>
        <a:xfrm>
          <a:off x="2516528" y="970"/>
          <a:ext cx="1468288" cy="1059203"/>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Calibri"/>
              <a:cs typeface="Calibri"/>
            </a:rPr>
            <a:t>CAUTI</a:t>
          </a:r>
          <a:endParaRPr lang="en-US" sz="3200" kern="1200" dirty="0">
            <a:solidFill>
              <a:schemeClr val="tx1"/>
            </a:solidFill>
            <a:latin typeface="Calibri"/>
            <a:cs typeface="Calibri"/>
          </a:endParaRPr>
        </a:p>
      </dsp:txBody>
      <dsp:txXfrm>
        <a:off x="2731554" y="156087"/>
        <a:ext cx="1038236" cy="748969"/>
      </dsp:txXfrm>
    </dsp:sp>
    <dsp:sp modelId="{53A28672-AE9D-BE43-B110-A65F7E06D7D0}">
      <dsp:nvSpPr>
        <dsp:cNvPr id="0" name=""/>
        <dsp:cNvSpPr/>
      </dsp:nvSpPr>
      <dsp:spPr>
        <a:xfrm>
          <a:off x="3937051" y="825195"/>
          <a:ext cx="1482439" cy="10592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Calibri"/>
              <a:cs typeface="Calibri"/>
            </a:rPr>
            <a:t>Increased Length of Stay</a:t>
          </a:r>
          <a:endParaRPr lang="en-US" sz="2000" kern="1200" dirty="0">
            <a:solidFill>
              <a:srgbClr val="FFFFFF"/>
            </a:solidFill>
            <a:latin typeface="Calibri"/>
            <a:cs typeface="Calibri"/>
          </a:endParaRPr>
        </a:p>
      </dsp:txBody>
      <dsp:txXfrm>
        <a:off x="4154149" y="980312"/>
        <a:ext cx="1048243" cy="748969"/>
      </dsp:txXfrm>
    </dsp:sp>
    <dsp:sp modelId="{AB797C12-C407-6E47-AF64-6A3E35A17175}">
      <dsp:nvSpPr>
        <dsp:cNvPr id="0" name=""/>
        <dsp:cNvSpPr/>
      </dsp:nvSpPr>
      <dsp:spPr>
        <a:xfrm>
          <a:off x="3898999" y="2473644"/>
          <a:ext cx="1558543" cy="10592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Calibri"/>
              <a:cs typeface="Calibri"/>
            </a:rPr>
            <a:t>Patient dignity</a:t>
          </a:r>
          <a:r>
            <a:rPr lang="en-US" sz="2400" kern="1200" dirty="0" smtClean="0">
              <a:solidFill>
                <a:schemeClr val="tx1"/>
              </a:solidFill>
              <a:latin typeface="Calibri"/>
              <a:cs typeface="Calibri"/>
            </a:rPr>
            <a:t>*</a:t>
          </a:r>
          <a:endParaRPr lang="en-US" sz="2400" kern="1200" dirty="0">
            <a:solidFill>
              <a:schemeClr val="tx1"/>
            </a:solidFill>
            <a:latin typeface="Calibri"/>
            <a:cs typeface="Calibri"/>
          </a:endParaRPr>
        </a:p>
      </dsp:txBody>
      <dsp:txXfrm>
        <a:off x="4127242" y="2628761"/>
        <a:ext cx="1102057" cy="748969"/>
      </dsp:txXfrm>
    </dsp:sp>
    <dsp:sp modelId="{3BF1DBD4-54E3-C848-AAAF-A2343B624C79}">
      <dsp:nvSpPr>
        <dsp:cNvPr id="0" name=""/>
        <dsp:cNvSpPr/>
      </dsp:nvSpPr>
      <dsp:spPr>
        <a:xfrm>
          <a:off x="2556237" y="3297869"/>
          <a:ext cx="1388869" cy="105920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Calibri"/>
              <a:cs typeface="Calibri"/>
            </a:rPr>
            <a:t>Trauma</a:t>
          </a:r>
          <a:endParaRPr lang="en-US" sz="2400" kern="1200" dirty="0">
            <a:solidFill>
              <a:srgbClr val="FFFFFF"/>
            </a:solidFill>
            <a:latin typeface="Calibri"/>
            <a:cs typeface="Calibri"/>
          </a:endParaRPr>
        </a:p>
      </dsp:txBody>
      <dsp:txXfrm>
        <a:off x="2759632" y="3452986"/>
        <a:ext cx="982079" cy="748969"/>
      </dsp:txXfrm>
    </dsp:sp>
    <dsp:sp modelId="{F30FFBE8-4897-7942-9F17-7433DDF9B346}">
      <dsp:nvSpPr>
        <dsp:cNvPr id="0" name=""/>
        <dsp:cNvSpPr/>
      </dsp:nvSpPr>
      <dsp:spPr>
        <a:xfrm>
          <a:off x="1066511" y="2473644"/>
          <a:ext cx="1513124" cy="1059203"/>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Calibri"/>
              <a:cs typeface="Calibri"/>
            </a:rPr>
            <a:t>Immobility</a:t>
          </a:r>
        </a:p>
      </dsp:txBody>
      <dsp:txXfrm>
        <a:off x="1288103" y="2628761"/>
        <a:ext cx="1069940" cy="748969"/>
      </dsp:txXfrm>
    </dsp:sp>
    <dsp:sp modelId="{686C51FA-B26E-C244-B505-48EB1856B45D}">
      <dsp:nvSpPr>
        <dsp:cNvPr id="0" name=""/>
        <dsp:cNvSpPr/>
      </dsp:nvSpPr>
      <dsp:spPr>
        <a:xfrm>
          <a:off x="1106215" y="825195"/>
          <a:ext cx="1433716" cy="1059203"/>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a:cs typeface="Calibri"/>
            </a:rPr>
            <a:t>Pressure ulcers</a:t>
          </a:r>
          <a:endParaRPr lang="en-US" sz="2400" kern="1200" dirty="0">
            <a:solidFill>
              <a:schemeClr val="tx1"/>
            </a:solidFill>
            <a:latin typeface="Calibri"/>
            <a:cs typeface="Calibri"/>
          </a:endParaRPr>
        </a:p>
      </dsp:txBody>
      <dsp:txXfrm>
        <a:off x="1316178" y="980312"/>
        <a:ext cx="1013790" cy="7489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52B2F1-7266-4696-B7C2-35669D3E8587}" type="datetimeFigureOut">
              <a:rPr lang="en-US" smtClean="0"/>
              <a:t>10/1/2015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1D35D-545B-4F31-B039-EF6D83D1913A}" type="slidenum">
              <a:rPr lang="en-US" smtClean="0"/>
              <a:t>‹#›</a:t>
            </a:fld>
            <a:endParaRPr lang="en-US"/>
          </a:p>
        </p:txBody>
      </p:sp>
    </p:spTree>
    <p:extLst>
      <p:ext uri="{BB962C8B-B14F-4D97-AF65-F5344CB8AC3E}">
        <p14:creationId xmlns:p14="http://schemas.microsoft.com/office/powerpoint/2010/main" val="417229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418851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a:p>
        </p:txBody>
      </p:sp>
    </p:spTree>
    <p:extLst>
      <p:ext uri="{BB962C8B-B14F-4D97-AF65-F5344CB8AC3E}">
        <p14:creationId xmlns:p14="http://schemas.microsoft.com/office/powerpoint/2010/main" val="247690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looks like resistance is often</a:t>
            </a:r>
            <a:r>
              <a:rPr lang="en-US" baseline="0" dirty="0" smtClean="0"/>
              <a:t> a lack of clarity.  </a:t>
            </a:r>
          </a:p>
          <a:p>
            <a:endParaRPr lang="en-US" baseline="0" dirty="0" smtClean="0"/>
          </a:p>
          <a:p>
            <a:r>
              <a:rPr lang="en-US" baseline="0" dirty="0" smtClean="0"/>
              <a:t>“Eating a healthier diet.”  West Virginia healthy eating campaign. </a:t>
            </a:r>
            <a:r>
              <a:rPr lang="en-US" baseline="0" dirty="0" err="1" smtClean="0"/>
              <a:t>Univ</a:t>
            </a:r>
            <a:r>
              <a:rPr lang="en-US" baseline="0" dirty="0" smtClean="0"/>
              <a:t> West Virginia professors</a:t>
            </a:r>
          </a:p>
          <a:p>
            <a:r>
              <a:rPr lang="en-US" baseline="0" dirty="0" smtClean="0"/>
              <a:t>Where to start – paralysis of analysis.</a:t>
            </a:r>
          </a:p>
          <a:p>
            <a:r>
              <a:rPr lang="en-US" baseline="0" dirty="0" smtClean="0"/>
              <a:t>By substituting 1% fat milk for whole milk alone -&gt; reach USDA recommended levels of saturated fat. </a:t>
            </a:r>
          </a:p>
          <a:p>
            <a:r>
              <a:rPr lang="en-US" baseline="0" dirty="0" smtClean="0"/>
              <a:t>One cup of whole milk – five pieces of bacon</a:t>
            </a:r>
          </a:p>
          <a:p>
            <a:r>
              <a:rPr lang="en-US" baseline="0" dirty="0" smtClean="0"/>
              <a:t>One half gallon – tube full of fat</a:t>
            </a:r>
          </a:p>
          <a:p>
            <a:endParaRPr lang="en-US" dirty="0" smtClean="0"/>
          </a:p>
          <a:p>
            <a:r>
              <a:rPr lang="en-US" dirty="0" smtClean="0"/>
              <a:t>Pre campaign</a:t>
            </a:r>
            <a:r>
              <a:rPr lang="en-US" baseline="0" dirty="0" smtClean="0"/>
              <a:t> – skim milk 18% market share -&gt; 35% post-campaign</a:t>
            </a:r>
          </a:p>
          <a:p>
            <a:endParaRPr lang="en-US" baseline="0" dirty="0" smtClean="0"/>
          </a:p>
          <a:p>
            <a:r>
              <a:rPr lang="en-US" baseline="0" dirty="0" smtClean="0"/>
              <a:t>Understanding without motivation (reach rider but not elephant)</a:t>
            </a:r>
            <a:endParaRPr lang="en-US" dirty="0"/>
          </a:p>
        </p:txBody>
      </p:sp>
      <p:sp>
        <p:nvSpPr>
          <p:cNvPr id="4" name="Slide Number Placeholder 3"/>
          <p:cNvSpPr>
            <a:spLocks noGrp="1"/>
          </p:cNvSpPr>
          <p:nvPr>
            <p:ph type="sldNum" sz="quarter" idx="10"/>
          </p:nvPr>
        </p:nvSpPr>
        <p:spPr/>
        <p:txBody>
          <a:bodyPr/>
          <a:lstStyle/>
          <a:p>
            <a:fld id="{01A56CE3-B4E5-4FA3-9987-8937B91A69E6}" type="slidenum">
              <a:rPr lang="en-US" smtClean="0"/>
              <a:pPr/>
              <a:t>27</a:t>
            </a:fld>
            <a:endParaRPr lang="en-US"/>
          </a:p>
        </p:txBody>
      </p:sp>
    </p:spTree>
    <p:extLst>
      <p:ext uri="{BB962C8B-B14F-4D97-AF65-F5344CB8AC3E}">
        <p14:creationId xmlns:p14="http://schemas.microsoft.com/office/powerpoint/2010/main" val="91415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looks like laziness is often</a:t>
            </a:r>
            <a:r>
              <a:rPr lang="en-US" baseline="0" dirty="0" smtClean="0"/>
              <a:t> exhaustion.</a:t>
            </a:r>
          </a:p>
          <a:p>
            <a:endParaRPr lang="en-US" baseline="0" dirty="0" smtClean="0"/>
          </a:p>
          <a:p>
            <a:r>
              <a:rPr lang="en-US" baseline="0" dirty="0" smtClean="0"/>
              <a:t>Radishes and cookies experiment.</a:t>
            </a:r>
          </a:p>
          <a:p>
            <a:endParaRPr lang="en-US" baseline="0" dirty="0" smtClean="0"/>
          </a:p>
          <a:p>
            <a:r>
              <a:rPr lang="en-US" baseline="0" dirty="0" smtClean="0"/>
              <a:t>“Taste perceptions” experiment on college students:</a:t>
            </a:r>
          </a:p>
          <a:p>
            <a:r>
              <a:rPr lang="en-US" baseline="0" dirty="0" smtClean="0"/>
              <a:t>Reported to experiment hungry – no food for 3 hours.</a:t>
            </a:r>
          </a:p>
          <a:p>
            <a:r>
              <a:rPr lang="en-US" baseline="0" dirty="0" smtClean="0"/>
              <a:t>One group told to eat only radishes.  Other allowed to eat cookies.</a:t>
            </a:r>
          </a:p>
          <a:p>
            <a:endParaRPr lang="en-US" dirty="0" smtClean="0"/>
          </a:p>
          <a:p>
            <a:r>
              <a:rPr lang="en-US" dirty="0" smtClean="0"/>
              <a:t>Same students</a:t>
            </a:r>
            <a:r>
              <a:rPr lang="en-US" baseline="0" dirty="0" smtClean="0"/>
              <a:t>: told about problem solving experiment- college v high school students.</a:t>
            </a:r>
          </a:p>
          <a:p>
            <a:r>
              <a:rPr lang="en-US" baseline="0" dirty="0" smtClean="0"/>
              <a:t>	trace geometric shape without retracing any lines and without lifting pencil from paper – unsolvable.</a:t>
            </a:r>
          </a:p>
          <a:p>
            <a:endParaRPr lang="en-US" baseline="0" dirty="0" smtClean="0"/>
          </a:p>
          <a:p>
            <a:r>
              <a:rPr lang="en-US" baseline="0" dirty="0" smtClean="0"/>
              <a:t>Radish group gave up earlier (8 minutes v 19 minutes)</a:t>
            </a:r>
          </a:p>
          <a:p>
            <a:endParaRPr lang="en-US" baseline="0" dirty="0" smtClean="0"/>
          </a:p>
          <a:p>
            <a:r>
              <a:rPr lang="en-US" baseline="0" dirty="0" smtClean="0"/>
              <a:t>Self-control/willpower is exhaustible resource.</a:t>
            </a:r>
          </a:p>
          <a:p>
            <a:endParaRPr lang="en-US" baseline="0" dirty="0" smtClean="0"/>
          </a:p>
          <a:p>
            <a:r>
              <a:rPr lang="en-US" baseline="0" dirty="0" smtClean="0"/>
              <a:t>Boardroom conference table full of gloves – same gloves purchased at different prices for same company.</a:t>
            </a:r>
          </a:p>
          <a:p>
            <a:endParaRPr lang="en-US" baseline="0" dirty="0" smtClean="0"/>
          </a:p>
          <a:p>
            <a:r>
              <a:rPr lang="en-US" baseline="0" dirty="0" smtClean="0"/>
              <a:t>Passion without direction (reach elephant without rider)</a:t>
            </a:r>
            <a:endParaRPr lang="en-US" dirty="0"/>
          </a:p>
        </p:txBody>
      </p:sp>
      <p:sp>
        <p:nvSpPr>
          <p:cNvPr id="4" name="Slide Number Placeholder 3"/>
          <p:cNvSpPr>
            <a:spLocks noGrp="1"/>
          </p:cNvSpPr>
          <p:nvPr>
            <p:ph type="sldNum" sz="quarter" idx="10"/>
          </p:nvPr>
        </p:nvSpPr>
        <p:spPr/>
        <p:txBody>
          <a:bodyPr/>
          <a:lstStyle/>
          <a:p>
            <a:fld id="{01A56CE3-B4E5-4FA3-9987-8937B91A69E6}" type="slidenum">
              <a:rPr lang="en-US" smtClean="0"/>
              <a:pPr/>
              <a:t>32</a:t>
            </a:fld>
            <a:endParaRPr lang="en-US"/>
          </a:p>
        </p:txBody>
      </p:sp>
    </p:spTree>
    <p:extLst>
      <p:ext uri="{BB962C8B-B14F-4D97-AF65-F5344CB8AC3E}">
        <p14:creationId xmlns:p14="http://schemas.microsoft.com/office/powerpoint/2010/main" val="30341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n-US" dirty="0" smtClean="0"/>
              <a:t>65 y/o female admitted with CHF. Poor</a:t>
            </a:r>
            <a:r>
              <a:rPr lang="en-US" baseline="0" dirty="0" smtClean="0"/>
              <a:t> mobility.  Foley placed on rounds.</a:t>
            </a:r>
          </a:p>
          <a:p>
            <a:r>
              <a:rPr lang="en-US" baseline="0" dirty="0" err="1" smtClean="0"/>
              <a:t>Diuresed</a:t>
            </a:r>
            <a:r>
              <a:rPr lang="en-US" baseline="0" dirty="0" smtClean="0"/>
              <a:t>, but developed CAUTI.  d/c to SNF.</a:t>
            </a:r>
          </a:p>
          <a:p>
            <a:endParaRPr lang="en-US" baseline="0" dirty="0" smtClean="0"/>
          </a:p>
          <a:p>
            <a:r>
              <a:rPr lang="en-US" baseline="0" dirty="0" smtClean="0"/>
              <a:t>Readmitted with severe, refractory C. Diff.  PO </a:t>
            </a:r>
            <a:r>
              <a:rPr lang="en-US" baseline="0" dirty="0" err="1" smtClean="0"/>
              <a:t>Vanc</a:t>
            </a:r>
            <a:r>
              <a:rPr lang="en-US" baseline="0" dirty="0" smtClean="0"/>
              <a:t>, IVIG, stool transplant.</a:t>
            </a:r>
          </a:p>
          <a:p>
            <a:r>
              <a:rPr lang="en-US" baseline="0" dirty="0" smtClean="0"/>
              <a:t>Now immobile and developed pressure ulcers worsened by diarrhea.</a:t>
            </a:r>
          </a:p>
          <a:p>
            <a:r>
              <a:rPr lang="en-US" baseline="0" dirty="0" smtClean="0"/>
              <a:t>HD#4: acute hypoxemia, clear </a:t>
            </a:r>
            <a:r>
              <a:rPr lang="en-US" baseline="0" dirty="0" err="1" smtClean="0"/>
              <a:t>cxr</a:t>
            </a:r>
            <a:r>
              <a:rPr lang="en-US" baseline="0" dirty="0" smtClean="0"/>
              <a:t>, hypotension.  </a:t>
            </a:r>
            <a:r>
              <a:rPr lang="en-US" baseline="0" dirty="0" err="1" smtClean="0"/>
              <a:t>Submassive</a:t>
            </a:r>
            <a:r>
              <a:rPr lang="en-US" baseline="0" dirty="0" smtClean="0"/>
              <a:t> PE.  </a:t>
            </a:r>
            <a:endParaRPr lang="en-US" dirty="0" smtClean="0"/>
          </a:p>
          <a:p>
            <a:endParaRPr lang="en-US" dirty="0" smtClean="0"/>
          </a:p>
          <a:p>
            <a:endParaRPr lang="en-US" dirty="0" smtClean="0"/>
          </a:p>
          <a:p>
            <a:r>
              <a:rPr lang="en-US" dirty="0" smtClean="0"/>
              <a:t>We want to stress that urinary catheters are not harmless devices. They may lead to urinary tract infections and cause mechanical trauma to the urethra and bladder. They also immobilize patients—increasing the likelihood of pressure ulcers, falls and prolonged inpatient stays. Dr. Saint has described this eloquently in 2002 as a “one point restraint” affecting patient rights, comfort, and dignity.</a:t>
            </a:r>
          </a:p>
          <a:p>
            <a:endParaRPr lang="en-US" dirty="0" smtClean="0"/>
          </a:p>
          <a:p>
            <a:r>
              <a:rPr lang="en-US" dirty="0" smtClean="0">
                <a:latin typeface="Calibri" pitchFamily="34" charset="0"/>
                <a:cs typeface="Arial" charset="0"/>
              </a:rPr>
              <a:t>In a 2007 study, cases with CAUTI resulted in $1,300 to $1,600 in additional cost per patient.</a:t>
            </a:r>
            <a:r>
              <a:rPr lang="en-US" baseline="30000" dirty="0" smtClean="0">
                <a:latin typeface="Calibri" pitchFamily="34" charset="0"/>
                <a:cs typeface="Arial" charset="0"/>
              </a:rPr>
              <a:t>8</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100000"/>
              <a:buBlip>
                <a:blip r:embed="rId3"/>
              </a:buBlip>
            </a:pPr>
            <a:r>
              <a:rPr lang="en-US" sz="1200" dirty="0" smtClean="0"/>
              <a:t>Would you want a loved one to be a patient at your hospital? Your unit?</a:t>
            </a:r>
          </a:p>
          <a:p>
            <a:pPr>
              <a:spcBef>
                <a:spcPts val="0"/>
              </a:spcBef>
              <a:buSzPct val="100000"/>
              <a:buBlip>
                <a:blip r:embed="rId3"/>
              </a:buBlip>
            </a:pPr>
            <a:endParaRPr lang="en-US" sz="1200" dirty="0" smtClean="0"/>
          </a:p>
          <a:p>
            <a:pPr>
              <a:spcBef>
                <a:spcPts val="0"/>
              </a:spcBef>
              <a:buSzPct val="100000"/>
              <a:buBlip>
                <a:blip r:embed="rId3"/>
              </a:buBlip>
            </a:pPr>
            <a:r>
              <a:rPr lang="en-US" sz="1200" dirty="0" smtClean="0"/>
              <a:t>Would you want to be a patient in the unit where you work?</a:t>
            </a:r>
          </a:p>
          <a:p>
            <a:pPr>
              <a:spcBef>
                <a:spcPts val="0"/>
              </a:spcBef>
              <a:buSzPct val="100000"/>
              <a:buBlip>
                <a:blip r:embed="rId3"/>
              </a:buBlip>
            </a:pPr>
            <a:endParaRPr lang="en-US" sz="1200" dirty="0" smtClean="0"/>
          </a:p>
          <a:p>
            <a:pPr>
              <a:spcBef>
                <a:spcPts val="0"/>
              </a:spcBef>
              <a:buSzPct val="100000"/>
              <a:buBlip>
                <a:blip r:embed="rId3"/>
              </a:buBlip>
            </a:pPr>
            <a:r>
              <a:rPr lang="en-US" sz="1200" dirty="0" smtClean="0"/>
              <a:t>Can you say with 100 percent certainty that you believe that your hospital does everything it can to protect its patients?</a:t>
            </a:r>
          </a:p>
          <a:p>
            <a:endParaRPr lang="en-US" dirty="0"/>
          </a:p>
        </p:txBody>
      </p:sp>
      <p:sp>
        <p:nvSpPr>
          <p:cNvPr id="4" name="Slide Number Placeholder 3"/>
          <p:cNvSpPr>
            <a:spLocks noGrp="1"/>
          </p:cNvSpPr>
          <p:nvPr>
            <p:ph type="sldNum" sz="quarter" idx="10"/>
          </p:nvPr>
        </p:nvSpPr>
        <p:spPr/>
        <p:txBody>
          <a:bodyPr/>
          <a:lstStyle/>
          <a:p>
            <a:fld id="{AF7F378B-12BF-409D-B35E-D224DA0F7538}" type="slidenum">
              <a:rPr lang="en-US" smtClean="0"/>
              <a:pPr/>
              <a:t>35</a:t>
            </a:fld>
            <a:endParaRPr lang="en-US"/>
          </a:p>
        </p:txBody>
      </p:sp>
    </p:spTree>
    <p:extLst>
      <p:ext uri="{BB962C8B-B14F-4D97-AF65-F5344CB8AC3E}">
        <p14:creationId xmlns:p14="http://schemas.microsoft.com/office/powerpoint/2010/main" val="116553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looks like a people</a:t>
            </a:r>
            <a:r>
              <a:rPr lang="en-US" baseline="0" dirty="0" smtClean="0"/>
              <a:t> problem is often a situation problem.</a:t>
            </a:r>
          </a:p>
          <a:p>
            <a:endParaRPr lang="en-US" baseline="0" dirty="0" smtClean="0"/>
          </a:p>
          <a:p>
            <a:r>
              <a:rPr lang="en-US" baseline="0" dirty="0" smtClean="0"/>
              <a:t>Shrinking movie popcorn buckets.</a:t>
            </a:r>
          </a:p>
          <a:p>
            <a:r>
              <a:rPr lang="en-US" baseline="0" dirty="0" smtClean="0"/>
              <a:t>	Chicago screening of Mel Gibson movie – Payback </a:t>
            </a:r>
          </a:p>
          <a:p>
            <a:r>
              <a:rPr lang="en-US" baseline="0" dirty="0" smtClean="0"/>
              <a:t>	Given free popcorn and drink and asked to come after movie to answer a few questions about the concession stand.</a:t>
            </a:r>
          </a:p>
          <a:p>
            <a:r>
              <a:rPr lang="en-US" baseline="0" dirty="0" smtClean="0"/>
              <a:t>	Stale popcorn in buckets too large to finish. (not eating for pleasure or for goal – unable to finish)</a:t>
            </a:r>
          </a:p>
          <a:p>
            <a:r>
              <a:rPr lang="en-US" baseline="0" dirty="0" smtClean="0"/>
              <a:t>	Bigger buckets = more eating  (53% more eating – reproduced many times is various regions to various movies)</a:t>
            </a:r>
          </a:p>
          <a:p>
            <a:endParaRPr lang="en-US" baseline="0" dirty="0" smtClean="0"/>
          </a:p>
          <a:p>
            <a:r>
              <a:rPr lang="en-US" baseline="0" dirty="0" smtClean="0"/>
              <a:t>	When people were told of the finding, they didn’t believe it – I know when I’m full.  Things like that don’t trick me…</a:t>
            </a:r>
          </a:p>
          <a:p>
            <a:r>
              <a:rPr lang="en-US" baseline="0" dirty="0" smtClean="0"/>
              <a:t>	When other people looked at the data, they saw people problems (not understanding health consequences…)</a:t>
            </a:r>
          </a:p>
          <a:p>
            <a:r>
              <a:rPr lang="en-US" baseline="0" dirty="0" smtClean="0"/>
              <a:t>	</a:t>
            </a:r>
          </a:p>
          <a:p>
            <a:endParaRPr lang="en-US" baseline="0" dirty="0" smtClean="0"/>
          </a:p>
          <a:p>
            <a:r>
              <a:rPr lang="en-US" baseline="0" dirty="0" smtClean="0"/>
              <a:t>Supersize me.</a:t>
            </a:r>
            <a:endParaRPr lang="en-US" dirty="0"/>
          </a:p>
        </p:txBody>
      </p:sp>
      <p:sp>
        <p:nvSpPr>
          <p:cNvPr id="4" name="Slide Number Placeholder 3"/>
          <p:cNvSpPr>
            <a:spLocks noGrp="1"/>
          </p:cNvSpPr>
          <p:nvPr>
            <p:ph type="sldNum" sz="quarter" idx="10"/>
          </p:nvPr>
        </p:nvSpPr>
        <p:spPr/>
        <p:txBody>
          <a:bodyPr/>
          <a:lstStyle/>
          <a:p>
            <a:fld id="{01A56CE3-B4E5-4FA3-9987-8937B91A69E6}" type="slidenum">
              <a:rPr lang="en-US" smtClean="0"/>
              <a:pPr/>
              <a:t>40</a:t>
            </a:fld>
            <a:endParaRPr lang="en-US"/>
          </a:p>
        </p:txBody>
      </p:sp>
    </p:spTree>
    <p:extLst>
      <p:ext uri="{BB962C8B-B14F-4D97-AF65-F5344CB8AC3E}">
        <p14:creationId xmlns:p14="http://schemas.microsoft.com/office/powerpoint/2010/main" val="336289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Times" pitchFamily="18" charset="0"/>
              </a:defRPr>
            </a:lvl1pPr>
            <a:lvl2pPr marL="522294" indent="-200882" eaLnBrk="0" hangingPunct="0">
              <a:defRPr sz="1700">
                <a:solidFill>
                  <a:schemeClr val="tx1"/>
                </a:solidFill>
                <a:latin typeface="Times" pitchFamily="18" charset="0"/>
              </a:defRPr>
            </a:lvl2pPr>
            <a:lvl3pPr marL="803529" indent="-160706" eaLnBrk="0" hangingPunct="0">
              <a:defRPr sz="1700">
                <a:solidFill>
                  <a:schemeClr val="tx1"/>
                </a:solidFill>
                <a:latin typeface="Times" pitchFamily="18" charset="0"/>
              </a:defRPr>
            </a:lvl3pPr>
            <a:lvl4pPr marL="1124941" indent="-160706" eaLnBrk="0" hangingPunct="0">
              <a:defRPr sz="1700">
                <a:solidFill>
                  <a:schemeClr val="tx1"/>
                </a:solidFill>
                <a:latin typeface="Times" pitchFamily="18" charset="0"/>
              </a:defRPr>
            </a:lvl4pPr>
            <a:lvl5pPr marL="1446352" indent="-160706" eaLnBrk="0" hangingPunct="0">
              <a:defRPr sz="1700">
                <a:solidFill>
                  <a:schemeClr val="tx1"/>
                </a:solidFill>
                <a:latin typeface="Times" pitchFamily="18" charset="0"/>
              </a:defRPr>
            </a:lvl5pPr>
            <a:lvl6pPr marL="1767764" indent="-160706" eaLnBrk="0" fontAlgn="base" hangingPunct="0">
              <a:spcBef>
                <a:spcPct val="0"/>
              </a:spcBef>
              <a:spcAft>
                <a:spcPct val="0"/>
              </a:spcAft>
              <a:defRPr sz="1700">
                <a:solidFill>
                  <a:schemeClr val="tx1"/>
                </a:solidFill>
                <a:latin typeface="Times" pitchFamily="18" charset="0"/>
              </a:defRPr>
            </a:lvl6pPr>
            <a:lvl7pPr marL="2089175" indent="-160706" eaLnBrk="0" fontAlgn="base" hangingPunct="0">
              <a:spcBef>
                <a:spcPct val="0"/>
              </a:spcBef>
              <a:spcAft>
                <a:spcPct val="0"/>
              </a:spcAft>
              <a:defRPr sz="1700">
                <a:solidFill>
                  <a:schemeClr val="tx1"/>
                </a:solidFill>
                <a:latin typeface="Times" pitchFamily="18" charset="0"/>
              </a:defRPr>
            </a:lvl7pPr>
            <a:lvl8pPr marL="2410587" indent="-160706" eaLnBrk="0" fontAlgn="base" hangingPunct="0">
              <a:spcBef>
                <a:spcPct val="0"/>
              </a:spcBef>
              <a:spcAft>
                <a:spcPct val="0"/>
              </a:spcAft>
              <a:defRPr sz="1700">
                <a:solidFill>
                  <a:schemeClr val="tx1"/>
                </a:solidFill>
                <a:latin typeface="Times" pitchFamily="18" charset="0"/>
              </a:defRPr>
            </a:lvl8pPr>
            <a:lvl9pPr marL="2731999" indent="-160706" eaLnBrk="0" fontAlgn="base" hangingPunct="0">
              <a:spcBef>
                <a:spcPct val="0"/>
              </a:spcBef>
              <a:spcAft>
                <a:spcPct val="0"/>
              </a:spcAft>
              <a:defRPr sz="1700">
                <a:solidFill>
                  <a:schemeClr val="tx1"/>
                </a:solidFill>
                <a:latin typeface="Times" pitchFamily="18" charset="0"/>
              </a:defRPr>
            </a:lvl9pPr>
          </a:lstStyle>
          <a:p>
            <a:pPr eaLnBrk="1" hangingPunct="1">
              <a:defRPr/>
            </a:pPr>
            <a:fld id="{251681E2-AC70-4104-9317-2EB62F8102CF}" type="slidenum">
              <a:rPr lang="en-US" sz="800" smtClean="0"/>
              <a:pPr eaLnBrk="1" hangingPunct="1">
                <a:defRPr/>
              </a:pPr>
              <a:t>43</a:t>
            </a:fld>
            <a:endParaRPr lang="en-US" sz="8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26" charset="-128"/>
            </a:endParaRPr>
          </a:p>
          <a:p>
            <a:pPr eaLnBrk="1" hangingPunct="1">
              <a:spcBef>
                <a:spcPct val="0"/>
              </a:spcBef>
              <a:buFontTx/>
              <a:buAutoNum type="arabicParenR"/>
            </a:pPr>
            <a:endParaRPr lang="en-US" dirty="0" smtClean="0">
              <a:ea typeface="ＭＳ Ｐゴシック" pitchFamily="26"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29057" indent="-280406" eaLnBrk="0" hangingPunct="0">
              <a:defRPr>
                <a:solidFill>
                  <a:schemeClr val="tx1"/>
                </a:solidFill>
                <a:latin typeface="Arial" charset="0"/>
                <a:ea typeface="ＭＳ Ｐゴシック" pitchFamily="26" charset="-128"/>
              </a:defRPr>
            </a:lvl2pPr>
            <a:lvl3pPr marL="1121626" indent="-224325" eaLnBrk="0" hangingPunct="0">
              <a:defRPr>
                <a:solidFill>
                  <a:schemeClr val="tx1"/>
                </a:solidFill>
                <a:latin typeface="Arial" charset="0"/>
                <a:ea typeface="ＭＳ Ｐゴシック" pitchFamily="26" charset="-128"/>
              </a:defRPr>
            </a:lvl3pPr>
            <a:lvl4pPr marL="1570276" indent="-224325" eaLnBrk="0" hangingPunct="0">
              <a:defRPr>
                <a:solidFill>
                  <a:schemeClr val="tx1"/>
                </a:solidFill>
                <a:latin typeface="Arial" charset="0"/>
                <a:ea typeface="ＭＳ Ｐゴシック" pitchFamily="26" charset="-128"/>
              </a:defRPr>
            </a:lvl4pPr>
            <a:lvl5pPr marL="2018927" indent="-224325" eaLnBrk="0" hangingPunct="0">
              <a:defRPr>
                <a:solidFill>
                  <a:schemeClr val="tx1"/>
                </a:solidFill>
                <a:latin typeface="Arial" charset="0"/>
                <a:ea typeface="ＭＳ Ｐゴシック" pitchFamily="26"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26"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26"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26"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23F5C781-C6E2-436D-A302-953FACF9D58F}" type="slidenum">
              <a:rPr lang="en-US">
                <a:solidFill>
                  <a:prstClr val="black"/>
                </a:solidFill>
                <a:latin typeface="Calibri" pitchFamily="26" charset="0"/>
              </a:rPr>
              <a:pPr eaLnBrk="1" hangingPunct="1"/>
              <a:t>46</a:t>
            </a:fld>
            <a:endParaRPr lang="en-US">
              <a:solidFill>
                <a:prstClr val="black"/>
              </a:solidFill>
              <a:latin typeface="Calibri" pitchFamily="2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n-US" dirty="0" smtClean="0"/>
              <a:t>65 y/o female admitted with CHF. Poor</a:t>
            </a:r>
            <a:r>
              <a:rPr lang="en-US" baseline="0" dirty="0" smtClean="0"/>
              <a:t> mobility.  Foley placed on rounds.</a:t>
            </a:r>
          </a:p>
          <a:p>
            <a:r>
              <a:rPr lang="en-US" baseline="0" dirty="0" err="1" smtClean="0"/>
              <a:t>Diuresed</a:t>
            </a:r>
            <a:r>
              <a:rPr lang="en-US" baseline="0" dirty="0" smtClean="0"/>
              <a:t>, but developed CAUTI.  d/c to SNF.</a:t>
            </a:r>
          </a:p>
          <a:p>
            <a:endParaRPr lang="en-US" baseline="0" dirty="0" smtClean="0"/>
          </a:p>
          <a:p>
            <a:r>
              <a:rPr lang="en-US" baseline="0" dirty="0" smtClean="0"/>
              <a:t>Readmitted with severe, refractory C. Diff.  PO </a:t>
            </a:r>
            <a:r>
              <a:rPr lang="en-US" baseline="0" dirty="0" err="1" smtClean="0"/>
              <a:t>Vanc</a:t>
            </a:r>
            <a:r>
              <a:rPr lang="en-US" baseline="0" dirty="0" smtClean="0"/>
              <a:t>, IVIG, stool transplant.</a:t>
            </a:r>
          </a:p>
          <a:p>
            <a:r>
              <a:rPr lang="en-US" baseline="0" dirty="0" smtClean="0"/>
              <a:t>Now immobile and developed pressure ulcers worsened by diarrhea.</a:t>
            </a:r>
          </a:p>
          <a:p>
            <a:r>
              <a:rPr lang="en-US" baseline="0" dirty="0" smtClean="0"/>
              <a:t>HD#4: acute hypoxemia, clear </a:t>
            </a:r>
            <a:r>
              <a:rPr lang="en-US" baseline="0" dirty="0" err="1" smtClean="0"/>
              <a:t>cxr</a:t>
            </a:r>
            <a:r>
              <a:rPr lang="en-US" baseline="0" dirty="0" smtClean="0"/>
              <a:t>, hypotension.  </a:t>
            </a:r>
            <a:r>
              <a:rPr lang="en-US" baseline="0" dirty="0" err="1" smtClean="0"/>
              <a:t>Submassive</a:t>
            </a:r>
            <a:r>
              <a:rPr lang="en-US" baseline="0" dirty="0" smtClean="0"/>
              <a:t> PE.  </a:t>
            </a:r>
            <a:endParaRPr lang="en-US" dirty="0" smtClean="0"/>
          </a:p>
          <a:p>
            <a:endParaRPr lang="en-US" dirty="0" smtClean="0"/>
          </a:p>
          <a:p>
            <a:endParaRPr lang="en-US" dirty="0" smtClean="0"/>
          </a:p>
          <a:p>
            <a:r>
              <a:rPr lang="en-US" dirty="0" smtClean="0"/>
              <a:t>We want to stress that urinary catheters are not harmless devices. They may lead to urinary tract infections and cause mechanical trauma to the urethra and bladder. They also immobilize patients—increasing the likelihood of pressure ulcers, falls and prolonged inpatient stays. Dr. Saint has described this eloquently in 2002 as a “one point restraint” affecting patient rights, comfort, and dignity.</a:t>
            </a:r>
          </a:p>
          <a:p>
            <a:endParaRPr lang="en-US" dirty="0" smtClean="0"/>
          </a:p>
          <a:p>
            <a:r>
              <a:rPr lang="en-US" dirty="0" smtClean="0">
                <a:latin typeface="Calibri" pitchFamily="34" charset="0"/>
                <a:cs typeface="Arial" charset="0"/>
              </a:rPr>
              <a:t>In a 2007 study, cases with CAUTI resulted in $1,300 to $1,600 in additional cost per patient.</a:t>
            </a:r>
            <a:r>
              <a:rPr lang="en-US" baseline="30000" dirty="0" smtClean="0">
                <a:latin typeface="Calibri" pitchFamily="34" charset="0"/>
                <a:cs typeface="Arial" charset="0"/>
              </a:rPr>
              <a:t>8</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7619AB-2657-4B71-8A5E-5B3CD7311F91}" type="slidenum">
              <a:rPr lang="en-US" smtClean="0"/>
              <a:pPr/>
              <a:t>76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US" smtClean="0"/>
              <a:t>Our goal is to assist healthcare facilities in preventing catheter-associated urinary tract infections (CAUTIs). We will describe urinary catheter use and the epidemiology of catheter-associated urinary tract infections. We will explain the steps that CMS (Center for Medicare and Medicaid Services) and HHS (Health and Human Services) have taken to reduce CAUTIs in the hospital setting. </a:t>
            </a:r>
          </a:p>
          <a:p>
            <a:r>
              <a:rPr lang="en-US" smtClean="0"/>
              <a:t>We will also review how to reduce the risk of CAUTIs (for example, proper insertion techniques and appropriate use), discuss how to sustain your facility’s improvement  (how to keep catheter utilization and CAUTI rates down), provide tools for avoiding unnecessary urinary catheter placement and metrics to calculate utilization rates.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26" charset="-128"/>
            </a:endParaRPr>
          </a:p>
          <a:p>
            <a:pPr eaLnBrk="1" hangingPunct="1">
              <a:spcBef>
                <a:spcPct val="0"/>
              </a:spcBef>
              <a:buFontTx/>
              <a:buAutoNum type="arabicParenR"/>
            </a:pPr>
            <a:endParaRPr lang="en-US" dirty="0" smtClean="0">
              <a:ea typeface="ＭＳ Ｐゴシック" pitchFamily="26"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29057" indent="-280406" eaLnBrk="0" hangingPunct="0">
              <a:defRPr>
                <a:solidFill>
                  <a:schemeClr val="tx1"/>
                </a:solidFill>
                <a:latin typeface="Arial" charset="0"/>
                <a:ea typeface="ＭＳ Ｐゴシック" pitchFamily="26" charset="-128"/>
              </a:defRPr>
            </a:lvl2pPr>
            <a:lvl3pPr marL="1121626" indent="-224325" eaLnBrk="0" hangingPunct="0">
              <a:defRPr>
                <a:solidFill>
                  <a:schemeClr val="tx1"/>
                </a:solidFill>
                <a:latin typeface="Arial" charset="0"/>
                <a:ea typeface="ＭＳ Ｐゴシック" pitchFamily="26" charset="-128"/>
              </a:defRPr>
            </a:lvl3pPr>
            <a:lvl4pPr marL="1570276" indent="-224325" eaLnBrk="0" hangingPunct="0">
              <a:defRPr>
                <a:solidFill>
                  <a:schemeClr val="tx1"/>
                </a:solidFill>
                <a:latin typeface="Arial" charset="0"/>
                <a:ea typeface="ＭＳ Ｐゴシック" pitchFamily="26" charset="-128"/>
              </a:defRPr>
            </a:lvl4pPr>
            <a:lvl5pPr marL="2018927" indent="-224325" eaLnBrk="0" hangingPunct="0">
              <a:defRPr>
                <a:solidFill>
                  <a:schemeClr val="tx1"/>
                </a:solidFill>
                <a:latin typeface="Arial" charset="0"/>
                <a:ea typeface="ＭＳ Ｐゴシック" pitchFamily="26"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26"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26"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26"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23F5C781-C6E2-436D-A302-953FACF9D58F}" type="slidenum">
              <a:rPr lang="en-US">
                <a:solidFill>
                  <a:prstClr val="black"/>
                </a:solidFill>
                <a:latin typeface="Calibri" pitchFamily="26" charset="0"/>
              </a:rPr>
              <a:pPr eaLnBrk="1" hangingPunct="1"/>
              <a:t>12</a:t>
            </a:fld>
            <a:endParaRPr lang="en-US">
              <a:solidFill>
                <a:prstClr val="black"/>
              </a:solidFill>
              <a:latin typeface="Calibri" pitchFamily="2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Executives: change management</a:t>
            </a:r>
          </a:p>
          <a:p>
            <a:r>
              <a:rPr lang="en-US" dirty="0" smtClean="0"/>
              <a:t>Individuals: self-</a:t>
            </a:r>
            <a:r>
              <a:rPr lang="en-US" baseline="0" dirty="0" smtClean="0"/>
              <a:t> help</a:t>
            </a:r>
          </a:p>
          <a:p>
            <a:r>
              <a:rPr lang="en-US" baseline="0" dirty="0" smtClean="0"/>
              <a:t>Activists: change the world</a:t>
            </a:r>
          </a:p>
          <a:p>
            <a:pPr defTabSz="895838" eaLnBrk="0" fontAlgn="base" hangingPunct="0">
              <a:spcBef>
                <a:spcPct val="30000"/>
              </a:spcBef>
              <a:spcAft>
                <a:spcPct val="0"/>
              </a:spcAft>
              <a:defRPr/>
            </a:pPr>
            <a:r>
              <a:rPr lang="en-US" dirty="0">
                <a:latin typeface="Arial" pitchFamily="34" charset="0"/>
              </a:rPr>
              <a:t>Ted Talks: Derek </a:t>
            </a:r>
            <a:r>
              <a:rPr lang="en-US" dirty="0" err="1">
                <a:latin typeface="Arial" pitchFamily="34" charset="0"/>
              </a:rPr>
              <a:t>Sivers</a:t>
            </a:r>
            <a:r>
              <a:rPr lang="en-US" dirty="0">
                <a:latin typeface="Arial" pitchFamily="34" charset="0"/>
              </a:rPr>
              <a:t>: How to start a movement</a:t>
            </a:r>
          </a:p>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26" charset="-128"/>
              </a:rPr>
              <a:t>This slides summarizes the interventions of this effort:</a:t>
            </a:r>
          </a:p>
          <a:p>
            <a:pPr eaLnBrk="1" hangingPunct="1">
              <a:spcBef>
                <a:spcPct val="0"/>
              </a:spcBef>
            </a:pPr>
            <a:endParaRPr lang="en-US" dirty="0" smtClean="0">
              <a:ea typeface="ＭＳ Ｐゴシック" pitchFamily="26" charset="-128"/>
            </a:endParaRPr>
          </a:p>
          <a:p>
            <a:pPr eaLnBrk="1" hangingPunct="1">
              <a:spcBef>
                <a:spcPct val="0"/>
              </a:spcBef>
              <a:buFontTx/>
              <a:buAutoNum type="arabicParenR"/>
            </a:pPr>
            <a:r>
              <a:rPr lang="en-US" dirty="0" smtClean="0">
                <a:ea typeface="ＭＳ Ｐゴシック" pitchFamily="26" charset="-128"/>
              </a:rPr>
              <a:t>The 5 elements of the Comprehensive Unit-based Safety Program or CUSP</a:t>
            </a:r>
          </a:p>
          <a:p>
            <a:pPr eaLnBrk="1" hangingPunct="1">
              <a:spcBef>
                <a:spcPct val="0"/>
              </a:spcBef>
              <a:buFontTx/>
              <a:buAutoNum type="arabicParenR"/>
            </a:pPr>
            <a:endParaRPr lang="en-US" dirty="0" smtClean="0">
              <a:ea typeface="ＭＳ Ｐゴシック" pitchFamily="26" charset="-128"/>
            </a:endParaRPr>
          </a:p>
          <a:p>
            <a:pPr eaLnBrk="1" hangingPunct="1">
              <a:spcBef>
                <a:spcPct val="0"/>
              </a:spcBef>
              <a:buFontTx/>
              <a:buAutoNum type="arabicParenR"/>
            </a:pPr>
            <a:r>
              <a:rPr lang="en-US" dirty="0" smtClean="0">
                <a:ea typeface="ＭＳ Ｐゴシック" pitchFamily="26" charset="-128"/>
              </a:rPr>
              <a:t>Care and Removal</a:t>
            </a:r>
          </a:p>
          <a:p>
            <a:pPr eaLnBrk="1" hangingPunct="1">
              <a:spcBef>
                <a:spcPct val="0"/>
              </a:spcBef>
              <a:buFontTx/>
              <a:buChar char="•"/>
            </a:pPr>
            <a:r>
              <a:rPr lang="en-US" dirty="0" smtClean="0">
                <a:ea typeface="ＭＳ Ｐゴシック" pitchFamily="26" charset="-128"/>
              </a:rPr>
              <a:t>Removal of unnecessary indwelling catheters based on HICPAC recommendations</a:t>
            </a:r>
          </a:p>
          <a:p>
            <a:pPr eaLnBrk="1" hangingPunct="1">
              <a:spcBef>
                <a:spcPct val="0"/>
              </a:spcBef>
              <a:buFontTx/>
              <a:buChar char="•"/>
            </a:pPr>
            <a:r>
              <a:rPr lang="en-US" dirty="0" smtClean="0">
                <a:ea typeface="ＭＳ Ｐゴシック" pitchFamily="26" charset="-128"/>
              </a:rPr>
              <a:t>Proper care for appropriate indwelling catheters</a:t>
            </a:r>
          </a:p>
          <a:p>
            <a:pPr eaLnBrk="1" hangingPunct="1">
              <a:spcBef>
                <a:spcPct val="0"/>
              </a:spcBef>
            </a:pPr>
            <a:endParaRPr lang="en-US" dirty="0" smtClean="0">
              <a:ea typeface="ＭＳ Ｐゴシック" pitchFamily="26" charset="-128"/>
            </a:endParaRPr>
          </a:p>
          <a:p>
            <a:pPr eaLnBrk="1" hangingPunct="1">
              <a:spcBef>
                <a:spcPct val="0"/>
              </a:spcBef>
            </a:pPr>
            <a:r>
              <a:rPr lang="en-US" dirty="0" smtClean="0">
                <a:ea typeface="ＭＳ Ｐゴシック" pitchFamily="26" charset="-128"/>
              </a:rPr>
              <a:t>3) Placement Intervention</a:t>
            </a:r>
          </a:p>
          <a:p>
            <a:pPr eaLnBrk="1" hangingPunct="1">
              <a:spcBef>
                <a:spcPct val="0"/>
              </a:spcBef>
              <a:buFontTx/>
              <a:buChar char="•"/>
            </a:pPr>
            <a:r>
              <a:rPr lang="en-US" dirty="0" smtClean="0">
                <a:ea typeface="ＭＳ Ｐゴシック" pitchFamily="26" charset="-128"/>
              </a:rPr>
              <a:t>Determination of appropriateness of indwelling catheter based on HICPAC recommendations</a:t>
            </a:r>
          </a:p>
          <a:p>
            <a:pPr eaLnBrk="1" hangingPunct="1">
              <a:spcBef>
                <a:spcPct val="0"/>
              </a:spcBef>
              <a:buFontTx/>
              <a:buChar char="•"/>
            </a:pPr>
            <a:r>
              <a:rPr lang="en-US" dirty="0" smtClean="0">
                <a:ea typeface="ＭＳ Ｐゴシック" pitchFamily="26" charset="-128"/>
              </a:rPr>
              <a:t>Sterile placement of indwelling catheter</a:t>
            </a:r>
          </a:p>
          <a:p>
            <a:pPr eaLnBrk="1" hangingPunct="1">
              <a:spcBef>
                <a:spcPct val="0"/>
              </a:spcBef>
            </a:pPr>
            <a:endParaRPr lang="en-US" dirty="0" smtClean="0">
              <a:ea typeface="ＭＳ Ｐゴシック" pitchFamily="26" charset="-128"/>
            </a:endParaRPr>
          </a:p>
          <a:p>
            <a:pPr eaLnBrk="1" hangingPunct="1">
              <a:spcBef>
                <a:spcPct val="0"/>
              </a:spcBef>
              <a:buFontTx/>
              <a:buAutoNum type="arabicParenR"/>
            </a:pPr>
            <a:endParaRPr lang="en-US" dirty="0" smtClean="0">
              <a:ea typeface="ＭＳ Ｐゴシック" pitchFamily="26"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29057" indent="-280406" eaLnBrk="0" hangingPunct="0">
              <a:defRPr>
                <a:solidFill>
                  <a:schemeClr val="tx1"/>
                </a:solidFill>
                <a:latin typeface="Arial" charset="0"/>
                <a:ea typeface="ＭＳ Ｐゴシック" pitchFamily="26" charset="-128"/>
              </a:defRPr>
            </a:lvl2pPr>
            <a:lvl3pPr marL="1121626" indent="-224325" eaLnBrk="0" hangingPunct="0">
              <a:defRPr>
                <a:solidFill>
                  <a:schemeClr val="tx1"/>
                </a:solidFill>
                <a:latin typeface="Arial" charset="0"/>
                <a:ea typeface="ＭＳ Ｐゴシック" pitchFamily="26" charset="-128"/>
              </a:defRPr>
            </a:lvl3pPr>
            <a:lvl4pPr marL="1570276" indent="-224325" eaLnBrk="0" hangingPunct="0">
              <a:defRPr>
                <a:solidFill>
                  <a:schemeClr val="tx1"/>
                </a:solidFill>
                <a:latin typeface="Arial" charset="0"/>
                <a:ea typeface="ＭＳ Ｐゴシック" pitchFamily="26" charset="-128"/>
              </a:defRPr>
            </a:lvl4pPr>
            <a:lvl5pPr marL="2018927" indent="-224325" eaLnBrk="0" hangingPunct="0">
              <a:defRPr>
                <a:solidFill>
                  <a:schemeClr val="tx1"/>
                </a:solidFill>
                <a:latin typeface="Arial" charset="0"/>
                <a:ea typeface="ＭＳ Ｐゴシック" pitchFamily="26" charset="-128"/>
              </a:defRPr>
            </a:lvl5pPr>
            <a:lvl6pPr marL="2467577" indent="-224325" eaLnBrk="0" fontAlgn="base" hangingPunct="0">
              <a:spcBef>
                <a:spcPct val="0"/>
              </a:spcBef>
              <a:spcAft>
                <a:spcPct val="0"/>
              </a:spcAft>
              <a:defRPr>
                <a:solidFill>
                  <a:schemeClr val="tx1"/>
                </a:solidFill>
                <a:latin typeface="Arial" charset="0"/>
                <a:ea typeface="ＭＳ Ｐゴシック" pitchFamily="26" charset="-128"/>
              </a:defRPr>
            </a:lvl6pPr>
            <a:lvl7pPr marL="2916227" indent="-224325" eaLnBrk="0" fontAlgn="base" hangingPunct="0">
              <a:spcBef>
                <a:spcPct val="0"/>
              </a:spcBef>
              <a:spcAft>
                <a:spcPct val="0"/>
              </a:spcAft>
              <a:defRPr>
                <a:solidFill>
                  <a:schemeClr val="tx1"/>
                </a:solidFill>
                <a:latin typeface="Arial" charset="0"/>
                <a:ea typeface="ＭＳ Ｐゴシック" pitchFamily="26" charset="-128"/>
              </a:defRPr>
            </a:lvl7pPr>
            <a:lvl8pPr marL="3364878" indent="-224325" eaLnBrk="0" fontAlgn="base" hangingPunct="0">
              <a:spcBef>
                <a:spcPct val="0"/>
              </a:spcBef>
              <a:spcAft>
                <a:spcPct val="0"/>
              </a:spcAft>
              <a:defRPr>
                <a:solidFill>
                  <a:schemeClr val="tx1"/>
                </a:solidFill>
                <a:latin typeface="Arial" charset="0"/>
                <a:ea typeface="ＭＳ Ｐゴシック" pitchFamily="26" charset="-128"/>
              </a:defRPr>
            </a:lvl8pPr>
            <a:lvl9pPr marL="3813528" indent="-224325"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23F5C781-C6E2-436D-A302-953FACF9D58F}" type="slidenum">
              <a:rPr lang="en-US">
                <a:solidFill>
                  <a:prstClr val="black"/>
                </a:solidFill>
                <a:latin typeface="Calibri" pitchFamily="26" charset="0"/>
              </a:rPr>
              <a:pPr eaLnBrk="1" hangingPunct="1"/>
              <a:t>15</a:t>
            </a:fld>
            <a:endParaRPr lang="en-US">
              <a:solidFill>
                <a:prstClr val="black"/>
              </a:solidFill>
              <a:latin typeface="Calibri" pitchFamily="2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 =</a:t>
            </a:r>
            <a:r>
              <a:rPr lang="en-US" baseline="0" dirty="0" smtClean="0"/>
              <a:t> head, rational, cautious, analytical, conscious, long term, delayed gratification </a:t>
            </a:r>
          </a:p>
          <a:p>
            <a:r>
              <a:rPr lang="en-US" baseline="0" dirty="0" smtClean="0"/>
              <a:t>Elephant – heart, emotional, spontaneous, instinctive, intuitive, subconscious, short term, instant gratification</a:t>
            </a:r>
          </a:p>
          <a:p>
            <a:r>
              <a:rPr lang="en-US" baseline="0" dirty="0" smtClean="0"/>
              <a:t>Path – environment, context , framework, tools</a:t>
            </a:r>
            <a:endParaRPr lang="en-US" dirty="0"/>
          </a:p>
        </p:txBody>
      </p:sp>
      <p:sp>
        <p:nvSpPr>
          <p:cNvPr id="4" name="Slide Number Placeholder 3"/>
          <p:cNvSpPr>
            <a:spLocks noGrp="1"/>
          </p:cNvSpPr>
          <p:nvPr>
            <p:ph type="sldNum" sz="quarter" idx="10"/>
          </p:nvPr>
        </p:nvSpPr>
        <p:spPr/>
        <p:txBody>
          <a:bodyPr/>
          <a:lstStyle/>
          <a:p>
            <a:fld id="{01A56CE3-B4E5-4FA3-9987-8937B91A69E6}" type="slidenum">
              <a:rPr lang="en-US" smtClean="0"/>
              <a:pPr/>
              <a:t>16</a:t>
            </a:fld>
            <a:endParaRPr lang="en-US"/>
          </a:p>
        </p:txBody>
      </p:sp>
    </p:spTree>
    <p:extLst>
      <p:ext uri="{BB962C8B-B14F-4D97-AF65-F5344CB8AC3E}">
        <p14:creationId xmlns:p14="http://schemas.microsoft.com/office/powerpoint/2010/main" val="424566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 =</a:t>
            </a:r>
            <a:r>
              <a:rPr lang="en-US" baseline="0" dirty="0" smtClean="0"/>
              <a:t> head, rational, cautious, analytical, conscious, long term, delayed gratification </a:t>
            </a:r>
          </a:p>
          <a:p>
            <a:r>
              <a:rPr lang="en-US" baseline="0" dirty="0" smtClean="0"/>
              <a:t>Elephant – heart, emotional, spontaneous, instinctive, intuitive, subconscious, short term, instant gratification</a:t>
            </a:r>
          </a:p>
          <a:p>
            <a:r>
              <a:rPr lang="en-US" baseline="0" dirty="0" smtClean="0"/>
              <a:t>Path – environment, context , framework, tools</a:t>
            </a:r>
            <a:endParaRPr lang="en-US" dirty="0"/>
          </a:p>
        </p:txBody>
      </p:sp>
      <p:sp>
        <p:nvSpPr>
          <p:cNvPr id="4" name="Slide Number Placeholder 3"/>
          <p:cNvSpPr>
            <a:spLocks noGrp="1"/>
          </p:cNvSpPr>
          <p:nvPr>
            <p:ph type="sldNum" sz="quarter" idx="10"/>
          </p:nvPr>
        </p:nvSpPr>
        <p:spPr/>
        <p:txBody>
          <a:bodyPr/>
          <a:lstStyle/>
          <a:p>
            <a:fld id="{01A56CE3-B4E5-4FA3-9987-8937B91A69E6}" type="slidenum">
              <a:rPr lang="en-US" smtClean="0"/>
              <a:pPr/>
              <a:t>17</a:t>
            </a:fld>
            <a:endParaRPr lang="en-US"/>
          </a:p>
        </p:txBody>
      </p:sp>
    </p:spTree>
    <p:extLst>
      <p:ext uri="{BB962C8B-B14F-4D97-AF65-F5344CB8AC3E}">
        <p14:creationId xmlns:p14="http://schemas.microsoft.com/office/powerpoint/2010/main" val="424566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Rider =</a:t>
            </a:r>
            <a:r>
              <a:rPr lang="en-US" baseline="0" dirty="0" smtClean="0"/>
              <a:t> head, rational, cautious, analytical, conscious, long term, delayed gratification </a:t>
            </a:r>
          </a:p>
          <a:p>
            <a:r>
              <a:rPr lang="en-US" baseline="0" dirty="0" smtClean="0"/>
              <a:t>Elephant – heart, emotional, spontaneous, instinctive, intuitive, subconscious, short term, instant gratification</a:t>
            </a:r>
          </a:p>
          <a:p>
            <a:r>
              <a:rPr lang="en-US" baseline="0" dirty="0" smtClean="0"/>
              <a:t>Path – environment, context , framework, tools</a:t>
            </a:r>
            <a:endParaRPr lang="en-US" dirty="0"/>
          </a:p>
        </p:txBody>
      </p:sp>
      <p:sp>
        <p:nvSpPr>
          <p:cNvPr id="4" name="Slide Number Placeholder 3"/>
          <p:cNvSpPr>
            <a:spLocks noGrp="1"/>
          </p:cNvSpPr>
          <p:nvPr>
            <p:ph type="sldNum" sz="quarter" idx="10"/>
          </p:nvPr>
        </p:nvSpPr>
        <p:spPr/>
        <p:txBody>
          <a:bodyPr/>
          <a:lstStyle/>
          <a:p>
            <a:fld id="{01A56CE3-B4E5-4FA3-9987-8937B91A69E6}" type="slidenum">
              <a:rPr lang="en-US" smtClean="0"/>
              <a:pPr/>
              <a:t>18</a:t>
            </a:fld>
            <a:endParaRPr lang="en-US"/>
          </a:p>
        </p:txBody>
      </p:sp>
    </p:spTree>
    <p:extLst>
      <p:ext uri="{BB962C8B-B14F-4D97-AF65-F5344CB8AC3E}">
        <p14:creationId xmlns:p14="http://schemas.microsoft.com/office/powerpoint/2010/main" val="4245661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87CFD0A-9835-47D4-A116-CC0DD47EB550}" type="datetimeFigureOut">
              <a:rPr lang="en-US"/>
              <a:pPr>
                <a:defRPr/>
              </a:pPr>
              <a:t>10/1/2015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496A89-B87D-4AC6-BA37-A98F00399581}" type="slidenum">
              <a:rPr lang="en-US"/>
              <a:pPr>
                <a:defRPr/>
              </a:pPr>
              <a:t>‹#›</a:t>
            </a:fld>
            <a:endParaRPr lang="en-US"/>
          </a:p>
        </p:txBody>
      </p:sp>
    </p:spTree>
    <p:extLst>
      <p:ext uri="{BB962C8B-B14F-4D97-AF65-F5344CB8AC3E}">
        <p14:creationId xmlns:p14="http://schemas.microsoft.com/office/powerpoint/2010/main" val="19966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smtClean="0">
              <a:solidFill>
                <a:prstClr val="black"/>
              </a:solidFill>
            </a:endParaRPr>
          </a:p>
        </p:txBody>
      </p:sp>
      <p:pic>
        <p:nvPicPr>
          <p:cNvPr id="5"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59100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414680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EBFD534-089E-481F-964F-C5F4820502DD}" type="datetime1">
              <a:rPr lang="en-US" smtClean="0">
                <a:solidFill>
                  <a:prstClr val="black">
                    <a:tint val="75000"/>
                  </a:prstClr>
                </a:solidFill>
              </a:rPr>
              <a:pPr/>
              <a:t>10/1/2015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53DA1A-46EF-4097-BF03-82D06CC58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92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10"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r>
              <a:rPr lang="en-US" smtClean="0"/>
              <a:t>Click icon to add picture</a:t>
            </a:r>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pic>
        <p:nvPicPr>
          <p:cNvPr id="6"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r>
              <a:rPr lang="en-US" smtClean="0"/>
              <a:t>Click icon to add picture</a:t>
            </a:r>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pic>
        <p:nvPicPr>
          <p:cNvPr id="6"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10"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smtClean="0">
              <a:solidFill>
                <a:prstClr val="black"/>
              </a:solidFill>
            </a:endParaRPr>
          </a:p>
        </p:txBody>
      </p:sp>
      <p:pic>
        <p:nvPicPr>
          <p:cNvPr id="5"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591005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87CFD0A-9835-47D4-A116-CC0DD47EB550}" type="datetimeFigureOut">
              <a:rPr lang="en-US"/>
              <a:pPr>
                <a:defRPr/>
              </a:pPr>
              <a:t>10/1/2015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496A89-B87D-4AC6-BA37-A98F00399581}" type="slidenum">
              <a:rPr lang="en-US"/>
              <a:pPr>
                <a:defRPr/>
              </a:pPr>
              <a:t>‹#›</a:t>
            </a:fld>
            <a:endParaRPr lang="en-US"/>
          </a:p>
        </p:txBody>
      </p:sp>
    </p:spTree>
    <p:extLst>
      <p:ext uri="{BB962C8B-B14F-4D97-AF65-F5344CB8AC3E}">
        <p14:creationId xmlns:p14="http://schemas.microsoft.com/office/powerpoint/2010/main" val="199668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414680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EBFD534-089E-481F-964F-C5F4820502DD}" type="datetime1">
              <a:rPr lang="en-US" smtClean="0">
                <a:solidFill>
                  <a:prstClr val="black">
                    <a:tint val="75000"/>
                  </a:prstClr>
                </a:solidFill>
              </a:rPr>
              <a:pPr/>
              <a:t>10/1/2015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53DA1A-46EF-4097-BF03-82D06CC58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992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910641-EF48-4453-B40E-F32D66D495EA}" type="datetimeFigureOut">
              <a:rPr lang="en-US" smtClean="0"/>
              <a:pPr/>
              <a:t>10/1/2015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0DC3772-8747-49E8-B752-109392D08179}" type="slidenum">
              <a:rPr lang="en-US" smtClean="0"/>
              <a:pPr/>
              <a:t>‹#›</a:t>
            </a:fld>
            <a:endParaRPr lang="en-US"/>
          </a:p>
        </p:txBody>
      </p:sp>
    </p:spTree>
    <p:extLst>
      <p:ext uri="{BB962C8B-B14F-4D97-AF65-F5344CB8AC3E}">
        <p14:creationId xmlns:p14="http://schemas.microsoft.com/office/powerpoint/2010/main" val="226090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pPr algn="l"/>
              <a:t>‹#›</a:t>
            </a:fld>
            <a:endParaRPr lang="en-US" dirty="0"/>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4" r:id="rId1"/>
    <p:sldLayoutId id="2147483673" r:id="rId2"/>
    <p:sldLayoutId id="2147483663" r:id="rId3"/>
    <p:sldLayoutId id="2147483675" r:id="rId4"/>
    <p:sldLayoutId id="2147483669" r:id="rId5"/>
    <p:sldLayoutId id="2147483676" r:id="rId6"/>
    <p:sldLayoutId id="2147483677" r:id="rId7"/>
    <p:sldLayoutId id="2147483665" r:id="rId8"/>
    <p:sldLayoutId id="2147483666" r:id="rId9"/>
    <p:sldLayoutId id="2147483678" r:id="rId10"/>
    <p:sldLayoutId id="2147483667" r:id="rId11"/>
    <p:sldLayoutId id="2147483679" r:id="rId12"/>
    <p:sldLayoutId id="2147483674" r:id="rId13"/>
    <p:sldLayoutId id="2147483670" r:id="rId14"/>
    <p:sldLayoutId id="2147483680" r:id="rId15"/>
    <p:sldLayoutId id="2147483682" r:id="rId16"/>
    <p:sldLayoutId id="2147483683" r:id="rId17"/>
    <p:sldLayoutId id="2147483684" r:id="rId18"/>
    <p:sldLayoutId id="2147483685" r:id="rId19"/>
    <p:sldLayoutId id="2147483686"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pPr algn="l"/>
              <a:t>‹#›</a:t>
            </a:fld>
            <a:endParaRPr lang="en-US" dirty="0"/>
          </a:p>
        </p:txBody>
      </p:sp>
      <p:sp>
        <p:nvSpPr>
          <p:cNvPr id="7" name="Rectangle 6"/>
          <p:cNvSpPr/>
          <p:nvPr/>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8" name="Straight Connector 7"/>
          <p:cNvCxnSpPr/>
          <p:nvPr/>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Rectangle 8"/>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11" name="Straight Connector 10"/>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8.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8.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8.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8.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8.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4.jpeg"/><Relationship Id="rId5" Type="http://schemas.openxmlformats.org/officeDocument/2006/relationships/image" Target="../media/image9.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eg"/><Relationship Id="rId5" Type="http://schemas.openxmlformats.org/officeDocument/2006/relationships/image" Target="../media/image9.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38.wmf"/><Relationship Id="rId4" Type="http://schemas.openxmlformats.org/officeDocument/2006/relationships/image" Target="../media/image37.wmf"/></Relationships>
</file>

<file path=ppt/slides/_rels/slide5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47.emf"/><Relationship Id="rId4" Type="http://schemas.openxmlformats.org/officeDocument/2006/relationships/package" Target="../embeddings/Microsoft_Word_Document2.docx"/></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package" Target="../embeddings/Microsoft_Word_Document3.docx"/></Relationships>
</file>

<file path=ppt/slides/_rels/slide8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CAUTI in Specialized Patient Populations: The ICU</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a:t>
            </a:fld>
            <a:endParaRPr lang="en-US" dirty="0"/>
          </a:p>
        </p:txBody>
      </p:sp>
      <p:pic>
        <p:nvPicPr>
          <p:cNvPr id="6" name="Picture Placeholder 7" descr="photo of Dr. Wuns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5" y="1905000"/>
            <a:ext cx="1162050" cy="1752600"/>
          </a:xfrm>
          <a:prstGeom prst="rect">
            <a:avLst/>
          </a:prstGeom>
        </p:spPr>
      </p:pic>
      <p:sp>
        <p:nvSpPr>
          <p:cNvPr id="7" name="Text Placeholder 3"/>
          <p:cNvSpPr>
            <a:spLocks noGrp="1"/>
          </p:cNvSpPr>
          <p:nvPr>
            <p:ph type="body" sz="quarter" idx="4294967295"/>
          </p:nvPr>
        </p:nvSpPr>
        <p:spPr>
          <a:xfrm>
            <a:off x="1905000" y="2057400"/>
            <a:ext cx="5257800" cy="3962400"/>
          </a:xfrm>
          <a:prstGeom prst="rect">
            <a:avLst/>
          </a:prstGeom>
        </p:spPr>
        <p:txBody>
          <a:bodyPr>
            <a:normAutofit lnSpcReduction="10000"/>
          </a:bodyPr>
          <a:lstStyle/>
          <a:p>
            <a:pPr marL="0" indent="0" algn="ctr">
              <a:spcAft>
                <a:spcPts val="3000"/>
              </a:spcAft>
              <a:buNone/>
            </a:pPr>
            <a:r>
              <a:rPr lang="en-US" sz="2800" b="1" dirty="0"/>
              <a:t>Hannah Wunsch, </a:t>
            </a:r>
            <a:r>
              <a:rPr lang="en-US" sz="2800" b="1" dirty="0" smtClean="0"/>
              <a:t>MD, </a:t>
            </a:r>
            <a:r>
              <a:rPr lang="en-US" sz="2800" b="1" dirty="0"/>
              <a:t>MSc</a:t>
            </a:r>
            <a:r>
              <a:rPr lang="en-US" sz="2800" dirty="0"/>
              <a:t/>
            </a:r>
            <a:br>
              <a:rPr lang="en-US" sz="2800" dirty="0"/>
            </a:br>
            <a:r>
              <a:rPr lang="en-US" sz="2400" dirty="0"/>
              <a:t>Herbert Irving Assistant Professor of Anesthesiology and </a:t>
            </a:r>
            <a:r>
              <a:rPr lang="en-US" sz="2400" dirty="0" smtClean="0"/>
              <a:t>Epidemiology</a:t>
            </a:r>
            <a:br>
              <a:rPr lang="en-US" sz="2400" dirty="0" smtClean="0"/>
            </a:br>
            <a:r>
              <a:rPr lang="en-US" sz="2400" dirty="0" smtClean="0"/>
              <a:t>Columbia University</a:t>
            </a:r>
            <a:endParaRPr lang="en-US" sz="2800" dirty="0" smtClean="0"/>
          </a:p>
          <a:p>
            <a:pPr marL="0" indent="0" algn="ctr">
              <a:spcBef>
                <a:spcPts val="0"/>
              </a:spcBef>
              <a:buNone/>
            </a:pPr>
            <a:r>
              <a:rPr lang="en-US" sz="2800" b="1" dirty="0" smtClean="0"/>
              <a:t>Eugene Chu, MD, FHM</a:t>
            </a:r>
            <a:r>
              <a:rPr lang="en-US" sz="2800" dirty="0"/>
              <a:t/>
            </a:r>
            <a:br>
              <a:rPr lang="en-US" sz="2800" dirty="0"/>
            </a:br>
            <a:r>
              <a:rPr lang="en-US" sz="2400" dirty="0"/>
              <a:t>Director of Hospital Medicine</a:t>
            </a:r>
            <a:br>
              <a:rPr lang="en-US" sz="2400" dirty="0"/>
            </a:br>
            <a:r>
              <a:rPr lang="en-US" sz="2400" dirty="0"/>
              <a:t>Boulder Community </a:t>
            </a:r>
            <a:r>
              <a:rPr lang="en-US" sz="2400" dirty="0" smtClean="0"/>
              <a:t>Hospital</a:t>
            </a:r>
          </a:p>
          <a:p>
            <a:pPr marL="0" indent="0" algn="ctr">
              <a:spcBef>
                <a:spcPts val="0"/>
              </a:spcBef>
              <a:buNone/>
            </a:pPr>
            <a:r>
              <a:rPr lang="en-US" sz="2400" dirty="0"/>
              <a:t>Associate Clinical Professor of Medicine</a:t>
            </a:r>
          </a:p>
          <a:p>
            <a:pPr marL="0" indent="0" algn="ctr">
              <a:spcBef>
                <a:spcPts val="0"/>
              </a:spcBef>
              <a:buNone/>
            </a:pPr>
            <a:r>
              <a:rPr lang="en-US" sz="2400" dirty="0" smtClean="0"/>
              <a:t>University </a:t>
            </a:r>
            <a:r>
              <a:rPr lang="en-US" sz="2400" dirty="0"/>
              <a:t>of Colorado School of Medicine</a:t>
            </a:r>
          </a:p>
        </p:txBody>
      </p:sp>
      <p:pic>
        <p:nvPicPr>
          <p:cNvPr id="8" name="Picture Placeholder 7" descr="photo of Dr. Ch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95" y="3810000"/>
            <a:ext cx="1200410" cy="1752600"/>
          </a:xfrm>
          <a:prstGeom prst="rect">
            <a:avLst/>
          </a:prstGeom>
        </p:spPr>
      </p:pic>
    </p:spTree>
    <p:extLst>
      <p:ext uri="{BB962C8B-B14F-4D97-AF65-F5344CB8AC3E}">
        <p14:creationId xmlns:p14="http://schemas.microsoft.com/office/powerpoint/2010/main" val="160967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Culture</a:t>
            </a:r>
            <a:endParaRPr lang="en-US" dirty="0"/>
          </a:p>
        </p:txBody>
      </p:sp>
      <p:sp>
        <p:nvSpPr>
          <p:cNvPr id="3" name="Slide Number Placeholder 2"/>
          <p:cNvSpPr>
            <a:spLocks noGrp="1"/>
          </p:cNvSpPr>
          <p:nvPr>
            <p:ph type="sldNum" sz="quarter" idx="10"/>
          </p:nvPr>
        </p:nvSpPr>
        <p:spPr>
          <a:noFill/>
        </p:spPr>
        <p:txBody>
          <a:bodyPr vert="horz" lIns="91440" tIns="45720" rIns="91440" bIns="45720" rtlCol="0" anchor="ctr"/>
          <a:lstStyle/>
          <a:p>
            <a:pPr algn="l">
              <a:buClr>
                <a:srgbClr val="005581"/>
              </a:buClr>
            </a:pPr>
            <a:fld id="{E507B00A-00F3-40B4-9FBC-773D3E654F20}" type="slidenum">
              <a:rPr lang="en-US">
                <a:solidFill>
                  <a:prstClr val="black">
                    <a:tint val="75000"/>
                  </a:prstClr>
                </a:solidFill>
              </a:rPr>
              <a:pPr algn="l">
                <a:buClr>
                  <a:srgbClr val="005581"/>
                </a:buClr>
              </a:pPr>
              <a:t>10</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pPr marL="0" indent="0" fontAlgn="base">
              <a:spcBef>
                <a:spcPct val="0"/>
              </a:spcBef>
              <a:spcAft>
                <a:spcPct val="0"/>
              </a:spcAft>
              <a:buNone/>
            </a:pPr>
            <a:r>
              <a:rPr lang="en-US" dirty="0" smtClean="0">
                <a:solidFill>
                  <a:prstClr val="black"/>
                </a:solidFill>
              </a:rPr>
              <a:t>…</a:t>
            </a:r>
            <a:r>
              <a:rPr lang="en-US" dirty="0">
                <a:solidFill>
                  <a:prstClr val="black"/>
                </a:solidFill>
              </a:rPr>
              <a:t>the </a:t>
            </a:r>
            <a:r>
              <a:rPr lang="en-US" dirty="0">
                <a:solidFill>
                  <a:srgbClr val="0070C0"/>
                </a:solidFill>
              </a:rPr>
              <a:t>shared set of social values and beliefs</a:t>
            </a:r>
            <a:r>
              <a:rPr lang="en-US" dirty="0">
                <a:solidFill>
                  <a:srgbClr val="005581"/>
                </a:solidFill>
              </a:rPr>
              <a:t>, </a:t>
            </a:r>
            <a:r>
              <a:rPr lang="en-US" dirty="0">
                <a:solidFill>
                  <a:prstClr val="black"/>
                </a:solidFill>
              </a:rPr>
              <a:t>both explicit and implicit, that </a:t>
            </a:r>
            <a:r>
              <a:rPr lang="en-US" dirty="0">
                <a:solidFill>
                  <a:srgbClr val="0070C0"/>
                </a:solidFill>
              </a:rPr>
              <a:t>guides actions and decisions </a:t>
            </a:r>
            <a:r>
              <a:rPr lang="en-US" dirty="0">
                <a:solidFill>
                  <a:prstClr val="black"/>
                </a:solidFill>
              </a:rPr>
              <a:t>within the </a:t>
            </a:r>
            <a:r>
              <a:rPr lang="en-US" dirty="0" smtClean="0">
                <a:solidFill>
                  <a:prstClr val="black"/>
                </a:solidFill>
              </a:rPr>
              <a:t>organization</a:t>
            </a:r>
            <a:endParaRPr lang="en-US" dirty="0">
              <a:solidFill>
                <a:prstClr val="black"/>
              </a:solidFill>
            </a:endParaRPr>
          </a:p>
        </p:txBody>
      </p:sp>
    </p:spTree>
    <p:extLst>
      <p:ext uri="{BB962C8B-B14F-4D97-AF65-F5344CB8AC3E}">
        <p14:creationId xmlns:p14="http://schemas.microsoft.com/office/powerpoint/2010/main" val="13016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noAutofit/>
          </a:bodyPr>
          <a:lstStyle/>
          <a:p>
            <a:r>
              <a:rPr lang="en-US" sz="4000" dirty="0" smtClean="0">
                <a:solidFill>
                  <a:schemeClr val="bg1"/>
                </a:solidFill>
              </a:rPr>
              <a:t>Where </a:t>
            </a:r>
            <a:r>
              <a:rPr lang="en-US" sz="4000" dirty="0">
                <a:solidFill>
                  <a:schemeClr val="bg1"/>
                </a:solidFill>
              </a:rPr>
              <a:t>d</a:t>
            </a:r>
            <a:r>
              <a:rPr lang="en-US" sz="4000" dirty="0" smtClean="0">
                <a:solidFill>
                  <a:schemeClr val="bg1"/>
                </a:solidFill>
              </a:rPr>
              <a:t>o </a:t>
            </a:r>
            <a:r>
              <a:rPr lang="en-US" sz="4000" dirty="0">
                <a:solidFill>
                  <a:schemeClr val="bg1"/>
                </a:solidFill>
              </a:rPr>
              <a:t>w</a:t>
            </a:r>
            <a:r>
              <a:rPr lang="en-US" sz="4000" dirty="0" smtClean="0">
                <a:solidFill>
                  <a:schemeClr val="bg1"/>
                </a:solidFill>
              </a:rPr>
              <a:t>e </a:t>
            </a:r>
            <a:r>
              <a:rPr lang="en-US" sz="4000" dirty="0">
                <a:solidFill>
                  <a:schemeClr val="bg1"/>
                </a:solidFill>
              </a:rPr>
              <a:t>i</a:t>
            </a:r>
            <a:r>
              <a:rPr lang="en-US" sz="4000" dirty="0" smtClean="0">
                <a:solidFill>
                  <a:schemeClr val="bg1"/>
                </a:solidFill>
              </a:rPr>
              <a:t>ntervene</a:t>
            </a:r>
            <a:r>
              <a:rPr lang="en-US" sz="4000" dirty="0">
                <a:solidFill>
                  <a:schemeClr val="bg1"/>
                </a:solidFill>
              </a:rPr>
              <a:t>?</a:t>
            </a:r>
          </a:p>
        </p:txBody>
      </p:sp>
      <p:sp>
        <p:nvSpPr>
          <p:cNvPr id="3" name="Slide Number Placeholder 2"/>
          <p:cNvSpPr>
            <a:spLocks noGrp="1"/>
          </p:cNvSpPr>
          <p:nvPr>
            <p:ph type="sldNum" sz="quarter" idx="10"/>
          </p:nvPr>
        </p:nvSpPr>
        <p:spPr>
          <a:prstGeom prst="rect">
            <a:avLst/>
          </a:prstGeom>
          <a:noFill/>
        </p:spPr>
        <p:txBody>
          <a:bodyPr vert="horz" lIns="91440" tIns="45720" rIns="91440" bIns="45720" rtlCol="0" anchor="ctr"/>
          <a:lstStyle/>
          <a:p>
            <a:pPr algn="l">
              <a:buClr>
                <a:srgbClr val="005581"/>
              </a:buClr>
            </a:pPr>
            <a:fld id="{B6B1A37E-5B13-B648-88CC-84D4ED27C17F}" type="slidenum">
              <a:rPr lang="en-US">
                <a:solidFill>
                  <a:prstClr val="black">
                    <a:tint val="75000"/>
                  </a:prstClr>
                </a:solidFill>
              </a:rPr>
              <a:pPr algn="l">
                <a:buClr>
                  <a:srgbClr val="005581"/>
                </a:buClr>
              </a:pPr>
              <a:t>11</a:t>
            </a:fld>
            <a:endParaRPr lang="en-US" dirty="0">
              <a:solidFill>
                <a:prstClr val="black">
                  <a:tint val="75000"/>
                </a:prstClr>
              </a:solidFill>
            </a:endParaRPr>
          </a:p>
        </p:txBody>
      </p:sp>
      <p:graphicFrame>
        <p:nvGraphicFramePr>
          <p:cNvPr id="4" name="Content Placeholder 3" descr="In Non-ICU settings, evaluated need on admission, and evaluate for continued need. In PACU or OR, avoid insertion unless it is required for surgery, and remove catheter promptly after surgery before transferring out. In ICU, evaluate for continued need, and discontinue catheter if it is no longer needed before transferring out. In ED, avoid initial placement when possible, and reevaluate for continued need after the patient stabilizes."/>
          <p:cNvGraphicFramePr>
            <a:graphicFrameLocks noGrp="1"/>
          </p:cNvGraphicFramePr>
          <p:nvPr>
            <p:ph sz="quarter" idx="11"/>
            <p:extLst>
              <p:ext uri="{D42A27DB-BD31-4B8C-83A1-F6EECF244321}">
                <p14:modId xmlns:p14="http://schemas.microsoft.com/office/powerpoint/2010/main" val="435297719"/>
              </p:ext>
            </p:extLst>
          </p:nvPr>
        </p:nvGraphicFramePr>
        <p:xfrm>
          <a:off x="84667" y="1752600"/>
          <a:ext cx="905933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877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ea typeface="ＭＳ Ｐゴシック" pitchFamily="26" charset="-128"/>
                <a:cs typeface="Tahoma" pitchFamily="34" charset="0"/>
              </a:rPr>
              <a:t>CAUTI ICU Culture</a:t>
            </a:r>
          </a:p>
        </p:txBody>
      </p:sp>
      <p:sp>
        <p:nvSpPr>
          <p:cNvPr id="14343" name="Slide Number Placeholder 8"/>
          <p:cNvSpPr>
            <a:spLocks noGrp="1"/>
          </p:cNvSpPr>
          <p:nvPr>
            <p:ph type="sldNum" sz="quarter" idx="10"/>
          </p:nvPr>
        </p:nvSpPr>
        <p:spPr bwMode="auto">
          <a:prstGeom prst="rect">
            <a:avLst/>
          </a:prstGeom>
          <a:noFill/>
          <a:extLst/>
        </p:spPr>
        <p:txBody>
          <a:bodyPr vert="horz" lIns="91440" tIns="45720" rIns="91440" bIns="45720" rtlCol="0" anchor="ctr"/>
          <a:lstStyle/>
          <a:p>
            <a:pPr algn="l">
              <a:buClr>
                <a:srgbClr val="005581"/>
              </a:buClr>
            </a:pPr>
            <a:fld id="{D0DD22E6-72B8-42B2-ACF3-BF3ED1FC1F3A}" type="slidenum">
              <a:rPr lang="en-US">
                <a:solidFill>
                  <a:prstClr val="black">
                    <a:tint val="75000"/>
                  </a:prstClr>
                </a:solidFill>
              </a:rPr>
              <a:pPr algn="l">
                <a:buClr>
                  <a:srgbClr val="005581"/>
                </a:buClr>
              </a:pPr>
              <a:t>12</a:t>
            </a:fld>
            <a:endParaRPr lang="en-US">
              <a:solidFill>
                <a:prstClr val="black">
                  <a:tint val="75000"/>
                </a:prstClr>
              </a:solidFill>
            </a:endParaRPr>
          </a:p>
        </p:txBody>
      </p:sp>
      <p:sp>
        <p:nvSpPr>
          <p:cNvPr id="6" name="Rectangle 5"/>
          <p:cNvSpPr/>
          <p:nvPr/>
        </p:nvSpPr>
        <p:spPr>
          <a:xfrm>
            <a:off x="457200" y="1676400"/>
            <a:ext cx="44196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FFFF"/>
                </a:solidFill>
                <a:latin typeface="Trebuchet MS" pitchFamily="-109" charset="0"/>
                <a:cs typeface="Arial" charset="0"/>
              </a:rPr>
              <a:t>CAUTI</a:t>
            </a:r>
          </a:p>
        </p:txBody>
      </p:sp>
      <p:sp>
        <p:nvSpPr>
          <p:cNvPr id="7" name="Rectangle 6"/>
          <p:cNvSpPr/>
          <p:nvPr/>
        </p:nvSpPr>
        <p:spPr>
          <a:xfrm>
            <a:off x="457200" y="2286000"/>
            <a:ext cx="4419600" cy="3139321"/>
          </a:xfrm>
          <a:prstGeom prst="rect">
            <a:avLst/>
          </a:prstGeom>
          <a:solidFill>
            <a:schemeClr val="bg1">
              <a:lumMod val="85000"/>
            </a:schemeClr>
          </a:solidFill>
        </p:spPr>
        <p:txBody>
          <a:bodyPr>
            <a:spAutoFit/>
          </a:bodyPr>
          <a:lstStyle/>
          <a:p>
            <a:r>
              <a:rPr lang="en-US" sz="2000" dirty="0" smtClean="0"/>
              <a:t>Indications</a:t>
            </a:r>
          </a:p>
          <a:p>
            <a:r>
              <a:rPr lang="en-US" sz="2000" dirty="0" smtClean="0"/>
              <a:t>	Orders</a:t>
            </a:r>
          </a:p>
          <a:p>
            <a:r>
              <a:rPr lang="en-US" sz="2000" dirty="0" smtClean="0"/>
              <a:t>	HICPAC</a:t>
            </a:r>
          </a:p>
          <a:p>
            <a:r>
              <a:rPr lang="en-US" sz="2000" dirty="0" smtClean="0">
                <a:solidFill>
                  <a:prstClr val="black"/>
                </a:solidFill>
                <a:ea typeface="ＭＳ Ｐゴシック" pitchFamily="-108" charset="-128"/>
                <a:cs typeface="Arial" charset="0"/>
              </a:rPr>
              <a:t>Insertion and Maintenance</a:t>
            </a:r>
          </a:p>
          <a:p>
            <a:r>
              <a:rPr lang="en-US" sz="2000" dirty="0" smtClean="0">
                <a:solidFill>
                  <a:prstClr val="black"/>
                </a:solidFill>
                <a:ea typeface="ＭＳ Ｐゴシック" pitchFamily="-108" charset="-128"/>
                <a:cs typeface="Arial" charset="0"/>
              </a:rPr>
              <a:t>	Technique</a:t>
            </a:r>
          </a:p>
          <a:p>
            <a:r>
              <a:rPr lang="en-US" sz="2000" dirty="0" smtClean="0">
                <a:solidFill>
                  <a:prstClr val="black"/>
                </a:solidFill>
                <a:ea typeface="ＭＳ Ｐゴシック" pitchFamily="-108" charset="-128"/>
                <a:cs typeface="Arial" charset="0"/>
              </a:rPr>
              <a:t>	Competency</a:t>
            </a:r>
          </a:p>
          <a:p>
            <a:r>
              <a:rPr lang="en-US" sz="2000" dirty="0" smtClean="0">
                <a:solidFill>
                  <a:prstClr val="black"/>
                </a:solidFill>
                <a:ea typeface="ＭＳ Ｐゴシック" pitchFamily="-108" charset="-128"/>
                <a:cs typeface="Arial" charset="0"/>
              </a:rPr>
              <a:t>Removal</a:t>
            </a:r>
          </a:p>
          <a:p>
            <a:r>
              <a:rPr lang="en-US" sz="2000" dirty="0" smtClean="0">
                <a:solidFill>
                  <a:prstClr val="black"/>
                </a:solidFill>
                <a:ea typeface="ＭＳ Ｐゴシック" pitchFamily="-108" charset="-128"/>
                <a:cs typeface="Arial" charset="0"/>
              </a:rPr>
              <a:t>	Process</a:t>
            </a:r>
          </a:p>
          <a:p>
            <a:r>
              <a:rPr lang="en-US" sz="2000" dirty="0" smtClean="0">
                <a:solidFill>
                  <a:prstClr val="black"/>
                </a:solidFill>
                <a:ea typeface="ＭＳ Ｐゴシック" pitchFamily="-108" charset="-128"/>
                <a:cs typeface="Arial" charset="0"/>
              </a:rPr>
              <a:t>	Structure</a:t>
            </a:r>
          </a:p>
          <a:p>
            <a:endParaRPr lang="en-US" dirty="0">
              <a:solidFill>
                <a:prstClr val="black"/>
              </a:solidFill>
              <a:ea typeface="ＭＳ Ｐゴシック" pitchFamily="-108" charset="-128"/>
              <a:cs typeface="Arial" charset="0"/>
            </a:endParaRPr>
          </a:p>
        </p:txBody>
      </p:sp>
      <p:pic>
        <p:nvPicPr>
          <p:cNvPr id="8" name="Picture 2"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0"/>
            <a:ext cx="3581400" cy="2865120"/>
          </a:xfrm>
          <a:prstGeom prst="rect">
            <a:avLst/>
          </a:prstGeom>
          <a:noFill/>
          <a:extLst>
            <a:ext uri="{909E8E84-426E-40DD-AFC4-6F175D3DCCD1}">
              <a14:hiddenFill xmlns:a14="http://schemas.microsoft.com/office/drawing/2010/main">
                <a:solidFill>
                  <a:srgbClr val="FFFFFF"/>
                </a:solidFill>
              </a14:hiddenFill>
            </a:ext>
          </a:extLst>
        </p:spPr>
      </p:pic>
      <p:sp>
        <p:nvSpPr>
          <p:cNvPr id="9" name="&quot;No&quot; Symbol 8" descr="alt=&quot;&quot;"/>
          <p:cNvSpPr/>
          <p:nvPr/>
        </p:nvSpPr>
        <p:spPr>
          <a:xfrm>
            <a:off x="5105400" y="1981200"/>
            <a:ext cx="3657600" cy="3657600"/>
          </a:xfrm>
          <a:prstGeom prst="noSmoking">
            <a:avLst/>
          </a:prstGeom>
          <a:solidFill>
            <a:srgbClr val="FF0000">
              <a:alpha val="7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005581"/>
              </a:solidFill>
            </a:endParaRPr>
          </a:p>
        </p:txBody>
      </p:sp>
    </p:spTree>
    <p:extLst>
      <p:ext uri="{BB962C8B-B14F-4D97-AF65-F5344CB8AC3E}">
        <p14:creationId xmlns:p14="http://schemas.microsoft.com/office/powerpoint/2010/main" val="2843019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p:spPr>
        <p:txBody>
          <a:bodyPr>
            <a:normAutofit/>
          </a:bodyPr>
          <a:lstStyle/>
          <a:p>
            <a:r>
              <a:rPr lang="en-US" dirty="0" smtClean="0"/>
              <a:t>Leading Change</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13</a:t>
            </a:fld>
            <a:endParaRPr lang="en-US" dirty="0"/>
          </a:p>
        </p:txBody>
      </p:sp>
      <p:sp>
        <p:nvSpPr>
          <p:cNvPr id="4" name="TextBox 3"/>
          <p:cNvSpPr txBox="1"/>
          <p:nvPr/>
        </p:nvSpPr>
        <p:spPr bwMode="auto">
          <a:xfrm>
            <a:off x="457200" y="1828800"/>
            <a:ext cx="8229600" cy="111158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fontAlgn="base">
              <a:spcBef>
                <a:spcPts val="300"/>
              </a:spcBef>
              <a:spcAft>
                <a:spcPts val="400"/>
              </a:spcAft>
              <a:buClr>
                <a:srgbClr val="DCEAEB">
                  <a:lumMod val="50000"/>
                </a:srgbClr>
              </a:buClr>
              <a:buFont typeface="Webdings" pitchFamily="18" charset="2"/>
              <a:buNone/>
            </a:pPr>
            <a:r>
              <a:rPr lang="en-US" sz="3200" b="1" kern="0" dirty="0" smtClean="0">
                <a:solidFill>
                  <a:srgbClr val="000018">
                    <a:lumMod val="50000"/>
                    <a:lumOff val="50000"/>
                  </a:srgbClr>
                </a:solidFill>
                <a:latin typeface="Calibri" pitchFamily="34" charset="0"/>
              </a:rPr>
              <a:t>For anything to change, </a:t>
            </a:r>
          </a:p>
          <a:p>
            <a:pPr fontAlgn="base">
              <a:spcBef>
                <a:spcPts val="300"/>
              </a:spcBef>
              <a:spcAft>
                <a:spcPts val="400"/>
              </a:spcAft>
              <a:buClr>
                <a:srgbClr val="DCEAEB">
                  <a:lumMod val="50000"/>
                </a:srgbClr>
              </a:buClr>
              <a:buFont typeface="Webdings" pitchFamily="18" charset="2"/>
              <a:buNone/>
            </a:pPr>
            <a:r>
              <a:rPr lang="en-US" sz="3200" b="1" kern="0" dirty="0">
                <a:solidFill>
                  <a:srgbClr val="000018">
                    <a:lumMod val="50000"/>
                    <a:lumOff val="50000"/>
                  </a:srgbClr>
                </a:solidFill>
                <a:latin typeface="Calibri" pitchFamily="34" charset="0"/>
              </a:rPr>
              <a:t> </a:t>
            </a:r>
            <a:r>
              <a:rPr lang="en-US" sz="3200" b="1" kern="0" dirty="0" smtClean="0">
                <a:solidFill>
                  <a:srgbClr val="000018">
                    <a:lumMod val="50000"/>
                    <a:lumOff val="50000"/>
                  </a:srgbClr>
                </a:solidFill>
                <a:latin typeface="Calibri" pitchFamily="34" charset="0"/>
              </a:rPr>
              <a:t>               someone has to start acting differently</a:t>
            </a:r>
            <a:r>
              <a:rPr lang="en-US" sz="3200" b="1" kern="0" dirty="0" smtClean="0">
                <a:solidFill>
                  <a:srgbClr val="005581"/>
                </a:solidFill>
                <a:latin typeface="Calibri" pitchFamily="34" charset="0"/>
              </a:rPr>
              <a:t>.</a:t>
            </a:r>
          </a:p>
        </p:txBody>
      </p:sp>
      <p:pic>
        <p:nvPicPr>
          <p:cNvPr id="7" name="Picture 6"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30" y="3512250"/>
            <a:ext cx="1441270" cy="2126465"/>
          </a:xfrm>
          <a:prstGeom prst="rect">
            <a:avLst/>
          </a:prstGeom>
        </p:spPr>
      </p:pic>
    </p:spTree>
    <p:extLst>
      <p:ext uri="{BB962C8B-B14F-4D97-AF65-F5344CB8AC3E}">
        <p14:creationId xmlns:p14="http://schemas.microsoft.com/office/powerpoint/2010/main" val="645335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Change Theory</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14</a:t>
            </a:fld>
            <a:endParaRPr lang="en-US" dirty="0">
              <a:solidFill>
                <a:prstClr val="black">
                  <a:tint val="75000"/>
                </a:prstClr>
              </a:solidFill>
            </a:endParaRPr>
          </a:p>
        </p:txBody>
      </p:sp>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438400"/>
            <a:ext cx="1828800" cy="2698230"/>
          </a:xfrm>
          <a:prstGeom prst="rect">
            <a:avLst/>
          </a:prstGeom>
        </p:spPr>
      </p:pic>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2721405" y="2438400"/>
            <a:ext cx="3450795" cy="2667000"/>
          </a:xfrm>
          <a:prstGeom prst="rect">
            <a:avLst/>
          </a:prstGeom>
          <a:noFill/>
          <a:ln w="9525">
            <a:noFill/>
            <a:miter lim="800000"/>
            <a:headEnd/>
            <a:tailEnd/>
          </a:ln>
        </p:spPr>
      </p:pic>
      <p:pic>
        <p:nvPicPr>
          <p:cNvPr id="6" name="Picture 5" descr="alt=&quot;&quot;"/>
          <p:cNvPicPr>
            <a:picLocks noChangeAspect="1"/>
          </p:cNvPicPr>
          <p:nvPr/>
        </p:nvPicPr>
        <p:blipFill>
          <a:blip r:embed="rId4" cstate="print"/>
          <a:stretch>
            <a:fillRect/>
          </a:stretch>
        </p:blipFill>
        <p:spPr>
          <a:xfrm>
            <a:off x="6096000" y="2481186"/>
            <a:ext cx="1930211" cy="2776614"/>
          </a:xfrm>
          <a:prstGeom prst="rect">
            <a:avLst/>
          </a:prstGeom>
        </p:spPr>
      </p:pic>
    </p:spTree>
    <p:extLst>
      <p:ext uri="{BB962C8B-B14F-4D97-AF65-F5344CB8AC3E}">
        <p14:creationId xmlns:p14="http://schemas.microsoft.com/office/powerpoint/2010/main" val="1077145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mtClean="0">
                <a:solidFill>
                  <a:prstClr val="black">
                    <a:tint val="75000"/>
                  </a:prstClr>
                </a:solidFill>
              </a:rPr>
              <a:pPr algn="l"/>
              <a:t>15</a:t>
            </a:fld>
            <a:endParaRPr lang="en-US" dirty="0">
              <a:solidFill>
                <a:prstClr val="black">
                  <a:tint val="75000"/>
                </a:prstClr>
              </a:solidFill>
            </a:endParaRPr>
          </a:p>
        </p:txBody>
      </p:sp>
      <p:sp>
        <p:nvSpPr>
          <p:cNvPr id="14338" name="Title 1"/>
          <p:cNvSpPr>
            <a:spLocks noGrp="1"/>
          </p:cNvSpPr>
          <p:nvPr>
            <p:ph type="title"/>
          </p:nvPr>
        </p:nvSpPr>
        <p:spPr/>
        <p:txBody>
          <a:bodyPr/>
          <a:lstStyle/>
          <a:p>
            <a:pPr eaLnBrk="1" hangingPunct="1"/>
            <a:r>
              <a:rPr lang="en-US" dirty="0" smtClean="0">
                <a:ea typeface="ＭＳ Ｐゴシック" pitchFamily="26" charset="-128"/>
                <a:cs typeface="Tahoma" pitchFamily="34" charset="0"/>
              </a:rPr>
              <a:t>Changing Patient Safety Culture</a:t>
            </a:r>
          </a:p>
        </p:txBody>
      </p:sp>
      <p:graphicFrame>
        <p:nvGraphicFramePr>
          <p:cNvPr id="9" name="Content Placeholder 6" descr="Engage, Educate, Execute, Evaluate. include seinor leaders, team leaders, and staff"/>
          <p:cNvGraphicFramePr>
            <a:graphicFrameLocks/>
          </p:cNvGraphicFramePr>
          <p:nvPr>
            <p:extLst>
              <p:ext uri="{D42A27DB-BD31-4B8C-83A1-F6EECF244321}">
                <p14:modId xmlns:p14="http://schemas.microsoft.com/office/powerpoint/2010/main" val="771439190"/>
              </p:ext>
            </p:extLst>
          </p:nvPr>
        </p:nvGraphicFramePr>
        <p:xfrm>
          <a:off x="457200" y="1600200"/>
          <a:ext cx="8011990" cy="4189415"/>
        </p:xfrm>
        <a:graphic>
          <a:graphicData uri="http://schemas.openxmlformats.org/drawingml/2006/table">
            <a:tbl>
              <a:tblPr firstRow="1"/>
              <a:tblGrid>
                <a:gridCol w="2011240"/>
                <a:gridCol w="2000250"/>
                <a:gridCol w="2000250"/>
                <a:gridCol w="2000250"/>
              </a:tblGrid>
              <a:tr h="503238">
                <a:tc row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 </a:t>
                      </a:r>
                    </a:p>
                  </a:txBody>
                  <a:tcPr marL="9282" marR="9282" marT="9282"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Senior</a:t>
                      </a:r>
                    </a:p>
                  </a:txBody>
                  <a:tcPr marL="9282" marR="9282" marT="928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smtClean="0">
                          <a:ln>
                            <a:noFill/>
                          </a:ln>
                          <a:solidFill>
                            <a:srgbClr val="FFFFFF"/>
                          </a:solidFill>
                          <a:effectLst/>
                          <a:latin typeface="Century Gothic" pitchFamily="34" charset="0"/>
                          <a:ea typeface="ＭＳ Ｐゴシック" charset="-128"/>
                          <a:cs typeface="Arial" pitchFamily="34" charset="0"/>
                        </a:rPr>
                        <a:t>Team</a:t>
                      </a:r>
                    </a:p>
                  </a:txBody>
                  <a:tcPr marL="9282" marR="9282" marT="928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Staff</a:t>
                      </a:r>
                    </a:p>
                  </a:txBody>
                  <a:tcPr marL="9282"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375D"/>
                    </a:solidFill>
                  </a:tcPr>
                </a:tc>
              </a:tr>
              <a:tr h="520700">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leaders</a:t>
                      </a:r>
                    </a:p>
                  </a:txBody>
                  <a:tcPr marL="9282" marR="9282" marT="928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7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leaders</a:t>
                      </a:r>
                    </a:p>
                  </a:txBody>
                  <a:tcPr marL="9282" marR="9282" marT="9282"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17375D"/>
                    </a:solidFill>
                  </a:tcPr>
                </a:tc>
                <a:tc vMerge="1">
                  <a:txBody>
                    <a:bodyPr/>
                    <a:lstStyle/>
                    <a:p>
                      <a:endParaRPr lang="en-US"/>
                    </a:p>
                  </a:txBody>
                  <a:tcPr/>
                </a:tc>
              </a:tr>
              <a:tr h="671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Engage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How does this make the world a better place?</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671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Educate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What do we need to do?</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508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Execute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What keeps me from doing it?</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744538">
                <a:tc vMerge="1">
                  <a:txBody>
                    <a:bodyPr/>
                    <a:lstStyle/>
                    <a:p>
                      <a:endParaRPr lang="en-US"/>
                    </a:p>
                  </a:txBody>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How can we do it with my resources?</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627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300" b="0" i="0" u="none" strike="noStrike" cap="none" normalizeH="0" baseline="0" smtClean="0">
                          <a:ln>
                            <a:noFill/>
                          </a:ln>
                          <a:solidFill>
                            <a:srgbClr val="FFFFFF"/>
                          </a:solidFill>
                          <a:effectLst/>
                          <a:latin typeface="Century Gothic" pitchFamily="34" charset="0"/>
                          <a:ea typeface="ＭＳ Ｐゴシック" charset="-128"/>
                          <a:cs typeface="Arial" pitchFamily="34" charset="0"/>
                        </a:rPr>
                        <a:t>Evaluate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How do we know we improved safety?</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pic>
        <p:nvPicPr>
          <p:cNvPr id="5"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65538" y="5490336"/>
            <a:ext cx="1752600" cy="1354524"/>
          </a:xfrm>
          <a:prstGeom prst="rect">
            <a:avLst/>
          </a:prstGeom>
        </p:spPr>
      </p:pic>
    </p:spTree>
    <p:extLst>
      <p:ext uri="{BB962C8B-B14F-4D97-AF65-F5344CB8AC3E}">
        <p14:creationId xmlns:p14="http://schemas.microsoft.com/office/powerpoint/2010/main" val="14730399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buClr>
                <a:srgbClr val="005581"/>
              </a:buClr>
            </a:pPr>
            <a:fld id="{6C552F85-72FA-42A2-8959-6D78F22ACDA7}" type="slidenum">
              <a:rPr lang="en-US" smtClean="0"/>
              <a:pPr>
                <a:buClr>
                  <a:srgbClr val="005581"/>
                </a:buClr>
              </a:pPr>
              <a:t>16</a:t>
            </a:fld>
            <a:endParaRPr lang="en-US"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862" y="1600200"/>
            <a:ext cx="8407021" cy="5012488"/>
          </a:xfrm>
          <a:prstGeom prst="rect">
            <a:avLst/>
          </a:prstGeom>
        </p:spPr>
      </p:pic>
      <p:pic>
        <p:nvPicPr>
          <p:cNvPr id="7" name="Picture 6"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154248"/>
            <a:ext cx="1277814" cy="1703752"/>
          </a:xfrm>
          <a:prstGeom prst="rect">
            <a:avLst/>
          </a:prstGeom>
        </p:spPr>
      </p:pic>
      <p:pic>
        <p:nvPicPr>
          <p:cNvPr id="8" name="Picture 7" descr="alt=&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5212559"/>
            <a:ext cx="1115243" cy="1645441"/>
          </a:xfrm>
          <a:prstGeom prst="rect">
            <a:avLst/>
          </a:prstGeom>
        </p:spPr>
      </p:pic>
      <p:sp>
        <p:nvSpPr>
          <p:cNvPr id="9" name="TextBox 8"/>
          <p:cNvSpPr txBox="1"/>
          <p:nvPr/>
        </p:nvSpPr>
        <p:spPr bwMode="auto">
          <a:xfrm>
            <a:off x="914400" y="2438400"/>
            <a:ext cx="2133600" cy="65248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4000" kern="0" noProof="0" dirty="0" smtClean="0">
                <a:solidFill>
                  <a:srgbClr val="FFFFFF"/>
                </a:solidFill>
                <a:latin typeface="Calibri" pitchFamily="34" charset="0"/>
              </a:rPr>
              <a:t>individual</a:t>
            </a:r>
            <a:endParaRPr kumimoji="0" lang="en-US" sz="40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34579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buClr>
                <a:srgbClr val="005581"/>
              </a:buClr>
            </a:pPr>
            <a:fld id="{6C552F85-72FA-42A2-8959-6D78F22ACDA7}" type="slidenum">
              <a:rPr lang="en-US" smtClean="0"/>
              <a:pPr>
                <a:buClr>
                  <a:srgbClr val="005581"/>
                </a:buClr>
              </a:pPr>
              <a:t>17</a:t>
            </a:fld>
            <a:endParaRPr lang="en-US"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00200"/>
            <a:ext cx="8407021" cy="5012488"/>
          </a:xfrm>
          <a:prstGeom prst="rect">
            <a:avLst/>
          </a:prstGeom>
        </p:spPr>
      </p:pic>
      <p:pic>
        <p:nvPicPr>
          <p:cNvPr id="7" name="Picture 6"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154248"/>
            <a:ext cx="1277814" cy="1703752"/>
          </a:xfrm>
          <a:prstGeom prst="rect">
            <a:avLst/>
          </a:prstGeom>
        </p:spPr>
      </p:pic>
      <p:pic>
        <p:nvPicPr>
          <p:cNvPr id="8" name="Picture 7" descr="alt=&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5212559"/>
            <a:ext cx="1115243" cy="1645441"/>
          </a:xfrm>
          <a:prstGeom prst="rect">
            <a:avLst/>
          </a:prstGeom>
        </p:spPr>
      </p:pic>
      <p:sp>
        <p:nvSpPr>
          <p:cNvPr id="10" name="TextBox 9"/>
          <p:cNvSpPr txBox="1"/>
          <p:nvPr/>
        </p:nvSpPr>
        <p:spPr bwMode="auto">
          <a:xfrm>
            <a:off x="914400" y="2362200"/>
            <a:ext cx="2743200" cy="65248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4000" b="0" i="0" u="none" strike="noStrike" kern="0" cap="none" spc="0" normalizeH="0" baseline="0" noProof="0" dirty="0" smtClean="0">
                <a:ln>
                  <a:noFill/>
                </a:ln>
                <a:solidFill>
                  <a:srgbClr val="FFFFFF"/>
                </a:solidFill>
                <a:effectLst/>
                <a:uLnTx/>
                <a:uFillTx/>
                <a:latin typeface="Calibri" pitchFamily="34" charset="0"/>
                <a:ea typeface="+mn-ea"/>
                <a:cs typeface="+mn-cs"/>
              </a:rPr>
              <a:t>organization</a:t>
            </a:r>
          </a:p>
        </p:txBody>
      </p:sp>
    </p:spTree>
    <p:extLst>
      <p:ext uri="{BB962C8B-B14F-4D97-AF65-F5344CB8AC3E}">
        <p14:creationId xmlns:p14="http://schemas.microsoft.com/office/powerpoint/2010/main" val="35149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buClr>
                <a:srgbClr val="005581"/>
              </a:buClr>
            </a:pPr>
            <a:fld id="{6C552F85-72FA-42A2-8959-6D78F22ACDA7}" type="slidenum">
              <a:rPr lang="en-US" smtClean="0"/>
              <a:pPr>
                <a:buClr>
                  <a:srgbClr val="005581"/>
                </a:buClr>
              </a:pPr>
              <a:t>18</a:t>
            </a:fld>
            <a:endParaRPr lang="en-US" dirty="0"/>
          </a:p>
        </p:txBody>
      </p:sp>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38" y="1600200"/>
            <a:ext cx="8407021" cy="5012488"/>
          </a:xfrm>
          <a:prstGeom prst="rect">
            <a:avLst/>
          </a:prstGeom>
        </p:spPr>
      </p:pic>
      <p:pic>
        <p:nvPicPr>
          <p:cNvPr id="7" name="Picture 6"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154248"/>
            <a:ext cx="1277814" cy="1703752"/>
          </a:xfrm>
          <a:prstGeom prst="rect">
            <a:avLst/>
          </a:prstGeom>
        </p:spPr>
      </p:pic>
      <p:pic>
        <p:nvPicPr>
          <p:cNvPr id="8" name="Picture 7" descr="alt=&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5212559"/>
            <a:ext cx="1115243" cy="1645441"/>
          </a:xfrm>
          <a:prstGeom prst="rect">
            <a:avLst/>
          </a:prstGeom>
        </p:spPr>
      </p:pic>
      <p:sp>
        <p:nvSpPr>
          <p:cNvPr id="11" name="TextBox 10"/>
          <p:cNvSpPr txBox="1"/>
          <p:nvPr/>
        </p:nvSpPr>
        <p:spPr bwMode="auto">
          <a:xfrm>
            <a:off x="914400" y="2362200"/>
            <a:ext cx="2133600" cy="652486"/>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4000" kern="0" dirty="0" smtClean="0">
                <a:solidFill>
                  <a:srgbClr val="FFFFFF"/>
                </a:solidFill>
                <a:latin typeface="Calibri" pitchFamily="34" charset="0"/>
              </a:rPr>
              <a:t>society</a:t>
            </a:r>
            <a:endParaRPr kumimoji="0" lang="en-US" sz="40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81411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19</a:t>
            </a:fld>
            <a:endParaRPr lang="en-US" dirty="0"/>
          </a:p>
        </p:txBody>
      </p:sp>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44" y="1600200"/>
            <a:ext cx="8407021" cy="5012488"/>
          </a:xfrm>
          <a:prstGeom prst="rect">
            <a:avLst/>
          </a:prstGeom>
        </p:spPr>
      </p:pic>
      <p:sp>
        <p:nvSpPr>
          <p:cNvPr id="6" name="TextBox 5"/>
          <p:cNvSpPr txBox="1"/>
          <p:nvPr/>
        </p:nvSpPr>
        <p:spPr bwMode="auto">
          <a:xfrm>
            <a:off x="898634" y="3060973"/>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engage</a:t>
            </a:r>
          </a:p>
        </p:txBody>
      </p:sp>
      <p:sp>
        <p:nvSpPr>
          <p:cNvPr id="7" name="TextBox 6"/>
          <p:cNvSpPr txBox="1"/>
          <p:nvPr/>
        </p:nvSpPr>
        <p:spPr bwMode="auto">
          <a:xfrm>
            <a:off x="914400" y="227538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educate</a:t>
            </a:r>
          </a:p>
        </p:txBody>
      </p:sp>
      <p:sp>
        <p:nvSpPr>
          <p:cNvPr id="8" name="TextBox 7"/>
          <p:cNvSpPr txBox="1"/>
          <p:nvPr/>
        </p:nvSpPr>
        <p:spPr bwMode="auto">
          <a:xfrm>
            <a:off x="890751" y="4604766"/>
            <a:ext cx="2133600" cy="898708"/>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800" kern="0" dirty="0">
                <a:solidFill>
                  <a:srgbClr val="FFFFFF"/>
                </a:solidFill>
                <a:latin typeface="Calibri" pitchFamily="34" charset="0"/>
              </a:rPr>
              <a:t>e</a:t>
            </a:r>
            <a:r>
              <a:rPr kumimoji="0" lang="en-US" sz="2800" b="0" i="0" u="none" strike="noStrike" kern="0" cap="none" spc="0" normalizeH="0" baseline="0" noProof="0" dirty="0" err="1" smtClean="0">
                <a:ln>
                  <a:noFill/>
                </a:ln>
                <a:solidFill>
                  <a:srgbClr val="FFFFFF"/>
                </a:solidFill>
                <a:effectLst/>
                <a:uLnTx/>
                <a:uFillTx/>
                <a:latin typeface="Calibri" pitchFamily="34" charset="0"/>
                <a:ea typeface="+mn-ea"/>
                <a:cs typeface="+mn-cs"/>
              </a:rPr>
              <a:t>xecute</a:t>
            </a:r>
            <a:r>
              <a:rPr kumimoji="0" lang="en-US" sz="2800" b="0" i="0" u="none" strike="noStrike" kern="0" cap="none" spc="0" normalizeH="0" noProof="0" dirty="0" smtClean="0">
                <a:ln>
                  <a:noFill/>
                </a:ln>
                <a:solidFill>
                  <a:srgbClr val="FFFFFF"/>
                </a:solidFill>
                <a:effectLst/>
                <a:uLnTx/>
                <a:uFillTx/>
                <a:latin typeface="Calibri" pitchFamily="34" charset="0"/>
                <a:ea typeface="+mn-ea"/>
                <a:cs typeface="+mn-cs"/>
              </a:rPr>
              <a:t> and evaluate</a:t>
            </a:r>
            <a:endPar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pic>
        <p:nvPicPr>
          <p:cNvPr id="2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srcRect/>
          <a:stretch>
            <a:fillRect/>
          </a:stretch>
        </p:blipFill>
        <p:spPr bwMode="auto">
          <a:xfrm>
            <a:off x="-152400" y="5503474"/>
            <a:ext cx="1752600" cy="1354524"/>
          </a:xfrm>
          <a:prstGeom prst="rect">
            <a:avLst/>
          </a:prstGeom>
          <a:noFill/>
          <a:ln w="9525">
            <a:noFill/>
            <a:miter lim="800000"/>
            <a:headEnd/>
            <a:tailEnd/>
          </a:ln>
        </p:spPr>
      </p:pic>
      <p:pic>
        <p:nvPicPr>
          <p:cNvPr id="11" name="Picture 10"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5154248"/>
            <a:ext cx="1277814" cy="1703752"/>
          </a:xfrm>
          <a:prstGeom prst="rect">
            <a:avLst/>
          </a:prstGeom>
        </p:spPr>
      </p:pic>
      <p:pic>
        <p:nvPicPr>
          <p:cNvPr id="12" name="Picture 11" descr="alt=&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5275081"/>
            <a:ext cx="1115243" cy="1645441"/>
          </a:xfrm>
          <a:prstGeom prst="rect">
            <a:avLst/>
          </a:prstGeom>
        </p:spPr>
      </p:pic>
    </p:spTree>
    <p:extLst>
      <p:ext uri="{BB962C8B-B14F-4D97-AF65-F5344CB8AC3E}">
        <p14:creationId xmlns:p14="http://schemas.microsoft.com/office/powerpoint/2010/main" val="67673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Presenters</a:t>
            </a:r>
            <a:endParaRPr lang="en-US" dirty="0"/>
          </a:p>
        </p:txBody>
      </p:sp>
      <p:sp>
        <p:nvSpPr>
          <p:cNvPr id="3" name="Subtitle 2"/>
          <p:cNvSpPr>
            <a:spLocks noGrp="1"/>
          </p:cNvSpPr>
          <p:nvPr>
            <p:ph sz="quarter" idx="11"/>
          </p:nvPr>
        </p:nvSpPr>
        <p:spPr>
          <a:xfrm>
            <a:off x="990600" y="1676400"/>
            <a:ext cx="7239000" cy="4114800"/>
          </a:xfrm>
        </p:spPr>
        <p:txBody>
          <a:bodyPr>
            <a:normAutofit/>
          </a:bodyPr>
          <a:lstStyle/>
          <a:p>
            <a:pPr marL="0" indent="0" algn="ctr">
              <a:spcBef>
                <a:spcPts val="0"/>
              </a:spcBef>
              <a:spcAft>
                <a:spcPts val="1800"/>
              </a:spcAft>
              <a:buNone/>
            </a:pPr>
            <a:r>
              <a:rPr lang="en-US" sz="3000" dirty="0" smtClean="0"/>
              <a:t>University </a:t>
            </a:r>
            <a:r>
              <a:rPr lang="en-US" sz="3000" dirty="0"/>
              <a:t>Medical Center </a:t>
            </a:r>
            <a:r>
              <a:rPr lang="en-US" sz="3000" dirty="0" smtClean="0"/>
              <a:t>of Southern Nevada</a:t>
            </a:r>
          </a:p>
          <a:p>
            <a:pPr marL="0" indent="0" algn="ctr">
              <a:spcBef>
                <a:spcPts val="0"/>
              </a:spcBef>
              <a:spcAft>
                <a:spcPts val="1800"/>
              </a:spcAft>
              <a:buNone/>
            </a:pPr>
            <a:r>
              <a:rPr lang="en-US" sz="3000" dirty="0" smtClean="0"/>
              <a:t>Las Vegas, NV </a:t>
            </a:r>
            <a:endParaRPr lang="en-US" sz="3000" dirty="0"/>
          </a:p>
          <a:p>
            <a:pPr marL="0" indent="0" algn="ctr">
              <a:spcBef>
                <a:spcPts val="0"/>
              </a:spcBef>
              <a:spcAft>
                <a:spcPts val="1800"/>
              </a:spcAft>
              <a:buNone/>
            </a:pPr>
            <a:endParaRPr lang="en-US" sz="2800" dirty="0" smtClean="0"/>
          </a:p>
          <a:p>
            <a:pPr marL="0" indent="0" algn="ctr">
              <a:spcBef>
                <a:spcPts val="0"/>
              </a:spcBef>
              <a:spcAft>
                <a:spcPts val="1800"/>
              </a:spcAft>
              <a:buNone/>
            </a:pPr>
            <a:r>
              <a:rPr lang="en-US" sz="2800" b="1" dirty="0" smtClean="0"/>
              <a:t>Marlon </a:t>
            </a:r>
            <a:r>
              <a:rPr lang="en-US" sz="2800" b="1" dirty="0"/>
              <a:t>Medina BSN, </a:t>
            </a:r>
            <a:r>
              <a:rPr lang="en-US" sz="2800" b="1" dirty="0" smtClean="0"/>
              <a:t>RN</a:t>
            </a:r>
          </a:p>
          <a:p>
            <a:pPr marL="0" indent="0" algn="ctr">
              <a:spcBef>
                <a:spcPts val="0"/>
              </a:spcBef>
              <a:spcAft>
                <a:spcPts val="1800"/>
              </a:spcAft>
              <a:buNone/>
            </a:pPr>
            <a:r>
              <a:rPr lang="en-US" sz="2800" b="1" dirty="0"/>
              <a:t>Ashley E. Komacsar BSN, RN</a:t>
            </a:r>
          </a:p>
          <a:p>
            <a:pPr marL="0" indent="0" algn="ctr">
              <a:buNone/>
            </a:pPr>
            <a:endParaRPr lang="en-US" sz="2800" dirty="0"/>
          </a:p>
          <a:p>
            <a:pPr marL="0" indent="0" algn="ctr">
              <a:buNone/>
            </a:pPr>
            <a:endParaRPr lang="en-US" sz="2800" dirty="0"/>
          </a:p>
        </p:txBody>
      </p:sp>
      <p:sp>
        <p:nvSpPr>
          <p:cNvPr id="18434" name="AutoShape 2" descr="Displaying 2014-01-09 20.41.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isplaying 2014-01-09 20.41.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photo of Jon"/>
          <p:cNvPicPr>
            <a:picLocks noChangeAspect="1"/>
          </p:cNvPicPr>
          <p:nvPr/>
        </p:nvPicPr>
        <p:blipFill>
          <a:blip r:embed="rId2" cstate="print"/>
          <a:stretch>
            <a:fillRect/>
          </a:stretch>
        </p:blipFill>
        <p:spPr>
          <a:xfrm>
            <a:off x="685800" y="3505200"/>
            <a:ext cx="1509712" cy="2343149"/>
          </a:xfrm>
          <a:prstGeom prst="rect">
            <a:avLst/>
          </a:prstGeom>
        </p:spPr>
      </p:pic>
      <p:pic>
        <p:nvPicPr>
          <p:cNvPr id="8" name="Picture 7" descr="photo of Ashley"/>
          <p:cNvPicPr>
            <a:picLocks noChangeAspect="1"/>
          </p:cNvPicPr>
          <p:nvPr/>
        </p:nvPicPr>
        <p:blipFill>
          <a:blip r:embed="rId3" cstate="print"/>
          <a:stretch>
            <a:fillRect/>
          </a:stretch>
        </p:blipFill>
        <p:spPr>
          <a:xfrm>
            <a:off x="7010400" y="3556159"/>
            <a:ext cx="1569070" cy="2382662"/>
          </a:xfrm>
          <a:prstGeom prst="rect">
            <a:avLst/>
          </a:prstGeom>
        </p:spPr>
      </p:pic>
      <p:sp>
        <p:nvSpPr>
          <p:cNvPr id="9"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2</a:t>
            </a:fld>
            <a:endParaRPr lang="en-US" dirty="0"/>
          </a:p>
        </p:txBody>
      </p:sp>
    </p:spTree>
    <p:extLst>
      <p:ext uri="{BB962C8B-B14F-4D97-AF65-F5344CB8AC3E}">
        <p14:creationId xmlns:p14="http://schemas.microsoft.com/office/powerpoint/2010/main" val="378871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20</a:t>
            </a:fld>
            <a:endParaRPr lang="en-US" dirty="0"/>
          </a:p>
        </p:txBody>
      </p:sp>
      <p:sp>
        <p:nvSpPr>
          <p:cNvPr id="13" name="Content Placeholder 12"/>
          <p:cNvSpPr>
            <a:spLocks noGrp="1"/>
          </p:cNvSpPr>
          <p:nvPr>
            <p:ph sz="quarter" idx="11"/>
          </p:nvPr>
        </p:nvSpPr>
        <p:spPr/>
        <p:txBody>
          <a:bodyPr/>
          <a:lstStyle/>
          <a:p>
            <a:endParaRPr lang="en-US"/>
          </a:p>
        </p:txBody>
      </p:sp>
      <p:grpSp>
        <p:nvGrpSpPr>
          <p:cNvPr id="3" name="Group 2" descr="alt=&quot;&quot;"/>
          <p:cNvGrpSpPr/>
          <p:nvPr/>
        </p:nvGrpSpPr>
        <p:grpSpPr>
          <a:xfrm>
            <a:off x="379434" y="1616912"/>
            <a:ext cx="8407021" cy="5012488"/>
            <a:chOff x="518614" y="712013"/>
            <a:chExt cx="8407021" cy="5012488"/>
          </a:xfrm>
        </p:grpSpPr>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14" y="712013"/>
              <a:ext cx="8407021" cy="5012488"/>
            </a:xfrm>
            <a:prstGeom prst="rect">
              <a:avLst/>
            </a:prstGeom>
          </p:spPr>
        </p:pic>
        <p:sp>
          <p:nvSpPr>
            <p:cNvPr id="6" name="TextBox 5"/>
            <p:cNvSpPr txBox="1"/>
            <p:nvPr/>
          </p:nvSpPr>
          <p:spPr bwMode="auto">
            <a:xfrm>
              <a:off x="914400" y="235158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engage</a:t>
              </a:r>
            </a:p>
          </p:txBody>
        </p:sp>
        <p:sp>
          <p:nvSpPr>
            <p:cNvPr id="7" name="TextBox 6"/>
            <p:cNvSpPr txBox="1"/>
            <p:nvPr/>
          </p:nvSpPr>
          <p:spPr bwMode="auto">
            <a:xfrm>
              <a:off x="914400" y="144780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educate</a:t>
              </a:r>
            </a:p>
          </p:txBody>
        </p:sp>
        <p:sp>
          <p:nvSpPr>
            <p:cNvPr id="8" name="TextBox 7"/>
            <p:cNvSpPr txBox="1"/>
            <p:nvPr/>
          </p:nvSpPr>
          <p:spPr bwMode="auto">
            <a:xfrm>
              <a:off x="914400" y="4391969"/>
              <a:ext cx="2133600" cy="898708"/>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800" kern="0" dirty="0">
                  <a:solidFill>
                    <a:srgbClr val="FFFFFF"/>
                  </a:solidFill>
                  <a:latin typeface="Calibri" pitchFamily="34" charset="0"/>
                </a:rPr>
                <a:t>e</a:t>
              </a:r>
              <a:r>
                <a:rPr kumimoji="0" lang="en-US" sz="2800" b="0" i="0" u="none" strike="noStrike" kern="0" cap="none" spc="0" normalizeH="0" baseline="0" noProof="0" dirty="0" err="1" smtClean="0">
                  <a:ln>
                    <a:noFill/>
                  </a:ln>
                  <a:solidFill>
                    <a:srgbClr val="FFFFFF"/>
                  </a:solidFill>
                  <a:effectLst/>
                  <a:uLnTx/>
                  <a:uFillTx/>
                  <a:latin typeface="Calibri" pitchFamily="34" charset="0"/>
                  <a:ea typeface="+mn-ea"/>
                  <a:cs typeface="+mn-cs"/>
                </a:rPr>
                <a:t>xecute</a:t>
              </a:r>
              <a:r>
                <a:rPr kumimoji="0" lang="en-US" sz="2800" b="0" i="0" u="none" strike="noStrike" kern="0" cap="none" spc="0" normalizeH="0" noProof="0" dirty="0" smtClean="0">
                  <a:ln>
                    <a:noFill/>
                  </a:ln>
                  <a:solidFill>
                    <a:srgbClr val="FFFFFF"/>
                  </a:solidFill>
                  <a:effectLst/>
                  <a:uLnTx/>
                  <a:uFillTx/>
                  <a:latin typeface="Calibri" pitchFamily="34" charset="0"/>
                  <a:ea typeface="+mn-ea"/>
                  <a:cs typeface="+mn-cs"/>
                </a:rPr>
                <a:t> and evaluate</a:t>
              </a:r>
              <a:endPar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sp>
          <p:nvSpPr>
            <p:cNvPr id="9" name="Oval 8"/>
            <p:cNvSpPr/>
            <p:nvPr/>
          </p:nvSpPr>
          <p:spPr bwMode="auto">
            <a:xfrm>
              <a:off x="6332561" y="1310185"/>
              <a:ext cx="2415654" cy="696036"/>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0" name="Oval 9"/>
            <p:cNvSpPr/>
            <p:nvPr/>
          </p:nvSpPr>
          <p:spPr bwMode="auto">
            <a:xfrm>
              <a:off x="4067033" y="1187356"/>
              <a:ext cx="1392071" cy="1419366"/>
            </a:xfrm>
            <a:prstGeom prst="ellipse">
              <a:avLst/>
            </a:prstGeom>
            <a:solidFill>
              <a:schemeClr val="accent1">
                <a:alpha val="50000"/>
              </a:schemeClr>
            </a:solid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1" name="Oval 10"/>
            <p:cNvSpPr/>
            <p:nvPr/>
          </p:nvSpPr>
          <p:spPr bwMode="auto">
            <a:xfrm>
              <a:off x="518614" y="1295400"/>
              <a:ext cx="2415654" cy="696036"/>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grpSp>
      <p:pic>
        <p:nvPicPr>
          <p:cNvPr id="19" name="Picture 18"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334000"/>
            <a:ext cx="1143000" cy="1524000"/>
          </a:xfrm>
          <a:prstGeom prst="rect">
            <a:avLst/>
          </a:prstGeom>
        </p:spPr>
      </p:pic>
      <p:pic>
        <p:nvPicPr>
          <p:cNvPr id="20" name="Picture 19"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5386159"/>
            <a:ext cx="997581" cy="1471841"/>
          </a:xfrm>
          <a:prstGeom prst="rect">
            <a:avLst/>
          </a:prstGeom>
        </p:spPr>
      </p:pic>
      <p:pic>
        <p:nvPicPr>
          <p:cNvPr id="2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5"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276679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buClr>
                <a:srgbClr val="005581"/>
              </a:buClr>
            </a:pPr>
            <a:fld id="{6C552F85-72FA-42A2-8959-6D78F22ACDA7}" type="slidenum">
              <a:rPr lang="en-US" smtClean="0"/>
              <a:pPr>
                <a:buClr>
                  <a:srgbClr val="005581"/>
                </a:buClr>
              </a:pPr>
              <a:t>21</a:t>
            </a:fld>
            <a:endParaRPr lang="en-US" dirty="0"/>
          </a:p>
        </p:txBody>
      </p:sp>
      <p:sp>
        <p:nvSpPr>
          <p:cNvPr id="10" name="Content Placeholder 9"/>
          <p:cNvSpPr>
            <a:spLocks noGrp="1"/>
          </p:cNvSpPr>
          <p:nvPr>
            <p:ph sz="quarter" idx="11"/>
          </p:nvPr>
        </p:nvSpPr>
        <p:spPr/>
        <p:txBody>
          <a:bodyPr/>
          <a:lstStyle/>
          <a:p>
            <a:endParaRPr lang="en-US"/>
          </a:p>
        </p:txBody>
      </p:sp>
      <p:grpSp>
        <p:nvGrpSpPr>
          <p:cNvPr id="3" name="Group 2" descr="alt=&quot;&quot;"/>
          <p:cNvGrpSpPr/>
          <p:nvPr/>
        </p:nvGrpSpPr>
        <p:grpSpPr>
          <a:xfrm>
            <a:off x="337706" y="1589682"/>
            <a:ext cx="8448749" cy="5012488"/>
            <a:chOff x="476886" y="712013"/>
            <a:chExt cx="8448749" cy="5012488"/>
          </a:xfrm>
        </p:grpSpPr>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14" y="712013"/>
              <a:ext cx="8407021" cy="5012488"/>
            </a:xfrm>
            <a:prstGeom prst="rect">
              <a:avLst/>
            </a:prstGeom>
          </p:spPr>
        </p:pic>
        <p:sp>
          <p:nvSpPr>
            <p:cNvPr id="6" name="TextBox 5"/>
            <p:cNvSpPr txBox="1"/>
            <p:nvPr/>
          </p:nvSpPr>
          <p:spPr bwMode="auto">
            <a:xfrm>
              <a:off x="914400" y="235158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engage</a:t>
              </a:r>
            </a:p>
          </p:txBody>
        </p:sp>
        <p:sp>
          <p:nvSpPr>
            <p:cNvPr id="7" name="TextBox 6"/>
            <p:cNvSpPr txBox="1"/>
            <p:nvPr/>
          </p:nvSpPr>
          <p:spPr bwMode="auto">
            <a:xfrm>
              <a:off x="914400" y="144780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educate</a:t>
              </a:r>
            </a:p>
          </p:txBody>
        </p:sp>
        <p:sp>
          <p:nvSpPr>
            <p:cNvPr id="8" name="TextBox 7"/>
            <p:cNvSpPr txBox="1"/>
            <p:nvPr/>
          </p:nvSpPr>
          <p:spPr bwMode="auto">
            <a:xfrm>
              <a:off x="914400" y="4391969"/>
              <a:ext cx="2133600" cy="898708"/>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800" kern="0" dirty="0">
                  <a:solidFill>
                    <a:srgbClr val="FFFFFF"/>
                  </a:solidFill>
                  <a:latin typeface="Calibri" pitchFamily="34" charset="0"/>
                </a:rPr>
                <a:t>e</a:t>
              </a:r>
              <a:r>
                <a:rPr kumimoji="0" lang="en-US" sz="2800" b="0" i="0" u="none" strike="noStrike" kern="0" cap="none" spc="0" normalizeH="0" baseline="0" noProof="0" dirty="0" err="1" smtClean="0">
                  <a:ln>
                    <a:noFill/>
                  </a:ln>
                  <a:solidFill>
                    <a:srgbClr val="FFFFFF"/>
                  </a:solidFill>
                  <a:effectLst/>
                  <a:uLnTx/>
                  <a:uFillTx/>
                  <a:latin typeface="Calibri" pitchFamily="34" charset="0"/>
                  <a:ea typeface="+mn-ea"/>
                  <a:cs typeface="+mn-cs"/>
                </a:rPr>
                <a:t>xecute</a:t>
              </a:r>
              <a:r>
                <a:rPr kumimoji="0" lang="en-US" sz="2800" b="0" i="0" u="none" strike="noStrike" kern="0" cap="none" spc="0" normalizeH="0" noProof="0" dirty="0" smtClean="0">
                  <a:ln>
                    <a:noFill/>
                  </a:ln>
                  <a:solidFill>
                    <a:srgbClr val="FFFFFF"/>
                  </a:solidFill>
                  <a:effectLst/>
                  <a:uLnTx/>
                  <a:uFillTx/>
                  <a:latin typeface="Calibri" pitchFamily="34" charset="0"/>
                  <a:ea typeface="+mn-ea"/>
                  <a:cs typeface="+mn-cs"/>
                </a:rPr>
                <a:t> and evaluate</a:t>
              </a:r>
              <a:endPar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sp>
          <p:nvSpPr>
            <p:cNvPr id="13" name="Oval 12"/>
            <p:cNvSpPr/>
            <p:nvPr/>
          </p:nvSpPr>
          <p:spPr bwMode="auto">
            <a:xfrm>
              <a:off x="2347415" y="1774209"/>
              <a:ext cx="4067033" cy="3398292"/>
            </a:xfrm>
            <a:prstGeom prst="ellipse">
              <a:avLst/>
            </a:prstGeom>
            <a:solidFill>
              <a:schemeClr val="accent1">
                <a:alpha val="50000"/>
              </a:schemeClr>
            </a:solid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5" name="Oval 14"/>
            <p:cNvSpPr/>
            <p:nvPr/>
          </p:nvSpPr>
          <p:spPr bwMode="auto">
            <a:xfrm>
              <a:off x="6155140" y="2210937"/>
              <a:ext cx="2497541" cy="1007320"/>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8" name="Oval 17"/>
            <p:cNvSpPr/>
            <p:nvPr/>
          </p:nvSpPr>
          <p:spPr bwMode="auto">
            <a:xfrm>
              <a:off x="476886" y="2275934"/>
              <a:ext cx="2497541" cy="1007320"/>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grpSp>
      <p:pic>
        <p:nvPicPr>
          <p:cNvPr id="19" name="Picture 18"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334000"/>
            <a:ext cx="1143000" cy="1524000"/>
          </a:xfrm>
          <a:prstGeom prst="rect">
            <a:avLst/>
          </a:prstGeom>
        </p:spPr>
      </p:pic>
      <p:pic>
        <p:nvPicPr>
          <p:cNvPr id="20" name="Picture 19"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5386159"/>
            <a:ext cx="997581" cy="1471841"/>
          </a:xfrm>
          <a:prstGeom prst="rect">
            <a:avLst/>
          </a:prstGeom>
        </p:spPr>
      </p:pic>
      <p:pic>
        <p:nvPicPr>
          <p:cNvPr id="2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5"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1471071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22</a:t>
            </a:fld>
            <a:endParaRPr lang="en-US" dirty="0"/>
          </a:p>
        </p:txBody>
      </p:sp>
      <p:grpSp>
        <p:nvGrpSpPr>
          <p:cNvPr id="3" name="Group 2" descr="alt=&quot;&quot;"/>
          <p:cNvGrpSpPr/>
          <p:nvPr/>
        </p:nvGrpSpPr>
        <p:grpSpPr>
          <a:xfrm>
            <a:off x="382138" y="1600200"/>
            <a:ext cx="8407021" cy="5012488"/>
            <a:chOff x="518614" y="712013"/>
            <a:chExt cx="8407021" cy="5012488"/>
          </a:xfrm>
        </p:grpSpPr>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14" y="712013"/>
              <a:ext cx="8407021" cy="5012488"/>
            </a:xfrm>
            <a:prstGeom prst="rect">
              <a:avLst/>
            </a:prstGeom>
          </p:spPr>
        </p:pic>
        <p:sp>
          <p:nvSpPr>
            <p:cNvPr id="6" name="TextBox 5"/>
            <p:cNvSpPr txBox="1"/>
            <p:nvPr/>
          </p:nvSpPr>
          <p:spPr bwMode="auto">
            <a:xfrm>
              <a:off x="914400" y="235158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engage</a:t>
              </a:r>
            </a:p>
          </p:txBody>
        </p:sp>
        <p:sp>
          <p:nvSpPr>
            <p:cNvPr id="7" name="TextBox 6"/>
            <p:cNvSpPr txBox="1"/>
            <p:nvPr/>
          </p:nvSpPr>
          <p:spPr bwMode="auto">
            <a:xfrm>
              <a:off x="914400" y="144780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educate</a:t>
              </a:r>
            </a:p>
          </p:txBody>
        </p:sp>
        <p:sp>
          <p:nvSpPr>
            <p:cNvPr id="8" name="TextBox 7"/>
            <p:cNvSpPr txBox="1"/>
            <p:nvPr/>
          </p:nvSpPr>
          <p:spPr bwMode="auto">
            <a:xfrm>
              <a:off x="914400" y="4391969"/>
              <a:ext cx="2133600" cy="898708"/>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800" kern="0" dirty="0">
                  <a:solidFill>
                    <a:srgbClr val="FFFFFF"/>
                  </a:solidFill>
                  <a:latin typeface="Calibri" pitchFamily="34" charset="0"/>
                </a:rPr>
                <a:t>e</a:t>
              </a:r>
              <a:r>
                <a:rPr kumimoji="0" lang="en-US" sz="2800" b="0" i="0" u="none" strike="noStrike" kern="0" cap="none" spc="0" normalizeH="0" baseline="0" noProof="0" dirty="0" err="1" smtClean="0">
                  <a:ln>
                    <a:noFill/>
                  </a:ln>
                  <a:solidFill>
                    <a:srgbClr val="FFFFFF"/>
                  </a:solidFill>
                  <a:effectLst/>
                  <a:uLnTx/>
                  <a:uFillTx/>
                  <a:latin typeface="Calibri" pitchFamily="34" charset="0"/>
                  <a:ea typeface="+mn-ea"/>
                  <a:cs typeface="+mn-cs"/>
                </a:rPr>
                <a:t>xecute</a:t>
              </a:r>
              <a:r>
                <a:rPr kumimoji="0" lang="en-US" sz="2800" b="0" i="0" u="none" strike="noStrike" kern="0" cap="none" spc="0" normalizeH="0" noProof="0" dirty="0" smtClean="0">
                  <a:ln>
                    <a:noFill/>
                  </a:ln>
                  <a:solidFill>
                    <a:srgbClr val="FFFFFF"/>
                  </a:solidFill>
                  <a:effectLst/>
                  <a:uLnTx/>
                  <a:uFillTx/>
                  <a:latin typeface="Calibri" pitchFamily="34" charset="0"/>
                  <a:ea typeface="+mn-ea"/>
                  <a:cs typeface="+mn-cs"/>
                </a:rPr>
                <a:t> and evaluate</a:t>
              </a:r>
              <a:endPar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sp>
          <p:nvSpPr>
            <p:cNvPr id="14" name="Oval 13"/>
            <p:cNvSpPr/>
            <p:nvPr/>
          </p:nvSpPr>
          <p:spPr bwMode="auto">
            <a:xfrm rot="20776102">
              <a:off x="1097904" y="4119277"/>
              <a:ext cx="7173928" cy="1079792"/>
            </a:xfrm>
            <a:prstGeom prst="ellipse">
              <a:avLst/>
            </a:prstGeom>
            <a:solidFill>
              <a:schemeClr val="accent1">
                <a:alpha val="50000"/>
              </a:schemeClr>
            </a:solid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6" name="Oval 15"/>
            <p:cNvSpPr/>
            <p:nvPr/>
          </p:nvSpPr>
          <p:spPr bwMode="auto">
            <a:xfrm>
              <a:off x="6291618" y="4435522"/>
              <a:ext cx="2497541" cy="1007320"/>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7" name="Oval 16"/>
            <p:cNvSpPr/>
            <p:nvPr/>
          </p:nvSpPr>
          <p:spPr bwMode="auto">
            <a:xfrm>
              <a:off x="555836" y="4337663"/>
              <a:ext cx="2497541" cy="1007320"/>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grpSp>
      <p:pic>
        <p:nvPicPr>
          <p:cNvPr id="19" name="Picture 18"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334000"/>
            <a:ext cx="1143000" cy="1524000"/>
          </a:xfrm>
          <a:prstGeom prst="rect">
            <a:avLst/>
          </a:prstGeom>
        </p:spPr>
      </p:pic>
      <p:pic>
        <p:nvPicPr>
          <p:cNvPr id="20" name="Picture 19"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5386159"/>
            <a:ext cx="997581" cy="1471841"/>
          </a:xfrm>
          <a:prstGeom prst="rect">
            <a:avLst/>
          </a:prstGeom>
        </p:spPr>
      </p:pic>
      <p:pic>
        <p:nvPicPr>
          <p:cNvPr id="2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5"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2221174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Health Improvement </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23</a:t>
            </a:fld>
            <a:endParaRPr lang="en-US" dirty="0">
              <a:solidFill>
                <a:prstClr val="black">
                  <a:tint val="75000"/>
                </a:prstClr>
              </a:solidFill>
            </a:endParaRPr>
          </a:p>
        </p:txBody>
      </p:sp>
      <p:pic>
        <p:nvPicPr>
          <p:cNvPr id="8" name="Picture 7" descr="west virginia outline "/>
          <p:cNvPicPr>
            <a:picLocks noChangeAspect="1"/>
          </p:cNvPicPr>
          <p:nvPr/>
        </p:nvPicPr>
        <p:blipFill>
          <a:blip r:embed="rId2" cstate="print"/>
          <a:stretch>
            <a:fillRect/>
          </a:stretch>
        </p:blipFill>
        <p:spPr>
          <a:xfrm>
            <a:off x="1981200" y="2209800"/>
            <a:ext cx="4765629" cy="4042972"/>
          </a:xfrm>
          <a:prstGeom prst="rect">
            <a:avLst/>
          </a:prstGeom>
        </p:spPr>
      </p:pic>
    </p:spTree>
    <p:extLst>
      <p:ext uri="{BB962C8B-B14F-4D97-AF65-F5344CB8AC3E}">
        <p14:creationId xmlns:p14="http://schemas.microsoft.com/office/powerpoint/2010/main" val="37967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Healthy!</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24</a:t>
            </a:fld>
            <a:endParaRPr lang="en-US" dirty="0">
              <a:solidFill>
                <a:prstClr val="black">
                  <a:tint val="75000"/>
                </a:prstClr>
              </a:solidFill>
            </a:endParaRPr>
          </a:p>
        </p:txBody>
      </p:sp>
      <p:pic>
        <p:nvPicPr>
          <p:cNvPr id="6" name="Picture 5" descr="food plan"/>
          <p:cNvPicPr>
            <a:picLocks noChangeAspect="1"/>
          </p:cNvPicPr>
          <p:nvPr/>
        </p:nvPicPr>
        <p:blipFill>
          <a:blip r:embed="rId2" cstate="print"/>
          <a:stretch>
            <a:fillRect/>
          </a:stretch>
        </p:blipFill>
        <p:spPr>
          <a:xfrm>
            <a:off x="1219200" y="4143703"/>
            <a:ext cx="5486400" cy="2425700"/>
          </a:xfrm>
          <a:prstGeom prst="rect">
            <a:avLst/>
          </a:prstGeom>
        </p:spPr>
      </p:pic>
      <p:pic>
        <p:nvPicPr>
          <p:cNvPr id="10" name="Picture 9" descr="food pyramid"/>
          <p:cNvPicPr>
            <a:picLocks noChangeAspect="1"/>
          </p:cNvPicPr>
          <p:nvPr/>
        </p:nvPicPr>
        <p:blipFill>
          <a:blip r:embed="rId3" cstate="print"/>
          <a:stretch>
            <a:fillRect/>
          </a:stretch>
        </p:blipFill>
        <p:spPr>
          <a:xfrm>
            <a:off x="2971800" y="1600200"/>
            <a:ext cx="2837049" cy="2343150"/>
          </a:xfrm>
          <a:prstGeom prst="rect">
            <a:avLst/>
          </a:prstGeom>
        </p:spPr>
      </p:pic>
    </p:spTree>
    <p:extLst>
      <p:ext uri="{BB962C8B-B14F-4D97-AF65-F5344CB8AC3E}">
        <p14:creationId xmlns:p14="http://schemas.microsoft.com/office/powerpoint/2010/main" val="26819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2" presetClass="exit" presetSubtype="4" fill="hold" nodeType="with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Skim Milk!</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25</a:t>
            </a:fld>
            <a:endParaRPr lang="en-US" dirty="0">
              <a:solidFill>
                <a:prstClr val="black">
                  <a:tint val="75000"/>
                </a:prstClr>
              </a:solidFill>
            </a:endParaRPr>
          </a:p>
        </p:txBody>
      </p:sp>
      <p:pic>
        <p:nvPicPr>
          <p:cNvPr id="4" name="Picture 3" descr="skim milk"/>
          <p:cNvPicPr>
            <a:picLocks noChangeAspect="1"/>
          </p:cNvPicPr>
          <p:nvPr/>
        </p:nvPicPr>
        <p:blipFill rotWithShape="1">
          <a:blip r:embed="rId2" cstate="print">
            <a:extLst>
              <a:ext uri="{28A0092B-C50C-407E-A947-70E740481C1C}">
                <a14:useLocalDpi xmlns:a14="http://schemas.microsoft.com/office/drawing/2010/main" val="0"/>
              </a:ext>
            </a:extLst>
          </a:blip>
          <a:srcRect l="10756" r="11182"/>
          <a:stretch/>
        </p:blipFill>
        <p:spPr>
          <a:xfrm>
            <a:off x="1600200" y="2286000"/>
            <a:ext cx="2537980" cy="2838449"/>
          </a:xfrm>
          <a:prstGeom prst="rect">
            <a:avLst/>
          </a:prstGeom>
        </p:spPr>
      </p:pic>
      <p:pic>
        <p:nvPicPr>
          <p:cNvPr id="5" name="Picture 4" descr="whole mi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286000"/>
            <a:ext cx="2524125" cy="2838450"/>
          </a:xfrm>
          <a:prstGeom prst="rect">
            <a:avLst/>
          </a:prstGeom>
        </p:spPr>
      </p:pic>
    </p:spTree>
    <p:extLst>
      <p:ext uri="{BB962C8B-B14F-4D97-AF65-F5344CB8AC3E}">
        <p14:creationId xmlns:p14="http://schemas.microsoft.com/office/powerpoint/2010/main" val="204080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Skim Milk!</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26</a:t>
            </a:fld>
            <a:endParaRPr lang="en-US" dirty="0">
              <a:solidFill>
                <a:prstClr val="black">
                  <a:tint val="75000"/>
                </a:prstClr>
              </a:solidFill>
            </a:endParaRPr>
          </a:p>
        </p:txBody>
      </p:sp>
      <p:pic>
        <p:nvPicPr>
          <p:cNvPr id="6" name="Picture 5" descr="butter"/>
          <p:cNvPicPr>
            <a:picLocks noChangeAspect="1"/>
          </p:cNvPicPr>
          <p:nvPr/>
        </p:nvPicPr>
        <p:blipFill>
          <a:blip r:embed="rId2" cstate="print"/>
          <a:stretch>
            <a:fillRect/>
          </a:stretch>
        </p:blipFill>
        <p:spPr>
          <a:xfrm>
            <a:off x="3124200" y="2286000"/>
            <a:ext cx="2857500" cy="1600200"/>
          </a:xfrm>
          <a:prstGeom prst="rect">
            <a:avLst/>
          </a:prstGeom>
        </p:spPr>
      </p:pic>
      <p:pic>
        <p:nvPicPr>
          <p:cNvPr id="8" name="Picture 7" descr="skim milk"/>
          <p:cNvPicPr>
            <a:picLocks noChangeAspect="1"/>
          </p:cNvPicPr>
          <p:nvPr/>
        </p:nvPicPr>
        <p:blipFill rotWithShape="1">
          <a:blip r:embed="rId3" cstate="print">
            <a:extLst>
              <a:ext uri="{28A0092B-C50C-407E-A947-70E740481C1C}">
                <a14:useLocalDpi xmlns:a14="http://schemas.microsoft.com/office/drawing/2010/main" val="0"/>
              </a:ext>
            </a:extLst>
          </a:blip>
          <a:srcRect l="10756" r="11182"/>
          <a:stretch/>
        </p:blipFill>
        <p:spPr>
          <a:xfrm>
            <a:off x="457200" y="2286000"/>
            <a:ext cx="2537980" cy="2838449"/>
          </a:xfrm>
          <a:prstGeom prst="rect">
            <a:avLst/>
          </a:prstGeom>
        </p:spPr>
      </p:pic>
      <p:pic>
        <p:nvPicPr>
          <p:cNvPr id="9" name="Picture 8" descr="whole mil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305050"/>
            <a:ext cx="2524125" cy="2838450"/>
          </a:xfrm>
          <a:prstGeom prst="rect">
            <a:avLst/>
          </a:prstGeom>
        </p:spPr>
      </p:pic>
      <p:pic>
        <p:nvPicPr>
          <p:cNvPr id="10" name="Picture 9" descr="butter"/>
          <p:cNvPicPr>
            <a:picLocks noChangeAspect="1"/>
          </p:cNvPicPr>
          <p:nvPr/>
        </p:nvPicPr>
        <p:blipFill>
          <a:blip r:embed="rId2" cstate="print"/>
          <a:stretch>
            <a:fillRect/>
          </a:stretch>
        </p:blipFill>
        <p:spPr>
          <a:xfrm>
            <a:off x="3105150" y="4343400"/>
            <a:ext cx="2857500" cy="1600200"/>
          </a:xfrm>
          <a:prstGeom prst="rect">
            <a:avLst/>
          </a:prstGeom>
        </p:spPr>
      </p:pic>
    </p:spTree>
    <p:extLst>
      <p:ext uri="{BB962C8B-B14F-4D97-AF65-F5344CB8AC3E}">
        <p14:creationId xmlns:p14="http://schemas.microsoft.com/office/powerpoint/2010/main" val="36165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27</a:t>
            </a:fld>
            <a:endParaRPr lang="en-US" dirty="0"/>
          </a:p>
        </p:txBody>
      </p:sp>
      <p:graphicFrame>
        <p:nvGraphicFramePr>
          <p:cNvPr id="11" name="Table 10" descr="educate"/>
          <p:cNvGraphicFramePr>
            <a:graphicFrameLocks noGrp="1"/>
          </p:cNvGraphicFramePr>
          <p:nvPr>
            <p:extLst>
              <p:ext uri="{D42A27DB-BD31-4B8C-83A1-F6EECF244321}">
                <p14:modId xmlns:p14="http://schemas.microsoft.com/office/powerpoint/2010/main" val="3541980805"/>
              </p:ext>
            </p:extLst>
          </p:nvPr>
        </p:nvGraphicFramePr>
        <p:xfrm>
          <a:off x="1255984" y="6103258"/>
          <a:ext cx="5334002" cy="671513"/>
        </p:xfrm>
        <a:graphic>
          <a:graphicData uri="http://schemas.openxmlformats.org/drawingml/2006/table">
            <a:tbl>
              <a:tblPr firstRow="1"/>
              <a:tblGrid>
                <a:gridCol w="1338989"/>
                <a:gridCol w="1331671"/>
                <a:gridCol w="1331671"/>
                <a:gridCol w="1331671"/>
              </a:tblGrid>
              <a:tr h="671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Educate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5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What do we need to do?</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grpSp>
        <p:nvGrpSpPr>
          <p:cNvPr id="16" name="Group 15" descr="what looks like resistance is often a lack of clarity"/>
          <p:cNvGrpSpPr/>
          <p:nvPr/>
        </p:nvGrpSpPr>
        <p:grpSpPr>
          <a:xfrm>
            <a:off x="2514600" y="1684479"/>
            <a:ext cx="6187181" cy="4256451"/>
            <a:chOff x="501632" y="719865"/>
            <a:chExt cx="8407021" cy="5518177"/>
          </a:xfrm>
        </p:grpSpPr>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32" y="719865"/>
              <a:ext cx="8407021" cy="5012488"/>
            </a:xfrm>
            <a:prstGeom prst="rect">
              <a:avLst/>
            </a:prstGeom>
          </p:spPr>
        </p:pic>
        <p:sp>
          <p:nvSpPr>
            <p:cNvPr id="3" name="Oval 2"/>
            <p:cNvSpPr/>
            <p:nvPr/>
          </p:nvSpPr>
          <p:spPr bwMode="auto">
            <a:xfrm>
              <a:off x="6332561" y="1310185"/>
              <a:ext cx="2415654" cy="696036"/>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6" name="Oval 5"/>
            <p:cNvSpPr/>
            <p:nvPr/>
          </p:nvSpPr>
          <p:spPr bwMode="auto">
            <a:xfrm>
              <a:off x="4067033" y="1187356"/>
              <a:ext cx="1392071" cy="1419366"/>
            </a:xfrm>
            <a:prstGeom prst="ellipse">
              <a:avLst/>
            </a:prstGeom>
            <a:solidFill>
              <a:schemeClr val="accent1">
                <a:alpha val="50000"/>
              </a:schemeClr>
            </a:solid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0" name="TextBox 9"/>
            <p:cNvSpPr txBox="1"/>
            <p:nvPr/>
          </p:nvSpPr>
          <p:spPr bwMode="auto">
            <a:xfrm>
              <a:off x="501633" y="5232537"/>
              <a:ext cx="8386665" cy="1005505"/>
            </a:xfrm>
            <a:prstGeom prst="rect">
              <a:avLst/>
            </a:prstGeom>
            <a:solidFill>
              <a:schemeClr val="tx1"/>
            </a:solid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algn="ctr" fontAlgn="base">
                <a:spcBef>
                  <a:spcPts val="300"/>
                </a:spcBef>
                <a:spcAft>
                  <a:spcPts val="400"/>
                </a:spcAft>
                <a:buClr>
                  <a:schemeClr val="accent5">
                    <a:lumMod val="50000"/>
                  </a:schemeClr>
                </a:buClr>
              </a:pPr>
              <a:r>
                <a:rPr lang="en-US" sz="2400" dirty="0">
                  <a:solidFill>
                    <a:srgbClr val="FF0000"/>
                  </a:solidFill>
                </a:rPr>
                <a:t>What looks like resistance is often a lack of clarity.  </a:t>
              </a:r>
            </a:p>
          </p:txBody>
        </p:sp>
      </p:grpSp>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4" cstate="print"/>
          <a:srcRect/>
          <a:stretch>
            <a:fillRect/>
          </a:stretch>
        </p:blipFill>
        <p:spPr bwMode="auto">
          <a:xfrm>
            <a:off x="5743971" y="6115107"/>
            <a:ext cx="838200" cy="647815"/>
          </a:xfrm>
          <a:prstGeom prst="rect">
            <a:avLst/>
          </a:prstGeom>
          <a:noFill/>
          <a:ln w="9525">
            <a:noFill/>
            <a:miter lim="800000"/>
            <a:headEnd/>
            <a:tailEnd/>
          </a:ln>
        </p:spPr>
      </p:pic>
      <p:pic>
        <p:nvPicPr>
          <p:cNvPr id="8" name="Picture 7" descr="alt=&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357" y="4835614"/>
            <a:ext cx="933947" cy="1377955"/>
          </a:xfrm>
          <a:prstGeom prst="rect">
            <a:avLst/>
          </a:prstGeom>
        </p:spPr>
      </p:pic>
      <p:pic>
        <p:nvPicPr>
          <p:cNvPr id="13" name="Picture 12" descr="skim milk"/>
          <p:cNvPicPr>
            <a:picLocks noChangeAspect="1"/>
          </p:cNvPicPr>
          <p:nvPr/>
        </p:nvPicPr>
        <p:blipFill rotWithShape="1">
          <a:blip r:embed="rId6" cstate="print">
            <a:extLst>
              <a:ext uri="{28A0092B-C50C-407E-A947-70E740481C1C}">
                <a14:useLocalDpi xmlns:a14="http://schemas.microsoft.com/office/drawing/2010/main" val="0"/>
              </a:ext>
            </a:extLst>
          </a:blip>
          <a:srcRect l="10756" r="11182"/>
          <a:stretch/>
        </p:blipFill>
        <p:spPr>
          <a:xfrm>
            <a:off x="256357" y="1684480"/>
            <a:ext cx="2258243" cy="2525594"/>
          </a:xfrm>
          <a:prstGeom prst="rect">
            <a:avLst/>
          </a:prstGeom>
        </p:spPr>
      </p:pic>
    </p:spTree>
    <p:extLst>
      <p:ext uri="{BB962C8B-B14F-4D97-AF65-F5344CB8AC3E}">
        <p14:creationId xmlns:p14="http://schemas.microsoft.com/office/powerpoint/2010/main" val="21937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Education – Direct the Rider</a:t>
            </a:r>
            <a:endParaRPr lang="en-US" dirty="0"/>
          </a:p>
        </p:txBody>
      </p:sp>
      <p:sp>
        <p:nvSpPr>
          <p:cNvPr id="3" name="Content Placeholder 2"/>
          <p:cNvSpPr>
            <a:spLocks noGrp="1"/>
          </p:cNvSpPr>
          <p:nvPr>
            <p:ph sz="quarter" idx="11"/>
          </p:nvPr>
        </p:nvSpPr>
        <p:spPr/>
        <p:txBody>
          <a:bodyPr>
            <a:normAutofit/>
          </a:bodyPr>
          <a:lstStyle/>
          <a:p>
            <a:pPr>
              <a:spcBef>
                <a:spcPts val="0"/>
              </a:spcBef>
            </a:pPr>
            <a:r>
              <a:rPr lang="en-US" sz="2800" dirty="0">
                <a:solidFill>
                  <a:prstClr val="black"/>
                </a:solidFill>
              </a:rPr>
              <a:t>HICPAC </a:t>
            </a:r>
            <a:r>
              <a:rPr lang="en-US" sz="2800" dirty="0" smtClean="0">
                <a:solidFill>
                  <a:prstClr val="black"/>
                </a:solidFill>
              </a:rPr>
              <a:t>guidelines</a:t>
            </a:r>
          </a:p>
          <a:p>
            <a:pPr lvl="1">
              <a:spcBef>
                <a:spcPts val="0"/>
              </a:spcBef>
            </a:pPr>
            <a:r>
              <a:rPr lang="en-US" dirty="0" smtClean="0">
                <a:solidFill>
                  <a:prstClr val="black"/>
                </a:solidFill>
              </a:rPr>
              <a:t>Appropriate</a:t>
            </a:r>
          </a:p>
          <a:p>
            <a:pPr lvl="1">
              <a:spcBef>
                <a:spcPts val="0"/>
              </a:spcBef>
            </a:pPr>
            <a:r>
              <a:rPr lang="en-US" dirty="0" smtClean="0">
                <a:solidFill>
                  <a:prstClr val="black"/>
                </a:solidFill>
              </a:rPr>
              <a:t>Inappropriate</a:t>
            </a:r>
            <a:endParaRPr lang="en-US" dirty="0">
              <a:solidFill>
                <a:prstClr val="black"/>
              </a:solidFill>
            </a:endParaRPr>
          </a:p>
          <a:p>
            <a:pPr>
              <a:spcBef>
                <a:spcPts val="0"/>
              </a:spcBef>
            </a:pPr>
            <a:r>
              <a:rPr lang="en-US" sz="2800" dirty="0">
                <a:solidFill>
                  <a:prstClr val="black"/>
                </a:solidFill>
              </a:rPr>
              <a:t>Aseptic insertion </a:t>
            </a:r>
            <a:r>
              <a:rPr lang="en-US" sz="2800" dirty="0" smtClean="0">
                <a:solidFill>
                  <a:prstClr val="black"/>
                </a:solidFill>
              </a:rPr>
              <a:t>technique</a:t>
            </a:r>
          </a:p>
          <a:p>
            <a:pPr>
              <a:spcBef>
                <a:spcPts val="0"/>
              </a:spcBef>
            </a:pPr>
            <a:r>
              <a:rPr lang="en-US" sz="2800" dirty="0" smtClean="0">
                <a:solidFill>
                  <a:prstClr val="black"/>
                </a:solidFill>
              </a:rPr>
              <a:t>Maintenance technique</a:t>
            </a:r>
          </a:p>
          <a:p>
            <a:pPr lvl="1">
              <a:spcBef>
                <a:spcPts val="0"/>
              </a:spcBef>
            </a:pPr>
            <a:r>
              <a:rPr lang="en-US" dirty="0" smtClean="0">
                <a:solidFill>
                  <a:prstClr val="black"/>
                </a:solidFill>
              </a:rPr>
              <a:t>Closed system</a:t>
            </a:r>
            <a:endParaRPr lang="en-US" dirty="0">
              <a:solidFill>
                <a:prstClr val="black"/>
              </a:solidFill>
            </a:endParaRPr>
          </a:p>
        </p:txBody>
      </p:sp>
      <p:sp>
        <p:nvSpPr>
          <p:cNvPr id="4" name="Content Placeholder 3"/>
          <p:cNvSpPr>
            <a:spLocks noGrp="1"/>
          </p:cNvSpPr>
          <p:nvPr>
            <p:ph sz="quarter" idx="12"/>
          </p:nvPr>
        </p:nvSpPr>
        <p:spPr/>
        <p:txBody>
          <a:bodyPr/>
          <a:lstStyle/>
          <a:p>
            <a:pPr>
              <a:spcBef>
                <a:spcPts val="0"/>
              </a:spcBef>
            </a:pPr>
            <a:r>
              <a:rPr lang="en-US" sz="2800" dirty="0" smtClean="0">
                <a:solidFill>
                  <a:prstClr val="black"/>
                </a:solidFill>
              </a:rPr>
              <a:t>Skin care</a:t>
            </a:r>
          </a:p>
          <a:p>
            <a:pPr>
              <a:spcBef>
                <a:spcPts val="0"/>
              </a:spcBef>
            </a:pPr>
            <a:r>
              <a:rPr lang="en-US" sz="2800" dirty="0" smtClean="0">
                <a:solidFill>
                  <a:prstClr val="black"/>
                </a:solidFill>
              </a:rPr>
              <a:t>Equipment usage</a:t>
            </a:r>
          </a:p>
          <a:p>
            <a:pPr lvl="1">
              <a:spcBef>
                <a:spcPts val="0"/>
              </a:spcBef>
            </a:pPr>
            <a:r>
              <a:rPr lang="en-US" dirty="0" smtClean="0">
                <a:solidFill>
                  <a:prstClr val="black"/>
                </a:solidFill>
              </a:rPr>
              <a:t>Bladder scanner</a:t>
            </a:r>
          </a:p>
          <a:p>
            <a:pPr lvl="1">
              <a:spcBef>
                <a:spcPts val="0"/>
              </a:spcBef>
            </a:pPr>
            <a:r>
              <a:rPr lang="en-US" dirty="0" smtClean="0">
                <a:solidFill>
                  <a:prstClr val="black"/>
                </a:solidFill>
              </a:rPr>
              <a:t>Condom </a:t>
            </a:r>
            <a:r>
              <a:rPr lang="en-US" dirty="0" err="1" smtClean="0">
                <a:solidFill>
                  <a:prstClr val="black"/>
                </a:solidFill>
              </a:rPr>
              <a:t>cath</a:t>
            </a:r>
            <a:endParaRPr lang="en-US" dirty="0" smtClean="0">
              <a:solidFill>
                <a:prstClr val="black"/>
              </a:solidFill>
            </a:endParaRPr>
          </a:p>
          <a:p>
            <a:pPr lvl="1">
              <a:spcBef>
                <a:spcPts val="0"/>
              </a:spcBef>
            </a:pPr>
            <a:r>
              <a:rPr lang="en-US" dirty="0" smtClean="0">
                <a:solidFill>
                  <a:prstClr val="black"/>
                </a:solidFill>
              </a:rPr>
              <a:t>Female urinals</a:t>
            </a:r>
            <a:endParaRPr lang="en-US" dirty="0">
              <a:solidFill>
                <a:prstClr val="black"/>
              </a:solidFill>
            </a:endParaRPr>
          </a:p>
        </p:txBody>
      </p:sp>
    </p:spTree>
    <p:extLst>
      <p:ext uri="{BB962C8B-B14F-4D97-AF65-F5344CB8AC3E}">
        <p14:creationId xmlns:p14="http://schemas.microsoft.com/office/powerpoint/2010/main" val="366976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Test</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29</a:t>
            </a:fld>
            <a:endParaRPr lang="en-US" dirty="0">
              <a:solidFill>
                <a:prstClr val="black">
                  <a:tint val="75000"/>
                </a:prstClr>
              </a:solidFill>
            </a:endParaRPr>
          </a:p>
        </p:txBody>
      </p:sp>
      <p:pic>
        <p:nvPicPr>
          <p:cNvPr id="4" name="Picture 3" descr="radishes"/>
          <p:cNvPicPr>
            <a:picLocks noChangeAspect="1"/>
          </p:cNvPicPr>
          <p:nvPr/>
        </p:nvPicPr>
        <p:blipFill rotWithShape="1">
          <a:blip r:embed="rId2" cstate="print">
            <a:extLst>
              <a:ext uri="{28A0092B-C50C-407E-A947-70E740481C1C}">
                <a14:useLocalDpi xmlns:a14="http://schemas.microsoft.com/office/drawing/2010/main" val="0"/>
              </a:ext>
            </a:extLst>
          </a:blip>
          <a:srcRect l="-1821" r="-1"/>
          <a:stretch/>
        </p:blipFill>
        <p:spPr>
          <a:xfrm>
            <a:off x="1219200" y="2819400"/>
            <a:ext cx="2991134" cy="1992913"/>
          </a:xfrm>
          <a:prstGeom prst="rect">
            <a:avLst/>
          </a:prstGeom>
        </p:spPr>
      </p:pic>
      <p:pic>
        <p:nvPicPr>
          <p:cNvPr id="5" name="Picture 4" descr="cook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743200"/>
            <a:ext cx="2820905" cy="2053660"/>
          </a:xfrm>
          <a:prstGeom prst="rect">
            <a:avLst/>
          </a:prstGeom>
        </p:spPr>
      </p:pic>
    </p:spTree>
    <p:extLst>
      <p:ext uri="{BB962C8B-B14F-4D97-AF65-F5344CB8AC3E}">
        <p14:creationId xmlns:p14="http://schemas.microsoft.com/office/powerpoint/2010/main" val="2065260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solidFill>
                  <a:schemeClr val="bg1"/>
                </a:solidFill>
                <a:latin typeface="Calibri" pitchFamily="34" charset="0"/>
                <a:ea typeface="ＭＳ Ｐゴシック" pitchFamily="34" charset="-128"/>
              </a:rPr>
              <a:t>Learning Objectives</a:t>
            </a:r>
          </a:p>
        </p:txBody>
      </p:sp>
      <p:sp>
        <p:nvSpPr>
          <p:cNvPr id="29700" name="Slide Number Placeholder 3"/>
          <p:cNvSpPr>
            <a:spLocks noGrp="1"/>
          </p:cNvSpPr>
          <p:nvPr>
            <p:ph type="sldNum" sz="quarter" idx="10"/>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3</a:t>
            </a:fld>
            <a:endParaRPr lang="en-US" altLang="en-US" sz="1200" dirty="0">
              <a:solidFill>
                <a:schemeClr val="tx1">
                  <a:tint val="75000"/>
                </a:schemeClr>
              </a:solidFill>
            </a:endParaRPr>
          </a:p>
        </p:txBody>
      </p:sp>
      <p:sp>
        <p:nvSpPr>
          <p:cNvPr id="31746" name="Content Placeholder 2"/>
          <p:cNvSpPr>
            <a:spLocks noGrp="1"/>
          </p:cNvSpPr>
          <p:nvPr>
            <p:ph sz="quarter" idx="11"/>
          </p:nvPr>
        </p:nvSpPr>
        <p:spPr>
          <a:xfrm>
            <a:off x="304800" y="1676400"/>
            <a:ext cx="8458200" cy="4724400"/>
          </a:xfrm>
        </p:spPr>
        <p:txBody>
          <a:bodyPr>
            <a:noAutofit/>
          </a:bodyPr>
          <a:lstStyle/>
          <a:p>
            <a:pPr marL="514350" indent="-514350">
              <a:spcBef>
                <a:spcPts val="0"/>
              </a:spcBef>
              <a:buFont typeface="+mj-lt"/>
              <a:buAutoNum type="arabicPeriod"/>
              <a:defRPr/>
            </a:pPr>
            <a:r>
              <a:rPr lang="en-US" sz="2400" dirty="0" smtClean="0">
                <a:latin typeface="Calibri" pitchFamily="34" charset="0"/>
                <a:ea typeface="ＭＳ Ｐゴシック" pitchFamily="34" charset="-128"/>
              </a:rPr>
              <a:t>Describe the relationship between culture change and CAUTI reduction</a:t>
            </a:r>
          </a:p>
          <a:p>
            <a:pPr lvl="1">
              <a:spcBef>
                <a:spcPts val="0"/>
              </a:spcBef>
              <a:defRPr/>
            </a:pPr>
            <a:r>
              <a:rPr lang="en-US" sz="1800" dirty="0">
                <a:latin typeface="Calibri" pitchFamily="34" charset="0"/>
                <a:ea typeface="ＭＳ Ｐゴシック" pitchFamily="34" charset="-128"/>
              </a:rPr>
              <a:t>Understand the CUSP framework for initiating culture change</a:t>
            </a:r>
          </a:p>
          <a:p>
            <a:pPr lvl="1">
              <a:spcBef>
                <a:spcPts val="0"/>
              </a:spcBef>
              <a:defRPr/>
            </a:pPr>
            <a:r>
              <a:rPr lang="en-US" sz="1800" dirty="0">
                <a:latin typeface="Calibri" pitchFamily="34" charset="0"/>
                <a:ea typeface="ＭＳ Ｐゴシック" pitchFamily="34" charset="-128"/>
              </a:rPr>
              <a:t>Apply culture change theory to urinary catheter </a:t>
            </a:r>
            <a:r>
              <a:rPr lang="en-US" sz="1800" dirty="0" smtClean="0">
                <a:latin typeface="Calibri" pitchFamily="34" charset="0"/>
                <a:ea typeface="ＭＳ Ｐゴシック" pitchFamily="34" charset="-128"/>
              </a:rPr>
              <a:t>culture</a:t>
            </a:r>
          </a:p>
          <a:p>
            <a:pPr marL="514350" indent="-514350">
              <a:spcBef>
                <a:spcPts val="0"/>
              </a:spcBef>
              <a:buFont typeface="+mj-lt"/>
              <a:buAutoNum type="arabicPeriod"/>
              <a:defRPr/>
            </a:pPr>
            <a:r>
              <a:rPr lang="en-US" sz="2400" dirty="0" smtClean="0">
                <a:latin typeface="Calibri" pitchFamily="34" charset="0"/>
                <a:ea typeface="ＭＳ Ｐゴシック" pitchFamily="34" charset="-128"/>
              </a:rPr>
              <a:t>Articulate the barriers to CAUTI reduction in the ICU population</a:t>
            </a:r>
            <a:endParaRPr lang="en-US" sz="2400" dirty="0">
              <a:latin typeface="Calibri" pitchFamily="34" charset="0"/>
              <a:ea typeface="ＭＳ Ｐゴシック" pitchFamily="34" charset="-128"/>
            </a:endParaRPr>
          </a:p>
          <a:p>
            <a:pPr lvl="1">
              <a:spcBef>
                <a:spcPts val="0"/>
              </a:spcBef>
              <a:defRPr/>
            </a:pPr>
            <a:r>
              <a:rPr lang="en-US" sz="1800" dirty="0" smtClean="0">
                <a:latin typeface="Calibri" pitchFamily="34" charset="0"/>
                <a:ea typeface="ＭＳ Ｐゴシック" pitchFamily="34" charset="-128"/>
              </a:rPr>
              <a:t>Understand </a:t>
            </a:r>
            <a:r>
              <a:rPr lang="en-US" sz="1800" dirty="0">
                <a:latin typeface="Calibri" pitchFamily="34" charset="0"/>
                <a:ea typeface="ＭＳ Ｐゴシック" pitchFamily="34" charset="-128"/>
              </a:rPr>
              <a:t>unique barriers in the ICU population</a:t>
            </a:r>
          </a:p>
          <a:p>
            <a:pPr lvl="1">
              <a:spcBef>
                <a:spcPts val="0"/>
              </a:spcBef>
              <a:defRPr/>
            </a:pPr>
            <a:r>
              <a:rPr lang="en-US" sz="1800" dirty="0">
                <a:latin typeface="Calibri" pitchFamily="34" charset="0"/>
                <a:ea typeface="ＭＳ Ｐゴシック" pitchFamily="34" charset="-128"/>
              </a:rPr>
              <a:t>Compare reduction of CAUTIs with other similar issues in the care of ICU </a:t>
            </a:r>
            <a:r>
              <a:rPr lang="en-US" sz="1800" dirty="0" smtClean="0">
                <a:latin typeface="Calibri" pitchFamily="34" charset="0"/>
                <a:ea typeface="ＭＳ Ｐゴシック" pitchFamily="34" charset="-128"/>
              </a:rPr>
              <a:t>populations</a:t>
            </a:r>
          </a:p>
          <a:p>
            <a:pPr marL="514350" indent="-514350">
              <a:spcBef>
                <a:spcPts val="0"/>
              </a:spcBef>
              <a:buFont typeface="+mj-lt"/>
              <a:buAutoNum type="arabicPeriod"/>
              <a:defRPr/>
            </a:pPr>
            <a:r>
              <a:rPr lang="en-US" sz="2400" dirty="0" smtClean="0">
                <a:latin typeface="Calibri" pitchFamily="34" charset="0"/>
                <a:ea typeface="ＭＳ Ｐゴシック" pitchFamily="34" charset="-128"/>
              </a:rPr>
              <a:t>Recognize the value in using incentives to change behavior regarding catheter use in the ICU</a:t>
            </a:r>
          </a:p>
          <a:p>
            <a:pPr marL="747713" lvl="1" indent="-284163">
              <a:spcBef>
                <a:spcPts val="0"/>
              </a:spcBef>
              <a:defRPr/>
            </a:pPr>
            <a:r>
              <a:rPr lang="en-US" sz="1800" dirty="0">
                <a:latin typeface="Calibri" pitchFamily="34" charset="0"/>
                <a:ea typeface="ＭＳ Ｐゴシック" pitchFamily="34" charset="-128"/>
              </a:rPr>
              <a:t>Using positive incentives to change behavior in regard to catheter use in the ICU</a:t>
            </a:r>
          </a:p>
          <a:p>
            <a:pPr marL="747713" lvl="1" indent="-284163">
              <a:spcBef>
                <a:spcPts val="0"/>
              </a:spcBef>
              <a:defRPr/>
            </a:pPr>
            <a:r>
              <a:rPr lang="en-US" sz="1800" dirty="0" smtClean="0">
                <a:latin typeface="Calibri" pitchFamily="34" charset="0"/>
                <a:ea typeface="ＭＳ Ｐゴシック" pitchFamily="34" charset="-128"/>
              </a:rPr>
              <a:t>Catheter </a:t>
            </a:r>
            <a:r>
              <a:rPr lang="en-US" sz="1800" dirty="0">
                <a:latin typeface="Calibri" pitchFamily="34" charset="0"/>
                <a:ea typeface="ＭＳ Ｐゴシック" pitchFamily="34" charset="-128"/>
              </a:rPr>
              <a:t>alternatives, nurse education, and engaging </a:t>
            </a:r>
            <a:r>
              <a:rPr lang="en-US" sz="1800" dirty="0" smtClean="0">
                <a:latin typeface="Calibri" pitchFamily="34" charset="0"/>
                <a:ea typeface="ＭＳ Ｐゴシック" pitchFamily="34" charset="-128"/>
              </a:rPr>
              <a:t>leadership</a:t>
            </a:r>
            <a:endParaRPr lang="en-US" sz="1800" dirty="0">
              <a:latin typeface="Calibri" pitchFamily="34" charset="0"/>
              <a:ea typeface="ＭＳ Ｐゴシック" pitchFamily="34" charset="-128"/>
            </a:endParaRPr>
          </a:p>
        </p:txBody>
      </p:sp>
    </p:spTree>
    <p:extLst>
      <p:ext uri="{BB962C8B-B14F-4D97-AF65-F5344CB8AC3E}">
        <p14:creationId xmlns:p14="http://schemas.microsoft.com/office/powerpoint/2010/main" val="3636467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group attempted the puzzle for a longer time before giving up?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30</a:t>
            </a:fld>
            <a:endParaRPr lang="en-US" dirty="0">
              <a:solidFill>
                <a:prstClr val="black">
                  <a:tint val="75000"/>
                </a:prstClr>
              </a:solidFill>
            </a:endParaRPr>
          </a:p>
        </p:txBody>
      </p:sp>
      <p:sp>
        <p:nvSpPr>
          <p:cNvPr id="4" name="TextBox 3"/>
          <p:cNvSpPr txBox="1"/>
          <p:nvPr/>
        </p:nvSpPr>
        <p:spPr>
          <a:xfrm>
            <a:off x="381000" y="2362200"/>
            <a:ext cx="8153400" cy="1569660"/>
          </a:xfrm>
          <a:prstGeom prst="rect">
            <a:avLst/>
          </a:prstGeom>
          <a:noFill/>
        </p:spPr>
        <p:txBody>
          <a:bodyPr wrap="square" rtlCol="0">
            <a:spAutoFit/>
          </a:bodyPr>
          <a:lstStyle/>
          <a:p>
            <a:pPr marL="342900" indent="-342900">
              <a:buAutoNum type="alphaLcPeriod"/>
            </a:pPr>
            <a:r>
              <a:rPr lang="en-US" sz="3200" dirty="0" smtClean="0"/>
              <a:t>The group that could eat the cookies</a:t>
            </a:r>
          </a:p>
          <a:p>
            <a:pPr marL="342900" indent="-342900">
              <a:buAutoNum type="alphaLcPeriod"/>
            </a:pPr>
            <a:r>
              <a:rPr lang="en-US" sz="3200" dirty="0" smtClean="0"/>
              <a:t>The group that could only eat the radishes</a:t>
            </a:r>
          </a:p>
          <a:p>
            <a:pPr marL="342900" indent="-342900">
              <a:buAutoNum type="alphaLcPeriod"/>
            </a:pPr>
            <a:r>
              <a:rPr lang="en-US" sz="3200" dirty="0" smtClean="0"/>
              <a:t>No difference</a:t>
            </a:r>
            <a:endParaRPr lang="en-US" sz="3200" dirty="0"/>
          </a:p>
        </p:txBody>
      </p:sp>
      <p:pic>
        <p:nvPicPr>
          <p:cNvPr id="7" name="Picture 6" descr="radishes"/>
          <p:cNvPicPr>
            <a:picLocks noChangeAspect="1"/>
          </p:cNvPicPr>
          <p:nvPr/>
        </p:nvPicPr>
        <p:blipFill rotWithShape="1">
          <a:blip r:embed="rId2" cstate="print">
            <a:extLst>
              <a:ext uri="{28A0092B-C50C-407E-A947-70E740481C1C}">
                <a14:useLocalDpi xmlns:a14="http://schemas.microsoft.com/office/drawing/2010/main" val="0"/>
              </a:ext>
            </a:extLst>
          </a:blip>
          <a:srcRect l="-1821" r="-1"/>
          <a:stretch/>
        </p:blipFill>
        <p:spPr>
          <a:xfrm>
            <a:off x="1361733" y="4343400"/>
            <a:ext cx="2297081" cy="1530484"/>
          </a:xfrm>
          <a:prstGeom prst="rect">
            <a:avLst/>
          </a:prstGeom>
        </p:spPr>
      </p:pic>
      <p:pic>
        <p:nvPicPr>
          <p:cNvPr id="8" name="Picture 7" descr="cook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29" y="4343400"/>
            <a:ext cx="2102271" cy="1530484"/>
          </a:xfrm>
          <a:prstGeom prst="rect">
            <a:avLst/>
          </a:prstGeom>
        </p:spPr>
      </p:pic>
    </p:spTree>
    <p:extLst>
      <p:ext uri="{BB962C8B-B14F-4D97-AF65-F5344CB8AC3E}">
        <p14:creationId xmlns:p14="http://schemas.microsoft.com/office/powerpoint/2010/main" val="1625175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group attempted the puzzle for a longer time before giving up?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31</a:t>
            </a:fld>
            <a:endParaRPr lang="en-US" dirty="0">
              <a:solidFill>
                <a:prstClr val="black">
                  <a:tint val="75000"/>
                </a:prstClr>
              </a:solidFill>
            </a:endParaRPr>
          </a:p>
        </p:txBody>
      </p:sp>
      <p:sp>
        <p:nvSpPr>
          <p:cNvPr id="4" name="TextBox 3"/>
          <p:cNvSpPr txBox="1"/>
          <p:nvPr/>
        </p:nvSpPr>
        <p:spPr>
          <a:xfrm>
            <a:off x="381000" y="2362200"/>
            <a:ext cx="8153400" cy="1569660"/>
          </a:xfrm>
          <a:prstGeom prst="rect">
            <a:avLst/>
          </a:prstGeom>
          <a:noFill/>
        </p:spPr>
        <p:txBody>
          <a:bodyPr wrap="square" rtlCol="0">
            <a:spAutoFit/>
          </a:bodyPr>
          <a:lstStyle/>
          <a:p>
            <a:pPr marL="342900" indent="-342900">
              <a:buAutoNum type="alphaLcPeriod"/>
            </a:pPr>
            <a:r>
              <a:rPr lang="en-US" sz="3200" dirty="0" smtClean="0">
                <a:solidFill>
                  <a:srgbClr val="FF0000"/>
                </a:solidFill>
              </a:rPr>
              <a:t>The group that could eat the cookies</a:t>
            </a:r>
          </a:p>
          <a:p>
            <a:pPr marL="342900" indent="-342900">
              <a:buAutoNum type="alphaLcPeriod"/>
            </a:pPr>
            <a:r>
              <a:rPr lang="en-US" sz="3200" dirty="0" smtClean="0"/>
              <a:t>The group that could only eat the radishes</a:t>
            </a:r>
          </a:p>
          <a:p>
            <a:pPr marL="342900" indent="-342900">
              <a:buAutoNum type="alphaLcPeriod"/>
            </a:pPr>
            <a:r>
              <a:rPr lang="en-US" sz="3200" dirty="0" smtClean="0"/>
              <a:t>No difference</a:t>
            </a:r>
            <a:endParaRPr lang="en-US" sz="3200" dirty="0"/>
          </a:p>
        </p:txBody>
      </p:sp>
      <p:pic>
        <p:nvPicPr>
          <p:cNvPr id="7" name="Picture 6" descr="radishes"/>
          <p:cNvPicPr>
            <a:picLocks noChangeAspect="1"/>
          </p:cNvPicPr>
          <p:nvPr/>
        </p:nvPicPr>
        <p:blipFill rotWithShape="1">
          <a:blip r:embed="rId2" cstate="print">
            <a:extLst>
              <a:ext uri="{28A0092B-C50C-407E-A947-70E740481C1C}">
                <a14:useLocalDpi xmlns:a14="http://schemas.microsoft.com/office/drawing/2010/main" val="0"/>
              </a:ext>
            </a:extLst>
          </a:blip>
          <a:srcRect l="-1821" r="-1"/>
          <a:stretch/>
        </p:blipFill>
        <p:spPr>
          <a:xfrm>
            <a:off x="1361733" y="4343400"/>
            <a:ext cx="2297081" cy="1530484"/>
          </a:xfrm>
          <a:prstGeom prst="rect">
            <a:avLst/>
          </a:prstGeom>
        </p:spPr>
      </p:pic>
      <p:pic>
        <p:nvPicPr>
          <p:cNvPr id="8" name="Picture 7" descr="cook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329" y="4343400"/>
            <a:ext cx="2102271" cy="1530484"/>
          </a:xfrm>
          <a:prstGeom prst="rect">
            <a:avLst/>
          </a:prstGeom>
        </p:spPr>
      </p:pic>
    </p:spTree>
    <p:extLst>
      <p:ext uri="{BB962C8B-B14F-4D97-AF65-F5344CB8AC3E}">
        <p14:creationId xmlns:p14="http://schemas.microsoft.com/office/powerpoint/2010/main" val="1234591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32</a:t>
            </a:fld>
            <a:endParaRPr lang="en-US" dirty="0"/>
          </a:p>
        </p:txBody>
      </p:sp>
      <p:grpSp>
        <p:nvGrpSpPr>
          <p:cNvPr id="9" name="Group 8" descr="Whate looks like laziness is often exhaustion. "/>
          <p:cNvGrpSpPr/>
          <p:nvPr/>
        </p:nvGrpSpPr>
        <p:grpSpPr>
          <a:xfrm>
            <a:off x="2057400" y="1718355"/>
            <a:ext cx="6868235" cy="4002999"/>
            <a:chOff x="518614" y="712013"/>
            <a:chExt cx="8407021" cy="5012488"/>
          </a:xfrm>
        </p:grpSpPr>
        <p:pic>
          <p:nvPicPr>
            <p:cNvPr id="4" name="Picture 3"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14" y="712013"/>
              <a:ext cx="8407021" cy="5012488"/>
            </a:xfrm>
            <a:prstGeom prst="rect">
              <a:avLst/>
            </a:prstGeom>
          </p:spPr>
        </p:pic>
        <p:sp>
          <p:nvSpPr>
            <p:cNvPr id="3" name="Oval 2"/>
            <p:cNvSpPr/>
            <p:nvPr/>
          </p:nvSpPr>
          <p:spPr bwMode="auto">
            <a:xfrm>
              <a:off x="6155140" y="2210937"/>
              <a:ext cx="2497541" cy="1007320"/>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6" name="Oval 5"/>
            <p:cNvSpPr/>
            <p:nvPr/>
          </p:nvSpPr>
          <p:spPr bwMode="auto">
            <a:xfrm>
              <a:off x="2347415" y="1774209"/>
              <a:ext cx="4067033" cy="3398292"/>
            </a:xfrm>
            <a:prstGeom prst="ellipse">
              <a:avLst/>
            </a:prstGeom>
            <a:solidFill>
              <a:schemeClr val="accent1">
                <a:alpha val="50000"/>
              </a:schemeClr>
            </a:solid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10" name="TextBox 9"/>
            <p:cNvSpPr txBox="1"/>
            <p:nvPr/>
          </p:nvSpPr>
          <p:spPr bwMode="auto">
            <a:xfrm>
              <a:off x="1181624" y="5257800"/>
              <a:ext cx="7124176" cy="406265"/>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algn="ctr"/>
              <a:r>
                <a:rPr lang="en-US" sz="2400" dirty="0">
                  <a:solidFill>
                    <a:srgbClr val="FF0000"/>
                  </a:solidFill>
                </a:rPr>
                <a:t>What looks like laziness is often exhaustion</a:t>
              </a:r>
              <a:r>
                <a:rPr lang="en-US" sz="2400" dirty="0" smtClean="0">
                  <a:solidFill>
                    <a:srgbClr val="FF0000"/>
                  </a:solidFill>
                </a:rPr>
                <a:t>.</a:t>
              </a:r>
              <a:endParaRPr lang="en-US" sz="2400" dirty="0">
                <a:solidFill>
                  <a:srgbClr val="FF0000"/>
                </a:solidFill>
              </a:endParaRPr>
            </a:p>
          </p:txBody>
        </p:sp>
      </p:grpSp>
      <p:graphicFrame>
        <p:nvGraphicFramePr>
          <p:cNvPr id="11" name="Table 10" descr="Engage"/>
          <p:cNvGraphicFramePr>
            <a:graphicFrameLocks noGrp="1"/>
          </p:cNvGraphicFramePr>
          <p:nvPr>
            <p:extLst>
              <p:ext uri="{D42A27DB-BD31-4B8C-83A1-F6EECF244321}">
                <p14:modId xmlns:p14="http://schemas.microsoft.com/office/powerpoint/2010/main" val="4051468323"/>
              </p:ext>
            </p:extLst>
          </p:nvPr>
        </p:nvGraphicFramePr>
        <p:xfrm>
          <a:off x="838200" y="5867400"/>
          <a:ext cx="7315199" cy="838200"/>
        </p:xfrm>
        <a:graphic>
          <a:graphicData uri="http://schemas.openxmlformats.org/drawingml/2006/table">
            <a:tbl>
              <a:tblPr firstRow="1"/>
              <a:tblGrid>
                <a:gridCol w="1836326"/>
                <a:gridCol w="1826291"/>
                <a:gridCol w="1826291"/>
                <a:gridCol w="1826291"/>
              </a:tblGrid>
              <a:tr h="838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Engage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How does this make the world a better place?</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pic>
        <p:nvPicPr>
          <p:cNvPr id="7" name="Picture 6"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886200"/>
            <a:ext cx="1143000" cy="1686394"/>
          </a:xfrm>
          <a:prstGeom prst="rect">
            <a:avLst/>
          </a:prstGeom>
        </p:spPr>
      </p:pic>
      <p:pic>
        <p:nvPicPr>
          <p:cNvPr id="12"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5" cstate="print"/>
          <a:srcRect/>
          <a:stretch>
            <a:fillRect/>
          </a:stretch>
        </p:blipFill>
        <p:spPr bwMode="auto">
          <a:xfrm>
            <a:off x="7391400" y="5964277"/>
            <a:ext cx="762000" cy="588923"/>
          </a:xfrm>
          <a:prstGeom prst="rect">
            <a:avLst/>
          </a:prstGeom>
          <a:noFill/>
          <a:ln w="9525">
            <a:noFill/>
            <a:miter lim="800000"/>
            <a:headEnd/>
            <a:tailEnd/>
          </a:ln>
        </p:spPr>
      </p:pic>
      <p:pic>
        <p:nvPicPr>
          <p:cNvPr id="8" name="Picture 7" descr="cooki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676400"/>
            <a:ext cx="2721374" cy="1981200"/>
          </a:xfrm>
          <a:prstGeom prst="rect">
            <a:avLst/>
          </a:prstGeom>
        </p:spPr>
      </p:pic>
    </p:spTree>
    <p:extLst>
      <p:ext uri="{BB962C8B-B14F-4D97-AF65-F5344CB8AC3E}">
        <p14:creationId xmlns:p14="http://schemas.microsoft.com/office/powerpoint/2010/main" val="3650407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371600"/>
          </a:xfrm>
        </p:spPr>
        <p:txBody>
          <a:bodyPr>
            <a:normAutofit/>
          </a:bodyPr>
          <a:lstStyle/>
          <a:p>
            <a:r>
              <a:rPr lang="en-US" dirty="0" smtClean="0"/>
              <a:t>Engage – Patients</a:t>
            </a:r>
            <a:endParaRPr lang="en-US" dirty="0"/>
          </a:p>
        </p:txBody>
      </p:sp>
      <p:sp>
        <p:nvSpPr>
          <p:cNvPr id="38913" name="Rectangle 6"/>
          <p:cNvSpPr>
            <a:spLocks noGrp="1" noChangeArrowheads="1"/>
          </p:cNvSpPr>
          <p:nvPr>
            <p:ph type="sldNum" sz="quarter" idx="10"/>
          </p:nvPr>
        </p:nvSpPr>
        <p:spPr>
          <a:noFill/>
        </p:spPr>
        <p:txBody>
          <a:bodyPr/>
          <a:lstStyle/>
          <a:p>
            <a:pPr algn="l">
              <a:buClr>
                <a:srgbClr val="005581"/>
              </a:buClr>
            </a:pPr>
            <a:fld id="{CC1B3886-7DE8-42CA-854A-BDDA843AF2AB}" type="slidenum">
              <a:rPr lang="en-US" smtClean="0"/>
              <a:pPr algn="l">
                <a:buClr>
                  <a:srgbClr val="005581"/>
                </a:buClr>
              </a:pPr>
              <a:t>33</a:t>
            </a:fld>
            <a:endParaRPr lang="en-US" dirty="0" smtClean="0"/>
          </a:p>
        </p:txBody>
      </p:sp>
      <p:sp>
        <p:nvSpPr>
          <p:cNvPr id="2" name="TextBox 1"/>
          <p:cNvSpPr txBox="1"/>
          <p:nvPr/>
        </p:nvSpPr>
        <p:spPr>
          <a:xfrm>
            <a:off x="2488269" y="6270120"/>
            <a:ext cx="3724096" cy="338554"/>
          </a:xfrm>
          <a:prstGeom prst="rect">
            <a:avLst/>
          </a:prstGeom>
          <a:noFill/>
        </p:spPr>
        <p:txBody>
          <a:bodyPr wrap="none" rtlCol="0">
            <a:spAutoFit/>
          </a:bodyPr>
          <a:lstStyle/>
          <a:p>
            <a:pPr fontAlgn="base">
              <a:spcBef>
                <a:spcPct val="0"/>
              </a:spcBef>
              <a:spcAft>
                <a:spcPct val="0"/>
              </a:spcAft>
            </a:pPr>
            <a:r>
              <a:rPr lang="en-US" sz="1600" dirty="0">
                <a:solidFill>
                  <a:srgbClr val="005581"/>
                </a:solidFill>
                <a:latin typeface="Times New Roman" pitchFamily="18" charset="0"/>
              </a:rPr>
              <a:t>*Saint S, Ann Intern Med 2002; 137: 125-7 </a:t>
            </a:r>
          </a:p>
        </p:txBody>
      </p:sp>
      <p:grpSp>
        <p:nvGrpSpPr>
          <p:cNvPr id="8" name="Group 7" descr="alt=&quot;&quot;"/>
          <p:cNvGrpSpPr/>
          <p:nvPr/>
        </p:nvGrpSpPr>
        <p:grpSpPr>
          <a:xfrm>
            <a:off x="914400" y="1600200"/>
            <a:ext cx="7718743" cy="4534516"/>
            <a:chOff x="0" y="381000"/>
            <a:chExt cx="8861743" cy="5753716"/>
          </a:xfrm>
        </p:grpSpPr>
        <p:graphicFrame>
          <p:nvGraphicFramePr>
            <p:cNvPr id="4" name="Diagram 3" descr="alt=&quot;&quot;"/>
            <p:cNvGraphicFramePr/>
            <p:nvPr>
              <p:extLst>
                <p:ext uri="{D42A27DB-BD31-4B8C-83A1-F6EECF244321}">
                  <p14:modId xmlns:p14="http://schemas.microsoft.com/office/powerpoint/2010/main" val="2801450414"/>
                </p:ext>
              </p:extLst>
            </p:nvPr>
          </p:nvGraphicFramePr>
          <p:xfrm>
            <a:off x="1371600" y="381000"/>
            <a:ext cx="7490143" cy="552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57200" y="4876800"/>
              <a:ext cx="1670327" cy="1257916"/>
              <a:chOff x="960396" y="3138011"/>
              <a:chExt cx="1920051" cy="1344056"/>
            </a:xfrm>
            <a:solidFill>
              <a:srgbClr val="FFFF00"/>
            </a:solidFill>
          </p:grpSpPr>
          <p:sp>
            <p:nvSpPr>
              <p:cNvPr id="9" name="Oval 8"/>
              <p:cNvSpPr/>
              <p:nvPr/>
            </p:nvSpPr>
            <p:spPr>
              <a:xfrm>
                <a:off x="960396" y="3138011"/>
                <a:ext cx="1920051"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4"/>
              <p:cNvSpPr/>
              <p:nvPr/>
            </p:nvSpPr>
            <p:spPr>
              <a:xfrm>
                <a:off x="1241581" y="3334843"/>
                <a:ext cx="1357681" cy="9503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fontAlgn="base">
                  <a:lnSpc>
                    <a:spcPct val="90000"/>
                  </a:lnSpc>
                  <a:spcBef>
                    <a:spcPct val="0"/>
                  </a:spcBef>
                  <a:spcAft>
                    <a:spcPct val="35000"/>
                  </a:spcAft>
                </a:pPr>
                <a:r>
                  <a:rPr lang="en-US" sz="2800" dirty="0">
                    <a:solidFill>
                      <a:srgbClr val="000000"/>
                    </a:solidFill>
                    <a:latin typeface="Calibri"/>
                    <a:cs typeface="Calibri"/>
                  </a:rPr>
                  <a:t>Falls?</a:t>
                </a:r>
              </a:p>
            </p:txBody>
          </p:sp>
        </p:grpSp>
        <p:cxnSp>
          <p:nvCxnSpPr>
            <p:cNvPr id="6" name="Straight Arrow Connector 5"/>
            <p:cNvCxnSpPr/>
            <p:nvPr/>
          </p:nvCxnSpPr>
          <p:spPr>
            <a:xfrm flipH="1" flipV="1">
              <a:off x="1828800" y="3810000"/>
              <a:ext cx="5334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Group 10"/>
            <p:cNvGrpSpPr/>
            <p:nvPr/>
          </p:nvGrpSpPr>
          <p:grpSpPr>
            <a:xfrm>
              <a:off x="0" y="2688609"/>
              <a:ext cx="2647666" cy="1439886"/>
              <a:chOff x="565577" y="3138011"/>
              <a:chExt cx="2808185" cy="1344056"/>
            </a:xfrm>
            <a:solidFill>
              <a:srgbClr val="FFFF00"/>
            </a:solidFill>
          </p:grpSpPr>
          <p:sp>
            <p:nvSpPr>
              <p:cNvPr id="12" name="Oval 11"/>
              <p:cNvSpPr/>
              <p:nvPr/>
            </p:nvSpPr>
            <p:spPr>
              <a:xfrm>
                <a:off x="565577" y="3138011"/>
                <a:ext cx="2808185"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Oval 4"/>
              <p:cNvSpPr/>
              <p:nvPr/>
            </p:nvSpPr>
            <p:spPr>
              <a:xfrm>
                <a:off x="875700" y="3351885"/>
                <a:ext cx="2196346" cy="8604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fontAlgn="base">
                  <a:lnSpc>
                    <a:spcPct val="90000"/>
                  </a:lnSpc>
                  <a:spcBef>
                    <a:spcPct val="0"/>
                  </a:spcBef>
                  <a:spcAft>
                    <a:spcPct val="35000"/>
                  </a:spcAft>
                </a:pPr>
                <a:r>
                  <a:rPr lang="en-US" sz="2400" dirty="0">
                    <a:solidFill>
                      <a:srgbClr val="000000"/>
                    </a:solidFill>
                    <a:latin typeface="Calibri"/>
                    <a:cs typeface="Calibri"/>
                  </a:rPr>
                  <a:t>Venous </a:t>
                </a:r>
                <a:r>
                  <a:rPr lang="en-US" sz="2400" dirty="0" err="1">
                    <a:solidFill>
                      <a:srgbClr val="000000"/>
                    </a:solidFill>
                    <a:latin typeface="Calibri"/>
                    <a:cs typeface="Calibri"/>
                  </a:rPr>
                  <a:t>thrombo</a:t>
                </a:r>
                <a:r>
                  <a:rPr lang="en-US" sz="2400" dirty="0">
                    <a:solidFill>
                      <a:srgbClr val="000000"/>
                    </a:solidFill>
                    <a:latin typeface="Calibri"/>
                    <a:cs typeface="Calibri"/>
                  </a:rPr>
                  <a:t>-embolism?</a:t>
                </a:r>
              </a:p>
            </p:txBody>
          </p:sp>
        </p:grpSp>
        <p:pic>
          <p:nvPicPr>
            <p:cNvPr id="15" name="Picture 14" descr="alt=&quot;&quot;"/>
            <p:cNvPicPr>
              <a:picLocks noChangeAspect="1"/>
            </p:cNvPicPr>
            <p:nvPr/>
          </p:nvPicPr>
          <p:blipFill rotWithShape="1">
            <a:blip r:embed="rId8" cstate="print">
              <a:extLst>
                <a:ext uri="{28A0092B-C50C-407E-A947-70E740481C1C}">
                  <a14:useLocalDpi xmlns:a14="http://schemas.microsoft.com/office/drawing/2010/main" val="0"/>
                </a:ext>
              </a:extLst>
            </a:blip>
            <a:srcRect l="50000"/>
            <a:stretch/>
          </p:blipFill>
          <p:spPr>
            <a:xfrm>
              <a:off x="3200400" y="807155"/>
              <a:ext cx="3488140" cy="4656044"/>
            </a:xfrm>
            <a:prstGeom prst="rect">
              <a:avLst/>
            </a:prstGeom>
          </p:spPr>
        </p:pic>
      </p:grpSp>
    </p:spTree>
    <p:extLst>
      <p:ext uri="{BB962C8B-B14F-4D97-AF65-F5344CB8AC3E}">
        <p14:creationId xmlns:p14="http://schemas.microsoft.com/office/powerpoint/2010/main" val="24365103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 </a:t>
            </a:r>
            <a:r>
              <a:rPr lang="en-US" dirty="0" smtClean="0"/>
              <a:t>Finances</a:t>
            </a:r>
            <a:endParaRPr lang="en-US" dirty="0"/>
          </a:p>
        </p:txBody>
      </p:sp>
      <p:sp>
        <p:nvSpPr>
          <p:cNvPr id="4" name="Slide Number Placeholder 3"/>
          <p:cNvSpPr>
            <a:spLocks noGrp="1"/>
          </p:cNvSpPr>
          <p:nvPr>
            <p:ph type="sldNum" sz="quarter" idx="10"/>
          </p:nvPr>
        </p:nvSpPr>
        <p:spPr/>
        <p:txBody>
          <a:bodyPr/>
          <a:lstStyle/>
          <a:p>
            <a:pPr algn="l">
              <a:buClr>
                <a:srgbClr val="005581"/>
              </a:buClr>
              <a:defRPr/>
            </a:pPr>
            <a:fld id="{4BA53B34-B40C-4B03-AA69-77A93209AC50}" type="slidenum">
              <a:rPr lang="en-US" smtClean="0">
                <a:solidFill>
                  <a:prstClr val="black">
                    <a:tint val="75000"/>
                  </a:prstClr>
                </a:solidFill>
              </a:rPr>
              <a:pPr algn="l">
                <a:buClr>
                  <a:srgbClr val="005581"/>
                </a:buClr>
                <a:defRPr/>
              </a:pPr>
              <a:t>34</a:t>
            </a:fld>
            <a:endParaRPr lang="en-US">
              <a:solidFill>
                <a:prstClr val="black">
                  <a:tint val="75000"/>
                </a:prstClr>
              </a:solidFill>
            </a:endParaRPr>
          </a:p>
        </p:txBody>
      </p:sp>
      <p:graphicFrame>
        <p:nvGraphicFramePr>
          <p:cNvPr id="5" name="Table 4" descr="financial case for catheter removal"/>
          <p:cNvGraphicFramePr>
            <a:graphicFrameLocks noGrp="1"/>
          </p:cNvGraphicFramePr>
          <p:nvPr>
            <p:extLst>
              <p:ext uri="{D42A27DB-BD31-4B8C-83A1-F6EECF244321}">
                <p14:modId xmlns:p14="http://schemas.microsoft.com/office/powerpoint/2010/main" val="494661016"/>
              </p:ext>
            </p:extLst>
          </p:nvPr>
        </p:nvGraphicFramePr>
        <p:xfrm>
          <a:off x="631209" y="1549400"/>
          <a:ext cx="7696200" cy="4241800"/>
        </p:xfrm>
        <a:graphic>
          <a:graphicData uri="http://schemas.openxmlformats.org/drawingml/2006/table">
            <a:tbl>
              <a:tblPr firstRow="1" bandRow="1">
                <a:tableStyleId>{5C22544A-7EE6-4342-B048-85BDC9FD1C3A}</a:tableStyleId>
              </a:tblPr>
              <a:tblGrid>
                <a:gridCol w="1539240"/>
                <a:gridCol w="1539240"/>
                <a:gridCol w="1539240"/>
                <a:gridCol w="1539240"/>
                <a:gridCol w="1539240"/>
              </a:tblGrid>
              <a:tr h="1060450">
                <a:tc>
                  <a:txBody>
                    <a:bodyPr/>
                    <a:lstStyle/>
                    <a:p>
                      <a:pPr algn="ctr"/>
                      <a:r>
                        <a:rPr lang="en-US" dirty="0" smtClean="0">
                          <a:solidFill>
                            <a:srgbClr val="FFFFFF"/>
                          </a:solidFill>
                        </a:rPr>
                        <a:t>Daily Census</a:t>
                      </a:r>
                      <a:endParaRPr lang="en-US" dirty="0">
                        <a:solidFill>
                          <a:srgbClr val="FFFFFF"/>
                        </a:solidFill>
                      </a:endParaRPr>
                    </a:p>
                  </a:txBody>
                  <a:tcPr anchor="ctr"/>
                </a:tc>
                <a:tc>
                  <a:txBody>
                    <a:bodyPr/>
                    <a:lstStyle/>
                    <a:p>
                      <a:pPr algn="ctr"/>
                      <a:r>
                        <a:rPr lang="en-US" dirty="0" smtClean="0">
                          <a:solidFill>
                            <a:srgbClr val="FFFFFF"/>
                          </a:solidFill>
                        </a:rPr>
                        <a:t>ALOS</a:t>
                      </a:r>
                      <a:endParaRPr lang="en-US" dirty="0">
                        <a:solidFill>
                          <a:srgbClr val="FFFFFF"/>
                        </a:solidFill>
                      </a:endParaRPr>
                    </a:p>
                  </a:txBody>
                  <a:tcPr anchor="ctr"/>
                </a:tc>
                <a:tc>
                  <a:txBody>
                    <a:bodyPr/>
                    <a:lstStyle/>
                    <a:p>
                      <a:pPr algn="ctr"/>
                      <a:r>
                        <a:rPr lang="en-US" dirty="0" smtClean="0">
                          <a:solidFill>
                            <a:srgbClr val="FFFFFF"/>
                          </a:solidFill>
                        </a:rPr>
                        <a:t>Yearly Admits</a:t>
                      </a:r>
                      <a:endParaRPr lang="en-US" dirty="0">
                        <a:solidFill>
                          <a:srgbClr val="FFFFFF"/>
                        </a:solidFill>
                      </a:endParaRPr>
                    </a:p>
                  </a:txBody>
                  <a:tcPr anchor="ctr"/>
                </a:tc>
                <a:tc>
                  <a:txBody>
                    <a:bodyPr/>
                    <a:lstStyle/>
                    <a:p>
                      <a:pPr algn="ctr"/>
                      <a:r>
                        <a:rPr lang="en-US" dirty="0" smtClean="0">
                          <a:solidFill>
                            <a:srgbClr val="FFFFFF"/>
                          </a:solidFill>
                        </a:rPr>
                        <a:t>Foley Rate</a:t>
                      </a:r>
                      <a:endParaRPr lang="en-US" dirty="0">
                        <a:solidFill>
                          <a:srgbClr val="FFFFFF"/>
                        </a:solidFill>
                      </a:endParaRPr>
                    </a:p>
                  </a:txBody>
                  <a:tcPr anchor="ctr"/>
                </a:tc>
                <a:tc>
                  <a:txBody>
                    <a:bodyPr/>
                    <a:lstStyle/>
                    <a:p>
                      <a:pPr algn="ctr"/>
                      <a:r>
                        <a:rPr lang="en-US" dirty="0" smtClean="0">
                          <a:solidFill>
                            <a:srgbClr val="FFFFFF"/>
                          </a:solidFill>
                        </a:rPr>
                        <a:t>Annual</a:t>
                      </a:r>
                      <a:r>
                        <a:rPr lang="en-US" baseline="0" dirty="0" smtClean="0">
                          <a:solidFill>
                            <a:srgbClr val="FFFFFF"/>
                          </a:solidFill>
                        </a:rPr>
                        <a:t> Savings</a:t>
                      </a:r>
                      <a:endParaRPr lang="en-US" dirty="0">
                        <a:solidFill>
                          <a:srgbClr val="FFFFFF"/>
                        </a:solidFill>
                      </a:endParaRPr>
                    </a:p>
                  </a:txBody>
                  <a:tcPr anchor="ctr"/>
                </a:tc>
              </a:tr>
              <a:tr h="1060450">
                <a:tc>
                  <a:txBody>
                    <a:bodyPr/>
                    <a:lstStyle/>
                    <a:p>
                      <a:pPr algn="ctr"/>
                      <a:r>
                        <a:rPr lang="en-US" dirty="0" smtClean="0">
                          <a:solidFill>
                            <a:schemeClr val="tx1"/>
                          </a:solidFill>
                        </a:rPr>
                        <a:t>800</a:t>
                      </a:r>
                      <a:endParaRPr lang="en-US" dirty="0">
                        <a:solidFill>
                          <a:schemeClr val="tx1"/>
                        </a:solidFill>
                      </a:endParaRPr>
                    </a:p>
                  </a:txBody>
                  <a:tcPr anchor="ctr"/>
                </a:tc>
                <a:tc>
                  <a:txBody>
                    <a:bodyPr/>
                    <a:lstStyle/>
                    <a:p>
                      <a:pPr algn="ctr"/>
                      <a:r>
                        <a:rPr lang="en-US" dirty="0" smtClean="0">
                          <a:solidFill>
                            <a:schemeClr val="tx1"/>
                          </a:solidFill>
                        </a:rPr>
                        <a:t>4</a:t>
                      </a:r>
                      <a:endParaRPr lang="en-US" dirty="0">
                        <a:solidFill>
                          <a:schemeClr val="tx1"/>
                        </a:solidFill>
                      </a:endParaRPr>
                    </a:p>
                  </a:txBody>
                  <a:tcPr anchor="ctr"/>
                </a:tc>
                <a:tc>
                  <a:txBody>
                    <a:bodyPr/>
                    <a:lstStyle/>
                    <a:p>
                      <a:pPr algn="ctr"/>
                      <a:r>
                        <a:rPr lang="en-US" dirty="0" smtClean="0">
                          <a:solidFill>
                            <a:schemeClr val="tx1"/>
                          </a:solidFill>
                        </a:rPr>
                        <a:t>73,000</a:t>
                      </a:r>
                      <a:endParaRPr lang="en-US" dirty="0">
                        <a:solidFill>
                          <a:schemeClr val="tx1"/>
                        </a:solidFill>
                      </a:endParaRPr>
                    </a:p>
                  </a:txBody>
                  <a:tcPr anchor="ctr"/>
                </a:tc>
                <a:tc>
                  <a:txBody>
                    <a:bodyPr/>
                    <a:lstStyle/>
                    <a:p>
                      <a:pPr algn="ctr"/>
                      <a:r>
                        <a:rPr lang="en-US" dirty="0" smtClean="0">
                          <a:solidFill>
                            <a:schemeClr val="tx1"/>
                          </a:solidFill>
                        </a:rPr>
                        <a:t>25%</a:t>
                      </a:r>
                      <a:endParaRPr lang="en-US" dirty="0">
                        <a:solidFill>
                          <a:schemeClr val="tx1"/>
                        </a:solidFill>
                      </a:endParaRPr>
                    </a:p>
                  </a:txBody>
                  <a:tcPr anchor="ctr"/>
                </a:tc>
                <a:tc>
                  <a:txBody>
                    <a:bodyPr/>
                    <a:lstStyle/>
                    <a:p>
                      <a:pPr algn="ctr"/>
                      <a:r>
                        <a:rPr lang="en-US" dirty="0" smtClean="0">
                          <a:solidFill>
                            <a:schemeClr val="tx1"/>
                          </a:solidFill>
                        </a:rPr>
                        <a:t>$1.1M</a:t>
                      </a:r>
                      <a:endParaRPr lang="en-US" dirty="0">
                        <a:solidFill>
                          <a:schemeClr val="tx1"/>
                        </a:solidFill>
                      </a:endParaRPr>
                    </a:p>
                  </a:txBody>
                  <a:tcPr anchor="ctr"/>
                </a:tc>
              </a:tr>
              <a:tr h="1060450">
                <a:tc>
                  <a:txBody>
                    <a:bodyPr/>
                    <a:lstStyle/>
                    <a:p>
                      <a:pPr algn="ctr"/>
                      <a:r>
                        <a:rPr lang="en-US" dirty="0" smtClean="0">
                          <a:solidFill>
                            <a:schemeClr val="tx1"/>
                          </a:solidFill>
                        </a:rPr>
                        <a:t>400</a:t>
                      </a:r>
                      <a:endParaRPr lang="en-US" dirty="0">
                        <a:solidFill>
                          <a:schemeClr val="tx1"/>
                        </a:solidFill>
                      </a:endParaRPr>
                    </a:p>
                  </a:txBody>
                  <a:tcPr anchor="ctr"/>
                </a:tc>
                <a:tc>
                  <a:txBody>
                    <a:bodyPr/>
                    <a:lstStyle/>
                    <a:p>
                      <a:pPr algn="ctr"/>
                      <a:r>
                        <a:rPr lang="en-US" dirty="0" smtClean="0">
                          <a:solidFill>
                            <a:schemeClr val="tx1"/>
                          </a:solidFill>
                        </a:rPr>
                        <a:t>4</a:t>
                      </a:r>
                      <a:endParaRPr lang="en-US" dirty="0">
                        <a:solidFill>
                          <a:schemeClr val="tx1"/>
                        </a:solidFill>
                      </a:endParaRPr>
                    </a:p>
                  </a:txBody>
                  <a:tcPr anchor="ctr"/>
                </a:tc>
                <a:tc>
                  <a:txBody>
                    <a:bodyPr/>
                    <a:lstStyle/>
                    <a:p>
                      <a:pPr algn="ctr"/>
                      <a:r>
                        <a:rPr lang="en-US" dirty="0" smtClean="0">
                          <a:solidFill>
                            <a:schemeClr val="tx1"/>
                          </a:solidFill>
                        </a:rPr>
                        <a:t>36,500</a:t>
                      </a:r>
                      <a:endParaRPr lang="en-US" dirty="0">
                        <a:solidFill>
                          <a:schemeClr val="tx1"/>
                        </a:solidFill>
                      </a:endParaRPr>
                    </a:p>
                  </a:txBody>
                  <a:tcPr anchor="ctr"/>
                </a:tc>
                <a:tc>
                  <a:txBody>
                    <a:bodyPr/>
                    <a:lstStyle/>
                    <a:p>
                      <a:pPr algn="ctr"/>
                      <a:r>
                        <a:rPr lang="en-US" dirty="0" smtClean="0">
                          <a:solidFill>
                            <a:schemeClr val="tx1"/>
                          </a:solidFill>
                        </a:rPr>
                        <a:t>25%</a:t>
                      </a:r>
                      <a:endParaRPr lang="en-US" dirty="0">
                        <a:solidFill>
                          <a:schemeClr val="tx1"/>
                        </a:solidFill>
                      </a:endParaRPr>
                    </a:p>
                  </a:txBody>
                  <a:tcPr anchor="ctr"/>
                </a:tc>
                <a:tc>
                  <a:txBody>
                    <a:bodyPr/>
                    <a:lstStyle/>
                    <a:p>
                      <a:pPr algn="ctr"/>
                      <a:r>
                        <a:rPr lang="en-US" dirty="0" smtClean="0">
                          <a:solidFill>
                            <a:schemeClr val="tx1"/>
                          </a:solidFill>
                        </a:rPr>
                        <a:t>$552k</a:t>
                      </a:r>
                      <a:endParaRPr lang="en-US" dirty="0">
                        <a:solidFill>
                          <a:schemeClr val="tx1"/>
                        </a:solidFill>
                      </a:endParaRPr>
                    </a:p>
                  </a:txBody>
                  <a:tcPr anchor="ctr"/>
                </a:tc>
              </a:tr>
              <a:tr h="1060450">
                <a:tc>
                  <a:txBody>
                    <a:bodyPr/>
                    <a:lstStyle/>
                    <a:p>
                      <a:pPr algn="ctr"/>
                      <a:r>
                        <a:rPr lang="en-US" dirty="0" smtClean="0">
                          <a:solidFill>
                            <a:schemeClr val="tx1"/>
                          </a:solidFill>
                        </a:rPr>
                        <a:t>200</a:t>
                      </a:r>
                      <a:endParaRPr lang="en-US" dirty="0">
                        <a:solidFill>
                          <a:schemeClr val="tx1"/>
                        </a:solidFill>
                      </a:endParaRPr>
                    </a:p>
                  </a:txBody>
                  <a:tcPr anchor="ctr"/>
                </a:tc>
                <a:tc>
                  <a:txBody>
                    <a:bodyPr/>
                    <a:lstStyle/>
                    <a:p>
                      <a:pPr algn="ctr"/>
                      <a:r>
                        <a:rPr lang="en-US" dirty="0" smtClean="0">
                          <a:solidFill>
                            <a:schemeClr val="tx1"/>
                          </a:solidFill>
                        </a:rPr>
                        <a:t>4</a:t>
                      </a:r>
                      <a:endParaRPr lang="en-US" dirty="0">
                        <a:solidFill>
                          <a:schemeClr val="tx1"/>
                        </a:solidFill>
                      </a:endParaRPr>
                    </a:p>
                  </a:txBody>
                  <a:tcPr anchor="ctr"/>
                </a:tc>
                <a:tc>
                  <a:txBody>
                    <a:bodyPr/>
                    <a:lstStyle/>
                    <a:p>
                      <a:pPr algn="ctr"/>
                      <a:r>
                        <a:rPr lang="en-US" dirty="0" smtClean="0">
                          <a:solidFill>
                            <a:schemeClr val="tx1"/>
                          </a:solidFill>
                        </a:rPr>
                        <a:t>18,250</a:t>
                      </a:r>
                      <a:endParaRPr lang="en-US" dirty="0">
                        <a:solidFill>
                          <a:schemeClr val="tx1"/>
                        </a:solidFill>
                      </a:endParaRPr>
                    </a:p>
                  </a:txBody>
                  <a:tcPr anchor="ctr"/>
                </a:tc>
                <a:tc>
                  <a:txBody>
                    <a:bodyPr/>
                    <a:lstStyle/>
                    <a:p>
                      <a:pPr algn="ctr"/>
                      <a:r>
                        <a:rPr lang="en-US" dirty="0" smtClean="0">
                          <a:solidFill>
                            <a:schemeClr val="tx1"/>
                          </a:solidFill>
                        </a:rPr>
                        <a:t>25%</a:t>
                      </a:r>
                      <a:endParaRPr lang="en-US" dirty="0">
                        <a:solidFill>
                          <a:schemeClr val="tx1"/>
                        </a:solidFill>
                      </a:endParaRPr>
                    </a:p>
                  </a:txBody>
                  <a:tcPr anchor="ctr"/>
                </a:tc>
                <a:tc>
                  <a:txBody>
                    <a:bodyPr/>
                    <a:lstStyle/>
                    <a:p>
                      <a:pPr algn="ctr"/>
                      <a:r>
                        <a:rPr lang="en-US" dirty="0" smtClean="0">
                          <a:solidFill>
                            <a:schemeClr val="tx1"/>
                          </a:solidFill>
                        </a:rPr>
                        <a:t>$276k</a:t>
                      </a:r>
                      <a:endParaRPr lang="en-US" dirty="0">
                        <a:solidFill>
                          <a:schemeClr val="tx1"/>
                        </a:solidFill>
                      </a:endParaRPr>
                    </a:p>
                  </a:txBody>
                  <a:tcPr anchor="ctr"/>
                </a:tc>
              </a:tr>
            </a:tbl>
          </a:graphicData>
        </a:graphic>
      </p:graphicFrame>
      <p:sp>
        <p:nvSpPr>
          <p:cNvPr id="3" name="TextBox 2"/>
          <p:cNvSpPr txBox="1"/>
          <p:nvPr/>
        </p:nvSpPr>
        <p:spPr>
          <a:xfrm>
            <a:off x="2895600" y="6150022"/>
            <a:ext cx="3124200" cy="369332"/>
          </a:xfrm>
          <a:prstGeom prst="rect">
            <a:avLst/>
          </a:prstGeom>
          <a:noFill/>
        </p:spPr>
        <p:txBody>
          <a:bodyPr wrap="square" rtlCol="0">
            <a:spAutoFit/>
          </a:bodyPr>
          <a:lstStyle/>
          <a:p>
            <a:pPr algn="ctr"/>
            <a:r>
              <a:rPr lang="en-US" dirty="0" smtClean="0"/>
              <a:t>www.catheterout.org</a:t>
            </a:r>
            <a:endParaRPr lang="en-US" dirty="0"/>
          </a:p>
        </p:txBody>
      </p:sp>
    </p:spTree>
    <p:extLst>
      <p:ext uri="{BB962C8B-B14F-4D97-AF65-F5344CB8AC3E}">
        <p14:creationId xmlns:p14="http://schemas.microsoft.com/office/powerpoint/2010/main" val="80243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 Vision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35</a:t>
            </a:fld>
            <a:endParaRPr lang="en-US" dirty="0">
              <a:solidFill>
                <a:prstClr val="black">
                  <a:tint val="75000"/>
                </a:prstClr>
              </a:solidFill>
            </a:endParaRPr>
          </a:p>
        </p:txBody>
      </p:sp>
      <p:sp>
        <p:nvSpPr>
          <p:cNvPr id="4" name="TextBox 3"/>
          <p:cNvSpPr txBox="1"/>
          <p:nvPr/>
        </p:nvSpPr>
        <p:spPr>
          <a:xfrm>
            <a:off x="914400" y="2275344"/>
            <a:ext cx="3657600" cy="2677656"/>
          </a:xfrm>
          <a:prstGeom prst="rect">
            <a:avLst/>
          </a:prstGeom>
          <a:noFill/>
        </p:spPr>
        <p:txBody>
          <a:bodyPr wrap="square" rtlCol="0">
            <a:spAutoFit/>
          </a:bodyPr>
          <a:lstStyle/>
          <a:p>
            <a:pPr marL="457200" indent="-457200">
              <a:buFont typeface="Arial" pitchFamily="34" charset="0"/>
              <a:buChar char="•"/>
            </a:pPr>
            <a:r>
              <a:rPr lang="en-US" sz="2800" dirty="0" smtClean="0"/>
              <a:t>Imaginable</a:t>
            </a:r>
          </a:p>
          <a:p>
            <a:pPr marL="457200" indent="-457200">
              <a:buFont typeface="Arial" pitchFamily="34" charset="0"/>
              <a:buChar char="•"/>
            </a:pPr>
            <a:r>
              <a:rPr lang="en-US" sz="2800" dirty="0" smtClean="0"/>
              <a:t>Feasible</a:t>
            </a:r>
          </a:p>
          <a:p>
            <a:pPr marL="457200" indent="-457200">
              <a:buFont typeface="Arial" pitchFamily="34" charset="0"/>
              <a:buChar char="•"/>
            </a:pPr>
            <a:r>
              <a:rPr lang="en-US" sz="2800" dirty="0" smtClean="0"/>
              <a:t>Desirable</a:t>
            </a:r>
          </a:p>
          <a:p>
            <a:pPr marL="457200" indent="-457200">
              <a:buFont typeface="Arial" pitchFamily="34" charset="0"/>
              <a:buChar char="•"/>
            </a:pPr>
            <a:r>
              <a:rPr lang="en-US" sz="2800" dirty="0" smtClean="0"/>
              <a:t>Focused</a:t>
            </a:r>
          </a:p>
          <a:p>
            <a:pPr marL="457200" indent="-457200">
              <a:buFont typeface="Arial" pitchFamily="34" charset="0"/>
              <a:buChar char="•"/>
            </a:pPr>
            <a:r>
              <a:rPr lang="en-US" sz="2800" dirty="0" smtClean="0"/>
              <a:t>Flexible</a:t>
            </a:r>
          </a:p>
          <a:p>
            <a:pPr marL="457200" indent="-457200">
              <a:buFont typeface="Arial" pitchFamily="34" charset="0"/>
              <a:buChar char="•"/>
            </a:pPr>
            <a:r>
              <a:rPr lang="en-US" sz="2800" dirty="0" smtClean="0"/>
              <a:t>Communicable</a:t>
            </a:r>
            <a:endParaRPr lang="en-US" sz="2800" dirty="0"/>
          </a:p>
        </p:txBody>
      </p:sp>
      <p:sp>
        <p:nvSpPr>
          <p:cNvPr id="7" name="&quot;No&quot; Symbol 6" descr="alt=&quot;&quot;"/>
          <p:cNvSpPr/>
          <p:nvPr/>
        </p:nvSpPr>
        <p:spPr>
          <a:xfrm>
            <a:off x="4876800" y="2286000"/>
            <a:ext cx="2667000" cy="2775371"/>
          </a:xfrm>
          <a:prstGeom prst="noSmoking">
            <a:avLst/>
          </a:prstGeom>
          <a:solidFill>
            <a:srgbClr val="FF0000">
              <a:alpha val="7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005581"/>
              </a:solidFill>
            </a:endParaRPr>
          </a:p>
        </p:txBody>
      </p:sp>
      <p:pic>
        <p:nvPicPr>
          <p:cNvPr id="8" name="Picture 2" descr="iinflated_and_deflated_cath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14600"/>
            <a:ext cx="2609850" cy="2087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eading change"/>
          <p:cNvPicPr>
            <a:picLocks noChangeAspect="1"/>
          </p:cNvPicPr>
          <p:nvPr/>
        </p:nvPicPr>
        <p:blipFill>
          <a:blip r:embed="rId4" cstate="print"/>
          <a:stretch>
            <a:fillRect/>
          </a:stretch>
        </p:blipFill>
        <p:spPr>
          <a:xfrm>
            <a:off x="2582868" y="5069254"/>
            <a:ext cx="1006463" cy="1447800"/>
          </a:xfrm>
          <a:prstGeom prst="rect">
            <a:avLst/>
          </a:prstGeom>
        </p:spPr>
      </p:pic>
    </p:spTree>
    <p:extLst>
      <p:ext uri="{BB962C8B-B14F-4D97-AF65-F5344CB8AC3E}">
        <p14:creationId xmlns:p14="http://schemas.microsoft.com/office/powerpoint/2010/main" val="37457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the Cookies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36</a:t>
            </a:fld>
            <a:endParaRPr lang="en-US" dirty="0">
              <a:solidFill>
                <a:prstClr val="black">
                  <a:tint val="75000"/>
                </a:prstClr>
              </a:solidFill>
            </a:endParaRPr>
          </a:p>
        </p:txBody>
      </p:sp>
      <p:pic>
        <p:nvPicPr>
          <p:cNvPr id="4" name="Picture 3" descr="cooki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460" y="2438400"/>
            <a:ext cx="3952340" cy="2877361"/>
          </a:xfrm>
          <a:prstGeom prst="rect">
            <a:avLst/>
          </a:prstGeom>
        </p:spPr>
      </p:pic>
    </p:spTree>
    <p:extLst>
      <p:ext uri="{BB962C8B-B14F-4D97-AF65-F5344CB8AC3E}">
        <p14:creationId xmlns:p14="http://schemas.microsoft.com/office/powerpoint/2010/main" val="1355050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Popcorn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37</a:t>
            </a:fld>
            <a:endParaRPr lang="en-US" dirty="0">
              <a:solidFill>
                <a:prstClr val="black">
                  <a:tint val="75000"/>
                </a:prstClr>
              </a:solidFill>
            </a:endParaRPr>
          </a:p>
        </p:txBody>
      </p:sp>
      <p:pic>
        <p:nvPicPr>
          <p:cNvPr id="4" name="Picture 3" descr="payback movie cover"/>
          <p:cNvPicPr>
            <a:picLocks noChangeAspect="1"/>
          </p:cNvPicPr>
          <p:nvPr/>
        </p:nvPicPr>
        <p:blipFill>
          <a:blip r:embed="rId2" cstate="print"/>
          <a:stretch>
            <a:fillRect/>
          </a:stretch>
        </p:blipFill>
        <p:spPr>
          <a:xfrm>
            <a:off x="5181600" y="2438400"/>
            <a:ext cx="1809750" cy="2524125"/>
          </a:xfrm>
          <a:prstGeom prst="rect">
            <a:avLst/>
          </a:prstGeom>
        </p:spPr>
      </p:pic>
      <p:pic>
        <p:nvPicPr>
          <p:cNvPr id="5" name="Picture 4" descr="popcorn"/>
          <p:cNvPicPr>
            <a:picLocks noChangeAspect="1"/>
          </p:cNvPicPr>
          <p:nvPr/>
        </p:nvPicPr>
        <p:blipFill>
          <a:blip r:embed="rId3" cstate="print"/>
          <a:stretch>
            <a:fillRect/>
          </a:stretch>
        </p:blipFill>
        <p:spPr>
          <a:xfrm>
            <a:off x="1676400" y="2895600"/>
            <a:ext cx="2847975" cy="1600200"/>
          </a:xfrm>
          <a:prstGeom prst="rect">
            <a:avLst/>
          </a:prstGeom>
        </p:spPr>
      </p:pic>
    </p:spTree>
    <p:extLst>
      <p:ext uri="{BB962C8B-B14F-4D97-AF65-F5344CB8AC3E}">
        <p14:creationId xmlns:p14="http://schemas.microsoft.com/office/powerpoint/2010/main" val="937789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characteristics were different between the groups?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38</a:t>
            </a:fld>
            <a:endParaRPr lang="en-US" dirty="0">
              <a:solidFill>
                <a:prstClr val="black">
                  <a:tint val="75000"/>
                </a:prstClr>
              </a:solidFill>
            </a:endParaRPr>
          </a:p>
        </p:txBody>
      </p:sp>
      <p:sp>
        <p:nvSpPr>
          <p:cNvPr id="4" name="TextBox 3"/>
          <p:cNvSpPr txBox="1"/>
          <p:nvPr/>
        </p:nvSpPr>
        <p:spPr>
          <a:xfrm>
            <a:off x="838200" y="2133600"/>
            <a:ext cx="8153400" cy="2554545"/>
          </a:xfrm>
          <a:prstGeom prst="rect">
            <a:avLst/>
          </a:prstGeom>
          <a:noFill/>
        </p:spPr>
        <p:txBody>
          <a:bodyPr wrap="square" rtlCol="0">
            <a:spAutoFit/>
          </a:bodyPr>
          <a:lstStyle/>
          <a:p>
            <a:pPr marL="342900" indent="-342900">
              <a:buAutoNum type="alphaLcPeriod"/>
            </a:pPr>
            <a:r>
              <a:rPr lang="en-US" sz="3200" dirty="0" smtClean="0"/>
              <a:t>Age</a:t>
            </a:r>
          </a:p>
          <a:p>
            <a:pPr marL="342900" indent="-342900">
              <a:buAutoNum type="alphaLcPeriod"/>
            </a:pPr>
            <a:r>
              <a:rPr lang="en-US" sz="3200" dirty="0" smtClean="0"/>
              <a:t>Gender</a:t>
            </a:r>
          </a:p>
          <a:p>
            <a:pPr marL="342900" indent="-342900">
              <a:buAutoNum type="alphaLcPeriod"/>
            </a:pPr>
            <a:r>
              <a:rPr lang="en-US" sz="3200" dirty="0" smtClean="0"/>
              <a:t>BMI</a:t>
            </a:r>
          </a:p>
          <a:p>
            <a:pPr marL="342900" indent="-342900">
              <a:buAutoNum type="alphaLcPeriod"/>
            </a:pPr>
            <a:r>
              <a:rPr lang="en-US" sz="3200" dirty="0" smtClean="0"/>
              <a:t>All of the above</a:t>
            </a:r>
          </a:p>
          <a:p>
            <a:pPr marL="342900" indent="-342900">
              <a:buAutoNum type="alphaLcPeriod"/>
            </a:pPr>
            <a:r>
              <a:rPr lang="en-US" sz="3200" dirty="0" smtClean="0"/>
              <a:t>None of the above</a:t>
            </a:r>
            <a:endParaRPr lang="en-US" sz="3200" dirty="0"/>
          </a:p>
        </p:txBody>
      </p:sp>
      <p:pic>
        <p:nvPicPr>
          <p:cNvPr id="7" name="Picture 6" descr="payback movie cover"/>
          <p:cNvPicPr>
            <a:picLocks noChangeAspect="1"/>
          </p:cNvPicPr>
          <p:nvPr/>
        </p:nvPicPr>
        <p:blipFill>
          <a:blip r:embed="rId2" cstate="print"/>
          <a:stretch>
            <a:fillRect/>
          </a:stretch>
        </p:blipFill>
        <p:spPr>
          <a:xfrm>
            <a:off x="5715000" y="2164020"/>
            <a:ext cx="1809750" cy="2524125"/>
          </a:xfrm>
          <a:prstGeom prst="rect">
            <a:avLst/>
          </a:prstGeom>
        </p:spPr>
      </p:pic>
      <p:pic>
        <p:nvPicPr>
          <p:cNvPr id="8" name="Picture 7" descr="popcorn"/>
          <p:cNvPicPr>
            <a:picLocks noChangeAspect="1"/>
          </p:cNvPicPr>
          <p:nvPr/>
        </p:nvPicPr>
        <p:blipFill>
          <a:blip r:embed="rId3" cstate="print"/>
          <a:stretch>
            <a:fillRect/>
          </a:stretch>
        </p:blipFill>
        <p:spPr>
          <a:xfrm>
            <a:off x="1371600" y="4953000"/>
            <a:ext cx="2847975" cy="1600200"/>
          </a:xfrm>
          <a:prstGeom prst="rect">
            <a:avLst/>
          </a:prstGeom>
        </p:spPr>
      </p:pic>
    </p:spTree>
    <p:extLst>
      <p:ext uri="{BB962C8B-B14F-4D97-AF65-F5344CB8AC3E}">
        <p14:creationId xmlns:p14="http://schemas.microsoft.com/office/powerpoint/2010/main" val="913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characteristics were different between the groups?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39</a:t>
            </a:fld>
            <a:endParaRPr lang="en-US" dirty="0">
              <a:solidFill>
                <a:prstClr val="black">
                  <a:tint val="75000"/>
                </a:prstClr>
              </a:solidFill>
            </a:endParaRPr>
          </a:p>
        </p:txBody>
      </p:sp>
      <p:sp>
        <p:nvSpPr>
          <p:cNvPr id="4" name="TextBox 3"/>
          <p:cNvSpPr txBox="1"/>
          <p:nvPr/>
        </p:nvSpPr>
        <p:spPr>
          <a:xfrm>
            <a:off x="838200" y="2133600"/>
            <a:ext cx="8153400" cy="2554545"/>
          </a:xfrm>
          <a:prstGeom prst="rect">
            <a:avLst/>
          </a:prstGeom>
          <a:noFill/>
        </p:spPr>
        <p:txBody>
          <a:bodyPr wrap="square" rtlCol="0">
            <a:spAutoFit/>
          </a:bodyPr>
          <a:lstStyle/>
          <a:p>
            <a:pPr marL="342900" indent="-342900">
              <a:buAutoNum type="alphaLcPeriod"/>
            </a:pPr>
            <a:r>
              <a:rPr lang="en-US" sz="3200" dirty="0" smtClean="0"/>
              <a:t>Age</a:t>
            </a:r>
          </a:p>
          <a:p>
            <a:pPr marL="342900" indent="-342900">
              <a:buAutoNum type="alphaLcPeriod"/>
            </a:pPr>
            <a:r>
              <a:rPr lang="en-US" sz="3200" dirty="0" smtClean="0"/>
              <a:t>Gender</a:t>
            </a:r>
          </a:p>
          <a:p>
            <a:pPr marL="342900" indent="-342900">
              <a:buAutoNum type="alphaLcPeriod"/>
            </a:pPr>
            <a:r>
              <a:rPr lang="en-US" sz="3200" dirty="0" smtClean="0"/>
              <a:t>BMI</a:t>
            </a:r>
          </a:p>
          <a:p>
            <a:pPr marL="342900" indent="-342900">
              <a:buAutoNum type="alphaLcPeriod"/>
            </a:pPr>
            <a:r>
              <a:rPr lang="en-US" sz="3200" dirty="0" smtClean="0"/>
              <a:t>All of the above</a:t>
            </a:r>
          </a:p>
          <a:p>
            <a:pPr marL="342900" indent="-342900">
              <a:buAutoNum type="alphaLcPeriod"/>
            </a:pPr>
            <a:r>
              <a:rPr lang="en-US" sz="3200" dirty="0" smtClean="0">
                <a:solidFill>
                  <a:srgbClr val="FF0000"/>
                </a:solidFill>
              </a:rPr>
              <a:t>None of the above</a:t>
            </a:r>
            <a:endParaRPr lang="en-US" sz="3200" dirty="0">
              <a:solidFill>
                <a:srgbClr val="FF0000"/>
              </a:solidFill>
            </a:endParaRPr>
          </a:p>
        </p:txBody>
      </p:sp>
      <p:pic>
        <p:nvPicPr>
          <p:cNvPr id="7" name="Picture 6" descr="payback movie cover"/>
          <p:cNvPicPr>
            <a:picLocks noChangeAspect="1"/>
          </p:cNvPicPr>
          <p:nvPr/>
        </p:nvPicPr>
        <p:blipFill>
          <a:blip r:embed="rId2" cstate="print"/>
          <a:stretch>
            <a:fillRect/>
          </a:stretch>
        </p:blipFill>
        <p:spPr>
          <a:xfrm>
            <a:off x="5715000" y="2164020"/>
            <a:ext cx="1809750" cy="2524125"/>
          </a:xfrm>
          <a:prstGeom prst="rect">
            <a:avLst/>
          </a:prstGeom>
        </p:spPr>
      </p:pic>
      <p:pic>
        <p:nvPicPr>
          <p:cNvPr id="8" name="Picture 7" descr="popcorn"/>
          <p:cNvPicPr>
            <a:picLocks noChangeAspect="1"/>
          </p:cNvPicPr>
          <p:nvPr/>
        </p:nvPicPr>
        <p:blipFill>
          <a:blip r:embed="rId3" cstate="print"/>
          <a:stretch>
            <a:fillRect/>
          </a:stretch>
        </p:blipFill>
        <p:spPr>
          <a:xfrm>
            <a:off x="1371600" y="4953000"/>
            <a:ext cx="2847975" cy="1600200"/>
          </a:xfrm>
          <a:prstGeom prst="rect">
            <a:avLst/>
          </a:prstGeom>
        </p:spPr>
      </p:pic>
    </p:spTree>
    <p:extLst>
      <p:ext uri="{BB962C8B-B14F-4D97-AF65-F5344CB8AC3E}">
        <p14:creationId xmlns:p14="http://schemas.microsoft.com/office/powerpoint/2010/main" val="800342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lumMod val="20000"/>
                    <a:lumOff val="80000"/>
                  </a:schemeClr>
                </a:solidFill>
              </a:rPr>
              <a:t>On the CUSP: </a:t>
            </a:r>
            <a:r>
              <a:rPr lang="en-US" dirty="0" smtClean="0">
                <a:solidFill>
                  <a:schemeClr val="bg2">
                    <a:lumMod val="20000"/>
                    <a:lumOff val="80000"/>
                  </a:schemeClr>
                </a:solidFill>
              </a:rPr>
              <a:t>Stop </a:t>
            </a:r>
            <a:r>
              <a:rPr lang="en-US" dirty="0">
                <a:solidFill>
                  <a:srgbClr val="FFFFFF"/>
                </a:solidFill>
              </a:rPr>
              <a:t>CAUTI</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a:t>
            </a:fld>
            <a:endParaRPr lang="en-US" dirty="0">
              <a:solidFill>
                <a:prstClr val="black">
                  <a:tint val="75000"/>
                </a:prstClr>
              </a:solidFill>
            </a:endParaRPr>
          </a:p>
        </p:txBody>
      </p:sp>
      <p:sp>
        <p:nvSpPr>
          <p:cNvPr id="4" name="Text Placeholder 3"/>
          <p:cNvSpPr>
            <a:spLocks noGrp="1"/>
          </p:cNvSpPr>
          <p:nvPr>
            <p:ph type="body" sz="quarter" idx="11"/>
          </p:nvPr>
        </p:nvSpPr>
        <p:spPr>
          <a:xfrm>
            <a:off x="381000" y="1828800"/>
            <a:ext cx="8305800" cy="2514600"/>
          </a:xfrm>
        </p:spPr>
        <p:txBody>
          <a:bodyPr>
            <a:normAutofit/>
          </a:bodyPr>
          <a:lstStyle/>
          <a:p>
            <a:r>
              <a:rPr lang="en-US" b="1" dirty="0" smtClean="0"/>
              <a:t>Culture Change:</a:t>
            </a:r>
          </a:p>
          <a:p>
            <a:r>
              <a:rPr lang="en-US" b="1" dirty="0" smtClean="0"/>
              <a:t>The 4 E’s and the Elephant</a:t>
            </a:r>
          </a:p>
        </p:txBody>
      </p:sp>
    </p:spTree>
    <p:extLst>
      <p:ext uri="{BB962C8B-B14F-4D97-AF65-F5344CB8AC3E}">
        <p14:creationId xmlns:p14="http://schemas.microsoft.com/office/powerpoint/2010/main" val="1210695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40</a:t>
            </a:fld>
            <a:endParaRPr lang="en-US" dirty="0"/>
          </a:p>
        </p:txBody>
      </p:sp>
      <p:pic>
        <p:nvPicPr>
          <p:cNvPr id="7" name="Picture 6"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343400"/>
            <a:ext cx="933947" cy="1377955"/>
          </a:xfrm>
          <a:prstGeom prst="rect">
            <a:avLst/>
          </a:prstGeom>
        </p:spPr>
      </p:pic>
      <p:grpSp>
        <p:nvGrpSpPr>
          <p:cNvPr id="17" name="Group 16" descr="alt=&quot;&quot;"/>
          <p:cNvGrpSpPr/>
          <p:nvPr/>
        </p:nvGrpSpPr>
        <p:grpSpPr>
          <a:xfrm>
            <a:off x="2743201" y="1588721"/>
            <a:ext cx="6182435" cy="4126279"/>
            <a:chOff x="518614" y="712013"/>
            <a:chExt cx="8407021" cy="5706517"/>
          </a:xfrm>
        </p:grpSpPr>
        <p:pic>
          <p:nvPicPr>
            <p:cNvPr id="4" name="Picture 3"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14" y="712013"/>
              <a:ext cx="8407021" cy="5012488"/>
            </a:xfrm>
            <a:prstGeom prst="rect">
              <a:avLst/>
            </a:prstGeom>
          </p:spPr>
        </p:pic>
        <p:sp>
          <p:nvSpPr>
            <p:cNvPr id="3" name="Oval 2"/>
            <p:cNvSpPr/>
            <p:nvPr/>
          </p:nvSpPr>
          <p:spPr bwMode="auto">
            <a:xfrm>
              <a:off x="6291618" y="4435522"/>
              <a:ext cx="2497541" cy="1007320"/>
            </a:xfrm>
            <a:prstGeom prst="ellipse">
              <a:avLst/>
            </a:prstGeom>
            <a:no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6" name="Oval 5"/>
            <p:cNvSpPr/>
            <p:nvPr/>
          </p:nvSpPr>
          <p:spPr bwMode="auto">
            <a:xfrm rot="20776102">
              <a:off x="1097904" y="4119277"/>
              <a:ext cx="7173928" cy="1079792"/>
            </a:xfrm>
            <a:prstGeom prst="ellipse">
              <a:avLst/>
            </a:prstGeom>
            <a:solidFill>
              <a:schemeClr val="accent1">
                <a:alpha val="50000"/>
              </a:schemeClr>
            </a:solidFill>
            <a:ln w="50800"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smtClean="0">
                <a:solidFill>
                  <a:srgbClr val="005581"/>
                </a:solidFill>
                <a:latin typeface="Times New Roman" pitchFamily="18" charset="0"/>
              </a:endParaRPr>
            </a:p>
          </p:txBody>
        </p:sp>
        <p:sp>
          <p:nvSpPr>
            <p:cNvPr id="9" name="Rectangle 8"/>
            <p:cNvSpPr/>
            <p:nvPr/>
          </p:nvSpPr>
          <p:spPr>
            <a:xfrm>
              <a:off x="518614" y="5439545"/>
              <a:ext cx="8393102" cy="978985"/>
            </a:xfrm>
            <a:prstGeom prst="rect">
              <a:avLst/>
            </a:prstGeom>
            <a:solidFill>
              <a:schemeClr val="tx1"/>
            </a:solidFill>
          </p:spPr>
          <p:txBody>
            <a:bodyPr wrap="square">
              <a:spAutoFit/>
            </a:bodyPr>
            <a:lstStyle/>
            <a:p>
              <a:pPr algn="ctr"/>
              <a:r>
                <a:rPr lang="en-US" sz="2000" b="1" dirty="0">
                  <a:solidFill>
                    <a:srgbClr val="FF0000"/>
                  </a:solidFill>
                </a:rPr>
                <a:t>What looks like a people problem is often a situation </a:t>
              </a:r>
              <a:r>
                <a:rPr lang="en-US" sz="2000" b="1" dirty="0" smtClean="0">
                  <a:solidFill>
                    <a:srgbClr val="FF0000"/>
                  </a:solidFill>
                </a:rPr>
                <a:t>problem.</a:t>
              </a:r>
              <a:endParaRPr lang="en-US" b="1" dirty="0">
                <a:solidFill>
                  <a:srgbClr val="FF0000"/>
                </a:solidFill>
              </a:endParaRPr>
            </a:p>
          </p:txBody>
        </p:sp>
      </p:grpSp>
      <p:graphicFrame>
        <p:nvGraphicFramePr>
          <p:cNvPr id="10" name="Table 9" descr="execute and evaluate"/>
          <p:cNvGraphicFramePr>
            <a:graphicFrameLocks noGrp="1"/>
          </p:cNvGraphicFramePr>
          <p:nvPr>
            <p:extLst>
              <p:ext uri="{D42A27DB-BD31-4B8C-83A1-F6EECF244321}">
                <p14:modId xmlns:p14="http://schemas.microsoft.com/office/powerpoint/2010/main" val="1464442611"/>
              </p:ext>
            </p:extLst>
          </p:nvPr>
        </p:nvGraphicFramePr>
        <p:xfrm>
          <a:off x="1371600" y="5715000"/>
          <a:ext cx="6477000" cy="990600"/>
        </p:xfrm>
        <a:graphic>
          <a:graphicData uri="http://schemas.openxmlformats.org/drawingml/2006/table">
            <a:tbl>
              <a:tblPr firstRow="1"/>
              <a:tblGrid>
                <a:gridCol w="1625913"/>
                <a:gridCol w="1617029"/>
                <a:gridCol w="1617029"/>
                <a:gridCol w="1617029"/>
              </a:tblGrid>
              <a:tr h="31016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Execute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What keeps me from doing it?</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69354">
                <a:tc vMerge="1">
                  <a:txBody>
                    <a:bodyPr/>
                    <a:lstStyle/>
                    <a:p>
                      <a:endParaRPr lang="en-US"/>
                    </a:p>
                  </a:txBody>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How can we do it with my resources?</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31107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entury Gothic" pitchFamily="34" charset="0"/>
                          <a:ea typeface="ＭＳ Ｐゴシック" charset="-128"/>
                          <a:cs typeface="Arial" pitchFamily="34" charset="0"/>
                        </a:rPr>
                        <a:t>Evaluate</a:t>
                      </a:r>
                    </a:p>
                  </a:txBody>
                  <a:tcPr marL="9282" marR="9282" marT="9282"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4A452A"/>
                    </a:solidFill>
                  </a:tcPr>
                </a:tc>
                <a:tc grid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Times New Roman" pitchFamily="18" charset="0"/>
                          <a:ea typeface="ＭＳ Ｐゴシック" charset="-128"/>
                          <a:cs typeface="Arial" pitchFamily="34" charset="0"/>
                        </a:rPr>
                        <a:t>How do we know we improved safety?</a:t>
                      </a:r>
                    </a:p>
                  </a:txBody>
                  <a:tcPr marL="83534" marR="9282" marT="9282"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bl>
          </a:graphicData>
        </a:graphic>
      </p:graphicFrame>
      <p:pic>
        <p:nvPicPr>
          <p:cNvPr id="1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5" cstate="print"/>
          <a:srcRect/>
          <a:stretch>
            <a:fillRect/>
          </a:stretch>
        </p:blipFill>
        <p:spPr bwMode="auto">
          <a:xfrm>
            <a:off x="6781800" y="5791200"/>
            <a:ext cx="1084536" cy="838200"/>
          </a:xfrm>
          <a:prstGeom prst="rect">
            <a:avLst/>
          </a:prstGeom>
          <a:noFill/>
          <a:ln w="9525">
            <a:noFill/>
            <a:miter lim="800000"/>
            <a:headEnd/>
            <a:tailEnd/>
          </a:ln>
        </p:spPr>
      </p:pic>
      <p:pic>
        <p:nvPicPr>
          <p:cNvPr id="8" name="Picture 7" descr="popcorn tub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771" y="1828800"/>
            <a:ext cx="2789005" cy="2183587"/>
          </a:xfrm>
          <a:prstGeom prst="rect">
            <a:avLst/>
          </a:prstGeom>
        </p:spPr>
      </p:pic>
    </p:spTree>
    <p:extLst>
      <p:ext uri="{BB962C8B-B14F-4D97-AF65-F5344CB8AC3E}">
        <p14:creationId xmlns:p14="http://schemas.microsoft.com/office/powerpoint/2010/main" val="1165729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Execute – Structure</a:t>
            </a:r>
            <a:endParaRPr lang="en-US" dirty="0"/>
          </a:p>
        </p:txBody>
      </p:sp>
      <p:grpSp>
        <p:nvGrpSpPr>
          <p:cNvPr id="3" name="Group 2" descr="catheter alternatives"/>
          <p:cNvGrpSpPr/>
          <p:nvPr/>
        </p:nvGrpSpPr>
        <p:grpSpPr>
          <a:xfrm>
            <a:off x="381000" y="1752600"/>
            <a:ext cx="7845425" cy="4740848"/>
            <a:chOff x="381000" y="1752600"/>
            <a:chExt cx="7845425" cy="4740848"/>
          </a:xfrm>
        </p:grpSpPr>
        <p:pic>
          <p:nvPicPr>
            <p:cNvPr id="10" name="Picture 9" descr="067-GeeWhiz"/>
            <p:cNvPicPr>
              <a:picLocks noChangeAspect="1"/>
            </p:cNvPicPr>
            <p:nvPr/>
          </p:nvPicPr>
          <p:blipFill>
            <a:blip r:embed="rId2" cstate="print"/>
            <a:stretch>
              <a:fillRect/>
            </a:stretch>
          </p:blipFill>
          <p:spPr>
            <a:xfrm>
              <a:off x="4953000" y="4876800"/>
              <a:ext cx="1524000" cy="1524000"/>
            </a:xfrm>
            <a:prstGeom prst="rect">
              <a:avLst/>
            </a:prstGeom>
          </p:spPr>
        </p:pic>
        <p:pic>
          <p:nvPicPr>
            <p:cNvPr id="12" name="Picture 11" descr="Images of alternatives to urinary catheters, including commode chair, disposable bed pan and male urinal, and hospital scale for measurement of daily weight. "/>
            <p:cNvPicPr>
              <a:picLocks noChangeAspect="1"/>
            </p:cNvPicPr>
            <p:nvPr/>
          </p:nvPicPr>
          <p:blipFill>
            <a:blip r:embed="rId3" cstate="print"/>
            <a:stretch>
              <a:fillRect/>
            </a:stretch>
          </p:blipFill>
          <p:spPr>
            <a:xfrm>
              <a:off x="381000" y="1905000"/>
              <a:ext cx="2502893" cy="2691517"/>
            </a:xfrm>
            <a:prstGeom prst="rect">
              <a:avLst/>
            </a:prstGeom>
          </p:spPr>
        </p:pic>
        <p:pic>
          <p:nvPicPr>
            <p:cNvPr id="14" name="Picture 13" descr="urinary"/>
            <p:cNvPicPr>
              <a:picLocks noChangeAspect="1" noChangeArrowheads="1"/>
            </p:cNvPicPr>
            <p:nvPr/>
          </p:nvPicPr>
          <p:blipFill>
            <a:blip r:embed="rId4" cstate="print"/>
            <a:srcRect/>
            <a:stretch>
              <a:fillRect/>
            </a:stretch>
          </p:blipFill>
          <p:spPr bwMode="auto">
            <a:xfrm>
              <a:off x="3352800" y="2057400"/>
              <a:ext cx="2242868" cy="1643944"/>
            </a:xfrm>
            <a:prstGeom prst="rect">
              <a:avLst/>
            </a:prstGeom>
            <a:noFill/>
            <a:ln w="9525">
              <a:noFill/>
              <a:miter lim="800000"/>
              <a:headEnd/>
              <a:tailEnd/>
            </a:ln>
          </p:spPr>
        </p:pic>
        <p:grpSp>
          <p:nvGrpSpPr>
            <p:cNvPr id="2" name="Group 8"/>
            <p:cNvGrpSpPr>
              <a:grpSpLocks/>
            </p:cNvGrpSpPr>
            <p:nvPr/>
          </p:nvGrpSpPr>
          <p:grpSpPr bwMode="auto">
            <a:xfrm>
              <a:off x="3276600" y="1752600"/>
              <a:ext cx="2199736" cy="2286000"/>
              <a:chOff x="1632" y="1152"/>
              <a:chExt cx="2448" cy="2592"/>
            </a:xfrm>
          </p:grpSpPr>
          <p:sp>
            <p:nvSpPr>
              <p:cNvPr id="16" name="Oval 15"/>
              <p:cNvSpPr>
                <a:spLocks noChangeArrowheads="1"/>
              </p:cNvSpPr>
              <p:nvPr/>
            </p:nvSpPr>
            <p:spPr bwMode="auto">
              <a:xfrm>
                <a:off x="1632" y="1152"/>
                <a:ext cx="2448" cy="2544"/>
              </a:xfrm>
              <a:prstGeom prst="ellipse">
                <a:avLst/>
              </a:prstGeom>
              <a:noFill/>
              <a:ln w="127000">
                <a:solidFill>
                  <a:srgbClr val="FF0000"/>
                </a:solidFill>
                <a:round/>
                <a:headEnd type="none" w="sm" len="sm"/>
                <a:tailEnd type="none" w="sm" len="sm"/>
              </a:ln>
            </p:spPr>
            <p:txBody>
              <a:bodyPr wrap="none" anchor="ctr"/>
              <a:lstStyle/>
              <a:p>
                <a:endParaRPr lang="en-US">
                  <a:solidFill>
                    <a:prstClr val="black"/>
                  </a:solidFill>
                </a:endParaRPr>
              </a:p>
            </p:txBody>
          </p:sp>
          <p:sp>
            <p:nvSpPr>
              <p:cNvPr id="17" name="Line 10"/>
              <p:cNvSpPr>
                <a:spLocks noChangeShapeType="1"/>
              </p:cNvSpPr>
              <p:nvPr/>
            </p:nvSpPr>
            <p:spPr bwMode="auto">
              <a:xfrm flipH="1">
                <a:off x="1632" y="1152"/>
                <a:ext cx="2448" cy="2592"/>
              </a:xfrm>
              <a:prstGeom prst="line">
                <a:avLst/>
              </a:prstGeom>
              <a:noFill/>
              <a:ln w="127000">
                <a:solidFill>
                  <a:srgbClr val="FF0000"/>
                </a:solidFill>
                <a:round/>
                <a:headEnd type="none" w="sm" len="sm"/>
                <a:tailEnd type="none" w="sm" len="sm"/>
              </a:ln>
            </p:spPr>
            <p:txBody>
              <a:bodyPr wrap="none"/>
              <a:lstStyle/>
              <a:p>
                <a:endParaRPr lang="en-US">
                  <a:solidFill>
                    <a:prstClr val="black"/>
                  </a:solidFill>
                </a:endParaRPr>
              </a:p>
            </p:txBody>
          </p:sp>
        </p:grpSp>
        <p:pic>
          <p:nvPicPr>
            <p:cNvPr id="1026" name="Picture 2" descr="alt=&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3364" y="4207448"/>
              <a:ext cx="14319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lt=&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2146873"/>
              <a:ext cx="20542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Slide Number Placeholder 1"/>
          <p:cNvSpPr>
            <a:spLocks noGrp="1"/>
          </p:cNvSpPr>
          <p:nvPr>
            <p:ph type="sldNum" sz="quarter" idx="10"/>
          </p:nvPr>
        </p:nvSpPr>
        <p:spPr>
          <a:xfrm>
            <a:off x="457200" y="6324600"/>
            <a:ext cx="2133600" cy="365125"/>
          </a:xfrm>
        </p:spPr>
        <p:txBody>
          <a:bodyPr/>
          <a:lstStyle/>
          <a:p>
            <a:pPr algn="l">
              <a:buClr>
                <a:srgbClr val="005581"/>
              </a:buClr>
            </a:pPr>
            <a:fld id="{6C552F85-72FA-42A2-8959-6D78F22ACDA7}" type="slidenum">
              <a:rPr lang="en-US" smtClean="0"/>
              <a:pPr algn="l">
                <a:buClr>
                  <a:srgbClr val="005581"/>
                </a:buClr>
              </a:pPr>
              <a:t>41</a:t>
            </a:fld>
            <a:endParaRPr lang="en-US" dirty="0"/>
          </a:p>
        </p:txBody>
      </p:sp>
    </p:spTree>
    <p:extLst>
      <p:ext uri="{BB962C8B-B14F-4D97-AF65-F5344CB8AC3E}">
        <p14:creationId xmlns:p14="http://schemas.microsoft.com/office/powerpoint/2010/main" val="2392992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Execute – Processes</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42</a:t>
            </a:fld>
            <a:endParaRPr lang="en-US" dirty="0">
              <a:solidFill>
                <a:prstClr val="black">
                  <a:tint val="75000"/>
                </a:prstClr>
              </a:solidFill>
            </a:endParaRPr>
          </a:p>
        </p:txBody>
      </p:sp>
      <p:sp>
        <p:nvSpPr>
          <p:cNvPr id="5" name="Content Placeholder 4"/>
          <p:cNvSpPr>
            <a:spLocks noGrp="1"/>
          </p:cNvSpPr>
          <p:nvPr>
            <p:ph sz="quarter" idx="11"/>
          </p:nvPr>
        </p:nvSpPr>
        <p:spPr/>
        <p:txBody>
          <a:bodyPr/>
          <a:lstStyle/>
          <a:p>
            <a:r>
              <a:rPr lang="en-US" dirty="0"/>
              <a:t>Orders with indications</a:t>
            </a:r>
          </a:p>
          <a:p>
            <a:r>
              <a:rPr lang="en-US" dirty="0"/>
              <a:t>Nurse driven removal protocol</a:t>
            </a:r>
          </a:p>
          <a:p>
            <a:r>
              <a:rPr lang="en-US" dirty="0"/>
              <a:t>Acute urinary retention protocol</a:t>
            </a:r>
          </a:p>
          <a:p>
            <a:r>
              <a:rPr lang="en-US" dirty="0"/>
              <a:t>Insertion and maintenance competency evaluations</a:t>
            </a:r>
          </a:p>
          <a:p>
            <a:r>
              <a:rPr lang="en-US" dirty="0"/>
              <a:t>ED and OR -&gt; ICU processes </a:t>
            </a:r>
          </a:p>
          <a:p>
            <a:r>
              <a:rPr lang="en-US" dirty="0"/>
              <a:t>Monitoring and </a:t>
            </a:r>
            <a:r>
              <a:rPr lang="en-US" dirty="0" smtClean="0"/>
              <a:t>Feedback</a:t>
            </a:r>
            <a:endParaRPr lang="en-US" dirty="0"/>
          </a:p>
        </p:txBody>
      </p:sp>
    </p:spTree>
    <p:extLst>
      <p:ext uri="{BB962C8B-B14F-4D97-AF65-F5344CB8AC3E}">
        <p14:creationId xmlns:p14="http://schemas.microsoft.com/office/powerpoint/2010/main" val="1611488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417127"/>
          </a:xfrm>
        </p:spPr>
        <p:txBody>
          <a:bodyPr/>
          <a:lstStyle/>
          <a:p>
            <a:r>
              <a:rPr lang="en-US" altLang="en-US" dirty="0">
                <a:solidFill>
                  <a:schemeClr val="bg1"/>
                </a:solidFill>
              </a:rPr>
              <a:t>Evaluation</a:t>
            </a:r>
          </a:p>
        </p:txBody>
      </p:sp>
      <p:sp>
        <p:nvSpPr>
          <p:cNvPr id="10" name="Slide Number Placeholder 2"/>
          <p:cNvSpPr>
            <a:spLocks noGrp="1"/>
          </p:cNvSpPr>
          <p:nvPr>
            <p:ph type="sldNum" sz="quarter" idx="10"/>
          </p:nvPr>
        </p:nvSpPr>
        <p:spPr>
          <a:xfrm>
            <a:off x="457200" y="6324600"/>
            <a:ext cx="2133600" cy="365125"/>
          </a:xfrm>
        </p:spPr>
        <p:txBody>
          <a:bodyPr vert="horz" lIns="91440" tIns="45720" rIns="91440" bIns="45720" rtlCol="0" anchor="ctr"/>
          <a:lstStyle/>
          <a:p>
            <a:fld id="{E507B00A-00F3-40B4-9FBC-773D3E654F20}" type="slidenum">
              <a:rPr lang="en-US" sz="1200">
                <a:solidFill>
                  <a:prstClr val="black">
                    <a:tint val="75000"/>
                  </a:prstClr>
                </a:solidFill>
              </a:rPr>
              <a:pPr/>
              <a:t>43</a:t>
            </a:fld>
            <a:endParaRPr lang="en-US" sz="1200" dirty="0">
              <a:solidFill>
                <a:prstClr val="black">
                  <a:tint val="75000"/>
                </a:prstClr>
              </a:solidFill>
            </a:endParaRPr>
          </a:p>
        </p:txBody>
      </p:sp>
      <p:sp>
        <p:nvSpPr>
          <p:cNvPr id="4" name="Content Placeholder 3"/>
          <p:cNvSpPr>
            <a:spLocks noGrp="1"/>
          </p:cNvSpPr>
          <p:nvPr>
            <p:ph idx="1"/>
          </p:nvPr>
        </p:nvSpPr>
        <p:spPr>
          <a:xfrm>
            <a:off x="457200" y="1600200"/>
            <a:ext cx="8229600" cy="4419599"/>
          </a:xfrm>
        </p:spPr>
        <p:txBody>
          <a:bodyPr/>
          <a:lstStyle/>
          <a:p>
            <a:r>
              <a:rPr lang="en-US" dirty="0" smtClean="0"/>
              <a:t>Use data to assess progress:</a:t>
            </a:r>
          </a:p>
          <a:p>
            <a:pPr lvl="1"/>
            <a:r>
              <a:rPr lang="en-US" dirty="0" smtClean="0"/>
              <a:t>Hospital Survey on Patient Safety</a:t>
            </a:r>
          </a:p>
          <a:p>
            <a:pPr lvl="1"/>
            <a:r>
              <a:rPr lang="en-US" dirty="0" smtClean="0"/>
              <a:t>Infection rates</a:t>
            </a:r>
          </a:p>
          <a:p>
            <a:pPr lvl="1"/>
            <a:r>
              <a:rPr lang="en-US" dirty="0" smtClean="0"/>
              <a:t>Process measures</a:t>
            </a:r>
          </a:p>
          <a:p>
            <a:pPr lvl="1"/>
            <a:r>
              <a:rPr lang="en-US" dirty="0" smtClean="0"/>
              <a:t>Organizational and team culture</a:t>
            </a:r>
            <a:endParaRPr lang="en-US" dirty="0"/>
          </a:p>
        </p:txBody>
      </p:sp>
    </p:spTree>
    <p:extLst>
      <p:ext uri="{BB962C8B-B14F-4D97-AF65-F5344CB8AC3E}">
        <p14:creationId xmlns:p14="http://schemas.microsoft.com/office/powerpoint/2010/main" val="2044364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Can you get people to start behaving in a new way</a:t>
            </a:r>
            <a:r>
              <a:rPr lang="en-US" dirty="0" smtClean="0"/>
              <a:t>?</a:t>
            </a:r>
            <a:endParaRPr lang="en-US" dirty="0"/>
          </a:p>
        </p:txBody>
      </p:sp>
      <p:sp>
        <p:nvSpPr>
          <p:cNvPr id="2" name="Slide Number Placeholder 1"/>
          <p:cNvSpPr>
            <a:spLocks noGrp="1"/>
          </p:cNvSpPr>
          <p:nvPr>
            <p:ph type="sldNum" sz="quarter" idx="10"/>
          </p:nvPr>
        </p:nvSpPr>
        <p:spPr/>
        <p:txBody>
          <a:bodyPr/>
          <a:lstStyle/>
          <a:p>
            <a:pPr algn="l">
              <a:buClr>
                <a:srgbClr val="005581"/>
              </a:buClr>
            </a:pPr>
            <a:fld id="{6C552F85-72FA-42A2-8959-6D78F22ACDA7}" type="slidenum">
              <a:rPr lang="en-US" smtClean="0"/>
              <a:pPr algn="l">
                <a:buClr>
                  <a:srgbClr val="005581"/>
                </a:buClr>
              </a:pPr>
              <a:t>44</a:t>
            </a:fld>
            <a:endParaRPr lang="en-US" dirty="0"/>
          </a:p>
        </p:txBody>
      </p:sp>
      <p:grpSp>
        <p:nvGrpSpPr>
          <p:cNvPr id="10" name="Group 9" descr="elephant and rider"/>
          <p:cNvGrpSpPr/>
          <p:nvPr/>
        </p:nvGrpSpPr>
        <p:grpSpPr>
          <a:xfrm>
            <a:off x="838200" y="1655292"/>
            <a:ext cx="7391400" cy="4414290"/>
            <a:chOff x="518614" y="712013"/>
            <a:chExt cx="8407021" cy="5012488"/>
          </a:xfrm>
        </p:grpSpPr>
        <p:pic>
          <p:nvPicPr>
            <p:cNvPr id="4" name="Picture 3"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14" y="712013"/>
              <a:ext cx="8407021" cy="5012488"/>
            </a:xfrm>
            <a:prstGeom prst="rect">
              <a:avLst/>
            </a:prstGeom>
          </p:spPr>
        </p:pic>
        <p:sp>
          <p:nvSpPr>
            <p:cNvPr id="6" name="TextBox 5"/>
            <p:cNvSpPr txBox="1"/>
            <p:nvPr/>
          </p:nvSpPr>
          <p:spPr bwMode="auto">
            <a:xfrm>
              <a:off x="914400" y="235158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engage</a:t>
              </a:r>
            </a:p>
          </p:txBody>
        </p:sp>
        <p:sp>
          <p:nvSpPr>
            <p:cNvPr id="7" name="TextBox 6"/>
            <p:cNvSpPr txBox="1"/>
            <p:nvPr/>
          </p:nvSpPr>
          <p:spPr bwMode="auto">
            <a:xfrm>
              <a:off x="914400" y="1447800"/>
              <a:ext cx="2133600" cy="467820"/>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rPr>
                <a:t>educate</a:t>
              </a:r>
            </a:p>
          </p:txBody>
        </p:sp>
        <p:sp>
          <p:nvSpPr>
            <p:cNvPr id="8" name="TextBox 7"/>
            <p:cNvSpPr txBox="1"/>
            <p:nvPr/>
          </p:nvSpPr>
          <p:spPr bwMode="auto">
            <a:xfrm>
              <a:off x="914400" y="4391969"/>
              <a:ext cx="2133600" cy="898708"/>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800" kern="0" dirty="0">
                  <a:solidFill>
                    <a:srgbClr val="FFFFFF"/>
                  </a:solidFill>
                  <a:latin typeface="Calibri" pitchFamily="34" charset="0"/>
                </a:rPr>
                <a:t>e</a:t>
              </a:r>
              <a:r>
                <a:rPr kumimoji="0" lang="en-US" sz="2800" b="0" i="0" u="none" strike="noStrike" kern="0" cap="none" spc="0" normalizeH="0" baseline="0" noProof="0" dirty="0" err="1" smtClean="0">
                  <a:ln>
                    <a:noFill/>
                  </a:ln>
                  <a:solidFill>
                    <a:srgbClr val="FFFFFF"/>
                  </a:solidFill>
                  <a:effectLst/>
                  <a:uLnTx/>
                  <a:uFillTx/>
                  <a:latin typeface="Calibri" pitchFamily="34" charset="0"/>
                  <a:ea typeface="+mn-ea"/>
                  <a:cs typeface="+mn-cs"/>
                </a:rPr>
                <a:t>xecute</a:t>
              </a:r>
              <a:r>
                <a:rPr kumimoji="0" lang="en-US" sz="2800" b="0" i="0" u="none" strike="noStrike" kern="0" cap="none" spc="0" normalizeH="0" noProof="0" dirty="0" smtClean="0">
                  <a:ln>
                    <a:noFill/>
                  </a:ln>
                  <a:solidFill>
                    <a:srgbClr val="FFFFFF"/>
                  </a:solidFill>
                  <a:effectLst/>
                  <a:uLnTx/>
                  <a:uFillTx/>
                  <a:latin typeface="Calibri" pitchFamily="34" charset="0"/>
                  <a:ea typeface="+mn-ea"/>
                  <a:cs typeface="+mn-cs"/>
                </a:rPr>
                <a:t> and evaluate</a:t>
              </a:r>
              <a:endParaRPr kumimoji="0" lang="en-US" sz="2800" b="0" i="0" u="none" strike="noStrike" kern="0" cap="none" spc="0" normalizeH="0" baseline="0" noProof="0" dirty="0" smtClean="0">
                <a:ln>
                  <a:noFill/>
                </a:ln>
                <a:solidFill>
                  <a:srgbClr val="FFFFFF"/>
                </a:solidFill>
                <a:effectLst/>
                <a:uLnTx/>
                <a:uFillTx/>
                <a:latin typeface="Calibri" pitchFamily="34" charset="0"/>
                <a:ea typeface="+mn-ea"/>
                <a:cs typeface="+mn-cs"/>
              </a:endParaRPr>
            </a:p>
          </p:txBody>
        </p:sp>
      </p:grpSp>
      <p:pic>
        <p:nvPicPr>
          <p:cNvPr id="19" name="Picture 18"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334000"/>
            <a:ext cx="1143000" cy="1524000"/>
          </a:xfrm>
          <a:prstGeom prst="rect">
            <a:avLst/>
          </a:prstGeom>
        </p:spPr>
      </p:pic>
      <p:pic>
        <p:nvPicPr>
          <p:cNvPr id="20" name="Picture 19"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5386159"/>
            <a:ext cx="997581" cy="1471841"/>
          </a:xfrm>
          <a:prstGeom prst="rect">
            <a:avLst/>
          </a:prstGeom>
        </p:spPr>
      </p:pic>
      <p:pic>
        <p:nvPicPr>
          <p:cNvPr id="21" name="Picture 3" descr="The “Apply CUSP” module of the CUSP Toolkit. The CUSP toolkit is a modular approach to patient safety, and modules presented in this toolkit are inter-connected and are aimed at improving patient safety.  "/>
          <p:cNvPicPr>
            <a:picLocks noChangeAspect="1"/>
          </p:cNvPicPr>
          <p:nvPr/>
        </p:nvPicPr>
        <p:blipFill>
          <a:blip r:embed="rId5" cstate="print"/>
          <a:srcRect/>
          <a:stretch>
            <a:fillRect/>
          </a:stretch>
        </p:blipFill>
        <p:spPr bwMode="auto">
          <a:xfrm>
            <a:off x="-152400" y="5503474"/>
            <a:ext cx="1752600" cy="1354524"/>
          </a:xfrm>
          <a:prstGeom prst="rect">
            <a:avLst/>
          </a:prstGeom>
          <a:noFill/>
          <a:ln w="9525">
            <a:noFill/>
            <a:miter lim="800000"/>
            <a:headEnd/>
            <a:tailEnd/>
          </a:ln>
        </p:spPr>
      </p:pic>
    </p:spTree>
    <p:extLst>
      <p:ext uri="{BB962C8B-B14F-4D97-AF65-F5344CB8AC3E}">
        <p14:creationId xmlns:p14="http://schemas.microsoft.com/office/powerpoint/2010/main" val="1542085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Culture</a:t>
            </a:r>
            <a:endParaRPr lang="en-US" dirty="0"/>
          </a:p>
        </p:txBody>
      </p:sp>
      <p:sp>
        <p:nvSpPr>
          <p:cNvPr id="3" name="Slide Number Placeholder 2"/>
          <p:cNvSpPr>
            <a:spLocks noGrp="1"/>
          </p:cNvSpPr>
          <p:nvPr>
            <p:ph type="sldNum" sz="quarter" idx="10"/>
          </p:nvPr>
        </p:nvSpPr>
        <p:spPr/>
        <p:txBody>
          <a:bodyPr vert="horz" lIns="91440" tIns="45720" rIns="91440" bIns="45720" rtlCol="0" anchor="ctr"/>
          <a:lstStyle/>
          <a:p>
            <a:pPr algn="l">
              <a:buClr>
                <a:srgbClr val="005581"/>
              </a:buClr>
            </a:pPr>
            <a:fld id="{E507B00A-00F3-40B4-9FBC-773D3E654F20}" type="slidenum">
              <a:rPr lang="en-US"/>
              <a:pPr algn="l">
                <a:buClr>
                  <a:srgbClr val="005581"/>
                </a:buClr>
              </a:pPr>
              <a:t>45</a:t>
            </a:fld>
            <a:endParaRPr lang="en-US" dirty="0"/>
          </a:p>
        </p:txBody>
      </p:sp>
      <p:sp>
        <p:nvSpPr>
          <p:cNvPr id="4" name="Content Placeholder 3"/>
          <p:cNvSpPr>
            <a:spLocks noGrp="1"/>
          </p:cNvSpPr>
          <p:nvPr>
            <p:ph sz="quarter" idx="11"/>
          </p:nvPr>
        </p:nvSpPr>
        <p:spPr/>
        <p:txBody>
          <a:bodyPr/>
          <a:lstStyle/>
          <a:p>
            <a:pPr marL="0" lvl="0" indent="0" fontAlgn="base">
              <a:spcBef>
                <a:spcPct val="0"/>
              </a:spcBef>
              <a:spcAft>
                <a:spcPct val="0"/>
              </a:spcAft>
              <a:buNone/>
            </a:pPr>
            <a:r>
              <a:rPr lang="en-US" dirty="0" smtClean="0">
                <a:solidFill>
                  <a:prstClr val="black"/>
                </a:solidFill>
              </a:rPr>
              <a:t>…</a:t>
            </a:r>
            <a:r>
              <a:rPr lang="en-US" dirty="0">
                <a:solidFill>
                  <a:prstClr val="black"/>
                </a:solidFill>
              </a:rPr>
              <a:t>the </a:t>
            </a:r>
            <a:r>
              <a:rPr lang="en-US" dirty="0">
                <a:solidFill>
                  <a:srgbClr val="0070C0"/>
                </a:solidFill>
              </a:rPr>
              <a:t>shared set of social values and beliefs</a:t>
            </a:r>
            <a:r>
              <a:rPr lang="en-US" dirty="0">
                <a:solidFill>
                  <a:srgbClr val="005581"/>
                </a:solidFill>
              </a:rPr>
              <a:t>, </a:t>
            </a:r>
            <a:r>
              <a:rPr lang="en-US" dirty="0">
                <a:solidFill>
                  <a:prstClr val="black"/>
                </a:solidFill>
              </a:rPr>
              <a:t>both explicit and implicit, that </a:t>
            </a:r>
            <a:r>
              <a:rPr lang="en-US" dirty="0">
                <a:solidFill>
                  <a:srgbClr val="0070C0"/>
                </a:solidFill>
              </a:rPr>
              <a:t>guides actions and decisions </a:t>
            </a:r>
            <a:r>
              <a:rPr lang="en-US" dirty="0">
                <a:solidFill>
                  <a:prstClr val="black"/>
                </a:solidFill>
              </a:rPr>
              <a:t>within the </a:t>
            </a:r>
            <a:r>
              <a:rPr lang="en-US" dirty="0" smtClean="0">
                <a:solidFill>
                  <a:prstClr val="black"/>
                </a:solidFill>
              </a:rPr>
              <a:t>organization</a:t>
            </a:r>
            <a:endParaRPr lang="en-US" dirty="0">
              <a:solidFill>
                <a:prstClr val="black"/>
              </a:solidFill>
            </a:endParaRPr>
          </a:p>
        </p:txBody>
      </p:sp>
    </p:spTree>
    <p:extLst>
      <p:ext uri="{BB962C8B-B14F-4D97-AF65-F5344CB8AC3E}">
        <p14:creationId xmlns:p14="http://schemas.microsoft.com/office/powerpoint/2010/main" val="4241147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ea typeface="ＭＳ Ｐゴシック" pitchFamily="26" charset="-128"/>
                <a:cs typeface="Tahoma" pitchFamily="34" charset="0"/>
              </a:rPr>
              <a:t>CAUTI ICU Culture</a:t>
            </a:r>
          </a:p>
        </p:txBody>
      </p:sp>
      <p:sp>
        <p:nvSpPr>
          <p:cNvPr id="14343" name="Slide Number Placeholder 8"/>
          <p:cNvSpPr>
            <a:spLocks noGrp="1"/>
          </p:cNvSpPr>
          <p:nvPr>
            <p:ph type="sldNum" sz="quarter" idx="10"/>
          </p:nvPr>
        </p:nvSpPr>
        <p:spPr bwMode="auto">
          <a:prstGeom prst="rect">
            <a:avLst/>
          </a:prstGeom>
          <a:extLst/>
        </p:spPr>
        <p:txBody>
          <a:bodyPr vert="horz" lIns="91440" tIns="45720" rIns="91440" bIns="45720" rtlCol="0" anchor="ctr"/>
          <a:lstStyle/>
          <a:p>
            <a:pPr algn="l">
              <a:buClr>
                <a:srgbClr val="005581"/>
              </a:buClr>
            </a:pPr>
            <a:fld id="{D0DD22E6-72B8-42B2-ACF3-BF3ED1FC1F3A}" type="slidenum">
              <a:rPr lang="en-US"/>
              <a:pPr algn="l">
                <a:buClr>
                  <a:srgbClr val="005581"/>
                </a:buClr>
              </a:pPr>
              <a:t>46</a:t>
            </a:fld>
            <a:endParaRPr lang="en-US" dirty="0"/>
          </a:p>
        </p:txBody>
      </p:sp>
      <p:sp>
        <p:nvSpPr>
          <p:cNvPr id="6" name="Rectangle 5"/>
          <p:cNvSpPr/>
          <p:nvPr/>
        </p:nvSpPr>
        <p:spPr>
          <a:xfrm>
            <a:off x="457200" y="1676400"/>
            <a:ext cx="44196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FFFFFF"/>
                </a:solidFill>
                <a:latin typeface="Trebuchet MS" pitchFamily="-109" charset="0"/>
                <a:cs typeface="Arial" charset="0"/>
              </a:rPr>
              <a:t>CAUTI</a:t>
            </a:r>
          </a:p>
        </p:txBody>
      </p:sp>
      <p:sp>
        <p:nvSpPr>
          <p:cNvPr id="7" name="Rectangle 6"/>
          <p:cNvSpPr/>
          <p:nvPr/>
        </p:nvSpPr>
        <p:spPr>
          <a:xfrm>
            <a:off x="457200" y="2286000"/>
            <a:ext cx="4419600" cy="3139321"/>
          </a:xfrm>
          <a:prstGeom prst="rect">
            <a:avLst/>
          </a:prstGeom>
          <a:solidFill>
            <a:schemeClr val="bg1">
              <a:lumMod val="85000"/>
            </a:schemeClr>
          </a:solidFill>
        </p:spPr>
        <p:txBody>
          <a:bodyPr>
            <a:spAutoFit/>
          </a:bodyPr>
          <a:lstStyle/>
          <a:p>
            <a:r>
              <a:rPr lang="en-US" sz="2000" dirty="0" smtClean="0"/>
              <a:t>Indications</a:t>
            </a:r>
          </a:p>
          <a:p>
            <a:r>
              <a:rPr lang="en-US" sz="2000" dirty="0" smtClean="0"/>
              <a:t>	Orders</a:t>
            </a:r>
          </a:p>
          <a:p>
            <a:r>
              <a:rPr lang="en-US" sz="2000" dirty="0" smtClean="0"/>
              <a:t>	HICPAC</a:t>
            </a:r>
          </a:p>
          <a:p>
            <a:r>
              <a:rPr lang="en-US" sz="2000" dirty="0" smtClean="0">
                <a:solidFill>
                  <a:prstClr val="black"/>
                </a:solidFill>
                <a:ea typeface="ＭＳ Ｐゴシック" pitchFamily="-108" charset="-128"/>
                <a:cs typeface="Arial" charset="0"/>
              </a:rPr>
              <a:t>Insertion and Maintenance</a:t>
            </a:r>
          </a:p>
          <a:p>
            <a:r>
              <a:rPr lang="en-US" sz="2000" dirty="0" smtClean="0">
                <a:solidFill>
                  <a:prstClr val="black"/>
                </a:solidFill>
                <a:ea typeface="ＭＳ Ｐゴシック" pitchFamily="-108" charset="-128"/>
                <a:cs typeface="Arial" charset="0"/>
              </a:rPr>
              <a:t>	Technique</a:t>
            </a:r>
          </a:p>
          <a:p>
            <a:r>
              <a:rPr lang="en-US" sz="2000" dirty="0" smtClean="0">
                <a:solidFill>
                  <a:prstClr val="black"/>
                </a:solidFill>
                <a:ea typeface="ＭＳ Ｐゴシック" pitchFamily="-108" charset="-128"/>
                <a:cs typeface="Arial" charset="0"/>
              </a:rPr>
              <a:t>	Competency</a:t>
            </a:r>
          </a:p>
          <a:p>
            <a:r>
              <a:rPr lang="en-US" sz="2000" dirty="0" smtClean="0">
                <a:solidFill>
                  <a:prstClr val="black"/>
                </a:solidFill>
                <a:ea typeface="ＭＳ Ｐゴシック" pitchFamily="-108" charset="-128"/>
                <a:cs typeface="Arial" charset="0"/>
              </a:rPr>
              <a:t>Removal</a:t>
            </a:r>
          </a:p>
          <a:p>
            <a:r>
              <a:rPr lang="en-US" sz="2000" dirty="0" smtClean="0">
                <a:solidFill>
                  <a:prstClr val="black"/>
                </a:solidFill>
                <a:ea typeface="ＭＳ Ｐゴシック" pitchFamily="-108" charset="-128"/>
                <a:cs typeface="Arial" charset="0"/>
              </a:rPr>
              <a:t>	Process</a:t>
            </a:r>
          </a:p>
          <a:p>
            <a:r>
              <a:rPr lang="en-US" sz="2000" dirty="0" smtClean="0">
                <a:solidFill>
                  <a:prstClr val="black"/>
                </a:solidFill>
                <a:ea typeface="ＭＳ Ｐゴシック" pitchFamily="-108" charset="-128"/>
                <a:cs typeface="Arial" charset="0"/>
              </a:rPr>
              <a:t>	Structure</a:t>
            </a:r>
          </a:p>
          <a:p>
            <a:endParaRPr lang="en-US" dirty="0">
              <a:solidFill>
                <a:prstClr val="black"/>
              </a:solidFill>
              <a:ea typeface="ＭＳ Ｐゴシック" pitchFamily="-108" charset="-128"/>
              <a:cs typeface="Arial" charset="0"/>
            </a:endParaRPr>
          </a:p>
        </p:txBody>
      </p:sp>
      <p:pic>
        <p:nvPicPr>
          <p:cNvPr id="8" name="Picture 2"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286000"/>
            <a:ext cx="3581400" cy="2865120"/>
          </a:xfrm>
          <a:prstGeom prst="rect">
            <a:avLst/>
          </a:prstGeom>
          <a:noFill/>
          <a:extLst>
            <a:ext uri="{909E8E84-426E-40DD-AFC4-6F175D3DCCD1}">
              <a14:hiddenFill xmlns:a14="http://schemas.microsoft.com/office/drawing/2010/main">
                <a:solidFill>
                  <a:srgbClr val="FFFFFF"/>
                </a:solidFill>
              </a14:hiddenFill>
            </a:ext>
          </a:extLst>
        </p:spPr>
      </p:pic>
      <p:sp>
        <p:nvSpPr>
          <p:cNvPr id="9" name="&quot;No&quot; Symbol 8" descr="alt=&quot;&quot;"/>
          <p:cNvSpPr/>
          <p:nvPr/>
        </p:nvSpPr>
        <p:spPr>
          <a:xfrm>
            <a:off x="5105400" y="1981200"/>
            <a:ext cx="3657600" cy="3657600"/>
          </a:xfrm>
          <a:prstGeom prst="noSmoking">
            <a:avLst/>
          </a:prstGeom>
          <a:solidFill>
            <a:srgbClr val="FF0000">
              <a:alpha val="7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005581"/>
              </a:solidFill>
            </a:endParaRPr>
          </a:p>
        </p:txBody>
      </p:sp>
    </p:spTree>
    <p:extLst>
      <p:ext uri="{BB962C8B-B14F-4D97-AF65-F5344CB8AC3E}">
        <p14:creationId xmlns:p14="http://schemas.microsoft.com/office/powerpoint/2010/main" val="3575782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Learning Objectives</a:t>
            </a:r>
          </a:p>
        </p:txBody>
      </p:sp>
      <p:sp>
        <p:nvSpPr>
          <p:cNvPr id="31746" name="Content Placeholder 2"/>
          <p:cNvSpPr>
            <a:spLocks noGrp="1"/>
          </p:cNvSpPr>
          <p:nvPr>
            <p:ph sz="quarter" idx="11"/>
          </p:nvPr>
        </p:nvSpPr>
        <p:spPr>
          <a:xfrm>
            <a:off x="457200" y="1676400"/>
            <a:ext cx="8153400" cy="4267200"/>
          </a:xfrm>
        </p:spPr>
        <p:txBody>
          <a:bodyPr>
            <a:normAutofit/>
          </a:bodyPr>
          <a:lstStyle/>
          <a:p>
            <a:pPr marL="514350" indent="-514350">
              <a:buFont typeface="+mj-lt"/>
              <a:buAutoNum type="arabicPeriod"/>
              <a:defRPr/>
            </a:pPr>
            <a:r>
              <a:rPr lang="en-US" dirty="0" smtClean="0">
                <a:latin typeface="Calibri" pitchFamily="34" charset="0"/>
              </a:rPr>
              <a:t>Understand unique barriers in the ICU population</a:t>
            </a:r>
            <a:endParaRPr lang="en-US" dirty="0">
              <a:latin typeface="Calibri" pitchFamily="34" charset="0"/>
              <a:ea typeface="ＭＳ Ｐゴシック" pitchFamily="34" charset="-128"/>
            </a:endParaRPr>
          </a:p>
          <a:p>
            <a:pPr marL="514350" indent="-514350">
              <a:buFont typeface="+mj-lt"/>
              <a:buAutoNum type="arabicPeriod"/>
              <a:defRPr/>
            </a:pPr>
            <a:r>
              <a:rPr lang="en-US" dirty="0" smtClean="0">
                <a:latin typeface="Calibri" pitchFamily="34" charset="0"/>
                <a:ea typeface="ＭＳ Ｐゴシック" pitchFamily="34" charset="-128"/>
              </a:rPr>
              <a:t>Compare reduction of CAUTIs with other similar issues in the care of ICU populations</a:t>
            </a:r>
            <a:endParaRPr lang="en-US" sz="2800" dirty="0" smtClean="0">
              <a:latin typeface="Calibri" pitchFamily="34" charset="0"/>
              <a:ea typeface="ＭＳ Ｐゴシック" pitchFamily="34" charset="-128"/>
            </a:endParaRPr>
          </a:p>
        </p:txBody>
      </p:sp>
      <p:sp>
        <p:nvSpPr>
          <p:cNvPr id="29700"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47</a:t>
            </a:fld>
            <a:endParaRPr lang="en-US" altLang="en-US" sz="1200" dirty="0">
              <a:solidFill>
                <a:schemeClr val="tx1">
                  <a:tint val="75000"/>
                </a:schemeClr>
              </a:solidFill>
            </a:endParaRPr>
          </a:p>
        </p:txBody>
      </p:sp>
    </p:spTree>
    <p:extLst>
      <p:ext uri="{BB962C8B-B14F-4D97-AF65-F5344CB8AC3E}">
        <p14:creationId xmlns:p14="http://schemas.microsoft.com/office/powerpoint/2010/main" val="17232688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Last patient of the morning (11:45 a.m.)</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48</a:t>
            </a:fld>
            <a:endParaRPr lang="en-US" dirty="0"/>
          </a:p>
        </p:txBody>
      </p:sp>
      <p:sp>
        <p:nvSpPr>
          <p:cNvPr id="2" name="Content Placeholder 1"/>
          <p:cNvSpPr>
            <a:spLocks noGrp="1"/>
          </p:cNvSpPr>
          <p:nvPr>
            <p:ph sz="quarter" idx="11"/>
          </p:nvPr>
        </p:nvSpPr>
        <p:spPr/>
        <p:txBody>
          <a:bodyPr>
            <a:normAutofit fontScale="92500" lnSpcReduction="20000"/>
          </a:bodyPr>
          <a:lstStyle/>
          <a:p>
            <a:endParaRPr lang="en-US" dirty="0" smtClean="0"/>
          </a:p>
          <a:p>
            <a:r>
              <a:rPr lang="en-US" dirty="0" smtClean="0"/>
              <a:t>75 </a:t>
            </a:r>
            <a:r>
              <a:rPr lang="en-US" dirty="0" err="1" smtClean="0"/>
              <a:t>yo</a:t>
            </a:r>
            <a:r>
              <a:rPr lang="en-US" dirty="0" smtClean="0"/>
              <a:t> M</a:t>
            </a:r>
          </a:p>
          <a:p>
            <a:r>
              <a:rPr lang="en-US" dirty="0" err="1" smtClean="0"/>
              <a:t>Hx</a:t>
            </a:r>
            <a:r>
              <a:rPr lang="en-US" dirty="0" smtClean="0"/>
              <a:t> of HTN, DM2</a:t>
            </a:r>
          </a:p>
          <a:p>
            <a:r>
              <a:rPr lang="en-US" dirty="0" smtClean="0"/>
              <a:t>Admitted 24 hours earlier “for monitoring” after a </a:t>
            </a:r>
            <a:r>
              <a:rPr lang="en-US" dirty="0" err="1" smtClean="0"/>
              <a:t>pancreaticoduodenectomy</a:t>
            </a:r>
            <a:r>
              <a:rPr lang="en-US" dirty="0" smtClean="0"/>
              <a:t> (Whipple)</a:t>
            </a:r>
          </a:p>
          <a:p>
            <a:r>
              <a:rPr lang="en-US" dirty="0" smtClean="0"/>
              <a:t>Doing well, good UOP, no vasopressors</a:t>
            </a:r>
          </a:p>
          <a:p>
            <a:endParaRPr lang="en-US" dirty="0"/>
          </a:p>
          <a:p>
            <a:pPr marL="0" indent="0">
              <a:buNone/>
            </a:pPr>
            <a:r>
              <a:rPr lang="en-US" i="1" dirty="0" smtClean="0"/>
              <a:t>Would you remove the urinary catheter as part of your plan for the day?</a:t>
            </a:r>
          </a:p>
          <a:p>
            <a:endParaRPr lang="en-US" dirty="0"/>
          </a:p>
        </p:txBody>
      </p:sp>
    </p:spTree>
    <p:extLst>
      <p:ext uri="{BB962C8B-B14F-4D97-AF65-F5344CB8AC3E}">
        <p14:creationId xmlns:p14="http://schemas.microsoft.com/office/powerpoint/2010/main" val="1551529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ICU patients feel ‘special’?</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49</a:t>
            </a:fld>
            <a:endParaRPr lang="en-US" dirty="0"/>
          </a:p>
        </p:txBody>
      </p:sp>
      <p:sp>
        <p:nvSpPr>
          <p:cNvPr id="4" name="Content Placeholder 3"/>
          <p:cNvSpPr>
            <a:spLocks noGrp="1"/>
          </p:cNvSpPr>
          <p:nvPr>
            <p:ph sz="quarter" idx="11"/>
          </p:nvPr>
        </p:nvSpPr>
        <p:spPr/>
        <p:txBody>
          <a:bodyPr>
            <a:normAutofit fontScale="77500" lnSpcReduction="20000"/>
          </a:bodyPr>
          <a:lstStyle/>
          <a:p>
            <a:r>
              <a:rPr lang="en-US" dirty="0" smtClean="0"/>
              <a:t>“if you touch them they </a:t>
            </a:r>
            <a:r>
              <a:rPr lang="en-US" dirty="0" err="1" smtClean="0"/>
              <a:t>desaturate</a:t>
            </a:r>
            <a:r>
              <a:rPr lang="en-US" dirty="0" smtClean="0"/>
              <a:t>”</a:t>
            </a:r>
          </a:p>
          <a:p>
            <a:r>
              <a:rPr lang="en-US" dirty="0" smtClean="0"/>
              <a:t>“they are on high doses of vasopressors and their kidney function is tenuous”</a:t>
            </a:r>
          </a:p>
          <a:p>
            <a:r>
              <a:rPr lang="en-US" dirty="0" smtClean="0"/>
              <a:t>“they are at high risk for a sacral </a:t>
            </a:r>
            <a:r>
              <a:rPr lang="en-US" dirty="0" err="1" smtClean="0"/>
              <a:t>decub</a:t>
            </a:r>
            <a:r>
              <a:rPr lang="en-US" dirty="0" smtClean="0"/>
              <a:t>”</a:t>
            </a:r>
          </a:p>
          <a:p>
            <a:r>
              <a:rPr lang="en-US" dirty="0" smtClean="0"/>
              <a:t>“they are at risk for abdominal compartment syndrome and I’m monitoring UOP”</a:t>
            </a:r>
          </a:p>
          <a:p>
            <a:r>
              <a:rPr lang="en-US" dirty="0" smtClean="0"/>
              <a:t>They are “sick” and we need to know “ins and outs” every hour</a:t>
            </a:r>
          </a:p>
          <a:p>
            <a:endParaRPr lang="en-US" dirty="0"/>
          </a:p>
          <a:p>
            <a:pPr marL="0" indent="0">
              <a:buNone/>
            </a:pPr>
            <a:r>
              <a:rPr lang="en-US" i="1" dirty="0" smtClean="0">
                <a:solidFill>
                  <a:schemeClr val="accent2"/>
                </a:solidFill>
              </a:rPr>
              <a:t>The need for urinary catheters in the ICU will never go away </a:t>
            </a:r>
          </a:p>
        </p:txBody>
      </p:sp>
    </p:spTree>
    <p:extLst>
      <p:ext uri="{BB962C8B-B14F-4D97-AF65-F5344CB8AC3E}">
        <p14:creationId xmlns:p14="http://schemas.microsoft.com/office/powerpoint/2010/main" val="13973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ipe(left)">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Case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a:t>
            </a:fld>
            <a:endParaRPr lang="en-US" dirty="0">
              <a:solidFill>
                <a:prstClr val="black">
                  <a:tint val="75000"/>
                </a:prstClr>
              </a:solidFill>
            </a:endParaRPr>
          </a:p>
        </p:txBody>
      </p:sp>
      <p:pic>
        <p:nvPicPr>
          <p:cNvPr id="4" name="Picture 3" descr="picture of older woman"/>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a:off x="2799266" y="1600200"/>
            <a:ext cx="3525333" cy="4705689"/>
          </a:xfrm>
          <a:prstGeom prst="rect">
            <a:avLst/>
          </a:prstGeom>
        </p:spPr>
      </p:pic>
    </p:spTree>
    <p:extLst>
      <p:ext uri="{BB962C8B-B14F-4D97-AF65-F5344CB8AC3E}">
        <p14:creationId xmlns:p14="http://schemas.microsoft.com/office/powerpoint/2010/main" val="3197233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is it so hard to change </a:t>
            </a:r>
            <a:r>
              <a:rPr lang="en-US" dirty="0" smtClean="0"/>
              <a:t>things?</a:t>
            </a:r>
            <a:endParaRPr lang="en-US" dirty="0"/>
          </a:p>
        </p:txBody>
      </p:sp>
      <p:sp>
        <p:nvSpPr>
          <p:cNvPr id="4" name="Content Placeholder 3"/>
          <p:cNvSpPr>
            <a:spLocks noGrp="1"/>
          </p:cNvSpPr>
          <p:nvPr>
            <p:ph sz="quarter" idx="11"/>
          </p:nvPr>
        </p:nvSpPr>
        <p:spPr/>
        <p:txBody>
          <a:bodyPr/>
          <a:lstStyle/>
          <a:p>
            <a:r>
              <a:rPr lang="en-US" dirty="0" smtClean="0"/>
              <a:t>What is </a:t>
            </a:r>
            <a:r>
              <a:rPr lang="en-US" b="1" dirty="0" smtClean="0"/>
              <a:t>YOUR</a:t>
            </a:r>
            <a:r>
              <a:rPr lang="en-US" dirty="0" smtClean="0"/>
              <a:t> biggest barrier?</a:t>
            </a:r>
          </a:p>
          <a:p>
            <a:pPr lvl="1"/>
            <a:r>
              <a:rPr lang="en-US" dirty="0"/>
              <a:t>The nurse/physicians in the unit want to take the </a:t>
            </a:r>
            <a:r>
              <a:rPr lang="en-US" dirty="0" smtClean="0"/>
              <a:t>Foley </a:t>
            </a:r>
            <a:r>
              <a:rPr lang="en-US" dirty="0"/>
              <a:t>out, but the surgeon/</a:t>
            </a:r>
            <a:r>
              <a:rPr lang="en-US" dirty="0" smtClean="0"/>
              <a:t>oncologist also caring for the patient wants it in </a:t>
            </a:r>
          </a:p>
          <a:p>
            <a:pPr lvl="1"/>
            <a:r>
              <a:rPr lang="en-US" dirty="0" smtClean="0"/>
              <a:t>Everyone still wants ‘ins and outs’</a:t>
            </a:r>
            <a:r>
              <a:rPr lang="en-US" dirty="0"/>
              <a:t> </a:t>
            </a:r>
            <a:r>
              <a:rPr lang="en-US" dirty="0" smtClean="0"/>
              <a:t>every hour</a:t>
            </a:r>
          </a:p>
          <a:p>
            <a:pPr lvl="1"/>
            <a:r>
              <a:rPr lang="en-US" dirty="0"/>
              <a:t>There are so many </a:t>
            </a:r>
            <a:r>
              <a:rPr lang="en-US" dirty="0" smtClean="0"/>
              <a:t>other things </a:t>
            </a:r>
            <a:r>
              <a:rPr lang="en-US" dirty="0"/>
              <a:t>to discuss on </a:t>
            </a:r>
            <a:r>
              <a:rPr lang="en-US" dirty="0" smtClean="0"/>
              <a:t>rounds</a:t>
            </a:r>
          </a:p>
          <a:p>
            <a:pPr lvl="1"/>
            <a:endParaRPr lang="en-US" dirty="0" smtClean="0"/>
          </a:p>
        </p:txBody>
      </p:sp>
      <p:sp>
        <p:nvSpPr>
          <p:cNvPr id="5"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mtClean="0"/>
              <a:pPr algn="l"/>
              <a:t>50</a:t>
            </a:fld>
            <a:endParaRPr lang="en-US" dirty="0"/>
          </a:p>
        </p:txBody>
      </p:sp>
    </p:spTree>
    <p:extLst>
      <p:ext uri="{BB962C8B-B14F-4D97-AF65-F5344CB8AC3E}">
        <p14:creationId xmlns:p14="http://schemas.microsoft.com/office/powerpoint/2010/main" val="7973765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is it so hard to change </a:t>
            </a:r>
            <a:r>
              <a:rPr lang="en-US" dirty="0" smtClean="0"/>
              <a:t>things?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51</a:t>
            </a:fld>
            <a:endParaRPr lang="en-US" dirty="0"/>
          </a:p>
        </p:txBody>
      </p:sp>
      <p:sp>
        <p:nvSpPr>
          <p:cNvPr id="4" name="Content Placeholder 3"/>
          <p:cNvSpPr>
            <a:spLocks noGrp="1"/>
          </p:cNvSpPr>
          <p:nvPr>
            <p:ph sz="quarter" idx="11"/>
          </p:nvPr>
        </p:nvSpPr>
        <p:spPr/>
        <p:txBody>
          <a:bodyPr/>
          <a:lstStyle/>
          <a:p>
            <a:r>
              <a:rPr lang="en-US" dirty="0" smtClean="0"/>
              <a:t>What is your biggest barrier?</a:t>
            </a:r>
          </a:p>
          <a:p>
            <a:pPr lvl="1"/>
            <a:r>
              <a:rPr lang="en-US" b="1" dirty="0">
                <a:solidFill>
                  <a:srgbClr val="CC3300"/>
                </a:solidFill>
              </a:rPr>
              <a:t>The nurse/physicians in the unit want to take the </a:t>
            </a:r>
            <a:r>
              <a:rPr lang="en-US" b="1" dirty="0" smtClean="0">
                <a:solidFill>
                  <a:srgbClr val="CC3300"/>
                </a:solidFill>
              </a:rPr>
              <a:t>Foley </a:t>
            </a:r>
            <a:r>
              <a:rPr lang="en-US" b="1" dirty="0">
                <a:solidFill>
                  <a:srgbClr val="CC3300"/>
                </a:solidFill>
              </a:rPr>
              <a:t>out, but the surgeon/</a:t>
            </a:r>
            <a:r>
              <a:rPr lang="en-US" b="1" dirty="0" smtClean="0">
                <a:solidFill>
                  <a:srgbClr val="CC3300"/>
                </a:solidFill>
              </a:rPr>
              <a:t>oncologist also caring for the patient wants it in </a:t>
            </a:r>
          </a:p>
          <a:p>
            <a:pPr lvl="1"/>
            <a:r>
              <a:rPr lang="en-US" dirty="0" smtClean="0"/>
              <a:t>Everyone still wants ‘ins and outs’</a:t>
            </a:r>
            <a:r>
              <a:rPr lang="en-US" dirty="0"/>
              <a:t> </a:t>
            </a:r>
            <a:r>
              <a:rPr lang="en-US" dirty="0" smtClean="0"/>
              <a:t>every hour</a:t>
            </a:r>
          </a:p>
          <a:p>
            <a:pPr lvl="1"/>
            <a:r>
              <a:rPr lang="en-US" dirty="0"/>
              <a:t>There are so many </a:t>
            </a:r>
            <a:r>
              <a:rPr lang="en-US" dirty="0" smtClean="0"/>
              <a:t>other things </a:t>
            </a:r>
            <a:r>
              <a:rPr lang="en-US" dirty="0"/>
              <a:t>to discuss on </a:t>
            </a:r>
            <a:r>
              <a:rPr lang="en-US" dirty="0" smtClean="0"/>
              <a:t>rounds</a:t>
            </a:r>
          </a:p>
          <a:p>
            <a:pPr lvl="1"/>
            <a:endParaRPr lang="en-US" dirty="0" smtClean="0"/>
          </a:p>
        </p:txBody>
      </p:sp>
    </p:spTree>
    <p:extLst>
      <p:ext uri="{BB962C8B-B14F-4D97-AF65-F5344CB8AC3E}">
        <p14:creationId xmlns:p14="http://schemas.microsoft.com/office/powerpoint/2010/main" val="1281622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ICU care is complex even in a ‘closed’ unit</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52</a:t>
            </a:fld>
            <a:endParaRPr lang="en-US" dirty="0"/>
          </a:p>
        </p:txBody>
      </p:sp>
      <p:sp>
        <p:nvSpPr>
          <p:cNvPr id="4" name="Content Placeholder 3"/>
          <p:cNvSpPr>
            <a:spLocks noGrp="1"/>
          </p:cNvSpPr>
          <p:nvPr>
            <p:ph sz="quarter" idx="11"/>
          </p:nvPr>
        </p:nvSpPr>
        <p:spPr/>
        <p:txBody>
          <a:bodyPr>
            <a:normAutofit lnSpcReduction="10000"/>
          </a:bodyPr>
          <a:lstStyle/>
          <a:p>
            <a:r>
              <a:rPr lang="en-US" dirty="0" smtClean="0"/>
              <a:t>ICU</a:t>
            </a:r>
          </a:p>
          <a:p>
            <a:pPr lvl="1"/>
            <a:r>
              <a:rPr lang="en-US" dirty="0" err="1" smtClean="0"/>
              <a:t>Intensivist</a:t>
            </a:r>
            <a:endParaRPr lang="en-US" dirty="0" smtClean="0"/>
          </a:p>
          <a:p>
            <a:pPr lvl="1"/>
            <a:r>
              <a:rPr lang="en-US" dirty="0" smtClean="0"/>
              <a:t>Pharmacist</a:t>
            </a:r>
          </a:p>
          <a:p>
            <a:pPr lvl="1"/>
            <a:r>
              <a:rPr lang="en-US" dirty="0" smtClean="0"/>
              <a:t>Respiratory therapist</a:t>
            </a:r>
          </a:p>
          <a:p>
            <a:pPr lvl="1"/>
            <a:r>
              <a:rPr lang="en-US" dirty="0" smtClean="0"/>
              <a:t>Nurse</a:t>
            </a:r>
          </a:p>
          <a:p>
            <a:pPr lvl="1"/>
            <a:r>
              <a:rPr lang="en-US" dirty="0" smtClean="0"/>
              <a:t>Surgeon</a:t>
            </a:r>
          </a:p>
          <a:p>
            <a:pPr lvl="1"/>
            <a:r>
              <a:rPr lang="en-US" dirty="0" smtClean="0"/>
              <a:t>Infectious disease specialist</a:t>
            </a:r>
          </a:p>
          <a:p>
            <a:pPr lvl="1"/>
            <a:r>
              <a:rPr lang="en-US" dirty="0" smtClean="0"/>
              <a:t>(Resident)</a:t>
            </a:r>
          </a:p>
          <a:p>
            <a:pPr marL="457200" lvl="1" indent="0">
              <a:buNone/>
            </a:pPr>
            <a:endParaRPr lang="en-US" dirty="0"/>
          </a:p>
        </p:txBody>
      </p:sp>
      <p:sp>
        <p:nvSpPr>
          <p:cNvPr id="5" name="Content Placeholder 4"/>
          <p:cNvSpPr>
            <a:spLocks noGrp="1"/>
          </p:cNvSpPr>
          <p:nvPr>
            <p:ph sz="quarter" idx="12"/>
          </p:nvPr>
        </p:nvSpPr>
        <p:spPr/>
        <p:txBody>
          <a:bodyPr/>
          <a:lstStyle/>
          <a:p>
            <a:r>
              <a:rPr lang="en-US" dirty="0" smtClean="0"/>
              <a:t>Emergency medicine</a:t>
            </a:r>
          </a:p>
          <a:p>
            <a:pPr lvl="1"/>
            <a:r>
              <a:rPr lang="en-US" sz="2600" dirty="0" smtClean="0"/>
              <a:t>EM physician</a:t>
            </a:r>
          </a:p>
          <a:p>
            <a:pPr lvl="1"/>
            <a:r>
              <a:rPr lang="en-US" sz="2600" dirty="0" smtClean="0"/>
              <a:t>Nurse</a:t>
            </a:r>
          </a:p>
          <a:p>
            <a:pPr lvl="1"/>
            <a:endParaRPr lang="en-US" dirty="0"/>
          </a:p>
          <a:p>
            <a:pPr marL="457200" lvl="1" indent="0">
              <a:buNone/>
            </a:pPr>
            <a:endParaRPr lang="en-US" dirty="0"/>
          </a:p>
        </p:txBody>
      </p:sp>
    </p:spTree>
    <p:extLst>
      <p:ext uri="{BB962C8B-B14F-4D97-AF65-F5344CB8AC3E}">
        <p14:creationId xmlns:p14="http://schemas.microsoft.com/office/powerpoint/2010/main" val="3471025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frame</a:t>
            </a:r>
            <a:endParaRPr lang="en-US" dirty="0"/>
          </a:p>
        </p:txBody>
      </p:sp>
      <p:sp>
        <p:nvSpPr>
          <p:cNvPr id="3" name="Content Placeholder 2"/>
          <p:cNvSpPr>
            <a:spLocks noGrp="1"/>
          </p:cNvSpPr>
          <p:nvPr>
            <p:ph sz="quarter" idx="11"/>
          </p:nvPr>
        </p:nvSpPr>
        <p:spPr/>
        <p:txBody>
          <a:bodyPr/>
          <a:lstStyle/>
          <a:p>
            <a:r>
              <a:rPr lang="en-US" dirty="0" smtClean="0"/>
              <a:t>Time for care in the ED is short</a:t>
            </a:r>
          </a:p>
          <a:p>
            <a:r>
              <a:rPr lang="en-US" dirty="0" smtClean="0"/>
              <a:t>Time for care in the ICU is long</a:t>
            </a:r>
            <a:endParaRPr lang="en-US" dirty="0"/>
          </a:p>
        </p:txBody>
      </p:sp>
      <p:sp>
        <p:nvSpPr>
          <p:cNvPr id="4"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mtClean="0"/>
              <a:pPr algn="l"/>
              <a:t>53</a:t>
            </a:fld>
            <a:endParaRPr lang="en-US" dirty="0"/>
          </a:p>
        </p:txBody>
      </p:sp>
    </p:spTree>
    <p:extLst>
      <p:ext uri="{BB962C8B-B14F-4D97-AF65-F5344CB8AC3E}">
        <p14:creationId xmlns:p14="http://schemas.microsoft.com/office/powerpoint/2010/main" val="2577182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is it so hard to change things?</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54</a:t>
            </a:fld>
            <a:endParaRPr lang="en-US" dirty="0"/>
          </a:p>
        </p:txBody>
      </p:sp>
      <p:sp>
        <p:nvSpPr>
          <p:cNvPr id="4" name="Content Placeholder 3"/>
          <p:cNvSpPr>
            <a:spLocks noGrp="1"/>
          </p:cNvSpPr>
          <p:nvPr>
            <p:ph sz="quarter" idx="11"/>
          </p:nvPr>
        </p:nvSpPr>
        <p:spPr/>
        <p:txBody>
          <a:bodyPr/>
          <a:lstStyle/>
          <a:p>
            <a:r>
              <a:rPr lang="en-US" dirty="0" smtClean="0"/>
              <a:t>What is your biggest barrier?</a:t>
            </a:r>
          </a:p>
          <a:p>
            <a:pPr lvl="1"/>
            <a:r>
              <a:rPr lang="en-US" dirty="0"/>
              <a:t>The nurse/physicians in the unit want to take the </a:t>
            </a:r>
            <a:r>
              <a:rPr lang="en-US" dirty="0" smtClean="0"/>
              <a:t>Foley </a:t>
            </a:r>
            <a:r>
              <a:rPr lang="en-US" dirty="0"/>
              <a:t>out, but the surgeon/</a:t>
            </a:r>
            <a:r>
              <a:rPr lang="en-US" dirty="0" smtClean="0"/>
              <a:t>oncologist also caring for the patient wants it in </a:t>
            </a:r>
          </a:p>
          <a:p>
            <a:pPr lvl="1"/>
            <a:r>
              <a:rPr lang="en-US" b="1" dirty="0" smtClean="0">
                <a:solidFill>
                  <a:srgbClr val="CC3300"/>
                </a:solidFill>
              </a:rPr>
              <a:t>Everyone still wants ‘ins and outs’</a:t>
            </a:r>
            <a:r>
              <a:rPr lang="en-US" b="1" dirty="0">
                <a:solidFill>
                  <a:srgbClr val="CC3300"/>
                </a:solidFill>
              </a:rPr>
              <a:t> </a:t>
            </a:r>
            <a:r>
              <a:rPr lang="en-US" b="1" dirty="0" smtClean="0">
                <a:solidFill>
                  <a:srgbClr val="CC3300"/>
                </a:solidFill>
              </a:rPr>
              <a:t>every hour</a:t>
            </a:r>
          </a:p>
          <a:p>
            <a:pPr lvl="1"/>
            <a:r>
              <a:rPr lang="en-US" dirty="0"/>
              <a:t>There are so </a:t>
            </a:r>
            <a:r>
              <a:rPr lang="en-US" dirty="0" smtClean="0"/>
              <a:t>many other </a:t>
            </a:r>
            <a:r>
              <a:rPr lang="en-US" dirty="0"/>
              <a:t>things to discuss on </a:t>
            </a:r>
            <a:r>
              <a:rPr lang="en-US" dirty="0" smtClean="0"/>
              <a:t>rounds</a:t>
            </a:r>
          </a:p>
          <a:p>
            <a:pPr lvl="1"/>
            <a:endParaRPr lang="en-US" dirty="0" smtClean="0"/>
          </a:p>
        </p:txBody>
      </p:sp>
    </p:spTree>
    <p:extLst>
      <p:ext uri="{BB962C8B-B14F-4D97-AF65-F5344CB8AC3E}">
        <p14:creationId xmlns:p14="http://schemas.microsoft.com/office/powerpoint/2010/main" val="91083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It used to be… </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55</a:t>
            </a:fld>
            <a:endParaRPr lang="en-US" dirty="0"/>
          </a:p>
        </p:txBody>
      </p:sp>
      <p:sp>
        <p:nvSpPr>
          <p:cNvPr id="7" name="Content Placeholder 6"/>
          <p:cNvSpPr>
            <a:spLocks noGrp="1"/>
          </p:cNvSpPr>
          <p:nvPr>
            <p:ph sz="quarter" idx="11"/>
          </p:nvPr>
        </p:nvSpPr>
        <p:spPr/>
        <p:txBody>
          <a:bodyPr/>
          <a:lstStyle/>
          <a:p>
            <a:r>
              <a:rPr lang="en-US" dirty="0" smtClean="0"/>
              <a:t>‘everyone still wants a wedge pressure on every sick patient’</a:t>
            </a:r>
          </a:p>
          <a:p>
            <a:endParaRPr lang="en-US" dirty="0"/>
          </a:p>
        </p:txBody>
      </p:sp>
      <p:pic>
        <p:nvPicPr>
          <p:cNvPr id="9" name="Picture 8" descr="Swan phot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200400"/>
            <a:ext cx="3337821" cy="2603500"/>
          </a:xfrm>
          <a:prstGeom prst="rect">
            <a:avLst/>
          </a:prstGeom>
        </p:spPr>
      </p:pic>
    </p:spTree>
    <p:extLst>
      <p:ext uri="{BB962C8B-B14F-4D97-AF65-F5344CB8AC3E}">
        <p14:creationId xmlns:p14="http://schemas.microsoft.com/office/powerpoint/2010/main" val="965504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solidFill>
                  <a:schemeClr val="bg1"/>
                </a:solidFill>
                <a:ea typeface="ＭＳ Ｐゴシック" charset="0"/>
              </a:rPr>
              <a:t>Trend from 1993 to 2004</a:t>
            </a:r>
          </a:p>
        </p:txBody>
      </p:sp>
      <p:sp>
        <p:nvSpPr>
          <p:cNvPr id="6" name="Slide Number Placeholder 2"/>
          <p:cNvSpPr>
            <a:spLocks noGrp="1"/>
          </p:cNvSpPr>
          <p:nvPr>
            <p:ph type="sldNum" sz="quarter" idx="10"/>
          </p:nvPr>
        </p:nvSpPr>
        <p:spPr/>
        <p:txBody>
          <a:bodyPr vert="horz" lIns="91440" tIns="45720" rIns="91440" bIns="45720" rtlCol="0" anchor="ctr"/>
          <a:lstStyle/>
          <a:p>
            <a:pPr algn="l"/>
            <a:fld id="{E507B00A-00F3-40B4-9FBC-773D3E654F20}" type="slidenum">
              <a:rPr lang="en-US" sz="1200">
                <a:solidFill>
                  <a:schemeClr val="tx1">
                    <a:tint val="75000"/>
                  </a:schemeClr>
                </a:solidFill>
              </a:rPr>
              <a:pPr algn="l"/>
              <a:t>56</a:t>
            </a:fld>
            <a:endParaRPr lang="en-US" sz="1200" dirty="0">
              <a:solidFill>
                <a:schemeClr val="tx1">
                  <a:tint val="75000"/>
                </a:schemeClr>
              </a:solidFill>
            </a:endParaRPr>
          </a:p>
        </p:txBody>
      </p:sp>
      <p:pic>
        <p:nvPicPr>
          <p:cNvPr id="73732" name="Picture 4" descr="decrease in catheter use from 1993 to 2004"/>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971765" y="1676400"/>
            <a:ext cx="7124269" cy="4114800"/>
          </a:xfrm>
          <a:ln w="28575">
            <a:solidFill>
              <a:schemeClr val="tx1"/>
            </a:solidFill>
            <a:miter lim="800000"/>
            <a:headEnd/>
            <a:tailEnd/>
          </a:ln>
          <a:extLst>
            <a:ext uri="{AF507438-7753-43E0-B8FC-AC1667EBCBE1}">
              <a14:hiddenEffects xmlns:a14="http://schemas.microsoft.com/office/drawing/2010/main">
                <a:effectLst>
                  <a:outerShdw blurRad="63500" dist="38099" dir="2700000" algn="ctr" rotWithShape="0">
                    <a:schemeClr val="bg2"/>
                  </a:outerShdw>
                </a:effectLst>
              </a14:hiddenEffects>
            </a:ext>
          </a:extLst>
        </p:spPr>
      </p:pic>
      <p:sp>
        <p:nvSpPr>
          <p:cNvPr id="73733" name="Text Box 5"/>
          <p:cNvSpPr txBox="1">
            <a:spLocks noChangeArrowheads="1"/>
          </p:cNvSpPr>
          <p:nvPr/>
        </p:nvSpPr>
        <p:spPr bwMode="auto">
          <a:xfrm>
            <a:off x="1828800" y="5867400"/>
            <a:ext cx="4410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err="1"/>
              <a:t>Soylemez</a:t>
            </a:r>
            <a:r>
              <a:rPr lang="en-US" dirty="0"/>
              <a:t> Wiener &amp; Welch </a:t>
            </a:r>
            <a:r>
              <a:rPr lang="en-US" i="1" dirty="0"/>
              <a:t>JAMA</a:t>
            </a:r>
            <a:r>
              <a:rPr lang="en-US" dirty="0"/>
              <a:t> 2007 </a:t>
            </a:r>
          </a:p>
        </p:txBody>
      </p:sp>
      <p:sp>
        <p:nvSpPr>
          <p:cNvPr id="73735" name="Freeform 7" descr="alt=&quot;&quot;"/>
          <p:cNvSpPr>
            <a:spLocks/>
          </p:cNvSpPr>
          <p:nvPr/>
        </p:nvSpPr>
        <p:spPr bwMode="auto">
          <a:xfrm>
            <a:off x="3644900" y="3203575"/>
            <a:ext cx="4225925" cy="1511300"/>
          </a:xfrm>
          <a:custGeom>
            <a:avLst/>
            <a:gdLst>
              <a:gd name="T0" fmla="*/ 0 w 2662"/>
              <a:gd name="T1" fmla="*/ 46 h 952"/>
              <a:gd name="T2" fmla="*/ 225 w 2662"/>
              <a:gd name="T3" fmla="*/ 39 h 952"/>
              <a:gd name="T4" fmla="*/ 716 w 2662"/>
              <a:gd name="T5" fmla="*/ 278 h 952"/>
              <a:gd name="T6" fmla="*/ 1011 w 2662"/>
              <a:gd name="T7" fmla="*/ 538 h 952"/>
              <a:gd name="T8" fmla="*/ 1714 w 2662"/>
              <a:gd name="T9" fmla="*/ 804 h 952"/>
              <a:gd name="T10" fmla="*/ 2451 w 2662"/>
              <a:gd name="T11" fmla="*/ 882 h 952"/>
              <a:gd name="T12" fmla="*/ 2662 w 2662"/>
              <a:gd name="T13" fmla="*/ 952 h 952"/>
            </a:gdLst>
            <a:ahLst/>
            <a:cxnLst>
              <a:cxn ang="0">
                <a:pos x="T0" y="T1"/>
              </a:cxn>
              <a:cxn ang="0">
                <a:pos x="T2" y="T3"/>
              </a:cxn>
              <a:cxn ang="0">
                <a:pos x="T4" y="T5"/>
              </a:cxn>
              <a:cxn ang="0">
                <a:pos x="T6" y="T7"/>
              </a:cxn>
              <a:cxn ang="0">
                <a:pos x="T8" y="T9"/>
              </a:cxn>
              <a:cxn ang="0">
                <a:pos x="T10" y="T11"/>
              </a:cxn>
              <a:cxn ang="0">
                <a:pos x="T12" y="T13"/>
              </a:cxn>
            </a:cxnLst>
            <a:rect l="0" t="0" r="r" b="b"/>
            <a:pathLst>
              <a:path w="2662" h="952">
                <a:moveTo>
                  <a:pt x="0" y="46"/>
                </a:moveTo>
                <a:cubicBezTo>
                  <a:pt x="53" y="23"/>
                  <a:pt x="106" y="0"/>
                  <a:pt x="225" y="39"/>
                </a:cubicBezTo>
                <a:cubicBezTo>
                  <a:pt x="344" y="78"/>
                  <a:pt x="585" y="195"/>
                  <a:pt x="716" y="278"/>
                </a:cubicBezTo>
                <a:cubicBezTo>
                  <a:pt x="847" y="361"/>
                  <a:pt x="845" y="450"/>
                  <a:pt x="1011" y="538"/>
                </a:cubicBezTo>
                <a:cubicBezTo>
                  <a:pt x="1177" y="626"/>
                  <a:pt x="1474" y="747"/>
                  <a:pt x="1714" y="804"/>
                </a:cubicBezTo>
                <a:cubicBezTo>
                  <a:pt x="1954" y="861"/>
                  <a:pt x="2293" y="857"/>
                  <a:pt x="2451" y="882"/>
                </a:cubicBezTo>
                <a:cubicBezTo>
                  <a:pt x="2609" y="907"/>
                  <a:pt x="2625" y="939"/>
                  <a:pt x="2662" y="952"/>
                </a:cubicBezTo>
              </a:path>
            </a:pathLst>
          </a:custGeom>
          <a:noFill/>
          <a:ln w="57150" cmpd="sng">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2196420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left)">
                                      <p:cBhvr>
                                        <p:cTn id="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normAutofit fontScale="90000"/>
          </a:bodyPr>
          <a:lstStyle/>
          <a:p>
            <a:r>
              <a:rPr lang="en-US" dirty="0"/>
              <a:t>Understanding Changes in Established Practice </a:t>
            </a:r>
          </a:p>
        </p:txBody>
      </p:sp>
      <p:sp>
        <p:nvSpPr>
          <p:cNvPr id="8" name="Slide Number Placeholder 2"/>
          <p:cNvSpPr>
            <a:spLocks noGrp="1"/>
          </p:cNvSpPr>
          <p:nvPr>
            <p:ph type="sldNum" sz="quarter" idx="10"/>
          </p:nvPr>
        </p:nvSpPr>
        <p:spPr/>
        <p:txBody>
          <a:bodyPr/>
          <a:lstStyle/>
          <a:p>
            <a:pPr algn="l"/>
            <a:fld id="{E507B00A-00F3-40B4-9FBC-773D3E654F20}" type="slidenum">
              <a:rPr lang="en-US" smtClean="0"/>
              <a:pPr algn="l"/>
              <a:t>57</a:t>
            </a:fld>
            <a:endParaRPr lang="en-US" dirty="0"/>
          </a:p>
        </p:txBody>
      </p:sp>
      <p:pic>
        <p:nvPicPr>
          <p:cNvPr id="86020" name="Picture 4" descr="alt=&quot;&quot;"/>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533400" y="286101"/>
            <a:ext cx="8153400" cy="1810987"/>
          </a:xfrm>
        </p:spPr>
      </p:pic>
      <p:pic>
        <p:nvPicPr>
          <p:cNvPr id="86021" name="Picture 5"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1193800"/>
            <a:ext cx="336391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6023" name="Picture 7"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2097088"/>
            <a:ext cx="6923087" cy="42592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6025" name="Text Box 9"/>
          <p:cNvSpPr txBox="1">
            <a:spLocks noChangeArrowheads="1"/>
          </p:cNvSpPr>
          <p:nvPr/>
        </p:nvSpPr>
        <p:spPr bwMode="auto">
          <a:xfrm>
            <a:off x="1143000" y="6356350"/>
            <a:ext cx="4941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err="1"/>
              <a:t>Gershengorn</a:t>
            </a:r>
            <a:r>
              <a:rPr lang="en-US" dirty="0"/>
              <a:t> &amp; Wunsch </a:t>
            </a:r>
            <a:r>
              <a:rPr lang="en-US" i="1" dirty="0"/>
              <a:t>CCM</a:t>
            </a:r>
            <a:r>
              <a:rPr lang="en-US" dirty="0"/>
              <a:t> 2013 </a:t>
            </a:r>
            <a:r>
              <a:rPr lang="en-US" dirty="0" smtClean="0"/>
              <a:t> </a:t>
            </a:r>
            <a:endParaRPr lang="en-US" dirty="0"/>
          </a:p>
        </p:txBody>
      </p:sp>
      <p:sp>
        <p:nvSpPr>
          <p:cNvPr id="2" name="Rectangle 1" descr="alt=&quot;&quot;"/>
          <p:cNvSpPr/>
          <p:nvPr/>
        </p:nvSpPr>
        <p:spPr>
          <a:xfrm>
            <a:off x="3321050" y="2260600"/>
            <a:ext cx="4298950" cy="39957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3144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oAutofit/>
          </a:bodyPr>
          <a:lstStyle/>
          <a:p>
            <a:pPr>
              <a:defRPr/>
            </a:pPr>
            <a:r>
              <a:rPr lang="en-US" dirty="0" smtClean="0">
                <a:ea typeface="ＭＳ Ｐゴシック" charset="0"/>
              </a:rPr>
              <a:t>Understanding Changes in Established Practice </a:t>
            </a:r>
            <a:endParaRPr lang="en-US" dirty="0">
              <a:ea typeface="ＭＳ Ｐゴシック" charset="0"/>
            </a:endParaRPr>
          </a:p>
        </p:txBody>
      </p:sp>
      <p:pic>
        <p:nvPicPr>
          <p:cNvPr id="88068" name="Picture 4" descr="alt=&quot;&quot;"/>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1188500" y="1676400"/>
            <a:ext cx="6690800" cy="4114800"/>
          </a:xfrm>
          <a:ln w="28575">
            <a:solidFill>
              <a:schemeClr val="tx1"/>
            </a:solidFill>
            <a:miter lim="800000"/>
            <a:headEnd/>
            <a:tailEnd/>
          </a:ln>
          <a:extLst>
            <a:ext uri="{AF507438-7753-43E0-B8FC-AC1667EBCBE1}">
              <a14:hiddenEffects xmlns:a14="http://schemas.microsoft.com/office/drawing/2010/main">
                <a:effectLst>
                  <a:outerShdw blurRad="63500" dist="38099" dir="2700000" algn="ctr" rotWithShape="0">
                    <a:schemeClr val="bg2"/>
                  </a:outerShdw>
                </a:effectLst>
              </a14:hiddenEffects>
            </a:ext>
          </a:extLst>
        </p:spPr>
      </p:pic>
      <p:sp>
        <p:nvSpPr>
          <p:cNvPr id="88070" name="Text Box 6"/>
          <p:cNvSpPr txBox="1">
            <a:spLocks noChangeArrowheads="1"/>
          </p:cNvSpPr>
          <p:nvPr/>
        </p:nvSpPr>
        <p:spPr bwMode="auto">
          <a:xfrm>
            <a:off x="1524000" y="5867400"/>
            <a:ext cx="4941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err="1"/>
              <a:t>Gershengorn</a:t>
            </a:r>
            <a:r>
              <a:rPr lang="en-US" dirty="0"/>
              <a:t> &amp; Wunsch </a:t>
            </a:r>
            <a:r>
              <a:rPr lang="en-US" i="1" dirty="0"/>
              <a:t>CCM</a:t>
            </a:r>
            <a:r>
              <a:rPr lang="en-US" dirty="0"/>
              <a:t> </a:t>
            </a:r>
            <a:r>
              <a:rPr lang="en-US" dirty="0" smtClean="0"/>
              <a:t>2013 </a:t>
            </a:r>
            <a:endParaRPr lang="en-US" dirty="0"/>
          </a:p>
        </p:txBody>
      </p:sp>
      <p:sp>
        <p:nvSpPr>
          <p:cNvPr id="5" name="Slide Number Placeholder 2"/>
          <p:cNvSpPr>
            <a:spLocks noGrp="1"/>
          </p:cNvSpPr>
          <p:nvPr>
            <p:ph type="sldNum" sz="quarter" idx="10"/>
          </p:nvPr>
        </p:nvSpPr>
        <p:spPr>
          <a:xfrm>
            <a:off x="457200" y="6324600"/>
            <a:ext cx="2133600" cy="365125"/>
          </a:xfrm>
        </p:spPr>
        <p:txBody>
          <a:bodyPr vert="horz" lIns="91440" tIns="45720" rIns="91440" bIns="45720" rtlCol="0" anchor="ctr"/>
          <a:lstStyle/>
          <a:p>
            <a:pPr algn="l"/>
            <a:fld id="{E507B00A-00F3-40B4-9FBC-773D3E654F20}" type="slidenum">
              <a:rPr lang="en-US" sz="1200">
                <a:solidFill>
                  <a:schemeClr val="tx1">
                    <a:tint val="75000"/>
                  </a:schemeClr>
                </a:solidFill>
              </a:rPr>
              <a:pPr algn="l"/>
              <a:t>58</a:t>
            </a:fld>
            <a:endParaRPr lang="en-US" sz="1200" dirty="0">
              <a:solidFill>
                <a:schemeClr val="tx1">
                  <a:tint val="75000"/>
                </a:schemeClr>
              </a:solidFill>
            </a:endParaRPr>
          </a:p>
        </p:txBody>
      </p:sp>
    </p:spTree>
    <p:extLst>
      <p:ext uri="{BB962C8B-B14F-4D97-AF65-F5344CB8AC3E}">
        <p14:creationId xmlns:p14="http://schemas.microsoft.com/office/powerpoint/2010/main" val="1879960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Concentration of Catheters </a:t>
            </a:r>
            <a:endParaRPr lang="en-US" dirty="0"/>
          </a:p>
        </p:txBody>
      </p:sp>
      <p:sp>
        <p:nvSpPr>
          <p:cNvPr id="7" name="Slide Number Placeholder 2"/>
          <p:cNvSpPr>
            <a:spLocks noGrp="1"/>
          </p:cNvSpPr>
          <p:nvPr>
            <p:ph type="sldNum" sz="quarter" idx="10"/>
          </p:nvPr>
        </p:nvSpPr>
        <p:spPr/>
        <p:txBody>
          <a:bodyPr vert="horz" lIns="91440" tIns="45720" rIns="91440" bIns="45720" rtlCol="0" anchor="ctr"/>
          <a:lstStyle/>
          <a:p>
            <a:pPr algn="l"/>
            <a:fld id="{E507B00A-00F3-40B4-9FBC-773D3E654F20}" type="slidenum">
              <a:rPr lang="en-US" sz="1200" smtClean="0">
                <a:solidFill>
                  <a:schemeClr val="tx1">
                    <a:tint val="75000"/>
                  </a:schemeClr>
                </a:solidFill>
              </a:rPr>
              <a:pPr algn="l"/>
              <a:t>59</a:t>
            </a:fld>
            <a:endParaRPr lang="en-US" sz="1200" dirty="0">
              <a:solidFill>
                <a:schemeClr val="tx1">
                  <a:tint val="75000"/>
                </a:schemeClr>
              </a:solidFill>
            </a:endParaRPr>
          </a:p>
        </p:txBody>
      </p:sp>
      <p:pic>
        <p:nvPicPr>
          <p:cNvPr id="90116" name="Picture 4" descr="alt=&quot;&quot;"/>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1987565" y="228600"/>
            <a:ext cx="4870435" cy="6146249"/>
          </a:xfrm>
          <a:ln w="28575">
            <a:solidFill>
              <a:schemeClr val="tx1"/>
            </a:solidFill>
            <a:miter lim="800000"/>
            <a:headEnd/>
            <a:tailEnd/>
          </a:ln>
          <a:extLst>
            <a:ext uri="{AF507438-7753-43E0-B8FC-AC1667EBCBE1}">
              <a14:hiddenEffects xmlns:a14="http://schemas.microsoft.com/office/drawing/2010/main">
                <a:effectLst>
                  <a:outerShdw blurRad="63500" dist="38099" dir="2700000" algn="ctr" rotWithShape="0">
                    <a:schemeClr val="bg2"/>
                  </a:outerShdw>
                </a:effectLst>
              </a14:hiddenEffects>
            </a:ext>
          </a:extLst>
        </p:spPr>
      </p:pic>
      <p:sp>
        <p:nvSpPr>
          <p:cNvPr id="90117" name="Rectangle 5" descr="alt=&quot;&quot;"/>
          <p:cNvSpPr>
            <a:spLocks noChangeArrowheads="1"/>
          </p:cNvSpPr>
          <p:nvPr/>
        </p:nvSpPr>
        <p:spPr bwMode="auto">
          <a:xfrm>
            <a:off x="2390775" y="3700463"/>
            <a:ext cx="3656013" cy="320675"/>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0118" name="Rectangle 6" descr="alt=&quot;&quot;"/>
          <p:cNvSpPr>
            <a:spLocks noChangeArrowheads="1"/>
          </p:cNvSpPr>
          <p:nvPr/>
        </p:nvSpPr>
        <p:spPr bwMode="auto">
          <a:xfrm>
            <a:off x="2403475" y="5891213"/>
            <a:ext cx="3722688" cy="511175"/>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0119" name="Text Box 7"/>
          <p:cNvSpPr txBox="1">
            <a:spLocks noChangeArrowheads="1"/>
          </p:cNvSpPr>
          <p:nvPr/>
        </p:nvSpPr>
        <p:spPr bwMode="auto">
          <a:xfrm>
            <a:off x="4202113" y="6491288"/>
            <a:ext cx="4941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err="1"/>
              <a:t>Gershengorn</a:t>
            </a:r>
            <a:r>
              <a:rPr lang="en-US" dirty="0"/>
              <a:t> &amp; Wunsch </a:t>
            </a:r>
            <a:r>
              <a:rPr lang="en-US" i="1" dirty="0"/>
              <a:t>CCM</a:t>
            </a:r>
            <a:r>
              <a:rPr lang="en-US" dirty="0"/>
              <a:t> </a:t>
            </a:r>
            <a:r>
              <a:rPr lang="en-US" dirty="0" smtClean="0"/>
              <a:t>2013 </a:t>
            </a:r>
            <a:endParaRPr lang="en-US" dirty="0"/>
          </a:p>
        </p:txBody>
      </p:sp>
      <p:sp>
        <p:nvSpPr>
          <p:cNvPr id="9" name="Rectangle 2" hidden="1"/>
          <p:cNvSpPr txBox="1">
            <a:spLocks noChangeArrowheads="1"/>
          </p:cNvSpPr>
          <p:nvPr/>
        </p:nvSpPr>
        <p:spPr>
          <a:xfrm>
            <a:off x="0" y="0"/>
            <a:ext cx="9144000" cy="1371600"/>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solidFill>
                  <a:schemeClr val="bg1"/>
                </a:solidFill>
                <a:latin typeface="Arial" charset="0"/>
                <a:ea typeface="ＭＳ Ｐゴシック" charset="0"/>
              </a:rPr>
              <a:t>Understanding Changes in Established Practice </a:t>
            </a:r>
            <a:endParaRPr lang="en-US" dirty="0">
              <a:solidFill>
                <a:schemeClr val="bg1"/>
              </a:solidFill>
              <a:latin typeface="Arial" charset="0"/>
              <a:ea typeface="ＭＳ Ｐゴシック" charset="0"/>
            </a:endParaRPr>
          </a:p>
        </p:txBody>
      </p:sp>
    </p:spTree>
    <p:extLst>
      <p:ext uri="{BB962C8B-B14F-4D97-AF65-F5344CB8AC3E}">
        <p14:creationId xmlns:p14="http://schemas.microsoft.com/office/powerpoint/2010/main" val="3409394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left)">
                                      <p:cBhvr>
                                        <p:cTn id="7" dur="5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wipe(left)">
                                      <p:cBhvr>
                                        <p:cTn id="12"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is the cause of Ms. B’s hypoxia?</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a:t>
            </a:fld>
            <a:endParaRPr lang="en-US" dirty="0">
              <a:solidFill>
                <a:prstClr val="black">
                  <a:tint val="75000"/>
                </a:prstClr>
              </a:solidFill>
            </a:endParaRPr>
          </a:p>
        </p:txBody>
      </p:sp>
      <p:sp>
        <p:nvSpPr>
          <p:cNvPr id="4" name="TextBox 3"/>
          <p:cNvSpPr txBox="1"/>
          <p:nvPr/>
        </p:nvSpPr>
        <p:spPr>
          <a:xfrm>
            <a:off x="381000" y="2017455"/>
            <a:ext cx="8153400" cy="2554545"/>
          </a:xfrm>
          <a:prstGeom prst="rect">
            <a:avLst/>
          </a:prstGeom>
          <a:noFill/>
        </p:spPr>
        <p:txBody>
          <a:bodyPr wrap="square" rtlCol="0">
            <a:spAutoFit/>
          </a:bodyPr>
          <a:lstStyle/>
          <a:p>
            <a:pPr marL="342900" indent="-342900">
              <a:buAutoNum type="alphaLcPeriod"/>
            </a:pPr>
            <a:r>
              <a:rPr lang="en-US" sz="3200" dirty="0" smtClean="0"/>
              <a:t>Aspiration pneumonia</a:t>
            </a:r>
          </a:p>
          <a:p>
            <a:pPr marL="342900" indent="-342900">
              <a:buAutoNum type="alphaLcPeriod"/>
            </a:pPr>
            <a:r>
              <a:rPr lang="en-US" sz="3200" dirty="0" smtClean="0"/>
              <a:t>Acute coronary syndrome with CHF</a:t>
            </a:r>
          </a:p>
          <a:p>
            <a:pPr marL="342900" indent="-342900">
              <a:buAutoNum type="alphaLcPeriod"/>
            </a:pPr>
            <a:r>
              <a:rPr lang="en-US" sz="3200" dirty="0" smtClean="0"/>
              <a:t>Pneumothorax</a:t>
            </a:r>
          </a:p>
          <a:p>
            <a:pPr marL="342900" indent="-342900">
              <a:buAutoNum type="alphaLcPeriod"/>
            </a:pPr>
            <a:r>
              <a:rPr lang="en-US" sz="3200" dirty="0" smtClean="0"/>
              <a:t>Pulmonary embolism</a:t>
            </a:r>
          </a:p>
          <a:p>
            <a:pPr marL="342900" indent="-342900">
              <a:buAutoNum type="alphaLcPeriod"/>
            </a:pPr>
            <a:endParaRPr lang="en-US" sz="3200" dirty="0"/>
          </a:p>
        </p:txBody>
      </p:sp>
      <p:pic>
        <p:nvPicPr>
          <p:cNvPr id="7" name="Picture 6" descr="alt=&quot;&quot;"/>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a:off x="990600" y="4495800"/>
            <a:ext cx="1524000" cy="2034268"/>
          </a:xfrm>
          <a:prstGeom prst="rect">
            <a:avLst/>
          </a:prstGeom>
        </p:spPr>
      </p:pic>
    </p:spTree>
    <p:extLst>
      <p:ext uri="{BB962C8B-B14F-4D97-AF65-F5344CB8AC3E}">
        <p14:creationId xmlns:p14="http://schemas.microsoft.com/office/powerpoint/2010/main" val="1562238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is it so hard to change </a:t>
            </a:r>
            <a:r>
              <a:rPr lang="en-US" dirty="0" smtClean="0"/>
              <a:t>things?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60</a:t>
            </a:fld>
            <a:endParaRPr lang="en-US" dirty="0"/>
          </a:p>
        </p:txBody>
      </p:sp>
      <p:sp>
        <p:nvSpPr>
          <p:cNvPr id="4" name="Content Placeholder 3"/>
          <p:cNvSpPr>
            <a:spLocks noGrp="1"/>
          </p:cNvSpPr>
          <p:nvPr>
            <p:ph sz="quarter" idx="11"/>
          </p:nvPr>
        </p:nvSpPr>
        <p:spPr/>
        <p:txBody>
          <a:bodyPr/>
          <a:lstStyle/>
          <a:p>
            <a:r>
              <a:rPr lang="en-US" dirty="0" smtClean="0"/>
              <a:t>What is </a:t>
            </a:r>
            <a:r>
              <a:rPr lang="en-US" b="1" dirty="0" smtClean="0"/>
              <a:t>YOUR</a:t>
            </a:r>
            <a:r>
              <a:rPr lang="en-US" dirty="0" smtClean="0"/>
              <a:t> biggest barrier?</a:t>
            </a:r>
          </a:p>
          <a:p>
            <a:pPr lvl="1"/>
            <a:r>
              <a:rPr lang="en-US" dirty="0"/>
              <a:t>The nurse/physicians in the unit want to take the </a:t>
            </a:r>
            <a:r>
              <a:rPr lang="en-US" dirty="0" smtClean="0"/>
              <a:t>Foley </a:t>
            </a:r>
            <a:r>
              <a:rPr lang="en-US" dirty="0"/>
              <a:t>out, but the surgeon/</a:t>
            </a:r>
            <a:r>
              <a:rPr lang="en-US" dirty="0" smtClean="0"/>
              <a:t>oncologist also caring for the patient wants it in </a:t>
            </a:r>
          </a:p>
          <a:p>
            <a:pPr lvl="1"/>
            <a:r>
              <a:rPr lang="en-US" dirty="0" smtClean="0"/>
              <a:t>Everyone still wants ‘ins and outs’</a:t>
            </a:r>
            <a:r>
              <a:rPr lang="en-US" dirty="0"/>
              <a:t> </a:t>
            </a:r>
            <a:r>
              <a:rPr lang="en-US" dirty="0" smtClean="0"/>
              <a:t>every hour</a:t>
            </a:r>
          </a:p>
          <a:p>
            <a:pPr lvl="1"/>
            <a:r>
              <a:rPr lang="en-US" b="1" dirty="0">
                <a:solidFill>
                  <a:schemeClr val="accent2"/>
                </a:solidFill>
              </a:rPr>
              <a:t>There are so many </a:t>
            </a:r>
            <a:r>
              <a:rPr lang="en-US" b="1" dirty="0" smtClean="0">
                <a:solidFill>
                  <a:schemeClr val="accent2"/>
                </a:solidFill>
              </a:rPr>
              <a:t>other things </a:t>
            </a:r>
            <a:r>
              <a:rPr lang="en-US" b="1" dirty="0">
                <a:solidFill>
                  <a:schemeClr val="accent2"/>
                </a:solidFill>
              </a:rPr>
              <a:t>to discuss on </a:t>
            </a:r>
            <a:r>
              <a:rPr lang="en-US" b="1" dirty="0" smtClean="0">
                <a:solidFill>
                  <a:schemeClr val="accent2"/>
                </a:solidFill>
              </a:rPr>
              <a:t>rounds</a:t>
            </a:r>
            <a:endParaRPr lang="en-US" dirty="0" smtClean="0"/>
          </a:p>
          <a:p>
            <a:pPr lvl="1"/>
            <a:endParaRPr lang="en-US" dirty="0" smtClean="0"/>
          </a:p>
        </p:txBody>
      </p:sp>
    </p:spTree>
    <p:extLst>
      <p:ext uri="{BB962C8B-B14F-4D97-AF65-F5344CB8AC3E}">
        <p14:creationId xmlns:p14="http://schemas.microsoft.com/office/powerpoint/2010/main" val="986622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Back to the 4Es (sort of)</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61</a:t>
            </a:fld>
            <a:endParaRPr lang="en-US"/>
          </a:p>
        </p:txBody>
      </p:sp>
      <p:sp>
        <p:nvSpPr>
          <p:cNvPr id="3" name="Content Placeholder 2"/>
          <p:cNvSpPr>
            <a:spLocks noGrp="1"/>
          </p:cNvSpPr>
          <p:nvPr>
            <p:ph sz="quarter" idx="11"/>
          </p:nvPr>
        </p:nvSpPr>
        <p:spPr/>
        <p:txBody>
          <a:bodyPr/>
          <a:lstStyle/>
          <a:p>
            <a:pPr marL="0" indent="0">
              <a:buNone/>
            </a:pPr>
            <a:r>
              <a:rPr lang="en-US" dirty="0" smtClean="0"/>
              <a:t>-Engage</a:t>
            </a:r>
          </a:p>
          <a:p>
            <a:pPr marL="0" indent="0">
              <a:buNone/>
            </a:pPr>
            <a:r>
              <a:rPr lang="en-US" dirty="0" smtClean="0"/>
              <a:t>-Educate</a:t>
            </a:r>
          </a:p>
          <a:p>
            <a:pPr marL="0" indent="0">
              <a:buNone/>
            </a:pPr>
            <a:r>
              <a:rPr lang="en-US" dirty="0" smtClean="0"/>
              <a:t>****Empower *****</a:t>
            </a:r>
          </a:p>
          <a:p>
            <a:pPr marL="0" indent="0">
              <a:buNone/>
            </a:pPr>
            <a:r>
              <a:rPr lang="en-US" dirty="0" smtClean="0"/>
              <a:t>-Execute</a:t>
            </a:r>
          </a:p>
          <a:p>
            <a:pPr marL="0" indent="0">
              <a:buNone/>
            </a:pPr>
            <a:r>
              <a:rPr lang="en-US" dirty="0" smtClean="0"/>
              <a:t>****Celebrate*****</a:t>
            </a:r>
          </a:p>
          <a:p>
            <a:pPr marL="0" indent="0">
              <a:buNone/>
            </a:pPr>
            <a:r>
              <a:rPr lang="en-US" dirty="0" smtClean="0"/>
              <a:t>-(Evaluate)</a:t>
            </a:r>
          </a:p>
        </p:txBody>
      </p:sp>
    </p:spTree>
    <p:extLst>
      <p:ext uri="{BB962C8B-B14F-4D97-AF65-F5344CB8AC3E}">
        <p14:creationId xmlns:p14="http://schemas.microsoft.com/office/powerpoint/2010/main" val="3847286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A lot of people – and you only need one</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62</a:t>
            </a:fld>
            <a:endParaRPr lang="en-US"/>
          </a:p>
        </p:txBody>
      </p:sp>
      <p:sp>
        <p:nvSpPr>
          <p:cNvPr id="3" name="Content Placeholder 2"/>
          <p:cNvSpPr>
            <a:spLocks noGrp="1"/>
          </p:cNvSpPr>
          <p:nvPr>
            <p:ph sz="quarter" idx="11"/>
          </p:nvPr>
        </p:nvSpPr>
        <p:spPr/>
        <p:txBody>
          <a:bodyPr>
            <a:normAutofit fontScale="92500" lnSpcReduction="20000"/>
          </a:bodyPr>
          <a:lstStyle/>
          <a:p>
            <a:r>
              <a:rPr lang="en-US" dirty="0" smtClean="0"/>
              <a:t>Nurse</a:t>
            </a:r>
          </a:p>
          <a:p>
            <a:r>
              <a:rPr lang="en-US" dirty="0" smtClean="0"/>
              <a:t>Pharmacist</a:t>
            </a:r>
          </a:p>
          <a:p>
            <a:r>
              <a:rPr lang="en-US" dirty="0" smtClean="0"/>
              <a:t>Physical Therapist</a:t>
            </a:r>
          </a:p>
          <a:p>
            <a:r>
              <a:rPr lang="en-US" dirty="0" smtClean="0"/>
              <a:t>Respiratory Therapist</a:t>
            </a:r>
          </a:p>
          <a:p>
            <a:r>
              <a:rPr lang="en-US" dirty="0" smtClean="0"/>
              <a:t>PA</a:t>
            </a:r>
          </a:p>
          <a:p>
            <a:r>
              <a:rPr lang="en-US" dirty="0" smtClean="0"/>
              <a:t>NP</a:t>
            </a:r>
          </a:p>
          <a:p>
            <a:r>
              <a:rPr lang="en-US" dirty="0" smtClean="0"/>
              <a:t>Fellow</a:t>
            </a:r>
          </a:p>
          <a:p>
            <a:r>
              <a:rPr lang="en-US" dirty="0" smtClean="0"/>
              <a:t>Resident</a:t>
            </a:r>
          </a:p>
          <a:p>
            <a:r>
              <a:rPr lang="en-US" dirty="0" smtClean="0"/>
              <a:t>Medical Student</a:t>
            </a:r>
            <a:endParaRPr lang="en-US" dirty="0"/>
          </a:p>
        </p:txBody>
      </p:sp>
    </p:spTree>
    <p:extLst>
      <p:ext uri="{BB962C8B-B14F-4D97-AF65-F5344CB8AC3E}">
        <p14:creationId xmlns:p14="http://schemas.microsoft.com/office/powerpoint/2010/main" val="1996068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Example of empowerment…</a:t>
            </a:r>
            <a:endParaRPr lang="en-US" dirty="0">
              <a:solidFill>
                <a:schemeClr val="bg1"/>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63</a:t>
            </a:fld>
            <a:endParaRPr lang="en-US"/>
          </a:p>
        </p:txBody>
      </p:sp>
      <p:pic>
        <p:nvPicPr>
          <p:cNvPr id="5" name="Content Placeholder 4" descr="hospital cleane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133600" y="2057400"/>
            <a:ext cx="4781550" cy="3567772"/>
          </a:xfrm>
        </p:spPr>
      </p:pic>
    </p:spTree>
    <p:extLst>
      <p:ext uri="{BB962C8B-B14F-4D97-AF65-F5344CB8AC3E}">
        <p14:creationId xmlns:p14="http://schemas.microsoft.com/office/powerpoint/2010/main" val="2733003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ICU is a lot of ‘doing’</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64</a:t>
            </a:fld>
            <a:endParaRPr lang="en-US"/>
          </a:p>
        </p:txBody>
      </p:sp>
      <p:sp>
        <p:nvSpPr>
          <p:cNvPr id="3" name="Content Placeholder 2"/>
          <p:cNvSpPr>
            <a:spLocks noGrp="1"/>
          </p:cNvSpPr>
          <p:nvPr>
            <p:ph sz="quarter" idx="11"/>
          </p:nvPr>
        </p:nvSpPr>
        <p:spPr/>
        <p:txBody>
          <a:bodyPr>
            <a:normAutofit fontScale="92500" lnSpcReduction="10000"/>
          </a:bodyPr>
          <a:lstStyle/>
          <a:p>
            <a:r>
              <a:rPr lang="en-US" dirty="0" smtClean="0"/>
              <a:t>Place the Foley</a:t>
            </a:r>
          </a:p>
          <a:p>
            <a:r>
              <a:rPr lang="en-US" dirty="0" smtClean="0"/>
              <a:t>Place the central line</a:t>
            </a:r>
          </a:p>
          <a:p>
            <a:r>
              <a:rPr lang="en-US" dirty="0" smtClean="0"/>
              <a:t>Monitor Ins and Outs</a:t>
            </a:r>
          </a:p>
          <a:p>
            <a:r>
              <a:rPr lang="en-US" dirty="0" smtClean="0"/>
              <a:t>Place the arterial line</a:t>
            </a:r>
          </a:p>
          <a:p>
            <a:r>
              <a:rPr lang="en-US" dirty="0" smtClean="0"/>
              <a:t>Send off the ABG</a:t>
            </a:r>
          </a:p>
          <a:p>
            <a:r>
              <a:rPr lang="en-US" dirty="0" smtClean="0"/>
              <a:t>Intubate</a:t>
            </a:r>
          </a:p>
          <a:p>
            <a:r>
              <a:rPr lang="en-US" dirty="0" smtClean="0"/>
              <a:t>Change the ventilator settings</a:t>
            </a:r>
          </a:p>
          <a:p>
            <a:r>
              <a:rPr lang="en-US" dirty="0" smtClean="0"/>
              <a:t>Order another test</a:t>
            </a:r>
          </a:p>
        </p:txBody>
      </p:sp>
    </p:spTree>
    <p:extLst>
      <p:ext uri="{BB962C8B-B14F-4D97-AF65-F5344CB8AC3E}">
        <p14:creationId xmlns:p14="http://schemas.microsoft.com/office/powerpoint/2010/main" val="10078438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solidFill>
                  <a:srgbClr val="FFFFFF"/>
                </a:solidFill>
                <a:ea typeface="ＭＳ Ｐゴシック" charset="0"/>
              </a:rPr>
              <a:t>Human Nature</a:t>
            </a:r>
          </a:p>
        </p:txBody>
      </p:sp>
      <p:sp>
        <p:nvSpPr>
          <p:cNvPr id="104451" name="Rectangle 3"/>
          <p:cNvSpPr>
            <a:spLocks noGrp="1" noChangeArrowheads="1"/>
          </p:cNvSpPr>
          <p:nvPr>
            <p:ph sz="quarter" idx="1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FontTx/>
              <a:buNone/>
              <a:defRPr/>
            </a:pPr>
            <a:endParaRPr lang="en-US" sz="2400" b="1">
              <a:latin typeface="Arial" charset="0"/>
              <a:ea typeface="ＭＳ Ｐゴシック" charset="0"/>
            </a:endParaRPr>
          </a:p>
          <a:p>
            <a:pPr>
              <a:buFontTx/>
              <a:buNone/>
              <a:defRPr/>
            </a:pPr>
            <a:r>
              <a:rPr lang="en-US" sz="2400" b="1">
                <a:latin typeface="Arial" charset="0"/>
                <a:ea typeface="ＭＳ Ｐゴシック" charset="0"/>
              </a:rPr>
              <a:t>		</a:t>
            </a:r>
          </a:p>
          <a:p>
            <a:pPr>
              <a:buFontTx/>
              <a:buNone/>
              <a:defRPr/>
            </a:pPr>
            <a:r>
              <a:rPr lang="en-US" sz="2400" b="1">
                <a:latin typeface="Arial" charset="0"/>
                <a:ea typeface="ＭＳ Ｐゴシック" charset="0"/>
              </a:rPr>
              <a:t>		Linda Lewis</a:t>
            </a:r>
          </a:p>
        </p:txBody>
      </p:sp>
      <p:pic>
        <p:nvPicPr>
          <p:cNvPr id="49155" name="Picture 4" descr="Linda 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063" y="1882775"/>
            <a:ext cx="3517900" cy="47958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4453" name="Text Box 5"/>
          <p:cNvSpPr txBox="1">
            <a:spLocks noChangeArrowheads="1"/>
          </p:cNvSpPr>
          <p:nvPr/>
        </p:nvSpPr>
        <p:spPr bwMode="auto">
          <a:xfrm>
            <a:off x="890588" y="3090863"/>
            <a:ext cx="7477125" cy="1460500"/>
          </a:xfrm>
          <a:prstGeom prst="rect">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ja-JP" altLang="en-US" sz="4400" dirty="0">
                <a:solidFill>
                  <a:schemeClr val="bg1"/>
                </a:solidFill>
              </a:rPr>
              <a:t>“</a:t>
            </a:r>
            <a:r>
              <a:rPr lang="en-US" sz="4400" dirty="0">
                <a:solidFill>
                  <a:schemeClr val="bg1"/>
                </a:solidFill>
              </a:rPr>
              <a:t>Don’t just do something, stand there</a:t>
            </a:r>
            <a:r>
              <a:rPr lang="ja-JP" altLang="en-US" sz="4400" dirty="0">
                <a:solidFill>
                  <a:schemeClr val="bg1"/>
                </a:solidFill>
              </a:rPr>
              <a:t>”</a:t>
            </a:r>
            <a:endParaRPr lang="en-US" sz="4400" dirty="0">
              <a:solidFill>
                <a:schemeClr val="bg1"/>
              </a:solidFill>
            </a:endParaRPr>
          </a:p>
        </p:txBody>
      </p:sp>
      <p:sp>
        <p:nvSpPr>
          <p:cNvPr id="6"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65</a:t>
            </a:fld>
            <a:endParaRPr lang="en-US"/>
          </a:p>
        </p:txBody>
      </p:sp>
    </p:spTree>
    <p:extLst>
      <p:ext uri="{BB962C8B-B14F-4D97-AF65-F5344CB8AC3E}">
        <p14:creationId xmlns:p14="http://schemas.microsoft.com/office/powerpoint/2010/main" val="3945389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wipe(left)">
                                      <p:cBhvr>
                                        <p:cTn id="7" dur="1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Celebrate the ‘removal’</a:t>
            </a:r>
            <a:endParaRPr lang="en-US" dirty="0">
              <a:solidFill>
                <a:srgbClr val="FFFFFF"/>
              </a:solidFill>
            </a:endParaRPr>
          </a:p>
        </p:txBody>
      </p:sp>
      <p:sp>
        <p:nvSpPr>
          <p:cNvPr id="4" name="Slide Number Placeholder 3"/>
          <p:cNvSpPr>
            <a:spLocks noGrp="1"/>
          </p:cNvSpPr>
          <p:nvPr>
            <p:ph type="sldNum" sz="quarter" idx="10"/>
          </p:nvPr>
        </p:nvSpPr>
        <p:spPr/>
        <p:txBody>
          <a:bodyPr/>
          <a:lstStyle/>
          <a:p>
            <a:pPr algn="l">
              <a:defRPr/>
            </a:pPr>
            <a:fld id="{3B496A89-B87D-4AC6-BA37-A98F00399581}" type="slidenum">
              <a:rPr lang="en-US" smtClean="0"/>
              <a:pPr algn="l">
                <a:defRPr/>
              </a:pPr>
              <a:t>66</a:t>
            </a:fld>
            <a:endParaRPr lang="en-US" dirty="0"/>
          </a:p>
        </p:txBody>
      </p:sp>
      <p:pic>
        <p:nvPicPr>
          <p:cNvPr id="5" name="Content Placeholder 4" descr="Fireworks"/>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38200" y="1752600"/>
            <a:ext cx="7543799" cy="4238657"/>
          </a:xfrm>
        </p:spPr>
      </p:pic>
    </p:spTree>
    <p:extLst>
      <p:ext uri="{BB962C8B-B14F-4D97-AF65-F5344CB8AC3E}">
        <p14:creationId xmlns:p14="http://schemas.microsoft.com/office/powerpoint/2010/main" val="12738691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 the CUSP: Stop CAUTI</a:t>
            </a:r>
            <a:endParaRPr lang="en-US" dirty="0"/>
          </a:p>
        </p:txBody>
      </p:sp>
      <p:sp>
        <p:nvSpPr>
          <p:cNvPr id="3" name="Subtitle 2"/>
          <p:cNvSpPr>
            <a:spLocks noGrp="1"/>
          </p:cNvSpPr>
          <p:nvPr>
            <p:ph sz="quarter" idx="11"/>
          </p:nvPr>
        </p:nvSpPr>
        <p:spPr>
          <a:xfrm>
            <a:off x="990600" y="1676400"/>
            <a:ext cx="7239000" cy="4114800"/>
          </a:xfrm>
        </p:spPr>
        <p:txBody>
          <a:bodyPr>
            <a:normAutofit fontScale="92500" lnSpcReduction="20000"/>
          </a:bodyPr>
          <a:lstStyle/>
          <a:p>
            <a:pPr marL="0" indent="0" algn="ctr">
              <a:spcBef>
                <a:spcPts val="0"/>
              </a:spcBef>
              <a:spcAft>
                <a:spcPts val="1800"/>
              </a:spcAft>
              <a:buNone/>
            </a:pPr>
            <a:r>
              <a:rPr lang="en-US" sz="3900" dirty="0"/>
              <a:t>A</a:t>
            </a:r>
            <a:r>
              <a:rPr lang="en-US" sz="3900" dirty="0" smtClean="0"/>
              <a:t> Journey to Prevent CAUTI &amp; Improve Patient Safety in the ICU</a:t>
            </a:r>
          </a:p>
          <a:p>
            <a:pPr marL="0" indent="0" algn="ctr">
              <a:spcBef>
                <a:spcPts val="0"/>
              </a:spcBef>
              <a:spcAft>
                <a:spcPts val="1800"/>
              </a:spcAft>
              <a:buNone/>
            </a:pPr>
            <a:r>
              <a:rPr lang="en-US" sz="3000" dirty="0" smtClean="0"/>
              <a:t>University </a:t>
            </a:r>
            <a:r>
              <a:rPr lang="en-US" sz="3000" dirty="0"/>
              <a:t>Medical Center </a:t>
            </a:r>
            <a:r>
              <a:rPr lang="en-US" sz="3000" dirty="0" smtClean="0"/>
              <a:t>of Southern Nevada</a:t>
            </a:r>
          </a:p>
          <a:p>
            <a:pPr marL="0" indent="0" algn="ctr">
              <a:spcBef>
                <a:spcPts val="0"/>
              </a:spcBef>
              <a:spcAft>
                <a:spcPts val="1800"/>
              </a:spcAft>
              <a:buNone/>
            </a:pPr>
            <a:r>
              <a:rPr lang="en-US" sz="3000" dirty="0" smtClean="0"/>
              <a:t>Las Vegas, NV </a:t>
            </a:r>
            <a:endParaRPr lang="en-US" sz="3000" dirty="0"/>
          </a:p>
          <a:p>
            <a:pPr marL="0" indent="0" algn="ctr">
              <a:spcBef>
                <a:spcPts val="0"/>
              </a:spcBef>
              <a:spcAft>
                <a:spcPts val="1800"/>
              </a:spcAft>
              <a:buNone/>
            </a:pPr>
            <a:endParaRPr lang="en-US" sz="2800" dirty="0" smtClean="0"/>
          </a:p>
          <a:p>
            <a:pPr marL="0" indent="0" algn="ctr">
              <a:spcBef>
                <a:spcPts val="0"/>
              </a:spcBef>
              <a:spcAft>
                <a:spcPts val="1800"/>
              </a:spcAft>
              <a:buNone/>
            </a:pPr>
            <a:r>
              <a:rPr lang="en-US" sz="2800" dirty="0" smtClean="0"/>
              <a:t>Marlon </a:t>
            </a:r>
            <a:r>
              <a:rPr lang="en-US" sz="2800" dirty="0"/>
              <a:t>Medina BSN, </a:t>
            </a:r>
            <a:r>
              <a:rPr lang="en-US" sz="2800" dirty="0" smtClean="0"/>
              <a:t>RN</a:t>
            </a:r>
          </a:p>
          <a:p>
            <a:pPr marL="0" indent="0" algn="ctr">
              <a:spcBef>
                <a:spcPts val="0"/>
              </a:spcBef>
              <a:spcAft>
                <a:spcPts val="1800"/>
              </a:spcAft>
              <a:buNone/>
            </a:pPr>
            <a:r>
              <a:rPr lang="en-US" sz="2800" dirty="0"/>
              <a:t>Ashley E. Komacsar BSN, RN</a:t>
            </a:r>
          </a:p>
          <a:p>
            <a:pPr marL="0" indent="0" algn="ctr">
              <a:buNone/>
            </a:pPr>
            <a:endParaRPr lang="en-US" sz="2800" dirty="0"/>
          </a:p>
          <a:p>
            <a:pPr marL="0" indent="0" algn="ctr">
              <a:buNone/>
            </a:pPr>
            <a:endParaRPr lang="en-US" sz="2800" dirty="0"/>
          </a:p>
        </p:txBody>
      </p:sp>
      <p:sp>
        <p:nvSpPr>
          <p:cNvPr id="18434" name="AutoShape 2" descr="Displaying 2014-01-09 20.41.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isplaying 2014-01-09 20.41.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photo of Jon"/>
          <p:cNvPicPr>
            <a:picLocks noChangeAspect="1"/>
          </p:cNvPicPr>
          <p:nvPr/>
        </p:nvPicPr>
        <p:blipFill>
          <a:blip r:embed="rId2" cstate="print"/>
          <a:stretch>
            <a:fillRect/>
          </a:stretch>
        </p:blipFill>
        <p:spPr>
          <a:xfrm>
            <a:off x="685800" y="3505200"/>
            <a:ext cx="1509712" cy="2343149"/>
          </a:xfrm>
          <a:prstGeom prst="rect">
            <a:avLst/>
          </a:prstGeom>
        </p:spPr>
      </p:pic>
      <p:pic>
        <p:nvPicPr>
          <p:cNvPr id="8" name="Picture 7" descr="photo of Ashley"/>
          <p:cNvPicPr>
            <a:picLocks noChangeAspect="1"/>
          </p:cNvPicPr>
          <p:nvPr/>
        </p:nvPicPr>
        <p:blipFill>
          <a:blip r:embed="rId3" cstate="print"/>
          <a:stretch>
            <a:fillRect/>
          </a:stretch>
        </p:blipFill>
        <p:spPr>
          <a:xfrm>
            <a:off x="7010400" y="3556159"/>
            <a:ext cx="1569070" cy="2382662"/>
          </a:xfrm>
          <a:prstGeom prst="rect">
            <a:avLst/>
          </a:prstGeom>
        </p:spPr>
      </p:pic>
      <p:sp>
        <p:nvSpPr>
          <p:cNvPr id="9"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67</a:t>
            </a:fld>
            <a:endParaRPr lang="en-US" dirty="0"/>
          </a:p>
        </p:txBody>
      </p:sp>
    </p:spTree>
    <p:extLst>
      <p:ext uri="{BB962C8B-B14F-4D97-AF65-F5344CB8AC3E}">
        <p14:creationId xmlns:p14="http://schemas.microsoft.com/office/powerpoint/2010/main" val="3804387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 the CUSP at UMC</a:t>
            </a:r>
            <a:endParaRPr lang="en-US" dirty="0"/>
          </a:p>
        </p:txBody>
      </p:sp>
      <p:sp>
        <p:nvSpPr>
          <p:cNvPr id="2" name="Content Placeholder 1"/>
          <p:cNvSpPr>
            <a:spLocks noGrp="1"/>
          </p:cNvSpPr>
          <p:nvPr>
            <p:ph sz="quarter" idx="11"/>
          </p:nvPr>
        </p:nvSpPr>
        <p:spPr/>
        <p:txBody>
          <a:bodyPr>
            <a:normAutofit fontScale="85000" lnSpcReduction="20000"/>
          </a:bodyPr>
          <a:lstStyle/>
          <a:p>
            <a:pPr>
              <a:buFont typeface="Wingdings" pitchFamily="2" charset="2"/>
              <a:buChar char="ü"/>
            </a:pPr>
            <a:r>
              <a:rPr lang="en-US" dirty="0" smtClean="0"/>
              <a:t>Attended statewide implementation meeting</a:t>
            </a:r>
          </a:p>
          <a:p>
            <a:pPr>
              <a:buFont typeface="Wingdings" pitchFamily="2" charset="2"/>
              <a:buChar char="q"/>
            </a:pPr>
            <a:r>
              <a:rPr lang="en-US" dirty="0" smtClean="0"/>
              <a:t>Form a dedicated CAUTI team</a:t>
            </a:r>
          </a:p>
          <a:p>
            <a:pPr>
              <a:buFont typeface="Wingdings" pitchFamily="2" charset="2"/>
              <a:buChar char="q"/>
            </a:pPr>
            <a:r>
              <a:rPr lang="en-US" dirty="0" smtClean="0"/>
              <a:t>Participate in HSOPs survey</a:t>
            </a:r>
          </a:p>
          <a:p>
            <a:pPr>
              <a:buFont typeface="Wingdings" pitchFamily="2" charset="2"/>
              <a:buChar char="q"/>
            </a:pPr>
            <a:r>
              <a:rPr lang="en-US" dirty="0" smtClean="0"/>
              <a:t>Review current catheter policy and order set</a:t>
            </a:r>
          </a:p>
          <a:p>
            <a:pPr>
              <a:buFont typeface="Wingdings" pitchFamily="2" charset="2"/>
              <a:buChar char="q"/>
            </a:pPr>
            <a:r>
              <a:rPr lang="en-US" dirty="0" smtClean="0"/>
              <a:t>CAUTI rounds with executive champion</a:t>
            </a:r>
          </a:p>
          <a:p>
            <a:pPr>
              <a:buFont typeface="Wingdings" pitchFamily="2" charset="2"/>
              <a:buChar char="q"/>
            </a:pPr>
            <a:r>
              <a:rPr lang="en-US" dirty="0" smtClean="0"/>
              <a:t>Team member participation in national and statewide coaching calls</a:t>
            </a:r>
          </a:p>
          <a:p>
            <a:pPr>
              <a:buFont typeface="Wingdings" pitchFamily="2" charset="2"/>
              <a:buChar char="q"/>
            </a:pPr>
            <a:r>
              <a:rPr lang="en-US" dirty="0" smtClean="0"/>
              <a:t>Attend statewide Learning </a:t>
            </a:r>
            <a:r>
              <a:rPr lang="en-US" dirty="0"/>
              <a:t>S</a:t>
            </a:r>
            <a:r>
              <a:rPr lang="en-US" dirty="0" smtClean="0"/>
              <a:t>ession 2 </a:t>
            </a:r>
          </a:p>
          <a:p>
            <a:pPr>
              <a:buFont typeface="Wingdings" pitchFamily="2" charset="2"/>
              <a:buChar char="q"/>
            </a:pPr>
            <a:r>
              <a:rPr lang="en-US" dirty="0" smtClean="0"/>
              <a:t>Attend learning session 3/project wrap-up</a:t>
            </a:r>
          </a:p>
          <a:p>
            <a:pPr>
              <a:buFont typeface="Wingdings" pitchFamily="2" charset="2"/>
              <a:buChar char="q"/>
            </a:pPr>
            <a:r>
              <a:rPr lang="en-US" dirty="0" smtClean="0"/>
              <a:t>Sustain the culture of change</a:t>
            </a:r>
          </a:p>
          <a:p>
            <a:pPr>
              <a:buFont typeface="Wingdings" pitchFamily="2" charset="2"/>
              <a:buChar char="ü"/>
            </a:pPr>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68</a:t>
            </a:fld>
            <a:endParaRPr lang="en-US" dirty="0"/>
          </a:p>
        </p:txBody>
      </p:sp>
    </p:spTree>
    <p:extLst>
      <p:ext uri="{BB962C8B-B14F-4D97-AF65-F5344CB8AC3E}">
        <p14:creationId xmlns:p14="http://schemas.microsoft.com/office/powerpoint/2010/main" val="41170113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Formation of CAUTI Team</a:t>
            </a:r>
            <a:endParaRPr lang="en-US" dirty="0"/>
          </a:p>
        </p:txBody>
      </p:sp>
      <p:sp>
        <p:nvSpPr>
          <p:cNvPr id="2" name="Content Placeholder 1"/>
          <p:cNvSpPr>
            <a:spLocks noGrp="1"/>
          </p:cNvSpPr>
          <p:nvPr>
            <p:ph sz="quarter" idx="11"/>
          </p:nvPr>
        </p:nvSpPr>
        <p:spPr/>
        <p:txBody>
          <a:bodyPr>
            <a:normAutofit fontScale="62500" lnSpcReduction="20000"/>
          </a:bodyPr>
          <a:lstStyle/>
          <a:p>
            <a:r>
              <a:rPr lang="en-US" dirty="0" smtClean="0"/>
              <a:t>Unit Manager</a:t>
            </a:r>
          </a:p>
          <a:p>
            <a:pPr lvl="1"/>
            <a:r>
              <a:rPr lang="en-US" dirty="0" smtClean="0"/>
              <a:t> For support, leadership, &amp; time allocation </a:t>
            </a:r>
          </a:p>
          <a:p>
            <a:r>
              <a:rPr lang="en-US" dirty="0" smtClean="0"/>
              <a:t>Unit Charge Nurses</a:t>
            </a:r>
          </a:p>
          <a:p>
            <a:pPr lvl="1"/>
            <a:r>
              <a:rPr lang="en-US" dirty="0" smtClean="0"/>
              <a:t>For support, consistency, resource, &amp; data collection</a:t>
            </a:r>
          </a:p>
          <a:p>
            <a:r>
              <a:rPr lang="en-US" dirty="0" smtClean="0"/>
              <a:t>Unit Team Leader</a:t>
            </a:r>
          </a:p>
          <a:p>
            <a:pPr lvl="1"/>
            <a:r>
              <a:rPr lang="en-US" dirty="0" smtClean="0"/>
              <a:t>Peer champion, coordinate project efforts, staff empowerment</a:t>
            </a:r>
          </a:p>
          <a:p>
            <a:r>
              <a:rPr lang="en-US" dirty="0" smtClean="0"/>
              <a:t>Staff Nurses</a:t>
            </a:r>
          </a:p>
          <a:p>
            <a:pPr lvl="1"/>
            <a:r>
              <a:rPr lang="en-US" dirty="0" smtClean="0"/>
              <a:t>Heart of operation, implement CUSP at the bedside</a:t>
            </a:r>
          </a:p>
          <a:p>
            <a:r>
              <a:rPr lang="en-US" dirty="0" smtClean="0"/>
              <a:t>Infection Control</a:t>
            </a:r>
          </a:p>
          <a:p>
            <a:pPr lvl="1"/>
            <a:r>
              <a:rPr lang="en-US" dirty="0" smtClean="0"/>
              <a:t>Data collection &amp; submission, coordination of house-wide efforts</a:t>
            </a:r>
          </a:p>
          <a:p>
            <a:r>
              <a:rPr lang="en-US" dirty="0" smtClean="0"/>
              <a:t>Physician Champion</a:t>
            </a:r>
          </a:p>
          <a:p>
            <a:pPr lvl="1"/>
            <a:r>
              <a:rPr lang="en-US" dirty="0" smtClean="0"/>
              <a:t>Support change at physician level, coordinate multidisciplinary care</a:t>
            </a:r>
          </a:p>
          <a:p>
            <a:r>
              <a:rPr lang="en-US" dirty="0" smtClean="0"/>
              <a:t>Executive Champion</a:t>
            </a:r>
          </a:p>
          <a:p>
            <a:pPr lvl="1"/>
            <a:r>
              <a:rPr lang="en-US" dirty="0" smtClean="0"/>
              <a:t>Administrative support, allocation of resources</a:t>
            </a:r>
          </a:p>
          <a:p>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69</a:t>
            </a:fld>
            <a:endParaRPr lang="en-US" dirty="0"/>
          </a:p>
        </p:txBody>
      </p:sp>
    </p:spTree>
    <p:extLst>
      <p:ext uri="{BB962C8B-B14F-4D97-AF65-F5344CB8AC3E}">
        <p14:creationId xmlns:p14="http://schemas.microsoft.com/office/powerpoint/2010/main" val="376463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is the cause of Ms. B’s hypoxia?</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7</a:t>
            </a:fld>
            <a:endParaRPr lang="en-US" dirty="0">
              <a:solidFill>
                <a:prstClr val="black">
                  <a:tint val="75000"/>
                </a:prstClr>
              </a:solidFill>
            </a:endParaRPr>
          </a:p>
        </p:txBody>
      </p:sp>
      <p:sp>
        <p:nvSpPr>
          <p:cNvPr id="4" name="TextBox 3"/>
          <p:cNvSpPr txBox="1"/>
          <p:nvPr/>
        </p:nvSpPr>
        <p:spPr>
          <a:xfrm>
            <a:off x="381000" y="2017455"/>
            <a:ext cx="8153400" cy="2554545"/>
          </a:xfrm>
          <a:prstGeom prst="rect">
            <a:avLst/>
          </a:prstGeom>
          <a:noFill/>
        </p:spPr>
        <p:txBody>
          <a:bodyPr wrap="square" rtlCol="0">
            <a:spAutoFit/>
          </a:bodyPr>
          <a:lstStyle/>
          <a:p>
            <a:pPr marL="342900" indent="-342900">
              <a:buAutoNum type="alphaLcPeriod"/>
            </a:pPr>
            <a:r>
              <a:rPr lang="en-US" sz="3200" dirty="0" smtClean="0"/>
              <a:t>Aspiration pneumonia</a:t>
            </a:r>
          </a:p>
          <a:p>
            <a:pPr marL="342900" indent="-342900">
              <a:buAutoNum type="alphaLcPeriod"/>
            </a:pPr>
            <a:r>
              <a:rPr lang="en-US" sz="3200" dirty="0" smtClean="0"/>
              <a:t>Acute coronary syndrome with CHF</a:t>
            </a:r>
          </a:p>
          <a:p>
            <a:pPr marL="342900" indent="-342900">
              <a:buAutoNum type="alphaLcPeriod"/>
            </a:pPr>
            <a:r>
              <a:rPr lang="en-US" sz="3200" dirty="0" smtClean="0"/>
              <a:t>Pneumothorax</a:t>
            </a:r>
          </a:p>
          <a:p>
            <a:pPr marL="342900" indent="-342900">
              <a:buAutoNum type="alphaLcPeriod"/>
            </a:pPr>
            <a:r>
              <a:rPr lang="en-US" sz="3200" dirty="0" smtClean="0">
                <a:solidFill>
                  <a:srgbClr val="FF0000"/>
                </a:solidFill>
              </a:rPr>
              <a:t>Pulmonary embolism</a:t>
            </a:r>
          </a:p>
          <a:p>
            <a:pPr marL="342900" indent="-342900">
              <a:buAutoNum type="alphaLcPeriod"/>
            </a:pPr>
            <a:endParaRPr lang="en-US" sz="3200" dirty="0"/>
          </a:p>
        </p:txBody>
      </p:sp>
      <p:pic>
        <p:nvPicPr>
          <p:cNvPr id="7" name="Picture 6" descr="alt=&quot;&quot;"/>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a:off x="990600" y="4495800"/>
            <a:ext cx="1524000" cy="2034268"/>
          </a:xfrm>
          <a:prstGeom prst="rect">
            <a:avLst/>
          </a:prstGeom>
        </p:spPr>
      </p:pic>
    </p:spTree>
    <p:extLst>
      <p:ext uri="{BB962C8B-B14F-4D97-AF65-F5344CB8AC3E}">
        <p14:creationId xmlns:p14="http://schemas.microsoft.com/office/powerpoint/2010/main" val="33497695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 of Policy &amp; Practice 2012</a:t>
            </a:r>
            <a:endParaRPr lang="en-US" dirty="0"/>
          </a:p>
        </p:txBody>
      </p:sp>
      <p:sp>
        <p:nvSpPr>
          <p:cNvPr id="2" name="Content Placeholder 1"/>
          <p:cNvSpPr>
            <a:spLocks noGrp="1"/>
          </p:cNvSpPr>
          <p:nvPr>
            <p:ph sz="quarter" idx="11"/>
          </p:nvPr>
        </p:nvSpPr>
        <p:spPr/>
        <p:txBody>
          <a:bodyPr>
            <a:normAutofit fontScale="92500"/>
          </a:bodyPr>
          <a:lstStyle/>
          <a:p>
            <a:r>
              <a:rPr lang="en-US" dirty="0" smtClean="0"/>
              <a:t>Physician Foley Daily Order Form</a:t>
            </a:r>
          </a:p>
          <a:p>
            <a:pPr lvl="1"/>
            <a:r>
              <a:rPr lang="en-US" dirty="0" smtClean="0"/>
              <a:t>Physician to order Foley with approved indication</a:t>
            </a:r>
          </a:p>
          <a:p>
            <a:pPr lvl="1"/>
            <a:r>
              <a:rPr lang="en-US" dirty="0" smtClean="0"/>
              <a:t>Physician to assess daily if catheter meets indication</a:t>
            </a:r>
          </a:p>
          <a:p>
            <a:r>
              <a:rPr lang="en-US" dirty="0" smtClean="0"/>
              <a:t>Daily Bundle Checklist</a:t>
            </a:r>
          </a:p>
          <a:p>
            <a:pPr lvl="1"/>
            <a:r>
              <a:rPr lang="en-US" dirty="0" smtClean="0"/>
              <a:t>Daily tasks for best practice (i.e. Bag below bladder, use of securement device, seal not broken)</a:t>
            </a:r>
          </a:p>
          <a:p>
            <a:pPr lvl="1"/>
            <a:r>
              <a:rPr lang="en-US" dirty="0" smtClean="0"/>
              <a:t>Nurse to complete when care on sheet is completed</a:t>
            </a:r>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70</a:t>
            </a:fld>
            <a:endParaRPr lang="en-US" dirty="0"/>
          </a:p>
        </p:txBody>
      </p:sp>
    </p:spTree>
    <p:extLst>
      <p:ext uri="{BB962C8B-B14F-4D97-AF65-F5344CB8AC3E}">
        <p14:creationId xmlns:p14="http://schemas.microsoft.com/office/powerpoint/2010/main" val="29417514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Executive Champion CAUTI Rounds </a:t>
            </a:r>
            <a:endParaRPr lang="en-US" dirty="0"/>
          </a:p>
        </p:txBody>
      </p:sp>
      <p:sp>
        <p:nvSpPr>
          <p:cNvPr id="2" name="Content Placeholder 1"/>
          <p:cNvSpPr>
            <a:spLocks noGrp="1"/>
          </p:cNvSpPr>
          <p:nvPr>
            <p:ph sz="quarter" idx="11"/>
          </p:nvPr>
        </p:nvSpPr>
        <p:spPr/>
        <p:txBody>
          <a:bodyPr/>
          <a:lstStyle/>
          <a:p>
            <a:r>
              <a:rPr lang="en-US" dirty="0" smtClean="0"/>
              <a:t>Our Chief Financial Officer &amp; Executive Champion was invited to round on the unit</a:t>
            </a:r>
          </a:p>
          <a:p>
            <a:r>
              <a:rPr lang="en-US" dirty="0" smtClean="0"/>
              <a:t>Explanation of CUSP given </a:t>
            </a:r>
          </a:p>
          <a:p>
            <a:r>
              <a:rPr lang="en-US" dirty="0" smtClean="0"/>
              <a:t>A chance to interact with staff and voice safety concerns</a:t>
            </a:r>
          </a:p>
          <a:p>
            <a:r>
              <a:rPr lang="en-US" dirty="0" smtClean="0"/>
              <a:t>Attended Bard catheter training class with CAUTI team members</a:t>
            </a:r>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71</a:t>
            </a:fld>
            <a:endParaRPr lang="en-US" dirty="0"/>
          </a:p>
        </p:txBody>
      </p:sp>
    </p:spTree>
    <p:extLst>
      <p:ext uri="{BB962C8B-B14F-4D97-AF65-F5344CB8AC3E}">
        <p14:creationId xmlns:p14="http://schemas.microsoft.com/office/powerpoint/2010/main" val="8662564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Member Participation</a:t>
            </a:r>
            <a:endParaRPr lang="en-US" dirty="0"/>
          </a:p>
        </p:txBody>
      </p:sp>
      <p:sp>
        <p:nvSpPr>
          <p:cNvPr id="2" name="Content Placeholder 1"/>
          <p:cNvSpPr>
            <a:spLocks noGrp="1"/>
          </p:cNvSpPr>
          <p:nvPr>
            <p:ph sz="quarter" idx="11"/>
          </p:nvPr>
        </p:nvSpPr>
        <p:spPr/>
        <p:txBody>
          <a:bodyPr>
            <a:normAutofit fontScale="62500" lnSpcReduction="20000"/>
          </a:bodyPr>
          <a:lstStyle/>
          <a:p>
            <a:r>
              <a:rPr lang="en-US" dirty="0" smtClean="0"/>
              <a:t>National Content Calls</a:t>
            </a:r>
          </a:p>
          <a:p>
            <a:pPr lvl="1"/>
            <a:r>
              <a:rPr lang="en-US" dirty="0" smtClean="0"/>
              <a:t>Tuesdays once monthly</a:t>
            </a:r>
          </a:p>
          <a:p>
            <a:pPr lvl="1"/>
            <a:r>
              <a:rPr lang="en-US" dirty="0" smtClean="0"/>
              <a:t>Different and guest speakers present information on various areas within CUSP</a:t>
            </a:r>
          </a:p>
          <a:p>
            <a:r>
              <a:rPr lang="en-US" dirty="0" smtClean="0"/>
              <a:t>State Coaching Calls</a:t>
            </a:r>
          </a:p>
          <a:p>
            <a:pPr lvl="1"/>
            <a:r>
              <a:rPr lang="en-US" dirty="0" smtClean="0"/>
              <a:t>Once monthly</a:t>
            </a:r>
          </a:p>
          <a:p>
            <a:pPr lvl="1"/>
            <a:r>
              <a:rPr lang="en-US" dirty="0" smtClean="0"/>
              <a:t>State data shared</a:t>
            </a:r>
          </a:p>
          <a:p>
            <a:pPr lvl="1"/>
            <a:r>
              <a:rPr lang="en-US" dirty="0" smtClean="0"/>
              <a:t>A chance for hospitals to network and exchange progress and offer assistance</a:t>
            </a:r>
          </a:p>
          <a:p>
            <a:r>
              <a:rPr lang="en-US" dirty="0" smtClean="0"/>
              <a:t>CAUTI Team Unit Meetings</a:t>
            </a:r>
          </a:p>
          <a:p>
            <a:pPr lvl="1"/>
            <a:r>
              <a:rPr lang="en-US" dirty="0" smtClean="0"/>
              <a:t>Quarterly</a:t>
            </a:r>
          </a:p>
          <a:p>
            <a:pPr lvl="1"/>
            <a:r>
              <a:rPr lang="en-US" dirty="0" smtClean="0"/>
              <a:t>Perform analysis of CAUTI incidents</a:t>
            </a:r>
          </a:p>
          <a:p>
            <a:pPr lvl="1"/>
            <a:r>
              <a:rPr lang="en-US" dirty="0" smtClean="0"/>
              <a:t>Reflect on state and national content</a:t>
            </a:r>
          </a:p>
          <a:p>
            <a:pPr lvl="1"/>
            <a:r>
              <a:rPr lang="en-US" dirty="0" smtClean="0"/>
              <a:t>Brainstorm and implementation of projects within unit</a:t>
            </a:r>
          </a:p>
          <a:p>
            <a:pPr lvl="1">
              <a:buNone/>
            </a:pPr>
            <a:endParaRPr lang="en-US" dirty="0" smtClean="0"/>
          </a:p>
          <a:p>
            <a:pPr lvl="1"/>
            <a:endParaRPr lang="en-US" dirty="0" smtClean="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72</a:t>
            </a:fld>
            <a:endParaRPr lang="en-US" dirty="0"/>
          </a:p>
        </p:txBody>
      </p:sp>
    </p:spTree>
    <p:extLst>
      <p:ext uri="{BB962C8B-B14F-4D97-AF65-F5344CB8AC3E}">
        <p14:creationId xmlns:p14="http://schemas.microsoft.com/office/powerpoint/2010/main" val="7640324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Session 2 &amp; 3</a:t>
            </a:r>
            <a:endParaRPr lang="en-US" dirty="0"/>
          </a:p>
        </p:txBody>
      </p:sp>
      <p:sp>
        <p:nvSpPr>
          <p:cNvPr id="2" name="Content Placeholder 1"/>
          <p:cNvSpPr>
            <a:spLocks noGrp="1"/>
          </p:cNvSpPr>
          <p:nvPr>
            <p:ph sz="quarter" idx="11"/>
          </p:nvPr>
        </p:nvSpPr>
        <p:spPr/>
        <p:txBody>
          <a:bodyPr>
            <a:noAutofit/>
          </a:bodyPr>
          <a:lstStyle/>
          <a:p>
            <a:pPr>
              <a:spcBef>
                <a:spcPts val="0"/>
              </a:spcBef>
            </a:pPr>
            <a:r>
              <a:rPr lang="en-US" sz="2000" dirty="0" smtClean="0"/>
              <a:t>April 16, 2013 in Reno, NV</a:t>
            </a:r>
          </a:p>
          <a:p>
            <a:pPr>
              <a:spcBef>
                <a:spcPts val="0"/>
              </a:spcBef>
            </a:pPr>
            <a:r>
              <a:rPr lang="en-US" sz="2000" dirty="0" smtClean="0"/>
              <a:t>Presentations from Nevada hospitals</a:t>
            </a:r>
          </a:p>
          <a:p>
            <a:pPr lvl="1">
              <a:spcBef>
                <a:spcPts val="0"/>
              </a:spcBef>
            </a:pPr>
            <a:r>
              <a:rPr lang="en-US" sz="2000" dirty="0" smtClean="0">
                <a:solidFill>
                  <a:prstClr val="black"/>
                </a:solidFill>
              </a:rPr>
              <a:t>	Saint Mary’s,  Renown, Tahoe Pacific</a:t>
            </a:r>
            <a:endParaRPr lang="en-US" sz="2000" dirty="0" smtClean="0"/>
          </a:p>
          <a:p>
            <a:pPr>
              <a:spcBef>
                <a:spcPts val="0"/>
              </a:spcBef>
            </a:pPr>
            <a:r>
              <a:rPr lang="en-US" sz="2000" dirty="0" smtClean="0"/>
              <a:t>Identifying Barriers</a:t>
            </a:r>
          </a:p>
          <a:p>
            <a:pPr lvl="1">
              <a:spcBef>
                <a:spcPts val="0"/>
              </a:spcBef>
            </a:pPr>
            <a:r>
              <a:rPr lang="en-US" sz="2000" dirty="0" smtClean="0"/>
              <a:t>Education, Increased Workload, Participation,                        Resources, Foley Alternatives</a:t>
            </a:r>
          </a:p>
          <a:p>
            <a:pPr>
              <a:spcBef>
                <a:spcPts val="0"/>
              </a:spcBef>
            </a:pPr>
            <a:r>
              <a:rPr lang="en-US" sz="2000" dirty="0" smtClean="0"/>
              <a:t>Learning from Defects</a:t>
            </a:r>
          </a:p>
          <a:p>
            <a:pPr>
              <a:spcBef>
                <a:spcPts val="0"/>
              </a:spcBef>
            </a:pPr>
            <a:r>
              <a:rPr lang="en-US" sz="2000" dirty="0" smtClean="0">
                <a:solidFill>
                  <a:prstClr val="black"/>
                </a:solidFill>
              </a:rPr>
              <a:t>Prevention Strategies </a:t>
            </a:r>
          </a:p>
          <a:p>
            <a:pPr>
              <a:spcBef>
                <a:spcPts val="0"/>
              </a:spcBef>
            </a:pPr>
            <a:r>
              <a:rPr lang="en-US" sz="2000" dirty="0" smtClean="0"/>
              <a:t>Culture Change &amp; Sustainment</a:t>
            </a:r>
          </a:p>
          <a:p>
            <a:pPr>
              <a:spcBef>
                <a:spcPts val="0"/>
              </a:spcBef>
            </a:pPr>
            <a:r>
              <a:rPr lang="en-US" sz="2000" dirty="0" smtClean="0"/>
              <a:t>Teamwork in Action</a:t>
            </a:r>
          </a:p>
          <a:p>
            <a:pPr>
              <a:spcBef>
                <a:spcPts val="0"/>
              </a:spcBef>
            </a:pPr>
            <a:r>
              <a:rPr lang="en-US" sz="2000" dirty="0" smtClean="0"/>
              <a:t>Team Sharing and Action Plan</a:t>
            </a:r>
          </a:p>
          <a:p>
            <a:pPr>
              <a:spcBef>
                <a:spcPts val="0"/>
              </a:spcBef>
            </a:pPr>
            <a:r>
              <a:rPr lang="en-US" sz="2000" dirty="0" smtClean="0"/>
              <a:t>Staff Safety Assessment Discussion</a:t>
            </a:r>
          </a:p>
        </p:txBody>
      </p:sp>
      <p:sp>
        <p:nvSpPr>
          <p:cNvPr id="4" name="Content Placeholder 3"/>
          <p:cNvSpPr>
            <a:spLocks noGrp="1"/>
          </p:cNvSpPr>
          <p:nvPr>
            <p:ph sz="quarter" idx="12"/>
          </p:nvPr>
        </p:nvSpPr>
        <p:spPr/>
        <p:txBody>
          <a:bodyPr>
            <a:normAutofit/>
          </a:bodyPr>
          <a:lstStyle/>
          <a:p>
            <a:r>
              <a:rPr lang="en-US" sz="2000" dirty="0" smtClean="0"/>
              <a:t>February 7, 2014 in Reno, NV</a:t>
            </a:r>
          </a:p>
          <a:p>
            <a:r>
              <a:rPr lang="en-US" sz="2000" dirty="0" smtClean="0"/>
              <a:t>Project wrap-up and final data presentation</a:t>
            </a:r>
          </a:p>
          <a:p>
            <a:r>
              <a:rPr lang="en-US" sz="2000" dirty="0" smtClean="0"/>
              <a:t>Sharing greatest successes &amp; barriers</a:t>
            </a:r>
          </a:p>
          <a:p>
            <a:r>
              <a:rPr lang="en-US" sz="2000" dirty="0" smtClean="0"/>
              <a:t>Culture Sustainment</a:t>
            </a:r>
          </a:p>
          <a:p>
            <a:r>
              <a:rPr lang="en-US" sz="2000" dirty="0" smtClean="0"/>
              <a:t>Awards Presentation</a:t>
            </a:r>
            <a:endParaRPr lang="en-US" sz="2000" dirty="0"/>
          </a:p>
        </p:txBody>
      </p:sp>
      <p:pic>
        <p:nvPicPr>
          <p:cNvPr id="5" name="Picture 2" descr="award"/>
          <p:cNvPicPr>
            <a:picLocks noChangeAspect="1" noChangeArrowheads="1"/>
          </p:cNvPicPr>
          <p:nvPr/>
        </p:nvPicPr>
        <p:blipFill>
          <a:blip r:embed="rId2" cstate="print"/>
          <a:srcRect/>
          <a:stretch>
            <a:fillRect/>
          </a:stretch>
        </p:blipFill>
        <p:spPr bwMode="auto">
          <a:xfrm>
            <a:off x="5257800" y="4286250"/>
            <a:ext cx="3124200" cy="2343150"/>
          </a:xfrm>
          <a:prstGeom prst="rect">
            <a:avLst/>
          </a:prstGeom>
          <a:noFill/>
        </p:spPr>
      </p:pic>
      <p:sp>
        <p:nvSpPr>
          <p:cNvPr id="6"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73</a:t>
            </a:fld>
            <a:endParaRPr lang="en-US" dirty="0"/>
          </a:p>
        </p:txBody>
      </p:sp>
    </p:spTree>
    <p:extLst>
      <p:ext uri="{BB962C8B-B14F-4D97-AF65-F5344CB8AC3E}">
        <p14:creationId xmlns:p14="http://schemas.microsoft.com/office/powerpoint/2010/main" val="669817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 the CUSP in Action</a:t>
            </a:r>
            <a:endParaRPr lang="en-US" dirty="0"/>
          </a:p>
        </p:txBody>
      </p:sp>
      <p:sp>
        <p:nvSpPr>
          <p:cNvPr id="2" name="Content Placeholder 1"/>
          <p:cNvSpPr>
            <a:spLocks noGrp="1"/>
          </p:cNvSpPr>
          <p:nvPr>
            <p:ph sz="quarter" idx="11"/>
          </p:nvPr>
        </p:nvSpPr>
        <p:spPr/>
        <p:txBody>
          <a:bodyPr>
            <a:normAutofit fontScale="70000" lnSpcReduction="20000"/>
          </a:bodyPr>
          <a:lstStyle/>
          <a:p>
            <a:r>
              <a:rPr lang="en-US" dirty="0" smtClean="0"/>
              <a:t>Changes on NSCU</a:t>
            </a:r>
          </a:p>
          <a:p>
            <a:pPr lvl="1"/>
            <a:r>
              <a:rPr lang="en-US" dirty="0" smtClean="0"/>
              <a:t>CUSP Information boards assembled</a:t>
            </a:r>
          </a:p>
          <a:p>
            <a:pPr lvl="1"/>
            <a:r>
              <a:rPr lang="en-US" dirty="0" smtClean="0"/>
              <a:t>Foley Decision tree in every room</a:t>
            </a:r>
          </a:p>
          <a:p>
            <a:pPr lvl="1"/>
            <a:r>
              <a:rPr lang="en-US" dirty="0" smtClean="0"/>
              <a:t>Development of CAUTI Alert</a:t>
            </a:r>
          </a:p>
          <a:p>
            <a:pPr lvl="1"/>
            <a:r>
              <a:rPr lang="en-US" dirty="0" smtClean="0"/>
              <a:t>Increased staff vigilance and catheter removal</a:t>
            </a:r>
          </a:p>
          <a:p>
            <a:pPr lvl="1"/>
            <a:r>
              <a:rPr lang="en-US" dirty="0" smtClean="0"/>
              <a:t>Continued attendance of calls and regular meetings</a:t>
            </a:r>
          </a:p>
          <a:p>
            <a:pPr>
              <a:buNone/>
            </a:pPr>
            <a:endParaRPr lang="en-US" dirty="0" smtClean="0"/>
          </a:p>
          <a:p>
            <a:r>
              <a:rPr lang="en-US" dirty="0" smtClean="0"/>
              <a:t>House-Wide Changes</a:t>
            </a:r>
          </a:p>
          <a:p>
            <a:pPr lvl="1"/>
            <a:r>
              <a:rPr lang="en-US" dirty="0" smtClean="0"/>
              <a:t>Bard sponsored Foley Catheter Class &amp; new departmental testing</a:t>
            </a:r>
          </a:p>
          <a:p>
            <a:pPr lvl="1"/>
            <a:r>
              <a:rPr lang="en-US" dirty="0" smtClean="0"/>
              <a:t>Providing and utilizing more Catheter Alternatives</a:t>
            </a:r>
          </a:p>
          <a:p>
            <a:pPr lvl="1"/>
            <a:r>
              <a:rPr lang="en-US" dirty="0" smtClean="0"/>
              <a:t>Change in stocking of urinary catheter trays</a:t>
            </a:r>
          </a:p>
          <a:p>
            <a:pPr lvl="1"/>
            <a:r>
              <a:rPr lang="en-US" dirty="0" smtClean="0"/>
              <a:t>Revision/Update of Foley policy</a:t>
            </a:r>
          </a:p>
          <a:p>
            <a:pPr lvl="1"/>
            <a:r>
              <a:rPr lang="en-US" dirty="0" smtClean="0"/>
              <a:t>Nurse-Driven Foley removal</a:t>
            </a:r>
          </a:p>
          <a:p>
            <a:pPr lvl="1">
              <a:buNone/>
            </a:pPr>
            <a:endParaRPr lang="en-US" dirty="0" smtClean="0"/>
          </a:p>
          <a:p>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74</a:t>
            </a:fld>
            <a:endParaRPr lang="en-US" dirty="0"/>
          </a:p>
        </p:txBody>
      </p:sp>
    </p:spTree>
    <p:extLst>
      <p:ext uri="{BB962C8B-B14F-4D97-AF65-F5344CB8AC3E}">
        <p14:creationId xmlns:p14="http://schemas.microsoft.com/office/powerpoint/2010/main" val="35131552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CUSP Information Boards</a:t>
            </a:r>
            <a:endParaRPr lang="en-US" dirty="0"/>
          </a:p>
        </p:txBody>
      </p:sp>
      <p:sp>
        <p:nvSpPr>
          <p:cNvPr id="8" name="Content Placeholder 7"/>
          <p:cNvSpPr>
            <a:spLocks noGrp="1"/>
          </p:cNvSpPr>
          <p:nvPr>
            <p:ph sz="quarter" idx="11"/>
          </p:nvPr>
        </p:nvSpPr>
        <p:spPr/>
        <p:txBody>
          <a:bodyPr>
            <a:normAutofit fontScale="85000" lnSpcReduction="20000"/>
          </a:bodyPr>
          <a:lstStyle/>
          <a:p>
            <a:r>
              <a:rPr lang="en-US" dirty="0" smtClean="0"/>
              <a:t>First CUSP project for NSCU</a:t>
            </a:r>
          </a:p>
          <a:p>
            <a:r>
              <a:rPr lang="en-US" dirty="0" smtClean="0"/>
              <a:t>Created after CUSP implementation</a:t>
            </a:r>
          </a:p>
          <a:p>
            <a:r>
              <a:rPr lang="en-US" dirty="0" smtClean="0"/>
              <a:t>Provides information on CUSP</a:t>
            </a:r>
          </a:p>
          <a:p>
            <a:r>
              <a:rPr lang="en-US" dirty="0" smtClean="0"/>
              <a:t>Provides information on CAUTI</a:t>
            </a:r>
          </a:p>
          <a:p>
            <a:r>
              <a:rPr lang="en-US" dirty="0" smtClean="0"/>
              <a:t>Used to engage staff, physicians, &amp; family in unit project</a:t>
            </a:r>
          </a:p>
          <a:p>
            <a:endParaRPr lang="en-US" dirty="0" smtClean="0"/>
          </a:p>
          <a:p>
            <a:pPr>
              <a:buNone/>
            </a:pPr>
            <a:endParaRPr lang="en-US" dirty="0" smtClean="0"/>
          </a:p>
          <a:p>
            <a:endParaRPr lang="en-US" dirty="0"/>
          </a:p>
        </p:txBody>
      </p:sp>
      <p:pic>
        <p:nvPicPr>
          <p:cNvPr id="5" name="Content Placeholder 6" descr="CUSP board at hospital"/>
          <p:cNvPicPr>
            <a:picLocks noGrp="1" noChangeAspect="1"/>
          </p:cNvPicPr>
          <p:nvPr>
            <p:ph sz="quarter" idx="12"/>
          </p:nvPr>
        </p:nvPicPr>
        <p:blipFill>
          <a:blip r:embed="rId2" cstate="print"/>
          <a:stretch>
            <a:fillRect/>
          </a:stretch>
        </p:blipFill>
        <p:spPr>
          <a:xfrm>
            <a:off x="4724400" y="2476500"/>
            <a:ext cx="3962400" cy="2971800"/>
          </a:xfrm>
        </p:spPr>
      </p:pic>
      <p:sp>
        <p:nvSpPr>
          <p:cNvPr id="6"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75</a:t>
            </a:fld>
            <a:endParaRPr lang="en-US" dirty="0"/>
          </a:p>
        </p:txBody>
      </p:sp>
    </p:spTree>
    <p:extLst>
      <p:ext uri="{BB962C8B-B14F-4D97-AF65-F5344CB8AC3E}">
        <p14:creationId xmlns:p14="http://schemas.microsoft.com/office/powerpoint/2010/main" val="477573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Foley Decision Tree</a:t>
            </a:r>
            <a:endParaRPr lang="en-US" dirty="0"/>
          </a:p>
        </p:txBody>
      </p:sp>
      <p:graphicFrame>
        <p:nvGraphicFramePr>
          <p:cNvPr id="4" name="Content Placeholder 3" descr="sample Foley decision tree"/>
          <p:cNvGraphicFramePr>
            <a:graphicFrameLocks noGrp="1" noChangeAspect="1"/>
          </p:cNvGraphicFramePr>
          <p:nvPr>
            <p:ph sz="quarter" idx="11"/>
            <p:extLst>
              <p:ext uri="{D42A27DB-BD31-4B8C-83A1-F6EECF244321}">
                <p14:modId xmlns:p14="http://schemas.microsoft.com/office/powerpoint/2010/main" val="502390586"/>
              </p:ext>
            </p:extLst>
          </p:nvPr>
        </p:nvGraphicFramePr>
        <p:xfrm>
          <a:off x="630238" y="1752600"/>
          <a:ext cx="3616325" cy="4419600"/>
        </p:xfrm>
        <a:graphic>
          <a:graphicData uri="http://schemas.openxmlformats.org/presentationml/2006/ole">
            <mc:AlternateContent xmlns:mc="http://schemas.openxmlformats.org/markup-compatibility/2006">
              <mc:Choice xmlns:v="urn:schemas-microsoft-com:vml" Requires="v">
                <p:oleObj spid="_x0000_s1040" name="Document" r:id="rId5" imgW="7971548" imgH="9742262" progId="Word.Document.12">
                  <p:embed/>
                </p:oleObj>
              </mc:Choice>
              <mc:Fallback>
                <p:oleObj name="Document" r:id="rId5" imgW="7971548" imgH="974226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38" y="1752600"/>
                        <a:ext cx="3616325"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2"/>
          </p:nvPr>
        </p:nvSpPr>
        <p:spPr/>
        <p:txBody>
          <a:bodyPr>
            <a:normAutofit/>
          </a:bodyPr>
          <a:lstStyle/>
          <a:p>
            <a:r>
              <a:rPr lang="en-US" sz="2800" dirty="0" smtClean="0"/>
              <a:t>Placed in every room</a:t>
            </a:r>
          </a:p>
          <a:p>
            <a:r>
              <a:rPr lang="en-US" sz="2800" dirty="0" smtClean="0"/>
              <a:t>Insert date placed in top yellow diamond</a:t>
            </a:r>
          </a:p>
          <a:p>
            <a:r>
              <a:rPr lang="en-US" sz="2800" dirty="0" smtClean="0"/>
              <a:t>Contain indications for catheter &amp; maintenance</a:t>
            </a:r>
          </a:p>
          <a:p>
            <a:r>
              <a:rPr lang="en-US" sz="2800" dirty="0" smtClean="0"/>
              <a:t>Makes indications visible to patient family and staff</a:t>
            </a:r>
          </a:p>
          <a:p>
            <a:pPr>
              <a:buNone/>
            </a:pPr>
            <a:endParaRPr lang="en-US" dirty="0" smtClean="0"/>
          </a:p>
        </p:txBody>
      </p:sp>
      <p:sp>
        <p:nvSpPr>
          <p:cNvPr id="5"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76</a:t>
            </a:fld>
            <a:endParaRPr lang="en-US" dirty="0"/>
          </a:p>
        </p:txBody>
      </p:sp>
    </p:spTree>
    <p:extLst>
      <p:ext uri="{BB962C8B-B14F-4D97-AF65-F5344CB8AC3E}">
        <p14:creationId xmlns:p14="http://schemas.microsoft.com/office/powerpoint/2010/main" val="9068690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 Alert</a:t>
            </a:r>
            <a:endParaRPr lang="en-US" dirty="0"/>
          </a:p>
        </p:txBody>
      </p:sp>
      <p:sp>
        <p:nvSpPr>
          <p:cNvPr id="5" name="Content Placeholder 4"/>
          <p:cNvSpPr>
            <a:spLocks noGrp="1"/>
          </p:cNvSpPr>
          <p:nvPr>
            <p:ph sz="quarter" idx="11"/>
          </p:nvPr>
        </p:nvSpPr>
        <p:spPr/>
        <p:txBody>
          <a:bodyPr>
            <a:normAutofit fontScale="92500" lnSpcReduction="20000"/>
          </a:bodyPr>
          <a:lstStyle/>
          <a:p>
            <a:r>
              <a:rPr lang="en-US" dirty="0" smtClean="0"/>
              <a:t>Tool to alert staff of a CAUTI</a:t>
            </a:r>
          </a:p>
          <a:p>
            <a:r>
              <a:rPr lang="en-US" dirty="0" smtClean="0"/>
              <a:t>Lists date &amp; time of event</a:t>
            </a:r>
          </a:p>
          <a:p>
            <a:r>
              <a:rPr lang="en-US" dirty="0" smtClean="0"/>
              <a:t>Cites NHSN criteria for event labeled as a CAUTI</a:t>
            </a:r>
          </a:p>
          <a:p>
            <a:r>
              <a:rPr lang="en-US" dirty="0" smtClean="0"/>
              <a:t>Raises awareness of incident for use for further prevention</a:t>
            </a:r>
          </a:p>
          <a:p>
            <a:pPr>
              <a:buNone/>
            </a:pPr>
            <a:endParaRPr lang="en-US" dirty="0"/>
          </a:p>
        </p:txBody>
      </p:sp>
      <p:graphicFrame>
        <p:nvGraphicFramePr>
          <p:cNvPr id="7" name="Content Placeholder 6" descr="sample CAUTI alert"/>
          <p:cNvGraphicFramePr>
            <a:graphicFrameLocks noGrp="1" noChangeAspect="1"/>
          </p:cNvGraphicFramePr>
          <p:nvPr>
            <p:ph sz="quarter" idx="12"/>
            <p:extLst>
              <p:ext uri="{D42A27DB-BD31-4B8C-83A1-F6EECF244321}">
                <p14:modId xmlns:p14="http://schemas.microsoft.com/office/powerpoint/2010/main" val="3327078986"/>
              </p:ext>
            </p:extLst>
          </p:nvPr>
        </p:nvGraphicFramePr>
        <p:xfrm>
          <a:off x="4648200" y="1600200"/>
          <a:ext cx="3181350" cy="4418013"/>
        </p:xfrm>
        <a:graphic>
          <a:graphicData uri="http://schemas.openxmlformats.org/presentationml/2006/ole">
            <mc:AlternateContent xmlns:mc="http://schemas.openxmlformats.org/markup-compatibility/2006">
              <mc:Choice xmlns:v="urn:schemas-microsoft-com:vml" Requires="v">
                <p:oleObj spid="_x0000_s2064" name="Document" r:id="rId4" imgW="6862169" imgH="9532018" progId="Word.Document.12">
                  <p:embed/>
                </p:oleObj>
              </mc:Choice>
              <mc:Fallback>
                <p:oleObj name="Document" r:id="rId4" imgW="6862169" imgH="953201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00200"/>
                        <a:ext cx="3181350" cy="441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77</a:t>
            </a:fld>
            <a:endParaRPr lang="en-US" dirty="0"/>
          </a:p>
        </p:txBody>
      </p:sp>
    </p:spTree>
    <p:extLst>
      <p:ext uri="{BB962C8B-B14F-4D97-AF65-F5344CB8AC3E}">
        <p14:creationId xmlns:p14="http://schemas.microsoft.com/office/powerpoint/2010/main" val="34578216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Foley Catheter Training</a:t>
            </a:r>
            <a:endParaRPr lang="en-US" dirty="0"/>
          </a:p>
        </p:txBody>
      </p:sp>
      <p:sp>
        <p:nvSpPr>
          <p:cNvPr id="2" name="Content Placeholder 1"/>
          <p:cNvSpPr>
            <a:spLocks noGrp="1"/>
          </p:cNvSpPr>
          <p:nvPr>
            <p:ph sz="quarter" idx="11"/>
          </p:nvPr>
        </p:nvSpPr>
        <p:spPr/>
        <p:txBody>
          <a:bodyPr>
            <a:normAutofit fontScale="92500" lnSpcReduction="20000"/>
          </a:bodyPr>
          <a:lstStyle/>
          <a:p>
            <a:r>
              <a:rPr lang="en-US" dirty="0" smtClean="0"/>
              <a:t>Bard was invited to provide classes reviewing the product and current insertion and maintenance techniques</a:t>
            </a:r>
          </a:p>
          <a:p>
            <a:r>
              <a:rPr lang="en-US" dirty="0" smtClean="0"/>
              <a:t>UMC department of Clinical Research &amp; Education put together a departmental test placed on the UMC intranet for staff </a:t>
            </a:r>
          </a:p>
          <a:p>
            <a:r>
              <a:rPr lang="en-US" dirty="0" smtClean="0"/>
              <a:t>Lab time also arranged for a “test out” on care and insertion </a:t>
            </a:r>
          </a:p>
          <a:p>
            <a:r>
              <a:rPr lang="en-US" dirty="0" smtClean="0"/>
              <a:t>CAUTI Prevention incorporated into “Skills Fair” for floor specific competencies</a:t>
            </a:r>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78</a:t>
            </a:fld>
            <a:endParaRPr lang="en-US" dirty="0"/>
          </a:p>
        </p:txBody>
      </p:sp>
    </p:spTree>
    <p:extLst>
      <p:ext uri="{BB962C8B-B14F-4D97-AF65-F5344CB8AC3E}">
        <p14:creationId xmlns:p14="http://schemas.microsoft.com/office/powerpoint/2010/main" val="39406165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Catheter Alternatives</a:t>
            </a:r>
            <a:endParaRPr lang="en-US" dirty="0"/>
          </a:p>
        </p:txBody>
      </p:sp>
      <p:sp>
        <p:nvSpPr>
          <p:cNvPr id="2" name="Content Placeholder 1"/>
          <p:cNvSpPr>
            <a:spLocks noGrp="1"/>
          </p:cNvSpPr>
          <p:nvPr>
            <p:ph sz="quarter" idx="11"/>
          </p:nvPr>
        </p:nvSpPr>
        <p:spPr/>
        <p:txBody>
          <a:bodyPr>
            <a:normAutofit fontScale="77500" lnSpcReduction="20000"/>
          </a:bodyPr>
          <a:lstStyle/>
          <a:p>
            <a:r>
              <a:rPr lang="en-US" dirty="0" smtClean="0"/>
              <a:t>Began to reinforce use of catheter alternatives such as the condom catheter</a:t>
            </a:r>
          </a:p>
          <a:p>
            <a:pPr lvl="1"/>
            <a:r>
              <a:rPr lang="en-US" dirty="0" smtClean="0"/>
              <a:t>Educate on proper application technique</a:t>
            </a:r>
          </a:p>
          <a:p>
            <a:pPr lvl="1"/>
            <a:r>
              <a:rPr lang="en-US" dirty="0" smtClean="0"/>
              <a:t>In-service on application of the Liberty condom Catheter</a:t>
            </a:r>
          </a:p>
          <a:p>
            <a:r>
              <a:rPr lang="en-US" dirty="0" smtClean="0"/>
              <a:t>Pilot use of the female urinal</a:t>
            </a:r>
          </a:p>
          <a:p>
            <a:pPr lvl="1"/>
            <a:r>
              <a:rPr lang="en-US" dirty="0" smtClean="0"/>
              <a:t>Began a house-wide in-service on female urinal use after successful pilot on NSCU</a:t>
            </a:r>
          </a:p>
          <a:p>
            <a:pPr lvl="1"/>
            <a:r>
              <a:rPr lang="en-US" dirty="0" smtClean="0"/>
              <a:t>Well received by staff and patients</a:t>
            </a:r>
          </a:p>
          <a:p>
            <a:pPr lvl="1"/>
            <a:r>
              <a:rPr lang="en-US" dirty="0" smtClean="0"/>
              <a:t>Direct in-servicing provided to near 200 employees house-wide by NSCU’s CUSP team</a:t>
            </a:r>
          </a:p>
          <a:p>
            <a:pPr lvl="0"/>
            <a:r>
              <a:rPr lang="en-US" sz="3500" dirty="0" smtClean="0">
                <a:solidFill>
                  <a:prstClr val="black"/>
                </a:solidFill>
              </a:rPr>
              <a:t>Posters developed with tips for incontinence care and available continence devices</a:t>
            </a:r>
            <a:endParaRPr lang="en-US" sz="3500" dirty="0">
              <a:solidFill>
                <a:prstClr val="black"/>
              </a:solidFill>
            </a:endParaRPr>
          </a:p>
          <a:p>
            <a:pPr lvl="1">
              <a:buNone/>
            </a:pPr>
            <a:endParaRPr lang="en-US" dirty="0" smtClean="0"/>
          </a:p>
          <a:p>
            <a:pPr lvl="1">
              <a:buNone/>
            </a:pPr>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79</a:t>
            </a:fld>
            <a:endParaRPr lang="en-US" dirty="0"/>
          </a:p>
        </p:txBody>
      </p:sp>
    </p:spTree>
    <p:extLst>
      <p:ext uri="{BB962C8B-B14F-4D97-AF65-F5344CB8AC3E}">
        <p14:creationId xmlns:p14="http://schemas.microsoft.com/office/powerpoint/2010/main" val="1739813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4191000" cy="1371600"/>
          </a:xfrm>
        </p:spPr>
        <p:txBody>
          <a:bodyPr/>
          <a:lstStyle/>
          <a:p>
            <a:r>
              <a:rPr lang="en-US" dirty="0" smtClean="0"/>
              <a:t>Case</a:t>
            </a:r>
            <a:endParaRPr lang="en-US" dirty="0"/>
          </a:p>
        </p:txBody>
      </p:sp>
      <p:sp>
        <p:nvSpPr>
          <p:cNvPr id="38913" name="Rectangle 6"/>
          <p:cNvSpPr>
            <a:spLocks noGrp="1" noChangeArrowheads="1"/>
          </p:cNvSpPr>
          <p:nvPr>
            <p:ph type="sldNum" sz="quarter" idx="10"/>
          </p:nvPr>
        </p:nvSpPr>
        <p:spPr/>
        <p:txBody>
          <a:bodyPr/>
          <a:lstStyle/>
          <a:p>
            <a:pPr algn="l"/>
            <a:fld id="{CC1B3886-7DE8-42CA-854A-BDDA843AF2AB}" type="slidenum">
              <a:rPr lang="en-US" smtClean="0"/>
              <a:pPr algn="l"/>
              <a:t>8</a:t>
            </a:fld>
            <a:endParaRPr lang="en-US" dirty="0" smtClean="0"/>
          </a:p>
        </p:txBody>
      </p:sp>
      <p:graphicFrame>
        <p:nvGraphicFramePr>
          <p:cNvPr id="4" name="Diagram 3" descr="alt=&quot;&quot;"/>
          <p:cNvGraphicFramePr/>
          <p:nvPr>
            <p:extLst>
              <p:ext uri="{D42A27DB-BD31-4B8C-83A1-F6EECF244321}">
                <p14:modId xmlns:p14="http://schemas.microsoft.com/office/powerpoint/2010/main" val="1802940814"/>
              </p:ext>
            </p:extLst>
          </p:nvPr>
        </p:nvGraphicFramePr>
        <p:xfrm>
          <a:off x="1219200" y="685800"/>
          <a:ext cx="7490143" cy="552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719618" y="6315488"/>
            <a:ext cx="3724096" cy="338554"/>
          </a:xfrm>
          <a:prstGeom prst="rect">
            <a:avLst/>
          </a:prstGeom>
          <a:noFill/>
        </p:spPr>
        <p:txBody>
          <a:bodyPr wrap="none" rtlCol="0">
            <a:spAutoFit/>
          </a:bodyPr>
          <a:lstStyle/>
          <a:p>
            <a:pPr fontAlgn="base">
              <a:spcBef>
                <a:spcPct val="0"/>
              </a:spcBef>
              <a:spcAft>
                <a:spcPct val="0"/>
              </a:spcAft>
            </a:pPr>
            <a:r>
              <a:rPr lang="en-US" sz="1600" dirty="0">
                <a:solidFill>
                  <a:srgbClr val="005581"/>
                </a:solidFill>
                <a:latin typeface="Times New Roman" pitchFamily="18" charset="0"/>
              </a:rPr>
              <a:t>*Saint S, Ann Intern Med 2002; 137: 125-7 </a:t>
            </a:r>
          </a:p>
        </p:txBody>
      </p:sp>
      <p:grpSp>
        <p:nvGrpSpPr>
          <p:cNvPr id="3" name="Group 7" descr="alt=&quot;&quot;"/>
          <p:cNvGrpSpPr/>
          <p:nvPr/>
        </p:nvGrpSpPr>
        <p:grpSpPr>
          <a:xfrm>
            <a:off x="457200" y="4876800"/>
            <a:ext cx="1670327" cy="1257916"/>
            <a:chOff x="960396" y="3138011"/>
            <a:chExt cx="1920051" cy="1344056"/>
          </a:xfrm>
          <a:solidFill>
            <a:srgbClr val="FFFF00"/>
          </a:solidFill>
        </p:grpSpPr>
        <p:sp>
          <p:nvSpPr>
            <p:cNvPr id="9" name="Oval 8"/>
            <p:cNvSpPr/>
            <p:nvPr/>
          </p:nvSpPr>
          <p:spPr>
            <a:xfrm>
              <a:off x="960396" y="3138011"/>
              <a:ext cx="1920051"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4"/>
            <p:cNvSpPr/>
            <p:nvPr/>
          </p:nvSpPr>
          <p:spPr>
            <a:xfrm>
              <a:off x="1241581" y="3334843"/>
              <a:ext cx="1357681" cy="9503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fontAlgn="base">
                <a:lnSpc>
                  <a:spcPct val="90000"/>
                </a:lnSpc>
                <a:spcBef>
                  <a:spcPct val="0"/>
                </a:spcBef>
                <a:spcAft>
                  <a:spcPct val="35000"/>
                </a:spcAft>
              </a:pPr>
              <a:r>
                <a:rPr lang="en-US" sz="2800" dirty="0">
                  <a:solidFill>
                    <a:srgbClr val="000000"/>
                  </a:solidFill>
                  <a:latin typeface="Calibri"/>
                  <a:cs typeface="Calibri"/>
                </a:rPr>
                <a:t>Falls?</a:t>
              </a:r>
            </a:p>
          </p:txBody>
        </p:sp>
      </p:grpSp>
      <p:grpSp>
        <p:nvGrpSpPr>
          <p:cNvPr id="7" name="Group 10" descr="alt=&quot;&quot;"/>
          <p:cNvGrpSpPr/>
          <p:nvPr/>
        </p:nvGrpSpPr>
        <p:grpSpPr>
          <a:xfrm>
            <a:off x="0" y="2590800"/>
            <a:ext cx="2647666" cy="1439886"/>
            <a:chOff x="565577" y="3138011"/>
            <a:chExt cx="2808185" cy="1344056"/>
          </a:xfrm>
          <a:solidFill>
            <a:srgbClr val="FFFF00"/>
          </a:solidFill>
        </p:grpSpPr>
        <p:sp>
          <p:nvSpPr>
            <p:cNvPr id="12" name="Oval 11"/>
            <p:cNvSpPr/>
            <p:nvPr/>
          </p:nvSpPr>
          <p:spPr>
            <a:xfrm>
              <a:off x="565577" y="3138011"/>
              <a:ext cx="2808185"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Oval 4"/>
            <p:cNvSpPr/>
            <p:nvPr/>
          </p:nvSpPr>
          <p:spPr>
            <a:xfrm>
              <a:off x="875700" y="3351885"/>
              <a:ext cx="2196346" cy="8604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1066800" fontAlgn="base">
                <a:lnSpc>
                  <a:spcPct val="90000"/>
                </a:lnSpc>
                <a:spcBef>
                  <a:spcPct val="0"/>
                </a:spcBef>
                <a:spcAft>
                  <a:spcPct val="35000"/>
                </a:spcAft>
              </a:pPr>
              <a:r>
                <a:rPr lang="en-US" sz="2400" dirty="0">
                  <a:solidFill>
                    <a:srgbClr val="000000"/>
                  </a:solidFill>
                  <a:latin typeface="Calibri"/>
                  <a:cs typeface="Calibri"/>
                </a:rPr>
                <a:t>Venous </a:t>
              </a:r>
              <a:r>
                <a:rPr lang="en-US" sz="2400" dirty="0" err="1">
                  <a:solidFill>
                    <a:srgbClr val="000000"/>
                  </a:solidFill>
                  <a:latin typeface="Calibri"/>
                  <a:cs typeface="Calibri"/>
                </a:rPr>
                <a:t>thrombo</a:t>
              </a:r>
              <a:r>
                <a:rPr lang="en-US" sz="2400" dirty="0">
                  <a:solidFill>
                    <a:srgbClr val="000000"/>
                  </a:solidFill>
                  <a:latin typeface="Calibri"/>
                  <a:cs typeface="Calibri"/>
                </a:rPr>
                <a:t>-embolism?</a:t>
              </a:r>
            </a:p>
          </p:txBody>
        </p:sp>
      </p:grpSp>
      <p:pic>
        <p:nvPicPr>
          <p:cNvPr id="15" name="Picture 14" descr="alt=&quot;&quot;"/>
          <p:cNvPicPr>
            <a:picLocks noChangeAspect="1"/>
          </p:cNvPicPr>
          <p:nvPr/>
        </p:nvPicPr>
        <p:blipFill rotWithShape="1">
          <a:blip r:embed="rId8" cstate="print">
            <a:extLst>
              <a:ext uri="{28A0092B-C50C-407E-A947-70E740481C1C}">
                <a14:useLocalDpi xmlns:a14="http://schemas.microsoft.com/office/drawing/2010/main" val="0"/>
              </a:ext>
            </a:extLst>
          </a:blip>
          <a:srcRect l="50000"/>
          <a:stretch/>
        </p:blipFill>
        <p:spPr>
          <a:xfrm>
            <a:off x="7543800" y="0"/>
            <a:ext cx="1600200" cy="2135981"/>
          </a:xfrm>
          <a:prstGeom prst="rect">
            <a:avLst/>
          </a:prstGeom>
        </p:spPr>
      </p:pic>
      <p:cxnSp>
        <p:nvCxnSpPr>
          <p:cNvPr id="6" name="Straight Arrow Connector 5" descr="alt=&quot;&quot;"/>
          <p:cNvCxnSpPr/>
          <p:nvPr/>
        </p:nvCxnSpPr>
        <p:spPr>
          <a:xfrm rot="10800000">
            <a:off x="1828800" y="3810000"/>
            <a:ext cx="685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35088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ncrypted-tbn1.gstatic.com/images?q=tbn:ANd9GcQfDdhq8GhGFKoyvFJILmJrFoguL9U8zEojTWqjvlOLMVAZKPD5"/>
          <p:cNvPicPr/>
          <p:nvPr/>
        </p:nvPicPr>
        <p:blipFill>
          <a:blip r:embed="rId2" cstate="print"/>
          <a:srcRect/>
          <a:stretch>
            <a:fillRect/>
          </a:stretch>
        </p:blipFill>
        <p:spPr bwMode="auto">
          <a:xfrm>
            <a:off x="4564117" y="1981200"/>
            <a:ext cx="3962400" cy="25908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dirty="0"/>
              <a:t>Tips for Female Urinal U</a:t>
            </a:r>
            <a:r>
              <a:rPr lang="en-US" dirty="0" smtClean="0"/>
              <a:t>se</a:t>
            </a:r>
            <a:endParaRPr lang="en-US" dirty="0"/>
          </a:p>
        </p:txBody>
      </p:sp>
      <p:sp>
        <p:nvSpPr>
          <p:cNvPr id="4" name="Content Placeholder 3"/>
          <p:cNvSpPr>
            <a:spLocks noGrp="1"/>
          </p:cNvSpPr>
          <p:nvPr>
            <p:ph sz="quarter" idx="11"/>
          </p:nvPr>
        </p:nvSpPr>
        <p:spPr/>
        <p:txBody>
          <a:bodyPr>
            <a:normAutofit fontScale="77500" lnSpcReduction="20000"/>
          </a:bodyPr>
          <a:lstStyle/>
          <a:p>
            <a:r>
              <a:rPr lang="en-US" dirty="0"/>
              <a:t>Present the device to the patient; explain that it is a device to collect urine</a:t>
            </a:r>
          </a:p>
          <a:p>
            <a:r>
              <a:rPr lang="en-US" dirty="0"/>
              <a:t>Assist the patient in placing the urinal flat side down, handle up between the patient’s legs flush to the perineum</a:t>
            </a:r>
          </a:p>
          <a:p>
            <a:r>
              <a:rPr lang="en-US" dirty="0"/>
              <a:t>Adjust patient’s head to an upright position for </a:t>
            </a:r>
            <a:r>
              <a:rPr lang="en-US" dirty="0" smtClean="0"/>
              <a:t>comfort</a:t>
            </a:r>
            <a:endParaRPr lang="en-US" dirty="0"/>
          </a:p>
        </p:txBody>
      </p:sp>
      <p:sp>
        <p:nvSpPr>
          <p:cNvPr id="5"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80</a:t>
            </a:fld>
            <a:endParaRPr lang="en-US" dirty="0"/>
          </a:p>
        </p:txBody>
      </p:sp>
    </p:spTree>
    <p:extLst>
      <p:ext uri="{BB962C8B-B14F-4D97-AF65-F5344CB8AC3E}">
        <p14:creationId xmlns:p14="http://schemas.microsoft.com/office/powerpoint/2010/main" val="15341748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in Stock of Catheter Trays</a:t>
            </a:r>
            <a:endParaRPr lang="en-US" dirty="0"/>
          </a:p>
        </p:txBody>
      </p:sp>
      <p:sp>
        <p:nvSpPr>
          <p:cNvPr id="3" name="Content Placeholder 2"/>
          <p:cNvSpPr>
            <a:spLocks noGrp="1"/>
          </p:cNvSpPr>
          <p:nvPr>
            <p:ph sz="quarter" idx="11"/>
          </p:nvPr>
        </p:nvSpPr>
        <p:spPr/>
        <p:txBody>
          <a:bodyPr>
            <a:normAutofit fontScale="92500" lnSpcReduction="10000"/>
          </a:bodyPr>
          <a:lstStyle/>
          <a:p>
            <a:r>
              <a:rPr lang="en-US" dirty="0" smtClean="0"/>
              <a:t>Prior to project, both trays with a conventional drainage bag and </a:t>
            </a:r>
            <a:r>
              <a:rPr lang="en-US" dirty="0" err="1" smtClean="0"/>
              <a:t>urimeter</a:t>
            </a:r>
            <a:r>
              <a:rPr lang="en-US" dirty="0" smtClean="0"/>
              <a:t> trays were stocked in the ED &amp; OR</a:t>
            </a:r>
          </a:p>
          <a:p>
            <a:r>
              <a:rPr lang="en-US" dirty="0" smtClean="0"/>
              <a:t>Often times, seal was being broken when pt received in ICU to place a temp sensing/</a:t>
            </a:r>
            <a:r>
              <a:rPr lang="en-US" dirty="0" err="1" smtClean="0"/>
              <a:t>urimeter</a:t>
            </a:r>
            <a:r>
              <a:rPr lang="en-US" dirty="0" smtClean="0"/>
              <a:t> drainage bag</a:t>
            </a:r>
          </a:p>
          <a:p>
            <a:r>
              <a:rPr lang="en-US" dirty="0" smtClean="0"/>
              <a:t>Skin Council &amp; Supply collaborated to place urinary catheter trays in ED &amp; OR to allow for more appropriate product placement</a:t>
            </a:r>
            <a:endParaRPr lang="en-US"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81</a:t>
            </a:fld>
            <a:endParaRPr lang="en-US" dirty="0"/>
          </a:p>
        </p:txBody>
      </p:sp>
    </p:spTree>
    <p:extLst>
      <p:ext uri="{BB962C8B-B14F-4D97-AF65-F5344CB8AC3E}">
        <p14:creationId xmlns:p14="http://schemas.microsoft.com/office/powerpoint/2010/main" val="36287325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Getting the students involved</a:t>
            </a:r>
            <a:endParaRPr lang="en-US" dirty="0"/>
          </a:p>
        </p:txBody>
      </p:sp>
      <p:sp>
        <p:nvSpPr>
          <p:cNvPr id="8" name="Content Placeholder 7"/>
          <p:cNvSpPr>
            <a:spLocks noGrp="1"/>
          </p:cNvSpPr>
          <p:nvPr>
            <p:ph sz="quarter" idx="11"/>
          </p:nvPr>
        </p:nvSpPr>
        <p:spPr>
          <a:xfrm>
            <a:off x="457200" y="1600200"/>
            <a:ext cx="3962400" cy="4419600"/>
          </a:xfrm>
        </p:spPr>
        <p:txBody>
          <a:bodyPr>
            <a:noAutofit/>
          </a:bodyPr>
          <a:lstStyle/>
          <a:p>
            <a:r>
              <a:rPr lang="en-US" sz="2400" dirty="0" smtClean="0"/>
              <a:t>Students are educated about On the CUSP: Stop CAUTI</a:t>
            </a:r>
          </a:p>
          <a:p>
            <a:r>
              <a:rPr lang="en-US" sz="2400" dirty="0" smtClean="0"/>
              <a:t>Students created CAUTI prevention display as their unit project</a:t>
            </a:r>
          </a:p>
          <a:p>
            <a:r>
              <a:rPr lang="en-US" sz="2400" dirty="0" smtClean="0"/>
              <a:t>Presented findings to staff and created care checklist for Foley care in patient rooms</a:t>
            </a:r>
          </a:p>
          <a:p>
            <a:r>
              <a:rPr lang="en-US" sz="2400" dirty="0" smtClean="0"/>
              <a:t>Staff took great pride collaborating with students and sharing knowledge</a:t>
            </a:r>
            <a:endParaRPr lang="en-US" sz="2400" dirty="0"/>
          </a:p>
        </p:txBody>
      </p:sp>
      <p:graphicFrame>
        <p:nvGraphicFramePr>
          <p:cNvPr id="33793" name="Object 1" descr="photo of CUSP board put together by students"/>
          <p:cNvGraphicFramePr>
            <a:graphicFrameLocks noGrp="1" noChangeAspect="1"/>
          </p:cNvGraphicFramePr>
          <p:nvPr>
            <p:ph sz="quarter" idx="12"/>
            <p:extLst>
              <p:ext uri="{D42A27DB-BD31-4B8C-83A1-F6EECF244321}">
                <p14:modId xmlns:p14="http://schemas.microsoft.com/office/powerpoint/2010/main" val="2671563553"/>
              </p:ext>
            </p:extLst>
          </p:nvPr>
        </p:nvGraphicFramePr>
        <p:xfrm>
          <a:off x="4572000" y="2057400"/>
          <a:ext cx="4038600" cy="3019425"/>
        </p:xfrm>
        <a:graphic>
          <a:graphicData uri="http://schemas.openxmlformats.org/presentationml/2006/ole">
            <mc:AlternateContent xmlns:mc="http://schemas.openxmlformats.org/markup-compatibility/2006">
              <mc:Choice xmlns:v="urn:schemas-microsoft-com:vml" Requires="v">
                <p:oleObj spid="_x0000_s3088" name="Document" r:id="rId4" imgW="5972355" imgH="4463701" progId="Word.Document.12">
                  <p:embed/>
                </p:oleObj>
              </mc:Choice>
              <mc:Fallback>
                <p:oleObj name="Document" r:id="rId4" imgW="5972355" imgH="4463701"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057400"/>
                        <a:ext cx="4038600" cy="301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82</a:t>
            </a:fld>
            <a:endParaRPr lang="en-US" dirty="0"/>
          </a:p>
        </p:txBody>
      </p:sp>
    </p:spTree>
    <p:extLst>
      <p:ext uri="{BB962C8B-B14F-4D97-AF65-F5344CB8AC3E}">
        <p14:creationId xmlns:p14="http://schemas.microsoft.com/office/powerpoint/2010/main" val="34723099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Brags</a:t>
            </a:r>
            <a:endParaRPr lang="en-US" dirty="0"/>
          </a:p>
        </p:txBody>
      </p:sp>
      <p:sp>
        <p:nvSpPr>
          <p:cNvPr id="3" name="Content Placeholder 2"/>
          <p:cNvSpPr>
            <a:spLocks noGrp="1"/>
          </p:cNvSpPr>
          <p:nvPr>
            <p:ph sz="quarter" idx="11"/>
          </p:nvPr>
        </p:nvSpPr>
        <p:spPr>
          <a:xfrm>
            <a:off x="457200" y="1524000"/>
            <a:ext cx="3962400" cy="5105400"/>
          </a:xfrm>
        </p:spPr>
        <p:txBody>
          <a:bodyPr>
            <a:noAutofit/>
          </a:bodyPr>
          <a:lstStyle/>
          <a:p>
            <a:pPr marL="236538" indent="-236538">
              <a:spcBef>
                <a:spcPts val="0"/>
              </a:spcBef>
            </a:pPr>
            <a:r>
              <a:rPr lang="en-US" sz="2000" dirty="0" smtClean="0"/>
              <a:t>News of success house-wide</a:t>
            </a:r>
          </a:p>
          <a:p>
            <a:pPr marL="457200" lvl="1" indent="-236538">
              <a:spcBef>
                <a:spcPts val="0"/>
              </a:spcBef>
            </a:pPr>
            <a:r>
              <a:rPr lang="en-US" sz="2000" dirty="0" smtClean="0"/>
              <a:t>Presented at IC meetings</a:t>
            </a:r>
          </a:p>
          <a:p>
            <a:pPr marL="236538" indent="-236538">
              <a:spcBef>
                <a:spcPts val="0"/>
              </a:spcBef>
            </a:pPr>
            <a:r>
              <a:rPr lang="en-US" sz="2000" dirty="0" smtClean="0"/>
              <a:t>Administrative support for continuing effort</a:t>
            </a:r>
          </a:p>
          <a:p>
            <a:pPr marL="457200" lvl="1" indent="-220663">
              <a:spcBef>
                <a:spcPts val="0"/>
              </a:spcBef>
            </a:pPr>
            <a:r>
              <a:rPr lang="en-US" sz="2000" dirty="0" smtClean="0"/>
              <a:t>Support for Nurse-Driven Removal Protocol</a:t>
            </a:r>
          </a:p>
          <a:p>
            <a:pPr marL="236538" indent="-236538">
              <a:spcBef>
                <a:spcPts val="0"/>
              </a:spcBef>
            </a:pPr>
            <a:r>
              <a:rPr lang="en-US" sz="2000" dirty="0" smtClean="0"/>
              <a:t>Empowering staff to participate in activities beyond the bedside</a:t>
            </a:r>
          </a:p>
          <a:p>
            <a:pPr marL="236538" indent="-236538">
              <a:spcBef>
                <a:spcPts val="0"/>
              </a:spcBef>
            </a:pPr>
            <a:r>
              <a:rPr lang="en-US" sz="2000" dirty="0" smtClean="0"/>
              <a:t>Opportunities to share our story with hospitals in the community</a:t>
            </a:r>
          </a:p>
          <a:p>
            <a:pPr marL="457200" lvl="1" indent="-236538">
              <a:spcBef>
                <a:spcPts val="0"/>
              </a:spcBef>
            </a:pPr>
            <a:r>
              <a:rPr lang="en-US" sz="2000" dirty="0" smtClean="0"/>
              <a:t>Keynote Presentation for Winter Plenary QIO Session</a:t>
            </a:r>
          </a:p>
          <a:p>
            <a:pPr marL="236538" indent="-236538">
              <a:spcBef>
                <a:spcPts val="0"/>
              </a:spcBef>
            </a:pPr>
            <a:r>
              <a:rPr lang="en-US" sz="2000" dirty="0" smtClean="0"/>
              <a:t>Awards presented for NSCU’s work at Learning Session 3</a:t>
            </a:r>
          </a:p>
          <a:p>
            <a:pPr marL="236538" indent="-236538">
              <a:spcBef>
                <a:spcPts val="0"/>
              </a:spcBef>
            </a:pPr>
            <a:r>
              <a:rPr lang="en-US" sz="2000" dirty="0" smtClean="0"/>
              <a:t>Article appearing in hospital newsletter </a:t>
            </a:r>
            <a:r>
              <a:rPr lang="en-US" sz="2000" i="1" dirty="0" smtClean="0"/>
              <a:t>The Pulse</a:t>
            </a:r>
          </a:p>
        </p:txBody>
      </p:sp>
      <p:pic>
        <p:nvPicPr>
          <p:cNvPr id="39939" name="Picture 3" descr="ICU team at Learning Session 3"/>
          <p:cNvPicPr>
            <a:picLocks noChangeAspect="1" noChangeArrowheads="1"/>
          </p:cNvPicPr>
          <p:nvPr/>
        </p:nvPicPr>
        <p:blipFill>
          <a:blip r:embed="rId2" cstate="print"/>
          <a:srcRect/>
          <a:stretch>
            <a:fillRect/>
          </a:stretch>
        </p:blipFill>
        <p:spPr bwMode="auto">
          <a:xfrm>
            <a:off x="4876800" y="3048000"/>
            <a:ext cx="3606800" cy="2705100"/>
          </a:xfrm>
          <a:prstGeom prst="rect">
            <a:avLst/>
          </a:prstGeom>
          <a:noFill/>
        </p:spPr>
      </p:pic>
      <p:sp>
        <p:nvSpPr>
          <p:cNvPr id="6" name="Content Placeholder 5"/>
          <p:cNvSpPr>
            <a:spLocks noGrp="1"/>
          </p:cNvSpPr>
          <p:nvPr>
            <p:ph sz="quarter" idx="12"/>
          </p:nvPr>
        </p:nvSpPr>
        <p:spPr>
          <a:xfrm>
            <a:off x="4724400" y="1524000"/>
            <a:ext cx="3962400" cy="1600200"/>
          </a:xfrm>
        </p:spPr>
        <p:txBody>
          <a:bodyPr>
            <a:normAutofit/>
          </a:bodyPr>
          <a:lstStyle/>
          <a:p>
            <a:pPr marL="236538" indent="-236538">
              <a:spcBef>
                <a:spcPts val="0"/>
              </a:spcBef>
            </a:pPr>
            <a:r>
              <a:rPr lang="en-US" sz="2000" dirty="0"/>
              <a:t>Participation in CDC sponsored </a:t>
            </a:r>
            <a:r>
              <a:rPr lang="en-US" sz="2000" i="1" dirty="0"/>
              <a:t>“Reverse the Trend” </a:t>
            </a:r>
            <a:r>
              <a:rPr lang="en-US" sz="2000" dirty="0"/>
              <a:t>Webinar</a:t>
            </a:r>
          </a:p>
          <a:p>
            <a:pPr marL="236538" indent="-236538">
              <a:spcBef>
                <a:spcPts val="0"/>
              </a:spcBef>
            </a:pPr>
            <a:r>
              <a:rPr lang="en-US" sz="2000" dirty="0"/>
              <a:t>Interview appearing in </a:t>
            </a:r>
            <a:r>
              <a:rPr lang="en-US" sz="2000" dirty="0" smtClean="0"/>
              <a:t>edition of </a:t>
            </a:r>
            <a:r>
              <a:rPr lang="en-US" sz="2000" dirty="0"/>
              <a:t>APIC’s </a:t>
            </a:r>
            <a:r>
              <a:rPr lang="en-US" sz="2000" i="1" dirty="0"/>
              <a:t>Prevention Strategist</a:t>
            </a:r>
          </a:p>
          <a:p>
            <a:endParaRPr lang="en-US" sz="2000" dirty="0"/>
          </a:p>
        </p:txBody>
      </p:sp>
      <p:sp>
        <p:nvSpPr>
          <p:cNvPr id="7"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83</a:t>
            </a:fld>
            <a:endParaRPr lang="en-US" dirty="0"/>
          </a:p>
        </p:txBody>
      </p:sp>
    </p:spTree>
    <p:extLst>
      <p:ext uri="{BB962C8B-B14F-4D97-AF65-F5344CB8AC3E}">
        <p14:creationId xmlns:p14="http://schemas.microsoft.com/office/powerpoint/2010/main" val="1073419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5" name="Content Placeholder 4"/>
          <p:cNvSpPr>
            <a:spLocks noGrp="1"/>
          </p:cNvSpPr>
          <p:nvPr>
            <p:ph sz="quarter" idx="11"/>
          </p:nvPr>
        </p:nvSpPr>
        <p:spPr/>
        <p:txBody>
          <a:bodyPr>
            <a:noAutofit/>
          </a:bodyPr>
          <a:lstStyle/>
          <a:p>
            <a:r>
              <a:rPr lang="en-US" sz="2400" dirty="0" smtClean="0"/>
              <a:t>Physician Buy-in</a:t>
            </a:r>
          </a:p>
          <a:p>
            <a:r>
              <a:rPr lang="en-US" sz="2400" dirty="0" smtClean="0"/>
              <a:t>Time &amp; resources</a:t>
            </a:r>
          </a:p>
          <a:p>
            <a:pPr lvl="1"/>
            <a:r>
              <a:rPr lang="en-US" sz="2000" dirty="0" smtClean="0"/>
              <a:t>Securing more commodes, finding times to meet, funding  </a:t>
            </a:r>
          </a:p>
          <a:p>
            <a:r>
              <a:rPr lang="en-US" sz="2400" dirty="0" smtClean="0"/>
              <a:t>Staff schedule &amp; availability</a:t>
            </a:r>
          </a:p>
          <a:p>
            <a:pPr lvl="1"/>
            <a:r>
              <a:rPr lang="en-US" sz="2000" dirty="0" smtClean="0"/>
              <a:t>Low census, floating</a:t>
            </a:r>
          </a:p>
          <a:p>
            <a:r>
              <a:rPr lang="en-US" sz="2400" dirty="0" smtClean="0"/>
              <a:t>Competing Project Rollouts</a:t>
            </a:r>
          </a:p>
          <a:p>
            <a:pPr lvl="1"/>
            <a:r>
              <a:rPr lang="en-US" sz="2000" dirty="0" smtClean="0"/>
              <a:t>EMR implementation</a:t>
            </a:r>
          </a:p>
          <a:p>
            <a:pPr lvl="1"/>
            <a:r>
              <a:rPr lang="en-US" sz="2000" dirty="0" smtClean="0"/>
              <a:t>Competing Project Rollouts</a:t>
            </a:r>
          </a:p>
          <a:p>
            <a:pPr lvl="0"/>
            <a:r>
              <a:rPr lang="en-US" sz="2400" dirty="0" smtClean="0">
                <a:solidFill>
                  <a:prstClr val="black"/>
                </a:solidFill>
              </a:rPr>
              <a:t>Administrative Changes</a:t>
            </a:r>
          </a:p>
          <a:p>
            <a:pPr lvl="0"/>
            <a:r>
              <a:rPr lang="en-US" sz="2400" dirty="0" smtClean="0">
                <a:solidFill>
                  <a:prstClr val="black"/>
                </a:solidFill>
              </a:rPr>
              <a:t>Fear about life without a Foley, “New Trick Anxiety”</a:t>
            </a:r>
          </a:p>
          <a:p>
            <a:pPr lvl="0">
              <a:buNone/>
            </a:pPr>
            <a:r>
              <a:rPr lang="en-US" sz="2400" dirty="0">
                <a:solidFill>
                  <a:prstClr val="black"/>
                </a:solidFill>
              </a:rPr>
              <a:t>	</a:t>
            </a:r>
          </a:p>
          <a:p>
            <a:pPr lvl="0">
              <a:buNone/>
            </a:pPr>
            <a:endParaRPr lang="en-US" sz="2400" dirty="0">
              <a:solidFill>
                <a:prstClr val="black"/>
              </a:solidFill>
            </a:endParaRPr>
          </a:p>
          <a:p>
            <a:pPr lvl="1">
              <a:buNone/>
            </a:pPr>
            <a:endParaRPr lang="en-US" sz="2000" dirty="0" smtClean="0"/>
          </a:p>
          <a:p>
            <a:pPr lvl="1">
              <a:buNone/>
            </a:pPr>
            <a:endParaRPr lang="en-US" sz="2000" dirty="0"/>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84</a:t>
            </a:fld>
            <a:endParaRPr lang="en-US" dirty="0"/>
          </a:p>
        </p:txBody>
      </p:sp>
    </p:spTree>
    <p:extLst>
      <p:ext uri="{BB962C8B-B14F-4D97-AF65-F5344CB8AC3E}">
        <p14:creationId xmlns:p14="http://schemas.microsoft.com/office/powerpoint/2010/main" val="35027015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are We Doing?</a:t>
            </a:r>
            <a:endParaRPr lang="en-US" dirty="0"/>
          </a:p>
        </p:txBody>
      </p:sp>
      <p:sp>
        <p:nvSpPr>
          <p:cNvPr id="6" name="Content Placeholder 5"/>
          <p:cNvSpPr>
            <a:spLocks noGrp="1"/>
          </p:cNvSpPr>
          <p:nvPr>
            <p:ph sz="quarter" idx="11"/>
          </p:nvPr>
        </p:nvSpPr>
        <p:spPr/>
        <p:txBody>
          <a:bodyPr>
            <a:normAutofit fontScale="70000" lnSpcReduction="20000"/>
          </a:bodyPr>
          <a:lstStyle/>
          <a:p>
            <a:r>
              <a:rPr lang="en-US" dirty="0" smtClean="0"/>
              <a:t>Staff is advocating for Foley removal when not indicated</a:t>
            </a:r>
          </a:p>
          <a:p>
            <a:r>
              <a:rPr lang="en-US" dirty="0" smtClean="0"/>
              <a:t>Staff really taking ownership of CAUTI when occurring, reviewing what could be done</a:t>
            </a:r>
          </a:p>
          <a:p>
            <a:r>
              <a:rPr lang="en-US" dirty="0" smtClean="0"/>
              <a:t>Physicians on ICU Team assess for indication during daily rounds</a:t>
            </a:r>
          </a:p>
          <a:p>
            <a:r>
              <a:rPr lang="en-US" dirty="0" smtClean="0"/>
              <a:t>Catheter alternatives are used on a regular basis</a:t>
            </a:r>
          </a:p>
          <a:p>
            <a:r>
              <a:rPr lang="en-US" dirty="0" smtClean="0"/>
              <a:t>Infection Control reports less investigation of CAUTI incidents</a:t>
            </a:r>
          </a:p>
          <a:p>
            <a:r>
              <a:rPr lang="en-US" dirty="0" smtClean="0"/>
              <a:t>Foley Policy revised to reflect best practice</a:t>
            </a:r>
            <a:r>
              <a:rPr lang="en-US" dirty="0"/>
              <a:t> </a:t>
            </a:r>
            <a:r>
              <a:rPr lang="en-US" dirty="0" smtClean="0"/>
              <a:t>including Nurse-driven Foley removal</a:t>
            </a:r>
          </a:p>
          <a:p>
            <a:r>
              <a:rPr lang="en-US" dirty="0" smtClean="0"/>
              <a:t>Plaques and articles displayed in the units</a:t>
            </a:r>
          </a:p>
          <a:p>
            <a:r>
              <a:rPr lang="en-US" dirty="0" smtClean="0"/>
              <a:t>Continuing to coordinate with Performance Improvement, Infection Control, Education, &amp; other departments to reduce CAUTI</a:t>
            </a:r>
          </a:p>
          <a:p>
            <a:r>
              <a:rPr lang="en-US" dirty="0" smtClean="0"/>
              <a:t>Continuing to develop program to continue moving towards ZERO CAUTI</a:t>
            </a:r>
          </a:p>
        </p:txBody>
      </p:sp>
      <p:sp>
        <p:nvSpPr>
          <p:cNvPr id="4" name="Slide Number Placeholder 3"/>
          <p:cNvSpPr>
            <a:spLocks noGrp="1"/>
          </p:cNvSpPr>
          <p:nvPr>
            <p:ph type="sldNum" sz="quarter" idx="10"/>
          </p:nvPr>
        </p:nvSpPr>
        <p:spPr>
          <a:xfrm>
            <a:off x="457200" y="6324600"/>
            <a:ext cx="2133600" cy="365125"/>
          </a:xfrm>
        </p:spPr>
        <p:txBody>
          <a:bodyPr/>
          <a:lstStyle/>
          <a:p>
            <a:pPr algn="l">
              <a:defRPr/>
            </a:pPr>
            <a:fld id="{3B496A89-B87D-4AC6-BA37-A98F00399581}" type="slidenum">
              <a:rPr lang="en-US" smtClean="0"/>
              <a:pPr algn="l">
                <a:defRPr/>
              </a:pPr>
              <a:t>85</a:t>
            </a:fld>
            <a:endParaRPr lang="en-US" dirty="0"/>
          </a:p>
        </p:txBody>
      </p:sp>
    </p:spTree>
    <p:extLst>
      <p:ext uri="{BB962C8B-B14F-4D97-AF65-F5344CB8AC3E}">
        <p14:creationId xmlns:p14="http://schemas.microsoft.com/office/powerpoint/2010/main" val="32241384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657600"/>
            <a:ext cx="7772400" cy="1470025"/>
          </a:xfrm>
        </p:spPr>
        <p:txBody>
          <a:bodyPr/>
          <a:lstStyle/>
          <a:p>
            <a:r>
              <a:rPr lang="en-US" dirty="0" smtClean="0"/>
              <a:t>Thank You</a:t>
            </a:r>
            <a:endParaRPr lang="en-US" dirty="0"/>
          </a:p>
        </p:txBody>
      </p:sp>
      <p:pic>
        <p:nvPicPr>
          <p:cNvPr id="40962" name="Picture 2" descr="ICU team at hospital"/>
          <p:cNvPicPr>
            <a:picLocks noChangeAspect="1" noChangeArrowheads="1"/>
          </p:cNvPicPr>
          <p:nvPr/>
        </p:nvPicPr>
        <p:blipFill>
          <a:blip r:embed="rId2" cstate="print"/>
          <a:srcRect/>
          <a:stretch>
            <a:fillRect/>
          </a:stretch>
        </p:blipFill>
        <p:spPr bwMode="auto">
          <a:xfrm>
            <a:off x="1337440" y="1828800"/>
            <a:ext cx="6468533" cy="3638550"/>
          </a:xfrm>
          <a:prstGeom prst="rect">
            <a:avLst/>
          </a:prstGeom>
          <a:noFill/>
        </p:spPr>
      </p:pic>
      <p:sp>
        <p:nvSpPr>
          <p:cNvPr id="6" name="Slide Number Placeholder 3"/>
          <p:cNvSpPr>
            <a:spLocks noGrp="1"/>
          </p:cNvSpPr>
          <p:nvPr>
            <p:ph type="sldNum" sz="quarter" idx="10"/>
          </p:nvPr>
        </p:nvSpPr>
        <p:spPr>
          <a:xfrm>
            <a:off x="457200" y="6324600"/>
            <a:ext cx="2133600" cy="365125"/>
          </a:xfrm>
        </p:spPr>
        <p:txBody>
          <a:bodyPr vert="horz" lIns="91440" tIns="45720" rIns="91440" bIns="45720" rtlCol="0" anchor="ctr"/>
          <a:lstStyle/>
          <a:p>
            <a:fld id="{3B496A89-B87D-4AC6-BA37-A98F00399581}" type="slidenum">
              <a:rPr lang="en-US" sz="1200">
                <a:solidFill>
                  <a:schemeClr val="tx1">
                    <a:tint val="75000"/>
                  </a:schemeClr>
                </a:solidFill>
              </a:rPr>
              <a:pPr/>
              <a:t>86</a:t>
            </a:fld>
            <a:endParaRPr lang="en-US" sz="1200" dirty="0">
              <a:solidFill>
                <a:schemeClr val="tx1">
                  <a:tint val="75000"/>
                </a:schemeClr>
              </a:solidFill>
            </a:endParaRPr>
          </a:p>
        </p:txBody>
      </p:sp>
      <p:sp>
        <p:nvSpPr>
          <p:cNvPr id="2" name="Subtitle 1"/>
          <p:cNvSpPr>
            <a:spLocks noGrp="1"/>
          </p:cNvSpPr>
          <p:nvPr>
            <p:ph type="subTitle" idx="1"/>
          </p:nvPr>
        </p:nvSpPr>
        <p:spPr>
          <a:xfrm>
            <a:off x="1371307" y="5562600"/>
            <a:ext cx="6400800" cy="685800"/>
          </a:xfrm>
        </p:spPr>
        <p:txBody>
          <a:bodyPr/>
          <a:lstStyle/>
          <a:p>
            <a:r>
              <a:rPr lang="en-US" dirty="0" smtClean="0">
                <a:solidFill>
                  <a:schemeClr val="tx1"/>
                </a:solidFill>
              </a:rPr>
              <a:t>Thank you</a:t>
            </a:r>
            <a:endParaRPr lang="en-US" dirty="0">
              <a:solidFill>
                <a:schemeClr val="tx1"/>
              </a:solidFill>
            </a:endParaRPr>
          </a:p>
        </p:txBody>
      </p:sp>
    </p:spTree>
    <p:extLst>
      <p:ext uri="{BB962C8B-B14F-4D97-AF65-F5344CB8AC3E}">
        <p14:creationId xmlns:p14="http://schemas.microsoft.com/office/powerpoint/2010/main" val="6875402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
        <p:nvSpPr>
          <p:cNvPr id="5" name="Slide Number Placeholder 3"/>
          <p:cNvSpPr>
            <a:spLocks noGrp="1"/>
          </p:cNvSpPr>
          <p:nvPr>
            <p:ph type="sldNum" sz="quarter" idx="4294967295"/>
          </p:nvPr>
        </p:nvSpPr>
        <p:spPr>
          <a:xfrm>
            <a:off x="457200" y="632460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fld id="{D60F9124-53E4-4354-BB82-A45AE5086DA4}" type="slidenum">
              <a:rPr lang="en-US" altLang="en-US" smtClean="0"/>
              <a:pPr algn="l" eaLnBrk="1" hangingPunct="1"/>
              <a:t>87</a:t>
            </a:fld>
            <a:endParaRPr lang="en-US" altLang="en-US" dirty="0" smtClean="0"/>
          </a:p>
        </p:txBody>
      </p:sp>
    </p:spTree>
    <p:extLst>
      <p:ext uri="{BB962C8B-B14F-4D97-AF65-F5344CB8AC3E}">
        <p14:creationId xmlns:p14="http://schemas.microsoft.com/office/powerpoint/2010/main" val="16390901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88</a:t>
            </a:fld>
            <a:endParaRPr lang="en-US" dirty="0"/>
          </a:p>
        </p:txBody>
      </p:sp>
      <p:sp>
        <p:nvSpPr>
          <p:cNvPr id="4" name="Content Placeholder 3"/>
          <p:cNvSpPr>
            <a:spLocks noGrp="1"/>
          </p:cNvSpPr>
          <p:nvPr>
            <p:ph sz="quarter" idx="11"/>
          </p:nvPr>
        </p:nvSpPr>
        <p:spPr/>
        <p:txBody>
          <a:bodyPr>
            <a:normAutofit/>
          </a:bodyPr>
          <a:lstStyle/>
          <a:p>
            <a:pPr marL="0" indent="0">
              <a:buNone/>
            </a:pPr>
            <a:r>
              <a:rPr lang="en-US" sz="2600" dirty="0"/>
              <a:t>Prepared by the Health Research &amp; Educational Trust of the American Hospital Association with contract funding provided by the Agency for Healthcare Research and Quality through the contract,</a:t>
            </a:r>
            <a:r>
              <a:rPr lang="en-US" sz="2600" b="1" dirty="0"/>
              <a:t> </a:t>
            </a:r>
            <a:r>
              <a:rPr lang="en-US" sz="26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Tree>
    <p:extLst>
      <p:ext uri="{BB962C8B-B14F-4D97-AF65-F5344CB8AC3E}">
        <p14:creationId xmlns:p14="http://schemas.microsoft.com/office/powerpoint/2010/main" val="3331883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Aims</a:t>
            </a:r>
          </a:p>
        </p:txBody>
      </p:sp>
      <p:sp>
        <p:nvSpPr>
          <p:cNvPr id="24577" name="Rectangle 6"/>
          <p:cNvSpPr>
            <a:spLocks noGrp="1" noChangeArrowheads="1"/>
          </p:cNvSpPr>
          <p:nvPr>
            <p:ph type="sldNum" sz="quarter" idx="10"/>
          </p:nvPr>
        </p:nvSpPr>
        <p:spPr>
          <a:noFill/>
        </p:spPr>
        <p:txBody>
          <a:bodyPr/>
          <a:lstStyle/>
          <a:p>
            <a:pPr algn="l">
              <a:buClr>
                <a:srgbClr val="005581"/>
              </a:buClr>
            </a:pPr>
            <a:fld id="{46574970-38D2-42AF-BD6F-C9529AD21213}" type="slidenum">
              <a:rPr lang="en-US" smtClean="0">
                <a:solidFill>
                  <a:prstClr val="black">
                    <a:tint val="75000"/>
                  </a:prstClr>
                </a:solidFill>
              </a:rPr>
              <a:pPr algn="l">
                <a:buClr>
                  <a:srgbClr val="005581"/>
                </a:buClr>
              </a:pPr>
              <a:t>9</a:t>
            </a:fld>
            <a:endParaRPr lang="en-US" dirty="0" smtClean="0">
              <a:solidFill>
                <a:prstClr val="black">
                  <a:tint val="75000"/>
                </a:prstClr>
              </a:solidFill>
            </a:endParaRPr>
          </a:p>
        </p:txBody>
      </p:sp>
      <p:sp>
        <p:nvSpPr>
          <p:cNvPr id="24579" name="Content Placeholder 2"/>
          <p:cNvSpPr>
            <a:spLocks noGrp="1"/>
          </p:cNvSpPr>
          <p:nvPr>
            <p:ph sz="quarter" idx="11"/>
          </p:nvPr>
        </p:nvSpPr>
        <p:spPr>
          <a:prstGeom prst="rect">
            <a:avLst/>
          </a:prstGeom>
        </p:spPr>
        <p:txBody>
          <a:bodyPr>
            <a:normAutofit/>
          </a:bodyPr>
          <a:lstStyle/>
          <a:p>
            <a:pPr marL="457200" indent="-457200">
              <a:buFont typeface="Arial" pitchFamily="34" charset="0"/>
              <a:buChar char="•"/>
            </a:pPr>
            <a:r>
              <a:rPr lang="en-US" sz="2800" dirty="0" smtClean="0"/>
              <a:t>Understand the CUSP framework for initiating culture change</a:t>
            </a:r>
          </a:p>
          <a:p>
            <a:pPr marL="457200" indent="-457200"/>
            <a:r>
              <a:rPr lang="en-US" sz="2800" dirty="0" smtClean="0"/>
              <a:t>Apply culture change theory to urinary catheter culture</a:t>
            </a:r>
          </a:p>
          <a:p>
            <a:pPr marL="457200" indent="-457200"/>
            <a:endParaRPr lang="en-US" sz="2800" dirty="0" smtClean="0"/>
          </a:p>
        </p:txBody>
      </p:sp>
    </p:spTree>
    <p:extLst>
      <p:ext uri="{BB962C8B-B14F-4D97-AF65-F5344CB8AC3E}">
        <p14:creationId xmlns:p14="http://schemas.microsoft.com/office/powerpoint/2010/main" val="3229337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theCUSP_Presentation Template_logo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3642</Words>
  <Application>Microsoft Office PowerPoint</Application>
  <PresentationFormat>On-screen Show (4:3)</PresentationFormat>
  <Paragraphs>713</Paragraphs>
  <Slides>88</Slides>
  <Notes>22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1" baseType="lpstr">
      <vt:lpstr>Office Theme</vt:lpstr>
      <vt:lpstr>OntheCUSP_Presentation Template_logo options</vt:lpstr>
      <vt:lpstr>Document</vt:lpstr>
      <vt:lpstr>Preventing CAUTI in Specialized Patient Populations: The ICU</vt:lpstr>
      <vt:lpstr>Additional Presenters</vt:lpstr>
      <vt:lpstr>Learning Objectives</vt:lpstr>
      <vt:lpstr>On the CUSP: Stop CAUTI</vt:lpstr>
      <vt:lpstr>Case</vt:lpstr>
      <vt:lpstr>What is the cause of Ms. B’s hypoxia?</vt:lpstr>
      <vt:lpstr>What is the cause of Ms. B’s hypoxia?</vt:lpstr>
      <vt:lpstr>Case</vt:lpstr>
      <vt:lpstr>Aims</vt:lpstr>
      <vt:lpstr>Organizational Culture</vt:lpstr>
      <vt:lpstr>Where do we intervene?</vt:lpstr>
      <vt:lpstr>CAUTI ICU Culture</vt:lpstr>
      <vt:lpstr>Leading Change</vt:lpstr>
      <vt:lpstr>Culture Change Theory</vt:lpstr>
      <vt:lpstr>Changing Patient Safety Culture</vt:lpstr>
      <vt:lpstr>Can you get people to start behaving in a new way?</vt:lpstr>
      <vt:lpstr>Can you get people to start behaving in a new way?</vt:lpstr>
      <vt:lpstr>Can you get people to start behaving in a new way?</vt:lpstr>
      <vt:lpstr>Can you get people to start behaving in a new way?</vt:lpstr>
      <vt:lpstr>Can you get people to start behaving in a new way?</vt:lpstr>
      <vt:lpstr>Can you get people to start behaving in a new way?</vt:lpstr>
      <vt:lpstr>Can you get people to start behaving in a new way?</vt:lpstr>
      <vt:lpstr>Population Health Improvement </vt:lpstr>
      <vt:lpstr>Eat Healthy!</vt:lpstr>
      <vt:lpstr>Use Skim Milk!</vt:lpstr>
      <vt:lpstr>Use Skim Milk!</vt:lpstr>
      <vt:lpstr>Can you get people to start behaving in a new way?</vt:lpstr>
      <vt:lpstr>Education – Direct the Rider</vt:lpstr>
      <vt:lpstr>Taste Test</vt:lpstr>
      <vt:lpstr>Which group attempted the puzzle for a longer time before giving up?</vt:lpstr>
      <vt:lpstr>Which group attempted the puzzle for a longer time before giving up?</vt:lpstr>
      <vt:lpstr>Can you get people to start behaving in a new way?</vt:lpstr>
      <vt:lpstr>Engage – Patients</vt:lpstr>
      <vt:lpstr>Engage – Finances</vt:lpstr>
      <vt:lpstr>Engage – Vision</vt:lpstr>
      <vt:lpstr>Don’t Forget the Cookies</vt:lpstr>
      <vt:lpstr>Free Popcorn</vt:lpstr>
      <vt:lpstr>What characteristics were different between the groups?</vt:lpstr>
      <vt:lpstr>What characteristics were different between the groups?</vt:lpstr>
      <vt:lpstr>Can you get people to start behaving in a new way?</vt:lpstr>
      <vt:lpstr>Execute – Structure</vt:lpstr>
      <vt:lpstr>Execute – Processes</vt:lpstr>
      <vt:lpstr>Evaluation</vt:lpstr>
      <vt:lpstr>Can you get people to start behaving in a new way?</vt:lpstr>
      <vt:lpstr>Organizational Culture</vt:lpstr>
      <vt:lpstr>CAUTI ICU Culture</vt:lpstr>
      <vt:lpstr>Learning Objectives</vt:lpstr>
      <vt:lpstr>Last patient of the morning (11:45 a.m.)</vt:lpstr>
      <vt:lpstr>Why do ICU patients feel ‘special’?</vt:lpstr>
      <vt:lpstr>So why is it so hard to change things?</vt:lpstr>
      <vt:lpstr>So why is it so hard to change things?</vt:lpstr>
      <vt:lpstr>ICU care is complex even in a ‘closed’ unit</vt:lpstr>
      <vt:lpstr>Time frame</vt:lpstr>
      <vt:lpstr>So why is it so hard to change things?</vt:lpstr>
      <vt:lpstr>It used to be… </vt:lpstr>
      <vt:lpstr>Trend from 1993 to 2004</vt:lpstr>
      <vt:lpstr>Understanding Changes in Established Practice </vt:lpstr>
      <vt:lpstr>Understanding Changes in Established Practice </vt:lpstr>
      <vt:lpstr>Concentration of Catheters </vt:lpstr>
      <vt:lpstr>So why is it so hard to change things?</vt:lpstr>
      <vt:lpstr>Back to the 4Es (sort of)</vt:lpstr>
      <vt:lpstr>A lot of people – and you only need one</vt:lpstr>
      <vt:lpstr>Example of empowerment…</vt:lpstr>
      <vt:lpstr>ICU is a lot of ‘doing’</vt:lpstr>
      <vt:lpstr>Human Nature</vt:lpstr>
      <vt:lpstr>Celebrate the ‘removal’</vt:lpstr>
      <vt:lpstr>On the CUSP: Stop CAUTI</vt:lpstr>
      <vt:lpstr>On the CUSP at UMC</vt:lpstr>
      <vt:lpstr>Formation of CAUTI Team</vt:lpstr>
      <vt:lpstr>Review of Policy &amp; Practice 2012</vt:lpstr>
      <vt:lpstr>Executive Champion CAUTI Rounds </vt:lpstr>
      <vt:lpstr>Team Member Participation</vt:lpstr>
      <vt:lpstr>Learning Session 2 &amp; 3</vt:lpstr>
      <vt:lpstr>On the CUSP in Action</vt:lpstr>
      <vt:lpstr>CUSP Information Boards</vt:lpstr>
      <vt:lpstr>Foley Decision Tree</vt:lpstr>
      <vt:lpstr>CAUTI Alert</vt:lpstr>
      <vt:lpstr>Foley Catheter Training</vt:lpstr>
      <vt:lpstr>Catheter Alternatives</vt:lpstr>
      <vt:lpstr>Tips for Female Urinal Use</vt:lpstr>
      <vt:lpstr>Change in Stock of Catheter Trays</vt:lpstr>
      <vt:lpstr>Getting the students involved</vt:lpstr>
      <vt:lpstr>Brags</vt:lpstr>
      <vt:lpstr>Barriers</vt:lpstr>
      <vt:lpstr>How are We Doing?</vt:lpstr>
      <vt:lpstr>Thank You</vt:lpstr>
      <vt:lpstr>Thank you!</vt:lpstr>
      <vt:lpstr>Funding</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O'Shea</dc:creator>
  <cp:lastModifiedBy>Chris Heidenrich</cp:lastModifiedBy>
  <cp:revision>56</cp:revision>
  <dcterms:created xsi:type="dcterms:W3CDTF">2012-03-06T21:09:36Z</dcterms:created>
  <dcterms:modified xsi:type="dcterms:W3CDTF">2015-10-01T14:38:44Z</dcterms:modified>
</cp:coreProperties>
</file>