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18" r:id="rId1"/>
    <p:sldMasterId id="2147484131" r:id="rId2"/>
  </p:sldMasterIdLst>
  <p:notesMasterIdLst>
    <p:notesMasterId r:id="rId13"/>
  </p:notesMasterIdLst>
  <p:handoutMasterIdLst>
    <p:handoutMasterId r:id="rId14"/>
  </p:handoutMasterIdLst>
  <p:sldIdLst>
    <p:sldId id="307" r:id="rId3"/>
    <p:sldId id="318" r:id="rId4"/>
    <p:sldId id="312" r:id="rId5"/>
    <p:sldId id="313" r:id="rId6"/>
    <p:sldId id="314" r:id="rId7"/>
    <p:sldId id="315" r:id="rId8"/>
    <p:sldId id="316" r:id="rId9"/>
    <p:sldId id="306" r:id="rId10"/>
    <p:sldId id="317" r:id="rId11"/>
    <p:sldId id="319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87949" autoAdjust="0"/>
  </p:normalViewPr>
  <p:slideViewPr>
    <p:cSldViewPr snapToGrid="0" snapToObjects="1">
      <p:cViewPr>
        <p:scale>
          <a:sx n="70" d="100"/>
          <a:sy n="70" d="100"/>
        </p:scale>
        <p:origin x="-2814" y="-8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7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69A1FB-866B-7945-965B-B1E92CAB6011}" type="doc">
      <dgm:prSet loTypeId="urn:microsoft.com/office/officeart/2005/8/layout/hProcess9" loCatId="" qsTypeId="urn:microsoft.com/office/officeart/2005/8/quickstyle/simple4" qsCatId="simple" csTypeId="urn:microsoft.com/office/officeart/2005/8/colors/accent1_2" csCatId="accent1" phldr="1"/>
      <dgm:spPr/>
    </dgm:pt>
    <dgm:pt modelId="{AEA514CE-462E-834F-BD50-94F6410C92FD}">
      <dgm:prSet phldrT="[Text]" custT="1"/>
      <dgm:spPr/>
      <dgm:t>
        <a:bodyPr/>
        <a:lstStyle/>
        <a:p>
          <a:r>
            <a:rPr lang="en-US" sz="2400" dirty="0" smtClean="0"/>
            <a:t>Collaborative Guidelines</a:t>
          </a:r>
          <a:endParaRPr lang="en-US" sz="2400" dirty="0"/>
        </a:p>
      </dgm:t>
    </dgm:pt>
    <dgm:pt modelId="{97CD6F6A-0FCF-4D48-BEC3-A5DFC6688DAB}" type="parTrans" cxnId="{0E2F9542-0FA8-9F40-B969-7756A1D9B978}">
      <dgm:prSet/>
      <dgm:spPr/>
      <dgm:t>
        <a:bodyPr/>
        <a:lstStyle/>
        <a:p>
          <a:endParaRPr lang="en-US"/>
        </a:p>
      </dgm:t>
    </dgm:pt>
    <dgm:pt modelId="{C88C39FB-94BD-3744-945D-DF6F34024635}" type="sibTrans" cxnId="{0E2F9542-0FA8-9F40-B969-7756A1D9B978}">
      <dgm:prSet/>
      <dgm:spPr/>
      <dgm:t>
        <a:bodyPr/>
        <a:lstStyle/>
        <a:p>
          <a:endParaRPr lang="en-US"/>
        </a:p>
      </dgm:t>
    </dgm:pt>
    <dgm:pt modelId="{9D7702F5-D02A-D548-8B25-6AC933A002E3}">
      <dgm:prSet phldrT="[Text]" custT="1"/>
      <dgm:spPr/>
      <dgm:t>
        <a:bodyPr/>
        <a:lstStyle/>
        <a:p>
          <a:r>
            <a:rPr lang="en-US" sz="2400" dirty="0" smtClean="0"/>
            <a:t>Physician Buy-In</a:t>
          </a:r>
          <a:endParaRPr lang="en-US" sz="2400" dirty="0"/>
        </a:p>
      </dgm:t>
    </dgm:pt>
    <dgm:pt modelId="{921AEDE2-0528-2D42-A1A2-456BB72EA9C6}" type="parTrans" cxnId="{C1522CE5-09C4-A548-878A-0CD131453C03}">
      <dgm:prSet/>
      <dgm:spPr/>
      <dgm:t>
        <a:bodyPr/>
        <a:lstStyle/>
        <a:p>
          <a:endParaRPr lang="en-US"/>
        </a:p>
      </dgm:t>
    </dgm:pt>
    <dgm:pt modelId="{07FB3B05-2BD5-404B-A29C-94A7A8FFFCF4}" type="sibTrans" cxnId="{C1522CE5-09C4-A548-878A-0CD131453C03}">
      <dgm:prSet/>
      <dgm:spPr/>
      <dgm:t>
        <a:bodyPr/>
        <a:lstStyle/>
        <a:p>
          <a:endParaRPr lang="en-US"/>
        </a:p>
      </dgm:t>
    </dgm:pt>
    <dgm:pt modelId="{54B36580-0C5F-8F4E-ABF4-2D533A47DE46}">
      <dgm:prSet phldrT="[Text]" custT="1"/>
      <dgm:spPr/>
      <dgm:t>
        <a:bodyPr/>
        <a:lstStyle/>
        <a:p>
          <a:r>
            <a:rPr lang="en-US" sz="2400" dirty="0" smtClean="0"/>
            <a:t>The 3 R’s</a:t>
          </a:r>
          <a:endParaRPr lang="en-US" sz="2400" dirty="0"/>
        </a:p>
      </dgm:t>
    </dgm:pt>
    <dgm:pt modelId="{F8AFA3A0-DCF9-804A-A54C-7E0B42292B5E}" type="parTrans" cxnId="{280225A6-F66D-B44B-B685-ABC422182512}">
      <dgm:prSet/>
      <dgm:spPr/>
      <dgm:t>
        <a:bodyPr/>
        <a:lstStyle/>
        <a:p>
          <a:endParaRPr lang="en-US"/>
        </a:p>
      </dgm:t>
    </dgm:pt>
    <dgm:pt modelId="{10F9B2A4-BAB4-F54B-9D84-C1188B592CD1}" type="sibTrans" cxnId="{280225A6-F66D-B44B-B685-ABC422182512}">
      <dgm:prSet/>
      <dgm:spPr/>
      <dgm:t>
        <a:bodyPr/>
        <a:lstStyle/>
        <a:p>
          <a:endParaRPr lang="en-US"/>
        </a:p>
      </dgm:t>
    </dgm:pt>
    <dgm:pt modelId="{844BE1E0-961B-B04E-A494-748F704AF01E}">
      <dgm:prSet/>
      <dgm:spPr/>
      <dgm:t>
        <a:bodyPr/>
        <a:lstStyle/>
        <a:p>
          <a:r>
            <a:rPr lang="en-US" dirty="0" smtClean="0">
              <a:latin typeface="Britannic Bold"/>
              <a:cs typeface="Britannic Bold"/>
            </a:rPr>
            <a:t>Success!</a:t>
          </a:r>
          <a:endParaRPr lang="en-US" dirty="0">
            <a:latin typeface="Britannic Bold"/>
            <a:cs typeface="Britannic Bold"/>
          </a:endParaRPr>
        </a:p>
      </dgm:t>
    </dgm:pt>
    <dgm:pt modelId="{6B8F2A32-F4F4-CF43-B873-4BB22564E079}" type="parTrans" cxnId="{31FE0303-E3AA-AF46-9EA0-B1B2A5DACB43}">
      <dgm:prSet/>
      <dgm:spPr/>
      <dgm:t>
        <a:bodyPr/>
        <a:lstStyle/>
        <a:p>
          <a:endParaRPr lang="en-US"/>
        </a:p>
      </dgm:t>
    </dgm:pt>
    <dgm:pt modelId="{619B5F51-AB4D-E548-B136-10A21E0E5982}" type="sibTrans" cxnId="{31FE0303-E3AA-AF46-9EA0-B1B2A5DACB43}">
      <dgm:prSet/>
      <dgm:spPr/>
      <dgm:t>
        <a:bodyPr/>
        <a:lstStyle/>
        <a:p>
          <a:endParaRPr lang="en-US"/>
        </a:p>
      </dgm:t>
    </dgm:pt>
    <dgm:pt modelId="{A06E299A-01A6-C94B-8139-6B47513223B1}" type="pres">
      <dgm:prSet presAssocID="{0169A1FB-866B-7945-965B-B1E92CAB6011}" presName="CompostProcess" presStyleCnt="0">
        <dgm:presLayoutVars>
          <dgm:dir/>
          <dgm:resizeHandles val="exact"/>
        </dgm:presLayoutVars>
      </dgm:prSet>
      <dgm:spPr/>
    </dgm:pt>
    <dgm:pt modelId="{ED8B51BA-0568-FF40-8DA0-3F5CF05E76CE}" type="pres">
      <dgm:prSet presAssocID="{0169A1FB-866B-7945-965B-B1E92CAB6011}" presName="arrow" presStyleLbl="bgShp" presStyleIdx="0" presStyleCnt="1"/>
      <dgm:spPr/>
    </dgm:pt>
    <dgm:pt modelId="{B0781FEA-7D6C-954F-BEA1-812FF1C1AC6E}" type="pres">
      <dgm:prSet presAssocID="{0169A1FB-866B-7945-965B-B1E92CAB6011}" presName="linearProcess" presStyleCnt="0"/>
      <dgm:spPr/>
    </dgm:pt>
    <dgm:pt modelId="{ECC02C40-CC53-2042-A5CA-7BE1537F9C11}" type="pres">
      <dgm:prSet presAssocID="{AEA514CE-462E-834F-BD50-94F6410C92FD}" presName="textNode" presStyleLbl="node1" presStyleIdx="0" presStyleCnt="4" custScaleX="1192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193C0C-5934-B04C-B899-693973E350B4}" type="pres">
      <dgm:prSet presAssocID="{C88C39FB-94BD-3744-945D-DF6F34024635}" presName="sibTrans" presStyleCnt="0"/>
      <dgm:spPr/>
    </dgm:pt>
    <dgm:pt modelId="{2699A85F-FA8B-B447-8C81-2A9A47D6AD6F}" type="pres">
      <dgm:prSet presAssocID="{9D7702F5-D02A-D548-8B25-6AC933A002E3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2FD2C4-F76E-9140-ADE6-97DC85DE36C1}" type="pres">
      <dgm:prSet presAssocID="{07FB3B05-2BD5-404B-A29C-94A7A8FFFCF4}" presName="sibTrans" presStyleCnt="0"/>
      <dgm:spPr/>
    </dgm:pt>
    <dgm:pt modelId="{47097208-4185-8C42-9B35-36EA30425994}" type="pres">
      <dgm:prSet presAssocID="{54B36580-0C5F-8F4E-ABF4-2D533A47DE46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E93C56-FCD6-9144-802F-44A90706F11A}" type="pres">
      <dgm:prSet presAssocID="{10F9B2A4-BAB4-F54B-9D84-C1188B592CD1}" presName="sibTrans" presStyleCnt="0"/>
      <dgm:spPr/>
    </dgm:pt>
    <dgm:pt modelId="{623A8A36-E52A-C94E-BABB-92C68D69DE3E}" type="pres">
      <dgm:prSet presAssocID="{844BE1E0-961B-B04E-A494-748F704AF01E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1522CE5-09C4-A548-878A-0CD131453C03}" srcId="{0169A1FB-866B-7945-965B-B1E92CAB6011}" destId="{9D7702F5-D02A-D548-8B25-6AC933A002E3}" srcOrd="1" destOrd="0" parTransId="{921AEDE2-0528-2D42-A1A2-456BB72EA9C6}" sibTransId="{07FB3B05-2BD5-404B-A29C-94A7A8FFFCF4}"/>
    <dgm:cxn modelId="{132951EF-6EB9-420B-ADBB-8805EC77143A}" type="presOf" srcId="{AEA514CE-462E-834F-BD50-94F6410C92FD}" destId="{ECC02C40-CC53-2042-A5CA-7BE1537F9C11}" srcOrd="0" destOrd="0" presId="urn:microsoft.com/office/officeart/2005/8/layout/hProcess9"/>
    <dgm:cxn modelId="{C804F289-39DB-44EC-87E3-1BDBBABFF025}" type="presOf" srcId="{54B36580-0C5F-8F4E-ABF4-2D533A47DE46}" destId="{47097208-4185-8C42-9B35-36EA30425994}" srcOrd="0" destOrd="0" presId="urn:microsoft.com/office/officeart/2005/8/layout/hProcess9"/>
    <dgm:cxn modelId="{0E2F9542-0FA8-9F40-B969-7756A1D9B978}" srcId="{0169A1FB-866B-7945-965B-B1E92CAB6011}" destId="{AEA514CE-462E-834F-BD50-94F6410C92FD}" srcOrd="0" destOrd="0" parTransId="{97CD6F6A-0FCF-4D48-BEC3-A5DFC6688DAB}" sibTransId="{C88C39FB-94BD-3744-945D-DF6F34024635}"/>
    <dgm:cxn modelId="{31FE0303-E3AA-AF46-9EA0-B1B2A5DACB43}" srcId="{0169A1FB-866B-7945-965B-B1E92CAB6011}" destId="{844BE1E0-961B-B04E-A494-748F704AF01E}" srcOrd="3" destOrd="0" parTransId="{6B8F2A32-F4F4-CF43-B873-4BB22564E079}" sibTransId="{619B5F51-AB4D-E548-B136-10A21E0E5982}"/>
    <dgm:cxn modelId="{CB8A2FC6-380C-4DD6-8113-4C51CEBE5A87}" type="presOf" srcId="{844BE1E0-961B-B04E-A494-748F704AF01E}" destId="{623A8A36-E52A-C94E-BABB-92C68D69DE3E}" srcOrd="0" destOrd="0" presId="urn:microsoft.com/office/officeart/2005/8/layout/hProcess9"/>
    <dgm:cxn modelId="{C7A87CCD-F494-46A0-B0EB-42C4C5694653}" type="presOf" srcId="{9D7702F5-D02A-D548-8B25-6AC933A002E3}" destId="{2699A85F-FA8B-B447-8C81-2A9A47D6AD6F}" srcOrd="0" destOrd="0" presId="urn:microsoft.com/office/officeart/2005/8/layout/hProcess9"/>
    <dgm:cxn modelId="{280225A6-F66D-B44B-B685-ABC422182512}" srcId="{0169A1FB-866B-7945-965B-B1E92CAB6011}" destId="{54B36580-0C5F-8F4E-ABF4-2D533A47DE46}" srcOrd="2" destOrd="0" parTransId="{F8AFA3A0-DCF9-804A-A54C-7E0B42292B5E}" sibTransId="{10F9B2A4-BAB4-F54B-9D84-C1188B592CD1}"/>
    <dgm:cxn modelId="{D5D0C188-935D-44F3-86B8-9B066BDE408C}" type="presOf" srcId="{0169A1FB-866B-7945-965B-B1E92CAB6011}" destId="{A06E299A-01A6-C94B-8139-6B47513223B1}" srcOrd="0" destOrd="0" presId="urn:microsoft.com/office/officeart/2005/8/layout/hProcess9"/>
    <dgm:cxn modelId="{556DA9D6-4FFC-447C-9244-CDDFE239D14A}" type="presParOf" srcId="{A06E299A-01A6-C94B-8139-6B47513223B1}" destId="{ED8B51BA-0568-FF40-8DA0-3F5CF05E76CE}" srcOrd="0" destOrd="0" presId="urn:microsoft.com/office/officeart/2005/8/layout/hProcess9"/>
    <dgm:cxn modelId="{A6BA0685-4FC6-458F-9F7E-BC2CC5A5FE3E}" type="presParOf" srcId="{A06E299A-01A6-C94B-8139-6B47513223B1}" destId="{B0781FEA-7D6C-954F-BEA1-812FF1C1AC6E}" srcOrd="1" destOrd="0" presId="urn:microsoft.com/office/officeart/2005/8/layout/hProcess9"/>
    <dgm:cxn modelId="{A82F2742-7AFB-42D9-BF44-EA0B96DD891D}" type="presParOf" srcId="{B0781FEA-7D6C-954F-BEA1-812FF1C1AC6E}" destId="{ECC02C40-CC53-2042-A5CA-7BE1537F9C11}" srcOrd="0" destOrd="0" presId="urn:microsoft.com/office/officeart/2005/8/layout/hProcess9"/>
    <dgm:cxn modelId="{F3537768-6141-4D31-9107-53643614AD9B}" type="presParOf" srcId="{B0781FEA-7D6C-954F-BEA1-812FF1C1AC6E}" destId="{60193C0C-5934-B04C-B899-693973E350B4}" srcOrd="1" destOrd="0" presId="urn:microsoft.com/office/officeart/2005/8/layout/hProcess9"/>
    <dgm:cxn modelId="{7FDD384C-5541-49B6-AE7D-38237DCFFFA6}" type="presParOf" srcId="{B0781FEA-7D6C-954F-BEA1-812FF1C1AC6E}" destId="{2699A85F-FA8B-B447-8C81-2A9A47D6AD6F}" srcOrd="2" destOrd="0" presId="urn:microsoft.com/office/officeart/2005/8/layout/hProcess9"/>
    <dgm:cxn modelId="{32F29340-3D78-4AB2-914B-A15739498A3A}" type="presParOf" srcId="{B0781FEA-7D6C-954F-BEA1-812FF1C1AC6E}" destId="{202FD2C4-F76E-9140-ADE6-97DC85DE36C1}" srcOrd="3" destOrd="0" presId="urn:microsoft.com/office/officeart/2005/8/layout/hProcess9"/>
    <dgm:cxn modelId="{F1C8282B-2CD8-41FB-BD03-EA36F6E7510E}" type="presParOf" srcId="{B0781FEA-7D6C-954F-BEA1-812FF1C1AC6E}" destId="{47097208-4185-8C42-9B35-36EA30425994}" srcOrd="4" destOrd="0" presId="urn:microsoft.com/office/officeart/2005/8/layout/hProcess9"/>
    <dgm:cxn modelId="{4AFB3E56-1E07-484E-A42E-A9AFEE4D6B18}" type="presParOf" srcId="{B0781FEA-7D6C-954F-BEA1-812FF1C1AC6E}" destId="{35E93C56-FCD6-9144-802F-44A90706F11A}" srcOrd="5" destOrd="0" presId="urn:microsoft.com/office/officeart/2005/8/layout/hProcess9"/>
    <dgm:cxn modelId="{61BB839E-2CE2-4E9A-B383-D9661E1A6CC7}" type="presParOf" srcId="{B0781FEA-7D6C-954F-BEA1-812FF1C1AC6E}" destId="{623A8A36-E52A-C94E-BABB-92C68D69DE3E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8B51BA-0568-FF40-8DA0-3F5CF05E76CE}">
      <dsp:nvSpPr>
        <dsp:cNvPr id="0" name=""/>
        <dsp:cNvSpPr/>
      </dsp:nvSpPr>
      <dsp:spPr>
        <a:xfrm>
          <a:off x="651735" y="0"/>
          <a:ext cx="7386341" cy="4064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CC02C40-CC53-2042-A5CA-7BE1537F9C11}">
      <dsp:nvSpPr>
        <dsp:cNvPr id="0" name=""/>
        <dsp:cNvSpPr/>
      </dsp:nvSpPr>
      <dsp:spPr>
        <a:xfrm>
          <a:off x="1108" y="1219199"/>
          <a:ext cx="2289613" cy="1625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Collaborative Guidelines</a:t>
          </a:r>
          <a:endParaRPr lang="en-US" sz="2400" kern="1200" dirty="0"/>
        </a:p>
      </dsp:txBody>
      <dsp:txXfrm>
        <a:off x="80463" y="1298554"/>
        <a:ext cx="2130903" cy="1466890"/>
      </dsp:txXfrm>
    </dsp:sp>
    <dsp:sp modelId="{2699A85F-FA8B-B447-8C81-2A9A47D6AD6F}">
      <dsp:nvSpPr>
        <dsp:cNvPr id="0" name=""/>
        <dsp:cNvSpPr/>
      </dsp:nvSpPr>
      <dsp:spPr>
        <a:xfrm>
          <a:off x="2502662" y="1219199"/>
          <a:ext cx="1920719" cy="1625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Physician Buy-In</a:t>
          </a:r>
          <a:endParaRPr lang="en-US" sz="2400" kern="1200" dirty="0"/>
        </a:p>
      </dsp:txBody>
      <dsp:txXfrm>
        <a:off x="2582017" y="1298554"/>
        <a:ext cx="1762009" cy="1466890"/>
      </dsp:txXfrm>
    </dsp:sp>
    <dsp:sp modelId="{47097208-4185-8C42-9B35-36EA30425994}">
      <dsp:nvSpPr>
        <dsp:cNvPr id="0" name=""/>
        <dsp:cNvSpPr/>
      </dsp:nvSpPr>
      <dsp:spPr>
        <a:xfrm>
          <a:off x="4635323" y="1219199"/>
          <a:ext cx="1920719" cy="1625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The 3 R’s</a:t>
          </a:r>
          <a:endParaRPr lang="en-US" sz="2400" kern="1200" dirty="0"/>
        </a:p>
      </dsp:txBody>
      <dsp:txXfrm>
        <a:off x="4714678" y="1298554"/>
        <a:ext cx="1762009" cy="1466890"/>
      </dsp:txXfrm>
    </dsp:sp>
    <dsp:sp modelId="{623A8A36-E52A-C94E-BABB-92C68D69DE3E}">
      <dsp:nvSpPr>
        <dsp:cNvPr id="0" name=""/>
        <dsp:cNvSpPr/>
      </dsp:nvSpPr>
      <dsp:spPr>
        <a:xfrm>
          <a:off x="6767985" y="1219199"/>
          <a:ext cx="1920719" cy="1625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latin typeface="Britannic Bold"/>
              <a:cs typeface="Britannic Bold"/>
            </a:rPr>
            <a:t>Success!</a:t>
          </a:r>
          <a:endParaRPr lang="en-US" sz="3000" kern="1200" dirty="0">
            <a:latin typeface="Britannic Bold"/>
            <a:cs typeface="Britannic Bold"/>
          </a:endParaRPr>
        </a:p>
      </dsp:txBody>
      <dsp:txXfrm>
        <a:off x="6847340" y="1298554"/>
        <a:ext cx="1762009" cy="14668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BB7F39-B2AB-4F58-BB65-64C5C5BB46F5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D126B8-D7B2-448B-A254-BA1D78028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717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DEBCD6-CD19-402E-B281-AC66781AA50F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5E5060-1F33-46BB-AE3F-B5CCEA1F7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914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_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12BB7-2337-4313-8266-38A39EB37F9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917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lete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6040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alt=&quot;&quot;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075" y="5665788"/>
            <a:ext cx="2447925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2133600"/>
            <a:ext cx="8077200" cy="1981200"/>
          </a:xfrm>
        </p:spPr>
        <p:txBody>
          <a:bodyPr>
            <a:normAutofit/>
          </a:bodyPr>
          <a:lstStyle>
            <a:lvl1pPr algn="ctr">
              <a:buFontTx/>
              <a:buNone/>
              <a:defRPr sz="4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447800" y="4267200"/>
            <a:ext cx="6400800" cy="914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F168C-CCEC-4CBF-B1AE-CE6F24E0EB3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322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D6E41-D78F-45EC-8327-E909327DDC0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5215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_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00A922F8-8D56-4D24-A946-3AD6B3198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8258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 userDrawn="1"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400" smtClean="0">
              <a:solidFill>
                <a:prstClr val="black"/>
              </a:solidFill>
            </a:endParaRPr>
          </a:p>
        </p:txBody>
      </p:sp>
      <p:pic>
        <p:nvPicPr>
          <p:cNvPr id="4" name="Picture 10" descr="alt=&quot;&quot;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075" y="5665788"/>
            <a:ext cx="2447925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87B5380F-C10D-4A51-8534-CB5BB1CD93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8089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alt=&quot;&quot;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075" y="5665788"/>
            <a:ext cx="2447925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1676400"/>
            <a:ext cx="8153400" cy="4114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D22AEC72-FAD3-4FB0-B66A-3440C716D2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3789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1676400"/>
            <a:ext cx="8153400" cy="4114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2A5D1EB2-5E76-4902-AE61-E9637C30F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4091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alt=&quot;&quot;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075" y="5665788"/>
            <a:ext cx="2447925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1752600"/>
            <a:ext cx="3962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sz="quarter" idx="12"/>
          </p:nvPr>
        </p:nvSpPr>
        <p:spPr>
          <a:xfrm>
            <a:off x="4724400" y="1752600"/>
            <a:ext cx="3962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971A5AB0-E1EE-4619-95E5-5F856613F8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9705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alt=&quot;&quot;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075" y="5665788"/>
            <a:ext cx="2447925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1676400"/>
            <a:ext cx="3886200" cy="609600"/>
          </a:xfrm>
        </p:spPr>
        <p:txBody>
          <a:bodyPr/>
          <a:lstStyle>
            <a:lvl1pPr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4648200" y="1676400"/>
            <a:ext cx="4038600" cy="609600"/>
          </a:xfrm>
        </p:spPr>
        <p:txBody>
          <a:bodyPr/>
          <a:lstStyle>
            <a:lvl1pPr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2438400"/>
            <a:ext cx="38862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8200" y="2438400"/>
            <a:ext cx="40386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761E324A-3D53-4E2A-A8E6-C5A5A18258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1656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 descr="alt=&quot;&quot;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075" y="5665788"/>
            <a:ext cx="2447925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457200" y="1676400"/>
            <a:ext cx="8077200" cy="3657600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457200" y="5410200"/>
            <a:ext cx="8077200" cy="457200"/>
          </a:xfrm>
        </p:spPr>
        <p:txBody>
          <a:bodyPr/>
          <a:lstStyle>
            <a:lvl1pPr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45145B47-326D-4F49-BC04-D00DF0C05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814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 userDrawn="1"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4400" smtClean="0">
              <a:solidFill>
                <a:prstClr val="black"/>
              </a:solidFill>
              <a:latin typeface="Calibri" pitchFamily="34" charset="0"/>
            </a:endParaRPr>
          </a:p>
        </p:txBody>
      </p:sp>
      <p:pic>
        <p:nvPicPr>
          <p:cNvPr id="4" name="Picture 10" descr="alt=&quot;&quot;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075" y="5665788"/>
            <a:ext cx="2447925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AB0E9-91D9-42DD-B8F8-172D34CEFDC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8225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 descr="alt=&quot;&quot;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075" y="5665788"/>
            <a:ext cx="2447925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1676400" y="1676400"/>
            <a:ext cx="5257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1676400" y="5562600"/>
            <a:ext cx="5257800" cy="609600"/>
          </a:xfrm>
        </p:spPr>
        <p:txBody>
          <a:bodyPr>
            <a:normAutofit/>
          </a:bodyPr>
          <a:lstStyle>
            <a:lvl1pPr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F5E115D9-F75F-4237-900F-081FEE8B2E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7912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 descr="alt=&quot;&quot;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075" y="5665788"/>
            <a:ext cx="2447925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1676400"/>
            <a:ext cx="2895600" cy="60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457200" y="2362200"/>
            <a:ext cx="28956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429000" y="1676400"/>
            <a:ext cx="52578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B2AC9699-49D1-4953-97F0-281C214009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3213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lete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41795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alt=&quot;&quot;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075" y="5665788"/>
            <a:ext cx="2447925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2133600"/>
            <a:ext cx="8077200" cy="1981200"/>
          </a:xfrm>
        </p:spPr>
        <p:txBody>
          <a:bodyPr>
            <a:normAutofit/>
          </a:bodyPr>
          <a:lstStyle>
            <a:lvl1pPr algn="ctr">
              <a:buFontTx/>
              <a:buNone/>
              <a:defRPr sz="4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447800" y="4267200"/>
            <a:ext cx="6400800" cy="914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7B7894C2-D9B4-4089-8D3E-FB05A87CDE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0018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24000"/>
            <a:ext cx="9144000" cy="533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447800"/>
            <a:ext cx="9144000" cy="0"/>
          </a:xfrm>
          <a:prstGeom prst="line">
            <a:avLst/>
          </a:prstGeom>
          <a:ln w="635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1524000"/>
            <a:ext cx="9144000" cy="0"/>
          </a:xfrm>
          <a:prstGeom prst="line">
            <a:avLst/>
          </a:prstGeom>
          <a:ln w="1270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10" descr="CUSP-LOGO-no-taglin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075" y="5665788"/>
            <a:ext cx="2447925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EB437E02-1114-401B-81DF-6E5002CACDD8}" type="datetime1">
              <a:rPr lang="en-US">
                <a:ea typeface="ＭＳ Ｐゴシック" pitchFamily="34" charset="-128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10/1/2015</a:t>
            </a:fld>
            <a:endParaRPr lang="en-US">
              <a:ea typeface="ＭＳ Ｐゴシック" pitchFamily="34" charset="-128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Calibri" pitchFamily="34" charset="0"/>
                <a:ea typeface="MS PGothic" pitchFamily="34" charset="-128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1000" y="6356350"/>
            <a:ext cx="2133600" cy="365125"/>
          </a:xfr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57C5E6E5-8EBB-40D3-96E7-1EC9BBA0E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465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alt=&quot;&quot;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075" y="5665788"/>
            <a:ext cx="2447925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1676400"/>
            <a:ext cx="8153400" cy="4114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06E96-2F82-4228-A431-9F47FA35BA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985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alt=&quot;&quot;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075" y="5665788"/>
            <a:ext cx="2447925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1676400"/>
            <a:ext cx="8153400" cy="4114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FCCC5-A185-41F3-B6DF-45DC896B39F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804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alt=&quot;&quot;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075" y="5665788"/>
            <a:ext cx="2447925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1752600"/>
            <a:ext cx="3962400" cy="4419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sz="quarter" idx="12"/>
          </p:nvPr>
        </p:nvSpPr>
        <p:spPr>
          <a:xfrm>
            <a:off x="4724400" y="1752600"/>
            <a:ext cx="3962400" cy="4419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998D5-9CA2-4856-AFA9-9A6D9D3709B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065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alt=&quot;&quot;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075" y="5665788"/>
            <a:ext cx="2447925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1676400"/>
            <a:ext cx="3886200" cy="609600"/>
          </a:xfrm>
        </p:spPr>
        <p:txBody>
          <a:bodyPr/>
          <a:lstStyle>
            <a:lvl1pPr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4648200" y="1676400"/>
            <a:ext cx="4038600" cy="609600"/>
          </a:xfrm>
        </p:spPr>
        <p:txBody>
          <a:bodyPr/>
          <a:lstStyle>
            <a:lvl1pPr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2438400"/>
            <a:ext cx="38862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8200" y="2438400"/>
            <a:ext cx="40386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D4056-B68B-4033-AF1C-9884538326E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615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 descr="alt=&quot;&quot;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075" y="5665788"/>
            <a:ext cx="2447925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457200" y="1676400"/>
            <a:ext cx="8077200" cy="36576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457200" y="5410200"/>
            <a:ext cx="8077200" cy="457200"/>
          </a:xfrm>
        </p:spPr>
        <p:txBody>
          <a:bodyPr/>
          <a:lstStyle>
            <a:lvl1pPr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B0A30-D164-4F85-9B7C-2104E18B7C1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781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 descr="alt=&quot;&quot;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075" y="5665788"/>
            <a:ext cx="2447925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1676400" y="1676400"/>
            <a:ext cx="5257800" cy="3810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1676400" y="5562600"/>
            <a:ext cx="5257800" cy="609600"/>
          </a:xfrm>
        </p:spPr>
        <p:txBody>
          <a:bodyPr>
            <a:normAutofit/>
          </a:bodyPr>
          <a:lstStyle>
            <a:lvl1pPr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E94B3-B375-4A55-B08C-63704537657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971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 descr="alt=&quot;&quot;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075" y="5665788"/>
            <a:ext cx="2447925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1676400"/>
            <a:ext cx="2895600" cy="609600"/>
          </a:xfrm>
        </p:spPr>
        <p:txBody>
          <a:bodyPr/>
          <a:lstStyle/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457200" y="2362200"/>
            <a:ext cx="28956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429000" y="1676400"/>
            <a:ext cx="52578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1790F-5931-4A37-921E-A1485CD7483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489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914400">
              <a:defRPr/>
            </a:pPr>
            <a:fld id="{F1BCB801-BC31-494A-A909-5259BD1EE784}" type="slidenum">
              <a:rPr lang="en-US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1447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sz="4400" dirty="0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447800"/>
            <a:ext cx="9144000" cy="0"/>
          </a:xfrm>
          <a:prstGeom prst="line">
            <a:avLst/>
          </a:prstGeom>
          <a:ln w="1270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 userDrawn="1"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ctr" defTabSz="914400">
              <a:spcBef>
                <a:spcPct val="0"/>
              </a:spcBef>
              <a:defRPr/>
            </a:pPr>
            <a:endParaRPr lang="en-US" sz="4400" dirty="0" smtClea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612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9" r:id="rId1"/>
    <p:sldLayoutId id="2147484120" r:id="rId2"/>
    <p:sldLayoutId id="2147484121" r:id="rId3"/>
    <p:sldLayoutId id="2147484122" r:id="rId4"/>
    <p:sldLayoutId id="2147484123" r:id="rId5"/>
    <p:sldLayoutId id="2147484124" r:id="rId6"/>
    <p:sldLayoutId id="2147484125" r:id="rId7"/>
    <p:sldLayoutId id="2147484126" r:id="rId8"/>
    <p:sldLayoutId id="2147484127" r:id="rId9"/>
    <p:sldLayoutId id="2147484128" r:id="rId10"/>
    <p:sldLayoutId id="2147484129" r:id="rId11"/>
    <p:sldLayoutId id="214748413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246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FAD219F6-FC39-4707-BBD7-0F4205FB656B}" type="slidenum">
              <a:rPr lang="en-US">
                <a:ea typeface="ＭＳ Ｐゴシック" pitchFamily="34" charset="-128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ea typeface="ＭＳ Ｐゴシック" pitchFamily="34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sz="4400" dirty="0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447800"/>
            <a:ext cx="9144000" cy="0"/>
          </a:xfrm>
          <a:prstGeom prst="line">
            <a:avLst/>
          </a:prstGeom>
          <a:ln w="1270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ctr" defTabSz="914400">
              <a:spcBef>
                <a:spcPct val="0"/>
              </a:spcBef>
              <a:defRPr/>
            </a:pPr>
            <a:endParaRPr lang="en-US" sz="4400" dirty="0" smtClean="0">
              <a:solidFill>
                <a:prstClr val="white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118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2" r:id="rId1"/>
    <p:sldLayoutId id="2147484133" r:id="rId2"/>
    <p:sldLayoutId id="2147484134" r:id="rId3"/>
    <p:sldLayoutId id="2147484135" r:id="rId4"/>
    <p:sldLayoutId id="2147484136" r:id="rId5"/>
    <p:sldLayoutId id="2147484137" r:id="rId6"/>
    <p:sldLayoutId id="2147484138" r:id="rId7"/>
    <p:sldLayoutId id="2147484139" r:id="rId8"/>
    <p:sldLayoutId id="2147484140" r:id="rId9"/>
    <p:sldLayoutId id="2147484141" r:id="rId10"/>
    <p:sldLayoutId id="2147484142" r:id="rId11"/>
    <p:sldLayoutId id="2147484143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ＭＳ Ｐゴシック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ＭＳ Ｐゴシック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ＭＳ Ｐゴシック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ＭＳ Ｐゴシック" pitchFamily="34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7214"/>
            <a:ext cx="8229600" cy="1143000"/>
          </a:xfrm>
        </p:spPr>
        <p:txBody>
          <a:bodyPr/>
          <a:lstStyle/>
          <a:p>
            <a:r>
              <a:rPr lang="en-US" sz="3600" dirty="0"/>
              <a:t>Reducing Unnecessary Urinary Catheter Use in the Emergency Department</a:t>
            </a:r>
          </a:p>
        </p:txBody>
      </p:sp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457200" y="1524000"/>
            <a:ext cx="81534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ctr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0"/>
              </a:spcBef>
              <a:spcAft>
                <a:spcPts val="1200"/>
              </a:spcAft>
            </a:pPr>
            <a:endParaRPr lang="en-US" sz="2600" dirty="0" smtClean="0"/>
          </a:p>
          <a:p>
            <a:pPr marL="0" indent="0" defTabSz="914400">
              <a:spcBef>
                <a:spcPts val="0"/>
              </a:spcBef>
              <a:spcAft>
                <a:spcPts val="1200"/>
              </a:spcAft>
            </a:pPr>
            <a:endParaRPr lang="en-US" sz="2800" b="1" dirty="0" smtClean="0"/>
          </a:p>
          <a:p>
            <a:pPr marL="0" indent="0" defTabSz="914400">
              <a:spcBef>
                <a:spcPts val="0"/>
              </a:spcBef>
              <a:spcAft>
                <a:spcPts val="1200"/>
              </a:spcAft>
            </a:pPr>
            <a:endParaRPr lang="en-US" sz="2800" b="1" dirty="0" smtClean="0"/>
          </a:p>
          <a:p>
            <a:pPr marL="0" indent="0" defTabSz="914400">
              <a:spcBef>
                <a:spcPts val="0"/>
              </a:spcBef>
              <a:spcAft>
                <a:spcPts val="1200"/>
              </a:spcAft>
            </a:pPr>
            <a:endParaRPr lang="en-US" sz="2800" b="1" dirty="0" smtClean="0"/>
          </a:p>
          <a:p>
            <a:pPr marL="0" indent="0" defTabSz="914400">
              <a:spcBef>
                <a:spcPts val="0"/>
              </a:spcBef>
              <a:spcAft>
                <a:spcPts val="1200"/>
              </a:spcAft>
            </a:pPr>
            <a:endParaRPr lang="en-US" sz="2800" b="1" dirty="0" smtClean="0"/>
          </a:p>
          <a:p>
            <a:pPr marL="0" indent="0" defTabSz="914400">
              <a:spcBef>
                <a:spcPts val="0"/>
              </a:spcBef>
              <a:spcAft>
                <a:spcPts val="1200"/>
              </a:spcAft>
            </a:pPr>
            <a:r>
              <a:rPr lang="en-US" sz="2800" b="1" dirty="0" smtClean="0"/>
              <a:t>Margarita E. Pena, MD, FACEP</a:t>
            </a:r>
          </a:p>
          <a:p>
            <a:pPr marL="0" indent="0" defTabSz="914400">
              <a:spcBef>
                <a:spcPts val="0"/>
              </a:spcBef>
              <a:spcAft>
                <a:spcPts val="1200"/>
              </a:spcAft>
            </a:pPr>
            <a:r>
              <a:rPr lang="en-US" sz="2800" dirty="0" smtClean="0"/>
              <a:t>Medical Director, Clinical Decision Unit</a:t>
            </a:r>
            <a:br>
              <a:rPr lang="en-US" sz="2800" dirty="0" smtClean="0"/>
            </a:br>
            <a:r>
              <a:rPr lang="en-US" sz="2800" dirty="0" smtClean="0"/>
              <a:t>St. John Hospital and Medical Center</a:t>
            </a:r>
          </a:p>
          <a:p>
            <a:pPr marL="0" indent="0" defTabSz="914400">
              <a:spcBef>
                <a:spcPts val="0"/>
              </a:spcBef>
              <a:spcAft>
                <a:spcPts val="1200"/>
              </a:spcAft>
            </a:pPr>
            <a:r>
              <a:rPr lang="en-US" sz="2800" dirty="0" smtClean="0"/>
              <a:t>Detroit, MI</a:t>
            </a:r>
            <a:endParaRPr lang="en-US" sz="2600" dirty="0" smtClean="0"/>
          </a:p>
          <a:p>
            <a:pPr marL="0" indent="0" defTabSz="914400">
              <a:spcBef>
                <a:spcPts val="0"/>
              </a:spcBef>
              <a:spcAft>
                <a:spcPts val="1200"/>
              </a:spcAft>
            </a:pPr>
            <a:endParaRPr lang="en-US" sz="2600" dirty="0" smtClean="0"/>
          </a:p>
          <a:p>
            <a:pPr marL="0" indent="0" defTabSz="914400">
              <a:spcBef>
                <a:spcPts val="0"/>
              </a:spcBef>
              <a:spcAft>
                <a:spcPts val="1200"/>
              </a:spcAft>
            </a:pPr>
            <a:endParaRPr lang="en-US" sz="2000" dirty="0"/>
          </a:p>
        </p:txBody>
      </p:sp>
      <p:pic>
        <p:nvPicPr>
          <p:cNvPr id="8" name="Picture 2" descr="C:\Users\sdalton\AppData\Local\Microsoft\Windows\Temporary Internet Files\Content.Outlook\BX8Z4JH2\Dr  Pena phot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472" y="1862990"/>
            <a:ext cx="1866856" cy="2251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735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Funding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Prepared by the Health Research &amp; Educational Trust of the American Hospital Association with contract funding provided by the Agency for Healthcare Research and Quality through the contract,</a:t>
            </a:r>
            <a:r>
              <a:rPr lang="en-US" sz="2400" b="1" dirty="0"/>
              <a:t> </a:t>
            </a:r>
            <a:r>
              <a:rPr lang="en-US" sz="2400" dirty="0"/>
              <a:t>“National Implementation of Comprehensive Unit-based Safety Program (CUSP) to Reduce Catheter-Associated Urinary Tract Infection (CAUTI), project number HHSA290201000025I/HHSA29032001T, Task Order #1.”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2AEC72-FAD3-4FB0-B66A-3440C716D2F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45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98"/>
            <a:ext cx="8229600" cy="1143000"/>
          </a:xfrm>
        </p:spPr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Explain how to establish guidelines </a:t>
            </a:r>
            <a:r>
              <a:rPr lang="en-US" sz="3600" dirty="0"/>
              <a:t>for </a:t>
            </a:r>
            <a:r>
              <a:rPr lang="en-US" sz="3600" dirty="0" smtClean="0"/>
              <a:t>urinary catheter placement in the 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Explain how to engage physicians with the guidelines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Describe the process for rechecking, revising and reviewing </a:t>
            </a:r>
            <a:r>
              <a:rPr lang="en-US" sz="3600" smtClean="0"/>
              <a:t>the guidelines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21199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98"/>
            <a:ext cx="8229600" cy="1143000"/>
          </a:xfrm>
        </p:spPr>
        <p:txBody>
          <a:bodyPr/>
          <a:lstStyle/>
          <a:p>
            <a:r>
              <a:rPr lang="en-US" dirty="0"/>
              <a:t>1.  Establish Clear Guidelines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sz="2800" dirty="0"/>
              <a:t>Identify ED physician champion</a:t>
            </a:r>
          </a:p>
          <a:p>
            <a:r>
              <a:rPr lang="en-US" sz="2800" dirty="0"/>
              <a:t>ID and ED physician champions collaborate to establish guidelines</a:t>
            </a:r>
          </a:p>
          <a:p>
            <a:r>
              <a:rPr lang="en-US" sz="2800" dirty="0"/>
              <a:t>They agree on a list of acceptable indications for UC use that are clearly identified</a:t>
            </a:r>
          </a:p>
          <a:p>
            <a:r>
              <a:rPr lang="en-US" sz="2800" dirty="0"/>
              <a:t>Reasons beyond CDC HICPAC appropriate indications for UC placement in the ED are added to the hospital-specific </a:t>
            </a:r>
            <a:r>
              <a:rPr lang="en-US" sz="2800" dirty="0" smtClean="0"/>
              <a:t>guidelines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93152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98"/>
            <a:ext cx="8229600" cy="1143000"/>
          </a:xfrm>
        </p:spPr>
        <p:txBody>
          <a:bodyPr/>
          <a:lstStyle/>
          <a:p>
            <a:r>
              <a:rPr lang="en-US" dirty="0"/>
              <a:t>2.  Physician Engagement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The ED champion educates ED physician staff on the importance of appropriate ED UC use</a:t>
            </a:r>
          </a:p>
          <a:p>
            <a:r>
              <a:rPr lang="en-US" dirty="0"/>
              <a:t>Collaborative UC guidelines are presented and discussed </a:t>
            </a:r>
          </a:p>
          <a:p>
            <a:r>
              <a:rPr lang="en-US" dirty="0"/>
              <a:t>Final UC guidelines are placed on pocket cards and posters and discussed at department meetings and at (resident) </a:t>
            </a:r>
            <a:r>
              <a:rPr lang="en-US" dirty="0" smtClean="0"/>
              <a:t>lectures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459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98"/>
            <a:ext cx="8229600" cy="1143000"/>
          </a:xfrm>
        </p:spPr>
        <p:txBody>
          <a:bodyPr/>
          <a:lstStyle/>
          <a:p>
            <a:r>
              <a:rPr lang="en-US" dirty="0"/>
              <a:t>Spreading the Message</a:t>
            </a:r>
          </a:p>
        </p:txBody>
      </p:sp>
      <p:pic>
        <p:nvPicPr>
          <p:cNvPr id="4" name="Picture 4" descr="This is a picture of sample guidelines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936" y="1595826"/>
            <a:ext cx="3953737" cy="511129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" name="Picture 5" descr="This is a sample of guidelines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7592" y="1613410"/>
            <a:ext cx="3946220" cy="511129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1422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98"/>
            <a:ext cx="8229600" cy="1143000"/>
          </a:xfrm>
        </p:spPr>
        <p:txBody>
          <a:bodyPr/>
          <a:lstStyle/>
          <a:p>
            <a:r>
              <a:rPr lang="en-US" dirty="0"/>
              <a:t>3. </a:t>
            </a:r>
            <a:r>
              <a:rPr lang="en-US" sz="4000" dirty="0"/>
              <a:t>The 3 R’s: Recheck, Revise, Review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sz="2800" b="1" dirty="0"/>
              <a:t>Recheck:</a:t>
            </a:r>
            <a:r>
              <a:rPr lang="en-US" sz="2800" dirty="0"/>
              <a:t> reasons for guideline noncompliance; identify opportunities </a:t>
            </a:r>
          </a:p>
          <a:p>
            <a:pPr marL="0" indent="0">
              <a:buNone/>
            </a:pPr>
            <a:r>
              <a:rPr lang="en-US" sz="2400" dirty="0"/>
              <a:t>   - Ex. Resident champion identified for resident buy-in</a:t>
            </a:r>
          </a:p>
          <a:p>
            <a:r>
              <a:rPr lang="en-US" sz="2800" b="1" dirty="0"/>
              <a:t>Revise</a:t>
            </a:r>
            <a:r>
              <a:rPr lang="en-US" sz="2800" dirty="0"/>
              <a:t>: alter guidelines PRN </a:t>
            </a:r>
          </a:p>
          <a:p>
            <a:pPr marL="0" indent="0">
              <a:buNone/>
            </a:pPr>
            <a:r>
              <a:rPr lang="en-US" sz="2400" dirty="0"/>
              <a:t>   - Ex. Indication for acute mental status changes with agitation </a:t>
            </a:r>
            <a:r>
              <a:rPr lang="en-US" sz="2400" dirty="0" smtClean="0"/>
              <a:t>removed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- Ex. UC requirement for emergent pelvic ultrasound removed after collaboration with Radiology</a:t>
            </a:r>
          </a:p>
          <a:p>
            <a:r>
              <a:rPr lang="en-US" sz="2800" b="1" dirty="0"/>
              <a:t>Review: </a:t>
            </a:r>
            <a:r>
              <a:rPr lang="en-US" sz="2800" dirty="0"/>
              <a:t>guidelines periodically with all ED staff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580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98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YOU CAN DO IT!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061378901"/>
              </p:ext>
            </p:extLst>
          </p:nvPr>
        </p:nvGraphicFramePr>
        <p:xfrm>
          <a:off x="223419" y="1996671"/>
          <a:ext cx="8689813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48555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9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Discussion Questions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 </a:t>
            </a:r>
            <a:r>
              <a:rPr lang="en-US" dirty="0"/>
              <a:t>you already have an ED attending physician champion?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is the greatest barrier you anticipate in establishing this project?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successful methods have you used in the past to ensure physician buy-in of clinical processes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636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400" dirty="0" smtClean="0"/>
              <a:t>Questions?</a:t>
            </a:r>
            <a:endParaRPr lang="en-US" sz="44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324600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D60F9124-53E4-4354-BB82-A45AE5086DA4}" type="slidenum">
              <a:rPr lang="en-US" altLang="en-US" smtClean="0">
                <a:solidFill>
                  <a:prstClr val="black"/>
                </a:solidFill>
              </a:rPr>
              <a:pPr eaLnBrk="1" hangingPunct="1"/>
              <a:t>9</a:t>
            </a:fld>
            <a:endParaRPr lang="en-US" alt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95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ntheCUSP_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2979</TotalTime>
  <Words>345</Words>
  <Application>Microsoft Office PowerPoint</Application>
  <PresentationFormat>On-screen Show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OntheCUSP_Presentation Template</vt:lpstr>
      <vt:lpstr>Reducing Unnecessary Urinary Catheter Use in the Emergency Department</vt:lpstr>
      <vt:lpstr>Learning Objectives</vt:lpstr>
      <vt:lpstr>1.  Establish Clear Guidelines</vt:lpstr>
      <vt:lpstr>2.  Physician Engagement </vt:lpstr>
      <vt:lpstr>Spreading the Message</vt:lpstr>
      <vt:lpstr>3. The 3 R’s: Recheck, Revise, Review </vt:lpstr>
      <vt:lpstr>YOU CAN DO IT!</vt:lpstr>
      <vt:lpstr>Discussion Questions</vt:lpstr>
      <vt:lpstr>Thank you!</vt:lpstr>
      <vt:lpstr>Funding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Reducing Unnecessary Urinary Catheter Use in the Emergency Department</dc:title>
  <dc:creator>Margarita Pena-Morris</dc:creator>
  <cp:lastModifiedBy>Chris Heidenrich</cp:lastModifiedBy>
  <cp:revision>81</cp:revision>
  <cp:lastPrinted>2013-10-08T15:38:32Z</cp:lastPrinted>
  <dcterms:created xsi:type="dcterms:W3CDTF">2013-10-01T15:00:28Z</dcterms:created>
  <dcterms:modified xsi:type="dcterms:W3CDTF">2015-10-01T14:41:41Z</dcterms:modified>
</cp:coreProperties>
</file>