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3"/>
  </p:notesMasterIdLst>
  <p:sldIdLst>
    <p:sldId id="365" r:id="rId2"/>
    <p:sldId id="616" r:id="rId3"/>
    <p:sldId id="615" r:id="rId4"/>
    <p:sldId id="587" r:id="rId5"/>
    <p:sldId id="526" r:id="rId6"/>
    <p:sldId id="618" r:id="rId7"/>
    <p:sldId id="619" r:id="rId8"/>
    <p:sldId id="633" r:id="rId9"/>
    <p:sldId id="634" r:id="rId10"/>
    <p:sldId id="635" r:id="rId11"/>
    <p:sldId id="636" r:id="rId12"/>
    <p:sldId id="508" r:id="rId13"/>
    <p:sldId id="525" r:id="rId14"/>
    <p:sldId id="605" r:id="rId15"/>
    <p:sldId id="514" r:id="rId16"/>
    <p:sldId id="586" r:id="rId17"/>
    <p:sldId id="595" r:id="rId18"/>
    <p:sldId id="600" r:id="rId19"/>
    <p:sldId id="561" r:id="rId20"/>
    <p:sldId id="566" r:id="rId21"/>
    <p:sldId id="664" r:id="rId22"/>
    <p:sldId id="665" r:id="rId23"/>
    <p:sldId id="637" r:id="rId24"/>
    <p:sldId id="613" r:id="rId25"/>
    <p:sldId id="568" r:id="rId26"/>
    <p:sldId id="625" r:id="rId27"/>
    <p:sldId id="598" r:id="rId28"/>
    <p:sldId id="570" r:id="rId29"/>
    <p:sldId id="571" r:id="rId30"/>
    <p:sldId id="572" r:id="rId31"/>
    <p:sldId id="646" r:id="rId32"/>
    <p:sldId id="599" r:id="rId33"/>
    <p:sldId id="574" r:id="rId34"/>
    <p:sldId id="576" r:id="rId35"/>
    <p:sldId id="577" r:id="rId36"/>
    <p:sldId id="629" r:id="rId37"/>
    <p:sldId id="578" r:id="rId38"/>
    <p:sldId id="579" r:id="rId39"/>
    <p:sldId id="601" r:id="rId40"/>
    <p:sldId id="583" r:id="rId41"/>
    <p:sldId id="584" r:id="rId42"/>
    <p:sldId id="581" r:id="rId43"/>
    <p:sldId id="602" r:id="rId44"/>
    <p:sldId id="647" r:id="rId45"/>
    <p:sldId id="632" r:id="rId46"/>
    <p:sldId id="607" r:id="rId47"/>
    <p:sldId id="620" r:id="rId48"/>
    <p:sldId id="593" r:id="rId49"/>
    <p:sldId id="606" r:id="rId50"/>
    <p:sldId id="683" r:id="rId51"/>
    <p:sldId id="68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04" autoAdjust="0"/>
    <p:restoredTop sz="85516" autoAdjust="0"/>
  </p:normalViewPr>
  <p:slideViewPr>
    <p:cSldViewPr>
      <p:cViewPr>
        <p:scale>
          <a:sx n="60" d="100"/>
          <a:sy n="60" d="100"/>
        </p:scale>
        <p:origin x="-3084" y="-9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4A808-CE74-415D-8AE3-AC772CF564FE}" type="datetimeFigureOut">
              <a:rPr lang="en-US" smtClean="0"/>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F378B-12BF-409D-B35E-D224DA0F7538}" type="slidenum">
              <a:rPr lang="en-US" smtClean="0"/>
              <a:pPr/>
              <a:t>‹#›</a:t>
            </a:fld>
            <a:endParaRPr lang="en-US"/>
          </a:p>
        </p:txBody>
      </p:sp>
    </p:spTree>
    <p:extLst>
      <p:ext uri="{BB962C8B-B14F-4D97-AF65-F5344CB8AC3E}">
        <p14:creationId xmlns:p14="http://schemas.microsoft.com/office/powerpoint/2010/main" val="97534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Obscenity" TargetMode="External"/><Relationship Id="rId13" Type="http://schemas.openxmlformats.org/officeDocument/2006/relationships/hyperlink" Target="http://en.wikipedia.org/wiki/Supreme_Court_of_Ohio" TargetMode="External"/><Relationship Id="rId18" Type="http://schemas.openxmlformats.org/officeDocument/2006/relationships/hyperlink" Target="http://en.wikipedia.org/wiki/Earl_Warren" TargetMode="External"/><Relationship Id="rId3" Type="http://schemas.openxmlformats.org/officeDocument/2006/relationships/hyperlink" Target="http://en.wikipedia.org/wiki/United_States_Reports" TargetMode="External"/><Relationship Id="rId21" Type="http://schemas.openxmlformats.org/officeDocument/2006/relationships/hyperlink" Target="http://en.wikipedia.org/wiki/Potter_Stewart" TargetMode="External"/><Relationship Id="rId7" Type="http://schemas.openxmlformats.org/officeDocument/2006/relationships/hyperlink" Target="http://en.wikipedia.org/wiki/The_Lovers_(1958_film)" TargetMode="External"/><Relationship Id="rId12" Type="http://schemas.openxmlformats.org/officeDocument/2006/relationships/hyperlink" Target="http://en.wikipedia.org/wiki/Ohio_Courts_of_Common_Pleas" TargetMode="External"/><Relationship Id="rId17" Type="http://schemas.openxmlformats.org/officeDocument/2006/relationships/hyperlink" Target="http://en.wikipedia.org/wiki/William_O._Douglas" TargetMode="External"/><Relationship Id="rId2" Type="http://schemas.openxmlformats.org/officeDocument/2006/relationships/slide" Target="../slides/slide13.xml"/><Relationship Id="rId16" Type="http://schemas.openxmlformats.org/officeDocument/2006/relationships/hyperlink" Target="http://en.wikipedia.org/wiki/Hugo_Black" TargetMode="External"/><Relationship Id="rId20" Type="http://schemas.openxmlformats.org/officeDocument/2006/relationships/hyperlink" Target="http://en.wikipedia.org/wiki/John_Marshall_Harlan_II" TargetMode="External"/><Relationship Id="rId1" Type="http://schemas.openxmlformats.org/officeDocument/2006/relationships/notesMaster" Target="../notesMasters/notesMaster1.xml"/><Relationship Id="rId6" Type="http://schemas.openxmlformats.org/officeDocument/2006/relationships/hyperlink" Target="http://en.wikipedia.org/wiki/First_Amendment_to_the_United_States_Constitution" TargetMode="External"/><Relationship Id="rId11" Type="http://schemas.openxmlformats.org/officeDocument/2006/relationships/hyperlink" Target="http://en.wikipedia.org/wiki/Cuyahoga_County,_Ohio" TargetMode="External"/><Relationship Id="rId5" Type="http://schemas.openxmlformats.org/officeDocument/2006/relationships/hyperlink" Target="http://en.wikipedia.org/wiki/Supreme_Court_of_the_United_States" TargetMode="External"/><Relationship Id="rId15" Type="http://schemas.openxmlformats.org/officeDocument/2006/relationships/hyperlink" Target="http://en.wikipedia.org/wiki/Arthur_Goldberg" TargetMode="External"/><Relationship Id="rId23" Type="http://schemas.openxmlformats.org/officeDocument/2006/relationships/hyperlink" Target="http://en.wikipedia.org/wiki/Miller_v._California" TargetMode="External"/><Relationship Id="rId10" Type="http://schemas.openxmlformats.org/officeDocument/2006/relationships/hyperlink" Target="http://en.wikipedia.org/wiki/Cleveland_Heights,_Ohio" TargetMode="External"/><Relationship Id="rId19" Type="http://schemas.openxmlformats.org/officeDocument/2006/relationships/hyperlink" Target="http://en.wikipedia.org/wiki/Roth_v._United_States" TargetMode="External"/><Relationship Id="rId4" Type="http://schemas.openxmlformats.org/officeDocument/2006/relationships/hyperlink" Target="http://supreme.justia.com/us/378/184/case.html" TargetMode="External"/><Relationship Id="rId9" Type="http://schemas.openxmlformats.org/officeDocument/2006/relationships/hyperlink" Target="http://en.wikipedia.org/wiki/Coventry_Village" TargetMode="External"/><Relationship Id="rId14" Type="http://schemas.openxmlformats.org/officeDocument/2006/relationships/hyperlink" Target="http://en.wikipedia.org/wiki/William_J._Brennan" TargetMode="External"/><Relationship Id="rId22" Type="http://schemas.openxmlformats.org/officeDocument/2006/relationships/hyperlink" Target="http://en.wikipedia.org/wiki/I_know_it_when_I_see_it"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Obscenity" TargetMode="External"/><Relationship Id="rId13" Type="http://schemas.openxmlformats.org/officeDocument/2006/relationships/hyperlink" Target="http://en.wikipedia.org/wiki/Supreme_Court_of_Ohio" TargetMode="External"/><Relationship Id="rId18" Type="http://schemas.openxmlformats.org/officeDocument/2006/relationships/hyperlink" Target="http://en.wikipedia.org/wiki/Earl_Warren" TargetMode="External"/><Relationship Id="rId3" Type="http://schemas.openxmlformats.org/officeDocument/2006/relationships/hyperlink" Target="http://en.wikipedia.org/wiki/United_States_Reports" TargetMode="External"/><Relationship Id="rId21" Type="http://schemas.openxmlformats.org/officeDocument/2006/relationships/hyperlink" Target="http://en.wikipedia.org/wiki/Potter_Stewart" TargetMode="External"/><Relationship Id="rId7" Type="http://schemas.openxmlformats.org/officeDocument/2006/relationships/hyperlink" Target="http://en.wikipedia.org/wiki/The_Lovers_(1958_film)" TargetMode="External"/><Relationship Id="rId12" Type="http://schemas.openxmlformats.org/officeDocument/2006/relationships/hyperlink" Target="http://en.wikipedia.org/wiki/Ohio_Courts_of_Common_Pleas" TargetMode="External"/><Relationship Id="rId17" Type="http://schemas.openxmlformats.org/officeDocument/2006/relationships/hyperlink" Target="http://en.wikipedia.org/wiki/William_O._Douglas" TargetMode="External"/><Relationship Id="rId2" Type="http://schemas.openxmlformats.org/officeDocument/2006/relationships/slide" Target="../slides/slide14.xml"/><Relationship Id="rId16" Type="http://schemas.openxmlformats.org/officeDocument/2006/relationships/hyperlink" Target="http://en.wikipedia.org/wiki/Hugo_Black" TargetMode="External"/><Relationship Id="rId20" Type="http://schemas.openxmlformats.org/officeDocument/2006/relationships/hyperlink" Target="http://en.wikipedia.org/wiki/John_Marshall_Harlan_II" TargetMode="External"/><Relationship Id="rId1" Type="http://schemas.openxmlformats.org/officeDocument/2006/relationships/notesMaster" Target="../notesMasters/notesMaster1.xml"/><Relationship Id="rId6" Type="http://schemas.openxmlformats.org/officeDocument/2006/relationships/hyperlink" Target="http://en.wikipedia.org/wiki/First_Amendment_to_the_United_States_Constitution" TargetMode="External"/><Relationship Id="rId11" Type="http://schemas.openxmlformats.org/officeDocument/2006/relationships/hyperlink" Target="http://en.wikipedia.org/wiki/Cuyahoga_County,_Ohio" TargetMode="External"/><Relationship Id="rId5" Type="http://schemas.openxmlformats.org/officeDocument/2006/relationships/hyperlink" Target="http://en.wikipedia.org/wiki/Supreme_Court_of_the_United_States" TargetMode="External"/><Relationship Id="rId15" Type="http://schemas.openxmlformats.org/officeDocument/2006/relationships/hyperlink" Target="http://en.wikipedia.org/wiki/Arthur_Goldberg" TargetMode="External"/><Relationship Id="rId23" Type="http://schemas.openxmlformats.org/officeDocument/2006/relationships/hyperlink" Target="http://en.wikipedia.org/wiki/Miller_v._California" TargetMode="External"/><Relationship Id="rId10" Type="http://schemas.openxmlformats.org/officeDocument/2006/relationships/hyperlink" Target="http://en.wikipedia.org/wiki/Cleveland_Heights,_Ohio" TargetMode="External"/><Relationship Id="rId19" Type="http://schemas.openxmlformats.org/officeDocument/2006/relationships/hyperlink" Target="http://en.wikipedia.org/wiki/Roth_v._United_States" TargetMode="External"/><Relationship Id="rId4" Type="http://schemas.openxmlformats.org/officeDocument/2006/relationships/hyperlink" Target="http://supreme.justia.com/us/378/184/case.html" TargetMode="External"/><Relationship Id="rId9" Type="http://schemas.openxmlformats.org/officeDocument/2006/relationships/hyperlink" Target="http://en.wikipedia.org/wiki/Coventry_Village" TargetMode="External"/><Relationship Id="rId14" Type="http://schemas.openxmlformats.org/officeDocument/2006/relationships/hyperlink" Target="http://en.wikipedia.org/wiki/William_J._Brennan" TargetMode="External"/><Relationship Id="rId22" Type="http://schemas.openxmlformats.org/officeDocument/2006/relationships/hyperlink" Target="http://en.wikipedia.org/wiki/I_know_it_when_I_see_i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Transitioning from implementation to sustainment.</a:t>
            </a:r>
          </a:p>
          <a:p>
            <a:endParaRPr lang="en-US" dirty="0" smtClean="0"/>
          </a:p>
          <a:p>
            <a:r>
              <a:rPr lang="en-US" dirty="0" smtClean="0"/>
              <a:t>Review</a:t>
            </a:r>
            <a:r>
              <a:rPr lang="en-US" baseline="0" dirty="0" smtClean="0"/>
              <a:t> how</a:t>
            </a:r>
            <a:r>
              <a:rPr lang="en-US" dirty="0" smtClean="0"/>
              <a:t> </a:t>
            </a:r>
            <a:r>
              <a:rPr lang="en-US" baseline="0" dirty="0" smtClean="0"/>
              <a:t>you affected change during implementation.</a:t>
            </a:r>
          </a:p>
          <a:p>
            <a:endParaRPr lang="en-US" baseline="0" dirty="0" smtClean="0"/>
          </a:p>
          <a:p>
            <a:r>
              <a:rPr lang="en-US" baseline="0" dirty="0" smtClean="0"/>
              <a:t>Discuss how you know it’s time to transition to sustainment.</a:t>
            </a:r>
          </a:p>
          <a:p>
            <a:endParaRPr lang="en-US" baseline="0" dirty="0" smtClean="0"/>
          </a:p>
          <a:p>
            <a:r>
              <a:rPr lang="en-US" baseline="0" dirty="0" smtClean="0"/>
              <a:t>Learn the similarities and differences between implementation and sustainment.</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Hospital finances</a:t>
            </a:r>
          </a:p>
          <a:p>
            <a:r>
              <a:rPr lang="en-US" dirty="0" smtClean="0"/>
              <a:t>Unit -</a:t>
            </a:r>
            <a:r>
              <a:rPr lang="en-US" baseline="0" dirty="0" smtClean="0"/>
              <a:t> budget</a:t>
            </a:r>
            <a:endParaRPr lang="en-US" dirty="0" smtClean="0"/>
          </a:p>
          <a:p>
            <a:r>
              <a:rPr lang="en-US" dirty="0" smtClean="0"/>
              <a:t>Individual</a:t>
            </a:r>
            <a:r>
              <a:rPr lang="en-US" baseline="0" dirty="0" smtClean="0"/>
              <a:t> – quality bonuses, advancement</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26</a:t>
            </a:fld>
            <a:endParaRPr lang="en-US"/>
          </a:p>
        </p:txBody>
      </p:sp>
    </p:spTree>
    <p:extLst>
      <p:ext uri="{BB962C8B-B14F-4D97-AF65-F5344CB8AC3E}">
        <p14:creationId xmlns:p14="http://schemas.microsoft.com/office/powerpoint/2010/main" val="116553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Hemodynamic</a:t>
            </a:r>
            <a:r>
              <a:rPr lang="en-US" baseline="0" dirty="0" smtClean="0"/>
              <a:t> stability</a:t>
            </a:r>
          </a:p>
          <a:p>
            <a:r>
              <a:rPr lang="en-US" baseline="0" dirty="0" smtClean="0"/>
              <a:t>Q1H urine output</a:t>
            </a:r>
          </a:p>
          <a:p>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Hemodynamic</a:t>
            </a:r>
            <a:r>
              <a:rPr lang="en-US" baseline="0" dirty="0" smtClean="0"/>
              <a:t> stability</a:t>
            </a:r>
          </a:p>
          <a:p>
            <a:r>
              <a:rPr lang="en-US" baseline="0" dirty="0" smtClean="0"/>
              <a:t>Q1H urine output</a:t>
            </a:r>
          </a:p>
          <a:p>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Hemodynamic</a:t>
            </a:r>
            <a:r>
              <a:rPr lang="en-US" baseline="0" dirty="0" smtClean="0"/>
              <a:t> stability</a:t>
            </a:r>
          </a:p>
          <a:p>
            <a:r>
              <a:rPr lang="en-US" baseline="0" dirty="0" smtClean="0"/>
              <a:t>Q1H urine output</a:t>
            </a:r>
          </a:p>
          <a:p>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31</a:t>
            </a:fld>
            <a:endParaRPr lang="en-US"/>
          </a:p>
        </p:txBody>
      </p:sp>
    </p:spTree>
    <p:extLst>
      <p:ext uri="{BB962C8B-B14F-4D97-AF65-F5344CB8AC3E}">
        <p14:creationId xmlns:p14="http://schemas.microsoft.com/office/powerpoint/2010/main" val="2953966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as</a:t>
            </a:r>
            <a:r>
              <a:rPr lang="en-US" baseline="0" dirty="0" smtClean="0"/>
              <a:t> part of environment -&gt; capacity </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Urine meters</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Acute Urinary Retention Protocol, Urinary Cultures, Orders with Indications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ED and OR -&gt; ICU processes,</a:t>
            </a:r>
            <a:r>
              <a:rPr lang="en-US" sz="1200" baseline="0" dirty="0" smtClean="0"/>
              <a:t> </a:t>
            </a:r>
            <a:r>
              <a:rPr lang="en-US" sz="1200" dirty="0" smtClean="0"/>
              <a:t>Insertion and Maintenance, Monitoring and Feedback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Transitioning from implementation to sustainment.</a:t>
            </a:r>
          </a:p>
          <a:p>
            <a:endParaRPr lang="en-US" dirty="0" smtClean="0"/>
          </a:p>
          <a:p>
            <a:r>
              <a:rPr lang="en-US" dirty="0" smtClean="0"/>
              <a:t>Review</a:t>
            </a:r>
            <a:r>
              <a:rPr lang="en-US" baseline="0" dirty="0" smtClean="0"/>
              <a:t> how</a:t>
            </a:r>
            <a:r>
              <a:rPr lang="en-US" dirty="0" smtClean="0"/>
              <a:t> </a:t>
            </a:r>
            <a:r>
              <a:rPr lang="en-US" baseline="0" dirty="0" smtClean="0"/>
              <a:t>you affected change during implementation.</a:t>
            </a:r>
          </a:p>
          <a:p>
            <a:endParaRPr lang="en-US" baseline="0" dirty="0" smtClean="0"/>
          </a:p>
          <a:p>
            <a:r>
              <a:rPr lang="en-US" baseline="0" dirty="0" smtClean="0"/>
              <a:t>Discuss how you know it’s time to transition to sustainment.</a:t>
            </a:r>
          </a:p>
          <a:p>
            <a:endParaRPr lang="en-US" baseline="0" dirty="0" smtClean="0"/>
          </a:p>
          <a:p>
            <a:r>
              <a:rPr lang="en-US" baseline="0" dirty="0" smtClean="0"/>
              <a:t>Learn the similarities and differences between implementation and sustainment.</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Times" pitchFamily="18" charset="0"/>
              </a:defRPr>
            </a:lvl1pPr>
            <a:lvl2pPr marL="522294" indent="-200882" eaLnBrk="0" hangingPunct="0">
              <a:defRPr sz="1700">
                <a:solidFill>
                  <a:schemeClr val="tx1"/>
                </a:solidFill>
                <a:latin typeface="Times" pitchFamily="18" charset="0"/>
              </a:defRPr>
            </a:lvl2pPr>
            <a:lvl3pPr marL="803529" indent="-160706" eaLnBrk="0" hangingPunct="0">
              <a:defRPr sz="1700">
                <a:solidFill>
                  <a:schemeClr val="tx1"/>
                </a:solidFill>
                <a:latin typeface="Times" pitchFamily="18" charset="0"/>
              </a:defRPr>
            </a:lvl3pPr>
            <a:lvl4pPr marL="1124941" indent="-160706" eaLnBrk="0" hangingPunct="0">
              <a:defRPr sz="1700">
                <a:solidFill>
                  <a:schemeClr val="tx1"/>
                </a:solidFill>
                <a:latin typeface="Times" pitchFamily="18" charset="0"/>
              </a:defRPr>
            </a:lvl4pPr>
            <a:lvl5pPr marL="1446352" indent="-160706" eaLnBrk="0" hangingPunct="0">
              <a:defRPr sz="1700">
                <a:solidFill>
                  <a:schemeClr val="tx1"/>
                </a:solidFill>
                <a:latin typeface="Times" pitchFamily="18" charset="0"/>
              </a:defRPr>
            </a:lvl5pPr>
            <a:lvl6pPr marL="1767764" indent="-160706" eaLnBrk="0" fontAlgn="base" hangingPunct="0">
              <a:spcBef>
                <a:spcPct val="0"/>
              </a:spcBef>
              <a:spcAft>
                <a:spcPct val="0"/>
              </a:spcAft>
              <a:defRPr sz="1700">
                <a:solidFill>
                  <a:schemeClr val="tx1"/>
                </a:solidFill>
                <a:latin typeface="Times" pitchFamily="18" charset="0"/>
              </a:defRPr>
            </a:lvl6pPr>
            <a:lvl7pPr marL="2089175" indent="-160706" eaLnBrk="0" fontAlgn="base" hangingPunct="0">
              <a:spcBef>
                <a:spcPct val="0"/>
              </a:spcBef>
              <a:spcAft>
                <a:spcPct val="0"/>
              </a:spcAft>
              <a:defRPr sz="1700">
                <a:solidFill>
                  <a:schemeClr val="tx1"/>
                </a:solidFill>
                <a:latin typeface="Times" pitchFamily="18" charset="0"/>
              </a:defRPr>
            </a:lvl7pPr>
            <a:lvl8pPr marL="2410587" indent="-160706" eaLnBrk="0" fontAlgn="base" hangingPunct="0">
              <a:spcBef>
                <a:spcPct val="0"/>
              </a:spcBef>
              <a:spcAft>
                <a:spcPct val="0"/>
              </a:spcAft>
              <a:defRPr sz="1700">
                <a:solidFill>
                  <a:schemeClr val="tx1"/>
                </a:solidFill>
                <a:latin typeface="Times" pitchFamily="18" charset="0"/>
              </a:defRPr>
            </a:lvl8pPr>
            <a:lvl9pPr marL="2731999" indent="-160706" eaLnBrk="0" fontAlgn="base" hangingPunct="0">
              <a:spcBef>
                <a:spcPct val="0"/>
              </a:spcBef>
              <a:spcAft>
                <a:spcPct val="0"/>
              </a:spcAft>
              <a:defRPr sz="1700">
                <a:solidFill>
                  <a:schemeClr val="tx1"/>
                </a:solidFill>
                <a:latin typeface="Times" pitchFamily="18" charset="0"/>
              </a:defRPr>
            </a:lvl9pPr>
          </a:lstStyle>
          <a:p>
            <a:pPr eaLnBrk="1" hangingPunct="1">
              <a:defRPr/>
            </a:pPr>
            <a:fld id="{251681E2-AC70-4104-9317-2EB62F8102CF}" type="slidenum">
              <a:rPr lang="en-US" sz="800" smtClean="0"/>
              <a:pPr eaLnBrk="1" hangingPunct="1">
                <a:defRPr/>
              </a:pPr>
              <a:t>42</a:t>
            </a:fld>
            <a:endParaRPr lang="en-US" sz="8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Hawthorne Effect</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43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88</a:t>
            </a:r>
            <a:r>
              <a:rPr lang="en-US" baseline="0" dirty="0" smtClean="0"/>
              <a:t> y/o male with mild dementia, </a:t>
            </a:r>
            <a:r>
              <a:rPr lang="en-US" baseline="0" dirty="0" err="1" smtClean="0"/>
              <a:t>htn</a:t>
            </a:r>
            <a:r>
              <a:rPr lang="en-US" baseline="0" dirty="0" smtClean="0"/>
              <a:t>, </a:t>
            </a:r>
            <a:r>
              <a:rPr lang="en-US" baseline="0" dirty="0" err="1" smtClean="0"/>
              <a:t>chol</a:t>
            </a:r>
            <a:r>
              <a:rPr lang="en-US" baseline="0" dirty="0" smtClean="0"/>
              <a:t>, fell.  to hospital for </a:t>
            </a:r>
            <a:r>
              <a:rPr lang="en-US" baseline="0" dirty="0" err="1" smtClean="0"/>
              <a:t>eval</a:t>
            </a:r>
            <a:r>
              <a:rPr lang="en-US" baseline="0" dirty="0" smtClean="0"/>
              <a:t>, Indiana. No </a:t>
            </a:r>
            <a:r>
              <a:rPr lang="en-US" baseline="0" dirty="0" err="1" smtClean="0"/>
              <a:t>fx</a:t>
            </a:r>
            <a:r>
              <a:rPr lang="en-US" baseline="0" dirty="0" smtClean="0"/>
              <a:t>.  Not safe at home due to mobility.  Functional incontinence.  Foley placed -&gt; SNF.  Moved to CO to be with daughter.  In assisted living.  Didn’t know he was in CO.  4 days </a:t>
            </a:r>
            <a:r>
              <a:rPr lang="en-US" baseline="0" dirty="0" err="1" smtClean="0"/>
              <a:t>pta</a:t>
            </a:r>
            <a:r>
              <a:rPr lang="en-US" baseline="0" dirty="0" smtClean="0"/>
              <a:t>, asked – what’s “this” pointing to </a:t>
            </a:r>
            <a:r>
              <a:rPr lang="en-US" baseline="0" dirty="0" err="1" smtClean="0"/>
              <a:t>foley</a:t>
            </a:r>
            <a:r>
              <a:rPr lang="en-US" baseline="0" dirty="0" smtClean="0"/>
              <a:t>, doing in here.  Left in place.</a:t>
            </a:r>
          </a:p>
          <a:p>
            <a:r>
              <a:rPr lang="en-US" baseline="0" dirty="0" smtClean="0"/>
              <a:t>On DOA, did not show up for lunch, found obtunded in room.  In ED, with fever, WBC 23, CXR -&gt; ? Infiltrate (no cough) </a:t>
            </a:r>
            <a:r>
              <a:rPr lang="en-US" baseline="0" dirty="0" err="1" smtClean="0"/>
              <a:t>Satting</a:t>
            </a:r>
            <a:r>
              <a:rPr lang="en-US" baseline="0" dirty="0" smtClean="0"/>
              <a:t> well on RA.  Urine looks cloudy. No n/v/d.  No headache. Neck supple.  </a:t>
            </a:r>
            <a:r>
              <a:rPr lang="en-US" baseline="0" dirty="0" err="1" smtClean="0"/>
              <a:t>UCx</a:t>
            </a:r>
            <a:r>
              <a:rPr lang="en-US" baseline="0" dirty="0" smtClean="0"/>
              <a:t> sent with &gt;100k </a:t>
            </a:r>
            <a:r>
              <a:rPr lang="en-US" baseline="0" dirty="0" err="1" smtClean="0"/>
              <a:t>E.Coli</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44</a:t>
            </a:fld>
            <a:endParaRPr lang="en-US"/>
          </a:p>
        </p:txBody>
      </p:sp>
    </p:spTree>
    <p:extLst>
      <p:ext uri="{BB962C8B-B14F-4D97-AF65-F5344CB8AC3E}">
        <p14:creationId xmlns:p14="http://schemas.microsoft.com/office/powerpoint/2010/main" val="2953966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Hawthorne Effect</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45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Transitioning from implementation to sustainment.</a:t>
            </a:r>
          </a:p>
          <a:p>
            <a:endParaRPr lang="en-US" dirty="0" smtClean="0"/>
          </a:p>
          <a:p>
            <a:r>
              <a:rPr lang="en-US" dirty="0" smtClean="0"/>
              <a:t>Review</a:t>
            </a:r>
            <a:r>
              <a:rPr lang="en-US" baseline="0" dirty="0" smtClean="0"/>
              <a:t> how</a:t>
            </a:r>
            <a:r>
              <a:rPr lang="en-US" dirty="0" smtClean="0"/>
              <a:t> </a:t>
            </a:r>
            <a:r>
              <a:rPr lang="en-US" baseline="0" dirty="0" smtClean="0"/>
              <a:t>you affected change during implementation.</a:t>
            </a:r>
          </a:p>
          <a:p>
            <a:endParaRPr lang="en-US" baseline="0" dirty="0" smtClean="0"/>
          </a:p>
          <a:p>
            <a:r>
              <a:rPr lang="en-US" baseline="0" dirty="0" smtClean="0"/>
              <a:t>Discuss how you know it’s time to transition to sustainment.</a:t>
            </a:r>
          </a:p>
          <a:p>
            <a:endParaRPr lang="en-US" baseline="0" dirty="0" smtClean="0"/>
          </a:p>
          <a:p>
            <a:r>
              <a:rPr lang="en-US" baseline="0" dirty="0" smtClean="0"/>
              <a:t>Learn the similarities and differences between implementation and sustainment.</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Transitioning from implementation to sustainment.</a:t>
            </a:r>
          </a:p>
          <a:p>
            <a:endParaRPr lang="en-US" dirty="0" smtClean="0"/>
          </a:p>
          <a:p>
            <a:r>
              <a:rPr lang="en-US" dirty="0" smtClean="0"/>
              <a:t>Review</a:t>
            </a:r>
            <a:r>
              <a:rPr lang="en-US" baseline="0" dirty="0" smtClean="0"/>
              <a:t> how</a:t>
            </a:r>
            <a:r>
              <a:rPr lang="en-US" dirty="0" smtClean="0"/>
              <a:t> </a:t>
            </a:r>
            <a:r>
              <a:rPr lang="en-US" baseline="0" dirty="0" smtClean="0"/>
              <a:t>you affected change during implementation.</a:t>
            </a:r>
          </a:p>
          <a:p>
            <a:endParaRPr lang="en-US" baseline="0" dirty="0" smtClean="0"/>
          </a:p>
          <a:p>
            <a:r>
              <a:rPr lang="en-US" baseline="0" dirty="0" smtClean="0"/>
              <a:t>Discuss how you know it’s time to transition to sustainment.</a:t>
            </a:r>
          </a:p>
          <a:p>
            <a:endParaRPr lang="en-US" baseline="0" dirty="0" smtClean="0"/>
          </a:p>
          <a:p>
            <a:r>
              <a:rPr lang="en-US" baseline="0" dirty="0" smtClean="0"/>
              <a:t>Learn the similarities and differences between implementation and sustainment.</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phrase "I know it when I see it" is a colloquial expression by which a speaker attempts to categorize an observable fact or event, although the category is subjective or lacks clearly defined parameters. The phrase was famously used in this sense by United States Supreme Court Justice Potter Stewart to describe his threshold test for obscenity in </a:t>
            </a:r>
            <a:r>
              <a:rPr lang="en-US" dirty="0" err="1" smtClean="0"/>
              <a:t>Jacobellis</a:t>
            </a:r>
            <a:r>
              <a:rPr lang="en-US" dirty="0" smtClean="0"/>
              <a:t> v. Ohio.[1] In explaining why the material at issue in the case was not obscene under the Roth test, and therefore was protected speech that could not be censored, Stewart wrote:</a:t>
            </a:r>
          </a:p>
          <a:p>
            <a:endParaRPr lang="en-US" dirty="0" smtClean="0"/>
          </a:p>
          <a:p>
            <a:r>
              <a:rPr lang="en-US" dirty="0" smtClean="0"/>
              <a:t>I shall not today attempt further to define the kinds of material I understand to be embraced within that shorthand description ["hard-core pornography"], and perhaps I could never succeed in intelligibly doing so. But I know it when I see it, and the motion picture involved in this case is not that.[2]</a:t>
            </a:r>
          </a:p>
          <a:p>
            <a:endParaRPr lang="en-US" dirty="0" smtClean="0"/>
          </a:p>
          <a:p>
            <a:r>
              <a:rPr lang="en-US" dirty="0" smtClean="0"/>
              <a:t>The expression became one of the most famous phrases in the entire history of the Supreme Court.[3]</a:t>
            </a:r>
          </a:p>
          <a:p>
            <a:endParaRPr lang="en-US" dirty="0" smtClean="0"/>
          </a:p>
          <a:p>
            <a:r>
              <a:rPr lang="en-US" dirty="0" smtClean="0"/>
              <a:t>Stewart's "I know it when I see it" standard was praised as "realistic and gallant"[4] and an example of candor.[5]</a:t>
            </a:r>
          </a:p>
          <a:p>
            <a:endParaRPr lang="en-US" dirty="0" smtClean="0"/>
          </a:p>
          <a:p>
            <a:r>
              <a:rPr lang="en-US" sz="1200" b="1" i="1" kern="1200" dirty="0" err="1" smtClean="0">
                <a:solidFill>
                  <a:schemeClr val="tx1"/>
                </a:solidFill>
                <a:latin typeface="+mn-lt"/>
                <a:ea typeface="+mn-ea"/>
                <a:cs typeface="+mn-cs"/>
              </a:rPr>
              <a:t>Jacobellis</a:t>
            </a:r>
            <a:r>
              <a:rPr lang="en-US" sz="1200" b="1" i="1" kern="1200" dirty="0" smtClean="0">
                <a:solidFill>
                  <a:schemeClr val="tx1"/>
                </a:solidFill>
                <a:latin typeface="+mn-lt"/>
                <a:ea typeface="+mn-ea"/>
                <a:cs typeface="+mn-cs"/>
              </a:rPr>
              <a:t> v. Ohio, 378 </a:t>
            </a:r>
            <a:r>
              <a:rPr lang="en-US" sz="1200" b="1" i="1" kern="1200" dirty="0" smtClean="0">
                <a:solidFill>
                  <a:schemeClr val="tx1"/>
                </a:solidFill>
                <a:latin typeface="+mn-lt"/>
                <a:ea typeface="+mn-ea"/>
                <a:cs typeface="+mn-cs"/>
                <a:hlinkClick r:id="rId3"/>
              </a:rPr>
              <a:t>U.S. </a:t>
            </a:r>
            <a:r>
              <a:rPr lang="en-US" sz="1200" b="1" i="1" kern="1200" dirty="0" smtClean="0">
                <a:solidFill>
                  <a:schemeClr val="tx1"/>
                </a:solidFill>
                <a:latin typeface="+mn-lt"/>
                <a:ea typeface="+mn-ea"/>
                <a:cs typeface="+mn-cs"/>
                <a:hlinkClick r:id="rId4"/>
              </a:rPr>
              <a:t>184 (1964), was a </a:t>
            </a:r>
            <a:r>
              <a:rPr lang="en-US" sz="1200" b="1" i="1" kern="1200" dirty="0" smtClean="0">
                <a:solidFill>
                  <a:schemeClr val="tx1"/>
                </a:solidFill>
                <a:latin typeface="+mn-lt"/>
                <a:ea typeface="+mn-ea"/>
                <a:cs typeface="+mn-cs"/>
                <a:hlinkClick r:id="rId5"/>
              </a:rPr>
              <a:t>United States Supreme Court decision handed down in 1964 involving whether the state of Ohio could, consistent with the </a:t>
            </a:r>
            <a:r>
              <a:rPr lang="en-US" sz="1200" b="1" i="1" kern="1200" dirty="0" smtClean="0">
                <a:solidFill>
                  <a:schemeClr val="tx1"/>
                </a:solidFill>
                <a:latin typeface="+mn-lt"/>
                <a:ea typeface="+mn-ea"/>
                <a:cs typeface="+mn-cs"/>
                <a:hlinkClick r:id="rId6"/>
              </a:rPr>
              <a:t>First Amendment, ban the showing of a French film called </a:t>
            </a:r>
            <a:r>
              <a:rPr lang="en-US" sz="1200" b="1" i="1" kern="1200" dirty="0" smtClean="0">
                <a:solidFill>
                  <a:schemeClr val="tx1"/>
                </a:solidFill>
                <a:latin typeface="+mn-lt"/>
                <a:ea typeface="+mn-ea"/>
                <a:cs typeface="+mn-cs"/>
                <a:hlinkClick r:id="rId7"/>
              </a:rPr>
              <a:t>The Lovers (Les </a:t>
            </a:r>
            <a:r>
              <a:rPr lang="en-US" sz="1200" b="1" i="1" kern="1200" dirty="0" err="1" smtClean="0">
                <a:solidFill>
                  <a:schemeClr val="tx1"/>
                </a:solidFill>
                <a:latin typeface="+mn-lt"/>
                <a:ea typeface="+mn-ea"/>
                <a:cs typeface="+mn-cs"/>
                <a:hlinkClick r:id="rId7"/>
              </a:rPr>
              <a:t>Amants</a:t>
            </a:r>
            <a:r>
              <a:rPr lang="en-US" sz="1200" b="1" i="1" kern="1200" dirty="0" smtClean="0">
                <a:solidFill>
                  <a:schemeClr val="tx1"/>
                </a:solidFill>
                <a:latin typeface="+mn-lt"/>
                <a:ea typeface="+mn-ea"/>
                <a:cs typeface="+mn-cs"/>
                <a:hlinkClick r:id="rId7"/>
              </a:rPr>
              <a:t>) which the state had deemed </a:t>
            </a:r>
            <a:r>
              <a:rPr lang="en-US" sz="1200" b="1" i="1" kern="1200" dirty="0" err="1" smtClean="0">
                <a:solidFill>
                  <a:schemeClr val="tx1"/>
                </a:solidFill>
                <a:latin typeface="+mn-lt"/>
                <a:ea typeface="+mn-ea"/>
                <a:cs typeface="+mn-cs"/>
                <a:hlinkClick r:id="rId8"/>
              </a:rPr>
              <a:t>obscene.Nico</a:t>
            </a:r>
            <a:r>
              <a:rPr lang="en-US" sz="1200" b="1" i="1" kern="1200" dirty="0" smtClean="0">
                <a:solidFill>
                  <a:schemeClr val="tx1"/>
                </a:solidFill>
                <a:latin typeface="+mn-lt"/>
                <a:ea typeface="+mn-ea"/>
                <a:cs typeface="+mn-cs"/>
                <a:hlinkClick r:id="rId8"/>
              </a:rPr>
              <a:t> </a:t>
            </a:r>
            <a:r>
              <a:rPr lang="en-US" sz="1200" b="1" i="1" kern="1200" dirty="0" err="1" smtClean="0">
                <a:solidFill>
                  <a:schemeClr val="tx1"/>
                </a:solidFill>
                <a:latin typeface="+mn-lt"/>
                <a:ea typeface="+mn-ea"/>
                <a:cs typeface="+mn-cs"/>
                <a:hlinkClick r:id="rId8"/>
              </a:rPr>
              <a:t>Jacobellis</a:t>
            </a:r>
            <a:r>
              <a:rPr lang="en-US" sz="1200" b="1" i="1" kern="1200" dirty="0" smtClean="0">
                <a:solidFill>
                  <a:schemeClr val="tx1"/>
                </a:solidFill>
                <a:latin typeface="+mn-lt"/>
                <a:ea typeface="+mn-ea"/>
                <a:cs typeface="+mn-cs"/>
                <a:hlinkClick r:id="rId8"/>
              </a:rPr>
              <a:t>, manager of the Heights Art Theatre in the </a:t>
            </a:r>
            <a:r>
              <a:rPr lang="en-US" sz="1200" b="1" i="1" kern="1200" dirty="0" smtClean="0">
                <a:solidFill>
                  <a:schemeClr val="tx1"/>
                </a:solidFill>
                <a:latin typeface="+mn-lt"/>
                <a:ea typeface="+mn-ea"/>
                <a:cs typeface="+mn-cs"/>
                <a:hlinkClick r:id="rId9"/>
              </a:rPr>
              <a:t>Coventry Village neighborhood of </a:t>
            </a:r>
            <a:r>
              <a:rPr lang="en-US" sz="1200" b="1" i="1" kern="1200" dirty="0" smtClean="0">
                <a:solidFill>
                  <a:schemeClr val="tx1"/>
                </a:solidFill>
                <a:latin typeface="+mn-lt"/>
                <a:ea typeface="+mn-ea"/>
                <a:cs typeface="+mn-cs"/>
                <a:hlinkClick r:id="rId10"/>
              </a:rPr>
              <a:t>Cleveland Heights, Ohio, was convicted and fined $2,500 by a judge of the </a:t>
            </a:r>
            <a:r>
              <a:rPr lang="en-US" sz="1200" b="1" i="1" kern="1200" dirty="0" smtClean="0">
                <a:solidFill>
                  <a:schemeClr val="tx1"/>
                </a:solidFill>
                <a:latin typeface="+mn-lt"/>
                <a:ea typeface="+mn-ea"/>
                <a:cs typeface="+mn-cs"/>
                <a:hlinkClick r:id="rId11"/>
              </a:rPr>
              <a:t>Cuyahoga County </a:t>
            </a:r>
            <a:r>
              <a:rPr lang="en-US" sz="1200" b="1" i="1" kern="1200" dirty="0" smtClean="0">
                <a:solidFill>
                  <a:schemeClr val="tx1"/>
                </a:solidFill>
                <a:latin typeface="+mn-lt"/>
                <a:ea typeface="+mn-ea"/>
                <a:cs typeface="+mn-cs"/>
                <a:hlinkClick r:id="rId12"/>
              </a:rPr>
              <a:t>Court of Common Pleas for exhibiting the film, and his conviction was upheld by the </a:t>
            </a:r>
            <a:r>
              <a:rPr lang="en-US" sz="1200" b="1" i="1" kern="1200" dirty="0" smtClean="0">
                <a:solidFill>
                  <a:schemeClr val="tx1"/>
                </a:solidFill>
                <a:latin typeface="+mn-lt"/>
                <a:ea typeface="+mn-ea"/>
                <a:cs typeface="+mn-cs"/>
                <a:hlinkClick r:id="rId13"/>
              </a:rPr>
              <a:t>Supreme Court of </a:t>
            </a:r>
            <a:r>
              <a:rPr lang="en-US" sz="1200" b="1" i="1" kern="1200" dirty="0" err="1" smtClean="0">
                <a:solidFill>
                  <a:schemeClr val="tx1"/>
                </a:solidFill>
                <a:latin typeface="+mn-lt"/>
                <a:ea typeface="+mn-ea"/>
                <a:cs typeface="+mn-cs"/>
                <a:hlinkClick r:id="rId13"/>
              </a:rPr>
              <a:t>Ohio.The</a:t>
            </a:r>
            <a:r>
              <a:rPr lang="en-US" sz="1200" b="1" i="1" kern="1200" dirty="0" smtClean="0">
                <a:solidFill>
                  <a:schemeClr val="tx1"/>
                </a:solidFill>
                <a:latin typeface="+mn-lt"/>
                <a:ea typeface="+mn-ea"/>
                <a:cs typeface="+mn-cs"/>
                <a:hlinkClick r:id="rId13"/>
              </a:rPr>
              <a:t> U.S. Supreme Court reversed the conviction, ruling that the film was not obscene and hence constitutionally protected. However, the Court could not agree as to a rationale, yielding four different opinions from the majority, with none garnering the support of more than two justices, as well as two dissenting opinions. The judgment of the Court was announced by </a:t>
            </a:r>
            <a:r>
              <a:rPr lang="en-US" sz="1200" b="1" i="1" kern="1200" dirty="0" smtClean="0">
                <a:solidFill>
                  <a:schemeClr val="tx1"/>
                </a:solidFill>
                <a:latin typeface="+mn-lt"/>
                <a:ea typeface="+mn-ea"/>
                <a:cs typeface="+mn-cs"/>
                <a:hlinkClick r:id="rId14"/>
              </a:rPr>
              <a:t>William J. Brennan, but his opinion was joined only by Justice </a:t>
            </a:r>
            <a:r>
              <a:rPr lang="en-US" sz="1200" b="1" i="1" kern="1200" dirty="0" smtClean="0">
                <a:solidFill>
                  <a:schemeClr val="tx1"/>
                </a:solidFill>
                <a:latin typeface="+mn-lt"/>
                <a:ea typeface="+mn-ea"/>
                <a:cs typeface="+mn-cs"/>
                <a:hlinkClick r:id="rId15"/>
              </a:rPr>
              <a:t>Arthur </a:t>
            </a:r>
            <a:r>
              <a:rPr lang="en-US" sz="1200" b="1" i="1" kern="1200" dirty="0" err="1" smtClean="0">
                <a:solidFill>
                  <a:schemeClr val="tx1"/>
                </a:solidFill>
                <a:latin typeface="+mn-lt"/>
                <a:ea typeface="+mn-ea"/>
                <a:cs typeface="+mn-cs"/>
                <a:hlinkClick r:id="rId15"/>
              </a:rPr>
              <a:t>Goldberg.Justice</a:t>
            </a:r>
            <a:r>
              <a:rPr lang="en-US" sz="1200" b="1" i="1" kern="1200" dirty="0" smtClean="0">
                <a:solidFill>
                  <a:schemeClr val="tx1"/>
                </a:solidFill>
                <a:latin typeface="+mn-lt"/>
                <a:ea typeface="+mn-ea"/>
                <a:cs typeface="+mn-cs"/>
                <a:hlinkClick r:id="rId15"/>
              </a:rPr>
              <a:t> </a:t>
            </a:r>
            <a:r>
              <a:rPr lang="en-US" sz="1200" b="1" i="1" kern="1200" dirty="0" smtClean="0">
                <a:solidFill>
                  <a:schemeClr val="tx1"/>
                </a:solidFill>
                <a:latin typeface="+mn-lt"/>
                <a:ea typeface="+mn-ea"/>
                <a:cs typeface="+mn-cs"/>
                <a:hlinkClick r:id="rId16"/>
              </a:rPr>
              <a:t>Hugo Black, joined by Justice </a:t>
            </a:r>
            <a:r>
              <a:rPr lang="en-US" sz="1200" b="1" i="1" kern="1200" dirty="0" smtClean="0">
                <a:solidFill>
                  <a:schemeClr val="tx1"/>
                </a:solidFill>
                <a:latin typeface="+mn-lt"/>
                <a:ea typeface="+mn-ea"/>
                <a:cs typeface="+mn-cs"/>
                <a:hlinkClick r:id="rId17"/>
              </a:rPr>
              <a:t>William O. Douglas, reiterated his well-known view that the First Amendment does not permit censorship of any kind. Chief Justice </a:t>
            </a:r>
            <a:r>
              <a:rPr lang="en-US" sz="1200" b="1" i="1" kern="1200" dirty="0" smtClean="0">
                <a:solidFill>
                  <a:schemeClr val="tx1"/>
                </a:solidFill>
                <a:latin typeface="+mn-lt"/>
                <a:ea typeface="+mn-ea"/>
                <a:cs typeface="+mn-cs"/>
                <a:hlinkClick r:id="rId18"/>
              </a:rPr>
              <a:t>Earl Warren, in dissent, decried the confused state of the Court's obscenity jurisprudence and argued that Ohio's action was consistent with the Court's decision in </a:t>
            </a:r>
            <a:r>
              <a:rPr lang="en-US" sz="1200" b="1" i="1" kern="1200" dirty="0" smtClean="0">
                <a:solidFill>
                  <a:schemeClr val="tx1"/>
                </a:solidFill>
                <a:latin typeface="+mn-lt"/>
                <a:ea typeface="+mn-ea"/>
                <a:cs typeface="+mn-cs"/>
                <a:hlinkClick r:id="rId19"/>
              </a:rPr>
              <a:t>Roth v. United States and furthered important state interests. Justice </a:t>
            </a:r>
            <a:r>
              <a:rPr lang="en-US" sz="1200" b="1" i="1" kern="1200" dirty="0" smtClean="0">
                <a:solidFill>
                  <a:schemeClr val="tx1"/>
                </a:solidFill>
                <a:latin typeface="+mn-lt"/>
                <a:ea typeface="+mn-ea"/>
                <a:cs typeface="+mn-cs"/>
                <a:hlinkClick r:id="rId20"/>
              </a:rPr>
              <a:t>John Marshall Harlan II also dissented, believing that states should have "wide, but not federally unrestricted" power to ban obscene </a:t>
            </a:r>
            <a:r>
              <a:rPr lang="en-US" sz="1200" b="1" i="1" kern="1200" dirty="0" err="1" smtClean="0">
                <a:solidFill>
                  <a:schemeClr val="tx1"/>
                </a:solidFill>
                <a:latin typeface="+mn-lt"/>
                <a:ea typeface="+mn-ea"/>
                <a:cs typeface="+mn-cs"/>
                <a:hlinkClick r:id="rId20"/>
              </a:rPr>
              <a:t>films.The</a:t>
            </a:r>
            <a:r>
              <a:rPr lang="en-US" sz="1200" b="1" i="1" kern="1200" dirty="0" smtClean="0">
                <a:solidFill>
                  <a:schemeClr val="tx1"/>
                </a:solidFill>
                <a:latin typeface="+mn-lt"/>
                <a:ea typeface="+mn-ea"/>
                <a:cs typeface="+mn-cs"/>
                <a:hlinkClick r:id="rId20"/>
              </a:rPr>
              <a:t> most famous opinion from </a:t>
            </a:r>
            <a:r>
              <a:rPr lang="en-US" sz="1200" b="1" i="1" kern="1200" dirty="0" err="1" smtClean="0">
                <a:solidFill>
                  <a:schemeClr val="tx1"/>
                </a:solidFill>
                <a:latin typeface="+mn-lt"/>
                <a:ea typeface="+mn-ea"/>
                <a:cs typeface="+mn-cs"/>
                <a:hlinkClick r:id="rId20"/>
              </a:rPr>
              <a:t>Jacobellis</a:t>
            </a:r>
            <a:r>
              <a:rPr lang="en-US" sz="1200" b="1" i="1" kern="1200" dirty="0" smtClean="0">
                <a:solidFill>
                  <a:schemeClr val="tx1"/>
                </a:solidFill>
                <a:latin typeface="+mn-lt"/>
                <a:ea typeface="+mn-ea"/>
                <a:cs typeface="+mn-cs"/>
                <a:hlinkClick r:id="rId20"/>
              </a:rPr>
              <a:t>, however, was Justice </a:t>
            </a:r>
            <a:r>
              <a:rPr lang="en-US" sz="1200" b="1" i="1" kern="1200" dirty="0" smtClean="0">
                <a:solidFill>
                  <a:schemeClr val="tx1"/>
                </a:solidFill>
                <a:latin typeface="+mn-lt"/>
                <a:ea typeface="+mn-ea"/>
                <a:cs typeface="+mn-cs"/>
                <a:hlinkClick r:id="rId21"/>
              </a:rPr>
              <a:t>Potter Stewart's concurrence, holding that the Constitution protected all obscenity except "hard-core pornography." Stewart wrote, "I shall not today attempt further to define the kinds of material I understand to be embraced within that shorthand description; and perhaps I could never succeed in intelligibly doing so. But </a:t>
            </a:r>
            <a:r>
              <a:rPr lang="en-US" sz="1200" b="1" i="1" kern="1200" dirty="0" smtClean="0">
                <a:solidFill>
                  <a:schemeClr val="tx1"/>
                </a:solidFill>
                <a:latin typeface="+mn-lt"/>
                <a:ea typeface="+mn-ea"/>
                <a:cs typeface="+mn-cs"/>
                <a:hlinkClick r:id="rId22"/>
              </a:rPr>
              <a:t>I know it when I see it, and the motion picture involved in this case is not that." (emphasis added)The Court's obscenity jurisprudence would remain fragmented until 1973's </a:t>
            </a:r>
            <a:r>
              <a:rPr lang="en-US" sz="1200" b="1" i="1" kern="1200" dirty="0" smtClean="0">
                <a:solidFill>
                  <a:schemeClr val="tx1"/>
                </a:solidFill>
                <a:latin typeface="+mn-lt"/>
                <a:ea typeface="+mn-ea"/>
                <a:cs typeface="+mn-cs"/>
                <a:hlinkClick r:id="rId23"/>
              </a:rPr>
              <a:t>Miller v. California. Many legal observers feel that, after Miller, it remained confusing and vague. </a:t>
            </a:r>
            <a:r>
              <a:rPr lang="en-US" sz="1200" b="1" i="1" kern="1200" smtClean="0">
                <a:solidFill>
                  <a:schemeClr val="tx1"/>
                </a:solidFill>
                <a:latin typeface="+mn-lt"/>
                <a:ea typeface="+mn-ea"/>
                <a:cs typeface="+mn-cs"/>
                <a:hlinkClick r:id="rId23"/>
              </a:rPr>
              <a:t>What is obscene in one place can well be completely legal in another.</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phrase "I know it when I see it" is a colloquial expression by which a speaker attempts to categorize an observable fact or event, although the category is subjective or lacks clearly defined parameters. The phrase was famously used in this sense by United States Supreme Court Justice Potter Stewart to describe his threshold test for obscenity in </a:t>
            </a:r>
            <a:r>
              <a:rPr lang="en-US" dirty="0" err="1" smtClean="0"/>
              <a:t>Jacobellis</a:t>
            </a:r>
            <a:r>
              <a:rPr lang="en-US" dirty="0" smtClean="0"/>
              <a:t> v. Ohio.[1] In explaining why the material at issue in the case was not obscene under the Roth test, and therefore was protected speech that could not be censored, Stewart wrote:</a:t>
            </a:r>
          </a:p>
          <a:p>
            <a:endParaRPr lang="en-US" dirty="0" smtClean="0"/>
          </a:p>
          <a:p>
            <a:r>
              <a:rPr lang="en-US" dirty="0" smtClean="0"/>
              <a:t>I shall not today attempt further to define the kinds of material I understand to be embraced within that shorthand description ["hard-core pornography"], and perhaps I could never succeed in intelligibly doing so. But I know it when I see it, and the motion picture involved in this case is not that.[2]</a:t>
            </a:r>
          </a:p>
          <a:p>
            <a:endParaRPr lang="en-US" dirty="0" smtClean="0"/>
          </a:p>
          <a:p>
            <a:r>
              <a:rPr lang="en-US" dirty="0" smtClean="0"/>
              <a:t>The expression became one of the most famous phrases in the entire history of the Supreme Court.[3]</a:t>
            </a:r>
          </a:p>
          <a:p>
            <a:endParaRPr lang="en-US" dirty="0" smtClean="0"/>
          </a:p>
          <a:p>
            <a:r>
              <a:rPr lang="en-US" dirty="0" smtClean="0"/>
              <a:t>Stewart's "I know it when I see it" standard was praised as "realistic and gallant"[4] and an example of candor.[5]</a:t>
            </a:r>
          </a:p>
          <a:p>
            <a:endParaRPr lang="en-US" dirty="0" smtClean="0"/>
          </a:p>
          <a:p>
            <a:r>
              <a:rPr lang="en-US" sz="1200" b="1" i="1" kern="1200" dirty="0" err="1" smtClean="0">
                <a:solidFill>
                  <a:schemeClr val="tx1"/>
                </a:solidFill>
                <a:latin typeface="+mn-lt"/>
                <a:ea typeface="+mn-ea"/>
                <a:cs typeface="+mn-cs"/>
              </a:rPr>
              <a:t>Jacobellis</a:t>
            </a:r>
            <a:r>
              <a:rPr lang="en-US" sz="1200" b="1" i="1" kern="1200" dirty="0" smtClean="0">
                <a:solidFill>
                  <a:schemeClr val="tx1"/>
                </a:solidFill>
                <a:latin typeface="+mn-lt"/>
                <a:ea typeface="+mn-ea"/>
                <a:cs typeface="+mn-cs"/>
              </a:rPr>
              <a:t> v. Ohio, 378 </a:t>
            </a:r>
            <a:r>
              <a:rPr lang="en-US" sz="1200" b="1" i="1" kern="1200" dirty="0" smtClean="0">
                <a:solidFill>
                  <a:schemeClr val="tx1"/>
                </a:solidFill>
                <a:latin typeface="+mn-lt"/>
                <a:ea typeface="+mn-ea"/>
                <a:cs typeface="+mn-cs"/>
                <a:hlinkClick r:id="rId3"/>
              </a:rPr>
              <a:t>U.S. </a:t>
            </a:r>
            <a:r>
              <a:rPr lang="en-US" sz="1200" b="1" i="1" kern="1200" dirty="0" smtClean="0">
                <a:solidFill>
                  <a:schemeClr val="tx1"/>
                </a:solidFill>
                <a:latin typeface="+mn-lt"/>
                <a:ea typeface="+mn-ea"/>
                <a:cs typeface="+mn-cs"/>
                <a:hlinkClick r:id="rId4"/>
              </a:rPr>
              <a:t>184 (1964), was a </a:t>
            </a:r>
            <a:r>
              <a:rPr lang="en-US" sz="1200" b="1" i="1" kern="1200" dirty="0" smtClean="0">
                <a:solidFill>
                  <a:schemeClr val="tx1"/>
                </a:solidFill>
                <a:latin typeface="+mn-lt"/>
                <a:ea typeface="+mn-ea"/>
                <a:cs typeface="+mn-cs"/>
                <a:hlinkClick r:id="rId5"/>
              </a:rPr>
              <a:t>United States Supreme Court decision handed down in 1964 involving whether the state of Ohio could, consistent with the </a:t>
            </a:r>
            <a:r>
              <a:rPr lang="en-US" sz="1200" b="1" i="1" kern="1200" dirty="0" smtClean="0">
                <a:solidFill>
                  <a:schemeClr val="tx1"/>
                </a:solidFill>
                <a:latin typeface="+mn-lt"/>
                <a:ea typeface="+mn-ea"/>
                <a:cs typeface="+mn-cs"/>
                <a:hlinkClick r:id="rId6"/>
              </a:rPr>
              <a:t>First Amendment, ban the showing of a French film called </a:t>
            </a:r>
            <a:r>
              <a:rPr lang="en-US" sz="1200" b="1" i="1" kern="1200" dirty="0" smtClean="0">
                <a:solidFill>
                  <a:schemeClr val="tx1"/>
                </a:solidFill>
                <a:latin typeface="+mn-lt"/>
                <a:ea typeface="+mn-ea"/>
                <a:cs typeface="+mn-cs"/>
                <a:hlinkClick r:id="rId7"/>
              </a:rPr>
              <a:t>The Lovers (Les </a:t>
            </a:r>
            <a:r>
              <a:rPr lang="en-US" sz="1200" b="1" i="1" kern="1200" dirty="0" err="1" smtClean="0">
                <a:solidFill>
                  <a:schemeClr val="tx1"/>
                </a:solidFill>
                <a:latin typeface="+mn-lt"/>
                <a:ea typeface="+mn-ea"/>
                <a:cs typeface="+mn-cs"/>
                <a:hlinkClick r:id="rId7"/>
              </a:rPr>
              <a:t>Amants</a:t>
            </a:r>
            <a:r>
              <a:rPr lang="en-US" sz="1200" b="1" i="1" kern="1200" dirty="0" smtClean="0">
                <a:solidFill>
                  <a:schemeClr val="tx1"/>
                </a:solidFill>
                <a:latin typeface="+mn-lt"/>
                <a:ea typeface="+mn-ea"/>
                <a:cs typeface="+mn-cs"/>
                <a:hlinkClick r:id="rId7"/>
              </a:rPr>
              <a:t>) which the state had deemed </a:t>
            </a:r>
            <a:r>
              <a:rPr lang="en-US" sz="1200" b="1" i="1" kern="1200" dirty="0" err="1" smtClean="0">
                <a:solidFill>
                  <a:schemeClr val="tx1"/>
                </a:solidFill>
                <a:latin typeface="+mn-lt"/>
                <a:ea typeface="+mn-ea"/>
                <a:cs typeface="+mn-cs"/>
                <a:hlinkClick r:id="rId8"/>
              </a:rPr>
              <a:t>obscene.Nico</a:t>
            </a:r>
            <a:r>
              <a:rPr lang="en-US" sz="1200" b="1" i="1" kern="1200" dirty="0" smtClean="0">
                <a:solidFill>
                  <a:schemeClr val="tx1"/>
                </a:solidFill>
                <a:latin typeface="+mn-lt"/>
                <a:ea typeface="+mn-ea"/>
                <a:cs typeface="+mn-cs"/>
                <a:hlinkClick r:id="rId8"/>
              </a:rPr>
              <a:t> </a:t>
            </a:r>
            <a:r>
              <a:rPr lang="en-US" sz="1200" b="1" i="1" kern="1200" dirty="0" err="1" smtClean="0">
                <a:solidFill>
                  <a:schemeClr val="tx1"/>
                </a:solidFill>
                <a:latin typeface="+mn-lt"/>
                <a:ea typeface="+mn-ea"/>
                <a:cs typeface="+mn-cs"/>
                <a:hlinkClick r:id="rId8"/>
              </a:rPr>
              <a:t>Jacobellis</a:t>
            </a:r>
            <a:r>
              <a:rPr lang="en-US" sz="1200" b="1" i="1" kern="1200" dirty="0" smtClean="0">
                <a:solidFill>
                  <a:schemeClr val="tx1"/>
                </a:solidFill>
                <a:latin typeface="+mn-lt"/>
                <a:ea typeface="+mn-ea"/>
                <a:cs typeface="+mn-cs"/>
                <a:hlinkClick r:id="rId8"/>
              </a:rPr>
              <a:t>, manager of the Heights Art Theatre in the </a:t>
            </a:r>
            <a:r>
              <a:rPr lang="en-US" sz="1200" b="1" i="1" kern="1200" dirty="0" smtClean="0">
                <a:solidFill>
                  <a:schemeClr val="tx1"/>
                </a:solidFill>
                <a:latin typeface="+mn-lt"/>
                <a:ea typeface="+mn-ea"/>
                <a:cs typeface="+mn-cs"/>
                <a:hlinkClick r:id="rId9"/>
              </a:rPr>
              <a:t>Coventry Village neighborhood of </a:t>
            </a:r>
            <a:r>
              <a:rPr lang="en-US" sz="1200" b="1" i="1" kern="1200" dirty="0" smtClean="0">
                <a:solidFill>
                  <a:schemeClr val="tx1"/>
                </a:solidFill>
                <a:latin typeface="+mn-lt"/>
                <a:ea typeface="+mn-ea"/>
                <a:cs typeface="+mn-cs"/>
                <a:hlinkClick r:id="rId10"/>
              </a:rPr>
              <a:t>Cleveland Heights, Ohio, was convicted and fined $2,500 by a judge of the </a:t>
            </a:r>
            <a:r>
              <a:rPr lang="en-US" sz="1200" b="1" i="1" kern="1200" dirty="0" smtClean="0">
                <a:solidFill>
                  <a:schemeClr val="tx1"/>
                </a:solidFill>
                <a:latin typeface="+mn-lt"/>
                <a:ea typeface="+mn-ea"/>
                <a:cs typeface="+mn-cs"/>
                <a:hlinkClick r:id="rId11"/>
              </a:rPr>
              <a:t>Cuyahoga County </a:t>
            </a:r>
            <a:r>
              <a:rPr lang="en-US" sz="1200" b="1" i="1" kern="1200" dirty="0" smtClean="0">
                <a:solidFill>
                  <a:schemeClr val="tx1"/>
                </a:solidFill>
                <a:latin typeface="+mn-lt"/>
                <a:ea typeface="+mn-ea"/>
                <a:cs typeface="+mn-cs"/>
                <a:hlinkClick r:id="rId12"/>
              </a:rPr>
              <a:t>Court of Common Pleas for exhibiting the film, and his conviction was upheld by the </a:t>
            </a:r>
            <a:r>
              <a:rPr lang="en-US" sz="1200" b="1" i="1" kern="1200" dirty="0" smtClean="0">
                <a:solidFill>
                  <a:schemeClr val="tx1"/>
                </a:solidFill>
                <a:latin typeface="+mn-lt"/>
                <a:ea typeface="+mn-ea"/>
                <a:cs typeface="+mn-cs"/>
                <a:hlinkClick r:id="rId13"/>
              </a:rPr>
              <a:t>Supreme Court of </a:t>
            </a:r>
            <a:r>
              <a:rPr lang="en-US" sz="1200" b="1" i="1" kern="1200" dirty="0" err="1" smtClean="0">
                <a:solidFill>
                  <a:schemeClr val="tx1"/>
                </a:solidFill>
                <a:latin typeface="+mn-lt"/>
                <a:ea typeface="+mn-ea"/>
                <a:cs typeface="+mn-cs"/>
                <a:hlinkClick r:id="rId13"/>
              </a:rPr>
              <a:t>Ohio.The</a:t>
            </a:r>
            <a:r>
              <a:rPr lang="en-US" sz="1200" b="1" i="1" kern="1200" dirty="0" smtClean="0">
                <a:solidFill>
                  <a:schemeClr val="tx1"/>
                </a:solidFill>
                <a:latin typeface="+mn-lt"/>
                <a:ea typeface="+mn-ea"/>
                <a:cs typeface="+mn-cs"/>
                <a:hlinkClick r:id="rId13"/>
              </a:rPr>
              <a:t> U.S. Supreme Court reversed the conviction, ruling that the film was not obscene and hence constitutionally protected. However, the Court could not agree as to a rationale, yielding four different opinions from the majority, with none garnering the support of more than two justices, as well as two dissenting opinions. The judgment of the Court was announced by </a:t>
            </a:r>
            <a:r>
              <a:rPr lang="en-US" sz="1200" b="1" i="1" kern="1200" dirty="0" smtClean="0">
                <a:solidFill>
                  <a:schemeClr val="tx1"/>
                </a:solidFill>
                <a:latin typeface="+mn-lt"/>
                <a:ea typeface="+mn-ea"/>
                <a:cs typeface="+mn-cs"/>
                <a:hlinkClick r:id="rId14"/>
              </a:rPr>
              <a:t>William J. Brennan, but his opinion was joined only by Justice </a:t>
            </a:r>
            <a:r>
              <a:rPr lang="en-US" sz="1200" b="1" i="1" kern="1200" dirty="0" smtClean="0">
                <a:solidFill>
                  <a:schemeClr val="tx1"/>
                </a:solidFill>
                <a:latin typeface="+mn-lt"/>
                <a:ea typeface="+mn-ea"/>
                <a:cs typeface="+mn-cs"/>
                <a:hlinkClick r:id="rId15"/>
              </a:rPr>
              <a:t>Arthur </a:t>
            </a:r>
            <a:r>
              <a:rPr lang="en-US" sz="1200" b="1" i="1" kern="1200" dirty="0" err="1" smtClean="0">
                <a:solidFill>
                  <a:schemeClr val="tx1"/>
                </a:solidFill>
                <a:latin typeface="+mn-lt"/>
                <a:ea typeface="+mn-ea"/>
                <a:cs typeface="+mn-cs"/>
                <a:hlinkClick r:id="rId15"/>
              </a:rPr>
              <a:t>Goldberg.Justice</a:t>
            </a:r>
            <a:r>
              <a:rPr lang="en-US" sz="1200" b="1" i="1" kern="1200" dirty="0" smtClean="0">
                <a:solidFill>
                  <a:schemeClr val="tx1"/>
                </a:solidFill>
                <a:latin typeface="+mn-lt"/>
                <a:ea typeface="+mn-ea"/>
                <a:cs typeface="+mn-cs"/>
                <a:hlinkClick r:id="rId15"/>
              </a:rPr>
              <a:t> </a:t>
            </a:r>
            <a:r>
              <a:rPr lang="en-US" sz="1200" b="1" i="1" kern="1200" dirty="0" smtClean="0">
                <a:solidFill>
                  <a:schemeClr val="tx1"/>
                </a:solidFill>
                <a:latin typeface="+mn-lt"/>
                <a:ea typeface="+mn-ea"/>
                <a:cs typeface="+mn-cs"/>
                <a:hlinkClick r:id="rId16"/>
              </a:rPr>
              <a:t>Hugo Black, joined by Justice </a:t>
            </a:r>
            <a:r>
              <a:rPr lang="en-US" sz="1200" b="1" i="1" kern="1200" dirty="0" smtClean="0">
                <a:solidFill>
                  <a:schemeClr val="tx1"/>
                </a:solidFill>
                <a:latin typeface="+mn-lt"/>
                <a:ea typeface="+mn-ea"/>
                <a:cs typeface="+mn-cs"/>
                <a:hlinkClick r:id="rId17"/>
              </a:rPr>
              <a:t>William O. Douglas, reiterated his well-known view that the First Amendment does not permit censorship of any kind. Chief Justice </a:t>
            </a:r>
            <a:r>
              <a:rPr lang="en-US" sz="1200" b="1" i="1" kern="1200" dirty="0" smtClean="0">
                <a:solidFill>
                  <a:schemeClr val="tx1"/>
                </a:solidFill>
                <a:latin typeface="+mn-lt"/>
                <a:ea typeface="+mn-ea"/>
                <a:cs typeface="+mn-cs"/>
                <a:hlinkClick r:id="rId18"/>
              </a:rPr>
              <a:t>Earl Warren, in dissent, decried the confused state of the Court's obscenity jurisprudence and argued that Ohio's action was consistent with the Court's decision in </a:t>
            </a:r>
            <a:r>
              <a:rPr lang="en-US" sz="1200" b="1" i="1" kern="1200" dirty="0" smtClean="0">
                <a:solidFill>
                  <a:schemeClr val="tx1"/>
                </a:solidFill>
                <a:latin typeface="+mn-lt"/>
                <a:ea typeface="+mn-ea"/>
                <a:cs typeface="+mn-cs"/>
                <a:hlinkClick r:id="rId19"/>
              </a:rPr>
              <a:t>Roth v. United States and furthered important state interests. Justice </a:t>
            </a:r>
            <a:r>
              <a:rPr lang="en-US" sz="1200" b="1" i="1" kern="1200" dirty="0" smtClean="0">
                <a:solidFill>
                  <a:schemeClr val="tx1"/>
                </a:solidFill>
                <a:latin typeface="+mn-lt"/>
                <a:ea typeface="+mn-ea"/>
                <a:cs typeface="+mn-cs"/>
                <a:hlinkClick r:id="rId20"/>
              </a:rPr>
              <a:t>John Marshall Harlan II also dissented, believing that states should have "wide, but not federally unrestricted" power to ban obscene </a:t>
            </a:r>
            <a:r>
              <a:rPr lang="en-US" sz="1200" b="1" i="1" kern="1200" dirty="0" err="1" smtClean="0">
                <a:solidFill>
                  <a:schemeClr val="tx1"/>
                </a:solidFill>
                <a:latin typeface="+mn-lt"/>
                <a:ea typeface="+mn-ea"/>
                <a:cs typeface="+mn-cs"/>
                <a:hlinkClick r:id="rId20"/>
              </a:rPr>
              <a:t>films.The</a:t>
            </a:r>
            <a:r>
              <a:rPr lang="en-US" sz="1200" b="1" i="1" kern="1200" dirty="0" smtClean="0">
                <a:solidFill>
                  <a:schemeClr val="tx1"/>
                </a:solidFill>
                <a:latin typeface="+mn-lt"/>
                <a:ea typeface="+mn-ea"/>
                <a:cs typeface="+mn-cs"/>
                <a:hlinkClick r:id="rId20"/>
              </a:rPr>
              <a:t> most famous opinion from </a:t>
            </a:r>
            <a:r>
              <a:rPr lang="en-US" sz="1200" b="1" i="1" kern="1200" dirty="0" err="1" smtClean="0">
                <a:solidFill>
                  <a:schemeClr val="tx1"/>
                </a:solidFill>
                <a:latin typeface="+mn-lt"/>
                <a:ea typeface="+mn-ea"/>
                <a:cs typeface="+mn-cs"/>
                <a:hlinkClick r:id="rId20"/>
              </a:rPr>
              <a:t>Jacobellis</a:t>
            </a:r>
            <a:r>
              <a:rPr lang="en-US" sz="1200" b="1" i="1" kern="1200" dirty="0" smtClean="0">
                <a:solidFill>
                  <a:schemeClr val="tx1"/>
                </a:solidFill>
                <a:latin typeface="+mn-lt"/>
                <a:ea typeface="+mn-ea"/>
                <a:cs typeface="+mn-cs"/>
                <a:hlinkClick r:id="rId20"/>
              </a:rPr>
              <a:t>, however, was Justice </a:t>
            </a:r>
            <a:r>
              <a:rPr lang="en-US" sz="1200" b="1" i="1" kern="1200" dirty="0" smtClean="0">
                <a:solidFill>
                  <a:schemeClr val="tx1"/>
                </a:solidFill>
                <a:latin typeface="+mn-lt"/>
                <a:ea typeface="+mn-ea"/>
                <a:cs typeface="+mn-cs"/>
                <a:hlinkClick r:id="rId21"/>
              </a:rPr>
              <a:t>Potter Stewart's concurrence, holding that the Constitution protected all obscenity except "hard-core pornography." Stewart wrote, "I shall not today attempt further to define the kinds of material I understand to be embraced within that shorthand description; and perhaps I could never succeed in intelligibly doing so. But </a:t>
            </a:r>
            <a:r>
              <a:rPr lang="en-US" sz="1200" b="1" i="1" kern="1200" dirty="0" smtClean="0">
                <a:solidFill>
                  <a:schemeClr val="tx1"/>
                </a:solidFill>
                <a:latin typeface="+mn-lt"/>
                <a:ea typeface="+mn-ea"/>
                <a:cs typeface="+mn-cs"/>
                <a:hlinkClick r:id="rId22"/>
              </a:rPr>
              <a:t>I know it when I see it, and the motion picture involved in this case is not that." (emphasis added)The Court's obscenity jurisprudence would remain fragmented until 1973's </a:t>
            </a:r>
            <a:r>
              <a:rPr lang="en-US" sz="1200" b="1" i="1" kern="1200" dirty="0" smtClean="0">
                <a:solidFill>
                  <a:schemeClr val="tx1"/>
                </a:solidFill>
                <a:latin typeface="+mn-lt"/>
                <a:ea typeface="+mn-ea"/>
                <a:cs typeface="+mn-cs"/>
                <a:hlinkClick r:id="rId23"/>
              </a:rPr>
              <a:t>Miller v. California. Many legal observers feel that, after Miller, it remained confusing and vague. What is obscene in one place can well be completely legal in another.</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Engage: Passion,</a:t>
            </a:r>
            <a:r>
              <a:rPr lang="en-US" baseline="0" dirty="0" smtClean="0"/>
              <a:t> Vision, Finances</a:t>
            </a:r>
          </a:p>
          <a:p>
            <a:r>
              <a:rPr lang="en-US" baseline="0" dirty="0" smtClean="0"/>
              <a:t>Educate: Facts and Flow</a:t>
            </a:r>
          </a:p>
          <a:p>
            <a:r>
              <a:rPr lang="en-US" baseline="0" dirty="0" smtClean="0"/>
              <a:t>Environment: Structure – People and Things</a:t>
            </a:r>
          </a:p>
          <a:p>
            <a:r>
              <a:rPr lang="en-US" baseline="0" dirty="0" smtClean="0"/>
              <a:t>	 Process – Protocols and Procedures</a:t>
            </a:r>
          </a:p>
          <a:p>
            <a:r>
              <a:rPr lang="en-US" baseline="0" smtClean="0"/>
              <a:t>Evaluate: Forest </a:t>
            </a:r>
            <a:r>
              <a:rPr lang="en-US" baseline="0" dirty="0" smtClean="0"/>
              <a:t>and Trees</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88</a:t>
            </a:r>
            <a:r>
              <a:rPr lang="en-US" baseline="0" dirty="0" smtClean="0"/>
              <a:t> y/o male with mild dementia, </a:t>
            </a:r>
            <a:r>
              <a:rPr lang="en-US" baseline="0" dirty="0" err="1" smtClean="0"/>
              <a:t>htn</a:t>
            </a:r>
            <a:r>
              <a:rPr lang="en-US" baseline="0" dirty="0" smtClean="0"/>
              <a:t>, </a:t>
            </a:r>
            <a:r>
              <a:rPr lang="en-US" baseline="0" dirty="0" err="1" smtClean="0"/>
              <a:t>chol</a:t>
            </a:r>
            <a:r>
              <a:rPr lang="en-US" baseline="0" dirty="0" smtClean="0"/>
              <a:t>, fell.  to hospital for </a:t>
            </a:r>
            <a:r>
              <a:rPr lang="en-US" baseline="0" dirty="0" err="1" smtClean="0"/>
              <a:t>eval</a:t>
            </a:r>
            <a:r>
              <a:rPr lang="en-US" baseline="0" dirty="0" smtClean="0"/>
              <a:t>, Indiana. No </a:t>
            </a:r>
            <a:r>
              <a:rPr lang="en-US" baseline="0" dirty="0" err="1" smtClean="0"/>
              <a:t>fx</a:t>
            </a:r>
            <a:r>
              <a:rPr lang="en-US" baseline="0" dirty="0" smtClean="0"/>
              <a:t>.  Not safe at home due to mobility.  Functional incontinence.  Foley placed -&gt; SNF.  Moved to CO to be with daughter.  In assisted living.  Didn’t know he was in CO.  4 days </a:t>
            </a:r>
            <a:r>
              <a:rPr lang="en-US" baseline="0" dirty="0" err="1" smtClean="0"/>
              <a:t>pta</a:t>
            </a:r>
            <a:r>
              <a:rPr lang="en-US" baseline="0" dirty="0" smtClean="0"/>
              <a:t>, asked – what’s “this” pointing to </a:t>
            </a:r>
            <a:r>
              <a:rPr lang="en-US" baseline="0" dirty="0" err="1" smtClean="0"/>
              <a:t>foley</a:t>
            </a:r>
            <a:r>
              <a:rPr lang="en-US" baseline="0" dirty="0" smtClean="0"/>
              <a:t>, doing in here.  Left in place.</a:t>
            </a:r>
          </a:p>
          <a:p>
            <a:r>
              <a:rPr lang="en-US" baseline="0" dirty="0" smtClean="0"/>
              <a:t>On DOA, did not show up for lunch, found obtunded in room.  In ED, with fever, WBC 23, CXR -&gt; ? Infiltrate (no cough) </a:t>
            </a:r>
            <a:r>
              <a:rPr lang="en-US" baseline="0" dirty="0" err="1" smtClean="0"/>
              <a:t>Satting</a:t>
            </a:r>
            <a:r>
              <a:rPr lang="en-US" baseline="0" dirty="0" smtClean="0"/>
              <a:t> well on RA.  Urine looks cloudy. No n/v/d.  No headache. Neck supple.  </a:t>
            </a:r>
            <a:r>
              <a:rPr lang="en-US" baseline="0" dirty="0" err="1" smtClean="0"/>
              <a:t>UCx</a:t>
            </a:r>
            <a:r>
              <a:rPr lang="en-US" baseline="0" dirty="0" smtClean="0"/>
              <a:t> sent with &gt;100k </a:t>
            </a:r>
            <a:r>
              <a:rPr lang="en-US" baseline="0" dirty="0" err="1" smtClean="0"/>
              <a:t>E.Coli</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20</a:t>
            </a:fld>
            <a:endParaRPr lang="en-US"/>
          </a:p>
        </p:txBody>
      </p:sp>
    </p:spTree>
    <p:extLst>
      <p:ext uri="{BB962C8B-B14F-4D97-AF65-F5344CB8AC3E}">
        <p14:creationId xmlns:p14="http://schemas.microsoft.com/office/powerpoint/2010/main" val="295396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88</a:t>
            </a:r>
            <a:r>
              <a:rPr lang="en-US" baseline="0" dirty="0" smtClean="0"/>
              <a:t> y/o male with mild dementia, </a:t>
            </a:r>
            <a:r>
              <a:rPr lang="en-US" baseline="0" dirty="0" err="1" smtClean="0"/>
              <a:t>htn</a:t>
            </a:r>
            <a:r>
              <a:rPr lang="en-US" baseline="0" dirty="0" smtClean="0"/>
              <a:t>, </a:t>
            </a:r>
            <a:r>
              <a:rPr lang="en-US" baseline="0" dirty="0" err="1" smtClean="0"/>
              <a:t>chol</a:t>
            </a:r>
            <a:r>
              <a:rPr lang="en-US" baseline="0" dirty="0" smtClean="0"/>
              <a:t>, fell.  to hospital for </a:t>
            </a:r>
            <a:r>
              <a:rPr lang="en-US" baseline="0" dirty="0" err="1" smtClean="0"/>
              <a:t>eval</a:t>
            </a:r>
            <a:r>
              <a:rPr lang="en-US" baseline="0" dirty="0" smtClean="0"/>
              <a:t>, Indiana. No </a:t>
            </a:r>
            <a:r>
              <a:rPr lang="en-US" baseline="0" dirty="0" err="1" smtClean="0"/>
              <a:t>fx</a:t>
            </a:r>
            <a:r>
              <a:rPr lang="en-US" baseline="0" dirty="0" smtClean="0"/>
              <a:t>.  Not safe at home due to mobility.  Functional incontinence.  Foley placed -&gt; SNF.  Moved to CO to be with daughter.  In assisted living.  Didn’t know he was in CO.  4 days </a:t>
            </a:r>
            <a:r>
              <a:rPr lang="en-US" baseline="0" dirty="0" err="1" smtClean="0"/>
              <a:t>pta</a:t>
            </a:r>
            <a:r>
              <a:rPr lang="en-US" baseline="0" dirty="0" smtClean="0"/>
              <a:t>, asked – what’s “this” pointing to </a:t>
            </a:r>
            <a:r>
              <a:rPr lang="en-US" baseline="0" dirty="0" err="1" smtClean="0"/>
              <a:t>foley</a:t>
            </a:r>
            <a:r>
              <a:rPr lang="en-US" baseline="0" dirty="0" smtClean="0"/>
              <a:t>, doing in here.  Left in place.</a:t>
            </a:r>
          </a:p>
          <a:p>
            <a:r>
              <a:rPr lang="en-US" baseline="0" dirty="0" smtClean="0"/>
              <a:t>On DOA, did not show up for lunch, found obtunded in room.  In ED, with fever, WBC 23, CXR -&gt; ? Infiltrate (no cough) </a:t>
            </a:r>
            <a:r>
              <a:rPr lang="en-US" baseline="0" dirty="0" err="1" smtClean="0"/>
              <a:t>Satting</a:t>
            </a:r>
            <a:r>
              <a:rPr lang="en-US" baseline="0" dirty="0" smtClean="0"/>
              <a:t> well on RA.  Urine looks cloudy. No n/v/d.  No headache. Neck supple.  </a:t>
            </a:r>
            <a:r>
              <a:rPr lang="en-US" baseline="0" dirty="0" err="1" smtClean="0"/>
              <a:t>UCx</a:t>
            </a:r>
            <a:r>
              <a:rPr lang="en-US" baseline="0" dirty="0" smtClean="0"/>
              <a:t> sent with &gt;100k </a:t>
            </a:r>
            <a:r>
              <a:rPr lang="en-US" baseline="0" dirty="0" err="1" smtClean="0"/>
              <a:t>E.Coli</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21</a:t>
            </a:fld>
            <a:endParaRPr lang="en-US"/>
          </a:p>
        </p:txBody>
      </p:sp>
    </p:spTree>
    <p:extLst>
      <p:ext uri="{BB962C8B-B14F-4D97-AF65-F5344CB8AC3E}">
        <p14:creationId xmlns:p14="http://schemas.microsoft.com/office/powerpoint/2010/main" val="295396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88</a:t>
            </a:r>
            <a:r>
              <a:rPr lang="en-US" baseline="0" dirty="0" smtClean="0"/>
              <a:t> y/o male with mild dementia, </a:t>
            </a:r>
            <a:r>
              <a:rPr lang="en-US" baseline="0" dirty="0" err="1" smtClean="0"/>
              <a:t>htn</a:t>
            </a:r>
            <a:r>
              <a:rPr lang="en-US" baseline="0" dirty="0" smtClean="0"/>
              <a:t>, </a:t>
            </a:r>
            <a:r>
              <a:rPr lang="en-US" baseline="0" dirty="0" err="1" smtClean="0"/>
              <a:t>chol</a:t>
            </a:r>
            <a:r>
              <a:rPr lang="en-US" baseline="0" dirty="0" smtClean="0"/>
              <a:t>, fell.  to hospital for </a:t>
            </a:r>
            <a:r>
              <a:rPr lang="en-US" baseline="0" dirty="0" err="1" smtClean="0"/>
              <a:t>eval</a:t>
            </a:r>
            <a:r>
              <a:rPr lang="en-US" baseline="0" dirty="0" smtClean="0"/>
              <a:t>, Indiana. No </a:t>
            </a:r>
            <a:r>
              <a:rPr lang="en-US" baseline="0" dirty="0" err="1" smtClean="0"/>
              <a:t>fx</a:t>
            </a:r>
            <a:r>
              <a:rPr lang="en-US" baseline="0" dirty="0" smtClean="0"/>
              <a:t>.  Not safe at home due to mobility.  Functional incontinence.  Foley placed -&gt; SNF.  Moved to CO to be with daughter.  In assisted living.  Didn’t know he was in CO.  4 days </a:t>
            </a:r>
            <a:r>
              <a:rPr lang="en-US" baseline="0" dirty="0" err="1" smtClean="0"/>
              <a:t>pta</a:t>
            </a:r>
            <a:r>
              <a:rPr lang="en-US" baseline="0" dirty="0" smtClean="0"/>
              <a:t>, asked – what’s “this” pointing to </a:t>
            </a:r>
            <a:r>
              <a:rPr lang="en-US" baseline="0" dirty="0" err="1" smtClean="0"/>
              <a:t>foley</a:t>
            </a:r>
            <a:r>
              <a:rPr lang="en-US" baseline="0" dirty="0" smtClean="0"/>
              <a:t>, doing in here.  Left in place.</a:t>
            </a:r>
          </a:p>
          <a:p>
            <a:r>
              <a:rPr lang="en-US" baseline="0" dirty="0" smtClean="0"/>
              <a:t>On DOA, did not show up for lunch, found obtunded in room.  In ED, with fever, WBC 23, CXR -&gt; ? Infiltrate (no cough) </a:t>
            </a:r>
            <a:r>
              <a:rPr lang="en-US" baseline="0" dirty="0" err="1" smtClean="0"/>
              <a:t>Satting</a:t>
            </a:r>
            <a:r>
              <a:rPr lang="en-US" baseline="0" dirty="0" smtClean="0"/>
              <a:t> well on RA.  Urine looks cloudy. No n/v/d.  No headache. Neck supple.  </a:t>
            </a:r>
            <a:r>
              <a:rPr lang="en-US" baseline="0" dirty="0" err="1" smtClean="0"/>
              <a:t>UCx</a:t>
            </a:r>
            <a:r>
              <a:rPr lang="en-US" baseline="0" dirty="0" smtClean="0"/>
              <a:t> sent with &gt;100k </a:t>
            </a:r>
            <a:r>
              <a:rPr lang="en-US" baseline="0" dirty="0" err="1" smtClean="0"/>
              <a:t>E.Coli</a:t>
            </a:r>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22</a:t>
            </a:fld>
            <a:endParaRPr lang="en-US"/>
          </a:p>
        </p:txBody>
      </p:sp>
    </p:spTree>
    <p:extLst>
      <p:ext uri="{BB962C8B-B14F-4D97-AF65-F5344CB8AC3E}">
        <p14:creationId xmlns:p14="http://schemas.microsoft.com/office/powerpoint/2010/main" val="2953966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325144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457200" y="1676400"/>
            <a:ext cx="8077200" cy="3657600"/>
          </a:xfrm>
        </p:spPr>
        <p:txBody>
          <a:bodyPr/>
          <a:lstStyle/>
          <a:p>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69590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1676400" y="1676400"/>
            <a:ext cx="52578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460595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1676400" y="1676400"/>
            <a:ext cx="52578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spTree>
    <p:extLst>
      <p:ext uri="{BB962C8B-B14F-4D97-AF65-F5344CB8AC3E}">
        <p14:creationId xmlns:p14="http://schemas.microsoft.com/office/powerpoint/2010/main" val="345967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3356748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6234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176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2023480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4724400" y="16002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5613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12" name="Content Placeholder 4"/>
          <p:cNvSpPr>
            <a:spLocks noGrp="1"/>
          </p:cNvSpPr>
          <p:nvPr>
            <p:ph sz="quarter" idx="14"/>
          </p:nvPr>
        </p:nvSpPr>
        <p:spPr>
          <a:xfrm>
            <a:off x="48768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
        <p:nvSpPr>
          <p:cNvPr id="9" name="Content Placeholder 4"/>
          <p:cNvSpPr>
            <a:spLocks noGrp="1"/>
          </p:cNvSpPr>
          <p:nvPr>
            <p:ph sz="quarter" idx="15"/>
          </p:nvPr>
        </p:nvSpPr>
        <p:spPr>
          <a:xfrm>
            <a:off x="48768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4572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4572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949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6" name="Title 1"/>
          <p:cNvSpPr txBox="1">
            <a:spLocks/>
          </p:cNvSpPr>
          <p:nvPr userDrawn="1"/>
        </p:nvSpPr>
        <p:spPr>
          <a:xfrm>
            <a:off x="685800" y="2130425"/>
            <a:ext cx="7772400" cy="1470025"/>
          </a:xfrm>
          <a:prstGeom prst="rect">
            <a:avLst/>
          </a:prstGeom>
        </p:spPr>
        <p:txBody>
          <a:bodyPr vert="horz" lIns="91440" tIns="45720" rIns="91440" bIns="45720" rtlCol="0" anchor="ctr">
            <a:normAutofit/>
          </a:bodyPr>
          <a:lstStyle/>
          <a:p>
            <a:pPr algn="ctr">
              <a:spcBef>
                <a:spcPct val="0"/>
              </a:spcBef>
              <a:defRPr/>
            </a:pPr>
            <a:endParaRPr lang="en-US" sz="4400" dirty="0" smtClean="0">
              <a:solidFill>
                <a:prstClr val="black"/>
              </a:solidFill>
            </a:endParaRPr>
          </a:p>
        </p:txBody>
      </p:sp>
      <p:pic>
        <p:nvPicPr>
          <p:cNvPr id="5"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2392581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rot="10800000" flipV="1">
            <a:off x="2910317" y="6374839"/>
            <a:ext cx="2286279" cy="336986"/>
          </a:xfrm>
        </p:spPr>
        <p:txBody>
          <a:bodyPr/>
          <a:lstStyle>
            <a:lvl1pPr>
              <a:defRPr/>
            </a:lvl1pPr>
          </a:lstStyle>
          <a:p>
            <a:pPr>
              <a:defRPr/>
            </a:pPr>
            <a:fld id="{80D48F8C-DDC9-4FA3-BEC9-061363738DBB}" type="slidenum">
              <a:rPr lang="en-US"/>
              <a:pPr>
                <a:defRPr/>
              </a:pPr>
              <a:t>‹#›</a:t>
            </a:fld>
            <a:endParaRPr lang="en-US"/>
          </a:p>
        </p:txBody>
      </p:sp>
    </p:spTree>
    <p:extLst>
      <p:ext uri="{BB962C8B-B14F-4D97-AF65-F5344CB8AC3E}">
        <p14:creationId xmlns:p14="http://schemas.microsoft.com/office/powerpoint/2010/main" val="3305747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CCFD1DA-F60C-654C-9A4F-DA72D28D9ACE}" type="slidenum">
              <a:rPr lang="en-US" smtClean="0"/>
              <a:pPr/>
              <a:t>‹#›</a:t>
            </a:fld>
            <a:endParaRPr lang="en-US"/>
          </a:p>
        </p:txBody>
      </p:sp>
    </p:spTree>
    <p:extLst>
      <p:ext uri="{BB962C8B-B14F-4D97-AF65-F5344CB8AC3E}">
        <p14:creationId xmlns:p14="http://schemas.microsoft.com/office/powerpoint/2010/main" val="1299873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6"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179563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3153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5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6336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819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172626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482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457200" y="1676400"/>
            <a:ext cx="8077200" cy="3657600"/>
          </a:xfrm>
        </p:spPr>
        <p:txBody>
          <a:bodyPr/>
          <a:lstStyle/>
          <a:p>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55320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7" name="Rectangle 6"/>
          <p:cNvSpPr/>
          <p:nvPr userDrawn="1"/>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prstClr val="white"/>
              </a:solidFill>
            </a:endParaRPr>
          </a:p>
        </p:txBody>
      </p:sp>
      <p:cxnSp>
        <p:nvCxnSpPr>
          <p:cNvPr id="8" name="Straight Connector 7"/>
          <p:cNvCxnSpPr/>
          <p:nvPr userDrawn="1"/>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algn="ctr">
              <a:spcBef>
                <a:spcPct val="0"/>
              </a:spcBef>
              <a:defRPr/>
            </a:pPr>
            <a:endParaRPr lang="en-US" sz="4400" dirty="0" smtClean="0">
              <a:solidFill>
                <a:prstClr val="white"/>
              </a:solidFill>
            </a:endParaRPr>
          </a:p>
        </p:txBody>
      </p:sp>
    </p:spTree>
    <p:extLst>
      <p:ext uri="{BB962C8B-B14F-4D97-AF65-F5344CB8AC3E}">
        <p14:creationId xmlns:p14="http://schemas.microsoft.com/office/powerpoint/2010/main" val="22254995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8" r:id="rId19"/>
    <p:sldLayoutId id="2147483699" r:id="rId20"/>
    <p:sldLayoutId id="2147483700" r:id="rId21"/>
    <p:sldLayoutId id="2147483701" r:id="rId2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sz="6600" dirty="0" smtClean="0">
                <a:solidFill>
                  <a:schemeClr val="bg2">
                    <a:lumMod val="20000"/>
                    <a:lumOff val="80000"/>
                  </a:schemeClr>
                </a:solidFill>
              </a:rPr>
              <a:t>Sustaining Change</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1</a:t>
            </a:fld>
            <a:endParaRPr lang="en-US" dirty="0">
              <a:solidFill>
                <a:prstClr val="black">
                  <a:tint val="75000"/>
                </a:prstClr>
              </a:solidFill>
            </a:endParaRPr>
          </a:p>
        </p:txBody>
      </p:sp>
      <p:sp>
        <p:nvSpPr>
          <p:cNvPr id="5" name="Subtitle 4"/>
          <p:cNvSpPr>
            <a:spLocks noGrp="1"/>
          </p:cNvSpPr>
          <p:nvPr>
            <p:ph type="subTitle" idx="1"/>
          </p:nvPr>
        </p:nvSpPr>
        <p:spPr>
          <a:xfrm>
            <a:off x="1219200" y="2209800"/>
            <a:ext cx="6400800" cy="1905000"/>
          </a:xfrm>
        </p:spPr>
        <p:txBody>
          <a:bodyPr>
            <a:noAutofit/>
          </a:bodyPr>
          <a:lstStyle/>
          <a:p>
            <a:pPr fontAlgn="base">
              <a:spcBef>
                <a:spcPct val="0"/>
              </a:spcBef>
              <a:spcAft>
                <a:spcPct val="0"/>
              </a:spcAft>
            </a:pPr>
            <a:r>
              <a:rPr lang="en-US" sz="2800" b="1" dirty="0"/>
              <a:t>Eugene S. Chu, MD, FHM</a:t>
            </a:r>
          </a:p>
          <a:p>
            <a:pPr fontAlgn="base">
              <a:spcBef>
                <a:spcPct val="0"/>
              </a:spcBef>
              <a:spcAft>
                <a:spcPct val="0"/>
              </a:spcAft>
            </a:pPr>
            <a:r>
              <a:rPr lang="en-US" sz="2400" dirty="0"/>
              <a:t>Director of Hospital Medicine</a:t>
            </a:r>
          </a:p>
          <a:p>
            <a:pPr fontAlgn="base">
              <a:spcBef>
                <a:spcPct val="0"/>
              </a:spcBef>
              <a:spcAft>
                <a:spcPct val="0"/>
              </a:spcAft>
            </a:pPr>
            <a:r>
              <a:rPr lang="en-US" sz="2400" dirty="0"/>
              <a:t>Boulder Community </a:t>
            </a:r>
            <a:r>
              <a:rPr lang="en-US" sz="2400" dirty="0" smtClean="0"/>
              <a:t>Health</a:t>
            </a:r>
            <a:endParaRPr lang="en-US" sz="2400" dirty="0"/>
          </a:p>
          <a:p>
            <a:pPr fontAlgn="base">
              <a:spcBef>
                <a:spcPct val="0"/>
              </a:spcBef>
              <a:spcAft>
                <a:spcPct val="0"/>
              </a:spcAft>
            </a:pPr>
            <a:r>
              <a:rPr lang="en-US" sz="2400" dirty="0"/>
              <a:t>Associate Clinical Professor of Medicine</a:t>
            </a:r>
          </a:p>
          <a:p>
            <a:pPr fontAlgn="base">
              <a:spcBef>
                <a:spcPct val="0"/>
              </a:spcBef>
              <a:spcAft>
                <a:spcPct val="0"/>
              </a:spcAft>
            </a:pPr>
            <a:r>
              <a:rPr lang="en-US" sz="2400" dirty="0"/>
              <a:t>University of Colorado School of Medicine</a:t>
            </a:r>
          </a:p>
          <a:p>
            <a:endParaRPr lang="en-US" sz="2400" dirty="0"/>
          </a:p>
        </p:txBody>
      </p:sp>
      <p:pic>
        <p:nvPicPr>
          <p:cNvPr id="6"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pic>
        <p:nvPicPr>
          <p:cNvPr id="7" name="Picture 6" descr="Photo of Dr. Eugene Ch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2209800"/>
            <a:ext cx="1219200" cy="1780032"/>
          </a:xfrm>
          <a:prstGeom prst="rect">
            <a:avLst/>
          </a:prstGeom>
        </p:spPr>
      </p:pic>
    </p:spTree>
    <p:extLst>
      <p:ext uri="{BB962C8B-B14F-4D97-AF65-F5344CB8AC3E}">
        <p14:creationId xmlns:p14="http://schemas.microsoft.com/office/powerpoint/2010/main" val="4173384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371600"/>
          </a:xfrm>
        </p:spPr>
        <p:txBody>
          <a:bodyPr>
            <a:noAutofit/>
          </a:bodyPr>
          <a:lstStyle/>
          <a:p>
            <a:r>
              <a:rPr lang="en-US" sz="6600" dirty="0" smtClean="0"/>
              <a:t>Implementation</a:t>
            </a:r>
            <a:endParaRPr lang="en-US" sz="6600" dirty="0"/>
          </a:p>
        </p:txBody>
      </p:sp>
      <p:sp>
        <p:nvSpPr>
          <p:cNvPr id="7" name="Content Placeholder 6"/>
          <p:cNvSpPr>
            <a:spLocks noGrp="1"/>
          </p:cNvSpPr>
          <p:nvPr>
            <p:ph sz="quarter" idx="11"/>
          </p:nvPr>
        </p:nvSpPr>
        <p:spPr>
          <a:xfrm>
            <a:off x="2590800" y="2209800"/>
            <a:ext cx="3962400" cy="1143000"/>
          </a:xfrm>
        </p:spPr>
        <p:txBody>
          <a:bodyPr>
            <a:normAutofit/>
          </a:bodyPr>
          <a:lstStyle/>
          <a:p>
            <a:pPr marL="0" indent="0" algn="ctr">
              <a:buNone/>
            </a:pPr>
            <a:r>
              <a:rPr lang="en-US" sz="6600" dirty="0" smtClean="0"/>
              <a:t>Technical</a:t>
            </a:r>
            <a:endParaRPr lang="en-US" sz="6600" dirty="0"/>
          </a:p>
        </p:txBody>
      </p:sp>
      <p:sp>
        <p:nvSpPr>
          <p:cNvPr id="8" name="Content Placeholder 7"/>
          <p:cNvSpPr>
            <a:spLocks noGrp="1"/>
          </p:cNvSpPr>
          <p:nvPr>
            <p:ph sz="quarter" idx="12"/>
          </p:nvPr>
        </p:nvSpPr>
        <p:spPr>
          <a:xfrm>
            <a:off x="1558159" y="3702270"/>
            <a:ext cx="6027683" cy="1447800"/>
          </a:xfrm>
        </p:spPr>
        <p:txBody>
          <a:bodyPr>
            <a:normAutofit/>
          </a:bodyPr>
          <a:lstStyle/>
          <a:p>
            <a:pPr marL="0" indent="0" algn="ctr">
              <a:buNone/>
            </a:pPr>
            <a:r>
              <a:rPr lang="en-US" sz="6600" dirty="0" smtClean="0"/>
              <a:t>Socio-Adaptive</a:t>
            </a:r>
            <a:endParaRPr lang="en-US" sz="6600" dirty="0"/>
          </a:p>
        </p:txBody>
      </p:sp>
      <p:pic>
        <p:nvPicPr>
          <p:cNvPr id="1028" name="Picture 4" descr="alt=&quo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6581" y="3733801"/>
            <a:ext cx="1280219" cy="11882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4782"/>
            <a:ext cx="2307772" cy="153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2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alt=&quot;&quot;"/>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828800" y="1676401"/>
            <a:ext cx="5486400" cy="514450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0"/>
            <a:ext cx="9144000" cy="1371600"/>
          </a:xfrm>
        </p:spPr>
        <p:txBody>
          <a:bodyPr>
            <a:noAutofit/>
          </a:bodyPr>
          <a:lstStyle/>
          <a:p>
            <a:r>
              <a:rPr lang="en-US" sz="6600" dirty="0" smtClean="0"/>
              <a:t>Implementation</a:t>
            </a:r>
            <a:endParaRPr lang="en-US" sz="6600" dirty="0"/>
          </a:p>
        </p:txBody>
      </p:sp>
      <p:sp>
        <p:nvSpPr>
          <p:cNvPr id="7" name="Content Placeholder 6"/>
          <p:cNvSpPr>
            <a:spLocks noGrp="1"/>
          </p:cNvSpPr>
          <p:nvPr>
            <p:ph sz="quarter" idx="11"/>
          </p:nvPr>
        </p:nvSpPr>
        <p:spPr>
          <a:xfrm>
            <a:off x="2590800" y="2209800"/>
            <a:ext cx="3962400" cy="1143000"/>
          </a:xfrm>
        </p:spPr>
        <p:txBody>
          <a:bodyPr>
            <a:normAutofit/>
          </a:bodyPr>
          <a:lstStyle/>
          <a:p>
            <a:pPr marL="0" indent="0" algn="ctr">
              <a:buNone/>
            </a:pPr>
            <a:r>
              <a:rPr lang="en-US" sz="6600" dirty="0" smtClean="0"/>
              <a:t>Technical</a:t>
            </a:r>
            <a:endParaRPr lang="en-US" sz="6600" dirty="0"/>
          </a:p>
        </p:txBody>
      </p:sp>
      <p:sp>
        <p:nvSpPr>
          <p:cNvPr id="8" name="Content Placeholder 7"/>
          <p:cNvSpPr>
            <a:spLocks noGrp="1"/>
          </p:cNvSpPr>
          <p:nvPr>
            <p:ph sz="quarter" idx="12"/>
          </p:nvPr>
        </p:nvSpPr>
        <p:spPr>
          <a:xfrm>
            <a:off x="1558159" y="3702270"/>
            <a:ext cx="6027683" cy="1447800"/>
          </a:xfrm>
        </p:spPr>
        <p:txBody>
          <a:bodyPr>
            <a:normAutofit/>
          </a:bodyPr>
          <a:lstStyle/>
          <a:p>
            <a:pPr marL="0" indent="0" algn="ctr">
              <a:buNone/>
            </a:pPr>
            <a:r>
              <a:rPr lang="en-US" sz="6600" dirty="0" smtClean="0"/>
              <a:t>Socio-Adaptive</a:t>
            </a:r>
            <a:endParaRPr lang="en-US" sz="6600" dirty="0"/>
          </a:p>
        </p:txBody>
      </p:sp>
      <p:pic>
        <p:nvPicPr>
          <p:cNvPr id="10" name="Picture 4" descr="alt=&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6581" y="3733801"/>
            <a:ext cx="1280219" cy="118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alt=&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74782"/>
            <a:ext cx="2307772" cy="153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365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Culture</a:t>
            </a:r>
            <a:endParaRPr lang="en-US" sz="6600" dirty="0"/>
          </a:p>
        </p:txBody>
      </p:sp>
      <p:sp>
        <p:nvSpPr>
          <p:cNvPr id="3" name="Slide Number Placeholder 2"/>
          <p:cNvSpPr>
            <a:spLocks noGrp="1"/>
          </p:cNvSpPr>
          <p:nvPr>
            <p:ph type="sldNum" sz="quarter" idx="10"/>
          </p:nvPr>
        </p:nvSpPr>
        <p:spPr/>
        <p:txBody>
          <a:bodyPr/>
          <a:lstStyle/>
          <a:p>
            <a:pPr algn="l">
              <a:buClr>
                <a:srgbClr val="005581"/>
              </a:buClr>
            </a:pPr>
            <a:fld id="{E507B00A-00F3-40B4-9FBC-773D3E654F20}" type="slidenum">
              <a:rPr lang="en-US" smtClean="0">
                <a:solidFill>
                  <a:srgbClr val="005581"/>
                </a:solidFill>
              </a:rPr>
              <a:pPr algn="l">
                <a:buClr>
                  <a:srgbClr val="005581"/>
                </a:buClr>
              </a:pPr>
              <a:t>12</a:t>
            </a:fld>
            <a:endParaRPr lang="en-US" dirty="0">
              <a:solidFill>
                <a:srgbClr val="005581"/>
              </a:solidFill>
            </a:endParaRPr>
          </a:p>
        </p:txBody>
      </p:sp>
      <p:sp>
        <p:nvSpPr>
          <p:cNvPr id="6" name="Rectangle 5"/>
          <p:cNvSpPr/>
          <p:nvPr/>
        </p:nvSpPr>
        <p:spPr>
          <a:xfrm>
            <a:off x="990600" y="1828800"/>
            <a:ext cx="7301553" cy="4154984"/>
          </a:xfrm>
          <a:prstGeom prst="rect">
            <a:avLst/>
          </a:prstGeom>
        </p:spPr>
        <p:txBody>
          <a:bodyPr wrap="square">
            <a:spAutoFit/>
          </a:bodyPr>
          <a:lstStyle/>
          <a:p>
            <a:pPr fontAlgn="base">
              <a:spcBef>
                <a:spcPct val="0"/>
              </a:spcBef>
              <a:spcAft>
                <a:spcPct val="0"/>
              </a:spcAft>
            </a:pPr>
            <a:r>
              <a:rPr lang="en-US" sz="4400" dirty="0" smtClean="0">
                <a:solidFill>
                  <a:prstClr val="black"/>
                </a:solidFill>
              </a:rPr>
              <a:t>…</a:t>
            </a:r>
            <a:r>
              <a:rPr lang="en-US" sz="4400" dirty="0">
                <a:solidFill>
                  <a:prstClr val="black"/>
                </a:solidFill>
              </a:rPr>
              <a:t>the </a:t>
            </a:r>
            <a:r>
              <a:rPr lang="en-US" sz="4400" dirty="0">
                <a:solidFill>
                  <a:srgbClr val="0070C0"/>
                </a:solidFill>
              </a:rPr>
              <a:t>shared set of social values and beliefs</a:t>
            </a:r>
            <a:r>
              <a:rPr lang="en-US" sz="4400" dirty="0">
                <a:solidFill>
                  <a:srgbClr val="005581"/>
                </a:solidFill>
              </a:rPr>
              <a:t>, </a:t>
            </a:r>
            <a:r>
              <a:rPr lang="en-US" sz="4400" dirty="0">
                <a:solidFill>
                  <a:prstClr val="black"/>
                </a:solidFill>
              </a:rPr>
              <a:t>both explicit and implicit, that </a:t>
            </a:r>
            <a:r>
              <a:rPr lang="en-US" sz="4400" dirty="0">
                <a:solidFill>
                  <a:srgbClr val="0070C0"/>
                </a:solidFill>
              </a:rPr>
              <a:t>guides actions and decisions </a:t>
            </a:r>
            <a:r>
              <a:rPr lang="en-US" sz="4400" dirty="0">
                <a:solidFill>
                  <a:prstClr val="black"/>
                </a:solidFill>
              </a:rPr>
              <a:t>within the organization</a:t>
            </a:r>
          </a:p>
          <a:p>
            <a:pPr fontAlgn="base">
              <a:spcBef>
                <a:spcPct val="0"/>
              </a:spcBef>
              <a:spcAft>
                <a:spcPct val="0"/>
              </a:spcAft>
            </a:pPr>
            <a:endParaRPr lang="en-US" sz="4400" dirty="0">
              <a:solidFill>
                <a:srgbClr val="005581"/>
              </a:solidFill>
              <a:latin typeface="Times New Roman" pitchFamily="18" charset="0"/>
            </a:endParaRPr>
          </a:p>
        </p:txBody>
      </p:sp>
      <p:pic>
        <p:nvPicPr>
          <p:cNvPr id="5"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pic>
        <p:nvPicPr>
          <p:cNvPr id="9" name="Picture 4" descr="alt=&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90" y="152400"/>
            <a:ext cx="1280219" cy="11882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lt=&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581" y="152400"/>
            <a:ext cx="1280219" cy="118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14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Culture</a:t>
            </a:r>
            <a:endParaRPr lang="en-US" sz="6600" dirty="0"/>
          </a:p>
        </p:txBody>
      </p:sp>
      <p:sp>
        <p:nvSpPr>
          <p:cNvPr id="3" name="Slide Number Placeholder 2"/>
          <p:cNvSpPr>
            <a:spLocks noGrp="1"/>
          </p:cNvSpPr>
          <p:nvPr>
            <p:ph type="sldNum" sz="quarter" idx="10"/>
          </p:nvPr>
        </p:nvSpPr>
        <p:spPr/>
        <p:txBody>
          <a:bodyPr/>
          <a:lstStyle/>
          <a:p>
            <a:pPr algn="l">
              <a:buClr>
                <a:srgbClr val="005581"/>
              </a:buClr>
            </a:pPr>
            <a:fld id="{E507B00A-00F3-40B4-9FBC-773D3E654F20}" type="slidenum">
              <a:rPr lang="en-US" smtClean="0">
                <a:solidFill>
                  <a:srgbClr val="005581"/>
                </a:solidFill>
              </a:rPr>
              <a:pPr algn="l">
                <a:buClr>
                  <a:srgbClr val="005581"/>
                </a:buClr>
              </a:pPr>
              <a:t>13</a:t>
            </a:fld>
            <a:endParaRPr lang="en-US" dirty="0">
              <a:solidFill>
                <a:srgbClr val="005581"/>
              </a:solidFill>
            </a:endParaRPr>
          </a:p>
        </p:txBody>
      </p:sp>
      <p:sp>
        <p:nvSpPr>
          <p:cNvPr id="6" name="Rectangle 5"/>
          <p:cNvSpPr/>
          <p:nvPr/>
        </p:nvSpPr>
        <p:spPr>
          <a:xfrm>
            <a:off x="838200" y="1981200"/>
            <a:ext cx="7301553" cy="2800767"/>
          </a:xfrm>
          <a:prstGeom prst="rect">
            <a:avLst/>
          </a:prstGeom>
        </p:spPr>
        <p:txBody>
          <a:bodyPr wrap="square">
            <a:spAutoFit/>
          </a:bodyPr>
          <a:lstStyle/>
          <a:p>
            <a:pPr fontAlgn="base">
              <a:spcBef>
                <a:spcPct val="0"/>
              </a:spcBef>
              <a:spcAft>
                <a:spcPct val="0"/>
              </a:spcAft>
            </a:pPr>
            <a:r>
              <a:rPr lang="en-US" sz="4400" dirty="0" smtClean="0">
                <a:solidFill>
                  <a:prstClr val="black"/>
                </a:solidFill>
              </a:rPr>
              <a:t>A </a:t>
            </a:r>
            <a:r>
              <a:rPr lang="en-US" sz="4400" dirty="0">
                <a:solidFill>
                  <a:srgbClr val="0070C0"/>
                </a:solidFill>
              </a:rPr>
              <a:t>coherent culture </a:t>
            </a:r>
            <a:r>
              <a:rPr lang="en-US" sz="4400" dirty="0">
                <a:solidFill>
                  <a:prstClr val="black"/>
                </a:solidFill>
              </a:rPr>
              <a:t>is one in which there is </a:t>
            </a:r>
            <a:r>
              <a:rPr lang="en-US" sz="4400" dirty="0">
                <a:solidFill>
                  <a:srgbClr val="0070C0"/>
                </a:solidFill>
              </a:rPr>
              <a:t>widespread agreement </a:t>
            </a:r>
            <a:r>
              <a:rPr lang="en-US" sz="4400" dirty="0"/>
              <a:t>around</a:t>
            </a:r>
            <a:r>
              <a:rPr lang="en-US" sz="4400" dirty="0">
                <a:solidFill>
                  <a:srgbClr val="0070C0"/>
                </a:solidFill>
              </a:rPr>
              <a:t> core values and </a:t>
            </a:r>
            <a:r>
              <a:rPr lang="en-US" sz="4400" dirty="0" smtClean="0">
                <a:solidFill>
                  <a:srgbClr val="0070C0"/>
                </a:solidFill>
              </a:rPr>
              <a:t>beliefs. </a:t>
            </a:r>
            <a:endParaRPr lang="en-US" sz="4400" dirty="0">
              <a:solidFill>
                <a:srgbClr val="0070C0"/>
              </a:solidFill>
            </a:endParaRPr>
          </a:p>
        </p:txBody>
      </p:sp>
      <p:pic>
        <p:nvPicPr>
          <p:cNvPr id="5"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pic>
        <p:nvPicPr>
          <p:cNvPr id="9" name="Picture 4" descr="alt=&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7581" y="152400"/>
            <a:ext cx="1280219" cy="11882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lt=&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90" y="152400"/>
            <a:ext cx="1280219" cy="118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9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dirty="0" smtClean="0"/>
              <a:t>“I know it when I see it.”</a:t>
            </a:r>
            <a:endParaRPr lang="en-US" dirty="0"/>
          </a:p>
        </p:txBody>
      </p:sp>
      <p:sp>
        <p:nvSpPr>
          <p:cNvPr id="3" name="Slide Number Placeholder 2"/>
          <p:cNvSpPr>
            <a:spLocks noGrp="1"/>
          </p:cNvSpPr>
          <p:nvPr>
            <p:ph type="sldNum" sz="quarter" idx="10"/>
          </p:nvPr>
        </p:nvSpPr>
        <p:spPr/>
        <p:txBody>
          <a:bodyPr/>
          <a:lstStyle/>
          <a:p>
            <a:pPr algn="l">
              <a:buClr>
                <a:srgbClr val="005581"/>
              </a:buClr>
            </a:pPr>
            <a:fld id="{E507B00A-00F3-40B4-9FBC-773D3E654F20}" type="slidenum">
              <a:rPr lang="en-US" smtClean="0">
                <a:solidFill>
                  <a:srgbClr val="005581"/>
                </a:solidFill>
              </a:rPr>
              <a:pPr algn="l">
                <a:buClr>
                  <a:srgbClr val="005581"/>
                </a:buClr>
              </a:pPr>
              <a:t>14</a:t>
            </a:fld>
            <a:endParaRPr lang="en-US" dirty="0">
              <a:solidFill>
                <a:srgbClr val="005581"/>
              </a:solidFill>
            </a:endParaRPr>
          </a:p>
        </p:txBody>
      </p:sp>
      <p:sp>
        <p:nvSpPr>
          <p:cNvPr id="6" name="Rectangle 5"/>
          <p:cNvSpPr/>
          <p:nvPr/>
        </p:nvSpPr>
        <p:spPr>
          <a:xfrm>
            <a:off x="914400" y="5334000"/>
            <a:ext cx="7301553" cy="646331"/>
          </a:xfrm>
          <a:prstGeom prst="rect">
            <a:avLst/>
          </a:prstGeom>
        </p:spPr>
        <p:txBody>
          <a:bodyPr wrap="square">
            <a:spAutoFit/>
          </a:bodyPr>
          <a:lstStyle/>
          <a:p>
            <a:pPr algn="ctr" fontAlgn="base">
              <a:spcBef>
                <a:spcPct val="0"/>
              </a:spcBef>
              <a:spcAft>
                <a:spcPct val="0"/>
              </a:spcAft>
            </a:pPr>
            <a:r>
              <a:rPr lang="en-US" sz="3600" dirty="0" smtClean="0">
                <a:solidFill>
                  <a:prstClr val="black"/>
                </a:solidFill>
                <a:latin typeface="Calibri" pitchFamily="34" charset="0"/>
              </a:rPr>
              <a:t>Potter Stewart 1915-1985</a:t>
            </a:r>
            <a:endParaRPr lang="en-US" sz="3600" dirty="0">
              <a:solidFill>
                <a:srgbClr val="0070C0"/>
              </a:solidFill>
              <a:latin typeface="Calibri" pitchFamily="34" charset="0"/>
            </a:endParaRPr>
          </a:p>
        </p:txBody>
      </p:sp>
      <p:pic>
        <p:nvPicPr>
          <p:cNvPr id="5"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pic>
        <p:nvPicPr>
          <p:cNvPr id="7" name="Picture 6" descr="alt=&quot;&quot;"/>
          <p:cNvPicPr>
            <a:picLocks noChangeAspect="1"/>
          </p:cNvPicPr>
          <p:nvPr/>
        </p:nvPicPr>
        <p:blipFill>
          <a:blip r:embed="rId4" cstate="print"/>
          <a:stretch>
            <a:fillRect/>
          </a:stretch>
        </p:blipFill>
        <p:spPr>
          <a:xfrm>
            <a:off x="3048000" y="1752600"/>
            <a:ext cx="2666999" cy="3465744"/>
          </a:xfrm>
          <a:prstGeom prst="rect">
            <a:avLst/>
          </a:prstGeom>
        </p:spPr>
      </p:pic>
    </p:spTree>
    <p:extLst>
      <p:ext uri="{BB962C8B-B14F-4D97-AF65-F5344CB8AC3E}">
        <p14:creationId xmlns:p14="http://schemas.microsoft.com/office/powerpoint/2010/main" val="330649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The 4 E’s of Change</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15</a:t>
            </a:fld>
            <a:endParaRPr lang="en-US" dirty="0">
              <a:solidFill>
                <a:prstClr val="black">
                  <a:tint val="75000"/>
                </a:prstClr>
              </a:solidFill>
            </a:endParaRPr>
          </a:p>
        </p:txBody>
      </p:sp>
      <p:sp>
        <p:nvSpPr>
          <p:cNvPr id="8" name="TextBox 7"/>
          <p:cNvSpPr txBox="1"/>
          <p:nvPr/>
        </p:nvSpPr>
        <p:spPr>
          <a:xfrm>
            <a:off x="1562100" y="1524000"/>
            <a:ext cx="6019800" cy="4524315"/>
          </a:xfrm>
          <a:prstGeom prst="rect">
            <a:avLst/>
          </a:prstGeom>
          <a:noFill/>
        </p:spPr>
        <p:txBody>
          <a:bodyPr wrap="square" rtlCol="0">
            <a:spAutoFit/>
          </a:bodyPr>
          <a:lstStyle/>
          <a:p>
            <a:pPr algn="ctr"/>
            <a:r>
              <a:rPr lang="en-US" sz="7200" dirty="0" smtClean="0"/>
              <a:t>Engage</a:t>
            </a:r>
          </a:p>
          <a:p>
            <a:pPr algn="ctr"/>
            <a:r>
              <a:rPr lang="en-US" sz="7200" dirty="0" smtClean="0"/>
              <a:t>Educate</a:t>
            </a:r>
          </a:p>
          <a:p>
            <a:pPr algn="ctr"/>
            <a:r>
              <a:rPr lang="en-US" sz="7200" dirty="0" smtClean="0"/>
              <a:t>Environment</a:t>
            </a:r>
          </a:p>
          <a:p>
            <a:pPr algn="ctr"/>
            <a:r>
              <a:rPr lang="en-US" sz="7200" dirty="0" smtClean="0"/>
              <a:t>Evaluate</a:t>
            </a:r>
            <a:endParaRPr lang="en-US" sz="7200" dirty="0"/>
          </a:p>
        </p:txBody>
      </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6600" dirty="0" smtClean="0"/>
              <a:t>Sustainment</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16</a:t>
            </a:fld>
            <a:endParaRPr lang="en-US" dirty="0">
              <a:solidFill>
                <a:prstClr val="black">
                  <a:tint val="75000"/>
                </a:prstClr>
              </a:solidFill>
            </a:endParaRPr>
          </a:p>
        </p:txBody>
      </p:sp>
      <p:sp>
        <p:nvSpPr>
          <p:cNvPr id="8" name="TextBox 7"/>
          <p:cNvSpPr txBox="1"/>
          <p:nvPr/>
        </p:nvSpPr>
        <p:spPr>
          <a:xfrm>
            <a:off x="1219200" y="1828800"/>
            <a:ext cx="6705600" cy="4154984"/>
          </a:xfrm>
          <a:prstGeom prst="rect">
            <a:avLst/>
          </a:prstGeom>
          <a:noFill/>
        </p:spPr>
        <p:txBody>
          <a:bodyPr wrap="square" rtlCol="0">
            <a:spAutoFit/>
          </a:bodyPr>
          <a:lstStyle/>
          <a:p>
            <a:pPr algn="ctr"/>
            <a:r>
              <a:rPr lang="en-US" sz="6600" dirty="0" smtClean="0"/>
              <a:t>Effectiveness</a:t>
            </a:r>
          </a:p>
          <a:p>
            <a:pPr algn="ctr"/>
            <a:r>
              <a:rPr lang="en-US" sz="6600" dirty="0" smtClean="0"/>
              <a:t>Institutionalization</a:t>
            </a:r>
          </a:p>
          <a:p>
            <a:pPr algn="ctr"/>
            <a:r>
              <a:rPr lang="en-US" sz="6600" dirty="0" smtClean="0"/>
              <a:t>Capacity</a:t>
            </a:r>
          </a:p>
          <a:p>
            <a:pPr algn="ctr"/>
            <a:r>
              <a:rPr lang="en-US" sz="6600" dirty="0" smtClean="0"/>
              <a:t>Context</a:t>
            </a:r>
          </a:p>
        </p:txBody>
      </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Sustaining Change</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17</a:t>
            </a:fld>
            <a:endParaRPr lang="en-US" dirty="0">
              <a:solidFill>
                <a:prstClr val="black">
                  <a:tint val="75000"/>
                </a:prstClr>
              </a:solidFill>
            </a:endParaRPr>
          </a:p>
        </p:txBody>
      </p:sp>
      <p:sp>
        <p:nvSpPr>
          <p:cNvPr id="8" name="TextBox 7"/>
          <p:cNvSpPr txBox="1"/>
          <p:nvPr/>
        </p:nvSpPr>
        <p:spPr>
          <a:xfrm>
            <a:off x="4419600" y="2209800"/>
            <a:ext cx="4572000" cy="2800767"/>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w="25400">
            <a:solidFill>
              <a:schemeClr val="tx1"/>
            </a:solidFill>
          </a:ln>
          <a:effectLst>
            <a:innerShdw blurRad="63500" dist="50800" dir="2700000">
              <a:prstClr val="black">
                <a:alpha val="50000"/>
              </a:prstClr>
            </a:innerShdw>
          </a:effectLst>
        </p:spPr>
        <p:txBody>
          <a:bodyPr wrap="square" rtlCol="0">
            <a:spAutoFit/>
          </a:bodyPr>
          <a:lstStyle/>
          <a:p>
            <a:pPr algn="ctr"/>
            <a:r>
              <a:rPr lang="en-US" sz="4400" dirty="0" smtClean="0"/>
              <a:t>Effectiveness</a:t>
            </a:r>
          </a:p>
          <a:p>
            <a:pPr algn="ctr"/>
            <a:r>
              <a:rPr lang="en-US" sz="4400" dirty="0" smtClean="0"/>
              <a:t>Institutionalization</a:t>
            </a:r>
          </a:p>
          <a:p>
            <a:pPr algn="ctr"/>
            <a:r>
              <a:rPr lang="en-US" sz="4400" dirty="0" smtClean="0"/>
              <a:t>Capacity</a:t>
            </a:r>
          </a:p>
          <a:p>
            <a:pPr algn="ctr"/>
            <a:r>
              <a:rPr lang="en-US" sz="4400" dirty="0" smtClean="0"/>
              <a:t>Context</a:t>
            </a:r>
          </a:p>
        </p:txBody>
      </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
        <p:nvSpPr>
          <p:cNvPr id="7" name="TextBox 6"/>
          <p:cNvSpPr txBox="1"/>
          <p:nvPr/>
        </p:nvSpPr>
        <p:spPr>
          <a:xfrm>
            <a:off x="152400" y="2209800"/>
            <a:ext cx="3886200" cy="2800767"/>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w="25400">
            <a:solidFill>
              <a:schemeClr val="tx1"/>
            </a:solidFill>
          </a:ln>
          <a:effectLst>
            <a:innerShdw blurRad="63500" dist="50800" dir="2700000">
              <a:prstClr val="black">
                <a:alpha val="50000"/>
              </a:prstClr>
            </a:innerShdw>
          </a:effectLst>
        </p:spPr>
        <p:txBody>
          <a:bodyPr wrap="square" rtlCol="0">
            <a:spAutoFit/>
          </a:bodyPr>
          <a:lstStyle/>
          <a:p>
            <a:pPr algn="ctr"/>
            <a:r>
              <a:rPr lang="en-US" sz="4400" dirty="0" smtClean="0"/>
              <a:t>Engage</a:t>
            </a:r>
          </a:p>
          <a:p>
            <a:pPr algn="ctr"/>
            <a:r>
              <a:rPr lang="en-US" sz="4400" dirty="0" smtClean="0"/>
              <a:t>Educate</a:t>
            </a:r>
          </a:p>
          <a:p>
            <a:pPr algn="ctr"/>
            <a:r>
              <a:rPr lang="en-US" sz="4400" dirty="0" smtClean="0"/>
              <a:t>Environment</a:t>
            </a:r>
          </a:p>
          <a:p>
            <a:pPr algn="ctr"/>
            <a:r>
              <a:rPr lang="en-US" sz="4400" dirty="0" smtClean="0"/>
              <a:t>Evaluate</a:t>
            </a:r>
            <a:endParaRPr lang="en-US" sz="4400" dirty="0"/>
          </a:p>
        </p:txBody>
      </p:sp>
      <p:sp>
        <p:nvSpPr>
          <p:cNvPr id="9" name="Right Arrow 8" descr="alt=&quot;&quot;"/>
          <p:cNvSpPr/>
          <p:nvPr/>
        </p:nvSpPr>
        <p:spPr>
          <a:xfrm>
            <a:off x="3505200" y="2971800"/>
            <a:ext cx="990600" cy="9906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dirty="0" smtClean="0"/>
              <a:t>Sustaining Change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18</a:t>
            </a:fld>
            <a:endParaRPr lang="en-US" dirty="0">
              <a:solidFill>
                <a:prstClr val="black">
                  <a:tint val="75000"/>
                </a:prstClr>
              </a:solidFill>
            </a:endParaRPr>
          </a:p>
        </p:txBody>
      </p:sp>
      <p:sp>
        <p:nvSpPr>
          <p:cNvPr id="8" name="TextBox 7"/>
          <p:cNvSpPr txBox="1"/>
          <p:nvPr/>
        </p:nvSpPr>
        <p:spPr>
          <a:xfrm>
            <a:off x="4419600" y="2209800"/>
            <a:ext cx="4572000" cy="2800767"/>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w="25400">
            <a:solidFill>
              <a:schemeClr val="tx1"/>
            </a:solidFill>
          </a:ln>
          <a:effectLst>
            <a:innerShdw blurRad="63500" dist="50800" dir="2700000">
              <a:prstClr val="black">
                <a:alpha val="50000"/>
              </a:prstClr>
            </a:innerShdw>
          </a:effectLst>
        </p:spPr>
        <p:txBody>
          <a:bodyPr wrap="square" rtlCol="0">
            <a:spAutoFit/>
          </a:bodyPr>
          <a:lstStyle/>
          <a:p>
            <a:pPr algn="ctr"/>
            <a:r>
              <a:rPr lang="en-US" sz="4400" dirty="0" smtClean="0"/>
              <a:t>Effectiveness</a:t>
            </a:r>
          </a:p>
          <a:p>
            <a:pPr algn="ctr"/>
            <a:r>
              <a:rPr lang="en-US" sz="4400" dirty="0" smtClean="0"/>
              <a:t>Institutionalization</a:t>
            </a:r>
          </a:p>
          <a:p>
            <a:pPr algn="ctr"/>
            <a:r>
              <a:rPr lang="en-US" sz="4400" dirty="0" smtClean="0"/>
              <a:t>Capacity</a:t>
            </a:r>
          </a:p>
          <a:p>
            <a:pPr algn="ctr"/>
            <a:r>
              <a:rPr lang="en-US" sz="4400" dirty="0" smtClean="0"/>
              <a:t>Context</a:t>
            </a:r>
          </a:p>
        </p:txBody>
      </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
        <p:nvSpPr>
          <p:cNvPr id="7" name="TextBox 6"/>
          <p:cNvSpPr txBox="1"/>
          <p:nvPr/>
        </p:nvSpPr>
        <p:spPr>
          <a:xfrm>
            <a:off x="152400" y="2209800"/>
            <a:ext cx="3886200" cy="2800767"/>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w="25400">
            <a:solidFill>
              <a:schemeClr val="tx1"/>
            </a:solidFill>
          </a:ln>
          <a:effectLst>
            <a:innerShdw blurRad="63500" dist="50800" dir="2700000">
              <a:prstClr val="black">
                <a:alpha val="50000"/>
              </a:prstClr>
            </a:innerShdw>
          </a:effectLst>
        </p:spPr>
        <p:txBody>
          <a:bodyPr wrap="square" rtlCol="0">
            <a:spAutoFit/>
          </a:bodyPr>
          <a:lstStyle/>
          <a:p>
            <a:pPr algn="ctr"/>
            <a:r>
              <a:rPr lang="en-US" sz="4400" dirty="0" smtClean="0"/>
              <a:t>Engage</a:t>
            </a:r>
          </a:p>
          <a:p>
            <a:pPr algn="ctr"/>
            <a:r>
              <a:rPr lang="en-US" sz="4400" dirty="0" smtClean="0"/>
              <a:t>Educate</a:t>
            </a:r>
          </a:p>
          <a:p>
            <a:pPr algn="ctr"/>
            <a:r>
              <a:rPr lang="en-US" sz="4400" dirty="0" smtClean="0"/>
              <a:t>Environment</a:t>
            </a:r>
          </a:p>
          <a:p>
            <a:pPr algn="ctr"/>
            <a:r>
              <a:rPr lang="en-US" sz="4400" dirty="0" smtClean="0"/>
              <a:t>Evaluate</a:t>
            </a:r>
            <a:endParaRPr lang="en-US" sz="4400" dirty="0"/>
          </a:p>
        </p:txBody>
      </p:sp>
      <p:sp>
        <p:nvSpPr>
          <p:cNvPr id="9" name="Right Arrow 8" descr="alt=&quot;&quot;"/>
          <p:cNvSpPr/>
          <p:nvPr/>
        </p:nvSpPr>
        <p:spPr>
          <a:xfrm>
            <a:off x="3505200" y="2971800"/>
            <a:ext cx="990600" cy="9906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alt=&quot;&quot;"/>
          <p:cNvSpPr/>
          <p:nvPr/>
        </p:nvSpPr>
        <p:spPr>
          <a:xfrm>
            <a:off x="1066800" y="2209800"/>
            <a:ext cx="21336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alt=&quot;&quot;"/>
          <p:cNvSpPr/>
          <p:nvPr/>
        </p:nvSpPr>
        <p:spPr>
          <a:xfrm>
            <a:off x="5029200" y="2209800"/>
            <a:ext cx="32004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6600" dirty="0" smtClean="0"/>
              <a:t>Engage</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19</a:t>
            </a:fld>
            <a:endParaRPr lang="en-US" dirty="0">
              <a:solidFill>
                <a:prstClr val="black">
                  <a:tint val="75000"/>
                </a:prstClr>
              </a:solidFill>
            </a:endParaRPr>
          </a:p>
        </p:txBody>
      </p:sp>
      <p:sp>
        <p:nvSpPr>
          <p:cNvPr id="7" name="TextBox 6"/>
          <p:cNvSpPr txBox="1"/>
          <p:nvPr/>
        </p:nvSpPr>
        <p:spPr>
          <a:xfrm>
            <a:off x="457200" y="2286000"/>
            <a:ext cx="3505200" cy="1446550"/>
          </a:xfrm>
          <a:prstGeom prst="rect">
            <a:avLst/>
          </a:prstGeom>
          <a:noFill/>
        </p:spPr>
        <p:txBody>
          <a:bodyPr wrap="square" rtlCol="0">
            <a:spAutoFit/>
          </a:bodyPr>
          <a:lstStyle/>
          <a:p>
            <a:pPr algn="ctr"/>
            <a:r>
              <a:rPr lang="en-US" sz="8800" dirty="0" smtClean="0"/>
              <a:t>Vision</a:t>
            </a:r>
            <a:endParaRPr lang="en-US" sz="8800" dirty="0"/>
          </a:p>
        </p:txBody>
      </p:sp>
      <p:sp>
        <p:nvSpPr>
          <p:cNvPr id="8" name="TextBox 7"/>
          <p:cNvSpPr txBox="1"/>
          <p:nvPr/>
        </p:nvSpPr>
        <p:spPr>
          <a:xfrm>
            <a:off x="2133600" y="4648200"/>
            <a:ext cx="4648200" cy="1446550"/>
          </a:xfrm>
          <a:prstGeom prst="rect">
            <a:avLst/>
          </a:prstGeom>
          <a:noFill/>
        </p:spPr>
        <p:txBody>
          <a:bodyPr wrap="square" rtlCol="0">
            <a:spAutoFit/>
          </a:bodyPr>
          <a:lstStyle/>
          <a:p>
            <a:pPr algn="ctr"/>
            <a:r>
              <a:rPr lang="en-US" sz="8800" dirty="0" smtClean="0"/>
              <a:t>Finances</a:t>
            </a:r>
            <a:endParaRPr lang="en-US" sz="8800" dirty="0"/>
          </a:p>
        </p:txBody>
      </p:sp>
      <p:sp>
        <p:nvSpPr>
          <p:cNvPr id="9" name="TextBox 8"/>
          <p:cNvSpPr txBox="1"/>
          <p:nvPr/>
        </p:nvSpPr>
        <p:spPr>
          <a:xfrm>
            <a:off x="4648200" y="2286000"/>
            <a:ext cx="3733800" cy="1446550"/>
          </a:xfrm>
          <a:prstGeom prst="rect">
            <a:avLst/>
          </a:prstGeom>
          <a:noFill/>
        </p:spPr>
        <p:txBody>
          <a:bodyPr wrap="square" rtlCol="0">
            <a:spAutoFit/>
          </a:bodyPr>
          <a:lstStyle/>
          <a:p>
            <a:pPr algn="ctr"/>
            <a:r>
              <a:rPr lang="en-US" sz="8800" dirty="0" smtClean="0"/>
              <a:t>Passion</a:t>
            </a:r>
            <a:endParaRPr lang="en-US" sz="8800" dirty="0"/>
          </a:p>
        </p:txBody>
      </p:sp>
      <p:pic>
        <p:nvPicPr>
          <p:cNvPr id="10"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Learning Objectives</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a:t>
            </a:fld>
            <a:endParaRPr lang="en-US" dirty="0">
              <a:solidFill>
                <a:prstClr val="black">
                  <a:tint val="75000"/>
                </a:prstClr>
              </a:solidFill>
            </a:endParaRPr>
          </a:p>
        </p:txBody>
      </p:sp>
      <p:sp>
        <p:nvSpPr>
          <p:cNvPr id="8" name="TextBox 7"/>
          <p:cNvSpPr txBox="1"/>
          <p:nvPr/>
        </p:nvSpPr>
        <p:spPr>
          <a:xfrm>
            <a:off x="533400" y="1828800"/>
            <a:ext cx="8305800" cy="3570208"/>
          </a:xfrm>
          <a:prstGeom prst="rect">
            <a:avLst/>
          </a:prstGeom>
          <a:noFill/>
        </p:spPr>
        <p:txBody>
          <a:bodyPr wrap="square" rtlCol="0">
            <a:spAutoFit/>
          </a:bodyPr>
          <a:lstStyle/>
          <a:p>
            <a:pPr marL="514350" indent="-514350">
              <a:spcBef>
                <a:spcPts val="1200"/>
              </a:spcBef>
              <a:buFont typeface="+mj-lt"/>
              <a:buAutoNum type="arabicPeriod"/>
            </a:pPr>
            <a:r>
              <a:rPr lang="en-US" sz="2800" dirty="0" smtClean="0"/>
              <a:t>Differentiate between implementation and sustainment.</a:t>
            </a:r>
          </a:p>
          <a:p>
            <a:pPr marL="514350" indent="-514350">
              <a:spcBef>
                <a:spcPts val="1200"/>
              </a:spcBef>
              <a:buFont typeface="+mj-lt"/>
              <a:buAutoNum type="arabicPeriod"/>
            </a:pPr>
            <a:r>
              <a:rPr lang="en-US" sz="2800" dirty="0" smtClean="0"/>
              <a:t>Identify key elements in sustainment of process improvement initiatives.</a:t>
            </a:r>
          </a:p>
          <a:p>
            <a:pPr marL="514350" indent="-514350">
              <a:spcBef>
                <a:spcPts val="1200"/>
              </a:spcBef>
              <a:buFont typeface="+mj-lt"/>
              <a:buAutoNum type="arabicPeriod"/>
            </a:pPr>
            <a:r>
              <a:rPr lang="en-US" sz="2800" dirty="0" smtClean="0"/>
              <a:t>Recognize the patient care unit’s readiness for sustainment.</a:t>
            </a:r>
          </a:p>
          <a:p>
            <a:pPr marL="514350" indent="-514350">
              <a:spcBef>
                <a:spcPts val="1200"/>
              </a:spcBef>
              <a:buFont typeface="+mj-lt"/>
              <a:buAutoNum type="arabicPeriod"/>
            </a:pPr>
            <a:r>
              <a:rPr lang="en-US" sz="2800" dirty="0" smtClean="0"/>
              <a:t>Describe the steps to sustainment.</a:t>
            </a:r>
          </a:p>
        </p:txBody>
      </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Tree>
    <p:extLst>
      <p:ext uri="{BB962C8B-B14F-4D97-AF65-F5344CB8AC3E}">
        <p14:creationId xmlns:p14="http://schemas.microsoft.com/office/powerpoint/2010/main" val="3725870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sz="6600" dirty="0" smtClean="0"/>
              <a:t>Passion</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20</a:t>
            </a:fld>
            <a:endParaRPr lang="en-US" dirty="0">
              <a:solidFill>
                <a:prstClr val="black">
                  <a:tint val="75000"/>
                </a:prstClr>
              </a:solidFill>
            </a:endParaRPr>
          </a:p>
        </p:txBody>
      </p:sp>
      <p:pic>
        <p:nvPicPr>
          <p:cNvPr id="7"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pic>
        <p:nvPicPr>
          <p:cNvPr id="5" name="Picture 4" descr="alt=&quot;&quot;"/>
          <p:cNvPicPr>
            <a:picLocks noChangeAspect="1"/>
          </p:cNvPicPr>
          <p:nvPr/>
        </p:nvPicPr>
        <p:blipFill rotWithShape="1">
          <a:blip r:embed="rId4" cstate="print">
            <a:extLst>
              <a:ext uri="{28A0092B-C50C-407E-A947-70E740481C1C}">
                <a14:useLocalDpi xmlns:a14="http://schemas.microsoft.com/office/drawing/2010/main" val="0"/>
              </a:ext>
            </a:extLst>
          </a:blip>
          <a:srcRect r="7710"/>
          <a:stretch/>
        </p:blipFill>
        <p:spPr>
          <a:xfrm>
            <a:off x="2782929" y="1949669"/>
            <a:ext cx="3578142" cy="3962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sz="6600" dirty="0" smtClean="0"/>
              <a:t>What is the diagnosis?</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21</a:t>
            </a:fld>
            <a:endParaRPr lang="en-US" dirty="0">
              <a:solidFill>
                <a:prstClr val="black">
                  <a:tint val="75000"/>
                </a:prstClr>
              </a:solidFill>
            </a:endParaRPr>
          </a:p>
        </p:txBody>
      </p:sp>
      <p:pic>
        <p:nvPicPr>
          <p:cNvPr id="7"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
        <p:nvSpPr>
          <p:cNvPr id="6" name="TextBox 5"/>
          <p:cNvSpPr txBox="1"/>
          <p:nvPr/>
        </p:nvSpPr>
        <p:spPr>
          <a:xfrm>
            <a:off x="723900" y="1912881"/>
            <a:ext cx="4381500" cy="2800767"/>
          </a:xfrm>
          <a:prstGeom prst="rect">
            <a:avLst/>
          </a:prstGeom>
          <a:noFill/>
        </p:spPr>
        <p:txBody>
          <a:bodyPr wrap="square" rtlCol="0">
            <a:spAutoFit/>
          </a:bodyPr>
          <a:lstStyle/>
          <a:p>
            <a:pPr marL="914400" indent="-914400">
              <a:buAutoNum type="alphaLcPeriod"/>
            </a:pPr>
            <a:r>
              <a:rPr lang="en-US" sz="4400" dirty="0" smtClean="0"/>
              <a:t>HCAP</a:t>
            </a:r>
            <a:endParaRPr lang="en-US" sz="4400" dirty="0"/>
          </a:p>
          <a:p>
            <a:pPr marL="914400" indent="-914400">
              <a:buAutoNum type="alphaLcPeriod"/>
            </a:pPr>
            <a:r>
              <a:rPr lang="en-US" sz="4400" dirty="0" smtClean="0"/>
              <a:t>Meningitis</a:t>
            </a:r>
          </a:p>
          <a:p>
            <a:pPr marL="914400" indent="-914400">
              <a:buAutoNum type="alphaLcPeriod"/>
            </a:pPr>
            <a:r>
              <a:rPr lang="en-US" sz="4400" dirty="0" smtClean="0"/>
              <a:t>C. diff</a:t>
            </a:r>
          </a:p>
          <a:p>
            <a:pPr marL="914400" indent="-914400">
              <a:buAutoNum type="alphaLcPeriod"/>
            </a:pPr>
            <a:r>
              <a:rPr lang="en-US" sz="4400" dirty="0" smtClean="0">
                <a:solidFill>
                  <a:srgbClr val="FF0000"/>
                </a:solidFill>
              </a:rPr>
              <a:t>CAUTI</a:t>
            </a:r>
          </a:p>
        </p:txBody>
      </p:sp>
      <p:pic>
        <p:nvPicPr>
          <p:cNvPr id="8" name="Picture 7" descr="alt=&quot;&quot;"/>
          <p:cNvPicPr>
            <a:picLocks noChangeAspect="1"/>
          </p:cNvPicPr>
          <p:nvPr/>
        </p:nvPicPr>
        <p:blipFill rotWithShape="1">
          <a:blip r:embed="rId4" cstate="print">
            <a:extLst>
              <a:ext uri="{28A0092B-C50C-407E-A947-70E740481C1C}">
                <a14:useLocalDpi xmlns:a14="http://schemas.microsoft.com/office/drawing/2010/main" val="0"/>
              </a:ext>
            </a:extLst>
          </a:blip>
          <a:srcRect r="7710"/>
          <a:stretch/>
        </p:blipFill>
        <p:spPr>
          <a:xfrm>
            <a:off x="6019800" y="1949669"/>
            <a:ext cx="2551071" cy="2825031"/>
          </a:xfrm>
          <a:prstGeom prst="rect">
            <a:avLst/>
          </a:prstGeom>
        </p:spPr>
      </p:pic>
    </p:spTree>
    <p:extLst>
      <p:ext uri="{BB962C8B-B14F-4D97-AF65-F5344CB8AC3E}">
        <p14:creationId xmlns:p14="http://schemas.microsoft.com/office/powerpoint/2010/main" val="3656497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Indication for UC?</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22</a:t>
            </a:fld>
            <a:endParaRPr lang="en-US" dirty="0">
              <a:solidFill>
                <a:prstClr val="black">
                  <a:tint val="75000"/>
                </a:prstClr>
              </a:solidFill>
            </a:endParaRPr>
          </a:p>
        </p:txBody>
      </p:sp>
      <p:pic>
        <p:nvPicPr>
          <p:cNvPr id="7"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
        <p:nvSpPr>
          <p:cNvPr id="6" name="TextBox 5"/>
          <p:cNvSpPr txBox="1"/>
          <p:nvPr/>
        </p:nvSpPr>
        <p:spPr>
          <a:xfrm>
            <a:off x="723900" y="1912881"/>
            <a:ext cx="6134100" cy="2800767"/>
          </a:xfrm>
          <a:prstGeom prst="rect">
            <a:avLst/>
          </a:prstGeom>
          <a:noFill/>
        </p:spPr>
        <p:txBody>
          <a:bodyPr wrap="square" rtlCol="0">
            <a:spAutoFit/>
          </a:bodyPr>
          <a:lstStyle/>
          <a:p>
            <a:pPr marL="914400" indent="-914400">
              <a:buAutoNum type="alphaLcPeriod"/>
            </a:pPr>
            <a:r>
              <a:rPr lang="en-US" sz="4400" dirty="0"/>
              <a:t>p</a:t>
            </a:r>
            <a:r>
              <a:rPr lang="en-US" sz="4400" dirty="0" smtClean="0"/>
              <a:t>atient comfort</a:t>
            </a:r>
          </a:p>
          <a:p>
            <a:pPr marL="914400" indent="-914400">
              <a:buAutoNum type="alphaLcPeriod"/>
            </a:pPr>
            <a:r>
              <a:rPr lang="en-US" sz="4400" dirty="0"/>
              <a:t>n</a:t>
            </a:r>
            <a:r>
              <a:rPr lang="en-US" sz="4400" dirty="0" smtClean="0"/>
              <a:t>urse convenience</a:t>
            </a:r>
          </a:p>
          <a:p>
            <a:pPr marL="914400" indent="-914400">
              <a:buAutoNum type="alphaLcPeriod"/>
            </a:pPr>
            <a:r>
              <a:rPr lang="en-US" sz="4400" dirty="0" smtClean="0"/>
              <a:t>incontinence</a:t>
            </a:r>
          </a:p>
          <a:p>
            <a:pPr marL="914400" indent="-914400">
              <a:buAutoNum type="alphaLcPeriod"/>
            </a:pPr>
            <a:r>
              <a:rPr lang="en-US" sz="4400" dirty="0">
                <a:solidFill>
                  <a:srgbClr val="FF0000"/>
                </a:solidFill>
              </a:rPr>
              <a:t>n</a:t>
            </a:r>
            <a:r>
              <a:rPr lang="en-US" sz="4400" dirty="0" smtClean="0">
                <a:solidFill>
                  <a:srgbClr val="FF0000"/>
                </a:solidFill>
              </a:rPr>
              <a:t>o indication</a:t>
            </a:r>
          </a:p>
        </p:txBody>
      </p:sp>
      <p:pic>
        <p:nvPicPr>
          <p:cNvPr id="8" name="Picture 7" descr="alt=&quot;&quot;"/>
          <p:cNvPicPr>
            <a:picLocks noChangeAspect="1"/>
          </p:cNvPicPr>
          <p:nvPr/>
        </p:nvPicPr>
        <p:blipFill rotWithShape="1">
          <a:blip r:embed="rId4" cstate="print">
            <a:extLst>
              <a:ext uri="{28A0092B-C50C-407E-A947-70E740481C1C}">
                <a14:useLocalDpi xmlns:a14="http://schemas.microsoft.com/office/drawing/2010/main" val="0"/>
              </a:ext>
            </a:extLst>
          </a:blip>
          <a:srcRect r="7710"/>
          <a:stretch/>
        </p:blipFill>
        <p:spPr>
          <a:xfrm>
            <a:off x="6019800" y="1949669"/>
            <a:ext cx="2551071" cy="2825031"/>
          </a:xfrm>
          <a:prstGeom prst="rect">
            <a:avLst/>
          </a:prstGeom>
        </p:spPr>
      </p:pic>
    </p:spTree>
    <p:extLst>
      <p:ext uri="{BB962C8B-B14F-4D97-AF65-F5344CB8AC3E}">
        <p14:creationId xmlns:p14="http://schemas.microsoft.com/office/powerpoint/2010/main" val="3507900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sz="6600" dirty="0" smtClean="0"/>
              <a:t>Passion</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23</a:t>
            </a:fld>
            <a:endParaRPr lang="en-US" dirty="0">
              <a:solidFill>
                <a:prstClr val="black">
                  <a:tint val="75000"/>
                </a:prstClr>
              </a:solidFill>
            </a:endParaRPr>
          </a:p>
        </p:txBody>
      </p:sp>
      <p:pic>
        <p:nvPicPr>
          <p:cNvPr id="4" name="Picture 3" descr="alt=&quot;&quot;"/>
          <p:cNvPicPr>
            <a:picLocks noChangeAspect="1"/>
          </p:cNvPicPr>
          <p:nvPr/>
        </p:nvPicPr>
        <p:blipFill rotWithShape="1">
          <a:blip r:embed="rId2" cstate="print">
            <a:extLst>
              <a:ext uri="{28A0092B-C50C-407E-A947-70E740481C1C}">
                <a14:useLocalDpi xmlns:a14="http://schemas.microsoft.com/office/drawing/2010/main" val="0"/>
              </a:ext>
            </a:extLst>
          </a:blip>
          <a:srcRect l="50000"/>
          <a:stretch/>
        </p:blipFill>
        <p:spPr>
          <a:xfrm>
            <a:off x="1676400" y="1676400"/>
            <a:ext cx="3525333" cy="4705689"/>
          </a:xfrm>
          <a:prstGeom prst="rect">
            <a:avLst/>
          </a:prstGeom>
        </p:spPr>
      </p:pic>
      <p:pic>
        <p:nvPicPr>
          <p:cNvPr id="7"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
        <p:nvSpPr>
          <p:cNvPr id="6" name="TextBox 5"/>
          <p:cNvSpPr txBox="1"/>
          <p:nvPr/>
        </p:nvSpPr>
        <p:spPr>
          <a:xfrm>
            <a:off x="5638800" y="2057400"/>
            <a:ext cx="2590800" cy="1446550"/>
          </a:xfrm>
          <a:prstGeom prst="rect">
            <a:avLst/>
          </a:prstGeom>
          <a:gradFill>
            <a:gsLst>
              <a:gs pos="0">
                <a:schemeClr val="accent1">
                  <a:lumMod val="40000"/>
                  <a:lumOff val="60000"/>
                </a:schemeClr>
              </a:gs>
              <a:gs pos="35000">
                <a:schemeClr val="accent1">
                  <a:tint val="37000"/>
                  <a:satMod val="300000"/>
                </a:schemeClr>
              </a:gs>
              <a:gs pos="100000">
                <a:schemeClr val="accent1">
                  <a:tint val="15000"/>
                  <a:satMod val="350000"/>
                </a:schemeClr>
              </a:gs>
            </a:gsLst>
            <a:lin ang="16200000" scaled="1"/>
          </a:gradFill>
        </p:spPr>
        <p:txBody>
          <a:bodyPr wrap="square" rtlCol="0">
            <a:spAutoFit/>
          </a:bodyPr>
          <a:lstStyle/>
          <a:p>
            <a:pPr algn="ctr"/>
            <a:r>
              <a:rPr lang="en-US" sz="4400" dirty="0" smtClean="0"/>
              <a:t>Success</a:t>
            </a:r>
          </a:p>
          <a:p>
            <a:pPr algn="ctr"/>
            <a:r>
              <a:rPr lang="en-US" sz="4400" dirty="0" smtClean="0"/>
              <a:t>Stories</a:t>
            </a:r>
            <a:endParaRPr lang="en-US" sz="4400" dirty="0"/>
          </a:p>
        </p:txBody>
      </p:sp>
      <p:pic>
        <p:nvPicPr>
          <p:cNvPr id="7170" name="Picture 2" descr="alt=&quot;&quot;"/>
          <p:cNvPicPr>
            <a:picLocks noChangeAspect="1" noChangeArrowheads="1"/>
          </p:cNvPicPr>
          <p:nvPr/>
        </p:nvPicPr>
        <p:blipFill>
          <a:blip r:embed="rId4" cstate="print"/>
          <a:srcRect/>
          <a:stretch>
            <a:fillRect/>
          </a:stretch>
        </p:blipFill>
        <p:spPr bwMode="auto">
          <a:xfrm>
            <a:off x="6096000" y="3810000"/>
            <a:ext cx="1755648" cy="1816913"/>
          </a:xfrm>
          <a:prstGeom prst="rect">
            <a:avLst/>
          </a:prstGeom>
          <a:noFill/>
        </p:spPr>
      </p:pic>
    </p:spTree>
    <p:extLst>
      <p:ext uri="{BB962C8B-B14F-4D97-AF65-F5344CB8AC3E}">
        <p14:creationId xmlns:p14="http://schemas.microsoft.com/office/powerpoint/2010/main" val="4199382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dirty="0" smtClean="0"/>
              <a:t>What did the staff do with Mrs. B’s urinary catheter?</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24</a:t>
            </a:fld>
            <a:endParaRPr lang="en-US" dirty="0">
              <a:solidFill>
                <a:prstClr val="black">
                  <a:tint val="75000"/>
                </a:prstClr>
              </a:solidFill>
            </a:endParaRPr>
          </a:p>
        </p:txBody>
      </p:sp>
      <p:sp>
        <p:nvSpPr>
          <p:cNvPr id="4" name="TextBox 3"/>
          <p:cNvSpPr txBox="1"/>
          <p:nvPr/>
        </p:nvSpPr>
        <p:spPr>
          <a:xfrm>
            <a:off x="381000" y="2017455"/>
            <a:ext cx="8153400" cy="2554545"/>
          </a:xfrm>
          <a:prstGeom prst="rect">
            <a:avLst/>
          </a:prstGeom>
          <a:noFill/>
        </p:spPr>
        <p:txBody>
          <a:bodyPr wrap="square" rtlCol="0">
            <a:spAutoFit/>
          </a:bodyPr>
          <a:lstStyle/>
          <a:p>
            <a:pPr marL="342900" indent="-342900">
              <a:buAutoNum type="alphaLcPeriod"/>
            </a:pPr>
            <a:r>
              <a:rPr lang="en-US" sz="3200" dirty="0" smtClean="0"/>
              <a:t>Change it to an antimicrobial coated catheter.</a:t>
            </a:r>
          </a:p>
          <a:p>
            <a:pPr marL="342900" indent="-342900">
              <a:buAutoNum type="alphaLcPeriod"/>
            </a:pPr>
            <a:r>
              <a:rPr lang="en-US" sz="3200" dirty="0" smtClean="0"/>
              <a:t>Leave it in, it’s more convenient for everyone.</a:t>
            </a:r>
          </a:p>
          <a:p>
            <a:pPr marL="342900" indent="-342900">
              <a:buAutoNum type="alphaLcPeriod"/>
            </a:pPr>
            <a:r>
              <a:rPr lang="en-US" sz="3200" dirty="0" smtClean="0"/>
              <a:t>Change it out every 3 weeks.</a:t>
            </a:r>
          </a:p>
          <a:p>
            <a:pPr marL="342900" indent="-342900">
              <a:buAutoNum type="alphaLcPeriod"/>
            </a:pPr>
            <a:r>
              <a:rPr lang="en-US" sz="3200" dirty="0" smtClean="0">
                <a:solidFill>
                  <a:srgbClr val="FF0000"/>
                </a:solidFill>
              </a:rPr>
              <a:t>Wait until she fell asleep to take it out.</a:t>
            </a:r>
          </a:p>
          <a:p>
            <a:pPr marL="342900" indent="-342900">
              <a:buAutoNum type="alphaLcPeriod"/>
            </a:pPr>
            <a:endParaRPr lang="en-US" sz="3200" dirty="0"/>
          </a:p>
        </p:txBody>
      </p:sp>
      <p:pic>
        <p:nvPicPr>
          <p:cNvPr id="6"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pic>
        <p:nvPicPr>
          <p:cNvPr id="8" name="Picture 7" descr="alt=&quot;&quot;"/>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7467600" y="3276600"/>
            <a:ext cx="1305977" cy="1743245"/>
          </a:xfrm>
          <a:prstGeom prst="rect">
            <a:avLst/>
          </a:prstGeom>
        </p:spPr>
      </p:pic>
    </p:spTree>
    <p:extLst>
      <p:ext uri="{BB962C8B-B14F-4D97-AF65-F5344CB8AC3E}">
        <p14:creationId xmlns:p14="http://schemas.microsoft.com/office/powerpoint/2010/main" val="823505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6600" dirty="0" smtClean="0"/>
              <a:t>Finances</a:t>
            </a:r>
            <a:endParaRPr lang="en-US" sz="6600" dirty="0"/>
          </a:p>
        </p:txBody>
      </p:sp>
      <p:graphicFrame>
        <p:nvGraphicFramePr>
          <p:cNvPr id="5" name="Table 4" descr="alt=&quot;&quot;"/>
          <p:cNvGraphicFramePr>
            <a:graphicFrameLocks noGrp="1"/>
          </p:cNvGraphicFramePr>
          <p:nvPr>
            <p:extLst>
              <p:ext uri="{D42A27DB-BD31-4B8C-83A1-F6EECF244321}">
                <p14:modId xmlns:p14="http://schemas.microsoft.com/office/powerpoint/2010/main" val="2876303528"/>
              </p:ext>
            </p:extLst>
          </p:nvPr>
        </p:nvGraphicFramePr>
        <p:xfrm>
          <a:off x="723900" y="2286000"/>
          <a:ext cx="7696200" cy="2847340"/>
        </p:xfrm>
        <a:graphic>
          <a:graphicData uri="http://schemas.openxmlformats.org/drawingml/2006/table">
            <a:tbl>
              <a:tblPr firstRow="1" bandRow="1">
                <a:tableStyleId>{5C22544A-7EE6-4342-B048-85BDC9FD1C3A}</a:tableStyleId>
              </a:tblPr>
              <a:tblGrid>
                <a:gridCol w="1539240"/>
                <a:gridCol w="1539240"/>
                <a:gridCol w="1539240"/>
                <a:gridCol w="1539240"/>
                <a:gridCol w="1539240"/>
              </a:tblGrid>
              <a:tr h="612348">
                <a:tc>
                  <a:txBody>
                    <a:bodyPr/>
                    <a:lstStyle/>
                    <a:p>
                      <a:pPr algn="ctr"/>
                      <a:r>
                        <a:rPr lang="en-US" sz="2400" dirty="0" smtClean="0">
                          <a:solidFill>
                            <a:srgbClr val="FFFFFF"/>
                          </a:solidFill>
                        </a:rPr>
                        <a:t>Daily Census</a:t>
                      </a:r>
                      <a:endParaRPr lang="en-US" sz="2400" dirty="0">
                        <a:solidFill>
                          <a:srgbClr val="FFFFFF"/>
                        </a:solidFill>
                      </a:endParaRPr>
                    </a:p>
                  </a:txBody>
                  <a:tcPr anchor="ctr"/>
                </a:tc>
                <a:tc>
                  <a:txBody>
                    <a:bodyPr/>
                    <a:lstStyle/>
                    <a:p>
                      <a:pPr algn="ctr"/>
                      <a:r>
                        <a:rPr lang="en-US" sz="2400" dirty="0" smtClean="0">
                          <a:solidFill>
                            <a:srgbClr val="FFFFFF"/>
                          </a:solidFill>
                        </a:rPr>
                        <a:t>ALOS</a:t>
                      </a:r>
                      <a:endParaRPr lang="en-US" sz="2400" dirty="0">
                        <a:solidFill>
                          <a:srgbClr val="FFFFFF"/>
                        </a:solidFill>
                      </a:endParaRPr>
                    </a:p>
                  </a:txBody>
                  <a:tcPr anchor="ctr"/>
                </a:tc>
                <a:tc>
                  <a:txBody>
                    <a:bodyPr/>
                    <a:lstStyle/>
                    <a:p>
                      <a:pPr algn="ctr"/>
                      <a:r>
                        <a:rPr lang="en-US" sz="2400" dirty="0" smtClean="0">
                          <a:solidFill>
                            <a:srgbClr val="FFFFFF"/>
                          </a:solidFill>
                        </a:rPr>
                        <a:t>Yearly Admits</a:t>
                      </a:r>
                      <a:endParaRPr lang="en-US" sz="2400" dirty="0">
                        <a:solidFill>
                          <a:srgbClr val="FFFFFF"/>
                        </a:solidFill>
                      </a:endParaRPr>
                    </a:p>
                  </a:txBody>
                  <a:tcPr anchor="ctr"/>
                </a:tc>
                <a:tc>
                  <a:txBody>
                    <a:bodyPr/>
                    <a:lstStyle/>
                    <a:p>
                      <a:pPr algn="ctr"/>
                      <a:r>
                        <a:rPr lang="en-US" sz="2400" dirty="0" smtClean="0">
                          <a:solidFill>
                            <a:srgbClr val="FFFFFF"/>
                          </a:solidFill>
                        </a:rPr>
                        <a:t>Foley Rate</a:t>
                      </a:r>
                      <a:endParaRPr lang="en-US" sz="2400" dirty="0">
                        <a:solidFill>
                          <a:srgbClr val="FFFFFF"/>
                        </a:solidFill>
                      </a:endParaRPr>
                    </a:p>
                  </a:txBody>
                  <a:tcPr anchor="ctr"/>
                </a:tc>
                <a:tc>
                  <a:txBody>
                    <a:bodyPr/>
                    <a:lstStyle/>
                    <a:p>
                      <a:pPr algn="ctr"/>
                      <a:r>
                        <a:rPr lang="en-US" sz="2400" dirty="0" smtClean="0">
                          <a:solidFill>
                            <a:srgbClr val="FFFFFF"/>
                          </a:solidFill>
                        </a:rPr>
                        <a:t>Annual</a:t>
                      </a:r>
                      <a:r>
                        <a:rPr lang="en-US" sz="2400" baseline="0" dirty="0" smtClean="0">
                          <a:solidFill>
                            <a:srgbClr val="FFFFFF"/>
                          </a:solidFill>
                        </a:rPr>
                        <a:t> Savings</a:t>
                      </a:r>
                      <a:endParaRPr lang="en-US" sz="2400" dirty="0">
                        <a:solidFill>
                          <a:srgbClr val="FFFFFF"/>
                        </a:solidFill>
                      </a:endParaRPr>
                    </a:p>
                  </a:txBody>
                  <a:tcPr anchor="ctr"/>
                </a:tc>
              </a:tr>
              <a:tr h="624840">
                <a:tc>
                  <a:txBody>
                    <a:bodyPr/>
                    <a:lstStyle/>
                    <a:p>
                      <a:pPr algn="ctr"/>
                      <a:r>
                        <a:rPr lang="en-US" sz="2400" dirty="0" smtClean="0">
                          <a:solidFill>
                            <a:schemeClr val="tx1"/>
                          </a:solidFill>
                        </a:rPr>
                        <a:t>800</a:t>
                      </a:r>
                      <a:endParaRPr lang="en-US" sz="2400" dirty="0">
                        <a:solidFill>
                          <a:schemeClr val="tx1"/>
                        </a:solidFill>
                      </a:endParaRPr>
                    </a:p>
                  </a:txBody>
                  <a:tcPr anchor="ctr"/>
                </a:tc>
                <a:tc>
                  <a:txBody>
                    <a:bodyPr/>
                    <a:lstStyle/>
                    <a:p>
                      <a:pPr algn="ctr"/>
                      <a:r>
                        <a:rPr lang="en-US" sz="2400" dirty="0" smtClean="0">
                          <a:solidFill>
                            <a:schemeClr val="tx1"/>
                          </a:solidFill>
                        </a:rPr>
                        <a:t>4</a:t>
                      </a:r>
                      <a:endParaRPr lang="en-US" sz="2400" dirty="0">
                        <a:solidFill>
                          <a:schemeClr val="tx1"/>
                        </a:solidFill>
                      </a:endParaRPr>
                    </a:p>
                  </a:txBody>
                  <a:tcPr anchor="ctr"/>
                </a:tc>
                <a:tc>
                  <a:txBody>
                    <a:bodyPr/>
                    <a:lstStyle/>
                    <a:p>
                      <a:pPr algn="ctr"/>
                      <a:r>
                        <a:rPr lang="en-US" sz="2400" dirty="0" smtClean="0">
                          <a:solidFill>
                            <a:schemeClr val="tx1"/>
                          </a:solidFill>
                        </a:rPr>
                        <a:t>73,000</a:t>
                      </a:r>
                      <a:endParaRPr lang="en-US" sz="2400" dirty="0">
                        <a:solidFill>
                          <a:schemeClr val="tx1"/>
                        </a:solidFill>
                      </a:endParaRPr>
                    </a:p>
                  </a:txBody>
                  <a:tcPr anchor="ctr"/>
                </a:tc>
                <a:tc>
                  <a:txBody>
                    <a:bodyPr/>
                    <a:lstStyle/>
                    <a:p>
                      <a:pPr algn="ctr"/>
                      <a:r>
                        <a:rPr lang="en-US" sz="2400" dirty="0" smtClean="0">
                          <a:solidFill>
                            <a:schemeClr val="tx1"/>
                          </a:solidFill>
                        </a:rPr>
                        <a:t>25%</a:t>
                      </a:r>
                      <a:endParaRPr lang="en-US" sz="2400" dirty="0">
                        <a:solidFill>
                          <a:schemeClr val="tx1"/>
                        </a:solidFill>
                      </a:endParaRPr>
                    </a:p>
                  </a:txBody>
                  <a:tcPr anchor="ctr"/>
                </a:tc>
                <a:tc>
                  <a:txBody>
                    <a:bodyPr/>
                    <a:lstStyle/>
                    <a:p>
                      <a:pPr algn="ctr"/>
                      <a:r>
                        <a:rPr lang="en-US" sz="2400" dirty="0" smtClean="0">
                          <a:solidFill>
                            <a:schemeClr val="tx1"/>
                          </a:solidFill>
                        </a:rPr>
                        <a:t>$1.1M</a:t>
                      </a:r>
                      <a:endParaRPr lang="en-US" sz="2400" dirty="0">
                        <a:solidFill>
                          <a:schemeClr val="tx1"/>
                        </a:solidFill>
                      </a:endParaRPr>
                    </a:p>
                  </a:txBody>
                  <a:tcPr anchor="ctr"/>
                </a:tc>
              </a:tr>
              <a:tr h="685800">
                <a:tc>
                  <a:txBody>
                    <a:bodyPr/>
                    <a:lstStyle/>
                    <a:p>
                      <a:pPr algn="ctr"/>
                      <a:r>
                        <a:rPr lang="en-US" sz="2400" dirty="0" smtClean="0">
                          <a:solidFill>
                            <a:schemeClr val="tx1"/>
                          </a:solidFill>
                        </a:rPr>
                        <a:t>400</a:t>
                      </a:r>
                      <a:endParaRPr lang="en-US" sz="2400" dirty="0">
                        <a:solidFill>
                          <a:schemeClr val="tx1"/>
                        </a:solidFill>
                      </a:endParaRPr>
                    </a:p>
                  </a:txBody>
                  <a:tcPr anchor="ctr"/>
                </a:tc>
                <a:tc>
                  <a:txBody>
                    <a:bodyPr/>
                    <a:lstStyle/>
                    <a:p>
                      <a:pPr algn="ctr"/>
                      <a:r>
                        <a:rPr lang="en-US" sz="2400" dirty="0" smtClean="0">
                          <a:solidFill>
                            <a:schemeClr val="tx1"/>
                          </a:solidFill>
                        </a:rPr>
                        <a:t>4</a:t>
                      </a:r>
                      <a:endParaRPr lang="en-US" sz="2400" dirty="0">
                        <a:solidFill>
                          <a:schemeClr val="tx1"/>
                        </a:solidFill>
                      </a:endParaRPr>
                    </a:p>
                  </a:txBody>
                  <a:tcPr anchor="ctr"/>
                </a:tc>
                <a:tc>
                  <a:txBody>
                    <a:bodyPr/>
                    <a:lstStyle/>
                    <a:p>
                      <a:pPr algn="ctr"/>
                      <a:r>
                        <a:rPr lang="en-US" sz="2400" dirty="0" smtClean="0">
                          <a:solidFill>
                            <a:schemeClr val="tx1"/>
                          </a:solidFill>
                        </a:rPr>
                        <a:t>36,500</a:t>
                      </a:r>
                      <a:endParaRPr lang="en-US" sz="2400" dirty="0">
                        <a:solidFill>
                          <a:schemeClr val="tx1"/>
                        </a:solidFill>
                      </a:endParaRPr>
                    </a:p>
                  </a:txBody>
                  <a:tcPr anchor="ctr"/>
                </a:tc>
                <a:tc>
                  <a:txBody>
                    <a:bodyPr/>
                    <a:lstStyle/>
                    <a:p>
                      <a:pPr algn="ctr"/>
                      <a:r>
                        <a:rPr lang="en-US" sz="2400" dirty="0" smtClean="0">
                          <a:solidFill>
                            <a:schemeClr val="tx1"/>
                          </a:solidFill>
                        </a:rPr>
                        <a:t>25%</a:t>
                      </a:r>
                      <a:endParaRPr lang="en-US" sz="2400" dirty="0">
                        <a:solidFill>
                          <a:schemeClr val="tx1"/>
                        </a:solidFill>
                      </a:endParaRPr>
                    </a:p>
                  </a:txBody>
                  <a:tcPr anchor="ctr"/>
                </a:tc>
                <a:tc>
                  <a:txBody>
                    <a:bodyPr/>
                    <a:lstStyle/>
                    <a:p>
                      <a:pPr algn="ctr"/>
                      <a:r>
                        <a:rPr lang="en-US" sz="2400" dirty="0" smtClean="0">
                          <a:solidFill>
                            <a:schemeClr val="tx1"/>
                          </a:solidFill>
                        </a:rPr>
                        <a:t>$552k</a:t>
                      </a:r>
                      <a:endParaRPr lang="en-US" sz="2400" dirty="0">
                        <a:solidFill>
                          <a:schemeClr val="tx1"/>
                        </a:solidFill>
                      </a:endParaRPr>
                    </a:p>
                  </a:txBody>
                  <a:tcPr anchor="ctr"/>
                </a:tc>
              </a:tr>
              <a:tr h="713740">
                <a:tc>
                  <a:txBody>
                    <a:bodyPr/>
                    <a:lstStyle/>
                    <a:p>
                      <a:pPr algn="ctr"/>
                      <a:r>
                        <a:rPr lang="en-US" sz="2400" dirty="0" smtClean="0">
                          <a:solidFill>
                            <a:schemeClr val="tx1"/>
                          </a:solidFill>
                        </a:rPr>
                        <a:t>200</a:t>
                      </a:r>
                      <a:endParaRPr lang="en-US" sz="2400" dirty="0">
                        <a:solidFill>
                          <a:schemeClr val="tx1"/>
                        </a:solidFill>
                      </a:endParaRPr>
                    </a:p>
                  </a:txBody>
                  <a:tcPr anchor="ctr"/>
                </a:tc>
                <a:tc>
                  <a:txBody>
                    <a:bodyPr/>
                    <a:lstStyle/>
                    <a:p>
                      <a:pPr algn="ctr"/>
                      <a:r>
                        <a:rPr lang="en-US" sz="2400" dirty="0" smtClean="0">
                          <a:solidFill>
                            <a:schemeClr val="tx1"/>
                          </a:solidFill>
                        </a:rPr>
                        <a:t>4</a:t>
                      </a:r>
                      <a:endParaRPr lang="en-US" sz="2400" dirty="0">
                        <a:solidFill>
                          <a:schemeClr val="tx1"/>
                        </a:solidFill>
                      </a:endParaRPr>
                    </a:p>
                  </a:txBody>
                  <a:tcPr anchor="ctr"/>
                </a:tc>
                <a:tc>
                  <a:txBody>
                    <a:bodyPr/>
                    <a:lstStyle/>
                    <a:p>
                      <a:pPr algn="ctr"/>
                      <a:r>
                        <a:rPr lang="en-US" sz="2400" dirty="0" smtClean="0">
                          <a:solidFill>
                            <a:schemeClr val="tx1"/>
                          </a:solidFill>
                        </a:rPr>
                        <a:t>18,250</a:t>
                      </a:r>
                      <a:endParaRPr lang="en-US" sz="2400" dirty="0">
                        <a:solidFill>
                          <a:schemeClr val="tx1"/>
                        </a:solidFill>
                      </a:endParaRPr>
                    </a:p>
                  </a:txBody>
                  <a:tcPr anchor="ctr"/>
                </a:tc>
                <a:tc>
                  <a:txBody>
                    <a:bodyPr/>
                    <a:lstStyle/>
                    <a:p>
                      <a:pPr algn="ctr"/>
                      <a:r>
                        <a:rPr lang="en-US" sz="2400" dirty="0" smtClean="0">
                          <a:solidFill>
                            <a:schemeClr val="tx1"/>
                          </a:solidFill>
                        </a:rPr>
                        <a:t>25%</a:t>
                      </a:r>
                      <a:endParaRPr lang="en-US" sz="2400" dirty="0">
                        <a:solidFill>
                          <a:schemeClr val="tx1"/>
                        </a:solidFill>
                      </a:endParaRPr>
                    </a:p>
                  </a:txBody>
                  <a:tcPr anchor="ctr"/>
                </a:tc>
                <a:tc>
                  <a:txBody>
                    <a:bodyPr/>
                    <a:lstStyle/>
                    <a:p>
                      <a:pPr algn="ctr"/>
                      <a:r>
                        <a:rPr lang="en-US" sz="2400" dirty="0" smtClean="0">
                          <a:solidFill>
                            <a:schemeClr val="tx1"/>
                          </a:solidFill>
                        </a:rPr>
                        <a:t>$276k</a:t>
                      </a:r>
                      <a:endParaRPr lang="en-US" sz="2400" dirty="0">
                        <a:solidFill>
                          <a:schemeClr val="tx1"/>
                        </a:solidFill>
                      </a:endParaRPr>
                    </a:p>
                  </a:txBody>
                  <a:tcPr anchor="ctr"/>
                </a:tc>
              </a:tr>
            </a:tbl>
          </a:graphicData>
        </a:graphic>
      </p:graphicFrame>
      <p:sp>
        <p:nvSpPr>
          <p:cNvPr id="3" name="TextBox 2"/>
          <p:cNvSpPr txBox="1"/>
          <p:nvPr/>
        </p:nvSpPr>
        <p:spPr>
          <a:xfrm>
            <a:off x="1676400" y="5791200"/>
            <a:ext cx="3124200" cy="369332"/>
          </a:xfrm>
          <a:prstGeom prst="rect">
            <a:avLst/>
          </a:prstGeom>
          <a:noFill/>
        </p:spPr>
        <p:txBody>
          <a:bodyPr wrap="square" rtlCol="0">
            <a:spAutoFit/>
          </a:bodyPr>
          <a:lstStyle/>
          <a:p>
            <a:r>
              <a:rPr lang="en-US" dirty="0" smtClean="0"/>
              <a:t>www.catheterout.org</a:t>
            </a:r>
            <a:endParaRPr lang="en-US" dirty="0"/>
          </a:p>
        </p:txBody>
      </p:sp>
      <p:pic>
        <p:nvPicPr>
          <p:cNvPr id="6"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Tree>
    <p:extLst>
      <p:ext uri="{BB962C8B-B14F-4D97-AF65-F5344CB8AC3E}">
        <p14:creationId xmlns:p14="http://schemas.microsoft.com/office/powerpoint/2010/main" val="1969840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6600" dirty="0" smtClean="0"/>
              <a:t>Vision</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26</a:t>
            </a:fld>
            <a:endParaRPr lang="en-US" dirty="0">
              <a:solidFill>
                <a:prstClr val="black">
                  <a:tint val="75000"/>
                </a:prstClr>
              </a:solidFill>
            </a:endParaRPr>
          </a:p>
        </p:txBody>
      </p:sp>
      <p:sp>
        <p:nvSpPr>
          <p:cNvPr id="4" name="TextBox 3"/>
          <p:cNvSpPr txBox="1"/>
          <p:nvPr/>
        </p:nvSpPr>
        <p:spPr>
          <a:xfrm>
            <a:off x="2971800" y="1981200"/>
            <a:ext cx="2971800" cy="3416320"/>
          </a:xfrm>
          <a:prstGeom prst="rect">
            <a:avLst/>
          </a:prstGeom>
          <a:gradFill>
            <a:gsLst>
              <a:gs pos="0">
                <a:schemeClr val="accent1">
                  <a:lumMod val="60000"/>
                  <a:lumOff val="40000"/>
                </a:schemeClr>
              </a:gs>
              <a:gs pos="53000">
                <a:srgbClr val="D4DEFF"/>
              </a:gs>
              <a:gs pos="83000">
                <a:srgbClr val="D4DEFF"/>
              </a:gs>
              <a:gs pos="100000">
                <a:srgbClr val="96AB94"/>
              </a:gs>
            </a:gsLst>
            <a:lin ang="16200000" scaled="0"/>
          </a:gradFill>
          <a:ln>
            <a:solidFill>
              <a:schemeClr val="accent1">
                <a:lumMod val="60000"/>
                <a:lumOff val="40000"/>
              </a:schemeClr>
            </a:solidFill>
          </a:ln>
          <a:effectLst>
            <a:innerShdw blurRad="63500" dist="50800" dir="2700000">
              <a:prstClr val="black">
                <a:alpha val="50000"/>
              </a:prstClr>
            </a:innerShdw>
          </a:effectLst>
        </p:spPr>
        <p:txBody>
          <a:bodyPr wrap="square" rtlCol="0">
            <a:spAutoFit/>
          </a:bodyPr>
          <a:lstStyle/>
          <a:p>
            <a:pPr marL="457200" indent="-457200" algn="ctr"/>
            <a:r>
              <a:rPr lang="en-US" sz="3600" dirty="0" smtClean="0"/>
              <a:t>Imaginable</a:t>
            </a:r>
          </a:p>
          <a:p>
            <a:pPr marL="457200" indent="-457200" algn="ctr"/>
            <a:r>
              <a:rPr lang="en-US" sz="3600" dirty="0" smtClean="0"/>
              <a:t>Feasible</a:t>
            </a:r>
          </a:p>
          <a:p>
            <a:pPr marL="457200" indent="-457200" algn="ctr"/>
            <a:r>
              <a:rPr lang="en-US" sz="3600" dirty="0" smtClean="0"/>
              <a:t>Desirable</a:t>
            </a:r>
          </a:p>
          <a:p>
            <a:pPr marL="457200" indent="-457200" algn="ctr"/>
            <a:r>
              <a:rPr lang="en-US" sz="3600" dirty="0" smtClean="0"/>
              <a:t>Focused</a:t>
            </a:r>
          </a:p>
          <a:p>
            <a:pPr marL="457200" indent="-457200" algn="ctr"/>
            <a:r>
              <a:rPr lang="en-US" sz="3600" dirty="0" smtClean="0"/>
              <a:t>Flexible</a:t>
            </a:r>
          </a:p>
          <a:p>
            <a:pPr marL="457200" indent="-457200" algn="ctr"/>
            <a:r>
              <a:rPr lang="en-US" sz="3600" dirty="0" smtClean="0"/>
              <a:t>Communicable</a:t>
            </a:r>
            <a:endParaRPr lang="en-US" sz="3600" dirty="0"/>
          </a:p>
        </p:txBody>
      </p:sp>
      <p:pic>
        <p:nvPicPr>
          <p:cNvPr id="10" name="Picture 9" descr="alt=&quot;&quot;"/>
          <p:cNvPicPr>
            <a:picLocks noChangeAspect="1"/>
          </p:cNvPicPr>
          <p:nvPr/>
        </p:nvPicPr>
        <p:blipFill>
          <a:blip r:embed="rId3" cstate="print"/>
          <a:stretch>
            <a:fillRect/>
          </a:stretch>
        </p:blipFill>
        <p:spPr>
          <a:xfrm>
            <a:off x="1066800" y="2667000"/>
            <a:ext cx="1447800" cy="2082665"/>
          </a:xfrm>
          <a:prstGeom prst="rect">
            <a:avLst/>
          </a:prstGeom>
        </p:spPr>
      </p:pic>
      <p:pic>
        <p:nvPicPr>
          <p:cNvPr id="11"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4" cstate="print"/>
          <a:srcRect/>
          <a:stretch>
            <a:fillRect/>
          </a:stretch>
        </p:blipFill>
        <p:spPr bwMode="auto">
          <a:xfrm>
            <a:off x="-152400" y="5503474"/>
            <a:ext cx="1752600" cy="1354524"/>
          </a:xfrm>
          <a:prstGeom prst="rect">
            <a:avLst/>
          </a:prstGeom>
          <a:noFill/>
          <a:ln w="9525">
            <a:noFill/>
            <a:miter lim="800000"/>
            <a:headEnd/>
            <a:tailEnd/>
          </a:ln>
        </p:spPr>
      </p:pic>
      <p:sp>
        <p:nvSpPr>
          <p:cNvPr id="7" name="TextBox 6"/>
          <p:cNvSpPr txBox="1"/>
          <p:nvPr/>
        </p:nvSpPr>
        <p:spPr>
          <a:xfrm>
            <a:off x="1676400" y="5867400"/>
            <a:ext cx="5105400" cy="769441"/>
          </a:xfrm>
          <a:prstGeom prst="rect">
            <a:avLst/>
          </a:prstGeom>
          <a:gradFill>
            <a:gsLst>
              <a:gs pos="0">
                <a:schemeClr val="accent1">
                  <a:lumMod val="40000"/>
                  <a:lumOff val="60000"/>
                </a:schemeClr>
              </a:gs>
              <a:gs pos="35000">
                <a:schemeClr val="accent1">
                  <a:tint val="37000"/>
                  <a:satMod val="300000"/>
                </a:schemeClr>
              </a:gs>
              <a:gs pos="100000">
                <a:schemeClr val="accent1">
                  <a:tint val="15000"/>
                  <a:satMod val="350000"/>
                </a:schemeClr>
              </a:gs>
            </a:gsLst>
            <a:lin ang="16200000" scaled="1"/>
          </a:gradFill>
          <a:ln w="15875">
            <a:solidFill>
              <a:schemeClr val="accent1">
                <a:lumMod val="50000"/>
              </a:schemeClr>
            </a:solidFill>
          </a:ln>
          <a:effectLst>
            <a:innerShdw blurRad="63500" dist="50800" dir="2700000">
              <a:prstClr val="black">
                <a:alpha val="50000"/>
              </a:prstClr>
            </a:innerShdw>
          </a:effectLst>
        </p:spPr>
        <p:txBody>
          <a:bodyPr wrap="square" rtlCol="0">
            <a:spAutoFit/>
          </a:bodyPr>
          <a:lstStyle/>
          <a:p>
            <a:pPr algn="ctr"/>
            <a:r>
              <a:rPr lang="en-US" sz="4400" dirty="0" smtClean="0"/>
              <a:t>Accomplished</a:t>
            </a:r>
            <a:endParaRPr lang="en-US" sz="4400" dirty="0"/>
          </a:p>
        </p:txBody>
      </p:sp>
      <p:pic>
        <p:nvPicPr>
          <p:cNvPr id="8194" name="Picture 2" descr="alt=&quot;&quot;"/>
          <p:cNvPicPr>
            <a:picLocks noChangeAspect="1" noChangeArrowheads="1" noCrop="1"/>
          </p:cNvPicPr>
          <p:nvPr/>
        </p:nvPicPr>
        <p:blipFill>
          <a:blip r:embed="rId5" cstate="print"/>
          <a:srcRect/>
          <a:stretch>
            <a:fillRect/>
          </a:stretch>
        </p:blipFill>
        <p:spPr bwMode="auto">
          <a:xfrm>
            <a:off x="6400800" y="2590800"/>
            <a:ext cx="1977005" cy="2133600"/>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p:spPr>
      </p:pic>
    </p:spTree>
    <p:extLst>
      <p:ext uri="{BB962C8B-B14F-4D97-AF65-F5344CB8AC3E}">
        <p14:creationId xmlns:p14="http://schemas.microsoft.com/office/powerpoint/2010/main" val="2506108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Sustaining Change</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27</a:t>
            </a:fld>
            <a:endParaRPr lang="en-US" dirty="0">
              <a:solidFill>
                <a:prstClr val="black">
                  <a:tint val="75000"/>
                </a:prstClr>
              </a:solidFill>
            </a:endParaRPr>
          </a:p>
        </p:txBody>
      </p:sp>
      <p:sp>
        <p:nvSpPr>
          <p:cNvPr id="8" name="TextBox 7"/>
          <p:cNvSpPr txBox="1"/>
          <p:nvPr/>
        </p:nvSpPr>
        <p:spPr>
          <a:xfrm>
            <a:off x="4419600" y="2209800"/>
            <a:ext cx="4572000" cy="2800767"/>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w="25400">
            <a:solidFill>
              <a:schemeClr val="tx1"/>
            </a:solidFill>
          </a:ln>
          <a:effectLst>
            <a:innerShdw blurRad="63500" dist="50800" dir="2700000">
              <a:prstClr val="black">
                <a:alpha val="50000"/>
              </a:prstClr>
            </a:innerShdw>
          </a:effectLst>
        </p:spPr>
        <p:txBody>
          <a:bodyPr wrap="square" rtlCol="0">
            <a:spAutoFit/>
          </a:bodyPr>
          <a:lstStyle/>
          <a:p>
            <a:pPr algn="ctr"/>
            <a:r>
              <a:rPr lang="en-US" sz="4400" dirty="0" smtClean="0"/>
              <a:t>Effectiveness</a:t>
            </a:r>
          </a:p>
          <a:p>
            <a:pPr algn="ctr"/>
            <a:r>
              <a:rPr lang="en-US" sz="4400" dirty="0" smtClean="0"/>
              <a:t>Institutionalization</a:t>
            </a:r>
          </a:p>
          <a:p>
            <a:pPr algn="ctr"/>
            <a:r>
              <a:rPr lang="en-US" sz="4400" dirty="0" smtClean="0"/>
              <a:t>Capacity</a:t>
            </a:r>
          </a:p>
          <a:p>
            <a:pPr algn="ctr"/>
            <a:r>
              <a:rPr lang="en-US" sz="4400" dirty="0" smtClean="0"/>
              <a:t>Context</a:t>
            </a:r>
          </a:p>
        </p:txBody>
      </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
        <p:nvSpPr>
          <p:cNvPr id="7" name="TextBox 6"/>
          <p:cNvSpPr txBox="1"/>
          <p:nvPr/>
        </p:nvSpPr>
        <p:spPr>
          <a:xfrm>
            <a:off x="152400" y="2209800"/>
            <a:ext cx="3886200" cy="2800767"/>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w="25400">
            <a:solidFill>
              <a:schemeClr val="tx1"/>
            </a:solidFill>
          </a:ln>
          <a:effectLst>
            <a:innerShdw blurRad="63500" dist="50800" dir="2700000">
              <a:prstClr val="black">
                <a:alpha val="50000"/>
              </a:prstClr>
            </a:innerShdw>
          </a:effectLst>
        </p:spPr>
        <p:txBody>
          <a:bodyPr wrap="square" rtlCol="0">
            <a:spAutoFit/>
          </a:bodyPr>
          <a:lstStyle/>
          <a:p>
            <a:pPr algn="ctr"/>
            <a:r>
              <a:rPr lang="en-US" sz="4400" dirty="0" smtClean="0"/>
              <a:t>Engage</a:t>
            </a:r>
          </a:p>
          <a:p>
            <a:pPr algn="ctr"/>
            <a:r>
              <a:rPr lang="en-US" sz="4400" dirty="0" smtClean="0"/>
              <a:t>Educate</a:t>
            </a:r>
          </a:p>
          <a:p>
            <a:pPr algn="ctr"/>
            <a:r>
              <a:rPr lang="en-US" sz="4400" dirty="0" smtClean="0"/>
              <a:t>Environment</a:t>
            </a:r>
          </a:p>
          <a:p>
            <a:pPr algn="ctr"/>
            <a:r>
              <a:rPr lang="en-US" sz="4400" dirty="0" smtClean="0"/>
              <a:t>Evaluate</a:t>
            </a:r>
            <a:endParaRPr lang="en-US" sz="4400" dirty="0"/>
          </a:p>
        </p:txBody>
      </p:sp>
      <p:sp>
        <p:nvSpPr>
          <p:cNvPr id="10" name="Oval 9" descr="alt=&quot;&quot;"/>
          <p:cNvSpPr/>
          <p:nvPr/>
        </p:nvSpPr>
        <p:spPr>
          <a:xfrm>
            <a:off x="1066800" y="2895600"/>
            <a:ext cx="1981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alt=&quot;&quot;"/>
          <p:cNvSpPr/>
          <p:nvPr/>
        </p:nvSpPr>
        <p:spPr>
          <a:xfrm>
            <a:off x="5638800" y="3505200"/>
            <a:ext cx="21336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alt=&quot;&quot;"/>
          <p:cNvSpPr/>
          <p:nvPr/>
        </p:nvSpPr>
        <p:spPr>
          <a:xfrm>
            <a:off x="4419600" y="2895600"/>
            <a:ext cx="44196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descr="alt=&quot;&quot;"/>
          <p:cNvSpPr/>
          <p:nvPr/>
        </p:nvSpPr>
        <p:spPr>
          <a:xfrm>
            <a:off x="3505200" y="2971800"/>
            <a:ext cx="990600" cy="9906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6600" dirty="0" smtClean="0"/>
              <a:t>Education</a:t>
            </a:r>
            <a:endParaRPr lang="en-US" sz="6600" dirty="0"/>
          </a:p>
        </p:txBody>
      </p:sp>
      <p:sp>
        <p:nvSpPr>
          <p:cNvPr id="7" name="TextBox 6"/>
          <p:cNvSpPr txBox="1"/>
          <p:nvPr/>
        </p:nvSpPr>
        <p:spPr>
          <a:xfrm>
            <a:off x="1143000" y="2209800"/>
            <a:ext cx="3048000" cy="144655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8800" dirty="0" smtClean="0"/>
              <a:t>FACTS</a:t>
            </a:r>
          </a:p>
        </p:txBody>
      </p:sp>
      <p:pic>
        <p:nvPicPr>
          <p:cNvPr id="5"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
        <p:nvSpPr>
          <p:cNvPr id="6" name="TextBox 5"/>
          <p:cNvSpPr txBox="1"/>
          <p:nvPr/>
        </p:nvSpPr>
        <p:spPr>
          <a:xfrm>
            <a:off x="5029200" y="2209800"/>
            <a:ext cx="3048000" cy="144655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8800" dirty="0" smtClean="0"/>
              <a:t>FLOW</a:t>
            </a:r>
          </a:p>
        </p:txBody>
      </p:sp>
    </p:spTree>
    <p:extLst>
      <p:ext uri="{BB962C8B-B14F-4D97-AF65-F5344CB8AC3E}">
        <p14:creationId xmlns:p14="http://schemas.microsoft.com/office/powerpoint/2010/main" val="3976290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Facts</a:t>
            </a:r>
            <a:endParaRPr lang="en-US" sz="6600" dirty="0"/>
          </a:p>
        </p:txBody>
      </p:sp>
      <p:sp>
        <p:nvSpPr>
          <p:cNvPr id="7" name="TextBox 6"/>
          <p:cNvSpPr txBox="1"/>
          <p:nvPr/>
        </p:nvSpPr>
        <p:spPr>
          <a:xfrm>
            <a:off x="1371600" y="1752600"/>
            <a:ext cx="6629400" cy="415498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smtClean="0"/>
              <a:t>HICPAC guidelines</a:t>
            </a:r>
          </a:p>
          <a:p>
            <a:pPr lvl="1" algn="ctr"/>
            <a:r>
              <a:rPr lang="en-US" sz="4400" dirty="0" smtClean="0"/>
              <a:t>Appropriate</a:t>
            </a:r>
          </a:p>
          <a:p>
            <a:pPr lvl="1" algn="ctr"/>
            <a:r>
              <a:rPr lang="en-US" sz="4400" dirty="0" smtClean="0"/>
              <a:t>Inappropriate</a:t>
            </a:r>
          </a:p>
          <a:p>
            <a:pPr algn="ctr"/>
            <a:r>
              <a:rPr lang="en-US" sz="4400" dirty="0" smtClean="0"/>
              <a:t>CAUTI rates, definitions</a:t>
            </a:r>
          </a:p>
          <a:p>
            <a:pPr algn="ctr"/>
            <a:r>
              <a:rPr lang="en-US" sz="4400" dirty="0" smtClean="0"/>
              <a:t>UC utilization</a:t>
            </a:r>
          </a:p>
          <a:p>
            <a:pPr algn="ctr"/>
            <a:r>
              <a:rPr lang="en-US" sz="4400" dirty="0" smtClean="0"/>
              <a:t>Cost/CAUTI</a:t>
            </a:r>
          </a:p>
        </p:txBody>
      </p:sp>
      <p:pic>
        <p:nvPicPr>
          <p:cNvPr id="5"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Tree>
    <p:extLst>
      <p:ext uri="{BB962C8B-B14F-4D97-AF65-F5344CB8AC3E}">
        <p14:creationId xmlns:p14="http://schemas.microsoft.com/office/powerpoint/2010/main" val="3976290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vert="horz" lIns="91440" tIns="45720" rIns="91440" bIns="45720" rtlCol="0" anchor="ctr">
            <a:normAutofit/>
          </a:bodyPr>
          <a:lstStyle/>
          <a:p>
            <a:r>
              <a:rPr lang="en-US" sz="6600" dirty="0">
                <a:solidFill>
                  <a:schemeClr val="bg2">
                    <a:lumMod val="20000"/>
                    <a:lumOff val="80000"/>
                  </a:schemeClr>
                </a:solidFill>
              </a:rPr>
              <a:t>Acknowledgements…</a:t>
            </a:r>
          </a:p>
        </p:txBody>
      </p:sp>
      <p:sp>
        <p:nvSpPr>
          <p:cNvPr id="3" name="Text Placeholder 2"/>
          <p:cNvSpPr>
            <a:spLocks noGrp="1"/>
          </p:cNvSpPr>
          <p:nvPr>
            <p:ph type="body" sz="quarter" idx="11"/>
          </p:nvPr>
        </p:nvSpPr>
        <p:spPr>
          <a:xfrm>
            <a:off x="914400" y="3810000"/>
            <a:ext cx="7315200" cy="1981200"/>
          </a:xfrm>
        </p:spPr>
        <p:txBody>
          <a:bodyPr>
            <a:normAutofit/>
          </a:bodyPr>
          <a:lstStyle/>
          <a:p>
            <a:r>
              <a:rPr lang="en-US" sz="2800" dirty="0" smtClean="0">
                <a:solidFill>
                  <a:schemeClr val="tx1">
                    <a:lumMod val="75000"/>
                  </a:schemeClr>
                </a:solidFill>
              </a:rPr>
              <a:t>Mohamad Fakih, MD, MPH</a:t>
            </a:r>
          </a:p>
          <a:p>
            <a:pPr>
              <a:spcBef>
                <a:spcPts val="0"/>
              </a:spcBef>
            </a:pPr>
            <a:r>
              <a:rPr lang="en-US" sz="2400" dirty="0" smtClean="0">
                <a:solidFill>
                  <a:schemeClr val="tx1">
                    <a:lumMod val="75000"/>
                  </a:schemeClr>
                </a:solidFill>
              </a:rPr>
              <a:t>Medical Director</a:t>
            </a:r>
          </a:p>
          <a:p>
            <a:pPr>
              <a:spcBef>
                <a:spcPts val="0"/>
              </a:spcBef>
            </a:pPr>
            <a:r>
              <a:rPr lang="en-US" sz="2400" dirty="0" smtClean="0">
                <a:solidFill>
                  <a:schemeClr val="tx1">
                    <a:lumMod val="75000"/>
                  </a:schemeClr>
                </a:solidFill>
              </a:rPr>
              <a:t>Infection Prevention and Control </a:t>
            </a:r>
          </a:p>
          <a:p>
            <a:pPr>
              <a:spcBef>
                <a:spcPts val="0"/>
              </a:spcBef>
            </a:pPr>
            <a:r>
              <a:rPr lang="en-US" sz="2400" dirty="0" smtClean="0">
                <a:solidFill>
                  <a:schemeClr val="tx1">
                    <a:lumMod val="75000"/>
                  </a:schemeClr>
                </a:solidFill>
              </a:rPr>
              <a:t>St. John Hospital and Medical Center</a:t>
            </a:r>
          </a:p>
        </p:txBody>
      </p:sp>
      <p:pic>
        <p:nvPicPr>
          <p:cNvPr id="5" name="Picture 4" descr="Photo of Dr. Mohamad Faki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962400"/>
            <a:ext cx="1322228" cy="1692452"/>
          </a:xfrm>
          <a:prstGeom prst="rect">
            <a:avLst/>
          </a:prstGeom>
        </p:spPr>
      </p:pic>
      <p:pic>
        <p:nvPicPr>
          <p:cNvPr id="4" name="Picture 3" descr="Photo of Dr. Sarah Kre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704376"/>
            <a:ext cx="1352379" cy="1904146"/>
          </a:xfrm>
          <a:prstGeom prst="rect">
            <a:avLst/>
          </a:prstGeom>
        </p:spPr>
      </p:pic>
      <p:sp>
        <p:nvSpPr>
          <p:cNvPr id="6" name="Rectangle 5"/>
          <p:cNvSpPr/>
          <p:nvPr/>
        </p:nvSpPr>
        <p:spPr>
          <a:xfrm>
            <a:off x="1397687" y="1747970"/>
            <a:ext cx="6348626" cy="1631216"/>
          </a:xfrm>
          <a:prstGeom prst="rect">
            <a:avLst/>
          </a:prstGeom>
        </p:spPr>
        <p:txBody>
          <a:bodyPr wrap="square">
            <a:spAutoFit/>
          </a:bodyPr>
          <a:lstStyle/>
          <a:p>
            <a:pPr algn="ctr"/>
            <a:r>
              <a:rPr lang="en-US" sz="2800" dirty="0"/>
              <a:t>Sarah Krein, PhD, RN</a:t>
            </a:r>
          </a:p>
          <a:p>
            <a:pPr algn="ctr"/>
            <a:r>
              <a:rPr lang="en-US" sz="2400" dirty="0"/>
              <a:t>Research Associate </a:t>
            </a:r>
            <a:r>
              <a:rPr lang="en-US" sz="2400" dirty="0" smtClean="0"/>
              <a:t>Professor </a:t>
            </a:r>
          </a:p>
          <a:p>
            <a:pPr algn="ctr"/>
            <a:r>
              <a:rPr lang="en-US" sz="2400" dirty="0" smtClean="0"/>
              <a:t>Division </a:t>
            </a:r>
            <a:r>
              <a:rPr lang="en-US" sz="2400" dirty="0"/>
              <a:t>of General Medicine</a:t>
            </a:r>
          </a:p>
          <a:p>
            <a:pPr algn="ctr"/>
            <a:r>
              <a:rPr lang="en-US" sz="2400" dirty="0"/>
              <a:t>University of </a:t>
            </a:r>
            <a:r>
              <a:rPr lang="en-US" sz="2400" dirty="0" smtClean="0"/>
              <a:t>Michigan</a:t>
            </a:r>
            <a:endParaRPr lang="en-US" sz="2400" dirty="0"/>
          </a:p>
        </p:txBody>
      </p:sp>
    </p:spTree>
    <p:extLst>
      <p:ext uri="{BB962C8B-B14F-4D97-AF65-F5344CB8AC3E}">
        <p14:creationId xmlns:p14="http://schemas.microsoft.com/office/powerpoint/2010/main" val="3675617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Flow</a:t>
            </a:r>
            <a:endParaRPr lang="en-US" sz="6600" dirty="0"/>
          </a:p>
        </p:txBody>
      </p:sp>
      <p:sp>
        <p:nvSpPr>
          <p:cNvPr id="4" name="TextBox 3"/>
          <p:cNvSpPr txBox="1"/>
          <p:nvPr/>
        </p:nvSpPr>
        <p:spPr>
          <a:xfrm>
            <a:off x="1447800" y="1600200"/>
            <a:ext cx="6248400" cy="440120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t>Skin care</a:t>
            </a:r>
          </a:p>
          <a:p>
            <a:pPr algn="ctr"/>
            <a:r>
              <a:rPr lang="en-US" sz="4000" dirty="0" smtClean="0"/>
              <a:t>Bladder scanner</a:t>
            </a:r>
          </a:p>
          <a:p>
            <a:pPr algn="ctr"/>
            <a:r>
              <a:rPr lang="en-US" sz="4000" dirty="0" smtClean="0"/>
              <a:t>Condom cath</a:t>
            </a:r>
          </a:p>
          <a:p>
            <a:pPr algn="ctr"/>
            <a:r>
              <a:rPr lang="en-US" sz="4000" dirty="0" smtClean="0"/>
              <a:t>Female urinals</a:t>
            </a:r>
          </a:p>
          <a:p>
            <a:pPr algn="ctr"/>
            <a:r>
              <a:rPr lang="en-US" sz="4000" dirty="0" smtClean="0"/>
              <a:t>Aseptic Insertion Technique</a:t>
            </a:r>
          </a:p>
          <a:p>
            <a:pPr algn="ctr"/>
            <a:r>
              <a:rPr lang="en-US" sz="4000" dirty="0" smtClean="0"/>
              <a:t>Maintenance Technique</a:t>
            </a:r>
          </a:p>
          <a:p>
            <a:pPr algn="ctr"/>
            <a:r>
              <a:rPr lang="en-US" sz="4000" dirty="0" smtClean="0"/>
              <a:t>Closed System</a:t>
            </a:r>
          </a:p>
        </p:txBody>
      </p:sp>
      <p:pic>
        <p:nvPicPr>
          <p:cNvPr id="5"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Tree>
    <p:extLst>
      <p:ext uri="{BB962C8B-B14F-4D97-AF65-F5344CB8AC3E}">
        <p14:creationId xmlns:p14="http://schemas.microsoft.com/office/powerpoint/2010/main" val="3976290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5400" dirty="0" smtClean="0"/>
              <a:t>CAUTI definition changes 2015?</a:t>
            </a:r>
            <a:endParaRPr lang="en-US" sz="54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31</a:t>
            </a:fld>
            <a:endParaRPr lang="en-US" dirty="0">
              <a:solidFill>
                <a:prstClr val="black">
                  <a:tint val="75000"/>
                </a:prstClr>
              </a:solidFill>
            </a:endParaRPr>
          </a:p>
        </p:txBody>
      </p:sp>
      <p:pic>
        <p:nvPicPr>
          <p:cNvPr id="7"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
        <p:nvSpPr>
          <p:cNvPr id="9" name="TextBox 8"/>
          <p:cNvSpPr txBox="1"/>
          <p:nvPr/>
        </p:nvSpPr>
        <p:spPr>
          <a:xfrm>
            <a:off x="457200" y="1912880"/>
            <a:ext cx="8229600" cy="2908489"/>
          </a:xfrm>
          <a:prstGeom prst="rect">
            <a:avLst/>
          </a:prstGeom>
          <a:noFill/>
        </p:spPr>
        <p:txBody>
          <a:bodyPr wrap="square" rtlCol="0">
            <a:spAutoFit/>
          </a:bodyPr>
          <a:lstStyle/>
          <a:p>
            <a:pPr marL="914400" indent="-914400">
              <a:spcBef>
                <a:spcPts val="600"/>
              </a:spcBef>
              <a:buFont typeface="+mj-lt"/>
              <a:buAutoNum type="alphaUcPeriod"/>
            </a:pPr>
            <a:r>
              <a:rPr lang="en-US" sz="2800" dirty="0">
                <a:cs typeface="Arial" panose="020B0604020202020204" pitchFamily="34" charset="0"/>
              </a:rPr>
              <a:t>Requirement for ≥ 100,000 CFU/ml organisms in urine culture</a:t>
            </a:r>
          </a:p>
          <a:p>
            <a:pPr marL="914400" indent="-914400">
              <a:spcBef>
                <a:spcPts val="600"/>
              </a:spcBef>
              <a:buFont typeface="+mj-lt"/>
              <a:buAutoNum type="alphaUcPeriod"/>
            </a:pPr>
            <a:r>
              <a:rPr lang="en-US" sz="2800" dirty="0">
                <a:cs typeface="Arial" panose="020B0604020202020204" pitchFamily="34" charset="0"/>
              </a:rPr>
              <a:t>Exclusion of non-bacteria as sole pathogens</a:t>
            </a:r>
          </a:p>
          <a:p>
            <a:pPr marL="914400" indent="-914400">
              <a:spcBef>
                <a:spcPts val="600"/>
              </a:spcBef>
              <a:buFont typeface="+mj-lt"/>
              <a:buAutoNum type="alphaUcPeriod"/>
            </a:pPr>
            <a:r>
              <a:rPr lang="en-US" sz="2800" dirty="0">
                <a:cs typeface="Arial" panose="020B0604020202020204" pitchFamily="34" charset="0"/>
              </a:rPr>
              <a:t>Use of same pathogen list for symptomatic UTI (SUTI) and asymptomatic </a:t>
            </a:r>
            <a:r>
              <a:rPr lang="en-US" sz="2800" dirty="0" err="1">
                <a:cs typeface="Arial" panose="020B0604020202020204" pitchFamily="34" charset="0"/>
              </a:rPr>
              <a:t>bacteremic</a:t>
            </a:r>
            <a:r>
              <a:rPr lang="en-US" sz="2800" dirty="0">
                <a:cs typeface="Arial" panose="020B0604020202020204" pitchFamily="34" charset="0"/>
              </a:rPr>
              <a:t> UTI (ABUTI</a:t>
            </a:r>
            <a:r>
              <a:rPr lang="en-US" sz="2800" dirty="0" smtClean="0">
                <a:cs typeface="Arial"/>
              </a:rPr>
              <a:t>)</a:t>
            </a:r>
          </a:p>
          <a:p>
            <a:pPr marL="914400" indent="-914400">
              <a:spcBef>
                <a:spcPts val="600"/>
              </a:spcBef>
              <a:buFont typeface="+mj-lt"/>
              <a:buAutoNum type="alphaUcPeriod"/>
            </a:pPr>
            <a:r>
              <a:rPr lang="en-US" sz="2800" dirty="0" smtClean="0">
                <a:solidFill>
                  <a:srgbClr val="FF0000"/>
                </a:solidFill>
                <a:cs typeface="Arial"/>
              </a:rPr>
              <a:t>All of the above</a:t>
            </a:r>
            <a:endParaRPr lang="en-US" sz="2800" dirty="0">
              <a:solidFill>
                <a:srgbClr val="FF0000"/>
              </a:solidFill>
              <a:cs typeface="Arial"/>
            </a:endParaRPr>
          </a:p>
        </p:txBody>
      </p:sp>
    </p:spTree>
    <p:extLst>
      <p:ext uri="{BB962C8B-B14F-4D97-AF65-F5344CB8AC3E}">
        <p14:creationId xmlns:p14="http://schemas.microsoft.com/office/powerpoint/2010/main" val="3510359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Sustaining Change</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32</a:t>
            </a:fld>
            <a:endParaRPr lang="en-US" dirty="0">
              <a:solidFill>
                <a:prstClr val="black">
                  <a:tint val="75000"/>
                </a:prstClr>
              </a:solidFill>
            </a:endParaRPr>
          </a:p>
        </p:txBody>
      </p:sp>
      <p:sp>
        <p:nvSpPr>
          <p:cNvPr id="8" name="TextBox 7"/>
          <p:cNvSpPr txBox="1"/>
          <p:nvPr/>
        </p:nvSpPr>
        <p:spPr>
          <a:xfrm>
            <a:off x="4419600" y="2209800"/>
            <a:ext cx="4572000" cy="2800767"/>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w="25400">
            <a:solidFill>
              <a:schemeClr val="tx1"/>
            </a:solidFill>
          </a:ln>
          <a:effectLst>
            <a:innerShdw blurRad="63500" dist="50800" dir="2700000">
              <a:prstClr val="black">
                <a:alpha val="50000"/>
              </a:prstClr>
            </a:innerShdw>
          </a:effectLst>
        </p:spPr>
        <p:txBody>
          <a:bodyPr wrap="square" rtlCol="0">
            <a:spAutoFit/>
          </a:bodyPr>
          <a:lstStyle/>
          <a:p>
            <a:pPr algn="ctr"/>
            <a:r>
              <a:rPr lang="en-US" sz="4400" dirty="0" smtClean="0"/>
              <a:t>Effectiveness</a:t>
            </a:r>
          </a:p>
          <a:p>
            <a:pPr algn="ctr"/>
            <a:r>
              <a:rPr lang="en-US" sz="4400" dirty="0" smtClean="0"/>
              <a:t>Institutionalization</a:t>
            </a:r>
          </a:p>
          <a:p>
            <a:pPr algn="ctr"/>
            <a:r>
              <a:rPr lang="en-US" sz="4400" dirty="0" smtClean="0"/>
              <a:t>Capacity</a:t>
            </a:r>
          </a:p>
          <a:p>
            <a:pPr algn="ctr"/>
            <a:r>
              <a:rPr lang="en-US" sz="4400" dirty="0" smtClean="0"/>
              <a:t>Context</a:t>
            </a:r>
          </a:p>
        </p:txBody>
      </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
        <p:nvSpPr>
          <p:cNvPr id="7" name="TextBox 6"/>
          <p:cNvSpPr txBox="1"/>
          <p:nvPr/>
        </p:nvSpPr>
        <p:spPr>
          <a:xfrm>
            <a:off x="152400" y="2209800"/>
            <a:ext cx="3886200" cy="2800767"/>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w="25400">
            <a:solidFill>
              <a:schemeClr val="tx1"/>
            </a:solidFill>
          </a:ln>
          <a:effectLst>
            <a:innerShdw blurRad="63500" dist="50800" dir="2700000">
              <a:prstClr val="black">
                <a:alpha val="50000"/>
              </a:prstClr>
            </a:innerShdw>
          </a:effectLst>
        </p:spPr>
        <p:txBody>
          <a:bodyPr wrap="square" rtlCol="0">
            <a:spAutoFit/>
          </a:bodyPr>
          <a:lstStyle/>
          <a:p>
            <a:pPr algn="ctr"/>
            <a:r>
              <a:rPr lang="en-US" sz="4400" dirty="0" smtClean="0"/>
              <a:t>Engage</a:t>
            </a:r>
          </a:p>
          <a:p>
            <a:pPr algn="ctr"/>
            <a:r>
              <a:rPr lang="en-US" sz="4400" dirty="0" smtClean="0"/>
              <a:t>Educate</a:t>
            </a:r>
          </a:p>
          <a:p>
            <a:pPr algn="ctr"/>
            <a:r>
              <a:rPr lang="en-US" sz="4400" dirty="0" smtClean="0"/>
              <a:t>Environment</a:t>
            </a:r>
          </a:p>
          <a:p>
            <a:pPr algn="ctr"/>
            <a:r>
              <a:rPr lang="en-US" sz="4400" dirty="0" smtClean="0"/>
              <a:t>Evaluate</a:t>
            </a:r>
            <a:endParaRPr lang="en-US" sz="4400" dirty="0"/>
          </a:p>
        </p:txBody>
      </p:sp>
      <p:sp>
        <p:nvSpPr>
          <p:cNvPr id="10" name="Oval 9" descr="alt=&quot;&quot;"/>
          <p:cNvSpPr/>
          <p:nvPr/>
        </p:nvSpPr>
        <p:spPr>
          <a:xfrm>
            <a:off x="457200" y="3505200"/>
            <a:ext cx="32004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alt=&quot;&quot;"/>
          <p:cNvSpPr/>
          <p:nvPr/>
        </p:nvSpPr>
        <p:spPr>
          <a:xfrm>
            <a:off x="5638800" y="3505200"/>
            <a:ext cx="21336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alt=&quot;&quot;"/>
          <p:cNvSpPr/>
          <p:nvPr/>
        </p:nvSpPr>
        <p:spPr>
          <a:xfrm>
            <a:off x="4419600" y="2895600"/>
            <a:ext cx="44196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descr="alt=&quot;&quot;"/>
          <p:cNvSpPr/>
          <p:nvPr/>
        </p:nvSpPr>
        <p:spPr>
          <a:xfrm>
            <a:off x="3505200" y="2971800"/>
            <a:ext cx="990600" cy="9906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sz="6600" dirty="0" smtClean="0"/>
              <a:t>Environment</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33</a:t>
            </a:fld>
            <a:endParaRPr lang="en-US" dirty="0">
              <a:solidFill>
                <a:prstClr val="black">
                  <a:tint val="75000"/>
                </a:prstClr>
              </a:solidFill>
            </a:endParaRPr>
          </a:p>
        </p:txBody>
      </p:sp>
      <p:sp>
        <p:nvSpPr>
          <p:cNvPr id="4" name="TextBox 3"/>
          <p:cNvSpPr txBox="1"/>
          <p:nvPr/>
        </p:nvSpPr>
        <p:spPr>
          <a:xfrm>
            <a:off x="1066800" y="1828800"/>
            <a:ext cx="6858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smtClean="0"/>
              <a:t>Structure</a:t>
            </a:r>
          </a:p>
        </p:txBody>
      </p:sp>
      <p:pic>
        <p:nvPicPr>
          <p:cNvPr id="5"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
        <p:nvSpPr>
          <p:cNvPr id="6" name="TextBox 5"/>
          <p:cNvSpPr txBox="1"/>
          <p:nvPr/>
        </p:nvSpPr>
        <p:spPr>
          <a:xfrm>
            <a:off x="1066800" y="4114800"/>
            <a:ext cx="6858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smtClean="0"/>
              <a:t>Process</a:t>
            </a:r>
          </a:p>
        </p:txBody>
      </p:sp>
      <p:sp>
        <p:nvSpPr>
          <p:cNvPr id="8" name="TextBox 7"/>
          <p:cNvSpPr txBox="1"/>
          <p:nvPr/>
        </p:nvSpPr>
        <p:spPr>
          <a:xfrm>
            <a:off x="1447800" y="2971800"/>
            <a:ext cx="2590800" cy="769441"/>
          </a:xfrm>
          <a:prstGeom prst="rect">
            <a:avLst/>
          </a:prstGeom>
          <a:gradFill>
            <a:gsLst>
              <a:gs pos="0">
                <a:srgbClr val="DDEBCF"/>
              </a:gs>
              <a:gs pos="50000">
                <a:srgbClr val="9CB86E"/>
              </a:gs>
              <a:gs pos="100000">
                <a:srgbClr val="156B13"/>
              </a:gs>
            </a:gsLst>
            <a:lin ang="16200000" scaled="0"/>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smtClean="0"/>
              <a:t>People</a:t>
            </a:r>
          </a:p>
        </p:txBody>
      </p:sp>
      <p:sp>
        <p:nvSpPr>
          <p:cNvPr id="9" name="TextBox 8"/>
          <p:cNvSpPr txBox="1"/>
          <p:nvPr/>
        </p:nvSpPr>
        <p:spPr>
          <a:xfrm>
            <a:off x="5105400" y="2971800"/>
            <a:ext cx="2590800" cy="769441"/>
          </a:xfrm>
          <a:prstGeom prst="rect">
            <a:avLst/>
          </a:prstGeom>
          <a:gradFill>
            <a:gsLst>
              <a:gs pos="0">
                <a:srgbClr val="DDEBCF"/>
              </a:gs>
              <a:gs pos="50000">
                <a:srgbClr val="9CB86E"/>
              </a:gs>
              <a:gs pos="100000">
                <a:srgbClr val="156B13"/>
              </a:gs>
            </a:gsLst>
            <a:lin ang="16200000" scaled="0"/>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smtClean="0"/>
              <a:t>Things</a:t>
            </a:r>
          </a:p>
        </p:txBody>
      </p:sp>
      <p:sp>
        <p:nvSpPr>
          <p:cNvPr id="10" name="TextBox 9"/>
          <p:cNvSpPr txBox="1"/>
          <p:nvPr/>
        </p:nvSpPr>
        <p:spPr>
          <a:xfrm>
            <a:off x="1371600" y="5105400"/>
            <a:ext cx="2819400" cy="769441"/>
          </a:xfrm>
          <a:prstGeom prst="rect">
            <a:avLst/>
          </a:prstGeom>
          <a:gradFill>
            <a:gsLst>
              <a:gs pos="0">
                <a:srgbClr val="DDEBCF"/>
              </a:gs>
              <a:gs pos="50000">
                <a:srgbClr val="9CB86E"/>
              </a:gs>
              <a:gs pos="100000">
                <a:srgbClr val="156B13"/>
              </a:gs>
            </a:gsLst>
            <a:lin ang="16200000" scaled="0"/>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smtClean="0"/>
              <a:t>Procedures</a:t>
            </a:r>
          </a:p>
        </p:txBody>
      </p:sp>
      <p:sp>
        <p:nvSpPr>
          <p:cNvPr id="11" name="TextBox 10"/>
          <p:cNvSpPr txBox="1"/>
          <p:nvPr/>
        </p:nvSpPr>
        <p:spPr>
          <a:xfrm>
            <a:off x="5105400" y="5105400"/>
            <a:ext cx="2590800" cy="769441"/>
          </a:xfrm>
          <a:prstGeom prst="rect">
            <a:avLst/>
          </a:prstGeom>
          <a:gradFill>
            <a:gsLst>
              <a:gs pos="0">
                <a:srgbClr val="DDEBCF"/>
              </a:gs>
              <a:gs pos="50000">
                <a:srgbClr val="9CB86E"/>
              </a:gs>
              <a:gs pos="100000">
                <a:srgbClr val="156B13"/>
              </a:gs>
            </a:gsLst>
            <a:lin ang="16200000" scaled="0"/>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smtClean="0"/>
              <a:t>Protocols</a:t>
            </a:r>
          </a:p>
        </p:txBody>
      </p:sp>
      <p:sp>
        <p:nvSpPr>
          <p:cNvPr id="12" name="Left-Right Arrow 11" descr="alt=&quot;&quot;"/>
          <p:cNvSpPr/>
          <p:nvPr/>
        </p:nvSpPr>
        <p:spPr>
          <a:xfrm>
            <a:off x="4305300" y="5334000"/>
            <a:ext cx="533400" cy="381000"/>
          </a:xfrm>
          <a:prstGeom prst="leftRightArrow">
            <a:avLst/>
          </a:prstGeom>
          <a:gradFill>
            <a:gsLst>
              <a:gs pos="0">
                <a:srgbClr val="DDEBCF"/>
              </a:gs>
              <a:gs pos="50000">
                <a:srgbClr val="9CB86E"/>
              </a:gs>
              <a:gs pos="100000">
                <a:srgbClr val="156B13"/>
              </a:gs>
            </a:gsLst>
            <a:lin ang="16200000" scaled="0"/>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descr="alt=&quot;&quot;"/>
          <p:cNvSpPr/>
          <p:nvPr/>
        </p:nvSpPr>
        <p:spPr>
          <a:xfrm>
            <a:off x="4305300" y="3200400"/>
            <a:ext cx="533400" cy="381000"/>
          </a:xfrm>
          <a:prstGeom prst="leftRightArrow">
            <a:avLst/>
          </a:prstGeom>
          <a:gradFill>
            <a:gsLst>
              <a:gs pos="0">
                <a:srgbClr val="DDEBCF"/>
              </a:gs>
              <a:gs pos="50000">
                <a:srgbClr val="9CB86E"/>
              </a:gs>
              <a:gs pos="100000">
                <a:srgbClr val="156B13"/>
              </a:gs>
            </a:gsLst>
            <a:lin ang="16200000" scaled="0"/>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0" y="0"/>
            <a:ext cx="9144000" cy="1417638"/>
          </a:xfrm>
        </p:spPr>
        <p:txBody>
          <a:bodyPr>
            <a:noAutofit/>
          </a:bodyPr>
          <a:lstStyle/>
          <a:p>
            <a:r>
              <a:rPr lang="en-US" sz="6600" dirty="0" smtClean="0"/>
              <a:t>Structure: People</a:t>
            </a:r>
            <a:endParaRPr lang="en-US" sz="6600" dirty="0"/>
          </a:p>
        </p:txBody>
      </p:sp>
      <p:pic>
        <p:nvPicPr>
          <p:cNvPr id="18"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pic>
        <p:nvPicPr>
          <p:cNvPr id="13" name="Picture 12" descr="alt=&quot;&quot;"/>
          <p:cNvPicPr>
            <a:picLocks noChangeAspect="1"/>
          </p:cNvPicPr>
          <p:nvPr/>
        </p:nvPicPr>
        <p:blipFill>
          <a:blip r:embed="rId4" cstate="print"/>
          <a:stretch>
            <a:fillRect/>
          </a:stretch>
        </p:blipFill>
        <p:spPr>
          <a:xfrm>
            <a:off x="1828800" y="2362200"/>
            <a:ext cx="5100638" cy="2590800"/>
          </a:xfrm>
          <a:prstGeom prst="rect">
            <a:avLst/>
          </a:prstGeom>
        </p:spPr>
      </p:pic>
      <p:pic>
        <p:nvPicPr>
          <p:cNvPr id="5" name="Picture 4" descr="alt=&quot;&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905000"/>
            <a:ext cx="7467600" cy="3048000"/>
          </a:xfrm>
          <a:prstGeom prst="rect">
            <a:avLst/>
          </a:prstGeom>
        </p:spPr>
      </p:pic>
    </p:spTree>
    <p:extLst>
      <p:ext uri="{BB962C8B-B14F-4D97-AF65-F5344CB8AC3E}">
        <p14:creationId xmlns:p14="http://schemas.microsoft.com/office/powerpoint/2010/main" val="1877094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Structure: Leadership</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35</a:t>
            </a:fld>
            <a:endParaRPr lang="en-US" dirty="0">
              <a:solidFill>
                <a:prstClr val="black">
                  <a:tint val="75000"/>
                </a:prstClr>
              </a:solidFill>
            </a:endParaRPr>
          </a:p>
        </p:txBody>
      </p:sp>
      <p:pic>
        <p:nvPicPr>
          <p:cNvPr id="5"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
        <p:nvSpPr>
          <p:cNvPr id="9" name="TextBox 8"/>
          <p:cNvSpPr txBox="1"/>
          <p:nvPr/>
        </p:nvSpPr>
        <p:spPr>
          <a:xfrm>
            <a:off x="1600200" y="2514600"/>
            <a:ext cx="6248400" cy="212365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smtClean="0"/>
              <a:t>Keep Effort Priority</a:t>
            </a:r>
          </a:p>
          <a:p>
            <a:pPr algn="ctr"/>
            <a:r>
              <a:rPr lang="en-US" sz="4400" dirty="0" smtClean="0"/>
              <a:t>Provide Expertise</a:t>
            </a:r>
          </a:p>
          <a:p>
            <a:pPr algn="ctr"/>
            <a:r>
              <a:rPr lang="en-US" sz="4400" dirty="0" smtClean="0"/>
              <a:t>Liaison with Peers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lt=&quot;&quot;"/>
          <p:cNvPicPr>
            <a:picLocks noChangeAspect="1"/>
          </p:cNvPicPr>
          <p:nvPr/>
        </p:nvPicPr>
        <p:blipFill>
          <a:blip r:embed="rId3" cstate="print"/>
          <a:stretch>
            <a:fillRect/>
          </a:stretch>
        </p:blipFill>
        <p:spPr>
          <a:xfrm>
            <a:off x="4953000" y="4876800"/>
            <a:ext cx="1524000" cy="1524000"/>
          </a:xfrm>
          <a:prstGeom prst="rect">
            <a:avLst/>
          </a:prstGeom>
        </p:spPr>
      </p:pic>
      <p:pic>
        <p:nvPicPr>
          <p:cNvPr id="12" name="Picture 11" descr="Images of alternatives to urinary catheters, including commode chair, disposable bed pan and male urinal, and hospital scale for measurement of daily weight. "/>
          <p:cNvPicPr>
            <a:picLocks noChangeAspect="1"/>
          </p:cNvPicPr>
          <p:nvPr/>
        </p:nvPicPr>
        <p:blipFill>
          <a:blip r:embed="rId4" cstate="print"/>
          <a:stretch>
            <a:fillRect/>
          </a:stretch>
        </p:blipFill>
        <p:spPr>
          <a:xfrm>
            <a:off x="381000" y="1905000"/>
            <a:ext cx="2502893" cy="2691517"/>
          </a:xfrm>
          <a:prstGeom prst="rect">
            <a:avLst/>
          </a:prstGeom>
        </p:spPr>
      </p:pic>
      <p:pic>
        <p:nvPicPr>
          <p:cNvPr id="1026" name="Picture 2" descr="alt=&quo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3364" y="4207448"/>
            <a:ext cx="14319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alt=&quo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2146873"/>
            <a:ext cx="205422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a:spLocks noGrp="1"/>
          </p:cNvSpPr>
          <p:nvPr>
            <p:ph type="title"/>
          </p:nvPr>
        </p:nvSpPr>
        <p:spPr>
          <a:xfrm>
            <a:off x="0" y="0"/>
            <a:ext cx="9144000" cy="1371600"/>
          </a:xfrm>
        </p:spPr>
        <p:txBody>
          <a:bodyPr>
            <a:noAutofit/>
          </a:bodyPr>
          <a:lstStyle/>
          <a:p>
            <a:r>
              <a:rPr lang="en-US" sz="6600" dirty="0" smtClean="0"/>
              <a:t>Structure: Things</a:t>
            </a:r>
            <a:endParaRPr lang="en-US" sz="6600" dirty="0"/>
          </a:p>
        </p:txBody>
      </p:sp>
      <p:pic>
        <p:nvPicPr>
          <p:cNvPr id="18"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7" cstate="print"/>
          <a:srcRect/>
          <a:stretch>
            <a:fillRect/>
          </a:stretch>
        </p:blipFill>
        <p:spPr bwMode="auto">
          <a:xfrm>
            <a:off x="-152400" y="5503474"/>
            <a:ext cx="1752600" cy="1354524"/>
          </a:xfrm>
          <a:prstGeom prst="rect">
            <a:avLst/>
          </a:prstGeom>
          <a:noFill/>
          <a:ln w="9525">
            <a:noFill/>
            <a:miter lim="800000"/>
            <a:headEnd/>
            <a:tailEnd/>
          </a:ln>
        </p:spPr>
      </p:pic>
    </p:spTree>
    <p:extLst>
      <p:ext uri="{BB962C8B-B14F-4D97-AF65-F5344CB8AC3E}">
        <p14:creationId xmlns:p14="http://schemas.microsoft.com/office/powerpoint/2010/main" val="2190022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lvl="0"/>
            <a:r>
              <a:rPr lang="en-US" sz="6600" dirty="0"/>
              <a:t>Process: </a:t>
            </a:r>
            <a:r>
              <a:rPr lang="en-US" sz="6600" dirty="0" smtClean="0"/>
              <a:t>Protocols</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37</a:t>
            </a:fld>
            <a:endParaRPr lang="en-US" dirty="0">
              <a:solidFill>
                <a:prstClr val="black">
                  <a:tint val="75000"/>
                </a:prstClr>
              </a:solidFill>
            </a:endParaRPr>
          </a:p>
        </p:txBody>
      </p:sp>
      <p:pic>
        <p:nvPicPr>
          <p:cNvPr id="11"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pic>
        <p:nvPicPr>
          <p:cNvPr id="12" name="Picture 11" descr="foley-protocol "/>
          <p:cNvPicPr>
            <a:picLocks noChangeAspect="1"/>
          </p:cNvPicPr>
          <p:nvPr/>
        </p:nvPicPr>
        <p:blipFill>
          <a:blip r:embed="rId4" cstate="print"/>
          <a:stretch>
            <a:fillRect/>
          </a:stretch>
        </p:blipFill>
        <p:spPr>
          <a:xfrm>
            <a:off x="1752600" y="1676400"/>
            <a:ext cx="5334000" cy="420997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lvl="0"/>
            <a:r>
              <a:rPr lang="en-US" sz="6600" dirty="0"/>
              <a:t>Process: </a:t>
            </a:r>
            <a:r>
              <a:rPr lang="en-US" sz="6600" dirty="0" smtClean="0"/>
              <a:t>Procedures</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38</a:t>
            </a:fld>
            <a:endParaRPr lang="en-US" dirty="0">
              <a:solidFill>
                <a:prstClr val="black">
                  <a:tint val="75000"/>
                </a:prstClr>
              </a:solidFill>
            </a:endParaRPr>
          </a:p>
        </p:txBody>
      </p:sp>
      <p:pic>
        <p:nvPicPr>
          <p:cNvPr id="11"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pic>
        <p:nvPicPr>
          <p:cNvPr id="2050" name="Picture 2" descr="alt=&quot;&quot;"/>
          <p:cNvPicPr>
            <a:picLocks noChangeAspect="1" noChangeArrowheads="1"/>
          </p:cNvPicPr>
          <p:nvPr/>
        </p:nvPicPr>
        <p:blipFill>
          <a:blip r:embed="rId4" cstate="print"/>
          <a:srcRect/>
          <a:stretch>
            <a:fillRect/>
          </a:stretch>
        </p:blipFill>
        <p:spPr bwMode="auto">
          <a:xfrm>
            <a:off x="1905000" y="1518208"/>
            <a:ext cx="4962604" cy="5339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Sustaining Change</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39</a:t>
            </a:fld>
            <a:endParaRPr lang="en-US" dirty="0">
              <a:solidFill>
                <a:prstClr val="black">
                  <a:tint val="75000"/>
                </a:prstClr>
              </a:solidFill>
            </a:endParaRPr>
          </a:p>
        </p:txBody>
      </p:sp>
      <p:sp>
        <p:nvSpPr>
          <p:cNvPr id="8" name="TextBox 7"/>
          <p:cNvSpPr txBox="1"/>
          <p:nvPr/>
        </p:nvSpPr>
        <p:spPr>
          <a:xfrm>
            <a:off x="4419600" y="2209800"/>
            <a:ext cx="4572000" cy="2800767"/>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w="25400">
            <a:solidFill>
              <a:schemeClr val="tx1"/>
            </a:solidFill>
          </a:ln>
          <a:effectLst>
            <a:innerShdw blurRad="63500" dist="50800" dir="2700000">
              <a:prstClr val="black">
                <a:alpha val="50000"/>
              </a:prstClr>
            </a:innerShdw>
          </a:effectLst>
        </p:spPr>
        <p:txBody>
          <a:bodyPr wrap="square" rtlCol="0">
            <a:spAutoFit/>
          </a:bodyPr>
          <a:lstStyle/>
          <a:p>
            <a:pPr algn="ctr"/>
            <a:r>
              <a:rPr lang="en-US" sz="4400" dirty="0" smtClean="0"/>
              <a:t>Effectiveness</a:t>
            </a:r>
          </a:p>
          <a:p>
            <a:pPr algn="ctr"/>
            <a:r>
              <a:rPr lang="en-US" sz="4400" dirty="0" smtClean="0"/>
              <a:t>Institutionalization</a:t>
            </a:r>
          </a:p>
          <a:p>
            <a:pPr algn="ctr"/>
            <a:r>
              <a:rPr lang="en-US" sz="4400" dirty="0" smtClean="0"/>
              <a:t>Capacity</a:t>
            </a:r>
          </a:p>
          <a:p>
            <a:pPr algn="ctr"/>
            <a:r>
              <a:rPr lang="en-US" sz="4400" dirty="0" smtClean="0"/>
              <a:t>Context</a:t>
            </a:r>
          </a:p>
        </p:txBody>
      </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
        <p:nvSpPr>
          <p:cNvPr id="7" name="TextBox 6"/>
          <p:cNvSpPr txBox="1"/>
          <p:nvPr/>
        </p:nvSpPr>
        <p:spPr>
          <a:xfrm>
            <a:off x="152400" y="2209800"/>
            <a:ext cx="3886200" cy="2800767"/>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w="25400">
            <a:solidFill>
              <a:schemeClr val="tx1"/>
            </a:solidFill>
          </a:ln>
          <a:effectLst>
            <a:innerShdw blurRad="63500" dist="50800" dir="2700000">
              <a:prstClr val="black">
                <a:alpha val="50000"/>
              </a:prstClr>
            </a:innerShdw>
          </a:effectLst>
        </p:spPr>
        <p:txBody>
          <a:bodyPr wrap="square" rtlCol="0">
            <a:spAutoFit/>
          </a:bodyPr>
          <a:lstStyle/>
          <a:p>
            <a:pPr algn="ctr"/>
            <a:r>
              <a:rPr lang="en-US" sz="4400" dirty="0" smtClean="0"/>
              <a:t>Engage</a:t>
            </a:r>
          </a:p>
          <a:p>
            <a:pPr algn="ctr"/>
            <a:r>
              <a:rPr lang="en-US" sz="4400" dirty="0" smtClean="0"/>
              <a:t>Educate</a:t>
            </a:r>
          </a:p>
          <a:p>
            <a:pPr algn="ctr"/>
            <a:r>
              <a:rPr lang="en-US" sz="4400" dirty="0" smtClean="0"/>
              <a:t>Environment</a:t>
            </a:r>
          </a:p>
          <a:p>
            <a:pPr algn="ctr"/>
            <a:r>
              <a:rPr lang="en-US" sz="4400" dirty="0" smtClean="0"/>
              <a:t>Evaluate</a:t>
            </a:r>
            <a:endParaRPr lang="en-US" sz="4400" dirty="0"/>
          </a:p>
        </p:txBody>
      </p:sp>
      <p:sp>
        <p:nvSpPr>
          <p:cNvPr id="9" name="Right Arrow 8" descr="alt=&quot;&quot;"/>
          <p:cNvSpPr/>
          <p:nvPr/>
        </p:nvSpPr>
        <p:spPr>
          <a:xfrm>
            <a:off x="3505200" y="2971800"/>
            <a:ext cx="990600" cy="9906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alt=&quot;&quot;"/>
          <p:cNvSpPr/>
          <p:nvPr/>
        </p:nvSpPr>
        <p:spPr>
          <a:xfrm>
            <a:off x="990600" y="4191000"/>
            <a:ext cx="21336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alt=&quot;&quot;"/>
          <p:cNvSpPr/>
          <p:nvPr/>
        </p:nvSpPr>
        <p:spPr>
          <a:xfrm>
            <a:off x="5486400" y="4191000"/>
            <a:ext cx="24384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5400" dirty="0" smtClean="0"/>
              <a:t>Journal Articles on Sustainment</a:t>
            </a:r>
            <a:endParaRPr lang="en-US" sz="54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a:t>
            </a:fld>
            <a:endParaRPr lang="en-US" dirty="0">
              <a:solidFill>
                <a:prstClr val="black">
                  <a:tint val="75000"/>
                </a:prstClr>
              </a:solidFill>
            </a:endParaRPr>
          </a:p>
        </p:txBody>
      </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pic>
        <p:nvPicPr>
          <p:cNvPr id="1026" name="Picture 2" descr="alt=&quot;&quot;"/>
          <p:cNvPicPr>
            <a:picLocks noChangeAspect="1" noChangeArrowheads="1"/>
          </p:cNvPicPr>
          <p:nvPr/>
        </p:nvPicPr>
        <p:blipFill>
          <a:blip r:embed="rId3" cstate="print"/>
          <a:srcRect/>
          <a:stretch>
            <a:fillRect/>
          </a:stretch>
        </p:blipFill>
        <p:spPr bwMode="auto">
          <a:xfrm>
            <a:off x="1866900" y="1600200"/>
            <a:ext cx="5410200" cy="1790700"/>
          </a:xfrm>
          <a:prstGeom prst="rect">
            <a:avLst/>
          </a:prstGeom>
          <a:noFill/>
          <a:ln w="25400">
            <a:solidFill>
              <a:schemeClr val="accent1"/>
            </a:solidFill>
            <a:miter lim="800000"/>
            <a:headEnd/>
            <a:tailEnd/>
          </a:ln>
        </p:spPr>
      </p:pic>
      <p:pic>
        <p:nvPicPr>
          <p:cNvPr id="1027" name="Picture 3" descr="alt=&quot;&quot;"/>
          <p:cNvPicPr>
            <a:picLocks noChangeAspect="1" noChangeArrowheads="1"/>
          </p:cNvPicPr>
          <p:nvPr/>
        </p:nvPicPr>
        <p:blipFill>
          <a:blip r:embed="rId4" cstate="print"/>
          <a:srcRect/>
          <a:stretch>
            <a:fillRect/>
          </a:stretch>
        </p:blipFill>
        <p:spPr bwMode="auto">
          <a:xfrm>
            <a:off x="1559719" y="3581400"/>
            <a:ext cx="6024563" cy="2490720"/>
          </a:xfrm>
          <a:prstGeom prst="rect">
            <a:avLst/>
          </a:prstGeom>
          <a:noFill/>
          <a:ln w="25400">
            <a:solidFill>
              <a:schemeClr val="accent1"/>
            </a:solid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71600"/>
          </a:xfrm>
        </p:spPr>
        <p:txBody>
          <a:bodyPr>
            <a:normAutofit/>
          </a:bodyPr>
          <a:lstStyle/>
          <a:p>
            <a:r>
              <a:rPr lang="en-US" sz="6600" dirty="0" smtClean="0"/>
              <a:t>Context: Internal</a:t>
            </a:r>
            <a:endParaRPr lang="en-US" sz="6600" dirty="0"/>
          </a:p>
        </p:txBody>
      </p:sp>
      <p:sp>
        <p:nvSpPr>
          <p:cNvPr id="3" name="Rectangle 2"/>
          <p:cNvSpPr/>
          <p:nvPr/>
        </p:nvSpPr>
        <p:spPr>
          <a:xfrm>
            <a:off x="609600" y="2362200"/>
            <a:ext cx="8153400" cy="2246769"/>
          </a:xfrm>
          <a:prstGeom prst="rect">
            <a:avLst/>
          </a:prstGeom>
          <a:gradFill>
            <a:gsLst>
              <a:gs pos="0">
                <a:schemeClr val="accent1">
                  <a:lumMod val="60000"/>
                  <a:lumOff val="40000"/>
                </a:schemeClr>
              </a:gs>
              <a:gs pos="25000">
                <a:srgbClr val="21D6E0"/>
              </a:gs>
              <a:gs pos="75000">
                <a:srgbClr val="0087E6"/>
              </a:gs>
              <a:gs pos="100000">
                <a:srgbClr val="005CBF"/>
              </a:gs>
            </a:gsLst>
            <a:lin ang="16200000" scaled="0"/>
          </a:gradFill>
        </p:spPr>
        <p:txBody>
          <a:bodyPr wrap="square">
            <a:spAutoFit/>
          </a:bodyPr>
          <a:lstStyle/>
          <a:p>
            <a:pPr algn="ctr"/>
            <a:r>
              <a:rPr lang="en-US" sz="4400" dirty="0" smtClean="0"/>
              <a:t>Internal Environment</a:t>
            </a:r>
          </a:p>
          <a:p>
            <a:pPr algn="ctr"/>
            <a:r>
              <a:rPr lang="en-US" sz="3200" dirty="0" smtClean="0"/>
              <a:t>organization geared towards quality and safety</a:t>
            </a:r>
          </a:p>
          <a:p>
            <a:pPr algn="ctr"/>
            <a:r>
              <a:rPr lang="en-US" sz="3200" dirty="0" smtClean="0"/>
              <a:t>leaders adopting best practices</a:t>
            </a:r>
          </a:p>
          <a:p>
            <a:pPr algn="ctr"/>
            <a:r>
              <a:rPr lang="en-US" sz="3200" dirty="0" smtClean="0"/>
              <a:t>employee satisfaction and morale</a:t>
            </a:r>
          </a:p>
        </p:txBody>
      </p:sp>
      <p:sp>
        <p:nvSpPr>
          <p:cNvPr id="8" name="Rectangle 7"/>
          <p:cNvSpPr/>
          <p:nvPr/>
        </p:nvSpPr>
        <p:spPr>
          <a:xfrm>
            <a:off x="2057400" y="5943600"/>
            <a:ext cx="4572000" cy="369332"/>
          </a:xfrm>
          <a:prstGeom prst="rect">
            <a:avLst/>
          </a:prstGeom>
        </p:spPr>
        <p:txBody>
          <a:bodyPr>
            <a:spAutoFit/>
          </a:bodyPr>
          <a:lstStyle/>
          <a:p>
            <a:pPr algn="ctr"/>
            <a:r>
              <a:rPr lang="en-US" dirty="0" smtClean="0"/>
              <a:t>(Krein et al, Soc </a:t>
            </a:r>
            <a:r>
              <a:rPr lang="en-US" dirty="0" err="1" smtClean="0"/>
              <a:t>Sci</a:t>
            </a:r>
            <a:r>
              <a:rPr lang="en-US" dirty="0" smtClean="0"/>
              <a:t> Med 2010; 71: 1692</a:t>
            </a:r>
            <a:r>
              <a:rPr lang="en-US" b="1" dirty="0" smtClean="0"/>
              <a:t>-1701)</a:t>
            </a:r>
            <a:endParaRPr lang="en-US" dirty="0"/>
          </a:p>
        </p:txBody>
      </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71600"/>
          </a:xfrm>
        </p:spPr>
        <p:txBody>
          <a:bodyPr>
            <a:normAutofit/>
          </a:bodyPr>
          <a:lstStyle/>
          <a:p>
            <a:r>
              <a:rPr lang="en-US" sz="6600" dirty="0" smtClean="0"/>
              <a:t>Context: External</a:t>
            </a:r>
            <a:endParaRPr lang="en-US" sz="6600" dirty="0"/>
          </a:p>
        </p:txBody>
      </p:sp>
      <p:sp>
        <p:nvSpPr>
          <p:cNvPr id="3" name="Rectangle 2"/>
          <p:cNvSpPr/>
          <p:nvPr/>
        </p:nvSpPr>
        <p:spPr>
          <a:xfrm>
            <a:off x="609600" y="2362200"/>
            <a:ext cx="8153400" cy="2246769"/>
          </a:xfrm>
          <a:prstGeom prst="rect">
            <a:avLst/>
          </a:prstGeom>
          <a:gradFill>
            <a:gsLst>
              <a:gs pos="0">
                <a:schemeClr val="accent1">
                  <a:lumMod val="60000"/>
                  <a:lumOff val="40000"/>
                </a:schemeClr>
              </a:gs>
              <a:gs pos="25000">
                <a:srgbClr val="21D6E0"/>
              </a:gs>
              <a:gs pos="75000">
                <a:srgbClr val="0087E6"/>
              </a:gs>
              <a:gs pos="100000">
                <a:srgbClr val="005CBF"/>
              </a:gs>
            </a:gsLst>
            <a:lin ang="16200000" scaled="0"/>
          </a:gradFill>
        </p:spPr>
        <p:txBody>
          <a:bodyPr wrap="square">
            <a:spAutoFit/>
          </a:bodyPr>
          <a:lstStyle/>
          <a:p>
            <a:pPr algn="ctr"/>
            <a:r>
              <a:rPr lang="en-US" sz="4400" dirty="0" smtClean="0"/>
              <a:t>External Environment</a:t>
            </a:r>
          </a:p>
          <a:p>
            <a:pPr algn="ctr"/>
            <a:r>
              <a:rPr lang="en-US" sz="3200" dirty="0" smtClean="0"/>
              <a:t>public reporting</a:t>
            </a:r>
          </a:p>
          <a:p>
            <a:pPr algn="ctr"/>
            <a:r>
              <a:rPr lang="en-US" sz="3200" dirty="0" smtClean="0"/>
              <a:t>value based purchasing</a:t>
            </a:r>
          </a:p>
          <a:p>
            <a:pPr algn="ctr"/>
            <a:r>
              <a:rPr lang="en-US" sz="3200" dirty="0" smtClean="0"/>
              <a:t>hospital acquired condition penalties</a:t>
            </a:r>
          </a:p>
        </p:txBody>
      </p:sp>
      <p:sp>
        <p:nvSpPr>
          <p:cNvPr id="8" name="Rectangle 7"/>
          <p:cNvSpPr/>
          <p:nvPr/>
        </p:nvSpPr>
        <p:spPr>
          <a:xfrm>
            <a:off x="2133600" y="5943600"/>
            <a:ext cx="4572000" cy="369332"/>
          </a:xfrm>
          <a:prstGeom prst="rect">
            <a:avLst/>
          </a:prstGeom>
        </p:spPr>
        <p:txBody>
          <a:bodyPr>
            <a:spAutoFit/>
          </a:bodyPr>
          <a:lstStyle/>
          <a:p>
            <a:pPr algn="ctr"/>
            <a:r>
              <a:rPr lang="en-US" dirty="0" smtClean="0"/>
              <a:t>(Krein et al, Soc </a:t>
            </a:r>
            <a:r>
              <a:rPr lang="en-US" dirty="0" err="1" smtClean="0"/>
              <a:t>Sci</a:t>
            </a:r>
            <a:r>
              <a:rPr lang="en-US" dirty="0" smtClean="0"/>
              <a:t> Med 2010; 71: 1692</a:t>
            </a:r>
            <a:r>
              <a:rPr lang="en-US" b="1" dirty="0" smtClean="0"/>
              <a:t>-1701)</a:t>
            </a:r>
            <a:endParaRPr lang="en-US" dirty="0"/>
          </a:p>
        </p:txBody>
      </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371600"/>
          </a:xfrm>
        </p:spPr>
        <p:txBody>
          <a:bodyPr>
            <a:noAutofit/>
          </a:bodyPr>
          <a:lstStyle/>
          <a:p>
            <a:r>
              <a:rPr lang="en-US" altLang="en-US" sz="6600" dirty="0" smtClean="0">
                <a:ea typeface="ＭＳ Ｐゴシック" pitchFamily="34" charset="-128"/>
              </a:rPr>
              <a:t>Evaluation</a:t>
            </a:r>
          </a:p>
        </p:txBody>
      </p:sp>
      <p:pic>
        <p:nvPicPr>
          <p:cNvPr id="10"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
        <p:nvSpPr>
          <p:cNvPr id="12" name="TextBox 11"/>
          <p:cNvSpPr txBox="1"/>
          <p:nvPr/>
        </p:nvSpPr>
        <p:spPr>
          <a:xfrm>
            <a:off x="609600" y="1550708"/>
            <a:ext cx="7315200" cy="3539430"/>
          </a:xfrm>
          <a:prstGeom prst="rect">
            <a:avLst/>
          </a:prstGeom>
          <a:noFill/>
        </p:spPr>
        <p:txBody>
          <a:bodyPr wrap="square" rtlCol="0">
            <a:spAutoFit/>
          </a:bodyPr>
          <a:lstStyle/>
          <a:p>
            <a:r>
              <a:rPr lang="en-US" sz="4000" dirty="0" smtClean="0"/>
              <a:t>Use data to assess progress:</a:t>
            </a:r>
          </a:p>
          <a:p>
            <a:pPr marL="571500" indent="-571500">
              <a:buFont typeface="Arial" panose="020B0604020202020204" pitchFamily="34" charset="0"/>
              <a:buChar char="•"/>
            </a:pPr>
            <a:r>
              <a:rPr lang="en-US" sz="3600" dirty="0" smtClean="0"/>
              <a:t>Hospital Survey on Patient Safety</a:t>
            </a:r>
          </a:p>
          <a:p>
            <a:pPr marL="571500" indent="-571500">
              <a:buFont typeface="Arial" panose="020B0604020202020204" pitchFamily="34" charset="0"/>
              <a:buChar char="•"/>
            </a:pPr>
            <a:r>
              <a:rPr lang="en-US" sz="3600" dirty="0" smtClean="0"/>
              <a:t>Infection rates</a:t>
            </a:r>
          </a:p>
          <a:p>
            <a:pPr marL="571500" indent="-571500">
              <a:buFont typeface="Arial" panose="020B0604020202020204" pitchFamily="34" charset="0"/>
              <a:buChar char="•"/>
            </a:pPr>
            <a:r>
              <a:rPr lang="en-US" sz="3600" dirty="0" smtClean="0"/>
              <a:t>Process measures</a:t>
            </a:r>
          </a:p>
          <a:p>
            <a:pPr marL="571500" indent="-571500">
              <a:buFont typeface="Arial" panose="020B0604020202020204" pitchFamily="34" charset="0"/>
              <a:buChar char="•"/>
            </a:pPr>
            <a:r>
              <a:rPr lang="en-US" sz="3600" dirty="0" smtClean="0"/>
              <a:t>Organizational and team culture</a:t>
            </a:r>
          </a:p>
          <a:p>
            <a:endParaRPr lang="en-US" sz="4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lvl="0"/>
            <a:r>
              <a:rPr lang="en-US" sz="6600" dirty="0"/>
              <a:t>Evaluation: </a:t>
            </a:r>
            <a:r>
              <a:rPr lang="en-US" sz="6600" dirty="0" smtClean="0"/>
              <a:t>Metrics</a:t>
            </a:r>
            <a:endParaRPr lang="en-US" sz="6600" b="1"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43</a:t>
            </a:fld>
            <a:endParaRPr lang="en-US" dirty="0">
              <a:solidFill>
                <a:prstClr val="black">
                  <a:tint val="75000"/>
                </a:prstClr>
              </a:solidFill>
            </a:endParaRPr>
          </a:p>
        </p:txBody>
      </p:sp>
      <p:sp>
        <p:nvSpPr>
          <p:cNvPr id="4" name="TextBox 3"/>
          <p:cNvSpPr txBox="1"/>
          <p:nvPr/>
        </p:nvSpPr>
        <p:spPr>
          <a:xfrm>
            <a:off x="762000" y="1905000"/>
            <a:ext cx="76962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5400" dirty="0" smtClean="0"/>
              <a:t>Catheter Prevalence</a:t>
            </a:r>
          </a:p>
          <a:p>
            <a:pPr algn="ctr"/>
            <a:r>
              <a:rPr lang="en-US" sz="5400" dirty="0" smtClean="0"/>
              <a:t>CAUTI Rate</a:t>
            </a:r>
          </a:p>
        </p:txBody>
      </p:sp>
      <p:pic>
        <p:nvPicPr>
          <p:cNvPr id="11"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
        <p:nvSpPr>
          <p:cNvPr id="6" name="TextBox 5"/>
          <p:cNvSpPr txBox="1"/>
          <p:nvPr/>
        </p:nvSpPr>
        <p:spPr>
          <a:xfrm>
            <a:off x="762000" y="4191000"/>
            <a:ext cx="7696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smtClean="0"/>
              <a:t>National      State      Hospital       Unit      Provider</a:t>
            </a:r>
          </a:p>
        </p:txBody>
      </p:sp>
      <p:sp>
        <p:nvSpPr>
          <p:cNvPr id="8" name="Right Arrow 7" descr="alt=&quot;&quot;"/>
          <p:cNvSpPr/>
          <p:nvPr/>
        </p:nvSpPr>
        <p:spPr>
          <a:xfrm>
            <a:off x="2438400" y="4267200"/>
            <a:ext cx="304800" cy="3810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descr="alt=&quot;&quot;"/>
          <p:cNvSpPr/>
          <p:nvPr/>
        </p:nvSpPr>
        <p:spPr>
          <a:xfrm>
            <a:off x="3657600" y="4267200"/>
            <a:ext cx="304800" cy="3810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descr="alt=&quot;&quot;"/>
          <p:cNvSpPr/>
          <p:nvPr/>
        </p:nvSpPr>
        <p:spPr>
          <a:xfrm>
            <a:off x="5334000" y="4267200"/>
            <a:ext cx="304800" cy="3810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descr="alt=&quot;&quot;"/>
          <p:cNvSpPr/>
          <p:nvPr/>
        </p:nvSpPr>
        <p:spPr>
          <a:xfrm>
            <a:off x="6477000" y="4267200"/>
            <a:ext cx="304800" cy="3810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Report Card "/>
          <p:cNvPicPr>
            <a:picLocks noChangeAspect="1"/>
          </p:cNvPicPr>
          <p:nvPr/>
        </p:nvPicPr>
        <p:blipFill>
          <a:blip r:embed="rId4" cstate="print"/>
          <a:stretch>
            <a:fillRect/>
          </a:stretch>
        </p:blipFill>
        <p:spPr>
          <a:xfrm>
            <a:off x="2590800" y="5334000"/>
            <a:ext cx="1414462" cy="147241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sz="6600" dirty="0" smtClean="0"/>
              <a:t>Our Metrics </a:t>
            </a:r>
            <a:r>
              <a:rPr lang="en-US" sz="6600" dirty="0"/>
              <a:t>A</a:t>
            </a:r>
            <a:r>
              <a:rPr lang="en-US" sz="6600" dirty="0" smtClean="0"/>
              <a:t>re…</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44</a:t>
            </a:fld>
            <a:endParaRPr lang="en-US" dirty="0">
              <a:solidFill>
                <a:prstClr val="black">
                  <a:tint val="75000"/>
                </a:prstClr>
              </a:solidFill>
            </a:endParaRPr>
          </a:p>
        </p:txBody>
      </p:sp>
      <p:pic>
        <p:nvPicPr>
          <p:cNvPr id="7"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pic>
        <p:nvPicPr>
          <p:cNvPr id="8" name="Picture 7" descr="alt=&quot;&quot;"/>
          <p:cNvPicPr>
            <a:picLocks noChangeAspect="1"/>
          </p:cNvPicPr>
          <p:nvPr/>
        </p:nvPicPr>
        <p:blipFill rotWithShape="1">
          <a:blip r:embed="rId4" cstate="print">
            <a:extLst>
              <a:ext uri="{28A0092B-C50C-407E-A947-70E740481C1C}">
                <a14:useLocalDpi xmlns:a14="http://schemas.microsoft.com/office/drawing/2010/main" val="0"/>
              </a:ext>
            </a:extLst>
          </a:blip>
          <a:srcRect r="7710"/>
          <a:stretch/>
        </p:blipFill>
        <p:spPr>
          <a:xfrm>
            <a:off x="6019800" y="1949669"/>
            <a:ext cx="2551071" cy="2825031"/>
          </a:xfrm>
          <a:prstGeom prst="rect">
            <a:avLst/>
          </a:prstGeom>
        </p:spPr>
      </p:pic>
      <p:sp>
        <p:nvSpPr>
          <p:cNvPr id="9" name="TextBox 8"/>
          <p:cNvSpPr txBox="1"/>
          <p:nvPr/>
        </p:nvSpPr>
        <p:spPr>
          <a:xfrm>
            <a:off x="609600" y="2209800"/>
            <a:ext cx="4800600" cy="1938992"/>
          </a:xfrm>
          <a:prstGeom prst="rect">
            <a:avLst/>
          </a:prstGeom>
          <a:noFill/>
        </p:spPr>
        <p:txBody>
          <a:bodyPr wrap="square" rtlCol="0">
            <a:spAutoFit/>
          </a:bodyPr>
          <a:lstStyle/>
          <a:p>
            <a:pPr marL="741363" indent="-741363">
              <a:buAutoNum type="alphaLcPeriod"/>
            </a:pPr>
            <a:r>
              <a:rPr lang="en-US" sz="4000" dirty="0" smtClean="0">
                <a:solidFill>
                  <a:srgbClr val="FF0000"/>
                </a:solidFill>
              </a:rPr>
              <a:t>chart reviewed</a:t>
            </a:r>
          </a:p>
          <a:p>
            <a:pPr marL="741363" indent="-741363">
              <a:buAutoNum type="alphaLcPeriod"/>
            </a:pPr>
            <a:r>
              <a:rPr lang="en-US" sz="4000" dirty="0" smtClean="0">
                <a:solidFill>
                  <a:srgbClr val="FF0000"/>
                </a:solidFill>
              </a:rPr>
              <a:t>automated</a:t>
            </a:r>
          </a:p>
          <a:p>
            <a:pPr marL="741363" indent="-741363">
              <a:buAutoNum type="alphaLcPeriod"/>
            </a:pPr>
            <a:r>
              <a:rPr lang="en-US" sz="4000" dirty="0" smtClean="0">
                <a:solidFill>
                  <a:srgbClr val="FF0000"/>
                </a:solidFill>
              </a:rPr>
              <a:t>mixed</a:t>
            </a:r>
          </a:p>
        </p:txBody>
      </p:sp>
    </p:spTree>
    <p:extLst>
      <p:ext uri="{BB962C8B-B14F-4D97-AF65-F5344CB8AC3E}">
        <p14:creationId xmlns:p14="http://schemas.microsoft.com/office/powerpoint/2010/main" val="192245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lvl="0"/>
            <a:r>
              <a:rPr lang="en-US" sz="6600" dirty="0"/>
              <a:t>Evaluation: </a:t>
            </a:r>
            <a:r>
              <a:rPr lang="en-US" sz="6600" dirty="0" smtClean="0"/>
              <a:t>Metrics</a:t>
            </a:r>
            <a:endParaRPr lang="en-US" sz="6600" b="1"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45</a:t>
            </a:fld>
            <a:endParaRPr lang="en-US" dirty="0">
              <a:solidFill>
                <a:prstClr val="black">
                  <a:tint val="75000"/>
                </a:prstClr>
              </a:solidFill>
            </a:endParaRPr>
          </a:p>
        </p:txBody>
      </p:sp>
      <p:sp>
        <p:nvSpPr>
          <p:cNvPr id="4" name="TextBox 3"/>
          <p:cNvSpPr txBox="1"/>
          <p:nvPr/>
        </p:nvSpPr>
        <p:spPr>
          <a:xfrm>
            <a:off x="762000" y="1905000"/>
            <a:ext cx="76962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5400" dirty="0" smtClean="0"/>
              <a:t>Catheter Prevalence</a:t>
            </a:r>
          </a:p>
          <a:p>
            <a:pPr algn="ctr"/>
            <a:r>
              <a:rPr lang="en-US" sz="5400" dirty="0" smtClean="0"/>
              <a:t>CAUTI Rate</a:t>
            </a:r>
          </a:p>
        </p:txBody>
      </p:sp>
      <p:pic>
        <p:nvPicPr>
          <p:cNvPr id="11"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
        <p:nvSpPr>
          <p:cNvPr id="6" name="TextBox 5"/>
          <p:cNvSpPr txBox="1"/>
          <p:nvPr/>
        </p:nvSpPr>
        <p:spPr>
          <a:xfrm>
            <a:off x="762000" y="4191000"/>
            <a:ext cx="7696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smtClean="0"/>
              <a:t>National      State      Hospital      Unit      Provider</a:t>
            </a:r>
          </a:p>
        </p:txBody>
      </p:sp>
      <p:sp>
        <p:nvSpPr>
          <p:cNvPr id="8" name="Right Arrow 7" descr="alt=&quot;&quot;"/>
          <p:cNvSpPr/>
          <p:nvPr/>
        </p:nvSpPr>
        <p:spPr>
          <a:xfrm>
            <a:off x="2514600" y="4267200"/>
            <a:ext cx="304800" cy="3810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descr="alt=&quot;&quot;"/>
          <p:cNvSpPr/>
          <p:nvPr/>
        </p:nvSpPr>
        <p:spPr>
          <a:xfrm>
            <a:off x="3733800" y="4267200"/>
            <a:ext cx="304800" cy="3810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descr="alt=&quot;&quot;"/>
          <p:cNvSpPr/>
          <p:nvPr/>
        </p:nvSpPr>
        <p:spPr>
          <a:xfrm>
            <a:off x="5334000" y="4267200"/>
            <a:ext cx="304800" cy="3810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descr="alt=&quot;&quot;"/>
          <p:cNvSpPr/>
          <p:nvPr/>
        </p:nvSpPr>
        <p:spPr>
          <a:xfrm>
            <a:off x="6400800" y="4267200"/>
            <a:ext cx="304800" cy="3810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Report Card "/>
          <p:cNvPicPr>
            <a:picLocks noChangeAspect="1"/>
          </p:cNvPicPr>
          <p:nvPr/>
        </p:nvPicPr>
        <p:blipFill>
          <a:blip r:embed="rId4" cstate="print"/>
          <a:stretch>
            <a:fillRect/>
          </a:stretch>
        </p:blipFill>
        <p:spPr>
          <a:xfrm>
            <a:off x="2590800" y="5334000"/>
            <a:ext cx="1414462" cy="1472410"/>
          </a:xfrm>
          <a:prstGeom prst="rect">
            <a:avLst/>
          </a:prstGeom>
        </p:spPr>
      </p:pic>
      <p:pic>
        <p:nvPicPr>
          <p:cNvPr id="14" name="Picture 2" descr="alt=&quot;&quot;"/>
          <p:cNvPicPr>
            <a:picLocks noChangeAspect="1" noChangeArrowheads="1"/>
          </p:cNvPicPr>
          <p:nvPr/>
        </p:nvPicPr>
        <p:blipFill>
          <a:blip r:embed="rId5" cstate="print"/>
          <a:srcRect/>
          <a:stretch>
            <a:fillRect/>
          </a:stretch>
        </p:blipFill>
        <p:spPr bwMode="auto">
          <a:xfrm>
            <a:off x="4648200" y="5358610"/>
            <a:ext cx="1650661" cy="1447800"/>
          </a:xfrm>
          <a:prstGeom prst="rect">
            <a:avLst/>
          </a:prstGeom>
          <a:noFill/>
        </p:spPr>
      </p:pic>
    </p:spTree>
    <p:extLst>
      <p:ext uri="{BB962C8B-B14F-4D97-AF65-F5344CB8AC3E}">
        <p14:creationId xmlns:p14="http://schemas.microsoft.com/office/powerpoint/2010/main" val="72090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sz="6600" dirty="0" smtClean="0"/>
              <a:t>Don’t Forget the Cookies</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46</a:t>
            </a:fld>
            <a:endParaRPr lang="en-US" dirty="0">
              <a:solidFill>
                <a:prstClr val="black">
                  <a:tint val="75000"/>
                </a:prstClr>
              </a:solidFill>
            </a:endParaRPr>
          </a:p>
        </p:txBody>
      </p:sp>
      <p:pic>
        <p:nvPicPr>
          <p:cNvPr id="4" name="Picture 3" descr="alt=&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8460" y="2438400"/>
            <a:ext cx="3952340" cy="2877361"/>
          </a:xfrm>
          <a:prstGeom prst="rect">
            <a:avLst/>
          </a:prstGeom>
        </p:spPr>
      </p:pic>
      <p:pic>
        <p:nvPicPr>
          <p:cNvPr id="5"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spTree>
    <p:extLst>
      <p:ext uri="{BB962C8B-B14F-4D97-AF65-F5344CB8AC3E}">
        <p14:creationId xmlns:p14="http://schemas.microsoft.com/office/powerpoint/2010/main" val="9651570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17638"/>
          </a:xfrm>
        </p:spPr>
        <p:txBody>
          <a:bodyPr>
            <a:normAutofit/>
          </a:bodyPr>
          <a:lstStyle/>
          <a:p>
            <a:r>
              <a:rPr lang="en-US" dirty="0" smtClean="0"/>
              <a:t>Implementation     Sustainment</a:t>
            </a:r>
            <a:endParaRPr lang="en-US" dirty="0"/>
          </a:p>
        </p:txBody>
      </p:sp>
      <p:pic>
        <p:nvPicPr>
          <p:cNvPr id="4" name="Picture 3"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600200"/>
            <a:ext cx="5953125" cy="4867275"/>
          </a:xfrm>
          <a:prstGeom prst="rect">
            <a:avLst/>
          </a:prstGeom>
        </p:spPr>
      </p:pic>
      <p:sp>
        <p:nvSpPr>
          <p:cNvPr id="7" name="Rectangle 6" descr="alt=&quot;&quot;"/>
          <p:cNvSpPr/>
          <p:nvPr/>
        </p:nvSpPr>
        <p:spPr bwMode="auto">
          <a:xfrm>
            <a:off x="2057399" y="3886200"/>
            <a:ext cx="990601" cy="533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0" name="Rectangle 9" descr="alt=&quot;&quot;"/>
          <p:cNvSpPr/>
          <p:nvPr/>
        </p:nvSpPr>
        <p:spPr bwMode="auto">
          <a:xfrm>
            <a:off x="5029200" y="2286000"/>
            <a:ext cx="1981200" cy="533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1" name="Rectangle 10" descr="alt=&quot;&quot;"/>
          <p:cNvSpPr/>
          <p:nvPr/>
        </p:nvSpPr>
        <p:spPr bwMode="auto">
          <a:xfrm>
            <a:off x="6324600" y="3200400"/>
            <a:ext cx="938646" cy="213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5" name="Rectangle 4"/>
          <p:cNvSpPr/>
          <p:nvPr/>
        </p:nvSpPr>
        <p:spPr>
          <a:xfrm>
            <a:off x="5105400" y="2971800"/>
            <a:ext cx="2060864" cy="846386"/>
          </a:xfrm>
          <a:prstGeom prst="rect">
            <a:avLst/>
          </a:prstGeom>
          <a:solidFill>
            <a:srgbClr val="99CC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900" b="1" dirty="0">
                <a:ln w="11430"/>
                <a:gradFill>
                  <a:gsLst>
                    <a:gs pos="0">
                      <a:srgbClr val="BEBFC0">
                        <a:tint val="70000"/>
                        <a:satMod val="245000"/>
                      </a:srgbClr>
                    </a:gs>
                    <a:gs pos="75000">
                      <a:srgbClr val="BEBFC0">
                        <a:tint val="90000"/>
                        <a:shade val="60000"/>
                        <a:satMod val="240000"/>
                      </a:srgbClr>
                    </a:gs>
                    <a:gs pos="100000">
                      <a:srgbClr val="BEBFC0">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rPr>
              <a:t>CUSP</a:t>
            </a:r>
          </a:p>
        </p:txBody>
      </p:sp>
      <p:pic>
        <p:nvPicPr>
          <p:cNvPr id="14"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4" cstate="print"/>
          <a:srcRect/>
          <a:stretch>
            <a:fillRect/>
          </a:stretch>
        </p:blipFill>
        <p:spPr bwMode="auto">
          <a:xfrm>
            <a:off x="-152400" y="5503474"/>
            <a:ext cx="1752600" cy="1354524"/>
          </a:xfrm>
          <a:prstGeom prst="rect">
            <a:avLst/>
          </a:prstGeom>
          <a:noFill/>
          <a:ln w="9525">
            <a:noFill/>
            <a:miter lim="800000"/>
            <a:headEnd/>
            <a:tailEnd/>
          </a:ln>
        </p:spPr>
      </p:pic>
      <p:sp>
        <p:nvSpPr>
          <p:cNvPr id="15" name="Rectangle 14"/>
          <p:cNvSpPr/>
          <p:nvPr/>
        </p:nvSpPr>
        <p:spPr>
          <a:xfrm>
            <a:off x="5105400" y="2971800"/>
            <a:ext cx="2157846" cy="873918"/>
          </a:xfrm>
          <a:prstGeom prst="rect">
            <a:avLst/>
          </a:prstGeom>
          <a:solidFill>
            <a:srgbClr val="99CC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900" b="1" dirty="0">
                <a:ln w="11430"/>
                <a:gradFill>
                  <a:gsLst>
                    <a:gs pos="0">
                      <a:srgbClr val="BEBFC0">
                        <a:tint val="70000"/>
                        <a:satMod val="245000"/>
                      </a:srgbClr>
                    </a:gs>
                    <a:gs pos="75000">
                      <a:srgbClr val="BEBFC0">
                        <a:tint val="90000"/>
                        <a:shade val="60000"/>
                        <a:satMod val="240000"/>
                      </a:srgbClr>
                    </a:gs>
                    <a:gs pos="100000">
                      <a:srgbClr val="BEBFC0">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rPr>
              <a:t>CUSP</a:t>
            </a:r>
          </a:p>
        </p:txBody>
      </p:sp>
      <p:sp>
        <p:nvSpPr>
          <p:cNvPr id="16" name="Rectangle 15" descr="alt=&quot;&quot;"/>
          <p:cNvSpPr/>
          <p:nvPr/>
        </p:nvSpPr>
        <p:spPr bwMode="auto">
          <a:xfrm rot="16200000">
            <a:off x="4154632" y="2703368"/>
            <a:ext cx="3886200" cy="2289464"/>
          </a:xfrm>
          <a:prstGeom prst="rect">
            <a:avLst/>
          </a:prstGeom>
          <a:solidFill>
            <a:schemeClr val="accent1">
              <a:alpha val="48000"/>
            </a:schemeClr>
          </a:solid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b="1" dirty="0" smtClean="0">
                <a:solidFill>
                  <a:srgbClr val="000018"/>
                </a:solidFill>
              </a:rPr>
              <a:t>Sustainment</a:t>
            </a:r>
          </a:p>
        </p:txBody>
      </p:sp>
      <p:sp>
        <p:nvSpPr>
          <p:cNvPr id="12" name="Right Arrow 11" descr="alt=&quot;&quot;"/>
          <p:cNvSpPr/>
          <p:nvPr/>
        </p:nvSpPr>
        <p:spPr>
          <a:xfrm>
            <a:off x="4876800" y="533400"/>
            <a:ext cx="304800" cy="3810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bwMode="auto">
          <a:xfrm rot="16200000">
            <a:off x="769144" y="3121819"/>
            <a:ext cx="3881439" cy="1447800"/>
          </a:xfrm>
          <a:prstGeom prst="rect">
            <a:avLst/>
          </a:prstGeom>
          <a:solidFill>
            <a:schemeClr val="accent1">
              <a:alpha val="48000"/>
            </a:schemeClr>
          </a:solid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b="1" dirty="0" smtClean="0">
                <a:solidFill>
                  <a:srgbClr val="000018"/>
                </a:solidFill>
              </a:rPr>
              <a:t>Engage and Educate</a:t>
            </a:r>
          </a:p>
        </p:txBody>
      </p:sp>
      <p:sp>
        <p:nvSpPr>
          <p:cNvPr id="17" name="Rectangle 16"/>
          <p:cNvSpPr/>
          <p:nvPr/>
        </p:nvSpPr>
        <p:spPr bwMode="auto">
          <a:xfrm rot="16200000">
            <a:off x="2255043" y="3083720"/>
            <a:ext cx="3881439" cy="1524000"/>
          </a:xfrm>
          <a:prstGeom prst="rect">
            <a:avLst/>
          </a:prstGeom>
          <a:solidFill>
            <a:schemeClr val="accent1">
              <a:alpha val="48000"/>
            </a:schemeClr>
          </a:solid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b="1" dirty="0" smtClean="0">
                <a:solidFill>
                  <a:srgbClr val="000018"/>
                </a:solidFill>
              </a:rPr>
              <a:t>Execute and Evaluate</a:t>
            </a:r>
          </a:p>
        </p:txBody>
      </p:sp>
    </p:spTree>
    <p:extLst>
      <p:ext uri="{BB962C8B-B14F-4D97-AF65-F5344CB8AC3E}">
        <p14:creationId xmlns:p14="http://schemas.microsoft.com/office/powerpoint/2010/main" val="2273763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6600" dirty="0" smtClean="0"/>
              <a:t>Sustaining Change</a:t>
            </a:r>
            <a:endParaRPr lang="en-US" sz="6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48</a:t>
            </a:fld>
            <a:endParaRPr lang="en-US" dirty="0">
              <a:solidFill>
                <a:prstClr val="black">
                  <a:tint val="75000"/>
                </a:prstClr>
              </a:solidFill>
            </a:endParaRPr>
          </a:p>
        </p:txBody>
      </p:sp>
      <p:sp>
        <p:nvSpPr>
          <p:cNvPr id="8" name="TextBox 7"/>
          <p:cNvSpPr txBox="1"/>
          <p:nvPr/>
        </p:nvSpPr>
        <p:spPr>
          <a:xfrm>
            <a:off x="4419600" y="2209800"/>
            <a:ext cx="4572000" cy="2800767"/>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w="25400">
            <a:solidFill>
              <a:schemeClr val="tx1"/>
            </a:solidFill>
          </a:ln>
          <a:effectLst>
            <a:innerShdw blurRad="63500" dist="50800" dir="2700000">
              <a:prstClr val="black">
                <a:alpha val="50000"/>
              </a:prstClr>
            </a:innerShdw>
          </a:effectLst>
        </p:spPr>
        <p:txBody>
          <a:bodyPr wrap="square" rtlCol="0">
            <a:spAutoFit/>
          </a:bodyPr>
          <a:lstStyle/>
          <a:p>
            <a:pPr algn="ctr"/>
            <a:r>
              <a:rPr lang="en-US" sz="4400" dirty="0" smtClean="0"/>
              <a:t>Effectiveness</a:t>
            </a:r>
          </a:p>
          <a:p>
            <a:pPr algn="ctr"/>
            <a:r>
              <a:rPr lang="en-US" sz="4400" dirty="0" smtClean="0"/>
              <a:t>Institutionalization</a:t>
            </a:r>
          </a:p>
          <a:p>
            <a:pPr algn="ctr"/>
            <a:r>
              <a:rPr lang="en-US" sz="4400" dirty="0" smtClean="0"/>
              <a:t>Capacity</a:t>
            </a:r>
          </a:p>
          <a:p>
            <a:pPr algn="ctr"/>
            <a:r>
              <a:rPr lang="en-US" sz="4400" dirty="0" smtClean="0"/>
              <a:t>Context</a:t>
            </a:r>
          </a:p>
        </p:txBody>
      </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2" cstate="print"/>
          <a:srcRect/>
          <a:stretch>
            <a:fillRect/>
          </a:stretch>
        </p:blipFill>
        <p:spPr bwMode="auto">
          <a:xfrm>
            <a:off x="-152400" y="5503474"/>
            <a:ext cx="1752600" cy="1354524"/>
          </a:xfrm>
          <a:prstGeom prst="rect">
            <a:avLst/>
          </a:prstGeom>
          <a:noFill/>
          <a:ln w="9525">
            <a:noFill/>
            <a:miter lim="800000"/>
            <a:headEnd/>
            <a:tailEnd/>
          </a:ln>
        </p:spPr>
      </p:pic>
      <p:sp>
        <p:nvSpPr>
          <p:cNvPr id="7" name="TextBox 6"/>
          <p:cNvSpPr txBox="1"/>
          <p:nvPr/>
        </p:nvSpPr>
        <p:spPr>
          <a:xfrm>
            <a:off x="152400" y="2209800"/>
            <a:ext cx="3886200" cy="2800767"/>
          </a:xfrm>
          <a:prstGeom prst="rect">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w="25400">
            <a:solidFill>
              <a:schemeClr val="tx1"/>
            </a:solidFill>
          </a:ln>
          <a:effectLst>
            <a:innerShdw blurRad="63500" dist="50800" dir="2700000">
              <a:prstClr val="black">
                <a:alpha val="50000"/>
              </a:prstClr>
            </a:innerShdw>
          </a:effectLst>
        </p:spPr>
        <p:txBody>
          <a:bodyPr wrap="square" rtlCol="0">
            <a:spAutoFit/>
          </a:bodyPr>
          <a:lstStyle/>
          <a:p>
            <a:pPr algn="ctr"/>
            <a:r>
              <a:rPr lang="en-US" sz="4400" dirty="0" smtClean="0"/>
              <a:t>Engage</a:t>
            </a:r>
          </a:p>
          <a:p>
            <a:pPr algn="ctr"/>
            <a:r>
              <a:rPr lang="en-US" sz="4400" dirty="0" smtClean="0"/>
              <a:t>Educate</a:t>
            </a:r>
          </a:p>
          <a:p>
            <a:pPr algn="ctr"/>
            <a:r>
              <a:rPr lang="en-US" sz="4400" dirty="0" smtClean="0"/>
              <a:t>Environment</a:t>
            </a:r>
          </a:p>
          <a:p>
            <a:pPr algn="ctr"/>
            <a:r>
              <a:rPr lang="en-US" sz="4400" dirty="0" smtClean="0"/>
              <a:t>Evaluate</a:t>
            </a:r>
            <a:endParaRPr lang="en-US" sz="4400" dirty="0"/>
          </a:p>
        </p:txBody>
      </p:sp>
      <p:sp>
        <p:nvSpPr>
          <p:cNvPr id="9" name="Right Arrow 8" descr="alt=&quot;&quot;"/>
          <p:cNvSpPr/>
          <p:nvPr/>
        </p:nvSpPr>
        <p:spPr>
          <a:xfrm>
            <a:off x="3505200" y="2971800"/>
            <a:ext cx="990600" cy="990600"/>
          </a:xfrm>
          <a:prstGeom prst="rightArrow">
            <a:avLst/>
          </a:prstGeom>
          <a:gradFill>
            <a:gsLst>
              <a:gs pos="0">
                <a:schemeClr val="accent1">
                  <a:lumMod val="40000"/>
                  <a:lumOff val="60000"/>
                  <a:alpha val="52000"/>
                </a:schemeClr>
              </a:gs>
              <a:gs pos="35000">
                <a:schemeClr val="accent1">
                  <a:tint val="37000"/>
                  <a:satMod val="300000"/>
                </a:schemeClr>
              </a:gs>
              <a:gs pos="100000">
                <a:schemeClr val="accent1">
                  <a:tint val="15000"/>
                  <a:satMod val="350000"/>
                </a:schemeClr>
              </a:gs>
            </a:gsLst>
            <a:lin ang="16200000" scaled="1"/>
          </a:gra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71600"/>
          </a:xfrm>
        </p:spPr>
        <p:txBody>
          <a:bodyPr>
            <a:noAutofit/>
          </a:bodyPr>
          <a:lstStyle/>
          <a:p>
            <a:r>
              <a:rPr lang="en-US" sz="4800" dirty="0">
                <a:solidFill>
                  <a:schemeClr val="bg1"/>
                </a:solidFill>
              </a:rPr>
              <a:t>Program </a:t>
            </a:r>
            <a:r>
              <a:rPr lang="en-US" sz="4800" dirty="0" smtClean="0">
                <a:solidFill>
                  <a:schemeClr val="bg1"/>
                </a:solidFill>
              </a:rPr>
              <a:t>Sustainability Conceptual </a:t>
            </a:r>
            <a:r>
              <a:rPr lang="en-US" sz="4800" dirty="0">
                <a:solidFill>
                  <a:schemeClr val="bg1"/>
                </a:solidFill>
              </a:rPr>
              <a:t>Model</a:t>
            </a:r>
            <a:endParaRPr lang="en-US" sz="2400" dirty="0"/>
          </a:p>
        </p:txBody>
      </p:sp>
      <p:pic>
        <p:nvPicPr>
          <p:cNvPr id="5" name="Picture 4" descr="This figure shows a framework for conceptualizing program sustainability. The three components that make-up Program Sustainability include: 1) Factors in the broader community environment 2) Factors within the organizational setting 3) Project design and implementaion factors. Program Sustainability is defined as: 1) Maintenance of health benefits from a program 2) Institutionalization of a program within an organization 3) Capacity building in the recipient community&#10;&#10;Reference: Shediac-Rizkallah. Health Educ Res 1998; 13: 87-108" title="Program Sustainability Conceptual Model"/>
          <p:cNvPicPr>
            <a:picLocks noChangeAspect="1"/>
          </p:cNvPicPr>
          <p:nvPr/>
        </p:nvPicPr>
        <p:blipFill>
          <a:blip r:embed="rId2"/>
          <a:stretch>
            <a:fillRect/>
          </a:stretch>
        </p:blipFill>
        <p:spPr>
          <a:xfrm>
            <a:off x="0" y="2438400"/>
            <a:ext cx="9144000" cy="3620954"/>
          </a:xfrm>
          <a:prstGeom prst="rect">
            <a:avLst/>
          </a:prstGeom>
        </p:spPr>
      </p:pic>
      <p:sp>
        <p:nvSpPr>
          <p:cNvPr id="6" name="Title 3"/>
          <p:cNvSpPr txBox="1">
            <a:spLocks/>
          </p:cNvSpPr>
          <p:nvPr/>
        </p:nvSpPr>
        <p:spPr>
          <a:xfrm>
            <a:off x="160882" y="1595377"/>
            <a:ext cx="8839200" cy="8382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a:t>
            </a:r>
            <a:r>
              <a:rPr lang="en-US" sz="3200" dirty="0" err="1"/>
              <a:t>Shediac-Rizkallah</a:t>
            </a:r>
            <a:r>
              <a:rPr lang="en-US" sz="3200" dirty="0"/>
              <a:t>, Health </a:t>
            </a:r>
            <a:r>
              <a:rPr lang="en-US" sz="3200" dirty="0" err="1"/>
              <a:t>Educ</a:t>
            </a:r>
            <a:r>
              <a:rPr lang="en-US" sz="3200" dirty="0"/>
              <a:t> Res 1998; 13: 87-108)</a:t>
            </a:r>
          </a:p>
          <a:p>
            <a:r>
              <a:rPr lang="en-US" dirty="0" smtClean="0">
                <a:solidFill>
                  <a:schemeClr val="bg1"/>
                </a:solidFill>
              </a:rPr>
              <a:t>Model</a:t>
            </a:r>
            <a:endParaRPr lang="en-US" sz="2000" dirty="0"/>
          </a:p>
        </p:txBody>
      </p:sp>
    </p:spTree>
    <p:extLst>
      <p:ext uri="{BB962C8B-B14F-4D97-AF65-F5344CB8AC3E}">
        <p14:creationId xmlns:p14="http://schemas.microsoft.com/office/powerpoint/2010/main" val="3798927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17638"/>
          </a:xfrm>
        </p:spPr>
        <p:txBody>
          <a:bodyPr>
            <a:normAutofit/>
          </a:bodyPr>
          <a:lstStyle/>
          <a:p>
            <a:r>
              <a:rPr lang="en-US" sz="6600" dirty="0" smtClean="0"/>
              <a:t>Implementation</a:t>
            </a:r>
            <a:endParaRPr lang="en-US" sz="6600" dirty="0"/>
          </a:p>
        </p:txBody>
      </p:sp>
      <p:pic>
        <p:nvPicPr>
          <p:cNvPr id="4" name="Picture 3"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600200"/>
            <a:ext cx="5953125" cy="4867275"/>
          </a:xfrm>
          <a:prstGeom prst="rect">
            <a:avLst/>
          </a:prstGeom>
        </p:spPr>
      </p:pic>
      <p:sp>
        <p:nvSpPr>
          <p:cNvPr id="7" name="Rectangle 6" descr="alt=&quot;&quot;"/>
          <p:cNvSpPr/>
          <p:nvPr/>
        </p:nvSpPr>
        <p:spPr bwMode="auto">
          <a:xfrm>
            <a:off x="2057399" y="3886200"/>
            <a:ext cx="990601" cy="533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6" name="Rectangle 5"/>
          <p:cNvSpPr/>
          <p:nvPr/>
        </p:nvSpPr>
        <p:spPr bwMode="auto">
          <a:xfrm rot="16200000">
            <a:off x="766763" y="3119437"/>
            <a:ext cx="3881439" cy="1452562"/>
          </a:xfrm>
          <a:prstGeom prst="rect">
            <a:avLst/>
          </a:prstGeom>
          <a:solidFill>
            <a:schemeClr val="accent1">
              <a:alpha val="48000"/>
            </a:schemeClr>
          </a:solid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b="1" dirty="0" smtClean="0">
                <a:solidFill>
                  <a:srgbClr val="000018"/>
                </a:solidFill>
              </a:rPr>
              <a:t>Engage and Educate</a:t>
            </a:r>
          </a:p>
        </p:txBody>
      </p:sp>
      <p:sp>
        <p:nvSpPr>
          <p:cNvPr id="10" name="Rectangle 9" descr="alt=&quot;&quot;"/>
          <p:cNvSpPr/>
          <p:nvPr/>
        </p:nvSpPr>
        <p:spPr bwMode="auto">
          <a:xfrm>
            <a:off x="5029200" y="2286000"/>
            <a:ext cx="1981200" cy="533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1" name="Rectangle 10" descr="alt=&quot;&quot;"/>
          <p:cNvSpPr/>
          <p:nvPr/>
        </p:nvSpPr>
        <p:spPr bwMode="auto">
          <a:xfrm>
            <a:off x="6324600" y="3200400"/>
            <a:ext cx="938646" cy="213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5" name="Rectangle 4"/>
          <p:cNvSpPr/>
          <p:nvPr/>
        </p:nvSpPr>
        <p:spPr>
          <a:xfrm>
            <a:off x="5105400" y="2971800"/>
            <a:ext cx="2157846" cy="873918"/>
          </a:xfrm>
          <a:prstGeom prst="rect">
            <a:avLst/>
          </a:prstGeom>
          <a:solidFill>
            <a:srgbClr val="99CC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900" b="1" dirty="0">
                <a:ln w="11430"/>
                <a:gradFill>
                  <a:gsLst>
                    <a:gs pos="0">
                      <a:srgbClr val="BEBFC0">
                        <a:tint val="70000"/>
                        <a:satMod val="245000"/>
                      </a:srgbClr>
                    </a:gs>
                    <a:gs pos="75000">
                      <a:srgbClr val="BEBFC0">
                        <a:tint val="90000"/>
                        <a:shade val="60000"/>
                        <a:satMod val="240000"/>
                      </a:srgbClr>
                    </a:gs>
                    <a:gs pos="100000">
                      <a:srgbClr val="BEBFC0">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rPr>
              <a:t>CUSP</a:t>
            </a:r>
          </a:p>
        </p:txBody>
      </p:sp>
      <p:pic>
        <p:nvPicPr>
          <p:cNvPr id="14"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4" cstate="print"/>
          <a:srcRect/>
          <a:stretch>
            <a:fillRect/>
          </a:stretch>
        </p:blipFill>
        <p:spPr bwMode="auto">
          <a:xfrm>
            <a:off x="-152400" y="5503474"/>
            <a:ext cx="1752600" cy="1354524"/>
          </a:xfrm>
          <a:prstGeom prst="rect">
            <a:avLst/>
          </a:prstGeom>
          <a:noFill/>
          <a:ln w="9525">
            <a:noFill/>
            <a:miter lim="800000"/>
            <a:headEnd/>
            <a:tailEnd/>
          </a:ln>
        </p:spPr>
      </p:pic>
      <p:sp>
        <p:nvSpPr>
          <p:cNvPr id="12" name="Rectangle 11" descr="alt=&quot;&quot;"/>
          <p:cNvSpPr/>
          <p:nvPr/>
        </p:nvSpPr>
        <p:spPr bwMode="auto">
          <a:xfrm>
            <a:off x="7553324" y="5638800"/>
            <a:ext cx="1462521" cy="1219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Tree>
    <p:extLst>
      <p:ext uri="{BB962C8B-B14F-4D97-AF65-F5344CB8AC3E}">
        <p14:creationId xmlns:p14="http://schemas.microsoft.com/office/powerpoint/2010/main" val="30271177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sz="quarter" idx="11"/>
          </p:nvPr>
        </p:nvSpPr>
        <p:spPr/>
        <p:txBody>
          <a:bodyPr/>
          <a:lstStyle/>
          <a:p>
            <a:pPr marL="0" indent="0" algn="ctr">
              <a:buNone/>
            </a:pPr>
            <a:endParaRPr lang="en-US" dirty="0" smtClean="0"/>
          </a:p>
          <a:p>
            <a:pPr marL="0" indent="0" algn="ctr">
              <a:buNone/>
            </a:pPr>
            <a:endParaRPr lang="en-US" dirty="0"/>
          </a:p>
          <a:p>
            <a:pPr marL="0" indent="0" algn="ctr">
              <a:buNone/>
            </a:pPr>
            <a:r>
              <a:rPr lang="en-US" sz="4400" dirty="0" smtClean="0"/>
              <a:t>Questions?</a:t>
            </a:r>
            <a:endParaRPr lang="en-US" sz="4400" dirty="0"/>
          </a:p>
        </p:txBody>
      </p:sp>
      <p:sp>
        <p:nvSpPr>
          <p:cNvPr id="5" name="Slide Number Placeholder 3"/>
          <p:cNvSpPr>
            <a:spLocks noGrp="1"/>
          </p:cNvSpPr>
          <p:nvPr>
            <p:ph type="sldNum" sz="quarter" idx="4294967295"/>
          </p:nvPr>
        </p:nvSpPr>
        <p:spPr>
          <a:xfrm>
            <a:off x="457200" y="632460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fld id="{D60F9124-53E4-4354-BB82-A45AE5086DA4}" type="slidenum">
              <a:rPr lang="en-US" altLang="en-US" smtClean="0"/>
              <a:pPr algn="l" eaLnBrk="1" hangingPunct="1"/>
              <a:t>50</a:t>
            </a:fld>
            <a:endParaRPr lang="en-US" altLang="en-US" dirty="0" smtClean="0"/>
          </a:p>
        </p:txBody>
      </p:sp>
    </p:spTree>
    <p:extLst>
      <p:ext uri="{BB962C8B-B14F-4D97-AF65-F5344CB8AC3E}">
        <p14:creationId xmlns:p14="http://schemas.microsoft.com/office/powerpoint/2010/main" val="1566147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51</a:t>
            </a:fld>
            <a:endParaRPr lang="en-US" dirty="0">
              <a:solidFill>
                <a:prstClr val="black">
                  <a:tint val="75000"/>
                </a:prstClr>
              </a:solidFill>
            </a:endParaRPr>
          </a:p>
        </p:txBody>
      </p:sp>
      <p:sp>
        <p:nvSpPr>
          <p:cNvPr id="4" name="Content Placeholder 3"/>
          <p:cNvSpPr>
            <a:spLocks noGrp="1"/>
          </p:cNvSpPr>
          <p:nvPr>
            <p:ph sz="quarter" idx="11"/>
          </p:nvPr>
        </p:nvSpPr>
        <p:spPr/>
        <p:txBody>
          <a:bodyPr>
            <a:normAutofit/>
          </a:bodyPr>
          <a:lstStyle/>
          <a:p>
            <a:pPr marL="0" indent="0">
              <a:buNone/>
            </a:pPr>
            <a:r>
              <a:rPr lang="en-US" sz="2600" dirty="0"/>
              <a:t>Prepared by the Health Research &amp; Educational Trust of the American Hospital Association with contract funding provided by the Agency for Healthcare Research and Quality through the contract,</a:t>
            </a:r>
            <a:r>
              <a:rPr lang="en-US" sz="2600" b="1" dirty="0"/>
              <a:t> </a:t>
            </a:r>
            <a:r>
              <a:rPr lang="en-US" sz="2600" dirty="0"/>
              <a:t>“National Implementation of Comprehensive Unit-based Safety Program (CUSP) to Reduce Catheter-Associated Urinary Tract Infection (CAUTI), project number HHSA290201000025I/HHSA29032001T, Task Order #1.”</a:t>
            </a:r>
          </a:p>
          <a:p>
            <a:pPr marL="0" indent="0">
              <a:buNone/>
            </a:pPr>
            <a:endParaRPr lang="en-US" dirty="0"/>
          </a:p>
        </p:txBody>
      </p:sp>
    </p:spTree>
    <p:extLst>
      <p:ext uri="{BB962C8B-B14F-4D97-AF65-F5344CB8AC3E}">
        <p14:creationId xmlns:p14="http://schemas.microsoft.com/office/powerpoint/2010/main" val="296566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17638"/>
          </a:xfrm>
        </p:spPr>
        <p:txBody>
          <a:bodyPr>
            <a:normAutofit/>
          </a:bodyPr>
          <a:lstStyle/>
          <a:p>
            <a:r>
              <a:rPr lang="en-US" sz="6600" dirty="0" smtClean="0"/>
              <a:t>Implementation</a:t>
            </a:r>
            <a:endParaRPr lang="en-US" sz="6600" dirty="0"/>
          </a:p>
        </p:txBody>
      </p:sp>
      <p:pic>
        <p:nvPicPr>
          <p:cNvPr id="4" name="Picture 3"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600200"/>
            <a:ext cx="5953125" cy="4867275"/>
          </a:xfrm>
          <a:prstGeom prst="rect">
            <a:avLst/>
          </a:prstGeom>
        </p:spPr>
      </p:pic>
      <p:sp>
        <p:nvSpPr>
          <p:cNvPr id="7" name="Rectangle 6" descr="alt=&quot;&quot;"/>
          <p:cNvSpPr/>
          <p:nvPr/>
        </p:nvSpPr>
        <p:spPr bwMode="auto">
          <a:xfrm>
            <a:off x="2057399" y="3886200"/>
            <a:ext cx="990601" cy="533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9" name="Rectangle 8"/>
          <p:cNvSpPr/>
          <p:nvPr/>
        </p:nvSpPr>
        <p:spPr bwMode="auto">
          <a:xfrm rot="16200000">
            <a:off x="2255043" y="3083720"/>
            <a:ext cx="3881439" cy="1524000"/>
          </a:xfrm>
          <a:prstGeom prst="rect">
            <a:avLst/>
          </a:prstGeom>
          <a:solidFill>
            <a:schemeClr val="accent1">
              <a:alpha val="48000"/>
            </a:schemeClr>
          </a:solid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b="1" dirty="0" smtClean="0">
                <a:solidFill>
                  <a:srgbClr val="000018"/>
                </a:solidFill>
              </a:rPr>
              <a:t>Execute and Evaluate</a:t>
            </a:r>
          </a:p>
        </p:txBody>
      </p:sp>
      <p:sp>
        <p:nvSpPr>
          <p:cNvPr id="10" name="Rectangle 9" descr="alt=&quot;&quot;"/>
          <p:cNvSpPr/>
          <p:nvPr/>
        </p:nvSpPr>
        <p:spPr bwMode="auto">
          <a:xfrm>
            <a:off x="5029200" y="2286000"/>
            <a:ext cx="1981200" cy="533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1" name="Rectangle 10" descr="alt=&quot;&quot;"/>
          <p:cNvSpPr/>
          <p:nvPr/>
        </p:nvSpPr>
        <p:spPr bwMode="auto">
          <a:xfrm>
            <a:off x="6324600" y="3200400"/>
            <a:ext cx="938646" cy="213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5" name="Rectangle 4"/>
          <p:cNvSpPr/>
          <p:nvPr/>
        </p:nvSpPr>
        <p:spPr>
          <a:xfrm>
            <a:off x="5105400" y="2971800"/>
            <a:ext cx="2060864" cy="846386"/>
          </a:xfrm>
          <a:prstGeom prst="rect">
            <a:avLst/>
          </a:prstGeom>
          <a:solidFill>
            <a:srgbClr val="99CC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900" b="1" dirty="0">
                <a:ln w="11430"/>
                <a:gradFill>
                  <a:gsLst>
                    <a:gs pos="0">
                      <a:srgbClr val="BEBFC0">
                        <a:tint val="70000"/>
                        <a:satMod val="245000"/>
                      </a:srgbClr>
                    </a:gs>
                    <a:gs pos="75000">
                      <a:srgbClr val="BEBFC0">
                        <a:tint val="90000"/>
                        <a:shade val="60000"/>
                        <a:satMod val="240000"/>
                      </a:srgbClr>
                    </a:gs>
                    <a:gs pos="100000">
                      <a:srgbClr val="BEBFC0">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rPr>
              <a:t>CUSP</a:t>
            </a:r>
          </a:p>
        </p:txBody>
      </p:sp>
      <p:pic>
        <p:nvPicPr>
          <p:cNvPr id="14"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4" cstate="print"/>
          <a:srcRect/>
          <a:stretch>
            <a:fillRect/>
          </a:stretch>
        </p:blipFill>
        <p:spPr bwMode="auto">
          <a:xfrm>
            <a:off x="-152400" y="5503474"/>
            <a:ext cx="1752600" cy="1354524"/>
          </a:xfrm>
          <a:prstGeom prst="rect">
            <a:avLst/>
          </a:prstGeom>
          <a:noFill/>
          <a:ln w="9525">
            <a:noFill/>
            <a:miter lim="800000"/>
            <a:headEnd/>
            <a:tailEnd/>
          </a:ln>
        </p:spPr>
      </p:pic>
      <p:sp>
        <p:nvSpPr>
          <p:cNvPr id="15" name="Rectangle 14"/>
          <p:cNvSpPr/>
          <p:nvPr/>
        </p:nvSpPr>
        <p:spPr>
          <a:xfrm>
            <a:off x="5105400" y="2971800"/>
            <a:ext cx="2157846" cy="873918"/>
          </a:xfrm>
          <a:prstGeom prst="rect">
            <a:avLst/>
          </a:prstGeom>
          <a:solidFill>
            <a:srgbClr val="99CC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900" b="1" dirty="0">
                <a:ln w="11430"/>
                <a:gradFill>
                  <a:gsLst>
                    <a:gs pos="0">
                      <a:srgbClr val="BEBFC0">
                        <a:tint val="70000"/>
                        <a:satMod val="245000"/>
                      </a:srgbClr>
                    </a:gs>
                    <a:gs pos="75000">
                      <a:srgbClr val="BEBFC0">
                        <a:tint val="90000"/>
                        <a:shade val="60000"/>
                        <a:satMod val="240000"/>
                      </a:srgbClr>
                    </a:gs>
                    <a:gs pos="100000">
                      <a:srgbClr val="BEBFC0">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rPr>
              <a:t>CUSP</a:t>
            </a:r>
          </a:p>
        </p:txBody>
      </p:sp>
      <p:sp>
        <p:nvSpPr>
          <p:cNvPr id="12" name="Rectangle 11" descr="alt=&quot;&quot;"/>
          <p:cNvSpPr/>
          <p:nvPr/>
        </p:nvSpPr>
        <p:spPr bwMode="auto">
          <a:xfrm>
            <a:off x="7553324" y="5638800"/>
            <a:ext cx="1462521" cy="1219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Tree>
    <p:extLst>
      <p:ext uri="{BB962C8B-B14F-4D97-AF65-F5344CB8AC3E}">
        <p14:creationId xmlns:p14="http://schemas.microsoft.com/office/powerpoint/2010/main" val="1330637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17638"/>
          </a:xfrm>
        </p:spPr>
        <p:txBody>
          <a:bodyPr>
            <a:normAutofit/>
          </a:bodyPr>
          <a:lstStyle/>
          <a:p>
            <a:r>
              <a:rPr lang="en-US" sz="6600" dirty="0" smtClean="0"/>
              <a:t>Sustainment</a:t>
            </a:r>
            <a:endParaRPr lang="en-US" sz="6600" dirty="0"/>
          </a:p>
        </p:txBody>
      </p:sp>
      <p:pic>
        <p:nvPicPr>
          <p:cNvPr id="4" name="Picture 3"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600200"/>
            <a:ext cx="5953125" cy="4867275"/>
          </a:xfrm>
          <a:prstGeom prst="rect">
            <a:avLst/>
          </a:prstGeom>
        </p:spPr>
      </p:pic>
      <p:sp>
        <p:nvSpPr>
          <p:cNvPr id="7" name="Rectangle 6" descr="alt=&quot;&quot;"/>
          <p:cNvSpPr/>
          <p:nvPr/>
        </p:nvSpPr>
        <p:spPr bwMode="auto">
          <a:xfrm>
            <a:off x="2057399" y="3886200"/>
            <a:ext cx="990601" cy="533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0" name="Rectangle 9" descr="alt=&quot;&quot;"/>
          <p:cNvSpPr/>
          <p:nvPr/>
        </p:nvSpPr>
        <p:spPr bwMode="auto">
          <a:xfrm>
            <a:off x="5029200" y="2286000"/>
            <a:ext cx="1981200" cy="533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1" name="Rectangle 10" descr="alt=&quot;&quot;"/>
          <p:cNvSpPr/>
          <p:nvPr/>
        </p:nvSpPr>
        <p:spPr bwMode="auto">
          <a:xfrm>
            <a:off x="6324600" y="3200400"/>
            <a:ext cx="938646" cy="2133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5" name="Rectangle 4"/>
          <p:cNvSpPr/>
          <p:nvPr/>
        </p:nvSpPr>
        <p:spPr>
          <a:xfrm>
            <a:off x="5105400" y="2971800"/>
            <a:ext cx="2060864" cy="846386"/>
          </a:xfrm>
          <a:prstGeom prst="rect">
            <a:avLst/>
          </a:prstGeom>
          <a:solidFill>
            <a:srgbClr val="99CC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900" b="1" dirty="0">
                <a:ln w="11430"/>
                <a:gradFill>
                  <a:gsLst>
                    <a:gs pos="0">
                      <a:srgbClr val="BEBFC0">
                        <a:tint val="70000"/>
                        <a:satMod val="245000"/>
                      </a:srgbClr>
                    </a:gs>
                    <a:gs pos="75000">
                      <a:srgbClr val="BEBFC0">
                        <a:tint val="90000"/>
                        <a:shade val="60000"/>
                        <a:satMod val="240000"/>
                      </a:srgbClr>
                    </a:gs>
                    <a:gs pos="100000">
                      <a:srgbClr val="BEBFC0">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rPr>
              <a:t>CUSP</a:t>
            </a:r>
          </a:p>
        </p:txBody>
      </p:sp>
      <p:pic>
        <p:nvPicPr>
          <p:cNvPr id="14"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4" cstate="print"/>
          <a:srcRect/>
          <a:stretch>
            <a:fillRect/>
          </a:stretch>
        </p:blipFill>
        <p:spPr bwMode="auto">
          <a:xfrm>
            <a:off x="-152400" y="5503474"/>
            <a:ext cx="1752600" cy="1354524"/>
          </a:xfrm>
          <a:prstGeom prst="rect">
            <a:avLst/>
          </a:prstGeom>
          <a:noFill/>
          <a:ln w="9525">
            <a:noFill/>
            <a:miter lim="800000"/>
            <a:headEnd/>
            <a:tailEnd/>
          </a:ln>
        </p:spPr>
      </p:pic>
      <p:sp>
        <p:nvSpPr>
          <p:cNvPr id="15" name="Rectangle 14"/>
          <p:cNvSpPr/>
          <p:nvPr/>
        </p:nvSpPr>
        <p:spPr>
          <a:xfrm>
            <a:off x="5105400" y="2971800"/>
            <a:ext cx="2157846" cy="873918"/>
          </a:xfrm>
          <a:prstGeom prst="rect">
            <a:avLst/>
          </a:prstGeom>
          <a:solidFill>
            <a:srgbClr val="99CC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900" b="1" dirty="0">
                <a:ln w="11430"/>
                <a:gradFill>
                  <a:gsLst>
                    <a:gs pos="0">
                      <a:srgbClr val="BEBFC0">
                        <a:tint val="70000"/>
                        <a:satMod val="245000"/>
                      </a:srgbClr>
                    </a:gs>
                    <a:gs pos="75000">
                      <a:srgbClr val="BEBFC0">
                        <a:tint val="90000"/>
                        <a:shade val="60000"/>
                        <a:satMod val="240000"/>
                      </a:srgbClr>
                    </a:gs>
                    <a:gs pos="100000">
                      <a:srgbClr val="BEBFC0">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rPr>
              <a:t>CUSP</a:t>
            </a:r>
          </a:p>
        </p:txBody>
      </p:sp>
      <p:sp>
        <p:nvSpPr>
          <p:cNvPr id="16" name="Rectangle 15" descr="alt=&quot;&quot;"/>
          <p:cNvSpPr/>
          <p:nvPr/>
        </p:nvSpPr>
        <p:spPr bwMode="auto">
          <a:xfrm rot="16200000">
            <a:off x="4154632" y="2703368"/>
            <a:ext cx="3886200" cy="2289464"/>
          </a:xfrm>
          <a:prstGeom prst="rect">
            <a:avLst/>
          </a:prstGeom>
          <a:solidFill>
            <a:schemeClr val="accent1">
              <a:alpha val="48000"/>
            </a:schemeClr>
          </a:solid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b="1" dirty="0" smtClean="0">
                <a:solidFill>
                  <a:srgbClr val="000018"/>
                </a:solidFill>
              </a:rPr>
              <a:t>Sustainment</a:t>
            </a:r>
          </a:p>
        </p:txBody>
      </p:sp>
      <p:sp>
        <p:nvSpPr>
          <p:cNvPr id="12" name="Rectangle 11" descr="alt=&quot;&quot;"/>
          <p:cNvSpPr/>
          <p:nvPr/>
        </p:nvSpPr>
        <p:spPr bwMode="auto">
          <a:xfrm>
            <a:off x="7553324" y="5638800"/>
            <a:ext cx="1462521" cy="1219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Tree>
    <p:extLst>
      <p:ext uri="{BB962C8B-B14F-4D97-AF65-F5344CB8AC3E}">
        <p14:creationId xmlns:p14="http://schemas.microsoft.com/office/powerpoint/2010/main" val="808813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371600"/>
          </a:xfrm>
        </p:spPr>
        <p:txBody>
          <a:bodyPr>
            <a:noAutofit/>
          </a:bodyPr>
          <a:lstStyle/>
          <a:p>
            <a:r>
              <a:rPr lang="en-US" sz="6600" dirty="0" smtClean="0"/>
              <a:t>Implementation</a:t>
            </a:r>
            <a:endParaRPr lang="en-US" sz="6600" dirty="0"/>
          </a:p>
        </p:txBody>
      </p:sp>
      <p:sp>
        <p:nvSpPr>
          <p:cNvPr id="7" name="Content Placeholder 6"/>
          <p:cNvSpPr>
            <a:spLocks noGrp="1"/>
          </p:cNvSpPr>
          <p:nvPr>
            <p:ph sz="quarter" idx="11"/>
          </p:nvPr>
        </p:nvSpPr>
        <p:spPr>
          <a:xfrm>
            <a:off x="2590800" y="2209800"/>
            <a:ext cx="3962400" cy="1143000"/>
          </a:xfrm>
        </p:spPr>
        <p:txBody>
          <a:bodyPr>
            <a:normAutofit/>
          </a:bodyPr>
          <a:lstStyle/>
          <a:p>
            <a:pPr marL="0" indent="0" algn="ctr">
              <a:buNone/>
            </a:pPr>
            <a:r>
              <a:rPr lang="en-US" sz="6600" dirty="0" smtClean="0"/>
              <a:t>Technical</a:t>
            </a:r>
            <a:endParaRPr lang="en-US" sz="6600" dirty="0"/>
          </a:p>
        </p:txBody>
      </p:sp>
      <p:sp>
        <p:nvSpPr>
          <p:cNvPr id="8" name="Content Placeholder 7"/>
          <p:cNvSpPr>
            <a:spLocks noGrp="1"/>
          </p:cNvSpPr>
          <p:nvPr>
            <p:ph sz="quarter" idx="12"/>
          </p:nvPr>
        </p:nvSpPr>
        <p:spPr>
          <a:xfrm>
            <a:off x="1558159" y="3702270"/>
            <a:ext cx="6027683" cy="1447800"/>
          </a:xfrm>
        </p:spPr>
        <p:txBody>
          <a:bodyPr>
            <a:normAutofit/>
          </a:bodyPr>
          <a:lstStyle/>
          <a:p>
            <a:pPr marL="0" indent="0" algn="ctr">
              <a:buNone/>
            </a:pPr>
            <a:r>
              <a:rPr lang="en-US" sz="6600" dirty="0" smtClean="0"/>
              <a:t>Socio-Adaptive</a:t>
            </a:r>
            <a:endParaRPr lang="en-US" sz="6600" dirty="0"/>
          </a:p>
        </p:txBody>
      </p:sp>
    </p:spTree>
    <p:extLst>
      <p:ext uri="{BB962C8B-B14F-4D97-AF65-F5344CB8AC3E}">
        <p14:creationId xmlns:p14="http://schemas.microsoft.com/office/powerpoint/2010/main" val="25233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371600"/>
          </a:xfrm>
        </p:spPr>
        <p:txBody>
          <a:bodyPr>
            <a:noAutofit/>
          </a:bodyPr>
          <a:lstStyle/>
          <a:p>
            <a:r>
              <a:rPr lang="en-US" sz="6600" dirty="0" smtClean="0"/>
              <a:t>Implementation</a:t>
            </a:r>
            <a:endParaRPr lang="en-US" sz="6600" dirty="0"/>
          </a:p>
        </p:txBody>
      </p:sp>
      <p:sp>
        <p:nvSpPr>
          <p:cNvPr id="7" name="Content Placeholder 6"/>
          <p:cNvSpPr>
            <a:spLocks noGrp="1"/>
          </p:cNvSpPr>
          <p:nvPr>
            <p:ph sz="quarter" idx="11"/>
          </p:nvPr>
        </p:nvSpPr>
        <p:spPr>
          <a:xfrm>
            <a:off x="2590800" y="2209800"/>
            <a:ext cx="3962400" cy="1143000"/>
          </a:xfrm>
        </p:spPr>
        <p:txBody>
          <a:bodyPr>
            <a:normAutofit/>
          </a:bodyPr>
          <a:lstStyle/>
          <a:p>
            <a:pPr marL="0" indent="0" algn="ctr">
              <a:buNone/>
            </a:pPr>
            <a:r>
              <a:rPr lang="en-US" sz="6600" dirty="0" smtClean="0"/>
              <a:t>Technical</a:t>
            </a:r>
            <a:endParaRPr lang="en-US" sz="6600" dirty="0"/>
          </a:p>
        </p:txBody>
      </p:sp>
      <p:sp>
        <p:nvSpPr>
          <p:cNvPr id="8" name="Content Placeholder 7"/>
          <p:cNvSpPr>
            <a:spLocks noGrp="1"/>
          </p:cNvSpPr>
          <p:nvPr>
            <p:ph sz="quarter" idx="12"/>
          </p:nvPr>
        </p:nvSpPr>
        <p:spPr>
          <a:xfrm>
            <a:off x="1558159" y="3702270"/>
            <a:ext cx="6027683" cy="1447800"/>
          </a:xfrm>
        </p:spPr>
        <p:txBody>
          <a:bodyPr>
            <a:normAutofit/>
          </a:bodyPr>
          <a:lstStyle/>
          <a:p>
            <a:pPr marL="0" indent="0" algn="ctr">
              <a:buNone/>
            </a:pPr>
            <a:r>
              <a:rPr lang="en-US" sz="6600" dirty="0" smtClean="0"/>
              <a:t>Socio-Adaptive</a:t>
            </a:r>
            <a:endParaRPr lang="en-US" sz="6600" dirty="0"/>
          </a:p>
        </p:txBody>
      </p:sp>
      <p:pic>
        <p:nvPicPr>
          <p:cNvPr id="1027" name="Picture 3" descr="al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2307772" cy="153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630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1983</TotalTime>
  <Words>2749</Words>
  <Application>Microsoft Office PowerPoint</Application>
  <PresentationFormat>On-screen Show (4:3)</PresentationFormat>
  <Paragraphs>383</Paragraphs>
  <Slides>51</Slides>
  <Notes>24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Sustaining Change</vt:lpstr>
      <vt:lpstr>Learning Objectives</vt:lpstr>
      <vt:lpstr>Acknowledgements…</vt:lpstr>
      <vt:lpstr>Journal Articles on Sustainment</vt:lpstr>
      <vt:lpstr>Implementation</vt:lpstr>
      <vt:lpstr>Implementation</vt:lpstr>
      <vt:lpstr>Sustainment</vt:lpstr>
      <vt:lpstr>Implementation</vt:lpstr>
      <vt:lpstr>Implementation</vt:lpstr>
      <vt:lpstr>Implementation</vt:lpstr>
      <vt:lpstr>Implementation</vt:lpstr>
      <vt:lpstr>Culture</vt:lpstr>
      <vt:lpstr>Culture</vt:lpstr>
      <vt:lpstr>“I know it when I see it.”</vt:lpstr>
      <vt:lpstr>The 4 E’s of Change</vt:lpstr>
      <vt:lpstr>Sustainment</vt:lpstr>
      <vt:lpstr>Sustaining Change</vt:lpstr>
      <vt:lpstr>Sustaining Change</vt:lpstr>
      <vt:lpstr>Engage</vt:lpstr>
      <vt:lpstr>Passion</vt:lpstr>
      <vt:lpstr>What is the diagnosis?</vt:lpstr>
      <vt:lpstr>Indication for UC?</vt:lpstr>
      <vt:lpstr>Passion</vt:lpstr>
      <vt:lpstr>What did the staff do with Mrs. B’s urinary catheter?</vt:lpstr>
      <vt:lpstr>Finances</vt:lpstr>
      <vt:lpstr>Vision</vt:lpstr>
      <vt:lpstr>Sustaining Change</vt:lpstr>
      <vt:lpstr>Education</vt:lpstr>
      <vt:lpstr>Facts</vt:lpstr>
      <vt:lpstr>Flow</vt:lpstr>
      <vt:lpstr>CAUTI definition changes 2015?</vt:lpstr>
      <vt:lpstr>Sustaining Change</vt:lpstr>
      <vt:lpstr>Environment</vt:lpstr>
      <vt:lpstr>Structure: People</vt:lpstr>
      <vt:lpstr>Structure: Leadership</vt:lpstr>
      <vt:lpstr>Structure: Things</vt:lpstr>
      <vt:lpstr>Process: Protocols</vt:lpstr>
      <vt:lpstr>Process: Procedures</vt:lpstr>
      <vt:lpstr>Sustaining Change</vt:lpstr>
      <vt:lpstr>Context: Internal</vt:lpstr>
      <vt:lpstr>Context: External</vt:lpstr>
      <vt:lpstr>Evaluation</vt:lpstr>
      <vt:lpstr>Evaluation: Metrics</vt:lpstr>
      <vt:lpstr>Our Metrics Are…</vt:lpstr>
      <vt:lpstr>Evaluation: Metrics</vt:lpstr>
      <vt:lpstr>Don’t Forget the Cookies</vt:lpstr>
      <vt:lpstr>Implementation     Sustainment</vt:lpstr>
      <vt:lpstr>Sustaining Change</vt:lpstr>
      <vt:lpstr>Program Sustainability Conceptual Model</vt:lpstr>
      <vt:lpstr>Thank you!</vt:lpstr>
      <vt:lpstr>Funding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CUSP:  STOP CAUTI  Teamwork  Theory in Action  April 16, 2013</dc:title>
  <dc:creator>Chu, Eugene</dc:creator>
  <cp:lastModifiedBy>Chris Heidenrich</cp:lastModifiedBy>
  <cp:revision>236</cp:revision>
  <dcterms:created xsi:type="dcterms:W3CDTF">2006-08-16T00:00:00Z</dcterms:created>
  <dcterms:modified xsi:type="dcterms:W3CDTF">2015-10-01T14:43:36Z</dcterms:modified>
</cp:coreProperties>
</file>