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53" r:id="rId2"/>
    <p:sldId id="446" r:id="rId3"/>
    <p:sldId id="429" r:id="rId4"/>
    <p:sldId id="448" r:id="rId5"/>
    <p:sldId id="430" r:id="rId6"/>
    <p:sldId id="431" r:id="rId7"/>
    <p:sldId id="433" r:id="rId8"/>
    <p:sldId id="445" r:id="rId9"/>
    <p:sldId id="434" r:id="rId10"/>
    <p:sldId id="435" r:id="rId11"/>
    <p:sldId id="436" r:id="rId12"/>
    <p:sldId id="427" r:id="rId13"/>
    <p:sldId id="414" r:id="rId14"/>
    <p:sldId id="416" r:id="rId15"/>
    <p:sldId id="417" r:id="rId16"/>
    <p:sldId id="419" r:id="rId17"/>
    <p:sldId id="420" r:id="rId18"/>
    <p:sldId id="421" r:id="rId19"/>
    <p:sldId id="422" r:id="rId20"/>
    <p:sldId id="424" r:id="rId21"/>
    <p:sldId id="425" r:id="rId22"/>
    <p:sldId id="442" r:id="rId23"/>
    <p:sldId id="443" r:id="rId24"/>
    <p:sldId id="444" r:id="rId25"/>
    <p:sldId id="426" r:id="rId26"/>
    <p:sldId id="423" r:id="rId27"/>
    <p:sldId id="413" r:id="rId28"/>
    <p:sldId id="437" r:id="rId29"/>
    <p:sldId id="438" r:id="rId30"/>
    <p:sldId id="447" r:id="rId31"/>
    <p:sldId id="44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20" clrIdx="3">
    <p:extLst/>
  </p:cmAuthor>
  <p:cmAuthor id="4" name="Melissa A Miller" initials="MAM" lastIdx="5" clrIdx="4"/>
  <p:cmAuthor id="5" name="Chris Heidenrich OCKT" initials="CH" lastIdx="1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FBD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7" autoAdjust="0"/>
    <p:restoredTop sz="90879" autoAdjust="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Estimated Additional</a:t>
            </a:r>
            <a:r>
              <a:rPr lang="en-US" sz="1600" baseline="0" dirty="0" smtClean="0"/>
              <a:t> Costs of Healthcare-Acquired Conditions (HACs)</a:t>
            </a:r>
            <a:endParaRPr lang="en-US" sz="1600" dirty="0"/>
          </a:p>
        </c:rich>
      </c:tx>
      <c:layout>
        <c:manualLayout>
          <c:xMode val="edge"/>
          <c:yMode val="edge"/>
          <c:x val="0.13775068047049699"/>
          <c:y val="3.21931589537223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VAPs</c:v>
                </c:pt>
                <c:pt idx="1">
                  <c:v>SSIs</c:v>
                </c:pt>
                <c:pt idx="2">
                  <c:v>CLABSI</c:v>
                </c:pt>
                <c:pt idx="3">
                  <c:v>Other HACs</c:v>
                </c:pt>
                <c:pt idx="4">
                  <c:v>Pressure Ulcers</c:v>
                </c:pt>
                <c:pt idx="5">
                  <c:v>Post-op DVTs</c:v>
                </c:pt>
                <c:pt idx="6">
                  <c:v>Falls</c:v>
                </c:pt>
                <c:pt idx="7">
                  <c:v>Adverse Drug Events</c:v>
                </c:pt>
                <c:pt idx="8">
                  <c:v>Obstetric Adverse Events</c:v>
                </c:pt>
                <c:pt idx="9">
                  <c:v>CAUTI</c:v>
                </c:pt>
              </c:strCache>
            </c:strRef>
          </c:cat>
          <c:val>
            <c:numRef>
              <c:f>Sheet1!$B$2:$B$11</c:f>
              <c:numCache>
                <c:formatCode>_-"$"* #,##0_-;\-"$"* #,##0_-;_-"$"* "-"??_-;_-@_-</c:formatCode>
                <c:ptCount val="10"/>
                <c:pt idx="0">
                  <c:v>21001</c:v>
                </c:pt>
                <c:pt idx="1">
                  <c:v>21000</c:v>
                </c:pt>
                <c:pt idx="2">
                  <c:v>17000</c:v>
                </c:pt>
                <c:pt idx="3">
                  <c:v>17000</c:v>
                </c:pt>
                <c:pt idx="4">
                  <c:v>17000</c:v>
                </c:pt>
                <c:pt idx="5">
                  <c:v>8000</c:v>
                </c:pt>
                <c:pt idx="6">
                  <c:v>7234</c:v>
                </c:pt>
                <c:pt idx="7">
                  <c:v>5000</c:v>
                </c:pt>
                <c:pt idx="8">
                  <c:v>3000</c:v>
                </c:pt>
                <c:pt idx="9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64373888"/>
        <c:axId val="64375424"/>
      </c:barChart>
      <c:catAx>
        <c:axId val="643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5424"/>
        <c:crosses val="autoZero"/>
        <c:auto val="1"/>
        <c:lblAlgn val="ctr"/>
        <c:lblOffset val="100"/>
        <c:noMultiLvlLbl val="0"/>
      </c:catAx>
      <c:valAx>
        <c:axId val="643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D960C-A2F5-4EEF-B424-94B32157B5BB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B0756-4C46-4076-AD9E-DE09773616A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Capacity</a:t>
          </a:r>
          <a:endParaRPr lang="en-US" sz="1800" dirty="0">
            <a:solidFill>
              <a:schemeClr val="tx1"/>
            </a:solidFill>
          </a:endParaRPr>
        </a:p>
      </dgm:t>
    </dgm:pt>
    <dgm:pt modelId="{40BACBE5-6389-4212-A97C-DABD5AE63859}" type="parTrans" cxnId="{BCD44EC6-3182-4860-A6EC-FE31CB2C2C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AC81B6-8FF6-4422-9495-92564116DE58}" type="sibTrans" cxnId="{BCD44EC6-3182-4860-A6EC-FE31CB2C2C1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8C90DCF-F581-4464-905A-10C06D97464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Revenue</a:t>
          </a:r>
          <a:endParaRPr lang="en-US" sz="1800" dirty="0">
            <a:solidFill>
              <a:schemeClr val="tx1"/>
            </a:solidFill>
          </a:endParaRPr>
        </a:p>
      </dgm:t>
    </dgm:pt>
    <dgm:pt modelId="{67BA487B-0B98-478F-9948-787F1FFFF2EE}" type="parTrans" cxnId="{9C593921-7752-4507-B425-224A8D511C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0C9F24-FDD7-436A-ACE8-D06D3025FCAC}" type="sibTrans" cxnId="{9C593921-7752-4507-B425-224A8D511C9A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1C1783E-8011-400F-A8FD-9253025A973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Staffing &amp; Salaries</a:t>
          </a:r>
          <a:endParaRPr lang="en-US" sz="1800" dirty="0">
            <a:solidFill>
              <a:schemeClr val="tx1"/>
            </a:solidFill>
          </a:endParaRPr>
        </a:p>
      </dgm:t>
    </dgm:pt>
    <dgm:pt modelId="{4E12982B-6ED4-4D04-A061-281E47A78CAA}" type="parTrans" cxnId="{1B9CE10F-020E-46D0-BB97-CCD08352AD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DCE853-6EC0-40C1-A0D0-3DCCCE2C0A39}" type="sibTrans" cxnId="{1B9CE10F-020E-46D0-BB97-CCD08352AD7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A9CA19F-0598-44DC-AC6B-A7A90E68F0D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Supplies &amp; Equipment</a:t>
          </a:r>
          <a:endParaRPr lang="en-US" sz="1800" dirty="0">
            <a:solidFill>
              <a:schemeClr val="tx1"/>
            </a:solidFill>
          </a:endParaRPr>
        </a:p>
      </dgm:t>
    </dgm:pt>
    <dgm:pt modelId="{30D2AD6C-F209-4317-B57D-6E7690BD69B6}" type="parTrans" cxnId="{F631A3BA-8756-44D4-B16D-EA2AB1B580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9F4A98-D695-4005-AEA9-A46097375A99}" type="sibTrans" cxnId="{F631A3BA-8756-44D4-B16D-EA2AB1B5801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41CD8E1-CBF0-40A4-B8ED-70CE2ABD23F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Profit</a:t>
          </a:r>
          <a:endParaRPr lang="en-US" sz="1800" dirty="0">
            <a:solidFill>
              <a:schemeClr val="tx1"/>
            </a:solidFill>
          </a:endParaRPr>
        </a:p>
      </dgm:t>
    </dgm:pt>
    <dgm:pt modelId="{FA6DC2B1-E0B2-405A-838F-8AC28B3F9CA1}" type="parTrans" cxnId="{0D191864-06CA-4D44-9A14-8FD3EAF2B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2471D-8093-43D8-BD97-5F83B4014257}" type="sibTrans" cxnId="{0D191864-06CA-4D44-9A14-8FD3EAF2BCB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F9B2D50-A821-418F-83D6-B83B70AF96E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Volume</a:t>
          </a:r>
          <a:endParaRPr lang="en-US" sz="1800" dirty="0">
            <a:solidFill>
              <a:schemeClr val="tx1"/>
            </a:solidFill>
          </a:endParaRPr>
        </a:p>
      </dgm:t>
    </dgm:pt>
    <dgm:pt modelId="{44D19AC1-4226-4776-A6B5-17B84E1425C0}" type="parTrans" cxnId="{52677FF5-3AAF-46BC-B913-AB6A826FE8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2BC16B-F8EF-419A-BE43-2AB3B4BC08DF}" type="sibTrans" cxnId="{52677FF5-3AAF-46BC-B913-AB6A826FE886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DB7CAF3-2A11-4DE9-B622-6034A912CCD3}" type="pres">
      <dgm:prSet presAssocID="{651D960C-A2F5-4EEF-B424-94B32157B5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1AE70-537E-4F1B-991B-840A181CD1D5}" type="pres">
      <dgm:prSet presAssocID="{AB6B0756-4C46-4076-AD9E-DE09773616AA}" presName="node" presStyleLbl="node1" presStyleIdx="0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C23CA-8DBA-463A-9D3A-AD395B7FA7D3}" type="pres">
      <dgm:prSet presAssocID="{EBAC81B6-8FF6-4422-9495-92564116DE5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0AB8584-60B1-4C5E-B170-90C4BCE60E9D}" type="pres">
      <dgm:prSet presAssocID="{EBAC81B6-8FF6-4422-9495-92564116DE5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253B640-4E0F-4C8F-9E86-1BDC578450C8}" type="pres">
      <dgm:prSet presAssocID="{CF9B2D50-A821-418F-83D6-B83B70AF96EC}" presName="node" presStyleLbl="node1" presStyleIdx="1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1CCAA-633E-487B-9BE2-267CD6E5B19E}" type="pres">
      <dgm:prSet presAssocID="{3C2BC16B-F8EF-419A-BE43-2AB3B4BC08D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E1E4B74-1535-43CB-8195-607A2C0B0F3A}" type="pres">
      <dgm:prSet presAssocID="{3C2BC16B-F8EF-419A-BE43-2AB3B4BC08D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A686FBE-EBBA-4BFA-BC31-C38BB8C58C7E}" type="pres">
      <dgm:prSet presAssocID="{B8C90DCF-F581-4464-905A-10C06D974642}" presName="node" presStyleLbl="node1" presStyleIdx="2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34156-B1D1-4BC1-88BE-74BB3F8F01A7}" type="pres">
      <dgm:prSet presAssocID="{8D0C9F24-FDD7-436A-ACE8-D06D3025FCA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AB9E07A-3160-49F5-9E2A-992AE5F4C244}" type="pres">
      <dgm:prSet presAssocID="{8D0C9F24-FDD7-436A-ACE8-D06D3025FCA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F6F7FD0-2C8F-42EE-99A4-3E7754088D77}" type="pres">
      <dgm:prSet presAssocID="{B1C1783E-8011-400F-A8FD-9253025A9730}" presName="node" presStyleLbl="node1" presStyleIdx="3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7D4FD-C63F-4CA9-A137-54016406CA1B}" type="pres">
      <dgm:prSet presAssocID="{6EDCE853-6EC0-40C1-A0D0-3DCCCE2C0A3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77EB627-C62C-4616-83A2-C803D9EA6859}" type="pres">
      <dgm:prSet presAssocID="{6EDCE853-6EC0-40C1-A0D0-3DCCCE2C0A3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BA172F6-1BBF-4A97-B676-F3C221B83DCE}" type="pres">
      <dgm:prSet presAssocID="{2A9CA19F-0598-44DC-AC6B-A7A90E68F0D2}" presName="node" presStyleLbl="node1" presStyleIdx="4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9A845-2DA6-4B8A-BBE6-19A2FC90C4D1}" type="pres">
      <dgm:prSet presAssocID="{3B9F4A98-D695-4005-AEA9-A46097375A9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8F2EC55-00CD-4C1A-B06B-CE0907ADAD29}" type="pres">
      <dgm:prSet presAssocID="{3B9F4A98-D695-4005-AEA9-A46097375A9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DE68DDF-DD94-4892-8EBD-21963D3A5ADB}" type="pres">
      <dgm:prSet presAssocID="{E41CD8E1-CBF0-40A4-B8ED-70CE2ABD23FF}" presName="node" presStyleLbl="node1" presStyleIdx="5" presStyleCnt="6" custScaleX="114569" custScaleY="11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1203C-9D49-4254-A2CA-0DD26207EEBA}" type="pres">
      <dgm:prSet presAssocID="{5F92471D-8093-43D8-BD97-5F83B401425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0C4D1D0-6C57-49F0-9BD4-9A19BC920179}" type="pres">
      <dgm:prSet presAssocID="{5F92471D-8093-43D8-BD97-5F83B401425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46A5EA5-69E0-467F-9AC3-1074D3BE4AE1}" type="presOf" srcId="{EBAC81B6-8FF6-4422-9495-92564116DE58}" destId="{39DC23CA-8DBA-463A-9D3A-AD395B7FA7D3}" srcOrd="0" destOrd="0" presId="urn:microsoft.com/office/officeart/2005/8/layout/cycle2"/>
    <dgm:cxn modelId="{FB67F443-8760-40BD-A2B4-C523EE1CCC77}" type="presOf" srcId="{E41CD8E1-CBF0-40A4-B8ED-70CE2ABD23FF}" destId="{0DE68DDF-DD94-4892-8EBD-21963D3A5ADB}" srcOrd="0" destOrd="0" presId="urn:microsoft.com/office/officeart/2005/8/layout/cycle2"/>
    <dgm:cxn modelId="{1B9CE10F-020E-46D0-BB97-CCD08352AD7D}" srcId="{651D960C-A2F5-4EEF-B424-94B32157B5BB}" destId="{B1C1783E-8011-400F-A8FD-9253025A9730}" srcOrd="3" destOrd="0" parTransId="{4E12982B-6ED4-4D04-A061-281E47A78CAA}" sibTransId="{6EDCE853-6EC0-40C1-A0D0-3DCCCE2C0A39}"/>
    <dgm:cxn modelId="{9C593921-7752-4507-B425-224A8D511C9A}" srcId="{651D960C-A2F5-4EEF-B424-94B32157B5BB}" destId="{B8C90DCF-F581-4464-905A-10C06D974642}" srcOrd="2" destOrd="0" parTransId="{67BA487B-0B98-478F-9948-787F1FFFF2EE}" sibTransId="{8D0C9F24-FDD7-436A-ACE8-D06D3025FCAC}"/>
    <dgm:cxn modelId="{5BEE0CFB-33A6-46F1-96AA-9A92E82E5B0F}" type="presOf" srcId="{5F92471D-8093-43D8-BD97-5F83B4014257}" destId="{D0C4D1D0-6C57-49F0-9BD4-9A19BC920179}" srcOrd="1" destOrd="0" presId="urn:microsoft.com/office/officeart/2005/8/layout/cycle2"/>
    <dgm:cxn modelId="{669FF1E3-38BF-4CAB-90C3-5F75A1C7DC63}" type="presOf" srcId="{3B9F4A98-D695-4005-AEA9-A46097375A99}" destId="{D5C9A845-2DA6-4B8A-BBE6-19A2FC90C4D1}" srcOrd="0" destOrd="0" presId="urn:microsoft.com/office/officeart/2005/8/layout/cycle2"/>
    <dgm:cxn modelId="{CD6277FE-3187-4AAD-B0D9-790A3580F4B0}" type="presOf" srcId="{CF9B2D50-A821-418F-83D6-B83B70AF96EC}" destId="{1253B640-4E0F-4C8F-9E86-1BDC578450C8}" srcOrd="0" destOrd="0" presId="urn:microsoft.com/office/officeart/2005/8/layout/cycle2"/>
    <dgm:cxn modelId="{61D51ECC-9681-4B0F-8F9E-1EE886E544C7}" type="presOf" srcId="{B8C90DCF-F581-4464-905A-10C06D974642}" destId="{3A686FBE-EBBA-4BFA-BC31-C38BB8C58C7E}" srcOrd="0" destOrd="0" presId="urn:microsoft.com/office/officeart/2005/8/layout/cycle2"/>
    <dgm:cxn modelId="{DEA8C02B-AB2E-4233-A679-BE4A4D1B60B6}" type="presOf" srcId="{EBAC81B6-8FF6-4422-9495-92564116DE58}" destId="{50AB8584-60B1-4C5E-B170-90C4BCE60E9D}" srcOrd="1" destOrd="0" presId="urn:microsoft.com/office/officeart/2005/8/layout/cycle2"/>
    <dgm:cxn modelId="{F631A3BA-8756-44D4-B16D-EA2AB1B58012}" srcId="{651D960C-A2F5-4EEF-B424-94B32157B5BB}" destId="{2A9CA19F-0598-44DC-AC6B-A7A90E68F0D2}" srcOrd="4" destOrd="0" parTransId="{30D2AD6C-F209-4317-B57D-6E7690BD69B6}" sibTransId="{3B9F4A98-D695-4005-AEA9-A46097375A99}"/>
    <dgm:cxn modelId="{D62104C5-F84D-4DC0-BB38-F6647B1B908F}" type="presOf" srcId="{3C2BC16B-F8EF-419A-BE43-2AB3B4BC08DF}" destId="{6731CCAA-633E-487B-9BE2-267CD6E5B19E}" srcOrd="0" destOrd="0" presId="urn:microsoft.com/office/officeart/2005/8/layout/cycle2"/>
    <dgm:cxn modelId="{77A19AE1-1C48-4428-A8B2-08F82F3CB520}" type="presOf" srcId="{B1C1783E-8011-400F-A8FD-9253025A9730}" destId="{6F6F7FD0-2C8F-42EE-99A4-3E7754088D77}" srcOrd="0" destOrd="0" presId="urn:microsoft.com/office/officeart/2005/8/layout/cycle2"/>
    <dgm:cxn modelId="{7FC4A94D-B84B-4EB4-A71E-173572CFF5ED}" type="presOf" srcId="{651D960C-A2F5-4EEF-B424-94B32157B5BB}" destId="{0DB7CAF3-2A11-4DE9-B622-6034A912CCD3}" srcOrd="0" destOrd="0" presId="urn:microsoft.com/office/officeart/2005/8/layout/cycle2"/>
    <dgm:cxn modelId="{675D3441-51E1-4F8A-B5E4-D342686102D9}" type="presOf" srcId="{3C2BC16B-F8EF-419A-BE43-2AB3B4BC08DF}" destId="{DE1E4B74-1535-43CB-8195-607A2C0B0F3A}" srcOrd="1" destOrd="0" presId="urn:microsoft.com/office/officeart/2005/8/layout/cycle2"/>
    <dgm:cxn modelId="{32C9B7A4-C689-41BD-B86F-2EEB6528580C}" type="presOf" srcId="{8D0C9F24-FDD7-436A-ACE8-D06D3025FCAC}" destId="{AAB9E07A-3160-49F5-9E2A-992AE5F4C244}" srcOrd="1" destOrd="0" presId="urn:microsoft.com/office/officeart/2005/8/layout/cycle2"/>
    <dgm:cxn modelId="{A62E2144-BA21-46CB-B28B-3B138FC452B4}" type="presOf" srcId="{5F92471D-8093-43D8-BD97-5F83B4014257}" destId="{A7E1203C-9D49-4254-A2CA-0DD26207EEBA}" srcOrd="0" destOrd="0" presId="urn:microsoft.com/office/officeart/2005/8/layout/cycle2"/>
    <dgm:cxn modelId="{BE9F2A51-7A9A-4D7F-B3B5-A0A80CD3B0D3}" type="presOf" srcId="{3B9F4A98-D695-4005-AEA9-A46097375A99}" destId="{38F2EC55-00CD-4C1A-B06B-CE0907ADAD29}" srcOrd="1" destOrd="0" presId="urn:microsoft.com/office/officeart/2005/8/layout/cycle2"/>
    <dgm:cxn modelId="{E213A09B-B4C6-4063-9C99-E7A642FCC08E}" type="presOf" srcId="{2A9CA19F-0598-44DC-AC6B-A7A90E68F0D2}" destId="{EBA172F6-1BBF-4A97-B676-F3C221B83DCE}" srcOrd="0" destOrd="0" presId="urn:microsoft.com/office/officeart/2005/8/layout/cycle2"/>
    <dgm:cxn modelId="{BCD44EC6-3182-4860-A6EC-FE31CB2C2C13}" srcId="{651D960C-A2F5-4EEF-B424-94B32157B5BB}" destId="{AB6B0756-4C46-4076-AD9E-DE09773616AA}" srcOrd="0" destOrd="0" parTransId="{40BACBE5-6389-4212-A97C-DABD5AE63859}" sibTransId="{EBAC81B6-8FF6-4422-9495-92564116DE58}"/>
    <dgm:cxn modelId="{08C37B17-9368-4218-8F9D-D7445A636043}" type="presOf" srcId="{6EDCE853-6EC0-40C1-A0D0-3DCCCE2C0A39}" destId="{777EB627-C62C-4616-83A2-C803D9EA6859}" srcOrd="1" destOrd="0" presId="urn:microsoft.com/office/officeart/2005/8/layout/cycle2"/>
    <dgm:cxn modelId="{0D191864-06CA-4D44-9A14-8FD3EAF2BCB3}" srcId="{651D960C-A2F5-4EEF-B424-94B32157B5BB}" destId="{E41CD8E1-CBF0-40A4-B8ED-70CE2ABD23FF}" srcOrd="5" destOrd="0" parTransId="{FA6DC2B1-E0B2-405A-838F-8AC28B3F9CA1}" sibTransId="{5F92471D-8093-43D8-BD97-5F83B4014257}"/>
    <dgm:cxn modelId="{83909EC9-80EC-41E7-8A3A-FE9BA1C34702}" type="presOf" srcId="{AB6B0756-4C46-4076-AD9E-DE09773616AA}" destId="{23A1AE70-537E-4F1B-991B-840A181CD1D5}" srcOrd="0" destOrd="0" presId="urn:microsoft.com/office/officeart/2005/8/layout/cycle2"/>
    <dgm:cxn modelId="{6B314BC6-B8C3-4811-8918-7049932DA14B}" type="presOf" srcId="{6EDCE853-6EC0-40C1-A0D0-3DCCCE2C0A39}" destId="{EE67D4FD-C63F-4CA9-A137-54016406CA1B}" srcOrd="0" destOrd="0" presId="urn:microsoft.com/office/officeart/2005/8/layout/cycle2"/>
    <dgm:cxn modelId="{52677FF5-3AAF-46BC-B913-AB6A826FE886}" srcId="{651D960C-A2F5-4EEF-B424-94B32157B5BB}" destId="{CF9B2D50-A821-418F-83D6-B83B70AF96EC}" srcOrd="1" destOrd="0" parTransId="{44D19AC1-4226-4776-A6B5-17B84E1425C0}" sibTransId="{3C2BC16B-F8EF-419A-BE43-2AB3B4BC08DF}"/>
    <dgm:cxn modelId="{F519A845-F8BC-49A4-A1A3-1F54F5098D9D}" type="presOf" srcId="{8D0C9F24-FDD7-436A-ACE8-D06D3025FCAC}" destId="{AA034156-B1D1-4BC1-88BE-74BB3F8F01A7}" srcOrd="0" destOrd="0" presId="urn:microsoft.com/office/officeart/2005/8/layout/cycle2"/>
    <dgm:cxn modelId="{205647AD-7740-4159-8A2F-9222475EA726}" type="presParOf" srcId="{0DB7CAF3-2A11-4DE9-B622-6034A912CCD3}" destId="{23A1AE70-537E-4F1B-991B-840A181CD1D5}" srcOrd="0" destOrd="0" presId="urn:microsoft.com/office/officeart/2005/8/layout/cycle2"/>
    <dgm:cxn modelId="{EFB72949-88C0-4920-9328-E725D48C7765}" type="presParOf" srcId="{0DB7CAF3-2A11-4DE9-B622-6034A912CCD3}" destId="{39DC23CA-8DBA-463A-9D3A-AD395B7FA7D3}" srcOrd="1" destOrd="0" presId="urn:microsoft.com/office/officeart/2005/8/layout/cycle2"/>
    <dgm:cxn modelId="{6490AD32-BC79-4CD7-8601-6C4124172E57}" type="presParOf" srcId="{39DC23CA-8DBA-463A-9D3A-AD395B7FA7D3}" destId="{50AB8584-60B1-4C5E-B170-90C4BCE60E9D}" srcOrd="0" destOrd="0" presId="urn:microsoft.com/office/officeart/2005/8/layout/cycle2"/>
    <dgm:cxn modelId="{069FFAC2-B910-4773-B38E-2823391F49DF}" type="presParOf" srcId="{0DB7CAF3-2A11-4DE9-B622-6034A912CCD3}" destId="{1253B640-4E0F-4C8F-9E86-1BDC578450C8}" srcOrd="2" destOrd="0" presId="urn:microsoft.com/office/officeart/2005/8/layout/cycle2"/>
    <dgm:cxn modelId="{B8E46C89-7AAC-4C4D-A157-46FF35B50428}" type="presParOf" srcId="{0DB7CAF3-2A11-4DE9-B622-6034A912CCD3}" destId="{6731CCAA-633E-487B-9BE2-267CD6E5B19E}" srcOrd="3" destOrd="0" presId="urn:microsoft.com/office/officeart/2005/8/layout/cycle2"/>
    <dgm:cxn modelId="{6187DDE0-EC79-42BC-A9E4-6E4C463E8B9C}" type="presParOf" srcId="{6731CCAA-633E-487B-9BE2-267CD6E5B19E}" destId="{DE1E4B74-1535-43CB-8195-607A2C0B0F3A}" srcOrd="0" destOrd="0" presId="urn:microsoft.com/office/officeart/2005/8/layout/cycle2"/>
    <dgm:cxn modelId="{7AC3F899-E4F7-4A24-95D2-4B171611EEB7}" type="presParOf" srcId="{0DB7CAF3-2A11-4DE9-B622-6034A912CCD3}" destId="{3A686FBE-EBBA-4BFA-BC31-C38BB8C58C7E}" srcOrd="4" destOrd="0" presId="urn:microsoft.com/office/officeart/2005/8/layout/cycle2"/>
    <dgm:cxn modelId="{45DB1E10-A052-4C53-B649-F702FF849920}" type="presParOf" srcId="{0DB7CAF3-2A11-4DE9-B622-6034A912CCD3}" destId="{AA034156-B1D1-4BC1-88BE-74BB3F8F01A7}" srcOrd="5" destOrd="0" presId="urn:microsoft.com/office/officeart/2005/8/layout/cycle2"/>
    <dgm:cxn modelId="{E4697F60-95F1-4847-90F3-92F5671F513B}" type="presParOf" srcId="{AA034156-B1D1-4BC1-88BE-74BB3F8F01A7}" destId="{AAB9E07A-3160-49F5-9E2A-992AE5F4C244}" srcOrd="0" destOrd="0" presId="urn:microsoft.com/office/officeart/2005/8/layout/cycle2"/>
    <dgm:cxn modelId="{D3AD07B0-BDE5-4FB8-8358-1446B6BB0EA6}" type="presParOf" srcId="{0DB7CAF3-2A11-4DE9-B622-6034A912CCD3}" destId="{6F6F7FD0-2C8F-42EE-99A4-3E7754088D77}" srcOrd="6" destOrd="0" presId="urn:microsoft.com/office/officeart/2005/8/layout/cycle2"/>
    <dgm:cxn modelId="{61D341F3-E20B-4C7E-B8CD-6CD473973815}" type="presParOf" srcId="{0DB7CAF3-2A11-4DE9-B622-6034A912CCD3}" destId="{EE67D4FD-C63F-4CA9-A137-54016406CA1B}" srcOrd="7" destOrd="0" presId="urn:microsoft.com/office/officeart/2005/8/layout/cycle2"/>
    <dgm:cxn modelId="{E0E81BB5-E6CB-46F9-9018-FD87B57EFA90}" type="presParOf" srcId="{EE67D4FD-C63F-4CA9-A137-54016406CA1B}" destId="{777EB627-C62C-4616-83A2-C803D9EA6859}" srcOrd="0" destOrd="0" presId="urn:microsoft.com/office/officeart/2005/8/layout/cycle2"/>
    <dgm:cxn modelId="{E316E45B-F7F8-4154-86A5-26973B297A85}" type="presParOf" srcId="{0DB7CAF3-2A11-4DE9-B622-6034A912CCD3}" destId="{EBA172F6-1BBF-4A97-B676-F3C221B83DCE}" srcOrd="8" destOrd="0" presId="urn:microsoft.com/office/officeart/2005/8/layout/cycle2"/>
    <dgm:cxn modelId="{BB59CB74-0AB0-42F3-9AF9-ACDCF73F2394}" type="presParOf" srcId="{0DB7CAF3-2A11-4DE9-B622-6034A912CCD3}" destId="{D5C9A845-2DA6-4B8A-BBE6-19A2FC90C4D1}" srcOrd="9" destOrd="0" presId="urn:microsoft.com/office/officeart/2005/8/layout/cycle2"/>
    <dgm:cxn modelId="{18EE7D76-35E1-44B7-8B91-93062C373F26}" type="presParOf" srcId="{D5C9A845-2DA6-4B8A-BBE6-19A2FC90C4D1}" destId="{38F2EC55-00CD-4C1A-B06B-CE0907ADAD29}" srcOrd="0" destOrd="0" presId="urn:microsoft.com/office/officeart/2005/8/layout/cycle2"/>
    <dgm:cxn modelId="{B65556A7-1A8D-41BE-B5A8-D1BAB05EF6A2}" type="presParOf" srcId="{0DB7CAF3-2A11-4DE9-B622-6034A912CCD3}" destId="{0DE68DDF-DD94-4892-8EBD-21963D3A5ADB}" srcOrd="10" destOrd="0" presId="urn:microsoft.com/office/officeart/2005/8/layout/cycle2"/>
    <dgm:cxn modelId="{B7001518-93E3-4005-AFDD-72ADA9B10B97}" type="presParOf" srcId="{0DB7CAF3-2A11-4DE9-B622-6034A912CCD3}" destId="{A7E1203C-9D49-4254-A2CA-0DD26207EEBA}" srcOrd="11" destOrd="0" presId="urn:microsoft.com/office/officeart/2005/8/layout/cycle2"/>
    <dgm:cxn modelId="{56818FA8-6794-4B1C-8DA9-396C8534573A}" type="presParOf" srcId="{A7E1203C-9D49-4254-A2CA-0DD26207EEBA}" destId="{D0C4D1D0-6C57-49F0-9BD4-9A19BC9201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21A34-22DC-428B-902C-145E31C4C6CE}" type="doc">
      <dgm:prSet loTypeId="urn:microsoft.com/office/officeart/2005/8/layout/equation2" loCatId="relationship" qsTypeId="urn:microsoft.com/office/officeart/2005/8/quickstyle/simple5" qsCatId="simple" csTypeId="urn:microsoft.com/office/officeart/2005/8/colors/accent6_2" csCatId="accent6" phldr="1"/>
      <dgm:spPr/>
    </dgm:pt>
    <dgm:pt modelId="{FE6725CA-6BEB-4413-8451-92791DBDBC2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Same cost</a:t>
          </a:r>
          <a:endParaRPr lang="en-US" dirty="0">
            <a:solidFill>
              <a:schemeClr val="tx1"/>
            </a:solidFill>
          </a:endParaRPr>
        </a:p>
      </dgm:t>
    </dgm:pt>
    <dgm:pt modelId="{5F62E004-954B-41AA-AAC2-9019FEA325DA}" type="parTrans" cxnId="{486884B9-71D3-483B-80E9-648A64D1F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AB636-C5B3-40A6-9A5E-FD23F04C307E}" type="sibTrans" cxnId="{486884B9-71D3-483B-80E9-648A64D1F0B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E1305DB-D48A-47BF-9BA0-45F2C867D79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Increased work output</a:t>
          </a:r>
          <a:endParaRPr lang="en-US" dirty="0">
            <a:solidFill>
              <a:schemeClr val="tx1"/>
            </a:solidFill>
          </a:endParaRPr>
        </a:p>
      </dgm:t>
    </dgm:pt>
    <dgm:pt modelId="{FDCBFE17-5E73-4C1B-9EBB-3CB2B156B59C}" type="parTrans" cxnId="{29CEFBB2-FE06-45F4-9F28-E06D644248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9FF6D8-CB11-4362-B9A7-44DF4277CE48}" type="sibTrans" cxnId="{29CEFBB2-FE06-45F4-9F28-E06D64424834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B3B86D8-422D-4C2F-A37D-7BD223DBDCD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Reduced cost per unit of work</a:t>
          </a:r>
          <a:endParaRPr lang="en-US" dirty="0">
            <a:solidFill>
              <a:schemeClr val="tx1"/>
            </a:solidFill>
          </a:endParaRPr>
        </a:p>
      </dgm:t>
    </dgm:pt>
    <dgm:pt modelId="{1B58056B-2FFA-41DC-BE50-A23833A4341F}" type="parTrans" cxnId="{D91F7B41-6AE0-4B09-93C2-1AFEEB2B71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EF8353-D06B-41A8-A832-2A97F655D551}" type="sibTrans" cxnId="{D91F7B41-6AE0-4B09-93C2-1AFEEB2B71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4610C7-DF90-4E4A-8EED-03CF226601FD}" type="pres">
      <dgm:prSet presAssocID="{34A21A34-22DC-428B-902C-145E31C4C6CE}" presName="Name0" presStyleCnt="0">
        <dgm:presLayoutVars>
          <dgm:dir/>
          <dgm:resizeHandles val="exact"/>
        </dgm:presLayoutVars>
      </dgm:prSet>
      <dgm:spPr/>
    </dgm:pt>
    <dgm:pt modelId="{44785201-0502-4D47-847F-14E94C8935FA}" type="pres">
      <dgm:prSet presAssocID="{34A21A34-22DC-428B-902C-145E31C4C6CE}" presName="vNodes" presStyleCnt="0"/>
      <dgm:spPr/>
    </dgm:pt>
    <dgm:pt modelId="{514C89FC-D26D-4777-9B29-3A0AB6B1F8E5}" type="pres">
      <dgm:prSet presAssocID="{FE6725CA-6BEB-4413-8451-92791DBDBC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22C83-F8EA-4EDE-8736-6F3025D17611}" type="pres">
      <dgm:prSet presAssocID="{545AB636-C5B3-40A6-9A5E-FD23F04C307E}" presName="spacerT" presStyleCnt="0"/>
      <dgm:spPr/>
    </dgm:pt>
    <dgm:pt modelId="{ED74A954-EC36-4074-A16D-8C71020597C8}" type="pres">
      <dgm:prSet presAssocID="{545AB636-C5B3-40A6-9A5E-FD23F04C307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AB4BD63-1EDD-484F-BE20-8600C710C114}" type="pres">
      <dgm:prSet presAssocID="{545AB636-C5B3-40A6-9A5E-FD23F04C307E}" presName="spacerB" presStyleCnt="0"/>
      <dgm:spPr/>
    </dgm:pt>
    <dgm:pt modelId="{BB55B3FF-C8FB-450C-B67D-0AEEB8FF5A0F}" type="pres">
      <dgm:prSet presAssocID="{3E1305DB-D48A-47BF-9BA0-45F2C867D7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B8F6C-D6DF-4E7F-A1AB-216915B82306}" type="pres">
      <dgm:prSet presAssocID="{34A21A34-22DC-428B-902C-145E31C4C6C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5AC4121-9763-421A-BE5D-A59C7E81E083}" type="pres">
      <dgm:prSet presAssocID="{34A21A34-22DC-428B-902C-145E31C4C6C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0EED1E4-BE31-4B54-BC32-35725737CAED}" type="pres">
      <dgm:prSet presAssocID="{34A21A34-22DC-428B-902C-145E31C4C6C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FDF57-655B-4B78-A51B-ED689C9DDF42}" type="presOf" srcId="{545AB636-C5B3-40A6-9A5E-FD23F04C307E}" destId="{ED74A954-EC36-4074-A16D-8C71020597C8}" srcOrd="0" destOrd="0" presId="urn:microsoft.com/office/officeart/2005/8/layout/equation2"/>
    <dgm:cxn modelId="{427F4B27-D5DC-46F4-9AB3-4DD8D852D3B3}" type="presOf" srcId="{34A21A34-22DC-428B-902C-145E31C4C6CE}" destId="{344610C7-DF90-4E4A-8EED-03CF226601FD}" srcOrd="0" destOrd="0" presId="urn:microsoft.com/office/officeart/2005/8/layout/equation2"/>
    <dgm:cxn modelId="{D91F7B41-6AE0-4B09-93C2-1AFEEB2B71E0}" srcId="{34A21A34-22DC-428B-902C-145E31C4C6CE}" destId="{5B3B86D8-422D-4C2F-A37D-7BD223DBDCD0}" srcOrd="2" destOrd="0" parTransId="{1B58056B-2FFA-41DC-BE50-A23833A4341F}" sibTransId="{FDEF8353-D06B-41A8-A832-2A97F655D551}"/>
    <dgm:cxn modelId="{E2802482-D237-4D65-B1EF-F3F6AFEAE481}" type="presOf" srcId="{B79FF6D8-CB11-4362-B9A7-44DF4277CE48}" destId="{75AC4121-9763-421A-BE5D-A59C7E81E083}" srcOrd="1" destOrd="0" presId="urn:microsoft.com/office/officeart/2005/8/layout/equation2"/>
    <dgm:cxn modelId="{183CC953-A316-4316-8808-5E0F650ABE72}" type="presOf" srcId="{3E1305DB-D48A-47BF-9BA0-45F2C867D795}" destId="{BB55B3FF-C8FB-450C-B67D-0AEEB8FF5A0F}" srcOrd="0" destOrd="0" presId="urn:microsoft.com/office/officeart/2005/8/layout/equation2"/>
    <dgm:cxn modelId="{D7F76D20-2DCE-435C-8FA5-6C4DE072B65F}" type="presOf" srcId="{B79FF6D8-CB11-4362-B9A7-44DF4277CE48}" destId="{02BB8F6C-D6DF-4E7F-A1AB-216915B82306}" srcOrd="0" destOrd="0" presId="urn:microsoft.com/office/officeart/2005/8/layout/equation2"/>
    <dgm:cxn modelId="{C335D2FE-3398-4B9A-802A-720529F47A36}" type="presOf" srcId="{FE6725CA-6BEB-4413-8451-92791DBDBC25}" destId="{514C89FC-D26D-4777-9B29-3A0AB6B1F8E5}" srcOrd="0" destOrd="0" presId="urn:microsoft.com/office/officeart/2005/8/layout/equation2"/>
    <dgm:cxn modelId="{29CEFBB2-FE06-45F4-9F28-E06D64424834}" srcId="{34A21A34-22DC-428B-902C-145E31C4C6CE}" destId="{3E1305DB-D48A-47BF-9BA0-45F2C867D795}" srcOrd="1" destOrd="0" parTransId="{FDCBFE17-5E73-4C1B-9EBB-3CB2B156B59C}" sibTransId="{B79FF6D8-CB11-4362-B9A7-44DF4277CE48}"/>
    <dgm:cxn modelId="{E9166A65-84ED-42FE-B824-09E93049EF0B}" type="presOf" srcId="{5B3B86D8-422D-4C2F-A37D-7BD223DBDCD0}" destId="{A0EED1E4-BE31-4B54-BC32-35725737CAED}" srcOrd="0" destOrd="0" presId="urn:microsoft.com/office/officeart/2005/8/layout/equation2"/>
    <dgm:cxn modelId="{486884B9-71D3-483B-80E9-648A64D1F0B0}" srcId="{34A21A34-22DC-428B-902C-145E31C4C6CE}" destId="{FE6725CA-6BEB-4413-8451-92791DBDBC25}" srcOrd="0" destOrd="0" parTransId="{5F62E004-954B-41AA-AAC2-9019FEA325DA}" sibTransId="{545AB636-C5B3-40A6-9A5E-FD23F04C307E}"/>
    <dgm:cxn modelId="{7515F6F5-E994-4408-808F-7F96E90EE623}" type="presParOf" srcId="{344610C7-DF90-4E4A-8EED-03CF226601FD}" destId="{44785201-0502-4D47-847F-14E94C8935FA}" srcOrd="0" destOrd="0" presId="urn:microsoft.com/office/officeart/2005/8/layout/equation2"/>
    <dgm:cxn modelId="{5944E754-AA41-48E1-9BFB-C15F33AB8004}" type="presParOf" srcId="{44785201-0502-4D47-847F-14E94C8935FA}" destId="{514C89FC-D26D-4777-9B29-3A0AB6B1F8E5}" srcOrd="0" destOrd="0" presId="urn:microsoft.com/office/officeart/2005/8/layout/equation2"/>
    <dgm:cxn modelId="{7EA79FBF-79B7-4322-820C-2CB12A269101}" type="presParOf" srcId="{44785201-0502-4D47-847F-14E94C8935FA}" destId="{6EC22C83-F8EA-4EDE-8736-6F3025D17611}" srcOrd="1" destOrd="0" presId="urn:microsoft.com/office/officeart/2005/8/layout/equation2"/>
    <dgm:cxn modelId="{2D306BE5-59EA-4130-8796-B665A9D8ECE8}" type="presParOf" srcId="{44785201-0502-4D47-847F-14E94C8935FA}" destId="{ED74A954-EC36-4074-A16D-8C71020597C8}" srcOrd="2" destOrd="0" presId="urn:microsoft.com/office/officeart/2005/8/layout/equation2"/>
    <dgm:cxn modelId="{2DA1BF23-154F-42A3-8677-E42FB4807E15}" type="presParOf" srcId="{44785201-0502-4D47-847F-14E94C8935FA}" destId="{7AB4BD63-1EDD-484F-BE20-8600C710C114}" srcOrd="3" destOrd="0" presId="urn:microsoft.com/office/officeart/2005/8/layout/equation2"/>
    <dgm:cxn modelId="{9E6F7612-0BF0-4E15-B7CC-6AE02492C16F}" type="presParOf" srcId="{44785201-0502-4D47-847F-14E94C8935FA}" destId="{BB55B3FF-C8FB-450C-B67D-0AEEB8FF5A0F}" srcOrd="4" destOrd="0" presId="urn:microsoft.com/office/officeart/2005/8/layout/equation2"/>
    <dgm:cxn modelId="{DE702F4C-E1DB-44AE-9D85-C5E1B7B64E13}" type="presParOf" srcId="{344610C7-DF90-4E4A-8EED-03CF226601FD}" destId="{02BB8F6C-D6DF-4E7F-A1AB-216915B82306}" srcOrd="1" destOrd="0" presId="urn:microsoft.com/office/officeart/2005/8/layout/equation2"/>
    <dgm:cxn modelId="{F00E3C64-B036-4527-95A3-F87A0584E1F8}" type="presParOf" srcId="{02BB8F6C-D6DF-4E7F-A1AB-216915B82306}" destId="{75AC4121-9763-421A-BE5D-A59C7E81E083}" srcOrd="0" destOrd="0" presId="urn:microsoft.com/office/officeart/2005/8/layout/equation2"/>
    <dgm:cxn modelId="{26A36FFE-4B2D-467A-96D4-AD1AE72A10E1}" type="presParOf" srcId="{344610C7-DF90-4E4A-8EED-03CF226601FD}" destId="{A0EED1E4-BE31-4B54-BC32-35725737CAE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9235A-B79D-458C-9E5A-7456CBD90CC3}" type="doc">
      <dgm:prSet loTypeId="urn:microsoft.com/office/officeart/2005/8/layout/equation1" loCatId="relationship" qsTypeId="urn:microsoft.com/office/officeart/2005/8/quickstyle/simple5" qsCatId="simple" csTypeId="urn:microsoft.com/office/officeart/2005/8/colors/accent6_2" csCatId="accent6" phldr="1"/>
      <dgm:spPr/>
    </dgm:pt>
    <dgm:pt modelId="{C60FE1A2-71E9-40A3-81F2-30D255B4F9A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Average return</a:t>
          </a:r>
          <a:endParaRPr lang="en-US" sz="1800" dirty="0">
            <a:solidFill>
              <a:schemeClr val="tx1"/>
            </a:solidFill>
          </a:endParaRPr>
        </a:p>
      </dgm:t>
    </dgm:pt>
    <dgm:pt modelId="{50782651-C566-4180-89B6-BE01AE767C2B}" type="parTrans" cxnId="{51E0D28C-D48F-409A-BF0C-51494D01C9C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758BA4B-99F9-4530-9211-ABB18E6CEB5E}" type="sibTrans" cxnId="{51E0D28C-D48F-409A-BF0C-51494D01C9CD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11338676-B581-4C27-B08F-644190E9591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Average investment</a:t>
          </a:r>
          <a:endParaRPr lang="en-US" sz="1800" dirty="0">
            <a:solidFill>
              <a:schemeClr val="tx1"/>
            </a:solidFill>
          </a:endParaRPr>
        </a:p>
      </dgm:t>
    </dgm:pt>
    <dgm:pt modelId="{34EC74AD-0A41-47F0-B30E-5F02FF589437}" type="parTrans" cxnId="{5D17D98D-D231-43D0-A1D2-0873849A38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67A463-4AD6-4D68-A17E-B771A9AF7CB8}" type="sibTrans" cxnId="{5D17D98D-D231-43D0-A1D2-0873849A38FC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8749B290-7969-493E-96E2-05188F505C1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Return on Investment</a:t>
          </a:r>
          <a:endParaRPr lang="en-US" sz="1800" dirty="0">
            <a:solidFill>
              <a:schemeClr val="tx1"/>
            </a:solidFill>
          </a:endParaRPr>
        </a:p>
      </dgm:t>
    </dgm:pt>
    <dgm:pt modelId="{B427A9E8-4EBA-4BE0-864F-950979E065C4}" type="parTrans" cxnId="{CAF90DEA-C98D-49BE-A056-41DB8A9AB6F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4A02443-F9D9-43D5-81DC-AE6CAA095970}" type="sibTrans" cxnId="{CAF90DEA-C98D-49BE-A056-41DB8A9AB6F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ECA5B6F-32BF-4D79-921F-588024424875}" type="pres">
      <dgm:prSet presAssocID="{0109235A-B79D-458C-9E5A-7456CBD90CC3}" presName="linearFlow" presStyleCnt="0">
        <dgm:presLayoutVars>
          <dgm:dir/>
          <dgm:resizeHandles val="exact"/>
        </dgm:presLayoutVars>
      </dgm:prSet>
      <dgm:spPr/>
    </dgm:pt>
    <dgm:pt modelId="{8BCF59BB-9AD4-4C30-A111-5FC3334FE671}" type="pres">
      <dgm:prSet presAssocID="{C60FE1A2-71E9-40A3-81F2-30D255B4F9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74490-86D4-4EBD-B510-FDD128116F2D}" type="pres">
      <dgm:prSet presAssocID="{8758BA4B-99F9-4530-9211-ABB18E6CEB5E}" presName="spacerL" presStyleCnt="0"/>
      <dgm:spPr/>
    </dgm:pt>
    <dgm:pt modelId="{79F92B6F-4A6A-4DED-B0B4-7BF05B57EB8F}" type="pres">
      <dgm:prSet presAssocID="{8758BA4B-99F9-4530-9211-ABB18E6CEB5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AA9E54-964D-4950-8447-6FA15E269640}" type="pres">
      <dgm:prSet presAssocID="{8758BA4B-99F9-4530-9211-ABB18E6CEB5E}" presName="spacerR" presStyleCnt="0"/>
      <dgm:spPr/>
    </dgm:pt>
    <dgm:pt modelId="{D2E18705-489A-4674-9D57-B5CD534C96E8}" type="pres">
      <dgm:prSet presAssocID="{11338676-B581-4C27-B08F-644190E959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6B9DD-1763-4816-B6A1-594167A57DEF}" type="pres">
      <dgm:prSet presAssocID="{5E67A463-4AD6-4D68-A17E-B771A9AF7CB8}" presName="spacerL" presStyleCnt="0"/>
      <dgm:spPr/>
    </dgm:pt>
    <dgm:pt modelId="{CB7B58A3-110A-4FC6-A458-F5B72AA05353}" type="pres">
      <dgm:prSet presAssocID="{5E67A463-4AD6-4D68-A17E-B771A9AF7CB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4DBBB88-A1CF-4699-A5C0-9F0E0147187A}" type="pres">
      <dgm:prSet presAssocID="{5E67A463-4AD6-4D68-A17E-B771A9AF7CB8}" presName="spacerR" presStyleCnt="0"/>
      <dgm:spPr/>
    </dgm:pt>
    <dgm:pt modelId="{3A92065A-2F1C-420F-9245-5D91EE6C6797}" type="pres">
      <dgm:prSet presAssocID="{8749B290-7969-493E-96E2-05188F505C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0D28C-D48F-409A-BF0C-51494D01C9CD}" srcId="{0109235A-B79D-458C-9E5A-7456CBD90CC3}" destId="{C60FE1A2-71E9-40A3-81F2-30D255B4F9A5}" srcOrd="0" destOrd="0" parTransId="{50782651-C566-4180-89B6-BE01AE767C2B}" sibTransId="{8758BA4B-99F9-4530-9211-ABB18E6CEB5E}"/>
    <dgm:cxn modelId="{BA55D037-2E67-4697-9FA1-2D172BDE7B39}" type="presOf" srcId="{0109235A-B79D-458C-9E5A-7456CBD90CC3}" destId="{8ECA5B6F-32BF-4D79-921F-588024424875}" srcOrd="0" destOrd="0" presId="urn:microsoft.com/office/officeart/2005/8/layout/equation1"/>
    <dgm:cxn modelId="{CAF90DEA-C98D-49BE-A056-41DB8A9AB6F6}" srcId="{0109235A-B79D-458C-9E5A-7456CBD90CC3}" destId="{8749B290-7969-493E-96E2-05188F505C15}" srcOrd="2" destOrd="0" parTransId="{B427A9E8-4EBA-4BE0-864F-950979E065C4}" sibTransId="{24A02443-F9D9-43D5-81DC-AE6CAA095970}"/>
    <dgm:cxn modelId="{EEAD4BE7-7DDB-4D46-B94B-6F3CEAC2C5A3}" type="presOf" srcId="{8758BA4B-99F9-4530-9211-ABB18E6CEB5E}" destId="{79F92B6F-4A6A-4DED-B0B4-7BF05B57EB8F}" srcOrd="0" destOrd="0" presId="urn:microsoft.com/office/officeart/2005/8/layout/equation1"/>
    <dgm:cxn modelId="{E76673F2-AB70-4201-B81B-A3FD8B971C30}" type="presOf" srcId="{11338676-B581-4C27-B08F-644190E95915}" destId="{D2E18705-489A-4674-9D57-B5CD534C96E8}" srcOrd="0" destOrd="0" presId="urn:microsoft.com/office/officeart/2005/8/layout/equation1"/>
    <dgm:cxn modelId="{A892FA25-434F-4D3C-A871-AEA551D0F528}" type="presOf" srcId="{5E67A463-4AD6-4D68-A17E-B771A9AF7CB8}" destId="{CB7B58A3-110A-4FC6-A458-F5B72AA05353}" srcOrd="0" destOrd="0" presId="urn:microsoft.com/office/officeart/2005/8/layout/equation1"/>
    <dgm:cxn modelId="{DFF20E54-B6B7-480A-8ACA-5F0AD8842A91}" type="presOf" srcId="{8749B290-7969-493E-96E2-05188F505C15}" destId="{3A92065A-2F1C-420F-9245-5D91EE6C6797}" srcOrd="0" destOrd="0" presId="urn:microsoft.com/office/officeart/2005/8/layout/equation1"/>
    <dgm:cxn modelId="{5D17D98D-D231-43D0-A1D2-0873849A38FC}" srcId="{0109235A-B79D-458C-9E5A-7456CBD90CC3}" destId="{11338676-B581-4C27-B08F-644190E95915}" srcOrd="1" destOrd="0" parTransId="{34EC74AD-0A41-47F0-B30E-5F02FF589437}" sibTransId="{5E67A463-4AD6-4D68-A17E-B771A9AF7CB8}"/>
    <dgm:cxn modelId="{2302166B-A5A9-4533-ABEE-4373D3901E51}" type="presOf" srcId="{C60FE1A2-71E9-40A3-81F2-30D255B4F9A5}" destId="{8BCF59BB-9AD4-4C30-A111-5FC3334FE671}" srcOrd="0" destOrd="0" presId="urn:microsoft.com/office/officeart/2005/8/layout/equation1"/>
    <dgm:cxn modelId="{DA589112-52C1-46DE-9A98-99B0EBABDBD8}" type="presParOf" srcId="{8ECA5B6F-32BF-4D79-921F-588024424875}" destId="{8BCF59BB-9AD4-4C30-A111-5FC3334FE671}" srcOrd="0" destOrd="0" presId="urn:microsoft.com/office/officeart/2005/8/layout/equation1"/>
    <dgm:cxn modelId="{45364876-56BF-4A65-87EF-FEC7A80FDF03}" type="presParOf" srcId="{8ECA5B6F-32BF-4D79-921F-588024424875}" destId="{07B74490-86D4-4EBD-B510-FDD128116F2D}" srcOrd="1" destOrd="0" presId="urn:microsoft.com/office/officeart/2005/8/layout/equation1"/>
    <dgm:cxn modelId="{6C73219E-B43E-4465-A288-29BF0A2556DB}" type="presParOf" srcId="{8ECA5B6F-32BF-4D79-921F-588024424875}" destId="{79F92B6F-4A6A-4DED-B0B4-7BF05B57EB8F}" srcOrd="2" destOrd="0" presId="urn:microsoft.com/office/officeart/2005/8/layout/equation1"/>
    <dgm:cxn modelId="{125262C6-332F-43CD-8555-1A6C6F1B0B93}" type="presParOf" srcId="{8ECA5B6F-32BF-4D79-921F-588024424875}" destId="{BCAA9E54-964D-4950-8447-6FA15E269640}" srcOrd="3" destOrd="0" presId="urn:microsoft.com/office/officeart/2005/8/layout/equation1"/>
    <dgm:cxn modelId="{7226994B-4EB4-42EE-9622-358CB920E3FB}" type="presParOf" srcId="{8ECA5B6F-32BF-4D79-921F-588024424875}" destId="{D2E18705-489A-4674-9D57-B5CD534C96E8}" srcOrd="4" destOrd="0" presId="urn:microsoft.com/office/officeart/2005/8/layout/equation1"/>
    <dgm:cxn modelId="{3A8192CF-4FF6-4965-9E39-9E1BF71B3E8B}" type="presParOf" srcId="{8ECA5B6F-32BF-4D79-921F-588024424875}" destId="{0496B9DD-1763-4816-B6A1-594167A57DEF}" srcOrd="5" destOrd="0" presId="urn:microsoft.com/office/officeart/2005/8/layout/equation1"/>
    <dgm:cxn modelId="{9D56F37C-3B79-48CD-B9F3-1BF7ADDB54B9}" type="presParOf" srcId="{8ECA5B6F-32BF-4D79-921F-588024424875}" destId="{CB7B58A3-110A-4FC6-A458-F5B72AA05353}" srcOrd="6" destOrd="0" presId="urn:microsoft.com/office/officeart/2005/8/layout/equation1"/>
    <dgm:cxn modelId="{87E29EA5-AABB-4DC6-89DF-7D45CB59A434}" type="presParOf" srcId="{8ECA5B6F-32BF-4D79-921F-588024424875}" destId="{54DBBB88-A1CF-4699-A5C0-9F0E0147187A}" srcOrd="7" destOrd="0" presId="urn:microsoft.com/office/officeart/2005/8/layout/equation1"/>
    <dgm:cxn modelId="{14204132-52AF-42BA-B889-5CBCDE4B893D}" type="presParOf" srcId="{8ECA5B6F-32BF-4D79-921F-588024424875}" destId="{3A92065A-2F1C-420F-9245-5D91EE6C679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0656-89AD-4649-BBD2-3B39CF2CA6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7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0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9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89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6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04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88BA-5C2D-49FF-BCA2-B85C8457E9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12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29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3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79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88BA-5C2D-49FF-BCA2-B85C8457E9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4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5" indent="-285687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7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6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6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43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42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41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10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490900"/>
            <a:ext cx="1828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Build a</a:t>
            </a:r>
            <a:r>
              <a:rPr lang="en-US" sz="1100" baseline="0" dirty="0" smtClean="0"/>
              <a:t> B</a:t>
            </a:r>
            <a:r>
              <a:rPr lang="en-US" sz="1100" dirty="0" smtClean="0"/>
              <a:t>usiness </a:t>
            </a:r>
            <a:r>
              <a:rPr lang="en-US" sz="1100" dirty="0" smtClean="0"/>
              <a:t>Case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professionals/quality-patient-safety/pfp/interimhacrate2014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 a Business Case for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Quality Improvement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150" y="645724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16(17)-0018-38-EF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AHRQ Safety Program Goals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To reduce risk of patient harms associated with mechanical ventilation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Reduce VAE</a:t>
            </a:r>
            <a:r>
              <a:rPr lang="en-US" dirty="0"/>
              <a:t>s</a:t>
            </a:r>
            <a:r>
              <a:rPr lang="en-US" dirty="0" smtClean="0"/>
              <a:t>, including VAP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Reduce the duration </a:t>
            </a:r>
            <a:r>
              <a:rPr lang="en-US" dirty="0"/>
              <a:t>of mechanical ventilation, length of </a:t>
            </a:r>
            <a:r>
              <a:rPr lang="en-US" dirty="0" smtClean="0"/>
              <a:t>stay (LOS), and mortality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dirty="0"/>
              <a:t>achieve significant improvements in teamwork and safety culture </a:t>
            </a:r>
            <a:r>
              <a:rPr lang="en-US" dirty="0" smtClean="0"/>
              <a:t>in 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Statistics in giant down arrow illustrating Wake Up and Breathe Collaborative resulted in decreased ventilator days and lengths of stay"/>
          <p:cNvGrpSpPr/>
          <p:nvPr/>
        </p:nvGrpSpPr>
        <p:grpSpPr>
          <a:xfrm>
            <a:off x="353291" y="1792318"/>
            <a:ext cx="4572000" cy="4038599"/>
            <a:chOff x="4094018" y="1692399"/>
            <a:chExt cx="4572000" cy="4038599"/>
          </a:xfrm>
        </p:grpSpPr>
        <p:sp>
          <p:nvSpPr>
            <p:cNvPr id="13" name="Up Arrow 12" descr="Arrow pointing down" title="Down arrow"/>
            <p:cNvSpPr/>
            <p:nvPr/>
          </p:nvSpPr>
          <p:spPr>
            <a:xfrm rot="10800000">
              <a:off x="4094018" y="1692399"/>
              <a:ext cx="4572000" cy="4038599"/>
            </a:xfrm>
            <a:prstGeom prst="upArrow">
              <a:avLst>
                <a:gd name="adj1" fmla="val 66567"/>
                <a:gd name="adj2" fmla="val 4703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 bwMode="black">
            <a:xfrm>
              <a:off x="4865251" y="1907907"/>
              <a:ext cx="3050176" cy="3497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254B8E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6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54B8E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cs typeface="Arial"/>
                </a:rPr>
                <a:t>Ventilator </a:t>
              </a:r>
              <a:r>
                <a:rPr lang="en-US" sz="2000" b="1" dirty="0">
                  <a:solidFill>
                    <a:schemeClr val="tx1"/>
                  </a:solidFill>
                  <a:cs typeface="Arial"/>
                </a:rPr>
                <a:t>Days </a:t>
              </a:r>
              <a:r>
                <a:rPr lang="en-US" sz="2000" b="1" dirty="0" smtClean="0">
                  <a:solidFill>
                    <a:schemeClr val="tx1"/>
                  </a:solidFill>
                  <a:cs typeface="Arial"/>
                </a:rPr>
                <a:t>and </a:t>
              </a:r>
            </a:p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cs typeface="Arial"/>
                </a:rPr>
                <a:t>LOS Reductions</a:t>
              </a:r>
              <a:endParaRPr lang="en-US" sz="2000" dirty="0" smtClean="0">
                <a:solidFill>
                  <a:schemeClr val="tx1"/>
                </a:solidFill>
              </a:endParaRP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-2.4 vent days</a:t>
              </a: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-3.0 ICU days</a:t>
              </a: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-6.3 LOS days</a:t>
              </a:r>
              <a:endParaRPr lang="en-US" sz="2000" b="1" dirty="0" smtClean="0">
                <a:solidFill>
                  <a:schemeClr val="tx1"/>
                </a:solidFill>
                <a:cs typeface="Arial"/>
              </a:endParaRP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  <a:cs typeface="Arial"/>
                </a:rPr>
                <a:t>VAE </a:t>
              </a:r>
              <a:r>
                <a:rPr lang="en-US" sz="2000" b="1" dirty="0" smtClean="0">
                  <a:solidFill>
                    <a:schemeClr val="tx1"/>
                  </a:solidFill>
                  <a:cs typeface="Arial"/>
                </a:rPr>
                <a:t>Reductions</a:t>
              </a:r>
              <a:endParaRPr lang="en-US" sz="2000" dirty="0" smtClean="0">
                <a:solidFill>
                  <a:schemeClr val="tx1"/>
                </a:solidFill>
              </a:endParaRP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-</a:t>
              </a:r>
              <a:r>
                <a:rPr lang="en-US" sz="2000" dirty="0">
                  <a:solidFill>
                    <a:schemeClr val="tx1"/>
                  </a:solidFill>
                </a:rPr>
                <a:t>37% in </a:t>
              </a:r>
              <a:r>
                <a:rPr lang="en-US" sz="2000" dirty="0" smtClean="0">
                  <a:solidFill>
                    <a:schemeClr val="tx1"/>
                  </a:solidFill>
                </a:rPr>
                <a:t>VACs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/>
                  </a:solidFill>
                </a:rPr>
                <a:t>-65% in </a:t>
              </a:r>
              <a:r>
                <a:rPr lang="en-US" sz="2000" dirty="0" smtClean="0">
                  <a:solidFill>
                    <a:schemeClr val="tx1"/>
                  </a:solidFill>
                </a:rPr>
                <a:t>IVACs*</a:t>
              </a:r>
            </a:p>
          </p:txBody>
        </p:sp>
      </p:grpSp>
      <p:grpSp>
        <p:nvGrpSpPr>
          <p:cNvPr id="6" name="Group 5" descr="Giant up arrow indicating the collaborative's increase in spontaneous awakening and breathing trials, including increases in spontaneous breathing trials done with sedatives off."/>
          <p:cNvGrpSpPr/>
          <p:nvPr/>
        </p:nvGrpSpPr>
        <p:grpSpPr>
          <a:xfrm>
            <a:off x="4315691" y="1444564"/>
            <a:ext cx="4572000" cy="4038600"/>
            <a:chOff x="152400" y="1568481"/>
            <a:chExt cx="4572000" cy="4038600"/>
          </a:xfrm>
        </p:grpSpPr>
        <p:sp>
          <p:nvSpPr>
            <p:cNvPr id="9" name="Up Arrow 8" descr="Arrow pointing up" title="Up arrow"/>
            <p:cNvSpPr/>
            <p:nvPr/>
          </p:nvSpPr>
          <p:spPr>
            <a:xfrm>
              <a:off x="152400" y="1568481"/>
              <a:ext cx="4572000" cy="4038600"/>
            </a:xfrm>
            <a:prstGeom prst="upArrow">
              <a:avLst>
                <a:gd name="adj1" fmla="val 66567"/>
                <a:gd name="adj2" fmla="val 4703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02991" y="2441313"/>
              <a:ext cx="3070817" cy="2292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 smtClean="0">
                  <a:cs typeface="Arial"/>
                </a:rPr>
                <a:t>SAT and SBT</a:t>
              </a:r>
              <a:r>
                <a:rPr lang="en-US" sz="2400" b="1" dirty="0">
                  <a:cs typeface="Arial"/>
                </a:rPr>
                <a:t/>
              </a:r>
              <a:br>
                <a:rPr lang="en-US" sz="2400" b="1" dirty="0">
                  <a:cs typeface="Arial"/>
                </a:rPr>
              </a:br>
              <a:r>
                <a:rPr lang="en-US" sz="2400" b="1" dirty="0" smtClean="0">
                  <a:cs typeface="Arial"/>
                </a:rPr>
                <a:t>Increases</a:t>
              </a:r>
              <a:endParaRPr lang="en-US" sz="2400" b="1" dirty="0"/>
            </a:p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+63% in SATs</a:t>
              </a:r>
            </a:p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+16% </a:t>
              </a:r>
              <a:r>
                <a:rPr lang="en-US" sz="2000" dirty="0"/>
                <a:t>in </a:t>
              </a:r>
              <a:r>
                <a:rPr lang="en-US" sz="2000" dirty="0" smtClean="0"/>
                <a:t>SBTs</a:t>
              </a:r>
              <a:endParaRPr lang="en-US" sz="2000" dirty="0"/>
            </a:p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+81% </a:t>
              </a:r>
              <a:r>
                <a:rPr lang="en-US" sz="2000" dirty="0"/>
                <a:t>in </a:t>
              </a:r>
              <a:r>
                <a:rPr lang="en-US" sz="2000" dirty="0" smtClean="0"/>
                <a:t>SBTs done with sedatives off</a:t>
              </a:r>
              <a:endParaRPr lang="en-US" sz="2000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</p:spPr>
        <p:txBody>
          <a:bodyPr>
            <a:noAutofit/>
          </a:bodyPr>
          <a:lstStyle/>
          <a:p>
            <a:r>
              <a:rPr lang="en-US" dirty="0" smtClean="0"/>
              <a:t>Ventilator-Associated </a:t>
            </a:r>
            <a:r>
              <a:rPr lang="en-US" dirty="0"/>
              <a:t>Events Successes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8289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CDC Epicenters Wake Up and Breathe Collaborative</a:t>
            </a:r>
            <a:r>
              <a:rPr lang="en-US" sz="2400" baseline="30000" dirty="0" smtClean="0">
                <a:solidFill>
                  <a:schemeClr val="accent5"/>
                </a:solidFill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79847" y="5470786"/>
            <a:ext cx="2247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* Infection-related Ventilator-Associated Condition (IVAC)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2782" y="590167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15. Klompas M, Kleinman K, Murphy MV. Descriptive epidemiology and attributable morbidity of ventilator-associated events. Infect Control Hosp Epidemiol. 2014; 35(5):502-510. PMID: 24709718.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Business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/>
              <a:t>Before agreeing to move forward with quality improvement efforts, your stakeholders might question your proposal by asking the following:</a:t>
            </a:r>
          </a:p>
          <a:p>
            <a:r>
              <a:rPr lang="en-US" sz="2400" dirty="0" smtClean="0"/>
              <a:t>Where will we get the money to pay for this?</a:t>
            </a:r>
          </a:p>
          <a:p>
            <a:r>
              <a:rPr lang="en-US" sz="2400" dirty="0" smtClean="0"/>
              <a:t>Why should we devote our scarce resources to this program?</a:t>
            </a:r>
          </a:p>
          <a:p>
            <a:r>
              <a:rPr lang="en-US" sz="2400" dirty="0" smtClean="0"/>
              <a:t>Can we afford these expense increases now?</a:t>
            </a:r>
          </a:p>
          <a:p>
            <a:pPr>
              <a:spcAft>
                <a:spcPts val="1800"/>
              </a:spcAft>
            </a:pPr>
            <a:endParaRPr lang="en-US" sz="2800" dirty="0"/>
          </a:p>
          <a:p>
            <a:pPr marL="0" indent="0">
              <a:spcAft>
                <a:spcPts val="1800"/>
              </a:spcAft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9248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Build </a:t>
            </a:r>
            <a:r>
              <a:rPr lang="en-US" sz="2400" dirty="0"/>
              <a:t>a business </a:t>
            </a:r>
            <a:r>
              <a:rPr lang="en-US" sz="2400" dirty="0" smtClean="0"/>
              <a:t>case</a:t>
            </a:r>
            <a:r>
              <a:rPr lang="en-US" sz="2400" dirty="0"/>
              <a:t> </a:t>
            </a:r>
            <a:r>
              <a:rPr lang="en-US" sz="2400" dirty="0" smtClean="0"/>
              <a:t>to prepare for these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9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Business Model</a:t>
            </a:r>
            <a:endParaRPr lang="en-US" dirty="0"/>
          </a:p>
        </p:txBody>
      </p:sp>
      <p:graphicFrame>
        <p:nvGraphicFramePr>
          <p:cNvPr id="6" name="Content Placeholder 5" descr="Components of organizational performance displayed as a circular path: capacity, volume, revenue, staffing and salaries, supplies and equipment, profit." title="Components of Organizational Performanc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321281"/>
              </p:ext>
            </p:extLst>
          </p:nvPr>
        </p:nvGraphicFramePr>
        <p:xfrm>
          <a:off x="375976" y="990600"/>
          <a:ext cx="9301424" cy="535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3131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Organizational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for Business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 smtClean="0"/>
              <a:t>What do financial stakeholders focus on?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Cost efficiency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Real cost reduction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Revenue enhancement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Balance sheet improvements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Intangible improvements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Improved quality results in…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Increased capacity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Increased work output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No change in total cost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graphicFrame>
        <p:nvGraphicFramePr>
          <p:cNvPr id="5" name="Diagram 4" descr="Same cost plus increased work output yields reduced cost per unit of work." title="Cost Efficiency"/>
          <p:cNvGraphicFramePr/>
          <p:nvPr>
            <p:extLst>
              <p:ext uri="{D42A27DB-BD31-4B8C-83A1-F6EECF244321}">
                <p14:modId xmlns:p14="http://schemas.microsoft.com/office/powerpoint/2010/main" val="3599617117"/>
              </p:ext>
            </p:extLst>
          </p:nvPr>
        </p:nvGraphicFramePr>
        <p:xfrm>
          <a:off x="4267200" y="2463800"/>
          <a:ext cx="46482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8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Cost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Improved quality results in…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Increased capacity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No change in work output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Reduction in staffing </a:t>
            </a:r>
            <a:r>
              <a:rPr lang="en-US" dirty="0" smtClean="0"/>
              <a:t>levels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Enhancement</a:t>
            </a:r>
            <a:r>
              <a:rPr lang="en-US" baseline="30000" dirty="0" smtClean="0"/>
              <a:t>15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How does this quality improvement impact revenue?</a:t>
            </a:r>
          </a:p>
          <a:p>
            <a:r>
              <a:rPr lang="en-US" sz="2400" dirty="0" smtClean="0"/>
              <a:t>Reduces time on ventilator by 2.4 days  </a:t>
            </a:r>
          </a:p>
          <a:p>
            <a:r>
              <a:rPr lang="en-US" sz="2400" dirty="0"/>
              <a:t>Reduces </a:t>
            </a:r>
            <a:r>
              <a:rPr lang="en-US" sz="2400" dirty="0" smtClean="0"/>
              <a:t>ICU length of stay by 3.0 days </a:t>
            </a:r>
          </a:p>
          <a:p>
            <a:r>
              <a:rPr lang="en-US" sz="2400" dirty="0" smtClean="0"/>
              <a:t>Reduces </a:t>
            </a:r>
            <a:r>
              <a:rPr lang="en-US" sz="2400" dirty="0"/>
              <a:t>hospital length of stay by </a:t>
            </a:r>
            <a:r>
              <a:rPr lang="en-US" sz="2400" dirty="0" smtClean="0"/>
              <a:t>6.3 days</a:t>
            </a:r>
          </a:p>
          <a:p>
            <a:r>
              <a:rPr lang="en-US" sz="2400" dirty="0" smtClean="0"/>
              <a:t>Increases capacity to care for new patients</a:t>
            </a:r>
          </a:p>
          <a:p>
            <a:r>
              <a:rPr lang="en-US" sz="2400" dirty="0" smtClean="0"/>
              <a:t>Reduces VACs by 37%</a:t>
            </a:r>
          </a:p>
          <a:p>
            <a:r>
              <a:rPr lang="en-US" sz="2400" dirty="0" smtClean="0"/>
              <a:t>Reduces IVACs by 65%</a:t>
            </a:r>
          </a:p>
          <a:p>
            <a:r>
              <a:rPr lang="en-US" sz="2400" dirty="0" smtClean="0"/>
              <a:t>Reduces financial toll of complications</a:t>
            </a:r>
          </a:p>
          <a:p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19600" y="590167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15. Klompas M, Kleinman K, Murphy MV. Descriptive epidemiology and attributable morbidity of ventilator-associated events. Infect Control Hosp Epidemiol. 2014; 35(5):502-510. PMID: 24709718.</a:t>
            </a:r>
          </a:p>
        </p:txBody>
      </p:sp>
    </p:spTree>
    <p:extLst>
      <p:ext uri="{BB962C8B-B14F-4D97-AF65-F5344CB8AC3E}">
        <p14:creationId xmlns:p14="http://schemas.microsoft.com/office/powerpoint/2010/main" val="1548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How does quality improvement impact balance sheets?</a:t>
            </a:r>
          </a:p>
          <a:p>
            <a:r>
              <a:rPr lang="en-US" sz="2400" dirty="0" smtClean="0"/>
              <a:t>Maximizes brick and mortar investment</a:t>
            </a:r>
          </a:p>
          <a:p>
            <a:r>
              <a:rPr lang="en-US" sz="2400" dirty="0" smtClean="0"/>
              <a:t>Increases funds available for capital purchases and other investments</a:t>
            </a:r>
          </a:p>
          <a:p>
            <a:r>
              <a:rPr lang="en-US" sz="2400" dirty="0" smtClean="0"/>
              <a:t>Reduces the need for borrowing to increase capacity or invest in new programs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Intangible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What are the intangible effects of quality improvement?</a:t>
            </a:r>
          </a:p>
          <a:p>
            <a:r>
              <a:rPr lang="en-US" sz="2400" dirty="0" smtClean="0"/>
              <a:t>Improved patient outcomes including reduction of long-term complications</a:t>
            </a:r>
          </a:p>
          <a:p>
            <a:r>
              <a:rPr lang="en-US" sz="2400" dirty="0" smtClean="0"/>
              <a:t>Higher satisfaction scores from patients</a:t>
            </a:r>
            <a:r>
              <a:rPr lang="en-US" sz="2400" dirty="0"/>
              <a:t> </a:t>
            </a:r>
            <a:r>
              <a:rPr lang="en-US" sz="2400" dirty="0" smtClean="0"/>
              <a:t>and families</a:t>
            </a:r>
          </a:p>
          <a:p>
            <a:r>
              <a:rPr lang="en-US" sz="2400" dirty="0" smtClean="0"/>
              <a:t>Higher engagement and fulfilment among staff</a:t>
            </a:r>
          </a:p>
          <a:p>
            <a:r>
              <a:rPr lang="en-US" sz="2400" dirty="0" smtClean="0"/>
              <a:t>Improved reputation of your institution</a:t>
            </a:r>
          </a:p>
          <a:p>
            <a:r>
              <a:rPr lang="en-US" sz="2400" dirty="0"/>
              <a:t>Reduced malpractice </a:t>
            </a:r>
            <a:r>
              <a:rPr lang="en-US" sz="2400" dirty="0" smtClean="0"/>
              <a:t>claims</a:t>
            </a:r>
          </a:p>
          <a:p>
            <a:r>
              <a:rPr lang="en-US" sz="2400" dirty="0" smtClean="0"/>
              <a:t>Better market position in your community</a:t>
            </a:r>
          </a:p>
          <a:p>
            <a:pPr>
              <a:spcAft>
                <a:spcPts val="1800"/>
              </a:spcAft>
            </a:pPr>
            <a:endParaRPr lang="en-US" sz="2800" dirty="0" smtClean="0"/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this session, you will be able to—</a:t>
            </a:r>
          </a:p>
          <a:p>
            <a:pPr defTabSz="914400"/>
            <a:r>
              <a:rPr lang="en-US" sz="2800" dirty="0" smtClean="0"/>
              <a:t>Describe how this safety program can affect the hospital’s financial bottom line</a:t>
            </a:r>
          </a:p>
          <a:p>
            <a:pPr defTabSz="914400"/>
            <a:r>
              <a:rPr lang="en-US" sz="2800" dirty="0" smtClean="0"/>
              <a:t>List the elements of a strong business case</a:t>
            </a:r>
          </a:p>
          <a:p>
            <a:pPr defTabSz="914400"/>
            <a:r>
              <a:rPr lang="en-US" sz="2800" dirty="0" smtClean="0"/>
              <a:t>Give statistics local meaning to support your initiative</a:t>
            </a:r>
          </a:p>
          <a:p>
            <a:pPr defTabSz="914400"/>
            <a:r>
              <a:rPr lang="en-US" sz="2800" dirty="0" smtClean="0"/>
              <a:t>Present your initiative in a way meaningful to financial leaders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81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V</a:t>
            </a:r>
            <a:r>
              <a:rPr lang="en-US" sz="2800" dirty="0" smtClean="0"/>
              <a:t>alue (return) derived from making an investment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Interest on a savings account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Rental property income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Profits from new technology or a new program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4" name="Diagram 3" descr="Average return plus average investment yields return on investment." title="Return on Investment"/>
          <p:cNvGraphicFramePr/>
          <p:nvPr>
            <p:extLst>
              <p:ext uri="{D42A27DB-BD31-4B8C-83A1-F6EECF244321}">
                <p14:modId xmlns:p14="http://schemas.microsoft.com/office/powerpoint/2010/main" val="3667240035"/>
              </p:ext>
            </p:extLst>
          </p:nvPr>
        </p:nvGraphicFramePr>
        <p:xfrm>
          <a:off x="1129862" y="2971800"/>
          <a:ext cx="7099738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 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hospital CFO is—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 consultant to hospital leadership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gatekeeper of hospital assets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Focused on the bottom line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Most likely a “concrete thinker”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Impressed with frontline clinicians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Statistics Local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/>
              <a:t>s</a:t>
            </a:r>
            <a:r>
              <a:rPr lang="en-US" sz="2800" dirty="0" smtClean="0"/>
              <a:t>tatistics from literature to support investment</a:t>
            </a:r>
          </a:p>
          <a:p>
            <a:pPr lvl="1"/>
            <a:r>
              <a:rPr lang="en-US" sz="2400" dirty="0" smtClean="0"/>
              <a:t>Incidence of VAE</a:t>
            </a:r>
          </a:p>
          <a:p>
            <a:pPr lvl="1"/>
            <a:r>
              <a:rPr lang="en-US" sz="2400" dirty="0" smtClean="0"/>
              <a:t>Duration of mechanical ventilation</a:t>
            </a:r>
          </a:p>
          <a:p>
            <a:pPr lvl="1"/>
            <a:r>
              <a:rPr lang="en-US" sz="2400" dirty="0" smtClean="0"/>
              <a:t>Reductions in length of stay in intensive care unit and/or hospital through specific interventions</a:t>
            </a:r>
          </a:p>
          <a:p>
            <a:r>
              <a:rPr lang="en-US" sz="2800" dirty="0" smtClean="0"/>
              <a:t>Collect local data</a:t>
            </a:r>
          </a:p>
          <a:p>
            <a:pPr lvl="1"/>
            <a:r>
              <a:rPr lang="en-US" sz="2400" dirty="0" smtClean="0"/>
              <a:t>Volume of patients on mechanical ventilation</a:t>
            </a:r>
          </a:p>
          <a:p>
            <a:pPr lvl="1"/>
            <a:r>
              <a:rPr lang="en-US" sz="2400" dirty="0" smtClean="0"/>
              <a:t>Current length of stay information</a:t>
            </a:r>
          </a:p>
          <a:p>
            <a:r>
              <a:rPr lang="en-US" sz="2800" dirty="0" smtClean="0"/>
              <a:t>Extrapolate general statistics to local context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Statistics Local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73429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dirty="0" smtClean="0"/>
              <a:t>Example: If we reduce VAP by 50%, how many patients avoid VAP and how much can we save?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Literature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Evidence suggest at least 50% of VAP can be prevented</a:t>
            </a:r>
            <a:r>
              <a:rPr lang="en-US" sz="1800" baseline="30000" dirty="0" smtClean="0"/>
              <a:t>14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Estimate $21,000 additional costs per VAP case</a:t>
            </a:r>
            <a:r>
              <a:rPr lang="en-US" sz="1800" baseline="30000" dirty="0" smtClean="0"/>
              <a:t>14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Interventions from this safety program can reduce VAE and VAP</a:t>
            </a:r>
            <a:endParaRPr lang="en-US" sz="1800" baseline="300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Local data</a:t>
            </a:r>
          </a:p>
          <a:p>
            <a:pPr marL="742950" lvl="2" indent="-342900">
              <a:spcAft>
                <a:spcPts val="300"/>
              </a:spcAft>
              <a:buFont typeface=".HelveticaNeueDeskInterface-Regular" charset="-120"/>
              <a:buChar char="–"/>
            </a:pPr>
            <a:r>
              <a:rPr lang="en-US" sz="1800" dirty="0" smtClean="0"/>
              <a:t>Current VAP </a:t>
            </a:r>
            <a:r>
              <a:rPr lang="en-US" sz="1800" dirty="0"/>
              <a:t>rate is 6%</a:t>
            </a:r>
          </a:p>
          <a:p>
            <a:pPr marL="742950" lvl="2" indent="-342900">
              <a:spcAft>
                <a:spcPts val="300"/>
              </a:spcAft>
              <a:buFont typeface=".HelveticaNeueDeskInterface-Regular" charset="-120"/>
              <a:buChar char="–"/>
            </a:pPr>
            <a:r>
              <a:rPr lang="en-US" sz="1800" dirty="0" smtClean="0"/>
              <a:t>Approximately 500 patients receive mechanical ventilation (MV) in your ICU per year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By implementing these interventions, you can—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Prevent at least 15 VAP cases each year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Save approximately $315,000 each year (at $21,000 per case)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91000" y="5332043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14. Saving </a:t>
            </a:r>
            <a:r>
              <a:rPr lang="en-US" sz="1000" dirty="0"/>
              <a:t>Lives and Saving Money: Hospital-Acquired Conditions Update. </a:t>
            </a:r>
            <a:r>
              <a:rPr lang="en-US" sz="1000" dirty="0" smtClean="0"/>
              <a:t>December</a:t>
            </a:r>
            <a:endParaRPr lang="en-US" sz="1000" dirty="0"/>
          </a:p>
          <a:p>
            <a:pPr>
              <a:spcAft>
                <a:spcPts val="300"/>
              </a:spcAft>
            </a:pPr>
            <a:r>
              <a:rPr lang="en-US" sz="1000" dirty="0"/>
              <a:t>2015. Agency for Healthcare Research and Quality, Rockville, MD</a:t>
            </a:r>
            <a:r>
              <a:rPr lang="en-US" sz="1000" dirty="0" smtClean="0"/>
              <a:t>. http://www.ahrq.gov/professionals/quality-patient-safety/pfp/interimhacrate2014.html. </a:t>
            </a:r>
            <a:r>
              <a:rPr lang="en-US" sz="1000" dirty="0"/>
              <a:t>Accessed June 2, 2016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95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Statistics Local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Example: If you reduce </a:t>
            </a:r>
            <a:r>
              <a:rPr lang="en-US" sz="2400" dirty="0"/>
              <a:t>ICU LOS by 3 days, </a:t>
            </a:r>
            <a:r>
              <a:rPr lang="en-US" sz="2400" dirty="0" smtClean="0"/>
              <a:t>how many patient days per year could be reduced?</a:t>
            </a:r>
            <a:endParaRPr lang="en-US" sz="2400" dirty="0"/>
          </a:p>
          <a:p>
            <a:r>
              <a:rPr lang="en-US" sz="2000" dirty="0" smtClean="0"/>
              <a:t>Literature</a:t>
            </a:r>
          </a:p>
          <a:p>
            <a:pPr lvl="1"/>
            <a:r>
              <a:rPr lang="en-US" sz="1800" dirty="0" smtClean="0"/>
              <a:t>Evidence shows 3-day reduction in ICU LOS after significantly increased </a:t>
            </a:r>
            <a:r>
              <a:rPr lang="en-US" sz="1800" dirty="0"/>
              <a:t>compliance with spontaneous awakening and breathing </a:t>
            </a:r>
            <a:r>
              <a:rPr lang="en-US" sz="1800" dirty="0" smtClean="0"/>
              <a:t>trials (SATs and SBTs)</a:t>
            </a:r>
            <a:r>
              <a:rPr lang="en-US" sz="1800" baseline="30000" dirty="0" smtClean="0"/>
              <a:t>13</a:t>
            </a:r>
          </a:p>
          <a:p>
            <a:r>
              <a:rPr lang="en-US" sz="2000" dirty="0" smtClean="0"/>
              <a:t>Local data</a:t>
            </a:r>
          </a:p>
          <a:p>
            <a:pPr lvl="1"/>
            <a:r>
              <a:rPr lang="en-US" sz="1800" dirty="0" smtClean="0"/>
              <a:t>Current ICU LOS for MV patients, if available</a:t>
            </a:r>
          </a:p>
          <a:p>
            <a:pPr lvl="1"/>
            <a:r>
              <a:rPr lang="en-US" sz="1800" dirty="0" smtClean="0"/>
              <a:t>Current SAT and SBT compliance rates, if available</a:t>
            </a:r>
          </a:p>
          <a:p>
            <a:pPr lvl="1"/>
            <a:r>
              <a:rPr lang="en-US" sz="1800" dirty="0" smtClean="0"/>
              <a:t>Approximately 500 patients receive MV per year</a:t>
            </a:r>
          </a:p>
          <a:p>
            <a:r>
              <a:rPr lang="en-US" sz="2000" dirty="0" smtClean="0"/>
              <a:t>By implementing these interventions, you can—</a:t>
            </a:r>
          </a:p>
          <a:p>
            <a:pPr lvl="1"/>
            <a:r>
              <a:rPr lang="en-US" sz="1800" dirty="0" smtClean="0"/>
              <a:t>Reduce your ICU LOS by 1,500 patient days per year (3 days x 500 patients)</a:t>
            </a:r>
          </a:p>
          <a:p>
            <a:pPr lvl="1"/>
            <a:r>
              <a:rPr lang="en-US" sz="1800" dirty="0" smtClean="0"/>
              <a:t>Improve tracking of process measures for evidence-based care</a:t>
            </a:r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183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 Your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Ask your leaders the following: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Where will we get the money to pay for the associated costs for patients with preventable healthcare-acquired infections?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How can we realize these savings and patient improvements?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Can we afford to ignore these patient and financial costs?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Would you want your loved one treated in a unit not practicing evidence-based care?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8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How should you present this to your CFO?</a:t>
            </a:r>
          </a:p>
          <a:p>
            <a:r>
              <a:rPr lang="en-US" sz="2800" dirty="0" smtClean="0"/>
              <a:t>Start with the anticipated return on investment</a:t>
            </a:r>
          </a:p>
          <a:p>
            <a:r>
              <a:rPr lang="en-US" sz="2800" dirty="0" smtClean="0"/>
              <a:t>Focus on revenue first, then share operating or investment costs</a:t>
            </a:r>
          </a:p>
          <a:p>
            <a:r>
              <a:rPr lang="en-US" sz="2800" dirty="0" smtClean="0"/>
              <a:t>Come prepared with revenue and expense estimations</a:t>
            </a:r>
          </a:p>
          <a:p>
            <a:r>
              <a:rPr lang="en-US" sz="2800" dirty="0" smtClean="0"/>
              <a:t>Provide solid application example of how quality improvement is good for both patients and business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Picture of multicolored hanging tags with question marks on them.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Carson SS, Cox CE, Homes GM</a:t>
            </a:r>
            <a:r>
              <a:rPr lang="en-US" sz="1800" dirty="0" smtClean="0"/>
              <a:t>, et al. </a:t>
            </a:r>
            <a:r>
              <a:rPr lang="en-US" sz="1800" dirty="0"/>
              <a:t>The changing epidemiology of mechanical ventilation: a population-based study. J Intensive Care Med. 2006; 21(3):173-82. PMID: 16672639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Klompas </a:t>
            </a:r>
            <a:r>
              <a:rPr lang="en-US" sz="1800" dirty="0"/>
              <a:t>M, Khan Y, Kleinman K, et al. Multicenter evaluation of a novel surveillance paradigm for complications of mechanical ventilation. PLoS ONE. 2011 Mar 22;6(3):e18062. PMID: 21445364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Klein </a:t>
            </a:r>
            <a:r>
              <a:rPr lang="en-US" sz="1800" dirty="0"/>
              <a:t>Klouwenberg PM, van Mourik MS, Ong DS, et al. Electronic implementation of a novel surveillance paradigm for ventilator-associated events: feasibility and validation. Am J Respir Crit Care Med. 2014 Apr 15;189(8):947-55. PMID: 24498886</a:t>
            </a:r>
            <a:r>
              <a:rPr lang="en-US" sz="1800" dirty="0" smtClean="0"/>
              <a:t>.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Safdar N, Dezfullian C, Collard </a:t>
            </a:r>
            <a:r>
              <a:rPr lang="en-US" sz="1800" dirty="0" smtClean="0"/>
              <a:t>HR, et al. </a:t>
            </a:r>
            <a:r>
              <a:rPr lang="en-US" sz="1800" dirty="0"/>
              <a:t>Clinical and economic consequences of </a:t>
            </a:r>
            <a:r>
              <a:rPr lang="en-US" sz="1800" dirty="0" smtClean="0"/>
              <a:t>ventilator–associated </a:t>
            </a:r>
            <a:r>
              <a:rPr lang="en-US" sz="1800" dirty="0"/>
              <a:t>pneumonia: a systematic review. Crit Care Med. 2005; 33(10):2184-93. PMID: 16215368.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Wunsch H, Linde-Zwirble WT, Angus DC, et al. The epidemiology of mechanical ventilation use in the United States. Crit </a:t>
            </a:r>
            <a:r>
              <a:rPr lang="en-US" sz="1800" dirty="0"/>
              <a:t>Care Med. 2010; </a:t>
            </a:r>
            <a:r>
              <a:rPr lang="en-US" sz="1800" dirty="0" smtClean="0"/>
              <a:t>38(10):</a:t>
            </a:r>
            <a:r>
              <a:rPr lang="en-US" sz="1800" dirty="0"/>
              <a:t>1947-</a:t>
            </a:r>
            <a:r>
              <a:rPr lang="en-US" sz="1800" dirty="0" smtClean="0"/>
              <a:t>53. PMID: 20639743.</a:t>
            </a:r>
          </a:p>
        </p:txBody>
      </p:sp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1800" dirty="0">
                <a:ea typeface="ＭＳ Ｐゴシック"/>
                <a:cs typeface="Arial" panose="020B0604020202020204" pitchFamily="34" charset="0"/>
              </a:rPr>
              <a:t>Berenholtz SM, Pham JC, Thompson DA, et al. Collaborative cohort study of an intervention to reduce ventilator associated pneumonia in the ICU. Infect Control Hosp Epidemiol. 2011; 32(4):305-314. PMID: 21460481.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800" dirty="0">
                <a:ea typeface="ＭＳ Ｐゴシック"/>
                <a:cs typeface="Arial" panose="020B0604020202020204" pitchFamily="34" charset="0"/>
              </a:rPr>
              <a:t>Lipitz-Snyderman A, Steinwachs D, Needham DM, et al. Impact of a statewide intensive care unit quality improvement initiative on hospital mortality and length of stay: retrospective comparative analysis. BMJ. 2011;342:d219. PMID: 21282262.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 smtClean="0">
                <a:cs typeface="Arial"/>
              </a:rPr>
              <a:t>Sexton </a:t>
            </a:r>
            <a:r>
              <a:rPr lang="en-US" sz="1800" dirty="0">
                <a:cs typeface="Arial"/>
              </a:rPr>
              <a:t>JB, Berenholtz SM, Goeschel CA, et al. Assessing and improving safety climate in a large cohort of intensive care units. Crit Care Medicine. 2011;39(5):934-9. PMID: 21297460.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800" dirty="0" smtClean="0">
                <a:cs typeface="Arial"/>
              </a:rPr>
              <a:t>Waters </a:t>
            </a:r>
            <a:r>
              <a:rPr lang="en-US" sz="1800" dirty="0">
                <a:cs typeface="Arial"/>
              </a:rPr>
              <a:t>HR, Korn R Jr, Colantuoni E, et al. The business case for quality: economic analysis of the Michigan Keystone Patient Safety Program in ICUs. Am J Med </a:t>
            </a:r>
            <a:r>
              <a:rPr lang="en-US" sz="1800" dirty="0" smtClean="0">
                <a:cs typeface="Arial"/>
              </a:rPr>
              <a:t>Qual. </a:t>
            </a:r>
            <a:r>
              <a:rPr lang="en-US" sz="1800" dirty="0">
                <a:cs typeface="Arial"/>
              </a:rPr>
              <a:t>2011;26(5):333–339. PMID: 21856956</a:t>
            </a:r>
            <a:r>
              <a:rPr lang="en-US" sz="1800" dirty="0" smtClean="0">
                <a:cs typeface="Arial"/>
              </a:rPr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000" dirty="0" smtClean="0"/>
          </a:p>
          <a:p>
            <a:pPr marL="514350" indent="-514350">
              <a:buFont typeface="+mj-lt"/>
              <a:buAutoNum type="arabicPeriod" startAt="6"/>
            </a:pPr>
            <a:endParaRPr lang="en-US" sz="2000" dirty="0"/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Mechanical Ventilation</a:t>
            </a:r>
            <a:endParaRPr lang="en-US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Affects 800,000 </a:t>
            </a:r>
            <a:r>
              <a:rPr lang="en-US" sz="2800" dirty="0"/>
              <a:t>hospitalized patients </a:t>
            </a:r>
            <a:r>
              <a:rPr lang="en-US" sz="2800" dirty="0" smtClean="0"/>
              <a:t>in the United States each year</a:t>
            </a:r>
            <a:r>
              <a:rPr lang="en-US" sz="2800" baseline="30000" dirty="0" smtClean="0"/>
              <a:t>1</a:t>
            </a:r>
          </a:p>
          <a:p>
            <a:r>
              <a:rPr lang="en-US" sz="2800" dirty="0" smtClean="0"/>
              <a:t>Five to 10 percent of mechanically ventilated patients develop a ventilator-associated event (VAE)</a:t>
            </a:r>
            <a:r>
              <a:rPr lang="en-US" sz="2800" baseline="30000" dirty="0" smtClean="0"/>
              <a:t>2,3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0" y="4709652"/>
            <a:ext cx="4800600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1. Carson </a:t>
            </a:r>
            <a:r>
              <a:rPr lang="en-US" sz="1050" dirty="0"/>
              <a:t>SS, Cox CE, Homes GM, et al. The changing epidemiology of mechanical ventilation: a population-based study. J Intensive Care Med. 2006; 21(3):173-82. PMID: 16672639.</a:t>
            </a:r>
          </a:p>
          <a:p>
            <a:pPr>
              <a:spcAft>
                <a:spcPts val="300"/>
              </a:spcAft>
            </a:pPr>
            <a:r>
              <a:rPr lang="en-US" sz="1050" dirty="0" smtClean="0"/>
              <a:t>2. Klompas </a:t>
            </a:r>
            <a:r>
              <a:rPr lang="en-US" sz="1050" dirty="0"/>
              <a:t>M, Khan Y, Kleinman K, et al. Multicenter evaluation of a novel surveillance paradigm for complications of mechanical ventilation. PLoS ONE. 2011 Mar 22;6(3):e18062. PMID: 21445364.</a:t>
            </a:r>
          </a:p>
          <a:p>
            <a:r>
              <a:rPr lang="en-US" sz="1050" dirty="0" smtClean="0"/>
              <a:t>3. Klein </a:t>
            </a:r>
            <a:r>
              <a:rPr lang="en-US" sz="1050" dirty="0"/>
              <a:t>Klouwenberg PM, van Mourik MS, Ong DS, et al. Electronic implementation of a novel surveillance paradigm for ventilator-associated events: feasibility and validation. Am J Respir Crit Care Med. 2014 Apr 15;189(8):947-55. PMID: </a:t>
            </a:r>
            <a:r>
              <a:rPr lang="en-US" sz="1050" dirty="0" smtClean="0"/>
              <a:t>24498886.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1800" dirty="0"/>
              <a:t>Nguile-Makao M, Zahar JR, Francais A, et al. Attributable mortality of ventilator-associated pneumonia: retrospective impact of main characteristics at ICU admission and VAP onset using conditional logistic regression and multi-state variables. Intensive Care Med. 2010 May;36(5):781-9. PMID: 20232046.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1800" dirty="0"/>
              <a:t>Bekaert M, Timsit JF, Vansteelandt S, et al. Attributable mortality of ventilator-associated pneumonia: a reappraisal using causal analysis. Am J Respire Crit Care Med. 2011 Nov 15;184(10):1133-9. PMID: 21852541.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1800" dirty="0"/>
              <a:t>Melsen WG,  Rovers MM, Koeman M, et al. Estimating the attributable mortality of ventilator-associated pneumonia from randomized prevention studies. Crit Care Med. 2011 Dec;39(12):2736-42. PMID: 21765351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1800" dirty="0" smtClean="0"/>
              <a:t>Melsen </a:t>
            </a:r>
            <a:r>
              <a:rPr lang="en-US" sz="1800" dirty="0"/>
              <a:t>WG, Rovers MM, Groenwold RH, et al. Attributable mortality of </a:t>
            </a:r>
            <a:r>
              <a:rPr lang="en-US" sz="1800" dirty="0" smtClean="0"/>
              <a:t>ventilator-associated </a:t>
            </a:r>
            <a:r>
              <a:rPr lang="en-US" sz="1800" dirty="0"/>
              <a:t>pneumonia: a meta-analysis of individual patient data from randomized prevention studies. Lancet Infect Dis. 2013 Aug;13(8):665-71. PMID: 23622939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26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sz="1800" dirty="0"/>
              <a:t>Saving Lives and Saving Money: Hospital-Acquired Conditions Update. December 2015. Agency for Healthcare Research and Quality, Rockville, MD. </a:t>
            </a:r>
            <a:r>
              <a:rPr lang="en-US" sz="1800" u="sng" dirty="0">
                <a:hlinkClick r:id="rId2"/>
              </a:rPr>
              <a:t>http://www.ahrq.gov/professionals/quality-patient-safety/pfp/interimhacrate2014.html</a:t>
            </a:r>
            <a:r>
              <a:rPr lang="en-US" sz="1800" dirty="0"/>
              <a:t>. Accessed June 2, 2016.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1800" dirty="0"/>
              <a:t>Klompas M, Kleinman K, Murphy MV. Descriptive epidemiology and attributable morbidity of ventilator-associated events. Infect Control Hosp Epidemiol. 2014; 35(5):502-510. PMID: 24709718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541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Mechanical Ventilation</a:t>
            </a:r>
            <a:endParaRPr lang="en-US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Historically</a:t>
            </a:r>
            <a:r>
              <a:rPr lang="en-US" sz="2800" dirty="0"/>
              <a:t>, ventilator-associated pneumonia (VAP) was considered </a:t>
            </a:r>
            <a:r>
              <a:rPr lang="en-US" sz="2800" dirty="0" smtClean="0"/>
              <a:t>one </a:t>
            </a:r>
            <a:r>
              <a:rPr lang="en-US" sz="2800" dirty="0"/>
              <a:t>of the most lethal healthcare-associated infections</a:t>
            </a:r>
            <a:r>
              <a:rPr lang="en-US" sz="2800" baseline="30000" dirty="0"/>
              <a:t>4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35% mortality rate for ventilated patients</a:t>
            </a:r>
            <a:r>
              <a:rPr lang="en-US" sz="2800" baseline="30000" dirty="0"/>
              <a:t>5</a:t>
            </a:r>
            <a:endParaRPr lang="en-US" sz="2800" baseline="30000" dirty="0" smtClean="0"/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24% for patients 15–19 years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60% for patients 85 years and older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5334840"/>
            <a:ext cx="59436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4. Safdar </a:t>
            </a:r>
            <a:r>
              <a:rPr lang="en-US" sz="1100" dirty="0"/>
              <a:t>N, Dezfullian C, Collard HR, et al. Clinical and economic consequences of ventilator–associated pneumonia: a systematic review. Crit Care Med. 2005; 33(10):2184-93. PMID: 16215368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5. Wunsch </a:t>
            </a:r>
            <a:r>
              <a:rPr lang="en-US" sz="1100" dirty="0"/>
              <a:t>H, Linde-Zwirble WT, Angus DC, et al. The epidemiology of mechanical ventilation use in the United States. Crit Care Med. 2010; 38(10):1947-53. PMID: 20639743.</a:t>
            </a:r>
            <a:endParaRPr lang="en-US" sz="1100" dirty="0">
              <a:ea typeface="ＭＳ Ｐゴシック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on Mechanically Ventilated Patients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34869" cy="47342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Short-term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Increase in complications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VAP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Sepsis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Acute respiratory distress syndrome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Pulmonary embolism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Barotrauma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Pulmonary edema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Increase in healthcare costs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Increase in length of stay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789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Poses </a:t>
            </a:r>
            <a:r>
              <a:rPr lang="en-US" sz="2800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a significant burden to patients and </a:t>
            </a:r>
            <a:r>
              <a:rPr lang="en-US" sz="2800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caregivers </a:t>
            </a:r>
            <a:endParaRPr lang="en-US" sz="2800" b="1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92069" y="1590304"/>
            <a:ext cx="41148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/>
              <a:t>Long-term</a:t>
            </a:r>
          </a:p>
          <a:p>
            <a:r>
              <a:rPr lang="en-US" sz="2400" dirty="0"/>
              <a:t>Slower overall recovery time</a:t>
            </a:r>
          </a:p>
          <a:p>
            <a:r>
              <a:rPr lang="en-US" sz="2400" dirty="0"/>
              <a:t>Debilitating physical disabilities</a:t>
            </a:r>
          </a:p>
          <a:p>
            <a:r>
              <a:rPr lang="en-US" sz="2400" dirty="0"/>
              <a:t>Lingering cognitive dysfunction</a:t>
            </a:r>
          </a:p>
          <a:p>
            <a:r>
              <a:rPr lang="en-US" sz="2400" dirty="0"/>
              <a:t>Psychiatric issues, including anxiety, depression, and </a:t>
            </a:r>
            <a:r>
              <a:rPr lang="en-US" sz="2400" dirty="0" smtClean="0"/>
              <a:t>post-traumatic stress disorder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Impact of Mechanical Ventilation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 acute care cost for ventilated patient: $2,300 per day</a:t>
            </a:r>
            <a:r>
              <a:rPr lang="en-US" sz="2800" baseline="30000" dirty="0"/>
              <a:t>6</a:t>
            </a:r>
            <a:endParaRPr lang="en-US" sz="2800" baseline="30000" dirty="0" smtClean="0"/>
          </a:p>
          <a:p>
            <a:r>
              <a:rPr lang="en-US" sz="2800" dirty="0" smtClean="0"/>
              <a:t>After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day, cost rises to over $3,900 per day</a:t>
            </a:r>
            <a:r>
              <a:rPr lang="en-US" sz="2800" baseline="30000" dirty="0"/>
              <a:t>7</a:t>
            </a:r>
          </a:p>
          <a:p>
            <a:r>
              <a:rPr lang="en-US" sz="2800" dirty="0" smtClean="0"/>
              <a:t>Example</a:t>
            </a:r>
            <a:r>
              <a:rPr lang="en-US" sz="2800" baseline="30000" dirty="0" smtClean="0"/>
              <a:t>8,9</a:t>
            </a:r>
            <a:endParaRPr lang="en-US" sz="2800" dirty="0" smtClean="0"/>
          </a:p>
          <a:p>
            <a:pPr lvl="1"/>
            <a:r>
              <a:rPr lang="en-US" sz="2400" dirty="0" smtClean="0"/>
              <a:t>400-bed hospital with 40 critical care ventilators</a:t>
            </a:r>
          </a:p>
          <a:p>
            <a:pPr lvl="1"/>
            <a:r>
              <a:rPr lang="en-US" sz="2400" dirty="0" smtClean="0"/>
              <a:t>$18 million per year for daily costs</a:t>
            </a:r>
            <a:endParaRPr lang="en-US" sz="2400" baseline="30000" dirty="0" smtClean="0"/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0% reduction could save $2 million per year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404852"/>
            <a:ext cx="537620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>
                <a:ea typeface="ＭＳ Ｐゴシック"/>
                <a:cs typeface="Arial" panose="020B0604020202020204" pitchFamily="34" charset="0"/>
              </a:rPr>
              <a:t>6. Berenholtz </a:t>
            </a:r>
            <a:r>
              <a:rPr lang="en-US" sz="1050" dirty="0">
                <a:ea typeface="ＭＳ Ｐゴシック"/>
                <a:cs typeface="Arial" panose="020B0604020202020204" pitchFamily="34" charset="0"/>
              </a:rPr>
              <a:t>SM, Pham JC, Thompson DA, et al. Collaborative cohort study of an intervention to reduce ventilator associated pneumonia in the ICU. Infect Control Hosp Epidemiol. 2011; 32(4):305-314. PMID: 21460481.</a:t>
            </a:r>
          </a:p>
          <a:p>
            <a:pPr>
              <a:spcAft>
                <a:spcPts val="300"/>
              </a:spcAft>
            </a:pPr>
            <a:r>
              <a:rPr lang="en-US" sz="1050" dirty="0" smtClean="0">
                <a:ea typeface="ＭＳ Ｐゴシック"/>
                <a:cs typeface="Arial" panose="020B0604020202020204" pitchFamily="34" charset="0"/>
              </a:rPr>
              <a:t>7. Lipitz-Snyderman </a:t>
            </a:r>
            <a:r>
              <a:rPr lang="en-US" sz="1050" dirty="0">
                <a:ea typeface="ＭＳ Ｐゴシック"/>
                <a:cs typeface="Arial" panose="020B0604020202020204" pitchFamily="34" charset="0"/>
              </a:rPr>
              <a:t>A, Steinwachs D, Needham DM, et al. Impact of a statewide intensive care unit quality improvement initiative on hospital mortality and length of stay: retrospective comparative analysis. BMJ. 2011;342:d219. PMID: 21282262</a:t>
            </a:r>
            <a:r>
              <a:rPr lang="en-US" sz="1050" dirty="0" smtClean="0"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ea typeface="ＭＳ Ｐゴシック"/>
                <a:cs typeface="Arial" panose="020B0604020202020204" pitchFamily="34" charset="0"/>
              </a:rPr>
              <a:t>8. Sexton JB, Berenholtz SM, Goeschel CA, et al. Assessing and improving safety climate in a large cohort of intensive care units. Crit Care Medicine. 2011;39(5):934-9. PMID: 21297460</a:t>
            </a:r>
            <a:r>
              <a:rPr lang="en-US" sz="1050" dirty="0" smtClean="0">
                <a:ea typeface="ＭＳ Ｐゴシック"/>
                <a:cs typeface="Arial" panose="020B0604020202020204" pitchFamily="34" charset="0"/>
              </a:rPr>
              <a:t>.</a:t>
            </a:r>
            <a:endParaRPr lang="en-US" sz="1050" dirty="0">
              <a:ea typeface="ＭＳ Ｐゴシック"/>
              <a:cs typeface="Arial" panose="020B0604020202020204" pitchFamily="34" charset="0"/>
            </a:endParaRPr>
          </a:p>
          <a:p>
            <a:r>
              <a:rPr lang="en-US" sz="1050" dirty="0">
                <a:ea typeface="ＭＳ Ｐゴシック"/>
                <a:cs typeface="Arial" panose="020B0604020202020204" pitchFamily="34" charset="0"/>
              </a:rPr>
              <a:t>9. Waters HR, Korn R Jr, Colantuoni E, et al. The business case for quality: economic analysis of the Michigan Keystone Patient Safety Program in ICUs. Am J Med Qual. 2011;26(5):333–339. PMID: 21856956.</a:t>
            </a:r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Ventilator-Associated Events (VAEs) </a:t>
            </a:r>
            <a:br>
              <a:rPr lang="en-US" dirty="0" smtClean="0"/>
            </a:br>
            <a:r>
              <a:rPr lang="en-US" dirty="0" smtClean="0"/>
              <a:t>Attributable Hospital Mortality</a:t>
            </a:r>
            <a:r>
              <a:rPr lang="en-US" baseline="30000" dirty="0" smtClean="0"/>
              <a:t>10-13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Recent retrospective cohort studies examined attributable mortality, among other metrics, surrounding all VAE tiers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Estimate 10% attributable mortality for VAP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Varies for different categories of cases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190999"/>
            <a:ext cx="4849091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/>
              <a:t>10. Nguile-Makao M, Zahar JR, Francais A, et al. Attributable mortality of ventilator-associated pneumonia: retrospective impact of main characteristics at ICU admission and VAP onset using conditional logistic regression and multi-state variables. Intensive Care Med. 2010 May;36(5):781-9. PMID: 20232046.</a:t>
            </a:r>
          </a:p>
          <a:p>
            <a:pPr>
              <a:spcAft>
                <a:spcPts val="300"/>
              </a:spcAft>
            </a:pPr>
            <a:r>
              <a:rPr lang="en-US" sz="1000" dirty="0"/>
              <a:t>11. Bekaert M, Timsit JF, Vansteelandt S, et al. Attributable mortality of ventilator-associated pneumonia: a reappraisal using causal analysis. Am J Respire Crit Care Med. 2011 Nov 15;184(10):1133-9. PMID: 21852541.</a:t>
            </a:r>
          </a:p>
          <a:p>
            <a:pPr>
              <a:spcAft>
                <a:spcPts val="300"/>
              </a:spcAft>
            </a:pPr>
            <a:r>
              <a:rPr lang="en-US" sz="1000" dirty="0"/>
              <a:t>12. Melsen WG,  Rovers MM, Koeman M, et al. Estimating the attributable mortality of ventilator-associated pneumonia from randomized prevention studies. Crit Care Med. 2011 Dec;39(12):2736-42. PMID: 21765351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13. Melsen WG, Rovers MM, Groenwold RH, et al. Attributable mortality of ventilator-associated pneumonia: a meta-analysis of individual patient data from randomized prevention studies. Lancet Infect Dis. 2013 Aug;13(8):665-71. PMID: 23622939.</a:t>
            </a:r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VAPs Among Most Expensive HACs</a:t>
            </a:r>
            <a:r>
              <a:rPr lang="en-US" baseline="30000" dirty="0" smtClean="0"/>
              <a:t>14</a:t>
            </a:r>
            <a:endParaRPr lang="en-US" baseline="30000" dirty="0"/>
          </a:p>
        </p:txBody>
      </p:sp>
      <p:graphicFrame>
        <p:nvGraphicFramePr>
          <p:cNvPr id="4" name="Content Placeholder 3" descr="Bar graph demonstrating the significant additional costs of VAPs among other HACs." title="Estimated Additional Costs of HAC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03698"/>
              </p:ext>
            </p:extLst>
          </p:nvPr>
        </p:nvGraphicFramePr>
        <p:xfrm>
          <a:off x="484909" y="734655"/>
          <a:ext cx="7772400" cy="445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862">
            <a:off x="1036278" y="4355404"/>
            <a:ext cx="906785" cy="53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CAUTI = catheter-associated urinary tract infection; CLABSI = central line associated bloodstream infection; DVT = deep vein thrombosis; VAP = ventilator-associated pneumonia; SSI = surgical site infection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876800" y="5632593"/>
            <a:ext cx="446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14. Saving Lives and Saving Money: Hospital-Acquired Conditions Update. December 2015. Agency for Healthcare Research and Quality, Rockville, MD. http://www.ahrq.gov/professionals/quality-patient-safety/pfp/interimhacrate2014.html. Accessed June 2, 2016.</a:t>
            </a:r>
          </a:p>
        </p:txBody>
      </p:sp>
    </p:spTree>
    <p:extLst>
      <p:ext uri="{BB962C8B-B14F-4D97-AF65-F5344CB8AC3E}">
        <p14:creationId xmlns:p14="http://schemas.microsoft.com/office/powerpoint/2010/main" val="1453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What Do We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 smtClean="0"/>
              <a:t>Improve patient and family experience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Reduce complications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Get patients off the ventilator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Get patients ready to leave the intensive care unit (ICU) and hospital faster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Improve efficiency while reducing costs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42299</TotalTime>
  <Words>1912</Words>
  <Application>Microsoft Office PowerPoint</Application>
  <PresentationFormat>On-screen Show (4:3)</PresentationFormat>
  <Paragraphs>260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HAI Cusp Slide template</vt:lpstr>
      <vt:lpstr>Build a Business Case for  Quality Improvement  </vt:lpstr>
      <vt:lpstr>Learning Objectives</vt:lpstr>
      <vt:lpstr>Impact of Mechanical Ventilation</vt:lpstr>
      <vt:lpstr>Impact of Mechanical Ventilation</vt:lpstr>
      <vt:lpstr>Impact on Mechanically Ventilated Patients</vt:lpstr>
      <vt:lpstr>Financial Impact of Mechanical Ventilation</vt:lpstr>
      <vt:lpstr>Ventilator-Associated Events (VAEs)  Attributable Hospital Mortality10-13</vt:lpstr>
      <vt:lpstr>VAPs Among Most Expensive HACs14</vt:lpstr>
      <vt:lpstr>What Do We Need To Do?</vt:lpstr>
      <vt:lpstr>AHRQ Safety Program Goals</vt:lpstr>
      <vt:lpstr>Ventilator-Associated Events Successes</vt:lpstr>
      <vt:lpstr>Why Build a Business Case?</vt:lpstr>
      <vt:lpstr>The Basic Business Model</vt:lpstr>
      <vt:lpstr>Focus for Business Case</vt:lpstr>
      <vt:lpstr>Cost Efficiency</vt:lpstr>
      <vt:lpstr>Real Cost Reduction</vt:lpstr>
      <vt:lpstr>Revenue Enhancement15</vt:lpstr>
      <vt:lpstr>Balance Sheet Improvements</vt:lpstr>
      <vt:lpstr>Intangible Improvements</vt:lpstr>
      <vt:lpstr>Return on Investment</vt:lpstr>
      <vt:lpstr>Understanding Your Target Audience</vt:lpstr>
      <vt:lpstr>Giving Statistics Local Meaning</vt:lpstr>
      <vt:lpstr>Giving Statistics Local Meaning</vt:lpstr>
      <vt:lpstr>Giving Statistics Local Meaning</vt:lpstr>
      <vt:lpstr>Questions To Ask Your Leaders</vt:lpstr>
      <vt:lpstr>Making the Pitch</vt:lpstr>
      <vt:lpstr>Questions?</vt:lpstr>
      <vt:lpstr>References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253</cp:revision>
  <cp:lastPrinted>2016-06-21T14:00:50Z</cp:lastPrinted>
  <dcterms:created xsi:type="dcterms:W3CDTF">2014-05-21T20:05:58Z</dcterms:created>
  <dcterms:modified xsi:type="dcterms:W3CDTF">2017-01-15T03:39:15Z</dcterms:modified>
  <cp:category>safety program for surgery, patient safety, CUSP, science of safety, surgical site infections, SUSP, healthcare associated infections</cp:category>
</cp:coreProperties>
</file>