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0" r:id="rId2"/>
    <p:sldId id="281" r:id="rId3"/>
    <p:sldId id="260" r:id="rId4"/>
    <p:sldId id="284" r:id="rId5"/>
    <p:sldId id="263" r:id="rId6"/>
    <p:sldId id="264" r:id="rId7"/>
    <p:sldId id="261" r:id="rId8"/>
    <p:sldId id="262" r:id="rId9"/>
    <p:sldId id="266" r:id="rId10"/>
    <p:sldId id="268" r:id="rId11"/>
    <p:sldId id="283" r:id="rId12"/>
    <p:sldId id="269" r:id="rId13"/>
    <p:sldId id="270" r:id="rId14"/>
    <p:sldId id="271" r:id="rId15"/>
    <p:sldId id="272" r:id="rId16"/>
    <p:sldId id="267" r:id="rId17"/>
    <p:sldId id="273" r:id="rId18"/>
    <p:sldId id="286" r:id="rId19"/>
    <p:sldId id="274" r:id="rId20"/>
    <p:sldId id="275" r:id="rId21"/>
    <p:sldId id="276" r:id="rId22"/>
    <p:sldId id="277" r:id="rId23"/>
    <p:sldId id="278" r:id="rId24"/>
    <p:sldId id="285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14" clrIdx="3">
    <p:extLst/>
  </p:cmAuthor>
  <p:cmAuthor id="4" name="McFaul" initials="M" lastIdx="7" clrIdx="4"/>
  <p:cmAuthor id="5" name="Chris Heidenrich OCKT" initials="CH" lastIdx="13" clrIdx="5"/>
  <p:cmAuthor id="6" name="Melissa A Miller" initials="MAM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  <a:srgbClr val="4BACC6"/>
    <a:srgbClr val="FBD703"/>
    <a:srgbClr val="4F81BD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3" autoAdjust="0"/>
    <p:restoredTop sz="90795" autoAdjust="0"/>
  </p:normalViewPr>
  <p:slideViewPr>
    <p:cSldViewPr>
      <p:cViewPr varScale="1">
        <p:scale>
          <a:sx n="67" d="100"/>
          <a:sy n="67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0ECB4-E4F2-4EEC-997D-9FD4072B541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3CB20-1006-4627-8D2D-E0881BE79D5F}">
      <dgm:prSet phldrT="[Text]" custT="1"/>
      <dgm:spPr>
        <a:gradFill rotWithShape="0">
          <a:gsLst>
            <a:gs pos="100000">
              <a:srgbClr val="009EC2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1"/>
        </a:gradFill>
        <a:ln w="28575">
          <a:solidFill>
            <a:srgbClr val="009EC2"/>
          </a:solidFill>
        </a:ln>
      </dgm:spPr>
      <dgm:t>
        <a:bodyPr/>
        <a:lstStyle/>
        <a:p>
          <a:endParaRPr lang="en-US" sz="3600" dirty="0" smtClean="0"/>
        </a:p>
      </dgm:t>
    </dgm:pt>
    <dgm:pt modelId="{66ECBEB2-FF9C-48C2-B776-7DF0D663C02D}" type="parTrans" cxnId="{56E283E8-1C06-4202-9C1F-BBF78DFD69D9}">
      <dgm:prSet/>
      <dgm:spPr/>
      <dgm:t>
        <a:bodyPr/>
        <a:lstStyle/>
        <a:p>
          <a:endParaRPr lang="en-US"/>
        </a:p>
      </dgm:t>
    </dgm:pt>
    <dgm:pt modelId="{5F5E4973-D547-4BBE-9278-E2CDCA6AA4F6}" type="sibTrans" cxnId="{56E283E8-1C06-4202-9C1F-BBF78DFD69D9}">
      <dgm:prSet/>
      <dgm:spPr/>
      <dgm:t>
        <a:bodyPr/>
        <a:lstStyle/>
        <a:p>
          <a:endParaRPr lang="en-US"/>
        </a:p>
      </dgm:t>
    </dgm:pt>
    <dgm:pt modelId="{B422E42C-9D47-4CC8-9354-2E3313B38A55}">
      <dgm:prSet/>
      <dgm:spPr>
        <a:gradFill rotWithShape="0">
          <a:gsLst>
            <a:gs pos="0">
              <a:srgbClr val="FBD703"/>
            </a:gs>
            <a:gs pos="22000">
              <a:schemeClr val="accent6">
                <a:lumMod val="7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ln w="31750">
          <a:solidFill>
            <a:srgbClr val="009EC2"/>
          </a:solidFill>
        </a:ln>
      </dgm:spPr>
      <dgm:t>
        <a:bodyPr/>
        <a:lstStyle/>
        <a:p>
          <a:endParaRPr lang="en-US" dirty="0"/>
        </a:p>
      </dgm:t>
    </dgm:pt>
    <dgm:pt modelId="{60D2B154-E852-4CB8-8A91-4EFEA915D582}" type="parTrans" cxnId="{8A3B2835-FBD2-421A-9EE2-DCF42F91C66D}">
      <dgm:prSet/>
      <dgm:spPr/>
      <dgm:t>
        <a:bodyPr/>
        <a:lstStyle/>
        <a:p>
          <a:endParaRPr lang="en-US"/>
        </a:p>
      </dgm:t>
    </dgm:pt>
    <dgm:pt modelId="{09FF379A-8EAA-4F95-973F-81A66C172193}" type="sibTrans" cxnId="{8A3B2835-FBD2-421A-9EE2-DCF42F91C66D}">
      <dgm:prSet/>
      <dgm:spPr/>
      <dgm:t>
        <a:bodyPr/>
        <a:lstStyle/>
        <a:p>
          <a:endParaRPr lang="en-US"/>
        </a:p>
      </dgm:t>
    </dgm:pt>
    <dgm:pt modelId="{A9F1C4E8-9BDE-4A71-B12F-4C34619A2571}" type="pres">
      <dgm:prSet presAssocID="{8B70ECB4-E4F2-4EEC-997D-9FD4072B5411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8ECE89-C3D8-4097-B4AD-04B97F6D18B5}" type="pres">
      <dgm:prSet presAssocID="{DAC3CB20-1006-4627-8D2D-E0881BE79D5F}" presName="composite" presStyleCnt="0"/>
      <dgm:spPr/>
    </dgm:pt>
    <dgm:pt modelId="{49EB4571-7DCE-4085-9018-052573D44CB5}" type="pres">
      <dgm:prSet presAssocID="{DAC3CB20-1006-4627-8D2D-E0881BE79D5F}" presName="parentText" presStyleLbl="alignNode1" presStyleIdx="0" presStyleCnt="1" custScaleY="99999" custLinFactNeighborX="2256" custLinFactNeighborY="5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36711-B8AF-4341-AD23-15E8181E30D2}" type="pres">
      <dgm:prSet presAssocID="{DAC3CB20-1006-4627-8D2D-E0881BE79D5F}" presName="descendantText" presStyleLbl="alignAcc1" presStyleIdx="0" presStyleCnt="1" custLinFactNeighborY="-1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3B2835-FBD2-421A-9EE2-DCF42F91C66D}" srcId="{DAC3CB20-1006-4627-8D2D-E0881BE79D5F}" destId="{B422E42C-9D47-4CC8-9354-2E3313B38A55}" srcOrd="0" destOrd="0" parTransId="{60D2B154-E852-4CB8-8A91-4EFEA915D582}" sibTransId="{09FF379A-8EAA-4F95-973F-81A66C172193}"/>
    <dgm:cxn modelId="{3BBFC34B-1B3D-4521-ACDA-19C01F044EBE}" type="presOf" srcId="{8B70ECB4-E4F2-4EEC-997D-9FD4072B5411}" destId="{A9F1C4E8-9BDE-4A71-B12F-4C34619A2571}" srcOrd="0" destOrd="0" presId="urn:microsoft.com/office/officeart/2005/8/layout/chevron2"/>
    <dgm:cxn modelId="{BDA3FFBC-85F0-452E-9326-58325038350B}" type="presOf" srcId="{DAC3CB20-1006-4627-8D2D-E0881BE79D5F}" destId="{49EB4571-7DCE-4085-9018-052573D44CB5}" srcOrd="0" destOrd="0" presId="urn:microsoft.com/office/officeart/2005/8/layout/chevron2"/>
    <dgm:cxn modelId="{D4DE5E56-A9DC-4B68-9E20-0FB5AD5B90ED}" type="presOf" srcId="{B422E42C-9D47-4CC8-9354-2E3313B38A55}" destId="{FE236711-B8AF-4341-AD23-15E8181E30D2}" srcOrd="0" destOrd="0" presId="urn:microsoft.com/office/officeart/2005/8/layout/chevron2"/>
    <dgm:cxn modelId="{56E283E8-1C06-4202-9C1F-BBF78DFD69D9}" srcId="{8B70ECB4-E4F2-4EEC-997D-9FD4072B5411}" destId="{DAC3CB20-1006-4627-8D2D-E0881BE79D5F}" srcOrd="0" destOrd="0" parTransId="{66ECBEB2-FF9C-48C2-B776-7DF0D663C02D}" sibTransId="{5F5E4973-D547-4BBE-9278-E2CDCA6AA4F6}"/>
    <dgm:cxn modelId="{6C120791-7E96-48BA-982D-79BEC852299B}" type="presParOf" srcId="{A9F1C4E8-9BDE-4A71-B12F-4C34619A2571}" destId="{9B8ECE89-C3D8-4097-B4AD-04B97F6D18B5}" srcOrd="0" destOrd="0" presId="urn:microsoft.com/office/officeart/2005/8/layout/chevron2"/>
    <dgm:cxn modelId="{E24F77F9-5DF9-466B-8621-C09F2CB02B12}" type="presParOf" srcId="{9B8ECE89-C3D8-4097-B4AD-04B97F6D18B5}" destId="{49EB4571-7DCE-4085-9018-052573D44CB5}" srcOrd="0" destOrd="0" presId="urn:microsoft.com/office/officeart/2005/8/layout/chevron2"/>
    <dgm:cxn modelId="{EEBFE2DC-F6E1-4247-82F2-0E9448558903}" type="presParOf" srcId="{9B8ECE89-C3D8-4097-B4AD-04B97F6D18B5}" destId="{FE236711-B8AF-4341-AD23-15E8181E30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4571-7DCE-4085-9018-052573D44CB5}">
      <dsp:nvSpPr>
        <dsp:cNvPr id="0" name=""/>
        <dsp:cNvSpPr/>
      </dsp:nvSpPr>
      <dsp:spPr>
        <a:xfrm rot="5400000">
          <a:off x="4071235" y="666619"/>
          <a:ext cx="4443939" cy="3110788"/>
        </a:xfrm>
        <a:prstGeom prst="chevron">
          <a:avLst/>
        </a:prstGeom>
        <a:gradFill rotWithShape="0">
          <a:gsLst>
            <a:gs pos="100000">
              <a:srgbClr val="009EC2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1"/>
        </a:gradFill>
        <a:ln w="28575" cap="flat" cmpd="sng" algn="ctr">
          <a:solidFill>
            <a:srgbClr val="009E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</dsp:txBody>
      <dsp:txXfrm rot="-5400000">
        <a:off x="4737811" y="1555437"/>
        <a:ext cx="3110788" cy="1333151"/>
      </dsp:txXfrm>
    </dsp:sp>
    <dsp:sp modelId="{FE236711-B8AF-4341-AD23-15E8181E30D2}">
      <dsp:nvSpPr>
        <dsp:cNvPr id="0" name=""/>
        <dsp:cNvSpPr/>
      </dsp:nvSpPr>
      <dsp:spPr>
        <a:xfrm rot="16200000">
          <a:off x="924610" y="-924610"/>
          <a:ext cx="2888589" cy="4737811"/>
        </a:xfrm>
        <a:prstGeom prst="round2SameRect">
          <a:avLst/>
        </a:prstGeom>
        <a:gradFill rotWithShape="0">
          <a:gsLst>
            <a:gs pos="0">
              <a:srgbClr val="FBD703"/>
            </a:gs>
            <a:gs pos="22000">
              <a:schemeClr val="accent6">
                <a:lumMod val="7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ln w="31750" cap="flat" cmpd="sng" algn="ctr">
          <a:solidFill>
            <a:srgbClr val="009E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62280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 rot="5400000">
        <a:off x="141009" y="141009"/>
        <a:ext cx="4596802" cy="2606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5029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SUSP Sustainability</a:t>
            </a:r>
          </a:p>
          <a:p>
            <a:r>
              <a:rPr lang="en-US" dirty="0"/>
              <a:t>Sustaining and Spreading Surgical Improvements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2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7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9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0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1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1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7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467600" y="6400800"/>
            <a:ext cx="12954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Daily Goals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professionals/education/curriculum-tools/cusptoolkit/videos/06c_daily_goals/index.html" TargetMode="External"/><Relationship Id="rId2" Type="http://schemas.openxmlformats.org/officeDocument/2006/relationships/hyperlink" Target="https://www.ahrq.gov/professionals/education/curriculum-tools/cusptoolkit/toolkit/dailygoal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novations.ahrq.gov/qualitytools/intensive-care-unit-daily-goals-workshe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jointcommission.org/Sentinel_Event_Statistic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Daily Goals During Interdisciplinary Rounds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16(17)-0018-35-EF</a:t>
            </a:r>
            <a:endParaRPr lang="en-US" sz="1000" dirty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Goals and Outcomes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04900" y="1143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Percentage of residents and nurses per week understanding daily goals</a:t>
            </a:r>
            <a:r>
              <a:rPr lang="en-US" baseline="30000" dirty="0"/>
              <a:t>4</a:t>
            </a:r>
          </a:p>
        </p:txBody>
      </p:sp>
      <p:pic>
        <p:nvPicPr>
          <p:cNvPr id="3" name="Picture 2" descr="Line graph illustrating the percentage of residents and nurses understanding daily goals increasing to almost 100 percent in 6 weeks" title="Percentage of Residents and Nurses Understanding Daily Goa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662826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00541" y="5791200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4. Pronovost </a:t>
            </a:r>
            <a:r>
              <a:rPr lang="en-US" sz="1000" dirty="0"/>
              <a:t>P, Berenholtz S, Dorman T, et al. Improving communication in the ICU using daily goals. J Crit Care. 2003 Jun;18(2):71-5. PMID: 12800116.</a:t>
            </a:r>
          </a:p>
        </p:txBody>
      </p:sp>
    </p:spTree>
    <p:extLst>
      <p:ext uri="{BB962C8B-B14F-4D97-AF65-F5344CB8AC3E}">
        <p14:creationId xmlns:p14="http://schemas.microsoft.com/office/powerpoint/2010/main" val="349363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Goals and Outcomes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1143000"/>
            <a:ext cx="647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Impact of daily care goal sheet on ICU </a:t>
            </a:r>
            <a:r>
              <a:rPr lang="en-US" dirty="0" smtClean="0"/>
              <a:t>length </a:t>
            </a:r>
            <a:r>
              <a:rPr lang="en-US" dirty="0"/>
              <a:t>of </a:t>
            </a:r>
            <a:r>
              <a:rPr lang="en-US" dirty="0" smtClean="0"/>
              <a:t>stay </a:t>
            </a:r>
            <a:r>
              <a:rPr lang="en-US" dirty="0"/>
              <a:t>(LOS)</a:t>
            </a:r>
            <a:r>
              <a:rPr lang="en-US" baseline="30000" dirty="0"/>
              <a:t>4</a:t>
            </a:r>
          </a:p>
        </p:txBody>
      </p:sp>
      <p:pic>
        <p:nvPicPr>
          <p:cNvPr id="3" name="Picture 2" descr="Line graph illustrating how the ICU length of stay decreases by a day and a half using the daily care goal sheet" title="Impact of Daily Care Goal Sheet on ICU Length of Stay"/>
          <p:cNvPicPr>
            <a:picLocks noChangeAspect="1"/>
          </p:cNvPicPr>
          <p:nvPr/>
        </p:nvPicPr>
        <p:blipFill rotWithShape="1">
          <a:blip r:embed="rId3"/>
          <a:srcRect l="3415" t="2811" r="5172" b="16121"/>
          <a:stretch/>
        </p:blipFill>
        <p:spPr>
          <a:xfrm>
            <a:off x="1461675" y="1600200"/>
            <a:ext cx="6268871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00541" y="5791200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4. Pronovost </a:t>
            </a:r>
            <a:r>
              <a:rPr lang="en-US" sz="1000" dirty="0"/>
              <a:t>P, Berenholtz S, Dorman T, et al. Improving communication in the ICU using daily goals. J Crit Care. 2003 Jun;18(2):71-5. PMID: 12800116.</a:t>
            </a:r>
          </a:p>
        </p:txBody>
      </p:sp>
    </p:spTree>
    <p:extLst>
      <p:ext uri="{BB962C8B-B14F-4D97-AF65-F5344CB8AC3E}">
        <p14:creationId xmlns:p14="http://schemas.microsoft.com/office/powerpoint/2010/main" val="337595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Rounds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Encounter communication </a:t>
            </a:r>
            <a:r>
              <a:rPr lang="en-US" dirty="0"/>
              <a:t>defects </a:t>
            </a:r>
            <a:r>
              <a:rPr lang="en-US" dirty="0" smtClean="0"/>
              <a:t>frequently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Are provider- </a:t>
            </a:r>
            <a:r>
              <a:rPr lang="en-US" dirty="0"/>
              <a:t>rather than patient-centered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 divergent </a:t>
            </a:r>
            <a:r>
              <a:rPr lang="en-US" dirty="0"/>
              <a:t>discussion (brainstorming) rather than convergent </a:t>
            </a:r>
            <a:r>
              <a:rPr lang="en-US" dirty="0" smtClean="0"/>
              <a:t>discussion (explicit </a:t>
            </a:r>
            <a:r>
              <a:rPr lang="en-US" dirty="0"/>
              <a:t>plan)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Prevent </a:t>
            </a:r>
            <a:r>
              <a:rPr lang="en-US" dirty="0"/>
              <a:t>effective real-time or future feedback regarding plan of care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3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Rounds </a:t>
            </a:r>
            <a:r>
              <a:rPr lang="en-US" dirty="0" smtClean="0"/>
              <a:t>With </a:t>
            </a:r>
            <a:r>
              <a:rPr lang="en-US" dirty="0"/>
              <a:t>Daily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Create </a:t>
            </a:r>
            <a:r>
              <a:rPr lang="en-US" dirty="0"/>
              <a:t>explicit goals and </a:t>
            </a:r>
            <a:r>
              <a:rPr lang="en-US" dirty="0" smtClean="0"/>
              <a:t>enable </a:t>
            </a:r>
            <a:r>
              <a:rPr lang="en-US" dirty="0"/>
              <a:t>feedback toward goals to maximize patient achievement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Standardize </a:t>
            </a:r>
            <a:r>
              <a:rPr lang="en-US" dirty="0"/>
              <a:t>communication to reduce encoding and decoding errors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Create </a:t>
            </a:r>
            <a:r>
              <a:rPr lang="en-US" dirty="0"/>
              <a:t>independent checks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 </a:t>
            </a:r>
            <a:r>
              <a:rPr lang="en-US" dirty="0"/>
              <a:t>convergent thinking to often divergent rounds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Ensure </a:t>
            </a:r>
            <a:r>
              <a:rPr lang="en-US" dirty="0"/>
              <a:t>diverse input when done well</a:t>
            </a:r>
          </a:p>
        </p:txBody>
      </p:sp>
    </p:spTree>
    <p:extLst>
      <p:ext uri="{BB962C8B-B14F-4D97-AF65-F5344CB8AC3E}">
        <p14:creationId xmlns:p14="http://schemas.microsoft.com/office/powerpoint/2010/main" val="389511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Goals </a:t>
            </a:r>
            <a:r>
              <a:rPr lang="en-US" dirty="0" smtClean="0"/>
              <a:t>Improve </a:t>
            </a:r>
            <a:r>
              <a:rPr lang="en-US" dirty="0"/>
              <a:t>Communication and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Standardize </a:t>
            </a:r>
            <a:r>
              <a:rPr lang="en-US" dirty="0"/>
              <a:t>communication to </a:t>
            </a:r>
            <a:r>
              <a:rPr lang="en-US" dirty="0" smtClean="0"/>
              <a:t>reduce encoding </a:t>
            </a:r>
            <a:r>
              <a:rPr lang="en-US" dirty="0"/>
              <a:t>and decoding errors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Diminish </a:t>
            </a:r>
            <a:r>
              <a:rPr lang="en-US" dirty="0"/>
              <a:t>perceptions of hierarchy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Foster </a:t>
            </a:r>
            <a:r>
              <a:rPr lang="en-US" dirty="0"/>
              <a:t>diverse and independent input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Create </a:t>
            </a:r>
            <a:r>
              <a:rPr lang="en-US" dirty="0"/>
              <a:t>redundancy to help ensure </a:t>
            </a:r>
            <a:r>
              <a:rPr lang="en-US" dirty="0" smtClean="0"/>
              <a:t>patients receive </a:t>
            </a:r>
            <a:r>
              <a:rPr lang="en-US" dirty="0"/>
              <a:t>evidence-based therapies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Daily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 not use as “just” a checklist!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 explicit language during discussions on Daily Goals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Address important questions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What needs to be done to get the patient off the ventilator?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What will we do today?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What is the patient’s greatest safety risk?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Complete during </a:t>
            </a:r>
            <a:r>
              <a:rPr lang="en-US" dirty="0" smtClean="0"/>
              <a:t>rounds</a:t>
            </a:r>
          </a:p>
          <a:p>
            <a:pPr lvl="1"/>
            <a:r>
              <a:rPr lang="en-US" dirty="0" smtClean="0"/>
              <a:t>Nurse should read back to ensure agreement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Modify </a:t>
            </a:r>
            <a:r>
              <a:rPr lang="en-US" dirty="0"/>
              <a:t>to fit your unit</a:t>
            </a:r>
          </a:p>
        </p:txBody>
      </p:sp>
    </p:spTree>
    <p:extLst>
      <p:ext uri="{BB962C8B-B14F-4D97-AF65-F5344CB8AC3E}">
        <p14:creationId xmlns:p14="http://schemas.microsoft.com/office/powerpoint/2010/main" val="57042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8300"/>
            <a:ext cx="5257800" cy="40386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chemeClr val="tx1"/>
                </a:solidFill>
                <a:cs typeface="American Typewriter"/>
              </a:rPr>
              <a:t>Improving Communication in the ICU Using </a:t>
            </a:r>
            <a:r>
              <a:rPr lang="en-US" sz="3600" dirty="0">
                <a:cs typeface="American Typewriter"/>
              </a:rPr>
              <a:t> </a:t>
            </a:r>
            <a:r>
              <a:rPr lang="en-US" sz="3600" dirty="0" smtClean="0">
                <a:cs typeface="American Typewriter"/>
              </a:rPr>
              <a:t>          </a:t>
            </a:r>
            <a:r>
              <a:rPr lang="en-US" sz="3600" dirty="0" smtClean="0">
                <a:solidFill>
                  <a:schemeClr val="tx1"/>
                </a:solidFill>
                <a:cs typeface="American Typewriter"/>
              </a:rPr>
              <a:t>Daily </a:t>
            </a:r>
            <a:r>
              <a:rPr lang="en-US" sz="3600" dirty="0">
                <a:solidFill>
                  <a:schemeClr val="tx1"/>
                </a:solidFill>
                <a:cs typeface="American Typewriter"/>
              </a:rPr>
              <a:t>Goals</a:t>
            </a:r>
            <a:endParaRPr lang="en-US" sz="2000" dirty="0">
              <a:solidFill>
                <a:schemeClr val="tx1"/>
              </a:solidFill>
              <a:cs typeface="American Typewriter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tx1"/>
                </a:solidFill>
                <a:cs typeface="American Typewriter"/>
              </a:rPr>
              <a:t>Peter Pronovost, Sean Berenholtz, Todd Dorman, Pam A. Lipsett, Terri Simmonds, </a:t>
            </a:r>
            <a:r>
              <a:rPr lang="en-US" sz="2000" dirty="0">
                <a:cs typeface="American Typewriter"/>
              </a:rPr>
              <a:t> </a:t>
            </a:r>
            <a:r>
              <a:rPr lang="en-US" sz="2000" dirty="0" smtClean="0">
                <a:cs typeface="American Typewriter"/>
              </a:rPr>
              <a:t>                        </a:t>
            </a:r>
            <a:r>
              <a:rPr lang="en-US" sz="2000" dirty="0" smtClean="0">
                <a:solidFill>
                  <a:schemeClr val="tx1"/>
                </a:solidFill>
                <a:cs typeface="American Typewriter"/>
              </a:rPr>
              <a:t>and </a:t>
            </a:r>
            <a:r>
              <a:rPr lang="en-US" sz="2000" dirty="0">
                <a:solidFill>
                  <a:schemeClr val="tx1"/>
                </a:solidFill>
                <a:cs typeface="American Typewriter"/>
              </a:rPr>
              <a:t>Carol Haraden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tx1"/>
                </a:solidFill>
                <a:cs typeface="American Typewriter"/>
              </a:rPr>
              <a:t>Journal of Critical Care</a:t>
            </a:r>
            <a:r>
              <a:rPr lang="en-US" sz="1600" dirty="0">
                <a:solidFill>
                  <a:schemeClr val="tx1"/>
                </a:solidFill>
                <a:cs typeface="American Typewriter"/>
              </a:rPr>
              <a:t> 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cs typeface="American Typewriter"/>
              </a:rPr>
              <a:t>Volume 18, Issue 2, June 2003, Pages 71-5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Favoring Daily Goals</a:t>
            </a:r>
          </a:p>
        </p:txBody>
      </p:sp>
      <p:pic>
        <p:nvPicPr>
          <p:cNvPr id="2050" name="Picture 2" descr="First page of the &quot;Improving Communication in the ICU Using Daily Goals&quot; article in the Journal of Critical Care Medicine" title="Journal of Critical Care 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537" y="1600200"/>
            <a:ext cx="3092263" cy="4335545"/>
          </a:xfrm>
          <a:prstGeom prst="rect">
            <a:avLst/>
          </a:prstGeom>
          <a:noFill/>
          <a:ln w="28575">
            <a:solidFill>
              <a:srgbClr val="009EC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6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Favoring Daily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Part of multifaceted interventions associated with significant and sustained reductions in </a:t>
            </a:r>
            <a:r>
              <a:rPr lang="en-US" sz="2400" dirty="0" smtClean="0"/>
              <a:t>hospital-acquired infections</a:t>
            </a:r>
            <a:r>
              <a:rPr lang="en-US" sz="2400" baseline="30000" dirty="0" smtClean="0"/>
              <a:t>5,6,7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aseline="30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Improved </a:t>
            </a:r>
            <a:r>
              <a:rPr lang="en-US" sz="2400" dirty="0"/>
              <a:t>outcomes across diverse community and tertiary ICUs: medical, surgical, trauma, burn, and pediatrics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572000"/>
            <a:ext cx="5210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5. Pronovost </a:t>
            </a:r>
            <a:r>
              <a:rPr lang="en-US" sz="1000" dirty="0"/>
              <a:t>P, Needham D, Berenholtz S, et al. An intervention to decrease catheter-related bloodstream infections in the ICU. N Engl J Med. 2006 Dec 28;355(26):2725-32. PMID: 17192537</a:t>
            </a:r>
            <a:r>
              <a:rPr lang="en-US" sz="1000" dirty="0" smtClean="0"/>
              <a:t>.</a:t>
            </a:r>
          </a:p>
          <a:p>
            <a:endParaRPr lang="en-US" sz="1000" dirty="0"/>
          </a:p>
          <a:p>
            <a:r>
              <a:rPr lang="en-US" sz="1000" dirty="0" smtClean="0"/>
              <a:t>6. Berenholtz </a:t>
            </a:r>
            <a:r>
              <a:rPr lang="en-US" sz="1000" dirty="0"/>
              <a:t>SM, Pham JC, Thompson DA, et al. Collaborative cohort study of an intervention to reduce ventilator-associated pneumonia in the intensive care unit. Infect Control Hosp Epidemiol. 2011 Apr;32(4):305-14. PMID: 21460481</a:t>
            </a:r>
            <a:r>
              <a:rPr lang="en-US" sz="1000" dirty="0" smtClean="0"/>
              <a:t>.</a:t>
            </a:r>
          </a:p>
          <a:p>
            <a:endParaRPr lang="en-US" sz="1000" dirty="0"/>
          </a:p>
          <a:p>
            <a:r>
              <a:rPr lang="en-US" sz="1000" dirty="0" smtClean="0"/>
              <a:t>7. Berenholtz </a:t>
            </a:r>
            <a:r>
              <a:rPr lang="en-US" sz="1000" dirty="0"/>
              <a:t>SM, Lubomski LH, Weeks K, et al. On the CUSP: Stop BSI program. Eliminating central line-associated bloodstream infections: a national patient safety imperative. Infect Control Hosp Epidemiol. 2014 Jan;35(1):56-62. PMID: 24334799.</a:t>
            </a:r>
          </a:p>
        </p:txBody>
      </p:sp>
    </p:spTree>
    <p:extLst>
      <p:ext uri="{BB962C8B-B14F-4D97-AF65-F5344CB8AC3E}">
        <p14:creationId xmlns:p14="http://schemas.microsoft.com/office/powerpoint/2010/main" val="297809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Favoring Daily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352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Observational </a:t>
            </a:r>
            <a:r>
              <a:rPr lang="en-US" sz="2400" dirty="0"/>
              <a:t>studies demonstrate </a:t>
            </a:r>
            <a:r>
              <a:rPr lang="en-US" sz="2400" dirty="0" smtClean="0"/>
              <a:t>improved—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ICU length of stay</a:t>
            </a:r>
            <a:r>
              <a:rPr lang="en-US" sz="2000" baseline="30000" dirty="0"/>
              <a:t>8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Provider communication</a:t>
            </a:r>
            <a:r>
              <a:rPr lang="en-US" sz="2000" baseline="30000" dirty="0"/>
              <a:t>9,10</a:t>
            </a:r>
            <a:endParaRPr lang="en-US" sz="2000" dirty="0"/>
          </a:p>
          <a:p>
            <a:pPr lvl="2"/>
            <a:r>
              <a:rPr lang="en-US" sz="1800" dirty="0"/>
              <a:t>Identifying gaps in care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Standardizing tasks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Coordinating care for complex patients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Understanding of patient care goals and plan</a:t>
            </a:r>
            <a:r>
              <a:rPr lang="en-US" sz="2000" baseline="30000" dirty="0"/>
              <a:t>11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Compliance with </a:t>
            </a:r>
            <a:r>
              <a:rPr lang="en-US" sz="2000" dirty="0" smtClean="0"/>
              <a:t>ventilator-associated </a:t>
            </a:r>
            <a:r>
              <a:rPr lang="en-US" sz="2000" dirty="0"/>
              <a:t>p</a:t>
            </a:r>
            <a:r>
              <a:rPr lang="en-US" sz="2000" dirty="0" smtClean="0"/>
              <a:t>neumonia </a:t>
            </a:r>
            <a:r>
              <a:rPr lang="en-US" sz="2000" dirty="0"/>
              <a:t>prevention </a:t>
            </a:r>
            <a:r>
              <a:rPr lang="en-US" sz="2000" dirty="0" smtClean="0"/>
              <a:t>interventions</a:t>
            </a:r>
            <a:r>
              <a:rPr lang="en-US" sz="2000" baseline="30000" dirty="0" smtClean="0"/>
              <a:t>12</a:t>
            </a:r>
            <a:endParaRPr lang="en-US" sz="20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676650" y="4038600"/>
            <a:ext cx="5334000" cy="245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000" dirty="0" smtClean="0"/>
              <a:t>8. Narasimhan </a:t>
            </a:r>
            <a:r>
              <a:rPr lang="en-US" sz="1000" dirty="0"/>
              <a:t>M, Eisen LA, Mahoney CD, et al. Improving nurse-physician communication and satisfaction in the intensive care unit with a daily goals worksheet. Am J Crit Care. 2006 Mar;15(2):217-22. PMID: 16501141</a:t>
            </a:r>
            <a:r>
              <a:rPr lang="en-US" sz="1000" dirty="0" smtClean="0"/>
              <a:t>.</a:t>
            </a:r>
          </a:p>
          <a:p>
            <a:pPr>
              <a:spcAft>
                <a:spcPts val="400"/>
              </a:spcAft>
            </a:pPr>
            <a:r>
              <a:rPr lang="en-US" sz="1000" dirty="0" smtClean="0"/>
              <a:t>9. Schwartz </a:t>
            </a:r>
            <a:r>
              <a:rPr lang="en-US" sz="1000" dirty="0"/>
              <a:t>JM, Nelson KL, Saliski M, et al. The daily goals communication sheet: a simple and novel tool for improved communication and care. Jt Comm J Qual Patient Safety. 2008 Oct;34(10):608-13. PMID: </a:t>
            </a:r>
            <a:r>
              <a:rPr lang="en-US" sz="1000" dirty="0" smtClean="0"/>
              <a:t>18947121</a:t>
            </a:r>
            <a:endParaRPr lang="en-US" sz="1000" dirty="0"/>
          </a:p>
          <a:p>
            <a:pPr>
              <a:spcAft>
                <a:spcPts val="400"/>
              </a:spcAft>
            </a:pPr>
            <a:r>
              <a:rPr lang="en-US" sz="1000" dirty="0" smtClean="0"/>
              <a:t>10, Siegele </a:t>
            </a:r>
            <a:r>
              <a:rPr lang="en-US" sz="1000" dirty="0"/>
              <a:t>P. Enhancing outcomes in a surgical intensive care unit by implementing daily goals tools. Crit Care Nurse. 2009 Dec;29(6):58-69. PMID: 19952337</a:t>
            </a:r>
            <a:r>
              <a:rPr lang="en-US" sz="1000" dirty="0" smtClean="0"/>
              <a:t>.</a:t>
            </a:r>
            <a:endParaRPr lang="en-US" sz="1000" dirty="0"/>
          </a:p>
          <a:p>
            <a:pPr>
              <a:spcAft>
                <a:spcPts val="400"/>
              </a:spcAft>
            </a:pPr>
            <a:r>
              <a:rPr lang="en-US" sz="1000" dirty="0" smtClean="0"/>
              <a:t>11. Agarwal </a:t>
            </a:r>
            <a:r>
              <a:rPr lang="en-US" sz="1000" dirty="0"/>
              <a:t>S, Frankel L, Tourner S, et al. Improving communication in a pediatric intensive care unit using daily patient goal sheets. J Crit Care. 2008 Jun;23(2):227-35. PMID: 18538216.</a:t>
            </a:r>
          </a:p>
          <a:p>
            <a:r>
              <a:rPr lang="en-US" sz="1000" dirty="0" smtClean="0"/>
              <a:t>12.  DuBose </a:t>
            </a:r>
            <a:r>
              <a:rPr lang="en-US" sz="1000" dirty="0"/>
              <a:t>JJ, Inaba K, Shiflett A, et al. Measurable outcomes of quality improvement in the trauma intensive care unit: the impact of a daily quality rounding checklist. J Trauma. 2008 Jan;64(1):22-9. PMID: 18188094.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1228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Next? Preparing </a:t>
            </a:r>
            <a:r>
              <a:rPr lang="en-US" dirty="0"/>
              <a:t>for Daily Goals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124200"/>
          </a:xfrm>
        </p:spPr>
        <p:txBody>
          <a:bodyPr>
            <a:normAutofit fontScale="92500" lnSpcReduction="10000"/>
          </a:bodyPr>
          <a:lstStyle/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Assess the current state of rounds on your unit</a:t>
            </a:r>
          </a:p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Look at the samples of Daily Goals rounding tools</a:t>
            </a:r>
          </a:p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Educate providers using the Daily Goals fast facts</a:t>
            </a:r>
          </a:p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Present the idea to your ICU team</a:t>
            </a:r>
          </a:p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Obtain support from an ICU physician to champion the effort</a:t>
            </a:r>
          </a:p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Draft a Daily Goals tool suitable for your unit</a:t>
            </a:r>
          </a:p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Pilot the Daily Goals tool during rounds and solicit early feedback</a:t>
            </a:r>
          </a:p>
          <a:p>
            <a:pPr marL="57150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/>
              <a:t>Finalize Daily Goals rounding tool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600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9pPr>
          </a:lstStyle>
          <a:p>
            <a:pPr marL="514350" indent="-457200">
              <a:lnSpc>
                <a:spcPct val="105000"/>
              </a:lnSpc>
              <a:buFontTx/>
              <a:buNone/>
              <a:defRPr/>
            </a:pPr>
            <a:endParaRPr lang="en-US" sz="2000" kern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3837" y="3962400"/>
            <a:ext cx="8615363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Daily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Goals samples and tools are located on the AHRQ Web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site: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www.ahrq.gov/professionals/education/curriculum-tools/cusptoolkit/toolkit/dailygoals.html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en-US" sz="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www.ahrq.gov/professionals/education/curriculum-tools/cusptoolkit/videos/06c_daily_goals/index.html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innovations.ahrq.gov/qualitytools/intensive-care-unit-daily-goals-worksheet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44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Learning Objectives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4BACC6"/>
                </a:solidFill>
              </a:rPr>
              <a:t>After this session, you will be able </a:t>
            </a:r>
            <a:r>
              <a:rPr lang="en-US" sz="2800" dirty="0" smtClean="0">
                <a:solidFill>
                  <a:srgbClr val="4BACC6"/>
                </a:solidFill>
              </a:rPr>
              <a:t>to—</a:t>
            </a:r>
            <a:endParaRPr lang="en-US" sz="2800" dirty="0">
              <a:solidFill>
                <a:srgbClr val="4BACC6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Identify </a:t>
            </a:r>
            <a:r>
              <a:rPr lang="en-US" sz="2800" dirty="0"/>
              <a:t>the basics of communication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List benefits of Daily Goals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Describe </a:t>
            </a:r>
            <a:r>
              <a:rPr lang="en-US" sz="2800" dirty="0"/>
              <a:t>ways to implement Daily Goals in your unit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76746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the State of </a:t>
            </a:r>
            <a:r>
              <a:rPr lang="en-US" dirty="0" smtClean="0"/>
              <a:t>Rounds on </a:t>
            </a:r>
            <a:r>
              <a:rPr lang="en-US" dirty="0"/>
              <a:t>Your Unit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Describe the structure of the participating unit(s)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Type of unit (e.g., ICU, medical-surgical, ancillary) 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Open or closed 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Intensivists or hospitalists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/>
              <a:t>Number of beds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Are rounds currently held on the participating unit(s)?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How often are rounds held?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Who usually attends rounds?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What are the roles of each member?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Where do rounds usually take place?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45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the State of </a:t>
            </a:r>
            <a:r>
              <a:rPr lang="en-US" dirty="0" smtClean="0"/>
              <a:t>Rounds on </a:t>
            </a:r>
            <a:r>
              <a:rPr lang="en-US" dirty="0"/>
              <a:t>Your Unit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>
              <a:spcBef>
                <a:spcPts val="0"/>
              </a:spcBef>
              <a:defRPr/>
            </a:pPr>
            <a:r>
              <a:rPr lang="en-US" sz="2800" dirty="0"/>
              <a:t>Is there a defined structure/process for rounds? </a:t>
            </a:r>
          </a:p>
          <a:p>
            <a:pPr marL="800100" lvl="1">
              <a:spcBef>
                <a:spcPts val="0"/>
              </a:spcBef>
              <a:defRPr/>
            </a:pPr>
            <a:r>
              <a:rPr lang="en-US" sz="2400" dirty="0"/>
              <a:t>If so, what is it? </a:t>
            </a:r>
          </a:p>
          <a:p>
            <a:pPr marL="800100" lvl="1">
              <a:spcBef>
                <a:spcPts val="0"/>
              </a:spcBef>
              <a:defRPr/>
            </a:pPr>
            <a:r>
              <a:rPr lang="en-US" sz="2400" dirty="0"/>
              <a:t>Or does it depend on who is running them? </a:t>
            </a:r>
          </a:p>
          <a:p>
            <a:pPr marL="400050">
              <a:spcBef>
                <a:spcPts val="0"/>
              </a:spcBef>
              <a:defRPr/>
            </a:pPr>
            <a:r>
              <a:rPr lang="en-US" sz="2800" dirty="0"/>
              <a:t>Are Daily Goals part of the rounding structure/process</a:t>
            </a:r>
            <a:r>
              <a:rPr lang="en-US" sz="2800" dirty="0" smtClean="0"/>
              <a:t>?</a:t>
            </a:r>
          </a:p>
          <a:p>
            <a:pPr marL="800100" lvl="1">
              <a:defRPr/>
            </a:pPr>
            <a:r>
              <a:rPr lang="en-US" sz="2400" dirty="0" smtClean="0"/>
              <a:t>If not, what are the barriers?</a:t>
            </a:r>
            <a:endParaRPr lang="en-US" sz="2400" dirty="0"/>
          </a:p>
          <a:p>
            <a:pPr marL="400050">
              <a:spcBef>
                <a:spcPts val="0"/>
              </a:spcBef>
              <a:defRPr/>
            </a:pPr>
            <a:r>
              <a:rPr lang="en-US" sz="2800" dirty="0" smtClean="0"/>
              <a:t>In the past year, has your current rounding process contributed to improved performance?</a:t>
            </a:r>
          </a:p>
          <a:p>
            <a:pPr marL="400050">
              <a:spcBef>
                <a:spcPts val="0"/>
              </a:spcBef>
              <a:defRPr/>
            </a:pPr>
            <a:r>
              <a:rPr lang="en-US" sz="2800" dirty="0" smtClean="0"/>
              <a:t>What </a:t>
            </a:r>
            <a:r>
              <a:rPr lang="en-US" sz="2800" dirty="0"/>
              <a:t>is the major barrier for multidisciplinary </a:t>
            </a:r>
            <a:r>
              <a:rPr lang="en-US" sz="2800" dirty="0" smtClean="0"/>
              <a:t>rounds </a:t>
            </a:r>
            <a:r>
              <a:rPr lang="en-US" sz="2800" dirty="0"/>
              <a:t>and Daily Goals implementation on your unit?</a:t>
            </a:r>
          </a:p>
        </p:txBody>
      </p:sp>
    </p:spTree>
    <p:extLst>
      <p:ext uri="{BB962C8B-B14F-4D97-AF65-F5344CB8AC3E}">
        <p14:creationId xmlns:p14="http://schemas.microsoft.com/office/powerpoint/2010/main" val="13661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Kim MM, Barnato A, Angus D, et al. The effect of multidisciplinary care teams on intensive care unit mortality. Arch Intern Med. 2010 Feb 22;170(4):369-76. PMID: 20177041.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Sentinel </a:t>
            </a:r>
            <a:r>
              <a:rPr lang="en-US" sz="2000" dirty="0"/>
              <a:t>Events </a:t>
            </a:r>
            <a:r>
              <a:rPr lang="en-US" sz="2000" dirty="0" smtClean="0"/>
              <a:t>Data – Root </a:t>
            </a:r>
            <a:r>
              <a:rPr lang="en-US" sz="2000" dirty="0"/>
              <a:t>Causes by Event Type, </a:t>
            </a:r>
            <a:r>
              <a:rPr lang="en-US" sz="2000" dirty="0" smtClean="0"/>
              <a:t>2004-2013. </a:t>
            </a:r>
            <a:r>
              <a:rPr lang="en-US" sz="2000" dirty="0"/>
              <a:t>Joint Commission on Accreditation of Healthcare </a:t>
            </a:r>
            <a:r>
              <a:rPr lang="en-US" sz="2000" dirty="0" smtClean="0"/>
              <a:t>Organizations</a:t>
            </a:r>
            <a:r>
              <a:rPr lang="en-US" sz="2000" i="1" dirty="0"/>
              <a:t>. </a:t>
            </a:r>
            <a:r>
              <a:rPr lang="en-US" sz="2000" dirty="0"/>
              <a:t>http://www.jointcommission.org/assets/1/18/Root_Causes_Event_Type_2004-3Q_2015.pdf</a:t>
            </a:r>
            <a:r>
              <a:rPr lang="en-US" sz="2000" dirty="0" smtClean="0"/>
              <a:t>.</a:t>
            </a:r>
            <a:r>
              <a:rPr lang="en-US" sz="2000" i="1" dirty="0" smtClean="0"/>
              <a:t> </a:t>
            </a:r>
            <a:r>
              <a:rPr lang="en-US" sz="2000" dirty="0" smtClean="0"/>
              <a:t>Accessed April 15, 2015.</a:t>
            </a:r>
            <a:endParaRPr lang="en-US" sz="2000" u="sng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Lawton </a:t>
            </a:r>
            <a:r>
              <a:rPr lang="en-US" sz="2000" dirty="0"/>
              <a:t>R, McEachan RR, Giles SJ, et </a:t>
            </a:r>
            <a:r>
              <a:rPr lang="en-US" sz="2000" dirty="0" smtClean="0"/>
              <a:t>al. </a:t>
            </a:r>
            <a:r>
              <a:rPr lang="en-US" sz="2000" dirty="0"/>
              <a:t>Development of an evidence-based framework of factors contributing to patient safety incidents in hospital settings: a systematic review. BMJ Qual </a:t>
            </a:r>
            <a:r>
              <a:rPr lang="en-US" sz="2000" dirty="0" smtClean="0"/>
              <a:t>Saf. 2012 May;21(5):369-80</a:t>
            </a:r>
            <a:r>
              <a:rPr lang="en-US" sz="2000" dirty="0"/>
              <a:t>. PMID: </a:t>
            </a:r>
            <a:r>
              <a:rPr lang="en-US" sz="2000" dirty="0" smtClean="0"/>
              <a:t>22421911.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Pronovost </a:t>
            </a:r>
            <a:r>
              <a:rPr lang="en-US" sz="2000" dirty="0"/>
              <a:t>P, Berenholtz S, Dorman T, et al. </a:t>
            </a:r>
            <a:r>
              <a:rPr lang="en-US" sz="2000" dirty="0" smtClean="0"/>
              <a:t>Improving </a:t>
            </a:r>
            <a:r>
              <a:rPr lang="en-US" sz="2000" dirty="0"/>
              <a:t>communication in the ICU using daily goals. J Crit </a:t>
            </a:r>
            <a:r>
              <a:rPr lang="en-US" sz="2000" dirty="0" smtClean="0"/>
              <a:t>Care. 2003 Jun;18(2):71-5</a:t>
            </a:r>
            <a:r>
              <a:rPr lang="en-US" sz="2000" dirty="0"/>
              <a:t>. PMID: </a:t>
            </a:r>
            <a:r>
              <a:rPr lang="en-US" sz="2000" dirty="0" smtClean="0"/>
              <a:t>12800116.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4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342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Pronovost P, Needham D, Berenholtz S, et al. An intervention to decrease catheter-related bloodstream infections in the ICU. N Engl J </a:t>
            </a:r>
            <a:r>
              <a:rPr lang="en-US" sz="2000" dirty="0" smtClean="0"/>
              <a:t>Med. 2006 Dec 28;355(26):2725-32</a:t>
            </a:r>
            <a:r>
              <a:rPr lang="en-US" sz="2000" dirty="0"/>
              <a:t>. PMID: 17192537.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Berenholtz SM, Pham JC, Thompson DA, et al. Collaborative cohort study of an intervention to reduce ventilator-associated pneumonia in the intensive care unit. Infect Control Hosp </a:t>
            </a:r>
            <a:r>
              <a:rPr lang="en-US" sz="2000" dirty="0" smtClean="0"/>
              <a:t>Epidemiol. 2011 Apr;32(4):305-14</a:t>
            </a:r>
            <a:r>
              <a:rPr lang="en-US" sz="2000" dirty="0"/>
              <a:t>. PMID: 21460481.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Berenholtz </a:t>
            </a:r>
            <a:r>
              <a:rPr lang="en-US" sz="2000" dirty="0"/>
              <a:t>SM, Lubomski LH, Weeks K, et al. On the CUSP: Stop BSI program. Eliminating central line-associated bloodstream infections: a national patient safety imperative. Infect Control Hosp </a:t>
            </a:r>
            <a:r>
              <a:rPr lang="en-US" sz="2000" dirty="0" smtClean="0"/>
              <a:t>Epidemiol. 2014 Jan;35(1):56-62</a:t>
            </a:r>
            <a:r>
              <a:rPr lang="en-US" sz="2000" dirty="0"/>
              <a:t>. PMID: </a:t>
            </a:r>
            <a:r>
              <a:rPr lang="en-US" sz="2000" dirty="0" smtClean="0"/>
              <a:t>24334799.</a:t>
            </a:r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Narasimhan M, Eisen LA, Mahoney CD, et al. Improving nurse-physician communication and satisfaction in the intensive care unit with a daily goals worksheet. Am J Crit </a:t>
            </a:r>
            <a:r>
              <a:rPr lang="en-US" sz="2000" dirty="0" smtClean="0"/>
              <a:t>Care. 2006 Mar;15(2):217-22</a:t>
            </a:r>
            <a:r>
              <a:rPr lang="en-US" sz="2000" dirty="0"/>
              <a:t>. PMID: 16501141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09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342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sz="2000" dirty="0" smtClean="0"/>
              <a:t>Schwartz </a:t>
            </a:r>
            <a:r>
              <a:rPr lang="en-US" sz="2000" dirty="0"/>
              <a:t>JM, Nelson KL, Saliski M, et al. The daily goals communication sheet: a simple and novel tool for improved communication and care. Jt Comm J Qual Patient </a:t>
            </a:r>
            <a:r>
              <a:rPr lang="en-US" sz="2000" dirty="0" smtClean="0"/>
              <a:t>Safety. 2008 Oct;34(10):608-13</a:t>
            </a:r>
            <a:r>
              <a:rPr lang="en-US" sz="2000" dirty="0"/>
              <a:t>. PMID: </a:t>
            </a:r>
            <a:r>
              <a:rPr lang="en-US" sz="2000" dirty="0" smtClean="0"/>
              <a:t>18947121.</a:t>
            </a:r>
            <a:endParaRPr lang="en-US" sz="20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2000" dirty="0" smtClean="0"/>
              <a:t>Siegele </a:t>
            </a:r>
            <a:r>
              <a:rPr lang="en-US" sz="2000" dirty="0"/>
              <a:t>P. Enhancing outcomes in a surgical intensive care unit by implementing daily goals tools. Crit Care </a:t>
            </a:r>
            <a:r>
              <a:rPr lang="en-US" sz="2000" dirty="0" smtClean="0"/>
              <a:t>Nurse. 2009 Dec;29(6):58-69</a:t>
            </a:r>
            <a:r>
              <a:rPr lang="en-US" sz="2000" dirty="0"/>
              <a:t>. PMID: </a:t>
            </a:r>
            <a:r>
              <a:rPr lang="en-US" sz="2000" dirty="0" smtClean="0"/>
              <a:t>19952337.</a:t>
            </a:r>
            <a:endParaRPr lang="en-US" sz="20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2000" dirty="0" smtClean="0"/>
              <a:t>Agarwal </a:t>
            </a:r>
            <a:r>
              <a:rPr lang="en-US" sz="2000" dirty="0"/>
              <a:t>S, Frankel L, Tourner S, et al. Improving communication in a pediatric intensive care unit using daily patient goal sheets. J </a:t>
            </a:r>
            <a:r>
              <a:rPr lang="en-US" sz="2000" dirty="0" smtClean="0"/>
              <a:t>Crit Care. 2008 Jun;23(2):227-35</a:t>
            </a:r>
            <a:r>
              <a:rPr lang="en-US" sz="2000" dirty="0"/>
              <a:t>. PMID: </a:t>
            </a:r>
            <a:r>
              <a:rPr lang="en-US" sz="2000" dirty="0" smtClean="0"/>
              <a:t>18538216.</a:t>
            </a:r>
            <a:endParaRPr lang="en-US" sz="20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2000" dirty="0" smtClean="0"/>
              <a:t>DuBose </a:t>
            </a:r>
            <a:r>
              <a:rPr lang="en-US" sz="2000" dirty="0"/>
              <a:t>JJ, Inaba K, Shiflett A, et al. Measurable outcomes of quality improvement in the trauma intensive care unit: </a:t>
            </a:r>
            <a:r>
              <a:rPr lang="en-US" sz="2000" dirty="0" smtClean="0"/>
              <a:t>the </a:t>
            </a:r>
            <a:r>
              <a:rPr lang="en-US" sz="2000" dirty="0"/>
              <a:t>impact of a </a:t>
            </a:r>
            <a:r>
              <a:rPr lang="en-US" sz="2000" dirty="0" smtClean="0"/>
              <a:t>daily </a:t>
            </a:r>
            <a:r>
              <a:rPr lang="en-US" sz="2000" dirty="0"/>
              <a:t>q</a:t>
            </a:r>
            <a:r>
              <a:rPr lang="en-US" sz="2000" dirty="0" smtClean="0"/>
              <a:t>uality </a:t>
            </a:r>
            <a:r>
              <a:rPr lang="en-US" sz="2000" dirty="0"/>
              <a:t>r</a:t>
            </a:r>
            <a:r>
              <a:rPr lang="en-US" sz="2000" dirty="0" smtClean="0"/>
              <a:t>ounding </a:t>
            </a:r>
            <a:r>
              <a:rPr lang="en-US" sz="2000" dirty="0"/>
              <a:t>c</a:t>
            </a:r>
            <a:r>
              <a:rPr lang="en-US" sz="2000" dirty="0" smtClean="0"/>
              <a:t>hecklist</a:t>
            </a:r>
            <a:r>
              <a:rPr lang="en-US" sz="2000" dirty="0"/>
              <a:t>. J </a:t>
            </a:r>
            <a:r>
              <a:rPr lang="en-US" sz="2000" dirty="0" smtClean="0"/>
              <a:t>Trauma. 2008 Jan;64(1):22-9</a:t>
            </a:r>
            <a:r>
              <a:rPr lang="en-US" sz="2000" dirty="0"/>
              <a:t>. PMID: </a:t>
            </a:r>
            <a:r>
              <a:rPr lang="en-US" sz="2000" dirty="0" smtClean="0"/>
              <a:t>18188094.</a:t>
            </a:r>
            <a:endParaRPr lang="en-US" sz="2000" dirty="0"/>
          </a:p>
          <a:p>
            <a:pPr marL="914400" indent="-9144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43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78"/>
            <a:ext cx="9144000" cy="807522"/>
          </a:xfrm>
        </p:spPr>
        <p:txBody>
          <a:bodyPr>
            <a:noAutofit/>
          </a:bodyPr>
          <a:lstStyle/>
          <a:p>
            <a:r>
              <a:rPr lang="en-US" dirty="0"/>
              <a:t>Basic Components and </a:t>
            </a:r>
            <a:r>
              <a:rPr lang="en-US" dirty="0" smtClean="0"/>
              <a:t>Process </a:t>
            </a:r>
            <a:r>
              <a:rPr lang="en-US" dirty="0"/>
              <a:t>of Communication</a:t>
            </a:r>
          </a:p>
        </p:txBody>
      </p:sp>
      <p:pic>
        <p:nvPicPr>
          <p:cNvPr id="3" name="Picture 2" descr="Graphic description of the basic components and process of communication between two people and how communication is exposed to many roadblocks" title="Basic Components and Process of Communicaion"/>
          <p:cNvPicPr>
            <a:picLocks noChangeAspect="1"/>
          </p:cNvPicPr>
          <p:nvPr/>
        </p:nvPicPr>
        <p:blipFill rotWithShape="1">
          <a:blip r:embed="rId2" cstate="print"/>
          <a:srcRect l="7312" t="14367" r="9813" b="23694"/>
          <a:stretch/>
        </p:blipFill>
        <p:spPr>
          <a:xfrm>
            <a:off x="381000" y="1219200"/>
            <a:ext cx="8382000" cy="46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5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Communication </a:t>
            </a:r>
            <a:r>
              <a:rPr lang="en-US" dirty="0" smtClean="0"/>
              <a:t>Matters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4" name="Content Placeholder 3" descr="ICU rounds with multidisciplinary teams decreases mortality among ICU patients" title="Communication During ICU Round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51834"/>
              </p:ext>
            </p:extLst>
          </p:nvPr>
        </p:nvGraphicFramePr>
        <p:xfrm>
          <a:off x="457200" y="1143000"/>
          <a:ext cx="7848600" cy="444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569" y="16764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/>
              <a:t>ICU rounds with </a:t>
            </a:r>
            <a:r>
              <a:rPr lang="en-US" sz="4400" b="1" dirty="0"/>
              <a:t>multidisciplinary teams</a:t>
            </a:r>
            <a:r>
              <a:rPr lang="en-US" sz="4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6215" y="2590800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/>
              <a:t>decreases mortality </a:t>
            </a:r>
          </a:p>
          <a:p>
            <a:pPr lvl="0" algn="ctr"/>
            <a:r>
              <a:rPr lang="en-US" sz="2800" dirty="0" smtClean="0"/>
              <a:t>among </a:t>
            </a:r>
          </a:p>
          <a:p>
            <a:pPr lvl="0" algn="ctr"/>
            <a:r>
              <a:rPr lang="en-US" sz="2800" dirty="0" smtClean="0"/>
              <a:t>ICU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46615" y="5867400"/>
            <a:ext cx="441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000" dirty="0" smtClean="0"/>
              <a:t> Kim </a:t>
            </a:r>
            <a:r>
              <a:rPr lang="en-US" sz="1000" dirty="0"/>
              <a:t>MM, Barnato A, Angus D, et al. The effect of multidisciplinary care teams on </a:t>
            </a:r>
            <a:r>
              <a:rPr lang="en-US" sz="1000" dirty="0" smtClean="0"/>
              <a:t>intensive </a:t>
            </a:r>
            <a:r>
              <a:rPr lang="en-US" sz="1000" dirty="0"/>
              <a:t>care unit mortality. Arch Intern Med. 2010 Feb 22;170(4):369-76. PMID</a:t>
            </a:r>
            <a:r>
              <a:rPr lang="en-US" sz="1000" dirty="0" smtClean="0"/>
              <a:t>:  </a:t>
            </a:r>
            <a:r>
              <a:rPr lang="en-US" sz="1000" dirty="0"/>
              <a:t>20177041.</a:t>
            </a:r>
          </a:p>
        </p:txBody>
      </p:sp>
    </p:spTree>
    <p:extLst>
      <p:ext uri="{BB962C8B-B14F-4D97-AF65-F5344CB8AC3E}">
        <p14:creationId xmlns:p14="http://schemas.microsoft.com/office/powerpoint/2010/main" val="321552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Communication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9EC2"/>
                </a:solidFill>
              </a:rPr>
              <a:t>Communication failure </a:t>
            </a:r>
            <a:r>
              <a:rPr lang="en-US" dirty="0" smtClean="0">
                <a:solidFill>
                  <a:srgbClr val="009EC2"/>
                </a:solidFill>
              </a:rPr>
              <a:t>is—</a:t>
            </a:r>
            <a:endParaRPr lang="en-US" dirty="0">
              <a:solidFill>
                <a:srgbClr val="4BACC6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second most frequently identified root cause of ventilator-related sentinel events, year after year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leading </a:t>
            </a:r>
            <a:r>
              <a:rPr lang="en-US" dirty="0"/>
              <a:t>contributing factor to medical errors, particularly in the </a:t>
            </a:r>
            <a:r>
              <a:rPr lang="en-US" dirty="0" smtClean="0"/>
              <a:t>intensive care unit </a:t>
            </a:r>
            <a:r>
              <a:rPr lang="en-US" dirty="0"/>
              <a:t>(ICU) setting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5102143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2. </a:t>
            </a:r>
            <a:r>
              <a:rPr lang="en-US" sz="1000" dirty="0"/>
              <a:t>Sentinel Events Data – Root Causes by Event Type, 2004-2013. Joint Commission on Accreditation of Healthcare Organizations. http://www.jointcommission.org/assets/1/18/Root_Causes_Event_Type_2004-3Q_2015.pdf. Accessed April 15, 2015.</a:t>
            </a:r>
          </a:p>
          <a:p>
            <a:endParaRPr lang="en-US" sz="1000" u="sng" dirty="0"/>
          </a:p>
          <a:p>
            <a:r>
              <a:rPr lang="en-US" sz="1000" dirty="0" smtClean="0"/>
              <a:t>3. Lawton </a:t>
            </a:r>
            <a:r>
              <a:rPr lang="en-US" sz="1000" dirty="0"/>
              <a:t>R, McEachan RR, Giles SJ, et al. Development of an evidence-based framework of factors contributing to patient safety incidents in hospital settings: a systematic review. BMJ Qual Saf. 2012 May;21(5):369-80. PMID: 22421911.</a:t>
            </a:r>
          </a:p>
        </p:txBody>
      </p:sp>
    </p:spTree>
    <p:extLst>
      <p:ext uri="{BB962C8B-B14F-4D97-AF65-F5344CB8AC3E}">
        <p14:creationId xmlns:p14="http://schemas.microsoft.com/office/powerpoint/2010/main" val="100027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Communication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9EC2"/>
                </a:solidFill>
              </a:rPr>
              <a:t>Traits of high-performing ICUs with superior risk-adjusted survival</a:t>
            </a:r>
          </a:p>
          <a:p>
            <a:r>
              <a:rPr lang="en-US" dirty="0"/>
              <a:t>Have team-oriented culture</a:t>
            </a:r>
          </a:p>
          <a:p>
            <a:r>
              <a:rPr lang="en-US" dirty="0"/>
              <a:t>Share beliefs in providing excellent care</a:t>
            </a:r>
          </a:p>
          <a:p>
            <a:r>
              <a:rPr lang="en-US" dirty="0"/>
              <a:t>Communicate in an informal but direct way</a:t>
            </a:r>
          </a:p>
          <a:p>
            <a:r>
              <a:rPr lang="en-US" dirty="0"/>
              <a:t>Take a collaborative approach to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58583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That </a:t>
            </a:r>
            <a:r>
              <a:rPr lang="en-US" dirty="0" smtClean="0"/>
              <a:t>Impact </a:t>
            </a:r>
            <a:r>
              <a:rPr lang="en-US" dirty="0"/>
              <a:t>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a typeface="ＭＳ Ｐゴシック" pitchFamily="-108" charset="-128"/>
              </a:rPr>
              <a:t>Interruptions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a typeface="ＭＳ Ｐゴシック" pitchFamily="-108" charset="-128"/>
              </a:rPr>
              <a:t>Verbal abuse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a typeface="ＭＳ Ｐゴシック" pitchFamily="-108" charset="-128"/>
              </a:rPr>
              <a:t>Fatigue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ea typeface="ＭＳ Ｐゴシック" pitchFamily="-108" charset="-128"/>
              </a:rPr>
              <a:t>Workload</a:t>
            </a:r>
            <a:endParaRPr lang="en-US" dirty="0">
              <a:ea typeface="ＭＳ Ｐゴシック" pitchFamily="-108" charset="-128"/>
            </a:endParaRPr>
          </a:p>
          <a:p>
            <a:pPr>
              <a:spcAft>
                <a:spcPts val="1200"/>
              </a:spcAft>
            </a:pPr>
            <a:r>
              <a:rPr lang="en-US" dirty="0">
                <a:ea typeface="ＭＳ Ｐゴシック" pitchFamily="-108" charset="-128"/>
              </a:rPr>
              <a:t>Change in team members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a typeface="ＭＳ Ｐゴシック" pitchFamily="-108" charset="-128"/>
              </a:rPr>
              <a:t>Ambiguous orders or directions</a:t>
            </a:r>
          </a:p>
        </p:txBody>
      </p:sp>
      <p:pic>
        <p:nvPicPr>
          <p:cNvPr id="3" name="Picture 2" descr="Team members separated by barrier representing possible challenges to effective communication." title="Barriers That Impact Communication"/>
          <p:cNvPicPr>
            <a:picLocks noChangeAspect="1"/>
          </p:cNvPicPr>
          <p:nvPr/>
        </p:nvPicPr>
        <p:blipFill rotWithShape="1">
          <a:blip r:embed="rId2" cstate="print"/>
          <a:srcRect l="5116" t="11568" r="4866" b="21855"/>
          <a:stretch/>
        </p:blipFill>
        <p:spPr>
          <a:xfrm>
            <a:off x="4038600" y="1524000"/>
            <a:ext cx="4508729" cy="25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ar graph illustrating the root causes of sentinel events and highlighting communication as the second highest factor at 63 percent" title="2013 Root Causes of Sentinel Events"/>
          <p:cNvPicPr>
            <a:picLocks noChangeAspect="1"/>
          </p:cNvPicPr>
          <p:nvPr/>
        </p:nvPicPr>
        <p:blipFill rotWithShape="1">
          <a:blip r:embed="rId3"/>
          <a:srcRect l="6991" t="4065" r="6991" b="2278"/>
          <a:stretch/>
        </p:blipFill>
        <p:spPr>
          <a:xfrm>
            <a:off x="140282" y="990600"/>
            <a:ext cx="6424376" cy="505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78"/>
            <a:ext cx="9144000" cy="807522"/>
          </a:xfrm>
        </p:spPr>
        <p:txBody>
          <a:bodyPr>
            <a:noAutofit/>
          </a:bodyPr>
          <a:lstStyle/>
          <a:p>
            <a:r>
              <a:rPr lang="en-US" dirty="0"/>
              <a:t>Communication Breakdowns Cause Sentinel Events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181600" y="1524000"/>
            <a:ext cx="3505200" cy="3352800"/>
          </a:xfrm>
        </p:spPr>
        <p:txBody>
          <a:bodyPr/>
          <a:lstStyle/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Human Factors 72%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b="1" dirty="0">
                <a:solidFill>
                  <a:srgbClr val="ED7D31"/>
                </a:solidFill>
              </a:rPr>
              <a:t>Communication 63%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Leadership 62%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Assessment 57%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Information Management 17%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Physical Environment 16%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Care Planning 12%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Continuum of Care 11%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Medication Use  9%</a:t>
            </a:r>
          </a:p>
          <a:p>
            <a:pPr algn="r">
              <a:spcAft>
                <a:spcPts val="300"/>
              </a:spcAft>
              <a:buAutoNum type="alphaUcPeriod"/>
            </a:pPr>
            <a:r>
              <a:rPr lang="en-US" sz="1800" dirty="0"/>
              <a:t>Operative Care  9%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0402" y="885735"/>
            <a:ext cx="4157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254B8E"/>
                </a:solidFill>
                <a:cs typeface="Arial"/>
              </a:rPr>
              <a:t>2013 Root Causes of Sentinel Events</a:t>
            </a:r>
            <a:r>
              <a:rPr lang="en-US" sz="2000" baseline="30000" dirty="0">
                <a:solidFill>
                  <a:srgbClr val="254B8E"/>
                </a:solidFill>
                <a:cs typeface="Arial"/>
              </a:rPr>
              <a:t>2</a:t>
            </a:r>
            <a:r>
              <a:rPr lang="en-US" sz="2000" dirty="0">
                <a:solidFill>
                  <a:srgbClr val="254B8E"/>
                </a:solidFill>
                <a:cs typeface="Arial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2357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0565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48773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76981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05189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3397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61605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89813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18021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6229" y="55107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4658" y="5028521"/>
            <a:ext cx="2427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2. Sentinel </a:t>
            </a:r>
            <a:r>
              <a:rPr lang="en-US" sz="1000" dirty="0"/>
              <a:t>Events Data – Root Causes by Event Type, 2004-2013. Joint Commission on Accreditation of Healthcare Organizations</a:t>
            </a:r>
            <a:r>
              <a:rPr lang="en-US" sz="1000" i="1" dirty="0"/>
              <a:t>. </a:t>
            </a:r>
            <a:r>
              <a:rPr lang="en-US" sz="1000" dirty="0">
                <a:hlinkClick r:id="rId4"/>
              </a:rPr>
              <a:t>http://www.jointcommission.org/Sentinel_Event_Statistics/</a:t>
            </a:r>
            <a:r>
              <a:rPr lang="en-US" sz="1000" dirty="0"/>
              <a:t>. Accessed April 15, 2015.</a:t>
            </a:r>
            <a:endParaRPr lang="en-US" sz="1000" u="sng" dirty="0"/>
          </a:p>
        </p:txBody>
      </p:sp>
    </p:spTree>
    <p:extLst>
      <p:ext uri="{BB962C8B-B14F-4D97-AF65-F5344CB8AC3E}">
        <p14:creationId xmlns:p14="http://schemas.microsoft.com/office/powerpoint/2010/main" val="219942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Daily </a:t>
            </a:r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34296"/>
          </a:xfrm>
        </p:spPr>
        <p:txBody>
          <a:bodyPr/>
          <a:lstStyle/>
          <a:p>
            <a:r>
              <a:rPr lang="en-US" dirty="0" smtClean="0"/>
              <a:t>Coordinate </a:t>
            </a:r>
            <a:r>
              <a:rPr lang="en-US" dirty="0"/>
              <a:t>care plan for patients</a:t>
            </a:r>
          </a:p>
          <a:p>
            <a:r>
              <a:rPr lang="en-US" dirty="0" smtClean="0"/>
              <a:t>Prompt caregivers </a:t>
            </a:r>
            <a:r>
              <a:rPr lang="en-US" dirty="0"/>
              <a:t>to focus </a:t>
            </a:r>
            <a:r>
              <a:rPr lang="en-US" dirty="0" smtClean="0"/>
              <a:t>on what </a:t>
            </a:r>
            <a:r>
              <a:rPr lang="en-US" dirty="0"/>
              <a:t>needs to be done</a:t>
            </a:r>
          </a:p>
          <a:p>
            <a:r>
              <a:rPr lang="en-US" dirty="0" smtClean="0"/>
              <a:t>Allow </a:t>
            </a:r>
            <a:r>
              <a:rPr lang="en-US" dirty="0"/>
              <a:t>providers to keep track of care plan established on rounds</a:t>
            </a:r>
          </a:p>
          <a:p>
            <a:r>
              <a:rPr lang="en-US" dirty="0" smtClean="0"/>
              <a:t>Facilitate </a:t>
            </a:r>
            <a:r>
              <a:rPr lang="en-US" dirty="0"/>
              <a:t>communication of care plan </a:t>
            </a:r>
            <a:r>
              <a:rPr lang="en-US" dirty="0" smtClean="0"/>
              <a:t>between daytime and nighttime staff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90600" y="990600"/>
            <a:ext cx="72390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Purpose: To improve communication among care team and family members regarding the patient’s plan of care.</a:t>
            </a:r>
          </a:p>
        </p:txBody>
      </p:sp>
    </p:spTree>
    <p:extLst>
      <p:ext uri="{BB962C8B-B14F-4D97-AF65-F5344CB8AC3E}">
        <p14:creationId xmlns:p14="http://schemas.microsoft.com/office/powerpoint/2010/main" val="2277274021"/>
      </p:ext>
    </p:extLst>
  </p:cSld>
  <p:clrMapOvr>
    <a:masterClrMapping/>
  </p:clrMapOvr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40693</TotalTime>
  <Words>1913</Words>
  <Application>Microsoft Office PowerPoint</Application>
  <PresentationFormat>On-screen Show (4:3)</PresentationFormat>
  <Paragraphs>184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HAI Cusp Slide template</vt:lpstr>
      <vt:lpstr>Daily Goals During Interdisciplinary Rounds  </vt:lpstr>
      <vt:lpstr>Learning Objectives</vt:lpstr>
      <vt:lpstr>Basic Components and Process of Communication</vt:lpstr>
      <vt:lpstr>Why Communication Matters1</vt:lpstr>
      <vt:lpstr>Why Communication Matters</vt:lpstr>
      <vt:lpstr>Why Communication Matters</vt:lpstr>
      <vt:lpstr>Barriers That Impact Communication</vt:lpstr>
      <vt:lpstr>Communication Breakdowns Cause Sentinel Events</vt:lpstr>
      <vt:lpstr>Benefits of Daily Goals</vt:lpstr>
      <vt:lpstr>Daily Goals and Outcomes</vt:lpstr>
      <vt:lpstr>Daily Goals and Outcomes</vt:lpstr>
      <vt:lpstr>Conventional Rounds </vt:lpstr>
      <vt:lpstr>Rounds With Daily Goals</vt:lpstr>
      <vt:lpstr>Daily Goals Improve Communication and Care</vt:lpstr>
      <vt:lpstr>Using Daily Goals</vt:lpstr>
      <vt:lpstr>Evidence Favoring Daily Goals</vt:lpstr>
      <vt:lpstr>Evidence Favoring Daily Goals</vt:lpstr>
      <vt:lpstr>Evidence Favoring Daily Goals</vt:lpstr>
      <vt:lpstr>What Is Next? Preparing for Daily Goals</vt:lpstr>
      <vt:lpstr>What Is the State of Rounds on Your Unit?</vt:lpstr>
      <vt:lpstr>What Is the State of Rounds on Your Unit?</vt:lpstr>
      <vt:lpstr>References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Daily Goals During Interdisciplinary Rounds</dc:title>
  <dc:subject>AHRQ Safety Program for Mechanically Ventilated Patients</dc:subject>
  <dc:creator>CUSP4MVPVAP/L&amp;D</dc:creator>
  <cp:keywords>patient safety, CUSP, VAE, VAP, healthcareacquired infections, critical care nursing,mechanical ventilation, ventilator associatedevents, early mobility, low tidal volume ventilation, daily care</cp:keywords>
  <cp:lastModifiedBy>Chris Heidenrich OCKT</cp:lastModifiedBy>
  <cp:revision>274</cp:revision>
  <cp:lastPrinted>2016-04-14T19:06:35Z</cp:lastPrinted>
  <dcterms:created xsi:type="dcterms:W3CDTF">2014-05-21T20:05:58Z</dcterms:created>
  <dcterms:modified xsi:type="dcterms:W3CDTF">2017-01-15T15:57:47Z</dcterms:modified>
  <cp:category>ventilator associated pneumonia, early mobility,ICU, ambulation, sedation management, delirium,SAT, SBT, spontaneous awakening trial,spontaneous breathing trial, low tidal volumeventilation, Berenholtz, Klompas, Needham, Rawat, Winters</cp:category>
</cp:coreProperties>
</file>