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9" r:id="rId3"/>
    <p:sldId id="290" r:id="rId4"/>
    <p:sldId id="292" r:id="rId5"/>
    <p:sldId id="293" r:id="rId6"/>
    <p:sldId id="296" r:id="rId7"/>
    <p:sldId id="297" r:id="rId8"/>
    <p:sldId id="294" r:id="rId9"/>
    <p:sldId id="295" r:id="rId10"/>
    <p:sldId id="298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83" r:id="rId19"/>
    <p:sldId id="30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7" name="Chris Heidenrich OCKT" initials="CH" lastIdx="8" clrIdx="7"/>
  <p:cmAuthor id="1" name="Valerie Hartman" initials="VH" lastIdx="6" clrIdx="1"/>
  <p:cmAuthor id="2" name="Chris Heidenrich" initials="CH" lastIdx="26" clrIdx="2"/>
  <p:cmAuthor id="3" name="McFaul" initials="M" lastIdx="18" clrIdx="3"/>
  <p:cmAuthor id="4" name="Microsoft Office User" initials="Office" lastIdx="11" clrIdx="4"/>
  <p:cmAuthor id="5" name="Microsoft Office User" initials="Office [4]" lastIdx="1" clrIdx="5"/>
  <p:cmAuthor id="6" name="Anna Adler-Kirkley" initials="AA" lastIdx="5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4B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96187" autoAdjust="0"/>
  </p:normalViewPr>
  <p:slideViewPr>
    <p:cSldViewPr>
      <p:cViewPr varScale="1">
        <p:scale>
          <a:sx n="74" d="100"/>
          <a:sy n="74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A9C184-4B86-4427-A35B-B8257CCEA64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240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E9ADFB-6A06-424B-AACB-5BEDF02580B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06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dirty="0" smtClean="0">
              <a:latin typeface="Times" pitchFamily="-8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468E5E-2C27-4101-BEC9-E4F7215F383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69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5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-8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2AAE4F-C9FA-41AE-ABBB-118F1B3A98DA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286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-8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9DE77A-958C-484B-8C2B-37D79BFCEEC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512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26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2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i="1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748F7C-AB69-4D4C-B865-E1A6D598A9DC}" type="slidenum">
              <a:rPr lang="en-US" altLang="en-US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2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0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5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-8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48885B-3A87-4968-8073-D3DBC0602E8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43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B25B9F-BFA2-46D2-88E3-20B17BFD4F6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5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8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02EC6-4C6C-4228-8CBA-3A4E71C1F4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0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34200" y="6477000"/>
            <a:ext cx="21336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Engaging</a:t>
            </a:r>
            <a:r>
              <a:rPr lang="en-US" sz="1100" baseline="0" dirty="0" smtClean="0"/>
              <a:t> Senior Executives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modules/engage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Engaging Senior Executives in Care of Mechanically Ventilated Patients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952500" y="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AHRQ Safety Program for Mechanically Ventilated Patients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 </a:t>
            </a:r>
            <a:r>
              <a:rPr lang="en-US" sz="1000" dirty="0" smtClean="0">
                <a:solidFill>
                  <a:schemeClr val="bg1"/>
                </a:solidFill>
              </a:rPr>
              <a:t>16(17)-0018-33-EF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cs typeface="Calibri"/>
              </a:rPr>
              <a:t>Engaging Your </a:t>
            </a:r>
            <a:r>
              <a:rPr lang="en-US" altLang="en-US" sz="3200" dirty="0" smtClean="0">
                <a:solidFill>
                  <a:schemeClr val="bg1"/>
                </a:solidFill>
                <a:cs typeface="Calibri"/>
              </a:rPr>
              <a:t>Executive</a:t>
            </a:r>
            <a:endParaRPr lang="en-US" sz="3200" i="1" dirty="0">
              <a:solidFill>
                <a:schemeClr val="accent5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5"/>
                </a:solidFill>
              </a:rPr>
              <a:t>Clarify requests. What do you want?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Be specific with your requests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Be prepared with evidence to support requests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Anticipate obstacles and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Offer a reasonable timeframe to address concerns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Set a reasonable timeframe for executive decision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5244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altLang="en-US" sz="40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2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Safety Rounds Kickoff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rgbClr val="4BACC6"/>
                </a:solidFill>
              </a:rPr>
              <a:t>Prework </a:t>
            </a:r>
            <a:r>
              <a:rPr lang="en-US" altLang="en-US" sz="2800" dirty="0">
                <a:solidFill>
                  <a:srgbClr val="4BACC6"/>
                </a:solidFill>
              </a:rPr>
              <a:t>makes executive safety rounds </a:t>
            </a:r>
            <a:r>
              <a:rPr lang="en-US" altLang="en-US" sz="2800" dirty="0" smtClean="0">
                <a:solidFill>
                  <a:srgbClr val="4BACC6"/>
                </a:solidFill>
              </a:rPr>
              <a:t>successful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Schedule monthly executive safety rounds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Plan for the entire year ahead of time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Be respectful of the executive’s schedule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Prepare the senior executive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Offer a tour of acute-care units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Share unit-specific information before the first executive safety rounds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cs typeface="Calibri"/>
              </a:rPr>
              <a:t>Executive Safety Rounds </a:t>
            </a:r>
            <a:r>
              <a:rPr lang="en-US" altLang="en-US" dirty="0" smtClean="0">
                <a:solidFill>
                  <a:schemeClr val="bg1"/>
                </a:solidFill>
                <a:cs typeface="Calibri"/>
              </a:rPr>
              <a:t>Kickoff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800" dirty="0">
                <a:solidFill>
                  <a:srgbClr val="4BACC6"/>
                </a:solidFill>
              </a:rPr>
              <a:t>Make the most of your first safety rounds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Get your senior executive up to speed with concise clinical information and safety priorities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Prompt your team to prepare relevant information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Safety culture survey results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rioritized list of safety issues compiled from the Staff Safety Assessment (SSA)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Pertinent information about the unit that the senior executive might not know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Ensure entire team starts with same information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28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4305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altLang="en-US" sz="40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cs typeface="Calibri"/>
              </a:rPr>
              <a:t>Executive Safety Rounds </a:t>
            </a:r>
            <a:r>
              <a:rPr lang="en-US" altLang="en-US" dirty="0" smtClean="0">
                <a:solidFill>
                  <a:schemeClr val="bg1"/>
                </a:solidFill>
                <a:cs typeface="Calibri"/>
              </a:rPr>
              <a:t>Kickoff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>
                <a:solidFill>
                  <a:srgbClr val="4BACC6"/>
                </a:solidFill>
              </a:rPr>
              <a:t>Step </a:t>
            </a:r>
            <a:r>
              <a:rPr lang="en-US" altLang="en-US" sz="2800" dirty="0" smtClean="0">
                <a:solidFill>
                  <a:srgbClr val="4BACC6"/>
                </a:solidFill>
              </a:rPr>
              <a:t>1—Hospital </a:t>
            </a:r>
            <a:r>
              <a:rPr lang="en-US" altLang="en-US" sz="2800" dirty="0">
                <a:solidFill>
                  <a:srgbClr val="4BACC6"/>
                </a:solidFill>
              </a:rPr>
              <a:t>Survey on Patient Safety </a:t>
            </a:r>
            <a:r>
              <a:rPr lang="en-US" altLang="en-US" sz="2800" dirty="0" smtClean="0">
                <a:solidFill>
                  <a:srgbClr val="4BACC6"/>
                </a:solidFill>
              </a:rPr>
              <a:t>Culture (HSOPS) </a:t>
            </a:r>
            <a:r>
              <a:rPr lang="en-US" altLang="en-US" sz="2800" dirty="0">
                <a:solidFill>
                  <a:srgbClr val="4BACC6"/>
                </a:solidFill>
              </a:rPr>
              <a:t>assessment composite </a:t>
            </a:r>
            <a:r>
              <a:rPr lang="en-US" altLang="en-US" sz="2800" dirty="0" smtClean="0">
                <a:solidFill>
                  <a:srgbClr val="4BACC6"/>
                </a:solidFill>
              </a:rPr>
              <a:t>scores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Share your Safety Culture Survey scores</a:t>
            </a:r>
          </a:p>
          <a:p>
            <a:pPr>
              <a:spcAft>
                <a:spcPts val="1200"/>
              </a:spcAft>
            </a:pPr>
            <a:r>
              <a:rPr lang="en-US" altLang="en-US" sz="2800" dirty="0" smtClean="0"/>
              <a:t>Show the </a:t>
            </a:r>
            <a:r>
              <a:rPr lang="en-US" altLang="en-US" sz="2800" dirty="0"/>
              <a:t>composite scores </a:t>
            </a:r>
            <a:r>
              <a:rPr lang="en-US" altLang="en-US" sz="2800" dirty="0" smtClean="0"/>
              <a:t>graphs provided in HSOPS aggregate reports </a:t>
            </a:r>
          </a:p>
          <a:p>
            <a:pPr>
              <a:spcAft>
                <a:spcPts val="1200"/>
              </a:spcAft>
            </a:pPr>
            <a:r>
              <a:rPr lang="en-US" altLang="en-US" sz="2800" dirty="0" smtClean="0"/>
              <a:t>Consider a brief safety culture summary</a:t>
            </a:r>
            <a:r>
              <a:rPr lang="en-US" altLang="ja-JP" sz="2800" dirty="0" smtClean="0"/>
              <a:t>, highlighting important points or culture score results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65144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altLang="en-US" sz="40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0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Safety Rounds Kickoff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4BACC6"/>
                </a:solidFill>
              </a:rPr>
              <a:t>Step </a:t>
            </a:r>
            <a:r>
              <a:rPr lang="en-US" altLang="en-US" sz="2800" dirty="0" smtClean="0">
                <a:solidFill>
                  <a:srgbClr val="4BACC6"/>
                </a:solidFill>
              </a:rPr>
              <a:t>2—Collated SSA responses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Use the SSA responses grouped by commonly identified defect categories such as equipment, teamwork, and infection control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Provide a table to summarize your clinical area’</a:t>
            </a:r>
            <a:r>
              <a:rPr lang="en-US" altLang="ja-JP" sz="2800" dirty="0" smtClean="0"/>
              <a:t>s safety priorities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ja-JP" sz="2800" dirty="0" smtClean="0"/>
              <a:t>Allow bird’s-eye view of safety challenges as well as meaningful evidence that familiarizes executive with concerns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9550" y="1384300"/>
            <a:ext cx="6610350" cy="969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92200" indent="-1092200" algn="l"/>
            <a:endParaRPr lang="en-US" altLang="en-US" sz="2800" i="1" dirty="0" smtClean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Safety Rounds Kickoff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4BACC6"/>
                </a:solidFill>
              </a:rPr>
              <a:t>Step </a:t>
            </a:r>
            <a:r>
              <a:rPr lang="en-US" altLang="en-US" sz="2800" dirty="0" smtClean="0">
                <a:solidFill>
                  <a:srgbClr val="4BACC6"/>
                </a:solidFill>
              </a:rPr>
              <a:t>3—Pertinent </a:t>
            </a:r>
            <a:r>
              <a:rPr lang="en-US" altLang="en-US" sz="2800" dirty="0">
                <a:solidFill>
                  <a:srgbClr val="4BACC6"/>
                </a:solidFill>
              </a:rPr>
              <a:t>clinical area </a:t>
            </a:r>
            <a:r>
              <a:rPr lang="en-US" altLang="en-US" sz="2800" dirty="0" smtClean="0">
                <a:solidFill>
                  <a:srgbClr val="4BACC6"/>
                </a:solidFill>
              </a:rPr>
              <a:t>information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Include points or graphs with information about your clinical area that your executive may not know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Provide </a:t>
            </a:r>
            <a:r>
              <a:rPr lang="en-US" altLang="en-US" sz="2800" dirty="0"/>
              <a:t>r</a:t>
            </a:r>
            <a:r>
              <a:rPr lang="en-US" altLang="en-US" sz="2800" dirty="0" smtClean="0"/>
              <a:t>elevant information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Staff turnover rate</a:t>
            </a:r>
            <a:endParaRPr lang="en-US" alt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Number of mechanical ventilation cases</a:t>
            </a:r>
            <a:endParaRPr lang="en-US" alt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Safety event rates</a:t>
            </a:r>
            <a:endParaRPr lang="en-US" alt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Ventilator-associated events rate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</a:pPr>
            <a:r>
              <a:rPr lang="en-US" altLang="en-US" sz="2400" dirty="0" smtClean="0"/>
              <a:t>Other process and outcome measures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36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Safety Rounds Kickoff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>
                <a:solidFill>
                  <a:schemeClr val="accent5"/>
                </a:solidFill>
              </a:rPr>
              <a:t>Concrete engagement </a:t>
            </a:r>
            <a:r>
              <a:rPr lang="en-US" altLang="en-US" sz="2800" dirty="0" smtClean="0">
                <a:solidFill>
                  <a:schemeClr val="accent5"/>
                </a:solidFill>
              </a:rPr>
              <a:t>strategy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Begin with executive walk-through of the clinical area, led by a frontline clinician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Solicit collaboration with sit-down discussions that are open to all staff</a:t>
            </a:r>
            <a:endParaRPr lang="en-US" alt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Review identified safety issues together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P</a:t>
            </a:r>
            <a:r>
              <a:rPr lang="en-US" altLang="en-US" sz="2800" dirty="0" smtClean="0"/>
              <a:t>rioritize your units’ </a:t>
            </a:r>
            <a:r>
              <a:rPr lang="en-US" altLang="ja-JP" sz="2800" dirty="0" smtClean="0"/>
              <a:t>safety concerns with the support of your executive</a:t>
            </a:r>
            <a:endParaRPr lang="en-US" altLang="en-US" sz="2800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8600" y="1309733"/>
            <a:ext cx="72009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800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Safety Rounds </a:t>
            </a:r>
            <a:r>
              <a:rPr lang="en-US" dirty="0" smtClean="0"/>
              <a:t>Kickoff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800" dirty="0">
                <a:solidFill>
                  <a:srgbClr val="4BACC6"/>
                </a:solidFill>
                <a:cs typeface="Calibri"/>
              </a:rPr>
              <a:t>Start with small changes </a:t>
            </a:r>
            <a:r>
              <a:rPr lang="en-US" altLang="en-US" sz="2800" dirty="0" smtClean="0">
                <a:solidFill>
                  <a:srgbClr val="4BACC6"/>
                </a:solidFill>
                <a:cs typeface="Calibri"/>
              </a:rPr>
              <a:t>first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View the </a:t>
            </a:r>
            <a:r>
              <a:rPr lang="en-US" altLang="en-US" sz="2800" i="1" dirty="0" smtClean="0"/>
              <a:t>Engage the Senior Executive </a:t>
            </a:r>
            <a:r>
              <a:rPr lang="en-US" altLang="en-US" sz="2800" dirty="0" smtClean="0"/>
              <a:t>video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Use planning resources to guide senior executive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US" altLang="en-US" sz="2400" dirty="0"/>
              <a:t>CEO and Senior Executive Checklist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</a:pPr>
            <a:r>
              <a:rPr lang="en-US" altLang="en-US" sz="2400" dirty="0"/>
              <a:t>Safety Issues Worksheet for Senior Executive Partnership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Implement executive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afety </a:t>
            </a:r>
            <a:r>
              <a:rPr lang="en-US" altLang="en-US" sz="2800" dirty="0"/>
              <a:t>r</a:t>
            </a:r>
            <a:r>
              <a:rPr lang="en-US" altLang="en-US" sz="2800" dirty="0" smtClean="0"/>
              <a:t>ounds in your hospital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82750" y="1366838"/>
            <a:ext cx="54991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altLang="en-US" sz="2800" i="1" dirty="0" smtClean="0">
              <a:solidFill>
                <a:srgbClr val="4BACC6"/>
              </a:solidFill>
              <a:latin typeface="Calibri"/>
              <a:cs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90652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32300" y="100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4738" y="5220344"/>
            <a:ext cx="5214524" cy="765917"/>
          </a:xfrm>
          <a:prstGeom prst="rect">
            <a:avLst/>
          </a:prstGeom>
          <a:solidFill>
            <a:srgbClr val="FBD84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TIP:</a:t>
            </a:r>
            <a:r>
              <a:rPr lang="en-US" dirty="0" smtClean="0"/>
              <a:t> Video and planning resources available in the CUSP toolkit on the </a:t>
            </a:r>
            <a:r>
              <a:rPr lang="en-US" dirty="0" smtClean="0">
                <a:hlinkClick r:id="rId3"/>
              </a:rPr>
              <a:t>AHRQ </a:t>
            </a:r>
            <a:r>
              <a:rPr lang="en-US" dirty="0">
                <a:hlinkClick r:id="rId3"/>
              </a:rPr>
              <a:t>Web </a:t>
            </a:r>
            <a:r>
              <a:rPr lang="en-US" dirty="0" smtClean="0">
                <a:hlinkClick r:id="rId3"/>
              </a:rPr>
              <a:t>site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 descr="Picture of question marks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852668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Starfield B. Is US health really the best in the world? JAMA. 2000 July 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26;284(4):483-5. PMID: </a:t>
            </a: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10904513.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Fineberg HV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. Shattuck lecture. A successful and	</a:t>
            </a: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sustainable health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system—how to get there from here. N Engl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cs typeface="Calibri"/>
              </a:rPr>
              <a:t>J Med. 2012 Mar 15;366(11):1020‐7</a:t>
            </a:r>
            <a:r>
              <a:rPr lang="en-US" altLang="en-US" sz="2400" dirty="0">
                <a:solidFill>
                  <a:srgbClr val="000000"/>
                </a:solidFill>
                <a:cs typeface="Calibri"/>
              </a:rPr>
              <a:t>. PMID</a:t>
            </a:r>
            <a:r>
              <a:rPr lang="en-US" altLang="en-US" sz="2400">
                <a:solidFill>
                  <a:srgbClr val="000000"/>
                </a:solidFill>
                <a:cs typeface="Calibri"/>
              </a:rPr>
              <a:t>: </a:t>
            </a:r>
            <a:r>
              <a:rPr lang="en-US" altLang="en-US" sz="2400" smtClean="0">
                <a:solidFill>
                  <a:srgbClr val="000000"/>
                </a:solidFill>
                <a:cs typeface="Calibri"/>
              </a:rPr>
              <a:t>22417255.</a:t>
            </a:r>
            <a:endParaRPr lang="en-US" altLang="en-US" sz="2400" dirty="0" smtClean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alt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rgbClr val="4BACC6"/>
                </a:solidFill>
              </a:rPr>
              <a:t>After this session, you will be able to—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Recognize the importance of engaging a senior executive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List common barriers to executive engagement in improvement work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Engage your senior executive by implementing executive safety rounds</a:t>
            </a:r>
          </a:p>
        </p:txBody>
      </p:sp>
    </p:spTree>
    <p:extLst>
      <p:ext uri="{BB962C8B-B14F-4D97-AF65-F5344CB8AC3E}">
        <p14:creationId xmlns:p14="http://schemas.microsoft.com/office/powerpoint/2010/main" val="5611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Err Is Human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Preventable harm is the third leading cause of deaths in the United States</a:t>
            </a:r>
            <a:r>
              <a:rPr lang="en-US" baseline="30000" dirty="0" smtClean="0"/>
              <a:t>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One-third of every dollar is spent on therapies that do not make patients well</a:t>
            </a:r>
            <a:r>
              <a:rPr lang="en-US" baseline="30000" dirty="0" smtClean="0"/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Thirty percent of health care </a:t>
            </a:r>
            <a:r>
              <a:rPr lang="en-US" dirty="0"/>
              <a:t>waste equates to </a:t>
            </a:r>
            <a:r>
              <a:rPr lang="en-US" dirty="0" smtClean="0"/>
              <a:t>$1 </a:t>
            </a:r>
            <a:r>
              <a:rPr lang="en-US" dirty="0"/>
              <a:t>trillion </a:t>
            </a:r>
            <a:r>
              <a:rPr lang="en-US" dirty="0" smtClean="0"/>
              <a:t>nationally </a:t>
            </a:r>
            <a:r>
              <a:rPr lang="en-US" dirty="0"/>
              <a:t>or $10,000 per </a:t>
            </a:r>
            <a:r>
              <a:rPr lang="en-US" dirty="0" smtClean="0"/>
              <a:t>family</a:t>
            </a:r>
            <a:r>
              <a:rPr lang="en-US" baseline="30000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548640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 smtClean="0">
                <a:solidFill>
                  <a:srgbClr val="000000"/>
                </a:solidFill>
                <a:cs typeface="Calibri"/>
              </a:rPr>
              <a:t>1. Starfield </a:t>
            </a:r>
            <a:r>
              <a:rPr lang="en-US" altLang="en-US" sz="900" dirty="0">
                <a:solidFill>
                  <a:srgbClr val="000000"/>
                </a:solidFill>
                <a:cs typeface="Calibri"/>
              </a:rPr>
              <a:t>B. Is US Health Really the Best in the World? JAMA. 2000 July 26;284(4):483-5. PMID: 10904513</a:t>
            </a:r>
            <a:r>
              <a:rPr lang="en-US" altLang="en-US" sz="900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endParaRPr lang="en-US" altLang="en-US" sz="900" dirty="0">
              <a:solidFill>
                <a:srgbClr val="000000"/>
              </a:solidFill>
              <a:cs typeface="Calibri"/>
            </a:endParaRPr>
          </a:p>
          <a:p>
            <a:r>
              <a:rPr lang="en-US" altLang="en-US" sz="900" dirty="0" smtClean="0">
                <a:solidFill>
                  <a:srgbClr val="000000"/>
                </a:solidFill>
                <a:cs typeface="Calibri"/>
              </a:rPr>
              <a:t>2. Fineberg </a:t>
            </a:r>
            <a:r>
              <a:rPr lang="en-US" altLang="en-US" sz="900" dirty="0">
                <a:solidFill>
                  <a:srgbClr val="000000"/>
                </a:solidFill>
                <a:cs typeface="Calibri"/>
              </a:rPr>
              <a:t>HV. Shattuck lecture. A successful </a:t>
            </a:r>
            <a:r>
              <a:rPr lang="en-US" altLang="en-US" sz="900" dirty="0" smtClean="0">
                <a:solidFill>
                  <a:srgbClr val="000000"/>
                </a:solidFill>
                <a:cs typeface="Calibri"/>
              </a:rPr>
              <a:t>and sustainable health system—how </a:t>
            </a:r>
            <a:r>
              <a:rPr lang="en-US" altLang="en-US" sz="900" dirty="0">
                <a:solidFill>
                  <a:srgbClr val="000000"/>
                </a:solidFill>
                <a:cs typeface="Calibri"/>
              </a:rPr>
              <a:t>to get there from here. N </a:t>
            </a:r>
            <a:r>
              <a:rPr lang="en-US" altLang="en-US" sz="900" dirty="0" smtClean="0">
                <a:solidFill>
                  <a:srgbClr val="000000"/>
                </a:solidFill>
                <a:cs typeface="Calibri"/>
              </a:rPr>
              <a:t>Engl J </a:t>
            </a:r>
            <a:r>
              <a:rPr lang="en-US" altLang="en-US" sz="900" dirty="0">
                <a:solidFill>
                  <a:srgbClr val="000000"/>
                </a:solidFill>
                <a:cs typeface="Calibri"/>
              </a:rPr>
              <a:t>Med. 2012 366(11):1020‐7. PMID: 22417255.</a:t>
            </a:r>
          </a:p>
        </p:txBody>
      </p:sp>
    </p:spTree>
    <p:extLst>
      <p:ext uri="{BB962C8B-B14F-4D97-AF65-F5344CB8AC3E}">
        <p14:creationId xmlns:p14="http://schemas.microsoft.com/office/powerpoint/2010/main" val="120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678"/>
            <a:ext cx="8839200" cy="8075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</a:rPr>
              <a:t>Comprehensive Unit-based </a:t>
            </a:r>
            <a:r>
              <a:rPr lang="en-US" dirty="0" smtClean="0">
                <a:effectLst/>
              </a:rPr>
              <a:t>Safety Program (CUSP)</a:t>
            </a:r>
            <a:endParaRPr lang="en-US" b="0" baseline="30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Steps of CUSP</a:t>
            </a:r>
            <a:endParaRPr lang="en-US" baseline="30000" dirty="0" smtClean="0">
              <a:solidFill>
                <a:schemeClr val="accent5"/>
              </a:solidFill>
              <a:cs typeface="Tahoma" pitchFamily="-10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Educate </a:t>
            </a:r>
            <a:r>
              <a:rPr lang="en-US" dirty="0"/>
              <a:t>staff on </a:t>
            </a:r>
            <a:r>
              <a:rPr lang="en-US" dirty="0" smtClean="0"/>
              <a:t>the Science </a:t>
            </a:r>
            <a:r>
              <a:rPr lang="en-US" dirty="0"/>
              <a:t>of S</a:t>
            </a:r>
            <a:r>
              <a:rPr lang="en-US" dirty="0" smtClean="0"/>
              <a:t>afety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Identify defects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4BACC6"/>
                </a:solidFill>
              </a:rPr>
              <a:t>Partner with a senior executive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Learn from defects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Improve teamwork and communication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638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We Need an Executive?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129400"/>
            <a:ext cx="5238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ventilator-associated event (VAE) </a:t>
            </a:r>
            <a:r>
              <a:rPr lang="en-US" sz="2000" dirty="0"/>
              <a:t>rates have definitely not been zero. During our CUSP meeting, </a:t>
            </a:r>
            <a:r>
              <a:rPr lang="en-US" sz="2000" dirty="0" smtClean="0"/>
              <a:t>we discussed </a:t>
            </a:r>
            <a:r>
              <a:rPr lang="en-US" sz="2000" dirty="0"/>
              <a:t>the possibility of changing over to the subglottic </a:t>
            </a:r>
            <a:r>
              <a:rPr lang="en-US" sz="2000" dirty="0" smtClean="0"/>
              <a:t>secretion drainage endotracheal </a:t>
            </a:r>
            <a:r>
              <a:rPr lang="en-US" sz="2000" dirty="0"/>
              <a:t>tubes </a:t>
            </a:r>
            <a:r>
              <a:rPr lang="en-US" sz="2000" dirty="0" smtClean="0"/>
              <a:t>as our </a:t>
            </a:r>
            <a:r>
              <a:rPr lang="en-US" sz="2000" dirty="0"/>
              <a:t>next step to reduce our VAE rates. Our executive was concerned about </a:t>
            </a:r>
            <a:r>
              <a:rPr lang="en-US" sz="2000" dirty="0" smtClean="0"/>
              <a:t>the additional </a:t>
            </a:r>
            <a:r>
              <a:rPr lang="en-US" sz="2000" dirty="0"/>
              <a:t>cost per tube and how that would affect the bottom line. We </a:t>
            </a:r>
            <a:r>
              <a:rPr lang="en-US" sz="2000" dirty="0" smtClean="0"/>
              <a:t>shared the </a:t>
            </a:r>
            <a:r>
              <a:rPr lang="en-US" sz="2000" dirty="0"/>
              <a:t>literature regarding the associated cost savings. He was impressed </a:t>
            </a:r>
            <a:r>
              <a:rPr lang="en-US" sz="2000" dirty="0" smtClean="0"/>
              <a:t>and decided </a:t>
            </a:r>
            <a:r>
              <a:rPr lang="en-US" sz="2000" dirty="0"/>
              <a:t>to support us in this endeavor. Next step? Convince the rest of </a:t>
            </a:r>
            <a:r>
              <a:rPr lang="en-US" sz="2000" dirty="0" smtClean="0"/>
              <a:t>the physicians </a:t>
            </a:r>
            <a:r>
              <a:rPr lang="en-US" sz="2000" dirty="0"/>
              <a:t>that the tubes are a good idea and that we need them to help </a:t>
            </a:r>
            <a:r>
              <a:rPr lang="en-US" sz="2000" dirty="0" smtClean="0"/>
              <a:t>us prevent </a:t>
            </a:r>
            <a:r>
              <a:rPr lang="en-US" sz="2000" dirty="0"/>
              <a:t>ventilator-associated pneumonia in our </a:t>
            </a:r>
            <a:r>
              <a:rPr lang="en-US" sz="2000" dirty="0" smtClean="0"/>
              <a:t>intensive care unit.</a:t>
            </a:r>
            <a:endParaRPr lang="en-US" sz="20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r"/>
            <a:r>
              <a:rPr lang="en-US" sz="2000" b="1" dirty="0" smtClean="0">
                <a:solidFill>
                  <a:srgbClr val="4BACC6"/>
                </a:solidFill>
                <a:latin typeface="Calibri"/>
                <a:cs typeface="Calibri"/>
              </a:rPr>
              <a:t>-- CUSP Team Leader</a:t>
            </a:r>
            <a:endParaRPr lang="en-US" sz="2000" dirty="0">
              <a:solidFill>
                <a:srgbClr val="4BACC6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Man in casual business attire holding clipboard in left arm and raising index finger of right hand." title="Man with clipbo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7" y="983851"/>
            <a:ext cx="2117159" cy="5201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7840" y="833692"/>
            <a:ext cx="89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4BACC6"/>
                </a:solidFill>
                <a:latin typeface="Times"/>
                <a:cs typeface="Times"/>
              </a:rPr>
              <a:t>“</a:t>
            </a:r>
            <a:endParaRPr lang="en-US" sz="8000" b="1" dirty="0">
              <a:solidFill>
                <a:srgbClr val="4BACC6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05400"/>
            <a:ext cx="89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4BACC6"/>
                </a:solidFill>
                <a:latin typeface="Times"/>
                <a:cs typeface="Times"/>
              </a:rPr>
              <a:t>”</a:t>
            </a:r>
            <a:endParaRPr lang="en-US" sz="8000" b="1" dirty="0">
              <a:solidFill>
                <a:srgbClr val="4BACC6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628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Executive Partnership—Win-Win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777"/>
            <a:ext cx="8229600" cy="47342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xecutive has an opportunity to develop strategies across the entire organization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Executive may realize financial payoff for hospital through the improvement work</a:t>
            </a:r>
            <a:r>
              <a:rPr lang="en-US" altLang="en-US" sz="2800" i="1" dirty="0" smtClean="0"/>
              <a:t> </a:t>
            </a:r>
            <a:r>
              <a:rPr lang="en-US" altLang="en-US" sz="2800" b="1" dirty="0" smtClean="0"/>
              <a:t>WITH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engaged clinicians, instead of </a:t>
            </a:r>
            <a:r>
              <a:rPr lang="en-US" altLang="en-US" sz="2800" b="1" dirty="0" smtClean="0"/>
              <a:t>TO</a:t>
            </a:r>
            <a:r>
              <a:rPr lang="en-US" altLang="en-US" sz="2800" dirty="0" smtClean="0"/>
              <a:t> reluctant staff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 smtClean="0"/>
              <a:t>Executive will be able to </a:t>
            </a:r>
            <a:r>
              <a:rPr lang="en-US" altLang="en-US" sz="2800" b="1" dirty="0" smtClean="0"/>
              <a:t>QUANTIFY</a:t>
            </a:r>
            <a:r>
              <a:rPr lang="en-US" altLang="en-US" sz="2800" dirty="0" smtClean="0"/>
              <a:t> and </a:t>
            </a:r>
            <a:r>
              <a:rPr lang="en-US" altLang="en-US" sz="2800" b="1" dirty="0" smtClean="0"/>
              <a:t>REPORT</a:t>
            </a:r>
            <a:r>
              <a:rPr lang="en-US" altLang="en-US" sz="2800" dirty="0" smtClean="0"/>
              <a:t> far-reaching efficiencies in terms of patient safety, cultural environment, process improvement, and financial benefits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Executive can share successes </a:t>
            </a:r>
            <a:r>
              <a:rPr lang="en-US" altLang="en-US" sz="2800" dirty="0" smtClean="0"/>
              <a:t>broadly</a:t>
            </a:r>
            <a:endParaRPr lang="en-US" altLang="en-US" sz="28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698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What Does an Executive Offer?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Clear goals, timelines, and mission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Necessary structure in place–people, roles, authority, and responsibility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D</a:t>
            </a:r>
            <a:r>
              <a:rPr lang="en-US" altLang="en-US" sz="2800" dirty="0" smtClean="0"/>
              <a:t>ecision making, problem solving, and conflict management processes consistent and clear across organization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/>
              <a:t>Available material resources—space, equipment, staffing, and budgets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</a:t>
            </a:r>
            <a:r>
              <a:rPr lang="en-US" altLang="en-US" sz="2800" dirty="0" smtClean="0"/>
              <a:t>inancial tracking mechanisms in place</a:t>
            </a:r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35713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Executive Engagement</a:t>
            </a:r>
            <a:endParaRPr lang="en-US" dirty="0"/>
          </a:p>
        </p:txBody>
      </p:sp>
      <p:sp>
        <p:nvSpPr>
          <p:cNvPr id="1638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dirty="0" smtClean="0">
                <a:solidFill>
                  <a:schemeClr val="accent5"/>
                </a:solidFill>
              </a:rPr>
              <a:t>Safety program </a:t>
            </a:r>
            <a:r>
              <a:rPr lang="en-US" altLang="en-US" sz="2800" dirty="0">
                <a:solidFill>
                  <a:schemeClr val="accent5"/>
                </a:solidFill>
              </a:rPr>
              <a:t>work is unique, even uncomfortable </a:t>
            </a:r>
            <a:endParaRPr lang="en-US" altLang="en-US" sz="2800" dirty="0" smtClean="0">
              <a:solidFill>
                <a:schemeClr val="accent5"/>
              </a:solidFill>
            </a:endParaRPr>
          </a:p>
          <a:p>
            <a:r>
              <a:rPr lang="en-US" altLang="en-US" sz="2800" dirty="0" smtClean="0"/>
              <a:t>Requires less prescriptive approach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R</a:t>
            </a:r>
            <a:r>
              <a:rPr lang="en-US" altLang="en-US" sz="2800" dirty="0" smtClean="0"/>
              <a:t>equires team members at all levels of responsibility to provide input on direction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ngages executive </a:t>
            </a:r>
            <a:r>
              <a:rPr lang="en-US" altLang="en-US" sz="2800" dirty="0"/>
              <a:t>a</a:t>
            </a:r>
            <a:r>
              <a:rPr lang="en-US" altLang="en-US" sz="2800" dirty="0" smtClean="0"/>
              <a:t>s a contributing member, not the team lead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/>
              <a:t>R</a:t>
            </a:r>
            <a:r>
              <a:rPr lang="en-US" altLang="en-US" sz="2800" dirty="0" smtClean="0"/>
              <a:t>equires cross-functional problem solving and critical thinking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335651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7704" y="1322179"/>
            <a:ext cx="772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600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Addressing Executive Concerns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800" dirty="0"/>
              <a:t>Present the case for executive participation that is meaningful to </a:t>
            </a:r>
            <a:r>
              <a:rPr lang="en-US" altLang="en-US" sz="2800" dirty="0" smtClean="0"/>
              <a:t>the executive</a:t>
            </a:r>
            <a:r>
              <a:rPr lang="en-US" altLang="en-US" sz="2800" dirty="0"/>
              <a:t>, not focused on the </a:t>
            </a:r>
            <a:r>
              <a:rPr lang="en-US" altLang="en-US" sz="2800" dirty="0" smtClean="0"/>
              <a:t>safety program cause</a:t>
            </a:r>
            <a:endParaRPr lang="en-US" altLang="en-US" sz="2800" dirty="0"/>
          </a:p>
          <a:p>
            <a:pPr marL="342900" lvl="1" indent="-342900">
              <a:spcBef>
                <a:spcPts val="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Highlight </a:t>
            </a:r>
            <a:r>
              <a:rPr lang="en-US" altLang="en-US" dirty="0"/>
              <a:t>how </a:t>
            </a:r>
            <a:r>
              <a:rPr lang="en-US" altLang="en-US" dirty="0" smtClean="0"/>
              <a:t>safety </a:t>
            </a:r>
            <a:r>
              <a:rPr lang="en-US" altLang="en-US" dirty="0"/>
              <a:t>work increases </a:t>
            </a:r>
            <a:r>
              <a:rPr lang="en-US" altLang="en-US" dirty="0" smtClean="0"/>
              <a:t>the visibility of frontline providers and </a:t>
            </a:r>
            <a:r>
              <a:rPr lang="en-US" altLang="en-US" dirty="0"/>
              <a:t>nursing </a:t>
            </a:r>
            <a:r>
              <a:rPr lang="en-US" altLang="en-US" dirty="0" smtClean="0"/>
              <a:t>staff</a:t>
            </a:r>
            <a:r>
              <a:rPr lang="en-US" altLang="en-US" dirty="0"/>
              <a:t> </a:t>
            </a:r>
            <a:r>
              <a:rPr lang="en-US" altLang="en-US" dirty="0" smtClean="0"/>
              <a:t>throughout organization</a:t>
            </a:r>
            <a:endParaRPr lang="en-US" altLang="en-US" dirty="0"/>
          </a:p>
          <a:p>
            <a:pPr marL="342900" lvl="1" indent="-342900">
              <a:spcBef>
                <a:spcPts val="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Schedule </a:t>
            </a:r>
            <a:r>
              <a:rPr lang="en-US" altLang="en-US" dirty="0"/>
              <a:t>regular meetings proactively and at times that are more likely to be </a:t>
            </a:r>
            <a:r>
              <a:rPr lang="en-US" altLang="en-US" dirty="0" smtClean="0"/>
              <a:t>productive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35713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254B8E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fld id="{27F948C5-1B5B-4ADE-8400-D4CF48192E1C}" type="slidenum">
              <a:rPr lang="en-US" altLang="en-US" sz="1100" smtClean="0">
                <a:solidFill>
                  <a:srgbClr val="FFFFFF"/>
                </a:solidFill>
                <a:latin typeface="+mn-lt"/>
              </a:rPr>
              <a:pPr algn="l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en-US" sz="11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720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6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42621</TotalTime>
  <Words>1029</Words>
  <Application>Microsoft Office PowerPoint</Application>
  <PresentationFormat>On-screen Show (4:3)</PresentationFormat>
  <Paragraphs>140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HAI Cusp Slide template</vt:lpstr>
      <vt:lpstr>PowerPoint Presentation</vt:lpstr>
      <vt:lpstr>Learning Objectives</vt:lpstr>
      <vt:lpstr>To Err Is Human</vt:lpstr>
      <vt:lpstr>Comprehensive Unit-based Safety Program (CUSP)</vt:lpstr>
      <vt:lpstr>Why Do We Need an Executive?</vt:lpstr>
      <vt:lpstr>Executive Partnership—Win-Win</vt:lpstr>
      <vt:lpstr>What Does an Executive Offer?</vt:lpstr>
      <vt:lpstr>Barriers to Executive Engagement</vt:lpstr>
      <vt:lpstr>Addressing Executive Concerns</vt:lpstr>
      <vt:lpstr>Engaging Your Executive</vt:lpstr>
      <vt:lpstr>Executive Safety Rounds Kickoff</vt:lpstr>
      <vt:lpstr>Executive Safety Rounds Kickoff</vt:lpstr>
      <vt:lpstr>Executive Safety Rounds Kickoff</vt:lpstr>
      <vt:lpstr>Executive Safety Rounds Kickoff</vt:lpstr>
      <vt:lpstr>Executive Safety Rounds Kickoff</vt:lpstr>
      <vt:lpstr>Executive Safety Rounds Kickoff</vt:lpstr>
      <vt:lpstr>Executive Safety Rounds Kickoff</vt:lpstr>
      <vt:lpstr>Questions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248</cp:revision>
  <cp:lastPrinted>2015-02-02T16:57:38Z</cp:lastPrinted>
  <dcterms:created xsi:type="dcterms:W3CDTF">2014-05-21T20:05:58Z</dcterms:created>
  <dcterms:modified xsi:type="dcterms:W3CDTF">2017-01-16T20:53:40Z</dcterms:modified>
  <cp:category>safety program for surgery, patient safety, CUSP, science of safety, surgical site infections, SUSP, healthcare associated infections</cp:category>
</cp:coreProperties>
</file>