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85" r:id="rId2"/>
    <p:sldId id="257" r:id="rId3"/>
    <p:sldId id="258" r:id="rId4"/>
    <p:sldId id="288" r:id="rId5"/>
    <p:sldId id="264" r:id="rId6"/>
    <p:sldId id="266" r:id="rId7"/>
    <p:sldId id="267" r:id="rId8"/>
    <p:sldId id="268" r:id="rId9"/>
    <p:sldId id="289" r:id="rId10"/>
    <p:sldId id="294" r:id="rId11"/>
    <p:sldId id="291" r:id="rId12"/>
    <p:sldId id="292" r:id="rId13"/>
    <p:sldId id="270" r:id="rId14"/>
    <p:sldId id="271" r:id="rId15"/>
    <p:sldId id="272" r:id="rId16"/>
    <p:sldId id="293" r:id="rId17"/>
    <p:sldId id="286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1" r:id="rId27"/>
    <p:sldId id="282" r:id="rId28"/>
    <p:sldId id="283" r:id="rId29"/>
    <p:sldId id="29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3" clrIdx="0"/>
  <p:cmAuthor id="1" name="Valerie Hartman" initials="VH" lastIdx="1" clrIdx="1"/>
  <p:cmAuthor id="2" name="Chris Heidenrich" initials="CH" lastIdx="26" clrIdx="2"/>
  <p:cmAuthor id="3" name="McFaul" initials="M" lastIdx="18" clrIdx="3"/>
  <p:cmAuthor id="4" name="Chris Heidenrich OCKT" initials="CH" lastIdx="12" clrIdx="4"/>
  <p:cmAuthor id="5" name="Anna Adler-Kirkley" initials="AA" lastIdx="2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84B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8" autoAdjust="0"/>
    <p:restoredTop sz="95314" autoAdjust="0"/>
  </p:normalViewPr>
  <p:slideViewPr>
    <p:cSldViewPr>
      <p:cViewPr varScale="1">
        <p:scale>
          <a:sx n="70" d="100"/>
          <a:sy n="70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7" d="100"/>
        <a:sy n="137" d="100"/>
      </p:scale>
      <p:origin x="0" y="-9648"/>
    </p:cViewPr>
  </p:sorterViewPr>
  <p:notesViewPr>
    <p:cSldViewPr>
      <p:cViewPr>
        <p:scale>
          <a:sx n="65" d="100"/>
          <a:sy n="65" d="100"/>
        </p:scale>
        <p:origin x="-2628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76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SUSP Sustainability</a:t>
            </a:r>
          </a:p>
          <a:p>
            <a:r>
              <a:rPr lang="en-US" dirty="0" smtClean="0"/>
              <a:t>Sustaining and Spreading Surgical Improvements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E8AB7-4BB2-3843-902B-BF7035B6BC67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B440-B77B-8E4A-8AE6-FF58812BC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7F787-E60A-46F2-B2F5-7A906D6EA7FE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7FCA27-E248-4CFC-A3DF-B919334293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09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2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07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63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77568" indent="-2990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96259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74763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53268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31771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10275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588778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067282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13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493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77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77568" indent="-2990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96259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74763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53268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31771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10275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588778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067282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15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565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09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7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0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33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48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29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45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77568" indent="-2990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96259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74763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53268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31771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10275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588778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067282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24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9467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47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45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914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02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44432-B47F-4822-B69A-7D4AF8D862A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3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4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CA27-E248-4CFC-A3DF-B919334293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3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77568" indent="-2990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96259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74763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53268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31771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10275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588778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067282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5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91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77568" indent="-2990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96259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74763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153268" indent="-239252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631771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3110275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588778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4067282" indent="-2392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A4CBD1E5-4E88-48F2-AD5D-246CD2DFD3B2}" type="slidenum">
              <a:rPr lang="en-US" sz="1300"/>
              <a:pPr/>
              <a:t>6</a:t>
            </a:fld>
            <a:endParaRPr lang="en-US" sz="13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403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A9A2-6399-47FE-81D9-C8F5F5203F1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6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7564"/>
            <a:ext cx="7772400" cy="12728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0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2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0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678"/>
            <a:ext cx="8229600" cy="80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10400" y="6477000"/>
            <a:ext cx="1828800" cy="355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tabLst>
                <a:tab pos="1139825" algn="r"/>
              </a:tabLst>
              <a:defRPr sz="11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1425575" algn="r"/>
              </a:tabLst>
            </a:pPr>
            <a:r>
              <a:rPr lang="en-US" sz="1100" dirty="0" smtClean="0"/>
              <a:t>Forming</a:t>
            </a:r>
            <a:r>
              <a:rPr lang="en-US" sz="1100" baseline="0" dirty="0" smtClean="0"/>
              <a:t> a CUSP Team</a:t>
            </a:r>
            <a:r>
              <a:rPr lang="en-US" sz="1100" dirty="0" smtClean="0"/>
              <a:t>    </a:t>
            </a:r>
            <a:fld id="{3E80E6E2-A2C9-4C22-9509-24FA37342BF8}" type="slidenum">
              <a:rPr lang="en-US" sz="1100" smtClean="0"/>
              <a:pPr algn="r">
                <a:tabLst>
                  <a:tab pos="1425575" algn="r"/>
                </a:tabLst>
              </a:pPr>
              <a:t>‹#›</a:t>
            </a:fld>
            <a:endParaRPr lang="en-US" sz="11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5240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AHRQ Safety Program for Mechanically Ventilated Patients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hrq.gov/professionals/education/curriculum-tools/cusptoolkit/videos/03a_engage_senior_exec/index.html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cusptoolkit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Forming a Comprehensive Unit-based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Safety Program Team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r>
              <a:rPr lang="en-US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952500" y="0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AHRQ Safety Program for Mechanically Ventilated Patients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63001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AHRQ Pub. No </a:t>
            </a:r>
            <a:r>
              <a:rPr lang="en-US" sz="1000" dirty="0" smtClean="0">
                <a:solidFill>
                  <a:schemeClr val="bg1"/>
                </a:solidFill>
              </a:rPr>
              <a:t>16(17)-0018-28-EF</a:t>
            </a:r>
            <a:endParaRPr lang="en-US" sz="1000" dirty="0" smtClean="0">
              <a:solidFill>
                <a:schemeClr val="bg1"/>
              </a:solidFill>
            </a:endParaRPr>
          </a:p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January</a:t>
            </a:r>
            <a:r>
              <a:rPr lang="en-US" sz="1000" dirty="0" smtClean="0">
                <a:solidFill>
                  <a:schemeClr val="bg1"/>
                </a:solidFill>
              </a:rPr>
              <a:t> 2017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</a:t>
            </a:r>
            <a:r>
              <a:rPr lang="en-US" dirty="0" smtClean="0"/>
              <a:t>Roles—CUSP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Works to ensure that the vision of CUSP is translated into action and that all staff members are engaged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Educates staff about CUSP; develops and implements a plan to educate staff on the Science of Safety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Sets agenda and invites team members to share relevant knowledge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Helps staff identify areas in need of improvement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Reviews project status, including resources needed and barriers encountered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Serves as the contact person for questions and gathers staff feedback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34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</a:t>
            </a:r>
            <a:r>
              <a:rPr lang="en-US" dirty="0" smtClean="0"/>
              <a:t>Roles—Unit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Is often either a nurse manager or a unit manager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Plays an essential role supporting a unit’s CUSP work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Works with unit staff to implement new policies and procedures to achieve quality improvement goals and sustain patient safety efforts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Listens to concerns of staff in the clinical unit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Represents staff concerns in communications with hospital administration and senior management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</a:t>
            </a:r>
            <a:r>
              <a:rPr lang="en-US" sz="2400" dirty="0" smtClean="0"/>
              <a:t>upports patient safety and quality improvement projects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Mentors the team to speak up and identify defects</a:t>
            </a:r>
          </a:p>
        </p:txBody>
      </p:sp>
    </p:spTree>
    <p:extLst>
      <p:ext uri="{BB962C8B-B14F-4D97-AF65-F5344CB8AC3E}">
        <p14:creationId xmlns:p14="http://schemas.microsoft.com/office/powerpoint/2010/main" val="13903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</a:t>
            </a:r>
            <a:r>
              <a:rPr lang="en-US" dirty="0" smtClean="0"/>
              <a:t>Roles—Provider Champion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Is often a physician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Models leadership and active participation in safety work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Learns about CUSP and the Science of Safety, developing the lenses to lead change efforts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Galvanizes other providers to actively participate in safety initiatives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Respects contributions made by the frontline providers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Participates in defect investigation by articulating the provider processes involved and provides input regarding the patient-level factors</a:t>
            </a:r>
          </a:p>
        </p:txBody>
      </p:sp>
    </p:spTree>
    <p:extLst>
      <p:ext uri="{BB962C8B-B14F-4D97-AF65-F5344CB8AC3E}">
        <p14:creationId xmlns:p14="http://schemas.microsoft.com/office/powerpoint/2010/main" val="1399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To Engage—Provider and Nurse Champions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Select champions who—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Garner respect of other clinicians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Model solid leadership skills and values of organization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Are approachable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Are inclusive of input from diverse and multidisciplinary team members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Create </a:t>
            </a:r>
            <a:r>
              <a:rPr lang="en-US" sz="2800" dirty="0"/>
              <a:t>a compact </a:t>
            </a:r>
            <a:r>
              <a:rPr lang="en-US" sz="2800" dirty="0" smtClean="0"/>
              <a:t>or an agreement</a:t>
            </a: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400" dirty="0" smtClean="0"/>
              <a:t>Identify clearly </a:t>
            </a:r>
            <a:r>
              <a:rPr lang="en-US" sz="2400" dirty="0"/>
              <a:t>what is expected of </a:t>
            </a:r>
            <a:r>
              <a:rPr lang="en-US" sz="2400" dirty="0" smtClean="0"/>
              <a:t>champion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Review performance regularly</a:t>
            </a:r>
          </a:p>
          <a:p>
            <a:pPr>
              <a:spcAft>
                <a:spcPts val="600"/>
              </a:spcAft>
            </a:pPr>
            <a:endParaRPr lang="en-US" sz="2800" dirty="0" smtClean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7117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</a:t>
            </a:r>
            <a:r>
              <a:rPr lang="en-US" dirty="0" smtClean="0"/>
              <a:t>Roles—Senior Executive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Is an active member of the CUSP team, partnering with team to develop problem-solving and leadership skills</a:t>
            </a:r>
            <a:endParaRPr lang="en-US" sz="3000" dirty="0" smtClean="0"/>
          </a:p>
          <a:p>
            <a:r>
              <a:rPr lang="en-US" sz="2600" dirty="0" smtClean="0"/>
              <a:t>Meets monthly with the CUSP team, engaging all frontline staff and partnering with the team to foster team autonomy</a:t>
            </a:r>
          </a:p>
          <a:p>
            <a:r>
              <a:rPr lang="en-US" sz="2600" dirty="0" smtClean="0"/>
              <a:t>Helps prioritize safety initiatives, identify resources, and reduce barriers that might hinder CUSP work</a:t>
            </a:r>
          </a:p>
          <a:p>
            <a:r>
              <a:rPr lang="en-US" sz="2600" dirty="0" smtClean="0"/>
              <a:t>Helps the team to understand the organization’s strategic goals and to align their efforts with those goals</a:t>
            </a:r>
          </a:p>
          <a:p>
            <a:r>
              <a:rPr lang="en-US" sz="2600" dirty="0" smtClean="0"/>
              <a:t>Connects team to necessary stakeholders</a:t>
            </a:r>
          </a:p>
        </p:txBody>
      </p:sp>
    </p:spTree>
    <p:extLst>
      <p:ext uri="{BB962C8B-B14F-4D97-AF65-F5344CB8AC3E}">
        <p14:creationId xmlns:p14="http://schemas.microsoft.com/office/powerpoint/2010/main" val="30060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Image with a tablet saying &quot;Engage the Senior Executive&quot;." title="Engage the Senior Executive"/>
          <p:cNvGrpSpPr/>
          <p:nvPr/>
        </p:nvGrpSpPr>
        <p:grpSpPr>
          <a:xfrm>
            <a:off x="1600200" y="1090841"/>
            <a:ext cx="7318832" cy="4331262"/>
            <a:chOff x="1600200" y="781345"/>
            <a:chExt cx="7318832" cy="4331262"/>
          </a:xfrm>
        </p:grpSpPr>
        <p:pic>
          <p:nvPicPr>
            <p:cNvPr id="5" name="Picture 4" descr="Screen Shot 2014-11-03 at 2.17.1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761" y="1339377"/>
              <a:ext cx="3873596" cy="3214903"/>
            </a:xfrm>
            <a:prstGeom prst="rect">
              <a:avLst/>
            </a:prstGeom>
          </p:spPr>
        </p:pic>
        <p:pic>
          <p:nvPicPr>
            <p:cNvPr id="7" name="Content Placeholder 7" descr="Image of a tablet.&#10;&#10;Image of a play button." title="Engage the Senior Executive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" r="4382" b="13676"/>
            <a:stretch/>
          </p:blipFill>
          <p:spPr>
            <a:xfrm>
              <a:off x="1600200" y="781345"/>
              <a:ext cx="7318832" cy="4331262"/>
            </a:xfrm>
            <a:prstGeom prst="rect">
              <a:avLst/>
            </a:prstGeom>
          </p:spPr>
        </p:pic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 the Senior Executive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5770" y="5613784"/>
            <a:ext cx="75124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/>
                <a:cs typeface="Arial"/>
              </a:rPr>
              <a:t>Engage the Senior Executive </a:t>
            </a:r>
            <a:r>
              <a:rPr lang="en-US" sz="1100" dirty="0" smtClean="0">
                <a:latin typeface="Arial"/>
                <a:cs typeface="Arial"/>
              </a:rPr>
              <a:t>video available at</a:t>
            </a:r>
          </a:p>
          <a:p>
            <a:r>
              <a:rPr lang="en-US" sz="1100" i="1" dirty="0">
                <a:latin typeface="Arial"/>
                <a:cs typeface="Arial"/>
                <a:hlinkClick r:id="rId5"/>
              </a:rPr>
              <a:t>http://</a:t>
            </a:r>
            <a:r>
              <a:rPr lang="en-US" sz="1100" i="1" dirty="0" smtClean="0">
                <a:latin typeface="Arial"/>
                <a:cs typeface="Arial"/>
                <a:hlinkClick r:id="rId5"/>
              </a:rPr>
              <a:t>www.ahrq.gov/professionals/education/curriculum-tools/cusptoolkit/videos/03a_engage_senior_exec/index.html</a:t>
            </a:r>
            <a:r>
              <a:rPr lang="en-US" sz="1100" i="1" dirty="0" smtClean="0">
                <a:latin typeface="Arial"/>
                <a:cs typeface="Arial"/>
              </a:rPr>
              <a:t>. </a:t>
            </a:r>
            <a:endParaRPr lang="en-US" sz="1100" i="1" dirty="0">
              <a:latin typeface="Arial"/>
              <a:cs typeface="Arial"/>
            </a:endParaRPr>
          </a:p>
          <a:p>
            <a:endParaRPr lang="en-US" sz="1100" dirty="0">
              <a:latin typeface="Arial"/>
              <a:cs typeface="Arial"/>
            </a:endParaRPr>
          </a:p>
        </p:txBody>
      </p:sp>
      <p:grpSp>
        <p:nvGrpSpPr>
          <p:cNvPr id="3" name="Group 2" descr="Yellow arrow reading &quot;play&quot;" title="Play"/>
          <p:cNvGrpSpPr/>
          <p:nvPr/>
        </p:nvGrpSpPr>
        <p:grpSpPr>
          <a:xfrm>
            <a:off x="707500" y="1219200"/>
            <a:ext cx="1445172" cy="1676400"/>
            <a:chOff x="707500" y="1219200"/>
            <a:chExt cx="1445172" cy="1676400"/>
          </a:xfrm>
        </p:grpSpPr>
        <p:sp>
          <p:nvSpPr>
            <p:cNvPr id="8" name="Isosceles Triangle 7" descr="Arrow with the text &quot;play&quot; that links to a video about engaging senior executives." title="Play Arrow"/>
            <p:cNvSpPr/>
            <p:nvPr/>
          </p:nvSpPr>
          <p:spPr bwMode="auto">
            <a:xfrm rot="5400000">
              <a:off x="591886" y="1334814"/>
              <a:ext cx="1676400" cy="1445172"/>
            </a:xfrm>
            <a:prstGeom prst="triangle">
              <a:avLst/>
            </a:prstGeom>
            <a:solidFill>
              <a:srgbClr val="FBD84B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254B8E"/>
                </a:solidFill>
                <a:effectLst/>
                <a:latin typeface="Time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597" y="1752600"/>
              <a:ext cx="12186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hlinkClick r:id="rId5"/>
                </a:rPr>
                <a:t>PLAY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031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SP Coordinator at center of several CUSP facilitators. A CUSP Facilitator supports 3–4 CUSP teams, each led by a CUSP Champion." title="Organizing Multiple CUSP Te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514600"/>
            <a:ext cx="4438734" cy="3286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</a:t>
            </a:r>
            <a:r>
              <a:rPr lang="en-US" dirty="0" smtClean="0"/>
              <a:t>Roles—CUSP </a:t>
            </a:r>
            <a:r>
              <a:rPr lang="en-US" dirty="0"/>
              <a:t>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3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Helps spread and sustain the organization’s CUSP work by developing and supporting the growth and maintenance of strong CUSP teams.</a:t>
            </a:r>
          </a:p>
        </p:txBody>
      </p:sp>
    </p:spTree>
    <p:extLst>
      <p:ext uri="{BB962C8B-B14F-4D97-AF65-F5344CB8AC3E}">
        <p14:creationId xmlns:p14="http://schemas.microsoft.com/office/powerpoint/2010/main" val="1779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Strategies for </a:t>
            </a:r>
            <a:r>
              <a:rPr lang="en-US" dirty="0" smtClean="0">
                <a:solidFill>
                  <a:schemeClr val="accent5"/>
                </a:solidFill>
              </a:rPr>
              <a:t>Success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952500" y="0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1800"/>
              </a:spcAft>
            </a:pPr>
            <a:r>
              <a:rPr lang="en-US" sz="4000" dirty="0" smtClean="0">
                <a:solidFill>
                  <a:schemeClr val="bg1"/>
                </a:solidFill>
              </a:rPr>
              <a:t>AHRQ Safety Program for Mechanically Ventilated Patients</a:t>
            </a:r>
          </a:p>
        </p:txBody>
      </p:sp>
    </p:spTree>
    <p:extLst>
      <p:ext uri="{BB962C8B-B14F-4D97-AF65-F5344CB8AC3E}">
        <p14:creationId xmlns:p14="http://schemas.microsoft.com/office/powerpoint/2010/main" val="23941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Mission Statement for CUSP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Could you share it with a team member in 30 seconds or less?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it be easily understood?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it reflect how you will measure success?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it align with your organization’s strategic safety and quality improvement goals?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Does it reflect patient- and family-centered care values?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it motivating?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10 Strategies </a:t>
            </a:r>
            <a:r>
              <a:rPr lang="en-US" dirty="0"/>
              <a:t>f</a:t>
            </a:r>
            <a:r>
              <a:rPr lang="en-US" dirty="0" smtClean="0"/>
              <a:t>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Get good engagement on patient safety culture surveys (i.e., </a:t>
            </a:r>
            <a:r>
              <a:rPr lang="en-US" sz="2800" dirty="0"/>
              <a:t>≥ 80% response </a:t>
            </a:r>
            <a:r>
              <a:rPr lang="en-US" sz="2800" dirty="0" smtClean="0"/>
              <a:t>rate)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Achieve a safety climate domain score of </a:t>
            </a:r>
            <a:r>
              <a:rPr lang="en-US" sz="2800" dirty="0"/>
              <a:t>≥ 80%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Staff owns safety—use unit-level data and staff inputs to drive improvement efforts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Use CUSP tools to learn from defects</a:t>
            </a:r>
          </a:p>
        </p:txBody>
      </p:sp>
    </p:spTree>
    <p:extLst>
      <p:ext uri="{BB962C8B-B14F-4D97-AF65-F5344CB8AC3E}">
        <p14:creationId xmlns:p14="http://schemas.microsoft.com/office/powerpoint/2010/main" val="153017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accent5"/>
                </a:solidFill>
              </a:rPr>
              <a:t>After this session, you will be able to—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Differentiate technical and adaptive 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</a:t>
            </a:r>
            <a:r>
              <a:rPr lang="en-US" dirty="0" smtClean="0"/>
              <a:t>escribe steps of a Comprehensive Unit-based Safety Program (CUSP)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Highlight the importance of forming a multidisciplinary team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List top strategies of successful CUSP teams</a:t>
            </a:r>
          </a:p>
        </p:txBody>
      </p:sp>
    </p:spTree>
    <p:extLst>
      <p:ext uri="{BB962C8B-B14F-4D97-AF65-F5344CB8AC3E}">
        <p14:creationId xmlns:p14="http://schemas.microsoft.com/office/powerpoint/2010/main" val="33600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10 Strategies </a:t>
            </a:r>
            <a:r>
              <a:rPr lang="en-US" dirty="0"/>
              <a:t>f</a:t>
            </a:r>
            <a:r>
              <a:rPr lang="en-US" dirty="0" smtClean="0"/>
              <a:t>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200" dirty="0" smtClean="0"/>
              <a:t>Protect that time!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200" dirty="0" smtClean="0"/>
              <a:t>CUSP champion seeks additional training on CUSP (with the unit </a:t>
            </a:r>
            <a:r>
              <a:rPr lang="en-US" dirty="0"/>
              <a:t>m</a:t>
            </a:r>
            <a:r>
              <a:rPr lang="en-US" sz="3200" dirty="0" smtClean="0"/>
              <a:t>anager and the provider </a:t>
            </a:r>
            <a:r>
              <a:rPr lang="en-US" dirty="0"/>
              <a:t>c</a:t>
            </a:r>
            <a:r>
              <a:rPr lang="en-US" sz="3200" dirty="0" smtClean="0"/>
              <a:t>hampion)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200" dirty="0" smtClean="0"/>
              <a:t>Staff receives Science of Safety training</a:t>
            </a:r>
          </a:p>
        </p:txBody>
      </p:sp>
    </p:spTree>
    <p:extLst>
      <p:ext uri="{BB962C8B-B14F-4D97-AF65-F5344CB8AC3E}">
        <p14:creationId xmlns:p14="http://schemas.microsoft.com/office/powerpoint/2010/main" val="171097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10 Strategies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8" indent="-450850">
              <a:spcAft>
                <a:spcPts val="1200"/>
              </a:spcAft>
              <a:buFont typeface="+mj-lt"/>
              <a:buAutoNum type="arabicPeriod" startAt="8"/>
            </a:pPr>
            <a:r>
              <a:rPr lang="en-US" sz="3200" dirty="0" smtClean="0"/>
              <a:t>Provider champion is engaged and regularly contributes to CUSP work</a:t>
            </a:r>
          </a:p>
          <a:p>
            <a:pPr marL="623888" indent="-450850">
              <a:spcAft>
                <a:spcPts val="1200"/>
              </a:spcAft>
              <a:buFont typeface="+mj-lt"/>
              <a:buAutoNum type="arabicPeriod" startAt="8"/>
            </a:pPr>
            <a:r>
              <a:rPr lang="en-US" sz="3200" dirty="0" smtClean="0"/>
              <a:t>Senior executive is </a:t>
            </a:r>
            <a:r>
              <a:rPr lang="en-US" sz="3200" dirty="0"/>
              <a:t>engaged and regularly contributes to CUSP </a:t>
            </a:r>
            <a:r>
              <a:rPr lang="en-US" sz="3200" dirty="0" smtClean="0"/>
              <a:t>work, including regular participation in walking rounds</a:t>
            </a:r>
            <a:endParaRPr lang="en-US" sz="3200" dirty="0"/>
          </a:p>
          <a:p>
            <a:pPr marL="623888" indent="-623888">
              <a:spcAft>
                <a:spcPts val="1200"/>
              </a:spcAft>
              <a:buFont typeface="+mj-lt"/>
              <a:buAutoNum type="arabicPeriod" startAt="8"/>
            </a:pPr>
            <a:r>
              <a:rPr lang="en-US" sz="3200" dirty="0" smtClean="0"/>
              <a:t>CUSP meetings are held regularly and rarely canceled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893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CUSP Teams…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/>
              <a:t>S</a:t>
            </a:r>
            <a:r>
              <a:rPr lang="en-US" sz="3200" dirty="0" smtClean="0"/>
              <a:t>hare a strong team orientation</a:t>
            </a:r>
          </a:p>
          <a:p>
            <a:r>
              <a:rPr lang="en-US" dirty="0"/>
              <a:t>Understand the advantage a team approach offers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Share a mental model of the team’s mission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W</a:t>
            </a:r>
            <a:r>
              <a:rPr lang="en-US" sz="3200" dirty="0" smtClean="0"/>
              <a:t>ork together to achieve the mission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Build frameworks for team behaviors </a:t>
            </a:r>
            <a:r>
              <a:rPr lang="en-US" dirty="0" smtClean="0"/>
              <a:t>and</a:t>
            </a:r>
            <a:r>
              <a:rPr lang="en-US" sz="3200" dirty="0" smtClean="0"/>
              <a:t> norms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8888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Assembling a CUSP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3429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4BACC6"/>
                </a:solidFill>
              </a:rPr>
              <a:t>What’s </a:t>
            </a:r>
            <a:r>
              <a:rPr lang="en-US" dirty="0">
                <a:solidFill>
                  <a:srgbClr val="4BACC6"/>
                </a:solidFill>
              </a:rPr>
              <a:t>o</a:t>
            </a:r>
            <a:r>
              <a:rPr lang="en-US" sz="3200" dirty="0" smtClean="0">
                <a:solidFill>
                  <a:srgbClr val="4BACC6"/>
                </a:solidFill>
              </a:rPr>
              <a:t>ur guiding framework?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Meeting logistics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Communication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Decisionmaking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Participation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Expectations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47800" y="5105400"/>
            <a:ext cx="6515100" cy="914400"/>
          </a:xfrm>
          <a:prstGeom prst="rect">
            <a:avLst/>
          </a:prstGeom>
          <a:solidFill>
            <a:srgbClr val="FBD84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Tip</a:t>
            </a:r>
            <a:r>
              <a:rPr lang="en-US" sz="1600" dirty="0" smtClean="0">
                <a:solidFill>
                  <a:schemeClr val="tx1"/>
                </a:solidFill>
              </a:rPr>
              <a:t>: You can find more information and other CUSP tools </a:t>
            </a:r>
            <a:r>
              <a:rPr lang="en-US" sz="1600" dirty="0">
                <a:solidFill>
                  <a:schemeClr val="tx1"/>
                </a:solidFill>
              </a:rPr>
              <a:t>at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www.ahrq.gov/professionals/education/curriculum-tools/cusptoolkit/index.html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49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Meeting Resistance?</a:t>
            </a:r>
            <a:endParaRPr lang="en-US" sz="3200" dirty="0"/>
          </a:p>
        </p:txBody>
      </p:sp>
      <p:pic>
        <p:nvPicPr>
          <p:cNvPr id="4" name="Picture 3" descr="Retro television listing the &quot;What's In It For Me?&quot; principles: People resist loss, not change; identify and mitigate real and perceived loss (e.g., time); perceived loss &gt; real loss; perceived loss is higher when communication is low." title="Retro televis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69"/>
          <a:stretch/>
        </p:blipFill>
        <p:spPr>
          <a:xfrm>
            <a:off x="914400" y="685800"/>
            <a:ext cx="7162800" cy="5652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082065"/>
            <a:ext cx="4038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5"/>
              </a:buClr>
            </a:pPr>
            <a:r>
              <a:rPr lang="en-US" sz="2200" dirty="0" smtClean="0">
                <a:solidFill>
                  <a:schemeClr val="accent5"/>
                </a:solidFill>
              </a:rPr>
              <a:t>Tune in to “What’s In It For Me?”</a:t>
            </a:r>
          </a:p>
          <a:p>
            <a:pPr marL="342900" indent="-342900">
              <a:spcAft>
                <a:spcPts val="1200"/>
              </a:spcAft>
              <a:buClr>
                <a:schemeClr val="accent5"/>
              </a:buClr>
              <a:buFont typeface="Arial"/>
              <a:buChar char="•"/>
            </a:pPr>
            <a:r>
              <a:rPr lang="en-US" sz="2200" dirty="0" smtClean="0"/>
              <a:t>People resist loss, not change</a:t>
            </a:r>
          </a:p>
          <a:p>
            <a:pPr marL="342900" indent="-342900">
              <a:spcAft>
                <a:spcPts val="1200"/>
              </a:spcAft>
              <a:buClr>
                <a:schemeClr val="accent5"/>
              </a:buClr>
              <a:buFont typeface="Arial"/>
              <a:buChar char="•"/>
            </a:pPr>
            <a:r>
              <a:rPr lang="en-US" sz="2200" dirty="0" smtClean="0"/>
              <a:t>Identify and mitigate real and perceived loss (e.g., time)</a:t>
            </a:r>
          </a:p>
          <a:p>
            <a:pPr marL="342900" indent="-342900">
              <a:spcAft>
                <a:spcPts val="1200"/>
              </a:spcAft>
              <a:buClr>
                <a:schemeClr val="accent5"/>
              </a:buClr>
              <a:buFont typeface="Arial"/>
              <a:buChar char="•"/>
            </a:pPr>
            <a:r>
              <a:rPr lang="en-US" sz="2200" dirty="0" smtClean="0"/>
              <a:t>Perceived loss &gt; real loss</a:t>
            </a:r>
          </a:p>
          <a:p>
            <a:pPr marL="342900" indent="-342900">
              <a:spcAft>
                <a:spcPts val="1200"/>
              </a:spcAft>
              <a:buClr>
                <a:schemeClr val="accent5"/>
              </a:buClr>
              <a:buFont typeface="Arial"/>
              <a:buChar char="•"/>
            </a:pPr>
            <a:r>
              <a:rPr lang="en-US" sz="2200" dirty="0" smtClean="0"/>
              <a:t>Perceived loss is higher when communication is low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9095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Tips</a:t>
            </a:r>
            <a:endParaRPr lang="en-US" dirty="0"/>
          </a:p>
        </p:txBody>
      </p:sp>
      <p:pic>
        <p:nvPicPr>
          <p:cNvPr id="4" name="Picture 3" descr="Communication tips: communicate prior to start, listen to and include those who resist, create mechanisms to give results to clinicians, and value the dissenter." title="Communication ti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4394" r="6410" b="7721"/>
          <a:stretch/>
        </p:blipFill>
        <p:spPr>
          <a:xfrm>
            <a:off x="1600200" y="1066800"/>
            <a:ext cx="5638800" cy="497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295400"/>
            <a:ext cx="198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Communicate prior to start of </a:t>
            </a:r>
            <a:r>
              <a:rPr lang="en-US" sz="2400" dirty="0" smtClean="0"/>
              <a:t>project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No </a:t>
            </a:r>
            <a:r>
              <a:rPr lang="en-US" sz="2400" dirty="0"/>
              <a:t>surprises</a:t>
            </a:r>
          </a:p>
          <a:p>
            <a:pPr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88352" y="1600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Listen to and </a:t>
            </a:r>
            <a:r>
              <a:rPr lang="en-US" sz="2400" dirty="0"/>
              <a:t>include those who </a:t>
            </a:r>
            <a:r>
              <a:rPr lang="en-US" sz="2400" dirty="0" smtClean="0"/>
              <a:t>resist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82344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Create </a:t>
            </a:r>
            <a:r>
              <a:rPr lang="en-US" sz="2400" dirty="0" smtClean="0"/>
              <a:t>mechanisms to share </a:t>
            </a:r>
            <a:r>
              <a:rPr lang="en-US" sz="2400" dirty="0"/>
              <a:t>results </a:t>
            </a:r>
            <a:r>
              <a:rPr lang="en-US" sz="2400" dirty="0" smtClean="0"/>
              <a:t>with clinicians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267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Value the </a:t>
            </a:r>
            <a:r>
              <a:rPr lang="en-US" sz="2400" dirty="0" smtClean="0"/>
              <a:t>dissenter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00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Ignore the Elephants in the Room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 enough time</a:t>
            </a:r>
          </a:p>
          <a:p>
            <a:r>
              <a:rPr lang="en-US" sz="2800" dirty="0" smtClean="0"/>
              <a:t>Not enough resources</a:t>
            </a:r>
          </a:p>
          <a:p>
            <a:endParaRPr lang="en-US" sz="2800" dirty="0"/>
          </a:p>
        </p:txBody>
      </p:sp>
      <p:pic>
        <p:nvPicPr>
          <p:cNvPr id="7" name="Content Placeholder 13" descr="Elephant" title="Elephant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1225550"/>
            <a:ext cx="3032125" cy="5175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91967" y="3429000"/>
            <a:ext cx="5188347" cy="1264424"/>
          </a:xfrm>
          <a:prstGeom prst="rect">
            <a:avLst/>
          </a:prstGeom>
          <a:solidFill>
            <a:srgbClr val="FBD84B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tx1"/>
                </a:solidFill>
                <a:latin typeface="Arial"/>
                <a:ea typeface="ＭＳ Ｐゴシック" pitchFamily="-65" charset="-128"/>
              </a:rPr>
              <a:t>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our champion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 </a:t>
            </a: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65" charset="-128"/>
              </a:rPr>
              <a:t>can partner with your 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enior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 </a:t>
            </a:r>
            <a:r>
              <a:rPr lang="en-US" kern="0" noProof="0" dirty="0">
                <a:solidFill>
                  <a:schemeClr val="tx1"/>
                </a:solidFill>
                <a:latin typeface="Arial"/>
                <a:ea typeface="ＭＳ Ｐゴシック" pitchFamily="-65" charset="-128"/>
              </a:rPr>
              <a:t>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xecutive</a:t>
            </a:r>
            <a:r>
              <a:rPr lang="en-US" kern="0" dirty="0" smtClean="0">
                <a:solidFill>
                  <a:schemeClr val="tx1"/>
                </a:solidFill>
                <a:latin typeface="Arial"/>
                <a:ea typeface="ＭＳ Ｐゴシック" pitchFamily="-65" charset="-128"/>
              </a:rPr>
              <a:t> 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o help address barriers.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 Use early successes to build support and momentum for the program.</a:t>
            </a:r>
          </a:p>
        </p:txBody>
      </p:sp>
    </p:spTree>
    <p:extLst>
      <p:ext uri="{BB962C8B-B14F-4D97-AF65-F5344CB8AC3E}">
        <p14:creationId xmlns:p14="http://schemas.microsoft.com/office/powerpoint/2010/main" val="367287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US" dirty="0"/>
              <a:t>What strategies have you used that have </a:t>
            </a:r>
            <a:r>
              <a:rPr lang="en-US" dirty="0" smtClean="0"/>
              <a:t>led </a:t>
            </a:r>
            <a:r>
              <a:rPr lang="en-US" dirty="0"/>
              <a:t>to an engaged team?</a:t>
            </a:r>
          </a:p>
          <a:p>
            <a:pPr>
              <a:spcAft>
                <a:spcPts val="1600"/>
              </a:spcAft>
            </a:pPr>
            <a:r>
              <a:rPr lang="en-US" dirty="0"/>
              <a:t>What other disciplines have you successfully engaged?</a:t>
            </a:r>
          </a:p>
          <a:p>
            <a:pPr>
              <a:spcAft>
                <a:spcPts val="1600"/>
              </a:spcAft>
            </a:pPr>
            <a:r>
              <a:rPr lang="en-US" dirty="0"/>
              <a:t>Did your approach vary by discipline? How</a:t>
            </a:r>
            <a:r>
              <a:rPr lang="en-US" dirty="0" smtClean="0"/>
              <a:t>?</a:t>
            </a:r>
          </a:p>
          <a:p>
            <a:pPr>
              <a:spcAft>
                <a:spcPts val="1600"/>
              </a:spcAft>
            </a:pPr>
            <a:r>
              <a:rPr lang="en-US" dirty="0" smtClean="0"/>
              <a:t>Did you leave out someone you later regretted not having on the team?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70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" name="Picture 2" descr="Multicolored hanging tags with question marks on them." title="Question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" y="852668"/>
            <a:ext cx="9144000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33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Pronovost PJ, Berenholtz SM, Goeschel C, </a:t>
            </a:r>
            <a:r>
              <a:rPr lang="en-US" sz="2000" dirty="0" smtClean="0"/>
              <a:t>et al. Improving </a:t>
            </a:r>
            <a:r>
              <a:rPr lang="en-US" sz="2000" dirty="0"/>
              <a:t>patient safety in intensive care units in Michigan. </a:t>
            </a:r>
            <a:r>
              <a:rPr lang="en-US" sz="2000" dirty="0" smtClean="0"/>
              <a:t>J Crit </a:t>
            </a:r>
            <a:r>
              <a:rPr lang="en-US" sz="2000" dirty="0"/>
              <a:t>Care. 2008 Jun;23(2):207-21. PMID: 18538214.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tabLst>
                <a:tab pos="6524625" algn="l"/>
              </a:tabLst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  <a:tabLst>
                <a:tab pos="6524625" algn="l"/>
              </a:tabLst>
            </a:pPr>
            <a:endParaRPr lang="en-US" sz="1800" i="1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  <a:tabLst>
                <a:tab pos="6524625" algn="l"/>
              </a:tabLst>
            </a:pPr>
            <a:endParaRPr lang="en-US" sz="1800" dirty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/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7613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Concepts—Technical and Adaptive Work</a:t>
            </a:r>
            <a:endParaRPr lang="en-US" dirty="0"/>
          </a:p>
        </p:txBody>
      </p:sp>
      <p:graphicFrame>
        <p:nvGraphicFramePr>
          <p:cNvPr id="5" name="Content Placeholder 4" descr="Chart of technical and adaptive work." title="Key Concep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015173"/>
              </p:ext>
            </p:extLst>
          </p:nvPr>
        </p:nvGraphicFramePr>
        <p:xfrm>
          <a:off x="533400" y="1524000"/>
          <a:ext cx="8229600" cy="3246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14800"/>
                <a:gridCol w="4114800"/>
              </a:tblGrid>
              <a:tr h="68580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TECHNICAL WORK</a:t>
                      </a:r>
                      <a:endParaRPr lang="en-US" sz="2400" dirty="0">
                        <a:solidFill>
                          <a:schemeClr val="bg1"/>
                        </a:solidFill>
                        <a:latin typeface="Gill Sans"/>
                        <a:cs typeface="Gill Sans"/>
                      </a:endParaRPr>
                    </a:p>
                  </a:txBody>
                  <a:tcPr marL="92295" marR="9229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en-US" sz="2400" dirty="0" smtClean="0"/>
                        <a:t>ADAPTIVE WORK</a:t>
                      </a:r>
                      <a:endParaRPr lang="en-US" sz="2400" dirty="0">
                        <a:latin typeface="Gill Sans"/>
                        <a:cs typeface="Gill Sans"/>
                      </a:endParaRPr>
                    </a:p>
                  </a:txBody>
                  <a:tcPr marL="92295" marR="92295" anchor="ctr"/>
                </a:tc>
              </a:tr>
              <a:tr h="1112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Procedural components of work, like elevating the head of bed</a:t>
                      </a:r>
                      <a:endParaRPr lang="en-US" sz="1800" dirty="0" smtClean="0">
                        <a:latin typeface="Gill Sans"/>
                        <a:cs typeface="Gill Sans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 “intangible” components of work, like ensuring an intensive care unit</a:t>
                      </a:r>
                      <a:r>
                        <a:rPr lang="en-US" sz="1800" baseline="0" dirty="0" smtClean="0"/>
                        <a:t> (</a:t>
                      </a:r>
                      <a:r>
                        <a:rPr lang="en-US" sz="1800" dirty="0" smtClean="0"/>
                        <a:t>ICU) team holds members accountable for procedures</a:t>
                      </a:r>
                      <a:endParaRPr lang="en-US" sz="1800" dirty="0" smtClean="0">
                        <a:latin typeface="Gill Sans"/>
                        <a:cs typeface="Gill Sans"/>
                      </a:endParaRPr>
                    </a:p>
                  </a:txBody>
                  <a:tcPr marL="92295" marR="92295"/>
                </a:tc>
              </a:tr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smtClean="0"/>
                        <a:t>Work that we know we “should” do, like using subglottic secretion drainage endotracheal tube</a:t>
                      </a:r>
                      <a:r>
                        <a:rPr lang="en-US" sz="1800" baseline="0" dirty="0" smtClean="0"/>
                        <a:t> for ventilation exceeding 72 hours</a:t>
                      </a:r>
                      <a:endParaRPr lang="en-US" sz="1800" dirty="0" smtClean="0">
                        <a:latin typeface="Gill Sans"/>
                        <a:cs typeface="Gill Sans"/>
                      </a:endParaRPr>
                    </a:p>
                  </a:txBody>
                  <a:tcPr marL="92295" marR="922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smtClean="0"/>
                        <a:t>Work that</a:t>
                      </a:r>
                      <a:r>
                        <a:rPr lang="en-US" sz="1800" baseline="0" dirty="0" smtClean="0"/>
                        <a:t> shapes the attitudes, beliefs, and values of clinicians, so they consistently perform tasks the way they know they “should”</a:t>
                      </a:r>
                      <a:endParaRPr lang="en-US" sz="1800" dirty="0" smtClean="0">
                        <a:latin typeface="Gill Sans"/>
                        <a:cs typeface="Gill Sans"/>
                      </a:endParaRPr>
                    </a:p>
                  </a:txBody>
                  <a:tcPr marL="92295" marR="922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2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CUSP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graphicFrame>
        <p:nvGraphicFramePr>
          <p:cNvPr id="6" name="Table 5" descr="Chart of five adaptive components of CUSP." title="Comprehensive Unit-Based Safety Program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20255"/>
              </p:ext>
            </p:extLst>
          </p:nvPr>
        </p:nvGraphicFramePr>
        <p:xfrm>
          <a:off x="485775" y="990600"/>
          <a:ext cx="8229600" cy="47854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29600"/>
              </a:tblGrid>
              <a:tr h="576163">
                <a:tc>
                  <a:txBody>
                    <a:bodyPr/>
                    <a:lstStyle/>
                    <a:p>
                      <a:pPr algn="ctr"/>
                      <a:r>
                        <a:rPr lang="en-US" sz="2400" spc="0" dirty="0" smtClean="0">
                          <a:solidFill>
                            <a:schemeClr val="tx1"/>
                          </a:solidFill>
                        </a:rPr>
                        <a:t>COMPREHENSIVE UNIT-BASED</a:t>
                      </a:r>
                      <a:r>
                        <a:rPr lang="en-US" sz="2400" spc="0" baseline="0" dirty="0" smtClean="0">
                          <a:solidFill>
                            <a:schemeClr val="tx1"/>
                          </a:solidFill>
                        </a:rPr>
                        <a:t> SAFETY PROGRAM</a:t>
                      </a:r>
                      <a:endParaRPr lang="en-US" sz="2400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66755">
                <a:tc>
                  <a:txBody>
                    <a:bodyPr/>
                    <a:lstStyle/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400" spc="-100" dirty="0" smtClean="0"/>
                        <a:t>Educate staff on</a:t>
                      </a:r>
                      <a:r>
                        <a:rPr lang="en-US" sz="2400" spc="-100" baseline="0" dirty="0" smtClean="0"/>
                        <a:t> Science of Safety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spc="-100" dirty="0" smtClean="0"/>
                        <a:t>Identify</a:t>
                      </a:r>
                      <a:r>
                        <a:rPr lang="en-US" sz="2400" spc="-100" baseline="0" dirty="0" smtClean="0"/>
                        <a:t> defects</a:t>
                      </a:r>
                    </a:p>
                    <a:p>
                      <a:pPr marL="1257300" lvl="2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2400" spc="-100" baseline="0" dirty="0" smtClean="0"/>
                        <a:t>How will the next patient in your clinical area be harmed?</a:t>
                      </a:r>
                    </a:p>
                    <a:p>
                      <a:pPr marL="1257300" lvl="2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2400" spc="-100" baseline="0" dirty="0" smtClean="0"/>
                        <a:t>What can be done to prevent or minimize this harm?</a:t>
                      </a:r>
                    </a:p>
                    <a:p>
                      <a:pPr marL="1257300" lvl="2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—"/>
                      </a:pPr>
                      <a:r>
                        <a:rPr lang="en-US" sz="2400" spc="-100" baseline="0" dirty="0" smtClean="0"/>
                        <a:t>How can we get the patient off the ventilator faster?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spc="-100" baseline="0" dirty="0" smtClean="0"/>
                        <a:t>Partner with a senior executive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spc="-100" baseline="0" dirty="0" smtClean="0"/>
                        <a:t>Learn from defects</a:t>
                      </a:r>
                    </a:p>
                    <a:p>
                      <a:pPr marL="800100" lvl="1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en-US" sz="2400" spc="-100" baseline="0" dirty="0" smtClean="0"/>
                        <a:t>Improve teamwork and communication</a:t>
                      </a:r>
                    </a:p>
                  </a:txBody>
                  <a:tcPr/>
                </a:tc>
              </a:tr>
              <a:tr h="542555">
                <a:tc>
                  <a:txBody>
                    <a:bodyPr/>
                    <a:lstStyle/>
                    <a:p>
                      <a:pPr algn="ctr"/>
                      <a:r>
                        <a:rPr lang="en-US" sz="2400" kern="2000" spc="0" baseline="0" dirty="0" smtClean="0"/>
                        <a:t>ADAPTIVE COMPONENTS</a:t>
                      </a:r>
                      <a:endParaRPr lang="en-US" sz="2400" b="1" kern="2000" spc="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105400" y="5943600"/>
            <a:ext cx="3810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1. Pronovost </a:t>
            </a:r>
            <a:r>
              <a:rPr lang="en-US" sz="1000" dirty="0"/>
              <a:t>PJ, Berenholtz SM, Goeschel C, et al. Improving patient safety in intensive care units in Michigan. J Crit Care. 2008 Jun;23(2):207-21. PMID: 18538214.</a:t>
            </a:r>
          </a:p>
        </p:txBody>
      </p:sp>
    </p:spTree>
    <p:extLst>
      <p:ext uri="{BB962C8B-B14F-4D97-AF65-F5344CB8AC3E}">
        <p14:creationId xmlns:p14="http://schemas.microsoft.com/office/powerpoint/2010/main" val="5896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CUSP Teams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/>
              <a:t>Are composed of engaged frontline clinicians who take ownership of patient safety</a:t>
            </a:r>
          </a:p>
          <a:p>
            <a:pPr>
              <a:spcAft>
                <a:spcPts val="1200"/>
              </a:spcAft>
            </a:pPr>
            <a:r>
              <a:rPr lang="en-US" sz="3200" dirty="0"/>
              <a:t>Include staff members who have different levels of experience and </a:t>
            </a:r>
            <a:r>
              <a:rPr lang="en-US" sz="3200" dirty="0" smtClean="0"/>
              <a:t>perspectives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Represent all stakeholders by bringing multiple disciplines together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4043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Engage Across Disciplines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4BACC6"/>
                </a:solidFill>
              </a:rPr>
              <a:t>Successful efforts </a:t>
            </a:r>
            <a:r>
              <a:rPr lang="en-US" sz="3200" dirty="0" smtClean="0">
                <a:solidFill>
                  <a:srgbClr val="4BACC6"/>
                </a:solidFill>
              </a:rPr>
              <a:t>are—</a:t>
            </a:r>
            <a:endParaRPr lang="en-US" sz="3200" dirty="0">
              <a:solidFill>
                <a:srgbClr val="4BACC6"/>
              </a:solidFill>
            </a:endParaRPr>
          </a:p>
          <a:p>
            <a:pPr marL="454025" indent="-336550"/>
            <a:r>
              <a:rPr lang="en-US" dirty="0"/>
              <a:t>Informed by science</a:t>
            </a:r>
          </a:p>
          <a:p>
            <a:pPr marL="454025" indent="-336550"/>
            <a:r>
              <a:rPr lang="en-US" dirty="0"/>
              <a:t>Led by clinicians</a:t>
            </a:r>
          </a:p>
          <a:p>
            <a:pPr marL="454025" indent="-336550"/>
            <a:r>
              <a:rPr lang="en-US" dirty="0"/>
              <a:t>Guided by measures</a:t>
            </a:r>
          </a:p>
          <a:p>
            <a:pPr marL="454025" indent="-336550"/>
            <a:r>
              <a:rPr lang="en-US" dirty="0"/>
              <a:t>Informed by a systems </a:t>
            </a:r>
            <a:r>
              <a:rPr lang="en-US" dirty="0" smtClean="0"/>
              <a:t>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105400"/>
            <a:ext cx="6324600" cy="965200"/>
          </a:xfrm>
          <a:prstGeom prst="rect">
            <a:avLst/>
          </a:prstGeom>
          <a:solidFill>
            <a:srgbClr val="FBD84B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pitchFamily="-65" charset="-128"/>
              </a:rPr>
              <a:t>Respect the wisdom of frontline staff!</a:t>
            </a:r>
          </a:p>
        </p:txBody>
      </p:sp>
    </p:spTree>
    <p:extLst>
      <p:ext uri="{BB962C8B-B14F-4D97-AF65-F5344CB8AC3E}">
        <p14:creationId xmlns:p14="http://schemas.microsoft.com/office/powerpoint/2010/main" val="347808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Program CUSP Team Members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3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4BACC6"/>
                </a:solidFill>
              </a:rPr>
              <a:t>Essential Team Members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Nurses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Physicians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Occupational therapists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Respiratory therapists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Physical therapists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Executive partner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Nurse leaders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Clinical technicians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495800" y="1524000"/>
            <a:ext cx="47244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ts val="0"/>
              </a:spcBef>
              <a:spcAft>
                <a:spcPts val="600"/>
              </a:spcAft>
              <a:buChar char="•"/>
              <a:defRPr sz="2800">
                <a:solidFill>
                  <a:srgbClr val="254B8E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ts val="0"/>
              </a:spcBef>
              <a:spcAft>
                <a:spcPts val="600"/>
              </a:spcAft>
              <a:buChar char="–"/>
              <a:defRPr sz="2600">
                <a:solidFill>
                  <a:srgbClr val="254B8E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har char="•"/>
              <a:defRPr sz="2400">
                <a:solidFill>
                  <a:srgbClr val="254B8E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har char="–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ts val="600"/>
              </a:spcAft>
              <a:buChar char="»"/>
              <a:defRPr sz="1800">
                <a:solidFill>
                  <a:srgbClr val="254B8E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254B8E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Clr>
                <a:srgbClr val="4BACC6"/>
              </a:buClr>
              <a:buNone/>
            </a:pPr>
            <a:r>
              <a:rPr lang="en-US" sz="2400" dirty="0" smtClean="0">
                <a:solidFill>
                  <a:srgbClr val="4BACC6"/>
                </a:solidFill>
              </a:rPr>
              <a:t>Enhancing Team Members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Physician assistants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Nurse educators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Infection preventionists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Patient safety officers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Chief quality officers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Ancillary staff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Pharmacist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Social worker</a:t>
            </a:r>
          </a:p>
          <a:p>
            <a:pPr>
              <a:buClr>
                <a:srgbClr val="4BACC6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Patient and family representatives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rgbClr val="4BACC6"/>
              </a:buCl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Core CUSP Team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2286000"/>
          </a:xfrm>
        </p:spPr>
        <p:txBody>
          <a:bodyPr numCol="2"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CUSP Facilitator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CUSP Champion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Unit Manager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Provider Champion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Nurse Champion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Senior Executive</a:t>
            </a:r>
          </a:p>
          <a:p>
            <a:pPr>
              <a:spcAft>
                <a:spcPts val="1200"/>
              </a:spcAft>
            </a:pPr>
            <a:r>
              <a:rPr lang="en-US" dirty="0"/>
              <a:t>CUSP </a:t>
            </a:r>
            <a:r>
              <a:rPr lang="en-US" dirty="0" smtClean="0"/>
              <a:t>Coordinator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52500" y="4876800"/>
            <a:ext cx="7239000" cy="1143000"/>
          </a:xfrm>
          <a:prstGeom prst="rect">
            <a:avLst/>
          </a:prstGeom>
          <a:solidFill>
            <a:srgbClr val="FBD84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Tip</a:t>
            </a:r>
            <a:r>
              <a:rPr lang="en-US" sz="1600" dirty="0" smtClean="0">
                <a:solidFill>
                  <a:schemeClr val="tx1"/>
                </a:solidFill>
              </a:rPr>
              <a:t>: The </a:t>
            </a:r>
            <a:r>
              <a:rPr lang="en-US" sz="1600" i="1" dirty="0" smtClean="0">
                <a:solidFill>
                  <a:schemeClr val="tx1"/>
                </a:solidFill>
              </a:rPr>
              <a:t>CUSP Tool: CUSP Roles &amp; Responsibilities </a:t>
            </a:r>
            <a:r>
              <a:rPr lang="en-US" sz="1600" dirty="0" smtClean="0">
                <a:solidFill>
                  <a:schemeClr val="tx1"/>
                </a:solidFill>
              </a:rPr>
              <a:t>provides a detailed list of expectations as well as reflection questions. Find this and other CUSP tools </a:t>
            </a:r>
            <a:r>
              <a:rPr lang="en-US" sz="1600" dirty="0">
                <a:solidFill>
                  <a:schemeClr val="tx1"/>
                </a:solidFill>
              </a:rPr>
              <a:t>at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www.ahrq.gov/professionals/education/curriculum-tools/cusptoolkit/index.html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46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Team </a:t>
            </a:r>
            <a:r>
              <a:rPr lang="en-US" dirty="0" smtClean="0"/>
              <a:t>Roles—CUSP Facilitator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Supports the team to achieve exceptional performance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Serves as subject matter expert for CUSP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Provides safety culture survey </a:t>
            </a:r>
            <a:r>
              <a:rPr lang="en-US" sz="2800" dirty="0" smtClean="0"/>
              <a:t>support </a:t>
            </a:r>
            <a:r>
              <a:rPr lang="en-US" sz="2800" dirty="0"/>
              <a:t>for teams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Gathers trending data for the unit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Shares lessons learned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Coordinates and leverages senior leadership, patient safety initiatives, and external </a:t>
            </a:r>
            <a:r>
              <a:rPr lang="en-US" sz="2800" dirty="0" smtClean="0"/>
              <a:t>resources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83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Custom 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BD86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47534</TotalTime>
  <Words>1337</Words>
  <Application>Microsoft Office PowerPoint</Application>
  <PresentationFormat>On-screen Show (4:3)</PresentationFormat>
  <Paragraphs>223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HAI Cusp Slide template</vt:lpstr>
      <vt:lpstr>PowerPoint Presentation</vt:lpstr>
      <vt:lpstr>Learning Objectives</vt:lpstr>
      <vt:lpstr>Key Concepts—Technical and Adaptive Work</vt:lpstr>
      <vt:lpstr>Steps of CUSP1</vt:lpstr>
      <vt:lpstr>Successful CUSP Teams</vt:lpstr>
      <vt:lpstr>Why Engage Across Disciplines</vt:lpstr>
      <vt:lpstr>Safety Program CUSP Team Members</vt:lpstr>
      <vt:lpstr>Core CUSP Team Roles</vt:lpstr>
      <vt:lpstr>Team Roles—CUSP Facilitator</vt:lpstr>
      <vt:lpstr>Team Roles—CUSP Champion</vt:lpstr>
      <vt:lpstr>Team Roles—Unit Manager</vt:lpstr>
      <vt:lpstr>Team Roles—Provider Champion</vt:lpstr>
      <vt:lpstr>Who To Engage—Provider and Nurse Champions</vt:lpstr>
      <vt:lpstr>Team Roles—Senior Executive</vt:lpstr>
      <vt:lpstr>Engage the Senior Executive</vt:lpstr>
      <vt:lpstr>Team Roles—CUSP Coordinator</vt:lpstr>
      <vt:lpstr>Strategies for Success</vt:lpstr>
      <vt:lpstr>Mission Statement for CUSP Team</vt:lpstr>
      <vt:lpstr>Top 10 Strategies for Success</vt:lpstr>
      <vt:lpstr>Top 10 Strategies for Success</vt:lpstr>
      <vt:lpstr>Top 10 Strategies for Success</vt:lpstr>
      <vt:lpstr>Strong CUSP Teams…</vt:lpstr>
      <vt:lpstr>Assembling a CUSP Team</vt:lpstr>
      <vt:lpstr>Meeting Resistance?</vt:lpstr>
      <vt:lpstr>Communication Tips</vt:lpstr>
      <vt:lpstr>Don’t Ignore the Elephants in the Room</vt:lpstr>
      <vt:lpstr>Discussion</vt:lpstr>
      <vt:lpstr>Questions</vt:lpstr>
      <vt:lpstr>References </vt:lpstr>
    </vt:vector>
  </TitlesOfParts>
  <Manager>Johns Hopkins Medicine | Armstrong Institute for Patient Safety and Quality</Manager>
  <Company>AHRQ | Agency for Healthcare Research and Quality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Program Overview</dc:title>
  <dc:subject>AHRQ Safety Program for Surgery</dc:subject>
  <dc:creator>SUSP/L&amp;D</dc:creator>
  <cp:keywords>SSI, premortem, safety culture, science of safety</cp:keywords>
  <cp:lastModifiedBy>Chris Heidenrich OCKT</cp:lastModifiedBy>
  <cp:revision>274</cp:revision>
  <cp:lastPrinted>2015-02-02T16:57:38Z</cp:lastPrinted>
  <dcterms:created xsi:type="dcterms:W3CDTF">2014-05-21T20:05:58Z</dcterms:created>
  <dcterms:modified xsi:type="dcterms:W3CDTF">2017-01-16T07:08:49Z</dcterms:modified>
  <cp:category>safety program for surgery, patient safety, CUSP, science of safety, surgical site infections, SUSP, healthcare associated infections</cp:category>
</cp:coreProperties>
</file>