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426" r:id="rId2"/>
    <p:sldId id="427" r:id="rId3"/>
    <p:sldId id="428" r:id="rId4"/>
    <p:sldId id="429" r:id="rId5"/>
    <p:sldId id="430" r:id="rId6"/>
    <p:sldId id="431" r:id="rId7"/>
    <p:sldId id="432" r:id="rId8"/>
    <p:sldId id="433" r:id="rId9"/>
    <p:sldId id="435" r:id="rId10"/>
    <p:sldId id="436" r:id="rId11"/>
    <p:sldId id="456" r:id="rId12"/>
    <p:sldId id="457" r:id="rId13"/>
    <p:sldId id="438" r:id="rId14"/>
    <p:sldId id="439" r:id="rId15"/>
    <p:sldId id="458" r:id="rId16"/>
    <p:sldId id="440" r:id="rId17"/>
    <p:sldId id="441" r:id="rId18"/>
    <p:sldId id="442" r:id="rId19"/>
    <p:sldId id="444" r:id="rId20"/>
    <p:sldId id="445" r:id="rId21"/>
    <p:sldId id="443" r:id="rId22"/>
    <p:sldId id="446" r:id="rId23"/>
    <p:sldId id="447" r:id="rId24"/>
    <p:sldId id="448" r:id="rId25"/>
    <p:sldId id="450" r:id="rId26"/>
    <p:sldId id="451" r:id="rId27"/>
    <p:sldId id="452" r:id="rId28"/>
    <p:sldId id="453" r:id="rId29"/>
    <p:sldId id="454" r:id="rId30"/>
    <p:sldId id="459" r:id="rId31"/>
    <p:sldId id="455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3" clrIdx="0"/>
  <p:cmAuthor id="1" name="Valerie Hartman" initials="VH" lastIdx="1" clrIdx="1"/>
  <p:cmAuthor id="2" name="Chris Heidenrich" initials="CH" lastIdx="26" clrIdx="2"/>
  <p:cmAuthor id="3" name="Chris Heidenrich OCKT" initials="CH" lastIdx="14" clrIdx="3"/>
  <p:cmAuthor id="4" name="Anna Adler-Kirkley" initials="AA" lastIdx="4" clrIdx="4">
    <p:extLst/>
  </p:cmAuthor>
  <p:cmAuthor id="5" name="Melissa A Miller" initials="MAM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FBD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5" autoAdjust="0"/>
    <p:restoredTop sz="88686" autoAdjust="0"/>
  </p:normalViewPr>
  <p:slideViewPr>
    <p:cSldViewPr>
      <p:cViewPr varScale="1">
        <p:scale>
          <a:sx n="103" d="100"/>
          <a:sy n="103" d="100"/>
        </p:scale>
        <p:origin x="-18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9E651F-7780-5440-8F3B-3962F7540DD9}" type="doc">
      <dgm:prSet loTypeId="urn:microsoft.com/office/officeart/2009/layout/CircleArrowProcess" loCatId="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D560BB2-E191-8E4C-A5B6-ADCAFDAFBBE1}">
      <dgm:prSet phldrT="[Text]" custT="1"/>
      <dgm:spPr/>
      <dgm:t>
        <a:bodyPr/>
        <a:lstStyle/>
        <a:p>
          <a:r>
            <a:rPr lang="en-US" sz="1800" b="1" dirty="0" smtClean="0">
              <a:latin typeface="Calibri" charset="0"/>
              <a:ea typeface="Calibri" charset="0"/>
              <a:cs typeface="Calibri" charset="0"/>
            </a:rPr>
            <a:t>Standardize Care</a:t>
          </a:r>
          <a:endParaRPr lang="en-US" sz="1800" b="1" dirty="0">
            <a:latin typeface="Calibri" charset="0"/>
            <a:ea typeface="Calibri" charset="0"/>
            <a:cs typeface="Calibri" charset="0"/>
          </a:endParaRPr>
        </a:p>
      </dgm:t>
    </dgm:pt>
    <dgm:pt modelId="{BE67B121-28DB-804B-BC73-7B09424A7D70}" type="parTrans" cxnId="{F329F74E-AD66-6A4F-83DF-916F1100E45B}">
      <dgm:prSet/>
      <dgm:spPr/>
      <dgm:t>
        <a:bodyPr/>
        <a:lstStyle/>
        <a:p>
          <a:endParaRPr lang="en-US"/>
        </a:p>
      </dgm:t>
    </dgm:pt>
    <dgm:pt modelId="{C2AE7436-E79A-814E-AD55-5546EA6DA323}" type="sibTrans" cxnId="{F329F74E-AD66-6A4F-83DF-916F1100E45B}">
      <dgm:prSet/>
      <dgm:spPr/>
      <dgm:t>
        <a:bodyPr/>
        <a:lstStyle/>
        <a:p>
          <a:endParaRPr lang="en-US"/>
        </a:p>
      </dgm:t>
    </dgm:pt>
    <dgm:pt modelId="{8AD5D83F-9A84-B344-9B12-8C9BA5800AA1}">
      <dgm:prSet phldrT="[Text]" custT="1"/>
      <dgm:spPr/>
      <dgm:t>
        <a:bodyPr/>
        <a:lstStyle/>
        <a:p>
          <a:r>
            <a:rPr lang="en-US" sz="1800" b="1" dirty="0" smtClean="0">
              <a:latin typeface="Calibri" charset="0"/>
              <a:ea typeface="Calibri" charset="0"/>
              <a:cs typeface="Calibri" charset="0"/>
            </a:rPr>
            <a:t>Create Independent Checks</a:t>
          </a:r>
          <a:endParaRPr lang="en-US" sz="1800" b="1" dirty="0">
            <a:latin typeface="Calibri" charset="0"/>
            <a:ea typeface="Calibri" charset="0"/>
            <a:cs typeface="Calibri" charset="0"/>
          </a:endParaRPr>
        </a:p>
      </dgm:t>
    </dgm:pt>
    <dgm:pt modelId="{B302E2C5-3886-AF41-A8B9-39EF28A20D14}" type="parTrans" cxnId="{FCF496C1-CE6B-BD4D-A63A-C9FF8345DA0A}">
      <dgm:prSet/>
      <dgm:spPr/>
      <dgm:t>
        <a:bodyPr/>
        <a:lstStyle/>
        <a:p>
          <a:endParaRPr lang="en-US"/>
        </a:p>
      </dgm:t>
    </dgm:pt>
    <dgm:pt modelId="{089C5BBB-8832-784B-9A27-E5B82FB37BAC}" type="sibTrans" cxnId="{FCF496C1-CE6B-BD4D-A63A-C9FF8345DA0A}">
      <dgm:prSet/>
      <dgm:spPr/>
      <dgm:t>
        <a:bodyPr/>
        <a:lstStyle/>
        <a:p>
          <a:endParaRPr lang="en-US"/>
        </a:p>
      </dgm:t>
    </dgm:pt>
    <dgm:pt modelId="{5082CC29-1952-4741-9F07-6BE15B7CFC5B}">
      <dgm:prSet phldrT="[Text]" custT="1"/>
      <dgm:spPr/>
      <dgm:t>
        <a:bodyPr/>
        <a:lstStyle/>
        <a:p>
          <a:r>
            <a:rPr lang="en-US" sz="1800" b="1" dirty="0" smtClean="0">
              <a:latin typeface="Calibri" charset="0"/>
              <a:ea typeface="Calibri" charset="0"/>
              <a:cs typeface="Calibri" charset="0"/>
            </a:rPr>
            <a:t>Learn From Defects</a:t>
          </a:r>
          <a:endParaRPr lang="en-US" sz="1800" b="1" dirty="0">
            <a:latin typeface="Calibri" charset="0"/>
            <a:ea typeface="Calibri" charset="0"/>
            <a:cs typeface="Calibri" charset="0"/>
          </a:endParaRPr>
        </a:p>
      </dgm:t>
    </dgm:pt>
    <dgm:pt modelId="{AB16E9BC-2167-A048-8444-68986713BC6A}" type="parTrans" cxnId="{94455155-01B5-E846-9D4E-8B947D638FCA}">
      <dgm:prSet/>
      <dgm:spPr/>
      <dgm:t>
        <a:bodyPr/>
        <a:lstStyle/>
        <a:p>
          <a:endParaRPr lang="en-US"/>
        </a:p>
      </dgm:t>
    </dgm:pt>
    <dgm:pt modelId="{2C121514-2626-CA44-9BC8-68C367564AC0}" type="sibTrans" cxnId="{94455155-01B5-E846-9D4E-8B947D638FCA}">
      <dgm:prSet/>
      <dgm:spPr/>
      <dgm:t>
        <a:bodyPr/>
        <a:lstStyle/>
        <a:p>
          <a:endParaRPr lang="en-US"/>
        </a:p>
      </dgm:t>
    </dgm:pt>
    <dgm:pt modelId="{B2A84586-623F-3742-B90A-763764B4DE43}" type="pres">
      <dgm:prSet presAssocID="{239E651F-7780-5440-8F3B-3962F7540DD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E3884BD-1B2F-E74C-886A-118183929F9B}" type="pres">
      <dgm:prSet presAssocID="{AD560BB2-E191-8E4C-A5B6-ADCAFDAFBBE1}" presName="Accent1" presStyleCnt="0"/>
      <dgm:spPr/>
      <dgm:t>
        <a:bodyPr/>
        <a:lstStyle/>
        <a:p>
          <a:endParaRPr lang="en-US"/>
        </a:p>
      </dgm:t>
    </dgm:pt>
    <dgm:pt modelId="{6E371C2F-FA6F-6F48-BE9B-138A436D1148}" type="pres">
      <dgm:prSet presAssocID="{AD560BB2-E191-8E4C-A5B6-ADCAFDAFBBE1}" presName="Accent" presStyleLbl="node1" presStyleIdx="0" presStyleCnt="3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7BDA772-099B-F14D-8D47-1D44F495C15F}" type="pres">
      <dgm:prSet presAssocID="{AD560BB2-E191-8E4C-A5B6-ADCAFDAFBBE1}" presName="Parent1" presStyleLbl="revTx" presStyleIdx="0" presStyleCnt="3" custScaleX="115005" custLinFactNeighborY="-58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84530-FEFA-2F4D-BA6D-276264EAFE75}" type="pres">
      <dgm:prSet presAssocID="{8AD5D83F-9A84-B344-9B12-8C9BA5800AA1}" presName="Accent2" presStyleCnt="0"/>
      <dgm:spPr/>
      <dgm:t>
        <a:bodyPr/>
        <a:lstStyle/>
        <a:p>
          <a:endParaRPr lang="en-US"/>
        </a:p>
      </dgm:t>
    </dgm:pt>
    <dgm:pt modelId="{69F83C35-3E31-694B-97FE-0951D62B8A4F}" type="pres">
      <dgm:prSet presAssocID="{8AD5D83F-9A84-B344-9B12-8C9BA5800AA1}" presName="Accent" presStyleLbl="node1" presStyleIdx="1" presStyleCnt="3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7FAE0EB7-39F0-C846-8213-6E9EE35C7775}" type="pres">
      <dgm:prSet presAssocID="{8AD5D83F-9A84-B344-9B12-8C9BA5800AA1}" presName="Parent2" presStyleLbl="revTx" presStyleIdx="1" presStyleCnt="3" custScaleX="147650" custScaleY="141615" custLinFactNeighborX="2362" custLinFactNeighborY="-91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C4204-4CE5-7C45-8DF4-AC264AB8361E}" type="pres">
      <dgm:prSet presAssocID="{5082CC29-1952-4741-9F07-6BE15B7CFC5B}" presName="Accent3" presStyleCnt="0"/>
      <dgm:spPr/>
      <dgm:t>
        <a:bodyPr/>
        <a:lstStyle/>
        <a:p>
          <a:endParaRPr lang="en-US"/>
        </a:p>
      </dgm:t>
    </dgm:pt>
    <dgm:pt modelId="{A2F584C6-342D-B346-80B5-69DCAD416CFA}" type="pres">
      <dgm:prSet presAssocID="{5082CC29-1952-4741-9F07-6BE15B7CFC5B}" presName="Accent" presStyleLbl="node1" presStyleIdx="2" presStyleCnt="3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448F0C28-4A9E-AA4E-8E64-61609C012444}" type="pres">
      <dgm:prSet presAssocID="{5082CC29-1952-4741-9F07-6BE15B7CFC5B}" presName="Parent3" presStyleLbl="revTx" presStyleIdx="2" presStyleCnt="3" custScaleX="129101" custLinFactNeighborX="22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455155-01B5-E846-9D4E-8B947D638FCA}" srcId="{239E651F-7780-5440-8F3B-3962F7540DD9}" destId="{5082CC29-1952-4741-9F07-6BE15B7CFC5B}" srcOrd="2" destOrd="0" parTransId="{AB16E9BC-2167-A048-8444-68986713BC6A}" sibTransId="{2C121514-2626-CA44-9BC8-68C367564AC0}"/>
    <dgm:cxn modelId="{CAEA2980-922F-498F-856B-23515078DD48}" type="presOf" srcId="{8AD5D83F-9A84-B344-9B12-8C9BA5800AA1}" destId="{7FAE0EB7-39F0-C846-8213-6E9EE35C7775}" srcOrd="0" destOrd="0" presId="urn:microsoft.com/office/officeart/2009/layout/CircleArrowProcess"/>
    <dgm:cxn modelId="{FCF496C1-CE6B-BD4D-A63A-C9FF8345DA0A}" srcId="{239E651F-7780-5440-8F3B-3962F7540DD9}" destId="{8AD5D83F-9A84-B344-9B12-8C9BA5800AA1}" srcOrd="1" destOrd="0" parTransId="{B302E2C5-3886-AF41-A8B9-39EF28A20D14}" sibTransId="{089C5BBB-8832-784B-9A27-E5B82FB37BAC}"/>
    <dgm:cxn modelId="{16A35841-88A4-40B4-B9DF-06650FE8A76A}" type="presOf" srcId="{239E651F-7780-5440-8F3B-3962F7540DD9}" destId="{B2A84586-623F-3742-B90A-763764B4DE43}" srcOrd="0" destOrd="0" presId="urn:microsoft.com/office/officeart/2009/layout/CircleArrowProcess"/>
    <dgm:cxn modelId="{996312F1-DFC3-4657-B1EC-E67A2D1B4ED7}" type="presOf" srcId="{5082CC29-1952-4741-9F07-6BE15B7CFC5B}" destId="{448F0C28-4A9E-AA4E-8E64-61609C012444}" srcOrd="0" destOrd="0" presId="urn:microsoft.com/office/officeart/2009/layout/CircleArrowProcess"/>
    <dgm:cxn modelId="{4FA28774-FB5F-431A-AB17-3BCD4C8764C1}" type="presOf" srcId="{AD560BB2-E191-8E4C-A5B6-ADCAFDAFBBE1}" destId="{D7BDA772-099B-F14D-8D47-1D44F495C15F}" srcOrd="0" destOrd="0" presId="urn:microsoft.com/office/officeart/2009/layout/CircleArrowProcess"/>
    <dgm:cxn modelId="{F329F74E-AD66-6A4F-83DF-916F1100E45B}" srcId="{239E651F-7780-5440-8F3B-3962F7540DD9}" destId="{AD560BB2-E191-8E4C-A5B6-ADCAFDAFBBE1}" srcOrd="0" destOrd="0" parTransId="{BE67B121-28DB-804B-BC73-7B09424A7D70}" sibTransId="{C2AE7436-E79A-814E-AD55-5546EA6DA323}"/>
    <dgm:cxn modelId="{C1B7796C-9A9C-4C36-9872-24D6BD1AEFF1}" type="presParOf" srcId="{B2A84586-623F-3742-B90A-763764B4DE43}" destId="{1E3884BD-1B2F-E74C-886A-118183929F9B}" srcOrd="0" destOrd="0" presId="urn:microsoft.com/office/officeart/2009/layout/CircleArrowProcess"/>
    <dgm:cxn modelId="{0D8F866C-8606-4C3A-8A7D-00E3732206A1}" type="presParOf" srcId="{1E3884BD-1B2F-E74C-886A-118183929F9B}" destId="{6E371C2F-FA6F-6F48-BE9B-138A436D1148}" srcOrd="0" destOrd="0" presId="urn:microsoft.com/office/officeart/2009/layout/CircleArrowProcess"/>
    <dgm:cxn modelId="{50738E73-7AF1-4219-B238-52FE00A1C1AD}" type="presParOf" srcId="{B2A84586-623F-3742-B90A-763764B4DE43}" destId="{D7BDA772-099B-F14D-8D47-1D44F495C15F}" srcOrd="1" destOrd="0" presId="urn:microsoft.com/office/officeart/2009/layout/CircleArrowProcess"/>
    <dgm:cxn modelId="{C3A87635-8FA3-4DB4-A99A-858C16EEA26E}" type="presParOf" srcId="{B2A84586-623F-3742-B90A-763764B4DE43}" destId="{5BB84530-FEFA-2F4D-BA6D-276264EAFE75}" srcOrd="2" destOrd="0" presId="urn:microsoft.com/office/officeart/2009/layout/CircleArrowProcess"/>
    <dgm:cxn modelId="{0D1BBF5A-0B6A-4443-8D91-80E76D2AD405}" type="presParOf" srcId="{5BB84530-FEFA-2F4D-BA6D-276264EAFE75}" destId="{69F83C35-3E31-694B-97FE-0951D62B8A4F}" srcOrd="0" destOrd="0" presId="urn:microsoft.com/office/officeart/2009/layout/CircleArrowProcess"/>
    <dgm:cxn modelId="{846A3D92-5F98-45AB-8A5F-75CD375EE7ED}" type="presParOf" srcId="{B2A84586-623F-3742-B90A-763764B4DE43}" destId="{7FAE0EB7-39F0-C846-8213-6E9EE35C7775}" srcOrd="3" destOrd="0" presId="urn:microsoft.com/office/officeart/2009/layout/CircleArrowProcess"/>
    <dgm:cxn modelId="{3585E960-5E25-4A69-8BE6-B2930ABA9E89}" type="presParOf" srcId="{B2A84586-623F-3742-B90A-763764B4DE43}" destId="{64BC4204-4CE5-7C45-8DF4-AC264AB8361E}" srcOrd="4" destOrd="0" presId="urn:microsoft.com/office/officeart/2009/layout/CircleArrowProcess"/>
    <dgm:cxn modelId="{872201E3-A0CF-4DAD-82DC-918897AB6674}" type="presParOf" srcId="{64BC4204-4CE5-7C45-8DF4-AC264AB8361E}" destId="{A2F584C6-342D-B346-80B5-69DCAD416CFA}" srcOrd="0" destOrd="0" presId="urn:microsoft.com/office/officeart/2009/layout/CircleArrowProcess"/>
    <dgm:cxn modelId="{DA7924C9-1D5A-43A3-85D0-FD53BB3CCB1D}" type="presParOf" srcId="{B2A84586-623F-3742-B90A-763764B4DE43}" destId="{448F0C28-4A9E-AA4E-8E64-61609C01244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6B236F-10AD-F541-9787-BE0A6C43B49E}" type="doc">
      <dgm:prSet loTypeId="urn:microsoft.com/office/officeart/2005/8/layout/lProcess3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6ED73F7-B471-6649-BC19-4DCBF9DE6CBD}">
      <dgm:prSet phldrT="[Text]" custT="1"/>
      <dgm:spPr/>
      <dgm:t>
        <a:bodyPr/>
        <a:lstStyle/>
        <a:p>
          <a:r>
            <a:rPr lang="en-US" sz="5400" dirty="0" smtClean="0"/>
            <a:t>1</a:t>
          </a:r>
          <a:endParaRPr lang="en-US" sz="5400" dirty="0"/>
        </a:p>
      </dgm:t>
    </dgm:pt>
    <dgm:pt modelId="{92D997FA-0F2F-764C-8969-7EDD97AAC5FD}" type="parTrans" cxnId="{45973445-79F2-8540-AEEF-A5F8EB0A7348}">
      <dgm:prSet/>
      <dgm:spPr/>
      <dgm:t>
        <a:bodyPr/>
        <a:lstStyle/>
        <a:p>
          <a:endParaRPr lang="en-US"/>
        </a:p>
      </dgm:t>
    </dgm:pt>
    <dgm:pt modelId="{E9FF11E4-C0A3-144A-8A1D-9DF87D1C4887}" type="sibTrans" cxnId="{45973445-79F2-8540-AEEF-A5F8EB0A7348}">
      <dgm:prSet/>
      <dgm:spPr/>
      <dgm:t>
        <a:bodyPr/>
        <a:lstStyle/>
        <a:p>
          <a:endParaRPr lang="en-US"/>
        </a:p>
      </dgm:t>
    </dgm:pt>
    <dgm:pt modelId="{97EB1C48-3418-DD40-B0F2-9F32C5A97AC7}">
      <dgm:prSet phldrT="[Text]" custT="1"/>
      <dgm:spPr/>
      <dgm:t>
        <a:bodyPr/>
        <a:lstStyle/>
        <a:p>
          <a:r>
            <a:rPr lang="en-US" sz="2800" dirty="0" smtClean="0"/>
            <a:t>How will your next ventilated patient be harmed?</a:t>
          </a:r>
          <a:endParaRPr lang="en-US" sz="2800" dirty="0"/>
        </a:p>
      </dgm:t>
      <dgm:extLst>
        <a:ext uri="{E40237B7-FDA0-4F09-8148-C483321AD2D9}">
          <dgm14:cNvPr xmlns:dgm14="http://schemas.microsoft.com/office/drawing/2010/diagram" id="0" name="" descr="1. How will your next ventilated patient be harmed?&#10;2. What can be done to prevent or minimize this harm?&#10;3. How can we get the patient off the ventilator faster?" title="Staff Safety Assessment"/>
        </a:ext>
      </dgm:extLst>
    </dgm:pt>
    <dgm:pt modelId="{64E6C909-8831-094E-989A-03AEB1EC1797}" type="parTrans" cxnId="{66139BC7-CCED-0F4F-8333-20E2ED620C38}">
      <dgm:prSet/>
      <dgm:spPr/>
      <dgm:t>
        <a:bodyPr/>
        <a:lstStyle/>
        <a:p>
          <a:endParaRPr lang="en-US"/>
        </a:p>
      </dgm:t>
    </dgm:pt>
    <dgm:pt modelId="{2C7B735A-9725-C444-A7F1-3A29DF8941C3}" type="sibTrans" cxnId="{66139BC7-CCED-0F4F-8333-20E2ED620C38}">
      <dgm:prSet/>
      <dgm:spPr/>
      <dgm:t>
        <a:bodyPr/>
        <a:lstStyle/>
        <a:p>
          <a:endParaRPr lang="en-US"/>
        </a:p>
      </dgm:t>
    </dgm:pt>
    <dgm:pt modelId="{FE4ABB70-B3D7-BE45-ACC6-7951CA8C23C1}">
      <dgm:prSet phldrT="[Text]" custT="1"/>
      <dgm:spPr/>
      <dgm:t>
        <a:bodyPr/>
        <a:lstStyle/>
        <a:p>
          <a:r>
            <a:rPr lang="en-US" sz="5400" dirty="0" smtClean="0"/>
            <a:t>2</a:t>
          </a:r>
          <a:endParaRPr lang="en-US" sz="5400" dirty="0"/>
        </a:p>
      </dgm:t>
    </dgm:pt>
    <dgm:pt modelId="{6949C124-B168-4D47-8212-B64455EDC194}" type="parTrans" cxnId="{43A54F96-FA74-234F-9EEB-D31EA4F20CFF}">
      <dgm:prSet/>
      <dgm:spPr/>
      <dgm:t>
        <a:bodyPr/>
        <a:lstStyle/>
        <a:p>
          <a:endParaRPr lang="en-US"/>
        </a:p>
      </dgm:t>
    </dgm:pt>
    <dgm:pt modelId="{6E5C8458-DFDA-AE4A-9D3B-70048BB31B73}" type="sibTrans" cxnId="{43A54F96-FA74-234F-9EEB-D31EA4F20CFF}">
      <dgm:prSet/>
      <dgm:spPr/>
      <dgm:t>
        <a:bodyPr/>
        <a:lstStyle/>
        <a:p>
          <a:endParaRPr lang="en-US"/>
        </a:p>
      </dgm:t>
    </dgm:pt>
    <dgm:pt modelId="{35441E2F-AF80-CA4E-A581-25B353538AEF}">
      <dgm:prSet phldrT="[Text]" custT="1"/>
      <dgm:spPr/>
      <dgm:t>
        <a:bodyPr/>
        <a:lstStyle/>
        <a:p>
          <a:r>
            <a:rPr lang="en-US" sz="2800" dirty="0" smtClean="0"/>
            <a:t>What can be done to prevent or minimize this harm?</a:t>
          </a:r>
          <a:endParaRPr lang="en-US" sz="2800" dirty="0"/>
        </a:p>
      </dgm:t>
    </dgm:pt>
    <dgm:pt modelId="{B5D95F4C-3408-7B4F-BC2A-5A6681A2AC85}" type="parTrans" cxnId="{8561D12A-C563-254C-8E28-73FF3064A60E}">
      <dgm:prSet/>
      <dgm:spPr/>
      <dgm:t>
        <a:bodyPr/>
        <a:lstStyle/>
        <a:p>
          <a:endParaRPr lang="en-US"/>
        </a:p>
      </dgm:t>
    </dgm:pt>
    <dgm:pt modelId="{3DE7E48C-C0BF-0A48-BFEF-90C842513682}" type="sibTrans" cxnId="{8561D12A-C563-254C-8E28-73FF3064A60E}">
      <dgm:prSet/>
      <dgm:spPr/>
      <dgm:t>
        <a:bodyPr/>
        <a:lstStyle/>
        <a:p>
          <a:endParaRPr lang="en-US"/>
        </a:p>
      </dgm:t>
    </dgm:pt>
    <dgm:pt modelId="{2847417E-EA1F-594E-8326-4BCFD757ECEC}">
      <dgm:prSet phldrT="[Text]" custT="1"/>
      <dgm:spPr/>
      <dgm:t>
        <a:bodyPr/>
        <a:lstStyle/>
        <a:p>
          <a:r>
            <a:rPr lang="en-US" sz="5400" dirty="0" smtClean="0"/>
            <a:t>3</a:t>
          </a:r>
          <a:endParaRPr lang="en-US" sz="5400" dirty="0"/>
        </a:p>
      </dgm:t>
    </dgm:pt>
    <dgm:pt modelId="{8B58289C-BE33-4748-AE39-242816AA585A}" type="parTrans" cxnId="{3AED2356-837A-CC44-8852-FB8D7FC1D03F}">
      <dgm:prSet/>
      <dgm:spPr/>
      <dgm:t>
        <a:bodyPr/>
        <a:lstStyle/>
        <a:p>
          <a:endParaRPr lang="en-US"/>
        </a:p>
      </dgm:t>
    </dgm:pt>
    <dgm:pt modelId="{119FC0A8-A1E2-BC44-B24B-18492135BBDA}" type="sibTrans" cxnId="{3AED2356-837A-CC44-8852-FB8D7FC1D03F}">
      <dgm:prSet/>
      <dgm:spPr/>
      <dgm:t>
        <a:bodyPr/>
        <a:lstStyle/>
        <a:p>
          <a:endParaRPr lang="en-US"/>
        </a:p>
      </dgm:t>
    </dgm:pt>
    <dgm:pt modelId="{69DA741E-6D5D-494F-8AD0-3D12124A375D}">
      <dgm:prSet phldrT="[Text]" custT="1"/>
      <dgm:spPr/>
      <dgm:t>
        <a:bodyPr/>
        <a:lstStyle/>
        <a:p>
          <a:r>
            <a:rPr lang="en-US" sz="2800" dirty="0" smtClean="0"/>
            <a:t>How can we get the patient off the ventilator faster?</a:t>
          </a:r>
          <a:endParaRPr lang="en-US" sz="2800" dirty="0"/>
        </a:p>
      </dgm:t>
    </dgm:pt>
    <dgm:pt modelId="{6C78FB10-57B3-3E4C-982E-D81AED215074}" type="parTrans" cxnId="{9EBFCEE6-5C20-5841-B342-9F3299DCEA05}">
      <dgm:prSet/>
      <dgm:spPr/>
      <dgm:t>
        <a:bodyPr/>
        <a:lstStyle/>
        <a:p>
          <a:endParaRPr lang="en-US"/>
        </a:p>
      </dgm:t>
    </dgm:pt>
    <dgm:pt modelId="{B176D8D5-1C34-AD47-BD02-5678122015C0}" type="sibTrans" cxnId="{9EBFCEE6-5C20-5841-B342-9F3299DCEA05}">
      <dgm:prSet/>
      <dgm:spPr/>
      <dgm:t>
        <a:bodyPr/>
        <a:lstStyle/>
        <a:p>
          <a:endParaRPr lang="en-US"/>
        </a:p>
      </dgm:t>
    </dgm:pt>
    <dgm:pt modelId="{38D706FE-BCED-764F-8CCF-98E1B148DC60}" type="pres">
      <dgm:prSet presAssocID="{246B236F-10AD-F541-9787-BE0A6C43B49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857CF6-A501-044D-96A1-E8245715BE39}" type="pres">
      <dgm:prSet presAssocID="{16ED73F7-B471-6649-BC19-4DCBF9DE6CBD}" presName="horFlow" presStyleCnt="0"/>
      <dgm:spPr/>
      <dgm:t>
        <a:bodyPr/>
        <a:lstStyle/>
        <a:p>
          <a:endParaRPr lang="en-US"/>
        </a:p>
      </dgm:t>
    </dgm:pt>
    <dgm:pt modelId="{4AD3D5EE-E4F2-4F45-82D7-7597E00FE31F}" type="pres">
      <dgm:prSet presAssocID="{16ED73F7-B471-6649-BC19-4DCBF9DE6CBD}" presName="bigChev" presStyleLbl="node1" presStyleIdx="0" presStyleCnt="3" custScaleX="53088" custScaleY="74019" custLinFactNeighborY="6676"/>
      <dgm:spPr/>
      <dgm:t>
        <a:bodyPr/>
        <a:lstStyle/>
        <a:p>
          <a:endParaRPr lang="en-US"/>
        </a:p>
      </dgm:t>
    </dgm:pt>
    <dgm:pt modelId="{DCB86817-D5ED-064B-8545-BC524AD8BA78}" type="pres">
      <dgm:prSet presAssocID="{64E6C909-8831-094E-989A-03AEB1EC1797}" presName="parTrans" presStyleCnt="0"/>
      <dgm:spPr/>
      <dgm:t>
        <a:bodyPr/>
        <a:lstStyle/>
        <a:p>
          <a:endParaRPr lang="en-US"/>
        </a:p>
      </dgm:t>
    </dgm:pt>
    <dgm:pt modelId="{4975CA24-E61E-6446-B754-0385B39AE250}" type="pres">
      <dgm:prSet presAssocID="{97EB1C48-3418-DD40-B0F2-9F32C5A97AC7}" presName="node" presStyleLbl="alignAccFollowNode1" presStyleIdx="0" presStyleCnt="3" custScaleX="180935" custScaleY="89180" custLinFactNeighborY="8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EEE7B-89A7-9D47-8DD1-67DE0571CE8B}" type="pres">
      <dgm:prSet presAssocID="{16ED73F7-B471-6649-BC19-4DCBF9DE6CBD}" presName="vSp" presStyleCnt="0"/>
      <dgm:spPr/>
      <dgm:t>
        <a:bodyPr/>
        <a:lstStyle/>
        <a:p>
          <a:endParaRPr lang="en-US"/>
        </a:p>
      </dgm:t>
    </dgm:pt>
    <dgm:pt modelId="{330E31F6-C96D-3B4E-AD4A-323E1CACF0A0}" type="pres">
      <dgm:prSet presAssocID="{FE4ABB70-B3D7-BE45-ACC6-7951CA8C23C1}" presName="horFlow" presStyleCnt="0"/>
      <dgm:spPr/>
      <dgm:t>
        <a:bodyPr/>
        <a:lstStyle/>
        <a:p>
          <a:endParaRPr lang="en-US"/>
        </a:p>
      </dgm:t>
    </dgm:pt>
    <dgm:pt modelId="{56A7BAD7-AAAC-0840-B7B0-65671853CFE6}" type="pres">
      <dgm:prSet presAssocID="{FE4ABB70-B3D7-BE45-ACC6-7951CA8C23C1}" presName="bigChev" presStyleLbl="node1" presStyleIdx="1" presStyleCnt="3" custScaleX="53088" custScaleY="74019"/>
      <dgm:spPr/>
      <dgm:t>
        <a:bodyPr/>
        <a:lstStyle/>
        <a:p>
          <a:endParaRPr lang="en-US"/>
        </a:p>
      </dgm:t>
    </dgm:pt>
    <dgm:pt modelId="{1A0D7245-63BB-7C40-A9F0-32F7018551BB}" type="pres">
      <dgm:prSet presAssocID="{B5D95F4C-3408-7B4F-BC2A-5A6681A2AC85}" presName="parTrans" presStyleCnt="0"/>
      <dgm:spPr/>
      <dgm:t>
        <a:bodyPr/>
        <a:lstStyle/>
        <a:p>
          <a:endParaRPr lang="en-US"/>
        </a:p>
      </dgm:t>
    </dgm:pt>
    <dgm:pt modelId="{E7B8D264-A7DB-A04F-A193-787EAADC1929}" type="pres">
      <dgm:prSet presAssocID="{35441E2F-AF80-CA4E-A581-25B353538AEF}" presName="node" presStyleLbl="alignAccFollowNode1" presStyleIdx="1" presStyleCnt="3" custScaleX="180935" custScaleY="89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E6704-F65F-C946-9565-41B1EFA1D0F0}" type="pres">
      <dgm:prSet presAssocID="{FE4ABB70-B3D7-BE45-ACC6-7951CA8C23C1}" presName="vSp" presStyleCnt="0"/>
      <dgm:spPr/>
      <dgm:t>
        <a:bodyPr/>
        <a:lstStyle/>
        <a:p>
          <a:endParaRPr lang="en-US"/>
        </a:p>
      </dgm:t>
    </dgm:pt>
    <dgm:pt modelId="{16FF398A-BA1A-9444-AA7B-65F1EDAE4B71}" type="pres">
      <dgm:prSet presAssocID="{2847417E-EA1F-594E-8326-4BCFD757ECEC}" presName="horFlow" presStyleCnt="0"/>
      <dgm:spPr/>
      <dgm:t>
        <a:bodyPr/>
        <a:lstStyle/>
        <a:p>
          <a:endParaRPr lang="en-US"/>
        </a:p>
      </dgm:t>
    </dgm:pt>
    <dgm:pt modelId="{AF1A8DA1-A235-8848-8546-EA942732E460}" type="pres">
      <dgm:prSet presAssocID="{2847417E-EA1F-594E-8326-4BCFD757ECEC}" presName="bigChev" presStyleLbl="node1" presStyleIdx="2" presStyleCnt="3" custScaleX="53088" custScaleY="74019" custLinFactNeighborY="-7226"/>
      <dgm:spPr/>
      <dgm:t>
        <a:bodyPr/>
        <a:lstStyle/>
        <a:p>
          <a:endParaRPr lang="en-US"/>
        </a:p>
      </dgm:t>
    </dgm:pt>
    <dgm:pt modelId="{86ACBE24-C762-1B4E-9D4D-63ED6450F38B}" type="pres">
      <dgm:prSet presAssocID="{6C78FB10-57B3-3E4C-982E-D81AED215074}" presName="parTrans" presStyleCnt="0"/>
      <dgm:spPr/>
      <dgm:t>
        <a:bodyPr/>
        <a:lstStyle/>
        <a:p>
          <a:endParaRPr lang="en-US"/>
        </a:p>
      </dgm:t>
    </dgm:pt>
    <dgm:pt modelId="{9DD96105-6A04-684E-935D-31A1C3CE0E4F}" type="pres">
      <dgm:prSet presAssocID="{69DA741E-6D5D-494F-8AD0-3D12124A375D}" presName="node" presStyleLbl="alignAccFollowNode1" presStyleIdx="2" presStyleCnt="3" custScaleX="180935" custScaleY="89180" custLinFactNeighborY="-8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8D7035-B41A-412D-A432-09D1CFCE3FEC}" type="presOf" srcId="{2847417E-EA1F-594E-8326-4BCFD757ECEC}" destId="{AF1A8DA1-A235-8848-8546-EA942732E460}" srcOrd="0" destOrd="0" presId="urn:microsoft.com/office/officeart/2005/8/layout/lProcess3"/>
    <dgm:cxn modelId="{28230CA4-A69C-4BC3-8357-E80D4703E837}" type="presOf" srcId="{69DA741E-6D5D-494F-8AD0-3D12124A375D}" destId="{9DD96105-6A04-684E-935D-31A1C3CE0E4F}" srcOrd="0" destOrd="0" presId="urn:microsoft.com/office/officeart/2005/8/layout/lProcess3"/>
    <dgm:cxn modelId="{541AFC03-FAA9-457D-903E-23329B838073}" type="presOf" srcId="{97EB1C48-3418-DD40-B0F2-9F32C5A97AC7}" destId="{4975CA24-E61E-6446-B754-0385B39AE250}" srcOrd="0" destOrd="0" presId="urn:microsoft.com/office/officeart/2005/8/layout/lProcess3"/>
    <dgm:cxn modelId="{9EBFCEE6-5C20-5841-B342-9F3299DCEA05}" srcId="{2847417E-EA1F-594E-8326-4BCFD757ECEC}" destId="{69DA741E-6D5D-494F-8AD0-3D12124A375D}" srcOrd="0" destOrd="0" parTransId="{6C78FB10-57B3-3E4C-982E-D81AED215074}" sibTransId="{B176D8D5-1C34-AD47-BD02-5678122015C0}"/>
    <dgm:cxn modelId="{66139BC7-CCED-0F4F-8333-20E2ED620C38}" srcId="{16ED73F7-B471-6649-BC19-4DCBF9DE6CBD}" destId="{97EB1C48-3418-DD40-B0F2-9F32C5A97AC7}" srcOrd="0" destOrd="0" parTransId="{64E6C909-8831-094E-989A-03AEB1EC1797}" sibTransId="{2C7B735A-9725-C444-A7F1-3A29DF8941C3}"/>
    <dgm:cxn modelId="{45973445-79F2-8540-AEEF-A5F8EB0A7348}" srcId="{246B236F-10AD-F541-9787-BE0A6C43B49E}" destId="{16ED73F7-B471-6649-BC19-4DCBF9DE6CBD}" srcOrd="0" destOrd="0" parTransId="{92D997FA-0F2F-764C-8969-7EDD97AAC5FD}" sibTransId="{E9FF11E4-C0A3-144A-8A1D-9DF87D1C4887}"/>
    <dgm:cxn modelId="{239ACA58-B154-4301-96B6-1E5AC70B69D3}" type="presOf" srcId="{FE4ABB70-B3D7-BE45-ACC6-7951CA8C23C1}" destId="{56A7BAD7-AAAC-0840-B7B0-65671853CFE6}" srcOrd="0" destOrd="0" presId="urn:microsoft.com/office/officeart/2005/8/layout/lProcess3"/>
    <dgm:cxn modelId="{612C0924-3FFC-4037-BC1F-FC76E1341CFD}" type="presOf" srcId="{35441E2F-AF80-CA4E-A581-25B353538AEF}" destId="{E7B8D264-A7DB-A04F-A193-787EAADC1929}" srcOrd="0" destOrd="0" presId="urn:microsoft.com/office/officeart/2005/8/layout/lProcess3"/>
    <dgm:cxn modelId="{2489372B-05BD-462C-B064-59B6791A308F}" type="presOf" srcId="{16ED73F7-B471-6649-BC19-4DCBF9DE6CBD}" destId="{4AD3D5EE-E4F2-4F45-82D7-7597E00FE31F}" srcOrd="0" destOrd="0" presId="urn:microsoft.com/office/officeart/2005/8/layout/lProcess3"/>
    <dgm:cxn modelId="{8561D12A-C563-254C-8E28-73FF3064A60E}" srcId="{FE4ABB70-B3D7-BE45-ACC6-7951CA8C23C1}" destId="{35441E2F-AF80-CA4E-A581-25B353538AEF}" srcOrd="0" destOrd="0" parTransId="{B5D95F4C-3408-7B4F-BC2A-5A6681A2AC85}" sibTransId="{3DE7E48C-C0BF-0A48-BFEF-90C842513682}"/>
    <dgm:cxn modelId="{3AED2356-837A-CC44-8852-FB8D7FC1D03F}" srcId="{246B236F-10AD-F541-9787-BE0A6C43B49E}" destId="{2847417E-EA1F-594E-8326-4BCFD757ECEC}" srcOrd="2" destOrd="0" parTransId="{8B58289C-BE33-4748-AE39-242816AA585A}" sibTransId="{119FC0A8-A1E2-BC44-B24B-18492135BBDA}"/>
    <dgm:cxn modelId="{43A54F96-FA74-234F-9EEB-D31EA4F20CFF}" srcId="{246B236F-10AD-F541-9787-BE0A6C43B49E}" destId="{FE4ABB70-B3D7-BE45-ACC6-7951CA8C23C1}" srcOrd="1" destOrd="0" parTransId="{6949C124-B168-4D47-8212-B64455EDC194}" sibTransId="{6E5C8458-DFDA-AE4A-9D3B-70048BB31B73}"/>
    <dgm:cxn modelId="{C2364282-7421-4523-9268-E2DF4F055ACD}" type="presOf" srcId="{246B236F-10AD-F541-9787-BE0A6C43B49E}" destId="{38D706FE-BCED-764F-8CCF-98E1B148DC60}" srcOrd="0" destOrd="0" presId="urn:microsoft.com/office/officeart/2005/8/layout/lProcess3"/>
    <dgm:cxn modelId="{EE266EE3-245E-4954-A7E3-E0DF0BC1CAFB}" type="presParOf" srcId="{38D706FE-BCED-764F-8CCF-98E1B148DC60}" destId="{B4857CF6-A501-044D-96A1-E8245715BE39}" srcOrd="0" destOrd="0" presId="urn:microsoft.com/office/officeart/2005/8/layout/lProcess3"/>
    <dgm:cxn modelId="{E45B4206-B02C-4D73-B83E-76D4BE2333F2}" type="presParOf" srcId="{B4857CF6-A501-044D-96A1-E8245715BE39}" destId="{4AD3D5EE-E4F2-4F45-82D7-7597E00FE31F}" srcOrd="0" destOrd="0" presId="urn:microsoft.com/office/officeart/2005/8/layout/lProcess3"/>
    <dgm:cxn modelId="{8A2517E3-F2D7-473A-9A1D-4DF39938C632}" type="presParOf" srcId="{B4857CF6-A501-044D-96A1-E8245715BE39}" destId="{DCB86817-D5ED-064B-8545-BC524AD8BA78}" srcOrd="1" destOrd="0" presId="urn:microsoft.com/office/officeart/2005/8/layout/lProcess3"/>
    <dgm:cxn modelId="{8BF29D83-5D35-46A0-9CB1-48C3672264DD}" type="presParOf" srcId="{B4857CF6-A501-044D-96A1-E8245715BE39}" destId="{4975CA24-E61E-6446-B754-0385B39AE250}" srcOrd="2" destOrd="0" presId="urn:microsoft.com/office/officeart/2005/8/layout/lProcess3"/>
    <dgm:cxn modelId="{890403FC-D1FB-48BC-A16B-C4F41BFBDBA2}" type="presParOf" srcId="{38D706FE-BCED-764F-8CCF-98E1B148DC60}" destId="{DDEEEE7B-89A7-9D47-8DD1-67DE0571CE8B}" srcOrd="1" destOrd="0" presId="urn:microsoft.com/office/officeart/2005/8/layout/lProcess3"/>
    <dgm:cxn modelId="{258C94C3-CD24-4F6F-9BED-8AB90858F4BF}" type="presParOf" srcId="{38D706FE-BCED-764F-8CCF-98E1B148DC60}" destId="{330E31F6-C96D-3B4E-AD4A-323E1CACF0A0}" srcOrd="2" destOrd="0" presId="urn:microsoft.com/office/officeart/2005/8/layout/lProcess3"/>
    <dgm:cxn modelId="{67BFDFEA-2102-44FC-8A51-52C568C39002}" type="presParOf" srcId="{330E31F6-C96D-3B4E-AD4A-323E1CACF0A0}" destId="{56A7BAD7-AAAC-0840-B7B0-65671853CFE6}" srcOrd="0" destOrd="0" presId="urn:microsoft.com/office/officeart/2005/8/layout/lProcess3"/>
    <dgm:cxn modelId="{9FAF8B55-A2B2-42E2-ACAF-829ABF9816CE}" type="presParOf" srcId="{330E31F6-C96D-3B4E-AD4A-323E1CACF0A0}" destId="{1A0D7245-63BB-7C40-A9F0-32F7018551BB}" srcOrd="1" destOrd="0" presId="urn:microsoft.com/office/officeart/2005/8/layout/lProcess3"/>
    <dgm:cxn modelId="{3D089151-1B60-4B66-86DE-0015B74A1FFA}" type="presParOf" srcId="{330E31F6-C96D-3B4E-AD4A-323E1CACF0A0}" destId="{E7B8D264-A7DB-A04F-A193-787EAADC1929}" srcOrd="2" destOrd="0" presId="urn:microsoft.com/office/officeart/2005/8/layout/lProcess3"/>
    <dgm:cxn modelId="{3E93093B-8CC3-4A98-B7FD-09EB18CF9303}" type="presParOf" srcId="{38D706FE-BCED-764F-8CCF-98E1B148DC60}" destId="{31AE6704-F65F-C946-9565-41B1EFA1D0F0}" srcOrd="3" destOrd="0" presId="urn:microsoft.com/office/officeart/2005/8/layout/lProcess3"/>
    <dgm:cxn modelId="{8B08E4A3-B18A-484E-ADC2-B01B00A4371D}" type="presParOf" srcId="{38D706FE-BCED-764F-8CCF-98E1B148DC60}" destId="{16FF398A-BA1A-9444-AA7B-65F1EDAE4B71}" srcOrd="4" destOrd="0" presId="urn:microsoft.com/office/officeart/2005/8/layout/lProcess3"/>
    <dgm:cxn modelId="{64CDD074-DAEE-4110-A6A4-54E039B66859}" type="presParOf" srcId="{16FF398A-BA1A-9444-AA7B-65F1EDAE4B71}" destId="{AF1A8DA1-A235-8848-8546-EA942732E460}" srcOrd="0" destOrd="0" presId="urn:microsoft.com/office/officeart/2005/8/layout/lProcess3"/>
    <dgm:cxn modelId="{532C80E9-CCC8-4BBE-82BE-CC570960EC6C}" type="presParOf" srcId="{16FF398A-BA1A-9444-AA7B-65F1EDAE4B71}" destId="{86ACBE24-C762-1B4E-9D4D-63ED6450F38B}" srcOrd="1" destOrd="0" presId="urn:microsoft.com/office/officeart/2005/8/layout/lProcess3"/>
    <dgm:cxn modelId="{25635604-DD81-49DD-B36E-42369B806952}" type="presParOf" srcId="{16FF398A-BA1A-9444-AA7B-65F1EDAE4B71}" destId="{9DD96105-6A04-684E-935D-31A1C3CE0E4F}" srcOrd="2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71C2F-FA6F-6F48-BE9B-138A436D1148}">
      <dsp:nvSpPr>
        <dsp:cNvPr id="0" name=""/>
        <dsp:cNvSpPr/>
      </dsp:nvSpPr>
      <dsp:spPr>
        <a:xfrm>
          <a:off x="2510349" y="0"/>
          <a:ext cx="2016328" cy="201663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D7BDA772-099B-F14D-8D47-1D44F495C15F}">
      <dsp:nvSpPr>
        <dsp:cNvPr id="0" name=""/>
        <dsp:cNvSpPr/>
      </dsp:nvSpPr>
      <dsp:spPr>
        <a:xfrm>
          <a:off x="2871964" y="695323"/>
          <a:ext cx="1288556" cy="560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charset="0"/>
              <a:ea typeface="Calibri" charset="0"/>
              <a:cs typeface="Calibri" charset="0"/>
            </a:rPr>
            <a:t>Standardize Care</a:t>
          </a:r>
          <a:endParaRPr lang="en-US" sz="1800" b="1" kern="1200" dirty="0">
            <a:latin typeface="Calibri" charset="0"/>
            <a:ea typeface="Calibri" charset="0"/>
            <a:cs typeface="Calibri" charset="0"/>
          </a:endParaRPr>
        </a:p>
      </dsp:txBody>
      <dsp:txXfrm>
        <a:off x="2871964" y="695323"/>
        <a:ext cx="1288556" cy="560083"/>
      </dsp:txXfrm>
    </dsp:sp>
    <dsp:sp modelId="{69F83C35-3E31-694B-97FE-0951D62B8A4F}">
      <dsp:nvSpPr>
        <dsp:cNvPr id="0" name=""/>
        <dsp:cNvSpPr/>
      </dsp:nvSpPr>
      <dsp:spPr>
        <a:xfrm>
          <a:off x="1950321" y="1158706"/>
          <a:ext cx="2016328" cy="201663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7FAE0EB7-39F0-C846-8213-6E9EE35C7775}">
      <dsp:nvSpPr>
        <dsp:cNvPr id="0" name=""/>
        <dsp:cNvSpPr/>
      </dsp:nvSpPr>
      <dsp:spPr>
        <a:xfrm>
          <a:off x="2157789" y="1725548"/>
          <a:ext cx="1654322" cy="793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charset="0"/>
              <a:ea typeface="Calibri" charset="0"/>
              <a:cs typeface="Calibri" charset="0"/>
            </a:rPr>
            <a:t>Create Independent Checks</a:t>
          </a:r>
          <a:endParaRPr lang="en-US" sz="1800" b="1" kern="1200" dirty="0">
            <a:latin typeface="Calibri" charset="0"/>
            <a:ea typeface="Calibri" charset="0"/>
            <a:cs typeface="Calibri" charset="0"/>
          </a:endParaRPr>
        </a:p>
      </dsp:txBody>
      <dsp:txXfrm>
        <a:off x="2157789" y="1725548"/>
        <a:ext cx="1654322" cy="793162"/>
      </dsp:txXfrm>
    </dsp:sp>
    <dsp:sp modelId="{A2F584C6-342D-B346-80B5-69DCAD416CFA}">
      <dsp:nvSpPr>
        <dsp:cNvPr id="0" name=""/>
        <dsp:cNvSpPr/>
      </dsp:nvSpPr>
      <dsp:spPr>
        <a:xfrm>
          <a:off x="2653859" y="2456072"/>
          <a:ext cx="1732338" cy="173303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448F0C28-4A9E-AA4E-8E64-61609C012444}">
      <dsp:nvSpPr>
        <dsp:cNvPr id="0" name=""/>
        <dsp:cNvSpPr/>
      </dsp:nvSpPr>
      <dsp:spPr>
        <a:xfrm>
          <a:off x="2820710" y="3060560"/>
          <a:ext cx="1446492" cy="560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charset="0"/>
              <a:ea typeface="Calibri" charset="0"/>
              <a:cs typeface="Calibri" charset="0"/>
            </a:rPr>
            <a:t>Learn From Defects</a:t>
          </a:r>
          <a:endParaRPr lang="en-US" sz="1800" b="1" kern="1200" dirty="0">
            <a:latin typeface="Calibri" charset="0"/>
            <a:ea typeface="Calibri" charset="0"/>
            <a:cs typeface="Calibri" charset="0"/>
          </a:endParaRPr>
        </a:p>
      </dsp:txBody>
      <dsp:txXfrm>
        <a:off x="2820710" y="3060560"/>
        <a:ext cx="1446492" cy="560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576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SUSP Sustainability</a:t>
            </a:r>
          </a:p>
          <a:p>
            <a:r>
              <a:rPr lang="en-US" dirty="0" smtClean="0"/>
              <a:t>Sustaining and Spreading Surgical Improvements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8AB7-4BB2-3843-902B-BF7035B6BC67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B440-B77B-8E4A-8AE6-FF58812BC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0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07F787-E60A-46F2-B2F5-7A906D6EA7FE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7FCA27-E248-4CFC-A3DF-B919334293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9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57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1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85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37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0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15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47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05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10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82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68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71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30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39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5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53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045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68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50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5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12728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2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0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2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3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0"/>
            <a:ext cx="9144000" cy="890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678"/>
            <a:ext cx="8229600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41655" y="6503888"/>
            <a:ext cx="2209800" cy="355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tabLst>
                <a:tab pos="1139825" algn="r"/>
              </a:tabLst>
              <a:defRPr sz="11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>
                <a:tab pos="1425575" algn="r"/>
              </a:tabLst>
            </a:pPr>
            <a:r>
              <a:rPr lang="en-US" sz="1100" dirty="0" smtClean="0"/>
              <a:t>Overview</a:t>
            </a:r>
            <a:r>
              <a:rPr lang="en-US" sz="1100" baseline="0" dirty="0" smtClean="0"/>
              <a:t> of CUSP for MVP</a:t>
            </a:r>
            <a:r>
              <a:rPr lang="en-US" sz="1100" dirty="0" smtClean="0"/>
              <a:t>    </a:t>
            </a:r>
            <a:fld id="{3E80E6E2-A2C9-4C22-9509-24FA37342BF8}" type="slidenum">
              <a:rPr lang="en-US" sz="1100" smtClean="0"/>
              <a:pPr algn="r">
                <a:tabLst>
                  <a:tab pos="1425575" algn="r"/>
                </a:tabLst>
              </a:pPr>
              <a:t>‹#›</a:t>
            </a:fld>
            <a:endParaRPr lang="en-US" sz="11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52401"/>
            <a:ext cx="3821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AHRQ Safety Program for Mechanically Ventilated Patients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cusptoolkit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hrq.gov/professionals/education/curriculum-tools/cusptoolkit/modules/understand/index.html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27564"/>
            <a:ext cx="7924800" cy="25492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Overview of the Comprehensive Unit-based Safety Program for Application to Mechanically Ventilated Patients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952500" y="0"/>
            <a:ext cx="7239000" cy="175260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dirty="0">
                <a:solidFill>
                  <a:schemeClr val="bg1"/>
                </a:solidFill>
              </a:rPr>
              <a:t>AHRQ Safety Program for </a:t>
            </a:r>
            <a:r>
              <a:rPr lang="en-US" sz="4000" dirty="0" smtClean="0">
                <a:solidFill>
                  <a:schemeClr val="bg1"/>
                </a:solidFill>
              </a:rPr>
              <a:t>Mechanically Ventilated Patients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6300144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AHRQ Pub. No. 16(17)-0018-27-EF</a:t>
            </a:r>
          </a:p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January 2017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CUSP Teams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Are composed of engaged frontline clinicians who take ownership of patient safety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Include staff members who have different levels of experience and perspectives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Represent all stakeholders by bringing multiple disciplines </a:t>
            </a:r>
            <a:r>
              <a:rPr lang="en-US" sz="2000" dirty="0" smtClean="0"/>
              <a:t>together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Meet regularly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Have adequate resources including protected time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2–4 </a:t>
            </a:r>
            <a:r>
              <a:rPr lang="en-US" sz="1800" dirty="0"/>
              <a:t>hours per week for a CUSP champion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Share leadership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Work together to make decisions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Avoid preconceived notions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Engage in breaking down silos within unit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 marL="85725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46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CUSP Team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6400"/>
            <a:ext cx="7962900" cy="2286000"/>
          </a:xfrm>
        </p:spPr>
        <p:txBody>
          <a:bodyPr numCol="2"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CUSP Facilitator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CUSP Champion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Unit Manager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Provider Champion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Nurse Champion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Senior Executive</a:t>
            </a:r>
          </a:p>
          <a:p>
            <a:pPr>
              <a:spcAft>
                <a:spcPts val="1200"/>
              </a:spcAft>
            </a:pPr>
            <a:r>
              <a:rPr lang="en-US" dirty="0"/>
              <a:t>CUSP </a:t>
            </a:r>
            <a:r>
              <a:rPr lang="en-US" dirty="0" smtClean="0"/>
              <a:t>Coordinator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952500" y="4648200"/>
            <a:ext cx="7239000" cy="1143000"/>
          </a:xfrm>
          <a:prstGeom prst="rect">
            <a:avLst/>
          </a:prstGeom>
          <a:solidFill>
            <a:srgbClr val="FBD84B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Tip</a:t>
            </a:r>
            <a:r>
              <a:rPr lang="en-US" sz="1600" dirty="0" smtClean="0">
                <a:solidFill>
                  <a:schemeClr val="tx1"/>
                </a:solidFill>
              </a:rPr>
              <a:t>: The </a:t>
            </a:r>
            <a:r>
              <a:rPr lang="en-US" sz="1600" i="1" dirty="0" smtClean="0">
                <a:solidFill>
                  <a:schemeClr val="tx1"/>
                </a:solidFill>
              </a:rPr>
              <a:t>CUSP Tool: CUSP Roles &amp; Responsibilities </a:t>
            </a:r>
            <a:r>
              <a:rPr lang="en-US" sz="1600" dirty="0" smtClean="0">
                <a:solidFill>
                  <a:schemeClr val="tx1"/>
                </a:solidFill>
              </a:rPr>
              <a:t>provides a detailed list of expectations as well as reflection questions. Find this and other CUSP tools </a:t>
            </a:r>
            <a:r>
              <a:rPr lang="en-US" sz="1600" dirty="0">
                <a:solidFill>
                  <a:schemeClr val="tx1"/>
                </a:solidFill>
              </a:rPr>
              <a:t>at 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www.ahrq.gov/professionals/education/curriculum-tools/cusptoolkit/index.html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7576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Safety Program Team Members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34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4BACC6"/>
                </a:solidFill>
              </a:rPr>
              <a:t>Essential Team Members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Nurses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Physicians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Occupational therapists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Respiratory therapists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Physical therapists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Executive partner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Nurse leaders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Clinical technicians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495800" y="1524000"/>
            <a:ext cx="4724400" cy="464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ts val="0"/>
              </a:spcBef>
              <a:spcAft>
                <a:spcPts val="600"/>
              </a:spcAft>
              <a:buChar char="•"/>
              <a:defRPr sz="2800">
                <a:solidFill>
                  <a:srgbClr val="254B8E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har char="–"/>
              <a:defRPr sz="2600">
                <a:solidFill>
                  <a:srgbClr val="254B8E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rgbClr val="254B8E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har char="»"/>
              <a:defRPr sz="1800">
                <a:solidFill>
                  <a:srgbClr val="254B8E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Clr>
                <a:srgbClr val="4BACC6"/>
              </a:buClr>
              <a:buNone/>
            </a:pPr>
            <a:r>
              <a:rPr lang="en-US" sz="2400" dirty="0" smtClean="0">
                <a:solidFill>
                  <a:srgbClr val="4BACC6"/>
                </a:solidFill>
              </a:rPr>
              <a:t>Enhancing Team Members</a:t>
            </a:r>
          </a:p>
          <a:p>
            <a:pPr>
              <a:buClr>
                <a:srgbClr val="4BACC6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Physician assistants</a:t>
            </a:r>
          </a:p>
          <a:p>
            <a:pPr>
              <a:buClr>
                <a:srgbClr val="4BACC6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Nurse educators</a:t>
            </a:r>
          </a:p>
          <a:p>
            <a:pPr>
              <a:buClr>
                <a:srgbClr val="4BACC6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Infection preventionists</a:t>
            </a:r>
          </a:p>
          <a:p>
            <a:pPr>
              <a:buClr>
                <a:srgbClr val="4BACC6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Patient safety officers</a:t>
            </a:r>
          </a:p>
          <a:p>
            <a:pPr>
              <a:buClr>
                <a:srgbClr val="4BACC6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Chief quality officers</a:t>
            </a:r>
          </a:p>
          <a:p>
            <a:pPr>
              <a:buClr>
                <a:srgbClr val="4BACC6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Ancillary staff</a:t>
            </a:r>
          </a:p>
          <a:p>
            <a:pPr>
              <a:buClr>
                <a:srgbClr val="4BACC6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Pharmacist</a:t>
            </a:r>
          </a:p>
          <a:p>
            <a:pPr>
              <a:buClr>
                <a:srgbClr val="4BACC6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Social worker</a:t>
            </a:r>
          </a:p>
          <a:p>
            <a:pPr>
              <a:buClr>
                <a:srgbClr val="4BACC6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Patient and family representatives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Clr>
                <a:srgbClr val="4BACC6"/>
              </a:buCl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36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CUSP Teams</a:t>
            </a:r>
            <a:endParaRPr lang="en-US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Share a strong team orientation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Understand the advantage a team approach offers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Share a mental model of the team’s mission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Work together to achieve the mission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Build frameworks for team behaviors or </a:t>
            </a:r>
            <a:r>
              <a:rPr lang="en-US" sz="2800" dirty="0" smtClean="0"/>
              <a:t>norms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30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</a:rPr>
              <a:t>STAFF SAFETY ASSESSMENT (SSA)</a:t>
            </a:r>
            <a:endParaRPr lang="en-US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Principles of Science of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562600" cy="4734296"/>
          </a:xfrm>
        </p:spPr>
        <p:txBody>
          <a:bodyPr>
            <a:normAutofit/>
          </a:bodyPr>
          <a:lstStyle/>
          <a:p>
            <a:pPr>
              <a:spcBef>
                <a:spcPts val="768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Use strategies to improve system performance</a:t>
            </a:r>
          </a:p>
          <a:p>
            <a:pPr lvl="1">
              <a:spcBef>
                <a:spcPts val="768"/>
              </a:spcBef>
              <a:defRPr/>
            </a:pPr>
            <a:r>
              <a:rPr lang="en-US" sz="2400" dirty="0"/>
              <a:t>Standardize care</a:t>
            </a:r>
          </a:p>
          <a:p>
            <a:pPr lvl="1">
              <a:spcBef>
                <a:spcPts val="768"/>
              </a:spcBef>
              <a:defRPr/>
            </a:pPr>
            <a:r>
              <a:rPr lang="en-US" sz="2400" dirty="0"/>
              <a:t>Create independent checks</a:t>
            </a:r>
          </a:p>
          <a:p>
            <a:pPr lvl="1">
              <a:spcBef>
                <a:spcPts val="768"/>
              </a:spcBef>
              <a:defRPr/>
            </a:pPr>
            <a:r>
              <a:rPr lang="en-US" sz="2400" dirty="0"/>
              <a:t>Learn from defects</a:t>
            </a:r>
          </a:p>
          <a:p>
            <a:pPr>
              <a:spcBef>
                <a:spcPts val="768"/>
              </a:spcBef>
              <a:defRPr/>
            </a:pPr>
            <a:r>
              <a:rPr lang="en-US" sz="2800" dirty="0"/>
              <a:t>Apply these principles to technical work as well as </a:t>
            </a:r>
            <a:r>
              <a:rPr lang="en-US" sz="2800" dirty="0" smtClean="0"/>
              <a:t>teamwork</a:t>
            </a:r>
            <a:endParaRPr lang="en-US" sz="2800" dirty="0"/>
          </a:p>
        </p:txBody>
      </p:sp>
      <p:graphicFrame>
        <p:nvGraphicFramePr>
          <p:cNvPr id="5" name="Diagram 4" descr="1. Standardize care&#10;2. Create independent checks&#10;3. Learn from defects" title="Science of Safety"/>
          <p:cNvGraphicFramePr/>
          <p:nvPr>
            <p:extLst>
              <p:ext uri="{D42A27DB-BD31-4B8C-83A1-F6EECF244321}">
                <p14:modId xmlns:p14="http://schemas.microsoft.com/office/powerpoint/2010/main" val="1594860431"/>
              </p:ext>
            </p:extLst>
          </p:nvPr>
        </p:nvGraphicFramePr>
        <p:xfrm>
          <a:off x="4191000" y="1524000"/>
          <a:ext cx="6477000" cy="4189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1" y="5257800"/>
            <a:ext cx="4953000" cy="769441"/>
          </a:xfrm>
          <a:prstGeom prst="rect">
            <a:avLst/>
          </a:prstGeom>
          <a:solidFill>
            <a:srgbClr val="FBD84B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Tip</a:t>
            </a:r>
            <a:r>
              <a:rPr lang="en-US" sz="1600" dirty="0" smtClean="0">
                <a:latin typeface="Calibri"/>
                <a:cs typeface="Calibri"/>
              </a:rPr>
              <a:t>: Science of Safety videos (23 minutes) are available at </a:t>
            </a:r>
          </a:p>
          <a:p>
            <a:r>
              <a:rPr lang="en-US" sz="1400" u="sng" dirty="0" smtClean="0">
                <a:latin typeface="Calibri"/>
                <a:cs typeface="Calibri"/>
                <a:hlinkClick r:id="rId8"/>
              </a:rPr>
              <a:t>http</a:t>
            </a:r>
            <a:r>
              <a:rPr lang="en-US" sz="1400" u="sng" dirty="0">
                <a:latin typeface="Calibri"/>
                <a:cs typeface="Calibri"/>
                <a:hlinkClick r:id="rId8"/>
              </a:rPr>
              <a:t>://</a:t>
            </a:r>
            <a:r>
              <a:rPr lang="en-US" sz="1400" u="sng" dirty="0" smtClean="0">
                <a:latin typeface="Calibri"/>
                <a:cs typeface="Calibri"/>
                <a:hlinkClick r:id="rId8"/>
              </a:rPr>
              <a:t>www.ahrq.gov/professionals/education/curriculum-tools/cusptoolkit/modules/understand/index.html</a:t>
            </a:r>
            <a:r>
              <a:rPr lang="en-US" sz="1400" dirty="0" smtClean="0">
                <a:latin typeface="Calibri"/>
                <a:cs typeface="Calibri"/>
              </a:rPr>
              <a:t>.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9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a typeface="ＭＳ Ｐゴシック" charset="0"/>
              </a:rPr>
              <a:t>Staff Safety Assessment</a:t>
            </a:r>
            <a:endParaRPr lang="en-US" sz="32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219200"/>
            <a:ext cx="8153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Taps wisdom of </a:t>
            </a:r>
            <a:r>
              <a:rPr lang="en-US" dirty="0" smtClean="0"/>
              <a:t>frontline </a:t>
            </a:r>
            <a:r>
              <a:rPr lang="en-US" dirty="0"/>
              <a:t>providers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Helps providers understand </a:t>
            </a:r>
            <a:r>
              <a:rPr lang="en-US" dirty="0"/>
              <a:t>the patient safety risks in their clinical areas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Gives insight </a:t>
            </a:r>
            <a:r>
              <a:rPr lang="en-US" dirty="0"/>
              <a:t>into potential solutions to these problems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Leverages </a:t>
            </a:r>
            <a:r>
              <a:rPr lang="en-US" dirty="0"/>
              <a:t>frontline wisdom to guide safety improvement efforts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Safety Assessment</a:t>
            </a:r>
            <a:endParaRPr lang="en-US" dirty="0"/>
          </a:p>
        </p:txBody>
      </p:sp>
      <p:graphicFrame>
        <p:nvGraphicFramePr>
          <p:cNvPr id="4" name="Content Placeholder 3" descr="Three questions within large arrows:&#10;&#10;1. How will your next ventilated patient be harmed?&#10;&#10;2. What can be done to prevent or minimize this harm?&#10;&#10;3. How can we get the patient off the ventilator faster?&#10;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123650"/>
              </p:ext>
            </p:extLst>
          </p:nvPr>
        </p:nvGraphicFramePr>
        <p:xfrm>
          <a:off x="762000" y="1371600"/>
          <a:ext cx="7772400" cy="4470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66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a typeface="ＭＳ Ｐゴシック" charset="0"/>
              </a:rPr>
              <a:t>Staff Safety Assessment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 smtClean="0">
                <a:solidFill>
                  <a:srgbClr val="4BACC6"/>
                </a:solidFill>
              </a:rPr>
              <a:t>The SSA should be—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Coordinated by a safety program lead </a:t>
            </a:r>
            <a:r>
              <a:rPr lang="en-US" sz="2800" dirty="0"/>
              <a:t>or </a:t>
            </a:r>
            <a:r>
              <a:rPr lang="en-US" sz="2800" dirty="0" smtClean="0"/>
              <a:t>designee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Administered to </a:t>
            </a:r>
            <a:r>
              <a:rPr lang="en-US" sz="2800" dirty="0"/>
              <a:t>ALL staff </a:t>
            </a:r>
            <a:endParaRPr lang="en-US" sz="28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Immediately after </a:t>
            </a:r>
            <a:r>
              <a:rPr lang="en-US" sz="2400" dirty="0"/>
              <a:t>training on the Science of </a:t>
            </a:r>
            <a:r>
              <a:rPr lang="en-US" sz="2400" dirty="0" smtClean="0"/>
              <a:t>Safety so providers have </a:t>
            </a:r>
            <a:r>
              <a:rPr lang="en-US" sz="2400" dirty="0"/>
              <a:t>lenses to see system problems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Incorporating an SSA collection box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To encourage staff to report safety </a:t>
            </a:r>
            <a:r>
              <a:rPr lang="en-US" sz="2400" dirty="0" smtClean="0"/>
              <a:t>concerns</a:t>
            </a:r>
            <a:endParaRPr lang="en-US" sz="24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To drop completed forms in </a:t>
            </a:r>
            <a:r>
              <a:rPr lang="en-US" sz="2400" dirty="0"/>
              <a:t>an accessible </a:t>
            </a:r>
            <a:r>
              <a:rPr lang="en-US" sz="2400" dirty="0" smtClean="0"/>
              <a:t>location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Completed at </a:t>
            </a:r>
            <a:r>
              <a:rPr lang="en-US" sz="2800" dirty="0"/>
              <a:t>least every 6 </a:t>
            </a:r>
            <a:r>
              <a:rPr lang="en-US" sz="2800" dirty="0" smtClean="0"/>
              <a:t>months</a:t>
            </a:r>
            <a:endParaRPr lang="en-US" sz="28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219200"/>
            <a:ext cx="8153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a typeface="ＭＳ Ｐゴシック" charset="0"/>
              </a:rPr>
              <a:t>SSA: Next Steps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4816"/>
            <a:ext cx="8458200" cy="473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BACC6"/>
                </a:solidFill>
              </a:rPr>
              <a:t>Present the </a:t>
            </a:r>
            <a:r>
              <a:rPr lang="en-US" i="1" dirty="0">
                <a:solidFill>
                  <a:srgbClr val="4BACC6"/>
                </a:solidFill>
              </a:rPr>
              <a:t>Science of Safety </a:t>
            </a:r>
            <a:r>
              <a:rPr lang="en-US" dirty="0">
                <a:solidFill>
                  <a:srgbClr val="4BACC6"/>
                </a:solidFill>
              </a:rPr>
              <a:t>video and </a:t>
            </a:r>
            <a:r>
              <a:rPr lang="en-US" dirty="0" smtClean="0">
                <a:solidFill>
                  <a:srgbClr val="4BACC6"/>
                </a:solidFill>
              </a:rPr>
              <a:t>administer </a:t>
            </a:r>
            <a:r>
              <a:rPr lang="en-US" dirty="0">
                <a:solidFill>
                  <a:srgbClr val="4BACC6"/>
                </a:solidFill>
              </a:rPr>
              <a:t>SSA during these ideal </a:t>
            </a:r>
            <a:r>
              <a:rPr lang="en-US" dirty="0" smtClean="0">
                <a:solidFill>
                  <a:srgbClr val="4BACC6"/>
                </a:solidFill>
              </a:rPr>
              <a:t>times: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219200"/>
            <a:ext cx="8153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165600"/>
              </p:ext>
            </p:extLst>
          </p:nvPr>
        </p:nvGraphicFramePr>
        <p:xfrm>
          <a:off x="228600" y="2438400"/>
          <a:ext cx="86868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048000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4BACC6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Medical staff grand rounds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4BACC6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staff orientation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4BACC6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Regularly scheduled staff meetings </a:t>
                      </a:r>
                    </a:p>
                    <a:p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4BACC6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Lunch session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4BACC6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Special educator sessions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4BACC6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Annual recertification requirements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81250" y="5301241"/>
            <a:ext cx="4381500" cy="584775"/>
          </a:xfrm>
          <a:prstGeom prst="rect">
            <a:avLst/>
          </a:prstGeom>
          <a:solidFill>
            <a:srgbClr val="FBD84B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Tip</a:t>
            </a:r>
            <a:r>
              <a:rPr lang="en-US" sz="1600" dirty="0" smtClean="0">
                <a:latin typeface="Calibri"/>
                <a:cs typeface="Calibri"/>
              </a:rPr>
              <a:t>: Make the </a:t>
            </a:r>
            <a:r>
              <a:rPr lang="en-US" sz="1600" i="1" dirty="0" smtClean="0">
                <a:latin typeface="Calibri"/>
                <a:cs typeface="Calibri"/>
              </a:rPr>
              <a:t>Science of Safety video </a:t>
            </a:r>
            <a:r>
              <a:rPr lang="en-US" sz="1600" dirty="0" smtClean="0">
                <a:latin typeface="Calibri"/>
                <a:cs typeface="Calibri"/>
              </a:rPr>
              <a:t>available in the break room and on the hospital intranet.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6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a typeface="ＭＳ Ｐゴシック" charset="0"/>
              </a:rPr>
              <a:t>Learning Objectives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768"/>
              </a:spcBef>
              <a:spcAft>
                <a:spcPts val="1200"/>
              </a:spcAft>
              <a:buNone/>
              <a:defRPr/>
            </a:pPr>
            <a:r>
              <a:rPr lang="en-US" sz="2800" dirty="0" smtClean="0">
                <a:solidFill>
                  <a:schemeClr val="accent5"/>
                </a:solidFill>
              </a:rPr>
              <a:t>After </a:t>
            </a:r>
            <a:r>
              <a:rPr lang="en-US" sz="2800" dirty="0">
                <a:solidFill>
                  <a:schemeClr val="accent5"/>
                </a:solidFill>
              </a:rPr>
              <a:t>this session, you will be able </a:t>
            </a:r>
            <a:r>
              <a:rPr lang="en-US" sz="2800" dirty="0" smtClean="0">
                <a:solidFill>
                  <a:schemeClr val="accent5"/>
                </a:solidFill>
              </a:rPr>
              <a:t>to—</a:t>
            </a:r>
            <a:endParaRPr lang="en-US" sz="2800" dirty="0" smtClean="0">
              <a:solidFill>
                <a:schemeClr val="accent5"/>
              </a:solidFill>
              <a:ea typeface="ＭＳ Ｐゴシック" charset="0"/>
            </a:endParaRPr>
          </a:p>
          <a:p>
            <a:pPr lvl="0">
              <a:lnSpc>
                <a:spcPct val="110000"/>
              </a:lnSpc>
              <a:spcBef>
                <a:spcPts val="768"/>
              </a:spcBef>
            </a:pPr>
            <a:r>
              <a:rPr lang="en-US" sz="2400" dirty="0" smtClean="0"/>
              <a:t>Explain the vision of Comprehensive Unit-based Safety Program (CUSP) teams </a:t>
            </a:r>
          </a:p>
          <a:p>
            <a:pPr lvl="0">
              <a:lnSpc>
                <a:spcPct val="110000"/>
              </a:lnSpc>
              <a:spcBef>
                <a:spcPts val="768"/>
              </a:spcBef>
            </a:pPr>
            <a:r>
              <a:rPr lang="en-US" sz="2400" dirty="0" smtClean="0"/>
              <a:t>List the five steps of CUSP </a:t>
            </a:r>
          </a:p>
          <a:p>
            <a:pPr lvl="0">
              <a:lnSpc>
                <a:spcPct val="110000"/>
              </a:lnSpc>
              <a:spcBef>
                <a:spcPts val="768"/>
              </a:spcBef>
            </a:pPr>
            <a:r>
              <a:rPr lang="en-US" sz="2400" dirty="0" smtClean="0"/>
              <a:t>Describe the benefits of the Staff Safety Assessment (SSA)</a:t>
            </a:r>
          </a:p>
          <a:p>
            <a:pPr>
              <a:lnSpc>
                <a:spcPct val="110000"/>
              </a:lnSpc>
              <a:spcBef>
                <a:spcPts val="768"/>
              </a:spcBef>
            </a:pPr>
            <a:r>
              <a:rPr lang="en-US" sz="2400" dirty="0"/>
              <a:t>A</a:t>
            </a:r>
            <a:r>
              <a:rPr lang="en-US" sz="2400" dirty="0" smtClean="0"/>
              <a:t>dminister </a:t>
            </a:r>
            <a:r>
              <a:rPr lang="en-US" sz="2400" dirty="0"/>
              <a:t>the </a:t>
            </a:r>
            <a:r>
              <a:rPr lang="en-US" sz="2400" dirty="0" smtClean="0"/>
              <a:t>SSA</a:t>
            </a:r>
            <a:endParaRPr lang="en-US" sz="2400" dirty="0"/>
          </a:p>
          <a:p>
            <a:pPr lvl="0">
              <a:lnSpc>
                <a:spcPct val="110000"/>
              </a:lnSpc>
              <a:spcBef>
                <a:spcPts val="768"/>
              </a:spcBef>
            </a:pPr>
            <a:r>
              <a:rPr lang="en-US" sz="2400" dirty="0" smtClean="0">
                <a:ea typeface="ＭＳ Ｐゴシック" charset="0"/>
              </a:rPr>
              <a:t>Conduct a premortem exercise with your team to proactively identify risks</a:t>
            </a:r>
          </a:p>
          <a:p>
            <a:pPr marL="463550" indent="-463550"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>
              <a:ea typeface="ＭＳ Ｐゴシック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219200"/>
            <a:ext cx="8153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a typeface="ＭＳ Ｐゴシック" charset="0"/>
              </a:rPr>
              <a:t>Training Steps and Tools</a:t>
            </a:r>
            <a:endParaRPr lang="en-US" sz="32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219200"/>
            <a:ext cx="8153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endParaRPr lang="en-US" dirty="0"/>
          </a:p>
        </p:txBody>
      </p:sp>
      <p:graphicFrame>
        <p:nvGraphicFramePr>
          <p:cNvPr id="4" name="Content Placeholder 3" descr="Column 1 header: Next step&#10;Educate team on science of safety&#10;Record staff that completes training&#10;Administer SSA&#10;Collate results of SSA and share with team&#10;&#10;Column 2 header:&#10;Science of Safety video (23 minutes)&#10;Science of Safety training attendance sheet&#10;SSA&#10;Reference this presentation for help with sharing results&#10;" title="Next step / tools to us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983365"/>
              </p:ext>
            </p:extLst>
          </p:nvPr>
        </p:nvGraphicFramePr>
        <p:xfrm>
          <a:off x="457200" y="1524000"/>
          <a:ext cx="8229600" cy="33580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NEXT STEP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TOOLS TO USE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9753" marR="99753"/>
                </a:tc>
              </a:tr>
              <a:tr h="5237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Educate </a:t>
                      </a:r>
                      <a:r>
                        <a:rPr lang="en-US" sz="2000" baseline="0" dirty="0" smtClean="0"/>
                        <a:t>team on Science of Safety</a:t>
                      </a:r>
                      <a:endParaRPr lang="en-US" sz="2000" i="0" dirty="0"/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Science of Safety video (23 minutes)</a:t>
                      </a:r>
                    </a:p>
                  </a:txBody>
                  <a:tcPr marL="99753" marR="99753"/>
                </a:tc>
              </a:tr>
              <a:tr h="9266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Record staff</a:t>
                      </a:r>
                      <a:r>
                        <a:rPr lang="en-US" sz="2000" baseline="0" dirty="0" smtClean="0"/>
                        <a:t> that completes training</a:t>
                      </a:r>
                      <a:endParaRPr lang="en-US" sz="2000" dirty="0"/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Science of Safety training attendance sheet</a:t>
                      </a:r>
                    </a:p>
                  </a:txBody>
                  <a:tcPr marL="99753" marR="99753"/>
                </a:tc>
              </a:tr>
              <a:tr h="5237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Administer </a:t>
                      </a:r>
                      <a:r>
                        <a:rPr lang="en-US" sz="2000" baseline="0" dirty="0" smtClean="0"/>
                        <a:t>SSA</a:t>
                      </a:r>
                      <a:endParaRPr lang="en-US" sz="2000" dirty="0"/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SSA</a:t>
                      </a:r>
                      <a:endParaRPr lang="en-US" sz="2000" dirty="0"/>
                    </a:p>
                  </a:txBody>
                  <a:tcPr marL="99753" marR="99753"/>
                </a:tc>
              </a:tr>
              <a:tr h="9266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Collate results of SSA and </a:t>
                      </a:r>
                    </a:p>
                    <a:p>
                      <a:r>
                        <a:rPr lang="en-US" sz="2000" dirty="0" smtClean="0"/>
                        <a:t>share with team</a:t>
                      </a:r>
                      <a:endParaRPr lang="en-US" sz="2000" dirty="0"/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Reference this presentation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for help with</a:t>
                      </a:r>
                      <a:r>
                        <a:rPr lang="en-US" sz="2000" baseline="0" dirty="0" smtClean="0"/>
                        <a:t> sharing results</a:t>
                      </a:r>
                      <a:endParaRPr lang="en-US" sz="2000" dirty="0"/>
                    </a:p>
                  </a:txBody>
                  <a:tcPr marL="99753" marR="9975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2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a typeface="ＭＳ Ｐゴシック" charset="0"/>
              </a:rPr>
              <a:t>Interpreting SSA 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768"/>
              </a:spcBef>
              <a:buNone/>
            </a:pPr>
            <a:r>
              <a:rPr lang="en-US" sz="2800" dirty="0">
                <a:solidFill>
                  <a:srgbClr val="4BACC6"/>
                </a:solidFill>
              </a:rPr>
              <a:t>Prioritize identified defects using the following </a:t>
            </a:r>
            <a:r>
              <a:rPr lang="en-US" sz="2800" dirty="0" smtClean="0">
                <a:solidFill>
                  <a:srgbClr val="4BACC6"/>
                </a:solidFill>
              </a:rPr>
              <a:t>criteria:</a:t>
            </a:r>
            <a:endParaRPr lang="en-US" sz="2800" dirty="0">
              <a:solidFill>
                <a:srgbClr val="4BACC6"/>
              </a:solidFill>
            </a:endParaRPr>
          </a:p>
          <a:p>
            <a:pPr lvl="0">
              <a:spcBef>
                <a:spcPts val="768"/>
              </a:spcBef>
            </a:pPr>
            <a:r>
              <a:rPr lang="en-US" sz="2800" dirty="0"/>
              <a:t>Likelihood of the defect harming the patient</a:t>
            </a:r>
          </a:p>
          <a:p>
            <a:pPr lvl="0">
              <a:spcBef>
                <a:spcPts val="768"/>
              </a:spcBef>
            </a:pPr>
            <a:r>
              <a:rPr lang="en-US" sz="2800" dirty="0"/>
              <a:t>Severity of harm the defect causes</a:t>
            </a:r>
          </a:p>
          <a:p>
            <a:pPr lvl="0">
              <a:spcBef>
                <a:spcPts val="768"/>
              </a:spcBef>
            </a:pPr>
            <a:r>
              <a:rPr lang="en-US" sz="2800" dirty="0"/>
              <a:t>Frequency of the defect occurrence</a:t>
            </a:r>
          </a:p>
          <a:p>
            <a:pPr lvl="0">
              <a:spcBef>
                <a:spcPts val="768"/>
              </a:spcBef>
            </a:pPr>
            <a:r>
              <a:rPr lang="en-US" sz="2800" dirty="0"/>
              <a:t>Likelihood of preventing defect in daily work</a:t>
            </a:r>
          </a:p>
          <a:p>
            <a:endParaRPr lang="en-US" sz="28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219200"/>
            <a:ext cx="8153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a typeface="ＭＳ Ｐゴシック" charset="0"/>
              </a:rPr>
              <a:t>Key Takeaways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Patient safety efforts are not just about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checklists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CUSP brings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adaptive work into the change process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CUSP teams integrate the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principles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of safe design into the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day-to-day activities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Standardize care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Create independent checks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Learn from defects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SSA taps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the wisdom of frontline staff</a:t>
            </a:r>
          </a:p>
          <a:p>
            <a:pPr marL="857250" lvl="1" indent="-3429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—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How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will the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next patient in your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clinical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area will be harmed?</a:t>
            </a:r>
          </a:p>
          <a:p>
            <a:pPr marL="857250" lvl="1" indent="-3429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—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What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can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be done to prevent or minimize this harm?</a:t>
            </a:r>
          </a:p>
          <a:p>
            <a:pPr marL="857250" lvl="1" indent="-3429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—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How can we get the patient off the ventilator faster?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219200"/>
            <a:ext cx="8153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8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</a:rPr>
              <a:t>PREMORTEM Exercise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Tahoma" charset="0"/>
              </a:rPr>
              <a:t>Preparing </a:t>
            </a:r>
            <a:r>
              <a:rPr lang="en-US" dirty="0" smtClean="0">
                <a:solidFill>
                  <a:srgbClr val="FFFFFF"/>
                </a:solidFill>
                <a:cs typeface="Tahoma" charset="0"/>
              </a:rPr>
              <a:t>To </a:t>
            </a:r>
            <a:r>
              <a:rPr lang="en-US" dirty="0">
                <a:solidFill>
                  <a:srgbClr val="FFFFFF"/>
                </a:solidFill>
                <a:cs typeface="Tahoma" charset="0"/>
              </a:rPr>
              <a:t>Lead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768"/>
              </a:spcBef>
            </a:pPr>
            <a:r>
              <a:rPr lang="en-US" sz="2800" dirty="0">
                <a:cs typeface="Tahoma" charset="0"/>
              </a:rPr>
              <a:t>In a postmortem, an autopsy is performed to learn why a patient died. While it may be helpful to those </a:t>
            </a:r>
            <a:r>
              <a:rPr lang="en-US" sz="2800" dirty="0" smtClean="0">
                <a:cs typeface="Tahoma" charset="0"/>
              </a:rPr>
              <a:t>interested in the </a:t>
            </a:r>
            <a:r>
              <a:rPr lang="en-US" sz="2800" dirty="0">
                <a:cs typeface="Tahoma" charset="0"/>
              </a:rPr>
              <a:t>results, it does not help the central figure in the medical drama</a:t>
            </a:r>
            <a:r>
              <a:rPr lang="en-US" sz="2800" i="1" dirty="0">
                <a:cs typeface="Tahoma" charset="0"/>
              </a:rPr>
              <a:t>—the patient</a:t>
            </a:r>
            <a:r>
              <a:rPr lang="en-US" sz="2800" dirty="0" smtClean="0">
                <a:cs typeface="Tahoma" charset="0"/>
              </a:rPr>
              <a:t>.</a:t>
            </a:r>
            <a:endParaRPr lang="en-US" sz="2800" dirty="0">
              <a:cs typeface="Tahoma" charset="0"/>
            </a:endParaRPr>
          </a:p>
          <a:p>
            <a:pPr>
              <a:spcBef>
                <a:spcPts val="768"/>
              </a:spcBef>
            </a:pPr>
            <a:r>
              <a:rPr lang="en-US" sz="2800" dirty="0">
                <a:cs typeface="Tahoma" charset="0"/>
              </a:rPr>
              <a:t>The </a:t>
            </a:r>
            <a:r>
              <a:rPr lang="en-US" sz="2800" b="1" dirty="0" smtClean="0">
                <a:solidFill>
                  <a:schemeClr val="accent5"/>
                </a:solidFill>
                <a:cs typeface="Tahoma" charset="0"/>
              </a:rPr>
              <a:t>Premortem </a:t>
            </a:r>
            <a:r>
              <a:rPr lang="en-US" sz="2800" b="1" dirty="0">
                <a:solidFill>
                  <a:schemeClr val="accent5"/>
                </a:solidFill>
                <a:cs typeface="Tahoma" charset="0"/>
              </a:rPr>
              <a:t>Exercise </a:t>
            </a:r>
            <a:r>
              <a:rPr lang="en-US" sz="2800" dirty="0">
                <a:cs typeface="Tahoma" charset="0"/>
              </a:rPr>
              <a:t>is used to identify potential barriers and vulnerabilities to project success before they occur. It builds intuition </a:t>
            </a:r>
            <a:r>
              <a:rPr lang="en-US" sz="2800" dirty="0" smtClean="0">
                <a:cs typeface="Tahoma" charset="0"/>
              </a:rPr>
              <a:t>about and </a:t>
            </a:r>
            <a:r>
              <a:rPr lang="en-US" sz="2800" dirty="0">
                <a:cs typeface="Tahoma" charset="0"/>
              </a:rPr>
              <a:t>sensitivity to future problems.</a:t>
            </a:r>
          </a:p>
        </p:txBody>
      </p:sp>
    </p:spTree>
    <p:extLst>
      <p:ext uri="{BB962C8B-B14F-4D97-AF65-F5344CB8AC3E}">
        <p14:creationId xmlns:p14="http://schemas.microsoft.com/office/powerpoint/2010/main" val="154352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Premortem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768"/>
              </a:spcBef>
              <a:buNone/>
            </a:pPr>
            <a:r>
              <a:rPr lang="en-US" sz="2800" dirty="0" smtClean="0">
                <a:solidFill>
                  <a:schemeClr val="accent5"/>
                </a:solidFill>
                <a:cs typeface="Tahoma" charset="0"/>
              </a:rPr>
              <a:t>Step 1</a:t>
            </a:r>
          </a:p>
          <a:p>
            <a:pPr>
              <a:spcBef>
                <a:spcPts val="768"/>
              </a:spcBef>
            </a:pPr>
            <a:r>
              <a:rPr lang="en-US" sz="2800" dirty="0" smtClean="0">
                <a:cs typeface="Tahoma" charset="0"/>
              </a:rPr>
              <a:t>Imagine </a:t>
            </a:r>
            <a:r>
              <a:rPr lang="en-US" sz="2800" dirty="0">
                <a:cs typeface="Tahoma" charset="0"/>
              </a:rPr>
              <a:t>that we are 2 years into the future and, despite all of the </a:t>
            </a:r>
            <a:r>
              <a:rPr lang="en-US" sz="2800" dirty="0" smtClean="0">
                <a:cs typeface="Tahoma" charset="0"/>
              </a:rPr>
              <a:t>team’s </a:t>
            </a:r>
            <a:r>
              <a:rPr lang="en-US" sz="2800" dirty="0">
                <a:cs typeface="Tahoma" charset="0"/>
              </a:rPr>
              <a:t>efforts, the project has </a:t>
            </a:r>
            <a:r>
              <a:rPr lang="en-US" sz="2800" dirty="0" smtClean="0">
                <a:cs typeface="Tahoma" charset="0"/>
              </a:rPr>
              <a:t>failed catastrophically</a:t>
            </a:r>
            <a:r>
              <a:rPr lang="en-US" sz="2800" dirty="0">
                <a:cs typeface="Tahoma" charset="0"/>
              </a:rPr>
              <a:t>. Things have gone completely wrong on a number of fronts. </a:t>
            </a:r>
          </a:p>
          <a:p>
            <a:pPr>
              <a:spcBef>
                <a:spcPts val="768"/>
              </a:spcBef>
            </a:pPr>
            <a:r>
              <a:rPr lang="en-US" sz="2800" dirty="0">
                <a:cs typeface="Tahoma" charset="0"/>
              </a:rPr>
              <a:t>Now, ask: </a:t>
            </a:r>
          </a:p>
          <a:p>
            <a:pPr lvl="1">
              <a:spcBef>
                <a:spcPts val="768"/>
              </a:spcBef>
            </a:pPr>
            <a:r>
              <a:rPr lang="en-US" dirty="0">
                <a:cs typeface="Tahoma" charset="0"/>
              </a:rPr>
              <a:t>What does the </a:t>
            </a:r>
            <a:r>
              <a:rPr lang="en-US" dirty="0" smtClean="0">
                <a:cs typeface="Tahoma" charset="0"/>
              </a:rPr>
              <a:t>worst</a:t>
            </a:r>
            <a:r>
              <a:rPr lang="en-US" b="1" dirty="0">
                <a:cs typeface="Tahoma" charset="0"/>
              </a:rPr>
              <a:t>-</a:t>
            </a:r>
            <a:r>
              <a:rPr lang="en-US" dirty="0" smtClean="0">
                <a:cs typeface="Tahoma" charset="0"/>
              </a:rPr>
              <a:t>case </a:t>
            </a:r>
            <a:r>
              <a:rPr lang="en-US" dirty="0">
                <a:cs typeface="Tahoma" charset="0"/>
              </a:rPr>
              <a:t>scenario</a:t>
            </a:r>
            <a:r>
              <a:rPr lang="en-US" b="1" dirty="0">
                <a:cs typeface="Tahoma" charset="0"/>
              </a:rPr>
              <a:t> </a:t>
            </a:r>
            <a:r>
              <a:rPr lang="en-US" dirty="0">
                <a:cs typeface="Tahoma" charset="0"/>
              </a:rPr>
              <a:t>look like?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Premortem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768"/>
              </a:spcBef>
              <a:buNone/>
            </a:pPr>
            <a:r>
              <a:rPr lang="en-US" sz="2800" dirty="0" smtClean="0">
                <a:solidFill>
                  <a:schemeClr val="accent5"/>
                </a:solidFill>
                <a:cs typeface="Tahoma" charset="0"/>
              </a:rPr>
              <a:t>Step 2</a:t>
            </a:r>
          </a:p>
          <a:p>
            <a:pPr>
              <a:spcBef>
                <a:spcPts val="768"/>
              </a:spcBef>
            </a:pPr>
            <a:r>
              <a:rPr lang="en-US" sz="2800" dirty="0" smtClean="0">
                <a:cs typeface="Tahoma" charset="0"/>
              </a:rPr>
              <a:t>Generate </a:t>
            </a:r>
            <a:r>
              <a:rPr lang="en-US" sz="2800" dirty="0">
                <a:cs typeface="Tahoma" charset="0"/>
              </a:rPr>
              <a:t>the reasons for failure. </a:t>
            </a:r>
          </a:p>
          <a:p>
            <a:pPr>
              <a:spcBef>
                <a:spcPts val="768"/>
              </a:spcBef>
            </a:pPr>
            <a:r>
              <a:rPr lang="en-US" sz="2800" dirty="0" smtClean="0">
                <a:cs typeface="Tahoma" charset="0"/>
              </a:rPr>
              <a:t>Brainstorm reasons </a:t>
            </a:r>
            <a:r>
              <a:rPr lang="en-US" sz="2800" dirty="0">
                <a:cs typeface="Tahoma" charset="0"/>
              </a:rPr>
              <a:t>you believe this failure occurred.</a:t>
            </a:r>
          </a:p>
          <a:p>
            <a:pPr>
              <a:spcBef>
                <a:spcPts val="768"/>
              </a:spcBef>
            </a:pPr>
            <a:r>
              <a:rPr lang="en-US" sz="2800" dirty="0">
                <a:cs typeface="Tahoma" charset="0"/>
              </a:rPr>
              <a:t>Now, ask: </a:t>
            </a:r>
          </a:p>
          <a:p>
            <a:pPr lvl="1">
              <a:spcBef>
                <a:spcPts val="768"/>
              </a:spcBef>
            </a:pPr>
            <a:r>
              <a:rPr lang="en-US" dirty="0">
                <a:cs typeface="Tahoma" charset="0"/>
              </a:rPr>
              <a:t>What could have caused our project to fail?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Premortem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768"/>
              </a:spcBef>
              <a:buNone/>
            </a:pPr>
            <a:r>
              <a:rPr lang="en-US" sz="2800" dirty="0" smtClean="0">
                <a:solidFill>
                  <a:schemeClr val="accent5"/>
                </a:solidFill>
                <a:cs typeface="Tahoma" charset="0"/>
              </a:rPr>
              <a:t>Step 3</a:t>
            </a:r>
          </a:p>
          <a:p>
            <a:pPr>
              <a:spcBef>
                <a:spcPts val="768"/>
              </a:spcBef>
            </a:pPr>
            <a:r>
              <a:rPr lang="en-US" sz="2800" dirty="0" smtClean="0">
                <a:cs typeface="Tahoma" charset="0"/>
              </a:rPr>
              <a:t>Prioritize </a:t>
            </a:r>
            <a:r>
              <a:rPr lang="en-US" sz="2800" dirty="0">
                <a:cs typeface="Tahoma" charset="0"/>
              </a:rPr>
              <a:t>your list of potential reasons for failure.</a:t>
            </a:r>
          </a:p>
          <a:p>
            <a:pPr>
              <a:spcBef>
                <a:spcPts val="768"/>
              </a:spcBef>
            </a:pPr>
            <a:r>
              <a:rPr lang="en-US" sz="2800" dirty="0">
                <a:cs typeface="Tahoma" charset="0"/>
              </a:rPr>
              <a:t>Address the top </a:t>
            </a:r>
            <a:r>
              <a:rPr lang="en-US" sz="2800" dirty="0" smtClean="0">
                <a:cs typeface="Tahoma" charset="0"/>
              </a:rPr>
              <a:t>two </a:t>
            </a:r>
            <a:r>
              <a:rPr lang="en-US" sz="2800" dirty="0">
                <a:cs typeface="Tahoma" charset="0"/>
              </a:rPr>
              <a:t>or </a:t>
            </a:r>
            <a:r>
              <a:rPr lang="en-US" sz="2800" dirty="0" smtClean="0">
                <a:cs typeface="Tahoma" charset="0"/>
              </a:rPr>
              <a:t>three </a:t>
            </a:r>
            <a:r>
              <a:rPr lang="en-US" sz="2800" dirty="0">
                <a:cs typeface="Tahoma" charset="0"/>
              </a:rPr>
              <a:t>concerns. </a:t>
            </a:r>
          </a:p>
          <a:p>
            <a:pPr>
              <a:spcBef>
                <a:spcPts val="768"/>
              </a:spcBef>
            </a:pPr>
            <a:r>
              <a:rPr lang="en-US" sz="2800" dirty="0">
                <a:cs typeface="Tahoma" charset="0"/>
              </a:rPr>
              <a:t>Now, ask:</a:t>
            </a:r>
          </a:p>
          <a:p>
            <a:pPr lvl="1">
              <a:spcBef>
                <a:spcPts val="768"/>
              </a:spcBef>
            </a:pPr>
            <a:r>
              <a:rPr lang="en-US" dirty="0">
                <a:cs typeface="Tahoma" charset="0"/>
              </a:rPr>
              <a:t>What specific actions can you take to avoid or manage these concerns?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Premortem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768"/>
              </a:spcBef>
              <a:buNone/>
            </a:pPr>
            <a:r>
              <a:rPr lang="en-US" sz="2800" dirty="0" smtClean="0">
                <a:solidFill>
                  <a:schemeClr val="accent5"/>
                </a:solidFill>
              </a:rPr>
              <a:t>Step </a:t>
            </a:r>
            <a:r>
              <a:rPr lang="en-US" sz="2800" dirty="0">
                <a:solidFill>
                  <a:schemeClr val="accent5"/>
                </a:solidFill>
              </a:rPr>
              <a:t>4</a:t>
            </a:r>
            <a:endParaRPr lang="en-US" sz="2800" dirty="0" smtClean="0">
              <a:solidFill>
                <a:schemeClr val="accent5"/>
              </a:solidFill>
              <a:cs typeface="Tahoma" charset="0"/>
            </a:endParaRPr>
          </a:p>
          <a:p>
            <a:pPr>
              <a:spcBef>
                <a:spcPts val="768"/>
              </a:spcBef>
            </a:pPr>
            <a:r>
              <a:rPr lang="en-US" sz="2800" dirty="0" smtClean="0">
                <a:cs typeface="Tahoma" charset="0"/>
              </a:rPr>
              <a:t>Throughout </a:t>
            </a:r>
            <a:r>
              <a:rPr lang="en-US" sz="2800" dirty="0">
                <a:cs typeface="Tahoma" charset="0"/>
              </a:rPr>
              <a:t>your </a:t>
            </a:r>
            <a:r>
              <a:rPr lang="en-US" sz="2800" dirty="0" smtClean="0">
                <a:cs typeface="Tahoma" charset="0"/>
              </a:rPr>
              <a:t>program, </a:t>
            </a:r>
            <a:r>
              <a:rPr lang="en-US" sz="2800" dirty="0">
                <a:cs typeface="Tahoma" charset="0"/>
              </a:rPr>
              <a:t>periodically review the potential problem list with your team.</a:t>
            </a:r>
          </a:p>
          <a:p>
            <a:pPr>
              <a:spcBef>
                <a:spcPts val="768"/>
              </a:spcBef>
            </a:pPr>
            <a:r>
              <a:rPr lang="en-US" sz="2800" dirty="0">
                <a:cs typeface="Tahoma" charset="0"/>
              </a:rPr>
              <a:t>This process will raise team awareness </a:t>
            </a:r>
            <a:r>
              <a:rPr lang="en-US" sz="2800" dirty="0" smtClean="0">
                <a:cs typeface="Tahoma" charset="0"/>
              </a:rPr>
              <a:t>of emerging problems and </a:t>
            </a:r>
            <a:r>
              <a:rPr lang="en-US" sz="2800" dirty="0">
                <a:cs typeface="Tahoma" charset="0"/>
              </a:rPr>
              <a:t>allow </a:t>
            </a:r>
            <a:r>
              <a:rPr lang="en-US" sz="2800" dirty="0" smtClean="0">
                <a:cs typeface="Tahoma" charset="0"/>
              </a:rPr>
              <a:t>the team </a:t>
            </a:r>
            <a:r>
              <a:rPr lang="en-US" sz="2800" dirty="0">
                <a:cs typeface="Tahoma" charset="0"/>
              </a:rPr>
              <a:t>to anticipate solutions.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8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Premortem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tabLst>
                <a:tab pos="1828800" algn="l"/>
              </a:tabLst>
            </a:pPr>
            <a:r>
              <a:rPr lang="en-US" sz="2800" dirty="0" smtClean="0">
                <a:solidFill>
                  <a:schemeClr val="accent5"/>
                </a:solidFill>
                <a:cs typeface="Tahoma" charset="0"/>
              </a:rPr>
              <a:t>Summary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800" dirty="0" smtClean="0">
                <a:cs typeface="Tahoma" charset="0"/>
              </a:rPr>
              <a:t>Two </a:t>
            </a:r>
            <a:r>
              <a:rPr lang="en-US" sz="2800" dirty="0">
                <a:cs typeface="Tahoma" charset="0"/>
              </a:rPr>
              <a:t>years out, what does the worst case scenario look like?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800" dirty="0">
                <a:cs typeface="Tahoma" charset="0"/>
              </a:rPr>
              <a:t>What could have caused your project to fail?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800" dirty="0">
                <a:cs typeface="Tahoma" charset="0"/>
              </a:rPr>
              <a:t>What specific actions can you take to avoid or manage these issues?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800" dirty="0">
                <a:cs typeface="Tahoma" charset="0"/>
              </a:rPr>
              <a:t>Review and anticipate potential problems throughout the </a:t>
            </a:r>
            <a:r>
              <a:rPr lang="en-US" sz="2800" dirty="0" smtClean="0">
                <a:cs typeface="Tahoma" charset="0"/>
              </a:rPr>
              <a:t>program.</a:t>
            </a:r>
            <a:endParaRPr lang="en-US" sz="2800" dirty="0"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4800"/>
            <a:ext cx="7772400" cy="136207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</a:rPr>
              <a:t>Comprehensive UNIT-BASED </a:t>
            </a:r>
            <a:br>
              <a:rPr lang="en-US" sz="3600" dirty="0" smtClean="0">
                <a:solidFill>
                  <a:schemeClr val="accent5"/>
                </a:solidFill>
              </a:rPr>
            </a:br>
            <a:r>
              <a:rPr lang="en-US" sz="3600" dirty="0" smtClean="0">
                <a:solidFill>
                  <a:schemeClr val="accent5"/>
                </a:solidFill>
              </a:rPr>
              <a:t>SAFETY PROGRAM (Cusp)</a:t>
            </a:r>
            <a:endParaRPr lang="en-US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2" descr="Multicolored hanging tags with question marks on them." title="Questions?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Pronovost PJ, Berenholtz SM, Goeschel C, </a:t>
            </a:r>
            <a:r>
              <a:rPr lang="en-US" sz="2000" dirty="0" smtClean="0"/>
              <a:t>et al. Improving </a:t>
            </a:r>
            <a:r>
              <a:rPr lang="en-US" sz="2000" dirty="0"/>
              <a:t>patient safety in intensive care units in Michigan. </a:t>
            </a:r>
            <a:r>
              <a:rPr lang="en-US" sz="2000" dirty="0" smtClean="0"/>
              <a:t>Journal of Critical </a:t>
            </a:r>
            <a:r>
              <a:rPr lang="en-US" sz="2000" dirty="0"/>
              <a:t>Care. 2008 Jun;23(2):207-21. PMID: 18538214.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tabLst>
                <a:tab pos="6524625" algn="l"/>
              </a:tabLst>
            </a:pPr>
            <a:endParaRPr lang="en-US" sz="18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  <a:tabLst>
                <a:tab pos="6524625" algn="l"/>
              </a:tabLst>
            </a:pPr>
            <a:endParaRPr lang="en-US" sz="1800" i="1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  <a:tabLst>
                <a:tab pos="6524625" algn="l"/>
              </a:tabLst>
            </a:pPr>
            <a:endParaRPr lang="en-US" sz="18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n-US" sz="1800" dirty="0" smtClean="0"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n-US" sz="1800" dirty="0" smtClean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n-US" sz="1800" dirty="0" smtClean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n-US" sz="18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n-US" sz="18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n-US" sz="18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n-US" sz="18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395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a typeface="ＭＳ Ｐゴシック" charset="0"/>
              </a:rPr>
              <a:t>Why CUSP?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04813" indent="-347663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haroni" panose="02010803020104030203" pitchFamily="2" charset="-79"/>
              </a:rPr>
              <a:t>Designed to improve safety culture and help users learn from mistakes</a:t>
            </a:r>
          </a:p>
          <a:p>
            <a:pPr marL="404813" indent="-347663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haroni" panose="02010803020104030203" pitchFamily="2" charset="-79"/>
              </a:rPr>
              <a:t>Values the wisdom of frontline staff</a:t>
            </a:r>
          </a:p>
          <a:p>
            <a:pPr marL="404813" indent="-347663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haroni" panose="02010803020104030203" pitchFamily="2" charset="-79"/>
              </a:rPr>
              <a:t>Empowers staff to be actively engaged in safety improvements</a:t>
            </a:r>
          </a:p>
          <a:p>
            <a:pPr marL="404813" indent="-347663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haroni" panose="02010803020104030203" pitchFamily="2" charset="-79"/>
              </a:rPr>
              <a:t>Linked with improvements in clinical outcomes and human resources outcomes</a:t>
            </a:r>
          </a:p>
          <a:p>
            <a:pPr marL="404813" indent="-347663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haroni" panose="02010803020104030203" pitchFamily="2" charset="-79"/>
              </a:rPr>
              <a:t>Helps eliminate barriers between staff and senior leadership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219200"/>
            <a:ext cx="8153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0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a typeface="ＭＳ Ｐゴシック" charset="0"/>
              </a:rPr>
              <a:t>CUSP Vision</a:t>
            </a:r>
            <a:endParaRPr lang="en-US" sz="32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219200"/>
            <a:ext cx="8153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768"/>
              </a:spcBef>
            </a:pPr>
            <a:r>
              <a:rPr lang="en-US" sz="2800" dirty="0" smtClean="0"/>
              <a:t>We treat </a:t>
            </a:r>
            <a:r>
              <a:rPr lang="en-US" sz="2800" dirty="0"/>
              <a:t>each patient </a:t>
            </a:r>
            <a:r>
              <a:rPr lang="en-US" sz="2800" dirty="0" smtClean="0"/>
              <a:t>the </a:t>
            </a:r>
            <a:r>
              <a:rPr lang="en-US" sz="2800" dirty="0"/>
              <a:t>same way we would want our family members </a:t>
            </a:r>
            <a:r>
              <a:rPr lang="en-US" sz="2800" dirty="0" smtClean="0"/>
              <a:t>treated</a:t>
            </a:r>
          </a:p>
          <a:p>
            <a:pPr>
              <a:spcBef>
                <a:spcPts val="768"/>
              </a:spcBef>
            </a:pPr>
            <a:r>
              <a:rPr lang="en-US" sz="2800" dirty="0" smtClean="0"/>
              <a:t>We </a:t>
            </a:r>
            <a:r>
              <a:rPr lang="en-US" sz="2800" dirty="0"/>
              <a:t>do not accept any preventable harm as an option</a:t>
            </a:r>
          </a:p>
          <a:p>
            <a:pPr>
              <a:spcBef>
                <a:spcPts val="768"/>
              </a:spcBef>
            </a:pPr>
            <a:r>
              <a:rPr lang="en-US" sz="2800" dirty="0"/>
              <a:t>We don’t settle</a:t>
            </a:r>
          </a:p>
          <a:p>
            <a:pPr lvl="1">
              <a:spcBef>
                <a:spcPts val="768"/>
              </a:spcBef>
            </a:pPr>
            <a:r>
              <a:rPr lang="en-US" sz="2400" dirty="0"/>
              <a:t>Our safety culture empowers us to achieve excellence in patient safety and quality</a:t>
            </a:r>
          </a:p>
          <a:p>
            <a:pPr lvl="1">
              <a:spcBef>
                <a:spcPts val="768"/>
              </a:spcBef>
            </a:pPr>
            <a:r>
              <a:rPr lang="en-US" sz="2400" dirty="0"/>
              <a:t>We believe in our power to speak up when we have safety </a:t>
            </a:r>
            <a:r>
              <a:rPr lang="en-US" sz="2400" dirty="0" smtClean="0"/>
              <a:t>concerns, </a:t>
            </a:r>
            <a:r>
              <a:rPr lang="en-US" sz="2400" dirty="0"/>
              <a:t>and we share this belief with others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75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a typeface="ＭＳ Ｐゴシック" charset="0"/>
              </a:rPr>
              <a:t>CUSP Vision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We keep an eye on our systems, with the goal of designing and improving systems that support us in our aim of delivering safe, quality care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We see defects as opportunities for continuous learning, and as a team, we tackle these opportunities because together we are stronger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We see patients and family members as part of our care teams, because we know that safe, quality care demands their involvement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219200"/>
            <a:ext cx="8153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CUSP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graphicFrame>
        <p:nvGraphicFramePr>
          <p:cNvPr id="6" name="Table 5" descr="Chart of five adaptive components of CUSP." title="Comprehensive Unit-Based Safety Program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387675"/>
              </p:ext>
            </p:extLst>
          </p:nvPr>
        </p:nvGraphicFramePr>
        <p:xfrm>
          <a:off x="457200" y="990600"/>
          <a:ext cx="8229600" cy="47854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29600"/>
              </a:tblGrid>
              <a:tr h="576163">
                <a:tc>
                  <a:txBody>
                    <a:bodyPr/>
                    <a:lstStyle/>
                    <a:p>
                      <a:pPr algn="ctr"/>
                      <a:r>
                        <a:rPr lang="en-US" sz="2400" spc="0" dirty="0" smtClean="0">
                          <a:solidFill>
                            <a:schemeClr val="tx1"/>
                          </a:solidFill>
                        </a:rPr>
                        <a:t>COMPREHENSIVE UNIT-BASED</a:t>
                      </a:r>
                      <a:r>
                        <a:rPr lang="en-US" sz="2400" spc="0" baseline="0" dirty="0" smtClean="0">
                          <a:solidFill>
                            <a:schemeClr val="tx1"/>
                          </a:solidFill>
                        </a:rPr>
                        <a:t> SAFETY PROGRAM</a:t>
                      </a:r>
                      <a:endParaRPr lang="en-US" sz="2400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66755">
                <a:tc>
                  <a:txBody>
                    <a:bodyPr/>
                    <a:lstStyle/>
                    <a:p>
                      <a:pPr marL="800100" lvl="1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2400" spc="-100" dirty="0" smtClean="0"/>
                        <a:t>Educate staff on</a:t>
                      </a:r>
                      <a:r>
                        <a:rPr lang="en-US" sz="2400" spc="-100" baseline="0" dirty="0" smtClean="0"/>
                        <a:t> Science of Safety</a:t>
                      </a:r>
                    </a:p>
                    <a:p>
                      <a:pPr marL="800100" lvl="1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2"/>
                      </a:pPr>
                      <a:r>
                        <a:rPr lang="en-US" sz="2400" spc="-100" dirty="0" smtClean="0"/>
                        <a:t>Identify</a:t>
                      </a:r>
                      <a:r>
                        <a:rPr lang="en-US" sz="2400" spc="-100" baseline="0" dirty="0" smtClean="0"/>
                        <a:t> defects</a:t>
                      </a:r>
                    </a:p>
                    <a:p>
                      <a:pPr marL="1257300" lvl="2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Calibri" panose="020F0502020204030204" pitchFamily="34" charset="0"/>
                        <a:buChar char="—"/>
                      </a:pPr>
                      <a:r>
                        <a:rPr lang="en-US" sz="2400" spc="-100" baseline="0" dirty="0" smtClean="0"/>
                        <a:t>How will the next patient in your clinical area be harmed?</a:t>
                      </a:r>
                    </a:p>
                    <a:p>
                      <a:pPr marL="1257300" lvl="2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Calibri" panose="020F0502020204030204" pitchFamily="34" charset="0"/>
                        <a:buChar char="—"/>
                      </a:pPr>
                      <a:r>
                        <a:rPr lang="en-US" sz="2400" spc="-100" baseline="0" dirty="0" smtClean="0"/>
                        <a:t>What can be done to prevent or minimize this harm?</a:t>
                      </a:r>
                    </a:p>
                    <a:p>
                      <a:pPr marL="1257300" lvl="2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Calibri" panose="020F0502020204030204" pitchFamily="34" charset="0"/>
                        <a:buChar char="—"/>
                      </a:pPr>
                      <a:r>
                        <a:rPr lang="en-US" sz="2400" spc="-100" baseline="0" dirty="0" smtClean="0"/>
                        <a:t>How can we get the patient off the ventilator faster?</a:t>
                      </a:r>
                    </a:p>
                    <a:p>
                      <a:pPr marL="800100" lvl="1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2"/>
                      </a:pPr>
                      <a:r>
                        <a:rPr lang="en-US" sz="2400" spc="-100" baseline="0" dirty="0" smtClean="0"/>
                        <a:t>Partner with a senior executive</a:t>
                      </a:r>
                    </a:p>
                    <a:p>
                      <a:pPr marL="800100" lvl="1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2"/>
                      </a:pPr>
                      <a:r>
                        <a:rPr lang="en-US" sz="2400" spc="-100" baseline="0" dirty="0" smtClean="0"/>
                        <a:t>Learn from defects</a:t>
                      </a:r>
                    </a:p>
                    <a:p>
                      <a:pPr marL="800100" lvl="1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2"/>
                      </a:pPr>
                      <a:r>
                        <a:rPr lang="en-US" sz="2400" spc="-100" baseline="0" dirty="0" smtClean="0"/>
                        <a:t>Improve teamwork and communication</a:t>
                      </a:r>
                    </a:p>
                  </a:txBody>
                  <a:tcPr/>
                </a:tc>
              </a:tr>
              <a:tr h="542555">
                <a:tc>
                  <a:txBody>
                    <a:bodyPr/>
                    <a:lstStyle/>
                    <a:p>
                      <a:pPr algn="ctr"/>
                      <a:r>
                        <a:rPr lang="en-US" sz="2400" kern="2000" spc="0" baseline="0" dirty="0" smtClean="0"/>
                        <a:t>ADAPTIVE COMPONENTS</a:t>
                      </a:r>
                      <a:endParaRPr lang="en-US" sz="2400" b="1" kern="2000" spc="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029200" y="5867400"/>
            <a:ext cx="3810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1. Pronovost </a:t>
            </a:r>
            <a:r>
              <a:rPr lang="en-US" sz="1000" dirty="0"/>
              <a:t>PJ, Berenholtz SM, Goeschel C, et al. Improving patient safety in intensive care units in Michigan. Journal of Critical Care. 2008 Jun;23(2):207-21. PMID: 18538214.</a:t>
            </a:r>
          </a:p>
        </p:txBody>
      </p:sp>
    </p:spTree>
    <p:extLst>
      <p:ext uri="{BB962C8B-B14F-4D97-AF65-F5344CB8AC3E}">
        <p14:creationId xmlns:p14="http://schemas.microsoft.com/office/powerpoint/2010/main" val="42029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CUSP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Educate staff on Science of Safety</a:t>
            </a:r>
          </a:p>
          <a:p>
            <a:pPr marL="914400" lvl="1" indent="-392113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—"/>
            </a:pPr>
            <a:r>
              <a:rPr lang="en-US" sz="2000" dirty="0" smtClean="0"/>
              <a:t>Help teams develop lenses to focus on system factors that can negatively impact care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Identify defects</a:t>
            </a:r>
          </a:p>
          <a:p>
            <a:pPr marL="914400" lvl="1" indent="-392113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Learn from staff reports of safety concerns, event reports, etc.</a:t>
            </a:r>
          </a:p>
          <a:p>
            <a:pPr marL="914400" lvl="1" indent="-392113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Be proactive—ask staff how the next patient will be harmed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Partner with a senior executive</a:t>
            </a:r>
          </a:p>
          <a:p>
            <a:pPr marL="914400" lvl="1" indent="-392113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Work with a senior executive to develop a shared understanding of local defects</a:t>
            </a:r>
          </a:p>
          <a:p>
            <a:pPr marL="914400" lvl="1" indent="-392113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Build consensus, plan to mitigate defects, </a:t>
            </a:r>
            <a:r>
              <a:rPr lang="en-US" sz="2000" dirty="0" smtClean="0"/>
              <a:t>and </a:t>
            </a:r>
            <a:r>
              <a:rPr lang="en-US" sz="2000" dirty="0"/>
              <a:t>develop shared accountability for implementing the </a:t>
            </a:r>
            <a:r>
              <a:rPr lang="en-US" sz="2000" dirty="0" smtClean="0"/>
              <a:t>plan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459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CUSP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2400" dirty="0" smtClean="0"/>
              <a:t>Learn from defects</a:t>
            </a:r>
          </a:p>
          <a:p>
            <a:pPr marL="9144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What happened?</a:t>
            </a:r>
          </a:p>
          <a:p>
            <a:pPr marL="9144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Why did it happen?</a:t>
            </a:r>
          </a:p>
          <a:p>
            <a:pPr marL="9144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How will you reduce the risk of it happening again?</a:t>
            </a:r>
          </a:p>
          <a:p>
            <a:pPr marL="9144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How will you know that risk is reduced?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2400" dirty="0" smtClean="0"/>
              <a:t>Improve teamwork and communication</a:t>
            </a:r>
          </a:p>
          <a:p>
            <a:pPr marL="914400" lvl="1" indent="-392113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Tap into the insights of diverse team members</a:t>
            </a:r>
          </a:p>
          <a:p>
            <a:pPr marL="400050" lvl="1" indent="0">
              <a:spcAft>
                <a:spcPts val="1200"/>
              </a:spcAft>
              <a:buNone/>
            </a:pPr>
            <a:endParaRPr lang="en-US" sz="2000" dirty="0" smtClean="0"/>
          </a:p>
          <a:p>
            <a:pPr marL="914400" lvl="1" indent="-514350">
              <a:spcAft>
                <a:spcPts val="12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91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I Cusp Slide templat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BD84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40303</TotalTime>
  <Words>1457</Words>
  <Application>Microsoft Office PowerPoint</Application>
  <PresentationFormat>On-screen Show (4:3)</PresentationFormat>
  <Paragraphs>242</Paragraphs>
  <Slides>31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HAI Cusp Slide template</vt:lpstr>
      <vt:lpstr>Overview of the Comprehensive Unit-based Safety Program for Application to Mechanically Ventilated Patients </vt:lpstr>
      <vt:lpstr>Learning Objectives</vt:lpstr>
      <vt:lpstr>Comprehensive UNIT-BASED  SAFETY PROGRAM (Cusp)</vt:lpstr>
      <vt:lpstr>Why CUSP?</vt:lpstr>
      <vt:lpstr>CUSP Vision</vt:lpstr>
      <vt:lpstr>CUSP Vision</vt:lpstr>
      <vt:lpstr>Steps of CUSP1</vt:lpstr>
      <vt:lpstr>Steps of CUSP</vt:lpstr>
      <vt:lpstr>Steps of CUSP</vt:lpstr>
      <vt:lpstr>Successful CUSP Teams</vt:lpstr>
      <vt:lpstr>Core CUSP Team Roles</vt:lpstr>
      <vt:lpstr>Safety Program Team Members</vt:lpstr>
      <vt:lpstr>Strong CUSP Teams</vt:lpstr>
      <vt:lpstr>STAFF SAFETY ASSESSMENT (SSA)</vt:lpstr>
      <vt:lpstr>Principles of Science of Safety</vt:lpstr>
      <vt:lpstr>Staff Safety Assessment</vt:lpstr>
      <vt:lpstr>Staff Safety Assessment</vt:lpstr>
      <vt:lpstr>Staff Safety Assessment</vt:lpstr>
      <vt:lpstr>SSA: Next Steps</vt:lpstr>
      <vt:lpstr>Training Steps and Tools</vt:lpstr>
      <vt:lpstr>Interpreting SSA Results</vt:lpstr>
      <vt:lpstr>Key Takeaways</vt:lpstr>
      <vt:lpstr>PREMORTEM Exercise</vt:lpstr>
      <vt:lpstr>Preparing To Lead</vt:lpstr>
      <vt:lpstr>Premortem Exercise</vt:lpstr>
      <vt:lpstr>Premortem Exercise</vt:lpstr>
      <vt:lpstr>Premortem Exercise</vt:lpstr>
      <vt:lpstr>Premortem Exercise</vt:lpstr>
      <vt:lpstr>Premortem Exercise</vt:lpstr>
      <vt:lpstr>Questions?</vt:lpstr>
      <vt:lpstr>References </vt:lpstr>
    </vt:vector>
  </TitlesOfParts>
  <Manager>Johns Hopkins Medicine | Armstrong Institute for Patient Safety and Quality</Manager>
  <Company>AHRQ | Agency for Healthcare Research and Quality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CMV_27_M3_CUSP_SSA_Premortem</dc:title>
  <dc:subject>AHRQ Safety Program for Mechanically Ventilated Patients</dc:subject>
  <dc:creator>CUSP4MVPVAP/L&amp;D</dc:creator>
  <cp:keywords>safety culture, HSOPS, teamwork, multidisciplinary teams, Berenholtz, Pronovost, CUSP, learning from defects, staff safety assessment, premortem</cp:keywords>
  <cp:lastModifiedBy>Chris Heidenrich OCKT</cp:lastModifiedBy>
  <cp:revision>235</cp:revision>
  <cp:lastPrinted>2015-02-02T16:57:38Z</cp:lastPrinted>
  <dcterms:created xsi:type="dcterms:W3CDTF">2014-05-21T20:05:58Z</dcterms:created>
  <dcterms:modified xsi:type="dcterms:W3CDTF">2017-01-18T17:16:03Z</dcterms:modified>
  <cp:category>patient safety, CUSP, VAE, VAP, healthcare acquired infections, critical care nursing, mechanical ventilation, ventilator associated events, ICU</cp:category>
</cp:coreProperties>
</file>