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7" name="Anna Adler" initials="AA" lastIdx="2" clrIdx="7">
    <p:extLst/>
  </p:cmAuthor>
  <p:cmAuthor id="1" name="Valerie Hartman" initials="VH" lastIdx="1" clrIdx="1"/>
  <p:cmAuthor id="2" name="Chris Heidenrich" initials="CH" lastIdx="26" clrIdx="2"/>
  <p:cmAuthor id="3" name="McFaul" initials="M" lastIdx="1" clrIdx="3"/>
  <p:cmAuthor id="4" name="Chris Heidenrich OCKT" initials="CH" lastIdx="9" clrIdx="4"/>
  <p:cmAuthor id="5" name="Anna Adler-Kirkley" initials="AA" lastIdx="1" clrIdx="5">
    <p:extLst/>
  </p:cmAuthor>
  <p:cmAuthor id="6" name="Melissa A Miller" initials="MAM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BD84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3" autoAdjust="0"/>
    <p:restoredTop sz="90795" autoAdjust="0"/>
  </p:normalViewPr>
  <p:slideViewPr>
    <p:cSldViewPr>
      <p:cViewPr varScale="1">
        <p:scale>
          <a:sx n="67" d="100"/>
          <a:sy n="67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Perceptions of Teamwork</a:t>
            </a:r>
          </a:p>
        </c:rich>
      </c:tx>
      <c:layout>
        <c:manualLayout>
          <c:xMode val="edge"/>
          <c:yMode val="edge"/>
          <c:x val="0.29141716566866299"/>
          <c:y val="0"/>
        </c:manualLayout>
      </c:layout>
      <c:overlay val="0"/>
      <c:spPr>
        <a:noFill/>
        <a:ln w="2532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68463073852301"/>
          <c:y val="0.22723669949599823"/>
          <c:w val="0.63264904386951648"/>
          <c:h val="0.65577166023862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</c:v>
                </c:pt>
              </c:strCache>
            </c:strRef>
          </c:tx>
          <c:spPr>
            <a:gradFill rotWithShape="1">
              <a:gsLst>
                <a:gs pos="0">
                  <a:srgbClr val="FBD84B"/>
                </a:gs>
                <a:gs pos="100000">
                  <a:srgbClr val="FFFF99"/>
                </a:gs>
              </a:gsLst>
              <a:lin ang="16200000" scaled="0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\%" sourceLinked="0"/>
            <c:spPr>
              <a:noFill/>
              <a:ln w="25325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Labor and Delivery</c:v>
                </c:pt>
                <c:pt idx="1">
                  <c:v>Operating Room</c:v>
                </c:pt>
                <c:pt idx="2">
                  <c:v>Intensive Care Unit</c:v>
                </c:pt>
                <c:pt idx="3">
                  <c:v>Nurse Anesthetist/
Anesthesiologist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48</c:v>
                </c:pt>
                <c:pt idx="2">
                  <c:v>54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</c:v>
                </c:pt>
              </c:strCache>
            </c:strRef>
          </c:tx>
          <c:spPr>
            <a:gradFill rotWithShape="1">
              <a:gsLst>
                <a:gs pos="0">
                  <a:srgbClr val="4BACC6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\%" sourceLinked="0"/>
            <c:spPr>
              <a:noFill/>
              <a:ln w="25325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Labor and Delivery</c:v>
                </c:pt>
                <c:pt idx="1">
                  <c:v>Operating Room</c:v>
                </c:pt>
                <c:pt idx="2">
                  <c:v>Intensive Care Unit</c:v>
                </c:pt>
                <c:pt idx="3">
                  <c:v>Nurse Anesthetist/
Anesthesiologist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83</c:v>
                </c:pt>
                <c:pt idx="1">
                  <c:v>88</c:v>
                </c:pt>
                <c:pt idx="2">
                  <c:v>90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9492864"/>
        <c:axId val="37631104"/>
      </c:barChart>
      <c:catAx>
        <c:axId val="894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37631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631104"/>
        <c:scaling>
          <c:orientation val="minMax"/>
          <c:max val="100"/>
        </c:scaling>
        <c:delete val="0"/>
        <c:axPos val="l"/>
        <c:majorGridlines>
          <c:spPr>
            <a:ln w="31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% Reporting Adequate Teamwork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89492864"/>
        <c:crosses val="autoZero"/>
        <c:crossBetween val="between"/>
        <c:majorUnit val="10"/>
        <c:minorUnit val="10"/>
      </c:valAx>
      <c:spPr>
        <a:solidFill>
          <a:srgbClr val="FFFFFF"/>
        </a:solidFill>
        <a:ln w="12663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033383984896613"/>
          <c:y val="0.28652845043387559"/>
          <c:w val="0.16797025371828522"/>
          <c:h val="0.15829418738132012"/>
        </c:manualLayout>
      </c:layout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</c:legend>
    <c:plotVisOnly val="1"/>
    <c:dispBlanksAs val="gap"/>
    <c:showDLblsOverMax val="0"/>
  </c:chart>
  <c:spPr>
    <a:solidFill>
      <a:srgbClr val="FFFFFF"/>
    </a:solidFill>
    <a:ln w="12663">
      <a:noFill/>
      <a:prstDash val="solid"/>
    </a:ln>
  </c:spPr>
  <c:txPr>
    <a:bodyPr/>
    <a:lstStyle/>
    <a:p>
      <a:pPr>
        <a:defRPr sz="1919" b="1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Difference Between Companies</a:t>
            </a:r>
            <a:r>
              <a:rPr lang="en-US" sz="1800" baseline="0" dirty="0" smtClean="0">
                <a:solidFill>
                  <a:schemeClr val="tx1"/>
                </a:solidFill>
              </a:rPr>
              <a:t> in the </a:t>
            </a:r>
          </a:p>
          <a:p>
            <a:pPr>
              <a:defRPr sz="2000">
                <a:solidFill>
                  <a:schemeClr val="tx1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Top</a:t>
            </a:r>
            <a:r>
              <a:rPr lang="en-US" sz="1800" baseline="0" dirty="0" smtClean="0">
                <a:solidFill>
                  <a:schemeClr val="tx1"/>
                </a:solidFill>
              </a:rPr>
              <a:t> Quartile Versus the Bottom Quartile for Engaged Employees</a:t>
            </a: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993710691823899"/>
          <c:y val="1.344086021505376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Percaentage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Higher Profitability</c:v>
                </c:pt>
                <c:pt idx="1">
                  <c:v>Higher Customer Ratings</c:v>
                </c:pt>
                <c:pt idx="2">
                  <c:v>Less Theft</c:v>
                </c:pt>
                <c:pt idx="3">
                  <c:v>Fewer Safety Incidents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0.1</c:v>
                </c:pt>
                <c:pt idx="2">
                  <c:v>0.28000000000000003</c:v>
                </c:pt>
                <c:pt idx="3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82848"/>
        <c:axId val="32657408"/>
      </c:barChart>
      <c:catAx>
        <c:axId val="99182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2657408"/>
        <c:crosses val="autoZero"/>
        <c:auto val="1"/>
        <c:lblAlgn val="ctr"/>
        <c:lblOffset val="100"/>
        <c:noMultiLvlLbl val="0"/>
      </c:catAx>
      <c:valAx>
        <c:axId val="326574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9182848"/>
        <c:crosses val="autoZero"/>
        <c:crossBetween val="between"/>
        <c:majorUnit val="0.1"/>
        <c:min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ACED4-326F-456E-9081-543B79CA53D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5D8E35D-E1C3-40EA-98F8-FEA29CE8B38C}">
      <dgm:prSet phldrT="[Text]" custT="1"/>
      <dgm:spPr>
        <a:solidFill>
          <a:schemeClr val="accent1">
            <a:hueOff val="0"/>
            <a:satOff val="0"/>
            <a:lumOff val="0"/>
            <a:alpha val="91000"/>
          </a:schemeClr>
        </a:solidFill>
      </dgm:spPr>
      <dgm:t>
        <a:bodyPr anchor="t" anchorCtr="1"/>
        <a:lstStyle/>
        <a:p>
          <a:endParaRPr lang="en-US" sz="3600" dirty="0"/>
        </a:p>
      </dgm:t>
    </dgm:pt>
    <dgm:pt modelId="{9CA718FF-AF62-4314-A588-5CB836AE5C88}" type="parTrans" cxnId="{0E388DBE-33C3-4A62-AF2B-F64C330A8B47}">
      <dgm:prSet/>
      <dgm:spPr/>
      <dgm:t>
        <a:bodyPr/>
        <a:lstStyle/>
        <a:p>
          <a:endParaRPr lang="en-US"/>
        </a:p>
      </dgm:t>
    </dgm:pt>
    <dgm:pt modelId="{8E70FFF6-2933-4B4A-AD43-F9F0AA698C0F}" type="sibTrans" cxnId="{0E388DBE-33C3-4A62-AF2B-F64C330A8B47}">
      <dgm:prSet/>
      <dgm:spPr/>
      <dgm:t>
        <a:bodyPr/>
        <a:lstStyle/>
        <a:p>
          <a:endParaRPr lang="en-US"/>
        </a:p>
      </dgm:t>
    </dgm:pt>
    <dgm:pt modelId="{3BAFC53A-CB53-4D45-AA4F-6687217C4BB7}">
      <dgm:prSet phldrT="[Text]" custT="1"/>
      <dgm:spPr>
        <a:solidFill>
          <a:srgbClr val="FFFF66">
            <a:alpha val="65000"/>
          </a:srgbClr>
        </a:solidFill>
        <a:ln>
          <a:noFill/>
        </a:ln>
      </dgm:spPr>
      <dgm:t>
        <a:bodyPr anchor="t"/>
        <a:lstStyle/>
        <a:p>
          <a:endParaRPr lang="en-US" sz="3600" dirty="0"/>
        </a:p>
      </dgm:t>
    </dgm:pt>
    <dgm:pt modelId="{199821BD-6AC4-40DB-9F8B-603F2465489F}" type="parTrans" cxnId="{89C16CEA-D501-49DF-A9F6-1BDF278C5E10}">
      <dgm:prSet/>
      <dgm:spPr/>
      <dgm:t>
        <a:bodyPr/>
        <a:lstStyle/>
        <a:p>
          <a:endParaRPr lang="en-US"/>
        </a:p>
      </dgm:t>
    </dgm:pt>
    <dgm:pt modelId="{B4931638-2559-41FF-95EF-BDE53B68F5CA}" type="sibTrans" cxnId="{89C16CEA-D501-49DF-A9F6-1BDF278C5E10}">
      <dgm:prSet/>
      <dgm:spPr/>
      <dgm:t>
        <a:bodyPr/>
        <a:lstStyle/>
        <a:p>
          <a:endParaRPr lang="en-US"/>
        </a:p>
      </dgm:t>
    </dgm:pt>
    <dgm:pt modelId="{D4F27E65-0BDE-4384-9C94-0D8B86752952}" type="pres">
      <dgm:prSet presAssocID="{97CACED4-326F-456E-9081-543B79CA53D9}" presName="compositeShape" presStyleCnt="0">
        <dgm:presLayoutVars>
          <dgm:chMax val="7"/>
          <dgm:dir/>
          <dgm:resizeHandles val="exact"/>
        </dgm:presLayoutVars>
      </dgm:prSet>
      <dgm:spPr/>
    </dgm:pt>
    <dgm:pt modelId="{877DBFC7-4E1D-4E3F-A929-5B74D27C056E}" type="pres">
      <dgm:prSet presAssocID="{55D8E35D-E1C3-40EA-98F8-FEA29CE8B38C}" presName="circ1" presStyleLbl="vennNode1" presStyleIdx="0" presStyleCnt="2"/>
      <dgm:spPr/>
      <dgm:t>
        <a:bodyPr/>
        <a:lstStyle/>
        <a:p>
          <a:endParaRPr lang="en-US"/>
        </a:p>
      </dgm:t>
    </dgm:pt>
    <dgm:pt modelId="{EDC6516D-A27C-4C25-A2DC-2424CA11F571}" type="pres">
      <dgm:prSet presAssocID="{55D8E35D-E1C3-40EA-98F8-FEA29CE8B38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99F5E-E9E8-4391-A15E-4ADE98D859DB}" type="pres">
      <dgm:prSet presAssocID="{3BAFC53A-CB53-4D45-AA4F-6687217C4BB7}" presName="circ2" presStyleLbl="vennNode1" presStyleIdx="1" presStyleCnt="2"/>
      <dgm:spPr/>
      <dgm:t>
        <a:bodyPr/>
        <a:lstStyle/>
        <a:p>
          <a:endParaRPr lang="en-US"/>
        </a:p>
      </dgm:t>
    </dgm:pt>
    <dgm:pt modelId="{8A4AC56A-8318-4F98-A07A-81E1FDF37118}" type="pres">
      <dgm:prSet presAssocID="{3BAFC53A-CB53-4D45-AA4F-6687217C4B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22C86-43C4-4A4A-A568-1F225206319E}" type="presOf" srcId="{55D8E35D-E1C3-40EA-98F8-FEA29CE8B38C}" destId="{877DBFC7-4E1D-4E3F-A929-5B74D27C056E}" srcOrd="0" destOrd="0" presId="urn:microsoft.com/office/officeart/2005/8/layout/venn1"/>
    <dgm:cxn modelId="{A3DD853B-F447-4E7A-BAB8-BD9EEB400DD3}" type="presOf" srcId="{3BAFC53A-CB53-4D45-AA4F-6687217C4BB7}" destId="{8A4AC56A-8318-4F98-A07A-81E1FDF37118}" srcOrd="1" destOrd="0" presId="urn:microsoft.com/office/officeart/2005/8/layout/venn1"/>
    <dgm:cxn modelId="{0E388DBE-33C3-4A62-AF2B-F64C330A8B47}" srcId="{97CACED4-326F-456E-9081-543B79CA53D9}" destId="{55D8E35D-E1C3-40EA-98F8-FEA29CE8B38C}" srcOrd="0" destOrd="0" parTransId="{9CA718FF-AF62-4314-A588-5CB836AE5C88}" sibTransId="{8E70FFF6-2933-4B4A-AD43-F9F0AA698C0F}"/>
    <dgm:cxn modelId="{89C16CEA-D501-49DF-A9F6-1BDF278C5E10}" srcId="{97CACED4-326F-456E-9081-543B79CA53D9}" destId="{3BAFC53A-CB53-4D45-AA4F-6687217C4BB7}" srcOrd="1" destOrd="0" parTransId="{199821BD-6AC4-40DB-9F8B-603F2465489F}" sibTransId="{B4931638-2559-41FF-95EF-BDE53B68F5CA}"/>
    <dgm:cxn modelId="{4207380F-534A-47A6-867D-D0E254C84012}" type="presOf" srcId="{3BAFC53A-CB53-4D45-AA4F-6687217C4BB7}" destId="{5D099F5E-E9E8-4391-A15E-4ADE98D859DB}" srcOrd="0" destOrd="0" presId="urn:microsoft.com/office/officeart/2005/8/layout/venn1"/>
    <dgm:cxn modelId="{619555FF-381A-471B-9DF8-B864976D4D61}" type="presOf" srcId="{55D8E35D-E1C3-40EA-98F8-FEA29CE8B38C}" destId="{EDC6516D-A27C-4C25-A2DC-2424CA11F571}" srcOrd="1" destOrd="0" presId="urn:microsoft.com/office/officeart/2005/8/layout/venn1"/>
    <dgm:cxn modelId="{0B21EC84-58BE-4430-9D24-EC22BF29FC46}" type="presOf" srcId="{97CACED4-326F-456E-9081-543B79CA53D9}" destId="{D4F27E65-0BDE-4384-9C94-0D8B86752952}" srcOrd="0" destOrd="0" presId="urn:microsoft.com/office/officeart/2005/8/layout/venn1"/>
    <dgm:cxn modelId="{0307C489-69CD-41B1-9860-4EE552F2263D}" type="presParOf" srcId="{D4F27E65-0BDE-4384-9C94-0D8B86752952}" destId="{877DBFC7-4E1D-4E3F-A929-5B74D27C056E}" srcOrd="0" destOrd="0" presId="urn:microsoft.com/office/officeart/2005/8/layout/venn1"/>
    <dgm:cxn modelId="{053C302E-691B-480F-A232-984BA6A91F65}" type="presParOf" srcId="{D4F27E65-0BDE-4384-9C94-0D8B86752952}" destId="{EDC6516D-A27C-4C25-A2DC-2424CA11F571}" srcOrd="1" destOrd="0" presId="urn:microsoft.com/office/officeart/2005/8/layout/venn1"/>
    <dgm:cxn modelId="{49CC1291-FEA3-4CB8-AC80-0778609D776F}" type="presParOf" srcId="{D4F27E65-0BDE-4384-9C94-0D8B86752952}" destId="{5D099F5E-E9E8-4391-A15E-4ADE98D859DB}" srcOrd="2" destOrd="0" presId="urn:microsoft.com/office/officeart/2005/8/layout/venn1"/>
    <dgm:cxn modelId="{FFC93DF6-BA12-4D00-B8B8-195A3FAE59CC}" type="presParOf" srcId="{D4F27E65-0BDE-4384-9C94-0D8B86752952}" destId="{8A4AC56A-8318-4F98-A07A-81E1FDF3711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DBFC7-4E1D-4E3F-A929-5B74D27C056E}">
      <dsp:nvSpPr>
        <dsp:cNvPr id="0" name=""/>
        <dsp:cNvSpPr/>
      </dsp:nvSpPr>
      <dsp:spPr>
        <a:xfrm>
          <a:off x="404128" y="12643"/>
          <a:ext cx="4622913" cy="4622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9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049670" y="557784"/>
        <a:ext cx="2665463" cy="3532632"/>
      </dsp:txXfrm>
    </dsp:sp>
    <dsp:sp modelId="{5D099F5E-E9E8-4391-A15E-4ADE98D859DB}">
      <dsp:nvSpPr>
        <dsp:cNvPr id="0" name=""/>
        <dsp:cNvSpPr/>
      </dsp:nvSpPr>
      <dsp:spPr>
        <a:xfrm>
          <a:off x="3735957" y="12643"/>
          <a:ext cx="4622913" cy="4622913"/>
        </a:xfrm>
        <a:prstGeom prst="ellipse">
          <a:avLst/>
        </a:prstGeom>
        <a:solidFill>
          <a:srgbClr val="FFFF66">
            <a:alpha val="65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047865" y="557784"/>
        <a:ext cx="2665463" cy="3532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9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76A9D9-E346-0D4E-8003-6A0E4DB54CDE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52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CDE91C-6086-5644-B3D7-5413A1036310}" type="slidenum">
              <a:rPr lang="en-US" sz="120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pPr/>
              <a:t>12</a:t>
            </a:fld>
            <a:endParaRPr lang="en-US" sz="1200" dirty="0">
              <a:solidFill>
                <a:srgbClr val="000000"/>
              </a:solidFill>
              <a:latin typeface="Times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CDE91C-6086-5644-B3D7-5413A1036310}" type="slidenum">
              <a:rPr lang="en-US" sz="120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pPr/>
              <a:t>13</a:t>
            </a:fld>
            <a:endParaRPr lang="en-US" sz="1200" dirty="0">
              <a:solidFill>
                <a:srgbClr val="000000"/>
              </a:solidFill>
              <a:latin typeface="Times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40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50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35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3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8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76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7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5E3913-D799-E645-BF38-9829CA195F71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99579CC-641F-CE4D-B364-4A4047510567}" type="slidenum">
              <a:rPr lang="en-US" sz="1200">
                <a:latin typeface="Calibri" charset="0"/>
                <a:cs typeface="Arial" charset="0"/>
              </a:rPr>
              <a:pPr algn="r" eaLnBrk="1" hangingPunct="1"/>
              <a:t>3</a:t>
            </a:fld>
            <a:endParaRPr lang="en-US" sz="1200" dirty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1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4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4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Armstrong Institute for Patient Safety and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7500" y="63246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16C109-361D-4589-AE89-8AF8AADCC00A}" type="slidenum">
              <a:rPr lang="en-US"/>
              <a:pPr/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6019800"/>
            <a:ext cx="2286000" cy="228600"/>
          </a:xfr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dirty="0" smtClean="0"/>
              <a:t>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049"/>
            <a:ext cx="22860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Physician and Staff Engagement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ytimes.com/2014/06/01/opinion/sunday/why-you-hate-work.html?_r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4/06/01/opinion/sunday/why-you-hate-work.html?_r=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4/06/01/opinion/sunday/why-you-hate-work.html?_r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9625" y="3429000"/>
            <a:ext cx="7800975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Physician and Staff Engagement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16(17)-0018-32-EF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Engagement Matters</a:t>
            </a:r>
            <a:r>
              <a:rPr lang="en-US" baseline="30000" dirty="0" smtClean="0"/>
              <a:t>12</a:t>
            </a:r>
            <a:endParaRPr lang="en-US" dirty="0"/>
          </a:p>
        </p:txBody>
      </p:sp>
      <p:graphicFrame>
        <p:nvGraphicFramePr>
          <p:cNvPr id="11" name="Content Placeholder 10" descr="Bar graph highlighting how companies with highly engaged employees have 48 percent fewer safety incidents than companies with poorly engaged employees" title="Difference Between Companies Based on Employee Engagemen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23799"/>
              </p:ext>
            </p:extLst>
          </p:nvPr>
        </p:nvGraphicFramePr>
        <p:xfrm>
          <a:off x="228600" y="991814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/>
          <p:cNvSpPr/>
          <p:nvPr/>
        </p:nvSpPr>
        <p:spPr bwMode="auto">
          <a:xfrm rot="20905195">
            <a:off x="6609625" y="1867990"/>
            <a:ext cx="1219200" cy="685800"/>
          </a:xfrm>
          <a:prstGeom prst="ellipse">
            <a:avLst/>
          </a:prstGeom>
          <a:noFill/>
          <a:ln w="57150" cap="flat" cmpd="sng" algn="ctr">
            <a:solidFill>
              <a:srgbClr val="FBD8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57912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dirty="0" smtClean="0"/>
              <a:t>12. Schwartz </a:t>
            </a:r>
            <a:r>
              <a:rPr lang="en-US" sz="1000" dirty="0"/>
              <a:t>T, Porath C. Why You Hate Work. The New York Times, May 30, 2014. </a:t>
            </a:r>
            <a:r>
              <a:rPr lang="en-US" sz="1000" dirty="0">
                <a:hlinkClick r:id="rId4"/>
              </a:rPr>
              <a:t>http://www.nytimes.com/2014/06/01/opinion/sunday/why-you-hate-work.html?_r=0</a:t>
            </a:r>
            <a:r>
              <a:rPr lang="en-US" sz="1000" dirty="0"/>
              <a:t>. Accessed April 3, 2015.</a:t>
            </a:r>
          </a:p>
        </p:txBody>
      </p:sp>
    </p:spTree>
    <p:extLst>
      <p:ext uri="{BB962C8B-B14F-4D97-AF65-F5344CB8AC3E}">
        <p14:creationId xmlns:p14="http://schemas.microsoft.com/office/powerpoint/2010/main" val="37131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Tahoma" charset="0"/>
              </a:rPr>
              <a:t>Engage</a:t>
            </a:r>
            <a:endParaRPr lang="en-US" sz="2000" b="0" dirty="0">
              <a:ea typeface="ＭＳ Ｐゴシック" charset="0"/>
              <a:cs typeface="Tahoma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a typeface="ＭＳ Ｐゴシック" charset="0"/>
                <a:cs typeface="Arial"/>
              </a:rPr>
              <a:t>Recognize that teamwork is a multidisciplinary partnership</a:t>
            </a:r>
            <a:endParaRPr lang="en-US" dirty="0">
              <a:ea typeface="ＭＳ Ｐゴシック" charset="0"/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a typeface="ＭＳ Ｐゴシック" charset="0"/>
                <a:cs typeface="Arial"/>
              </a:rPr>
              <a:t>Tailor </a:t>
            </a:r>
            <a:r>
              <a:rPr lang="en-US" dirty="0">
                <a:ea typeface="ＭＳ Ｐゴシック" charset="0"/>
                <a:cs typeface="Arial"/>
              </a:rPr>
              <a:t>message for different stakeholders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ea typeface="ＭＳ Ｐゴシック" charset="0"/>
                <a:cs typeface="Arial"/>
              </a:rPr>
              <a:t>Answer “What’s </a:t>
            </a:r>
            <a:r>
              <a:rPr lang="en-US" sz="2400" dirty="0">
                <a:ea typeface="ＭＳ Ｐゴシック" charset="0"/>
                <a:cs typeface="Arial"/>
              </a:rPr>
              <a:t>i</a:t>
            </a:r>
            <a:r>
              <a:rPr lang="en-US" sz="2400" dirty="0" smtClean="0">
                <a:ea typeface="ＭＳ Ｐゴシック" charset="0"/>
                <a:cs typeface="Arial"/>
              </a:rPr>
              <a:t>n </a:t>
            </a:r>
            <a:r>
              <a:rPr lang="en-US" sz="2400" dirty="0">
                <a:ea typeface="ＭＳ Ｐゴシック" charset="0"/>
                <a:cs typeface="Arial"/>
              </a:rPr>
              <a:t>i</a:t>
            </a:r>
            <a:r>
              <a:rPr lang="en-US" sz="2400" dirty="0" smtClean="0">
                <a:ea typeface="ＭＳ Ｐゴシック" charset="0"/>
                <a:cs typeface="Arial"/>
              </a:rPr>
              <a:t>t </a:t>
            </a:r>
            <a:r>
              <a:rPr lang="en-US" sz="2400" dirty="0">
                <a:ea typeface="ＭＳ Ｐゴシック" charset="0"/>
                <a:cs typeface="Arial"/>
              </a:rPr>
              <a:t>f</a:t>
            </a:r>
            <a:r>
              <a:rPr lang="en-US" sz="2400" dirty="0" smtClean="0">
                <a:ea typeface="ＭＳ Ｐゴシック" charset="0"/>
                <a:cs typeface="Arial"/>
              </a:rPr>
              <a:t>or </a:t>
            </a:r>
            <a:r>
              <a:rPr lang="en-US" sz="2400" dirty="0">
                <a:ea typeface="ＭＳ Ｐゴシック" charset="0"/>
                <a:cs typeface="Arial"/>
              </a:rPr>
              <a:t>m</a:t>
            </a:r>
            <a:r>
              <a:rPr lang="en-US" sz="2400" dirty="0" smtClean="0">
                <a:ea typeface="ＭＳ Ｐゴシック" charset="0"/>
                <a:cs typeface="Arial"/>
              </a:rPr>
              <a:t>e?”</a:t>
            </a:r>
            <a:endParaRPr lang="en-US" sz="2400" dirty="0">
              <a:ea typeface="ＭＳ Ｐゴシック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ea typeface="ＭＳ Ｐゴシック" charset="0"/>
                <a:cs typeface="Arial"/>
              </a:rPr>
              <a:t>Understand that people </a:t>
            </a:r>
            <a:r>
              <a:rPr lang="en-US" sz="2400" dirty="0">
                <a:ea typeface="ＭＳ Ｐゴシック" charset="0"/>
                <a:cs typeface="Arial"/>
              </a:rPr>
              <a:t>resist loss, not change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ea typeface="ＭＳ Ｐゴシック" charset="0"/>
                <a:cs typeface="Arial"/>
              </a:rPr>
              <a:t>Try to surface and mitigate real AND perceived loss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ea typeface="ＭＳ Ｐゴシック" charset="0"/>
                <a:cs typeface="Arial"/>
              </a:rPr>
              <a:t>Address concerns about physicians’ and nurses’ time</a:t>
            </a:r>
            <a:endParaRPr lang="en-US" sz="2400" dirty="0">
              <a:ea typeface="ＭＳ Ｐゴシック" charset="0"/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21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Engage by </a:t>
            </a:r>
            <a:r>
              <a:rPr lang="en-US" dirty="0">
                <a:ea typeface="ＭＳ Ｐゴシック" charset="0"/>
                <a:cs typeface="ＭＳ Ｐゴシック" charset="0"/>
              </a:rPr>
              <a:t>Creating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Trust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600" dirty="0" smtClean="0">
                <a:ea typeface="+mn-ea"/>
              </a:rPr>
              <a:t>Caring</a:t>
            </a:r>
            <a:endParaRPr lang="en-US" sz="2600" dirty="0">
              <a:ea typeface="+mn-ea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ea typeface="+mn-ea"/>
              </a:rPr>
              <a:t>Keep patients as </a:t>
            </a:r>
            <a:r>
              <a:rPr lang="en-US" sz="2400" dirty="0" smtClean="0">
                <a:ea typeface="+mn-ea"/>
              </a:rPr>
              <a:t>the ultimate focus of safety efforts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ea typeface="+mn-ea"/>
              </a:rPr>
              <a:t>Make harm visible with stories and data 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ea typeface="ＭＳ Ｐゴシック" charset="0"/>
                <a:cs typeface="Tahoma" charset="0"/>
              </a:rPr>
              <a:t>Post baseline rates of compliance and/or </a:t>
            </a:r>
            <a:r>
              <a:rPr lang="en-US" sz="2400" dirty="0" smtClean="0">
                <a:ea typeface="ＭＳ Ｐゴシック" charset="0"/>
                <a:cs typeface="Tahoma" charset="0"/>
              </a:rPr>
              <a:t>infections</a:t>
            </a:r>
            <a:endParaRPr lang="en-US" sz="2400" dirty="0" smtClean="0">
              <a:ea typeface="+mn-ea"/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 smtClean="0">
                <a:ea typeface="+mn-ea"/>
              </a:rPr>
              <a:t>Competent</a:t>
            </a:r>
            <a:endParaRPr lang="en-US" sz="2600" dirty="0">
              <a:ea typeface="+mn-ea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ea typeface="+mn-ea"/>
              </a:rPr>
              <a:t>Show them the </a:t>
            </a:r>
            <a:r>
              <a:rPr lang="en-US" sz="2400" dirty="0" smtClean="0">
                <a:ea typeface="+mn-ea"/>
              </a:rPr>
              <a:t>evidence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  <a:cs typeface="Tahoma" charset="0"/>
              </a:rPr>
              <a:t>Share stories about when staff </a:t>
            </a:r>
            <a:r>
              <a:rPr lang="en-US" sz="2400" dirty="0" smtClean="0">
                <a:latin typeface="+mj-lt"/>
                <a:ea typeface="ＭＳ Ｐゴシック" charset="0"/>
                <a:cs typeface="Tahoma" charset="0"/>
              </a:rPr>
              <a:t>do the right thing</a:t>
            </a:r>
          </a:p>
          <a:p>
            <a:pPr lvl="2"/>
            <a:r>
              <a:rPr lang="en-US" sz="2200" dirty="0" smtClean="0">
                <a:latin typeface="+mj-lt"/>
                <a:ea typeface="ＭＳ Ｐゴシック" charset="0"/>
                <a:cs typeface="Tahoma" charset="0"/>
              </a:rPr>
              <a:t>Example—When they use minimal sedation or ambulate patients</a:t>
            </a:r>
            <a:endParaRPr lang="en-US" sz="2200" dirty="0">
              <a:latin typeface="+mj-lt"/>
              <a:ea typeface="ＭＳ Ｐゴシック" charset="0"/>
              <a:cs typeface="Tahoma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ea typeface="+mn-ea"/>
              </a:rPr>
              <a:t>Use </a:t>
            </a:r>
            <a:r>
              <a:rPr lang="en-US" sz="2400" dirty="0">
                <a:ea typeface="+mn-ea"/>
              </a:rPr>
              <a:t>early wins to build support for the </a:t>
            </a:r>
            <a:r>
              <a:rPr lang="en-US" sz="2400" dirty="0" smtClean="0">
                <a:ea typeface="+mn-ea"/>
              </a:rPr>
              <a:t>project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ea typeface="+mn-ea"/>
            </a:endParaRPr>
          </a:p>
          <a:p>
            <a:pPr lvl="1">
              <a:spcBef>
                <a:spcPts val="0"/>
              </a:spcBef>
              <a:defRPr/>
            </a:pPr>
            <a:endParaRPr lang="en-US" sz="2400" dirty="0" smtClean="0">
              <a:ea typeface="+mn-ea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32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1642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ntrinsic </a:t>
            </a:r>
            <a:r>
              <a:rPr lang="en-US" dirty="0">
                <a:ea typeface="ＭＳ Ｐゴシック" charset="0"/>
                <a:cs typeface="ＭＳ Ｐゴシック" charset="0"/>
              </a:rPr>
              <a:t>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ersus Extrinsic Motivation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Focus on intrinsic versus extrinsic motivation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Extrinsic—financial, regulatory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Intrinsic—autonomy, mastery, purpose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Intrinsic</a:t>
            </a:r>
            <a:r>
              <a:rPr lang="en-US" dirty="0" smtClean="0"/>
              <a:t> </a:t>
            </a:r>
            <a:r>
              <a:rPr lang="en-US" sz="3200" dirty="0" smtClean="0"/>
              <a:t>motivators—inspire courage, promote resilience, foster respect, increase accountability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Extrinsic motivators—decrease </a:t>
            </a:r>
            <a:r>
              <a:rPr lang="en-US" dirty="0"/>
              <a:t>creativity, encourage short cuts, foster short-term thinking, extinguish intrinsic </a:t>
            </a:r>
            <a:r>
              <a:rPr lang="en-US" dirty="0" smtClean="0"/>
              <a:t>motivation</a:t>
            </a:r>
            <a:endParaRPr lang="en-US" dirty="0" smtClean="0">
              <a:ea typeface="+mn-ea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ea typeface="+mn-ea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ea typeface="+mn-ea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 smtClean="0">
              <a:ea typeface="+mn-ea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32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1388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Motivates Human Beings?</a:t>
            </a:r>
            <a:r>
              <a:rPr lang="en-US" baseline="30000" dirty="0" smtClean="0"/>
              <a:t>13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581400" cy="4525963"/>
          </a:xfrm>
        </p:spPr>
        <p:txBody>
          <a:bodyPr>
            <a:normAutofit/>
          </a:bodyPr>
          <a:lstStyle/>
          <a:p>
            <a:pPr marL="2566988" indent="-2566988">
              <a:spcBef>
                <a:spcPts val="0"/>
              </a:spcBef>
              <a:buNone/>
            </a:pPr>
            <a:r>
              <a:rPr lang="en-US" dirty="0" smtClean="0"/>
              <a:t>Motivation 1.0—</a:t>
            </a:r>
          </a:p>
          <a:p>
            <a:pPr marL="2566988" indent="-2566988">
              <a:spcBef>
                <a:spcPts val="0"/>
              </a:spcBef>
              <a:buNone/>
            </a:pPr>
            <a:endParaRPr lang="en-US" dirty="0"/>
          </a:p>
          <a:p>
            <a:pPr marL="2566988" indent="-2566988">
              <a:spcBef>
                <a:spcPts val="0"/>
              </a:spcBef>
              <a:buNone/>
            </a:pPr>
            <a:r>
              <a:rPr lang="en-US" dirty="0" smtClean="0"/>
              <a:t>Motivation 2.0—</a:t>
            </a:r>
            <a:endParaRPr lang="en-US" dirty="0"/>
          </a:p>
          <a:p>
            <a:pPr marL="2566988" indent="-2566988">
              <a:spcBef>
                <a:spcPts val="0"/>
              </a:spcBef>
              <a:buNone/>
            </a:pPr>
            <a:endParaRPr lang="en-US" dirty="0" smtClean="0"/>
          </a:p>
          <a:p>
            <a:pPr marL="2566988" indent="-2566988">
              <a:spcBef>
                <a:spcPts val="0"/>
              </a:spcBef>
              <a:buNone/>
            </a:pPr>
            <a:r>
              <a:rPr lang="en-US" dirty="0" smtClean="0"/>
              <a:t>Motivation 3.0—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We </a:t>
            </a:r>
            <a:r>
              <a:rPr lang="en-US" dirty="0"/>
              <a:t>need food, security, and sex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We </a:t>
            </a:r>
            <a:r>
              <a:rPr lang="en-US" dirty="0"/>
              <a:t>respond to </a:t>
            </a:r>
            <a:r>
              <a:rPr lang="en-US" dirty="0" smtClean="0"/>
              <a:t>rewards </a:t>
            </a:r>
            <a:r>
              <a:rPr lang="en-US" dirty="0"/>
              <a:t>and punishments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We </a:t>
            </a:r>
            <a:r>
              <a:rPr lang="en-US" dirty="0"/>
              <a:t>have the drive to learn, create, and improve the world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5440" y="5791200"/>
            <a:ext cx="3718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100" dirty="0" smtClean="0"/>
              <a:t>13. Pink </a:t>
            </a:r>
            <a:r>
              <a:rPr lang="en-US" sz="1100" dirty="0"/>
              <a:t>D. Drive: The surprising truth about what motivates us. New York, NY: Riverhead Books; </a:t>
            </a:r>
            <a:r>
              <a:rPr lang="en-US" sz="1100" dirty="0" smtClean="0"/>
              <a:t>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Motivates Human Beings?</a:t>
            </a:r>
            <a:r>
              <a:rPr lang="en-US" baseline="30000" dirty="0" smtClean="0"/>
              <a:t>13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0728" y="1143000"/>
            <a:ext cx="8229600" cy="47342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Autonomy—Control and choice over work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Task, time, team, technique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Accountability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Mastery—Get better at what they do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Requires hard work and struggle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Requires engagement—goals, feedback, challenge, and effort itself are rewarding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Purpose—Be a part of something bigger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5440" y="5791200"/>
            <a:ext cx="3718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100" dirty="0" smtClean="0"/>
              <a:t>13. Pink </a:t>
            </a:r>
            <a:r>
              <a:rPr lang="en-US" sz="1100" dirty="0"/>
              <a:t>D. Drive: The surprising truth about what motivates us. New York, NY: Riverhead Books; </a:t>
            </a:r>
            <a:r>
              <a:rPr lang="en-US" sz="1100" dirty="0" smtClean="0"/>
              <a:t>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Discover and reinforce common purpose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a </a:t>
            </a:r>
            <a:r>
              <a:rPr lang="en-US" dirty="0" smtClean="0"/>
              <a:t>good physician and/or nurse champion</a:t>
            </a:r>
          </a:p>
          <a:p>
            <a:pPr lvl="1"/>
            <a:r>
              <a:rPr lang="en-US" sz="2400" dirty="0"/>
              <a:t>Motivated </a:t>
            </a:r>
            <a:r>
              <a:rPr lang="en-US" sz="2400" dirty="0" smtClean="0"/>
              <a:t>intrinsically 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Courageous</a:t>
            </a:r>
            <a:r>
              <a:rPr lang="en-US" sz="2400" dirty="0"/>
              <a:t>			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Resilient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Respected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Communicator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Ask! People get involved when asked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Offer “lead” </a:t>
            </a:r>
            <a:r>
              <a:rPr lang="en-US" dirty="0"/>
              <a:t>title, unit reputation, opportunity to present </a:t>
            </a:r>
            <a:r>
              <a:rPr lang="en-US" dirty="0" smtClean="0"/>
              <a:t>to leadership, </a:t>
            </a:r>
            <a:r>
              <a:rPr lang="en-US" dirty="0"/>
              <a:t>highlight in local publications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0868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Fostering Physician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smtClean="0"/>
              <a:t>High engagement can be achieved by asking physicians in your hospital or unit to take part in </a:t>
            </a:r>
            <a:r>
              <a:rPr lang="en-US" sz="2400" dirty="0"/>
              <a:t>the </a:t>
            </a:r>
            <a:r>
              <a:rPr lang="en-US" sz="2400" dirty="0" smtClean="0"/>
              <a:t>following activities: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Serve </a:t>
            </a:r>
            <a:r>
              <a:rPr lang="en-US" sz="2200" dirty="0"/>
              <a:t>as a clinical role model for evidence-based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Educate </a:t>
            </a:r>
            <a:r>
              <a:rPr lang="en-US" sz="2200" dirty="0"/>
              <a:t>physicians </a:t>
            </a:r>
            <a:r>
              <a:rPr lang="en-US" sz="2200" dirty="0" smtClean="0"/>
              <a:t>about project goals and progress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olicit </a:t>
            </a:r>
            <a:r>
              <a:rPr lang="en-US" sz="2200" dirty="0"/>
              <a:t>other physicians to participate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Confirm staff reviews </a:t>
            </a:r>
            <a:r>
              <a:rPr lang="en-US" sz="2200" dirty="0"/>
              <a:t>i</a:t>
            </a:r>
            <a:r>
              <a:rPr lang="en-US" sz="2200" dirty="0" smtClean="0"/>
              <a:t>nfection </a:t>
            </a:r>
            <a:r>
              <a:rPr lang="en-US" sz="2200" dirty="0"/>
              <a:t>c</a:t>
            </a:r>
            <a:r>
              <a:rPr lang="en-US" sz="2200" dirty="0" smtClean="0"/>
              <a:t>ontrol </a:t>
            </a:r>
            <a:r>
              <a:rPr lang="en-US" sz="2200" dirty="0"/>
              <a:t>reports of </a:t>
            </a:r>
            <a:r>
              <a:rPr lang="en-US" sz="2200" dirty="0" smtClean="0"/>
              <a:t>ventilator-associated </a:t>
            </a:r>
            <a:r>
              <a:rPr lang="en-US" sz="2200" dirty="0"/>
              <a:t>e</a:t>
            </a:r>
            <a:r>
              <a:rPr lang="en-US" sz="2200" dirty="0" smtClean="0"/>
              <a:t>vent (VAE) rates monthly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ontribute </a:t>
            </a:r>
            <a:r>
              <a:rPr lang="en-US" sz="2200" dirty="0"/>
              <a:t>to each </a:t>
            </a:r>
            <a:r>
              <a:rPr lang="en-US" sz="2200" dirty="0" smtClean="0"/>
              <a:t>VAE investigation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Partner </a:t>
            </a:r>
            <a:r>
              <a:rPr lang="en-US" sz="2200" dirty="0"/>
              <a:t>with hospital leadership to </a:t>
            </a:r>
            <a:r>
              <a:rPr lang="en-US" sz="2200" dirty="0" smtClean="0"/>
              <a:t>track </a:t>
            </a:r>
            <a:r>
              <a:rPr lang="en-US" sz="2200" dirty="0"/>
              <a:t>objective </a:t>
            </a:r>
            <a:r>
              <a:rPr lang="en-US" sz="2200" dirty="0" smtClean="0"/>
              <a:t>outcomes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sz="1800" dirty="0"/>
              <a:t>A</a:t>
            </a:r>
            <a:r>
              <a:rPr lang="en-US" sz="1800" dirty="0" smtClean="0"/>
              <a:t>verage </a:t>
            </a:r>
            <a:r>
              <a:rPr lang="en-US" sz="1800" dirty="0"/>
              <a:t>duration of mechanical ventilation </a:t>
            </a:r>
            <a:endParaRPr lang="en-US" sz="1800" dirty="0" smtClean="0"/>
          </a:p>
          <a:p>
            <a:pPr lvl="2">
              <a:buFont typeface="Calibri" panose="020F0502020204030204" pitchFamily="34" charset="0"/>
              <a:buChar char="‒"/>
            </a:pPr>
            <a:r>
              <a:rPr lang="en-US" sz="1800" dirty="0" smtClean="0"/>
              <a:t>Acute care length of stay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71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Checklist </a:t>
            </a:r>
            <a:r>
              <a:rPr lang="en-US" dirty="0" smtClean="0"/>
              <a:t>for Engaged Physicians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3909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Confirm all physicians receive reports of current data</a:t>
            </a:r>
          </a:p>
          <a:p>
            <a:pPr lvl="1"/>
            <a:r>
              <a:rPr lang="en-US" sz="2000" dirty="0"/>
              <a:t>VAE rates and number of patients that develop a VAE </a:t>
            </a:r>
          </a:p>
          <a:p>
            <a:pPr lvl="1"/>
            <a:r>
              <a:rPr lang="en-US" sz="2000" dirty="0"/>
              <a:t>Performance on process </a:t>
            </a:r>
            <a:r>
              <a:rPr lang="en-US" sz="2000" dirty="0" smtClean="0"/>
              <a:t>measures</a:t>
            </a:r>
            <a:endParaRPr lang="en-US" sz="2000" dirty="0"/>
          </a:p>
          <a:p>
            <a:pPr lvl="1"/>
            <a:r>
              <a:rPr lang="en-US" sz="2000" dirty="0"/>
              <a:t>Objective outcome measures</a:t>
            </a:r>
          </a:p>
          <a:p>
            <a:pPr lvl="0"/>
            <a:r>
              <a:rPr lang="en-US" sz="2400" dirty="0" smtClean="0"/>
              <a:t>Ensure </a:t>
            </a:r>
            <a:r>
              <a:rPr lang="en-US" sz="2400" dirty="0"/>
              <a:t>your </a:t>
            </a:r>
            <a:r>
              <a:rPr lang="en-US" sz="2400" dirty="0" smtClean="0"/>
              <a:t>intensive care unit (ICU) </a:t>
            </a:r>
            <a:r>
              <a:rPr lang="en-US" sz="2400" dirty="0"/>
              <a:t>has an overarching protocolized approach to daily ICU patient management </a:t>
            </a:r>
            <a:r>
              <a:rPr lang="en-US" sz="2400" dirty="0" smtClean="0"/>
              <a:t>including– </a:t>
            </a:r>
            <a:endParaRPr lang="en-US" sz="2400" dirty="0"/>
          </a:p>
          <a:p>
            <a:pPr lvl="1"/>
            <a:r>
              <a:rPr lang="en-US" sz="2000" dirty="0" smtClean="0"/>
              <a:t>Pairing </a:t>
            </a:r>
            <a:r>
              <a:rPr lang="en-US" sz="2000" dirty="0"/>
              <a:t>spontaneous breathing trials with spontaneous awakening trials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dirty="0"/>
              <a:t>2013 Pain, </a:t>
            </a:r>
            <a:r>
              <a:rPr lang="en-US" sz="2000" dirty="0" smtClean="0"/>
              <a:t>Agitation, and </a:t>
            </a:r>
            <a:r>
              <a:rPr lang="en-US" sz="2000" dirty="0"/>
              <a:t>Delirium </a:t>
            </a:r>
            <a:r>
              <a:rPr lang="en-US" sz="2000" dirty="0" smtClean="0"/>
              <a:t>Guidelines</a:t>
            </a:r>
            <a:endParaRPr lang="en-US" sz="2000" dirty="0"/>
          </a:p>
          <a:p>
            <a:pPr lvl="1"/>
            <a:r>
              <a:rPr lang="en-US" sz="2000" dirty="0" smtClean="0"/>
              <a:t>Using noninvasive </a:t>
            </a:r>
            <a:r>
              <a:rPr lang="en-US" sz="2000" dirty="0"/>
              <a:t>ventilation </a:t>
            </a:r>
            <a:r>
              <a:rPr lang="en-US" sz="2000" dirty="0" smtClean="0"/>
              <a:t>when appropriate</a:t>
            </a:r>
          </a:p>
          <a:p>
            <a:pPr lvl="1"/>
            <a:r>
              <a:rPr lang="en-US" sz="2000" dirty="0" smtClean="0"/>
              <a:t>Using subglottic secretion drainage endotracheal </a:t>
            </a:r>
            <a:r>
              <a:rPr lang="en-US" sz="2000" dirty="0"/>
              <a:t>tubes </a:t>
            </a:r>
            <a:r>
              <a:rPr lang="en-US" sz="2000" dirty="0" smtClean="0"/>
              <a:t>for </a:t>
            </a:r>
            <a:r>
              <a:rPr lang="en-US" sz="2000" dirty="0"/>
              <a:t>patients likely to </a:t>
            </a:r>
            <a:r>
              <a:rPr lang="en-US" sz="2000" dirty="0" smtClean="0"/>
              <a:t>remain intubated more than 72 hours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945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Engagement of the CUSP Physician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Evaluate </a:t>
            </a:r>
            <a:r>
              <a:rPr lang="en-US" sz="2400" dirty="0"/>
              <a:t>results of the staff safety survey with </a:t>
            </a:r>
            <a:r>
              <a:rPr lang="en-US" sz="2400" dirty="0" smtClean="0"/>
              <a:t>quality improvement team 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How can we get patients off the ventilator faster? 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Attend </a:t>
            </a:r>
            <a:r>
              <a:rPr lang="en-US" sz="2400" dirty="0"/>
              <a:t>monthly executive partnership meetings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Foster </a:t>
            </a:r>
            <a:r>
              <a:rPr lang="en-US" sz="2400" dirty="0"/>
              <a:t>organizational learning and actively participate in learning from defects process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Develop</a:t>
            </a:r>
            <a:r>
              <a:rPr lang="en-US" sz="2400" dirty="0"/>
              <a:t>/adapt a patient-specific daily goals checklist for interdisciplinary rounds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Serve </a:t>
            </a:r>
            <a:r>
              <a:rPr lang="en-US" sz="2400" dirty="0"/>
              <a:t>as a role model for </a:t>
            </a:r>
            <a:r>
              <a:rPr lang="en-US" sz="2400" dirty="0" smtClean="0"/>
              <a:t>Comprehensive Unit-based Safety Program (CUSP) efforts </a:t>
            </a:r>
            <a:r>
              <a:rPr lang="en-US" sz="2400" dirty="0"/>
              <a:t>and implement tools to improve teamwork and </a:t>
            </a:r>
            <a:r>
              <a:rPr lang="en-US" sz="2400" dirty="0" smtClean="0"/>
              <a:t>communication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83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rgbClr val="4BACC6"/>
                </a:solidFill>
              </a:rPr>
              <a:t>After this session, you will be able </a:t>
            </a:r>
            <a:r>
              <a:rPr lang="en-US" dirty="0" smtClean="0">
                <a:solidFill>
                  <a:srgbClr val="4BACC6"/>
                </a:solidFill>
              </a:rPr>
              <a:t>to—</a:t>
            </a:r>
            <a:endParaRPr lang="en-US" dirty="0">
              <a:solidFill>
                <a:srgbClr val="4BACC6"/>
              </a:solidFill>
              <a:ea typeface="ＭＳ Ｐゴシック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Identify the importance of staff and physician engagement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Apply the principles of motivation to engage staff and physicians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Identify activities which encourage physician engagement</a:t>
            </a:r>
          </a:p>
        </p:txBody>
      </p:sp>
    </p:spTree>
    <p:extLst>
      <p:ext uri="{BB962C8B-B14F-4D97-AF65-F5344CB8AC3E}">
        <p14:creationId xmlns:p14="http://schemas.microsoft.com/office/powerpoint/2010/main" val="185880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Picture of question marks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" y="852668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342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Heifetz R. </a:t>
            </a:r>
            <a:r>
              <a:rPr lang="en-US" sz="2000" dirty="0"/>
              <a:t>Leadership </a:t>
            </a:r>
            <a:r>
              <a:rPr lang="en-US" sz="2000" dirty="0" smtClean="0"/>
              <a:t>without </a:t>
            </a:r>
            <a:r>
              <a:rPr lang="en-US" sz="2000" dirty="0"/>
              <a:t>e</a:t>
            </a:r>
            <a:r>
              <a:rPr lang="en-US" sz="2000" dirty="0" smtClean="0"/>
              <a:t>asy answers. Cambridge, MA: </a:t>
            </a:r>
            <a:r>
              <a:rPr lang="en-US" sz="2000" dirty="0"/>
              <a:t>Harvard University </a:t>
            </a:r>
            <a:r>
              <a:rPr lang="en-US" sz="2000" dirty="0" smtClean="0"/>
              <a:t>Press</a:t>
            </a:r>
            <a:r>
              <a:rPr lang="en-US" sz="2000" dirty="0"/>
              <a:t>;</a:t>
            </a:r>
            <a:r>
              <a:rPr lang="en-US" sz="2000" dirty="0" smtClean="0"/>
              <a:t> 1994.</a:t>
            </a:r>
            <a:endParaRPr lang="en-US" sz="20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Huang DT, Clermont G</a:t>
            </a:r>
            <a:r>
              <a:rPr lang="en-US" sz="2000" dirty="0"/>
              <a:t>, </a:t>
            </a:r>
            <a:r>
              <a:rPr lang="en-US" sz="2000" dirty="0" smtClean="0"/>
              <a:t>Sexton JB</a:t>
            </a:r>
            <a:r>
              <a:rPr lang="en-US" sz="2000" dirty="0"/>
              <a:t>, et al. Perceptions of safety culture vary across the intensive care units of a single institution</a:t>
            </a:r>
            <a:r>
              <a:rPr lang="en-US" sz="2000" dirty="0" smtClean="0"/>
              <a:t>. Crit Care Med. </a:t>
            </a:r>
            <a:r>
              <a:rPr lang="en-US" sz="2000" dirty="0"/>
              <a:t>2007 Jan;(35)1:165-76. PMID: </a:t>
            </a:r>
            <a:r>
              <a:rPr lang="en-US" sz="2000" dirty="0" smtClean="0"/>
              <a:t>17110876.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Huang DT, Clermont G</a:t>
            </a:r>
            <a:r>
              <a:rPr lang="en-US" sz="2000" dirty="0"/>
              <a:t>, Kong L, et al. </a:t>
            </a:r>
            <a:r>
              <a:rPr lang="en-US" sz="2000" dirty="0" smtClean="0"/>
              <a:t>Intensive </a:t>
            </a:r>
            <a:r>
              <a:rPr lang="en-US" sz="2000" dirty="0"/>
              <a:t>care unit safety culture and outcomes: a US multicenter study. </a:t>
            </a:r>
            <a:r>
              <a:rPr lang="en-US" sz="2000" dirty="0" smtClean="0"/>
              <a:t>Int J Qual Health Care. </a:t>
            </a:r>
            <a:r>
              <a:rPr lang="en-US" sz="2000" dirty="0"/>
              <a:t>2010 Jun;22(3):151-61. PMID: </a:t>
            </a:r>
            <a:r>
              <a:rPr lang="en-US" sz="2000" dirty="0" smtClean="0"/>
              <a:t>20382662.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Mardon RE, Khanna K, Sorra</a:t>
            </a:r>
            <a:r>
              <a:rPr lang="en-US" sz="2000" dirty="0"/>
              <a:t> J, et al. Exploring relationships between hospital patient safety culture and adverse events</a:t>
            </a:r>
            <a:r>
              <a:rPr lang="en-US" sz="2000" dirty="0" smtClean="0"/>
              <a:t>. J Patient Saf. </a:t>
            </a:r>
            <a:r>
              <a:rPr lang="en-US" sz="2000" dirty="0"/>
              <a:t>2010 Dec;6(4):226-32. PMID: </a:t>
            </a:r>
            <a:r>
              <a:rPr lang="en-US" sz="2000" dirty="0" smtClean="0"/>
              <a:t>21099551.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MacDavitt K</a:t>
            </a:r>
            <a:r>
              <a:rPr lang="en-US" sz="2000" dirty="0"/>
              <a:t>, Chou SS, Stone PW. Organizational climate and health care outcomes</a:t>
            </a:r>
            <a:r>
              <a:rPr lang="en-US" sz="2000" dirty="0" smtClean="0"/>
              <a:t>. Jt Comm J Qual Patient Saf. 2007 Nov;33(11 Suppl</a:t>
            </a:r>
            <a:r>
              <a:rPr lang="en-US" sz="2000" dirty="0"/>
              <a:t>):</a:t>
            </a:r>
            <a:r>
              <a:rPr lang="en-US" sz="2000" dirty="0" smtClean="0"/>
              <a:t>45-56. PMID</a:t>
            </a:r>
            <a:r>
              <a:rPr lang="en-US" sz="2000" dirty="0"/>
              <a:t>: </a:t>
            </a:r>
            <a:r>
              <a:rPr lang="en-US" sz="2000" dirty="0" smtClean="0"/>
              <a:t>18173165. </a:t>
            </a:r>
          </a:p>
        </p:txBody>
      </p:sp>
    </p:spTree>
    <p:extLst>
      <p:ext uri="{BB962C8B-B14F-4D97-AF65-F5344CB8AC3E}">
        <p14:creationId xmlns:p14="http://schemas.microsoft.com/office/powerpoint/2010/main" val="1593741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3429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en-US" sz="2000" dirty="0" smtClean="0"/>
              <a:t>Singer </a:t>
            </a:r>
            <a:r>
              <a:rPr lang="en-US" sz="2000" dirty="0"/>
              <a:t>S, Lin S, Falwell A, et al. Relationship of safety climate and safety performance in hospitals. Health Serv </a:t>
            </a:r>
            <a:r>
              <a:rPr lang="en-US" sz="2000" dirty="0" smtClean="0"/>
              <a:t>Res. </a:t>
            </a:r>
            <a:r>
              <a:rPr lang="en-US" sz="2000" dirty="0"/>
              <a:t>2009 Apr;44(2 pt 1):399-421. PMID: 19178583.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en-US" sz="2000" dirty="0" smtClean="0"/>
              <a:t>Sorra </a:t>
            </a:r>
            <a:r>
              <a:rPr lang="en-US" sz="2000" dirty="0"/>
              <a:t>JS, Dyer N. Multilevel psychometric properties of the AHRQ hospital survey on patient safety culture. BMC Health Serv </a:t>
            </a:r>
            <a:r>
              <a:rPr lang="en-US" sz="2000" dirty="0" smtClean="0"/>
              <a:t>Res. </a:t>
            </a:r>
            <a:r>
              <a:rPr lang="en-US" sz="2000" dirty="0"/>
              <a:t>2010, 10:199. PMID: 20615247.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en-US" sz="2000" dirty="0" smtClean="0"/>
              <a:t>Weaver </a:t>
            </a:r>
            <a:r>
              <a:rPr lang="en-US" sz="2000" dirty="0"/>
              <a:t>SJ, Salas E, King HM. Twelve best practices for team training evaluation in health care. </a:t>
            </a:r>
            <a:r>
              <a:rPr lang="fr-FR" sz="2000" dirty="0"/>
              <a:t>Jt Comm J Qual Patient </a:t>
            </a:r>
            <a:r>
              <a:rPr lang="fr-FR" sz="2000" dirty="0" smtClean="0"/>
              <a:t>Saf. </a:t>
            </a:r>
            <a:r>
              <a:rPr lang="en-US" sz="2000" dirty="0"/>
              <a:t>2011 Aug;37(8);341-9. PMID: 21874969.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en-US" sz="2000" dirty="0" smtClean="0"/>
              <a:t>Haynes </a:t>
            </a:r>
            <a:r>
              <a:rPr lang="en-US" sz="2000" dirty="0"/>
              <a:t>AB, Weiser TG, Berry WR, et al. Changes in safety attitude and relationship to decreased postoperative morbidity and mortality following implementation of a checklist-based surgical safety intervention. BMJ Qual </a:t>
            </a:r>
            <a:r>
              <a:rPr lang="en-US" sz="2000" dirty="0" smtClean="0"/>
              <a:t>Saf. </a:t>
            </a:r>
            <a:r>
              <a:rPr lang="en-US" sz="2000" dirty="0"/>
              <a:t>2011 Jan;20(1):102-7. PMID: 21228082. </a:t>
            </a:r>
          </a:p>
        </p:txBody>
      </p:sp>
    </p:spTree>
    <p:extLst>
      <p:ext uri="{BB962C8B-B14F-4D97-AF65-F5344CB8AC3E}">
        <p14:creationId xmlns:p14="http://schemas.microsoft.com/office/powerpoint/2010/main" val="295748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r>
              <a:rPr lang="en-US" sz="2000" dirty="0" smtClean="0"/>
              <a:t>Morello </a:t>
            </a:r>
            <a:r>
              <a:rPr lang="en-US" sz="2000" dirty="0"/>
              <a:t>RT, Lowthian JA, Barker AL, et al. Strategies for improving patient safety culture in hospitals: a systematic review. BMJ Qual </a:t>
            </a:r>
            <a:r>
              <a:rPr lang="en-US" sz="2000" dirty="0" smtClean="0"/>
              <a:t>Saf. </a:t>
            </a:r>
            <a:r>
              <a:rPr lang="en-US" sz="2000" dirty="0"/>
              <a:t>2013 Jan;22(1):11-8. PMID: 22849965.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r>
              <a:rPr lang="en-US" sz="2000" dirty="0" smtClean="0"/>
              <a:t>Van </a:t>
            </a:r>
            <a:r>
              <a:rPr lang="en-US" sz="2000" dirty="0"/>
              <a:t>Noord I, de Bruijne MC, Twisk, JW. The relationship between patient safety culture and the implementation of organizational patient safety </a:t>
            </a:r>
            <a:r>
              <a:rPr lang="en-US" sz="2000" dirty="0" smtClean="0"/>
              <a:t>defenses </a:t>
            </a:r>
            <a:r>
              <a:rPr lang="en-US" sz="2000" dirty="0"/>
              <a:t>at emergency departments. Int J Qual Health </a:t>
            </a:r>
            <a:r>
              <a:rPr lang="en-US" sz="2000" dirty="0" smtClean="0"/>
              <a:t>Care. </a:t>
            </a:r>
            <a:r>
              <a:rPr lang="en-US" sz="2000" dirty="0"/>
              <a:t>2010 Jun;22(3):162-9. PMID: 20382661.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r>
              <a:rPr lang="en-US" sz="2000" dirty="0" smtClean="0"/>
              <a:t>Schwartz </a:t>
            </a:r>
            <a:r>
              <a:rPr lang="en-US" sz="2000" dirty="0"/>
              <a:t>T, Porath C. Why You Hate Work. The New York Times, May 30, 2014. </a:t>
            </a:r>
            <a:r>
              <a:rPr lang="en-US" sz="2000" dirty="0">
                <a:hlinkClick r:id="rId2"/>
              </a:rPr>
              <a:t>http://www.nytimes.com/2014/06/01/opinion/sunday/why-you-hate-work.html?_r=0</a:t>
            </a:r>
            <a:r>
              <a:rPr lang="en-US" sz="2000" dirty="0"/>
              <a:t>. Accessed April 3, 2015.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r>
              <a:rPr lang="en-US" sz="2000" dirty="0" smtClean="0"/>
              <a:t>Pink </a:t>
            </a:r>
            <a:r>
              <a:rPr lang="en-US" sz="2000" dirty="0"/>
              <a:t>D. Drive: The surprising truth about what motivates us. New York, NY: Riverhead Books; 2009.</a:t>
            </a:r>
          </a:p>
          <a:p>
            <a:pPr marL="514350" indent="-514350">
              <a:buFont typeface="+mj-lt"/>
              <a:buAutoNum type="arabicPeriod" startAt="1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Arial" charset="0"/>
              </a:rPr>
              <a:t>Leading </a:t>
            </a:r>
            <a:r>
              <a:rPr lang="en-US" dirty="0" smtClean="0">
                <a:ea typeface="ＭＳ Ｐゴシック" charset="0"/>
                <a:cs typeface="Arial" charset="0"/>
              </a:rPr>
              <a:t>Change</a:t>
            </a:r>
            <a:r>
              <a:rPr lang="en-US" baseline="30000" dirty="0" smtClean="0">
                <a:ea typeface="ＭＳ Ｐゴシック" charset="0"/>
                <a:cs typeface="Arial" charset="0"/>
              </a:rPr>
              <a:t>1</a:t>
            </a:r>
            <a:endParaRPr lang="en-US" dirty="0">
              <a:ea typeface="ＭＳ Ｐゴシック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6781800" cy="2743200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3200" dirty="0">
                <a:cs typeface="Arial" charset="0"/>
              </a:rPr>
              <a:t>One of most common leadership mistakes is expecting technical solutions to solve adaptive </a:t>
            </a:r>
            <a:r>
              <a:rPr lang="en-US" sz="3200" dirty="0" smtClean="0">
                <a:cs typeface="Arial" charset="0"/>
              </a:rPr>
              <a:t>problems</a:t>
            </a:r>
          </a:p>
          <a:p>
            <a:pPr marL="57150" indent="0" algn="r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cs typeface="Arial" charset="0"/>
              </a:rPr>
              <a:t>– Heifetz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i="1" dirty="0">
                <a:cs typeface="Arial" charset="0"/>
              </a:rPr>
              <a:t>Leadership </a:t>
            </a:r>
            <a:endParaRPr lang="en-US" sz="2800" i="1" dirty="0" smtClean="0">
              <a:cs typeface="Arial" charset="0"/>
            </a:endParaRPr>
          </a:p>
          <a:p>
            <a:pPr marL="57150" indent="0" algn="r">
              <a:lnSpc>
                <a:spcPct val="80000"/>
              </a:lnSpc>
              <a:buNone/>
            </a:pPr>
            <a:r>
              <a:rPr lang="en-US" sz="2800" i="1" dirty="0" smtClean="0">
                <a:cs typeface="Arial" charset="0"/>
              </a:rPr>
              <a:t>Without </a:t>
            </a:r>
            <a:r>
              <a:rPr lang="en-US" sz="2800" i="1" dirty="0">
                <a:cs typeface="Arial" charset="0"/>
              </a:rPr>
              <a:t>Easy Answers </a:t>
            </a:r>
            <a:endParaRPr lang="en-US" sz="3600" dirty="0" smtClean="0">
              <a:cs typeface="Arial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8987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1500" b="1" dirty="0">
              <a:solidFill>
                <a:srgbClr val="4BAC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7467600" y="1961103"/>
            <a:ext cx="8987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1500" b="1" dirty="0">
              <a:solidFill>
                <a:srgbClr val="4BAC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864888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Heifetz </a:t>
            </a:r>
            <a:r>
              <a:rPr lang="en-US" sz="1200" dirty="0"/>
              <a:t>R. Leadership without easy answers. </a:t>
            </a:r>
            <a:r>
              <a:rPr lang="en-US" sz="1200" dirty="0" smtClean="0"/>
              <a:t>Cambridge</a:t>
            </a:r>
            <a:r>
              <a:rPr lang="en-US" sz="1200" dirty="0"/>
              <a:t>, MA: Harvard University Press; 1994.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 descr="Overlapping circles showing tenets of technical and adaptive work" title="Overlapping circles"/>
          <p:cNvGraphicFramePr/>
          <p:nvPr>
            <p:extLst>
              <p:ext uri="{D42A27DB-BD31-4B8C-83A1-F6EECF244321}">
                <p14:modId xmlns:p14="http://schemas.microsoft.com/office/powerpoint/2010/main" val="2906293121"/>
              </p:ext>
            </p:extLst>
          </p:nvPr>
        </p:nvGraphicFramePr>
        <p:xfrm>
          <a:off x="152400" y="14478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17275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+mj-lt"/>
              </a:rPr>
              <a:t>Technical Work</a:t>
            </a:r>
            <a:endParaRPr lang="en-US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2102" y="2172755"/>
            <a:ext cx="277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+mj-lt"/>
              </a:rPr>
              <a:t>Adaptive Work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006155"/>
            <a:ext cx="2971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Evidence-based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Standardized policies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Protocols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hecklists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852266"/>
            <a:ext cx="2971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Social science-based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Safety culture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Values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ttitudes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Beliefs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chemeClr val="bg1"/>
                </a:solidFill>
              </a:rPr>
              <a:t>Technical and Adaptive </a:t>
            </a:r>
            <a:r>
              <a:rPr lang="en-US" kern="0" dirty="0" smtClean="0">
                <a:solidFill>
                  <a:schemeClr val="bg1"/>
                </a:solidFill>
              </a:rPr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It Look Like If We…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Enjoy great teamwork?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Have a positive attitude?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Attribute mistakes to the system rather than the provider?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Encourage frontline staff to speak up about safety concerns?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Engage the entire team?</a:t>
            </a:r>
          </a:p>
        </p:txBody>
      </p:sp>
    </p:spTree>
    <p:extLst>
      <p:ext uri="{BB962C8B-B14F-4D97-AF65-F5344CB8AC3E}">
        <p14:creationId xmlns:p14="http://schemas.microsoft.com/office/powerpoint/2010/main" val="393668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Disconnect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8" name="Content Placeholder 5" descr="Bar graph illustrating the different perceptions of teamwork between registered nurses and physicians with physicians being almost twice as likely to report adequate teamwork as registered nurses" title="Perceptions of Teamwork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72145"/>
              </p:ext>
            </p:extLst>
          </p:nvPr>
        </p:nvGraphicFramePr>
        <p:xfrm>
          <a:off x="228600" y="1066800"/>
          <a:ext cx="8686800" cy="436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57800" y="5701553"/>
            <a:ext cx="37455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50" dirty="0" smtClean="0"/>
              <a:t>2. Huang </a:t>
            </a:r>
            <a:r>
              <a:rPr lang="en-US" sz="1050" dirty="0"/>
              <a:t>DT, Clermont G, Sexton JB, et al. Perceptions of safety culture vary across the intensive care units of a single institution. Crit Care Med. 2007 Jan;(35)1:165-76. PMID: 17110876. </a:t>
            </a:r>
          </a:p>
        </p:txBody>
      </p:sp>
    </p:spTree>
    <p:extLst>
      <p:ext uri="{BB962C8B-B14F-4D97-AF65-F5344CB8AC3E}">
        <p14:creationId xmlns:p14="http://schemas.microsoft.com/office/powerpoint/2010/main" val="3371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Safety Culture Matter?</a:t>
            </a:r>
            <a:r>
              <a:rPr lang="en-US" baseline="30000" dirty="0" smtClean="0"/>
              <a:t>3-8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rmAutofit lnSpcReduction="10000"/>
          </a:bodyPr>
          <a:lstStyle/>
          <a:p>
            <a:pPr marL="0" indent="0" fontAlgn="auto">
              <a:buSzPct val="100000"/>
              <a:buNone/>
            </a:pPr>
            <a:r>
              <a:rPr lang="en-US" sz="2800" dirty="0" smtClean="0">
                <a:solidFill>
                  <a:srgbClr val="4BACC6"/>
                </a:solidFill>
              </a:rPr>
              <a:t>Safety culture is related to outcomes</a:t>
            </a:r>
          </a:p>
          <a:p>
            <a:pPr fontAlgn="auto">
              <a:buSzPct val="100000"/>
            </a:pPr>
            <a:r>
              <a:rPr lang="en-US" sz="2800" dirty="0" smtClean="0"/>
              <a:t>Patient outcomes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Patient </a:t>
            </a:r>
            <a:r>
              <a:rPr lang="en-US" sz="2400" dirty="0">
                <a:cs typeface="ＭＳ Ｐゴシック" charset="-128"/>
              </a:rPr>
              <a:t>care </a:t>
            </a:r>
            <a:r>
              <a:rPr lang="en-US" sz="2400" dirty="0" smtClean="0">
                <a:cs typeface="ＭＳ Ｐゴシック" charset="-128"/>
              </a:rPr>
              <a:t>experiences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Rates of infection and sepsis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Postoperative hemorrhages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Respiratory failure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Patient injury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Treatment errors</a:t>
            </a:r>
            <a:endParaRPr lang="en-US" sz="2400" dirty="0" smtClean="0"/>
          </a:p>
          <a:p>
            <a:pPr fontAlgn="auto">
              <a:buSzPct val="100000"/>
            </a:pPr>
            <a:r>
              <a:rPr lang="en-US" sz="2800" dirty="0" smtClean="0"/>
              <a:t>Clinician outcomes</a:t>
            </a:r>
            <a:endParaRPr lang="en-US" dirty="0"/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Incident reporting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Burnout and </a:t>
            </a:r>
            <a:r>
              <a:rPr lang="en-US" sz="2400" dirty="0">
                <a:cs typeface="ＭＳ Ｐゴシック" charset="-128"/>
              </a:rPr>
              <a:t>turnover</a:t>
            </a:r>
          </a:p>
          <a:p>
            <a:pPr>
              <a:spcAft>
                <a:spcPts val="300"/>
              </a:spcAft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3657600"/>
            <a:ext cx="38862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900" dirty="0" smtClean="0"/>
              <a:t>3. Huang </a:t>
            </a:r>
            <a:r>
              <a:rPr lang="en-US" sz="900" dirty="0"/>
              <a:t>DT, Clermont G, Kong L, et al. Intensive care unit safety culture and outcomes: a US multicenter study. Int J Qual Health Care. 2010 Jun;22(3):151-61. PMID: 20382662.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900" dirty="0" smtClean="0"/>
              <a:t>4. Mardon </a:t>
            </a:r>
            <a:r>
              <a:rPr lang="en-US" sz="900" dirty="0"/>
              <a:t>RE, Khanna K, Sorra J, et al. Exploring relationships between hospital patient safety culture and adverse events. J Patient Saf. 2010 Dec;6(4):226-32. PMID: 21099551.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900" dirty="0" smtClean="0"/>
              <a:t>5. MacDavitt K, Chou SS, Stone PW. Organizational climate and health care outcomes. Jt Comm J Qual Patient Saf. 2007 Nov;33(11 Suppl):45-56. PMID: 18173165. </a:t>
            </a:r>
          </a:p>
          <a:p>
            <a:pPr>
              <a:spcAft>
                <a:spcPts val="300"/>
              </a:spcAft>
            </a:pPr>
            <a:r>
              <a:rPr lang="en-US" sz="900" dirty="0" smtClean="0"/>
              <a:t>6. Singer </a:t>
            </a:r>
            <a:r>
              <a:rPr lang="en-US" sz="900" dirty="0"/>
              <a:t>S, Lin S, Falwell A, et al. Relationship of safety climate and safety performance in hospitals. Health Serv Res. 2009 Apr;44(2 pt 1):399-421. PMID: 19178583.</a:t>
            </a:r>
          </a:p>
          <a:p>
            <a:pPr>
              <a:spcAft>
                <a:spcPts val="300"/>
              </a:spcAft>
            </a:pPr>
            <a:r>
              <a:rPr lang="en-US" sz="900" dirty="0" smtClean="0"/>
              <a:t>7. Sorra </a:t>
            </a:r>
            <a:r>
              <a:rPr lang="en-US" sz="900" dirty="0"/>
              <a:t>JS, Dyer N. Multilevel psychometric properties of the AHRQ hospital survey on patient safety culture. BMC Health Serv Res. 2010, 10:199. PMID: 20615247.</a:t>
            </a:r>
          </a:p>
          <a:p>
            <a:pPr>
              <a:spcAft>
                <a:spcPts val="300"/>
              </a:spcAft>
            </a:pPr>
            <a:r>
              <a:rPr lang="en-US" sz="900" dirty="0" smtClean="0"/>
              <a:t>8. Weaver </a:t>
            </a:r>
            <a:r>
              <a:rPr lang="en-US" sz="900" dirty="0"/>
              <a:t>SJ, Salas E, King HM. Twelve best practices for team training evaluation in health care. </a:t>
            </a:r>
            <a:r>
              <a:rPr lang="fr-FR" sz="900" dirty="0"/>
              <a:t>Jt Comm J Qual Patient Saf. </a:t>
            </a:r>
            <a:r>
              <a:rPr lang="en-US" sz="900" dirty="0"/>
              <a:t>2011 Aug;37(8);341-9. PMID: 21874969.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96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Safety Culture Matter?</a:t>
            </a:r>
            <a:r>
              <a:rPr lang="en-US" baseline="30000" dirty="0" smtClean="0"/>
              <a:t>8-11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34296"/>
          </a:xfrm>
        </p:spPr>
        <p:txBody>
          <a:bodyPr/>
          <a:lstStyle/>
          <a:p>
            <a:pPr fontAlgn="auto">
              <a:buSzPct val="100000"/>
            </a:pPr>
            <a:r>
              <a:rPr lang="en-US" dirty="0"/>
              <a:t>Safety culture influences the effectiveness of other safety and quality </a:t>
            </a:r>
            <a:r>
              <a:rPr lang="en-US" dirty="0" smtClean="0"/>
              <a:t>interventions</a:t>
            </a:r>
          </a:p>
          <a:p>
            <a:pPr lvl="1" fontAlgn="auto">
              <a:buSzPct val="100000"/>
            </a:pPr>
            <a:r>
              <a:rPr lang="en-US" sz="2400" dirty="0" smtClean="0"/>
              <a:t>Can </a:t>
            </a:r>
            <a:r>
              <a:rPr lang="en-US" sz="2400" dirty="0"/>
              <a:t>enhance or inhibit effects of other </a:t>
            </a:r>
            <a:r>
              <a:rPr lang="en-US" sz="2400" dirty="0" smtClean="0"/>
              <a:t>interventions</a:t>
            </a:r>
          </a:p>
          <a:p>
            <a:pPr fontAlgn="auto">
              <a:buSzPct val="100000"/>
            </a:pPr>
            <a:r>
              <a:rPr lang="en-US" dirty="0" smtClean="0"/>
              <a:t>Safety </a:t>
            </a:r>
            <a:r>
              <a:rPr lang="en-US" dirty="0"/>
              <a:t>culture can change through </a:t>
            </a:r>
            <a:r>
              <a:rPr lang="en-US" dirty="0" smtClean="0"/>
              <a:t>intervention</a:t>
            </a:r>
          </a:p>
          <a:p>
            <a:pPr lvl="1" fontAlgn="auto">
              <a:buSzPct val="100000"/>
            </a:pPr>
            <a:r>
              <a:rPr lang="en-US" sz="2400" dirty="0" smtClean="0">
                <a:cs typeface="ＭＳ Ｐゴシック" charset="-128"/>
              </a:rPr>
              <a:t>Best </a:t>
            </a:r>
            <a:r>
              <a:rPr lang="en-US" sz="2400" dirty="0">
                <a:cs typeface="ＭＳ Ｐゴシック" charset="-128"/>
              </a:rPr>
              <a:t>evidence so far for culture interventions that use multiple </a:t>
            </a:r>
            <a:r>
              <a:rPr lang="en-US" sz="2400" dirty="0" smtClean="0">
                <a:cs typeface="ＭＳ Ｐゴシック" charset="-128"/>
              </a:rPr>
              <a:t>components</a:t>
            </a:r>
            <a:endParaRPr lang="en-US" sz="2400" baseline="30000" dirty="0">
              <a:cs typeface="ＭＳ Ｐゴシック" charset="-128"/>
            </a:endParaRPr>
          </a:p>
          <a:p>
            <a:pPr marL="1085850" lvl="2" indent="-403225" fontAlgn="auto">
              <a:buSzPct val="100000"/>
              <a:buFont typeface="Wingdings" pitchFamily="2" charset="2"/>
              <a:buChar char="Ø"/>
            </a:pPr>
            <a:endParaRPr lang="en-US" sz="2800" dirty="0"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4495799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 smtClean="0"/>
              <a:t>8. Weaver </a:t>
            </a:r>
            <a:r>
              <a:rPr lang="en-US" sz="900" dirty="0"/>
              <a:t>SJ, Salas E, King HM. Twelve best practices for team training evaluation in health care. </a:t>
            </a:r>
            <a:r>
              <a:rPr lang="fr-FR" sz="900" dirty="0"/>
              <a:t>Jt Comm J Qual Patient Saf. </a:t>
            </a:r>
            <a:r>
              <a:rPr lang="en-US" sz="900" dirty="0"/>
              <a:t>2011 Aug;37(8);341-9. PMID: 21874969.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9. Haynes </a:t>
            </a:r>
            <a:r>
              <a:rPr lang="en-US" sz="900" dirty="0"/>
              <a:t>AB, Weiser TG, Berry WR, et al. Changes in safety attitude and relationship to decreased postoperative morbidity and mortality following implementation of a checklist-based surgical safety intervention. BMJ Qual Saf. 2011 Jan;20(1):102-7. PMID: 21228082. </a:t>
            </a:r>
            <a:endParaRPr lang="en-US" sz="900" dirty="0" smtClean="0"/>
          </a:p>
          <a:p>
            <a:pPr>
              <a:spcAft>
                <a:spcPts val="600"/>
              </a:spcAft>
            </a:pPr>
            <a:r>
              <a:rPr lang="en-US" sz="900" dirty="0" smtClean="0"/>
              <a:t>10. Morello </a:t>
            </a:r>
            <a:r>
              <a:rPr lang="en-US" sz="900" dirty="0"/>
              <a:t>RT, Lowthian JA, Barker AL, et al. Strategies for improving patient safety culture in hospitals: a systematic review. BMJ Qual Saf. 2013 Jan;22(1):11-8. PMID: 22849965. 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11. Van </a:t>
            </a:r>
            <a:r>
              <a:rPr lang="en-US" sz="900" dirty="0"/>
              <a:t>Noord I, de Bruijne MC, Twisk, JW. The relationship between patient safety culture and the implementation of organizational patient safety defenses at emergency departments. Int J Qual Health Care. 2010 Jun;22(3):162-9. PMID: 20382661.</a:t>
            </a:r>
          </a:p>
          <a:p>
            <a:pPr>
              <a:spcAft>
                <a:spcPts val="1200"/>
              </a:spcAft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27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Engagement Matters</a:t>
            </a:r>
            <a:r>
              <a:rPr lang="en-US" baseline="30000" dirty="0" smtClean="0"/>
              <a:t>12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" y="1219200"/>
            <a:ext cx="8229600" cy="47342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“The way people feel at work profoundly influences how they </a:t>
            </a:r>
            <a:r>
              <a:rPr lang="en-US" sz="3200" dirty="0" smtClean="0"/>
              <a:t>perform”</a:t>
            </a:r>
            <a:endParaRPr lang="en-US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Only 30% of American employees feel engaged at 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Across varying industries, companies that have higher levels of staff engagement have fewer safety incidents and overall better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57150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dirty="0" smtClean="0"/>
              <a:t>12. Schwartz </a:t>
            </a:r>
            <a:r>
              <a:rPr lang="en-US" sz="1000" dirty="0"/>
              <a:t>T, Porath C. Why You Hate Work. The New York Times, May 30, 2014. </a:t>
            </a:r>
            <a:r>
              <a:rPr lang="en-US" sz="1000" dirty="0">
                <a:hlinkClick r:id="rId3"/>
              </a:rPr>
              <a:t>http://www.nytimes.com/2014/06/01/opinion/sunday/why-you-hate-work.html?_r=0</a:t>
            </a:r>
            <a:r>
              <a:rPr lang="en-US" sz="1000" dirty="0"/>
              <a:t>. Accessed April 3, 2015.</a:t>
            </a:r>
          </a:p>
        </p:txBody>
      </p:sp>
    </p:spTree>
    <p:extLst>
      <p:ext uri="{BB962C8B-B14F-4D97-AF65-F5344CB8AC3E}">
        <p14:creationId xmlns:p14="http://schemas.microsoft.com/office/powerpoint/2010/main" val="25058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40481</TotalTime>
  <Words>1854</Words>
  <Application>Microsoft Office PowerPoint</Application>
  <PresentationFormat>On-screen Show (4:3)</PresentationFormat>
  <Paragraphs>196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HAI Cusp Slide template</vt:lpstr>
      <vt:lpstr>Physician and Staff Engagement    </vt:lpstr>
      <vt:lpstr>Learning Objectives</vt:lpstr>
      <vt:lpstr>Leading Change1</vt:lpstr>
      <vt:lpstr>Technical and Adaptive Work</vt:lpstr>
      <vt:lpstr>What Would It Look Like If We…</vt:lpstr>
      <vt:lpstr>Teamwork Disconnect2</vt:lpstr>
      <vt:lpstr>Why Does Safety Culture Matter?3-8</vt:lpstr>
      <vt:lpstr>Why Does Safety Culture Matter?8-11</vt:lpstr>
      <vt:lpstr>Staff Engagement Matters12</vt:lpstr>
      <vt:lpstr>Staff Engagement Matters12</vt:lpstr>
      <vt:lpstr>Engage</vt:lpstr>
      <vt:lpstr>Engage by Creating Trust</vt:lpstr>
      <vt:lpstr>Intrinsic Versus Extrinsic Motivation</vt:lpstr>
      <vt:lpstr>What Motivates Human Beings?13</vt:lpstr>
      <vt:lpstr>What Motivates Human Beings?13</vt:lpstr>
      <vt:lpstr>Try This</vt:lpstr>
      <vt:lpstr>Fostering Physician Engagement</vt:lpstr>
      <vt:lpstr>Checklist for Engaged Physicians</vt:lpstr>
      <vt:lpstr>Engagement of the CUSP Physician Champion</vt:lpstr>
      <vt:lpstr>Questions?</vt:lpstr>
      <vt:lpstr>References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262</cp:revision>
  <cp:lastPrinted>2015-02-02T16:57:38Z</cp:lastPrinted>
  <dcterms:created xsi:type="dcterms:W3CDTF">2014-05-21T20:05:58Z</dcterms:created>
  <dcterms:modified xsi:type="dcterms:W3CDTF">2017-01-16T20:23:16Z</dcterms:modified>
  <cp:category>safety program for surgery, patient safety, CUSP, science of safety, surgical site infections, SUSP, healthcare associated infections</cp:category>
</cp:coreProperties>
</file>