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53" r:id="rId2"/>
    <p:sldId id="377" r:id="rId3"/>
    <p:sldId id="397" r:id="rId4"/>
    <p:sldId id="380" r:id="rId5"/>
    <p:sldId id="378" r:id="rId6"/>
    <p:sldId id="379" r:id="rId7"/>
    <p:sldId id="384" r:id="rId8"/>
    <p:sldId id="383" r:id="rId9"/>
    <p:sldId id="399" r:id="rId10"/>
    <p:sldId id="381" r:id="rId11"/>
    <p:sldId id="387" r:id="rId12"/>
    <p:sldId id="396" r:id="rId13"/>
    <p:sldId id="398" r:id="rId14"/>
    <p:sldId id="390" r:id="rId15"/>
    <p:sldId id="382" r:id="rId16"/>
    <p:sldId id="391" r:id="rId17"/>
    <p:sldId id="392" r:id="rId18"/>
    <p:sldId id="393" r:id="rId19"/>
    <p:sldId id="394" r:id="rId20"/>
    <p:sldId id="395" r:id="rId21"/>
    <p:sldId id="403" r:id="rId22"/>
    <p:sldId id="389" r:id="rId23"/>
    <p:sldId id="401" r:id="rId24"/>
    <p:sldId id="400" r:id="rId25"/>
    <p:sldId id="40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15" clrIdx="3">
    <p:extLst/>
  </p:cmAuthor>
  <p:cmAuthor id="4" name="Melissa A Miller" initials="MAM" lastIdx="6" clrIdx="4"/>
  <p:cmAuthor id="5" name="Chris Heidenrich OCKT" initials="CH" lastIdx="20" clrIdx="5"/>
  <p:cmAuthor id="6" name="Anna Adler" initials="AA" lastIdx="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2"/>
    <a:srgbClr val="FEF8E9"/>
    <a:srgbClr val="FBD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8" autoAdjust="0"/>
    <p:restoredTop sz="93257" autoAdjust="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a:t>SUSP Sustainability</a:t>
            </a:r>
          </a:p>
          <a:p>
            <a:r>
              <a:rPr lang="en-US" dirty="0"/>
              <a:t>Sustaining and Spreading Surgical Improvements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10</a:t>
            </a:fld>
            <a:endParaRPr lang="en-US" dirty="0"/>
          </a:p>
        </p:txBody>
      </p:sp>
    </p:spTree>
    <p:extLst>
      <p:ext uri="{BB962C8B-B14F-4D97-AF65-F5344CB8AC3E}">
        <p14:creationId xmlns:p14="http://schemas.microsoft.com/office/powerpoint/2010/main" val="243224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11</a:t>
            </a:fld>
            <a:endParaRPr lang="en-US" dirty="0"/>
          </a:p>
        </p:txBody>
      </p:sp>
    </p:spTree>
    <p:extLst>
      <p:ext uri="{BB962C8B-B14F-4D97-AF65-F5344CB8AC3E}">
        <p14:creationId xmlns:p14="http://schemas.microsoft.com/office/powerpoint/2010/main" val="367439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dirty="0"/>
          </a:p>
        </p:txBody>
      </p:sp>
    </p:spTree>
    <p:extLst>
      <p:ext uri="{BB962C8B-B14F-4D97-AF65-F5344CB8AC3E}">
        <p14:creationId xmlns:p14="http://schemas.microsoft.com/office/powerpoint/2010/main" val="71612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86594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305388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15</a:t>
            </a:fld>
            <a:endParaRPr lang="en-US" dirty="0"/>
          </a:p>
        </p:txBody>
      </p:sp>
    </p:spTree>
    <p:extLst>
      <p:ext uri="{BB962C8B-B14F-4D97-AF65-F5344CB8AC3E}">
        <p14:creationId xmlns:p14="http://schemas.microsoft.com/office/powerpoint/2010/main" val="334176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16</a:t>
            </a:fld>
            <a:endParaRPr lang="en-US" dirty="0"/>
          </a:p>
        </p:txBody>
      </p:sp>
    </p:spTree>
    <p:extLst>
      <p:ext uri="{BB962C8B-B14F-4D97-AF65-F5344CB8AC3E}">
        <p14:creationId xmlns:p14="http://schemas.microsoft.com/office/powerpoint/2010/main" val="203307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999420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18</a:t>
            </a:fld>
            <a:endParaRPr lang="en-US" dirty="0"/>
          </a:p>
        </p:txBody>
      </p:sp>
    </p:spTree>
    <p:extLst>
      <p:ext uri="{BB962C8B-B14F-4D97-AF65-F5344CB8AC3E}">
        <p14:creationId xmlns:p14="http://schemas.microsoft.com/office/powerpoint/2010/main" val="2195794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3E1F7-EA9B-4B1D-A239-A1AFB5033F7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2618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3E1F7-EA9B-4B1D-A239-A1AFB5033F7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61791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22</a:t>
            </a:fld>
            <a:endParaRPr lang="en-US" dirty="0"/>
          </a:p>
        </p:txBody>
      </p:sp>
    </p:spTree>
    <p:extLst>
      <p:ext uri="{BB962C8B-B14F-4D97-AF65-F5344CB8AC3E}">
        <p14:creationId xmlns:p14="http://schemas.microsoft.com/office/powerpoint/2010/main" val="311065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23</a:t>
            </a:fld>
            <a:endParaRPr lang="en-US" dirty="0"/>
          </a:p>
        </p:txBody>
      </p:sp>
    </p:spTree>
    <p:extLst>
      <p:ext uri="{BB962C8B-B14F-4D97-AF65-F5344CB8AC3E}">
        <p14:creationId xmlns:p14="http://schemas.microsoft.com/office/powerpoint/2010/main" val="311065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24</a:t>
            </a:fld>
            <a:endParaRPr lang="en-US" dirty="0"/>
          </a:p>
        </p:txBody>
      </p:sp>
    </p:spTree>
    <p:extLst>
      <p:ext uri="{BB962C8B-B14F-4D97-AF65-F5344CB8AC3E}">
        <p14:creationId xmlns:p14="http://schemas.microsoft.com/office/powerpoint/2010/main" val="26265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25</a:t>
            </a:fld>
            <a:endParaRPr lang="en-US" dirty="0"/>
          </a:p>
        </p:txBody>
      </p:sp>
    </p:spTree>
    <p:extLst>
      <p:ext uri="{BB962C8B-B14F-4D97-AF65-F5344CB8AC3E}">
        <p14:creationId xmlns:p14="http://schemas.microsoft.com/office/powerpoint/2010/main" val="26265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dirty="0"/>
          </a:p>
        </p:txBody>
      </p:sp>
    </p:spTree>
    <p:extLst>
      <p:ext uri="{BB962C8B-B14F-4D97-AF65-F5344CB8AC3E}">
        <p14:creationId xmlns:p14="http://schemas.microsoft.com/office/powerpoint/2010/main" val="4085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242422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5</a:t>
            </a:fld>
            <a:endParaRPr lang="en-US" dirty="0"/>
          </a:p>
        </p:txBody>
      </p:sp>
    </p:spTree>
    <p:extLst>
      <p:ext uri="{BB962C8B-B14F-4D97-AF65-F5344CB8AC3E}">
        <p14:creationId xmlns:p14="http://schemas.microsoft.com/office/powerpoint/2010/main" val="159218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6</a:t>
            </a:fld>
            <a:endParaRPr lang="en-US" dirty="0"/>
          </a:p>
        </p:txBody>
      </p:sp>
    </p:spTree>
    <p:extLst>
      <p:ext uri="{BB962C8B-B14F-4D97-AF65-F5344CB8AC3E}">
        <p14:creationId xmlns:p14="http://schemas.microsoft.com/office/powerpoint/2010/main" val="30988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760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285948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1454418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with ribbon">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153400" y="6324600"/>
            <a:ext cx="419100" cy="304800"/>
          </a:xfrm>
          <a:prstGeom prst="rect">
            <a:avLst/>
          </a:prstGeom>
        </p:spPr>
        <p:txBody>
          <a:bodyPr/>
          <a:lstStyle>
            <a:lvl1pPr>
              <a:defRPr/>
            </a:lvl1pPr>
          </a:lstStyle>
          <a:p>
            <a:fld id="{700BC924-6907-417A-B366-F607245C071E}" type="slidenum">
              <a:rPr lang="en-US"/>
              <a:pPr/>
              <a:t>‹#›</a:t>
            </a:fld>
            <a:endParaRPr lang="en-US" dirty="0">
              <a:solidFill>
                <a:srgbClr val="002C77"/>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9144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9144000" cy="79310"/>
          </a:xfrm>
          <a:prstGeom prst="rect">
            <a:avLst/>
          </a:prstGeom>
        </p:spPr>
      </p:pic>
    </p:spTree>
    <p:extLst>
      <p:ext uri="{BB962C8B-B14F-4D97-AF65-F5344CB8AC3E}">
        <p14:creationId xmlns:p14="http://schemas.microsoft.com/office/powerpoint/2010/main" val="7007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txBox="1">
            <a:spLocks/>
          </p:cNvSpPr>
          <p:nvPr userDrawn="1"/>
        </p:nvSpPr>
        <p:spPr>
          <a:xfrm>
            <a:off x="6705600" y="6515677"/>
            <a:ext cx="2057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Patient/Family </a:t>
            </a:r>
            <a:r>
              <a:rPr lang="en-US" sz="1100" dirty="0"/>
              <a:t>Involvement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a:solidFill>
                  <a:schemeClr val="bg1">
                    <a:lumMod val="65000"/>
                  </a:schemeClr>
                </a:solidFill>
              </a:rPr>
              <a:t>AHRQ Safety Program for Mechanically Ventilated Patients</a:t>
            </a: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flickr.com/photos/28694005@N07/331137630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ore.org/docs/default-source/default-document-library/nurturing-a-collaborative-culture.pdf?sfvrsn=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oore.org/docs/default-source/default-document-library/nurturing-a-collaborative-culture.pdf?sfvrsn=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2549236"/>
          </a:xfrm>
        </p:spPr>
        <p:txBody>
          <a:bodyPr>
            <a:normAutofit/>
          </a:bodyPr>
          <a:lstStyle/>
          <a:p>
            <a:r>
              <a:rPr lang="en-US" dirty="0">
                <a:solidFill>
                  <a:schemeClr val="tx1"/>
                </a:solidFill>
              </a:rPr>
              <a:t>Patient and Family </a:t>
            </a:r>
            <a:r>
              <a:rPr lang="en-US" dirty="0" smtClean="0">
                <a:solidFill>
                  <a:schemeClr val="tx1"/>
                </a:solidFill>
              </a:rPr>
              <a:t>Involvement in Care of Mechanically Ventilated Patients</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a:solidFill>
                  <a:schemeClr val="bg1"/>
                </a:solidFill>
              </a:rPr>
              <a:t>AHRQ Pub. No. </a:t>
            </a:r>
            <a:r>
              <a:rPr lang="en-US" sz="1000" dirty="0" smtClean="0">
                <a:solidFill>
                  <a:schemeClr val="bg1"/>
                </a:solidFill>
              </a:rPr>
              <a:t>16(17)-0018-37-EF</a:t>
            </a:r>
            <a:endParaRPr lang="en-US" sz="1000" dirty="0">
              <a:solidFill>
                <a:schemeClr val="bg1"/>
              </a:solidFill>
            </a:endParaRPr>
          </a:p>
          <a:p>
            <a:pPr algn="r"/>
            <a:r>
              <a:rPr lang="en-US" sz="1000" dirty="0" smtClean="0">
                <a:solidFill>
                  <a:schemeClr val="bg1"/>
                </a:solidFill>
              </a:rPr>
              <a:t>January</a:t>
            </a:r>
            <a:r>
              <a:rPr lang="en-US" sz="1000" dirty="0" smtClean="0">
                <a:solidFill>
                  <a:schemeClr val="bg1"/>
                </a:solidFill>
              </a:rPr>
              <a:t>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3200" dirty="0">
                <a:ea typeface="ＭＳ Ｐゴシック" charset="0"/>
              </a:rPr>
              <a:t>Shared Decision Making</a:t>
            </a:r>
            <a:endParaRPr lang="en-US" sz="3200" dirty="0"/>
          </a:p>
        </p:txBody>
      </p:sp>
      <p:sp>
        <p:nvSpPr>
          <p:cNvPr id="4" name="Content Placeholder 3"/>
          <p:cNvSpPr>
            <a:spLocks noGrp="1"/>
          </p:cNvSpPr>
          <p:nvPr>
            <p:ph idx="1"/>
          </p:nvPr>
        </p:nvSpPr>
        <p:spPr>
          <a:xfrm>
            <a:off x="457200" y="990600"/>
            <a:ext cx="8229600" cy="4734296"/>
          </a:xfrm>
        </p:spPr>
        <p:txBody>
          <a:bodyPr/>
          <a:lstStyle/>
          <a:p>
            <a:pPr marL="0" indent="0" algn="ctr">
              <a:spcAft>
                <a:spcPts val="0"/>
              </a:spcAft>
              <a:buNone/>
            </a:pPr>
            <a:r>
              <a:rPr lang="en-US" b="1" dirty="0" smtClean="0">
                <a:solidFill>
                  <a:srgbClr val="009EC2"/>
                </a:solidFill>
              </a:rPr>
              <a:t>Critical Care Medicine</a:t>
            </a:r>
          </a:p>
          <a:p>
            <a:pPr marL="0" indent="0" algn="ctr">
              <a:spcAft>
                <a:spcPts val="0"/>
              </a:spcAft>
              <a:buNone/>
            </a:pPr>
            <a:r>
              <a:rPr lang="en-US" sz="2000" dirty="0" smtClean="0">
                <a:solidFill>
                  <a:srgbClr val="009EC2"/>
                </a:solidFill>
              </a:rPr>
              <a:t>Journal of the Society of Critical Care Medicine</a:t>
            </a:r>
          </a:p>
          <a:p>
            <a:pPr marL="0" indent="0" algn="ctr">
              <a:spcAft>
                <a:spcPts val="0"/>
              </a:spcAft>
              <a:buNone/>
            </a:pPr>
            <a:endParaRPr lang="en-US" sz="2000" dirty="0" smtClean="0">
              <a:solidFill>
                <a:srgbClr val="009EC2"/>
              </a:solidFill>
            </a:endParaRPr>
          </a:p>
          <a:p>
            <a:pPr marL="0" indent="0" algn="ctr">
              <a:spcAft>
                <a:spcPts val="0"/>
              </a:spcAft>
              <a:buNone/>
            </a:pPr>
            <a:r>
              <a:rPr lang="en-US" sz="1800" i="1" dirty="0" smtClean="0"/>
              <a:t>Clinical Practice Guidelines for Support of the Family </a:t>
            </a:r>
          </a:p>
          <a:p>
            <a:pPr marL="0" indent="0" algn="ctr">
              <a:spcAft>
                <a:spcPts val="0"/>
              </a:spcAft>
              <a:buNone/>
            </a:pPr>
            <a:r>
              <a:rPr lang="en-US" sz="1800" i="1" dirty="0" smtClean="0"/>
              <a:t>in the Patient-Centered Intensive Care Unit</a:t>
            </a:r>
          </a:p>
          <a:p>
            <a:pPr marL="0" indent="0" algn="ctr">
              <a:spcAft>
                <a:spcPts val="0"/>
              </a:spcAft>
              <a:buNone/>
            </a:pPr>
            <a:r>
              <a:rPr lang="en-US" sz="1400" dirty="0" smtClean="0"/>
              <a:t>Davidson et al. 2007</a:t>
            </a:r>
          </a:p>
        </p:txBody>
      </p:sp>
      <p:sp>
        <p:nvSpPr>
          <p:cNvPr id="7" name="Rounded Rectangle 6"/>
          <p:cNvSpPr/>
          <p:nvPr/>
        </p:nvSpPr>
        <p:spPr>
          <a:xfrm>
            <a:off x="457200" y="3087624"/>
            <a:ext cx="8377541" cy="2362200"/>
          </a:xfrm>
          <a:prstGeom prst="roundRect">
            <a:avLst/>
          </a:prstGeom>
          <a:solidFill>
            <a:srgbClr val="FBD84B"/>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600"/>
              </a:spcAft>
            </a:pPr>
            <a:r>
              <a:rPr lang="en-US" dirty="0">
                <a:solidFill>
                  <a:schemeClr val="tx1"/>
                </a:solidFill>
              </a:rPr>
              <a:t>“…endorsement of a shared decision-making model, early and repeated care conferencing to reduce family stress and improve consistency in communication, honoring culturally appropriate requests for truth-telling and informed refusal, spiritual support, staff education and debriefing to minimize the impact of family interactions on staff health, family presence at both rounds and resuscitation, open flexible visitation, way-finding and family-friendly signage, and family support before, during, and after a death.”</a:t>
            </a:r>
            <a:r>
              <a:rPr lang="en-US" baseline="30000" dirty="0">
                <a:solidFill>
                  <a:schemeClr val="tx1"/>
                </a:solidFill>
              </a:rPr>
              <a:t>6</a:t>
            </a:r>
          </a:p>
        </p:txBody>
      </p:sp>
      <p:sp>
        <p:nvSpPr>
          <p:cNvPr id="2" name="TextBox 1"/>
          <p:cNvSpPr txBox="1"/>
          <p:nvPr/>
        </p:nvSpPr>
        <p:spPr>
          <a:xfrm>
            <a:off x="4343400" y="5638800"/>
            <a:ext cx="4800600" cy="769441"/>
          </a:xfrm>
          <a:prstGeom prst="rect">
            <a:avLst/>
          </a:prstGeom>
          <a:noFill/>
        </p:spPr>
        <p:txBody>
          <a:bodyPr wrap="square" rtlCol="0">
            <a:spAutoFit/>
          </a:bodyPr>
          <a:lstStyle/>
          <a:p>
            <a:r>
              <a:rPr lang="en-US" sz="1100" dirty="0" smtClean="0"/>
              <a:t>6. Davidson </a:t>
            </a:r>
            <a:r>
              <a:rPr lang="en-US" sz="1100" dirty="0"/>
              <a:t>JE, Powers K, Kamyar M, et al. Clinical practice guidelines for support of the family in the patient-centered intensive care unit: American College of Critical Care Medicine Task Force 2004-2005. Crit Care Med. 2007 Feb;35(2):605-22. PMID: 17205007.</a:t>
            </a:r>
          </a:p>
        </p:txBody>
      </p:sp>
    </p:spTree>
    <p:extLst>
      <p:ext uri="{BB962C8B-B14F-4D97-AF65-F5344CB8AC3E}">
        <p14:creationId xmlns:p14="http://schemas.microsoft.com/office/powerpoint/2010/main" val="174067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Remember Your </a:t>
            </a:r>
            <a:r>
              <a:rPr lang="en-US" dirty="0" smtClean="0"/>
              <a:t>Own Experience</a:t>
            </a:r>
            <a:endParaRPr lang="en-US" dirty="0"/>
          </a:p>
        </p:txBody>
      </p:sp>
      <p:sp>
        <p:nvSpPr>
          <p:cNvPr id="5" name="Content Placeholder 4"/>
          <p:cNvSpPr>
            <a:spLocks noGrp="1"/>
          </p:cNvSpPr>
          <p:nvPr>
            <p:ph sz="half" idx="2"/>
          </p:nvPr>
        </p:nvSpPr>
        <p:spPr/>
        <p:txBody>
          <a:bodyPr>
            <a:normAutofit fontScale="92500" lnSpcReduction="20000"/>
          </a:bodyPr>
          <a:lstStyle/>
          <a:p>
            <a:pPr marL="0" indent="0">
              <a:buNone/>
            </a:pPr>
            <a:r>
              <a:rPr lang="en-US" dirty="0"/>
              <a:t>Think back to your initial thought </a:t>
            </a:r>
            <a:r>
              <a:rPr lang="en-US" kern="0" dirty="0"/>
              <a:t>of your mother, father, or loved one in a critical care setting and what you would want for them and for yourself, as a family member. </a:t>
            </a:r>
          </a:p>
          <a:p>
            <a:endParaRPr lang="en-US" kern="0" dirty="0"/>
          </a:p>
          <a:p>
            <a:pPr marL="0" indent="0">
              <a:buNone/>
            </a:pPr>
            <a:r>
              <a:rPr lang="en-US" kern="0" dirty="0"/>
              <a:t>Remember, promoting family involvement in your ICU can help promote the change we want to see in patient-centered care.</a:t>
            </a:r>
          </a:p>
          <a:p>
            <a:endParaRPr lang="en-US" dirty="0"/>
          </a:p>
        </p:txBody>
      </p:sp>
      <p:pic>
        <p:nvPicPr>
          <p:cNvPr id="6" name="Picture 5" descr="Photograph of man thinking with hand supporting his chin" title="Thinking Man"/>
          <p:cNvPicPr>
            <a:picLocks noChangeAspect="1"/>
          </p:cNvPicPr>
          <p:nvPr/>
        </p:nvPicPr>
        <p:blipFill rotWithShape="1">
          <a:blip r:embed="rId3">
            <a:extLst>
              <a:ext uri="{28A0092B-C50C-407E-A947-70E740481C1C}">
                <a14:useLocalDpi xmlns:a14="http://schemas.microsoft.com/office/drawing/2010/main" val="0"/>
              </a:ext>
            </a:extLst>
          </a:blip>
          <a:srcRect t="-1754" b="1754"/>
          <a:stretch/>
        </p:blipFill>
        <p:spPr>
          <a:xfrm>
            <a:off x="914400" y="1600200"/>
            <a:ext cx="2944523" cy="4525963"/>
          </a:xfrm>
          <a:prstGeom prst="rect">
            <a:avLst/>
          </a:prstGeom>
          <a:effectLst>
            <a:softEdge rad="533400"/>
          </a:effectLst>
        </p:spPr>
      </p:pic>
    </p:spTree>
    <p:extLst>
      <p:ext uri="{BB962C8B-B14F-4D97-AF65-F5344CB8AC3E}">
        <p14:creationId xmlns:p14="http://schemas.microsoft.com/office/powerpoint/2010/main" val="201087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Patient-centered care</a:t>
            </a:r>
          </a:p>
        </p:txBody>
      </p:sp>
    </p:spTree>
    <p:extLst>
      <p:ext uri="{BB962C8B-B14F-4D97-AF65-F5344CB8AC3E}">
        <p14:creationId xmlns:p14="http://schemas.microsoft.com/office/powerpoint/2010/main" val="373016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Is Important</a:t>
            </a:r>
          </a:p>
        </p:txBody>
      </p:sp>
      <p:sp>
        <p:nvSpPr>
          <p:cNvPr id="3" name="Content Placeholder 2"/>
          <p:cNvSpPr>
            <a:spLocks noGrp="1"/>
          </p:cNvSpPr>
          <p:nvPr>
            <p:ph sz="half" idx="1"/>
          </p:nvPr>
        </p:nvSpPr>
        <p:spPr/>
        <p:txBody>
          <a:bodyPr/>
          <a:lstStyle/>
          <a:p>
            <a:pPr marL="0" indent="0">
              <a:buNone/>
            </a:pPr>
            <a:r>
              <a:rPr lang="en-US" sz="3200" dirty="0"/>
              <a:t>“I have learned that people will forget what you said, people will forget what you did, but people will never forget how you made them feel.”</a:t>
            </a:r>
          </a:p>
          <a:p>
            <a:endParaRPr lang="en-US" dirty="0"/>
          </a:p>
        </p:txBody>
      </p:sp>
      <p:sp>
        <p:nvSpPr>
          <p:cNvPr id="4" name="Rectangle 2"/>
          <p:cNvSpPr txBox="1">
            <a:spLocks noChangeArrowheads="1"/>
          </p:cNvSpPr>
          <p:nvPr/>
        </p:nvSpPr>
        <p:spPr>
          <a:xfrm>
            <a:off x="609600" y="854765"/>
            <a:ext cx="4114800" cy="5410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FF"/>
                </a:solidFill>
                <a:latin typeface="+mj-lt"/>
                <a:ea typeface="+mj-ea"/>
                <a:cs typeface="+mj-cs"/>
              </a:defRPr>
            </a:lvl1pPr>
          </a:lstStyle>
          <a:p>
            <a:pPr algn="l">
              <a:spcAft>
                <a:spcPts val="1200"/>
              </a:spcAft>
            </a:pPr>
            <a:endParaRPr lang="en-US" sz="3600" dirty="0">
              <a:solidFill>
                <a:schemeClr val="tx1"/>
              </a:solidFill>
              <a:latin typeface="+mn-lt"/>
            </a:endParaRPr>
          </a:p>
        </p:txBody>
      </p:sp>
      <p:sp>
        <p:nvSpPr>
          <p:cNvPr id="5" name="Rectangle 3"/>
          <p:cNvSpPr txBox="1">
            <a:spLocks noChangeArrowheads="1"/>
          </p:cNvSpPr>
          <p:nvPr/>
        </p:nvSpPr>
        <p:spPr>
          <a:xfrm>
            <a:off x="4635230" y="5110624"/>
            <a:ext cx="3124200" cy="838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Calibri" panose="020F0502020204030204" pitchFamily="34" charset="0"/>
              <a:buChar char="–"/>
            </a:pPr>
            <a:r>
              <a:rPr lang="en-US" dirty="0">
                <a:solidFill>
                  <a:srgbClr val="009EC2"/>
                </a:solidFill>
              </a:rPr>
              <a:t>Maya Angelou</a:t>
            </a:r>
          </a:p>
        </p:txBody>
      </p:sp>
      <p:pic>
        <p:nvPicPr>
          <p:cNvPr id="6" name="Picture 2" descr="Photograph of Maya Angelou smiling with her hands clasped in front" title="Maya Angelou"/>
          <p:cNvPicPr>
            <a:picLocks noChangeAspect="1" noChangeArrowheads="1"/>
          </p:cNvPicPr>
          <p:nvPr/>
        </p:nvPicPr>
        <p:blipFill rotWithShape="1">
          <a:blip r:embed="rId3">
            <a:extLst>
              <a:ext uri="{28A0092B-C50C-407E-A947-70E740481C1C}">
                <a14:useLocalDpi xmlns:a14="http://schemas.microsoft.com/office/drawing/2010/main" val="0"/>
              </a:ext>
            </a:extLst>
          </a:blip>
          <a:srcRect l="45828" r="752"/>
          <a:stretch/>
        </p:blipFill>
        <p:spPr bwMode="auto">
          <a:xfrm>
            <a:off x="4876800" y="1676400"/>
            <a:ext cx="3410974" cy="3108960"/>
          </a:xfrm>
          <a:prstGeom prst="rect">
            <a:avLst/>
          </a:prstGeom>
          <a:noFill/>
          <a:ln w="38100">
            <a:solidFill>
              <a:srgbClr val="009EC2"/>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5600" y="4794483"/>
            <a:ext cx="1837813" cy="230832"/>
          </a:xfrm>
          <a:prstGeom prst="rect">
            <a:avLst/>
          </a:prstGeom>
          <a:noFill/>
        </p:spPr>
        <p:txBody>
          <a:bodyPr wrap="square" rtlCol="0">
            <a:spAutoFit/>
          </a:bodyPr>
          <a:lstStyle/>
          <a:p>
            <a:r>
              <a:rPr lang="en-US" sz="900" dirty="0" smtClean="0">
                <a:hlinkClick r:id="rId4"/>
              </a:rPr>
              <a:t>Photo: </a:t>
            </a:r>
            <a:r>
              <a:rPr lang="en-US" sz="900" dirty="0" smtClean="0"/>
              <a:t>Adria Richards / </a:t>
            </a:r>
            <a:r>
              <a:rPr lang="en-US" sz="900" dirty="0" smtClean="0">
                <a:hlinkClick r:id="rId5"/>
              </a:rPr>
              <a:t>CC BY 2.0</a:t>
            </a:r>
            <a:endParaRPr lang="en-US" sz="900" dirty="0"/>
          </a:p>
        </p:txBody>
      </p:sp>
    </p:spTree>
    <p:extLst>
      <p:ext uri="{BB962C8B-B14F-4D97-AF65-F5344CB8AC3E}">
        <p14:creationId xmlns:p14="http://schemas.microsoft.com/office/powerpoint/2010/main" val="101753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Patient-Centered Care (PCC)</a:t>
            </a:r>
          </a:p>
        </p:txBody>
      </p:sp>
      <p:sp>
        <p:nvSpPr>
          <p:cNvPr id="3" name="Content Placeholder 2"/>
          <p:cNvSpPr>
            <a:spLocks noGrp="1"/>
          </p:cNvSpPr>
          <p:nvPr>
            <p:ph idx="1"/>
          </p:nvPr>
        </p:nvSpPr>
        <p:spPr>
          <a:xfrm>
            <a:off x="457200" y="1066800"/>
            <a:ext cx="8229600" cy="3276600"/>
          </a:xfrm>
          <a:prstGeom prst="rect">
            <a:avLst/>
          </a:prstGeom>
        </p:spPr>
        <p:txBody>
          <a:bodyPr>
            <a:noAutofit/>
          </a:bodyPr>
          <a:lstStyle/>
          <a:p>
            <a:pPr>
              <a:lnSpc>
                <a:spcPct val="110000"/>
              </a:lnSpc>
              <a:spcAft>
                <a:spcPts val="0"/>
              </a:spcAft>
            </a:pPr>
            <a:r>
              <a:rPr lang="en-US" sz="2800" dirty="0"/>
              <a:t>A multidimensional approach for improving care</a:t>
            </a:r>
            <a:r>
              <a:rPr lang="en-US" sz="2800" baseline="30000" dirty="0"/>
              <a:t>7</a:t>
            </a:r>
            <a:endParaRPr lang="en-US" sz="2800" dirty="0"/>
          </a:p>
          <a:p>
            <a:pPr>
              <a:lnSpc>
                <a:spcPct val="110000"/>
              </a:lnSpc>
              <a:spcAft>
                <a:spcPts val="0"/>
              </a:spcAft>
            </a:pPr>
            <a:r>
              <a:rPr lang="en-US" sz="2800" dirty="0"/>
              <a:t>Dimensions include:</a:t>
            </a:r>
            <a:r>
              <a:rPr lang="en-US" sz="2800" baseline="30000" dirty="0"/>
              <a:t>8-10</a:t>
            </a:r>
          </a:p>
          <a:p>
            <a:pPr marL="795338" indent="-450850">
              <a:spcAft>
                <a:spcPts val="0"/>
              </a:spcAft>
              <a:buFont typeface="Calibri" panose="020F0502020204030204" pitchFamily="34" charset="0"/>
              <a:buChar char="–"/>
            </a:pPr>
            <a:r>
              <a:rPr lang="en-US" sz="2000" dirty="0"/>
              <a:t>Respecting patient needs, values, and preferences</a:t>
            </a:r>
          </a:p>
          <a:p>
            <a:pPr marL="795338" indent="-450850">
              <a:spcAft>
                <a:spcPts val="0"/>
              </a:spcAft>
              <a:buFont typeface="Calibri" panose="020F0502020204030204" pitchFamily="34" charset="0"/>
              <a:buChar char="–"/>
            </a:pPr>
            <a:r>
              <a:rPr lang="en-US" sz="2000" dirty="0"/>
              <a:t>Focusing on the whole person</a:t>
            </a:r>
          </a:p>
          <a:p>
            <a:pPr marL="795338" indent="-450850">
              <a:spcAft>
                <a:spcPts val="0"/>
              </a:spcAft>
              <a:buFont typeface="Calibri" panose="020F0502020204030204" pitchFamily="34" charset="0"/>
              <a:buChar char="–"/>
            </a:pPr>
            <a:r>
              <a:rPr lang="en-US" sz="2000" dirty="0"/>
              <a:t>Offering emotional support and alleviating physical discomfort</a:t>
            </a:r>
          </a:p>
          <a:p>
            <a:pPr marL="795338" indent="-450850">
              <a:spcAft>
                <a:spcPts val="0"/>
              </a:spcAft>
              <a:buFont typeface="Calibri" panose="020F0502020204030204" pitchFamily="34" charset="0"/>
              <a:buChar char="–"/>
            </a:pPr>
            <a:r>
              <a:rPr lang="en-US" sz="2000" dirty="0"/>
              <a:t>Communicating adequately, sharing information, providing education</a:t>
            </a:r>
          </a:p>
          <a:p>
            <a:pPr marL="795338" indent="-450850">
              <a:spcAft>
                <a:spcPts val="0"/>
              </a:spcAft>
              <a:buFont typeface="Calibri" panose="020F0502020204030204" pitchFamily="34" charset="0"/>
              <a:buChar char="–"/>
            </a:pPr>
            <a:r>
              <a:rPr lang="en-US" sz="2000" dirty="0"/>
              <a:t>Strengthening the patient-provider relationship, including family and friends coordinating care across settings </a:t>
            </a:r>
          </a:p>
          <a:p>
            <a:pPr marL="795338" indent="-450850">
              <a:spcAft>
                <a:spcPts val="0"/>
              </a:spcAft>
              <a:buFont typeface="Calibri" panose="020F0502020204030204" pitchFamily="34" charset="0"/>
              <a:buChar char="–"/>
            </a:pPr>
            <a:r>
              <a:rPr lang="en-US" sz="2000" dirty="0"/>
              <a:t>Patient engagement and </a:t>
            </a:r>
            <a:r>
              <a:rPr lang="en-US" sz="2000" dirty="0" smtClean="0"/>
              <a:t>empowerment</a:t>
            </a:r>
            <a:endParaRPr lang="en-US" sz="2800" baseline="30000" dirty="0"/>
          </a:p>
        </p:txBody>
      </p:sp>
      <p:sp>
        <p:nvSpPr>
          <p:cNvPr id="4" name="TextBox 3"/>
          <p:cNvSpPr txBox="1"/>
          <p:nvPr/>
        </p:nvSpPr>
        <p:spPr>
          <a:xfrm>
            <a:off x="3352800" y="4602480"/>
            <a:ext cx="5791200" cy="1769715"/>
          </a:xfrm>
          <a:prstGeom prst="rect">
            <a:avLst/>
          </a:prstGeom>
          <a:noFill/>
        </p:spPr>
        <p:txBody>
          <a:bodyPr wrap="square" rtlCol="0">
            <a:spAutoFit/>
          </a:bodyPr>
          <a:lstStyle/>
          <a:p>
            <a:pPr>
              <a:spcAft>
                <a:spcPts val="400"/>
              </a:spcAft>
            </a:pPr>
            <a:r>
              <a:rPr lang="en-US" sz="1100" dirty="0" smtClean="0"/>
              <a:t>7. Institute </a:t>
            </a:r>
            <a:r>
              <a:rPr lang="en-US" sz="1100" dirty="0"/>
              <a:t>of Medicine. Crossing the quality chasm: a new health system for the 21</a:t>
            </a:r>
            <a:r>
              <a:rPr lang="en-US" sz="1100" baseline="30000" dirty="0"/>
              <a:t>st</a:t>
            </a:r>
            <a:r>
              <a:rPr lang="en-US" sz="1100" dirty="0"/>
              <a:t> century. Washington, DC: The National Academies Press; 2001.</a:t>
            </a:r>
          </a:p>
          <a:p>
            <a:pPr lvl="0">
              <a:spcAft>
                <a:spcPts val="400"/>
              </a:spcAft>
            </a:pPr>
            <a:r>
              <a:rPr lang="en-US" sz="1100" dirty="0" smtClean="0"/>
              <a:t>8. Gerteis M, ed. Through </a:t>
            </a:r>
            <a:r>
              <a:rPr lang="en-US" sz="1100" dirty="0"/>
              <a:t>the patient’s eyes: Understanding and promoting patient-centered care. </a:t>
            </a:r>
            <a:r>
              <a:rPr lang="en-US" sz="1100" dirty="0" smtClean="0"/>
              <a:t>San </a:t>
            </a:r>
            <a:r>
              <a:rPr lang="en-US" sz="1100" dirty="0"/>
              <a:t>Francisco, CA: Jossey-Bass; 1993.</a:t>
            </a:r>
          </a:p>
          <a:p>
            <a:pPr lvl="0">
              <a:spcAft>
                <a:spcPts val="400"/>
              </a:spcAft>
            </a:pPr>
            <a:r>
              <a:rPr lang="en-US" sz="1100" dirty="0" smtClean="0"/>
              <a:t>9. Davis </a:t>
            </a:r>
            <a:r>
              <a:rPr lang="en-US" sz="1100" dirty="0"/>
              <a:t>K, Schoenbaum SC, Audet AM. A 2020 Vision of patient-centered primary care. J Gen Intern Med. 2005 Oct;20(10):953-7. PMID: 16191145.</a:t>
            </a:r>
          </a:p>
          <a:p>
            <a:r>
              <a:rPr lang="en-US" sz="1100" dirty="0" smtClean="0"/>
              <a:t>10, Silow-Carroll </a:t>
            </a:r>
            <a:r>
              <a:rPr lang="en-US" sz="1100" dirty="0"/>
              <a:t>S, Alteras T, Stepnick L. Patient-centered care for underserved populations: definition and best practices. Prepared by the Economic and Social Research Institute for the W.K. Kellogg Foundation. Washington, DC. January 2006. </a:t>
            </a:r>
          </a:p>
        </p:txBody>
      </p:sp>
    </p:spTree>
    <p:extLst>
      <p:ext uri="{BB962C8B-B14F-4D97-AF65-F5344CB8AC3E}">
        <p14:creationId xmlns:p14="http://schemas.microsoft.com/office/powerpoint/2010/main" val="92062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Do You Have in Place Currently?</a:t>
            </a:r>
          </a:p>
        </p:txBody>
      </p:sp>
      <p:sp>
        <p:nvSpPr>
          <p:cNvPr id="3" name="Content Placeholder 2"/>
          <p:cNvSpPr>
            <a:spLocks noGrp="1"/>
          </p:cNvSpPr>
          <p:nvPr>
            <p:ph idx="1"/>
          </p:nvPr>
        </p:nvSpPr>
        <p:spPr/>
        <p:txBody>
          <a:bodyPr/>
          <a:lstStyle/>
          <a:p>
            <a:pPr>
              <a:spcAft>
                <a:spcPts val="1200"/>
              </a:spcAft>
            </a:pPr>
            <a:r>
              <a:rPr lang="en-US" dirty="0"/>
              <a:t>What are current </a:t>
            </a:r>
            <a:r>
              <a:rPr lang="en-US" dirty="0" smtClean="0"/>
              <a:t>PCC </a:t>
            </a:r>
            <a:r>
              <a:rPr lang="en-US" dirty="0"/>
              <a:t>practices? </a:t>
            </a:r>
          </a:p>
          <a:p>
            <a:pPr>
              <a:spcAft>
                <a:spcPts val="1200"/>
              </a:spcAft>
            </a:pPr>
            <a:r>
              <a:rPr lang="en-US" dirty="0"/>
              <a:t>What </a:t>
            </a:r>
            <a:r>
              <a:rPr lang="en-US" dirty="0" smtClean="0"/>
              <a:t>PCC </a:t>
            </a:r>
            <a:r>
              <a:rPr lang="en-US" dirty="0"/>
              <a:t>practices or behaviors have you witnessed or participated in? </a:t>
            </a:r>
          </a:p>
          <a:p>
            <a:pPr>
              <a:spcAft>
                <a:spcPts val="1200"/>
              </a:spcAft>
            </a:pPr>
            <a:r>
              <a:rPr lang="en-US" dirty="0"/>
              <a:t>Any practices/behaviors as either active or passive engagement?</a:t>
            </a:r>
          </a:p>
        </p:txBody>
      </p:sp>
    </p:spTree>
    <p:extLst>
      <p:ext uri="{BB962C8B-B14F-4D97-AF65-F5344CB8AC3E}">
        <p14:creationId xmlns:p14="http://schemas.microsoft.com/office/powerpoint/2010/main" val="63289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Health System–Level Applications for PCC</a:t>
            </a:r>
            <a:r>
              <a:rPr lang="en-US" baseline="30000" dirty="0">
                <a:cs typeface="Times New Roman" pitchFamily="18" charset="0"/>
              </a:rPr>
              <a:t>11</a:t>
            </a:r>
            <a:r>
              <a:rPr lang="en-US" dirty="0">
                <a:cs typeface="Times New Roman" pitchFamily="18" charset="0"/>
              </a:rPr>
              <a:t> </a:t>
            </a:r>
            <a:endParaRPr lang="en-US" dirty="0"/>
          </a:p>
        </p:txBody>
      </p:sp>
      <p:sp>
        <p:nvSpPr>
          <p:cNvPr id="3" name="Content Placeholder 2"/>
          <p:cNvSpPr>
            <a:spLocks noGrp="1"/>
          </p:cNvSpPr>
          <p:nvPr>
            <p:ph idx="1"/>
          </p:nvPr>
        </p:nvSpPr>
        <p:spPr>
          <a:xfrm>
            <a:off x="429768" y="990600"/>
            <a:ext cx="8229600" cy="4734296"/>
          </a:xfrm>
        </p:spPr>
        <p:txBody>
          <a:bodyPr>
            <a:noAutofit/>
          </a:bodyPr>
          <a:lstStyle/>
          <a:p>
            <a:r>
              <a:rPr lang="en-US" sz="2800" dirty="0">
                <a:cs typeface="Times New Roman" pitchFamily="18" charset="0"/>
              </a:rPr>
              <a:t>Patient and family engagement/advisory groups</a:t>
            </a:r>
          </a:p>
          <a:p>
            <a:r>
              <a:rPr lang="en-US" sz="2800" dirty="0">
                <a:cs typeface="Times New Roman" pitchFamily="18" charset="0"/>
              </a:rPr>
              <a:t>Tailoring of health care documents with consideration for health literacy, language, and cultural competency</a:t>
            </a:r>
          </a:p>
          <a:p>
            <a:r>
              <a:rPr lang="en-US" sz="2800" dirty="0">
                <a:cs typeface="Times New Roman" pitchFamily="18" charset="0"/>
              </a:rPr>
              <a:t>Visiting hours</a:t>
            </a:r>
          </a:p>
          <a:p>
            <a:r>
              <a:rPr lang="en-US" sz="2800" dirty="0">
                <a:cs typeface="Times New Roman" pitchFamily="18" charset="0"/>
              </a:rPr>
              <a:t>Services quality</a:t>
            </a:r>
          </a:p>
          <a:p>
            <a:r>
              <a:rPr lang="en-US" sz="2800" dirty="0">
                <a:cs typeface="Times New Roman" pitchFamily="18" charset="0"/>
              </a:rPr>
              <a:t>Attention to patient-centered outcomes such as quality-of-life measures and patient experience</a:t>
            </a:r>
          </a:p>
          <a:p>
            <a:r>
              <a:rPr lang="en-US" sz="2800" dirty="0">
                <a:cs typeface="Times New Roman" pitchFamily="18" charset="0"/>
              </a:rPr>
              <a:t>Provision of information on performance measures to consumers </a:t>
            </a:r>
          </a:p>
        </p:txBody>
      </p:sp>
      <p:sp>
        <p:nvSpPr>
          <p:cNvPr id="4" name="TextBox 3"/>
          <p:cNvSpPr txBox="1"/>
          <p:nvPr/>
        </p:nvSpPr>
        <p:spPr>
          <a:xfrm>
            <a:off x="4191000" y="5847568"/>
            <a:ext cx="5105400" cy="430887"/>
          </a:xfrm>
          <a:prstGeom prst="rect">
            <a:avLst/>
          </a:prstGeom>
          <a:noFill/>
        </p:spPr>
        <p:txBody>
          <a:bodyPr wrap="square" rtlCol="0">
            <a:spAutoFit/>
          </a:bodyPr>
          <a:lstStyle/>
          <a:p>
            <a:r>
              <a:rPr lang="en-US" sz="1100" dirty="0" smtClean="0"/>
              <a:t>11. Asha </a:t>
            </a:r>
            <a:r>
              <a:rPr lang="en-US" sz="1100" dirty="0"/>
              <a:t>S, Mary CB, Cooper LA. Patient centeredness, cultural competence and healthcare quality. J Natl Med Assoc. 2008 Nov;100(11):1275-85. PMID: 19024223. </a:t>
            </a:r>
          </a:p>
        </p:txBody>
      </p:sp>
    </p:spTree>
    <p:extLst>
      <p:ext uri="{BB962C8B-B14F-4D97-AF65-F5344CB8AC3E}">
        <p14:creationId xmlns:p14="http://schemas.microsoft.com/office/powerpoint/2010/main" val="139532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From the Patient’s Perspective…</a:t>
            </a:r>
            <a:endParaRPr lang="en-US" baseline="30000" dirty="0"/>
          </a:p>
        </p:txBody>
      </p:sp>
      <p:sp>
        <p:nvSpPr>
          <p:cNvPr id="3" name="Content Placeholder 2"/>
          <p:cNvSpPr>
            <a:spLocks noGrp="1"/>
          </p:cNvSpPr>
          <p:nvPr>
            <p:ph sz="half" idx="1"/>
          </p:nvPr>
        </p:nvSpPr>
        <p:spPr>
          <a:prstGeom prst="rect">
            <a:avLst/>
          </a:prstGeom>
        </p:spPr>
        <p:txBody>
          <a:bodyPr>
            <a:normAutofit/>
          </a:bodyPr>
          <a:lstStyle/>
          <a:p>
            <a:r>
              <a:rPr lang="en-US" sz="1800" dirty="0"/>
              <a:t>Patients are acutely ill, vulnerable, anxious, and sometimes in pain</a:t>
            </a:r>
          </a:p>
          <a:p>
            <a:r>
              <a:rPr lang="en-US" sz="1800" dirty="0"/>
              <a:t>There are unfamiliar surroundings, and new health care team to interact with and trust </a:t>
            </a:r>
          </a:p>
          <a:p>
            <a:r>
              <a:rPr lang="en-US" sz="1800" dirty="0"/>
              <a:t>There are multiple medical interventions, some with substantial physical discomfort and risk</a:t>
            </a:r>
          </a:p>
          <a:p>
            <a:r>
              <a:rPr lang="en-US" sz="1800" dirty="0"/>
              <a:t>Patients receive directions and information from many people </a:t>
            </a:r>
          </a:p>
        </p:txBody>
      </p:sp>
      <p:pic>
        <p:nvPicPr>
          <p:cNvPr id="9" name="Picture 8" descr="Image of female caregiver pushing man in a wheelchair" title="Caregiver Pushing Man in Wheelchai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ChalkSketch/>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35811" t="4445" r="5000" b="13333"/>
          <a:stretch/>
        </p:blipFill>
        <p:spPr>
          <a:xfrm>
            <a:off x="4953000" y="1600200"/>
            <a:ext cx="2616222" cy="2895600"/>
          </a:xfrm>
          <a:prstGeom prst="rect">
            <a:avLst/>
          </a:prstGeom>
        </p:spPr>
      </p:pic>
      <p:sp>
        <p:nvSpPr>
          <p:cNvPr id="6" name="TextBox 5"/>
          <p:cNvSpPr txBox="1"/>
          <p:nvPr/>
        </p:nvSpPr>
        <p:spPr>
          <a:xfrm>
            <a:off x="176833" y="1060391"/>
            <a:ext cx="8790334" cy="677108"/>
          </a:xfrm>
          <a:prstGeom prst="rect">
            <a:avLst/>
          </a:prstGeom>
          <a:noFill/>
        </p:spPr>
        <p:txBody>
          <a:bodyPr wrap="square" rtlCol="0">
            <a:spAutoFit/>
          </a:bodyPr>
          <a:lstStyle/>
          <a:p>
            <a:pPr algn="ctr"/>
            <a:r>
              <a:rPr lang="en-US" sz="2000" dirty="0">
                <a:solidFill>
                  <a:srgbClr val="009EC2"/>
                </a:solidFill>
              </a:rPr>
              <a:t>…receiving acute care services is a challenging life experience.</a:t>
            </a:r>
            <a:r>
              <a:rPr lang="en-US" sz="2000" baseline="30000" dirty="0">
                <a:solidFill>
                  <a:srgbClr val="009EC2"/>
                </a:solidFill>
              </a:rPr>
              <a:t>12-16</a:t>
            </a:r>
            <a:endParaRPr lang="en-US" sz="2000" dirty="0">
              <a:solidFill>
                <a:srgbClr val="009EC2"/>
              </a:solidFill>
            </a:endParaRPr>
          </a:p>
          <a:p>
            <a:pPr algn="ctr"/>
            <a:endParaRPr lang="en-US" dirty="0"/>
          </a:p>
        </p:txBody>
      </p:sp>
      <p:sp>
        <p:nvSpPr>
          <p:cNvPr id="5" name="TextBox 4"/>
          <p:cNvSpPr txBox="1"/>
          <p:nvPr/>
        </p:nvSpPr>
        <p:spPr>
          <a:xfrm>
            <a:off x="3749138" y="4572000"/>
            <a:ext cx="5394862" cy="1836400"/>
          </a:xfrm>
          <a:prstGeom prst="rect">
            <a:avLst/>
          </a:prstGeom>
          <a:noFill/>
        </p:spPr>
        <p:txBody>
          <a:bodyPr wrap="square" rtlCol="0">
            <a:spAutoFit/>
          </a:bodyPr>
          <a:lstStyle/>
          <a:p>
            <a:pPr lvl="0">
              <a:spcAft>
                <a:spcPts val="400"/>
              </a:spcAft>
            </a:pPr>
            <a:r>
              <a:rPr lang="en-US" sz="1000" dirty="0" smtClean="0"/>
              <a:t>12. Levinson </a:t>
            </a:r>
            <a:r>
              <a:rPr lang="en-US" sz="1000" dirty="0"/>
              <a:t>W, Shojania KG. Bad experiences in the hospital: the stories keep coming. BMJ Qual Saf. 2011 Nov;20(11):911-13. PMID: 21964611.</a:t>
            </a:r>
          </a:p>
          <a:p>
            <a:pPr lvl="0">
              <a:spcAft>
                <a:spcPts val="400"/>
              </a:spcAft>
            </a:pPr>
            <a:r>
              <a:rPr lang="en-US" sz="1000" dirty="0" smtClean="0"/>
              <a:t>13. Coulter </a:t>
            </a:r>
            <a:r>
              <a:rPr lang="en-US" sz="1000" dirty="0"/>
              <a:t>A, Cleary PD. Patients’ experiences with hospital care in five countries. Health Aff (Millwood). 2001 May-Jun;20(3):244-52. PMID: 11585173.</a:t>
            </a:r>
          </a:p>
          <a:p>
            <a:pPr lvl="0">
              <a:spcAft>
                <a:spcPts val="400"/>
              </a:spcAft>
            </a:pPr>
            <a:r>
              <a:rPr lang="en-US" sz="1000" dirty="0" smtClean="0"/>
              <a:t>14. Francis </a:t>
            </a:r>
            <a:r>
              <a:rPr lang="en-US" sz="1000" dirty="0"/>
              <a:t>JJ, Pankratz VS, Huddleston JM. Patient satisfaction associated with correct identification of physician's photographs. Mayo Clin Proc. 2001 Jun;76(6):604-8. PMID: 11393499.</a:t>
            </a:r>
          </a:p>
          <a:p>
            <a:pPr lvl="0">
              <a:spcAft>
                <a:spcPts val="400"/>
              </a:spcAft>
            </a:pPr>
            <a:r>
              <a:rPr lang="en-US" sz="1000" dirty="0" smtClean="0"/>
              <a:t>15. Arora </a:t>
            </a:r>
            <a:r>
              <a:rPr lang="en-US" sz="1000" dirty="0"/>
              <a:t>V, Gangireddy S, Mehrotra A, et al. Ability of hospitalized patients to identify their in-hospital physicians. </a:t>
            </a:r>
            <a:r>
              <a:rPr lang="en-US" sz="1000" dirty="0" smtClean="0"/>
              <a:t> Arch </a:t>
            </a:r>
            <a:r>
              <a:rPr lang="en-US" sz="1000" dirty="0"/>
              <a:t>Intern Med. 2009 Jan 26;169(2):199-205. PMID: 19171817.</a:t>
            </a:r>
          </a:p>
          <a:p>
            <a:r>
              <a:rPr lang="en-US" sz="1000" dirty="0" smtClean="0"/>
              <a:t>16. Villette </a:t>
            </a:r>
            <a:r>
              <a:rPr lang="en-US" sz="1000" dirty="0"/>
              <a:t>M. For want of a four-cent pull chain. BMJ Qual Saf. 2011 Nov;20(11):986-90. PMID: 21921089.</a:t>
            </a:r>
          </a:p>
        </p:txBody>
      </p:sp>
    </p:spTree>
    <p:extLst>
      <p:ext uri="{BB962C8B-B14F-4D97-AF65-F5344CB8AC3E}">
        <p14:creationId xmlns:p14="http://schemas.microsoft.com/office/powerpoint/2010/main" val="24706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Basic Needs</a:t>
            </a:r>
          </a:p>
        </p:txBody>
      </p:sp>
      <p:sp>
        <p:nvSpPr>
          <p:cNvPr id="3" name="Content Placeholder 2"/>
          <p:cNvSpPr>
            <a:spLocks noGrp="1"/>
          </p:cNvSpPr>
          <p:nvPr>
            <p:ph idx="1"/>
          </p:nvPr>
        </p:nvSpPr>
        <p:spPr>
          <a:xfrm>
            <a:off x="457200" y="1143000"/>
            <a:ext cx="8229600" cy="4734296"/>
          </a:xfrm>
          <a:prstGeom prst="rect">
            <a:avLst/>
          </a:prstGeom>
        </p:spPr>
        <p:txBody>
          <a:bodyPr>
            <a:noAutofit/>
          </a:bodyPr>
          <a:lstStyle/>
          <a:p>
            <a:pPr marL="0" indent="0">
              <a:spcAft>
                <a:spcPts val="1200"/>
              </a:spcAft>
              <a:buNone/>
            </a:pPr>
            <a:r>
              <a:rPr lang="en-US" sz="2800" dirty="0">
                <a:solidFill>
                  <a:srgbClr val="009EC2"/>
                </a:solidFill>
                <a:ea typeface="Verdana" pitchFamily="34" charset="0"/>
                <a:cs typeface="Verdana" pitchFamily="34" charset="0"/>
              </a:rPr>
              <a:t>Patients are very vulnerable in the acute care setting. </a:t>
            </a:r>
          </a:p>
          <a:p>
            <a:pPr marL="0" indent="0">
              <a:spcAft>
                <a:spcPts val="1200"/>
              </a:spcAft>
              <a:buNone/>
            </a:pPr>
            <a:r>
              <a:rPr lang="en-US" sz="2800" dirty="0">
                <a:ea typeface="Verdana" pitchFamily="34" charset="0"/>
                <a:cs typeface="Verdana" pitchFamily="34" charset="0"/>
              </a:rPr>
              <a:t>Both physical and emotional support are needed. Basic needs include pain control, warmth, food, and sleep. </a:t>
            </a:r>
          </a:p>
          <a:p>
            <a:pPr>
              <a:spcAft>
                <a:spcPts val="1200"/>
              </a:spcAft>
            </a:pPr>
            <a:r>
              <a:rPr lang="en-US" sz="2800" dirty="0">
                <a:ea typeface="Verdana" pitchFamily="34" charset="0"/>
                <a:cs typeface="Verdana" pitchFamily="34" charset="0"/>
              </a:rPr>
              <a:t>Pain control remains a main concern for patients </a:t>
            </a:r>
          </a:p>
          <a:p>
            <a:pPr>
              <a:spcAft>
                <a:spcPts val="1200"/>
              </a:spcAft>
            </a:pPr>
            <a:r>
              <a:rPr lang="en-US" sz="2800" dirty="0">
                <a:ea typeface="Verdana" pitchFamily="34" charset="0"/>
                <a:cs typeface="Verdana" pitchFamily="34" charset="0"/>
              </a:rPr>
              <a:t>Sleep deprivation can increase morbidity and influence recovery</a:t>
            </a:r>
          </a:p>
          <a:p>
            <a:pPr>
              <a:spcAft>
                <a:spcPts val="1200"/>
              </a:spcAft>
            </a:pPr>
            <a:r>
              <a:rPr lang="en-US" sz="2800" dirty="0">
                <a:ea typeface="Verdana" pitchFamily="34" charset="0"/>
                <a:cs typeface="Verdana" pitchFamily="34" charset="0"/>
              </a:rPr>
              <a:t>Sleep disturbance in the critical care setting has been associated with prolonged length of stay, increased mechanical ventilation duration, emotional distress, and delirium</a:t>
            </a:r>
          </a:p>
        </p:txBody>
      </p:sp>
    </p:spTree>
    <p:custDataLst>
      <p:tags r:id="rId1"/>
    </p:custDataLst>
    <p:extLst>
      <p:ext uri="{BB962C8B-B14F-4D97-AF65-F5344CB8AC3E}">
        <p14:creationId xmlns:p14="http://schemas.microsoft.com/office/powerpoint/2010/main" val="391136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Autofit/>
          </a:bodyPr>
          <a:lstStyle/>
          <a:p>
            <a:r>
              <a:rPr lang="en-US" dirty="0" smtClean="0"/>
              <a:t/>
            </a:r>
            <a:br>
              <a:rPr lang="en-US" dirty="0" smtClean="0"/>
            </a:br>
            <a:r>
              <a:rPr lang="en-US" dirty="0" smtClean="0"/>
              <a:t>Respect </a:t>
            </a:r>
            <a:r>
              <a:rPr lang="en-US" dirty="0"/>
              <a:t>and Dignity</a:t>
            </a:r>
            <a:r>
              <a:rPr lang="en-US" baseline="30000" dirty="0"/>
              <a:t>17</a:t>
            </a:r>
            <a:r>
              <a:rPr lang="en-US" sz="2800" dirty="0"/>
              <a:t/>
            </a:r>
            <a:br>
              <a:rPr lang="en-US" sz="2800" dirty="0"/>
            </a:br>
            <a:endParaRPr lang="en-US" sz="2800" dirty="0"/>
          </a:p>
        </p:txBody>
      </p:sp>
      <p:sp>
        <p:nvSpPr>
          <p:cNvPr id="3" name="Content Placeholder 2"/>
          <p:cNvSpPr>
            <a:spLocks noGrp="1"/>
          </p:cNvSpPr>
          <p:nvPr>
            <p:ph sz="half" idx="1"/>
          </p:nvPr>
        </p:nvSpPr>
        <p:spPr>
          <a:xfrm>
            <a:off x="304800" y="1916479"/>
            <a:ext cx="4267200" cy="4525963"/>
          </a:xfrm>
        </p:spPr>
        <p:txBody>
          <a:bodyPr>
            <a:normAutofit/>
          </a:bodyPr>
          <a:lstStyle/>
          <a:p>
            <a:pPr marL="344488" indent="-344488"/>
            <a:r>
              <a:rPr lang="en-US" sz="2600" dirty="0"/>
              <a:t>Treatment with respect and dignity is a foundational aspect of patient- and family-centered care</a:t>
            </a:r>
          </a:p>
          <a:p>
            <a:r>
              <a:rPr lang="en-US" sz="2600" dirty="0"/>
              <a:t>Better understanding of what it encompasses within the critical care setting is needed</a:t>
            </a:r>
          </a:p>
        </p:txBody>
      </p:sp>
      <p:pic>
        <p:nvPicPr>
          <p:cNvPr id="7" name="Picture 6" descr="Photograph of a patient in critical care setting" title="Patient in Critical Care Se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74308"/>
            <a:ext cx="4299602" cy="2866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084952"/>
            <a:ext cx="7924800" cy="584775"/>
          </a:xfrm>
          <a:prstGeom prst="rect">
            <a:avLst/>
          </a:prstGeom>
          <a:noFill/>
        </p:spPr>
        <p:txBody>
          <a:bodyPr wrap="square" rtlCol="0">
            <a:spAutoFit/>
          </a:bodyPr>
          <a:lstStyle/>
          <a:p>
            <a:pPr algn="ctr"/>
            <a:r>
              <a:rPr lang="en-US" sz="3200" dirty="0">
                <a:solidFill>
                  <a:srgbClr val="009EC2"/>
                </a:solidFill>
              </a:rPr>
              <a:t>What does it mean in the critical care setting?</a:t>
            </a:r>
          </a:p>
        </p:txBody>
      </p:sp>
      <p:sp>
        <p:nvSpPr>
          <p:cNvPr id="9" name="Rectangle 8"/>
          <p:cNvSpPr/>
          <p:nvPr/>
        </p:nvSpPr>
        <p:spPr>
          <a:xfrm>
            <a:off x="4580709" y="5638800"/>
            <a:ext cx="4572000" cy="600164"/>
          </a:xfrm>
          <a:prstGeom prst="rect">
            <a:avLst/>
          </a:prstGeom>
        </p:spPr>
        <p:txBody>
          <a:bodyPr>
            <a:spAutoFit/>
          </a:bodyPr>
          <a:lstStyle/>
          <a:p>
            <a:r>
              <a:rPr lang="en-US" sz="1100" dirty="0" smtClean="0">
                <a:latin typeface="Calibri" panose="020F0502020204030204" pitchFamily="34" charset="0"/>
                <a:ea typeface="Calibri" panose="020F0502020204030204" pitchFamily="34" charset="0"/>
                <a:cs typeface="Arial" panose="020B0604020202020204" pitchFamily="34" charset="0"/>
              </a:rPr>
              <a:t>17. Aboumatar </a:t>
            </a:r>
            <a:r>
              <a:rPr lang="en-US" sz="1100" dirty="0">
                <a:latin typeface="Calibri" panose="020F0502020204030204" pitchFamily="34" charset="0"/>
                <a:ea typeface="Calibri" panose="020F0502020204030204" pitchFamily="34" charset="0"/>
                <a:cs typeface="Arial" panose="020B0604020202020204" pitchFamily="34" charset="0"/>
              </a:rPr>
              <a:t>H, Forbes L, Branyon E, et al. Understanding treatment with respect and dignity in the intensive care unit. Narrat Inq Bioeth. 2015 5(1A):55A-67A. PMID: 25772730.</a:t>
            </a:r>
            <a:endParaRPr lang="en-US" sz="1100" dirty="0"/>
          </a:p>
        </p:txBody>
      </p:sp>
    </p:spTree>
    <p:extLst>
      <p:ext uri="{BB962C8B-B14F-4D97-AF65-F5344CB8AC3E}">
        <p14:creationId xmlns:p14="http://schemas.microsoft.com/office/powerpoint/2010/main" val="141378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ＭＳ Ｐゴシック" charset="0"/>
              </a:rPr>
              <a:t>Learning Objectives</a:t>
            </a:r>
            <a:endParaRPr lang="en-US" sz="32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a:solidFill>
                  <a:srgbClr val="009EC2"/>
                </a:solidFill>
              </a:rPr>
              <a:t>After this session, you will be able to—</a:t>
            </a:r>
            <a:endParaRPr lang="en-US" sz="2800" dirty="0">
              <a:solidFill>
                <a:srgbClr val="009EC2"/>
              </a:solidFill>
              <a:ea typeface="ＭＳ Ｐゴシック" charset="0"/>
            </a:endParaRPr>
          </a:p>
          <a:p>
            <a:pPr marL="463550" indent="-463550">
              <a:spcBef>
                <a:spcPts val="0"/>
              </a:spcBef>
              <a:spcAft>
                <a:spcPts val="1200"/>
              </a:spcAft>
              <a:defRPr/>
            </a:pPr>
            <a:r>
              <a:rPr lang="en-US" sz="2800" dirty="0">
                <a:ea typeface="ＭＳ Ｐゴシック" charset="0"/>
              </a:rPr>
              <a:t>Describe the importance of family involvement in the critical care setting</a:t>
            </a:r>
          </a:p>
          <a:p>
            <a:pPr marL="463550" indent="-463550">
              <a:spcBef>
                <a:spcPts val="0"/>
              </a:spcBef>
              <a:spcAft>
                <a:spcPts val="1200"/>
              </a:spcAft>
              <a:defRPr/>
            </a:pPr>
            <a:r>
              <a:rPr lang="en-US" sz="2800" dirty="0">
                <a:ea typeface="ＭＳ Ｐゴシック" charset="0"/>
              </a:rPr>
              <a:t>Understand the benefits of shared decision making</a:t>
            </a:r>
          </a:p>
          <a:p>
            <a:pPr marL="463550" indent="-463550">
              <a:spcBef>
                <a:spcPts val="0"/>
              </a:spcBef>
              <a:spcAft>
                <a:spcPts val="1200"/>
              </a:spcAft>
              <a:defRPr/>
            </a:pPr>
            <a:r>
              <a:rPr lang="en-US" sz="2800" dirty="0">
                <a:ea typeface="ＭＳ Ｐゴシック" charset="0"/>
              </a:rPr>
              <a:t>Identify key components of patient-centered care</a:t>
            </a:r>
          </a:p>
          <a:p>
            <a:pPr marL="463550" indent="-463550">
              <a:spcBef>
                <a:spcPts val="0"/>
              </a:spcBef>
              <a:spcAft>
                <a:spcPts val="1200"/>
              </a:spcAft>
              <a:defRPr/>
            </a:pPr>
            <a:r>
              <a:rPr lang="en-US" sz="2800" dirty="0">
                <a:ea typeface="ＭＳ Ｐゴシック" charset="0"/>
              </a:rPr>
              <a:t>Apply the understanding of basic human needs to improve patient centered care</a:t>
            </a:r>
          </a:p>
          <a:p>
            <a:pPr marL="463550" indent="-463550">
              <a:spcBef>
                <a:spcPts val="0"/>
              </a:spcBef>
              <a:spcAft>
                <a:spcPts val="1200"/>
              </a:spcAft>
              <a:defRPr/>
            </a:pPr>
            <a:endParaRPr lang="en-US" sz="2800" dirty="0">
              <a:ea typeface="ＭＳ Ｐゴシック" charset="0"/>
            </a:endParaRPr>
          </a:p>
          <a:p>
            <a:pPr marL="463550" indent="-463550">
              <a:spcBef>
                <a:spcPts val="0"/>
              </a:spcBef>
              <a:spcAft>
                <a:spcPts val="1200"/>
              </a:spcAft>
              <a:defRPr/>
            </a:pP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414683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Types of Treatment</a:t>
            </a:r>
            <a:r>
              <a:rPr lang="en-US" baseline="30000" dirty="0"/>
              <a:t>17</a:t>
            </a:r>
          </a:p>
        </p:txBody>
      </p:sp>
      <p:graphicFrame>
        <p:nvGraphicFramePr>
          <p:cNvPr id="4" name="Content Placeholder 3" descr="Image of 4 column chart of types of patient treatment." title="Types of Treatment"/>
          <p:cNvGraphicFramePr>
            <a:graphicFrameLocks noGrp="1"/>
          </p:cNvGraphicFramePr>
          <p:nvPr>
            <p:ph idx="1"/>
            <p:extLst>
              <p:ext uri="{D42A27DB-BD31-4B8C-83A1-F6EECF244321}">
                <p14:modId xmlns:p14="http://schemas.microsoft.com/office/powerpoint/2010/main" val="1125477970"/>
              </p:ext>
            </p:extLst>
          </p:nvPr>
        </p:nvGraphicFramePr>
        <p:xfrm>
          <a:off x="457200" y="1143000"/>
          <a:ext cx="8229600" cy="4101417"/>
        </p:xfrm>
        <a:graphic>
          <a:graphicData uri="http://schemas.openxmlformats.org/drawingml/2006/table">
            <a:tbl>
              <a:tblPr firstRow="1" firstCol="1" bandRow="1">
                <a:tableStyleId>{93296810-A885-4BE3-A3E7-6D5BEEA58F35}</a:tableStyleId>
              </a:tblPr>
              <a:tblGrid>
                <a:gridCol w="2021305">
                  <a:extLst>
                    <a:ext uri="{9D8B030D-6E8A-4147-A177-3AD203B41FA5}">
                      <a16:colId xmlns:a16="http://schemas.microsoft.com/office/drawing/2014/main" xmlns="" val="20000"/>
                    </a:ext>
                  </a:extLst>
                </a:gridCol>
                <a:gridCol w="1876925">
                  <a:extLst>
                    <a:ext uri="{9D8B030D-6E8A-4147-A177-3AD203B41FA5}">
                      <a16:colId xmlns:a16="http://schemas.microsoft.com/office/drawing/2014/main" xmlns="" val="20001"/>
                    </a:ext>
                  </a:extLst>
                </a:gridCol>
                <a:gridCol w="2237875">
                  <a:extLst>
                    <a:ext uri="{9D8B030D-6E8A-4147-A177-3AD203B41FA5}">
                      <a16:colId xmlns:a16="http://schemas.microsoft.com/office/drawing/2014/main" xmlns="" val="20002"/>
                    </a:ext>
                  </a:extLst>
                </a:gridCol>
                <a:gridCol w="2093495">
                  <a:extLst>
                    <a:ext uri="{9D8B030D-6E8A-4147-A177-3AD203B41FA5}">
                      <a16:colId xmlns:a16="http://schemas.microsoft.com/office/drawing/2014/main" xmlns="" val="20003"/>
                    </a:ext>
                  </a:extLst>
                </a:gridCol>
              </a:tblGrid>
              <a:tr h="709909">
                <a:tc>
                  <a:txBody>
                    <a:bodyPr/>
                    <a:lstStyle/>
                    <a:p>
                      <a:pPr marL="0" marR="0" algn="ctr">
                        <a:lnSpc>
                          <a:spcPct val="115000"/>
                        </a:lnSpc>
                        <a:spcBef>
                          <a:spcPts val="0"/>
                        </a:spcBef>
                        <a:spcAft>
                          <a:spcPts val="0"/>
                        </a:spcAft>
                      </a:pPr>
                      <a:endParaRPr lang="en-US" sz="1400" dirty="0">
                        <a:solidFill>
                          <a:schemeClr val="tx1"/>
                        </a:solidFill>
                        <a:effectLst/>
                      </a:endParaRPr>
                    </a:p>
                    <a:p>
                      <a:pPr marL="0" marR="0" algn="ctr">
                        <a:lnSpc>
                          <a:spcPct val="115000"/>
                        </a:lnSpc>
                        <a:spcBef>
                          <a:spcPts val="0"/>
                        </a:spcBef>
                        <a:spcAft>
                          <a:spcPts val="0"/>
                        </a:spcAft>
                      </a:pPr>
                      <a:r>
                        <a:rPr lang="en-US" sz="1400" dirty="0">
                          <a:solidFill>
                            <a:schemeClr val="tx1"/>
                          </a:solidFill>
                          <a:effectLst/>
                        </a:rPr>
                        <a:t>Treatment as a Human Being   </a:t>
                      </a:r>
                      <a:endParaRPr lang="en-US" sz="140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solidFill>
                          <a:schemeClr val="tx1"/>
                        </a:solidFill>
                        <a:effectLst/>
                      </a:endParaRPr>
                    </a:p>
                    <a:p>
                      <a:pPr marL="0" marR="0" algn="ctr">
                        <a:lnSpc>
                          <a:spcPct val="115000"/>
                        </a:lnSpc>
                        <a:spcBef>
                          <a:spcPts val="0"/>
                        </a:spcBef>
                        <a:spcAft>
                          <a:spcPts val="0"/>
                        </a:spcAft>
                      </a:pPr>
                      <a:r>
                        <a:rPr lang="en-US" sz="1400" dirty="0">
                          <a:solidFill>
                            <a:schemeClr val="tx1"/>
                          </a:solidFill>
                          <a:effectLst/>
                        </a:rPr>
                        <a:t>Treatment as a Unique Individual </a:t>
                      </a:r>
                      <a:endParaRPr lang="en-US" sz="140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rPr>
                        <a:t>Treatment as Someone Entitled to  Professional Patient Care </a:t>
                      </a:r>
                      <a:endParaRPr lang="en-US" sz="140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rPr>
                        <a:t>Treatment With Sensitivity to the Patient’s Vulnerability</a:t>
                      </a:r>
                      <a:endParaRPr lang="en-US" sz="140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tcPr>
                </a:tc>
                <a:extLst>
                  <a:ext uri="{0D108BD9-81ED-4DB2-BD59-A6C34878D82A}">
                    <a16:rowId xmlns:a16="http://schemas.microsoft.com/office/drawing/2014/main" xmlns="" val="10000"/>
                  </a:ext>
                </a:extLst>
              </a:tr>
              <a:tr h="828227">
                <a:tc>
                  <a:txBody>
                    <a:bodyPr/>
                    <a:lstStyle/>
                    <a:p>
                      <a:pPr marL="0" marR="0" algn="l">
                        <a:lnSpc>
                          <a:spcPct val="115000"/>
                        </a:lnSpc>
                        <a:spcBef>
                          <a:spcPts val="0"/>
                        </a:spcBef>
                        <a:spcAft>
                          <a:spcPts val="0"/>
                        </a:spcAft>
                      </a:pPr>
                      <a:r>
                        <a:rPr lang="en-US" sz="1200" b="0" dirty="0">
                          <a:solidFill>
                            <a:schemeClr val="tx1"/>
                          </a:solidFill>
                          <a:effectLst/>
                        </a:rPr>
                        <a:t>Offering introductions and greetings</a:t>
                      </a:r>
                      <a:endParaRPr lang="en-US" sz="1200" b="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tc>
                  <a:txBody>
                    <a:bodyPr/>
                    <a:lstStyle/>
                    <a:p>
                      <a:pPr marL="0" marR="0" algn="l">
                        <a:lnSpc>
                          <a:spcPct val="115000"/>
                        </a:lnSpc>
                        <a:spcBef>
                          <a:spcPts val="0"/>
                        </a:spcBef>
                        <a:spcAft>
                          <a:spcPts val="0"/>
                        </a:spcAft>
                      </a:pPr>
                      <a:r>
                        <a:rPr lang="en-US" sz="1200" dirty="0">
                          <a:effectLst/>
                        </a:rPr>
                        <a:t>Treating patient as an important and valuable person</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tc>
                  <a:txBody>
                    <a:bodyPr/>
                    <a:lstStyle/>
                    <a:p>
                      <a:pPr marL="0" marR="0" algn="l">
                        <a:lnSpc>
                          <a:spcPct val="115000"/>
                        </a:lnSpc>
                        <a:spcBef>
                          <a:spcPts val="0"/>
                        </a:spcBef>
                        <a:spcAft>
                          <a:spcPts val="0"/>
                        </a:spcAft>
                      </a:pPr>
                      <a:r>
                        <a:rPr lang="en-US" sz="1200" dirty="0">
                          <a:effectLst/>
                        </a:rPr>
                        <a:t>Responsiveness </a:t>
                      </a:r>
                    </a:p>
                    <a:p>
                      <a:pPr marL="0" marR="0" algn="l">
                        <a:lnSpc>
                          <a:spcPct val="115000"/>
                        </a:lnSpc>
                        <a:spcBef>
                          <a:spcPts val="0"/>
                        </a:spcBef>
                        <a:spcAft>
                          <a:spcPts val="0"/>
                        </a:spcAft>
                      </a:pPr>
                      <a:r>
                        <a:rPr lang="en-US" sz="1200" dirty="0">
                          <a:effectLst/>
                        </a:rPr>
                        <a:t>and rapport</a:t>
                      </a:r>
                    </a:p>
                    <a:p>
                      <a:pPr marL="0" marR="0" algn="l">
                        <a:lnSpc>
                          <a:spcPct val="115000"/>
                        </a:lnSpc>
                        <a:spcBef>
                          <a:spcPts val="0"/>
                        </a:spcBef>
                        <a:spcAft>
                          <a:spcPts val="0"/>
                        </a:spcAft>
                      </a:pPr>
                      <a:r>
                        <a:rPr lang="en-US" sz="1200" dirty="0">
                          <a:effectLst/>
                        </a:rPr>
                        <a:t> </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tc>
                  <a:txBody>
                    <a:bodyPr/>
                    <a:lstStyle/>
                    <a:p>
                      <a:pPr marL="0" marR="0" algn="l">
                        <a:lnSpc>
                          <a:spcPct val="115000"/>
                        </a:lnSpc>
                        <a:spcBef>
                          <a:spcPts val="0"/>
                        </a:spcBef>
                        <a:spcAft>
                          <a:spcPts val="0"/>
                        </a:spcAft>
                      </a:pPr>
                      <a:r>
                        <a:rPr lang="en-US" sz="1200" dirty="0">
                          <a:effectLst/>
                        </a:rPr>
                        <a:t>Orienting patients</a:t>
                      </a:r>
                      <a:r>
                        <a:rPr lang="en-US" sz="1200" baseline="0" dirty="0">
                          <a:effectLst/>
                        </a:rPr>
                        <a:t> and</a:t>
                      </a:r>
                      <a:r>
                        <a:rPr lang="en-US" sz="1200" dirty="0">
                          <a:effectLst/>
                        </a:rPr>
                        <a:t> families to the environment (machines, alarms)</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extLst>
                  <a:ext uri="{0D108BD9-81ED-4DB2-BD59-A6C34878D82A}">
                    <a16:rowId xmlns:a16="http://schemas.microsoft.com/office/drawing/2014/main" xmlns="" val="10001"/>
                  </a:ext>
                </a:extLst>
              </a:tr>
              <a:tr h="828227">
                <a:tc>
                  <a:txBody>
                    <a:bodyPr/>
                    <a:lstStyle/>
                    <a:p>
                      <a:pPr marL="0" marR="0" algn="l">
                        <a:lnSpc>
                          <a:spcPct val="115000"/>
                        </a:lnSpc>
                        <a:spcBef>
                          <a:spcPts val="0"/>
                        </a:spcBef>
                        <a:spcAft>
                          <a:spcPts val="0"/>
                        </a:spcAft>
                      </a:pPr>
                      <a:r>
                        <a:rPr lang="en-US" sz="1200" b="0" dirty="0">
                          <a:solidFill>
                            <a:schemeClr val="tx1"/>
                          </a:solidFill>
                          <a:effectLst/>
                        </a:rPr>
                        <a:t>Attending to basic bodily concerns (modesty, toileting, pain, and comfort)</a:t>
                      </a:r>
                      <a:endParaRPr lang="en-US" sz="1200" b="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effectLst/>
                        </a:rPr>
                        <a:t>Facilitating ability to control aspects of care and make choices</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effectLst/>
                        </a:rPr>
                        <a:t>Caring/positive attitude, demeanor, body language </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effectLst/>
                        </a:rPr>
                        <a:t>Updating  patients on their status and care plan </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extLst>
                  <a:ext uri="{0D108BD9-81ED-4DB2-BD59-A6C34878D82A}">
                    <a16:rowId xmlns:a16="http://schemas.microsoft.com/office/drawing/2014/main" xmlns="" val="10002"/>
                  </a:ext>
                </a:extLst>
              </a:tr>
              <a:tr h="1242341">
                <a:tc>
                  <a:txBody>
                    <a:bodyPr/>
                    <a:lstStyle/>
                    <a:p>
                      <a:pPr marL="0" marR="0" algn="l">
                        <a:lnSpc>
                          <a:spcPct val="115000"/>
                        </a:lnSpc>
                        <a:spcBef>
                          <a:spcPts val="0"/>
                        </a:spcBef>
                        <a:spcAft>
                          <a:spcPts val="0"/>
                        </a:spcAft>
                      </a:pPr>
                      <a:r>
                        <a:rPr lang="en-US" sz="1200" b="0" dirty="0">
                          <a:solidFill>
                            <a:schemeClr val="tx1"/>
                          </a:solidFill>
                          <a:effectLst/>
                        </a:rPr>
                        <a:t>Treating patient as an equal </a:t>
                      </a:r>
                      <a:endParaRPr lang="en-US" sz="1200" b="0" dirty="0">
                        <a:solidFill>
                          <a:schemeClr val="tx1"/>
                        </a:solidFill>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tc>
                  <a:txBody>
                    <a:bodyPr/>
                    <a:lstStyle/>
                    <a:p>
                      <a:pPr marL="0" marR="0" algn="l">
                        <a:lnSpc>
                          <a:spcPct val="115000"/>
                        </a:lnSpc>
                        <a:spcBef>
                          <a:spcPts val="0"/>
                        </a:spcBef>
                        <a:spcAft>
                          <a:spcPts val="0"/>
                        </a:spcAft>
                      </a:pPr>
                      <a:r>
                        <a:rPr lang="en-US" sz="1200" dirty="0">
                          <a:effectLst/>
                        </a:rPr>
                        <a:t>Recognizing individual preferences </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tc>
                  <a:txBody>
                    <a:bodyPr/>
                    <a:lstStyle/>
                    <a:p>
                      <a:pPr marL="0" marR="0" algn="l">
                        <a:lnSpc>
                          <a:spcPct val="115000"/>
                        </a:lnSpc>
                        <a:spcBef>
                          <a:spcPts val="0"/>
                        </a:spcBef>
                        <a:spcAft>
                          <a:spcPts val="0"/>
                        </a:spcAft>
                      </a:pPr>
                      <a:r>
                        <a:rPr lang="en-US" sz="1200" dirty="0">
                          <a:effectLst/>
                        </a:rPr>
                        <a:t>Information exchange</a:t>
                      </a:r>
                    </a:p>
                    <a:p>
                      <a:pPr marL="342900" marR="0" indent="-342900" algn="l">
                        <a:lnSpc>
                          <a:spcPct val="115000"/>
                        </a:lnSpc>
                        <a:spcBef>
                          <a:spcPts val="0"/>
                        </a:spcBef>
                        <a:spcAft>
                          <a:spcPts val="0"/>
                        </a:spcAft>
                        <a:buFont typeface="+mj-lt"/>
                        <a:buAutoNum type="alphaLcPeriod"/>
                      </a:pPr>
                      <a:r>
                        <a:rPr lang="en-US" sz="1200" dirty="0">
                          <a:effectLst/>
                        </a:rPr>
                        <a:t>Orientation/telling</a:t>
                      </a:r>
                    </a:p>
                    <a:p>
                      <a:pPr marL="342900" marR="0" indent="-342900" algn="l">
                        <a:lnSpc>
                          <a:spcPct val="115000"/>
                        </a:lnSpc>
                        <a:spcBef>
                          <a:spcPts val="0"/>
                        </a:spcBef>
                        <a:spcAft>
                          <a:spcPts val="0"/>
                        </a:spcAft>
                        <a:buFont typeface="+mj-lt"/>
                        <a:buAutoNum type="alphaLcPeriod"/>
                      </a:pPr>
                      <a:r>
                        <a:rPr lang="en-US" sz="1200" dirty="0">
                          <a:effectLst/>
                        </a:rPr>
                        <a:t>Explaining/educating</a:t>
                      </a:r>
                    </a:p>
                    <a:p>
                      <a:pPr marL="342900" marR="0" indent="-342900" algn="l">
                        <a:lnSpc>
                          <a:spcPct val="115000"/>
                        </a:lnSpc>
                        <a:spcBef>
                          <a:spcPts val="0"/>
                        </a:spcBef>
                        <a:spcAft>
                          <a:spcPts val="0"/>
                        </a:spcAft>
                        <a:buFont typeface="+mj-lt"/>
                        <a:buAutoNum type="alphaLcPeriod"/>
                      </a:pPr>
                      <a:r>
                        <a:rPr lang="en-US" sz="1200" dirty="0">
                          <a:effectLst/>
                        </a:rPr>
                        <a:t>Listening</a:t>
                      </a:r>
                    </a:p>
                    <a:p>
                      <a:pPr marL="342900" marR="0" indent="-342900" algn="l">
                        <a:lnSpc>
                          <a:spcPct val="115000"/>
                        </a:lnSpc>
                        <a:spcBef>
                          <a:spcPts val="0"/>
                        </a:spcBef>
                        <a:spcAft>
                          <a:spcPts val="0"/>
                        </a:spcAft>
                        <a:buFont typeface="+mj-lt"/>
                        <a:buAutoNum type="alphaLcPeriod"/>
                      </a:pPr>
                      <a:r>
                        <a:rPr lang="en-US" sz="1200" dirty="0">
                          <a:effectLst/>
                        </a:rPr>
                        <a:t>Inviting questions  and feedback</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tc>
                  <a:txBody>
                    <a:bodyPr/>
                    <a:lstStyle/>
                    <a:p>
                      <a:pPr marL="0" marR="0" algn="l">
                        <a:lnSpc>
                          <a:spcPct val="115000"/>
                        </a:lnSpc>
                        <a:spcBef>
                          <a:spcPts val="0"/>
                        </a:spcBef>
                        <a:spcAft>
                          <a:spcPts val="0"/>
                        </a:spcAft>
                      </a:pPr>
                      <a:r>
                        <a:rPr lang="en-US" sz="1200" dirty="0">
                          <a:effectLst/>
                        </a:rPr>
                        <a:t>Interacting properly with professionals</a:t>
                      </a:r>
                      <a:r>
                        <a:rPr lang="en-US" sz="1200" baseline="0" dirty="0">
                          <a:effectLst/>
                        </a:rPr>
                        <a:t> </a:t>
                      </a:r>
                      <a:r>
                        <a:rPr lang="en-US" sz="1200" dirty="0">
                          <a:effectLst/>
                        </a:rPr>
                        <a:t>and patients and families during rounds</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solidFill>
                      <a:srgbClr val="FEF8E9"/>
                    </a:solidFill>
                  </a:tcPr>
                </a:tc>
                <a:extLst>
                  <a:ext uri="{0D108BD9-81ED-4DB2-BD59-A6C34878D82A}">
                    <a16:rowId xmlns:a16="http://schemas.microsoft.com/office/drawing/2014/main" xmlns="" val="10003"/>
                  </a:ext>
                </a:extLst>
              </a:tr>
              <a:tr h="446999">
                <a:tc>
                  <a:txBody>
                    <a:bodyPr/>
                    <a:lstStyle/>
                    <a:p>
                      <a:pPr marL="0" marR="0" algn="l">
                        <a:lnSpc>
                          <a:spcPct val="115000"/>
                        </a:lnSpc>
                        <a:spcBef>
                          <a:spcPts val="0"/>
                        </a:spcBef>
                        <a:spcAft>
                          <a:spcPts val="0"/>
                        </a:spcAft>
                      </a:pPr>
                      <a:r>
                        <a:rPr lang="en-US" sz="1200" dirty="0">
                          <a:effectLst/>
                        </a:rPr>
                        <a:t> </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effectLst/>
                        </a:rPr>
                        <a:t> </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dirty="0">
                          <a:effectLst/>
                        </a:rPr>
                        <a:t>Interacting considerately  with critically ill patients</a:t>
                      </a:r>
                      <a:endParaRPr lang="en-US" sz="1200" b="0" dirty="0">
                        <a:effectLst/>
                        <a:latin typeface="Calibri"/>
                        <a:ea typeface="Calibri"/>
                        <a:cs typeface="Times New Roman"/>
                      </a:endParaRPr>
                    </a:p>
                  </a:txBody>
                  <a:tcPr marL="56609" marR="56609" marT="0" marB="0">
                    <a:lnL w="12700" cap="flat" cmpd="sng" algn="ctr">
                      <a:solidFill>
                        <a:srgbClr val="FBD84B"/>
                      </a:solidFill>
                      <a:prstDash val="solid"/>
                      <a:round/>
                      <a:headEnd type="none" w="med" len="med"/>
                      <a:tailEnd type="none" w="med" len="med"/>
                    </a:lnL>
                    <a:lnR w="12700" cap="flat" cmpd="sng" algn="ctr">
                      <a:solidFill>
                        <a:srgbClr val="FBD84B"/>
                      </a:solidFill>
                      <a:prstDash val="solid"/>
                      <a:round/>
                      <a:headEnd type="none" w="med" len="med"/>
                      <a:tailEnd type="none" w="med" len="med"/>
                    </a:lnR>
                    <a:lnT w="12700" cap="flat" cmpd="sng" algn="ctr">
                      <a:solidFill>
                        <a:srgbClr val="FBD84B"/>
                      </a:solidFill>
                      <a:prstDash val="solid"/>
                      <a:round/>
                      <a:headEnd type="none" w="med" len="med"/>
                      <a:tailEnd type="none" w="med" len="med"/>
                    </a:lnT>
                    <a:lnB w="12700" cap="flat" cmpd="sng" algn="ctr">
                      <a:solidFill>
                        <a:srgbClr val="FBD84B"/>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3" name="Rectangle 2"/>
          <p:cNvSpPr/>
          <p:nvPr/>
        </p:nvSpPr>
        <p:spPr>
          <a:xfrm>
            <a:off x="4648200" y="5638800"/>
            <a:ext cx="4572000" cy="600164"/>
          </a:xfrm>
          <a:prstGeom prst="rect">
            <a:avLst/>
          </a:prstGeom>
        </p:spPr>
        <p:txBody>
          <a:bodyPr>
            <a:spAutoFit/>
          </a:bodyPr>
          <a:lstStyle/>
          <a:p>
            <a:r>
              <a:rPr lang="en-US" sz="1100" dirty="0" smtClean="0">
                <a:latin typeface="Calibri" panose="020F0502020204030204" pitchFamily="34" charset="0"/>
                <a:ea typeface="Calibri" panose="020F0502020204030204" pitchFamily="34" charset="0"/>
                <a:cs typeface="Arial" panose="020B0604020202020204" pitchFamily="34" charset="0"/>
              </a:rPr>
              <a:t>17. Aboumatar </a:t>
            </a:r>
            <a:r>
              <a:rPr lang="en-US" sz="1100" dirty="0">
                <a:latin typeface="Calibri" panose="020F0502020204030204" pitchFamily="34" charset="0"/>
                <a:ea typeface="Calibri" panose="020F0502020204030204" pitchFamily="34" charset="0"/>
                <a:cs typeface="Arial" panose="020B0604020202020204" pitchFamily="34" charset="0"/>
              </a:rPr>
              <a:t>H, Forbes L, Branyon E, et al. Understanding treatment with respect and dignity in the intensive care unit. Narrat Inq Bioeth. 2015 5(1A):55A-67A. PMID: 25772730.</a:t>
            </a:r>
            <a:endParaRPr lang="en-US" sz="1100" dirty="0"/>
          </a:p>
        </p:txBody>
      </p:sp>
    </p:spTree>
    <p:extLst>
      <p:ext uri="{BB962C8B-B14F-4D97-AF65-F5344CB8AC3E}">
        <p14:creationId xmlns:p14="http://schemas.microsoft.com/office/powerpoint/2010/main" val="48995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5" name="Picture 4" descr="Image of 6 hanging, colored question marks" title="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312552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13" name="Content Placeholder 12"/>
          <p:cNvSpPr>
            <a:spLocks noGrp="1"/>
          </p:cNvSpPr>
          <p:nvPr>
            <p:ph idx="1"/>
          </p:nvPr>
        </p:nvSpPr>
        <p:spPr/>
        <p:txBody>
          <a:bodyPr>
            <a:normAutofit/>
          </a:bodyPr>
          <a:lstStyle/>
          <a:p>
            <a:pPr>
              <a:buClr>
                <a:srgbClr val="009EC2"/>
              </a:buClr>
              <a:buFont typeface="+mj-lt"/>
              <a:buAutoNum type="arabicPeriod"/>
              <a:defRPr/>
            </a:pPr>
            <a:r>
              <a:rPr lang="en-US" sz="2000" dirty="0"/>
              <a:t>Davidson JE. Family-centered care: Meeting the needs of patients’ families and helping families adapt to critical illness. Crit Care Nurse. 2009 Jun;29(3):28-34. PMID: 19487778.</a:t>
            </a:r>
          </a:p>
          <a:p>
            <a:pPr>
              <a:buClr>
                <a:srgbClr val="009EC2"/>
              </a:buClr>
              <a:buFont typeface="+mj-lt"/>
              <a:buAutoNum type="arabicPeriod"/>
              <a:defRPr/>
            </a:pPr>
            <a:r>
              <a:rPr lang="en-US" sz="2000" dirty="0"/>
              <a:t>Wyskiel RM, Weeks, K, Marsteller, JA. Inviting families to participate in care: A family involvement menu. Jt Comm J Qual Improv. 2015 Jan;41(1):43-6. PMID: 25976723.</a:t>
            </a:r>
          </a:p>
          <a:p>
            <a:pPr>
              <a:buClr>
                <a:srgbClr val="009EC2"/>
              </a:buClr>
              <a:buFont typeface="+mj-lt"/>
              <a:buAutoNum type="arabicPeriod"/>
              <a:defRPr/>
            </a:pPr>
            <a:r>
              <a:rPr lang="en-US" sz="2000" dirty="0" smtClean="0"/>
              <a:t>Mahoney </a:t>
            </a:r>
            <a:r>
              <a:rPr lang="en-US" sz="2000" dirty="0"/>
              <a:t>D. Nurturing a collaborative culture. Partners Oct-Nov 2014. Gordon and Betty Moore Foundation. </a:t>
            </a:r>
            <a:r>
              <a:rPr lang="en-US" sz="2000" dirty="0">
                <a:hlinkClick r:id="rId3"/>
              </a:rPr>
              <a:t>https://www.moore.org/docs/default-source/default-document-library/nurturing-a-collaborative-culture.pdf?sfvrsn=2</a:t>
            </a:r>
            <a:r>
              <a:rPr lang="en-US" sz="2000" dirty="0"/>
              <a:t>. Accessed Aug 26, 2015.</a:t>
            </a:r>
          </a:p>
          <a:p>
            <a:pPr>
              <a:buClr>
                <a:srgbClr val="009EC2"/>
              </a:buClr>
              <a:buFont typeface="+mj-lt"/>
              <a:buAutoNum type="arabicPeriod"/>
              <a:defRPr/>
            </a:pPr>
            <a:r>
              <a:rPr lang="en-US" sz="2000" dirty="0"/>
              <a:t>Wyskiel RM, Chang BH, Alday AA, et al. Towards expanding the acute care team: learning how to involve families in care processes. Fam Syst Health. 2015 Sep;33(3):242-9. PMID: 26148096.</a:t>
            </a:r>
          </a:p>
          <a:p>
            <a:pPr>
              <a:buClr>
                <a:srgbClr val="009EC2"/>
              </a:buClr>
              <a:buFont typeface="+mj-lt"/>
              <a:buAutoNum type="arabicPeriod"/>
              <a:defRPr/>
            </a:pPr>
            <a:endParaRPr lang="en-US" sz="2000" dirty="0"/>
          </a:p>
        </p:txBody>
      </p:sp>
    </p:spTree>
    <p:extLst>
      <p:ext uri="{BB962C8B-B14F-4D97-AF65-F5344CB8AC3E}">
        <p14:creationId xmlns:p14="http://schemas.microsoft.com/office/powerpoint/2010/main" val="38422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13" name="Content Placeholder 12"/>
          <p:cNvSpPr>
            <a:spLocks noGrp="1"/>
          </p:cNvSpPr>
          <p:nvPr>
            <p:ph idx="1"/>
          </p:nvPr>
        </p:nvSpPr>
        <p:spPr/>
        <p:txBody>
          <a:bodyPr vert="horz" lIns="91440" tIns="45720" rIns="91440" bIns="45720" rtlCol="0" anchor="t">
            <a:noAutofit/>
          </a:bodyPr>
          <a:lstStyle/>
          <a:p>
            <a:pPr marL="457200" indent="-457200">
              <a:buClr>
                <a:srgbClr val="009EC2"/>
              </a:buClr>
              <a:buFont typeface="+mj-lt"/>
              <a:buAutoNum type="arabicPeriod" startAt="5"/>
              <a:defRPr/>
            </a:pPr>
            <a:r>
              <a:rPr lang="en-US" sz="2000" dirty="0"/>
              <a:t>Mitchell M, Chaboyer W. Family centered care—a way to connect patients, families and nurses in critical care: a qualitative study using telephone interviews. Intensive Crit Care Nurs. 2010 Jun;26(3):154-60. PMID: 20430621. </a:t>
            </a:r>
          </a:p>
          <a:p>
            <a:pPr marL="457200" indent="-457200">
              <a:buClr>
                <a:srgbClr val="009EC2"/>
              </a:buClr>
              <a:buFont typeface="+mj-lt"/>
              <a:buAutoNum type="arabicPeriod" startAt="5"/>
              <a:defRPr/>
            </a:pPr>
            <a:r>
              <a:rPr lang="en-US" sz="2000" dirty="0"/>
              <a:t>Davidson JE, Powers K, Kamyar M, et al. Clinical practice guidelines for support of the family in the patient-centered intensive care unit: American College of Critical Care Medicine Task Force 2004-2005. Crit Care Med. 2007 Feb;35(2):605-22. PMID: 17205007.</a:t>
            </a:r>
          </a:p>
          <a:p>
            <a:pPr marL="457200" indent="-457200">
              <a:buClr>
                <a:srgbClr val="009EC2"/>
              </a:buClr>
              <a:buFont typeface="+mj-lt"/>
              <a:buAutoNum type="arabicPeriod" startAt="5"/>
              <a:defRPr/>
            </a:pPr>
            <a:r>
              <a:rPr lang="en-US" sz="2000" dirty="0"/>
              <a:t>Institute of Medicine. Crossing the quality chasm: a new health system for the 21</a:t>
            </a:r>
            <a:r>
              <a:rPr lang="en-US" sz="2000" baseline="30000" dirty="0"/>
              <a:t>st</a:t>
            </a:r>
            <a:r>
              <a:rPr lang="en-US" sz="2000" dirty="0"/>
              <a:t> century. Washington, DC: The National Academies Press; 2001.</a:t>
            </a:r>
          </a:p>
          <a:p>
            <a:pPr marL="457200" indent="-457200">
              <a:buClr>
                <a:srgbClr val="009EC2"/>
              </a:buClr>
              <a:buFont typeface="+mj-lt"/>
              <a:buAutoNum type="arabicPeriod" startAt="5"/>
              <a:defRPr/>
            </a:pPr>
            <a:r>
              <a:rPr lang="en-US" sz="2000" dirty="0" smtClean="0"/>
              <a:t>Gerteis M, ed. Through </a:t>
            </a:r>
            <a:r>
              <a:rPr lang="en-US" sz="2000" dirty="0"/>
              <a:t>the patient’s eyes: Understanding and promoting patient-centered care. </a:t>
            </a:r>
            <a:r>
              <a:rPr lang="en-US" sz="2000" dirty="0" smtClean="0"/>
              <a:t>San </a:t>
            </a:r>
            <a:r>
              <a:rPr lang="en-US" sz="2000" dirty="0"/>
              <a:t>Francisco, CA: Jossey-Bass; 1993.</a:t>
            </a:r>
          </a:p>
          <a:p>
            <a:pPr marL="457200" indent="-457200">
              <a:buClr>
                <a:srgbClr val="009EC2"/>
              </a:buClr>
              <a:buFont typeface="+mj-lt"/>
              <a:buAutoNum type="arabicPeriod" startAt="5"/>
              <a:defRPr/>
            </a:pPr>
            <a:endParaRPr lang="en-US" sz="2000" dirty="0"/>
          </a:p>
          <a:p>
            <a:pPr marL="457200" indent="-457200">
              <a:buClr>
                <a:srgbClr val="009EC2"/>
              </a:buClr>
              <a:buFont typeface="+mj-lt"/>
              <a:buAutoNum type="arabicPeriod" startAt="5"/>
              <a:defRPr/>
            </a:pPr>
            <a:endParaRPr lang="en-US" sz="2000" dirty="0"/>
          </a:p>
        </p:txBody>
      </p:sp>
    </p:spTree>
    <p:extLst>
      <p:ext uri="{BB962C8B-B14F-4D97-AF65-F5344CB8AC3E}">
        <p14:creationId xmlns:p14="http://schemas.microsoft.com/office/powerpoint/2010/main" val="95539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13" name="Content Placeholder 12"/>
          <p:cNvSpPr>
            <a:spLocks noGrp="1"/>
          </p:cNvSpPr>
          <p:nvPr>
            <p:ph idx="1"/>
          </p:nvPr>
        </p:nvSpPr>
        <p:spPr/>
        <p:txBody>
          <a:bodyPr vert="horz" lIns="91440" tIns="45720" rIns="91440" bIns="45720" rtlCol="0" anchor="t">
            <a:noAutofit/>
          </a:bodyPr>
          <a:lstStyle/>
          <a:p>
            <a:pPr marL="457200" indent="-457200">
              <a:buClr>
                <a:srgbClr val="009EC2"/>
              </a:buClr>
              <a:buFont typeface="+mj-lt"/>
              <a:buAutoNum type="arabicPeriod" startAt="9"/>
              <a:defRPr/>
            </a:pPr>
            <a:r>
              <a:rPr lang="en-US" sz="2000" dirty="0"/>
              <a:t>Davis K, Schoenbaum SC, Audet AM. A 2020 Vision of patient-centered primary care. J Gen Intern Med. 2005 Oct;20(10):953-7. PMID: 16191145.</a:t>
            </a:r>
          </a:p>
          <a:p>
            <a:pPr marL="457200" indent="-457200">
              <a:buClr>
                <a:srgbClr val="009EC2"/>
              </a:buClr>
              <a:buFont typeface="+mj-lt"/>
              <a:buAutoNum type="arabicPeriod" startAt="9"/>
              <a:defRPr/>
            </a:pPr>
            <a:r>
              <a:rPr lang="en-US" sz="2000" dirty="0"/>
              <a:t>Silow-Carroll S, Alteras T, Stepnick L. Patient-centered care for underserved populations: definition and best practices. Prepared by the Economic and Social Research Institute for the W.K. Kellogg Foundation. Washington, DC. January 2006. </a:t>
            </a:r>
          </a:p>
          <a:p>
            <a:pPr marL="457200" indent="-457200">
              <a:buClr>
                <a:srgbClr val="009EC2"/>
              </a:buClr>
              <a:buFont typeface="+mj-lt"/>
              <a:buAutoNum type="arabicPeriod" startAt="9"/>
              <a:defRPr/>
            </a:pPr>
            <a:r>
              <a:rPr lang="en-US" sz="2000" dirty="0"/>
              <a:t>Saha S, Mary CB, Cooper LA. Patient centeredness, cultural competence and healthcare quality. J Natl Med Assoc. 2008 Nov;100(11):1275-85. PMID: 19024223. </a:t>
            </a:r>
          </a:p>
          <a:p>
            <a:pPr marL="457200" indent="-457200">
              <a:buClr>
                <a:srgbClr val="009EC2"/>
              </a:buClr>
              <a:buFont typeface="+mj-lt"/>
              <a:buAutoNum type="arabicPeriod" startAt="9"/>
              <a:defRPr/>
            </a:pPr>
            <a:r>
              <a:rPr lang="en-US" sz="2000" dirty="0"/>
              <a:t>Levinson W, Shojania KG. Bad experiences in the hospital: the stories keep coming. BMJ Qual Saf. 2011 Nov;20(11):911-13. PMID: 21964611.</a:t>
            </a:r>
          </a:p>
          <a:p>
            <a:pPr marL="457200" indent="-457200">
              <a:buClr>
                <a:srgbClr val="009EC2"/>
              </a:buClr>
              <a:buFont typeface="+mj-lt"/>
              <a:buAutoNum type="arabicPeriod" startAt="9"/>
              <a:defRPr/>
            </a:pPr>
            <a:r>
              <a:rPr lang="en-US" sz="2000" dirty="0"/>
              <a:t>Coulter A, Cleary PD. Patients’ experiences with hospital care in five countries. Health Aff (Millwood). 2001 May-Jun;20(3):244-52. PMID: 11585173.</a:t>
            </a:r>
          </a:p>
          <a:p>
            <a:pPr>
              <a:buClr>
                <a:srgbClr val="009EC2"/>
              </a:buClr>
              <a:buFont typeface="+mj-lt"/>
              <a:buAutoNum type="arabicPeriod" startAt="9"/>
              <a:defRPr/>
            </a:pPr>
            <a:endParaRPr lang="en-US" sz="2000" dirty="0"/>
          </a:p>
        </p:txBody>
      </p:sp>
    </p:spTree>
    <p:extLst>
      <p:ext uri="{BB962C8B-B14F-4D97-AF65-F5344CB8AC3E}">
        <p14:creationId xmlns:p14="http://schemas.microsoft.com/office/powerpoint/2010/main" val="119570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13" name="Content Placeholder 12"/>
          <p:cNvSpPr>
            <a:spLocks noGrp="1"/>
          </p:cNvSpPr>
          <p:nvPr>
            <p:ph idx="1"/>
          </p:nvPr>
        </p:nvSpPr>
        <p:spPr/>
        <p:txBody>
          <a:bodyPr vert="horz" lIns="91440" tIns="45720" rIns="91440" bIns="45720" rtlCol="0" anchor="t">
            <a:noAutofit/>
          </a:bodyPr>
          <a:lstStyle/>
          <a:p>
            <a:pPr marL="457200" indent="-457200">
              <a:buClr>
                <a:srgbClr val="009EC2"/>
              </a:buClr>
              <a:buFont typeface="+mj-lt"/>
              <a:buAutoNum type="arabicPeriod" startAt="14"/>
              <a:defRPr/>
            </a:pPr>
            <a:r>
              <a:rPr lang="en-US" sz="2000" dirty="0"/>
              <a:t>Francis JJ, Pankratz VS, Huddleston JM. Patient satisfaction associated with correct identification of physician's photographs. Mayo Clin Proc. 2001 Jun;76(6):604-8. PMID: 11393499.</a:t>
            </a:r>
          </a:p>
          <a:p>
            <a:pPr marL="457200" indent="-457200">
              <a:buClr>
                <a:srgbClr val="009EC2"/>
              </a:buClr>
              <a:buFont typeface="+mj-lt"/>
              <a:buAutoNum type="arabicPeriod" startAt="14"/>
              <a:defRPr/>
            </a:pPr>
            <a:r>
              <a:rPr lang="en-US" sz="2000" dirty="0"/>
              <a:t>Arora V, Gangireddy S, Mehrotra A, et al. Ability of hospitalized patients to identify their in-hospital physicians. Arch Intern Med. 2009 Jan 26;169(2):199-205. PMID: 19171817.</a:t>
            </a:r>
          </a:p>
          <a:p>
            <a:pPr marL="457200" indent="-457200">
              <a:buClr>
                <a:srgbClr val="009EC2"/>
              </a:buClr>
              <a:buFont typeface="+mj-lt"/>
              <a:buAutoNum type="arabicPeriod" startAt="14"/>
              <a:defRPr/>
            </a:pPr>
            <a:r>
              <a:rPr lang="en-US" sz="2000" dirty="0"/>
              <a:t>Villette M. For want of a four-cent pull chain. BMJ Qual Saf. 2011 Nov;20(11):986-90. PMID: 21921089.</a:t>
            </a:r>
          </a:p>
          <a:p>
            <a:pPr marL="457200" indent="-457200">
              <a:buClr>
                <a:srgbClr val="009EC2"/>
              </a:buClr>
              <a:buFont typeface="+mj-lt"/>
              <a:buAutoNum type="arabicPeriod" startAt="14"/>
              <a:defRPr/>
            </a:pPr>
            <a:r>
              <a:rPr lang="en-US" sz="2000" dirty="0"/>
              <a:t>Aboumatar H, Forbes L, Branyon E, et al. Understanding treatment with respect and dignity in the intensive care unit. Narrat Inq Bioeth. 2015 5(1A):55A-67A. PMID: 25772730.</a:t>
            </a:r>
          </a:p>
          <a:p>
            <a:pPr marL="457200" indent="-457200">
              <a:buClr>
                <a:srgbClr val="009EC2"/>
              </a:buClr>
              <a:buFont typeface="+mj-lt"/>
              <a:buAutoNum type="arabicPeriod" startAt="14"/>
              <a:defRPr/>
            </a:pPr>
            <a:endParaRPr lang="en-US" sz="2000" dirty="0"/>
          </a:p>
        </p:txBody>
      </p:sp>
    </p:spTree>
    <p:extLst>
      <p:ext uri="{BB962C8B-B14F-4D97-AF65-F5344CB8AC3E}">
        <p14:creationId xmlns:p14="http://schemas.microsoft.com/office/powerpoint/2010/main" val="427739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65000"/>
                  </a:schemeClr>
                </a:solidFill>
              </a:rPr>
              <a:t>Family involvement</a:t>
            </a:r>
          </a:p>
        </p:txBody>
      </p:sp>
    </p:spTree>
    <p:extLst>
      <p:ext uri="{BB962C8B-B14F-4D97-AF65-F5344CB8AC3E}">
        <p14:creationId xmlns:p14="http://schemas.microsoft.com/office/powerpoint/2010/main" val="360071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5029200"/>
            <a:ext cx="7848600" cy="838200"/>
          </a:xfrm>
          <a:prstGeom prst="rect">
            <a:avLst/>
          </a:prstGeom>
          <a:solidFill>
            <a:schemeClr val="bg1">
              <a:alpha val="90000"/>
            </a:schemeClr>
          </a:solidFill>
          <a:ln w="9525" cap="flat" cmpd="sng" algn="ctr">
            <a:noFill/>
            <a:prstDash val="solid"/>
            <a:round/>
            <a:headEnd type="none" w="med" len="med"/>
            <a:tailEnd type="none" w="med" len="med"/>
          </a:ln>
          <a:effectLst/>
          <a:extLst/>
        </p:spPr>
        <p:txBody>
          <a:bodyPr vert="horz" wrap="square" lIns="91354" tIns="45678" rIns="91354" bIns="45678" numCol="1" rtlCol="0" anchor="t" anchorCtr="0" compatLnSpc="1">
            <a:prstTxWarp prst="textNoShape">
              <a:avLst/>
            </a:prstTxWarp>
          </a:bodyPr>
          <a:lstStyle/>
          <a:p>
            <a:pPr eaLnBrk="0" fontAlgn="base" hangingPunct="0">
              <a:spcBef>
                <a:spcPct val="0"/>
              </a:spcBef>
              <a:spcAft>
                <a:spcPct val="0"/>
              </a:spcAft>
            </a:pPr>
            <a:endParaRPr lang="en-US" sz="2400" dirty="0">
              <a:latin typeface="Times" charset="0"/>
            </a:endParaRPr>
          </a:p>
        </p:txBody>
      </p:sp>
      <p:sp>
        <p:nvSpPr>
          <p:cNvPr id="2" name="Title 1"/>
          <p:cNvSpPr>
            <a:spLocks noGrp="1"/>
          </p:cNvSpPr>
          <p:nvPr>
            <p:ph type="title"/>
          </p:nvPr>
        </p:nvSpPr>
        <p:spPr/>
        <p:txBody>
          <a:bodyPr/>
          <a:lstStyle/>
          <a:p>
            <a:r>
              <a:rPr lang="en-US" dirty="0">
                <a:solidFill>
                  <a:schemeClr val="bg1"/>
                </a:solidFill>
              </a:rPr>
              <a:t>Why Are </a:t>
            </a:r>
            <a:r>
              <a:rPr lang="en-US" b="1" u="sng" dirty="0">
                <a:solidFill>
                  <a:schemeClr val="bg1"/>
                </a:solidFill>
              </a:rPr>
              <a:t>You</a:t>
            </a:r>
            <a:r>
              <a:rPr lang="en-US" dirty="0">
                <a:solidFill>
                  <a:schemeClr val="bg1"/>
                </a:solidFill>
              </a:rPr>
              <a:t> Doing This?</a:t>
            </a:r>
          </a:p>
        </p:txBody>
      </p:sp>
      <p:sp>
        <p:nvSpPr>
          <p:cNvPr id="7" name="Rectangle 6"/>
          <p:cNvSpPr/>
          <p:nvPr/>
        </p:nvSpPr>
        <p:spPr bwMode="auto">
          <a:xfrm>
            <a:off x="457200" y="4838700"/>
            <a:ext cx="8153400" cy="1219200"/>
          </a:xfrm>
          <a:prstGeom prst="rect">
            <a:avLst/>
          </a:prstGeom>
          <a:solidFill>
            <a:schemeClr val="bg1">
              <a:alpha val="76000"/>
            </a:schemeClr>
          </a:solidFill>
          <a:ln w="9525" cap="flat" cmpd="sng" algn="ctr">
            <a:noFill/>
            <a:prstDash val="solid"/>
            <a:round/>
            <a:headEnd type="none" w="med" len="med"/>
            <a:tailEnd type="none" w="med" len="med"/>
          </a:ln>
          <a:effectLst/>
          <a:extLst/>
        </p:spPr>
        <p:txBody>
          <a:bodyPr vert="horz" wrap="square" lIns="91255" tIns="45628" rIns="91255" bIns="45628" numCol="1" rtlCol="0" anchor="t" anchorCtr="0" compatLnSpc="1">
            <a:prstTxWarp prst="textNoShape">
              <a:avLst/>
            </a:prstTxWarp>
          </a:bodyPr>
          <a:lstStyle/>
          <a:p>
            <a:pPr defTabSz="912573" eaLnBrk="0" fontAlgn="base" hangingPunct="0">
              <a:spcBef>
                <a:spcPct val="0"/>
              </a:spcBef>
              <a:spcAft>
                <a:spcPts val="1200"/>
              </a:spcAft>
            </a:pPr>
            <a:endParaRPr lang="en-US" sz="2400" dirty="0">
              <a:solidFill>
                <a:prstClr val="black"/>
              </a:solidFill>
              <a:latin typeface="Times" charset="0"/>
            </a:endParaRPr>
          </a:p>
        </p:txBody>
      </p:sp>
      <p:pic>
        <p:nvPicPr>
          <p:cNvPr id="3" name="Picture 2" descr="Photograph of patient in bed with care provider's hand on shoulder; faces are not shown" title="Patient in B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33728"/>
            <a:ext cx="7118931" cy="4638472"/>
          </a:xfrm>
          <a:prstGeom prst="rect">
            <a:avLst/>
          </a:prstGeom>
          <a:solidFill>
            <a:schemeClr val="accent1">
              <a:tint val="66000"/>
              <a:satMod val="160000"/>
            </a:schemeClr>
          </a:solidFill>
        </p:spPr>
      </p:pic>
      <p:sp>
        <p:nvSpPr>
          <p:cNvPr id="8" name="Content Placeholder 4"/>
          <p:cNvSpPr txBox="1">
            <a:spLocks/>
          </p:cNvSpPr>
          <p:nvPr/>
        </p:nvSpPr>
        <p:spPr>
          <a:xfrm>
            <a:off x="924797" y="4379880"/>
            <a:ext cx="4724400" cy="1676399"/>
          </a:xfrm>
          <a:prstGeom prst="rect">
            <a:avLst/>
          </a:prstGeom>
        </p:spPr>
        <p:txBody>
          <a:bodyPr/>
          <a:lstStyle>
            <a:lvl1pPr marL="342900" indent="-342900" algn="l" rtl="0" eaLnBrk="1" fontAlgn="base" hangingPunct="1">
              <a:spcBef>
                <a:spcPct val="20000"/>
              </a:spcBef>
              <a:spcAft>
                <a:spcPct val="0"/>
              </a:spcAft>
              <a:buChar char="•"/>
              <a:defRPr sz="32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a:lstStyle>
          <a:p>
            <a:pPr marL="0" indent="0" defTabSz="914400">
              <a:spcBef>
                <a:spcPts val="600"/>
              </a:spcBef>
              <a:spcAft>
                <a:spcPts val="600"/>
              </a:spcAft>
              <a:buNone/>
            </a:pPr>
            <a:r>
              <a:rPr lang="en-US" sz="2400" kern="0" dirty="0">
                <a:solidFill>
                  <a:schemeClr val="tx1"/>
                </a:solidFill>
              </a:rPr>
              <a:t>Imagine your mother, father, loved one in a critical care setting. What would you want for them? For you as a family member?</a:t>
            </a:r>
          </a:p>
          <a:p>
            <a:pPr lvl="1" indent="0" defTabSz="914400">
              <a:buFontTx/>
              <a:buNone/>
            </a:pPr>
            <a:endParaRPr lang="en-US" kern="0" dirty="0">
              <a:solidFill>
                <a:schemeClr val="tx1"/>
              </a:solidFill>
            </a:endParaRPr>
          </a:p>
          <a:p>
            <a:pPr defTabSz="914400"/>
            <a:endParaRPr lang="en-US" kern="0" dirty="0">
              <a:solidFill>
                <a:schemeClr val="tx1"/>
              </a:solidFill>
            </a:endParaRPr>
          </a:p>
        </p:txBody>
      </p:sp>
    </p:spTree>
    <p:extLst>
      <p:ext uri="{BB962C8B-B14F-4D97-AF65-F5344CB8AC3E}">
        <p14:creationId xmlns:p14="http://schemas.microsoft.com/office/powerpoint/2010/main" val="3095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200" dirty="0">
                <a:ea typeface="ＭＳ Ｐゴシック" charset="0"/>
              </a:rPr>
              <a:t>Family Stress in the Intensive Care Unit</a:t>
            </a:r>
            <a:r>
              <a:rPr lang="en-US" sz="3200" baseline="30000" dirty="0">
                <a:ea typeface="ＭＳ Ｐゴシック" charset="0"/>
              </a:rPr>
              <a:t>1</a:t>
            </a:r>
            <a:endParaRPr lang="en-US" sz="3200" baseline="30000" dirty="0"/>
          </a:p>
        </p:txBody>
      </p:sp>
      <p:sp>
        <p:nvSpPr>
          <p:cNvPr id="3" name="Content Placeholder 2"/>
          <p:cNvSpPr>
            <a:spLocks noGrp="1"/>
          </p:cNvSpPr>
          <p:nvPr>
            <p:ph idx="1"/>
          </p:nvPr>
        </p:nvSpPr>
        <p:spPr>
          <a:xfrm>
            <a:off x="457200" y="1524000"/>
            <a:ext cx="8229600" cy="4038600"/>
          </a:xfrm>
        </p:spPr>
        <p:txBody>
          <a:bodyPr>
            <a:noAutofit/>
          </a:bodyPr>
          <a:lstStyle/>
          <a:p>
            <a:pPr fontAlgn="base">
              <a:spcAft>
                <a:spcPts val="1200"/>
              </a:spcAft>
            </a:pPr>
            <a:r>
              <a:rPr lang="en-US" sz="2400" dirty="0"/>
              <a:t>Family members of patients in the intensive care unit (ICU) may experience fear, anxiety, depression, and post-traumatic stress</a:t>
            </a:r>
          </a:p>
          <a:p>
            <a:pPr fontAlgn="base">
              <a:spcAft>
                <a:spcPts val="1200"/>
              </a:spcAft>
            </a:pPr>
            <a:r>
              <a:rPr lang="en-US" sz="2400" dirty="0"/>
              <a:t>Nurses and physicians do not always accurately predict the needs of patients’ families</a:t>
            </a:r>
          </a:p>
          <a:p>
            <a:pPr fontAlgn="base">
              <a:spcAft>
                <a:spcPts val="1200"/>
              </a:spcAft>
            </a:pPr>
            <a:r>
              <a:rPr lang="en-US" sz="2400" dirty="0"/>
              <a:t>Individualized instruction, with proactive assessment of family needs in a manner that promotes the inclusion of patients’ family members in bedside care, may help fulfill the needs of patients’ families and optimize family members’ adaptation to critical illness</a:t>
            </a:r>
          </a:p>
        </p:txBody>
      </p:sp>
      <p:sp>
        <p:nvSpPr>
          <p:cNvPr id="2" name="TextBox 1"/>
          <p:cNvSpPr txBox="1"/>
          <p:nvPr/>
        </p:nvSpPr>
        <p:spPr>
          <a:xfrm>
            <a:off x="3990703" y="5831061"/>
            <a:ext cx="5181600" cy="415498"/>
          </a:xfrm>
          <a:prstGeom prst="rect">
            <a:avLst/>
          </a:prstGeom>
          <a:noFill/>
        </p:spPr>
        <p:txBody>
          <a:bodyPr wrap="square" rtlCol="0">
            <a:spAutoFit/>
          </a:bodyPr>
          <a:lstStyle/>
          <a:p>
            <a:r>
              <a:rPr lang="en-US" sz="1050" dirty="0" smtClean="0"/>
              <a:t>1. Davidson </a:t>
            </a:r>
            <a:r>
              <a:rPr lang="en-US" sz="1050" dirty="0"/>
              <a:t>JE. Family-centered care: Meeting the needs of patients’ families and helping families adapt to critical illness. Crit Care Nurse. 2009 Jun;29(3):28-34. PMID: 19487778.</a:t>
            </a:r>
          </a:p>
        </p:txBody>
      </p:sp>
    </p:spTree>
    <p:extLst>
      <p:ext uri="{BB962C8B-B14F-4D97-AF65-F5344CB8AC3E}">
        <p14:creationId xmlns:p14="http://schemas.microsoft.com/office/powerpoint/2010/main" val="109702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Have Improved the Experience? </a:t>
            </a:r>
          </a:p>
        </p:txBody>
      </p:sp>
      <p:sp>
        <p:nvSpPr>
          <p:cNvPr id="3" name="Content Placeholder 2"/>
          <p:cNvSpPr>
            <a:spLocks noGrp="1"/>
          </p:cNvSpPr>
          <p:nvPr>
            <p:ph sz="half" idx="1"/>
          </p:nvPr>
        </p:nvSpPr>
        <p:spPr/>
        <p:txBody>
          <a:bodyPr/>
          <a:lstStyle/>
          <a:p>
            <a:pPr>
              <a:spcAft>
                <a:spcPts val="1200"/>
              </a:spcAft>
            </a:pPr>
            <a:r>
              <a:rPr lang="en-US" sz="3200" dirty="0"/>
              <a:t>What if the nurse had invited you to help? </a:t>
            </a:r>
          </a:p>
          <a:p>
            <a:pPr>
              <a:spcAft>
                <a:spcPts val="1200"/>
              </a:spcAft>
            </a:pPr>
            <a:r>
              <a:rPr lang="en-US" sz="3200" dirty="0"/>
              <a:t>What if you built a relationship where you were a trusted member of the </a:t>
            </a:r>
            <a:r>
              <a:rPr lang="en-US" sz="3200" dirty="0" smtClean="0"/>
              <a:t>health care </a:t>
            </a:r>
            <a:r>
              <a:rPr lang="en-US" sz="3200" dirty="0"/>
              <a:t>team?</a:t>
            </a:r>
          </a:p>
          <a:p>
            <a:pPr>
              <a:spcAft>
                <a:spcPts val="1200"/>
              </a:spcAft>
            </a:pPr>
            <a:endParaRPr lang="en-US" sz="2400" dirty="0"/>
          </a:p>
        </p:txBody>
      </p:sp>
      <p:pic>
        <p:nvPicPr>
          <p:cNvPr id="4" name="Picture 3" descr="Photograph of a patient surrounded by smiling caregivers and loved ones in a hospital room" title="Patient Surrounded by Caregivers and Loved 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52600"/>
            <a:ext cx="4038600" cy="4038600"/>
          </a:xfrm>
          <a:prstGeom prst="rect">
            <a:avLst/>
          </a:prstGeom>
        </p:spPr>
      </p:pic>
    </p:spTree>
    <p:extLst>
      <p:ext uri="{BB962C8B-B14F-4D97-AF65-F5344CB8AC3E}">
        <p14:creationId xmlns:p14="http://schemas.microsoft.com/office/powerpoint/2010/main" val="186743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Family Involvement Menu</a:t>
            </a:r>
            <a:r>
              <a:rPr lang="en-US" baseline="30000" dirty="0"/>
              <a:t>2-4</a:t>
            </a:r>
          </a:p>
        </p:txBody>
      </p:sp>
      <p:sp>
        <p:nvSpPr>
          <p:cNvPr id="3" name="Content Placeholder 2"/>
          <p:cNvSpPr>
            <a:spLocks noGrp="1"/>
          </p:cNvSpPr>
          <p:nvPr>
            <p:ph idx="1"/>
          </p:nvPr>
        </p:nvSpPr>
        <p:spPr>
          <a:xfrm>
            <a:off x="457200" y="1524000"/>
            <a:ext cx="8229600" cy="3429000"/>
          </a:xfrm>
        </p:spPr>
        <p:txBody>
          <a:bodyPr>
            <a:noAutofit/>
          </a:bodyPr>
          <a:lstStyle/>
          <a:p>
            <a:pPr lvl="0">
              <a:spcAft>
                <a:spcPts val="1200"/>
              </a:spcAft>
            </a:pPr>
            <a:r>
              <a:rPr lang="en-US" sz="2800" dirty="0"/>
              <a:t>The Family Involvement Menu was developed using results from nurse exercises and family surveys</a:t>
            </a:r>
          </a:p>
          <a:p>
            <a:pPr lvl="0">
              <a:spcAft>
                <a:spcPts val="1200"/>
              </a:spcAft>
            </a:pPr>
            <a:r>
              <a:rPr lang="en-US" sz="2800" dirty="0"/>
              <a:t>Nursing staff were educated on the availability and intended use of the menu </a:t>
            </a:r>
          </a:p>
          <a:p>
            <a:pPr lvl="0">
              <a:spcAft>
                <a:spcPts val="1200"/>
              </a:spcAft>
            </a:pPr>
            <a:r>
              <a:rPr lang="en-US" sz="2800" dirty="0"/>
              <a:t>The Family Involvement Menu was displayed on a reusable white board in each patient room to encourage its use</a:t>
            </a:r>
          </a:p>
          <a:p>
            <a:pPr marL="0" indent="0">
              <a:spcAft>
                <a:spcPts val="1200"/>
              </a:spcAft>
              <a:buNone/>
            </a:pPr>
            <a:endParaRPr lang="en-US" dirty="0"/>
          </a:p>
        </p:txBody>
      </p:sp>
      <p:sp>
        <p:nvSpPr>
          <p:cNvPr id="4" name="TextBox 3"/>
          <p:cNvSpPr txBox="1"/>
          <p:nvPr/>
        </p:nvSpPr>
        <p:spPr>
          <a:xfrm>
            <a:off x="3912326" y="4876800"/>
            <a:ext cx="5257800" cy="1487587"/>
          </a:xfrm>
          <a:prstGeom prst="rect">
            <a:avLst/>
          </a:prstGeom>
          <a:noFill/>
        </p:spPr>
        <p:txBody>
          <a:bodyPr wrap="square" rtlCol="0">
            <a:spAutoFit/>
          </a:bodyPr>
          <a:lstStyle/>
          <a:p>
            <a:pPr lvl="0">
              <a:spcAft>
                <a:spcPts val="400"/>
              </a:spcAft>
            </a:pPr>
            <a:r>
              <a:rPr lang="en-US" sz="1050" dirty="0" smtClean="0"/>
              <a:t>2. Wyskiel </a:t>
            </a:r>
            <a:r>
              <a:rPr lang="en-US" sz="1050" dirty="0"/>
              <a:t>RM, Weeks, K, Marsteller, JA. Inviting families to participate in care: A family involvement menu. Jt Comm J Qual Improv. 2015 Jan;41(1):43-6. PMID: 25976723.</a:t>
            </a:r>
          </a:p>
          <a:p>
            <a:pPr lvl="0">
              <a:spcAft>
                <a:spcPts val="400"/>
              </a:spcAft>
            </a:pPr>
            <a:r>
              <a:rPr lang="en-US" sz="1050" dirty="0" smtClean="0"/>
              <a:t>3. Mahoney </a:t>
            </a:r>
            <a:r>
              <a:rPr lang="en-US" sz="1050" dirty="0"/>
              <a:t>D. Nurturing a collaborative culture. </a:t>
            </a:r>
            <a:r>
              <a:rPr lang="en-US" sz="1050" dirty="0" smtClean="0"/>
              <a:t>Partners. </a:t>
            </a:r>
            <a:r>
              <a:rPr lang="en-US" sz="1050" dirty="0"/>
              <a:t>Oct-Nov 2014. Gordon and Betty Moore Foundation. </a:t>
            </a:r>
            <a:r>
              <a:rPr lang="en-US" sz="1050" u="sng" dirty="0">
                <a:hlinkClick r:id="rId3"/>
              </a:rPr>
              <a:t>https://www.moore.org/docs/default-source/default-document-library/nurturing-a-collaborative-culture.pdf?sfvrsn=2</a:t>
            </a:r>
            <a:r>
              <a:rPr lang="en-US" sz="1050" dirty="0"/>
              <a:t>. Accessed Aug 26, 2015.</a:t>
            </a:r>
          </a:p>
          <a:p>
            <a:r>
              <a:rPr lang="en-US" sz="1050" dirty="0" smtClean="0"/>
              <a:t>4. Wyskiel </a:t>
            </a:r>
            <a:r>
              <a:rPr lang="en-US" sz="1050" dirty="0"/>
              <a:t>RM, Chang BH, Alday AA, et al. Towards expanding the acute care team: learning how to involve families in care processes. Fam Syst Health. 2015 Sep;33(3):242-9. PMID: 26148096.</a:t>
            </a:r>
          </a:p>
        </p:txBody>
      </p:sp>
    </p:spTree>
    <p:extLst>
      <p:ext uri="{BB962C8B-B14F-4D97-AF65-F5344CB8AC3E}">
        <p14:creationId xmlns:p14="http://schemas.microsoft.com/office/powerpoint/2010/main" val="280578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Involvement Menu</a:t>
            </a:r>
          </a:p>
        </p:txBody>
      </p:sp>
      <p:pic>
        <p:nvPicPr>
          <p:cNvPr id="6" name="Content Placeholder 5" descr="Screen capture of the Family Involvement Menu" title="Family Involvement Menu"/>
          <p:cNvPicPr>
            <a:picLocks noGrp="1" noChangeAspect="1"/>
          </p:cNvPicPr>
          <p:nvPr>
            <p:ph sz="half" idx="1"/>
          </p:nvPr>
        </p:nvPicPr>
        <p:blipFill>
          <a:blip r:embed="rId3">
            <a:duotone>
              <a:prstClr val="black"/>
              <a:schemeClr val="accent5">
                <a:tint val="45000"/>
                <a:satMod val="400000"/>
              </a:schemeClr>
            </a:duotone>
          </a:blip>
          <a:stretch>
            <a:fillRect/>
          </a:stretch>
        </p:blipFill>
        <p:spPr>
          <a:xfrm>
            <a:off x="727832" y="1600200"/>
            <a:ext cx="3497335" cy="4525963"/>
          </a:xfrm>
        </p:spPr>
      </p:pic>
      <p:sp>
        <p:nvSpPr>
          <p:cNvPr id="5" name="Content Placeholder 4"/>
          <p:cNvSpPr>
            <a:spLocks noGrp="1"/>
          </p:cNvSpPr>
          <p:nvPr>
            <p:ph sz="half" idx="2"/>
          </p:nvPr>
        </p:nvSpPr>
        <p:spPr/>
        <p:txBody>
          <a:bodyPr/>
          <a:lstStyle/>
          <a:p>
            <a:pPr marL="0" indent="0">
              <a:buNone/>
            </a:pPr>
            <a:r>
              <a:rPr lang="en-US" dirty="0">
                <a:solidFill>
                  <a:srgbClr val="009EC2"/>
                </a:solidFill>
              </a:rPr>
              <a:t>Implementation strategies</a:t>
            </a:r>
            <a:r>
              <a:rPr lang="en-US" dirty="0"/>
              <a:t> </a:t>
            </a:r>
          </a:p>
          <a:p>
            <a:r>
              <a:rPr lang="en-US" dirty="0"/>
              <a:t>What might your team put on the menu? </a:t>
            </a:r>
          </a:p>
          <a:p>
            <a:endParaRPr lang="en-US" dirty="0"/>
          </a:p>
          <a:p>
            <a:endParaRPr lang="en-US" dirty="0"/>
          </a:p>
          <a:p>
            <a:endParaRPr lang="en-US" dirty="0"/>
          </a:p>
          <a:p>
            <a:pPr marL="0" indent="0">
              <a:buNone/>
            </a:pPr>
            <a:endParaRPr lang="en-US" sz="1400" dirty="0"/>
          </a:p>
          <a:p>
            <a:pPr marL="0" indent="0">
              <a:buNone/>
            </a:pPr>
            <a:endParaRPr lang="en-US" sz="1400" dirty="0"/>
          </a:p>
          <a:p>
            <a:pPr marL="0" indent="0">
              <a:buNone/>
            </a:pPr>
            <a:r>
              <a:rPr lang="en-US" sz="1400" dirty="0"/>
              <a:t>Developed by Rhonda Wyskiel, R.N</a:t>
            </a:r>
            <a:r>
              <a:rPr lang="en-US" sz="1400" dirty="0" smtClean="0"/>
              <a:t>., Johns Hopkins Armstrong Institute</a:t>
            </a:r>
            <a:endParaRPr lang="en-US" sz="1400" dirty="0"/>
          </a:p>
          <a:p>
            <a:endParaRPr lang="en-US"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04513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r>
              <a:rPr lang="en-US" baseline="30000" dirty="0"/>
              <a:t> </a:t>
            </a:r>
            <a:r>
              <a:rPr lang="en-US" dirty="0"/>
              <a:t>of Family Involvement</a:t>
            </a:r>
            <a:r>
              <a:rPr lang="en-US" baseline="30000" dirty="0"/>
              <a:t>5</a:t>
            </a:r>
          </a:p>
        </p:txBody>
      </p:sp>
      <p:sp>
        <p:nvSpPr>
          <p:cNvPr id="3" name="Content Placeholder 2"/>
          <p:cNvSpPr>
            <a:spLocks noGrp="1"/>
          </p:cNvSpPr>
          <p:nvPr>
            <p:ph idx="1"/>
          </p:nvPr>
        </p:nvSpPr>
        <p:spPr>
          <a:xfrm>
            <a:off x="457200" y="990600"/>
            <a:ext cx="8229600" cy="4734296"/>
          </a:xfrm>
        </p:spPr>
        <p:txBody>
          <a:bodyPr>
            <a:noAutofit/>
          </a:bodyPr>
          <a:lstStyle/>
          <a:p>
            <a:r>
              <a:rPr lang="en-US" sz="2400" dirty="0"/>
              <a:t>Enacting care</a:t>
            </a:r>
          </a:p>
          <a:p>
            <a:pPr lvl="1"/>
            <a:r>
              <a:rPr lang="en-US" sz="2000" dirty="0"/>
              <a:t>Participating in providing care structured around the patient and family member allows family to feel more involved, giving them a focus and purpose.</a:t>
            </a:r>
          </a:p>
          <a:p>
            <a:r>
              <a:rPr lang="en-US" sz="2400" dirty="0"/>
              <a:t>Connecting with sick relative</a:t>
            </a:r>
          </a:p>
          <a:p>
            <a:pPr lvl="1"/>
            <a:r>
              <a:rPr lang="en-US" sz="2000" dirty="0"/>
              <a:t>Providing care not only helps family members access the patient's world and contribute to their comfort and well-being, it also lets patients feel a personal connection with family members.</a:t>
            </a:r>
          </a:p>
          <a:p>
            <a:r>
              <a:rPr lang="en-US" sz="2400" dirty="0"/>
              <a:t>Partnering with nurses</a:t>
            </a:r>
          </a:p>
          <a:p>
            <a:pPr lvl="1"/>
            <a:r>
              <a:rPr lang="en-US" sz="2000" dirty="0"/>
              <a:t>The initiative of families providing some care </a:t>
            </a:r>
            <a:r>
              <a:rPr lang="en-US" sz="2000" dirty="0" smtClean="0"/>
              <a:t>improves </a:t>
            </a:r>
            <a:r>
              <a:rPr lang="en-US" sz="2000" dirty="0"/>
              <a:t>communication with the nurses. Communication is an essential element in meeting families’ needs and is therefore of particular importance in a family-centered care initiative.</a:t>
            </a:r>
          </a:p>
        </p:txBody>
      </p:sp>
      <p:sp>
        <p:nvSpPr>
          <p:cNvPr id="4" name="TextBox 3"/>
          <p:cNvSpPr txBox="1"/>
          <p:nvPr/>
        </p:nvSpPr>
        <p:spPr>
          <a:xfrm>
            <a:off x="4920343" y="5638800"/>
            <a:ext cx="4495800" cy="769441"/>
          </a:xfrm>
          <a:prstGeom prst="rect">
            <a:avLst/>
          </a:prstGeom>
          <a:noFill/>
        </p:spPr>
        <p:txBody>
          <a:bodyPr wrap="square" rtlCol="0">
            <a:spAutoFit/>
          </a:bodyPr>
          <a:lstStyle/>
          <a:p>
            <a:r>
              <a:rPr lang="en-US" sz="1100" dirty="0" smtClean="0"/>
              <a:t>5. Mitchell </a:t>
            </a:r>
            <a:r>
              <a:rPr lang="en-US" sz="1100" dirty="0"/>
              <a:t>M, Chaboyer W. Family centered care—a way to connect patients, families and nurses in critical care: a qualitative study using telephone interviews. Intensive Crit Care Nurs. 2010 Jun;26(3):154-60. PMID: 20430621. </a:t>
            </a:r>
          </a:p>
        </p:txBody>
      </p:sp>
    </p:spTree>
    <p:extLst>
      <p:ext uri="{BB962C8B-B14F-4D97-AF65-F5344CB8AC3E}">
        <p14:creationId xmlns:p14="http://schemas.microsoft.com/office/powerpoint/2010/main" val="3591714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18"/>
  <p:tag name="ARTICULATE_SLIDE_GUID" val="b25c629d-3f7d-472e-9abc-9291d0610453"/>
</p:tagLst>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40926</TotalTime>
  <Words>2347</Words>
  <Application>Microsoft Office PowerPoint</Application>
  <PresentationFormat>On-screen Show (4:3)</PresentationFormat>
  <Paragraphs>189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HAI Cusp Slide template</vt:lpstr>
      <vt:lpstr>Patient and Family Involvement in Care of Mechanically Ventilated Patients  </vt:lpstr>
      <vt:lpstr>Learning Objectives</vt:lpstr>
      <vt:lpstr>Family involvement</vt:lpstr>
      <vt:lpstr>Why Are You Doing This?</vt:lpstr>
      <vt:lpstr>Family Stress in the Intensive Care Unit1</vt:lpstr>
      <vt:lpstr>What Could Have Improved the Experience? </vt:lpstr>
      <vt:lpstr>Development of Family Involvement Menu2-4</vt:lpstr>
      <vt:lpstr>Family Involvement Menu</vt:lpstr>
      <vt:lpstr>Themes of Family Involvement5</vt:lpstr>
      <vt:lpstr>Shared Decision Making</vt:lpstr>
      <vt:lpstr>Remember Your Own Experience</vt:lpstr>
      <vt:lpstr>Patient-centered care</vt:lpstr>
      <vt:lpstr>Empathy Is Important</vt:lpstr>
      <vt:lpstr>Patient-Centered Care (PCC)</vt:lpstr>
      <vt:lpstr>What Do You Have in Place Currently?</vt:lpstr>
      <vt:lpstr>Health System–Level Applications for PCC11 </vt:lpstr>
      <vt:lpstr>From the Patient’s Perspective…</vt:lpstr>
      <vt:lpstr>Meeting Basic Needs</vt:lpstr>
      <vt:lpstr> Respect and Dignity17 </vt:lpstr>
      <vt:lpstr>Types of Treatment17</vt:lpstr>
      <vt:lpstr>Questions?</vt:lpstr>
      <vt:lpstr>References</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274</cp:revision>
  <cp:lastPrinted>2015-02-02T16:57:38Z</cp:lastPrinted>
  <dcterms:created xsi:type="dcterms:W3CDTF">2014-05-21T20:05:58Z</dcterms:created>
  <dcterms:modified xsi:type="dcterms:W3CDTF">2017-01-16T21:04:08Z</dcterms:modified>
  <cp:category>safety program for surgery, patient safety, CUSP, science of safety, surgical site infections, SUSP, healthcare associated infections</cp:category>
</cp:coreProperties>
</file>