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53" r:id="rId2"/>
    <p:sldId id="427" r:id="rId3"/>
    <p:sldId id="455" r:id="rId4"/>
    <p:sldId id="429" r:id="rId5"/>
    <p:sldId id="431" r:id="rId6"/>
    <p:sldId id="456" r:id="rId7"/>
    <p:sldId id="436" r:id="rId8"/>
    <p:sldId id="432" r:id="rId9"/>
    <p:sldId id="434" r:id="rId10"/>
    <p:sldId id="435" r:id="rId11"/>
    <p:sldId id="447" r:id="rId12"/>
    <p:sldId id="454" r:id="rId13"/>
    <p:sldId id="451" r:id="rId14"/>
    <p:sldId id="448" r:id="rId15"/>
    <p:sldId id="457" r:id="rId16"/>
    <p:sldId id="458" r:id="rId17"/>
    <p:sldId id="459" r:id="rId18"/>
    <p:sldId id="446" r:id="rId19"/>
    <p:sldId id="44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Anna Adler-Kirkley" initials="AA" lastIdx="2" clrIdx="3">
    <p:extLst/>
  </p:cmAuthor>
  <p:cmAuthor id="4" name="Chris Heidenrich OCKT" initials="CH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84B"/>
    <a:srgbClr val="009EC2"/>
    <a:srgbClr val="090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 autoAdjust="0"/>
    <p:restoredTop sz="95933" autoAdjust="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6968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247F7-7601-4259-8215-360AA480E28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24889-BC38-477F-85E1-45D68CE8E767}">
      <dgm:prSet phldrT="[Text]"/>
      <dgm:spPr>
        <a:solidFill>
          <a:srgbClr val="FBD703"/>
        </a:solidFill>
      </dgm:spPr>
      <dgm:t>
        <a:bodyPr/>
        <a:lstStyle/>
        <a:p>
          <a:r>
            <a:rPr lang="en-US" dirty="0" smtClean="0"/>
            <a:t>Safety</a:t>
          </a:r>
          <a:endParaRPr lang="en-US" dirty="0"/>
        </a:p>
      </dgm:t>
    </dgm:pt>
    <dgm:pt modelId="{E8BFAE50-607A-4BA7-951A-8632451CE659}" type="parTrans" cxnId="{7E27206E-C3AE-4182-8082-6E4D29FC57DD}">
      <dgm:prSet/>
      <dgm:spPr/>
      <dgm:t>
        <a:bodyPr/>
        <a:lstStyle/>
        <a:p>
          <a:endParaRPr lang="en-US"/>
        </a:p>
      </dgm:t>
    </dgm:pt>
    <dgm:pt modelId="{EF82E4D3-BAD5-4F5C-B70B-C545A859510F}" type="sibTrans" cxnId="{7E27206E-C3AE-4182-8082-6E4D29FC57DD}">
      <dgm:prSet/>
      <dgm:spPr/>
      <dgm:t>
        <a:bodyPr/>
        <a:lstStyle/>
        <a:p>
          <a:endParaRPr lang="en-US"/>
        </a:p>
      </dgm:t>
    </dgm:pt>
    <dgm:pt modelId="{E7BF3767-84D6-4EE0-A2BD-B82B39267DD0}">
      <dgm:prSet phldrT="[Text]"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Institutional</a:t>
          </a:r>
          <a:endParaRPr lang="en-US" sz="1600" dirty="0"/>
        </a:p>
      </dgm:t>
    </dgm:pt>
    <dgm:pt modelId="{5B9EE37C-B386-4C09-ABFB-8BA8B441BA07}" type="parTrans" cxnId="{10329114-7193-4CBC-862F-ACF34C4CA709}">
      <dgm:prSet/>
      <dgm:spPr/>
      <dgm:t>
        <a:bodyPr/>
        <a:lstStyle/>
        <a:p>
          <a:endParaRPr lang="en-US"/>
        </a:p>
      </dgm:t>
    </dgm:pt>
    <dgm:pt modelId="{8B3420D6-63DB-43A3-A206-8B17A79F5E85}" type="sibTrans" cxnId="{10329114-7193-4CBC-862F-ACF34C4CA709}">
      <dgm:prSet/>
      <dgm:spPr/>
      <dgm:t>
        <a:bodyPr/>
        <a:lstStyle/>
        <a:p>
          <a:endParaRPr lang="en-US"/>
        </a:p>
      </dgm:t>
    </dgm:pt>
    <dgm:pt modelId="{BA165977-5ED6-47E7-B9B1-D7B144839875}">
      <dgm:prSet phldrT="[Text]"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Hospital</a:t>
          </a:r>
          <a:endParaRPr lang="en-US" sz="1600" dirty="0"/>
        </a:p>
      </dgm:t>
    </dgm:pt>
    <dgm:pt modelId="{6C182722-ED8E-4EB5-8851-CDEC7ACF295B}" type="parTrans" cxnId="{67DC9E52-B715-4A98-8937-B36D754B9ADF}">
      <dgm:prSet/>
      <dgm:spPr/>
      <dgm:t>
        <a:bodyPr/>
        <a:lstStyle/>
        <a:p>
          <a:endParaRPr lang="en-US"/>
        </a:p>
      </dgm:t>
    </dgm:pt>
    <dgm:pt modelId="{4658A708-75EF-48A2-8264-9944C3CA2F4E}" type="sibTrans" cxnId="{67DC9E52-B715-4A98-8937-B36D754B9ADF}">
      <dgm:prSet/>
      <dgm:spPr/>
      <dgm:t>
        <a:bodyPr/>
        <a:lstStyle/>
        <a:p>
          <a:endParaRPr lang="en-US"/>
        </a:p>
      </dgm:t>
    </dgm:pt>
    <dgm:pt modelId="{2A1E8CA7-A9F1-4933-B30C-514008E6625F}">
      <dgm:prSet phldrT="[Text]"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400" dirty="0" smtClean="0"/>
            <a:t>Departmental Factors</a:t>
          </a:r>
          <a:endParaRPr lang="en-US" sz="1400" dirty="0"/>
        </a:p>
      </dgm:t>
    </dgm:pt>
    <dgm:pt modelId="{447F70C6-1042-4EEF-8D72-9CF1F96EBE8F}" type="parTrans" cxnId="{4C72D7EC-77E3-4F58-B6AA-66F8C4F00529}">
      <dgm:prSet/>
      <dgm:spPr/>
      <dgm:t>
        <a:bodyPr/>
        <a:lstStyle/>
        <a:p>
          <a:endParaRPr lang="en-US"/>
        </a:p>
      </dgm:t>
    </dgm:pt>
    <dgm:pt modelId="{F1F35678-EA71-40D8-BD22-0908026E3EAC}" type="sibTrans" cxnId="{4C72D7EC-77E3-4F58-B6AA-66F8C4F00529}">
      <dgm:prSet/>
      <dgm:spPr/>
      <dgm:t>
        <a:bodyPr/>
        <a:lstStyle/>
        <a:p>
          <a:endParaRPr lang="en-US"/>
        </a:p>
      </dgm:t>
    </dgm:pt>
    <dgm:pt modelId="{87A984F6-FE20-4D4A-89A5-13137C19C62E}">
      <dgm:prSet phldrT="[Text]"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400" dirty="0" smtClean="0"/>
            <a:t>Work Environment</a:t>
          </a:r>
          <a:endParaRPr lang="en-US" sz="1400" dirty="0"/>
        </a:p>
      </dgm:t>
    </dgm:pt>
    <dgm:pt modelId="{B758EEFB-0949-4ADB-A74B-05A626F593E1}" type="parTrans" cxnId="{B88EE1B3-F656-421F-8180-4CC805E88D5D}">
      <dgm:prSet/>
      <dgm:spPr/>
      <dgm:t>
        <a:bodyPr/>
        <a:lstStyle/>
        <a:p>
          <a:endParaRPr lang="en-US"/>
        </a:p>
      </dgm:t>
    </dgm:pt>
    <dgm:pt modelId="{E14F0A68-0855-4481-9996-F338107B9C05}" type="sibTrans" cxnId="{B88EE1B3-F656-421F-8180-4CC805E88D5D}">
      <dgm:prSet/>
      <dgm:spPr/>
      <dgm:t>
        <a:bodyPr/>
        <a:lstStyle/>
        <a:p>
          <a:endParaRPr lang="en-US"/>
        </a:p>
      </dgm:t>
    </dgm:pt>
    <dgm:pt modelId="{84A16B74-7D96-4C71-8684-E7538EE18187}">
      <dgm:prSet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Team Factors</a:t>
          </a:r>
          <a:endParaRPr lang="en-US" sz="1600" dirty="0"/>
        </a:p>
      </dgm:t>
    </dgm:pt>
    <dgm:pt modelId="{07C9CE55-293B-4756-BB9D-234B22EA9988}" type="parTrans" cxnId="{6F9DA378-2720-46A8-8762-1D638078E967}">
      <dgm:prSet/>
      <dgm:spPr/>
      <dgm:t>
        <a:bodyPr/>
        <a:lstStyle/>
        <a:p>
          <a:endParaRPr lang="en-US"/>
        </a:p>
      </dgm:t>
    </dgm:pt>
    <dgm:pt modelId="{4FB4A244-E77E-408C-993F-483F3536E750}" type="sibTrans" cxnId="{6F9DA378-2720-46A8-8762-1D638078E967}">
      <dgm:prSet/>
      <dgm:spPr/>
      <dgm:t>
        <a:bodyPr/>
        <a:lstStyle/>
        <a:p>
          <a:endParaRPr lang="en-US"/>
        </a:p>
      </dgm:t>
    </dgm:pt>
    <dgm:pt modelId="{414BD84F-E1ED-4EA9-8584-D6110A09F4BE}">
      <dgm:prSet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Individual Provider</a:t>
          </a:r>
          <a:endParaRPr lang="en-US" sz="1600" dirty="0"/>
        </a:p>
      </dgm:t>
    </dgm:pt>
    <dgm:pt modelId="{22C93B1B-8A9E-4134-8C8C-E8BCC28261D7}" type="parTrans" cxnId="{99E1A478-29EA-4326-98A4-4362A710987C}">
      <dgm:prSet/>
      <dgm:spPr/>
      <dgm:t>
        <a:bodyPr/>
        <a:lstStyle/>
        <a:p>
          <a:endParaRPr lang="en-US"/>
        </a:p>
      </dgm:t>
    </dgm:pt>
    <dgm:pt modelId="{8F22E102-1461-4CD7-AD61-C265AE8371B4}" type="sibTrans" cxnId="{99E1A478-29EA-4326-98A4-4362A710987C}">
      <dgm:prSet/>
      <dgm:spPr/>
      <dgm:t>
        <a:bodyPr/>
        <a:lstStyle/>
        <a:p>
          <a:endParaRPr lang="en-US"/>
        </a:p>
      </dgm:t>
    </dgm:pt>
    <dgm:pt modelId="{F959DDB1-0FED-4DED-BCCA-8A6AD0DAEB5C}">
      <dgm:prSet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600" dirty="0" smtClean="0"/>
            <a:t>Task Factors</a:t>
          </a:r>
          <a:endParaRPr lang="en-US" sz="1600" dirty="0"/>
        </a:p>
      </dgm:t>
    </dgm:pt>
    <dgm:pt modelId="{EBAFBEF3-F0EA-4709-91A0-D2F67434476E}" type="parTrans" cxnId="{882324DC-D620-4C8F-BDCE-B9818E55BADF}">
      <dgm:prSet/>
      <dgm:spPr/>
      <dgm:t>
        <a:bodyPr/>
        <a:lstStyle/>
        <a:p>
          <a:endParaRPr lang="en-US"/>
        </a:p>
      </dgm:t>
    </dgm:pt>
    <dgm:pt modelId="{87140BAF-489B-42DF-AFF3-4494670F5130}" type="sibTrans" cxnId="{882324DC-D620-4C8F-BDCE-B9818E55BADF}">
      <dgm:prSet/>
      <dgm:spPr/>
      <dgm:t>
        <a:bodyPr/>
        <a:lstStyle/>
        <a:p>
          <a:endParaRPr lang="en-US"/>
        </a:p>
      </dgm:t>
    </dgm:pt>
    <dgm:pt modelId="{A7A61469-0832-4B7D-84FD-F338F1F81FF8}">
      <dgm:prSet custT="1"/>
      <dgm:spPr>
        <a:solidFill>
          <a:srgbClr val="00A1C4">
            <a:alpha val="50000"/>
          </a:srgbClr>
        </a:solidFill>
      </dgm:spPr>
      <dgm:t>
        <a:bodyPr/>
        <a:lstStyle/>
        <a:p>
          <a:r>
            <a:rPr lang="en-US" sz="1300" dirty="0" smtClean="0"/>
            <a:t>Patient Characteristics</a:t>
          </a:r>
          <a:endParaRPr lang="en-US" sz="1300" dirty="0"/>
        </a:p>
      </dgm:t>
    </dgm:pt>
    <dgm:pt modelId="{133EB391-2543-4E3D-BCE0-36C8BE7A8F50}" type="parTrans" cxnId="{596022BE-1961-4703-AEBA-903502D244CF}">
      <dgm:prSet/>
      <dgm:spPr/>
      <dgm:t>
        <a:bodyPr/>
        <a:lstStyle/>
        <a:p>
          <a:endParaRPr lang="en-US"/>
        </a:p>
      </dgm:t>
    </dgm:pt>
    <dgm:pt modelId="{1BD8DCFC-D0B5-47A6-8554-FE796EF9797C}" type="sibTrans" cxnId="{596022BE-1961-4703-AEBA-903502D244CF}">
      <dgm:prSet/>
      <dgm:spPr/>
      <dgm:t>
        <a:bodyPr/>
        <a:lstStyle/>
        <a:p>
          <a:endParaRPr lang="en-US"/>
        </a:p>
      </dgm:t>
    </dgm:pt>
    <dgm:pt modelId="{55C68855-3EF4-4D85-B3D0-39EA6C09E900}" type="pres">
      <dgm:prSet presAssocID="{03D247F7-7601-4259-8215-360AA480E2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CF4888-46D8-42CD-BA44-1449F11B7810}" type="pres">
      <dgm:prSet presAssocID="{03D247F7-7601-4259-8215-360AA480E283}" presName="radial" presStyleCnt="0">
        <dgm:presLayoutVars>
          <dgm:animLvl val="ctr"/>
        </dgm:presLayoutVars>
      </dgm:prSet>
      <dgm:spPr/>
    </dgm:pt>
    <dgm:pt modelId="{7888368E-4D99-427F-8257-DBE94066879B}" type="pres">
      <dgm:prSet presAssocID="{B2924889-BC38-477F-85E1-45D68CE8E767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D1B99CBD-F2DC-4A87-9092-C627DA048CAD}" type="pres">
      <dgm:prSet presAssocID="{E7BF3767-84D6-4EE0-A2BD-B82B39267DD0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9B061-C602-401C-A2F6-037760136DF5}" type="pres">
      <dgm:prSet presAssocID="{BA165977-5ED6-47E7-B9B1-D7B144839875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CDEF0-2C43-40EA-B1BA-782ACC1CDBEB}" type="pres">
      <dgm:prSet presAssocID="{2A1E8CA7-A9F1-4933-B30C-514008E662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CA080-C4BA-4A79-8F67-7A24CE97A6F8}" type="pres">
      <dgm:prSet presAssocID="{87A984F6-FE20-4D4A-89A5-13137C19C62E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F8312-19D0-404E-8320-2E5F02041BA8}" type="pres">
      <dgm:prSet presAssocID="{84A16B74-7D96-4C71-8684-E7538EE18187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CA8E-8D16-46AC-B855-E0E1CA40767B}" type="pres">
      <dgm:prSet presAssocID="{414BD84F-E1ED-4EA9-8584-D6110A09F4BE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631EA-95C4-450A-8B20-C1E4073CD57A}" type="pres">
      <dgm:prSet presAssocID="{F959DDB1-0FED-4DED-BCCA-8A6AD0DAEB5C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A56D7-6F91-41BB-B772-3650867689B5}" type="pres">
      <dgm:prSet presAssocID="{A7A61469-0832-4B7D-84FD-F338F1F81FF8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EA8CC-6345-444E-A157-5F080F2D34CE}" type="presOf" srcId="{BA165977-5ED6-47E7-B9B1-D7B144839875}" destId="{0529B061-C602-401C-A2F6-037760136DF5}" srcOrd="0" destOrd="0" presId="urn:microsoft.com/office/officeart/2005/8/layout/radial3"/>
    <dgm:cxn modelId="{1D5B2EDC-1903-4E4C-A9A2-1707AE462E07}" type="presOf" srcId="{A7A61469-0832-4B7D-84FD-F338F1F81FF8}" destId="{F6DA56D7-6F91-41BB-B772-3650867689B5}" srcOrd="0" destOrd="0" presId="urn:microsoft.com/office/officeart/2005/8/layout/radial3"/>
    <dgm:cxn modelId="{A07E6072-90C2-4004-A61C-CC4A4352759D}" type="presOf" srcId="{2A1E8CA7-A9F1-4933-B30C-514008E6625F}" destId="{1C0CDEF0-2C43-40EA-B1BA-782ACC1CDBEB}" srcOrd="0" destOrd="0" presId="urn:microsoft.com/office/officeart/2005/8/layout/radial3"/>
    <dgm:cxn modelId="{7C2E7D4C-1E9E-4629-AEE9-CEDC55AECC21}" type="presOf" srcId="{03D247F7-7601-4259-8215-360AA480E283}" destId="{55C68855-3EF4-4D85-B3D0-39EA6C09E900}" srcOrd="0" destOrd="0" presId="urn:microsoft.com/office/officeart/2005/8/layout/radial3"/>
    <dgm:cxn modelId="{6F9DA378-2720-46A8-8762-1D638078E967}" srcId="{B2924889-BC38-477F-85E1-45D68CE8E767}" destId="{84A16B74-7D96-4C71-8684-E7538EE18187}" srcOrd="4" destOrd="0" parTransId="{07C9CE55-293B-4756-BB9D-234B22EA9988}" sibTransId="{4FB4A244-E77E-408C-993F-483F3536E750}"/>
    <dgm:cxn modelId="{596022BE-1961-4703-AEBA-903502D244CF}" srcId="{B2924889-BC38-477F-85E1-45D68CE8E767}" destId="{A7A61469-0832-4B7D-84FD-F338F1F81FF8}" srcOrd="7" destOrd="0" parTransId="{133EB391-2543-4E3D-BCE0-36C8BE7A8F50}" sibTransId="{1BD8DCFC-D0B5-47A6-8554-FE796EF9797C}"/>
    <dgm:cxn modelId="{7E27206E-C3AE-4182-8082-6E4D29FC57DD}" srcId="{03D247F7-7601-4259-8215-360AA480E283}" destId="{B2924889-BC38-477F-85E1-45D68CE8E767}" srcOrd="0" destOrd="0" parTransId="{E8BFAE50-607A-4BA7-951A-8632451CE659}" sibTransId="{EF82E4D3-BAD5-4F5C-B70B-C545A859510F}"/>
    <dgm:cxn modelId="{EA74EBAA-62F0-4284-A9AA-EF89E0968344}" type="presOf" srcId="{B2924889-BC38-477F-85E1-45D68CE8E767}" destId="{7888368E-4D99-427F-8257-DBE94066879B}" srcOrd="0" destOrd="0" presId="urn:microsoft.com/office/officeart/2005/8/layout/radial3"/>
    <dgm:cxn modelId="{882324DC-D620-4C8F-BDCE-B9818E55BADF}" srcId="{B2924889-BC38-477F-85E1-45D68CE8E767}" destId="{F959DDB1-0FED-4DED-BCCA-8A6AD0DAEB5C}" srcOrd="6" destOrd="0" parTransId="{EBAFBEF3-F0EA-4709-91A0-D2F67434476E}" sibTransId="{87140BAF-489B-42DF-AFF3-4494670F5130}"/>
    <dgm:cxn modelId="{10329114-7193-4CBC-862F-ACF34C4CA709}" srcId="{B2924889-BC38-477F-85E1-45D68CE8E767}" destId="{E7BF3767-84D6-4EE0-A2BD-B82B39267DD0}" srcOrd="0" destOrd="0" parTransId="{5B9EE37C-B386-4C09-ABFB-8BA8B441BA07}" sibTransId="{8B3420D6-63DB-43A3-A206-8B17A79F5E85}"/>
    <dgm:cxn modelId="{99782696-E31A-4D33-9FB6-36F0A444EC29}" type="presOf" srcId="{84A16B74-7D96-4C71-8684-E7538EE18187}" destId="{5C8F8312-19D0-404E-8320-2E5F02041BA8}" srcOrd="0" destOrd="0" presId="urn:microsoft.com/office/officeart/2005/8/layout/radial3"/>
    <dgm:cxn modelId="{0EF5476E-9538-4A5E-B47A-EE5FD1C31C51}" type="presOf" srcId="{414BD84F-E1ED-4EA9-8584-D6110A09F4BE}" destId="{43FACA8E-8D16-46AC-B855-E0E1CA40767B}" srcOrd="0" destOrd="0" presId="urn:microsoft.com/office/officeart/2005/8/layout/radial3"/>
    <dgm:cxn modelId="{29DCD496-C07B-4D1E-8FF2-7B4D526C5648}" type="presOf" srcId="{F959DDB1-0FED-4DED-BCCA-8A6AD0DAEB5C}" destId="{466631EA-95C4-450A-8B20-C1E4073CD57A}" srcOrd="0" destOrd="0" presId="urn:microsoft.com/office/officeart/2005/8/layout/radial3"/>
    <dgm:cxn modelId="{4AACF344-FAEF-4B20-BB5A-F26A03DA06F1}" type="presOf" srcId="{E7BF3767-84D6-4EE0-A2BD-B82B39267DD0}" destId="{D1B99CBD-F2DC-4A87-9092-C627DA048CAD}" srcOrd="0" destOrd="0" presId="urn:microsoft.com/office/officeart/2005/8/layout/radial3"/>
    <dgm:cxn modelId="{99E1A478-29EA-4326-98A4-4362A710987C}" srcId="{B2924889-BC38-477F-85E1-45D68CE8E767}" destId="{414BD84F-E1ED-4EA9-8584-D6110A09F4BE}" srcOrd="5" destOrd="0" parTransId="{22C93B1B-8A9E-4134-8C8C-E8BCC28261D7}" sibTransId="{8F22E102-1461-4CD7-AD61-C265AE8371B4}"/>
    <dgm:cxn modelId="{B88EE1B3-F656-421F-8180-4CC805E88D5D}" srcId="{B2924889-BC38-477F-85E1-45D68CE8E767}" destId="{87A984F6-FE20-4D4A-89A5-13137C19C62E}" srcOrd="3" destOrd="0" parTransId="{B758EEFB-0949-4ADB-A74B-05A626F593E1}" sibTransId="{E14F0A68-0855-4481-9996-F338107B9C05}"/>
    <dgm:cxn modelId="{9CA774F7-DE81-480A-8F31-33D50196DE9F}" type="presOf" srcId="{87A984F6-FE20-4D4A-89A5-13137C19C62E}" destId="{ADDCA080-C4BA-4A79-8F67-7A24CE97A6F8}" srcOrd="0" destOrd="0" presId="urn:microsoft.com/office/officeart/2005/8/layout/radial3"/>
    <dgm:cxn modelId="{67DC9E52-B715-4A98-8937-B36D754B9ADF}" srcId="{B2924889-BC38-477F-85E1-45D68CE8E767}" destId="{BA165977-5ED6-47E7-B9B1-D7B144839875}" srcOrd="1" destOrd="0" parTransId="{6C182722-ED8E-4EB5-8851-CDEC7ACF295B}" sibTransId="{4658A708-75EF-48A2-8264-9944C3CA2F4E}"/>
    <dgm:cxn modelId="{4C72D7EC-77E3-4F58-B6AA-66F8C4F00529}" srcId="{B2924889-BC38-477F-85E1-45D68CE8E767}" destId="{2A1E8CA7-A9F1-4933-B30C-514008E6625F}" srcOrd="2" destOrd="0" parTransId="{447F70C6-1042-4EEF-8D72-9CF1F96EBE8F}" sibTransId="{F1F35678-EA71-40D8-BD22-0908026E3EAC}"/>
    <dgm:cxn modelId="{08368D4E-FA8B-4923-B72A-FD14A988BF9C}" type="presParOf" srcId="{55C68855-3EF4-4D85-B3D0-39EA6C09E900}" destId="{9BCF4888-46D8-42CD-BA44-1449F11B7810}" srcOrd="0" destOrd="0" presId="urn:microsoft.com/office/officeart/2005/8/layout/radial3"/>
    <dgm:cxn modelId="{B8CB722E-6AC6-409A-BB1F-29FAD858A572}" type="presParOf" srcId="{9BCF4888-46D8-42CD-BA44-1449F11B7810}" destId="{7888368E-4D99-427F-8257-DBE94066879B}" srcOrd="0" destOrd="0" presId="urn:microsoft.com/office/officeart/2005/8/layout/radial3"/>
    <dgm:cxn modelId="{7DAA18FD-1B75-411F-A8B7-669ABE7ED914}" type="presParOf" srcId="{9BCF4888-46D8-42CD-BA44-1449F11B7810}" destId="{D1B99CBD-F2DC-4A87-9092-C627DA048CAD}" srcOrd="1" destOrd="0" presId="urn:microsoft.com/office/officeart/2005/8/layout/radial3"/>
    <dgm:cxn modelId="{A2BACA04-F3AB-494B-BFD6-69FF6561A0D0}" type="presParOf" srcId="{9BCF4888-46D8-42CD-BA44-1449F11B7810}" destId="{0529B061-C602-401C-A2F6-037760136DF5}" srcOrd="2" destOrd="0" presId="urn:microsoft.com/office/officeart/2005/8/layout/radial3"/>
    <dgm:cxn modelId="{F7DB6F81-8F83-4721-86D4-A04257A3671A}" type="presParOf" srcId="{9BCF4888-46D8-42CD-BA44-1449F11B7810}" destId="{1C0CDEF0-2C43-40EA-B1BA-782ACC1CDBEB}" srcOrd="3" destOrd="0" presId="urn:microsoft.com/office/officeart/2005/8/layout/radial3"/>
    <dgm:cxn modelId="{AE861E32-154E-4FCF-86EC-5F6795FA9B73}" type="presParOf" srcId="{9BCF4888-46D8-42CD-BA44-1449F11B7810}" destId="{ADDCA080-C4BA-4A79-8F67-7A24CE97A6F8}" srcOrd="4" destOrd="0" presId="urn:microsoft.com/office/officeart/2005/8/layout/radial3"/>
    <dgm:cxn modelId="{ED3AFD7D-52B0-4C14-A4CD-0615EDEDF5D6}" type="presParOf" srcId="{9BCF4888-46D8-42CD-BA44-1449F11B7810}" destId="{5C8F8312-19D0-404E-8320-2E5F02041BA8}" srcOrd="5" destOrd="0" presId="urn:microsoft.com/office/officeart/2005/8/layout/radial3"/>
    <dgm:cxn modelId="{406B1533-574B-460D-A5D7-4E8342199997}" type="presParOf" srcId="{9BCF4888-46D8-42CD-BA44-1449F11B7810}" destId="{43FACA8E-8D16-46AC-B855-E0E1CA40767B}" srcOrd="6" destOrd="0" presId="urn:microsoft.com/office/officeart/2005/8/layout/radial3"/>
    <dgm:cxn modelId="{8C74EB38-C0C3-4E74-9F5B-577DC17AC33A}" type="presParOf" srcId="{9BCF4888-46D8-42CD-BA44-1449F11B7810}" destId="{466631EA-95C4-450A-8B20-C1E4073CD57A}" srcOrd="7" destOrd="0" presId="urn:microsoft.com/office/officeart/2005/8/layout/radial3"/>
    <dgm:cxn modelId="{05D1D25E-5E02-4C50-8854-2C4D14B1A9D5}" type="presParOf" srcId="{9BCF4888-46D8-42CD-BA44-1449F11B7810}" destId="{F6DA56D7-6F91-41BB-B772-3650867689B5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8368E-4D99-427F-8257-DBE94066879B}">
      <dsp:nvSpPr>
        <dsp:cNvPr id="0" name=""/>
        <dsp:cNvSpPr/>
      </dsp:nvSpPr>
      <dsp:spPr>
        <a:xfrm>
          <a:off x="2533701" y="1204614"/>
          <a:ext cx="3000970" cy="3000970"/>
        </a:xfrm>
        <a:prstGeom prst="ellipse">
          <a:avLst/>
        </a:prstGeom>
        <a:solidFill>
          <a:srgbClr val="FBD7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Safety</a:t>
          </a:r>
          <a:endParaRPr lang="en-US" sz="6200" kern="1200" dirty="0"/>
        </a:p>
      </dsp:txBody>
      <dsp:txXfrm>
        <a:off x="2973183" y="1644096"/>
        <a:ext cx="2122006" cy="2122006"/>
      </dsp:txXfrm>
    </dsp:sp>
    <dsp:sp modelId="{D1B99CBD-F2DC-4A87-9092-C627DA048CAD}">
      <dsp:nvSpPr>
        <dsp:cNvPr id="0" name=""/>
        <dsp:cNvSpPr/>
      </dsp:nvSpPr>
      <dsp:spPr>
        <a:xfrm>
          <a:off x="3283943" y="535"/>
          <a:ext cx="1500485" cy="1500485"/>
        </a:xfrm>
        <a:prstGeom prst="ellipse">
          <a:avLst/>
        </a:prstGeom>
        <a:solidFill>
          <a:srgbClr val="00A1C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Institutional</a:t>
          </a:r>
          <a:endParaRPr lang="en-US" sz="1600" kern="1200" dirty="0"/>
        </a:p>
      </dsp:txBody>
      <dsp:txXfrm>
        <a:off x="3503684" y="220276"/>
        <a:ext cx="1061003" cy="1061003"/>
      </dsp:txXfrm>
    </dsp:sp>
    <dsp:sp modelId="{0529B061-C602-401C-A2F6-037760136DF5}">
      <dsp:nvSpPr>
        <dsp:cNvPr id="0" name=""/>
        <dsp:cNvSpPr/>
      </dsp:nvSpPr>
      <dsp:spPr>
        <a:xfrm>
          <a:off x="4665858" y="572943"/>
          <a:ext cx="1500485" cy="1500485"/>
        </a:xfrm>
        <a:prstGeom prst="ellipse">
          <a:avLst/>
        </a:prstGeom>
        <a:solidFill>
          <a:srgbClr val="00A1C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Hospital</a:t>
          </a:r>
          <a:endParaRPr lang="en-US" sz="1600" kern="1200" dirty="0"/>
        </a:p>
      </dsp:txBody>
      <dsp:txXfrm>
        <a:off x="4885599" y="792684"/>
        <a:ext cx="1061003" cy="1061003"/>
      </dsp:txXfrm>
    </dsp:sp>
    <dsp:sp modelId="{1C0CDEF0-2C43-40EA-B1BA-782ACC1CDBEB}">
      <dsp:nvSpPr>
        <dsp:cNvPr id="0" name=""/>
        <dsp:cNvSpPr/>
      </dsp:nvSpPr>
      <dsp:spPr>
        <a:xfrm>
          <a:off x="5238265" y="1954857"/>
          <a:ext cx="1500485" cy="1500485"/>
        </a:xfrm>
        <a:prstGeom prst="ellipse">
          <a:avLst/>
        </a:prstGeom>
        <a:solidFill>
          <a:srgbClr val="00A1C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Departmental Factors</a:t>
          </a:r>
          <a:endParaRPr lang="en-US" sz="1400" kern="1200" dirty="0"/>
        </a:p>
      </dsp:txBody>
      <dsp:txXfrm>
        <a:off x="5458006" y="2174598"/>
        <a:ext cx="1061003" cy="1061003"/>
      </dsp:txXfrm>
    </dsp:sp>
    <dsp:sp modelId="{ADDCA080-C4BA-4A79-8F67-7A24CE97A6F8}">
      <dsp:nvSpPr>
        <dsp:cNvPr id="0" name=""/>
        <dsp:cNvSpPr/>
      </dsp:nvSpPr>
      <dsp:spPr>
        <a:xfrm>
          <a:off x="4665858" y="3336771"/>
          <a:ext cx="1500485" cy="1500485"/>
        </a:xfrm>
        <a:prstGeom prst="ellipse">
          <a:avLst/>
        </a:prstGeom>
        <a:solidFill>
          <a:srgbClr val="00A1C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 Environment</a:t>
          </a:r>
          <a:endParaRPr lang="en-US" sz="1400" kern="1200" dirty="0"/>
        </a:p>
      </dsp:txBody>
      <dsp:txXfrm>
        <a:off x="4885599" y="3556512"/>
        <a:ext cx="1061003" cy="1061003"/>
      </dsp:txXfrm>
    </dsp:sp>
    <dsp:sp modelId="{5C8F8312-19D0-404E-8320-2E5F02041BA8}">
      <dsp:nvSpPr>
        <dsp:cNvPr id="0" name=""/>
        <dsp:cNvSpPr/>
      </dsp:nvSpPr>
      <dsp:spPr>
        <a:xfrm>
          <a:off x="3283943" y="3909179"/>
          <a:ext cx="1500485" cy="1500485"/>
        </a:xfrm>
        <a:prstGeom prst="ellipse">
          <a:avLst/>
        </a:prstGeom>
        <a:solidFill>
          <a:srgbClr val="00A1C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Factors</a:t>
          </a:r>
          <a:endParaRPr lang="en-US" sz="1600" kern="1200" dirty="0"/>
        </a:p>
      </dsp:txBody>
      <dsp:txXfrm>
        <a:off x="3503684" y="4128920"/>
        <a:ext cx="1061003" cy="1061003"/>
      </dsp:txXfrm>
    </dsp:sp>
    <dsp:sp modelId="{43FACA8E-8D16-46AC-B855-E0E1CA40767B}">
      <dsp:nvSpPr>
        <dsp:cNvPr id="0" name=""/>
        <dsp:cNvSpPr/>
      </dsp:nvSpPr>
      <dsp:spPr>
        <a:xfrm>
          <a:off x="1902029" y="3336771"/>
          <a:ext cx="1500485" cy="1500485"/>
        </a:xfrm>
        <a:prstGeom prst="ellipse">
          <a:avLst/>
        </a:prstGeom>
        <a:solidFill>
          <a:srgbClr val="00A1C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Individual Provider</a:t>
          </a:r>
          <a:endParaRPr lang="en-US" sz="1600" kern="1200" dirty="0"/>
        </a:p>
      </dsp:txBody>
      <dsp:txXfrm>
        <a:off x="2121770" y="3556512"/>
        <a:ext cx="1061003" cy="1061003"/>
      </dsp:txXfrm>
    </dsp:sp>
    <dsp:sp modelId="{466631EA-95C4-450A-8B20-C1E4073CD57A}">
      <dsp:nvSpPr>
        <dsp:cNvPr id="0" name=""/>
        <dsp:cNvSpPr/>
      </dsp:nvSpPr>
      <dsp:spPr>
        <a:xfrm>
          <a:off x="1329622" y="1954857"/>
          <a:ext cx="1500485" cy="1500485"/>
        </a:xfrm>
        <a:prstGeom prst="ellipse">
          <a:avLst/>
        </a:prstGeom>
        <a:solidFill>
          <a:srgbClr val="00A1C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Task Factors</a:t>
          </a:r>
          <a:endParaRPr lang="en-US" sz="1600" kern="1200" dirty="0"/>
        </a:p>
      </dsp:txBody>
      <dsp:txXfrm>
        <a:off x="1549363" y="2174598"/>
        <a:ext cx="1061003" cy="1061003"/>
      </dsp:txXfrm>
    </dsp:sp>
    <dsp:sp modelId="{F6DA56D7-6F91-41BB-B772-3650867689B5}">
      <dsp:nvSpPr>
        <dsp:cNvPr id="0" name=""/>
        <dsp:cNvSpPr/>
      </dsp:nvSpPr>
      <dsp:spPr>
        <a:xfrm>
          <a:off x="1902029" y="572943"/>
          <a:ext cx="1500485" cy="1500485"/>
        </a:xfrm>
        <a:prstGeom prst="ellipse">
          <a:avLst/>
        </a:prstGeom>
        <a:solidFill>
          <a:srgbClr val="00A1C4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Patient Characteristics</a:t>
          </a:r>
          <a:endParaRPr lang="en-US" sz="1300" kern="1200" dirty="0"/>
        </a:p>
      </dsp:txBody>
      <dsp:txXfrm>
        <a:off x="2121770" y="792684"/>
        <a:ext cx="1061003" cy="106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90C4C-5256-408D-9487-FA31D23454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54050"/>
            <a:ext cx="4629150" cy="3471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6" y="4345587"/>
            <a:ext cx="5006975" cy="4125418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36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F008AE-2733-4EAB-988D-C7919412307B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220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84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F008AE-2733-4EAB-988D-C7919412307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8661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BC220-4CDA-4521-BAA8-E69A83B50B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80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02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1440-A777-1A47-8CA7-B560DE521E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93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94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56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1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0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9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4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9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7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7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1FE038-F491-431C-A65F-1ED210E797B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958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6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w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4191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13160E-E278-4488-ABF7-B6EDDD775F18}" type="slidenum">
              <a:rPr lang="en-US"/>
              <a:pPr/>
              <a:t>‹#›</a:t>
            </a:fld>
            <a:endParaRPr lang="en-US" dirty="0">
              <a:solidFill>
                <a:srgbClr val="002C77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57800" y="6324600"/>
            <a:ext cx="2743200" cy="4572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Reference or </a:t>
            </a:r>
            <a:r>
              <a:rPr lang="en-US" dirty="0" err="1" smtClean="0"/>
              <a:t>url</a:t>
            </a:r>
            <a:r>
              <a:rPr lang="en-US" dirty="0" smtClean="0"/>
              <a:t> goes here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71600"/>
            <a:ext cx="9144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7162800" y="457200"/>
            <a:ext cx="1905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Times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606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38151"/>
            <a:ext cx="5486400" cy="3789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38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34200" y="6400800"/>
            <a:ext cx="20574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Science of Safety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videos/04a_scisafety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videos/04b_safeproperty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videos/04c_standardize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hrq.gov/professionals/education/curriculum-tools/cusptoolkit/videos/04e_learndefects/index.html" TargetMode="External"/><Relationship Id="rId4" Type="http://schemas.openxmlformats.org/officeDocument/2006/relationships/hyperlink" Target="http://www.ahrq.gov/professionals/education/curriculum-tools/cusptoolkit/videos/04d_indchecks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videos/04f_techtmwork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videos/04g_diverseinput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eatures/factfiles/patient_safety/en/index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who.int/features/factfiles/patient_safety/en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25492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Science of Safety and Identifying Defects in Care of Mechanically Ventilated Patients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952500" y="0"/>
            <a:ext cx="7239000" cy="175260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</a:rPr>
              <a:t>AHRQ Safety Program for </a:t>
            </a:r>
            <a:r>
              <a:rPr lang="en-US" sz="4000" dirty="0" smtClean="0">
                <a:solidFill>
                  <a:schemeClr val="bg1"/>
                </a:solidFill>
              </a:rPr>
              <a:t>Mechanically Ventilated Patients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No. </a:t>
            </a:r>
            <a:r>
              <a:rPr lang="en-US" sz="1000" dirty="0" smtClean="0">
                <a:solidFill>
                  <a:schemeClr val="bg1"/>
                </a:solidFill>
              </a:rPr>
              <a:t>16(17)-0018-29-EF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r>
              <a:rPr lang="en-GB" dirty="0" smtClean="0"/>
              <a:t>Understand the Science of Safety Video</a:t>
            </a:r>
            <a:endParaRPr lang="en-GB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564060"/>
            <a:ext cx="8534400" cy="1524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Find the </a:t>
            </a:r>
            <a:r>
              <a:rPr lang="en-US" sz="2400" i="1" dirty="0" smtClean="0"/>
              <a:t>Understand the Science of Safety</a:t>
            </a:r>
            <a:r>
              <a:rPr lang="en-US" sz="2400" dirty="0" smtClean="0"/>
              <a:t> video (23 min) at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009EC2"/>
                </a:solidFill>
                <a:hlinkClick r:id="rId3"/>
              </a:rPr>
              <a:t>http://www.ahrq.gov/professionals/education/curriculum-tools/cusptoolkit/videos/04a_scisafety/index.html</a:t>
            </a:r>
            <a:endParaRPr lang="en-US" sz="2000" dirty="0">
              <a:solidFill>
                <a:srgbClr val="009EC2"/>
              </a:solidFill>
            </a:endParaRPr>
          </a:p>
        </p:txBody>
      </p:sp>
      <p:pic>
        <p:nvPicPr>
          <p:cNvPr id="9" name="Picture 2" descr="Line of snapshots from video featuring frontline medical staff" title="Video Snapsho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7089" b="23592"/>
          <a:stretch/>
        </p:blipFill>
        <p:spPr bwMode="auto">
          <a:xfrm>
            <a:off x="1104900" y="1295400"/>
            <a:ext cx="7086600" cy="28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5495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ea typeface="ＭＳ Ｐゴシック" pitchFamily="-111" charset="-128"/>
                <a:cs typeface="Arial" pitchFamily="34" charset="0"/>
              </a:rPr>
              <a:t>Safety Is </a:t>
            </a:r>
            <a:r>
              <a:rPr lang="en-US" dirty="0">
                <a:ea typeface="ＭＳ Ｐゴシック" pitchFamily="-111" charset="-128"/>
                <a:cs typeface="Arial" pitchFamily="34" charset="0"/>
              </a:rPr>
              <a:t>a</a:t>
            </a:r>
            <a:r>
              <a:rPr lang="en-US" sz="3200" dirty="0" smtClean="0">
                <a:ea typeface="ＭＳ Ｐゴシック" pitchFamily="-111" charset="-128"/>
                <a:cs typeface="Arial" pitchFamily="34" charset="0"/>
              </a:rPr>
              <a:t> Property of the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800" dirty="0">
                <a:hlinkClick r:id="rId3"/>
              </a:rPr>
              <a:t>Safety </a:t>
            </a:r>
            <a:r>
              <a:rPr lang="en-US" sz="1800" dirty="0" smtClean="0">
                <a:hlinkClick r:id="rId3"/>
              </a:rPr>
              <a:t>Is </a:t>
            </a:r>
            <a:r>
              <a:rPr lang="en-US" sz="1800" dirty="0">
                <a:hlinkClick r:id="rId3"/>
              </a:rPr>
              <a:t>a Property of the </a:t>
            </a:r>
            <a:r>
              <a:rPr lang="en-US" sz="1800" dirty="0" smtClean="0">
                <a:hlinkClick r:id="rId3"/>
              </a:rPr>
              <a:t>System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http://www.ahrq.gov/professionals/education/curriculum-tools/cusptoolkit/videos/04b_safeproperty/index.html</a:t>
            </a: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Principles of Safe Design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070" y="1844159"/>
            <a:ext cx="7948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Standardize When You </a:t>
            </a:r>
            <a:r>
              <a:rPr lang="en-US" dirty="0" smtClean="0">
                <a:hlinkClick r:id="rId3"/>
              </a:rPr>
              <a:t>Can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smtClean="0"/>
              <a:t>www.ahrq.gov/professionals/education/curriculum-tools/cusptoolkit/videos/04c_standardize/index.html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070" y="3124200"/>
            <a:ext cx="6043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Create Independent </a:t>
            </a:r>
            <a:r>
              <a:rPr lang="en-US" dirty="0" smtClean="0">
                <a:hlinkClick r:id="rId4"/>
              </a:rPr>
              <a:t>Checks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smtClean="0"/>
              <a:t>www.ahrq.gov/professionals/education/curriculum-tools/cusptoolkit/videos/04d_indchecks/index.html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1094" y="4648200"/>
            <a:ext cx="6038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Learn From Defects</a:t>
            </a:r>
            <a:endParaRPr lang="en-US" dirty="0" smtClean="0"/>
          </a:p>
          <a:p>
            <a:r>
              <a:rPr lang="en-US" dirty="0" smtClean="0"/>
              <a:t>http://www.ahrq.gov/professionals/education/curriculum-tools/cusptoolkit/videos/04e_learndefects/index.html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678"/>
            <a:ext cx="9144000" cy="8075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ＭＳ Ｐゴシック" pitchFamily="-111" charset="-128"/>
                <a:cs typeface="Arial" pitchFamily="34" charset="0"/>
              </a:rPr>
              <a:t>Principles of Safe Design </a:t>
            </a:r>
            <a:br>
              <a:rPr lang="en-US" sz="2400" dirty="0" smtClean="0">
                <a:ea typeface="ＭＳ Ｐゴシック" pitchFamily="-111" charset="-128"/>
                <a:cs typeface="Arial" pitchFamily="34" charset="0"/>
              </a:rPr>
            </a:br>
            <a:r>
              <a:rPr lang="en-US" sz="2400" dirty="0" smtClean="0">
                <a:ea typeface="ＭＳ Ｐゴシック" pitchFamily="-111" charset="-128"/>
                <a:cs typeface="Arial" pitchFamily="34" charset="0"/>
              </a:rPr>
              <a:t>Apply to Technical Work and Teamwork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Principles of Safe Design Apply to Technical and </a:t>
            </a:r>
            <a:r>
              <a:rPr lang="en-US" sz="1800" dirty="0" smtClean="0">
                <a:hlinkClick r:id="rId3"/>
              </a:rPr>
              <a:t>Teamwork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http</a:t>
            </a:r>
            <a:r>
              <a:rPr lang="en-US" sz="1800" dirty="0"/>
              <a:t>://www.ahrq.gov/professionals/education/curriculum-tools/cusptoolkit/videos/04f_techtmwork/index.html</a:t>
            </a:r>
          </a:p>
        </p:txBody>
      </p:sp>
    </p:spTree>
    <p:extLst>
      <p:ext uri="{BB962C8B-B14F-4D97-AF65-F5344CB8AC3E}">
        <p14:creationId xmlns:p14="http://schemas.microsoft.com/office/powerpoint/2010/main" val="2498383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94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a typeface="ＭＳ Ｐゴシック" pitchFamily="-111" charset="-128"/>
                <a:cs typeface="Arial" pitchFamily="34" charset="0"/>
              </a:rPr>
              <a:t>Teams Make Wise Decisions When</a:t>
            </a:r>
            <a:br>
              <a:rPr lang="en-US" sz="2400" dirty="0" smtClean="0">
                <a:solidFill>
                  <a:schemeClr val="bg1"/>
                </a:solidFill>
                <a:ea typeface="ＭＳ Ｐゴシック" pitchFamily="-111" charset="-128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ＭＳ Ｐゴシック" pitchFamily="-111" charset="-128"/>
                <a:cs typeface="Arial" pitchFamily="34" charset="0"/>
              </a:rPr>
              <a:t>There Is Diverse and Independent Input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371600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Teams Make Wise Decisions With Diverse and Independent </a:t>
            </a:r>
            <a:r>
              <a:rPr lang="en-US" sz="1800" dirty="0" smtClean="0">
                <a:hlinkClick r:id="rId3"/>
              </a:rPr>
              <a:t>Input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http</a:t>
            </a:r>
            <a:r>
              <a:rPr lang="en-US" sz="1800" dirty="0"/>
              <a:t>://www.ahrq.gov/professionals/education/curriculum-tools/cusptoolkit/videos/04g_diverseinput/index.html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ontent Placeholder 3" descr="List of the five CUSP steps with an arrow pointing to 2. Identify defects" title="CUSP Steps"/>
          <p:cNvGrpSpPr>
            <a:grpSpLocks noGrp="1"/>
          </p:cNvGrpSpPr>
          <p:nvPr/>
        </p:nvGrpSpPr>
        <p:grpSpPr bwMode="auto">
          <a:xfrm>
            <a:off x="685800" y="1676400"/>
            <a:ext cx="7696200" cy="3505200"/>
            <a:chOff x="9359347" y="1921419"/>
            <a:chExt cx="3935895" cy="4482297"/>
          </a:xfrm>
        </p:grpSpPr>
        <p:sp>
          <p:nvSpPr>
            <p:cNvPr id="13" name="Rectangle 12"/>
            <p:cNvSpPr/>
            <p:nvPr/>
          </p:nvSpPr>
          <p:spPr>
            <a:xfrm>
              <a:off x="9359347" y="1921419"/>
              <a:ext cx="3935895" cy="753127"/>
            </a:xfrm>
            <a:prstGeom prst="rect">
              <a:avLst/>
            </a:prstGeom>
            <a:solidFill>
              <a:srgbClr val="FBD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spc="600" dirty="0" smtClean="0">
                  <a:solidFill>
                    <a:schemeClr val="bg1"/>
                  </a:solidFill>
                </a:rPr>
                <a:t>CUSP STEPS</a:t>
              </a:r>
              <a:endParaRPr lang="en-US" altLang="zh-CN" sz="2000" b="1" spc="6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tangle 13" descr="Blue box for visual interest. Red arrow indicates Step 1: Educate staff on the science of safety."/>
            <p:cNvSpPr/>
            <p:nvPr/>
          </p:nvSpPr>
          <p:spPr>
            <a:xfrm>
              <a:off x="9359347" y="2674546"/>
              <a:ext cx="3935895" cy="37291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457200" indent="-457200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Educate </a:t>
              </a:r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staff on 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the science </a:t>
              </a:r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of 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safety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Identify </a:t>
              </a:r>
              <a:r>
                <a:rPr lang="en-US" sz="2400" dirty="0" smtClean="0">
                  <a:solidFill>
                    <a:schemeClr val="tx1"/>
                  </a:solidFill>
                </a:rPr>
                <a:t>defects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Partner with a senior </a:t>
              </a:r>
              <a:r>
                <a:rPr lang="en-US" sz="2400" dirty="0">
                  <a:solidFill>
                    <a:schemeClr val="tx1"/>
                  </a:solidFill>
                </a:rPr>
                <a:t>e</a:t>
              </a:r>
              <a:r>
                <a:rPr lang="en-US" sz="2400" dirty="0" smtClean="0">
                  <a:solidFill>
                    <a:schemeClr val="tx1"/>
                  </a:solidFill>
                </a:rPr>
                <a:t>xecutive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Learn from </a:t>
              </a:r>
              <a:r>
                <a:rPr lang="en-US" sz="2400" dirty="0" smtClean="0">
                  <a:solidFill>
                    <a:schemeClr val="tx1"/>
                  </a:solidFill>
                </a:rPr>
                <a:t>defects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Improve </a:t>
              </a:r>
              <a:r>
                <a:rPr lang="en-US" sz="2400" dirty="0">
                  <a:solidFill>
                    <a:schemeClr val="tx1"/>
                  </a:solidFill>
                </a:rPr>
                <a:t>teamwork </a:t>
              </a:r>
              <a:r>
                <a:rPr lang="en-US" sz="2400" dirty="0" smtClean="0">
                  <a:solidFill>
                    <a:schemeClr val="tx1"/>
                  </a:solidFill>
                </a:rPr>
                <a:t>and communication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685800" y="4876800"/>
            <a:ext cx="7696200" cy="457200"/>
          </a:xfrm>
          <a:prstGeom prst="rect">
            <a:avLst/>
          </a:prstGeom>
          <a:solidFill>
            <a:srgbClr val="FBD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spc="600" dirty="0" smtClean="0">
                <a:solidFill>
                  <a:schemeClr val="bg1"/>
                </a:solidFill>
              </a:rPr>
              <a:t>ADAPTIVE COMPONENTS OF CUSP</a:t>
            </a:r>
            <a:endParaRPr lang="en-US" altLang="zh-CN" sz="2000" b="1" spc="600" dirty="0">
              <a:solidFill>
                <a:schemeClr val="bg1"/>
              </a:solidFill>
            </a:endParaRPr>
          </a:p>
        </p:txBody>
      </p:sp>
      <p:sp>
        <p:nvSpPr>
          <p:cNvPr id="11" name="Left Arrow 10" descr="Arrow pointing at CUSP Step 4--Learn from defects." title="Arrow"/>
          <p:cNvSpPr/>
          <p:nvPr/>
        </p:nvSpPr>
        <p:spPr bwMode="auto">
          <a:xfrm>
            <a:off x="3276600" y="2854306"/>
            <a:ext cx="2133600" cy="336333"/>
          </a:xfrm>
          <a:prstGeom prst="leftArrow">
            <a:avLst/>
          </a:prstGeom>
          <a:solidFill>
            <a:srgbClr val="009EC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ＭＳ Ｐゴシック" charset="0"/>
              </a:rPr>
              <a:t>Identify Defects</a:t>
            </a:r>
            <a:endParaRPr lang="en-US" sz="3200" dirty="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>
                <a:solidFill>
                  <a:schemeClr val="bg1"/>
                </a:solidFill>
              </a:rPr>
              <a:t>Find </a:t>
            </a:r>
            <a:r>
              <a:rPr lang="en-US" dirty="0" smtClean="0">
                <a:solidFill>
                  <a:schemeClr val="bg1"/>
                </a:solidFill>
              </a:rPr>
              <a:t>Defects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3381031" cy="4734296"/>
          </a:xfrm>
        </p:spPr>
        <p:txBody>
          <a:bodyPr>
            <a:normAutofit/>
          </a:bodyPr>
          <a:lstStyle/>
          <a:p>
            <a:r>
              <a:rPr lang="en-US" sz="2800" dirty="0">
                <a:ea typeface="ＭＳ Ｐゴシック" charset="0"/>
              </a:rPr>
              <a:t>Adverse event reporting systems</a:t>
            </a:r>
          </a:p>
          <a:p>
            <a:r>
              <a:rPr lang="en-US" sz="2800" dirty="0">
                <a:ea typeface="ＭＳ Ｐゴシック" charset="0"/>
              </a:rPr>
              <a:t>Sentinel events</a:t>
            </a:r>
          </a:p>
          <a:p>
            <a:r>
              <a:rPr lang="en-US" sz="2800" dirty="0">
                <a:ea typeface="ＭＳ Ｐゴシック" charset="0"/>
              </a:rPr>
              <a:t>Claims data</a:t>
            </a:r>
          </a:p>
          <a:p>
            <a:r>
              <a:rPr lang="en-US" sz="2800" dirty="0">
                <a:ea typeface="ＭＳ Ｐゴシック" charset="0"/>
              </a:rPr>
              <a:t>Infection rates</a:t>
            </a:r>
          </a:p>
          <a:p>
            <a:r>
              <a:rPr lang="en-US" sz="2800" dirty="0" smtClean="0">
                <a:ea typeface="ＭＳ Ｐゴシック" charset="0"/>
              </a:rPr>
              <a:t>Complications</a:t>
            </a:r>
            <a:endParaRPr lang="en-US" sz="2800" strike="sngStrike" dirty="0">
              <a:ea typeface="ＭＳ Ｐゴシック" charset="0"/>
            </a:endParaRPr>
          </a:p>
          <a:p>
            <a:r>
              <a:rPr lang="en-US" sz="2800" dirty="0" smtClean="0">
                <a:ea typeface="ＭＳ Ｐゴシック" charset="0"/>
              </a:rPr>
              <a:t>Staff Safety Assessments</a:t>
            </a:r>
          </a:p>
        </p:txBody>
      </p:sp>
      <p:pic>
        <p:nvPicPr>
          <p:cNvPr id="2" name="Picture 1" descr="Close up photograph of two hands holding and using an iPad to review data charts" title="Using iPad"/>
          <p:cNvPicPr>
            <a:picLocks noChangeAspect="1"/>
          </p:cNvPicPr>
          <p:nvPr/>
        </p:nvPicPr>
        <p:blipFill rotWithShape="1">
          <a:blip r:embed="rId3"/>
          <a:srcRect l="11506" b="7273"/>
          <a:stretch/>
        </p:blipFill>
        <p:spPr>
          <a:xfrm>
            <a:off x="3838231" y="1752600"/>
            <a:ext cx="4848569" cy="3386691"/>
          </a:xfrm>
          <a:prstGeom prst="rect">
            <a:avLst/>
          </a:prstGeom>
          <a:ln w="25400">
            <a:solidFill>
              <a:srgbClr val="009EC2"/>
            </a:solidFill>
          </a:ln>
        </p:spPr>
      </p:pic>
    </p:spTree>
    <p:extLst>
      <p:ext uri="{BB962C8B-B14F-4D97-AF65-F5344CB8AC3E}">
        <p14:creationId xmlns:p14="http://schemas.microsoft.com/office/powerpoint/2010/main" val="71850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Safety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Is proactive, not reactive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Leverages </a:t>
            </a:r>
            <a:r>
              <a:rPr lang="en-US" sz="2400" dirty="0"/>
              <a:t>the knowledge of frontline staff to identify potential safety </a:t>
            </a:r>
            <a:r>
              <a:rPr lang="en-US" sz="2400" dirty="0" smtClean="0"/>
              <a:t>risks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Seeks to identify threats in the clinical area by asking: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–"/>
            </a:pPr>
            <a:r>
              <a:rPr lang="en-US" sz="2000" dirty="0" smtClean="0"/>
              <a:t>How do you think the next patient in your clinical area will be harmed?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Should be completed twice a year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Is followed up with the Learn From Defects tool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4640" y="5105400"/>
            <a:ext cx="7924800" cy="800100"/>
          </a:xfrm>
          <a:prstGeom prst="rect">
            <a:avLst/>
          </a:prstGeom>
          <a:solidFill>
            <a:srgbClr val="FBD84B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Tip</a:t>
            </a:r>
            <a:r>
              <a:rPr lang="en-US" sz="1600" dirty="0" smtClean="0">
                <a:solidFill>
                  <a:schemeClr val="tx1"/>
                </a:solidFill>
              </a:rPr>
              <a:t>: The Staff Safety Assessment (SSA), the Learn from Defects (LFD) tool, and other CUSP tools can be found at 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www.ahrq.gov/professionals/education/curriculum-tools/cusptoolkit/index.html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25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Multicolored hanging tags with question marks.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" y="852668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10 </a:t>
            </a:r>
            <a:r>
              <a:rPr lang="en-US" sz="2000" dirty="0"/>
              <a:t>F</a:t>
            </a:r>
            <a:r>
              <a:rPr lang="en-US" sz="2000" dirty="0" smtClean="0"/>
              <a:t>acts </a:t>
            </a:r>
            <a:r>
              <a:rPr lang="en-US" sz="2000" dirty="0"/>
              <a:t>on Patient Safety. </a:t>
            </a:r>
            <a:r>
              <a:rPr lang="en-US" sz="2000" dirty="0" smtClean="0"/>
              <a:t>Geneva, Switzerland: World Health Organization. 2012. </a:t>
            </a:r>
            <a:r>
              <a:rPr lang="en-US" sz="2000" u="sng" dirty="0" smtClean="0">
                <a:hlinkClick r:id="rId3"/>
              </a:rPr>
              <a:t>http://www.who.int/features/factfiles/patient_safety/en/index.html</a:t>
            </a:r>
            <a:r>
              <a:rPr lang="en-US" sz="2000" dirty="0" smtClean="0"/>
              <a:t>. Accessed October 10, 2012.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Vincent C, Taylor-Adams S, Stanhope N. Framework for analyzing risk and safety in clinical medicine. </a:t>
            </a:r>
            <a:r>
              <a:rPr lang="en-US" sz="2000" dirty="0" smtClean="0"/>
              <a:t>BMJ.</a:t>
            </a:r>
            <a:r>
              <a:rPr lang="en-US" sz="2000" dirty="0"/>
              <a:t> 1998 Apr 11;316(7138):1154-7. PMID: 9552960.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Pronovost PJ, Holzmueller CG,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Martinez E, et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al. A practical tool to learn from defects in patient care. Jt Comm J Qual Patient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Saf.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2006 Feb;32(2):102-8. PMID: 16568924.</a:t>
            </a:r>
          </a:p>
        </p:txBody>
      </p:sp>
    </p:spTree>
    <p:extLst>
      <p:ext uri="{BB962C8B-B14F-4D97-AF65-F5344CB8AC3E}">
        <p14:creationId xmlns:p14="http://schemas.microsoft.com/office/powerpoint/2010/main" val="32241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srgbClr val="009EC2"/>
                </a:solidFill>
              </a:rPr>
              <a:t>After this session, you will be able to—</a:t>
            </a:r>
          </a:p>
          <a:p>
            <a:pPr lvl="0"/>
            <a:r>
              <a:rPr lang="en-US" sz="2400" dirty="0" smtClean="0"/>
              <a:t>Understand and apply the Science </a:t>
            </a:r>
            <a:r>
              <a:rPr lang="en-US" sz="2400" dirty="0"/>
              <a:t>of </a:t>
            </a:r>
            <a:r>
              <a:rPr lang="en-US" sz="2400" dirty="0" smtClean="0"/>
              <a:t>Safety</a:t>
            </a:r>
          </a:p>
          <a:p>
            <a:pPr lvl="0"/>
            <a:r>
              <a:rPr lang="en-US" sz="2400" dirty="0" smtClean="0"/>
              <a:t>Identify how system factors and design affect patient outcomes</a:t>
            </a:r>
          </a:p>
          <a:p>
            <a:pPr lvl="0"/>
            <a:r>
              <a:rPr lang="en-US" sz="2400" dirty="0" smtClean="0"/>
              <a:t>List the principles of safe design and how they apply to technical work and team work</a:t>
            </a:r>
          </a:p>
          <a:p>
            <a:pPr lvl="0"/>
            <a:r>
              <a:rPr lang="en-US" sz="2400" dirty="0" smtClean="0"/>
              <a:t>Recognize the importance of learning from defects within the context of safe design</a:t>
            </a: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ontent Placeholder 3" descr="CUSP Steps; 1. Educate staff on the Science of Safety&#10;2. Identify defects&#10;3. Partner with a senior executive&#10;4. Learn from defects&#10;5. Improve teamwork and communication; Adaptive components of CUSP&#10;" title="CUSP Steps"/>
          <p:cNvGrpSpPr>
            <a:grpSpLocks noGrp="1"/>
          </p:cNvGrpSpPr>
          <p:nvPr/>
        </p:nvGrpSpPr>
        <p:grpSpPr bwMode="auto">
          <a:xfrm>
            <a:off x="685800" y="1676400"/>
            <a:ext cx="7696200" cy="3505200"/>
            <a:chOff x="9359347" y="1921419"/>
            <a:chExt cx="3935895" cy="4482297"/>
          </a:xfrm>
        </p:grpSpPr>
        <p:sp>
          <p:nvSpPr>
            <p:cNvPr id="13" name="Rectangle 12" descr="Adaptive components of CUSP" title="Steps of CUSP"/>
            <p:cNvSpPr/>
            <p:nvPr/>
          </p:nvSpPr>
          <p:spPr>
            <a:xfrm>
              <a:off x="9359347" y="1921419"/>
              <a:ext cx="3935895" cy="753127"/>
            </a:xfrm>
            <a:prstGeom prst="rect">
              <a:avLst/>
            </a:prstGeom>
            <a:solidFill>
              <a:srgbClr val="FBD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spc="600" dirty="0" smtClean="0">
                  <a:solidFill>
                    <a:schemeClr val="bg1"/>
                  </a:solidFill>
                </a:rPr>
                <a:t>CUSP STEPS</a:t>
              </a:r>
              <a:endParaRPr lang="en-US" altLang="zh-CN" sz="2000" b="1" spc="6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59347" y="2674546"/>
              <a:ext cx="3935895" cy="372917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457200" indent="-457200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Educate </a:t>
              </a:r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staff on 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the Science </a:t>
              </a:r>
              <a:r>
                <a:rPr lang="en-US" sz="2400" dirty="0">
                  <a:solidFill>
                    <a:schemeClr val="tx1">
                      <a:lumMod val="75000"/>
                    </a:schemeClr>
                  </a:solidFill>
                </a:rPr>
                <a:t>of S</a:t>
              </a:r>
              <a:r>
                <a:rPr lang="en-US" sz="2400" dirty="0" smtClean="0">
                  <a:solidFill>
                    <a:schemeClr val="tx1">
                      <a:lumMod val="75000"/>
                    </a:schemeClr>
                  </a:solidFill>
                </a:rPr>
                <a:t>afety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Identify </a:t>
              </a:r>
              <a:r>
                <a:rPr lang="en-US" sz="2400" dirty="0" smtClean="0">
                  <a:solidFill>
                    <a:schemeClr val="tx1"/>
                  </a:solidFill>
                </a:rPr>
                <a:t>defects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Partner with a senior </a:t>
              </a:r>
              <a:r>
                <a:rPr lang="en-US" sz="2400" dirty="0">
                  <a:solidFill>
                    <a:schemeClr val="tx1"/>
                  </a:solidFill>
                </a:rPr>
                <a:t>e</a:t>
              </a:r>
              <a:r>
                <a:rPr lang="en-US" sz="2400" dirty="0" smtClean="0">
                  <a:solidFill>
                    <a:schemeClr val="tx1"/>
                  </a:solidFill>
                </a:rPr>
                <a:t>xecutive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Learn from </a:t>
              </a:r>
              <a:r>
                <a:rPr lang="en-US" sz="2400" dirty="0" smtClean="0">
                  <a:solidFill>
                    <a:schemeClr val="tx1"/>
                  </a:solidFill>
                </a:rPr>
                <a:t>defects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460375" indent="-460375" fontAlgn="auto"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400" dirty="0" smtClean="0">
                  <a:solidFill>
                    <a:schemeClr val="tx1"/>
                  </a:solidFill>
                </a:rPr>
                <a:t>Improve </a:t>
              </a:r>
              <a:r>
                <a:rPr lang="en-US" sz="2400" dirty="0">
                  <a:solidFill>
                    <a:schemeClr val="tx1"/>
                  </a:solidFill>
                </a:rPr>
                <a:t>teamwork </a:t>
              </a:r>
              <a:r>
                <a:rPr lang="en-US" sz="2400" dirty="0" smtClean="0">
                  <a:solidFill>
                    <a:schemeClr val="tx1"/>
                  </a:solidFill>
                </a:rPr>
                <a:t>and communication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685800" y="4876800"/>
            <a:ext cx="7696200" cy="457200"/>
          </a:xfrm>
          <a:prstGeom prst="rect">
            <a:avLst/>
          </a:prstGeom>
          <a:solidFill>
            <a:srgbClr val="FBD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spc="600" dirty="0" smtClean="0">
                <a:solidFill>
                  <a:schemeClr val="bg1"/>
                </a:solidFill>
              </a:rPr>
              <a:t>ADAPTIVE COMPONENTS OF CUSP</a:t>
            </a:r>
            <a:endParaRPr lang="en-US" altLang="zh-CN" sz="2000" b="1" spc="600" dirty="0">
              <a:solidFill>
                <a:schemeClr val="bg1"/>
              </a:solidFill>
            </a:endParaRPr>
          </a:p>
        </p:txBody>
      </p:sp>
      <p:sp>
        <p:nvSpPr>
          <p:cNvPr id="11" name="Left Arrow 10" descr="Arrow pointing at CUSP Step 4--Learn from defects." title="Arrow"/>
          <p:cNvSpPr/>
          <p:nvPr/>
        </p:nvSpPr>
        <p:spPr bwMode="auto">
          <a:xfrm>
            <a:off x="5943600" y="2330667"/>
            <a:ext cx="2133600" cy="336333"/>
          </a:xfrm>
          <a:prstGeom prst="leftArrow">
            <a:avLst/>
          </a:prstGeom>
          <a:solidFill>
            <a:srgbClr val="009EC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30678"/>
            <a:ext cx="91440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rgbClr val="0098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ea typeface="ＭＳ Ｐゴシック" charset="0"/>
              </a:rPr>
              <a:t>Comprehensive Unit-based Safety Program (CUSP)</a:t>
            </a:r>
            <a:endParaRPr lang="en-US" sz="3200" dirty="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 Comes to Patient Safety…</a:t>
            </a:r>
            <a:endParaRPr lang="en-US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3099" y="1789339"/>
            <a:ext cx="3698112" cy="10885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in 10 patients will be harmed when they stay in the hospital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endParaRPr lang="en-US" sz="93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9" name="Group 8" descr="Line of 10 figures representing both men and women with one highlighted in red" title="One in Ten"/>
          <p:cNvGrpSpPr>
            <a:grpSpLocks noChangeAspect="1"/>
          </p:cNvGrpSpPr>
          <p:nvPr/>
        </p:nvGrpSpPr>
        <p:grpSpPr>
          <a:xfrm>
            <a:off x="4374557" y="1816771"/>
            <a:ext cx="4557998" cy="809625"/>
            <a:chOff x="612908" y="2438693"/>
            <a:chExt cx="5362347" cy="9525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876" y="2438693"/>
              <a:ext cx="952500" cy="952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296" y="2438693"/>
              <a:ext cx="952500" cy="9525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844" y="2438693"/>
              <a:ext cx="952500" cy="952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53" y="2438693"/>
              <a:ext cx="952500" cy="952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066" y="2438693"/>
              <a:ext cx="952500" cy="952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255" y="2438693"/>
              <a:ext cx="952500" cy="952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421" y="2438693"/>
              <a:ext cx="952500" cy="952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755" y="2438693"/>
              <a:ext cx="952500" cy="9525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908" y="2438693"/>
              <a:ext cx="952500" cy="952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08" y="2438693"/>
              <a:ext cx="952500" cy="952500"/>
            </a:xfrm>
            <a:prstGeom prst="rect">
              <a:avLst/>
            </a:prstGeom>
          </p:spPr>
        </p:pic>
      </p:grpSp>
      <p:grpSp>
        <p:nvGrpSpPr>
          <p:cNvPr id="13" name="Group 12" descr="Line of 20 figures representing both men and women with one highlighted in red" title="One in Twenty"/>
          <p:cNvGrpSpPr>
            <a:grpSpLocks noChangeAspect="1"/>
          </p:cNvGrpSpPr>
          <p:nvPr/>
        </p:nvGrpSpPr>
        <p:grpSpPr>
          <a:xfrm>
            <a:off x="4374560" y="3604967"/>
            <a:ext cx="4557995" cy="1676307"/>
            <a:chOff x="1676400" y="4259664"/>
            <a:chExt cx="5366534" cy="1973664"/>
          </a:xfrm>
        </p:grpSpPr>
        <p:grpSp>
          <p:nvGrpSpPr>
            <p:cNvPr id="10" name="Group 9"/>
            <p:cNvGrpSpPr/>
            <p:nvPr/>
          </p:nvGrpSpPr>
          <p:grpSpPr>
            <a:xfrm>
              <a:off x="1680587" y="5280828"/>
              <a:ext cx="5362347" cy="952500"/>
              <a:chOff x="1680587" y="5280828"/>
              <a:chExt cx="5362347" cy="952500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4555" y="5280828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75" y="5280828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7700" y="5280828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732" y="5280828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745" y="5280828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934" y="5280828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7100" y="5280828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0434" y="5280828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0587" y="5280828"/>
                <a:ext cx="952500" cy="9525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1676400" y="4259664"/>
              <a:ext cx="5362347" cy="965060"/>
              <a:chOff x="1676400" y="4259664"/>
              <a:chExt cx="5362347" cy="96506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676400" y="4259664"/>
                <a:ext cx="5362347" cy="952500"/>
                <a:chOff x="612908" y="2438693"/>
                <a:chExt cx="5362347" cy="952500"/>
              </a:xfrm>
            </p:grpSpPr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6876" y="2438693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9296" y="2438693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845" y="2438693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2053" y="2438693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70255" y="2438693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9421" y="2438693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2755" y="2438693"/>
                  <a:ext cx="952500" cy="952500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908" y="2438693"/>
                  <a:ext cx="952500" cy="952500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0156" y="4259664"/>
                <a:ext cx="952500" cy="952500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8384" y="4272224"/>
                <a:ext cx="952500" cy="952500"/>
              </a:xfrm>
              <a:prstGeom prst="rect">
                <a:avLst/>
              </a:prstGeom>
            </p:spPr>
          </p:pic>
        </p:grpSp>
      </p:grpSp>
      <p:sp>
        <p:nvSpPr>
          <p:cNvPr id="89" name="Content Placeholder 5"/>
          <p:cNvSpPr txBox="1">
            <a:spLocks/>
          </p:cNvSpPr>
          <p:nvPr/>
        </p:nvSpPr>
        <p:spPr>
          <a:xfrm>
            <a:off x="363099" y="3641370"/>
            <a:ext cx="3619895" cy="1444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in 20 patients will experience a health care-associated infection</a:t>
            </a:r>
            <a:r>
              <a:rPr lang="en-US" baseline="30000" dirty="0" smtClean="0"/>
              <a:t>1</a:t>
            </a:r>
            <a:endParaRPr lang="en-US" sz="9300" baseline="30000" dirty="0" smtClean="0"/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37" y="4472280"/>
            <a:ext cx="808993" cy="808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3581" y="5853764"/>
            <a:ext cx="42893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1. 10 </a:t>
            </a:r>
            <a:r>
              <a:rPr lang="en-US" sz="1000" dirty="0"/>
              <a:t>Facts on Patient Safety. Geneva, Switzerland: World Health Organization. 2012. </a:t>
            </a:r>
            <a:r>
              <a:rPr lang="en-US" sz="1000" u="sng" dirty="0">
                <a:hlinkClick r:id="rId7"/>
              </a:rPr>
              <a:t>http://www.who.int/features/factfiles/patient_safety/en/index.html</a:t>
            </a:r>
            <a:r>
              <a:rPr lang="en-US" sz="1000" dirty="0"/>
              <a:t>. Accessed October 10, 2012.</a:t>
            </a:r>
          </a:p>
        </p:txBody>
      </p:sp>
    </p:spTree>
    <p:extLst>
      <p:ext uri="{BB962C8B-B14F-4D97-AF65-F5344CB8AC3E}">
        <p14:creationId xmlns:p14="http://schemas.microsoft.com/office/powerpoint/2010/main" val="32974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295400"/>
            <a:ext cx="91440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dirty="0" smtClean="0"/>
              <a:t>Errors Happen Because…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People are fallible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We expect providers to be perfect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We focus on individuals as opposed to systems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Most errors do not belong to individual doctors and </a:t>
            </a:r>
            <a:r>
              <a:rPr lang="en-US" dirty="0" smtClean="0"/>
              <a:t>nurses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Health care systems are rarely designed to catch mistakes before they happen</a:t>
            </a:r>
          </a:p>
        </p:txBody>
      </p:sp>
    </p:spTree>
    <p:extLst>
      <p:ext uri="{BB962C8B-B14F-4D97-AF65-F5344CB8AC3E}">
        <p14:creationId xmlns:p14="http://schemas.microsoft.com/office/powerpoint/2010/main" val="4802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810000" y="1371600"/>
            <a:ext cx="1600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Century Gothic" charset="0"/>
                <a:cs typeface="ＭＳ Ｐゴシック" charset="0"/>
              </a:rPr>
              <a:t>Institutional</a:t>
            </a:r>
          </a:p>
        </p:txBody>
      </p:sp>
      <p:graphicFrame>
        <p:nvGraphicFramePr>
          <p:cNvPr id="22" name="Diagram 21" descr="Many system factors impact safety: institutional, hospital, departmental, work environment, teams, individual providers, tasks, and patient characteristics." title="System Factors Impact Safety"/>
          <p:cNvGraphicFramePr/>
          <p:nvPr>
            <p:extLst>
              <p:ext uri="{D42A27DB-BD31-4B8C-83A1-F6EECF244321}">
                <p14:modId xmlns:p14="http://schemas.microsoft.com/office/powerpoint/2010/main" val="2996894563"/>
              </p:ext>
            </p:extLst>
          </p:nvPr>
        </p:nvGraphicFramePr>
        <p:xfrm>
          <a:off x="618427" y="914400"/>
          <a:ext cx="8068373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System Factors Impact </a:t>
            </a:r>
            <a:r>
              <a:rPr lang="en-US" dirty="0" smtClean="0">
                <a:solidFill>
                  <a:schemeClr val="bg1"/>
                </a:solidFill>
                <a:ea typeface="ＭＳ Ｐゴシック" charset="0"/>
              </a:rPr>
              <a:t>Safety</a:t>
            </a:r>
            <a:r>
              <a:rPr lang="en-US" baseline="30000" dirty="0" smtClean="0">
                <a:solidFill>
                  <a:schemeClr val="bg1"/>
                </a:solidFill>
                <a:ea typeface="ＭＳ Ｐゴシック" charset="0"/>
              </a:rPr>
              <a:t>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67400" y="5846802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2. Vincent </a:t>
            </a:r>
            <a:r>
              <a:rPr lang="en-US" sz="1000" dirty="0"/>
              <a:t>C, Taylor-Adams S, Stanhope N. Framework for analyzing risk and safety in clinical medicine. BMJ. 1998 Apr 11;316(7138):1154-7. PMID: 9552960.</a:t>
            </a:r>
          </a:p>
        </p:txBody>
      </p:sp>
    </p:spTree>
    <p:extLst>
      <p:ext uri="{BB962C8B-B14F-4D97-AF65-F5344CB8AC3E}">
        <p14:creationId xmlns:p14="http://schemas.microsoft.com/office/powerpoint/2010/main" val="106048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Apply System Lenses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9EC2"/>
                </a:solidFill>
              </a:rPr>
              <a:t>Engage staff by asking them to apply systems lenses with the following questions: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What are safety events in the clinical area?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What systems may have led to these events?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How can the principles of safe design be applied to prevent future events?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How can staff and others in the clinical area improve communication?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How can these concepts be applied in your unit?</a:t>
            </a:r>
          </a:p>
        </p:txBody>
      </p:sp>
    </p:spTree>
    <p:extLst>
      <p:ext uri="{BB962C8B-B14F-4D97-AF65-F5344CB8AC3E}">
        <p14:creationId xmlns:p14="http://schemas.microsoft.com/office/powerpoint/2010/main" val="29198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Health Care Is a Science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364992"/>
            <a:ext cx="5257800" cy="2667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ea typeface="ＭＳ Ｐゴシック"/>
                <a:cs typeface="Arial"/>
              </a:rPr>
              <a:t>Processes should be designed using standardization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ea typeface="ＭＳ Ｐゴシック"/>
                <a:cs typeface="Arial"/>
              </a:rPr>
              <a:t>Checklists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ea typeface="ＭＳ Ｐゴシック"/>
                <a:cs typeface="Arial"/>
              </a:rPr>
              <a:t>Independent checks for key processes</a:t>
            </a:r>
          </a:p>
          <a:p>
            <a:pPr lvl="1">
              <a:spcAft>
                <a:spcPts val="1200"/>
              </a:spcAft>
            </a:pPr>
            <a:endParaRPr lang="en-US" sz="2400" dirty="0">
              <a:latin typeface="Arial"/>
              <a:ea typeface="ＭＳ Ｐゴシック"/>
              <a:cs typeface="Arial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Arial"/>
              <a:ea typeface="ＭＳ Ｐゴシック"/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>
              <a:latin typeface="Arial"/>
              <a:ea typeface="ＭＳ Ｐゴシック"/>
              <a:cs typeface="Arial"/>
            </a:endParaRPr>
          </a:p>
          <a:p>
            <a:pPr lvl="1">
              <a:spcAft>
                <a:spcPts val="1200"/>
              </a:spcAft>
            </a:pPr>
            <a:endParaRPr lang="en-US" sz="2400" dirty="0">
              <a:latin typeface="Arial"/>
              <a:ea typeface="ＭＳ Ｐゴシック"/>
              <a:cs typeface="Arial"/>
            </a:endParaRPr>
          </a:p>
          <a:p>
            <a:pPr lvl="1">
              <a:spcAft>
                <a:spcPts val="1200"/>
              </a:spcAft>
            </a:pPr>
            <a:endParaRPr lang="en-US" sz="2400" dirty="0" smtClean="0">
              <a:latin typeface="Arial"/>
              <a:ea typeface="ＭＳ Ｐゴシック"/>
              <a:cs typeface="Arial"/>
            </a:endParaRPr>
          </a:p>
        </p:txBody>
      </p:sp>
      <p:pic>
        <p:nvPicPr>
          <p:cNvPr id="11" name="Picture 10" descr="Clipboard with checklist and a stethoscope laying on top" title="Checklist and Stephoscop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52800"/>
            <a:ext cx="2704944" cy="22654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" y="1178266"/>
            <a:ext cx="845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009EC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ＭＳ Ｐゴシック"/>
                <a:cs typeface="Arial"/>
              </a:rPr>
              <a:t>Health care delivery should be viewed as </a:t>
            </a:r>
            <a:r>
              <a:rPr lang="en-US" sz="2800" dirty="0" smtClean="0">
                <a:ea typeface="ＭＳ Ｐゴシック"/>
                <a:cs typeface="Arial"/>
              </a:rPr>
              <a:t>a </a:t>
            </a:r>
            <a:r>
              <a:rPr lang="en-US" sz="2800" dirty="0">
                <a:ea typeface="ＭＳ Ｐゴシック"/>
                <a:cs typeface="Arial"/>
              </a:rPr>
              <a:t>science, not an </a:t>
            </a:r>
            <a:r>
              <a:rPr lang="en-US" sz="2800" dirty="0" smtClean="0">
                <a:ea typeface="ＭＳ Ｐゴシック"/>
                <a:cs typeface="Arial"/>
              </a:rPr>
              <a:t>art</a:t>
            </a:r>
          </a:p>
          <a:p>
            <a:pPr marL="914400" lvl="1" indent="-457200">
              <a:spcAft>
                <a:spcPts val="1200"/>
              </a:spcAft>
              <a:buClr>
                <a:srgbClr val="009EC2"/>
              </a:buClr>
              <a:buFont typeface="Calibri" panose="020F0502020204030204" pitchFamily="34" charset="0"/>
              <a:buChar char="–"/>
            </a:pPr>
            <a:r>
              <a:rPr lang="en-US" sz="2400" dirty="0" smtClean="0">
                <a:ea typeface="ＭＳ Ｐゴシック"/>
                <a:cs typeface="Arial"/>
              </a:rPr>
              <a:t>Focus </a:t>
            </a:r>
            <a:r>
              <a:rPr lang="en-US" sz="2400" dirty="0">
                <a:ea typeface="ＭＳ Ｐゴシック"/>
                <a:cs typeface="Arial"/>
              </a:rPr>
              <a:t>on evidence-based practices when evaluating the delivery process</a:t>
            </a:r>
          </a:p>
        </p:txBody>
      </p:sp>
    </p:spTree>
    <p:extLst>
      <p:ext uri="{BB962C8B-B14F-4D97-AF65-F5344CB8AC3E}">
        <p14:creationId xmlns:p14="http://schemas.microsoft.com/office/powerpoint/2010/main" val="326528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he Science </a:t>
            </a:r>
            <a:r>
              <a:rPr lang="en-US" dirty="0"/>
              <a:t>of </a:t>
            </a:r>
            <a:r>
              <a:rPr lang="en-US" dirty="0" smtClean="0"/>
              <a:t>Safety</a:t>
            </a:r>
            <a:r>
              <a:rPr lang="en-US" baseline="30000" dirty="0" smtClean="0"/>
              <a:t>2,3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342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800" dirty="0" smtClean="0">
                <a:solidFill>
                  <a:srgbClr val="009EC2"/>
                </a:solidFill>
              </a:rPr>
              <a:t>Four primary concepts of the Science of Safety: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</a:t>
            </a:r>
            <a:r>
              <a:rPr lang="en-US" sz="2800" dirty="0" smtClean="0"/>
              <a:t>afety </a:t>
            </a:r>
            <a:r>
              <a:rPr lang="en-US" sz="2800" dirty="0"/>
              <a:t>is the property of the </a:t>
            </a:r>
            <a:r>
              <a:rPr lang="en-US" sz="2800" dirty="0" smtClean="0"/>
              <a:t>system—every system is perfectly designed to achieve its end results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Standardization, independent checks, and learning from defects are the principles of safe design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</a:t>
            </a:r>
            <a:r>
              <a:rPr lang="en-US" sz="2800" dirty="0" smtClean="0"/>
              <a:t>rinciples of safe design apply to both technical and team work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</a:t>
            </a:r>
            <a:r>
              <a:rPr lang="en-US" sz="2800" dirty="0" smtClean="0"/>
              <a:t>eams </a:t>
            </a:r>
            <a:r>
              <a:rPr lang="en-US" sz="2800" dirty="0"/>
              <a:t>with diverse and independent input make wise </a:t>
            </a:r>
            <a:r>
              <a:rPr lang="en-US" sz="2800" dirty="0" smtClean="0"/>
              <a:t>decisions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5562600"/>
            <a:ext cx="435559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 smtClean="0"/>
              <a:t>2. Vincent </a:t>
            </a:r>
            <a:r>
              <a:rPr lang="en-US" sz="1000" dirty="0"/>
              <a:t>C, Taylor-Adams S, Stanhope N. Framework for analyzing risk and safety in clinical medicine. BMJ. 1998 Apr 11;316(7138):1154-7. PMID: 9552960</a:t>
            </a:r>
            <a:r>
              <a:rPr lang="en-US" sz="1000" dirty="0" smtClean="0"/>
              <a:t>.</a:t>
            </a:r>
          </a:p>
          <a:p>
            <a:r>
              <a:rPr lang="en-US" sz="1000" dirty="0" smtClean="0">
                <a:ea typeface="ＭＳ Ｐゴシック" charset="0"/>
                <a:cs typeface="ＭＳ Ｐゴシック" charset="0"/>
              </a:rPr>
              <a:t>3. Pronovost </a:t>
            </a:r>
            <a:r>
              <a:rPr lang="en-US" sz="1000" dirty="0">
                <a:ea typeface="ＭＳ Ｐゴシック" charset="0"/>
                <a:cs typeface="ＭＳ Ｐゴシック" charset="0"/>
              </a:rPr>
              <a:t>PJ, Holzmueller CG, Martinez E, et al. A practical tool to learn from defects in patient care. Jt Comm J Qual Patient Saf. 2006 Feb;32(2):102-8. PMID: 16568924.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1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40668</TotalTime>
  <Words>763</Words>
  <Application>Microsoft Office PowerPoint</Application>
  <PresentationFormat>On-screen Show (4:3)</PresentationFormat>
  <Paragraphs>131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HAI Cusp Slide template</vt:lpstr>
      <vt:lpstr>Science of Safety and Identifying Defects in Care of Mechanically Ventilated Patients  </vt:lpstr>
      <vt:lpstr>Learning Objectives</vt:lpstr>
      <vt:lpstr>Comprehensive Unit-based Safety Program (CUSP)</vt:lpstr>
      <vt:lpstr>When It Comes to Patient Safety…</vt:lpstr>
      <vt:lpstr>Errors Happen Because…</vt:lpstr>
      <vt:lpstr>System Factors Impact Safety2</vt:lpstr>
      <vt:lpstr>Apply System Lenses</vt:lpstr>
      <vt:lpstr>Health Care Is a Science</vt:lpstr>
      <vt:lpstr>The Science of Safety2,3</vt:lpstr>
      <vt:lpstr>Understand the Science of Safety Video</vt:lpstr>
      <vt:lpstr>Safety Is a Property of the System</vt:lpstr>
      <vt:lpstr>Three Principles of Safe Design</vt:lpstr>
      <vt:lpstr>Principles of Safe Design  Apply to Technical Work and Teamwork</vt:lpstr>
      <vt:lpstr>Teams Make Wise Decisions When There Is Diverse and Independent Input</vt:lpstr>
      <vt:lpstr>Identify Defects</vt:lpstr>
      <vt:lpstr>Where To Find Defects</vt:lpstr>
      <vt:lpstr>Staff Safety Assessment</vt:lpstr>
      <vt:lpstr>Questions?</vt:lpstr>
      <vt:lpstr>References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255</cp:revision>
  <cp:lastPrinted>2015-02-02T16:57:38Z</cp:lastPrinted>
  <dcterms:created xsi:type="dcterms:W3CDTF">2014-05-21T20:05:58Z</dcterms:created>
  <dcterms:modified xsi:type="dcterms:W3CDTF">2017-01-16T20:02:45Z</dcterms:modified>
  <cp:category>safety program for surgery, patient safety, CUSP, science of safety, surgical site infections, SUSP, healthcare associated infections</cp:category>
</cp:coreProperties>
</file>