
<file path=[Content_Types].xml><?xml version="1.0" encoding="utf-8"?>
<Types xmlns="http://schemas.openxmlformats.org/package/2006/content-types">
  <Default Extension="png" ContentType="image/png"/>
  <Default Extension="emf" ContentType="image/x-emf"/>
  <Default Extension="rels" ContentType="application/vnd.openxmlformats-package.relationships+xml"/>
  <Default Extension="xml" ContentType="application/xml"/>
  <Default Extension="tif" ContentType="image/tif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6"/>
  </p:notesMasterIdLst>
  <p:handoutMasterIdLst>
    <p:handoutMasterId r:id="rId27"/>
  </p:handoutMasterIdLst>
  <p:sldIdLst>
    <p:sldId id="353" r:id="rId2"/>
    <p:sldId id="496" r:id="rId3"/>
    <p:sldId id="473" r:id="rId4"/>
    <p:sldId id="474" r:id="rId5"/>
    <p:sldId id="475" r:id="rId6"/>
    <p:sldId id="476" r:id="rId7"/>
    <p:sldId id="477" r:id="rId8"/>
    <p:sldId id="478" r:id="rId9"/>
    <p:sldId id="479" r:id="rId10"/>
    <p:sldId id="480" r:id="rId11"/>
    <p:sldId id="481" r:id="rId12"/>
    <p:sldId id="482" r:id="rId13"/>
    <p:sldId id="483" r:id="rId14"/>
    <p:sldId id="484" r:id="rId15"/>
    <p:sldId id="485" r:id="rId16"/>
    <p:sldId id="486" r:id="rId17"/>
    <p:sldId id="487" r:id="rId18"/>
    <p:sldId id="488" r:id="rId19"/>
    <p:sldId id="489" r:id="rId20"/>
    <p:sldId id="491" r:id="rId21"/>
    <p:sldId id="492" r:id="rId22"/>
    <p:sldId id="493" r:id="rId23"/>
    <p:sldId id="494" r:id="rId24"/>
    <p:sldId id="495" r:id="rId25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Windows User" initials="WU" lastIdx="23" clrIdx="0"/>
  <p:cmAuthor id="1" name="Valerie Hartman" initials="VH" lastIdx="1" clrIdx="1"/>
  <p:cmAuthor id="2" name="Chris Heidenrich" initials="CH" lastIdx="26" clrIdx="2"/>
  <p:cmAuthor id="3" name="Melissa A Miller" initials="MAM" lastIdx="3" clrIdx="3"/>
  <p:cmAuthor id="4" name="Chris Heidenrich OCKT" initials="CH" lastIdx="12" clrIdx="4"/>
  <p:cmAuthor id="5" name="Anna Adler-Kirkley" initials="AA" lastIdx="9" clrIdx="5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529" autoAdjust="0"/>
    <p:restoredTop sz="81308" autoAdjust="0"/>
  </p:normalViewPr>
  <p:slideViewPr>
    <p:cSldViewPr>
      <p:cViewPr varScale="1">
        <p:scale>
          <a:sx n="59" d="100"/>
          <a:sy n="59" d="100"/>
        </p:scale>
        <p:origin x="-1524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37" d="100"/>
        <a:sy n="137" d="100"/>
      </p:scale>
      <p:origin x="0" y="696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657600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en-US" dirty="0" smtClean="0"/>
              <a:t>SUSP Sustainability</a:t>
            </a:r>
          </a:p>
          <a:p>
            <a:r>
              <a:rPr lang="en-US" dirty="0" smtClean="0"/>
              <a:t>Sustaining and Spreading Surgical Improvements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8E8AB7-4BB2-3843-902B-BF7035B6BC67}" type="datetimeFigureOut">
              <a:rPr lang="en-US" smtClean="0"/>
              <a:t>1/14/2017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74B440-B77B-8E4A-8AE6-FF58812BCF6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310669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7607F787-E60A-46F2-B2F5-7A906D6EA7FE}" type="datetimeFigureOut">
              <a:rPr lang="en-US" smtClean="0"/>
              <a:t>1/14/2017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867FCA27-E248-4CFC-A3DF-B919334293C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51902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C517D5-E9BB-DA4C-92BC-0386379B95B6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90571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C3A9A2-6399-47FE-81D9-C8F5F5203F18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90965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C3A9A2-6399-47FE-81D9-C8F5F5203F18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252930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C3A9A2-6399-47FE-81D9-C8F5F5203F18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937430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C3A9A2-6399-47FE-81D9-C8F5F5203F18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55884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C3A9A2-6399-47FE-81D9-C8F5F5203F18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86588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C3A9A2-6399-47FE-81D9-C8F5F5203F18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598143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C3A9A2-6399-47FE-81D9-C8F5F5203F18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902451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C3A9A2-6399-47FE-81D9-C8F5F5203F18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8065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C3A9A2-6399-47FE-81D9-C8F5F5203F18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032004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C3A9A2-6399-47FE-81D9-C8F5F5203F18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66674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7FCA27-E248-4CFC-A3DF-B919334293C8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54624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C3A9A2-6399-47FE-81D9-C8F5F5203F18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565616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C3A9A2-6399-47FE-81D9-C8F5F5203F18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979697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C3A9A2-6399-47FE-81D9-C8F5F5203F18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110803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C3A9A2-6399-47FE-81D9-C8F5F5203F18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2042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C3A9A2-6399-47FE-81D9-C8F5F5203F18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43108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8850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>
              <a:latin typeface="Times" panose="02020603050405020304" pitchFamily="18" charset="0"/>
            </a:endParaRPr>
          </a:p>
        </p:txBody>
      </p:sp>
      <p:sp>
        <p:nvSpPr>
          <p:cNvPr id="7885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29057" indent="-280406" eaLnBrk="0" hangingPunct="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21626" indent="-224325" eaLnBrk="0" hangingPunct="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570276" indent="-224325" eaLnBrk="0" hangingPunct="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18927" indent="-224325" eaLnBrk="0" hangingPunct="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467577" indent="-2243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16227" indent="-2243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364878" indent="-2243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13528" indent="-2243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9951F37D-9FA6-4889-8B00-3BB1EBC32464}" type="slidenum">
              <a:rPr lang="en-US" altLang="en-US" sz="1200"/>
              <a:pPr/>
              <a:t>4</a:t>
            </a:fld>
            <a:endParaRPr lang="en-US" altLang="en-US" sz="1200" dirty="0"/>
          </a:p>
        </p:txBody>
      </p:sp>
    </p:spTree>
    <p:extLst>
      <p:ext uri="{BB962C8B-B14F-4D97-AF65-F5344CB8AC3E}">
        <p14:creationId xmlns:p14="http://schemas.microsoft.com/office/powerpoint/2010/main" val="5248311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C3A9A2-6399-47FE-81D9-C8F5F5203F18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0764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C3A9A2-6399-47FE-81D9-C8F5F5203F18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0922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C3A9A2-6399-47FE-81D9-C8F5F5203F18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09901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C3A9A2-6399-47FE-81D9-C8F5F5203F18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08910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C3A9A2-6399-47FE-81D9-C8F5F5203F18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53095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327564"/>
            <a:ext cx="7772400" cy="127288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66062"/>
          <a:stretch/>
        </p:blipFill>
        <p:spPr>
          <a:xfrm>
            <a:off x="0" y="0"/>
            <a:ext cx="9144000" cy="232756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026"/>
          <a:stretch/>
        </p:blipFill>
        <p:spPr>
          <a:xfrm>
            <a:off x="0" y="6036816"/>
            <a:ext cx="9144000" cy="821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54119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026"/>
          <a:stretch/>
        </p:blipFill>
        <p:spPr>
          <a:xfrm>
            <a:off x="0" y="6036816"/>
            <a:ext cx="9144000" cy="82118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66062"/>
          <a:stretch/>
        </p:blipFill>
        <p:spPr>
          <a:xfrm>
            <a:off x="0" y="0"/>
            <a:ext cx="9144000" cy="2327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5291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59252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87785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31632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1087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151287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ti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685"/>
          <a:stretch/>
        </p:blipFill>
        <p:spPr>
          <a:xfrm>
            <a:off x="0" y="6356350"/>
            <a:ext cx="9144000" cy="501650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24000"/>
            <a:ext cx="8229600" cy="47342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013"/>
          <a:stretch/>
        </p:blipFill>
        <p:spPr>
          <a:xfrm>
            <a:off x="0" y="0"/>
            <a:ext cx="9144000" cy="890649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0678"/>
            <a:ext cx="8229600" cy="8075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9" name="Slide Number Placeholder 5"/>
          <p:cNvSpPr txBox="1">
            <a:spLocks/>
          </p:cNvSpPr>
          <p:nvPr userDrawn="1"/>
        </p:nvSpPr>
        <p:spPr>
          <a:xfrm>
            <a:off x="7239000" y="6451888"/>
            <a:ext cx="1524000" cy="3550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tabLst>
                <a:tab pos="1139825" algn="r"/>
              </a:tabLst>
              <a:defRPr sz="1100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tabLst>
                <a:tab pos="1425575" algn="r"/>
              </a:tabLst>
            </a:pPr>
            <a:r>
              <a:rPr lang="en-US" sz="1100" dirty="0" smtClean="0"/>
              <a:t>Communication    </a:t>
            </a:r>
            <a:fld id="{3E80E6E2-A2C9-4C22-9509-24FA37342BF8}" type="slidenum">
              <a:rPr lang="en-US" sz="1100" smtClean="0"/>
              <a:pPr algn="r">
                <a:tabLst>
                  <a:tab pos="1425575" algn="r"/>
                </a:tabLst>
              </a:pPr>
              <a:t>‹#›</a:t>
            </a:fld>
            <a:endParaRPr lang="en-US" sz="1100" dirty="0"/>
          </a:p>
        </p:txBody>
      </p:sp>
      <p:sp>
        <p:nvSpPr>
          <p:cNvPr id="4" name="TextBox 3"/>
          <p:cNvSpPr txBox="1"/>
          <p:nvPr userDrawn="1"/>
        </p:nvSpPr>
        <p:spPr>
          <a:xfrm>
            <a:off x="457200" y="6352401"/>
            <a:ext cx="382111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65000"/>
                  </a:schemeClr>
                </a:solidFill>
              </a:rPr>
              <a:t>AHRQ Safety Program for Mechanically Ventilated Patients</a:t>
            </a:r>
            <a:endParaRPr lang="en-US" sz="12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2567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457200" rtl="0" eaLnBrk="1" latinLnBrk="0" hangingPunct="1">
        <a:spcBef>
          <a:spcPct val="0"/>
        </a:spcBef>
        <a:buNone/>
        <a:defRPr sz="3200" kern="120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ts val="0"/>
        </a:spcBef>
        <a:spcAft>
          <a:spcPts val="600"/>
        </a:spcAft>
        <a:buClr>
          <a:schemeClr val="accent5"/>
        </a:buClr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0"/>
        </a:spcBef>
        <a:spcAft>
          <a:spcPts val="600"/>
        </a:spcAft>
        <a:buClr>
          <a:schemeClr val="accent5"/>
        </a:buClr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0"/>
        </a:spcBef>
        <a:spcAft>
          <a:spcPts val="600"/>
        </a:spcAft>
        <a:buClr>
          <a:schemeClr val="accent5"/>
        </a:buClr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0"/>
        </a:spcBef>
        <a:spcAft>
          <a:spcPts val="600"/>
        </a:spcAft>
        <a:buClr>
          <a:schemeClr val="accent5"/>
        </a:buClr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0"/>
        </a:spcBef>
        <a:spcAft>
          <a:spcPts val="600"/>
        </a:spcAft>
        <a:buClr>
          <a:schemeClr val="accent5"/>
        </a:buClr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hrq.gov/HAImvp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em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327564"/>
            <a:ext cx="7772400" cy="2549236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Communication Strategies for Sustainability</a:t>
            </a:r>
            <a:br>
              <a:rPr lang="en-US" dirty="0" smtClean="0">
                <a:solidFill>
                  <a:schemeClr val="tx1"/>
                </a:solidFill>
              </a:rPr>
            </a:br>
            <a:r>
              <a:rPr lang="en-US" dirty="0" smtClean="0">
                <a:solidFill>
                  <a:schemeClr val="tx1"/>
                </a:solidFill>
              </a:rPr>
              <a:t/>
            </a:r>
            <a:br>
              <a:rPr lang="en-US" dirty="0" smtClean="0">
                <a:solidFill>
                  <a:schemeClr val="tx1"/>
                </a:solidFill>
              </a:rPr>
            </a:b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Subtitle 1"/>
          <p:cNvSpPr>
            <a:spLocks noGrp="1"/>
          </p:cNvSpPr>
          <p:nvPr>
            <p:ph type="subTitle" idx="1"/>
          </p:nvPr>
        </p:nvSpPr>
        <p:spPr>
          <a:xfrm>
            <a:off x="952500" y="0"/>
            <a:ext cx="7239000" cy="1752600"/>
          </a:xfrm>
        </p:spPr>
        <p:txBody>
          <a:bodyPr anchor="ctr">
            <a:normAutofit/>
          </a:bodyPr>
          <a:lstStyle/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en-US" sz="4000" dirty="0">
                <a:solidFill>
                  <a:schemeClr val="bg1"/>
                </a:solidFill>
              </a:rPr>
              <a:t>AHRQ Safety Program for </a:t>
            </a:r>
            <a:r>
              <a:rPr lang="en-US" sz="4000" dirty="0" smtClean="0">
                <a:solidFill>
                  <a:schemeClr val="bg1"/>
                </a:solidFill>
              </a:rPr>
              <a:t>Mechanically Ventilated Patients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172200" y="6421402"/>
            <a:ext cx="2819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 smtClean="0">
                <a:solidFill>
                  <a:schemeClr val="bg1"/>
                </a:solidFill>
              </a:rPr>
              <a:t>AHRQ Pub. No. </a:t>
            </a:r>
            <a:r>
              <a:rPr lang="en-US" sz="1000" dirty="0" smtClean="0">
                <a:solidFill>
                  <a:schemeClr val="bg1"/>
                </a:solidFill>
              </a:rPr>
              <a:t>16(17)-0018-40-EF</a:t>
            </a:r>
            <a:endParaRPr lang="en-US" sz="1000" dirty="0" smtClean="0">
              <a:solidFill>
                <a:schemeClr val="bg1"/>
              </a:solidFill>
            </a:endParaRPr>
          </a:p>
          <a:p>
            <a:pPr algn="r"/>
            <a:r>
              <a:rPr lang="en-US" sz="1000" dirty="0" smtClean="0">
                <a:solidFill>
                  <a:schemeClr val="bg1"/>
                </a:solidFill>
              </a:rPr>
              <a:t>January</a:t>
            </a:r>
            <a:r>
              <a:rPr lang="en-US" sz="1000" dirty="0" smtClean="0">
                <a:solidFill>
                  <a:schemeClr val="bg1"/>
                </a:solidFill>
              </a:rPr>
              <a:t> 2017</a:t>
            </a:r>
            <a:endParaRPr lang="en-US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0837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 bwMode="auto">
          <a:xfrm>
            <a:off x="0" y="1219200"/>
            <a:ext cx="9144000" cy="4572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19" name="Rounded Rectangle 18"/>
          <p:cNvSpPr/>
          <p:nvPr/>
        </p:nvSpPr>
        <p:spPr bwMode="auto">
          <a:xfrm>
            <a:off x="3599649" y="914400"/>
            <a:ext cx="3048000" cy="1752600"/>
          </a:xfrm>
          <a:prstGeom prst="roundRect">
            <a:avLst/>
          </a:prstGeom>
          <a:solidFill>
            <a:srgbClr val="663399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For example–</a:t>
            </a:r>
          </a:p>
          <a:p>
            <a:r>
              <a:rPr lang="en-US" dirty="0" smtClean="0"/>
              <a:t>“Peter says…”</a:t>
            </a:r>
          </a:p>
          <a:p>
            <a:r>
              <a:rPr lang="en-US" dirty="0" smtClean="0"/>
              <a:t>“Obviously…” </a:t>
            </a:r>
          </a:p>
          <a:p>
            <a:r>
              <a:rPr lang="en-US" dirty="0" smtClean="0"/>
              <a:t>AMA</a:t>
            </a:r>
          </a:p>
        </p:txBody>
      </p:sp>
      <p:grpSp>
        <p:nvGrpSpPr>
          <p:cNvPr id="21" name="Group 20" descr="Man seated in rolling office chair with speech bubble that reads, &quot;If it is obvious, I better not ask.&quot;" title="Seated man in scrubs"/>
          <p:cNvGrpSpPr/>
          <p:nvPr/>
        </p:nvGrpSpPr>
        <p:grpSpPr>
          <a:xfrm>
            <a:off x="3733800" y="2971800"/>
            <a:ext cx="3429000" cy="3505200"/>
            <a:chOff x="3200400" y="3581398"/>
            <a:chExt cx="3429000" cy="3505200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3200400" y="3581398"/>
              <a:ext cx="2178832" cy="3505200"/>
            </a:xfrm>
            <a:prstGeom prst="rect">
              <a:avLst/>
            </a:prstGeom>
          </p:spPr>
        </p:pic>
        <p:pic>
          <p:nvPicPr>
            <p:cNvPr id="15" name="Picture 14" descr="Chat-Balloons-v2-07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4495798" y="3581395"/>
              <a:ext cx="1905001" cy="2209800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5257800" y="3886194"/>
              <a:ext cx="137160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1F497D"/>
                  </a:solidFill>
                  <a:latin typeface="Arial"/>
                  <a:cs typeface="Arial"/>
                </a:rPr>
                <a:t>If it is obvious, I better not ask.</a:t>
              </a:r>
              <a:endParaRPr lang="en-US" dirty="0">
                <a:solidFill>
                  <a:srgbClr val="1F497D"/>
                </a:solidFill>
                <a:latin typeface="Arial"/>
                <a:cs typeface="Arial"/>
              </a:endParaRPr>
            </a:p>
          </p:txBody>
        </p:sp>
      </p:grpSp>
      <p:grpSp>
        <p:nvGrpSpPr>
          <p:cNvPr id="4" name="Group 3" descr="Seated woman with speech bubble that reads, &quot;Who's Peter?&quot;" title="Seated woman"/>
          <p:cNvGrpSpPr/>
          <p:nvPr/>
        </p:nvGrpSpPr>
        <p:grpSpPr>
          <a:xfrm>
            <a:off x="438149" y="3705782"/>
            <a:ext cx="3143251" cy="2623881"/>
            <a:chOff x="438149" y="3705782"/>
            <a:chExt cx="3143251" cy="2623881"/>
          </a:xfrm>
        </p:grpSpPr>
        <p:pic>
          <p:nvPicPr>
            <p:cNvPr id="17" name="Picture 16" descr="Thought_Bubble.png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r="13438" b="15869"/>
            <a:stretch/>
          </p:blipFill>
          <p:spPr>
            <a:xfrm rot="5400000">
              <a:off x="1674619" y="3503419"/>
              <a:ext cx="1704418" cy="2109144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2276475" y="4142492"/>
              <a:ext cx="12192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latin typeface="Arial"/>
                  <a:cs typeface="Arial"/>
                </a:rPr>
                <a:t>Who’s Peter?</a:t>
              </a:r>
              <a:endParaRPr lang="en-US" dirty="0">
                <a:latin typeface="Arial"/>
                <a:cs typeface="Arial"/>
              </a:endParaRPr>
            </a:p>
          </p:txBody>
        </p:sp>
        <p:pic>
          <p:nvPicPr>
            <p:cNvPr id="24" name="Picture 23" descr="perturbed-patient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8149" y="4338332"/>
              <a:ext cx="1739900" cy="1991331"/>
            </a:xfrm>
            <a:prstGeom prst="rect">
              <a:avLst/>
            </a:prstGeom>
          </p:spPr>
        </p:pic>
      </p:grpSp>
      <p:grpSp>
        <p:nvGrpSpPr>
          <p:cNvPr id="2" name="Group 1" descr="Questioning physician with speech bubble that reads, &quot;AMA...Is that against medical advice, American medical Association, or Ask Me Anything?&quot;" title="Questioning Physician"/>
          <p:cNvGrpSpPr/>
          <p:nvPr/>
        </p:nvGrpSpPr>
        <p:grpSpPr>
          <a:xfrm>
            <a:off x="3675849" y="990600"/>
            <a:ext cx="5239551" cy="5191495"/>
            <a:chOff x="3675849" y="990600"/>
            <a:chExt cx="5239551" cy="5191495"/>
          </a:xfrm>
        </p:grpSpPr>
        <p:pic>
          <p:nvPicPr>
            <p:cNvPr id="8" name="Picture 7" descr="Chat-Balloons-v2-09.pn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V="1">
              <a:off x="4893435" y="-226986"/>
              <a:ext cx="1661379" cy="4096551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3752049" y="1066800"/>
              <a:ext cx="2980103" cy="12003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tx2"/>
                  </a:solidFill>
                  <a:latin typeface="Arial"/>
                  <a:cs typeface="Arial"/>
                </a:rPr>
                <a:t>AMA…</a:t>
              </a:r>
            </a:p>
            <a:p>
              <a:r>
                <a:rPr lang="en-US" sz="1600" dirty="0" smtClean="0">
                  <a:solidFill>
                    <a:schemeClr val="tx2"/>
                  </a:solidFill>
                  <a:latin typeface="Arial"/>
                  <a:cs typeface="Arial"/>
                </a:rPr>
                <a:t>Is that Against Medical Advice,</a:t>
              </a:r>
            </a:p>
            <a:p>
              <a:r>
                <a:rPr lang="en-US" sz="1600" dirty="0" smtClean="0">
                  <a:solidFill>
                    <a:schemeClr val="tx2"/>
                  </a:solidFill>
                  <a:latin typeface="Arial"/>
                  <a:cs typeface="Arial"/>
                </a:rPr>
                <a:t>American Medical Association,</a:t>
              </a:r>
            </a:p>
            <a:p>
              <a:r>
                <a:rPr lang="en-US" sz="1600" dirty="0">
                  <a:solidFill>
                    <a:schemeClr val="tx2"/>
                  </a:solidFill>
                  <a:latin typeface="Arial"/>
                  <a:cs typeface="Arial"/>
                </a:rPr>
                <a:t>o</a:t>
              </a:r>
              <a:r>
                <a:rPr lang="en-US" sz="1600" dirty="0" smtClean="0">
                  <a:solidFill>
                    <a:schemeClr val="tx2"/>
                  </a:solidFill>
                  <a:latin typeface="Arial"/>
                  <a:cs typeface="Arial"/>
                </a:rPr>
                <a:t>r Ask Me Anything?</a:t>
              </a:r>
              <a:endParaRPr lang="en-US" sz="1600" dirty="0">
                <a:solidFill>
                  <a:schemeClr val="tx2"/>
                </a:solidFill>
                <a:latin typeface="Arial"/>
                <a:cs typeface="Arial"/>
              </a:endParaRPr>
            </a:p>
          </p:txBody>
        </p:sp>
        <p:pic>
          <p:nvPicPr>
            <p:cNvPr id="20" name="Picture 19" descr="Maria-eLearningArt.006.png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99908" y="1229095"/>
              <a:ext cx="1715492" cy="4953000"/>
            </a:xfrm>
            <a:prstGeom prst="rect">
              <a:avLst/>
            </a:prstGeom>
          </p:spPr>
        </p:pic>
      </p:grpSp>
      <p:sp>
        <p:nvSpPr>
          <p:cNvPr id="18" name="Title 4"/>
          <p:cNvSpPr>
            <a:spLocks noGrp="1"/>
          </p:cNvSpPr>
          <p:nvPr>
            <p:ph type="title"/>
          </p:nvPr>
        </p:nvSpPr>
        <p:spPr>
          <a:xfrm>
            <a:off x="457200" y="30678"/>
            <a:ext cx="8229600" cy="807522"/>
          </a:xfrm>
        </p:spPr>
        <p:txBody>
          <a:bodyPr/>
          <a:lstStyle/>
          <a:p>
            <a:r>
              <a:rPr lang="en-US" dirty="0" smtClean="0"/>
              <a:t>Curse of Knowledge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3185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Overcoming the Curse of Knowledge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Find out what they know and what they need to know </a:t>
            </a:r>
          </a:p>
          <a:p>
            <a:r>
              <a:rPr lang="en-US" dirty="0" smtClean="0"/>
              <a:t>Close the loop</a:t>
            </a:r>
          </a:p>
          <a:p>
            <a:pPr lvl="1"/>
            <a:r>
              <a:rPr lang="en-US" dirty="0" smtClean="0"/>
              <a:t>Get feedback from member of target audience</a:t>
            </a:r>
          </a:p>
          <a:p>
            <a:pPr lvl="1"/>
            <a:r>
              <a:rPr lang="en-US" dirty="0" smtClean="0"/>
              <a:t>Share draft</a:t>
            </a:r>
          </a:p>
          <a:p>
            <a:pPr lvl="1"/>
            <a:r>
              <a:rPr lang="en-US" dirty="0" smtClean="0"/>
              <a:t>Ask them!</a:t>
            </a:r>
          </a:p>
          <a:p>
            <a:r>
              <a:rPr lang="en-US" dirty="0" smtClean="0"/>
              <a:t>Make it easy for your audience to understand your message</a:t>
            </a:r>
          </a:p>
          <a:p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10577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Overcoming the Curse of Knowledge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Use concrete language</a:t>
            </a:r>
          </a:p>
          <a:p>
            <a:r>
              <a:rPr lang="en-US" dirty="0" smtClean="0"/>
              <a:t>Tell a story</a:t>
            </a:r>
          </a:p>
          <a:p>
            <a:r>
              <a:rPr lang="en-US" dirty="0" smtClean="0"/>
              <a:t>Spell out logic</a:t>
            </a:r>
          </a:p>
          <a:p>
            <a:r>
              <a:rPr lang="en-US" dirty="0"/>
              <a:t>Explain acronyms and </a:t>
            </a:r>
            <a:r>
              <a:rPr lang="en-US" dirty="0" smtClean="0"/>
              <a:t>jargon</a:t>
            </a:r>
          </a:p>
          <a:p>
            <a:r>
              <a:rPr lang="en-US" dirty="0" smtClean="0"/>
              <a:t>Supply any necessary details</a:t>
            </a:r>
          </a:p>
          <a:p>
            <a:r>
              <a:rPr lang="en-US" dirty="0" smtClean="0"/>
              <a:t>Include background or context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93059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Communicating With Your Team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5410200" y="1524000"/>
            <a:ext cx="3276600" cy="4734296"/>
          </a:xfrm>
        </p:spPr>
        <p:txBody>
          <a:bodyPr/>
          <a:lstStyle/>
          <a:p>
            <a:pPr marL="0" indent="0">
              <a:buNone/>
            </a:pPr>
            <a:r>
              <a:rPr lang="en-US" sz="3200" dirty="0" smtClean="0"/>
              <a:t>It’s not about what YOU know</a:t>
            </a:r>
          </a:p>
          <a:p>
            <a:pPr marL="0" indent="0">
              <a:buNone/>
            </a:pPr>
            <a:endParaRPr lang="en-US" sz="3200" dirty="0" smtClean="0"/>
          </a:p>
          <a:p>
            <a:pPr marL="0" indent="0">
              <a:buNone/>
            </a:pPr>
            <a:r>
              <a:rPr lang="en-US" sz="3200" dirty="0" smtClean="0"/>
              <a:t>Focus on what </a:t>
            </a:r>
            <a:r>
              <a:rPr lang="en-US" sz="3600" dirty="0" smtClean="0"/>
              <a:t>YOUR AUDIENCE </a:t>
            </a:r>
            <a:r>
              <a:rPr lang="en-US" sz="3200" dirty="0" smtClean="0"/>
              <a:t>needs to know</a:t>
            </a:r>
            <a:endParaRPr lang="en-US" sz="3200" dirty="0"/>
          </a:p>
        </p:txBody>
      </p:sp>
      <p:grpSp>
        <p:nvGrpSpPr>
          <p:cNvPr id="4" name="Group 3" descr="Illustrated female physician with screen displaying data graphs. " title="Woman at podium with charts"/>
          <p:cNvGrpSpPr/>
          <p:nvPr/>
        </p:nvGrpSpPr>
        <p:grpSpPr>
          <a:xfrm>
            <a:off x="457200" y="1524000"/>
            <a:ext cx="4810914" cy="4357624"/>
            <a:chOff x="457200" y="1524000"/>
            <a:chExt cx="4810914" cy="4357624"/>
          </a:xfrm>
        </p:grpSpPr>
        <p:pic>
          <p:nvPicPr>
            <p:cNvPr id="6" name="Picture 5" descr="MDatPodium.pn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200" y="1524000"/>
              <a:ext cx="4810914" cy="4357624"/>
            </a:xfrm>
            <a:prstGeom prst="rect">
              <a:avLst/>
            </a:prstGeom>
          </p:spPr>
        </p:pic>
        <p:pic>
          <p:nvPicPr>
            <p:cNvPr id="7" name="Picture 6" descr="Screen Shot 2015-06-04 at 9.52.39 AM.png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32" r="51042" b="8896"/>
            <a:stretch/>
          </p:blipFill>
          <p:spPr>
            <a:xfrm>
              <a:off x="2667000" y="2206260"/>
              <a:ext cx="1590624" cy="994140"/>
            </a:xfrm>
            <a:prstGeom prst="rect">
              <a:avLst/>
            </a:prstGeom>
          </p:spPr>
        </p:pic>
        <p:pic>
          <p:nvPicPr>
            <p:cNvPr id="8" name="Picture 7" descr="Screen Shot 2015-06-04 at 9.52.39 AM.png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722"/>
            <a:stretch/>
          </p:blipFill>
          <p:spPr>
            <a:xfrm>
              <a:off x="3276600" y="3276599"/>
              <a:ext cx="1676400" cy="114929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101089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What Do You Want To Accomplish? 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800" i="1" dirty="0" smtClean="0">
                <a:solidFill>
                  <a:schemeClr val="accent5"/>
                </a:solidFill>
              </a:rPr>
              <a:t>Change Behavior</a:t>
            </a:r>
          </a:p>
          <a:p>
            <a:r>
              <a:rPr lang="en-US" sz="2400" dirty="0" smtClean="0"/>
              <a:t>Information can motivate change, but emotion helps propel it</a:t>
            </a:r>
          </a:p>
          <a:p>
            <a:r>
              <a:rPr lang="en-US" sz="2400" dirty="0" smtClean="0"/>
              <a:t>Show, don’t tell</a:t>
            </a:r>
          </a:p>
          <a:p>
            <a:pPr lvl="1"/>
            <a:r>
              <a:rPr lang="en-US" sz="2400" dirty="0" smtClean="0"/>
              <a:t>Share stories or photos</a:t>
            </a:r>
          </a:p>
          <a:p>
            <a:pPr lvl="1"/>
            <a:r>
              <a:rPr lang="en-US" sz="2400" dirty="0" smtClean="0"/>
              <a:t>Direct attention to the destination</a:t>
            </a:r>
          </a:p>
          <a:p>
            <a:r>
              <a:rPr lang="en-US" sz="2400" dirty="0" smtClean="0"/>
              <a:t>Cultivate a sense of identity around change</a:t>
            </a:r>
          </a:p>
          <a:p>
            <a:r>
              <a:rPr lang="en-US" sz="2400" dirty="0" smtClean="0"/>
              <a:t>Encourage habits and make new behavior contagious</a:t>
            </a:r>
          </a:p>
          <a:p>
            <a:r>
              <a:rPr lang="en-US" sz="2400" dirty="0" smtClean="0"/>
              <a:t>Share your data</a:t>
            </a:r>
          </a:p>
          <a:p>
            <a:endParaRPr lang="en-US" sz="2400" dirty="0" smtClean="0"/>
          </a:p>
          <a:p>
            <a:endParaRPr 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18951473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What Do You Want To Accomplish? 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800" i="1" dirty="0" smtClean="0">
                <a:solidFill>
                  <a:schemeClr val="accent5"/>
                </a:solidFill>
              </a:rPr>
              <a:t>Garner Buy-In</a:t>
            </a:r>
          </a:p>
          <a:p>
            <a:r>
              <a:rPr lang="en-US" sz="2400" dirty="0" smtClean="0"/>
              <a:t>Prepare multipronged approach for approval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400" dirty="0" smtClean="0"/>
              <a:t>Target individual stakeholders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2000" dirty="0" smtClean="0"/>
              <a:t>Identify respected members of team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2000" dirty="0" smtClean="0"/>
              <a:t>Solicit feedback early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400" dirty="0" smtClean="0"/>
              <a:t>Address the wisdom of naysayers</a:t>
            </a:r>
            <a:endParaRPr lang="en-US" sz="2400" dirty="0"/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2000" dirty="0"/>
              <a:t>F</a:t>
            </a:r>
            <a:r>
              <a:rPr lang="en-US" sz="2000" dirty="0" smtClean="0"/>
              <a:t>ind the kernel of truth in their doubts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2000" dirty="0" smtClean="0"/>
              <a:t>Take that truth seriously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400" dirty="0" smtClean="0"/>
              <a:t>Advocate for grassroots approach rather than lightning bolt approach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400" dirty="0" smtClean="0"/>
              <a:t>Share your data</a:t>
            </a:r>
          </a:p>
        </p:txBody>
      </p:sp>
    </p:spTree>
    <p:extLst>
      <p:ext uri="{BB962C8B-B14F-4D97-AF65-F5344CB8AC3E}">
        <p14:creationId xmlns:p14="http://schemas.microsoft.com/office/powerpoint/2010/main" val="20147621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What Do You Want </a:t>
            </a:r>
            <a:r>
              <a:rPr lang="en-US" dirty="0"/>
              <a:t>T</a:t>
            </a:r>
            <a:r>
              <a:rPr lang="en-US" dirty="0" smtClean="0"/>
              <a:t>o Accomplish? 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800" i="1" dirty="0">
                <a:solidFill>
                  <a:schemeClr val="accent5"/>
                </a:solidFill>
              </a:rPr>
              <a:t>Provide Status Update</a:t>
            </a:r>
          </a:p>
          <a:p>
            <a:r>
              <a:rPr lang="en-US" sz="2400" dirty="0" smtClean="0"/>
              <a:t>Frame background information</a:t>
            </a:r>
          </a:p>
          <a:p>
            <a:r>
              <a:rPr lang="en-US" sz="2400" dirty="0" smtClean="0"/>
              <a:t>Tailor update to audience</a:t>
            </a:r>
          </a:p>
          <a:p>
            <a:pPr lvl="1"/>
            <a:r>
              <a:rPr lang="en-US" sz="2000" dirty="0" smtClean="0"/>
              <a:t>Adapt for unit, interdepartmental, management, hospitalwide, or external audiences</a:t>
            </a:r>
          </a:p>
          <a:p>
            <a:pPr lvl="1"/>
            <a:r>
              <a:rPr lang="en-US" sz="2000" dirty="0" smtClean="0"/>
              <a:t>Be mindful of different goals and knowledge base</a:t>
            </a:r>
          </a:p>
          <a:p>
            <a:r>
              <a:rPr lang="en-US" sz="2400" dirty="0" smtClean="0"/>
              <a:t>Identify key actions or upcoming decisions </a:t>
            </a:r>
          </a:p>
          <a:p>
            <a:r>
              <a:rPr lang="en-US" sz="2400" dirty="0" smtClean="0"/>
              <a:t>Link to organizational goals</a:t>
            </a:r>
          </a:p>
          <a:p>
            <a:r>
              <a:rPr lang="en-US" sz="2400" dirty="0" smtClean="0"/>
              <a:t>Share your data</a:t>
            </a:r>
          </a:p>
        </p:txBody>
      </p:sp>
    </p:spTree>
    <p:extLst>
      <p:ext uri="{BB962C8B-B14F-4D97-AF65-F5344CB8AC3E}">
        <p14:creationId xmlns:p14="http://schemas.microsoft.com/office/powerpoint/2010/main" val="2299560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What Do You Want To Accomplish?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spcBef>
                <a:spcPts val="0"/>
              </a:spcBef>
              <a:spcAft>
                <a:spcPts val="900"/>
              </a:spcAft>
              <a:buNone/>
            </a:pPr>
            <a:r>
              <a:rPr lang="en-US" sz="2800" i="1" dirty="0" smtClean="0">
                <a:solidFill>
                  <a:schemeClr val="accent5"/>
                </a:solidFill>
              </a:rPr>
              <a:t>Ask for Resources</a:t>
            </a:r>
          </a:p>
          <a:p>
            <a:pPr>
              <a:spcBef>
                <a:spcPts val="0"/>
              </a:spcBef>
              <a:spcAft>
                <a:spcPts val="900"/>
              </a:spcAft>
            </a:pPr>
            <a:r>
              <a:rPr lang="en-US" altLang="en-US" sz="2400" dirty="0"/>
              <a:t>Be specific </a:t>
            </a:r>
            <a:r>
              <a:rPr lang="en-US" altLang="en-US" sz="2400" dirty="0" smtClean="0"/>
              <a:t>and clear with </a:t>
            </a:r>
            <a:r>
              <a:rPr lang="en-US" altLang="en-US" sz="2400" dirty="0"/>
              <a:t>your </a:t>
            </a:r>
            <a:r>
              <a:rPr lang="en-US" altLang="en-US" sz="2400" dirty="0" smtClean="0"/>
              <a:t>requests</a:t>
            </a:r>
            <a:endParaRPr lang="en-US" altLang="en-US" sz="2400" dirty="0"/>
          </a:p>
          <a:p>
            <a:pPr>
              <a:spcBef>
                <a:spcPts val="0"/>
              </a:spcBef>
              <a:spcAft>
                <a:spcPts val="900"/>
              </a:spcAft>
            </a:pPr>
            <a:r>
              <a:rPr lang="en-US" altLang="en-US" sz="2400" dirty="0"/>
              <a:t>Be prepared with evidence to support </a:t>
            </a:r>
            <a:r>
              <a:rPr lang="en-US" altLang="en-US" sz="2400" dirty="0" smtClean="0"/>
              <a:t>requests</a:t>
            </a:r>
          </a:p>
          <a:p>
            <a:pPr>
              <a:spcAft>
                <a:spcPts val="900"/>
              </a:spcAft>
            </a:pPr>
            <a:r>
              <a:rPr lang="en-US" sz="2400" dirty="0"/>
              <a:t>Share your data</a:t>
            </a:r>
          </a:p>
          <a:p>
            <a:pPr>
              <a:spcBef>
                <a:spcPts val="0"/>
              </a:spcBef>
              <a:spcAft>
                <a:spcPts val="900"/>
              </a:spcAft>
            </a:pPr>
            <a:r>
              <a:rPr lang="en-US" altLang="en-US" sz="2400" dirty="0" smtClean="0"/>
              <a:t>Anticipate </a:t>
            </a:r>
            <a:r>
              <a:rPr lang="en-US" altLang="en-US" sz="2400" dirty="0"/>
              <a:t>obstacles and solutions</a:t>
            </a:r>
          </a:p>
          <a:p>
            <a:pPr>
              <a:spcBef>
                <a:spcPts val="0"/>
              </a:spcBef>
              <a:spcAft>
                <a:spcPts val="900"/>
              </a:spcAft>
            </a:pPr>
            <a:r>
              <a:rPr lang="en-US" altLang="en-US" sz="2400" dirty="0"/>
              <a:t>Provide alternatives, where </a:t>
            </a:r>
            <a:r>
              <a:rPr lang="en-US" altLang="en-US" sz="2400" dirty="0" smtClean="0"/>
              <a:t>possible</a:t>
            </a:r>
            <a:endParaRPr lang="en-US" altLang="en-US" sz="2400" dirty="0"/>
          </a:p>
          <a:p>
            <a:pPr>
              <a:spcBef>
                <a:spcPts val="0"/>
              </a:spcBef>
              <a:spcAft>
                <a:spcPts val="900"/>
              </a:spcAft>
            </a:pPr>
            <a:r>
              <a:rPr lang="en-US" altLang="en-US" sz="2400" dirty="0" smtClean="0"/>
              <a:t>Offer </a:t>
            </a:r>
            <a:r>
              <a:rPr lang="en-US" altLang="en-US" sz="2400" dirty="0"/>
              <a:t>a reasonable timeframe to address </a:t>
            </a:r>
            <a:r>
              <a:rPr lang="en-US" altLang="en-US" sz="2400" dirty="0" smtClean="0"/>
              <a:t>concerns</a:t>
            </a:r>
            <a:endParaRPr lang="en-US" altLang="en-US" sz="2400" dirty="0"/>
          </a:p>
        </p:txBody>
      </p:sp>
      <p:sp>
        <p:nvSpPr>
          <p:cNvPr id="6" name="Rectangle 5"/>
          <p:cNvSpPr/>
          <p:nvPr/>
        </p:nvSpPr>
        <p:spPr bwMode="auto">
          <a:xfrm>
            <a:off x="914400" y="5105400"/>
            <a:ext cx="6553200" cy="9144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600" dirty="0" smtClean="0">
                <a:solidFill>
                  <a:schemeClr val="tx1"/>
                </a:solidFill>
                <a:latin typeface="Arial"/>
                <a:cs typeface="Arial"/>
              </a:rPr>
              <a:t>Find evidence to support interventions on </a:t>
            </a:r>
            <a:r>
              <a:rPr lang="en-US" sz="1600" dirty="0">
                <a:solidFill>
                  <a:schemeClr val="tx1"/>
                </a:solidFill>
                <a:latin typeface="Arial"/>
                <a:cs typeface="Arial"/>
              </a:rPr>
              <a:t>the program Web site at </a:t>
            </a:r>
            <a:r>
              <a:rPr lang="en-US" sz="1600" dirty="0">
                <a:solidFill>
                  <a:schemeClr val="tx1"/>
                </a:solidFill>
                <a:latin typeface="Arial"/>
                <a:cs typeface="Arial"/>
                <a:hlinkClick r:id="rId3"/>
              </a:rPr>
              <a:t>http://</a:t>
            </a:r>
            <a:r>
              <a:rPr lang="en-US" sz="1600" dirty="0" smtClean="0">
                <a:solidFill>
                  <a:schemeClr val="tx1"/>
                </a:solidFill>
                <a:latin typeface="Arial"/>
                <a:cs typeface="Arial"/>
                <a:hlinkClick r:id="rId3"/>
              </a:rPr>
              <a:t>www.ahrq.gov/HAImvp</a:t>
            </a:r>
            <a:r>
              <a:rPr lang="en-US" sz="1600" dirty="0" smtClean="0">
                <a:solidFill>
                  <a:schemeClr val="tx1"/>
                </a:solidFill>
                <a:cs typeface="Arial"/>
              </a:rPr>
              <a:t>. </a:t>
            </a:r>
            <a:endParaRPr kumimoji="0" 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108382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r">
              <a:buNone/>
            </a:pPr>
            <a:endParaRPr lang="en-US" sz="4000" dirty="0" smtClean="0"/>
          </a:p>
          <a:p>
            <a:pPr marL="0" indent="0" algn="r">
              <a:buNone/>
            </a:pPr>
            <a:r>
              <a:rPr lang="en-US" sz="4000" dirty="0" smtClean="0"/>
              <a:t>If </a:t>
            </a:r>
            <a:r>
              <a:rPr lang="en-US" sz="4000" dirty="0"/>
              <a:t>I had more time, </a:t>
            </a:r>
            <a:endParaRPr lang="en-US" sz="4000" dirty="0" smtClean="0"/>
          </a:p>
          <a:p>
            <a:pPr marL="0" indent="0" algn="r">
              <a:buNone/>
            </a:pPr>
            <a:r>
              <a:rPr lang="en-US" sz="4000" dirty="0" smtClean="0"/>
              <a:t>I </a:t>
            </a:r>
            <a:r>
              <a:rPr lang="en-US" sz="4000" dirty="0"/>
              <a:t>would have written a shorter letter</a:t>
            </a:r>
            <a:r>
              <a:rPr lang="en-US" sz="4000" dirty="0" smtClean="0"/>
              <a:t>.</a:t>
            </a:r>
          </a:p>
          <a:p>
            <a:pPr marL="0" indent="0" algn="r">
              <a:buNone/>
            </a:pPr>
            <a:endParaRPr lang="en-US" sz="3600" i="1" dirty="0" smtClean="0"/>
          </a:p>
          <a:p>
            <a:pPr marL="0" indent="0" algn="r">
              <a:buNone/>
            </a:pPr>
            <a:endParaRPr lang="en-US" sz="3600" i="1" dirty="0"/>
          </a:p>
          <a:p>
            <a:pPr marL="0" indent="0" algn="r">
              <a:buNone/>
            </a:pPr>
            <a:r>
              <a:rPr lang="en-US" sz="3600" i="1" dirty="0" smtClean="0"/>
              <a:t>And added my data.</a:t>
            </a:r>
            <a:endParaRPr lang="en-US" sz="3600" i="1" dirty="0"/>
          </a:p>
        </p:txBody>
      </p:sp>
    </p:spTree>
    <p:extLst>
      <p:ext uri="{BB962C8B-B14F-4D97-AF65-F5344CB8AC3E}">
        <p14:creationId xmlns:p14="http://schemas.microsoft.com/office/powerpoint/2010/main" val="1647122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Practical Tips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 smtClean="0"/>
              <a:t>Identify </a:t>
            </a:r>
            <a:r>
              <a:rPr lang="en-US" sz="2800" dirty="0"/>
              <a:t>your audience</a:t>
            </a:r>
          </a:p>
          <a:p>
            <a:pPr lvl="1"/>
            <a:r>
              <a:rPr lang="en-US" sz="2400" dirty="0"/>
              <a:t>W</a:t>
            </a:r>
            <a:r>
              <a:rPr lang="en-US" sz="2400" dirty="0" smtClean="0"/>
              <a:t>hat do they want </a:t>
            </a:r>
            <a:r>
              <a:rPr lang="en-US" sz="2400" dirty="0"/>
              <a:t>to </a:t>
            </a:r>
            <a:r>
              <a:rPr lang="en-US" sz="2400" dirty="0" smtClean="0"/>
              <a:t>know?</a:t>
            </a:r>
            <a:endParaRPr lang="en-US" sz="2400" dirty="0"/>
          </a:p>
          <a:p>
            <a:pPr lvl="1"/>
            <a:r>
              <a:rPr lang="en-US" sz="2400" dirty="0" smtClean="0"/>
              <a:t>What do they need </a:t>
            </a:r>
            <a:r>
              <a:rPr lang="en-US" sz="2400" dirty="0"/>
              <a:t>to </a:t>
            </a:r>
            <a:r>
              <a:rPr lang="en-US" sz="2400" dirty="0" smtClean="0"/>
              <a:t>know?</a:t>
            </a:r>
          </a:p>
          <a:p>
            <a:pPr lvl="1"/>
            <a:r>
              <a:rPr lang="en-US" sz="2400" dirty="0" smtClean="0"/>
              <a:t>What do they need </a:t>
            </a:r>
            <a:r>
              <a:rPr lang="en-US" sz="2400" dirty="0"/>
              <a:t>to </a:t>
            </a:r>
            <a:r>
              <a:rPr lang="en-US" sz="2400" dirty="0" smtClean="0"/>
              <a:t>do?</a:t>
            </a:r>
            <a:endParaRPr lang="en-US" sz="2400" dirty="0"/>
          </a:p>
          <a:p>
            <a:r>
              <a:rPr lang="en-US" sz="2800" dirty="0" smtClean="0"/>
              <a:t>Determine what you </a:t>
            </a:r>
            <a:r>
              <a:rPr lang="en-US" sz="2800" dirty="0"/>
              <a:t>want to </a:t>
            </a:r>
            <a:r>
              <a:rPr lang="en-US" sz="2800" dirty="0" smtClean="0"/>
              <a:t>accomplish</a:t>
            </a:r>
            <a:endParaRPr lang="en-US" sz="2800" dirty="0"/>
          </a:p>
          <a:p>
            <a:r>
              <a:rPr lang="en-US" sz="2800" dirty="0"/>
              <a:t>Overcome the curse of knowledge</a:t>
            </a:r>
          </a:p>
          <a:p>
            <a:r>
              <a:rPr lang="en-US" sz="2800" dirty="0" smtClean="0"/>
              <a:t>Focus on the audience–it’s not </a:t>
            </a:r>
            <a:r>
              <a:rPr lang="en-US" sz="2800" dirty="0"/>
              <a:t>about you</a:t>
            </a:r>
          </a:p>
          <a:p>
            <a:r>
              <a:rPr lang="en-US" sz="2800" dirty="0"/>
              <a:t>Be </a:t>
            </a:r>
            <a:r>
              <a:rPr lang="en-US" sz="2800" dirty="0" smtClean="0"/>
              <a:t>concise and </a:t>
            </a:r>
            <a:r>
              <a:rPr lang="en-US" sz="2800" dirty="0"/>
              <a:t>be </a:t>
            </a:r>
            <a:r>
              <a:rPr lang="en-US" sz="2800" dirty="0" smtClean="0"/>
              <a:t>clear</a:t>
            </a:r>
          </a:p>
          <a:p>
            <a:r>
              <a:rPr lang="en-US" sz="2800" dirty="0" smtClean="0"/>
              <a:t>Share your data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4417007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Learning Objectives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524000"/>
            <a:ext cx="8382000" cy="4734296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After reviewing this module, you will be able to—</a:t>
            </a:r>
          </a:p>
          <a:p>
            <a:r>
              <a:rPr lang="en-US" sz="2800" dirty="0" smtClean="0"/>
              <a:t>Identify your target audience</a:t>
            </a:r>
          </a:p>
          <a:p>
            <a:r>
              <a:rPr lang="en-US" sz="2800" dirty="0" smtClean="0"/>
              <a:t>Overcome the curse of knowledge</a:t>
            </a:r>
          </a:p>
          <a:p>
            <a:r>
              <a:rPr lang="en-US" sz="2800" dirty="0" smtClean="0"/>
              <a:t>Articulate the goal of your message</a:t>
            </a:r>
          </a:p>
          <a:p>
            <a:r>
              <a:rPr lang="en-US" sz="2800" dirty="0" smtClean="0"/>
              <a:t>Apply practical strategies to improve the effectiveness of team communications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040665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ample line graph showing compliance rates in a hospital over a period of time" title="Sample Repor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7" y="1371600"/>
            <a:ext cx="9067454" cy="48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Sample Generated Report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461820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5" t="21832" r="5026" b="24338"/>
          <a:stretch/>
        </p:blipFill>
        <p:spPr bwMode="auto">
          <a:xfrm>
            <a:off x="654382" y="1370878"/>
            <a:ext cx="8413418" cy="26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 rot="16200000">
            <a:off x="-912168" y="2390746"/>
            <a:ext cx="2438402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404040"/>
                </a:solidFill>
                <a:latin typeface="Arial"/>
                <a:cs typeface="Arial"/>
              </a:rPr>
              <a:t>Percent %</a:t>
            </a:r>
            <a:endParaRPr lang="en-US" sz="2000" dirty="0">
              <a:solidFill>
                <a:srgbClr val="404040"/>
              </a:solidFill>
              <a:latin typeface="Arial"/>
              <a:cs typeface="Arial"/>
            </a:endParaRPr>
          </a:p>
        </p:txBody>
      </p:sp>
      <p:grpSp>
        <p:nvGrpSpPr>
          <p:cNvPr id="6" name="Group 5" descr="Graph showing the compliance rate for an intervention over time." title="Compliance rate graph"/>
          <p:cNvGrpSpPr/>
          <p:nvPr/>
        </p:nvGrpSpPr>
        <p:grpSpPr>
          <a:xfrm>
            <a:off x="381000" y="1247001"/>
            <a:ext cx="8534400" cy="5165824"/>
            <a:chOff x="381000" y="1247001"/>
            <a:chExt cx="8534400" cy="5165824"/>
          </a:xfrm>
        </p:grpSpPr>
        <p:sp>
          <p:nvSpPr>
            <p:cNvPr id="19" name="Rectangle 18"/>
            <p:cNvSpPr/>
            <p:nvPr/>
          </p:nvSpPr>
          <p:spPr bwMode="auto">
            <a:xfrm>
              <a:off x="381000" y="1524000"/>
              <a:ext cx="533400" cy="2895600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  <p:pic>
          <p:nvPicPr>
            <p:cNvPr id="5" name="Picture 4" descr="Detailed view of a sample line graph showing compliance rates in a hospital over a period of time" title="Line Graph Detail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935" t="76571" r="51105"/>
            <a:stretch/>
          </p:blipFill>
          <p:spPr bwMode="auto">
            <a:xfrm>
              <a:off x="1588219" y="4419600"/>
              <a:ext cx="6260381" cy="19932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8" name="TextBox 7"/>
            <p:cNvSpPr txBox="1"/>
            <p:nvPr/>
          </p:nvSpPr>
          <p:spPr>
            <a:xfrm>
              <a:off x="914400" y="3837423"/>
              <a:ext cx="609600" cy="461665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/>
                  <a:cs typeface="Arial"/>
                </a:rPr>
                <a:t>Feb 2014</a:t>
              </a:r>
              <a:endPara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2146300" y="3837423"/>
              <a:ext cx="609600" cy="461665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/>
                  <a:cs typeface="Arial"/>
                </a:rPr>
                <a:t>March 2014</a:t>
              </a:r>
              <a:endPara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3378200" y="3837423"/>
              <a:ext cx="609600" cy="461665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/>
                  <a:cs typeface="Arial"/>
                </a:rPr>
                <a:t>April 2014</a:t>
              </a:r>
              <a:endPara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610100" y="3837423"/>
              <a:ext cx="609600" cy="461665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/>
                  <a:cs typeface="Arial"/>
                </a:rPr>
                <a:t>May 2014</a:t>
              </a:r>
              <a:endPara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5842000" y="3837423"/>
              <a:ext cx="609600" cy="461665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/>
                  <a:cs typeface="Arial"/>
                </a:rPr>
                <a:t>June 2014</a:t>
              </a:r>
              <a:endPara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7073900" y="3837423"/>
              <a:ext cx="609600" cy="461665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/>
                  <a:cs typeface="Arial"/>
                </a:rPr>
                <a:t>July 2014</a:t>
              </a:r>
              <a:endPara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8305800" y="3837423"/>
              <a:ext cx="609600" cy="461665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/>
                  <a:cs typeface="Arial"/>
                </a:rPr>
                <a:t>Aug 2014</a:t>
              </a:r>
              <a:endPara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421732" y="3639120"/>
              <a:ext cx="49266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200" dirty="0" smtClean="0">
                  <a:solidFill>
                    <a:srgbClr val="404040"/>
                  </a:solidFill>
                  <a:latin typeface="Arial"/>
                  <a:cs typeface="Arial"/>
                </a:rPr>
                <a:t>60%</a:t>
              </a:r>
              <a:endParaRPr lang="en-US" sz="1200" dirty="0">
                <a:solidFill>
                  <a:srgbClr val="404040"/>
                </a:solidFill>
                <a:latin typeface="Arial"/>
                <a:cs typeface="Arial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421732" y="3039140"/>
              <a:ext cx="49266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200" dirty="0" smtClean="0">
                  <a:solidFill>
                    <a:srgbClr val="404040"/>
                  </a:solidFill>
                  <a:latin typeface="Arial"/>
                  <a:cs typeface="Arial"/>
                </a:rPr>
                <a:t>65%</a:t>
              </a:r>
              <a:endParaRPr lang="en-US" sz="1200" dirty="0">
                <a:solidFill>
                  <a:srgbClr val="404040"/>
                </a:solidFill>
                <a:latin typeface="Arial"/>
                <a:cs typeface="Arial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421732" y="2439160"/>
              <a:ext cx="49266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200" dirty="0">
                  <a:solidFill>
                    <a:srgbClr val="404040"/>
                  </a:solidFill>
                  <a:latin typeface="Arial"/>
                  <a:cs typeface="Arial"/>
                </a:rPr>
                <a:t>7</a:t>
              </a:r>
              <a:r>
                <a:rPr lang="en-US" sz="1200" dirty="0" smtClean="0">
                  <a:solidFill>
                    <a:srgbClr val="404040"/>
                  </a:solidFill>
                  <a:latin typeface="Arial"/>
                  <a:cs typeface="Arial"/>
                </a:rPr>
                <a:t>0%</a:t>
              </a:r>
              <a:endParaRPr lang="en-US" sz="1200" dirty="0">
                <a:solidFill>
                  <a:srgbClr val="404040"/>
                </a:solidFill>
                <a:latin typeface="Arial"/>
                <a:cs typeface="Arial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421732" y="1827741"/>
              <a:ext cx="49266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200" dirty="0" smtClean="0">
                  <a:solidFill>
                    <a:srgbClr val="404040"/>
                  </a:solidFill>
                  <a:latin typeface="Arial"/>
                  <a:cs typeface="Arial"/>
                </a:rPr>
                <a:t>75%</a:t>
              </a:r>
              <a:endParaRPr lang="en-US" sz="1200" dirty="0">
                <a:solidFill>
                  <a:srgbClr val="404040"/>
                </a:solidFill>
                <a:latin typeface="Arial"/>
                <a:cs typeface="Arial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421732" y="1247001"/>
              <a:ext cx="49266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200" dirty="0" smtClean="0">
                  <a:solidFill>
                    <a:srgbClr val="404040"/>
                  </a:solidFill>
                  <a:latin typeface="Arial"/>
                  <a:cs typeface="Arial"/>
                </a:rPr>
                <a:t>80%</a:t>
              </a:r>
              <a:endParaRPr lang="en-US" sz="1200" dirty="0">
                <a:solidFill>
                  <a:srgbClr val="404040"/>
                </a:solidFill>
                <a:latin typeface="Arial"/>
                <a:cs typeface="Arial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Monthly SAT Compliance </a:t>
            </a:r>
            <a:r>
              <a:rPr lang="en-US" dirty="0" smtClean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Rate</a:t>
            </a:r>
            <a:endParaRPr lang="en-US" dirty="0">
              <a:solidFill>
                <a:schemeClr val="bg1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333500" y="914400"/>
            <a:ext cx="6477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Spontaneous Awakening Trials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5604507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Monthly SAT Compliance Rate</a:t>
            </a:r>
            <a:endParaRPr lang="en-US" dirty="0">
              <a:latin typeface="Calibri" charset="0"/>
              <a:ea typeface="Calibri" charset="0"/>
              <a:cs typeface="Calibri" charset="0"/>
            </a:endParaRPr>
          </a:p>
        </p:txBody>
      </p:sp>
      <p:grpSp>
        <p:nvGrpSpPr>
          <p:cNvPr id="6" name="Group 5" descr="Graph at top labeled “Spontaneous Awakening Trials” has a bold circled number 1 in the top right hand quadrant, a bold circled number 2 in the bottom left corner and a bold circled number 3 in the 2 column chart below the graph. X axis shows dates from Feb ’14 to Aug ’14 and y axis shows percentages from 60% to 80%.  The 2 column chart has a list of dates ranging from February ’14 to August ’14 and the column on right has heading of “You” with a list of percentages below "/>
          <p:cNvGrpSpPr/>
          <p:nvPr/>
        </p:nvGrpSpPr>
        <p:grpSpPr>
          <a:xfrm>
            <a:off x="106978" y="568236"/>
            <a:ext cx="8960822" cy="5844589"/>
            <a:chOff x="106978" y="568236"/>
            <a:chExt cx="8960822" cy="5844589"/>
          </a:xfrm>
        </p:grpSpPr>
        <p:pic>
          <p:nvPicPr>
            <p:cNvPr id="5" name="Picture 4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935" t="76571" r="51105"/>
            <a:stretch/>
          </p:blipFill>
          <p:spPr bwMode="auto">
            <a:xfrm>
              <a:off x="1588219" y="4419600"/>
              <a:ext cx="6260381" cy="19932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5" t="21832" r="5026" b="24338"/>
            <a:stretch/>
          </p:blipFill>
          <p:spPr bwMode="auto">
            <a:xfrm>
              <a:off x="654382" y="1370878"/>
              <a:ext cx="8413418" cy="26286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26" name="Group 25"/>
            <p:cNvGrpSpPr/>
            <p:nvPr/>
          </p:nvGrpSpPr>
          <p:grpSpPr>
            <a:xfrm>
              <a:off x="7683500" y="568236"/>
              <a:ext cx="762000" cy="923330"/>
              <a:chOff x="7848600" y="421839"/>
              <a:chExt cx="762000" cy="923330"/>
            </a:xfrm>
          </p:grpSpPr>
          <p:sp>
            <p:nvSpPr>
              <p:cNvPr id="23" name="Oval 22"/>
              <p:cNvSpPr/>
              <p:nvPr/>
            </p:nvSpPr>
            <p:spPr bwMode="auto">
              <a:xfrm>
                <a:off x="7848600" y="470740"/>
                <a:ext cx="762000" cy="838200"/>
              </a:xfrm>
              <a:prstGeom prst="ellipse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</a:endParaRPr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7848600" y="421839"/>
                <a:ext cx="762000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5400" b="1" dirty="0">
                    <a:latin typeface="American Typewriter"/>
                    <a:cs typeface="American Typewriter"/>
                  </a:rPr>
                  <a:t>1</a:t>
                </a:r>
              </a:p>
            </p:txBody>
          </p:sp>
        </p:grpSp>
        <p:grpSp>
          <p:nvGrpSpPr>
            <p:cNvPr id="22" name="Group 21"/>
            <p:cNvGrpSpPr/>
            <p:nvPr/>
          </p:nvGrpSpPr>
          <p:grpSpPr>
            <a:xfrm>
              <a:off x="1397000" y="4954547"/>
              <a:ext cx="762000" cy="923330"/>
              <a:chOff x="750517" y="4970858"/>
              <a:chExt cx="762000" cy="923330"/>
            </a:xfrm>
          </p:grpSpPr>
          <p:sp>
            <p:nvSpPr>
              <p:cNvPr id="29" name="Oval 28"/>
              <p:cNvSpPr/>
              <p:nvPr/>
            </p:nvSpPr>
            <p:spPr bwMode="auto">
              <a:xfrm>
                <a:off x="750517" y="5026696"/>
                <a:ext cx="762000" cy="838200"/>
              </a:xfrm>
              <a:prstGeom prst="ellipse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</a:endParaRP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827732" y="4970858"/>
                <a:ext cx="607570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5400" b="1" dirty="0" smtClean="0">
                    <a:latin typeface="American Typewriter"/>
                    <a:cs typeface="American Typewriter"/>
                  </a:rPr>
                  <a:t>3</a:t>
                </a:r>
                <a:endParaRPr lang="en-US" sz="5400" b="1" dirty="0">
                  <a:latin typeface="American Typewriter"/>
                  <a:cs typeface="American Typewriter"/>
                </a:endParaRPr>
              </a:p>
            </p:txBody>
          </p:sp>
        </p:grpSp>
        <p:sp>
          <p:nvSpPr>
            <p:cNvPr id="19" name="Rectangle 18"/>
            <p:cNvSpPr/>
            <p:nvPr/>
          </p:nvSpPr>
          <p:spPr bwMode="auto">
            <a:xfrm>
              <a:off x="381000" y="1524000"/>
              <a:ext cx="533400" cy="2895600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914400" y="3837423"/>
              <a:ext cx="609600" cy="461665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/>
                  <a:cs typeface="Arial"/>
                </a:rPr>
                <a:t>Feb 2014</a:t>
              </a:r>
              <a:endPara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2146300" y="3837423"/>
              <a:ext cx="609600" cy="461665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/>
                  <a:cs typeface="Arial"/>
                </a:rPr>
                <a:t>March 2014</a:t>
              </a:r>
              <a:endPara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3378200" y="3837423"/>
              <a:ext cx="609600" cy="461665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/>
                  <a:cs typeface="Arial"/>
                </a:rPr>
                <a:t>April 2014</a:t>
              </a:r>
              <a:endPara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610100" y="3837423"/>
              <a:ext cx="609600" cy="461665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/>
                  <a:cs typeface="Arial"/>
                </a:rPr>
                <a:t>May 2014</a:t>
              </a:r>
              <a:endPara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5842000" y="3837423"/>
              <a:ext cx="609600" cy="461665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/>
                  <a:cs typeface="Arial"/>
                </a:rPr>
                <a:t>June 2014</a:t>
              </a:r>
              <a:endPara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7073900" y="3837423"/>
              <a:ext cx="609600" cy="461665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/>
                  <a:cs typeface="Arial"/>
                </a:rPr>
                <a:t>July 2014</a:t>
              </a:r>
              <a:endPara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8305800" y="3837423"/>
              <a:ext cx="609600" cy="461665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/>
                  <a:cs typeface="Arial"/>
                </a:rPr>
                <a:t>Aug 2014</a:t>
              </a:r>
              <a:endPara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 rot="16200000">
              <a:off x="-912168" y="2390746"/>
              <a:ext cx="2438402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rgbClr val="404040"/>
                  </a:solidFill>
                  <a:latin typeface="Arial"/>
                  <a:cs typeface="Arial"/>
                </a:rPr>
                <a:t>Percent %</a:t>
              </a:r>
              <a:endParaRPr lang="en-US" sz="2000" dirty="0">
                <a:solidFill>
                  <a:srgbClr val="404040"/>
                </a:solidFill>
                <a:latin typeface="Arial"/>
                <a:cs typeface="Arial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421732" y="3639120"/>
              <a:ext cx="49266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200" dirty="0" smtClean="0">
                  <a:solidFill>
                    <a:srgbClr val="404040"/>
                  </a:solidFill>
                  <a:latin typeface="Arial"/>
                  <a:cs typeface="Arial"/>
                </a:rPr>
                <a:t>60%</a:t>
              </a:r>
              <a:endParaRPr lang="en-US" sz="1200" dirty="0">
                <a:solidFill>
                  <a:srgbClr val="404040"/>
                </a:solidFill>
                <a:latin typeface="Arial"/>
                <a:cs typeface="Arial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421732" y="3039140"/>
              <a:ext cx="49266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200" dirty="0" smtClean="0">
                  <a:solidFill>
                    <a:srgbClr val="404040"/>
                  </a:solidFill>
                  <a:latin typeface="Arial"/>
                  <a:cs typeface="Arial"/>
                </a:rPr>
                <a:t>65%</a:t>
              </a:r>
              <a:endParaRPr lang="en-US" sz="1200" dirty="0">
                <a:solidFill>
                  <a:srgbClr val="404040"/>
                </a:solidFill>
                <a:latin typeface="Arial"/>
                <a:cs typeface="Arial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421732" y="2439160"/>
              <a:ext cx="49266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200" dirty="0">
                  <a:solidFill>
                    <a:srgbClr val="404040"/>
                  </a:solidFill>
                  <a:latin typeface="Arial"/>
                  <a:cs typeface="Arial"/>
                </a:rPr>
                <a:t>7</a:t>
              </a:r>
              <a:r>
                <a:rPr lang="en-US" sz="1200" dirty="0" smtClean="0">
                  <a:solidFill>
                    <a:srgbClr val="404040"/>
                  </a:solidFill>
                  <a:latin typeface="Arial"/>
                  <a:cs typeface="Arial"/>
                </a:rPr>
                <a:t>0%</a:t>
              </a:r>
              <a:endParaRPr lang="en-US" sz="1200" dirty="0">
                <a:solidFill>
                  <a:srgbClr val="404040"/>
                </a:solidFill>
                <a:latin typeface="Arial"/>
                <a:cs typeface="Arial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421732" y="1827741"/>
              <a:ext cx="49266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200" dirty="0" smtClean="0">
                  <a:solidFill>
                    <a:srgbClr val="404040"/>
                  </a:solidFill>
                  <a:latin typeface="Arial"/>
                  <a:cs typeface="Arial"/>
                </a:rPr>
                <a:t>75%</a:t>
              </a:r>
              <a:endParaRPr lang="en-US" sz="1200" dirty="0">
                <a:solidFill>
                  <a:srgbClr val="404040"/>
                </a:solidFill>
                <a:latin typeface="Arial"/>
                <a:cs typeface="Arial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421732" y="1247001"/>
              <a:ext cx="49266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200" dirty="0" smtClean="0">
                  <a:solidFill>
                    <a:srgbClr val="404040"/>
                  </a:solidFill>
                  <a:latin typeface="Arial"/>
                  <a:cs typeface="Arial"/>
                </a:rPr>
                <a:t>80%</a:t>
              </a:r>
              <a:endParaRPr lang="en-US" sz="1200" dirty="0">
                <a:solidFill>
                  <a:srgbClr val="404040"/>
                </a:solidFill>
                <a:latin typeface="Arial"/>
                <a:cs typeface="Arial"/>
              </a:endParaRPr>
            </a:p>
          </p:txBody>
        </p:sp>
        <p:grpSp>
          <p:nvGrpSpPr>
            <p:cNvPr id="24" name="Group 23"/>
            <p:cNvGrpSpPr/>
            <p:nvPr/>
          </p:nvGrpSpPr>
          <p:grpSpPr>
            <a:xfrm>
              <a:off x="139997" y="3916119"/>
              <a:ext cx="762000" cy="923330"/>
              <a:chOff x="152400" y="4967820"/>
              <a:chExt cx="762000" cy="923330"/>
            </a:xfrm>
          </p:grpSpPr>
          <p:sp>
            <p:nvSpPr>
              <p:cNvPr id="27" name="Oval 26"/>
              <p:cNvSpPr/>
              <p:nvPr/>
            </p:nvSpPr>
            <p:spPr bwMode="auto">
              <a:xfrm>
                <a:off x="152400" y="5029202"/>
                <a:ext cx="762000" cy="838200"/>
              </a:xfrm>
              <a:prstGeom prst="ellipse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</a:endParaRPr>
              </a:p>
            </p:txBody>
          </p:sp>
          <p:sp>
            <p:nvSpPr>
              <p:cNvPr id="28" name="TextBox 27"/>
              <p:cNvSpPr txBox="1"/>
              <p:nvPr/>
            </p:nvSpPr>
            <p:spPr>
              <a:xfrm>
                <a:off x="152400" y="4967820"/>
                <a:ext cx="762000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5400" b="1" dirty="0" smtClean="0">
                    <a:latin typeface="American Typewriter"/>
                    <a:cs typeface="American Typewriter"/>
                  </a:rPr>
                  <a:t>2</a:t>
                </a:r>
                <a:endParaRPr lang="en-US" sz="5400" b="1" dirty="0">
                  <a:latin typeface="American Typewriter"/>
                  <a:cs typeface="American Typewriter"/>
                </a:endParaRPr>
              </a:p>
            </p:txBody>
          </p:sp>
        </p:grpSp>
        <p:sp>
          <p:nvSpPr>
            <p:cNvPr id="32" name="TextBox 31"/>
            <p:cNvSpPr txBox="1"/>
            <p:nvPr/>
          </p:nvSpPr>
          <p:spPr>
            <a:xfrm>
              <a:off x="1333500" y="914400"/>
              <a:ext cx="64770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/>
                <a:t>Spontaneous Awakening Trials</a:t>
              </a:r>
              <a:endParaRPr lang="en-US" sz="2000" dirty="0"/>
            </a:p>
          </p:txBody>
        </p:sp>
      </p:grpSp>
    </p:spTree>
    <p:extLst>
      <p:ext uri="{BB962C8B-B14F-4D97-AF65-F5344CB8AC3E}">
        <p14:creationId xmlns:p14="http://schemas.microsoft.com/office/powerpoint/2010/main" val="121842968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 descr="Two sample reports showing that as compliance with a process measure rises, the outcomes improves" title="Sample reports"/>
          <p:cNvGrpSpPr/>
          <p:nvPr/>
        </p:nvGrpSpPr>
        <p:grpSpPr>
          <a:xfrm>
            <a:off x="381000" y="1143000"/>
            <a:ext cx="8595791" cy="5002843"/>
            <a:chOff x="381000" y="1143000"/>
            <a:chExt cx="8595791" cy="5002843"/>
          </a:xfrm>
        </p:grpSpPr>
        <p:pic>
          <p:nvPicPr>
            <p:cNvPr id="3" name="Picture 2" descr="Screen Shot 2015-06-04 at 9.52.39 A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32" r="51042" b="8896"/>
            <a:stretch/>
          </p:blipFill>
          <p:spPr>
            <a:xfrm>
              <a:off x="381000" y="1143000"/>
              <a:ext cx="4632960" cy="2895600"/>
            </a:xfrm>
            <a:prstGeom prst="rect">
              <a:avLst/>
            </a:prstGeom>
          </p:spPr>
        </p:pic>
        <p:pic>
          <p:nvPicPr>
            <p:cNvPr id="4" name="Picture 3" descr="Screen Shot 2015-06-04 at 9.52.39 A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826" t="2610"/>
            <a:stretch/>
          </p:blipFill>
          <p:spPr>
            <a:xfrm>
              <a:off x="3657600" y="2514600"/>
              <a:ext cx="5319191" cy="3631243"/>
            </a:xfrm>
            <a:prstGeom prst="rect">
              <a:avLst/>
            </a:prstGeom>
          </p:spPr>
        </p:pic>
      </p:grpSp>
      <p:sp>
        <p:nvSpPr>
          <p:cNvPr id="9" name="Title 4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 smtClean="0"/>
              <a:t>As SBT Compliance Rises, VAE Rates Plummet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478545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Questions?</a:t>
            </a:r>
            <a:endParaRPr lang="en-US" dirty="0"/>
          </a:p>
        </p:txBody>
      </p:sp>
      <p:pic>
        <p:nvPicPr>
          <p:cNvPr id="4" name="Picture 3" descr="Picture of multicolored question marks" title="Question marks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38200"/>
            <a:ext cx="9144000" cy="506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770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USP: Tap the wisdom of frontline staff&#10;• Educate staff on the science of safety&#10;• Identify defects&#10;• Partner with senior executive&#10;• Learn from defects&#10;• Improve teamwork and communication&#10;&#10;Daily Care Processes&#10;• SSD-ETT: Use subglottic secretion drainage endotracheal tubes if intubated ≥ 72 hours&#10;• HOB: Confirm head of bead elevation ≥ 30°&#10;• SEDATION: Minimize sedation level&#10;• DELIRIUM: Assess then address delirium&#10;• SAT: Perform spontaneous awakening trial–Wake up!&#10;• SBT: Perform spontaneous breathing trial to wean patient off mechanical ventilation&#10;&#10;Early Mobility&#10;• SEDATION: Minimize sedation level&#10;• DELIRIUM: Assess then address delirium&#10;• MOBILITY: Tailor goals to maximize mobility&#10;&#10;Low Tidal Volume Ventilation&#10;• ARDS: Prevent acute respiratory distress syndrome&#10;• PEEP: Use positive end-expiratory pressure of ≥ 5 cm H2O&#10;• PLATEAU: Maintain plateau pressure at ≤ 30 cm H2O&#10;• TIDAL: Use tidal volume of 6–8 mL/kg and 4–6 if ARDS present" title="AHRQ Safety Program for Mechanically Ventilated Patients Overview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9972" y="990599"/>
            <a:ext cx="5424056" cy="5424056"/>
          </a:xfrm>
          <a:prstGeom prst="rect">
            <a:avLst/>
          </a:prstGeom>
        </p:spPr>
      </p:pic>
      <p:pic>
        <p:nvPicPr>
          <p:cNvPr id="11" name="Picture 10" descr="Emphasis on the fifth step of CUSP: Improve teamwork and communication." title="Handrawn circl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216991">
            <a:off x="3894195" y="4116023"/>
            <a:ext cx="1356195" cy="38176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AHRQ Safety Program </a:t>
            </a:r>
            <a:br>
              <a:rPr lang="en-US" dirty="0" smtClean="0"/>
            </a:br>
            <a:r>
              <a:rPr lang="en-US" dirty="0" smtClean="0"/>
              <a:t>For Mechanically Ventilated Patients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7947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altLang="en-US" dirty="0" smtClean="0"/>
              <a:t>Using Communication Strategies</a:t>
            </a:r>
          </a:p>
        </p:txBody>
      </p:sp>
      <p:sp>
        <p:nvSpPr>
          <p:cNvPr id="77826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spcBef>
                <a:spcPts val="800"/>
              </a:spcBef>
              <a:spcAft>
                <a:spcPts val="800"/>
              </a:spcAft>
              <a:buNone/>
            </a:pPr>
            <a:r>
              <a:rPr lang="en-US" altLang="en-US" dirty="0"/>
              <a:t>Address </a:t>
            </a:r>
            <a:r>
              <a:rPr lang="en-US" altLang="en-US" dirty="0" smtClean="0"/>
              <a:t>barriers to sustainability</a:t>
            </a:r>
            <a:endParaRPr lang="en-US" altLang="en-US" dirty="0"/>
          </a:p>
          <a:p>
            <a:pPr marL="514350" indent="-514350">
              <a:spcBef>
                <a:spcPts val="800"/>
              </a:spcBef>
              <a:spcAft>
                <a:spcPts val="800"/>
              </a:spcAft>
              <a:buFont typeface="+mj-lt"/>
              <a:buAutoNum type="arabicPeriod"/>
            </a:pPr>
            <a:r>
              <a:rPr lang="en-US" altLang="en-US" sz="2400" dirty="0" smtClean="0"/>
              <a:t>Competing priorities</a:t>
            </a:r>
          </a:p>
          <a:p>
            <a:pPr marL="514350" indent="-514350">
              <a:spcBef>
                <a:spcPts val="800"/>
              </a:spcBef>
              <a:spcAft>
                <a:spcPts val="800"/>
              </a:spcAft>
              <a:buFont typeface="+mj-lt"/>
              <a:buAutoNum type="arabicPeriod"/>
            </a:pPr>
            <a:r>
              <a:rPr lang="en-US" altLang="en-US" sz="2400" dirty="0" smtClean="0"/>
              <a:t>Staff buy-in of initial intervention</a:t>
            </a:r>
          </a:p>
          <a:p>
            <a:pPr marL="514350" indent="-514350">
              <a:spcBef>
                <a:spcPts val="800"/>
              </a:spcBef>
              <a:spcAft>
                <a:spcPts val="800"/>
              </a:spcAft>
              <a:buFont typeface="+mj-lt"/>
              <a:buAutoNum type="arabicPeriod"/>
            </a:pPr>
            <a:r>
              <a:rPr lang="en-US" altLang="en-US" sz="2400" dirty="0" smtClean="0"/>
              <a:t>Staff engagement</a:t>
            </a:r>
          </a:p>
          <a:p>
            <a:pPr marL="514350" indent="-514350">
              <a:spcBef>
                <a:spcPts val="800"/>
              </a:spcBef>
              <a:spcAft>
                <a:spcPts val="800"/>
              </a:spcAft>
              <a:buFont typeface="+mj-lt"/>
              <a:buAutoNum type="arabicPeriod"/>
            </a:pPr>
            <a:r>
              <a:rPr lang="en-US" altLang="en-US" sz="2400" dirty="0" smtClean="0"/>
              <a:t>Consistency of implementation</a:t>
            </a:r>
            <a:endParaRPr lang="en-US" altLang="en-US" sz="1800" dirty="0" smtClean="0"/>
          </a:p>
          <a:p>
            <a:pPr marL="457200" lvl="1" indent="0" eaLnBrk="1" hangingPunct="1">
              <a:spcBef>
                <a:spcPts val="800"/>
              </a:spcBef>
              <a:spcAft>
                <a:spcPts val="800"/>
              </a:spcAft>
              <a:buNone/>
            </a:pPr>
            <a:endParaRPr lang="en-US" altLang="en-US" dirty="0" smtClean="0"/>
          </a:p>
          <a:p>
            <a:pPr marL="0" indent="0" eaLnBrk="1" hangingPunct="1">
              <a:spcBef>
                <a:spcPts val="800"/>
              </a:spcBef>
              <a:spcAft>
                <a:spcPts val="800"/>
              </a:spcAft>
            </a:pPr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2099855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Sustaining Your Efforts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CUSP fosters—</a:t>
            </a:r>
          </a:p>
          <a:p>
            <a:pPr lvl="1"/>
            <a:r>
              <a:rPr lang="en-US" dirty="0"/>
              <a:t>C</a:t>
            </a:r>
            <a:r>
              <a:rPr lang="en-US" dirty="0" smtClean="0"/>
              <a:t>ommunication within multidisciplinary teams </a:t>
            </a:r>
          </a:p>
          <a:p>
            <a:pPr lvl="1"/>
            <a:r>
              <a:rPr lang="en-US" dirty="0" smtClean="0"/>
              <a:t>Frontline engagement </a:t>
            </a:r>
          </a:p>
          <a:p>
            <a:r>
              <a:rPr lang="en-US" dirty="0" smtClean="0"/>
              <a:t>Communication </a:t>
            </a:r>
            <a:r>
              <a:rPr lang="en-US" dirty="0"/>
              <a:t>is a two-way </a:t>
            </a:r>
            <a:r>
              <a:rPr lang="en-US" dirty="0" smtClean="0"/>
              <a:t>street</a:t>
            </a:r>
            <a:endParaRPr lang="en-US" dirty="0"/>
          </a:p>
          <a:p>
            <a:pPr lvl="1"/>
            <a:r>
              <a:rPr lang="en-US" dirty="0"/>
              <a:t>S</a:t>
            </a:r>
            <a:r>
              <a:rPr lang="en-US" dirty="0" smtClean="0"/>
              <a:t>taff </a:t>
            </a:r>
            <a:r>
              <a:rPr lang="en-US" dirty="0"/>
              <a:t>must have a voice</a:t>
            </a:r>
          </a:p>
          <a:p>
            <a:pPr lvl="1"/>
            <a:r>
              <a:rPr lang="en-US" dirty="0" smtClean="0"/>
              <a:t>Voice </a:t>
            </a:r>
            <a:r>
              <a:rPr lang="en-US" dirty="0"/>
              <a:t>must be heard by </a:t>
            </a:r>
            <a:r>
              <a:rPr lang="en-US" dirty="0" smtClean="0"/>
              <a:t>organization</a:t>
            </a:r>
          </a:p>
          <a:p>
            <a:r>
              <a:rPr lang="en-US" dirty="0" smtClean="0"/>
              <a:t>Use communication strategies to </a:t>
            </a:r>
            <a:r>
              <a:rPr lang="en-US" dirty="0"/>
              <a:t>sustain your implementation </a:t>
            </a:r>
            <a:r>
              <a:rPr lang="en-US" dirty="0" smtClean="0"/>
              <a:t>efforts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22368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iverse group of health care providers in scrubs or white coats" title="Healthcare providers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13558"/>
          <a:stretch/>
        </p:blipFill>
        <p:spPr bwMode="auto">
          <a:xfrm>
            <a:off x="0" y="2895600"/>
            <a:ext cx="9144000" cy="3364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Your Target Audience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Aft>
                <a:spcPts val="1200"/>
              </a:spcAft>
            </a:pPr>
            <a:r>
              <a:rPr lang="en-US" sz="2800" dirty="0" smtClean="0"/>
              <a:t>New unit staff members</a:t>
            </a:r>
          </a:p>
          <a:p>
            <a:pPr>
              <a:spcAft>
                <a:spcPts val="1200"/>
              </a:spcAft>
            </a:pPr>
            <a:r>
              <a:rPr lang="en-US" sz="2800" dirty="0" smtClean="0"/>
              <a:t>New team members</a:t>
            </a:r>
          </a:p>
          <a:p>
            <a:pPr>
              <a:spcAft>
                <a:spcPts val="1200"/>
              </a:spcAft>
            </a:pPr>
            <a:r>
              <a:rPr lang="en-US" sz="2800" dirty="0" smtClean="0"/>
              <a:t>Existing staff, administrators, and/or providers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8027656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Your Target Audience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457200" y="1524694"/>
            <a:ext cx="4040188" cy="1077218"/>
          </a:xfrm>
        </p:spPr>
        <p:txBody>
          <a:bodyPr anchor="b">
            <a:spAutoFit/>
          </a:bodyPr>
          <a:lstStyle/>
          <a:p>
            <a:r>
              <a:rPr lang="en-US" sz="3200" b="1" dirty="0" smtClean="0">
                <a:solidFill>
                  <a:schemeClr val="accent5"/>
                </a:solidFill>
              </a:rPr>
              <a:t>What does your audience</a:t>
            </a:r>
            <a:r>
              <a:rPr lang="en-US" sz="3200" dirty="0" smtClean="0">
                <a:solidFill>
                  <a:schemeClr val="accent5"/>
                </a:solidFill>
              </a:rPr>
              <a:t>—</a:t>
            </a:r>
            <a:endParaRPr lang="en-US" sz="3200" b="1" dirty="0">
              <a:solidFill>
                <a:schemeClr val="accent5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457200" y="2601912"/>
            <a:ext cx="4040188" cy="3951288"/>
          </a:xfrm>
        </p:spPr>
        <p:txBody>
          <a:bodyPr/>
          <a:lstStyle/>
          <a:p>
            <a:r>
              <a:rPr lang="en-US" sz="2800" dirty="0" smtClean="0"/>
              <a:t>Want to know?</a:t>
            </a:r>
          </a:p>
          <a:p>
            <a:r>
              <a:rPr lang="en-US" sz="2800" dirty="0" smtClean="0"/>
              <a:t>Need to know?</a:t>
            </a:r>
          </a:p>
          <a:p>
            <a:r>
              <a:rPr lang="en-US" sz="2800" dirty="0"/>
              <a:t>N</a:t>
            </a:r>
            <a:r>
              <a:rPr lang="en-US" sz="2800" dirty="0" smtClean="0"/>
              <a:t>eed to do?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3"/>
          </p:nvPr>
        </p:nvSpPr>
        <p:spPr>
          <a:xfrm>
            <a:off x="4645025" y="1524694"/>
            <a:ext cx="4041775" cy="1077218"/>
          </a:xfrm>
        </p:spPr>
        <p:txBody>
          <a:bodyPr>
            <a:spAutoFit/>
          </a:bodyPr>
          <a:lstStyle/>
          <a:p>
            <a:pPr marL="0" indent="0">
              <a:buNone/>
            </a:pPr>
            <a:r>
              <a:rPr lang="en-US" sz="3200" b="1" dirty="0">
                <a:solidFill>
                  <a:schemeClr val="accent5"/>
                </a:solidFill>
              </a:rPr>
              <a:t>What </a:t>
            </a:r>
            <a:r>
              <a:rPr lang="en-US" sz="3200" b="1" dirty="0" smtClean="0">
                <a:solidFill>
                  <a:schemeClr val="accent5"/>
                </a:solidFill>
              </a:rPr>
              <a:t>do you want to accomplish?</a:t>
            </a:r>
            <a:endParaRPr lang="en-US" sz="3200" b="1" dirty="0">
              <a:solidFill>
                <a:schemeClr val="accent5"/>
              </a:solidFill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sz="quarter" idx="4"/>
          </p:nvPr>
        </p:nvSpPr>
        <p:spPr>
          <a:xfrm>
            <a:off x="4645025" y="2601912"/>
            <a:ext cx="4041775" cy="3951288"/>
          </a:xfrm>
        </p:spPr>
        <p:txBody>
          <a:bodyPr/>
          <a:lstStyle/>
          <a:p>
            <a:r>
              <a:rPr lang="en-US" sz="2800" dirty="0" smtClean="0"/>
              <a:t>Change </a:t>
            </a:r>
            <a:r>
              <a:rPr lang="en-US" sz="2800" dirty="0"/>
              <a:t>behavior</a:t>
            </a:r>
          </a:p>
          <a:p>
            <a:r>
              <a:rPr lang="en-US" sz="2800" dirty="0"/>
              <a:t>Garner buy-in</a:t>
            </a:r>
          </a:p>
          <a:p>
            <a:r>
              <a:rPr lang="en-US" sz="2800" dirty="0"/>
              <a:t>Provide status </a:t>
            </a:r>
            <a:r>
              <a:rPr lang="en-US" sz="2800" dirty="0" smtClean="0"/>
              <a:t>update</a:t>
            </a:r>
          </a:p>
          <a:p>
            <a:r>
              <a:rPr lang="en-US" sz="2800" dirty="0"/>
              <a:t>Ask for </a:t>
            </a:r>
            <a:r>
              <a:rPr lang="en-US" sz="2800" dirty="0" smtClean="0"/>
              <a:t>resources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600519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 bwMode="auto">
          <a:xfrm>
            <a:off x="0" y="1219200"/>
            <a:ext cx="9144000" cy="4572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pic>
        <p:nvPicPr>
          <p:cNvPr id="7" name="Picture 6" descr="Dog with head tilted to the viewer's right. Inquisitive pose." title="What does your audience know?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3864" y="914400"/>
            <a:ext cx="5276273" cy="5276273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39255"/>
            <a:ext cx="8229600" cy="807522"/>
          </a:xfrm>
        </p:spPr>
        <p:txBody>
          <a:bodyPr/>
          <a:lstStyle/>
          <a:p>
            <a:r>
              <a:rPr lang="en-US" dirty="0" smtClean="0"/>
              <a:t>What Does Your Audience Know?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1847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nimated image of naked emperor follwed by court men." title="Emperor's New Clothes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8654" y="4222515"/>
            <a:ext cx="4343400" cy="195958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auto">
          <a:xfrm>
            <a:off x="7467600" y="1219200"/>
            <a:ext cx="990600" cy="4572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Curse of Knowledge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524000"/>
            <a:ext cx="6742708" cy="4734296"/>
          </a:xfrm>
        </p:spPr>
        <p:txBody>
          <a:bodyPr/>
          <a:lstStyle/>
          <a:p>
            <a:r>
              <a:rPr lang="en-US" dirty="0" smtClean="0"/>
              <a:t>Hard to imagine what it is like for someone not to know something that you know</a:t>
            </a:r>
          </a:p>
          <a:p>
            <a:r>
              <a:rPr lang="en-US" dirty="0" smtClean="0"/>
              <a:t>Invokes </a:t>
            </a:r>
            <a:r>
              <a:rPr lang="en-US" i="1" dirty="0" smtClean="0"/>
              <a:t>emperor's new clothes </a:t>
            </a:r>
            <a:r>
              <a:rPr lang="en-US" dirty="0" smtClean="0"/>
              <a:t>syndrome</a:t>
            </a:r>
          </a:p>
        </p:txBody>
      </p:sp>
      <p:pic>
        <p:nvPicPr>
          <p:cNvPr id="13" name="Picture 12" descr="Young female physician standing with her left arm crossing her body and her right fist under her chin, looking up in a questioning manner." title="Questioning physicia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9908" y="1229095"/>
            <a:ext cx="1715492" cy="495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447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HAI Cusp Slide 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41914</TotalTime>
  <Words>718</Words>
  <Application>Microsoft Office PowerPoint</Application>
  <PresentationFormat>On-screen Show (4:3)</PresentationFormat>
  <Paragraphs>185</Paragraphs>
  <Slides>24</Slides>
  <Notes>23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HAI Cusp Slide template</vt:lpstr>
      <vt:lpstr>Communication Strategies for Sustainability  </vt:lpstr>
      <vt:lpstr>Learning Objectives</vt:lpstr>
      <vt:lpstr>AHRQ Safety Program  For Mechanically Ventilated Patients</vt:lpstr>
      <vt:lpstr>Using Communication Strategies</vt:lpstr>
      <vt:lpstr>Sustaining Your Efforts</vt:lpstr>
      <vt:lpstr>Your Target Audience</vt:lpstr>
      <vt:lpstr>Your Target Audience</vt:lpstr>
      <vt:lpstr>What Does Your Audience Know?</vt:lpstr>
      <vt:lpstr>Curse of Knowledge</vt:lpstr>
      <vt:lpstr>Curse of Knowledge</vt:lpstr>
      <vt:lpstr>Overcoming the Curse of Knowledge</vt:lpstr>
      <vt:lpstr>Overcoming the Curse of Knowledge</vt:lpstr>
      <vt:lpstr>Communicating With Your Team</vt:lpstr>
      <vt:lpstr>What Do You Want To Accomplish? </vt:lpstr>
      <vt:lpstr>What Do You Want To Accomplish? </vt:lpstr>
      <vt:lpstr>What Do You Want To Accomplish? </vt:lpstr>
      <vt:lpstr>What Do You Want To Accomplish?</vt:lpstr>
      <vt:lpstr>PowerPoint Presentation</vt:lpstr>
      <vt:lpstr>Practical Tips</vt:lpstr>
      <vt:lpstr>Sample Generated Report</vt:lpstr>
      <vt:lpstr>Monthly SAT Compliance Rate</vt:lpstr>
      <vt:lpstr>Monthly SAT Compliance Rate</vt:lpstr>
      <vt:lpstr>As SBT Compliance Rises, VAE Rates Plummet</vt:lpstr>
      <vt:lpstr>Questions?</vt:lpstr>
    </vt:vector>
  </TitlesOfParts>
  <Manager>Johns Hopkins Medicine | Armstrong Institute for Patient Safety and Quality</Manager>
  <Company>AHRQ | Agency for Healthcare Research and Quality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Presentation: Program Overview</dc:title>
  <dc:subject>AHRQ Safety Program for Surgery</dc:subject>
  <dc:creator>SUSP/L&amp;D</dc:creator>
  <cp:keywords>SSI, premortem, safety culture, science of safety</cp:keywords>
  <cp:lastModifiedBy>Chris Heidenrich OCKT</cp:lastModifiedBy>
  <cp:revision>244</cp:revision>
  <cp:lastPrinted>2015-02-02T16:57:38Z</cp:lastPrinted>
  <dcterms:created xsi:type="dcterms:W3CDTF">2014-05-21T20:05:58Z</dcterms:created>
  <dcterms:modified xsi:type="dcterms:W3CDTF">2017-01-15T04:53:37Z</dcterms:modified>
  <cp:category>safety program for surgery, patient safety, CUSP, science of safety, surgical site infections, SUSP, healthcare associated infections</cp:category>
</cp:coreProperties>
</file>