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53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83" r:id="rId25"/>
    <p:sldId id="377" r:id="rId26"/>
    <p:sldId id="378" r:id="rId27"/>
    <p:sldId id="379" r:id="rId28"/>
    <p:sldId id="380" r:id="rId29"/>
    <p:sldId id="381" r:id="rId30"/>
    <p:sldId id="382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3" clrIdx="0"/>
  <p:cmAuthor id="1" name="Valerie Hartman" initials="VH" lastIdx="1" clrIdx="1"/>
  <p:cmAuthor id="2" name="Chris Heidenrich" initials="CH" lastIdx="26" clrIdx="2"/>
  <p:cmAuthor id="3" name="Anna Adler" initials="AA" lastIdx="13" clrIdx="3">
    <p:extLst/>
  </p:cmAuthor>
  <p:cmAuthor id="4" name="Melissa A Miller" initials="MAM" lastIdx="3" clrIdx="4"/>
  <p:cmAuthor id="5" name="Chris Heidenrich OCKT" initials="CH" lastIdx="21" clrIdx="5"/>
  <p:cmAuthor id="6" name="Anna Adler-Kirkley" initials="AA" lastIdx="2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64" autoAdjust="0"/>
    <p:restoredTop sz="90743" autoAdjust="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7" d="100"/>
        <a:sy n="137" d="100"/>
      </p:scale>
      <p:origin x="0" y="6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576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SUSP Sustainability</a:t>
            </a:r>
          </a:p>
          <a:p>
            <a:r>
              <a:rPr lang="en-US" dirty="0" smtClean="0"/>
              <a:t>Sustaining and Spreading Surgical Improvements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8AB7-4BB2-3843-902B-BF7035B6BC67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B440-B77B-8E4A-8AE6-FF58812BC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0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07F787-E60A-46F2-B2F5-7A906D6EA7FE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7FCA27-E248-4CFC-A3DF-B919334293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5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8DC81-253A-46E5-88F1-8460D33D2CDA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23315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5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11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30D31-8B46-40C8-A2F4-4F6A6F20C3E7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4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12728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91000" y="5486400"/>
            <a:ext cx="4495800" cy="762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references</a:t>
            </a:r>
          </a:p>
        </p:txBody>
      </p:sp>
    </p:spTree>
    <p:extLst>
      <p:ext uri="{BB962C8B-B14F-4D97-AF65-F5344CB8AC3E}">
        <p14:creationId xmlns:p14="http://schemas.microsoft.com/office/powerpoint/2010/main" val="111390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0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2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3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0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678"/>
            <a:ext cx="8229600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81800" y="6502977"/>
            <a:ext cx="1981200" cy="355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tabLst>
                <a:tab pos="1139825" algn="r"/>
              </a:tabLst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>
                <a:tab pos="1425575" algn="r"/>
              </a:tabLst>
            </a:pPr>
            <a:r>
              <a:rPr lang="en-US" sz="1100" dirty="0" smtClean="0"/>
              <a:t>Early Mobility in the ICU  </a:t>
            </a:r>
            <a:fld id="{3E80E6E2-A2C9-4C22-9509-24FA37342BF8}" type="slidenum">
              <a:rPr lang="en-US" sz="1100" smtClean="0"/>
              <a:pPr algn="r">
                <a:tabLst>
                  <a:tab pos="1425575" algn="r"/>
                </a:tabLst>
              </a:pPr>
              <a:t>‹#›</a:t>
            </a:fld>
            <a:endParaRPr lang="en-US" sz="11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52401"/>
            <a:ext cx="3821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AHRQ Safety Program for Mechanically Ventilated Patients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8" r:id="rId4"/>
    <p:sldLayoutId id="2147483664" r:id="rId5"/>
    <p:sldLayoutId id="2147483665" r:id="rId6"/>
    <p:sldLayoutId id="2147483666" r:id="rId7"/>
    <p:sldLayoutId id="214748366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25492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Early Mobility in the Intensive Care Unit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952500" y="0"/>
            <a:ext cx="7239000" cy="17526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dirty="0">
                <a:solidFill>
                  <a:schemeClr val="bg1"/>
                </a:solidFill>
              </a:rPr>
              <a:t>AHRQ Safety Program for </a:t>
            </a:r>
            <a:r>
              <a:rPr lang="en-US" sz="4000" dirty="0" smtClean="0">
                <a:solidFill>
                  <a:schemeClr val="bg1"/>
                </a:solidFill>
              </a:rPr>
              <a:t>Mechanically Ventilated Patients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6300144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AHRQ Pub. No. 16(17)-0018-15-EF</a:t>
            </a:r>
          </a:p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January 2017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429000"/>
            <a:ext cx="754622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9EC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No significant 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difference in duration of mechanical ventilation, mortality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, ICU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/hospital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LOS, 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or discharge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location</a:t>
            </a:r>
          </a:p>
          <a:p>
            <a:pPr marL="285750" indent="-285750">
              <a:buClr>
                <a:srgbClr val="009EC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No significant 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difference in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health-related quality of life, anxiety, depression, and activities of daily living at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6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 months post discharge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graphicFrame>
        <p:nvGraphicFramePr>
          <p:cNvPr id="9" name="Table 8" descr="table showing outcomes of a clinical trial" title="outcom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049773"/>
              </p:ext>
            </p:extLst>
          </p:nvPr>
        </p:nvGraphicFramePr>
        <p:xfrm>
          <a:off x="475944" y="1295400"/>
          <a:ext cx="8229600" cy="195072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267256"/>
                <a:gridCol w="1847544"/>
                <a:gridCol w="2057400"/>
                <a:gridCol w="20574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Outcomes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Intervention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(n=29)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Control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(n=21)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 value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ICU Mobility Scale (0-10), mean at ICU discharge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7.3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5.9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0.05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Mobility milestones during ICU stay: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Stand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 (90%)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 (62%)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0.02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Walk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 (66%)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 (38%)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0.05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29200" y="5486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3. Hodgson </a:t>
            </a:r>
            <a:r>
              <a:rPr lang="en-US" sz="1000" dirty="0"/>
              <a:t>CL, Bailey M, Bellomo R, et al. TEAM Study Investigators. A binational multicenter pilot feasibility randomized controlled trial of early goal-directed mobilization in the ICU. Crit Care Med. 2016 Jun;44(6):1145-52. PMID: 26968024.</a:t>
            </a:r>
          </a:p>
        </p:txBody>
      </p:sp>
    </p:spTree>
    <p:extLst>
      <p:ext uri="{BB962C8B-B14F-4D97-AF65-F5344CB8AC3E}">
        <p14:creationId xmlns:p14="http://schemas.microsoft.com/office/powerpoint/2010/main" val="22690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serious adverse events</a:t>
            </a:r>
          </a:p>
          <a:p>
            <a:r>
              <a:rPr lang="en-US" dirty="0" smtClean="0"/>
              <a:t>Events causing mobilization episode to stop</a:t>
            </a:r>
          </a:p>
          <a:p>
            <a:pPr lvl="1"/>
            <a:r>
              <a:rPr lang="en-US" dirty="0" smtClean="0"/>
              <a:t>Intervention</a:t>
            </a:r>
          </a:p>
          <a:p>
            <a:pPr lvl="2"/>
            <a:r>
              <a:rPr lang="en-US" dirty="0" smtClean="0"/>
              <a:t>Agitation (1)</a:t>
            </a:r>
          </a:p>
          <a:p>
            <a:pPr lvl="1"/>
            <a:r>
              <a:rPr lang="en-US" dirty="0" smtClean="0"/>
              <a:t>Control</a:t>
            </a:r>
          </a:p>
          <a:p>
            <a:pPr lvl="2"/>
            <a:r>
              <a:rPr lang="en-US" dirty="0" smtClean="0"/>
              <a:t>Agitation </a:t>
            </a:r>
            <a:r>
              <a:rPr lang="en-US" dirty="0"/>
              <a:t>(</a:t>
            </a:r>
            <a:r>
              <a:rPr lang="en-US" dirty="0" smtClean="0"/>
              <a:t>2)</a:t>
            </a:r>
          </a:p>
          <a:p>
            <a:pPr lvl="2"/>
            <a:r>
              <a:rPr lang="en-US" dirty="0" smtClean="0"/>
              <a:t>Transient hypotension (2)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5638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3. Hodgson </a:t>
            </a:r>
            <a:r>
              <a:rPr lang="en-US" sz="1000" dirty="0"/>
              <a:t>CL, Bailey M, Bellomo R, et al. TEAM Study Investigators. A binational multicenter pilot feasibility randomized controlled trial of early goal-directed mobilization in the ICU. Crit Care Med. 2016 Jun;44(6):1145-52. PMID: 26968024.</a:t>
            </a:r>
          </a:p>
        </p:txBody>
      </p:sp>
    </p:spTree>
    <p:extLst>
      <p:ext uri="{BB962C8B-B14F-4D97-AF65-F5344CB8AC3E}">
        <p14:creationId xmlns:p14="http://schemas.microsoft.com/office/powerpoint/2010/main" val="22343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Activity </a:t>
            </a:r>
            <a:r>
              <a:rPr lang="en-US" dirty="0" smtClean="0"/>
              <a:t>Is </a:t>
            </a:r>
            <a:r>
              <a:rPr lang="en-US" dirty="0"/>
              <a:t>Feasible and Safe</a:t>
            </a:r>
            <a:r>
              <a:rPr lang="en-US" baseline="30000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9EC2"/>
                </a:solidFill>
              </a:rPr>
              <a:t>Design</a:t>
            </a:r>
            <a:r>
              <a:rPr lang="en-US" dirty="0" smtClean="0">
                <a:solidFill>
                  <a:srgbClr val="009EC2"/>
                </a:solidFill>
              </a:rPr>
              <a:t>:</a:t>
            </a:r>
            <a:r>
              <a:rPr lang="en-US" dirty="0" smtClean="0"/>
              <a:t> Prospective cohort study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rgbClr val="009EC2"/>
                </a:solidFill>
              </a:rPr>
              <a:t>Subjects</a:t>
            </a:r>
            <a:r>
              <a:rPr lang="en-US" dirty="0" smtClean="0">
                <a:solidFill>
                  <a:srgbClr val="009EC2"/>
                </a:solidFill>
              </a:rPr>
              <a:t>: </a:t>
            </a:r>
            <a:r>
              <a:rPr lang="en-US" dirty="0" smtClean="0"/>
              <a:t>Eight-bed </a:t>
            </a:r>
            <a:r>
              <a:rPr lang="en-US" dirty="0"/>
              <a:t>r</a:t>
            </a:r>
            <a:r>
              <a:rPr lang="en-US" dirty="0" smtClean="0"/>
              <a:t>espiratory ICU in a community hospital</a:t>
            </a:r>
          </a:p>
          <a:p>
            <a:pPr marL="688975" indent="-344488">
              <a:buFont typeface="Calibri" panose="020F0502020204030204" pitchFamily="34" charset="0"/>
              <a:buChar char="‒"/>
            </a:pPr>
            <a:r>
              <a:rPr lang="en-US" sz="2800" dirty="0" smtClean="0"/>
              <a:t>103 </a:t>
            </a:r>
            <a:r>
              <a:rPr lang="en-US" sz="2800" dirty="0"/>
              <a:t>patients 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rgbClr val="009EC2"/>
                </a:solidFill>
              </a:rPr>
              <a:t>Interventions</a:t>
            </a:r>
            <a:r>
              <a:rPr lang="en-US" dirty="0" smtClean="0">
                <a:solidFill>
                  <a:srgbClr val="009EC2"/>
                </a:solidFill>
              </a:rPr>
              <a:t>: </a:t>
            </a:r>
            <a:r>
              <a:rPr lang="en-US" dirty="0" smtClean="0"/>
              <a:t>Activity events</a:t>
            </a:r>
          </a:p>
          <a:p>
            <a:pPr indent="346075">
              <a:buFont typeface="Calibri" panose="020F0502020204030204" pitchFamily="34" charset="0"/>
              <a:buChar char="‒"/>
            </a:pPr>
            <a:r>
              <a:rPr lang="en-US" sz="2800" dirty="0" smtClean="0"/>
              <a:t>Sit on bed</a:t>
            </a:r>
          </a:p>
          <a:p>
            <a:pPr marL="342900" lvl="1" indent="346075">
              <a:buFont typeface="Calibri" panose="020F0502020204030204" pitchFamily="34" charset="0"/>
              <a:buChar char="‒"/>
            </a:pPr>
            <a:r>
              <a:rPr lang="en-US" dirty="0" smtClean="0"/>
              <a:t>Sit on chair</a:t>
            </a:r>
          </a:p>
          <a:p>
            <a:pPr marL="342900" lvl="1" indent="346075">
              <a:buFont typeface="Calibri" panose="020F0502020204030204" pitchFamily="34" charset="0"/>
              <a:buChar char="‒"/>
            </a:pPr>
            <a:r>
              <a:rPr lang="en-US" dirty="0" smtClean="0"/>
              <a:t>Ambulate 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446207" y="5877296"/>
            <a:ext cx="3733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4. Bailey </a:t>
            </a:r>
            <a:r>
              <a:rPr lang="en-US" sz="1000" dirty="0"/>
              <a:t>P, Thomsen GE, Spuhler VJ, et al. Early activity is feasible and safe in respiratory failure patients. Crit Care Med. 2007 Jan;35(1):139-45. PMID: 17133183.</a:t>
            </a:r>
          </a:p>
        </p:txBody>
      </p:sp>
    </p:spTree>
    <p:extLst>
      <p:ext uri="{BB962C8B-B14F-4D97-AF65-F5344CB8AC3E}">
        <p14:creationId xmlns:p14="http://schemas.microsoft.com/office/powerpoint/2010/main" val="18392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 Level on Last Day of Admission</a:t>
            </a:r>
            <a:r>
              <a:rPr lang="en-US" baseline="30000" dirty="0"/>
              <a:t>4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264306"/>
              </p:ext>
            </p:extLst>
          </p:nvPr>
        </p:nvGraphicFramePr>
        <p:xfrm>
          <a:off x="157163" y="2192338"/>
          <a:ext cx="8813800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Document" r:id="rId4" imgW="5497885" imgH="1536462" progId="Word.Document.12">
                  <p:embed/>
                </p:oleObj>
              </mc:Choice>
              <mc:Fallback>
                <p:oleObj name="Document" r:id="rId4" imgW="5497885" imgH="15364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163" y="2192338"/>
                        <a:ext cx="8813800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 descr="Table showing the activity level on the last day of admission for patients in the ICU" title="activity leve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50840"/>
              </p:ext>
            </p:extLst>
          </p:nvPr>
        </p:nvGraphicFramePr>
        <p:xfrm>
          <a:off x="1011554" y="1524000"/>
          <a:ext cx="7120892" cy="365760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780223"/>
                <a:gridCol w="1780223"/>
                <a:gridCol w="1780223"/>
                <a:gridCol w="1780223"/>
              </a:tblGrid>
              <a:tr h="812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Activity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Total Group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(n=85)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Age &lt;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(n=49)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Age ≥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(n=36)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 activity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 (2.4)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 (5.6)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Sit on bed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 (4.7)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 (4.1)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 (5.6)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Sit in chair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 (15.3)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 (10.2)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 (22.2)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2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Ambulate ≤ 100 feet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 (8.2)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 (12.2)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 (2.8)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2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Ambulate &gt; 100 feet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59 (69.4)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 (73.5)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 (63.8)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90600" y="4343400"/>
            <a:ext cx="7162800" cy="838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46207" y="5877296"/>
            <a:ext cx="3733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4. Bailey </a:t>
            </a:r>
            <a:r>
              <a:rPr lang="en-US" sz="1000" dirty="0"/>
              <a:t>P, Thomsen GE, Spuhler VJ, et al. Early activity is feasible and safe in respiratory failure patients. Crit Care Med. 2007 Jan;35(1):139-45. PMID: 17133183.</a:t>
            </a:r>
          </a:p>
        </p:txBody>
      </p:sp>
    </p:spTree>
    <p:extLst>
      <p:ext uri="{BB962C8B-B14F-4D97-AF65-F5344CB8AC3E}">
        <p14:creationId xmlns:p14="http://schemas.microsoft.com/office/powerpoint/2010/main" val="125166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Events</a:t>
            </a:r>
            <a:r>
              <a:rPr lang="en-US" baseline="30000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 </a:t>
            </a:r>
            <a:r>
              <a:rPr lang="en-US" sz="2400" dirty="0"/>
              <a:t>9 </a:t>
            </a:r>
            <a:r>
              <a:rPr lang="en-US" sz="2400" dirty="0" smtClean="0"/>
              <a:t>patients had </a:t>
            </a:r>
            <a:r>
              <a:rPr lang="en-US" sz="2400" dirty="0"/>
              <a:t>14 adverse </a:t>
            </a:r>
            <a:r>
              <a:rPr lang="en-US" sz="2400" dirty="0" smtClean="0"/>
              <a:t>events </a:t>
            </a:r>
            <a:r>
              <a:rPr lang="en-US" sz="2400" dirty="0"/>
              <a:t>(&lt;1% of activities) </a:t>
            </a:r>
          </a:p>
          <a:p>
            <a:pPr lvl="2">
              <a:spcBef>
                <a:spcPct val="0"/>
              </a:spcBef>
            </a:pPr>
            <a:r>
              <a:rPr lang="en-US" sz="1800" dirty="0"/>
              <a:t>F</a:t>
            </a:r>
            <a:r>
              <a:rPr lang="en-US" sz="1800" dirty="0" smtClean="0"/>
              <a:t>alls </a:t>
            </a:r>
            <a:r>
              <a:rPr lang="en-US" sz="1800" dirty="0"/>
              <a:t>to knees </a:t>
            </a:r>
            <a:r>
              <a:rPr lang="en-US" sz="1800" dirty="0" smtClean="0"/>
              <a:t>without </a:t>
            </a:r>
            <a:r>
              <a:rPr lang="en-US" sz="1800" dirty="0"/>
              <a:t>injury </a:t>
            </a:r>
            <a:r>
              <a:rPr lang="en-US" sz="1800" dirty="0" smtClean="0"/>
              <a:t>(5)</a:t>
            </a:r>
            <a:endParaRPr lang="en-US" sz="1800" dirty="0"/>
          </a:p>
          <a:p>
            <a:pPr lvl="2">
              <a:spcBef>
                <a:spcPct val="0"/>
              </a:spcBef>
            </a:pPr>
            <a:r>
              <a:rPr lang="en-US" sz="1800" dirty="0" smtClean="0"/>
              <a:t>Systolic blood pressure </a:t>
            </a:r>
            <a:r>
              <a:rPr lang="en-US" sz="1800" dirty="0"/>
              <a:t>&lt;90 mmHg </a:t>
            </a:r>
            <a:r>
              <a:rPr lang="en-US" sz="1800" dirty="0" smtClean="0"/>
              <a:t>(4)</a:t>
            </a:r>
            <a:endParaRPr lang="en-US" sz="1800" dirty="0"/>
          </a:p>
          <a:p>
            <a:pPr lvl="2">
              <a:spcBef>
                <a:spcPct val="0"/>
              </a:spcBef>
            </a:pPr>
            <a:r>
              <a:rPr lang="en-US" sz="1800" dirty="0" smtClean="0"/>
              <a:t>Oxygen saturation &lt;80% (3) </a:t>
            </a:r>
            <a:endParaRPr lang="en-US" sz="1800" dirty="0"/>
          </a:p>
          <a:p>
            <a:pPr lvl="2">
              <a:spcBef>
                <a:spcPct val="0"/>
              </a:spcBef>
            </a:pPr>
            <a:r>
              <a:rPr lang="en-US" sz="1800" dirty="0"/>
              <a:t>N</a:t>
            </a:r>
            <a:r>
              <a:rPr lang="en-US" sz="1800" dirty="0" smtClean="0"/>
              <a:t>asal </a:t>
            </a:r>
            <a:r>
              <a:rPr lang="en-US" sz="1800" dirty="0"/>
              <a:t>feeding tube removal </a:t>
            </a:r>
            <a:r>
              <a:rPr lang="en-US" sz="1800" dirty="0" smtClean="0"/>
              <a:t>(1)</a:t>
            </a:r>
            <a:endParaRPr lang="en-US" sz="1800" dirty="0"/>
          </a:p>
          <a:p>
            <a:pPr lvl="2">
              <a:spcBef>
                <a:spcPct val="0"/>
              </a:spcBef>
            </a:pPr>
            <a:r>
              <a:rPr lang="en-US" sz="1800" dirty="0" smtClean="0"/>
              <a:t>Systolic blood pressure &gt;200 mmHg (1)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2400" dirty="0"/>
              <a:t>No extubations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No patients </a:t>
            </a:r>
            <a:r>
              <a:rPr lang="en-US" sz="2400" dirty="0"/>
              <a:t>required added </a:t>
            </a:r>
            <a:r>
              <a:rPr lang="en-US" sz="2400" dirty="0" smtClean="0"/>
              <a:t>therapy or increased LOS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No extra cost was incurred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46207" y="5877296"/>
            <a:ext cx="3733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4. Bailey </a:t>
            </a:r>
            <a:r>
              <a:rPr lang="en-US" sz="1000" dirty="0"/>
              <a:t>P, Thomsen GE, Spuhler VJ, et al. Early activity is feasible and safe in respiratory failure patients. Crit Care Med. 2007 Jan;35(1):139-45. PMID: 17133183.</a:t>
            </a:r>
          </a:p>
        </p:txBody>
      </p:sp>
    </p:spTree>
    <p:extLst>
      <p:ext uri="{BB962C8B-B14F-4D97-AF65-F5344CB8AC3E}">
        <p14:creationId xmlns:p14="http://schemas.microsoft.com/office/powerpoint/2010/main" val="34667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Safety of Physical Therapy Interventions</a:t>
            </a:r>
            <a:r>
              <a:rPr lang="en-US" baseline="30000" dirty="0"/>
              <a:t>5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57200" y="990600"/>
            <a:ext cx="8229600" cy="473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ClrTx/>
              <a:buNone/>
              <a:defRPr/>
            </a:pP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rgbClr val="009EC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EC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Prospective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observational study, </a:t>
            </a:r>
            <a:r>
              <a:rPr lang="en-US" noProof="0" dirty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ata </a:t>
            </a:r>
            <a:r>
              <a:rPr lang="en-US" dirty="0">
                <a:solidFill>
                  <a:srgbClr val="000000"/>
                </a:solidFill>
              </a:rPr>
              <a:t>collected </a:t>
            </a:r>
            <a:r>
              <a:rPr lang="en-US" dirty="0" smtClean="0">
                <a:solidFill>
                  <a:srgbClr val="000000"/>
                </a:solidFill>
              </a:rPr>
              <a:t>June 2009–December </a:t>
            </a:r>
            <a:r>
              <a:rPr lang="en-US" dirty="0">
                <a:solidFill>
                  <a:srgbClr val="000000"/>
                </a:solidFill>
              </a:rPr>
              <a:t>2011</a:t>
            </a:r>
          </a:p>
          <a:p>
            <a:pPr marL="0" indent="0">
              <a:spcAft>
                <a:spcPts val="0"/>
              </a:spcAft>
              <a:buClrTx/>
              <a:buNone/>
              <a:defRPr/>
            </a:pPr>
            <a:r>
              <a:rPr lang="en-US" u="sng" dirty="0" smtClean="0">
                <a:solidFill>
                  <a:srgbClr val="009EC2"/>
                </a:solidFill>
                <a:latin typeface="Calibri"/>
              </a:rPr>
              <a:t>Subjects</a:t>
            </a:r>
            <a:r>
              <a:rPr lang="en-US" dirty="0" smtClean="0">
                <a:solidFill>
                  <a:srgbClr val="009EC2"/>
                </a:solidFill>
                <a:latin typeface="Calibri"/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Academic </a:t>
            </a:r>
            <a:r>
              <a:rPr lang="en-US" dirty="0">
                <a:solidFill>
                  <a:srgbClr val="000000"/>
                </a:solidFill>
              </a:rPr>
              <a:t>medical center </a:t>
            </a:r>
            <a:r>
              <a:rPr lang="en-US" dirty="0" smtClean="0">
                <a:solidFill>
                  <a:srgbClr val="000000"/>
                </a:solidFill>
              </a:rPr>
              <a:t>MICU</a:t>
            </a:r>
          </a:p>
          <a:p>
            <a:pPr marL="749300" lvl="0" indent="-404813">
              <a:spcAft>
                <a:spcPts val="0"/>
              </a:spcAft>
              <a:buClr>
                <a:srgbClr val="009EC2"/>
              </a:buClr>
              <a:buFont typeface="Calibri" panose="020F0502020204030204" pitchFamily="34" charset="0"/>
              <a:buChar char="‒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1,110 </a:t>
            </a:r>
            <a:r>
              <a:rPr lang="en-US" sz="2800" dirty="0">
                <a:solidFill>
                  <a:srgbClr val="000000"/>
                </a:solidFill>
              </a:rPr>
              <a:t>admissions with </a:t>
            </a:r>
            <a:r>
              <a:rPr lang="en-US" sz="2800" dirty="0" smtClean="0">
                <a:solidFill>
                  <a:srgbClr val="000000"/>
                </a:solidFill>
              </a:rPr>
              <a:t>at least one PT </a:t>
            </a:r>
            <a:r>
              <a:rPr lang="en-US" sz="2800" dirty="0">
                <a:solidFill>
                  <a:srgbClr val="000000"/>
                </a:solidFill>
              </a:rPr>
              <a:t>session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u="sng" noProof="0" dirty="0">
                <a:solidFill>
                  <a:srgbClr val="009EC2"/>
                </a:solidFill>
                <a:latin typeface="Calibri"/>
              </a:rPr>
              <a:t>I</a:t>
            </a: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rgbClr val="009EC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ntervention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EC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9EC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Routine physical therapy </a:t>
            </a:r>
          </a:p>
          <a:p>
            <a:pPr marL="793750" marR="0" lvl="0" indent="-4492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EC2"/>
              </a:buClr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5,267 total PT treatments (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individual activities)</a:t>
            </a:r>
          </a:p>
          <a:p>
            <a:pPr marL="793750" marR="0" lvl="1" indent="-4492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EC2"/>
              </a:buClr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66% of PT days: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sitting at edge of bed or higher level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0" y="5486400"/>
            <a:ext cx="3505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5. Sricharoenchai </a:t>
            </a:r>
            <a:r>
              <a:rPr lang="en-US" sz="1000" dirty="0"/>
              <a:t>T, Parker AM, Zanni JM, et al. Safety of physical therapy interventions in critically ill patients: a single-center prospective evaluation of 1110 intensive care unit admissions. J Crit Care. 2014 Jun;29(3):395-400. PMID: 24508202.</a:t>
            </a:r>
          </a:p>
        </p:txBody>
      </p:sp>
    </p:spTree>
    <p:extLst>
      <p:ext uri="{BB962C8B-B14F-4D97-AF65-F5344CB8AC3E}">
        <p14:creationId xmlns:p14="http://schemas.microsoft.com/office/powerpoint/2010/main" val="17788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Safety of Physical Therapy Interventions</a:t>
            </a:r>
            <a:r>
              <a:rPr lang="en-US" baseline="30000" dirty="0" smtClean="0"/>
              <a:t>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342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9EC2"/>
                </a:solidFill>
              </a:rPr>
              <a:t>34 potential safety events in 25 of </a:t>
            </a:r>
            <a:r>
              <a:rPr lang="en-US" dirty="0" smtClean="0">
                <a:solidFill>
                  <a:srgbClr val="009EC2"/>
                </a:solidFill>
              </a:rPr>
              <a:t>1,110 </a:t>
            </a:r>
            <a:r>
              <a:rPr lang="en-US" dirty="0">
                <a:solidFill>
                  <a:srgbClr val="009EC2"/>
                </a:solidFill>
              </a:rPr>
              <a:t>admissions</a:t>
            </a:r>
          </a:p>
          <a:p>
            <a:r>
              <a:rPr lang="en-US" dirty="0"/>
              <a:t>0.6% of PT sessions (i.e., 6 per 1,000 PT </a:t>
            </a:r>
            <a:r>
              <a:rPr lang="en-US" dirty="0" smtClean="0"/>
              <a:t>treatment)</a:t>
            </a:r>
          </a:p>
          <a:p>
            <a:pPr lvl="1"/>
            <a:r>
              <a:rPr lang="en-US" dirty="0" smtClean="0"/>
              <a:t>80</a:t>
            </a:r>
            <a:r>
              <a:rPr lang="en-US" dirty="0"/>
              <a:t>% of events </a:t>
            </a:r>
            <a:r>
              <a:rPr lang="en-US" dirty="0" smtClean="0"/>
              <a:t>were </a:t>
            </a:r>
            <a:r>
              <a:rPr lang="en-US" dirty="0"/>
              <a:t>transient physiological (heart rate, blood pressure, blood oxygen level)</a:t>
            </a:r>
          </a:p>
          <a:p>
            <a:r>
              <a:rPr lang="en-US" dirty="0"/>
              <a:t>4 events required any treatment (8 per 10,000 PT treatment) </a:t>
            </a:r>
            <a:endParaRPr lang="en-US" dirty="0" smtClean="0"/>
          </a:p>
          <a:p>
            <a:pPr lvl="1"/>
            <a:r>
              <a:rPr lang="en-US" dirty="0" smtClean="0"/>
              <a:t>Dislodgement of </a:t>
            </a:r>
            <a:r>
              <a:rPr lang="en-US" dirty="0"/>
              <a:t>orogastric </a:t>
            </a:r>
            <a:r>
              <a:rPr lang="en-US" dirty="0" smtClean="0"/>
              <a:t>tube (2)</a:t>
            </a:r>
          </a:p>
          <a:p>
            <a:pPr lvl="1"/>
            <a:r>
              <a:rPr lang="en-US" dirty="0" smtClean="0"/>
              <a:t>Dislodgement of arterial line (1)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all </a:t>
            </a:r>
            <a:r>
              <a:rPr lang="en-US" dirty="0"/>
              <a:t>with laceration </a:t>
            </a:r>
            <a:r>
              <a:rPr lang="en-US" dirty="0" smtClean="0"/>
              <a:t>and suture (1)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10200" y="5638800"/>
            <a:ext cx="3505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5. Sricharoenchai </a:t>
            </a:r>
            <a:r>
              <a:rPr lang="en-US" sz="1000" dirty="0"/>
              <a:t>T, Parker AM, Zanni JM, et al. Safety of physical therapy interventions in critically ill patients: a single-center prospective evaluation of 1110 intensive care unit admissions. J Crit Care. 2014 Jun;29(3):395-400. PMID: 24508202.</a:t>
            </a:r>
          </a:p>
        </p:txBody>
      </p:sp>
    </p:spTree>
    <p:extLst>
      <p:ext uri="{BB962C8B-B14F-4D97-AF65-F5344CB8AC3E}">
        <p14:creationId xmlns:p14="http://schemas.microsoft.com/office/powerpoint/2010/main" val="12972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Mobility in a Trauma and Burns ICU</a:t>
            </a:r>
            <a:r>
              <a:rPr lang="en-US" baseline="30000" dirty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34296"/>
          </a:xfrm>
        </p:spPr>
        <p:txBody>
          <a:bodyPr>
            <a:normAutofit lnSpcReduction="10000"/>
          </a:bodyPr>
          <a:lstStyle/>
          <a:p>
            <a:pPr lvl="0" defTabSz="914400" fontAlgn="base">
              <a:spcAft>
                <a:spcPts val="600"/>
              </a:spcAft>
              <a:buNone/>
              <a:defRPr/>
            </a:pPr>
            <a:r>
              <a:rPr lang="en-US" sz="3000" u="sng" kern="0" dirty="0">
                <a:solidFill>
                  <a:srgbClr val="009EC2"/>
                </a:solidFill>
              </a:rPr>
              <a:t>Design</a:t>
            </a:r>
            <a:r>
              <a:rPr lang="en-US" sz="3000" kern="0" dirty="0">
                <a:solidFill>
                  <a:srgbClr val="009EC2"/>
                </a:solidFill>
              </a:rPr>
              <a:t>: </a:t>
            </a:r>
            <a:r>
              <a:rPr lang="en-US" sz="3000" kern="0" dirty="0" smtClean="0">
                <a:solidFill>
                  <a:srgbClr val="000000"/>
                </a:solidFill>
              </a:rPr>
              <a:t>Retrospective cohort study at an academic medical center </a:t>
            </a:r>
            <a:endParaRPr lang="en-US" sz="3000" kern="0" dirty="0">
              <a:solidFill>
                <a:srgbClr val="000000"/>
              </a:solidFill>
            </a:endParaRPr>
          </a:p>
          <a:p>
            <a:pPr lvl="0" defTabSz="914400" fontAlgn="base">
              <a:spcAft>
                <a:spcPts val="600"/>
              </a:spcAft>
              <a:buNone/>
              <a:defRPr/>
            </a:pPr>
            <a:endParaRPr lang="en-US" sz="3000" u="sng" kern="0" dirty="0" smtClean="0">
              <a:solidFill>
                <a:srgbClr val="009EC2"/>
              </a:solidFill>
            </a:endParaRPr>
          </a:p>
          <a:p>
            <a:pPr lvl="0" defTabSz="914400" fontAlgn="base">
              <a:spcAft>
                <a:spcPts val="600"/>
              </a:spcAft>
              <a:buNone/>
              <a:defRPr/>
            </a:pPr>
            <a:r>
              <a:rPr lang="en-US" sz="3000" u="sng" kern="0" dirty="0" smtClean="0">
                <a:solidFill>
                  <a:srgbClr val="009EC2"/>
                </a:solidFill>
              </a:rPr>
              <a:t>Subjects</a:t>
            </a:r>
            <a:r>
              <a:rPr lang="en-US" sz="3000" kern="0" dirty="0">
                <a:solidFill>
                  <a:srgbClr val="009EC2"/>
                </a:solidFill>
              </a:rPr>
              <a:t>: </a:t>
            </a:r>
            <a:r>
              <a:rPr lang="en-US" sz="3000" kern="0" dirty="0" smtClean="0">
                <a:solidFill>
                  <a:srgbClr val="000000"/>
                </a:solidFill>
              </a:rPr>
              <a:t>2,176 trauma and burn ICU patients, </a:t>
            </a:r>
          </a:p>
          <a:p>
            <a:pPr lvl="0" indent="401638" defTabSz="914400" fontAlgn="base">
              <a:spcAft>
                <a:spcPts val="600"/>
              </a:spcAft>
              <a:buFont typeface="Calibri" panose="020F0502020204030204" pitchFamily="34" charset="0"/>
              <a:buChar char="‒"/>
              <a:defRPr/>
            </a:pPr>
            <a:r>
              <a:rPr lang="en-US" sz="3000" kern="0" dirty="0">
                <a:solidFill>
                  <a:srgbClr val="000000"/>
                </a:solidFill>
              </a:rPr>
              <a:t>P</a:t>
            </a:r>
            <a:r>
              <a:rPr lang="en-US" sz="3000" kern="0" dirty="0" smtClean="0">
                <a:solidFill>
                  <a:srgbClr val="000000"/>
                </a:solidFill>
              </a:rPr>
              <a:t>re (n=1,044) and post (n=1,132) EM program</a:t>
            </a:r>
          </a:p>
          <a:p>
            <a:pPr lvl="0" indent="401638" defTabSz="914400" fontAlgn="base">
              <a:spcAft>
                <a:spcPts val="600"/>
              </a:spcAft>
              <a:buFont typeface="Calibri" panose="020F0502020204030204" pitchFamily="34" charset="0"/>
              <a:buChar char="‒"/>
              <a:defRPr/>
            </a:pPr>
            <a:r>
              <a:rPr lang="en-US" sz="3000" kern="0" dirty="0" smtClean="0">
                <a:solidFill>
                  <a:srgbClr val="000000"/>
                </a:solidFill>
              </a:rPr>
              <a:t>Not limited to patients on MV</a:t>
            </a:r>
            <a:endParaRPr lang="en-US" sz="3000" kern="0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40000"/>
              </a:spcBef>
              <a:buNone/>
              <a:defRPr/>
            </a:pPr>
            <a:r>
              <a:rPr lang="en-US" sz="3000" u="sng" kern="0" dirty="0" smtClean="0">
                <a:solidFill>
                  <a:srgbClr val="009EC2"/>
                </a:solidFill>
              </a:rPr>
              <a:t>Intervention</a:t>
            </a:r>
            <a:r>
              <a:rPr lang="en-US" sz="3000" kern="0" dirty="0" smtClean="0">
                <a:solidFill>
                  <a:srgbClr val="009EC2"/>
                </a:solidFill>
              </a:rPr>
              <a:t>: </a:t>
            </a:r>
            <a:r>
              <a:rPr lang="en-US" sz="3000" kern="0" dirty="0">
                <a:solidFill>
                  <a:srgbClr val="000000"/>
                </a:solidFill>
              </a:rPr>
              <a:t>PT consult at </a:t>
            </a:r>
            <a:r>
              <a:rPr lang="en-US" sz="3000" kern="0" dirty="0" smtClean="0">
                <a:solidFill>
                  <a:srgbClr val="000000"/>
                </a:solidFill>
              </a:rPr>
              <a:t>admission combined with RN/PT progressive </a:t>
            </a:r>
            <a:r>
              <a:rPr lang="en-US" sz="3000" kern="0" dirty="0">
                <a:solidFill>
                  <a:srgbClr val="000000"/>
                </a:solidFill>
              </a:rPr>
              <a:t>mobility </a:t>
            </a:r>
            <a:r>
              <a:rPr lang="en-US" sz="3000" kern="0" dirty="0" smtClean="0">
                <a:solidFill>
                  <a:srgbClr val="000000"/>
                </a:solidFill>
              </a:rPr>
              <a:t>program versus usual care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7800" y="5589639"/>
            <a:ext cx="3613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6. Clark </a:t>
            </a:r>
            <a:r>
              <a:rPr lang="en-US" sz="1000" dirty="0"/>
              <a:t>DE, Lowman JD, Griffin RL, et al. Effectiveness of an early mobilization protocol in a trauma and burns intensive care unit: a retrospective cohort study. Phys Ther. 2013 Feb;93(2):186-96. PMID: 22879442.</a:t>
            </a:r>
          </a:p>
        </p:txBody>
      </p:sp>
    </p:spTree>
    <p:extLst>
      <p:ext uri="{BB962C8B-B14F-4D97-AF65-F5344CB8AC3E}">
        <p14:creationId xmlns:p14="http://schemas.microsoft.com/office/powerpoint/2010/main" val="9603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to ICU Stay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3" name="Table 2" descr="table showing percent of different complications occurring during an ICU stay." title="complication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077326"/>
              </p:ext>
            </p:extLst>
          </p:nvPr>
        </p:nvGraphicFramePr>
        <p:xfrm>
          <a:off x="457200" y="1219200"/>
          <a:ext cx="8229600" cy="3358602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837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Complications (%)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Prior to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Early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Mobility Program (EMP)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(n=1044)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Post EMP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(n=1132)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Crude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Risk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Ratio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(95% CI)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Airway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7.1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3.5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0.50 (0.34-0.73)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37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Pulmonary </a:t>
                      </a:r>
                      <a:r>
                        <a:rPr lang="en-US" sz="1200" dirty="0" smtClean="0">
                          <a:effectLst/>
                        </a:rPr>
                        <a:t>(acute</a:t>
                      </a:r>
                      <a:r>
                        <a:rPr lang="en-US" sz="1200" baseline="0" dirty="0" smtClean="0">
                          <a:effectLst/>
                        </a:rPr>
                        <a:t> respiratory distress syndrome [ARDS]</a:t>
                      </a:r>
                      <a:r>
                        <a:rPr lang="en-US" sz="1200" dirty="0" smtClean="0">
                          <a:effectLst/>
                        </a:rPr>
                        <a:t>, pulmonary</a:t>
                      </a:r>
                      <a:r>
                        <a:rPr lang="en-US" sz="1200" baseline="0" dirty="0" smtClean="0">
                          <a:effectLst/>
                        </a:rPr>
                        <a:t> embolism</a:t>
                      </a:r>
                      <a:r>
                        <a:rPr lang="en-US" sz="1200" dirty="0" smtClean="0">
                          <a:effectLst/>
                        </a:rPr>
                        <a:t>, pneumothorax)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49.2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42.2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0.81 (0.72-0.92)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Pneumonia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27.9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22.4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0.78 (0.66-0.92)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Cardiovascular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12.2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15.2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1.33 (1.06-1.68)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Vascular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15.3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8.5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0.57 (0.44-0.73)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Deep</a:t>
                      </a:r>
                      <a:r>
                        <a:rPr lang="en-US" sz="1200" baseline="0" dirty="0" smtClean="0">
                          <a:effectLst/>
                        </a:rPr>
                        <a:t> vein thrombosis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10.9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6.7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0.64 (0.48-0.85)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Psychiatric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3.4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0.60 (0.35-1.04)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Renal </a:t>
                      </a:r>
                      <a:r>
                        <a:rPr lang="en-US" sz="1200" dirty="0" smtClean="0">
                          <a:effectLst/>
                        </a:rPr>
                        <a:t>genito-urinary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18.3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15.0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0.86 (0.70-1.06)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1828800"/>
            <a:ext cx="8229600" cy="129540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3671386"/>
            <a:ext cx="8229600" cy="337458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4793098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EC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Fifty percent reduction in accidental extubation requiring reintubation</a:t>
            </a:r>
          </a:p>
          <a:p>
            <a:pPr marL="285750" indent="-285750">
              <a:buClr>
                <a:srgbClr val="009EC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No documented adverse events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0200" y="5695166"/>
            <a:ext cx="3613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6. Clark </a:t>
            </a:r>
            <a:r>
              <a:rPr lang="en-US" sz="1000" dirty="0"/>
              <a:t>DE, Lowman JD, Griffin RL, et al. Effectiveness of an early mobilization protocol in a trauma and burns intensive care unit: a retrospective cohort study. Phys Ther. 2013 Feb;93(2):186-96. PMID: 22879442.</a:t>
            </a:r>
          </a:p>
        </p:txBody>
      </p:sp>
    </p:spTree>
    <p:extLst>
      <p:ext uri="{BB962C8B-B14F-4D97-AF65-F5344CB8AC3E}">
        <p14:creationId xmlns:p14="http://schemas.microsoft.com/office/powerpoint/2010/main" val="12759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r>
              <a:rPr lang="en-US" baseline="30000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10000"/>
          </a:xfrm>
        </p:spPr>
        <p:txBody>
          <a:bodyPr>
            <a:noAutofit/>
          </a:bodyPr>
          <a:lstStyle/>
          <a:p>
            <a:r>
              <a:rPr lang="en-US" dirty="0" smtClean="0"/>
              <a:t>Staff concerns prior to implementation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Safety</a:t>
            </a:r>
          </a:p>
          <a:p>
            <a:r>
              <a:rPr lang="en-US" dirty="0" smtClean="0"/>
              <a:t>Used previously published literature</a:t>
            </a:r>
          </a:p>
          <a:p>
            <a:r>
              <a:rPr lang="en-US" dirty="0" smtClean="0"/>
              <a:t>Time was an issue at the beginning</a:t>
            </a:r>
          </a:p>
          <a:p>
            <a:r>
              <a:rPr lang="en-US" dirty="0" smtClean="0"/>
              <a:t>No longer an issue as staff became more accustomed to practice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10200" y="5698938"/>
            <a:ext cx="3613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6. Clark </a:t>
            </a:r>
            <a:r>
              <a:rPr lang="en-US" sz="1000" dirty="0"/>
              <a:t>DE, Lowman JD, Griffin RL, et al. Effectiveness of an early mobilization protocol in a trauma and burns intensive care unit: a retrospective cohort study. Phys Ther. 2013 Feb;93(2):186-96. PMID: 22879442.</a:t>
            </a:r>
          </a:p>
        </p:txBody>
      </p:sp>
    </p:spTree>
    <p:extLst>
      <p:ext uri="{BB962C8B-B14F-4D97-AF65-F5344CB8AC3E}">
        <p14:creationId xmlns:p14="http://schemas.microsoft.com/office/powerpoint/2010/main" val="21716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After this session, you will be able to—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Apply outcomes from published research to support the benefits, safety, feasibility, and sustainability of an early mobility (EM) program in the intensive care unit (ICU)</a:t>
            </a:r>
          </a:p>
        </p:txBody>
      </p:sp>
    </p:spTree>
    <p:extLst>
      <p:ext uri="{BB962C8B-B14F-4D97-AF65-F5344CB8AC3E}">
        <p14:creationId xmlns:p14="http://schemas.microsoft.com/office/powerpoint/2010/main" val="10824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Activity in the ICU</a:t>
            </a:r>
            <a:r>
              <a:rPr lang="en-US" baseline="30000" dirty="0"/>
              <a:t>7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229600" cy="4734296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Time requirements and adequate staffing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Need for staff training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Need for team work and coordination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Oversedation of ICU patients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Dislodgement of devices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(central venous catheter, endotracheal tube, feeding tubes)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Worsening gas exchange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Unstable hemodynamics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Inadequate patient comfort, pain control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0" y="5715000"/>
            <a:ext cx="36450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7. Zanni </a:t>
            </a:r>
            <a:r>
              <a:rPr lang="en-US" sz="1000" dirty="0"/>
              <a:t>JM, Korupolu R, Fan E, et al. Rehabilitation therapy and outcomes in acute respiratory failure: an observational pilot project. J Crit Care. 2010 Jun;25(2):254-62. PMID: 19942399.</a:t>
            </a:r>
          </a:p>
        </p:txBody>
      </p:sp>
    </p:spTree>
    <p:extLst>
      <p:ext uri="{BB962C8B-B14F-4D97-AF65-F5344CB8AC3E}">
        <p14:creationId xmlns:p14="http://schemas.microsoft.com/office/powerpoint/2010/main" val="33147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5-Year Sustainability of Time to Physical Therapy</a:t>
            </a:r>
            <a:r>
              <a:rPr lang="en-US" baseline="30000" dirty="0" smtClean="0"/>
              <a:t>8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441290" y="990600"/>
            <a:ext cx="8229600" cy="4734296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u="sng" dirty="0" smtClean="0">
                <a:solidFill>
                  <a:srgbClr val="009EC2"/>
                </a:solidFill>
              </a:rPr>
              <a:t>Design</a:t>
            </a:r>
            <a:r>
              <a:rPr lang="en-US" dirty="0" smtClean="0">
                <a:solidFill>
                  <a:srgbClr val="009EC2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Pre/post evaluation</a:t>
            </a:r>
          </a:p>
          <a:p>
            <a:pPr marL="801687" lvl="1" indent="-457200">
              <a:buFont typeface="Calibri" panose="020F0502020204030204" pitchFamily="34" charset="0"/>
              <a:buChar char="–"/>
            </a:pP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re-quality improvement (QI)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2004–2007</a:t>
            </a:r>
            <a:r>
              <a:rPr lang="en-US" dirty="0">
                <a:solidFill>
                  <a:srgbClr val="000000"/>
                </a:solidFill>
              </a:rPr>
              <a:t>) versus post-QI (</a:t>
            </a:r>
            <a:r>
              <a:rPr lang="en-US" dirty="0" smtClean="0">
                <a:solidFill>
                  <a:srgbClr val="000000"/>
                </a:solidFill>
              </a:rPr>
              <a:t>2009–2012</a:t>
            </a:r>
            <a:r>
              <a:rPr lang="en-US" dirty="0">
                <a:solidFill>
                  <a:srgbClr val="000000"/>
                </a:solidFill>
              </a:rPr>
              <a:t>) </a:t>
            </a:r>
          </a:p>
          <a:p>
            <a:pPr marL="0" indent="0">
              <a:buNone/>
            </a:pPr>
            <a:endParaRPr lang="en-US" sz="11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009EC2"/>
                </a:solidFill>
              </a:rPr>
              <a:t>Subjects</a:t>
            </a:r>
            <a:r>
              <a:rPr lang="en-US" sz="2800" dirty="0" smtClean="0">
                <a:solidFill>
                  <a:srgbClr val="009EC2"/>
                </a:solidFill>
              </a:rPr>
              <a:t>: </a:t>
            </a:r>
            <a:r>
              <a:rPr lang="en-US" sz="2800" dirty="0" smtClean="0">
                <a:solidFill>
                  <a:srgbClr val="000000"/>
                </a:solidFill>
              </a:rPr>
              <a:t>243 consecutive </a:t>
            </a:r>
            <a:r>
              <a:rPr lang="en-US" sz="2800" dirty="0">
                <a:solidFill>
                  <a:srgbClr val="000000"/>
                </a:solidFill>
              </a:rPr>
              <a:t>patients with ARDS</a:t>
            </a:r>
          </a:p>
          <a:p>
            <a:pPr marL="0" indent="0">
              <a:buNone/>
            </a:pPr>
            <a:endParaRPr lang="en-US" sz="11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009EC2"/>
                </a:solidFill>
              </a:rPr>
              <a:t>Objectives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</a:p>
          <a:p>
            <a:pPr marL="793750" lvl="1" indent="-393700"/>
            <a:r>
              <a:rPr lang="en-US" dirty="0" smtClean="0">
                <a:solidFill>
                  <a:srgbClr val="000000"/>
                </a:solidFill>
              </a:rPr>
              <a:t>Evaluate the sustainability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smtClean="0">
                <a:solidFill>
                  <a:srgbClr val="000000"/>
                </a:solidFill>
              </a:rPr>
              <a:t>MICU </a:t>
            </a:r>
            <a:r>
              <a:rPr lang="en-US" dirty="0">
                <a:solidFill>
                  <a:srgbClr val="000000"/>
                </a:solidFill>
              </a:rPr>
              <a:t>early </a:t>
            </a:r>
            <a:r>
              <a:rPr lang="en-US" dirty="0" smtClean="0">
                <a:solidFill>
                  <a:srgbClr val="000000"/>
                </a:solidFill>
              </a:rPr>
              <a:t>rehab QI over 5 years</a:t>
            </a:r>
          </a:p>
          <a:p>
            <a:pPr marL="793750" lvl="1" indent="-393700"/>
            <a:r>
              <a:rPr lang="en-US" dirty="0" smtClean="0">
                <a:solidFill>
                  <a:srgbClr val="000000"/>
                </a:solidFill>
              </a:rPr>
              <a:t>Evaluate factors with timing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smtClean="0">
                <a:solidFill>
                  <a:srgbClr val="000000"/>
                </a:solidFill>
              </a:rPr>
              <a:t>onset of active PT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0" y="5633884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8. Dinglas </a:t>
            </a:r>
            <a:r>
              <a:rPr lang="en-US" sz="1000" dirty="0"/>
              <a:t>VD, Parker AM, Reddy DR, et al. A quality improvement project sustainably decreased time to onset of active physical therapy intervention in patients with acute lung injury. Ann Am Thorac Soc. 2014 Oct;11(8):1230-8. PMID: 25167767.</a:t>
            </a:r>
          </a:p>
        </p:txBody>
      </p:sp>
    </p:spTree>
    <p:extLst>
      <p:ext uri="{BB962C8B-B14F-4D97-AF65-F5344CB8AC3E}">
        <p14:creationId xmlns:p14="http://schemas.microsoft.com/office/powerpoint/2010/main" val="23828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 Versus Post-Implementation</a:t>
            </a:r>
            <a:r>
              <a:rPr lang="en-US" baseline="30000" dirty="0" smtClean="0"/>
              <a:t>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Receipt of physical therapy – 24% vs. 89%, p&lt;0.001</a:t>
            </a:r>
          </a:p>
          <a:p>
            <a:r>
              <a:rPr lang="en-US" dirty="0" smtClean="0"/>
              <a:t>Able to stand, transfer, or ambulate – 7% vs. 64%, p=&lt;0.001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0" y="5562600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8. Dinglas </a:t>
            </a:r>
            <a:r>
              <a:rPr lang="en-US" sz="1000" dirty="0"/>
              <a:t>VD, Parker AM, Reddy DR, et al. A quality improvement project sustainably decreased time to onset of active physical therapy intervention in patients with acute lung injury. Ann Am Thorac Soc. 2014 Oct;11(8):1230-8. PMID: 25167767.</a:t>
            </a:r>
          </a:p>
        </p:txBody>
      </p:sp>
    </p:spTree>
    <p:extLst>
      <p:ext uri="{BB962C8B-B14F-4D97-AF65-F5344CB8AC3E}">
        <p14:creationId xmlns:p14="http://schemas.microsoft.com/office/powerpoint/2010/main" val="32429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5-Year Sustainability of Time to PT</a:t>
            </a:r>
            <a:br>
              <a:rPr lang="en-US" dirty="0" smtClean="0"/>
            </a:br>
            <a:r>
              <a:rPr lang="en-US" dirty="0" smtClean="0"/>
              <a:t>Postacute Lung Injury Diagnosis</a:t>
            </a:r>
            <a:r>
              <a:rPr lang="en-US" baseline="30000" dirty="0"/>
              <a:t>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Post-QI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/>
              <a:t>earlier </a:t>
            </a:r>
            <a:r>
              <a:rPr lang="en-US" dirty="0"/>
              <a:t>PT </a:t>
            </a:r>
            <a:r>
              <a:rPr lang="en-US" dirty="0" smtClean="0"/>
              <a:t>(hazard ratio: </a:t>
            </a:r>
            <a:r>
              <a:rPr lang="en-US" dirty="0"/>
              <a:t>8.4, p&lt;0.01)</a:t>
            </a:r>
          </a:p>
          <a:p>
            <a:r>
              <a:rPr lang="en-US" dirty="0" smtClean="0"/>
              <a:t>Significant decrease each </a:t>
            </a:r>
            <a:r>
              <a:rPr lang="en-US" dirty="0"/>
              <a:t>of 5 years after </a:t>
            </a:r>
            <a:r>
              <a:rPr lang="en-US" dirty="0" smtClean="0"/>
              <a:t>QI</a:t>
            </a:r>
          </a:p>
          <a:p>
            <a:r>
              <a:rPr lang="en-US" dirty="0">
                <a:solidFill>
                  <a:srgbClr val="000000"/>
                </a:solidFill>
              </a:rPr>
              <a:t>Early rehab QI associated with </a:t>
            </a:r>
            <a:r>
              <a:rPr lang="en-US" dirty="0" smtClean="0">
                <a:solidFill>
                  <a:srgbClr val="000000"/>
                </a:solidFill>
              </a:rPr>
              <a:t>substantial </a:t>
            </a:r>
            <a:r>
              <a:rPr lang="en-US" dirty="0">
                <a:solidFill>
                  <a:srgbClr val="000000"/>
                </a:solidFill>
              </a:rPr>
              <a:t>decrease in </a:t>
            </a:r>
            <a:r>
              <a:rPr lang="en-US" dirty="0" smtClean="0">
                <a:solidFill>
                  <a:srgbClr val="000000"/>
                </a:solidFill>
              </a:rPr>
              <a:t>time </a:t>
            </a:r>
            <a:r>
              <a:rPr lang="en-US" dirty="0">
                <a:solidFill>
                  <a:srgbClr val="000000"/>
                </a:solidFill>
              </a:rPr>
              <a:t>to onset of active PT and </a:t>
            </a:r>
            <a:r>
              <a:rPr lang="en-US" dirty="0" smtClean="0">
                <a:solidFill>
                  <a:srgbClr val="000000"/>
                </a:solidFill>
              </a:rPr>
              <a:t>was sustainable </a:t>
            </a:r>
            <a:r>
              <a:rPr lang="en-US" dirty="0">
                <a:solidFill>
                  <a:srgbClr val="000000"/>
                </a:solidFill>
              </a:rPr>
              <a:t>for 5</a:t>
            </a:r>
            <a:r>
              <a:rPr lang="en-US" dirty="0" smtClean="0">
                <a:solidFill>
                  <a:srgbClr val="000000"/>
                </a:solidFill>
              </a:rPr>
              <a:t> years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6300" y="482165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9EC2"/>
                </a:solidFill>
              </a:rPr>
              <a:t>Probability of first PT over time in post- vs. pre-QI</a:t>
            </a:r>
            <a:endParaRPr lang="en-US" sz="2000" b="1" dirty="0">
              <a:solidFill>
                <a:srgbClr val="009EC2"/>
              </a:solidFill>
            </a:endParaRPr>
          </a:p>
        </p:txBody>
      </p:sp>
      <p:pic>
        <p:nvPicPr>
          <p:cNvPr id="12" name="Content Placeholder 8" descr="Graph showing the probability of first PT over time post vs. pre QI" title="QI comparison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4591"/>
            <a:ext cx="4038600" cy="3230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0" y="5624052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8. Dinglas </a:t>
            </a:r>
            <a:r>
              <a:rPr lang="en-US" sz="1000" dirty="0"/>
              <a:t>VD, Parker AM, Reddy DR, et al. A quality improvement project sustainably decreased time to onset of active physical therapy intervention in patients with acute lung injury. Ann Am Thorac Soc. 2014 Oct;11(8):1230-8. PMID: 25167767.</a:t>
            </a:r>
          </a:p>
        </p:txBody>
      </p:sp>
    </p:spTree>
    <p:extLst>
      <p:ext uri="{BB962C8B-B14F-4D97-AF65-F5344CB8AC3E}">
        <p14:creationId xmlns:p14="http://schemas.microsoft.com/office/powerpoint/2010/main" val="40872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EC2"/>
                </a:solidFill>
              </a:rPr>
              <a:t>Conclusions</a:t>
            </a:r>
            <a:endParaRPr lang="en-US" dirty="0">
              <a:solidFill>
                <a:srgbClr val="009EC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08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Conclusions – Benefits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819400"/>
          </a:xfrm>
        </p:spPr>
        <p:txBody>
          <a:bodyPr/>
          <a:lstStyle/>
          <a:p>
            <a:r>
              <a:rPr lang="en-US" dirty="0"/>
              <a:t>Decreased ICU and hospital length of stay</a:t>
            </a:r>
            <a:r>
              <a:rPr lang="en-US" baseline="30000" dirty="0"/>
              <a:t>1,2</a:t>
            </a:r>
          </a:p>
          <a:p>
            <a:r>
              <a:rPr lang="en-US" dirty="0"/>
              <a:t>Decreased duration of mechanical ventilation and days with delirium</a:t>
            </a:r>
            <a:r>
              <a:rPr lang="en-US" baseline="30000" dirty="0"/>
              <a:t>2</a:t>
            </a:r>
          </a:p>
          <a:p>
            <a:r>
              <a:rPr lang="en-US" dirty="0"/>
              <a:t>Increased return to independent functional status at hospital discharge</a:t>
            </a:r>
            <a:r>
              <a:rPr lang="en-US" baseline="30000" dirty="0"/>
              <a:t>2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7800" y="5105400"/>
            <a:ext cx="3733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smtClean="0"/>
              <a:t>1. Morris </a:t>
            </a:r>
            <a:r>
              <a:rPr lang="en-US" sz="1000" dirty="0"/>
              <a:t>PE, Goad A, Thompson C, et al. Early intensive care unit mobility therapy in the treatment of acute respiratory failure. Crit Care Med. 2008 Aug;36(8):2238-43. PMID: 18596631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2. Schweickert </a:t>
            </a:r>
            <a:r>
              <a:rPr lang="en-US" sz="1000" dirty="0"/>
              <a:t>WD, Pohlman MC, Pohlman AS, et al. Early physical and occupational therapy in mechanically ventilated, critically ill patients: a randomized controlled trial. Lancet. 2009 May 30;373(9678):1874-82. PMID: 19446324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844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–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Adverse </a:t>
            </a:r>
            <a:r>
              <a:rPr lang="en-US" dirty="0"/>
              <a:t>events ranged from agitation to transient physiological events to dislodgements and to falls (none of the falls were considered serious)</a:t>
            </a:r>
          </a:p>
          <a:p>
            <a:r>
              <a:rPr lang="en-US" dirty="0"/>
              <a:t>Adverse events ranged from 2.3 to 8.7 per 100 patients</a:t>
            </a:r>
            <a:r>
              <a:rPr lang="en-US" baseline="30000" dirty="0"/>
              <a:t>3-5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53000" y="4572000"/>
            <a:ext cx="40386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3. Hodgson </a:t>
            </a:r>
            <a:r>
              <a:rPr lang="en-US" sz="1000" dirty="0"/>
              <a:t>CL, Bailey M, Bellomo R, et al. TEAM Study Investigators. A binational multicenter pilot feasibility randomized controlled trial of early goal-directed mobilization in the ICU. Crit Care Med. 2016 Jun;44(6):1145-52. PMID: 26968024</a:t>
            </a:r>
            <a:r>
              <a:rPr lang="en-US" sz="1000" dirty="0" smtClean="0"/>
              <a:t>.</a:t>
            </a:r>
          </a:p>
          <a:p>
            <a:endParaRPr lang="en-US" sz="400" dirty="0"/>
          </a:p>
          <a:p>
            <a:r>
              <a:rPr lang="en-US" sz="1000" dirty="0" smtClean="0"/>
              <a:t>4. Bailey </a:t>
            </a:r>
            <a:r>
              <a:rPr lang="en-US" sz="1000" dirty="0"/>
              <a:t>P, Thomsen GE, Spuhler VJ, et al. Early activity is feasible and safe in respiratory failure patients. Crit Care Med. 2007 Jan;35(1):139-45. PMID: 17133183</a:t>
            </a:r>
            <a:r>
              <a:rPr lang="en-US" sz="1000" dirty="0" smtClean="0"/>
              <a:t>.</a:t>
            </a:r>
          </a:p>
          <a:p>
            <a:endParaRPr lang="en-US" sz="500" dirty="0" smtClean="0"/>
          </a:p>
          <a:p>
            <a:r>
              <a:rPr lang="en-US" sz="1000" dirty="0" smtClean="0"/>
              <a:t>5. Sricharoenchai </a:t>
            </a:r>
            <a:r>
              <a:rPr lang="en-US" sz="1000" dirty="0"/>
              <a:t>T, Parker AM, Zanni JM, et al. Safety of physical therapy interventions in critically ill patients: a single-center prospective evaluation of 1110 intensive care unit admissions. J Crit Care. 2014 Jun;29(3):395-400. PMID: 24508202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460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r>
              <a:rPr lang="en-US" dirty="0"/>
              <a:t>– </a:t>
            </a:r>
            <a:r>
              <a:rPr lang="en-US" dirty="0" smtClean="0"/>
              <a:t>Feasibility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significant barriers to overcome</a:t>
            </a:r>
            <a:r>
              <a:rPr lang="en-US" baseline="30000" dirty="0" smtClean="0"/>
              <a:t>6,7</a:t>
            </a:r>
            <a:endParaRPr lang="en-US" dirty="0"/>
          </a:p>
          <a:p>
            <a:r>
              <a:rPr lang="en-US" dirty="0" smtClean="0"/>
              <a:t>However, the authors of all studies were in agreement that their early mobility program was feasible and it is a benefit to the patient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8200" y="5257799"/>
            <a:ext cx="4343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6. Clark </a:t>
            </a:r>
            <a:r>
              <a:rPr lang="en-US" sz="1000" dirty="0"/>
              <a:t>DE, Lowman JD, Griffin RL, et al. Effectiveness of an early mobilization protocol in a trauma and burns intensive care unit: a retrospective cohort study. Phys Ther. 2013 Feb;93(2):186-96. PMID: 22879442</a:t>
            </a:r>
            <a:r>
              <a:rPr lang="en-US" sz="1000" dirty="0" smtClean="0"/>
              <a:t>.</a:t>
            </a:r>
          </a:p>
          <a:p>
            <a:endParaRPr lang="en-US" sz="900" dirty="0"/>
          </a:p>
          <a:p>
            <a:r>
              <a:rPr lang="en-US" sz="1000" dirty="0" smtClean="0"/>
              <a:t>7. Zanni </a:t>
            </a:r>
            <a:r>
              <a:rPr lang="en-US" sz="1000" dirty="0"/>
              <a:t>JM, Korupolu R, Fan E, et al. Rehabilitation therapy and outcomes in acute respiratory failure: an observational pilot project. J Crit Care. 2010 Jun;25(2):254-62. PMID: 19942399.</a:t>
            </a:r>
          </a:p>
        </p:txBody>
      </p:sp>
    </p:spTree>
    <p:extLst>
      <p:ext uri="{BB962C8B-B14F-4D97-AF65-F5344CB8AC3E}">
        <p14:creationId xmlns:p14="http://schemas.microsoft.com/office/powerpoint/2010/main" val="28209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r>
              <a:rPr lang="en-US" dirty="0"/>
              <a:t>– </a:t>
            </a:r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Dinglas et al. were able to show a 5-year sustainability in their early mobility program</a:t>
            </a:r>
            <a:r>
              <a:rPr lang="en-US" baseline="30000" dirty="0" smtClean="0"/>
              <a:t>8</a:t>
            </a:r>
            <a:endParaRPr lang="en-US" dirty="0" smtClean="0"/>
          </a:p>
          <a:p>
            <a:r>
              <a:rPr lang="en-US" dirty="0" smtClean="0"/>
              <a:t>Clark et al. plan to sustain their improvements by hiring more physical therapists to assure their success</a:t>
            </a:r>
            <a:r>
              <a:rPr lang="en-US" baseline="30000" dirty="0" smtClean="0"/>
              <a:t>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0" y="4866968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6. </a:t>
            </a:r>
            <a:r>
              <a:rPr lang="en-US" sz="1000" dirty="0"/>
              <a:t>Clark DE, Lowman JD, Griffin RL, et al. Effectiveness of an early mobilization protocol in a trauma and burns intensive care unit: a retrospective cohort study. Phys Ther. 2013 Feb;93(2):186-96. PMID: 22879442.</a:t>
            </a:r>
          </a:p>
          <a:p>
            <a:endParaRPr lang="en-US" sz="1000" dirty="0" smtClean="0"/>
          </a:p>
          <a:p>
            <a:r>
              <a:rPr lang="en-US" sz="1000" dirty="0" smtClean="0"/>
              <a:t>8. Dinglas </a:t>
            </a:r>
            <a:r>
              <a:rPr lang="en-US" sz="1000" dirty="0"/>
              <a:t>VD, Parker AM, Reddy DR, et al. A quality improvement project sustainably decreased time to onset of active physical therapy intervention in patients with acute lung injury. Ann Am Thorac Soc. 2014 Oct;11(8):1230-8. PMID: 25167767.</a:t>
            </a:r>
          </a:p>
        </p:txBody>
      </p:sp>
    </p:spTree>
    <p:extLst>
      <p:ext uri="{BB962C8B-B14F-4D97-AF65-F5344CB8AC3E}">
        <p14:creationId xmlns:p14="http://schemas.microsoft.com/office/powerpoint/2010/main" val="23174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Morris PE, Goad A, Thompson C, et al. Early intensive care unit mobility therapy in the treatment of acute respiratory failure. Crit Care Med. 2008 Aug;36(8):2238-43. PMID: 18596631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Schweickert WD, Pohlman MC, Pohlman AS, et al. Early physical and occupational therapy in mechanically ventilated, critically ill patients: a randomized controlled trial. Lancet. 2009 May 30;373(9678):1874-82. PMID: 19446324.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Hodgson CL, Bailey M, Bellomo R, et al. TEAM Study Investigators. A binational multicenter pilot feasibility randomized controlled trial of early goal-directed mobilization in the ICU. Crit Care Med. 2016 Jun;44(6):1145-52. PMID: 26968024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Bailey P, Thomsen GE, Spuhler VJ, et al. Early activity is feasible and safe in respiratory failure patients. Crit Care Med. 2007 Jan;35(1):139-45. PMID: 17133183.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05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ICU Mobility Therapy in the Treatment of </a:t>
            </a:r>
            <a:br>
              <a:rPr lang="en-US" dirty="0" smtClean="0"/>
            </a:br>
            <a:r>
              <a:rPr lang="en-US" dirty="0" smtClean="0"/>
              <a:t>Acute Respiratory Failure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3429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en-US" u="sng" dirty="0" smtClean="0">
                <a:solidFill>
                  <a:srgbClr val="009EC2"/>
                </a:solidFill>
              </a:rPr>
              <a:t>Design:</a:t>
            </a:r>
            <a:r>
              <a:rPr lang="en-US" sz="3600" dirty="0">
                <a:solidFill>
                  <a:srgbClr val="009EC2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Nonrandomized</a:t>
            </a:r>
            <a:r>
              <a:rPr lang="en-US" dirty="0">
                <a:solidFill>
                  <a:srgbClr val="000000"/>
                </a:solidFill>
              </a:rPr>
              <a:t>, controlled </a:t>
            </a:r>
            <a:r>
              <a:rPr lang="en-US" dirty="0" smtClean="0">
                <a:solidFill>
                  <a:srgbClr val="000000"/>
                </a:solidFill>
              </a:rPr>
              <a:t>trial</a:t>
            </a:r>
          </a:p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en-US" u="sng" dirty="0" smtClean="0">
                <a:solidFill>
                  <a:srgbClr val="009EC2"/>
                </a:solidFill>
              </a:rPr>
              <a:t>Subjects:</a:t>
            </a:r>
            <a:r>
              <a:rPr lang="en-US" sz="3600" dirty="0" smtClean="0">
                <a:solidFill>
                  <a:srgbClr val="009EC2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330 medical ICU (MICU) patients requiring ventilation </a:t>
            </a:r>
            <a:r>
              <a:rPr lang="en-US" dirty="0">
                <a:solidFill>
                  <a:srgbClr val="000000"/>
                </a:solidFill>
              </a:rPr>
              <a:t>on </a:t>
            </a:r>
            <a:r>
              <a:rPr lang="en-US" dirty="0" smtClean="0">
                <a:solidFill>
                  <a:srgbClr val="000000"/>
                </a:solidFill>
              </a:rPr>
              <a:t>admission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u="sng" dirty="0" smtClean="0">
                <a:solidFill>
                  <a:srgbClr val="009EC2"/>
                </a:solidFill>
              </a:rPr>
              <a:t>Interventions:</a:t>
            </a:r>
            <a:r>
              <a:rPr lang="en-US" sz="3600" dirty="0" smtClean="0">
                <a:solidFill>
                  <a:srgbClr val="009EC2"/>
                </a:solidFill>
              </a:rPr>
              <a:t> 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Use of a mobility team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ICU </a:t>
            </a:r>
            <a:r>
              <a:rPr lang="en-US" dirty="0" smtClean="0">
                <a:solidFill>
                  <a:srgbClr val="000000"/>
                </a:solidFill>
              </a:rPr>
              <a:t>registered </a:t>
            </a:r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urse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ICU </a:t>
            </a:r>
            <a:r>
              <a:rPr lang="en-US" dirty="0" smtClean="0">
                <a:solidFill>
                  <a:srgbClr val="000000"/>
                </a:solidFill>
              </a:rPr>
              <a:t>restorative nursing assistant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Physical </a:t>
            </a:r>
            <a:r>
              <a:rPr lang="en-US" dirty="0" smtClean="0">
                <a:solidFill>
                  <a:srgbClr val="000000"/>
                </a:solidFill>
              </a:rPr>
              <a:t>therapy (PT)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Implementing a rehabilitation protocol </a:t>
            </a:r>
            <a:r>
              <a:rPr lang="en-US" sz="3200" dirty="0" smtClean="0">
                <a:solidFill>
                  <a:srgbClr val="000000"/>
                </a:solidFill>
              </a:rPr>
              <a:t>7 </a:t>
            </a:r>
            <a:r>
              <a:rPr lang="en-US" sz="3200" dirty="0">
                <a:solidFill>
                  <a:srgbClr val="000000"/>
                </a:solidFill>
              </a:rPr>
              <a:t>days a week, starting within 48 hours of mechanical ventilation (MV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5955" y="5724896"/>
            <a:ext cx="3733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1. Morris </a:t>
            </a:r>
            <a:r>
              <a:rPr lang="en-US" sz="1000" dirty="0"/>
              <a:t>PE, Goad A, Thompson C, et al. Early intensive care unit mobility therapy in the treatment of acute respiratory failure. Crit Care Med. 2008 Aug;36(8):2238-43. PMID: 18596631.</a:t>
            </a:r>
          </a:p>
        </p:txBody>
      </p:sp>
    </p:spTree>
    <p:extLst>
      <p:ext uri="{BB962C8B-B14F-4D97-AF65-F5344CB8AC3E}">
        <p14:creationId xmlns:p14="http://schemas.microsoft.com/office/powerpoint/2010/main" val="33628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/>
              <a:t>Sricharoenchai T, Parker AM, Zanni JM, et al. Safety of physical therapy interventions in critically ill patients: a single-center prospective evaluation of 1110 intensive care unit admissions. J Crit Care. 2014 Jun;29(3):395-400. PMID: 24508202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 smtClean="0"/>
              <a:t>Clark DE, Lowman JD, Griffin RL, et al. Effectiveness of an early mobilization protocol in a trauma and burns intensive care unit: a retrospective cohort study. Phys Ther. 2013 Feb;93(2):186-96. PMID: 22879442.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/>
              <a:t>Zanni JM, Korupolu R, Fan E, et al. Rehabilitation therapy and outcomes in acute respiratory failure: an observational pilot project. J Crit Care. 2010 Jun;25(2):254-62. PMID: 19942399.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/>
              <a:t>Dinglas VD, Parker AM, Reddy DR, et al. A quality improvement project sustainably decreased time to onset of active physical therapy intervention in patients with acute lung injury. Ann Am Thorac Soc. 2014 Oct;11(8):1230-8. PMID: 25167767.</a:t>
            </a:r>
          </a:p>
          <a:p>
            <a:pPr marL="457200" indent="-457200">
              <a:buFont typeface="+mj-lt"/>
              <a:buAutoNum type="arabicPeriod" startAt="5"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Outcomes</a:t>
            </a:r>
            <a:r>
              <a:rPr lang="en-US" baseline="30000" dirty="0" smtClean="0"/>
              <a:t>1</a:t>
            </a:r>
            <a:endParaRPr lang="en-US" dirty="0"/>
          </a:p>
        </p:txBody>
      </p:sp>
      <p:graphicFrame>
        <p:nvGraphicFramePr>
          <p:cNvPr id="4" name="Table 3" descr="Table showing main outcomes from early ICU mobility therapy in the treatment of &#10;acute respiratory failure study1" title="main outcom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101980"/>
              </p:ext>
            </p:extLst>
          </p:nvPr>
        </p:nvGraphicFramePr>
        <p:xfrm>
          <a:off x="457199" y="990600"/>
          <a:ext cx="8229601" cy="4190997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433272"/>
                <a:gridCol w="2235444"/>
                <a:gridCol w="1938704"/>
                <a:gridCol w="1622181"/>
              </a:tblGrid>
              <a:tr h="84820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Outcomes* (survivors)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Usual care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(n=135)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Protocol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(n=145)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14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received PT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47%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80%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&lt;0.001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69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Days to first out of bed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11.3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5.0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&lt;0.001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14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Ventilator days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10.2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8.8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0.163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14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ICU length of </a:t>
                      </a:r>
                      <a:r>
                        <a:rPr lang="en-US" sz="1800" dirty="0" smtClean="0">
                          <a:effectLst/>
                        </a:rPr>
                        <a:t>stay (LOS)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6.9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5.5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0.025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14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Hospital </a:t>
                      </a:r>
                      <a:r>
                        <a:rPr lang="en-US" sz="1800" dirty="0" smtClean="0">
                          <a:effectLst/>
                        </a:rPr>
                        <a:t>LOS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14.5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11.2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0.006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5174898"/>
            <a:ext cx="7668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*Outcomes were adjusted based on body mass index, the Acute Physiology and Chronic Health Evaluation II (APACHE II), </a:t>
            </a:r>
          </a:p>
          <a:p>
            <a:r>
              <a:rPr lang="en-US" sz="1200" dirty="0" smtClean="0"/>
              <a:t>and vasopressor use.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5334000" y="5724896"/>
            <a:ext cx="3733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1. Morris </a:t>
            </a:r>
            <a:r>
              <a:rPr lang="en-US" sz="1000" dirty="0"/>
              <a:t>PE, Goad A, Thompson C, et al. Early intensive care unit mobility therapy in the treatment of acute respiratory failure. Crit Care Med. 2008 Aug;36(8):2238-43. PMID: 18596631.</a:t>
            </a:r>
          </a:p>
        </p:txBody>
      </p:sp>
    </p:spTree>
    <p:extLst>
      <p:ext uri="{BB962C8B-B14F-4D97-AF65-F5344CB8AC3E}">
        <p14:creationId xmlns:p14="http://schemas.microsoft.com/office/powerpoint/2010/main" val="23932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Mobility therapy delivered early in the course of acute respiratory failure was shown to be—</a:t>
            </a:r>
          </a:p>
          <a:p>
            <a:pPr lvl="1"/>
            <a:r>
              <a:rPr lang="en-US" dirty="0" smtClean="0"/>
              <a:t>Feasible </a:t>
            </a:r>
          </a:p>
          <a:p>
            <a:pPr lvl="1"/>
            <a:r>
              <a:rPr lang="en-US" dirty="0" smtClean="0"/>
              <a:t>Safe</a:t>
            </a:r>
          </a:p>
          <a:p>
            <a:pPr lvl="1"/>
            <a:r>
              <a:rPr lang="en-US" dirty="0" smtClean="0"/>
              <a:t>Cost effective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ssociated with decreased ICU and hospital LOS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80703" y="5724896"/>
            <a:ext cx="3733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1. Morris </a:t>
            </a:r>
            <a:r>
              <a:rPr lang="en-US" sz="1000" dirty="0"/>
              <a:t>PE, Goad A, Thompson C, et al. Early intensive care unit mobility therapy in the treatment of acute respiratory failure. Crit Care Med. 2008 Aug;36(8):2238-43. PMID: 18596631.</a:t>
            </a:r>
          </a:p>
        </p:txBody>
      </p:sp>
    </p:spTree>
    <p:extLst>
      <p:ext uri="{BB962C8B-B14F-4D97-AF65-F5344CB8AC3E}">
        <p14:creationId xmlns:p14="http://schemas.microsoft.com/office/powerpoint/2010/main" val="19151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Physical and Occupational Therapy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86800" cy="473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>
                <a:solidFill>
                  <a:srgbClr val="009EC2"/>
                </a:solidFill>
              </a:rPr>
              <a:t>Design</a:t>
            </a:r>
            <a:r>
              <a:rPr lang="en-US" dirty="0">
                <a:solidFill>
                  <a:srgbClr val="009EC2"/>
                </a:solidFill>
              </a:rPr>
              <a:t>:  </a:t>
            </a:r>
            <a:r>
              <a:rPr lang="en-US" dirty="0" smtClean="0"/>
              <a:t>Randomized controlled </a:t>
            </a:r>
            <a:r>
              <a:rPr lang="en-US" dirty="0"/>
              <a:t>t</a:t>
            </a:r>
            <a:r>
              <a:rPr lang="en-US" dirty="0" smtClean="0"/>
              <a:t>rial (RCT) at University </a:t>
            </a:r>
            <a:r>
              <a:rPr lang="en-US" dirty="0"/>
              <a:t>of Chicago </a:t>
            </a:r>
            <a:r>
              <a:rPr lang="en-US" dirty="0" smtClean="0"/>
              <a:t>and University </a:t>
            </a:r>
            <a:r>
              <a:rPr lang="en-US" dirty="0"/>
              <a:t>of Iowa</a:t>
            </a:r>
          </a:p>
          <a:p>
            <a:pPr>
              <a:lnSpc>
                <a:spcPct val="125000"/>
              </a:lnSpc>
              <a:spcBef>
                <a:spcPct val="40000"/>
              </a:spcBef>
              <a:buNone/>
            </a:pPr>
            <a:r>
              <a:rPr lang="en-US" u="sng" dirty="0">
                <a:solidFill>
                  <a:srgbClr val="009EC2"/>
                </a:solidFill>
              </a:rPr>
              <a:t>Subjects</a:t>
            </a:r>
            <a:r>
              <a:rPr lang="en-US" dirty="0">
                <a:solidFill>
                  <a:srgbClr val="009EC2"/>
                </a:solidFill>
              </a:rPr>
              <a:t>: </a:t>
            </a:r>
            <a:r>
              <a:rPr lang="en-US" dirty="0"/>
              <a:t>104 </a:t>
            </a:r>
            <a:r>
              <a:rPr lang="en-US" dirty="0" smtClean="0"/>
              <a:t>MICU patients requiring </a:t>
            </a:r>
            <a:r>
              <a:rPr lang="en-US" dirty="0"/>
              <a:t>MV</a:t>
            </a:r>
          </a:p>
          <a:p>
            <a:pPr>
              <a:lnSpc>
                <a:spcPct val="125000"/>
              </a:lnSpc>
              <a:spcBef>
                <a:spcPct val="40000"/>
              </a:spcBef>
              <a:buNone/>
            </a:pPr>
            <a:r>
              <a:rPr lang="en-US" u="sng" dirty="0" smtClean="0">
                <a:solidFill>
                  <a:srgbClr val="009EC2"/>
                </a:solidFill>
              </a:rPr>
              <a:t>Interventions</a:t>
            </a:r>
            <a:r>
              <a:rPr lang="en-US" dirty="0" smtClean="0">
                <a:solidFill>
                  <a:srgbClr val="009EC2"/>
                </a:solidFill>
              </a:rPr>
              <a:t>: </a:t>
            </a:r>
            <a:r>
              <a:rPr lang="en-US" dirty="0" smtClean="0"/>
              <a:t>Physical therapy (PT) and occupational therapy (OT) starting </a:t>
            </a:r>
            <a:r>
              <a:rPr lang="en-US" dirty="0"/>
              <a:t>at </a:t>
            </a:r>
            <a:r>
              <a:rPr lang="en-US" dirty="0" smtClean="0"/>
              <a:t>day </a:t>
            </a:r>
            <a:r>
              <a:rPr lang="en-US" dirty="0"/>
              <a:t>1-2 </a:t>
            </a:r>
            <a:r>
              <a:rPr lang="en-US" dirty="0" smtClean="0"/>
              <a:t>versus usual care (PT and OT </a:t>
            </a:r>
            <a:r>
              <a:rPr lang="en-US" dirty="0"/>
              <a:t>starting at </a:t>
            </a:r>
            <a:r>
              <a:rPr lang="en-US" dirty="0" smtClean="0"/>
              <a:t>day 6-10)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5658629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2. Schweickert </a:t>
            </a:r>
            <a:r>
              <a:rPr lang="en-US" sz="1000" dirty="0"/>
              <a:t>WD, Pohlman MC, Pohlman AS, et al. Early physical and occupational therapy in mechanically ventilated, critically ill patients: a randomized controlled trial. Lancet. 2009 May 30;373(9678):1874-82. PMID: 19446324.</a:t>
            </a:r>
          </a:p>
        </p:txBody>
      </p:sp>
    </p:spTree>
    <p:extLst>
      <p:ext uri="{BB962C8B-B14F-4D97-AF65-F5344CB8AC3E}">
        <p14:creationId xmlns:p14="http://schemas.microsoft.com/office/powerpoint/2010/main" val="18668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Outcomes</a:t>
            </a:r>
            <a:r>
              <a:rPr lang="en-US" baseline="30000" dirty="0" smtClean="0"/>
              <a:t>2</a:t>
            </a:r>
            <a:endParaRPr lang="en-US" dirty="0"/>
          </a:p>
        </p:txBody>
      </p:sp>
      <p:graphicFrame>
        <p:nvGraphicFramePr>
          <p:cNvPr id="9" name="Table 8" descr="table showing main outcomes of a early physical and occupational therapy clinical trial." title="main outcom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14508"/>
              </p:ext>
            </p:extLst>
          </p:nvPr>
        </p:nvGraphicFramePr>
        <p:xfrm>
          <a:off x="914400" y="990600"/>
          <a:ext cx="7086600" cy="4495803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229947"/>
                <a:gridCol w="1359649"/>
                <a:gridCol w="1532841"/>
                <a:gridCol w="964163"/>
              </a:tblGrid>
              <a:tr h="599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Primary Outcome of RCT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Intervention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(n=49)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Control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(n=55)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9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Return to independent functional status at hospital discharge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 (59%)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 (35%)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0.02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9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Barthel Index score at hospital discharge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 (7.5-95)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55 (0-85)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0.05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9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ICU-acquired paresis at hospital discharge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 (31%)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 (49%)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0.09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9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Duration of mechanical ventilation (days)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3.4 (2.3-7.3)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6.1 (4.0-7.0)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0.02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7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ICU delirium (days)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2.0 (0.0-6.0)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4.0 (2.0-7.0)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0.03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9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LOS </a:t>
                      </a:r>
                      <a:r>
                        <a:rPr lang="en-US" sz="1600" dirty="0">
                          <a:effectLst/>
                        </a:rPr>
                        <a:t>in the ICU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5.9 (4.5-13.2)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7.9 (6.1-12.9)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0.08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7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Hospital mortality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 (18%)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 (25%)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0.53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7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Discharge to home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 (43%)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 (24%)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0.06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0" y="5658629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2. Schweickert </a:t>
            </a:r>
            <a:r>
              <a:rPr lang="en-US" sz="1000" dirty="0"/>
              <a:t>WD, Pohlman MC, Pohlman AS, et al. Early physical and occupational therapy in mechanically ventilated, critically ill patients: a randomized controlled trial. Lancet. 2009 May 30;373(9678):1874-82. PMID: 19446324.</a:t>
            </a:r>
          </a:p>
        </p:txBody>
      </p:sp>
    </p:spTree>
    <p:extLst>
      <p:ext uri="{BB962C8B-B14F-4D97-AF65-F5344CB8AC3E}">
        <p14:creationId xmlns:p14="http://schemas.microsoft.com/office/powerpoint/2010/main" val="308181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was PT/OT provided to get benefits?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09925" y="3733800"/>
            <a:ext cx="4807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Benefit is from receiving PT/OT </a:t>
            </a:r>
            <a:r>
              <a:rPr lang="en-US" sz="2800" dirty="0" smtClean="0">
                <a:solidFill>
                  <a:srgbClr val="009EC2"/>
                </a:solidFill>
              </a:rPr>
              <a:t>EARLY</a:t>
            </a:r>
            <a:r>
              <a:rPr lang="en-US" sz="2800" dirty="0" smtClean="0"/>
              <a:t> while on mechanical ventilation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071716" y="1371600"/>
            <a:ext cx="2209800" cy="430415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 descr="table showing the benefits of conducing EM therapies before vs after ventilation" title="study res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179619"/>
              </p:ext>
            </p:extLst>
          </p:nvPr>
        </p:nvGraphicFramePr>
        <p:xfrm>
          <a:off x="3909925" y="1502063"/>
          <a:ext cx="4715280" cy="146304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571760"/>
                <a:gridCol w="1571760"/>
                <a:gridCol w="157176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Median duration of therapy: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Intervention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(n=49)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Control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(n=55)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After MV (minutes/day)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 (5-20)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 (0-23)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During MV (minutes/day)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 (10-29)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 (0-0)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385619" y="5675753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2. Schweickert </a:t>
            </a:r>
            <a:r>
              <a:rPr lang="en-US" sz="1000" dirty="0"/>
              <a:t>WD, Pohlman MC, Pohlman AS, et al. Early physical and occupational therapy in mechanically ventilated, critically ill patients: a randomized controlled trial. Lancet. 2009 May 30;373(9678):1874-82. PMID: 19446324.</a:t>
            </a:r>
          </a:p>
        </p:txBody>
      </p:sp>
      <p:sp>
        <p:nvSpPr>
          <p:cNvPr id="6" name="TextBox 18" descr="Arrow indicating the beneftis of EM interventions" title="down arrow"/>
          <p:cNvSpPr txBox="1">
            <a:spLocks noChangeArrowheads="1"/>
          </p:cNvSpPr>
          <p:nvPr/>
        </p:nvSpPr>
        <p:spPr bwMode="auto">
          <a:xfrm>
            <a:off x="1349540" y="1515292"/>
            <a:ext cx="1525483" cy="401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9538" indent="-109538" algn="ctr">
              <a:spcBef>
                <a:spcPts val="300"/>
              </a:spcBef>
              <a:spcAft>
                <a:spcPts val="300"/>
              </a:spcAft>
            </a:pPr>
            <a:r>
              <a:rPr lang="en-US" sz="1400" b="1" u="sng" dirty="0" smtClean="0">
                <a:latin typeface="Calibri" pitchFamily="34" charset="0"/>
              </a:rPr>
              <a:t>Intervention</a:t>
            </a:r>
            <a:endParaRPr lang="en-US" sz="1400" b="1" u="sng" dirty="0">
              <a:latin typeface="Calibri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>
                <a:latin typeface="Calibri" pitchFamily="34" charset="0"/>
              </a:rPr>
              <a:t>Passive range of motion</a:t>
            </a:r>
            <a:endParaRPr lang="en-US" sz="1400" dirty="0">
              <a:latin typeface="Calibri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>
                <a:latin typeface="Calibri" pitchFamily="34" charset="0"/>
              </a:rPr>
              <a:t>Active assistive range of motion</a:t>
            </a:r>
            <a:endParaRPr lang="en-US" sz="1400" dirty="0">
              <a:latin typeface="Calibri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>
                <a:latin typeface="Calibri" pitchFamily="34" charset="0"/>
              </a:rPr>
              <a:t>Active range of motion</a:t>
            </a:r>
            <a:endParaRPr lang="en-US" sz="1400" dirty="0">
              <a:latin typeface="Calibri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latin typeface="Calibri" pitchFamily="34" charset="0"/>
              </a:rPr>
              <a:t>Bed </a:t>
            </a:r>
            <a:r>
              <a:rPr lang="en-US" sz="1400" dirty="0" smtClean="0">
                <a:latin typeface="Calibri" pitchFamily="34" charset="0"/>
              </a:rPr>
              <a:t>mobility</a:t>
            </a:r>
            <a:endParaRPr lang="en-US" sz="1400" dirty="0">
              <a:latin typeface="Calibri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latin typeface="Calibri" pitchFamily="34" charset="0"/>
              </a:rPr>
              <a:t>Transfers (sitting)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latin typeface="Calibri" pitchFamily="34" charset="0"/>
              </a:rPr>
              <a:t>Sitting balance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>
                <a:latin typeface="Calibri" pitchFamily="34" charset="0"/>
              </a:rPr>
              <a:t>Activities of daily living</a:t>
            </a:r>
            <a:endParaRPr lang="en-US" sz="1400" dirty="0">
              <a:latin typeface="Calibri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latin typeface="Calibri" pitchFamily="34" charset="0"/>
              </a:rPr>
              <a:t>Transfers (standing)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latin typeface="Calibri" pitchFamily="34" charset="0"/>
              </a:rPr>
              <a:t>Ambulation</a:t>
            </a:r>
          </a:p>
        </p:txBody>
      </p:sp>
    </p:spTree>
    <p:extLst>
      <p:ext uri="{BB962C8B-B14F-4D97-AF65-F5344CB8AC3E}">
        <p14:creationId xmlns:p14="http://schemas.microsoft.com/office/powerpoint/2010/main" val="19638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en-US" dirty="0" smtClean="0">
                <a:effectLst/>
              </a:rPr>
              <a:t>A Binational, Multicenter, Pilot, Feasibility, RCT of Early, Goal-Directed Mobilization in the ICU</a:t>
            </a:r>
            <a:r>
              <a:rPr lang="en-US" baseline="30000" dirty="0" smtClean="0">
                <a:effectLst/>
              </a:rPr>
              <a:t>3</a:t>
            </a:r>
            <a:endParaRPr lang="en-US" baseline="30000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34296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800" u="sng" dirty="0">
                <a:solidFill>
                  <a:srgbClr val="009EC2"/>
                </a:solidFill>
              </a:rPr>
              <a:t>Design</a:t>
            </a:r>
            <a:r>
              <a:rPr lang="en-US" sz="2800" dirty="0">
                <a:solidFill>
                  <a:srgbClr val="009EC2"/>
                </a:solidFill>
              </a:rPr>
              <a:t>: </a:t>
            </a:r>
            <a:r>
              <a:rPr lang="en-US" sz="2800" dirty="0">
                <a:solidFill>
                  <a:srgbClr val="000000"/>
                </a:solidFill>
              </a:rPr>
              <a:t>Pilot RCT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u="sng" dirty="0">
                <a:solidFill>
                  <a:srgbClr val="009EC2"/>
                </a:solidFill>
              </a:rPr>
              <a:t>Subjects</a:t>
            </a:r>
            <a:r>
              <a:rPr lang="en-US" sz="2800" dirty="0">
                <a:solidFill>
                  <a:srgbClr val="009EC2"/>
                </a:solidFill>
              </a:rPr>
              <a:t>: </a:t>
            </a:r>
            <a:r>
              <a:rPr lang="en-US" sz="2800" dirty="0">
                <a:solidFill>
                  <a:srgbClr val="000000"/>
                </a:solidFill>
              </a:rPr>
              <a:t>5 ICUs in Australia and New Zealand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50 patients on mechanical ventilation for more than 24 hours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u="sng" dirty="0">
                <a:solidFill>
                  <a:srgbClr val="009EC2"/>
                </a:solidFill>
              </a:rPr>
              <a:t>Intervention</a:t>
            </a:r>
            <a:r>
              <a:rPr lang="en-US" sz="2800" dirty="0">
                <a:solidFill>
                  <a:srgbClr val="009EC2"/>
                </a:solidFill>
              </a:rPr>
              <a:t>: </a:t>
            </a:r>
            <a:r>
              <a:rPr lang="en-US" sz="2800" dirty="0">
                <a:solidFill>
                  <a:srgbClr val="000000"/>
                </a:solidFill>
              </a:rPr>
              <a:t>Protocolized early goal-directed mobility by PT </a:t>
            </a:r>
          </a:p>
          <a:p>
            <a:pPr marL="747713" lvl="3" indent="-284163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</a:rPr>
              <a:t>Seven days a week</a:t>
            </a:r>
          </a:p>
          <a:p>
            <a:pPr marL="747713" lvl="3" indent="-284163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</a:rPr>
              <a:t>Time to intervention, median (interquartile range [IQR]): 3 (2-4) days</a:t>
            </a:r>
          </a:p>
          <a:p>
            <a:pPr marL="747713" lvl="3" indent="-284163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</a:rPr>
              <a:t>Duration, median (IQR): 20 (0-40) vs. 7 (0-15) minutes per day, </a:t>
            </a:r>
            <a:r>
              <a:rPr lang="en-US" sz="2400" dirty="0" smtClean="0">
                <a:solidFill>
                  <a:srgbClr val="000000"/>
                </a:solidFill>
              </a:rPr>
              <a:t>p=0.002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563388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3. Hodgson </a:t>
            </a:r>
            <a:r>
              <a:rPr lang="en-US" sz="1000" dirty="0"/>
              <a:t>CL, Bailey M, Bellomo R, et al. TEAM Study Investigators. A binational multicenter pilot feasibility randomized controlled trial of early goal-directed mobilization in the ICU. Crit Care Med. 2016 Jun;44(6):1145-52. PMID: 26968024.</a:t>
            </a:r>
          </a:p>
        </p:txBody>
      </p:sp>
    </p:spTree>
    <p:extLst>
      <p:ext uri="{BB962C8B-B14F-4D97-AF65-F5344CB8AC3E}">
        <p14:creationId xmlns:p14="http://schemas.microsoft.com/office/powerpoint/2010/main" val="938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I Cusp Slide templat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BD84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40723</TotalTime>
  <Words>3275</Words>
  <Application>Microsoft Office PowerPoint</Application>
  <PresentationFormat>On-screen Show (4:3)</PresentationFormat>
  <Paragraphs>376</Paragraphs>
  <Slides>30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HAI Cusp Slide template</vt:lpstr>
      <vt:lpstr>Document</vt:lpstr>
      <vt:lpstr>Early Mobility in the Intensive Care Unit  </vt:lpstr>
      <vt:lpstr>Learning Objectives</vt:lpstr>
      <vt:lpstr>Early ICU Mobility Therapy in the Treatment of  Acute Respiratory Failure1</vt:lpstr>
      <vt:lpstr>Main Outcomes1</vt:lpstr>
      <vt:lpstr>Conclusions1</vt:lpstr>
      <vt:lpstr>Early Physical and Occupational Therapy2</vt:lpstr>
      <vt:lpstr>Main Outcomes2</vt:lpstr>
      <vt:lpstr>How was PT/OT provided to get benefits?2 </vt:lpstr>
      <vt:lpstr>A Binational, Multicenter, Pilot, Feasibility, RCT of Early, Goal-Directed Mobilization in the ICU3</vt:lpstr>
      <vt:lpstr>Outcomes3</vt:lpstr>
      <vt:lpstr>Safety3</vt:lpstr>
      <vt:lpstr>Early Activity Is Feasible and Safe4</vt:lpstr>
      <vt:lpstr>Activity Level on Last Day of Admission4</vt:lpstr>
      <vt:lpstr>Adverse Events4</vt:lpstr>
      <vt:lpstr>Safety of Physical Therapy Interventions5</vt:lpstr>
      <vt:lpstr>Safety of Physical Therapy Interventions5</vt:lpstr>
      <vt:lpstr>Early Mobility in a Trauma and Burns ICU6</vt:lpstr>
      <vt:lpstr>Complications to ICU Stay6 </vt:lpstr>
      <vt:lpstr>Barriers6</vt:lpstr>
      <vt:lpstr>Barriers to Activity in the ICU7</vt:lpstr>
      <vt:lpstr>5-Year Sustainability of Time to Physical Therapy8</vt:lpstr>
      <vt:lpstr>Pre- Versus Post-Implementation8</vt:lpstr>
      <vt:lpstr>5-Year Sustainability of Time to PT Postacute Lung Injury Diagnosis8</vt:lpstr>
      <vt:lpstr>Conclusions</vt:lpstr>
      <vt:lpstr>Conclusions – Benefits</vt:lpstr>
      <vt:lpstr>Conclusions – Safety</vt:lpstr>
      <vt:lpstr>Conclusions – Feasibility</vt:lpstr>
      <vt:lpstr>Conclusions – Sustainability</vt:lpstr>
      <vt:lpstr>References</vt:lpstr>
      <vt:lpstr>References</vt:lpstr>
    </vt:vector>
  </TitlesOfParts>
  <Manager>Johns Hopkins Medicine | Armstrong Institute for Patient Safety and Quality</Manager>
  <Company>AHRQ | Agency for Healthcare Research and Quality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Presentation: Program Overview</dc:title>
  <dc:subject>AHRQ Safety Program for Surgery</dc:subject>
  <dc:creator>SUSP/L&amp;D</dc:creator>
  <cp:keywords>SSI, premortem, safety culture, science of safety</cp:keywords>
  <cp:lastModifiedBy>Chris Heidenrich OCKT</cp:lastModifiedBy>
  <cp:revision>227</cp:revision>
  <cp:lastPrinted>2015-02-02T16:57:38Z</cp:lastPrinted>
  <dcterms:created xsi:type="dcterms:W3CDTF">2014-05-21T20:05:58Z</dcterms:created>
  <dcterms:modified xsi:type="dcterms:W3CDTF">2017-01-18T17:32:49Z</dcterms:modified>
  <cp:category>safety program for surgery, patient safety, CUSP, science of safety, surgical site infections, SUSP, healthcare associated infections</cp:category>
</cp:coreProperties>
</file>