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353" r:id="rId2"/>
    <p:sldId id="377" r:id="rId3"/>
    <p:sldId id="423" r:id="rId4"/>
    <p:sldId id="484" r:id="rId5"/>
    <p:sldId id="485" r:id="rId6"/>
    <p:sldId id="529" r:id="rId7"/>
    <p:sldId id="486" r:id="rId8"/>
    <p:sldId id="431" r:id="rId9"/>
    <p:sldId id="429" r:id="rId10"/>
    <p:sldId id="489" r:id="rId11"/>
    <p:sldId id="491" r:id="rId12"/>
    <p:sldId id="492" r:id="rId13"/>
    <p:sldId id="494" r:id="rId14"/>
    <p:sldId id="523" r:id="rId15"/>
    <p:sldId id="524" r:id="rId16"/>
    <p:sldId id="437" r:id="rId17"/>
    <p:sldId id="438" r:id="rId18"/>
    <p:sldId id="504" r:id="rId19"/>
    <p:sldId id="513" r:id="rId20"/>
    <p:sldId id="520" r:id="rId21"/>
    <p:sldId id="522" r:id="rId22"/>
    <p:sldId id="439" r:id="rId23"/>
    <p:sldId id="512" r:id="rId24"/>
    <p:sldId id="497" r:id="rId25"/>
    <p:sldId id="498" r:id="rId26"/>
    <p:sldId id="499" r:id="rId27"/>
    <p:sldId id="500" r:id="rId28"/>
    <p:sldId id="511" r:id="rId29"/>
    <p:sldId id="514" r:id="rId30"/>
    <p:sldId id="515" r:id="rId31"/>
    <p:sldId id="516" r:id="rId32"/>
    <p:sldId id="525" r:id="rId33"/>
    <p:sldId id="527" r:id="rId34"/>
    <p:sldId id="528"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3" clrIdx="0"/>
  <p:cmAuthor id="1" name="Valerie Hartman" initials="VH" lastIdx="1" clrIdx="1"/>
  <p:cmAuthor id="2" name="Chris Heidenrich" initials="CH" lastIdx="26" clrIdx="2"/>
  <p:cmAuthor id="3" name="Anna Adler-Kirkley" initials="AA" lastIdx="31" clrIdx="3">
    <p:extLst/>
  </p:cmAuthor>
  <p:cmAuthor id="4" name="McFaul" initials="M" lastIdx="1" clrIdx="4"/>
  <p:cmAuthor id="5" name="Chris Heidenrich OCKT" initials="CH" lastIdx="10" clrIdx="5"/>
  <p:cmAuthor id="6" name="Melissa A Miller" initials="MAM" lastIdx="4"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84B"/>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33" autoAdjust="0"/>
    <p:restoredTop sz="81401" autoAdjust="0"/>
  </p:normalViewPr>
  <p:slideViewPr>
    <p:cSldViewPr>
      <p:cViewPr>
        <p:scale>
          <a:sx n="101" d="100"/>
          <a:sy n="101" d="100"/>
        </p:scale>
        <p:origin x="-1914" y="-72"/>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notesViewPr>
    <p:cSldViewPr>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57600" cy="465138"/>
          </a:xfrm>
          <a:prstGeom prst="rect">
            <a:avLst/>
          </a:prstGeom>
        </p:spPr>
        <p:txBody>
          <a:bodyPr vert="horz" lIns="91440" tIns="45720" rIns="91440" bIns="45720" rtlCol="0"/>
          <a:lstStyle>
            <a:lvl1pPr algn="l">
              <a:defRPr sz="1200"/>
            </a:lvl1pPr>
          </a:lstStyle>
          <a:p>
            <a:r>
              <a:rPr lang="en-US" dirty="0" smtClean="0"/>
              <a:t>SUSP Sustainability</a:t>
            </a:r>
          </a:p>
          <a:p>
            <a:r>
              <a:rPr lang="en-US" dirty="0" smtClean="0"/>
              <a:t>Sustaining and Spreading Surgical Improvements</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A8E8AB7-4BB2-3843-902B-BF7035B6BC67}" type="datetimeFigureOut">
              <a:rPr lang="en-US" smtClean="0"/>
              <a:t>1/17/2017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74B440-B77B-8E4A-8AE6-FF58812BCF68}" type="slidenum">
              <a:rPr lang="en-US" smtClean="0"/>
              <a:t>‹#›</a:t>
            </a:fld>
            <a:endParaRPr lang="en-US" dirty="0"/>
          </a:p>
        </p:txBody>
      </p:sp>
    </p:spTree>
    <p:extLst>
      <p:ext uri="{BB962C8B-B14F-4D97-AF65-F5344CB8AC3E}">
        <p14:creationId xmlns:p14="http://schemas.microsoft.com/office/powerpoint/2010/main" val="183310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1/17/2017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dirty="0"/>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a:t>
            </a:fld>
            <a:endParaRPr lang="en-US" dirty="0"/>
          </a:p>
        </p:txBody>
      </p:sp>
    </p:spTree>
    <p:extLst>
      <p:ext uri="{BB962C8B-B14F-4D97-AF65-F5344CB8AC3E}">
        <p14:creationId xmlns:p14="http://schemas.microsoft.com/office/powerpoint/2010/main" val="261905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10</a:t>
            </a:fld>
            <a:endParaRPr lang="en-US" dirty="0"/>
          </a:p>
        </p:txBody>
      </p:sp>
    </p:spTree>
    <p:extLst>
      <p:ext uri="{BB962C8B-B14F-4D97-AF65-F5344CB8AC3E}">
        <p14:creationId xmlns:p14="http://schemas.microsoft.com/office/powerpoint/2010/main" val="1548894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11</a:t>
            </a:fld>
            <a:endParaRPr lang="en-US" dirty="0"/>
          </a:p>
        </p:txBody>
      </p:sp>
    </p:spTree>
    <p:extLst>
      <p:ext uri="{BB962C8B-B14F-4D97-AF65-F5344CB8AC3E}">
        <p14:creationId xmlns:p14="http://schemas.microsoft.com/office/powerpoint/2010/main" val="285957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785" indent="-285687">
              <a:defRPr sz="2400">
                <a:solidFill>
                  <a:schemeClr val="tx1"/>
                </a:solidFill>
                <a:latin typeface="Times" charset="0"/>
                <a:ea typeface="MS PGothic" pitchFamily="34" charset="-128"/>
              </a:defRPr>
            </a:lvl2pPr>
            <a:lvl3pPr marL="1142747" indent="-228549">
              <a:defRPr sz="2400">
                <a:solidFill>
                  <a:schemeClr val="tx1"/>
                </a:solidFill>
                <a:latin typeface="Times" charset="0"/>
                <a:ea typeface="MS PGothic" pitchFamily="34" charset="-128"/>
              </a:defRPr>
            </a:lvl3pPr>
            <a:lvl4pPr marL="1599846" indent="-228549">
              <a:defRPr sz="2400">
                <a:solidFill>
                  <a:schemeClr val="tx1"/>
                </a:solidFill>
                <a:latin typeface="Times" charset="0"/>
                <a:ea typeface="MS PGothic" pitchFamily="34" charset="-128"/>
              </a:defRPr>
            </a:lvl4pPr>
            <a:lvl5pPr marL="2056946" indent="-228549">
              <a:defRPr sz="2400">
                <a:solidFill>
                  <a:schemeClr val="tx1"/>
                </a:solidFill>
                <a:latin typeface="Times" charset="0"/>
                <a:ea typeface="MS PGothic" pitchFamily="34" charset="-128"/>
              </a:defRPr>
            </a:lvl5pPr>
            <a:lvl6pPr marL="2514045" indent="-228549" eaLnBrk="0" fontAlgn="base" hangingPunct="0">
              <a:spcBef>
                <a:spcPct val="0"/>
              </a:spcBef>
              <a:spcAft>
                <a:spcPct val="0"/>
              </a:spcAft>
              <a:defRPr sz="2400">
                <a:solidFill>
                  <a:schemeClr val="tx1"/>
                </a:solidFill>
                <a:latin typeface="Times" charset="0"/>
                <a:ea typeface="MS PGothic" pitchFamily="34" charset="-128"/>
              </a:defRPr>
            </a:lvl6pPr>
            <a:lvl7pPr marL="2971143" indent="-228549" eaLnBrk="0" fontAlgn="base" hangingPunct="0">
              <a:spcBef>
                <a:spcPct val="0"/>
              </a:spcBef>
              <a:spcAft>
                <a:spcPct val="0"/>
              </a:spcAft>
              <a:defRPr sz="2400">
                <a:solidFill>
                  <a:schemeClr val="tx1"/>
                </a:solidFill>
                <a:latin typeface="Times" charset="0"/>
                <a:ea typeface="MS PGothic" pitchFamily="34" charset="-128"/>
              </a:defRPr>
            </a:lvl7pPr>
            <a:lvl8pPr marL="3428242" indent="-228549" eaLnBrk="0" fontAlgn="base" hangingPunct="0">
              <a:spcBef>
                <a:spcPct val="0"/>
              </a:spcBef>
              <a:spcAft>
                <a:spcPct val="0"/>
              </a:spcAft>
              <a:defRPr sz="2400">
                <a:solidFill>
                  <a:schemeClr val="tx1"/>
                </a:solidFill>
                <a:latin typeface="Times" charset="0"/>
                <a:ea typeface="MS PGothic" pitchFamily="34" charset="-128"/>
              </a:defRPr>
            </a:lvl8pPr>
            <a:lvl9pPr marL="3885341" indent="-228549"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12</a:t>
            </a:fld>
            <a:endParaRPr lang="en-US" sz="1300" dirty="0"/>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099649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13</a:t>
            </a:fld>
            <a:endParaRPr lang="en-US" sz="1300"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024574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14</a:t>
            </a:fld>
            <a:endParaRPr lang="en-US" dirty="0"/>
          </a:p>
        </p:txBody>
      </p:sp>
    </p:spTree>
    <p:extLst>
      <p:ext uri="{BB962C8B-B14F-4D97-AF65-F5344CB8AC3E}">
        <p14:creationId xmlns:p14="http://schemas.microsoft.com/office/powerpoint/2010/main" val="223164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30000" dirty="0">
              <a:latin typeface="Century Gothic" charset="0"/>
              <a:ea typeface="ＭＳ Ｐゴシック" charset="0"/>
              <a:cs typeface="Tahoma" charset="0"/>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15</a:t>
            </a:fld>
            <a:endParaRPr lang="en-US" dirty="0"/>
          </a:p>
        </p:txBody>
      </p:sp>
    </p:spTree>
    <p:extLst>
      <p:ext uri="{BB962C8B-B14F-4D97-AF65-F5344CB8AC3E}">
        <p14:creationId xmlns:p14="http://schemas.microsoft.com/office/powerpoint/2010/main" val="223717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50656-89AD-4649-BBD2-3B39CF2CA6A9}" type="slidenum">
              <a:rPr lang="en-US" smtClean="0"/>
              <a:pPr/>
              <a:t>16</a:t>
            </a:fld>
            <a:endParaRPr lang="en-US" dirty="0"/>
          </a:p>
        </p:txBody>
      </p:sp>
    </p:spTree>
    <p:extLst>
      <p:ext uri="{BB962C8B-B14F-4D97-AF65-F5344CB8AC3E}">
        <p14:creationId xmlns:p14="http://schemas.microsoft.com/office/powerpoint/2010/main" val="4152489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0750656-89AD-4649-BBD2-3B39CF2CA6A9}" type="slidenum">
              <a:rPr lang="en-US" smtClean="0"/>
              <a:pPr/>
              <a:t>17</a:t>
            </a:fld>
            <a:endParaRPr lang="en-US" dirty="0"/>
          </a:p>
        </p:txBody>
      </p:sp>
    </p:spTree>
    <p:extLst>
      <p:ext uri="{BB962C8B-B14F-4D97-AF65-F5344CB8AC3E}">
        <p14:creationId xmlns:p14="http://schemas.microsoft.com/office/powerpoint/2010/main" val="1019743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18</a:t>
            </a:fld>
            <a:endParaRPr lang="en-US" dirty="0"/>
          </a:p>
        </p:txBody>
      </p:sp>
    </p:spTree>
    <p:extLst>
      <p:ext uri="{BB962C8B-B14F-4D97-AF65-F5344CB8AC3E}">
        <p14:creationId xmlns:p14="http://schemas.microsoft.com/office/powerpoint/2010/main" val="2557077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19</a:t>
            </a:fld>
            <a:endParaRPr lang="en-US" dirty="0"/>
          </a:p>
        </p:txBody>
      </p:sp>
    </p:spTree>
    <p:extLst>
      <p:ext uri="{BB962C8B-B14F-4D97-AF65-F5344CB8AC3E}">
        <p14:creationId xmlns:p14="http://schemas.microsoft.com/office/powerpoint/2010/main" val="1641399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a:t>
            </a:fld>
            <a:endParaRPr lang="en-US" dirty="0"/>
          </a:p>
        </p:txBody>
      </p:sp>
    </p:spTree>
    <p:extLst>
      <p:ext uri="{BB962C8B-B14F-4D97-AF65-F5344CB8AC3E}">
        <p14:creationId xmlns:p14="http://schemas.microsoft.com/office/powerpoint/2010/main" val="2835071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20</a:t>
            </a:fld>
            <a:endParaRPr lang="en-US" dirty="0"/>
          </a:p>
        </p:txBody>
      </p:sp>
    </p:spTree>
    <p:extLst>
      <p:ext uri="{BB962C8B-B14F-4D97-AF65-F5344CB8AC3E}">
        <p14:creationId xmlns:p14="http://schemas.microsoft.com/office/powerpoint/2010/main" val="3130439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21</a:t>
            </a:fld>
            <a:endParaRPr lang="en-US" dirty="0"/>
          </a:p>
        </p:txBody>
      </p:sp>
    </p:spTree>
    <p:extLst>
      <p:ext uri="{BB962C8B-B14F-4D97-AF65-F5344CB8AC3E}">
        <p14:creationId xmlns:p14="http://schemas.microsoft.com/office/powerpoint/2010/main" val="835101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22</a:t>
            </a:fld>
            <a:endParaRPr lang="en-US" dirty="0"/>
          </a:p>
        </p:txBody>
      </p:sp>
    </p:spTree>
    <p:extLst>
      <p:ext uri="{BB962C8B-B14F-4D97-AF65-F5344CB8AC3E}">
        <p14:creationId xmlns:p14="http://schemas.microsoft.com/office/powerpoint/2010/main" val="3678171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23</a:t>
            </a:fld>
            <a:endParaRPr lang="en-US" dirty="0"/>
          </a:p>
        </p:txBody>
      </p:sp>
    </p:spTree>
    <p:extLst>
      <p:ext uri="{BB962C8B-B14F-4D97-AF65-F5344CB8AC3E}">
        <p14:creationId xmlns:p14="http://schemas.microsoft.com/office/powerpoint/2010/main" val="86240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24</a:t>
            </a:fld>
            <a:endParaRPr lang="en-US" dirty="0"/>
          </a:p>
        </p:txBody>
      </p:sp>
    </p:spTree>
    <p:extLst>
      <p:ext uri="{BB962C8B-B14F-4D97-AF65-F5344CB8AC3E}">
        <p14:creationId xmlns:p14="http://schemas.microsoft.com/office/powerpoint/2010/main" val="2141855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25</a:t>
            </a:fld>
            <a:endParaRPr lang="en-US" dirty="0"/>
          </a:p>
        </p:txBody>
      </p:sp>
    </p:spTree>
    <p:extLst>
      <p:ext uri="{BB962C8B-B14F-4D97-AF65-F5344CB8AC3E}">
        <p14:creationId xmlns:p14="http://schemas.microsoft.com/office/powerpoint/2010/main" val="1903812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26</a:t>
            </a:fld>
            <a:endParaRPr lang="en-US" dirty="0"/>
          </a:p>
        </p:txBody>
      </p:sp>
    </p:spTree>
    <p:extLst>
      <p:ext uri="{BB962C8B-B14F-4D97-AF65-F5344CB8AC3E}">
        <p14:creationId xmlns:p14="http://schemas.microsoft.com/office/powerpoint/2010/main" val="3263224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endParaRPr lang="en-US" dirty="0" smtClean="0"/>
          </a:p>
        </p:txBody>
      </p:sp>
      <p:sp>
        <p:nvSpPr>
          <p:cNvPr id="4" name="Slide Number Placeholder 3"/>
          <p:cNvSpPr>
            <a:spLocks noGrp="1"/>
          </p:cNvSpPr>
          <p:nvPr>
            <p:ph type="sldNum" sz="quarter" idx="10"/>
          </p:nvPr>
        </p:nvSpPr>
        <p:spPr/>
        <p:txBody>
          <a:bodyPr/>
          <a:lstStyle/>
          <a:p>
            <a:fld id="{DBC3A9A2-6399-47FE-81D9-C8F5F5203F18}" type="slidenum">
              <a:rPr lang="en-US" smtClean="0"/>
              <a:pPr/>
              <a:t>27</a:t>
            </a:fld>
            <a:endParaRPr lang="en-US" dirty="0"/>
          </a:p>
        </p:txBody>
      </p:sp>
    </p:spTree>
    <p:extLst>
      <p:ext uri="{BB962C8B-B14F-4D97-AF65-F5344CB8AC3E}">
        <p14:creationId xmlns:p14="http://schemas.microsoft.com/office/powerpoint/2010/main" val="504685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897" indent="-291113">
              <a:defRPr sz="2400">
                <a:solidFill>
                  <a:schemeClr val="tx1"/>
                </a:solidFill>
                <a:latin typeface="Times" charset="0"/>
                <a:ea typeface="MS PGothic" pitchFamily="34" charset="-128"/>
              </a:defRPr>
            </a:lvl2pPr>
            <a:lvl3pPr marL="1164457" indent="-232891">
              <a:defRPr sz="2400">
                <a:solidFill>
                  <a:schemeClr val="tx1"/>
                </a:solidFill>
                <a:latin typeface="Times" charset="0"/>
                <a:ea typeface="MS PGothic" pitchFamily="34" charset="-128"/>
              </a:defRPr>
            </a:lvl3pPr>
            <a:lvl4pPr marL="1630240" indent="-232891">
              <a:defRPr sz="2400">
                <a:solidFill>
                  <a:schemeClr val="tx1"/>
                </a:solidFill>
                <a:latin typeface="Times" charset="0"/>
                <a:ea typeface="MS PGothic" pitchFamily="34" charset="-128"/>
              </a:defRPr>
            </a:lvl4pPr>
            <a:lvl5pPr marL="2096024" indent="-232891">
              <a:defRPr sz="2400">
                <a:solidFill>
                  <a:schemeClr val="tx1"/>
                </a:solidFill>
                <a:latin typeface="Times" charset="0"/>
                <a:ea typeface="MS PGothic" pitchFamily="34" charset="-128"/>
              </a:defRPr>
            </a:lvl5pPr>
            <a:lvl6pPr marL="2561806" indent="-232891" eaLnBrk="0" fontAlgn="base" hangingPunct="0">
              <a:spcBef>
                <a:spcPct val="0"/>
              </a:spcBef>
              <a:spcAft>
                <a:spcPct val="0"/>
              </a:spcAft>
              <a:defRPr sz="2400">
                <a:solidFill>
                  <a:schemeClr val="tx1"/>
                </a:solidFill>
                <a:latin typeface="Times" charset="0"/>
                <a:ea typeface="MS PGothic" pitchFamily="34" charset="-128"/>
              </a:defRPr>
            </a:lvl6pPr>
            <a:lvl7pPr marL="3027589" indent="-232891" eaLnBrk="0" fontAlgn="base" hangingPunct="0">
              <a:spcBef>
                <a:spcPct val="0"/>
              </a:spcBef>
              <a:spcAft>
                <a:spcPct val="0"/>
              </a:spcAft>
              <a:defRPr sz="2400">
                <a:solidFill>
                  <a:schemeClr val="tx1"/>
                </a:solidFill>
                <a:latin typeface="Times" charset="0"/>
                <a:ea typeface="MS PGothic" pitchFamily="34" charset="-128"/>
              </a:defRPr>
            </a:lvl7pPr>
            <a:lvl8pPr marL="3493372" indent="-232891" eaLnBrk="0" fontAlgn="base" hangingPunct="0">
              <a:spcBef>
                <a:spcPct val="0"/>
              </a:spcBef>
              <a:spcAft>
                <a:spcPct val="0"/>
              </a:spcAft>
              <a:defRPr sz="2400">
                <a:solidFill>
                  <a:schemeClr val="tx1"/>
                </a:solidFill>
                <a:latin typeface="Times" charset="0"/>
                <a:ea typeface="MS PGothic" pitchFamily="34" charset="-128"/>
              </a:defRPr>
            </a:lvl8pPr>
            <a:lvl9pPr marL="3959155" indent="-232891"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28</a:t>
            </a:fld>
            <a:endParaRPr lang="en-US" sz="1300"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165852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29</a:t>
            </a:fld>
            <a:endParaRPr lang="en-US" dirty="0"/>
          </a:p>
        </p:txBody>
      </p:sp>
    </p:spTree>
    <p:extLst>
      <p:ext uri="{BB962C8B-B14F-4D97-AF65-F5344CB8AC3E}">
        <p14:creationId xmlns:p14="http://schemas.microsoft.com/office/powerpoint/2010/main" val="141564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a:t>
            </a:fld>
            <a:endParaRPr lang="en-US" dirty="0"/>
          </a:p>
        </p:txBody>
      </p:sp>
    </p:spTree>
    <p:extLst>
      <p:ext uri="{BB962C8B-B14F-4D97-AF65-F5344CB8AC3E}">
        <p14:creationId xmlns:p14="http://schemas.microsoft.com/office/powerpoint/2010/main" val="597201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30</a:t>
            </a:fld>
            <a:endParaRPr lang="en-US" dirty="0"/>
          </a:p>
        </p:txBody>
      </p:sp>
    </p:spTree>
    <p:extLst>
      <p:ext uri="{BB962C8B-B14F-4D97-AF65-F5344CB8AC3E}">
        <p14:creationId xmlns:p14="http://schemas.microsoft.com/office/powerpoint/2010/main" val="2064774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31</a:t>
            </a:fld>
            <a:endParaRPr lang="en-US" dirty="0"/>
          </a:p>
        </p:txBody>
      </p:sp>
    </p:spTree>
    <p:extLst>
      <p:ext uri="{BB962C8B-B14F-4D97-AF65-F5344CB8AC3E}">
        <p14:creationId xmlns:p14="http://schemas.microsoft.com/office/powerpoint/2010/main" val="4228299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32</a:t>
            </a:fld>
            <a:endParaRPr lang="en-US" dirty="0"/>
          </a:p>
        </p:txBody>
      </p:sp>
    </p:spTree>
    <p:extLst>
      <p:ext uri="{BB962C8B-B14F-4D97-AF65-F5344CB8AC3E}">
        <p14:creationId xmlns:p14="http://schemas.microsoft.com/office/powerpoint/2010/main" val="2288590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33</a:t>
            </a:fld>
            <a:endParaRPr lang="en-US" dirty="0"/>
          </a:p>
        </p:txBody>
      </p:sp>
    </p:spTree>
    <p:extLst>
      <p:ext uri="{BB962C8B-B14F-4D97-AF65-F5344CB8AC3E}">
        <p14:creationId xmlns:p14="http://schemas.microsoft.com/office/powerpoint/2010/main" val="228859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4</a:t>
            </a:fld>
            <a:endParaRPr lang="en-US" dirty="0"/>
          </a:p>
        </p:txBody>
      </p:sp>
    </p:spTree>
    <p:extLst>
      <p:ext uri="{BB962C8B-B14F-4D97-AF65-F5344CB8AC3E}">
        <p14:creationId xmlns:p14="http://schemas.microsoft.com/office/powerpoint/2010/main" val="1511614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7088BA-5C2D-49FF-BCA2-B85C8457E902}" type="slidenum">
              <a:rPr lang="en-US" smtClean="0"/>
              <a:t>5</a:t>
            </a:fld>
            <a:endParaRPr lang="en-US" dirty="0"/>
          </a:p>
        </p:txBody>
      </p:sp>
    </p:spTree>
    <p:extLst>
      <p:ext uri="{BB962C8B-B14F-4D97-AF65-F5344CB8AC3E}">
        <p14:creationId xmlns:p14="http://schemas.microsoft.com/office/powerpoint/2010/main" val="137005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7088BA-5C2D-49FF-BCA2-B85C8457E902}" type="slidenum">
              <a:rPr lang="en-US" smtClean="0"/>
              <a:t>6</a:t>
            </a:fld>
            <a:endParaRPr lang="en-US" dirty="0"/>
          </a:p>
        </p:txBody>
      </p:sp>
    </p:spTree>
    <p:extLst>
      <p:ext uri="{BB962C8B-B14F-4D97-AF65-F5344CB8AC3E}">
        <p14:creationId xmlns:p14="http://schemas.microsoft.com/office/powerpoint/2010/main" val="4285454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7</a:t>
            </a:fld>
            <a:endParaRPr lang="en-US" dirty="0"/>
          </a:p>
        </p:txBody>
      </p:sp>
    </p:spTree>
    <p:extLst>
      <p:ext uri="{BB962C8B-B14F-4D97-AF65-F5344CB8AC3E}">
        <p14:creationId xmlns:p14="http://schemas.microsoft.com/office/powerpoint/2010/main" val="60446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8</a:t>
            </a:fld>
            <a:endParaRPr lang="en-US" dirty="0"/>
          </a:p>
        </p:txBody>
      </p:sp>
    </p:spTree>
    <p:extLst>
      <p:ext uri="{BB962C8B-B14F-4D97-AF65-F5344CB8AC3E}">
        <p14:creationId xmlns:p14="http://schemas.microsoft.com/office/powerpoint/2010/main" val="2774850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59">
              <a:defRPr/>
            </a:pPr>
            <a:endParaRPr lang="en-US" dirty="0" smtClean="0"/>
          </a:p>
        </p:txBody>
      </p:sp>
      <p:sp>
        <p:nvSpPr>
          <p:cNvPr id="4" name="Slide Number Placeholder 3"/>
          <p:cNvSpPr>
            <a:spLocks noGrp="1"/>
          </p:cNvSpPr>
          <p:nvPr>
            <p:ph type="sldNum" sz="quarter" idx="10"/>
          </p:nvPr>
        </p:nvSpPr>
        <p:spPr/>
        <p:txBody>
          <a:bodyPr/>
          <a:lstStyle/>
          <a:p>
            <a:fld id="{DBC3A9A2-6399-47FE-81D9-C8F5F5203F18}" type="slidenum">
              <a:rPr lang="en-US" smtClean="0"/>
              <a:pPr/>
              <a:t>9</a:t>
            </a:fld>
            <a:endParaRPr lang="en-US" dirty="0"/>
          </a:p>
        </p:txBody>
      </p:sp>
    </p:spTree>
    <p:extLst>
      <p:ext uri="{BB962C8B-B14F-4D97-AF65-F5344CB8AC3E}">
        <p14:creationId xmlns:p14="http://schemas.microsoft.com/office/powerpoint/2010/main" val="919039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59252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877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1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91087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287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9">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9">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Slide Number Placeholder 5"/>
          <p:cNvSpPr txBox="1">
            <a:spLocks/>
          </p:cNvSpPr>
          <p:nvPr userDrawn="1"/>
        </p:nvSpPr>
        <p:spPr>
          <a:xfrm>
            <a:off x="7467600" y="6400800"/>
            <a:ext cx="1295400" cy="355023"/>
          </a:xfrm>
          <a:prstGeom prst="rect">
            <a:avLst/>
          </a:prstGeom>
        </p:spPr>
        <p:txBody>
          <a:bodyPr vert="horz" lIns="91440" tIns="45720" rIns="91440" bIns="45720" rtlCol="0" anchor="ctr"/>
          <a:lstStyle>
            <a:defPPr>
              <a:defRPr lang="en-US"/>
            </a:defPPr>
            <a:lvl1pPr marL="0" algn="l" defTabSz="914400" rtl="0" eaLnBrk="1" latinLnBrk="0" hangingPunct="1">
              <a:tabLst>
                <a:tab pos="1139825" algn="r"/>
              </a:tabLst>
              <a:defRPr sz="11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tabLst>
                <a:tab pos="1425575" algn="r"/>
              </a:tabLst>
            </a:pPr>
            <a:r>
              <a:rPr lang="en-US" sz="1100" dirty="0" smtClean="0"/>
              <a:t>Overview    </a:t>
            </a:r>
            <a:fld id="{3E80E6E2-A2C9-4C22-9509-24FA37342BF8}" type="slidenum">
              <a:rPr lang="en-US" sz="1100" smtClean="0"/>
              <a:pPr algn="r">
                <a:tabLst>
                  <a:tab pos="1425575" algn="r"/>
                </a:tabLst>
              </a:pPr>
              <a:t>‹#›</a:t>
            </a:fld>
            <a:endParaRPr lang="en-US" sz="1100" dirty="0"/>
          </a:p>
        </p:txBody>
      </p:sp>
      <p:sp>
        <p:nvSpPr>
          <p:cNvPr id="4" name="TextBox 3"/>
          <p:cNvSpPr txBox="1"/>
          <p:nvPr userDrawn="1"/>
        </p:nvSpPr>
        <p:spPr>
          <a:xfrm>
            <a:off x="457200" y="6352401"/>
            <a:ext cx="3821111" cy="276999"/>
          </a:xfrm>
          <a:prstGeom prst="rect">
            <a:avLst/>
          </a:prstGeom>
          <a:noFill/>
        </p:spPr>
        <p:txBody>
          <a:bodyPr wrap="none" rtlCol="0">
            <a:spAutoFit/>
          </a:bodyPr>
          <a:lstStyle/>
          <a:p>
            <a:r>
              <a:rPr lang="en-US" sz="1200" dirty="0" smtClean="0">
                <a:solidFill>
                  <a:schemeClr val="bg1">
                    <a:lumMod val="65000"/>
                  </a:schemeClr>
                </a:solidFill>
              </a:rPr>
              <a:t>AHRQ Safety Program for Mechanically Ventilated Patients</a:t>
            </a:r>
            <a:endParaRPr lang="en-US" sz="1200" dirty="0">
              <a:solidFill>
                <a:schemeClr val="bg1">
                  <a:lumMod val="65000"/>
                </a:schemeClr>
              </a:solidFill>
            </a:endParaRP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hf hdr="0" ftr="0" dt="0"/>
  <p:txStyles>
    <p:titleStyle>
      <a:lvl1pPr algn="ctr"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5"/>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ahrq.gov/professionals/quality-patient-safety/cusp/clabsi-final/index.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www.ahrq.gov/professionals/quality-patient-safety/cusp/clabsi-final/index.htm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2549236"/>
          </a:xfrm>
        </p:spPr>
        <p:txBody>
          <a:bodyPr>
            <a:normAutofit/>
          </a:bodyPr>
          <a:lstStyle/>
          <a:p>
            <a:r>
              <a:rPr lang="en-US" dirty="0" smtClean="0">
                <a:solidFill>
                  <a:schemeClr val="tx1"/>
                </a:solidFill>
              </a:rPr>
              <a:t>Overview:</a:t>
            </a:r>
            <a:br>
              <a:rPr lang="en-US" dirty="0" smtClean="0">
                <a:solidFill>
                  <a:schemeClr val="tx1"/>
                </a:solidFill>
              </a:rPr>
            </a:br>
            <a:r>
              <a:rPr lang="en-US" dirty="0" smtClean="0">
                <a:solidFill>
                  <a:schemeClr val="tx1"/>
                </a:solidFill>
              </a:rPr>
              <a:t>Getting Patients Off the Ventilator Faster</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6" name="Subtitle 1"/>
          <p:cNvSpPr>
            <a:spLocks noGrp="1"/>
          </p:cNvSpPr>
          <p:nvPr>
            <p:ph type="subTitle" idx="1"/>
          </p:nvPr>
        </p:nvSpPr>
        <p:spPr>
          <a:xfrm>
            <a:off x="952500" y="0"/>
            <a:ext cx="7239000" cy="1752600"/>
          </a:xfrm>
        </p:spPr>
        <p:txBody>
          <a:bodyPr anchor="ctr">
            <a:normAutofit/>
          </a:bodyPr>
          <a:lstStyle/>
          <a:p>
            <a:pPr>
              <a:spcBef>
                <a:spcPts val="0"/>
              </a:spcBef>
              <a:spcAft>
                <a:spcPts val="1800"/>
              </a:spcAft>
            </a:pPr>
            <a:r>
              <a:rPr lang="en-US" sz="4000" dirty="0">
                <a:solidFill>
                  <a:schemeClr val="bg1"/>
                </a:solidFill>
              </a:rPr>
              <a:t>AHRQ Safety Program for </a:t>
            </a:r>
            <a:r>
              <a:rPr lang="en-US" sz="4000" dirty="0" smtClean="0">
                <a:solidFill>
                  <a:schemeClr val="bg1"/>
                </a:solidFill>
              </a:rPr>
              <a:t>Mechanically Ventilated Patients</a:t>
            </a:r>
          </a:p>
        </p:txBody>
      </p:sp>
      <p:sp>
        <p:nvSpPr>
          <p:cNvPr id="4" name="TextBox 3"/>
          <p:cNvSpPr txBox="1"/>
          <p:nvPr/>
        </p:nvSpPr>
        <p:spPr>
          <a:xfrm>
            <a:off x="6172200" y="6300144"/>
            <a:ext cx="2819400" cy="400110"/>
          </a:xfrm>
          <a:prstGeom prst="rect">
            <a:avLst/>
          </a:prstGeom>
          <a:noFill/>
        </p:spPr>
        <p:txBody>
          <a:bodyPr wrap="square" rtlCol="0">
            <a:spAutoFit/>
          </a:bodyPr>
          <a:lstStyle/>
          <a:p>
            <a:pPr algn="r"/>
            <a:r>
              <a:rPr lang="en-US" sz="1000" dirty="0" smtClean="0">
                <a:solidFill>
                  <a:schemeClr val="bg1"/>
                </a:solidFill>
              </a:rPr>
              <a:t>AHRQ Pub. No. 16(17)-0018-25-EF</a:t>
            </a:r>
          </a:p>
          <a:p>
            <a:pPr algn="r"/>
            <a:r>
              <a:rPr lang="en-US" sz="1000" dirty="0" smtClean="0">
                <a:solidFill>
                  <a:schemeClr val="bg1"/>
                </a:solidFill>
              </a:rPr>
              <a:t>January 2017</a:t>
            </a:r>
            <a:endParaRPr lang="en-US" sz="1000" dirty="0">
              <a:solidFill>
                <a:schemeClr val="bg1"/>
              </a:solidFill>
            </a:endParaRPr>
          </a:p>
        </p:txBody>
      </p:sp>
    </p:spTree>
    <p:extLst>
      <p:ext uri="{BB962C8B-B14F-4D97-AF65-F5344CB8AC3E}">
        <p14:creationId xmlns:p14="http://schemas.microsoft.com/office/powerpoint/2010/main" val="3880837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VAE-Attributable Hospital Mortality</a:t>
            </a:r>
            <a:r>
              <a:rPr lang="en-US" baseline="30000" dirty="0"/>
              <a:t>8</a:t>
            </a:r>
          </a:p>
        </p:txBody>
      </p:sp>
      <p:graphicFrame>
        <p:nvGraphicFramePr>
          <p:cNvPr id="12" name="Content Placeholder 3" descr="A retrospective cohort study conducted between 2006 and 2011 at an academic tertiary care center calculated and compared VAE hazard ratios, antibiotic exposures, microbiology, attributable morbidity, and attributable mortality for all VAE tiers." title="VAE Attributable Hospital Mortality Table"/>
          <p:cNvGraphicFramePr>
            <a:graphicFrameLocks noGrp="1"/>
          </p:cNvGraphicFramePr>
          <p:nvPr>
            <p:ph idx="1"/>
            <p:extLst>
              <p:ext uri="{D42A27DB-BD31-4B8C-83A1-F6EECF244321}">
                <p14:modId xmlns:p14="http://schemas.microsoft.com/office/powerpoint/2010/main" val="3563393760"/>
              </p:ext>
            </p:extLst>
          </p:nvPr>
        </p:nvGraphicFramePr>
        <p:xfrm>
          <a:off x="228600" y="1066800"/>
          <a:ext cx="8686800" cy="4246880"/>
        </p:xfrm>
        <a:graphic>
          <a:graphicData uri="http://schemas.openxmlformats.org/drawingml/2006/table">
            <a:tbl>
              <a:tblPr firstRow="1" bandRow="1">
                <a:tableStyleId>{B301B821-A1FF-4177-AEE7-76D212191A09}</a:tableStyleId>
              </a:tblPr>
              <a:tblGrid>
                <a:gridCol w="208280"/>
                <a:gridCol w="116840"/>
                <a:gridCol w="1004817"/>
                <a:gridCol w="1489463"/>
                <a:gridCol w="760977"/>
                <a:gridCol w="208280"/>
                <a:gridCol w="1469143"/>
                <a:gridCol w="838200"/>
                <a:gridCol w="228600"/>
                <a:gridCol w="116840"/>
                <a:gridCol w="1330960"/>
                <a:gridCol w="914400"/>
              </a:tblGrid>
              <a:tr h="370840">
                <a:tc>
                  <a:txBody>
                    <a:bodyPr/>
                    <a:lstStyle/>
                    <a:p>
                      <a:endParaRPr lang="en-US" sz="1600" b="1" dirty="0">
                        <a:solidFill>
                          <a:srgbClr val="230B35"/>
                        </a:solidFill>
                        <a:latin typeface="Arial Narrow"/>
                        <a:cs typeface="Arial Narrow"/>
                      </a:endParaRPr>
                    </a:p>
                  </a:txBody>
                  <a:tcPr anchor="b" anchorCtr="1">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endParaRPr lang="en-US" dirty="0"/>
                    </a:p>
                  </a:txBody>
                  <a:tcPr anchor="b" anchorCtr="1">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c gridSpan="2">
                  <a:txBody>
                    <a:bodyPr/>
                    <a:lstStyle/>
                    <a:p>
                      <a:pPr algn="ctr"/>
                      <a:r>
                        <a:rPr lang="en-US" sz="1600" b="1" dirty="0" smtClean="0">
                          <a:solidFill>
                            <a:srgbClr val="230B35"/>
                          </a:solidFill>
                          <a:latin typeface="Arial Narrow"/>
                          <a:cs typeface="Arial Narrow"/>
                        </a:rPr>
                        <a:t>DAYS TO EXTUBATION</a:t>
                      </a:r>
                      <a:endParaRPr lang="en-US" sz="1600" b="1" dirty="0">
                        <a:solidFill>
                          <a:srgbClr val="230B35"/>
                        </a:solidFill>
                        <a:latin typeface="Arial Narrow"/>
                        <a:cs typeface="Arial Narrow"/>
                      </a:endParaRPr>
                    </a:p>
                  </a:txBody>
                  <a:tcPr anchor="b" anchorCtr="1">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a:txBody>
                    <a:bodyPr/>
                    <a:lstStyle/>
                    <a:p>
                      <a:pPr algn="ctr"/>
                      <a:endParaRPr lang="en-US" sz="1600" b="1" dirty="0">
                        <a:solidFill>
                          <a:srgbClr val="230B35"/>
                        </a:solidFill>
                        <a:latin typeface="Arial Narrow"/>
                        <a:cs typeface="Arial Narrow"/>
                      </a:endParaRPr>
                    </a:p>
                  </a:txBody>
                  <a:tcPr anchor="b" anchorCtr="1">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en-US" sz="1600" b="1" dirty="0" smtClean="0">
                          <a:solidFill>
                            <a:srgbClr val="230B35"/>
                          </a:solidFill>
                          <a:latin typeface="Arial Narrow"/>
                          <a:cs typeface="Arial Narrow"/>
                        </a:rPr>
                        <a:t>DAYS TO </a:t>
                      </a:r>
                    </a:p>
                    <a:p>
                      <a:pPr algn="ctr"/>
                      <a:r>
                        <a:rPr lang="en-US" sz="1600" b="1" dirty="0" smtClean="0">
                          <a:solidFill>
                            <a:srgbClr val="230B35"/>
                          </a:solidFill>
                          <a:latin typeface="Arial Narrow"/>
                          <a:cs typeface="Arial Narrow"/>
                        </a:rPr>
                        <a:t>HOSPITAL DISCHARGE</a:t>
                      </a:r>
                      <a:endParaRPr lang="en-US" sz="1600" b="1" dirty="0">
                        <a:solidFill>
                          <a:srgbClr val="230B35"/>
                        </a:solidFill>
                        <a:latin typeface="Arial Narrow"/>
                        <a:cs typeface="Arial Narrow"/>
                      </a:endParaRPr>
                    </a:p>
                  </a:txBody>
                  <a:tcPr anchor="b" anchorCtr="1">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gridSpan="2">
                  <a:txBody>
                    <a:bodyPr/>
                    <a:lstStyle/>
                    <a:p>
                      <a:endParaRPr lang="en-US" dirty="0"/>
                    </a:p>
                  </a:txBody>
                  <a:tcPr anchor="b" anchorCtr="1">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c gridSpan="2">
                  <a:txBody>
                    <a:bodyPr/>
                    <a:lstStyle/>
                    <a:p>
                      <a:pPr algn="ctr"/>
                      <a:r>
                        <a:rPr lang="en-US" sz="1600" b="1" dirty="0" smtClean="0">
                          <a:solidFill>
                            <a:srgbClr val="230B35"/>
                          </a:solidFill>
                          <a:latin typeface="Arial Narrow"/>
                          <a:cs typeface="Arial Narrow"/>
                        </a:rPr>
                        <a:t>HOSPITAL</a:t>
                      </a:r>
                      <a:r>
                        <a:rPr lang="en-US" sz="1600" b="1" baseline="0" dirty="0" smtClean="0">
                          <a:solidFill>
                            <a:srgbClr val="230B35"/>
                          </a:solidFill>
                          <a:latin typeface="Arial Narrow"/>
                          <a:cs typeface="Arial Narrow"/>
                        </a:rPr>
                        <a:t> MORTALITY</a:t>
                      </a:r>
                      <a:endParaRPr lang="en-US" sz="1600" b="1" dirty="0">
                        <a:solidFill>
                          <a:srgbClr val="230B35"/>
                        </a:solidFill>
                        <a:latin typeface="Arial Narrow"/>
                        <a:cs typeface="Arial Narrow"/>
                      </a:endParaRPr>
                    </a:p>
                  </a:txBody>
                  <a:tcPr anchor="b" anchorCtr="1">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370840">
                <a:tc gridSpan="3">
                  <a:txBody>
                    <a:bodyPr/>
                    <a:lstStyle/>
                    <a:p>
                      <a:r>
                        <a:rPr lang="en-US" sz="1600" b="1" dirty="0" smtClean="0">
                          <a:solidFill>
                            <a:srgbClr val="230B35"/>
                          </a:solidFill>
                          <a:latin typeface="Arial Narrow"/>
                          <a:cs typeface="Arial Narrow"/>
                        </a:rPr>
                        <a:t>OUTCOME</a:t>
                      </a:r>
                      <a:endParaRPr lang="en-US" sz="1600" b="1" dirty="0">
                        <a:solidFill>
                          <a:srgbClr val="230B35"/>
                        </a:solidFill>
                        <a:latin typeface="Arial Narrow"/>
                        <a:cs typeface="Arial Narrow"/>
                      </a:endParaRPr>
                    </a:p>
                  </a:txBody>
                  <a:tcPr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rgbClr val="1F497D"/>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l"/>
                      <a:r>
                        <a:rPr lang="en-US" sz="1600" b="1" dirty="0" smtClean="0">
                          <a:solidFill>
                            <a:srgbClr val="230B35"/>
                          </a:solidFill>
                          <a:latin typeface="Arial Narrow"/>
                          <a:cs typeface="Arial Narrow"/>
                        </a:rPr>
                        <a:t>OR (95% CI)</a:t>
                      </a:r>
                      <a:endParaRPr lang="en-US" sz="1600" b="1" dirty="0">
                        <a:solidFill>
                          <a:srgbClr val="230B35"/>
                        </a:solidFill>
                        <a:latin typeface="Arial Narrow"/>
                        <a:cs typeface="Arial Narrow"/>
                      </a:endParaRPr>
                    </a:p>
                  </a:txBody>
                  <a:tcPr anchor="b">
                    <a:lnT w="12700" cap="flat" cmpd="sng" algn="ctr">
                      <a:solidFill>
                        <a:scrgbClr r="0" g="0" b="0"/>
                      </a:solidFill>
                      <a:prstDash val="solid"/>
                      <a:round/>
                      <a:headEnd type="none" w="med" len="med"/>
                      <a:tailEnd type="none" w="med" len="med"/>
                    </a:lnT>
                    <a:lnB w="12700" cap="flat" cmpd="sng" algn="ctr">
                      <a:solidFill>
                        <a:srgbClr val="1F497D"/>
                      </a:solidFill>
                      <a:prstDash val="solid"/>
                      <a:round/>
                      <a:headEnd type="none" w="med" len="med"/>
                      <a:tailEnd type="none" w="med" len="med"/>
                    </a:lnB>
                    <a:noFill/>
                  </a:tcPr>
                </a:tc>
                <a:tc>
                  <a:txBody>
                    <a:bodyPr/>
                    <a:lstStyle/>
                    <a:p>
                      <a:r>
                        <a:rPr lang="en-US" sz="1600" b="1" dirty="0" smtClean="0">
                          <a:solidFill>
                            <a:srgbClr val="230B35"/>
                          </a:solidFill>
                          <a:latin typeface="Arial Narrow"/>
                          <a:cs typeface="Arial Narrow"/>
                        </a:rPr>
                        <a:t>P</a:t>
                      </a:r>
                    </a:p>
                  </a:txBody>
                  <a:tcPr anchor="b">
                    <a:lnT w="12700" cap="flat" cmpd="sng" algn="ctr">
                      <a:solidFill>
                        <a:scrgbClr r="0" g="0" b="0"/>
                      </a:solidFill>
                      <a:prstDash val="solid"/>
                      <a:round/>
                      <a:headEnd type="none" w="med" len="med"/>
                      <a:tailEnd type="none" w="med" len="med"/>
                    </a:lnT>
                    <a:lnB w="12700" cap="flat" cmpd="sng" algn="ctr">
                      <a:solidFill>
                        <a:srgbClr val="1F497D"/>
                      </a:solidFill>
                      <a:prstDash val="solid"/>
                      <a:round/>
                      <a:headEnd type="none" w="med" len="med"/>
                      <a:tailEnd type="none" w="med" len="med"/>
                    </a:lnB>
                    <a:noFill/>
                  </a:tcPr>
                </a:tc>
                <a:tc>
                  <a:txBody>
                    <a:bodyPr/>
                    <a:lstStyle/>
                    <a:p>
                      <a:endParaRPr lang="en-US" sz="1600" b="1" dirty="0">
                        <a:solidFill>
                          <a:srgbClr val="230B35"/>
                        </a:solidFill>
                        <a:latin typeface="Arial Narrow"/>
                        <a:cs typeface="Arial Narrow"/>
                      </a:endParaRPr>
                    </a:p>
                  </a:txBody>
                  <a:tcPr anchor="b">
                    <a:lnT w="12700" cap="flat" cmpd="sng" algn="ctr">
                      <a:noFill/>
                      <a:prstDash val="solid"/>
                      <a:round/>
                      <a:headEnd type="none" w="med" len="med"/>
                      <a:tailEnd type="none" w="med" len="med"/>
                    </a:lnT>
                    <a:lnB w="12700" cap="flat" cmpd="sng" algn="ctr">
                      <a:solidFill>
                        <a:srgbClr val="1F497D"/>
                      </a:solidFill>
                      <a:prstDash val="solid"/>
                      <a:round/>
                      <a:headEnd type="none" w="med" len="med"/>
                      <a:tailEnd type="none" w="med" len="med"/>
                    </a:lnB>
                    <a:noFill/>
                  </a:tcPr>
                </a:tc>
                <a:tc>
                  <a:txBody>
                    <a:bodyPr/>
                    <a:lstStyle/>
                    <a:p>
                      <a:r>
                        <a:rPr lang="en-US" sz="1600" b="1" dirty="0" smtClean="0">
                          <a:solidFill>
                            <a:srgbClr val="230B35"/>
                          </a:solidFill>
                          <a:latin typeface="Arial Narrow"/>
                          <a:cs typeface="Arial Narrow"/>
                        </a:rPr>
                        <a:t>OR (95% CI)</a:t>
                      </a:r>
                      <a:endParaRPr lang="en-US" sz="1600" b="1" dirty="0">
                        <a:solidFill>
                          <a:srgbClr val="230B35"/>
                        </a:solidFill>
                        <a:latin typeface="Arial Narrow"/>
                        <a:cs typeface="Arial Narrow"/>
                      </a:endParaRPr>
                    </a:p>
                  </a:txBody>
                  <a:tcPr anchor="b">
                    <a:lnT w="12700" cap="flat" cmpd="sng" algn="ctr">
                      <a:solidFill>
                        <a:scrgbClr r="0" g="0" b="0"/>
                      </a:solidFill>
                      <a:prstDash val="solid"/>
                      <a:round/>
                      <a:headEnd type="none" w="med" len="med"/>
                      <a:tailEnd type="none" w="med" len="med"/>
                    </a:lnT>
                    <a:lnB w="12700" cap="flat" cmpd="sng" algn="ctr">
                      <a:solidFill>
                        <a:srgbClr val="1F497D"/>
                      </a:solidFill>
                      <a:prstDash val="solid"/>
                      <a:round/>
                      <a:headEnd type="none" w="med" len="med"/>
                      <a:tailEnd type="none" w="med" len="med"/>
                    </a:lnB>
                    <a:noFill/>
                  </a:tcPr>
                </a:tc>
                <a:tc>
                  <a:txBody>
                    <a:bodyPr/>
                    <a:lstStyle/>
                    <a:p>
                      <a:r>
                        <a:rPr lang="en-US" sz="1600" b="1" dirty="0" smtClean="0">
                          <a:solidFill>
                            <a:srgbClr val="230B35"/>
                          </a:solidFill>
                          <a:latin typeface="Arial Narrow"/>
                          <a:cs typeface="Arial Narrow"/>
                        </a:rPr>
                        <a:t>P</a:t>
                      </a:r>
                    </a:p>
                  </a:txBody>
                  <a:tcPr anchor="b">
                    <a:lnT w="12700" cap="flat" cmpd="sng" algn="ctr">
                      <a:solidFill>
                        <a:scrgbClr r="0" g="0" b="0"/>
                      </a:solidFill>
                      <a:prstDash val="solid"/>
                      <a:round/>
                      <a:headEnd type="none" w="med" len="med"/>
                      <a:tailEnd type="none" w="med" len="med"/>
                    </a:lnT>
                    <a:lnB w="12700" cap="flat" cmpd="sng" algn="ctr">
                      <a:solidFill>
                        <a:srgbClr val="1F497D"/>
                      </a:solidFill>
                      <a:prstDash val="solid"/>
                      <a:round/>
                      <a:headEnd type="none" w="med" len="med"/>
                      <a:tailEnd type="none" w="med" len="med"/>
                    </a:lnB>
                    <a:noFill/>
                  </a:tcPr>
                </a:tc>
                <a:tc gridSpan="2">
                  <a:txBody>
                    <a:bodyPr/>
                    <a:lstStyle/>
                    <a:p>
                      <a:endParaRPr lang="en-US" dirty="0"/>
                    </a:p>
                  </a:txBody>
                  <a:tcPr anchor="b">
                    <a:lnT w="12700" cap="flat" cmpd="sng" algn="ctr">
                      <a:noFill/>
                      <a:prstDash val="solid"/>
                      <a:round/>
                      <a:headEnd type="none" w="med" len="med"/>
                      <a:tailEnd type="none" w="med" len="med"/>
                    </a:lnT>
                    <a:lnB w="12700" cap="flat" cmpd="sng" algn="ctr">
                      <a:solidFill>
                        <a:srgbClr val="1F497D"/>
                      </a:solidFill>
                      <a:prstDash val="solid"/>
                      <a:round/>
                      <a:headEnd type="none" w="med" len="med"/>
                      <a:tailEnd type="none" w="med" len="med"/>
                    </a:lnB>
                    <a:noFill/>
                  </a:tcPr>
                </a:tc>
                <a:tc hMerge="1">
                  <a:txBody>
                    <a:bodyPr/>
                    <a:lstStyle/>
                    <a:p>
                      <a:endParaRPr lang="en-US"/>
                    </a:p>
                  </a:txBody>
                  <a:tcPr/>
                </a:tc>
                <a:tc>
                  <a:txBody>
                    <a:bodyPr/>
                    <a:lstStyle/>
                    <a:p>
                      <a:r>
                        <a:rPr lang="en-US" sz="1600" b="1" dirty="0" smtClean="0">
                          <a:solidFill>
                            <a:srgbClr val="230B35"/>
                          </a:solidFill>
                          <a:latin typeface="Arial Narrow"/>
                          <a:cs typeface="Arial Narrow"/>
                        </a:rPr>
                        <a:t>OR (95% CI)</a:t>
                      </a:r>
                      <a:endParaRPr lang="en-US" sz="1600" b="1" dirty="0">
                        <a:solidFill>
                          <a:srgbClr val="230B35"/>
                        </a:solidFill>
                        <a:latin typeface="Arial Narrow"/>
                        <a:cs typeface="Arial Narrow"/>
                      </a:endParaRPr>
                    </a:p>
                  </a:txBody>
                  <a:tcPr anchor="b">
                    <a:lnT w="12700" cap="flat" cmpd="sng" algn="ctr">
                      <a:solidFill>
                        <a:scrgbClr r="0" g="0" b="0"/>
                      </a:solidFill>
                      <a:prstDash val="solid"/>
                      <a:round/>
                      <a:headEnd type="none" w="med" len="med"/>
                      <a:tailEnd type="none" w="med" len="med"/>
                    </a:lnT>
                    <a:lnB w="12700" cap="flat" cmpd="sng" algn="ctr">
                      <a:solidFill>
                        <a:srgbClr val="1F497D"/>
                      </a:solidFill>
                      <a:prstDash val="solid"/>
                      <a:round/>
                      <a:headEnd type="none" w="med" len="med"/>
                      <a:tailEnd type="none" w="med" len="med"/>
                    </a:lnB>
                    <a:noFill/>
                  </a:tcPr>
                </a:tc>
                <a:tc>
                  <a:txBody>
                    <a:bodyPr/>
                    <a:lstStyle/>
                    <a:p>
                      <a:r>
                        <a:rPr lang="en-US" sz="1600" b="1" dirty="0" smtClean="0">
                          <a:solidFill>
                            <a:srgbClr val="230B35"/>
                          </a:solidFill>
                          <a:latin typeface="Arial Narrow"/>
                          <a:cs typeface="Arial Narrow"/>
                        </a:rPr>
                        <a:t>P</a:t>
                      </a:r>
                    </a:p>
                  </a:txBody>
                  <a:tcPr anchor="b">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1F497D"/>
                      </a:solidFill>
                      <a:prstDash val="solid"/>
                      <a:round/>
                      <a:headEnd type="none" w="med" len="med"/>
                      <a:tailEnd type="none" w="med" len="med"/>
                    </a:lnB>
                    <a:noFill/>
                  </a:tcPr>
                </a:tc>
              </a:tr>
              <a:tr h="370840">
                <a:tc gridSpan="12">
                  <a:txBody>
                    <a:bodyPr/>
                    <a:lstStyle/>
                    <a:p>
                      <a:r>
                        <a:rPr lang="en-US" sz="1600" b="1" dirty="0" smtClean="0">
                          <a:latin typeface="Arial Narrow"/>
                          <a:cs typeface="Arial Narrow"/>
                        </a:rPr>
                        <a:t>All VAE tiers versus no VAEs</a:t>
                      </a:r>
                      <a:endParaRPr lang="en-US" sz="1600" b="1" dirty="0">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mpd="sng">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2">
                  <a:txBody>
                    <a:bodyPr/>
                    <a:lstStyle/>
                    <a:p>
                      <a:endParaRPr lang="en-US" sz="2000" dirty="0"/>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hMerge="1">
                  <a:txBody>
                    <a:bodyPr/>
                    <a:lstStyle/>
                    <a:p>
                      <a:endParaRPr lang="en-US"/>
                    </a:p>
                  </a:txBody>
                  <a:tcPr/>
                </a:tc>
                <a:tc>
                  <a:txBody>
                    <a:bodyPr/>
                    <a:lstStyle/>
                    <a:p>
                      <a:pPr marL="0" indent="0"/>
                      <a:r>
                        <a:rPr lang="en-US" sz="1600" dirty="0" smtClean="0">
                          <a:latin typeface="Arial Narrow"/>
                          <a:cs typeface="Arial Narrow"/>
                        </a:rPr>
                        <a:t>VAC-plus</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r>
                        <a:rPr lang="en-US" sz="1600" dirty="0" smtClean="0">
                          <a:latin typeface="Arial Narrow"/>
                          <a:cs typeface="Arial Narrow"/>
                        </a:rPr>
                        <a:t>3.12 (2.96–3.29)</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r>
                        <a:rPr lang="en-US" sz="1600" dirty="0" smtClean="0">
                          <a:latin typeface="Arial Narrow"/>
                          <a:cs typeface="Arial Narrow"/>
                        </a:rPr>
                        <a:t>&lt;.0001</a:t>
                      </a:r>
                    </a:p>
                  </a:txBody>
                  <a:tcPr>
                    <a:lnL>
                      <a:noFill/>
                    </a:lnL>
                    <a:lnR>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endParaRPr lang="en-US" dirty="0"/>
                    </a:p>
                  </a:txBody>
                  <a:tcPr>
                    <a:lnL>
                      <a:noFill/>
                    </a:lnL>
                    <a:lnR>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r>
                        <a:rPr lang="en-US" sz="1600" dirty="0" smtClean="0">
                          <a:latin typeface="Arial Narrow"/>
                          <a:cs typeface="Arial Narrow"/>
                        </a:rPr>
                        <a:t>1.46 (1.37–1.55)</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r>
                        <a:rPr lang="en-US" sz="1600" dirty="0" smtClean="0">
                          <a:latin typeface="Arial Narrow"/>
                          <a:cs typeface="Arial Narrow"/>
                        </a:rPr>
                        <a:t>&lt;.0001</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endParaRPr lang="en-US" dirty="0"/>
                    </a:p>
                  </a:txBody>
                  <a:tcPr>
                    <a:lnL>
                      <a:noFill/>
                    </a:lnL>
                    <a:lnR>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gridSpan="2">
                  <a:txBody>
                    <a:bodyPr/>
                    <a:lstStyle/>
                    <a:p>
                      <a:r>
                        <a:rPr lang="en-US" sz="1600" dirty="0" smtClean="0">
                          <a:latin typeface="Arial Narrow"/>
                          <a:cs typeface="Arial Narrow"/>
                        </a:rPr>
                        <a:t>1.98 (1.60–2.44)</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h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Narrow"/>
                          <a:cs typeface="Arial Narrow"/>
                        </a:rPr>
                        <a:t>&lt;.0001</a:t>
                      </a:r>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r>
              <a:tr h="370840">
                <a:tc gridSpan="2">
                  <a:txBody>
                    <a:bodyPr/>
                    <a:lstStyle/>
                    <a:p>
                      <a:endParaRPr lang="en-US" sz="2000" dirty="0"/>
                    </a:p>
                  </a:txBody>
                  <a:tcPr>
                    <a:lnL w="12700" cmpd="sng">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r>
                        <a:rPr lang="en-US" sz="1600" dirty="0" smtClean="0">
                          <a:latin typeface="Arial Narrow"/>
                          <a:cs typeface="Arial Narrow"/>
                        </a:rPr>
                        <a:t>VAC-alone</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latin typeface="Arial Narrow"/>
                          <a:cs typeface="Arial Narrow"/>
                        </a:rPr>
                        <a:t>2.32 (2.19–2.45)</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Narrow"/>
                          <a:cs typeface="Arial Narrow"/>
                        </a:rPr>
                        <a:t>&lt;.0001</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latin typeface="Arial Narrow"/>
                          <a:cs typeface="Arial Narrow"/>
                        </a:rPr>
                        <a:t>1.29 (1.21–1.37)</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Narrow"/>
                          <a:cs typeface="Arial Narrow"/>
                        </a:rPr>
                        <a:t>&lt;.0001</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a:noFill/>
                    </a:lnL>
                    <a:lnR>
                      <a:noFill/>
                    </a:lnR>
                    <a:lnT w="12700" cmpd="sng">
                      <a:noFill/>
                    </a:lnT>
                    <a:lnB w="12700" cmpd="sng">
                      <a:noFill/>
                    </a:lnB>
                    <a:lnTlToBr w="12700" cmpd="sng">
                      <a:noFill/>
                      <a:prstDash val="solid"/>
                    </a:lnTlToBr>
                    <a:lnBlToTr w="12700" cmpd="sng">
                      <a:noFill/>
                      <a:prstDash val="solid"/>
                    </a:lnBlToTr>
                  </a:tcPr>
                </a:tc>
                <a:tc gridSpan="2">
                  <a:txBody>
                    <a:bodyPr/>
                    <a:lstStyle/>
                    <a:p>
                      <a:r>
                        <a:rPr lang="en-US" sz="1600" dirty="0" smtClean="0">
                          <a:latin typeface="Arial Narrow"/>
                          <a:cs typeface="Arial Narrow"/>
                        </a:rPr>
                        <a:t>2.35 (1.91–2.90)</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Narrow"/>
                          <a:cs typeface="Arial Narrow"/>
                        </a:rPr>
                        <a:t>&lt;.0001</a:t>
                      </a:r>
                    </a:p>
                  </a:txBody>
                  <a:tcPr>
                    <a:lnL>
                      <a:noFill/>
                    </a:lnL>
                    <a:lnR w="12700" cmpd="sng">
                      <a:noFill/>
                    </a:lnR>
                    <a:lnT w="12700" cmpd="sng">
                      <a:noFill/>
                    </a:lnT>
                    <a:lnB w="12700" cmpd="sng">
                      <a:noFill/>
                    </a:lnB>
                    <a:lnTlToBr w="12700" cmpd="sng">
                      <a:noFill/>
                      <a:prstDash val="solid"/>
                    </a:lnTlToBr>
                    <a:lnBlToTr w="12700" cmpd="sng">
                      <a:noFill/>
                      <a:prstDash val="solid"/>
                    </a:lnBlToTr>
                  </a:tcPr>
                </a:tc>
              </a:tr>
              <a:tr h="370840">
                <a:tc gridSpan="2">
                  <a:txBody>
                    <a:bodyPr/>
                    <a:lstStyle/>
                    <a:p>
                      <a:endParaRPr lang="en-US" sz="2000" dirty="0"/>
                    </a:p>
                  </a:txBody>
                  <a:tcPr>
                    <a:lnL w="12700" cmpd="sng">
                      <a:noFill/>
                    </a:lnL>
                    <a:lnR>
                      <a:noFill/>
                    </a:lnR>
                    <a:lnT w="12700" cmpd="sng">
                      <a:noFill/>
                    </a:lnT>
                    <a:lnB w="12700" cmpd="sng">
                      <a:noFill/>
                    </a:lnB>
                    <a:lnTlToBr w="12700" cmpd="sng">
                      <a:noFill/>
                      <a:prstDash val="solid"/>
                    </a:lnTlToBr>
                    <a:lnBlToTr w="12700" cmpd="sng">
                      <a:noFill/>
                      <a:prstDash val="solid"/>
                    </a:lnBlToTr>
                    <a:solidFill>
                      <a:srgbClr val="E4F0FC"/>
                    </a:solidFill>
                  </a:tcPr>
                </a:tc>
                <a:tc hMerge="1">
                  <a:txBody>
                    <a:bodyPr/>
                    <a:lstStyle/>
                    <a:p>
                      <a:endParaRPr lang="en-US"/>
                    </a:p>
                  </a:txBody>
                  <a:tcPr/>
                </a:tc>
                <a:tc>
                  <a:txBody>
                    <a:bodyPr/>
                    <a:lstStyle/>
                    <a:p>
                      <a:r>
                        <a:rPr lang="en-US" sz="1600" dirty="0" smtClean="0">
                          <a:latin typeface="Arial Narrow"/>
                          <a:cs typeface="Arial Narrow"/>
                        </a:rPr>
                        <a:t>IVAC-plus</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solidFill>
                      <a:srgbClr val="E4F0FC"/>
                    </a:solidFill>
                  </a:tcPr>
                </a:tc>
                <a:tc>
                  <a:txBody>
                    <a:bodyPr/>
                    <a:lstStyle/>
                    <a:p>
                      <a:r>
                        <a:rPr lang="en-US" sz="1600" dirty="0" smtClean="0">
                          <a:latin typeface="Arial Narrow"/>
                          <a:cs typeface="Arial Narrow"/>
                        </a:rPr>
                        <a:t>3.45 (3.23–3.68)</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solidFill>
                      <a:srgbClr val="E4F0FC"/>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Narrow"/>
                          <a:cs typeface="Arial Narrow"/>
                        </a:rPr>
                        <a:t>&lt;.0001</a:t>
                      </a:r>
                    </a:p>
                  </a:txBody>
                  <a:tcPr>
                    <a:lnL>
                      <a:noFill/>
                    </a:lnL>
                    <a:lnR>
                      <a:noFill/>
                    </a:lnR>
                    <a:lnT w="12700" cmpd="sng">
                      <a:noFill/>
                    </a:lnT>
                    <a:lnB w="12700" cmpd="sng">
                      <a:noFill/>
                    </a:lnB>
                    <a:lnTlToBr w="12700" cmpd="sng">
                      <a:noFill/>
                      <a:prstDash val="solid"/>
                    </a:lnTlToBr>
                    <a:lnBlToTr w="12700" cmpd="sng">
                      <a:noFill/>
                      <a:prstDash val="solid"/>
                    </a:lnBlToTr>
                    <a:solidFill>
                      <a:srgbClr val="E4F0FC"/>
                    </a:solidFill>
                  </a:tcPr>
                </a:tc>
                <a:tc>
                  <a:txBody>
                    <a:bodyPr/>
                    <a:lstStyle/>
                    <a:p>
                      <a:endParaRPr lang="en-US" dirty="0"/>
                    </a:p>
                  </a:txBody>
                  <a:tcPr>
                    <a:lnL>
                      <a:noFill/>
                    </a:lnL>
                    <a:lnR>
                      <a:noFill/>
                    </a:lnR>
                    <a:lnT w="12700" cmpd="sng">
                      <a:noFill/>
                    </a:lnT>
                    <a:lnB w="12700" cmpd="sng">
                      <a:noFill/>
                    </a:lnB>
                    <a:lnTlToBr w="12700" cmpd="sng">
                      <a:noFill/>
                      <a:prstDash val="solid"/>
                    </a:lnTlToBr>
                    <a:lnBlToTr w="12700" cmpd="sng">
                      <a:noFill/>
                      <a:prstDash val="solid"/>
                    </a:lnBlToTr>
                    <a:solidFill>
                      <a:srgbClr val="E4F0FC"/>
                    </a:solidFill>
                  </a:tcPr>
                </a:tc>
                <a:tc>
                  <a:txBody>
                    <a:bodyPr/>
                    <a:lstStyle/>
                    <a:p>
                      <a:r>
                        <a:rPr lang="en-US" sz="1600" dirty="0" smtClean="0">
                          <a:latin typeface="Arial Narrow"/>
                          <a:cs typeface="Arial Narrow"/>
                        </a:rPr>
                        <a:t>1.52 (1.41–1.63)</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solidFill>
                      <a:srgbClr val="E4F0FC"/>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Narrow"/>
                          <a:cs typeface="Arial Narrow"/>
                        </a:rPr>
                        <a:t>&lt;.0001</a:t>
                      </a:r>
                    </a:p>
                  </a:txBody>
                  <a:tcPr>
                    <a:lnL>
                      <a:noFill/>
                    </a:lnL>
                    <a:lnR>
                      <a:noFill/>
                    </a:lnR>
                    <a:lnT w="12700" cmpd="sng">
                      <a:noFill/>
                    </a:lnT>
                    <a:lnB w="12700" cmpd="sng">
                      <a:noFill/>
                    </a:lnB>
                    <a:lnTlToBr w="12700" cmpd="sng">
                      <a:noFill/>
                      <a:prstDash val="solid"/>
                    </a:lnTlToBr>
                    <a:lnBlToTr w="12700" cmpd="sng">
                      <a:noFill/>
                      <a:prstDash val="solid"/>
                    </a:lnBlToTr>
                    <a:solidFill>
                      <a:srgbClr val="E4F0FC"/>
                    </a:solidFill>
                  </a:tcPr>
                </a:tc>
                <a:tc>
                  <a:txBody>
                    <a:bodyPr/>
                    <a:lstStyle/>
                    <a:p>
                      <a:endParaRPr lang="en-US" dirty="0"/>
                    </a:p>
                  </a:txBody>
                  <a:tcPr>
                    <a:lnL>
                      <a:noFill/>
                    </a:lnL>
                    <a:lnR>
                      <a:noFill/>
                    </a:lnR>
                    <a:lnT w="12700" cmpd="sng">
                      <a:noFill/>
                    </a:lnT>
                    <a:lnB w="12700" cmpd="sng">
                      <a:noFill/>
                    </a:lnB>
                    <a:lnTlToBr w="12700" cmpd="sng">
                      <a:noFill/>
                      <a:prstDash val="solid"/>
                    </a:lnTlToBr>
                    <a:lnBlToTr w="12700" cmpd="sng">
                      <a:noFill/>
                      <a:prstDash val="solid"/>
                    </a:lnBlToTr>
                    <a:solidFill>
                      <a:srgbClr val="E4F0FC"/>
                    </a:solidFill>
                  </a:tcPr>
                </a:tc>
                <a:tc gridSpan="2">
                  <a:txBody>
                    <a:bodyPr/>
                    <a:lstStyle/>
                    <a:p>
                      <a:r>
                        <a:rPr lang="en-US" sz="1600" dirty="0" smtClean="0">
                          <a:latin typeface="Arial Narrow"/>
                          <a:cs typeface="Arial Narrow"/>
                        </a:rPr>
                        <a:t>1.87 (1.44–2.42)</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solidFill>
                      <a:srgbClr val="E4F0FC"/>
                    </a:solidFill>
                  </a:tcPr>
                </a:tc>
                <a:tc h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Narrow"/>
                          <a:cs typeface="Arial Narrow"/>
                        </a:rPr>
                        <a:t>&lt;.0001</a:t>
                      </a:r>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E4F0FC"/>
                    </a:solidFill>
                  </a:tcPr>
                </a:tc>
              </a:tr>
              <a:tr h="370840">
                <a:tc gridSpan="2">
                  <a:txBody>
                    <a:bodyPr/>
                    <a:lstStyle/>
                    <a:p>
                      <a:endParaRPr lang="en-US" sz="2000" dirty="0"/>
                    </a:p>
                  </a:txBody>
                  <a:tcPr>
                    <a:lnL w="12700" cmpd="sng">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r>
                        <a:rPr lang="en-US" sz="1600" dirty="0" smtClean="0">
                          <a:latin typeface="Arial Narrow"/>
                          <a:cs typeface="Arial Narrow"/>
                        </a:rPr>
                        <a:t>IVAC-alone</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latin typeface="Arial Narrow"/>
                          <a:cs typeface="Arial Narrow"/>
                        </a:rPr>
                        <a:t>3.71 (3.35–4.10)</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Narrow"/>
                          <a:cs typeface="Arial Narrow"/>
                        </a:rPr>
                        <a:t>&lt;.0001</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latin typeface="Arial Narrow"/>
                          <a:cs typeface="Arial Narrow"/>
                        </a:rPr>
                        <a:t>1.69 (1.51–1.90)</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Narrow"/>
                          <a:cs typeface="Arial Narrow"/>
                        </a:rPr>
                        <a:t>&lt;.0001</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a:noFill/>
                    </a:lnL>
                    <a:lnR>
                      <a:noFill/>
                    </a:lnR>
                    <a:lnT w="12700" cmpd="sng">
                      <a:noFill/>
                    </a:lnT>
                    <a:lnB w="12700" cmpd="sng">
                      <a:noFill/>
                    </a:lnB>
                    <a:lnTlToBr w="12700" cmpd="sng">
                      <a:noFill/>
                      <a:prstDash val="solid"/>
                    </a:lnTlToBr>
                    <a:lnBlToTr w="12700" cmpd="sng">
                      <a:noFill/>
                      <a:prstDash val="solid"/>
                    </a:lnBlToTr>
                  </a:tcPr>
                </a:tc>
                <a:tc gridSpan="2">
                  <a:txBody>
                    <a:bodyPr/>
                    <a:lstStyle/>
                    <a:p>
                      <a:r>
                        <a:rPr lang="en-US" sz="1600" dirty="0" smtClean="0">
                          <a:latin typeface="Arial Narrow"/>
                          <a:cs typeface="Arial Narrow"/>
                        </a:rPr>
                        <a:t>1.86 (1.27–2.73)</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r>
                        <a:rPr lang="en-US" sz="1600" dirty="0" smtClean="0">
                          <a:latin typeface="Arial Narrow"/>
                          <a:cs typeface="Arial Narrow"/>
                        </a:rPr>
                        <a:t>.002</a:t>
                      </a:r>
                      <a:endParaRPr lang="en-US" sz="1600" dirty="0">
                        <a:latin typeface="Arial Narrow"/>
                        <a:cs typeface="Arial Narrow"/>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370840">
                <a:tc gridSpan="2">
                  <a:txBody>
                    <a:bodyPr/>
                    <a:lstStyle/>
                    <a:p>
                      <a:endParaRPr lang="en-US" sz="2000" dirty="0"/>
                    </a:p>
                  </a:txBody>
                  <a:tcPr>
                    <a:lnL w="12700" cmpd="sng">
                      <a:noFill/>
                    </a:lnL>
                    <a:lnR>
                      <a:noFill/>
                    </a:lnR>
                    <a:lnT w="12700" cmpd="sng">
                      <a:noFill/>
                    </a:lnT>
                    <a:lnB w="12700" cmpd="sng">
                      <a:noFill/>
                    </a:lnB>
                    <a:lnTlToBr w="12700" cmpd="sng">
                      <a:noFill/>
                      <a:prstDash val="solid"/>
                    </a:lnTlToBr>
                    <a:lnBlToTr w="12700" cmpd="sng">
                      <a:noFill/>
                      <a:prstDash val="solid"/>
                    </a:lnBlToTr>
                    <a:solidFill>
                      <a:srgbClr val="E4F0FC"/>
                    </a:solidFill>
                  </a:tcPr>
                </a:tc>
                <a:tc hMerge="1">
                  <a:txBody>
                    <a:bodyPr/>
                    <a:lstStyle/>
                    <a:p>
                      <a:endParaRPr lang="en-US"/>
                    </a:p>
                  </a:txBody>
                  <a:tcPr/>
                </a:tc>
                <a:tc>
                  <a:txBody>
                    <a:bodyPr/>
                    <a:lstStyle/>
                    <a:p>
                      <a:r>
                        <a:rPr lang="en-US" sz="1600" dirty="0" smtClean="0">
                          <a:latin typeface="Arial Narrow"/>
                          <a:cs typeface="Arial Narrow"/>
                        </a:rPr>
                        <a:t>Possible pneumonia</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solidFill>
                      <a:srgbClr val="E4F0FC"/>
                    </a:solidFill>
                  </a:tcPr>
                </a:tc>
                <a:tc>
                  <a:txBody>
                    <a:bodyPr/>
                    <a:lstStyle/>
                    <a:p>
                      <a:r>
                        <a:rPr lang="en-US" sz="1600" dirty="0" smtClean="0">
                          <a:latin typeface="Arial Narrow"/>
                          <a:cs typeface="Arial Narrow"/>
                        </a:rPr>
                        <a:t>3.16 (2.84–3.52)</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solidFill>
                      <a:srgbClr val="E4F0FC"/>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Narrow"/>
                          <a:cs typeface="Arial Narrow"/>
                        </a:rPr>
                        <a:t>&lt;.0001</a:t>
                      </a:r>
                    </a:p>
                  </a:txBody>
                  <a:tcPr>
                    <a:lnL>
                      <a:noFill/>
                    </a:lnL>
                    <a:lnR>
                      <a:noFill/>
                    </a:lnR>
                    <a:lnT w="12700" cmpd="sng">
                      <a:noFill/>
                    </a:lnT>
                    <a:lnB w="12700" cmpd="sng">
                      <a:noFill/>
                    </a:lnB>
                    <a:lnTlToBr w="12700" cmpd="sng">
                      <a:noFill/>
                      <a:prstDash val="solid"/>
                    </a:lnTlToBr>
                    <a:lnBlToTr w="12700" cmpd="sng">
                      <a:noFill/>
                      <a:prstDash val="solid"/>
                    </a:lnBlToTr>
                    <a:solidFill>
                      <a:srgbClr val="E4F0FC"/>
                    </a:solidFill>
                  </a:tcPr>
                </a:tc>
                <a:tc>
                  <a:txBody>
                    <a:bodyPr/>
                    <a:lstStyle/>
                    <a:p>
                      <a:endParaRPr lang="en-US" dirty="0"/>
                    </a:p>
                  </a:txBody>
                  <a:tcPr>
                    <a:lnL>
                      <a:noFill/>
                    </a:lnL>
                    <a:lnR>
                      <a:noFill/>
                    </a:lnR>
                    <a:lnT w="12700" cmpd="sng">
                      <a:noFill/>
                    </a:lnT>
                    <a:lnB w="12700" cmpd="sng">
                      <a:noFill/>
                    </a:lnB>
                    <a:lnTlToBr w="12700" cmpd="sng">
                      <a:noFill/>
                      <a:prstDash val="solid"/>
                    </a:lnTlToBr>
                    <a:lnBlToTr w="12700" cmpd="sng">
                      <a:noFill/>
                      <a:prstDash val="solid"/>
                    </a:lnBlToTr>
                    <a:solidFill>
                      <a:srgbClr val="E4F0FC"/>
                    </a:solidFill>
                  </a:tcPr>
                </a:tc>
                <a:tc>
                  <a:txBody>
                    <a:bodyPr/>
                    <a:lstStyle/>
                    <a:p>
                      <a:r>
                        <a:rPr lang="en-US" sz="1600" dirty="0" smtClean="0">
                          <a:latin typeface="Arial Narrow"/>
                          <a:cs typeface="Arial Narrow"/>
                        </a:rPr>
                        <a:t>1.38 (1.22–1.56)</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solidFill>
                      <a:srgbClr val="E4F0FC"/>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Narrow"/>
                          <a:cs typeface="Arial Narrow"/>
                        </a:rPr>
                        <a:t>&lt;.0001</a:t>
                      </a:r>
                    </a:p>
                  </a:txBody>
                  <a:tcPr>
                    <a:lnL>
                      <a:noFill/>
                    </a:lnL>
                    <a:lnR>
                      <a:noFill/>
                    </a:lnR>
                    <a:lnT w="12700" cmpd="sng">
                      <a:noFill/>
                    </a:lnT>
                    <a:lnB w="12700" cmpd="sng">
                      <a:noFill/>
                    </a:lnB>
                    <a:lnTlToBr w="12700" cmpd="sng">
                      <a:noFill/>
                      <a:prstDash val="solid"/>
                    </a:lnTlToBr>
                    <a:lnBlToTr w="12700" cmpd="sng">
                      <a:noFill/>
                      <a:prstDash val="solid"/>
                    </a:lnBlToTr>
                    <a:solidFill>
                      <a:srgbClr val="E4F0FC"/>
                    </a:solidFill>
                  </a:tcPr>
                </a:tc>
                <a:tc>
                  <a:txBody>
                    <a:bodyPr/>
                    <a:lstStyle/>
                    <a:p>
                      <a:endParaRPr lang="en-US" dirty="0"/>
                    </a:p>
                  </a:txBody>
                  <a:tcPr>
                    <a:lnL>
                      <a:noFill/>
                    </a:lnL>
                    <a:lnR>
                      <a:noFill/>
                    </a:lnR>
                    <a:lnT w="12700" cmpd="sng">
                      <a:noFill/>
                    </a:lnT>
                    <a:lnB w="12700" cmpd="sng">
                      <a:noFill/>
                    </a:lnB>
                    <a:lnTlToBr w="12700" cmpd="sng">
                      <a:noFill/>
                      <a:prstDash val="solid"/>
                    </a:lnTlToBr>
                    <a:lnBlToTr w="12700" cmpd="sng">
                      <a:noFill/>
                      <a:prstDash val="solid"/>
                    </a:lnBlToTr>
                    <a:solidFill>
                      <a:srgbClr val="E4F0FC"/>
                    </a:solidFill>
                  </a:tcPr>
                </a:tc>
                <a:tc gridSpan="2">
                  <a:txBody>
                    <a:bodyPr/>
                    <a:lstStyle/>
                    <a:p>
                      <a:r>
                        <a:rPr lang="en-US" sz="1600" dirty="0" smtClean="0">
                          <a:latin typeface="Arial Narrow"/>
                          <a:cs typeface="Arial Narrow"/>
                        </a:rPr>
                        <a:t>2.15 (1.43–3.23)</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solidFill>
                      <a:srgbClr val="E4F0FC"/>
                    </a:solidFill>
                  </a:tcPr>
                </a:tc>
                <a:tc hMerge="1">
                  <a:txBody>
                    <a:bodyPr/>
                    <a:lstStyle/>
                    <a:p>
                      <a:endParaRPr lang="en-US"/>
                    </a:p>
                  </a:txBody>
                  <a:tcPr/>
                </a:tc>
                <a:tc>
                  <a:txBody>
                    <a:bodyPr/>
                    <a:lstStyle/>
                    <a:p>
                      <a:r>
                        <a:rPr lang="en-US" sz="1600" dirty="0" smtClean="0">
                          <a:latin typeface="Arial Narrow"/>
                          <a:cs typeface="Arial Narrow"/>
                        </a:rPr>
                        <a:t>.0002</a:t>
                      </a:r>
                      <a:endParaRPr lang="en-US" sz="1600" dirty="0">
                        <a:latin typeface="Arial Narrow"/>
                        <a:cs typeface="Arial Narrow"/>
                      </a:endParaRPr>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E4F0FC"/>
                    </a:solidFill>
                  </a:tcPr>
                </a:tc>
              </a:tr>
              <a:tr h="370840">
                <a:tc gridSpan="2">
                  <a:txBody>
                    <a:bodyPr/>
                    <a:lstStyle/>
                    <a:p>
                      <a:endParaRPr lang="en-US" sz="2000" dirty="0"/>
                    </a:p>
                  </a:txBody>
                  <a:tcPr>
                    <a:lnL w="12700" cmpd="sng">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r>
                        <a:rPr lang="en-US" sz="1600" dirty="0" smtClean="0">
                          <a:latin typeface="Arial Narrow"/>
                          <a:cs typeface="Arial Narrow"/>
                        </a:rPr>
                        <a:t>Probable pneumonia</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latin typeface="Arial Narrow"/>
                          <a:cs typeface="Arial Narrow"/>
                        </a:rPr>
                        <a:t>3.50 (3.10–3.95)</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Narrow"/>
                          <a:cs typeface="Arial Narrow"/>
                        </a:rPr>
                        <a:t>&lt;.0001</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latin typeface="Arial Narrow"/>
                          <a:cs typeface="Arial Narrow"/>
                        </a:rPr>
                        <a:t>1.50 (1.31–1.70)</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Narrow"/>
                          <a:cs typeface="Arial Narrow"/>
                        </a:rPr>
                        <a:t>&lt;.0001</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a:noFill/>
                    </a:lnL>
                    <a:lnR>
                      <a:noFill/>
                    </a:lnR>
                    <a:lnT w="12700" cmpd="sng">
                      <a:noFill/>
                    </a:lnT>
                    <a:lnB w="12700" cmpd="sng">
                      <a:noFill/>
                    </a:lnB>
                    <a:lnTlToBr w="12700" cmpd="sng">
                      <a:noFill/>
                      <a:prstDash val="solid"/>
                    </a:lnTlToBr>
                    <a:lnBlToTr w="12700" cmpd="sng">
                      <a:noFill/>
                      <a:prstDash val="solid"/>
                    </a:lnBlToTr>
                  </a:tcPr>
                </a:tc>
                <a:tc gridSpan="2">
                  <a:txBody>
                    <a:bodyPr/>
                    <a:lstStyle/>
                    <a:p>
                      <a:r>
                        <a:rPr lang="en-US" sz="1600" dirty="0" smtClean="0">
                          <a:latin typeface="Arial Narrow"/>
                          <a:cs typeface="Arial Narrow"/>
                        </a:rPr>
                        <a:t>1.63 (1.02–2.61)</a:t>
                      </a:r>
                      <a:endParaRPr lang="en-US" sz="1600" dirty="0">
                        <a:latin typeface="Arial Narrow"/>
                        <a:cs typeface="Arial Narrow"/>
                      </a:endParaRPr>
                    </a:p>
                  </a:txBody>
                  <a:tcPr>
                    <a:lnL>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r>
                        <a:rPr lang="en-US" sz="1600" dirty="0" smtClean="0">
                          <a:latin typeface="Arial Narrow"/>
                          <a:cs typeface="Arial Narrow"/>
                        </a:rPr>
                        <a:t>.04</a:t>
                      </a:r>
                      <a:endParaRPr lang="en-US" sz="1600" dirty="0">
                        <a:latin typeface="Arial Narrow"/>
                        <a:cs typeface="Arial Narrow"/>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5" name="TextBox 4"/>
          <p:cNvSpPr txBox="1"/>
          <p:nvPr/>
        </p:nvSpPr>
        <p:spPr>
          <a:xfrm>
            <a:off x="182880" y="5439666"/>
            <a:ext cx="4810418" cy="523220"/>
          </a:xfrm>
          <a:prstGeom prst="rect">
            <a:avLst/>
          </a:prstGeom>
          <a:noFill/>
        </p:spPr>
        <p:txBody>
          <a:bodyPr wrap="square" rtlCol="0">
            <a:spAutoFit/>
          </a:bodyPr>
          <a:lstStyle/>
          <a:p>
            <a:r>
              <a:rPr lang="en-US" sz="1400" dirty="0" smtClean="0"/>
              <a:t>VAC = Ventilator-associated condition </a:t>
            </a:r>
            <a:endParaRPr lang="en-US" sz="1400" dirty="0"/>
          </a:p>
          <a:p>
            <a:r>
              <a:rPr lang="en-US" sz="1400" dirty="0" smtClean="0"/>
              <a:t>IVAC = Infection-related ventilator-associated complication</a:t>
            </a:r>
            <a:endParaRPr lang="en-US" sz="1400" dirty="0"/>
          </a:p>
        </p:txBody>
      </p:sp>
      <p:sp>
        <p:nvSpPr>
          <p:cNvPr id="3" name="TextBox 2"/>
          <p:cNvSpPr txBox="1"/>
          <p:nvPr/>
        </p:nvSpPr>
        <p:spPr>
          <a:xfrm>
            <a:off x="4993298" y="5746786"/>
            <a:ext cx="4038600" cy="553998"/>
          </a:xfrm>
          <a:prstGeom prst="rect">
            <a:avLst/>
          </a:prstGeom>
          <a:noFill/>
        </p:spPr>
        <p:txBody>
          <a:bodyPr wrap="square" rtlCol="0">
            <a:spAutoFit/>
          </a:bodyPr>
          <a:lstStyle/>
          <a:p>
            <a:r>
              <a:rPr lang="en-US" sz="1000" dirty="0" smtClean="0"/>
              <a:t>8. Klompas </a:t>
            </a:r>
            <a:r>
              <a:rPr lang="en-US" sz="1000" dirty="0"/>
              <a:t>M, Kleinman K, Murphy MV. Descriptive epidemiology and attributable morbidity of ventilator-associated events. Infect Control Hosp Epidemiol. </a:t>
            </a:r>
            <a:r>
              <a:rPr lang="en-US" sz="1000" dirty="0" smtClean="0"/>
              <a:t>2014;35(5</a:t>
            </a:r>
            <a:r>
              <a:rPr lang="en-US" sz="1000" dirty="0"/>
              <a:t>):</a:t>
            </a:r>
            <a:r>
              <a:rPr lang="en-US" sz="1000" dirty="0" smtClean="0"/>
              <a:t>502-10</a:t>
            </a:r>
            <a:r>
              <a:rPr lang="en-US" sz="1000" dirty="0"/>
              <a:t>. PMID: 24709718.</a:t>
            </a:r>
          </a:p>
        </p:txBody>
      </p:sp>
    </p:spTree>
    <p:extLst>
      <p:ext uri="{BB962C8B-B14F-4D97-AF65-F5344CB8AC3E}">
        <p14:creationId xmlns:p14="http://schemas.microsoft.com/office/powerpoint/2010/main" val="1687849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dirty="0" smtClean="0"/>
              <a:t>What Do We Need To Do?</a:t>
            </a:r>
            <a:endParaRPr lang="en-US" dirty="0"/>
          </a:p>
        </p:txBody>
      </p:sp>
      <p:sp>
        <p:nvSpPr>
          <p:cNvPr id="3" name="Content Placeholder 2"/>
          <p:cNvSpPr>
            <a:spLocks noGrp="1"/>
          </p:cNvSpPr>
          <p:nvPr>
            <p:ph idx="1"/>
          </p:nvPr>
        </p:nvSpPr>
        <p:spPr/>
        <p:txBody>
          <a:bodyPr/>
          <a:lstStyle/>
          <a:p>
            <a:pPr>
              <a:spcAft>
                <a:spcPts val="1800"/>
              </a:spcAft>
            </a:pPr>
            <a:r>
              <a:rPr lang="en-US" sz="3200" dirty="0" smtClean="0"/>
              <a:t>Improve patient and family experience</a:t>
            </a:r>
          </a:p>
          <a:p>
            <a:pPr>
              <a:spcAft>
                <a:spcPts val="1800"/>
              </a:spcAft>
            </a:pPr>
            <a:r>
              <a:rPr lang="en-US" sz="3200" dirty="0" smtClean="0"/>
              <a:t>Reduce complications</a:t>
            </a:r>
          </a:p>
          <a:p>
            <a:pPr>
              <a:spcAft>
                <a:spcPts val="1800"/>
              </a:spcAft>
            </a:pPr>
            <a:r>
              <a:rPr lang="en-US" sz="3200" dirty="0" smtClean="0"/>
              <a:t>Get patients off the ventilator</a:t>
            </a:r>
          </a:p>
          <a:p>
            <a:pPr>
              <a:spcAft>
                <a:spcPts val="1800"/>
              </a:spcAft>
            </a:pPr>
            <a:r>
              <a:rPr lang="en-US" sz="3200" dirty="0" smtClean="0"/>
              <a:t>Get patients ready to leave the intensive care unit (ICU) faster</a:t>
            </a:r>
          </a:p>
          <a:p>
            <a:pPr>
              <a:spcAft>
                <a:spcPts val="1800"/>
              </a:spcAft>
            </a:pPr>
            <a:r>
              <a:rPr lang="en-US" sz="3200" dirty="0" smtClean="0"/>
              <a:t>Improve efficiency while reducing costs</a:t>
            </a:r>
            <a:endParaRPr lang="en-US" sz="3200" dirty="0"/>
          </a:p>
        </p:txBody>
      </p:sp>
    </p:spTree>
    <p:extLst>
      <p:ext uri="{BB962C8B-B14F-4D97-AF65-F5344CB8AC3E}">
        <p14:creationId xmlns:p14="http://schemas.microsoft.com/office/powerpoint/2010/main" val="2125800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cs typeface="Times New Roman" pitchFamily="18" charset="0"/>
              </a:rPr>
              <a:t>AHRQ Safety Program Goals</a:t>
            </a:r>
            <a:endParaRPr lang="en-US" dirty="0"/>
          </a:p>
        </p:txBody>
      </p:sp>
      <p:sp>
        <p:nvSpPr>
          <p:cNvPr id="2" name="Content Placeholder 1"/>
          <p:cNvSpPr>
            <a:spLocks noGrp="1"/>
          </p:cNvSpPr>
          <p:nvPr>
            <p:ph idx="1"/>
          </p:nvPr>
        </p:nvSpPr>
        <p:spPr>
          <a:xfrm>
            <a:off x="457200" y="1295400"/>
            <a:ext cx="8229600" cy="4734296"/>
          </a:xfrm>
        </p:spPr>
        <p:txBody>
          <a:bodyPr/>
          <a:lstStyle/>
          <a:p>
            <a:pPr>
              <a:spcAft>
                <a:spcPts val="1200"/>
              </a:spcAft>
            </a:pPr>
            <a:r>
              <a:rPr lang="en-US" dirty="0"/>
              <a:t>To reduce risk of patient harms associated with mechanical ventilation</a:t>
            </a:r>
          </a:p>
          <a:p>
            <a:pPr lvl="1">
              <a:spcAft>
                <a:spcPts val="1200"/>
              </a:spcAft>
            </a:pPr>
            <a:r>
              <a:rPr lang="en-US" dirty="0" smtClean="0"/>
              <a:t>Reduce ventilator-associated events, including VAP (Centers for Disease Control and Prevention [CDC] definition of VAEs)</a:t>
            </a:r>
            <a:endParaRPr lang="en-US" dirty="0"/>
          </a:p>
          <a:p>
            <a:pPr lvl="1">
              <a:spcAft>
                <a:spcPts val="1200"/>
              </a:spcAft>
            </a:pPr>
            <a:r>
              <a:rPr lang="en-US" dirty="0" smtClean="0"/>
              <a:t>Reduce the duration </a:t>
            </a:r>
            <a:r>
              <a:rPr lang="en-US" dirty="0"/>
              <a:t>of mechanical ventilation, length of stay, </a:t>
            </a:r>
            <a:r>
              <a:rPr lang="en-US" dirty="0" smtClean="0"/>
              <a:t>and mortality</a:t>
            </a:r>
            <a:endParaRPr lang="en-US" dirty="0"/>
          </a:p>
          <a:p>
            <a:pPr>
              <a:spcAft>
                <a:spcPts val="1200"/>
              </a:spcAft>
            </a:pPr>
            <a:r>
              <a:rPr lang="en-US" dirty="0" smtClean="0"/>
              <a:t>To </a:t>
            </a:r>
            <a:r>
              <a:rPr lang="en-US" dirty="0"/>
              <a:t>achieve significant improvements in teamwork and safety culture </a:t>
            </a:r>
            <a:r>
              <a:rPr lang="en-US" dirty="0" smtClean="0"/>
              <a:t>in ICUs</a:t>
            </a:r>
            <a:endParaRPr lang="en-US" dirty="0"/>
          </a:p>
        </p:txBody>
      </p:sp>
    </p:spTree>
    <p:extLst>
      <p:ext uri="{BB962C8B-B14F-4D97-AF65-F5344CB8AC3E}">
        <p14:creationId xmlns:p14="http://schemas.microsoft.com/office/powerpoint/2010/main" val="64442551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cs typeface="Times New Roman" pitchFamily="18" charset="0"/>
              </a:rPr>
              <a:t>How Will We Get There?</a:t>
            </a:r>
            <a:endParaRPr lang="en-US" dirty="0"/>
          </a:p>
        </p:txBody>
      </p:sp>
      <p:graphicFrame>
        <p:nvGraphicFramePr>
          <p:cNvPr id="11" name="Content Placeholder 4" descr="Technical and adaptive work chart." title="Key Concepts"/>
          <p:cNvGraphicFramePr>
            <a:graphicFrameLocks noGrp="1"/>
          </p:cNvGraphicFramePr>
          <p:nvPr>
            <p:ph idx="1"/>
            <p:extLst>
              <p:ext uri="{D42A27DB-BD31-4B8C-83A1-F6EECF244321}">
                <p14:modId xmlns:p14="http://schemas.microsoft.com/office/powerpoint/2010/main" val="553142876"/>
              </p:ext>
            </p:extLst>
          </p:nvPr>
        </p:nvGraphicFramePr>
        <p:xfrm>
          <a:off x="480060" y="1790700"/>
          <a:ext cx="8229600" cy="3253733"/>
        </p:xfrm>
        <a:graphic>
          <a:graphicData uri="http://schemas.openxmlformats.org/drawingml/2006/table">
            <a:tbl>
              <a:tblPr firstRow="1" bandRow="1">
                <a:tableStyleId>{FABFCF23-3B69-468F-B69F-88F6DE6A72F2}</a:tableStyleId>
              </a:tblPr>
              <a:tblGrid>
                <a:gridCol w="4114800"/>
                <a:gridCol w="4114800"/>
              </a:tblGrid>
              <a:tr h="464813">
                <a:tc>
                  <a:txBody>
                    <a:bodyPr/>
                    <a:lstStyle/>
                    <a:p>
                      <a:pPr algn="l"/>
                      <a:r>
                        <a:rPr lang="en-US" sz="2000" dirty="0" smtClean="0"/>
                        <a:t>TECHNICAL WORK</a:t>
                      </a:r>
                      <a:endParaRPr lang="en-US" sz="2000" dirty="0">
                        <a:solidFill>
                          <a:schemeClr val="tx1"/>
                        </a:solidFill>
                      </a:endParaRPr>
                    </a:p>
                  </a:txBody>
                  <a:tcPr marL="82296" marR="82296" marT="60960" marB="60960"/>
                </a:tc>
                <a:tc>
                  <a:txBody>
                    <a:bodyPr/>
                    <a:lstStyle/>
                    <a:p>
                      <a:pPr algn="l"/>
                      <a:r>
                        <a:rPr lang="en-US" sz="2000" dirty="0" smtClean="0"/>
                        <a:t>ADAPTIVE WORK</a:t>
                      </a:r>
                      <a:endParaRPr lang="en-US" sz="2000" dirty="0">
                        <a:solidFill>
                          <a:srgbClr val="000000"/>
                        </a:solidFill>
                      </a:endParaRPr>
                    </a:p>
                  </a:txBody>
                  <a:tcPr marL="82296" marR="82296" marT="60960" marB="60960"/>
                </a:tc>
              </a:tr>
              <a:tr h="1135387">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2000" dirty="0" smtClean="0"/>
                        <a:t>Procedural components</a:t>
                      </a:r>
                      <a:r>
                        <a:rPr lang="en-US" sz="2000" baseline="0" dirty="0" smtClean="0"/>
                        <a:t> of work</a:t>
                      </a:r>
                      <a:r>
                        <a:rPr lang="en-US" sz="2000" dirty="0" smtClean="0"/>
                        <a:t>, like</a:t>
                      </a:r>
                      <a:r>
                        <a:rPr lang="en-US" sz="2000" baseline="0" dirty="0" smtClean="0"/>
                        <a:t> elevating the head of bed and using subglottic secretion drainage endotracheal tubes</a:t>
                      </a:r>
                      <a:endParaRPr lang="en-US" sz="2000" dirty="0" smtClean="0"/>
                    </a:p>
                  </a:txBody>
                  <a:tcPr marL="82296" marR="82296" marT="60960" marB="60960"/>
                </a:tc>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2000" dirty="0" smtClean="0"/>
                        <a:t>The “intangible” components of work, like ensuring acute</a:t>
                      </a:r>
                      <a:r>
                        <a:rPr lang="en-US" sz="2000" baseline="0" dirty="0" smtClean="0"/>
                        <a:t>-care</a:t>
                      </a:r>
                      <a:r>
                        <a:rPr lang="en-US" sz="2000" dirty="0" smtClean="0"/>
                        <a:t> team members hold each other accountable for quality</a:t>
                      </a:r>
                      <a:r>
                        <a:rPr lang="en-US" sz="2000" baseline="0" dirty="0" smtClean="0"/>
                        <a:t> care delivery</a:t>
                      </a:r>
                      <a:endParaRPr lang="en-US" sz="2000" dirty="0" smtClean="0"/>
                    </a:p>
                  </a:txBody>
                  <a:tcPr marL="82296" marR="82296" marT="60960" marB="60960"/>
                </a:tc>
              </a:tr>
              <a:tr h="1447800">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2000" dirty="0" smtClean="0"/>
                        <a:t>Work that lends itself to standardization</a:t>
                      </a:r>
                      <a:r>
                        <a:rPr lang="en-US" sz="2000" baseline="0" dirty="0" smtClean="0"/>
                        <a:t> (e.g., </a:t>
                      </a:r>
                      <a:r>
                        <a:rPr lang="en-US" sz="2000" dirty="0" smtClean="0"/>
                        <a:t>checklists and protocols)</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2000" dirty="0" smtClean="0"/>
                    </a:p>
                  </a:txBody>
                  <a:tcPr marL="82296" marR="82296" marT="60960" marB="60960"/>
                </a:tc>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2000" dirty="0" smtClean="0"/>
                        <a:t>Work that</a:t>
                      </a:r>
                      <a:r>
                        <a:rPr lang="en-US" sz="2000" baseline="0" dirty="0" smtClean="0"/>
                        <a:t> shapes the attitudes, beliefs, and values of clinicians, so they consistently perform tasks the way they know they “should”</a:t>
                      </a:r>
                      <a:endParaRPr lang="en-US" sz="2000" dirty="0" smtClean="0"/>
                    </a:p>
                  </a:txBody>
                  <a:tcPr marL="82296" marR="82296" marT="60960" marB="60960"/>
                </a:tc>
              </a:tr>
            </a:tbl>
          </a:graphicData>
        </a:graphic>
      </p:graphicFrame>
      <p:sp>
        <p:nvSpPr>
          <p:cNvPr id="10" name="Content Placeholder 2"/>
          <p:cNvSpPr txBox="1">
            <a:spLocks/>
          </p:cNvSpPr>
          <p:nvPr/>
        </p:nvSpPr>
        <p:spPr bwMode="black">
          <a:xfrm>
            <a:off x="365760" y="1066800"/>
            <a:ext cx="845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2800" dirty="0" smtClean="0">
                <a:solidFill>
                  <a:schemeClr val="accent5"/>
                </a:solidFill>
                <a:latin typeface="+mn-lt"/>
                <a:cs typeface="Times New Roman" pitchFamily="18" charset="0"/>
              </a:rPr>
              <a:t>Key Concepts—Adaptive and Technical Work</a:t>
            </a:r>
          </a:p>
        </p:txBody>
      </p:sp>
    </p:spTree>
    <p:extLst>
      <p:ext uri="{BB962C8B-B14F-4D97-AF65-F5344CB8AC3E}">
        <p14:creationId xmlns:p14="http://schemas.microsoft.com/office/powerpoint/2010/main" val="181577718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alibri"/>
                <a:ea typeface="ＭＳ Ｐゴシック" charset="0"/>
                <a:cs typeface="Calibri"/>
              </a:rPr>
              <a:t>Building </a:t>
            </a:r>
            <a:r>
              <a:rPr lang="en-US" dirty="0">
                <a:latin typeface="Calibri"/>
                <a:ea typeface="ＭＳ Ｐゴシック" charset="0"/>
                <a:cs typeface="Calibri"/>
              </a:rPr>
              <a:t>on </a:t>
            </a:r>
            <a:r>
              <a:rPr lang="en-US" dirty="0" smtClean="0">
                <a:latin typeface="Calibri"/>
                <a:ea typeface="ＭＳ Ｐゴシック" charset="0"/>
                <a:cs typeface="Calibri"/>
              </a:rPr>
              <a:t>Previous State-Level Success…</a:t>
            </a:r>
            <a:endParaRPr lang="en-US" dirty="0">
              <a:latin typeface="Calibri"/>
              <a:cs typeface="Calibri"/>
            </a:endParaRPr>
          </a:p>
        </p:txBody>
      </p:sp>
      <p:sp>
        <p:nvSpPr>
          <p:cNvPr id="4" name="Content Placeholder 3"/>
          <p:cNvSpPr>
            <a:spLocks noGrp="1"/>
          </p:cNvSpPr>
          <p:nvPr>
            <p:ph sz="half" idx="1"/>
          </p:nvPr>
        </p:nvSpPr>
        <p:spPr>
          <a:xfrm>
            <a:off x="457200" y="1600200"/>
            <a:ext cx="4038600" cy="2327717"/>
          </a:xfrm>
        </p:spPr>
        <p:txBody>
          <a:bodyPr>
            <a:noAutofit/>
          </a:bodyPr>
          <a:lstStyle/>
          <a:p>
            <a:r>
              <a:rPr lang="en-US" sz="2400" dirty="0" smtClean="0"/>
              <a:t>Reduced </a:t>
            </a:r>
            <a:r>
              <a:rPr lang="en-US" sz="2400" dirty="0"/>
              <a:t>central line-associated blood stream infections (</a:t>
            </a:r>
            <a:r>
              <a:rPr lang="en-US" sz="2400" dirty="0" smtClean="0"/>
              <a:t>CLABSI)</a:t>
            </a:r>
            <a:r>
              <a:rPr lang="en-US" sz="2400" baseline="30000" dirty="0" smtClean="0"/>
              <a:t>9,10</a:t>
            </a:r>
            <a:endParaRPr lang="en-US" sz="2400" baseline="30000" dirty="0"/>
          </a:p>
          <a:p>
            <a:r>
              <a:rPr lang="en-US" sz="2400" dirty="0"/>
              <a:t>Reduced </a:t>
            </a:r>
            <a:r>
              <a:rPr lang="en-US" sz="2400" dirty="0" smtClean="0"/>
              <a:t>VAP</a:t>
            </a:r>
            <a:r>
              <a:rPr lang="en-US" sz="2400" baseline="30000" dirty="0"/>
              <a:t>6</a:t>
            </a:r>
          </a:p>
          <a:p>
            <a:r>
              <a:rPr lang="en-US" sz="2400" dirty="0"/>
              <a:t>Reduced mortality </a:t>
            </a:r>
            <a:r>
              <a:rPr lang="en-US" sz="2400" dirty="0" smtClean="0"/>
              <a:t>rate</a:t>
            </a:r>
            <a:r>
              <a:rPr lang="en-US" sz="2400" baseline="30000" dirty="0"/>
              <a:t>7</a:t>
            </a:r>
          </a:p>
          <a:p>
            <a:pPr lvl="1">
              <a:spcBef>
                <a:spcPts val="0"/>
              </a:spcBef>
            </a:pPr>
            <a:endParaRPr lang="en-US" sz="1600" dirty="0">
              <a:latin typeface="Calibri"/>
              <a:cs typeface="Calibri"/>
            </a:endParaRPr>
          </a:p>
          <a:p>
            <a:pPr lvl="1">
              <a:spcBef>
                <a:spcPts val="0"/>
              </a:spcBef>
            </a:pPr>
            <a:endParaRPr lang="en-US" sz="1600" dirty="0">
              <a:latin typeface="Calibri"/>
              <a:ea typeface="ＭＳ Ｐゴシック" charset="0"/>
              <a:cs typeface="Calibri"/>
            </a:endParaRPr>
          </a:p>
          <a:p>
            <a:pPr marL="0" lvl="1" indent="0" algn="just">
              <a:spcBef>
                <a:spcPts val="0"/>
              </a:spcBef>
              <a:buSzPct val="100000"/>
              <a:buNone/>
            </a:pPr>
            <a:endParaRPr lang="en-US" sz="1600" dirty="0" smtClean="0">
              <a:latin typeface="Calibri"/>
              <a:ea typeface="ＭＳ Ｐゴシック" charset="0"/>
              <a:cs typeface="Calibri"/>
            </a:endParaRPr>
          </a:p>
        </p:txBody>
      </p:sp>
      <p:sp>
        <p:nvSpPr>
          <p:cNvPr id="5" name="Content Placeholder 4"/>
          <p:cNvSpPr>
            <a:spLocks noGrp="1"/>
          </p:cNvSpPr>
          <p:nvPr>
            <p:ph sz="half" idx="2"/>
          </p:nvPr>
        </p:nvSpPr>
        <p:spPr>
          <a:xfrm>
            <a:off x="4648200" y="1600201"/>
            <a:ext cx="4038600" cy="1871990"/>
          </a:xfrm>
        </p:spPr>
        <p:txBody>
          <a:bodyPr/>
          <a:lstStyle/>
          <a:p>
            <a:r>
              <a:rPr lang="en-US" sz="2400" dirty="0"/>
              <a:t>Improved </a:t>
            </a:r>
            <a:r>
              <a:rPr lang="en-US" sz="2400" dirty="0">
                <a:ea typeface="ＭＳ Ｐゴシック" charset="0"/>
                <a:cs typeface="Calibri"/>
              </a:rPr>
              <a:t>safety climate in ICUs</a:t>
            </a:r>
            <a:r>
              <a:rPr lang="en-US" sz="2400" baseline="30000" dirty="0"/>
              <a:t>11</a:t>
            </a:r>
          </a:p>
          <a:p>
            <a:r>
              <a:rPr lang="en-US" sz="2400" dirty="0"/>
              <a:t>Reduced health care cost</a:t>
            </a:r>
            <a:r>
              <a:rPr lang="en-US" sz="2400" baseline="30000" dirty="0"/>
              <a:t>12</a:t>
            </a:r>
          </a:p>
          <a:p>
            <a:r>
              <a:rPr lang="en-US" sz="2400" dirty="0"/>
              <a:t>Improved patient outcomes</a:t>
            </a:r>
            <a:endParaRPr lang="en-US" sz="2400" dirty="0">
              <a:cs typeface="Calibri"/>
            </a:endParaRPr>
          </a:p>
          <a:p>
            <a:endParaRPr lang="en-US" dirty="0"/>
          </a:p>
        </p:txBody>
      </p:sp>
      <p:sp>
        <p:nvSpPr>
          <p:cNvPr id="3" name="TextBox 2"/>
          <p:cNvSpPr txBox="1"/>
          <p:nvPr/>
        </p:nvSpPr>
        <p:spPr>
          <a:xfrm>
            <a:off x="3200400" y="3927916"/>
            <a:ext cx="5791200" cy="2777683"/>
          </a:xfrm>
          <a:prstGeom prst="rect">
            <a:avLst/>
          </a:prstGeom>
          <a:noFill/>
        </p:spPr>
        <p:txBody>
          <a:bodyPr wrap="square" rtlCol="0">
            <a:spAutoFit/>
          </a:bodyPr>
          <a:lstStyle/>
          <a:p>
            <a:pPr>
              <a:spcAft>
                <a:spcPts val="300"/>
              </a:spcAft>
            </a:pPr>
            <a:r>
              <a:rPr lang="en-US" sz="1000" dirty="0"/>
              <a:t>6. Berenholtz SM, Pham JC, Thompson DA, et al. Collaborative cohort study of an intervention to reduce ventilator associated pneumonia in the ICU. Infect Control Hosp Epidemiol. </a:t>
            </a:r>
            <a:r>
              <a:rPr lang="en-US" sz="1000" dirty="0" smtClean="0"/>
              <a:t>2011;32(4</a:t>
            </a:r>
            <a:r>
              <a:rPr lang="en-US" sz="1000" dirty="0"/>
              <a:t>):</a:t>
            </a:r>
            <a:r>
              <a:rPr lang="en-US" sz="1000" dirty="0" smtClean="0"/>
              <a:t>305-14</a:t>
            </a:r>
            <a:r>
              <a:rPr lang="en-US" sz="1000" dirty="0"/>
              <a:t>. PMID: 21460481.</a:t>
            </a:r>
          </a:p>
          <a:p>
            <a:pPr>
              <a:spcAft>
                <a:spcPts val="300"/>
              </a:spcAft>
            </a:pPr>
            <a:r>
              <a:rPr lang="en-US" sz="1000" dirty="0"/>
              <a:t>7. Lipitz-Snyderman A, Steinwachs D, Needham DM, et al. Impact of a statewide intensive care unit quality improvement initiative on hospital mortality and length of stay: retrospective comparative analysis. BMJ. 2011;342:d219. PMID: 21282262</a:t>
            </a:r>
            <a:r>
              <a:rPr lang="en-US" sz="1000" dirty="0" smtClean="0"/>
              <a:t>.</a:t>
            </a:r>
          </a:p>
          <a:p>
            <a:pPr>
              <a:spcAft>
                <a:spcPts val="300"/>
              </a:spcAft>
            </a:pPr>
            <a:r>
              <a:rPr lang="en-US" sz="1000" dirty="0" smtClean="0">
                <a:ea typeface="ＭＳ Ｐゴシック"/>
                <a:cs typeface="Arial" panose="020B0604020202020204" pitchFamily="34" charset="0"/>
              </a:rPr>
              <a:t>9. Pronovost </a:t>
            </a:r>
            <a:r>
              <a:rPr lang="en-US" sz="1000" dirty="0">
                <a:ea typeface="ＭＳ Ｐゴシック"/>
                <a:cs typeface="Arial" panose="020B0604020202020204" pitchFamily="34" charset="0"/>
              </a:rPr>
              <a:t>P, Needham D, Berenholtz S, et al. An intervention to decrease catheter- related bloodstream infection in the ICU. N Engl J Med. 2006;355(26):2725-32. PMID: 17192537.</a:t>
            </a:r>
          </a:p>
          <a:p>
            <a:pPr>
              <a:spcAft>
                <a:spcPts val="300"/>
              </a:spcAft>
            </a:pPr>
            <a:r>
              <a:rPr lang="en-US" sz="1000" dirty="0" smtClean="0">
                <a:ea typeface="ＭＳ Ｐゴシック"/>
                <a:cs typeface="Arial" panose="020B0604020202020204" pitchFamily="34" charset="0"/>
              </a:rPr>
              <a:t>10. Pronovost </a:t>
            </a:r>
            <a:r>
              <a:rPr lang="en-US" sz="1000" dirty="0">
                <a:ea typeface="ＭＳ Ｐゴシック"/>
                <a:cs typeface="Arial" panose="020B0604020202020204" pitchFamily="34" charset="0"/>
              </a:rPr>
              <a:t>PJ, Goeschel CA, Colantuoni E, et al. Sustaining reductions in catheter related bloodstream infections in Michigan ICUs: observational study. BMJ. 2010;340:c309. PMID: 20133365.</a:t>
            </a:r>
          </a:p>
          <a:p>
            <a:pPr>
              <a:spcAft>
                <a:spcPts val="300"/>
              </a:spcAft>
            </a:pPr>
            <a:r>
              <a:rPr lang="en-US" sz="1000" dirty="0" smtClean="0">
                <a:cs typeface="Arial"/>
              </a:rPr>
              <a:t>11. Sexton </a:t>
            </a:r>
            <a:r>
              <a:rPr lang="en-US" sz="1000" dirty="0">
                <a:cs typeface="Arial"/>
              </a:rPr>
              <a:t>JB, Berenholtz SM, Goeschel CA, et al. Assessing and improving safety climate in a large cohort of intensive care units. Crit Care Medicine. 2011;39(5):934-9. PMID: 21297460.</a:t>
            </a:r>
          </a:p>
          <a:p>
            <a:r>
              <a:rPr lang="en-US" sz="1000" dirty="0" smtClean="0">
                <a:cs typeface="Arial"/>
              </a:rPr>
              <a:t>12. Waters </a:t>
            </a:r>
            <a:r>
              <a:rPr lang="en-US" sz="1000" dirty="0">
                <a:cs typeface="Arial"/>
              </a:rPr>
              <a:t>HR, Korn R Jr, Colantuoni E, et al. The business case for quality: economic analysis of the Michigan Keystone Patient Safety Program in ICUs. Am J Med Qual 2011;26(5):</a:t>
            </a:r>
            <a:r>
              <a:rPr lang="en-US" sz="1000" dirty="0" smtClean="0">
                <a:cs typeface="Arial"/>
              </a:rPr>
              <a:t>333–9</a:t>
            </a:r>
            <a:r>
              <a:rPr lang="en-US" sz="1000" dirty="0">
                <a:cs typeface="Arial"/>
              </a:rPr>
              <a:t>. PMID: 21856956.</a:t>
            </a:r>
            <a:endParaRPr lang="en-US" sz="1000" dirty="0"/>
          </a:p>
          <a:p>
            <a:endParaRPr lang="en-US" sz="1100" dirty="0" smtClean="0"/>
          </a:p>
          <a:p>
            <a:endParaRPr lang="en-US" sz="1100" dirty="0"/>
          </a:p>
        </p:txBody>
      </p:sp>
      <p:sp>
        <p:nvSpPr>
          <p:cNvPr id="6" name="TextBox 5"/>
          <p:cNvSpPr txBox="1"/>
          <p:nvPr/>
        </p:nvSpPr>
        <p:spPr>
          <a:xfrm>
            <a:off x="1828800" y="957590"/>
            <a:ext cx="6477000" cy="523220"/>
          </a:xfrm>
          <a:prstGeom prst="rect">
            <a:avLst/>
          </a:prstGeom>
          <a:noFill/>
        </p:spPr>
        <p:txBody>
          <a:bodyPr wrap="square" rtlCol="0">
            <a:spAutoFit/>
          </a:bodyPr>
          <a:lstStyle/>
          <a:p>
            <a:r>
              <a:rPr lang="en-US" sz="2800" dirty="0">
                <a:solidFill>
                  <a:schemeClr val="accent5"/>
                </a:solidFill>
                <a:ea typeface="ＭＳ Ｐゴシック" charset="0"/>
                <a:cs typeface="Calibri"/>
              </a:rPr>
              <a:t>Michigan Keystone ICU program</a:t>
            </a:r>
            <a:endParaRPr lang="en-US" sz="2800" dirty="0">
              <a:ea typeface="ＭＳ Ｐゴシック" charset="0"/>
              <a:cs typeface="Calibri"/>
            </a:endParaRPr>
          </a:p>
        </p:txBody>
      </p:sp>
    </p:spTree>
    <p:extLst>
      <p:ext uri="{BB962C8B-B14F-4D97-AF65-F5344CB8AC3E}">
        <p14:creationId xmlns:p14="http://schemas.microsoft.com/office/powerpoint/2010/main" val="1474260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…and National-Level Highlights</a:t>
            </a:r>
            <a:endParaRPr lang="en-US" dirty="0"/>
          </a:p>
        </p:txBody>
      </p:sp>
      <p:sp>
        <p:nvSpPr>
          <p:cNvPr id="4" name="Content Placeholder 3"/>
          <p:cNvSpPr>
            <a:spLocks noGrp="1"/>
          </p:cNvSpPr>
          <p:nvPr>
            <p:ph idx="1"/>
          </p:nvPr>
        </p:nvSpPr>
        <p:spPr>
          <a:xfrm>
            <a:off x="460717" y="990600"/>
            <a:ext cx="8229600" cy="4734296"/>
          </a:xfrm>
        </p:spPr>
        <p:txBody>
          <a:bodyPr>
            <a:normAutofit/>
          </a:bodyPr>
          <a:lstStyle/>
          <a:p>
            <a:pPr marL="0" indent="0">
              <a:spcAft>
                <a:spcPts val="600"/>
              </a:spcAft>
              <a:buNone/>
            </a:pPr>
            <a:r>
              <a:rPr lang="en-US" sz="2800" dirty="0">
                <a:solidFill>
                  <a:schemeClr val="accent5"/>
                </a:solidFill>
                <a:ea typeface="ＭＳ Ｐゴシック" charset="0"/>
              </a:rPr>
              <a:t>National On the </a:t>
            </a:r>
            <a:r>
              <a:rPr lang="en-US" sz="2800" dirty="0" smtClean="0">
                <a:solidFill>
                  <a:schemeClr val="accent5"/>
                </a:solidFill>
                <a:ea typeface="ＭＳ Ｐゴシック" charset="0"/>
              </a:rPr>
              <a:t>CUSP—Stop BSI program</a:t>
            </a:r>
            <a:r>
              <a:rPr lang="en-US" sz="2800" baseline="30000" dirty="0" smtClean="0">
                <a:solidFill>
                  <a:schemeClr val="accent5"/>
                </a:solidFill>
                <a:ea typeface="ＭＳ Ｐゴシック" charset="0"/>
              </a:rPr>
              <a:t>13</a:t>
            </a:r>
            <a:endParaRPr lang="en-US" sz="2800" dirty="0" smtClean="0"/>
          </a:p>
          <a:p>
            <a:r>
              <a:rPr lang="en-US" sz="2800" dirty="0"/>
              <a:t>I</a:t>
            </a:r>
            <a:r>
              <a:rPr lang="en-US" sz="2800" dirty="0" smtClean="0"/>
              <a:t>nitiative </a:t>
            </a:r>
            <a:r>
              <a:rPr lang="en-US" sz="2800" dirty="0"/>
              <a:t>to </a:t>
            </a:r>
            <a:r>
              <a:rPr lang="en-US" sz="2800" dirty="0" smtClean="0"/>
              <a:t>implement Comprehensive Unit-based Safety Program (CUSP), a </a:t>
            </a:r>
            <a:r>
              <a:rPr lang="en-US" sz="2800" dirty="0"/>
              <a:t>proven culture change model, </a:t>
            </a:r>
            <a:r>
              <a:rPr lang="en-US" sz="2800" dirty="0" smtClean="0"/>
              <a:t>along with bundled interventions </a:t>
            </a:r>
            <a:r>
              <a:rPr lang="en-US" sz="2800" dirty="0"/>
              <a:t>to </a:t>
            </a:r>
            <a:r>
              <a:rPr lang="en-US" sz="2800" dirty="0" smtClean="0"/>
              <a:t>prevent CLABSI</a:t>
            </a:r>
            <a:endParaRPr lang="en-US" sz="2800" dirty="0">
              <a:latin typeface="Century Gothic" charset="0"/>
              <a:ea typeface="ＭＳ Ｐゴシック" charset="0"/>
              <a:cs typeface="Tahoma" charset="0"/>
            </a:endParaRPr>
          </a:p>
          <a:p>
            <a:pPr>
              <a:spcAft>
                <a:spcPts val="600"/>
              </a:spcAft>
            </a:pPr>
            <a:r>
              <a:rPr lang="en-US" sz="2800" dirty="0"/>
              <a:t>A total of </a:t>
            </a:r>
            <a:r>
              <a:rPr lang="en-US" sz="2800" dirty="0" smtClean="0"/>
              <a:t>1,071 intensive care units </a:t>
            </a:r>
            <a:r>
              <a:rPr lang="en-US" sz="2800" dirty="0"/>
              <a:t>in 45 S</a:t>
            </a:r>
            <a:r>
              <a:rPr lang="en-US" sz="2800" dirty="0" smtClean="0"/>
              <a:t>tates</a:t>
            </a:r>
            <a:endParaRPr lang="en-US" sz="2800" dirty="0"/>
          </a:p>
          <a:p>
            <a:pPr>
              <a:spcAft>
                <a:spcPts val="600"/>
              </a:spcAft>
            </a:pPr>
            <a:r>
              <a:rPr lang="en-US" sz="2800" dirty="0" smtClean="0"/>
              <a:t>A 43 percent </a:t>
            </a:r>
            <a:r>
              <a:rPr lang="en-US" sz="2800" dirty="0"/>
              <a:t>reduction in CLABSI </a:t>
            </a:r>
            <a:r>
              <a:rPr lang="en-US" sz="2800" dirty="0" smtClean="0"/>
              <a:t>rates</a:t>
            </a:r>
            <a:endParaRPr lang="en-US" sz="2800" dirty="0"/>
          </a:p>
          <a:p>
            <a:pPr>
              <a:spcAft>
                <a:spcPts val="600"/>
              </a:spcAft>
            </a:pPr>
            <a:r>
              <a:rPr lang="en-US" sz="2800" dirty="0"/>
              <a:t>The number of </a:t>
            </a:r>
            <a:r>
              <a:rPr lang="en-US" sz="2800" dirty="0" smtClean="0"/>
              <a:t>intensive care units </a:t>
            </a:r>
            <a:r>
              <a:rPr lang="en-US" sz="2800" dirty="0"/>
              <a:t>that achieved CLABSI rate of </a:t>
            </a:r>
            <a:r>
              <a:rPr lang="en-US" sz="2800" dirty="0" smtClean="0"/>
              <a:t>zero </a:t>
            </a:r>
            <a:r>
              <a:rPr lang="en-US" sz="2800" dirty="0"/>
              <a:t>more than </a:t>
            </a:r>
            <a:r>
              <a:rPr lang="en-US" sz="2800" dirty="0" smtClean="0"/>
              <a:t>doubled</a:t>
            </a:r>
            <a:endParaRPr lang="en-US" sz="2800" dirty="0"/>
          </a:p>
        </p:txBody>
      </p:sp>
      <p:sp>
        <p:nvSpPr>
          <p:cNvPr id="3" name="TextBox 2"/>
          <p:cNvSpPr txBox="1"/>
          <p:nvPr/>
        </p:nvSpPr>
        <p:spPr>
          <a:xfrm>
            <a:off x="4572000" y="5444532"/>
            <a:ext cx="4495800" cy="707886"/>
          </a:xfrm>
          <a:prstGeom prst="rect">
            <a:avLst/>
          </a:prstGeom>
          <a:noFill/>
        </p:spPr>
        <p:txBody>
          <a:bodyPr wrap="square" rtlCol="0">
            <a:spAutoFit/>
          </a:bodyPr>
          <a:lstStyle/>
          <a:p>
            <a:r>
              <a:rPr lang="en-US" sz="1000" dirty="0" smtClean="0">
                <a:cs typeface="Arial"/>
              </a:rPr>
              <a:t>13. </a:t>
            </a:r>
            <a:r>
              <a:rPr lang="en-US" sz="1000" dirty="0">
                <a:cs typeface="Arial"/>
              </a:rPr>
              <a:t>Eliminating CLABSI, A National Patient Safety Imperative: Final Report. Content last reviewed January 2013. Agency for Healthcare Research and Quality, Rockville, MD. </a:t>
            </a:r>
            <a:r>
              <a:rPr lang="en-US" sz="1000" dirty="0">
                <a:cs typeface="Arial"/>
                <a:hlinkClick r:id="rId3"/>
              </a:rPr>
              <a:t>http://</a:t>
            </a:r>
            <a:r>
              <a:rPr lang="en-US" sz="1000" dirty="0" smtClean="0">
                <a:cs typeface="Arial"/>
                <a:hlinkClick r:id="rId3"/>
              </a:rPr>
              <a:t>www.ahrq.gov/professionals/quality-patient-safety/cusp/clabsi-final/index.html</a:t>
            </a:r>
            <a:r>
              <a:rPr lang="en-US" sz="1000" dirty="0" smtClean="0">
                <a:cs typeface="Arial"/>
              </a:rPr>
              <a:t>.  Accessed September 21, 2016.</a:t>
            </a:r>
            <a:endParaRPr lang="en-US" sz="1000" dirty="0">
              <a:cs typeface="Arial"/>
            </a:endParaRPr>
          </a:p>
        </p:txBody>
      </p:sp>
    </p:spTree>
    <p:extLst>
      <p:ext uri="{BB962C8B-B14F-4D97-AF65-F5344CB8AC3E}">
        <p14:creationId xmlns:p14="http://schemas.microsoft.com/office/powerpoint/2010/main" val="1224463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Autofit/>
          </a:bodyPr>
          <a:lstStyle/>
          <a:p>
            <a:r>
              <a:rPr lang="en-US" dirty="0" smtClean="0"/>
              <a:t>Ventilator-Associated Events Successes</a:t>
            </a:r>
            <a:endParaRPr lang="en-US" baseline="30000" dirty="0"/>
          </a:p>
        </p:txBody>
      </p:sp>
      <p:sp>
        <p:nvSpPr>
          <p:cNvPr id="2" name="Content Placeholder 1"/>
          <p:cNvSpPr>
            <a:spLocks noGrp="1"/>
          </p:cNvSpPr>
          <p:nvPr>
            <p:ph idx="1"/>
          </p:nvPr>
        </p:nvSpPr>
        <p:spPr>
          <a:xfrm>
            <a:off x="457200" y="1066800"/>
            <a:ext cx="8229600" cy="4734296"/>
          </a:xfrm>
        </p:spPr>
        <p:txBody>
          <a:bodyPr>
            <a:noAutofit/>
          </a:bodyPr>
          <a:lstStyle/>
          <a:p>
            <a:pPr marL="0" indent="0">
              <a:spcAft>
                <a:spcPts val="0"/>
              </a:spcAft>
              <a:buNone/>
            </a:pPr>
            <a:r>
              <a:rPr lang="en-US" sz="2800" dirty="0">
                <a:solidFill>
                  <a:schemeClr val="accent5"/>
                </a:solidFill>
              </a:rPr>
              <a:t>Centers for Disease Control and Prevention </a:t>
            </a:r>
            <a:r>
              <a:rPr lang="en-US" sz="2800" dirty="0" smtClean="0">
                <a:solidFill>
                  <a:schemeClr val="accent5"/>
                </a:solidFill>
              </a:rPr>
              <a:t>Epicenters’ </a:t>
            </a:r>
            <a:endParaRPr lang="en-US" sz="2800" dirty="0">
              <a:solidFill>
                <a:schemeClr val="accent5"/>
              </a:solidFill>
            </a:endParaRPr>
          </a:p>
          <a:p>
            <a:pPr marL="0" indent="0">
              <a:spcAft>
                <a:spcPts val="0"/>
              </a:spcAft>
              <a:buNone/>
            </a:pPr>
            <a:r>
              <a:rPr lang="en-US" sz="2800" dirty="0">
                <a:solidFill>
                  <a:schemeClr val="accent5"/>
                </a:solidFill>
              </a:rPr>
              <a:t>Wake Up and Breathe </a:t>
            </a:r>
            <a:r>
              <a:rPr lang="en-US" sz="2800" dirty="0" smtClean="0">
                <a:solidFill>
                  <a:schemeClr val="accent5"/>
                </a:solidFill>
              </a:rPr>
              <a:t>Collaborative</a:t>
            </a:r>
            <a:r>
              <a:rPr lang="en-US" sz="2800" baseline="30000" dirty="0" smtClean="0">
                <a:solidFill>
                  <a:schemeClr val="accent5"/>
                </a:solidFill>
              </a:rPr>
              <a:t>14</a:t>
            </a:r>
            <a:endParaRPr lang="en-US" sz="2800" dirty="0" smtClean="0">
              <a:solidFill>
                <a:schemeClr val="accent5"/>
              </a:solidFill>
            </a:endParaRPr>
          </a:p>
          <a:p>
            <a:pPr>
              <a:buFont typeface="Arial" panose="020B0604020202020204" pitchFamily="34" charset="0"/>
              <a:buChar char="•"/>
              <a:tabLst>
                <a:tab pos="515938" algn="l"/>
              </a:tabLst>
            </a:pPr>
            <a:r>
              <a:rPr lang="en-US" sz="2800" b="1" dirty="0" smtClean="0"/>
              <a:t>What</a:t>
            </a:r>
            <a:r>
              <a:rPr lang="en-US" sz="2800" dirty="0" smtClean="0"/>
              <a:t>: Prospective </a:t>
            </a:r>
            <a:r>
              <a:rPr lang="en-US" sz="2800" dirty="0"/>
              <a:t>quality improvement </a:t>
            </a:r>
            <a:r>
              <a:rPr lang="en-US" sz="2800" dirty="0" smtClean="0"/>
              <a:t>collaborative</a:t>
            </a:r>
          </a:p>
          <a:p>
            <a:pPr>
              <a:buFont typeface="Arial" panose="020B0604020202020204" pitchFamily="34" charset="0"/>
              <a:buChar char="•"/>
              <a:tabLst>
                <a:tab pos="515938" algn="l"/>
              </a:tabLst>
            </a:pPr>
            <a:r>
              <a:rPr lang="en-US" sz="2800" b="1" dirty="0" smtClean="0"/>
              <a:t>Who</a:t>
            </a:r>
            <a:r>
              <a:rPr lang="en-US" sz="2800" dirty="0" smtClean="0"/>
              <a:t>: 12 </a:t>
            </a:r>
            <a:r>
              <a:rPr lang="en-US" sz="2800" dirty="0"/>
              <a:t>ICUs affiliated with 7 </a:t>
            </a:r>
            <a:r>
              <a:rPr lang="en-US" sz="2800" dirty="0" smtClean="0"/>
              <a:t>hospitals</a:t>
            </a:r>
          </a:p>
          <a:p>
            <a:pPr>
              <a:buFont typeface="Arial" panose="020B0604020202020204" pitchFamily="34" charset="0"/>
              <a:buChar char="•"/>
              <a:tabLst>
                <a:tab pos="515938" algn="l"/>
              </a:tabLst>
            </a:pPr>
            <a:r>
              <a:rPr lang="en-US" sz="2800" b="1" dirty="0" smtClean="0"/>
              <a:t>Why</a:t>
            </a:r>
            <a:r>
              <a:rPr lang="en-US" sz="2800" dirty="0" smtClean="0"/>
              <a:t>: Prevent </a:t>
            </a:r>
            <a:r>
              <a:rPr lang="en-US" sz="2800" dirty="0"/>
              <a:t>VAEs through less sedation and earlier liberation from mechanical </a:t>
            </a:r>
            <a:r>
              <a:rPr lang="en-US" sz="2800" dirty="0" smtClean="0"/>
              <a:t>ventilation</a:t>
            </a:r>
          </a:p>
          <a:p>
            <a:pPr>
              <a:buFont typeface="Arial" panose="020B0604020202020204" pitchFamily="34" charset="0"/>
              <a:buChar char="•"/>
              <a:tabLst>
                <a:tab pos="515938" algn="l"/>
              </a:tabLst>
            </a:pPr>
            <a:r>
              <a:rPr lang="en-US" sz="2800" b="1" dirty="0" smtClean="0"/>
              <a:t>How</a:t>
            </a:r>
            <a:r>
              <a:rPr lang="en-US" sz="2800" dirty="0" smtClean="0"/>
              <a:t>: Increase </a:t>
            </a:r>
            <a:r>
              <a:rPr lang="en-US" sz="2800" dirty="0"/>
              <a:t>performance of paired daily </a:t>
            </a:r>
            <a:r>
              <a:rPr lang="en-US" sz="2800" dirty="0" smtClean="0"/>
              <a:t>spontaneous awakening trials (SATs) and spontaneous breathing trials (SBTs)</a:t>
            </a:r>
            <a:endParaRPr lang="en-US" sz="2800" dirty="0"/>
          </a:p>
        </p:txBody>
      </p:sp>
      <p:sp>
        <p:nvSpPr>
          <p:cNvPr id="4" name="TextBox 3"/>
          <p:cNvSpPr txBox="1"/>
          <p:nvPr/>
        </p:nvSpPr>
        <p:spPr>
          <a:xfrm>
            <a:off x="4953000" y="5735867"/>
            <a:ext cx="4038600" cy="707886"/>
          </a:xfrm>
          <a:prstGeom prst="rect">
            <a:avLst/>
          </a:prstGeom>
          <a:noFill/>
        </p:spPr>
        <p:txBody>
          <a:bodyPr wrap="square" rtlCol="0">
            <a:spAutoFit/>
          </a:bodyPr>
          <a:lstStyle/>
          <a:p>
            <a:r>
              <a:rPr lang="en-US" sz="1000" dirty="0" smtClean="0"/>
              <a:t>14. </a:t>
            </a:r>
            <a:r>
              <a:rPr lang="en-US" sz="1000" dirty="0"/>
              <a:t>Klompas M, Anderson D, Trick W, et al. The Preventability of Ventilator-Associated Events: The CDC Prevention Epicenters' Wake Up and Breathe Collaborative. Am J Respir Crit Care Med. 2015 Feb 1;191(3):292-301. PMID: 25369558.</a:t>
            </a:r>
          </a:p>
        </p:txBody>
      </p:sp>
    </p:spTree>
    <p:extLst>
      <p:ext uri="{BB962C8B-B14F-4D97-AF65-F5344CB8AC3E}">
        <p14:creationId xmlns:p14="http://schemas.microsoft.com/office/powerpoint/2010/main" val="2833344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p Arrow 8" descr="Arrow pointing up to reflect increases in SATs and SBTs" title="Up arrow"/>
          <p:cNvSpPr/>
          <p:nvPr/>
        </p:nvSpPr>
        <p:spPr>
          <a:xfrm>
            <a:off x="311171" y="1676400"/>
            <a:ext cx="4572000" cy="4038600"/>
          </a:xfrm>
          <a:prstGeom prst="upArrow">
            <a:avLst>
              <a:gd name="adj1" fmla="val 66567"/>
              <a:gd name="adj2" fmla="val 47037"/>
            </a:avLst>
          </a:prstGeom>
          <a:solidFill>
            <a:srgbClr val="FBD84B"/>
          </a:solidFill>
          <a:ln>
            <a:solidFill>
              <a:srgbClr val="FBD84B"/>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3" name="Up Arrow 12" descr="Arrow pointing down" title="Down arrow"/>
          <p:cNvSpPr/>
          <p:nvPr/>
        </p:nvSpPr>
        <p:spPr>
          <a:xfrm rot="10800000">
            <a:off x="4235471" y="1676398"/>
            <a:ext cx="4572000" cy="4038599"/>
          </a:xfrm>
          <a:prstGeom prst="upArrow">
            <a:avLst>
              <a:gd name="adj1" fmla="val 66567"/>
              <a:gd name="adj2" fmla="val 47037"/>
            </a:avLst>
          </a:prstGeom>
          <a:solidFill>
            <a:srgbClr val="FBD84B"/>
          </a:solidFill>
          <a:ln>
            <a:solidFill>
              <a:srgbClr val="FBD84B"/>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 name="Content Placeholder 5" descr="Arrow of ventilator days and LOS reductions, pointing down to reflect decreases." title="CDC Epicenters Wake Up and Breathe Collaborative"/>
          <p:cNvSpPr txBox="1">
            <a:spLocks/>
          </p:cNvSpPr>
          <p:nvPr/>
        </p:nvSpPr>
        <p:spPr bwMode="black">
          <a:xfrm>
            <a:off x="5029200" y="2116127"/>
            <a:ext cx="3050176" cy="34972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800">
                <a:solidFill>
                  <a:srgbClr val="254B8E"/>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600">
                <a:solidFill>
                  <a:srgbClr val="254B8E"/>
                </a:solidFill>
                <a:latin typeface="+mn-lt"/>
                <a:ea typeface="ＭＳ Ｐゴシック" charset="-128"/>
              </a:defRPr>
            </a:lvl2pPr>
            <a:lvl3pPr marL="1143000" indent="-228600" algn="l" rtl="0" eaLnBrk="1" fontAlgn="base" hangingPunct="1">
              <a:spcBef>
                <a:spcPct val="20000"/>
              </a:spcBef>
              <a:spcAft>
                <a:spcPct val="0"/>
              </a:spcAft>
              <a:buChar char="•"/>
              <a:defRPr sz="2400">
                <a:solidFill>
                  <a:srgbClr val="254B8E"/>
                </a:solidFill>
                <a:latin typeface="+mn-lt"/>
                <a:ea typeface="ＭＳ Ｐゴシック" charset="-128"/>
              </a:defRPr>
            </a:lvl3pPr>
            <a:lvl4pPr marL="1600200" indent="-228600" algn="l" rtl="0" eaLnBrk="1" fontAlgn="base" hangingPunct="1">
              <a:spcBef>
                <a:spcPct val="20000"/>
              </a:spcBef>
              <a:spcAft>
                <a:spcPct val="0"/>
              </a:spcAft>
              <a:buChar char="–"/>
              <a:defRPr sz="2000">
                <a:solidFill>
                  <a:srgbClr val="254B8E"/>
                </a:solidFill>
                <a:latin typeface="+mn-lt"/>
                <a:ea typeface="ＭＳ Ｐゴシック" charset="-128"/>
              </a:defRPr>
            </a:lvl4pPr>
            <a:lvl5pPr marL="2057400" indent="-228600" algn="l" rtl="0" eaLnBrk="1" fontAlgn="base" hangingPunct="1">
              <a:spcBef>
                <a:spcPct val="20000"/>
              </a:spcBef>
              <a:spcAft>
                <a:spcPct val="0"/>
              </a:spcAft>
              <a:buChar char="»"/>
              <a:defRPr sz="1800">
                <a:solidFill>
                  <a:srgbClr val="254B8E"/>
                </a:solidFill>
                <a:latin typeface="+mn-lt"/>
                <a:ea typeface="ＭＳ Ｐゴシック" charset="-128"/>
              </a:defRPr>
            </a:lvl5pPr>
            <a:lvl6pPr marL="2514600" indent="-228600" algn="l" rtl="0" eaLnBrk="1" fontAlgn="base" hangingPunct="1">
              <a:spcBef>
                <a:spcPct val="20000"/>
              </a:spcBef>
              <a:spcAft>
                <a:spcPct val="0"/>
              </a:spcAft>
              <a:buChar char="»"/>
              <a:defRPr sz="2000">
                <a:solidFill>
                  <a:srgbClr val="254B8E"/>
                </a:solidFill>
                <a:latin typeface="+mn-lt"/>
                <a:ea typeface="ＭＳ Ｐゴシック" charset="-128"/>
              </a:defRPr>
            </a:lvl6pPr>
            <a:lvl7pPr marL="2971800" indent="-228600" algn="l" rtl="0" eaLnBrk="1" fontAlgn="base" hangingPunct="1">
              <a:spcBef>
                <a:spcPct val="20000"/>
              </a:spcBef>
              <a:spcAft>
                <a:spcPct val="0"/>
              </a:spcAft>
              <a:buChar char="»"/>
              <a:defRPr sz="2000">
                <a:solidFill>
                  <a:srgbClr val="254B8E"/>
                </a:solidFill>
                <a:latin typeface="+mn-lt"/>
                <a:ea typeface="ＭＳ Ｐゴシック" charset="-128"/>
              </a:defRPr>
            </a:lvl7pPr>
            <a:lvl8pPr marL="3429000" indent="-228600" algn="l" rtl="0" eaLnBrk="1" fontAlgn="base" hangingPunct="1">
              <a:spcBef>
                <a:spcPct val="20000"/>
              </a:spcBef>
              <a:spcAft>
                <a:spcPct val="0"/>
              </a:spcAft>
              <a:buChar char="»"/>
              <a:defRPr sz="2000">
                <a:solidFill>
                  <a:srgbClr val="254B8E"/>
                </a:solidFill>
                <a:latin typeface="+mn-lt"/>
                <a:ea typeface="ＭＳ Ｐゴシック" charset="-128"/>
              </a:defRPr>
            </a:lvl8pPr>
            <a:lvl9pPr marL="3886200" indent="-228600" algn="l" rtl="0" eaLnBrk="1" fontAlgn="base" hangingPunct="1">
              <a:spcBef>
                <a:spcPct val="20000"/>
              </a:spcBef>
              <a:spcAft>
                <a:spcPct val="0"/>
              </a:spcAft>
              <a:buChar char="»"/>
              <a:defRPr sz="2000">
                <a:solidFill>
                  <a:srgbClr val="254B8E"/>
                </a:solidFill>
                <a:latin typeface="+mn-lt"/>
                <a:ea typeface="ＭＳ Ｐゴシック" charset="-128"/>
              </a:defRPr>
            </a:lvl9pPr>
          </a:lstStyle>
          <a:p>
            <a:pPr marL="0" indent="0" algn="ctr">
              <a:spcBef>
                <a:spcPts val="0"/>
              </a:spcBef>
              <a:spcAft>
                <a:spcPts val="600"/>
              </a:spcAft>
              <a:buNone/>
            </a:pPr>
            <a:r>
              <a:rPr lang="en-US" sz="2000" b="1" dirty="0" smtClean="0">
                <a:solidFill>
                  <a:schemeClr val="tx1"/>
                </a:solidFill>
                <a:cs typeface="Arial"/>
              </a:rPr>
              <a:t>Ventilator </a:t>
            </a:r>
            <a:r>
              <a:rPr lang="en-US" sz="2000" b="1" dirty="0">
                <a:solidFill>
                  <a:schemeClr val="tx1"/>
                </a:solidFill>
                <a:cs typeface="Arial"/>
              </a:rPr>
              <a:t>Days </a:t>
            </a:r>
            <a:r>
              <a:rPr lang="en-US" sz="2000" b="1" dirty="0" smtClean="0">
                <a:solidFill>
                  <a:schemeClr val="tx1"/>
                </a:solidFill>
                <a:cs typeface="Arial"/>
              </a:rPr>
              <a:t>and </a:t>
            </a:r>
            <a:r>
              <a:rPr lang="en-US" sz="2000" b="1" dirty="0">
                <a:solidFill>
                  <a:schemeClr val="tx1"/>
                </a:solidFill>
                <a:cs typeface="Arial"/>
              </a:rPr>
              <a:t>Length </a:t>
            </a:r>
            <a:r>
              <a:rPr lang="en-US" sz="2000" b="1" dirty="0" smtClean="0">
                <a:solidFill>
                  <a:schemeClr val="tx1"/>
                </a:solidFill>
                <a:cs typeface="Arial"/>
              </a:rPr>
              <a:t>of Stay (LOS) Reductions</a:t>
            </a:r>
            <a:endParaRPr lang="en-US" sz="2000" dirty="0" smtClean="0">
              <a:solidFill>
                <a:schemeClr val="tx1"/>
              </a:solidFill>
            </a:endParaRPr>
          </a:p>
          <a:p>
            <a:pPr marL="0" indent="0" algn="ctr">
              <a:spcBef>
                <a:spcPts val="0"/>
              </a:spcBef>
              <a:spcAft>
                <a:spcPts val="600"/>
              </a:spcAft>
              <a:buFontTx/>
              <a:buNone/>
            </a:pPr>
            <a:r>
              <a:rPr lang="en-US" sz="2000" dirty="0" smtClean="0">
                <a:solidFill>
                  <a:schemeClr val="tx1"/>
                </a:solidFill>
              </a:rPr>
              <a:t>-2.4 vent days</a:t>
            </a:r>
          </a:p>
          <a:p>
            <a:pPr marL="0" indent="0" algn="ctr">
              <a:spcBef>
                <a:spcPts val="0"/>
              </a:spcBef>
              <a:spcAft>
                <a:spcPts val="600"/>
              </a:spcAft>
              <a:buFontTx/>
              <a:buNone/>
            </a:pPr>
            <a:r>
              <a:rPr lang="en-US" sz="2000" dirty="0" smtClean="0">
                <a:solidFill>
                  <a:schemeClr val="tx1"/>
                </a:solidFill>
              </a:rPr>
              <a:t>-3.0 ICU days</a:t>
            </a:r>
          </a:p>
          <a:p>
            <a:pPr marL="0" indent="0" algn="ctr">
              <a:spcBef>
                <a:spcPts val="0"/>
              </a:spcBef>
              <a:spcAft>
                <a:spcPts val="600"/>
              </a:spcAft>
              <a:buFontTx/>
              <a:buNone/>
            </a:pPr>
            <a:r>
              <a:rPr lang="en-US" sz="2000" dirty="0" smtClean="0">
                <a:solidFill>
                  <a:schemeClr val="tx1"/>
                </a:solidFill>
              </a:rPr>
              <a:t>-6.3 LOS days</a:t>
            </a:r>
            <a:endParaRPr lang="en-US" sz="2000" b="1" dirty="0" smtClean="0">
              <a:solidFill>
                <a:schemeClr val="tx1"/>
              </a:solidFill>
              <a:cs typeface="Arial"/>
            </a:endParaRPr>
          </a:p>
          <a:p>
            <a:pPr marL="0" indent="0" algn="ctr">
              <a:spcBef>
                <a:spcPts val="0"/>
              </a:spcBef>
              <a:spcAft>
                <a:spcPts val="600"/>
              </a:spcAft>
              <a:buNone/>
            </a:pPr>
            <a:r>
              <a:rPr lang="en-US" sz="2000" b="1" dirty="0">
                <a:solidFill>
                  <a:schemeClr val="tx1"/>
                </a:solidFill>
                <a:cs typeface="Arial"/>
              </a:rPr>
              <a:t>VAE </a:t>
            </a:r>
            <a:r>
              <a:rPr lang="en-US" sz="2000" b="1" dirty="0" smtClean="0">
                <a:solidFill>
                  <a:schemeClr val="tx1"/>
                </a:solidFill>
                <a:cs typeface="Arial"/>
              </a:rPr>
              <a:t>Reductions</a:t>
            </a:r>
            <a:endParaRPr lang="en-US" sz="2000" dirty="0" smtClean="0">
              <a:solidFill>
                <a:schemeClr val="tx1"/>
              </a:solidFill>
            </a:endParaRPr>
          </a:p>
          <a:p>
            <a:pPr marL="0" indent="0" algn="ctr">
              <a:spcBef>
                <a:spcPts val="0"/>
              </a:spcBef>
              <a:spcAft>
                <a:spcPts val="600"/>
              </a:spcAft>
              <a:buNone/>
            </a:pPr>
            <a:r>
              <a:rPr lang="en-US" sz="2000" dirty="0" smtClean="0">
                <a:solidFill>
                  <a:schemeClr val="tx1"/>
                </a:solidFill>
              </a:rPr>
              <a:t>-</a:t>
            </a:r>
            <a:r>
              <a:rPr lang="en-US" sz="2000" dirty="0">
                <a:solidFill>
                  <a:schemeClr val="tx1"/>
                </a:solidFill>
              </a:rPr>
              <a:t>37% in </a:t>
            </a:r>
            <a:r>
              <a:rPr lang="en-US" sz="2000" dirty="0" smtClean="0">
                <a:solidFill>
                  <a:schemeClr val="tx1"/>
                </a:solidFill>
              </a:rPr>
              <a:t>VACs</a:t>
            </a:r>
            <a:endParaRPr lang="en-US" sz="2000" dirty="0">
              <a:solidFill>
                <a:schemeClr val="tx1"/>
              </a:solidFill>
            </a:endParaRPr>
          </a:p>
          <a:p>
            <a:pPr marL="0" indent="0" algn="ctr">
              <a:spcBef>
                <a:spcPts val="0"/>
              </a:spcBef>
              <a:spcAft>
                <a:spcPts val="0"/>
              </a:spcAft>
              <a:buNone/>
            </a:pPr>
            <a:r>
              <a:rPr lang="en-US" sz="2000" dirty="0">
                <a:solidFill>
                  <a:schemeClr val="tx1"/>
                </a:solidFill>
              </a:rPr>
              <a:t>-65% in </a:t>
            </a:r>
            <a:r>
              <a:rPr lang="en-US" sz="2000" dirty="0" smtClean="0">
                <a:solidFill>
                  <a:schemeClr val="tx1"/>
                </a:solidFill>
              </a:rPr>
              <a:t>IVACs</a:t>
            </a:r>
          </a:p>
        </p:txBody>
      </p:sp>
      <p:sp>
        <p:nvSpPr>
          <p:cNvPr id="3" name="Rectangle 2" descr="Arrow of SAT and SBT increases." title="CDC Epicenters Wake Up and Breathe Collaborative"/>
          <p:cNvSpPr/>
          <p:nvPr/>
        </p:nvSpPr>
        <p:spPr>
          <a:xfrm>
            <a:off x="1043983" y="2671002"/>
            <a:ext cx="3070817" cy="2292935"/>
          </a:xfrm>
          <a:prstGeom prst="rect">
            <a:avLst/>
          </a:prstGeom>
        </p:spPr>
        <p:txBody>
          <a:bodyPr wrap="square">
            <a:spAutoFit/>
          </a:bodyPr>
          <a:lstStyle/>
          <a:p>
            <a:pPr algn="ctr">
              <a:spcAft>
                <a:spcPts val="600"/>
              </a:spcAft>
            </a:pPr>
            <a:r>
              <a:rPr lang="en-US" sz="2400" b="1" dirty="0" smtClean="0">
                <a:cs typeface="Arial"/>
              </a:rPr>
              <a:t>SATs and SBTs</a:t>
            </a:r>
            <a:r>
              <a:rPr lang="en-US" sz="2400" b="1" dirty="0">
                <a:cs typeface="Arial"/>
              </a:rPr>
              <a:t/>
            </a:r>
            <a:br>
              <a:rPr lang="en-US" sz="2400" b="1" dirty="0">
                <a:cs typeface="Arial"/>
              </a:rPr>
            </a:br>
            <a:r>
              <a:rPr lang="en-US" sz="2400" b="1" dirty="0" smtClean="0">
                <a:cs typeface="Arial"/>
              </a:rPr>
              <a:t>Increases</a:t>
            </a:r>
            <a:endParaRPr lang="en-US" sz="2400" b="1" dirty="0"/>
          </a:p>
          <a:p>
            <a:pPr algn="ctr">
              <a:spcAft>
                <a:spcPts val="600"/>
              </a:spcAft>
            </a:pPr>
            <a:r>
              <a:rPr lang="en-US" sz="2000" dirty="0" smtClean="0"/>
              <a:t>+63% in SATs</a:t>
            </a:r>
          </a:p>
          <a:p>
            <a:pPr algn="ctr">
              <a:spcAft>
                <a:spcPts val="600"/>
              </a:spcAft>
            </a:pPr>
            <a:r>
              <a:rPr lang="en-US" sz="2000" dirty="0" smtClean="0"/>
              <a:t>+16% </a:t>
            </a:r>
            <a:r>
              <a:rPr lang="en-US" sz="2000" dirty="0"/>
              <a:t>in </a:t>
            </a:r>
            <a:r>
              <a:rPr lang="en-US" sz="2000" dirty="0" smtClean="0"/>
              <a:t>SBTs</a:t>
            </a:r>
            <a:endParaRPr lang="en-US" sz="2000" dirty="0"/>
          </a:p>
          <a:p>
            <a:pPr algn="ctr">
              <a:spcAft>
                <a:spcPts val="600"/>
              </a:spcAft>
            </a:pPr>
            <a:r>
              <a:rPr lang="en-US" sz="2000" dirty="0" smtClean="0"/>
              <a:t>+81% </a:t>
            </a:r>
            <a:r>
              <a:rPr lang="en-US" sz="2000" dirty="0"/>
              <a:t>in </a:t>
            </a:r>
            <a:r>
              <a:rPr lang="en-US" sz="2000" dirty="0" smtClean="0"/>
              <a:t>SBTs done with sedatives off</a:t>
            </a:r>
            <a:endParaRPr lang="en-US" sz="2000" dirty="0"/>
          </a:p>
        </p:txBody>
      </p:sp>
      <p:sp>
        <p:nvSpPr>
          <p:cNvPr id="11" name="Title 1"/>
          <p:cNvSpPr>
            <a:spLocks noGrp="1"/>
          </p:cNvSpPr>
          <p:nvPr>
            <p:ph type="title"/>
          </p:nvPr>
        </p:nvSpPr>
        <p:spPr>
          <a:xfrm>
            <a:off x="457200" y="30678"/>
            <a:ext cx="8229600" cy="807522"/>
          </a:xfrm>
        </p:spPr>
        <p:txBody>
          <a:bodyPr>
            <a:noAutofit/>
          </a:bodyPr>
          <a:lstStyle/>
          <a:p>
            <a:r>
              <a:rPr lang="en-US" dirty="0" smtClean="0"/>
              <a:t>Ventilator-Associated </a:t>
            </a:r>
            <a:r>
              <a:rPr lang="en-US" dirty="0"/>
              <a:t>Events Successes</a:t>
            </a:r>
            <a:endParaRPr lang="en-US" baseline="30000" dirty="0"/>
          </a:p>
        </p:txBody>
      </p:sp>
      <p:sp>
        <p:nvSpPr>
          <p:cNvPr id="4" name="TextBox 3"/>
          <p:cNvSpPr txBox="1"/>
          <p:nvPr/>
        </p:nvSpPr>
        <p:spPr>
          <a:xfrm>
            <a:off x="419100" y="946199"/>
            <a:ext cx="8305800" cy="461665"/>
          </a:xfrm>
          <a:prstGeom prst="rect">
            <a:avLst/>
          </a:prstGeom>
          <a:noFill/>
        </p:spPr>
        <p:txBody>
          <a:bodyPr wrap="square" rtlCol="0">
            <a:spAutoFit/>
          </a:bodyPr>
          <a:lstStyle/>
          <a:p>
            <a:pPr algn="ctr"/>
            <a:r>
              <a:rPr lang="en-US" sz="2400" dirty="0" smtClean="0">
                <a:solidFill>
                  <a:schemeClr val="accent5"/>
                </a:solidFill>
              </a:rPr>
              <a:t>CDC Epicenters’ Wake Up and Breathe Collaborative</a:t>
            </a:r>
            <a:r>
              <a:rPr lang="en-US" sz="2400" baseline="30000" dirty="0" smtClean="0">
                <a:solidFill>
                  <a:schemeClr val="accent5"/>
                </a:solidFill>
              </a:rPr>
              <a:t>14</a:t>
            </a:r>
            <a:endParaRPr lang="en-US" sz="2400" dirty="0">
              <a:solidFill>
                <a:schemeClr val="accent5"/>
              </a:solidFill>
            </a:endParaRPr>
          </a:p>
        </p:txBody>
      </p:sp>
      <p:sp>
        <p:nvSpPr>
          <p:cNvPr id="8" name="TextBox 7"/>
          <p:cNvSpPr txBox="1"/>
          <p:nvPr/>
        </p:nvSpPr>
        <p:spPr>
          <a:xfrm>
            <a:off x="4953000" y="5735867"/>
            <a:ext cx="4038600" cy="707886"/>
          </a:xfrm>
          <a:prstGeom prst="rect">
            <a:avLst/>
          </a:prstGeom>
          <a:noFill/>
        </p:spPr>
        <p:txBody>
          <a:bodyPr wrap="square" rtlCol="0">
            <a:spAutoFit/>
          </a:bodyPr>
          <a:lstStyle/>
          <a:p>
            <a:r>
              <a:rPr lang="en-US" sz="1000" dirty="0" smtClean="0"/>
              <a:t>14. </a:t>
            </a:r>
            <a:r>
              <a:rPr lang="en-US" sz="1000" dirty="0"/>
              <a:t>Klompas M, Anderson D, Trick W, et al. The Preventability of Ventilator-Associated Events: The CDC Prevention Epicenters' Wake Up and Breathe Collaborative. Am J Respir Crit Care Med. 2015 Feb 1;191(3):292-301. PMID: 25369558.</a:t>
            </a:r>
          </a:p>
        </p:txBody>
      </p:sp>
    </p:spTree>
    <p:extLst>
      <p:ext uri="{BB962C8B-B14F-4D97-AF65-F5344CB8AC3E}">
        <p14:creationId xmlns:p14="http://schemas.microsoft.com/office/powerpoint/2010/main" val="3454521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smtClean="0">
                <a:solidFill>
                  <a:schemeClr val="accent5"/>
                </a:solidFill>
              </a:rPr>
              <a:t>Interventions</a:t>
            </a:r>
            <a:br>
              <a:rPr lang="en-US" sz="3600" dirty="0" smtClean="0">
                <a:solidFill>
                  <a:schemeClr val="accent5"/>
                </a:solidFill>
              </a:rPr>
            </a:br>
            <a:endParaRPr lang="en-US" sz="2000" dirty="0">
              <a:solidFill>
                <a:schemeClr val="accent5"/>
              </a:solidFill>
            </a:endParaRPr>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3580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r>
              <a:rPr lang="en-US" dirty="0" smtClean="0">
                <a:solidFill>
                  <a:schemeClr val="bg1"/>
                </a:solidFill>
              </a:rPr>
              <a:t>Interventions</a:t>
            </a:r>
            <a:endParaRPr lang="en-US" baseline="30000" dirty="0">
              <a:solidFill>
                <a:schemeClr val="bg1"/>
              </a:solidFill>
            </a:endParaRPr>
          </a:p>
        </p:txBody>
      </p:sp>
      <p:sp>
        <p:nvSpPr>
          <p:cNvPr id="5" name="Content Placeholder 4"/>
          <p:cNvSpPr>
            <a:spLocks noGrp="1"/>
          </p:cNvSpPr>
          <p:nvPr>
            <p:ph idx="1"/>
          </p:nvPr>
        </p:nvSpPr>
        <p:spPr>
          <a:xfrm>
            <a:off x="457200" y="1524000"/>
            <a:ext cx="3505200" cy="4734296"/>
          </a:xfrm>
        </p:spPr>
        <p:txBody>
          <a:bodyPr/>
          <a:lstStyle/>
          <a:p>
            <a:pPr marL="457200" indent="-457200">
              <a:spcAft>
                <a:spcPts val="1200"/>
              </a:spcAft>
              <a:buClr>
                <a:schemeClr val="accent5"/>
              </a:buClr>
              <a:buFont typeface="+mj-lt"/>
              <a:buAutoNum type="arabicPeriod"/>
            </a:pPr>
            <a:r>
              <a:rPr lang="en-US" dirty="0">
                <a:latin typeface="Calibri" charset="0"/>
                <a:ea typeface="Calibri" charset="0"/>
                <a:cs typeface="Calibri" charset="0"/>
              </a:rPr>
              <a:t>CUSP</a:t>
            </a:r>
          </a:p>
          <a:p>
            <a:pPr marL="457200" indent="-457200">
              <a:spcAft>
                <a:spcPts val="1200"/>
              </a:spcAft>
              <a:buClr>
                <a:schemeClr val="accent5"/>
              </a:buClr>
              <a:buFont typeface="+mj-lt"/>
              <a:buAutoNum type="arabicPeriod"/>
            </a:pPr>
            <a:r>
              <a:rPr lang="en-US" dirty="0">
                <a:latin typeface="Calibri" charset="0"/>
                <a:ea typeface="Calibri" charset="0"/>
                <a:cs typeface="Calibri" charset="0"/>
              </a:rPr>
              <a:t>Daily Care Processes</a:t>
            </a:r>
          </a:p>
          <a:p>
            <a:pPr marL="457200" indent="-457200">
              <a:spcAft>
                <a:spcPts val="1200"/>
              </a:spcAft>
              <a:buClr>
                <a:schemeClr val="accent5"/>
              </a:buClr>
              <a:buFont typeface="+mj-lt"/>
              <a:buAutoNum type="arabicPeriod"/>
            </a:pPr>
            <a:r>
              <a:rPr lang="en-US" dirty="0">
                <a:latin typeface="Calibri" charset="0"/>
                <a:ea typeface="Calibri" charset="0"/>
                <a:cs typeface="Calibri" charset="0"/>
              </a:rPr>
              <a:t>Early Mobility</a:t>
            </a:r>
          </a:p>
          <a:p>
            <a:pPr marL="457200" indent="-457200">
              <a:spcAft>
                <a:spcPts val="1200"/>
              </a:spcAft>
              <a:buClr>
                <a:schemeClr val="accent5"/>
              </a:buClr>
              <a:buFont typeface="+mj-lt"/>
              <a:buAutoNum type="arabicPeriod"/>
            </a:pPr>
            <a:r>
              <a:rPr lang="en-US" dirty="0">
                <a:latin typeface="Calibri" charset="0"/>
                <a:ea typeface="Calibri" charset="0"/>
                <a:cs typeface="Calibri" charset="0"/>
              </a:rPr>
              <a:t>Low </a:t>
            </a:r>
            <a:r>
              <a:rPr lang="en-US" dirty="0" smtClean="0">
                <a:latin typeface="Calibri" charset="0"/>
                <a:ea typeface="Calibri" charset="0"/>
                <a:cs typeface="Calibri" charset="0"/>
              </a:rPr>
              <a:t>Tidal Volume Ventilation</a:t>
            </a:r>
            <a:endParaRPr lang="en-US" dirty="0">
              <a:latin typeface="Calibri" charset="0"/>
              <a:ea typeface="Calibri" charset="0"/>
              <a:cs typeface="Calibri" charset="0"/>
            </a:endParaRPr>
          </a:p>
        </p:txBody>
      </p:sp>
      <p:pic>
        <p:nvPicPr>
          <p:cNvPr id="1026" name="Picture 2" descr="S:\Collab\Shared\CUSP\MVP\Final Deliverables for Web\Misc. Documents\CMV_Inforgraphic_Overview_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066800"/>
            <a:ext cx="5257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155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ea typeface="ＭＳ Ｐゴシック" charset="0"/>
              </a:rPr>
              <a:t>Learning Objectives</a:t>
            </a:r>
            <a:endParaRPr lang="en-US" sz="3200" dirty="0"/>
          </a:p>
        </p:txBody>
      </p:sp>
      <p:sp>
        <p:nvSpPr>
          <p:cNvPr id="4" name="Content Placeholder 3"/>
          <p:cNvSpPr>
            <a:spLocks noGrp="1"/>
          </p:cNvSpPr>
          <p:nvPr>
            <p:ph idx="1"/>
          </p:nvPr>
        </p:nvSpPr>
        <p:spPr/>
        <p:txBody>
          <a:bodyPr>
            <a:normAutofit/>
          </a:bodyPr>
          <a:lstStyle/>
          <a:p>
            <a:pPr marL="0" indent="0">
              <a:spcBef>
                <a:spcPts val="0"/>
              </a:spcBef>
              <a:spcAft>
                <a:spcPts val="1200"/>
              </a:spcAft>
              <a:buNone/>
              <a:defRPr/>
            </a:pPr>
            <a:r>
              <a:rPr lang="en-US" sz="2800" dirty="0" smtClean="0">
                <a:solidFill>
                  <a:srgbClr val="4BACC6"/>
                </a:solidFill>
              </a:rPr>
              <a:t>After </a:t>
            </a:r>
            <a:r>
              <a:rPr lang="en-US" sz="2800" dirty="0">
                <a:solidFill>
                  <a:srgbClr val="4BACC6"/>
                </a:solidFill>
              </a:rPr>
              <a:t>this session, you will be able </a:t>
            </a:r>
            <a:r>
              <a:rPr lang="en-US" sz="2800" dirty="0" smtClean="0">
                <a:solidFill>
                  <a:srgbClr val="4BACC6"/>
                </a:solidFill>
              </a:rPr>
              <a:t>to—</a:t>
            </a:r>
            <a:endParaRPr lang="en-US" sz="2800" dirty="0" smtClean="0">
              <a:solidFill>
                <a:srgbClr val="4BACC6"/>
              </a:solidFill>
              <a:ea typeface="ＭＳ Ｐゴシック" charset="0"/>
            </a:endParaRPr>
          </a:p>
          <a:p>
            <a:pPr marL="463550" indent="-463550">
              <a:spcBef>
                <a:spcPts val="0"/>
              </a:spcBef>
              <a:spcAft>
                <a:spcPts val="1200"/>
              </a:spcAft>
              <a:defRPr/>
            </a:pPr>
            <a:r>
              <a:rPr lang="en-US" sz="2800" dirty="0" smtClean="0">
                <a:cs typeface="Times New Roman" pitchFamily="18" charset="0"/>
              </a:rPr>
              <a:t>Describe the impact of mechanical ventilation</a:t>
            </a:r>
          </a:p>
          <a:p>
            <a:pPr marL="463550" indent="-463550">
              <a:spcBef>
                <a:spcPts val="0"/>
              </a:spcBef>
              <a:spcAft>
                <a:spcPts val="1200"/>
              </a:spcAft>
              <a:defRPr/>
            </a:pPr>
            <a:r>
              <a:rPr lang="en-US" sz="2800" dirty="0" smtClean="0">
                <a:cs typeface="Times New Roman" pitchFamily="18" charset="0"/>
              </a:rPr>
              <a:t>List the interventions used in the AHRQ Safety Program for Mechanically Ventilated Patients</a:t>
            </a:r>
          </a:p>
          <a:p>
            <a:pPr marL="463550" indent="-463550">
              <a:spcBef>
                <a:spcPts val="0"/>
              </a:spcBef>
              <a:spcAft>
                <a:spcPts val="1200"/>
              </a:spcAft>
              <a:defRPr/>
            </a:pPr>
            <a:r>
              <a:rPr lang="en-US" sz="2800" dirty="0" smtClean="0">
                <a:cs typeface="Times New Roman" pitchFamily="18" charset="0"/>
              </a:rPr>
              <a:t>List benefits of the recommended interventions</a:t>
            </a:r>
          </a:p>
          <a:p>
            <a:pPr marL="463550" indent="-463550">
              <a:spcBef>
                <a:spcPts val="0"/>
              </a:spcBef>
              <a:spcAft>
                <a:spcPts val="1200"/>
              </a:spcAft>
              <a:defRPr/>
            </a:pPr>
            <a:endParaRPr lang="en-US" sz="2800" dirty="0" smtClean="0">
              <a:cs typeface="Times New Roman" pitchFamily="18" charset="0"/>
            </a:endParaRPr>
          </a:p>
        </p:txBody>
      </p:sp>
      <p:sp>
        <p:nvSpPr>
          <p:cNvPr id="6" name="Content Placeholder 3"/>
          <p:cNvSpPr txBox="1">
            <a:spLocks/>
          </p:cNvSpPr>
          <p:nvPr/>
        </p:nvSpPr>
        <p:spPr>
          <a:xfrm>
            <a:off x="1371600" y="2514600"/>
            <a:ext cx="81534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Tx/>
              <a:buNone/>
            </a:pPr>
            <a:endParaRPr lang="en-US" dirty="0"/>
          </a:p>
        </p:txBody>
      </p:sp>
    </p:spTree>
    <p:extLst>
      <p:ext uri="{BB962C8B-B14F-4D97-AF65-F5344CB8AC3E}">
        <p14:creationId xmlns:p14="http://schemas.microsoft.com/office/powerpoint/2010/main" val="4146835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Intervention 1—CUSP</a:t>
            </a:r>
            <a:r>
              <a:rPr lang="en-US" baseline="30000" dirty="0" smtClean="0"/>
              <a:t>13</a:t>
            </a:r>
            <a:endParaRPr lang="en-US" b="0" baseline="30000" dirty="0"/>
          </a:p>
        </p:txBody>
      </p:sp>
      <p:sp>
        <p:nvSpPr>
          <p:cNvPr id="3" name="Content Placeholder 2"/>
          <p:cNvSpPr>
            <a:spLocks noGrp="1"/>
          </p:cNvSpPr>
          <p:nvPr>
            <p:ph idx="1"/>
          </p:nvPr>
        </p:nvSpPr>
        <p:spPr>
          <a:xfrm>
            <a:off x="457200" y="1009357"/>
            <a:ext cx="8229600" cy="4172243"/>
          </a:xfrm>
        </p:spPr>
        <p:txBody>
          <a:bodyPr>
            <a:normAutofit lnSpcReduction="10000"/>
          </a:bodyPr>
          <a:lstStyle/>
          <a:p>
            <a:pPr marL="0" indent="0">
              <a:spcBef>
                <a:spcPts val="0"/>
              </a:spcBef>
              <a:buNone/>
            </a:pPr>
            <a:r>
              <a:rPr lang="en-US" dirty="0" smtClean="0">
                <a:solidFill>
                  <a:schemeClr val="accent5"/>
                </a:solidFill>
              </a:rPr>
              <a:t>Comprehensive Unit-based Safety Program</a:t>
            </a:r>
          </a:p>
          <a:p>
            <a:pPr marL="514350" indent="-514350">
              <a:spcBef>
                <a:spcPts val="0"/>
              </a:spcBef>
              <a:buFont typeface="+mj-lt"/>
              <a:buAutoNum type="arabicPeriod"/>
            </a:pPr>
            <a:r>
              <a:rPr lang="en-US" dirty="0" smtClean="0"/>
              <a:t>Educate </a:t>
            </a:r>
            <a:r>
              <a:rPr lang="en-US" dirty="0"/>
              <a:t>staff on </a:t>
            </a:r>
            <a:r>
              <a:rPr lang="en-US" dirty="0" smtClean="0"/>
              <a:t>the Science </a:t>
            </a:r>
            <a:r>
              <a:rPr lang="en-US" dirty="0"/>
              <a:t>of S</a:t>
            </a:r>
            <a:r>
              <a:rPr lang="en-US" dirty="0" smtClean="0"/>
              <a:t>afety</a:t>
            </a:r>
          </a:p>
          <a:p>
            <a:pPr marL="514350" indent="-514350">
              <a:spcBef>
                <a:spcPts val="0"/>
              </a:spcBef>
              <a:buFont typeface="+mj-lt"/>
              <a:buAutoNum type="arabicPeriod"/>
            </a:pPr>
            <a:r>
              <a:rPr lang="en-US" dirty="0" smtClean="0"/>
              <a:t>Identify defects</a:t>
            </a:r>
          </a:p>
          <a:p>
            <a:pPr marL="968375" lvl="1" indent="-333375">
              <a:spcBef>
                <a:spcPts val="0"/>
              </a:spcBef>
            </a:pPr>
            <a:r>
              <a:rPr lang="en-US" dirty="0" smtClean="0"/>
              <a:t>How can we get patients off the ventilator faster?</a:t>
            </a:r>
          </a:p>
          <a:p>
            <a:pPr marL="514350" indent="-514350">
              <a:spcBef>
                <a:spcPts val="0"/>
              </a:spcBef>
              <a:buFont typeface="+mj-lt"/>
              <a:buAutoNum type="arabicPeriod"/>
            </a:pPr>
            <a:r>
              <a:rPr lang="en-US" dirty="0" smtClean="0"/>
              <a:t>Partner with a senior executive</a:t>
            </a:r>
          </a:p>
          <a:p>
            <a:pPr marL="514350" indent="-514350">
              <a:spcBef>
                <a:spcPts val="0"/>
              </a:spcBef>
              <a:buFont typeface="+mj-lt"/>
              <a:buAutoNum type="arabicPeriod"/>
            </a:pPr>
            <a:r>
              <a:rPr lang="en-US" dirty="0" smtClean="0"/>
              <a:t>Learn from defects </a:t>
            </a:r>
          </a:p>
          <a:p>
            <a:pPr marL="514350" indent="-514350">
              <a:spcBef>
                <a:spcPts val="0"/>
              </a:spcBef>
              <a:buFont typeface="+mj-lt"/>
              <a:buAutoNum type="arabicPeriod"/>
            </a:pPr>
            <a:r>
              <a:rPr lang="en-US" dirty="0" smtClean="0"/>
              <a:t>Improve teamwork and communication</a:t>
            </a:r>
            <a:endParaRPr lang="en-US" dirty="0"/>
          </a:p>
        </p:txBody>
      </p:sp>
      <p:sp>
        <p:nvSpPr>
          <p:cNvPr id="4" name="TextBox 3"/>
          <p:cNvSpPr txBox="1"/>
          <p:nvPr/>
        </p:nvSpPr>
        <p:spPr>
          <a:xfrm>
            <a:off x="4343400" y="5486400"/>
            <a:ext cx="4648200" cy="1023357"/>
          </a:xfrm>
          <a:prstGeom prst="rect">
            <a:avLst/>
          </a:prstGeom>
          <a:noFill/>
        </p:spPr>
        <p:txBody>
          <a:bodyPr wrap="square" rtlCol="0">
            <a:spAutoFit/>
          </a:bodyPr>
          <a:lstStyle/>
          <a:p>
            <a:pPr>
              <a:spcAft>
                <a:spcPts val="300"/>
              </a:spcAft>
            </a:pPr>
            <a:r>
              <a:rPr lang="en-US" sz="1000" dirty="0" smtClean="0">
                <a:cs typeface="Arial"/>
              </a:rPr>
              <a:t>13. </a:t>
            </a:r>
            <a:r>
              <a:rPr lang="en-US" sz="1000" dirty="0">
                <a:cs typeface="Arial"/>
              </a:rPr>
              <a:t>Eliminating CLABSI, A National Patient Safety Imperative: Final Report. Content last reviewed January 2013. Agency for Healthcare Research and Quality, Rockville, MD. </a:t>
            </a:r>
            <a:r>
              <a:rPr lang="en-US" sz="1000" dirty="0">
                <a:cs typeface="Arial"/>
                <a:hlinkClick r:id="rId3"/>
              </a:rPr>
              <a:t>http://</a:t>
            </a:r>
            <a:r>
              <a:rPr lang="en-US" sz="1000" dirty="0" smtClean="0">
                <a:cs typeface="Arial"/>
                <a:hlinkClick r:id="rId3"/>
              </a:rPr>
              <a:t>www.ahrq.gov/professionals/quality-patient-safety/cusp/clabsi-final/index.html</a:t>
            </a:r>
            <a:r>
              <a:rPr lang="en-US" sz="1000" dirty="0" smtClean="0">
                <a:cs typeface="Arial"/>
              </a:rPr>
              <a:t>.  Accessed September 21, 2016.</a:t>
            </a:r>
          </a:p>
          <a:p>
            <a:endParaRPr lang="en-US" dirty="0">
              <a:cs typeface="Arial"/>
            </a:endParaRPr>
          </a:p>
        </p:txBody>
      </p:sp>
    </p:spTree>
    <p:extLst>
      <p:ext uri="{BB962C8B-B14F-4D97-AF65-F5344CB8AC3E}">
        <p14:creationId xmlns:p14="http://schemas.microsoft.com/office/powerpoint/2010/main" val="649969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Intervention 2—Daily Care Process Measures</a:t>
            </a:r>
            <a:endParaRPr lang="en-US" dirty="0"/>
          </a:p>
        </p:txBody>
      </p:sp>
      <p:sp>
        <p:nvSpPr>
          <p:cNvPr id="3" name="Content Placeholder 2"/>
          <p:cNvSpPr>
            <a:spLocks noGrp="1"/>
          </p:cNvSpPr>
          <p:nvPr>
            <p:ph idx="1"/>
          </p:nvPr>
        </p:nvSpPr>
        <p:spPr/>
        <p:txBody>
          <a:bodyPr>
            <a:noAutofit/>
          </a:bodyPr>
          <a:lstStyle/>
          <a:p>
            <a:pPr>
              <a:spcBef>
                <a:spcPts val="0"/>
              </a:spcBef>
              <a:spcAft>
                <a:spcPts val="1200"/>
              </a:spcAft>
            </a:pPr>
            <a:r>
              <a:rPr lang="en-US" sz="2800" dirty="0"/>
              <a:t>Use subglottic </a:t>
            </a:r>
            <a:r>
              <a:rPr lang="en-US" sz="2800" dirty="0" smtClean="0"/>
              <a:t>secretion drainage </a:t>
            </a:r>
            <a:r>
              <a:rPr lang="en-US" sz="2800" dirty="0"/>
              <a:t>endotracheal </a:t>
            </a:r>
            <a:r>
              <a:rPr lang="en-US" sz="2800" dirty="0" smtClean="0"/>
              <a:t>tubes in </a:t>
            </a:r>
            <a:r>
              <a:rPr lang="en-US" sz="2800" dirty="0"/>
              <a:t>patients expected to be ventilated for &gt;72 hours</a:t>
            </a:r>
          </a:p>
          <a:p>
            <a:pPr>
              <a:spcBef>
                <a:spcPts val="0"/>
              </a:spcBef>
              <a:spcAft>
                <a:spcPts val="1200"/>
              </a:spcAft>
            </a:pPr>
            <a:r>
              <a:rPr lang="en-US" sz="2800" dirty="0" smtClean="0"/>
              <a:t>Elevate head of bed to </a:t>
            </a:r>
            <a:r>
              <a:rPr lang="en-US" sz="2800" dirty="0"/>
              <a:t>a semi-recumbent position </a:t>
            </a:r>
            <a:r>
              <a:rPr lang="en-US" sz="2800" dirty="0" smtClean="0"/>
              <a:t>(≥30°)</a:t>
            </a:r>
            <a:endParaRPr lang="en-US" sz="2800" dirty="0"/>
          </a:p>
          <a:p>
            <a:pPr>
              <a:spcBef>
                <a:spcPts val="0"/>
              </a:spcBef>
              <a:spcAft>
                <a:spcPts val="1200"/>
              </a:spcAft>
            </a:pPr>
            <a:r>
              <a:rPr lang="en-US" sz="2800" dirty="0" smtClean="0"/>
              <a:t>Minimize sedation level </a:t>
            </a:r>
          </a:p>
          <a:p>
            <a:pPr>
              <a:spcBef>
                <a:spcPts val="0"/>
              </a:spcBef>
              <a:spcAft>
                <a:spcPts val="1200"/>
              </a:spcAft>
            </a:pPr>
            <a:r>
              <a:rPr lang="en-US" sz="2800" dirty="0" smtClean="0"/>
              <a:t>Use SAT with </a:t>
            </a:r>
            <a:r>
              <a:rPr lang="en-US" sz="2800" dirty="0"/>
              <a:t>validated sedation </a:t>
            </a:r>
            <a:r>
              <a:rPr lang="en-US" sz="2800" dirty="0" smtClean="0"/>
              <a:t>scale daily</a:t>
            </a:r>
          </a:p>
          <a:p>
            <a:pPr>
              <a:spcBef>
                <a:spcPts val="0"/>
              </a:spcBef>
              <a:spcAft>
                <a:spcPts val="1200"/>
              </a:spcAft>
            </a:pPr>
            <a:r>
              <a:rPr lang="en-US" sz="2800" dirty="0" smtClean="0"/>
              <a:t>Assess </a:t>
            </a:r>
            <a:r>
              <a:rPr lang="en-US" sz="2800" dirty="0"/>
              <a:t>readiness to wean daily </a:t>
            </a:r>
            <a:r>
              <a:rPr lang="en-US" sz="2800" dirty="0" smtClean="0"/>
              <a:t>with SBT</a:t>
            </a:r>
            <a:endParaRPr lang="en-US" sz="2800" dirty="0"/>
          </a:p>
          <a:p>
            <a:pPr>
              <a:spcBef>
                <a:spcPts val="0"/>
              </a:spcBef>
              <a:spcAft>
                <a:spcPts val="1200"/>
              </a:spcAft>
            </a:pPr>
            <a:r>
              <a:rPr lang="en-US" sz="2800" dirty="0" smtClean="0"/>
              <a:t>Assess then address delirium</a:t>
            </a:r>
            <a:endParaRPr lang="en-US" sz="2800" dirty="0"/>
          </a:p>
        </p:txBody>
      </p:sp>
    </p:spTree>
    <p:extLst>
      <p:ext uri="{BB962C8B-B14F-4D97-AF65-F5344CB8AC3E}">
        <p14:creationId xmlns:p14="http://schemas.microsoft.com/office/powerpoint/2010/main" val="1806251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Intervention 3—Daily Early Mobility</a:t>
            </a:r>
            <a:endParaRPr lang="en-US" dirty="0"/>
          </a:p>
        </p:txBody>
      </p:sp>
      <p:sp>
        <p:nvSpPr>
          <p:cNvPr id="3" name="Content Placeholder 2"/>
          <p:cNvSpPr>
            <a:spLocks noGrp="1"/>
          </p:cNvSpPr>
          <p:nvPr>
            <p:ph idx="1"/>
          </p:nvPr>
        </p:nvSpPr>
        <p:spPr/>
        <p:txBody>
          <a:bodyPr>
            <a:normAutofit/>
          </a:bodyPr>
          <a:lstStyle/>
          <a:p>
            <a:pPr>
              <a:spcBef>
                <a:spcPts val="0"/>
              </a:spcBef>
              <a:spcAft>
                <a:spcPts val="1200"/>
              </a:spcAft>
            </a:pPr>
            <a:r>
              <a:rPr lang="en-US" dirty="0" smtClean="0"/>
              <a:t>Use multidisciplinary </a:t>
            </a:r>
            <a:r>
              <a:rPr lang="en-US" dirty="0"/>
              <a:t>and coordinated </a:t>
            </a:r>
            <a:r>
              <a:rPr lang="en-US" dirty="0" smtClean="0"/>
              <a:t>approach</a:t>
            </a:r>
            <a:endParaRPr lang="en-US" dirty="0"/>
          </a:p>
          <a:p>
            <a:pPr>
              <a:spcBef>
                <a:spcPts val="0"/>
              </a:spcBef>
              <a:spcAft>
                <a:spcPts val="1200"/>
              </a:spcAft>
            </a:pPr>
            <a:r>
              <a:rPr lang="en-US" dirty="0"/>
              <a:t>Employ a nurse-driven </a:t>
            </a:r>
            <a:r>
              <a:rPr lang="en-US" dirty="0" smtClean="0"/>
              <a:t>protocol</a:t>
            </a:r>
          </a:p>
          <a:p>
            <a:pPr>
              <a:spcBef>
                <a:spcPts val="0"/>
              </a:spcBef>
              <a:spcAft>
                <a:spcPts val="1200"/>
              </a:spcAft>
            </a:pPr>
            <a:r>
              <a:rPr lang="en-US" dirty="0" smtClean="0"/>
              <a:t>Minimize </a:t>
            </a:r>
            <a:r>
              <a:rPr lang="en-US" dirty="0"/>
              <a:t>sedative </a:t>
            </a:r>
            <a:r>
              <a:rPr lang="en-US" dirty="0" smtClean="0"/>
              <a:t>use and interrupt sedation daily</a:t>
            </a:r>
          </a:p>
          <a:p>
            <a:pPr>
              <a:spcBef>
                <a:spcPts val="0"/>
              </a:spcBef>
              <a:spcAft>
                <a:spcPts val="1200"/>
              </a:spcAft>
            </a:pPr>
            <a:r>
              <a:rPr lang="en-US" dirty="0" smtClean="0"/>
              <a:t>Screen </a:t>
            </a:r>
            <a:r>
              <a:rPr lang="en-US" dirty="0"/>
              <a:t>for </a:t>
            </a:r>
            <a:r>
              <a:rPr lang="en-US" dirty="0" smtClean="0"/>
              <a:t>eligibility	 for </a:t>
            </a:r>
            <a:r>
              <a:rPr lang="en-US" dirty="0"/>
              <a:t>mobilization </a:t>
            </a:r>
          </a:p>
          <a:p>
            <a:pPr>
              <a:spcBef>
                <a:spcPts val="0"/>
              </a:spcBef>
              <a:spcAft>
                <a:spcPts val="1200"/>
              </a:spcAft>
            </a:pPr>
            <a:r>
              <a:rPr lang="en-US" dirty="0" smtClean="0"/>
              <a:t>Tailor </a:t>
            </a:r>
            <a:r>
              <a:rPr lang="en-US" dirty="0"/>
              <a:t>goals </a:t>
            </a:r>
            <a:r>
              <a:rPr lang="en-US" dirty="0" smtClean="0"/>
              <a:t>to maximize mobility</a:t>
            </a:r>
            <a:endParaRPr lang="en-US" dirty="0"/>
          </a:p>
        </p:txBody>
      </p:sp>
    </p:spTree>
    <p:extLst>
      <p:ext uri="{BB962C8B-B14F-4D97-AF65-F5344CB8AC3E}">
        <p14:creationId xmlns:p14="http://schemas.microsoft.com/office/powerpoint/2010/main" val="395271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Intervention 4—Low Tidal Volume Ventilation</a:t>
            </a:r>
            <a:r>
              <a:rPr lang="en-US" baseline="30000" dirty="0" smtClean="0"/>
              <a:t>15</a:t>
            </a:r>
            <a:endParaRPr lang="en-US" baseline="30000" dirty="0"/>
          </a:p>
        </p:txBody>
      </p:sp>
      <p:sp>
        <p:nvSpPr>
          <p:cNvPr id="3" name="Content Placeholder 2"/>
          <p:cNvSpPr>
            <a:spLocks noGrp="1"/>
          </p:cNvSpPr>
          <p:nvPr>
            <p:ph idx="1"/>
          </p:nvPr>
        </p:nvSpPr>
        <p:spPr>
          <a:xfrm>
            <a:off x="381000" y="1223918"/>
            <a:ext cx="8229600" cy="4734296"/>
          </a:xfrm>
        </p:spPr>
        <p:txBody>
          <a:bodyPr/>
          <a:lstStyle/>
          <a:p>
            <a:pPr>
              <a:spcBef>
                <a:spcPts val="0"/>
              </a:spcBef>
              <a:spcAft>
                <a:spcPts val="1200"/>
              </a:spcAft>
            </a:pPr>
            <a:r>
              <a:rPr lang="en-US" dirty="0" smtClean="0"/>
              <a:t>Prevent ARDS</a:t>
            </a:r>
          </a:p>
          <a:p>
            <a:pPr>
              <a:spcBef>
                <a:spcPts val="0"/>
              </a:spcBef>
              <a:spcAft>
                <a:spcPts val="1200"/>
              </a:spcAft>
            </a:pPr>
            <a:r>
              <a:rPr lang="en-US" dirty="0" smtClean="0"/>
              <a:t>Use positive end-expiratory pressure ≥5 cm H</a:t>
            </a:r>
            <a:r>
              <a:rPr lang="en-US" baseline="-25000" dirty="0" smtClean="0"/>
              <a:t>2</a:t>
            </a:r>
            <a:r>
              <a:rPr lang="en-US" dirty="0" smtClean="0"/>
              <a:t>O, not zero end-expiratory pressure </a:t>
            </a:r>
          </a:p>
          <a:p>
            <a:pPr>
              <a:spcBef>
                <a:spcPts val="0"/>
              </a:spcBef>
              <a:spcAft>
                <a:spcPts val="1200"/>
              </a:spcAft>
            </a:pPr>
            <a:r>
              <a:rPr lang="en-US" dirty="0" smtClean="0"/>
              <a:t>Maintain plateau pressure at ≤30 cm H</a:t>
            </a:r>
            <a:r>
              <a:rPr lang="en-US" baseline="-25000" dirty="0" smtClean="0"/>
              <a:t>2</a:t>
            </a:r>
            <a:r>
              <a:rPr lang="en-US" dirty="0" smtClean="0"/>
              <a:t>O</a:t>
            </a:r>
          </a:p>
          <a:p>
            <a:pPr>
              <a:spcBef>
                <a:spcPts val="0"/>
              </a:spcBef>
              <a:spcAft>
                <a:spcPts val="1200"/>
              </a:spcAft>
            </a:pPr>
            <a:r>
              <a:rPr lang="en-US" dirty="0" smtClean="0"/>
              <a:t>Use tidal volume of 6–8 cc/kg predicted body weight in patients who do not have ARDS, 4-6 cc/kg predicted body weight in patients who do have ARDS</a:t>
            </a:r>
          </a:p>
        </p:txBody>
      </p:sp>
      <p:sp>
        <p:nvSpPr>
          <p:cNvPr id="4" name="TextBox 3"/>
          <p:cNvSpPr txBox="1"/>
          <p:nvPr/>
        </p:nvSpPr>
        <p:spPr>
          <a:xfrm>
            <a:off x="4648200" y="5658132"/>
            <a:ext cx="4495800" cy="600164"/>
          </a:xfrm>
          <a:prstGeom prst="rect">
            <a:avLst/>
          </a:prstGeom>
          <a:noFill/>
        </p:spPr>
        <p:txBody>
          <a:bodyPr wrap="square" rtlCol="0">
            <a:spAutoFit/>
          </a:bodyPr>
          <a:lstStyle/>
          <a:p>
            <a:r>
              <a:rPr lang="en-US" sz="1100" dirty="0" smtClean="0"/>
              <a:t>15. Lellouche </a:t>
            </a:r>
            <a:r>
              <a:rPr lang="en-US" sz="1100" dirty="0"/>
              <a:t>F, Lipes J. Prophylactic protective ventilation: lower tidal volumes for all critically ill patients?  Intensive Care Med. 2013;39(1), 6-15. PMID: 23108608.</a:t>
            </a:r>
          </a:p>
        </p:txBody>
      </p:sp>
    </p:spTree>
    <p:extLst>
      <p:ext uri="{BB962C8B-B14F-4D97-AF65-F5344CB8AC3E}">
        <p14:creationId xmlns:p14="http://schemas.microsoft.com/office/powerpoint/2010/main" val="843281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2014 SHEA Compendium Update</a:t>
            </a:r>
            <a:r>
              <a:rPr lang="en-US" baseline="30000" dirty="0" smtClean="0"/>
              <a:t>16</a:t>
            </a:r>
            <a:endParaRPr lang="en-US" baseline="30000" dirty="0"/>
          </a:p>
        </p:txBody>
      </p:sp>
      <p:sp>
        <p:nvSpPr>
          <p:cNvPr id="5" name="Content Placeholder 4"/>
          <p:cNvSpPr>
            <a:spLocks noGrp="1"/>
          </p:cNvSpPr>
          <p:nvPr>
            <p:ph idx="1"/>
          </p:nvPr>
        </p:nvSpPr>
        <p:spPr/>
        <p:txBody>
          <a:bodyPr/>
          <a:lstStyle/>
          <a:p>
            <a:pPr marL="0" indent="0">
              <a:spcAft>
                <a:spcPts val="1200"/>
              </a:spcAft>
              <a:buNone/>
            </a:pPr>
            <a:r>
              <a:rPr lang="en-US" sz="2800" dirty="0" smtClean="0">
                <a:solidFill>
                  <a:schemeClr val="accent5"/>
                </a:solidFill>
              </a:rPr>
              <a:t>Society for Healthcare Epidemiology of America</a:t>
            </a:r>
          </a:p>
          <a:p>
            <a:pPr>
              <a:spcAft>
                <a:spcPts val="1200"/>
              </a:spcAft>
            </a:pPr>
            <a:r>
              <a:rPr lang="en-US" sz="2800" dirty="0" smtClean="0"/>
              <a:t>Elevate </a:t>
            </a:r>
            <a:r>
              <a:rPr lang="en-US" sz="2800" dirty="0"/>
              <a:t>the head of the </a:t>
            </a:r>
            <a:r>
              <a:rPr lang="en-US" sz="2800" dirty="0" smtClean="0"/>
              <a:t>bed 30–45 degrees </a:t>
            </a:r>
            <a:endParaRPr lang="en-US" sz="2800" dirty="0"/>
          </a:p>
          <a:p>
            <a:pPr>
              <a:spcAft>
                <a:spcPts val="1200"/>
              </a:spcAft>
            </a:pPr>
            <a:r>
              <a:rPr lang="en-US" sz="2800" dirty="0"/>
              <a:t>Provide endotracheal tubes with subglottic secretion drainage ports for patients likely to require more than 48 or 72 hours of intubation  </a:t>
            </a:r>
          </a:p>
          <a:p>
            <a:pPr>
              <a:spcAft>
                <a:spcPts val="1200"/>
              </a:spcAft>
            </a:pPr>
            <a:r>
              <a:rPr lang="en-US" sz="2800" dirty="0" smtClean="0"/>
              <a:t>Manage </a:t>
            </a:r>
            <a:r>
              <a:rPr lang="en-US" sz="2800" dirty="0"/>
              <a:t>ventilated patients without </a:t>
            </a:r>
            <a:r>
              <a:rPr lang="en-US" sz="2800" dirty="0" smtClean="0"/>
              <a:t>sedation </a:t>
            </a:r>
            <a:r>
              <a:rPr lang="en-US" sz="2800" dirty="0"/>
              <a:t>whenever possible </a:t>
            </a:r>
            <a:endParaRPr lang="en-US" sz="2800" dirty="0" smtClean="0"/>
          </a:p>
        </p:txBody>
      </p:sp>
      <p:sp>
        <p:nvSpPr>
          <p:cNvPr id="3" name="TextBox 2"/>
          <p:cNvSpPr txBox="1"/>
          <p:nvPr/>
        </p:nvSpPr>
        <p:spPr>
          <a:xfrm>
            <a:off x="4191000" y="5486400"/>
            <a:ext cx="4800600" cy="600164"/>
          </a:xfrm>
          <a:prstGeom prst="rect">
            <a:avLst/>
          </a:prstGeom>
          <a:noFill/>
        </p:spPr>
        <p:txBody>
          <a:bodyPr wrap="square" rtlCol="0">
            <a:spAutoFit/>
          </a:bodyPr>
          <a:lstStyle/>
          <a:p>
            <a:r>
              <a:rPr lang="en-US" sz="1100" dirty="0" smtClean="0"/>
              <a:t>16. Klompas </a:t>
            </a:r>
            <a:r>
              <a:rPr lang="en-US" sz="1100" dirty="0"/>
              <a:t>M, Branson R, Eichenwald EC, et al. Strategies to prevent ventilator-associated pneumonia in acute care hospitals: 2014 update. Infect Control Hosp Epidemiol 2014;35(8):915-936. PMID: 25026607.</a:t>
            </a:r>
          </a:p>
        </p:txBody>
      </p:sp>
    </p:spTree>
    <p:extLst>
      <p:ext uri="{BB962C8B-B14F-4D97-AF65-F5344CB8AC3E}">
        <p14:creationId xmlns:p14="http://schemas.microsoft.com/office/powerpoint/2010/main" val="1369209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2014 SHEA Compendium Update</a:t>
            </a:r>
            <a:r>
              <a:rPr lang="en-US" baseline="30000" dirty="0" smtClean="0"/>
              <a:t>16</a:t>
            </a:r>
            <a:endParaRPr lang="en-US" baseline="30000" dirty="0"/>
          </a:p>
        </p:txBody>
      </p:sp>
      <p:sp>
        <p:nvSpPr>
          <p:cNvPr id="5" name="Content Placeholder 4"/>
          <p:cNvSpPr>
            <a:spLocks noGrp="1"/>
          </p:cNvSpPr>
          <p:nvPr>
            <p:ph idx="1"/>
          </p:nvPr>
        </p:nvSpPr>
        <p:spPr/>
        <p:txBody>
          <a:bodyPr>
            <a:normAutofit/>
          </a:bodyPr>
          <a:lstStyle/>
          <a:p>
            <a:r>
              <a:rPr lang="en-US" sz="2800" dirty="0" smtClean="0"/>
              <a:t>Interrupt </a:t>
            </a:r>
            <a:r>
              <a:rPr lang="en-US" sz="2800" dirty="0"/>
              <a:t>sedation once a day </a:t>
            </a:r>
            <a:r>
              <a:rPr lang="en-US" sz="2800" dirty="0" smtClean="0"/>
              <a:t>(SAT)</a:t>
            </a:r>
          </a:p>
          <a:p>
            <a:r>
              <a:rPr lang="en-US" sz="2800" dirty="0"/>
              <a:t>Assess readiness to extubate once a day </a:t>
            </a:r>
            <a:r>
              <a:rPr lang="en-US" sz="2800" dirty="0" smtClean="0"/>
              <a:t>(SBT) </a:t>
            </a:r>
          </a:p>
          <a:p>
            <a:r>
              <a:rPr lang="en-US" sz="2800" dirty="0" smtClean="0"/>
              <a:t>Pair SATs with SBTs</a:t>
            </a:r>
          </a:p>
          <a:p>
            <a:r>
              <a:rPr lang="en-US" sz="2800" dirty="0" smtClean="0"/>
              <a:t>Employ </a:t>
            </a:r>
            <a:r>
              <a:rPr lang="en-US" sz="2800" dirty="0"/>
              <a:t>early exercise and </a:t>
            </a:r>
            <a:r>
              <a:rPr lang="en-US" sz="2800" dirty="0" smtClean="0"/>
              <a:t>mobilization</a:t>
            </a:r>
          </a:p>
          <a:p>
            <a:r>
              <a:rPr lang="en-US" sz="2800" dirty="0"/>
              <a:t>Use </a:t>
            </a:r>
            <a:r>
              <a:rPr lang="en-US" sz="2800" dirty="0" smtClean="0"/>
              <a:t>noninvasive </a:t>
            </a:r>
            <a:r>
              <a:rPr lang="en-US" sz="2800" dirty="0"/>
              <a:t>positive pressure ventilation </a:t>
            </a:r>
            <a:r>
              <a:rPr lang="en-US" sz="2800" dirty="0" smtClean="0"/>
              <a:t>whenever </a:t>
            </a:r>
            <a:r>
              <a:rPr lang="en-US" sz="2800" dirty="0"/>
              <a:t>feasible </a:t>
            </a:r>
          </a:p>
        </p:txBody>
      </p:sp>
      <p:sp>
        <p:nvSpPr>
          <p:cNvPr id="4" name="TextBox 3"/>
          <p:cNvSpPr txBox="1"/>
          <p:nvPr/>
        </p:nvSpPr>
        <p:spPr>
          <a:xfrm>
            <a:off x="4267200" y="5562600"/>
            <a:ext cx="4800600" cy="600164"/>
          </a:xfrm>
          <a:prstGeom prst="rect">
            <a:avLst/>
          </a:prstGeom>
          <a:noFill/>
        </p:spPr>
        <p:txBody>
          <a:bodyPr wrap="square" rtlCol="0">
            <a:spAutoFit/>
          </a:bodyPr>
          <a:lstStyle/>
          <a:p>
            <a:r>
              <a:rPr lang="en-US" sz="1100" dirty="0" smtClean="0"/>
              <a:t>16. Klompas </a:t>
            </a:r>
            <a:r>
              <a:rPr lang="en-US" sz="1100" dirty="0"/>
              <a:t>M, Branson R, Eichenwald EC, et al. Strategies to prevent ventilator-associated pneumonia in acute care hospitals: 2014 update. Infect Control Hosp Epidemiol 2014;35(8):</a:t>
            </a:r>
            <a:r>
              <a:rPr lang="en-US" sz="1100" dirty="0" smtClean="0"/>
              <a:t>915-36</a:t>
            </a:r>
            <a:r>
              <a:rPr lang="en-US" sz="1100" dirty="0"/>
              <a:t>. PMID: 25026607.</a:t>
            </a:r>
          </a:p>
        </p:txBody>
      </p:sp>
    </p:spTree>
    <p:extLst>
      <p:ext uri="{BB962C8B-B14F-4D97-AF65-F5344CB8AC3E}">
        <p14:creationId xmlns:p14="http://schemas.microsoft.com/office/powerpoint/2010/main" val="20196628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dirty="0" smtClean="0"/>
              <a:t>2013 Society of Critical Care Medicine </a:t>
            </a:r>
            <a:br>
              <a:rPr lang="en-US" dirty="0" smtClean="0"/>
            </a:br>
            <a:r>
              <a:rPr lang="en-US" dirty="0" smtClean="0"/>
              <a:t>PAD Guidelines</a:t>
            </a:r>
            <a:r>
              <a:rPr lang="en-US" baseline="30000" dirty="0" smtClean="0"/>
              <a:t>17</a:t>
            </a:r>
            <a:endParaRPr lang="en-US" baseline="30000" dirty="0"/>
          </a:p>
        </p:txBody>
      </p:sp>
      <p:sp>
        <p:nvSpPr>
          <p:cNvPr id="3" name="Content Placeholder 2"/>
          <p:cNvSpPr>
            <a:spLocks noGrp="1"/>
          </p:cNvSpPr>
          <p:nvPr>
            <p:ph idx="1"/>
          </p:nvPr>
        </p:nvSpPr>
        <p:spPr>
          <a:xfrm>
            <a:off x="452511" y="990600"/>
            <a:ext cx="8229600" cy="4734296"/>
          </a:xfrm>
        </p:spPr>
        <p:txBody>
          <a:bodyPr>
            <a:noAutofit/>
          </a:bodyPr>
          <a:lstStyle/>
          <a:p>
            <a:pPr marL="514350" indent="-514350">
              <a:spcAft>
                <a:spcPts val="1200"/>
              </a:spcAft>
              <a:buFont typeface="+mj-lt"/>
              <a:buAutoNum type="arabicPeriod"/>
            </a:pPr>
            <a:r>
              <a:rPr lang="en-US" sz="2800" dirty="0" smtClean="0"/>
              <a:t>Establish an overarching protocoled approach to daily ICU patient management using 2013 Pain, Agitation, and Delirium (PAD) Guidelines</a:t>
            </a:r>
          </a:p>
          <a:p>
            <a:pPr marL="514350" indent="-514350">
              <a:spcAft>
                <a:spcPts val="1200"/>
              </a:spcAft>
              <a:buFont typeface="+mj-lt"/>
              <a:buAutoNum type="arabicPeriod"/>
            </a:pPr>
            <a:r>
              <a:rPr lang="en-US" sz="2800" dirty="0" smtClean="0"/>
              <a:t>Assess and treat pain first (may be sufficient)</a:t>
            </a:r>
            <a:endParaRPr lang="en-US" sz="2800" dirty="0"/>
          </a:p>
          <a:p>
            <a:pPr marL="514350" indent="-514350">
              <a:buFont typeface="+mj-lt"/>
              <a:buAutoNum type="arabicPeriod"/>
            </a:pPr>
            <a:r>
              <a:rPr lang="en-US" sz="2800" dirty="0" smtClean="0"/>
              <a:t>If patient remains agitated after adequately treating pain</a:t>
            </a:r>
            <a:endParaRPr lang="en-US" sz="2800" dirty="0"/>
          </a:p>
          <a:p>
            <a:pPr marL="914400" lvl="1" indent="-406400">
              <a:buFont typeface="Lucida Grande"/>
              <a:buChar char="–"/>
            </a:pPr>
            <a:r>
              <a:rPr lang="en-US" sz="2400" dirty="0" smtClean="0"/>
              <a:t>Start with bolus sedation as needed</a:t>
            </a:r>
          </a:p>
          <a:p>
            <a:pPr marL="914400" lvl="1" indent="-406400">
              <a:buFont typeface="Lucida Grande"/>
              <a:buChar char="–"/>
            </a:pPr>
            <a:r>
              <a:rPr lang="en-US" sz="2400" dirty="0" smtClean="0"/>
              <a:t>Use </a:t>
            </a:r>
            <a:r>
              <a:rPr lang="en-US" sz="2400" dirty="0"/>
              <a:t>continuous </a:t>
            </a:r>
            <a:r>
              <a:rPr lang="en-US" sz="2400" dirty="0" smtClean="0"/>
              <a:t>sedation if boluses exceed 3</a:t>
            </a:r>
            <a:r>
              <a:rPr lang="en-US" sz="2400" dirty="0"/>
              <a:t> </a:t>
            </a:r>
            <a:r>
              <a:rPr lang="en-US" sz="2400" dirty="0" smtClean="0"/>
              <a:t>per hour</a:t>
            </a:r>
          </a:p>
          <a:p>
            <a:pPr marL="514350" indent="-514350">
              <a:buFont typeface="+mj-lt"/>
              <a:buAutoNum type="arabicPeriod"/>
            </a:pPr>
            <a:r>
              <a:rPr lang="en-US" sz="2800" dirty="0" smtClean="0"/>
              <a:t>Avoid continuous benzodiazepines in most patients</a:t>
            </a:r>
          </a:p>
        </p:txBody>
      </p:sp>
      <p:sp>
        <p:nvSpPr>
          <p:cNvPr id="4" name="TextBox 3"/>
          <p:cNvSpPr txBox="1"/>
          <p:nvPr/>
        </p:nvSpPr>
        <p:spPr>
          <a:xfrm>
            <a:off x="4602480" y="5637490"/>
            <a:ext cx="4419600" cy="769441"/>
          </a:xfrm>
          <a:prstGeom prst="rect">
            <a:avLst/>
          </a:prstGeom>
          <a:noFill/>
        </p:spPr>
        <p:txBody>
          <a:bodyPr wrap="square" rtlCol="0">
            <a:spAutoFit/>
          </a:bodyPr>
          <a:lstStyle/>
          <a:p>
            <a:r>
              <a:rPr lang="en-US" sz="1100" dirty="0" smtClean="0"/>
              <a:t>17. Barr </a:t>
            </a:r>
            <a:r>
              <a:rPr lang="en-US" sz="1100" dirty="0"/>
              <a:t>J, Fraser GL, Puntillo K, et al.; American College of Critical Care Medicine. Clinical practice guidelines for the management of pain, agitation, and delirium in adult patients in the intensive care unit. Crit Care Med. 2013 Jan;41(1):263-306. PMID: 23269131.</a:t>
            </a:r>
          </a:p>
        </p:txBody>
      </p:sp>
    </p:spTree>
    <p:extLst>
      <p:ext uri="{BB962C8B-B14F-4D97-AF65-F5344CB8AC3E}">
        <p14:creationId xmlns:p14="http://schemas.microsoft.com/office/powerpoint/2010/main" val="1347701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7914"/>
            <a:ext cx="8229600" cy="4734296"/>
          </a:xfrm>
        </p:spPr>
        <p:txBody>
          <a:bodyPr>
            <a:normAutofit fontScale="92500" lnSpcReduction="10000"/>
          </a:bodyPr>
          <a:lstStyle/>
          <a:p>
            <a:pPr marL="514350" indent="-514350">
              <a:buFont typeface="+mj-lt"/>
              <a:buAutoNum type="arabicPeriod" startAt="5"/>
            </a:pPr>
            <a:r>
              <a:rPr lang="en-US" dirty="0" smtClean="0"/>
              <a:t>Interrupt sedation daily</a:t>
            </a:r>
          </a:p>
          <a:p>
            <a:pPr marL="914400" lvl="1" indent="-406400">
              <a:buFont typeface="Lucida Grande"/>
              <a:buChar char="–"/>
            </a:pPr>
            <a:r>
              <a:rPr lang="en-US" dirty="0" smtClean="0"/>
              <a:t>If necessary to restart, use lowest dose possible to maintain target level of consciousness</a:t>
            </a:r>
          </a:p>
          <a:p>
            <a:pPr marL="514350" indent="-514350">
              <a:buAutoNum type="arabicPeriod" startAt="5"/>
            </a:pPr>
            <a:r>
              <a:rPr lang="en-US" dirty="0" smtClean="0"/>
              <a:t>Avoid deep sedation; instead, target awake or alert</a:t>
            </a:r>
          </a:p>
          <a:p>
            <a:pPr marL="514350" indent="-514350">
              <a:buAutoNum type="arabicPeriod" startAt="5"/>
            </a:pPr>
            <a:r>
              <a:rPr lang="en-US" dirty="0" smtClean="0"/>
              <a:t>Screen for delirium with validated tool</a:t>
            </a:r>
            <a:endParaRPr lang="en-US" dirty="0"/>
          </a:p>
          <a:p>
            <a:pPr marL="914400" lvl="1" indent="-406400">
              <a:buFont typeface="Lucida Grande"/>
              <a:buChar char="–"/>
            </a:pPr>
            <a:r>
              <a:rPr lang="en-US" dirty="0" smtClean="0"/>
              <a:t>If delirious, first seek reversible causes and attempt nonpharmacological management</a:t>
            </a:r>
          </a:p>
          <a:p>
            <a:pPr marL="514350" indent="-514350">
              <a:buAutoNum type="arabicPeriod" startAt="5"/>
            </a:pPr>
            <a:r>
              <a:rPr lang="en-US" dirty="0" smtClean="0"/>
              <a:t>Use ABCDE bundle to improve outcomes for your patients </a:t>
            </a:r>
          </a:p>
          <a:p>
            <a:pPr marL="514350" indent="-514350">
              <a:buAutoNum type="arabicPeriod" startAt="5"/>
            </a:pPr>
            <a:endParaRPr lang="en-US" sz="2000" dirty="0" smtClean="0"/>
          </a:p>
        </p:txBody>
      </p:sp>
      <p:sp>
        <p:nvSpPr>
          <p:cNvPr id="7" name="Title 1"/>
          <p:cNvSpPr>
            <a:spLocks noGrp="1"/>
          </p:cNvSpPr>
          <p:nvPr>
            <p:ph type="title"/>
          </p:nvPr>
        </p:nvSpPr>
        <p:spPr/>
        <p:txBody>
          <a:bodyPr>
            <a:noAutofit/>
          </a:bodyPr>
          <a:lstStyle/>
          <a:p>
            <a:pPr>
              <a:lnSpc>
                <a:spcPct val="80000"/>
              </a:lnSpc>
            </a:pPr>
            <a:r>
              <a:rPr lang="en-US" dirty="0" smtClean="0"/>
              <a:t>2013 Society of Critical Care Medicine </a:t>
            </a:r>
            <a:br>
              <a:rPr lang="en-US" dirty="0" smtClean="0"/>
            </a:br>
            <a:r>
              <a:rPr lang="en-US" dirty="0" smtClean="0"/>
              <a:t>PAD Guidelines</a:t>
            </a:r>
            <a:r>
              <a:rPr lang="en-US" baseline="30000" dirty="0" smtClean="0"/>
              <a:t>17</a:t>
            </a:r>
            <a:endParaRPr lang="en-US" baseline="30000" dirty="0"/>
          </a:p>
        </p:txBody>
      </p:sp>
      <p:sp>
        <p:nvSpPr>
          <p:cNvPr id="4" name="TextBox 3"/>
          <p:cNvSpPr txBox="1"/>
          <p:nvPr/>
        </p:nvSpPr>
        <p:spPr>
          <a:xfrm>
            <a:off x="4602480" y="5637490"/>
            <a:ext cx="4419600" cy="769441"/>
          </a:xfrm>
          <a:prstGeom prst="rect">
            <a:avLst/>
          </a:prstGeom>
          <a:noFill/>
        </p:spPr>
        <p:txBody>
          <a:bodyPr wrap="square" rtlCol="0">
            <a:spAutoFit/>
          </a:bodyPr>
          <a:lstStyle/>
          <a:p>
            <a:r>
              <a:rPr lang="en-US" sz="1100" dirty="0" smtClean="0"/>
              <a:t>17. Barr </a:t>
            </a:r>
            <a:r>
              <a:rPr lang="en-US" sz="1100" dirty="0"/>
              <a:t>J, Fraser GL, Puntillo K, et al.; American College of Critical Care Medicine. Clinical practice guidelines for the management of pain, agitation, and delirium in adult patients in the intensive care unit. Crit Care Med. 2013 Jan;41(1):263-306. PMID: 23269131.</a:t>
            </a:r>
          </a:p>
        </p:txBody>
      </p:sp>
    </p:spTree>
    <p:extLst>
      <p:ext uri="{BB962C8B-B14F-4D97-AF65-F5344CB8AC3E}">
        <p14:creationId xmlns:p14="http://schemas.microsoft.com/office/powerpoint/2010/main" val="1306766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cs typeface="Times New Roman" pitchFamily="18" charset="0"/>
              </a:rPr>
              <a:t>ABCDEF Bundle</a:t>
            </a:r>
            <a:r>
              <a:rPr lang="en-US" baseline="30000" dirty="0" smtClean="0">
                <a:cs typeface="Times New Roman" pitchFamily="18" charset="0"/>
              </a:rPr>
              <a:t>18</a:t>
            </a:r>
            <a:endParaRPr lang="en-US" sz="2400" b="0" baseline="30000" dirty="0"/>
          </a:p>
        </p:txBody>
      </p:sp>
      <p:sp>
        <p:nvSpPr>
          <p:cNvPr id="10" name="Content Placeholder 2"/>
          <p:cNvSpPr>
            <a:spLocks noGrp="1"/>
          </p:cNvSpPr>
          <p:nvPr>
            <p:ph idx="1"/>
          </p:nvPr>
        </p:nvSpPr>
        <p:spPr>
          <a:xfrm>
            <a:off x="457200" y="1066800"/>
            <a:ext cx="8229600" cy="4038600"/>
          </a:xfrm>
        </p:spPr>
        <p:txBody>
          <a:bodyPr/>
          <a:lstStyle/>
          <a:p>
            <a:pPr marL="0" indent="0">
              <a:spcBef>
                <a:spcPts val="0"/>
              </a:spcBef>
              <a:spcAft>
                <a:spcPts val="600"/>
              </a:spcAft>
              <a:buNone/>
            </a:pPr>
            <a:r>
              <a:rPr lang="en-US" dirty="0" smtClean="0">
                <a:solidFill>
                  <a:schemeClr val="accent5"/>
                </a:solidFill>
                <a:cs typeface="Times New Roman" pitchFamily="18" charset="0"/>
              </a:rPr>
              <a:t>Intervention</a:t>
            </a:r>
          </a:p>
          <a:p>
            <a:pPr>
              <a:spcBef>
                <a:spcPts val="0"/>
              </a:spcBef>
              <a:spcAft>
                <a:spcPts val="600"/>
              </a:spcAft>
            </a:pPr>
            <a:r>
              <a:rPr lang="en-US" sz="3200" b="1" dirty="0" smtClean="0">
                <a:cs typeface="Times New Roman" pitchFamily="18" charset="0"/>
              </a:rPr>
              <a:t>A</a:t>
            </a:r>
            <a:r>
              <a:rPr lang="en-US" sz="3200" dirty="0" smtClean="0">
                <a:cs typeface="Times New Roman" pitchFamily="18" charset="0"/>
              </a:rPr>
              <a:t>wakening </a:t>
            </a:r>
            <a:r>
              <a:rPr lang="en-US" sz="3200" dirty="0">
                <a:cs typeface="Times New Roman" pitchFamily="18" charset="0"/>
              </a:rPr>
              <a:t>and </a:t>
            </a:r>
            <a:endParaRPr lang="en-US" sz="3200" dirty="0" smtClean="0">
              <a:cs typeface="Times New Roman" pitchFamily="18" charset="0"/>
            </a:endParaRPr>
          </a:p>
          <a:p>
            <a:pPr>
              <a:spcBef>
                <a:spcPts val="0"/>
              </a:spcBef>
              <a:spcAft>
                <a:spcPts val="600"/>
              </a:spcAft>
            </a:pPr>
            <a:r>
              <a:rPr lang="en-US" sz="3200" b="1" dirty="0" smtClean="0">
                <a:cs typeface="Times New Roman" pitchFamily="18" charset="0"/>
              </a:rPr>
              <a:t>B</a:t>
            </a:r>
            <a:r>
              <a:rPr lang="en-US" sz="3200" dirty="0" smtClean="0">
                <a:cs typeface="Times New Roman" pitchFamily="18" charset="0"/>
              </a:rPr>
              <a:t>reathing coordination</a:t>
            </a:r>
          </a:p>
          <a:p>
            <a:pPr>
              <a:spcBef>
                <a:spcPts val="0"/>
              </a:spcBef>
              <a:spcAft>
                <a:spcPts val="600"/>
              </a:spcAft>
            </a:pPr>
            <a:r>
              <a:rPr lang="en-US" sz="3200" b="1" dirty="0" smtClean="0">
                <a:cs typeface="Times New Roman" pitchFamily="18" charset="0"/>
              </a:rPr>
              <a:t>C</a:t>
            </a:r>
            <a:r>
              <a:rPr lang="en-US" sz="3200" dirty="0" smtClean="0">
                <a:cs typeface="Times New Roman" pitchFamily="18" charset="0"/>
              </a:rPr>
              <a:t>hoose light sedation</a:t>
            </a:r>
          </a:p>
          <a:p>
            <a:pPr>
              <a:spcBef>
                <a:spcPts val="0"/>
              </a:spcBef>
              <a:spcAft>
                <a:spcPts val="600"/>
              </a:spcAft>
            </a:pPr>
            <a:r>
              <a:rPr lang="en-US" sz="3200" b="1" dirty="0" smtClean="0">
                <a:cs typeface="Times New Roman" pitchFamily="18" charset="0"/>
              </a:rPr>
              <a:t>D</a:t>
            </a:r>
            <a:r>
              <a:rPr lang="en-US" sz="3200" dirty="0" smtClean="0">
                <a:cs typeface="Times New Roman" pitchFamily="18" charset="0"/>
              </a:rPr>
              <a:t>elirium monitoring/management </a:t>
            </a:r>
            <a:r>
              <a:rPr lang="en-US" sz="3200" dirty="0">
                <a:cs typeface="Times New Roman" pitchFamily="18" charset="0"/>
              </a:rPr>
              <a:t>and </a:t>
            </a:r>
            <a:endParaRPr lang="en-US" sz="3200" dirty="0" smtClean="0">
              <a:cs typeface="Times New Roman" pitchFamily="18" charset="0"/>
            </a:endParaRPr>
          </a:p>
          <a:p>
            <a:pPr>
              <a:spcBef>
                <a:spcPts val="0"/>
              </a:spcBef>
              <a:spcAft>
                <a:spcPts val="600"/>
              </a:spcAft>
            </a:pPr>
            <a:r>
              <a:rPr lang="en-US" sz="3200" b="1" dirty="0" smtClean="0">
                <a:cs typeface="Times New Roman" pitchFamily="18" charset="0"/>
              </a:rPr>
              <a:t>E</a:t>
            </a:r>
            <a:r>
              <a:rPr lang="en-US" sz="3200" dirty="0" smtClean="0">
                <a:cs typeface="Times New Roman" pitchFamily="18" charset="0"/>
              </a:rPr>
              <a:t>arly </a:t>
            </a:r>
            <a:r>
              <a:rPr lang="en-US" sz="3200" dirty="0">
                <a:cs typeface="Times New Roman" pitchFamily="18" charset="0"/>
              </a:rPr>
              <a:t>exercise/mobility </a:t>
            </a:r>
            <a:r>
              <a:rPr lang="en-US" sz="3200" dirty="0" smtClean="0">
                <a:cs typeface="Times New Roman" pitchFamily="18" charset="0"/>
              </a:rPr>
              <a:t>bundle</a:t>
            </a:r>
          </a:p>
          <a:p>
            <a:pPr>
              <a:spcBef>
                <a:spcPts val="0"/>
              </a:spcBef>
              <a:spcAft>
                <a:spcPts val="600"/>
              </a:spcAft>
            </a:pPr>
            <a:r>
              <a:rPr lang="en-US" sz="3200" b="1" dirty="0" smtClean="0">
                <a:cs typeface="Times New Roman" pitchFamily="18" charset="0"/>
              </a:rPr>
              <a:t>F</a:t>
            </a:r>
            <a:r>
              <a:rPr lang="en-US" sz="3200" dirty="0" smtClean="0">
                <a:cs typeface="Times New Roman" pitchFamily="18" charset="0"/>
              </a:rPr>
              <a:t>amily and patient involvement (new)</a:t>
            </a:r>
          </a:p>
        </p:txBody>
      </p:sp>
      <p:sp>
        <p:nvSpPr>
          <p:cNvPr id="2" name="TextBox 1"/>
          <p:cNvSpPr txBox="1"/>
          <p:nvPr/>
        </p:nvSpPr>
        <p:spPr>
          <a:xfrm>
            <a:off x="4343400" y="5548365"/>
            <a:ext cx="4648200" cy="861774"/>
          </a:xfrm>
          <a:prstGeom prst="rect">
            <a:avLst/>
          </a:prstGeom>
          <a:noFill/>
        </p:spPr>
        <p:txBody>
          <a:bodyPr wrap="square" rtlCol="0">
            <a:spAutoFit/>
          </a:bodyPr>
          <a:lstStyle/>
          <a:p>
            <a:r>
              <a:rPr lang="en-US" sz="1000" dirty="0" smtClean="0"/>
              <a:t>18. Balas </a:t>
            </a:r>
            <a:r>
              <a:rPr lang="en-US" sz="1000" dirty="0"/>
              <a:t>MC, Burke WJ, Gannon D, et al. Implementing the awakening and breathing coordination, delirium monitoring/management, and early exercise/mobility bundle into everyday care: opportunities, challenges, and lessons learned for implementing the ICU Pain, Agitation, and Delirium Guidelines. Crit Care Med. 2013;41(9):S116-27. PMID: 23989089.</a:t>
            </a:r>
          </a:p>
        </p:txBody>
      </p:sp>
    </p:spTree>
    <p:extLst>
      <p:ext uri="{BB962C8B-B14F-4D97-AF65-F5344CB8AC3E}">
        <p14:creationId xmlns:p14="http://schemas.microsoft.com/office/powerpoint/2010/main" val="157730136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Picture 4" descr="Questions?" title="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0" y="852668"/>
            <a:ext cx="9144000" cy="5065776"/>
          </a:xfrm>
          <a:prstGeom prst="rect">
            <a:avLst/>
          </a:prstGeom>
        </p:spPr>
      </p:pic>
    </p:spTree>
    <p:extLst>
      <p:ext uri="{BB962C8B-B14F-4D97-AF65-F5344CB8AC3E}">
        <p14:creationId xmlns:p14="http://schemas.microsoft.com/office/powerpoint/2010/main" val="427761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5"/>
                </a:solidFill>
              </a:rPr>
              <a:t>H</a:t>
            </a:r>
            <a:r>
              <a:rPr lang="en-US" sz="3200" dirty="0" smtClean="0">
                <a:solidFill>
                  <a:srgbClr val="4BACC6"/>
                </a:solidFill>
              </a:rPr>
              <a:t>ow do we get patients off the ventilator Faster?</a:t>
            </a:r>
            <a:endParaRPr lang="en-US" sz="1600" dirty="0">
              <a:solidFill>
                <a:srgbClr val="4BACC6"/>
              </a:solidFill>
            </a:endParaRPr>
          </a:p>
        </p:txBody>
      </p:sp>
    </p:spTree>
    <p:extLst>
      <p:ext uri="{BB962C8B-B14F-4D97-AF65-F5344CB8AC3E}">
        <p14:creationId xmlns:p14="http://schemas.microsoft.com/office/powerpoint/2010/main" val="37562597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000" dirty="0"/>
              <a:t>Carson SS, Cox CE, Homes GM</a:t>
            </a:r>
            <a:r>
              <a:rPr lang="en-US" sz="2000" dirty="0" smtClean="0"/>
              <a:t>, et al. </a:t>
            </a:r>
            <a:r>
              <a:rPr lang="en-US" sz="2000" dirty="0"/>
              <a:t>The changing epidemiology of mechanical ventilation: a population-based study. J Intensive Care Med. </a:t>
            </a:r>
            <a:r>
              <a:rPr lang="en-US" sz="2000" dirty="0" smtClean="0"/>
              <a:t>2006;21(3</a:t>
            </a:r>
            <a:r>
              <a:rPr lang="en-US" sz="2000" dirty="0"/>
              <a:t>):173-82. PMID: 16672639</a:t>
            </a:r>
            <a:r>
              <a:rPr lang="en-US" sz="2000" dirty="0" smtClean="0"/>
              <a:t>.</a:t>
            </a:r>
          </a:p>
          <a:p>
            <a:pPr marL="514350" indent="-514350">
              <a:buFont typeface="+mj-lt"/>
              <a:buAutoNum type="arabicPeriod"/>
            </a:pPr>
            <a:r>
              <a:rPr lang="en-US" sz="2000" dirty="0"/>
              <a:t>Klompas M, Khan Y, Kleinman K, et al. Multicenter evaluation of a novel surveillance paradigm for complications of mechanical ventilation. PLoS ONE. 2011 Mar 22;6(3):e18062. PMID: 21445364</a:t>
            </a:r>
            <a:r>
              <a:rPr lang="en-US" sz="2000" dirty="0" smtClean="0"/>
              <a:t>.</a:t>
            </a:r>
          </a:p>
          <a:p>
            <a:pPr marL="514350" indent="-514350">
              <a:buFont typeface="+mj-lt"/>
              <a:buAutoNum type="arabicPeriod"/>
            </a:pPr>
            <a:r>
              <a:rPr lang="en-US" sz="2000" dirty="0"/>
              <a:t>Klein Klouwenberg PM, van Mourik MS, Ong DS, et al. Electronic implementation of a novel surveillance paradigm for ventilator-associated events: feasibility and validation. Am J Respir Crit Care Med. 2014 Apr 15;189(8):947-55. PMID: </a:t>
            </a:r>
            <a:r>
              <a:rPr lang="en-US" sz="2000" dirty="0" smtClean="0"/>
              <a:t>24498886</a:t>
            </a:r>
            <a:r>
              <a:rPr lang="en-US" sz="2000" dirty="0"/>
              <a:t>.</a:t>
            </a:r>
          </a:p>
          <a:p>
            <a:pPr marL="514350" indent="-514350">
              <a:buFont typeface="+mj-lt"/>
              <a:buAutoNum type="arabicPeriod"/>
            </a:pPr>
            <a:r>
              <a:rPr lang="en-US" sz="2000" dirty="0"/>
              <a:t>Safdar N, Dezfullian C, Collard </a:t>
            </a:r>
            <a:r>
              <a:rPr lang="en-US" sz="2000" dirty="0" smtClean="0"/>
              <a:t>HR, et al. </a:t>
            </a:r>
            <a:r>
              <a:rPr lang="en-US" sz="2000" dirty="0"/>
              <a:t>Clinical and economic consequences of </a:t>
            </a:r>
            <a:r>
              <a:rPr lang="en-US" sz="2000" dirty="0" smtClean="0"/>
              <a:t>ventilator–associated </a:t>
            </a:r>
            <a:r>
              <a:rPr lang="en-US" sz="2000" dirty="0"/>
              <a:t>pneumonia: a systematic review. Crit Care Med. 2005; 33(10):2184-93. PMID: 16215368</a:t>
            </a:r>
            <a:r>
              <a:rPr lang="en-US" sz="2000" dirty="0" smtClean="0"/>
              <a:t>.</a:t>
            </a:r>
            <a:endParaRPr lang="en-US" sz="2000" dirty="0"/>
          </a:p>
        </p:txBody>
      </p:sp>
    </p:spTree>
    <p:extLst>
      <p:ext uri="{BB962C8B-B14F-4D97-AF65-F5344CB8AC3E}">
        <p14:creationId xmlns:p14="http://schemas.microsoft.com/office/powerpoint/2010/main" val="1756016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5"/>
            </a:pPr>
            <a:r>
              <a:rPr lang="en-US" sz="2000" dirty="0"/>
              <a:t>Wunsch H, Linde-Zwirble WT, Angus DC, et al. The epidemiology of mechanical ventilation use in the United States. Crit Care Med. 2010; 38(10):1947-53. PMID: 20639743</a:t>
            </a:r>
            <a:r>
              <a:rPr lang="en-US" sz="2000" dirty="0" smtClean="0"/>
              <a:t>.</a:t>
            </a:r>
            <a:endParaRPr lang="en-US" sz="2000" dirty="0" smtClean="0">
              <a:ea typeface="ＭＳ Ｐゴシック"/>
              <a:cs typeface="Arial" panose="020B0604020202020204" pitchFamily="34" charset="0"/>
            </a:endParaRPr>
          </a:p>
          <a:p>
            <a:pPr marL="514350" indent="-514350">
              <a:buFont typeface="+mj-lt"/>
              <a:buAutoNum type="arabicPeriod" startAt="5"/>
            </a:pPr>
            <a:r>
              <a:rPr lang="en-US" sz="2000" dirty="0" smtClean="0">
                <a:ea typeface="ＭＳ Ｐゴシック"/>
                <a:cs typeface="Arial" panose="020B0604020202020204" pitchFamily="34" charset="0"/>
              </a:rPr>
              <a:t>Berenholtz </a:t>
            </a:r>
            <a:r>
              <a:rPr lang="en-US" sz="2000" dirty="0">
                <a:ea typeface="ＭＳ Ｐゴシック"/>
                <a:cs typeface="Arial" panose="020B0604020202020204" pitchFamily="34" charset="0"/>
              </a:rPr>
              <a:t>SM, Pham JC, Thompson DA, et al. Collaborative cohort study of an intervention to reduce ventilator associated pneumonia in the ICU. Infect Control Hosp Epidemiol. </a:t>
            </a:r>
            <a:r>
              <a:rPr lang="en-US" sz="2000" dirty="0" smtClean="0">
                <a:ea typeface="ＭＳ Ｐゴシック"/>
                <a:cs typeface="Arial" panose="020B0604020202020204" pitchFamily="34" charset="0"/>
              </a:rPr>
              <a:t>2011;32(4</a:t>
            </a:r>
            <a:r>
              <a:rPr lang="en-US" sz="2000" dirty="0">
                <a:ea typeface="ＭＳ Ｐゴシック"/>
                <a:cs typeface="Arial" panose="020B0604020202020204" pitchFamily="34" charset="0"/>
              </a:rPr>
              <a:t>):</a:t>
            </a:r>
            <a:r>
              <a:rPr lang="en-US" sz="2000" dirty="0" smtClean="0">
                <a:ea typeface="ＭＳ Ｐゴシック"/>
                <a:cs typeface="Arial" panose="020B0604020202020204" pitchFamily="34" charset="0"/>
              </a:rPr>
              <a:t>305-14</a:t>
            </a:r>
            <a:r>
              <a:rPr lang="en-US" sz="2000" dirty="0">
                <a:ea typeface="ＭＳ Ｐゴシック"/>
                <a:cs typeface="Arial" panose="020B0604020202020204" pitchFamily="34" charset="0"/>
              </a:rPr>
              <a:t>. PMID: 21460481.</a:t>
            </a:r>
          </a:p>
          <a:p>
            <a:pPr marL="514350" indent="-514350">
              <a:buFont typeface="+mj-lt"/>
              <a:buAutoNum type="arabicPeriod" startAt="5"/>
            </a:pPr>
            <a:r>
              <a:rPr lang="en-US" sz="2000" dirty="0">
                <a:ea typeface="ＭＳ Ｐゴシック"/>
                <a:cs typeface="Arial" panose="020B0604020202020204" pitchFamily="34" charset="0"/>
              </a:rPr>
              <a:t>Lipitz-Snyderman A, Steinwachs D, Needham DM, et al. Impact of a statewide intensive care unit quality improvement initiative on hospital mortality and length of stay: retrospective comparative analysis. BMJ. 2011;342:d219. PMID: </a:t>
            </a:r>
            <a:r>
              <a:rPr lang="en-US" sz="2000" dirty="0" smtClean="0">
                <a:ea typeface="ＭＳ Ｐゴシック"/>
                <a:cs typeface="Arial" panose="020B0604020202020204" pitchFamily="34" charset="0"/>
              </a:rPr>
              <a:t>21282262.</a:t>
            </a:r>
          </a:p>
          <a:p>
            <a:pPr marL="514350" indent="-514350">
              <a:buFont typeface="+mj-lt"/>
              <a:buAutoNum type="arabicPeriod" startAt="5"/>
            </a:pPr>
            <a:r>
              <a:rPr lang="en-US" sz="2000" dirty="0" smtClean="0"/>
              <a:t>Klompas </a:t>
            </a:r>
            <a:r>
              <a:rPr lang="en-US" sz="2000" dirty="0"/>
              <a:t>M, Kleinman K, Murphy MV. Descriptive epidemiology and attributable morbidity of ventilator-associated events. Infect Control Hosp Epidemiol. </a:t>
            </a:r>
            <a:r>
              <a:rPr lang="en-US" sz="2000" dirty="0" smtClean="0"/>
              <a:t>2014;35(5</a:t>
            </a:r>
            <a:r>
              <a:rPr lang="en-US" sz="2000" dirty="0"/>
              <a:t>):</a:t>
            </a:r>
            <a:r>
              <a:rPr lang="en-US" sz="2000" dirty="0" smtClean="0"/>
              <a:t>502-10</a:t>
            </a:r>
            <a:r>
              <a:rPr lang="en-US" sz="2000" dirty="0"/>
              <a:t>. PMID: 24709718.</a:t>
            </a:r>
          </a:p>
          <a:p>
            <a:pPr marL="514350" indent="-514350">
              <a:buFont typeface="+mj-lt"/>
              <a:buAutoNum type="arabicPeriod"/>
            </a:pPr>
            <a:endParaRPr lang="en-US" sz="2000" dirty="0"/>
          </a:p>
          <a:p>
            <a:pPr marL="0" indent="0">
              <a:buNone/>
            </a:pPr>
            <a:endParaRPr lang="en-US" sz="2000" dirty="0" smtClean="0">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4936554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9"/>
            </a:pPr>
            <a:r>
              <a:rPr lang="en-US" sz="2000" dirty="0">
                <a:ea typeface="ＭＳ Ｐゴシック"/>
                <a:cs typeface="Arial" panose="020B0604020202020204" pitchFamily="34" charset="0"/>
              </a:rPr>
              <a:t>Pronovost P, Needham D, Berenholtz S, et al. An intervention to decrease catheter- related bloodstream infection in the ICU. N Engl J Med. 2006;355(26):2725-32. PMID: 17192537</a:t>
            </a:r>
            <a:r>
              <a:rPr lang="en-US" sz="2000" dirty="0" smtClean="0">
                <a:ea typeface="ＭＳ Ｐゴシック"/>
                <a:cs typeface="Arial" panose="020B0604020202020204" pitchFamily="34" charset="0"/>
              </a:rPr>
              <a:t>.</a:t>
            </a:r>
          </a:p>
          <a:p>
            <a:pPr marL="514350" indent="-514350">
              <a:buFont typeface="+mj-lt"/>
              <a:buAutoNum type="arabicPeriod" startAt="9"/>
            </a:pPr>
            <a:r>
              <a:rPr lang="en-US" sz="2000" dirty="0" smtClean="0">
                <a:ea typeface="ＭＳ Ｐゴシック"/>
                <a:cs typeface="Arial" panose="020B0604020202020204" pitchFamily="34" charset="0"/>
              </a:rPr>
              <a:t>Pronovost </a:t>
            </a:r>
            <a:r>
              <a:rPr lang="en-US" sz="2000" dirty="0">
                <a:ea typeface="ＭＳ Ｐゴシック"/>
                <a:cs typeface="Arial" panose="020B0604020202020204" pitchFamily="34" charset="0"/>
              </a:rPr>
              <a:t>PJ, Goeschel CA, Colantuoni E, et al. Sustaining reductions in catheter related bloodstream infections in Michigan ICUs: observational study. BMJ. 2010;340:c309. PMID: 20133365</a:t>
            </a:r>
            <a:r>
              <a:rPr lang="en-US" sz="2000" dirty="0" smtClean="0">
                <a:ea typeface="ＭＳ Ｐゴシック"/>
                <a:cs typeface="Arial" panose="020B0604020202020204" pitchFamily="34" charset="0"/>
              </a:rPr>
              <a:t>.</a:t>
            </a:r>
          </a:p>
          <a:p>
            <a:pPr marL="514350" indent="-514350">
              <a:buFont typeface="+mj-lt"/>
              <a:buAutoNum type="arabicPeriod" startAt="11"/>
            </a:pPr>
            <a:r>
              <a:rPr lang="en-US" sz="2000" dirty="0">
                <a:cs typeface="Arial"/>
              </a:rPr>
              <a:t>Sexton JB, Berenholtz SM, Goeschel CA, et al. Assessing and improving safety climate in a large cohort of intensive care units. Crit Care Medicine. 2011;39(5):934-9. PMID: 21297460.</a:t>
            </a:r>
          </a:p>
          <a:p>
            <a:pPr marL="514350" indent="-514350">
              <a:buFont typeface="+mj-lt"/>
              <a:buAutoNum type="arabicPeriod" startAt="11"/>
            </a:pPr>
            <a:r>
              <a:rPr lang="en-US" sz="2000" dirty="0">
                <a:cs typeface="Arial"/>
              </a:rPr>
              <a:t>Waters HR, Korn R Jr, Colantuoni E, et al. The business case for quality: economic analysis of the Michigan Keystone Patient Safety Program in ICUs. Am J Med Qual 2011;26(5):</a:t>
            </a:r>
            <a:r>
              <a:rPr lang="en-US" sz="2000" dirty="0" smtClean="0">
                <a:cs typeface="Arial"/>
              </a:rPr>
              <a:t>333–9</a:t>
            </a:r>
            <a:r>
              <a:rPr lang="en-US" sz="2000" dirty="0">
                <a:cs typeface="Arial"/>
              </a:rPr>
              <a:t>. PMID: 21856956.</a:t>
            </a:r>
            <a:endParaRPr lang="en-US" sz="2000" dirty="0"/>
          </a:p>
          <a:p>
            <a:pPr marL="514350" indent="-514350">
              <a:buFont typeface="+mj-lt"/>
              <a:buAutoNum type="arabicPeriod" startAt="10"/>
            </a:pPr>
            <a:endParaRPr lang="en-US" sz="2000" dirty="0">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9714887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a:xfrm>
            <a:off x="457200" y="1295400"/>
            <a:ext cx="8229600" cy="4734296"/>
          </a:xfrm>
        </p:spPr>
        <p:txBody>
          <a:bodyPr/>
          <a:lstStyle/>
          <a:p>
            <a:pPr marL="514350" indent="-514350">
              <a:buFont typeface="+mj-lt"/>
              <a:buAutoNum type="arabicPeriod" startAt="13"/>
            </a:pPr>
            <a:r>
              <a:rPr lang="en-US" sz="2000" dirty="0">
                <a:cs typeface="Arial"/>
              </a:rPr>
              <a:t>Eliminating CLABSI, A National Patient Safety Imperative: Final Report. Content last reviewed January 2013. Agency for Healthcare Research and Quality, Rockville, MD. http://www.ahrq.gov/professionals/quality-patient-safety/cusp/clabsi-final/index.html.  Accessed September 21, 2016</a:t>
            </a:r>
            <a:r>
              <a:rPr lang="en-US" sz="2000" dirty="0" smtClean="0">
                <a:cs typeface="Arial"/>
              </a:rPr>
              <a:t>.</a:t>
            </a:r>
          </a:p>
          <a:p>
            <a:pPr marL="514350" indent="-514350">
              <a:buFont typeface="+mj-lt"/>
              <a:buAutoNum type="arabicPeriod" startAt="13"/>
            </a:pPr>
            <a:r>
              <a:rPr lang="en-US" sz="2000" dirty="0">
                <a:cs typeface="Arial"/>
              </a:rPr>
              <a:t>Klompas M, Anderson D, Trick W, et al. The Preventability of Ventilator-Associated Events: The CDC Prevention Epicenters' Wake Up and Breathe Collaborative. Am J Respir Crit Care Med. 2015 Feb 1;191(3):292-301. PMID: 25369558</a:t>
            </a:r>
            <a:r>
              <a:rPr lang="en-US" sz="2000" dirty="0" smtClean="0">
                <a:cs typeface="Arial"/>
              </a:rPr>
              <a:t>.</a:t>
            </a:r>
            <a:endParaRPr lang="en-US" sz="2000" dirty="0">
              <a:cs typeface="Arial"/>
            </a:endParaRPr>
          </a:p>
          <a:p>
            <a:pPr marL="514350" indent="-514350">
              <a:buFont typeface="+mj-lt"/>
              <a:buAutoNum type="arabicPeriod" startAt="13"/>
            </a:pPr>
            <a:r>
              <a:rPr lang="en-US" sz="2000" dirty="0" smtClean="0"/>
              <a:t>Lellouche </a:t>
            </a:r>
            <a:r>
              <a:rPr lang="en-US" sz="2000" dirty="0"/>
              <a:t>F, Lipes J. Prophylactic protective ventilation: lower tidal volumes for all critically ill patients? </a:t>
            </a:r>
            <a:r>
              <a:rPr lang="en-US" sz="2000" dirty="0" smtClean="0"/>
              <a:t>Intensive </a:t>
            </a:r>
            <a:r>
              <a:rPr lang="en-US" sz="2000" dirty="0"/>
              <a:t>Care Med. 2013;39(1), 6-15. PMID: 23108608</a:t>
            </a:r>
            <a:r>
              <a:rPr lang="en-US" sz="2000" dirty="0" smtClean="0"/>
              <a:t>.</a:t>
            </a:r>
          </a:p>
          <a:p>
            <a:pPr marL="514350" indent="-514350">
              <a:buFont typeface="+mj-lt"/>
              <a:buAutoNum type="arabicPeriod" startAt="13"/>
            </a:pPr>
            <a:r>
              <a:rPr lang="en-US" sz="2000" dirty="0"/>
              <a:t>Klompas M, Branson R, Eichenwald EC, et al. Strategies to prevent ventilator-associated pneumonia in acute care hospitals: 2014 update. Infect Control Hosp Epidemiol 2014;35(8):915-36. PMID: 25026607.</a:t>
            </a:r>
          </a:p>
          <a:p>
            <a:pPr marL="514350" indent="-514350">
              <a:buFont typeface="+mj-lt"/>
              <a:buAutoNum type="arabicPeriod" startAt="13"/>
            </a:pPr>
            <a:endParaRPr lang="en-US" sz="2000" dirty="0"/>
          </a:p>
          <a:p>
            <a:pPr marL="0" indent="0">
              <a:buNone/>
            </a:pPr>
            <a:endParaRPr lang="en-US" sz="2000" dirty="0">
              <a:latin typeface="Arial" panose="020B0604020202020204" pitchFamily="34" charset="0"/>
              <a:ea typeface="ＭＳ Ｐゴシック"/>
              <a:cs typeface="Arial" panose="020B0604020202020204" pitchFamily="34" charset="0"/>
            </a:endParaRPr>
          </a:p>
          <a:p>
            <a:pPr marL="514350" indent="-514350">
              <a:buFont typeface="+mj-lt"/>
              <a:buAutoNum type="arabicPeriod"/>
            </a:pPr>
            <a:endParaRPr lang="en-US" sz="2000" dirty="0">
              <a:latin typeface="Arial" panose="020B0604020202020204" pitchFamily="34" charset="0"/>
              <a:ea typeface="ＭＳ Ｐゴシック"/>
              <a:cs typeface="Arial" panose="020B0604020202020204" pitchFamily="34" charset="0"/>
            </a:endParaRPr>
          </a:p>
          <a:p>
            <a:pPr marL="514350" indent="-514350">
              <a:buFont typeface="+mj-lt"/>
              <a:buAutoNum type="arabicPeriod"/>
            </a:pPr>
            <a:endParaRPr lang="en-US" sz="2000" dirty="0"/>
          </a:p>
          <a:p>
            <a:pPr marL="0" indent="0">
              <a:buNone/>
            </a:pPr>
            <a:endParaRPr lang="en-US" sz="2000" dirty="0" smtClean="0">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4110478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17"/>
            </a:pPr>
            <a:r>
              <a:rPr lang="en-US" sz="2000" dirty="0"/>
              <a:t>Barr J, Fraser GL, Puntillo K, et al.; American College of Critical Care Medicine. Clinical practice guidelines for the management of pain, agitation, and delirium in adult patients in the intensive care unit. Crit Care Med. 2013 Jan;41(1):263-306. PMID: 23269131</a:t>
            </a:r>
            <a:r>
              <a:rPr lang="en-US" sz="2000" dirty="0" smtClean="0"/>
              <a:t>.</a:t>
            </a:r>
          </a:p>
          <a:p>
            <a:pPr marL="457200" indent="-457200">
              <a:buFont typeface="+mj-lt"/>
              <a:buAutoNum type="arabicPeriod" startAt="17"/>
            </a:pPr>
            <a:r>
              <a:rPr lang="en-US" sz="2000" dirty="0" smtClean="0"/>
              <a:t>Balas </a:t>
            </a:r>
            <a:r>
              <a:rPr lang="en-US" sz="2000" dirty="0"/>
              <a:t>MC, Burke WJ, Gannon D, et al. Implementing the awakening and breathing coordination, delirium monitoring/management, and early exercise/mobility bundle into everyday care: opportunities, challenges, and lessons learned for implementing the ICU Pain, Agitation, and Delirium Guidelines. Crit Care Med. 2013;41(9):S116-27. PMID: 23989089.</a:t>
            </a:r>
          </a:p>
          <a:p>
            <a:endParaRPr lang="en-US" dirty="0"/>
          </a:p>
        </p:txBody>
      </p:sp>
    </p:spTree>
    <p:extLst>
      <p:ext uri="{BB962C8B-B14F-4D97-AF65-F5344CB8AC3E}">
        <p14:creationId xmlns:p14="http://schemas.microsoft.com/office/powerpoint/2010/main" val="71403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355912" y="1524000"/>
            <a:ext cx="5959288" cy="4734296"/>
          </a:xfrm>
        </p:spPr>
        <p:txBody>
          <a:bodyPr anchor="ctr"/>
          <a:lstStyle/>
          <a:p>
            <a:pPr marL="0" indent="0">
              <a:buNone/>
            </a:pPr>
            <a:r>
              <a:rPr lang="en-US" dirty="0"/>
              <a:t>Never doubt that a small group of thoughtful, committed citizens can change the world; indeed, it is the only thing that ever has.</a:t>
            </a:r>
          </a:p>
          <a:p>
            <a:endParaRPr lang="en-US" dirty="0"/>
          </a:p>
          <a:p>
            <a:pPr marL="0" indent="0" algn="r">
              <a:buNone/>
            </a:pPr>
            <a:r>
              <a:rPr lang="en-US" dirty="0">
                <a:solidFill>
                  <a:schemeClr val="accent5"/>
                </a:solidFill>
              </a:rPr>
              <a:t>–</a:t>
            </a:r>
            <a:r>
              <a:rPr lang="en-US" dirty="0" smtClean="0"/>
              <a:t> </a:t>
            </a:r>
            <a:r>
              <a:rPr lang="en-US" dirty="0"/>
              <a:t>Margaret </a:t>
            </a:r>
            <a:r>
              <a:rPr lang="en-US" dirty="0" smtClean="0"/>
              <a:t>Mead</a:t>
            </a:r>
            <a:endParaRPr lang="en-US" dirty="0"/>
          </a:p>
        </p:txBody>
      </p:sp>
      <p:sp>
        <p:nvSpPr>
          <p:cNvPr id="3" name="Subtitle 3"/>
          <p:cNvSpPr txBox="1">
            <a:spLocks/>
          </p:cNvSpPr>
          <p:nvPr/>
        </p:nvSpPr>
        <p:spPr>
          <a:xfrm>
            <a:off x="1355912" y="2057400"/>
            <a:ext cx="6416488" cy="3810000"/>
          </a:xfrm>
          <a:prstGeom prst="rect">
            <a:avLst/>
          </a:prstGeom>
        </p:spPr>
        <p:txBody>
          <a:bodyPr>
            <a:noAutofit/>
          </a:bodyPr>
          <a:lst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200" dirty="0">
              <a:solidFill>
                <a:srgbClr val="254B8E"/>
              </a:solidFill>
            </a:endParaRPr>
          </a:p>
        </p:txBody>
      </p:sp>
      <p:sp>
        <p:nvSpPr>
          <p:cNvPr id="4" name="TextBox 3" descr="Quotation mark" title="Quotation mark"/>
          <p:cNvSpPr txBox="1"/>
          <p:nvPr/>
        </p:nvSpPr>
        <p:spPr>
          <a:xfrm>
            <a:off x="533400" y="1719352"/>
            <a:ext cx="898712" cy="1862048"/>
          </a:xfrm>
          <a:prstGeom prst="rect">
            <a:avLst/>
          </a:prstGeom>
          <a:noFill/>
        </p:spPr>
        <p:txBody>
          <a:bodyPr wrap="square" rtlCol="0">
            <a:spAutoFit/>
          </a:bodyPr>
          <a:lstStyle/>
          <a:p>
            <a:r>
              <a:rPr lang="en-US" sz="11500" b="1" dirty="0" smtClean="0">
                <a:solidFill>
                  <a:schemeClr val="accent5"/>
                </a:solidFill>
                <a:latin typeface="Times New Roman"/>
                <a:cs typeface="Times New Roman"/>
              </a:rPr>
              <a:t>“</a:t>
            </a:r>
            <a:endParaRPr lang="en-US" sz="11500" b="1" dirty="0">
              <a:solidFill>
                <a:schemeClr val="accent5"/>
              </a:solidFill>
              <a:latin typeface="Times New Roman"/>
              <a:cs typeface="Times New Roman"/>
            </a:endParaRPr>
          </a:p>
        </p:txBody>
      </p:sp>
      <p:sp>
        <p:nvSpPr>
          <p:cNvPr id="5" name="TextBox 4" descr="Quotation mark" title="Quotation mark"/>
          <p:cNvSpPr txBox="1"/>
          <p:nvPr/>
        </p:nvSpPr>
        <p:spPr>
          <a:xfrm>
            <a:off x="7162800" y="3352800"/>
            <a:ext cx="898712" cy="1862048"/>
          </a:xfrm>
          <a:prstGeom prst="rect">
            <a:avLst/>
          </a:prstGeom>
          <a:noFill/>
        </p:spPr>
        <p:txBody>
          <a:bodyPr wrap="square" rtlCol="0">
            <a:spAutoFit/>
          </a:bodyPr>
          <a:lstStyle/>
          <a:p>
            <a:r>
              <a:rPr lang="en-US" sz="11500" b="1" dirty="0" smtClean="0">
                <a:solidFill>
                  <a:schemeClr val="accent5"/>
                </a:solidFill>
                <a:latin typeface="Times New Roman"/>
                <a:cs typeface="Times New Roman"/>
              </a:rPr>
              <a:t>”</a:t>
            </a:r>
            <a:endParaRPr lang="en-US" sz="11500" b="1" dirty="0">
              <a:solidFill>
                <a:schemeClr val="accent5"/>
              </a:solidFill>
              <a:latin typeface="Times New Roman"/>
              <a:cs typeface="Times New Roman"/>
            </a:endParaRPr>
          </a:p>
        </p:txBody>
      </p:sp>
    </p:spTree>
    <p:extLst>
      <p:ext uri="{BB962C8B-B14F-4D97-AF65-F5344CB8AC3E}">
        <p14:creationId xmlns:p14="http://schemas.microsoft.com/office/powerpoint/2010/main" val="356321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Mechanical Ventilation</a:t>
            </a:r>
            <a:endParaRPr lang="en-US" b="0" baseline="30000" dirty="0"/>
          </a:p>
        </p:txBody>
      </p:sp>
      <p:sp>
        <p:nvSpPr>
          <p:cNvPr id="3" name="Content Placeholder 2"/>
          <p:cNvSpPr>
            <a:spLocks noGrp="1"/>
          </p:cNvSpPr>
          <p:nvPr>
            <p:ph idx="1"/>
          </p:nvPr>
        </p:nvSpPr>
        <p:spPr>
          <a:xfrm>
            <a:off x="457200" y="1600200"/>
            <a:ext cx="8229600" cy="2438400"/>
          </a:xfrm>
        </p:spPr>
        <p:txBody>
          <a:bodyPr>
            <a:noAutofit/>
          </a:bodyPr>
          <a:lstStyle/>
          <a:p>
            <a:pPr>
              <a:spcBef>
                <a:spcPts val="0"/>
              </a:spcBef>
              <a:spcAft>
                <a:spcPts val="600"/>
              </a:spcAft>
            </a:pPr>
            <a:r>
              <a:rPr lang="en-US" sz="2800" dirty="0" smtClean="0"/>
              <a:t>Affects 800,000 </a:t>
            </a:r>
            <a:r>
              <a:rPr lang="en-US" sz="2800" dirty="0"/>
              <a:t>hospitalized patients </a:t>
            </a:r>
            <a:r>
              <a:rPr lang="en-US" sz="2800" dirty="0" smtClean="0"/>
              <a:t>in the United States each year</a:t>
            </a:r>
            <a:r>
              <a:rPr lang="en-US" sz="2800" baseline="30000" dirty="0" smtClean="0"/>
              <a:t>1</a:t>
            </a:r>
          </a:p>
          <a:p>
            <a:r>
              <a:rPr lang="en-US" sz="2800" dirty="0" smtClean="0"/>
              <a:t>Five to 10 percent of mechanically ventilated patients develop a ventilator-associated event (VAE)</a:t>
            </a:r>
            <a:r>
              <a:rPr lang="en-US" sz="2800" baseline="30000" dirty="0" smtClean="0"/>
              <a:t>2,3</a:t>
            </a:r>
          </a:p>
          <a:p>
            <a:pPr marL="0" indent="0">
              <a:spcBef>
                <a:spcPts val="0"/>
              </a:spcBef>
              <a:spcAft>
                <a:spcPts val="600"/>
              </a:spcAft>
              <a:buNone/>
            </a:pPr>
            <a:endParaRPr lang="en-US" dirty="0" smtClean="0"/>
          </a:p>
        </p:txBody>
      </p:sp>
      <p:sp>
        <p:nvSpPr>
          <p:cNvPr id="5" name="TextBox 4"/>
          <p:cNvSpPr txBox="1"/>
          <p:nvPr/>
        </p:nvSpPr>
        <p:spPr>
          <a:xfrm>
            <a:off x="4191000" y="4572000"/>
            <a:ext cx="4800600" cy="1623521"/>
          </a:xfrm>
          <a:prstGeom prst="rect">
            <a:avLst/>
          </a:prstGeom>
          <a:noFill/>
        </p:spPr>
        <p:txBody>
          <a:bodyPr wrap="square" rtlCol="0">
            <a:spAutoFit/>
          </a:bodyPr>
          <a:lstStyle/>
          <a:p>
            <a:pPr>
              <a:spcAft>
                <a:spcPts val="300"/>
              </a:spcAft>
            </a:pPr>
            <a:r>
              <a:rPr lang="en-US" sz="1050" dirty="0" smtClean="0"/>
              <a:t>1. Carson </a:t>
            </a:r>
            <a:r>
              <a:rPr lang="en-US" sz="1050" dirty="0"/>
              <a:t>SS, Cox CE, Homes GM, et al. The changing epidemiology of mechanical ventilation: a population-based study. J Intensive Care Med. </a:t>
            </a:r>
            <a:r>
              <a:rPr lang="en-US" sz="1050" dirty="0" smtClean="0"/>
              <a:t>2006;21(3</a:t>
            </a:r>
            <a:r>
              <a:rPr lang="en-US" sz="1050" dirty="0"/>
              <a:t>):173-82. PMID: 16672639.</a:t>
            </a:r>
          </a:p>
          <a:p>
            <a:pPr>
              <a:spcAft>
                <a:spcPts val="300"/>
              </a:spcAft>
            </a:pPr>
            <a:r>
              <a:rPr lang="en-US" sz="1050" dirty="0" smtClean="0"/>
              <a:t>2. Klompas </a:t>
            </a:r>
            <a:r>
              <a:rPr lang="en-US" sz="1050" dirty="0"/>
              <a:t>M, Khan Y, Kleinman K, et al. Multicenter evaluation of a novel surveillance paradigm for complications of mechanical ventilation. PLoS ONE. 2011 Mar 22;6(3):e18062. PMID: 21445364.</a:t>
            </a:r>
          </a:p>
          <a:p>
            <a:r>
              <a:rPr lang="en-US" sz="1050" dirty="0" smtClean="0"/>
              <a:t>3. Klein </a:t>
            </a:r>
            <a:r>
              <a:rPr lang="en-US" sz="1050" dirty="0"/>
              <a:t>Klouwenberg PM, van Mourik MS, Ong DS, et al. Electronic implementation of a novel surveillance paradigm for ventilator-associated events: feasibility and validation. Am J Respir Crit Care Med. 2014 Apr 15;189(8):947-55. PMID: </a:t>
            </a:r>
            <a:r>
              <a:rPr lang="en-US" sz="1050" dirty="0" smtClean="0"/>
              <a:t>24498886.</a:t>
            </a:r>
            <a:endParaRPr lang="en-US" sz="1050" dirty="0"/>
          </a:p>
        </p:txBody>
      </p:sp>
    </p:spTree>
    <p:extLst>
      <p:ext uri="{BB962C8B-B14F-4D97-AF65-F5344CB8AC3E}">
        <p14:creationId xmlns:p14="http://schemas.microsoft.com/office/powerpoint/2010/main" val="675618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Mechanical Ventilation</a:t>
            </a:r>
            <a:endParaRPr lang="en-US" b="0" baseline="30000" dirty="0"/>
          </a:p>
        </p:txBody>
      </p:sp>
      <p:sp>
        <p:nvSpPr>
          <p:cNvPr id="3" name="Content Placeholder 2"/>
          <p:cNvSpPr>
            <a:spLocks noGrp="1"/>
          </p:cNvSpPr>
          <p:nvPr>
            <p:ph idx="1"/>
          </p:nvPr>
        </p:nvSpPr>
        <p:spPr>
          <a:xfrm>
            <a:off x="457200" y="1371600"/>
            <a:ext cx="8229600" cy="4734296"/>
          </a:xfrm>
        </p:spPr>
        <p:txBody>
          <a:bodyPr>
            <a:noAutofit/>
          </a:bodyPr>
          <a:lstStyle/>
          <a:p>
            <a:r>
              <a:rPr lang="en-US" sz="2800" dirty="0" smtClean="0"/>
              <a:t>Historically, ventilator-associated pneumonia (VAP) was considered one of the most lethal healthcare-associated infections</a:t>
            </a:r>
            <a:r>
              <a:rPr lang="en-US" sz="2800" baseline="30000" dirty="0"/>
              <a:t>4</a:t>
            </a:r>
            <a:endParaRPr lang="en-US" sz="2800" baseline="30000" dirty="0" smtClean="0"/>
          </a:p>
          <a:p>
            <a:pPr>
              <a:lnSpc>
                <a:spcPct val="110000"/>
              </a:lnSpc>
            </a:pPr>
            <a:r>
              <a:rPr lang="en-US" sz="2800" dirty="0" smtClean="0"/>
              <a:t>35% mortality rate for ventilated patients</a:t>
            </a:r>
            <a:r>
              <a:rPr lang="en-US" sz="2800" baseline="30000" dirty="0"/>
              <a:t>5</a:t>
            </a:r>
            <a:endParaRPr lang="en-US" sz="2800" baseline="30000" dirty="0" smtClean="0"/>
          </a:p>
          <a:p>
            <a:pPr lvl="1">
              <a:lnSpc>
                <a:spcPct val="110000"/>
              </a:lnSpc>
              <a:spcAft>
                <a:spcPts val="0"/>
              </a:spcAft>
            </a:pPr>
            <a:r>
              <a:rPr lang="en-US" sz="2400" dirty="0" smtClean="0"/>
              <a:t>24% for patients 15–19 years</a:t>
            </a:r>
          </a:p>
          <a:p>
            <a:pPr lvl="1">
              <a:lnSpc>
                <a:spcPct val="110000"/>
              </a:lnSpc>
              <a:spcAft>
                <a:spcPts val="0"/>
              </a:spcAft>
            </a:pPr>
            <a:r>
              <a:rPr lang="en-US" sz="2400" dirty="0" smtClean="0"/>
              <a:t>60% for patients 85 years and older</a:t>
            </a:r>
            <a:endParaRPr lang="en-US" dirty="0" smtClean="0"/>
          </a:p>
          <a:p>
            <a:pPr>
              <a:spcBef>
                <a:spcPts val="0"/>
              </a:spcBef>
              <a:spcAft>
                <a:spcPts val="600"/>
              </a:spcAft>
            </a:pPr>
            <a:endParaRPr lang="en-US" dirty="0" smtClean="0"/>
          </a:p>
        </p:txBody>
      </p:sp>
      <p:sp>
        <p:nvSpPr>
          <p:cNvPr id="4" name="TextBox 3"/>
          <p:cNvSpPr txBox="1"/>
          <p:nvPr/>
        </p:nvSpPr>
        <p:spPr>
          <a:xfrm>
            <a:off x="3124200" y="5181600"/>
            <a:ext cx="5943600" cy="1084912"/>
          </a:xfrm>
          <a:prstGeom prst="rect">
            <a:avLst/>
          </a:prstGeom>
          <a:noFill/>
        </p:spPr>
        <p:txBody>
          <a:bodyPr wrap="square" rtlCol="0">
            <a:spAutoFit/>
          </a:bodyPr>
          <a:lstStyle/>
          <a:p>
            <a:pPr>
              <a:spcAft>
                <a:spcPts val="300"/>
              </a:spcAft>
            </a:pPr>
            <a:r>
              <a:rPr lang="en-US" sz="1100" dirty="0" smtClean="0"/>
              <a:t>4. Safdar </a:t>
            </a:r>
            <a:r>
              <a:rPr lang="en-US" sz="1100" dirty="0"/>
              <a:t>N, Dezfullian C, Collard HR, et al. Clinical and economic consequences of ventilator–associated pneumonia: a systematic review. Crit Care Med. </a:t>
            </a:r>
            <a:r>
              <a:rPr lang="en-US" sz="1100" dirty="0" smtClean="0"/>
              <a:t>2005;33(10</a:t>
            </a:r>
            <a:r>
              <a:rPr lang="en-US" sz="1100" dirty="0"/>
              <a:t>):2184-93. PMID: 16215368</a:t>
            </a:r>
            <a:r>
              <a:rPr lang="en-US" sz="1100" dirty="0" smtClean="0"/>
              <a:t>.</a:t>
            </a:r>
          </a:p>
          <a:p>
            <a:r>
              <a:rPr lang="en-US" sz="1100" dirty="0" smtClean="0"/>
              <a:t>5. Wunsch </a:t>
            </a:r>
            <a:r>
              <a:rPr lang="en-US" sz="1100" dirty="0"/>
              <a:t>H, Linde-Zwirble WT, Angus DC, et al. The epidemiology of mechanical ventilation use in the United States. Crit Care Med. </a:t>
            </a:r>
            <a:r>
              <a:rPr lang="en-US" sz="1100" dirty="0" smtClean="0"/>
              <a:t>2010;38(10</a:t>
            </a:r>
            <a:r>
              <a:rPr lang="en-US" sz="1100" dirty="0"/>
              <a:t>):1947-53. PMID: 20639743.</a:t>
            </a:r>
            <a:endParaRPr lang="en-US" sz="1100" dirty="0">
              <a:ea typeface="ＭＳ Ｐゴシック"/>
              <a:cs typeface="Arial" panose="020B0604020202020204" pitchFamily="34" charset="0"/>
            </a:endParaRPr>
          </a:p>
          <a:p>
            <a:endParaRPr lang="en-US" dirty="0"/>
          </a:p>
        </p:txBody>
      </p:sp>
    </p:spTree>
    <p:extLst>
      <p:ext uri="{BB962C8B-B14F-4D97-AF65-F5344CB8AC3E}">
        <p14:creationId xmlns:p14="http://schemas.microsoft.com/office/powerpoint/2010/main" val="1675591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on Mechanically Ventilated Patients</a:t>
            </a:r>
            <a:endParaRPr lang="en-US" strike="sngStrike" dirty="0"/>
          </a:p>
        </p:txBody>
      </p:sp>
      <p:sp>
        <p:nvSpPr>
          <p:cNvPr id="3" name="Content Placeholder 2"/>
          <p:cNvSpPr>
            <a:spLocks noGrp="1"/>
          </p:cNvSpPr>
          <p:nvPr>
            <p:ph idx="1"/>
          </p:nvPr>
        </p:nvSpPr>
        <p:spPr>
          <a:xfrm>
            <a:off x="424869" y="1590304"/>
            <a:ext cx="4114800" cy="4734296"/>
          </a:xfrm>
        </p:spPr>
        <p:txBody>
          <a:bodyPr>
            <a:normAutofit/>
          </a:bodyPr>
          <a:lstStyle/>
          <a:p>
            <a:pPr marL="0" indent="0">
              <a:spcBef>
                <a:spcPts val="0"/>
              </a:spcBef>
              <a:buNone/>
            </a:pPr>
            <a:r>
              <a:rPr lang="en-US" sz="2800" b="1" dirty="0" smtClean="0"/>
              <a:t>Short-term</a:t>
            </a:r>
          </a:p>
          <a:p>
            <a:pPr>
              <a:spcBef>
                <a:spcPts val="0"/>
              </a:spcBef>
            </a:pPr>
            <a:r>
              <a:rPr lang="en-US" sz="2400" dirty="0" smtClean="0"/>
              <a:t>Increase in complications</a:t>
            </a:r>
          </a:p>
          <a:p>
            <a:pPr lvl="1">
              <a:spcBef>
                <a:spcPts val="0"/>
              </a:spcBef>
            </a:pPr>
            <a:r>
              <a:rPr lang="en-US" sz="2000" dirty="0" smtClean="0"/>
              <a:t>VAP</a:t>
            </a:r>
          </a:p>
          <a:p>
            <a:pPr lvl="1">
              <a:spcBef>
                <a:spcPts val="0"/>
              </a:spcBef>
            </a:pPr>
            <a:r>
              <a:rPr lang="en-US" sz="2000" dirty="0" smtClean="0"/>
              <a:t>Sepsis</a:t>
            </a:r>
          </a:p>
          <a:p>
            <a:pPr lvl="1">
              <a:spcBef>
                <a:spcPts val="0"/>
              </a:spcBef>
            </a:pPr>
            <a:r>
              <a:rPr lang="en-US" sz="2000" dirty="0" smtClean="0"/>
              <a:t>Acute respiratory distress syndrome (ARDS)</a:t>
            </a:r>
          </a:p>
          <a:p>
            <a:pPr lvl="1">
              <a:spcBef>
                <a:spcPts val="0"/>
              </a:spcBef>
            </a:pPr>
            <a:r>
              <a:rPr lang="en-US" sz="2000" dirty="0"/>
              <a:t>P</a:t>
            </a:r>
            <a:r>
              <a:rPr lang="en-US" sz="2000" dirty="0" smtClean="0"/>
              <a:t>ulmonary embolism</a:t>
            </a:r>
          </a:p>
          <a:p>
            <a:pPr lvl="1">
              <a:spcBef>
                <a:spcPts val="0"/>
              </a:spcBef>
            </a:pPr>
            <a:r>
              <a:rPr lang="en-US" sz="2000" dirty="0" smtClean="0"/>
              <a:t>Barotrauma</a:t>
            </a:r>
          </a:p>
          <a:p>
            <a:pPr lvl="1">
              <a:spcBef>
                <a:spcPts val="0"/>
              </a:spcBef>
            </a:pPr>
            <a:r>
              <a:rPr lang="en-US" sz="2000" dirty="0" smtClean="0"/>
              <a:t>Pulmonary edema</a:t>
            </a:r>
          </a:p>
          <a:p>
            <a:pPr>
              <a:spcBef>
                <a:spcPts val="0"/>
              </a:spcBef>
            </a:pPr>
            <a:r>
              <a:rPr lang="en-US" sz="2400" dirty="0" smtClean="0"/>
              <a:t>Increase in health care costs</a:t>
            </a:r>
          </a:p>
          <a:p>
            <a:pPr>
              <a:spcBef>
                <a:spcPts val="0"/>
              </a:spcBef>
            </a:pPr>
            <a:r>
              <a:rPr lang="en-US" sz="2400" dirty="0" smtClean="0"/>
              <a:t>Increase in length of stay</a:t>
            </a:r>
          </a:p>
        </p:txBody>
      </p:sp>
      <p:sp>
        <p:nvSpPr>
          <p:cNvPr id="7" name="TextBox 6"/>
          <p:cNvSpPr txBox="1"/>
          <p:nvPr/>
        </p:nvSpPr>
        <p:spPr>
          <a:xfrm>
            <a:off x="625765" y="1067084"/>
            <a:ext cx="7892469" cy="523220"/>
          </a:xfrm>
          <a:prstGeom prst="rect">
            <a:avLst/>
          </a:prstGeom>
          <a:noFill/>
        </p:spPr>
        <p:txBody>
          <a:bodyPr wrap="square" rtlCol="0">
            <a:spAutoFit/>
          </a:bodyPr>
          <a:lstStyle/>
          <a:p>
            <a:pPr marL="0" lvl="1"/>
            <a:r>
              <a:rPr lang="en-US" sz="2800" dirty="0">
                <a:solidFill>
                  <a:schemeClr val="accent5"/>
                </a:solidFill>
                <a:latin typeface="Calibri" charset="0"/>
                <a:ea typeface="Calibri" charset="0"/>
                <a:cs typeface="Calibri" charset="0"/>
              </a:rPr>
              <a:t>Posing a significant burden to patients and </a:t>
            </a:r>
            <a:r>
              <a:rPr lang="en-US" sz="2800" dirty="0" smtClean="0">
                <a:solidFill>
                  <a:schemeClr val="accent5"/>
                </a:solidFill>
                <a:latin typeface="Calibri" charset="0"/>
                <a:ea typeface="Calibri" charset="0"/>
                <a:cs typeface="Calibri" charset="0"/>
              </a:rPr>
              <a:t>caregivers </a:t>
            </a:r>
            <a:endParaRPr lang="en-US" sz="2800" b="1" dirty="0">
              <a:solidFill>
                <a:schemeClr val="accent5"/>
              </a:solidFill>
              <a:latin typeface="Calibri" charset="0"/>
              <a:ea typeface="Calibri" charset="0"/>
              <a:cs typeface="Calibri" charset="0"/>
            </a:endParaRPr>
          </a:p>
        </p:txBody>
      </p:sp>
      <p:sp>
        <p:nvSpPr>
          <p:cNvPr id="8" name="Content Placeholder 2"/>
          <p:cNvSpPr txBox="1">
            <a:spLocks/>
          </p:cNvSpPr>
          <p:nvPr/>
        </p:nvSpPr>
        <p:spPr>
          <a:xfrm>
            <a:off x="4692069" y="1590304"/>
            <a:ext cx="4114800" cy="4734296"/>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b="1" dirty="0" smtClean="0"/>
              <a:t>Long-term</a:t>
            </a:r>
          </a:p>
          <a:p>
            <a:r>
              <a:rPr lang="en-US" sz="2400" dirty="0"/>
              <a:t>Slower overall recovery time</a:t>
            </a:r>
          </a:p>
          <a:p>
            <a:r>
              <a:rPr lang="en-US" sz="2400" dirty="0"/>
              <a:t>Debilitating physical disabilities</a:t>
            </a:r>
          </a:p>
          <a:p>
            <a:r>
              <a:rPr lang="en-US" sz="2400" dirty="0"/>
              <a:t>Lingering cognitive dysfunction</a:t>
            </a:r>
          </a:p>
          <a:p>
            <a:r>
              <a:rPr lang="en-US" sz="2400" dirty="0"/>
              <a:t>Psychiatric issues, including anxiety, depression, and </a:t>
            </a:r>
            <a:r>
              <a:rPr lang="en-US" sz="2400" dirty="0" smtClean="0"/>
              <a:t>post-traumatic stress disorder</a:t>
            </a:r>
            <a:endParaRPr lang="en-US" sz="2400" dirty="0"/>
          </a:p>
        </p:txBody>
      </p:sp>
    </p:spTree>
    <p:extLst>
      <p:ext uri="{BB962C8B-B14F-4D97-AF65-F5344CB8AC3E}">
        <p14:creationId xmlns:p14="http://schemas.microsoft.com/office/powerpoint/2010/main" val="1180116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Impact of Mechanical Ventilation</a:t>
            </a:r>
            <a:endParaRPr lang="en-US" baseline="30000" dirty="0"/>
          </a:p>
        </p:txBody>
      </p:sp>
      <p:sp>
        <p:nvSpPr>
          <p:cNvPr id="3" name="Content Placeholder 2"/>
          <p:cNvSpPr>
            <a:spLocks noGrp="1"/>
          </p:cNvSpPr>
          <p:nvPr>
            <p:ph idx="1"/>
          </p:nvPr>
        </p:nvSpPr>
        <p:spPr>
          <a:xfrm>
            <a:off x="457200" y="1219200"/>
            <a:ext cx="8229600" cy="4734296"/>
          </a:xfrm>
        </p:spPr>
        <p:txBody>
          <a:bodyPr>
            <a:normAutofit/>
          </a:bodyPr>
          <a:lstStyle/>
          <a:p>
            <a:pPr>
              <a:spcAft>
                <a:spcPts val="1200"/>
              </a:spcAft>
            </a:pPr>
            <a:r>
              <a:rPr lang="en-US" sz="2800" dirty="0" smtClean="0"/>
              <a:t>Average acute care cost for ventilated patient = $2,300 per day</a:t>
            </a:r>
            <a:r>
              <a:rPr lang="en-US" sz="2800" baseline="30000" dirty="0"/>
              <a:t>6</a:t>
            </a:r>
            <a:endParaRPr lang="en-US" sz="2800" baseline="30000" dirty="0" smtClean="0"/>
          </a:p>
          <a:p>
            <a:pPr>
              <a:spcAft>
                <a:spcPts val="1200"/>
              </a:spcAft>
            </a:pPr>
            <a:r>
              <a:rPr lang="en-US" sz="2800" dirty="0" smtClean="0"/>
              <a:t>After fourth day, cost rises to over $3,900 per day</a:t>
            </a:r>
            <a:r>
              <a:rPr lang="en-US" sz="2800" baseline="30000" dirty="0"/>
              <a:t>7</a:t>
            </a:r>
          </a:p>
          <a:p>
            <a:pPr>
              <a:spcAft>
                <a:spcPts val="1200"/>
              </a:spcAft>
            </a:pPr>
            <a:r>
              <a:rPr lang="en-US" sz="2800" dirty="0" smtClean="0"/>
              <a:t>If ventilator days were reduced by just 20 percent, </a:t>
            </a:r>
            <a:r>
              <a:rPr lang="en-US" sz="2800" dirty="0"/>
              <a:t>p</a:t>
            </a:r>
            <a:r>
              <a:rPr lang="en-US" sz="2800" dirty="0" smtClean="0"/>
              <a:t>atient throughput would increase leading to—</a:t>
            </a:r>
            <a:endParaRPr lang="en-US" sz="2800" baseline="30000" dirty="0" smtClean="0"/>
          </a:p>
          <a:p>
            <a:pPr lvl="1">
              <a:spcAft>
                <a:spcPts val="300"/>
              </a:spcAft>
            </a:pPr>
            <a:r>
              <a:rPr lang="en-US" sz="2400" dirty="0" smtClean="0"/>
              <a:t>Higher revenue</a:t>
            </a:r>
          </a:p>
          <a:p>
            <a:pPr lvl="1">
              <a:spcAft>
                <a:spcPts val="300"/>
              </a:spcAft>
            </a:pPr>
            <a:r>
              <a:rPr lang="en-US" sz="2400" dirty="0" smtClean="0"/>
              <a:t>Ability to care for more patients</a:t>
            </a:r>
            <a:endParaRPr lang="en-US" sz="2400" baseline="30000" dirty="0"/>
          </a:p>
        </p:txBody>
      </p:sp>
      <p:sp>
        <p:nvSpPr>
          <p:cNvPr id="4" name="TextBox 3"/>
          <p:cNvSpPr txBox="1"/>
          <p:nvPr/>
        </p:nvSpPr>
        <p:spPr>
          <a:xfrm>
            <a:off x="4495800" y="5070806"/>
            <a:ext cx="4419600" cy="1261884"/>
          </a:xfrm>
          <a:prstGeom prst="rect">
            <a:avLst/>
          </a:prstGeom>
          <a:noFill/>
        </p:spPr>
        <p:txBody>
          <a:bodyPr wrap="square" rtlCol="0">
            <a:spAutoFit/>
          </a:bodyPr>
          <a:lstStyle/>
          <a:p>
            <a:pPr>
              <a:spcAft>
                <a:spcPts val="300"/>
              </a:spcAft>
            </a:pPr>
            <a:r>
              <a:rPr lang="en-US" sz="1050" dirty="0" smtClean="0">
                <a:ea typeface="ＭＳ Ｐゴシック"/>
                <a:cs typeface="Arial" panose="020B0604020202020204" pitchFamily="34" charset="0"/>
              </a:rPr>
              <a:t>6. Berenholtz </a:t>
            </a:r>
            <a:r>
              <a:rPr lang="en-US" sz="1050" dirty="0">
                <a:ea typeface="ＭＳ Ｐゴシック"/>
                <a:cs typeface="Arial" panose="020B0604020202020204" pitchFamily="34" charset="0"/>
              </a:rPr>
              <a:t>SM, Pham JC, Thompson DA, et al. Collaborative cohort study of an intervention to reduce ventilator associated pneumonia in the ICU. Infect Control Hosp Epidemiol. </a:t>
            </a:r>
            <a:r>
              <a:rPr lang="en-US" sz="1050" dirty="0" smtClean="0">
                <a:ea typeface="ＭＳ Ｐゴシック"/>
                <a:cs typeface="Arial" panose="020B0604020202020204" pitchFamily="34" charset="0"/>
              </a:rPr>
              <a:t>2011;32(4</a:t>
            </a:r>
            <a:r>
              <a:rPr lang="en-US" sz="1050" dirty="0">
                <a:ea typeface="ＭＳ Ｐゴシック"/>
                <a:cs typeface="Arial" panose="020B0604020202020204" pitchFamily="34" charset="0"/>
              </a:rPr>
              <a:t>):</a:t>
            </a:r>
            <a:r>
              <a:rPr lang="en-US" sz="1050" dirty="0" smtClean="0">
                <a:ea typeface="ＭＳ Ｐゴシック"/>
                <a:cs typeface="Arial" panose="020B0604020202020204" pitchFamily="34" charset="0"/>
              </a:rPr>
              <a:t>305-14</a:t>
            </a:r>
            <a:r>
              <a:rPr lang="en-US" sz="1050" dirty="0">
                <a:ea typeface="ＭＳ Ｐゴシック"/>
                <a:cs typeface="Arial" panose="020B0604020202020204" pitchFamily="34" charset="0"/>
              </a:rPr>
              <a:t>. PMID: 21460481.</a:t>
            </a:r>
          </a:p>
          <a:p>
            <a:r>
              <a:rPr lang="en-US" sz="1050" dirty="0" smtClean="0">
                <a:ea typeface="ＭＳ Ｐゴシック"/>
                <a:cs typeface="Arial" panose="020B0604020202020204" pitchFamily="34" charset="0"/>
              </a:rPr>
              <a:t>7. Lipitz-Snyderman </a:t>
            </a:r>
            <a:r>
              <a:rPr lang="en-US" sz="1050" dirty="0">
                <a:ea typeface="ＭＳ Ｐゴシック"/>
                <a:cs typeface="Arial" panose="020B0604020202020204" pitchFamily="34" charset="0"/>
              </a:rPr>
              <a:t>A, Steinwachs D, Needham DM, et al. Impact of a statewide intensive care unit quality improvement initiative on hospital mortality and length of stay: retrospective comparative analysis. BMJ. 2011;342:d219. PMID: 21282262.</a:t>
            </a:r>
          </a:p>
        </p:txBody>
      </p:sp>
    </p:spTree>
    <p:extLst>
      <p:ext uri="{BB962C8B-B14F-4D97-AF65-F5344CB8AC3E}">
        <p14:creationId xmlns:p14="http://schemas.microsoft.com/office/powerpoint/2010/main" val="1686472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Defining Ventilator-Associated Events</a:t>
            </a:r>
            <a:endParaRPr lang="en-US" b="0" baseline="30000" dirty="0"/>
          </a:p>
        </p:txBody>
      </p:sp>
      <p:sp>
        <p:nvSpPr>
          <p:cNvPr id="3" name="Content Placeholder 2"/>
          <p:cNvSpPr>
            <a:spLocks noGrp="1"/>
          </p:cNvSpPr>
          <p:nvPr>
            <p:ph idx="1"/>
          </p:nvPr>
        </p:nvSpPr>
        <p:spPr>
          <a:xfrm>
            <a:off x="457200" y="1295400"/>
            <a:ext cx="8229600" cy="4734296"/>
          </a:xfrm>
        </p:spPr>
        <p:txBody>
          <a:bodyPr/>
          <a:lstStyle/>
          <a:p>
            <a:r>
              <a:rPr lang="en-US" dirty="0" smtClean="0"/>
              <a:t>Previous VAP surveillance definitions were subjective and nonreproducible</a:t>
            </a:r>
          </a:p>
          <a:p>
            <a:r>
              <a:rPr lang="en-US" dirty="0" smtClean="0"/>
              <a:t>VAEs are now identified with a combination of objective criteria:</a:t>
            </a:r>
          </a:p>
          <a:p>
            <a:pPr lvl="1"/>
            <a:r>
              <a:rPr lang="en-US" dirty="0" smtClean="0"/>
              <a:t>Deterioration in respiratory status after a period of stability or improvement on the ventilator</a:t>
            </a:r>
          </a:p>
          <a:p>
            <a:pPr lvl="1"/>
            <a:r>
              <a:rPr lang="en-US" dirty="0" smtClean="0"/>
              <a:t>Evidence of infection or inflammation</a:t>
            </a:r>
          </a:p>
          <a:p>
            <a:pPr lvl="1"/>
            <a:r>
              <a:rPr lang="en-US" dirty="0" smtClean="0"/>
              <a:t>Laboratory evidence of respiratory infection</a:t>
            </a:r>
          </a:p>
        </p:txBody>
      </p:sp>
    </p:spTree>
    <p:extLst>
      <p:ext uri="{BB962C8B-B14F-4D97-AF65-F5344CB8AC3E}">
        <p14:creationId xmlns:p14="http://schemas.microsoft.com/office/powerpoint/2010/main" val="2377347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HAI Cusp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45612</TotalTime>
  <Words>2528</Words>
  <Application>Microsoft Office PowerPoint</Application>
  <PresentationFormat>On-screen Show (4:3)</PresentationFormat>
  <Paragraphs>312</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HAI Cusp Slide template</vt:lpstr>
      <vt:lpstr>Overview: Getting Patients Off the Ventilator Faster  </vt:lpstr>
      <vt:lpstr>Learning Objectives</vt:lpstr>
      <vt:lpstr>How do we get patients off the ventilator Faster?</vt:lpstr>
      <vt:lpstr>PowerPoint Presentation</vt:lpstr>
      <vt:lpstr>Impact of Mechanical Ventilation</vt:lpstr>
      <vt:lpstr>Impact of Mechanical Ventilation</vt:lpstr>
      <vt:lpstr>Impact on Mechanically Ventilated Patients</vt:lpstr>
      <vt:lpstr>Financial Impact of Mechanical Ventilation</vt:lpstr>
      <vt:lpstr>Defining Ventilator-Associated Events</vt:lpstr>
      <vt:lpstr>VAE-Attributable Hospital Mortality8</vt:lpstr>
      <vt:lpstr>What Do We Need To Do?</vt:lpstr>
      <vt:lpstr>AHRQ Safety Program Goals</vt:lpstr>
      <vt:lpstr>How Will We Get There?</vt:lpstr>
      <vt:lpstr>Building on Previous State-Level Success…</vt:lpstr>
      <vt:lpstr>…and National-Level Highlights</vt:lpstr>
      <vt:lpstr>Ventilator-Associated Events Successes</vt:lpstr>
      <vt:lpstr>Ventilator-Associated Events Successes</vt:lpstr>
      <vt:lpstr>Interventions </vt:lpstr>
      <vt:lpstr>Interventions</vt:lpstr>
      <vt:lpstr>Intervention 1—CUSP13</vt:lpstr>
      <vt:lpstr>Intervention 2—Daily Care Process Measures</vt:lpstr>
      <vt:lpstr>Intervention 3—Daily Early Mobility</vt:lpstr>
      <vt:lpstr>Intervention 4—Low Tidal Volume Ventilation15</vt:lpstr>
      <vt:lpstr>2014 SHEA Compendium Update16</vt:lpstr>
      <vt:lpstr>2014 SHEA Compendium Update16</vt:lpstr>
      <vt:lpstr>2013 Society of Critical Care Medicine  PAD Guidelines17</vt:lpstr>
      <vt:lpstr>2013 Society of Critical Care Medicine  PAD Guidelines17</vt:lpstr>
      <vt:lpstr>ABCDEF Bundle18</vt:lpstr>
      <vt:lpstr>Questions?</vt:lpstr>
      <vt:lpstr>References</vt:lpstr>
      <vt:lpstr>References</vt:lpstr>
      <vt:lpstr>References</vt:lpstr>
      <vt:lpstr>References</vt:lpstr>
      <vt:lpstr>References</vt:lpstr>
    </vt:vector>
  </TitlesOfParts>
  <Manager>Johns Hopkins Medicine | Armstrong Institute for Patient Safety and Quality</Manager>
  <Company>AHRQ | Agency for Healthcare Research and Quality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Program Overview</dc:title>
  <dc:subject>AHRQ Safety Program for Surgery</dc:subject>
  <dc:creator>SUSP/L&amp;D</dc:creator>
  <cp:keywords>SSI, premortem, safety culture, science of safety</cp:keywords>
  <cp:lastModifiedBy>Chris Heidenrich OCKT</cp:lastModifiedBy>
  <cp:revision>341</cp:revision>
  <cp:lastPrinted>2016-09-15T21:26:28Z</cp:lastPrinted>
  <dcterms:created xsi:type="dcterms:W3CDTF">2014-05-21T20:05:58Z</dcterms:created>
  <dcterms:modified xsi:type="dcterms:W3CDTF">2017-01-17T21:40:36Z</dcterms:modified>
  <cp:category>safety program for surgery, patient safety, CUSP, science of safety, surgical site infections, SUSP, healthcare associated infections</cp:category>
</cp:coreProperties>
</file>