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53" r:id="rId2"/>
    <p:sldId id="377" r:id="rId3"/>
    <p:sldId id="380" r:id="rId4"/>
    <p:sldId id="388" r:id="rId5"/>
    <p:sldId id="384" r:id="rId6"/>
    <p:sldId id="381" r:id="rId7"/>
    <p:sldId id="413" r:id="rId8"/>
    <p:sldId id="387" r:id="rId9"/>
    <p:sldId id="407" r:id="rId10"/>
    <p:sldId id="385" r:id="rId11"/>
    <p:sldId id="382" r:id="rId12"/>
    <p:sldId id="416" r:id="rId13"/>
    <p:sldId id="389" r:id="rId14"/>
    <p:sldId id="390" r:id="rId15"/>
    <p:sldId id="395" r:id="rId16"/>
    <p:sldId id="414" r:id="rId17"/>
    <p:sldId id="396" r:id="rId18"/>
    <p:sldId id="406" r:id="rId19"/>
    <p:sldId id="393" r:id="rId20"/>
    <p:sldId id="412" r:id="rId21"/>
    <p:sldId id="397" r:id="rId22"/>
    <p:sldId id="398" r:id="rId23"/>
    <p:sldId id="402" r:id="rId24"/>
    <p:sldId id="403" r:id="rId25"/>
    <p:sldId id="404" r:id="rId26"/>
    <p:sldId id="405" r:id="rId27"/>
    <p:sldId id="399" r:id="rId28"/>
    <p:sldId id="408" r:id="rId29"/>
    <p:sldId id="409" r:id="rId30"/>
    <p:sldId id="415" r:id="rId31"/>
    <p:sldId id="410" r:id="rId32"/>
    <p:sldId id="41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21" clrIdx="3">
    <p:extLst/>
  </p:cmAuthor>
  <p:cmAuthor id="4" name="Melissa A Miller" initials="MAM" lastIdx="8" clrIdx="4"/>
  <p:cmAuthor id="5" name="Chris Heidenrich OCKT" initials="CH" lastIdx="22" clrIdx="5"/>
  <p:cmAuthor id="6" name="Kathleen Speck" initials="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  <a:srgbClr val="FDD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1" autoAdjust="0"/>
    <p:restoredTop sz="90743" autoAdjust="0"/>
  </p:normalViewPr>
  <p:slideViewPr>
    <p:cSldViewPr>
      <p:cViewPr varScale="1">
        <p:scale>
          <a:sx n="67" d="100"/>
          <a:sy n="67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FEB1F-8558-47FC-BE88-92BF17A5C8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10800000" lon="0" rev="0"/>
          </a:camera>
          <a:lightRig rig="threePt" dir="t"/>
        </a:scene3d>
      </dgm:spPr>
    </dgm:pt>
    <dgm:pt modelId="{55498DC8-13BA-498C-BD61-B67F7B381D8D}">
      <dgm:prSet phldrT="[Text]"/>
      <dgm:spPr>
        <a:solidFill>
          <a:srgbClr val="FDD701">
            <a:alpha val="78000"/>
          </a:srgbClr>
        </a:solidFill>
        <a:scene3d>
          <a:camera prst="orthographicFront">
            <a:rot lat="10800000" lon="0" rev="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7</a:t>
          </a:r>
          <a:endParaRPr lang="en-US" dirty="0"/>
        </a:p>
      </dgm:t>
    </dgm:pt>
    <dgm:pt modelId="{E1E8850B-27D3-4167-A0BE-4F18BCD0CF4B}" type="parTrans" cxnId="{4CAE1B8A-2E03-4503-A582-CF9C1CB2AA2D}">
      <dgm:prSet/>
      <dgm:spPr/>
      <dgm:t>
        <a:bodyPr/>
        <a:lstStyle/>
        <a:p>
          <a:endParaRPr lang="en-US"/>
        </a:p>
      </dgm:t>
    </dgm:pt>
    <dgm:pt modelId="{FE129E5C-4C3F-419D-AD6C-C6C6ED2AF10A}" type="sibTrans" cxnId="{4CAE1B8A-2E03-4503-A582-CF9C1CB2AA2D}">
      <dgm:prSet/>
      <dgm:spPr/>
      <dgm:t>
        <a:bodyPr/>
        <a:lstStyle/>
        <a:p>
          <a:endParaRPr lang="en-US"/>
        </a:p>
      </dgm:t>
    </dgm:pt>
    <dgm:pt modelId="{F576EC0A-C93D-4EF9-9C67-E4E215EE24F5}">
      <dgm:prSet phldrT="[Text]"/>
      <dgm:spPr>
        <a:solidFill>
          <a:srgbClr val="92D050">
            <a:alpha val="91000"/>
          </a:srgbClr>
        </a:solidFill>
        <a:scene3d>
          <a:camera prst="orthographicFront">
            <a:rot lat="10800000" lon="0" rev="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5</a:t>
          </a:r>
          <a:endParaRPr lang="en-US" dirty="0"/>
        </a:p>
      </dgm:t>
    </dgm:pt>
    <dgm:pt modelId="{4F14599E-CF5D-4F4E-93B4-8249649F00ED}" type="parTrans" cxnId="{71B993F9-B3BC-4A95-BE65-5DDB0B02AFC8}">
      <dgm:prSet/>
      <dgm:spPr/>
      <dgm:t>
        <a:bodyPr/>
        <a:lstStyle/>
        <a:p>
          <a:endParaRPr lang="en-US"/>
        </a:p>
      </dgm:t>
    </dgm:pt>
    <dgm:pt modelId="{51CF0686-4735-4B33-B46F-537B0114C707}" type="sibTrans" cxnId="{71B993F9-B3BC-4A95-BE65-5DDB0B02AFC8}">
      <dgm:prSet/>
      <dgm:spPr/>
      <dgm:t>
        <a:bodyPr/>
        <a:lstStyle/>
        <a:p>
          <a:endParaRPr lang="en-US"/>
        </a:p>
      </dgm:t>
    </dgm:pt>
    <dgm:pt modelId="{BEB8CE3C-F3CD-44E6-AB56-BE5C4D7A9EFC}">
      <dgm:prSet phldrT="[Text]"/>
      <dgm:spPr>
        <a:solidFill>
          <a:srgbClr val="009EC2">
            <a:alpha val="50000"/>
          </a:srgbClr>
        </a:solidFill>
        <a:scene3d>
          <a:camera prst="orthographicFront">
            <a:rot lat="10800000" lon="0" rev="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An image of a Venn diagram showing the interrater reliability for adjudicating traditional VAP surveillance." title="Why the Change?"/>
        </a:ext>
      </dgm:extLst>
    </dgm:pt>
    <dgm:pt modelId="{336D4541-6E72-4E40-98E3-B72072805980}" type="parTrans" cxnId="{7B34C1FE-EDCC-4B60-8174-034AAB733BE5}">
      <dgm:prSet/>
      <dgm:spPr/>
      <dgm:t>
        <a:bodyPr/>
        <a:lstStyle/>
        <a:p>
          <a:endParaRPr lang="en-US"/>
        </a:p>
      </dgm:t>
    </dgm:pt>
    <dgm:pt modelId="{693C80E3-89D0-471A-A328-2F9047F4C193}" type="sibTrans" cxnId="{7B34C1FE-EDCC-4B60-8174-034AAB733BE5}">
      <dgm:prSet/>
      <dgm:spPr/>
      <dgm:t>
        <a:bodyPr/>
        <a:lstStyle/>
        <a:p>
          <a:endParaRPr lang="en-US"/>
        </a:p>
      </dgm:t>
    </dgm:pt>
    <dgm:pt modelId="{966BBC3E-FA14-4616-8735-57F281AC70B2}" type="pres">
      <dgm:prSet presAssocID="{DB1FEB1F-8558-47FC-BE88-92BF17A5C83D}" presName="compositeShape" presStyleCnt="0">
        <dgm:presLayoutVars>
          <dgm:chMax val="7"/>
          <dgm:dir/>
          <dgm:resizeHandles val="exact"/>
        </dgm:presLayoutVars>
      </dgm:prSet>
      <dgm:spPr/>
    </dgm:pt>
    <dgm:pt modelId="{0665400D-F97C-4142-9C75-FCF5CE9862C7}" type="pres">
      <dgm:prSet presAssocID="{F576EC0A-C93D-4EF9-9C67-E4E215EE24F5}" presName="circ1" presStyleLbl="vennNode1" presStyleIdx="0" presStyleCnt="3" custLinFactNeighborX="-7377" custLinFactNeighborY="7206"/>
      <dgm:spPr/>
      <dgm:t>
        <a:bodyPr/>
        <a:lstStyle/>
        <a:p>
          <a:endParaRPr lang="en-US"/>
        </a:p>
      </dgm:t>
    </dgm:pt>
    <dgm:pt modelId="{0DDD5710-8242-4B4C-B1F0-0515372A222B}" type="pres">
      <dgm:prSet presAssocID="{F576EC0A-C93D-4EF9-9C67-E4E215EE24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6FF4C-0494-45D4-A5C6-C977C5F92115}" type="pres">
      <dgm:prSet presAssocID="{55498DC8-13BA-498C-BD61-B67F7B381D8D}" presName="circ2" presStyleLbl="vennNode1" presStyleIdx="1" presStyleCnt="3" custLinFactNeighborX="-13406" custLinFactNeighborY="2083"/>
      <dgm:spPr/>
      <dgm:t>
        <a:bodyPr/>
        <a:lstStyle/>
        <a:p>
          <a:endParaRPr lang="en-US"/>
        </a:p>
      </dgm:t>
    </dgm:pt>
    <dgm:pt modelId="{302BE158-D5D2-448D-A4AC-3DBC8A1C8716}" type="pres">
      <dgm:prSet presAssocID="{55498DC8-13BA-498C-BD61-B67F7B381D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4D523-A782-4F37-BE9C-EB9069467341}" type="pres">
      <dgm:prSet presAssocID="{BEB8CE3C-F3CD-44E6-AB56-BE5C4D7A9EFC}" presName="circ3" presStyleLbl="vennNode1" presStyleIdx="2" presStyleCnt="3" custLinFactNeighborX="-1348" custLinFactNeighborY="4816"/>
      <dgm:spPr/>
      <dgm:t>
        <a:bodyPr/>
        <a:lstStyle/>
        <a:p>
          <a:endParaRPr lang="en-US"/>
        </a:p>
      </dgm:t>
    </dgm:pt>
    <dgm:pt modelId="{17143BB2-7DEC-4C89-8379-5333B6BC4BBC}" type="pres">
      <dgm:prSet presAssocID="{BEB8CE3C-F3CD-44E6-AB56-BE5C4D7A9E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4C1FE-EDCC-4B60-8174-034AAB733BE5}" srcId="{DB1FEB1F-8558-47FC-BE88-92BF17A5C83D}" destId="{BEB8CE3C-F3CD-44E6-AB56-BE5C4D7A9EFC}" srcOrd="2" destOrd="0" parTransId="{336D4541-6E72-4E40-98E3-B72072805980}" sibTransId="{693C80E3-89D0-471A-A328-2F9047F4C193}"/>
    <dgm:cxn modelId="{FFB59A18-AF7F-4FB3-B149-D15F8B739914}" type="presOf" srcId="{55498DC8-13BA-498C-BD61-B67F7B381D8D}" destId="{302BE158-D5D2-448D-A4AC-3DBC8A1C8716}" srcOrd="1" destOrd="0" presId="urn:microsoft.com/office/officeart/2005/8/layout/venn1"/>
    <dgm:cxn modelId="{EC4E5B3A-CEEA-4595-A469-4B385A1EC157}" type="presOf" srcId="{DB1FEB1F-8558-47FC-BE88-92BF17A5C83D}" destId="{966BBC3E-FA14-4616-8735-57F281AC70B2}" srcOrd="0" destOrd="0" presId="urn:microsoft.com/office/officeart/2005/8/layout/venn1"/>
    <dgm:cxn modelId="{4CAE1B8A-2E03-4503-A582-CF9C1CB2AA2D}" srcId="{DB1FEB1F-8558-47FC-BE88-92BF17A5C83D}" destId="{55498DC8-13BA-498C-BD61-B67F7B381D8D}" srcOrd="1" destOrd="0" parTransId="{E1E8850B-27D3-4167-A0BE-4F18BCD0CF4B}" sibTransId="{FE129E5C-4C3F-419D-AD6C-C6C6ED2AF10A}"/>
    <dgm:cxn modelId="{71B993F9-B3BC-4A95-BE65-5DDB0B02AFC8}" srcId="{DB1FEB1F-8558-47FC-BE88-92BF17A5C83D}" destId="{F576EC0A-C93D-4EF9-9C67-E4E215EE24F5}" srcOrd="0" destOrd="0" parTransId="{4F14599E-CF5D-4F4E-93B4-8249649F00ED}" sibTransId="{51CF0686-4735-4B33-B46F-537B0114C707}"/>
    <dgm:cxn modelId="{3AEC75BB-F9AA-4761-B20B-BF41C8B8842E}" type="presOf" srcId="{F576EC0A-C93D-4EF9-9C67-E4E215EE24F5}" destId="{0665400D-F97C-4142-9C75-FCF5CE9862C7}" srcOrd="0" destOrd="0" presId="urn:microsoft.com/office/officeart/2005/8/layout/venn1"/>
    <dgm:cxn modelId="{68DD53E3-8542-4B54-8DFA-2C0B9D857288}" type="presOf" srcId="{BEB8CE3C-F3CD-44E6-AB56-BE5C4D7A9EFC}" destId="{17143BB2-7DEC-4C89-8379-5333B6BC4BBC}" srcOrd="1" destOrd="0" presId="urn:microsoft.com/office/officeart/2005/8/layout/venn1"/>
    <dgm:cxn modelId="{9C4174D2-4FFD-4D9E-9050-26DB03AFAB20}" type="presOf" srcId="{F576EC0A-C93D-4EF9-9C67-E4E215EE24F5}" destId="{0DDD5710-8242-4B4C-B1F0-0515372A222B}" srcOrd="1" destOrd="0" presId="urn:microsoft.com/office/officeart/2005/8/layout/venn1"/>
    <dgm:cxn modelId="{55067CF5-95B6-4ACF-B198-6373E18E7D42}" type="presOf" srcId="{55498DC8-13BA-498C-BD61-B67F7B381D8D}" destId="{2D56FF4C-0494-45D4-A5C6-C977C5F92115}" srcOrd="0" destOrd="0" presId="urn:microsoft.com/office/officeart/2005/8/layout/venn1"/>
    <dgm:cxn modelId="{D394B96A-2FDE-46AA-8B14-E0C542633936}" type="presOf" srcId="{BEB8CE3C-F3CD-44E6-AB56-BE5C4D7A9EFC}" destId="{64E4D523-A782-4F37-BE9C-EB9069467341}" srcOrd="0" destOrd="0" presId="urn:microsoft.com/office/officeart/2005/8/layout/venn1"/>
    <dgm:cxn modelId="{FB092C8D-74BE-485F-9BE2-0D18EC65EB27}" type="presParOf" srcId="{966BBC3E-FA14-4616-8735-57F281AC70B2}" destId="{0665400D-F97C-4142-9C75-FCF5CE9862C7}" srcOrd="0" destOrd="0" presId="urn:microsoft.com/office/officeart/2005/8/layout/venn1"/>
    <dgm:cxn modelId="{6F83D5D0-75B9-4F37-98DC-C586176E52C8}" type="presParOf" srcId="{966BBC3E-FA14-4616-8735-57F281AC70B2}" destId="{0DDD5710-8242-4B4C-B1F0-0515372A222B}" srcOrd="1" destOrd="0" presId="urn:microsoft.com/office/officeart/2005/8/layout/venn1"/>
    <dgm:cxn modelId="{AA976125-3B30-4102-B1BB-A72D60ECFD86}" type="presParOf" srcId="{966BBC3E-FA14-4616-8735-57F281AC70B2}" destId="{2D56FF4C-0494-45D4-A5C6-C977C5F92115}" srcOrd="2" destOrd="0" presId="urn:microsoft.com/office/officeart/2005/8/layout/venn1"/>
    <dgm:cxn modelId="{057B4F4F-D5A0-4845-B5A2-A8F2B9051845}" type="presParOf" srcId="{966BBC3E-FA14-4616-8735-57F281AC70B2}" destId="{302BE158-D5D2-448D-A4AC-3DBC8A1C8716}" srcOrd="3" destOrd="0" presId="urn:microsoft.com/office/officeart/2005/8/layout/venn1"/>
    <dgm:cxn modelId="{C5E28ACC-C048-410F-95E8-B2BDFE122496}" type="presParOf" srcId="{966BBC3E-FA14-4616-8735-57F281AC70B2}" destId="{64E4D523-A782-4F37-BE9C-EB9069467341}" srcOrd="4" destOrd="0" presId="urn:microsoft.com/office/officeart/2005/8/layout/venn1"/>
    <dgm:cxn modelId="{8C452056-FF46-4B34-97D8-AE6323FCFD4B}" type="presParOf" srcId="{966BBC3E-FA14-4616-8735-57F281AC70B2}" destId="{17143BB2-7DEC-4C89-8379-5333B6BC4B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5400D-F97C-4142-9C75-FCF5CE9862C7}">
      <dsp:nvSpPr>
        <dsp:cNvPr id="0" name=""/>
        <dsp:cNvSpPr/>
      </dsp:nvSpPr>
      <dsp:spPr>
        <a:xfrm>
          <a:off x="783861" y="212354"/>
          <a:ext cx="2286000" cy="2286000"/>
        </a:xfrm>
        <a:prstGeom prst="ellipse">
          <a:avLst/>
        </a:prstGeom>
        <a:solidFill>
          <a:srgbClr val="92D050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</a:t>
          </a:r>
          <a:endParaRPr lang="en-US" sz="6500" kern="1200" dirty="0"/>
        </a:p>
      </dsp:txBody>
      <dsp:txXfrm>
        <a:off x="1088661" y="612404"/>
        <a:ext cx="1676400" cy="1028700"/>
      </dsp:txXfrm>
    </dsp:sp>
    <dsp:sp modelId="{2D56FF4C-0494-45D4-A5C6-C977C5F92115}">
      <dsp:nvSpPr>
        <dsp:cNvPr id="0" name=""/>
        <dsp:cNvSpPr/>
      </dsp:nvSpPr>
      <dsp:spPr>
        <a:xfrm>
          <a:off x="1470903" y="1523992"/>
          <a:ext cx="2286000" cy="2286000"/>
        </a:xfrm>
        <a:prstGeom prst="ellipse">
          <a:avLst/>
        </a:prstGeom>
        <a:solidFill>
          <a:srgbClr val="FDD701">
            <a:alpha val="7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</a:t>
          </a:r>
          <a:endParaRPr lang="en-US" sz="6500" kern="1200" dirty="0"/>
        </a:p>
      </dsp:txBody>
      <dsp:txXfrm>
        <a:off x="2170038" y="2114542"/>
        <a:ext cx="1371600" cy="1257300"/>
      </dsp:txXfrm>
    </dsp:sp>
    <dsp:sp modelId="{64E4D523-A782-4F37-BE9C-EB9069467341}">
      <dsp:nvSpPr>
        <dsp:cNvPr id="0" name=""/>
        <dsp:cNvSpPr/>
      </dsp:nvSpPr>
      <dsp:spPr>
        <a:xfrm>
          <a:off x="96819" y="1523999"/>
          <a:ext cx="2286000" cy="2286000"/>
        </a:xfrm>
        <a:prstGeom prst="ellipse">
          <a:avLst/>
        </a:prstGeom>
        <a:solidFill>
          <a:srgbClr val="009EC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312084" y="2114549"/>
        <a:ext cx="1371600" cy="125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9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A88A97-8A0D-4591-BD7B-EC88A65721E5}" type="slidenum">
              <a:rPr lang="en-US" altLang="en-US" sz="90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900" dirty="0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4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70AE0E7-3170-4A28-A481-168A88DAD3A6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9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6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1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D1DE8D0-D466-4919-9CF8-0CABC85C8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2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CE954-D035-4891-B12B-46C086A90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028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6600" y="6504177"/>
            <a:ext cx="1447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VAE</a:t>
            </a:r>
            <a:r>
              <a:rPr lang="en-US" sz="1100" baseline="0" dirty="0" smtClean="0"/>
              <a:t> Surveillance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Pnautilu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Ventilator-Associated Event Surveillance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16(17)-0018-41-EF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Broadening the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definition of VAE is intentionally broader than traditional VAP surveillance</a:t>
            </a:r>
            <a:endParaRPr lang="en-US" sz="2400" dirty="0" smtClean="0"/>
          </a:p>
          <a:p>
            <a:r>
              <a:rPr lang="en-US" sz="2800" dirty="0" smtClean="0"/>
              <a:t>Common VACs: </a:t>
            </a:r>
          </a:p>
          <a:p>
            <a:pPr lvl="1"/>
            <a:r>
              <a:rPr lang="en-US" sz="2400" dirty="0" smtClean="0"/>
              <a:t>ARDS</a:t>
            </a:r>
            <a:endParaRPr lang="en-US" sz="2400" dirty="0"/>
          </a:p>
          <a:p>
            <a:pPr lvl="1"/>
            <a:r>
              <a:rPr lang="en-US" sz="2400" dirty="0" smtClean="0"/>
              <a:t>PE</a:t>
            </a:r>
          </a:p>
          <a:p>
            <a:pPr lvl="1"/>
            <a:r>
              <a:rPr lang="en-US" sz="2400" dirty="0" smtClean="0"/>
              <a:t>Thromboembolic disease</a:t>
            </a:r>
          </a:p>
          <a:p>
            <a:pPr lvl="1"/>
            <a:r>
              <a:rPr lang="en-US" sz="2400" dirty="0" smtClean="0"/>
              <a:t>Sepsis</a:t>
            </a:r>
          </a:p>
          <a:p>
            <a:r>
              <a:rPr lang="en-US" sz="2800" dirty="0"/>
              <a:t>Clinical ramifications?</a:t>
            </a:r>
          </a:p>
          <a:p>
            <a:pPr lvl="1"/>
            <a:r>
              <a:rPr lang="en-US" sz="2400" dirty="0"/>
              <a:t>Respiratory deterioration in previously stable patients is a risk factor for increased morbidity and mortality</a:t>
            </a:r>
          </a:p>
          <a:p>
            <a:pPr marL="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VAC vs. VAP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Multicenter, retrospective study</a:t>
            </a:r>
          </a:p>
          <a:p>
            <a:r>
              <a:rPr lang="en-US" sz="2800" dirty="0" smtClean="0"/>
              <a:t>Evaluated a novel surveillance paradigm for VACs: screening ventilator settings</a:t>
            </a:r>
          </a:p>
          <a:p>
            <a:r>
              <a:rPr lang="en-US" sz="2800" dirty="0" smtClean="0"/>
              <a:t>Blinded critical care physician reviewed 52 randomly selected patients with VAC (defined by protocol) or VAP (determined by IPs based on VAP definition)</a:t>
            </a:r>
          </a:p>
          <a:p>
            <a:r>
              <a:rPr lang="en-US" sz="2800" dirty="0" smtClean="0"/>
              <a:t>Screening </a:t>
            </a:r>
            <a:r>
              <a:rPr lang="en-US" sz="2800" dirty="0"/>
              <a:t>ventilator settings for VAC captures a similar set of complications to traditional VAP surveillance</a:t>
            </a: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24399" y="5791200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Klompas </a:t>
            </a:r>
            <a:r>
              <a:rPr lang="en-US" sz="1000" dirty="0"/>
              <a:t>M, Khan Y, Kleinman K, et al. Multicenter evaluation of a novel paradigm for complications of mechanical ventilation. PLoS One. 2011 Mar 22;6(3):e18062. PMID: 21445364.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VAC vs. VAP</a:t>
            </a:r>
            <a:r>
              <a:rPr lang="en-US" baseline="30000" dirty="0"/>
              <a:t>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86290"/>
              </p:ext>
            </p:extLst>
          </p:nvPr>
        </p:nvGraphicFramePr>
        <p:xfrm>
          <a:off x="457200" y="990600"/>
          <a:ext cx="8229600" cy="4719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2378"/>
                <a:gridCol w="2168611"/>
                <a:gridCol w="2168611"/>
              </a:tblGrid>
              <a:tr h="6400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CONDITION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ETIOLOGY OF VAC (N=44)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ETIOLOGY OF VAP (N=18)</a:t>
                      </a:r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pulmonary complication</a:t>
                      </a:r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(59%)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(61%)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Pneumonia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(23%)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(33%)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Pulmonary edema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(18%)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(22%)</a:t>
                      </a:r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Acute respiratory distress syndrome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(16%)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(11%)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Atelectasis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(11%)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(11%)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Mucous plugging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Abdominal</a:t>
                      </a:r>
                      <a:r>
                        <a:rPr lang="en-US" sz="1600" baseline="0" dirty="0" smtClean="0"/>
                        <a:t> compartment syndrome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Pulmonary embolus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 pneumonitis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Sepsis syndrome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 pulmonary toilet</a:t>
                      </a:r>
                      <a:endParaRPr lang="en-US" sz="1600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(2%)</a:t>
                      </a:r>
                      <a:endParaRPr lang="en-US" dirty="0"/>
                    </a:p>
                  </a:txBody>
                  <a:tcPr marL="271943" marR="2719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71943" marR="271943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4399" y="5791200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Klompas </a:t>
            </a:r>
            <a:r>
              <a:rPr lang="en-US" sz="1000" dirty="0"/>
              <a:t>M, Khan Y, Kleinman K, et al. Multicenter evaluation of a novel paradigm for complications of mechanical ventilation. PLoS One. 2011 Mar 22;6(3):e18062. PMID: 21445364.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VAEs Preventable?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Many providers feel some of the conditions associated with VAEs are pre-existing</a:t>
            </a:r>
          </a:p>
          <a:p>
            <a:pPr>
              <a:defRPr/>
            </a:pPr>
            <a:r>
              <a:rPr lang="en-US" sz="2400" dirty="0" smtClean="0"/>
              <a:t>Preliminary data from the first year of VAE data collection showed approximately 79 percent </a:t>
            </a:r>
            <a:r>
              <a:rPr lang="en-US" sz="2400" dirty="0"/>
              <a:t>of VAEs were in patients who were either on MV for ≥5 days or in the hospital for ≥5 days at the time of VAE </a:t>
            </a:r>
            <a:r>
              <a:rPr lang="en-US" sz="2400" dirty="0" smtClean="0"/>
              <a:t>onset</a:t>
            </a:r>
            <a:r>
              <a:rPr lang="en-US" sz="2400" baseline="30000" dirty="0"/>
              <a:t>6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400" dirty="0" smtClean="0"/>
              <a:t>Time to onset data suggest </a:t>
            </a:r>
            <a:r>
              <a:rPr lang="en-US" sz="2400" dirty="0"/>
              <a:t>that the majority of VAEs are likely </a:t>
            </a:r>
            <a:r>
              <a:rPr lang="en-US" sz="2400" dirty="0" smtClean="0"/>
              <a:t>hospital-associated based on previous criteria</a:t>
            </a:r>
            <a:r>
              <a:rPr lang="en-US" sz="2400" baseline="30000" dirty="0" smtClean="0"/>
              <a:t>7,8</a:t>
            </a:r>
            <a:endParaRPr lang="en-US" sz="2400" dirty="0"/>
          </a:p>
          <a:p>
            <a:pPr marL="0" indent="0">
              <a:buFont typeface="Arial" pitchFamily="34" charset="0"/>
              <a:buNone/>
              <a:defRPr/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90999" y="5029200"/>
            <a:ext cx="47244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6. Magill </a:t>
            </a:r>
            <a:r>
              <a:rPr lang="en-US" sz="1000" dirty="0"/>
              <a:t>S, </a:t>
            </a:r>
            <a:r>
              <a:rPr lang="en-US" sz="1000" dirty="0" smtClean="0"/>
              <a:t>Gross C, Edwards JR.  Incidence and characteristics </a:t>
            </a:r>
            <a:r>
              <a:rPr lang="en-US" sz="1000" dirty="0"/>
              <a:t>of ventilator-associated events reported to the National Healthcare Safety Network in </a:t>
            </a:r>
            <a:r>
              <a:rPr lang="en-US" sz="1000" dirty="0" smtClean="0"/>
              <a:t>2013. Oral abstract presented at the meeting of IDWeek, Philadelphia, PA, October 2014. </a:t>
            </a:r>
          </a:p>
          <a:p>
            <a:r>
              <a:rPr lang="en-US" sz="1000" dirty="0" smtClean="0"/>
              <a:t>7. Klompas M. Complications of mechanical ventilation – the CDC’s new surveillance paradigm. N Engl J Med. 2013 Apr 18;368(16):1472-5. PMID: 23594002.</a:t>
            </a:r>
          </a:p>
          <a:p>
            <a:r>
              <a:rPr lang="en-US" sz="1000" dirty="0" smtClean="0"/>
              <a:t>8. Muscedere </a:t>
            </a:r>
            <a:r>
              <a:rPr lang="en-US" sz="1000" dirty="0"/>
              <a:t>J, Sinuff T, Heyland DK, et al. The clinical impact and preventability of ventilator-associated conditions in critically ill patients who are mechanically ventilated. Chest. 2013 Nov;144(5):1453-60. PMID: 24030318.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Strategies to Prevent Ventilator-Associated Pneumonia in Acute Care Hospitals: 2014 Update</a:t>
            </a:r>
            <a:r>
              <a:rPr lang="en-US" sz="2800" baseline="30000" dirty="0" smtClean="0"/>
              <a:t>9</a:t>
            </a:r>
            <a:endParaRPr lang="en-US" sz="2800" dirty="0" smtClean="0"/>
          </a:p>
          <a:p>
            <a:pPr lvl="1"/>
            <a:r>
              <a:rPr lang="en-US" sz="2400" dirty="0" smtClean="0"/>
              <a:t>Contributions from—</a:t>
            </a:r>
          </a:p>
          <a:p>
            <a:pPr lvl="2"/>
            <a:r>
              <a:rPr lang="en-US" sz="2000" dirty="0" smtClean="0"/>
              <a:t>Society of Healthcare Epidemiology of America</a:t>
            </a:r>
          </a:p>
          <a:p>
            <a:pPr lvl="2"/>
            <a:r>
              <a:rPr lang="en-US" sz="2000" dirty="0" smtClean="0"/>
              <a:t>Infectious Diseases Society of America</a:t>
            </a:r>
          </a:p>
          <a:p>
            <a:pPr lvl="2"/>
            <a:r>
              <a:rPr lang="en-US" sz="2000" dirty="0" smtClean="0"/>
              <a:t>American Hospital Association</a:t>
            </a:r>
          </a:p>
          <a:p>
            <a:pPr lvl="2"/>
            <a:r>
              <a:rPr lang="en-US" sz="2000" dirty="0" smtClean="0"/>
              <a:t>Association for Professionals in Infection Control and Epidemiology</a:t>
            </a:r>
          </a:p>
          <a:p>
            <a:pPr lvl="2"/>
            <a:r>
              <a:rPr lang="en-US" sz="2000" dirty="0" smtClean="0"/>
              <a:t>The Joint Commission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486400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9. Klompas </a:t>
            </a:r>
            <a:r>
              <a:rPr lang="en-US" sz="1000" dirty="0"/>
              <a:t>M, Branson R, Eichenwald EC, et al. Strategies to prevent ventilator-associated pneumonia in acute care hospitals: 2014 update. Infect Control Hosp Epidemiol. 2014 Aug;35(8):915-36. PMID: 25026607.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Intervention Bundle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Checklist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 descr="Table listing items in the Intervention Bundle Checklist" title="Intervention Bundle Checklis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8591214"/>
              </p:ext>
            </p:extLst>
          </p:nvPr>
        </p:nvGraphicFramePr>
        <p:xfrm>
          <a:off x="457200" y="1447800"/>
          <a:ext cx="8229600" cy="429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  <a:gridCol w="1295400"/>
                <a:gridCol w="1371600"/>
                <a:gridCol w="2743200"/>
              </a:tblGrid>
              <a:tr h="3707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PROCESS MEASURE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Y/N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Continuous</a:t>
                      </a:r>
                      <a:r>
                        <a:rPr lang="en-US" sz="1400" baseline="0" dirty="0" smtClean="0"/>
                        <a:t> subglottic suctioning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Assess</a:t>
                      </a:r>
                      <a:r>
                        <a:rPr lang="en-US" sz="1400" baseline="0" dirty="0" smtClean="0"/>
                        <a:t> readiness to extubate with</a:t>
                      </a:r>
                    </a:p>
                    <a:p>
                      <a:r>
                        <a:rPr lang="en-US" sz="1400" baseline="0" dirty="0" smtClean="0"/>
                        <a:t>spontaneous breathing trials (SBTs)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Paired SBTs</a:t>
                      </a:r>
                      <a:r>
                        <a:rPr lang="en-US" sz="1400" baseline="0" dirty="0" smtClean="0"/>
                        <a:t> and SATs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Interrupt sedation daily with</a:t>
                      </a:r>
                    </a:p>
                    <a:p>
                      <a:r>
                        <a:rPr lang="en-US" sz="1400" baseline="0" dirty="0" smtClean="0"/>
                        <a:t>spontaneous awakening trials (SATs)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Note contradictions here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Ambulate</a:t>
                      </a:r>
                      <a:r>
                        <a:rPr lang="en-US" sz="1400" baseline="0" dirty="0" smtClean="0"/>
                        <a:t> according to protocol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</a:t>
                      </a:r>
                      <a:r>
                        <a:rPr lang="en-US" sz="1400" baseline="0" dirty="0" smtClean="0"/>
                        <a:t> level here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Regular mouth care</a:t>
                      </a:r>
                      <a:r>
                        <a:rPr lang="en-US" sz="1400" baseline="0" dirty="0" smtClean="0"/>
                        <a:t> (without chlorhexidine) 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Elevate</a:t>
                      </a:r>
                      <a:r>
                        <a:rPr lang="en-US" sz="1400" baseline="0" dirty="0" smtClean="0"/>
                        <a:t> head of bed (HOB) 30–45</a:t>
                      </a:r>
                      <a:r>
                        <a:rPr lang="en-US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Conservative</a:t>
                      </a:r>
                      <a:r>
                        <a:rPr lang="en-US" sz="1400" baseline="0" dirty="0" smtClean="0"/>
                        <a:t> fluid management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Blood transfusions</a:t>
                      </a:r>
                      <a:r>
                        <a:rPr lang="en-US" sz="1400" baseline="0" dirty="0" smtClean="0"/>
                        <a:t> given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Rationale: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45713" marB="45713"/>
                </a:tc>
              </a:tr>
              <a:tr h="3707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tidal volume </a:t>
                      </a:r>
                      <a:endParaRPr lang="en-US" sz="1400" dirty="0"/>
                    </a:p>
                  </a:txBody>
                  <a:tcPr marT="45713" marB="45713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Identify:</a:t>
                      </a:r>
                      <a:endParaRPr lang="en-US" sz="14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0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VAE Reduction</a:t>
            </a:r>
            <a:endParaRPr lang="en-US" dirty="0"/>
          </a:p>
        </p:txBody>
      </p:sp>
      <p:graphicFrame>
        <p:nvGraphicFramePr>
          <p:cNvPr id="4" name="Content Placeholder 3" descr="Table with best practices for VAE reduction" title="Best Practices for VAE Reduc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165823"/>
              </p:ext>
            </p:extLst>
          </p:nvPr>
        </p:nvGraphicFramePr>
        <p:xfrm>
          <a:off x="457200" y="1097280"/>
          <a:ext cx="8229600" cy="4815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14800"/>
                <a:gridCol w="4114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RECOMMENDATION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 noninvasive positive pressure ventilation in selected populations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Manage patients without sedation whenever possible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Interrupt sedation daily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Assess readiness to extubate daily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Perform SATs with sedatives turned off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Facilitate early mobility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 endotracheal tubes with subglottic secretion drainage ports for patients expected to require greater than 48 or 72 hours of MV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Change the ventilator circuit only if visibly soiled or malfunctioning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Elevate HOB to 30– 45°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approaches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Select oral or digestive decontamination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Regular oral care with chlorhexidine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Prophylactic probiotics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Ultrathin polyurethane endotracheal tube cuffs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Automated control of endotracheal tube cuff pressure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Saline instillation before tracheal suctioning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Mechanical tooth brushing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not 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Silver-coated endotracheal tubes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Kinetic beds</a:t>
                      </a:r>
                    </a:p>
                    <a:p>
                      <a:pPr marL="285750" indent="-285750">
                        <a:buClr>
                          <a:srgbClr val="009EC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Prone positioning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</a:t>
            </a:r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C</a:t>
            </a:r>
            <a:r>
              <a:rPr lang="en-US" dirty="0" smtClean="0"/>
              <a:t>are With Chlorhexidine?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Routine oral care with chlorhexidine</a:t>
            </a:r>
            <a:r>
              <a:rPr lang="en-US" sz="2800" baseline="30000" dirty="0" smtClean="0"/>
              <a:t>10</a:t>
            </a:r>
            <a:endParaRPr lang="en-US" sz="2800" dirty="0" smtClean="0"/>
          </a:p>
          <a:p>
            <a:pPr lvl="1"/>
            <a:r>
              <a:rPr lang="en-US" sz="2400" dirty="0" smtClean="0"/>
              <a:t>Prevents nosocomial pneumonia in cardiac surgery patients</a:t>
            </a:r>
          </a:p>
          <a:p>
            <a:pPr lvl="1"/>
            <a:r>
              <a:rPr lang="en-US" sz="2400" dirty="0" smtClean="0"/>
              <a:t>May not decrease VAP risk in noncardiac surgery patients</a:t>
            </a:r>
          </a:p>
          <a:p>
            <a:pPr lvl="1"/>
            <a:r>
              <a:rPr lang="en-US" sz="2400" dirty="0" smtClean="0"/>
              <a:t>Does not affect—</a:t>
            </a:r>
          </a:p>
          <a:p>
            <a:pPr lvl="2"/>
            <a:r>
              <a:rPr lang="en-US" sz="2000" dirty="0" smtClean="0"/>
              <a:t>Mortality</a:t>
            </a:r>
          </a:p>
          <a:p>
            <a:pPr lvl="2"/>
            <a:r>
              <a:rPr lang="en-US" sz="2000" dirty="0" smtClean="0"/>
              <a:t>Duration of MV</a:t>
            </a:r>
          </a:p>
          <a:p>
            <a:pPr lvl="2"/>
            <a:r>
              <a:rPr lang="en-US" sz="2000" dirty="0" smtClean="0"/>
              <a:t>Intensive care unit (ICU) LOS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5410200"/>
            <a:ext cx="4038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10. Klompas </a:t>
            </a:r>
            <a:r>
              <a:rPr lang="en-US" sz="1000" dirty="0"/>
              <a:t>M, Speck K, Howell MD, et al. Reappraisal of routine oral care with chlorhexidine gluconate for patients receiving mechanical ventilation: systematic review and meta-analysis. JAMA Intern Med. 2014 May;174(5):751-61. PMID: 24663255.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0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VAE Prevention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Prevent pneumonia by implementing HOB elevation</a:t>
            </a:r>
          </a:p>
          <a:p>
            <a:r>
              <a:rPr lang="en-US" sz="2800" dirty="0" smtClean="0"/>
              <a:t>Avoid pulmonary complications through fluid conservation</a:t>
            </a:r>
          </a:p>
          <a:p>
            <a:r>
              <a:rPr lang="en-US" sz="2800" dirty="0" smtClean="0"/>
              <a:t>Protect against atelectasis by managing sedation</a:t>
            </a:r>
          </a:p>
          <a:p>
            <a:r>
              <a:rPr lang="en-US" sz="2800" dirty="0" smtClean="0"/>
              <a:t>Combat acute lung injury by following a low tidal volume ventilation strategy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 lIns="91440" rIns="91440" bIns="45720" anchor="ctr">
            <a:normAutofit/>
          </a:bodyPr>
          <a:lstStyle/>
          <a:p>
            <a:pPr algn="ctr" eaLnBrk="1" hangingPunct="1"/>
            <a:r>
              <a:rPr lang="en-US" altLang="en-US" sz="3600" dirty="0" smtClean="0"/>
              <a:t>Getting Started on Prevention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1038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dirty="0" smtClean="0"/>
              <a:t>Where to start?</a:t>
            </a:r>
          </a:p>
          <a:p>
            <a:pPr marL="0" indent="0">
              <a:buFont typeface="Wingdings 2" pitchFamily="18" charset="2"/>
              <a:buNone/>
            </a:pP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Look at both process and outcome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Track your own performance over </a:t>
            </a:r>
            <a:r>
              <a:rPr lang="en-US" altLang="en-US" dirty="0" smtClean="0"/>
              <a:t>time</a:t>
            </a: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Do we see improvements?</a:t>
            </a:r>
          </a:p>
        </p:txBody>
      </p:sp>
      <p:pic>
        <p:nvPicPr>
          <p:cNvPr id="3" name="Picture 2" descr="Photo of a large &quot;start&quot; butt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200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/>
              <a:t>After </a:t>
            </a:r>
            <a:r>
              <a:rPr lang="en-US" sz="2800" dirty="0"/>
              <a:t>this session, you will be able </a:t>
            </a:r>
            <a:r>
              <a:rPr lang="en-US" sz="2800" dirty="0" smtClean="0"/>
              <a:t>to—</a:t>
            </a:r>
            <a:endParaRPr lang="en-US" sz="28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/>
              <a:t>Discuss </a:t>
            </a:r>
            <a:r>
              <a:rPr lang="en-US" sz="2800" dirty="0"/>
              <a:t>the ramifications </a:t>
            </a:r>
            <a:r>
              <a:rPr lang="en-US" sz="2800" dirty="0" smtClean="0"/>
              <a:t>of ventilator-associated events (VAEs)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Describe methods to evaluate </a:t>
            </a:r>
            <a:r>
              <a:rPr lang="en-US" sz="2800" dirty="0" smtClean="0"/>
              <a:t>VAEs</a:t>
            </a:r>
          </a:p>
          <a:p>
            <a:pPr>
              <a:defRPr/>
            </a:pPr>
            <a:r>
              <a:rPr lang="en-US" sz="2800" dirty="0" smtClean="0"/>
              <a:t>Understand the implications of objective VAE surveillance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Identify ways to use data to drive improvement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Can </a:t>
            </a:r>
            <a:r>
              <a:rPr lang="en-US" altLang="en-US" dirty="0"/>
              <a:t>W</a:t>
            </a:r>
            <a:r>
              <a:rPr lang="en-US" altLang="en-US" dirty="0" smtClean="0"/>
              <a:t>e </a:t>
            </a:r>
            <a:r>
              <a:rPr lang="en-US" altLang="en-US" dirty="0"/>
              <a:t>E</a:t>
            </a:r>
            <a:r>
              <a:rPr lang="en-US" altLang="en-US" dirty="0" smtClean="0"/>
              <a:t>valuate the Data?</a:t>
            </a:r>
          </a:p>
        </p:txBody>
      </p:sp>
      <p:graphicFrame>
        <p:nvGraphicFramePr>
          <p:cNvPr id="2" name="Content Placeholder 1" descr="Table (line list) of patient information regarding VAEs" title="Line list of patients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83512"/>
              </p:ext>
            </p:extLst>
          </p:nvPr>
        </p:nvGraphicFramePr>
        <p:xfrm>
          <a:off x="457200" y="1524000"/>
          <a:ext cx="8229599" cy="291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EVENT TYPE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PATIENT ID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FIRST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NAME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LAST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NAME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ctr"/>
                </a:tc>
              </a:tr>
              <a:tr h="314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1234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r>
                        <a:rPr lang="en-US" sz="1600" u="none" strike="noStrike" dirty="0" smtClean="0">
                          <a:effectLst/>
                        </a:rPr>
                        <a:t>ickey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Mouse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PVAP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5678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Donald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Duck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PVAP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Charlie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Minnie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Mouse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Bunny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ICU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6666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Spider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Woman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VAC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I Use </a:t>
            </a:r>
            <a:r>
              <a:rPr lang="en-US" dirty="0"/>
              <a:t>M</a:t>
            </a:r>
            <a:r>
              <a:rPr lang="en-US" dirty="0" smtClean="0"/>
              <a:t>y </a:t>
            </a:r>
            <a:r>
              <a:rPr lang="en-US" dirty="0"/>
              <a:t>D</a:t>
            </a:r>
            <a:r>
              <a:rPr lang="en-US" dirty="0" smtClean="0"/>
              <a:t>ata To Drive </a:t>
            </a:r>
            <a:r>
              <a:rPr lang="en-US" dirty="0"/>
              <a:t>I</a:t>
            </a:r>
            <a:r>
              <a:rPr lang="en-US" dirty="0" smtClean="0"/>
              <a:t>mprovement?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both individual cases and system level issues</a:t>
            </a:r>
          </a:p>
          <a:p>
            <a:r>
              <a:rPr lang="en-US" sz="2800" dirty="0" smtClean="0"/>
              <a:t>Develop a form to help analyze individual cases</a:t>
            </a:r>
          </a:p>
          <a:p>
            <a:r>
              <a:rPr lang="en-US" sz="2800" dirty="0" smtClean="0"/>
              <a:t>Do we have policies and procedures in place?</a:t>
            </a:r>
          </a:p>
          <a:p>
            <a:r>
              <a:rPr lang="en-US" sz="2800" dirty="0" smtClean="0"/>
              <a:t>Do we follow evidence-based guidelines?</a:t>
            </a:r>
          </a:p>
          <a:p>
            <a:r>
              <a:rPr lang="en-US" sz="2800" dirty="0" smtClean="0"/>
              <a:t>Are we consistent with our practices?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1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All VAC Cases–Case Review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Patient develops a VAC</a:t>
            </a:r>
          </a:p>
          <a:p>
            <a:pPr lvl="1"/>
            <a:r>
              <a:rPr lang="en-US" dirty="0" smtClean="0"/>
              <a:t>Chronic ventilator dependency</a:t>
            </a:r>
          </a:p>
          <a:p>
            <a:pPr lvl="1"/>
            <a:r>
              <a:rPr lang="en-US" dirty="0" smtClean="0"/>
              <a:t>Ambulation protocols were not implemented</a:t>
            </a:r>
          </a:p>
          <a:p>
            <a:pPr lvl="1"/>
            <a:r>
              <a:rPr lang="en-US" dirty="0" smtClean="0"/>
              <a:t>Not monitored for dehydration</a:t>
            </a:r>
          </a:p>
          <a:p>
            <a:pPr lvl="1"/>
            <a:r>
              <a:rPr lang="en-US" dirty="0" smtClean="0"/>
              <a:t>Presence of sputum not documented</a:t>
            </a:r>
          </a:p>
          <a:p>
            <a:pPr lvl="1"/>
            <a:r>
              <a:rPr lang="en-US" dirty="0" smtClean="0"/>
              <a:t>Lack of communication between </a:t>
            </a:r>
            <a:r>
              <a:rPr lang="en-US" dirty="0"/>
              <a:t>n</a:t>
            </a:r>
            <a:r>
              <a:rPr lang="en-US" dirty="0" smtClean="0"/>
              <a:t>ursing and respiratory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Ms. X is a 76-year-old woman, admitted to the ICU with septic shock requiring large volume fluid resuscitation</a:t>
            </a:r>
          </a:p>
          <a:p>
            <a:pPr lvl="1"/>
            <a:r>
              <a:rPr lang="en-US" dirty="0" smtClean="0"/>
              <a:t>Intubated and placed on ventilator</a:t>
            </a:r>
          </a:p>
          <a:p>
            <a:pPr lvl="1"/>
            <a:r>
              <a:rPr lang="en-US" dirty="0" smtClean="0"/>
              <a:t>Stable until day 6 when she has progressive oxygenation demands</a:t>
            </a:r>
          </a:p>
          <a:p>
            <a:pPr lvl="1"/>
            <a:r>
              <a:rPr lang="en-US" dirty="0" smtClean="0"/>
              <a:t>Increased demands last for 72 hours</a:t>
            </a:r>
          </a:p>
        </p:txBody>
      </p:sp>
    </p:spTree>
    <p:extLst>
      <p:ext uri="{BB962C8B-B14F-4D97-AF65-F5344CB8AC3E}">
        <p14:creationId xmlns:p14="http://schemas.microsoft.com/office/powerpoint/2010/main" val="1050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 2 –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Patient has a VAC</a:t>
            </a:r>
          </a:p>
          <a:p>
            <a:pPr lvl="1"/>
            <a:r>
              <a:rPr lang="en-US" dirty="0" smtClean="0"/>
              <a:t>No fever</a:t>
            </a:r>
          </a:p>
          <a:p>
            <a:pPr lvl="1"/>
            <a:r>
              <a:rPr lang="en-US" dirty="0" smtClean="0"/>
              <a:t>No increased white blood cell count</a:t>
            </a:r>
          </a:p>
          <a:p>
            <a:pPr lvl="1"/>
            <a:r>
              <a:rPr lang="en-US" dirty="0" smtClean="0"/>
              <a:t>No new antibiotics</a:t>
            </a:r>
          </a:p>
          <a:p>
            <a:r>
              <a:rPr lang="en-US" sz="3000" dirty="0" smtClean="0"/>
              <a:t>Diagnosis: Pulmonary edema</a:t>
            </a:r>
          </a:p>
          <a:p>
            <a:r>
              <a:rPr lang="en-US" sz="3000" dirty="0" smtClean="0"/>
              <a:t>Opportunities for improvement?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 an example ICU, many VAEs are PVAPs</a:t>
            </a:r>
          </a:p>
          <a:p>
            <a:r>
              <a:rPr lang="en-US" sz="3000" dirty="0" smtClean="0"/>
              <a:t>Evaluation</a:t>
            </a:r>
          </a:p>
          <a:p>
            <a:pPr lvl="1"/>
            <a:r>
              <a:rPr lang="en-US" dirty="0" smtClean="0"/>
              <a:t>Head of bed monitoring</a:t>
            </a:r>
          </a:p>
          <a:p>
            <a:pPr lvl="1"/>
            <a:r>
              <a:rPr lang="en-US" dirty="0" smtClean="0"/>
              <a:t>Suctioning frequency</a:t>
            </a:r>
          </a:p>
          <a:p>
            <a:pPr lvl="1"/>
            <a:r>
              <a:rPr lang="en-US" dirty="0" smtClean="0"/>
              <a:t>SATs</a:t>
            </a:r>
          </a:p>
          <a:p>
            <a:pPr lvl="1"/>
            <a:r>
              <a:rPr lang="en-US" dirty="0" smtClean="0"/>
              <a:t>Endotracheal tubes with subglottic suctioning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Review 3 –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</a:p>
          <a:p>
            <a:pPr lvl="1"/>
            <a:r>
              <a:rPr lang="en-US" sz="3200" dirty="0" smtClean="0"/>
              <a:t>Quarter 1: 20 VACs</a:t>
            </a:r>
          </a:p>
          <a:p>
            <a:pPr lvl="2"/>
            <a:r>
              <a:rPr lang="en-US" sz="2800" dirty="0" smtClean="0"/>
              <a:t>4 VACs</a:t>
            </a:r>
          </a:p>
          <a:p>
            <a:pPr lvl="2"/>
            <a:r>
              <a:rPr lang="en-US" sz="2800" dirty="0" smtClean="0"/>
              <a:t>16 IVACs</a:t>
            </a:r>
          </a:p>
          <a:p>
            <a:pPr lvl="2"/>
            <a:r>
              <a:rPr lang="en-US" sz="2800" dirty="0" smtClean="0"/>
              <a:t>0 PVAPs</a:t>
            </a:r>
          </a:p>
          <a:p>
            <a:pPr lvl="2"/>
            <a:r>
              <a:rPr lang="en-US" sz="2800" dirty="0" smtClean="0"/>
              <a:t>Most are other healthcare-acquired infections</a:t>
            </a:r>
          </a:p>
        </p:txBody>
      </p:sp>
    </p:spTree>
    <p:extLst>
      <p:ext uri="{BB962C8B-B14F-4D97-AF65-F5344CB8AC3E}">
        <p14:creationId xmlns:p14="http://schemas.microsoft.com/office/powerpoint/2010/main" val="32626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Hardwire ambulation protocols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Ensure documentation of secretions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Work collaboratively with respiratory </a:t>
            </a:r>
            <a:r>
              <a:rPr lang="en-US" dirty="0" smtClean="0">
                <a:solidFill>
                  <a:prstClr val="black"/>
                </a:solidFill>
              </a:rPr>
              <a:t>therapists </a:t>
            </a:r>
            <a:r>
              <a:rPr lang="en-US" dirty="0">
                <a:solidFill>
                  <a:prstClr val="black"/>
                </a:solidFill>
              </a:rPr>
              <a:t>to identify subtle changes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Daily </a:t>
            </a:r>
            <a:r>
              <a:rPr lang="en-US" dirty="0" smtClean="0">
                <a:solidFill>
                  <a:prstClr val="black"/>
                </a:solidFill>
              </a:rPr>
              <a:t>huddles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Surveillance is a critical component of every quality improvement effort; you cannot prevent it if you cannot measure it.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                                              </a:t>
            </a:r>
            <a:r>
              <a:rPr lang="en-US" sz="2000" b="1" dirty="0" smtClean="0">
                <a:solidFill>
                  <a:srgbClr val="009EC2"/>
                </a:solidFill>
              </a:rPr>
              <a:t>Linda Greene, R.N., M.P.S., CIC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en-US" sz="1400" dirty="0" smtClean="0"/>
              <a:t>Infection Prevention Manager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US" sz="1400" dirty="0" smtClean="0"/>
              <a:t>     University of Rochester Medical Center, Highland Hospital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9E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3773" y="274320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9E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300" dirty="0" smtClean="0">
                <a:latin typeface="+mj-lt"/>
                <a:cs typeface="Arial" pitchFamily="34" charset="0"/>
              </a:rPr>
              <a:t>VAEs are associated with increased mortality and ICU and hospital LOS</a:t>
            </a:r>
            <a:endParaRPr lang="en-US" sz="3300" dirty="0"/>
          </a:p>
          <a:p>
            <a:pPr>
              <a:spcBef>
                <a:spcPts val="600"/>
              </a:spcBef>
              <a:defRPr/>
            </a:pPr>
            <a:r>
              <a:rPr lang="en-US" sz="3300" dirty="0" smtClean="0"/>
              <a:t>In randomized controlled trials, VAP interventions have </a:t>
            </a:r>
            <a:r>
              <a:rPr lang="en-US" sz="3300" dirty="0"/>
              <a:t>been shown to improve objective outcomes, such as duration of MV, ICU or hospital LOS, </a:t>
            </a:r>
            <a:r>
              <a:rPr lang="en-US" sz="3300" dirty="0" smtClean="0"/>
              <a:t>mortality, and costs</a:t>
            </a:r>
          </a:p>
          <a:p>
            <a:pPr>
              <a:spcBef>
                <a:spcPts val="600"/>
              </a:spcBef>
              <a:defRPr/>
            </a:pPr>
            <a:r>
              <a:rPr lang="en-US" sz="3300" dirty="0"/>
              <a:t>The existing VAP prevention literature is the best available guide to improving outcomes for ventilated </a:t>
            </a:r>
            <a:r>
              <a:rPr lang="en-US" sz="3300" dirty="0" smtClean="0"/>
              <a:t>patients</a:t>
            </a:r>
            <a:endParaRPr lang="en-US" sz="3300" dirty="0" smtClean="0"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300" dirty="0" smtClean="0">
                <a:latin typeface="+mj-lt"/>
                <a:cs typeface="Arial" pitchFamily="34" charset="0"/>
              </a:rPr>
              <a:t>It is important to continue monitoring the processes of care and the outcomes for mechanically ventilated patients</a:t>
            </a:r>
          </a:p>
          <a:p>
            <a:pPr>
              <a:spcBef>
                <a:spcPts val="600"/>
              </a:spcBef>
              <a:defRPr/>
            </a:pPr>
            <a:r>
              <a:rPr lang="en-US" sz="3300" dirty="0" smtClean="0">
                <a:latin typeface="+mj-lt"/>
                <a:cs typeface="Arial" pitchFamily="34" charset="0"/>
              </a:rPr>
              <a:t>Always give feedback to providers and assess the potential for preventable events</a:t>
            </a:r>
          </a:p>
          <a:p>
            <a:pPr>
              <a:defRPr/>
            </a:pPr>
            <a:endParaRPr lang="en-US" sz="2800" dirty="0" smtClean="0">
              <a:latin typeface="+mj-lt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>
                <a:latin typeface="+mj-lt"/>
                <a:cs typeface="Arial" pitchFamily="34" charset="0"/>
              </a:rPr>
              <a:t>   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	Why Collect VAE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Collecting VAE data can be used to—</a:t>
            </a:r>
          </a:p>
          <a:p>
            <a:pPr lvl="1">
              <a:defRPr/>
            </a:pPr>
            <a:r>
              <a:rPr lang="en-US" sz="2400" dirty="0" smtClean="0"/>
              <a:t>Connect the dots to harm</a:t>
            </a:r>
          </a:p>
          <a:p>
            <a:pPr lvl="1">
              <a:defRPr/>
            </a:pPr>
            <a:r>
              <a:rPr lang="en-US" sz="2400" dirty="0" smtClean="0"/>
              <a:t>Avoid failure of infection prevention efforts due to “silo mentality”</a:t>
            </a:r>
          </a:p>
          <a:p>
            <a:pPr lvl="1">
              <a:defRPr/>
            </a:pPr>
            <a:r>
              <a:rPr lang="en-US" sz="2400" dirty="0" smtClean="0"/>
              <a:t>View interventions under the larger context of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16251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Questions?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838200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Klompas M, Kleinman K, Murphy MV. Descriptive epidemiology and attributable morbidity of ventilator-associated events. Infect Control Hosp Epidemiol. 2014 May;35(5):502-10. PMID: 24709718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Klompas M, Khan Y, Kleinman K, et al. Multicenter evaluation of a novel paradigm for complications of mechanical ventilation. PLoS One. 2011 Mar 22;6(3):e18062. PMID: 21445364.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Klompas M, Magill S, Robicsek A, et al. Objective surveillance definitions for ventilator-associated pneumonia. Crit Care Med. 2012 Dec;40(12):3154-61. PMID: 22990454.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Klompas M. Interobserver variability in ventilator-associated pneumonia surveillance. Am J Infect Control. 2010 Apr;38(3):237-9. PMID: 20171757.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Rogers E. Diffusion of innovation,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ed. New York, NY: Simon and Schuster; 2003.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3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1800" dirty="0"/>
              <a:t>Magill S, Gross C, Edwards JR. </a:t>
            </a:r>
            <a:r>
              <a:rPr lang="en-US" sz="1800" dirty="0" smtClean="0"/>
              <a:t> </a:t>
            </a:r>
            <a:r>
              <a:rPr lang="en-US" sz="1800" dirty="0"/>
              <a:t>Characteristics of ventilator-associated events reported to the National Healthcare Safety Network in 2013. Oral abstract presented at the meeting of IDWeek, Philadelphia, </a:t>
            </a:r>
            <a:r>
              <a:rPr lang="en-US" sz="1800" dirty="0" smtClean="0"/>
              <a:t>PA, October 2014.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800" dirty="0" smtClean="0"/>
              <a:t>Klompas M. Complications of mechanical ventilation – the CDC’s new surveillance paradigm. N Engl J Med. 2013 Apr 18;368(16):1472-5. PMID: 23594002.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800" dirty="0" smtClean="0"/>
              <a:t>Muscedere J, Sinuff T, Heyland DK, et al. The clinical impact and preventability of ventilator-associated conditions in critically ill patients who are mechanically ventilated. Chest. 2013 Nov;144(5):1453-60. PMID: 24030318.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800" dirty="0" smtClean="0"/>
              <a:t>Klompas M, Branson R, Eichenwald EC, et al. Strategies to prevent ventilator-associated pneumonia in acute care hospitals: 2014 update. Infect Control Hosp Epidemiol. 2014 Aug;35(8):915-36. PMID: 25026607.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800" dirty="0" smtClean="0"/>
              <a:t>Klompas M, Speck K, Howell MD, et al. Reappraisal of routine oral care with chlorhexidine gluconate for patients receiving mechanical ventilation: systematic review and meta-analysis. JAMA Intern Med. 2014 May;174(5):751-61. PMID: 24663255.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90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I Want To Know </a:t>
            </a:r>
            <a:r>
              <a:rPr lang="en-US" dirty="0"/>
              <a:t>A</a:t>
            </a:r>
            <a:r>
              <a:rPr lang="en-US" dirty="0" smtClean="0"/>
              <a:t>bout VACs and IVACs?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 retrospective cohort study examining 20,356 episodes of mechanical ventilation (MV)</a:t>
            </a:r>
            <a:r>
              <a:rPr lang="en-US" sz="2800" baseline="30000" dirty="0"/>
              <a:t>1</a:t>
            </a:r>
            <a:endParaRPr lang="en-US" sz="2800" dirty="0" smtClean="0"/>
          </a:p>
          <a:p>
            <a:pPr lvl="1"/>
            <a:r>
              <a:rPr lang="en-US" dirty="0" smtClean="0"/>
              <a:t>VAEs</a:t>
            </a:r>
          </a:p>
          <a:p>
            <a:pPr lvl="2"/>
            <a:r>
              <a:rPr lang="en-US" dirty="0" smtClean="0"/>
              <a:t>1,141 ventilator-associated conditions (VACs)</a:t>
            </a:r>
          </a:p>
          <a:p>
            <a:pPr lvl="2"/>
            <a:r>
              <a:rPr lang="en-US" dirty="0" smtClean="0"/>
              <a:t>431 infection-related VACs (IVACs)</a:t>
            </a:r>
          </a:p>
          <a:p>
            <a:pPr lvl="2"/>
            <a:r>
              <a:rPr lang="en-US" dirty="0" smtClean="0"/>
              <a:t>266 possible cases of ventilator-associated pneumonia (PVAP)</a:t>
            </a:r>
          </a:p>
          <a:p>
            <a:pPr lvl="1"/>
            <a:r>
              <a:rPr lang="en-US" dirty="0" smtClean="0"/>
              <a:t>Patients with a VAE have—</a:t>
            </a:r>
            <a:endParaRPr lang="en-US" dirty="0"/>
          </a:p>
          <a:p>
            <a:pPr lvl="2"/>
            <a:r>
              <a:rPr lang="en-US" dirty="0" smtClean="0"/>
              <a:t>More days to extubation</a:t>
            </a:r>
          </a:p>
          <a:p>
            <a:pPr lvl="2"/>
            <a:r>
              <a:rPr lang="en-US" dirty="0" smtClean="0"/>
              <a:t>More days to discharge</a:t>
            </a:r>
          </a:p>
          <a:p>
            <a:pPr lvl="2"/>
            <a:r>
              <a:rPr lang="en-US" dirty="0" smtClean="0"/>
              <a:t>Higher mortality 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63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1. Klompas </a:t>
            </a:r>
            <a:r>
              <a:rPr lang="en-US" sz="1000" dirty="0"/>
              <a:t>M, Kleinman K, Murphy MV. Descriptive epidemiology and attributable morbidity of ventilator-associated events. Infect Control Hosp Epidemiol. 2014 May;35(5):502-10. PMID: 24709718.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6446253" y="4343400"/>
            <a:ext cx="609600" cy="0"/>
          </a:xfrm>
          <a:prstGeom prst="line">
            <a:avLst/>
          </a:prstGeom>
          <a:ln w="76200" cmpd="sng">
            <a:solidFill>
              <a:srgbClr val="009E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306456" y="4648200"/>
            <a:ext cx="1008744" cy="700097"/>
          </a:xfrm>
          <a:prstGeom prst="line">
            <a:avLst/>
          </a:prstGeom>
          <a:ln w="76200" cmpd="sng">
            <a:solidFill>
              <a:srgbClr val="009E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306456" y="2311596"/>
            <a:ext cx="435145" cy="253607"/>
          </a:xfrm>
          <a:prstGeom prst="line">
            <a:avLst/>
          </a:prstGeom>
          <a:ln w="76200" cmpd="sng">
            <a:solidFill>
              <a:srgbClr val="009E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1132" y="-14548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Connect the Safety Dots</a:t>
            </a:r>
          </a:p>
        </p:txBody>
      </p:sp>
      <p:grpSp>
        <p:nvGrpSpPr>
          <p:cNvPr id="25" name="Group 24" descr="Image showing the interconnected nature of ventilator harms" title="Connect the Safety Dots"/>
          <p:cNvGrpSpPr/>
          <p:nvPr/>
        </p:nvGrpSpPr>
        <p:grpSpPr>
          <a:xfrm>
            <a:off x="421132" y="1143000"/>
            <a:ext cx="8281813" cy="5068913"/>
            <a:chOff x="618487" y="1055069"/>
            <a:chExt cx="7681852" cy="5068913"/>
          </a:xfrm>
        </p:grpSpPr>
        <p:grpSp>
          <p:nvGrpSpPr>
            <p:cNvPr id="24" name="Group 23"/>
            <p:cNvGrpSpPr/>
            <p:nvPr/>
          </p:nvGrpSpPr>
          <p:grpSpPr>
            <a:xfrm>
              <a:off x="618487" y="1055069"/>
              <a:ext cx="7681852" cy="5068913"/>
              <a:chOff x="608978" y="845117"/>
              <a:chExt cx="7681852" cy="506891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600135" y="854815"/>
                <a:ext cx="1514850" cy="946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22" name="Group 21"/>
              <p:cNvGrpSpPr/>
              <p:nvPr/>
            </p:nvGrpSpPr>
            <p:grpSpPr>
              <a:xfrm>
                <a:off x="608978" y="845117"/>
                <a:ext cx="7681852" cy="5068913"/>
                <a:chOff x="737224" y="852792"/>
                <a:chExt cx="7681852" cy="5068913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185024" y="1767192"/>
                  <a:ext cx="771017" cy="407187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9624" y="928992"/>
                  <a:ext cx="1609483" cy="1030313"/>
                </a:xfrm>
                <a:prstGeom prst="rect">
                  <a:avLst/>
                </a:prstGeom>
              </p:spPr>
            </p:pic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337424" y="3214992"/>
                  <a:ext cx="228600" cy="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08" name="Group 17"/>
                <p:cNvGrpSpPr>
                  <a:grpSpLocks/>
                </p:cNvGrpSpPr>
                <p:nvPr/>
              </p:nvGrpSpPr>
              <p:grpSpPr bwMode="auto">
                <a:xfrm>
                  <a:off x="2337424" y="1919592"/>
                  <a:ext cx="2389188" cy="1922463"/>
                  <a:chOff x="2257598" y="3052117"/>
                  <a:chExt cx="3397184" cy="2735648"/>
                </a:xfrm>
                <a:solidFill>
                  <a:srgbClr val="009EC2"/>
                </a:solidFill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257598" y="3052117"/>
                    <a:ext cx="3397184" cy="2735648"/>
                  </a:xfrm>
                  <a:prstGeom prst="ellipse">
                    <a:avLst/>
                  </a:prstGeom>
                  <a:grpFill/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564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44333" y="3594277"/>
                    <a:ext cx="2168123" cy="17597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43175" tIns="43175" rIns="43175" bIns="43175" anchor="ctr"/>
                  <a:lstStyle>
                    <a:lvl1pPr defTabSz="1506538" eaLnBrk="0" hangingPunct="0">
                      <a:spcBef>
                        <a:spcPct val="20000"/>
                      </a:spcBef>
                      <a:buClr>
                        <a:srgbClr val="0BD0D9"/>
                      </a:buClr>
                      <a:buSzPct val="95000"/>
                      <a:buFont typeface="Wingdings 2" pitchFamily="18" charset="2"/>
                      <a:buChar char=""/>
                      <a:defRPr sz="26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1pPr>
                    <a:lvl2pPr marL="1047750" indent="-401638" defTabSz="1506538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85000"/>
                      <a:buFont typeface="Wingdings 2" pitchFamily="18" charset="2"/>
                      <a:buChar char=""/>
                      <a:defRPr sz="24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2pPr>
                    <a:lvl3pPr marL="1617663" indent="-319088" defTabSz="1506538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 2" pitchFamily="18" charset="2"/>
                      <a:buChar char=""/>
                      <a:defRPr sz="21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3pPr>
                    <a:lvl4pPr marL="2265363" indent="-319088" defTabSz="1506538" eaLnBrk="0" hangingPunct="0">
                      <a:spcBef>
                        <a:spcPct val="20000"/>
                      </a:spcBef>
                      <a:buClr>
                        <a:srgbClr val="0BD0D9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4pPr>
                    <a:lvl5pPr marL="2914650" indent="-319088" defTabSz="1506538" eaLnBrk="0" hangingPunct="0">
                      <a:spcBef>
                        <a:spcPct val="20000"/>
                      </a:spcBef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5pPr>
                    <a:lvl6pPr marL="3371850" indent="-319088" defTabSz="150653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6pPr>
                    <a:lvl7pPr marL="3829050" indent="-319088" defTabSz="150653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7pPr>
                    <a:lvl8pPr marL="4286250" indent="-319088" defTabSz="150653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8pPr>
                    <a:lvl9pPr marL="4743450" indent="-319088" defTabSz="150653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0CF9B"/>
                      </a:buClr>
                      <a:buSzPct val="65000"/>
                      <a:buFont typeface="Wingdings 2" pitchFamily="18" charset="2"/>
                      <a:buChar char=""/>
                      <a:defRPr sz="2000">
                        <a:solidFill>
                          <a:schemeClr val="tx1"/>
                        </a:solidFill>
                        <a:latin typeface="Constantia" pitchFamily="18" charset="0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800" dirty="0">
                        <a:solidFill>
                          <a:srgbClr val="FFFFFF"/>
                        </a:solidFill>
                        <a:latin typeface="Calibri" pitchFamily="34" charset="0"/>
                        <a:ea typeface="MS PGothic" pitchFamily="34" charset="-128"/>
                      </a:rPr>
                      <a:t>Ventilator Harm</a:t>
                    </a:r>
                  </a:p>
                </p:txBody>
              </p:sp>
            </p:grp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4318624" y="1690992"/>
                  <a:ext cx="609600" cy="53340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2" idx="3"/>
                  <a:endCxn id="16" idx="1"/>
                </p:cNvCxnSpPr>
                <p:nvPr/>
              </p:nvCxnSpPr>
              <p:spPr>
                <a:xfrm flipV="1">
                  <a:off x="7027274" y="4049538"/>
                  <a:ext cx="147673" cy="32355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19" idx="3"/>
                </p:cNvCxnSpPr>
                <p:nvPr/>
              </p:nvCxnSpPr>
              <p:spPr>
                <a:xfrm flipH="1">
                  <a:off x="2185024" y="3560517"/>
                  <a:ext cx="502288" cy="568875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632824" y="3824592"/>
                  <a:ext cx="55872" cy="327422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2736776" y="3748392"/>
                  <a:ext cx="212039" cy="106680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5725008" y="4510392"/>
                  <a:ext cx="30484" cy="431688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4553935" y="4314588"/>
                  <a:ext cx="455102" cy="195804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624615" y="2529192"/>
                  <a:ext cx="212039" cy="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7440683" y="4400203"/>
                  <a:ext cx="70680" cy="53340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8" idx="4"/>
                </p:cNvCxnSpPr>
                <p:nvPr/>
              </p:nvCxnSpPr>
              <p:spPr>
                <a:xfrm flipH="1">
                  <a:off x="3452876" y="1809090"/>
                  <a:ext cx="32930" cy="228600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108891" y="4434192"/>
                  <a:ext cx="951282" cy="510029"/>
                </a:xfrm>
                <a:prstGeom prst="line">
                  <a:avLst/>
                </a:prstGeom>
                <a:ln w="76200" cmpd="sng">
                  <a:solidFill>
                    <a:srgbClr val="009EC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up 53"/>
                <p:cNvGrpSpPr/>
                <p:nvPr/>
              </p:nvGrpSpPr>
              <p:grpSpPr>
                <a:xfrm>
                  <a:off x="1011717" y="1101454"/>
                  <a:ext cx="2223995" cy="4544585"/>
                  <a:chOff x="-125051" y="3231929"/>
                  <a:chExt cx="3094766" cy="6866522"/>
                </a:xfrm>
                <a:solidFill>
                  <a:srgbClr val="FFFF00"/>
                </a:solidFill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1049663" y="8754395"/>
                    <a:ext cx="1920052" cy="1344056"/>
                  </a:xfrm>
                  <a:prstGeom prst="ellipse">
                    <a:avLst/>
                  </a:prstGeom>
                  <a:grpFill/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8" name="Oval 4"/>
                  <p:cNvSpPr/>
                  <p:nvPr/>
                </p:nvSpPr>
                <p:spPr>
                  <a:xfrm>
                    <a:off x="-125051" y="3231929"/>
                    <a:ext cx="1911490" cy="950392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30480" tIns="30480" rIns="30480" bIns="30480" spcCol="1270" anchor="ctr"/>
                  <a:lstStyle/>
                  <a:p>
                    <a:pPr algn="ctr" defTabSz="1063524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Immobility</a:t>
                    </a:r>
                  </a:p>
                </p:txBody>
              </p:sp>
            </p:grp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7537" y="2744050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878584" y="2986392"/>
                  <a:ext cx="15529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Atelectasis</a:t>
                  </a:r>
                  <a:endParaRPr lang="en-US" sz="2400" dirty="0"/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7224" y="39007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889624" y="4053192"/>
                  <a:ext cx="14097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Pulmonary edema (PE)</a:t>
                  </a:r>
                  <a:endParaRPr lang="en-US" sz="2000" dirty="0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15689" y="35959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174947" y="3726372"/>
                  <a:ext cx="10596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VAP</a:t>
                  </a:r>
                  <a:endParaRPr lang="en-US" sz="3600" dirty="0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52224" y="1386192"/>
                  <a:ext cx="1603387" cy="1030313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1024" y="8527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4685472" y="1111672"/>
                  <a:ext cx="1532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Mortality</a:t>
                  </a:r>
                  <a:endParaRPr lang="en-US" sz="2400" dirty="0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23224" y="4129392"/>
                  <a:ext cx="1603387" cy="1030313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75824" y="19957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6833224" y="1614792"/>
                  <a:ext cx="9481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Cost</a:t>
                  </a:r>
                  <a:endParaRPr lang="en-US" sz="3200" dirty="0"/>
                </a:p>
              </p:txBody>
            </p:sp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65975" y="3595992"/>
                  <a:ext cx="1625636" cy="1044610"/>
                </a:xfrm>
                <a:prstGeom prst="rect">
                  <a:avLst/>
                </a:prstGeom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4129401" y="3758727"/>
                  <a:ext cx="28978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IVAC</a:t>
                  </a:r>
                  <a:endParaRPr lang="en-US" sz="3600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74330" y="48151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63" name="TextBox 62" descr="Image showing the various harms that can result from mechanical ventilation." title="Connect the Safety Dots"/>
                <p:cNvSpPr txBox="1"/>
                <p:nvPr/>
              </p:nvSpPr>
              <p:spPr>
                <a:xfrm>
                  <a:off x="6745010" y="5043792"/>
                  <a:ext cx="15486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 smtClean="0"/>
                    <a:t>Clostridium difficile</a:t>
                  </a:r>
                  <a:r>
                    <a:rPr lang="en-US" sz="1600" dirty="0" smtClean="0"/>
                    <a:t> </a:t>
                  </a:r>
                  <a:r>
                    <a:rPr lang="en-US" sz="1600" dirty="0"/>
                    <a:t>c</a:t>
                  </a:r>
                  <a:r>
                    <a:rPr lang="en-US" sz="1600" dirty="0" smtClean="0"/>
                    <a:t>olitis</a:t>
                  </a:r>
                  <a:endParaRPr lang="en-US" sz="1600" dirty="0"/>
                </a:p>
              </p:txBody>
            </p:sp>
            <p:pic>
              <p:nvPicPr>
                <p:cNvPr id="25600" name="Picture 2559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78014" y="4891392"/>
                  <a:ext cx="1603387" cy="1030313"/>
                </a:xfrm>
                <a:prstGeom prst="rect">
                  <a:avLst/>
                </a:prstGeom>
              </p:spPr>
            </p:pic>
            <p:sp>
              <p:nvSpPr>
                <p:cNvPr id="25601" name="TextBox 25600"/>
                <p:cNvSpPr txBox="1"/>
                <p:nvPr/>
              </p:nvSpPr>
              <p:spPr>
                <a:xfrm>
                  <a:off x="5122375" y="5039394"/>
                  <a:ext cx="13827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Antibiotic resistance</a:t>
                  </a:r>
                  <a:endParaRPr lang="en-US" sz="20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125428" y="4270497"/>
                  <a:ext cx="14020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VAC</a:t>
                  </a:r>
                  <a:endParaRPr lang="en-US" sz="14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870824" y="1081392"/>
                  <a:ext cx="14368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Morbidity</a:t>
                  </a:r>
                  <a:endParaRPr lang="en-US" sz="24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887012" y="2104266"/>
                  <a:ext cx="13810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Increased length of stay (LOS)</a:t>
                  </a:r>
                  <a:endParaRPr lang="en-US" sz="1600" dirty="0"/>
                </a:p>
              </p:txBody>
            </p:sp>
          </p:grpSp>
        </p:grpSp>
        <p:sp>
          <p:nvSpPr>
            <p:cNvPr id="25613" name="TextBox 25612"/>
            <p:cNvSpPr txBox="1"/>
            <p:nvPr/>
          </p:nvSpPr>
          <p:spPr>
            <a:xfrm>
              <a:off x="1575628" y="5089784"/>
              <a:ext cx="1750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Acute </a:t>
              </a:r>
              <a:r>
                <a:rPr lang="en-US" sz="1400" dirty="0" smtClean="0">
                  <a:solidFill>
                    <a:srgbClr val="000000"/>
                  </a:solidFill>
                  <a:cs typeface="Calibri"/>
                </a:rPr>
                <a:t>respiratory </a:t>
              </a:r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d</a:t>
              </a:r>
              <a:r>
                <a:rPr lang="en-US" sz="1400" dirty="0" smtClean="0">
                  <a:solidFill>
                    <a:srgbClr val="000000"/>
                  </a:solidFill>
                  <a:cs typeface="Calibri"/>
                </a:rPr>
                <a:t>istress </a:t>
              </a:r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s</a:t>
              </a:r>
              <a:r>
                <a:rPr lang="en-US" sz="1400" dirty="0" smtClean="0">
                  <a:solidFill>
                    <a:srgbClr val="000000"/>
                  </a:solidFill>
                  <a:cs typeface="Calibri"/>
                </a:rPr>
                <a:t>yndrome </a:t>
              </a:r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(ARDS)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Use the New VAE Surveillance </a:t>
            </a:r>
            <a:r>
              <a:rPr lang="en-US" dirty="0"/>
              <a:t>D</a:t>
            </a:r>
            <a:r>
              <a:rPr lang="en-US" dirty="0" smtClean="0"/>
              <a:t>efinitions?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Screening ventilator settings for VAC captures a similar set of complications to traditional VAP surveillance but is faster, more objective, and a superior predictor of outcomes.</a:t>
            </a:r>
            <a:r>
              <a:rPr lang="en-US" sz="2800" baseline="30000" dirty="0"/>
              <a:t>2</a:t>
            </a:r>
            <a:endParaRPr lang="en-US" sz="2800" baseline="30000" dirty="0" smtClean="0"/>
          </a:p>
          <a:p>
            <a:r>
              <a:rPr lang="en-US" sz="2800" dirty="0"/>
              <a:t>Objective surveillance definitions that include quantitative evidence of respiratory deterioration after a period of stability strongly predict increased </a:t>
            </a:r>
            <a:r>
              <a:rPr lang="en-US" sz="2800" dirty="0" smtClean="0"/>
              <a:t>LOS and </a:t>
            </a:r>
            <a:r>
              <a:rPr lang="en-US" sz="2800" dirty="0"/>
              <a:t>hospital </a:t>
            </a:r>
            <a:r>
              <a:rPr lang="en-US" sz="2800" dirty="0" smtClean="0"/>
              <a:t>mortality.</a:t>
            </a:r>
            <a:r>
              <a:rPr lang="en-US" sz="2800" baseline="30000" dirty="0" smtClean="0"/>
              <a:t>3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1" y="5257800"/>
            <a:ext cx="4876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2. Klompas </a:t>
            </a:r>
            <a:r>
              <a:rPr lang="en-US" sz="1000" dirty="0"/>
              <a:t>M, Khan Y, Kleinman K, et al. Multicenter evaluation of a novel paradigm for complications of mechanical ventilation. PLoS One. 2011 Mar 22;6(3):e18062. PMID: 21445364.</a:t>
            </a:r>
          </a:p>
          <a:p>
            <a:r>
              <a:rPr lang="en-US" sz="1000" dirty="0" smtClean="0"/>
              <a:t>3. Klompas </a:t>
            </a:r>
            <a:r>
              <a:rPr lang="en-US" sz="1000" dirty="0"/>
              <a:t>M, Magill S, Robicsek A, et al. Objective surveillance definitions for ventilator-associated pneumonia. Crit Care Med. 2012 Dec;40(12):3154-61. PMID: 22990454.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Change?</a:t>
            </a:r>
            <a:endParaRPr lang="en-US" dirty="0"/>
          </a:p>
        </p:txBody>
      </p:sp>
      <p:graphicFrame>
        <p:nvGraphicFramePr>
          <p:cNvPr id="4" name="Content Placeholder 3" descr="Venn diagram showing the difference in diagnoses of the same condition by three infection preventionists" title="Venn 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43950"/>
              </p:ext>
            </p:extLst>
          </p:nvPr>
        </p:nvGraphicFramePr>
        <p:xfrm>
          <a:off x="4572000" y="914400"/>
          <a:ext cx="419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791200" y="1676400"/>
            <a:ext cx="1511152" cy="1698486"/>
            <a:chOff x="3530153" y="1026346"/>
            <a:chExt cx="1932644" cy="2072153"/>
          </a:xfrm>
        </p:grpSpPr>
        <p:sp>
          <p:nvSpPr>
            <p:cNvPr id="7" name="TextBox 6"/>
            <p:cNvSpPr txBox="1"/>
            <p:nvPr/>
          </p:nvSpPr>
          <p:spPr>
            <a:xfrm>
              <a:off x="4212330" y="1026346"/>
              <a:ext cx="381000" cy="863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2330" y="1955986"/>
              <a:ext cx="381000" cy="863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7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30153" y="2234878"/>
              <a:ext cx="457200" cy="863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0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4506" y="2234878"/>
              <a:ext cx="568291" cy="863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201" y="1340892"/>
            <a:ext cx="3047999" cy="3352801"/>
            <a:chOff x="5029201" y="1295399"/>
            <a:chExt cx="3047999" cy="3352801"/>
          </a:xfrm>
        </p:grpSpPr>
        <p:sp>
          <p:nvSpPr>
            <p:cNvPr id="12" name="TextBox 11"/>
            <p:cNvSpPr txBox="1"/>
            <p:nvPr/>
          </p:nvSpPr>
          <p:spPr>
            <a:xfrm>
              <a:off x="5029201" y="1295399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IP 1</a:t>
              </a:r>
            </a:p>
            <a:p>
              <a:pPr algn="ctr"/>
              <a:r>
                <a:rPr lang="en-US" sz="1600" dirty="0" smtClean="0"/>
                <a:t>(11 VAPs)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1295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IP 2</a:t>
              </a:r>
            </a:p>
            <a:p>
              <a:pPr algn="ctr"/>
              <a:r>
                <a:rPr lang="en-US" sz="1600" dirty="0" smtClean="0"/>
                <a:t>(20 VAPs)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94227" y="406342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IP 3</a:t>
              </a:r>
            </a:p>
            <a:p>
              <a:pPr algn="ctr"/>
              <a:r>
                <a:rPr lang="en-US" sz="1600" dirty="0" smtClean="0"/>
                <a:t>(15 VAPs)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5147" y="1753597"/>
            <a:ext cx="3886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Results from a study on inter-rater </a:t>
            </a:r>
            <a:r>
              <a:rPr lang="en-US" sz="2000" dirty="0"/>
              <a:t>reliability among infection preventionists (</a:t>
            </a:r>
            <a:r>
              <a:rPr lang="en-US" sz="2000" dirty="0" smtClean="0"/>
              <a:t>IP)</a:t>
            </a:r>
            <a:r>
              <a:rPr lang="en-US" sz="2000" baseline="30000" dirty="0"/>
              <a:t>4</a:t>
            </a:r>
            <a:endParaRPr lang="en-US" sz="2000" baseline="30000" dirty="0" smtClean="0"/>
          </a:p>
          <a:p>
            <a:pPr marL="171450" indent="-171450">
              <a:spcAft>
                <a:spcPts val="6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50 ventilated patients with respiratory deterioration</a:t>
            </a:r>
          </a:p>
          <a:p>
            <a:pPr marL="171450" indent="-171450">
              <a:spcAft>
                <a:spcPts val="6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Kappa = 0.40</a:t>
            </a:r>
          </a:p>
          <a:p>
            <a:pPr marL="171450" indent="-171450">
              <a:spcAft>
                <a:spcPts val="6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Criteria are subjective, leading to disagreement between reviewers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1" y="5486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4. Klompas </a:t>
            </a:r>
            <a:r>
              <a:rPr lang="en-US" sz="1000" dirty="0"/>
              <a:t>M. Interobserver variability in ventilator-associated pneumonia surveillance. Am J Infect </a:t>
            </a:r>
            <a:r>
              <a:rPr lang="en-US" sz="1000" dirty="0" smtClean="0"/>
              <a:t>Control</a:t>
            </a:r>
            <a:r>
              <a:rPr lang="en-US" sz="1000" dirty="0"/>
              <a:t>. 2010 Apr;38(3):237-9. PMID: 20171757.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</a:t>
            </a:r>
            <a:r>
              <a:rPr lang="en-US" sz="2800" dirty="0"/>
              <a:t>roaden the f</a:t>
            </a:r>
            <a:r>
              <a:rPr lang="en-US" sz="2800" dirty="0" smtClean="0"/>
              <a:t>ocus</a:t>
            </a:r>
          </a:p>
          <a:p>
            <a:pPr lvl="1"/>
            <a:r>
              <a:rPr lang="en-US" sz="2400" dirty="0" smtClean="0"/>
              <a:t>Shifting focus </a:t>
            </a:r>
            <a:r>
              <a:rPr lang="en-US" sz="2400" dirty="0"/>
              <a:t>of surveillance from </a:t>
            </a:r>
            <a:r>
              <a:rPr lang="en-US" sz="2400" dirty="0" smtClean="0"/>
              <a:t>pneumonia alone </a:t>
            </a:r>
            <a:r>
              <a:rPr lang="en-US" sz="2400" dirty="0"/>
              <a:t>to complications in general emphasizes the importance </a:t>
            </a:r>
            <a:r>
              <a:rPr lang="en-US" sz="2400" dirty="0" smtClean="0"/>
              <a:t>of preventing </a:t>
            </a:r>
            <a:r>
              <a:rPr lang="en-US" sz="2400" dirty="0"/>
              <a:t>all complications of </a:t>
            </a:r>
            <a:r>
              <a:rPr lang="en-US" sz="2400" dirty="0" smtClean="0"/>
              <a:t>MV, </a:t>
            </a:r>
            <a:r>
              <a:rPr lang="en-US" sz="2400" dirty="0"/>
              <a:t>not </a:t>
            </a:r>
            <a:r>
              <a:rPr lang="en-US" sz="2400" dirty="0" smtClean="0"/>
              <a:t>just pneumonia</a:t>
            </a:r>
          </a:p>
          <a:p>
            <a:pPr lvl="1"/>
            <a:r>
              <a:rPr lang="en-US" sz="2400" dirty="0" smtClean="0"/>
              <a:t>When definitions are objective, caregivers can focus on what went wrong rather than debate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38019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Applying the National Healthcare Safety Network Definition</a:t>
            </a:r>
            <a:r>
              <a:rPr lang="en-US" altLang="en-US" baseline="30000" dirty="0" smtClean="0"/>
              <a:t>5</a:t>
            </a:r>
          </a:p>
        </p:txBody>
      </p:sp>
      <p:pic>
        <p:nvPicPr>
          <p:cNvPr id="56323" name="Picture 4" descr="Image of Rogers' diffusion of innovation adoption lifecycle" title="Innovation Adoption Lifecyc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4600"/>
            <a:ext cx="68707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5410200"/>
            <a:ext cx="243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Image designed by Wikipedia user “</a:t>
            </a:r>
            <a:r>
              <a:rPr lang="en-US" sz="1050" i="1" dirty="0" smtClean="0">
                <a:hlinkClick r:id="rId3"/>
              </a:rPr>
              <a:t>pnautilus</a:t>
            </a:r>
            <a:r>
              <a:rPr lang="en-US" sz="1050" i="1" dirty="0" smtClean="0"/>
              <a:t>” and used with permission</a:t>
            </a:r>
            <a:endParaRPr lang="en-US" sz="105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6019800"/>
            <a:ext cx="388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5. Rogers </a:t>
            </a:r>
            <a:r>
              <a:rPr lang="en-US" sz="1000" dirty="0"/>
              <a:t>E. Diffusion of innovation, 5</a:t>
            </a:r>
            <a:r>
              <a:rPr lang="en-US" sz="1000" baseline="30000" dirty="0"/>
              <a:t>th</a:t>
            </a:r>
            <a:r>
              <a:rPr lang="en-US" sz="1000" dirty="0"/>
              <a:t> ed. New York, NY: Simon and Schuster; 2003.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47125</TotalTime>
  <Words>2225</Words>
  <Application>Microsoft Office PowerPoint</Application>
  <PresentationFormat>On-screen Show (4:3)</PresentationFormat>
  <Paragraphs>345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HAI Cusp Slide template</vt:lpstr>
      <vt:lpstr>Ventilator-Associated Event Surveillance  </vt:lpstr>
      <vt:lpstr>Learning Objectives</vt:lpstr>
      <vt:lpstr>  Why Collect VAE Data?</vt:lpstr>
      <vt:lpstr>Why Do I Want To Know About VACs and IVACs?</vt:lpstr>
      <vt:lpstr>Connect the Safety Dots</vt:lpstr>
      <vt:lpstr>Why Use the New VAE Surveillance Definitions?</vt:lpstr>
      <vt:lpstr>Why the Change?</vt:lpstr>
      <vt:lpstr>Why the Shift?</vt:lpstr>
      <vt:lpstr>Applying the National Healthcare Safety Network Definition5</vt:lpstr>
      <vt:lpstr>Broadening the Surveillance</vt:lpstr>
      <vt:lpstr>Analysis of VAC vs. VAP2</vt:lpstr>
      <vt:lpstr>Analysis of VAC vs. VAP2</vt:lpstr>
      <vt:lpstr>Are VAEs Preventable?</vt:lpstr>
      <vt:lpstr>Prevention Strategies</vt:lpstr>
      <vt:lpstr>Intervention Bundle Checklist</vt:lpstr>
      <vt:lpstr>Best Practices for VAE Reduction</vt:lpstr>
      <vt:lpstr>What About Oral Care With Chlorhexidine?</vt:lpstr>
      <vt:lpstr>VAE Prevention Techniques</vt:lpstr>
      <vt:lpstr>Getting Started on Prevention</vt:lpstr>
      <vt:lpstr>How Can We Evaluate the Data?</vt:lpstr>
      <vt:lpstr>How Will I Use My Data To Drive Improvement?</vt:lpstr>
      <vt:lpstr>Review All VAC Cases–Case Review 1</vt:lpstr>
      <vt:lpstr>Case Review 2</vt:lpstr>
      <vt:lpstr>Case Review 2 – Outcomes</vt:lpstr>
      <vt:lpstr>Case Review 3</vt:lpstr>
      <vt:lpstr>Case Review 3 – Outcomes</vt:lpstr>
      <vt:lpstr>Opportunities for Improvement</vt:lpstr>
      <vt:lpstr>Know Your Data</vt:lpstr>
      <vt:lpstr>The Bottom Line</vt:lpstr>
      <vt:lpstr>Questions?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275</cp:revision>
  <cp:lastPrinted>2016-06-24T20:25:57Z</cp:lastPrinted>
  <dcterms:created xsi:type="dcterms:W3CDTF">2014-05-21T20:05:58Z</dcterms:created>
  <dcterms:modified xsi:type="dcterms:W3CDTF">2017-01-15T16:56:40Z</dcterms:modified>
  <cp:category>safety program for surgery, patient safety, CUSP, science of safety, surgical site infections, SUSP, healthcare associated infections</cp:category>
</cp:coreProperties>
</file>