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90" r:id="rId2"/>
    <p:sldId id="263" r:id="rId3"/>
    <p:sldId id="302" r:id="rId4"/>
    <p:sldId id="265" r:id="rId5"/>
    <p:sldId id="266" r:id="rId6"/>
    <p:sldId id="267" r:id="rId7"/>
    <p:sldId id="268" r:id="rId8"/>
    <p:sldId id="269" r:id="rId9"/>
    <p:sldId id="291" r:id="rId10"/>
    <p:sldId id="292" r:id="rId11"/>
    <p:sldId id="293" r:id="rId12"/>
    <p:sldId id="294" r:id="rId13"/>
    <p:sldId id="270" r:id="rId14"/>
    <p:sldId id="271" r:id="rId15"/>
    <p:sldId id="272" r:id="rId16"/>
    <p:sldId id="273" r:id="rId17"/>
    <p:sldId id="274" r:id="rId18"/>
    <p:sldId id="275" r:id="rId19"/>
    <p:sldId id="276" r:id="rId20"/>
    <p:sldId id="277" r:id="rId21"/>
    <p:sldId id="279" r:id="rId22"/>
    <p:sldId id="280" r:id="rId23"/>
    <p:sldId id="281" r:id="rId24"/>
    <p:sldId id="300" r:id="rId25"/>
    <p:sldId id="297" r:id="rId26"/>
    <p:sldId id="282" r:id="rId27"/>
    <p:sldId id="295" r:id="rId28"/>
    <p:sldId id="283" r:id="rId29"/>
    <p:sldId id="284" r:id="rId30"/>
    <p:sldId id="285" r:id="rId31"/>
    <p:sldId id="286" r:id="rId32"/>
    <p:sldId id="287" r:id="rId33"/>
    <p:sldId id="30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1" clrIdx="0"/>
  <p:cmAuthor id="1" name="Valerie Hartman" initials="V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3" autoAdjust="0"/>
    <p:restoredTop sz="63543" autoAdjust="0"/>
  </p:normalViewPr>
  <p:slideViewPr>
    <p:cSldViewPr>
      <p:cViewPr varScale="1">
        <p:scale>
          <a:sx n="73" d="100"/>
          <a:sy n="73" d="100"/>
        </p:scale>
        <p:origin x="-2724" y="-96"/>
      </p:cViewPr>
      <p:guideLst>
        <p:guide orient="horz" pos="2160"/>
        <p:guide pos="2880"/>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Yes</c:v>
                </c:pt>
              </c:strCache>
            </c:strRef>
          </c:tx>
          <c:invertIfNegative val="0"/>
          <c:cat>
            <c:strRef>
              <c:f>Sheet1!$A$2:$A$7</c:f>
              <c:strCache>
                <c:ptCount val="6"/>
                <c:pt idx="0">
                  <c:v>Name introduction</c:v>
                </c:pt>
                <c:pt idx="1">
                  <c:v>Role introduction</c:v>
                </c:pt>
                <c:pt idx="2">
                  <c:v>Critial goals</c:v>
                </c:pt>
                <c:pt idx="3">
                  <c:v>Contingency plans</c:v>
                </c:pt>
                <c:pt idx="4">
                  <c:v>Expectations for assertiveness</c:v>
                </c:pt>
                <c:pt idx="5">
                  <c:v>Opportunity for questions</c:v>
                </c:pt>
              </c:strCache>
            </c:strRef>
          </c:cat>
          <c:val>
            <c:numRef>
              <c:f>Sheet1!$B$2:$B$7</c:f>
              <c:numCache>
                <c:formatCode>General</c:formatCode>
                <c:ptCount val="6"/>
                <c:pt idx="0">
                  <c:v>4</c:v>
                </c:pt>
                <c:pt idx="1">
                  <c:v>5</c:v>
                </c:pt>
                <c:pt idx="2">
                  <c:v>1</c:v>
                </c:pt>
                <c:pt idx="3">
                  <c:v>1</c:v>
                </c:pt>
                <c:pt idx="4">
                  <c:v>0</c:v>
                </c:pt>
                <c:pt idx="5">
                  <c:v>2</c:v>
                </c:pt>
              </c:numCache>
            </c:numRef>
          </c:val>
        </c:ser>
        <c:ser>
          <c:idx val="1"/>
          <c:order val="1"/>
          <c:tx>
            <c:strRef>
              <c:f>Sheet1!$C$1</c:f>
              <c:strCache>
                <c:ptCount val="1"/>
                <c:pt idx="0">
                  <c:v>No </c:v>
                </c:pt>
              </c:strCache>
            </c:strRef>
          </c:tx>
          <c:invertIfNegative val="0"/>
          <c:cat>
            <c:strRef>
              <c:f>Sheet1!$A$2:$A$7</c:f>
              <c:strCache>
                <c:ptCount val="6"/>
                <c:pt idx="0">
                  <c:v>Name introduction</c:v>
                </c:pt>
                <c:pt idx="1">
                  <c:v>Role introduction</c:v>
                </c:pt>
                <c:pt idx="2">
                  <c:v>Critial goals</c:v>
                </c:pt>
                <c:pt idx="3">
                  <c:v>Contingency plans</c:v>
                </c:pt>
                <c:pt idx="4">
                  <c:v>Expectations for assertiveness</c:v>
                </c:pt>
                <c:pt idx="5">
                  <c:v>Opportunity for questions</c:v>
                </c:pt>
              </c:strCache>
            </c:strRef>
          </c:cat>
          <c:val>
            <c:numRef>
              <c:f>Sheet1!$C$2:$C$7</c:f>
              <c:numCache>
                <c:formatCode>General</c:formatCode>
                <c:ptCount val="6"/>
                <c:pt idx="0">
                  <c:v>6</c:v>
                </c:pt>
                <c:pt idx="1">
                  <c:v>5</c:v>
                </c:pt>
                <c:pt idx="2">
                  <c:v>9</c:v>
                </c:pt>
                <c:pt idx="3">
                  <c:v>9</c:v>
                </c:pt>
                <c:pt idx="4">
                  <c:v>10</c:v>
                </c:pt>
                <c:pt idx="5">
                  <c:v>8</c:v>
                </c:pt>
              </c:numCache>
            </c:numRef>
          </c:val>
        </c:ser>
        <c:dLbls>
          <c:showLegendKey val="0"/>
          <c:showVal val="0"/>
          <c:showCatName val="0"/>
          <c:showSerName val="0"/>
          <c:showPercent val="0"/>
          <c:showBubbleSize val="0"/>
        </c:dLbls>
        <c:gapWidth val="100"/>
        <c:overlap val="100"/>
        <c:axId val="185625216"/>
        <c:axId val="187445632"/>
      </c:barChart>
      <c:catAx>
        <c:axId val="185625216"/>
        <c:scaling>
          <c:orientation val="minMax"/>
        </c:scaling>
        <c:delete val="0"/>
        <c:axPos val="l"/>
        <c:majorTickMark val="out"/>
        <c:minorTickMark val="none"/>
        <c:tickLblPos val="nextTo"/>
        <c:crossAx val="187445632"/>
        <c:crosses val="autoZero"/>
        <c:auto val="1"/>
        <c:lblAlgn val="ctr"/>
        <c:lblOffset val="100"/>
        <c:noMultiLvlLbl val="0"/>
      </c:catAx>
      <c:valAx>
        <c:axId val="187445632"/>
        <c:scaling>
          <c:orientation val="minMax"/>
        </c:scaling>
        <c:delete val="0"/>
        <c:axPos val="b"/>
        <c:majorGridlines/>
        <c:numFmt formatCode="0%" sourceLinked="1"/>
        <c:majorTickMark val="out"/>
        <c:minorTickMark val="none"/>
        <c:tickLblPos val="nextTo"/>
        <c:crossAx val="185625216"/>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0608569199120398"/>
          <c:y val="2.9279279279279299E-2"/>
          <c:w val="0.54898559977300099"/>
          <c:h val="0.81828154926580099"/>
        </c:manualLayout>
      </c:layout>
      <c:barChart>
        <c:barDir val="bar"/>
        <c:grouping val="percentStacked"/>
        <c:varyColors val="0"/>
        <c:ser>
          <c:idx val="0"/>
          <c:order val="0"/>
          <c:tx>
            <c:strRef>
              <c:f>Sheet1!$B$12</c:f>
              <c:strCache>
                <c:ptCount val="1"/>
                <c:pt idx="0">
                  <c:v>Yes</c:v>
                </c:pt>
              </c:strCache>
            </c:strRef>
          </c:tx>
          <c:invertIfNegative val="0"/>
          <c:cat>
            <c:strRef>
              <c:f>Sheet1!$A$13:$A$31</c:f>
              <c:strCache>
                <c:ptCount val="19"/>
                <c:pt idx="0">
                  <c:v>Patient </c:v>
                </c:pt>
                <c:pt idx="1">
                  <c:v>Procedure</c:v>
                </c:pt>
                <c:pt idx="2">
                  <c:v>Site</c:v>
                </c:pt>
                <c:pt idx="3">
                  <c:v>Patient consent</c:v>
                </c:pt>
                <c:pt idx="4">
                  <c:v>ABX given</c:v>
                </c:pt>
                <c:pt idx="5">
                  <c:v>ABX redosing time</c:v>
                </c:pt>
                <c:pt idx="6">
                  <c:v>Beta blockers</c:v>
                </c:pt>
                <c:pt idx="7">
                  <c:v>Airway risk</c:v>
                </c:pt>
                <c:pt idx="8">
                  <c:v>Access issues</c:v>
                </c:pt>
                <c:pt idx="9">
                  <c:v>Bleeding concerns (e.g., anticoagulant use)</c:v>
                </c:pt>
                <c:pt idx="10">
                  <c:v>Blood availability</c:v>
                </c:pt>
                <c:pt idx="11">
                  <c:v>Allergies</c:v>
                </c:pt>
                <c:pt idx="12">
                  <c:v>Glycemic control </c:v>
                </c:pt>
                <c:pt idx="13">
                  <c:v>DVT prophylaxis</c:v>
                </c:pt>
                <c:pt idx="14">
                  <c:v>Warmers</c:v>
                </c:pt>
                <c:pt idx="15">
                  <c:v>Lab / radiology review</c:v>
                </c:pt>
                <c:pt idx="16">
                  <c:v>Intra-operative imaging (X-rays, ultrasound)</c:v>
                </c:pt>
                <c:pt idx="17">
                  <c:v>Patient positioning</c:v>
                </c:pt>
                <c:pt idx="18">
                  <c:v>Prep application</c:v>
                </c:pt>
              </c:strCache>
            </c:strRef>
          </c:cat>
          <c:val>
            <c:numRef>
              <c:f>Sheet1!$B$13:$B$31</c:f>
              <c:numCache>
                <c:formatCode>General</c:formatCode>
                <c:ptCount val="19"/>
                <c:pt idx="0">
                  <c:v>8</c:v>
                </c:pt>
                <c:pt idx="1">
                  <c:v>8</c:v>
                </c:pt>
                <c:pt idx="2">
                  <c:v>7</c:v>
                </c:pt>
                <c:pt idx="3">
                  <c:v>6</c:v>
                </c:pt>
                <c:pt idx="4">
                  <c:v>9</c:v>
                </c:pt>
                <c:pt idx="5">
                  <c:v>0</c:v>
                </c:pt>
                <c:pt idx="6">
                  <c:v>4</c:v>
                </c:pt>
                <c:pt idx="7">
                  <c:v>2</c:v>
                </c:pt>
                <c:pt idx="8">
                  <c:v>2</c:v>
                </c:pt>
                <c:pt idx="9">
                  <c:v>1</c:v>
                </c:pt>
                <c:pt idx="10">
                  <c:v>1</c:v>
                </c:pt>
                <c:pt idx="11">
                  <c:v>10</c:v>
                </c:pt>
                <c:pt idx="12">
                  <c:v>4</c:v>
                </c:pt>
                <c:pt idx="13">
                  <c:v>10</c:v>
                </c:pt>
                <c:pt idx="14">
                  <c:v>3</c:v>
                </c:pt>
                <c:pt idx="15">
                  <c:v>3</c:v>
                </c:pt>
                <c:pt idx="16">
                  <c:v>1</c:v>
                </c:pt>
                <c:pt idx="17">
                  <c:v>2</c:v>
                </c:pt>
                <c:pt idx="18">
                  <c:v>0</c:v>
                </c:pt>
              </c:numCache>
            </c:numRef>
          </c:val>
        </c:ser>
        <c:ser>
          <c:idx val="1"/>
          <c:order val="1"/>
          <c:tx>
            <c:strRef>
              <c:f>Sheet1!$C$12</c:f>
              <c:strCache>
                <c:ptCount val="1"/>
                <c:pt idx="0">
                  <c:v>No</c:v>
                </c:pt>
              </c:strCache>
            </c:strRef>
          </c:tx>
          <c:invertIfNegative val="0"/>
          <c:cat>
            <c:strRef>
              <c:f>Sheet1!$A$13:$A$31</c:f>
              <c:strCache>
                <c:ptCount val="19"/>
                <c:pt idx="0">
                  <c:v>Patient </c:v>
                </c:pt>
                <c:pt idx="1">
                  <c:v>Procedure</c:v>
                </c:pt>
                <c:pt idx="2">
                  <c:v>Site</c:v>
                </c:pt>
                <c:pt idx="3">
                  <c:v>Patient consent</c:v>
                </c:pt>
                <c:pt idx="4">
                  <c:v>ABX given</c:v>
                </c:pt>
                <c:pt idx="5">
                  <c:v>ABX redosing time</c:v>
                </c:pt>
                <c:pt idx="6">
                  <c:v>Beta blockers</c:v>
                </c:pt>
                <c:pt idx="7">
                  <c:v>Airway risk</c:v>
                </c:pt>
                <c:pt idx="8">
                  <c:v>Access issues</c:v>
                </c:pt>
                <c:pt idx="9">
                  <c:v>Bleeding concerns (e.g., anticoagulant use)</c:v>
                </c:pt>
                <c:pt idx="10">
                  <c:v>Blood availability</c:v>
                </c:pt>
                <c:pt idx="11">
                  <c:v>Allergies</c:v>
                </c:pt>
                <c:pt idx="12">
                  <c:v>Glycemic control </c:v>
                </c:pt>
                <c:pt idx="13">
                  <c:v>DVT prophylaxis</c:v>
                </c:pt>
                <c:pt idx="14">
                  <c:v>Warmers</c:v>
                </c:pt>
                <c:pt idx="15">
                  <c:v>Lab / radiology review</c:v>
                </c:pt>
                <c:pt idx="16">
                  <c:v>Intra-operative imaging (X-rays, ultrasound)</c:v>
                </c:pt>
                <c:pt idx="17">
                  <c:v>Patient positioning</c:v>
                </c:pt>
                <c:pt idx="18">
                  <c:v>Prep application</c:v>
                </c:pt>
              </c:strCache>
            </c:strRef>
          </c:cat>
          <c:val>
            <c:numRef>
              <c:f>Sheet1!$C$13:$C$31</c:f>
              <c:numCache>
                <c:formatCode>General</c:formatCode>
                <c:ptCount val="19"/>
                <c:pt idx="0">
                  <c:v>2</c:v>
                </c:pt>
                <c:pt idx="1">
                  <c:v>2</c:v>
                </c:pt>
                <c:pt idx="2">
                  <c:v>3</c:v>
                </c:pt>
                <c:pt idx="3">
                  <c:v>4</c:v>
                </c:pt>
                <c:pt idx="4">
                  <c:v>1</c:v>
                </c:pt>
                <c:pt idx="5">
                  <c:v>10</c:v>
                </c:pt>
                <c:pt idx="6">
                  <c:v>6</c:v>
                </c:pt>
                <c:pt idx="7">
                  <c:v>8</c:v>
                </c:pt>
                <c:pt idx="8">
                  <c:v>8</c:v>
                </c:pt>
                <c:pt idx="9">
                  <c:v>9</c:v>
                </c:pt>
                <c:pt idx="10">
                  <c:v>9</c:v>
                </c:pt>
                <c:pt idx="11">
                  <c:v>0</c:v>
                </c:pt>
                <c:pt idx="12">
                  <c:v>6</c:v>
                </c:pt>
                <c:pt idx="13">
                  <c:v>0</c:v>
                </c:pt>
                <c:pt idx="14">
                  <c:v>7</c:v>
                </c:pt>
                <c:pt idx="15">
                  <c:v>7</c:v>
                </c:pt>
                <c:pt idx="16">
                  <c:v>9</c:v>
                </c:pt>
                <c:pt idx="17">
                  <c:v>8</c:v>
                </c:pt>
                <c:pt idx="18">
                  <c:v>10</c:v>
                </c:pt>
              </c:numCache>
            </c:numRef>
          </c:val>
        </c:ser>
        <c:dLbls>
          <c:showLegendKey val="0"/>
          <c:showVal val="0"/>
          <c:showCatName val="0"/>
          <c:showSerName val="0"/>
          <c:showPercent val="0"/>
          <c:showBubbleSize val="0"/>
        </c:dLbls>
        <c:gapWidth val="100"/>
        <c:overlap val="100"/>
        <c:axId val="187485568"/>
        <c:axId val="187491456"/>
      </c:barChart>
      <c:catAx>
        <c:axId val="187485568"/>
        <c:scaling>
          <c:orientation val="minMax"/>
        </c:scaling>
        <c:delete val="0"/>
        <c:axPos val="l"/>
        <c:majorTickMark val="out"/>
        <c:minorTickMark val="none"/>
        <c:tickLblPos val="nextTo"/>
        <c:txPr>
          <a:bodyPr/>
          <a:lstStyle/>
          <a:p>
            <a:pPr>
              <a:defRPr sz="1200"/>
            </a:pPr>
            <a:endParaRPr lang="en-US"/>
          </a:p>
        </c:txPr>
        <c:crossAx val="187491456"/>
        <c:crosses val="autoZero"/>
        <c:auto val="1"/>
        <c:lblAlgn val="ctr"/>
        <c:lblOffset val="100"/>
        <c:noMultiLvlLbl val="0"/>
      </c:catAx>
      <c:valAx>
        <c:axId val="187491456"/>
        <c:scaling>
          <c:orientation val="minMax"/>
        </c:scaling>
        <c:delete val="0"/>
        <c:axPos val="b"/>
        <c:majorGridlines/>
        <c:numFmt formatCode="0%" sourceLinked="1"/>
        <c:majorTickMark val="out"/>
        <c:minorTickMark val="none"/>
        <c:tickLblPos val="nextTo"/>
        <c:crossAx val="187485568"/>
        <c:crosses val="autoZero"/>
        <c:crossBetween val="between"/>
      </c:valAx>
    </c:plotArea>
    <c:legend>
      <c:legendPos val="b"/>
      <c:layout/>
      <c:overlay val="0"/>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Sheet1!$B$34</c:f>
              <c:strCache>
                <c:ptCount val="1"/>
                <c:pt idx="0">
                  <c:v>Not present</c:v>
                </c:pt>
              </c:strCache>
            </c:strRef>
          </c:tx>
          <c:invertIfNegative val="0"/>
          <c:cat>
            <c:strRef>
              <c:f>Sheet1!$A$35:$A$41</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Sheet1!$B$35:$B$41</c:f>
              <c:numCache>
                <c:formatCode>General</c:formatCode>
                <c:ptCount val="7"/>
                <c:pt idx="0">
                  <c:v>0</c:v>
                </c:pt>
                <c:pt idx="1">
                  <c:v>1</c:v>
                </c:pt>
                <c:pt idx="2">
                  <c:v>6</c:v>
                </c:pt>
                <c:pt idx="3">
                  <c:v>2</c:v>
                </c:pt>
                <c:pt idx="4">
                  <c:v>7</c:v>
                </c:pt>
                <c:pt idx="5">
                  <c:v>0</c:v>
                </c:pt>
                <c:pt idx="6">
                  <c:v>0</c:v>
                </c:pt>
              </c:numCache>
            </c:numRef>
          </c:val>
        </c:ser>
        <c:ser>
          <c:idx val="1"/>
          <c:order val="1"/>
          <c:tx>
            <c:strRef>
              <c:f>Sheet1!$C$34</c:f>
              <c:strCache>
                <c:ptCount val="1"/>
                <c:pt idx="0">
                  <c:v>Fails to Pause</c:v>
                </c:pt>
              </c:strCache>
            </c:strRef>
          </c:tx>
          <c:invertIfNegative val="0"/>
          <c:cat>
            <c:strRef>
              <c:f>Sheet1!$A$35:$A$41</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Sheet1!$C$35:$C$41</c:f>
              <c:numCache>
                <c:formatCode>General</c:formatCode>
                <c:ptCount val="7"/>
                <c:pt idx="0">
                  <c:v>2</c:v>
                </c:pt>
                <c:pt idx="1">
                  <c:v>4</c:v>
                </c:pt>
                <c:pt idx="2">
                  <c:v>1</c:v>
                </c:pt>
                <c:pt idx="3">
                  <c:v>0</c:v>
                </c:pt>
                <c:pt idx="4">
                  <c:v>0</c:v>
                </c:pt>
                <c:pt idx="5">
                  <c:v>1</c:v>
                </c:pt>
                <c:pt idx="6">
                  <c:v>8</c:v>
                </c:pt>
              </c:numCache>
            </c:numRef>
          </c:val>
        </c:ser>
        <c:ser>
          <c:idx val="2"/>
          <c:order val="2"/>
          <c:tx>
            <c:strRef>
              <c:f>Sheet1!$D$34</c:f>
              <c:strCache>
                <c:ptCount val="1"/>
                <c:pt idx="0">
                  <c:v>Pauses other tasks</c:v>
                </c:pt>
              </c:strCache>
            </c:strRef>
          </c:tx>
          <c:invertIfNegative val="0"/>
          <c:cat>
            <c:strRef>
              <c:f>Sheet1!$A$35:$A$41</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Sheet1!$D$35:$D$41</c:f>
              <c:numCache>
                <c:formatCode>General</c:formatCode>
                <c:ptCount val="7"/>
                <c:pt idx="0">
                  <c:v>8</c:v>
                </c:pt>
                <c:pt idx="1">
                  <c:v>5</c:v>
                </c:pt>
                <c:pt idx="2">
                  <c:v>2</c:v>
                </c:pt>
                <c:pt idx="3">
                  <c:v>7</c:v>
                </c:pt>
                <c:pt idx="4">
                  <c:v>2</c:v>
                </c:pt>
                <c:pt idx="5">
                  <c:v>9</c:v>
                </c:pt>
                <c:pt idx="6">
                  <c:v>2</c:v>
                </c:pt>
              </c:numCache>
            </c:numRef>
          </c:val>
        </c:ser>
        <c:dLbls>
          <c:showLegendKey val="0"/>
          <c:showVal val="0"/>
          <c:showCatName val="0"/>
          <c:showSerName val="0"/>
          <c:showPercent val="0"/>
          <c:showBubbleSize val="0"/>
        </c:dLbls>
        <c:gapWidth val="150"/>
        <c:overlap val="100"/>
        <c:axId val="187541376"/>
        <c:axId val="187542912"/>
      </c:barChart>
      <c:catAx>
        <c:axId val="187541376"/>
        <c:scaling>
          <c:orientation val="minMax"/>
        </c:scaling>
        <c:delete val="0"/>
        <c:axPos val="l"/>
        <c:majorTickMark val="out"/>
        <c:minorTickMark val="none"/>
        <c:tickLblPos val="nextTo"/>
        <c:crossAx val="187542912"/>
        <c:crosses val="autoZero"/>
        <c:auto val="1"/>
        <c:lblAlgn val="ctr"/>
        <c:lblOffset val="100"/>
        <c:noMultiLvlLbl val="0"/>
      </c:catAx>
      <c:valAx>
        <c:axId val="187542912"/>
        <c:scaling>
          <c:orientation val="minMax"/>
        </c:scaling>
        <c:delete val="0"/>
        <c:axPos val="b"/>
        <c:majorGridlines/>
        <c:numFmt formatCode="0%" sourceLinked="1"/>
        <c:majorTickMark val="out"/>
        <c:minorTickMark val="none"/>
        <c:tickLblPos val="nextTo"/>
        <c:crossAx val="18754137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Sheet1!$B$45</c:f>
              <c:strCache>
                <c:ptCount val="1"/>
                <c:pt idx="0">
                  <c:v>Not present</c:v>
                </c:pt>
              </c:strCache>
            </c:strRef>
          </c:tx>
          <c:invertIfNegative val="0"/>
          <c:cat>
            <c:strRef>
              <c:f>Sheet1!$A$46:$A$52</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Sheet1!$B$46:$B$52</c:f>
              <c:numCache>
                <c:formatCode>General</c:formatCode>
                <c:ptCount val="7"/>
                <c:pt idx="0">
                  <c:v>0</c:v>
                </c:pt>
                <c:pt idx="1">
                  <c:v>1</c:v>
                </c:pt>
                <c:pt idx="2">
                  <c:v>6</c:v>
                </c:pt>
                <c:pt idx="3">
                  <c:v>2</c:v>
                </c:pt>
                <c:pt idx="4">
                  <c:v>7</c:v>
                </c:pt>
                <c:pt idx="5">
                  <c:v>0</c:v>
                </c:pt>
                <c:pt idx="6">
                  <c:v>0</c:v>
                </c:pt>
              </c:numCache>
            </c:numRef>
          </c:val>
        </c:ser>
        <c:ser>
          <c:idx val="1"/>
          <c:order val="1"/>
          <c:tx>
            <c:strRef>
              <c:f>Sheet1!$C$45</c:f>
              <c:strCache>
                <c:ptCount val="1"/>
                <c:pt idx="0">
                  <c:v>Does not contribute</c:v>
                </c:pt>
              </c:strCache>
            </c:strRef>
          </c:tx>
          <c:invertIfNegative val="0"/>
          <c:cat>
            <c:strRef>
              <c:f>Sheet1!$A$46:$A$52</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Sheet1!$C$46:$C$52</c:f>
              <c:numCache>
                <c:formatCode>General</c:formatCode>
                <c:ptCount val="7"/>
                <c:pt idx="0">
                  <c:v>4</c:v>
                </c:pt>
                <c:pt idx="1">
                  <c:v>6</c:v>
                </c:pt>
                <c:pt idx="2">
                  <c:v>1</c:v>
                </c:pt>
                <c:pt idx="3">
                  <c:v>0</c:v>
                </c:pt>
                <c:pt idx="4">
                  <c:v>0</c:v>
                </c:pt>
                <c:pt idx="6">
                  <c:v>9</c:v>
                </c:pt>
              </c:numCache>
            </c:numRef>
          </c:val>
        </c:ser>
        <c:ser>
          <c:idx val="2"/>
          <c:order val="2"/>
          <c:tx>
            <c:strRef>
              <c:f>Sheet1!$D$45</c:f>
              <c:strCache>
                <c:ptCount val="1"/>
                <c:pt idx="0">
                  <c:v>Contributes</c:v>
                </c:pt>
              </c:strCache>
            </c:strRef>
          </c:tx>
          <c:invertIfNegative val="0"/>
          <c:cat>
            <c:strRef>
              <c:f>Sheet1!$A$46:$A$52</c:f>
              <c:strCache>
                <c:ptCount val="7"/>
                <c:pt idx="0">
                  <c:v>Attending surgeon</c:v>
                </c:pt>
                <c:pt idx="1">
                  <c:v>Surgical Resident</c:v>
                </c:pt>
                <c:pt idx="2">
                  <c:v>Anesthesia Attending</c:v>
                </c:pt>
                <c:pt idx="3">
                  <c:v>Anesthesia CRNA</c:v>
                </c:pt>
                <c:pt idx="4">
                  <c:v>Anesthesia Resident</c:v>
                </c:pt>
                <c:pt idx="5">
                  <c:v>Circulator</c:v>
                </c:pt>
                <c:pt idx="6">
                  <c:v>Scrub</c:v>
                </c:pt>
              </c:strCache>
            </c:strRef>
          </c:cat>
          <c:val>
            <c:numRef>
              <c:f>Sheet1!$D$46:$D$52</c:f>
              <c:numCache>
                <c:formatCode>General</c:formatCode>
                <c:ptCount val="7"/>
                <c:pt idx="0">
                  <c:v>6</c:v>
                </c:pt>
                <c:pt idx="1">
                  <c:v>3</c:v>
                </c:pt>
                <c:pt idx="2">
                  <c:v>2</c:v>
                </c:pt>
                <c:pt idx="3">
                  <c:v>7</c:v>
                </c:pt>
                <c:pt idx="4">
                  <c:v>2</c:v>
                </c:pt>
                <c:pt idx="5">
                  <c:v>10</c:v>
                </c:pt>
                <c:pt idx="6">
                  <c:v>1</c:v>
                </c:pt>
              </c:numCache>
            </c:numRef>
          </c:val>
        </c:ser>
        <c:dLbls>
          <c:showLegendKey val="0"/>
          <c:showVal val="0"/>
          <c:showCatName val="0"/>
          <c:showSerName val="0"/>
          <c:showPercent val="0"/>
          <c:showBubbleSize val="0"/>
        </c:dLbls>
        <c:gapWidth val="150"/>
        <c:overlap val="100"/>
        <c:axId val="188177792"/>
        <c:axId val="188179584"/>
      </c:barChart>
      <c:catAx>
        <c:axId val="188177792"/>
        <c:scaling>
          <c:orientation val="minMax"/>
        </c:scaling>
        <c:delete val="0"/>
        <c:axPos val="l"/>
        <c:majorTickMark val="out"/>
        <c:minorTickMark val="none"/>
        <c:tickLblPos val="nextTo"/>
        <c:crossAx val="188179584"/>
        <c:crosses val="autoZero"/>
        <c:auto val="1"/>
        <c:lblAlgn val="ctr"/>
        <c:lblOffset val="100"/>
        <c:noMultiLvlLbl val="0"/>
      </c:catAx>
      <c:valAx>
        <c:axId val="188179584"/>
        <c:scaling>
          <c:orientation val="minMax"/>
        </c:scaling>
        <c:delete val="0"/>
        <c:axPos val="b"/>
        <c:majorGridlines/>
        <c:numFmt formatCode="0%" sourceLinked="1"/>
        <c:majorTickMark val="out"/>
        <c:minorTickMark val="none"/>
        <c:tickLblPos val="nextTo"/>
        <c:crossAx val="18817779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SUSP Implementation</a:t>
            </a:r>
          </a:p>
          <a:p>
            <a:r>
              <a:rPr lang="en-US" dirty="0" smtClean="0"/>
              <a:t>Auditing your Briefing Process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11/21/2017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74B440-B77B-8E4A-8AE6-FF58812BCF68}" type="slidenum">
              <a:rPr lang="en-US" smtClean="0"/>
              <a:t>‹#›</a:t>
            </a:fld>
            <a:endParaRPr lang="en-US"/>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Let’s continue our discussion around briefings and debriefings. The previous module, Optimizing Your Briefings and Debriefings, focused on defining them. We also discussed key elements of a successful briefing process, including a thorough system to follow up on defects identified by the surgical team.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a:t>
            </a:fld>
            <a:endParaRPr lang="en-US"/>
          </a:p>
        </p:txBody>
      </p:sp>
    </p:spTree>
    <p:extLst>
      <p:ext uri="{BB962C8B-B14F-4D97-AF65-F5344CB8AC3E}">
        <p14:creationId xmlns:p14="http://schemas.microsoft.com/office/powerpoint/2010/main" val="332675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briefing basics section looks for several best practices. Evidence shows that having team members introduce themselves by name and role drastically improves team communication.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likely is it to expect a new nurse to speak up about a safety concern if she doesn’t know the people on her team and they haven’t asked anything about her relevant experience?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Not very likely. Effective briefings encourage team members to share relevant experience. For instance, the new nurse in the question above can share her name, role and expertise with the procedure. She may be new to the surgeon or new to the team, though well trained to handle the case.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Were expectations set for people to be assertive in speaking up? </a:t>
            </a:r>
          </a:p>
          <a:p>
            <a:r>
              <a:rPr lang="en-US" sz="1200" kern="1200" dirty="0" smtClean="0">
                <a:solidFill>
                  <a:schemeClr val="tx1"/>
                </a:solidFill>
                <a:effectLst/>
                <a:latin typeface="+mn-lt"/>
                <a:ea typeface="+mn-ea"/>
                <a:cs typeface="+mn-cs"/>
              </a:rPr>
              <a:t>Did briefing lead explicitly ask for questions or confirmation?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a:p>
        </p:txBody>
      </p:sp>
    </p:spTree>
    <p:extLst>
      <p:ext uri="{BB962C8B-B14F-4D97-AF65-F5344CB8AC3E}">
        <p14:creationId xmlns:p14="http://schemas.microsoft.com/office/powerpoint/2010/main" val="28354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hospital’s </a:t>
            </a:r>
            <a:r>
              <a:rPr lang="en-US" sz="1200" kern="1200" dirty="0" smtClean="0">
                <a:solidFill>
                  <a:schemeClr val="tx1"/>
                </a:solidFill>
                <a:effectLst/>
                <a:latin typeface="+mn-lt"/>
                <a:ea typeface="+mn-ea"/>
                <a:cs typeface="+mn-cs"/>
              </a:rPr>
              <a:t>policy is to measure specific clinical items related to the procedure, like deep vein thrombosis prophylaxis or antibiotics given, any blood product needs, and preoperative skin preparation. This section would of course need to be modified to reflect your clinical setting.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a:p>
        </p:txBody>
      </p:sp>
    </p:spTree>
    <p:extLst>
      <p:ext uri="{BB962C8B-B14F-4D97-AF65-F5344CB8AC3E}">
        <p14:creationId xmlns:p14="http://schemas.microsoft.com/office/powerpoint/2010/main" val="271300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participation section aims to capture individual engagement in the briefing discussion. If you have participated in or seen many briefings, you may have found a circulator nurse reading through the checklist while the rest of the team continues multitasking with other activities. Picture a monotonous recitation with no verbal interaction. That style of briefing is on the low end of the quality spectrum.</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engaged are the care team members?</a:t>
            </a:r>
          </a:p>
          <a:p>
            <a:r>
              <a:rPr lang="en-US" sz="1200" kern="1200" dirty="0" smtClean="0">
                <a:solidFill>
                  <a:schemeClr val="tx1"/>
                </a:solidFill>
                <a:effectLst/>
                <a:latin typeface="+mn-lt"/>
                <a:ea typeface="+mn-ea"/>
                <a:cs typeface="+mn-cs"/>
              </a:rPr>
              <a:t>First, are the surgeon, the anesthesiologist, the circulator nurse, et cetera, present?</a:t>
            </a:r>
          </a:p>
          <a:p>
            <a:r>
              <a:rPr lang="en-US" sz="1200" kern="1200" dirty="0" smtClean="0">
                <a:solidFill>
                  <a:schemeClr val="tx1"/>
                </a:solidFill>
                <a:effectLst/>
                <a:latin typeface="+mn-lt"/>
                <a:ea typeface="+mn-ea"/>
                <a:cs typeface="+mn-cs"/>
              </a:rPr>
              <a:t>Did the attending surgeon pause all competing activities?</a:t>
            </a:r>
          </a:p>
          <a:p>
            <a:r>
              <a:rPr lang="en-US" sz="1200" kern="1200" dirty="0" smtClean="0">
                <a:solidFill>
                  <a:schemeClr val="tx1"/>
                </a:solidFill>
                <a:effectLst/>
                <a:latin typeface="+mn-lt"/>
                <a:ea typeface="+mn-ea"/>
                <a:cs typeface="+mn-cs"/>
              </a:rPr>
              <a:t>Did the resident speak to the group?</a:t>
            </a:r>
          </a:p>
          <a:p>
            <a:r>
              <a:rPr lang="en-US" sz="1200" kern="1200" dirty="0" smtClean="0">
                <a:solidFill>
                  <a:schemeClr val="tx1"/>
                </a:solidFill>
                <a:effectLst/>
                <a:latin typeface="+mn-lt"/>
                <a:ea typeface="+mn-ea"/>
                <a:cs typeface="+mn-cs"/>
              </a:rPr>
              <a:t>Did the scrub nurse participate?</a:t>
            </a:r>
          </a:p>
          <a:p>
            <a:r>
              <a:rPr lang="en-US" sz="1200" kern="1200" dirty="0" smtClean="0">
                <a:solidFill>
                  <a:schemeClr val="tx1"/>
                </a:solidFill>
                <a:effectLst/>
                <a:latin typeface="+mn-lt"/>
                <a:ea typeface="+mn-ea"/>
                <a:cs typeface="+mn-cs"/>
              </a:rPr>
              <a:t>Did anyone raise an issue or ask a clarifying question?</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Record each role that speaks up and verbalizes absolutely anything in this process—that counts as participation. The goal is to get a gross and measurable sense of how engaged and interactive the care team is during the briefing. The initial data may not be flattering, but it is useful in coaching and targeting improvement efforts.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a:p>
        </p:txBody>
      </p:sp>
    </p:spTree>
    <p:extLst>
      <p:ext uri="{BB962C8B-B14F-4D97-AF65-F5344CB8AC3E}">
        <p14:creationId xmlns:p14="http://schemas.microsoft.com/office/powerpoint/2010/main" val="31585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first step in training observers is to select observers. The concise audit tool looks for concrete information. Your observers will not have to make many judgment calls, but rather will be looking for discrete tasks. Good observers will be those who have the time and interest.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 familiarize your newly appointed observers with the audit tool, walk them through each section on the form. Describe what you are looking for and give them the chance to ask questions. Consider a dry run either with a reenactment or a video of a briefing. We also had success with scoring a few briefings in pairs and talking about any differences. Strive for consistent expectations. . </a:t>
            </a:r>
          </a:p>
        </p:txBody>
      </p:sp>
      <p:sp>
        <p:nvSpPr>
          <p:cNvPr id="4" name="Slide Number Placeholder 3"/>
          <p:cNvSpPr>
            <a:spLocks noGrp="1"/>
          </p:cNvSpPr>
          <p:nvPr>
            <p:ph type="sldNum" sz="quarter" idx="10"/>
          </p:nvPr>
        </p:nvSpPr>
        <p:spPr/>
        <p:txBody>
          <a:bodyPr/>
          <a:lstStyle/>
          <a:p>
            <a:fld id="{45C517D5-E9BB-DA4C-92BC-0386379B95B6}" type="slidenum">
              <a:rPr lang="en-US" smtClean="0"/>
              <a:t>13</a:t>
            </a:fld>
            <a:endParaRPr lang="en-US"/>
          </a:p>
        </p:txBody>
      </p:sp>
    </p:spTree>
    <p:extLst>
      <p:ext uri="{BB962C8B-B14F-4D97-AF65-F5344CB8AC3E}">
        <p14:creationId xmlns:p14="http://schemas.microsoft.com/office/powerpoint/2010/main" val="326081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Nurses, medical students, volunteers, psychologists, physicians, and technicians have been observers with strong data results. It comes down to using what you have available. Observers tend to find the process interesting and informative.</a:t>
            </a:r>
          </a:p>
          <a:p>
            <a:r>
              <a:rPr lang="en-US" sz="1200" kern="1200" dirty="0" smtClean="0">
                <a:solidFill>
                  <a:schemeClr val="tx1"/>
                </a:solidFill>
                <a:effectLst/>
                <a:latin typeface="+mn-lt"/>
                <a:ea typeface="+mn-ea"/>
                <a:cs typeface="+mn-cs"/>
              </a:rPr>
              <a:t>This chart shows an example of a hospital’s reliability data for observers that performed audits on briefing and debriefing sessions. Most sections yielded high reliability with little time investment and training. The basics and specific content sections achieved high mean kappa results above 0.8, or in other words, the observers agreed with each over 80 percent of the time. This included the highly clinical elements of the case, which was a nice surprise. It proved more difficult to discriminate the participation. Observing whether people were pausing, speaking up and participating was harder. The briefing basics and specific content sections obtained higher reliability. This table validated the data so that frontline providers found the audit data meaningful.</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a:p>
        </p:txBody>
      </p:sp>
    </p:spTree>
    <p:extLst>
      <p:ext uri="{BB962C8B-B14F-4D97-AF65-F5344CB8AC3E}">
        <p14:creationId xmlns:p14="http://schemas.microsoft.com/office/powerpoint/2010/main" val="50518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many observers do you need? That’s really how much data you want to collect</a:t>
            </a:r>
          </a:p>
          <a:p>
            <a:r>
              <a:rPr lang="en-US" sz="1200" kern="1200" dirty="0" smtClean="0">
                <a:solidFill>
                  <a:schemeClr val="tx1"/>
                </a:solidFill>
                <a:effectLst/>
                <a:latin typeface="+mn-lt"/>
                <a:ea typeface="+mn-ea"/>
                <a:cs typeface="+mn-cs"/>
              </a:rPr>
              <a:t>How do you determine how much data to collect? How much, where to look and start improvement efforts?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Identifying staff available to observe audits and collect data can be a challenge. Be prepared to work within the boundaries of your current project team. Successful hospital teams often start small and grow into a bigger initiative over time. Once teams start achieving visible results, it is easier for management to support those efforts with more concrete resources. Start small with a single service or a specific number of surgeons and anchor your observations around that focused group. As an example, we evaluated a few cases for each surgeon. By evaluating several surgeons, we were able to learn about the current processes. </a:t>
            </a:r>
          </a:p>
          <a:p>
            <a:r>
              <a:rPr lang="en-US" sz="1200" kern="1200" dirty="0" smtClean="0">
                <a:solidFill>
                  <a:schemeClr val="tx1"/>
                </a:solidFill>
                <a:effectLst/>
                <a:latin typeface="+mn-lt"/>
                <a:ea typeface="+mn-ea"/>
                <a:cs typeface="+mn-cs"/>
              </a:rPr>
              <a:t>For the first pass of observations, we started with the first case of the day. While this biases the initial data some, it is easier to manage logistically. Early cases tend to start on time, so your observer is not hanging around waiting for the case to start. After collecting the predetermined observations either by count, surgeon, or time period, enter and analyze the data.</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a:p>
        </p:txBody>
      </p:sp>
    </p:spTree>
    <p:extLst>
      <p:ext uri="{BB962C8B-B14F-4D97-AF65-F5344CB8AC3E}">
        <p14:creationId xmlns:p14="http://schemas.microsoft.com/office/powerpoint/2010/main" val="401402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an example of results from a surgical briefing audit. For the purposes of this exercise, 64 case briefings across 4 different service lines were audited. It covers a wide cross-section of the surgical providers and provides a lot of variation. While this data is not flattering, it is representative of current briefing practices in many hospitals nationwide. We have a lot of work to do on just the basics. </a:t>
            </a:r>
          </a:p>
          <a:p>
            <a:r>
              <a:rPr lang="en-US" sz="1200" kern="1200" dirty="0" smtClean="0">
                <a:solidFill>
                  <a:schemeClr val="tx1"/>
                </a:solidFill>
                <a:effectLst/>
                <a:latin typeface="+mn-lt"/>
                <a:ea typeface="+mn-ea"/>
                <a:cs typeface="+mn-cs"/>
              </a:rPr>
              <a:t>This group introduced by name and role between 40 percent and 50 percent. Minimal cases stated critical goals or contingency plans. A very low 20 percent of the cases provided an opportunity for questions. Worse still, in none of the 64 cases did anyone explicitly make a statement about being assertive, speaking up during the case, or setting that tone for the care team. We know this is important, but it’s tough to make happen. It only happens with mindful execution of best practices, coaching and continual focus on, and team openness to process improvement. </a:t>
            </a:r>
            <a:endParaRPr lang="en-US" dirty="0"/>
          </a:p>
        </p:txBody>
      </p:sp>
      <p:sp>
        <p:nvSpPr>
          <p:cNvPr id="4" name="Slide Number Placeholder 3"/>
          <p:cNvSpPr>
            <a:spLocks noGrp="1"/>
          </p:cNvSpPr>
          <p:nvPr>
            <p:ph type="sldNum" sz="quarter" idx="10"/>
          </p:nvPr>
        </p:nvSpPr>
        <p:spPr/>
        <p:txBody>
          <a:bodyPr/>
          <a:lstStyle/>
          <a:p>
            <a:fld id="{063AD29B-B3D6-7140-B85C-FFA334461883}" type="slidenum">
              <a:rPr lang="en-US">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340346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Yes or no? </a:t>
            </a:r>
          </a:p>
          <a:p>
            <a:r>
              <a:rPr lang="en-US" sz="1200" kern="1200" dirty="0" smtClean="0">
                <a:solidFill>
                  <a:schemeClr val="tx1"/>
                </a:solidFill>
                <a:effectLst/>
                <a:latin typeface="+mn-lt"/>
                <a:ea typeface="+mn-ea"/>
                <a:cs typeface="+mn-cs"/>
              </a:rPr>
              <a:t>Did they talk about any of these specific content pieces to manage the clinical work for the case?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sample audit of briefing practices, several items are covered in a high percentage of cases. Things at the bottom of the slide are patient procedure insight. These should be happening all of the time, and it is scary that they are not. It is possible that some of the content was covered loosely before the formally observed briefing, but it was often not explicitly performed with the entire team present.</a:t>
            </a:r>
          </a:p>
          <a:p>
            <a:r>
              <a:rPr lang="en-US" sz="1200" kern="1200" dirty="0" smtClean="0">
                <a:solidFill>
                  <a:schemeClr val="tx1"/>
                </a:solidFill>
                <a:effectLst/>
                <a:latin typeface="+mn-lt"/>
                <a:ea typeface="+mn-ea"/>
                <a:cs typeface="+mn-cs"/>
              </a:rPr>
              <a:t>Some things are done universally, like deep vein thrombosis prophylaxis and allergies. The audit found that for almost all cases that gave antibiotics the surgical team discussed it formally, and that no surgical teams discussed antibiotic redosing.  Many others categories scored extremely low: blood availability, access issues, and airway risk.</a:t>
            </a:r>
          </a:p>
          <a:p>
            <a:r>
              <a:rPr lang="en-US" sz="1200" kern="1200" dirty="0" smtClean="0">
                <a:solidFill>
                  <a:schemeClr val="tx1"/>
                </a:solidFill>
                <a:effectLst/>
                <a:latin typeface="+mn-lt"/>
                <a:ea typeface="+mn-ea"/>
                <a:cs typeface="+mn-cs"/>
              </a:rPr>
              <a:t>For this example, we must recognize the potential misfit between the briefing process and the workflow. All of these steps happen before the case begins, or prior to incision. It is perhaps too late at this point to discuss airway risk and even access issues. So this data prompted a lot of discussion for this team to make the briefing process effective. Effective is defined as discussing the important information with the right team members present at the right point in the case.</a:t>
            </a:r>
          </a:p>
          <a:p>
            <a:r>
              <a:rPr lang="en-US" sz="1200" kern="1200" dirty="0" smtClean="0">
                <a:solidFill>
                  <a:schemeClr val="tx1"/>
                </a:solidFill>
                <a:effectLst/>
                <a:latin typeface="+mn-lt"/>
                <a:ea typeface="+mn-ea"/>
                <a:cs typeface="+mn-cs"/>
              </a:rPr>
              <a:t>In summary, the first round of auditing briefings provided phenomenal learning opportunities for the teams and prompted good discussions on how to improve the current practice around briefings.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63AD29B-B3D6-7140-B85C-FFA334461883}" type="slidenum">
              <a:rPr lang="en-US">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10326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data also isolated interesting behavior regarding participation in the briefing. It shows who attends and who pauses competing tasks. Almost across the board, only in 20 percent of the cases did the scrub nurse pause what he or she was doing and focus on the briefing. Circulator nurses almost always paused other tasks. Typically, one anesthesia team member was present and almost always paused other tasks. The blue on those three anesthesia rows means one of them wasn’t present. Both the surgical resident and the attending surgeon have some room to improve in participation during briefings; too often their attention was on other tasks.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63AD29B-B3D6-7140-B85C-FFA334461883}" type="slidenum">
              <a:rPr lang="en-US">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910144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Who is contributing to the briefing? </a:t>
            </a:r>
          </a:p>
          <a:p>
            <a:r>
              <a:rPr lang="en-US" sz="1200" kern="1200" dirty="0" smtClean="0">
                <a:solidFill>
                  <a:schemeClr val="tx1"/>
                </a:solidFill>
                <a:effectLst/>
                <a:latin typeface="+mn-lt"/>
                <a:ea typeface="+mn-ea"/>
                <a:cs typeface="+mn-cs"/>
              </a:rPr>
              <a:t>Did those present and focused on the briefing actually say anything?</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circulator nurse, of course, consistently contributes, as this role leads the briefing. However, attending surgeons and surgical residents could be far more engaged in the process. Scrub technicians and scrub nurses rarely engaged in the process; they should have information to share important things to learn about the case. Again, the audit provides good input to the team about which professionals need to be active in the briefing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63AD29B-B3D6-7140-B85C-FFA334461883}" type="slidenum">
              <a:rPr lang="en-US">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33933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Today we will recap the briefing and debriefing process. We will introduce the concept of an audit tool. Just as you can audit clinical processes, you can audit briefing and debriefing processes. This can be performed efficiently without the burden of excessive measurement.</a:t>
            </a:r>
          </a:p>
          <a:p>
            <a:r>
              <a:rPr lang="en-US" sz="1200" kern="1200" dirty="0" smtClean="0">
                <a:solidFill>
                  <a:schemeClr val="tx1"/>
                </a:solidFill>
                <a:effectLst/>
                <a:latin typeface="+mn-lt"/>
                <a:ea typeface="+mn-ea"/>
                <a:cs typeface="+mn-cs"/>
              </a:rPr>
              <a:t>Good data should drive all implementation decisions. However, it can be labor intensive and burdensome to collect that data. Today we will introduce some tools to support a streamlined audit process and use those tools to provide feedback to your operating room providers.</a:t>
            </a:r>
          </a:p>
          <a:p>
            <a:r>
              <a:rPr lang="en-US" sz="1200" kern="1200" dirty="0" smtClean="0">
                <a:solidFill>
                  <a:schemeClr val="tx1"/>
                </a:solidFill>
                <a:effectLst/>
                <a:latin typeface="+mn-lt"/>
                <a:ea typeface="+mn-ea"/>
                <a:cs typeface="+mn-cs"/>
              </a:rPr>
              <a:t>The best way to build engagement and surgeon buy-in is to add value for them.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are they getting out of this process?</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 solid audit process will support your surgical team and coach the team on how to maximize the process with real support to elicit the best possible outcome.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a:t>
            </a:fld>
            <a:endParaRPr lang="en-US"/>
          </a:p>
        </p:txBody>
      </p:sp>
    </p:spTree>
    <p:extLst>
      <p:ext uri="{BB962C8B-B14F-4D97-AF65-F5344CB8AC3E}">
        <p14:creationId xmlns:p14="http://schemas.microsoft.com/office/powerpoint/2010/main" val="314661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Your team can audit briefings without a significant investment of time or resources. Training and collecting data can be performed relatively quickly and will yield interesting data relevant to your providers. Rather than focusing on theoretical briefings, your data will generate insights and ideas to jumpstart your discussions about your process. This is the ultimate goal, to clarify any disconnects between the current practice and best practice.</a:t>
            </a:r>
          </a:p>
          <a:p>
            <a:r>
              <a:rPr lang="en-US" sz="1200" kern="1200" dirty="0" smtClean="0">
                <a:solidFill>
                  <a:schemeClr val="tx1"/>
                </a:solidFill>
                <a:effectLst/>
                <a:latin typeface="+mn-lt"/>
                <a:ea typeface="+mn-ea"/>
                <a:cs typeface="+mn-cs"/>
              </a:rPr>
              <a:t>Share your audit data at safety meetings and with the surgical teams. Display charts in common areas for all frontline providers. </a:t>
            </a:r>
          </a:p>
          <a:p>
            <a:r>
              <a:rPr lang="en-US" sz="1200" kern="1200" dirty="0" smtClean="0">
                <a:solidFill>
                  <a:schemeClr val="tx1"/>
                </a:solidFill>
                <a:effectLst/>
                <a:latin typeface="+mn-lt"/>
                <a:ea typeface="+mn-ea"/>
                <a:cs typeface="+mn-cs"/>
              </a:rPr>
              <a:t>Use the data to improve your briefings. It can drive coaching efforts and reinforce desired behaviors. Armed with evidence about current practices, you can revise and refine expectations in policies, processes, and checklists.</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a:p>
        </p:txBody>
      </p:sp>
    </p:spTree>
    <p:extLst>
      <p:ext uri="{BB962C8B-B14F-4D97-AF65-F5344CB8AC3E}">
        <p14:creationId xmlns:p14="http://schemas.microsoft.com/office/powerpoint/2010/main" val="1729105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Next is a case study of one hospital team’s approach to debriefing. Several examples of defects uncovered through debriefing and the followup solutions are shared.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a:p>
        </p:txBody>
      </p:sp>
    </p:spTree>
    <p:extLst>
      <p:ext uri="{BB962C8B-B14F-4D97-AF65-F5344CB8AC3E}">
        <p14:creationId xmlns:p14="http://schemas.microsoft.com/office/powerpoint/2010/main" val="51023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debriefing form is a two-sided form. It is initiated in the preoperative area.  The preoperative nurse will start documentation with the checklist. It serves as a communication tool for the operating room nurse, who reviews it to begin an assessment. The operating room nurse takes this form to the operating room and uses the second side for the debriefing. The debriefing form captures things that need improvement, any issues, and good catches.</a:t>
            </a:r>
          </a:p>
          <a:p>
            <a:r>
              <a:rPr lang="en-US" sz="1200" kern="1200" dirty="0" smtClean="0">
                <a:solidFill>
                  <a:schemeClr val="tx1"/>
                </a:solidFill>
                <a:effectLst/>
                <a:latin typeface="+mn-lt"/>
                <a:ea typeface="+mn-ea"/>
                <a:cs typeface="+mn-cs"/>
              </a:rPr>
              <a:t>After the debriefing is complete, the nurse takes the patient to the postoperative area and performs the handoff. The nurse takes the form and drops it off in a bin at the front desk. The forms are collected entered into a spreadsheet. The operating room charge nurse reviews the debriefing comments, paying particular attention to issues that require immediate attention from management. In addition, the process for </a:t>
            </a:r>
            <a:r>
              <a:rPr lang="en-US" sz="1200" kern="1200" dirty="0" err="1"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action begins on </a:t>
            </a:r>
            <a:r>
              <a:rPr lang="en-US" sz="1200" kern="1200" dirty="0" err="1" smtClean="0">
                <a:solidFill>
                  <a:schemeClr val="tx1"/>
                </a:solidFill>
                <a:effectLst/>
                <a:latin typeface="+mn-lt"/>
                <a:ea typeface="+mn-ea"/>
                <a:cs typeface="+mn-cs"/>
              </a:rPr>
              <a:t>nonurgent</a:t>
            </a:r>
            <a:r>
              <a:rPr lang="en-US" sz="1200" kern="1200" dirty="0" smtClean="0">
                <a:solidFill>
                  <a:schemeClr val="tx1"/>
                </a:solidFill>
                <a:effectLst/>
                <a:latin typeface="+mn-lt"/>
                <a:ea typeface="+mn-ea"/>
                <a:cs typeface="+mn-cs"/>
              </a:rPr>
              <a:t> issues.</a:t>
            </a:r>
          </a:p>
          <a:p>
            <a:r>
              <a:rPr lang="en-US" sz="1200" kern="1200" dirty="0" smtClean="0">
                <a:solidFill>
                  <a:schemeClr val="tx1"/>
                </a:solidFill>
                <a:effectLst/>
                <a:latin typeface="+mn-lt"/>
                <a:ea typeface="+mn-ea"/>
                <a:cs typeface="+mn-cs"/>
              </a:rPr>
              <a:t>The information is easy to filter into categories on the spreadsheet. Any specialty-specific comments are presented to the appropriate groups with surgeons present. All comments are reviewed in weekly meetings with the charge nurse. Issues are shared with management and operating room staff during morning huddles. It is a transparent process.</a:t>
            </a:r>
          </a:p>
          <a:p>
            <a:r>
              <a:rPr lang="en-US" sz="1200" kern="1200" dirty="0" smtClean="0">
                <a:solidFill>
                  <a:schemeClr val="tx1"/>
                </a:solidFill>
                <a:effectLst/>
                <a:latin typeface="+mn-lt"/>
                <a:ea typeface="+mn-ea"/>
                <a:cs typeface="+mn-cs"/>
              </a:rPr>
              <a:t>Debriefing results are posted on the department communication board, so every staff member, surgeon, and resident can review all comments. This ensures that their voices are heard.</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a:p>
        </p:txBody>
      </p:sp>
    </p:spTree>
    <p:extLst>
      <p:ext uri="{BB962C8B-B14F-4D97-AF65-F5344CB8AC3E}">
        <p14:creationId xmlns:p14="http://schemas.microsoft.com/office/powerpoint/2010/main" val="324140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an overview of the debriefing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24</a:t>
            </a:fld>
            <a:endParaRPr lang="en-US"/>
          </a:p>
        </p:txBody>
      </p:sp>
    </p:spTree>
    <p:extLst>
      <p:ext uri="{BB962C8B-B14F-4D97-AF65-F5344CB8AC3E}">
        <p14:creationId xmlns:p14="http://schemas.microsoft.com/office/powerpoint/2010/main" val="18272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is a breakdown of the followup process for debriefing comments.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a:p>
        </p:txBody>
      </p:sp>
    </p:spTree>
    <p:extLst>
      <p:ext uri="{BB962C8B-B14F-4D97-AF65-F5344CB8AC3E}">
        <p14:creationId xmlns:p14="http://schemas.microsoft.com/office/powerpoint/2010/main" val="2654473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process includes a section for items that need improvement as well as things that went well. Often, the comments are positive and document appreciations. Examples include staff coming in to support a complex case, helping to set up a room that was an add-on. Nurses have even thanked surgeons for communicating the needs and expectations for the case well, allowing everyone to be prepared. They also acknowledge other departments, like the emergency department for prepping the patient so well and efficiently.</a:t>
            </a:r>
          </a:p>
          <a:p>
            <a:r>
              <a:rPr lang="en-US" sz="1200" kern="1200" dirty="0" smtClean="0">
                <a:solidFill>
                  <a:schemeClr val="tx1"/>
                </a:solidFill>
                <a:effectLst/>
                <a:latin typeface="+mn-lt"/>
                <a:ea typeface="+mn-ea"/>
                <a:cs typeface="+mn-cs"/>
              </a:rPr>
              <a:t>Comments sometimes relate to labeling specimens properly, checking accuracy of procedure name, identifying patients with religious-based care choices, checking consents, and matching schedules, as well as noting instrument and equipment needs. Many of these issues are time sensitive, making it especially important to catch in time. In the event of a single piece of equipment needed in multiple cases, arrangements need to be made to adjust case schedules.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a:p>
        </p:txBody>
      </p:sp>
    </p:spTree>
    <p:extLst>
      <p:ext uri="{BB962C8B-B14F-4D97-AF65-F5344CB8AC3E}">
        <p14:creationId xmlns:p14="http://schemas.microsoft.com/office/powerpoint/2010/main" val="1800098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Debriefing uncovered many examples of defects and safety issues: scheduling errors, radiology delays, inferior equipment, inefficient or insufficient instruments, and outdated preference cards.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27</a:t>
            </a:fld>
            <a:endParaRPr lang="en-US"/>
          </a:p>
        </p:txBody>
      </p:sp>
    </p:spTree>
    <p:extLst>
      <p:ext uri="{BB962C8B-B14F-4D97-AF65-F5344CB8AC3E}">
        <p14:creationId xmlns:p14="http://schemas.microsoft.com/office/powerpoint/2010/main" val="106510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One unit had issues with incorrect procedures in the electronic scheduling system. The scheduler is depended on to communicate the correct procedure. Several cases were booked as an open case instead of the correct laparoscopic case, and vice versa. Because they require different equipment, this type of mistake causes chaos right before the case.</a:t>
            </a:r>
          </a:p>
          <a:p>
            <a:r>
              <a:rPr lang="en-US" sz="1200" kern="1200" dirty="0" smtClean="0">
                <a:solidFill>
                  <a:schemeClr val="tx1"/>
                </a:solidFill>
                <a:effectLst/>
                <a:latin typeface="+mn-lt"/>
                <a:ea typeface="+mn-ea"/>
                <a:cs typeface="+mn-cs"/>
              </a:rPr>
              <a:t>Sometimes surgeons changed a procedure or added procedures. It might mean additional equipment or supplies, or different patient positioning. Sometimes patients were positioned supine when the procedure required prone. There were also laterality errors. Scheduling indicated one side, but the patient or the x-rays indicated a discrepancy.</a:t>
            </a:r>
          </a:p>
          <a:p>
            <a:r>
              <a:rPr lang="en-US" sz="1200" kern="1200" dirty="0" smtClean="0">
                <a:solidFill>
                  <a:schemeClr val="tx1"/>
                </a:solidFill>
                <a:effectLst/>
                <a:latin typeface="+mn-lt"/>
                <a:ea typeface="+mn-ea"/>
                <a:cs typeface="+mn-cs"/>
              </a:rPr>
              <a:t>When incorrect instruments or supplies are picked,  it can lead to delays. Team members may have to leave the operating room to get the appropriate equipment or possibly convert what is already opened for the case.  </a:t>
            </a:r>
          </a:p>
          <a:p>
            <a:r>
              <a:rPr lang="en-US" sz="1200" kern="1200" dirty="0" smtClean="0">
                <a:solidFill>
                  <a:schemeClr val="tx1"/>
                </a:solidFill>
                <a:effectLst/>
                <a:latin typeface="+mn-lt"/>
                <a:ea typeface="+mn-ea"/>
                <a:cs typeface="+mn-cs"/>
              </a:rPr>
              <a:t>Debriefing uncovered safety issues regarding staff scheduling. For instance, when a case finished, sometimes assistance was not available to transfer a patient from bed to gurney or adjust a patient from prone to supine position.</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action involved sharing the downstream effects of poor scheduling. More accurate supply needs and preparation for surgery would result in fewer delays. These issues are addressed at surgeon meetings, management meetings, and quality improvement meetings. Positive results were achieved through safety team initiatives in this area.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28</a:t>
            </a:fld>
            <a:endParaRPr lang="en-US"/>
          </a:p>
        </p:txBody>
      </p:sp>
    </p:spTree>
    <p:extLst>
      <p:ext uri="{BB962C8B-B14F-4D97-AF65-F5344CB8AC3E}">
        <p14:creationId xmlns:p14="http://schemas.microsoft.com/office/powerpoint/2010/main" val="124498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When the radiology department changed the process for calling a technician, the surgery department experienced excessive delays getting x-rays in the operating room during cases. Prior to the change, surgery called radiology and requested a technician, and a technician was sent. Rather than have someone answer the phone, the radiology department switched to an answering machine and pager system. Unfortunately, the responsiveness was lacking and cases stalled waiting for radiology. Surgeons and teams got upset as patients remained under anesthesia longer. </a:t>
            </a:r>
          </a:p>
          <a:p>
            <a:r>
              <a:rPr lang="en-US" sz="1200" kern="1200" dirty="0" smtClean="0">
                <a:solidFill>
                  <a:schemeClr val="tx1"/>
                </a:solidFill>
                <a:effectLst/>
                <a:latin typeface="+mn-lt"/>
                <a:ea typeface="+mn-ea"/>
                <a:cs typeface="+mn-cs"/>
              </a:rPr>
              <a:t>With detailed tracking data from the debriefing process, the radiology department was highly responsive to the surgical complaints. The process was updated to accommodate the emergent needs of the surgical teams, and no delays have been experienced since it was implemented.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29</a:t>
            </a:fld>
            <a:endParaRPr lang="en-US"/>
          </a:p>
        </p:txBody>
      </p:sp>
    </p:spTree>
    <p:extLst>
      <p:ext uri="{BB962C8B-B14F-4D97-AF65-F5344CB8AC3E}">
        <p14:creationId xmlns:p14="http://schemas.microsoft.com/office/powerpoint/2010/main" val="4157967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Disposable light handles caused issues as well. The surgeons were unhappy with a new soft plastic handle; the previous product was rigid. They cited an increased likelihood of contamination and struggled to install the light handles during cases.  There was even one case where the light handle fell onto the sterile field.</a:t>
            </a:r>
          </a:p>
          <a:p>
            <a:r>
              <a:rPr lang="en-US" sz="1200" kern="1200" dirty="0" smtClean="0">
                <a:solidFill>
                  <a:schemeClr val="tx1"/>
                </a:solidFill>
                <a:effectLst/>
                <a:latin typeface="+mn-lt"/>
                <a:ea typeface="+mn-ea"/>
                <a:cs typeface="+mn-cs"/>
              </a:rPr>
              <a:t>The handle vendor was contacted with the concerns. The vendor shared a rigid handle option that was tried in one operating room. Staff and surgeons tried it and liked it. Then the disposable lights in each operating room were converted to the rigid handles.</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30</a:t>
            </a:fld>
            <a:endParaRPr lang="en-US"/>
          </a:p>
        </p:txBody>
      </p:sp>
    </p:spTree>
    <p:extLst>
      <p:ext uri="{BB962C8B-B14F-4D97-AF65-F5344CB8AC3E}">
        <p14:creationId xmlns:p14="http://schemas.microsoft.com/office/powerpoint/2010/main" val="2091249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safety program focuses on two types of work: technical components and adaptive or cultural components. The technical work involves evidence-based clinical practices. The adaptive work centers on cultural issues, like attitudes and values. With technical and adaptive efforts and an understanding of the science of safety, quality improvement teams can reinforce a systems approach to safety.</a:t>
            </a:r>
          </a:p>
          <a:p>
            <a:r>
              <a:rPr lang="en-US" sz="1200" kern="1200" dirty="0" smtClean="0">
                <a:solidFill>
                  <a:schemeClr val="tx1"/>
                </a:solidFill>
                <a:effectLst/>
                <a:latin typeface="+mn-lt"/>
                <a:ea typeface="+mn-ea"/>
                <a:cs typeface="+mn-cs"/>
              </a:rPr>
              <a:t>Briefings and debriefings are based on the adaptive elements of our work, but they can be very technical as well. They provide a great opportunity to build from a teamwork perspective to get people thinking about systems. A structured process provides a concrete way to improve your safety culture.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a:t>
            </a:fld>
            <a:endParaRPr lang="en-US"/>
          </a:p>
        </p:txBody>
      </p:sp>
    </p:spTree>
    <p:extLst>
      <p:ext uri="{BB962C8B-B14F-4D97-AF65-F5344CB8AC3E}">
        <p14:creationId xmlns:p14="http://schemas.microsoft.com/office/powerpoint/2010/main" val="321901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The instrument tray problem has proven slow to change. Often the count sheet in the tray did not match the number of instruments in the tray. Sometimes even the types and sizes of instruments did not match. It was frustrating for the surgical teams.</a:t>
            </a:r>
          </a:p>
          <a:p>
            <a:r>
              <a:rPr lang="en-US" sz="1200" kern="1200" dirty="0" smtClean="0">
                <a:solidFill>
                  <a:schemeClr val="tx1"/>
                </a:solidFill>
                <a:effectLst/>
                <a:latin typeface="+mn-lt"/>
                <a:ea typeface="+mn-ea"/>
                <a:cs typeface="+mn-cs"/>
              </a:rPr>
              <a:t>Working with the sterile processing department management, it was clear that the staff was supposed to inventory the items instrument by instrument. However, the management discovered that the staff technicians found a loophole that let them check all instruments at once without selecting each individual instrument. A fix to that system issue is underway to enforce the individual inventory process.</a:t>
            </a:r>
          </a:p>
          <a:p>
            <a:r>
              <a:rPr lang="en-US" sz="1200" kern="1200" dirty="0" smtClean="0">
                <a:solidFill>
                  <a:schemeClr val="tx1"/>
                </a:solidFill>
                <a:effectLst/>
                <a:latin typeface="+mn-lt"/>
                <a:ea typeface="+mn-ea"/>
                <a:cs typeface="+mn-cs"/>
              </a:rPr>
              <a:t>While the safety team works through the solution from a technology standpoint, the sterile processing management also took steps to identify staffing issues contributing to the problem—is it a particular shift or certain staff members, and are specific sets causing more issues, and why? The management is drilling down on the issue from multiple angles in order to increase the accuracy of their sets.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7FCA27-E248-4CFC-A3DF-B919334293C8}" type="slidenum">
              <a:rPr lang="en-US" smtClean="0"/>
              <a:t>31</a:t>
            </a:fld>
            <a:endParaRPr lang="en-US"/>
          </a:p>
        </p:txBody>
      </p:sp>
    </p:spTree>
    <p:extLst>
      <p:ext uri="{BB962C8B-B14F-4D97-AF65-F5344CB8AC3E}">
        <p14:creationId xmlns:p14="http://schemas.microsoft.com/office/powerpoint/2010/main" val="2783431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One of the most difficult areas to manage has been the preference card system, due to the large number of procedures and surgeons. Incorrect supplies and instruments impact and </a:t>
            </a:r>
            <a:r>
              <a:rPr lang="en-US" sz="1200" kern="1200" smtClean="0">
                <a:solidFill>
                  <a:schemeClr val="tx1"/>
                </a:solidFill>
                <a:effectLst/>
                <a:latin typeface="+mn-lt"/>
                <a:ea typeface="+mn-ea"/>
                <a:cs typeface="+mn-cs"/>
              </a:rPr>
              <a:t>delay </a:t>
            </a:r>
            <a:r>
              <a:rPr lang="en-US" sz="1200" kern="1200" smtClean="0">
                <a:solidFill>
                  <a:schemeClr val="tx1"/>
                </a:solidFill>
                <a:effectLst/>
                <a:latin typeface="+mn-lt"/>
                <a:ea typeface="+mn-ea"/>
                <a:cs typeface="+mn-cs"/>
              </a:rPr>
              <a:t>cases</a:t>
            </a:r>
            <a:r>
              <a:rPr lang="en-US" sz="1200" kern="1200" dirty="0" smtClean="0">
                <a:solidFill>
                  <a:schemeClr val="tx1"/>
                </a:solidFill>
                <a:effectLst/>
                <a:latin typeface="+mn-lt"/>
                <a:ea typeface="+mn-ea"/>
                <a:cs typeface="+mn-cs"/>
              </a:rPr>
              <a:t>. Surgeons often would get frustrated because a requested change for one case did not automatically transfer to future cases. It was unrealistic to expect the team scrambling to prepare for the current case to address long-term system issues. The lack of a procedure to capture the evolution of equipment needs was leading to big teamwork issues.</a:t>
            </a:r>
          </a:p>
          <a:p>
            <a:r>
              <a:rPr lang="en-US" sz="1200" kern="1200" dirty="0" smtClean="0">
                <a:solidFill>
                  <a:schemeClr val="tx1"/>
                </a:solidFill>
                <a:effectLst/>
                <a:latin typeface="+mn-lt"/>
                <a:ea typeface="+mn-ea"/>
                <a:cs typeface="+mn-cs"/>
              </a:rPr>
              <a:t>One surgical nurse was allowed protected time to update preference cards. Specialty team leads also work on their preference cards. In addition, a core pick system was implemented for common procedures. Regardless of surgeon, each common procedure pulled from this core list. Then each individual surgeon could add specialty items if requested. Rather than creating a new card for every surgeon and for every type of procedure, the core picks standardize equipment for the common procedures.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32</a:t>
            </a:fld>
            <a:endParaRPr lang="en-US"/>
          </a:p>
        </p:txBody>
      </p:sp>
    </p:spTree>
    <p:extLst>
      <p:ext uri="{BB962C8B-B14F-4D97-AF65-F5344CB8AC3E}">
        <p14:creationId xmlns:p14="http://schemas.microsoft.com/office/powerpoint/2010/main" val="1582273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Here is a recap of the debriefing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33</a:t>
            </a:fld>
            <a:endParaRPr lang="en-US"/>
          </a:p>
        </p:txBody>
      </p:sp>
    </p:spTree>
    <p:extLst>
      <p:ext uri="{BB962C8B-B14F-4D97-AF65-F5344CB8AC3E}">
        <p14:creationId xmlns:p14="http://schemas.microsoft.com/office/powerpoint/2010/main" val="18272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Why briefings and debriefings?</a:t>
            </a:r>
          </a:p>
          <a:p>
            <a:r>
              <a:rPr lang="en-US" sz="1200" b="1" kern="1200" dirty="0" smtClean="0">
                <a:solidFill>
                  <a:schemeClr val="tx1"/>
                </a:solidFill>
                <a:effectLst/>
                <a:latin typeface="+mn-lt"/>
                <a:ea typeface="+mn-ea"/>
                <a:cs typeface="+mn-cs"/>
              </a:rPr>
              <a:t>SAY: </a:t>
            </a:r>
          </a:p>
          <a:p>
            <a:r>
              <a:rPr lang="en-US" sz="1200" kern="1200" dirty="0" smtClean="0">
                <a:solidFill>
                  <a:schemeClr val="tx1"/>
                </a:solidFill>
                <a:effectLst/>
                <a:latin typeface="+mn-lt"/>
                <a:ea typeface="+mn-ea"/>
                <a:cs typeface="+mn-cs"/>
              </a:rPr>
              <a:t>While it makes sense logically and evidence supports the claim, teams across all industries perform better when they have a good plan. Plans are good when they are shared with teammates, when people understand what that plan is, when they have a sense of what’s going to happen, and when they understand how they fit into the big picture. Planning and sharing the plan allows teams to learn and improve over time.</a:t>
            </a:r>
          </a:p>
          <a:p>
            <a:r>
              <a:rPr lang="en-US" sz="1200" kern="1200" dirty="0" smtClean="0">
                <a:solidFill>
                  <a:schemeClr val="tx1"/>
                </a:solidFill>
                <a:effectLst/>
                <a:latin typeface="+mn-lt"/>
                <a:ea typeface="+mn-ea"/>
                <a:cs typeface="+mn-cs"/>
              </a:rPr>
              <a:t>This is not a groundbreaking discovery. It is, however, fundamental to how we manage teams. Briefings and debriefings are a way to ensure our teams have good plans that everyone understands that plan.</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Does briefing guarantee good planning or good outcomes?</a:t>
            </a:r>
          </a:p>
          <a:p>
            <a:r>
              <a:rPr lang="en-US" sz="1200" kern="1200" dirty="0" smtClean="0">
                <a:solidFill>
                  <a:schemeClr val="tx1"/>
                </a:solidFill>
                <a:effectLst/>
                <a:latin typeface="+mn-lt"/>
                <a:ea typeface="+mn-ea"/>
                <a:cs typeface="+mn-cs"/>
              </a:rPr>
              <a:t>Have you encountered briefings or debriefings on autopilot that added no value?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Briefings can be checklist in nature, providing a consistent framework. The risk is when that checklist becomes an administrative task.  We go through the steps, but we are not really paying attention. Once they become rote and familiar, we are no longer mindful during tasks and the value is poor.  Every checklist can present this risk.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4</a:t>
            </a:fld>
            <a:endParaRPr lang="en-US"/>
          </a:p>
        </p:txBody>
      </p:sp>
    </p:spTree>
    <p:extLst>
      <p:ext uri="{BB962C8B-B14F-4D97-AF65-F5344CB8AC3E}">
        <p14:creationId xmlns:p14="http://schemas.microsoft.com/office/powerpoint/2010/main" val="165833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Briefings and debriefings can impact our outcomes in many ways: by reducing operating room delays, reducing nursing time in the core, reducing complications, reducing surgical site infections or SSIs, or reducing mortality rates. Time spent improving communication among surgical teams improves outcomes. Briefings and debriefings reinforce all of your SSI interventions.</a:t>
            </a:r>
          </a:p>
          <a:p>
            <a:r>
              <a:rPr lang="en-US" sz="1200"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core is usually a storage facility for operating supplies and equipment. Operating rooms are grouped around a clean core used for sterile supply storage. It is the cleanest area of the entire operating suite. Only staff wearing appropriate surgical attire should be allowed in the core.</a:t>
            </a:r>
            <a:r>
              <a:rPr lang="en-US" dirty="0" smtClean="0">
                <a:effectLst/>
              </a:rPr>
              <a:t> </a:t>
            </a:r>
            <a:endParaRPr lang="en-US" altLang="en-US" sz="1100" i="1"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charset="0"/>
                <a:ea typeface="MS PGothic" pitchFamily="34" charset="-128"/>
              </a:defRPr>
            </a:lvl1pPr>
            <a:lvl2pPr marL="757066" indent="-291179" eaLnBrk="0" hangingPunct="0">
              <a:spcBef>
                <a:spcPct val="30000"/>
              </a:spcBef>
              <a:defRPr sz="1200">
                <a:solidFill>
                  <a:schemeClr val="tx1"/>
                </a:solidFill>
                <a:latin typeface="Times" charset="0"/>
                <a:ea typeface="MS PGothic" pitchFamily="34" charset="-128"/>
              </a:defRPr>
            </a:lvl2pPr>
            <a:lvl3pPr marL="1164717" indent="-232943" eaLnBrk="0" hangingPunct="0">
              <a:spcBef>
                <a:spcPct val="30000"/>
              </a:spcBef>
              <a:defRPr sz="1200">
                <a:solidFill>
                  <a:schemeClr val="tx1"/>
                </a:solidFill>
                <a:latin typeface="Times" charset="0"/>
                <a:ea typeface="MS PGothic" pitchFamily="34" charset="-128"/>
              </a:defRPr>
            </a:lvl3pPr>
            <a:lvl4pPr marL="1630604" indent="-232943" eaLnBrk="0" hangingPunct="0">
              <a:spcBef>
                <a:spcPct val="30000"/>
              </a:spcBef>
              <a:defRPr sz="1200">
                <a:solidFill>
                  <a:schemeClr val="tx1"/>
                </a:solidFill>
                <a:latin typeface="Times" charset="0"/>
                <a:ea typeface="MS PGothic" pitchFamily="34" charset="-128"/>
              </a:defRPr>
            </a:lvl4pPr>
            <a:lvl5pPr marL="2096491" indent="-232943" eaLnBrk="0" hangingPunct="0">
              <a:spcBef>
                <a:spcPct val="30000"/>
              </a:spcBef>
              <a:defRPr sz="1200">
                <a:solidFill>
                  <a:schemeClr val="tx1"/>
                </a:solidFill>
                <a:latin typeface="Times" charset="0"/>
                <a:ea typeface="MS PGothic" pitchFamily="34" charset="-128"/>
              </a:defRPr>
            </a:lvl5pPr>
            <a:lvl6pPr marL="2562377" indent="-232943" eaLnBrk="0" fontAlgn="base" hangingPunct="0">
              <a:spcBef>
                <a:spcPct val="30000"/>
              </a:spcBef>
              <a:spcAft>
                <a:spcPct val="0"/>
              </a:spcAft>
              <a:defRPr sz="1200">
                <a:solidFill>
                  <a:schemeClr val="tx1"/>
                </a:solidFill>
                <a:latin typeface="Times" charset="0"/>
                <a:ea typeface="MS PGothic" pitchFamily="34" charset="-128"/>
              </a:defRPr>
            </a:lvl6pPr>
            <a:lvl7pPr marL="3028264" indent="-232943" eaLnBrk="0" fontAlgn="base" hangingPunct="0">
              <a:spcBef>
                <a:spcPct val="30000"/>
              </a:spcBef>
              <a:spcAft>
                <a:spcPct val="0"/>
              </a:spcAft>
              <a:defRPr sz="1200">
                <a:solidFill>
                  <a:schemeClr val="tx1"/>
                </a:solidFill>
                <a:latin typeface="Times" charset="0"/>
                <a:ea typeface="MS PGothic" pitchFamily="34" charset="-128"/>
              </a:defRPr>
            </a:lvl7pPr>
            <a:lvl8pPr marL="3494151" indent="-232943" eaLnBrk="0" fontAlgn="base" hangingPunct="0">
              <a:spcBef>
                <a:spcPct val="30000"/>
              </a:spcBef>
              <a:spcAft>
                <a:spcPct val="0"/>
              </a:spcAft>
              <a:defRPr sz="1200">
                <a:solidFill>
                  <a:schemeClr val="tx1"/>
                </a:solidFill>
                <a:latin typeface="Times" charset="0"/>
                <a:ea typeface="MS PGothic" pitchFamily="34" charset="-128"/>
              </a:defRPr>
            </a:lvl8pPr>
            <a:lvl9pPr marL="3960038" indent="-232943" eaLnBrk="0" fontAlgn="base" hangingPunct="0">
              <a:spcBef>
                <a:spcPct val="30000"/>
              </a:spcBef>
              <a:spcAft>
                <a:spcPct val="0"/>
              </a:spcAft>
              <a:defRPr sz="1200">
                <a:solidFill>
                  <a:schemeClr val="tx1"/>
                </a:solidFill>
                <a:latin typeface="Times" charset="0"/>
                <a:ea typeface="MS PGothic" pitchFamily="34" charset="-128"/>
              </a:defRPr>
            </a:lvl9pPr>
          </a:lstStyle>
          <a:p>
            <a:pPr eaLnBrk="1" hangingPunct="1">
              <a:spcBef>
                <a:spcPct val="0"/>
              </a:spcBef>
            </a:pPr>
            <a:fld id="{D2B34A01-157A-4BFF-B3C6-86587DDE4715}" type="slidenum">
              <a:rPr lang="en-US" altLang="en-US" smtClean="0">
                <a:latin typeface="Arial" pitchFamily="34" charset="0"/>
              </a:rPr>
              <a:pPr eaLnBrk="1" hangingPunct="1">
                <a:spcBef>
                  <a:spcPct val="0"/>
                </a:spcBef>
              </a:pPr>
              <a:t>5</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is the four-step procedure used at The Johns Hopkins Hospital to audit briefing practices.</a:t>
            </a:r>
          </a:p>
          <a:p>
            <a:r>
              <a:rPr lang="en-US" sz="1200" kern="1200" dirty="0" smtClean="0">
                <a:solidFill>
                  <a:schemeClr val="tx1"/>
                </a:solidFill>
                <a:effectLst/>
                <a:latin typeface="+mn-lt"/>
                <a:ea typeface="+mn-ea"/>
                <a:cs typeface="+mn-cs"/>
              </a:rPr>
              <a:t>First, the Briefing and Debriefing Audit tool is based on global best practices. It was customized to incorporate the specific elements addressed in the surgical setting. Use the audit tool as a starting place to develop one that reflects your clinical setting and bundle.</a:t>
            </a:r>
          </a:p>
          <a:p>
            <a:r>
              <a:rPr lang="en-US" sz="1200" kern="1200" dirty="0" smtClean="0">
                <a:solidFill>
                  <a:schemeClr val="tx1"/>
                </a:solidFill>
                <a:effectLst/>
                <a:latin typeface="+mn-lt"/>
                <a:ea typeface="+mn-ea"/>
                <a:cs typeface="+mn-cs"/>
              </a:rPr>
              <a:t>Second, select and train observers to collect consistent data on your process. It does not require a significant investment of time. The data will be used to drive change and improve your briefing process. Decide how much information you need to collect evidence that your providers will find valid.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Do you want to observe five briefings from each surgeon?</a:t>
            </a:r>
          </a:p>
          <a:p>
            <a:r>
              <a:rPr lang="en-US" sz="1200" kern="1200" dirty="0" smtClean="0">
                <a:solidFill>
                  <a:schemeClr val="tx1"/>
                </a:solidFill>
                <a:effectLst/>
                <a:latin typeface="+mn-lt"/>
                <a:ea typeface="+mn-ea"/>
                <a:cs typeface="+mn-cs"/>
              </a:rPr>
              <a:t>What about all morning cases for a week? </a:t>
            </a:r>
          </a:p>
          <a:p>
            <a:r>
              <a:rPr lang="en-US" sz="1200" kern="1200" dirty="0" smtClean="0">
                <a:solidFill>
                  <a:schemeClr val="tx1"/>
                </a:solidFill>
                <a:effectLst/>
                <a:latin typeface="+mn-lt"/>
                <a:ea typeface="+mn-ea"/>
                <a:cs typeface="+mn-cs"/>
              </a:rPr>
              <a:t>Would a random sample of cases throughout the month provide enough data?</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Third, once observers have been selected and trained, make a plan and collect your data. Finally, provide feedback. Use the data to coach providers and improve the process.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6</a:t>
            </a:fld>
            <a:endParaRPr lang="en-US"/>
          </a:p>
        </p:txBody>
      </p:sp>
    </p:spTree>
    <p:extLst>
      <p:ext uri="{BB962C8B-B14F-4D97-AF65-F5344CB8AC3E}">
        <p14:creationId xmlns:p14="http://schemas.microsoft.com/office/powerpoint/2010/main" val="94796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think briefings and debriefings should happen?</a:t>
            </a:r>
          </a:p>
          <a:p>
            <a:r>
              <a:rPr lang="en-US" sz="1200" kern="1200" dirty="0" smtClean="0">
                <a:solidFill>
                  <a:schemeClr val="tx1"/>
                </a:solidFill>
                <a:effectLst/>
                <a:latin typeface="+mn-lt"/>
                <a:ea typeface="+mn-ea"/>
                <a:cs typeface="+mn-cs"/>
              </a:rPr>
              <a:t>How are they actually happening?</a:t>
            </a:r>
          </a:p>
          <a:p>
            <a:r>
              <a:rPr lang="en-US" sz="1200" kern="1200" dirty="0" smtClean="0">
                <a:solidFill>
                  <a:schemeClr val="tx1"/>
                </a:solidFill>
                <a:effectLst/>
                <a:latin typeface="+mn-lt"/>
                <a:ea typeface="+mn-ea"/>
                <a:cs typeface="+mn-cs"/>
              </a:rPr>
              <a:t>What can we do to close that gap?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After auditing early briefings, you may discover a great deal of variability. It is important to understand the expectations in order to converge on a more consistent practice. </a:t>
            </a:r>
          </a:p>
          <a:p>
            <a:r>
              <a:rPr lang="en-US" sz="1200" kern="1200" dirty="0" smtClean="0">
                <a:solidFill>
                  <a:schemeClr val="tx1"/>
                </a:solidFill>
                <a:effectLst/>
                <a:latin typeface="+mn-lt"/>
                <a:ea typeface="+mn-ea"/>
                <a:cs typeface="+mn-cs"/>
              </a:rPr>
              <a:t>First, understand the internal expectations. Identify any policies on briefings. Be prepared to question the process and paperwork in place.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often are specific forms used?</a:t>
            </a:r>
          </a:p>
          <a:p>
            <a:r>
              <a:rPr lang="en-US" sz="1200" kern="1200" dirty="0" smtClean="0">
                <a:solidFill>
                  <a:schemeClr val="tx1"/>
                </a:solidFill>
                <a:effectLst/>
                <a:latin typeface="+mn-lt"/>
                <a:ea typeface="+mn-ea"/>
                <a:cs typeface="+mn-cs"/>
              </a:rPr>
              <a:t>Who completes those forms? </a:t>
            </a:r>
          </a:p>
          <a:p>
            <a:r>
              <a:rPr lang="en-US" sz="1200" kern="1200" dirty="0" smtClean="0">
                <a:solidFill>
                  <a:schemeClr val="tx1"/>
                </a:solidFill>
                <a:effectLst/>
                <a:latin typeface="+mn-lt"/>
                <a:ea typeface="+mn-ea"/>
                <a:cs typeface="+mn-cs"/>
              </a:rPr>
              <a:t>Next, evaluate external expectations. We researched best practices in the literature, much of which is summarized here for your teams.  Staff at one hospital identified a gaping hole in the hospital’s policy surrounding contingency plans. The former process did not anticipate worst-case scenarios.</a:t>
            </a:r>
          </a:p>
          <a:p>
            <a:r>
              <a:rPr lang="en-US" sz="1200" b="1" kern="1200" dirty="0" smtClean="0">
                <a:solidFill>
                  <a:schemeClr val="tx1"/>
                </a:solidFill>
                <a:effectLst/>
                <a:latin typeface="+mn-lt"/>
                <a:ea typeface="+mn-ea"/>
                <a:cs typeface="+mn-cs"/>
              </a:rPr>
              <a:t>ASK</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What is the worst thing that could happen, and what are we going to do about it if it did?</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Last, make sure both internal and external expectations are incorporated into your audit tool. Either modify the tool provided in this safety program to fit your needs or modify a tool from the literature.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7</a:t>
            </a:fld>
            <a:endParaRPr lang="en-US"/>
          </a:p>
        </p:txBody>
      </p:sp>
    </p:spTree>
    <p:extLst>
      <p:ext uri="{BB962C8B-B14F-4D97-AF65-F5344CB8AC3E}">
        <p14:creationId xmlns:p14="http://schemas.microsoft.com/office/powerpoint/2010/main" val="264755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Operating Room Briefing and Debriefing Audit tool begins with space to record the name of the observer, the date and time of the observation, and the location. The tool itself has four sections: logistics, basics, specific content, and participation.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a:p>
        </p:txBody>
      </p:sp>
    </p:spTree>
    <p:extLst>
      <p:ext uri="{BB962C8B-B14F-4D97-AF65-F5344CB8AC3E}">
        <p14:creationId xmlns:p14="http://schemas.microsoft.com/office/powerpoint/2010/main" val="107027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logistics section identifies who initiated the briefing, whether a script was used, and when the briefing occurred.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a:p>
        </p:txBody>
      </p:sp>
    </p:spTree>
    <p:extLst>
      <p:ext uri="{BB962C8B-B14F-4D97-AF65-F5344CB8AC3E}">
        <p14:creationId xmlns:p14="http://schemas.microsoft.com/office/powerpoint/2010/main" val="2221675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5"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7"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33387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8"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4"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184910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3"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19151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6"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11505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38151"/>
            <a:ext cx="5486400" cy="3789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457200" y="6335651"/>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3E80E6E2-A2C9-4C22-9509-24FA37342BF8}" type="slidenum">
              <a:rPr lang="en-US" smtClean="0">
                <a:solidFill>
                  <a:prstClr val="white">
                    <a:lumMod val="50000"/>
                  </a:prstClr>
                </a:solidFill>
              </a:rPr>
              <a:pPr/>
              <a:t>‹#›</a:t>
            </a:fld>
            <a:endParaRPr lang="en-US" dirty="0">
              <a:solidFill>
                <a:prstClr val="white">
                  <a:lumMod val="50000"/>
                </a:prstClr>
              </a:solidFill>
            </a:endParaRPr>
          </a:p>
        </p:txBody>
      </p:sp>
      <p:sp>
        <p:nvSpPr>
          <p:cNvPr id="6" name="Slide Number Placeholder 5"/>
          <p:cNvSpPr txBox="1">
            <a:spLocks/>
          </p:cNvSpPr>
          <p:nvPr userDrawn="1"/>
        </p:nvSpPr>
        <p:spPr>
          <a:xfrm>
            <a:off x="6984915"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 Briefings &amp; Debriefings    </a:t>
            </a:r>
            <a:fld id="{3E80E6E2-A2C9-4C22-9509-24FA37342BF8}" type="slidenum">
              <a:rPr lang="en-US" smtClean="0"/>
              <a:pPr/>
              <a:t>‹#›</a:t>
            </a:fld>
            <a:endParaRPr lang="en-US" dirty="0"/>
          </a:p>
        </p:txBody>
      </p:sp>
    </p:spTree>
    <p:extLst>
      <p:ext uri="{BB962C8B-B14F-4D97-AF65-F5344CB8AC3E}">
        <p14:creationId xmlns:p14="http://schemas.microsoft.com/office/powerpoint/2010/main" val="224898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984915" y="6492875"/>
            <a:ext cx="2133600" cy="365125"/>
          </a:xfrm>
          <a:prstGeom prst="rect">
            <a:avLst/>
          </a:prstGeom>
        </p:spPr>
        <p:txBody>
          <a:bodyPr vert="horz" lIns="91440" tIns="45720" rIns="91440" bIns="45720" rtlCol="0" anchor="ctr"/>
          <a:lstStyle>
            <a:lvl1pPr algn="r">
              <a:defRPr sz="1200">
                <a:solidFill>
                  <a:schemeClr val="bg1">
                    <a:lumMod val="95000"/>
                  </a:schemeClr>
                </a:solidFill>
              </a:defRPr>
            </a:lvl1pPr>
          </a:lstStyle>
          <a:p>
            <a:r>
              <a:rPr lang="en-US" dirty="0" smtClean="0"/>
              <a:t> Briefings &amp; Debriefings    </a:t>
            </a:r>
            <a:fld id="{3E80E6E2-A2C9-4C22-9509-24FA37342BF8}" type="slidenum">
              <a:rPr lang="en-US" smtClean="0"/>
              <a:pPr/>
              <a:t>‹#›</a:t>
            </a:fld>
            <a:endParaRPr lang="en-US" dirty="0"/>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57200" y="6504801"/>
            <a:ext cx="3463640" cy="276999"/>
          </a:xfrm>
          <a:prstGeom prst="rect">
            <a:avLst/>
          </a:prstGeom>
          <a:noFill/>
        </p:spPr>
        <p:txBody>
          <a:bodyPr wrap="none" rtlCol="0">
            <a:spAutoFit/>
          </a:bodyPr>
          <a:lstStyle/>
          <a:p>
            <a:r>
              <a:rPr lang="en-US" sz="1200" dirty="0" smtClean="0">
                <a:solidFill>
                  <a:schemeClr val="tx1">
                    <a:lumMod val="50000"/>
                    <a:lumOff val="50000"/>
                  </a:schemeClr>
                </a:solidFill>
              </a:rPr>
              <a:t>AHRQ Safety</a:t>
            </a:r>
            <a:r>
              <a:rPr lang="en-US" sz="1200" baseline="0" dirty="0" smtClean="0">
                <a:solidFill>
                  <a:schemeClr val="tx1">
                    <a:lumMod val="50000"/>
                    <a:lumOff val="50000"/>
                  </a:schemeClr>
                </a:solidFill>
              </a:rPr>
              <a:t> Program for Surgery – Implementation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00"/>
                </a:solidFill>
              </a:rPr>
              <a:t>Auditing Your Briefings and </a:t>
            </a:r>
            <a:br>
              <a:rPr lang="en-US" dirty="0" smtClean="0">
                <a:solidFill>
                  <a:srgbClr val="000000"/>
                </a:solidFill>
              </a:rPr>
            </a:br>
            <a:r>
              <a:rPr lang="en-US" dirty="0" smtClean="0">
                <a:solidFill>
                  <a:srgbClr val="000000"/>
                </a:solidFill>
              </a:rPr>
              <a:t>Debriefings Process</a:t>
            </a:r>
            <a:endParaRPr lang="en-US" dirty="0">
              <a:solidFill>
                <a:srgbClr val="000000"/>
              </a:solidFill>
            </a:endParaRPr>
          </a:p>
        </p:txBody>
      </p:sp>
      <p:sp>
        <p:nvSpPr>
          <p:cNvPr id="3" name="Subtitle 2"/>
          <p:cNvSpPr>
            <a:spLocks noGrp="1"/>
          </p:cNvSpPr>
          <p:nvPr>
            <p:ph type="subTitle" idx="1"/>
          </p:nvPr>
        </p:nvSpPr>
        <p:spPr>
          <a:xfrm>
            <a:off x="762000" y="304800"/>
            <a:ext cx="7696200" cy="1752600"/>
          </a:xfrm>
        </p:spPr>
        <p:txBody>
          <a:bodyP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Surgery</a:t>
            </a:r>
            <a:endParaRPr lang="en-US" sz="2800" dirty="0" smtClean="0">
              <a:solidFill>
                <a:schemeClr val="bg1"/>
              </a:solidFill>
            </a:endParaRPr>
          </a:p>
          <a:p>
            <a:pPr>
              <a:spcBef>
                <a:spcPts val="0"/>
              </a:spcBef>
              <a:spcAft>
                <a:spcPts val="1800"/>
              </a:spcAft>
            </a:pPr>
            <a:r>
              <a:rPr lang="en-US" sz="2800" dirty="0" smtClean="0">
                <a:solidFill>
                  <a:schemeClr val="bg1"/>
                </a:solidFill>
              </a:rPr>
              <a:t>Implementation</a:t>
            </a:r>
            <a:endParaRPr lang="en-US" sz="2800" dirty="0">
              <a:solidFill>
                <a:schemeClr val="bg1"/>
              </a:solidFill>
            </a:endParaRPr>
          </a:p>
        </p:txBody>
      </p:sp>
      <p:sp>
        <p:nvSpPr>
          <p:cNvPr id="4" name="TextBox 3"/>
          <p:cNvSpPr txBox="1"/>
          <p:nvPr/>
        </p:nvSpPr>
        <p:spPr>
          <a:xfrm>
            <a:off x="6858000" y="5341856"/>
            <a:ext cx="1967205" cy="400110"/>
          </a:xfrm>
          <a:prstGeom prst="rect">
            <a:avLst/>
          </a:prstGeom>
          <a:noFill/>
        </p:spPr>
        <p:txBody>
          <a:bodyPr wrap="none" rtlCol="0">
            <a:spAutoFit/>
          </a:bodyPr>
          <a:lstStyle/>
          <a:p>
            <a:pPr algn="r"/>
            <a:r>
              <a:rPr lang="en-US" sz="1000" dirty="0" smtClean="0"/>
              <a:t>AHRQ Pub. No. </a:t>
            </a:r>
            <a:r>
              <a:rPr lang="en-US" sz="1000" dirty="0" smtClean="0"/>
              <a:t>16(18)-</a:t>
            </a:r>
            <a:r>
              <a:rPr lang="en-US" sz="1000" dirty="0" smtClean="0"/>
              <a:t>0004-15-EF</a:t>
            </a:r>
          </a:p>
          <a:p>
            <a:pPr algn="r"/>
            <a:r>
              <a:rPr lang="en-US" sz="1000" dirty="0" smtClean="0"/>
              <a:t>December </a:t>
            </a:r>
            <a:r>
              <a:rPr lang="en-US" sz="1000" dirty="0" smtClean="0"/>
              <a:t>2017</a:t>
            </a:r>
            <a:endParaRPr lang="en-US" sz="1000" dirty="0"/>
          </a:p>
        </p:txBody>
      </p:sp>
    </p:spTree>
    <p:extLst>
      <p:ext uri="{BB962C8B-B14F-4D97-AF65-F5344CB8AC3E}">
        <p14:creationId xmlns:p14="http://schemas.microsoft.com/office/powerpoint/2010/main" val="3103449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Example Briefing Audit Tool</a:t>
            </a:r>
            <a:r>
              <a:rPr lang="en-US" baseline="30000" dirty="0" smtClean="0">
                <a:solidFill>
                  <a:schemeClr val="bg1"/>
                </a:solidFill>
              </a:rPr>
              <a:t>5</a:t>
            </a:r>
            <a:endParaRPr lang="en-US" baseline="30000" dirty="0">
              <a:solidFill>
                <a:schemeClr val="bg1"/>
              </a:solidFill>
            </a:endParaRPr>
          </a:p>
        </p:txBody>
      </p:sp>
      <p:sp>
        <p:nvSpPr>
          <p:cNvPr id="3" name="Content Placeholder 2"/>
          <p:cNvSpPr>
            <a:spLocks noGrp="1"/>
          </p:cNvSpPr>
          <p:nvPr>
            <p:ph idx="1"/>
          </p:nvPr>
        </p:nvSpPr>
        <p:spPr>
          <a:xfrm>
            <a:off x="381000" y="1295400"/>
            <a:ext cx="4876800" cy="4734296"/>
          </a:xfrm>
        </p:spPr>
        <p:txBody>
          <a:bodyPr>
            <a:normAutofit fontScale="92500" lnSpcReduction="10000"/>
          </a:bodyPr>
          <a:lstStyle/>
          <a:p>
            <a:pPr marL="0" indent="0">
              <a:spcBef>
                <a:spcPts val="0"/>
              </a:spcBef>
              <a:spcAft>
                <a:spcPts val="1200"/>
              </a:spcAft>
              <a:buNone/>
            </a:pPr>
            <a:r>
              <a:rPr lang="en-US" sz="3500" dirty="0" smtClean="0"/>
              <a:t>Briefing basics</a:t>
            </a:r>
          </a:p>
          <a:p>
            <a:pPr>
              <a:spcBef>
                <a:spcPts val="0"/>
              </a:spcBef>
              <a:spcAft>
                <a:spcPts val="1200"/>
              </a:spcAft>
            </a:pPr>
            <a:r>
              <a:rPr lang="en-US" sz="3000" dirty="0" smtClean="0"/>
              <a:t>Introduce by name? By role?</a:t>
            </a:r>
          </a:p>
          <a:p>
            <a:pPr>
              <a:spcBef>
                <a:spcPts val="0"/>
              </a:spcBef>
              <a:spcAft>
                <a:spcPts val="1200"/>
              </a:spcAft>
            </a:pPr>
            <a:r>
              <a:rPr lang="en-US" sz="3000" dirty="0" smtClean="0"/>
              <a:t>Discuss critical goals?</a:t>
            </a:r>
          </a:p>
          <a:p>
            <a:pPr>
              <a:spcBef>
                <a:spcPts val="0"/>
              </a:spcBef>
              <a:spcAft>
                <a:spcPts val="1200"/>
              </a:spcAft>
            </a:pPr>
            <a:r>
              <a:rPr lang="en-US" sz="3000" dirty="0" smtClean="0"/>
              <a:t>Discuss contingency plan?</a:t>
            </a:r>
          </a:p>
          <a:p>
            <a:pPr>
              <a:spcBef>
                <a:spcPts val="0"/>
              </a:spcBef>
              <a:spcAft>
                <a:spcPts val="1200"/>
              </a:spcAft>
            </a:pPr>
            <a:r>
              <a:rPr lang="en-US" sz="3000" dirty="0" smtClean="0"/>
              <a:t>Set expectation for assertiveness?</a:t>
            </a:r>
          </a:p>
          <a:p>
            <a:pPr>
              <a:spcBef>
                <a:spcPts val="0"/>
              </a:spcBef>
              <a:spcAft>
                <a:spcPts val="1200"/>
              </a:spcAft>
            </a:pPr>
            <a:r>
              <a:rPr lang="en-US" sz="3000" dirty="0" smtClean="0"/>
              <a:t>State explicit opportunity for questions?</a:t>
            </a:r>
          </a:p>
          <a:p>
            <a:pPr>
              <a:spcBef>
                <a:spcPts val="0"/>
              </a:spcBef>
              <a:spcAft>
                <a:spcPts val="1200"/>
              </a:spcAft>
            </a:pPr>
            <a:r>
              <a:rPr lang="en-US" sz="3000" dirty="0" smtClean="0"/>
              <a:t>Confirm agreement?</a:t>
            </a:r>
          </a:p>
          <a:p>
            <a:pPr>
              <a:spcBef>
                <a:spcPts val="0"/>
              </a:spcBef>
              <a:spcAft>
                <a:spcPts val="1200"/>
              </a:spcAft>
            </a:pPr>
            <a:endParaRPr lang="en-US" dirty="0" smtClean="0"/>
          </a:p>
        </p:txBody>
      </p:sp>
      <p:pic>
        <p:nvPicPr>
          <p:cNvPr id="7" name="Picture 6" descr="Screen Shot 2015-08-27 at 9.55.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71600"/>
            <a:ext cx="3837632" cy="4512180"/>
          </a:xfrm>
          <a:prstGeom prst="rect">
            <a:avLst/>
          </a:prstGeom>
        </p:spPr>
      </p:pic>
    </p:spTree>
    <p:extLst>
      <p:ext uri="{BB962C8B-B14F-4D97-AF65-F5344CB8AC3E}">
        <p14:creationId xmlns:p14="http://schemas.microsoft.com/office/powerpoint/2010/main" val="302540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Example Briefing Audit Tool</a:t>
            </a:r>
            <a:r>
              <a:rPr lang="en-US" baseline="30000" dirty="0" smtClean="0">
                <a:solidFill>
                  <a:schemeClr val="bg1"/>
                </a:solidFill>
              </a:rPr>
              <a:t>5</a:t>
            </a:r>
            <a:endParaRPr lang="en-US" baseline="30000" dirty="0">
              <a:solidFill>
                <a:schemeClr val="bg1"/>
              </a:solidFill>
            </a:endParaRPr>
          </a:p>
        </p:txBody>
      </p:sp>
      <p:sp>
        <p:nvSpPr>
          <p:cNvPr id="3" name="Content Placeholder 2"/>
          <p:cNvSpPr>
            <a:spLocks noGrp="1"/>
          </p:cNvSpPr>
          <p:nvPr>
            <p:ph idx="1"/>
          </p:nvPr>
        </p:nvSpPr>
        <p:spPr>
          <a:xfrm>
            <a:off x="4724400" y="1524000"/>
            <a:ext cx="4267200" cy="4734296"/>
          </a:xfrm>
        </p:spPr>
        <p:txBody>
          <a:bodyPr>
            <a:noAutofit/>
          </a:bodyPr>
          <a:lstStyle/>
          <a:p>
            <a:pPr marL="0" indent="0">
              <a:spcBef>
                <a:spcPts val="0"/>
              </a:spcBef>
              <a:spcAft>
                <a:spcPts val="1200"/>
              </a:spcAft>
              <a:buNone/>
            </a:pPr>
            <a:r>
              <a:rPr lang="en-US" dirty="0" smtClean="0"/>
              <a:t>Specific content</a:t>
            </a:r>
          </a:p>
          <a:p>
            <a:pPr>
              <a:spcBef>
                <a:spcPts val="0"/>
              </a:spcBef>
              <a:spcAft>
                <a:spcPts val="1200"/>
              </a:spcAft>
            </a:pPr>
            <a:r>
              <a:rPr lang="en-US" sz="2800" dirty="0" smtClean="0"/>
              <a:t>Did briefing cover the patient, procedure, and site information?</a:t>
            </a:r>
          </a:p>
          <a:p>
            <a:pPr>
              <a:spcBef>
                <a:spcPts val="0"/>
              </a:spcBef>
              <a:spcAft>
                <a:spcPts val="1200"/>
              </a:spcAft>
            </a:pPr>
            <a:r>
              <a:rPr lang="en-US" sz="2800" dirty="0" smtClean="0"/>
              <a:t>Antibiotics, airway risk, allergies?</a:t>
            </a:r>
          </a:p>
          <a:p>
            <a:pPr>
              <a:spcBef>
                <a:spcPts val="0"/>
              </a:spcBef>
              <a:spcAft>
                <a:spcPts val="1200"/>
              </a:spcAft>
            </a:pPr>
            <a:r>
              <a:rPr lang="en-US" sz="2800" dirty="0" smtClean="0"/>
              <a:t>Bleeding concerns, blood availability, glycemic control?</a:t>
            </a:r>
          </a:p>
        </p:txBody>
      </p:sp>
      <p:pic>
        <p:nvPicPr>
          <p:cNvPr id="8" name="Picture 7" descr="Screen Shot 2015-08-27 at 10.0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16159"/>
            <a:ext cx="3278553" cy="5460841"/>
          </a:xfrm>
          <a:prstGeom prst="rect">
            <a:avLst/>
          </a:prstGeom>
        </p:spPr>
      </p:pic>
    </p:spTree>
    <p:extLst>
      <p:ext uri="{BB962C8B-B14F-4D97-AF65-F5344CB8AC3E}">
        <p14:creationId xmlns:p14="http://schemas.microsoft.com/office/powerpoint/2010/main" val="66997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Example Briefing Audit Tool</a:t>
            </a:r>
            <a:r>
              <a:rPr lang="en-US" baseline="30000" dirty="0" smtClean="0">
                <a:solidFill>
                  <a:schemeClr val="bg1"/>
                </a:solidFill>
              </a:rPr>
              <a:t>5</a:t>
            </a:r>
            <a:endParaRPr lang="en-US" baseline="30000" dirty="0">
              <a:solidFill>
                <a:schemeClr val="bg1"/>
              </a:solidFill>
            </a:endParaRPr>
          </a:p>
        </p:txBody>
      </p:sp>
      <p:sp>
        <p:nvSpPr>
          <p:cNvPr id="3" name="Content Placeholder 2"/>
          <p:cNvSpPr>
            <a:spLocks noGrp="1"/>
          </p:cNvSpPr>
          <p:nvPr>
            <p:ph idx="1"/>
          </p:nvPr>
        </p:nvSpPr>
        <p:spPr>
          <a:xfrm>
            <a:off x="381000" y="1143000"/>
            <a:ext cx="4953000" cy="4734296"/>
          </a:xfrm>
        </p:spPr>
        <p:txBody>
          <a:bodyPr>
            <a:noAutofit/>
          </a:bodyPr>
          <a:lstStyle/>
          <a:p>
            <a:pPr marL="0" indent="0">
              <a:spcBef>
                <a:spcPts val="0"/>
              </a:spcBef>
              <a:spcAft>
                <a:spcPts val="600"/>
              </a:spcAft>
              <a:buNone/>
            </a:pPr>
            <a:r>
              <a:rPr lang="en-US" sz="3600" dirty="0" smtClean="0"/>
              <a:t>Participation by role</a:t>
            </a:r>
          </a:p>
          <a:p>
            <a:pPr>
              <a:spcBef>
                <a:spcPts val="0"/>
              </a:spcBef>
              <a:spcAft>
                <a:spcPts val="600"/>
              </a:spcAft>
            </a:pPr>
            <a:r>
              <a:rPr lang="en-US" dirty="0" smtClean="0"/>
              <a:t>Present or physically present in room?</a:t>
            </a:r>
          </a:p>
          <a:p>
            <a:pPr>
              <a:spcBef>
                <a:spcPts val="0"/>
              </a:spcBef>
              <a:spcAft>
                <a:spcPts val="600"/>
              </a:spcAft>
            </a:pPr>
            <a:r>
              <a:rPr lang="en-US" dirty="0" smtClean="0"/>
              <a:t>Paused other tasks or not engaged in other tasks during briefing?</a:t>
            </a:r>
          </a:p>
          <a:p>
            <a:pPr>
              <a:spcBef>
                <a:spcPts val="0"/>
              </a:spcBef>
              <a:spcAft>
                <a:spcPts val="600"/>
              </a:spcAft>
            </a:pPr>
            <a:r>
              <a:rPr lang="en-US" dirty="0" smtClean="0"/>
              <a:t>Spoke up or participated in the conversation?</a:t>
            </a:r>
          </a:p>
          <a:p>
            <a:pPr>
              <a:spcBef>
                <a:spcPts val="0"/>
              </a:spcBef>
              <a:spcAft>
                <a:spcPts val="600"/>
              </a:spcAft>
            </a:pPr>
            <a:r>
              <a:rPr lang="en-US" dirty="0" smtClean="0"/>
              <a:t>What issues were raised?</a:t>
            </a:r>
          </a:p>
        </p:txBody>
      </p:sp>
      <p:pic>
        <p:nvPicPr>
          <p:cNvPr id="4" name="Picture 3" descr="Participation section of briefing audit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00200"/>
            <a:ext cx="3184743" cy="4114800"/>
          </a:xfrm>
          <a:prstGeom prst="rect">
            <a:avLst/>
          </a:prstGeom>
          <a:ln>
            <a:solidFill>
              <a:srgbClr val="BFBFBF"/>
            </a:solidFill>
          </a:ln>
        </p:spPr>
      </p:pic>
    </p:spTree>
    <p:extLst>
      <p:ext uri="{BB962C8B-B14F-4D97-AF65-F5344CB8AC3E}">
        <p14:creationId xmlns:p14="http://schemas.microsoft.com/office/powerpoint/2010/main" val="410031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Observers</a:t>
            </a:r>
            <a:endParaRPr lang="en-US" dirty="0"/>
          </a:p>
        </p:txBody>
      </p:sp>
      <p:sp>
        <p:nvSpPr>
          <p:cNvPr id="3" name="Content Placeholder 2"/>
          <p:cNvSpPr>
            <a:spLocks noGrp="1"/>
          </p:cNvSpPr>
          <p:nvPr>
            <p:ph idx="1"/>
          </p:nvPr>
        </p:nvSpPr>
        <p:spPr/>
        <p:txBody>
          <a:bodyPr>
            <a:noAutofit/>
          </a:bodyPr>
          <a:lstStyle/>
          <a:p>
            <a:pPr marL="514350" indent="-514350">
              <a:spcBef>
                <a:spcPts val="0"/>
              </a:spcBef>
              <a:spcAft>
                <a:spcPts val="600"/>
              </a:spcAft>
              <a:buFont typeface="+mj-lt"/>
              <a:buAutoNum type="arabicPeriod"/>
            </a:pPr>
            <a:r>
              <a:rPr lang="en-US" sz="2800" dirty="0" smtClean="0"/>
              <a:t>Select observers</a:t>
            </a:r>
          </a:p>
          <a:p>
            <a:pPr marL="914400" lvl="1" indent="-514350">
              <a:spcBef>
                <a:spcPts val="0"/>
              </a:spcBef>
              <a:spcAft>
                <a:spcPts val="600"/>
              </a:spcAft>
              <a:buClr>
                <a:schemeClr val="accent5"/>
              </a:buClr>
            </a:pPr>
            <a:r>
              <a:rPr lang="en-US" sz="2400" dirty="0" smtClean="0"/>
              <a:t>Who has the time and interest? </a:t>
            </a:r>
          </a:p>
          <a:p>
            <a:pPr marL="914400" lvl="1" indent="-514350">
              <a:spcBef>
                <a:spcPts val="0"/>
              </a:spcBef>
              <a:spcAft>
                <a:spcPts val="600"/>
              </a:spcAft>
              <a:buClr>
                <a:schemeClr val="accent5"/>
              </a:buClr>
            </a:pPr>
            <a:r>
              <a:rPr lang="en-US" sz="2400" dirty="0" smtClean="0"/>
              <a:t>How many observers do you need? </a:t>
            </a:r>
          </a:p>
          <a:p>
            <a:pPr marL="514350" indent="-514350">
              <a:spcBef>
                <a:spcPts val="0"/>
              </a:spcBef>
              <a:spcAft>
                <a:spcPts val="600"/>
              </a:spcAft>
              <a:buFont typeface="+mj-lt"/>
              <a:buAutoNum type="arabicPeriod"/>
            </a:pPr>
            <a:r>
              <a:rPr lang="en-US" sz="2800" dirty="0" smtClean="0"/>
              <a:t>Educate on the briefing audit tool</a:t>
            </a:r>
          </a:p>
          <a:p>
            <a:pPr marL="914400" lvl="1" indent="-514350">
              <a:spcBef>
                <a:spcPts val="0"/>
              </a:spcBef>
              <a:spcAft>
                <a:spcPts val="600"/>
              </a:spcAft>
              <a:buClr>
                <a:schemeClr val="accent5"/>
              </a:buClr>
            </a:pPr>
            <a:r>
              <a:rPr lang="en-US" sz="2400" dirty="0" smtClean="0"/>
              <a:t>Explain the tool to observers</a:t>
            </a:r>
          </a:p>
          <a:p>
            <a:pPr marL="914400" lvl="1" indent="-514350">
              <a:spcBef>
                <a:spcPts val="0"/>
              </a:spcBef>
              <a:spcAft>
                <a:spcPts val="600"/>
              </a:spcAft>
              <a:buClr>
                <a:schemeClr val="accent5"/>
              </a:buClr>
            </a:pPr>
            <a:r>
              <a:rPr lang="en-US" sz="2400" dirty="0" smtClean="0"/>
              <a:t>Allow observers to ask clarifying questions</a:t>
            </a:r>
          </a:p>
          <a:p>
            <a:pPr marL="514350" indent="-514350">
              <a:spcBef>
                <a:spcPts val="0"/>
              </a:spcBef>
              <a:spcAft>
                <a:spcPts val="600"/>
              </a:spcAft>
              <a:buFont typeface="+mj-lt"/>
              <a:buAutoNum type="arabicPeriod"/>
            </a:pPr>
            <a:r>
              <a:rPr lang="en-US" sz="2800" dirty="0" smtClean="0"/>
              <a:t>Conduct a dry run</a:t>
            </a:r>
          </a:p>
          <a:p>
            <a:pPr marL="914400" lvl="1" indent="-514350">
              <a:spcBef>
                <a:spcPts val="0"/>
              </a:spcBef>
              <a:spcAft>
                <a:spcPts val="600"/>
              </a:spcAft>
              <a:buClr>
                <a:schemeClr val="accent5"/>
              </a:buClr>
            </a:pPr>
            <a:r>
              <a:rPr lang="en-US" sz="2400" dirty="0" smtClean="0"/>
              <a:t>Score a briefing and discuss any inconsistencies</a:t>
            </a:r>
          </a:p>
          <a:p>
            <a:pPr marL="914400" lvl="1" indent="-514350">
              <a:spcBef>
                <a:spcPts val="0"/>
              </a:spcBef>
              <a:spcAft>
                <a:spcPts val="600"/>
              </a:spcAft>
              <a:buClr>
                <a:schemeClr val="accent5"/>
              </a:buClr>
            </a:pPr>
            <a:r>
              <a:rPr lang="en-US" sz="2400" dirty="0"/>
              <a:t>U</a:t>
            </a:r>
            <a:r>
              <a:rPr lang="en-US" sz="2400" dirty="0" smtClean="0"/>
              <a:t>se videos if possible</a:t>
            </a:r>
          </a:p>
        </p:txBody>
      </p:sp>
    </p:spTree>
    <p:extLst>
      <p:ext uri="{BB962C8B-B14F-4D97-AF65-F5344CB8AC3E}">
        <p14:creationId xmlns:p14="http://schemas.microsoft.com/office/powerpoint/2010/main" val="179552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smtClean="0">
                <a:solidFill>
                  <a:schemeClr val="bg1"/>
                </a:solidFill>
              </a:rPr>
              <a:t>Training Observers</a:t>
            </a:r>
            <a:endParaRPr lang="en-US" dirty="0">
              <a:solidFill>
                <a:schemeClr val="bg1"/>
              </a:solidFill>
            </a:endParaRPr>
          </a:p>
        </p:txBody>
      </p:sp>
      <p:sp>
        <p:nvSpPr>
          <p:cNvPr id="3" name="Content Placeholder 2"/>
          <p:cNvSpPr>
            <a:spLocks noGrp="1"/>
          </p:cNvSpPr>
          <p:nvPr>
            <p:ph sz="half" idx="1"/>
          </p:nvPr>
        </p:nvSpPr>
        <p:spPr>
          <a:xfrm>
            <a:off x="457200" y="1600200"/>
            <a:ext cx="4038600" cy="4525963"/>
          </a:xfrm>
        </p:spPr>
        <p:txBody>
          <a:bodyPr>
            <a:noAutofit/>
          </a:bodyPr>
          <a:lstStyle/>
          <a:p>
            <a:pPr>
              <a:spcBef>
                <a:spcPts val="0"/>
              </a:spcBef>
              <a:spcAft>
                <a:spcPts val="600"/>
              </a:spcAft>
            </a:pPr>
            <a:r>
              <a:rPr lang="en-US" sz="2800" dirty="0" smtClean="0"/>
              <a:t>Select observers with a diverse range of skills</a:t>
            </a:r>
          </a:p>
          <a:p>
            <a:pPr lvl="1">
              <a:spcBef>
                <a:spcPts val="0"/>
              </a:spcBef>
              <a:spcAft>
                <a:spcPts val="600"/>
              </a:spcAft>
              <a:buClr>
                <a:schemeClr val="accent5"/>
              </a:buClr>
            </a:pPr>
            <a:r>
              <a:rPr lang="en-US" sz="2400" dirty="0" smtClean="0"/>
              <a:t>Medical students</a:t>
            </a:r>
            <a:endParaRPr lang="en-US" sz="2400" dirty="0"/>
          </a:p>
          <a:p>
            <a:pPr lvl="1">
              <a:spcBef>
                <a:spcPts val="0"/>
              </a:spcBef>
              <a:spcAft>
                <a:spcPts val="600"/>
              </a:spcAft>
              <a:buClr>
                <a:schemeClr val="accent5"/>
              </a:buClr>
            </a:pPr>
            <a:r>
              <a:rPr lang="en-US" sz="2400" dirty="0" smtClean="0"/>
              <a:t>Nurses</a:t>
            </a:r>
            <a:endParaRPr lang="en-US" sz="2400" dirty="0"/>
          </a:p>
          <a:p>
            <a:pPr lvl="1">
              <a:spcBef>
                <a:spcPts val="0"/>
              </a:spcBef>
              <a:spcAft>
                <a:spcPts val="600"/>
              </a:spcAft>
              <a:buClr>
                <a:schemeClr val="accent5"/>
              </a:buClr>
            </a:pPr>
            <a:r>
              <a:rPr lang="en-US" sz="2400" dirty="0" smtClean="0"/>
              <a:t>Residents</a:t>
            </a:r>
          </a:p>
          <a:p>
            <a:pPr lvl="1">
              <a:spcBef>
                <a:spcPts val="0"/>
              </a:spcBef>
              <a:spcAft>
                <a:spcPts val="600"/>
              </a:spcAft>
              <a:buClr>
                <a:schemeClr val="accent5"/>
              </a:buClr>
            </a:pPr>
            <a:r>
              <a:rPr lang="en-US" sz="2400" dirty="0" smtClean="0"/>
              <a:t>Fellows</a:t>
            </a:r>
          </a:p>
          <a:p>
            <a:pPr lvl="1">
              <a:spcBef>
                <a:spcPts val="0"/>
              </a:spcBef>
              <a:spcAft>
                <a:spcPts val="600"/>
              </a:spcAft>
              <a:buClr>
                <a:schemeClr val="accent5"/>
              </a:buClr>
            </a:pPr>
            <a:r>
              <a:rPr lang="en-US" sz="2400" dirty="0"/>
              <a:t>P</a:t>
            </a:r>
            <a:r>
              <a:rPr lang="en-US" sz="2400" dirty="0" smtClean="0"/>
              <a:t>sychologists</a:t>
            </a:r>
          </a:p>
          <a:p>
            <a:pPr>
              <a:spcBef>
                <a:spcPts val="0"/>
              </a:spcBef>
              <a:spcAft>
                <a:spcPts val="600"/>
              </a:spcAft>
            </a:pPr>
            <a:r>
              <a:rPr lang="en-US" sz="2800" dirty="0" smtClean="0"/>
              <a:t>Can achieve high reliability with minimal training</a:t>
            </a:r>
          </a:p>
        </p:txBody>
      </p:sp>
      <p:graphicFrame>
        <p:nvGraphicFramePr>
          <p:cNvPr id="6" name="Content Placeholder 5" descr="Briefing category and Mean Kappa (n=19 cases)&#10;&#10;Briefing basics 0.847&#10;Specific content 0.820&#10;Participation 0.569&#10;&#10;Explicit sections obtain higher reliability scores" title="Results of Briefing Audit"/>
          <p:cNvGraphicFramePr>
            <a:graphicFrameLocks noGrp="1"/>
          </p:cNvGraphicFramePr>
          <p:nvPr>
            <p:ph sz="half" idx="2"/>
            <p:extLst>
              <p:ext uri="{D42A27DB-BD31-4B8C-83A1-F6EECF244321}">
                <p14:modId xmlns:p14="http://schemas.microsoft.com/office/powerpoint/2010/main" val="1651079339"/>
              </p:ext>
            </p:extLst>
          </p:nvPr>
        </p:nvGraphicFramePr>
        <p:xfrm>
          <a:off x="4495800" y="2590800"/>
          <a:ext cx="4267200" cy="2194560"/>
        </p:xfrm>
        <a:graphic>
          <a:graphicData uri="http://schemas.openxmlformats.org/drawingml/2006/table">
            <a:tbl>
              <a:tblPr firstRow="1" bandRow="1">
                <a:tableStyleId>{10A1B5D5-9B99-4C35-A422-299274C87663}</a:tableStyleId>
              </a:tblPr>
              <a:tblGrid>
                <a:gridCol w="2222500"/>
                <a:gridCol w="2044700"/>
              </a:tblGrid>
              <a:tr h="370840">
                <a:tc>
                  <a:txBody>
                    <a:bodyPr/>
                    <a:lstStyle/>
                    <a:p>
                      <a:r>
                        <a:rPr lang="en-US" sz="2400" dirty="0" smtClean="0"/>
                        <a:t>TYPE</a:t>
                      </a:r>
                      <a:endParaRPr lang="en-US" sz="2400" dirty="0"/>
                    </a:p>
                  </a:txBody>
                  <a:tcPr anchor="b"/>
                </a:tc>
                <a:tc>
                  <a:txBody>
                    <a:bodyPr/>
                    <a:lstStyle/>
                    <a:p>
                      <a:r>
                        <a:rPr lang="en-US" sz="2400" dirty="0" smtClean="0"/>
                        <a:t>MEAN KAPPA </a:t>
                      </a:r>
                    </a:p>
                    <a:p>
                      <a:r>
                        <a:rPr lang="en-US" sz="2400" dirty="0" smtClean="0"/>
                        <a:t>(N=19 CASES)</a:t>
                      </a:r>
                      <a:endParaRPr lang="en-US" sz="2400" dirty="0"/>
                    </a:p>
                  </a:txBody>
                  <a:tcPr/>
                </a:tc>
              </a:tr>
              <a:tr h="370840">
                <a:tc>
                  <a:txBody>
                    <a:bodyPr/>
                    <a:lstStyle/>
                    <a:p>
                      <a:r>
                        <a:rPr lang="en-US" sz="2400" dirty="0" smtClean="0"/>
                        <a:t>Briefing</a:t>
                      </a:r>
                      <a:r>
                        <a:rPr lang="en-US" sz="2400" baseline="0" dirty="0" smtClean="0"/>
                        <a:t> basics</a:t>
                      </a:r>
                      <a:endParaRPr lang="en-US" sz="2400" dirty="0"/>
                    </a:p>
                  </a:txBody>
                  <a:tcPr/>
                </a:tc>
                <a:tc>
                  <a:txBody>
                    <a:bodyPr/>
                    <a:lstStyle/>
                    <a:p>
                      <a:pPr algn="ctr"/>
                      <a:r>
                        <a:rPr lang="en-US" sz="2400" dirty="0" smtClean="0"/>
                        <a:t>0.847</a:t>
                      </a:r>
                      <a:endParaRPr lang="en-US" sz="2400" dirty="0"/>
                    </a:p>
                  </a:txBody>
                  <a:tcPr/>
                </a:tc>
              </a:tr>
              <a:tr h="370840">
                <a:tc>
                  <a:txBody>
                    <a:bodyPr/>
                    <a:lstStyle/>
                    <a:p>
                      <a:r>
                        <a:rPr lang="en-US" sz="2400" dirty="0" smtClean="0"/>
                        <a:t>Specific</a:t>
                      </a:r>
                      <a:r>
                        <a:rPr lang="en-US" sz="2400" baseline="0" dirty="0" smtClean="0"/>
                        <a:t> content</a:t>
                      </a:r>
                      <a:endParaRPr lang="en-US" sz="2400" dirty="0"/>
                    </a:p>
                  </a:txBody>
                  <a:tcPr/>
                </a:tc>
                <a:tc>
                  <a:txBody>
                    <a:bodyPr/>
                    <a:lstStyle/>
                    <a:p>
                      <a:pPr algn="ctr"/>
                      <a:r>
                        <a:rPr lang="en-US" sz="2400" dirty="0" smtClean="0"/>
                        <a:t>0.820</a:t>
                      </a:r>
                      <a:endParaRPr lang="en-US" sz="2400" dirty="0"/>
                    </a:p>
                  </a:txBody>
                  <a:tcPr/>
                </a:tc>
              </a:tr>
              <a:tr h="370840">
                <a:tc>
                  <a:txBody>
                    <a:bodyPr/>
                    <a:lstStyle/>
                    <a:p>
                      <a:r>
                        <a:rPr lang="en-US" sz="2400" dirty="0" smtClean="0"/>
                        <a:t>Participation</a:t>
                      </a:r>
                      <a:endParaRPr lang="en-US" sz="2400" dirty="0"/>
                    </a:p>
                  </a:txBody>
                  <a:tcPr/>
                </a:tc>
                <a:tc>
                  <a:txBody>
                    <a:bodyPr/>
                    <a:lstStyle/>
                    <a:p>
                      <a:pPr algn="ctr"/>
                      <a:r>
                        <a:rPr lang="en-US" sz="2400" dirty="0" smtClean="0"/>
                        <a:t>0.569</a:t>
                      </a:r>
                      <a:endParaRPr lang="en-US" sz="2400" dirty="0"/>
                    </a:p>
                  </a:txBody>
                  <a:tcPr/>
                </a:tc>
              </a:tr>
            </a:tbl>
          </a:graphicData>
        </a:graphic>
      </p:graphicFrame>
      <p:sp>
        <p:nvSpPr>
          <p:cNvPr id="5" name="TextBox 4"/>
          <p:cNvSpPr txBox="1"/>
          <p:nvPr/>
        </p:nvSpPr>
        <p:spPr>
          <a:xfrm>
            <a:off x="4495800" y="4800600"/>
            <a:ext cx="4267200" cy="400110"/>
          </a:xfrm>
          <a:prstGeom prst="rect">
            <a:avLst/>
          </a:prstGeom>
          <a:noFill/>
        </p:spPr>
        <p:txBody>
          <a:bodyPr wrap="square" rtlCol="0">
            <a:spAutoFit/>
          </a:bodyPr>
          <a:lstStyle/>
          <a:p>
            <a:pPr>
              <a:spcBef>
                <a:spcPts val="0"/>
              </a:spcBef>
              <a:spcAft>
                <a:spcPts val="600"/>
              </a:spcAft>
            </a:pPr>
            <a:r>
              <a:rPr lang="en-US" sz="2000" i="1" dirty="0"/>
              <a:t>E</a:t>
            </a:r>
            <a:r>
              <a:rPr lang="en-US" sz="2000" i="1" dirty="0" smtClean="0"/>
              <a:t>xplicit sections obtain </a:t>
            </a:r>
            <a:r>
              <a:rPr lang="en-US" sz="2000" i="1" dirty="0"/>
              <a:t>higher </a:t>
            </a:r>
            <a:r>
              <a:rPr lang="en-US" sz="2000" i="1" dirty="0" smtClean="0"/>
              <a:t>reliability</a:t>
            </a:r>
            <a:endParaRPr lang="en-US" sz="2000" i="1" dirty="0"/>
          </a:p>
        </p:txBody>
      </p:sp>
    </p:spTree>
    <p:extLst>
      <p:ext uri="{BB962C8B-B14F-4D97-AF65-F5344CB8AC3E}">
        <p14:creationId xmlns:p14="http://schemas.microsoft.com/office/powerpoint/2010/main" val="412901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Collect Data</a:t>
            </a:r>
            <a:endParaRPr lang="en-US" dirty="0">
              <a:solidFill>
                <a:schemeClr val="bg1"/>
              </a:solidFill>
            </a:endParaRPr>
          </a:p>
        </p:txBody>
      </p:sp>
      <p:sp>
        <p:nvSpPr>
          <p:cNvPr id="3" name="Content Placeholder 2"/>
          <p:cNvSpPr>
            <a:spLocks noGrp="1"/>
          </p:cNvSpPr>
          <p:nvPr>
            <p:ph idx="1"/>
          </p:nvPr>
        </p:nvSpPr>
        <p:spPr>
          <a:xfrm>
            <a:off x="457200" y="1219200"/>
            <a:ext cx="8229600" cy="4734296"/>
          </a:xfrm>
        </p:spPr>
        <p:txBody>
          <a:bodyPr>
            <a:noAutofit/>
          </a:bodyPr>
          <a:lstStyle/>
          <a:p>
            <a:pPr>
              <a:spcBef>
                <a:spcPts val="0"/>
              </a:spcBef>
              <a:spcAft>
                <a:spcPts val="600"/>
              </a:spcAft>
            </a:pPr>
            <a:r>
              <a:rPr lang="en-US" sz="2800" dirty="0" smtClean="0"/>
              <a:t>Set boundaries</a:t>
            </a:r>
          </a:p>
          <a:p>
            <a:pPr lvl="1">
              <a:spcBef>
                <a:spcPts val="0"/>
              </a:spcBef>
              <a:spcAft>
                <a:spcPts val="600"/>
              </a:spcAft>
              <a:buClr>
                <a:schemeClr val="accent5"/>
              </a:buClr>
            </a:pPr>
            <a:r>
              <a:rPr lang="en-US" sz="2400" dirty="0" smtClean="0"/>
              <a:t>Specific department or service line?</a:t>
            </a:r>
          </a:p>
          <a:p>
            <a:pPr>
              <a:spcBef>
                <a:spcPts val="0"/>
              </a:spcBef>
              <a:spcAft>
                <a:spcPts val="600"/>
              </a:spcAft>
            </a:pPr>
            <a:r>
              <a:rPr lang="en-US" sz="2800" dirty="0" smtClean="0"/>
              <a:t>Create a sampling strategy</a:t>
            </a:r>
          </a:p>
          <a:p>
            <a:pPr lvl="1">
              <a:spcBef>
                <a:spcPts val="0"/>
              </a:spcBef>
              <a:spcAft>
                <a:spcPts val="600"/>
              </a:spcAft>
              <a:buClr>
                <a:schemeClr val="accent5"/>
              </a:buClr>
            </a:pPr>
            <a:r>
              <a:rPr lang="en-US" sz="2400" dirty="0" smtClean="0"/>
              <a:t>Given the boundaries you set</a:t>
            </a:r>
            <a:r>
              <a:rPr lang="en-US" sz="2400" dirty="0"/>
              <a:t> </a:t>
            </a:r>
            <a:r>
              <a:rPr lang="en-US" sz="2400" dirty="0" smtClean="0"/>
              <a:t>and the resources you have, what number of observations should you target?</a:t>
            </a:r>
          </a:p>
          <a:p>
            <a:pPr lvl="1">
              <a:spcBef>
                <a:spcPts val="0"/>
              </a:spcBef>
              <a:spcAft>
                <a:spcPts val="600"/>
              </a:spcAft>
              <a:buClr>
                <a:schemeClr val="accent5"/>
              </a:buClr>
            </a:pPr>
            <a:r>
              <a:rPr lang="en-US" sz="2400" dirty="0" smtClean="0"/>
              <a:t>How will you track observations? </a:t>
            </a:r>
            <a:r>
              <a:rPr lang="en-US" sz="2400" dirty="0"/>
              <a:t>By intact team? By surgeon?</a:t>
            </a:r>
          </a:p>
          <a:p>
            <a:pPr>
              <a:spcBef>
                <a:spcPts val="0"/>
              </a:spcBef>
              <a:spcAft>
                <a:spcPts val="600"/>
              </a:spcAft>
            </a:pPr>
            <a:r>
              <a:rPr lang="en-US" sz="2800" dirty="0" smtClean="0"/>
              <a:t>Define process roles and responsibilities</a:t>
            </a:r>
          </a:p>
          <a:p>
            <a:pPr lvl="1">
              <a:spcBef>
                <a:spcPts val="0"/>
              </a:spcBef>
              <a:spcAft>
                <a:spcPts val="600"/>
              </a:spcAft>
              <a:buClr>
                <a:schemeClr val="accent5"/>
              </a:buClr>
            </a:pPr>
            <a:r>
              <a:rPr lang="en-US" sz="2400" dirty="0" smtClean="0"/>
              <a:t>Schedule observations</a:t>
            </a:r>
          </a:p>
          <a:p>
            <a:pPr lvl="1">
              <a:spcBef>
                <a:spcPts val="0"/>
              </a:spcBef>
              <a:spcAft>
                <a:spcPts val="600"/>
              </a:spcAft>
              <a:buClr>
                <a:schemeClr val="accent5"/>
              </a:buClr>
            </a:pPr>
            <a:r>
              <a:rPr lang="en-US" sz="2400" dirty="0" smtClean="0"/>
              <a:t>Plan data entry</a:t>
            </a:r>
          </a:p>
          <a:p>
            <a:pPr>
              <a:spcBef>
                <a:spcPts val="0"/>
              </a:spcBef>
              <a:spcAft>
                <a:spcPts val="600"/>
              </a:spcAft>
            </a:pPr>
            <a:endParaRPr lang="en-US" sz="2800" dirty="0" smtClean="0"/>
          </a:p>
          <a:p>
            <a:pPr>
              <a:spcBef>
                <a:spcPts val="0"/>
              </a:spcBef>
              <a:spcAft>
                <a:spcPts val="600"/>
              </a:spcAft>
            </a:pPr>
            <a:endParaRPr lang="en-US" sz="2800" dirty="0" smtClean="0"/>
          </a:p>
          <a:p>
            <a:pPr>
              <a:spcBef>
                <a:spcPts val="0"/>
              </a:spcBef>
              <a:spcAft>
                <a:spcPts val="600"/>
              </a:spcAft>
            </a:pPr>
            <a:endParaRPr lang="en-US" sz="2800" dirty="0"/>
          </a:p>
        </p:txBody>
      </p:sp>
    </p:spTree>
    <p:extLst>
      <p:ext uri="{BB962C8B-B14F-4D97-AF65-F5344CB8AC3E}">
        <p14:creationId xmlns:p14="http://schemas.microsoft.com/office/powerpoint/2010/main" val="337611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Briefing Basics</a:t>
            </a:r>
            <a:endParaRPr lang="en-US" dirty="0">
              <a:solidFill>
                <a:schemeClr val="bg1"/>
              </a:solidFill>
            </a:endParaRPr>
          </a:p>
        </p:txBody>
      </p:sp>
      <p:sp>
        <p:nvSpPr>
          <p:cNvPr id="3" name="TextBox 2"/>
          <p:cNvSpPr txBox="1"/>
          <p:nvPr/>
        </p:nvSpPr>
        <p:spPr>
          <a:xfrm>
            <a:off x="7162800" y="5715000"/>
            <a:ext cx="1085416" cy="307777"/>
          </a:xfrm>
          <a:prstGeom prst="rect">
            <a:avLst/>
          </a:prstGeom>
          <a:noFill/>
        </p:spPr>
        <p:txBody>
          <a:bodyPr wrap="none" rtlCol="0">
            <a:spAutoFit/>
          </a:bodyPr>
          <a:lstStyle/>
          <a:p>
            <a:r>
              <a:rPr lang="en-US" sz="1400" dirty="0" smtClean="0">
                <a:solidFill>
                  <a:srgbClr val="BFBFBF"/>
                </a:solidFill>
              </a:rPr>
              <a:t>N = 64 cases</a:t>
            </a:r>
            <a:endParaRPr lang="en-US" sz="1400" dirty="0">
              <a:solidFill>
                <a:srgbClr val="BFBFBF"/>
              </a:solidFill>
            </a:endParaRPr>
          </a:p>
        </p:txBody>
      </p:sp>
      <p:grpSp>
        <p:nvGrpSpPr>
          <p:cNvPr id="6" name="Group 5"/>
          <p:cNvGrpSpPr/>
          <p:nvPr/>
        </p:nvGrpSpPr>
        <p:grpSpPr>
          <a:xfrm>
            <a:off x="609600" y="1219200"/>
            <a:ext cx="7987353" cy="4877523"/>
            <a:chOff x="609600" y="1219200"/>
            <a:chExt cx="7987353" cy="4877523"/>
          </a:xfrm>
        </p:grpSpPr>
        <p:graphicFrame>
          <p:nvGraphicFramePr>
            <p:cNvPr id="4" name="Chart 3" descr="Bar chart with Yes (blue) and No (red). Each row, or category, sums to 100%&#10;&#10;Opportunity for questions 20% Yes&#10;Expectations for assertiveness 0% Yes&#10;Contingency plans 10% Yes&#10;Critical goals 10% Yes&#10;Role introduction 50% Yes&#10;Name introduction 40%" title="Briefing Basics Chart"/>
            <p:cNvGraphicFramePr>
              <a:graphicFrameLocks/>
            </p:cNvGraphicFramePr>
            <p:nvPr>
              <p:extLst>
                <p:ext uri="{D42A27DB-BD31-4B8C-83A1-F6EECF244321}">
                  <p14:modId xmlns:p14="http://schemas.microsoft.com/office/powerpoint/2010/main" val="4026910625"/>
                </p:ext>
              </p:extLst>
            </p:nvPr>
          </p:nvGraphicFramePr>
          <p:xfrm>
            <a:off x="609600" y="1219200"/>
            <a:ext cx="7987353" cy="48775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3429000"/>
              <a:ext cx="1236236" cy="338554"/>
            </a:xfrm>
            <a:prstGeom prst="rect">
              <a:avLst/>
            </a:prstGeom>
            <a:solidFill>
              <a:srgbClr val="FFFFFF"/>
            </a:solidFill>
          </p:spPr>
          <p:txBody>
            <a:bodyPr wrap="none" rtlCol="0">
              <a:spAutoFit/>
            </a:bodyPr>
            <a:lstStyle/>
            <a:p>
              <a:r>
                <a:rPr lang="en-US" sz="1600" dirty="0" smtClean="0"/>
                <a:t>Critical goals</a:t>
              </a:r>
              <a:endParaRPr lang="en-US" sz="1600" dirty="0"/>
            </a:p>
          </p:txBody>
        </p:sp>
      </p:grpSp>
    </p:spTree>
    <p:extLst>
      <p:ext uri="{BB962C8B-B14F-4D97-AF65-F5344CB8AC3E}">
        <p14:creationId xmlns:p14="http://schemas.microsoft.com/office/powerpoint/2010/main" val="420193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Specific Briefing Content</a:t>
            </a:r>
            <a:endParaRPr lang="en-US" dirty="0">
              <a:solidFill>
                <a:schemeClr val="bg1"/>
              </a:solidFill>
            </a:endParaRPr>
          </a:p>
        </p:txBody>
      </p:sp>
      <p:grpSp>
        <p:nvGrpSpPr>
          <p:cNvPr id="6" name="Group 5" descr="Bar chart with Yes (blue) and No (red). Each row, or category, sums to 100%&#10;Skin preparation application 0% Yes&#10;Patient positioning 20% Yes&#10;Intraoperative imaging 10% Yes&#10;Lab/radiology review 30% Yes&#10;Warmers 30% Yes&#10;Deep vein thrombosis (DVT) prophylaxis 100% Yes&#10;Glycemic control 40% Yes&#10;Allergies 100% Yes&#10;Blood availability 10% Yes&#10;Anti-coagulant use 10% Yes&#10;Access issues 20% Yes&#10;Airway risk 20% Yes&#10;Beta blockers 40% Yes&#10;Antibiotics redosing time 0% Yes&#10;Antibiotics given 90% Yes&#10;Patient consent 60% Yes&#10;Site 70% Yes&#10;Procedure 80% Yes&#10;Patient 80% Yes" title="Specific Content Briefing Results"/>
          <p:cNvGrpSpPr/>
          <p:nvPr/>
        </p:nvGrpSpPr>
        <p:grpSpPr>
          <a:xfrm>
            <a:off x="304800" y="914400"/>
            <a:ext cx="8458200" cy="5638800"/>
            <a:chOff x="304800" y="914400"/>
            <a:chExt cx="8458200" cy="5638800"/>
          </a:xfrm>
        </p:grpSpPr>
        <p:graphicFrame>
          <p:nvGraphicFramePr>
            <p:cNvPr id="5" name="Chart 4" descr="Bar chart with Yes (blue) and No (red). Each row, or category, sums to 100%&#10;&#10;Skin preparation application 0% Yes&#10;Patient positioning 20% Yes&#10;Intraoperative imaging 10% Yes&#10;Lab/radiology review 30% Yes&#10;Warmers 30% Yes&#10;Deep vein thrombosis prophylaxis 100% Yes&#10;Glycemic control 40% Yes&#10;Allergies 100% Yes&#10;Blood availability 10% Yes&#10;Anti-coagulant use 10% Yes&#10;Access issues 20% Yes&#10;Airway risk 20% Yes&#10;Beta blockers 40% Yes&#10;Antibiotics redosing time 0% Yes&#10;Antibiotics given 90% Yes&#10;Patient consent 60% Yes&#10;Site 70% Yes&#10;Procedure 80% Yes&#10;Patient 80% Yes" title="Specific Briefing Content Audit Results"/>
            <p:cNvGraphicFramePr>
              <a:graphicFrameLocks/>
            </p:cNvGraphicFramePr>
            <p:nvPr>
              <p:extLst>
                <p:ext uri="{D42A27DB-BD31-4B8C-83A1-F6EECF244321}">
                  <p14:modId xmlns:p14="http://schemas.microsoft.com/office/powerpoint/2010/main" val="1357803133"/>
                </p:ext>
              </p:extLst>
            </p:nvPr>
          </p:nvGraphicFramePr>
          <p:xfrm>
            <a:off x="304800" y="914400"/>
            <a:ext cx="84582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1020663"/>
              <a:ext cx="3124200" cy="4770537"/>
            </a:xfrm>
            <a:prstGeom prst="rect">
              <a:avLst/>
            </a:prstGeom>
            <a:solidFill>
              <a:srgbClr val="FFFFFF"/>
            </a:solidFill>
          </p:spPr>
          <p:txBody>
            <a:bodyPr wrap="square" rtlCol="0">
              <a:spAutoFit/>
            </a:bodyPr>
            <a:lstStyle/>
            <a:p>
              <a:pPr algn="r"/>
              <a:r>
                <a:rPr lang="en-US" sz="1600" dirty="0" smtClean="0"/>
                <a:t>Skin preparation application</a:t>
              </a:r>
            </a:p>
            <a:p>
              <a:pPr algn="r"/>
              <a:r>
                <a:rPr lang="en-US" sz="1600" dirty="0" smtClean="0"/>
                <a:t>Patient positioning</a:t>
              </a:r>
            </a:p>
            <a:p>
              <a:pPr algn="r"/>
              <a:r>
                <a:rPr lang="en-US" sz="1600" dirty="0" smtClean="0"/>
                <a:t>Intraoperative imaging </a:t>
              </a:r>
            </a:p>
            <a:p>
              <a:pPr algn="r"/>
              <a:r>
                <a:rPr lang="en-US" sz="1600" dirty="0" smtClean="0"/>
                <a:t>Lab/radiology review</a:t>
              </a:r>
            </a:p>
            <a:p>
              <a:pPr algn="r"/>
              <a:r>
                <a:rPr lang="en-US" sz="1600" dirty="0" smtClean="0"/>
                <a:t>Warmers</a:t>
              </a:r>
            </a:p>
            <a:p>
              <a:pPr algn="r"/>
              <a:r>
                <a:rPr lang="en-US" sz="1600" dirty="0" smtClean="0"/>
                <a:t>Deep vein thrombosis prophylaxis</a:t>
              </a:r>
            </a:p>
            <a:p>
              <a:pPr algn="r"/>
              <a:r>
                <a:rPr lang="en-US" sz="1600" dirty="0" smtClean="0"/>
                <a:t>Glycemic control</a:t>
              </a:r>
            </a:p>
            <a:p>
              <a:pPr algn="r"/>
              <a:r>
                <a:rPr lang="en-US" sz="1600" dirty="0" smtClean="0"/>
                <a:t>Allergies</a:t>
              </a:r>
            </a:p>
            <a:p>
              <a:pPr algn="r"/>
              <a:r>
                <a:rPr lang="en-US" sz="1600" dirty="0" smtClean="0"/>
                <a:t>Blood availability</a:t>
              </a:r>
            </a:p>
            <a:p>
              <a:pPr algn="r"/>
              <a:r>
                <a:rPr lang="en-US" sz="1600" dirty="0" smtClean="0"/>
                <a:t>Anticoagulant use</a:t>
              </a:r>
            </a:p>
            <a:p>
              <a:pPr algn="r"/>
              <a:r>
                <a:rPr lang="en-US" sz="1600" dirty="0" smtClean="0"/>
                <a:t>Access issues</a:t>
              </a:r>
            </a:p>
            <a:p>
              <a:pPr algn="r"/>
              <a:r>
                <a:rPr lang="en-US" sz="1600" dirty="0" smtClean="0"/>
                <a:t>Airway risk</a:t>
              </a:r>
            </a:p>
            <a:p>
              <a:pPr algn="r"/>
              <a:r>
                <a:rPr lang="en-US" sz="1600" dirty="0" smtClean="0"/>
                <a:t>Beta blockers</a:t>
              </a:r>
            </a:p>
            <a:p>
              <a:pPr algn="r"/>
              <a:r>
                <a:rPr lang="en-US" sz="1600" dirty="0" smtClean="0"/>
                <a:t>Antibiotics redosing time</a:t>
              </a:r>
            </a:p>
            <a:p>
              <a:pPr algn="r"/>
              <a:r>
                <a:rPr lang="en-US" sz="1600" dirty="0" smtClean="0"/>
                <a:t>Antibiotics given</a:t>
              </a:r>
            </a:p>
            <a:p>
              <a:pPr algn="r"/>
              <a:r>
                <a:rPr lang="en-US" sz="1600" dirty="0" smtClean="0"/>
                <a:t>Patient consent</a:t>
              </a:r>
            </a:p>
            <a:p>
              <a:pPr algn="r"/>
              <a:r>
                <a:rPr lang="en-US" sz="1600" dirty="0" smtClean="0"/>
                <a:t>Site</a:t>
              </a:r>
            </a:p>
            <a:p>
              <a:pPr algn="r"/>
              <a:r>
                <a:rPr lang="en-US" sz="1600" dirty="0" smtClean="0"/>
                <a:t>Procedure</a:t>
              </a:r>
            </a:p>
            <a:p>
              <a:pPr algn="r"/>
              <a:r>
                <a:rPr lang="en-US" sz="1600" dirty="0" smtClean="0"/>
                <a:t>Patient</a:t>
              </a:r>
              <a:endParaRPr lang="en-US" sz="1600" dirty="0"/>
            </a:p>
          </p:txBody>
        </p:sp>
      </p:grpSp>
      <p:sp>
        <p:nvSpPr>
          <p:cNvPr id="7" name="TextBox 6"/>
          <p:cNvSpPr txBox="1"/>
          <p:nvPr/>
        </p:nvSpPr>
        <p:spPr>
          <a:xfrm>
            <a:off x="7391400" y="6093023"/>
            <a:ext cx="1085416" cy="307777"/>
          </a:xfrm>
          <a:prstGeom prst="rect">
            <a:avLst/>
          </a:prstGeom>
          <a:noFill/>
        </p:spPr>
        <p:txBody>
          <a:bodyPr wrap="none" rtlCol="0">
            <a:spAutoFit/>
          </a:bodyPr>
          <a:lstStyle/>
          <a:p>
            <a:r>
              <a:rPr lang="en-US" sz="1400" dirty="0" smtClean="0">
                <a:solidFill>
                  <a:srgbClr val="BFBFBF"/>
                </a:solidFill>
              </a:rPr>
              <a:t>N = 64 cases</a:t>
            </a:r>
            <a:endParaRPr lang="en-US" sz="1400" dirty="0">
              <a:solidFill>
                <a:srgbClr val="BFBFBF"/>
              </a:solidFill>
            </a:endParaRPr>
          </a:p>
        </p:txBody>
      </p:sp>
    </p:spTree>
    <p:extLst>
      <p:ext uri="{BB962C8B-B14F-4D97-AF65-F5344CB8AC3E}">
        <p14:creationId xmlns:p14="http://schemas.microsoft.com/office/powerpoint/2010/main" val="335125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smtClean="0">
                <a:solidFill>
                  <a:schemeClr val="bg1"/>
                </a:solidFill>
              </a:rPr>
              <a:t>Participation: Pausing </a:t>
            </a:r>
            <a:r>
              <a:rPr lang="en-US" dirty="0">
                <a:solidFill>
                  <a:schemeClr val="bg1"/>
                </a:solidFill>
              </a:rPr>
              <a:t>O</a:t>
            </a:r>
            <a:r>
              <a:rPr lang="en-US" dirty="0" smtClean="0">
                <a:solidFill>
                  <a:schemeClr val="bg1"/>
                </a:solidFill>
              </a:rPr>
              <a:t>ther </a:t>
            </a:r>
            <a:r>
              <a:rPr lang="en-US" dirty="0">
                <a:solidFill>
                  <a:schemeClr val="bg1"/>
                </a:solidFill>
              </a:rPr>
              <a:t>T</a:t>
            </a:r>
            <a:r>
              <a:rPr lang="en-US" dirty="0" smtClean="0">
                <a:solidFill>
                  <a:schemeClr val="bg1"/>
                </a:solidFill>
              </a:rPr>
              <a:t>asks</a:t>
            </a:r>
            <a:endParaRPr lang="en-US" dirty="0">
              <a:solidFill>
                <a:schemeClr val="bg1"/>
              </a:solidFill>
            </a:endParaRPr>
          </a:p>
        </p:txBody>
      </p:sp>
      <p:grpSp>
        <p:nvGrpSpPr>
          <p:cNvPr id="5" name="Group 4"/>
          <p:cNvGrpSpPr/>
          <p:nvPr/>
        </p:nvGrpSpPr>
        <p:grpSpPr>
          <a:xfrm>
            <a:off x="0" y="1143000"/>
            <a:ext cx="8953316" cy="4959673"/>
            <a:chOff x="0" y="1143000"/>
            <a:chExt cx="8953316" cy="4959673"/>
          </a:xfrm>
        </p:grpSpPr>
        <p:graphicFrame>
          <p:nvGraphicFramePr>
            <p:cNvPr id="4" name="Chart 3" descr="Bar chart with NOT PRESENT (blue), and FAILS TO PAUSE  (red), and PAUSES OTHER TASKS (green). Each row, or category, sums to 100%&#10;&#10;N=64 cases&#10;&#10;Not Present = NP&#10;Fails to Pause = FP&#10;Pauses Other Tasks = POT&#10;&#10;Scrub 0% NP, 80% FP, 20% POT&#10;Circulator 0% NP, 10% FP, 90% POT&#10;Anesthesia resident 78% NP, 0% FP, 22% POT&#10;Anestheia CRNA 22% NP, 0% FP, 78% POT&#10;Anesthesia attending 66% NP, 12% FP, 22% POT&#10;Surgical resident 10% NP, 40% FP, 50% POT&#10;Attending surgeon 20% NP, 0% FP, 80% POT" title="Auditing Briefing Chart related to Participation"/>
            <p:cNvGraphicFramePr>
              <a:graphicFrameLocks/>
            </p:cNvGraphicFramePr>
            <p:nvPr>
              <p:extLst>
                <p:ext uri="{D42A27DB-BD31-4B8C-83A1-F6EECF244321}">
                  <p14:modId xmlns:p14="http://schemas.microsoft.com/office/powerpoint/2010/main" val="2204300501"/>
                </p:ext>
              </p:extLst>
            </p:nvPr>
          </p:nvGraphicFramePr>
          <p:xfrm>
            <a:off x="156448" y="1143000"/>
            <a:ext cx="8796868" cy="49596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1295400"/>
              <a:ext cx="2286000" cy="3901068"/>
            </a:xfrm>
            <a:prstGeom prst="rect">
              <a:avLst/>
            </a:prstGeom>
            <a:solidFill>
              <a:srgbClr val="FFFFFF"/>
            </a:solidFill>
          </p:spPr>
          <p:txBody>
            <a:bodyPr wrap="square" rtlCol="0">
              <a:spAutoFit/>
            </a:bodyPr>
            <a:lstStyle/>
            <a:p>
              <a:pPr algn="r">
                <a:lnSpc>
                  <a:spcPct val="150000"/>
                </a:lnSpc>
                <a:spcAft>
                  <a:spcPts val="1200"/>
                </a:spcAft>
              </a:pPr>
              <a:r>
                <a:rPr lang="en-US" dirty="0" smtClean="0"/>
                <a:t>Scrub</a:t>
              </a:r>
            </a:p>
            <a:p>
              <a:pPr algn="r">
                <a:lnSpc>
                  <a:spcPct val="150000"/>
                </a:lnSpc>
                <a:spcAft>
                  <a:spcPts val="1200"/>
                </a:spcAft>
              </a:pPr>
              <a:r>
                <a:rPr lang="en-US" dirty="0" smtClean="0"/>
                <a:t>Circulator</a:t>
              </a:r>
            </a:p>
            <a:p>
              <a:pPr algn="r">
                <a:lnSpc>
                  <a:spcPct val="150000"/>
                </a:lnSpc>
                <a:spcAft>
                  <a:spcPts val="1200"/>
                </a:spcAft>
              </a:pPr>
              <a:r>
                <a:rPr lang="en-US" dirty="0" smtClean="0"/>
                <a:t>Anesthesia Resident</a:t>
              </a:r>
            </a:p>
            <a:p>
              <a:pPr algn="r">
                <a:lnSpc>
                  <a:spcPct val="150000"/>
                </a:lnSpc>
                <a:spcAft>
                  <a:spcPts val="1200"/>
                </a:spcAft>
              </a:pPr>
              <a:r>
                <a:rPr lang="en-US" dirty="0" smtClean="0"/>
                <a:t>Anesthesia CRNA</a:t>
              </a:r>
            </a:p>
            <a:p>
              <a:pPr algn="r">
                <a:lnSpc>
                  <a:spcPct val="150000"/>
                </a:lnSpc>
                <a:spcAft>
                  <a:spcPts val="1200"/>
                </a:spcAft>
              </a:pPr>
              <a:r>
                <a:rPr lang="en-US" dirty="0" smtClean="0"/>
                <a:t>Anesthesia Attending</a:t>
              </a:r>
            </a:p>
            <a:p>
              <a:pPr algn="r">
                <a:lnSpc>
                  <a:spcPct val="150000"/>
                </a:lnSpc>
                <a:spcAft>
                  <a:spcPts val="1200"/>
                </a:spcAft>
              </a:pPr>
              <a:r>
                <a:rPr lang="en-US" dirty="0" smtClean="0"/>
                <a:t>Surgical Resident</a:t>
              </a:r>
            </a:p>
            <a:p>
              <a:pPr algn="r">
                <a:lnSpc>
                  <a:spcPct val="150000"/>
                </a:lnSpc>
                <a:spcAft>
                  <a:spcPts val="1200"/>
                </a:spcAft>
              </a:pPr>
              <a:r>
                <a:rPr lang="en-US" dirty="0" smtClean="0"/>
                <a:t>Attending Surgeon</a:t>
              </a:r>
              <a:endParaRPr lang="en-US" dirty="0"/>
            </a:p>
          </p:txBody>
        </p:sp>
      </p:grpSp>
      <p:sp>
        <p:nvSpPr>
          <p:cNvPr id="6" name="TextBox 5"/>
          <p:cNvSpPr txBox="1"/>
          <p:nvPr/>
        </p:nvSpPr>
        <p:spPr>
          <a:xfrm>
            <a:off x="381000" y="6004174"/>
            <a:ext cx="2529860" cy="246221"/>
          </a:xfrm>
          <a:prstGeom prst="rect">
            <a:avLst/>
          </a:prstGeom>
          <a:noFill/>
        </p:spPr>
        <p:txBody>
          <a:bodyPr wrap="none" rtlCol="0">
            <a:spAutoFit/>
          </a:bodyPr>
          <a:lstStyle/>
          <a:p>
            <a:r>
              <a:rPr lang="en-US" sz="1000" dirty="0" smtClean="0"/>
              <a:t>CRNA = certified registered nurse anesthetist</a:t>
            </a:r>
            <a:endParaRPr lang="en-US" sz="1000" dirty="0"/>
          </a:p>
        </p:txBody>
      </p:sp>
    </p:spTree>
    <p:extLst>
      <p:ext uri="{BB962C8B-B14F-4D97-AF65-F5344CB8AC3E}">
        <p14:creationId xmlns:p14="http://schemas.microsoft.com/office/powerpoint/2010/main" val="4220337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dirty="0" smtClean="0">
                <a:solidFill>
                  <a:schemeClr val="bg1"/>
                </a:solidFill>
              </a:rPr>
              <a:t>Participation: Contributing to Briefing</a:t>
            </a:r>
            <a:endParaRPr lang="en-US" dirty="0">
              <a:solidFill>
                <a:schemeClr val="bg1"/>
              </a:solidFill>
            </a:endParaRPr>
          </a:p>
        </p:txBody>
      </p:sp>
      <p:grpSp>
        <p:nvGrpSpPr>
          <p:cNvPr id="3" name="Group 2" descr="Bar chart with NOT PRESENT (blue), and DOES NOT CONTRIBUTE  (red), and CONTRIBUTES (green). Each row, or category, sums to 100%&#10;&#10;Not Present = NP&#10;Does Not Contribute = DNC&#10;Contributes = C&#10;&#10;Scrub &#10;0% NP, 90% DNC, 10% C&#10;Circulator &#10;0% NP, 0% DNC, 100% C&#10;Anesthesia resident &#10;78% NP, 0% DNC, 22% C&#10;Anesthesia CRNA &#10;22% NP, 0% DNC, 78% C&#10;Anesthesia attending &#10;68% NP, 10% DNC, 22% C&#10;Surgical resident &#10;10% NP, 60% DNC, 30% C&#10;Attending surgeon &#10;0% NP, 40% DNC, 60% C" title="Auditing Briefing Chart related to Participation and Contributing to Briefing"/>
          <p:cNvGrpSpPr/>
          <p:nvPr/>
        </p:nvGrpSpPr>
        <p:grpSpPr>
          <a:xfrm>
            <a:off x="0" y="1447800"/>
            <a:ext cx="9113815" cy="4608393"/>
            <a:chOff x="0" y="1447800"/>
            <a:chExt cx="9113815" cy="4608393"/>
          </a:xfrm>
        </p:grpSpPr>
        <p:graphicFrame>
          <p:nvGraphicFramePr>
            <p:cNvPr id="4" name="Chart 3"/>
            <p:cNvGraphicFramePr>
              <a:graphicFrameLocks/>
            </p:cNvGraphicFramePr>
            <p:nvPr>
              <p:extLst>
                <p:ext uri="{D42A27DB-BD31-4B8C-83A1-F6EECF244321}">
                  <p14:modId xmlns:p14="http://schemas.microsoft.com/office/powerpoint/2010/main" val="204861504"/>
                </p:ext>
              </p:extLst>
            </p:nvPr>
          </p:nvGraphicFramePr>
          <p:xfrm>
            <a:off x="89689" y="1447800"/>
            <a:ext cx="9024126" cy="46083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1600200"/>
              <a:ext cx="2286000" cy="3522503"/>
            </a:xfrm>
            <a:prstGeom prst="rect">
              <a:avLst/>
            </a:prstGeom>
            <a:solidFill>
              <a:srgbClr val="FFFFFF"/>
            </a:solidFill>
          </p:spPr>
          <p:txBody>
            <a:bodyPr wrap="square" rtlCol="0">
              <a:spAutoFit/>
            </a:bodyPr>
            <a:lstStyle/>
            <a:p>
              <a:pPr algn="r">
                <a:lnSpc>
                  <a:spcPct val="130000"/>
                </a:lnSpc>
                <a:spcAft>
                  <a:spcPts val="1200"/>
                </a:spcAft>
              </a:pPr>
              <a:r>
                <a:rPr lang="en-US" dirty="0" smtClean="0"/>
                <a:t>Scrub</a:t>
              </a:r>
            </a:p>
            <a:p>
              <a:pPr algn="r">
                <a:lnSpc>
                  <a:spcPct val="130000"/>
                </a:lnSpc>
                <a:spcAft>
                  <a:spcPts val="1200"/>
                </a:spcAft>
              </a:pPr>
              <a:r>
                <a:rPr lang="en-US" dirty="0" smtClean="0"/>
                <a:t>Circulator</a:t>
              </a:r>
            </a:p>
            <a:p>
              <a:pPr algn="r">
                <a:lnSpc>
                  <a:spcPct val="130000"/>
                </a:lnSpc>
                <a:spcAft>
                  <a:spcPts val="1200"/>
                </a:spcAft>
              </a:pPr>
              <a:r>
                <a:rPr lang="en-US" dirty="0" smtClean="0"/>
                <a:t>Anesthesia Resident</a:t>
              </a:r>
            </a:p>
            <a:p>
              <a:pPr algn="r">
                <a:lnSpc>
                  <a:spcPct val="130000"/>
                </a:lnSpc>
                <a:spcAft>
                  <a:spcPts val="1200"/>
                </a:spcAft>
              </a:pPr>
              <a:r>
                <a:rPr lang="en-US" dirty="0" smtClean="0"/>
                <a:t>Anesthesia CRNA</a:t>
              </a:r>
            </a:p>
            <a:p>
              <a:pPr algn="r">
                <a:lnSpc>
                  <a:spcPct val="130000"/>
                </a:lnSpc>
                <a:spcAft>
                  <a:spcPts val="1200"/>
                </a:spcAft>
              </a:pPr>
              <a:r>
                <a:rPr lang="en-US" dirty="0" smtClean="0"/>
                <a:t>Anesthesia Attending</a:t>
              </a:r>
            </a:p>
            <a:p>
              <a:pPr algn="r">
                <a:lnSpc>
                  <a:spcPct val="130000"/>
                </a:lnSpc>
                <a:spcAft>
                  <a:spcPts val="1200"/>
                </a:spcAft>
              </a:pPr>
              <a:r>
                <a:rPr lang="en-US" dirty="0" smtClean="0"/>
                <a:t>Surgical Resident</a:t>
              </a:r>
            </a:p>
            <a:p>
              <a:pPr algn="r">
                <a:lnSpc>
                  <a:spcPct val="130000"/>
                </a:lnSpc>
                <a:spcAft>
                  <a:spcPts val="1200"/>
                </a:spcAft>
              </a:pPr>
              <a:r>
                <a:rPr lang="en-US" dirty="0" smtClean="0"/>
                <a:t>Attending Surgeon</a:t>
              </a:r>
              <a:endParaRPr lang="en-US" dirty="0"/>
            </a:p>
          </p:txBody>
        </p:sp>
      </p:grpSp>
      <p:sp>
        <p:nvSpPr>
          <p:cNvPr id="6" name="TextBox 5"/>
          <p:cNvSpPr txBox="1"/>
          <p:nvPr/>
        </p:nvSpPr>
        <p:spPr>
          <a:xfrm>
            <a:off x="381000" y="6004174"/>
            <a:ext cx="2529860" cy="246221"/>
          </a:xfrm>
          <a:prstGeom prst="rect">
            <a:avLst/>
          </a:prstGeom>
          <a:noFill/>
        </p:spPr>
        <p:txBody>
          <a:bodyPr wrap="none" rtlCol="0">
            <a:spAutoFit/>
          </a:bodyPr>
          <a:lstStyle/>
          <a:p>
            <a:r>
              <a:rPr lang="en-US" sz="1000" dirty="0" smtClean="0"/>
              <a:t>CRNA = certified registered nurse anesthetist</a:t>
            </a:r>
            <a:endParaRPr lang="en-US" sz="1000" dirty="0"/>
          </a:p>
        </p:txBody>
      </p:sp>
    </p:spTree>
    <p:extLst>
      <p:ext uri="{BB962C8B-B14F-4D97-AF65-F5344CB8AC3E}">
        <p14:creationId xmlns:p14="http://schemas.microsoft.com/office/powerpoint/2010/main" val="411374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rPr>
              <a:t>Learning Objectives</a:t>
            </a:r>
            <a:endParaRPr lang="en-US" sz="4000" dirty="0">
              <a:solidFill>
                <a:schemeClr val="bg1"/>
              </a:solidFill>
            </a:endParaRPr>
          </a:p>
        </p:txBody>
      </p:sp>
      <p:sp>
        <p:nvSpPr>
          <p:cNvPr id="3" name="Content Placeholder 2"/>
          <p:cNvSpPr>
            <a:spLocks noGrp="1"/>
          </p:cNvSpPr>
          <p:nvPr>
            <p:ph idx="1"/>
          </p:nvPr>
        </p:nvSpPr>
        <p:spPr/>
        <p:txBody>
          <a:bodyPr>
            <a:normAutofit/>
          </a:bodyPr>
          <a:lstStyle/>
          <a:p>
            <a:pPr lvl="0">
              <a:buClr>
                <a:schemeClr val="accent5"/>
              </a:buClr>
            </a:pPr>
            <a:r>
              <a:rPr lang="en-US" dirty="0" smtClean="0"/>
              <a:t>Recap the briefings and debriefings process</a:t>
            </a:r>
          </a:p>
          <a:p>
            <a:pPr lvl="0">
              <a:buClr>
                <a:schemeClr val="accent5"/>
              </a:buClr>
            </a:pPr>
            <a:r>
              <a:rPr lang="en-US" dirty="0" smtClean="0"/>
              <a:t>Adapt </a:t>
            </a:r>
            <a:r>
              <a:rPr lang="en-US" dirty="0"/>
              <a:t>a briefing and debriefing audit tool for your </a:t>
            </a:r>
            <a:r>
              <a:rPr lang="en-US" dirty="0" smtClean="0"/>
              <a:t>operating room</a:t>
            </a:r>
            <a:endParaRPr lang="en-US" dirty="0"/>
          </a:p>
          <a:p>
            <a:pPr lvl="0">
              <a:buClr>
                <a:schemeClr val="accent5"/>
              </a:buClr>
            </a:pPr>
            <a:r>
              <a:rPr lang="en-US" dirty="0"/>
              <a:t>Collect data on participation in </a:t>
            </a:r>
            <a:r>
              <a:rPr lang="en-US" dirty="0" smtClean="0"/>
              <a:t>operating room </a:t>
            </a:r>
            <a:r>
              <a:rPr lang="en-US" dirty="0"/>
              <a:t>briefings and </a:t>
            </a:r>
            <a:r>
              <a:rPr lang="en-US" dirty="0" smtClean="0"/>
              <a:t>debriefings</a:t>
            </a:r>
            <a:endParaRPr lang="en-US" dirty="0"/>
          </a:p>
          <a:p>
            <a:pPr>
              <a:buClr>
                <a:schemeClr val="accent5"/>
              </a:buClr>
            </a:pPr>
            <a:r>
              <a:rPr lang="en-US" dirty="0"/>
              <a:t>Provide feedback to </a:t>
            </a:r>
            <a:r>
              <a:rPr lang="en-US" dirty="0" smtClean="0"/>
              <a:t>operating room </a:t>
            </a:r>
            <a:r>
              <a:rPr lang="en-US" dirty="0"/>
              <a:t>staff and </a:t>
            </a:r>
            <a:r>
              <a:rPr lang="en-US" dirty="0" smtClean="0"/>
              <a:t>stakeholders</a:t>
            </a:r>
            <a:endParaRPr lang="en-US" dirty="0"/>
          </a:p>
        </p:txBody>
      </p:sp>
    </p:spTree>
    <p:extLst>
      <p:ext uri="{BB962C8B-B14F-4D97-AF65-F5344CB8AC3E}">
        <p14:creationId xmlns:p14="http://schemas.microsoft.com/office/powerpoint/2010/main" val="3997628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Provide Feedback</a:t>
            </a:r>
            <a:endParaRPr lang="en-US" dirty="0">
              <a:solidFill>
                <a:schemeClr val="bg1"/>
              </a:solidFill>
            </a:endParaRPr>
          </a:p>
        </p:txBody>
      </p:sp>
      <p:sp>
        <p:nvSpPr>
          <p:cNvPr id="3" name="Content Placeholder 2"/>
          <p:cNvSpPr>
            <a:spLocks noGrp="1"/>
          </p:cNvSpPr>
          <p:nvPr>
            <p:ph idx="1"/>
          </p:nvPr>
        </p:nvSpPr>
        <p:spPr>
          <a:xfrm>
            <a:off x="457200" y="1295400"/>
            <a:ext cx="8229600" cy="4734296"/>
          </a:xfrm>
        </p:spPr>
        <p:txBody>
          <a:bodyPr>
            <a:noAutofit/>
          </a:bodyPr>
          <a:lstStyle/>
          <a:p>
            <a:pPr>
              <a:spcBef>
                <a:spcPts val="0"/>
              </a:spcBef>
              <a:spcAft>
                <a:spcPts val="600"/>
              </a:spcAft>
            </a:pPr>
            <a:r>
              <a:rPr lang="en-US" dirty="0" smtClean="0"/>
              <a:t>Present data to stakeholders</a:t>
            </a:r>
          </a:p>
          <a:p>
            <a:pPr lvl="1">
              <a:spcBef>
                <a:spcPts val="0"/>
              </a:spcBef>
              <a:spcAft>
                <a:spcPts val="600"/>
              </a:spcAft>
            </a:pPr>
            <a:r>
              <a:rPr lang="en-US" dirty="0" smtClean="0"/>
              <a:t>Share at safety team and other staff meetings</a:t>
            </a:r>
          </a:p>
          <a:p>
            <a:pPr lvl="1">
              <a:spcBef>
                <a:spcPts val="0"/>
              </a:spcBef>
              <a:spcAft>
                <a:spcPts val="600"/>
              </a:spcAft>
            </a:pPr>
            <a:r>
              <a:rPr lang="en-US" dirty="0" smtClean="0"/>
              <a:t>Display charts in common areas</a:t>
            </a:r>
          </a:p>
          <a:p>
            <a:pPr>
              <a:spcBef>
                <a:spcPts val="0"/>
              </a:spcBef>
              <a:spcAft>
                <a:spcPts val="600"/>
              </a:spcAft>
            </a:pPr>
            <a:r>
              <a:rPr lang="en-US" dirty="0" smtClean="0"/>
              <a:t>Use data to improve briefings</a:t>
            </a:r>
          </a:p>
          <a:p>
            <a:pPr lvl="1">
              <a:spcBef>
                <a:spcPts val="0"/>
              </a:spcBef>
              <a:spcAft>
                <a:spcPts val="600"/>
              </a:spcAft>
            </a:pPr>
            <a:r>
              <a:rPr lang="en-US" dirty="0"/>
              <a:t>Coach and reinforce behaviors</a:t>
            </a:r>
          </a:p>
          <a:p>
            <a:pPr lvl="1">
              <a:spcBef>
                <a:spcPts val="0"/>
              </a:spcBef>
              <a:spcAft>
                <a:spcPts val="600"/>
              </a:spcAft>
            </a:pPr>
            <a:r>
              <a:rPr lang="en-US" dirty="0" smtClean="0"/>
              <a:t>Revise and refine expectations</a:t>
            </a:r>
          </a:p>
          <a:p>
            <a:pPr lvl="2">
              <a:spcBef>
                <a:spcPts val="0"/>
              </a:spcBef>
              <a:spcAft>
                <a:spcPts val="300"/>
              </a:spcAft>
            </a:pPr>
            <a:r>
              <a:rPr lang="en-US" dirty="0" smtClean="0"/>
              <a:t>Policies</a:t>
            </a:r>
          </a:p>
          <a:p>
            <a:pPr lvl="2">
              <a:spcBef>
                <a:spcPts val="0"/>
              </a:spcBef>
              <a:spcAft>
                <a:spcPts val="300"/>
              </a:spcAft>
            </a:pPr>
            <a:r>
              <a:rPr lang="en-US" dirty="0" smtClean="0"/>
              <a:t>Processes</a:t>
            </a:r>
          </a:p>
          <a:p>
            <a:pPr lvl="2">
              <a:spcBef>
                <a:spcPts val="0"/>
              </a:spcBef>
              <a:spcAft>
                <a:spcPts val="300"/>
              </a:spcAft>
            </a:pPr>
            <a:r>
              <a:rPr lang="en-US" dirty="0"/>
              <a:t>C</a:t>
            </a:r>
            <a:r>
              <a:rPr lang="en-US" dirty="0" smtClean="0"/>
              <a:t>hecklists</a:t>
            </a:r>
          </a:p>
          <a:p>
            <a:pPr lvl="1">
              <a:spcBef>
                <a:spcPts val="0"/>
              </a:spcBef>
              <a:spcAft>
                <a:spcPts val="600"/>
              </a:spcAft>
            </a:pPr>
            <a:endParaRPr lang="en-US" sz="3200" dirty="0" smtClean="0"/>
          </a:p>
          <a:p>
            <a:pPr lvl="1">
              <a:spcBef>
                <a:spcPts val="0"/>
              </a:spcBef>
              <a:spcAft>
                <a:spcPts val="600"/>
              </a:spcAft>
            </a:pPr>
            <a:endParaRPr lang="en-US" sz="3200" dirty="0" smtClean="0"/>
          </a:p>
        </p:txBody>
      </p:sp>
    </p:spTree>
    <p:extLst>
      <p:ext uri="{BB962C8B-B14F-4D97-AF65-F5344CB8AC3E}">
        <p14:creationId xmlns:p14="http://schemas.microsoft.com/office/powerpoint/2010/main" val="85432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References</a:t>
            </a:r>
            <a:endParaRPr lang="en-US" dirty="0">
              <a:solidFill>
                <a:schemeClr val="bg1"/>
              </a:solidFill>
            </a:endParaRPr>
          </a:p>
        </p:txBody>
      </p:sp>
      <p:sp>
        <p:nvSpPr>
          <p:cNvPr id="3" name="Content Placeholder 2"/>
          <p:cNvSpPr>
            <a:spLocks noGrp="1"/>
          </p:cNvSpPr>
          <p:nvPr>
            <p:ph idx="1"/>
          </p:nvPr>
        </p:nvSpPr>
        <p:spPr/>
        <p:txBody>
          <a:bodyPr>
            <a:noAutofit/>
          </a:bodyPr>
          <a:lstStyle/>
          <a:p>
            <a:pPr marL="342900" lvl="1" indent="-342900">
              <a:spcBef>
                <a:spcPts val="0"/>
              </a:spcBef>
              <a:spcAft>
                <a:spcPts val="600"/>
              </a:spcAft>
              <a:buFont typeface="+mj-lt"/>
              <a:buAutoNum type="arabicPeriod"/>
            </a:pPr>
            <a:r>
              <a:rPr lang="en-US" altLang="en-US" sz="1800" dirty="0" err="1" smtClean="0"/>
              <a:t>Nundy</a:t>
            </a:r>
            <a:r>
              <a:rPr lang="en-US" altLang="en-US" sz="1800" dirty="0" smtClean="0"/>
              <a:t> </a:t>
            </a:r>
            <a:r>
              <a:rPr lang="en-US" altLang="en-US" sz="1800" dirty="0"/>
              <a:t>S, Mukherjee A, Sexton </a:t>
            </a:r>
            <a:r>
              <a:rPr lang="en-US" altLang="en-US" sz="1800" dirty="0" smtClean="0"/>
              <a:t>JB, et al. </a:t>
            </a:r>
            <a:r>
              <a:rPr lang="en-US" altLang="en-US" sz="1800" dirty="0"/>
              <a:t>Impact of preoperative briefings on operating room delays: A preliminary report. </a:t>
            </a:r>
            <a:r>
              <a:rPr lang="en-US" altLang="en-US" sz="1800" dirty="0" smtClean="0"/>
              <a:t>Arch Surg. </a:t>
            </a:r>
            <a:r>
              <a:rPr lang="en-US" altLang="en-US" sz="1800" dirty="0"/>
              <a:t>2008; 143(11):1068-1072</a:t>
            </a:r>
            <a:r>
              <a:rPr lang="en-US" altLang="en-US" sz="1800" dirty="0" smtClean="0"/>
              <a:t>. PMID: 19015465.</a:t>
            </a:r>
            <a:endParaRPr lang="en-US" altLang="en-US" sz="1800" dirty="0"/>
          </a:p>
          <a:p>
            <a:pPr marL="342900" lvl="1" indent="-342900">
              <a:spcBef>
                <a:spcPts val="0"/>
              </a:spcBef>
              <a:spcAft>
                <a:spcPts val="600"/>
              </a:spcAft>
              <a:buFont typeface="+mj-lt"/>
              <a:buAutoNum type="arabicPeriod"/>
            </a:pPr>
            <a:r>
              <a:rPr lang="en-US" altLang="en-US" sz="1800" dirty="0" err="1" smtClean="0"/>
              <a:t>Henrickson</a:t>
            </a:r>
            <a:r>
              <a:rPr lang="en-US" altLang="en-US" sz="1800" dirty="0" smtClean="0"/>
              <a:t> </a:t>
            </a:r>
            <a:r>
              <a:rPr lang="en-US" altLang="en-US" sz="1800" dirty="0"/>
              <a:t>SE, </a:t>
            </a:r>
            <a:r>
              <a:rPr lang="en-US" altLang="en-US" sz="1800" dirty="0" err="1"/>
              <a:t>Wadhera</a:t>
            </a:r>
            <a:r>
              <a:rPr lang="en-US" altLang="en-US" sz="1800" dirty="0"/>
              <a:t> RK, </a:t>
            </a:r>
            <a:r>
              <a:rPr lang="en-US" altLang="en-US" sz="1800" dirty="0" err="1" smtClean="0"/>
              <a:t>ElBardissi</a:t>
            </a:r>
            <a:r>
              <a:rPr lang="en-US" altLang="en-US" sz="1800" dirty="0" smtClean="0"/>
              <a:t> </a:t>
            </a:r>
            <a:r>
              <a:rPr lang="en-US" altLang="en-US" sz="1800" dirty="0"/>
              <a:t>AW, </a:t>
            </a:r>
            <a:r>
              <a:rPr lang="en-US" altLang="en-US" sz="1800" dirty="0" smtClean="0"/>
              <a:t>et al. </a:t>
            </a:r>
            <a:r>
              <a:rPr lang="en-US" altLang="en-US" sz="1800" dirty="0"/>
              <a:t>Development and pilot evaluation of a preoperative briefing protocol for cardiovascular surgery</a:t>
            </a:r>
            <a:r>
              <a:rPr lang="en-US" altLang="en-US" sz="1800" dirty="0" smtClean="0"/>
              <a:t>. </a:t>
            </a:r>
            <a:r>
              <a:rPr lang="en-US" altLang="en-US" sz="1800" dirty="0"/>
              <a:t>J Am </a:t>
            </a:r>
            <a:r>
              <a:rPr lang="en-US" altLang="en-US" sz="1800" dirty="0" err="1"/>
              <a:t>Coll</a:t>
            </a:r>
            <a:r>
              <a:rPr lang="en-US" altLang="en-US" sz="1800" dirty="0"/>
              <a:t> </a:t>
            </a:r>
            <a:r>
              <a:rPr lang="en-US" altLang="en-US" sz="1800" dirty="0" smtClean="0"/>
              <a:t>Surg. </a:t>
            </a:r>
            <a:r>
              <a:rPr lang="en-US" altLang="en-US" sz="1800" dirty="0"/>
              <a:t>2009; 208(6):1115-1123</a:t>
            </a:r>
            <a:r>
              <a:rPr lang="en-US" altLang="en-US" sz="1800" dirty="0" smtClean="0"/>
              <a:t>. PMID: 19476900.</a:t>
            </a:r>
            <a:endParaRPr lang="en-US" altLang="en-US" sz="1800" dirty="0"/>
          </a:p>
          <a:p>
            <a:pPr marL="342900" lvl="1" indent="-342900">
              <a:spcBef>
                <a:spcPts val="0"/>
              </a:spcBef>
              <a:spcAft>
                <a:spcPts val="600"/>
              </a:spcAft>
              <a:buFont typeface="+mj-lt"/>
              <a:buAutoNum type="arabicPeriod"/>
            </a:pPr>
            <a:r>
              <a:rPr lang="en-US" altLang="en-US" sz="1800" dirty="0" smtClean="0"/>
              <a:t>Berenholtz </a:t>
            </a:r>
            <a:r>
              <a:rPr lang="en-US" altLang="en-US" sz="1800" dirty="0"/>
              <a:t>SM, Schumacher K, </a:t>
            </a:r>
            <a:r>
              <a:rPr lang="en-US" altLang="en-US" sz="1800" dirty="0" err="1"/>
              <a:t>Hayanga</a:t>
            </a:r>
            <a:r>
              <a:rPr lang="en-US" altLang="en-US" sz="1800" dirty="0"/>
              <a:t> AJ, </a:t>
            </a:r>
            <a:r>
              <a:rPr lang="en-US" altLang="en-US" sz="1800" dirty="0" smtClean="0"/>
              <a:t>et al. </a:t>
            </a:r>
            <a:r>
              <a:rPr lang="en-US" altLang="en-US" sz="1800" dirty="0"/>
              <a:t>Implementing standardized operating room briefings and debriefings at a large regional medical center. </a:t>
            </a:r>
            <a:r>
              <a:rPr lang="en-US" altLang="en-US" sz="1800" dirty="0" err="1"/>
              <a:t>Jt</a:t>
            </a:r>
            <a:r>
              <a:rPr lang="en-US" altLang="en-US" sz="1800" dirty="0"/>
              <a:t> </a:t>
            </a:r>
            <a:r>
              <a:rPr lang="en-US" altLang="en-US" sz="1800" dirty="0" err="1"/>
              <a:t>Comm</a:t>
            </a:r>
            <a:r>
              <a:rPr lang="en-US" altLang="en-US" sz="1800" dirty="0"/>
              <a:t> J </a:t>
            </a:r>
            <a:r>
              <a:rPr lang="en-US" altLang="en-US" sz="1800" dirty="0" err="1"/>
              <a:t>Qual</a:t>
            </a:r>
            <a:r>
              <a:rPr lang="en-US" altLang="en-US" sz="1800" dirty="0"/>
              <a:t> Patient </a:t>
            </a:r>
            <a:r>
              <a:rPr lang="en-US" altLang="en-US" sz="1800" dirty="0" err="1" smtClean="0"/>
              <a:t>Saf</a:t>
            </a:r>
            <a:r>
              <a:rPr lang="en-US" altLang="en-US" sz="1800" dirty="0" smtClean="0"/>
              <a:t>. </a:t>
            </a:r>
            <a:r>
              <a:rPr lang="en-US" altLang="en-US" sz="1800" dirty="0"/>
              <a:t>2009; 35(8):391-397</a:t>
            </a:r>
            <a:r>
              <a:rPr lang="en-US" altLang="en-US" sz="1800" dirty="0" smtClean="0"/>
              <a:t>. PMID: 19719074.</a:t>
            </a:r>
            <a:endParaRPr lang="en-US" altLang="en-US" sz="1800" dirty="0"/>
          </a:p>
          <a:p>
            <a:pPr marL="342900" lvl="1" indent="-342900">
              <a:spcBef>
                <a:spcPts val="0"/>
              </a:spcBef>
              <a:spcAft>
                <a:spcPts val="600"/>
              </a:spcAft>
              <a:buFont typeface="+mj-lt"/>
              <a:buAutoNum type="arabicPeriod"/>
            </a:pPr>
            <a:r>
              <a:rPr lang="en-US" altLang="en-US" sz="1800" dirty="0" smtClean="0"/>
              <a:t>Haynes </a:t>
            </a:r>
            <a:r>
              <a:rPr lang="en-US" altLang="en-US" sz="1800" dirty="0"/>
              <a:t>AB, Weiser TG, </a:t>
            </a:r>
            <a:r>
              <a:rPr lang="en-US" altLang="en-US" sz="1800" dirty="0" err="1"/>
              <a:t>Lipsitz</a:t>
            </a:r>
            <a:r>
              <a:rPr lang="en-US" altLang="en-US" sz="1800" dirty="0"/>
              <a:t> SR, </a:t>
            </a:r>
            <a:r>
              <a:rPr lang="en-US" altLang="en-US" sz="1800" dirty="0" smtClean="0"/>
              <a:t>et al.; Safe Surgery Saves Lives Study Group. </a:t>
            </a:r>
            <a:r>
              <a:rPr lang="en-US" altLang="en-US" sz="1800" dirty="0"/>
              <a:t>A surgical Safety checklist to reduce morbidity and mortality in a global population. N </a:t>
            </a:r>
            <a:r>
              <a:rPr lang="en-US" altLang="en-US" sz="1800" dirty="0" err="1"/>
              <a:t>Engl</a:t>
            </a:r>
            <a:r>
              <a:rPr lang="en-US" altLang="en-US" sz="1800" dirty="0"/>
              <a:t> J </a:t>
            </a:r>
            <a:r>
              <a:rPr lang="en-US" altLang="en-US" sz="1800" dirty="0" smtClean="0"/>
              <a:t>Med. </a:t>
            </a:r>
            <a:r>
              <a:rPr lang="en-US" altLang="en-US" sz="1800" dirty="0"/>
              <a:t>2009</a:t>
            </a:r>
            <a:r>
              <a:rPr lang="en-US" altLang="en-US" sz="1800" dirty="0" smtClean="0"/>
              <a:t>; 360</a:t>
            </a:r>
            <a:r>
              <a:rPr lang="en-US" altLang="en-US" sz="1800" dirty="0"/>
              <a:t>(5)491-499</a:t>
            </a:r>
            <a:r>
              <a:rPr lang="en-US" altLang="en-US" sz="1800" dirty="0" smtClean="0"/>
              <a:t>. PMID: 19144931.</a:t>
            </a:r>
          </a:p>
          <a:p>
            <a:pPr marL="342900" lvl="1" indent="-342900">
              <a:spcBef>
                <a:spcPts val="0"/>
              </a:spcBef>
              <a:spcAft>
                <a:spcPts val="600"/>
              </a:spcAft>
              <a:buFont typeface="+mj-lt"/>
              <a:buAutoNum type="arabicPeriod"/>
            </a:pPr>
            <a:r>
              <a:rPr lang="en-US" altLang="en-US" sz="1800" dirty="0" smtClean="0"/>
              <a:t>Johnston </a:t>
            </a:r>
            <a:r>
              <a:rPr lang="en-US" altLang="en-US" sz="1800" dirty="0"/>
              <a:t>FM, </a:t>
            </a:r>
            <a:r>
              <a:rPr lang="en-US" altLang="en-US" sz="1800" dirty="0" err="1"/>
              <a:t>Tergas</a:t>
            </a:r>
            <a:r>
              <a:rPr lang="en-US" altLang="en-US" sz="1800" dirty="0"/>
              <a:t> AI, Bennett JL</a:t>
            </a:r>
            <a:r>
              <a:rPr lang="en-US" altLang="en-US" sz="1800" dirty="0" smtClean="0"/>
              <a:t>, et al. </a:t>
            </a:r>
            <a:r>
              <a:rPr lang="en-US" altLang="en-US" sz="1800" dirty="0"/>
              <a:t>Measuring briefing and debriefing checklist compliance in surgery: A tool for quality improvement. </a:t>
            </a:r>
            <a:r>
              <a:rPr lang="ro-RO" altLang="en-US" sz="1800" dirty="0"/>
              <a:t>Am J Med Qual. 2014 Nov-Dec</a:t>
            </a:r>
            <a:r>
              <a:rPr lang="ro-RO" altLang="en-US" sz="1800" dirty="0" smtClean="0"/>
              <a:t>; 29</a:t>
            </a:r>
            <a:r>
              <a:rPr lang="ro-RO" altLang="en-US" sz="1800" dirty="0"/>
              <a:t>(6):491-8. </a:t>
            </a:r>
            <a:r>
              <a:rPr lang="ro-RO" altLang="en-US" sz="1800" dirty="0" smtClean="0"/>
              <a:t>Epub </a:t>
            </a:r>
            <a:r>
              <a:rPr lang="ro-RO" altLang="en-US" sz="1800" dirty="0"/>
              <a:t>2013 Nov 22</a:t>
            </a:r>
            <a:r>
              <a:rPr lang="ro-RO" altLang="en-US" sz="1800" dirty="0" smtClean="0"/>
              <a:t>. </a:t>
            </a:r>
            <a:r>
              <a:rPr lang="en-US" altLang="en-US" sz="1800" dirty="0" smtClean="0"/>
              <a:t>PMID: 24270170.</a:t>
            </a:r>
            <a:endParaRPr lang="en-US" altLang="en-US" sz="1800" dirty="0"/>
          </a:p>
        </p:txBody>
      </p:sp>
    </p:spTree>
    <p:extLst>
      <p:ext uri="{BB962C8B-B14F-4D97-AF65-F5344CB8AC3E}">
        <p14:creationId xmlns:p14="http://schemas.microsoft.com/office/powerpoint/2010/main" val="2829133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solidFill>
                  <a:schemeClr val="accent5"/>
                </a:solidFill>
              </a:rPr>
              <a:t>Hospital case study</a:t>
            </a:r>
          </a:p>
        </p:txBody>
      </p:sp>
      <p:sp>
        <p:nvSpPr>
          <p:cNvPr id="3" name="Subtitle 2"/>
          <p:cNvSpPr txBox="1">
            <a:spLocks/>
          </p:cNvSpPr>
          <p:nvPr/>
        </p:nvSpPr>
        <p:spPr>
          <a:xfrm>
            <a:off x="1066800" y="152400"/>
            <a:ext cx="7696200" cy="15240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spcAft>
                <a:spcPts val="1800"/>
              </a:spcAft>
            </a:pPr>
            <a:r>
              <a:rPr lang="en-US" sz="4000" dirty="0" smtClean="0">
                <a:solidFill>
                  <a:schemeClr val="bg1"/>
                </a:solidFill>
              </a:rPr>
              <a:t>AHRQ Safety Program for Surgery</a:t>
            </a:r>
            <a:endParaRPr lang="en-US" sz="2800" dirty="0" smtClean="0">
              <a:solidFill>
                <a:schemeClr val="bg1"/>
              </a:solidFill>
            </a:endParaRPr>
          </a:p>
          <a:p>
            <a:pPr algn="ctr">
              <a:spcBef>
                <a:spcPts val="0"/>
              </a:spcBef>
              <a:spcAft>
                <a:spcPts val="1800"/>
              </a:spcAft>
            </a:pPr>
            <a:r>
              <a:rPr lang="en-US" sz="2800" dirty="0" smtClean="0">
                <a:solidFill>
                  <a:schemeClr val="bg1"/>
                </a:solidFill>
              </a:rPr>
              <a:t>Implementation</a:t>
            </a:r>
            <a:endParaRPr lang="en-US" sz="2800" dirty="0">
              <a:solidFill>
                <a:schemeClr val="bg1"/>
              </a:solidFill>
            </a:endParaRPr>
          </a:p>
        </p:txBody>
      </p:sp>
    </p:spTree>
    <p:extLst>
      <p:ext uri="{BB962C8B-B14F-4D97-AF65-F5344CB8AC3E}">
        <p14:creationId xmlns:p14="http://schemas.microsoft.com/office/powerpoint/2010/main" val="3010465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pPr>
            <a:r>
              <a:rPr lang="en-US" altLang="en-US" dirty="0" smtClean="0">
                <a:solidFill>
                  <a:schemeClr val="bg1"/>
                </a:solidFill>
              </a:rPr>
              <a:t>Debriefing: One Team’s Approach</a:t>
            </a:r>
            <a:endParaRPr lang="en-US" altLang="en-US" sz="2000" dirty="0" smtClean="0">
              <a:solidFill>
                <a:schemeClr val="bg1"/>
              </a:solidFill>
            </a:endParaRPr>
          </a:p>
        </p:txBody>
      </p:sp>
      <p:sp>
        <p:nvSpPr>
          <p:cNvPr id="3" name="Content Placeholder 2"/>
          <p:cNvSpPr>
            <a:spLocks noGrp="1"/>
          </p:cNvSpPr>
          <p:nvPr>
            <p:ph idx="1"/>
          </p:nvPr>
        </p:nvSpPr>
        <p:spPr/>
        <p:txBody>
          <a:bodyPr/>
          <a:lstStyle/>
          <a:p>
            <a:r>
              <a:rPr lang="en-US" dirty="0"/>
              <a:t>Two-sided </a:t>
            </a:r>
            <a:r>
              <a:rPr lang="en-US" dirty="0" smtClean="0"/>
              <a:t>form with four </a:t>
            </a:r>
            <a:r>
              <a:rPr lang="en-US" dirty="0"/>
              <a:t>sections</a:t>
            </a:r>
          </a:p>
          <a:p>
            <a:pPr lvl="1">
              <a:buClr>
                <a:schemeClr val="accent5"/>
              </a:buClr>
            </a:pPr>
            <a:r>
              <a:rPr lang="en-US" dirty="0" smtClean="0"/>
              <a:t>Preoperative</a:t>
            </a:r>
            <a:endParaRPr lang="en-US" dirty="0"/>
          </a:p>
          <a:p>
            <a:pPr lvl="1">
              <a:buClr>
                <a:schemeClr val="accent5"/>
              </a:buClr>
            </a:pPr>
            <a:r>
              <a:rPr lang="en-US" dirty="0" smtClean="0"/>
              <a:t>Intraoperative</a:t>
            </a:r>
            <a:endParaRPr lang="en-US" dirty="0"/>
          </a:p>
          <a:p>
            <a:pPr lvl="1">
              <a:buClr>
                <a:schemeClr val="accent5"/>
              </a:buClr>
            </a:pPr>
            <a:r>
              <a:rPr lang="en-US" dirty="0" smtClean="0"/>
              <a:t>Postoperative</a:t>
            </a:r>
            <a:endParaRPr lang="en-US" dirty="0"/>
          </a:p>
          <a:p>
            <a:pPr lvl="1">
              <a:buClr>
                <a:schemeClr val="accent5"/>
              </a:buClr>
            </a:pPr>
            <a:r>
              <a:rPr lang="en-US" dirty="0" smtClean="0"/>
              <a:t>Followup</a:t>
            </a:r>
            <a:endParaRPr lang="en-US" dirty="0"/>
          </a:p>
          <a:p>
            <a:r>
              <a:rPr lang="en-US" dirty="0" smtClean="0"/>
              <a:t>Placed </a:t>
            </a:r>
            <a:r>
              <a:rPr lang="en-US" dirty="0"/>
              <a:t>on patient’s </a:t>
            </a:r>
            <a:r>
              <a:rPr lang="en-US" dirty="0" smtClean="0"/>
              <a:t>chart</a:t>
            </a:r>
          </a:p>
          <a:p>
            <a:r>
              <a:rPr lang="en-US" dirty="0" smtClean="0"/>
              <a:t>Submitted at </a:t>
            </a:r>
            <a:r>
              <a:rPr lang="en-US" dirty="0"/>
              <a:t>the case </a:t>
            </a:r>
            <a:r>
              <a:rPr lang="en-US" dirty="0" smtClean="0"/>
              <a:t>conclusion</a:t>
            </a:r>
            <a:endParaRPr lang="en-US" dirty="0"/>
          </a:p>
        </p:txBody>
      </p:sp>
    </p:spTree>
    <p:extLst>
      <p:ext uri="{BB962C8B-B14F-4D97-AF65-F5344CB8AC3E}">
        <p14:creationId xmlns:p14="http://schemas.microsoft.com/office/powerpoint/2010/main" val="3003749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pPr>
            <a:r>
              <a:rPr lang="en-US" altLang="en-US" dirty="0" smtClean="0">
                <a:solidFill>
                  <a:schemeClr val="bg1"/>
                </a:solidFill>
              </a:rPr>
              <a:t>Debriefing Process</a:t>
            </a:r>
            <a:endParaRPr lang="en-US" altLang="en-US" sz="2000" dirty="0" smtClean="0">
              <a:solidFill>
                <a:schemeClr val="bg1"/>
              </a:solidFill>
            </a:endParaRPr>
          </a:p>
        </p:txBody>
      </p:sp>
      <p:sp>
        <p:nvSpPr>
          <p:cNvPr id="22533" name="TextBox 10"/>
          <p:cNvSpPr txBox="1">
            <a:spLocks noChangeArrowheads="1"/>
          </p:cNvSpPr>
          <p:nvPr/>
        </p:nvSpPr>
        <p:spPr bwMode="auto">
          <a:xfrm>
            <a:off x="304800" y="1524000"/>
            <a:ext cx="2011680" cy="240065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PREOP</a:t>
            </a:r>
          </a:p>
          <a:p>
            <a:pPr eaLnBrk="1" hangingPunct="1">
              <a:spcBef>
                <a:spcPct val="0"/>
              </a:spcBef>
              <a:spcAft>
                <a:spcPts val="1200"/>
              </a:spcAft>
              <a:buFontTx/>
              <a:buNone/>
            </a:pPr>
            <a:r>
              <a:rPr lang="en-US" altLang="en-US" sz="1600" i="1" dirty="0">
                <a:latin typeface="Arial"/>
                <a:cs typeface="Arial"/>
              </a:rPr>
              <a:t>F</a:t>
            </a:r>
            <a:r>
              <a:rPr lang="en-US" altLang="en-US" sz="1600" i="1" dirty="0" smtClean="0">
                <a:latin typeface="Arial"/>
                <a:cs typeface="Arial"/>
              </a:rPr>
              <a:t>ront </a:t>
            </a:r>
            <a:r>
              <a:rPr lang="en-US" altLang="en-US" sz="1600" i="1" dirty="0">
                <a:latin typeface="Arial"/>
                <a:cs typeface="Arial"/>
              </a:rPr>
              <a:t>of the form </a:t>
            </a:r>
            <a:endParaRPr lang="en-US" altLang="en-US" sz="1600" i="1" dirty="0" smtClean="0">
              <a:latin typeface="Arial"/>
              <a:cs typeface="Arial"/>
            </a:endParaRPr>
          </a:p>
          <a:p>
            <a:pPr eaLnBrk="1" hangingPunct="1">
              <a:spcBef>
                <a:spcPct val="0"/>
              </a:spcBef>
              <a:spcAft>
                <a:spcPts val="1200"/>
              </a:spcAft>
              <a:buNone/>
            </a:pPr>
            <a:r>
              <a:rPr lang="en-US" altLang="en-US" sz="1600" dirty="0">
                <a:latin typeface="Arial"/>
                <a:cs typeface="Arial"/>
              </a:rPr>
              <a:t>P</a:t>
            </a:r>
            <a:r>
              <a:rPr lang="en-US" altLang="en-US" sz="1600" dirty="0" smtClean="0">
                <a:latin typeface="Arial"/>
                <a:cs typeface="Arial"/>
              </a:rPr>
              <a:t>reoperative nurse initiates</a:t>
            </a:r>
          </a:p>
          <a:p>
            <a:pPr eaLnBrk="1" hangingPunct="1">
              <a:spcBef>
                <a:spcPct val="0"/>
              </a:spcBef>
              <a:spcAft>
                <a:spcPts val="1200"/>
              </a:spcAft>
              <a:buNone/>
            </a:pPr>
            <a:r>
              <a:rPr lang="en-US" altLang="en-US" sz="1600" dirty="0" smtClean="0">
                <a:latin typeface="Arial"/>
                <a:cs typeface="Arial"/>
              </a:rPr>
              <a:t>Primary perioperative team communication tool</a:t>
            </a:r>
            <a:endParaRPr lang="en-US" altLang="en-US" sz="1600" dirty="0">
              <a:latin typeface="Arial"/>
              <a:cs typeface="Arial"/>
            </a:endParaRPr>
          </a:p>
        </p:txBody>
      </p:sp>
      <p:sp>
        <p:nvSpPr>
          <p:cNvPr id="22534" name="TextBox 11"/>
          <p:cNvSpPr txBox="1">
            <a:spLocks noChangeArrowheads="1"/>
          </p:cNvSpPr>
          <p:nvPr/>
        </p:nvSpPr>
        <p:spPr bwMode="auto">
          <a:xfrm>
            <a:off x="2514600" y="1524000"/>
            <a:ext cx="2011680" cy="452431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INTRAOP</a:t>
            </a:r>
          </a:p>
          <a:p>
            <a:pPr eaLnBrk="1" hangingPunct="1">
              <a:spcBef>
                <a:spcPct val="0"/>
              </a:spcBef>
              <a:spcAft>
                <a:spcPts val="1200"/>
              </a:spcAft>
              <a:buFontTx/>
              <a:buNone/>
            </a:pPr>
            <a:r>
              <a:rPr lang="en-US" altLang="en-US" sz="1600" i="1" dirty="0">
                <a:latin typeface="Arial"/>
                <a:cs typeface="Arial"/>
              </a:rPr>
              <a:t>Back of the </a:t>
            </a:r>
            <a:r>
              <a:rPr lang="en-US" altLang="en-US" sz="1600" i="1" dirty="0" smtClean="0">
                <a:latin typeface="Arial"/>
                <a:cs typeface="Arial"/>
              </a:rPr>
              <a:t>form </a:t>
            </a:r>
            <a:endParaRPr lang="en-US" altLang="en-US" sz="1600" i="1" dirty="0">
              <a:latin typeface="Arial"/>
              <a:cs typeface="Arial"/>
            </a:endParaRPr>
          </a:p>
          <a:p>
            <a:pPr eaLnBrk="1" hangingPunct="1">
              <a:spcBef>
                <a:spcPct val="0"/>
              </a:spcBef>
              <a:spcAft>
                <a:spcPts val="1200"/>
              </a:spcAft>
              <a:buFontTx/>
              <a:buNone/>
            </a:pPr>
            <a:r>
              <a:rPr lang="en-US" altLang="en-US" sz="1600" dirty="0">
                <a:latin typeface="Arial"/>
                <a:cs typeface="Arial"/>
              </a:rPr>
              <a:t>O</a:t>
            </a:r>
            <a:r>
              <a:rPr lang="en-US" altLang="en-US" sz="1600" dirty="0" smtClean="0">
                <a:latin typeface="Arial"/>
                <a:cs typeface="Arial"/>
              </a:rPr>
              <a:t>perating </a:t>
            </a:r>
            <a:r>
              <a:rPr lang="en-US" altLang="en-US" sz="1600" dirty="0">
                <a:latin typeface="Arial"/>
                <a:cs typeface="Arial"/>
              </a:rPr>
              <a:t>room </a:t>
            </a:r>
            <a:r>
              <a:rPr lang="en-US" altLang="en-US" sz="1600" dirty="0" smtClean="0">
                <a:latin typeface="Arial"/>
                <a:cs typeface="Arial"/>
              </a:rPr>
              <a:t>nurse coordinates</a:t>
            </a:r>
          </a:p>
          <a:p>
            <a:pPr eaLnBrk="1" hangingPunct="1">
              <a:spcBef>
                <a:spcPct val="0"/>
              </a:spcBef>
              <a:spcAft>
                <a:spcPts val="1200"/>
              </a:spcAft>
              <a:buFontTx/>
              <a:buNone/>
            </a:pPr>
            <a:r>
              <a:rPr lang="en-US" altLang="en-US" sz="1600" dirty="0" smtClean="0">
                <a:latin typeface="Arial"/>
                <a:cs typeface="Arial"/>
              </a:rPr>
              <a:t>Verify </a:t>
            </a:r>
            <a:r>
              <a:rPr lang="en-US" altLang="en-US" sz="1600" dirty="0">
                <a:latin typeface="Arial"/>
                <a:cs typeface="Arial"/>
              </a:rPr>
              <a:t>procedure, specimen, and </a:t>
            </a:r>
            <a:r>
              <a:rPr lang="en-US" altLang="en-US" sz="1600" dirty="0" smtClean="0">
                <a:latin typeface="Arial"/>
                <a:cs typeface="Arial"/>
              </a:rPr>
              <a:t>postoperative management</a:t>
            </a:r>
          </a:p>
          <a:p>
            <a:pPr eaLnBrk="1" hangingPunct="1">
              <a:spcBef>
                <a:spcPct val="0"/>
              </a:spcBef>
              <a:spcAft>
                <a:spcPts val="1200"/>
              </a:spcAft>
              <a:buNone/>
            </a:pPr>
            <a:r>
              <a:rPr lang="en-US" altLang="en-US" sz="1600" dirty="0" smtClean="0">
                <a:latin typeface="Arial"/>
                <a:cs typeface="Arial"/>
              </a:rPr>
              <a:t>Document </a:t>
            </a:r>
            <a:r>
              <a:rPr lang="en-US" altLang="en-US" sz="1600" dirty="0">
                <a:latin typeface="Arial"/>
                <a:cs typeface="Arial"/>
              </a:rPr>
              <a:t>debriefing comments </a:t>
            </a:r>
            <a:r>
              <a:rPr lang="en-US" altLang="en-US" sz="1600" dirty="0" smtClean="0">
                <a:latin typeface="Arial"/>
                <a:cs typeface="Arial"/>
              </a:rPr>
              <a:t>including </a:t>
            </a:r>
            <a:r>
              <a:rPr lang="en-US" altLang="en-US" sz="1600" dirty="0">
                <a:latin typeface="Arial"/>
                <a:cs typeface="Arial"/>
              </a:rPr>
              <a:t>what went well, good catches, and improvement </a:t>
            </a:r>
            <a:r>
              <a:rPr lang="en-US" altLang="en-US" sz="1600" dirty="0" smtClean="0">
                <a:latin typeface="Arial"/>
                <a:cs typeface="Arial"/>
              </a:rPr>
              <a:t>opportunities</a:t>
            </a:r>
            <a:endParaRPr lang="en-US" altLang="en-US" sz="1600" dirty="0">
              <a:latin typeface="Arial"/>
              <a:cs typeface="Arial"/>
            </a:endParaRPr>
          </a:p>
        </p:txBody>
      </p:sp>
      <p:cxnSp>
        <p:nvCxnSpPr>
          <p:cNvPr id="7" name="Straight Arrow Connector 6"/>
          <p:cNvCxnSpPr/>
          <p:nvPr/>
        </p:nvCxnSpPr>
        <p:spPr>
          <a:xfrm>
            <a:off x="2057400" y="1752600"/>
            <a:ext cx="527578"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536" name="TextBox 15"/>
          <p:cNvSpPr txBox="1">
            <a:spLocks noChangeArrowheads="1"/>
          </p:cNvSpPr>
          <p:nvPr/>
        </p:nvSpPr>
        <p:spPr bwMode="auto">
          <a:xfrm>
            <a:off x="4724400" y="1524000"/>
            <a:ext cx="2011680" cy="289309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POSTOP</a:t>
            </a:r>
          </a:p>
          <a:p>
            <a:pPr eaLnBrk="1" hangingPunct="1">
              <a:spcBef>
                <a:spcPct val="0"/>
              </a:spcBef>
              <a:spcAft>
                <a:spcPts val="1200"/>
              </a:spcAft>
              <a:buFontTx/>
              <a:buNone/>
            </a:pPr>
            <a:r>
              <a:rPr lang="en-US" altLang="en-US" sz="1600" dirty="0" smtClean="0">
                <a:latin typeface="Arial"/>
                <a:cs typeface="Arial"/>
              </a:rPr>
              <a:t>Nurse-led handoff communication </a:t>
            </a:r>
          </a:p>
          <a:p>
            <a:pPr eaLnBrk="1" hangingPunct="1">
              <a:spcBef>
                <a:spcPct val="0"/>
              </a:spcBef>
              <a:spcAft>
                <a:spcPts val="1200"/>
              </a:spcAft>
              <a:buFontTx/>
              <a:buNone/>
            </a:pPr>
            <a:r>
              <a:rPr lang="en-US" altLang="en-US" sz="1600" dirty="0" smtClean="0">
                <a:latin typeface="Arial"/>
                <a:cs typeface="Arial"/>
              </a:rPr>
              <a:t>Include procedure</a:t>
            </a:r>
            <a:r>
              <a:rPr lang="en-US" altLang="en-US" sz="1600" dirty="0">
                <a:latin typeface="Arial"/>
                <a:cs typeface="Arial"/>
              </a:rPr>
              <a:t>, medications, etc.</a:t>
            </a:r>
          </a:p>
          <a:p>
            <a:pPr eaLnBrk="1" hangingPunct="1">
              <a:spcBef>
                <a:spcPct val="0"/>
              </a:spcBef>
              <a:spcAft>
                <a:spcPts val="1200"/>
              </a:spcAft>
              <a:buFontTx/>
              <a:buNone/>
            </a:pPr>
            <a:r>
              <a:rPr lang="en-US" altLang="en-US" sz="1600" dirty="0" smtClean="0">
                <a:latin typeface="Arial"/>
                <a:cs typeface="Arial"/>
              </a:rPr>
              <a:t>Submit </a:t>
            </a:r>
            <a:r>
              <a:rPr lang="en-US" altLang="en-US" sz="1600" dirty="0">
                <a:latin typeface="Arial"/>
                <a:cs typeface="Arial"/>
              </a:rPr>
              <a:t>debriefing form to the operating room front desk</a:t>
            </a:r>
          </a:p>
        </p:txBody>
      </p:sp>
      <p:cxnSp>
        <p:nvCxnSpPr>
          <p:cNvPr id="20" name="Straight Arrow Connector 19"/>
          <p:cNvCxnSpPr/>
          <p:nvPr/>
        </p:nvCxnSpPr>
        <p:spPr>
          <a:xfrm>
            <a:off x="4306888" y="1752600"/>
            <a:ext cx="493712"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934200" y="1524000"/>
            <a:ext cx="2011680" cy="206210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spcAft>
                <a:spcPts val="1200"/>
              </a:spcAft>
              <a:defRPr/>
            </a:pPr>
            <a:r>
              <a:rPr lang="en-US" sz="2400" b="1" dirty="0" smtClean="0">
                <a:latin typeface="Arial"/>
                <a:cs typeface="Arial"/>
              </a:rPr>
              <a:t>FOLLOWUP</a:t>
            </a:r>
            <a:endParaRPr lang="en-US" sz="1050" b="1" dirty="0">
              <a:latin typeface="Arial"/>
              <a:cs typeface="Arial"/>
            </a:endParaRPr>
          </a:p>
          <a:p>
            <a:pPr>
              <a:spcAft>
                <a:spcPts val="1200"/>
              </a:spcAft>
              <a:defRPr/>
            </a:pPr>
            <a:r>
              <a:rPr lang="en-US" sz="1600" dirty="0">
                <a:latin typeface="Arial"/>
                <a:cs typeface="Arial"/>
              </a:rPr>
              <a:t>Daily</a:t>
            </a:r>
          </a:p>
          <a:p>
            <a:pPr>
              <a:spcAft>
                <a:spcPts val="1200"/>
              </a:spcAft>
              <a:defRPr/>
            </a:pPr>
            <a:r>
              <a:rPr lang="en-US" sz="1600" dirty="0">
                <a:latin typeface="Arial"/>
                <a:cs typeface="Arial"/>
              </a:rPr>
              <a:t>Weekly</a:t>
            </a:r>
          </a:p>
          <a:p>
            <a:pPr>
              <a:spcAft>
                <a:spcPts val="1200"/>
              </a:spcAft>
              <a:defRPr/>
            </a:pPr>
            <a:r>
              <a:rPr lang="en-US" sz="1600" dirty="0">
                <a:latin typeface="Arial"/>
                <a:cs typeface="Arial"/>
              </a:rPr>
              <a:t>Monthly</a:t>
            </a:r>
          </a:p>
          <a:p>
            <a:pPr>
              <a:spcAft>
                <a:spcPts val="1200"/>
              </a:spcAft>
              <a:defRPr/>
            </a:pPr>
            <a:r>
              <a:rPr lang="en-US" sz="1600" dirty="0">
                <a:latin typeface="Arial"/>
                <a:cs typeface="Arial"/>
              </a:rPr>
              <a:t>Quarterly</a:t>
            </a:r>
          </a:p>
        </p:txBody>
      </p:sp>
      <p:cxnSp>
        <p:nvCxnSpPr>
          <p:cNvPr id="29" name="Straight Arrow Connector 28"/>
          <p:cNvCxnSpPr/>
          <p:nvPr/>
        </p:nvCxnSpPr>
        <p:spPr>
          <a:xfrm>
            <a:off x="6554788" y="1752600"/>
            <a:ext cx="455612"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864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pPr>
            <a:r>
              <a:rPr lang="en-US" altLang="en-US" dirty="0" smtClean="0">
                <a:solidFill>
                  <a:schemeClr val="bg1"/>
                </a:solidFill>
              </a:rPr>
              <a:t>Debriefing Process</a:t>
            </a:r>
            <a:endParaRPr lang="en-US" altLang="en-US" sz="2000" dirty="0" smtClean="0">
              <a:solidFill>
                <a:schemeClr val="bg1"/>
              </a:solidFill>
            </a:endParaRPr>
          </a:p>
        </p:txBody>
      </p:sp>
      <p:sp>
        <p:nvSpPr>
          <p:cNvPr id="28" name="TextBox 27"/>
          <p:cNvSpPr txBox="1"/>
          <p:nvPr/>
        </p:nvSpPr>
        <p:spPr>
          <a:xfrm>
            <a:off x="457200" y="1108531"/>
            <a:ext cx="8153400" cy="4985981"/>
          </a:xfrm>
          <a:prstGeom prst="rect">
            <a:avLst/>
          </a:prstGeom>
          <a:ln/>
        </p:spPr>
        <p:style>
          <a:lnRef idx="1">
            <a:schemeClr val="accent6"/>
          </a:lnRef>
          <a:fillRef idx="2">
            <a:schemeClr val="accent6"/>
          </a:fillRef>
          <a:effectRef idx="1">
            <a:schemeClr val="accent6"/>
          </a:effectRef>
          <a:fontRef idx="minor">
            <a:schemeClr val="dk1"/>
          </a:fontRef>
        </p:style>
        <p:txBody>
          <a:bodyPr wrap="square" numCol="2" spcCol="365760">
            <a:spAutoFit/>
          </a:bodyPr>
          <a:lstStyle/>
          <a:p>
            <a:pPr>
              <a:spcAft>
                <a:spcPts val="1200"/>
              </a:spcAft>
              <a:defRPr/>
            </a:pPr>
            <a:r>
              <a:rPr lang="en-US" sz="2400" b="1" dirty="0" smtClean="0">
                <a:latin typeface="Arial"/>
                <a:cs typeface="Arial"/>
              </a:rPr>
              <a:t>FOLLOWUP</a:t>
            </a:r>
            <a:endParaRPr lang="en-US" sz="2400" b="1" dirty="0">
              <a:latin typeface="Arial"/>
              <a:cs typeface="Arial"/>
            </a:endParaRPr>
          </a:p>
          <a:p>
            <a:pPr>
              <a:defRPr/>
            </a:pPr>
            <a:r>
              <a:rPr lang="en-US" b="1" dirty="0">
                <a:latin typeface="Arial"/>
                <a:cs typeface="Arial"/>
              </a:rPr>
              <a:t>Daily</a:t>
            </a:r>
            <a:endParaRPr lang="en-US" sz="1600" dirty="0">
              <a:latin typeface="Arial"/>
              <a:cs typeface="Arial"/>
            </a:endParaRPr>
          </a:p>
          <a:p>
            <a:pPr marL="171450" indent="-171450">
              <a:spcAft>
                <a:spcPts val="1200"/>
              </a:spcAft>
              <a:buFont typeface="Arial" panose="020B0604020202020204" pitchFamily="34" charset="0"/>
              <a:buChar char="•"/>
              <a:defRPr/>
            </a:pPr>
            <a:r>
              <a:rPr lang="en-US" sz="1600" dirty="0" smtClean="0">
                <a:latin typeface="Arial"/>
                <a:cs typeface="Arial"/>
              </a:rPr>
              <a:t>Operating room clerical </a:t>
            </a:r>
            <a:r>
              <a:rPr lang="en-US" sz="1600" dirty="0">
                <a:latin typeface="Arial"/>
                <a:cs typeface="Arial"/>
              </a:rPr>
              <a:t>staff </a:t>
            </a:r>
            <a:r>
              <a:rPr lang="en-US" sz="1600" dirty="0" smtClean="0">
                <a:latin typeface="Arial"/>
                <a:cs typeface="Arial"/>
              </a:rPr>
              <a:t>enters </a:t>
            </a:r>
            <a:r>
              <a:rPr lang="en-US" sz="1600" dirty="0">
                <a:latin typeface="Arial"/>
                <a:cs typeface="Arial"/>
              </a:rPr>
              <a:t>debriefing comments into </a:t>
            </a:r>
            <a:r>
              <a:rPr lang="en-US" sz="1600" dirty="0" smtClean="0">
                <a:latin typeface="Arial"/>
                <a:cs typeface="Arial"/>
              </a:rPr>
              <a:t>a spreadsheet</a:t>
            </a:r>
            <a:endParaRPr lang="en-US" sz="1600" dirty="0">
              <a:latin typeface="Arial"/>
              <a:cs typeface="Arial"/>
            </a:endParaRPr>
          </a:p>
          <a:p>
            <a:pPr marL="171450" indent="-171450">
              <a:spcAft>
                <a:spcPts val="1200"/>
              </a:spcAft>
              <a:buFont typeface="Arial" panose="020B0604020202020204" pitchFamily="34" charset="0"/>
              <a:buChar char="•"/>
              <a:defRPr/>
            </a:pPr>
            <a:r>
              <a:rPr lang="en-US" sz="1600" dirty="0" smtClean="0">
                <a:latin typeface="Arial"/>
                <a:cs typeface="Arial"/>
              </a:rPr>
              <a:t>Operating room </a:t>
            </a:r>
            <a:r>
              <a:rPr lang="en-US" sz="1600" dirty="0">
                <a:latin typeface="Arial"/>
                <a:cs typeface="Arial"/>
              </a:rPr>
              <a:t>c</a:t>
            </a:r>
            <a:r>
              <a:rPr lang="en-US" sz="1600" dirty="0" smtClean="0">
                <a:latin typeface="Arial"/>
                <a:cs typeface="Arial"/>
              </a:rPr>
              <a:t>harge nurse </a:t>
            </a:r>
            <a:r>
              <a:rPr lang="en-US" sz="1600" dirty="0">
                <a:latin typeface="Arial"/>
                <a:cs typeface="Arial"/>
              </a:rPr>
              <a:t>reviews the debriefing comments </a:t>
            </a:r>
            <a:r>
              <a:rPr lang="en-US" sz="1600" dirty="0" smtClean="0">
                <a:latin typeface="Arial"/>
                <a:cs typeface="Arial"/>
              </a:rPr>
              <a:t>each day and adds followup instructions</a:t>
            </a:r>
          </a:p>
          <a:p>
            <a:pPr marL="171450" indent="-171450">
              <a:spcAft>
                <a:spcPts val="1200"/>
              </a:spcAft>
              <a:buFont typeface="Arial" panose="020B0604020202020204" pitchFamily="34" charset="0"/>
              <a:buChar char="•"/>
              <a:defRPr/>
            </a:pPr>
            <a:r>
              <a:rPr lang="en-US" sz="1600" dirty="0" smtClean="0">
                <a:latin typeface="Arial"/>
                <a:cs typeface="Arial"/>
              </a:rPr>
              <a:t>Operating room charge nurse also notifies operating room management of any urgent safety </a:t>
            </a:r>
            <a:r>
              <a:rPr lang="en-US" sz="1600" dirty="0">
                <a:latin typeface="Arial"/>
                <a:cs typeface="Arial"/>
              </a:rPr>
              <a:t>matters</a:t>
            </a:r>
          </a:p>
          <a:p>
            <a:pPr>
              <a:defRPr/>
            </a:pPr>
            <a:r>
              <a:rPr lang="en-US" b="1" dirty="0">
                <a:latin typeface="Arial"/>
                <a:cs typeface="Arial"/>
              </a:rPr>
              <a:t>Weekly</a:t>
            </a:r>
            <a:endParaRPr lang="en-US" sz="1600" b="1" dirty="0">
              <a:latin typeface="Arial"/>
              <a:cs typeface="Arial"/>
            </a:endParaRPr>
          </a:p>
          <a:p>
            <a:pPr marL="171450" indent="-171450">
              <a:spcAft>
                <a:spcPts val="1200"/>
              </a:spcAft>
              <a:buFont typeface="Arial" panose="020B0604020202020204" pitchFamily="34" charset="0"/>
              <a:buChar char="•"/>
              <a:defRPr/>
            </a:pPr>
            <a:r>
              <a:rPr lang="en-US" sz="1600" dirty="0" smtClean="0">
                <a:latin typeface="Arial"/>
                <a:cs typeface="Arial"/>
              </a:rPr>
              <a:t>Operating room </a:t>
            </a:r>
            <a:r>
              <a:rPr lang="en-US" sz="1600" dirty="0">
                <a:latin typeface="Arial"/>
                <a:cs typeface="Arial"/>
              </a:rPr>
              <a:t>c</a:t>
            </a:r>
            <a:r>
              <a:rPr lang="en-US" sz="1600" dirty="0" smtClean="0">
                <a:latin typeface="Arial"/>
                <a:cs typeface="Arial"/>
              </a:rPr>
              <a:t>harge </a:t>
            </a:r>
            <a:r>
              <a:rPr lang="en-US" sz="1600" dirty="0">
                <a:latin typeface="Arial"/>
                <a:cs typeface="Arial"/>
              </a:rPr>
              <a:t>n</a:t>
            </a:r>
            <a:r>
              <a:rPr lang="en-US" sz="1600" dirty="0" smtClean="0">
                <a:latin typeface="Arial"/>
                <a:cs typeface="Arial"/>
              </a:rPr>
              <a:t>urse and operating room management review compilation of briefing comments</a:t>
            </a:r>
            <a:endParaRPr lang="en-US" sz="1600" dirty="0">
              <a:latin typeface="Arial"/>
              <a:cs typeface="Arial"/>
            </a:endParaRPr>
          </a:p>
          <a:p>
            <a:pPr marL="171450" indent="-171450">
              <a:spcAft>
                <a:spcPts val="1200"/>
              </a:spcAft>
              <a:buFont typeface="Arial" panose="020B0604020202020204" pitchFamily="34" charset="0"/>
              <a:buChar char="•"/>
              <a:defRPr/>
            </a:pPr>
            <a:r>
              <a:rPr lang="en-US" sz="1600" dirty="0" smtClean="0">
                <a:latin typeface="Arial"/>
                <a:cs typeface="Arial"/>
              </a:rPr>
              <a:t>Share </a:t>
            </a:r>
            <a:r>
              <a:rPr lang="en-US" sz="1600" dirty="0" err="1" smtClean="0">
                <a:latin typeface="Arial"/>
                <a:cs typeface="Arial"/>
              </a:rPr>
              <a:t>followups</a:t>
            </a:r>
            <a:r>
              <a:rPr lang="en-US" sz="1600" dirty="0" smtClean="0">
                <a:latin typeface="Arial"/>
                <a:cs typeface="Arial"/>
              </a:rPr>
              <a:t> with operating room staff </a:t>
            </a:r>
            <a:r>
              <a:rPr lang="en-US" sz="1600" dirty="0">
                <a:latin typeface="Arial"/>
                <a:cs typeface="Arial"/>
              </a:rPr>
              <a:t>during </a:t>
            </a:r>
            <a:r>
              <a:rPr lang="en-US" sz="1600" dirty="0" smtClean="0">
                <a:latin typeface="Arial"/>
                <a:cs typeface="Arial"/>
              </a:rPr>
              <a:t>department </a:t>
            </a:r>
            <a:r>
              <a:rPr lang="en-US" sz="1600" dirty="0">
                <a:latin typeface="Arial"/>
                <a:cs typeface="Arial"/>
              </a:rPr>
              <a:t>huddles</a:t>
            </a:r>
          </a:p>
          <a:p>
            <a:pPr>
              <a:defRPr/>
            </a:pPr>
            <a:endParaRPr lang="en-US" sz="1600" b="1" dirty="0" smtClean="0">
              <a:latin typeface="Arial"/>
              <a:cs typeface="Arial"/>
            </a:endParaRPr>
          </a:p>
          <a:p>
            <a:pPr>
              <a:defRPr/>
            </a:pPr>
            <a:endParaRPr lang="en-US" sz="1600" b="1" dirty="0">
              <a:latin typeface="Arial"/>
              <a:cs typeface="Arial"/>
            </a:endParaRPr>
          </a:p>
          <a:p>
            <a:pPr>
              <a:defRPr/>
            </a:pPr>
            <a:r>
              <a:rPr lang="en-US" b="1" dirty="0" smtClean="0">
                <a:latin typeface="Arial"/>
                <a:cs typeface="Arial"/>
              </a:rPr>
              <a:t>Monthly</a:t>
            </a:r>
            <a:endParaRPr lang="en-US" sz="1600" b="1" dirty="0">
              <a:latin typeface="Arial"/>
              <a:cs typeface="Arial"/>
            </a:endParaRPr>
          </a:p>
          <a:p>
            <a:pPr marL="508000" indent="-160338">
              <a:spcAft>
                <a:spcPts val="1200"/>
              </a:spcAft>
              <a:buFont typeface="Arial" panose="020B0604020202020204" pitchFamily="34" charset="0"/>
              <a:buChar char="•"/>
              <a:defRPr/>
            </a:pPr>
            <a:r>
              <a:rPr lang="en-US" sz="1600" dirty="0" smtClean="0">
                <a:latin typeface="Arial"/>
                <a:cs typeface="Arial"/>
              </a:rPr>
              <a:t>Segment comments for each specialty and review </a:t>
            </a:r>
            <a:r>
              <a:rPr lang="en-US" sz="1600" dirty="0">
                <a:latin typeface="Arial"/>
                <a:cs typeface="Arial"/>
              </a:rPr>
              <a:t>in </a:t>
            </a:r>
            <a:r>
              <a:rPr lang="en-US" sz="1600" dirty="0" smtClean="0">
                <a:latin typeface="Arial"/>
                <a:cs typeface="Arial"/>
              </a:rPr>
              <a:t>respective Highly </a:t>
            </a:r>
            <a:r>
              <a:rPr lang="en-US" sz="1600" dirty="0">
                <a:latin typeface="Arial"/>
                <a:cs typeface="Arial"/>
              </a:rPr>
              <a:t>Reliable Surgical </a:t>
            </a:r>
            <a:r>
              <a:rPr lang="en-US" sz="1600" dirty="0" smtClean="0">
                <a:latin typeface="Arial"/>
                <a:cs typeface="Arial"/>
              </a:rPr>
              <a:t>Team (HRST) meetings</a:t>
            </a:r>
          </a:p>
          <a:p>
            <a:pPr marL="508000" indent="-160338">
              <a:spcAft>
                <a:spcPts val="1200"/>
              </a:spcAft>
              <a:buFont typeface="Arial" panose="020B0604020202020204" pitchFamily="34" charset="0"/>
              <a:buChar char="•"/>
              <a:defRPr/>
            </a:pPr>
            <a:r>
              <a:rPr lang="en-US" sz="1600" dirty="0" smtClean="0">
                <a:latin typeface="Arial"/>
                <a:cs typeface="Arial"/>
              </a:rPr>
              <a:t>Post results on department </a:t>
            </a:r>
            <a:r>
              <a:rPr lang="en-US" sz="1600" dirty="0">
                <a:latin typeface="Arial"/>
                <a:cs typeface="Arial"/>
              </a:rPr>
              <a:t>communication board</a:t>
            </a:r>
          </a:p>
          <a:p>
            <a:pPr marL="280988">
              <a:defRPr/>
            </a:pPr>
            <a:r>
              <a:rPr lang="en-US" b="1" dirty="0">
                <a:latin typeface="Arial"/>
                <a:cs typeface="Arial"/>
              </a:rPr>
              <a:t>Quarterly</a:t>
            </a:r>
            <a:endParaRPr lang="en-US" sz="1600" b="1" dirty="0">
              <a:latin typeface="Arial"/>
              <a:cs typeface="Arial"/>
            </a:endParaRPr>
          </a:p>
          <a:p>
            <a:pPr marL="574675" indent="-173038">
              <a:spcAft>
                <a:spcPts val="1200"/>
              </a:spcAft>
              <a:buFont typeface="Arial" panose="020B0604020202020204" pitchFamily="34" charset="0"/>
              <a:buChar char="•"/>
              <a:defRPr/>
            </a:pPr>
            <a:r>
              <a:rPr lang="en-US" sz="1600" dirty="0" smtClean="0">
                <a:latin typeface="Arial"/>
                <a:cs typeface="Arial"/>
              </a:rPr>
              <a:t>Share with </a:t>
            </a:r>
            <a:r>
              <a:rPr lang="en-US" sz="1600" dirty="0">
                <a:latin typeface="Arial"/>
                <a:cs typeface="Arial"/>
              </a:rPr>
              <a:t>r</a:t>
            </a:r>
            <a:r>
              <a:rPr lang="en-US" sz="1600" dirty="0" smtClean="0">
                <a:latin typeface="Arial"/>
                <a:cs typeface="Arial"/>
              </a:rPr>
              <a:t>egional </a:t>
            </a:r>
            <a:r>
              <a:rPr lang="en-US" sz="1600" dirty="0">
                <a:latin typeface="Arial"/>
                <a:cs typeface="Arial"/>
              </a:rPr>
              <a:t>HRST </a:t>
            </a:r>
            <a:r>
              <a:rPr lang="en-US" sz="1600" dirty="0" smtClean="0">
                <a:latin typeface="Arial"/>
                <a:cs typeface="Arial"/>
              </a:rPr>
              <a:t>committee</a:t>
            </a:r>
            <a:endParaRPr lang="en-US" sz="1600" dirty="0">
              <a:latin typeface="Arial"/>
              <a:cs typeface="Arial"/>
            </a:endParaRPr>
          </a:p>
        </p:txBody>
      </p:sp>
    </p:spTree>
    <p:extLst>
      <p:ext uri="{BB962C8B-B14F-4D97-AF65-F5344CB8AC3E}">
        <p14:creationId xmlns:p14="http://schemas.microsoft.com/office/powerpoint/2010/main" val="508726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solidFill>
                  <a:schemeClr val="bg1"/>
                </a:solidFill>
              </a:rPr>
              <a:t>Examples of Debriefing Comments</a:t>
            </a:r>
          </a:p>
        </p:txBody>
      </p:sp>
      <p:sp>
        <p:nvSpPr>
          <p:cNvPr id="23555" name="Content Placeholder 2"/>
          <p:cNvSpPr>
            <a:spLocks noGrp="1"/>
          </p:cNvSpPr>
          <p:nvPr>
            <p:ph idx="1"/>
          </p:nvPr>
        </p:nvSpPr>
        <p:spPr/>
        <p:txBody>
          <a:bodyPr/>
          <a:lstStyle/>
          <a:p>
            <a:pPr marL="0" indent="0" eaLnBrk="1" hangingPunct="1">
              <a:buNone/>
            </a:pPr>
            <a:r>
              <a:rPr lang="en-US" altLang="en-US" dirty="0" smtClean="0"/>
              <a:t>Good catches and positive comments</a:t>
            </a:r>
            <a:endParaRPr lang="en-US" altLang="en-US" dirty="0"/>
          </a:p>
          <a:p>
            <a:r>
              <a:rPr lang="en-US" altLang="en-US" sz="2800" dirty="0" smtClean="0"/>
              <a:t>Label of specimen</a:t>
            </a:r>
          </a:p>
          <a:p>
            <a:r>
              <a:rPr lang="en-US" altLang="en-US" sz="2800" dirty="0" smtClean="0"/>
              <a:t>Correct procedure name</a:t>
            </a:r>
          </a:p>
          <a:p>
            <a:r>
              <a:rPr lang="en-US" altLang="en-US" sz="2800" dirty="0" smtClean="0"/>
              <a:t>Impact of patient’s religion on care decisions</a:t>
            </a:r>
          </a:p>
          <a:p>
            <a:r>
              <a:rPr lang="en-US" altLang="en-US" sz="2800" dirty="0" smtClean="0"/>
              <a:t>Staff came in to help</a:t>
            </a:r>
          </a:p>
          <a:p>
            <a:r>
              <a:rPr lang="en-US" altLang="en-US" sz="2800" dirty="0" smtClean="0"/>
              <a:t>Consent did not match case schedule</a:t>
            </a:r>
          </a:p>
          <a:p>
            <a:r>
              <a:rPr lang="en-US" altLang="en-US" sz="2800" dirty="0" smtClean="0"/>
              <a:t>Necessary equipment/instrumentation included</a:t>
            </a:r>
          </a:p>
        </p:txBody>
      </p:sp>
    </p:spTree>
    <p:extLst>
      <p:ext uri="{BB962C8B-B14F-4D97-AF65-F5344CB8AC3E}">
        <p14:creationId xmlns:p14="http://schemas.microsoft.com/office/powerpoint/2010/main" val="117927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bg1"/>
                </a:solidFill>
              </a:rPr>
              <a:t>Examples of Debriefing Comments</a:t>
            </a:r>
            <a:endParaRPr lang="en-US" dirty="0"/>
          </a:p>
        </p:txBody>
      </p:sp>
      <p:sp>
        <p:nvSpPr>
          <p:cNvPr id="3" name="Content Placeholder 2"/>
          <p:cNvSpPr>
            <a:spLocks noGrp="1"/>
          </p:cNvSpPr>
          <p:nvPr>
            <p:ph idx="1"/>
          </p:nvPr>
        </p:nvSpPr>
        <p:spPr/>
        <p:txBody>
          <a:bodyPr/>
          <a:lstStyle/>
          <a:p>
            <a:pPr marL="0" indent="0">
              <a:buNone/>
            </a:pPr>
            <a:r>
              <a:rPr lang="en-US" altLang="en-US" dirty="0" smtClean="0"/>
              <a:t>Concerns or opportunities for improvement </a:t>
            </a:r>
          </a:p>
          <a:p>
            <a:r>
              <a:rPr lang="en-US" dirty="0" smtClean="0"/>
              <a:t>Scheduling errors</a:t>
            </a:r>
          </a:p>
          <a:p>
            <a:r>
              <a:rPr lang="en-US" dirty="0" smtClean="0"/>
              <a:t>Radiology delay</a:t>
            </a:r>
          </a:p>
          <a:p>
            <a:r>
              <a:rPr lang="en-US" dirty="0" smtClean="0"/>
              <a:t>Inferior disposable light handles</a:t>
            </a:r>
          </a:p>
          <a:p>
            <a:r>
              <a:rPr lang="en-US" dirty="0" smtClean="0"/>
              <a:t>Instrument tray problem</a:t>
            </a:r>
          </a:p>
          <a:p>
            <a:r>
              <a:rPr lang="en-US" dirty="0" smtClean="0"/>
              <a:t>Outdated preference card</a:t>
            </a:r>
          </a:p>
          <a:p>
            <a:endParaRPr lang="en-US" dirty="0"/>
          </a:p>
        </p:txBody>
      </p:sp>
    </p:spTree>
    <p:extLst>
      <p:ext uri="{BB962C8B-B14F-4D97-AF65-F5344CB8AC3E}">
        <p14:creationId xmlns:p14="http://schemas.microsoft.com/office/powerpoint/2010/main" val="326847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solidFill>
                  <a:schemeClr val="bg1"/>
                </a:solidFill>
              </a:rPr>
              <a:t>Examples of Debriefing Comments</a:t>
            </a:r>
          </a:p>
        </p:txBody>
      </p:sp>
      <p:sp>
        <p:nvSpPr>
          <p:cNvPr id="24579" name="Content Placeholder 2"/>
          <p:cNvSpPr>
            <a:spLocks noGrp="1"/>
          </p:cNvSpPr>
          <p:nvPr>
            <p:ph idx="1"/>
          </p:nvPr>
        </p:nvSpPr>
        <p:spPr/>
        <p:txBody>
          <a:bodyPr>
            <a:noAutofit/>
          </a:bodyPr>
          <a:lstStyle/>
          <a:p>
            <a:pPr marL="0" indent="0" eaLnBrk="1" hangingPunct="1">
              <a:buNone/>
            </a:pPr>
            <a:r>
              <a:rPr lang="en-US" altLang="en-US" sz="2800" dirty="0" smtClean="0"/>
              <a:t>Debriefing comments: </a:t>
            </a:r>
            <a:r>
              <a:rPr lang="en-US" altLang="en-US" sz="2800" b="1" dirty="0" smtClean="0">
                <a:solidFill>
                  <a:schemeClr val="accent5"/>
                </a:solidFill>
              </a:rPr>
              <a:t>Scheduling errors</a:t>
            </a:r>
          </a:p>
          <a:p>
            <a:pPr eaLnBrk="1" hangingPunct="1"/>
            <a:r>
              <a:rPr lang="en-US" altLang="en-US" sz="2800" dirty="0" smtClean="0"/>
              <a:t>Types of issues identified </a:t>
            </a:r>
          </a:p>
          <a:p>
            <a:pPr lvl="1" eaLnBrk="1" hangingPunct="1">
              <a:buClr>
                <a:schemeClr val="accent5"/>
              </a:buClr>
            </a:pPr>
            <a:r>
              <a:rPr lang="en-US" altLang="en-US" sz="2400" dirty="0" smtClean="0"/>
              <a:t>Incorrect procedures in the electronic scheduling system</a:t>
            </a:r>
          </a:p>
          <a:p>
            <a:pPr lvl="1" eaLnBrk="1" hangingPunct="1">
              <a:buClr>
                <a:schemeClr val="accent5"/>
              </a:buClr>
            </a:pPr>
            <a:r>
              <a:rPr lang="en-US" altLang="en-US" sz="2400" dirty="0" smtClean="0"/>
              <a:t>Laterality errors</a:t>
            </a:r>
          </a:p>
          <a:p>
            <a:pPr lvl="1" eaLnBrk="1" hangingPunct="1">
              <a:buClr>
                <a:schemeClr val="accent5"/>
              </a:buClr>
            </a:pPr>
            <a:r>
              <a:rPr lang="en-US" altLang="en-US" sz="2400" dirty="0" smtClean="0"/>
              <a:t>Delays, incorrect instruments, or supplies</a:t>
            </a:r>
          </a:p>
          <a:p>
            <a:pPr lvl="1" eaLnBrk="1" hangingPunct="1">
              <a:buClr>
                <a:schemeClr val="accent5"/>
              </a:buClr>
            </a:pPr>
            <a:r>
              <a:rPr lang="en-US" altLang="en-US" sz="2400" dirty="0" smtClean="0"/>
              <a:t>Safety issues</a:t>
            </a:r>
          </a:p>
          <a:p>
            <a:pPr eaLnBrk="1" hangingPunct="1"/>
            <a:r>
              <a:rPr lang="en-US" altLang="en-US" sz="2800" dirty="0" smtClean="0"/>
              <a:t>Followup</a:t>
            </a:r>
          </a:p>
          <a:p>
            <a:pPr lvl="1" eaLnBrk="1" hangingPunct="1">
              <a:buClr>
                <a:schemeClr val="accent5"/>
              </a:buClr>
            </a:pPr>
            <a:r>
              <a:rPr lang="en-US" altLang="en-US" sz="2400" dirty="0" smtClean="0"/>
              <a:t>Met with clinic staff and surgeons</a:t>
            </a:r>
            <a:endParaRPr lang="en-US" altLang="en-US" sz="2400" dirty="0"/>
          </a:p>
          <a:p>
            <a:pPr lvl="1" eaLnBrk="1" hangingPunct="1">
              <a:buClr>
                <a:schemeClr val="accent5"/>
              </a:buClr>
            </a:pPr>
            <a:r>
              <a:rPr lang="en-US" altLang="en-US" sz="2400" dirty="0" smtClean="0"/>
              <a:t>Provided additional education</a:t>
            </a:r>
          </a:p>
        </p:txBody>
      </p:sp>
    </p:spTree>
    <p:extLst>
      <p:ext uri="{BB962C8B-B14F-4D97-AF65-F5344CB8AC3E}">
        <p14:creationId xmlns:p14="http://schemas.microsoft.com/office/powerpoint/2010/main" val="3326631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solidFill>
                  <a:schemeClr val="bg1"/>
                </a:solidFill>
              </a:rPr>
              <a:t>Examples of Debriefing Comments</a:t>
            </a:r>
          </a:p>
        </p:txBody>
      </p:sp>
      <p:sp>
        <p:nvSpPr>
          <p:cNvPr id="25603" name="Content Placeholder 2"/>
          <p:cNvSpPr>
            <a:spLocks noGrp="1"/>
          </p:cNvSpPr>
          <p:nvPr>
            <p:ph idx="1"/>
          </p:nvPr>
        </p:nvSpPr>
        <p:spPr>
          <a:xfrm>
            <a:off x="457200" y="1219200"/>
            <a:ext cx="8229600" cy="4734296"/>
          </a:xfrm>
        </p:spPr>
        <p:txBody>
          <a:bodyPr>
            <a:noAutofit/>
          </a:bodyPr>
          <a:lstStyle/>
          <a:p>
            <a:pPr marL="0" indent="0" eaLnBrk="1" hangingPunct="1">
              <a:spcBef>
                <a:spcPts val="0"/>
              </a:spcBef>
              <a:spcAft>
                <a:spcPts val="600"/>
              </a:spcAft>
              <a:buNone/>
            </a:pPr>
            <a:r>
              <a:rPr lang="en-US" altLang="en-US" sz="2800" dirty="0" smtClean="0"/>
              <a:t>Debriefing comments: </a:t>
            </a:r>
            <a:r>
              <a:rPr lang="en-US" altLang="en-US" sz="2800" b="1" dirty="0" smtClean="0">
                <a:solidFill>
                  <a:srgbClr val="4BACC6"/>
                </a:solidFill>
              </a:rPr>
              <a:t>Radiology delay</a:t>
            </a:r>
          </a:p>
          <a:p>
            <a:pPr eaLnBrk="1" hangingPunct="1">
              <a:spcBef>
                <a:spcPts val="0"/>
              </a:spcBef>
              <a:spcAft>
                <a:spcPts val="600"/>
              </a:spcAft>
            </a:pPr>
            <a:r>
              <a:rPr lang="en-US" altLang="en-US" sz="2800" dirty="0" smtClean="0"/>
              <a:t>Issues identified </a:t>
            </a:r>
          </a:p>
          <a:p>
            <a:pPr lvl="1" eaLnBrk="1" hangingPunct="1">
              <a:spcBef>
                <a:spcPts val="0"/>
              </a:spcBef>
              <a:spcAft>
                <a:spcPts val="600"/>
              </a:spcAft>
              <a:buClr>
                <a:schemeClr val="accent5"/>
              </a:buClr>
            </a:pPr>
            <a:r>
              <a:rPr lang="en-US" altLang="en-US" sz="2400" dirty="0" smtClean="0"/>
              <a:t>Radiology department initiated new process to request an x-ray technician</a:t>
            </a:r>
          </a:p>
          <a:p>
            <a:pPr lvl="1" eaLnBrk="1" hangingPunct="1">
              <a:spcBef>
                <a:spcPts val="0"/>
              </a:spcBef>
              <a:spcAft>
                <a:spcPts val="600"/>
              </a:spcAft>
              <a:buClr>
                <a:schemeClr val="accent5"/>
              </a:buClr>
            </a:pPr>
            <a:r>
              <a:rPr lang="en-US" altLang="en-US" sz="2400" dirty="0"/>
              <a:t>V</a:t>
            </a:r>
            <a:r>
              <a:rPr lang="en-US" altLang="en-US" sz="2400" dirty="0" smtClean="0"/>
              <a:t>oicemail messages not responsive enough for open surgical cases </a:t>
            </a:r>
          </a:p>
          <a:p>
            <a:pPr lvl="1" eaLnBrk="1" hangingPunct="1">
              <a:spcBef>
                <a:spcPts val="0"/>
              </a:spcBef>
              <a:spcAft>
                <a:spcPts val="600"/>
              </a:spcAft>
              <a:buClr>
                <a:schemeClr val="accent5"/>
              </a:buClr>
            </a:pPr>
            <a:r>
              <a:rPr lang="en-US" altLang="en-US" sz="2400" dirty="0" smtClean="0"/>
              <a:t>Excessive delays upset surgeon and surgical team</a:t>
            </a:r>
          </a:p>
          <a:p>
            <a:pPr eaLnBrk="1" hangingPunct="1">
              <a:spcBef>
                <a:spcPts val="0"/>
              </a:spcBef>
              <a:spcAft>
                <a:spcPts val="600"/>
              </a:spcAft>
            </a:pPr>
            <a:r>
              <a:rPr lang="en-US" altLang="en-US" sz="2800" dirty="0" smtClean="0"/>
              <a:t>Followup</a:t>
            </a:r>
          </a:p>
          <a:p>
            <a:pPr lvl="1" eaLnBrk="1" hangingPunct="1">
              <a:spcBef>
                <a:spcPts val="0"/>
              </a:spcBef>
              <a:spcAft>
                <a:spcPts val="600"/>
              </a:spcAft>
              <a:buClr>
                <a:schemeClr val="accent5"/>
              </a:buClr>
            </a:pPr>
            <a:r>
              <a:rPr lang="en-US" altLang="en-US" sz="2400" dirty="0" smtClean="0"/>
              <a:t>Filtered all debriefing comments related to x-ray delay</a:t>
            </a:r>
          </a:p>
          <a:p>
            <a:pPr lvl="1" eaLnBrk="1" hangingPunct="1">
              <a:spcBef>
                <a:spcPts val="0"/>
              </a:spcBef>
              <a:spcAft>
                <a:spcPts val="600"/>
              </a:spcAft>
              <a:buClr>
                <a:schemeClr val="accent5"/>
              </a:buClr>
            </a:pPr>
            <a:r>
              <a:rPr lang="en-US" altLang="en-US" sz="2400" dirty="0" smtClean="0"/>
              <a:t>Presented Radiology management list of comments</a:t>
            </a:r>
          </a:p>
          <a:p>
            <a:pPr lvl="1" eaLnBrk="1" hangingPunct="1">
              <a:spcBef>
                <a:spcPts val="0"/>
              </a:spcBef>
              <a:spcAft>
                <a:spcPts val="600"/>
              </a:spcAft>
              <a:buClr>
                <a:schemeClr val="accent5"/>
              </a:buClr>
            </a:pPr>
            <a:r>
              <a:rPr lang="en-US" altLang="en-US" sz="2400" dirty="0" smtClean="0"/>
              <a:t>Modified call process to accommodate surgical needs</a:t>
            </a:r>
            <a:endParaRPr lang="en-US" altLang="en-US" sz="2800" dirty="0" smtClean="0"/>
          </a:p>
          <a:p>
            <a:pPr eaLnBrk="1" hangingPunct="1">
              <a:spcBef>
                <a:spcPts val="0"/>
              </a:spcBef>
              <a:spcAft>
                <a:spcPts val="600"/>
              </a:spcAft>
            </a:pPr>
            <a:endParaRPr lang="en-US" altLang="en-US" dirty="0" smtClean="0"/>
          </a:p>
        </p:txBody>
      </p:sp>
    </p:spTree>
    <p:extLst>
      <p:ext uri="{BB962C8B-B14F-4D97-AF65-F5344CB8AC3E}">
        <p14:creationId xmlns:p14="http://schemas.microsoft.com/office/powerpoint/2010/main" val="298119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Recapping Our Approach</a:t>
            </a:r>
            <a:endParaRPr lang="en-US" sz="4000" dirty="0"/>
          </a:p>
        </p:txBody>
      </p:sp>
      <p:grpSp>
        <p:nvGrpSpPr>
          <p:cNvPr id="6" name="Group 5"/>
          <p:cNvGrpSpPr/>
          <p:nvPr/>
        </p:nvGrpSpPr>
        <p:grpSpPr>
          <a:xfrm>
            <a:off x="3348037" y="1556286"/>
            <a:ext cx="2443163" cy="4267200"/>
            <a:chOff x="5943600" y="1562100"/>
            <a:chExt cx="2443163" cy="4267200"/>
          </a:xfrm>
        </p:grpSpPr>
        <p:sp>
          <p:nvSpPr>
            <p:cNvPr id="10" name="Rectangle 9"/>
            <p:cNvSpPr/>
            <p:nvPr/>
          </p:nvSpPr>
          <p:spPr bwMode="auto">
            <a:xfrm>
              <a:off x="5943600" y="1562100"/>
              <a:ext cx="2438400" cy="7747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zh-CN" sz="1600" b="1" dirty="0" smtClean="0">
                  <a:solidFill>
                    <a:schemeClr val="tx1"/>
                  </a:solidFill>
                  <a:latin typeface="Tahoma"/>
                  <a:cs typeface="Tahoma"/>
                </a:rPr>
                <a:t>Reducing Surgical Site Infections</a:t>
              </a:r>
              <a:endParaRPr lang="en-US" altLang="zh-CN" sz="1600" b="1" dirty="0">
                <a:solidFill>
                  <a:schemeClr val="tx1"/>
                </a:solidFill>
                <a:latin typeface="Tahoma"/>
                <a:cs typeface="Tahoma"/>
              </a:endParaRPr>
            </a:p>
          </p:txBody>
        </p:sp>
        <p:sp>
          <p:nvSpPr>
            <p:cNvPr id="11" name="Rectangle 10"/>
            <p:cNvSpPr/>
            <p:nvPr/>
          </p:nvSpPr>
          <p:spPr bwMode="auto">
            <a:xfrm>
              <a:off x="5943600" y="2362200"/>
              <a:ext cx="2443163" cy="3467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600"/>
                </a:spcAft>
                <a:buFont typeface="+mj-lt"/>
                <a:buAutoNum type="arabicPeriod"/>
              </a:pPr>
              <a:r>
                <a:rPr lang="en-US" sz="1600" dirty="0" smtClean="0">
                  <a:solidFill>
                    <a:schemeClr val="tx1"/>
                  </a:solidFill>
                  <a:latin typeface="Tahoma"/>
                  <a:cs typeface="Tahoma"/>
                </a:rPr>
                <a:t>Emerging evidence</a:t>
              </a:r>
            </a:p>
            <a:p>
              <a:pPr marL="452438" lvl="1" indent="-107950">
                <a:spcAft>
                  <a:spcPts val="600"/>
                </a:spcAft>
                <a:buFont typeface="Arial"/>
                <a:buChar char="•"/>
              </a:pPr>
              <a:r>
                <a:rPr lang="en-US" sz="1600" dirty="0" smtClean="0">
                  <a:solidFill>
                    <a:schemeClr val="tx1"/>
                  </a:solidFill>
                  <a:latin typeface="Tahoma"/>
                  <a:cs typeface="Tahoma"/>
                </a:rPr>
                <a:t>Skin preparation</a:t>
              </a:r>
            </a:p>
            <a:p>
              <a:pPr marL="452438" lvl="1" indent="-107950">
                <a:spcAft>
                  <a:spcPts val="600"/>
                </a:spcAft>
                <a:buFont typeface="Arial"/>
                <a:buChar char="•"/>
              </a:pPr>
              <a:r>
                <a:rPr lang="en-US" sz="1600" dirty="0" smtClean="0">
                  <a:solidFill>
                    <a:schemeClr val="tx1"/>
                  </a:solidFill>
                  <a:latin typeface="Tahoma"/>
                  <a:cs typeface="Tahoma"/>
                </a:rPr>
                <a:t>Normothermia</a:t>
              </a:r>
            </a:p>
            <a:p>
              <a:pPr marL="452438" lvl="1" indent="-107950">
                <a:spcAft>
                  <a:spcPts val="600"/>
                </a:spcAft>
                <a:buFont typeface="Arial"/>
                <a:buChar char="•"/>
              </a:pPr>
              <a:r>
                <a:rPr lang="en-US" sz="1600" dirty="0" smtClean="0">
                  <a:solidFill>
                    <a:schemeClr val="tx1"/>
                  </a:solidFill>
                  <a:latin typeface="Tahoma"/>
                  <a:cs typeface="Tahoma"/>
                </a:rPr>
                <a:t>Glucose control</a:t>
              </a:r>
            </a:p>
            <a:p>
              <a:pPr marL="452438" lvl="1" indent="-107950">
                <a:spcAft>
                  <a:spcPts val="600"/>
                </a:spcAft>
                <a:buFont typeface="Arial"/>
                <a:buChar char="•"/>
              </a:pPr>
              <a:r>
                <a:rPr lang="en-US" sz="1600" dirty="0" smtClean="0">
                  <a:solidFill>
                    <a:schemeClr val="tx1"/>
                  </a:solidFill>
                  <a:latin typeface="Tahoma"/>
                  <a:cs typeface="Tahoma"/>
                </a:rPr>
                <a:t>Antibiotic redosing</a:t>
              </a:r>
            </a:p>
            <a:p>
              <a:pPr marL="342900" indent="-342900">
                <a:spcAft>
                  <a:spcPts val="600"/>
                </a:spcAft>
                <a:buFont typeface="+mj-lt"/>
                <a:buAutoNum type="arabicPeriod"/>
              </a:pPr>
              <a:r>
                <a:rPr lang="en-US" sz="1600" dirty="0" smtClean="0">
                  <a:solidFill>
                    <a:schemeClr val="tx1"/>
                  </a:solidFill>
                  <a:latin typeface="Tahoma"/>
                  <a:cs typeface="Tahoma"/>
                </a:rPr>
                <a:t>Local opportunities to improve</a:t>
              </a:r>
            </a:p>
            <a:p>
              <a:pPr marL="342900" indent="-342900">
                <a:spcAft>
                  <a:spcPts val="600"/>
                </a:spcAft>
                <a:buFont typeface="+mj-lt"/>
                <a:buAutoNum type="arabicPeriod"/>
              </a:pPr>
              <a:r>
                <a:rPr lang="en-US" sz="1600" dirty="0" smtClean="0">
                  <a:solidFill>
                    <a:schemeClr val="tx1"/>
                  </a:solidFill>
                  <a:latin typeface="Tahoma"/>
                  <a:cs typeface="Tahoma"/>
                </a:rPr>
                <a:t>Collaborative learning</a:t>
              </a:r>
              <a:endParaRPr lang="en-US" sz="1600" dirty="0">
                <a:solidFill>
                  <a:schemeClr val="tx1"/>
                </a:solidFill>
                <a:latin typeface="Tahoma"/>
                <a:cs typeface="Tahoma"/>
              </a:endParaRPr>
            </a:p>
          </p:txBody>
        </p:sp>
      </p:grpSp>
      <p:sp>
        <p:nvSpPr>
          <p:cNvPr id="15" name="Rectangle 14"/>
          <p:cNvSpPr/>
          <p:nvPr/>
        </p:nvSpPr>
        <p:spPr bwMode="auto">
          <a:xfrm>
            <a:off x="3348038" y="5867400"/>
            <a:ext cx="5029200" cy="4114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n-US" altLang="zh-CN" sz="1600" spc="300" dirty="0" smtClean="0">
              <a:solidFill>
                <a:srgbClr val="FFFFFF"/>
              </a:solidFill>
              <a:latin typeface="Tahoma"/>
              <a:cs typeface="Tahoma"/>
            </a:endParaRPr>
          </a:p>
          <a:p>
            <a:pPr algn="ctr">
              <a:defRPr/>
            </a:pPr>
            <a:r>
              <a:rPr lang="en-US" altLang="zh-CN" sz="1600" spc="300" dirty="0" smtClean="0">
                <a:solidFill>
                  <a:srgbClr val="FFFFFF"/>
                </a:solidFill>
                <a:latin typeface="Tahoma"/>
                <a:cs typeface="Tahoma"/>
              </a:rPr>
              <a:t>TECHNICAL WORK</a:t>
            </a:r>
            <a:endParaRPr lang="en-US" altLang="zh-CN" spc="300" dirty="0" smtClean="0">
              <a:solidFill>
                <a:srgbClr val="FFFFFF"/>
              </a:solidFill>
              <a:latin typeface="Tahoma"/>
              <a:cs typeface="Tahoma"/>
            </a:endParaRPr>
          </a:p>
          <a:p>
            <a:pPr algn="ctr">
              <a:defRPr/>
            </a:pPr>
            <a:endParaRPr lang="en-US" altLang="zh-CN" sz="1600" spc="300" dirty="0">
              <a:solidFill>
                <a:srgbClr val="FFFFFF"/>
              </a:solidFill>
              <a:latin typeface="Tahoma"/>
              <a:cs typeface="Tahoma"/>
            </a:endParaRPr>
          </a:p>
        </p:txBody>
      </p:sp>
      <p:grpSp>
        <p:nvGrpSpPr>
          <p:cNvPr id="5" name="Group 4"/>
          <p:cNvGrpSpPr/>
          <p:nvPr/>
        </p:nvGrpSpPr>
        <p:grpSpPr>
          <a:xfrm>
            <a:off x="5867400" y="1562100"/>
            <a:ext cx="2519363" cy="4267200"/>
            <a:chOff x="5867400" y="1562100"/>
            <a:chExt cx="2519363" cy="4267200"/>
          </a:xfrm>
        </p:grpSpPr>
        <p:sp>
          <p:nvSpPr>
            <p:cNvPr id="8" name="Rectangle 7"/>
            <p:cNvSpPr/>
            <p:nvPr/>
          </p:nvSpPr>
          <p:spPr bwMode="auto">
            <a:xfrm>
              <a:off x="5867400" y="1562100"/>
              <a:ext cx="2519363" cy="7540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ltLang="zh-CN" sz="1600" b="1" dirty="0">
                <a:solidFill>
                  <a:schemeClr val="tx1"/>
                </a:solidFill>
                <a:latin typeface="Tahoma"/>
                <a:cs typeface="Tahoma"/>
              </a:endParaRPr>
            </a:p>
            <a:p>
              <a:pPr algn="ctr">
                <a:defRPr/>
              </a:pPr>
              <a:r>
                <a:rPr lang="en-US" altLang="zh-CN" sz="1600" b="1" dirty="0">
                  <a:solidFill>
                    <a:schemeClr val="tx1"/>
                  </a:solidFill>
                  <a:latin typeface="Tahoma"/>
                  <a:cs typeface="Tahoma"/>
                </a:rPr>
                <a:t>Translating Evidence Into Practice</a:t>
              </a:r>
            </a:p>
            <a:p>
              <a:pPr algn="ctr">
                <a:defRPr/>
              </a:pPr>
              <a:endParaRPr lang="en-US" altLang="zh-CN" sz="1600" b="1" dirty="0">
                <a:solidFill>
                  <a:schemeClr val="tx1"/>
                </a:solidFill>
                <a:latin typeface="Tahoma"/>
                <a:cs typeface="Tahoma"/>
              </a:endParaRPr>
            </a:p>
          </p:txBody>
        </p:sp>
        <p:sp>
          <p:nvSpPr>
            <p:cNvPr id="9" name="Rectangle 8"/>
            <p:cNvSpPr/>
            <p:nvPr/>
          </p:nvSpPr>
          <p:spPr bwMode="auto">
            <a:xfrm>
              <a:off x="5867400" y="2362200"/>
              <a:ext cx="2519362" cy="3467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1200"/>
                </a:spcAft>
                <a:buFont typeface="+mj-lt"/>
                <a:buAutoNum type="arabicPeriod"/>
                <a:defRPr/>
              </a:pPr>
              <a:r>
                <a:rPr lang="en-US" sz="1600" dirty="0" smtClean="0">
                  <a:solidFill>
                    <a:schemeClr val="tx1"/>
                  </a:solidFill>
                  <a:latin typeface="Tahoma"/>
                  <a:cs typeface="Tahoma"/>
                </a:rPr>
                <a:t>Summarize </a:t>
              </a:r>
              <a:r>
                <a:rPr lang="en-US" sz="1600" dirty="0">
                  <a:solidFill>
                    <a:schemeClr val="tx1"/>
                  </a:solidFill>
                  <a:latin typeface="Tahoma"/>
                  <a:cs typeface="Tahoma"/>
                </a:rPr>
                <a:t>the  evidence </a:t>
              </a:r>
              <a:r>
                <a:rPr lang="en-US" sz="1600" dirty="0" smtClean="0">
                  <a:solidFill>
                    <a:schemeClr val="tx1"/>
                  </a:solidFill>
                  <a:latin typeface="Tahoma"/>
                  <a:cs typeface="Tahoma"/>
                </a:rPr>
                <a:t>in </a:t>
              </a:r>
              <a:r>
                <a:rPr lang="en-US" sz="1600" dirty="0">
                  <a:solidFill>
                    <a:schemeClr val="tx1"/>
                  </a:solidFill>
                  <a:latin typeface="Tahoma"/>
                  <a:cs typeface="Tahoma"/>
                </a:rPr>
                <a:t>a </a:t>
              </a:r>
              <a:r>
                <a:rPr lang="en-US" sz="1600" dirty="0" smtClean="0">
                  <a:solidFill>
                    <a:schemeClr val="tx1"/>
                  </a:solidFill>
                  <a:latin typeface="Tahoma"/>
                  <a:cs typeface="Tahoma"/>
                </a:rPr>
                <a:t>checklist</a:t>
              </a:r>
              <a:endParaRPr lang="en-US" sz="1600" dirty="0">
                <a:solidFill>
                  <a:schemeClr val="tx1"/>
                </a:solidFill>
                <a:latin typeface="Tahoma"/>
                <a:cs typeface="Tahoma"/>
              </a:endParaRPr>
            </a:p>
            <a:p>
              <a:pPr marL="342900" indent="-342900">
                <a:spcAft>
                  <a:spcPts val="1200"/>
                </a:spcAft>
                <a:buFont typeface="Calibri" charset="0"/>
                <a:buAutoNum type="arabicPeriod"/>
                <a:defRPr/>
              </a:pPr>
              <a:r>
                <a:rPr lang="en-US" sz="1600" dirty="0">
                  <a:solidFill>
                    <a:schemeClr val="tx1"/>
                  </a:solidFill>
                  <a:latin typeface="Tahoma"/>
                  <a:cs typeface="Tahoma"/>
                </a:rPr>
                <a:t>Identify local barriers to implementation </a:t>
              </a:r>
            </a:p>
            <a:p>
              <a:pPr marL="342900" indent="-342900">
                <a:spcAft>
                  <a:spcPts val="1200"/>
                </a:spcAft>
                <a:buFont typeface="Calibri" charset="0"/>
                <a:buAutoNum type="arabicPeriod"/>
                <a:defRPr/>
              </a:pPr>
              <a:r>
                <a:rPr lang="en-US" sz="1600" dirty="0">
                  <a:solidFill>
                    <a:schemeClr val="tx1"/>
                  </a:solidFill>
                  <a:latin typeface="Tahoma"/>
                  <a:cs typeface="Tahoma"/>
                </a:rPr>
                <a:t>Measure  </a:t>
              </a:r>
              <a:r>
                <a:rPr lang="en-US" sz="1600" dirty="0" smtClean="0">
                  <a:solidFill>
                    <a:schemeClr val="tx1"/>
                  </a:solidFill>
                  <a:latin typeface="Tahoma"/>
                  <a:cs typeface="Tahoma"/>
                </a:rPr>
                <a:t>performance</a:t>
              </a:r>
              <a:endParaRPr lang="en-US" sz="1600" dirty="0">
                <a:solidFill>
                  <a:schemeClr val="tx1"/>
                </a:solidFill>
                <a:latin typeface="Tahoma"/>
                <a:cs typeface="Tahoma"/>
              </a:endParaRPr>
            </a:p>
            <a:p>
              <a:pPr marL="342900" indent="-342900">
                <a:spcAft>
                  <a:spcPts val="1200"/>
                </a:spcAft>
                <a:buFont typeface="Calibri" charset="0"/>
                <a:buAutoNum type="arabicPeriod"/>
                <a:defRPr/>
              </a:pPr>
              <a:r>
                <a:rPr lang="en-US" sz="1600" dirty="0">
                  <a:solidFill>
                    <a:schemeClr val="tx1"/>
                  </a:solidFill>
                  <a:latin typeface="Tahoma"/>
                  <a:cs typeface="Tahoma"/>
                </a:rPr>
                <a:t>Ensure all patients get the </a:t>
              </a:r>
              <a:r>
                <a:rPr lang="en-US" sz="1600" dirty="0" smtClean="0">
                  <a:solidFill>
                    <a:schemeClr val="tx1"/>
                  </a:solidFill>
                  <a:latin typeface="Tahoma"/>
                  <a:cs typeface="Tahoma"/>
                </a:rPr>
                <a:t>evidence </a:t>
              </a:r>
              <a:endParaRPr lang="en-US" sz="1600" dirty="0">
                <a:solidFill>
                  <a:schemeClr val="tx1"/>
                </a:solidFill>
                <a:latin typeface="Tahoma"/>
                <a:cs typeface="Tahoma"/>
              </a:endParaRPr>
            </a:p>
            <a:p>
              <a:pPr marL="342900" indent="-342900">
                <a:spcAft>
                  <a:spcPts val="1200"/>
                </a:spcAft>
                <a:buFont typeface="Calibri" charset="0"/>
                <a:buAutoNum type="arabicPeriod"/>
                <a:defRPr/>
              </a:pPr>
              <a:endParaRPr lang="en-US" sz="1100" dirty="0">
                <a:solidFill>
                  <a:schemeClr val="tx1"/>
                </a:solidFill>
                <a:latin typeface="Tahoma"/>
                <a:cs typeface="Tahoma"/>
              </a:endParaRPr>
            </a:p>
            <a:p>
              <a:pPr marL="342900" indent="-342900">
                <a:spcAft>
                  <a:spcPts val="1200"/>
                </a:spcAft>
                <a:defRPr/>
              </a:pPr>
              <a:endParaRPr lang="en-US" sz="1100" dirty="0">
                <a:solidFill>
                  <a:srgbClr val="FFFFFF"/>
                </a:solidFill>
                <a:latin typeface="Tahoma"/>
                <a:cs typeface="Tahoma"/>
              </a:endParaRPr>
            </a:p>
          </p:txBody>
        </p:sp>
        <p:sp>
          <p:nvSpPr>
            <p:cNvPr id="19" name="TextBox 18"/>
            <p:cNvSpPr txBox="1"/>
            <p:nvPr/>
          </p:nvSpPr>
          <p:spPr>
            <a:xfrm>
              <a:off x="6405562" y="5068669"/>
              <a:ext cx="990600" cy="646331"/>
            </a:xfrm>
            <a:prstGeom prst="rect">
              <a:avLst/>
            </a:prstGeom>
            <a:noFill/>
          </p:spPr>
          <p:txBody>
            <a:bodyPr wrap="square" numCol="1" rtlCol="0">
              <a:spAutoFit/>
            </a:bodyPr>
            <a:lstStyle/>
            <a:p>
              <a:r>
                <a:rPr lang="en-US" sz="1200" dirty="0" smtClean="0">
                  <a:latin typeface="Tahoma"/>
                  <a:cs typeface="Tahoma"/>
                </a:rPr>
                <a:t>Engage</a:t>
              </a:r>
              <a:endParaRPr lang="en-US" sz="1200" dirty="0">
                <a:latin typeface="Tahoma"/>
                <a:cs typeface="Tahoma"/>
              </a:endParaRPr>
            </a:p>
            <a:p>
              <a:r>
                <a:rPr lang="en-US" sz="1200" dirty="0" smtClean="0">
                  <a:latin typeface="Tahoma"/>
                  <a:cs typeface="Tahoma"/>
                </a:rPr>
                <a:t>Educate</a:t>
              </a:r>
            </a:p>
            <a:p>
              <a:endParaRPr lang="en-US" sz="1200" dirty="0" smtClean="0">
                <a:latin typeface="Tahoma"/>
                <a:cs typeface="Tahoma"/>
              </a:endParaRPr>
            </a:p>
          </p:txBody>
        </p:sp>
        <p:sp>
          <p:nvSpPr>
            <p:cNvPr id="20" name="TextBox 19"/>
            <p:cNvSpPr txBox="1"/>
            <p:nvPr/>
          </p:nvSpPr>
          <p:spPr>
            <a:xfrm>
              <a:off x="7243762" y="5068669"/>
              <a:ext cx="990600" cy="461665"/>
            </a:xfrm>
            <a:prstGeom prst="rect">
              <a:avLst/>
            </a:prstGeom>
            <a:noFill/>
          </p:spPr>
          <p:txBody>
            <a:bodyPr wrap="square" numCol="1" rtlCol="0">
              <a:spAutoFit/>
            </a:bodyPr>
            <a:lstStyle/>
            <a:p>
              <a:r>
                <a:rPr lang="en-US" sz="1200" dirty="0" smtClean="0">
                  <a:latin typeface="Tahoma"/>
                  <a:cs typeface="Tahoma"/>
                </a:rPr>
                <a:t>Execute</a:t>
              </a:r>
            </a:p>
            <a:p>
              <a:r>
                <a:rPr lang="en-US" sz="1200" dirty="0" smtClean="0">
                  <a:latin typeface="Tahoma"/>
                  <a:cs typeface="Tahoma"/>
                </a:rPr>
                <a:t>Evaluate</a:t>
              </a:r>
              <a:endParaRPr lang="en-US" sz="1200" dirty="0">
                <a:latin typeface="Tahoma"/>
                <a:cs typeface="Tahoma"/>
              </a:endParaRPr>
            </a:p>
          </p:txBody>
        </p:sp>
      </p:grpSp>
      <p:sp>
        <p:nvSpPr>
          <p:cNvPr id="17" name="TextBox 16"/>
          <p:cNvSpPr txBox="1"/>
          <p:nvPr/>
        </p:nvSpPr>
        <p:spPr>
          <a:xfrm>
            <a:off x="3348038" y="1143000"/>
            <a:ext cx="5029200" cy="4114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spc="300" dirty="0" smtClean="0">
                <a:solidFill>
                  <a:schemeClr val="bg1"/>
                </a:solidFill>
                <a:latin typeface="Tahoma"/>
                <a:cs typeface="Tahoma"/>
              </a:rPr>
              <a:t>COMMON PROBLEMS</a:t>
            </a:r>
            <a:endParaRPr lang="en-US" sz="1600" spc="300" dirty="0">
              <a:solidFill>
                <a:schemeClr val="bg1"/>
              </a:solidFill>
              <a:latin typeface="Tahoma"/>
              <a:cs typeface="Tahoma"/>
            </a:endParaRPr>
          </a:p>
        </p:txBody>
      </p:sp>
      <p:grpSp>
        <p:nvGrpSpPr>
          <p:cNvPr id="3" name="Group 2"/>
          <p:cNvGrpSpPr/>
          <p:nvPr/>
        </p:nvGrpSpPr>
        <p:grpSpPr>
          <a:xfrm>
            <a:off x="685800" y="1143000"/>
            <a:ext cx="2514600" cy="5135880"/>
            <a:chOff x="-2057400" y="1066800"/>
            <a:chExt cx="2514600" cy="5135880"/>
          </a:xfrm>
        </p:grpSpPr>
        <p:sp>
          <p:nvSpPr>
            <p:cNvPr id="7" name="Rectangle 6"/>
            <p:cNvSpPr/>
            <p:nvPr/>
          </p:nvSpPr>
          <p:spPr bwMode="auto">
            <a:xfrm>
              <a:off x="-2057400" y="2971800"/>
              <a:ext cx="2514600" cy="2819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ts val="0"/>
                </a:spcBef>
                <a:spcAft>
                  <a:spcPts val="600"/>
                </a:spcAft>
                <a:buFont typeface="+mj-lt"/>
                <a:buAutoNum type="arabicPeriod"/>
                <a:defRPr/>
              </a:pPr>
              <a:r>
                <a:rPr lang="en-US" sz="1600" dirty="0" smtClean="0">
                  <a:solidFill>
                    <a:schemeClr val="tx1">
                      <a:lumMod val="75000"/>
                    </a:schemeClr>
                  </a:solidFill>
                  <a:latin typeface="Tahoma"/>
                  <a:cs typeface="Tahoma"/>
                </a:rPr>
                <a:t>Educate </a:t>
              </a:r>
              <a:r>
                <a:rPr lang="en-US" sz="1600" dirty="0">
                  <a:solidFill>
                    <a:schemeClr val="tx1">
                      <a:lumMod val="75000"/>
                    </a:schemeClr>
                  </a:solidFill>
                  <a:latin typeface="Tahoma"/>
                  <a:cs typeface="Tahoma"/>
                </a:rPr>
                <a:t>staff on science of </a:t>
              </a:r>
              <a:r>
                <a:rPr lang="en-US" sz="1600" dirty="0" smtClean="0">
                  <a:solidFill>
                    <a:schemeClr val="tx1">
                      <a:lumMod val="75000"/>
                    </a:schemeClr>
                  </a:solidFill>
                  <a:latin typeface="Tahoma"/>
                  <a:cs typeface="Tahoma"/>
                </a:rPr>
                <a:t>safety</a:t>
              </a:r>
            </a:p>
            <a:p>
              <a:pPr marL="342900" indent="-342900" fontAlgn="auto">
                <a:spcBef>
                  <a:spcPts val="0"/>
                </a:spcBef>
                <a:spcAft>
                  <a:spcPts val="600"/>
                </a:spcAft>
                <a:buFont typeface="+mj-lt"/>
                <a:buAutoNum type="arabicPeriod"/>
                <a:defRPr/>
              </a:pPr>
              <a:r>
                <a:rPr lang="en-US" sz="1600" dirty="0" smtClean="0">
                  <a:solidFill>
                    <a:schemeClr val="tx1"/>
                  </a:solidFill>
                  <a:latin typeface="Tahoma"/>
                  <a:cs typeface="Tahoma"/>
                </a:rPr>
                <a:t>Identify defects</a:t>
              </a:r>
              <a:endParaRPr lang="en-US" sz="1600" dirty="0">
                <a:solidFill>
                  <a:schemeClr val="tx1"/>
                </a:solidFill>
                <a:latin typeface="Tahoma"/>
                <a:cs typeface="Tahoma"/>
              </a:endParaRPr>
            </a:p>
            <a:p>
              <a:pPr marL="342900" indent="-342900" fontAlgn="auto">
                <a:spcBef>
                  <a:spcPts val="0"/>
                </a:spcBef>
                <a:spcAft>
                  <a:spcPts val="600"/>
                </a:spcAft>
                <a:buFont typeface="+mj-lt"/>
                <a:buAutoNum type="arabicPeriod"/>
                <a:defRPr/>
              </a:pPr>
              <a:r>
                <a:rPr lang="en-US" sz="1600" dirty="0" smtClean="0">
                  <a:solidFill>
                    <a:schemeClr val="tx1"/>
                  </a:solidFill>
                  <a:latin typeface="Tahoma"/>
                  <a:cs typeface="Tahoma"/>
                </a:rPr>
                <a:t>Partner with Senior Executive</a:t>
              </a:r>
              <a:endParaRPr lang="en-US" sz="1600" dirty="0">
                <a:solidFill>
                  <a:schemeClr val="tx1"/>
                </a:solidFill>
                <a:latin typeface="Tahoma"/>
                <a:cs typeface="Tahoma"/>
              </a:endParaRPr>
            </a:p>
            <a:p>
              <a:pPr marL="342900" indent="-342900" fontAlgn="auto">
                <a:spcBef>
                  <a:spcPts val="0"/>
                </a:spcBef>
                <a:spcAft>
                  <a:spcPts val="600"/>
                </a:spcAft>
                <a:buFont typeface="+mj-lt"/>
                <a:buAutoNum type="arabicPeriod"/>
                <a:defRPr/>
              </a:pPr>
              <a:r>
                <a:rPr lang="en-US" sz="1600" dirty="0" smtClean="0">
                  <a:solidFill>
                    <a:schemeClr val="tx1"/>
                  </a:solidFill>
                  <a:latin typeface="Tahoma"/>
                  <a:cs typeface="Tahoma"/>
                </a:rPr>
                <a:t>Learn from defects</a:t>
              </a:r>
            </a:p>
            <a:p>
              <a:pPr marL="342900" indent="-342900" fontAlgn="auto">
                <a:spcBef>
                  <a:spcPts val="0"/>
                </a:spcBef>
                <a:spcAft>
                  <a:spcPts val="600"/>
                </a:spcAft>
                <a:buFont typeface="+mj-lt"/>
                <a:buAutoNum type="arabicPeriod"/>
                <a:defRPr/>
              </a:pPr>
              <a:r>
                <a:rPr lang="en-US" sz="1600" dirty="0" smtClean="0">
                  <a:solidFill>
                    <a:schemeClr val="tx1"/>
                  </a:solidFill>
                  <a:latin typeface="Tahoma"/>
                  <a:cs typeface="Tahoma"/>
                </a:rPr>
                <a:t>Improve teamwork and communication </a:t>
              </a:r>
              <a:r>
                <a:rPr lang="en-US" sz="1600" dirty="0">
                  <a:solidFill>
                    <a:schemeClr val="tx1"/>
                  </a:solidFill>
                  <a:latin typeface="Tahoma"/>
                  <a:cs typeface="Tahoma"/>
                </a:rPr>
                <a:t>tools </a:t>
              </a:r>
            </a:p>
          </p:txBody>
        </p:sp>
        <p:sp>
          <p:nvSpPr>
            <p:cNvPr id="22" name="Rectangle 21"/>
            <p:cNvSpPr/>
            <p:nvPr/>
          </p:nvSpPr>
          <p:spPr bwMode="auto">
            <a:xfrm>
              <a:off x="-2057400" y="2245896"/>
              <a:ext cx="2514600" cy="72590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auto">
                <a:spcBef>
                  <a:spcPts val="0"/>
                </a:spcBef>
                <a:spcAft>
                  <a:spcPts val="600"/>
                </a:spcAft>
                <a:defRPr/>
              </a:pPr>
              <a:r>
                <a:rPr lang="en-US" sz="1400" dirty="0">
                  <a:solidFill>
                    <a:srgbClr val="000000"/>
                  </a:solidFill>
                  <a:latin typeface="Tahoma"/>
                  <a:cs typeface="Tahoma"/>
                </a:rPr>
                <a:t>Prework: Measure </a:t>
              </a:r>
              <a:r>
                <a:rPr lang="en-US" sz="1400" dirty="0" smtClean="0">
                  <a:solidFill>
                    <a:srgbClr val="000000"/>
                  </a:solidFill>
                  <a:latin typeface="Tahoma"/>
                  <a:cs typeface="Tahoma"/>
                </a:rPr>
                <a:t>frontline </a:t>
              </a:r>
              <a:r>
                <a:rPr lang="en-US" sz="1400" dirty="0">
                  <a:solidFill>
                    <a:srgbClr val="000000"/>
                  </a:solidFill>
                  <a:latin typeface="Tahoma"/>
                  <a:cs typeface="Tahoma"/>
                </a:rPr>
                <a:t>perceptions of safety culture </a:t>
              </a:r>
              <a:r>
                <a:rPr lang="en-US" sz="1400" dirty="0" smtClean="0">
                  <a:solidFill>
                    <a:srgbClr val="000000"/>
                  </a:solidFill>
                  <a:latin typeface="Tahoma"/>
                  <a:cs typeface="Tahoma"/>
                </a:rPr>
                <a:t>with HSOPS survey</a:t>
              </a:r>
              <a:endParaRPr lang="en-US" sz="1400" dirty="0">
                <a:solidFill>
                  <a:srgbClr val="000000"/>
                </a:solidFill>
                <a:latin typeface="Tahoma"/>
                <a:cs typeface="Tahoma"/>
              </a:endParaRPr>
            </a:p>
          </p:txBody>
        </p:sp>
        <p:sp>
          <p:nvSpPr>
            <p:cNvPr id="16" name="Rectangle 15"/>
            <p:cNvSpPr/>
            <p:nvPr/>
          </p:nvSpPr>
          <p:spPr bwMode="auto">
            <a:xfrm>
              <a:off x="-2057400" y="5791200"/>
              <a:ext cx="2514600" cy="41148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sz="1600" spc="300" dirty="0" smtClean="0">
                  <a:solidFill>
                    <a:schemeClr val="bg1"/>
                  </a:solidFill>
                  <a:latin typeface="Tahoma"/>
                  <a:cs typeface="Tahoma"/>
                </a:rPr>
                <a:t>ADAPTIVE WORK</a:t>
              </a:r>
              <a:endParaRPr lang="en-US" altLang="zh-CN" spc="300" dirty="0">
                <a:solidFill>
                  <a:schemeClr val="bg1"/>
                </a:solidFill>
                <a:latin typeface="Tahoma"/>
                <a:cs typeface="Tahoma"/>
              </a:endParaRPr>
            </a:p>
          </p:txBody>
        </p:sp>
        <p:sp>
          <p:nvSpPr>
            <p:cNvPr id="21" name="Rectangle 20"/>
            <p:cNvSpPr/>
            <p:nvPr/>
          </p:nvSpPr>
          <p:spPr bwMode="auto">
            <a:xfrm>
              <a:off x="-2057400" y="1487904"/>
              <a:ext cx="2514600" cy="762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sz="1600" b="1" dirty="0">
                  <a:solidFill>
                    <a:srgbClr val="000000"/>
                  </a:solidFill>
                  <a:latin typeface="Tahoma"/>
                  <a:cs typeface="Tahoma"/>
                </a:rPr>
                <a:t>Comprehensive Unit-based Safety Program (CUSP</a:t>
              </a:r>
              <a:r>
                <a:rPr lang="en-US" altLang="zh-CN" sz="1600" b="1" dirty="0" smtClean="0">
                  <a:solidFill>
                    <a:srgbClr val="000000"/>
                  </a:solidFill>
                  <a:latin typeface="Tahoma"/>
                  <a:cs typeface="Tahoma"/>
                </a:rPr>
                <a:t>)</a:t>
              </a:r>
              <a:endParaRPr lang="en-US" altLang="zh-CN" sz="1600" b="1" dirty="0">
                <a:solidFill>
                  <a:srgbClr val="000000"/>
                </a:solidFill>
                <a:latin typeface="Tahoma"/>
                <a:cs typeface="Tahoma"/>
              </a:endParaRPr>
            </a:p>
          </p:txBody>
        </p:sp>
        <p:sp>
          <p:nvSpPr>
            <p:cNvPr id="18" name="Rectangle 17"/>
            <p:cNvSpPr/>
            <p:nvPr/>
          </p:nvSpPr>
          <p:spPr>
            <a:xfrm>
              <a:off x="-2057400" y="1066800"/>
              <a:ext cx="2514600" cy="4114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spc="300" dirty="0" smtClean="0">
                  <a:latin typeface="Tahoma"/>
                  <a:cs typeface="Tahoma"/>
                </a:rPr>
                <a:t>LOCAL PROBLEMS</a:t>
              </a:r>
              <a:endParaRPr lang="en-US" sz="1600" spc="300" dirty="0">
                <a:latin typeface="Tahoma"/>
                <a:cs typeface="Tahoma"/>
              </a:endParaRPr>
            </a:p>
          </p:txBody>
        </p:sp>
      </p:grpSp>
      <p:sp>
        <p:nvSpPr>
          <p:cNvPr id="13" name="Curved Right Arrow 12"/>
          <p:cNvSpPr/>
          <p:nvPr/>
        </p:nvSpPr>
        <p:spPr>
          <a:xfrm rot="10800000">
            <a:off x="3276601" y="5334000"/>
            <a:ext cx="428439" cy="699136"/>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solidFill>
                <a:schemeClr val="tx1"/>
              </a:solidFill>
              <a:latin typeface="Tahoma"/>
              <a:cs typeface="Tahoma"/>
            </a:endParaRPr>
          </a:p>
        </p:txBody>
      </p:sp>
      <p:sp>
        <p:nvSpPr>
          <p:cNvPr id="14" name="Curved Left Arrow 13"/>
          <p:cNvSpPr/>
          <p:nvPr/>
        </p:nvSpPr>
        <p:spPr>
          <a:xfrm rot="10800000" flipV="1">
            <a:off x="2743200" y="5360068"/>
            <a:ext cx="457200" cy="735932"/>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a:solidFill>
                <a:schemeClr val="tx1"/>
              </a:solidFill>
              <a:latin typeface="Tahoma"/>
              <a:cs typeface="Tahoma"/>
            </a:endParaRPr>
          </a:p>
        </p:txBody>
      </p:sp>
      <p:sp>
        <p:nvSpPr>
          <p:cNvPr id="12" name="Right Arrow 11"/>
          <p:cNvSpPr/>
          <p:nvPr/>
        </p:nvSpPr>
        <p:spPr>
          <a:xfrm>
            <a:off x="5530314" y="1920194"/>
            <a:ext cx="533400" cy="48418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lumMod val="75000"/>
                </a:schemeClr>
              </a:solidFill>
              <a:latin typeface="Tahoma"/>
              <a:cs typeface="Tahoma"/>
            </a:endParaRPr>
          </a:p>
        </p:txBody>
      </p:sp>
    </p:spTree>
    <p:extLst>
      <p:ext uri="{BB962C8B-B14F-4D97-AF65-F5344CB8AC3E}">
        <p14:creationId xmlns:p14="http://schemas.microsoft.com/office/powerpoint/2010/main" val="691015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solidFill>
                  <a:schemeClr val="bg1"/>
                </a:solidFill>
              </a:rPr>
              <a:t>Examples of Debriefing Comments</a:t>
            </a:r>
          </a:p>
        </p:txBody>
      </p:sp>
      <p:sp>
        <p:nvSpPr>
          <p:cNvPr id="26627" name="Content Placeholder 2"/>
          <p:cNvSpPr>
            <a:spLocks noGrp="1"/>
          </p:cNvSpPr>
          <p:nvPr>
            <p:ph idx="1"/>
          </p:nvPr>
        </p:nvSpPr>
        <p:spPr>
          <a:xfrm>
            <a:off x="457200" y="1524000"/>
            <a:ext cx="8534400" cy="4734296"/>
          </a:xfrm>
        </p:spPr>
        <p:txBody>
          <a:bodyPr>
            <a:noAutofit/>
          </a:bodyPr>
          <a:lstStyle/>
          <a:p>
            <a:pPr marL="0" indent="0" eaLnBrk="1" hangingPunct="1">
              <a:buNone/>
            </a:pPr>
            <a:r>
              <a:rPr lang="en-US" altLang="en-US" sz="2800" dirty="0" smtClean="0"/>
              <a:t>Debriefing comments:  </a:t>
            </a:r>
            <a:r>
              <a:rPr lang="en-US" altLang="en-US" sz="2800" b="1" dirty="0" smtClean="0">
                <a:solidFill>
                  <a:srgbClr val="4BACC6"/>
                </a:solidFill>
              </a:rPr>
              <a:t>Inferior disposable </a:t>
            </a:r>
            <a:r>
              <a:rPr lang="en-US" altLang="en-US" sz="2800" b="1" dirty="0">
                <a:solidFill>
                  <a:srgbClr val="4BACC6"/>
                </a:solidFill>
              </a:rPr>
              <a:t>l</a:t>
            </a:r>
            <a:r>
              <a:rPr lang="en-US" altLang="en-US" sz="2800" b="1" dirty="0" smtClean="0">
                <a:solidFill>
                  <a:srgbClr val="4BACC6"/>
                </a:solidFill>
              </a:rPr>
              <a:t>ight </a:t>
            </a:r>
            <a:r>
              <a:rPr lang="en-US" altLang="en-US" sz="2800" b="1" dirty="0">
                <a:solidFill>
                  <a:srgbClr val="4BACC6"/>
                </a:solidFill>
              </a:rPr>
              <a:t>h</a:t>
            </a:r>
            <a:r>
              <a:rPr lang="en-US" altLang="en-US" sz="2800" b="1" dirty="0" smtClean="0">
                <a:solidFill>
                  <a:srgbClr val="4BACC6"/>
                </a:solidFill>
              </a:rPr>
              <a:t>andles</a:t>
            </a:r>
          </a:p>
          <a:p>
            <a:pPr eaLnBrk="1" hangingPunct="1"/>
            <a:r>
              <a:rPr lang="en-US" altLang="en-US" sz="2800" dirty="0" smtClean="0"/>
              <a:t>Issues identified </a:t>
            </a:r>
          </a:p>
          <a:p>
            <a:pPr lvl="1" eaLnBrk="1" hangingPunct="1">
              <a:buClr>
                <a:schemeClr val="accent5"/>
              </a:buClr>
            </a:pPr>
            <a:r>
              <a:rPr lang="en-US" altLang="en-US" sz="2400" dirty="0" smtClean="0"/>
              <a:t>Disposable light handles were changed</a:t>
            </a:r>
          </a:p>
          <a:p>
            <a:pPr lvl="1" eaLnBrk="1" hangingPunct="1">
              <a:buClr>
                <a:schemeClr val="accent5"/>
              </a:buClr>
            </a:pPr>
            <a:r>
              <a:rPr lang="en-US" altLang="en-US" sz="2400" dirty="0" smtClean="0"/>
              <a:t>Providers expressed concern for quality including an increased likelihood of contamination</a:t>
            </a:r>
          </a:p>
          <a:p>
            <a:pPr eaLnBrk="1" hangingPunct="1"/>
            <a:r>
              <a:rPr lang="en-US" altLang="en-US" sz="2800" dirty="0" smtClean="0"/>
              <a:t>Followup</a:t>
            </a:r>
          </a:p>
          <a:p>
            <a:pPr lvl="1" eaLnBrk="1" hangingPunct="1">
              <a:buClr>
                <a:schemeClr val="accent5"/>
              </a:buClr>
            </a:pPr>
            <a:r>
              <a:rPr lang="en-US" altLang="en-US" sz="2400" dirty="0" smtClean="0"/>
              <a:t>Contacted vendor</a:t>
            </a:r>
          </a:p>
          <a:p>
            <a:pPr lvl="1" eaLnBrk="1" hangingPunct="1">
              <a:buClr>
                <a:schemeClr val="accent5"/>
              </a:buClr>
            </a:pPr>
            <a:r>
              <a:rPr lang="en-US" altLang="en-US" sz="2400" dirty="0" smtClean="0"/>
              <a:t>Changed product</a:t>
            </a:r>
            <a:endParaRPr lang="en-US" altLang="en-US" sz="2800" dirty="0" smtClean="0"/>
          </a:p>
        </p:txBody>
      </p:sp>
    </p:spTree>
    <p:extLst>
      <p:ext uri="{BB962C8B-B14F-4D97-AF65-F5344CB8AC3E}">
        <p14:creationId xmlns:p14="http://schemas.microsoft.com/office/powerpoint/2010/main" val="3575509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solidFill>
                  <a:schemeClr val="bg1"/>
                </a:solidFill>
              </a:rPr>
              <a:t>Examples of Debriefing Comments</a:t>
            </a:r>
          </a:p>
        </p:txBody>
      </p:sp>
      <p:sp>
        <p:nvSpPr>
          <p:cNvPr id="27651" name="Content Placeholder 2"/>
          <p:cNvSpPr>
            <a:spLocks noGrp="1"/>
          </p:cNvSpPr>
          <p:nvPr>
            <p:ph idx="1"/>
          </p:nvPr>
        </p:nvSpPr>
        <p:spPr/>
        <p:txBody>
          <a:bodyPr>
            <a:noAutofit/>
          </a:bodyPr>
          <a:lstStyle/>
          <a:p>
            <a:pPr marL="0" indent="0" eaLnBrk="1" hangingPunct="1">
              <a:buNone/>
            </a:pPr>
            <a:r>
              <a:rPr lang="en-US" altLang="en-US" sz="2800" dirty="0" smtClean="0"/>
              <a:t>Debriefing comments:  </a:t>
            </a:r>
            <a:r>
              <a:rPr lang="en-US" altLang="en-US" sz="2800" b="1" dirty="0" smtClean="0">
                <a:solidFill>
                  <a:srgbClr val="4BACC6"/>
                </a:solidFill>
              </a:rPr>
              <a:t>Instrument tray problem</a:t>
            </a:r>
          </a:p>
          <a:p>
            <a:pPr eaLnBrk="1" hangingPunct="1"/>
            <a:r>
              <a:rPr lang="en-US" altLang="en-US" sz="2800" dirty="0" smtClean="0"/>
              <a:t>Issues identified</a:t>
            </a:r>
          </a:p>
          <a:p>
            <a:pPr lvl="1" eaLnBrk="1" hangingPunct="1"/>
            <a:r>
              <a:rPr lang="en-US" altLang="en-US" sz="2400" dirty="0" smtClean="0"/>
              <a:t>Count sheet mismatch to number of instruments in tray</a:t>
            </a:r>
          </a:p>
          <a:p>
            <a:pPr lvl="1" eaLnBrk="1" hangingPunct="1"/>
            <a:r>
              <a:rPr lang="en-US" altLang="en-US" sz="2400" dirty="0" smtClean="0"/>
              <a:t>Discrepancy increased possibility of instrument count error</a:t>
            </a:r>
          </a:p>
          <a:p>
            <a:pPr eaLnBrk="1" hangingPunct="1"/>
            <a:r>
              <a:rPr lang="en-US" altLang="en-US" sz="2800" dirty="0" smtClean="0"/>
              <a:t>Followup</a:t>
            </a:r>
          </a:p>
          <a:p>
            <a:pPr lvl="1" eaLnBrk="1" hangingPunct="1"/>
            <a:r>
              <a:rPr lang="en-US" altLang="en-US" sz="2400" dirty="0" smtClean="0"/>
              <a:t>Worked with sterile equipment management regarding instrument discrepancies</a:t>
            </a:r>
          </a:p>
          <a:p>
            <a:pPr lvl="1"/>
            <a:r>
              <a:rPr lang="en-US" altLang="en-US" sz="2400" dirty="0"/>
              <a:t>Provided </a:t>
            </a:r>
            <a:r>
              <a:rPr lang="en-US" altLang="en-US" sz="2400" dirty="0" smtClean="0"/>
              <a:t>additional </a:t>
            </a:r>
            <a:r>
              <a:rPr lang="en-US" altLang="en-US" sz="2400" dirty="0"/>
              <a:t>education to </a:t>
            </a:r>
            <a:r>
              <a:rPr lang="en-US" altLang="en-US" sz="2400" dirty="0" smtClean="0"/>
              <a:t>improve process and reduce errors in operating room</a:t>
            </a:r>
          </a:p>
          <a:p>
            <a:pPr eaLnBrk="1" hangingPunct="1"/>
            <a:endParaRPr lang="en-US" altLang="en-US" sz="2800" dirty="0" smtClean="0"/>
          </a:p>
        </p:txBody>
      </p:sp>
    </p:spTree>
    <p:extLst>
      <p:ext uri="{BB962C8B-B14F-4D97-AF65-F5344CB8AC3E}">
        <p14:creationId xmlns:p14="http://schemas.microsoft.com/office/powerpoint/2010/main" val="3362050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solidFill>
                  <a:schemeClr val="bg1"/>
                </a:solidFill>
              </a:rPr>
              <a:t>Examples of Debriefing Comments</a:t>
            </a:r>
          </a:p>
        </p:txBody>
      </p:sp>
      <p:sp>
        <p:nvSpPr>
          <p:cNvPr id="21507" name="Content Placeholder 2"/>
          <p:cNvSpPr>
            <a:spLocks noGrp="1"/>
          </p:cNvSpPr>
          <p:nvPr>
            <p:ph idx="1"/>
          </p:nvPr>
        </p:nvSpPr>
        <p:spPr/>
        <p:txBody>
          <a:bodyPr>
            <a:normAutofit/>
          </a:bodyPr>
          <a:lstStyle/>
          <a:p>
            <a:pPr marL="0" indent="0" eaLnBrk="1" hangingPunct="1">
              <a:buNone/>
              <a:defRPr/>
            </a:pPr>
            <a:r>
              <a:rPr lang="en-US" altLang="en-US" sz="2800" dirty="0" smtClean="0"/>
              <a:t>Debriefing comments: </a:t>
            </a:r>
            <a:r>
              <a:rPr lang="en-US" altLang="en-US" sz="2800" b="1" dirty="0" smtClean="0">
                <a:solidFill>
                  <a:srgbClr val="4BACC6"/>
                </a:solidFill>
              </a:rPr>
              <a:t>Outdated preference card</a:t>
            </a:r>
          </a:p>
          <a:p>
            <a:pPr eaLnBrk="1" hangingPunct="1">
              <a:defRPr/>
            </a:pPr>
            <a:r>
              <a:rPr lang="en-US" altLang="en-US" sz="2800" dirty="0" smtClean="0"/>
              <a:t>Issues identified </a:t>
            </a:r>
          </a:p>
          <a:p>
            <a:pPr lvl="1" eaLnBrk="1" hangingPunct="1">
              <a:defRPr/>
            </a:pPr>
            <a:r>
              <a:rPr lang="en-US" altLang="en-US" sz="2400" dirty="0" smtClean="0"/>
              <a:t>Outdated preference card caused delay in case</a:t>
            </a:r>
          </a:p>
          <a:p>
            <a:pPr lvl="1" eaLnBrk="1" hangingPunct="1">
              <a:defRPr/>
            </a:pPr>
            <a:r>
              <a:rPr lang="en-US" altLang="en-US" sz="2400" dirty="0"/>
              <a:t>I</a:t>
            </a:r>
            <a:r>
              <a:rPr lang="en-US" altLang="en-US" sz="2400" dirty="0" smtClean="0"/>
              <a:t>ncorrect supplies and instruments pulled</a:t>
            </a:r>
          </a:p>
          <a:p>
            <a:pPr>
              <a:defRPr/>
            </a:pPr>
            <a:r>
              <a:rPr lang="en-US" altLang="en-US" sz="2800" dirty="0" smtClean="0"/>
              <a:t>Followup</a:t>
            </a:r>
          </a:p>
          <a:p>
            <a:pPr lvl="1" eaLnBrk="1" hangingPunct="1">
              <a:defRPr/>
            </a:pPr>
            <a:r>
              <a:rPr lang="en-US" altLang="en-US" sz="2400" dirty="0" smtClean="0"/>
              <a:t>Operating room </a:t>
            </a:r>
            <a:r>
              <a:rPr lang="en-US" altLang="en-US" sz="2400" dirty="0"/>
              <a:t>c</a:t>
            </a:r>
            <a:r>
              <a:rPr lang="en-US" altLang="en-US" sz="2400" dirty="0" smtClean="0"/>
              <a:t>harge </a:t>
            </a:r>
            <a:r>
              <a:rPr lang="en-US" altLang="en-US" sz="2400" dirty="0"/>
              <a:t>n</a:t>
            </a:r>
            <a:r>
              <a:rPr lang="en-US" altLang="en-US" sz="2400" dirty="0" smtClean="0"/>
              <a:t>urse assigned to update preference cards</a:t>
            </a:r>
          </a:p>
          <a:p>
            <a:pPr lvl="1" eaLnBrk="1" hangingPunct="1">
              <a:defRPr/>
            </a:pPr>
            <a:r>
              <a:rPr lang="en-US" altLang="en-US" sz="2400" dirty="0" smtClean="0"/>
              <a:t>Revised card system to standardize core needs by procedure with individual surgeon special requests</a:t>
            </a:r>
          </a:p>
          <a:p>
            <a:pPr marL="0" indent="0" eaLnBrk="1" hangingPunct="1">
              <a:buFont typeface="Arial" pitchFamily="34" charset="0"/>
              <a:buNone/>
              <a:defRPr/>
            </a:pPr>
            <a:endParaRPr lang="en-US" altLang="en-US" sz="2800" dirty="0" smtClean="0"/>
          </a:p>
          <a:p>
            <a:pPr eaLnBrk="1" hangingPunct="1">
              <a:defRPr/>
            </a:pPr>
            <a:endParaRPr lang="en-US" altLang="en-US" sz="2800" dirty="0" smtClean="0"/>
          </a:p>
        </p:txBody>
      </p:sp>
    </p:spTree>
    <p:extLst>
      <p:ext uri="{BB962C8B-B14F-4D97-AF65-F5344CB8AC3E}">
        <p14:creationId xmlns:p14="http://schemas.microsoft.com/office/powerpoint/2010/main" val="3785173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pPr>
            <a:r>
              <a:rPr lang="en-US" altLang="en-US" dirty="0" smtClean="0">
                <a:solidFill>
                  <a:schemeClr val="bg1"/>
                </a:solidFill>
              </a:rPr>
              <a:t>Debriefing Process</a:t>
            </a:r>
            <a:endParaRPr lang="en-US" altLang="en-US" sz="2000" dirty="0" smtClean="0">
              <a:solidFill>
                <a:schemeClr val="bg1"/>
              </a:solidFill>
            </a:endParaRPr>
          </a:p>
        </p:txBody>
      </p:sp>
      <p:sp>
        <p:nvSpPr>
          <p:cNvPr id="22533" name="TextBox 10"/>
          <p:cNvSpPr txBox="1">
            <a:spLocks noChangeArrowheads="1"/>
          </p:cNvSpPr>
          <p:nvPr/>
        </p:nvSpPr>
        <p:spPr bwMode="auto">
          <a:xfrm>
            <a:off x="304800" y="1524000"/>
            <a:ext cx="2011680" cy="240065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PREOP</a:t>
            </a:r>
          </a:p>
          <a:p>
            <a:pPr eaLnBrk="1" hangingPunct="1">
              <a:spcBef>
                <a:spcPct val="0"/>
              </a:spcBef>
              <a:spcAft>
                <a:spcPts val="1200"/>
              </a:spcAft>
              <a:buFontTx/>
              <a:buNone/>
            </a:pPr>
            <a:r>
              <a:rPr lang="en-US" altLang="en-US" sz="1600" i="1" dirty="0">
                <a:latin typeface="Arial"/>
                <a:cs typeface="Arial"/>
              </a:rPr>
              <a:t>F</a:t>
            </a:r>
            <a:r>
              <a:rPr lang="en-US" altLang="en-US" sz="1600" i="1" dirty="0" smtClean="0">
                <a:latin typeface="Arial"/>
                <a:cs typeface="Arial"/>
              </a:rPr>
              <a:t>ront </a:t>
            </a:r>
            <a:r>
              <a:rPr lang="en-US" altLang="en-US" sz="1600" i="1" dirty="0">
                <a:latin typeface="Arial"/>
                <a:cs typeface="Arial"/>
              </a:rPr>
              <a:t>of the form </a:t>
            </a:r>
            <a:endParaRPr lang="en-US" altLang="en-US" sz="1600" i="1" dirty="0" smtClean="0">
              <a:latin typeface="Arial"/>
              <a:cs typeface="Arial"/>
            </a:endParaRPr>
          </a:p>
          <a:p>
            <a:pPr eaLnBrk="1" hangingPunct="1">
              <a:spcBef>
                <a:spcPct val="0"/>
              </a:spcBef>
              <a:spcAft>
                <a:spcPts val="1200"/>
              </a:spcAft>
              <a:buNone/>
            </a:pPr>
            <a:r>
              <a:rPr lang="en-US" altLang="en-US" sz="1600" dirty="0">
                <a:latin typeface="Arial"/>
                <a:cs typeface="Arial"/>
              </a:rPr>
              <a:t>P</a:t>
            </a:r>
            <a:r>
              <a:rPr lang="en-US" altLang="en-US" sz="1600" dirty="0" smtClean="0">
                <a:latin typeface="Arial"/>
                <a:cs typeface="Arial"/>
              </a:rPr>
              <a:t>reoperative nurse initiates</a:t>
            </a:r>
          </a:p>
          <a:p>
            <a:pPr eaLnBrk="1" hangingPunct="1">
              <a:spcBef>
                <a:spcPct val="0"/>
              </a:spcBef>
              <a:spcAft>
                <a:spcPts val="1200"/>
              </a:spcAft>
              <a:buNone/>
            </a:pPr>
            <a:r>
              <a:rPr lang="en-US" altLang="en-US" sz="1600" dirty="0" smtClean="0">
                <a:latin typeface="Arial"/>
                <a:cs typeface="Arial"/>
              </a:rPr>
              <a:t>Primary perioperative team communication tool</a:t>
            </a:r>
            <a:endParaRPr lang="en-US" altLang="en-US" sz="1600" dirty="0">
              <a:latin typeface="Arial"/>
              <a:cs typeface="Arial"/>
            </a:endParaRPr>
          </a:p>
        </p:txBody>
      </p:sp>
      <p:sp>
        <p:nvSpPr>
          <p:cNvPr id="22534" name="TextBox 11"/>
          <p:cNvSpPr txBox="1">
            <a:spLocks noChangeArrowheads="1"/>
          </p:cNvSpPr>
          <p:nvPr/>
        </p:nvSpPr>
        <p:spPr bwMode="auto">
          <a:xfrm>
            <a:off x="2514600" y="1524000"/>
            <a:ext cx="2011680" cy="452431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INTRAOP</a:t>
            </a:r>
          </a:p>
          <a:p>
            <a:pPr eaLnBrk="1" hangingPunct="1">
              <a:spcBef>
                <a:spcPct val="0"/>
              </a:spcBef>
              <a:spcAft>
                <a:spcPts val="1200"/>
              </a:spcAft>
              <a:buFontTx/>
              <a:buNone/>
            </a:pPr>
            <a:r>
              <a:rPr lang="en-US" altLang="en-US" sz="1600" i="1" dirty="0">
                <a:latin typeface="Arial"/>
                <a:cs typeface="Arial"/>
              </a:rPr>
              <a:t>Back of the </a:t>
            </a:r>
            <a:r>
              <a:rPr lang="en-US" altLang="en-US" sz="1600" i="1" dirty="0" smtClean="0">
                <a:latin typeface="Arial"/>
                <a:cs typeface="Arial"/>
              </a:rPr>
              <a:t>form </a:t>
            </a:r>
            <a:endParaRPr lang="en-US" altLang="en-US" sz="1600" i="1" dirty="0">
              <a:latin typeface="Arial"/>
              <a:cs typeface="Arial"/>
            </a:endParaRPr>
          </a:p>
          <a:p>
            <a:pPr eaLnBrk="1" hangingPunct="1">
              <a:spcBef>
                <a:spcPct val="0"/>
              </a:spcBef>
              <a:spcAft>
                <a:spcPts val="1200"/>
              </a:spcAft>
              <a:buFontTx/>
              <a:buNone/>
            </a:pPr>
            <a:r>
              <a:rPr lang="en-US" altLang="en-US" sz="1600" dirty="0">
                <a:latin typeface="Arial"/>
                <a:cs typeface="Arial"/>
              </a:rPr>
              <a:t>O</a:t>
            </a:r>
            <a:r>
              <a:rPr lang="en-US" altLang="en-US" sz="1600" dirty="0" smtClean="0">
                <a:latin typeface="Arial"/>
                <a:cs typeface="Arial"/>
              </a:rPr>
              <a:t>perating </a:t>
            </a:r>
            <a:r>
              <a:rPr lang="en-US" altLang="en-US" sz="1600" dirty="0">
                <a:latin typeface="Arial"/>
                <a:cs typeface="Arial"/>
              </a:rPr>
              <a:t>room </a:t>
            </a:r>
            <a:r>
              <a:rPr lang="en-US" altLang="en-US" sz="1600" dirty="0" smtClean="0">
                <a:latin typeface="Arial"/>
                <a:cs typeface="Arial"/>
              </a:rPr>
              <a:t>nurse coordinates</a:t>
            </a:r>
          </a:p>
          <a:p>
            <a:pPr eaLnBrk="1" hangingPunct="1">
              <a:spcBef>
                <a:spcPct val="0"/>
              </a:spcBef>
              <a:spcAft>
                <a:spcPts val="1200"/>
              </a:spcAft>
              <a:buFontTx/>
              <a:buNone/>
            </a:pPr>
            <a:r>
              <a:rPr lang="en-US" altLang="en-US" sz="1600" dirty="0" smtClean="0">
                <a:latin typeface="Arial"/>
                <a:cs typeface="Arial"/>
              </a:rPr>
              <a:t>Verify </a:t>
            </a:r>
            <a:r>
              <a:rPr lang="en-US" altLang="en-US" sz="1600" dirty="0">
                <a:latin typeface="Arial"/>
                <a:cs typeface="Arial"/>
              </a:rPr>
              <a:t>procedure, specimen, and </a:t>
            </a:r>
            <a:r>
              <a:rPr lang="en-US" altLang="en-US" sz="1600" dirty="0" smtClean="0">
                <a:latin typeface="Arial"/>
                <a:cs typeface="Arial"/>
              </a:rPr>
              <a:t>postoperative management</a:t>
            </a:r>
          </a:p>
          <a:p>
            <a:pPr eaLnBrk="1" hangingPunct="1">
              <a:spcBef>
                <a:spcPct val="0"/>
              </a:spcBef>
              <a:spcAft>
                <a:spcPts val="1200"/>
              </a:spcAft>
              <a:buNone/>
            </a:pPr>
            <a:r>
              <a:rPr lang="en-US" altLang="en-US" sz="1600" dirty="0" smtClean="0">
                <a:latin typeface="Arial"/>
                <a:cs typeface="Arial"/>
              </a:rPr>
              <a:t>Document </a:t>
            </a:r>
            <a:r>
              <a:rPr lang="en-US" altLang="en-US" sz="1600" dirty="0">
                <a:latin typeface="Arial"/>
                <a:cs typeface="Arial"/>
              </a:rPr>
              <a:t>debriefing comments </a:t>
            </a:r>
            <a:r>
              <a:rPr lang="en-US" altLang="en-US" sz="1600" dirty="0" smtClean="0">
                <a:latin typeface="Arial"/>
                <a:cs typeface="Arial"/>
              </a:rPr>
              <a:t>including </a:t>
            </a:r>
            <a:r>
              <a:rPr lang="en-US" altLang="en-US" sz="1600" dirty="0">
                <a:latin typeface="Arial"/>
                <a:cs typeface="Arial"/>
              </a:rPr>
              <a:t>what went well, good catches, and improvement </a:t>
            </a:r>
            <a:r>
              <a:rPr lang="en-US" altLang="en-US" sz="1600" dirty="0" smtClean="0">
                <a:latin typeface="Arial"/>
                <a:cs typeface="Arial"/>
              </a:rPr>
              <a:t>opportunities</a:t>
            </a:r>
            <a:endParaRPr lang="en-US" altLang="en-US" sz="1600" dirty="0">
              <a:latin typeface="Arial"/>
              <a:cs typeface="Arial"/>
            </a:endParaRPr>
          </a:p>
        </p:txBody>
      </p:sp>
      <p:cxnSp>
        <p:nvCxnSpPr>
          <p:cNvPr id="7" name="Straight Arrow Connector 6"/>
          <p:cNvCxnSpPr/>
          <p:nvPr/>
        </p:nvCxnSpPr>
        <p:spPr>
          <a:xfrm>
            <a:off x="2057400" y="1752600"/>
            <a:ext cx="527578"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2536" name="TextBox 15"/>
          <p:cNvSpPr txBox="1">
            <a:spLocks noChangeArrowheads="1"/>
          </p:cNvSpPr>
          <p:nvPr/>
        </p:nvSpPr>
        <p:spPr bwMode="auto">
          <a:xfrm>
            <a:off x="4724400" y="1524000"/>
            <a:ext cx="2011680" cy="289309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1200"/>
              </a:spcAft>
              <a:buFontTx/>
              <a:buNone/>
            </a:pPr>
            <a:r>
              <a:rPr lang="en-US" altLang="en-US" sz="2400" b="1" dirty="0">
                <a:latin typeface="Arial"/>
                <a:cs typeface="Arial"/>
              </a:rPr>
              <a:t>POSTOP</a:t>
            </a:r>
          </a:p>
          <a:p>
            <a:pPr eaLnBrk="1" hangingPunct="1">
              <a:spcBef>
                <a:spcPct val="0"/>
              </a:spcBef>
              <a:spcAft>
                <a:spcPts val="1200"/>
              </a:spcAft>
              <a:buFontTx/>
              <a:buNone/>
            </a:pPr>
            <a:r>
              <a:rPr lang="en-US" altLang="en-US" sz="1600" dirty="0" smtClean="0">
                <a:latin typeface="Arial"/>
                <a:cs typeface="Arial"/>
              </a:rPr>
              <a:t>Nurse-led handoff communication </a:t>
            </a:r>
          </a:p>
          <a:p>
            <a:pPr eaLnBrk="1" hangingPunct="1">
              <a:spcBef>
                <a:spcPct val="0"/>
              </a:spcBef>
              <a:spcAft>
                <a:spcPts val="1200"/>
              </a:spcAft>
              <a:buFontTx/>
              <a:buNone/>
            </a:pPr>
            <a:r>
              <a:rPr lang="en-US" altLang="en-US" sz="1600" dirty="0" smtClean="0">
                <a:latin typeface="Arial"/>
                <a:cs typeface="Arial"/>
              </a:rPr>
              <a:t>Include procedure</a:t>
            </a:r>
            <a:r>
              <a:rPr lang="en-US" altLang="en-US" sz="1600" dirty="0">
                <a:latin typeface="Arial"/>
                <a:cs typeface="Arial"/>
              </a:rPr>
              <a:t>, medications, etc.</a:t>
            </a:r>
          </a:p>
          <a:p>
            <a:pPr eaLnBrk="1" hangingPunct="1">
              <a:spcBef>
                <a:spcPct val="0"/>
              </a:spcBef>
              <a:spcAft>
                <a:spcPts val="1200"/>
              </a:spcAft>
              <a:buFontTx/>
              <a:buNone/>
            </a:pPr>
            <a:r>
              <a:rPr lang="en-US" altLang="en-US" sz="1600" dirty="0" smtClean="0">
                <a:latin typeface="Arial"/>
                <a:cs typeface="Arial"/>
              </a:rPr>
              <a:t>Submit </a:t>
            </a:r>
            <a:r>
              <a:rPr lang="en-US" altLang="en-US" sz="1600" dirty="0">
                <a:latin typeface="Arial"/>
                <a:cs typeface="Arial"/>
              </a:rPr>
              <a:t>debriefing form to the operating room front desk</a:t>
            </a:r>
          </a:p>
        </p:txBody>
      </p:sp>
      <p:cxnSp>
        <p:nvCxnSpPr>
          <p:cNvPr id="20" name="Straight Arrow Connector 19"/>
          <p:cNvCxnSpPr/>
          <p:nvPr/>
        </p:nvCxnSpPr>
        <p:spPr>
          <a:xfrm>
            <a:off x="4306888" y="1752600"/>
            <a:ext cx="493712"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934200" y="1524000"/>
            <a:ext cx="2011680" cy="206210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spcAft>
                <a:spcPts val="1200"/>
              </a:spcAft>
              <a:defRPr/>
            </a:pPr>
            <a:r>
              <a:rPr lang="en-US" sz="2400" b="1" dirty="0" smtClean="0">
                <a:latin typeface="Arial"/>
                <a:cs typeface="Arial"/>
              </a:rPr>
              <a:t>FOLLOWUP</a:t>
            </a:r>
            <a:endParaRPr lang="en-US" sz="1050" b="1" dirty="0">
              <a:latin typeface="Arial"/>
              <a:cs typeface="Arial"/>
            </a:endParaRPr>
          </a:p>
          <a:p>
            <a:pPr>
              <a:spcAft>
                <a:spcPts val="1200"/>
              </a:spcAft>
              <a:defRPr/>
            </a:pPr>
            <a:r>
              <a:rPr lang="en-US" sz="1600" dirty="0">
                <a:latin typeface="Arial"/>
                <a:cs typeface="Arial"/>
              </a:rPr>
              <a:t>Daily</a:t>
            </a:r>
          </a:p>
          <a:p>
            <a:pPr>
              <a:spcAft>
                <a:spcPts val="1200"/>
              </a:spcAft>
              <a:defRPr/>
            </a:pPr>
            <a:r>
              <a:rPr lang="en-US" sz="1600" dirty="0">
                <a:latin typeface="Arial"/>
                <a:cs typeface="Arial"/>
              </a:rPr>
              <a:t>Weekly</a:t>
            </a:r>
          </a:p>
          <a:p>
            <a:pPr>
              <a:spcAft>
                <a:spcPts val="1200"/>
              </a:spcAft>
              <a:defRPr/>
            </a:pPr>
            <a:r>
              <a:rPr lang="en-US" sz="1600" dirty="0">
                <a:latin typeface="Arial"/>
                <a:cs typeface="Arial"/>
              </a:rPr>
              <a:t>Monthly</a:t>
            </a:r>
          </a:p>
          <a:p>
            <a:pPr>
              <a:spcAft>
                <a:spcPts val="1200"/>
              </a:spcAft>
              <a:defRPr/>
            </a:pPr>
            <a:r>
              <a:rPr lang="en-US" sz="1600" dirty="0">
                <a:latin typeface="Arial"/>
                <a:cs typeface="Arial"/>
              </a:rPr>
              <a:t>Quarterly</a:t>
            </a:r>
          </a:p>
        </p:txBody>
      </p:sp>
      <p:cxnSp>
        <p:nvCxnSpPr>
          <p:cNvPr id="29" name="Straight Arrow Connector 28"/>
          <p:cNvCxnSpPr/>
          <p:nvPr/>
        </p:nvCxnSpPr>
        <p:spPr>
          <a:xfrm>
            <a:off x="6554788" y="1752600"/>
            <a:ext cx="455612" cy="0"/>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62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rtlCol="0">
            <a:normAutofit/>
          </a:bodyPr>
          <a:lstStyle/>
          <a:p>
            <a:pPr eaLnBrk="1" fontAlgn="auto" hangingPunct="1">
              <a:spcAft>
                <a:spcPts val="0"/>
              </a:spcAft>
              <a:defRPr/>
            </a:pPr>
            <a:r>
              <a:rPr lang="en-US" altLang="en-US" dirty="0" smtClean="0">
                <a:ea typeface="+mj-ea"/>
                <a:cs typeface="+mj-cs"/>
              </a:rPr>
              <a:t>Why Briefings and Debriefings?</a:t>
            </a:r>
          </a:p>
        </p:txBody>
      </p:sp>
      <p:sp>
        <p:nvSpPr>
          <p:cNvPr id="25603" name="Content Placeholder 6"/>
          <p:cNvSpPr>
            <a:spLocks noGrp="1"/>
          </p:cNvSpPr>
          <p:nvPr>
            <p:ph idx="1"/>
          </p:nvPr>
        </p:nvSpPr>
        <p:spPr>
          <a:xfrm>
            <a:off x="457200" y="1524000"/>
            <a:ext cx="8229600" cy="4201150"/>
          </a:xfrm>
        </p:spPr>
        <p:txBody>
          <a:bodyPr>
            <a:spAutoFit/>
          </a:bodyPr>
          <a:lstStyle/>
          <a:p>
            <a:pPr marL="0" indent="0" eaLnBrk="1" hangingPunct="1">
              <a:spcBef>
                <a:spcPct val="0"/>
              </a:spcBef>
              <a:spcAft>
                <a:spcPts val="600"/>
              </a:spcAft>
              <a:buFont typeface="Arial" pitchFamily="34" charset="0"/>
              <a:buNone/>
            </a:pPr>
            <a:r>
              <a:rPr lang="en-US" altLang="en-US" dirty="0" smtClean="0"/>
              <a:t>Teams perform better when they…</a:t>
            </a:r>
          </a:p>
          <a:p>
            <a:pPr marL="971550" lvl="1" indent="-514350" eaLnBrk="1" hangingPunct="1">
              <a:spcBef>
                <a:spcPct val="0"/>
              </a:spcBef>
              <a:spcAft>
                <a:spcPts val="600"/>
              </a:spcAft>
              <a:buFontTx/>
              <a:buAutoNum type="arabicPeriod"/>
            </a:pPr>
            <a:r>
              <a:rPr lang="en-US" altLang="en-US" dirty="0" smtClean="0"/>
              <a:t>Have a high-quality plan</a:t>
            </a:r>
          </a:p>
          <a:p>
            <a:pPr marL="971550" lvl="1" indent="-514350" eaLnBrk="1" hangingPunct="1">
              <a:spcBef>
                <a:spcPct val="0"/>
              </a:spcBef>
              <a:spcAft>
                <a:spcPts val="600"/>
              </a:spcAft>
              <a:buFontTx/>
              <a:buAutoNum type="arabicPeriod"/>
            </a:pPr>
            <a:r>
              <a:rPr lang="en-US" altLang="en-US" dirty="0" smtClean="0"/>
              <a:t>Share that plan</a:t>
            </a:r>
          </a:p>
          <a:p>
            <a:pPr marL="971550" lvl="1" indent="-514350" eaLnBrk="1" hangingPunct="1">
              <a:spcBef>
                <a:spcPct val="0"/>
              </a:spcBef>
              <a:spcAft>
                <a:spcPts val="600"/>
              </a:spcAft>
              <a:buFontTx/>
              <a:buAutoNum type="arabicPeriod"/>
            </a:pPr>
            <a:r>
              <a:rPr lang="en-US" altLang="en-US" dirty="0" smtClean="0"/>
              <a:t>Learn and improve over time</a:t>
            </a:r>
          </a:p>
          <a:p>
            <a:pPr marL="0" indent="0" eaLnBrk="1" hangingPunct="1">
              <a:spcBef>
                <a:spcPts val="1800"/>
              </a:spcBef>
              <a:spcAft>
                <a:spcPts val="600"/>
              </a:spcAft>
              <a:buFont typeface="Arial" pitchFamily="34" charset="0"/>
              <a:buNone/>
            </a:pPr>
            <a:r>
              <a:rPr lang="en-US" altLang="en-US" dirty="0" smtClean="0"/>
              <a:t>Briefings and debriefings can help, but they do not </a:t>
            </a:r>
            <a:r>
              <a:rPr lang="en-US" altLang="en-US" dirty="0" smtClean="0">
                <a:solidFill>
                  <a:schemeClr val="accent5"/>
                </a:solidFill>
              </a:rPr>
              <a:t>guarantee</a:t>
            </a:r>
            <a:r>
              <a:rPr lang="en-US" altLang="en-US" dirty="0" smtClean="0"/>
              <a:t> good planning.</a:t>
            </a:r>
          </a:p>
          <a:p>
            <a:pPr marL="0" indent="0" algn="ctr" eaLnBrk="1" hangingPunct="1">
              <a:spcBef>
                <a:spcPts val="1800"/>
              </a:spcBef>
              <a:spcAft>
                <a:spcPts val="600"/>
              </a:spcAft>
              <a:buFont typeface="Arial" pitchFamily="34" charset="0"/>
              <a:buNone/>
            </a:pPr>
            <a:r>
              <a:rPr lang="en-US" altLang="ja-JP" b="1" dirty="0" smtClean="0"/>
              <a:t>Checking the box			Mindful engagement</a:t>
            </a:r>
            <a:endParaRPr lang="en-US" altLang="en-US" b="1" dirty="0" smtClean="0"/>
          </a:p>
        </p:txBody>
      </p:sp>
      <p:sp>
        <p:nvSpPr>
          <p:cNvPr id="25604" name="TextBox 2"/>
          <p:cNvSpPr txBox="1">
            <a:spLocks noChangeArrowheads="1"/>
          </p:cNvSpPr>
          <p:nvPr/>
        </p:nvSpPr>
        <p:spPr bwMode="auto">
          <a:xfrm>
            <a:off x="3955293" y="4743271"/>
            <a:ext cx="6445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ja-JP" sz="7200" b="1" dirty="0">
                <a:solidFill>
                  <a:srgbClr val="4BACC6"/>
                </a:solidFill>
              </a:rPr>
              <a:t>≠</a:t>
            </a:r>
            <a:endParaRPr lang="en-US" altLang="en-US" sz="7200" dirty="0">
              <a:solidFill>
                <a:srgbClr val="4BACC6"/>
              </a:solidFill>
              <a:latin typeface="Times" charset="0"/>
            </a:endParaRPr>
          </a:p>
        </p:txBody>
      </p:sp>
    </p:spTree>
    <p:extLst>
      <p:ext uri="{BB962C8B-B14F-4D97-AF65-F5344CB8AC3E}">
        <p14:creationId xmlns:p14="http://schemas.microsoft.com/office/powerpoint/2010/main" val="999429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smtClean="0">
                <a:solidFill>
                  <a:schemeClr val="bg1"/>
                </a:solidFill>
              </a:rPr>
              <a:t>Briefings and Debriefings</a:t>
            </a:r>
          </a:p>
        </p:txBody>
      </p:sp>
      <p:sp>
        <p:nvSpPr>
          <p:cNvPr id="29699" name="Content Placeholder 2"/>
          <p:cNvSpPr>
            <a:spLocks noGrp="1"/>
          </p:cNvSpPr>
          <p:nvPr>
            <p:ph idx="1"/>
          </p:nvPr>
        </p:nvSpPr>
        <p:spPr>
          <a:xfrm>
            <a:off x="457200" y="1219200"/>
            <a:ext cx="8458200" cy="4755147"/>
          </a:xfrm>
        </p:spPr>
        <p:txBody>
          <a:bodyPr wrap="square">
            <a:spAutoFit/>
          </a:bodyPr>
          <a:lstStyle/>
          <a:p>
            <a:pPr eaLnBrk="1" hangingPunct="1">
              <a:spcBef>
                <a:spcPct val="0"/>
              </a:spcBef>
              <a:spcAft>
                <a:spcPts val="600"/>
              </a:spcAft>
            </a:pPr>
            <a:r>
              <a:rPr lang="en-US" altLang="en-US" dirty="0" smtClean="0"/>
              <a:t>Reduce communication breakdowns and operating room delays</a:t>
            </a:r>
            <a:r>
              <a:rPr lang="en-US" altLang="en-US" baseline="30000" dirty="0"/>
              <a:t>1</a:t>
            </a:r>
            <a:endParaRPr lang="en-US" altLang="en-US" dirty="0" smtClean="0"/>
          </a:p>
          <a:p>
            <a:pPr eaLnBrk="1" hangingPunct="1">
              <a:spcBef>
                <a:spcPct val="0"/>
              </a:spcBef>
              <a:spcAft>
                <a:spcPts val="600"/>
              </a:spcAft>
            </a:pPr>
            <a:r>
              <a:rPr lang="en-US" altLang="en-US" dirty="0" smtClean="0"/>
              <a:t>Reduce procedure and miscommunication-related disruptions and nursing time spent in the core</a:t>
            </a:r>
            <a:r>
              <a:rPr lang="en-US" altLang="en-US" baseline="30000" dirty="0" smtClean="0"/>
              <a:t>2</a:t>
            </a:r>
          </a:p>
          <a:p>
            <a:pPr eaLnBrk="1" hangingPunct="1">
              <a:spcBef>
                <a:spcPct val="0"/>
              </a:spcBef>
              <a:spcAft>
                <a:spcPts val="600"/>
              </a:spcAft>
            </a:pPr>
            <a:r>
              <a:rPr lang="en-US" altLang="en-US" dirty="0" smtClean="0"/>
              <a:t>Improve communication and teamwork, feasible given current workload</a:t>
            </a:r>
            <a:r>
              <a:rPr lang="en-US" altLang="en-US" baseline="30000" dirty="0"/>
              <a:t>3</a:t>
            </a:r>
            <a:endParaRPr lang="en-US" altLang="en-US" baseline="30000" dirty="0" smtClean="0"/>
          </a:p>
          <a:p>
            <a:pPr eaLnBrk="1" hangingPunct="1">
              <a:spcBef>
                <a:spcPct val="0"/>
              </a:spcBef>
              <a:spcAft>
                <a:spcPts val="600"/>
              </a:spcAft>
            </a:pPr>
            <a:r>
              <a:rPr lang="en-US" altLang="en-US" dirty="0" smtClean="0"/>
              <a:t>Reduce rate of complications, surgical site infections (SSIs), and mortality</a:t>
            </a:r>
            <a:r>
              <a:rPr lang="en-US" altLang="en-US" baseline="30000" dirty="0"/>
              <a:t>4</a:t>
            </a:r>
            <a:r>
              <a:rPr lang="en-US" altLang="en-US" dirty="0" smtClean="0"/>
              <a:t> </a:t>
            </a:r>
          </a:p>
        </p:txBody>
      </p:sp>
    </p:spTree>
    <p:extLst>
      <p:ext uri="{BB962C8B-B14F-4D97-AF65-F5344CB8AC3E}">
        <p14:creationId xmlns:p14="http://schemas.microsoft.com/office/powerpoint/2010/main" val="26510874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Briefing Practices</a:t>
            </a:r>
            <a:endParaRPr lang="en-US" dirty="0"/>
          </a:p>
        </p:txBody>
      </p:sp>
      <p:sp>
        <p:nvSpPr>
          <p:cNvPr id="3" name="Content Placeholder 2"/>
          <p:cNvSpPr>
            <a:spLocks noGrp="1"/>
          </p:cNvSpPr>
          <p:nvPr>
            <p:ph idx="1"/>
          </p:nvPr>
        </p:nvSpPr>
        <p:spPr/>
        <p:txBody>
          <a:bodyPr>
            <a:normAutofit/>
          </a:bodyPr>
          <a:lstStyle/>
          <a:p>
            <a:pPr marL="514350" indent="-514350">
              <a:spcBef>
                <a:spcPts val="0"/>
              </a:spcBef>
              <a:spcAft>
                <a:spcPts val="1200"/>
              </a:spcAft>
              <a:buFont typeface="+mj-lt"/>
              <a:buAutoNum type="arabicPeriod"/>
            </a:pPr>
            <a:r>
              <a:rPr lang="en-US" sz="3600" dirty="0" smtClean="0"/>
              <a:t>Develop or adapt an auditing tool </a:t>
            </a:r>
          </a:p>
          <a:p>
            <a:pPr marL="514350" indent="-514350">
              <a:spcBef>
                <a:spcPts val="0"/>
              </a:spcBef>
              <a:spcAft>
                <a:spcPts val="1200"/>
              </a:spcAft>
              <a:buFont typeface="+mj-lt"/>
              <a:buAutoNum type="arabicPeriod"/>
            </a:pPr>
            <a:r>
              <a:rPr lang="en-US" sz="3600" dirty="0" smtClean="0"/>
              <a:t>Train observers</a:t>
            </a:r>
          </a:p>
          <a:p>
            <a:pPr marL="514350" indent="-514350">
              <a:spcBef>
                <a:spcPts val="0"/>
              </a:spcBef>
              <a:spcAft>
                <a:spcPts val="1200"/>
              </a:spcAft>
              <a:buFont typeface="+mj-lt"/>
              <a:buAutoNum type="arabicPeriod"/>
            </a:pPr>
            <a:r>
              <a:rPr lang="en-US" sz="3600" dirty="0" smtClean="0"/>
              <a:t>Collect data</a:t>
            </a:r>
          </a:p>
          <a:p>
            <a:pPr marL="514350" indent="-514350">
              <a:spcBef>
                <a:spcPts val="0"/>
              </a:spcBef>
              <a:spcAft>
                <a:spcPts val="1200"/>
              </a:spcAft>
              <a:buFont typeface="+mj-lt"/>
              <a:buAutoNum type="arabicPeriod"/>
            </a:pPr>
            <a:r>
              <a:rPr lang="en-US" sz="3600" dirty="0" smtClean="0"/>
              <a:t>Provide feedback</a:t>
            </a:r>
          </a:p>
          <a:p>
            <a:pPr>
              <a:spcBef>
                <a:spcPts val="0"/>
              </a:spcBef>
              <a:spcAft>
                <a:spcPts val="1200"/>
              </a:spcAft>
            </a:pPr>
            <a:endParaRPr lang="en-US" sz="3600" dirty="0" smtClean="0"/>
          </a:p>
          <a:p>
            <a:pPr>
              <a:spcBef>
                <a:spcPts val="0"/>
              </a:spcBef>
              <a:spcAft>
                <a:spcPts val="1200"/>
              </a:spcAft>
            </a:pPr>
            <a:endParaRPr lang="en-US" sz="3600" dirty="0"/>
          </a:p>
        </p:txBody>
      </p:sp>
    </p:spTree>
    <p:extLst>
      <p:ext uri="{BB962C8B-B14F-4D97-AF65-F5344CB8AC3E}">
        <p14:creationId xmlns:p14="http://schemas.microsoft.com/office/powerpoint/2010/main" val="67970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Developing a Briefing Audit Tool</a:t>
            </a:r>
            <a:endParaRPr lang="en-US" dirty="0">
              <a:solidFill>
                <a:schemeClr val="bg1"/>
              </a:solidFill>
            </a:endParaRPr>
          </a:p>
        </p:txBody>
      </p:sp>
      <p:sp>
        <p:nvSpPr>
          <p:cNvPr id="3" name="Content Placeholder 2"/>
          <p:cNvSpPr>
            <a:spLocks noGrp="1"/>
          </p:cNvSpPr>
          <p:nvPr>
            <p:ph idx="1"/>
          </p:nvPr>
        </p:nvSpPr>
        <p:spPr>
          <a:xfrm>
            <a:off x="457200" y="1295400"/>
            <a:ext cx="8229600" cy="4734296"/>
          </a:xfrm>
        </p:spPr>
        <p:txBody>
          <a:bodyPr>
            <a:normAutofit lnSpcReduction="10000"/>
          </a:bodyPr>
          <a:lstStyle/>
          <a:p>
            <a:r>
              <a:rPr lang="en-US" dirty="0" smtClean="0"/>
              <a:t>What are the local expectations for briefings?</a:t>
            </a:r>
          </a:p>
          <a:p>
            <a:pPr lvl="1"/>
            <a:r>
              <a:rPr lang="en-US" dirty="0" smtClean="0"/>
              <a:t>What is the policy?</a:t>
            </a:r>
          </a:p>
          <a:p>
            <a:pPr lvl="1"/>
            <a:r>
              <a:rPr lang="en-US" dirty="0" smtClean="0"/>
              <a:t>What forms and structures should be in place?</a:t>
            </a:r>
          </a:p>
          <a:p>
            <a:r>
              <a:rPr lang="en-US" dirty="0" smtClean="0"/>
              <a:t>What are best practices outside of current expectations?</a:t>
            </a:r>
          </a:p>
          <a:p>
            <a:pPr lvl="1"/>
            <a:r>
              <a:rPr lang="en-US" dirty="0" smtClean="0"/>
              <a:t>Develop contingency plans</a:t>
            </a:r>
          </a:p>
          <a:p>
            <a:r>
              <a:rPr lang="en-US" dirty="0" smtClean="0"/>
              <a:t>Are these reflected in your auditing tool?</a:t>
            </a:r>
          </a:p>
          <a:p>
            <a:pPr lvl="1"/>
            <a:r>
              <a:rPr lang="en-US" dirty="0" smtClean="0"/>
              <a:t>Modify tool to fit local needs</a:t>
            </a:r>
          </a:p>
          <a:p>
            <a:pPr lvl="1"/>
            <a:r>
              <a:rPr lang="en-US" dirty="0" smtClean="0"/>
              <a:t>Modify other briefing tools in the literature</a:t>
            </a:r>
          </a:p>
        </p:txBody>
      </p:sp>
    </p:spTree>
    <p:extLst>
      <p:ext uri="{BB962C8B-B14F-4D97-AF65-F5344CB8AC3E}">
        <p14:creationId xmlns:p14="http://schemas.microsoft.com/office/powerpoint/2010/main" val="211926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Example Briefing Audit Tool</a:t>
            </a:r>
            <a:r>
              <a:rPr lang="en-US" baseline="30000" dirty="0" smtClean="0">
                <a:solidFill>
                  <a:schemeClr val="bg1"/>
                </a:solidFill>
              </a:rPr>
              <a:t>5</a:t>
            </a:r>
            <a:endParaRPr lang="en-US" baseline="30000" dirty="0">
              <a:solidFill>
                <a:schemeClr val="bg1"/>
              </a:solidFill>
            </a:endParaRPr>
          </a:p>
        </p:txBody>
      </p:sp>
      <p:sp>
        <p:nvSpPr>
          <p:cNvPr id="3" name="Content Placeholder 2"/>
          <p:cNvSpPr>
            <a:spLocks noGrp="1"/>
          </p:cNvSpPr>
          <p:nvPr>
            <p:ph idx="1"/>
          </p:nvPr>
        </p:nvSpPr>
        <p:spPr/>
        <p:txBody>
          <a:bodyPr/>
          <a:lstStyle/>
          <a:p>
            <a:pPr>
              <a:spcBef>
                <a:spcPts val="0"/>
              </a:spcBef>
              <a:spcAft>
                <a:spcPts val="1200"/>
              </a:spcAft>
            </a:pPr>
            <a:r>
              <a:rPr lang="en-US" dirty="0" smtClean="0"/>
              <a:t>Briefing logistics</a:t>
            </a:r>
          </a:p>
          <a:p>
            <a:pPr>
              <a:spcBef>
                <a:spcPts val="0"/>
              </a:spcBef>
              <a:spcAft>
                <a:spcPts val="1200"/>
              </a:spcAft>
            </a:pPr>
            <a:r>
              <a:rPr lang="en-US" dirty="0" smtClean="0"/>
              <a:t>Briefing basics</a:t>
            </a:r>
          </a:p>
          <a:p>
            <a:pPr>
              <a:spcBef>
                <a:spcPts val="0"/>
              </a:spcBef>
              <a:spcAft>
                <a:spcPts val="1200"/>
              </a:spcAft>
            </a:pPr>
            <a:r>
              <a:rPr lang="en-US" dirty="0" smtClean="0"/>
              <a:t>Specific content</a:t>
            </a:r>
          </a:p>
          <a:p>
            <a:pPr>
              <a:spcBef>
                <a:spcPts val="0"/>
              </a:spcBef>
              <a:spcAft>
                <a:spcPts val="1200"/>
              </a:spcAft>
            </a:pPr>
            <a:r>
              <a:rPr lang="en-US" dirty="0" smtClean="0"/>
              <a:t>Participation</a:t>
            </a:r>
            <a:endParaRPr lang="en-US" dirty="0"/>
          </a:p>
        </p:txBody>
      </p:sp>
      <p:pic>
        <p:nvPicPr>
          <p:cNvPr id="8" name="Picture 7" descr="Sample of operating room briefing and debriefing audit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3721195" cy="4572000"/>
          </a:xfrm>
          <a:prstGeom prst="rect">
            <a:avLst/>
          </a:prstGeom>
          <a:ln>
            <a:solidFill>
              <a:srgbClr val="BFBFBF"/>
            </a:solidFill>
          </a:ln>
        </p:spPr>
      </p:pic>
    </p:spTree>
    <p:extLst>
      <p:ext uri="{BB962C8B-B14F-4D97-AF65-F5344CB8AC3E}">
        <p14:creationId xmlns:p14="http://schemas.microsoft.com/office/powerpoint/2010/main" val="55499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Example Briefing Audit Tool</a:t>
            </a:r>
            <a:r>
              <a:rPr lang="en-US" baseline="30000" dirty="0" smtClean="0">
                <a:solidFill>
                  <a:schemeClr val="bg1"/>
                </a:solidFill>
              </a:rPr>
              <a:t>5</a:t>
            </a:r>
            <a:endParaRPr lang="en-US" baseline="30000" dirty="0">
              <a:solidFill>
                <a:schemeClr val="bg1"/>
              </a:solidFill>
            </a:endParaRPr>
          </a:p>
        </p:txBody>
      </p:sp>
      <p:sp>
        <p:nvSpPr>
          <p:cNvPr id="3" name="Content Placeholder 2"/>
          <p:cNvSpPr>
            <a:spLocks noGrp="1"/>
          </p:cNvSpPr>
          <p:nvPr>
            <p:ph idx="1"/>
          </p:nvPr>
        </p:nvSpPr>
        <p:spPr>
          <a:xfrm>
            <a:off x="4114800" y="1447800"/>
            <a:ext cx="4419600" cy="4734296"/>
          </a:xfrm>
        </p:spPr>
        <p:txBody>
          <a:bodyPr/>
          <a:lstStyle/>
          <a:p>
            <a:pPr marL="0" indent="0">
              <a:spcBef>
                <a:spcPts val="0"/>
              </a:spcBef>
              <a:spcAft>
                <a:spcPts val="1200"/>
              </a:spcAft>
              <a:buNone/>
            </a:pPr>
            <a:r>
              <a:rPr lang="en-US" dirty="0" smtClean="0"/>
              <a:t>Briefing logistics</a:t>
            </a:r>
          </a:p>
          <a:p>
            <a:pPr>
              <a:spcBef>
                <a:spcPts val="0"/>
              </a:spcBef>
              <a:spcAft>
                <a:spcPts val="1200"/>
              </a:spcAft>
            </a:pPr>
            <a:r>
              <a:rPr lang="en-US" dirty="0" smtClean="0"/>
              <a:t>Who initiated briefing?</a:t>
            </a:r>
          </a:p>
          <a:p>
            <a:pPr>
              <a:spcBef>
                <a:spcPts val="0"/>
              </a:spcBef>
              <a:spcAft>
                <a:spcPts val="1200"/>
              </a:spcAft>
            </a:pPr>
            <a:r>
              <a:rPr lang="en-US" dirty="0" smtClean="0"/>
              <a:t>Was anyone using a script?</a:t>
            </a:r>
          </a:p>
          <a:p>
            <a:pPr>
              <a:spcBef>
                <a:spcPts val="0"/>
              </a:spcBef>
              <a:spcAft>
                <a:spcPts val="1200"/>
              </a:spcAft>
            </a:pPr>
            <a:r>
              <a:rPr lang="en-US" dirty="0" smtClean="0"/>
              <a:t>When did briefing occur?</a:t>
            </a:r>
          </a:p>
        </p:txBody>
      </p:sp>
      <p:pic>
        <p:nvPicPr>
          <p:cNvPr id="5" name="Picture 4" descr="Logistics section of briefing audit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84300"/>
            <a:ext cx="3309337" cy="4940300"/>
          </a:xfrm>
          <a:prstGeom prst="rect">
            <a:avLst/>
          </a:prstGeom>
        </p:spPr>
      </p:pic>
    </p:spTree>
    <p:extLst>
      <p:ext uri="{BB962C8B-B14F-4D97-AF65-F5344CB8AC3E}">
        <p14:creationId xmlns:p14="http://schemas.microsoft.com/office/powerpoint/2010/main" val="2902755838"/>
      </p:ext>
    </p:extLst>
  </p:cSld>
  <p:clrMapOvr>
    <a:masterClrMapping/>
  </p:clrMapOvr>
</p:sld>
</file>

<file path=ppt/theme/theme1.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6177</TotalTime>
  <Words>5797</Words>
  <Application>Microsoft Office PowerPoint</Application>
  <PresentationFormat>On-screen Show (4:3)</PresentationFormat>
  <Paragraphs>498</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HAI Cusp Slide template</vt:lpstr>
      <vt:lpstr>Auditing Your Briefings and  Debriefings Process</vt:lpstr>
      <vt:lpstr>Learning Objectives</vt:lpstr>
      <vt:lpstr>Recapping Our Approach</vt:lpstr>
      <vt:lpstr>Why Briefings and Debriefings?</vt:lpstr>
      <vt:lpstr>Briefings and Debriefings</vt:lpstr>
      <vt:lpstr>Auditing Briefing Practices</vt:lpstr>
      <vt:lpstr>Developing a Briefing Audit Tool</vt:lpstr>
      <vt:lpstr>Example Briefing Audit Tool5</vt:lpstr>
      <vt:lpstr>Example Briefing Audit Tool5</vt:lpstr>
      <vt:lpstr>Example Briefing Audit Tool5</vt:lpstr>
      <vt:lpstr>Example Briefing Audit Tool5</vt:lpstr>
      <vt:lpstr>Example Briefing Audit Tool5</vt:lpstr>
      <vt:lpstr>Training Observers</vt:lpstr>
      <vt:lpstr>Training Observers</vt:lpstr>
      <vt:lpstr>Collect Data</vt:lpstr>
      <vt:lpstr>Briefing Basics</vt:lpstr>
      <vt:lpstr>Specific Briefing Content</vt:lpstr>
      <vt:lpstr>Participation: Pausing Other Tasks</vt:lpstr>
      <vt:lpstr>Participation: Contributing to Briefing</vt:lpstr>
      <vt:lpstr>Provide Feedback</vt:lpstr>
      <vt:lpstr>References</vt:lpstr>
      <vt:lpstr>Hospital case study</vt:lpstr>
      <vt:lpstr>Debriefing: One Team’s Approach</vt:lpstr>
      <vt:lpstr>Debriefing Process</vt:lpstr>
      <vt:lpstr>Debriefing Process</vt:lpstr>
      <vt:lpstr>Examples of Debriefing Comments</vt:lpstr>
      <vt:lpstr>Examples of Debriefing Comments</vt:lpstr>
      <vt:lpstr>Examples of Debriefing Comments</vt:lpstr>
      <vt:lpstr>Examples of Debriefing Comments</vt:lpstr>
      <vt:lpstr>Examples of Debriefing Comments</vt:lpstr>
      <vt:lpstr>Examples of Debriefing Comments</vt:lpstr>
      <vt:lpstr>Examples of Debriefing Comments</vt:lpstr>
      <vt:lpstr>Debriefing Process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Auditing Your Briefings and Debriefings</dc:title>
  <dc:subject>AHRQ Safety Program for Surgery</dc:subject>
  <dc:creator>Agency for Health Care Research and Quality (AHRQ)</dc:creator>
  <cp:keywords>SSI, briefing, debriefing, auditing, healthcare associated infections</cp:keywords>
  <cp:lastModifiedBy>Chris Heidenrich OCKT</cp:lastModifiedBy>
  <cp:revision>79</cp:revision>
  <cp:lastPrinted>2015-02-02T16:57:38Z</cp:lastPrinted>
  <dcterms:created xsi:type="dcterms:W3CDTF">2014-05-21T20:05:58Z</dcterms:created>
  <dcterms:modified xsi:type="dcterms:W3CDTF">2017-11-21T22:26:30Z</dcterms:modified>
  <cp:category>SUSP, CUSP, SSI, patient safety, surgical site infections, quality improvment, Dr. Peter Pronovost</cp:category>
</cp:coreProperties>
</file>