
<file path=[Content_Types].xml><?xml version="1.0" encoding="utf-8"?>
<Types xmlns="http://schemas.openxmlformats.org/package/2006/content-types">
  <Default Extension="png" ContentType="image/png"/>
  <Default Extension="xlsm" ContentType="application/vnd.ms-excel.sheet.macroEnabled.12"/>
  <Default Extension="jpeg" ContentType="image/jpeg"/>
  <Default Extension="emf" ContentType="image/x-emf"/>
  <Default Extension="rels" ContentType="application/vnd.openxmlformats-package.relationships+xml"/>
  <Default Extension="xml" ContentType="application/xml"/>
  <Default Extension="ti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handoutMasterIdLst>
    <p:handoutMasterId r:id="rId59"/>
  </p:handoutMasterIdLst>
  <p:sldIdLst>
    <p:sldId id="356" r:id="rId2"/>
    <p:sldId id="302" r:id="rId3"/>
    <p:sldId id="365" r:id="rId4"/>
    <p:sldId id="358" r:id="rId5"/>
    <p:sldId id="359" r:id="rId6"/>
    <p:sldId id="306" r:id="rId7"/>
    <p:sldId id="307" r:id="rId8"/>
    <p:sldId id="308" r:id="rId9"/>
    <p:sldId id="309" r:id="rId10"/>
    <p:sldId id="310" r:id="rId11"/>
    <p:sldId id="311" r:id="rId12"/>
    <p:sldId id="316" r:id="rId13"/>
    <p:sldId id="317" r:id="rId14"/>
    <p:sldId id="368" r:id="rId15"/>
    <p:sldId id="367" r:id="rId16"/>
    <p:sldId id="312" r:id="rId17"/>
    <p:sldId id="313" r:id="rId18"/>
    <p:sldId id="372" r:id="rId19"/>
    <p:sldId id="314" r:id="rId20"/>
    <p:sldId id="360" r:id="rId21"/>
    <p:sldId id="318" r:id="rId22"/>
    <p:sldId id="319" r:id="rId23"/>
    <p:sldId id="320" r:id="rId24"/>
    <p:sldId id="321" r:id="rId25"/>
    <p:sldId id="322" r:id="rId26"/>
    <p:sldId id="323" r:id="rId27"/>
    <p:sldId id="326" r:id="rId28"/>
    <p:sldId id="327" r:id="rId29"/>
    <p:sldId id="328" r:id="rId30"/>
    <p:sldId id="329" r:id="rId31"/>
    <p:sldId id="330" r:id="rId32"/>
    <p:sldId id="331" r:id="rId33"/>
    <p:sldId id="332" r:id="rId34"/>
    <p:sldId id="334" r:id="rId35"/>
    <p:sldId id="335" r:id="rId36"/>
    <p:sldId id="361" r:id="rId37"/>
    <p:sldId id="362" r:id="rId38"/>
    <p:sldId id="337" r:id="rId39"/>
    <p:sldId id="338" r:id="rId40"/>
    <p:sldId id="339" r:id="rId41"/>
    <p:sldId id="340" r:id="rId42"/>
    <p:sldId id="341" r:id="rId43"/>
    <p:sldId id="342" r:id="rId44"/>
    <p:sldId id="343" r:id="rId45"/>
    <p:sldId id="344" r:id="rId46"/>
    <p:sldId id="370" r:id="rId47"/>
    <p:sldId id="345" r:id="rId48"/>
    <p:sldId id="371" r:id="rId49"/>
    <p:sldId id="346" r:id="rId50"/>
    <p:sldId id="347" r:id="rId51"/>
    <p:sldId id="363" r:id="rId52"/>
    <p:sldId id="348" r:id="rId53"/>
    <p:sldId id="364" r:id="rId54"/>
    <p:sldId id="352" r:id="rId55"/>
    <p:sldId id="353" r:id="rId56"/>
    <p:sldId id="354" r:id="rId5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30" clrIdx="0"/>
  <p:cmAuthor id="1" name="Valerie Hartman" initials="VH" lastIdx="4" clrIdx="1"/>
  <p:cmAuthor id="2" name="Sallie Weaver" initials="SJW" lastIdx="7" clrIdx="2"/>
  <p:cmAuthor id="3" name="Burwen, Dale (AHRQ/CQuIPS)" initials="BD(" lastIdx="3"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5981" autoAdjust="0"/>
    <p:restoredTop sz="91086" autoAdjust="0"/>
  </p:normalViewPr>
  <p:slideViewPr>
    <p:cSldViewPr>
      <p:cViewPr varScale="1">
        <p:scale>
          <a:sx n="106" d="100"/>
          <a:sy n="106" d="100"/>
        </p:scale>
        <p:origin x="-1764" y="-96"/>
      </p:cViewPr>
      <p:guideLst>
        <p:guide orient="horz" pos="2160"/>
        <p:guide pos="2880"/>
      </p:guideLst>
    </p:cSldViewPr>
  </p:slideViewPr>
  <p:notesTextViewPr>
    <p:cViewPr>
      <p:scale>
        <a:sx n="1" d="1"/>
        <a:sy n="1" d="1"/>
      </p:scale>
      <p:origin x="0" y="0"/>
    </p:cViewPr>
  </p:notesTextViewPr>
  <p:sorterViewPr>
    <p:cViewPr>
      <p:scale>
        <a:sx n="119" d="100"/>
        <a:sy n="11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1.xlsm"/></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hart>
    <c:title>
      <c:tx>
        <c:rich>
          <a:bodyPr/>
          <a:lstStyle/>
          <a:p>
            <a:pPr>
              <a:defRPr sz="2400"/>
            </a:pPr>
            <a:r>
              <a:rPr lang="en-US" sz="2400" dirty="0"/>
              <a:t>Most Frequently Identified </a:t>
            </a:r>
            <a:endParaRPr lang="en-US" sz="2400" dirty="0" smtClean="0"/>
          </a:p>
          <a:p>
            <a:pPr>
              <a:defRPr sz="2400"/>
            </a:pPr>
            <a:r>
              <a:rPr lang="en-US" sz="2400" dirty="0" smtClean="0"/>
              <a:t>Root </a:t>
            </a:r>
            <a:r>
              <a:rPr lang="en-US" sz="2400" dirty="0"/>
              <a:t>Causes of Sentinel Events</a:t>
            </a:r>
          </a:p>
        </c:rich>
      </c:tx>
      <c:layout/>
      <c:overlay val="0"/>
    </c:title>
    <c:autoTitleDeleted val="0"/>
    <c:plotArea>
      <c:layout/>
      <c:barChart>
        <c:barDir val="bar"/>
        <c:grouping val="clustered"/>
        <c:varyColors val="0"/>
        <c:ser>
          <c:idx val="0"/>
          <c:order val="0"/>
          <c:tx>
            <c:strRef>
              <c:f>Sheet1!$B$1</c:f>
              <c:strCache>
                <c:ptCount val="1"/>
                <c:pt idx="0">
                  <c:v>Series 1</c:v>
                </c:pt>
              </c:strCache>
            </c:strRef>
          </c:tx>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c:spPr>
          <c:invertIfNegative val="0"/>
          <c:cat>
            <c:strRef>
              <c:f>Sheet1!$A$2:$A$11</c:f>
              <c:strCache>
                <c:ptCount val="10"/>
                <c:pt idx="0">
                  <c:v>Operative Care</c:v>
                </c:pt>
                <c:pt idx="1">
                  <c:v>Medication Use</c:v>
                </c:pt>
                <c:pt idx="2">
                  <c:v>Continuum of Care</c:v>
                </c:pt>
                <c:pt idx="3">
                  <c:v>Care Planning</c:v>
                </c:pt>
                <c:pt idx="4">
                  <c:v>Physical Environment</c:v>
                </c:pt>
                <c:pt idx="5">
                  <c:v>Information Management</c:v>
                </c:pt>
                <c:pt idx="6">
                  <c:v>Assessment</c:v>
                </c:pt>
                <c:pt idx="7">
                  <c:v>Leadership</c:v>
                </c:pt>
                <c:pt idx="8">
                  <c:v>Communication</c:v>
                </c:pt>
                <c:pt idx="9">
                  <c:v>Human Factors</c:v>
                </c:pt>
              </c:strCache>
            </c:strRef>
          </c:cat>
          <c:val>
            <c:numRef>
              <c:f>Sheet1!$B$2:$B$11</c:f>
              <c:numCache>
                <c:formatCode>0%</c:formatCode>
                <c:ptCount val="10"/>
                <c:pt idx="0">
                  <c:v>8.5682074408117204E-2</c:v>
                </c:pt>
                <c:pt idx="1">
                  <c:v>8.6809470124013494E-2</c:v>
                </c:pt>
                <c:pt idx="2">
                  <c:v>0.109357384441939</c:v>
                </c:pt>
                <c:pt idx="3">
                  <c:v>0.116121758737317</c:v>
                </c:pt>
                <c:pt idx="4">
                  <c:v>0.15558060879368699</c:v>
                </c:pt>
                <c:pt idx="5">
                  <c:v>0.174746335963923</c:v>
                </c:pt>
                <c:pt idx="6">
                  <c:v>0.56933483652762096</c:v>
                </c:pt>
                <c:pt idx="7">
                  <c:v>0.61668545659526497</c:v>
                </c:pt>
                <c:pt idx="8">
                  <c:v>0.63472378804960505</c:v>
                </c:pt>
                <c:pt idx="9">
                  <c:v>0.71589627959413804</c:v>
                </c:pt>
              </c:numCache>
            </c:numRef>
          </c:val>
          <c:extLst xmlns:c16r2="http://schemas.microsoft.com/office/drawing/2015/06/chart">
            <c:ext xmlns:c16="http://schemas.microsoft.com/office/drawing/2014/chart" uri="{C3380CC4-5D6E-409C-BE32-E72D297353CC}">
              <c16:uniqueId val="{00000000-3D3A-41F5-9010-80C6F584FA06}"/>
            </c:ext>
          </c:extLst>
        </c:ser>
        <c:dLbls>
          <c:showLegendKey val="0"/>
          <c:showVal val="0"/>
          <c:showCatName val="0"/>
          <c:showSerName val="0"/>
          <c:showPercent val="0"/>
          <c:showBubbleSize val="0"/>
        </c:dLbls>
        <c:gapWidth val="150"/>
        <c:axId val="187790848"/>
        <c:axId val="187792384"/>
      </c:barChart>
      <c:catAx>
        <c:axId val="187790848"/>
        <c:scaling>
          <c:orientation val="minMax"/>
        </c:scaling>
        <c:delete val="0"/>
        <c:axPos val="l"/>
        <c:numFmt formatCode="General" sourceLinked="1"/>
        <c:majorTickMark val="out"/>
        <c:minorTickMark val="none"/>
        <c:tickLblPos val="nextTo"/>
        <c:crossAx val="187792384"/>
        <c:crosses val="autoZero"/>
        <c:auto val="1"/>
        <c:lblAlgn val="ctr"/>
        <c:lblOffset val="100"/>
        <c:noMultiLvlLbl val="0"/>
      </c:catAx>
      <c:valAx>
        <c:axId val="187792384"/>
        <c:scaling>
          <c:orientation val="minMax"/>
        </c:scaling>
        <c:delete val="0"/>
        <c:axPos val="b"/>
        <c:majorGridlines/>
        <c:numFmt formatCode="0%" sourceLinked="1"/>
        <c:majorTickMark val="out"/>
        <c:minorTickMark val="none"/>
        <c:tickLblPos val="nextTo"/>
        <c:crossAx val="187790848"/>
        <c:crosses val="autoZero"/>
        <c:crossBetween val="between"/>
        <c:majorUnit val="0.2"/>
        <c:minorUnit val="0.1"/>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c:spPr>
          <c:invertIfNegative val="0"/>
          <c:cat>
            <c:strRef>
              <c:f>Sheet1!$A$2:$A$9</c:f>
              <c:strCache>
                <c:ptCount val="8"/>
                <c:pt idx="0">
                  <c:v>Scheduling</c:v>
                </c:pt>
                <c:pt idx="1">
                  <c:v>OR Supply</c:v>
                </c:pt>
                <c:pt idx="2">
                  <c:v>OR Instruments</c:v>
                </c:pt>
                <c:pt idx="3">
                  <c:v>OR Equipment</c:v>
                </c:pt>
                <c:pt idx="4">
                  <c:v>Preference card</c:v>
                </c:pt>
                <c:pt idx="5">
                  <c:v>Staffing</c:v>
                </c:pt>
                <c:pt idx="6">
                  <c:v>Preoperative</c:v>
                </c:pt>
                <c:pt idx="7">
                  <c:v>Other</c:v>
                </c:pt>
              </c:strCache>
            </c:strRef>
          </c:cat>
          <c:val>
            <c:numRef>
              <c:f>Sheet1!$B$2:$B$9</c:f>
              <c:numCache>
                <c:formatCode>General</c:formatCode>
                <c:ptCount val="8"/>
                <c:pt idx="0">
                  <c:v>2</c:v>
                </c:pt>
                <c:pt idx="1">
                  <c:v>8</c:v>
                </c:pt>
                <c:pt idx="2">
                  <c:v>4</c:v>
                </c:pt>
                <c:pt idx="3">
                  <c:v>5</c:v>
                </c:pt>
                <c:pt idx="4">
                  <c:v>4</c:v>
                </c:pt>
                <c:pt idx="5">
                  <c:v>4</c:v>
                </c:pt>
                <c:pt idx="6">
                  <c:v>5</c:v>
                </c:pt>
                <c:pt idx="7">
                  <c:v>11</c:v>
                </c:pt>
              </c:numCache>
            </c:numRef>
          </c:val>
          <c:extLst xmlns:c16r2="http://schemas.microsoft.com/office/drawing/2015/06/chart">
            <c:ext xmlns:c16="http://schemas.microsoft.com/office/drawing/2014/chart" uri="{C3380CC4-5D6E-409C-BE32-E72D297353CC}">
              <c16:uniqueId val="{00000000-9ED9-47D6-9586-F150C0091DBC}"/>
            </c:ext>
          </c:extLst>
        </c:ser>
        <c:dLbls>
          <c:showLegendKey val="0"/>
          <c:showVal val="0"/>
          <c:showCatName val="0"/>
          <c:showSerName val="0"/>
          <c:showPercent val="0"/>
          <c:showBubbleSize val="0"/>
        </c:dLbls>
        <c:gapWidth val="50"/>
        <c:axId val="213034112"/>
        <c:axId val="213035648"/>
      </c:barChart>
      <c:catAx>
        <c:axId val="213034112"/>
        <c:scaling>
          <c:orientation val="minMax"/>
        </c:scaling>
        <c:delete val="0"/>
        <c:axPos val="l"/>
        <c:numFmt formatCode="General" sourceLinked="1"/>
        <c:majorTickMark val="out"/>
        <c:minorTickMark val="none"/>
        <c:tickLblPos val="nextTo"/>
        <c:spPr>
          <a:ln w="3176">
            <a:solidFill>
              <a:srgbClr val="808080"/>
            </a:solidFill>
            <a:prstDash val="solid"/>
          </a:ln>
        </c:spPr>
        <c:crossAx val="213035648"/>
        <c:crosses val="autoZero"/>
        <c:auto val="1"/>
        <c:lblAlgn val="ctr"/>
        <c:lblOffset val="100"/>
        <c:noMultiLvlLbl val="0"/>
      </c:catAx>
      <c:valAx>
        <c:axId val="213035648"/>
        <c:scaling>
          <c:orientation val="minMax"/>
          <c:max val="12"/>
          <c:min val="0"/>
        </c:scaling>
        <c:delete val="0"/>
        <c:axPos val="b"/>
        <c:majorGridlines>
          <c:spPr>
            <a:ln w="3176">
              <a:solidFill>
                <a:srgbClr val="808080"/>
              </a:solidFill>
              <a:prstDash val="solid"/>
            </a:ln>
          </c:spPr>
        </c:majorGridlines>
        <c:numFmt formatCode="General" sourceLinked="1"/>
        <c:majorTickMark val="out"/>
        <c:minorTickMark val="none"/>
        <c:tickLblPos val="nextTo"/>
        <c:spPr>
          <a:ln w="3176">
            <a:solidFill>
              <a:srgbClr val="808080"/>
            </a:solidFill>
            <a:prstDash val="solid"/>
          </a:ln>
        </c:spPr>
        <c:crossAx val="213034112"/>
        <c:crosses val="autoZero"/>
        <c:crossBetween val="between"/>
        <c:majorUnit val="2"/>
        <c:minorUnit val="1"/>
      </c:valAx>
      <c:spPr>
        <a:noFill/>
        <a:ln w="25404">
          <a:noFill/>
        </a:ln>
      </c:spPr>
    </c:plotArea>
    <c:plotVisOnly val="1"/>
    <c:dispBlanksAs val="gap"/>
    <c:showDLblsOverMax val="0"/>
  </c:chart>
  <c:spPr>
    <a:noFill/>
    <a:ln>
      <a:solidFill>
        <a:schemeClr val="bg1">
          <a:lumMod val="85000"/>
        </a:schemeClr>
      </a:solidFill>
    </a:ln>
  </c:spPr>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445F6F-50F5-BC47-A1D2-4892A1B63517}" type="doc">
      <dgm:prSet loTypeId="urn:microsoft.com/office/officeart/2005/8/layout/cycle4" loCatId="" qsTypeId="urn:microsoft.com/office/officeart/2005/8/quickstyle/simple4" qsCatId="simple" csTypeId="urn:microsoft.com/office/officeart/2005/8/colors/colorful1" csCatId="colorful" phldr="1"/>
      <dgm:spPr/>
      <dgm:t>
        <a:bodyPr/>
        <a:lstStyle/>
        <a:p>
          <a:endParaRPr lang="en-US"/>
        </a:p>
      </dgm:t>
    </dgm:pt>
    <dgm:pt modelId="{EC6BF8FC-1A86-B141-847F-CAD73EB02572}">
      <dgm:prSet phldrT="[Text]" custT="1"/>
      <dgm:spPr/>
      <dgm:t>
        <a:bodyPr/>
        <a:lstStyle/>
        <a:p>
          <a:r>
            <a:rPr lang="en-US" sz="2800" b="1" dirty="0" smtClean="0">
              <a:latin typeface="Calibri" charset="0"/>
              <a:cs typeface="+mn-cs"/>
            </a:rPr>
            <a:t> </a:t>
          </a:r>
          <a:endParaRPr lang="en-US" sz="2800" dirty="0"/>
        </a:p>
      </dgm:t>
    </dgm:pt>
    <dgm:pt modelId="{EB2CC447-E6AA-534F-B674-93AEF885EA2D}" type="parTrans" cxnId="{397EAC6E-6360-A748-8C4C-A2755720B43A}">
      <dgm:prSet/>
      <dgm:spPr/>
      <dgm:t>
        <a:bodyPr/>
        <a:lstStyle/>
        <a:p>
          <a:endParaRPr lang="en-US"/>
        </a:p>
      </dgm:t>
    </dgm:pt>
    <dgm:pt modelId="{C1305856-C3EF-B945-924F-4AC97755A354}" type="sibTrans" cxnId="{397EAC6E-6360-A748-8C4C-A2755720B43A}">
      <dgm:prSet/>
      <dgm:spPr/>
      <dgm:t>
        <a:bodyPr/>
        <a:lstStyle/>
        <a:p>
          <a:endParaRPr lang="en-US"/>
        </a:p>
      </dgm:t>
    </dgm:pt>
    <dgm:pt modelId="{052F3534-A6CC-8248-9A00-6BCCE685147A}">
      <dgm:prSet phldrT="[Text]"/>
      <dgm:spPr/>
      <dgm:t>
        <a:bodyPr/>
        <a:lstStyle/>
        <a:p>
          <a:r>
            <a:rPr lang="en-US" dirty="0" smtClean="0"/>
            <a:t> </a:t>
          </a:r>
          <a:endParaRPr lang="en-US" dirty="0"/>
        </a:p>
      </dgm:t>
    </dgm:pt>
    <dgm:pt modelId="{7DFDDBAE-DF16-BE49-91AF-B82BEE08E00E}" type="parTrans" cxnId="{4DF98838-9CE3-FE46-82D7-62FB9CF122EC}">
      <dgm:prSet/>
      <dgm:spPr/>
      <dgm:t>
        <a:bodyPr/>
        <a:lstStyle/>
        <a:p>
          <a:endParaRPr lang="en-US"/>
        </a:p>
      </dgm:t>
    </dgm:pt>
    <dgm:pt modelId="{81B2A2EC-C702-1144-B2A0-B07BA667E7DA}" type="sibTrans" cxnId="{4DF98838-9CE3-FE46-82D7-62FB9CF122EC}">
      <dgm:prSet/>
      <dgm:spPr/>
      <dgm:t>
        <a:bodyPr/>
        <a:lstStyle/>
        <a:p>
          <a:endParaRPr lang="en-US"/>
        </a:p>
      </dgm:t>
    </dgm:pt>
    <dgm:pt modelId="{5F312C94-B4EF-1A45-AABD-4C64D53B8CEC}">
      <dgm:prSet phldrT="[Text]"/>
      <dgm:spPr/>
      <dgm:t>
        <a:bodyPr/>
        <a:lstStyle/>
        <a:p>
          <a:r>
            <a:rPr lang="en-US" dirty="0" smtClean="0"/>
            <a:t> </a:t>
          </a:r>
          <a:endParaRPr lang="en-US" dirty="0"/>
        </a:p>
      </dgm:t>
    </dgm:pt>
    <dgm:pt modelId="{45C03BC5-6F5F-C14D-BAB4-489B2BD010DF}" type="parTrans" cxnId="{D353FE87-FFFE-0F4D-AF0A-83AC43BEFB07}">
      <dgm:prSet/>
      <dgm:spPr/>
      <dgm:t>
        <a:bodyPr/>
        <a:lstStyle/>
        <a:p>
          <a:endParaRPr lang="en-US"/>
        </a:p>
      </dgm:t>
    </dgm:pt>
    <dgm:pt modelId="{F8F13070-CA96-7442-AD53-B1E16877DFF9}" type="sibTrans" cxnId="{D353FE87-FFFE-0F4D-AF0A-83AC43BEFB07}">
      <dgm:prSet/>
      <dgm:spPr/>
      <dgm:t>
        <a:bodyPr/>
        <a:lstStyle/>
        <a:p>
          <a:endParaRPr lang="en-US"/>
        </a:p>
      </dgm:t>
    </dgm:pt>
    <dgm:pt modelId="{A04525A9-7B61-7243-8CE7-786E31BFBCC8}">
      <dgm:prSet phldrT="[Text]"/>
      <dgm:spPr/>
      <dgm:t>
        <a:bodyPr/>
        <a:lstStyle/>
        <a:p>
          <a:r>
            <a:rPr lang="en-US" dirty="0" smtClean="0"/>
            <a:t> </a:t>
          </a:r>
          <a:endParaRPr lang="en-US" dirty="0"/>
        </a:p>
      </dgm:t>
    </dgm:pt>
    <dgm:pt modelId="{371ED8C4-D6E9-3643-AEF6-331CAE0255D7}" type="parTrans" cxnId="{A110AF39-3F9A-6B42-9DDE-87BCA78B19D4}">
      <dgm:prSet/>
      <dgm:spPr/>
      <dgm:t>
        <a:bodyPr/>
        <a:lstStyle/>
        <a:p>
          <a:endParaRPr lang="en-US"/>
        </a:p>
      </dgm:t>
    </dgm:pt>
    <dgm:pt modelId="{422EE10B-9303-CB4C-9752-8CB4E8817EB9}" type="sibTrans" cxnId="{A110AF39-3F9A-6B42-9DDE-87BCA78B19D4}">
      <dgm:prSet/>
      <dgm:spPr/>
      <dgm:t>
        <a:bodyPr/>
        <a:lstStyle/>
        <a:p>
          <a:endParaRPr lang="en-US"/>
        </a:p>
      </dgm:t>
    </dgm:pt>
    <dgm:pt modelId="{54F6FA51-2B24-3F44-80E3-C38A34976549}" type="pres">
      <dgm:prSet presAssocID="{2A445F6F-50F5-BC47-A1D2-4892A1B63517}" presName="cycleMatrixDiagram" presStyleCnt="0">
        <dgm:presLayoutVars>
          <dgm:chMax val="1"/>
          <dgm:dir/>
          <dgm:animLvl val="lvl"/>
          <dgm:resizeHandles val="exact"/>
        </dgm:presLayoutVars>
      </dgm:prSet>
      <dgm:spPr/>
      <dgm:t>
        <a:bodyPr/>
        <a:lstStyle/>
        <a:p>
          <a:endParaRPr lang="en-US"/>
        </a:p>
      </dgm:t>
    </dgm:pt>
    <dgm:pt modelId="{F281ED20-5123-9445-9E73-07BA065246CC}" type="pres">
      <dgm:prSet presAssocID="{2A445F6F-50F5-BC47-A1D2-4892A1B63517}" presName="children" presStyleCnt="0"/>
      <dgm:spPr/>
    </dgm:pt>
    <dgm:pt modelId="{333993B0-28FA-C249-8829-B319C35FA9C4}" type="pres">
      <dgm:prSet presAssocID="{2A445F6F-50F5-BC47-A1D2-4892A1B63517}" presName="childPlaceholder" presStyleCnt="0"/>
      <dgm:spPr/>
    </dgm:pt>
    <dgm:pt modelId="{C5730389-0F48-7549-8BFF-9526F561ECD3}" type="pres">
      <dgm:prSet presAssocID="{2A445F6F-50F5-BC47-A1D2-4892A1B63517}" presName="circle" presStyleCnt="0"/>
      <dgm:spPr/>
    </dgm:pt>
    <dgm:pt modelId="{C1311783-F9BD-6F40-A02B-F90DEF25DD96}" type="pres">
      <dgm:prSet presAssocID="{2A445F6F-50F5-BC47-A1D2-4892A1B63517}" presName="quadrant1" presStyleLbl="node1" presStyleIdx="0" presStyleCnt="4" custScaleX="149742" custLinFactNeighborX="-47599">
        <dgm:presLayoutVars>
          <dgm:chMax val="1"/>
          <dgm:bulletEnabled val="1"/>
        </dgm:presLayoutVars>
      </dgm:prSet>
      <dgm:spPr/>
      <dgm:t>
        <a:bodyPr/>
        <a:lstStyle/>
        <a:p>
          <a:endParaRPr lang="en-US"/>
        </a:p>
      </dgm:t>
    </dgm:pt>
    <dgm:pt modelId="{7DD00412-AC32-1D47-9843-0D370C8E24FC}" type="pres">
      <dgm:prSet presAssocID="{2A445F6F-50F5-BC47-A1D2-4892A1B63517}" presName="quadrant2" presStyleLbl="node1" presStyleIdx="1" presStyleCnt="4" custAng="0" custScaleX="149742" custLinFactNeighborX="2727" custLinFactNeighborY="-1617">
        <dgm:presLayoutVars>
          <dgm:chMax val="1"/>
          <dgm:bulletEnabled val="1"/>
        </dgm:presLayoutVars>
      </dgm:prSet>
      <dgm:spPr/>
      <dgm:t>
        <a:bodyPr/>
        <a:lstStyle/>
        <a:p>
          <a:endParaRPr lang="en-US"/>
        </a:p>
      </dgm:t>
    </dgm:pt>
    <dgm:pt modelId="{01A9BD51-83CD-694E-95C0-FC3B89F64C38}" type="pres">
      <dgm:prSet presAssocID="{2A445F6F-50F5-BC47-A1D2-4892A1B63517}" presName="quadrant3" presStyleLbl="node1" presStyleIdx="2" presStyleCnt="4" custAng="0" custScaleX="149742" custLinFactNeighborX="2727">
        <dgm:presLayoutVars>
          <dgm:chMax val="1"/>
          <dgm:bulletEnabled val="1"/>
        </dgm:presLayoutVars>
      </dgm:prSet>
      <dgm:spPr/>
      <dgm:t>
        <a:bodyPr/>
        <a:lstStyle/>
        <a:p>
          <a:endParaRPr lang="en-US"/>
        </a:p>
      </dgm:t>
    </dgm:pt>
    <dgm:pt modelId="{FD733CC5-A446-1E47-9EB7-B1F482BDAD01}" type="pres">
      <dgm:prSet presAssocID="{2A445F6F-50F5-BC47-A1D2-4892A1B63517}" presName="quadrant4" presStyleLbl="node1" presStyleIdx="3" presStyleCnt="4" custScaleX="149742" custLinFactNeighborX="-47599">
        <dgm:presLayoutVars>
          <dgm:chMax val="1"/>
          <dgm:bulletEnabled val="1"/>
        </dgm:presLayoutVars>
      </dgm:prSet>
      <dgm:spPr/>
      <dgm:t>
        <a:bodyPr/>
        <a:lstStyle/>
        <a:p>
          <a:endParaRPr lang="en-US"/>
        </a:p>
      </dgm:t>
    </dgm:pt>
    <dgm:pt modelId="{D90B3656-C838-4E4C-8358-9FE9BADDB66E}" type="pres">
      <dgm:prSet presAssocID="{2A445F6F-50F5-BC47-A1D2-4892A1B63517}" presName="quadrantPlaceholder" presStyleCnt="0"/>
      <dgm:spPr/>
    </dgm:pt>
    <dgm:pt modelId="{48B05C6E-8E9C-7645-881E-F8961F023F79}" type="pres">
      <dgm:prSet presAssocID="{2A445F6F-50F5-BC47-A1D2-4892A1B63517}" presName="center1" presStyleLbl="fgShp" presStyleIdx="0" presStyleCnt="2" custLinFactNeighborX="-75083"/>
      <dgm:spPr>
        <a:solidFill>
          <a:schemeClr val="tx1">
            <a:lumMod val="50000"/>
            <a:lumOff val="50000"/>
          </a:schemeClr>
        </a:solidFill>
        <a:ln>
          <a:solidFill>
            <a:schemeClr val="bg1">
              <a:lumMod val="95000"/>
            </a:schemeClr>
          </a:solidFill>
        </a:ln>
      </dgm:spPr>
    </dgm:pt>
    <dgm:pt modelId="{C9D50AED-F356-314E-95AD-400B0F99F002}" type="pres">
      <dgm:prSet presAssocID="{2A445F6F-50F5-BC47-A1D2-4892A1B63517}" presName="center2" presStyleLbl="fgShp" presStyleIdx="1" presStyleCnt="2" custLinFactNeighborX="-75083"/>
      <dgm:spPr>
        <a:solidFill>
          <a:schemeClr val="tx1">
            <a:lumMod val="50000"/>
            <a:lumOff val="50000"/>
          </a:schemeClr>
        </a:solidFill>
        <a:ln>
          <a:solidFill>
            <a:schemeClr val="bg1">
              <a:lumMod val="95000"/>
            </a:schemeClr>
          </a:solidFill>
        </a:ln>
      </dgm:spPr>
    </dgm:pt>
  </dgm:ptLst>
  <dgm:cxnLst>
    <dgm:cxn modelId="{F5822358-3C2E-6240-823F-CBA08FB98632}" type="presOf" srcId="{EC6BF8FC-1A86-B141-847F-CAD73EB02572}" destId="{C1311783-F9BD-6F40-A02B-F90DEF25DD96}" srcOrd="0" destOrd="0" presId="urn:microsoft.com/office/officeart/2005/8/layout/cycle4"/>
    <dgm:cxn modelId="{397EAC6E-6360-A748-8C4C-A2755720B43A}" srcId="{2A445F6F-50F5-BC47-A1D2-4892A1B63517}" destId="{EC6BF8FC-1A86-B141-847F-CAD73EB02572}" srcOrd="0" destOrd="0" parTransId="{EB2CC447-E6AA-534F-B674-93AEF885EA2D}" sibTransId="{C1305856-C3EF-B945-924F-4AC97755A354}"/>
    <dgm:cxn modelId="{7661563A-0716-CE41-8375-D7F6773925BA}" type="presOf" srcId="{5F312C94-B4EF-1A45-AABD-4C64D53B8CEC}" destId="{01A9BD51-83CD-694E-95C0-FC3B89F64C38}" srcOrd="0" destOrd="0" presId="urn:microsoft.com/office/officeart/2005/8/layout/cycle4"/>
    <dgm:cxn modelId="{D6BE88EF-3EDC-4547-A00B-2903B2F4E2FD}" type="presOf" srcId="{052F3534-A6CC-8248-9A00-6BCCE685147A}" destId="{7DD00412-AC32-1D47-9843-0D370C8E24FC}" srcOrd="0" destOrd="0" presId="urn:microsoft.com/office/officeart/2005/8/layout/cycle4"/>
    <dgm:cxn modelId="{BD062CD4-6EF3-EA45-989B-1D6BC98764A9}" type="presOf" srcId="{2A445F6F-50F5-BC47-A1D2-4892A1B63517}" destId="{54F6FA51-2B24-3F44-80E3-C38A34976549}" srcOrd="0" destOrd="0" presId="urn:microsoft.com/office/officeart/2005/8/layout/cycle4"/>
    <dgm:cxn modelId="{4DF98838-9CE3-FE46-82D7-62FB9CF122EC}" srcId="{2A445F6F-50F5-BC47-A1D2-4892A1B63517}" destId="{052F3534-A6CC-8248-9A00-6BCCE685147A}" srcOrd="1" destOrd="0" parTransId="{7DFDDBAE-DF16-BE49-91AF-B82BEE08E00E}" sibTransId="{81B2A2EC-C702-1144-B2A0-B07BA667E7DA}"/>
    <dgm:cxn modelId="{FAD8CF28-ADEC-FC48-B763-F3C532767696}" type="presOf" srcId="{A04525A9-7B61-7243-8CE7-786E31BFBCC8}" destId="{FD733CC5-A446-1E47-9EB7-B1F482BDAD01}" srcOrd="0" destOrd="0" presId="urn:microsoft.com/office/officeart/2005/8/layout/cycle4"/>
    <dgm:cxn modelId="{A110AF39-3F9A-6B42-9DDE-87BCA78B19D4}" srcId="{2A445F6F-50F5-BC47-A1D2-4892A1B63517}" destId="{A04525A9-7B61-7243-8CE7-786E31BFBCC8}" srcOrd="3" destOrd="0" parTransId="{371ED8C4-D6E9-3643-AEF6-331CAE0255D7}" sibTransId="{422EE10B-9303-CB4C-9752-8CB4E8817EB9}"/>
    <dgm:cxn modelId="{D353FE87-FFFE-0F4D-AF0A-83AC43BEFB07}" srcId="{2A445F6F-50F5-BC47-A1D2-4892A1B63517}" destId="{5F312C94-B4EF-1A45-AABD-4C64D53B8CEC}" srcOrd="2" destOrd="0" parTransId="{45C03BC5-6F5F-C14D-BAB4-489B2BD010DF}" sibTransId="{F8F13070-CA96-7442-AD53-B1E16877DFF9}"/>
    <dgm:cxn modelId="{BDCD88E9-6760-9442-BD88-F6ADD7B62602}" type="presParOf" srcId="{54F6FA51-2B24-3F44-80E3-C38A34976549}" destId="{F281ED20-5123-9445-9E73-07BA065246CC}" srcOrd="0" destOrd="0" presId="urn:microsoft.com/office/officeart/2005/8/layout/cycle4"/>
    <dgm:cxn modelId="{26E05644-C1A1-FC44-8BB5-40D6DC28E124}" type="presParOf" srcId="{F281ED20-5123-9445-9E73-07BA065246CC}" destId="{333993B0-28FA-C249-8829-B319C35FA9C4}" srcOrd="0" destOrd="0" presId="urn:microsoft.com/office/officeart/2005/8/layout/cycle4"/>
    <dgm:cxn modelId="{90CE75E6-1495-084E-A997-978BB1845820}" type="presParOf" srcId="{54F6FA51-2B24-3F44-80E3-C38A34976549}" destId="{C5730389-0F48-7549-8BFF-9526F561ECD3}" srcOrd="1" destOrd="0" presId="urn:microsoft.com/office/officeart/2005/8/layout/cycle4"/>
    <dgm:cxn modelId="{DAFB8984-BDCE-8247-931C-6B886F9789F7}" type="presParOf" srcId="{C5730389-0F48-7549-8BFF-9526F561ECD3}" destId="{C1311783-F9BD-6F40-A02B-F90DEF25DD96}" srcOrd="0" destOrd="0" presId="urn:microsoft.com/office/officeart/2005/8/layout/cycle4"/>
    <dgm:cxn modelId="{30057161-D7A4-004F-B805-3CC498084D50}" type="presParOf" srcId="{C5730389-0F48-7549-8BFF-9526F561ECD3}" destId="{7DD00412-AC32-1D47-9843-0D370C8E24FC}" srcOrd="1" destOrd="0" presId="urn:microsoft.com/office/officeart/2005/8/layout/cycle4"/>
    <dgm:cxn modelId="{919B761D-8ADD-6441-93E4-98C3F3FE0F3B}" type="presParOf" srcId="{C5730389-0F48-7549-8BFF-9526F561ECD3}" destId="{01A9BD51-83CD-694E-95C0-FC3B89F64C38}" srcOrd="2" destOrd="0" presId="urn:microsoft.com/office/officeart/2005/8/layout/cycle4"/>
    <dgm:cxn modelId="{0F1EFF90-55B4-3A48-8AE1-DAA79AE90588}" type="presParOf" srcId="{C5730389-0F48-7549-8BFF-9526F561ECD3}" destId="{FD733CC5-A446-1E47-9EB7-B1F482BDAD01}" srcOrd="3" destOrd="0" presId="urn:microsoft.com/office/officeart/2005/8/layout/cycle4"/>
    <dgm:cxn modelId="{6815BA4B-29BF-144A-BB22-FCCA613901AE}" type="presParOf" srcId="{C5730389-0F48-7549-8BFF-9526F561ECD3}" destId="{D90B3656-C838-4E4C-8358-9FE9BADDB66E}" srcOrd="4" destOrd="0" presId="urn:microsoft.com/office/officeart/2005/8/layout/cycle4"/>
    <dgm:cxn modelId="{7AB50588-BF8F-2540-A0FD-C64BE8FD7717}" type="presParOf" srcId="{54F6FA51-2B24-3F44-80E3-C38A34976549}" destId="{48B05C6E-8E9C-7645-881E-F8961F023F79}" srcOrd="2" destOrd="0" presId="urn:microsoft.com/office/officeart/2005/8/layout/cycle4"/>
    <dgm:cxn modelId="{F5CBEC7F-F778-C04F-8498-3EE81164A4BD}" type="presParOf" srcId="{54F6FA51-2B24-3F44-80E3-C38A34976549}" destId="{C9D50AED-F356-314E-95AD-400B0F99F002}"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311783-F9BD-6F40-A02B-F90DEF25DD96}">
      <dsp:nvSpPr>
        <dsp:cNvPr id="0" name=""/>
        <dsp:cNvSpPr/>
      </dsp:nvSpPr>
      <dsp:spPr>
        <a:xfrm>
          <a:off x="1739726" y="283768"/>
          <a:ext cx="3227909" cy="2155647"/>
        </a:xfrm>
        <a:prstGeom prst="pieWedg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latin typeface="Calibri" charset="0"/>
              <a:cs typeface="+mn-cs"/>
            </a:rPr>
            <a:t> </a:t>
          </a:r>
          <a:endParaRPr lang="en-US" sz="2800" kern="1200" dirty="0"/>
        </a:p>
      </dsp:txBody>
      <dsp:txXfrm>
        <a:off x="2685159" y="915142"/>
        <a:ext cx="2282476" cy="1524273"/>
      </dsp:txXfrm>
    </dsp:sp>
    <dsp:sp modelId="{7DD00412-AC32-1D47-9843-0D370C8E24FC}">
      <dsp:nvSpPr>
        <dsp:cNvPr id="0" name=""/>
        <dsp:cNvSpPr/>
      </dsp:nvSpPr>
      <dsp:spPr>
        <a:xfrm rot="5400000">
          <a:off x="5615923" y="-287219"/>
          <a:ext cx="2155647" cy="3227909"/>
        </a:xfrm>
        <a:prstGeom prst="pieWedg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4048" tIns="384048" rIns="384048" bIns="384048" numCol="1" spcCol="1270" anchor="ctr" anchorCtr="0">
          <a:noAutofit/>
        </a:bodyPr>
        <a:lstStyle/>
        <a:p>
          <a:pPr lvl="0" algn="ctr" defTabSz="2400300">
            <a:lnSpc>
              <a:spcPct val="90000"/>
            </a:lnSpc>
            <a:spcBef>
              <a:spcPct val="0"/>
            </a:spcBef>
            <a:spcAft>
              <a:spcPct val="35000"/>
            </a:spcAft>
          </a:pPr>
          <a:r>
            <a:rPr lang="en-US" sz="5400" kern="1200" dirty="0" smtClean="0"/>
            <a:t> </a:t>
          </a:r>
          <a:endParaRPr lang="en-US" sz="5400" kern="1200" dirty="0"/>
        </a:p>
      </dsp:txBody>
      <dsp:txXfrm rot="-5400000">
        <a:off x="5079793" y="880286"/>
        <a:ext cx="2282476" cy="1524273"/>
      </dsp:txXfrm>
    </dsp:sp>
    <dsp:sp modelId="{01A9BD51-83CD-694E-95C0-FC3B89F64C38}">
      <dsp:nvSpPr>
        <dsp:cNvPr id="0" name=""/>
        <dsp:cNvSpPr/>
      </dsp:nvSpPr>
      <dsp:spPr>
        <a:xfrm rot="10800000">
          <a:off x="5079792" y="2538984"/>
          <a:ext cx="3227909" cy="2155647"/>
        </a:xfrm>
        <a:prstGeom prst="pieWedg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4048" tIns="384048" rIns="384048" bIns="384048" numCol="1" spcCol="1270" anchor="ctr" anchorCtr="0">
          <a:noAutofit/>
        </a:bodyPr>
        <a:lstStyle/>
        <a:p>
          <a:pPr lvl="0" algn="ctr" defTabSz="2400300">
            <a:lnSpc>
              <a:spcPct val="90000"/>
            </a:lnSpc>
            <a:spcBef>
              <a:spcPct val="0"/>
            </a:spcBef>
            <a:spcAft>
              <a:spcPct val="35000"/>
            </a:spcAft>
          </a:pPr>
          <a:r>
            <a:rPr lang="en-US" sz="5400" kern="1200" dirty="0" smtClean="0"/>
            <a:t> </a:t>
          </a:r>
          <a:endParaRPr lang="en-US" sz="5400" kern="1200" dirty="0"/>
        </a:p>
      </dsp:txBody>
      <dsp:txXfrm rot="10800000">
        <a:off x="5079792" y="2538984"/>
        <a:ext cx="2282476" cy="1524273"/>
      </dsp:txXfrm>
    </dsp:sp>
    <dsp:sp modelId="{FD733CC5-A446-1E47-9EB7-B1F482BDAD01}">
      <dsp:nvSpPr>
        <dsp:cNvPr id="0" name=""/>
        <dsp:cNvSpPr/>
      </dsp:nvSpPr>
      <dsp:spPr>
        <a:xfrm rot="16200000">
          <a:off x="2275857" y="2002852"/>
          <a:ext cx="2155647" cy="3227909"/>
        </a:xfrm>
        <a:prstGeom prst="pieWedg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4048" tIns="384048" rIns="384048" bIns="384048" numCol="1" spcCol="1270" anchor="ctr" anchorCtr="0">
          <a:noAutofit/>
        </a:bodyPr>
        <a:lstStyle/>
        <a:p>
          <a:pPr lvl="0" algn="ctr" defTabSz="2400300">
            <a:lnSpc>
              <a:spcPct val="90000"/>
            </a:lnSpc>
            <a:spcBef>
              <a:spcPct val="0"/>
            </a:spcBef>
            <a:spcAft>
              <a:spcPct val="35000"/>
            </a:spcAft>
          </a:pPr>
          <a:r>
            <a:rPr lang="en-US" sz="5400" kern="1200" dirty="0" smtClean="0"/>
            <a:t> </a:t>
          </a:r>
          <a:endParaRPr lang="en-US" sz="5400" kern="1200" dirty="0"/>
        </a:p>
      </dsp:txBody>
      <dsp:txXfrm rot="5400000">
        <a:off x="2685160" y="2538982"/>
        <a:ext cx="2282476" cy="1524273"/>
      </dsp:txXfrm>
    </dsp:sp>
    <dsp:sp modelId="{48B05C6E-8E9C-7645-881E-F8961F023F79}">
      <dsp:nvSpPr>
        <dsp:cNvPr id="0" name=""/>
        <dsp:cNvSpPr/>
      </dsp:nvSpPr>
      <dsp:spPr>
        <a:xfrm>
          <a:off x="4576398" y="2041144"/>
          <a:ext cx="744270" cy="647192"/>
        </a:xfrm>
        <a:prstGeom prst="circularArrow">
          <a:avLst/>
        </a:prstGeom>
        <a:solidFill>
          <a:schemeClr val="tx1">
            <a:lumMod val="50000"/>
            <a:lumOff val="50000"/>
          </a:schemeClr>
        </a:solidFill>
        <a:ln>
          <a:solidFill>
            <a:schemeClr val="bg1">
              <a:lumMod val="95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C9D50AED-F356-314E-95AD-400B0F99F002}">
      <dsp:nvSpPr>
        <dsp:cNvPr id="0" name=""/>
        <dsp:cNvSpPr/>
      </dsp:nvSpPr>
      <dsp:spPr>
        <a:xfrm rot="10800000">
          <a:off x="4576398" y="2290064"/>
          <a:ext cx="744270" cy="647192"/>
        </a:xfrm>
        <a:prstGeom prst="circularArrow">
          <a:avLst/>
        </a:prstGeom>
        <a:solidFill>
          <a:schemeClr val="tx1">
            <a:lumMod val="50000"/>
            <a:lumOff val="50000"/>
          </a:schemeClr>
        </a:solidFill>
        <a:ln>
          <a:solidFill>
            <a:schemeClr val="bg1">
              <a:lumMod val="95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r>
              <a:rPr lang="en-US" dirty="0" smtClean="0"/>
              <a:t>SUSP Implementation</a:t>
            </a: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E011A03-48E1-024D-962C-5B5324739E65}" type="datetimeFigureOut">
              <a:rPr lang="en-US" smtClean="0"/>
              <a:t>11/21/2017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r>
              <a:rPr lang="en-US" dirty="0" smtClean="0"/>
              <a:t>SUSP.10.Optimizing.Briefings</a:t>
            </a: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088F897-A295-5E46-AD52-F9173C7A8DE5}" type="slidenum">
              <a:rPr lang="en-US" smtClean="0"/>
              <a:t>‹#›</a:t>
            </a:fld>
            <a:endParaRPr lang="en-US" dirty="0"/>
          </a:p>
        </p:txBody>
      </p:sp>
    </p:spTree>
    <p:extLst>
      <p:ext uri="{BB962C8B-B14F-4D97-AF65-F5344CB8AC3E}">
        <p14:creationId xmlns:p14="http://schemas.microsoft.com/office/powerpoint/2010/main" val="275177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607F787-E60A-46F2-B2F5-7A906D6EA7FE}" type="datetimeFigureOut">
              <a:rPr lang="en-US" smtClean="0"/>
              <a:t>11/21/2017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67FCA27-E248-4CFC-A3DF-B919334293C8}" type="slidenum">
              <a:rPr lang="en-US" smtClean="0"/>
              <a:t>‹#›</a:t>
            </a:fld>
            <a:endParaRPr lang="en-US" dirty="0"/>
          </a:p>
        </p:txBody>
      </p:sp>
    </p:spTree>
    <p:extLst>
      <p:ext uri="{BB962C8B-B14F-4D97-AF65-F5344CB8AC3E}">
        <p14:creationId xmlns:p14="http://schemas.microsoft.com/office/powerpoint/2010/main" val="321519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This module is the first of two parts discussing briefings and debriefings. Teamwork and culture improvement are a big part of this project. Evidence supports that addressing cultural issues in conjunction with the technical work improves infection rates. Both safety culture and technical interventions must be managed to sustain progress.</a:t>
            </a:r>
          </a:p>
          <a:p>
            <a:r>
              <a:rPr lang="en-US" sz="1200" kern="1200" dirty="0" smtClean="0">
                <a:solidFill>
                  <a:schemeClr val="tx1"/>
                </a:solidFill>
                <a:effectLst/>
                <a:latin typeface="+mn-lt"/>
                <a:ea typeface="+mn-ea"/>
                <a:cs typeface="+mn-cs"/>
              </a:rPr>
              <a:t>Briefings and debriefings provide strong tools for managing some of that change. Even interventions with an abundance of evidence can prove difficult to implement. This work is not an easy checklist. Here we will address the many aspects of briefings and debriefings: the fundamentals, the lessons learned by many organizations and from the literature, what works and successful implementation strategies. The goal is not to add yet another required piece of paper, but to develop a meaningful process that benefits the entire care team and our patients.</a:t>
            </a:r>
          </a:p>
          <a:p>
            <a:r>
              <a:rPr lang="en-US" sz="1200" kern="1200" dirty="0" smtClean="0">
                <a:solidFill>
                  <a:schemeClr val="tx1"/>
                </a:solidFill>
                <a:effectLst/>
                <a:latin typeface="+mn-lt"/>
                <a:ea typeface="+mn-ea"/>
                <a:cs typeface="+mn-cs"/>
              </a:rPr>
              <a:t>This module will review the evidence and lessons learned, and will provide tips for maximizing the briefing and debriefing process. Also, a hospital team will share its story about implementing and then optimizing briefings and debriefings, as well as share its successes.</a:t>
            </a:r>
            <a:r>
              <a:rPr lang="en-US" dirty="0" smtClean="0">
                <a:effectLst/>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7FCA27-E248-4CFC-A3DF-B919334293C8}" type="slidenum">
              <a:rPr lang="en-US" smtClean="0"/>
              <a:t>1</a:t>
            </a:fld>
            <a:endParaRPr lang="en-US" dirty="0"/>
          </a:p>
        </p:txBody>
      </p:sp>
    </p:spTree>
    <p:extLst>
      <p:ext uri="{BB962C8B-B14F-4D97-AF65-F5344CB8AC3E}">
        <p14:creationId xmlns:p14="http://schemas.microsoft.com/office/powerpoint/2010/main" val="3430694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You will find typical things on a briefing checklist, and many examples are available. You may need to customize a checklist to fit the needs of your surgical area. Who is on the team? Do we have those roles? Do you understand your assigned role? Do we have a plan of care? In the event of a long case, what staff availability issues, breaks, or turnover issues are present? Any potential workload or resource issues, like equipment and supplies, or anything that could impact the case, should be discussed in the briefing.</a:t>
            </a:r>
            <a:r>
              <a:rPr lang="en-US" dirty="0" smtClean="0">
                <a:effectLst/>
              </a:rPr>
              <a:t> </a:t>
            </a:r>
            <a:endParaRPr lang="en-US" sz="1200" kern="1200" dirty="0">
              <a:solidFill>
                <a:schemeClr val="tx1"/>
              </a:solidFill>
              <a:effectLst/>
              <a:latin typeface="+mn-lt"/>
              <a:ea typeface="+mn-ea"/>
              <a:cs typeface="+mn-cs"/>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3873E5D0-422A-9445-85D5-CE5E0AA688FB}" type="slidenum">
              <a:rPr lang="en-US" sz="1200"/>
              <a:pPr/>
              <a:t>10</a:t>
            </a:fld>
            <a:endParaRPr 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To recap, a debriefing provides an opportunity to reflect, learn, and drive continuous improvement. It can cover communication and interactions immediately after the case.</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How well did we interact together? </a:t>
            </a:r>
          </a:p>
          <a:p>
            <a:r>
              <a:rPr lang="en-US" sz="1200" kern="1200" dirty="0" smtClean="0">
                <a:solidFill>
                  <a:schemeClr val="tx1"/>
                </a:solidFill>
                <a:effectLst/>
                <a:latin typeface="+mn-lt"/>
                <a:ea typeface="+mn-ea"/>
                <a:cs typeface="+mn-cs"/>
              </a:rPr>
              <a:t>Did you not have the information you needed? </a:t>
            </a:r>
          </a:p>
          <a:p>
            <a:r>
              <a:rPr lang="en-US" sz="1200" kern="1200" dirty="0" smtClean="0">
                <a:solidFill>
                  <a:schemeClr val="tx1"/>
                </a:solidFill>
                <a:effectLst/>
                <a:latin typeface="+mn-lt"/>
                <a:ea typeface="+mn-ea"/>
                <a:cs typeface="+mn-cs"/>
              </a:rPr>
              <a:t>Were you working under a plan that was not consistent with what I thought the plan was?</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Debriefing can and should also cover topics that need more attention to address. We will share examples of equipment issues and malfunctions, or other defects that require a system correction. Take the opportunity to log any findings, discuss the problems, and direct the issue to where it can be resolved.</a:t>
            </a:r>
          </a:p>
          <a:p>
            <a:r>
              <a:rPr lang="en-US" sz="1200" kern="1200" dirty="0" smtClean="0">
                <a:solidFill>
                  <a:schemeClr val="tx1"/>
                </a:solidFill>
                <a:effectLst/>
                <a:latin typeface="+mn-lt"/>
                <a:ea typeface="+mn-ea"/>
                <a:cs typeface="+mn-cs"/>
              </a:rPr>
              <a:t>A strong feedback loop is absolutely critical for debriefing to achieve results. Debriefing alone can be an immensely powerful tool to raise awareness of provider concerns and engage providers in safety improvement work. Rather than expecting staff to complete yet another task with the information falling into a black hole, followup on issues identified from debriefing. As defects are addressed, share this feedback with all providers. </a:t>
            </a:r>
            <a:endParaRPr lang="en-US" dirty="0">
              <a:ea typeface="MS PGothic" charset="0"/>
            </a:endParaRP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66FDC0A2-98CF-2E49-86E2-5DDF61F5756B}" type="slidenum">
              <a:rPr lang="en-US" sz="1200"/>
              <a:pPr/>
              <a:t>11</a:t>
            </a:fld>
            <a:endParaRPr 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Communication failures across the health care system contribute to more than 60 percent of sentinel events. The Joint Commission defines a sentinel event as an unexpected occurrence involving death or serious physical or psychological injury, or the risk thereof. Serious injury specifically includes loss of limb or function.</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What can we do to improve communication among our surgical teams?</a:t>
            </a:r>
            <a:r>
              <a:rPr lang="en-US" dirty="0" smtClean="0">
                <a:effectLst/>
              </a:rPr>
              <a:t> </a:t>
            </a:r>
            <a:endParaRPr lang="en-US" dirty="0">
              <a:ea typeface="MS PGothic" charset="0"/>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charset="0"/>
                <a:ea typeface="MS PGothic" charset="0"/>
                <a:cs typeface="MS PGothic" charset="0"/>
              </a:defRPr>
            </a:lvl1pPr>
            <a:lvl2pPr marL="742950" indent="-285750">
              <a:defRPr sz="1200">
                <a:solidFill>
                  <a:schemeClr val="tx1"/>
                </a:solidFill>
                <a:latin typeface="Times" charset="0"/>
                <a:ea typeface="MS PGothic" charset="0"/>
                <a:cs typeface="MS PGothic" charset="0"/>
              </a:defRPr>
            </a:lvl2pPr>
            <a:lvl3pPr marL="1143000" indent="-228600">
              <a:defRPr sz="1200">
                <a:solidFill>
                  <a:schemeClr val="tx1"/>
                </a:solidFill>
                <a:latin typeface="Times" charset="0"/>
                <a:ea typeface="MS PGothic" charset="0"/>
                <a:cs typeface="MS PGothic" charset="0"/>
              </a:defRPr>
            </a:lvl3pPr>
            <a:lvl4pPr marL="1600200" indent="-228600">
              <a:defRPr sz="1200">
                <a:solidFill>
                  <a:schemeClr val="tx1"/>
                </a:solidFill>
                <a:latin typeface="Times" charset="0"/>
                <a:ea typeface="MS PGothic" charset="0"/>
                <a:cs typeface="MS PGothic" charset="0"/>
              </a:defRPr>
            </a:lvl4pPr>
            <a:lvl5pPr marL="2057400" indent="-228600">
              <a:defRPr sz="1200">
                <a:solidFill>
                  <a:schemeClr val="tx1"/>
                </a:solidFill>
                <a:latin typeface="Times"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Times"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Times"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Times"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Times" charset="0"/>
                <a:ea typeface="MS PGothic" charset="0"/>
                <a:cs typeface="MS PGothic" charset="0"/>
              </a:defRPr>
            </a:lvl9pPr>
          </a:lstStyle>
          <a:p>
            <a:fld id="{F3596BE3-45BB-BA48-9CB5-228848BBEEE3}" type="slidenum">
              <a:rPr lang="en-US"/>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Many studies link briefings and debriefings in the surgical services to key outcomes. There are no large, multiple site randomized controlled trials that have examined preoperative briefings or postoperative debriefings to date. However, there have been several multisite studies that found preoperative briefings to be effective when done as intended, rather than perfunctory ticking off the boxes. </a:t>
            </a:r>
          </a:p>
          <a:p>
            <a:r>
              <a:rPr lang="en-US" sz="1200" kern="1200" dirty="0" smtClean="0">
                <a:solidFill>
                  <a:schemeClr val="tx1"/>
                </a:solidFill>
                <a:effectLst/>
                <a:latin typeface="+mn-lt"/>
                <a:ea typeface="+mn-ea"/>
                <a:cs typeface="+mn-cs"/>
              </a:rPr>
              <a:t>You can reduce the number of communication breakdowns. You can reduce operating room delays. Reduce procedure and miscommunication-related disruptions. Reduce traffic in the operating theater. Briefings and debriefings can improve communication and teamwork; reduce complications like surgical site infections (SSI), and reduce mortality rates.</a:t>
            </a:r>
            <a:r>
              <a:rPr lang="en-US" dirty="0" smtClean="0">
                <a:effectLst/>
              </a:rPr>
              <a:t> </a:t>
            </a:r>
            <a:endParaRPr lang="en-US" sz="1100" dirty="0">
              <a:ea typeface="MS PGothic" charset="0"/>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charset="0"/>
                <a:ea typeface="MS PGothic" charset="0"/>
                <a:cs typeface="MS PGothic" charset="0"/>
              </a:defRPr>
            </a:lvl1pPr>
            <a:lvl2pPr marL="742950" indent="-285750">
              <a:defRPr sz="1200">
                <a:solidFill>
                  <a:schemeClr val="tx1"/>
                </a:solidFill>
                <a:latin typeface="Times" charset="0"/>
                <a:ea typeface="MS PGothic" charset="0"/>
                <a:cs typeface="MS PGothic" charset="0"/>
              </a:defRPr>
            </a:lvl2pPr>
            <a:lvl3pPr marL="1143000" indent="-228600">
              <a:defRPr sz="1200">
                <a:solidFill>
                  <a:schemeClr val="tx1"/>
                </a:solidFill>
                <a:latin typeface="Times" charset="0"/>
                <a:ea typeface="MS PGothic" charset="0"/>
                <a:cs typeface="MS PGothic" charset="0"/>
              </a:defRPr>
            </a:lvl3pPr>
            <a:lvl4pPr marL="1600200" indent="-228600">
              <a:defRPr sz="1200">
                <a:solidFill>
                  <a:schemeClr val="tx1"/>
                </a:solidFill>
                <a:latin typeface="Times" charset="0"/>
                <a:ea typeface="MS PGothic" charset="0"/>
                <a:cs typeface="MS PGothic" charset="0"/>
              </a:defRPr>
            </a:lvl4pPr>
            <a:lvl5pPr marL="2057400" indent="-228600">
              <a:defRPr sz="1200">
                <a:solidFill>
                  <a:schemeClr val="tx1"/>
                </a:solidFill>
                <a:latin typeface="Times"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Times"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Times"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Times"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Times" charset="0"/>
                <a:ea typeface="MS PGothic" charset="0"/>
                <a:cs typeface="MS PGothic" charset="0"/>
              </a:defRPr>
            </a:lvl9pPr>
          </a:lstStyle>
          <a:p>
            <a:pPr eaLnBrk="1" hangingPunct="1"/>
            <a:fld id="{FFF8FD5C-E5E2-FF4F-8E68-FFD04F57AF2F}" type="slidenum">
              <a:rPr lang="en-US">
                <a:latin typeface="Arial" charset="0"/>
              </a:rPr>
              <a:pPr eaLnBrk="1" hangingPunct="1"/>
              <a:t>13</a:t>
            </a:fld>
            <a:endParaRPr lang="en-US" dirty="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NOTE: </a:t>
            </a:r>
          </a:p>
          <a:p>
            <a:r>
              <a:rPr lang="en-US" sz="1200" kern="1200" dirty="0" smtClean="0">
                <a:solidFill>
                  <a:schemeClr val="tx1"/>
                </a:solidFill>
                <a:effectLst/>
                <a:latin typeface="+mn-lt"/>
                <a:ea typeface="+mn-ea"/>
                <a:cs typeface="+mn-cs"/>
              </a:rPr>
              <a:t>See Russ et al., 2013 for a review of existing literature. See Haynes et al, 2011 and Mayer et al., the 2015 study of the WHO surgery checklist in 8 hospitals in 8 different countries and followup rebuttal to arguments highlighting mixed results found in other smaller studies.</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Existing evidence demonstrates that it is the discussion, particularly across disciplines that make briefings and debriefings effective. Just the act of ticking off the box on a briefing checklist is not effective. </a:t>
            </a:r>
          </a:p>
          <a:p>
            <a:r>
              <a:rPr lang="en-US" sz="1200" kern="1200" dirty="0" smtClean="0">
                <a:solidFill>
                  <a:schemeClr val="tx1"/>
                </a:solidFill>
                <a:effectLst/>
                <a:latin typeface="+mn-lt"/>
                <a:ea typeface="+mn-ea"/>
                <a:cs typeface="+mn-cs"/>
              </a:rPr>
              <a:t>A complete briefing is defined as a preoperative meeting where all team members are present and contribute to the discussion. A study of 6,714 surgical admissions across 5 academic and community hospitals suggested that complete briefings were conducted in only 62 percent of surgical cases. Results suggested that 14 percent of complications other than death could have been prevented with complete briefings.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14</a:t>
            </a:fld>
            <a:endParaRPr lang="en-US" dirty="0"/>
          </a:p>
        </p:txBody>
      </p:sp>
    </p:spTree>
    <p:extLst>
      <p:ext uri="{BB962C8B-B14F-4D97-AF65-F5344CB8AC3E}">
        <p14:creationId xmlns:p14="http://schemas.microsoft.com/office/powerpoint/2010/main" val="2058463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Why are briefings effective?</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Briefings provide a critical mechanism for creating a shared mental model among team members. This is particularly critical for reducing task-related conflict in multidisciplinary teams. The surgical setting involves functionally diverse teams, where people do different tasks based on specialized knowledge and must work together to coordinate their efforts. These differences increase the probability that team members may see or perceive the teams needs, goals, or priorities differently, leading to conflict or unclear expectations. Briefings can help clarify roles and responsibilities, as well as how they might change or be adapted in an emergency.</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15</a:t>
            </a:fld>
            <a:endParaRPr lang="en-US" dirty="0"/>
          </a:p>
        </p:txBody>
      </p:sp>
    </p:spTree>
    <p:extLst>
      <p:ext uri="{BB962C8B-B14F-4D97-AF65-F5344CB8AC3E}">
        <p14:creationId xmlns:p14="http://schemas.microsoft.com/office/powerpoint/2010/main" val="210604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charset="0"/>
                <a:ea typeface="MS PGothic" charset="0"/>
                <a:cs typeface="MS PGothic" charset="0"/>
              </a:defRPr>
            </a:lvl1pPr>
            <a:lvl2pPr marL="742950" indent="-285750">
              <a:defRPr sz="1200">
                <a:solidFill>
                  <a:schemeClr val="tx1"/>
                </a:solidFill>
                <a:latin typeface="Times" charset="0"/>
                <a:ea typeface="MS PGothic" charset="0"/>
                <a:cs typeface="MS PGothic" charset="0"/>
              </a:defRPr>
            </a:lvl2pPr>
            <a:lvl3pPr marL="1143000" indent="-228600">
              <a:defRPr sz="1200">
                <a:solidFill>
                  <a:schemeClr val="tx1"/>
                </a:solidFill>
                <a:latin typeface="Times" charset="0"/>
                <a:ea typeface="MS PGothic" charset="0"/>
                <a:cs typeface="MS PGothic" charset="0"/>
              </a:defRPr>
            </a:lvl3pPr>
            <a:lvl4pPr marL="1600200" indent="-228600">
              <a:defRPr sz="1200">
                <a:solidFill>
                  <a:schemeClr val="tx1"/>
                </a:solidFill>
                <a:latin typeface="Times" charset="0"/>
                <a:ea typeface="MS PGothic" charset="0"/>
                <a:cs typeface="MS PGothic" charset="0"/>
              </a:defRPr>
            </a:lvl4pPr>
            <a:lvl5pPr marL="2057400" indent="-228600">
              <a:defRPr sz="1200">
                <a:solidFill>
                  <a:schemeClr val="tx1"/>
                </a:solidFill>
                <a:latin typeface="Times"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Times"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Times"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Times"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Times" charset="0"/>
                <a:ea typeface="MS PGothic" charset="0"/>
                <a:cs typeface="MS PGothic" charset="0"/>
              </a:defRPr>
            </a:lvl9pPr>
          </a:lstStyle>
          <a:p>
            <a:fld id="{AA155A0A-2C41-434A-8802-6807DA7A26B7}" type="slidenum">
              <a:rPr lang="en-US"/>
              <a:pPr/>
              <a:t>16</a:t>
            </a:fld>
            <a:endParaRPr lang="en-US" dirty="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A debriefing checklist addresses how the team works together.</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Was our communication clear? </a:t>
            </a:r>
          </a:p>
          <a:p>
            <a:r>
              <a:rPr lang="en-US" sz="1200" kern="1200" dirty="0" smtClean="0">
                <a:solidFill>
                  <a:schemeClr val="tx1"/>
                </a:solidFill>
                <a:effectLst/>
                <a:latin typeface="+mn-lt"/>
                <a:ea typeface="+mn-ea"/>
                <a:cs typeface="+mn-cs"/>
              </a:rPr>
              <a:t>Were our roles and responsibilities clear? </a:t>
            </a:r>
          </a:p>
          <a:p>
            <a:r>
              <a:rPr lang="en-US" sz="1200" kern="1200" dirty="0" smtClean="0">
                <a:solidFill>
                  <a:schemeClr val="tx1"/>
                </a:solidFill>
                <a:effectLst/>
                <a:latin typeface="+mn-lt"/>
                <a:ea typeface="+mn-ea"/>
                <a:cs typeface="+mn-cs"/>
              </a:rPr>
              <a:t>Were we able to maintain a common situation awareness of what was happening?</a:t>
            </a:r>
          </a:p>
          <a:p>
            <a:r>
              <a:rPr lang="en-US" sz="1200" kern="1200" dirty="0" smtClean="0">
                <a:solidFill>
                  <a:schemeClr val="tx1"/>
                </a:solidFill>
                <a:effectLst/>
                <a:latin typeface="+mn-lt"/>
                <a:ea typeface="+mn-ea"/>
                <a:cs typeface="+mn-cs"/>
              </a:rPr>
              <a:t>Did we do a good job of managing the workload and switching people in and out for long cases?</a:t>
            </a:r>
          </a:p>
          <a:p>
            <a:r>
              <a:rPr lang="en-US" sz="1200" kern="1200" dirty="0" smtClean="0">
                <a:solidFill>
                  <a:schemeClr val="tx1"/>
                </a:solidFill>
                <a:effectLst/>
                <a:latin typeface="+mn-lt"/>
                <a:ea typeface="+mn-ea"/>
                <a:cs typeface="+mn-cs"/>
              </a:rPr>
              <a:t>What went well, what should we change, and what can we improve next time?</a:t>
            </a:r>
            <a:r>
              <a:rPr lang="en-US" dirty="0" smtClean="0">
                <a:effectLst/>
              </a:rPr>
              <a:t> </a:t>
            </a:r>
            <a:endParaRPr lang="en-US" dirty="0">
              <a:ea typeface="MS PGothic"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Fundamentally, these goals are quite basic. We know teams perform better when they have a plan, when that plan is shared and coordinated, when all involved understand the approach, and last, when they are overcoming obstacles that obstruct that plan.</a:t>
            </a:r>
          </a:p>
          <a:p>
            <a:r>
              <a:rPr lang="en-US" sz="1200" kern="1200" dirty="0" smtClean="0">
                <a:solidFill>
                  <a:schemeClr val="tx1"/>
                </a:solidFill>
                <a:effectLst/>
                <a:latin typeface="+mn-lt"/>
                <a:ea typeface="+mn-ea"/>
                <a:cs typeface="+mn-cs"/>
              </a:rPr>
              <a:t>Despite these simple concepts, it remains tricky to get them to work.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Is this because many briefings and debriefings have devolved into mere checklists?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Checklists can be great tools and consistent reminders of how to walk through a process. But checking the boxes does not equate to mindful engagement, as the evidence clearly demonstrates.</a:t>
            </a:r>
            <a:r>
              <a:rPr lang="en-US" dirty="0" smtClean="0">
                <a:effectLst/>
              </a:rPr>
              <a:t> </a:t>
            </a:r>
            <a:endParaRPr lang="en-US" dirty="0">
              <a:ea typeface="MS PGothic" charset="0"/>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3F98CC22-C840-CE4C-AF2E-AF35F7C18340}" type="slidenum">
              <a:rPr lang="en-US" sz="1200"/>
              <a:pPr/>
              <a:t>17</a:t>
            </a:fld>
            <a:endParaRPr lang="en-US"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When the World Health Organization published its surgical safety checklist a number of years ago, the use of briefing and debriefing checklists was associated with large reductions in mortality. That checklist is included on Slide 29. Later studies failed to see that effect, including a followup on that initial WHO study. The evidence showed that 50 percent of the decrease in mortality was associated with the facility’s preexisting safety culture, rather than the checklist. So, if an organization enjoyed a good safety culture, implementing these tools yielded significant benefit. But an organization with a relatively poor safety culture saw minimal improvement from the checklist tools. </a:t>
            </a:r>
          </a:p>
          <a:p>
            <a:r>
              <a:rPr lang="en-US" sz="1200" kern="1200" dirty="0" smtClean="0">
                <a:solidFill>
                  <a:schemeClr val="tx1"/>
                </a:solidFill>
                <a:effectLst/>
                <a:latin typeface="+mn-lt"/>
                <a:ea typeface="+mn-ea"/>
                <a:cs typeface="+mn-cs"/>
              </a:rPr>
              <a:t>And that is because of mindfulness. When people value these tools and their teammates, they pay attention to them as they use new tools, with significant results. If staff members do not feel valued and simply check off a box, it becomes an administrative task without strong benefits. Building mindfulness and improving the overall safety culture is the tough but necessary part of any intervention.</a:t>
            </a:r>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18</a:t>
            </a:fld>
            <a:endParaRPr lang="en-US" dirty="0"/>
          </a:p>
        </p:txBody>
      </p:sp>
    </p:spTree>
    <p:extLst>
      <p:ext uri="{BB962C8B-B14F-4D97-AF65-F5344CB8AC3E}">
        <p14:creationId xmlns:p14="http://schemas.microsoft.com/office/powerpoint/2010/main" val="1747050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Two ways to build a mindful process include coaching and briefing. Coaching involves role modeling and feedback. It’s having leaders who recognize the value of effective communication and model that behavior for peers. These leaders and champions are respected in the organization and show by example that the organization values this behavior. As discussed earlier, evidence shows that active executive partnerships sustain improvement efforts.</a:t>
            </a:r>
          </a:p>
          <a:p>
            <a:r>
              <a:rPr lang="en-US" sz="1200" kern="1200" dirty="0" smtClean="0">
                <a:solidFill>
                  <a:schemeClr val="tx1"/>
                </a:solidFill>
                <a:effectLst/>
                <a:latin typeface="+mn-lt"/>
                <a:ea typeface="+mn-ea"/>
                <a:cs typeface="+mn-cs"/>
              </a:rPr>
              <a:t>Second, the briefing and debriefing process closes the loop with outcomes. Nothing is more demotivating to frontline staff than repeatedly dealing with the same issues.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Can you imagine the frustration of debriefing after each case and it sounds like a broken record? The same issues resurface in case after case, but nothing changes. </a:t>
            </a:r>
          </a:p>
          <a:p>
            <a:r>
              <a:rPr lang="en-US" sz="1200" kern="1200" dirty="0" smtClean="0">
                <a:solidFill>
                  <a:schemeClr val="tx1"/>
                </a:solidFill>
                <a:effectLst/>
                <a:latin typeface="+mn-lt"/>
                <a:ea typeface="+mn-ea"/>
                <a:cs typeface="+mn-cs"/>
              </a:rPr>
              <a:t>Will they continue to debrief on those issues? </a:t>
            </a:r>
          </a:p>
          <a:p>
            <a:r>
              <a:rPr lang="en-US" sz="1200" kern="1200" dirty="0" smtClean="0">
                <a:solidFill>
                  <a:schemeClr val="tx1"/>
                </a:solidFill>
                <a:effectLst/>
                <a:latin typeface="+mn-lt"/>
                <a:ea typeface="+mn-ea"/>
                <a:cs typeface="+mn-cs"/>
              </a:rPr>
              <a:t>Why would anyone waste time?</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That debriefing process is going to fade over time if nothing changes. Debriefing identifies system defects in a way that allows and encourages correction. It validates the process and encourages a consistent delivery of care.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How are you going to leverage debriefing and achieve meaningful results?</a:t>
            </a:r>
          </a:p>
          <a:p>
            <a:r>
              <a:rPr lang="en-US" sz="1200" kern="1200" dirty="0" smtClean="0">
                <a:solidFill>
                  <a:schemeClr val="tx1"/>
                </a:solidFill>
                <a:effectLst/>
                <a:latin typeface="+mn-lt"/>
                <a:ea typeface="+mn-ea"/>
                <a:cs typeface="+mn-cs"/>
              </a:rPr>
              <a:t>How are you going to track those defects, follow up, and advise staff on the resolution?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It is an investment, but it is critical to value frontline staff, resolve barriers to system issues, and ultimately improve patient care.</a:t>
            </a:r>
            <a:endParaRPr lang="en-US" dirty="0">
              <a:ea typeface="MS PGothic" charset="0"/>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charset="0"/>
                <a:ea typeface="MS PGothic" charset="0"/>
                <a:cs typeface="MS PGothic" charset="0"/>
              </a:defRPr>
            </a:lvl1pPr>
            <a:lvl2pPr marL="742950" indent="-285750">
              <a:defRPr sz="1200">
                <a:solidFill>
                  <a:schemeClr val="tx1"/>
                </a:solidFill>
                <a:latin typeface="Times" charset="0"/>
                <a:ea typeface="MS PGothic" charset="0"/>
                <a:cs typeface="MS PGothic" charset="0"/>
              </a:defRPr>
            </a:lvl2pPr>
            <a:lvl3pPr marL="1143000" indent="-228600">
              <a:defRPr sz="1200">
                <a:solidFill>
                  <a:schemeClr val="tx1"/>
                </a:solidFill>
                <a:latin typeface="Times" charset="0"/>
                <a:ea typeface="MS PGothic" charset="0"/>
                <a:cs typeface="MS PGothic" charset="0"/>
              </a:defRPr>
            </a:lvl3pPr>
            <a:lvl4pPr marL="1600200" indent="-228600">
              <a:defRPr sz="1200">
                <a:solidFill>
                  <a:schemeClr val="tx1"/>
                </a:solidFill>
                <a:latin typeface="Times" charset="0"/>
                <a:ea typeface="MS PGothic" charset="0"/>
                <a:cs typeface="MS PGothic" charset="0"/>
              </a:defRPr>
            </a:lvl4pPr>
            <a:lvl5pPr marL="2057400" indent="-228600">
              <a:defRPr sz="1200">
                <a:solidFill>
                  <a:schemeClr val="tx1"/>
                </a:solidFill>
                <a:latin typeface="Times"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Times"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Times"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Times"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Times" charset="0"/>
                <a:ea typeface="MS PGothic" charset="0"/>
                <a:cs typeface="MS PGothic" charset="0"/>
              </a:defRPr>
            </a:lvl9pPr>
          </a:lstStyle>
          <a:p>
            <a:fld id="{914E4332-1675-B841-BFDC-814B8A8543B7}" type="slidenum">
              <a:rPr lang="en-US"/>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First, let’s describe the characteristics of effective briefings and debriefings, along with what matters about these processes. Implementing the briefing and debriefing process will require evidence to garner surgeon and other stakeholder buy-in. We will present the evidence base for briefings and debriefings for you to share with the surgical staff.</a:t>
            </a:r>
          </a:p>
          <a:p>
            <a:r>
              <a:rPr lang="en-US" sz="1200" kern="1200" dirty="0" smtClean="0">
                <a:solidFill>
                  <a:schemeClr val="tx1"/>
                </a:solidFill>
                <a:effectLst/>
                <a:latin typeface="+mn-lt"/>
                <a:ea typeface="+mn-ea"/>
                <a:cs typeface="+mn-cs"/>
              </a:rPr>
              <a:t>Each hospital is likely in different stages of briefings. Some may have implemented briefings; some have not.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Have you implemented a briefing process that did not go so well?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Others are in more mature stages and can offer strong lessons in how to achieve success with briefings and debriefings.</a:t>
            </a:r>
          </a:p>
          <a:p>
            <a:r>
              <a:rPr lang="en-US" sz="1200" kern="1200" dirty="0" smtClean="0">
                <a:solidFill>
                  <a:schemeClr val="tx1"/>
                </a:solidFill>
                <a:effectLst/>
                <a:latin typeface="+mn-lt"/>
                <a:ea typeface="+mn-ea"/>
                <a:cs typeface="+mn-cs"/>
              </a:rPr>
              <a:t>The critical component of earning stakeholder buy-in and turning debriefings into a meaningful process comes after the debriefing meeting has ended. Teams must prioritize and investigate defects identified during operating room debriefings. Debriefings are an opportunity to uncover both latent and actual errors to reduce risk over time, make your work more efficient, and improve patient safety. They are an opportunity to LISTEN to the wisdom of your frontline providers as defects occur.</a:t>
            </a:r>
            <a:r>
              <a:rPr lang="en-US" dirty="0" smtClean="0">
                <a:effectLst/>
              </a:rPr>
              <a:t> </a:t>
            </a:r>
            <a:endParaRPr lang="en-US" sz="1200" kern="1200" dirty="0">
              <a:solidFill>
                <a:schemeClr val="tx1"/>
              </a:solidFill>
              <a:effectLst/>
              <a:latin typeface="+mn-lt"/>
              <a:ea typeface="+mn-ea"/>
              <a:cs typeface="+mn-cs"/>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49B9A3B9-469B-F340-83B4-E39BBF249CEA}" type="slidenum">
              <a:rPr lang="en-US" sz="1200"/>
              <a:pPr/>
              <a:t>2</a:t>
            </a:fld>
            <a:endParaRPr lang="en-US"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Timeout is one form of a briefing that challenges teams. Often, the timeout has become an administrative function. We know this because wrong-sided surgeries would never happen if timeouts were more effective. But that’s not the case. But timeouts provide a hard stop at a critical time to confirm the care team on the right page with this patient.</a:t>
            </a:r>
            <a:endParaRPr lang="en-US" sz="1200" kern="1200" dirty="0">
              <a:solidFill>
                <a:schemeClr val="tx1"/>
              </a:solidFill>
              <a:effectLst/>
              <a:latin typeface="+mn-lt"/>
              <a:ea typeface="+mn-ea"/>
              <a:cs typeface="+mn-cs"/>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600715AB-1B63-3F43-B918-9CB1081F3FF5}" type="slidenum">
              <a:rPr lang="en-US" sz="1200"/>
              <a:pPr/>
              <a:t>21</a:t>
            </a:fld>
            <a:endParaRPr lang="en-US" sz="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Briefings are an expansion of the timeout with more flexibility. Different sections can occur at different times. In fact, that flexibility is paramount to success—making sure the briefing protocols fit the workflow of your cases, your day, and how your team works together.</a:t>
            </a:r>
          </a:p>
          <a:p>
            <a:r>
              <a:rPr lang="en-US" sz="1200" kern="1200" dirty="0" smtClean="0">
                <a:solidFill>
                  <a:schemeClr val="tx1"/>
                </a:solidFill>
                <a:effectLst/>
                <a:latin typeface="+mn-lt"/>
                <a:ea typeface="+mn-ea"/>
                <a:cs typeface="+mn-cs"/>
              </a:rPr>
              <a:t>In many briefing and debriefing processes, one particular flaw has been noted repeatedly–timing. If a protocol requests information at the wrong point in time, it interrupts the case rather than supporting team communication and execution of tasks. It is not helpful to question patient positioning at the point of incision. A briefing protocol must reflect the process your frontline providers have established for each surgical area.</a:t>
            </a:r>
          </a:p>
          <a:p>
            <a:r>
              <a:rPr lang="en-US" sz="1200" kern="1200" dirty="0" smtClean="0">
                <a:solidFill>
                  <a:schemeClr val="tx1"/>
                </a:solidFill>
                <a:effectLst/>
                <a:latin typeface="+mn-lt"/>
                <a:ea typeface="+mn-ea"/>
                <a:cs typeface="+mn-cs"/>
              </a:rPr>
              <a:t>Successful briefings allow all team members to introduce themselves, particularly in clinical settings that frequently include new faces on the surgical team. Write down the assigned roles on a white board and give team members an opportunity to share relevant skills. Encourage full participation and questions, including how to facilitate a timeout.</a:t>
            </a:r>
          </a:p>
          <a:p>
            <a:r>
              <a:rPr lang="en-US" sz="1200" kern="1200" dirty="0" smtClean="0">
                <a:solidFill>
                  <a:schemeClr val="tx1"/>
                </a:solidFill>
                <a:effectLst/>
                <a:latin typeface="+mn-lt"/>
                <a:ea typeface="+mn-ea"/>
                <a:cs typeface="+mn-cs"/>
              </a:rPr>
              <a:t>The surgeon should share the goal of the operation. Each care team member should have the opportunity to identify issues or ask questions.</a:t>
            </a:r>
            <a:r>
              <a:rPr lang="en-US" dirty="0" smtClean="0">
                <a:effectLst/>
              </a:rPr>
              <a:t> </a:t>
            </a:r>
            <a:endParaRPr lang="en-US" sz="1200" kern="1200" dirty="0">
              <a:solidFill>
                <a:schemeClr val="tx1"/>
              </a:solidFill>
              <a:effectLst/>
              <a:latin typeface="+mn-lt"/>
              <a:ea typeface="+mn-ea"/>
              <a:cs typeface="+mn-cs"/>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4F019774-C346-384B-921F-B390B812FC9C}" type="slidenum">
              <a:rPr lang="en-US" sz="1200"/>
              <a:pPr/>
              <a:t>22</a:t>
            </a:fld>
            <a:endParaRPr lang="en-US" sz="12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What is most likely to go wrong? </a:t>
            </a:r>
          </a:p>
          <a:p>
            <a:r>
              <a:rPr lang="en-US" sz="1200" kern="1200" dirty="0" smtClean="0">
                <a:solidFill>
                  <a:schemeClr val="tx1"/>
                </a:solidFill>
                <a:effectLst/>
                <a:latin typeface="+mn-lt"/>
                <a:ea typeface="+mn-ea"/>
                <a:cs typeface="+mn-cs"/>
              </a:rPr>
              <a:t>Where are the critical steps of this procedure? </a:t>
            </a:r>
          </a:p>
          <a:p>
            <a:r>
              <a:rPr lang="en-US" sz="1200" kern="1200" dirty="0" smtClean="0">
                <a:solidFill>
                  <a:schemeClr val="tx1"/>
                </a:solidFill>
                <a:effectLst/>
                <a:latin typeface="+mn-lt"/>
                <a:ea typeface="+mn-ea"/>
                <a:cs typeface="+mn-cs"/>
              </a:rPr>
              <a:t>What equipment do we need to have available? </a:t>
            </a:r>
          </a:p>
          <a:p>
            <a:r>
              <a:rPr lang="en-US" sz="1200" kern="1200" dirty="0" smtClean="0">
                <a:solidFill>
                  <a:schemeClr val="tx1"/>
                </a:solidFill>
                <a:effectLst/>
                <a:latin typeface="+mn-lt"/>
                <a:ea typeface="+mn-ea"/>
                <a:cs typeface="+mn-cs"/>
              </a:rPr>
              <a:t>Do we have the right expertise available to use that equipment, any instrumentation, implants, et cetera? </a:t>
            </a:r>
          </a:p>
          <a:p>
            <a:r>
              <a:rPr lang="en-US" sz="1200" kern="1200" dirty="0" smtClean="0">
                <a:solidFill>
                  <a:schemeClr val="tx1"/>
                </a:solidFill>
                <a:effectLst/>
                <a:latin typeface="+mn-lt"/>
                <a:ea typeface="+mn-ea"/>
                <a:cs typeface="+mn-cs"/>
              </a:rPr>
              <a:t>Has the attending physician reviewed the latest x-ray and lab results?</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Discuss these safety concerns. These are types of questions frontline providers need to know before every case.</a:t>
            </a:r>
            <a:r>
              <a:rPr lang="en-US" dirty="0" smtClean="0">
                <a:effectLst/>
              </a:rPr>
              <a:t> </a:t>
            </a:r>
            <a:r>
              <a:rPr lang="en-US" sz="1200" kern="1200" dirty="0" smtClean="0">
                <a:solidFill>
                  <a:schemeClr val="tx1"/>
                </a:solidFill>
                <a:effectLst/>
                <a:latin typeface="+mn-lt"/>
                <a:ea typeface="+mn-ea"/>
                <a:cs typeface="+mn-cs"/>
              </a:rPr>
              <a:t>.</a:t>
            </a:r>
            <a:r>
              <a:rPr lang="en-US" dirty="0" smtClean="0">
                <a:effectLst/>
              </a:rPr>
              <a:t> </a:t>
            </a:r>
            <a:endParaRPr lang="en-US" dirty="0">
              <a:ea typeface="MS PGothic" charset="0"/>
            </a:endParaRP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4F2F416D-E6F6-3043-ABBB-FD8CFF0DCCCF}" type="slidenum">
              <a:rPr lang="en-US" sz="1200"/>
              <a:pPr/>
              <a:t>23</a:t>
            </a:fld>
            <a:endParaRPr lang="en-US" sz="12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Include your surgical site infection intervention bundle on your briefing checklist. This provides an opportunity for the surgical team to process each item before the case starts.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Do we have enough of the right type of antibiotics on hand? </a:t>
            </a:r>
          </a:p>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Cover beta blockers, glucose control, positioning (at the right point in time), blood loss and blood availability, deep vein thrombosis prophylaxis, patient warming, et cetera. It does not take much time for the surgical team to run through relevant items.</a:t>
            </a:r>
            <a:r>
              <a:rPr lang="en-US" dirty="0" smtClean="0">
                <a:effectLst/>
              </a:rPr>
              <a:t> </a:t>
            </a:r>
            <a:endParaRPr lang="en-US" dirty="0">
              <a:ea typeface="MS PGothic" charset="0"/>
            </a:endParaRP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C7923806-D623-DA42-B5A7-52D33E111F4B}" type="slidenum">
              <a:rPr lang="en-US" sz="1200"/>
              <a:pPr/>
              <a:t>24</a:t>
            </a:fld>
            <a:endParaRPr lang="en-US" sz="1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Include other concerns that may complicate the case, such as special precautions, bed availability, any special requirements for the patient setting after the surgery, staffing, et cetera. </a:t>
            </a:r>
            <a:endParaRPr lang="en-US" dirty="0">
              <a:ea typeface="MS PGothic" charset="0"/>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F4C4A8E4-40EF-C54B-8904-25D0F6CC599C}" type="slidenum">
              <a:rPr lang="en-US" sz="1200"/>
              <a:pPr/>
              <a:t>25</a:t>
            </a:fld>
            <a:endParaRPr lang="en-US" sz="12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It may seem oversimplified, but it is absolutely fundamental to have every member of the surgical team present and participating in the briefing process. In observations of hundreds of briefings, there was variability in who was actually present. In addition, we have also found significant variability in who engaged actively in the discussion. </a:t>
            </a:r>
          </a:p>
          <a:p>
            <a:r>
              <a:rPr lang="en-US" sz="1200" kern="1200" dirty="0" smtClean="0">
                <a:solidFill>
                  <a:schemeClr val="tx1"/>
                </a:solidFill>
                <a:effectLst/>
                <a:latin typeface="+mn-lt"/>
                <a:ea typeface="+mn-ea"/>
                <a:cs typeface="+mn-cs"/>
              </a:rPr>
              <a:t>Often the circulating nurse leads the protocol, while the rest of the team either listens passively or is distracted with other tasks. While many hospitals may label that exchange a briefing, it does not improve team communication, efficiency, or likely even patient care.</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How do you get everyone attending and participating in the briefing?</a:t>
            </a:r>
          </a:p>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Assign a point person to own the process and initiate the tool or checklist. Develop a structure that allows everyone to share information. Whiteboards make a visual and visible statement in the clinical environment, one that has been well received in several hospitals. Write the names of providers on the white board; this will reinforce team members’ ability to recall names, assess skill level, recognize roles and acknowledge assigned tasks.</a:t>
            </a:r>
          </a:p>
          <a:p>
            <a:r>
              <a:rPr lang="en-US" sz="1200" kern="1200" dirty="0" smtClean="0">
                <a:solidFill>
                  <a:schemeClr val="tx1"/>
                </a:solidFill>
                <a:effectLst/>
                <a:latin typeface="+mn-lt"/>
                <a:ea typeface="+mn-ea"/>
                <a:cs typeface="+mn-cs"/>
              </a:rPr>
              <a:t>Start with either your existing protocol or one from another organization, but tools must be tailored to fit your clinical area and work processes. Engage frontline providers through your CUSP team to design the checklist and process that mirrors your local context­­. They should pilot and revise any tool based on feedback from the frontline staff using the tool.</a:t>
            </a:r>
            <a:r>
              <a:rPr lang="en-US" dirty="0" smtClean="0">
                <a:effectLst/>
              </a:rPr>
              <a:t> </a:t>
            </a:r>
            <a:endParaRPr lang="en-US" dirty="0">
              <a:ea typeface="MS PGothic" charset="0"/>
            </a:endParaRP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5B383172-D36F-BF48-8A0A-39B8F97ACC6B}" type="slidenum">
              <a:rPr lang="en-US" sz="1200"/>
              <a:pPr/>
              <a:t>26</a:t>
            </a:fld>
            <a:endParaRPr lang="en-US" sz="12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A timeout can occur just before incision to verify the patient identity, surgical site, and procedure. Review the perfusion plan, including cannulation, perfusion pressure goals, temperature, and transfusion target. Ensure the operating room is sterile and that prophylactic antibiotics and beta blocker plans are communicated and can be administered. Discuss the glycemic control goals and confirm the blood availability. Again, you will need to adjust the content for your timeouts to include all relevant information for your surgical setting.</a:t>
            </a:r>
            <a:r>
              <a:rPr lang="en-US" dirty="0" smtClean="0">
                <a:effectLst/>
              </a:rPr>
              <a:t> </a:t>
            </a:r>
            <a:endParaRPr lang="en-US" sz="1200" kern="1200" dirty="0">
              <a:solidFill>
                <a:schemeClr val="tx1"/>
              </a:solidFill>
              <a:effectLst/>
              <a:latin typeface="+mn-lt"/>
              <a:ea typeface="+mn-ea"/>
              <a:cs typeface="+mn-cs"/>
            </a:endParaRP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6CF5604E-0D42-434C-B7BD-39D492651A81}" type="slidenum">
              <a:rPr lang="en-US" sz="1200"/>
              <a:pPr/>
              <a:t>27</a:t>
            </a:fld>
            <a:endParaRPr lang="en-US" sz="12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Successful briefings and timeouts require the presence and attention of all team members. Briefings and timeouts should follow a checklist valued by the frontline providers using it. This improves the flow of information and the expectation of team members, and allows any uncertainties to be addressed proactively. </a:t>
            </a:r>
            <a:endParaRPr lang="en-US" sz="1200" kern="1200" dirty="0">
              <a:solidFill>
                <a:schemeClr val="tx1"/>
              </a:solidFill>
              <a:effectLst/>
              <a:latin typeface="+mn-lt"/>
              <a:ea typeface="+mn-ea"/>
              <a:cs typeface="+mn-cs"/>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6E90012C-2B61-6643-8A87-67DE11AC13EA}" type="slidenum">
              <a:rPr lang="en-US" sz="1200"/>
              <a:pPr/>
              <a:t>28</a:t>
            </a:fld>
            <a:endParaRPr lang="en-US" sz="12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Structure debriefings so that they happen before the surgical attending leaves the operating room. As much of the team as possible should be present. That can prove a logistical challenge as staff may leave at different times. Finding the appropriate time to perform a short debriefing can be a challenge, but can be achieved.</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What could have made the case safer?</a:t>
            </a:r>
          </a:p>
          <a:p>
            <a:r>
              <a:rPr lang="en-US" sz="1200" kern="1200" dirty="0" smtClean="0">
                <a:solidFill>
                  <a:schemeClr val="tx1"/>
                </a:solidFill>
                <a:effectLst/>
                <a:latin typeface="+mn-lt"/>
                <a:ea typeface="+mn-ea"/>
                <a:cs typeface="+mn-cs"/>
              </a:rPr>
              <a:t>Were there any issues encountered? </a:t>
            </a:r>
          </a:p>
          <a:p>
            <a:r>
              <a:rPr lang="en-US" sz="1200" kern="1200" dirty="0" smtClean="0">
                <a:solidFill>
                  <a:schemeClr val="tx1"/>
                </a:solidFill>
                <a:effectLst/>
                <a:latin typeface="+mn-lt"/>
                <a:ea typeface="+mn-ea"/>
                <a:cs typeface="+mn-cs"/>
              </a:rPr>
              <a:t>Any good catches?</a:t>
            </a:r>
          </a:p>
          <a:p>
            <a:r>
              <a:rPr lang="en-US" sz="1200" kern="1200" dirty="0" smtClean="0">
                <a:solidFill>
                  <a:schemeClr val="tx1"/>
                </a:solidFill>
                <a:effectLst/>
                <a:latin typeface="+mn-lt"/>
                <a:ea typeface="+mn-ea"/>
                <a:cs typeface="+mn-cs"/>
              </a:rPr>
              <a:t>What went wrong, if anything?</a:t>
            </a:r>
          </a:p>
          <a:p>
            <a:r>
              <a:rPr lang="en-US" sz="1200" kern="1200" dirty="0" smtClean="0">
                <a:solidFill>
                  <a:schemeClr val="tx1"/>
                </a:solidFill>
                <a:effectLst/>
                <a:latin typeface="+mn-lt"/>
                <a:ea typeface="+mn-ea"/>
                <a:cs typeface="+mn-cs"/>
              </a:rPr>
              <a:t>Were patient identification and specimen name verified?</a:t>
            </a:r>
          </a:p>
          <a:p>
            <a:r>
              <a:rPr lang="en-US" sz="1200" kern="1200" dirty="0" smtClean="0">
                <a:solidFill>
                  <a:schemeClr val="tx1"/>
                </a:solidFill>
                <a:effectLst/>
                <a:latin typeface="+mn-lt"/>
                <a:ea typeface="+mn-ea"/>
                <a:cs typeface="+mn-cs"/>
              </a:rPr>
              <a:t>Is the plan for postoperative transition of care communicated?</a:t>
            </a:r>
            <a:r>
              <a:rPr lang="en-US" dirty="0" smtClean="0">
                <a:effectLst/>
              </a:rPr>
              <a:t> </a:t>
            </a:r>
            <a:endParaRPr lang="en-US" dirty="0">
              <a:ea typeface="MS PGothic" charset="0"/>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AC382C75-BCF7-924F-BACA-BB08075A4AF6}" type="slidenum">
              <a:rPr lang="en-US" sz="1200"/>
              <a:pPr/>
              <a:t>29</a:t>
            </a:fld>
            <a:endParaRPr lang="en-US" sz="12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Debriefing comments present tremendous opportunities for patient safety improvement. Develop a system to review the issues or defects identified during the debriefing process. System defects cannot likely be corrected at the end of each case, but those comments are the challenges your frontline staff face on a regular basis. Review those defects with your CUSP team or a surgical site infection quality improvement team. The team can prioritize the issues and start addressing them. Some of them will be very easy fixes; some will not. </a:t>
            </a:r>
          </a:p>
          <a:p>
            <a:r>
              <a:rPr lang="en-US" sz="1200" kern="1200" dirty="0" smtClean="0">
                <a:solidFill>
                  <a:schemeClr val="tx1"/>
                </a:solidFill>
                <a:effectLst/>
                <a:latin typeface="+mn-lt"/>
                <a:ea typeface="+mn-ea"/>
                <a:cs typeface="+mn-cs"/>
              </a:rPr>
              <a:t>Use the Learning From Defects tool. It provides a strong structure to work through the problem and identify all contributing factors. With input from all stakeholders, you can develop a sustainable solution that meets the needs of the frontline staff and the patients.</a:t>
            </a:r>
            <a:r>
              <a:rPr lang="en-US" dirty="0" smtClean="0">
                <a:effectLst/>
              </a:rPr>
              <a:t> </a:t>
            </a:r>
            <a:endParaRPr lang="en-US" dirty="0">
              <a:ea typeface="MS PGothic" charset="0"/>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E1615372-B342-4149-9C9A-771102678E10}" type="slidenum">
              <a:rPr lang="en-US" sz="1200"/>
              <a:pPr/>
              <a:t>30</a:t>
            </a:fld>
            <a:endParaRPr 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This safety program has a strong technical component. We summarize the evidence around what therapies work and what therapies have efficacy for our patients, and then we must respond with locally useful guidance.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How do we take the evidence and turn it into something that care providers can use?</a:t>
            </a:r>
          </a:p>
          <a:p>
            <a:r>
              <a:rPr lang="en-US" sz="1200" kern="1200" dirty="0" smtClean="0">
                <a:solidFill>
                  <a:schemeClr val="tx1"/>
                </a:solidFill>
                <a:effectLst/>
                <a:latin typeface="+mn-lt"/>
                <a:ea typeface="+mn-ea"/>
                <a:cs typeface="+mn-cs"/>
              </a:rPr>
              <a:t>How do we augment our work processes to include the emerging evidence?</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In addition, the adaptive work is addressed with the Comprehensive Unit-based Safety Program (CUSP) involving the management of culture. Similar to the systematic management of technical work, CUSP provides tools for managing the safety culture in our environment, including the science of safety, a process for identifying and learning from defects, and the relationship with your senior executive. It also includes improving teamwork and communication.</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3</a:t>
            </a:fld>
            <a:endParaRPr lang="en-US" dirty="0"/>
          </a:p>
        </p:txBody>
      </p:sp>
    </p:spTree>
    <p:extLst>
      <p:ext uri="{BB962C8B-B14F-4D97-AF65-F5344CB8AC3E}">
        <p14:creationId xmlns:p14="http://schemas.microsoft.com/office/powerpoint/2010/main" val="3219010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To reiterate, customize every communication tool based on the needs in your surgical unit. Surgeons often lead the surgical care team and the formal conversations about each case. Initiate candid discussions with surgeons about effective strategies for briefing and debriefing. Share your expectations for the briefing and debriefing process in terms the surgeon can relate to. For instance, tell the surgeon how you will support their needs by addressing issues that plague their cases. Then show them.</a:t>
            </a:r>
          </a:p>
          <a:p>
            <a:r>
              <a:rPr lang="en-US" sz="1200" kern="1200" dirty="0" smtClean="0">
                <a:solidFill>
                  <a:schemeClr val="tx1"/>
                </a:solidFill>
                <a:effectLst/>
                <a:latin typeface="+mn-lt"/>
                <a:ea typeface="+mn-ea"/>
                <a:cs typeface="+mn-cs"/>
              </a:rPr>
              <a:t>The power of debriefings grows after the debrief ends. You will find a real-time identification of defects and real-time system of learning. Allocate protected time for a nurse to address the defects. Even a small amount of time, as little as 4 hours a month, can make a difference visible to the surgical staff. Keep a record of defects with a tracking mechanism of progress or actions taken. Share the log and progress at staff meetings. This feedback will show your staff that your organization value staff input and is willing to invest resources to alleviate staff concerns.</a:t>
            </a:r>
            <a:endParaRPr lang="en-US" dirty="0">
              <a:ea typeface="MS PGothic" charset="0"/>
            </a:endParaRP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76A30964-F19A-6E40-BC36-883D9AC67FE2}" type="slidenum">
              <a:rPr lang="en-US" sz="1200"/>
              <a:pPr/>
              <a:t>31</a:t>
            </a:fld>
            <a:endParaRPr lang="en-US" sz="12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You may be familiar with the surgical safety checklist developed by the World Health Organization. If you do not already have a briefing checklist, it may provide a starting point for developing one that fits your surgical area. </a:t>
            </a:r>
            <a:endParaRPr lang="en-US" dirty="0">
              <a:ea typeface="MS PGothic" charset="0"/>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6F0727F4-DA05-B44E-8304-1315FA1794E5}" type="slidenum">
              <a:rPr lang="en-US" sz="1200"/>
              <a:pPr/>
              <a:t>32</a:t>
            </a:fld>
            <a:endParaRPr lang="en-US" sz="12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Here is a briefing tool developed by the colorectal CUSP team for Johns Hopkins Hospital. It is more streamlined, designed specifically for its patient and case needs.</a:t>
            </a:r>
          </a:p>
          <a:p>
            <a:r>
              <a:rPr lang="en-US" sz="1200" kern="1200" dirty="0" smtClean="0">
                <a:solidFill>
                  <a:schemeClr val="tx1"/>
                </a:solidFill>
                <a:effectLst/>
                <a:latin typeface="+mn-lt"/>
                <a:ea typeface="+mn-ea"/>
                <a:cs typeface="+mn-cs"/>
              </a:rPr>
              <a:t>The debriefing tool is very simple, featuring a few lines to record anything that needs to be addressed for future cases. The perioperative or circulating nurse often completes this form, but your team can decide on the appropriate role on your unit.</a:t>
            </a:r>
            <a:r>
              <a:rPr lang="en-US" dirty="0" smtClean="0">
                <a:effectLst/>
              </a:rPr>
              <a:t> </a:t>
            </a:r>
            <a:endParaRPr lang="en-US" dirty="0">
              <a:ea typeface="MS PGothic" charset="0"/>
            </a:endParaRP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0DA9B39B-51F2-0F43-BCA3-1907AC3E6E9C}" type="slidenum">
              <a:rPr lang="en-US" sz="1200"/>
              <a:pPr/>
              <a:t>33</a:t>
            </a:fld>
            <a:endParaRPr lang="en-US" sz="12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This logbook example was first shared in the Implementing Your SSI Bundle module. It includes the type of issue, the stakeholders, details about the defect, and the action plan. Very simple in nature, it provides a mechanism to log defects and track progress. Share with your staff the issues identified last month or last quarter, the issues resolved, and any issues in progress and the status. </a:t>
            </a:r>
            <a:endParaRPr lang="en-US" dirty="0">
              <a:ea typeface="MS PGothic" charset="0"/>
            </a:endParaRP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charset="0"/>
                <a:ea typeface="MS PGothic" charset="0"/>
                <a:cs typeface="MS PGothic" charset="0"/>
              </a:defRPr>
            </a:lvl1pPr>
            <a:lvl2pPr marL="742950" indent="-285750">
              <a:defRPr sz="1200">
                <a:solidFill>
                  <a:schemeClr val="tx1"/>
                </a:solidFill>
                <a:latin typeface="Times" charset="0"/>
                <a:ea typeface="MS PGothic" charset="0"/>
                <a:cs typeface="MS PGothic" charset="0"/>
              </a:defRPr>
            </a:lvl2pPr>
            <a:lvl3pPr marL="1143000" indent="-228600">
              <a:defRPr sz="1200">
                <a:solidFill>
                  <a:schemeClr val="tx1"/>
                </a:solidFill>
                <a:latin typeface="Times" charset="0"/>
                <a:ea typeface="MS PGothic" charset="0"/>
                <a:cs typeface="MS PGothic" charset="0"/>
              </a:defRPr>
            </a:lvl3pPr>
            <a:lvl4pPr marL="1600200" indent="-228600">
              <a:defRPr sz="1200">
                <a:solidFill>
                  <a:schemeClr val="tx1"/>
                </a:solidFill>
                <a:latin typeface="Times" charset="0"/>
                <a:ea typeface="MS PGothic" charset="0"/>
                <a:cs typeface="MS PGothic" charset="0"/>
              </a:defRPr>
            </a:lvl4pPr>
            <a:lvl5pPr marL="2057400" indent="-228600">
              <a:defRPr sz="1200">
                <a:solidFill>
                  <a:schemeClr val="tx1"/>
                </a:solidFill>
                <a:latin typeface="Times"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Times"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Times"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Times"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Times" charset="0"/>
                <a:ea typeface="MS PGothic" charset="0"/>
                <a:cs typeface="MS PGothic" charset="0"/>
              </a:defRPr>
            </a:lvl9pPr>
          </a:lstStyle>
          <a:p>
            <a:fld id="{489091E6-0751-4A4D-965C-BE0A6297EAD4}" type="slidenum">
              <a:rPr lang="en-US"/>
              <a:pPr/>
              <a:t>34</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You may recall this example from the Implement Your SSI Bundle module. The colorectal team identified a shortage of instrument sets numerous times through the debriefing process. Based on the recorded evidence, the team was able to advocate for expanding the fleet. Without the documented track record of multiple cases impacted by missing equipment, the hospital had not prioritized the request for additional resources.</a:t>
            </a:r>
            <a:r>
              <a:rPr lang="en-US" dirty="0" smtClean="0">
                <a:effectLst/>
              </a:rPr>
              <a:t> </a:t>
            </a:r>
            <a:endParaRPr lang="en-US" dirty="0">
              <a:ea typeface="MS PGothic" charset="0"/>
            </a:endParaRP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78674AC0-DF60-AB41-8CAD-B48821C50EE2}" type="slidenum">
              <a:rPr lang="en-US" sz="1200"/>
              <a:pPr/>
              <a:t>35</a:t>
            </a:fld>
            <a:endParaRPr lang="en-US" sz="120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Debriefing also uncovered an inefficiency related to instrument sets. The original laparoscopic gastrointestinal sets had almost twice as many instruments, requiring long counts of many instruments routinely not used on cases.</a:t>
            </a:r>
            <a:r>
              <a:rPr lang="en-US" dirty="0" smtClean="0">
                <a:effectLst/>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7FCA27-E248-4CFC-A3DF-B919334293C8}" type="slidenum">
              <a:rPr lang="en-US" smtClean="0"/>
              <a:t>36</a:t>
            </a:fld>
            <a:endParaRPr lang="en-US" dirty="0"/>
          </a:p>
        </p:txBody>
      </p:sp>
    </p:spTree>
    <p:extLst>
      <p:ext uri="{BB962C8B-B14F-4D97-AF65-F5344CB8AC3E}">
        <p14:creationId xmlns:p14="http://schemas.microsoft.com/office/powerpoint/2010/main" val="23262047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Debriefing at the end of a case, the staff questioned why the sets included so many instruments that were not used. That comment was addressed through the CUSP team, and the trays were updated to reflect current needs. </a:t>
            </a:r>
            <a:endParaRPr lang="en-US" dirty="0" smtClean="0">
              <a:ea typeface="MS PGothic" charset="0"/>
            </a:endParaRPr>
          </a:p>
        </p:txBody>
      </p:sp>
      <p:sp>
        <p:nvSpPr>
          <p:cNvPr id="4" name="Slide Number Placeholder 3"/>
          <p:cNvSpPr>
            <a:spLocks noGrp="1"/>
          </p:cNvSpPr>
          <p:nvPr>
            <p:ph type="sldNum" sz="quarter" idx="10"/>
          </p:nvPr>
        </p:nvSpPr>
        <p:spPr/>
        <p:txBody>
          <a:bodyPr/>
          <a:lstStyle/>
          <a:p>
            <a:fld id="{867FCA27-E248-4CFC-A3DF-B919334293C8}" type="slidenum">
              <a:rPr lang="en-US" smtClean="0"/>
              <a:t>37</a:t>
            </a:fld>
            <a:endParaRPr lang="en-US" dirty="0"/>
          </a:p>
        </p:txBody>
      </p:sp>
    </p:spTree>
    <p:extLst>
      <p:ext uri="{BB962C8B-B14F-4D97-AF65-F5344CB8AC3E}">
        <p14:creationId xmlns:p14="http://schemas.microsoft.com/office/powerpoint/2010/main" val="4607444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This example stems from confusion around how cases were posted. Nursing staff had difficulty recognizing when different sets were needed for abdominal versus perineal cases. The equipment issues and subsequent delays were captured and recorded in the debriefing process. The CUSP team worked to change how the cases were posted. The new posting language, shown here, provides much clearer instructions about the equipment required for the upcoming case. Preparation for the case could begin before briefing with the surgeon with fewer errors and delays.</a:t>
            </a:r>
            <a:r>
              <a:rPr lang="en-US" dirty="0" smtClean="0">
                <a:effectLst/>
              </a:rPr>
              <a:t> </a:t>
            </a:r>
            <a:endParaRPr lang="en-US" sz="1200" kern="1200" dirty="0">
              <a:solidFill>
                <a:schemeClr val="tx1"/>
              </a:solidFill>
              <a:effectLst/>
              <a:latin typeface="+mn-lt"/>
              <a:ea typeface="+mn-ea"/>
              <a:cs typeface="+mn-cs"/>
            </a:endParaRP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8F52BC27-1DF7-CC42-B24C-B737F6D4C91E}" type="slidenum">
              <a:rPr lang="en-US" sz="1200"/>
              <a:pPr/>
              <a:t>38</a:t>
            </a:fld>
            <a:endParaRPr lang="en-US" sz="120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The new posting language, shown here, provides much clearer instructions regarding the equipment required for the upcoming case.</a:t>
            </a:r>
            <a:r>
              <a:rPr lang="en-US" dirty="0" smtClean="0">
                <a:effectLst/>
              </a:rPr>
              <a:t> </a:t>
            </a:r>
            <a:endParaRPr lang="en-US" sz="1200" kern="1200" dirty="0" smtClean="0">
              <a:solidFill>
                <a:schemeClr val="tx1"/>
              </a:solidFill>
              <a:effectLst/>
              <a:latin typeface="+mn-lt"/>
              <a:ea typeface="+mn-ea"/>
              <a:cs typeface="+mn-cs"/>
            </a:endParaRP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27BEB8F0-405F-2D4D-A8BD-BBE1735CF087}" type="slidenum">
              <a:rPr lang="en-US" sz="1200"/>
              <a:pPr/>
              <a:t>39</a:t>
            </a:fld>
            <a:endParaRPr lang="en-US" sz="1200"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This is a strong example because preference cards cause headaches in hospitals all over the country. Preference cards specify surgeons’ preferred instruments for each procedure, but are often out of date or incomplete. In addition, the cards increase the inconsistencies between individual surgeons. By tackling the preference cards, the safety program team decreased the overall number of preference cards, removed inaccuracies, reduced waste, and drastically reduced variability among surgeons. Because the team included a respected surgeon champion, the team was able to respect the individual provider needs while also improving consistency. These changes resulted in quantifiable improvements in number of errors, inefficiencies, and counting time. Recall from the science of safety the first step—standardize care. The surgeons appreciated having the correct equipment available on time and the surgical team was better prepared for their cases.</a:t>
            </a:r>
            <a:r>
              <a:rPr lang="en-US" dirty="0" smtClean="0">
                <a:effectLst/>
              </a:rPr>
              <a:t> </a:t>
            </a:r>
            <a:endParaRPr lang="en-US" sz="1200" kern="1200" dirty="0">
              <a:solidFill>
                <a:schemeClr val="tx1"/>
              </a:solidFill>
              <a:effectLst/>
              <a:latin typeface="+mn-lt"/>
              <a:ea typeface="+mn-ea"/>
              <a:cs typeface="+mn-cs"/>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0C658E23-0008-B24E-802C-B6810BA525F1}" type="slidenum">
              <a:rPr lang="en-US" sz="1200"/>
              <a:pPr/>
              <a:t>40</a:t>
            </a:fld>
            <a:endParaRPr 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The best places in a surgical setting to improve that teamwork and communication are in the briefing and debriefing phases of a surgical case. We will share a few tools to support briefing and debriefing. Many tools are available. The key is to develop a tool that works for your surgical arena and fits your work process. </a:t>
            </a:r>
          </a:p>
        </p:txBody>
      </p:sp>
      <p:sp>
        <p:nvSpPr>
          <p:cNvPr id="4" name="Slide Number Placeholder 3"/>
          <p:cNvSpPr>
            <a:spLocks noGrp="1"/>
          </p:cNvSpPr>
          <p:nvPr>
            <p:ph type="sldNum" sz="quarter" idx="10"/>
          </p:nvPr>
        </p:nvSpPr>
        <p:spPr/>
        <p:txBody>
          <a:bodyPr/>
          <a:lstStyle/>
          <a:p>
            <a:fld id="{867FCA27-E248-4CFC-A3DF-B919334293C8}" type="slidenum">
              <a:rPr lang="en-US" smtClean="0"/>
              <a:t>4</a:t>
            </a:fld>
            <a:endParaRPr lang="en-US" dirty="0"/>
          </a:p>
        </p:txBody>
      </p:sp>
    </p:spTree>
    <p:extLst>
      <p:ext uri="{BB962C8B-B14F-4D97-AF65-F5344CB8AC3E}">
        <p14:creationId xmlns:p14="http://schemas.microsoft.com/office/powerpoint/2010/main" val="42666425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What harm can you avoid?</a:t>
            </a:r>
          </a:p>
          <a:p>
            <a:r>
              <a:rPr lang="en-US" sz="1200" kern="1200" dirty="0" smtClean="0">
                <a:solidFill>
                  <a:schemeClr val="tx1"/>
                </a:solidFill>
                <a:effectLst/>
                <a:latin typeface="+mn-lt"/>
                <a:ea typeface="+mn-ea"/>
                <a:cs typeface="+mn-cs"/>
              </a:rPr>
              <a:t>What can we catch with briefings and debriefings? </a:t>
            </a:r>
          </a:p>
          <a:p>
            <a:r>
              <a:rPr lang="en-US" sz="1200" kern="1200" dirty="0" smtClean="0">
                <a:solidFill>
                  <a:schemeClr val="tx1"/>
                </a:solidFill>
                <a:effectLst/>
                <a:latin typeface="+mn-lt"/>
                <a:ea typeface="+mn-ea"/>
                <a:cs typeface="+mn-cs"/>
              </a:rPr>
              <a:t>Do we have the right consent? </a:t>
            </a:r>
          </a:p>
          <a:p>
            <a:r>
              <a:rPr lang="en-US" sz="1200" kern="1200" dirty="0" smtClean="0">
                <a:solidFill>
                  <a:schemeClr val="tx1"/>
                </a:solidFill>
                <a:effectLst/>
                <a:latin typeface="+mn-lt"/>
                <a:ea typeface="+mn-ea"/>
                <a:cs typeface="+mn-cs"/>
              </a:rPr>
              <a:t>Do we have the right patient? </a:t>
            </a:r>
          </a:p>
          <a:p>
            <a:r>
              <a:rPr lang="en-US" sz="1200" kern="1200" dirty="0" smtClean="0">
                <a:solidFill>
                  <a:schemeClr val="tx1"/>
                </a:solidFill>
                <a:effectLst/>
                <a:latin typeface="+mn-lt"/>
                <a:ea typeface="+mn-ea"/>
                <a:cs typeface="+mn-cs"/>
              </a:rPr>
              <a:t>Are we prepared with the right equipment, implants, instruments, and those types of things? </a:t>
            </a:r>
          </a:p>
          <a:p>
            <a:r>
              <a:rPr lang="en-US" sz="1200" kern="1200" dirty="0" smtClean="0">
                <a:solidFill>
                  <a:schemeClr val="tx1"/>
                </a:solidFill>
                <a:effectLst/>
                <a:latin typeface="+mn-lt"/>
                <a:ea typeface="+mn-ea"/>
                <a:cs typeface="+mn-cs"/>
              </a:rPr>
              <a:t>Have any specimens been labeled correctly?</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Raise the care team awareness of each patient’s needs, such as comorbidities, specimens, and documentation. Ultimately, patient care can be improved through effective briefings and debriefings.</a:t>
            </a:r>
            <a:r>
              <a:rPr lang="en-US" dirty="0" smtClean="0">
                <a:effectLst/>
              </a:rPr>
              <a:t> </a:t>
            </a:r>
            <a:endParaRPr lang="en-US" sz="1200" kern="1200" dirty="0">
              <a:solidFill>
                <a:schemeClr val="tx1"/>
              </a:solidFill>
              <a:effectLst/>
              <a:latin typeface="+mn-lt"/>
              <a:ea typeface="+mn-ea"/>
              <a:cs typeface="+mn-cs"/>
            </a:endParaRP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4FC901FD-4FC8-494C-A310-C2480051783E}" type="slidenum">
              <a:rPr lang="en-US" sz="1200"/>
              <a:pPr/>
              <a:t>41</a:t>
            </a:fld>
            <a:endParaRPr lang="en-US" sz="1200"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The goal is to build a shared mental model among your team—the same idea about who is on the team, what the plan is, how to work together, what the patient needs.</a:t>
            </a:r>
          </a:p>
          <a:p>
            <a:r>
              <a:rPr lang="en-US" sz="1200" kern="1200" dirty="0" smtClean="0">
                <a:solidFill>
                  <a:schemeClr val="tx1"/>
                </a:solidFill>
                <a:effectLst/>
                <a:latin typeface="+mn-lt"/>
                <a:ea typeface="+mn-ea"/>
                <a:cs typeface="+mn-cs"/>
              </a:rPr>
              <a:t>Teams can reduce missing equipment and reduce hazards.</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Did you know that more than 70 percent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 sentinel events involve human factors, such as team disruptions and unnecessary distractions?</a:t>
            </a:r>
            <a:r>
              <a:rPr lang="en-US" dirty="0" smtClean="0">
                <a:effectLst/>
              </a:rPr>
              <a:t> </a:t>
            </a:r>
            <a:endParaRPr lang="en-US" sz="1200" kern="1200" dirty="0">
              <a:solidFill>
                <a:schemeClr val="tx1"/>
              </a:solidFill>
              <a:effectLst/>
              <a:latin typeface="+mn-lt"/>
              <a:ea typeface="+mn-ea"/>
              <a:cs typeface="+mn-cs"/>
            </a:endParaRP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charset="0"/>
                <a:ea typeface="MS PGothic" charset="0"/>
                <a:cs typeface="MS PGothic" charset="0"/>
              </a:defRPr>
            </a:lvl1pPr>
            <a:lvl2pPr marL="742950" indent="-285750">
              <a:defRPr sz="1200">
                <a:solidFill>
                  <a:schemeClr val="tx1"/>
                </a:solidFill>
                <a:latin typeface="Times" charset="0"/>
                <a:ea typeface="MS PGothic" charset="0"/>
                <a:cs typeface="MS PGothic" charset="0"/>
              </a:defRPr>
            </a:lvl2pPr>
            <a:lvl3pPr marL="1143000" indent="-228600">
              <a:defRPr sz="1200">
                <a:solidFill>
                  <a:schemeClr val="tx1"/>
                </a:solidFill>
                <a:latin typeface="Times" charset="0"/>
                <a:ea typeface="MS PGothic" charset="0"/>
                <a:cs typeface="MS PGothic" charset="0"/>
              </a:defRPr>
            </a:lvl3pPr>
            <a:lvl4pPr marL="1600200" indent="-228600">
              <a:defRPr sz="1200">
                <a:solidFill>
                  <a:schemeClr val="tx1"/>
                </a:solidFill>
                <a:latin typeface="Times" charset="0"/>
                <a:ea typeface="MS PGothic" charset="0"/>
                <a:cs typeface="MS PGothic" charset="0"/>
              </a:defRPr>
            </a:lvl4pPr>
            <a:lvl5pPr marL="2057400" indent="-228600">
              <a:defRPr sz="1200">
                <a:solidFill>
                  <a:schemeClr val="tx1"/>
                </a:solidFill>
                <a:latin typeface="Times"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Times"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Times"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Times"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Times" charset="0"/>
                <a:ea typeface="MS PGothic" charset="0"/>
                <a:cs typeface="MS PGothic" charset="0"/>
              </a:defRPr>
            </a:lvl9pPr>
          </a:lstStyle>
          <a:p>
            <a:fld id="{436A4383-FF36-B542-B5CD-0D725C385210}" type="slidenum">
              <a:rPr lang="en-US"/>
              <a:pPr/>
              <a:t>42</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Over time, effective briefings also improve safety culture. They intersect the technical work of preventing SSIs with the adaptive work of teamwork and communication.</a:t>
            </a:r>
          </a:p>
          <a:p>
            <a:r>
              <a:rPr lang="en-US" sz="1200" kern="1200" dirty="0" smtClean="0">
                <a:solidFill>
                  <a:schemeClr val="tx1"/>
                </a:solidFill>
                <a:effectLst/>
                <a:latin typeface="+mn-lt"/>
                <a:ea typeface="+mn-ea"/>
                <a:cs typeface="+mn-cs"/>
              </a:rPr>
              <a:t>The interventions must be relevant and meaningful to your frontline providers. Avoid an irrelevant checklist that looks more like an outdated administrative task. Engage the people who will use the tool to customize it for their clinical area. Use the two-question survey, the Perioperative Staff Safety Assessment, for staff input. The surgical audit tools will also identify system flaws.</a:t>
            </a:r>
          </a:p>
          <a:p>
            <a:r>
              <a:rPr lang="en-US" sz="1200" kern="1200" dirty="0" smtClean="0">
                <a:solidFill>
                  <a:schemeClr val="tx1"/>
                </a:solidFill>
                <a:effectLst/>
                <a:latin typeface="+mn-lt"/>
                <a:ea typeface="+mn-ea"/>
                <a:cs typeface="+mn-cs"/>
              </a:rPr>
              <a:t>Fixing local defects is a powerful and visible strategy to gain staff buy-in and encourage participation.</a:t>
            </a:r>
            <a:r>
              <a:rPr lang="en-US" dirty="0" smtClean="0">
                <a:effectLst/>
              </a:rPr>
              <a:t> </a:t>
            </a:r>
            <a:endParaRPr lang="en-US" sz="1200" kern="1200" dirty="0">
              <a:solidFill>
                <a:schemeClr val="tx1"/>
              </a:solidFill>
              <a:effectLst/>
              <a:latin typeface="+mn-lt"/>
              <a:ea typeface="+mn-ea"/>
              <a:cs typeface="+mn-cs"/>
            </a:endParaRP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CE9FFE86-0EB1-224D-9382-1A234C535C92}" type="slidenum">
              <a:rPr lang="en-US" sz="1200"/>
              <a:pPr/>
              <a:t>43</a:t>
            </a:fld>
            <a:endParaRPr lang="en-US" sz="1200"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Reshaping safety culture takes time, commitment, energy, and focus. Briefing and debriefing provide powerful tools for real improvement in communication and teamwork. </a:t>
            </a:r>
          </a:p>
          <a:p>
            <a:r>
              <a:rPr lang="en-US" sz="1200" kern="1200" dirty="0" smtClean="0">
                <a:solidFill>
                  <a:schemeClr val="tx1"/>
                </a:solidFill>
                <a:effectLst/>
                <a:latin typeface="+mn-lt"/>
                <a:ea typeface="+mn-ea"/>
                <a:cs typeface="+mn-cs"/>
              </a:rPr>
              <a:t>It flattens the organizational hierarchy and places the focus firmly on the patient. It shares the wisdom of every role. By adapting to the local context, the process becomes meaningful to your frontline providers. Identify and address defects proactively to improve work processes and improve patient care.</a:t>
            </a:r>
            <a:r>
              <a:rPr lang="en-US" dirty="0" smtClean="0">
                <a:effectLst/>
              </a:rPr>
              <a:t> </a:t>
            </a:r>
            <a:endParaRPr lang="en-US" sz="1200" kern="1200" dirty="0">
              <a:solidFill>
                <a:schemeClr val="tx1"/>
              </a:solidFill>
              <a:effectLst/>
              <a:latin typeface="+mn-lt"/>
              <a:ea typeface="+mn-ea"/>
              <a:cs typeface="+mn-cs"/>
            </a:endParaRP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5CABF079-D934-0B44-9388-110363554B55}" type="slidenum">
              <a:rPr lang="en-US" sz="1200"/>
              <a:pPr/>
              <a:t>44</a:t>
            </a:fld>
            <a:endParaRPr lang="en-US" sz="1200"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Evaluate how these tools fit your local context. Recognize that every hospital team is likely in different stages with briefings and debriefings.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Are there opportunities to revamp your process?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Start by getting input from stakeholders. Ask what works and what does not work or what is missing. Tailor the tools to fit your intervention bundle and surgical area. Develop a process to follow up on the comments, or defects, uncovered during the debriefing process. </a:t>
            </a:r>
          </a:p>
          <a:p>
            <a:r>
              <a:rPr lang="en-US" sz="1200" kern="1200" dirty="0" smtClean="0">
                <a:solidFill>
                  <a:schemeClr val="tx1"/>
                </a:solidFill>
                <a:effectLst/>
                <a:latin typeface="+mn-lt"/>
                <a:ea typeface="+mn-ea"/>
                <a:cs typeface="+mn-cs"/>
              </a:rPr>
              <a:t>Identify a surgeon champion to pilot the new and improved briefing process. Observe the process and solicit feedback. It may take a few iterations to develop a process that works well. Be prepared to test, revise, and continually improve. </a:t>
            </a:r>
            <a:endParaRPr lang="en-US" dirty="0">
              <a:ea typeface="MS PGothic" charset="0"/>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charset="0"/>
                <a:ea typeface="MS PGothic" charset="0"/>
                <a:cs typeface="MS PGothic" charset="0"/>
              </a:defRPr>
            </a:lvl1pPr>
            <a:lvl2pPr marL="742950" indent="-285750">
              <a:defRPr sz="1200">
                <a:solidFill>
                  <a:schemeClr val="tx1"/>
                </a:solidFill>
                <a:latin typeface="Times" charset="0"/>
                <a:ea typeface="MS PGothic" charset="0"/>
                <a:cs typeface="MS PGothic" charset="0"/>
              </a:defRPr>
            </a:lvl2pPr>
            <a:lvl3pPr marL="1143000" indent="-228600">
              <a:defRPr sz="1200">
                <a:solidFill>
                  <a:schemeClr val="tx1"/>
                </a:solidFill>
                <a:latin typeface="Times" charset="0"/>
                <a:ea typeface="MS PGothic" charset="0"/>
                <a:cs typeface="MS PGothic" charset="0"/>
              </a:defRPr>
            </a:lvl3pPr>
            <a:lvl4pPr marL="1600200" indent="-228600">
              <a:defRPr sz="1200">
                <a:solidFill>
                  <a:schemeClr val="tx1"/>
                </a:solidFill>
                <a:latin typeface="Times" charset="0"/>
                <a:ea typeface="MS PGothic" charset="0"/>
                <a:cs typeface="MS PGothic" charset="0"/>
              </a:defRPr>
            </a:lvl4pPr>
            <a:lvl5pPr marL="2057400" indent="-228600">
              <a:defRPr sz="1200">
                <a:solidFill>
                  <a:schemeClr val="tx1"/>
                </a:solidFill>
                <a:latin typeface="Times"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Times"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Times"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Times"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Times" charset="0"/>
                <a:ea typeface="MS PGothic" charset="0"/>
                <a:cs typeface="MS PGothic" charset="0"/>
              </a:defRPr>
            </a:lvl9pPr>
          </a:lstStyle>
          <a:p>
            <a:fld id="{81928F92-0C1A-944D-A672-EA7FDE9CB49A}" type="slidenum">
              <a:rPr lang="en-US"/>
              <a:pPr/>
              <a:t>45</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Here is a brief overview of one surgical team’s experience implementing the briefing and debriefing process.</a:t>
            </a:r>
          </a:p>
          <a:p>
            <a:r>
              <a:rPr lang="en-US" sz="1200" kern="1200" dirty="0" smtClean="0">
                <a:solidFill>
                  <a:schemeClr val="tx1"/>
                </a:solidFill>
                <a:effectLst/>
                <a:latin typeface="+mn-lt"/>
                <a:ea typeface="+mn-ea"/>
                <a:cs typeface="+mn-cs"/>
              </a:rPr>
              <a:t>I will share some background information on this hospital for your reference. It has 10 operating rooms and averages about 800 cases a month. It covers all procedures except for transplants. </a:t>
            </a:r>
          </a:p>
          <a:p>
            <a:r>
              <a:rPr lang="en-US" sz="1200" kern="1200" dirty="0" smtClean="0">
                <a:solidFill>
                  <a:schemeClr val="tx1"/>
                </a:solidFill>
                <a:effectLst/>
                <a:latin typeface="+mn-lt"/>
                <a:ea typeface="+mn-ea"/>
                <a:cs typeface="+mn-cs"/>
              </a:rPr>
              <a:t>Three hospitals in the network have adopted this safety program process as well. </a:t>
            </a: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28446073-BA49-0042-9077-843784D54181}" type="slidenum">
              <a:rPr lang="en-US" sz="1200"/>
              <a:pPr/>
              <a:t>49</a:t>
            </a:fld>
            <a:endParaRPr lang="en-US" sz="1200"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surgical teams employ preoperative procedure verification, briefing, and timeout with a whiteboard before the start of each case.</a:t>
            </a:r>
            <a:r>
              <a:rPr lang="en-US" dirty="0" smtClean="0">
                <a:effectLst/>
              </a:rPr>
              <a:t> </a:t>
            </a:r>
            <a:endParaRPr lang="en-US" dirty="0">
              <a:ea typeface="MS PGothic" charset="0"/>
            </a:endParaRP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696BDAF0-0AB4-D14B-B98C-FFBEEDF71DB3}" type="slidenum">
              <a:rPr lang="en-US" sz="1200"/>
              <a:pPr/>
              <a:t>50</a:t>
            </a:fld>
            <a:endParaRPr lang="en-US" sz="1200"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This process started 3 years ago. At the hospital, it was handed down from the administration and was not initially well received. I am sure you can relate to yet another paper form. Hospital staff questioned whether it was going to work; what did they want staff to do? It’s been a journey. After the initial hesitation, the team was surprised with the success. That is one of the reasons the team wanted to share it.</a:t>
            </a:r>
            <a:endParaRPr lang="en-US" dirty="0">
              <a:ea typeface="MS PGothic" charset="0"/>
            </a:endParaRP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BF7A1535-8B3C-6E4A-A1E8-CD67F9FA3E2D}" type="slidenum">
              <a:rPr lang="en-US" sz="1200"/>
              <a:pPr/>
              <a:t>51</a:t>
            </a:fld>
            <a:endParaRPr lang="en-US" sz="1200"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It took having physician champions and surgeons onboard that made the implementation happen. As mentioned earlier, the system in place to document these issues is the first part. You definitely have to share it and follow up on the issues.</a:t>
            </a:r>
          </a:p>
          <a:p>
            <a:r>
              <a:rPr lang="en-US" sz="1200" kern="1200" dirty="0" smtClean="0">
                <a:solidFill>
                  <a:schemeClr val="tx1"/>
                </a:solidFill>
                <a:effectLst/>
                <a:latin typeface="+mn-lt"/>
                <a:ea typeface="+mn-ea"/>
                <a:cs typeface="+mn-cs"/>
              </a:rPr>
              <a:t>It was not easy, but the staff saw the team following up on issues. Morale went up, and it even helped with management. Before this process, staff were constantly interrupted with </a:t>
            </a:r>
            <a:r>
              <a:rPr lang="en-US" sz="1200" kern="1200" dirty="0" err="1" smtClean="0">
                <a:solidFill>
                  <a:schemeClr val="tx1"/>
                </a:solidFill>
                <a:effectLst/>
                <a:latin typeface="+mn-lt"/>
                <a:ea typeface="+mn-ea"/>
                <a:cs typeface="+mn-cs"/>
              </a:rPr>
              <a:t>nonurgent</a:t>
            </a:r>
            <a:r>
              <a:rPr lang="en-US" sz="1200" kern="1200" dirty="0" smtClean="0">
                <a:solidFill>
                  <a:schemeClr val="tx1"/>
                </a:solidFill>
                <a:effectLst/>
                <a:latin typeface="+mn-lt"/>
                <a:ea typeface="+mn-ea"/>
                <a:cs typeface="+mn-cs"/>
              </a:rPr>
              <a:t> issues. Now, providers document on the debriefing form and are confident that  it will be followed up. So I’ll share with you how that </a:t>
            </a:r>
            <a:r>
              <a:rPr lang="en-US" sz="1200" kern="1200" dirty="0" err="1" smtClean="0">
                <a:solidFill>
                  <a:schemeClr val="tx1"/>
                </a:solidFill>
                <a:effectLst/>
                <a:latin typeface="+mn-lt"/>
                <a:ea typeface="+mn-ea"/>
                <a:cs typeface="+mn-cs"/>
              </a:rPr>
              <a:t>followup</a:t>
            </a:r>
            <a:r>
              <a:rPr lang="en-US" sz="1200" kern="1200" dirty="0" smtClean="0">
                <a:solidFill>
                  <a:schemeClr val="tx1"/>
                </a:solidFill>
                <a:effectLst/>
                <a:latin typeface="+mn-lt"/>
                <a:ea typeface="+mn-ea"/>
                <a:cs typeface="+mn-cs"/>
              </a:rPr>
              <a:t> is done.</a:t>
            </a:r>
            <a:endParaRPr lang="en-US" sz="1200" kern="1200" dirty="0">
              <a:solidFill>
                <a:schemeClr val="tx1"/>
              </a:solidFill>
              <a:effectLst/>
              <a:latin typeface="+mn-lt"/>
              <a:ea typeface="+mn-ea"/>
              <a:cs typeface="+mn-cs"/>
            </a:endParaRP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BF7A1535-8B3C-6E4A-A1E8-CD67F9FA3E2D}" type="slidenum">
              <a:rPr lang="en-US" sz="1200"/>
              <a:pPr/>
              <a:t>52</a:t>
            </a:fld>
            <a:endParaRPr lang="en-US" sz="1200"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Three things made the new process successful and continue to drive progress.</a:t>
            </a:r>
          </a:p>
          <a:p>
            <a:r>
              <a:rPr lang="en-US" sz="1200" kern="1200" dirty="0" smtClean="0">
                <a:solidFill>
                  <a:schemeClr val="tx1"/>
                </a:solidFill>
                <a:effectLst/>
                <a:latin typeface="+mn-lt"/>
                <a:ea typeface="+mn-ea"/>
                <a:cs typeface="+mn-cs"/>
              </a:rPr>
              <a:t>First, it needs to be a system that is easy to use. Previously, each operating room had a glitch book. It proved a difficult system: the book had to be located to record an issue; then it had to be collected, reviewed, and returned. The system wasn’t used much. </a:t>
            </a:r>
          </a:p>
          <a:p>
            <a:r>
              <a:rPr lang="en-US" sz="1200" kern="1200" dirty="0" smtClean="0">
                <a:solidFill>
                  <a:schemeClr val="tx1"/>
                </a:solidFill>
                <a:effectLst/>
                <a:latin typeface="+mn-lt"/>
                <a:ea typeface="+mn-ea"/>
                <a:cs typeface="+mn-cs"/>
              </a:rPr>
              <a:t>Instead, the checklist is placed in each chart for every case, so it is consistently available when it is needed. It is turned in at the end of the case. The checklist does not remain with the chart, but stays in the department.</a:t>
            </a:r>
          </a:p>
          <a:p>
            <a:r>
              <a:rPr lang="en-US" sz="1200" kern="1200" dirty="0" smtClean="0">
                <a:solidFill>
                  <a:schemeClr val="tx1"/>
                </a:solidFill>
                <a:effectLst/>
                <a:latin typeface="+mn-lt"/>
                <a:ea typeface="+mn-ea"/>
                <a:cs typeface="+mn-cs"/>
              </a:rPr>
              <a:t>Second, develop a system to review issues. Nothing will kill a new process faster then never reading what the frontline providers took the time to record. Review the comments with operating room management, frontline staff, and surgeons. After issues are identified, assign followup actions to correct system flaws. </a:t>
            </a:r>
          </a:p>
          <a:p>
            <a:r>
              <a:rPr lang="en-US" sz="1200" kern="1200" dirty="0" smtClean="0">
                <a:solidFill>
                  <a:schemeClr val="tx1"/>
                </a:solidFill>
                <a:effectLst/>
                <a:latin typeface="+mn-lt"/>
                <a:ea typeface="+mn-ea"/>
                <a:cs typeface="+mn-cs"/>
              </a:rPr>
              <a:t>Third, be transparent. Keep a log of all defects and prioritize which defects will be addressed and when. Record the steps taken to address defects and share the resolution of defects. Provide updates on progress on more difficult issues that require more time to correct.</a:t>
            </a:r>
            <a:r>
              <a:rPr lang="en-US" dirty="0" smtClean="0">
                <a:effectLst/>
              </a:rPr>
              <a:t> </a:t>
            </a:r>
            <a:endParaRPr lang="en-US" dirty="0">
              <a:ea typeface="MS PGothic" charset="0"/>
            </a:endParaRP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9DB422E2-9A32-5040-9646-D15391767899}" type="slidenum">
              <a:rPr lang="en-US" sz="1200"/>
              <a:pPr/>
              <a:t>53</a:t>
            </a:fld>
            <a:endParaRPr 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Let’s take a few moments to discuss the basics of briefing and debriefing. </a:t>
            </a:r>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5</a:t>
            </a:fld>
            <a:endParaRPr lang="en-US" dirty="0"/>
          </a:p>
        </p:txBody>
      </p:sp>
    </p:spTree>
    <p:extLst>
      <p:ext uri="{BB962C8B-B14F-4D97-AF65-F5344CB8AC3E}">
        <p14:creationId xmlns:p14="http://schemas.microsoft.com/office/powerpoint/2010/main" val="12245394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The team goes through the debriefing process near the end of the case. At first, the surgeons challenged the new process. They were concerned that they were expected to stop during the case and handle paperwork. We assured them that the surgery would continue, but the nurse would debrief to confirm the procedure, how to label the specimen, what went well, and any need for improvement. </a:t>
            </a:r>
          </a:p>
          <a:p>
            <a:r>
              <a:rPr lang="en-US" sz="1200" kern="1200" dirty="0" smtClean="0">
                <a:solidFill>
                  <a:schemeClr val="tx1"/>
                </a:solidFill>
                <a:effectLst/>
                <a:latin typeface="+mn-lt"/>
                <a:ea typeface="+mn-ea"/>
                <a:cs typeface="+mn-cs"/>
              </a:rPr>
              <a:t>The team also covers equipment issues and communicates postoperative plans. The debriefing form gets turned in for every case, whether or not there was something to write. Also, staff confirm that each checklist is returned. </a:t>
            </a:r>
          </a:p>
          <a:p>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operating room nurses appreciated the debriefing. At the end of the case, the nurse performs the handoff in recovery. Verifying the procedure name and specimen labeling became routine for the cases, so the handoffs went smoother and all doubt was alleviated. Specimens could be handled and labeled properly while the patient and the surgical team were still in the room. Previously, mistakes might be uncovered after the case’s conclusion when the team had dispersed. </a:t>
            </a:r>
            <a:endParaRPr lang="en-US" sz="1200" kern="1200" dirty="0">
              <a:solidFill>
                <a:schemeClr val="tx1"/>
              </a:solidFill>
              <a:effectLst/>
              <a:latin typeface="+mn-lt"/>
              <a:ea typeface="+mn-ea"/>
              <a:cs typeface="+mn-cs"/>
            </a:endParaRP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AA095900-642D-0844-A53C-30276C5A7298}" type="slidenum">
              <a:rPr lang="en-US" sz="1200"/>
              <a:pPr/>
              <a:t>54</a:t>
            </a:fld>
            <a:endParaRPr lang="en-US" sz="1200"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A clerical staff member is assigned to input each debriefing comments on a daily basis. Our log is a spreadsheet that breaks the comments into categories. Then the appropriate comments are reviewed in the staff meeting for that group. For instance, any comments collected regarding the vascular surgical team are filtered and shared with that team.</a:t>
            </a:r>
          </a:p>
          <a:p>
            <a:r>
              <a:rPr lang="en-US" sz="1200" kern="1200" dirty="0" smtClean="0">
                <a:solidFill>
                  <a:schemeClr val="tx1"/>
                </a:solidFill>
                <a:effectLst/>
                <a:latin typeface="+mn-lt"/>
                <a:ea typeface="+mn-ea"/>
                <a:cs typeface="+mn-cs"/>
              </a:rPr>
              <a:t>The surgeons actually like the process. They can process the comments for the entire surgical area with all team members present. They are not involved in a case or with a patient. They became very invested in reviewing the comments and making improvements. Addressing those debriefing comments made their job easier.</a:t>
            </a:r>
            <a:r>
              <a:rPr lang="en-US" dirty="0" smtClean="0">
                <a:effectLst/>
              </a:rPr>
              <a:t> </a:t>
            </a:r>
            <a:endParaRPr lang="en-US" sz="1200" kern="1200" dirty="0">
              <a:solidFill>
                <a:schemeClr val="tx1"/>
              </a:solidFill>
              <a:effectLst/>
              <a:latin typeface="+mn-lt"/>
              <a:ea typeface="+mn-ea"/>
              <a:cs typeface="+mn-cs"/>
            </a:endParaRP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DFCD1CB8-64A8-8048-8014-F9018F275A1E}" type="slidenum">
              <a:rPr lang="en-US" sz="1200"/>
              <a:pPr/>
              <a:t>55</a:t>
            </a:fld>
            <a:endParaRPr lang="en-US" sz="1200"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A breakdown of the debriefing comments is posted each month. One issue pertained to disposable light handles. When the new equipment was piloted, it was OK. But once they were in the packs, the quality was poor. Multiple complaints about the light handles raised the priority, and the product was changed.</a:t>
            </a:r>
          </a:p>
          <a:p>
            <a:r>
              <a:rPr lang="en-US" sz="1200" kern="1200" dirty="0" smtClean="0">
                <a:solidFill>
                  <a:schemeClr val="tx1"/>
                </a:solidFill>
                <a:effectLst/>
                <a:latin typeface="+mn-lt"/>
                <a:ea typeface="+mn-ea"/>
                <a:cs typeface="+mn-cs"/>
              </a:rPr>
              <a:t>If </a:t>
            </a:r>
            <a:r>
              <a:rPr lang="en-US" sz="1200" kern="1200" dirty="0" smtClean="0">
                <a:solidFill>
                  <a:schemeClr val="tx1"/>
                </a:solidFill>
                <a:effectLst/>
                <a:latin typeface="+mn-lt"/>
                <a:ea typeface="+mn-ea"/>
                <a:cs typeface="+mn-cs"/>
              </a:rPr>
              <a:t>staff mentioned they were not familiar with new equipment, a quick in-service training was scheduled. It was a concise way to share with the entire team the types of issues that were trending in their operating rooms.</a:t>
            </a:r>
            <a:r>
              <a:rPr lang="en-US" dirty="0" smtClean="0">
                <a:effectLst/>
              </a:rPr>
              <a:t> </a:t>
            </a:r>
            <a:endParaRPr lang="en-US" sz="1200" kern="1200" dirty="0">
              <a:solidFill>
                <a:schemeClr val="tx1"/>
              </a:solidFill>
              <a:effectLst/>
              <a:latin typeface="+mn-lt"/>
              <a:ea typeface="+mn-ea"/>
              <a:cs typeface="+mn-cs"/>
            </a:endParaRP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0B725458-BF89-4446-AA9F-FB57126CA1D3}" type="slidenum">
              <a:rPr lang="en-US" sz="1200"/>
              <a:pPr/>
              <a:t>56</a:t>
            </a:fld>
            <a:endParaRPr 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First, we will clarify some language. Even with a goal of clear communication, we often use the same terms for different things, or different terms for the same things. So for the sake of our discussion, this is how we will refer to critical team interactions.</a:t>
            </a:r>
          </a:p>
          <a:p>
            <a:r>
              <a:rPr lang="en-US" sz="1200" kern="1200" dirty="0" smtClean="0">
                <a:solidFill>
                  <a:schemeClr val="tx1"/>
                </a:solidFill>
                <a:effectLst/>
                <a:latin typeface="+mn-lt"/>
                <a:ea typeface="+mn-ea"/>
                <a:cs typeface="+mn-cs"/>
              </a:rPr>
              <a:t>The four primary types of critical team interactions in surgery are briefings, debriefings, huddles, and handoffs. Briefings are regularly scheduled meetings designed to plan and prepare for the procedure. By default, they occur at the beginning of a case to ensure every member of the care team is on the same page.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Does everyone understand and agree on the plan and the equipment required?</a:t>
            </a:r>
          </a:p>
          <a:p>
            <a:r>
              <a:rPr lang="en-US" sz="1200" kern="1200" dirty="0" smtClean="0">
                <a:solidFill>
                  <a:schemeClr val="tx1"/>
                </a:solidFill>
                <a:effectLst/>
                <a:latin typeface="+mn-lt"/>
                <a:ea typeface="+mn-ea"/>
                <a:cs typeface="+mn-cs"/>
              </a:rPr>
              <a:t>Is the team anticipating potential complications and preparing contingency plans?</a:t>
            </a:r>
          </a:p>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This powerful process improves both the recognition of issues and response time.</a:t>
            </a:r>
          </a:p>
          <a:p>
            <a:r>
              <a:rPr lang="en-US" sz="1200" kern="1200" dirty="0" smtClean="0">
                <a:solidFill>
                  <a:schemeClr val="tx1"/>
                </a:solidFill>
                <a:effectLst/>
                <a:latin typeface="+mn-lt"/>
                <a:ea typeface="+mn-ea"/>
                <a:cs typeface="+mn-cs"/>
              </a:rPr>
              <a:t>Debriefings are often brief meetings immediately following a case, either regularly occurring or under specific or novel circumstances. They provide an opportunity for the team to learn and for the system of care to improve over time. Debriefings also allow teams to identify issues that need to be addressed for future cases, like equipment issues or a breakdown in communication. By reflecting on how well teams work together, the team can then articulate successes and failures. Group discussion makes the successful interactions more likely to continue and allows less successful behaviors the chance for elimination. </a:t>
            </a:r>
          </a:p>
          <a:p>
            <a:r>
              <a:rPr lang="en-US" sz="1200" kern="1200" dirty="0" smtClean="0">
                <a:solidFill>
                  <a:schemeClr val="tx1"/>
                </a:solidFill>
                <a:effectLst/>
                <a:latin typeface="+mn-lt"/>
                <a:ea typeface="+mn-ea"/>
                <a:cs typeface="+mn-cs"/>
              </a:rPr>
              <a:t>Huddles occur on an emergent or as-needed basis. If something unexpected happens during a case, the plan may no longer suit the circumstances. The huddle pulls together the care team for replanning purposes.</a:t>
            </a:r>
          </a:p>
          <a:p>
            <a:r>
              <a:rPr lang="en-US" sz="1200" kern="1200" dirty="0" smtClean="0">
                <a:solidFill>
                  <a:schemeClr val="tx1"/>
                </a:solidFill>
                <a:effectLst/>
                <a:latin typeface="+mn-lt"/>
                <a:ea typeface="+mn-ea"/>
                <a:cs typeface="+mn-cs"/>
              </a:rPr>
              <a:t>Handoffs ensure continuity of care when the patient transfers to different clinical areas or to different providers. </a:t>
            </a:r>
            <a:endParaRPr lang="en-US" dirty="0">
              <a:ea typeface="MS PGothic"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266A30C4-6607-9945-9F32-EB4BD9214215}" type="slidenum">
              <a:rPr lang="en-US" sz="1200"/>
              <a:pPr/>
              <a:t>6</a:t>
            </a:fld>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charset="0"/>
                <a:ea typeface="MS PGothic" charset="0"/>
                <a:cs typeface="MS PGothic" charset="0"/>
              </a:defRPr>
            </a:lvl1pPr>
            <a:lvl2pPr marL="742950" indent="-285750">
              <a:defRPr sz="1200">
                <a:solidFill>
                  <a:schemeClr val="tx1"/>
                </a:solidFill>
                <a:latin typeface="Times" charset="0"/>
                <a:ea typeface="MS PGothic" charset="0"/>
                <a:cs typeface="MS PGothic" charset="0"/>
              </a:defRPr>
            </a:lvl2pPr>
            <a:lvl3pPr marL="1143000" indent="-228600">
              <a:defRPr sz="1200">
                <a:solidFill>
                  <a:schemeClr val="tx1"/>
                </a:solidFill>
                <a:latin typeface="Times" charset="0"/>
                <a:ea typeface="MS PGothic" charset="0"/>
                <a:cs typeface="MS PGothic" charset="0"/>
              </a:defRPr>
            </a:lvl3pPr>
            <a:lvl4pPr marL="1600200" indent="-228600">
              <a:defRPr sz="1200">
                <a:solidFill>
                  <a:schemeClr val="tx1"/>
                </a:solidFill>
                <a:latin typeface="Times" charset="0"/>
                <a:ea typeface="MS PGothic" charset="0"/>
                <a:cs typeface="MS PGothic" charset="0"/>
              </a:defRPr>
            </a:lvl4pPr>
            <a:lvl5pPr marL="2057400" indent="-228600">
              <a:defRPr sz="1200">
                <a:solidFill>
                  <a:schemeClr val="tx1"/>
                </a:solidFill>
                <a:latin typeface="Times"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Times"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Times"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Times"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Times" charset="0"/>
                <a:ea typeface="MS PGothic" charset="0"/>
                <a:cs typeface="MS PGothic" charset="0"/>
              </a:defRPr>
            </a:lvl9pPr>
          </a:lstStyle>
          <a:p>
            <a:fld id="{CBB16433-1DA3-E748-859E-3491468F8553}" type="slidenum">
              <a:rPr lang="en-US">
                <a:latin typeface="Calibri" charset="0"/>
                <a:cs typeface="Arial" charset="0"/>
              </a:rPr>
              <a:pPr/>
              <a:t>7</a:t>
            </a:fld>
            <a:endParaRPr lang="en-US" dirty="0">
              <a:latin typeface="Calibri" charset="0"/>
              <a:cs typeface="Arial" charset="0"/>
            </a:endParaRPr>
          </a:p>
        </p:txBody>
      </p:sp>
      <p:sp>
        <p:nvSpPr>
          <p:cNvPr id="76803" name="Rectangle 2"/>
          <p:cNvSpPr>
            <a:spLocks noGrp="1" noRot="1" noChangeAspect="1" noChangeArrowheads="1" noTextEdit="1"/>
          </p:cNvSpPr>
          <p:nvPr>
            <p:ph type="sldImg"/>
          </p:nvPr>
        </p:nvSpPr>
        <p:spPr>
          <a:xfrm>
            <a:off x="1182688" y="695325"/>
            <a:ext cx="4648200" cy="3486150"/>
          </a:xfrm>
          <a:ln/>
        </p:spPr>
      </p:sp>
      <p:sp>
        <p:nvSpPr>
          <p:cNvPr id="76804" name="Rectangle 3"/>
          <p:cNvSpPr>
            <a:spLocks noGrp="1" noChangeArrowheads="1"/>
          </p:cNvSpPr>
          <p:nvPr>
            <p:ph type="body" idx="1"/>
          </p:nvPr>
        </p:nvSpPr>
        <p:spPr>
          <a:xfrm>
            <a:off x="936344" y="4416425"/>
            <a:ext cx="5137714"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86" tIns="43243" rIns="86486" bIns="43243"/>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As discussed, a briefing is a discussion between two or more people, often the surgical team, using succinct information pertinent to a case.</a:t>
            </a:r>
            <a:r>
              <a:rPr lang="en-US" sz="2400" dirty="0" smtClean="0">
                <a:effectLst/>
              </a:rPr>
              <a:t> </a:t>
            </a:r>
            <a:endParaRPr lang="en-US" dirty="0">
              <a:latin typeface="Times New Roman" charset="0"/>
              <a:ea typeface="MS PGothic"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charset="0"/>
                <a:ea typeface="MS PGothic" charset="0"/>
                <a:cs typeface="MS PGothic" charset="0"/>
              </a:defRPr>
            </a:lvl1pPr>
            <a:lvl2pPr marL="742950" indent="-285750">
              <a:defRPr sz="1200">
                <a:solidFill>
                  <a:schemeClr val="tx1"/>
                </a:solidFill>
                <a:latin typeface="Times" charset="0"/>
                <a:ea typeface="MS PGothic" charset="0"/>
                <a:cs typeface="MS PGothic" charset="0"/>
              </a:defRPr>
            </a:lvl2pPr>
            <a:lvl3pPr marL="1143000" indent="-228600">
              <a:defRPr sz="1200">
                <a:solidFill>
                  <a:schemeClr val="tx1"/>
                </a:solidFill>
                <a:latin typeface="Times" charset="0"/>
                <a:ea typeface="MS PGothic" charset="0"/>
                <a:cs typeface="MS PGothic" charset="0"/>
              </a:defRPr>
            </a:lvl3pPr>
            <a:lvl4pPr marL="1600200" indent="-228600">
              <a:defRPr sz="1200">
                <a:solidFill>
                  <a:schemeClr val="tx1"/>
                </a:solidFill>
                <a:latin typeface="Times" charset="0"/>
                <a:ea typeface="MS PGothic" charset="0"/>
                <a:cs typeface="MS PGothic" charset="0"/>
              </a:defRPr>
            </a:lvl4pPr>
            <a:lvl5pPr marL="2057400" indent="-228600">
              <a:defRPr sz="1200">
                <a:solidFill>
                  <a:schemeClr val="tx1"/>
                </a:solidFill>
                <a:latin typeface="Times"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Times"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Times"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Times"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Times" charset="0"/>
                <a:ea typeface="MS PGothic" charset="0"/>
                <a:cs typeface="MS PGothic" charset="0"/>
              </a:defRPr>
            </a:lvl9pPr>
          </a:lstStyle>
          <a:p>
            <a:fld id="{1EC94175-DFA7-DA44-AED9-CBFB523A5756}" type="slidenum">
              <a:rPr lang="en-US">
                <a:latin typeface="Calibri" charset="0"/>
                <a:cs typeface="Arial" charset="0"/>
              </a:rPr>
              <a:pPr/>
              <a:t>8</a:t>
            </a:fld>
            <a:endParaRPr lang="en-US" dirty="0">
              <a:latin typeface="Calibri" charset="0"/>
              <a:cs typeface="Arial" charset="0"/>
            </a:endParaRPr>
          </a:p>
        </p:txBody>
      </p:sp>
      <p:sp>
        <p:nvSpPr>
          <p:cNvPr id="77827" name="Rectangle 2"/>
          <p:cNvSpPr>
            <a:spLocks noGrp="1" noRot="1" noChangeAspect="1" noChangeArrowheads="1" noTextEdit="1"/>
          </p:cNvSpPr>
          <p:nvPr>
            <p:ph type="sldImg"/>
          </p:nvPr>
        </p:nvSpPr>
        <p:spPr>
          <a:xfrm>
            <a:off x="1182688" y="695325"/>
            <a:ext cx="4648200" cy="3486150"/>
          </a:xfrm>
          <a:ln/>
        </p:spPr>
      </p:sp>
      <p:sp>
        <p:nvSpPr>
          <p:cNvPr id="77828" name="Rectangle 3"/>
          <p:cNvSpPr>
            <a:spLocks noGrp="1" noChangeArrowheads="1"/>
          </p:cNvSpPr>
          <p:nvPr>
            <p:ph type="body" idx="1"/>
          </p:nvPr>
        </p:nvSpPr>
        <p:spPr>
          <a:xfrm>
            <a:off x="936344" y="4416425"/>
            <a:ext cx="5137714"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86" tIns="43243" rIns="86486" bIns="43243"/>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The purpose is to map out a plan of care. Another goal is to identify roles and clarify responsibilities for each team member. Briefings heighten awareness of the situation and allow the surgical team to plan for the unexpected. It allows a forum that anticipates team members’ needs and expectations for the case.</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So what are the specifics of this patient?</a:t>
            </a:r>
          </a:p>
          <a:p>
            <a:r>
              <a:rPr lang="en-US" sz="1200" kern="1200" dirty="0" smtClean="0">
                <a:solidFill>
                  <a:schemeClr val="tx1"/>
                </a:solidFill>
                <a:effectLst/>
                <a:latin typeface="+mn-lt"/>
                <a:ea typeface="+mn-ea"/>
                <a:cs typeface="+mn-cs"/>
              </a:rPr>
              <a:t>Where could things go wrong with this procedure and specifically with this case? </a:t>
            </a:r>
          </a:p>
          <a:p>
            <a:r>
              <a:rPr lang="en-US" sz="1200" kern="1200" dirty="0" smtClean="0">
                <a:solidFill>
                  <a:schemeClr val="tx1"/>
                </a:solidFill>
                <a:effectLst/>
                <a:latin typeface="+mn-lt"/>
                <a:ea typeface="+mn-ea"/>
                <a:cs typeface="+mn-cs"/>
              </a:rPr>
              <a:t>If something goes wrong, what should we look for and what are we going to do if that happens?</a:t>
            </a:r>
            <a:r>
              <a:rPr lang="en-US" dirty="0" smtClean="0">
                <a:effectLst/>
              </a:rPr>
              <a:t> </a:t>
            </a:r>
            <a:endParaRPr lang="en-US" sz="2400" dirty="0">
              <a:latin typeface="Times New Roman" charset="0"/>
              <a:ea typeface="MS PGothic"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Effective briefings set the tone for the day.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Will the case be chaotic and harried or will it be organized and efficient?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Take a few minutes, or even a brief 30 seconds, to go through the plan. Clarify roles and responsibilities. The briefing process organizes the case and makes both the care and the day more efficient. Evidence supports the upfront investment of time, which pays dividends in efficiency of turnover time and case time. The case goes more smoothly and the team can better react to obstacles.</a:t>
            </a:r>
          </a:p>
          <a:p>
            <a:r>
              <a:rPr lang="en-US" sz="1200" kern="1200" dirty="0" smtClean="0">
                <a:solidFill>
                  <a:schemeClr val="tx1"/>
                </a:solidFill>
                <a:effectLst/>
                <a:latin typeface="+mn-lt"/>
                <a:ea typeface="+mn-ea"/>
                <a:cs typeface="+mn-cs"/>
              </a:rPr>
              <a:t>Encourage participation and ownership by every team member. In health care and other industries, people struggle with speaking up when they have a concern or are uncomfortable with the plan. We’d like to think it is not a problem, but frequently staff members are not encouraged to contribute. By setting the standard of expecting 100 percent participation, your surgical team gains a powerful tool.</a:t>
            </a:r>
          </a:p>
          <a:p>
            <a:r>
              <a:rPr lang="en-US" sz="1200" kern="1200" dirty="0" smtClean="0">
                <a:solidFill>
                  <a:schemeClr val="tx1"/>
                </a:solidFill>
                <a:effectLst/>
                <a:latin typeface="+mn-lt"/>
                <a:ea typeface="+mn-ea"/>
                <a:cs typeface="+mn-cs"/>
              </a:rPr>
              <a:t>Often surgical teams work with different or even unfamiliar providers for each case. Take the opportunity to introduce each team member, explain skill competencies, and assign tasks. Understand who is on the team, what their background is, what their expertise level is, where they might need assistance, and where they will contribute. This essential communication does not take much time and drastically improves communication.</a:t>
            </a:r>
          </a:p>
          <a:p>
            <a:r>
              <a:rPr lang="en-US" sz="1200" kern="1200" dirty="0" smtClean="0">
                <a:solidFill>
                  <a:schemeClr val="tx1"/>
                </a:solidFill>
                <a:effectLst/>
                <a:latin typeface="+mn-lt"/>
                <a:ea typeface="+mn-ea"/>
                <a:cs typeface="+mn-cs"/>
              </a:rPr>
              <a:t>When a team anticipates events and plans for the unexpected, they are better equipped to meet both the team’s and the patient’s needs.</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Do we have the equipment and medication on hand if a complication arises? </a:t>
            </a:r>
          </a:p>
          <a:p>
            <a:r>
              <a:rPr lang="en-US" sz="1200" kern="1200" dirty="0" smtClean="0">
                <a:solidFill>
                  <a:schemeClr val="tx1"/>
                </a:solidFill>
                <a:effectLst/>
                <a:latin typeface="+mn-lt"/>
                <a:ea typeface="+mn-ea"/>
                <a:cs typeface="+mn-cs"/>
              </a:rPr>
              <a:t>Is an intensive care bed available?</a:t>
            </a:r>
            <a:r>
              <a:rPr lang="en-US" dirty="0" smtClean="0">
                <a:effectLst/>
              </a:rPr>
              <a:t> </a:t>
            </a:r>
            <a:endParaRPr lang="en-US" dirty="0">
              <a:ea typeface="MS PGothic" charset="0"/>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B62E8B4D-0967-2B4A-A063-8684416885C1}" type="slidenum">
              <a:rPr lang="en-US" sz="1200"/>
              <a:pPr/>
              <a:t>9</a:t>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27564"/>
            <a:ext cx="7772400" cy="1272886"/>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88026"/>
          <a:stretch/>
        </p:blipFill>
        <p:spPr>
          <a:xfrm>
            <a:off x="0" y="6036816"/>
            <a:ext cx="9144000" cy="821184"/>
          </a:xfrm>
          <a:prstGeom prst="rect">
            <a:avLst/>
          </a:prstGeom>
        </p:spPr>
      </p:pic>
    </p:spTree>
    <p:extLst>
      <p:ext uri="{BB962C8B-B14F-4D97-AF65-F5344CB8AC3E}">
        <p14:creationId xmlns:p14="http://schemas.microsoft.com/office/powerpoint/2010/main" val="3625411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88026"/>
          <a:stretch/>
        </p:blipFill>
        <p:spPr>
          <a:xfrm>
            <a:off x="0" y="6036816"/>
            <a:ext cx="9144000" cy="821184"/>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spTree>
    <p:extLst>
      <p:ext uri="{BB962C8B-B14F-4D97-AF65-F5344CB8AC3E}">
        <p14:creationId xmlns:p14="http://schemas.microsoft.com/office/powerpoint/2010/main" val="3412529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userDrawn="1"/>
        </p:nvSpPr>
        <p:spPr>
          <a:xfrm>
            <a:off x="6984915"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 Briefings &amp; Debriefings    </a:t>
            </a:r>
            <a:fld id="{3E80E6E2-A2C9-4C22-9509-24FA37342BF8}" type="slidenum">
              <a:rPr lang="en-US" smtClean="0"/>
              <a:pPr/>
              <a:t>‹#›</a:t>
            </a:fld>
            <a:endParaRPr lang="en-US" dirty="0"/>
          </a:p>
        </p:txBody>
      </p:sp>
    </p:spTree>
    <p:extLst>
      <p:ext uri="{BB962C8B-B14F-4D97-AF65-F5344CB8AC3E}">
        <p14:creationId xmlns:p14="http://schemas.microsoft.com/office/powerpoint/2010/main" val="3005925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txBox="1">
            <a:spLocks/>
          </p:cNvSpPr>
          <p:nvPr userDrawn="1"/>
        </p:nvSpPr>
        <p:spPr>
          <a:xfrm>
            <a:off x="6984915"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 Briefings &amp; Debriefings    </a:t>
            </a:r>
            <a:fld id="{3E80E6E2-A2C9-4C22-9509-24FA37342BF8}" type="slidenum">
              <a:rPr lang="en-US" smtClean="0"/>
              <a:pPr/>
              <a:t>‹#›</a:t>
            </a:fld>
            <a:endParaRPr lang="en-US" dirty="0"/>
          </a:p>
        </p:txBody>
      </p:sp>
    </p:spTree>
    <p:extLst>
      <p:ext uri="{BB962C8B-B14F-4D97-AF65-F5344CB8AC3E}">
        <p14:creationId xmlns:p14="http://schemas.microsoft.com/office/powerpoint/2010/main" val="3338778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txBox="1">
            <a:spLocks/>
          </p:cNvSpPr>
          <p:nvPr userDrawn="1"/>
        </p:nvSpPr>
        <p:spPr>
          <a:xfrm>
            <a:off x="6984915"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 Briefings &amp; Debriefings    </a:t>
            </a:r>
            <a:fld id="{3E80E6E2-A2C9-4C22-9509-24FA37342BF8}" type="slidenum">
              <a:rPr lang="en-US" smtClean="0"/>
              <a:pPr/>
              <a:t>‹#›</a:t>
            </a:fld>
            <a:endParaRPr lang="en-US" dirty="0"/>
          </a:p>
        </p:txBody>
      </p:sp>
    </p:spTree>
    <p:extLst>
      <p:ext uri="{BB962C8B-B14F-4D97-AF65-F5344CB8AC3E}">
        <p14:creationId xmlns:p14="http://schemas.microsoft.com/office/powerpoint/2010/main" val="2033163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5"/>
          <p:cNvSpPr txBox="1">
            <a:spLocks/>
          </p:cNvSpPr>
          <p:nvPr userDrawn="1"/>
        </p:nvSpPr>
        <p:spPr>
          <a:xfrm>
            <a:off x="6984915"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 Briefings &amp; Debriefings    </a:t>
            </a:r>
            <a:fld id="{3E80E6E2-A2C9-4C22-9509-24FA37342BF8}" type="slidenum">
              <a:rPr lang="en-US" smtClean="0"/>
              <a:pPr/>
              <a:t>‹#›</a:t>
            </a:fld>
            <a:endParaRPr lang="en-US" dirty="0"/>
          </a:p>
        </p:txBody>
      </p:sp>
    </p:spTree>
    <p:extLst>
      <p:ext uri="{BB962C8B-B14F-4D97-AF65-F5344CB8AC3E}">
        <p14:creationId xmlns:p14="http://schemas.microsoft.com/office/powerpoint/2010/main" val="1849108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txBox="1">
            <a:spLocks/>
          </p:cNvSpPr>
          <p:nvPr userDrawn="1"/>
        </p:nvSpPr>
        <p:spPr>
          <a:xfrm>
            <a:off x="6984915"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 Briefings &amp; Debriefings    </a:t>
            </a:r>
            <a:fld id="{3E80E6E2-A2C9-4C22-9509-24FA37342BF8}" type="slidenum">
              <a:rPr lang="en-US" smtClean="0"/>
              <a:pPr/>
              <a:t>‹#›</a:t>
            </a:fld>
            <a:endParaRPr lang="en-US" dirty="0"/>
          </a:p>
        </p:txBody>
      </p:sp>
    </p:spTree>
    <p:extLst>
      <p:ext uri="{BB962C8B-B14F-4D97-AF65-F5344CB8AC3E}">
        <p14:creationId xmlns:p14="http://schemas.microsoft.com/office/powerpoint/2010/main" val="1915128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5207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txBox="1">
            <a:spLocks/>
          </p:cNvSpPr>
          <p:nvPr userDrawn="1"/>
        </p:nvSpPr>
        <p:spPr>
          <a:xfrm>
            <a:off x="6984915"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 Briefings &amp; Debriefings    </a:t>
            </a:r>
            <a:fld id="{3E80E6E2-A2C9-4C22-9509-24FA37342BF8}" type="slidenum">
              <a:rPr lang="en-US" smtClean="0"/>
              <a:pPr/>
              <a:t>‹#›</a:t>
            </a:fld>
            <a:endParaRPr lang="en-US" dirty="0"/>
          </a:p>
        </p:txBody>
      </p:sp>
    </p:spTree>
    <p:extLst>
      <p:ext uri="{BB962C8B-B14F-4D97-AF65-F5344CB8AC3E}">
        <p14:creationId xmlns:p14="http://schemas.microsoft.com/office/powerpoint/2010/main" val="2115054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38151"/>
            <a:ext cx="5486400" cy="37894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txBox="1">
            <a:spLocks/>
          </p:cNvSpPr>
          <p:nvPr userDrawn="1"/>
        </p:nvSpPr>
        <p:spPr>
          <a:xfrm>
            <a:off x="6984915"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 Briefings &amp; Debriefings    </a:t>
            </a:r>
            <a:fld id="{3E80E6E2-A2C9-4C22-9509-24FA37342BF8}" type="slidenum">
              <a:rPr lang="en-US" smtClean="0"/>
              <a:pPr/>
              <a:t>‹#›</a:t>
            </a:fld>
            <a:endParaRPr lang="en-US" dirty="0"/>
          </a:p>
        </p:txBody>
      </p:sp>
    </p:spTree>
    <p:extLst>
      <p:ext uri="{BB962C8B-B14F-4D97-AF65-F5344CB8AC3E}">
        <p14:creationId xmlns:p14="http://schemas.microsoft.com/office/powerpoint/2010/main" val="224898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t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1">
            <a:extLst>
              <a:ext uri="{28A0092B-C50C-407E-A947-70E740481C1C}">
                <a14:useLocalDpi xmlns:a14="http://schemas.microsoft.com/office/drawing/2010/main" val="0"/>
              </a:ext>
            </a:extLst>
          </a:blip>
          <a:srcRect t="92685"/>
          <a:stretch/>
        </p:blipFill>
        <p:spPr>
          <a:xfrm>
            <a:off x="0" y="6356350"/>
            <a:ext cx="9144000" cy="501650"/>
          </a:xfrm>
          <a:prstGeom prst="rect">
            <a:avLst/>
          </a:prstGeom>
        </p:spPr>
      </p:pic>
      <p:sp>
        <p:nvSpPr>
          <p:cNvPr id="3" name="Text Placeholder 2"/>
          <p:cNvSpPr>
            <a:spLocks noGrp="1"/>
          </p:cNvSpPr>
          <p:nvPr>
            <p:ph type="body" idx="1"/>
          </p:nvPr>
        </p:nvSpPr>
        <p:spPr>
          <a:xfrm>
            <a:off x="457200" y="1524000"/>
            <a:ext cx="8229600" cy="473429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p:nvPicPr>
        <p:blipFill rotWithShape="1">
          <a:blip r:embed="rId11">
            <a:extLst>
              <a:ext uri="{28A0092B-C50C-407E-A947-70E740481C1C}">
                <a14:useLocalDpi xmlns:a14="http://schemas.microsoft.com/office/drawing/2010/main" val="0"/>
              </a:ext>
            </a:extLst>
          </a:blip>
          <a:srcRect b="87013"/>
          <a:stretch/>
        </p:blipFill>
        <p:spPr>
          <a:xfrm>
            <a:off x="0" y="0"/>
            <a:ext cx="9144000" cy="890649"/>
          </a:xfrm>
          <a:prstGeom prst="rect">
            <a:avLst/>
          </a:prstGeom>
        </p:spPr>
      </p:pic>
      <p:sp>
        <p:nvSpPr>
          <p:cNvPr id="6" name="Slide Number Placeholder 5"/>
          <p:cNvSpPr>
            <a:spLocks noGrp="1"/>
          </p:cNvSpPr>
          <p:nvPr>
            <p:ph type="sldNum" sz="quarter" idx="4"/>
          </p:nvPr>
        </p:nvSpPr>
        <p:spPr>
          <a:xfrm>
            <a:off x="6984915" y="6492875"/>
            <a:ext cx="2133600" cy="365125"/>
          </a:xfrm>
          <a:prstGeom prst="rect">
            <a:avLst/>
          </a:prstGeom>
        </p:spPr>
        <p:txBody>
          <a:bodyPr vert="horz" lIns="91440" tIns="45720" rIns="91440" bIns="45720" rtlCol="0" anchor="ctr"/>
          <a:lstStyle>
            <a:lvl1pPr algn="r">
              <a:defRPr sz="1200">
                <a:solidFill>
                  <a:schemeClr val="bg1">
                    <a:lumMod val="95000"/>
                  </a:schemeClr>
                </a:solidFill>
              </a:defRPr>
            </a:lvl1pPr>
          </a:lstStyle>
          <a:p>
            <a:r>
              <a:rPr lang="en-US" dirty="0" smtClean="0"/>
              <a:t> Briefings &amp; Debriefings    </a:t>
            </a:r>
            <a:fld id="{3E80E6E2-A2C9-4C22-9509-24FA37342BF8}" type="slidenum">
              <a:rPr lang="en-US" smtClean="0"/>
              <a:pPr/>
              <a:t>‹#›</a:t>
            </a:fld>
            <a:endParaRPr lang="en-US" dirty="0"/>
          </a:p>
        </p:txBody>
      </p:sp>
      <p:sp>
        <p:nvSpPr>
          <p:cNvPr id="2" name="Title Placeholder 1"/>
          <p:cNvSpPr>
            <a:spLocks noGrp="1"/>
          </p:cNvSpPr>
          <p:nvPr>
            <p:ph type="title"/>
          </p:nvPr>
        </p:nvSpPr>
        <p:spPr>
          <a:xfrm>
            <a:off x="457200" y="30678"/>
            <a:ext cx="8229600" cy="80752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TextBox 3"/>
          <p:cNvSpPr txBox="1"/>
          <p:nvPr userDrawn="1"/>
        </p:nvSpPr>
        <p:spPr>
          <a:xfrm>
            <a:off x="457200" y="6504801"/>
            <a:ext cx="3463640" cy="276999"/>
          </a:xfrm>
          <a:prstGeom prst="rect">
            <a:avLst/>
          </a:prstGeom>
          <a:noFill/>
        </p:spPr>
        <p:txBody>
          <a:bodyPr wrap="none" rtlCol="0">
            <a:spAutoFit/>
          </a:bodyPr>
          <a:lstStyle/>
          <a:p>
            <a:r>
              <a:rPr lang="en-US" sz="1200" dirty="0" smtClean="0">
                <a:solidFill>
                  <a:schemeClr val="bg1">
                    <a:lumMod val="50000"/>
                  </a:schemeClr>
                </a:solidFill>
              </a:rPr>
              <a:t>AHRQ Safety</a:t>
            </a:r>
            <a:r>
              <a:rPr lang="en-US" sz="1200" baseline="0" dirty="0" smtClean="0">
                <a:solidFill>
                  <a:schemeClr val="bg1">
                    <a:lumMod val="50000"/>
                  </a:schemeClr>
                </a:solidFill>
              </a:rPr>
              <a:t> Program for Surgery – Implementation </a:t>
            </a:r>
            <a:endParaRPr lang="en-US" sz="1200" dirty="0">
              <a:solidFill>
                <a:schemeClr val="bg1">
                  <a:lumMod val="50000"/>
                </a:schemeClr>
              </a:solidFill>
            </a:endParaRPr>
          </a:p>
        </p:txBody>
      </p:sp>
    </p:spTree>
    <p:extLst>
      <p:ext uri="{BB962C8B-B14F-4D97-AF65-F5344CB8AC3E}">
        <p14:creationId xmlns:p14="http://schemas.microsoft.com/office/powerpoint/2010/main" val="322256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ctr" defTabSz="457200" rtl="0" eaLnBrk="1" latinLnBrk="0" hangingPunct="1">
        <a:spcBef>
          <a:spcPct val="0"/>
        </a:spcBef>
        <a:buNone/>
        <a:defRPr sz="3600" kern="1200">
          <a:solidFill>
            <a:srgbClr val="FFFFFF"/>
          </a:solidFill>
          <a:latin typeface="+mj-lt"/>
          <a:ea typeface="+mj-ea"/>
          <a:cs typeface="+mj-cs"/>
        </a:defRPr>
      </a:lvl1pPr>
    </p:titleStyle>
    <p:bodyStyle>
      <a:lvl1pPr marL="342900" indent="-342900" algn="l" defTabSz="457200" rtl="0" eaLnBrk="1" latinLnBrk="0" hangingPunct="1">
        <a:spcBef>
          <a:spcPct val="20000"/>
        </a:spcBef>
        <a:buClr>
          <a:schemeClr val="accent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5"/>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chemeClr val="accent5"/>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accent5"/>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5"/>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8.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hyperlink" Target="http://www.jointcommission.org/se_data_event_type_by_year_/" TargetMode="Externa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hyperlink" Target="http://www.who.int/patientsafety/safesurgery/tools_resources/SSSL_Checklist_finalJun08.pdf" TargetMode="Externa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6.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smtClean="0">
                <a:solidFill>
                  <a:srgbClr val="000000"/>
                </a:solidFill>
              </a:rPr>
              <a:t>Optimize </a:t>
            </a:r>
            <a:r>
              <a:rPr lang="en-US" dirty="0">
                <a:solidFill>
                  <a:srgbClr val="000000"/>
                </a:solidFill>
              </a:rPr>
              <a:t/>
            </a:r>
            <a:br>
              <a:rPr lang="en-US" dirty="0">
                <a:solidFill>
                  <a:srgbClr val="000000"/>
                </a:solidFill>
              </a:rPr>
            </a:br>
            <a:r>
              <a:rPr lang="en-US" dirty="0" smtClean="0">
                <a:solidFill>
                  <a:srgbClr val="000000"/>
                </a:solidFill>
              </a:rPr>
              <a:t>Briefings and Debriefings</a:t>
            </a:r>
            <a:endParaRPr lang="en-US" dirty="0">
              <a:solidFill>
                <a:srgbClr val="000000"/>
              </a:solidFill>
            </a:endParaRPr>
          </a:p>
        </p:txBody>
      </p:sp>
      <p:sp>
        <p:nvSpPr>
          <p:cNvPr id="3" name="Subtitle 2"/>
          <p:cNvSpPr>
            <a:spLocks noGrp="1"/>
          </p:cNvSpPr>
          <p:nvPr>
            <p:ph type="subTitle" idx="1"/>
          </p:nvPr>
        </p:nvSpPr>
        <p:spPr>
          <a:xfrm>
            <a:off x="533400" y="304800"/>
            <a:ext cx="8077200" cy="1295400"/>
          </a:xfrm>
        </p:spPr>
        <p:txBody>
          <a:bodyPr>
            <a:normAutofit fontScale="32500" lnSpcReduction="20000"/>
          </a:bodyPr>
          <a:lstStyle/>
          <a:p>
            <a:pPr>
              <a:spcBef>
                <a:spcPts val="0"/>
              </a:spcBef>
              <a:spcAft>
                <a:spcPts val="1800"/>
              </a:spcAft>
            </a:pPr>
            <a:r>
              <a:rPr lang="en-US" sz="12300" dirty="0">
                <a:solidFill>
                  <a:schemeClr val="bg1"/>
                </a:solidFill>
              </a:rPr>
              <a:t>AHRQ Safety Program for </a:t>
            </a:r>
            <a:r>
              <a:rPr lang="en-US" sz="12300" dirty="0" smtClean="0">
                <a:solidFill>
                  <a:schemeClr val="bg1"/>
                </a:solidFill>
              </a:rPr>
              <a:t>Surgery</a:t>
            </a:r>
          </a:p>
          <a:p>
            <a:pPr>
              <a:spcBef>
                <a:spcPts val="0"/>
              </a:spcBef>
              <a:spcAft>
                <a:spcPts val="1800"/>
              </a:spcAft>
            </a:pPr>
            <a:r>
              <a:rPr lang="en-US" sz="8600" dirty="0" smtClean="0">
                <a:solidFill>
                  <a:schemeClr val="bg1"/>
                </a:solidFill>
              </a:rPr>
              <a:t>Implementation</a:t>
            </a:r>
            <a:endParaRPr lang="en-US" sz="8600" dirty="0">
              <a:solidFill>
                <a:schemeClr val="bg1"/>
              </a:solidFill>
            </a:endParaRPr>
          </a:p>
        </p:txBody>
      </p:sp>
      <p:sp>
        <p:nvSpPr>
          <p:cNvPr id="4" name="TextBox 3"/>
          <p:cNvSpPr txBox="1"/>
          <p:nvPr/>
        </p:nvSpPr>
        <p:spPr>
          <a:xfrm>
            <a:off x="6858000" y="5430423"/>
            <a:ext cx="1967205" cy="400110"/>
          </a:xfrm>
          <a:prstGeom prst="rect">
            <a:avLst/>
          </a:prstGeom>
          <a:noFill/>
        </p:spPr>
        <p:txBody>
          <a:bodyPr wrap="none" rtlCol="0">
            <a:spAutoFit/>
          </a:bodyPr>
          <a:lstStyle/>
          <a:p>
            <a:pPr algn="r"/>
            <a:r>
              <a:rPr lang="en-US" sz="1000" dirty="0" smtClean="0"/>
              <a:t>AHRQ Pub. No. </a:t>
            </a:r>
            <a:r>
              <a:rPr lang="en-US" sz="1000" dirty="0" smtClean="0"/>
              <a:t>16(18)-</a:t>
            </a:r>
            <a:r>
              <a:rPr lang="en-US" sz="1000" dirty="0" smtClean="0"/>
              <a:t>0004-15-EF</a:t>
            </a:r>
          </a:p>
          <a:p>
            <a:pPr algn="r"/>
            <a:r>
              <a:rPr lang="en-US" sz="1000" dirty="0" smtClean="0"/>
              <a:t>December </a:t>
            </a:r>
            <a:r>
              <a:rPr lang="en-US" sz="1000" dirty="0" smtClean="0"/>
              <a:t>2017</a:t>
            </a:r>
            <a:endParaRPr lang="en-US" sz="1000" dirty="0"/>
          </a:p>
        </p:txBody>
      </p:sp>
    </p:spTree>
    <p:extLst>
      <p:ext uri="{BB962C8B-B14F-4D97-AF65-F5344CB8AC3E}">
        <p14:creationId xmlns:p14="http://schemas.microsoft.com/office/powerpoint/2010/main" val="1964264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Photo of medical staff examining a list posted on a wall. Sample checklist has seven items with a check box next to each one." title="Team Huddle"/>
          <p:cNvPicPr>
            <a:picLocks noChangeAspect="1" noChangeArrowheads="1"/>
          </p:cNvPicPr>
          <p:nvPr/>
        </p:nvPicPr>
        <p:blipFill rotWithShape="1">
          <a:blip r:embed="rId3"/>
          <a:srcRect l="4198" t="14524" r="7752" b="17727"/>
          <a:stretch/>
        </p:blipFill>
        <p:spPr bwMode="auto">
          <a:xfrm>
            <a:off x="1" y="846162"/>
            <a:ext cx="9144000" cy="5363570"/>
          </a:xfrm>
          <a:prstGeom prst="rect">
            <a:avLst/>
          </a:prstGeom>
          <a:ln w="12700" cap="sq" cmpd="sng">
            <a:solidFill>
              <a:schemeClr val="bg1">
                <a:lumMod val="50000"/>
              </a:schemeClr>
            </a:solidFill>
            <a:prstDash val="solid"/>
            <a:miter lim="800000"/>
          </a:ln>
          <a:effectLst/>
          <a:extLst>
            <a:ext uri="{909E8E84-426E-40DD-AFC4-6F175D3DCCD1}">
              <a14:hiddenFill xmlns:a14="http://schemas.microsoft.com/office/drawing/2010/main">
                <a:solidFill>
                  <a:srgbClr val="FFFFFF"/>
                </a:solidFill>
              </a14:hiddenFill>
            </a:ext>
          </a:extLst>
        </p:spPr>
      </p:pic>
      <p:sp>
        <p:nvSpPr>
          <p:cNvPr id="22532" name="Rectangle 30"/>
          <p:cNvSpPr>
            <a:spLocks noGrp="1" noChangeArrowheads="1"/>
          </p:cNvSpPr>
          <p:nvPr>
            <p:ph type="title"/>
          </p:nvPr>
        </p:nvSpPr>
        <p:spPr/>
        <p:txBody>
          <a:bodyPr/>
          <a:lstStyle/>
          <a:p>
            <a:pPr eaLnBrk="1" hangingPunct="1"/>
            <a:r>
              <a:rPr lang="en-US" dirty="0">
                <a:latin typeface="Calibri" charset="0"/>
                <a:ea typeface="MS PGothic" charset="0"/>
              </a:rPr>
              <a:t>Briefing Checklist</a:t>
            </a:r>
          </a:p>
        </p:txBody>
      </p:sp>
      <p:graphicFrame>
        <p:nvGraphicFramePr>
          <p:cNvPr id="60506" name="Group 90"/>
          <p:cNvGraphicFramePr>
            <a:graphicFrameLocks noGrp="1"/>
          </p:cNvGraphicFramePr>
          <p:nvPr>
            <p:ph sz="half" idx="4294967295"/>
            <p:extLst>
              <p:ext uri="{D42A27DB-BD31-4B8C-83A1-F6EECF244321}">
                <p14:modId xmlns:p14="http://schemas.microsoft.com/office/powerpoint/2010/main" val="131587327"/>
              </p:ext>
            </p:extLst>
          </p:nvPr>
        </p:nvGraphicFramePr>
        <p:xfrm>
          <a:off x="228600" y="3688307"/>
          <a:ext cx="5105400" cy="2664468"/>
        </p:xfrm>
        <a:graphic>
          <a:graphicData uri="http://schemas.openxmlformats.org/drawingml/2006/table">
            <a:tbl>
              <a:tblPr>
                <a:tableStyleId>{35758FB7-9AC5-4552-8A53-C91805E547FA}</a:tableStyleId>
              </a:tblPr>
              <a:tblGrid>
                <a:gridCol w="5105400">
                  <a:extLst>
                    <a:ext uri="{9D8B030D-6E8A-4147-A177-3AD203B41FA5}">
                      <a16:colId xmlns:a16="http://schemas.microsoft.com/office/drawing/2014/main" xmlns="" val="20000"/>
                    </a:ext>
                  </a:extLst>
                </a:gridCol>
              </a:tblGrid>
              <a:tr h="140109">
                <a:tc>
                  <a:txBody>
                    <a:bodyPr/>
                    <a:lstStyle/>
                    <a:p>
                      <a:pPr marL="450850" marR="0" lvl="0" indent="0" algn="l" defTabSz="914400" rtl="0" eaLnBrk="1" fontAlgn="base" latinLnBrk="0" hangingPunct="1">
                        <a:lnSpc>
                          <a:spcPct val="95000"/>
                        </a:lnSpc>
                        <a:spcBef>
                          <a:spcPct val="0"/>
                        </a:spcBef>
                        <a:spcAft>
                          <a:spcPct val="0"/>
                        </a:spcAft>
                        <a:buClr>
                          <a:schemeClr val="folHlink"/>
                        </a:buClr>
                        <a:buSzPct val="90000"/>
                        <a:buFont typeface="Wingdings" pitchFamily="1" charset="2"/>
                        <a:buNone/>
                        <a:tabLst/>
                      </a:pPr>
                      <a:r>
                        <a:rPr kumimoji="0" lang="en-US" sz="1600" b="1" u="none" strike="noStrike" cap="none" normalizeH="0" baseline="0" dirty="0">
                          <a:ln>
                            <a:noFill/>
                          </a:ln>
                          <a:effectLst/>
                        </a:rPr>
                        <a:t>TOPIC</a:t>
                      </a:r>
                      <a:r>
                        <a:rPr kumimoji="0" lang="en-US" sz="1600" u="none" strike="noStrike" cap="none" normalizeH="0" baseline="0" dirty="0">
                          <a:ln>
                            <a:noFill/>
                          </a:ln>
                          <a:effectLst/>
                        </a:rPr>
                        <a:t> </a:t>
                      </a:r>
                      <a:endParaRPr kumimoji="0" lang="en-US" sz="1600" b="0" i="0" u="none" strike="noStrike" cap="none" normalizeH="0" baseline="0" dirty="0">
                        <a:ln>
                          <a:noFill/>
                        </a:ln>
                        <a:solidFill>
                          <a:schemeClr val="tx1"/>
                        </a:solidFill>
                        <a:effectLst/>
                        <a:latin typeface="Calibri"/>
                        <a:ea typeface="ＭＳ Ｐゴシック" pitchFamily="1" charset="-128"/>
                        <a:cs typeface="Calibri"/>
                      </a:endParaRPr>
                    </a:p>
                  </a:txBody>
                  <a:tcPr anchor="ctr" horzOverflow="overflow"/>
                </a:tc>
                <a:extLst>
                  <a:ext uri="{0D108BD9-81ED-4DB2-BD59-A6C34878D82A}">
                    <a16:rowId xmlns:a16="http://schemas.microsoft.com/office/drawing/2014/main" xmlns="" val="10000"/>
                  </a:ext>
                </a:extLst>
              </a:tr>
              <a:tr h="279999">
                <a:tc>
                  <a:txBody>
                    <a:bodyPr/>
                    <a:lstStyle/>
                    <a:p>
                      <a:pPr marL="450850" marR="0" lvl="0" indent="-450850" algn="l" defTabSz="914400" rtl="0" eaLnBrk="1" fontAlgn="base" latinLnBrk="0" hangingPunct="1">
                        <a:lnSpc>
                          <a:spcPct val="95000"/>
                        </a:lnSpc>
                        <a:spcBef>
                          <a:spcPct val="0"/>
                        </a:spcBef>
                        <a:spcAft>
                          <a:spcPct val="0"/>
                        </a:spcAft>
                        <a:buClrTx/>
                        <a:buSzPct val="125000"/>
                        <a:buFont typeface="Wingdings" charset="2"/>
                        <a:buChar char=""/>
                        <a:tabLst/>
                      </a:pPr>
                      <a:r>
                        <a:rPr kumimoji="0" lang="en-US" sz="1600" u="none" strike="noStrike" cap="none" normalizeH="0" baseline="0" dirty="0">
                          <a:ln>
                            <a:noFill/>
                          </a:ln>
                          <a:effectLst/>
                        </a:rPr>
                        <a:t>Who is on core team?</a:t>
                      </a:r>
                      <a:endParaRPr kumimoji="0" lang="en-US" sz="1600" b="0" i="0" u="none" strike="noStrike" cap="none" normalizeH="0" baseline="0" dirty="0">
                        <a:ln>
                          <a:noFill/>
                        </a:ln>
                        <a:solidFill>
                          <a:schemeClr val="tx1"/>
                        </a:solidFill>
                        <a:effectLst/>
                        <a:latin typeface="Calibri"/>
                        <a:ea typeface="ＭＳ Ｐゴシック" pitchFamily="1" charset="-128"/>
                        <a:cs typeface="Calibri"/>
                      </a:endParaRPr>
                    </a:p>
                  </a:txBody>
                  <a:tcPr anchor="ctr" horzOverflow="overflow"/>
                </a:tc>
                <a:extLst>
                  <a:ext uri="{0D108BD9-81ED-4DB2-BD59-A6C34878D82A}">
                    <a16:rowId xmlns:a16="http://schemas.microsoft.com/office/drawing/2014/main" xmlns="" val="10001"/>
                  </a:ext>
                </a:extLst>
              </a:tr>
              <a:tr h="336382">
                <a:tc>
                  <a:txBody>
                    <a:bodyPr/>
                    <a:lstStyle/>
                    <a:p>
                      <a:pPr marL="450850" marR="0" lvl="0" indent="-450850" algn="l" defTabSz="914400" rtl="0" eaLnBrk="1" fontAlgn="base" latinLnBrk="0" hangingPunct="1">
                        <a:lnSpc>
                          <a:spcPct val="95000"/>
                        </a:lnSpc>
                        <a:spcBef>
                          <a:spcPct val="0"/>
                        </a:spcBef>
                        <a:spcAft>
                          <a:spcPct val="0"/>
                        </a:spcAft>
                        <a:buClrTx/>
                        <a:buSzPct val="125000"/>
                        <a:buFont typeface="Wingdings" charset="2"/>
                        <a:buChar char=""/>
                        <a:tabLst/>
                      </a:pPr>
                      <a:r>
                        <a:rPr kumimoji="0" lang="en-US" sz="1600" u="none" strike="noStrike" cap="none" normalizeH="0" baseline="0" dirty="0">
                          <a:ln>
                            <a:noFill/>
                          </a:ln>
                          <a:effectLst/>
                        </a:rPr>
                        <a:t>All members </a:t>
                      </a:r>
                      <a:r>
                        <a:rPr kumimoji="0" lang="en-US" sz="1600" u="none" strike="noStrike" cap="none" normalizeH="0" baseline="0" dirty="0" smtClean="0">
                          <a:ln>
                            <a:noFill/>
                          </a:ln>
                          <a:effectLst/>
                        </a:rPr>
                        <a:t>understand and </a:t>
                      </a:r>
                      <a:r>
                        <a:rPr kumimoji="0" lang="en-US" sz="1600" u="none" strike="noStrike" cap="none" normalizeH="0" baseline="0" dirty="0">
                          <a:ln>
                            <a:noFill/>
                          </a:ln>
                          <a:effectLst/>
                        </a:rPr>
                        <a:t>agree upon goals?</a:t>
                      </a:r>
                      <a:endParaRPr kumimoji="0" lang="en-US" sz="1600" b="0" i="0" u="none" strike="noStrike" cap="none" normalizeH="0" baseline="0" dirty="0">
                        <a:ln>
                          <a:noFill/>
                        </a:ln>
                        <a:solidFill>
                          <a:schemeClr val="tx1"/>
                        </a:solidFill>
                        <a:effectLst/>
                        <a:latin typeface="Calibri"/>
                        <a:ea typeface="ＭＳ Ｐゴシック" pitchFamily="1" charset="-128"/>
                        <a:cs typeface="Calibri"/>
                      </a:endParaRPr>
                    </a:p>
                  </a:txBody>
                  <a:tcPr anchor="ctr" horzOverflow="overflow"/>
                </a:tc>
                <a:extLst>
                  <a:ext uri="{0D108BD9-81ED-4DB2-BD59-A6C34878D82A}">
                    <a16:rowId xmlns:a16="http://schemas.microsoft.com/office/drawing/2014/main" xmlns="" val="10002"/>
                  </a:ext>
                </a:extLst>
              </a:tr>
              <a:tr h="336382">
                <a:tc>
                  <a:txBody>
                    <a:bodyPr/>
                    <a:lstStyle/>
                    <a:p>
                      <a:pPr marL="450850" marR="0" lvl="0" indent="-450850" algn="l" defTabSz="914400" rtl="0" eaLnBrk="1" fontAlgn="base" latinLnBrk="0" hangingPunct="1">
                        <a:lnSpc>
                          <a:spcPct val="95000"/>
                        </a:lnSpc>
                        <a:spcBef>
                          <a:spcPct val="0"/>
                        </a:spcBef>
                        <a:spcAft>
                          <a:spcPct val="0"/>
                        </a:spcAft>
                        <a:buClrTx/>
                        <a:buSzPct val="125000"/>
                        <a:buFont typeface="Wingdings" charset="2"/>
                        <a:buChar char=""/>
                        <a:tabLst/>
                      </a:pPr>
                      <a:r>
                        <a:rPr kumimoji="0" lang="en-US" sz="1600" u="none" strike="noStrike" cap="none" normalizeH="0" baseline="0" dirty="0">
                          <a:ln>
                            <a:noFill/>
                          </a:ln>
                          <a:effectLst/>
                        </a:rPr>
                        <a:t>Roles and </a:t>
                      </a:r>
                      <a:r>
                        <a:rPr kumimoji="0" lang="en-US" sz="1600" u="none" strike="noStrike" cap="none" normalizeH="0" baseline="0" dirty="0" smtClean="0">
                          <a:ln>
                            <a:noFill/>
                          </a:ln>
                          <a:effectLst/>
                        </a:rPr>
                        <a:t>responsibilities understood</a:t>
                      </a:r>
                      <a:r>
                        <a:rPr kumimoji="0" lang="en-US" sz="1600" u="none" strike="noStrike" cap="none" normalizeH="0" baseline="0" dirty="0">
                          <a:ln>
                            <a:noFill/>
                          </a:ln>
                          <a:effectLst/>
                        </a:rPr>
                        <a:t>?</a:t>
                      </a:r>
                      <a:endParaRPr kumimoji="0" lang="en-US" sz="1600" b="0" i="0" u="none" strike="noStrike" cap="none" normalizeH="0" baseline="0" dirty="0">
                        <a:ln>
                          <a:noFill/>
                        </a:ln>
                        <a:solidFill>
                          <a:schemeClr val="tx1"/>
                        </a:solidFill>
                        <a:effectLst/>
                        <a:latin typeface="Calibri"/>
                        <a:ea typeface="ＭＳ Ｐゴシック" pitchFamily="1" charset="-128"/>
                        <a:cs typeface="Calibri"/>
                      </a:endParaRPr>
                    </a:p>
                  </a:txBody>
                  <a:tcPr anchor="ctr" horzOverflow="overflow"/>
                </a:tc>
                <a:extLst>
                  <a:ext uri="{0D108BD9-81ED-4DB2-BD59-A6C34878D82A}">
                    <a16:rowId xmlns:a16="http://schemas.microsoft.com/office/drawing/2014/main" xmlns="" val="10003"/>
                  </a:ext>
                </a:extLst>
              </a:tr>
              <a:tr h="336382">
                <a:tc>
                  <a:txBody>
                    <a:bodyPr/>
                    <a:lstStyle/>
                    <a:p>
                      <a:pPr marL="450850" marR="0" lvl="0" indent="-450850" algn="l" defTabSz="914400" rtl="0" eaLnBrk="1" fontAlgn="base" latinLnBrk="0" hangingPunct="1">
                        <a:lnSpc>
                          <a:spcPct val="95000"/>
                        </a:lnSpc>
                        <a:spcBef>
                          <a:spcPct val="0"/>
                        </a:spcBef>
                        <a:spcAft>
                          <a:spcPct val="0"/>
                        </a:spcAft>
                        <a:buClrTx/>
                        <a:buSzPct val="125000"/>
                        <a:buFont typeface="Wingdings" charset="2"/>
                        <a:buChar char=""/>
                        <a:tabLst/>
                      </a:pPr>
                      <a:r>
                        <a:rPr kumimoji="0" lang="en-US" sz="1600" u="none" strike="noStrike" cap="none" normalizeH="0" baseline="0" dirty="0">
                          <a:ln>
                            <a:noFill/>
                          </a:ln>
                          <a:effectLst/>
                        </a:rPr>
                        <a:t>Plan of care?</a:t>
                      </a:r>
                      <a:endParaRPr kumimoji="0" lang="en-US" sz="1600" b="0" i="0" u="none" strike="noStrike" cap="none" normalizeH="0" baseline="0" dirty="0">
                        <a:ln>
                          <a:noFill/>
                        </a:ln>
                        <a:solidFill>
                          <a:schemeClr val="tx1"/>
                        </a:solidFill>
                        <a:effectLst/>
                        <a:latin typeface="Calibri"/>
                        <a:ea typeface="ＭＳ Ｐゴシック" pitchFamily="1" charset="-128"/>
                        <a:cs typeface="Calibri"/>
                      </a:endParaRPr>
                    </a:p>
                  </a:txBody>
                  <a:tcPr anchor="ctr" horzOverflow="overflow"/>
                </a:tc>
                <a:extLst>
                  <a:ext uri="{0D108BD9-81ED-4DB2-BD59-A6C34878D82A}">
                    <a16:rowId xmlns:a16="http://schemas.microsoft.com/office/drawing/2014/main" xmlns="" val="10004"/>
                  </a:ext>
                </a:extLst>
              </a:tr>
              <a:tr h="336382">
                <a:tc>
                  <a:txBody>
                    <a:bodyPr/>
                    <a:lstStyle/>
                    <a:p>
                      <a:pPr marL="450850" marR="0" lvl="0" indent="-450850" algn="l" defTabSz="914400" rtl="0" eaLnBrk="1" fontAlgn="base" latinLnBrk="0" hangingPunct="1">
                        <a:lnSpc>
                          <a:spcPct val="95000"/>
                        </a:lnSpc>
                        <a:spcBef>
                          <a:spcPct val="0"/>
                        </a:spcBef>
                        <a:spcAft>
                          <a:spcPct val="0"/>
                        </a:spcAft>
                        <a:buClrTx/>
                        <a:buSzPct val="125000"/>
                        <a:buFont typeface="Wingdings" charset="2"/>
                        <a:buChar char=""/>
                        <a:tabLst/>
                      </a:pPr>
                      <a:r>
                        <a:rPr kumimoji="0" lang="en-US" sz="1600" u="none" strike="noStrike" cap="none" normalizeH="0" baseline="0" dirty="0">
                          <a:ln>
                            <a:noFill/>
                          </a:ln>
                          <a:effectLst/>
                        </a:rPr>
                        <a:t>Staff availability?</a:t>
                      </a:r>
                      <a:endParaRPr kumimoji="0" lang="en-US" sz="1600" b="0" i="0" u="none" strike="noStrike" cap="none" normalizeH="0" baseline="0" dirty="0">
                        <a:ln>
                          <a:noFill/>
                        </a:ln>
                        <a:solidFill>
                          <a:schemeClr val="tx1"/>
                        </a:solidFill>
                        <a:effectLst/>
                        <a:latin typeface="Calibri"/>
                        <a:ea typeface="ＭＳ Ｐゴシック" pitchFamily="1" charset="-128"/>
                        <a:cs typeface="Calibri"/>
                      </a:endParaRPr>
                    </a:p>
                  </a:txBody>
                  <a:tcPr anchor="ctr" horzOverflow="overflow"/>
                </a:tc>
                <a:extLst>
                  <a:ext uri="{0D108BD9-81ED-4DB2-BD59-A6C34878D82A}">
                    <a16:rowId xmlns:a16="http://schemas.microsoft.com/office/drawing/2014/main" xmlns="" val="10005"/>
                  </a:ext>
                </a:extLst>
              </a:tr>
              <a:tr h="336382">
                <a:tc>
                  <a:txBody>
                    <a:bodyPr/>
                    <a:lstStyle/>
                    <a:p>
                      <a:pPr marL="450850" marR="0" lvl="0" indent="-450850" algn="l" defTabSz="914400" rtl="0" eaLnBrk="1" fontAlgn="base" latinLnBrk="0" hangingPunct="1">
                        <a:lnSpc>
                          <a:spcPct val="95000"/>
                        </a:lnSpc>
                        <a:spcBef>
                          <a:spcPct val="0"/>
                        </a:spcBef>
                        <a:spcAft>
                          <a:spcPct val="0"/>
                        </a:spcAft>
                        <a:buClrTx/>
                        <a:buSzPct val="125000"/>
                        <a:buFont typeface="Wingdings" charset="2"/>
                        <a:buChar char=""/>
                        <a:tabLst/>
                      </a:pPr>
                      <a:r>
                        <a:rPr kumimoji="0" lang="en-US" sz="1600" u="none" strike="noStrike" cap="none" normalizeH="0" baseline="0" dirty="0">
                          <a:ln>
                            <a:noFill/>
                          </a:ln>
                          <a:effectLst/>
                        </a:rPr>
                        <a:t>Workload?</a:t>
                      </a:r>
                      <a:endParaRPr kumimoji="0" lang="en-US" sz="1600" b="0" i="0" u="none" strike="noStrike" cap="none" normalizeH="0" baseline="0" dirty="0">
                        <a:ln>
                          <a:noFill/>
                        </a:ln>
                        <a:solidFill>
                          <a:schemeClr val="tx1"/>
                        </a:solidFill>
                        <a:effectLst/>
                        <a:latin typeface="Calibri"/>
                        <a:ea typeface="ＭＳ Ｐゴシック" pitchFamily="1" charset="-128"/>
                        <a:cs typeface="Calibri"/>
                      </a:endParaRPr>
                    </a:p>
                  </a:txBody>
                  <a:tcPr anchor="ctr" horzOverflow="overflow"/>
                </a:tc>
                <a:extLst>
                  <a:ext uri="{0D108BD9-81ED-4DB2-BD59-A6C34878D82A}">
                    <a16:rowId xmlns:a16="http://schemas.microsoft.com/office/drawing/2014/main" xmlns="" val="10006"/>
                  </a:ext>
                </a:extLst>
              </a:tr>
              <a:tr h="336382">
                <a:tc>
                  <a:txBody>
                    <a:bodyPr/>
                    <a:lstStyle/>
                    <a:p>
                      <a:pPr marL="450850" marR="0" lvl="0" indent="-450850" algn="l" defTabSz="914400" rtl="0" eaLnBrk="1" fontAlgn="base" latinLnBrk="0" hangingPunct="1">
                        <a:lnSpc>
                          <a:spcPct val="95000"/>
                        </a:lnSpc>
                        <a:spcBef>
                          <a:spcPct val="0"/>
                        </a:spcBef>
                        <a:spcAft>
                          <a:spcPct val="0"/>
                        </a:spcAft>
                        <a:buClrTx/>
                        <a:buSzPct val="125000"/>
                        <a:buFont typeface="Wingdings" charset="2"/>
                        <a:buChar char=""/>
                        <a:tabLst/>
                      </a:pPr>
                      <a:r>
                        <a:rPr kumimoji="0" lang="en-US" sz="1600" u="none" strike="noStrike" cap="none" normalizeH="0" baseline="0" dirty="0">
                          <a:ln>
                            <a:noFill/>
                          </a:ln>
                          <a:effectLst/>
                        </a:rPr>
                        <a:t>Available resources?</a:t>
                      </a:r>
                      <a:endParaRPr kumimoji="0" lang="en-US" sz="1600" b="0" i="0" u="none" strike="noStrike" cap="none" normalizeH="0" baseline="0" dirty="0">
                        <a:ln>
                          <a:noFill/>
                        </a:ln>
                        <a:solidFill>
                          <a:schemeClr val="tx1"/>
                        </a:solidFill>
                        <a:effectLst/>
                        <a:latin typeface="Calibri"/>
                        <a:ea typeface="ＭＳ Ｐゴシック" pitchFamily="1" charset="-128"/>
                        <a:cs typeface="Calibri"/>
                      </a:endParaRPr>
                    </a:p>
                  </a:txBody>
                  <a:tcPr anchor="ctr" horzOverflow="overflow"/>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45096606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4"/>
          <p:cNvSpPr>
            <a:spLocks noGrp="1" noChangeArrowheads="1"/>
          </p:cNvSpPr>
          <p:nvPr>
            <p:ph type="title"/>
          </p:nvPr>
        </p:nvSpPr>
        <p:spPr/>
        <p:txBody>
          <a:bodyPr rtlCol="0">
            <a:noAutofit/>
          </a:bodyPr>
          <a:lstStyle/>
          <a:p>
            <a:pPr eaLnBrk="1" fontAlgn="auto" hangingPunct="1">
              <a:lnSpc>
                <a:spcPct val="70000"/>
              </a:lnSpc>
              <a:spcAft>
                <a:spcPts val="0"/>
              </a:spcAft>
              <a:defRPr/>
            </a:pPr>
            <a:r>
              <a:rPr lang="en-US" altLang="en-US" dirty="0" smtClean="0">
                <a:ea typeface="+mj-ea"/>
                <a:cs typeface="+mj-cs"/>
              </a:rPr>
              <a:t>Team Debrief</a:t>
            </a:r>
          </a:p>
        </p:txBody>
      </p:sp>
      <p:sp>
        <p:nvSpPr>
          <p:cNvPr id="29698" name="Rectangle 5"/>
          <p:cNvSpPr>
            <a:spLocks noGrp="1" noChangeArrowheads="1"/>
          </p:cNvSpPr>
          <p:nvPr>
            <p:ph idx="1"/>
          </p:nvPr>
        </p:nvSpPr>
        <p:spPr>
          <a:xfrm>
            <a:off x="457200" y="1219200"/>
            <a:ext cx="8229600" cy="4734296"/>
          </a:xfrm>
        </p:spPr>
        <p:txBody>
          <a:bodyPr rtlCol="0">
            <a:normAutofit fontScale="92500" lnSpcReduction="10000"/>
          </a:bodyPr>
          <a:lstStyle/>
          <a:p>
            <a:pPr marL="0" indent="0">
              <a:lnSpc>
                <a:spcPct val="110000"/>
              </a:lnSpc>
              <a:spcBef>
                <a:spcPts val="0"/>
              </a:spcBef>
              <a:spcAft>
                <a:spcPts val="600"/>
              </a:spcAft>
              <a:buNone/>
              <a:defRPr/>
            </a:pPr>
            <a:r>
              <a:rPr lang="en-US" altLang="en-US" i="1" dirty="0">
                <a:solidFill>
                  <a:schemeClr val="accent5"/>
                </a:solidFill>
              </a:rPr>
              <a:t>What can we do better next time</a:t>
            </a:r>
            <a:r>
              <a:rPr lang="en-US" altLang="en-US" i="1" dirty="0" smtClean="0">
                <a:solidFill>
                  <a:schemeClr val="accent5"/>
                </a:solidFill>
              </a:rPr>
              <a:t>?</a:t>
            </a:r>
            <a:endParaRPr lang="en-US" altLang="en-US" dirty="0" smtClean="0"/>
          </a:p>
          <a:p>
            <a:pPr eaLnBrk="1" fontAlgn="auto" hangingPunct="1">
              <a:lnSpc>
                <a:spcPct val="110000"/>
              </a:lnSpc>
              <a:spcBef>
                <a:spcPts val="0"/>
              </a:spcBef>
              <a:spcAft>
                <a:spcPts val="600"/>
              </a:spcAft>
              <a:buFont typeface="Arial"/>
              <a:buChar char="•"/>
              <a:defRPr/>
            </a:pPr>
            <a:r>
              <a:rPr lang="en-US" altLang="en-US" sz="2800" dirty="0" smtClean="0">
                <a:ea typeface="+mn-ea"/>
                <a:cs typeface="+mn-cs"/>
              </a:rPr>
              <a:t>Brief, informal information exchange and feedback sessions</a:t>
            </a:r>
          </a:p>
          <a:p>
            <a:pPr eaLnBrk="1" fontAlgn="auto" hangingPunct="1">
              <a:lnSpc>
                <a:spcPct val="110000"/>
              </a:lnSpc>
              <a:spcBef>
                <a:spcPts val="0"/>
              </a:spcBef>
              <a:spcAft>
                <a:spcPts val="600"/>
              </a:spcAft>
              <a:buFont typeface="Arial"/>
              <a:buChar char="•"/>
              <a:defRPr/>
            </a:pPr>
            <a:r>
              <a:rPr lang="en-US" altLang="en-US" sz="2800" dirty="0" smtClean="0">
                <a:ea typeface="+mn-ea"/>
                <a:cs typeface="+mn-cs"/>
              </a:rPr>
              <a:t>Occur after an event or shift</a:t>
            </a:r>
          </a:p>
          <a:p>
            <a:pPr eaLnBrk="1" fontAlgn="auto" hangingPunct="1">
              <a:lnSpc>
                <a:spcPct val="110000"/>
              </a:lnSpc>
              <a:spcBef>
                <a:spcPts val="0"/>
              </a:spcBef>
              <a:spcAft>
                <a:spcPts val="600"/>
              </a:spcAft>
              <a:buFont typeface="Arial"/>
              <a:buChar char="•"/>
              <a:defRPr/>
            </a:pPr>
            <a:r>
              <a:rPr lang="en-US" altLang="en-US" sz="2800" dirty="0" smtClean="0">
                <a:ea typeface="+mn-ea"/>
                <a:cs typeface="+mn-cs"/>
              </a:rPr>
              <a:t>Stress learning and improvement</a:t>
            </a:r>
          </a:p>
          <a:p>
            <a:pPr eaLnBrk="1" fontAlgn="auto" hangingPunct="1">
              <a:lnSpc>
                <a:spcPct val="110000"/>
              </a:lnSpc>
              <a:spcBef>
                <a:spcPts val="0"/>
              </a:spcBef>
              <a:spcAft>
                <a:spcPts val="600"/>
              </a:spcAft>
              <a:buFont typeface="Arial"/>
              <a:buChar char="•"/>
              <a:defRPr/>
            </a:pPr>
            <a:r>
              <a:rPr lang="en-US" altLang="en-US" sz="2800" dirty="0" smtClean="0">
                <a:ea typeface="+mn-ea"/>
                <a:cs typeface="+mn-cs"/>
              </a:rPr>
              <a:t>Designed to improve teamwork skills</a:t>
            </a:r>
          </a:p>
          <a:p>
            <a:pPr eaLnBrk="1" fontAlgn="auto" hangingPunct="1">
              <a:lnSpc>
                <a:spcPct val="110000"/>
              </a:lnSpc>
              <a:spcBef>
                <a:spcPts val="0"/>
              </a:spcBef>
              <a:spcAft>
                <a:spcPts val="600"/>
              </a:spcAft>
              <a:buFont typeface="Arial"/>
              <a:buChar char="•"/>
              <a:defRPr/>
            </a:pPr>
            <a:r>
              <a:rPr lang="en-US" altLang="en-US" sz="2800" dirty="0" smtClean="0">
                <a:ea typeface="+mn-ea"/>
                <a:cs typeface="+mn-cs"/>
              </a:rPr>
              <a:t>Designed to improve outcomes</a:t>
            </a:r>
          </a:p>
          <a:p>
            <a:pPr lvl="1" eaLnBrk="1" fontAlgn="auto" hangingPunct="1">
              <a:lnSpc>
                <a:spcPct val="110000"/>
              </a:lnSpc>
              <a:spcBef>
                <a:spcPts val="0"/>
              </a:spcBef>
              <a:spcAft>
                <a:spcPts val="600"/>
              </a:spcAft>
              <a:buClr>
                <a:schemeClr val="accent5"/>
              </a:buClr>
              <a:buFont typeface="Arial"/>
              <a:buChar char="–"/>
              <a:defRPr/>
            </a:pPr>
            <a:r>
              <a:rPr lang="en-US" altLang="en-US" sz="2400" dirty="0" smtClean="0">
                <a:ea typeface="+mn-ea"/>
                <a:cs typeface="+mn-cs"/>
              </a:rPr>
              <a:t>Accurate reconstruction of key events</a:t>
            </a:r>
          </a:p>
          <a:p>
            <a:pPr lvl="1" eaLnBrk="1" fontAlgn="auto" hangingPunct="1">
              <a:lnSpc>
                <a:spcPct val="110000"/>
              </a:lnSpc>
              <a:spcBef>
                <a:spcPts val="0"/>
              </a:spcBef>
              <a:spcAft>
                <a:spcPts val="600"/>
              </a:spcAft>
              <a:buClr>
                <a:schemeClr val="accent5"/>
              </a:buClr>
              <a:buFont typeface="Arial"/>
              <a:buChar char="–"/>
              <a:defRPr/>
            </a:pPr>
            <a:r>
              <a:rPr lang="en-US" altLang="en-US" sz="2400" dirty="0" smtClean="0">
                <a:ea typeface="+mn-ea"/>
                <a:cs typeface="+mn-cs"/>
              </a:rPr>
              <a:t>Analysis of why the event occurred</a:t>
            </a:r>
          </a:p>
          <a:p>
            <a:pPr lvl="1" eaLnBrk="1" fontAlgn="auto" hangingPunct="1">
              <a:lnSpc>
                <a:spcPct val="110000"/>
              </a:lnSpc>
              <a:spcBef>
                <a:spcPts val="0"/>
              </a:spcBef>
              <a:spcAft>
                <a:spcPts val="600"/>
              </a:spcAft>
              <a:buClr>
                <a:schemeClr val="accent5"/>
              </a:buClr>
              <a:buFont typeface="Arial"/>
              <a:buChar char="–"/>
              <a:defRPr/>
            </a:pPr>
            <a:r>
              <a:rPr lang="en-US" altLang="en-US" sz="2400" dirty="0" smtClean="0">
                <a:ea typeface="+mn-ea"/>
                <a:cs typeface="+mn-cs"/>
              </a:rPr>
              <a:t>Focus on what should be done differently next time</a:t>
            </a:r>
          </a:p>
        </p:txBody>
      </p:sp>
    </p:spTree>
    <p:extLst>
      <p:ext uri="{BB962C8B-B14F-4D97-AF65-F5344CB8AC3E}">
        <p14:creationId xmlns:p14="http://schemas.microsoft.com/office/powerpoint/2010/main" val="23804174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rtlCol="0">
            <a:noAutofit/>
          </a:bodyPr>
          <a:lstStyle/>
          <a:p>
            <a:pPr eaLnBrk="1" fontAlgn="auto" hangingPunct="1">
              <a:lnSpc>
                <a:spcPct val="70000"/>
              </a:lnSpc>
              <a:spcAft>
                <a:spcPts val="0"/>
              </a:spcAft>
              <a:defRPr/>
            </a:pPr>
            <a:r>
              <a:rPr lang="en-US" altLang="en-US" dirty="0" smtClean="0">
                <a:ea typeface="+mj-ea"/>
                <a:cs typeface="+mj-cs"/>
              </a:rPr>
              <a:t>Root Causes of Sentinel Events in 2013</a:t>
            </a:r>
            <a:r>
              <a:rPr lang="en-US" altLang="en-US" baseline="30000" dirty="0" smtClean="0">
                <a:ea typeface="+mj-ea"/>
                <a:cs typeface="+mj-cs"/>
              </a:rPr>
              <a:t>2</a:t>
            </a:r>
          </a:p>
        </p:txBody>
      </p:sp>
      <p:graphicFrame>
        <p:nvGraphicFramePr>
          <p:cNvPr id="3" name="Chart 2" descr="Bar chart of the most frequently identified root causes of sentinel events as reviewed by the Joint Commission in 2013&#10;&#10;Human Factors 70%&#10;Communication 63%&#10;Leadership 61%&#10;Assessment 58%&#10;Information Management 18%&#10;Physical Environment 17%&#10;Care Planning 12%&#10;Continuum of Care 11%&#10;Medication Use 9%&#10;Operative Care 8%&#10;&#10;Communication, Care Planning, and Continuum of Care categories stressed with values placed next to bar." title="Root Causes of Sentinel Events in 2013"/>
          <p:cNvGraphicFramePr>
            <a:graphicFrameLocks/>
          </p:cNvGraphicFramePr>
          <p:nvPr>
            <p:extLst>
              <p:ext uri="{D42A27DB-BD31-4B8C-83A1-F6EECF244321}">
                <p14:modId xmlns:p14="http://schemas.microsoft.com/office/powerpoint/2010/main" val="2011693750"/>
              </p:ext>
            </p:extLst>
          </p:nvPr>
        </p:nvGraphicFramePr>
        <p:xfrm>
          <a:off x="711200" y="990600"/>
          <a:ext cx="7848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7696200" y="2330522"/>
            <a:ext cx="721021" cy="461665"/>
          </a:xfrm>
          <a:prstGeom prst="rect">
            <a:avLst/>
          </a:prstGeom>
          <a:noFill/>
        </p:spPr>
        <p:txBody>
          <a:bodyPr wrap="none">
            <a:spAutoFit/>
          </a:bodyPr>
          <a:lstStyle/>
          <a:p>
            <a:pPr>
              <a:defRPr/>
            </a:pPr>
            <a:r>
              <a:rPr lang="en-US" sz="2400" b="1" dirty="0">
                <a:solidFill>
                  <a:schemeClr val="accent5">
                    <a:lumMod val="50000"/>
                  </a:schemeClr>
                </a:solidFill>
                <a:latin typeface="Calibri"/>
                <a:cs typeface="Calibri"/>
              </a:rPr>
              <a:t>63%</a:t>
            </a:r>
          </a:p>
        </p:txBody>
      </p:sp>
      <p:sp>
        <p:nvSpPr>
          <p:cNvPr id="9" name="TextBox 8"/>
          <p:cNvSpPr txBox="1"/>
          <p:nvPr/>
        </p:nvSpPr>
        <p:spPr>
          <a:xfrm>
            <a:off x="4635500" y="3989613"/>
            <a:ext cx="721021" cy="461665"/>
          </a:xfrm>
          <a:prstGeom prst="rect">
            <a:avLst/>
          </a:prstGeom>
          <a:noFill/>
        </p:spPr>
        <p:txBody>
          <a:bodyPr wrap="none">
            <a:spAutoFit/>
          </a:bodyPr>
          <a:lstStyle/>
          <a:p>
            <a:pPr>
              <a:defRPr/>
            </a:pPr>
            <a:r>
              <a:rPr lang="en-US" sz="2400" b="1" dirty="0">
                <a:solidFill>
                  <a:schemeClr val="accent5">
                    <a:lumMod val="50000"/>
                  </a:schemeClr>
                </a:solidFill>
                <a:latin typeface="Calibri"/>
                <a:cs typeface="Calibri"/>
              </a:rPr>
              <a:t>12%</a:t>
            </a:r>
          </a:p>
        </p:txBody>
      </p:sp>
      <p:sp>
        <p:nvSpPr>
          <p:cNvPr id="10" name="TextBox 9"/>
          <p:cNvSpPr txBox="1"/>
          <p:nvPr/>
        </p:nvSpPr>
        <p:spPr>
          <a:xfrm>
            <a:off x="4572000" y="4348006"/>
            <a:ext cx="721021" cy="461665"/>
          </a:xfrm>
          <a:prstGeom prst="rect">
            <a:avLst/>
          </a:prstGeom>
          <a:noFill/>
        </p:spPr>
        <p:txBody>
          <a:bodyPr wrap="none">
            <a:spAutoFit/>
          </a:bodyPr>
          <a:lstStyle/>
          <a:p>
            <a:pPr>
              <a:defRPr/>
            </a:pPr>
            <a:r>
              <a:rPr lang="en-US" sz="2400" b="1" dirty="0">
                <a:solidFill>
                  <a:schemeClr val="accent5">
                    <a:lumMod val="50000"/>
                  </a:schemeClr>
                </a:solidFill>
                <a:latin typeface="Calibri"/>
                <a:cs typeface="Calibri"/>
              </a:rPr>
              <a:t>11%</a:t>
            </a:r>
          </a:p>
        </p:txBody>
      </p:sp>
      <p:sp>
        <p:nvSpPr>
          <p:cNvPr id="28679" name="TextBox 4"/>
          <p:cNvSpPr txBox="1">
            <a:spLocks noChangeArrowheads="1"/>
          </p:cNvSpPr>
          <p:nvPr/>
        </p:nvSpPr>
        <p:spPr bwMode="auto">
          <a:xfrm>
            <a:off x="5638800" y="5943600"/>
            <a:ext cx="28733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r"/>
            <a:r>
              <a:rPr lang="en-US" sz="1200" i="1" dirty="0">
                <a:solidFill>
                  <a:schemeClr val="bg1">
                    <a:lumMod val="50000"/>
                  </a:schemeClr>
                </a:solidFill>
              </a:rPr>
              <a:t>Reviewed by The Joint Commission in 2013</a:t>
            </a:r>
          </a:p>
        </p:txBody>
      </p:sp>
    </p:spTree>
    <p:extLst>
      <p:ext uri="{BB962C8B-B14F-4D97-AF65-F5344CB8AC3E}">
        <p14:creationId xmlns:p14="http://schemas.microsoft.com/office/powerpoint/2010/main" val="3364006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dirty="0" smtClean="0">
                <a:latin typeface="Calibri" charset="0"/>
                <a:ea typeface="MS PGothic" charset="0"/>
              </a:rPr>
              <a:t>Evidence Supports Briefings</a:t>
            </a:r>
            <a:endParaRPr lang="en-US" dirty="0">
              <a:latin typeface="Calibri" charset="0"/>
              <a:ea typeface="MS PGothic" charset="0"/>
            </a:endParaRPr>
          </a:p>
        </p:txBody>
      </p:sp>
      <p:sp>
        <p:nvSpPr>
          <p:cNvPr id="29699" name="Content Placeholder 2"/>
          <p:cNvSpPr>
            <a:spLocks noGrp="1"/>
          </p:cNvSpPr>
          <p:nvPr>
            <p:ph idx="1"/>
          </p:nvPr>
        </p:nvSpPr>
        <p:spPr>
          <a:xfrm>
            <a:off x="457200" y="1295400"/>
            <a:ext cx="8229600" cy="4001096"/>
          </a:xfrm>
        </p:spPr>
        <p:txBody>
          <a:bodyPr>
            <a:spAutoFit/>
          </a:bodyPr>
          <a:lstStyle/>
          <a:p>
            <a:pPr eaLnBrk="1" hangingPunct="1">
              <a:spcBef>
                <a:spcPct val="0"/>
              </a:spcBef>
              <a:spcAft>
                <a:spcPts val="1200"/>
              </a:spcAft>
            </a:pPr>
            <a:r>
              <a:rPr lang="en-US" sz="2800" dirty="0">
                <a:latin typeface="Calibri" charset="0"/>
                <a:ea typeface="MS PGothic" charset="0"/>
              </a:rPr>
              <a:t>Reduce communication breakdowns and </a:t>
            </a:r>
            <a:r>
              <a:rPr lang="en-US" sz="2800" dirty="0" smtClean="0">
                <a:latin typeface="Calibri" charset="0"/>
                <a:ea typeface="MS PGothic" charset="0"/>
              </a:rPr>
              <a:t>operating room delays</a:t>
            </a:r>
            <a:r>
              <a:rPr lang="en-US" sz="2800" baseline="30000" dirty="0" smtClean="0">
                <a:latin typeface="Calibri" charset="0"/>
                <a:ea typeface="MS PGothic" charset="0"/>
              </a:rPr>
              <a:t>3</a:t>
            </a:r>
            <a:endParaRPr lang="en-US" sz="2800" dirty="0">
              <a:latin typeface="Calibri" charset="0"/>
              <a:ea typeface="MS PGothic" charset="0"/>
            </a:endParaRPr>
          </a:p>
          <a:p>
            <a:pPr eaLnBrk="1" hangingPunct="1">
              <a:spcBef>
                <a:spcPct val="0"/>
              </a:spcBef>
              <a:spcAft>
                <a:spcPts val="1200"/>
              </a:spcAft>
            </a:pPr>
            <a:r>
              <a:rPr lang="en-US" sz="2800" dirty="0">
                <a:latin typeface="Calibri" charset="0"/>
                <a:ea typeface="MS PGothic" charset="0"/>
              </a:rPr>
              <a:t>Reduce procedure and miscommunication-related disruptions and nursing time spent in </a:t>
            </a:r>
            <a:r>
              <a:rPr lang="en-US" sz="2800" dirty="0" smtClean="0">
                <a:latin typeface="Calibri" charset="0"/>
                <a:ea typeface="MS PGothic" charset="0"/>
              </a:rPr>
              <a:t>core</a:t>
            </a:r>
            <a:r>
              <a:rPr lang="en-US" sz="2800" baseline="30000" dirty="0">
                <a:latin typeface="Calibri" charset="0"/>
                <a:ea typeface="MS PGothic" charset="0"/>
              </a:rPr>
              <a:t>4</a:t>
            </a:r>
          </a:p>
          <a:p>
            <a:pPr eaLnBrk="1" hangingPunct="1">
              <a:spcBef>
                <a:spcPct val="0"/>
              </a:spcBef>
              <a:spcAft>
                <a:spcPts val="1200"/>
              </a:spcAft>
            </a:pPr>
            <a:r>
              <a:rPr lang="en-US" sz="2800" dirty="0">
                <a:latin typeface="Calibri" charset="0"/>
                <a:ea typeface="MS PGothic" charset="0"/>
              </a:rPr>
              <a:t>Improve communication and teamwork, </a:t>
            </a:r>
            <a:r>
              <a:rPr lang="en-US" sz="2800" dirty="0" smtClean="0">
                <a:latin typeface="Calibri" charset="0"/>
                <a:ea typeface="MS PGothic" charset="0"/>
              </a:rPr>
              <a:t>as feasible </a:t>
            </a:r>
            <a:r>
              <a:rPr lang="en-US" sz="2800" dirty="0">
                <a:latin typeface="Calibri" charset="0"/>
                <a:ea typeface="MS PGothic" charset="0"/>
              </a:rPr>
              <a:t>given current </a:t>
            </a:r>
            <a:r>
              <a:rPr lang="en-US" sz="2800" dirty="0" smtClean="0">
                <a:latin typeface="Calibri" charset="0"/>
                <a:ea typeface="MS PGothic" charset="0"/>
              </a:rPr>
              <a:t>workload</a:t>
            </a:r>
            <a:r>
              <a:rPr lang="en-US" sz="2800" baseline="30000" dirty="0">
                <a:latin typeface="Calibri" charset="0"/>
                <a:ea typeface="MS PGothic" charset="0"/>
              </a:rPr>
              <a:t>5</a:t>
            </a:r>
          </a:p>
          <a:p>
            <a:pPr eaLnBrk="1" hangingPunct="1">
              <a:spcBef>
                <a:spcPct val="0"/>
              </a:spcBef>
              <a:spcAft>
                <a:spcPts val="1200"/>
              </a:spcAft>
            </a:pPr>
            <a:r>
              <a:rPr lang="en-US" sz="2800" dirty="0">
                <a:latin typeface="Calibri" charset="0"/>
                <a:ea typeface="MS PGothic" charset="0"/>
              </a:rPr>
              <a:t>Reduce rate of complications, </a:t>
            </a:r>
            <a:r>
              <a:rPr lang="en-US" sz="2800" dirty="0" smtClean="0">
                <a:latin typeface="Calibri" charset="0"/>
                <a:ea typeface="MS PGothic" charset="0"/>
              </a:rPr>
              <a:t>surgical site infections, </a:t>
            </a:r>
            <a:r>
              <a:rPr lang="en-US" sz="2800" dirty="0">
                <a:latin typeface="Calibri" charset="0"/>
                <a:ea typeface="MS PGothic" charset="0"/>
              </a:rPr>
              <a:t>and </a:t>
            </a:r>
            <a:r>
              <a:rPr lang="en-US" sz="2800" dirty="0" smtClean="0">
                <a:latin typeface="Calibri" charset="0"/>
                <a:ea typeface="MS PGothic" charset="0"/>
              </a:rPr>
              <a:t>mortality</a:t>
            </a:r>
            <a:r>
              <a:rPr lang="en-US" sz="2800" baseline="30000" dirty="0">
                <a:latin typeface="Calibri" charset="0"/>
                <a:ea typeface="MS PGothic" charset="0"/>
              </a:rPr>
              <a:t>6</a:t>
            </a:r>
            <a:r>
              <a:rPr lang="en-US" sz="2800" dirty="0" smtClean="0">
                <a:latin typeface="Calibri" charset="0"/>
                <a:ea typeface="MS PGothic" charset="0"/>
              </a:rPr>
              <a:t> </a:t>
            </a:r>
            <a:endParaRPr lang="en-US" sz="2800" dirty="0">
              <a:latin typeface="Calibri" charset="0"/>
              <a:ea typeface="MS PGothic" charset="0"/>
            </a:endParaRPr>
          </a:p>
        </p:txBody>
      </p:sp>
    </p:spTree>
    <p:extLst>
      <p:ext uri="{BB962C8B-B14F-4D97-AF65-F5344CB8AC3E}">
        <p14:creationId xmlns:p14="http://schemas.microsoft.com/office/powerpoint/2010/main" val="235030350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Evidence Supports Briefings</a:t>
            </a:r>
            <a:endParaRPr lang="en-US" dirty="0">
              <a:solidFill>
                <a:schemeClr val="bg1"/>
              </a:solidFill>
            </a:endParaRPr>
          </a:p>
        </p:txBody>
      </p:sp>
      <p:sp>
        <p:nvSpPr>
          <p:cNvPr id="3" name="Content Placeholder 2"/>
          <p:cNvSpPr>
            <a:spLocks noGrp="1"/>
          </p:cNvSpPr>
          <p:nvPr>
            <p:ph idx="1"/>
          </p:nvPr>
        </p:nvSpPr>
        <p:spPr>
          <a:xfrm>
            <a:off x="457200" y="1295400"/>
            <a:ext cx="8229600" cy="4734296"/>
          </a:xfrm>
        </p:spPr>
        <p:txBody>
          <a:bodyPr>
            <a:noAutofit/>
          </a:bodyPr>
          <a:lstStyle/>
          <a:p>
            <a:pPr>
              <a:spcBef>
                <a:spcPts val="0"/>
              </a:spcBef>
              <a:spcAft>
                <a:spcPts val="600"/>
              </a:spcAft>
            </a:pPr>
            <a:r>
              <a:rPr lang="en-US" sz="2800" dirty="0" smtClean="0"/>
              <a:t>Discussions across disciplines make briefings and debriefings effective</a:t>
            </a:r>
            <a:r>
              <a:rPr lang="en-US" sz="2800" baseline="30000" dirty="0"/>
              <a:t>7</a:t>
            </a:r>
            <a:r>
              <a:rPr lang="en-US" sz="2800" dirty="0" smtClean="0"/>
              <a:t> </a:t>
            </a:r>
          </a:p>
          <a:p>
            <a:pPr>
              <a:spcBef>
                <a:spcPts val="0"/>
              </a:spcBef>
              <a:spcAft>
                <a:spcPts val="600"/>
              </a:spcAft>
            </a:pPr>
            <a:r>
              <a:rPr lang="en-US" sz="2800" dirty="0" smtClean="0"/>
              <a:t>Checklists where providers “tick the box” are not effective</a:t>
            </a:r>
            <a:r>
              <a:rPr lang="en-US" sz="2800" baseline="30000" dirty="0" smtClean="0"/>
              <a:t>6,7</a:t>
            </a:r>
          </a:p>
          <a:p>
            <a:pPr>
              <a:spcBef>
                <a:spcPts val="0"/>
              </a:spcBef>
              <a:spcAft>
                <a:spcPts val="600"/>
              </a:spcAft>
            </a:pPr>
            <a:r>
              <a:rPr lang="en-US" sz="2800" dirty="0"/>
              <a:t>C</a:t>
            </a:r>
            <a:r>
              <a:rPr lang="en-US" sz="2800" dirty="0" smtClean="0"/>
              <a:t>omplete briefing defined as a preoperative meeting where all </a:t>
            </a:r>
            <a:r>
              <a:rPr lang="en-US" sz="2800" dirty="0"/>
              <a:t>team members </a:t>
            </a:r>
            <a:r>
              <a:rPr lang="en-US" sz="2800" dirty="0" smtClean="0"/>
              <a:t>are present </a:t>
            </a:r>
            <a:r>
              <a:rPr lang="en-US" sz="2800" dirty="0"/>
              <a:t>and </a:t>
            </a:r>
            <a:r>
              <a:rPr lang="en-US" sz="2800" dirty="0" smtClean="0"/>
              <a:t>contribute</a:t>
            </a:r>
            <a:r>
              <a:rPr lang="en-US" sz="2800" baseline="30000" dirty="0"/>
              <a:t>8</a:t>
            </a:r>
            <a:r>
              <a:rPr lang="en-US" sz="2800" baseline="30000" dirty="0" smtClean="0"/>
              <a:t>–10</a:t>
            </a:r>
          </a:p>
          <a:p>
            <a:pPr lvl="1">
              <a:spcBef>
                <a:spcPts val="0"/>
              </a:spcBef>
              <a:spcAft>
                <a:spcPts val="600"/>
              </a:spcAft>
            </a:pPr>
            <a:r>
              <a:rPr lang="en-US" sz="2400" dirty="0"/>
              <a:t>C</a:t>
            </a:r>
            <a:r>
              <a:rPr lang="en-US" sz="2400" dirty="0" smtClean="0"/>
              <a:t>onducted in only 62% of over 6,700 cases at 5 hospitals</a:t>
            </a:r>
            <a:r>
              <a:rPr lang="en-US" sz="2400" baseline="30000" dirty="0" smtClean="0"/>
              <a:t>10</a:t>
            </a:r>
          </a:p>
          <a:p>
            <a:pPr lvl="1">
              <a:spcBef>
                <a:spcPts val="0"/>
              </a:spcBef>
              <a:spcAft>
                <a:spcPts val="600"/>
              </a:spcAft>
            </a:pPr>
            <a:r>
              <a:rPr lang="en-US" sz="2400" dirty="0" smtClean="0"/>
              <a:t>Could have prevented 14% of complications other than death</a:t>
            </a:r>
            <a:r>
              <a:rPr lang="en-US" sz="2400" baseline="30000" dirty="0" smtClean="0"/>
              <a:t>10</a:t>
            </a:r>
          </a:p>
        </p:txBody>
      </p:sp>
    </p:spTree>
    <p:extLst>
      <p:ext uri="{BB962C8B-B14F-4D97-AF65-F5344CB8AC3E}">
        <p14:creationId xmlns:p14="http://schemas.microsoft.com/office/powerpoint/2010/main" val="801935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Evidence Supports Briefings</a:t>
            </a:r>
            <a:endParaRPr lang="en-US" dirty="0"/>
          </a:p>
        </p:txBody>
      </p:sp>
      <p:sp>
        <p:nvSpPr>
          <p:cNvPr id="3" name="Content Placeholder 2"/>
          <p:cNvSpPr>
            <a:spLocks noGrp="1"/>
          </p:cNvSpPr>
          <p:nvPr>
            <p:ph idx="1"/>
          </p:nvPr>
        </p:nvSpPr>
        <p:spPr/>
        <p:txBody>
          <a:bodyPr>
            <a:noAutofit/>
          </a:bodyPr>
          <a:lstStyle/>
          <a:p>
            <a:pPr>
              <a:spcBef>
                <a:spcPts val="0"/>
              </a:spcBef>
              <a:spcAft>
                <a:spcPts val="1200"/>
              </a:spcAft>
            </a:pPr>
            <a:r>
              <a:rPr lang="en-US" sz="2800" dirty="0" smtClean="0"/>
              <a:t>Create shared mental model among team members</a:t>
            </a:r>
            <a:r>
              <a:rPr lang="en-US" sz="2800" baseline="30000" dirty="0" smtClean="0"/>
              <a:t>11</a:t>
            </a:r>
          </a:p>
          <a:p>
            <a:pPr>
              <a:spcBef>
                <a:spcPts val="0"/>
              </a:spcBef>
              <a:spcAft>
                <a:spcPts val="1200"/>
              </a:spcAft>
            </a:pPr>
            <a:r>
              <a:rPr lang="en-US" sz="2800" dirty="0" smtClean="0"/>
              <a:t>Reduce task-related conflict in multi-disciplinary teams</a:t>
            </a:r>
            <a:r>
              <a:rPr lang="en-US" sz="2800" baseline="30000" dirty="0" smtClean="0"/>
              <a:t>12</a:t>
            </a:r>
          </a:p>
          <a:p>
            <a:pPr>
              <a:spcBef>
                <a:spcPts val="0"/>
              </a:spcBef>
              <a:spcAft>
                <a:spcPts val="1200"/>
              </a:spcAft>
            </a:pPr>
            <a:r>
              <a:rPr lang="en-US" sz="2800" dirty="0"/>
              <a:t>C</a:t>
            </a:r>
            <a:r>
              <a:rPr lang="en-US" sz="2800" dirty="0" smtClean="0"/>
              <a:t>larify roles and responsibilities</a:t>
            </a:r>
            <a:r>
              <a:rPr lang="en-US" sz="2800" baseline="30000" dirty="0" smtClean="0"/>
              <a:t>8,9,12</a:t>
            </a:r>
            <a:endParaRPr lang="en-US" sz="2800" dirty="0" smtClean="0"/>
          </a:p>
          <a:p>
            <a:pPr>
              <a:spcBef>
                <a:spcPts val="0"/>
              </a:spcBef>
              <a:spcAft>
                <a:spcPts val="1200"/>
              </a:spcAft>
            </a:pPr>
            <a:r>
              <a:rPr lang="en-US" sz="2800" dirty="0" smtClean="0"/>
              <a:t>Anticipate changes and plan for emergent patient needs</a:t>
            </a:r>
            <a:r>
              <a:rPr lang="en-US" sz="2800" baseline="30000" dirty="0" smtClean="0"/>
              <a:t>11</a:t>
            </a:r>
            <a:endParaRPr lang="en-US" sz="2800" baseline="30000" dirty="0"/>
          </a:p>
        </p:txBody>
      </p:sp>
    </p:spTree>
    <p:extLst>
      <p:ext uri="{BB962C8B-B14F-4D97-AF65-F5344CB8AC3E}">
        <p14:creationId xmlns:p14="http://schemas.microsoft.com/office/powerpoint/2010/main" val="2374965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2"/>
          <p:cNvSpPr>
            <a:spLocks noGrp="1" noChangeArrowheads="1"/>
          </p:cNvSpPr>
          <p:nvPr>
            <p:ph type="title"/>
          </p:nvPr>
        </p:nvSpPr>
        <p:spPr/>
        <p:txBody>
          <a:bodyPr/>
          <a:lstStyle/>
          <a:p>
            <a:pPr eaLnBrk="1" hangingPunct="1"/>
            <a:r>
              <a:rPr lang="en-US" dirty="0" smtClean="0">
                <a:latin typeface="Calibri" charset="0"/>
                <a:ea typeface="MS PGothic" charset="0"/>
              </a:rPr>
              <a:t>Briefing and Debriefing </a:t>
            </a:r>
            <a:r>
              <a:rPr lang="en-US" dirty="0">
                <a:latin typeface="Calibri" charset="0"/>
                <a:ea typeface="MS PGothic" charset="0"/>
              </a:rPr>
              <a:t>Checklist</a:t>
            </a:r>
          </a:p>
        </p:txBody>
      </p:sp>
      <p:sp>
        <p:nvSpPr>
          <p:cNvPr id="24579" name="Text Box 30"/>
          <p:cNvSpPr txBox="1">
            <a:spLocks noChangeArrowheads="1"/>
          </p:cNvSpPr>
          <p:nvPr/>
        </p:nvSpPr>
        <p:spPr bwMode="auto">
          <a:xfrm>
            <a:off x="1219200" y="2235200"/>
            <a:ext cx="335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spcBef>
                <a:spcPct val="50000"/>
              </a:spcBef>
            </a:pPr>
            <a:endParaRPr lang="en-US" sz="2400" b="1" dirty="0">
              <a:latin typeface="Times" charset="0"/>
            </a:endParaRPr>
          </a:p>
        </p:txBody>
      </p:sp>
      <p:sp>
        <p:nvSpPr>
          <p:cNvPr id="24580" name="Text Box 31"/>
          <p:cNvSpPr txBox="1">
            <a:spLocks noChangeArrowheads="1"/>
          </p:cNvSpPr>
          <p:nvPr/>
        </p:nvSpPr>
        <p:spPr bwMode="auto">
          <a:xfrm>
            <a:off x="1066800" y="2463800"/>
            <a:ext cx="335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spcBef>
                <a:spcPct val="50000"/>
              </a:spcBef>
            </a:pPr>
            <a:endParaRPr lang="en-US" sz="2400" b="1" dirty="0">
              <a:latin typeface="Times" charset="0"/>
            </a:endParaRPr>
          </a:p>
        </p:txBody>
      </p:sp>
      <p:pic>
        <p:nvPicPr>
          <p:cNvPr id="24581" name="Picture 34" descr="Penguin dressed in coach shirt with whistle pointing to game plan on chalkboard while 3 penguin players watch from a bench." title="Cartoon debrie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50" y="2209800"/>
            <a:ext cx="503555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Group 90"/>
          <p:cNvGraphicFramePr>
            <a:graphicFrameLocks/>
          </p:cNvGraphicFramePr>
          <p:nvPr>
            <p:extLst>
              <p:ext uri="{D42A27DB-BD31-4B8C-83A1-F6EECF244321}">
                <p14:modId xmlns:p14="http://schemas.microsoft.com/office/powerpoint/2010/main" val="1798215532"/>
              </p:ext>
            </p:extLst>
          </p:nvPr>
        </p:nvGraphicFramePr>
        <p:xfrm>
          <a:off x="5257800" y="1545844"/>
          <a:ext cx="3581400" cy="4473956"/>
        </p:xfrm>
        <a:graphic>
          <a:graphicData uri="http://schemas.openxmlformats.org/drawingml/2006/table">
            <a:tbl>
              <a:tblPr>
                <a:tableStyleId>{35758FB7-9AC5-4552-8A53-C91805E547FA}</a:tableStyleId>
              </a:tblPr>
              <a:tblGrid>
                <a:gridCol w="3581400">
                  <a:extLst>
                    <a:ext uri="{9D8B030D-6E8A-4147-A177-3AD203B41FA5}">
                      <a16:colId xmlns:a16="http://schemas.microsoft.com/office/drawing/2014/main" xmlns="" val="20000"/>
                    </a:ext>
                  </a:extLst>
                </a:gridCol>
              </a:tblGrid>
              <a:tr h="425450">
                <a:tc>
                  <a:txBody>
                    <a:bodyPr/>
                    <a:lstStyle/>
                    <a:p>
                      <a:pPr marL="450850" marR="0" lvl="0" indent="0" algn="l" defTabSz="914400" rtl="0" eaLnBrk="1" fontAlgn="base" latinLnBrk="0" hangingPunct="1">
                        <a:lnSpc>
                          <a:spcPct val="95000"/>
                        </a:lnSpc>
                        <a:spcBef>
                          <a:spcPct val="0"/>
                        </a:spcBef>
                        <a:spcAft>
                          <a:spcPct val="0"/>
                        </a:spcAft>
                        <a:buClr>
                          <a:schemeClr val="folHlink"/>
                        </a:buClr>
                        <a:buSzPct val="90000"/>
                        <a:buFont typeface="Wingdings" pitchFamily="1" charset="2"/>
                        <a:buNone/>
                        <a:tabLst/>
                      </a:pPr>
                      <a:r>
                        <a:rPr kumimoji="0" lang="en-US" sz="1800" b="1" u="none" strike="noStrike" cap="none" normalizeH="0" baseline="0" dirty="0">
                          <a:ln>
                            <a:noFill/>
                          </a:ln>
                          <a:effectLst/>
                        </a:rPr>
                        <a:t>TOPIC</a:t>
                      </a:r>
                      <a:r>
                        <a:rPr kumimoji="0" lang="en-US" sz="1800" u="none" strike="noStrike" cap="none" normalizeH="0" baseline="0" dirty="0">
                          <a:ln>
                            <a:noFill/>
                          </a:ln>
                          <a:effectLst/>
                        </a:rPr>
                        <a:t> </a:t>
                      </a:r>
                      <a:endParaRPr kumimoji="0" lang="en-US" sz="1800" b="0" i="0" u="none" strike="noStrike" cap="none" normalizeH="0" baseline="0" dirty="0">
                        <a:ln>
                          <a:noFill/>
                        </a:ln>
                        <a:solidFill>
                          <a:schemeClr val="tx1"/>
                        </a:solidFill>
                        <a:effectLst/>
                        <a:latin typeface="Calibri"/>
                        <a:ea typeface="ＭＳ Ｐゴシック" pitchFamily="1" charset="-128"/>
                        <a:cs typeface="Calibri"/>
                      </a:endParaRPr>
                    </a:p>
                  </a:txBody>
                  <a:tcPr anchor="ctr" horzOverflow="overflow"/>
                </a:tc>
                <a:extLst>
                  <a:ext uri="{0D108BD9-81ED-4DB2-BD59-A6C34878D82A}">
                    <a16:rowId xmlns:a16="http://schemas.microsoft.com/office/drawing/2014/main" xmlns="" val="10000"/>
                  </a:ext>
                </a:extLst>
              </a:tr>
              <a:tr h="425450">
                <a:tc>
                  <a:txBody>
                    <a:bodyPr/>
                    <a:lstStyle/>
                    <a:p>
                      <a:pPr marL="450850" marR="0" lvl="0" indent="-450850" algn="l" defTabSz="914400" rtl="0" eaLnBrk="1" fontAlgn="base" latinLnBrk="0" hangingPunct="1">
                        <a:lnSpc>
                          <a:spcPct val="95000"/>
                        </a:lnSpc>
                        <a:spcBef>
                          <a:spcPct val="0"/>
                        </a:spcBef>
                        <a:spcAft>
                          <a:spcPct val="0"/>
                        </a:spcAft>
                        <a:buClrTx/>
                        <a:buSzPct val="125000"/>
                        <a:buFont typeface="Wingdings" charset="2"/>
                        <a:buChar char=""/>
                        <a:tabLst/>
                      </a:pPr>
                      <a:r>
                        <a:rPr kumimoji="0" lang="en-US" sz="1800" u="none" strike="noStrike" cap="none" normalizeH="0" baseline="0" dirty="0" smtClean="0">
                          <a:ln>
                            <a:noFill/>
                          </a:ln>
                          <a:effectLst/>
                        </a:rPr>
                        <a:t>Communication clear?</a:t>
                      </a:r>
                      <a:endParaRPr kumimoji="0" lang="en-US" sz="1800" b="0" i="0" u="none" strike="noStrike" cap="none" normalizeH="0" baseline="0" dirty="0">
                        <a:ln>
                          <a:noFill/>
                        </a:ln>
                        <a:solidFill>
                          <a:schemeClr val="tx1"/>
                        </a:solidFill>
                        <a:effectLst/>
                        <a:latin typeface="Calibri"/>
                        <a:ea typeface="ＭＳ Ｐゴシック" pitchFamily="1" charset="-128"/>
                        <a:cs typeface="Calibri"/>
                      </a:endParaRPr>
                    </a:p>
                  </a:txBody>
                  <a:tcPr anchor="ctr" horzOverflow="overflow"/>
                </a:tc>
                <a:extLst>
                  <a:ext uri="{0D108BD9-81ED-4DB2-BD59-A6C34878D82A}">
                    <a16:rowId xmlns:a16="http://schemas.microsoft.com/office/drawing/2014/main" xmlns="" val="10001"/>
                  </a:ext>
                </a:extLst>
              </a:tr>
              <a:tr h="736600">
                <a:tc>
                  <a:txBody>
                    <a:bodyPr/>
                    <a:lstStyle/>
                    <a:p>
                      <a:pPr marL="450850" marR="0" lvl="0" indent="-450850" algn="l" defTabSz="914400" rtl="0" eaLnBrk="1" fontAlgn="base" latinLnBrk="0" hangingPunct="1">
                        <a:lnSpc>
                          <a:spcPct val="95000"/>
                        </a:lnSpc>
                        <a:spcBef>
                          <a:spcPct val="0"/>
                        </a:spcBef>
                        <a:spcAft>
                          <a:spcPct val="0"/>
                        </a:spcAft>
                        <a:buClrTx/>
                        <a:buSzPct val="125000"/>
                        <a:buFont typeface="Wingdings" charset="2"/>
                        <a:buChar char=""/>
                        <a:tabLst/>
                      </a:pPr>
                      <a:r>
                        <a:rPr kumimoji="0" lang="en-US" sz="1800" u="none" strike="noStrike" cap="none" normalizeH="0" baseline="0" dirty="0" smtClean="0">
                          <a:ln>
                            <a:noFill/>
                          </a:ln>
                          <a:effectLst/>
                        </a:rPr>
                        <a:t>Roles and responsibilities understood?</a:t>
                      </a:r>
                      <a:endParaRPr kumimoji="0" lang="en-US" sz="1800" b="0" i="0" u="none" strike="noStrike" cap="none" normalizeH="0" baseline="0" dirty="0">
                        <a:ln>
                          <a:noFill/>
                        </a:ln>
                        <a:solidFill>
                          <a:schemeClr val="tx1"/>
                        </a:solidFill>
                        <a:effectLst/>
                        <a:latin typeface="Calibri"/>
                        <a:ea typeface="ＭＳ Ｐゴシック" pitchFamily="1" charset="-128"/>
                        <a:cs typeface="Calibri"/>
                      </a:endParaRPr>
                    </a:p>
                  </a:txBody>
                  <a:tcPr anchor="ctr" horzOverflow="overflow"/>
                </a:tc>
                <a:extLst>
                  <a:ext uri="{0D108BD9-81ED-4DB2-BD59-A6C34878D82A}">
                    <a16:rowId xmlns:a16="http://schemas.microsoft.com/office/drawing/2014/main" xmlns="" val="10002"/>
                  </a:ext>
                </a:extLst>
              </a:tr>
              <a:tr h="736600">
                <a:tc>
                  <a:txBody>
                    <a:bodyPr/>
                    <a:lstStyle/>
                    <a:p>
                      <a:pPr marL="450850" marR="0" lvl="0" indent="-450850" algn="l" defTabSz="914400" rtl="0" eaLnBrk="1" fontAlgn="base" latinLnBrk="0" hangingPunct="1">
                        <a:lnSpc>
                          <a:spcPct val="95000"/>
                        </a:lnSpc>
                        <a:spcBef>
                          <a:spcPct val="0"/>
                        </a:spcBef>
                        <a:spcAft>
                          <a:spcPct val="0"/>
                        </a:spcAft>
                        <a:buClrTx/>
                        <a:buSzPct val="125000"/>
                        <a:buFont typeface="Wingdings" charset="2"/>
                        <a:buChar char=""/>
                        <a:tabLst/>
                      </a:pPr>
                      <a:r>
                        <a:rPr kumimoji="0" lang="en-US" sz="1800" u="none" strike="noStrike" cap="none" normalizeH="0" baseline="0" dirty="0" smtClean="0">
                          <a:ln>
                            <a:noFill/>
                          </a:ln>
                          <a:effectLst/>
                        </a:rPr>
                        <a:t>Situation awareness maintained?</a:t>
                      </a:r>
                      <a:endParaRPr kumimoji="0" lang="en-US" sz="1800" b="0" i="0" u="none" strike="noStrike" cap="none" normalizeH="0" baseline="0" dirty="0">
                        <a:ln>
                          <a:noFill/>
                        </a:ln>
                        <a:solidFill>
                          <a:schemeClr val="tx1"/>
                        </a:solidFill>
                        <a:effectLst/>
                        <a:latin typeface="Calibri"/>
                        <a:ea typeface="ＭＳ Ｐゴシック" pitchFamily="1" charset="-128"/>
                        <a:cs typeface="Calibri"/>
                      </a:endParaRPr>
                    </a:p>
                  </a:txBody>
                  <a:tcPr anchor="ctr" horzOverflow="overflow"/>
                </a:tc>
                <a:extLst>
                  <a:ext uri="{0D108BD9-81ED-4DB2-BD59-A6C34878D82A}">
                    <a16:rowId xmlns:a16="http://schemas.microsoft.com/office/drawing/2014/main" xmlns="" val="10003"/>
                  </a:ext>
                </a:extLst>
              </a:tr>
              <a:tr h="425450">
                <a:tc>
                  <a:txBody>
                    <a:bodyPr/>
                    <a:lstStyle/>
                    <a:p>
                      <a:pPr marL="450850" marR="0" lvl="0" indent="-450850" algn="l" defTabSz="914400" rtl="0" eaLnBrk="1" fontAlgn="base" latinLnBrk="0" hangingPunct="1">
                        <a:lnSpc>
                          <a:spcPct val="95000"/>
                        </a:lnSpc>
                        <a:spcBef>
                          <a:spcPct val="0"/>
                        </a:spcBef>
                        <a:spcAft>
                          <a:spcPct val="0"/>
                        </a:spcAft>
                        <a:buClrTx/>
                        <a:buSzPct val="125000"/>
                        <a:buFont typeface="Wingdings" charset="2"/>
                        <a:buChar char=""/>
                        <a:tabLst/>
                      </a:pPr>
                      <a:r>
                        <a:rPr kumimoji="0" lang="en-US" sz="1800" u="none" strike="noStrike" cap="none" normalizeH="0" baseline="0" dirty="0" smtClean="0">
                          <a:ln>
                            <a:noFill/>
                          </a:ln>
                          <a:effectLst/>
                        </a:rPr>
                        <a:t>Workload distribution?</a:t>
                      </a:r>
                      <a:endParaRPr kumimoji="0" lang="en-US" sz="1800" b="0" i="0" u="none" strike="noStrike" cap="none" normalizeH="0" baseline="0" dirty="0">
                        <a:ln>
                          <a:noFill/>
                        </a:ln>
                        <a:solidFill>
                          <a:schemeClr val="tx1"/>
                        </a:solidFill>
                        <a:effectLst/>
                        <a:latin typeface="Calibri"/>
                        <a:ea typeface="ＭＳ Ｐゴシック" pitchFamily="1" charset="-128"/>
                        <a:cs typeface="Calibri"/>
                      </a:endParaRPr>
                    </a:p>
                  </a:txBody>
                  <a:tcPr anchor="ctr" horzOverflow="overflow"/>
                </a:tc>
                <a:extLst>
                  <a:ext uri="{0D108BD9-81ED-4DB2-BD59-A6C34878D82A}">
                    <a16:rowId xmlns:a16="http://schemas.microsoft.com/office/drawing/2014/main" xmlns="" val="10004"/>
                  </a:ext>
                </a:extLst>
              </a:tr>
              <a:tr h="649478">
                <a:tc>
                  <a:txBody>
                    <a:bodyPr/>
                    <a:lstStyle/>
                    <a:p>
                      <a:pPr marL="450850" marR="0" lvl="0" indent="-450850" algn="l" defTabSz="914400" rtl="0" eaLnBrk="1" fontAlgn="base" latinLnBrk="0" hangingPunct="1">
                        <a:lnSpc>
                          <a:spcPct val="95000"/>
                        </a:lnSpc>
                        <a:spcBef>
                          <a:spcPct val="0"/>
                        </a:spcBef>
                        <a:spcAft>
                          <a:spcPct val="0"/>
                        </a:spcAft>
                        <a:buClrTx/>
                        <a:buSzPct val="125000"/>
                        <a:buFont typeface="Wingdings" charset="2"/>
                        <a:buChar char=""/>
                        <a:tabLst/>
                      </a:pPr>
                      <a:r>
                        <a:rPr kumimoji="0" lang="en-US" sz="1800" u="none" strike="noStrike" cap="none" normalizeH="0" baseline="0" dirty="0" smtClean="0">
                          <a:ln>
                            <a:noFill/>
                          </a:ln>
                          <a:effectLst/>
                        </a:rPr>
                        <a:t>Did we ask for or offer assistance?</a:t>
                      </a:r>
                      <a:endParaRPr kumimoji="0" lang="en-US" sz="1800" b="0" i="0" u="none" strike="noStrike" cap="none" normalizeH="0" baseline="0" dirty="0">
                        <a:ln>
                          <a:noFill/>
                        </a:ln>
                        <a:solidFill>
                          <a:schemeClr val="tx1"/>
                        </a:solidFill>
                        <a:effectLst/>
                        <a:latin typeface="Calibri"/>
                        <a:ea typeface="ＭＳ Ｐゴシック" pitchFamily="1" charset="-128"/>
                        <a:cs typeface="Calibri"/>
                      </a:endParaRPr>
                    </a:p>
                  </a:txBody>
                  <a:tcPr anchor="ctr" horzOverflow="overflow"/>
                </a:tc>
                <a:extLst>
                  <a:ext uri="{0D108BD9-81ED-4DB2-BD59-A6C34878D82A}">
                    <a16:rowId xmlns:a16="http://schemas.microsoft.com/office/drawing/2014/main" xmlns="" val="10005"/>
                  </a:ext>
                </a:extLst>
              </a:tr>
              <a:tr h="425450">
                <a:tc>
                  <a:txBody>
                    <a:bodyPr/>
                    <a:lstStyle/>
                    <a:p>
                      <a:pPr marL="450850" marR="0" lvl="0" indent="-450850" algn="l" defTabSz="914400" rtl="0" eaLnBrk="1" fontAlgn="base" latinLnBrk="0" hangingPunct="1">
                        <a:lnSpc>
                          <a:spcPct val="95000"/>
                        </a:lnSpc>
                        <a:spcBef>
                          <a:spcPct val="0"/>
                        </a:spcBef>
                        <a:spcAft>
                          <a:spcPct val="0"/>
                        </a:spcAft>
                        <a:buClrTx/>
                        <a:buSzPct val="125000"/>
                        <a:buFont typeface="Wingdings" charset="2"/>
                        <a:buChar char=""/>
                        <a:tabLst/>
                      </a:pPr>
                      <a:r>
                        <a:rPr kumimoji="0" lang="en-US" sz="1800" u="none" strike="noStrike" cap="none" normalizeH="0" baseline="0" dirty="0" smtClean="0">
                          <a:ln>
                            <a:noFill/>
                          </a:ln>
                          <a:effectLst/>
                        </a:rPr>
                        <a:t>Were errors made or avoided?</a:t>
                      </a:r>
                      <a:endParaRPr kumimoji="0" lang="en-US" sz="1800" b="0" i="0" u="none" strike="noStrike" cap="none" normalizeH="0" baseline="0" dirty="0">
                        <a:ln>
                          <a:noFill/>
                        </a:ln>
                        <a:solidFill>
                          <a:schemeClr val="tx1"/>
                        </a:solidFill>
                        <a:effectLst/>
                        <a:latin typeface="Calibri"/>
                        <a:ea typeface="ＭＳ Ｐゴシック" pitchFamily="1" charset="-128"/>
                        <a:cs typeface="Calibri"/>
                      </a:endParaRPr>
                    </a:p>
                  </a:txBody>
                  <a:tcPr anchor="ctr" horzOverflow="overflow"/>
                </a:tc>
                <a:extLst>
                  <a:ext uri="{0D108BD9-81ED-4DB2-BD59-A6C34878D82A}">
                    <a16:rowId xmlns:a16="http://schemas.microsoft.com/office/drawing/2014/main" xmlns="" val="10006"/>
                  </a:ext>
                </a:extLst>
              </a:tr>
              <a:tr h="649478">
                <a:tc>
                  <a:txBody>
                    <a:bodyPr/>
                    <a:lstStyle/>
                    <a:p>
                      <a:pPr marL="450850" marR="0" lvl="0" indent="-450850" algn="l" defTabSz="914400" rtl="0" eaLnBrk="1" fontAlgn="base" latinLnBrk="0" hangingPunct="1">
                        <a:lnSpc>
                          <a:spcPct val="95000"/>
                        </a:lnSpc>
                        <a:spcBef>
                          <a:spcPct val="0"/>
                        </a:spcBef>
                        <a:spcAft>
                          <a:spcPct val="0"/>
                        </a:spcAft>
                        <a:buClrTx/>
                        <a:buSzPct val="125000"/>
                        <a:buFont typeface="Wingdings" charset="2"/>
                        <a:buChar char=""/>
                        <a:tabLst/>
                      </a:pPr>
                      <a:r>
                        <a:rPr kumimoji="0" lang="en-US" sz="1800" u="none" strike="noStrike" cap="none" normalizeH="0" baseline="0" dirty="0" smtClean="0">
                          <a:ln>
                            <a:noFill/>
                          </a:ln>
                          <a:effectLst/>
                        </a:rPr>
                        <a:t>What went well, what should change, what can improve?</a:t>
                      </a:r>
                      <a:endParaRPr kumimoji="0" lang="en-US" sz="1800" b="0" i="0" u="none" strike="noStrike" cap="none" normalizeH="0" baseline="0" dirty="0">
                        <a:ln>
                          <a:noFill/>
                        </a:ln>
                        <a:solidFill>
                          <a:schemeClr val="tx1"/>
                        </a:solidFill>
                        <a:effectLst/>
                        <a:latin typeface="Calibri"/>
                        <a:ea typeface="ＭＳ Ｐゴシック" pitchFamily="1" charset="-128"/>
                        <a:cs typeface="Calibri"/>
                      </a:endParaRPr>
                    </a:p>
                  </a:txBody>
                  <a:tcPr anchor="ctr" horzOverflow="overflow"/>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147199591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5"/>
          <p:cNvSpPr>
            <a:spLocks noGrp="1"/>
          </p:cNvSpPr>
          <p:nvPr>
            <p:ph type="title"/>
          </p:nvPr>
        </p:nvSpPr>
        <p:spPr/>
        <p:txBody>
          <a:bodyPr rtlCol="0">
            <a:normAutofit/>
          </a:bodyPr>
          <a:lstStyle/>
          <a:p>
            <a:pPr eaLnBrk="1" fontAlgn="auto" hangingPunct="1">
              <a:spcAft>
                <a:spcPts val="0"/>
              </a:spcAft>
              <a:defRPr/>
            </a:pPr>
            <a:r>
              <a:rPr lang="en-US" altLang="en-US" dirty="0" smtClean="0">
                <a:ea typeface="+mj-ea"/>
                <a:cs typeface="+mj-cs"/>
              </a:rPr>
              <a:t>Why Briefings and Debriefings?</a:t>
            </a:r>
          </a:p>
        </p:txBody>
      </p:sp>
      <p:sp>
        <p:nvSpPr>
          <p:cNvPr id="25603" name="Content Placeholder 6"/>
          <p:cNvSpPr>
            <a:spLocks noGrp="1"/>
          </p:cNvSpPr>
          <p:nvPr>
            <p:ph idx="1"/>
          </p:nvPr>
        </p:nvSpPr>
        <p:spPr>
          <a:xfrm>
            <a:off x="457200" y="1524000"/>
            <a:ext cx="8229600" cy="4201150"/>
          </a:xfrm>
        </p:spPr>
        <p:txBody>
          <a:bodyPr>
            <a:spAutoFit/>
          </a:bodyPr>
          <a:lstStyle/>
          <a:p>
            <a:pPr marL="0" indent="0" eaLnBrk="1" hangingPunct="1">
              <a:spcBef>
                <a:spcPct val="0"/>
              </a:spcBef>
              <a:spcAft>
                <a:spcPts val="600"/>
              </a:spcAft>
              <a:buFont typeface="Arial" charset="0"/>
              <a:buNone/>
            </a:pPr>
            <a:r>
              <a:rPr lang="en-US" dirty="0">
                <a:latin typeface="Calibri" charset="0"/>
                <a:ea typeface="MS PGothic" charset="0"/>
              </a:rPr>
              <a:t>Teams perform better when </a:t>
            </a:r>
            <a:r>
              <a:rPr lang="en-US" dirty="0" smtClean="0">
                <a:latin typeface="Calibri" charset="0"/>
                <a:ea typeface="MS PGothic" charset="0"/>
              </a:rPr>
              <a:t>they–</a:t>
            </a:r>
            <a:endParaRPr lang="en-US" dirty="0">
              <a:latin typeface="Calibri" charset="0"/>
              <a:ea typeface="MS PGothic" charset="0"/>
            </a:endParaRPr>
          </a:p>
          <a:p>
            <a:pPr marL="971550" lvl="1" indent="-514350" eaLnBrk="1" hangingPunct="1">
              <a:spcBef>
                <a:spcPct val="0"/>
              </a:spcBef>
              <a:spcAft>
                <a:spcPts val="600"/>
              </a:spcAft>
              <a:buFontTx/>
              <a:buAutoNum type="arabicPeriod"/>
            </a:pPr>
            <a:r>
              <a:rPr lang="en-US" dirty="0">
                <a:latin typeface="Calibri" charset="0"/>
                <a:ea typeface="MS PGothic" charset="0"/>
              </a:rPr>
              <a:t>Have a </a:t>
            </a:r>
            <a:r>
              <a:rPr lang="en-US" dirty="0" smtClean="0">
                <a:latin typeface="Calibri" charset="0"/>
                <a:ea typeface="MS PGothic" charset="0"/>
              </a:rPr>
              <a:t>high-quality </a:t>
            </a:r>
            <a:r>
              <a:rPr lang="en-US" dirty="0">
                <a:latin typeface="Calibri" charset="0"/>
                <a:ea typeface="MS PGothic" charset="0"/>
              </a:rPr>
              <a:t>plan</a:t>
            </a:r>
          </a:p>
          <a:p>
            <a:pPr marL="971550" lvl="1" indent="-514350" eaLnBrk="1" hangingPunct="1">
              <a:spcBef>
                <a:spcPct val="0"/>
              </a:spcBef>
              <a:spcAft>
                <a:spcPts val="600"/>
              </a:spcAft>
              <a:buFontTx/>
              <a:buAutoNum type="arabicPeriod"/>
            </a:pPr>
            <a:r>
              <a:rPr lang="en-US" dirty="0">
                <a:latin typeface="Calibri" charset="0"/>
                <a:ea typeface="MS PGothic" charset="0"/>
              </a:rPr>
              <a:t>Share that plan</a:t>
            </a:r>
          </a:p>
          <a:p>
            <a:pPr marL="971550" lvl="1" indent="-514350" eaLnBrk="1" hangingPunct="1">
              <a:spcBef>
                <a:spcPct val="0"/>
              </a:spcBef>
              <a:spcAft>
                <a:spcPts val="600"/>
              </a:spcAft>
              <a:buFontTx/>
              <a:buAutoNum type="arabicPeriod"/>
            </a:pPr>
            <a:r>
              <a:rPr lang="en-US" dirty="0">
                <a:latin typeface="Calibri" charset="0"/>
                <a:ea typeface="MS PGothic" charset="0"/>
              </a:rPr>
              <a:t>Learn and improve over time</a:t>
            </a:r>
          </a:p>
          <a:p>
            <a:pPr marL="0" indent="0" eaLnBrk="1" hangingPunct="1">
              <a:spcBef>
                <a:spcPts val="1800"/>
              </a:spcBef>
              <a:spcAft>
                <a:spcPts val="600"/>
              </a:spcAft>
              <a:buFont typeface="Arial" charset="0"/>
              <a:buNone/>
            </a:pPr>
            <a:r>
              <a:rPr lang="en-US" dirty="0">
                <a:latin typeface="Calibri" charset="0"/>
                <a:ea typeface="MS PGothic" charset="0"/>
              </a:rPr>
              <a:t>Briefings and debriefings can help, but they do not </a:t>
            </a:r>
            <a:r>
              <a:rPr lang="en-US" i="1" dirty="0">
                <a:solidFill>
                  <a:srgbClr val="4BACC6"/>
                </a:solidFill>
                <a:latin typeface="Calibri" charset="0"/>
                <a:ea typeface="MS PGothic" charset="0"/>
              </a:rPr>
              <a:t>guarantee</a:t>
            </a:r>
            <a:r>
              <a:rPr lang="en-US" dirty="0">
                <a:latin typeface="Calibri" charset="0"/>
                <a:ea typeface="MS PGothic" charset="0"/>
              </a:rPr>
              <a:t> good planning</a:t>
            </a:r>
            <a:r>
              <a:rPr lang="en-US" dirty="0" smtClean="0">
                <a:latin typeface="Calibri" charset="0"/>
                <a:ea typeface="MS PGothic" charset="0"/>
              </a:rPr>
              <a:t>.</a:t>
            </a:r>
          </a:p>
          <a:p>
            <a:pPr marL="0" indent="0" algn="ctr" eaLnBrk="1" hangingPunct="1">
              <a:spcBef>
                <a:spcPts val="1800"/>
              </a:spcBef>
              <a:spcAft>
                <a:spcPts val="600"/>
              </a:spcAft>
              <a:buFont typeface="Arial" charset="0"/>
              <a:buNone/>
            </a:pPr>
            <a:r>
              <a:rPr lang="en-US" altLang="ja-JP" b="1" dirty="0" smtClean="0">
                <a:latin typeface="Calibri" charset="0"/>
                <a:ea typeface="MS PGothic" charset="0"/>
              </a:rPr>
              <a:t>Checking the box			Mindful engagement</a:t>
            </a:r>
            <a:endParaRPr lang="en-US" b="1" dirty="0">
              <a:latin typeface="Calibri" charset="0"/>
              <a:ea typeface="MS PGothic" charset="0"/>
            </a:endParaRPr>
          </a:p>
        </p:txBody>
      </p:sp>
      <p:sp>
        <p:nvSpPr>
          <p:cNvPr id="25604" name="TextBox 2" descr="Checking the box does not equal Mindful engagement" title="Does Not Equal"/>
          <p:cNvSpPr txBox="1">
            <a:spLocks noChangeArrowheads="1"/>
          </p:cNvSpPr>
          <p:nvPr/>
        </p:nvSpPr>
        <p:spPr bwMode="auto">
          <a:xfrm>
            <a:off x="3962400" y="4800600"/>
            <a:ext cx="60620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r>
              <a:rPr lang="en-US" altLang="ja-JP" sz="6600" b="1" dirty="0">
                <a:solidFill>
                  <a:srgbClr val="4BACC6"/>
                </a:solidFill>
              </a:rPr>
              <a:t>≠</a:t>
            </a:r>
            <a:endParaRPr lang="en-US" sz="6600" dirty="0">
              <a:solidFill>
                <a:srgbClr val="4BACC6"/>
              </a:solidFill>
              <a:latin typeface="Times" charset="0"/>
            </a:endParaRPr>
          </a:p>
        </p:txBody>
      </p:sp>
    </p:spTree>
    <p:extLst>
      <p:ext uri="{BB962C8B-B14F-4D97-AF65-F5344CB8AC3E}">
        <p14:creationId xmlns:p14="http://schemas.microsoft.com/office/powerpoint/2010/main" val="1616328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Briefings and Debriefings?</a:t>
            </a:r>
            <a:endParaRPr lang="en-US" dirty="0"/>
          </a:p>
        </p:txBody>
      </p:sp>
      <p:sp>
        <p:nvSpPr>
          <p:cNvPr id="3" name="Content Placeholder 2"/>
          <p:cNvSpPr>
            <a:spLocks noGrp="1"/>
          </p:cNvSpPr>
          <p:nvPr>
            <p:ph idx="1"/>
          </p:nvPr>
        </p:nvSpPr>
        <p:spPr>
          <a:xfrm>
            <a:off x="457200" y="1295400"/>
            <a:ext cx="8229600" cy="4734296"/>
          </a:xfrm>
        </p:spPr>
        <p:txBody>
          <a:bodyPr>
            <a:normAutofit/>
          </a:bodyPr>
          <a:lstStyle/>
          <a:p>
            <a:pPr>
              <a:spcBef>
                <a:spcPts val="0"/>
              </a:spcBef>
              <a:spcAft>
                <a:spcPts val="600"/>
              </a:spcAft>
            </a:pPr>
            <a:r>
              <a:rPr lang="en-US" sz="2800" dirty="0" smtClean="0"/>
              <a:t>Surgical safety checklists associated with significant reductions in mortality</a:t>
            </a:r>
            <a:r>
              <a:rPr lang="en-US" sz="2800" baseline="30000" dirty="0" smtClean="0"/>
              <a:t>6</a:t>
            </a:r>
          </a:p>
          <a:p>
            <a:pPr>
              <a:spcBef>
                <a:spcPts val="0"/>
              </a:spcBef>
              <a:spcAft>
                <a:spcPts val="600"/>
              </a:spcAft>
            </a:pPr>
            <a:r>
              <a:rPr lang="en-US" sz="2800" dirty="0" smtClean="0"/>
              <a:t>Later, 50% of reductions associated with preexisting safety culture rather than checklist alone</a:t>
            </a:r>
            <a:r>
              <a:rPr lang="en-US" sz="2800" baseline="30000" dirty="0" smtClean="0"/>
              <a:t>13</a:t>
            </a:r>
          </a:p>
          <a:p>
            <a:pPr lvl="1">
              <a:spcBef>
                <a:spcPts val="0"/>
              </a:spcBef>
              <a:spcAft>
                <a:spcPts val="600"/>
              </a:spcAft>
            </a:pPr>
            <a:r>
              <a:rPr lang="en-US" sz="2400" dirty="0" smtClean="0"/>
              <a:t>Surgical units with strong safety culture yielded significant benefit with briefing checklist</a:t>
            </a:r>
          </a:p>
          <a:p>
            <a:pPr lvl="1">
              <a:spcBef>
                <a:spcPts val="0"/>
              </a:spcBef>
              <a:spcAft>
                <a:spcPts val="600"/>
              </a:spcAft>
            </a:pPr>
            <a:r>
              <a:rPr lang="en-US" sz="2400" dirty="0" smtClean="0"/>
              <a:t>Units with weaker safety culture saw minimal improvement</a:t>
            </a:r>
          </a:p>
          <a:p>
            <a:pPr>
              <a:spcBef>
                <a:spcPts val="0"/>
              </a:spcBef>
              <a:spcAft>
                <a:spcPts val="600"/>
              </a:spcAft>
            </a:pPr>
            <a:r>
              <a:rPr lang="en-US" sz="2800" dirty="0"/>
              <a:t>Staff that value teammates and tools are mindful of process and achieve results</a:t>
            </a:r>
          </a:p>
        </p:txBody>
      </p:sp>
    </p:spTree>
    <p:extLst>
      <p:ext uri="{BB962C8B-B14F-4D97-AF65-F5344CB8AC3E}">
        <p14:creationId xmlns:p14="http://schemas.microsoft.com/office/powerpoint/2010/main" val="1858228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dirty="0">
                <a:latin typeface="Calibri" charset="0"/>
                <a:ea typeface="MS PGothic" charset="0"/>
              </a:rPr>
              <a:t>How Do You </a:t>
            </a:r>
            <a:r>
              <a:rPr lang="en-US" dirty="0" smtClean="0">
                <a:latin typeface="Calibri" charset="0"/>
                <a:ea typeface="MS PGothic" charset="0"/>
              </a:rPr>
              <a:t>Create </a:t>
            </a:r>
            <a:r>
              <a:rPr lang="en-US" dirty="0">
                <a:latin typeface="Calibri" charset="0"/>
                <a:ea typeface="MS PGothic" charset="0"/>
              </a:rPr>
              <a:t>a Mindful Process?</a:t>
            </a:r>
          </a:p>
        </p:txBody>
      </p:sp>
      <p:sp>
        <p:nvSpPr>
          <p:cNvPr id="26627" name="Content Placeholder 2"/>
          <p:cNvSpPr>
            <a:spLocks noGrp="1"/>
          </p:cNvSpPr>
          <p:nvPr>
            <p:ph idx="1"/>
          </p:nvPr>
        </p:nvSpPr>
        <p:spPr/>
        <p:txBody>
          <a:bodyPr>
            <a:normAutofit/>
          </a:bodyPr>
          <a:lstStyle/>
          <a:p>
            <a:pPr eaLnBrk="1" hangingPunct="1">
              <a:spcBef>
                <a:spcPts val="0"/>
              </a:spcBef>
              <a:spcAft>
                <a:spcPts val="1200"/>
              </a:spcAft>
            </a:pPr>
            <a:r>
              <a:rPr lang="en-US" dirty="0">
                <a:latin typeface="Calibri" charset="0"/>
                <a:ea typeface="MS PGothic" charset="0"/>
              </a:rPr>
              <a:t>Coaching, role modeling, and feedback</a:t>
            </a:r>
          </a:p>
          <a:p>
            <a:pPr lvl="1" eaLnBrk="1" hangingPunct="1">
              <a:spcBef>
                <a:spcPts val="0"/>
              </a:spcBef>
              <a:spcAft>
                <a:spcPts val="1200"/>
              </a:spcAft>
              <a:buClr>
                <a:schemeClr val="accent5"/>
              </a:buClr>
            </a:pPr>
            <a:r>
              <a:rPr lang="en-US" dirty="0">
                <a:latin typeface="Calibri" charset="0"/>
                <a:ea typeface="MS PGothic" charset="0"/>
              </a:rPr>
              <a:t>Show that the organization values this process</a:t>
            </a:r>
          </a:p>
          <a:p>
            <a:pPr lvl="1" eaLnBrk="1" hangingPunct="1">
              <a:spcBef>
                <a:spcPts val="0"/>
              </a:spcBef>
              <a:spcAft>
                <a:spcPts val="1200"/>
              </a:spcAft>
              <a:buClr>
                <a:schemeClr val="accent5"/>
              </a:buClr>
            </a:pPr>
            <a:r>
              <a:rPr lang="en-US" dirty="0">
                <a:latin typeface="Calibri" charset="0"/>
                <a:ea typeface="MS PGothic" charset="0"/>
              </a:rPr>
              <a:t>Build effective communication behaviors</a:t>
            </a:r>
          </a:p>
          <a:p>
            <a:pPr eaLnBrk="1" hangingPunct="1">
              <a:spcBef>
                <a:spcPts val="0"/>
              </a:spcBef>
              <a:spcAft>
                <a:spcPts val="1200"/>
              </a:spcAft>
            </a:pPr>
            <a:r>
              <a:rPr lang="en-US" altLang="ja-JP" dirty="0" smtClean="0">
                <a:latin typeface="Calibri" charset="0"/>
                <a:ea typeface="MS PGothic" charset="0"/>
              </a:rPr>
              <a:t>Briefing and debriefing </a:t>
            </a:r>
            <a:r>
              <a:rPr lang="en-US" altLang="ja-JP" dirty="0">
                <a:latin typeface="Calibri" charset="0"/>
                <a:ea typeface="MS PGothic" charset="0"/>
              </a:rPr>
              <a:t>process closes the loop with outcomes</a:t>
            </a:r>
          </a:p>
          <a:p>
            <a:pPr lvl="1" eaLnBrk="1" hangingPunct="1">
              <a:spcBef>
                <a:spcPts val="0"/>
              </a:spcBef>
              <a:spcAft>
                <a:spcPts val="1200"/>
              </a:spcAft>
              <a:buClr>
                <a:schemeClr val="accent5"/>
              </a:buClr>
            </a:pPr>
            <a:r>
              <a:rPr lang="en-US" dirty="0">
                <a:latin typeface="Calibri" charset="0"/>
                <a:ea typeface="MS PGothic" charset="0"/>
              </a:rPr>
              <a:t>Identifies defects and encourages correction</a:t>
            </a:r>
          </a:p>
          <a:p>
            <a:pPr lvl="1" eaLnBrk="1" hangingPunct="1">
              <a:spcBef>
                <a:spcPts val="0"/>
              </a:spcBef>
              <a:spcAft>
                <a:spcPts val="1200"/>
              </a:spcAft>
              <a:buClr>
                <a:schemeClr val="accent5"/>
              </a:buClr>
            </a:pPr>
            <a:r>
              <a:rPr lang="en-US" dirty="0">
                <a:latin typeface="Calibri" charset="0"/>
                <a:ea typeface="MS PGothic" charset="0"/>
              </a:rPr>
              <a:t>Validates the </a:t>
            </a:r>
            <a:r>
              <a:rPr lang="en-US" dirty="0" smtClean="0">
                <a:latin typeface="Calibri" charset="0"/>
                <a:ea typeface="MS PGothic" charset="0"/>
              </a:rPr>
              <a:t>process</a:t>
            </a:r>
            <a:endParaRPr lang="en-US" dirty="0">
              <a:latin typeface="Calibri" charset="0"/>
              <a:ea typeface="MS PGothic" charset="0"/>
            </a:endParaRPr>
          </a:p>
        </p:txBody>
      </p:sp>
    </p:spTree>
    <p:extLst>
      <p:ext uri="{BB962C8B-B14F-4D97-AF65-F5344CB8AC3E}">
        <p14:creationId xmlns:p14="http://schemas.microsoft.com/office/powerpoint/2010/main" val="1447302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a:latin typeface="Calibri" charset="0"/>
                <a:ea typeface="MS PGothic" charset="0"/>
              </a:rPr>
              <a:t>Learning Objectives</a:t>
            </a:r>
          </a:p>
        </p:txBody>
      </p:sp>
      <p:sp>
        <p:nvSpPr>
          <p:cNvPr id="14339" name="Content Placeholder 2"/>
          <p:cNvSpPr>
            <a:spLocks noGrp="1"/>
          </p:cNvSpPr>
          <p:nvPr>
            <p:ph idx="1"/>
          </p:nvPr>
        </p:nvSpPr>
        <p:spPr/>
        <p:txBody>
          <a:bodyPr>
            <a:normAutofit/>
          </a:bodyPr>
          <a:lstStyle/>
          <a:p>
            <a:pPr eaLnBrk="1" hangingPunct="1">
              <a:spcBef>
                <a:spcPct val="0"/>
              </a:spcBef>
              <a:spcAft>
                <a:spcPts val="1200"/>
              </a:spcAft>
            </a:pPr>
            <a:r>
              <a:rPr lang="en-US" sz="2800" dirty="0">
                <a:latin typeface="Calibri" charset="0"/>
                <a:ea typeface="MS PGothic" charset="0"/>
              </a:rPr>
              <a:t>Describe characteristics of effective briefings and </a:t>
            </a:r>
            <a:r>
              <a:rPr lang="en-US" sz="2800" dirty="0" smtClean="0">
                <a:latin typeface="Calibri" charset="0"/>
                <a:ea typeface="MS PGothic" charset="0"/>
              </a:rPr>
              <a:t>debriefings</a:t>
            </a:r>
            <a:endParaRPr lang="en-US" sz="2800" dirty="0">
              <a:latin typeface="Calibri" charset="0"/>
              <a:ea typeface="MS PGothic" charset="0"/>
            </a:endParaRPr>
          </a:p>
          <a:p>
            <a:pPr eaLnBrk="1" hangingPunct="1">
              <a:spcBef>
                <a:spcPct val="0"/>
              </a:spcBef>
              <a:spcAft>
                <a:spcPts val="1200"/>
              </a:spcAft>
            </a:pPr>
            <a:r>
              <a:rPr lang="en-US" sz="2800" dirty="0">
                <a:latin typeface="Calibri" charset="0"/>
                <a:ea typeface="MS PGothic" charset="0"/>
              </a:rPr>
              <a:t>Present the evidence base for briefings and debriefings to your surgeons and surgical staff during a staff </a:t>
            </a:r>
            <a:r>
              <a:rPr lang="en-US" sz="2800" dirty="0" smtClean="0">
                <a:latin typeface="Calibri" charset="0"/>
                <a:ea typeface="MS PGothic" charset="0"/>
              </a:rPr>
              <a:t>meeting</a:t>
            </a:r>
            <a:endParaRPr lang="en-US" sz="2800" dirty="0">
              <a:latin typeface="Calibri" charset="0"/>
              <a:ea typeface="MS PGothic" charset="0"/>
            </a:endParaRPr>
          </a:p>
          <a:p>
            <a:pPr eaLnBrk="1" hangingPunct="1">
              <a:spcBef>
                <a:spcPct val="0"/>
              </a:spcBef>
              <a:spcAft>
                <a:spcPts val="1200"/>
              </a:spcAft>
            </a:pPr>
            <a:r>
              <a:rPr lang="en-US" sz="2800" dirty="0">
                <a:latin typeface="Calibri" charset="0"/>
                <a:ea typeface="MS PGothic" charset="0"/>
              </a:rPr>
              <a:t>Prioritize and investigate defects identified by the team during </a:t>
            </a:r>
            <a:r>
              <a:rPr lang="en-US" sz="2800" dirty="0" smtClean="0">
                <a:latin typeface="Calibri" charset="0"/>
                <a:ea typeface="MS PGothic" charset="0"/>
              </a:rPr>
              <a:t>operating room debriefings</a:t>
            </a:r>
            <a:endParaRPr lang="en-US" sz="2800" dirty="0">
              <a:latin typeface="Calibri" charset="0"/>
              <a:ea typeface="MS PGothic" charset="0"/>
            </a:endParaRPr>
          </a:p>
        </p:txBody>
      </p:sp>
    </p:spTree>
    <p:extLst>
      <p:ext uri="{BB962C8B-B14F-4D97-AF65-F5344CB8AC3E}">
        <p14:creationId xmlns:p14="http://schemas.microsoft.com/office/powerpoint/2010/main" val="25487536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pPr eaLnBrk="1" hangingPunct="1"/>
            <a:r>
              <a:rPr lang="en-US" altLang="en-US" sz="3600" dirty="0" smtClean="0">
                <a:solidFill>
                  <a:schemeClr val="accent5"/>
                </a:solidFill>
              </a:rPr>
              <a:t>Operating room </a:t>
            </a:r>
            <a:br>
              <a:rPr lang="en-US" altLang="en-US" sz="3600" dirty="0" smtClean="0">
                <a:solidFill>
                  <a:schemeClr val="accent5"/>
                </a:solidFill>
              </a:rPr>
            </a:br>
            <a:r>
              <a:rPr lang="en-US" altLang="en-US" sz="3600" dirty="0" smtClean="0">
                <a:solidFill>
                  <a:schemeClr val="accent5"/>
                </a:solidFill>
              </a:rPr>
              <a:t>briefings and debriefings</a:t>
            </a:r>
          </a:p>
        </p:txBody>
      </p:sp>
      <p:sp>
        <p:nvSpPr>
          <p:cNvPr id="3" name="Subtitle 2"/>
          <p:cNvSpPr txBox="1">
            <a:spLocks/>
          </p:cNvSpPr>
          <p:nvPr/>
        </p:nvSpPr>
        <p:spPr>
          <a:xfrm>
            <a:off x="533400" y="304800"/>
            <a:ext cx="8077200" cy="1295400"/>
          </a:xfrm>
          <a:prstGeom prst="rect">
            <a:avLst/>
          </a:prstGeom>
        </p:spPr>
        <p:txBody>
          <a:bodyPr vert="horz" lIns="91440" tIns="45720" rIns="91440" bIns="45720" rtlCol="0" anchor="b">
            <a:normAutofit fontScale="32500" lnSpcReduction="20000"/>
          </a:bodyPr>
          <a:lstStyle>
            <a:lvl1pPr marL="0" indent="0" algn="l" defTabSz="457200" rtl="0" eaLnBrk="1" latinLnBrk="0" hangingPunct="1">
              <a:spcBef>
                <a:spcPct val="20000"/>
              </a:spcBef>
              <a:buClr>
                <a:schemeClr val="accent5"/>
              </a:buClr>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Clr>
                <a:schemeClr val="accent5"/>
              </a:buClr>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Clr>
                <a:schemeClr val="accent5"/>
              </a:buClr>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Clr>
                <a:schemeClr val="accent5"/>
              </a:buClr>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Clr>
                <a:schemeClr val="accent5"/>
              </a:buClr>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spcBef>
                <a:spcPts val="0"/>
              </a:spcBef>
              <a:spcAft>
                <a:spcPts val="1800"/>
              </a:spcAft>
            </a:pPr>
            <a:r>
              <a:rPr lang="en-US" sz="12300" dirty="0" smtClean="0">
                <a:solidFill>
                  <a:schemeClr val="bg1"/>
                </a:solidFill>
              </a:rPr>
              <a:t>AHRQ Safety Program for Surgery</a:t>
            </a:r>
          </a:p>
          <a:p>
            <a:pPr algn="ctr">
              <a:spcBef>
                <a:spcPts val="0"/>
              </a:spcBef>
              <a:spcAft>
                <a:spcPts val="1800"/>
              </a:spcAft>
            </a:pPr>
            <a:r>
              <a:rPr lang="en-US" sz="8600" dirty="0" smtClean="0">
                <a:solidFill>
                  <a:schemeClr val="bg1"/>
                </a:solidFill>
              </a:rPr>
              <a:t>Implementation</a:t>
            </a:r>
            <a:endParaRPr lang="en-US" sz="8600" dirty="0">
              <a:solidFill>
                <a:schemeClr val="bg1"/>
              </a:solidFill>
            </a:endParaRPr>
          </a:p>
        </p:txBody>
      </p:sp>
    </p:spTree>
    <p:extLst>
      <p:ext uri="{BB962C8B-B14F-4D97-AF65-F5344CB8AC3E}">
        <p14:creationId xmlns:p14="http://schemas.microsoft.com/office/powerpoint/2010/main" val="17624638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rtlCol="0">
            <a:normAutofit/>
          </a:bodyPr>
          <a:lstStyle/>
          <a:p>
            <a:pPr eaLnBrk="1" fontAlgn="auto" hangingPunct="1">
              <a:spcAft>
                <a:spcPts val="0"/>
              </a:spcAft>
              <a:defRPr/>
            </a:pPr>
            <a:r>
              <a:rPr lang="en-US" altLang="en-US" dirty="0" smtClean="0">
                <a:ea typeface="+mj-ea"/>
                <a:cs typeface="+mj-cs"/>
              </a:rPr>
              <a:t>Timeout: The Universal Protocol</a:t>
            </a:r>
          </a:p>
        </p:txBody>
      </p:sp>
      <p:sp>
        <p:nvSpPr>
          <p:cNvPr id="30723" name="Content Placeholder 2"/>
          <p:cNvSpPr>
            <a:spLocks noGrp="1"/>
          </p:cNvSpPr>
          <p:nvPr>
            <p:ph idx="1"/>
          </p:nvPr>
        </p:nvSpPr>
        <p:spPr/>
        <p:txBody>
          <a:bodyPr>
            <a:normAutofit/>
          </a:bodyPr>
          <a:lstStyle/>
          <a:p>
            <a:pPr eaLnBrk="1" hangingPunct="1">
              <a:spcAft>
                <a:spcPts val="600"/>
              </a:spcAft>
            </a:pPr>
            <a:r>
              <a:rPr lang="en-US" sz="3600" dirty="0">
                <a:latin typeface="Calibri" charset="0"/>
                <a:ea typeface="MS PGothic" charset="0"/>
              </a:rPr>
              <a:t>Right patient</a:t>
            </a:r>
          </a:p>
          <a:p>
            <a:pPr eaLnBrk="1" hangingPunct="1">
              <a:spcAft>
                <a:spcPts val="600"/>
              </a:spcAft>
            </a:pPr>
            <a:r>
              <a:rPr lang="en-US" sz="3600" dirty="0">
                <a:latin typeface="Calibri" charset="0"/>
                <a:ea typeface="MS PGothic" charset="0"/>
              </a:rPr>
              <a:t>Right procedure</a:t>
            </a:r>
          </a:p>
          <a:p>
            <a:pPr eaLnBrk="1" hangingPunct="1">
              <a:spcAft>
                <a:spcPts val="600"/>
              </a:spcAft>
            </a:pPr>
            <a:r>
              <a:rPr lang="en-US" sz="3600" dirty="0">
                <a:latin typeface="Calibri" charset="0"/>
                <a:ea typeface="MS PGothic" charset="0"/>
              </a:rPr>
              <a:t>Right site</a:t>
            </a:r>
          </a:p>
        </p:txBody>
      </p:sp>
      <p:sp>
        <p:nvSpPr>
          <p:cNvPr id="2" name="TextBox 1" descr="Check mark in a box" title="Check mark"/>
          <p:cNvSpPr txBox="1"/>
          <p:nvPr/>
        </p:nvSpPr>
        <p:spPr>
          <a:xfrm>
            <a:off x="5257800" y="1752600"/>
            <a:ext cx="2928938" cy="3786188"/>
          </a:xfrm>
          <a:prstGeom prst="rect">
            <a:avLst/>
          </a:prstGeom>
          <a:noFill/>
        </p:spPr>
        <p:txBody>
          <a:bodyPr wrap="none">
            <a:spAutoFit/>
          </a:bodyPr>
          <a:lstStyle/>
          <a:p>
            <a:pPr marL="342900" indent="-342900">
              <a:buFont typeface="Wingdings" charset="2"/>
              <a:buChar char=""/>
              <a:defRPr/>
            </a:pPr>
            <a:r>
              <a:rPr lang="en-US" sz="24000" dirty="0">
                <a:solidFill>
                  <a:schemeClr val="accent5"/>
                </a:solidFill>
              </a:rPr>
              <a:t> </a:t>
            </a:r>
          </a:p>
        </p:txBody>
      </p:sp>
    </p:spTree>
    <p:extLst>
      <p:ext uri="{BB962C8B-B14F-4D97-AF65-F5344CB8AC3E}">
        <p14:creationId xmlns:p14="http://schemas.microsoft.com/office/powerpoint/2010/main" val="34534705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rtlCol="0">
            <a:normAutofit/>
          </a:bodyPr>
          <a:lstStyle/>
          <a:p>
            <a:pPr eaLnBrk="1" fontAlgn="auto" hangingPunct="1">
              <a:spcAft>
                <a:spcPts val="0"/>
              </a:spcAft>
              <a:defRPr/>
            </a:pPr>
            <a:r>
              <a:rPr lang="en-US" altLang="en-US" dirty="0" smtClean="0">
                <a:ea typeface="+mj-ea"/>
                <a:cs typeface="+mj-cs"/>
              </a:rPr>
              <a:t>Briefings: Expanding the Timeout</a:t>
            </a:r>
          </a:p>
        </p:txBody>
      </p:sp>
      <p:sp>
        <p:nvSpPr>
          <p:cNvPr id="31747" name="Content Placeholder 2"/>
          <p:cNvSpPr>
            <a:spLocks noGrp="1"/>
          </p:cNvSpPr>
          <p:nvPr>
            <p:ph idx="1"/>
          </p:nvPr>
        </p:nvSpPr>
        <p:spPr/>
        <p:txBody>
          <a:bodyPr>
            <a:normAutofit/>
          </a:bodyPr>
          <a:lstStyle/>
          <a:p>
            <a:pPr eaLnBrk="1" hangingPunct="1">
              <a:spcBef>
                <a:spcPts val="0"/>
              </a:spcBef>
              <a:spcAft>
                <a:spcPts val="1200"/>
              </a:spcAft>
            </a:pPr>
            <a:r>
              <a:rPr lang="en-US" dirty="0">
                <a:latin typeface="Calibri" charset="0"/>
                <a:ea typeface="MS PGothic" charset="0"/>
              </a:rPr>
              <a:t>Introduce all team members by first and last names </a:t>
            </a:r>
          </a:p>
          <a:p>
            <a:pPr eaLnBrk="1" hangingPunct="1">
              <a:spcBef>
                <a:spcPts val="0"/>
              </a:spcBef>
              <a:spcAft>
                <a:spcPts val="1200"/>
              </a:spcAft>
            </a:pPr>
            <a:r>
              <a:rPr lang="en-US" dirty="0">
                <a:latin typeface="Calibri" charset="0"/>
                <a:ea typeface="MS PGothic" charset="0"/>
              </a:rPr>
              <a:t>Write names and roles on white board </a:t>
            </a:r>
          </a:p>
          <a:p>
            <a:pPr eaLnBrk="1" hangingPunct="1">
              <a:spcBef>
                <a:spcPts val="0"/>
              </a:spcBef>
              <a:spcAft>
                <a:spcPts val="1200"/>
              </a:spcAft>
            </a:pPr>
            <a:r>
              <a:rPr lang="en-US" dirty="0">
                <a:latin typeface="Calibri" charset="0"/>
                <a:ea typeface="MS PGothic" charset="0"/>
              </a:rPr>
              <a:t>Facilitate </a:t>
            </a:r>
            <a:r>
              <a:rPr lang="en-US" dirty="0" smtClean="0">
                <a:latin typeface="Calibri" charset="0"/>
                <a:ea typeface="MS PGothic" charset="0"/>
              </a:rPr>
              <a:t>timeouts</a:t>
            </a:r>
            <a:endParaRPr lang="en-US" dirty="0">
              <a:latin typeface="Calibri" charset="0"/>
              <a:ea typeface="MS PGothic" charset="0"/>
            </a:endParaRPr>
          </a:p>
          <a:p>
            <a:pPr eaLnBrk="1" hangingPunct="1">
              <a:spcBef>
                <a:spcPts val="0"/>
              </a:spcBef>
              <a:spcAft>
                <a:spcPts val="1200"/>
              </a:spcAft>
            </a:pPr>
            <a:r>
              <a:rPr lang="en-US" dirty="0">
                <a:latin typeface="Calibri" charset="0"/>
                <a:ea typeface="MS PGothic" charset="0"/>
              </a:rPr>
              <a:t>Share goal of the operation (surgeon) </a:t>
            </a:r>
          </a:p>
          <a:p>
            <a:pPr eaLnBrk="1" hangingPunct="1">
              <a:spcBef>
                <a:spcPts val="0"/>
              </a:spcBef>
              <a:spcAft>
                <a:spcPts val="1200"/>
              </a:spcAft>
            </a:pPr>
            <a:r>
              <a:rPr lang="en-US" dirty="0">
                <a:latin typeface="Calibri" charset="0"/>
                <a:ea typeface="MS PGothic" charset="0"/>
              </a:rPr>
              <a:t>Identify all issues or concerns (entire team)</a:t>
            </a:r>
          </a:p>
          <a:p>
            <a:pPr eaLnBrk="1" hangingPunct="1">
              <a:spcBef>
                <a:spcPts val="0"/>
              </a:spcBef>
              <a:spcAft>
                <a:spcPts val="1200"/>
              </a:spcAft>
            </a:pPr>
            <a:endParaRPr lang="en-US" dirty="0">
              <a:latin typeface="Calibri" charset="0"/>
              <a:ea typeface="MS PGothic" charset="0"/>
            </a:endParaRPr>
          </a:p>
        </p:txBody>
      </p:sp>
    </p:spTree>
    <p:extLst>
      <p:ext uri="{BB962C8B-B14F-4D97-AF65-F5344CB8AC3E}">
        <p14:creationId xmlns:p14="http://schemas.microsoft.com/office/powerpoint/2010/main" val="147994190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rtlCol="0">
            <a:normAutofit/>
          </a:bodyPr>
          <a:lstStyle/>
          <a:p>
            <a:pPr eaLnBrk="1" fontAlgn="auto" hangingPunct="1">
              <a:spcAft>
                <a:spcPts val="0"/>
              </a:spcAft>
              <a:defRPr/>
            </a:pPr>
            <a:r>
              <a:rPr lang="en-US" altLang="en-US" dirty="0" smtClean="0">
                <a:ea typeface="+mj-ea"/>
                <a:cs typeface="+mj-cs"/>
              </a:rPr>
              <a:t>What Is Most Likely To Go Wrong?</a:t>
            </a:r>
          </a:p>
        </p:txBody>
      </p:sp>
      <p:sp>
        <p:nvSpPr>
          <p:cNvPr id="32771" name="Rectangle 3"/>
          <p:cNvSpPr>
            <a:spLocks noGrp="1" noChangeArrowheads="1"/>
          </p:cNvSpPr>
          <p:nvPr>
            <p:ph idx="1"/>
          </p:nvPr>
        </p:nvSpPr>
        <p:spPr>
          <a:xfrm>
            <a:off x="457200" y="1295400"/>
            <a:ext cx="8229600" cy="4734296"/>
          </a:xfrm>
        </p:spPr>
        <p:txBody>
          <a:bodyPr>
            <a:normAutofit/>
          </a:bodyPr>
          <a:lstStyle/>
          <a:p>
            <a:pPr marL="0" indent="0">
              <a:spcBef>
                <a:spcPts val="0"/>
              </a:spcBef>
              <a:spcAft>
                <a:spcPts val="1200"/>
              </a:spcAft>
              <a:buNone/>
            </a:pPr>
            <a:r>
              <a:rPr lang="en-US" i="1" dirty="0">
                <a:solidFill>
                  <a:srgbClr val="4BACC6"/>
                </a:solidFill>
                <a:cs typeface="Calibri"/>
              </a:rPr>
              <a:t>Safety </a:t>
            </a:r>
            <a:r>
              <a:rPr lang="en-US" i="1" dirty="0" smtClean="0">
                <a:solidFill>
                  <a:srgbClr val="4BACC6"/>
                </a:solidFill>
                <a:cs typeface="Calibri"/>
              </a:rPr>
              <a:t>concerns</a:t>
            </a:r>
            <a:endParaRPr lang="en-US" dirty="0" smtClean="0">
              <a:latin typeface="Calibri" charset="0"/>
              <a:ea typeface="MS PGothic" charset="0"/>
            </a:endParaRPr>
          </a:p>
          <a:p>
            <a:pPr>
              <a:spcBef>
                <a:spcPts val="0"/>
              </a:spcBef>
              <a:spcAft>
                <a:spcPts val="1200"/>
              </a:spcAft>
            </a:pPr>
            <a:r>
              <a:rPr lang="en-US" sz="2800" dirty="0" smtClean="0">
                <a:latin typeface="Calibri" charset="0"/>
                <a:ea typeface="MS PGothic" charset="0"/>
              </a:rPr>
              <a:t>Identify critical </a:t>
            </a:r>
            <a:r>
              <a:rPr lang="en-US" sz="2800" dirty="0">
                <a:latin typeface="Calibri" charset="0"/>
                <a:ea typeface="MS PGothic" charset="0"/>
              </a:rPr>
              <a:t>steps of the procedure?</a:t>
            </a:r>
          </a:p>
          <a:p>
            <a:pPr eaLnBrk="1" hangingPunct="1">
              <a:spcBef>
                <a:spcPts val="0"/>
              </a:spcBef>
              <a:spcAft>
                <a:spcPts val="1200"/>
              </a:spcAft>
            </a:pPr>
            <a:r>
              <a:rPr lang="en-US" sz="2800" dirty="0" smtClean="0">
                <a:latin typeface="Calibri" charset="0"/>
                <a:ea typeface="MS PGothic" charset="0"/>
              </a:rPr>
              <a:t>Is required equipment </a:t>
            </a:r>
            <a:r>
              <a:rPr lang="en-US" sz="2800" dirty="0">
                <a:latin typeface="Calibri" charset="0"/>
                <a:ea typeface="MS PGothic" charset="0"/>
              </a:rPr>
              <a:t>available?</a:t>
            </a:r>
          </a:p>
          <a:p>
            <a:pPr eaLnBrk="1" hangingPunct="1">
              <a:spcBef>
                <a:spcPts val="0"/>
              </a:spcBef>
              <a:spcAft>
                <a:spcPts val="1200"/>
              </a:spcAft>
            </a:pPr>
            <a:r>
              <a:rPr lang="en-US" sz="2800" dirty="0" smtClean="0">
                <a:latin typeface="Calibri" charset="0"/>
                <a:ea typeface="MS PGothic" charset="0"/>
              </a:rPr>
              <a:t>Is someone trained on the equipment available?</a:t>
            </a:r>
          </a:p>
          <a:p>
            <a:pPr eaLnBrk="1" hangingPunct="1">
              <a:spcBef>
                <a:spcPts val="0"/>
              </a:spcBef>
              <a:spcAft>
                <a:spcPts val="1200"/>
              </a:spcAft>
            </a:pPr>
            <a:r>
              <a:rPr lang="en-US" sz="2800" dirty="0" smtClean="0">
                <a:latin typeface="Calibri" charset="0"/>
                <a:ea typeface="MS PGothic" charset="0"/>
              </a:rPr>
              <a:t>Is instrumentation </a:t>
            </a:r>
            <a:r>
              <a:rPr lang="en-US" sz="2800" dirty="0">
                <a:latin typeface="Calibri" charset="0"/>
                <a:ea typeface="MS PGothic" charset="0"/>
              </a:rPr>
              <a:t>available?</a:t>
            </a:r>
          </a:p>
          <a:p>
            <a:pPr eaLnBrk="1" hangingPunct="1">
              <a:spcBef>
                <a:spcPts val="0"/>
              </a:spcBef>
              <a:spcAft>
                <a:spcPts val="1200"/>
              </a:spcAft>
            </a:pPr>
            <a:r>
              <a:rPr lang="en-US" sz="2800" dirty="0" smtClean="0">
                <a:latin typeface="Calibri" charset="0"/>
                <a:ea typeface="MS PGothic" charset="0"/>
              </a:rPr>
              <a:t>Need implants</a:t>
            </a:r>
            <a:r>
              <a:rPr lang="en-US" sz="2800" dirty="0">
                <a:latin typeface="Calibri" charset="0"/>
                <a:ea typeface="MS PGothic" charset="0"/>
              </a:rPr>
              <a:t>?</a:t>
            </a:r>
          </a:p>
          <a:p>
            <a:pPr eaLnBrk="1" hangingPunct="1">
              <a:spcBef>
                <a:spcPts val="0"/>
              </a:spcBef>
              <a:spcAft>
                <a:spcPts val="1200"/>
              </a:spcAft>
            </a:pPr>
            <a:r>
              <a:rPr lang="en-US" sz="2800" dirty="0">
                <a:latin typeface="Calibri" charset="0"/>
                <a:ea typeface="MS PGothic" charset="0"/>
              </a:rPr>
              <a:t>Has attending </a:t>
            </a:r>
            <a:r>
              <a:rPr lang="en-US" sz="2800" dirty="0" smtClean="0">
                <a:latin typeface="Calibri" charset="0"/>
                <a:ea typeface="MS PGothic" charset="0"/>
              </a:rPr>
              <a:t>physician reviewed </a:t>
            </a:r>
            <a:r>
              <a:rPr lang="en-US" sz="2800" dirty="0">
                <a:latin typeface="Calibri" charset="0"/>
                <a:ea typeface="MS PGothic" charset="0"/>
              </a:rPr>
              <a:t>latest test results from </a:t>
            </a:r>
            <a:r>
              <a:rPr lang="en-US" sz="2800" dirty="0" smtClean="0">
                <a:latin typeface="Calibri" charset="0"/>
                <a:ea typeface="MS PGothic" charset="0"/>
              </a:rPr>
              <a:t>lab </a:t>
            </a:r>
            <a:r>
              <a:rPr lang="en-US" sz="2800" dirty="0">
                <a:latin typeface="Calibri" charset="0"/>
                <a:ea typeface="MS PGothic" charset="0"/>
              </a:rPr>
              <a:t>and </a:t>
            </a:r>
            <a:r>
              <a:rPr lang="en-US" sz="2800" dirty="0" smtClean="0">
                <a:latin typeface="Calibri" charset="0"/>
                <a:ea typeface="MS PGothic" charset="0"/>
              </a:rPr>
              <a:t>radiology</a:t>
            </a:r>
            <a:r>
              <a:rPr lang="en-US" sz="2800" dirty="0">
                <a:latin typeface="Calibri" charset="0"/>
                <a:ea typeface="MS PGothic" charset="0"/>
              </a:rPr>
              <a:t>?</a:t>
            </a:r>
          </a:p>
        </p:txBody>
      </p:sp>
    </p:spTree>
    <p:extLst>
      <p:ext uri="{BB962C8B-B14F-4D97-AF65-F5344CB8AC3E}">
        <p14:creationId xmlns:p14="http://schemas.microsoft.com/office/powerpoint/2010/main" val="42303373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rtlCol="0">
            <a:normAutofit/>
          </a:bodyPr>
          <a:lstStyle/>
          <a:p>
            <a:pPr eaLnBrk="1" fontAlgn="auto" hangingPunct="1">
              <a:spcAft>
                <a:spcPts val="0"/>
              </a:spcAft>
              <a:defRPr/>
            </a:pPr>
            <a:r>
              <a:rPr lang="en-US" altLang="en-US" dirty="0" smtClean="0">
                <a:ea typeface="+mj-ea"/>
                <a:cs typeface="+mj-cs"/>
              </a:rPr>
              <a:t>What Is Most Likely To Go Wrong?</a:t>
            </a:r>
          </a:p>
        </p:txBody>
      </p:sp>
      <p:sp>
        <p:nvSpPr>
          <p:cNvPr id="33795" name="Rectangle 3"/>
          <p:cNvSpPr>
            <a:spLocks noGrp="1" noChangeArrowheads="1"/>
          </p:cNvSpPr>
          <p:nvPr>
            <p:ph idx="1"/>
          </p:nvPr>
        </p:nvSpPr>
        <p:spPr>
          <a:xfrm>
            <a:off x="457200" y="1295400"/>
            <a:ext cx="8229600" cy="4734296"/>
          </a:xfrm>
        </p:spPr>
        <p:txBody>
          <a:bodyPr>
            <a:noAutofit/>
          </a:bodyPr>
          <a:lstStyle/>
          <a:p>
            <a:pPr marL="0" indent="0">
              <a:spcBef>
                <a:spcPts val="0"/>
              </a:spcBef>
              <a:spcAft>
                <a:spcPts val="600"/>
              </a:spcAft>
              <a:buNone/>
            </a:pPr>
            <a:r>
              <a:rPr lang="en-US" i="1" dirty="0">
                <a:solidFill>
                  <a:srgbClr val="4BACC6"/>
                </a:solidFill>
                <a:cs typeface="Calibri"/>
              </a:rPr>
              <a:t>Operating room best </a:t>
            </a:r>
            <a:r>
              <a:rPr lang="en-US" i="1" dirty="0" smtClean="0">
                <a:solidFill>
                  <a:srgbClr val="4BACC6"/>
                </a:solidFill>
                <a:cs typeface="Calibri"/>
              </a:rPr>
              <a:t>practices</a:t>
            </a:r>
            <a:endParaRPr lang="en-US" dirty="0" smtClean="0">
              <a:latin typeface="Calibri" charset="0"/>
              <a:ea typeface="MS PGothic" charset="0"/>
            </a:endParaRPr>
          </a:p>
          <a:p>
            <a:pPr eaLnBrk="1" hangingPunct="1">
              <a:spcBef>
                <a:spcPts val="0"/>
              </a:spcBef>
              <a:spcAft>
                <a:spcPts val="600"/>
              </a:spcAft>
            </a:pPr>
            <a:r>
              <a:rPr lang="en-US" sz="2800" dirty="0" smtClean="0">
                <a:latin typeface="Calibri" charset="0"/>
                <a:ea typeface="MS PGothic" charset="0"/>
              </a:rPr>
              <a:t>Antibiotic type, dosage, and redosing</a:t>
            </a:r>
          </a:p>
          <a:p>
            <a:pPr eaLnBrk="1" hangingPunct="1">
              <a:spcBef>
                <a:spcPts val="0"/>
              </a:spcBef>
              <a:spcAft>
                <a:spcPts val="600"/>
              </a:spcAft>
            </a:pPr>
            <a:r>
              <a:rPr lang="en-US" sz="2800" dirty="0" smtClean="0">
                <a:latin typeface="Calibri" charset="0"/>
                <a:ea typeface="MS PGothic" charset="0"/>
              </a:rPr>
              <a:t>Beta blockers</a:t>
            </a:r>
            <a:endParaRPr lang="en-US" sz="2800" dirty="0">
              <a:latin typeface="Calibri" charset="0"/>
              <a:ea typeface="MS PGothic" charset="0"/>
            </a:endParaRPr>
          </a:p>
          <a:p>
            <a:pPr eaLnBrk="1" hangingPunct="1">
              <a:spcBef>
                <a:spcPts val="0"/>
              </a:spcBef>
              <a:spcAft>
                <a:spcPts val="600"/>
              </a:spcAft>
            </a:pPr>
            <a:r>
              <a:rPr lang="en-US" sz="2800" dirty="0">
                <a:latin typeface="Calibri" charset="0"/>
                <a:ea typeface="MS PGothic" charset="0"/>
              </a:rPr>
              <a:t>Glucose </a:t>
            </a:r>
            <a:r>
              <a:rPr lang="en-US" sz="2800" dirty="0" smtClean="0">
                <a:latin typeface="Calibri" charset="0"/>
                <a:ea typeface="MS PGothic" charset="0"/>
              </a:rPr>
              <a:t>control</a:t>
            </a:r>
            <a:endParaRPr lang="en-US" sz="2800" dirty="0">
              <a:latin typeface="Calibri" charset="0"/>
              <a:ea typeface="MS PGothic" charset="0"/>
            </a:endParaRPr>
          </a:p>
          <a:p>
            <a:pPr eaLnBrk="1" hangingPunct="1">
              <a:spcBef>
                <a:spcPts val="0"/>
              </a:spcBef>
              <a:spcAft>
                <a:spcPts val="600"/>
              </a:spcAft>
            </a:pPr>
            <a:r>
              <a:rPr lang="en-US" sz="2800" dirty="0" smtClean="0">
                <a:latin typeface="Calibri" charset="0"/>
                <a:ea typeface="MS PGothic" charset="0"/>
              </a:rPr>
              <a:t>Positioning</a:t>
            </a:r>
            <a:endParaRPr lang="en-US" sz="2800" dirty="0">
              <a:latin typeface="Calibri" charset="0"/>
              <a:ea typeface="MS PGothic" charset="0"/>
            </a:endParaRPr>
          </a:p>
          <a:p>
            <a:pPr eaLnBrk="1" hangingPunct="1">
              <a:spcBef>
                <a:spcPts val="0"/>
              </a:spcBef>
              <a:spcAft>
                <a:spcPts val="600"/>
              </a:spcAft>
            </a:pPr>
            <a:r>
              <a:rPr lang="en-US" sz="2800" dirty="0">
                <a:latin typeface="Calibri" charset="0"/>
                <a:ea typeface="MS PGothic" charset="0"/>
              </a:rPr>
              <a:t>Blood loss and blood </a:t>
            </a:r>
            <a:r>
              <a:rPr lang="en-US" sz="2800" dirty="0" smtClean="0">
                <a:latin typeface="Calibri" charset="0"/>
                <a:ea typeface="MS PGothic" charset="0"/>
              </a:rPr>
              <a:t>availability</a:t>
            </a:r>
            <a:endParaRPr lang="en-US" sz="2800" dirty="0">
              <a:latin typeface="Calibri" charset="0"/>
              <a:ea typeface="MS PGothic" charset="0"/>
            </a:endParaRPr>
          </a:p>
          <a:p>
            <a:pPr eaLnBrk="1" hangingPunct="1">
              <a:spcBef>
                <a:spcPts val="0"/>
              </a:spcBef>
              <a:spcAft>
                <a:spcPts val="600"/>
              </a:spcAft>
            </a:pPr>
            <a:r>
              <a:rPr lang="en-US" sz="2800" dirty="0" smtClean="0">
                <a:latin typeface="Calibri" charset="0"/>
                <a:ea typeface="MS PGothic" charset="0"/>
              </a:rPr>
              <a:t>Deep vein thrombosis prophylaxis</a:t>
            </a:r>
            <a:endParaRPr lang="en-US" sz="2800" dirty="0">
              <a:latin typeface="Calibri" charset="0"/>
              <a:ea typeface="MS PGothic" charset="0"/>
            </a:endParaRPr>
          </a:p>
          <a:p>
            <a:pPr eaLnBrk="1" hangingPunct="1">
              <a:spcBef>
                <a:spcPts val="0"/>
              </a:spcBef>
              <a:spcAft>
                <a:spcPts val="600"/>
              </a:spcAft>
            </a:pPr>
            <a:r>
              <a:rPr lang="en-US" sz="2800" dirty="0" smtClean="0">
                <a:latin typeface="Calibri" charset="0"/>
                <a:ea typeface="MS PGothic" charset="0"/>
              </a:rPr>
              <a:t>Normothermia warmers usage and availability</a:t>
            </a:r>
            <a:endParaRPr lang="en-US" sz="2800" dirty="0">
              <a:latin typeface="Calibri" charset="0"/>
              <a:ea typeface="MS PGothic" charset="0"/>
            </a:endParaRPr>
          </a:p>
        </p:txBody>
      </p:sp>
    </p:spTree>
    <p:extLst>
      <p:ext uri="{BB962C8B-B14F-4D97-AF65-F5344CB8AC3E}">
        <p14:creationId xmlns:p14="http://schemas.microsoft.com/office/powerpoint/2010/main" val="28132103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a:latin typeface="Calibri" charset="0"/>
                <a:ea typeface="MS PGothic" charset="0"/>
              </a:rPr>
              <a:t>What Is Most Likely To Go Wrong?</a:t>
            </a:r>
          </a:p>
        </p:txBody>
      </p:sp>
      <p:sp>
        <p:nvSpPr>
          <p:cNvPr id="34819" name="Rectangle 3"/>
          <p:cNvSpPr>
            <a:spLocks noGrp="1" noChangeArrowheads="1"/>
          </p:cNvSpPr>
          <p:nvPr>
            <p:ph idx="1"/>
          </p:nvPr>
        </p:nvSpPr>
        <p:spPr>
          <a:xfrm>
            <a:off x="457200" y="1295400"/>
            <a:ext cx="8229600" cy="4734296"/>
          </a:xfrm>
        </p:spPr>
        <p:txBody>
          <a:bodyPr>
            <a:normAutofit/>
          </a:bodyPr>
          <a:lstStyle/>
          <a:p>
            <a:pPr marL="0" indent="0">
              <a:spcBef>
                <a:spcPct val="0"/>
              </a:spcBef>
              <a:spcAft>
                <a:spcPts val="1200"/>
              </a:spcAft>
              <a:buNone/>
            </a:pPr>
            <a:r>
              <a:rPr lang="en-US" i="1" dirty="0">
                <a:solidFill>
                  <a:srgbClr val="4BACC6"/>
                </a:solidFill>
                <a:latin typeface="Calibri"/>
                <a:cs typeface="Calibri"/>
              </a:rPr>
              <a:t>Other </a:t>
            </a:r>
            <a:r>
              <a:rPr lang="en-US" i="1" dirty="0" smtClean="0">
                <a:solidFill>
                  <a:srgbClr val="4BACC6"/>
                </a:solidFill>
                <a:latin typeface="Calibri"/>
                <a:cs typeface="Calibri"/>
              </a:rPr>
              <a:t>concerns</a:t>
            </a:r>
            <a:endParaRPr lang="en-US" dirty="0" smtClean="0">
              <a:latin typeface="Calibri"/>
              <a:ea typeface="MS PGothic" charset="0"/>
              <a:cs typeface="Calibri"/>
            </a:endParaRPr>
          </a:p>
          <a:p>
            <a:pPr eaLnBrk="1" hangingPunct="1">
              <a:spcBef>
                <a:spcPct val="0"/>
              </a:spcBef>
              <a:spcAft>
                <a:spcPts val="1200"/>
              </a:spcAft>
            </a:pPr>
            <a:r>
              <a:rPr lang="en-US" sz="2800" dirty="0" smtClean="0">
                <a:latin typeface="Calibri" charset="0"/>
                <a:ea typeface="MS PGothic" charset="0"/>
              </a:rPr>
              <a:t>Special precautions</a:t>
            </a:r>
            <a:endParaRPr lang="en-US" sz="2800" dirty="0">
              <a:latin typeface="Calibri" charset="0"/>
              <a:ea typeface="MS PGothic" charset="0"/>
            </a:endParaRPr>
          </a:p>
          <a:p>
            <a:pPr eaLnBrk="1" hangingPunct="1">
              <a:spcBef>
                <a:spcPct val="0"/>
              </a:spcBef>
              <a:spcAft>
                <a:spcPts val="1200"/>
              </a:spcAft>
            </a:pPr>
            <a:r>
              <a:rPr lang="en-US" sz="2800" dirty="0">
                <a:latin typeface="Calibri" charset="0"/>
                <a:ea typeface="MS PGothic" charset="0"/>
              </a:rPr>
              <a:t>Bed </a:t>
            </a:r>
            <a:r>
              <a:rPr lang="en-US" sz="2800" dirty="0" smtClean="0">
                <a:latin typeface="Calibri" charset="0"/>
                <a:ea typeface="MS PGothic" charset="0"/>
              </a:rPr>
              <a:t>availability</a:t>
            </a:r>
            <a:endParaRPr lang="en-US" sz="2800" dirty="0">
              <a:latin typeface="Calibri" charset="0"/>
              <a:ea typeface="MS PGothic" charset="0"/>
            </a:endParaRPr>
          </a:p>
          <a:p>
            <a:pPr eaLnBrk="1" hangingPunct="1">
              <a:spcBef>
                <a:spcPct val="0"/>
              </a:spcBef>
              <a:spcAft>
                <a:spcPts val="1200"/>
              </a:spcAft>
            </a:pPr>
            <a:r>
              <a:rPr lang="en-US" sz="2800" dirty="0" smtClean="0">
                <a:latin typeface="Calibri" charset="0"/>
                <a:ea typeface="MS PGothic" charset="0"/>
              </a:rPr>
              <a:t>Intensive care </a:t>
            </a:r>
            <a:r>
              <a:rPr lang="en-US" sz="2800" dirty="0">
                <a:latin typeface="Calibri" charset="0"/>
                <a:ea typeface="MS PGothic" charset="0"/>
              </a:rPr>
              <a:t>bed </a:t>
            </a:r>
            <a:r>
              <a:rPr lang="en-US" sz="2800" dirty="0" smtClean="0">
                <a:latin typeface="Calibri" charset="0"/>
                <a:ea typeface="MS PGothic" charset="0"/>
              </a:rPr>
              <a:t>requirement</a:t>
            </a:r>
            <a:endParaRPr lang="en-US" sz="2800" dirty="0">
              <a:latin typeface="Calibri" charset="0"/>
              <a:ea typeface="MS PGothic" charset="0"/>
            </a:endParaRPr>
          </a:p>
          <a:p>
            <a:pPr eaLnBrk="1" hangingPunct="1">
              <a:spcBef>
                <a:spcPct val="0"/>
              </a:spcBef>
              <a:spcAft>
                <a:spcPts val="1200"/>
              </a:spcAft>
            </a:pPr>
            <a:r>
              <a:rPr lang="en-US" sz="2800" dirty="0" smtClean="0">
                <a:latin typeface="Calibri" charset="0"/>
                <a:ea typeface="MS PGothic" charset="0"/>
              </a:rPr>
              <a:t>Staffing and shift changes</a:t>
            </a:r>
            <a:endParaRPr lang="en-US" sz="2800" dirty="0">
              <a:latin typeface="Calibri" charset="0"/>
              <a:ea typeface="MS PGothic" charset="0"/>
            </a:endParaRPr>
          </a:p>
          <a:p>
            <a:pPr eaLnBrk="1" hangingPunct="1">
              <a:spcBef>
                <a:spcPct val="0"/>
              </a:spcBef>
              <a:spcAft>
                <a:spcPts val="1200"/>
              </a:spcAft>
            </a:pPr>
            <a:r>
              <a:rPr lang="en-US" sz="2800" dirty="0">
                <a:latin typeface="Calibri" charset="0"/>
                <a:ea typeface="MS PGothic" charset="0"/>
              </a:rPr>
              <a:t>Time allotted for </a:t>
            </a:r>
            <a:r>
              <a:rPr lang="en-US" sz="2800" dirty="0" smtClean="0">
                <a:latin typeface="Calibri" charset="0"/>
                <a:ea typeface="MS PGothic" charset="0"/>
              </a:rPr>
              <a:t>procedure</a:t>
            </a:r>
            <a:endParaRPr lang="en-US" sz="2800" dirty="0">
              <a:latin typeface="Calibri" charset="0"/>
              <a:ea typeface="MS PGothic" charset="0"/>
            </a:endParaRPr>
          </a:p>
          <a:p>
            <a:pPr eaLnBrk="1" hangingPunct="1">
              <a:spcAft>
                <a:spcPts val="1200"/>
              </a:spcAft>
            </a:pPr>
            <a:endParaRPr lang="en-US" dirty="0">
              <a:latin typeface="Calibri" charset="0"/>
              <a:ea typeface="MS PGothic" charset="0"/>
            </a:endParaRPr>
          </a:p>
        </p:txBody>
      </p:sp>
      <p:sp>
        <p:nvSpPr>
          <p:cNvPr id="5" name="Rectangle 2"/>
          <p:cNvSpPr txBox="1">
            <a:spLocks noChangeArrowheads="1"/>
          </p:cNvSpPr>
          <p:nvPr/>
        </p:nvSpPr>
        <p:spPr>
          <a:xfrm>
            <a:off x="457200" y="152400"/>
            <a:ext cx="8229600" cy="1143000"/>
          </a:xfrm>
          <a:prstGeom prst="rect">
            <a:avLst/>
          </a:prstGeom>
        </p:spPr>
        <p:txBody>
          <a:bodyPr>
            <a:normAutofit/>
          </a:bodyPr>
          <a:lstStyle>
            <a:lvl1pPr algn="ctr" defTabSz="457200" rtl="0" eaLnBrk="0" fontAlgn="base" hangingPunct="0">
              <a:spcBef>
                <a:spcPct val="0"/>
              </a:spcBef>
              <a:spcAft>
                <a:spcPct val="0"/>
              </a:spcAft>
              <a:defRPr sz="4000" kern="1200">
                <a:solidFill>
                  <a:schemeClr val="bg1"/>
                </a:solidFill>
                <a:latin typeface="+mj-lt"/>
                <a:ea typeface="ＭＳ Ｐゴシック" charset="0"/>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endParaRPr lang="en-US" altLang="en-US" dirty="0" smtClean="0">
              <a:ea typeface="+mj-ea"/>
            </a:endParaRPr>
          </a:p>
        </p:txBody>
      </p:sp>
    </p:spTree>
    <p:extLst>
      <p:ext uri="{BB962C8B-B14F-4D97-AF65-F5344CB8AC3E}">
        <p14:creationId xmlns:p14="http://schemas.microsoft.com/office/powerpoint/2010/main" val="4487323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dirty="0">
                <a:latin typeface="Calibri" charset="0"/>
                <a:ea typeface="MS PGothic" charset="0"/>
              </a:rPr>
              <a:t>Briefings: Best Practices</a:t>
            </a:r>
          </a:p>
        </p:txBody>
      </p:sp>
      <p:sp>
        <p:nvSpPr>
          <p:cNvPr id="35843" name="Content Placeholder 2"/>
          <p:cNvSpPr>
            <a:spLocks noGrp="1"/>
          </p:cNvSpPr>
          <p:nvPr>
            <p:ph idx="1"/>
          </p:nvPr>
        </p:nvSpPr>
        <p:spPr/>
        <p:txBody>
          <a:bodyPr>
            <a:noAutofit/>
          </a:bodyPr>
          <a:lstStyle/>
          <a:p>
            <a:pPr eaLnBrk="1" hangingPunct="1">
              <a:spcBef>
                <a:spcPts val="0"/>
              </a:spcBef>
              <a:spcAft>
                <a:spcPts val="1200"/>
              </a:spcAft>
            </a:pPr>
            <a:r>
              <a:rPr lang="en-US" dirty="0">
                <a:latin typeface="Calibri" charset="0"/>
                <a:ea typeface="MS PGothic" charset="0"/>
              </a:rPr>
              <a:t>All team members should be present and participating, including the surgical attending</a:t>
            </a:r>
          </a:p>
          <a:p>
            <a:pPr eaLnBrk="1" hangingPunct="1">
              <a:spcBef>
                <a:spcPts val="0"/>
              </a:spcBef>
              <a:spcAft>
                <a:spcPts val="1200"/>
              </a:spcAft>
            </a:pPr>
            <a:r>
              <a:rPr lang="en-US" dirty="0">
                <a:latin typeface="Calibri" charset="0"/>
                <a:ea typeface="MS PGothic" charset="0"/>
              </a:rPr>
              <a:t>May include the patient in the discussion</a:t>
            </a:r>
          </a:p>
          <a:p>
            <a:pPr eaLnBrk="1" hangingPunct="1">
              <a:spcBef>
                <a:spcPts val="0"/>
              </a:spcBef>
              <a:spcAft>
                <a:spcPts val="1200"/>
              </a:spcAft>
            </a:pPr>
            <a:r>
              <a:rPr lang="en-US" dirty="0">
                <a:latin typeface="Calibri" charset="0"/>
                <a:ea typeface="MS PGothic" charset="0"/>
              </a:rPr>
              <a:t>Assign a point person to own the process</a:t>
            </a:r>
          </a:p>
          <a:p>
            <a:pPr lvl="1" eaLnBrk="1" hangingPunct="1">
              <a:spcBef>
                <a:spcPts val="0"/>
              </a:spcBef>
              <a:spcAft>
                <a:spcPts val="1200"/>
              </a:spcAft>
              <a:buClr>
                <a:schemeClr val="accent5"/>
              </a:buClr>
            </a:pPr>
            <a:r>
              <a:rPr lang="en-US" dirty="0">
                <a:latin typeface="Calibri" charset="0"/>
                <a:ea typeface="MS PGothic" charset="0"/>
              </a:rPr>
              <a:t>Initiate the </a:t>
            </a:r>
            <a:r>
              <a:rPr lang="en-US" dirty="0" smtClean="0">
                <a:latin typeface="Calibri" charset="0"/>
                <a:ea typeface="MS PGothic" charset="0"/>
              </a:rPr>
              <a:t>tool or checklist</a:t>
            </a:r>
            <a:endParaRPr lang="en-US" dirty="0">
              <a:latin typeface="Calibri" charset="0"/>
              <a:ea typeface="MS PGothic" charset="0"/>
            </a:endParaRPr>
          </a:p>
          <a:p>
            <a:pPr eaLnBrk="1" hangingPunct="1">
              <a:spcBef>
                <a:spcPts val="0"/>
              </a:spcBef>
              <a:spcAft>
                <a:spcPts val="1200"/>
              </a:spcAft>
            </a:pPr>
            <a:r>
              <a:rPr lang="en-US" dirty="0">
                <a:latin typeface="Calibri" charset="0"/>
                <a:ea typeface="MS PGothic" charset="0"/>
              </a:rPr>
              <a:t>Write names of providers on white </a:t>
            </a:r>
            <a:r>
              <a:rPr lang="en-US" dirty="0" smtClean="0">
                <a:latin typeface="Calibri" charset="0"/>
                <a:ea typeface="MS PGothic" charset="0"/>
              </a:rPr>
              <a:t>board</a:t>
            </a:r>
            <a:endParaRPr lang="en-US" dirty="0">
              <a:latin typeface="Calibri" charset="0"/>
              <a:ea typeface="MS PGothic" charset="0"/>
            </a:endParaRPr>
          </a:p>
          <a:p>
            <a:pPr eaLnBrk="1" hangingPunct="1">
              <a:spcBef>
                <a:spcPts val="0"/>
              </a:spcBef>
              <a:spcAft>
                <a:spcPts val="1200"/>
              </a:spcAft>
            </a:pPr>
            <a:r>
              <a:rPr lang="en-US" dirty="0">
                <a:latin typeface="Calibri" charset="0"/>
                <a:ea typeface="MS PGothic" charset="0"/>
              </a:rPr>
              <a:t>Modify checklist to local context</a:t>
            </a:r>
          </a:p>
        </p:txBody>
      </p:sp>
    </p:spTree>
    <p:extLst>
      <p:ext uri="{BB962C8B-B14F-4D97-AF65-F5344CB8AC3E}">
        <p14:creationId xmlns:p14="http://schemas.microsoft.com/office/powerpoint/2010/main" val="37969315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dirty="0" smtClean="0">
                <a:latin typeface="Calibri" charset="0"/>
                <a:ea typeface="MS PGothic" charset="0"/>
              </a:rPr>
              <a:t>Timeout</a:t>
            </a:r>
            <a:r>
              <a:rPr lang="en-US" dirty="0">
                <a:latin typeface="Calibri" charset="0"/>
                <a:ea typeface="MS PGothic" charset="0"/>
              </a:rPr>
              <a:t>: Prior to Incision</a:t>
            </a:r>
          </a:p>
        </p:txBody>
      </p:sp>
      <p:sp>
        <p:nvSpPr>
          <p:cNvPr id="46082" name="Content Placeholder 2"/>
          <p:cNvSpPr>
            <a:spLocks noGrp="1"/>
          </p:cNvSpPr>
          <p:nvPr>
            <p:ph idx="1"/>
          </p:nvPr>
        </p:nvSpPr>
        <p:spPr>
          <a:xfrm>
            <a:off x="457200" y="1219200"/>
            <a:ext cx="8229600" cy="4734296"/>
          </a:xfrm>
        </p:spPr>
        <p:txBody>
          <a:bodyPr rtlCol="0">
            <a:noAutofit/>
          </a:bodyPr>
          <a:lstStyle/>
          <a:p>
            <a:pPr eaLnBrk="1" fontAlgn="auto" hangingPunct="1">
              <a:spcBef>
                <a:spcPts val="0"/>
              </a:spcBef>
              <a:spcAft>
                <a:spcPts val="600"/>
              </a:spcAft>
              <a:buFont typeface="Arial"/>
              <a:buChar char="•"/>
              <a:defRPr/>
            </a:pPr>
            <a:r>
              <a:rPr lang="en-US" altLang="en-US" sz="2400" dirty="0" smtClean="0">
                <a:ea typeface="+mn-ea"/>
                <a:cs typeface="+mn-cs"/>
              </a:rPr>
              <a:t>Confirm patient identity, site, and procedure</a:t>
            </a:r>
          </a:p>
          <a:p>
            <a:pPr eaLnBrk="1" fontAlgn="auto" hangingPunct="1">
              <a:spcBef>
                <a:spcPts val="0"/>
              </a:spcBef>
              <a:spcAft>
                <a:spcPts val="600"/>
              </a:spcAft>
              <a:buFont typeface="Arial"/>
              <a:buChar char="•"/>
              <a:defRPr/>
            </a:pPr>
            <a:r>
              <a:rPr lang="en-US" altLang="en-US" sz="2400" dirty="0" smtClean="0">
                <a:ea typeface="+mn-ea"/>
                <a:cs typeface="+mn-cs"/>
              </a:rPr>
              <a:t>Review perfusion plan, including–</a:t>
            </a:r>
          </a:p>
          <a:p>
            <a:pPr lvl="1" eaLnBrk="1" fontAlgn="auto" hangingPunct="1">
              <a:spcBef>
                <a:spcPts val="0"/>
              </a:spcBef>
              <a:spcAft>
                <a:spcPts val="600"/>
              </a:spcAft>
              <a:buClr>
                <a:schemeClr val="accent5"/>
              </a:buClr>
              <a:buFont typeface="Arial"/>
              <a:buChar char="–"/>
              <a:defRPr/>
            </a:pPr>
            <a:r>
              <a:rPr lang="en-US" altLang="en-US" sz="2000" dirty="0" smtClean="0">
                <a:ea typeface="+mn-ea"/>
                <a:cs typeface="+mn-cs"/>
              </a:rPr>
              <a:t>Cannulation</a:t>
            </a:r>
            <a:endParaRPr lang="en-US" altLang="en-US" sz="2000" dirty="0"/>
          </a:p>
          <a:p>
            <a:pPr lvl="1" eaLnBrk="1" fontAlgn="auto" hangingPunct="1">
              <a:spcBef>
                <a:spcPts val="0"/>
              </a:spcBef>
              <a:spcAft>
                <a:spcPts val="600"/>
              </a:spcAft>
              <a:buClr>
                <a:schemeClr val="accent5"/>
              </a:buClr>
              <a:buFont typeface="Arial"/>
              <a:buChar char="–"/>
              <a:defRPr/>
            </a:pPr>
            <a:r>
              <a:rPr lang="en-US" altLang="en-US" sz="2000" dirty="0"/>
              <a:t>P</a:t>
            </a:r>
            <a:r>
              <a:rPr lang="en-US" altLang="en-US" sz="2000" dirty="0" smtClean="0">
                <a:ea typeface="+mn-ea"/>
                <a:cs typeface="+mn-cs"/>
              </a:rPr>
              <a:t>erfusion pressure goals</a:t>
            </a:r>
            <a:endParaRPr lang="en-US" altLang="en-US" sz="2000" dirty="0"/>
          </a:p>
          <a:p>
            <a:pPr lvl="1" eaLnBrk="1" fontAlgn="auto" hangingPunct="1">
              <a:spcBef>
                <a:spcPts val="0"/>
              </a:spcBef>
              <a:spcAft>
                <a:spcPts val="600"/>
              </a:spcAft>
              <a:buClr>
                <a:schemeClr val="accent5"/>
              </a:buClr>
              <a:buFont typeface="Arial"/>
              <a:buChar char="–"/>
              <a:defRPr/>
            </a:pPr>
            <a:r>
              <a:rPr lang="en-US" altLang="en-US" sz="2000" dirty="0" smtClean="0">
                <a:ea typeface="+mn-ea"/>
                <a:cs typeface="+mn-cs"/>
              </a:rPr>
              <a:t>Temperature</a:t>
            </a:r>
          </a:p>
          <a:p>
            <a:pPr lvl="1" eaLnBrk="1" fontAlgn="auto" hangingPunct="1">
              <a:spcBef>
                <a:spcPts val="0"/>
              </a:spcBef>
              <a:spcAft>
                <a:spcPts val="600"/>
              </a:spcAft>
              <a:buClr>
                <a:schemeClr val="accent5"/>
              </a:buClr>
              <a:buFont typeface="Arial"/>
              <a:buChar char="–"/>
              <a:defRPr/>
            </a:pPr>
            <a:r>
              <a:rPr lang="en-US" altLang="en-US" sz="2000" dirty="0"/>
              <a:t>T</a:t>
            </a:r>
            <a:r>
              <a:rPr lang="en-US" altLang="en-US" sz="2000" dirty="0" smtClean="0">
                <a:ea typeface="+mn-ea"/>
                <a:cs typeface="+mn-cs"/>
              </a:rPr>
              <a:t>ransfusion target</a:t>
            </a:r>
          </a:p>
          <a:p>
            <a:pPr eaLnBrk="1" fontAlgn="auto" hangingPunct="1">
              <a:spcBef>
                <a:spcPts val="0"/>
              </a:spcBef>
              <a:spcAft>
                <a:spcPts val="600"/>
              </a:spcAft>
              <a:buFont typeface="Arial"/>
              <a:buChar char="•"/>
              <a:defRPr/>
            </a:pPr>
            <a:r>
              <a:rPr lang="en-US" altLang="en-US" sz="2400" dirty="0" smtClean="0"/>
              <a:t>Confirm sterile environment</a:t>
            </a:r>
          </a:p>
          <a:p>
            <a:pPr eaLnBrk="1" fontAlgn="auto" hangingPunct="1">
              <a:spcBef>
                <a:spcPts val="0"/>
              </a:spcBef>
              <a:spcAft>
                <a:spcPts val="600"/>
              </a:spcAft>
              <a:buFont typeface="Arial"/>
              <a:buChar char="•"/>
              <a:defRPr/>
            </a:pPr>
            <a:r>
              <a:rPr lang="en-US" altLang="en-US" sz="2400" dirty="0" smtClean="0"/>
              <a:t>Confirm prophylactic antibiotic and beta blocker administration</a:t>
            </a:r>
          </a:p>
          <a:p>
            <a:pPr eaLnBrk="1" fontAlgn="auto" hangingPunct="1">
              <a:spcBef>
                <a:spcPts val="0"/>
              </a:spcBef>
              <a:spcAft>
                <a:spcPts val="600"/>
              </a:spcAft>
              <a:buFont typeface="Arial"/>
              <a:buChar char="•"/>
              <a:defRPr/>
            </a:pPr>
            <a:r>
              <a:rPr lang="en-US" altLang="en-US" sz="2400" dirty="0" smtClean="0"/>
              <a:t>Discuss glycemic control goals</a:t>
            </a:r>
          </a:p>
          <a:p>
            <a:pPr eaLnBrk="1" fontAlgn="auto" hangingPunct="1">
              <a:spcBef>
                <a:spcPts val="0"/>
              </a:spcBef>
              <a:spcAft>
                <a:spcPts val="600"/>
              </a:spcAft>
              <a:buFont typeface="Arial"/>
              <a:buChar char="•"/>
              <a:defRPr/>
            </a:pPr>
            <a:r>
              <a:rPr lang="en-US" altLang="en-US" sz="2400" dirty="0" smtClean="0"/>
              <a:t>Confirm blood availability</a:t>
            </a:r>
          </a:p>
        </p:txBody>
      </p:sp>
    </p:spTree>
    <p:extLst>
      <p:ext uri="{BB962C8B-B14F-4D97-AF65-F5344CB8AC3E}">
        <p14:creationId xmlns:p14="http://schemas.microsoft.com/office/powerpoint/2010/main" val="18296446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dirty="0" smtClean="0">
                <a:latin typeface="Calibri" charset="0"/>
                <a:ea typeface="MS PGothic" charset="0"/>
              </a:rPr>
              <a:t>Timeout</a:t>
            </a:r>
            <a:r>
              <a:rPr lang="en-US" dirty="0">
                <a:latin typeface="Calibri" charset="0"/>
                <a:ea typeface="MS PGothic" charset="0"/>
              </a:rPr>
              <a:t>: Best Practices</a:t>
            </a:r>
          </a:p>
        </p:txBody>
      </p:sp>
      <p:sp>
        <p:nvSpPr>
          <p:cNvPr id="39939" name="Content Placeholder 2"/>
          <p:cNvSpPr>
            <a:spLocks noGrp="1"/>
          </p:cNvSpPr>
          <p:nvPr>
            <p:ph idx="1"/>
          </p:nvPr>
        </p:nvSpPr>
        <p:spPr/>
        <p:txBody>
          <a:bodyPr/>
          <a:lstStyle/>
          <a:p>
            <a:pPr eaLnBrk="1" hangingPunct="1">
              <a:spcBef>
                <a:spcPts val="0"/>
              </a:spcBef>
              <a:spcAft>
                <a:spcPts val="1200"/>
              </a:spcAft>
            </a:pPr>
            <a:r>
              <a:rPr lang="en-US" dirty="0">
                <a:latin typeface="Calibri" charset="0"/>
                <a:ea typeface="MS PGothic" charset="0"/>
              </a:rPr>
              <a:t>All team members present</a:t>
            </a:r>
          </a:p>
          <a:p>
            <a:pPr eaLnBrk="1" hangingPunct="1">
              <a:spcBef>
                <a:spcPts val="0"/>
              </a:spcBef>
              <a:spcAft>
                <a:spcPts val="1200"/>
              </a:spcAft>
            </a:pPr>
            <a:r>
              <a:rPr lang="en-US" dirty="0">
                <a:latin typeface="Calibri" charset="0"/>
                <a:ea typeface="MS PGothic" charset="0"/>
              </a:rPr>
              <a:t>Use a checklist to serve as reminder</a:t>
            </a:r>
          </a:p>
          <a:p>
            <a:pPr eaLnBrk="1" hangingPunct="1">
              <a:spcBef>
                <a:spcPts val="0"/>
              </a:spcBef>
              <a:spcAft>
                <a:spcPts val="1200"/>
              </a:spcAft>
            </a:pPr>
            <a:r>
              <a:rPr lang="en-US" dirty="0">
                <a:latin typeface="Calibri" charset="0"/>
                <a:ea typeface="MS PGothic" charset="0"/>
              </a:rPr>
              <a:t>Encourage 100% participation</a:t>
            </a:r>
          </a:p>
        </p:txBody>
      </p:sp>
    </p:spTree>
    <p:extLst>
      <p:ext uri="{BB962C8B-B14F-4D97-AF65-F5344CB8AC3E}">
        <p14:creationId xmlns:p14="http://schemas.microsoft.com/office/powerpoint/2010/main" val="36152478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charset="0"/>
              </a:rPr>
              <a:t>Debriefings in the Operating Room</a:t>
            </a:r>
            <a:endParaRPr lang="en-US" dirty="0"/>
          </a:p>
        </p:txBody>
      </p:sp>
      <p:sp>
        <p:nvSpPr>
          <p:cNvPr id="48130" name="Rectangle 3"/>
          <p:cNvSpPr>
            <a:spLocks noGrp="1" noChangeArrowheads="1"/>
          </p:cNvSpPr>
          <p:nvPr>
            <p:ph idx="1"/>
          </p:nvPr>
        </p:nvSpPr>
        <p:spPr>
          <a:xfrm>
            <a:off x="457200" y="1295400"/>
            <a:ext cx="8229600" cy="4734296"/>
          </a:xfrm>
        </p:spPr>
        <p:txBody>
          <a:bodyPr rtlCol="0">
            <a:noAutofit/>
          </a:bodyPr>
          <a:lstStyle/>
          <a:p>
            <a:pPr marL="0" indent="0" eaLnBrk="1" fontAlgn="auto" hangingPunct="1">
              <a:spcBef>
                <a:spcPts val="0"/>
              </a:spcBef>
              <a:spcAft>
                <a:spcPts val="1200"/>
              </a:spcAft>
              <a:buClr>
                <a:schemeClr val="tx1"/>
              </a:buClr>
              <a:buNone/>
              <a:defRPr/>
            </a:pPr>
            <a:r>
              <a:rPr lang="en-US" altLang="en-US" sz="2800" i="1" dirty="0" smtClean="0">
                <a:solidFill>
                  <a:schemeClr val="accent5"/>
                </a:solidFill>
                <a:ea typeface="+mn-ea"/>
                <a:cs typeface="+mn-cs"/>
              </a:rPr>
              <a:t>Before surgeon leaves the operating room–</a:t>
            </a:r>
          </a:p>
          <a:p>
            <a:pPr eaLnBrk="1" fontAlgn="auto" hangingPunct="1">
              <a:spcBef>
                <a:spcPts val="0"/>
              </a:spcBef>
              <a:spcAft>
                <a:spcPts val="1200"/>
              </a:spcAft>
              <a:buFont typeface="Arial"/>
              <a:buChar char="•"/>
              <a:defRPr/>
            </a:pPr>
            <a:r>
              <a:rPr lang="en-US" altLang="en-US" sz="2400" dirty="0" smtClean="0"/>
              <a:t>How could the case have been safer or more efficient?</a:t>
            </a:r>
          </a:p>
          <a:p>
            <a:pPr eaLnBrk="1" fontAlgn="auto" hangingPunct="1">
              <a:spcBef>
                <a:spcPts val="0"/>
              </a:spcBef>
              <a:spcAft>
                <a:spcPts val="1200"/>
              </a:spcAft>
              <a:buFont typeface="Arial"/>
              <a:buChar char="•"/>
              <a:defRPr/>
            </a:pPr>
            <a:r>
              <a:rPr lang="en-US" altLang="en-US" sz="2400" dirty="0" smtClean="0"/>
              <a:t>Were any issues encountered including good catches?</a:t>
            </a:r>
          </a:p>
          <a:p>
            <a:pPr eaLnBrk="1" fontAlgn="auto" hangingPunct="1">
              <a:spcBef>
                <a:spcPts val="0"/>
              </a:spcBef>
              <a:spcAft>
                <a:spcPts val="1200"/>
              </a:spcAft>
              <a:buFont typeface="Arial"/>
              <a:buChar char="•"/>
              <a:defRPr/>
            </a:pPr>
            <a:r>
              <a:rPr lang="en-US" altLang="en-US" sz="2400" dirty="0" smtClean="0"/>
              <a:t>What went wrong?</a:t>
            </a:r>
          </a:p>
          <a:p>
            <a:pPr eaLnBrk="1" fontAlgn="auto" hangingPunct="1">
              <a:spcBef>
                <a:spcPts val="0"/>
              </a:spcBef>
              <a:spcAft>
                <a:spcPts val="1200"/>
              </a:spcAft>
              <a:buFont typeface="Arial"/>
              <a:buChar char="•"/>
              <a:defRPr/>
            </a:pPr>
            <a:r>
              <a:rPr lang="en-US" altLang="en-US" sz="2400" dirty="0" smtClean="0"/>
              <a:t>Were patient identification, history number, specimen name, and laterality correctly listed on paperwork via independent verification?</a:t>
            </a:r>
          </a:p>
          <a:p>
            <a:pPr eaLnBrk="1" fontAlgn="auto" hangingPunct="1">
              <a:spcBef>
                <a:spcPts val="0"/>
              </a:spcBef>
              <a:spcAft>
                <a:spcPts val="1200"/>
              </a:spcAft>
              <a:buFont typeface="Arial"/>
              <a:buChar char="•"/>
              <a:defRPr/>
            </a:pPr>
            <a:r>
              <a:rPr lang="en-US" altLang="en-US" sz="2400" dirty="0" smtClean="0"/>
              <a:t>Is plan for postoperative transition of care communicated?</a:t>
            </a:r>
          </a:p>
        </p:txBody>
      </p:sp>
    </p:spTree>
    <p:extLst>
      <p:ext uri="{BB962C8B-B14F-4D97-AF65-F5344CB8AC3E}">
        <p14:creationId xmlns:p14="http://schemas.microsoft.com/office/powerpoint/2010/main" val="2557655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Safety Program for Surgery Approach</a:t>
            </a:r>
            <a:endParaRPr lang="en-US" dirty="0"/>
          </a:p>
        </p:txBody>
      </p:sp>
      <p:grpSp>
        <p:nvGrpSpPr>
          <p:cNvPr id="4" name="Group 3" descr="Three columns presenting CUSP, Reducing SSIs and TRIP.&#10;&#10;TECHNICAL WORK:&#10;Translating Research into Practice (TRiP)&#10;1. Summarize evidence in checklist&#10;2. Identify local barriers to implementation&#10;3. Measure performance&#10;4. Ensure all patients get the evidence (Engage, Educate, Execute, Evaluate)&#10;Reducing Surgical Site Infections&#10;• Emerging evidence&#10;• Local opportunities to improve&#10;• Collaborative learning&#10;ADAPTIVE WORK:&#10;Comprehensive Unit-based Safety Program (CUSP)&#10;1. Educate staff on science of safety&#10;2. Identify defects&#10;3. Partner with a senior executive&#10;4. Learn from defects&#10;5. Improve teamwork and communication" title="Framework for Safety Program for Surgery"/>
          <p:cNvGrpSpPr/>
          <p:nvPr/>
        </p:nvGrpSpPr>
        <p:grpSpPr>
          <a:xfrm>
            <a:off x="685800" y="1185446"/>
            <a:ext cx="7700963" cy="5093434"/>
            <a:chOff x="685800" y="1185446"/>
            <a:chExt cx="7700963" cy="5093434"/>
          </a:xfrm>
        </p:grpSpPr>
        <p:grpSp>
          <p:nvGrpSpPr>
            <p:cNvPr id="6" name="Group 5"/>
            <p:cNvGrpSpPr/>
            <p:nvPr/>
          </p:nvGrpSpPr>
          <p:grpSpPr>
            <a:xfrm>
              <a:off x="3348037" y="1556286"/>
              <a:ext cx="2443163" cy="4267200"/>
              <a:chOff x="5943600" y="1562100"/>
              <a:chExt cx="2443163" cy="4267200"/>
            </a:xfrm>
          </p:grpSpPr>
          <p:sp>
            <p:nvSpPr>
              <p:cNvPr id="10" name="Rectangle 9"/>
              <p:cNvSpPr/>
              <p:nvPr/>
            </p:nvSpPr>
            <p:spPr bwMode="auto">
              <a:xfrm>
                <a:off x="5943600" y="1562100"/>
                <a:ext cx="2438400" cy="774700"/>
              </a:xfrm>
              <a:prstGeom prst="rect">
                <a:avLst/>
              </a:prstGeom>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altLang="zh-CN" sz="1600" b="1" dirty="0" smtClean="0">
                    <a:solidFill>
                      <a:schemeClr val="tx1"/>
                    </a:solidFill>
                    <a:latin typeface="Calibri"/>
                    <a:cs typeface="Calibri"/>
                  </a:rPr>
                  <a:t>Reducing Surgical Site Infections</a:t>
                </a:r>
                <a:endParaRPr lang="en-US" altLang="zh-CN" sz="1600" b="1" dirty="0">
                  <a:solidFill>
                    <a:schemeClr val="tx1"/>
                  </a:solidFill>
                  <a:latin typeface="Calibri"/>
                  <a:cs typeface="Calibri"/>
                </a:endParaRPr>
              </a:p>
            </p:txBody>
          </p:sp>
          <p:sp>
            <p:nvSpPr>
              <p:cNvPr id="11" name="Rectangle 10"/>
              <p:cNvSpPr/>
              <p:nvPr/>
            </p:nvSpPr>
            <p:spPr bwMode="auto">
              <a:xfrm>
                <a:off x="5943600" y="2362200"/>
                <a:ext cx="2443163" cy="34671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spcAft>
                    <a:spcPts val="600"/>
                  </a:spcAft>
                  <a:buFont typeface="+mj-lt"/>
                  <a:buAutoNum type="arabicPeriod"/>
                </a:pPr>
                <a:r>
                  <a:rPr lang="en-US" sz="1600" dirty="0" smtClean="0">
                    <a:solidFill>
                      <a:schemeClr val="tx1"/>
                    </a:solidFill>
                    <a:latin typeface="Calibri"/>
                    <a:cs typeface="Calibri"/>
                  </a:rPr>
                  <a:t>Emerging evidence</a:t>
                </a:r>
              </a:p>
              <a:p>
                <a:pPr marL="452438" lvl="1" indent="-107950">
                  <a:spcAft>
                    <a:spcPts val="600"/>
                  </a:spcAft>
                  <a:buFont typeface="Arial"/>
                  <a:buChar char="•"/>
                </a:pPr>
                <a:r>
                  <a:rPr lang="en-US" sz="1600" dirty="0" smtClean="0">
                    <a:solidFill>
                      <a:schemeClr val="tx1"/>
                    </a:solidFill>
                    <a:latin typeface="Calibri"/>
                    <a:cs typeface="Calibri"/>
                  </a:rPr>
                  <a:t>Skin preparation</a:t>
                </a:r>
              </a:p>
              <a:p>
                <a:pPr marL="452438" lvl="1" indent="-107950">
                  <a:spcAft>
                    <a:spcPts val="600"/>
                  </a:spcAft>
                  <a:buFont typeface="Arial"/>
                  <a:buChar char="•"/>
                </a:pPr>
                <a:r>
                  <a:rPr lang="en-US" sz="1600" dirty="0" smtClean="0">
                    <a:solidFill>
                      <a:schemeClr val="tx1"/>
                    </a:solidFill>
                    <a:latin typeface="Calibri"/>
                    <a:cs typeface="Calibri"/>
                  </a:rPr>
                  <a:t>Normothermia</a:t>
                </a:r>
              </a:p>
              <a:p>
                <a:pPr marL="452438" lvl="1" indent="-107950">
                  <a:spcAft>
                    <a:spcPts val="600"/>
                  </a:spcAft>
                  <a:buFont typeface="Arial"/>
                  <a:buChar char="•"/>
                </a:pPr>
                <a:r>
                  <a:rPr lang="en-US" sz="1600" dirty="0" smtClean="0">
                    <a:solidFill>
                      <a:schemeClr val="tx1"/>
                    </a:solidFill>
                    <a:latin typeface="Calibri"/>
                    <a:cs typeface="Calibri"/>
                  </a:rPr>
                  <a:t>Glucose control</a:t>
                </a:r>
              </a:p>
              <a:p>
                <a:pPr marL="452438" lvl="1" indent="-107950">
                  <a:spcAft>
                    <a:spcPts val="600"/>
                  </a:spcAft>
                  <a:buFont typeface="Arial"/>
                  <a:buChar char="•"/>
                </a:pPr>
                <a:r>
                  <a:rPr lang="en-US" sz="1600" dirty="0" smtClean="0">
                    <a:solidFill>
                      <a:schemeClr val="tx1"/>
                    </a:solidFill>
                    <a:latin typeface="Calibri"/>
                    <a:cs typeface="Calibri"/>
                  </a:rPr>
                  <a:t>Antibiotic redosing</a:t>
                </a:r>
              </a:p>
              <a:p>
                <a:pPr marL="342900" indent="-342900">
                  <a:spcAft>
                    <a:spcPts val="600"/>
                  </a:spcAft>
                  <a:buFont typeface="+mj-lt"/>
                  <a:buAutoNum type="arabicPeriod"/>
                </a:pPr>
                <a:r>
                  <a:rPr lang="en-US" sz="1600" dirty="0" smtClean="0">
                    <a:solidFill>
                      <a:schemeClr val="tx1"/>
                    </a:solidFill>
                    <a:latin typeface="Calibri"/>
                    <a:cs typeface="Calibri"/>
                  </a:rPr>
                  <a:t>Local opportunities to improve</a:t>
                </a:r>
              </a:p>
              <a:p>
                <a:pPr marL="342900" indent="-342900">
                  <a:spcAft>
                    <a:spcPts val="600"/>
                  </a:spcAft>
                  <a:buFont typeface="+mj-lt"/>
                  <a:buAutoNum type="arabicPeriod"/>
                </a:pPr>
                <a:r>
                  <a:rPr lang="en-US" sz="1600" dirty="0" smtClean="0">
                    <a:solidFill>
                      <a:schemeClr val="tx1"/>
                    </a:solidFill>
                    <a:latin typeface="Calibri"/>
                    <a:cs typeface="Calibri"/>
                  </a:rPr>
                  <a:t>Collaborative learning</a:t>
                </a:r>
                <a:endParaRPr lang="en-US" sz="1600" dirty="0">
                  <a:solidFill>
                    <a:schemeClr val="tx1"/>
                  </a:solidFill>
                  <a:latin typeface="Calibri"/>
                  <a:cs typeface="Calibri"/>
                </a:endParaRPr>
              </a:p>
            </p:txBody>
          </p:sp>
        </p:grpSp>
        <p:sp>
          <p:nvSpPr>
            <p:cNvPr id="15" name="Rectangle 14"/>
            <p:cNvSpPr/>
            <p:nvPr/>
          </p:nvSpPr>
          <p:spPr bwMode="auto">
            <a:xfrm>
              <a:off x="3348038" y="5867400"/>
              <a:ext cx="5029200" cy="41148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anchor="ctr"/>
            <a:lstStyle/>
            <a:p>
              <a:pPr>
                <a:defRPr/>
              </a:pPr>
              <a:endParaRPr lang="en-US" altLang="zh-CN" sz="1600" spc="300" dirty="0" smtClean="0">
                <a:solidFill>
                  <a:srgbClr val="FFFFFF"/>
                </a:solidFill>
                <a:latin typeface="Calibri"/>
                <a:cs typeface="Calibri"/>
              </a:endParaRPr>
            </a:p>
            <a:p>
              <a:pPr algn="ctr">
                <a:defRPr/>
              </a:pPr>
              <a:r>
                <a:rPr lang="en-US" altLang="zh-CN" sz="1600" b="1" spc="300" dirty="0" smtClean="0">
                  <a:solidFill>
                    <a:srgbClr val="FFFFFF"/>
                  </a:solidFill>
                  <a:latin typeface="Calibri"/>
                  <a:cs typeface="Calibri"/>
                </a:rPr>
                <a:t>TECHNICAL WORK</a:t>
              </a:r>
              <a:endParaRPr lang="en-US" altLang="zh-CN" b="1" spc="300" dirty="0" smtClean="0">
                <a:solidFill>
                  <a:srgbClr val="FFFFFF"/>
                </a:solidFill>
                <a:latin typeface="Calibri"/>
                <a:cs typeface="Calibri"/>
              </a:endParaRPr>
            </a:p>
            <a:p>
              <a:pPr algn="ctr">
                <a:defRPr/>
              </a:pPr>
              <a:endParaRPr lang="en-US" altLang="zh-CN" sz="1600" spc="300" dirty="0">
                <a:solidFill>
                  <a:srgbClr val="FFFFFF"/>
                </a:solidFill>
                <a:latin typeface="Calibri"/>
                <a:cs typeface="Calibri"/>
              </a:endParaRPr>
            </a:p>
          </p:txBody>
        </p:sp>
        <p:grpSp>
          <p:nvGrpSpPr>
            <p:cNvPr id="5" name="Group 4"/>
            <p:cNvGrpSpPr/>
            <p:nvPr/>
          </p:nvGrpSpPr>
          <p:grpSpPr>
            <a:xfrm>
              <a:off x="5867400" y="1562100"/>
              <a:ext cx="2519363" cy="4267200"/>
              <a:chOff x="5867400" y="1562100"/>
              <a:chExt cx="2519363" cy="4267200"/>
            </a:xfrm>
          </p:grpSpPr>
          <p:sp>
            <p:nvSpPr>
              <p:cNvPr id="8" name="Rectangle 7"/>
              <p:cNvSpPr/>
              <p:nvPr/>
            </p:nvSpPr>
            <p:spPr bwMode="auto">
              <a:xfrm>
                <a:off x="5867400" y="1562100"/>
                <a:ext cx="2519363" cy="754063"/>
              </a:xfrm>
              <a:prstGeom prst="rect">
                <a:avLst/>
              </a:prstGeom>
              <a:ln/>
            </p:spPr>
            <p:style>
              <a:lnRef idx="1">
                <a:schemeClr val="accent5"/>
              </a:lnRef>
              <a:fillRef idx="2">
                <a:schemeClr val="accent5"/>
              </a:fillRef>
              <a:effectRef idx="1">
                <a:schemeClr val="accent5"/>
              </a:effectRef>
              <a:fontRef idx="minor">
                <a:schemeClr val="dk1"/>
              </a:fontRef>
            </p:style>
            <p:txBody>
              <a:bodyPr anchor="ctr"/>
              <a:lstStyle/>
              <a:p>
                <a:pPr>
                  <a:defRPr/>
                </a:pPr>
                <a:endParaRPr lang="en-US" altLang="zh-CN" sz="1600" b="1" dirty="0">
                  <a:solidFill>
                    <a:schemeClr val="tx1"/>
                  </a:solidFill>
                  <a:latin typeface="Calibri"/>
                  <a:cs typeface="Calibri"/>
                </a:endParaRPr>
              </a:p>
              <a:p>
                <a:pPr algn="ctr">
                  <a:defRPr/>
                </a:pPr>
                <a:r>
                  <a:rPr lang="en-US" altLang="zh-CN" sz="1600" b="1" dirty="0">
                    <a:solidFill>
                      <a:schemeClr val="tx1"/>
                    </a:solidFill>
                    <a:latin typeface="Calibri"/>
                    <a:cs typeface="Calibri"/>
                  </a:rPr>
                  <a:t>Translating Evidence Into Practice</a:t>
                </a:r>
              </a:p>
              <a:p>
                <a:pPr algn="ctr">
                  <a:defRPr/>
                </a:pPr>
                <a:endParaRPr lang="en-US" altLang="zh-CN" sz="1600" b="1" dirty="0">
                  <a:solidFill>
                    <a:schemeClr val="tx1"/>
                  </a:solidFill>
                  <a:latin typeface="Calibri"/>
                  <a:cs typeface="Calibri"/>
                </a:endParaRPr>
              </a:p>
            </p:txBody>
          </p:sp>
          <p:sp>
            <p:nvSpPr>
              <p:cNvPr id="9" name="Rectangle 8"/>
              <p:cNvSpPr/>
              <p:nvPr/>
            </p:nvSpPr>
            <p:spPr bwMode="auto">
              <a:xfrm>
                <a:off x="5867400" y="2362200"/>
                <a:ext cx="2519362" cy="34671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spcAft>
                    <a:spcPts val="1200"/>
                  </a:spcAft>
                  <a:buFont typeface="+mj-lt"/>
                  <a:buAutoNum type="arabicPeriod"/>
                  <a:defRPr/>
                </a:pPr>
                <a:r>
                  <a:rPr lang="en-US" sz="1600" dirty="0" smtClean="0">
                    <a:solidFill>
                      <a:schemeClr val="tx1"/>
                    </a:solidFill>
                    <a:latin typeface="Calibri"/>
                    <a:cs typeface="Calibri"/>
                  </a:rPr>
                  <a:t>Summarize </a:t>
                </a:r>
                <a:r>
                  <a:rPr lang="en-US" sz="1600" dirty="0">
                    <a:solidFill>
                      <a:schemeClr val="tx1"/>
                    </a:solidFill>
                    <a:latin typeface="Calibri"/>
                    <a:cs typeface="Calibri"/>
                  </a:rPr>
                  <a:t>the  evidence </a:t>
                </a:r>
                <a:r>
                  <a:rPr lang="en-US" sz="1600" dirty="0" smtClean="0">
                    <a:solidFill>
                      <a:schemeClr val="tx1"/>
                    </a:solidFill>
                    <a:latin typeface="Calibri"/>
                    <a:cs typeface="Calibri"/>
                  </a:rPr>
                  <a:t>in </a:t>
                </a:r>
                <a:r>
                  <a:rPr lang="en-US" sz="1600" dirty="0">
                    <a:solidFill>
                      <a:schemeClr val="tx1"/>
                    </a:solidFill>
                    <a:latin typeface="Calibri"/>
                    <a:cs typeface="Calibri"/>
                  </a:rPr>
                  <a:t>a </a:t>
                </a:r>
                <a:r>
                  <a:rPr lang="en-US" sz="1600" dirty="0" smtClean="0">
                    <a:solidFill>
                      <a:schemeClr val="tx1"/>
                    </a:solidFill>
                    <a:latin typeface="Calibri"/>
                    <a:cs typeface="Calibri"/>
                  </a:rPr>
                  <a:t>checklist</a:t>
                </a:r>
                <a:endParaRPr lang="en-US" sz="1600" dirty="0">
                  <a:solidFill>
                    <a:schemeClr val="tx1"/>
                  </a:solidFill>
                  <a:latin typeface="Calibri"/>
                  <a:cs typeface="Calibri"/>
                </a:endParaRPr>
              </a:p>
              <a:p>
                <a:pPr marL="342900" indent="-342900">
                  <a:spcAft>
                    <a:spcPts val="1200"/>
                  </a:spcAft>
                  <a:buFont typeface="Calibri" charset="0"/>
                  <a:buAutoNum type="arabicPeriod"/>
                  <a:defRPr/>
                </a:pPr>
                <a:r>
                  <a:rPr lang="en-US" sz="1600" dirty="0">
                    <a:solidFill>
                      <a:schemeClr val="tx1"/>
                    </a:solidFill>
                    <a:latin typeface="Calibri"/>
                    <a:cs typeface="Calibri"/>
                  </a:rPr>
                  <a:t>Identify local barriers to implementation </a:t>
                </a:r>
              </a:p>
              <a:p>
                <a:pPr marL="342900" indent="-342900">
                  <a:spcAft>
                    <a:spcPts val="1200"/>
                  </a:spcAft>
                  <a:buFont typeface="Calibri" charset="0"/>
                  <a:buAutoNum type="arabicPeriod"/>
                  <a:defRPr/>
                </a:pPr>
                <a:r>
                  <a:rPr lang="en-US" sz="1600" dirty="0">
                    <a:solidFill>
                      <a:schemeClr val="tx1"/>
                    </a:solidFill>
                    <a:latin typeface="Calibri"/>
                    <a:cs typeface="Calibri"/>
                  </a:rPr>
                  <a:t>Measure  </a:t>
                </a:r>
                <a:r>
                  <a:rPr lang="en-US" sz="1600" dirty="0" smtClean="0">
                    <a:solidFill>
                      <a:schemeClr val="tx1"/>
                    </a:solidFill>
                    <a:latin typeface="Calibri"/>
                    <a:cs typeface="Calibri"/>
                  </a:rPr>
                  <a:t>performance</a:t>
                </a:r>
                <a:endParaRPr lang="en-US" sz="1600" dirty="0">
                  <a:solidFill>
                    <a:schemeClr val="tx1"/>
                  </a:solidFill>
                  <a:latin typeface="Calibri"/>
                  <a:cs typeface="Calibri"/>
                </a:endParaRPr>
              </a:p>
              <a:p>
                <a:pPr marL="342900" indent="-342900">
                  <a:buFont typeface="Calibri" charset="0"/>
                  <a:buAutoNum type="arabicPeriod"/>
                  <a:defRPr/>
                </a:pPr>
                <a:r>
                  <a:rPr lang="en-US" sz="1600" dirty="0">
                    <a:solidFill>
                      <a:schemeClr val="tx1"/>
                    </a:solidFill>
                    <a:latin typeface="Calibri"/>
                    <a:cs typeface="Calibri"/>
                  </a:rPr>
                  <a:t>Ensure all patients get the </a:t>
                </a:r>
                <a:r>
                  <a:rPr lang="en-US" sz="1600" dirty="0" smtClean="0">
                    <a:solidFill>
                      <a:schemeClr val="tx1"/>
                    </a:solidFill>
                    <a:latin typeface="Calibri"/>
                    <a:cs typeface="Calibri"/>
                  </a:rPr>
                  <a:t>evidence</a:t>
                </a:r>
              </a:p>
              <a:p>
                <a:pPr marL="800100" lvl="1" indent="-342900">
                  <a:buFont typeface="Arial"/>
                  <a:buChar char="•"/>
                  <a:defRPr/>
                </a:pPr>
                <a:r>
                  <a:rPr lang="en-US" sz="1600" dirty="0" smtClean="0">
                    <a:solidFill>
                      <a:schemeClr val="tx1"/>
                    </a:solidFill>
                    <a:latin typeface="Calibri"/>
                    <a:cs typeface="Calibri"/>
                  </a:rPr>
                  <a:t>Engage</a:t>
                </a:r>
              </a:p>
              <a:p>
                <a:pPr marL="800100" lvl="1" indent="-342900">
                  <a:buFont typeface="Arial"/>
                  <a:buChar char="•"/>
                  <a:defRPr/>
                </a:pPr>
                <a:r>
                  <a:rPr lang="en-US" sz="1600" dirty="0" smtClean="0">
                    <a:solidFill>
                      <a:schemeClr val="tx1"/>
                    </a:solidFill>
                    <a:latin typeface="Calibri"/>
                    <a:cs typeface="Calibri"/>
                  </a:rPr>
                  <a:t>Educate</a:t>
                </a:r>
              </a:p>
              <a:p>
                <a:pPr marL="800100" lvl="1" indent="-342900">
                  <a:buFont typeface="Arial"/>
                  <a:buChar char="•"/>
                  <a:defRPr/>
                </a:pPr>
                <a:r>
                  <a:rPr lang="en-US" sz="1600" dirty="0" smtClean="0">
                    <a:solidFill>
                      <a:schemeClr val="tx1"/>
                    </a:solidFill>
                    <a:latin typeface="Calibri"/>
                    <a:cs typeface="Calibri"/>
                  </a:rPr>
                  <a:t>Execute</a:t>
                </a:r>
              </a:p>
              <a:p>
                <a:pPr marL="800100" lvl="1" indent="-342900">
                  <a:buFont typeface="Arial"/>
                  <a:buChar char="•"/>
                  <a:defRPr/>
                </a:pPr>
                <a:r>
                  <a:rPr lang="en-US" sz="1600" dirty="0" smtClean="0">
                    <a:solidFill>
                      <a:schemeClr val="tx1"/>
                    </a:solidFill>
                    <a:latin typeface="Calibri"/>
                    <a:cs typeface="Calibri"/>
                  </a:rPr>
                  <a:t>Evaluate</a:t>
                </a:r>
                <a:endParaRPr lang="en-US" sz="1600" dirty="0">
                  <a:solidFill>
                    <a:schemeClr val="tx1"/>
                  </a:solidFill>
                  <a:latin typeface="Calibri"/>
                  <a:cs typeface="Calibri"/>
                </a:endParaRPr>
              </a:p>
              <a:p>
                <a:pPr marL="342900" indent="-342900">
                  <a:spcAft>
                    <a:spcPts val="1200"/>
                  </a:spcAft>
                  <a:buFont typeface="Calibri" charset="0"/>
                  <a:buAutoNum type="arabicPeriod"/>
                  <a:defRPr/>
                </a:pPr>
                <a:endParaRPr lang="en-US" sz="1100" dirty="0">
                  <a:solidFill>
                    <a:schemeClr val="tx1"/>
                  </a:solidFill>
                  <a:latin typeface="Calibri"/>
                  <a:cs typeface="Calibri"/>
                </a:endParaRPr>
              </a:p>
              <a:p>
                <a:pPr marL="342900" indent="-342900">
                  <a:spcAft>
                    <a:spcPts val="1200"/>
                  </a:spcAft>
                  <a:defRPr/>
                </a:pPr>
                <a:endParaRPr lang="en-US" sz="1100" dirty="0">
                  <a:solidFill>
                    <a:srgbClr val="FFFFFF"/>
                  </a:solidFill>
                  <a:latin typeface="Calibri"/>
                  <a:cs typeface="Calibri"/>
                </a:endParaRPr>
              </a:p>
            </p:txBody>
          </p:sp>
        </p:grpSp>
        <p:sp>
          <p:nvSpPr>
            <p:cNvPr id="17" name="TextBox 16"/>
            <p:cNvSpPr txBox="1"/>
            <p:nvPr/>
          </p:nvSpPr>
          <p:spPr>
            <a:xfrm>
              <a:off x="3348038" y="1185446"/>
              <a:ext cx="5029200" cy="338554"/>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600" b="1" spc="300" dirty="0" smtClean="0">
                  <a:solidFill>
                    <a:schemeClr val="bg1"/>
                  </a:solidFill>
                  <a:latin typeface="Calibri"/>
                  <a:cs typeface="Calibri"/>
                </a:rPr>
                <a:t>COMMON PROBLEMS</a:t>
              </a:r>
              <a:endParaRPr lang="en-US" sz="1600" b="1" spc="300" dirty="0">
                <a:solidFill>
                  <a:schemeClr val="bg1"/>
                </a:solidFill>
                <a:latin typeface="Calibri"/>
                <a:cs typeface="Calibri"/>
              </a:endParaRPr>
            </a:p>
          </p:txBody>
        </p:sp>
        <p:grpSp>
          <p:nvGrpSpPr>
            <p:cNvPr id="3" name="Group 2"/>
            <p:cNvGrpSpPr/>
            <p:nvPr/>
          </p:nvGrpSpPr>
          <p:grpSpPr>
            <a:xfrm>
              <a:off x="685800" y="1185672"/>
              <a:ext cx="2514600" cy="5093208"/>
              <a:chOff x="-2057400" y="1109472"/>
              <a:chExt cx="2514600" cy="5093208"/>
            </a:xfrm>
          </p:grpSpPr>
          <p:sp>
            <p:nvSpPr>
              <p:cNvPr id="7" name="Rectangle 6"/>
              <p:cNvSpPr/>
              <p:nvPr/>
            </p:nvSpPr>
            <p:spPr bwMode="auto">
              <a:xfrm>
                <a:off x="-2057400" y="2971800"/>
                <a:ext cx="2514600" cy="28194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ts val="0"/>
                  </a:spcBef>
                  <a:spcAft>
                    <a:spcPts val="600"/>
                  </a:spcAft>
                  <a:buFont typeface="+mj-lt"/>
                  <a:buAutoNum type="arabicPeriod"/>
                  <a:defRPr/>
                </a:pPr>
                <a:r>
                  <a:rPr lang="en-US" sz="1600" dirty="0" smtClean="0">
                    <a:solidFill>
                      <a:schemeClr val="tx1">
                        <a:lumMod val="75000"/>
                      </a:schemeClr>
                    </a:solidFill>
                    <a:latin typeface="Calibri"/>
                    <a:cs typeface="Calibri"/>
                  </a:rPr>
                  <a:t>Educate </a:t>
                </a:r>
                <a:r>
                  <a:rPr lang="en-US" sz="1600" dirty="0">
                    <a:solidFill>
                      <a:schemeClr val="tx1">
                        <a:lumMod val="75000"/>
                      </a:schemeClr>
                    </a:solidFill>
                    <a:latin typeface="Calibri"/>
                    <a:cs typeface="Calibri"/>
                  </a:rPr>
                  <a:t>staff on science of </a:t>
                </a:r>
                <a:r>
                  <a:rPr lang="en-US" sz="1600" dirty="0" smtClean="0">
                    <a:solidFill>
                      <a:schemeClr val="tx1">
                        <a:lumMod val="75000"/>
                      </a:schemeClr>
                    </a:solidFill>
                    <a:latin typeface="Calibri"/>
                    <a:cs typeface="Calibri"/>
                  </a:rPr>
                  <a:t>safety</a:t>
                </a:r>
              </a:p>
              <a:p>
                <a:pPr marL="342900" indent="-342900" fontAlgn="auto">
                  <a:spcBef>
                    <a:spcPts val="0"/>
                  </a:spcBef>
                  <a:spcAft>
                    <a:spcPts val="600"/>
                  </a:spcAft>
                  <a:buFont typeface="+mj-lt"/>
                  <a:buAutoNum type="arabicPeriod"/>
                  <a:defRPr/>
                </a:pPr>
                <a:r>
                  <a:rPr lang="en-US" sz="1600" dirty="0" smtClean="0">
                    <a:solidFill>
                      <a:schemeClr val="tx1"/>
                    </a:solidFill>
                    <a:latin typeface="Calibri"/>
                    <a:cs typeface="Calibri"/>
                  </a:rPr>
                  <a:t>Identify defects</a:t>
                </a:r>
                <a:endParaRPr lang="en-US" sz="1600" dirty="0">
                  <a:solidFill>
                    <a:schemeClr val="tx1"/>
                  </a:solidFill>
                  <a:latin typeface="Calibri"/>
                  <a:cs typeface="Calibri"/>
                </a:endParaRPr>
              </a:p>
              <a:p>
                <a:pPr marL="342900" indent="-342900" fontAlgn="auto">
                  <a:spcBef>
                    <a:spcPts val="0"/>
                  </a:spcBef>
                  <a:spcAft>
                    <a:spcPts val="600"/>
                  </a:spcAft>
                  <a:buFont typeface="+mj-lt"/>
                  <a:buAutoNum type="arabicPeriod"/>
                  <a:defRPr/>
                </a:pPr>
                <a:r>
                  <a:rPr lang="en-US" sz="1600" dirty="0" smtClean="0">
                    <a:solidFill>
                      <a:schemeClr val="tx1"/>
                    </a:solidFill>
                    <a:latin typeface="Calibri"/>
                    <a:cs typeface="Calibri"/>
                  </a:rPr>
                  <a:t>Partner with senior </a:t>
                </a:r>
                <a:r>
                  <a:rPr lang="en-US" sz="1600" dirty="0">
                    <a:solidFill>
                      <a:schemeClr val="tx1"/>
                    </a:solidFill>
                    <a:latin typeface="Calibri"/>
                    <a:cs typeface="Calibri"/>
                  </a:rPr>
                  <a:t>e</a:t>
                </a:r>
                <a:r>
                  <a:rPr lang="en-US" sz="1600" dirty="0" smtClean="0">
                    <a:solidFill>
                      <a:schemeClr val="tx1"/>
                    </a:solidFill>
                    <a:latin typeface="Calibri"/>
                    <a:cs typeface="Calibri"/>
                  </a:rPr>
                  <a:t>xecutive</a:t>
                </a:r>
                <a:endParaRPr lang="en-US" sz="1600" dirty="0">
                  <a:solidFill>
                    <a:schemeClr val="tx1"/>
                  </a:solidFill>
                  <a:latin typeface="Calibri"/>
                  <a:cs typeface="Calibri"/>
                </a:endParaRPr>
              </a:p>
              <a:p>
                <a:pPr marL="342900" indent="-342900" fontAlgn="auto">
                  <a:spcBef>
                    <a:spcPts val="0"/>
                  </a:spcBef>
                  <a:spcAft>
                    <a:spcPts val="600"/>
                  </a:spcAft>
                  <a:buFont typeface="+mj-lt"/>
                  <a:buAutoNum type="arabicPeriod"/>
                  <a:defRPr/>
                </a:pPr>
                <a:r>
                  <a:rPr lang="en-US" sz="1600" dirty="0" smtClean="0">
                    <a:solidFill>
                      <a:schemeClr val="tx1"/>
                    </a:solidFill>
                    <a:latin typeface="Calibri"/>
                    <a:cs typeface="Calibri"/>
                  </a:rPr>
                  <a:t>Learn from defects</a:t>
                </a:r>
              </a:p>
              <a:p>
                <a:pPr marL="342900" indent="-342900" fontAlgn="auto">
                  <a:spcBef>
                    <a:spcPts val="0"/>
                  </a:spcBef>
                  <a:spcAft>
                    <a:spcPts val="600"/>
                  </a:spcAft>
                  <a:buFont typeface="+mj-lt"/>
                  <a:buAutoNum type="arabicPeriod"/>
                  <a:defRPr/>
                </a:pPr>
                <a:r>
                  <a:rPr lang="en-US" sz="1600" dirty="0" smtClean="0">
                    <a:solidFill>
                      <a:schemeClr val="tx1"/>
                    </a:solidFill>
                    <a:latin typeface="Calibri"/>
                    <a:cs typeface="Calibri"/>
                  </a:rPr>
                  <a:t>Improve teamwork and communication </a:t>
                </a:r>
                <a:r>
                  <a:rPr lang="en-US" sz="1600" dirty="0">
                    <a:solidFill>
                      <a:schemeClr val="tx1"/>
                    </a:solidFill>
                    <a:latin typeface="Calibri"/>
                    <a:cs typeface="Calibri"/>
                  </a:rPr>
                  <a:t>tools </a:t>
                </a:r>
              </a:p>
            </p:txBody>
          </p:sp>
          <p:sp>
            <p:nvSpPr>
              <p:cNvPr id="22" name="Rectangle 21"/>
              <p:cNvSpPr/>
              <p:nvPr/>
            </p:nvSpPr>
            <p:spPr bwMode="auto">
              <a:xfrm>
                <a:off x="-2057400" y="2245896"/>
                <a:ext cx="2514600" cy="725904"/>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fontAlgn="auto">
                  <a:spcBef>
                    <a:spcPts val="0"/>
                  </a:spcBef>
                  <a:spcAft>
                    <a:spcPts val="600"/>
                  </a:spcAft>
                  <a:defRPr/>
                </a:pPr>
                <a:r>
                  <a:rPr lang="en-US" sz="1400" dirty="0">
                    <a:solidFill>
                      <a:srgbClr val="000000"/>
                    </a:solidFill>
                    <a:latin typeface="Calibri"/>
                    <a:cs typeface="Calibri"/>
                  </a:rPr>
                  <a:t>Prework: Measure </a:t>
                </a:r>
                <a:r>
                  <a:rPr lang="en-US" sz="1400" dirty="0" smtClean="0">
                    <a:solidFill>
                      <a:srgbClr val="000000"/>
                    </a:solidFill>
                    <a:latin typeface="Calibri"/>
                    <a:cs typeface="Calibri"/>
                  </a:rPr>
                  <a:t>frontline </a:t>
                </a:r>
                <a:r>
                  <a:rPr lang="en-US" sz="1400" dirty="0">
                    <a:solidFill>
                      <a:srgbClr val="000000"/>
                    </a:solidFill>
                    <a:latin typeface="Calibri"/>
                    <a:cs typeface="Calibri"/>
                  </a:rPr>
                  <a:t>perceptions of safety culture </a:t>
                </a:r>
                <a:r>
                  <a:rPr lang="en-US" sz="1400" dirty="0" smtClean="0">
                    <a:solidFill>
                      <a:srgbClr val="000000"/>
                    </a:solidFill>
                    <a:latin typeface="Calibri"/>
                    <a:cs typeface="Calibri"/>
                  </a:rPr>
                  <a:t>with HSOPS survey</a:t>
                </a:r>
                <a:endParaRPr lang="en-US" sz="1400" dirty="0">
                  <a:solidFill>
                    <a:srgbClr val="000000"/>
                  </a:solidFill>
                  <a:latin typeface="Calibri"/>
                  <a:cs typeface="Calibri"/>
                </a:endParaRPr>
              </a:p>
            </p:txBody>
          </p:sp>
          <p:sp>
            <p:nvSpPr>
              <p:cNvPr id="16" name="Rectangle 15"/>
              <p:cNvSpPr/>
              <p:nvPr/>
            </p:nvSpPr>
            <p:spPr bwMode="auto">
              <a:xfrm>
                <a:off x="-2057400" y="5791200"/>
                <a:ext cx="2514600" cy="41148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altLang="zh-CN" sz="1600" b="1" spc="300" dirty="0" smtClean="0">
                    <a:solidFill>
                      <a:schemeClr val="bg1"/>
                    </a:solidFill>
                    <a:latin typeface="Calibri"/>
                    <a:cs typeface="Calibri"/>
                  </a:rPr>
                  <a:t>ADAPTIVE WORK</a:t>
                </a:r>
                <a:endParaRPr lang="en-US" altLang="zh-CN" b="1" spc="300" dirty="0">
                  <a:solidFill>
                    <a:schemeClr val="bg1"/>
                  </a:solidFill>
                  <a:latin typeface="Calibri"/>
                  <a:cs typeface="Calibri"/>
                </a:endParaRPr>
              </a:p>
            </p:txBody>
          </p:sp>
          <p:sp>
            <p:nvSpPr>
              <p:cNvPr id="21" name="Rectangle 20"/>
              <p:cNvSpPr/>
              <p:nvPr/>
            </p:nvSpPr>
            <p:spPr bwMode="auto">
              <a:xfrm>
                <a:off x="-2057400" y="1487904"/>
                <a:ext cx="2514600" cy="762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altLang="zh-CN" sz="1600" b="1" dirty="0">
                    <a:solidFill>
                      <a:srgbClr val="000000"/>
                    </a:solidFill>
                    <a:latin typeface="Calibri"/>
                    <a:cs typeface="Calibri"/>
                  </a:rPr>
                  <a:t>Comprehensive Unit-based Safety Program (CUSP</a:t>
                </a:r>
                <a:r>
                  <a:rPr lang="en-US" altLang="zh-CN" sz="1600" b="1" dirty="0" smtClean="0">
                    <a:solidFill>
                      <a:srgbClr val="000000"/>
                    </a:solidFill>
                    <a:latin typeface="Calibri"/>
                    <a:cs typeface="Calibri"/>
                  </a:rPr>
                  <a:t>)</a:t>
                </a:r>
                <a:endParaRPr lang="en-US" altLang="zh-CN" sz="1600" b="1" dirty="0">
                  <a:solidFill>
                    <a:srgbClr val="000000"/>
                  </a:solidFill>
                  <a:latin typeface="Calibri"/>
                  <a:cs typeface="Calibri"/>
                </a:endParaRPr>
              </a:p>
            </p:txBody>
          </p:sp>
          <p:sp>
            <p:nvSpPr>
              <p:cNvPr id="18" name="Rectangle 17"/>
              <p:cNvSpPr/>
              <p:nvPr/>
            </p:nvSpPr>
            <p:spPr>
              <a:xfrm>
                <a:off x="-2057400" y="1109472"/>
                <a:ext cx="2514600" cy="33832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b="1" spc="300" dirty="0" smtClean="0">
                    <a:latin typeface="Calibri"/>
                    <a:cs typeface="Calibri"/>
                  </a:rPr>
                  <a:t>LOCAL PROBLEMS</a:t>
                </a:r>
                <a:endParaRPr lang="en-US" sz="1600" b="1" spc="300" dirty="0">
                  <a:latin typeface="Calibri"/>
                  <a:cs typeface="Calibri"/>
                </a:endParaRPr>
              </a:p>
            </p:txBody>
          </p:sp>
        </p:grpSp>
        <p:sp>
          <p:nvSpPr>
            <p:cNvPr id="13" name="Curved Right Arrow 12"/>
            <p:cNvSpPr/>
            <p:nvPr/>
          </p:nvSpPr>
          <p:spPr>
            <a:xfrm rot="10800000">
              <a:off x="3276601" y="5334000"/>
              <a:ext cx="428439" cy="699136"/>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Calibri"/>
                <a:cs typeface="Calibri"/>
              </a:endParaRPr>
            </a:p>
          </p:txBody>
        </p:sp>
        <p:sp>
          <p:nvSpPr>
            <p:cNvPr id="14" name="Curved Left Arrow 13"/>
            <p:cNvSpPr/>
            <p:nvPr/>
          </p:nvSpPr>
          <p:spPr>
            <a:xfrm rot="10800000" flipV="1">
              <a:off x="2743200" y="5360068"/>
              <a:ext cx="457200" cy="735932"/>
            </a:xfrm>
            <a:prstGeom prst="curvedLef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Calibri"/>
                <a:cs typeface="Calibri"/>
              </a:endParaRPr>
            </a:p>
          </p:txBody>
        </p:sp>
        <p:sp>
          <p:nvSpPr>
            <p:cNvPr id="12" name="Right Arrow 11"/>
            <p:cNvSpPr/>
            <p:nvPr/>
          </p:nvSpPr>
          <p:spPr>
            <a:xfrm>
              <a:off x="5530314" y="1920194"/>
              <a:ext cx="533400" cy="484188"/>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dirty="0">
                <a:solidFill>
                  <a:schemeClr val="tx1">
                    <a:lumMod val="75000"/>
                  </a:schemeClr>
                </a:solidFill>
                <a:latin typeface="Calibri"/>
                <a:cs typeface="Calibri"/>
              </a:endParaRPr>
            </a:p>
          </p:txBody>
        </p:sp>
      </p:grpSp>
    </p:spTree>
    <p:extLst>
      <p:ext uri="{BB962C8B-B14F-4D97-AF65-F5344CB8AC3E}">
        <p14:creationId xmlns:p14="http://schemas.microsoft.com/office/powerpoint/2010/main" val="691688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dirty="0">
                <a:latin typeface="Calibri" charset="0"/>
                <a:ea typeface="MS PGothic" charset="0"/>
              </a:rPr>
              <a:t>Debriefings: Best Practices</a:t>
            </a:r>
          </a:p>
        </p:txBody>
      </p:sp>
      <p:sp>
        <p:nvSpPr>
          <p:cNvPr id="41987" name="Content Placeholder 1"/>
          <p:cNvSpPr>
            <a:spLocks noGrp="1"/>
          </p:cNvSpPr>
          <p:nvPr>
            <p:ph idx="1"/>
          </p:nvPr>
        </p:nvSpPr>
        <p:spPr/>
        <p:txBody>
          <a:bodyPr>
            <a:normAutofit/>
          </a:bodyPr>
          <a:lstStyle/>
          <a:p>
            <a:pPr eaLnBrk="1" hangingPunct="1">
              <a:spcBef>
                <a:spcPts val="0"/>
              </a:spcBef>
              <a:spcAft>
                <a:spcPts val="1200"/>
              </a:spcAft>
            </a:pPr>
            <a:r>
              <a:rPr lang="en-US" dirty="0">
                <a:latin typeface="Calibri" charset="0"/>
                <a:ea typeface="MS PGothic" charset="0"/>
              </a:rPr>
              <a:t>Develop a system to review identified issues</a:t>
            </a:r>
          </a:p>
          <a:p>
            <a:pPr eaLnBrk="1" hangingPunct="1">
              <a:spcBef>
                <a:spcPts val="0"/>
              </a:spcBef>
              <a:spcAft>
                <a:spcPts val="1200"/>
              </a:spcAft>
            </a:pPr>
            <a:r>
              <a:rPr lang="en-US" dirty="0">
                <a:latin typeface="Calibri" charset="0"/>
                <a:ea typeface="MS PGothic" charset="0"/>
              </a:rPr>
              <a:t>Review issues with </a:t>
            </a:r>
            <a:r>
              <a:rPr lang="en-US" dirty="0" smtClean="0">
                <a:latin typeface="Calibri" charset="0"/>
                <a:ea typeface="MS PGothic" charset="0"/>
              </a:rPr>
              <a:t>surgical site infection improvement </a:t>
            </a:r>
            <a:r>
              <a:rPr lang="en-US" dirty="0">
                <a:latin typeface="Calibri" charset="0"/>
                <a:ea typeface="MS PGothic" charset="0"/>
              </a:rPr>
              <a:t>team</a:t>
            </a:r>
          </a:p>
          <a:p>
            <a:pPr eaLnBrk="1" hangingPunct="1">
              <a:spcBef>
                <a:spcPts val="0"/>
              </a:spcBef>
              <a:spcAft>
                <a:spcPts val="1200"/>
              </a:spcAft>
            </a:pPr>
            <a:r>
              <a:rPr lang="en-US" dirty="0">
                <a:latin typeface="Calibri" charset="0"/>
                <a:ea typeface="MS PGothic" charset="0"/>
              </a:rPr>
              <a:t>Use the Learning From Defects tool</a:t>
            </a:r>
          </a:p>
          <a:p>
            <a:pPr lvl="1" eaLnBrk="1" hangingPunct="1">
              <a:spcBef>
                <a:spcPts val="0"/>
              </a:spcBef>
              <a:spcAft>
                <a:spcPts val="1200"/>
              </a:spcAft>
              <a:buClr>
                <a:schemeClr val="accent5"/>
              </a:buClr>
            </a:pPr>
            <a:r>
              <a:rPr lang="en-US" dirty="0">
                <a:latin typeface="Calibri" charset="0"/>
                <a:ea typeface="MS PGothic" charset="0"/>
              </a:rPr>
              <a:t>Identify all contributing factors</a:t>
            </a:r>
          </a:p>
          <a:p>
            <a:pPr lvl="1" eaLnBrk="1" hangingPunct="1">
              <a:spcBef>
                <a:spcPts val="0"/>
              </a:spcBef>
              <a:spcAft>
                <a:spcPts val="1200"/>
              </a:spcAft>
              <a:buClr>
                <a:schemeClr val="accent5"/>
              </a:buClr>
            </a:pPr>
            <a:r>
              <a:rPr lang="en-US" dirty="0">
                <a:latin typeface="Calibri" charset="0"/>
                <a:ea typeface="MS PGothic" charset="0"/>
              </a:rPr>
              <a:t>Develop plan to prevent </a:t>
            </a:r>
            <a:r>
              <a:rPr lang="en-US" dirty="0" smtClean="0">
                <a:latin typeface="Calibri" charset="0"/>
                <a:ea typeface="MS PGothic" charset="0"/>
              </a:rPr>
              <a:t>defects from </a:t>
            </a:r>
            <a:r>
              <a:rPr lang="en-US" dirty="0">
                <a:latin typeface="Calibri" charset="0"/>
                <a:ea typeface="MS PGothic" charset="0"/>
              </a:rPr>
              <a:t>happening again</a:t>
            </a:r>
          </a:p>
        </p:txBody>
      </p:sp>
    </p:spTree>
    <p:extLst>
      <p:ext uri="{BB962C8B-B14F-4D97-AF65-F5344CB8AC3E}">
        <p14:creationId xmlns:p14="http://schemas.microsoft.com/office/powerpoint/2010/main" val="26372587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ea typeface="MS PGothic" charset="0"/>
              </a:rPr>
              <a:t>Real-Time Identification of Defects</a:t>
            </a:r>
            <a:endParaRPr lang="en-US" dirty="0"/>
          </a:p>
        </p:txBody>
      </p:sp>
      <p:sp>
        <p:nvSpPr>
          <p:cNvPr id="43011" name="Content Placeholder 6"/>
          <p:cNvSpPr>
            <a:spLocks noGrp="1"/>
          </p:cNvSpPr>
          <p:nvPr>
            <p:ph idx="1"/>
          </p:nvPr>
        </p:nvSpPr>
        <p:spPr>
          <a:xfrm>
            <a:off x="457200" y="1295400"/>
            <a:ext cx="8229600" cy="4734296"/>
          </a:xfrm>
        </p:spPr>
        <p:txBody>
          <a:bodyPr>
            <a:normAutofit/>
          </a:bodyPr>
          <a:lstStyle/>
          <a:p>
            <a:pPr eaLnBrk="1" hangingPunct="1">
              <a:spcBef>
                <a:spcPct val="0"/>
              </a:spcBef>
              <a:spcAft>
                <a:spcPts val="600"/>
              </a:spcAft>
            </a:pPr>
            <a:r>
              <a:rPr lang="en-US" dirty="0">
                <a:latin typeface="Calibri" charset="0"/>
                <a:ea typeface="MS PGothic" charset="0"/>
              </a:rPr>
              <a:t>Customize form based on </a:t>
            </a:r>
            <a:r>
              <a:rPr lang="en-US" dirty="0" smtClean="0">
                <a:latin typeface="Calibri" charset="0"/>
                <a:ea typeface="MS PGothic" charset="0"/>
              </a:rPr>
              <a:t>needs </a:t>
            </a:r>
            <a:r>
              <a:rPr lang="en-US" dirty="0">
                <a:latin typeface="Calibri" charset="0"/>
                <a:ea typeface="MS PGothic" charset="0"/>
              </a:rPr>
              <a:t>in </a:t>
            </a:r>
            <a:r>
              <a:rPr lang="en-US" dirty="0" smtClean="0">
                <a:latin typeface="Calibri" charset="0"/>
                <a:ea typeface="MS PGothic" charset="0"/>
              </a:rPr>
              <a:t>your surgical </a:t>
            </a:r>
            <a:r>
              <a:rPr lang="en-US" dirty="0">
                <a:latin typeface="Calibri" charset="0"/>
                <a:ea typeface="MS PGothic" charset="0"/>
              </a:rPr>
              <a:t>unit</a:t>
            </a:r>
          </a:p>
          <a:p>
            <a:pPr eaLnBrk="1" hangingPunct="1">
              <a:spcBef>
                <a:spcPct val="0"/>
              </a:spcBef>
              <a:spcAft>
                <a:spcPts val="600"/>
              </a:spcAft>
            </a:pPr>
            <a:r>
              <a:rPr lang="en-US" dirty="0">
                <a:latin typeface="Calibri" charset="0"/>
                <a:ea typeface="MS PGothic" charset="0"/>
              </a:rPr>
              <a:t>Initiate candid discussions with surgeons about effective strategies for </a:t>
            </a:r>
            <a:r>
              <a:rPr lang="en-US" dirty="0" smtClean="0">
                <a:latin typeface="Calibri" charset="0"/>
                <a:ea typeface="MS PGothic" charset="0"/>
              </a:rPr>
              <a:t>briefing and debriefing</a:t>
            </a:r>
            <a:endParaRPr lang="en-US" dirty="0">
              <a:latin typeface="Calibri" charset="0"/>
              <a:ea typeface="MS PGothic" charset="0"/>
            </a:endParaRPr>
          </a:p>
          <a:p>
            <a:pPr eaLnBrk="1" hangingPunct="1">
              <a:spcBef>
                <a:spcPct val="0"/>
              </a:spcBef>
              <a:spcAft>
                <a:spcPts val="600"/>
              </a:spcAft>
            </a:pPr>
            <a:r>
              <a:rPr lang="en-US" dirty="0" smtClean="0">
                <a:latin typeface="Calibri" charset="0"/>
                <a:ea typeface="MS PGothic" charset="0"/>
              </a:rPr>
              <a:t>Provide protected </a:t>
            </a:r>
            <a:r>
              <a:rPr lang="en-US" dirty="0">
                <a:latin typeface="Calibri" charset="0"/>
                <a:ea typeface="MS PGothic" charset="0"/>
              </a:rPr>
              <a:t>time </a:t>
            </a:r>
            <a:r>
              <a:rPr lang="en-US" dirty="0" smtClean="0">
                <a:latin typeface="Calibri" charset="0"/>
                <a:ea typeface="MS PGothic" charset="0"/>
              </a:rPr>
              <a:t>for nurse to </a:t>
            </a:r>
            <a:r>
              <a:rPr lang="en-US" dirty="0">
                <a:latin typeface="Calibri" charset="0"/>
                <a:ea typeface="MS PGothic" charset="0"/>
              </a:rPr>
              <a:t>address defects and communicate solutions</a:t>
            </a:r>
          </a:p>
          <a:p>
            <a:pPr eaLnBrk="1" hangingPunct="1">
              <a:spcBef>
                <a:spcPct val="0"/>
              </a:spcBef>
              <a:spcAft>
                <a:spcPts val="600"/>
              </a:spcAft>
            </a:pPr>
            <a:r>
              <a:rPr lang="en-US" dirty="0">
                <a:latin typeface="Calibri" charset="0"/>
                <a:ea typeface="MS PGothic" charset="0"/>
              </a:rPr>
              <a:t>Maintain logbook of </a:t>
            </a:r>
            <a:r>
              <a:rPr lang="en-US" dirty="0" smtClean="0">
                <a:latin typeface="Calibri" charset="0"/>
                <a:ea typeface="MS PGothic" charset="0"/>
              </a:rPr>
              <a:t>defects</a:t>
            </a:r>
            <a:endParaRPr lang="en-US" dirty="0">
              <a:latin typeface="Calibri" charset="0"/>
              <a:ea typeface="MS PGothic" charset="0"/>
            </a:endParaRPr>
          </a:p>
        </p:txBody>
      </p:sp>
      <p:sp>
        <p:nvSpPr>
          <p:cNvPr id="43012" name="TextBox 7"/>
          <p:cNvSpPr txBox="1">
            <a:spLocks noChangeArrowheads="1"/>
          </p:cNvSpPr>
          <p:nvPr/>
        </p:nvSpPr>
        <p:spPr bwMode="auto">
          <a:xfrm>
            <a:off x="2784475" y="207963"/>
            <a:ext cx="185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endParaRPr lang="en-US" sz="2400" dirty="0">
              <a:latin typeface="Times" charset="0"/>
            </a:endParaRPr>
          </a:p>
        </p:txBody>
      </p:sp>
    </p:spTree>
    <p:extLst>
      <p:ext uri="{BB962C8B-B14F-4D97-AF65-F5344CB8AC3E}">
        <p14:creationId xmlns:p14="http://schemas.microsoft.com/office/powerpoint/2010/main" val="2474683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a:latin typeface="Calibri" charset="0"/>
                <a:ea typeface="MS PGothic" charset="0"/>
              </a:rPr>
              <a:t>World Health Organization </a:t>
            </a:r>
            <a:r>
              <a:rPr lang="en-US" dirty="0" smtClean="0">
                <a:latin typeface="Calibri" charset="0"/>
                <a:ea typeface="MS PGothic" charset="0"/>
              </a:rPr>
              <a:t>Checklist</a:t>
            </a:r>
            <a:r>
              <a:rPr lang="en-US" baseline="30000" dirty="0" smtClean="0">
                <a:latin typeface="Calibri" charset="0"/>
                <a:ea typeface="MS PGothic" charset="0"/>
              </a:rPr>
              <a:t>14</a:t>
            </a:r>
            <a:endParaRPr lang="en-US" baseline="30000" dirty="0">
              <a:latin typeface="Calibri" charset="0"/>
              <a:ea typeface="MS PGothic" charset="0"/>
            </a:endParaRPr>
          </a:p>
        </p:txBody>
      </p:sp>
      <p:pic>
        <p:nvPicPr>
          <p:cNvPr id="44035" name="Picture 4" descr="Three phase checkist for the surgical setting. It covers Sign In (before induction of anaesthesia), Time Out (before skin incision), and Sign Out (before patient leaves operating room)." title="World Health Organization Surgical Safety Checklis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14400"/>
            <a:ext cx="8382000" cy="542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94045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charset="0"/>
                <a:ea typeface="MS PGothic" charset="0"/>
              </a:rPr>
              <a:t>Colorectal Surgical Safety Checklist</a:t>
            </a:r>
            <a:endParaRPr lang="en-US" dirty="0"/>
          </a:p>
        </p:txBody>
      </p:sp>
      <p:sp>
        <p:nvSpPr>
          <p:cNvPr id="45059" name="TextBox 7"/>
          <p:cNvSpPr txBox="1">
            <a:spLocks noChangeArrowheads="1"/>
          </p:cNvSpPr>
          <p:nvPr/>
        </p:nvSpPr>
        <p:spPr bwMode="auto">
          <a:xfrm>
            <a:off x="2784475" y="207963"/>
            <a:ext cx="185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endParaRPr lang="en-US" sz="2400" dirty="0">
              <a:latin typeface="Times" charset="0"/>
            </a:endParaRPr>
          </a:p>
        </p:txBody>
      </p:sp>
      <p:sp>
        <p:nvSpPr>
          <p:cNvPr id="19" name="Content Placeholder 6"/>
          <p:cNvSpPr txBox="1">
            <a:spLocks/>
          </p:cNvSpPr>
          <p:nvPr/>
        </p:nvSpPr>
        <p:spPr>
          <a:xfrm>
            <a:off x="457200" y="5019304"/>
            <a:ext cx="8229600" cy="115289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spcAft>
                <a:spcPts val="600"/>
              </a:spcAft>
            </a:pPr>
            <a:r>
              <a:rPr lang="en-US" sz="2800" dirty="0" smtClean="0">
                <a:latin typeface="Calibri" charset="0"/>
                <a:ea typeface="MS PGothic" charset="0"/>
              </a:rPr>
              <a:t>Sample checklist created for colorectal surgical unit</a:t>
            </a:r>
          </a:p>
          <a:p>
            <a:pPr>
              <a:spcBef>
                <a:spcPct val="0"/>
              </a:spcBef>
              <a:spcAft>
                <a:spcPts val="600"/>
              </a:spcAft>
            </a:pPr>
            <a:r>
              <a:rPr lang="en-US" sz="2800" dirty="0" smtClean="0">
                <a:latin typeface="Calibri" charset="0"/>
                <a:ea typeface="MS PGothic" charset="0"/>
              </a:rPr>
              <a:t>Model for Briefing and Debriefing tool</a:t>
            </a:r>
            <a:endParaRPr lang="en-US" sz="2800" dirty="0">
              <a:latin typeface="Calibri" charset="0"/>
              <a:ea typeface="MS PGothic" charset="0"/>
            </a:endParaRPr>
          </a:p>
        </p:txBody>
      </p:sp>
      <p:grpSp>
        <p:nvGrpSpPr>
          <p:cNvPr id="21" name="Group 20" descr="Johns Hopkins Medicine local adaptation of a surgical safety checklist. This checklist is the basis for the Briefing and Debriefing Tool. Use it as a starting place to develop a briefing tool that fits your clinical setting and workflow practices." title="Surgical Safety Checklist"/>
          <p:cNvGrpSpPr/>
          <p:nvPr/>
        </p:nvGrpSpPr>
        <p:grpSpPr>
          <a:xfrm>
            <a:off x="685799" y="1508124"/>
            <a:ext cx="7543801" cy="3444876"/>
            <a:chOff x="685799" y="1508124"/>
            <a:chExt cx="7543801" cy="3444876"/>
          </a:xfrm>
        </p:grpSpPr>
        <p:grpSp>
          <p:nvGrpSpPr>
            <p:cNvPr id="10" name="Group 9"/>
            <p:cNvGrpSpPr/>
            <p:nvPr/>
          </p:nvGrpSpPr>
          <p:grpSpPr>
            <a:xfrm>
              <a:off x="685799" y="1508124"/>
              <a:ext cx="3810001" cy="2759076"/>
              <a:chOff x="3564032" y="1066800"/>
              <a:chExt cx="4419983" cy="3200804"/>
            </a:xfrm>
          </p:grpSpPr>
          <p:pic>
            <p:nvPicPr>
              <p:cNvPr id="6" name="Picture 5" descr="Revised briefing tool customized for the colorectal department based on their chosen bundled interventions" title="Revised Briefing tool for colorectal department"/>
              <p:cNvPicPr>
                <a:picLocks noChangeAspect="1"/>
              </p:cNvPicPr>
              <p:nvPr/>
            </p:nvPicPr>
            <p:blipFill rotWithShape="1">
              <a:blip r:embed="rId3" cstate="email">
                <a:extLst>
                  <a:ext uri="{28A0092B-C50C-407E-A947-70E740481C1C}">
                    <a14:useLocalDpi xmlns:a14="http://schemas.microsoft.com/office/drawing/2010/main" val="0"/>
                  </a:ext>
                </a:extLst>
              </a:blip>
              <a:srcRect t="13140"/>
              <a:stretch/>
            </p:blipFill>
            <p:spPr>
              <a:xfrm>
                <a:off x="3628927" y="1327955"/>
                <a:ext cx="4355088" cy="2874754"/>
              </a:xfrm>
              <a:prstGeom prst="rect">
                <a:avLst/>
              </a:prstGeom>
              <a:ln>
                <a:noFill/>
              </a:ln>
            </p:spPr>
          </p:pic>
          <p:sp>
            <p:nvSpPr>
              <p:cNvPr id="8" name="TextBox 7"/>
              <p:cNvSpPr txBox="1"/>
              <p:nvPr/>
            </p:nvSpPr>
            <p:spPr>
              <a:xfrm>
                <a:off x="3962400" y="1066800"/>
                <a:ext cx="3300904" cy="307777"/>
              </a:xfrm>
              <a:prstGeom prst="rect">
                <a:avLst/>
              </a:prstGeom>
              <a:noFill/>
            </p:spPr>
            <p:txBody>
              <a:bodyPr wrap="none" rtlCol="0">
                <a:spAutoFit/>
              </a:bodyPr>
              <a:lstStyle/>
              <a:p>
                <a:r>
                  <a:rPr lang="en-US" sz="1400" dirty="0" smtClean="0">
                    <a:solidFill>
                      <a:schemeClr val="tx1">
                        <a:lumMod val="65000"/>
                        <a:lumOff val="35000"/>
                      </a:schemeClr>
                    </a:solidFill>
                  </a:rPr>
                  <a:t>COLORECTAL SURGICAL SAFETY CHECKLIST</a:t>
                </a:r>
                <a:endParaRPr lang="en-US" sz="1400" dirty="0">
                  <a:solidFill>
                    <a:schemeClr val="tx1">
                      <a:lumMod val="65000"/>
                      <a:lumOff val="35000"/>
                    </a:schemeClr>
                  </a:solidFill>
                </a:endParaRPr>
              </a:p>
            </p:txBody>
          </p:sp>
          <p:sp>
            <p:nvSpPr>
              <p:cNvPr id="9" name="Rectangle 8"/>
              <p:cNvSpPr/>
              <p:nvPr/>
            </p:nvSpPr>
            <p:spPr>
              <a:xfrm>
                <a:off x="3564032" y="1087765"/>
                <a:ext cx="4347943" cy="317983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4572000" y="2260600"/>
              <a:ext cx="3657600" cy="2692400"/>
              <a:chOff x="4572000" y="2260600"/>
              <a:chExt cx="3657600" cy="2692400"/>
            </a:xfrm>
          </p:grpSpPr>
          <p:sp>
            <p:nvSpPr>
              <p:cNvPr id="13" name="Rectangle 12"/>
              <p:cNvSpPr/>
              <p:nvPr/>
            </p:nvSpPr>
            <p:spPr>
              <a:xfrm>
                <a:off x="4572000" y="2260600"/>
                <a:ext cx="3657600" cy="26924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6" name="Content Placeholder 4" descr="Johns Hopkins Medicine local adaptation of a surgical safety checklist" title="JHM Colorectal CUSP Surgical Safety Checklist"/>
              <p:cNvPicPr>
                <a:picLocks noChangeAspect="1"/>
              </p:cNvPicPr>
              <p:nvPr/>
            </p:nvPicPr>
            <p:blipFill rotWithShape="1">
              <a:blip r:embed="rId4">
                <a:extLst>
                  <a:ext uri="{28A0092B-C50C-407E-A947-70E740481C1C}">
                    <a14:useLocalDpi xmlns:a14="http://schemas.microsoft.com/office/drawing/2010/main" val="0"/>
                  </a:ext>
                </a:extLst>
              </a:blip>
              <a:srcRect l="58839" t="15337" r="15088" b="15968"/>
              <a:stretch/>
            </p:blipFill>
            <p:spPr>
              <a:xfrm>
                <a:off x="6934200" y="2394552"/>
                <a:ext cx="1234422" cy="2513263"/>
              </a:xfrm>
              <a:prstGeom prst="rect">
                <a:avLst/>
              </a:prstGeom>
              <a:ln>
                <a:noFill/>
                <a:miter lim="800000"/>
                <a:headEnd/>
                <a:tailEnd/>
              </a:ln>
            </p:spPr>
          </p:pic>
          <p:pic>
            <p:nvPicPr>
              <p:cNvPr id="20" name="Content Placeholder 4" descr="Johns Hopkins Medicine local adaptation of a surgical safety checklist" title="JHM Colorectal CUSP Surgical Safety Checklist"/>
              <p:cNvPicPr>
                <a:picLocks noChangeAspect="1"/>
              </p:cNvPicPr>
              <p:nvPr/>
            </p:nvPicPr>
            <p:blipFill rotWithShape="1">
              <a:blip r:embed="rId4">
                <a:extLst>
                  <a:ext uri="{28A0092B-C50C-407E-A947-70E740481C1C}">
                    <a14:useLocalDpi xmlns:a14="http://schemas.microsoft.com/office/drawing/2010/main" val="0"/>
                  </a:ext>
                </a:extLst>
              </a:blip>
              <a:srcRect l="4691" t="15337" r="50894" b="15968"/>
              <a:stretch/>
            </p:blipFill>
            <p:spPr>
              <a:xfrm>
                <a:off x="4724400" y="2363536"/>
                <a:ext cx="2102764" cy="2513264"/>
              </a:xfrm>
              <a:prstGeom prst="rect">
                <a:avLst/>
              </a:prstGeom>
              <a:ln>
                <a:noFill/>
                <a:miter lim="800000"/>
                <a:headEnd/>
                <a:tailEnd/>
              </a:ln>
            </p:spPr>
          </p:pic>
        </p:grpSp>
      </p:grpSp>
    </p:spTree>
    <p:extLst>
      <p:ext uri="{BB962C8B-B14F-4D97-AF65-F5344CB8AC3E}">
        <p14:creationId xmlns:p14="http://schemas.microsoft.com/office/powerpoint/2010/main" val="9080155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dirty="0">
                <a:latin typeface="Calibri" charset="0"/>
                <a:ea typeface="MS PGothic" charset="0"/>
              </a:rPr>
              <a:t>Debriefing Defect Logbook</a:t>
            </a:r>
          </a:p>
        </p:txBody>
      </p:sp>
      <p:sp>
        <p:nvSpPr>
          <p:cNvPr id="5" name="Content Placeholder 2"/>
          <p:cNvSpPr>
            <a:spLocks noGrp="1"/>
          </p:cNvSpPr>
          <p:nvPr>
            <p:ph idx="1"/>
          </p:nvPr>
        </p:nvSpPr>
        <p:spPr>
          <a:xfrm>
            <a:off x="457200" y="1524000"/>
            <a:ext cx="8229600" cy="4734296"/>
          </a:xfrm>
        </p:spPr>
        <p:txBody>
          <a:bodyPr>
            <a:normAutofit/>
          </a:bodyPr>
          <a:lstStyle/>
          <a:p>
            <a:pPr marL="0" indent="0">
              <a:buNone/>
            </a:pPr>
            <a:r>
              <a:rPr lang="en-US" sz="2800" dirty="0" smtClean="0"/>
              <a:t>Sample debriefing log of defects</a:t>
            </a:r>
            <a:endParaRPr lang="en-US" sz="2800" dirty="0"/>
          </a:p>
        </p:txBody>
      </p:sp>
      <p:graphicFrame>
        <p:nvGraphicFramePr>
          <p:cNvPr id="6" name="Table 5" descr="Two examples shared with the following column headings: Nurse, Anesthesiologist, Equipment, Comment, and Action Plan&#10;&#10;First example of an instrument defect: Wrong tray; got a medium, but needed major 1 &amp; 2&#10;Action: Check type of case; possible preference card update&#10;&#10;Second example of an equipment defect: Ultrasound was needed in another room, repeated calls during critical part of case. Frustrated MD stopped the procedure for the other OR and waited 15 minutes for the equipment to be returned&#10;Action: Contacted ultrasound manager Bob about getting another device. New clinical building impact; Plan to teach sonographers how to use an alternate device in some cases to alleviate burden in short-term; long-term fix under review" title="Sample debriefing log of defects"/>
          <p:cNvGraphicFramePr>
            <a:graphicFrameLocks noGrp="1"/>
          </p:cNvGraphicFramePr>
          <p:nvPr>
            <p:extLst>
              <p:ext uri="{D42A27DB-BD31-4B8C-83A1-F6EECF244321}">
                <p14:modId xmlns:p14="http://schemas.microsoft.com/office/powerpoint/2010/main" val="3446778428"/>
              </p:ext>
            </p:extLst>
          </p:nvPr>
        </p:nvGraphicFramePr>
        <p:xfrm>
          <a:off x="457200" y="2209800"/>
          <a:ext cx="8305800" cy="3540760"/>
        </p:xfrm>
        <a:graphic>
          <a:graphicData uri="http://schemas.openxmlformats.org/drawingml/2006/table">
            <a:tbl>
              <a:tblPr firstRow="1" bandRow="1">
                <a:tableStyleId>{7DF18680-E054-41AD-8BC1-D1AEF772440D}</a:tableStyleId>
              </a:tblPr>
              <a:tblGrid>
                <a:gridCol w="902804">
                  <a:extLst>
                    <a:ext uri="{9D8B030D-6E8A-4147-A177-3AD203B41FA5}">
                      <a16:colId xmlns:a16="http://schemas.microsoft.com/office/drawing/2014/main" xmlns="" val="20000"/>
                    </a:ext>
                  </a:extLst>
                </a:gridCol>
                <a:gridCol w="1354206">
                  <a:extLst>
                    <a:ext uri="{9D8B030D-6E8A-4147-A177-3AD203B41FA5}">
                      <a16:colId xmlns:a16="http://schemas.microsoft.com/office/drawing/2014/main" xmlns="" val="20001"/>
                    </a:ext>
                  </a:extLst>
                </a:gridCol>
                <a:gridCol w="1534768">
                  <a:extLst>
                    <a:ext uri="{9D8B030D-6E8A-4147-A177-3AD203B41FA5}">
                      <a16:colId xmlns:a16="http://schemas.microsoft.com/office/drawing/2014/main" xmlns="" val="20002"/>
                    </a:ext>
                  </a:extLst>
                </a:gridCol>
                <a:gridCol w="2257011">
                  <a:extLst>
                    <a:ext uri="{9D8B030D-6E8A-4147-A177-3AD203B41FA5}">
                      <a16:colId xmlns:a16="http://schemas.microsoft.com/office/drawing/2014/main" xmlns="" val="20003"/>
                    </a:ext>
                  </a:extLst>
                </a:gridCol>
                <a:gridCol w="2257011">
                  <a:extLst>
                    <a:ext uri="{9D8B030D-6E8A-4147-A177-3AD203B41FA5}">
                      <a16:colId xmlns:a16="http://schemas.microsoft.com/office/drawing/2014/main" xmlns="" val="20004"/>
                    </a:ext>
                  </a:extLst>
                </a:gridCol>
              </a:tblGrid>
              <a:tr h="370840">
                <a:tc>
                  <a:txBody>
                    <a:bodyPr/>
                    <a:lstStyle/>
                    <a:p>
                      <a:r>
                        <a:rPr lang="en-US" dirty="0" smtClean="0"/>
                        <a:t>NURSE</a:t>
                      </a:r>
                      <a:endParaRPr lang="en-US" dirty="0"/>
                    </a:p>
                  </a:txBody>
                  <a:tcPr anchor="b"/>
                </a:tc>
                <a:tc>
                  <a:txBody>
                    <a:bodyPr/>
                    <a:lstStyle/>
                    <a:p>
                      <a:r>
                        <a:rPr lang="en-US" dirty="0" smtClean="0"/>
                        <a:t>ANESTHES-IOLOGIST</a:t>
                      </a:r>
                      <a:endParaRPr lang="en-US" dirty="0"/>
                    </a:p>
                  </a:txBody>
                  <a:tcPr anchor="b"/>
                </a:tc>
                <a:tc>
                  <a:txBody>
                    <a:bodyPr/>
                    <a:lstStyle/>
                    <a:p>
                      <a:r>
                        <a:rPr lang="en-US" dirty="0" smtClean="0"/>
                        <a:t>EQUIPMENT</a:t>
                      </a:r>
                      <a:endParaRPr lang="en-US" dirty="0"/>
                    </a:p>
                  </a:txBody>
                  <a:tcPr anchor="b"/>
                </a:tc>
                <a:tc>
                  <a:txBody>
                    <a:bodyPr/>
                    <a:lstStyle/>
                    <a:p>
                      <a:r>
                        <a:rPr lang="en-US" dirty="0" smtClean="0"/>
                        <a:t>COMMENT</a:t>
                      </a:r>
                      <a:endParaRPr lang="en-US" dirty="0"/>
                    </a:p>
                  </a:txBody>
                  <a:tcPr anchor="b"/>
                </a:tc>
                <a:tc>
                  <a:txBody>
                    <a:bodyPr/>
                    <a:lstStyle/>
                    <a:p>
                      <a:r>
                        <a:rPr lang="en-US" dirty="0" smtClean="0"/>
                        <a:t>ACTION</a:t>
                      </a:r>
                      <a:r>
                        <a:rPr lang="en-US" baseline="0" dirty="0" smtClean="0"/>
                        <a:t> PLAN</a:t>
                      </a:r>
                      <a:endParaRPr lang="en-US" dirty="0"/>
                    </a:p>
                  </a:txBody>
                  <a:tcPr anchor="b"/>
                </a:tc>
                <a:extLst>
                  <a:ext uri="{0D108BD9-81ED-4DB2-BD59-A6C34878D82A}">
                    <a16:rowId xmlns:a16="http://schemas.microsoft.com/office/drawing/2014/main" xmlns="" val="10000"/>
                  </a:ext>
                </a:extLst>
              </a:tr>
              <a:tr h="370840">
                <a:tc>
                  <a:txBody>
                    <a:bodyPr/>
                    <a:lstStyle/>
                    <a:p>
                      <a:r>
                        <a:rPr lang="en-US" sz="1400" dirty="0" smtClean="0"/>
                        <a:t>Smith</a:t>
                      </a:r>
                      <a:endParaRPr lang="en-US" sz="1400" dirty="0"/>
                    </a:p>
                  </a:txBody>
                  <a:tcPr/>
                </a:tc>
                <a:tc>
                  <a:txBody>
                    <a:bodyPr/>
                    <a:lstStyle/>
                    <a:p>
                      <a:r>
                        <a:rPr lang="en-US" sz="1400" dirty="0" smtClean="0"/>
                        <a:t>Jones</a:t>
                      </a:r>
                      <a:endParaRPr lang="en-US" sz="1400" dirty="0"/>
                    </a:p>
                  </a:txBody>
                  <a:tcPr/>
                </a:tc>
                <a:tc>
                  <a:txBody>
                    <a:bodyPr/>
                    <a:lstStyle/>
                    <a:p>
                      <a:r>
                        <a:rPr lang="en-US" sz="1400" dirty="0" smtClean="0"/>
                        <a:t>Instruments</a:t>
                      </a:r>
                      <a:endParaRPr lang="en-US" sz="1400" dirty="0"/>
                    </a:p>
                  </a:txBody>
                  <a:tcPr/>
                </a:tc>
                <a:tc>
                  <a:txBody>
                    <a:bodyPr/>
                    <a:lstStyle/>
                    <a:p>
                      <a:r>
                        <a:rPr lang="en-US" sz="1400" dirty="0" smtClean="0"/>
                        <a:t>Wrong tray;</a:t>
                      </a:r>
                      <a:r>
                        <a:rPr lang="en-US" sz="1400" baseline="0" dirty="0" smtClean="0"/>
                        <a:t> got a medium, but needed major 1 &amp; 2</a:t>
                      </a:r>
                      <a:endParaRPr lang="en-US" sz="1400" dirty="0"/>
                    </a:p>
                  </a:txBody>
                  <a:tcPr/>
                </a:tc>
                <a:tc>
                  <a:txBody>
                    <a:bodyPr/>
                    <a:lstStyle/>
                    <a:p>
                      <a:r>
                        <a:rPr lang="en-US" sz="1400" dirty="0" smtClean="0"/>
                        <a:t>Check type of case; possible preference card update</a:t>
                      </a:r>
                      <a:endParaRPr lang="en-US" sz="1400" dirty="0"/>
                    </a:p>
                  </a:txBody>
                  <a:tcPr/>
                </a:tc>
                <a:extLst>
                  <a:ext uri="{0D108BD9-81ED-4DB2-BD59-A6C34878D82A}">
                    <a16:rowId xmlns:a16="http://schemas.microsoft.com/office/drawing/2014/main" xmlns="" val="10001"/>
                  </a:ext>
                </a:extLst>
              </a:tr>
              <a:tr h="370840">
                <a:tc>
                  <a:txBody>
                    <a:bodyPr/>
                    <a:lstStyle/>
                    <a:p>
                      <a:r>
                        <a:rPr lang="en-US" sz="1400" dirty="0" smtClean="0"/>
                        <a:t>Hanks</a:t>
                      </a:r>
                      <a:endParaRPr lang="en-US" sz="1400" dirty="0"/>
                    </a:p>
                  </a:txBody>
                  <a:tcPr/>
                </a:tc>
                <a:tc>
                  <a:txBody>
                    <a:bodyPr/>
                    <a:lstStyle/>
                    <a:p>
                      <a:r>
                        <a:rPr lang="en-US" sz="1400" dirty="0" smtClean="0"/>
                        <a:t>Wilson</a:t>
                      </a:r>
                      <a:endParaRPr lang="en-US" sz="1400" dirty="0"/>
                    </a:p>
                  </a:txBody>
                  <a:tcPr/>
                </a:tc>
                <a:tc>
                  <a:txBody>
                    <a:bodyPr/>
                    <a:lstStyle/>
                    <a:p>
                      <a:r>
                        <a:rPr lang="en-US" sz="1400" dirty="0" smtClean="0"/>
                        <a:t>Equipment</a:t>
                      </a:r>
                      <a:endParaRPr lang="en-US" sz="1400" dirty="0"/>
                    </a:p>
                  </a:txBody>
                  <a:tcPr/>
                </a:tc>
                <a:tc>
                  <a:txBody>
                    <a:bodyPr/>
                    <a:lstStyle/>
                    <a:p>
                      <a:r>
                        <a:rPr lang="en-US" sz="1400" dirty="0" smtClean="0"/>
                        <a:t>Ultrasound was needed in another room,</a:t>
                      </a:r>
                      <a:r>
                        <a:rPr lang="en-US" sz="1400" baseline="0" dirty="0" smtClean="0"/>
                        <a:t> repeated calls during critical part of case. Frustrated M.D. stopped the procedure for the other OR and waited 15 minutes for the equipment to be returned</a:t>
                      </a:r>
                      <a:endParaRPr lang="en-US" sz="1400" dirty="0"/>
                    </a:p>
                  </a:txBody>
                  <a:tcPr/>
                </a:tc>
                <a:tc>
                  <a:txBody>
                    <a:bodyPr/>
                    <a:lstStyle/>
                    <a:p>
                      <a:r>
                        <a:rPr lang="en-US" sz="1400" dirty="0" smtClean="0"/>
                        <a:t>Contacted ultrasound</a:t>
                      </a:r>
                      <a:r>
                        <a:rPr lang="en-US" sz="1400" baseline="0" dirty="0" smtClean="0"/>
                        <a:t> manager Bob about getting another device. New clinical building impact; plan to teach sonographers how to use an alternate device in some cases to alleviate burden in short-term; long-term fix under review</a:t>
                      </a:r>
                      <a:endParaRPr lang="en-US" sz="1400" dirty="0"/>
                    </a:p>
                  </a:txBody>
                  <a:tcPr/>
                </a:tc>
                <a:extLst>
                  <a:ext uri="{0D108BD9-81ED-4DB2-BD59-A6C34878D82A}">
                    <a16:rowId xmlns:a16="http://schemas.microsoft.com/office/drawing/2014/main" xmlns="" val="10002"/>
                  </a:ext>
                </a:extLst>
              </a:tr>
              <a:tr h="370840">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0597290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678"/>
            <a:ext cx="8534400" cy="807522"/>
          </a:xfrm>
        </p:spPr>
        <p:txBody>
          <a:bodyPr>
            <a:noAutofit/>
          </a:bodyPr>
          <a:lstStyle/>
          <a:p>
            <a:r>
              <a:rPr lang="en-US" altLang="en-US" dirty="0"/>
              <a:t>Example of Defects Addressed: Instruments</a:t>
            </a:r>
            <a:endParaRPr lang="en-US" dirty="0"/>
          </a:p>
        </p:txBody>
      </p:sp>
      <p:sp>
        <p:nvSpPr>
          <p:cNvPr id="7" name="Content Placeholder 2"/>
          <p:cNvSpPr>
            <a:spLocks noGrp="1"/>
          </p:cNvSpPr>
          <p:nvPr>
            <p:ph idx="1"/>
          </p:nvPr>
        </p:nvSpPr>
        <p:spPr>
          <a:xfrm>
            <a:off x="457200" y="1524000"/>
            <a:ext cx="4724400" cy="4734296"/>
          </a:xfrm>
        </p:spPr>
        <p:txBody>
          <a:bodyPr>
            <a:noAutofit/>
          </a:bodyPr>
          <a:lstStyle/>
          <a:p>
            <a:pPr marL="0" indent="0">
              <a:spcBef>
                <a:spcPts val="0"/>
              </a:spcBef>
              <a:buFontTx/>
              <a:buNone/>
              <a:defRPr/>
            </a:pPr>
            <a:r>
              <a:rPr lang="en-US" sz="2800" b="1" dirty="0" smtClean="0">
                <a:solidFill>
                  <a:schemeClr val="accent5"/>
                </a:solidFill>
              </a:rPr>
              <a:t>Problem</a:t>
            </a:r>
            <a:endParaRPr lang="en-US" sz="2800" dirty="0">
              <a:solidFill>
                <a:schemeClr val="accent5"/>
              </a:solidFill>
            </a:endParaRPr>
          </a:p>
          <a:p>
            <a:pPr marL="0" indent="0">
              <a:spcBef>
                <a:spcPts val="0"/>
              </a:spcBef>
              <a:buFontTx/>
              <a:buNone/>
              <a:defRPr/>
            </a:pPr>
            <a:r>
              <a:rPr lang="en-US" sz="2400" dirty="0" smtClean="0"/>
              <a:t>Conflict with colorectal surgical instrument set</a:t>
            </a:r>
            <a:endParaRPr lang="en-US" sz="2400" b="1" dirty="0" smtClean="0"/>
          </a:p>
          <a:p>
            <a:pPr marL="0" indent="0">
              <a:spcBef>
                <a:spcPts val="1200"/>
              </a:spcBef>
              <a:buFontTx/>
              <a:buNone/>
              <a:defRPr/>
            </a:pPr>
            <a:r>
              <a:rPr lang="en-US" sz="2800" b="1" dirty="0">
                <a:solidFill>
                  <a:schemeClr val="accent5"/>
                </a:solidFill>
              </a:rPr>
              <a:t>Solution</a:t>
            </a:r>
          </a:p>
          <a:p>
            <a:pPr marL="0" indent="0">
              <a:spcBef>
                <a:spcPts val="0"/>
              </a:spcBef>
              <a:buNone/>
              <a:defRPr/>
            </a:pPr>
            <a:r>
              <a:rPr lang="en-US" sz="2400" dirty="0" smtClean="0"/>
              <a:t>Increased fleet from two to four</a:t>
            </a:r>
          </a:p>
          <a:p>
            <a:pPr marL="0" indent="0">
              <a:spcBef>
                <a:spcPts val="0"/>
              </a:spcBef>
              <a:buNone/>
              <a:defRPr/>
            </a:pPr>
            <a:r>
              <a:rPr lang="en-US" sz="2400" dirty="0" smtClean="0"/>
              <a:t>Reorganized set contents so it is only pulled for cases when needed</a:t>
            </a:r>
          </a:p>
          <a:p>
            <a:pPr marL="0" indent="0">
              <a:spcBef>
                <a:spcPts val="1200"/>
              </a:spcBef>
              <a:buNone/>
              <a:defRPr/>
            </a:pPr>
            <a:r>
              <a:rPr lang="en-US" sz="2800" b="1" dirty="0">
                <a:solidFill>
                  <a:schemeClr val="accent5"/>
                </a:solidFill>
              </a:rPr>
              <a:t>Impact</a:t>
            </a:r>
          </a:p>
          <a:p>
            <a:pPr marL="0" indent="0">
              <a:spcBef>
                <a:spcPts val="0"/>
              </a:spcBef>
              <a:buNone/>
              <a:defRPr/>
            </a:pPr>
            <a:r>
              <a:rPr lang="en-US" sz="2400" dirty="0"/>
              <a:t>Instruments available when needed </a:t>
            </a:r>
          </a:p>
          <a:p>
            <a:pPr marL="0" indent="0">
              <a:spcBef>
                <a:spcPts val="0"/>
              </a:spcBef>
              <a:buNone/>
              <a:defRPr/>
            </a:pPr>
            <a:endParaRPr lang="en-US" sz="2400" dirty="0" smtClean="0"/>
          </a:p>
        </p:txBody>
      </p:sp>
      <p:pic>
        <p:nvPicPr>
          <p:cNvPr id="8" name="Content Placeholder 1" descr="Colorectal surgery set of tools" title="Colorectal surgery set"/>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5257800" y="1447800"/>
            <a:ext cx="3600450" cy="4800600"/>
          </a:xfrm>
          <a:prstGeom prst="rect">
            <a:avLst/>
          </a:prstGeom>
          <a:ln>
            <a:solidFill>
              <a:srgbClr val="BFBFBF"/>
            </a:solidFill>
          </a:ln>
        </p:spPr>
      </p:pic>
    </p:spTree>
    <p:extLst>
      <p:ext uri="{BB962C8B-B14F-4D97-AF65-F5344CB8AC3E}">
        <p14:creationId xmlns:p14="http://schemas.microsoft.com/office/powerpoint/2010/main" val="2137979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cs typeface="Arial" pitchFamily="34" charset="0"/>
              </a:rPr>
              <a:t>Case Study: </a:t>
            </a:r>
            <a:r>
              <a:rPr lang="en-US" altLang="en-US" dirty="0" smtClean="0">
                <a:cs typeface="Arial" pitchFamily="34" charset="0"/>
              </a:rPr>
              <a:t>Laparoscopic Surgery </a:t>
            </a:r>
            <a:r>
              <a:rPr lang="en-US" altLang="en-US" dirty="0">
                <a:cs typeface="Arial" pitchFamily="34" charset="0"/>
              </a:rPr>
              <a:t>Trays</a:t>
            </a:r>
            <a:endParaRPr lang="en-US" dirty="0"/>
          </a:p>
        </p:txBody>
      </p:sp>
      <p:sp>
        <p:nvSpPr>
          <p:cNvPr id="5" name="Content Placeholder 2"/>
          <p:cNvSpPr txBox="1">
            <a:spLocks/>
          </p:cNvSpPr>
          <p:nvPr/>
        </p:nvSpPr>
        <p:spPr>
          <a:xfrm>
            <a:off x="3464235" y="1600200"/>
            <a:ext cx="5222565" cy="4538165"/>
          </a:xfrm>
          <a:prstGeom prst="rect">
            <a:avLst/>
          </a:prstGeom>
        </p:spPr>
        <p:txBody>
          <a:bodyPr wrap="square">
            <a:spAutoFit/>
          </a:bodyPr>
          <a:lstStyle>
            <a:lvl1pPr marL="342900" indent="-342900" algn="l" defTabSz="914400" rtl="0" eaLnBrk="1" latinLnBrk="0" hangingPunct="1">
              <a:spcBef>
                <a:spcPct val="20000"/>
              </a:spcBef>
              <a:buSzPct val="100000"/>
              <a:buFontTx/>
              <a:buBlip>
                <a:blip r:embed="rId3"/>
              </a:buBlip>
              <a:defRPr sz="20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2pPr>
            <a:lvl3pPr marL="1143000" indent="-228600" algn="l" defTabSz="914400" rtl="0" eaLnBrk="1" latinLnBrk="0" hangingPunct="1">
              <a:spcBef>
                <a:spcPct val="20000"/>
              </a:spcBef>
              <a:buSzPct val="100000"/>
              <a:buFontTx/>
              <a:buBlip>
                <a:blip r:embed="rId4"/>
              </a:buBlip>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Bef>
                <a:spcPts val="0"/>
              </a:spcBef>
              <a:spcAft>
                <a:spcPts val="2700"/>
              </a:spcAft>
              <a:buFontTx/>
              <a:buNone/>
            </a:pPr>
            <a:r>
              <a:rPr lang="en-US" altLang="en-US" sz="2400" dirty="0" smtClean="0">
                <a:latin typeface="Calibri"/>
                <a:cs typeface="Calibri"/>
              </a:rPr>
              <a:t>Laparoscopic gastrointestinal tray had 137 instruments including many unnecessary implements</a:t>
            </a:r>
          </a:p>
          <a:p>
            <a:pPr marL="0" indent="0">
              <a:lnSpc>
                <a:spcPct val="90000"/>
              </a:lnSpc>
              <a:spcBef>
                <a:spcPts val="0"/>
              </a:spcBef>
              <a:spcAft>
                <a:spcPts val="2100"/>
              </a:spcAft>
              <a:buFontTx/>
              <a:buNone/>
            </a:pPr>
            <a:r>
              <a:rPr lang="en-US" altLang="en-US" sz="2400" dirty="0" smtClean="0">
                <a:latin typeface="Calibri"/>
                <a:cs typeface="Calibri"/>
              </a:rPr>
              <a:t>Hospital unionized employees processed open instruments, while contractors processed laparoscopic instruments</a:t>
            </a:r>
            <a:endParaRPr lang="en-US" altLang="en-US" sz="2400" dirty="0" smtClean="0">
              <a:solidFill>
                <a:srgbClr val="FF0000"/>
              </a:solidFill>
              <a:latin typeface="Calibri"/>
              <a:cs typeface="Calibri"/>
            </a:endParaRPr>
          </a:p>
          <a:p>
            <a:pPr marL="0" indent="0">
              <a:lnSpc>
                <a:spcPct val="90000"/>
              </a:lnSpc>
              <a:spcBef>
                <a:spcPts val="0"/>
              </a:spcBef>
              <a:spcAft>
                <a:spcPts val="2100"/>
              </a:spcAft>
              <a:buFontTx/>
              <a:buNone/>
            </a:pPr>
            <a:r>
              <a:rPr lang="en-US" altLang="en-US" sz="2400" dirty="0" smtClean="0">
                <a:latin typeface="Calibri"/>
                <a:cs typeface="Calibri"/>
              </a:rPr>
              <a:t>Reduced laparoscopic tray instruments by 60% to 54 key instruments</a:t>
            </a:r>
          </a:p>
          <a:p>
            <a:pPr marL="0" indent="0">
              <a:lnSpc>
                <a:spcPct val="90000"/>
              </a:lnSpc>
              <a:spcBef>
                <a:spcPts val="1800"/>
              </a:spcBef>
              <a:spcAft>
                <a:spcPts val="2100"/>
              </a:spcAft>
              <a:buFontTx/>
              <a:buNone/>
            </a:pPr>
            <a:r>
              <a:rPr lang="en-US" altLang="en-US" sz="2400" dirty="0" smtClean="0">
                <a:latin typeface="Calibri"/>
                <a:cs typeface="Calibri"/>
              </a:rPr>
              <a:t>Fewer instruments to count and turn over saved money and time</a:t>
            </a:r>
          </a:p>
        </p:txBody>
      </p:sp>
      <p:sp>
        <p:nvSpPr>
          <p:cNvPr id="6" name="Chevron 5"/>
          <p:cNvSpPr/>
          <p:nvPr/>
        </p:nvSpPr>
        <p:spPr>
          <a:xfrm>
            <a:off x="479520" y="1714412"/>
            <a:ext cx="2689200" cy="869845"/>
          </a:xfrm>
          <a:prstGeom prst="chevr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b="1" dirty="0" smtClean="0">
                <a:solidFill>
                  <a:schemeClr val="tx1"/>
                </a:solidFill>
                <a:cs typeface="Gill Sans MT"/>
              </a:rPr>
              <a:t>Problem</a:t>
            </a:r>
            <a:endParaRPr lang="en-US" sz="2400" b="1" dirty="0">
              <a:solidFill>
                <a:schemeClr val="tx1"/>
              </a:solidFill>
              <a:cs typeface="Gill Sans MT"/>
            </a:endParaRPr>
          </a:p>
        </p:txBody>
      </p:sp>
      <p:sp>
        <p:nvSpPr>
          <p:cNvPr id="7" name="Chevron 6"/>
          <p:cNvSpPr/>
          <p:nvPr/>
        </p:nvSpPr>
        <p:spPr>
          <a:xfrm>
            <a:off x="479520" y="2844861"/>
            <a:ext cx="2689200" cy="869845"/>
          </a:xfrm>
          <a:prstGeom prst="chevron">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b="1" dirty="0" smtClean="0">
                <a:solidFill>
                  <a:schemeClr val="tx1"/>
                </a:solidFill>
                <a:cs typeface="Gill Sans MT"/>
              </a:rPr>
              <a:t>Barriers</a:t>
            </a:r>
            <a:endParaRPr lang="en-US" sz="2400" b="1" dirty="0">
              <a:solidFill>
                <a:schemeClr val="tx1"/>
              </a:solidFill>
              <a:cs typeface="Gill Sans MT"/>
            </a:endParaRPr>
          </a:p>
        </p:txBody>
      </p:sp>
      <p:sp>
        <p:nvSpPr>
          <p:cNvPr id="8" name="Chevron 7"/>
          <p:cNvSpPr/>
          <p:nvPr/>
        </p:nvSpPr>
        <p:spPr>
          <a:xfrm>
            <a:off x="479520" y="3975310"/>
            <a:ext cx="2689200" cy="869845"/>
          </a:xfrm>
          <a:prstGeom prst="chevr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smtClean="0">
                <a:solidFill>
                  <a:schemeClr val="tx1"/>
                </a:solidFill>
                <a:cs typeface="Gill Sans MT"/>
              </a:rPr>
              <a:t>Intervention</a:t>
            </a:r>
            <a:endParaRPr lang="en-US" sz="2400" b="1" dirty="0">
              <a:solidFill>
                <a:schemeClr val="tx1"/>
              </a:solidFill>
              <a:cs typeface="Gill Sans MT"/>
            </a:endParaRPr>
          </a:p>
        </p:txBody>
      </p:sp>
      <p:sp>
        <p:nvSpPr>
          <p:cNvPr id="9" name="Chevron 8"/>
          <p:cNvSpPr/>
          <p:nvPr/>
        </p:nvSpPr>
        <p:spPr>
          <a:xfrm>
            <a:off x="479520" y="5105759"/>
            <a:ext cx="2689200" cy="869845"/>
          </a:xfrm>
          <a:prstGeom prst="chevr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smtClean="0">
                <a:solidFill>
                  <a:schemeClr val="tx1"/>
                </a:solidFill>
                <a:cs typeface="Gill Sans MT"/>
              </a:rPr>
              <a:t>Impact</a:t>
            </a:r>
            <a:endParaRPr lang="en-US" sz="2400" b="1" dirty="0">
              <a:solidFill>
                <a:schemeClr val="tx1"/>
              </a:solidFill>
              <a:cs typeface="Gill Sans MT"/>
            </a:endParaRPr>
          </a:p>
        </p:txBody>
      </p:sp>
      <p:cxnSp>
        <p:nvCxnSpPr>
          <p:cNvPr id="10" name="Straight Connector 9"/>
          <p:cNvCxnSpPr/>
          <p:nvPr/>
        </p:nvCxnSpPr>
        <p:spPr>
          <a:xfrm>
            <a:off x="4099290" y="2743200"/>
            <a:ext cx="365582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1" name="Straight Connector 10"/>
          <p:cNvCxnSpPr/>
          <p:nvPr/>
        </p:nvCxnSpPr>
        <p:spPr>
          <a:xfrm>
            <a:off x="4111620" y="4114800"/>
            <a:ext cx="36558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111620" y="5105400"/>
            <a:ext cx="3655820" cy="0"/>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617800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430849" y="1503995"/>
            <a:ext cx="8280400" cy="4744405"/>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pic>
        <p:nvPicPr>
          <p:cNvPr id="6" name="Picture 2" descr="Before: Laparoscopic gastrointestinal Surgery Tray with 137 instruments" title="Laparoscopic GI Surgery Tray"/>
          <p:cNvPicPr>
            <a:picLocks noChangeAspect="1" noChangeArrowheads="1"/>
          </p:cNvPicPr>
          <p:nvPr/>
        </p:nvPicPr>
        <p:blipFill rotWithShape="1">
          <a:blip r:embed="rId3">
            <a:extLst>
              <a:ext uri="{28A0092B-C50C-407E-A947-70E740481C1C}">
                <a14:useLocalDpi xmlns:a14="http://schemas.microsoft.com/office/drawing/2010/main" val="0"/>
              </a:ext>
            </a:extLst>
          </a:blip>
          <a:srcRect l="21915" t="22026" r="5031" b="8420"/>
          <a:stretch/>
        </p:blipFill>
        <p:spPr bwMode="auto">
          <a:xfrm>
            <a:off x="690386" y="2188777"/>
            <a:ext cx="3729214" cy="28068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7" descr="After: Laparoscopic gastrointestinal Surgery Tray with 54 instruments" title="Consolidated Laparoscopic GI Surgery Tray"/>
          <p:cNvPicPr>
            <a:picLocks noChangeAspect="1" noChangeArrowheads="1"/>
          </p:cNvPicPr>
          <p:nvPr/>
        </p:nvPicPr>
        <p:blipFill rotWithShape="1">
          <a:blip r:embed="rId4">
            <a:extLst>
              <a:ext uri="{28A0092B-C50C-407E-A947-70E740481C1C}">
                <a14:useLocalDpi xmlns:a14="http://schemas.microsoft.com/office/drawing/2010/main" val="0"/>
              </a:ext>
            </a:extLst>
          </a:blip>
          <a:srcRect r="12188" b="12188"/>
          <a:stretch/>
        </p:blipFill>
        <p:spPr bwMode="auto">
          <a:xfrm>
            <a:off x="4722497" y="2189796"/>
            <a:ext cx="3719551" cy="280720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4"/>
          <p:cNvSpPr txBox="1">
            <a:spLocks noChangeArrowheads="1"/>
          </p:cNvSpPr>
          <p:nvPr/>
        </p:nvSpPr>
        <p:spPr bwMode="auto">
          <a:xfrm>
            <a:off x="683372" y="1580195"/>
            <a:ext cx="37338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 charset="0"/>
                <a:ea typeface="MS PGothic" pitchFamily="34" charset="-128"/>
              </a:defRPr>
            </a:lvl1pPr>
            <a:lvl2pPr marL="742950" indent="-285750" eaLnBrk="0" hangingPunct="0">
              <a:defRPr sz="2400">
                <a:solidFill>
                  <a:schemeClr val="tx1"/>
                </a:solidFill>
                <a:latin typeface="Times" pitchFamily="1" charset="0"/>
                <a:ea typeface="MS PGothic" pitchFamily="34" charset="-128"/>
              </a:defRPr>
            </a:lvl2pPr>
            <a:lvl3pPr marL="1143000" indent="-228600" eaLnBrk="0" hangingPunct="0">
              <a:defRPr sz="2400">
                <a:solidFill>
                  <a:schemeClr val="tx1"/>
                </a:solidFill>
                <a:latin typeface="Times" pitchFamily="1" charset="0"/>
                <a:ea typeface="MS PGothic" pitchFamily="34" charset="-128"/>
              </a:defRPr>
            </a:lvl3pPr>
            <a:lvl4pPr marL="1600200" indent="-228600" eaLnBrk="0" hangingPunct="0">
              <a:defRPr sz="2400">
                <a:solidFill>
                  <a:schemeClr val="tx1"/>
                </a:solidFill>
                <a:latin typeface="Times" pitchFamily="1" charset="0"/>
                <a:ea typeface="MS PGothic" pitchFamily="34" charset="-128"/>
              </a:defRPr>
            </a:lvl4pPr>
            <a:lvl5pPr marL="2057400" indent="-228600" eaLnBrk="0" hangingPunct="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algn="ctr" eaLnBrk="1" hangingPunct="1"/>
            <a:r>
              <a:rPr lang="en-US" sz="3200" b="1" spc="300" dirty="0" smtClean="0">
                <a:latin typeface="Calibri"/>
                <a:cs typeface="Calibri"/>
              </a:rPr>
              <a:t>BEFORE</a:t>
            </a:r>
            <a:endParaRPr lang="en-US" sz="3200" b="1" spc="300" dirty="0">
              <a:latin typeface="Calibri"/>
              <a:cs typeface="Calibri"/>
            </a:endParaRPr>
          </a:p>
        </p:txBody>
      </p:sp>
      <p:sp>
        <p:nvSpPr>
          <p:cNvPr id="9" name="TextBox 12"/>
          <p:cNvSpPr txBox="1">
            <a:spLocks noChangeArrowheads="1"/>
          </p:cNvSpPr>
          <p:nvPr/>
        </p:nvSpPr>
        <p:spPr bwMode="auto">
          <a:xfrm>
            <a:off x="4722497" y="1580195"/>
            <a:ext cx="37338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 charset="0"/>
                <a:ea typeface="MS PGothic" pitchFamily="34" charset="-128"/>
              </a:defRPr>
            </a:lvl1pPr>
            <a:lvl2pPr marL="742950" indent="-285750" eaLnBrk="0" hangingPunct="0">
              <a:defRPr sz="2400">
                <a:solidFill>
                  <a:schemeClr val="tx1"/>
                </a:solidFill>
                <a:latin typeface="Times" pitchFamily="1" charset="0"/>
                <a:ea typeface="MS PGothic" pitchFamily="34" charset="-128"/>
              </a:defRPr>
            </a:lvl2pPr>
            <a:lvl3pPr marL="1143000" indent="-228600" eaLnBrk="0" hangingPunct="0">
              <a:defRPr sz="2400">
                <a:solidFill>
                  <a:schemeClr val="tx1"/>
                </a:solidFill>
                <a:latin typeface="Times" pitchFamily="1" charset="0"/>
                <a:ea typeface="MS PGothic" pitchFamily="34" charset="-128"/>
              </a:defRPr>
            </a:lvl3pPr>
            <a:lvl4pPr marL="1600200" indent="-228600" eaLnBrk="0" hangingPunct="0">
              <a:defRPr sz="2400">
                <a:solidFill>
                  <a:schemeClr val="tx1"/>
                </a:solidFill>
                <a:latin typeface="Times" pitchFamily="1" charset="0"/>
                <a:ea typeface="MS PGothic" pitchFamily="34" charset="-128"/>
              </a:defRPr>
            </a:lvl4pPr>
            <a:lvl5pPr marL="2057400" indent="-228600" eaLnBrk="0" hangingPunct="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algn="ctr" eaLnBrk="1" hangingPunct="1"/>
            <a:r>
              <a:rPr lang="en-US" sz="3200" b="1" spc="300" dirty="0" smtClean="0">
                <a:latin typeface="Calibri"/>
                <a:cs typeface="Calibri"/>
              </a:rPr>
              <a:t>AFTER</a:t>
            </a:r>
            <a:endParaRPr lang="en-US" sz="3200" b="1" spc="300" dirty="0">
              <a:latin typeface="Calibri"/>
              <a:cs typeface="Calibri"/>
            </a:endParaRPr>
          </a:p>
        </p:txBody>
      </p:sp>
      <p:sp>
        <p:nvSpPr>
          <p:cNvPr id="10" name="Right Arrow 5"/>
          <p:cNvSpPr>
            <a:spLocks noChangeArrowheads="1"/>
          </p:cNvSpPr>
          <p:nvPr/>
        </p:nvSpPr>
        <p:spPr bwMode="auto">
          <a:xfrm>
            <a:off x="3733800" y="5466395"/>
            <a:ext cx="1981200" cy="533400"/>
          </a:xfrm>
          <a:prstGeom prst="rightArrow">
            <a:avLst>
              <a:gd name="adj1" fmla="val 50000"/>
              <a:gd name="adj2" fmla="val 50000"/>
            </a:avLst>
          </a:prstGeom>
          <a:ln>
            <a:headEnd/>
            <a:tailEnd/>
          </a:ln>
        </p:spPr>
        <p:style>
          <a:lnRef idx="1">
            <a:schemeClr val="accent5"/>
          </a:lnRef>
          <a:fillRef idx="3">
            <a:schemeClr val="accent5"/>
          </a:fillRef>
          <a:effectRef idx="2">
            <a:schemeClr val="accent5"/>
          </a:effectRef>
          <a:fontRef idx="minor">
            <a:schemeClr val="lt1"/>
          </a:fontRef>
        </p:style>
        <p:txBody>
          <a:bodyPr/>
          <a:lstStyle/>
          <a:p>
            <a:pPr eaLnBrk="0" hangingPunct="0"/>
            <a:endParaRPr lang="en-US" dirty="0"/>
          </a:p>
        </p:txBody>
      </p:sp>
      <p:sp>
        <p:nvSpPr>
          <p:cNvPr id="11" name="TextBox 10"/>
          <p:cNvSpPr txBox="1"/>
          <p:nvPr/>
        </p:nvSpPr>
        <p:spPr>
          <a:xfrm>
            <a:off x="1941376" y="5398142"/>
            <a:ext cx="1343224" cy="774058"/>
          </a:xfrm>
          <a:prstGeom prst="rect">
            <a:avLst/>
          </a:prstGeom>
          <a:noFill/>
        </p:spPr>
        <p:txBody>
          <a:bodyPr wrap="none" rtlCol="0">
            <a:spAutoFit/>
          </a:bodyPr>
          <a:lstStyle/>
          <a:p>
            <a:pPr algn="ctr">
              <a:lnSpc>
                <a:spcPct val="70000"/>
              </a:lnSpc>
            </a:pPr>
            <a:r>
              <a:rPr lang="en-US" sz="4400" b="1" dirty="0" smtClean="0">
                <a:solidFill>
                  <a:srgbClr val="000000"/>
                </a:solidFill>
                <a:latin typeface="Calibri"/>
                <a:cs typeface="Calibri"/>
              </a:rPr>
              <a:t>137</a:t>
            </a:r>
          </a:p>
          <a:p>
            <a:pPr algn="ctr">
              <a:lnSpc>
                <a:spcPct val="70000"/>
              </a:lnSpc>
            </a:pPr>
            <a:r>
              <a:rPr lang="en-US" dirty="0" smtClean="0">
                <a:solidFill>
                  <a:srgbClr val="000000"/>
                </a:solidFill>
                <a:latin typeface="Calibri"/>
                <a:cs typeface="Calibri"/>
              </a:rPr>
              <a:t>instruments</a:t>
            </a:r>
          </a:p>
        </p:txBody>
      </p:sp>
      <p:sp>
        <p:nvSpPr>
          <p:cNvPr id="12" name="TextBox 11"/>
          <p:cNvSpPr txBox="1"/>
          <p:nvPr/>
        </p:nvSpPr>
        <p:spPr>
          <a:xfrm>
            <a:off x="6164203" y="5398142"/>
            <a:ext cx="1343224" cy="774058"/>
          </a:xfrm>
          <a:prstGeom prst="rect">
            <a:avLst/>
          </a:prstGeom>
          <a:noFill/>
        </p:spPr>
        <p:txBody>
          <a:bodyPr wrap="none" rtlCol="0">
            <a:spAutoFit/>
          </a:bodyPr>
          <a:lstStyle/>
          <a:p>
            <a:pPr algn="ctr">
              <a:lnSpc>
                <a:spcPct val="70000"/>
              </a:lnSpc>
            </a:pPr>
            <a:r>
              <a:rPr lang="en-US" sz="4400" b="1" dirty="0" smtClean="0">
                <a:solidFill>
                  <a:srgbClr val="000000"/>
                </a:solidFill>
                <a:latin typeface="Calibri"/>
                <a:cs typeface="Calibri"/>
              </a:rPr>
              <a:t>54</a:t>
            </a:r>
          </a:p>
          <a:p>
            <a:pPr algn="ctr">
              <a:lnSpc>
                <a:spcPct val="70000"/>
              </a:lnSpc>
            </a:pPr>
            <a:r>
              <a:rPr lang="en-US" dirty="0" smtClean="0">
                <a:solidFill>
                  <a:srgbClr val="000000"/>
                </a:solidFill>
                <a:latin typeface="Calibri"/>
                <a:cs typeface="Calibri"/>
              </a:rPr>
              <a:t>instruments</a:t>
            </a:r>
          </a:p>
        </p:txBody>
      </p:sp>
      <p:sp>
        <p:nvSpPr>
          <p:cNvPr id="13" name="Title 12"/>
          <p:cNvSpPr>
            <a:spLocks noGrp="1"/>
          </p:cNvSpPr>
          <p:nvPr>
            <p:ph type="title"/>
          </p:nvPr>
        </p:nvSpPr>
        <p:spPr/>
        <p:txBody>
          <a:bodyPr/>
          <a:lstStyle/>
          <a:p>
            <a:r>
              <a:rPr lang="en-US" altLang="en-US" dirty="0">
                <a:cs typeface="Arial" pitchFamily="34" charset="0"/>
              </a:rPr>
              <a:t>Case Study: </a:t>
            </a:r>
            <a:r>
              <a:rPr lang="en-US" altLang="en-US" dirty="0" smtClean="0">
                <a:cs typeface="Arial" pitchFamily="34" charset="0"/>
              </a:rPr>
              <a:t>Laparoscopic </a:t>
            </a:r>
            <a:r>
              <a:rPr lang="en-US" altLang="en-US" dirty="0">
                <a:cs typeface="Arial" pitchFamily="34" charset="0"/>
              </a:rPr>
              <a:t>Surgery Trays</a:t>
            </a:r>
            <a:endParaRPr lang="en-US" dirty="0"/>
          </a:p>
        </p:txBody>
      </p:sp>
    </p:spTree>
    <p:extLst>
      <p:ext uri="{BB962C8B-B14F-4D97-AF65-F5344CB8AC3E}">
        <p14:creationId xmlns:p14="http://schemas.microsoft.com/office/powerpoint/2010/main" val="38889567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Examples of Defects Addressed</a:t>
            </a:r>
            <a:endParaRPr lang="en-US" dirty="0"/>
          </a:p>
        </p:txBody>
      </p:sp>
      <p:sp>
        <p:nvSpPr>
          <p:cNvPr id="3" name="Content Placeholder 2"/>
          <p:cNvSpPr>
            <a:spLocks noGrp="1"/>
          </p:cNvSpPr>
          <p:nvPr>
            <p:ph idx="1"/>
          </p:nvPr>
        </p:nvSpPr>
        <p:spPr>
          <a:xfrm>
            <a:off x="457200" y="1219200"/>
            <a:ext cx="8229600" cy="4734296"/>
          </a:xfrm>
        </p:spPr>
        <p:txBody>
          <a:bodyPr>
            <a:noAutofit/>
          </a:bodyPr>
          <a:lstStyle/>
          <a:p>
            <a:pPr marL="0" indent="0">
              <a:spcBef>
                <a:spcPts val="0"/>
              </a:spcBef>
              <a:buNone/>
              <a:defRPr/>
            </a:pPr>
            <a:r>
              <a:rPr lang="en-US" altLang="en-US" sz="2800" i="1" dirty="0" smtClean="0">
                <a:solidFill>
                  <a:srgbClr val="4BACC6"/>
                </a:solidFill>
              </a:rPr>
              <a:t>Postings</a:t>
            </a:r>
            <a:endParaRPr lang="en-US" sz="2800" b="1" dirty="0" smtClean="0">
              <a:solidFill>
                <a:schemeClr val="accent5"/>
              </a:solidFill>
            </a:endParaRPr>
          </a:p>
          <a:p>
            <a:pPr marL="0" indent="0">
              <a:spcBef>
                <a:spcPts val="0"/>
              </a:spcBef>
              <a:buFontTx/>
              <a:buNone/>
              <a:defRPr/>
            </a:pPr>
            <a:r>
              <a:rPr lang="en-US" sz="2400" b="1" dirty="0" smtClean="0"/>
              <a:t>Problem</a:t>
            </a:r>
            <a:endParaRPr lang="en-US" sz="2400" dirty="0"/>
          </a:p>
          <a:p>
            <a:pPr marL="0" indent="0">
              <a:spcBef>
                <a:spcPts val="0"/>
              </a:spcBef>
              <a:buNone/>
            </a:pPr>
            <a:r>
              <a:rPr lang="en-US" sz="2400" dirty="0">
                <a:latin typeface="Calibri" charset="0"/>
                <a:ea typeface="MS PGothic" charset="0"/>
              </a:rPr>
              <a:t>Circulating nurse and scrub technician could not tell from posting if an abdominal and perineal </a:t>
            </a:r>
            <a:r>
              <a:rPr lang="en-US" sz="2400" dirty="0" smtClean="0">
                <a:latin typeface="Calibri" charset="0"/>
                <a:ea typeface="MS PGothic" charset="0"/>
              </a:rPr>
              <a:t>setup </a:t>
            </a:r>
            <a:r>
              <a:rPr lang="en-US" sz="2400" dirty="0">
                <a:latin typeface="Calibri" charset="0"/>
                <a:ea typeface="MS PGothic" charset="0"/>
              </a:rPr>
              <a:t>was needed</a:t>
            </a:r>
          </a:p>
          <a:p>
            <a:pPr marL="0" indent="0">
              <a:spcBef>
                <a:spcPts val="1200"/>
              </a:spcBef>
              <a:buFontTx/>
              <a:buNone/>
              <a:defRPr/>
            </a:pPr>
            <a:r>
              <a:rPr lang="en-US" sz="2400" b="1" dirty="0">
                <a:solidFill>
                  <a:srgbClr val="000000"/>
                </a:solidFill>
              </a:rPr>
              <a:t>Solution</a:t>
            </a:r>
          </a:p>
          <a:p>
            <a:pPr marL="0" indent="0">
              <a:spcBef>
                <a:spcPts val="0"/>
              </a:spcBef>
              <a:buNone/>
            </a:pPr>
            <a:r>
              <a:rPr lang="en-US" sz="2400" dirty="0">
                <a:latin typeface="Calibri" charset="0"/>
                <a:ea typeface="MS PGothic" charset="0"/>
              </a:rPr>
              <a:t>Worked with posting office</a:t>
            </a:r>
          </a:p>
          <a:p>
            <a:pPr>
              <a:spcBef>
                <a:spcPts val="0"/>
              </a:spcBef>
            </a:pPr>
            <a:r>
              <a:rPr lang="en-US" sz="2400" dirty="0">
                <a:latin typeface="Calibri" charset="0"/>
                <a:ea typeface="MS PGothic" charset="0"/>
              </a:rPr>
              <a:t>Add </a:t>
            </a:r>
            <a:r>
              <a:rPr lang="ja-JP" altLang="en-US" sz="2400" dirty="0">
                <a:latin typeface="Calibri" charset="0"/>
                <a:ea typeface="MS PGothic" charset="0"/>
              </a:rPr>
              <a:t>“</a:t>
            </a:r>
            <a:r>
              <a:rPr lang="en-US" altLang="ja-JP" sz="2400" dirty="0">
                <a:latin typeface="Calibri" charset="0"/>
                <a:ea typeface="MS PGothic" charset="0"/>
              </a:rPr>
              <a:t>second setup needed</a:t>
            </a:r>
            <a:r>
              <a:rPr lang="ja-JP" altLang="en-US" sz="2400" dirty="0">
                <a:latin typeface="Calibri" charset="0"/>
                <a:ea typeface="MS PGothic" charset="0"/>
              </a:rPr>
              <a:t>”</a:t>
            </a:r>
            <a:r>
              <a:rPr lang="en-US" altLang="ja-JP" sz="2400" dirty="0">
                <a:latin typeface="Calibri" charset="0"/>
                <a:ea typeface="MS PGothic" charset="0"/>
              </a:rPr>
              <a:t> to posting sheet</a:t>
            </a:r>
          </a:p>
          <a:p>
            <a:pPr>
              <a:spcBef>
                <a:spcPts val="0"/>
              </a:spcBef>
            </a:pPr>
            <a:r>
              <a:rPr lang="en-US" altLang="ja-JP" sz="2400" dirty="0">
                <a:latin typeface="Calibri" charset="0"/>
                <a:ea typeface="MS PGothic" charset="0"/>
              </a:rPr>
              <a:t>Add surgeon notes section in perioperative management system</a:t>
            </a:r>
          </a:p>
          <a:p>
            <a:pPr marL="0" indent="0">
              <a:spcBef>
                <a:spcPts val="1200"/>
              </a:spcBef>
              <a:buNone/>
              <a:defRPr/>
            </a:pPr>
            <a:r>
              <a:rPr lang="en-US" sz="2400" b="1" dirty="0">
                <a:solidFill>
                  <a:srgbClr val="000000"/>
                </a:solidFill>
              </a:rPr>
              <a:t>Impact</a:t>
            </a:r>
          </a:p>
          <a:p>
            <a:pPr>
              <a:spcBef>
                <a:spcPts val="0"/>
              </a:spcBef>
            </a:pPr>
            <a:r>
              <a:rPr lang="en-US" sz="2400" dirty="0">
                <a:latin typeface="Calibri" charset="0"/>
                <a:ea typeface="MS PGothic" charset="0"/>
              </a:rPr>
              <a:t>Set up before discussing case with surgeon</a:t>
            </a:r>
          </a:p>
          <a:p>
            <a:pPr>
              <a:spcBef>
                <a:spcPts val="0"/>
              </a:spcBef>
            </a:pPr>
            <a:r>
              <a:rPr lang="en-US" sz="2400" dirty="0" smtClean="0">
                <a:latin typeface="Calibri" charset="0"/>
                <a:ea typeface="MS PGothic" charset="0"/>
              </a:rPr>
              <a:t>Incur fewer delays</a:t>
            </a:r>
            <a:endParaRPr lang="en-US" sz="2400" dirty="0">
              <a:latin typeface="Calibri" charset="0"/>
              <a:ea typeface="MS PGothic" charset="0"/>
            </a:endParaRPr>
          </a:p>
        </p:txBody>
      </p:sp>
      <p:sp>
        <p:nvSpPr>
          <p:cNvPr id="5" name="Content Placeholder 2"/>
          <p:cNvSpPr txBox="1">
            <a:spLocks/>
          </p:cNvSpPr>
          <p:nvPr/>
        </p:nvSpPr>
        <p:spPr>
          <a:xfrm>
            <a:off x="457200" y="1371600"/>
            <a:ext cx="4419600" cy="473429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chemeClr val="accent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Tx/>
              <a:buNone/>
              <a:defRPr/>
            </a:pPr>
            <a:endParaRPr lang="en-US" sz="2800" dirty="0">
              <a:latin typeface="Calibri" charset="0"/>
              <a:ea typeface="MS PGothic" charset="0"/>
            </a:endParaRPr>
          </a:p>
        </p:txBody>
      </p:sp>
    </p:spTree>
    <p:extLst>
      <p:ext uri="{BB962C8B-B14F-4D97-AF65-F5344CB8AC3E}">
        <p14:creationId xmlns:p14="http://schemas.microsoft.com/office/powerpoint/2010/main" val="12373173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Examples of Defects Addressed</a:t>
            </a:r>
            <a:endParaRPr lang="en-US" dirty="0"/>
          </a:p>
        </p:txBody>
      </p:sp>
      <p:sp>
        <p:nvSpPr>
          <p:cNvPr id="10" name="TextBox 9"/>
          <p:cNvSpPr txBox="1"/>
          <p:nvPr/>
        </p:nvSpPr>
        <p:spPr>
          <a:xfrm>
            <a:off x="440140" y="1036387"/>
            <a:ext cx="1864313" cy="646331"/>
          </a:xfrm>
          <a:prstGeom prst="rect">
            <a:avLst/>
          </a:prstGeom>
          <a:noFill/>
        </p:spPr>
        <p:txBody>
          <a:bodyPr wrap="none" rtlCol="0">
            <a:spAutoFit/>
          </a:bodyPr>
          <a:lstStyle/>
          <a:p>
            <a:r>
              <a:rPr lang="en-US" altLang="en-US" sz="3600" i="1" dirty="0">
                <a:solidFill>
                  <a:srgbClr val="4BACC6"/>
                </a:solidFill>
              </a:rPr>
              <a:t>Postings</a:t>
            </a:r>
            <a:endParaRPr lang="en-US" sz="3600" i="1" dirty="0">
              <a:solidFill>
                <a:srgbClr val="4BACC6"/>
              </a:solidFill>
            </a:endParaRPr>
          </a:p>
        </p:txBody>
      </p:sp>
      <p:sp>
        <p:nvSpPr>
          <p:cNvPr id="15" name="TextBox 14"/>
          <p:cNvSpPr txBox="1"/>
          <p:nvPr/>
        </p:nvSpPr>
        <p:spPr>
          <a:xfrm>
            <a:off x="6094863" y="6019373"/>
            <a:ext cx="2513278" cy="246221"/>
          </a:xfrm>
          <a:prstGeom prst="rect">
            <a:avLst/>
          </a:prstGeom>
          <a:noFill/>
        </p:spPr>
        <p:txBody>
          <a:bodyPr wrap="none" rtlCol="0">
            <a:spAutoFit/>
          </a:bodyPr>
          <a:lstStyle/>
          <a:p>
            <a:r>
              <a:rPr lang="en-US" sz="1000" i="1" dirty="0" smtClean="0">
                <a:solidFill>
                  <a:schemeClr val="bg1">
                    <a:lumMod val="50000"/>
                  </a:schemeClr>
                </a:solidFill>
              </a:rPr>
              <a:t>Sample posting from Johns Hopkins Hospital</a:t>
            </a:r>
            <a:endParaRPr lang="en-US" sz="1000" i="1" dirty="0">
              <a:solidFill>
                <a:schemeClr val="bg1">
                  <a:lumMod val="50000"/>
                </a:schemeClr>
              </a:solidFill>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11586" b="39613"/>
          <a:stretch/>
        </p:blipFill>
        <p:spPr>
          <a:xfrm>
            <a:off x="246791" y="1667792"/>
            <a:ext cx="7848338" cy="4141337"/>
          </a:xfrm>
          <a:prstGeom prst="rect">
            <a:avLst/>
          </a:prstGeom>
        </p:spPr>
      </p:pic>
    </p:spTree>
    <p:extLst>
      <p:ext uri="{BB962C8B-B14F-4D97-AF65-F5344CB8AC3E}">
        <p14:creationId xmlns:p14="http://schemas.microsoft.com/office/powerpoint/2010/main" val="1091190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678"/>
            <a:ext cx="8458200" cy="807522"/>
          </a:xfrm>
        </p:spPr>
        <p:txBody>
          <a:bodyPr>
            <a:noAutofit/>
          </a:bodyPr>
          <a:lstStyle/>
          <a:p>
            <a:r>
              <a:rPr lang="en-US" dirty="0" smtClean="0"/>
              <a:t>Comprehensive Unit-based Safety Program</a:t>
            </a:r>
            <a:r>
              <a:rPr lang="en-US" baseline="30000" dirty="0" smtClean="0"/>
              <a:t>1</a:t>
            </a:r>
            <a:endParaRPr lang="en-US" baseline="30000" dirty="0"/>
          </a:p>
        </p:txBody>
      </p:sp>
      <p:grpSp>
        <p:nvGrpSpPr>
          <p:cNvPr id="10" name="Group 9" descr="Box with heading CUSP Safety Program for Surgery&#10;1. Educate staff on the science of safety&#10;2. Identify defects&#10;3. Partner with a Senior Executive&#10;4. Learn from defects&#10;5. Improve teamwork and communication&#10;Adaptive components&#10;Arrow pointing to Step 5: Improve teamwork and communication&#10;" title="CUSP and the Safety Program for Surgery"/>
          <p:cNvGrpSpPr/>
          <p:nvPr/>
        </p:nvGrpSpPr>
        <p:grpSpPr>
          <a:xfrm>
            <a:off x="685800" y="1600200"/>
            <a:ext cx="7696200" cy="3810000"/>
            <a:chOff x="990600" y="1905000"/>
            <a:chExt cx="7696200" cy="3810000"/>
          </a:xfrm>
        </p:grpSpPr>
        <p:sp>
          <p:nvSpPr>
            <p:cNvPr id="6" name="Rectangle 5" descr="1. Educate staff on the science of safety&#10;2. Identify defects&#10;3. Partner with a Senior Executive&#10;4. Learn from defects&#10;5. Improve teamwork and communication&#10;Adaptive components&#10;&#10;Arrow pointing to Step 5: Improve teamwork and communication&#10;" title="CUSP Safety Program for Surgery"/>
            <p:cNvSpPr/>
            <p:nvPr/>
          </p:nvSpPr>
          <p:spPr bwMode="auto">
            <a:xfrm>
              <a:off x="990600" y="1905000"/>
              <a:ext cx="7696200" cy="58895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b="1" spc="600" dirty="0" smtClean="0">
                  <a:solidFill>
                    <a:schemeClr val="bg1"/>
                  </a:solidFill>
                </a:rPr>
                <a:t>CUSP SAFETY PROGRAM FOR SURGERY</a:t>
              </a:r>
              <a:r>
                <a:rPr lang="en-US" altLang="zh-CN" sz="2000" b="1" spc="600" dirty="0" smtClean="0">
                  <a:solidFill>
                    <a:srgbClr val="FFFFFF"/>
                  </a:solidFill>
                  <a:cs typeface="Arial" charset="0"/>
                </a:rPr>
                <a:t> </a:t>
              </a:r>
              <a:endParaRPr lang="en-US" altLang="zh-CN" sz="2000" b="1" spc="600" dirty="0">
                <a:solidFill>
                  <a:srgbClr val="FFFFFF"/>
                </a:solidFill>
                <a:cs typeface="Arial" charset="0"/>
              </a:endParaRPr>
            </a:p>
          </p:txBody>
        </p:sp>
        <p:sp>
          <p:nvSpPr>
            <p:cNvPr id="7" name="Rectangle 6" descr="Blue box for visual interest. Red arrow indicates Step 1: Educate staff on the science of safety."/>
            <p:cNvSpPr/>
            <p:nvPr/>
          </p:nvSpPr>
          <p:spPr bwMode="auto">
            <a:xfrm>
              <a:off x="990600" y="2493953"/>
              <a:ext cx="7696200" cy="29162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sz="1600" dirty="0">
                <a:solidFill>
                  <a:schemeClr val="tx1"/>
                </a:solidFill>
              </a:endParaRPr>
            </a:p>
            <a:p>
              <a:pPr marL="609600" indent="-609600" fontAlgn="auto">
                <a:spcBef>
                  <a:spcPts val="600"/>
                </a:spcBef>
                <a:spcAft>
                  <a:spcPts val="600"/>
                </a:spcAft>
                <a:buFont typeface="+mj-lt"/>
                <a:buAutoNum type="arabicPeriod"/>
                <a:defRPr/>
              </a:pPr>
              <a:r>
                <a:rPr lang="en-US" sz="2000" dirty="0">
                  <a:solidFill>
                    <a:schemeClr val="tx1">
                      <a:lumMod val="75000"/>
                    </a:schemeClr>
                  </a:solidFill>
                </a:rPr>
                <a:t>Educate staff on </a:t>
              </a:r>
              <a:r>
                <a:rPr lang="en-US" sz="2000" dirty="0" smtClean="0">
                  <a:solidFill>
                    <a:schemeClr val="tx1">
                      <a:lumMod val="75000"/>
                    </a:schemeClr>
                  </a:solidFill>
                </a:rPr>
                <a:t>the science </a:t>
              </a:r>
              <a:r>
                <a:rPr lang="en-US" sz="2000" dirty="0">
                  <a:solidFill>
                    <a:schemeClr val="tx1">
                      <a:lumMod val="75000"/>
                    </a:schemeClr>
                  </a:solidFill>
                </a:rPr>
                <a:t>of </a:t>
              </a:r>
              <a:r>
                <a:rPr lang="en-US" sz="2000" dirty="0" smtClean="0">
                  <a:solidFill>
                    <a:schemeClr val="tx1">
                      <a:lumMod val="75000"/>
                    </a:schemeClr>
                  </a:solidFill>
                </a:rPr>
                <a:t>safety</a:t>
              </a:r>
              <a:endParaRPr lang="en-US" sz="2000" dirty="0">
                <a:solidFill>
                  <a:schemeClr val="tx1"/>
                </a:solidFill>
              </a:endParaRPr>
            </a:p>
            <a:p>
              <a:pPr marL="609600" indent="-609600" fontAlgn="auto">
                <a:spcBef>
                  <a:spcPts val="600"/>
                </a:spcBef>
                <a:spcAft>
                  <a:spcPts val="600"/>
                </a:spcAft>
                <a:buFont typeface="+mj-lt"/>
                <a:buAutoNum type="arabicPeriod"/>
                <a:defRPr/>
              </a:pPr>
              <a:r>
                <a:rPr lang="en-US" sz="2000" dirty="0">
                  <a:solidFill>
                    <a:schemeClr val="tx1"/>
                  </a:solidFill>
                </a:rPr>
                <a:t>Identify </a:t>
              </a:r>
              <a:r>
                <a:rPr lang="en-US" sz="2000" dirty="0" smtClean="0">
                  <a:solidFill>
                    <a:schemeClr val="tx1"/>
                  </a:solidFill>
                </a:rPr>
                <a:t>defects</a:t>
              </a:r>
              <a:endParaRPr lang="en-US" sz="2000" dirty="0">
                <a:solidFill>
                  <a:schemeClr val="tx1"/>
                </a:solidFill>
              </a:endParaRPr>
            </a:p>
            <a:p>
              <a:pPr marL="609600" indent="-609600" fontAlgn="auto">
                <a:spcBef>
                  <a:spcPts val="600"/>
                </a:spcBef>
                <a:spcAft>
                  <a:spcPts val="600"/>
                </a:spcAft>
                <a:buFont typeface="+mj-lt"/>
                <a:buAutoNum type="arabicPeriod"/>
                <a:defRPr/>
              </a:pPr>
              <a:r>
                <a:rPr lang="en-US" sz="2000" dirty="0" smtClean="0">
                  <a:solidFill>
                    <a:schemeClr val="tx1"/>
                  </a:solidFill>
                </a:rPr>
                <a:t>Partner with a senior </a:t>
              </a:r>
              <a:r>
                <a:rPr lang="en-US" sz="2000" dirty="0">
                  <a:solidFill>
                    <a:schemeClr val="tx1"/>
                  </a:solidFill>
                </a:rPr>
                <a:t>e</a:t>
              </a:r>
              <a:r>
                <a:rPr lang="en-US" sz="2000" dirty="0" smtClean="0">
                  <a:solidFill>
                    <a:schemeClr val="tx1"/>
                  </a:solidFill>
                </a:rPr>
                <a:t>xecutive</a:t>
              </a:r>
              <a:endParaRPr lang="en-US" sz="2000" dirty="0">
                <a:solidFill>
                  <a:schemeClr val="tx1"/>
                </a:solidFill>
              </a:endParaRPr>
            </a:p>
            <a:p>
              <a:pPr marL="609600" indent="-609600" fontAlgn="auto">
                <a:spcBef>
                  <a:spcPts val="600"/>
                </a:spcBef>
                <a:spcAft>
                  <a:spcPts val="600"/>
                </a:spcAft>
                <a:buFont typeface="+mj-lt"/>
                <a:buAutoNum type="arabicPeriod"/>
                <a:defRPr/>
              </a:pPr>
              <a:r>
                <a:rPr lang="en-US" sz="2000" dirty="0">
                  <a:solidFill>
                    <a:schemeClr val="tx1"/>
                  </a:solidFill>
                </a:rPr>
                <a:t>Learn from </a:t>
              </a:r>
              <a:r>
                <a:rPr lang="en-US" sz="2000" dirty="0" smtClean="0">
                  <a:solidFill>
                    <a:schemeClr val="tx1"/>
                  </a:solidFill>
                </a:rPr>
                <a:t>defects</a:t>
              </a:r>
              <a:endParaRPr lang="en-US" sz="2000" dirty="0">
                <a:solidFill>
                  <a:schemeClr val="tx1"/>
                </a:solidFill>
              </a:endParaRPr>
            </a:p>
            <a:p>
              <a:pPr marL="609600" indent="-609600" fontAlgn="auto">
                <a:spcBef>
                  <a:spcPts val="600"/>
                </a:spcBef>
                <a:spcAft>
                  <a:spcPts val="600"/>
                </a:spcAft>
                <a:buFont typeface="+mj-lt"/>
                <a:buAutoNum type="arabicPeriod"/>
                <a:defRPr/>
              </a:pPr>
              <a:r>
                <a:rPr lang="en-US" sz="2000" dirty="0" smtClean="0">
                  <a:solidFill>
                    <a:schemeClr val="tx1"/>
                  </a:solidFill>
                </a:rPr>
                <a:t>Improve </a:t>
              </a:r>
              <a:r>
                <a:rPr lang="en-US" sz="2000" dirty="0">
                  <a:solidFill>
                    <a:schemeClr val="tx1"/>
                  </a:solidFill>
                </a:rPr>
                <a:t>teamwork </a:t>
              </a:r>
              <a:r>
                <a:rPr lang="en-US" sz="2000" dirty="0" smtClean="0">
                  <a:solidFill>
                    <a:schemeClr val="tx1"/>
                  </a:solidFill>
                </a:rPr>
                <a:t>and communication</a:t>
              </a:r>
              <a:endParaRPr lang="en-US" sz="2000" dirty="0">
                <a:solidFill>
                  <a:schemeClr val="tx1"/>
                </a:solidFill>
              </a:endParaRPr>
            </a:p>
          </p:txBody>
        </p:sp>
        <p:sp>
          <p:nvSpPr>
            <p:cNvPr id="8" name="Left Arrow 7"/>
            <p:cNvSpPr/>
            <p:nvPr/>
          </p:nvSpPr>
          <p:spPr bwMode="auto">
            <a:xfrm>
              <a:off x="6553200" y="4504730"/>
              <a:ext cx="762000" cy="676870"/>
            </a:xfrm>
            <a:prstGeom prst="lef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sp>
          <p:nvSpPr>
            <p:cNvPr id="9" name="Rectangle 8"/>
            <p:cNvSpPr/>
            <p:nvPr/>
          </p:nvSpPr>
          <p:spPr bwMode="auto">
            <a:xfrm>
              <a:off x="990600" y="5257800"/>
              <a:ext cx="7696200" cy="457200"/>
            </a:xfrm>
            <a:prstGeom prst="rect">
              <a:avLst/>
            </a:prstGeom>
            <a:solidFill>
              <a:srgbClr val="F796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b="1" spc="600" dirty="0" smtClean="0">
                  <a:solidFill>
                    <a:schemeClr val="bg1"/>
                  </a:solidFill>
                </a:rPr>
                <a:t>ADAPTIVE COMPONENTS</a:t>
              </a:r>
              <a:endParaRPr lang="en-US" altLang="zh-CN" sz="2000" b="1" spc="600" dirty="0">
                <a:solidFill>
                  <a:schemeClr val="bg1"/>
                </a:solidFill>
              </a:endParaRPr>
            </a:p>
          </p:txBody>
        </p:sp>
      </p:grpSp>
    </p:spTree>
    <p:extLst>
      <p:ext uri="{BB962C8B-B14F-4D97-AF65-F5344CB8AC3E}">
        <p14:creationId xmlns:p14="http://schemas.microsoft.com/office/powerpoint/2010/main" val="3846285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9100" y="1219200"/>
            <a:ext cx="4953000" cy="4734296"/>
          </a:xfrm>
        </p:spPr>
        <p:txBody>
          <a:bodyPr>
            <a:noAutofit/>
          </a:bodyPr>
          <a:lstStyle/>
          <a:p>
            <a:pPr marL="0" indent="0">
              <a:spcBef>
                <a:spcPts val="0"/>
              </a:spcBef>
              <a:buNone/>
              <a:defRPr/>
            </a:pPr>
            <a:r>
              <a:rPr lang="en-US" altLang="en-US" i="1" dirty="0">
                <a:solidFill>
                  <a:srgbClr val="4BACC6"/>
                </a:solidFill>
              </a:rPr>
              <a:t>Update doctor preference cards (DPCs</a:t>
            </a:r>
            <a:r>
              <a:rPr lang="en-US" altLang="en-US" i="1" dirty="0" smtClean="0">
                <a:solidFill>
                  <a:srgbClr val="4BACC6"/>
                </a:solidFill>
              </a:rPr>
              <a:t>)</a:t>
            </a:r>
            <a:endParaRPr lang="en-US" b="1" dirty="0" smtClean="0">
              <a:solidFill>
                <a:srgbClr val="000000"/>
              </a:solidFill>
            </a:endParaRPr>
          </a:p>
          <a:p>
            <a:pPr marL="0" indent="0">
              <a:spcBef>
                <a:spcPts val="0"/>
              </a:spcBef>
              <a:buFontTx/>
              <a:buNone/>
              <a:defRPr/>
            </a:pPr>
            <a:r>
              <a:rPr lang="en-US" sz="2400" b="1" dirty="0" smtClean="0">
                <a:solidFill>
                  <a:srgbClr val="000000"/>
                </a:solidFill>
              </a:rPr>
              <a:t>Problem</a:t>
            </a:r>
            <a:endParaRPr lang="en-US" sz="2400" dirty="0">
              <a:solidFill>
                <a:srgbClr val="000000"/>
              </a:solidFill>
            </a:endParaRPr>
          </a:p>
          <a:p>
            <a:pPr marL="0" indent="0">
              <a:spcBef>
                <a:spcPts val="0"/>
              </a:spcBef>
              <a:spcAft>
                <a:spcPts val="1200"/>
              </a:spcAft>
              <a:buFontTx/>
              <a:buNone/>
              <a:defRPr/>
            </a:pPr>
            <a:r>
              <a:rPr lang="en-US" sz="2400" dirty="0"/>
              <a:t>Equipment and/or instruments not available for cases</a:t>
            </a:r>
          </a:p>
          <a:p>
            <a:pPr marL="0" indent="0">
              <a:spcBef>
                <a:spcPts val="600"/>
              </a:spcBef>
              <a:buFontTx/>
              <a:buNone/>
              <a:defRPr/>
            </a:pPr>
            <a:r>
              <a:rPr lang="en-US" sz="2400" b="1" dirty="0">
                <a:solidFill>
                  <a:srgbClr val="000000"/>
                </a:solidFill>
              </a:rPr>
              <a:t>Solution</a:t>
            </a:r>
          </a:p>
          <a:p>
            <a:pPr marL="0" indent="0">
              <a:spcBef>
                <a:spcPts val="0"/>
              </a:spcBef>
              <a:spcAft>
                <a:spcPts val="1200"/>
              </a:spcAft>
              <a:buNone/>
              <a:defRPr/>
            </a:pPr>
            <a:r>
              <a:rPr lang="en-US" sz="2400" dirty="0"/>
              <a:t>Decreased number of DPCs</a:t>
            </a:r>
          </a:p>
          <a:p>
            <a:pPr marL="0" indent="0">
              <a:spcBef>
                <a:spcPts val="600"/>
              </a:spcBef>
              <a:buNone/>
              <a:defRPr/>
            </a:pPr>
            <a:r>
              <a:rPr lang="en-US" sz="2400" b="1" dirty="0">
                <a:solidFill>
                  <a:srgbClr val="000000"/>
                </a:solidFill>
              </a:rPr>
              <a:t>Impact</a:t>
            </a:r>
          </a:p>
          <a:p>
            <a:pPr marL="0" indent="0">
              <a:spcBef>
                <a:spcPts val="0"/>
              </a:spcBef>
              <a:spcAft>
                <a:spcPts val="1200"/>
              </a:spcAft>
              <a:buNone/>
              <a:defRPr/>
            </a:pPr>
            <a:r>
              <a:rPr lang="en-US" sz="2400" dirty="0"/>
              <a:t>Decreased surgeon to surgeon variability</a:t>
            </a:r>
          </a:p>
          <a:p>
            <a:pPr marL="0" indent="0">
              <a:spcBef>
                <a:spcPts val="0"/>
              </a:spcBef>
              <a:spcAft>
                <a:spcPts val="1200"/>
              </a:spcAft>
              <a:buNone/>
              <a:defRPr/>
            </a:pPr>
            <a:r>
              <a:rPr lang="en-US" sz="2400" dirty="0"/>
              <a:t>Increased accuracy and </a:t>
            </a:r>
            <a:r>
              <a:rPr lang="en-US" sz="2400" dirty="0" smtClean="0"/>
              <a:t>efficiency</a:t>
            </a:r>
            <a:endParaRPr lang="en-US" sz="2400" dirty="0"/>
          </a:p>
        </p:txBody>
      </p:sp>
      <p:sp>
        <p:nvSpPr>
          <p:cNvPr id="59393" name="Title 1"/>
          <p:cNvSpPr>
            <a:spLocks noGrp="1"/>
          </p:cNvSpPr>
          <p:nvPr>
            <p:ph type="title"/>
          </p:nvPr>
        </p:nvSpPr>
        <p:spPr/>
        <p:txBody>
          <a:bodyPr rtlCol="0">
            <a:noAutofit/>
          </a:bodyPr>
          <a:lstStyle/>
          <a:p>
            <a:pPr eaLnBrk="1" fontAlgn="auto" hangingPunct="1">
              <a:lnSpc>
                <a:spcPct val="90000"/>
              </a:lnSpc>
              <a:spcAft>
                <a:spcPts val="0"/>
              </a:spcAft>
              <a:defRPr/>
            </a:pPr>
            <a:r>
              <a:rPr lang="en-US" dirty="0" smtClean="0">
                <a:latin typeface="+mn-lt"/>
                <a:ea typeface="+mj-ea"/>
                <a:cs typeface="ＭＳ Ｐゴシック" charset="-128"/>
              </a:rPr>
              <a:t>Examples of Defects Addressed</a:t>
            </a:r>
          </a:p>
        </p:txBody>
      </p:sp>
      <p:sp>
        <p:nvSpPr>
          <p:cNvPr id="6" name="Content Placeholder 2"/>
          <p:cNvSpPr txBox="1">
            <a:spLocks/>
          </p:cNvSpPr>
          <p:nvPr/>
        </p:nvSpPr>
        <p:spPr>
          <a:xfrm>
            <a:off x="457200" y="1371600"/>
            <a:ext cx="4876800" cy="473429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chemeClr val="accent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Tx/>
              <a:buNone/>
              <a:defRPr/>
            </a:pPr>
            <a:endParaRPr lang="en-US" sz="2800" dirty="0" smtClean="0"/>
          </a:p>
        </p:txBody>
      </p:sp>
      <p:sp>
        <p:nvSpPr>
          <p:cNvPr id="3" name="TextBox 2"/>
          <p:cNvSpPr txBox="1"/>
          <p:nvPr/>
        </p:nvSpPr>
        <p:spPr>
          <a:xfrm>
            <a:off x="6692918" y="5943724"/>
            <a:ext cx="2340454" cy="246221"/>
          </a:xfrm>
          <a:prstGeom prst="rect">
            <a:avLst/>
          </a:prstGeom>
          <a:noFill/>
        </p:spPr>
        <p:txBody>
          <a:bodyPr wrap="none" rtlCol="0">
            <a:spAutoFit/>
          </a:bodyPr>
          <a:lstStyle/>
          <a:p>
            <a:r>
              <a:rPr lang="en-US" sz="1000" i="1" dirty="0" smtClean="0">
                <a:solidFill>
                  <a:schemeClr val="bg1">
                    <a:lumMod val="50000"/>
                  </a:schemeClr>
                </a:solidFill>
              </a:rPr>
              <a:t>Sample DPC from Johns Hopkins Hospital</a:t>
            </a:r>
            <a:endParaRPr lang="en-US" sz="1000" i="1" dirty="0">
              <a:solidFill>
                <a:schemeClr val="bg1">
                  <a:lumMod val="50000"/>
                </a:scheme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107113"/>
            <a:ext cx="3779263" cy="4814199"/>
          </a:xfrm>
          <a:prstGeom prst="rect">
            <a:avLst/>
          </a:prstGeom>
        </p:spPr>
      </p:pic>
    </p:spTree>
    <p:extLst>
      <p:ext uri="{BB962C8B-B14F-4D97-AF65-F5344CB8AC3E}">
        <p14:creationId xmlns:p14="http://schemas.microsoft.com/office/powerpoint/2010/main" val="37897775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dirty="0">
                <a:latin typeface="Calibri" charset="0"/>
                <a:ea typeface="MS PGothic" charset="0"/>
              </a:rPr>
              <a:t>What Can We Catch?</a:t>
            </a:r>
          </a:p>
        </p:txBody>
      </p:sp>
      <p:sp>
        <p:nvSpPr>
          <p:cNvPr id="53251" name="Rectangle 3"/>
          <p:cNvSpPr>
            <a:spLocks noGrp="1" noChangeArrowheads="1"/>
          </p:cNvSpPr>
          <p:nvPr>
            <p:ph idx="1"/>
          </p:nvPr>
        </p:nvSpPr>
        <p:spPr/>
        <p:txBody>
          <a:bodyPr>
            <a:normAutofit/>
          </a:bodyPr>
          <a:lstStyle/>
          <a:p>
            <a:pPr eaLnBrk="1" hangingPunct="1">
              <a:spcBef>
                <a:spcPct val="0"/>
              </a:spcBef>
              <a:spcAft>
                <a:spcPts val="1200"/>
              </a:spcAft>
            </a:pPr>
            <a:r>
              <a:rPr lang="en-US" sz="2800" dirty="0">
                <a:latin typeface="Calibri" charset="0"/>
                <a:ea typeface="MS PGothic" charset="0"/>
              </a:rPr>
              <a:t>Wrong consents</a:t>
            </a:r>
          </a:p>
          <a:p>
            <a:pPr eaLnBrk="1" hangingPunct="1">
              <a:spcBef>
                <a:spcPct val="0"/>
              </a:spcBef>
              <a:spcAft>
                <a:spcPts val="1200"/>
              </a:spcAft>
            </a:pPr>
            <a:r>
              <a:rPr lang="en-US" sz="2800" dirty="0">
                <a:latin typeface="Calibri" charset="0"/>
                <a:ea typeface="MS PGothic" charset="0"/>
              </a:rPr>
              <a:t>Wrong patients</a:t>
            </a:r>
          </a:p>
          <a:p>
            <a:pPr eaLnBrk="1" hangingPunct="1">
              <a:spcBef>
                <a:spcPct val="0"/>
              </a:spcBef>
              <a:spcAft>
                <a:spcPts val="1200"/>
              </a:spcAft>
            </a:pPr>
            <a:r>
              <a:rPr lang="en-US" sz="2800" dirty="0">
                <a:latin typeface="Calibri" charset="0"/>
                <a:ea typeface="MS PGothic" charset="0"/>
              </a:rPr>
              <a:t>Incorrect equipment, </a:t>
            </a:r>
            <a:r>
              <a:rPr lang="en-US" sz="2800" dirty="0" smtClean="0">
                <a:latin typeface="Calibri" charset="0"/>
                <a:ea typeface="MS PGothic" charset="0"/>
              </a:rPr>
              <a:t>implants, </a:t>
            </a:r>
            <a:r>
              <a:rPr lang="en-US" sz="2800" dirty="0">
                <a:latin typeface="Calibri" charset="0"/>
                <a:ea typeface="MS PGothic" charset="0"/>
              </a:rPr>
              <a:t>or instruments</a:t>
            </a:r>
          </a:p>
          <a:p>
            <a:pPr eaLnBrk="1" hangingPunct="1">
              <a:spcBef>
                <a:spcPct val="0"/>
              </a:spcBef>
              <a:spcAft>
                <a:spcPts val="1200"/>
              </a:spcAft>
            </a:pPr>
            <a:r>
              <a:rPr lang="en-US" sz="2800" dirty="0">
                <a:latin typeface="Calibri" charset="0"/>
                <a:ea typeface="MS PGothic" charset="0"/>
              </a:rPr>
              <a:t>C</a:t>
            </a:r>
            <a:r>
              <a:rPr lang="en-US" sz="2800" dirty="0" smtClean="0">
                <a:latin typeface="Calibri" charset="0"/>
                <a:ea typeface="MS PGothic" charset="0"/>
              </a:rPr>
              <a:t>omorbidities </a:t>
            </a:r>
            <a:r>
              <a:rPr lang="en-US" sz="2800" dirty="0">
                <a:latin typeface="Calibri" charset="0"/>
                <a:ea typeface="MS PGothic" charset="0"/>
              </a:rPr>
              <a:t>that have a surgical impact</a:t>
            </a:r>
          </a:p>
          <a:p>
            <a:pPr eaLnBrk="1" hangingPunct="1">
              <a:spcBef>
                <a:spcPct val="0"/>
              </a:spcBef>
              <a:spcAft>
                <a:spcPts val="1200"/>
              </a:spcAft>
            </a:pPr>
            <a:r>
              <a:rPr lang="en-US" sz="2800" dirty="0" smtClean="0">
                <a:latin typeface="Calibri" charset="0"/>
                <a:ea typeface="MS PGothic" charset="0"/>
              </a:rPr>
              <a:t>Incorrect specimen labels</a:t>
            </a:r>
            <a:endParaRPr lang="en-US" sz="2800" dirty="0">
              <a:latin typeface="Calibri" charset="0"/>
              <a:ea typeface="MS PGothic" charset="0"/>
            </a:endParaRPr>
          </a:p>
          <a:p>
            <a:pPr eaLnBrk="1" hangingPunct="1">
              <a:spcBef>
                <a:spcPct val="0"/>
              </a:spcBef>
              <a:spcAft>
                <a:spcPts val="1200"/>
              </a:spcAft>
            </a:pPr>
            <a:r>
              <a:rPr lang="en-US" sz="2800" dirty="0">
                <a:latin typeface="Calibri" charset="0"/>
                <a:ea typeface="MS PGothic" charset="0"/>
              </a:rPr>
              <a:t>D</a:t>
            </a:r>
            <a:r>
              <a:rPr lang="en-US" sz="2800" dirty="0" smtClean="0">
                <a:latin typeface="Calibri" charset="0"/>
                <a:ea typeface="MS PGothic" charset="0"/>
              </a:rPr>
              <a:t>ocumentation issues</a:t>
            </a:r>
          </a:p>
          <a:p>
            <a:pPr eaLnBrk="1" hangingPunct="1">
              <a:spcBef>
                <a:spcPct val="0"/>
              </a:spcBef>
              <a:spcAft>
                <a:spcPts val="1200"/>
              </a:spcAft>
            </a:pPr>
            <a:r>
              <a:rPr lang="en-US" sz="2800" dirty="0" smtClean="0">
                <a:latin typeface="Calibri" charset="0"/>
                <a:ea typeface="MS PGothic" charset="0"/>
              </a:rPr>
              <a:t>Unclear </a:t>
            </a:r>
            <a:r>
              <a:rPr lang="en-US" sz="2800" dirty="0">
                <a:latin typeface="Calibri" charset="0"/>
                <a:ea typeface="MS PGothic" charset="0"/>
              </a:rPr>
              <a:t>perioperative care </a:t>
            </a:r>
            <a:r>
              <a:rPr lang="en-US" sz="2800" dirty="0" smtClean="0">
                <a:latin typeface="Calibri" charset="0"/>
                <a:ea typeface="MS PGothic" charset="0"/>
              </a:rPr>
              <a:t>instructions</a:t>
            </a:r>
            <a:endParaRPr lang="en-US" sz="2800" dirty="0">
              <a:latin typeface="Calibri" charset="0"/>
              <a:ea typeface="MS PGothic" charset="0"/>
            </a:endParaRPr>
          </a:p>
        </p:txBody>
      </p:sp>
    </p:spTree>
    <p:extLst>
      <p:ext uri="{BB962C8B-B14F-4D97-AF65-F5344CB8AC3E}">
        <p14:creationId xmlns:p14="http://schemas.microsoft.com/office/powerpoint/2010/main" val="32705799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dirty="0">
                <a:latin typeface="Calibri" charset="0"/>
                <a:ea typeface="MS PGothic" charset="0"/>
              </a:rPr>
              <a:t>What Can We </a:t>
            </a:r>
            <a:r>
              <a:rPr lang="en-US" dirty="0" smtClean="0">
                <a:latin typeface="Calibri" charset="0"/>
                <a:ea typeface="MS PGothic" charset="0"/>
              </a:rPr>
              <a:t>Accomplish?</a:t>
            </a:r>
            <a:endParaRPr lang="en-US" dirty="0">
              <a:latin typeface="Calibri" charset="0"/>
              <a:ea typeface="MS PGothic" charset="0"/>
            </a:endParaRPr>
          </a:p>
        </p:txBody>
      </p:sp>
      <p:sp>
        <p:nvSpPr>
          <p:cNvPr id="54275" name="Content Placeholder 2"/>
          <p:cNvSpPr>
            <a:spLocks noGrp="1"/>
          </p:cNvSpPr>
          <p:nvPr>
            <p:ph idx="1"/>
          </p:nvPr>
        </p:nvSpPr>
        <p:spPr/>
        <p:txBody>
          <a:bodyPr/>
          <a:lstStyle/>
          <a:p>
            <a:pPr eaLnBrk="1" hangingPunct="1">
              <a:spcBef>
                <a:spcPts val="0"/>
              </a:spcBef>
              <a:spcAft>
                <a:spcPts val="1200"/>
              </a:spcAft>
            </a:pPr>
            <a:r>
              <a:rPr lang="en-US" dirty="0">
                <a:latin typeface="Calibri" charset="0"/>
                <a:ea typeface="MS PGothic" charset="0"/>
              </a:rPr>
              <a:t>Create a shared mental model</a:t>
            </a:r>
          </a:p>
          <a:p>
            <a:pPr eaLnBrk="1" hangingPunct="1">
              <a:spcBef>
                <a:spcPts val="0"/>
              </a:spcBef>
              <a:spcAft>
                <a:spcPts val="1200"/>
              </a:spcAft>
            </a:pPr>
            <a:r>
              <a:rPr lang="en-US" dirty="0">
                <a:latin typeface="Calibri" charset="0"/>
                <a:ea typeface="MS PGothic" charset="0"/>
              </a:rPr>
              <a:t>Reduce missing </a:t>
            </a:r>
            <a:r>
              <a:rPr lang="en-US" dirty="0" smtClean="0">
                <a:latin typeface="Calibri" charset="0"/>
                <a:ea typeface="MS PGothic" charset="0"/>
              </a:rPr>
              <a:t>equipment</a:t>
            </a:r>
          </a:p>
          <a:p>
            <a:pPr eaLnBrk="1" hangingPunct="1">
              <a:spcBef>
                <a:spcPts val="0"/>
              </a:spcBef>
              <a:spcAft>
                <a:spcPts val="1200"/>
              </a:spcAft>
            </a:pPr>
            <a:r>
              <a:rPr lang="en-US" dirty="0" smtClean="0">
                <a:latin typeface="Calibri" charset="0"/>
                <a:ea typeface="MS PGothic" charset="0"/>
              </a:rPr>
              <a:t>Minimize team disruptions and reduce distractions</a:t>
            </a:r>
            <a:endParaRPr lang="en-US" dirty="0">
              <a:latin typeface="Calibri" charset="0"/>
              <a:ea typeface="MS PGothic" charset="0"/>
            </a:endParaRPr>
          </a:p>
          <a:p>
            <a:pPr lvl="1" eaLnBrk="1" hangingPunct="1">
              <a:spcBef>
                <a:spcPts val="0"/>
              </a:spcBef>
              <a:spcAft>
                <a:spcPts val="1200"/>
              </a:spcAft>
              <a:buClr>
                <a:schemeClr val="accent5"/>
              </a:buClr>
            </a:pPr>
            <a:r>
              <a:rPr lang="en-US" dirty="0" smtClean="0">
                <a:latin typeface="Calibri" charset="0"/>
                <a:ea typeface="MS PGothic" charset="0"/>
              </a:rPr>
              <a:t>Contribute to more than </a:t>
            </a:r>
            <a:r>
              <a:rPr lang="en-US" dirty="0">
                <a:latin typeface="Calibri" charset="0"/>
                <a:ea typeface="MS PGothic" charset="0"/>
              </a:rPr>
              <a:t>70% of sentinel </a:t>
            </a:r>
            <a:r>
              <a:rPr lang="en-US" dirty="0" smtClean="0">
                <a:latin typeface="Calibri" charset="0"/>
                <a:ea typeface="MS PGothic" charset="0"/>
              </a:rPr>
              <a:t>events</a:t>
            </a:r>
            <a:r>
              <a:rPr lang="en-US" baseline="30000" dirty="0" smtClean="0">
                <a:latin typeface="Calibri" charset="0"/>
                <a:ea typeface="MS PGothic" charset="0"/>
              </a:rPr>
              <a:t>5,6</a:t>
            </a:r>
            <a:endParaRPr lang="en-US" baseline="30000" dirty="0">
              <a:latin typeface="Calibri" charset="0"/>
              <a:ea typeface="MS PGothic" charset="0"/>
            </a:endParaRPr>
          </a:p>
          <a:p>
            <a:pPr lvl="1" eaLnBrk="1" hangingPunct="1">
              <a:spcBef>
                <a:spcPts val="0"/>
              </a:spcBef>
              <a:spcAft>
                <a:spcPts val="1200"/>
              </a:spcAft>
              <a:buClr>
                <a:schemeClr val="accent5"/>
              </a:buClr>
            </a:pPr>
            <a:r>
              <a:rPr lang="en-US" dirty="0" smtClean="0">
                <a:latin typeface="Calibri" charset="0"/>
                <a:ea typeface="MS PGothic" charset="0"/>
              </a:rPr>
              <a:t>Reduce </a:t>
            </a:r>
            <a:r>
              <a:rPr lang="en-US" dirty="0">
                <a:latin typeface="Calibri" charset="0"/>
                <a:ea typeface="MS PGothic" charset="0"/>
              </a:rPr>
              <a:t>hazards</a:t>
            </a:r>
          </a:p>
        </p:txBody>
      </p:sp>
    </p:spTree>
    <p:extLst>
      <p:ext uri="{BB962C8B-B14F-4D97-AF65-F5344CB8AC3E}">
        <p14:creationId xmlns:p14="http://schemas.microsoft.com/office/powerpoint/2010/main" val="5811866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charset="0"/>
                <a:ea typeface="MS PGothic" charset="0"/>
              </a:rPr>
              <a:t>Adapting to Local Context</a:t>
            </a:r>
            <a:endParaRPr lang="en-US" dirty="0"/>
          </a:p>
        </p:txBody>
      </p:sp>
      <p:sp>
        <p:nvSpPr>
          <p:cNvPr id="55299" name="Content Placeholder 2"/>
          <p:cNvSpPr>
            <a:spLocks noGrp="1"/>
          </p:cNvSpPr>
          <p:nvPr>
            <p:ph idx="1"/>
          </p:nvPr>
        </p:nvSpPr>
        <p:spPr>
          <a:xfrm>
            <a:off x="457200" y="1219200"/>
            <a:ext cx="8382000" cy="4734296"/>
          </a:xfrm>
        </p:spPr>
        <p:txBody>
          <a:bodyPr>
            <a:noAutofit/>
          </a:bodyPr>
          <a:lstStyle/>
          <a:p>
            <a:pPr eaLnBrk="1" hangingPunct="1">
              <a:lnSpc>
                <a:spcPct val="110000"/>
              </a:lnSpc>
              <a:spcBef>
                <a:spcPts val="0"/>
              </a:spcBef>
              <a:spcAft>
                <a:spcPts val="600"/>
              </a:spcAft>
            </a:pPr>
            <a:r>
              <a:rPr lang="en-US" sz="2800" dirty="0" smtClean="0">
                <a:latin typeface="Calibri" charset="0"/>
                <a:ea typeface="MS PGothic" charset="0"/>
              </a:rPr>
              <a:t>Make interventions relevant and meaningful </a:t>
            </a:r>
            <a:r>
              <a:rPr lang="en-US" sz="2800" dirty="0">
                <a:latin typeface="Calibri" charset="0"/>
                <a:ea typeface="MS PGothic" charset="0"/>
              </a:rPr>
              <a:t>to staff</a:t>
            </a:r>
          </a:p>
          <a:p>
            <a:pPr lvl="1" eaLnBrk="1" hangingPunct="1">
              <a:lnSpc>
                <a:spcPct val="110000"/>
              </a:lnSpc>
              <a:spcBef>
                <a:spcPts val="0"/>
              </a:spcBef>
              <a:spcAft>
                <a:spcPts val="600"/>
              </a:spcAft>
              <a:buClr>
                <a:schemeClr val="accent5"/>
              </a:buClr>
            </a:pPr>
            <a:r>
              <a:rPr lang="en-US" sz="2400" dirty="0" smtClean="0">
                <a:latin typeface="Calibri" charset="0"/>
                <a:ea typeface="MS PGothic" charset="0"/>
              </a:rPr>
              <a:t>Ineffective and inefficient to use the </a:t>
            </a:r>
            <a:r>
              <a:rPr lang="en-US" sz="2400" dirty="0">
                <a:latin typeface="Calibri" charset="0"/>
                <a:ea typeface="MS PGothic" charset="0"/>
              </a:rPr>
              <a:t>same checklist for all procedure </a:t>
            </a:r>
            <a:r>
              <a:rPr lang="en-US" sz="2400" dirty="0" smtClean="0">
                <a:latin typeface="Calibri" charset="0"/>
                <a:ea typeface="MS PGothic" charset="0"/>
              </a:rPr>
              <a:t>types</a:t>
            </a:r>
          </a:p>
          <a:p>
            <a:pPr lvl="1" eaLnBrk="1" hangingPunct="1">
              <a:lnSpc>
                <a:spcPct val="110000"/>
              </a:lnSpc>
              <a:spcBef>
                <a:spcPts val="0"/>
              </a:spcBef>
              <a:spcAft>
                <a:spcPts val="600"/>
              </a:spcAft>
              <a:buClr>
                <a:schemeClr val="accent5"/>
              </a:buClr>
            </a:pPr>
            <a:r>
              <a:rPr lang="en-US" sz="2400" dirty="0" smtClean="0">
                <a:latin typeface="Calibri" charset="0"/>
                <a:ea typeface="MS PGothic" charset="0"/>
              </a:rPr>
              <a:t>Adapt tools to needs of your clinical area</a:t>
            </a:r>
            <a:endParaRPr lang="en-US" sz="2400" dirty="0">
              <a:latin typeface="Calibri" charset="0"/>
              <a:ea typeface="MS PGothic" charset="0"/>
            </a:endParaRPr>
          </a:p>
          <a:p>
            <a:pPr eaLnBrk="1" hangingPunct="1">
              <a:lnSpc>
                <a:spcPct val="110000"/>
              </a:lnSpc>
              <a:spcBef>
                <a:spcPts val="0"/>
              </a:spcBef>
              <a:spcAft>
                <a:spcPts val="600"/>
              </a:spcAft>
            </a:pPr>
            <a:r>
              <a:rPr lang="en-US" sz="2800" dirty="0" smtClean="0">
                <a:latin typeface="Calibri" charset="0"/>
                <a:ea typeface="MS PGothic" charset="0"/>
              </a:rPr>
              <a:t>Allow frontline staff to drive improvement efforts</a:t>
            </a:r>
          </a:p>
          <a:p>
            <a:pPr lvl="1">
              <a:lnSpc>
                <a:spcPct val="110000"/>
              </a:lnSpc>
              <a:spcBef>
                <a:spcPts val="0"/>
              </a:spcBef>
              <a:spcAft>
                <a:spcPts val="600"/>
              </a:spcAft>
              <a:buClr>
                <a:schemeClr val="accent5"/>
              </a:buClr>
            </a:pPr>
            <a:r>
              <a:rPr lang="en-US" sz="2400" dirty="0" smtClean="0">
                <a:latin typeface="Calibri" charset="0"/>
                <a:ea typeface="MS PGothic" charset="0"/>
              </a:rPr>
              <a:t>Perioperative Staff </a:t>
            </a:r>
            <a:r>
              <a:rPr lang="en-US" sz="2400" dirty="0">
                <a:latin typeface="Calibri" charset="0"/>
                <a:ea typeface="MS PGothic" charset="0"/>
              </a:rPr>
              <a:t>Safety Assessment (2 questions) </a:t>
            </a:r>
            <a:endParaRPr lang="en-US" sz="2400" dirty="0" smtClean="0">
              <a:latin typeface="Calibri" charset="0"/>
              <a:ea typeface="MS PGothic" charset="0"/>
            </a:endParaRPr>
          </a:p>
          <a:p>
            <a:pPr lvl="1">
              <a:lnSpc>
                <a:spcPct val="110000"/>
              </a:lnSpc>
              <a:spcBef>
                <a:spcPts val="0"/>
              </a:spcBef>
              <a:spcAft>
                <a:spcPts val="600"/>
              </a:spcAft>
              <a:buClr>
                <a:schemeClr val="accent5"/>
              </a:buClr>
            </a:pPr>
            <a:r>
              <a:rPr lang="en-US" sz="2400" dirty="0" smtClean="0">
                <a:latin typeface="Calibri" charset="0"/>
                <a:ea typeface="MS PGothic" charset="0"/>
              </a:rPr>
              <a:t>Surgical audits </a:t>
            </a:r>
            <a:r>
              <a:rPr lang="en-US" sz="2400" dirty="0">
                <a:latin typeface="Calibri" charset="0"/>
                <a:ea typeface="MS PGothic" charset="0"/>
              </a:rPr>
              <a:t>tools</a:t>
            </a:r>
          </a:p>
          <a:p>
            <a:pPr eaLnBrk="1" hangingPunct="1">
              <a:lnSpc>
                <a:spcPct val="110000"/>
              </a:lnSpc>
              <a:spcBef>
                <a:spcPts val="0"/>
              </a:spcBef>
              <a:spcAft>
                <a:spcPts val="600"/>
              </a:spcAft>
            </a:pPr>
            <a:r>
              <a:rPr lang="en-US" sz="2800" dirty="0">
                <a:latin typeface="Calibri" charset="0"/>
                <a:ea typeface="MS PGothic" charset="0"/>
              </a:rPr>
              <a:t>Fixing local defects is a powerful (and visible) strategy to gain </a:t>
            </a:r>
            <a:r>
              <a:rPr lang="en-US" sz="2800" dirty="0" smtClean="0">
                <a:latin typeface="Calibri" charset="0"/>
                <a:ea typeface="MS PGothic" charset="0"/>
              </a:rPr>
              <a:t>staff buy </a:t>
            </a:r>
            <a:r>
              <a:rPr lang="en-US" sz="2800" dirty="0">
                <a:latin typeface="Calibri" charset="0"/>
                <a:ea typeface="MS PGothic" charset="0"/>
              </a:rPr>
              <a:t>in and encourage participation</a:t>
            </a:r>
          </a:p>
        </p:txBody>
      </p:sp>
    </p:spTree>
    <p:extLst>
      <p:ext uri="{BB962C8B-B14F-4D97-AF65-F5344CB8AC3E}">
        <p14:creationId xmlns:p14="http://schemas.microsoft.com/office/powerpoint/2010/main" val="8024978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dirty="0">
                <a:latin typeface="Calibri" charset="0"/>
                <a:ea typeface="MS PGothic" charset="0"/>
              </a:rPr>
              <a:t>Lessons Learned</a:t>
            </a:r>
          </a:p>
        </p:txBody>
      </p:sp>
      <p:sp>
        <p:nvSpPr>
          <p:cNvPr id="56323" name="Rectangle 3"/>
          <p:cNvSpPr>
            <a:spLocks noGrp="1" noChangeArrowheads="1"/>
          </p:cNvSpPr>
          <p:nvPr>
            <p:ph idx="1"/>
          </p:nvPr>
        </p:nvSpPr>
        <p:spPr>
          <a:xfrm>
            <a:off x="457200" y="1295400"/>
            <a:ext cx="8229600" cy="4734296"/>
          </a:xfrm>
        </p:spPr>
        <p:txBody>
          <a:bodyPr>
            <a:normAutofit/>
          </a:bodyPr>
          <a:lstStyle/>
          <a:p>
            <a:pPr marL="0" indent="0" eaLnBrk="1" hangingPunct="1">
              <a:spcBef>
                <a:spcPts val="0"/>
              </a:spcBef>
              <a:spcAft>
                <a:spcPts val="600"/>
              </a:spcAft>
              <a:buNone/>
            </a:pPr>
            <a:r>
              <a:rPr lang="en-US" i="1" dirty="0" smtClean="0">
                <a:solidFill>
                  <a:schemeClr val="accent5"/>
                </a:solidFill>
                <a:latin typeface="Calibri" charset="0"/>
                <a:ea typeface="MS PGothic" charset="0"/>
              </a:rPr>
              <a:t>Briefings and debriefings–</a:t>
            </a:r>
          </a:p>
          <a:p>
            <a:pPr eaLnBrk="1" hangingPunct="1">
              <a:spcBef>
                <a:spcPts val="0"/>
              </a:spcBef>
              <a:spcAft>
                <a:spcPts val="600"/>
              </a:spcAft>
            </a:pPr>
            <a:r>
              <a:rPr lang="en-US" sz="2800" dirty="0" smtClean="0">
                <a:latin typeface="Calibri" charset="0"/>
                <a:ea typeface="MS PGothic" charset="0"/>
              </a:rPr>
              <a:t>Reshape safety </a:t>
            </a:r>
            <a:r>
              <a:rPr lang="en-US" sz="2800" dirty="0">
                <a:latin typeface="Calibri" charset="0"/>
                <a:ea typeface="MS PGothic" charset="0"/>
              </a:rPr>
              <a:t>culture </a:t>
            </a:r>
            <a:r>
              <a:rPr lang="en-US" sz="2800" dirty="0" smtClean="0">
                <a:latin typeface="Calibri" charset="0"/>
                <a:ea typeface="MS PGothic" charset="0"/>
              </a:rPr>
              <a:t>with time and commitment</a:t>
            </a:r>
          </a:p>
          <a:p>
            <a:pPr eaLnBrk="1" hangingPunct="1">
              <a:spcBef>
                <a:spcPts val="0"/>
              </a:spcBef>
              <a:spcAft>
                <a:spcPts val="600"/>
              </a:spcAft>
            </a:pPr>
            <a:r>
              <a:rPr lang="en-US" sz="2800" dirty="0" smtClean="0">
                <a:latin typeface="Calibri" charset="0"/>
                <a:ea typeface="MS PGothic" charset="0"/>
              </a:rPr>
              <a:t>Foster safety culture growth</a:t>
            </a:r>
          </a:p>
          <a:p>
            <a:pPr>
              <a:spcBef>
                <a:spcPts val="0"/>
              </a:spcBef>
              <a:spcAft>
                <a:spcPts val="600"/>
              </a:spcAft>
            </a:pPr>
            <a:r>
              <a:rPr lang="en-US" sz="2800" dirty="0" smtClean="0">
                <a:latin typeface="Calibri" charset="0"/>
                <a:ea typeface="MS PGothic" charset="0"/>
              </a:rPr>
              <a:t>Practice and expect open communication</a:t>
            </a:r>
          </a:p>
          <a:p>
            <a:pPr>
              <a:spcBef>
                <a:spcPts val="0"/>
              </a:spcBef>
              <a:spcAft>
                <a:spcPts val="600"/>
              </a:spcAft>
            </a:pPr>
            <a:r>
              <a:rPr lang="en-US" sz="2800" dirty="0" smtClean="0">
                <a:latin typeface="Calibri" charset="0"/>
                <a:ea typeface="MS PGothic" charset="0"/>
              </a:rPr>
              <a:t>Flatten the hierarchy</a:t>
            </a:r>
          </a:p>
          <a:p>
            <a:pPr>
              <a:spcBef>
                <a:spcPts val="0"/>
              </a:spcBef>
              <a:spcAft>
                <a:spcPts val="600"/>
              </a:spcAft>
            </a:pPr>
            <a:r>
              <a:rPr lang="en-US" sz="2800" dirty="0" smtClean="0">
                <a:latin typeface="Calibri" charset="0"/>
                <a:ea typeface="MS PGothic" charset="0"/>
              </a:rPr>
              <a:t>Focus on the patient</a:t>
            </a:r>
          </a:p>
          <a:p>
            <a:pPr>
              <a:spcBef>
                <a:spcPts val="0"/>
              </a:spcBef>
              <a:spcAft>
                <a:spcPts val="600"/>
              </a:spcAft>
            </a:pPr>
            <a:r>
              <a:rPr lang="en-US" sz="2800" dirty="0" smtClean="0">
                <a:latin typeface="Calibri" charset="0"/>
                <a:ea typeface="MS PGothic" charset="0"/>
              </a:rPr>
              <a:t>Adapt to local context so are meaningful to staff</a:t>
            </a:r>
          </a:p>
          <a:p>
            <a:pPr>
              <a:spcBef>
                <a:spcPts val="0"/>
              </a:spcBef>
              <a:spcAft>
                <a:spcPts val="600"/>
              </a:spcAft>
            </a:pPr>
            <a:r>
              <a:rPr lang="en-US" sz="2800" dirty="0" smtClean="0">
                <a:latin typeface="Calibri" charset="0"/>
                <a:ea typeface="MS PGothic" charset="0"/>
              </a:rPr>
              <a:t>Identify defects proactively as they occur</a:t>
            </a:r>
            <a:endParaRPr lang="en-US" sz="2800" dirty="0">
              <a:latin typeface="Calibri" charset="0"/>
              <a:ea typeface="MS PGothic" charset="0"/>
            </a:endParaRPr>
          </a:p>
        </p:txBody>
      </p:sp>
    </p:spTree>
    <p:extLst>
      <p:ext uri="{BB962C8B-B14F-4D97-AF65-F5344CB8AC3E}">
        <p14:creationId xmlns:p14="http://schemas.microsoft.com/office/powerpoint/2010/main" val="37526225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dirty="0">
                <a:latin typeface="Calibri" charset="0"/>
                <a:ea typeface="MS PGothic" charset="0"/>
              </a:rPr>
              <a:t>Next Steps</a:t>
            </a:r>
          </a:p>
        </p:txBody>
      </p:sp>
      <p:sp>
        <p:nvSpPr>
          <p:cNvPr id="57347" name="Content Placeholder 2"/>
          <p:cNvSpPr>
            <a:spLocks noGrp="1"/>
          </p:cNvSpPr>
          <p:nvPr>
            <p:ph idx="1"/>
          </p:nvPr>
        </p:nvSpPr>
        <p:spPr>
          <a:xfrm>
            <a:off x="457200" y="1524000"/>
            <a:ext cx="8229600" cy="4247317"/>
          </a:xfrm>
        </p:spPr>
        <p:txBody>
          <a:bodyPr>
            <a:spAutoFit/>
          </a:bodyPr>
          <a:lstStyle/>
          <a:p>
            <a:pPr eaLnBrk="1" hangingPunct="1">
              <a:spcBef>
                <a:spcPct val="0"/>
              </a:spcBef>
              <a:spcAft>
                <a:spcPts val="600"/>
              </a:spcAft>
            </a:pPr>
            <a:r>
              <a:rPr lang="en-US" sz="2800" dirty="0" smtClean="0">
                <a:latin typeface="Calibri" charset="0"/>
                <a:ea typeface="MS PGothic" charset="0"/>
              </a:rPr>
              <a:t>Evaluate how tools </a:t>
            </a:r>
            <a:r>
              <a:rPr lang="en-US" sz="2800" dirty="0">
                <a:latin typeface="Calibri" charset="0"/>
                <a:ea typeface="MS PGothic" charset="0"/>
              </a:rPr>
              <a:t>fit into your local </a:t>
            </a:r>
            <a:r>
              <a:rPr lang="en-US" sz="2800" dirty="0" smtClean="0">
                <a:latin typeface="Calibri" charset="0"/>
                <a:ea typeface="MS PGothic" charset="0"/>
              </a:rPr>
              <a:t>context</a:t>
            </a:r>
            <a:endParaRPr lang="en-US" sz="2800" dirty="0">
              <a:latin typeface="Calibri" charset="0"/>
              <a:ea typeface="MS PGothic" charset="0"/>
            </a:endParaRPr>
          </a:p>
          <a:p>
            <a:pPr eaLnBrk="1" hangingPunct="1">
              <a:spcBef>
                <a:spcPct val="0"/>
              </a:spcBef>
              <a:spcAft>
                <a:spcPts val="600"/>
              </a:spcAft>
            </a:pPr>
            <a:r>
              <a:rPr lang="en-US" sz="2800" dirty="0">
                <a:latin typeface="Calibri" charset="0"/>
                <a:ea typeface="MS PGothic" charset="0"/>
              </a:rPr>
              <a:t>Get input from all stakeholders</a:t>
            </a:r>
          </a:p>
          <a:p>
            <a:pPr eaLnBrk="1" hangingPunct="1">
              <a:spcBef>
                <a:spcPct val="0"/>
              </a:spcBef>
              <a:spcAft>
                <a:spcPts val="600"/>
              </a:spcAft>
            </a:pPr>
            <a:r>
              <a:rPr lang="en-US" sz="2800" dirty="0">
                <a:latin typeface="Calibri" charset="0"/>
                <a:ea typeface="MS PGothic" charset="0"/>
              </a:rPr>
              <a:t>Modify the tool to fit your needs</a:t>
            </a:r>
          </a:p>
          <a:p>
            <a:pPr lvl="1" eaLnBrk="1" hangingPunct="1">
              <a:spcBef>
                <a:spcPct val="0"/>
              </a:spcBef>
              <a:spcAft>
                <a:spcPts val="600"/>
              </a:spcAft>
              <a:buClr>
                <a:schemeClr val="accent5"/>
              </a:buClr>
            </a:pPr>
            <a:r>
              <a:rPr lang="en-US" sz="2400" dirty="0">
                <a:latin typeface="Calibri" charset="0"/>
                <a:ea typeface="MS PGothic" charset="0"/>
              </a:rPr>
              <a:t>Tailor to specific surgical procedure </a:t>
            </a:r>
            <a:r>
              <a:rPr lang="en-US" sz="2400" dirty="0" smtClean="0">
                <a:latin typeface="Calibri" charset="0"/>
                <a:ea typeface="MS PGothic" charset="0"/>
              </a:rPr>
              <a:t>areas</a:t>
            </a:r>
            <a:endParaRPr lang="en-US" sz="2400" dirty="0">
              <a:latin typeface="Calibri" charset="0"/>
              <a:ea typeface="MS PGothic" charset="0"/>
            </a:endParaRPr>
          </a:p>
          <a:p>
            <a:pPr lvl="1" eaLnBrk="1" hangingPunct="1">
              <a:spcBef>
                <a:spcPct val="0"/>
              </a:spcBef>
              <a:spcAft>
                <a:spcPts val="600"/>
              </a:spcAft>
              <a:buClr>
                <a:schemeClr val="accent5"/>
              </a:buClr>
            </a:pPr>
            <a:r>
              <a:rPr lang="en-US" sz="2400" dirty="0">
                <a:latin typeface="Calibri" charset="0"/>
                <a:ea typeface="MS PGothic" charset="0"/>
              </a:rPr>
              <a:t>Create </a:t>
            </a:r>
            <a:r>
              <a:rPr lang="en-US" sz="2400" dirty="0" smtClean="0">
                <a:latin typeface="Calibri" charset="0"/>
                <a:ea typeface="MS PGothic" charset="0"/>
              </a:rPr>
              <a:t>followup mechanism </a:t>
            </a:r>
            <a:r>
              <a:rPr lang="en-US" sz="2400" dirty="0">
                <a:latin typeface="Calibri" charset="0"/>
                <a:ea typeface="MS PGothic" charset="0"/>
              </a:rPr>
              <a:t>to address defects identified during briefings</a:t>
            </a:r>
          </a:p>
          <a:p>
            <a:pPr eaLnBrk="1" hangingPunct="1">
              <a:spcBef>
                <a:spcPct val="0"/>
              </a:spcBef>
              <a:spcAft>
                <a:spcPts val="600"/>
              </a:spcAft>
            </a:pPr>
            <a:r>
              <a:rPr lang="en-US" sz="2800" dirty="0">
                <a:latin typeface="Calibri" charset="0"/>
                <a:ea typeface="MS PGothic" charset="0"/>
              </a:rPr>
              <a:t>Identify a surgeon champion who will implement briefings and debriefings for </a:t>
            </a:r>
            <a:r>
              <a:rPr lang="en-US" sz="2800" dirty="0" smtClean="0">
                <a:latin typeface="Calibri" charset="0"/>
                <a:ea typeface="MS PGothic" charset="0"/>
              </a:rPr>
              <a:t>surgical </a:t>
            </a:r>
            <a:r>
              <a:rPr lang="en-US" sz="2800" dirty="0">
                <a:latin typeface="Calibri" charset="0"/>
                <a:ea typeface="MS PGothic" charset="0"/>
              </a:rPr>
              <a:t>cases</a:t>
            </a:r>
          </a:p>
          <a:p>
            <a:pPr eaLnBrk="1" hangingPunct="1">
              <a:spcBef>
                <a:spcPct val="0"/>
              </a:spcBef>
              <a:spcAft>
                <a:spcPts val="600"/>
              </a:spcAft>
            </a:pPr>
            <a:r>
              <a:rPr lang="en-US" sz="2800" dirty="0">
                <a:latin typeface="Calibri" charset="0"/>
                <a:ea typeface="MS PGothic" charset="0"/>
              </a:rPr>
              <a:t>Pilot, revise, and </a:t>
            </a:r>
            <a:r>
              <a:rPr lang="en-US" sz="2800" dirty="0" smtClean="0">
                <a:latin typeface="Calibri" charset="0"/>
                <a:ea typeface="MS PGothic" charset="0"/>
              </a:rPr>
              <a:t>implement briefings</a:t>
            </a:r>
            <a:endParaRPr lang="en-US" sz="2800" dirty="0">
              <a:latin typeface="Calibri" charset="0"/>
              <a:ea typeface="MS PGothic" charset="0"/>
            </a:endParaRPr>
          </a:p>
        </p:txBody>
      </p:sp>
      <p:sp>
        <p:nvSpPr>
          <p:cNvPr id="2" name="TextBox 1"/>
          <p:cNvSpPr txBox="1"/>
          <p:nvPr/>
        </p:nvSpPr>
        <p:spPr>
          <a:xfrm>
            <a:off x="-1078231" y="4744736"/>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7831250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dirty="0">
                <a:latin typeface="Calibri" charset="0"/>
                <a:ea typeface="MS PGothic" charset="0"/>
              </a:rPr>
              <a:t>References</a:t>
            </a:r>
          </a:p>
        </p:txBody>
      </p:sp>
      <p:sp>
        <p:nvSpPr>
          <p:cNvPr id="58371" name="Content Placeholder 1"/>
          <p:cNvSpPr>
            <a:spLocks noGrp="1"/>
          </p:cNvSpPr>
          <p:nvPr>
            <p:ph idx="1"/>
          </p:nvPr>
        </p:nvSpPr>
        <p:spPr/>
        <p:txBody>
          <a:bodyPr>
            <a:noAutofit/>
          </a:bodyPr>
          <a:lstStyle/>
          <a:p>
            <a:pPr>
              <a:spcBef>
                <a:spcPts val="0"/>
              </a:spcBef>
              <a:spcAft>
                <a:spcPts val="600"/>
              </a:spcAft>
              <a:buFont typeface="+mj-lt"/>
              <a:buAutoNum type="arabicPeriod"/>
            </a:pPr>
            <a:r>
              <a:rPr lang="en-US" sz="1800" dirty="0">
                <a:cs typeface="Calibri"/>
              </a:rPr>
              <a:t>Pronovost PJ, Cardo DM, Goeschel CA, et al. </a:t>
            </a:r>
            <a:r>
              <a:rPr lang="en-US" sz="1800" dirty="0">
                <a:ea typeface="ＭＳ Ｐゴシック" charset="0"/>
                <a:cs typeface="Calibri"/>
              </a:rPr>
              <a:t>A research framework for reducing patient harm. Oxford Journals. 2011;52(4):507-13. PMID: 21258104.</a:t>
            </a:r>
            <a:endParaRPr lang="en-US" sz="1800" dirty="0">
              <a:ea typeface="MS PGothic" charset="0"/>
              <a:cs typeface="Calibri"/>
            </a:endParaRPr>
          </a:p>
          <a:p>
            <a:pPr>
              <a:spcBef>
                <a:spcPts val="0"/>
              </a:spcBef>
              <a:spcAft>
                <a:spcPts val="600"/>
              </a:spcAft>
              <a:buFont typeface="+mj-lt"/>
              <a:buAutoNum type="arabicPeriod"/>
            </a:pPr>
            <a:r>
              <a:rPr lang="en-US" sz="1800" dirty="0">
                <a:ea typeface="MS PGothic" charset="0"/>
                <a:cs typeface="Calibri"/>
              </a:rPr>
              <a:t>Sentinel Event Data: Root Causes by Event Type, 2004-2013. The Joint Commission. Office of Quality Monitoring. Apr 15, 2014. </a:t>
            </a:r>
            <a:r>
              <a:rPr lang="en-US" sz="1800" dirty="0">
                <a:ea typeface="MS PGothic" charset="0"/>
                <a:cs typeface="Calibri"/>
                <a:hlinkClick r:id="rId2"/>
              </a:rPr>
              <a:t>http://www.jointcommission.org/se_data_event_type_by_year_/</a:t>
            </a:r>
            <a:r>
              <a:rPr lang="en-US" sz="1800" dirty="0">
                <a:ea typeface="MS PGothic" charset="0"/>
                <a:cs typeface="Calibri"/>
              </a:rPr>
              <a:t>. Accessed on Jan 9, 2015</a:t>
            </a:r>
            <a:r>
              <a:rPr lang="en-US" sz="1800" dirty="0" smtClean="0">
                <a:ea typeface="MS PGothic" charset="0"/>
                <a:cs typeface="Calibri"/>
              </a:rPr>
              <a:t>.</a:t>
            </a:r>
            <a:endParaRPr lang="en-US" sz="1800" dirty="0" smtClean="0">
              <a:latin typeface="Calibri"/>
              <a:cs typeface="Calibri"/>
            </a:endParaRPr>
          </a:p>
          <a:p>
            <a:pPr marL="342900" lvl="1" indent="-342900">
              <a:spcBef>
                <a:spcPts val="0"/>
              </a:spcBef>
              <a:spcAft>
                <a:spcPts val="600"/>
              </a:spcAft>
              <a:buFont typeface="+mj-lt"/>
              <a:buAutoNum type="arabicPeriod" startAt="3"/>
            </a:pPr>
            <a:r>
              <a:rPr lang="en-US" sz="1800" dirty="0" smtClean="0">
                <a:latin typeface="Calibri"/>
                <a:cs typeface="Calibri"/>
              </a:rPr>
              <a:t>Nundy </a:t>
            </a:r>
            <a:r>
              <a:rPr lang="en-US" sz="1800" dirty="0">
                <a:latin typeface="Calibri"/>
                <a:cs typeface="Calibri"/>
              </a:rPr>
              <a:t>S, Mukherjee A, Sexton JB, </a:t>
            </a:r>
            <a:r>
              <a:rPr lang="en-US" sz="1800" dirty="0" smtClean="0">
                <a:latin typeface="Calibri"/>
                <a:cs typeface="Calibri"/>
              </a:rPr>
              <a:t>et al. </a:t>
            </a:r>
            <a:r>
              <a:rPr lang="en-US" sz="1800" dirty="0" smtClean="0">
                <a:latin typeface="Calibri"/>
                <a:ea typeface="MS PGothic" charset="0"/>
                <a:cs typeface="Calibri"/>
              </a:rPr>
              <a:t>Impact </a:t>
            </a:r>
            <a:r>
              <a:rPr lang="en-US" sz="1800" dirty="0">
                <a:latin typeface="Calibri"/>
                <a:ea typeface="MS PGothic" charset="0"/>
                <a:cs typeface="Calibri"/>
              </a:rPr>
              <a:t>of pre-operative briefings on operating room delays: A preliminary report</a:t>
            </a:r>
            <a:r>
              <a:rPr lang="en-US" sz="1800" dirty="0" smtClean="0">
                <a:latin typeface="Calibri"/>
                <a:ea typeface="MS PGothic" charset="0"/>
                <a:cs typeface="Calibri"/>
              </a:rPr>
              <a:t>. </a:t>
            </a:r>
            <a:r>
              <a:rPr lang="en-US" sz="1800" i="1" dirty="0">
                <a:latin typeface="Calibri"/>
                <a:ea typeface="MS PGothic" charset="0"/>
                <a:cs typeface="Calibri"/>
              </a:rPr>
              <a:t>Arch Surg. </a:t>
            </a:r>
            <a:r>
              <a:rPr lang="en-US" sz="1800" dirty="0">
                <a:latin typeface="Calibri"/>
                <a:ea typeface="MS PGothic" charset="0"/>
                <a:cs typeface="Calibri"/>
              </a:rPr>
              <a:t>2008</a:t>
            </a:r>
            <a:r>
              <a:rPr lang="en-US" sz="1800" dirty="0" smtClean="0">
                <a:latin typeface="Calibri"/>
                <a:ea typeface="MS PGothic" charset="0"/>
                <a:cs typeface="Calibri"/>
              </a:rPr>
              <a:t>; 143</a:t>
            </a:r>
            <a:r>
              <a:rPr lang="en-US" sz="1800" dirty="0">
                <a:latin typeface="Calibri"/>
                <a:ea typeface="MS PGothic" charset="0"/>
                <a:cs typeface="Calibri"/>
              </a:rPr>
              <a:t>(11): 1068</a:t>
            </a:r>
            <a:r>
              <a:rPr lang="en-US" sz="1800" dirty="0" smtClean="0">
                <a:latin typeface="Calibri"/>
                <a:ea typeface="MS PGothic" charset="0"/>
                <a:cs typeface="Calibri"/>
              </a:rPr>
              <a:t>-72. </a:t>
            </a:r>
            <a:r>
              <a:rPr lang="en-US" sz="1800" dirty="0">
                <a:latin typeface="Calibri"/>
                <a:cs typeface="Calibri"/>
              </a:rPr>
              <a:t>PMID: </a:t>
            </a:r>
            <a:r>
              <a:rPr lang="en-US" sz="1800" dirty="0" smtClean="0">
                <a:latin typeface="Calibri"/>
                <a:cs typeface="Calibri"/>
              </a:rPr>
              <a:t>19015465.</a:t>
            </a:r>
            <a:endParaRPr lang="en-US" sz="1800" dirty="0">
              <a:latin typeface="Calibri"/>
              <a:ea typeface="MS PGothic" charset="0"/>
              <a:cs typeface="Calibri"/>
            </a:endParaRPr>
          </a:p>
          <a:p>
            <a:pPr marL="342900" lvl="1" indent="-342900">
              <a:spcBef>
                <a:spcPts val="0"/>
              </a:spcBef>
              <a:spcAft>
                <a:spcPts val="600"/>
              </a:spcAft>
              <a:buFont typeface="+mj-lt"/>
              <a:buAutoNum type="arabicPeriod" startAt="3"/>
            </a:pPr>
            <a:r>
              <a:rPr lang="en-US" sz="1800" dirty="0">
                <a:latin typeface="Calibri"/>
                <a:ea typeface="MS PGothic" charset="0"/>
                <a:cs typeface="Calibri"/>
              </a:rPr>
              <a:t>Henrickson </a:t>
            </a:r>
            <a:r>
              <a:rPr lang="en-US" sz="1800" dirty="0" smtClean="0">
                <a:latin typeface="Calibri"/>
                <a:ea typeface="MS PGothic" charset="0"/>
                <a:cs typeface="Calibri"/>
              </a:rPr>
              <a:t>SE, </a:t>
            </a:r>
            <a:r>
              <a:rPr lang="en-US" sz="1800" dirty="0">
                <a:latin typeface="Calibri"/>
                <a:ea typeface="MS PGothic" charset="0"/>
                <a:cs typeface="Calibri"/>
              </a:rPr>
              <a:t>Wadhera RK, Elbardissi AW, </a:t>
            </a:r>
            <a:r>
              <a:rPr lang="en-US" sz="1800" dirty="0" smtClean="0">
                <a:latin typeface="Calibri"/>
                <a:ea typeface="MS PGothic" charset="0"/>
                <a:cs typeface="Calibri"/>
              </a:rPr>
              <a:t>et al. Development </a:t>
            </a:r>
            <a:r>
              <a:rPr lang="en-US" sz="1800" dirty="0">
                <a:latin typeface="Calibri"/>
                <a:ea typeface="MS PGothic" charset="0"/>
                <a:cs typeface="Calibri"/>
              </a:rPr>
              <a:t>and pilot evaluation of a preoperative briefing protocol for cardiovascular surgery</a:t>
            </a:r>
            <a:r>
              <a:rPr lang="en-US" sz="1800" dirty="0" smtClean="0">
                <a:latin typeface="Calibri"/>
                <a:ea typeface="MS PGothic" charset="0"/>
                <a:cs typeface="Calibri"/>
              </a:rPr>
              <a:t>.  </a:t>
            </a:r>
            <a:r>
              <a:rPr lang="en-US" sz="1800" dirty="0">
                <a:latin typeface="Calibri"/>
                <a:ea typeface="MS PGothic" charset="0"/>
                <a:cs typeface="Calibri"/>
              </a:rPr>
              <a:t>J Am Coll Surg. 2009</a:t>
            </a:r>
            <a:r>
              <a:rPr lang="en-US" sz="1800" dirty="0" smtClean="0">
                <a:latin typeface="Calibri"/>
                <a:ea typeface="MS PGothic" charset="0"/>
                <a:cs typeface="Calibri"/>
              </a:rPr>
              <a:t>; 208</a:t>
            </a:r>
            <a:r>
              <a:rPr lang="en-US" sz="1800" dirty="0">
                <a:latin typeface="Calibri"/>
                <a:ea typeface="MS PGothic" charset="0"/>
                <a:cs typeface="Calibri"/>
              </a:rPr>
              <a:t>:1115</a:t>
            </a:r>
            <a:r>
              <a:rPr lang="en-US" sz="1800" dirty="0" smtClean="0">
                <a:latin typeface="Calibri"/>
                <a:ea typeface="MS PGothic" charset="0"/>
                <a:cs typeface="Calibri"/>
              </a:rPr>
              <a:t>-23. </a:t>
            </a:r>
            <a:r>
              <a:rPr lang="en-US" sz="1800" dirty="0">
                <a:latin typeface="Calibri"/>
                <a:cs typeface="Calibri"/>
              </a:rPr>
              <a:t>PMID: </a:t>
            </a:r>
            <a:r>
              <a:rPr lang="en-US" sz="1800" dirty="0" smtClean="0">
                <a:latin typeface="Calibri"/>
                <a:cs typeface="Calibri"/>
              </a:rPr>
              <a:t>19476900.</a:t>
            </a:r>
            <a:endParaRPr lang="en-US" sz="1800" dirty="0">
              <a:latin typeface="Calibri"/>
              <a:ea typeface="MS PGothic" charset="0"/>
              <a:cs typeface="Calibri"/>
            </a:endParaRPr>
          </a:p>
          <a:p>
            <a:pPr marL="342900" lvl="1" indent="-342900">
              <a:spcBef>
                <a:spcPts val="0"/>
              </a:spcBef>
              <a:spcAft>
                <a:spcPts val="600"/>
              </a:spcAft>
              <a:buFont typeface="+mj-lt"/>
              <a:buAutoNum type="arabicPeriod" startAt="3"/>
            </a:pPr>
            <a:r>
              <a:rPr lang="en-US" sz="1800" dirty="0">
                <a:latin typeface="Calibri"/>
                <a:ea typeface="MS PGothic" charset="0"/>
                <a:cs typeface="Calibri"/>
              </a:rPr>
              <a:t>Berenholtz </a:t>
            </a:r>
            <a:r>
              <a:rPr lang="en-US" sz="1800" dirty="0" smtClean="0">
                <a:latin typeface="Calibri"/>
                <a:ea typeface="MS PGothic" charset="0"/>
                <a:cs typeface="Calibri"/>
              </a:rPr>
              <a:t>SM, </a:t>
            </a:r>
            <a:r>
              <a:rPr lang="en-US" sz="1800" dirty="0">
                <a:latin typeface="Calibri"/>
                <a:ea typeface="MS PGothic" charset="0"/>
                <a:cs typeface="Calibri"/>
              </a:rPr>
              <a:t>Schumacher K, Hayanga AJ, </a:t>
            </a:r>
            <a:r>
              <a:rPr lang="en-US" sz="1800" dirty="0" smtClean="0">
                <a:latin typeface="Calibri"/>
                <a:ea typeface="MS PGothic" charset="0"/>
                <a:cs typeface="Calibri"/>
              </a:rPr>
              <a:t>et al. </a:t>
            </a:r>
            <a:r>
              <a:rPr lang="en-US" sz="1800" dirty="0">
                <a:latin typeface="Calibri"/>
                <a:cs typeface="Calibri"/>
              </a:rPr>
              <a:t>Implementing standardized operating room briefings and debriefings at a large regional medical center</a:t>
            </a:r>
            <a:r>
              <a:rPr lang="en-US" sz="1800" b="1" dirty="0" smtClean="0">
                <a:latin typeface="Calibri"/>
                <a:cs typeface="Calibri"/>
              </a:rPr>
              <a:t>. </a:t>
            </a:r>
            <a:r>
              <a:rPr lang="en-US" sz="1800" dirty="0" smtClean="0">
                <a:latin typeface="Calibri"/>
                <a:ea typeface="MS PGothic" charset="0"/>
                <a:cs typeface="Calibri"/>
              </a:rPr>
              <a:t>Jt </a:t>
            </a:r>
            <a:r>
              <a:rPr lang="en-US" sz="1800" dirty="0">
                <a:latin typeface="Calibri"/>
                <a:ea typeface="MS PGothic" charset="0"/>
                <a:cs typeface="Calibri"/>
              </a:rPr>
              <a:t>Comm J Qual Saf. 2009</a:t>
            </a:r>
            <a:r>
              <a:rPr lang="en-US" sz="1800" dirty="0" smtClean="0">
                <a:latin typeface="Calibri"/>
                <a:ea typeface="MS PGothic" charset="0"/>
                <a:cs typeface="Calibri"/>
              </a:rPr>
              <a:t>; 35</a:t>
            </a:r>
            <a:r>
              <a:rPr lang="en-US" sz="1800" dirty="0">
                <a:latin typeface="Calibri"/>
                <a:ea typeface="MS PGothic" charset="0"/>
                <a:cs typeface="Calibri"/>
              </a:rPr>
              <a:t>(8):391</a:t>
            </a:r>
            <a:r>
              <a:rPr lang="en-US" sz="1800" dirty="0" smtClean="0">
                <a:latin typeface="Calibri"/>
                <a:ea typeface="MS PGothic" charset="0"/>
                <a:cs typeface="Calibri"/>
              </a:rPr>
              <a:t>-7. PMID: </a:t>
            </a:r>
            <a:r>
              <a:rPr lang="en-US" sz="1800" dirty="0" smtClean="0">
                <a:latin typeface="Calibri"/>
                <a:cs typeface="Calibri"/>
              </a:rPr>
              <a:t>19719074.</a:t>
            </a:r>
            <a:endParaRPr lang="en-US" sz="1800" dirty="0">
              <a:latin typeface="Calibri"/>
              <a:ea typeface="MS PGothic" charset="0"/>
              <a:cs typeface="Calibri"/>
            </a:endParaRPr>
          </a:p>
        </p:txBody>
      </p:sp>
    </p:spTree>
    <p:extLst>
      <p:ext uri="{BB962C8B-B14F-4D97-AF65-F5344CB8AC3E}">
        <p14:creationId xmlns:p14="http://schemas.microsoft.com/office/powerpoint/2010/main" val="6472604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dirty="0">
                <a:latin typeface="Calibri" charset="0"/>
                <a:ea typeface="MS PGothic" charset="0"/>
              </a:rPr>
              <a:t>References</a:t>
            </a:r>
          </a:p>
        </p:txBody>
      </p:sp>
      <p:sp>
        <p:nvSpPr>
          <p:cNvPr id="58371" name="Content Placeholder 1"/>
          <p:cNvSpPr>
            <a:spLocks noGrp="1"/>
          </p:cNvSpPr>
          <p:nvPr>
            <p:ph idx="1"/>
          </p:nvPr>
        </p:nvSpPr>
        <p:spPr/>
        <p:txBody>
          <a:bodyPr>
            <a:noAutofit/>
          </a:bodyPr>
          <a:lstStyle/>
          <a:p>
            <a:pPr marL="342900" lvl="1" indent="-342900">
              <a:spcBef>
                <a:spcPts val="0"/>
              </a:spcBef>
              <a:spcAft>
                <a:spcPts val="600"/>
              </a:spcAft>
              <a:buFont typeface="+mj-lt"/>
              <a:buAutoNum type="arabicPeriod" startAt="6"/>
            </a:pPr>
            <a:r>
              <a:rPr lang="en-US" sz="1800" dirty="0">
                <a:cs typeface="Calibri"/>
              </a:rPr>
              <a:t>Haynes AB, Weiser TG, Berry WR, et al.; Safe Surgery Saves Lives Study Group.</a:t>
            </a:r>
            <a:r>
              <a:rPr lang="en-US" sz="1800" dirty="0">
                <a:ea typeface="MS PGothic" charset="0"/>
                <a:cs typeface="Calibri"/>
              </a:rPr>
              <a:t> A surgical safety checklist to reduce morbidity and mortality in a global population. N Engl J Med. 2009; 360:491-9. PMID: </a:t>
            </a:r>
            <a:r>
              <a:rPr lang="en-US" sz="1800" dirty="0">
                <a:cs typeface="Calibri"/>
              </a:rPr>
              <a:t>19144931.</a:t>
            </a:r>
          </a:p>
          <a:p>
            <a:pPr marL="342900" lvl="1" indent="-342900">
              <a:spcBef>
                <a:spcPts val="0"/>
              </a:spcBef>
              <a:spcAft>
                <a:spcPts val="600"/>
              </a:spcAft>
              <a:buFont typeface="+mj-lt"/>
              <a:buAutoNum type="arabicPeriod" startAt="6"/>
            </a:pPr>
            <a:r>
              <a:rPr lang="ro-RO" sz="1800" dirty="0">
                <a:cs typeface="Calibri"/>
              </a:rPr>
              <a:t>Russ S, Rout S, Sevdalis N, et al. Do safety checklists improve teamwork and communication in the operating room? Asystematic review. Ann Surg. 2013 Dec;258(6):856-71. PMID: 24169160</a:t>
            </a:r>
            <a:r>
              <a:rPr lang="ro-RO" sz="1800" dirty="0" smtClean="0">
                <a:cs typeface="Calibri"/>
              </a:rPr>
              <a:t>.</a:t>
            </a:r>
          </a:p>
          <a:p>
            <a:pPr marL="342900" lvl="1" indent="-342900">
              <a:spcBef>
                <a:spcPts val="0"/>
              </a:spcBef>
              <a:spcAft>
                <a:spcPts val="600"/>
              </a:spcAft>
              <a:buFont typeface="+mj-lt"/>
              <a:buAutoNum type="arabicPeriod" startAt="6"/>
            </a:pPr>
            <a:r>
              <a:rPr lang="en-US" sz="1800" dirty="0" smtClean="0">
                <a:latin typeface="Calibri"/>
                <a:cs typeface="Calibri"/>
              </a:rPr>
              <a:t>Treadwell </a:t>
            </a:r>
            <a:r>
              <a:rPr lang="en-US" sz="1800" dirty="0">
                <a:latin typeface="Calibri"/>
                <a:cs typeface="Calibri"/>
              </a:rPr>
              <a:t>JR, Lucas S. Preoperative checklists and anesthesia checklists </a:t>
            </a:r>
            <a:r>
              <a:rPr lang="en-US" sz="1800" dirty="0" smtClean="0">
                <a:latin typeface="Calibri"/>
                <a:cs typeface="Calibri"/>
              </a:rPr>
              <a:t>(ch. </a:t>
            </a:r>
            <a:r>
              <a:rPr lang="en-US" sz="1800" dirty="0">
                <a:latin typeface="Calibri"/>
                <a:cs typeface="Calibri"/>
              </a:rPr>
              <a:t>13). Making health care safer II: An updated critical analysis of the evidence for patient safety practices. Evidence Reports/Technology Assessments, No. 211. Rockville (MD): Agency for Healthcare Research and Quality (US); 2013 Mar. Report No.: 13-E001-</a:t>
            </a:r>
            <a:r>
              <a:rPr lang="en-US" sz="1800" dirty="0" smtClean="0">
                <a:latin typeface="Calibri"/>
                <a:cs typeface="Calibri"/>
              </a:rPr>
              <a:t>EF.</a:t>
            </a:r>
          </a:p>
          <a:p>
            <a:pPr marL="342900" lvl="1" indent="-342900">
              <a:spcBef>
                <a:spcPts val="0"/>
              </a:spcBef>
              <a:spcAft>
                <a:spcPts val="600"/>
              </a:spcAft>
              <a:buFont typeface="+mj-lt"/>
              <a:buAutoNum type="arabicPeriod" startAt="6"/>
            </a:pPr>
            <a:r>
              <a:rPr lang="en-US" sz="1800" dirty="0" smtClean="0">
                <a:latin typeface="Calibri"/>
                <a:cs typeface="Calibri"/>
              </a:rPr>
              <a:t>Treadwell </a:t>
            </a:r>
            <a:r>
              <a:rPr lang="en-US" sz="1800" dirty="0">
                <a:latin typeface="Calibri"/>
                <a:cs typeface="Calibri"/>
              </a:rPr>
              <a:t>JR, Lucas S, Tsou AY. Surgical checklists: a systematic review of impacts and implementation. </a:t>
            </a:r>
            <a:r>
              <a:rPr lang="hr-HR" sz="1800" dirty="0">
                <a:latin typeface="Calibri"/>
                <a:cs typeface="Calibri"/>
              </a:rPr>
              <a:t>BMJ Qual Saf. 2014 Apr;23(4):299-318. PMID: 23922403</a:t>
            </a:r>
            <a:r>
              <a:rPr lang="hr-HR" sz="1800" dirty="0" smtClean="0">
                <a:latin typeface="Calibri"/>
                <a:cs typeface="Calibri"/>
              </a:rPr>
              <a:t>.</a:t>
            </a:r>
          </a:p>
        </p:txBody>
      </p:sp>
    </p:spTree>
    <p:extLst>
      <p:ext uri="{BB962C8B-B14F-4D97-AF65-F5344CB8AC3E}">
        <p14:creationId xmlns:p14="http://schemas.microsoft.com/office/powerpoint/2010/main" val="26352102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dirty="0">
                <a:latin typeface="Calibri" charset="0"/>
                <a:ea typeface="MS PGothic" charset="0"/>
              </a:rPr>
              <a:t>References</a:t>
            </a:r>
          </a:p>
        </p:txBody>
      </p:sp>
      <p:sp>
        <p:nvSpPr>
          <p:cNvPr id="58371" name="Content Placeholder 1"/>
          <p:cNvSpPr>
            <a:spLocks noGrp="1"/>
          </p:cNvSpPr>
          <p:nvPr>
            <p:ph idx="1"/>
          </p:nvPr>
        </p:nvSpPr>
        <p:spPr/>
        <p:txBody>
          <a:bodyPr>
            <a:noAutofit/>
          </a:bodyPr>
          <a:lstStyle/>
          <a:p>
            <a:pPr marL="342900" lvl="1" indent="-342900">
              <a:spcBef>
                <a:spcPts val="0"/>
              </a:spcBef>
              <a:spcAft>
                <a:spcPts val="600"/>
              </a:spcAft>
              <a:buFont typeface="+mj-lt"/>
              <a:buAutoNum type="arabicPeriod" startAt="10"/>
            </a:pPr>
            <a:r>
              <a:rPr lang="en-US" sz="1800" dirty="0">
                <a:cs typeface="Calibri"/>
              </a:rPr>
              <a:t>Mayer EK, Sevdalis N, Rout S, et al. Surgical checklist implementation project: the impact of variable WHO checklist compliance on risk-adjusted clinical outcomes after national implementation: a longitudinal study. Ann Surg. 2015 Mar 13. PMID: 25775063.</a:t>
            </a:r>
          </a:p>
          <a:p>
            <a:pPr marL="342900" lvl="1" indent="-342900">
              <a:spcBef>
                <a:spcPts val="0"/>
              </a:spcBef>
              <a:spcAft>
                <a:spcPts val="600"/>
              </a:spcAft>
              <a:buFont typeface="+mj-lt"/>
              <a:buAutoNum type="arabicPeriod" startAt="10"/>
            </a:pPr>
            <a:r>
              <a:rPr lang="en-US" sz="1800" dirty="0"/>
              <a:t>Marks MA, Zaccaro SJ, Mathieu JE. Performance implications of leader briefings and team-interaction training for team adaptation to novel environments. J Appl Psychol. 2000 Dec;85(6):971-86. PMID: 11125660</a:t>
            </a:r>
            <a:r>
              <a:rPr lang="en-US" sz="1800" dirty="0" smtClean="0"/>
              <a:t>.</a:t>
            </a:r>
          </a:p>
          <a:p>
            <a:pPr marL="342900" lvl="1" indent="-342900">
              <a:spcBef>
                <a:spcPts val="0"/>
              </a:spcBef>
              <a:spcAft>
                <a:spcPts val="600"/>
              </a:spcAft>
              <a:buFont typeface="+mj-lt"/>
              <a:buAutoNum type="arabicPeriod" startAt="10"/>
            </a:pPr>
            <a:r>
              <a:rPr lang="en-US" sz="1800" dirty="0" smtClean="0"/>
              <a:t>Cronin </a:t>
            </a:r>
            <a:r>
              <a:rPr lang="en-US" sz="1800" dirty="0"/>
              <a:t>MA, Weingart LR. Representational gaps, information processing, and conflict in functionally diverse teams. Acad Manage Rev. 2007 Jul;32(3):761-73</a:t>
            </a:r>
            <a:r>
              <a:rPr lang="en-US" sz="1800" dirty="0" smtClean="0"/>
              <a:t>.</a:t>
            </a:r>
            <a:endParaRPr lang="en-US" sz="1800" dirty="0" smtClean="0">
              <a:cs typeface="Calibri"/>
            </a:endParaRPr>
          </a:p>
          <a:p>
            <a:pPr marL="342900" lvl="1" indent="-342900">
              <a:spcBef>
                <a:spcPts val="0"/>
              </a:spcBef>
              <a:spcAft>
                <a:spcPts val="600"/>
              </a:spcAft>
              <a:buFont typeface="+mj-lt"/>
              <a:buAutoNum type="arabicPeriod" startAt="10"/>
            </a:pPr>
            <a:r>
              <a:rPr lang="en-US" sz="1800" dirty="0" smtClean="0">
                <a:ea typeface="MS PGothic" charset="0"/>
                <a:cs typeface="Calibri"/>
              </a:rPr>
              <a:t>Haynes AB, </a:t>
            </a:r>
            <a:r>
              <a:rPr lang="en-US" sz="1800" dirty="0">
                <a:ea typeface="MS PGothic" charset="0"/>
                <a:cs typeface="Calibri"/>
              </a:rPr>
              <a:t>Weiser TG, Berry WR</a:t>
            </a:r>
            <a:r>
              <a:rPr lang="en-US" sz="1800" dirty="0" smtClean="0">
                <a:ea typeface="MS PGothic" charset="0"/>
                <a:cs typeface="Calibri"/>
              </a:rPr>
              <a:t>, et al.; </a:t>
            </a:r>
            <a:r>
              <a:rPr lang="en-US" sz="1800" dirty="0">
                <a:ea typeface="MS PGothic" charset="0"/>
                <a:cs typeface="Calibri"/>
              </a:rPr>
              <a:t>Safe Surgery Saves Lives Study Group</a:t>
            </a:r>
            <a:r>
              <a:rPr lang="en-US" sz="1800" dirty="0" smtClean="0">
                <a:ea typeface="MS PGothic" charset="0"/>
                <a:cs typeface="Calibri"/>
              </a:rPr>
              <a:t>. </a:t>
            </a:r>
            <a:r>
              <a:rPr lang="en-US" sz="1800" dirty="0">
                <a:ea typeface="MS PGothic" charset="0"/>
                <a:cs typeface="Calibri"/>
              </a:rPr>
              <a:t>Changes in safety attitude and relationship to decreased postoperative morbidity and mortality following implementation of a checklist-based surgical safety intervention</a:t>
            </a:r>
            <a:r>
              <a:rPr lang="en-US" sz="1800" dirty="0" smtClean="0">
                <a:ea typeface="MS PGothic" charset="0"/>
                <a:cs typeface="Calibri"/>
              </a:rPr>
              <a:t>. </a:t>
            </a:r>
            <a:r>
              <a:rPr lang="en-US" sz="1800" dirty="0">
                <a:ea typeface="MS PGothic" charset="0"/>
                <a:cs typeface="Calibri"/>
              </a:rPr>
              <a:t>BMJ Qual Saf. 2011 Jan;20(1):102-7</a:t>
            </a:r>
            <a:r>
              <a:rPr lang="en-US" sz="1800" dirty="0" smtClean="0">
                <a:ea typeface="MS PGothic" charset="0"/>
                <a:cs typeface="Calibri"/>
              </a:rPr>
              <a:t>. PMID: 21228082.</a:t>
            </a:r>
          </a:p>
          <a:p>
            <a:pPr marL="342900" lvl="1" indent="-342900">
              <a:spcBef>
                <a:spcPts val="0"/>
              </a:spcBef>
              <a:spcAft>
                <a:spcPts val="600"/>
              </a:spcAft>
              <a:buFont typeface="+mj-lt"/>
              <a:buAutoNum type="arabicPeriod" startAt="10"/>
            </a:pPr>
            <a:r>
              <a:rPr lang="en-US" sz="1800" dirty="0">
                <a:ea typeface="MS PGothic" charset="0"/>
                <a:cs typeface="Calibri"/>
              </a:rPr>
              <a:t>Health Organization. Surgical Safety Checklist</a:t>
            </a:r>
            <a:r>
              <a:rPr lang="en-US" sz="1800" dirty="0" smtClean="0">
                <a:ea typeface="MS PGothic" charset="0"/>
                <a:cs typeface="Calibri"/>
              </a:rPr>
              <a:t>. </a:t>
            </a:r>
            <a:r>
              <a:rPr lang="en-US" sz="1800" dirty="0" smtClean="0">
                <a:ea typeface="MS PGothic" charset="0"/>
                <a:cs typeface="Calibri"/>
                <a:hlinkClick r:id="rId2"/>
              </a:rPr>
              <a:t>http://www.who.int/patientsafety/safesurgery/tools_resources/SSSL_Checklist_finalJun08.pdf</a:t>
            </a:r>
            <a:r>
              <a:rPr lang="en-US" sz="1800" dirty="0">
                <a:ea typeface="MS PGothic" charset="0"/>
                <a:cs typeface="Calibri"/>
              </a:rPr>
              <a:t>. Accessed on Aug 17, 2015</a:t>
            </a:r>
            <a:r>
              <a:rPr lang="en-US" sz="1800" dirty="0" smtClean="0">
                <a:ea typeface="MS PGothic" charset="0"/>
                <a:cs typeface="Calibri"/>
              </a:rPr>
              <a:t>.</a:t>
            </a:r>
            <a:endParaRPr lang="en-US" sz="1800" dirty="0">
              <a:ea typeface="MS PGothic" charset="0"/>
              <a:cs typeface="Calibri"/>
            </a:endParaRPr>
          </a:p>
          <a:p>
            <a:pPr>
              <a:buFont typeface="+mj-lt"/>
              <a:buAutoNum type="arabicPeriod" startAt="10"/>
            </a:pPr>
            <a:endParaRPr lang="en-US" sz="1800" dirty="0">
              <a:ea typeface="MS PGothic" charset="0"/>
              <a:cs typeface="Calibri"/>
            </a:endParaRPr>
          </a:p>
          <a:p>
            <a:pPr>
              <a:buFont typeface="+mj-lt"/>
              <a:buAutoNum type="arabicPeriod" startAt="10"/>
            </a:pPr>
            <a:endParaRPr lang="en-US" sz="1800" dirty="0" smtClean="0">
              <a:latin typeface="Calibri"/>
              <a:ea typeface="MS PGothic" charset="0"/>
              <a:cs typeface="Calibri"/>
            </a:endParaRPr>
          </a:p>
          <a:p>
            <a:pPr>
              <a:spcBef>
                <a:spcPct val="0"/>
              </a:spcBef>
              <a:spcAft>
                <a:spcPts val="600"/>
              </a:spcAft>
              <a:buFont typeface="+mj-lt"/>
              <a:buAutoNum type="arabicPeriod" startAt="10"/>
            </a:pPr>
            <a:endParaRPr lang="en-US" sz="1800" dirty="0">
              <a:latin typeface="Calibri"/>
              <a:ea typeface="MS PGothic" charset="0"/>
              <a:cs typeface="Calibri"/>
            </a:endParaRPr>
          </a:p>
        </p:txBody>
      </p:sp>
    </p:spTree>
    <p:extLst>
      <p:ext uri="{BB962C8B-B14F-4D97-AF65-F5344CB8AC3E}">
        <p14:creationId xmlns:p14="http://schemas.microsoft.com/office/powerpoint/2010/main" val="38641961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dirty="0" smtClean="0">
                <a:solidFill>
                  <a:srgbClr val="4BACC6"/>
                </a:solidFill>
                <a:latin typeface="Calibri" charset="0"/>
                <a:ea typeface="MS PGothic" charset="0"/>
              </a:rPr>
              <a:t>Hospital team EXPERIENCE</a:t>
            </a:r>
            <a:endParaRPr lang="en-US" dirty="0">
              <a:solidFill>
                <a:srgbClr val="4BACC6"/>
              </a:solidFill>
              <a:latin typeface="Calibri" charset="0"/>
              <a:ea typeface="MS PGothic" charset="0"/>
            </a:endParaRPr>
          </a:p>
        </p:txBody>
      </p:sp>
      <p:sp>
        <p:nvSpPr>
          <p:cNvPr id="59395" name="Content Placeholder 2"/>
          <p:cNvSpPr>
            <a:spLocks noGrp="1"/>
          </p:cNvSpPr>
          <p:nvPr>
            <p:ph type="body" idx="1"/>
          </p:nvPr>
        </p:nvSpPr>
        <p:spPr/>
        <p:txBody>
          <a:bodyPr>
            <a:normAutofit/>
          </a:bodyPr>
          <a:lstStyle/>
          <a:p>
            <a:pPr marL="0" indent="0" eaLnBrk="1" hangingPunct="1">
              <a:buFont typeface="Arial" charset="0"/>
              <a:buNone/>
            </a:pPr>
            <a:endParaRPr lang="en-US" sz="3200" dirty="0">
              <a:latin typeface="Calibri" charset="0"/>
              <a:ea typeface="MS PGothic" charset="0"/>
            </a:endParaRPr>
          </a:p>
          <a:p>
            <a:pPr marL="0" indent="0" eaLnBrk="1" hangingPunct="1">
              <a:buFont typeface="Arial" charset="0"/>
              <a:buNone/>
            </a:pPr>
            <a:r>
              <a:rPr lang="en-US" sz="3200" dirty="0">
                <a:latin typeface="Calibri" charset="0"/>
                <a:ea typeface="MS PGothic" charset="0"/>
              </a:rPr>
              <a:t>Briefings and </a:t>
            </a:r>
            <a:r>
              <a:rPr lang="en-US" sz="3200" dirty="0" smtClean="0">
                <a:latin typeface="Calibri" charset="0"/>
                <a:ea typeface="MS PGothic" charset="0"/>
              </a:rPr>
              <a:t>Debriefings</a:t>
            </a:r>
            <a:endParaRPr lang="en-US" sz="3200" dirty="0">
              <a:latin typeface="Calibri" charset="0"/>
              <a:ea typeface="MS PGothic" charset="0"/>
            </a:endParaRPr>
          </a:p>
        </p:txBody>
      </p:sp>
      <p:sp>
        <p:nvSpPr>
          <p:cNvPr id="4" name="Subtitle 2"/>
          <p:cNvSpPr txBox="1">
            <a:spLocks/>
          </p:cNvSpPr>
          <p:nvPr/>
        </p:nvSpPr>
        <p:spPr>
          <a:xfrm>
            <a:off x="533400" y="304800"/>
            <a:ext cx="8077200" cy="1295400"/>
          </a:xfrm>
          <a:prstGeom prst="rect">
            <a:avLst/>
          </a:prstGeom>
        </p:spPr>
        <p:txBody>
          <a:bodyPr vert="horz" lIns="91440" tIns="45720" rIns="91440" bIns="45720" rtlCol="0" anchor="b">
            <a:normAutofit fontScale="32500" lnSpcReduction="20000"/>
          </a:bodyPr>
          <a:lstStyle>
            <a:lvl1pPr marL="0" indent="0" algn="l" defTabSz="457200" rtl="0" eaLnBrk="1" latinLnBrk="0" hangingPunct="1">
              <a:spcBef>
                <a:spcPct val="20000"/>
              </a:spcBef>
              <a:buClr>
                <a:schemeClr val="accent5"/>
              </a:buClr>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Clr>
                <a:schemeClr val="accent5"/>
              </a:buClr>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Clr>
                <a:schemeClr val="accent5"/>
              </a:buClr>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Clr>
                <a:schemeClr val="accent5"/>
              </a:buClr>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Clr>
                <a:schemeClr val="accent5"/>
              </a:buClr>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spcBef>
                <a:spcPts val="0"/>
              </a:spcBef>
              <a:spcAft>
                <a:spcPts val="1800"/>
              </a:spcAft>
            </a:pPr>
            <a:r>
              <a:rPr lang="en-US" sz="12300" dirty="0" smtClean="0">
                <a:solidFill>
                  <a:schemeClr val="bg1"/>
                </a:solidFill>
              </a:rPr>
              <a:t>AHRQ Safety Program for Surgery</a:t>
            </a:r>
          </a:p>
          <a:p>
            <a:pPr algn="ctr">
              <a:spcBef>
                <a:spcPts val="0"/>
              </a:spcBef>
              <a:spcAft>
                <a:spcPts val="1800"/>
              </a:spcAft>
            </a:pPr>
            <a:r>
              <a:rPr lang="en-US" sz="8600" dirty="0" smtClean="0">
                <a:solidFill>
                  <a:schemeClr val="bg1"/>
                </a:solidFill>
              </a:rPr>
              <a:t>Implementation</a:t>
            </a:r>
            <a:endParaRPr lang="en-US" sz="8600" dirty="0">
              <a:solidFill>
                <a:schemeClr val="bg1"/>
              </a:solidFill>
            </a:endParaRPr>
          </a:p>
        </p:txBody>
      </p:sp>
    </p:spTree>
    <p:extLst>
      <p:ext uri="{BB962C8B-B14F-4D97-AF65-F5344CB8AC3E}">
        <p14:creationId xmlns:p14="http://schemas.microsoft.com/office/powerpoint/2010/main" val="11957241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pPr eaLnBrk="1" hangingPunct="1"/>
            <a:r>
              <a:rPr lang="en-US" altLang="en-US" sz="3600" dirty="0" smtClean="0">
                <a:solidFill>
                  <a:schemeClr val="accent5"/>
                </a:solidFill>
              </a:rPr>
              <a:t>Basics of Briefing and debriefing</a:t>
            </a:r>
          </a:p>
        </p:txBody>
      </p:sp>
      <p:sp>
        <p:nvSpPr>
          <p:cNvPr id="3" name="Subtitle 2"/>
          <p:cNvSpPr txBox="1">
            <a:spLocks/>
          </p:cNvSpPr>
          <p:nvPr/>
        </p:nvSpPr>
        <p:spPr>
          <a:xfrm>
            <a:off x="533400" y="304800"/>
            <a:ext cx="8077200" cy="1295400"/>
          </a:xfrm>
          <a:prstGeom prst="rect">
            <a:avLst/>
          </a:prstGeom>
        </p:spPr>
        <p:txBody>
          <a:bodyPr vert="horz" lIns="91440" tIns="45720" rIns="91440" bIns="45720" rtlCol="0" anchor="b">
            <a:normAutofit fontScale="32500" lnSpcReduction="20000"/>
          </a:bodyPr>
          <a:lstStyle>
            <a:lvl1pPr marL="0" indent="0" algn="l" defTabSz="457200" rtl="0" eaLnBrk="1" latinLnBrk="0" hangingPunct="1">
              <a:spcBef>
                <a:spcPct val="20000"/>
              </a:spcBef>
              <a:buClr>
                <a:schemeClr val="accent5"/>
              </a:buClr>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Clr>
                <a:schemeClr val="accent5"/>
              </a:buClr>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Clr>
                <a:schemeClr val="accent5"/>
              </a:buClr>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Clr>
                <a:schemeClr val="accent5"/>
              </a:buClr>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Clr>
                <a:schemeClr val="accent5"/>
              </a:buClr>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spcBef>
                <a:spcPts val="0"/>
              </a:spcBef>
              <a:spcAft>
                <a:spcPts val="1800"/>
              </a:spcAft>
            </a:pPr>
            <a:r>
              <a:rPr lang="en-US" sz="12300" dirty="0" smtClean="0">
                <a:solidFill>
                  <a:schemeClr val="bg1"/>
                </a:solidFill>
              </a:rPr>
              <a:t>AHRQ Safety Program for Surgery</a:t>
            </a:r>
          </a:p>
          <a:p>
            <a:pPr algn="ctr">
              <a:spcBef>
                <a:spcPts val="0"/>
              </a:spcBef>
              <a:spcAft>
                <a:spcPts val="1800"/>
              </a:spcAft>
            </a:pPr>
            <a:r>
              <a:rPr lang="en-US" sz="8600" dirty="0" smtClean="0">
                <a:solidFill>
                  <a:schemeClr val="bg1"/>
                </a:solidFill>
              </a:rPr>
              <a:t>Implementation</a:t>
            </a:r>
            <a:endParaRPr lang="en-US" sz="8600" dirty="0">
              <a:solidFill>
                <a:schemeClr val="bg1"/>
              </a:solidFill>
            </a:endParaRPr>
          </a:p>
        </p:txBody>
      </p:sp>
    </p:spTree>
    <p:extLst>
      <p:ext uri="{BB962C8B-B14F-4D97-AF65-F5344CB8AC3E}">
        <p14:creationId xmlns:p14="http://schemas.microsoft.com/office/powerpoint/2010/main" val="26787106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dirty="0">
                <a:latin typeface="Calibri" charset="0"/>
                <a:ea typeface="MS PGothic" charset="0"/>
              </a:rPr>
              <a:t>Briefings and Debriefings</a:t>
            </a:r>
          </a:p>
        </p:txBody>
      </p:sp>
      <p:pic>
        <p:nvPicPr>
          <p:cNvPr id="60419" name="Picture 5" descr="Photo of operating room team debriefing after case" title="Debriefing photo"/>
          <p:cNvPicPr>
            <a:picLocks noChangeAspect="1" noChangeArrowheads="1"/>
          </p:cNvPicPr>
          <p:nvPr/>
        </p:nvPicPr>
        <p:blipFill rotWithShape="1">
          <a:blip r:embed="rId3">
            <a:extLst>
              <a:ext uri="{28A0092B-C50C-407E-A947-70E740481C1C}">
                <a14:useLocalDpi xmlns:a14="http://schemas.microsoft.com/office/drawing/2010/main" val="0"/>
              </a:ext>
            </a:extLst>
          </a:blip>
          <a:srcRect l="7186" b="35410"/>
          <a:stretch/>
        </p:blipFill>
        <p:spPr bwMode="auto">
          <a:xfrm>
            <a:off x="2667000" y="4722167"/>
            <a:ext cx="2971800" cy="1811609"/>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60420" name="TextBox 3"/>
          <p:cNvSpPr txBox="1">
            <a:spLocks noChangeArrowheads="1"/>
          </p:cNvSpPr>
          <p:nvPr/>
        </p:nvSpPr>
        <p:spPr bwMode="auto">
          <a:xfrm>
            <a:off x="3547075" y="1742858"/>
            <a:ext cx="3886200" cy="523220"/>
          </a:xfrm>
          <a:prstGeom prst="rect">
            <a:avLst/>
          </a:prstGeom>
          <a:noFill/>
          <a:ln w="9525">
            <a:noFill/>
            <a:miter lim="800000"/>
            <a:headEnd/>
            <a:tailEnd/>
          </a:ln>
        </p:spPr>
        <p:txBody>
          <a:bodyPr wrap="square" anchor="t">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r>
              <a:rPr lang="en-US" sz="2800" dirty="0" smtClean="0">
                <a:latin typeface="Calibri"/>
                <a:cs typeface="Calibri"/>
              </a:rPr>
              <a:t>Preoperative Verification</a:t>
            </a:r>
            <a:endParaRPr lang="en-US" sz="2800" dirty="0">
              <a:latin typeface="Calibri"/>
              <a:cs typeface="Calibri"/>
            </a:endParaRPr>
          </a:p>
        </p:txBody>
      </p:sp>
      <p:sp>
        <p:nvSpPr>
          <p:cNvPr id="60421" name="TextBox 9"/>
          <p:cNvSpPr txBox="1">
            <a:spLocks noChangeArrowheads="1"/>
          </p:cNvSpPr>
          <p:nvPr/>
        </p:nvSpPr>
        <p:spPr bwMode="auto">
          <a:xfrm>
            <a:off x="4537675" y="3685959"/>
            <a:ext cx="3012012" cy="523220"/>
          </a:xfrm>
          <a:prstGeom prst="rect">
            <a:avLst/>
          </a:prstGeom>
          <a:noFill/>
          <a:ln w="9525">
            <a:noFill/>
            <a:miter lim="800000"/>
            <a:headEnd/>
            <a:tailEnd/>
          </a:ln>
        </p:spPr>
        <p:txBody>
          <a:bodyPr wrap="none" anchor="t">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r>
              <a:rPr lang="en-US" sz="2800" dirty="0">
                <a:latin typeface="Calibri"/>
                <a:cs typeface="Calibri"/>
              </a:rPr>
              <a:t>Briefing </a:t>
            </a:r>
            <a:r>
              <a:rPr lang="en-US" sz="2800" dirty="0" smtClean="0">
                <a:latin typeface="Calibri"/>
                <a:cs typeface="Calibri"/>
              </a:rPr>
              <a:t>or Timeout </a:t>
            </a:r>
            <a:endParaRPr lang="en-US" sz="2800" dirty="0">
              <a:latin typeface="Calibri"/>
              <a:cs typeface="Calibri"/>
            </a:endParaRPr>
          </a:p>
        </p:txBody>
      </p:sp>
      <p:sp>
        <p:nvSpPr>
          <p:cNvPr id="60422" name="TextBox 10"/>
          <p:cNvSpPr txBox="1">
            <a:spLocks noChangeArrowheads="1"/>
          </p:cNvSpPr>
          <p:nvPr/>
        </p:nvSpPr>
        <p:spPr bwMode="auto">
          <a:xfrm>
            <a:off x="5833075" y="5627972"/>
            <a:ext cx="1710725" cy="523220"/>
          </a:xfrm>
          <a:prstGeom prst="rect">
            <a:avLst/>
          </a:prstGeom>
          <a:noFill/>
          <a:ln w="9525">
            <a:noFill/>
            <a:miter lim="800000"/>
            <a:headEnd/>
            <a:tailEnd/>
          </a:ln>
        </p:spPr>
        <p:txBody>
          <a:bodyPr wrap="none" anchor="t">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r>
              <a:rPr lang="en-US" sz="2800" dirty="0">
                <a:latin typeface="Calibri"/>
                <a:cs typeface="Calibri"/>
              </a:rPr>
              <a:t>Debriefing</a:t>
            </a:r>
          </a:p>
        </p:txBody>
      </p:sp>
      <p:pic>
        <p:nvPicPr>
          <p:cNvPr id="60423" name="Picture 11" descr="Hospital room setting; medical staff in scrubs performing preoperative verification" title="Preoperative verification"/>
          <p:cNvPicPr>
            <a:picLocks noChangeAspect="1" noChangeArrowheads="1"/>
          </p:cNvPicPr>
          <p:nvPr/>
        </p:nvPicPr>
        <p:blipFill rotWithShape="1">
          <a:blip r:embed="rId4">
            <a:extLst>
              <a:ext uri="{28A0092B-C50C-407E-A947-70E740481C1C}">
                <a14:useLocalDpi xmlns:a14="http://schemas.microsoft.com/office/drawing/2010/main" val="0"/>
              </a:ext>
            </a:extLst>
          </a:blip>
          <a:srcRect t="15968" b="19371"/>
          <a:stretch/>
        </p:blipFill>
        <p:spPr bwMode="auto">
          <a:xfrm>
            <a:off x="304800" y="914400"/>
            <a:ext cx="2971800" cy="1813781"/>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60424" name="Picture 8" descr="Medical staff in scrubs performing timeout briefing" title="Briefing - Timeout"/>
          <p:cNvPicPr>
            <a:picLocks noChangeAspect="1" noChangeArrowheads="1"/>
          </p:cNvPicPr>
          <p:nvPr/>
        </p:nvPicPr>
        <p:blipFill rotWithShape="1">
          <a:blip r:embed="rId5">
            <a:extLst>
              <a:ext uri="{28A0092B-C50C-407E-A947-70E740481C1C}">
                <a14:useLocalDpi xmlns:a14="http://schemas.microsoft.com/office/drawing/2010/main" val="0"/>
              </a:ext>
            </a:extLst>
          </a:blip>
          <a:srcRect l="216" t="16366" r="4062" b="9011"/>
          <a:stretch/>
        </p:blipFill>
        <p:spPr bwMode="auto">
          <a:xfrm>
            <a:off x="1333849" y="2797483"/>
            <a:ext cx="2971800" cy="1832926"/>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2612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dirty="0" smtClean="0">
                <a:latin typeface="Calibri" charset="0"/>
                <a:ea typeface="MS PGothic" charset="0"/>
              </a:rPr>
              <a:t>Barriers to Debriefing</a:t>
            </a:r>
            <a:endParaRPr lang="en-US" dirty="0">
              <a:latin typeface="Calibri" charset="0"/>
              <a:ea typeface="MS PGothic" charset="0"/>
            </a:endParaRPr>
          </a:p>
        </p:txBody>
      </p:sp>
      <p:sp>
        <p:nvSpPr>
          <p:cNvPr id="20483" name="Content Placeholder 2"/>
          <p:cNvSpPr>
            <a:spLocks noGrp="1"/>
          </p:cNvSpPr>
          <p:nvPr>
            <p:ph idx="1"/>
          </p:nvPr>
        </p:nvSpPr>
        <p:spPr>
          <a:ln>
            <a:noFill/>
          </a:ln>
        </p:spPr>
        <p:txBody>
          <a:bodyPr>
            <a:normAutofit/>
          </a:bodyPr>
          <a:lstStyle/>
          <a:p>
            <a:pPr eaLnBrk="1" hangingPunct="1">
              <a:spcBef>
                <a:spcPts val="0"/>
              </a:spcBef>
              <a:spcAft>
                <a:spcPts val="1200"/>
              </a:spcAft>
            </a:pPr>
            <a:r>
              <a:rPr lang="en-US" sz="2800" dirty="0" smtClean="0">
                <a:latin typeface="Calibri" charset="0"/>
                <a:ea typeface="MS PGothic" charset="0"/>
              </a:rPr>
              <a:t>Team </a:t>
            </a:r>
            <a:r>
              <a:rPr lang="en-US" sz="2800" dirty="0">
                <a:latin typeface="Calibri" charset="0"/>
                <a:ea typeface="MS PGothic" charset="0"/>
              </a:rPr>
              <a:t>n</a:t>
            </a:r>
            <a:r>
              <a:rPr lang="en-US" sz="2800" dirty="0" smtClean="0">
                <a:latin typeface="Calibri" charset="0"/>
                <a:ea typeface="MS PGothic" charset="0"/>
              </a:rPr>
              <a:t>eeded approval from the administration</a:t>
            </a:r>
            <a:endParaRPr lang="en-US" sz="2800" dirty="0">
              <a:latin typeface="Calibri" charset="0"/>
              <a:ea typeface="MS PGothic" charset="0"/>
            </a:endParaRPr>
          </a:p>
          <a:p>
            <a:pPr eaLnBrk="1" hangingPunct="1">
              <a:spcBef>
                <a:spcPts val="0"/>
              </a:spcBef>
              <a:spcAft>
                <a:spcPts val="1200"/>
              </a:spcAft>
            </a:pPr>
            <a:r>
              <a:rPr lang="en-US" sz="2800" dirty="0" smtClean="0">
                <a:latin typeface="Calibri" charset="0"/>
                <a:ea typeface="MS PGothic" charset="0"/>
              </a:rPr>
              <a:t>Staff hesitant to incorporate another form</a:t>
            </a:r>
            <a:endParaRPr lang="en-US" sz="2800" dirty="0">
              <a:latin typeface="Calibri" charset="0"/>
              <a:ea typeface="MS PGothic" charset="0"/>
            </a:endParaRPr>
          </a:p>
          <a:p>
            <a:pPr eaLnBrk="1" hangingPunct="1">
              <a:spcBef>
                <a:spcPts val="0"/>
              </a:spcBef>
              <a:spcAft>
                <a:spcPts val="1200"/>
              </a:spcAft>
            </a:pPr>
            <a:r>
              <a:rPr lang="en-US" sz="2800" dirty="0" smtClean="0">
                <a:latin typeface="Calibri" charset="0"/>
                <a:ea typeface="MS PGothic" charset="0"/>
              </a:rPr>
              <a:t>Team questioned if staff would comply with new form and process</a:t>
            </a:r>
            <a:endParaRPr lang="en-US" dirty="0">
              <a:latin typeface="Calibri" charset="0"/>
              <a:ea typeface="MS PGothic" charset="0"/>
            </a:endParaRPr>
          </a:p>
          <a:p>
            <a:pPr lvl="1" eaLnBrk="1" hangingPunct="1">
              <a:spcBef>
                <a:spcPts val="0"/>
              </a:spcBef>
              <a:spcAft>
                <a:spcPts val="1200"/>
              </a:spcAft>
              <a:buFont typeface="Arial" charset="0"/>
              <a:buNone/>
            </a:pPr>
            <a:endParaRPr lang="en-US" dirty="0">
              <a:latin typeface="Calibri" charset="0"/>
              <a:ea typeface="MS PGothic" charset="0"/>
            </a:endParaRPr>
          </a:p>
          <a:p>
            <a:pPr eaLnBrk="1" hangingPunct="1">
              <a:spcBef>
                <a:spcPts val="0"/>
              </a:spcBef>
              <a:spcAft>
                <a:spcPts val="1200"/>
              </a:spcAft>
              <a:buFont typeface="Arial" charset="0"/>
              <a:buNone/>
            </a:pPr>
            <a:endParaRPr lang="en-US" sz="2800" dirty="0">
              <a:latin typeface="Calibri" charset="0"/>
              <a:ea typeface="MS PGothic" charset="0"/>
            </a:endParaRPr>
          </a:p>
        </p:txBody>
      </p:sp>
    </p:spTree>
    <p:extLst>
      <p:ext uri="{BB962C8B-B14F-4D97-AF65-F5344CB8AC3E}">
        <p14:creationId xmlns:p14="http://schemas.microsoft.com/office/powerpoint/2010/main" val="23721455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dirty="0" smtClean="0">
                <a:latin typeface="Calibri" charset="0"/>
                <a:ea typeface="MS PGothic" charset="0"/>
              </a:rPr>
              <a:t>Success With </a:t>
            </a:r>
            <a:r>
              <a:rPr lang="en-US" dirty="0">
                <a:latin typeface="Calibri" charset="0"/>
                <a:ea typeface="MS PGothic" charset="0"/>
              </a:rPr>
              <a:t>Debriefing</a:t>
            </a:r>
          </a:p>
        </p:txBody>
      </p:sp>
      <p:sp>
        <p:nvSpPr>
          <p:cNvPr id="2" name="Content Placeholder 1"/>
          <p:cNvSpPr>
            <a:spLocks noGrp="1"/>
          </p:cNvSpPr>
          <p:nvPr>
            <p:ph idx="1"/>
          </p:nvPr>
        </p:nvSpPr>
        <p:spPr/>
        <p:txBody>
          <a:bodyPr>
            <a:normAutofit/>
          </a:bodyPr>
          <a:lstStyle/>
          <a:p>
            <a:pPr>
              <a:spcBef>
                <a:spcPts val="0"/>
              </a:spcBef>
              <a:spcAft>
                <a:spcPts val="1200"/>
              </a:spcAft>
            </a:pPr>
            <a:r>
              <a:rPr lang="en-US" sz="2800" dirty="0" smtClean="0">
                <a:latin typeface="Calibri" charset="0"/>
                <a:ea typeface="MS PGothic" charset="0"/>
              </a:rPr>
              <a:t>Championed by </a:t>
            </a:r>
            <a:r>
              <a:rPr lang="en-US" sz="2800" dirty="0" smtClean="0">
                <a:latin typeface="Calibri" charset="0"/>
                <a:ea typeface="MS PGothic" charset="0"/>
              </a:rPr>
              <a:t>the </a:t>
            </a:r>
            <a:r>
              <a:rPr lang="en-US" sz="2800" dirty="0" smtClean="0">
                <a:latin typeface="Calibri" charset="0"/>
                <a:ea typeface="MS PGothic" charset="0"/>
              </a:rPr>
              <a:t>surgical quality improvement team</a:t>
            </a:r>
          </a:p>
          <a:p>
            <a:pPr>
              <a:spcBef>
                <a:spcPts val="0"/>
              </a:spcBef>
              <a:spcAft>
                <a:spcPts val="1200"/>
              </a:spcAft>
            </a:pPr>
            <a:r>
              <a:rPr lang="en-US" sz="2800" dirty="0" smtClean="0">
                <a:latin typeface="Calibri" charset="0"/>
                <a:ea typeface="MS PGothic" charset="0"/>
              </a:rPr>
              <a:t>Provides process to document </a:t>
            </a:r>
            <a:r>
              <a:rPr lang="en-US" sz="2800" dirty="0">
                <a:latin typeface="Calibri" charset="0"/>
                <a:ea typeface="MS PGothic" charset="0"/>
              </a:rPr>
              <a:t>concerns and issues</a:t>
            </a:r>
          </a:p>
          <a:p>
            <a:pPr>
              <a:spcBef>
                <a:spcPts val="0"/>
              </a:spcBef>
              <a:spcAft>
                <a:spcPts val="1200"/>
              </a:spcAft>
            </a:pPr>
            <a:r>
              <a:rPr lang="en-US" sz="2800" dirty="0" smtClean="0">
                <a:latin typeface="Calibri" charset="0"/>
                <a:ea typeface="MS PGothic" charset="0"/>
              </a:rPr>
              <a:t>Reviews </a:t>
            </a:r>
            <a:r>
              <a:rPr lang="en-US" sz="2800" dirty="0">
                <a:latin typeface="Calibri" charset="0"/>
                <a:ea typeface="MS PGothic" charset="0"/>
              </a:rPr>
              <a:t>and </a:t>
            </a:r>
            <a:r>
              <a:rPr lang="en-US" sz="2800" dirty="0" smtClean="0">
                <a:latin typeface="Calibri" charset="0"/>
                <a:ea typeface="MS PGothic" charset="0"/>
              </a:rPr>
              <a:t>shares followup opportunities</a:t>
            </a:r>
            <a:endParaRPr lang="en-US" sz="2800" dirty="0">
              <a:latin typeface="Calibri" charset="0"/>
              <a:ea typeface="MS PGothic" charset="0"/>
            </a:endParaRPr>
          </a:p>
          <a:p>
            <a:pPr>
              <a:spcBef>
                <a:spcPts val="0"/>
              </a:spcBef>
              <a:spcAft>
                <a:spcPts val="1200"/>
              </a:spcAft>
            </a:pPr>
            <a:r>
              <a:rPr lang="en-US" sz="2800" dirty="0" smtClean="0">
                <a:latin typeface="Calibri" charset="0"/>
                <a:ea typeface="MS PGothic" charset="0"/>
              </a:rPr>
              <a:t>Improves </a:t>
            </a:r>
            <a:r>
              <a:rPr lang="en-US" sz="2800" dirty="0">
                <a:latin typeface="Calibri" charset="0"/>
                <a:ea typeface="MS PGothic" charset="0"/>
              </a:rPr>
              <a:t>morale as staff and surgeons see issues addressed</a:t>
            </a:r>
          </a:p>
          <a:p>
            <a:pPr>
              <a:spcBef>
                <a:spcPts val="0"/>
              </a:spcBef>
              <a:spcAft>
                <a:spcPts val="1200"/>
              </a:spcAft>
            </a:pPr>
            <a:r>
              <a:rPr lang="en-US" sz="2800" dirty="0" smtClean="0">
                <a:latin typeface="Calibri" charset="0"/>
                <a:ea typeface="MS PGothic" charset="0"/>
              </a:rPr>
              <a:t>Reduces number of less-urgent issues escalated to management</a:t>
            </a:r>
            <a:endParaRPr lang="en-US" sz="2800" dirty="0">
              <a:latin typeface="Calibri" charset="0"/>
              <a:ea typeface="MS PGothic" charset="0"/>
            </a:endParaRPr>
          </a:p>
        </p:txBody>
      </p:sp>
    </p:spTree>
    <p:extLst>
      <p:ext uri="{BB962C8B-B14F-4D97-AF65-F5344CB8AC3E}">
        <p14:creationId xmlns:p14="http://schemas.microsoft.com/office/powerpoint/2010/main" val="14055412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dirty="0" smtClean="0">
                <a:latin typeface="Calibri" charset="0"/>
                <a:ea typeface="MS PGothic" charset="0"/>
              </a:rPr>
              <a:t>Tips for Successful </a:t>
            </a:r>
            <a:r>
              <a:rPr lang="en-US" dirty="0">
                <a:latin typeface="Calibri" charset="0"/>
                <a:ea typeface="MS PGothic" charset="0"/>
              </a:rPr>
              <a:t>Debriefing</a:t>
            </a:r>
          </a:p>
        </p:txBody>
      </p:sp>
      <p:sp>
        <p:nvSpPr>
          <p:cNvPr id="62467" name="Content Placeholder 2"/>
          <p:cNvSpPr>
            <a:spLocks noGrp="1"/>
          </p:cNvSpPr>
          <p:nvPr>
            <p:ph idx="1"/>
          </p:nvPr>
        </p:nvSpPr>
        <p:spPr>
          <a:xfrm>
            <a:off x="457200" y="1219200"/>
            <a:ext cx="8229600" cy="4734296"/>
          </a:xfrm>
        </p:spPr>
        <p:txBody>
          <a:bodyPr>
            <a:noAutofit/>
          </a:bodyPr>
          <a:lstStyle/>
          <a:p>
            <a:pPr eaLnBrk="1" hangingPunct="1"/>
            <a:r>
              <a:rPr lang="en-US" sz="2800" dirty="0" smtClean="0">
                <a:latin typeface="Calibri" charset="0"/>
                <a:ea typeface="MS PGothic" charset="0"/>
              </a:rPr>
              <a:t>Make process </a:t>
            </a:r>
            <a:r>
              <a:rPr lang="en-US" sz="2800" dirty="0">
                <a:latin typeface="Calibri" charset="0"/>
                <a:ea typeface="MS PGothic" charset="0"/>
              </a:rPr>
              <a:t>easy for staff to </a:t>
            </a:r>
            <a:r>
              <a:rPr lang="en-US" sz="2800" dirty="0" smtClean="0">
                <a:latin typeface="Calibri" charset="0"/>
                <a:ea typeface="MS PGothic" charset="0"/>
              </a:rPr>
              <a:t>use</a:t>
            </a:r>
          </a:p>
          <a:p>
            <a:pPr lvl="1">
              <a:buClr>
                <a:schemeClr val="accent5"/>
              </a:buClr>
            </a:pPr>
            <a:r>
              <a:rPr lang="en-US" sz="2400" dirty="0" smtClean="0">
                <a:latin typeface="Calibri" charset="0"/>
                <a:ea typeface="MS PGothic" charset="0"/>
              </a:rPr>
              <a:t>Place form in chart for every case</a:t>
            </a:r>
            <a:endParaRPr lang="en-US" sz="2400" dirty="0">
              <a:latin typeface="Calibri" charset="0"/>
              <a:ea typeface="MS PGothic" charset="0"/>
            </a:endParaRPr>
          </a:p>
          <a:p>
            <a:r>
              <a:rPr lang="en-US" sz="2800" dirty="0" smtClean="0">
                <a:latin typeface="Calibri" charset="0"/>
                <a:ea typeface="MS PGothic" charset="0"/>
              </a:rPr>
              <a:t>Provide a </a:t>
            </a:r>
            <a:r>
              <a:rPr lang="en-US" sz="2800" dirty="0">
                <a:latin typeface="Calibri" charset="0"/>
                <a:ea typeface="MS PGothic" charset="0"/>
              </a:rPr>
              <a:t>system to review </a:t>
            </a:r>
            <a:r>
              <a:rPr lang="en-US" sz="2800" dirty="0" smtClean="0">
                <a:latin typeface="Calibri" charset="0"/>
                <a:ea typeface="MS PGothic" charset="0"/>
              </a:rPr>
              <a:t>issues</a:t>
            </a:r>
          </a:p>
          <a:p>
            <a:pPr lvl="1">
              <a:buClr>
                <a:schemeClr val="accent5"/>
              </a:buClr>
            </a:pPr>
            <a:r>
              <a:rPr lang="en-US" sz="2400" dirty="0">
                <a:latin typeface="Calibri" charset="0"/>
                <a:ea typeface="MS PGothic" charset="0"/>
              </a:rPr>
              <a:t>Review with operating room </a:t>
            </a:r>
            <a:r>
              <a:rPr lang="en-US" sz="2400" dirty="0" smtClean="0">
                <a:latin typeface="Calibri" charset="0"/>
                <a:ea typeface="MS PGothic" charset="0"/>
              </a:rPr>
              <a:t>                              management, staff, </a:t>
            </a:r>
            <a:r>
              <a:rPr lang="en-US" sz="2400" dirty="0">
                <a:latin typeface="Calibri" charset="0"/>
                <a:ea typeface="MS PGothic" charset="0"/>
              </a:rPr>
              <a:t>and surgeons</a:t>
            </a:r>
          </a:p>
          <a:p>
            <a:pPr lvl="1">
              <a:buClr>
                <a:schemeClr val="accent5"/>
              </a:buClr>
            </a:pPr>
            <a:r>
              <a:rPr lang="en-US" sz="2400" dirty="0">
                <a:latin typeface="Calibri" charset="0"/>
                <a:ea typeface="MS PGothic" charset="0"/>
              </a:rPr>
              <a:t>Assign </a:t>
            </a:r>
            <a:r>
              <a:rPr lang="en-US" sz="2400" dirty="0" smtClean="0">
                <a:latin typeface="Calibri" charset="0"/>
                <a:ea typeface="MS PGothic" charset="0"/>
              </a:rPr>
              <a:t>followup actions</a:t>
            </a:r>
            <a:endParaRPr lang="en-US" sz="2400" dirty="0">
              <a:latin typeface="Calibri" charset="0"/>
              <a:ea typeface="MS PGothic" charset="0"/>
            </a:endParaRPr>
          </a:p>
          <a:p>
            <a:r>
              <a:rPr lang="en-US" sz="2800" dirty="0" smtClean="0">
                <a:latin typeface="Calibri" charset="0"/>
                <a:ea typeface="MS PGothic" charset="0"/>
              </a:rPr>
              <a:t>Be transparent</a:t>
            </a:r>
          </a:p>
          <a:p>
            <a:pPr lvl="1">
              <a:buClr>
                <a:schemeClr val="accent5"/>
              </a:buClr>
            </a:pPr>
            <a:r>
              <a:rPr lang="en-US" sz="2400" dirty="0">
                <a:latin typeface="Calibri" charset="0"/>
                <a:ea typeface="MS PGothic" charset="0"/>
              </a:rPr>
              <a:t>Keep a log of all </a:t>
            </a:r>
            <a:r>
              <a:rPr lang="en-US" sz="2400" dirty="0" smtClean="0">
                <a:latin typeface="Calibri" charset="0"/>
                <a:ea typeface="MS PGothic" charset="0"/>
              </a:rPr>
              <a:t>defects</a:t>
            </a:r>
          </a:p>
          <a:p>
            <a:pPr lvl="1">
              <a:buClr>
                <a:schemeClr val="accent5"/>
              </a:buClr>
            </a:pPr>
            <a:r>
              <a:rPr lang="en-US" sz="2400" dirty="0" smtClean="0">
                <a:latin typeface="Calibri" charset="0"/>
                <a:ea typeface="MS PGothic" charset="0"/>
              </a:rPr>
              <a:t>Prioritize which (and when) defects will be addressed</a:t>
            </a:r>
          </a:p>
          <a:p>
            <a:pPr lvl="1">
              <a:buClr>
                <a:schemeClr val="accent5"/>
              </a:buClr>
            </a:pPr>
            <a:r>
              <a:rPr lang="en-US" sz="2400" dirty="0" smtClean="0">
                <a:latin typeface="Calibri" charset="0"/>
                <a:ea typeface="MS PGothic" charset="0"/>
              </a:rPr>
              <a:t>List steps taken to address defects</a:t>
            </a:r>
          </a:p>
          <a:p>
            <a:pPr lvl="1">
              <a:buClr>
                <a:schemeClr val="accent5"/>
              </a:buClr>
            </a:pPr>
            <a:r>
              <a:rPr lang="en-US" sz="2400" dirty="0" smtClean="0">
                <a:latin typeface="Calibri" charset="0"/>
                <a:ea typeface="MS PGothic" charset="0"/>
              </a:rPr>
              <a:t>Share the resolution of defects</a:t>
            </a:r>
          </a:p>
        </p:txBody>
      </p:sp>
      <p:pic>
        <p:nvPicPr>
          <p:cNvPr id="4" name="Picture 4" descr="Operating room team debriefing after case" title="Debriefing"/>
          <p:cNvPicPr>
            <a:picLocks noChangeAspect="1" noChangeArrowheads="1"/>
          </p:cNvPicPr>
          <p:nvPr/>
        </p:nvPicPr>
        <p:blipFill rotWithShape="1">
          <a:blip r:embed="rId3">
            <a:extLst>
              <a:ext uri="{28A0092B-C50C-407E-A947-70E740481C1C}">
                <a14:useLocalDpi xmlns:a14="http://schemas.microsoft.com/office/drawing/2010/main" val="0"/>
              </a:ext>
            </a:extLst>
          </a:blip>
          <a:srcRect l="4495" r="6311" b="32886"/>
          <a:stretch/>
        </p:blipFill>
        <p:spPr bwMode="auto">
          <a:xfrm>
            <a:off x="5719547" y="2895600"/>
            <a:ext cx="309815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31914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US" dirty="0" smtClean="0">
                <a:solidFill>
                  <a:schemeClr val="bg1"/>
                </a:solidFill>
                <a:latin typeface="Calibri" charset="0"/>
                <a:ea typeface="MS PGothic" charset="0"/>
              </a:rPr>
              <a:t>Intraoperative Debriefing</a:t>
            </a:r>
            <a:endParaRPr lang="en-US" sz="2800" dirty="0">
              <a:solidFill>
                <a:schemeClr val="bg1"/>
              </a:solidFill>
              <a:latin typeface="Calibri" charset="0"/>
              <a:ea typeface="MS PGothic" charset="0"/>
            </a:endParaRPr>
          </a:p>
        </p:txBody>
      </p:sp>
      <p:sp>
        <p:nvSpPr>
          <p:cNvPr id="2" name="Content Placeholder 1"/>
          <p:cNvSpPr>
            <a:spLocks noGrp="1"/>
          </p:cNvSpPr>
          <p:nvPr>
            <p:ph idx="1"/>
          </p:nvPr>
        </p:nvSpPr>
        <p:spPr>
          <a:xfrm>
            <a:off x="457200" y="1143000"/>
            <a:ext cx="8229600" cy="4734296"/>
          </a:xfrm>
        </p:spPr>
        <p:txBody>
          <a:bodyPr>
            <a:noAutofit/>
          </a:bodyPr>
          <a:lstStyle/>
          <a:p>
            <a:pPr>
              <a:spcBef>
                <a:spcPts val="0"/>
              </a:spcBef>
              <a:spcAft>
                <a:spcPts val="600"/>
              </a:spcAft>
            </a:pPr>
            <a:r>
              <a:rPr lang="en-US" sz="2400" dirty="0" smtClean="0">
                <a:latin typeface="Calibri"/>
                <a:ea typeface="MS PGothic" charset="0"/>
                <a:cs typeface="Calibri"/>
              </a:rPr>
              <a:t>Perform </a:t>
            </a:r>
            <a:r>
              <a:rPr lang="en-US" sz="2400" dirty="0">
                <a:latin typeface="Calibri"/>
                <a:ea typeface="MS PGothic" charset="0"/>
                <a:cs typeface="Calibri"/>
              </a:rPr>
              <a:t>at </a:t>
            </a:r>
            <a:r>
              <a:rPr lang="en-US" sz="2400" dirty="0" smtClean="0">
                <a:latin typeface="Calibri"/>
                <a:ea typeface="MS PGothic" charset="0"/>
                <a:cs typeface="Calibri"/>
              </a:rPr>
              <a:t>case completion, usually </a:t>
            </a:r>
            <a:r>
              <a:rPr lang="en-US" sz="2400" dirty="0">
                <a:latin typeface="Calibri"/>
                <a:ea typeface="MS PGothic" charset="0"/>
                <a:cs typeface="Calibri"/>
              </a:rPr>
              <a:t>after the first count and before s</a:t>
            </a:r>
            <a:r>
              <a:rPr lang="en-US" sz="2400" dirty="0" smtClean="0">
                <a:latin typeface="Calibri"/>
                <a:ea typeface="MS PGothic" charset="0"/>
                <a:cs typeface="Calibri"/>
              </a:rPr>
              <a:t>urgeon </a:t>
            </a:r>
            <a:r>
              <a:rPr lang="en-US" sz="2400" dirty="0">
                <a:latin typeface="Calibri"/>
                <a:ea typeface="MS PGothic" charset="0"/>
                <a:cs typeface="Calibri"/>
              </a:rPr>
              <a:t>leaves the </a:t>
            </a:r>
            <a:r>
              <a:rPr lang="en-US" sz="2400" dirty="0" smtClean="0">
                <a:latin typeface="Calibri"/>
                <a:ea typeface="MS PGothic" charset="0"/>
                <a:cs typeface="Calibri"/>
              </a:rPr>
              <a:t>operating room</a:t>
            </a:r>
            <a:endParaRPr lang="en-US" sz="2400" dirty="0" smtClean="0">
              <a:latin typeface="Calibri"/>
              <a:cs typeface="Calibri"/>
            </a:endParaRPr>
          </a:p>
          <a:p>
            <a:pPr>
              <a:spcBef>
                <a:spcPts val="0"/>
              </a:spcBef>
              <a:spcAft>
                <a:spcPts val="600"/>
              </a:spcAft>
            </a:pPr>
            <a:r>
              <a:rPr lang="en-US" sz="2400" dirty="0" smtClean="0">
                <a:latin typeface="Calibri"/>
                <a:ea typeface="MS PGothic" charset="0"/>
                <a:cs typeface="Calibri"/>
              </a:rPr>
              <a:t>Cover what went well, good catches, and room for improvement</a:t>
            </a:r>
          </a:p>
          <a:p>
            <a:pPr>
              <a:spcBef>
                <a:spcPts val="0"/>
              </a:spcBef>
              <a:spcAft>
                <a:spcPts val="600"/>
              </a:spcAft>
            </a:pPr>
            <a:r>
              <a:rPr lang="en-US" sz="2400" dirty="0" smtClean="0">
                <a:latin typeface="Calibri"/>
                <a:ea typeface="MS PGothic" charset="0"/>
                <a:cs typeface="Calibri"/>
              </a:rPr>
              <a:t>Ask if instrument, sponge, and needle counts are correct</a:t>
            </a:r>
          </a:p>
          <a:p>
            <a:pPr>
              <a:spcBef>
                <a:spcPts val="0"/>
              </a:spcBef>
              <a:spcAft>
                <a:spcPts val="600"/>
              </a:spcAft>
            </a:pPr>
            <a:r>
              <a:rPr lang="en-US" sz="2400" dirty="0" smtClean="0">
                <a:latin typeface="Calibri"/>
                <a:ea typeface="MS PGothic" charset="0"/>
                <a:cs typeface="Calibri"/>
              </a:rPr>
              <a:t>Record name of procedure and wound classification</a:t>
            </a:r>
          </a:p>
          <a:p>
            <a:pPr>
              <a:spcBef>
                <a:spcPts val="0"/>
              </a:spcBef>
              <a:spcAft>
                <a:spcPts val="600"/>
              </a:spcAft>
            </a:pPr>
            <a:r>
              <a:rPr lang="en-US" sz="2400" dirty="0" smtClean="0">
                <a:latin typeface="Calibri"/>
                <a:ea typeface="MS PGothic" charset="0"/>
                <a:cs typeface="Calibri"/>
              </a:rPr>
              <a:t>If applicable, specify how specimen labeled or provide special instructions</a:t>
            </a:r>
          </a:p>
          <a:p>
            <a:pPr>
              <a:spcBef>
                <a:spcPts val="0"/>
              </a:spcBef>
              <a:spcAft>
                <a:spcPts val="600"/>
              </a:spcAft>
            </a:pPr>
            <a:r>
              <a:rPr lang="en-US" sz="2400" dirty="0" smtClean="0">
                <a:latin typeface="Calibri"/>
                <a:ea typeface="MS PGothic" charset="0"/>
                <a:cs typeface="Calibri"/>
              </a:rPr>
              <a:t>Address equipment issues </a:t>
            </a:r>
          </a:p>
          <a:p>
            <a:pPr>
              <a:spcBef>
                <a:spcPts val="0"/>
              </a:spcBef>
              <a:spcAft>
                <a:spcPts val="600"/>
              </a:spcAft>
            </a:pPr>
            <a:r>
              <a:rPr lang="en-US" sz="2400" dirty="0" smtClean="0">
                <a:latin typeface="Calibri"/>
                <a:ea typeface="MS PGothic" charset="0"/>
                <a:cs typeface="Calibri"/>
              </a:rPr>
              <a:t>Plan postoperative beta</a:t>
            </a:r>
            <a:r>
              <a:rPr lang="en-US" sz="2400" dirty="0">
                <a:latin typeface="Calibri"/>
                <a:ea typeface="MS PGothic" charset="0"/>
                <a:cs typeface="Calibri"/>
              </a:rPr>
              <a:t> </a:t>
            </a:r>
            <a:r>
              <a:rPr lang="en-US" sz="2400" dirty="0" smtClean="0">
                <a:latin typeface="Calibri"/>
                <a:ea typeface="MS PGothic" charset="0"/>
                <a:cs typeface="Calibri"/>
              </a:rPr>
              <a:t>blockers, if applicable</a:t>
            </a:r>
          </a:p>
          <a:p>
            <a:pPr>
              <a:spcBef>
                <a:spcPts val="0"/>
              </a:spcBef>
              <a:spcAft>
                <a:spcPts val="600"/>
              </a:spcAft>
            </a:pPr>
            <a:r>
              <a:rPr lang="en-US" sz="2400" dirty="0" smtClean="0">
                <a:latin typeface="Calibri"/>
                <a:ea typeface="MS PGothic" charset="0"/>
                <a:cs typeface="Calibri"/>
              </a:rPr>
              <a:t>Communicate key concerns for recovery and management of the patient</a:t>
            </a:r>
          </a:p>
        </p:txBody>
      </p:sp>
    </p:spTree>
    <p:extLst>
      <p:ext uri="{BB962C8B-B14F-4D97-AF65-F5344CB8AC3E}">
        <p14:creationId xmlns:p14="http://schemas.microsoft.com/office/powerpoint/2010/main" val="5777857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normAutofit/>
          </a:bodyPr>
          <a:lstStyle/>
          <a:p>
            <a:r>
              <a:rPr lang="en-US" dirty="0"/>
              <a:t>Logging Debriefing Comments </a:t>
            </a:r>
            <a:endParaRPr lang="en-US" dirty="0">
              <a:latin typeface="Calibri" charset="0"/>
              <a:ea typeface="MS PGothic" charset="0"/>
            </a:endParaRPr>
          </a:p>
        </p:txBody>
      </p:sp>
      <p:sp>
        <p:nvSpPr>
          <p:cNvPr id="2" name="Content Placeholder 1"/>
          <p:cNvSpPr>
            <a:spLocks noGrp="1"/>
          </p:cNvSpPr>
          <p:nvPr>
            <p:ph idx="1"/>
          </p:nvPr>
        </p:nvSpPr>
        <p:spPr>
          <a:xfrm>
            <a:off x="457199" y="1371600"/>
            <a:ext cx="5410200" cy="4734296"/>
          </a:xfrm>
        </p:spPr>
        <p:txBody>
          <a:bodyPr>
            <a:noAutofit/>
          </a:bodyPr>
          <a:lstStyle/>
          <a:p>
            <a:pPr>
              <a:spcBef>
                <a:spcPts val="0"/>
              </a:spcBef>
              <a:spcAft>
                <a:spcPts val="600"/>
              </a:spcAft>
              <a:buFont typeface="Arial" panose="020B0604020202020204" pitchFamily="34" charset="0"/>
              <a:buChar char="•"/>
              <a:defRPr/>
            </a:pPr>
            <a:r>
              <a:rPr lang="en-US" sz="2800" dirty="0" smtClean="0">
                <a:solidFill>
                  <a:srgbClr val="000000"/>
                </a:solidFill>
                <a:latin typeface="Calibri"/>
                <a:ea typeface="MS PGothic" charset="0"/>
                <a:cs typeface="Calibri"/>
              </a:rPr>
              <a:t>Record comments in a spreadsheet file</a:t>
            </a:r>
          </a:p>
          <a:p>
            <a:pPr>
              <a:spcBef>
                <a:spcPts val="0"/>
              </a:spcBef>
              <a:spcAft>
                <a:spcPts val="600"/>
              </a:spcAft>
              <a:buFont typeface="Arial" panose="020B0604020202020204" pitchFamily="34" charset="0"/>
              <a:buChar char="•"/>
              <a:defRPr/>
            </a:pPr>
            <a:r>
              <a:rPr lang="en-US" sz="2800" dirty="0" smtClean="0">
                <a:latin typeface="Calibri"/>
                <a:ea typeface="MS PGothic" pitchFamily="34" charset="-128"/>
                <a:cs typeface="Calibri"/>
              </a:rPr>
              <a:t>Use column headings applicable to local needs</a:t>
            </a:r>
          </a:p>
          <a:p>
            <a:pPr>
              <a:spcBef>
                <a:spcPts val="0"/>
              </a:spcBef>
              <a:spcAft>
                <a:spcPts val="600"/>
              </a:spcAft>
              <a:buFont typeface="Arial" panose="020B0604020202020204" pitchFamily="34" charset="0"/>
              <a:buChar char="•"/>
              <a:defRPr/>
            </a:pPr>
            <a:r>
              <a:rPr lang="en-US" sz="2800" dirty="0">
                <a:latin typeface="Calibri"/>
                <a:ea typeface="MS PGothic" pitchFamily="34" charset="-128"/>
                <a:cs typeface="Calibri"/>
              </a:rPr>
              <a:t>F</a:t>
            </a:r>
            <a:r>
              <a:rPr lang="en-US" sz="2800" dirty="0" smtClean="0">
                <a:latin typeface="Calibri"/>
                <a:ea typeface="MS PGothic" pitchFamily="34" charset="-128"/>
                <a:cs typeface="Calibri"/>
              </a:rPr>
              <a:t>ilter comments </a:t>
            </a:r>
            <a:r>
              <a:rPr lang="en-US" sz="2800" dirty="0">
                <a:latin typeface="Calibri"/>
                <a:ea typeface="MS PGothic" pitchFamily="34" charset="-128"/>
                <a:cs typeface="Calibri"/>
              </a:rPr>
              <a:t>by subject, specialty, </a:t>
            </a:r>
            <a:r>
              <a:rPr lang="en-US" sz="2800" dirty="0" smtClean="0">
                <a:latin typeface="Calibri"/>
                <a:ea typeface="MS PGothic" pitchFamily="34" charset="-128"/>
                <a:cs typeface="Calibri"/>
              </a:rPr>
              <a:t>or procedure</a:t>
            </a:r>
          </a:p>
        </p:txBody>
      </p:sp>
      <p:pic>
        <p:nvPicPr>
          <p:cNvPr id="66564" name="Picture 5" descr="Clerical staff record the debriefing comments in a spreadsheet&#10;" title="Hospital data ent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399" y="1447800"/>
            <a:ext cx="2737363" cy="2743200"/>
          </a:xfrm>
          <a:prstGeom prst="rect">
            <a:avLst/>
          </a:prstGeom>
          <a:noFill/>
          <a:ln w="9525">
            <a:solidFill>
              <a:srgbClr val="A6A6A6"/>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78908" y="4191000"/>
            <a:ext cx="7848600" cy="1277273"/>
          </a:xfrm>
          <a:prstGeom prst="rect">
            <a:avLst/>
          </a:prstGeom>
          <a:noFill/>
        </p:spPr>
        <p:txBody>
          <a:bodyPr wrap="square" rtlCol="0">
            <a:spAutoFit/>
          </a:bodyPr>
          <a:lstStyle/>
          <a:p>
            <a:pPr marL="342900" indent="-342900">
              <a:spcAft>
                <a:spcPts val="600"/>
              </a:spcAft>
              <a:buClr>
                <a:schemeClr val="accent5"/>
              </a:buClr>
              <a:buFont typeface="Lucida Grande"/>
              <a:buChar char="–"/>
              <a:defRPr/>
            </a:pPr>
            <a:r>
              <a:rPr lang="en-US" sz="2400" dirty="0">
                <a:ea typeface="MS PGothic" pitchFamily="34" charset="-128"/>
                <a:cs typeface="Calibri"/>
              </a:rPr>
              <a:t>Standing agenda item in the v</a:t>
            </a:r>
            <a:r>
              <a:rPr lang="en-US" sz="2400" dirty="0" smtClean="0">
                <a:ea typeface="MS PGothic" pitchFamily="34" charset="-128"/>
                <a:cs typeface="Calibri"/>
              </a:rPr>
              <a:t>ascular team </a:t>
            </a:r>
            <a:r>
              <a:rPr lang="en-US" sz="2400" dirty="0">
                <a:ea typeface="MS PGothic" pitchFamily="34" charset="-128"/>
                <a:cs typeface="Calibri"/>
              </a:rPr>
              <a:t>meeting reviews all vascular debriefing comments</a:t>
            </a:r>
          </a:p>
          <a:p>
            <a:pPr marL="342900" indent="-342900">
              <a:spcAft>
                <a:spcPts val="600"/>
              </a:spcAft>
              <a:buClr>
                <a:schemeClr val="accent5"/>
              </a:buClr>
              <a:buFont typeface="Lucida Grande"/>
              <a:buChar char="–"/>
              <a:defRPr/>
            </a:pPr>
            <a:r>
              <a:rPr lang="en-US" sz="2400" dirty="0">
                <a:ea typeface="MS PGothic" pitchFamily="34" charset="-128"/>
                <a:cs typeface="Calibri"/>
              </a:rPr>
              <a:t>Equipment issues reviewed in appropriate areas as well </a:t>
            </a:r>
          </a:p>
        </p:txBody>
      </p:sp>
    </p:spTree>
    <p:extLst>
      <p:ext uri="{BB962C8B-B14F-4D97-AF65-F5344CB8AC3E}">
        <p14:creationId xmlns:p14="http://schemas.microsoft.com/office/powerpoint/2010/main" val="11613134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normAutofit/>
          </a:bodyPr>
          <a:lstStyle/>
          <a:p>
            <a:r>
              <a:rPr lang="en-US" dirty="0" smtClean="0">
                <a:latin typeface="Calibri" charset="0"/>
                <a:ea typeface="MS PGothic" charset="0"/>
              </a:rPr>
              <a:t>Monthly </a:t>
            </a:r>
            <a:r>
              <a:rPr lang="en-US" dirty="0">
                <a:latin typeface="Calibri" charset="0"/>
                <a:ea typeface="MS PGothic" charset="0"/>
              </a:rPr>
              <a:t>Debriefing </a:t>
            </a:r>
            <a:r>
              <a:rPr lang="en-US" dirty="0" smtClean="0">
                <a:latin typeface="Calibri" charset="0"/>
                <a:ea typeface="MS PGothic" charset="0"/>
              </a:rPr>
              <a:t>Report</a:t>
            </a:r>
            <a:endParaRPr lang="en-US" dirty="0">
              <a:latin typeface="Calibri" charset="0"/>
              <a:ea typeface="MS PGothic" charset="0"/>
            </a:endParaRPr>
          </a:p>
        </p:txBody>
      </p:sp>
      <p:graphicFrame>
        <p:nvGraphicFramePr>
          <p:cNvPr id="2" name="Content Placeholder 5" descr="Bar chart reporting number of comments by category&#10;&#10;Operating supply 8&#10;Preoperative 5&#10;Staffing 4&#10;Preference card 4&#10;OR Equipment 5&#10;OR Instruments 4&#10;OR Supply 8&#10;Scheduling 2" title="Sample monthly debriefing report"/>
          <p:cNvGraphicFramePr>
            <a:graphicFrameLocks noGrp="1"/>
          </p:cNvGraphicFramePr>
          <p:nvPr>
            <p:ph sz="half" idx="1"/>
            <p:extLst>
              <p:ext uri="{D42A27DB-BD31-4B8C-83A1-F6EECF244321}">
                <p14:modId xmlns:p14="http://schemas.microsoft.com/office/powerpoint/2010/main" val="2845262027"/>
              </p:ext>
            </p:extLst>
          </p:nvPr>
        </p:nvGraphicFramePr>
        <p:xfrm>
          <a:off x="5174544" y="1219200"/>
          <a:ext cx="3671712"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4"/>
          <p:cNvSpPr>
            <a:spLocks noGrp="1"/>
          </p:cNvSpPr>
          <p:nvPr>
            <p:ph sz="half" idx="2"/>
          </p:nvPr>
        </p:nvSpPr>
        <p:spPr>
          <a:xfrm>
            <a:off x="381000" y="1143000"/>
            <a:ext cx="4724400" cy="4525963"/>
          </a:xfrm>
        </p:spPr>
        <p:txBody>
          <a:bodyPr>
            <a:noAutofit/>
          </a:bodyPr>
          <a:lstStyle/>
          <a:p>
            <a:pPr>
              <a:spcBef>
                <a:spcPts val="0"/>
              </a:spcBef>
              <a:spcAft>
                <a:spcPts val="600"/>
              </a:spcAft>
            </a:pPr>
            <a:r>
              <a:rPr lang="en-US" sz="2400" dirty="0" smtClean="0">
                <a:latin typeface="Calibri" charset="0"/>
                <a:ea typeface="MS PGothic" charset="0"/>
              </a:rPr>
              <a:t>Incorrect preference card</a:t>
            </a:r>
          </a:p>
          <a:p>
            <a:pPr>
              <a:spcBef>
                <a:spcPts val="0"/>
              </a:spcBef>
              <a:spcAft>
                <a:spcPts val="600"/>
              </a:spcAft>
            </a:pPr>
            <a:r>
              <a:rPr lang="en-US" sz="2400" dirty="0" smtClean="0">
                <a:latin typeface="Calibri" charset="0"/>
                <a:ea typeface="MS PGothic" charset="0"/>
              </a:rPr>
              <a:t>Inferior disposable </a:t>
            </a:r>
            <a:r>
              <a:rPr lang="en-US" sz="2400" dirty="0">
                <a:latin typeface="Calibri" charset="0"/>
                <a:ea typeface="MS PGothic" charset="0"/>
              </a:rPr>
              <a:t>light </a:t>
            </a:r>
            <a:r>
              <a:rPr lang="en-US" sz="2400" dirty="0" smtClean="0">
                <a:latin typeface="Calibri" charset="0"/>
                <a:ea typeface="MS PGothic" charset="0"/>
              </a:rPr>
              <a:t>handles</a:t>
            </a:r>
          </a:p>
          <a:p>
            <a:pPr>
              <a:spcBef>
                <a:spcPts val="0"/>
              </a:spcBef>
              <a:spcAft>
                <a:spcPts val="600"/>
              </a:spcAft>
            </a:pPr>
            <a:r>
              <a:rPr lang="en-US" sz="2400" dirty="0" smtClean="0">
                <a:latin typeface="Calibri" charset="0"/>
                <a:ea typeface="MS PGothic" charset="0"/>
              </a:rPr>
              <a:t>Incorrect case scheduling</a:t>
            </a:r>
          </a:p>
          <a:p>
            <a:pPr>
              <a:spcBef>
                <a:spcPts val="0"/>
              </a:spcBef>
              <a:spcAft>
                <a:spcPts val="600"/>
              </a:spcAft>
            </a:pPr>
            <a:r>
              <a:rPr lang="en-US" sz="2400" dirty="0" smtClean="0">
                <a:latin typeface="Calibri" charset="0"/>
                <a:ea typeface="MS PGothic" charset="0"/>
              </a:rPr>
              <a:t>Not </a:t>
            </a:r>
            <a:r>
              <a:rPr lang="en-US" sz="2400" dirty="0">
                <a:latin typeface="Calibri" charset="0"/>
                <a:ea typeface="MS PGothic" charset="0"/>
              </a:rPr>
              <a:t>familiar with new equipment</a:t>
            </a:r>
          </a:p>
          <a:p>
            <a:pPr>
              <a:spcBef>
                <a:spcPts val="0"/>
              </a:spcBef>
              <a:spcAft>
                <a:spcPts val="600"/>
              </a:spcAft>
            </a:pPr>
            <a:r>
              <a:rPr lang="en-US" sz="2400" dirty="0">
                <a:latin typeface="Calibri" charset="0"/>
                <a:ea typeface="MS PGothic" charset="0"/>
              </a:rPr>
              <a:t>Supply not available in computer to charge</a:t>
            </a:r>
          </a:p>
          <a:p>
            <a:pPr>
              <a:spcBef>
                <a:spcPts val="0"/>
              </a:spcBef>
              <a:spcAft>
                <a:spcPts val="600"/>
              </a:spcAft>
            </a:pPr>
            <a:r>
              <a:rPr lang="en-US" sz="2400" dirty="0">
                <a:latin typeface="Calibri" charset="0"/>
                <a:ea typeface="MS PGothic" charset="0"/>
              </a:rPr>
              <a:t>Case not picked correctly</a:t>
            </a:r>
          </a:p>
          <a:p>
            <a:pPr>
              <a:spcBef>
                <a:spcPts val="0"/>
              </a:spcBef>
              <a:spcAft>
                <a:spcPts val="600"/>
              </a:spcAft>
            </a:pPr>
            <a:r>
              <a:rPr lang="en-US" sz="2400" dirty="0" smtClean="0">
                <a:latin typeface="Calibri" charset="0"/>
                <a:ea typeface="MS PGothic" charset="0"/>
              </a:rPr>
              <a:t>Carts </a:t>
            </a:r>
            <a:r>
              <a:rPr lang="en-US" sz="2400" dirty="0">
                <a:latin typeface="Calibri" charset="0"/>
                <a:ea typeface="MS PGothic" charset="0"/>
              </a:rPr>
              <a:t>and </a:t>
            </a:r>
            <a:r>
              <a:rPr lang="en-US" sz="2400" dirty="0" smtClean="0">
                <a:latin typeface="Calibri" charset="0"/>
                <a:ea typeface="MS PGothic" charset="0"/>
              </a:rPr>
              <a:t>operating rooms not well stocked</a:t>
            </a:r>
            <a:endParaRPr lang="en-US" sz="2400" dirty="0">
              <a:latin typeface="Calibri" charset="0"/>
              <a:ea typeface="MS PGothic" charset="0"/>
            </a:endParaRPr>
          </a:p>
          <a:p>
            <a:pPr>
              <a:spcBef>
                <a:spcPts val="0"/>
              </a:spcBef>
              <a:spcAft>
                <a:spcPts val="600"/>
              </a:spcAft>
            </a:pPr>
            <a:r>
              <a:rPr lang="en-US" sz="2400" dirty="0">
                <a:latin typeface="Calibri" charset="0"/>
                <a:ea typeface="MS PGothic" charset="0"/>
              </a:rPr>
              <a:t>H</a:t>
            </a:r>
            <a:r>
              <a:rPr lang="en-US" sz="2400" dirty="0" smtClean="0">
                <a:latin typeface="Calibri" charset="0"/>
                <a:ea typeface="MS PGothic" charset="0"/>
              </a:rPr>
              <a:t>ousekeeping not available to </a:t>
            </a:r>
            <a:r>
              <a:rPr lang="en-US" sz="2400" dirty="0">
                <a:latin typeface="Calibri" charset="0"/>
                <a:ea typeface="MS PGothic" charset="0"/>
              </a:rPr>
              <a:t>turn over room</a:t>
            </a:r>
          </a:p>
        </p:txBody>
      </p:sp>
      <p:sp>
        <p:nvSpPr>
          <p:cNvPr id="3" name="TextBox 2"/>
          <p:cNvSpPr txBox="1"/>
          <p:nvPr/>
        </p:nvSpPr>
        <p:spPr>
          <a:xfrm>
            <a:off x="7010400" y="5486400"/>
            <a:ext cx="1747017" cy="646331"/>
          </a:xfrm>
          <a:prstGeom prst="rect">
            <a:avLst/>
          </a:prstGeom>
          <a:noFill/>
        </p:spPr>
        <p:txBody>
          <a:bodyPr wrap="square" rtlCol="0">
            <a:spAutoFit/>
          </a:bodyPr>
          <a:lstStyle/>
          <a:p>
            <a:pPr algn="ctr"/>
            <a:r>
              <a:rPr lang="en-US" b="1" dirty="0" smtClean="0"/>
              <a:t>Number of comments</a:t>
            </a:r>
            <a:endParaRPr lang="en-US" b="1" dirty="0"/>
          </a:p>
        </p:txBody>
      </p:sp>
    </p:spTree>
    <p:extLst>
      <p:ext uri="{BB962C8B-B14F-4D97-AF65-F5344CB8AC3E}">
        <p14:creationId xmlns:p14="http://schemas.microsoft.com/office/powerpoint/2010/main" val="112659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lnSpc>
                <a:spcPct val="80000"/>
              </a:lnSpc>
            </a:pPr>
            <a:r>
              <a:rPr lang="en-US" dirty="0">
                <a:latin typeface="Calibri" charset="0"/>
                <a:ea typeface="MS PGothic" charset="0"/>
              </a:rPr>
              <a:t>Overview of </a:t>
            </a:r>
            <a:r>
              <a:rPr lang="en-US" dirty="0" smtClean="0">
                <a:latin typeface="Calibri" charset="0"/>
                <a:ea typeface="MS PGothic" charset="0"/>
              </a:rPr>
              <a:t>Critical </a:t>
            </a:r>
            <a:r>
              <a:rPr lang="en-US" dirty="0">
                <a:latin typeface="Calibri" charset="0"/>
                <a:ea typeface="MS PGothic" charset="0"/>
              </a:rPr>
              <a:t>Team Interactions</a:t>
            </a:r>
          </a:p>
        </p:txBody>
      </p:sp>
      <p:grpSp>
        <p:nvGrpSpPr>
          <p:cNvPr id="18435" name="Group 12" descr="Oval broken into four quadrants with central arrows indicating cyclical process&#10;Briefings: Planning and preparation (regularly scheduled)&#10;Debriefings: Learning and improvement&#10;Huddles: Replanning (emergent, as needed)&#10;Handoffs: Ensuring continuity of care" title="Team Interactions"/>
          <p:cNvGrpSpPr>
            <a:grpSpLocks/>
          </p:cNvGrpSpPr>
          <p:nvPr/>
        </p:nvGrpSpPr>
        <p:grpSpPr bwMode="auto">
          <a:xfrm>
            <a:off x="-381000" y="1219200"/>
            <a:ext cx="11014710" cy="4978400"/>
            <a:chOff x="457200" y="1955800"/>
            <a:chExt cx="8991599" cy="4064000"/>
          </a:xfrm>
        </p:grpSpPr>
        <p:graphicFrame>
          <p:nvGraphicFramePr>
            <p:cNvPr id="2" name="Diagram 1"/>
            <p:cNvGraphicFramePr/>
            <p:nvPr/>
          </p:nvGraphicFramePr>
          <p:xfrm>
            <a:off x="457200" y="1955800"/>
            <a:ext cx="8991599"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437" name="TextBox 3"/>
            <p:cNvSpPr txBox="1">
              <a:spLocks noChangeArrowheads="1"/>
            </p:cNvSpPr>
            <p:nvPr/>
          </p:nvSpPr>
          <p:spPr bwMode="auto">
            <a:xfrm>
              <a:off x="2449647" y="2949714"/>
              <a:ext cx="204615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r"/>
              <a:r>
                <a:rPr lang="en-US" sz="4000" b="1" dirty="0"/>
                <a:t>Briefings</a:t>
              </a:r>
            </a:p>
          </p:txBody>
        </p:sp>
        <p:sp>
          <p:nvSpPr>
            <p:cNvPr id="18438" name="TextBox 8"/>
            <p:cNvSpPr txBox="1">
              <a:spLocks noChangeArrowheads="1"/>
            </p:cNvSpPr>
            <p:nvPr/>
          </p:nvSpPr>
          <p:spPr bwMode="auto">
            <a:xfrm>
              <a:off x="4572000" y="2949714"/>
              <a:ext cx="26154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r>
                <a:rPr lang="en-US" sz="4000" b="1" dirty="0"/>
                <a:t>Debriefings</a:t>
              </a:r>
            </a:p>
          </p:txBody>
        </p:sp>
        <p:sp>
          <p:nvSpPr>
            <p:cNvPr id="18439" name="TextBox 9"/>
            <p:cNvSpPr txBox="1">
              <a:spLocks noChangeArrowheads="1"/>
            </p:cNvSpPr>
            <p:nvPr/>
          </p:nvSpPr>
          <p:spPr bwMode="auto">
            <a:xfrm>
              <a:off x="2395295" y="4168914"/>
              <a:ext cx="210050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r"/>
              <a:r>
                <a:rPr lang="en-US" sz="4000" b="1" dirty="0"/>
                <a:t>Handoffs</a:t>
              </a:r>
            </a:p>
          </p:txBody>
        </p:sp>
        <p:sp>
          <p:nvSpPr>
            <p:cNvPr id="18440" name="TextBox 10"/>
            <p:cNvSpPr txBox="1">
              <a:spLocks noChangeArrowheads="1"/>
            </p:cNvSpPr>
            <p:nvPr/>
          </p:nvSpPr>
          <p:spPr bwMode="auto">
            <a:xfrm>
              <a:off x="4609284" y="4168914"/>
              <a:ext cx="19229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r>
                <a:rPr lang="en-US" sz="4000" b="1" dirty="0"/>
                <a:t>Huddles</a:t>
              </a:r>
            </a:p>
          </p:txBody>
        </p:sp>
        <p:sp>
          <p:nvSpPr>
            <p:cNvPr id="6" name="TextBox 5"/>
            <p:cNvSpPr txBox="1"/>
            <p:nvPr/>
          </p:nvSpPr>
          <p:spPr>
            <a:xfrm>
              <a:off x="2362200" y="2693988"/>
              <a:ext cx="2133600" cy="484187"/>
            </a:xfrm>
            <a:prstGeom prst="rect">
              <a:avLst/>
            </a:prstGeom>
            <a:noFill/>
          </p:spPr>
          <p:txBody>
            <a:bodyPr>
              <a:spAutoFit/>
            </a:bodyPr>
            <a:lstStyle/>
            <a:p>
              <a:pPr marL="0" lvl="1" algn="r">
                <a:lnSpc>
                  <a:spcPct val="90000"/>
                </a:lnSpc>
                <a:defRPr/>
              </a:pPr>
              <a:r>
                <a:rPr lang="en-US" sz="1400" i="1" dirty="0">
                  <a:solidFill>
                    <a:schemeClr val="tx1">
                      <a:lumMod val="75000"/>
                      <a:lumOff val="25000"/>
                    </a:schemeClr>
                  </a:solidFill>
                  <a:latin typeface="Calibri" charset="0"/>
                </a:rPr>
                <a:t>(regularly scheduled)</a:t>
              </a:r>
            </a:p>
            <a:p>
              <a:pPr marL="0" lvl="1" algn="r">
                <a:lnSpc>
                  <a:spcPct val="90000"/>
                </a:lnSpc>
                <a:defRPr/>
              </a:pPr>
              <a:r>
                <a:rPr lang="en-US" sz="1400" i="1" dirty="0">
                  <a:solidFill>
                    <a:schemeClr val="tx1">
                      <a:lumMod val="75000"/>
                      <a:lumOff val="25000"/>
                    </a:schemeClr>
                  </a:solidFill>
                  <a:latin typeface="Calibri" charset="0"/>
                </a:rPr>
                <a:t>Planning and preparation</a:t>
              </a:r>
            </a:p>
          </p:txBody>
        </p:sp>
        <p:sp>
          <p:nvSpPr>
            <p:cNvPr id="14" name="TextBox 13"/>
            <p:cNvSpPr txBox="1"/>
            <p:nvPr/>
          </p:nvSpPr>
          <p:spPr>
            <a:xfrm>
              <a:off x="2362200" y="4697413"/>
              <a:ext cx="2133600" cy="290512"/>
            </a:xfrm>
            <a:prstGeom prst="rect">
              <a:avLst/>
            </a:prstGeom>
            <a:noFill/>
          </p:spPr>
          <p:txBody>
            <a:bodyPr>
              <a:spAutoFit/>
            </a:bodyPr>
            <a:lstStyle/>
            <a:p>
              <a:pPr marL="0" lvl="1" algn="r">
                <a:lnSpc>
                  <a:spcPct val="90000"/>
                </a:lnSpc>
                <a:defRPr/>
              </a:pPr>
              <a:r>
                <a:rPr lang="en-US" sz="1400" i="1" dirty="0">
                  <a:solidFill>
                    <a:schemeClr val="tx1">
                      <a:lumMod val="75000"/>
                      <a:lumOff val="25000"/>
                    </a:schemeClr>
                  </a:solidFill>
                  <a:latin typeface="Calibri" charset="0"/>
                </a:rPr>
                <a:t>Ensuring continuity of care</a:t>
              </a:r>
            </a:p>
          </p:txBody>
        </p:sp>
        <p:sp>
          <p:nvSpPr>
            <p:cNvPr id="15" name="TextBox 14"/>
            <p:cNvSpPr txBox="1"/>
            <p:nvPr/>
          </p:nvSpPr>
          <p:spPr>
            <a:xfrm>
              <a:off x="4608513" y="2889250"/>
              <a:ext cx="2133600" cy="288925"/>
            </a:xfrm>
            <a:prstGeom prst="rect">
              <a:avLst/>
            </a:prstGeom>
            <a:noFill/>
          </p:spPr>
          <p:txBody>
            <a:bodyPr>
              <a:spAutoFit/>
            </a:bodyPr>
            <a:lstStyle/>
            <a:p>
              <a:pPr marL="0" lvl="1">
                <a:lnSpc>
                  <a:spcPct val="90000"/>
                </a:lnSpc>
                <a:defRPr/>
              </a:pPr>
              <a:r>
                <a:rPr lang="en-US" sz="1400" i="1" dirty="0">
                  <a:solidFill>
                    <a:schemeClr val="tx1">
                      <a:lumMod val="75000"/>
                      <a:lumOff val="25000"/>
                    </a:schemeClr>
                  </a:solidFill>
                  <a:latin typeface="Calibri" charset="0"/>
                </a:rPr>
                <a:t>Learning and improvement</a:t>
              </a:r>
            </a:p>
          </p:txBody>
        </p:sp>
        <p:sp>
          <p:nvSpPr>
            <p:cNvPr id="16" name="TextBox 15"/>
            <p:cNvSpPr txBox="1"/>
            <p:nvPr/>
          </p:nvSpPr>
          <p:spPr>
            <a:xfrm>
              <a:off x="4608513" y="4697413"/>
              <a:ext cx="2133600" cy="484187"/>
            </a:xfrm>
            <a:prstGeom prst="rect">
              <a:avLst/>
            </a:prstGeom>
            <a:noFill/>
          </p:spPr>
          <p:txBody>
            <a:bodyPr>
              <a:spAutoFit/>
            </a:bodyPr>
            <a:lstStyle/>
            <a:p>
              <a:pPr marL="0" lvl="1">
                <a:lnSpc>
                  <a:spcPct val="90000"/>
                </a:lnSpc>
                <a:defRPr/>
              </a:pPr>
              <a:r>
                <a:rPr lang="en-US" sz="1400" i="1" dirty="0">
                  <a:solidFill>
                    <a:schemeClr val="tx1">
                      <a:lumMod val="75000"/>
                      <a:lumOff val="25000"/>
                    </a:schemeClr>
                  </a:solidFill>
                  <a:latin typeface="Calibri" charset="0"/>
                </a:rPr>
                <a:t>Replanning</a:t>
              </a:r>
            </a:p>
            <a:p>
              <a:pPr marL="0" lvl="1">
                <a:lnSpc>
                  <a:spcPct val="90000"/>
                </a:lnSpc>
                <a:defRPr/>
              </a:pPr>
              <a:r>
                <a:rPr lang="en-US" sz="1400" i="1" dirty="0">
                  <a:solidFill>
                    <a:schemeClr val="tx1">
                      <a:lumMod val="75000"/>
                      <a:lumOff val="25000"/>
                    </a:schemeClr>
                  </a:solidFill>
                  <a:latin typeface="Calibri" charset="0"/>
                </a:rPr>
                <a:t>(emergent, as needed)</a:t>
              </a:r>
            </a:p>
          </p:txBody>
        </p:sp>
      </p:grpSp>
    </p:spTree>
    <p:extLst>
      <p:ext uri="{BB962C8B-B14F-4D97-AF65-F5344CB8AC3E}">
        <p14:creationId xmlns:p14="http://schemas.microsoft.com/office/powerpoint/2010/main" val="1216359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Photo of medical providers gathered around laptop" title="Medical team members around table"/>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703" y="856397"/>
            <a:ext cx="8001297" cy="533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3"/>
          <p:cNvSpPr>
            <a:spLocks/>
          </p:cNvSpPr>
          <p:nvPr/>
        </p:nvSpPr>
        <p:spPr bwMode="auto">
          <a:xfrm>
            <a:off x="7938" y="4724400"/>
            <a:ext cx="5859462" cy="1600200"/>
          </a:xfrm>
          <a:custGeom>
            <a:avLst/>
            <a:gdLst>
              <a:gd name="T0" fmla="*/ 0 w 8458200"/>
              <a:gd name="T1" fmla="*/ 0 h 1295400"/>
              <a:gd name="T2" fmla="*/ 8458200 w 8458200"/>
              <a:gd name="T3" fmla="*/ 1295400 h 1295400"/>
            </a:gdLst>
            <a:ahLst/>
            <a:cxnLst/>
            <a:rect l="T0" t="T1" r="T2" b="T3"/>
            <a:pathLst>
              <a:path w="8458200" h="1295400">
                <a:moveTo>
                  <a:pt x="0" y="0"/>
                </a:moveTo>
                <a:lnTo>
                  <a:pt x="8376525" y="0"/>
                </a:lnTo>
                <a:cubicBezTo>
                  <a:pt x="8421633" y="0"/>
                  <a:pt x="8458200" y="36567"/>
                  <a:pt x="8458200" y="81675"/>
                </a:cubicBezTo>
                <a:lnTo>
                  <a:pt x="8458200" y="1213725"/>
                </a:lnTo>
                <a:cubicBezTo>
                  <a:pt x="8458200" y="1258833"/>
                  <a:pt x="8421633" y="1295400"/>
                  <a:pt x="8376525" y="1295400"/>
                </a:cubicBezTo>
                <a:lnTo>
                  <a:pt x="0" y="1295400"/>
                </a:lnTo>
                <a:lnTo>
                  <a:pt x="0" y="0"/>
                </a:lnTo>
                <a:close/>
              </a:path>
            </a:pathLst>
          </a:custGeom>
          <a:solidFill>
            <a:schemeClr val="bg1">
              <a:alpha val="85881"/>
            </a:schemeClr>
          </a:solidFill>
          <a:ln w="9525">
            <a:solidFill>
              <a:srgbClr val="F2DCDB"/>
            </a:solidFill>
            <a:round/>
            <a:headEnd/>
            <a:tailEnd/>
          </a:ln>
          <a:effectLst>
            <a:outerShdw blurRad="38100" dist="38100" dir="8100000" algn="tr" rotWithShape="0">
              <a:srgbClr val="7F7F7F">
                <a:alpha val="39998"/>
              </a:srgbClr>
            </a:outerShdw>
          </a:effectLst>
        </p:spPr>
        <p:txBody>
          <a:bodyPr anchor="ctr"/>
          <a:lstStyle/>
          <a:p>
            <a:pPr algn="r" eaLnBrk="0" hangingPunct="0">
              <a:defRPr/>
            </a:pPr>
            <a:r>
              <a:rPr lang="en-US" dirty="0" smtClean="0">
                <a:latin typeface="Calibri" charset="0"/>
                <a:cs typeface="Calibri" charset="0"/>
              </a:rPr>
              <a:t>A briefing is a discussion </a:t>
            </a:r>
            <a:r>
              <a:rPr lang="en-US" dirty="0">
                <a:latin typeface="Calibri" charset="0"/>
                <a:cs typeface="Calibri" charset="0"/>
              </a:rPr>
              <a:t>between two or more people, often a team, using succinct information pertinent to an event</a:t>
            </a:r>
            <a:r>
              <a:rPr lang="en-US" i="1" dirty="0">
                <a:latin typeface="Calibri" charset="0"/>
                <a:cs typeface="Calibri" charset="0"/>
              </a:rPr>
              <a:t>.</a:t>
            </a:r>
            <a:endParaRPr lang="en-US" dirty="0"/>
          </a:p>
        </p:txBody>
      </p:sp>
      <p:sp>
        <p:nvSpPr>
          <p:cNvPr id="2" name="TextBox 1"/>
          <p:cNvSpPr txBox="1"/>
          <p:nvPr/>
        </p:nvSpPr>
        <p:spPr>
          <a:xfrm>
            <a:off x="2590800" y="148511"/>
            <a:ext cx="4093172" cy="707886"/>
          </a:xfrm>
          <a:prstGeom prst="rect">
            <a:avLst/>
          </a:prstGeom>
          <a:noFill/>
        </p:spPr>
        <p:txBody>
          <a:bodyPr wrap="none" rtlCol="0">
            <a:spAutoFit/>
          </a:bodyPr>
          <a:lstStyle/>
          <a:p>
            <a:pPr algn="ctr"/>
            <a:r>
              <a:rPr lang="en-US" sz="4000" dirty="0" smtClean="0">
                <a:solidFill>
                  <a:schemeClr val="bg1"/>
                </a:solidFill>
              </a:rPr>
              <a:t>What Is a Briefing?</a:t>
            </a:r>
            <a:endParaRPr lang="en-US" sz="4000" dirty="0">
              <a:solidFill>
                <a:schemeClr val="bg1"/>
              </a:solidFill>
            </a:endParaRPr>
          </a:p>
        </p:txBody>
      </p:sp>
    </p:spTree>
    <p:extLst>
      <p:ext uri="{BB962C8B-B14F-4D97-AF65-F5344CB8AC3E}">
        <p14:creationId xmlns:p14="http://schemas.microsoft.com/office/powerpoint/2010/main" val="22714552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5"/>
          <p:cNvSpPr>
            <a:spLocks noGrp="1"/>
          </p:cNvSpPr>
          <p:nvPr>
            <p:ph type="title"/>
          </p:nvPr>
        </p:nvSpPr>
        <p:spPr/>
        <p:txBody>
          <a:bodyPr rtlCol="0">
            <a:normAutofit/>
          </a:bodyPr>
          <a:lstStyle/>
          <a:p>
            <a:pPr eaLnBrk="1" fontAlgn="auto" hangingPunct="1">
              <a:spcAft>
                <a:spcPts val="0"/>
              </a:spcAft>
              <a:defRPr/>
            </a:pPr>
            <a:r>
              <a:rPr lang="en-US" dirty="0" smtClean="0">
                <a:latin typeface="+mn-lt"/>
                <a:ea typeface="+mj-ea"/>
                <a:cs typeface="ＭＳ Ｐゴシック" charset="-128"/>
              </a:rPr>
              <a:t>Purpose of a Briefing</a:t>
            </a:r>
          </a:p>
        </p:txBody>
      </p:sp>
      <p:sp>
        <p:nvSpPr>
          <p:cNvPr id="20483" name="Content Placeholder 1"/>
          <p:cNvSpPr>
            <a:spLocks noGrp="1"/>
          </p:cNvSpPr>
          <p:nvPr>
            <p:ph idx="1"/>
          </p:nvPr>
        </p:nvSpPr>
        <p:spPr>
          <a:xfrm>
            <a:off x="457200" y="1524000"/>
            <a:ext cx="8077200" cy="4734296"/>
          </a:xfrm>
        </p:spPr>
        <p:txBody>
          <a:bodyPr/>
          <a:lstStyle/>
          <a:p>
            <a:pPr marL="514350" indent="-457200">
              <a:spcBef>
                <a:spcPct val="0"/>
              </a:spcBef>
              <a:spcAft>
                <a:spcPts val="1200"/>
              </a:spcAft>
              <a:buFontTx/>
              <a:buAutoNum type="arabicPeriod"/>
            </a:pPr>
            <a:r>
              <a:rPr lang="en-US" dirty="0">
                <a:latin typeface="Calibri" charset="0"/>
                <a:ea typeface="MS PGothic" charset="0"/>
              </a:rPr>
              <a:t>Maps out the plan of care</a:t>
            </a:r>
          </a:p>
          <a:p>
            <a:pPr marL="514350" indent="-457200">
              <a:spcBef>
                <a:spcPct val="0"/>
              </a:spcBef>
              <a:spcAft>
                <a:spcPts val="1200"/>
              </a:spcAft>
              <a:buFontTx/>
              <a:buAutoNum type="arabicPeriod"/>
            </a:pPr>
            <a:r>
              <a:rPr lang="en-US" dirty="0">
                <a:latin typeface="Calibri" charset="0"/>
                <a:ea typeface="MS PGothic" charset="0"/>
              </a:rPr>
              <a:t>Identifies roles and responsibilities for each team member</a:t>
            </a:r>
          </a:p>
          <a:p>
            <a:pPr marL="514350" indent="-457200">
              <a:spcBef>
                <a:spcPct val="0"/>
              </a:spcBef>
              <a:spcAft>
                <a:spcPts val="1200"/>
              </a:spcAft>
              <a:buFontTx/>
              <a:buAutoNum type="arabicPeriod"/>
            </a:pPr>
            <a:r>
              <a:rPr lang="en-US" dirty="0">
                <a:latin typeface="Calibri" charset="0"/>
                <a:ea typeface="MS PGothic" charset="0"/>
              </a:rPr>
              <a:t>Heightens awareness of the situation</a:t>
            </a:r>
          </a:p>
          <a:p>
            <a:pPr marL="514350" indent="-457200">
              <a:spcBef>
                <a:spcPct val="0"/>
              </a:spcBef>
              <a:spcAft>
                <a:spcPts val="1200"/>
              </a:spcAft>
              <a:buFontTx/>
              <a:buAutoNum type="arabicPeriod"/>
            </a:pPr>
            <a:r>
              <a:rPr lang="en-US" dirty="0">
                <a:latin typeface="Calibri" charset="0"/>
                <a:ea typeface="MS PGothic" charset="0"/>
              </a:rPr>
              <a:t>Allows the team to plan for the unexpected</a:t>
            </a:r>
          </a:p>
          <a:p>
            <a:pPr marL="514350" indent="-457200">
              <a:spcBef>
                <a:spcPct val="0"/>
              </a:spcBef>
              <a:spcAft>
                <a:spcPts val="1200"/>
              </a:spcAft>
              <a:buFontTx/>
              <a:buAutoNum type="arabicPeriod"/>
            </a:pPr>
            <a:r>
              <a:rPr lang="en-US" dirty="0">
                <a:latin typeface="Calibri" charset="0"/>
                <a:ea typeface="MS PGothic" charset="0"/>
              </a:rPr>
              <a:t>Anticipates team members’ </a:t>
            </a:r>
            <a:r>
              <a:rPr lang="en-US" altLang="ja-JP" dirty="0">
                <a:latin typeface="Calibri" charset="0"/>
                <a:ea typeface="MS PGothic" charset="0"/>
              </a:rPr>
              <a:t>needs and expectations</a:t>
            </a:r>
            <a:endParaRPr lang="en-US" dirty="0">
              <a:latin typeface="Calibri" charset="0"/>
              <a:ea typeface="MS PGothic" charset="0"/>
            </a:endParaRPr>
          </a:p>
        </p:txBody>
      </p:sp>
    </p:spTree>
    <p:extLst>
      <p:ext uri="{BB962C8B-B14F-4D97-AF65-F5344CB8AC3E}">
        <p14:creationId xmlns:p14="http://schemas.microsoft.com/office/powerpoint/2010/main" val="75222727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dirty="0">
                <a:latin typeface="Calibri" charset="0"/>
                <a:ea typeface="MS PGothic" charset="0"/>
              </a:rPr>
              <a:t>Effective Briefings</a:t>
            </a:r>
          </a:p>
        </p:txBody>
      </p:sp>
      <p:sp>
        <p:nvSpPr>
          <p:cNvPr id="21507" name="Content Placeholder 2"/>
          <p:cNvSpPr>
            <a:spLocks noGrp="1"/>
          </p:cNvSpPr>
          <p:nvPr>
            <p:ph idx="1"/>
          </p:nvPr>
        </p:nvSpPr>
        <p:spPr/>
        <p:txBody>
          <a:bodyPr>
            <a:noAutofit/>
          </a:bodyPr>
          <a:lstStyle/>
          <a:p>
            <a:pPr eaLnBrk="1" hangingPunct="1">
              <a:spcBef>
                <a:spcPts val="0"/>
              </a:spcBef>
              <a:spcAft>
                <a:spcPts val="600"/>
              </a:spcAft>
            </a:pPr>
            <a:r>
              <a:rPr lang="en-US" sz="2400" dirty="0">
                <a:latin typeface="Calibri" charset="0"/>
                <a:ea typeface="MS PGothic" charset="0"/>
              </a:rPr>
              <a:t>Set the tone for the day</a:t>
            </a:r>
          </a:p>
          <a:p>
            <a:pPr lvl="1" eaLnBrk="1" hangingPunct="1">
              <a:spcBef>
                <a:spcPts val="0"/>
              </a:spcBef>
              <a:spcAft>
                <a:spcPts val="600"/>
              </a:spcAft>
            </a:pPr>
            <a:r>
              <a:rPr lang="en-US" sz="2000" dirty="0">
                <a:latin typeface="Calibri" charset="0"/>
                <a:ea typeface="MS PGothic" charset="0"/>
              </a:rPr>
              <a:t>Chaotic and </a:t>
            </a:r>
            <a:r>
              <a:rPr lang="en-US" sz="2000" dirty="0" smtClean="0">
                <a:latin typeface="Calibri" charset="0"/>
                <a:ea typeface="MS PGothic" charset="0"/>
              </a:rPr>
              <a:t>harried </a:t>
            </a:r>
          </a:p>
          <a:p>
            <a:pPr marL="457200" lvl="1" indent="0" eaLnBrk="1" hangingPunct="1">
              <a:spcBef>
                <a:spcPts val="0"/>
              </a:spcBef>
              <a:spcAft>
                <a:spcPts val="600"/>
              </a:spcAft>
              <a:buNone/>
            </a:pPr>
            <a:r>
              <a:rPr lang="en-US" sz="2000" dirty="0" smtClean="0">
                <a:latin typeface="Calibri" charset="0"/>
                <a:ea typeface="MS PGothic" charset="0"/>
              </a:rPr>
              <a:t>OR</a:t>
            </a:r>
            <a:endParaRPr lang="en-US" sz="2000" dirty="0">
              <a:latin typeface="Calibri" charset="0"/>
              <a:ea typeface="MS PGothic" charset="0"/>
            </a:endParaRPr>
          </a:p>
          <a:p>
            <a:pPr lvl="1" eaLnBrk="1" hangingPunct="1">
              <a:spcBef>
                <a:spcPts val="0"/>
              </a:spcBef>
              <a:spcAft>
                <a:spcPts val="600"/>
              </a:spcAft>
            </a:pPr>
            <a:r>
              <a:rPr lang="en-US" sz="2000" dirty="0">
                <a:latin typeface="Calibri" charset="0"/>
                <a:ea typeface="MS PGothic" charset="0"/>
              </a:rPr>
              <a:t>Organized and efficient</a:t>
            </a:r>
          </a:p>
          <a:p>
            <a:pPr eaLnBrk="1" hangingPunct="1">
              <a:spcBef>
                <a:spcPts val="0"/>
              </a:spcBef>
              <a:spcAft>
                <a:spcPts val="600"/>
              </a:spcAft>
            </a:pPr>
            <a:r>
              <a:rPr lang="en-US" sz="2400" dirty="0">
                <a:latin typeface="Calibri" charset="0"/>
                <a:ea typeface="MS PGothic" charset="0"/>
              </a:rPr>
              <a:t>Encourage participation and ownership by all team members</a:t>
            </a:r>
          </a:p>
          <a:p>
            <a:pPr lvl="1" eaLnBrk="1" hangingPunct="1">
              <a:spcBef>
                <a:spcPts val="0"/>
              </a:spcBef>
              <a:spcAft>
                <a:spcPts val="600"/>
              </a:spcAft>
            </a:pPr>
            <a:r>
              <a:rPr lang="en-US" sz="2000" dirty="0">
                <a:latin typeface="Calibri" charset="0"/>
                <a:ea typeface="MS PGothic" charset="0"/>
              </a:rPr>
              <a:t>Organize based on procedure</a:t>
            </a:r>
          </a:p>
          <a:p>
            <a:pPr lvl="1" eaLnBrk="1" hangingPunct="1">
              <a:spcBef>
                <a:spcPts val="0"/>
              </a:spcBef>
              <a:spcAft>
                <a:spcPts val="600"/>
              </a:spcAft>
            </a:pPr>
            <a:r>
              <a:rPr lang="en-US" sz="2000" dirty="0">
                <a:latin typeface="Calibri" charset="0"/>
                <a:ea typeface="MS PGothic" charset="0"/>
              </a:rPr>
              <a:t>Establish </a:t>
            </a:r>
            <a:r>
              <a:rPr lang="en-US" sz="2000" dirty="0" smtClean="0">
                <a:latin typeface="Calibri" charset="0"/>
                <a:ea typeface="MS PGothic" charset="0"/>
              </a:rPr>
              <a:t>competencies</a:t>
            </a:r>
            <a:endParaRPr lang="en-US" sz="2000" dirty="0">
              <a:latin typeface="Calibri" charset="0"/>
              <a:ea typeface="MS PGothic" charset="0"/>
            </a:endParaRPr>
          </a:p>
          <a:p>
            <a:pPr eaLnBrk="1" hangingPunct="1">
              <a:spcBef>
                <a:spcPts val="0"/>
              </a:spcBef>
              <a:spcAft>
                <a:spcPts val="600"/>
              </a:spcAft>
            </a:pPr>
            <a:r>
              <a:rPr lang="en-US" sz="2400" dirty="0" smtClean="0">
                <a:latin typeface="Calibri" charset="0"/>
                <a:ea typeface="MS PGothic" charset="0"/>
              </a:rPr>
              <a:t>Anticipate </a:t>
            </a:r>
            <a:r>
              <a:rPr lang="en-US" sz="2400" dirty="0">
                <a:latin typeface="Calibri" charset="0"/>
                <a:ea typeface="MS PGothic" charset="0"/>
              </a:rPr>
              <a:t>events and plan for the unexpected</a:t>
            </a:r>
          </a:p>
          <a:p>
            <a:pPr lvl="1" eaLnBrk="1" hangingPunct="1">
              <a:spcBef>
                <a:spcPts val="0"/>
              </a:spcBef>
              <a:spcAft>
                <a:spcPts val="600"/>
              </a:spcAft>
            </a:pPr>
            <a:r>
              <a:rPr lang="en-US" sz="2000" dirty="0">
                <a:latin typeface="Calibri" charset="0"/>
                <a:ea typeface="MS PGothic" charset="0"/>
              </a:rPr>
              <a:t>Equipment, medications, </a:t>
            </a:r>
            <a:r>
              <a:rPr lang="en-US" sz="2000" dirty="0" smtClean="0">
                <a:latin typeface="Calibri" charset="0"/>
                <a:ea typeface="MS PGothic" charset="0"/>
              </a:rPr>
              <a:t>consultations</a:t>
            </a:r>
            <a:endParaRPr lang="en-US" sz="2000" dirty="0">
              <a:latin typeface="Calibri" charset="0"/>
              <a:ea typeface="MS PGothic" charset="0"/>
            </a:endParaRPr>
          </a:p>
          <a:p>
            <a:pPr lvl="1" eaLnBrk="1" hangingPunct="1">
              <a:spcBef>
                <a:spcPts val="0"/>
              </a:spcBef>
              <a:spcAft>
                <a:spcPts val="600"/>
              </a:spcAft>
            </a:pPr>
            <a:r>
              <a:rPr lang="en-US" sz="2000" dirty="0" smtClean="0">
                <a:latin typeface="Calibri" charset="0"/>
                <a:ea typeface="MS PGothic" charset="0"/>
              </a:rPr>
              <a:t>Intensive care unit </a:t>
            </a:r>
            <a:r>
              <a:rPr lang="en-US" sz="2000" dirty="0">
                <a:latin typeface="Calibri" charset="0"/>
                <a:ea typeface="MS PGothic" charset="0"/>
              </a:rPr>
              <a:t>bed</a:t>
            </a:r>
          </a:p>
        </p:txBody>
      </p:sp>
    </p:spTree>
    <p:extLst>
      <p:ext uri="{BB962C8B-B14F-4D97-AF65-F5344CB8AC3E}">
        <p14:creationId xmlns:p14="http://schemas.microsoft.com/office/powerpoint/2010/main" val="3589168255"/>
      </p:ext>
    </p:extLst>
  </p:cSld>
  <p:clrMapOvr>
    <a:masterClrMapping/>
  </p:clrMapOvr>
  <p:timing>
    <p:tnLst>
      <p:par>
        <p:cTn id="1" dur="indefinite" restart="never" nodeType="tmRoot"/>
      </p:par>
    </p:tnLst>
  </p:timing>
</p:sld>
</file>

<file path=ppt/theme/theme1.xml><?xml version="1.0" encoding="utf-8"?>
<a:theme xmlns:a="http://schemas.openxmlformats.org/drawingml/2006/main" name="HAI Cusp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28954</TotalTime>
  <Words>8774</Words>
  <Application>Microsoft Office PowerPoint</Application>
  <PresentationFormat>On-screen Show (4:3)</PresentationFormat>
  <Paragraphs>707</Paragraphs>
  <Slides>56</Slides>
  <Notes>52</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HAI Cusp Slide template</vt:lpstr>
      <vt:lpstr>Optimize  Briefings and Debriefings</vt:lpstr>
      <vt:lpstr>Learning Objectives</vt:lpstr>
      <vt:lpstr>Safety Program for Surgery Approach</vt:lpstr>
      <vt:lpstr>Comprehensive Unit-based Safety Program1</vt:lpstr>
      <vt:lpstr>Basics of Briefing and debriefing</vt:lpstr>
      <vt:lpstr>Overview of Critical Team Interactions</vt:lpstr>
      <vt:lpstr>PowerPoint Presentation</vt:lpstr>
      <vt:lpstr>Purpose of a Briefing</vt:lpstr>
      <vt:lpstr>Effective Briefings</vt:lpstr>
      <vt:lpstr>Briefing Checklist</vt:lpstr>
      <vt:lpstr>Team Debrief</vt:lpstr>
      <vt:lpstr>Root Causes of Sentinel Events in 20132</vt:lpstr>
      <vt:lpstr>Evidence Supports Briefings</vt:lpstr>
      <vt:lpstr>Evidence Supports Briefings</vt:lpstr>
      <vt:lpstr>Evidence Supports Briefings</vt:lpstr>
      <vt:lpstr>Briefing and Debriefing Checklist</vt:lpstr>
      <vt:lpstr>Why Briefings and Debriefings?</vt:lpstr>
      <vt:lpstr>Why Briefings and Debriefings?</vt:lpstr>
      <vt:lpstr>How Do You Create a Mindful Process?</vt:lpstr>
      <vt:lpstr>Operating room  briefings and debriefings</vt:lpstr>
      <vt:lpstr>Timeout: The Universal Protocol</vt:lpstr>
      <vt:lpstr>Briefings: Expanding the Timeout</vt:lpstr>
      <vt:lpstr>What Is Most Likely To Go Wrong?</vt:lpstr>
      <vt:lpstr>What Is Most Likely To Go Wrong?</vt:lpstr>
      <vt:lpstr>What Is Most Likely To Go Wrong?</vt:lpstr>
      <vt:lpstr>Briefings: Best Practices</vt:lpstr>
      <vt:lpstr>Timeout: Prior to Incision</vt:lpstr>
      <vt:lpstr>Timeout: Best Practices</vt:lpstr>
      <vt:lpstr>Debriefings in the Operating Room</vt:lpstr>
      <vt:lpstr>Debriefings: Best Practices</vt:lpstr>
      <vt:lpstr>Real-Time Identification of Defects</vt:lpstr>
      <vt:lpstr>World Health Organization Checklist14</vt:lpstr>
      <vt:lpstr>Colorectal Surgical Safety Checklist</vt:lpstr>
      <vt:lpstr>Debriefing Defect Logbook</vt:lpstr>
      <vt:lpstr>Example of Defects Addressed: Instruments</vt:lpstr>
      <vt:lpstr>Case Study: Laparoscopic Surgery Trays</vt:lpstr>
      <vt:lpstr>Case Study: Laparoscopic Surgery Trays</vt:lpstr>
      <vt:lpstr>Examples of Defects Addressed</vt:lpstr>
      <vt:lpstr>Examples of Defects Addressed</vt:lpstr>
      <vt:lpstr>Examples of Defects Addressed</vt:lpstr>
      <vt:lpstr>What Can We Catch?</vt:lpstr>
      <vt:lpstr>What Can We Accomplish?</vt:lpstr>
      <vt:lpstr>Adapting to Local Context</vt:lpstr>
      <vt:lpstr>Lessons Learned</vt:lpstr>
      <vt:lpstr>Next Steps</vt:lpstr>
      <vt:lpstr>References</vt:lpstr>
      <vt:lpstr>References</vt:lpstr>
      <vt:lpstr>References</vt:lpstr>
      <vt:lpstr>Hospital team EXPERIENCE</vt:lpstr>
      <vt:lpstr>Briefings and Debriefings</vt:lpstr>
      <vt:lpstr>Barriers to Debriefing</vt:lpstr>
      <vt:lpstr>Success With Debriefing</vt:lpstr>
      <vt:lpstr>Tips for Successful Debriefing</vt:lpstr>
      <vt:lpstr>Intraoperative Debriefing</vt:lpstr>
      <vt:lpstr>Logging Debriefing Comments </vt:lpstr>
      <vt:lpstr>Monthly Debriefing Report</vt:lpstr>
    </vt:vector>
  </TitlesOfParts>
  <Manager>Johns Hopkins Medicine | Armstrong Institute for Patient Safety and Quality</Manager>
  <Company>AHRQ | Agency for Healthcare Research and Quality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Optimize Your Briefings and Debriefings</dc:title>
  <dc:subject>AHRQ Safety Program for Surgery</dc:subject>
  <dc:creator>Agency for Health Care Research and Quality (AHRQ)</dc:creator>
  <cp:keywords>briefing, debriefing, timeout, safety culture, hospital case study, quality improvement, defects</cp:keywords>
  <cp:lastModifiedBy>Chris Heidenrich OCKT</cp:lastModifiedBy>
  <cp:revision>188</cp:revision>
  <cp:lastPrinted>2015-01-29T16:45:09Z</cp:lastPrinted>
  <dcterms:created xsi:type="dcterms:W3CDTF">2014-05-21T20:05:58Z</dcterms:created>
  <dcterms:modified xsi:type="dcterms:W3CDTF">2017-11-21T22:08:19Z</dcterms:modified>
  <cp:category>SUSP, CUSP, patient safety, healthcare associated infections, surgical site infections, SSI, Dr. Peter Pronovost</cp:category>
</cp:coreProperties>
</file>