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301"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2" r:id="rId21"/>
    <p:sldId id="323" r:id="rId22"/>
    <p:sldId id="324" r:id="rId23"/>
    <p:sldId id="325" r:id="rId24"/>
    <p:sldId id="326" r:id="rId25"/>
    <p:sldId id="328" r:id="rId26"/>
    <p:sldId id="329" r:id="rId27"/>
    <p:sldId id="330" r:id="rId28"/>
    <p:sldId id="331" r:id="rId29"/>
    <p:sldId id="332" r:id="rId30"/>
    <p:sldId id="333" r:id="rId31"/>
    <p:sldId id="334" r:id="rId32"/>
    <p:sldId id="335" r:id="rId33"/>
    <p:sldId id="336" r:id="rId34"/>
    <p:sldId id="337" r:id="rId35"/>
    <p:sldId id="339" r:id="rId36"/>
    <p:sldId id="338" r:id="rId37"/>
    <p:sldId id="340" r:id="rId38"/>
    <p:sldId id="341" r:id="rId39"/>
    <p:sldId id="346" r:id="rId40"/>
    <p:sldId id="344" r:id="rId41"/>
    <p:sldId id="345"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30" clrIdx="0"/>
  <p:cmAuthor id="1" name="Valerie Hartman" initials="VH" lastIdx="3" clrIdx="1"/>
  <p:cmAuthor id="2" name="Chris Heidenrich OCKT" initials="CH" lastIdx="5" clrIdx="2"/>
  <p:cmAuthor id="3" name="Dale Burwen (AHRQ)" initials="DB" lastIdx="3" clrIdx="3"/>
  <p:cmAuthor id="4" name="Burwen, Dale (AHRQ/CQuIPS)" initials="BD("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59" autoAdjust="0"/>
    <p:restoredTop sz="78904" autoAdjust="0"/>
  </p:normalViewPr>
  <p:slideViewPr>
    <p:cSldViewPr>
      <p:cViewPr varScale="1">
        <p:scale>
          <a:sx n="85" d="100"/>
          <a:sy n="85" d="100"/>
        </p:scale>
        <p:origin x="-44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Armstrong:Library:Caches:TemporaryItems:Outlook%20Temp:JHH%20NSQIP%20rates_for%20V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766566946888106E-2"/>
          <c:y val="8.8877130530673795E-2"/>
          <c:w val="0.92157728874646005"/>
          <c:h val="0.78075257791793196"/>
        </c:manualLayout>
      </c:layout>
      <c:lineChart>
        <c:grouping val="standard"/>
        <c:varyColors val="0"/>
        <c:ser>
          <c:idx val="0"/>
          <c:order val="0"/>
          <c:dLbls>
            <c:spPr>
              <a:noFill/>
              <a:ln>
                <a:noFill/>
              </a:ln>
              <a:effectLst/>
            </c:sp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Sheet1!$B$1:$S$1</c:f>
              <c:strCache>
                <c:ptCount val="18"/>
                <c:pt idx="0">
                  <c:v>Q3 09</c:v>
                </c:pt>
                <c:pt idx="1">
                  <c:v>Q4 09</c:v>
                </c:pt>
                <c:pt idx="2">
                  <c:v>Q1 10</c:v>
                </c:pt>
                <c:pt idx="3">
                  <c:v>Q2 10</c:v>
                </c:pt>
                <c:pt idx="4">
                  <c:v>Q3 10</c:v>
                </c:pt>
                <c:pt idx="5">
                  <c:v>Q4 10</c:v>
                </c:pt>
                <c:pt idx="6">
                  <c:v>Q1 11</c:v>
                </c:pt>
                <c:pt idx="7">
                  <c:v>Q2 11</c:v>
                </c:pt>
                <c:pt idx="8">
                  <c:v>Q3 11</c:v>
                </c:pt>
                <c:pt idx="9">
                  <c:v>Q4 11</c:v>
                </c:pt>
                <c:pt idx="10">
                  <c:v>Q1 12</c:v>
                </c:pt>
                <c:pt idx="11">
                  <c:v>Q2 12</c:v>
                </c:pt>
                <c:pt idx="12">
                  <c:v>Q3 12</c:v>
                </c:pt>
                <c:pt idx="13">
                  <c:v>Q4 12</c:v>
                </c:pt>
                <c:pt idx="14">
                  <c:v>Q1 13</c:v>
                </c:pt>
                <c:pt idx="15">
                  <c:v>Q2 13</c:v>
                </c:pt>
                <c:pt idx="16">
                  <c:v>Q3 13</c:v>
                </c:pt>
                <c:pt idx="17">
                  <c:v>Q4 13</c:v>
                </c:pt>
              </c:strCache>
            </c:strRef>
          </c:cat>
          <c:val>
            <c:numRef>
              <c:f>Sheet1!$B$2:$S$2</c:f>
              <c:numCache>
                <c:formatCode>0%</c:formatCode>
                <c:ptCount val="18"/>
                <c:pt idx="0">
                  <c:v>0.42</c:v>
                </c:pt>
                <c:pt idx="1">
                  <c:v>0.17</c:v>
                </c:pt>
                <c:pt idx="2">
                  <c:v>0.28999999999999998</c:v>
                </c:pt>
                <c:pt idx="3">
                  <c:v>0.26</c:v>
                </c:pt>
                <c:pt idx="4">
                  <c:v>0.16</c:v>
                </c:pt>
                <c:pt idx="5">
                  <c:v>0.2</c:v>
                </c:pt>
                <c:pt idx="6">
                  <c:v>0.1</c:v>
                </c:pt>
                <c:pt idx="7">
                  <c:v>0.18</c:v>
                </c:pt>
                <c:pt idx="8">
                  <c:v>0.21</c:v>
                </c:pt>
                <c:pt idx="9">
                  <c:v>0.24</c:v>
                </c:pt>
                <c:pt idx="10">
                  <c:v>0.15</c:v>
                </c:pt>
                <c:pt idx="11">
                  <c:v>0.21</c:v>
                </c:pt>
                <c:pt idx="12">
                  <c:v>0.13</c:v>
                </c:pt>
                <c:pt idx="13">
                  <c:v>0.18</c:v>
                </c:pt>
                <c:pt idx="14">
                  <c:v>0.12</c:v>
                </c:pt>
                <c:pt idx="15" formatCode="0.00%">
                  <c:v>4.4999999999999998E-2</c:v>
                </c:pt>
                <c:pt idx="16" formatCode="0.00%">
                  <c:v>0.14749999999999999</c:v>
                </c:pt>
                <c:pt idx="17" formatCode="0.00%">
                  <c:v>1.72E-2</c:v>
                </c:pt>
              </c:numCache>
            </c:numRef>
          </c:val>
          <c:smooth val="0"/>
          <c:extLst xmlns:c16r2="http://schemas.microsoft.com/office/drawing/2015/06/chart">
            <c:ext xmlns:c16="http://schemas.microsoft.com/office/drawing/2014/chart" uri="{C3380CC4-5D6E-409C-BE32-E72D297353CC}">
              <c16:uniqueId val="{00000000-8A48-444F-B6DC-41F6F04E138E}"/>
            </c:ext>
          </c:extLst>
        </c:ser>
        <c:dLbls>
          <c:dLblPos val="r"/>
          <c:showLegendKey val="0"/>
          <c:showVal val="1"/>
          <c:showCatName val="0"/>
          <c:showSerName val="0"/>
          <c:showPercent val="0"/>
          <c:showBubbleSize val="0"/>
        </c:dLbls>
        <c:marker val="1"/>
        <c:smooth val="0"/>
        <c:axId val="106988288"/>
        <c:axId val="106995712"/>
      </c:lineChart>
      <c:catAx>
        <c:axId val="106988288"/>
        <c:scaling>
          <c:orientation val="minMax"/>
        </c:scaling>
        <c:delete val="0"/>
        <c:axPos val="b"/>
        <c:title>
          <c:tx>
            <c:rich>
              <a:bodyPr/>
              <a:lstStyle/>
              <a:p>
                <a:pPr>
                  <a:defRPr/>
                </a:pPr>
                <a:r>
                  <a:rPr lang="en-US" dirty="0"/>
                  <a:t>Time Period</a:t>
                </a:r>
              </a:p>
            </c:rich>
          </c:tx>
          <c:overlay val="0"/>
        </c:title>
        <c:numFmt formatCode="General" sourceLinked="0"/>
        <c:majorTickMark val="out"/>
        <c:minorTickMark val="none"/>
        <c:tickLblPos val="nextTo"/>
        <c:crossAx val="106995712"/>
        <c:crosses val="autoZero"/>
        <c:auto val="1"/>
        <c:lblAlgn val="ctr"/>
        <c:lblOffset val="100"/>
        <c:noMultiLvlLbl val="0"/>
      </c:catAx>
      <c:valAx>
        <c:axId val="106995712"/>
        <c:scaling>
          <c:orientation val="minMax"/>
        </c:scaling>
        <c:delete val="0"/>
        <c:axPos val="l"/>
        <c:majorGridlines/>
        <c:title>
          <c:tx>
            <c:rich>
              <a:bodyPr rot="-5400000" vert="horz"/>
              <a:lstStyle/>
              <a:p>
                <a:pPr>
                  <a:defRPr/>
                </a:pPr>
                <a:r>
                  <a:rPr lang="en-US" dirty="0"/>
                  <a:t>SSI Rate</a:t>
                </a:r>
                <a:r>
                  <a:rPr lang="en-US" baseline="0" dirty="0"/>
                  <a:t> (%)</a:t>
                </a:r>
                <a:endParaRPr lang="en-US" dirty="0"/>
              </a:p>
            </c:rich>
          </c:tx>
          <c:overlay val="0"/>
        </c:title>
        <c:numFmt formatCode="0%" sourceLinked="1"/>
        <c:majorTickMark val="out"/>
        <c:minorTickMark val="none"/>
        <c:tickLblPos val="nextTo"/>
        <c:crossAx val="106988288"/>
        <c:crosses val="autoZero"/>
        <c:crossBetween val="between"/>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E651F-7780-5440-8F3B-3962F7540DD9}"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n-US"/>
        </a:p>
      </dgm:t>
    </dgm:pt>
    <dgm:pt modelId="{AD560BB2-E191-8E4C-A5B6-ADCAFDAFBBE1}">
      <dgm:prSet phldrT="[Text]" custT="1"/>
      <dgm:spPr/>
      <dgm:t>
        <a:bodyPr/>
        <a:lstStyle/>
        <a:p>
          <a:r>
            <a:rPr lang="en-US" sz="1400" b="1" dirty="0" smtClean="0">
              <a:latin typeface="Gill Sans MT"/>
              <a:cs typeface="Gill Sans MT"/>
            </a:rPr>
            <a:t>Standardize Care</a:t>
          </a:r>
          <a:endParaRPr lang="en-US" sz="1400" b="1" dirty="0">
            <a:latin typeface="Gill Sans MT"/>
            <a:cs typeface="Gill Sans MT"/>
          </a:endParaRPr>
        </a:p>
      </dgm:t>
    </dgm:pt>
    <dgm:pt modelId="{BE67B121-28DB-804B-BC73-7B09424A7D70}" type="parTrans" cxnId="{F329F74E-AD66-6A4F-83DF-916F1100E45B}">
      <dgm:prSet/>
      <dgm:spPr/>
      <dgm:t>
        <a:bodyPr/>
        <a:lstStyle/>
        <a:p>
          <a:endParaRPr lang="en-US"/>
        </a:p>
      </dgm:t>
    </dgm:pt>
    <dgm:pt modelId="{C2AE7436-E79A-814E-AD55-5546EA6DA323}" type="sibTrans" cxnId="{F329F74E-AD66-6A4F-83DF-916F1100E45B}">
      <dgm:prSet/>
      <dgm:spPr/>
      <dgm:t>
        <a:bodyPr/>
        <a:lstStyle/>
        <a:p>
          <a:endParaRPr lang="en-US"/>
        </a:p>
      </dgm:t>
    </dgm:pt>
    <dgm:pt modelId="{8AD5D83F-9A84-B344-9B12-8C9BA5800AA1}">
      <dgm:prSet phldrT="[Text]" custT="1"/>
      <dgm:spPr/>
      <dgm:t>
        <a:bodyPr/>
        <a:lstStyle/>
        <a:p>
          <a:r>
            <a:rPr lang="en-US" sz="1400" b="1" dirty="0" smtClean="0">
              <a:latin typeface="Gill Sans MT"/>
              <a:cs typeface="Gill Sans MT"/>
            </a:rPr>
            <a:t>Create Independent Checks</a:t>
          </a:r>
          <a:endParaRPr lang="en-US" sz="1400" b="1" dirty="0">
            <a:latin typeface="Gill Sans MT"/>
            <a:cs typeface="Gill Sans MT"/>
          </a:endParaRPr>
        </a:p>
      </dgm:t>
    </dgm:pt>
    <dgm:pt modelId="{B302E2C5-3886-AF41-A8B9-39EF28A20D14}" type="parTrans" cxnId="{FCF496C1-CE6B-BD4D-A63A-C9FF8345DA0A}">
      <dgm:prSet/>
      <dgm:spPr/>
      <dgm:t>
        <a:bodyPr/>
        <a:lstStyle/>
        <a:p>
          <a:endParaRPr lang="en-US"/>
        </a:p>
      </dgm:t>
    </dgm:pt>
    <dgm:pt modelId="{089C5BBB-8832-784B-9A27-E5B82FB37BAC}" type="sibTrans" cxnId="{FCF496C1-CE6B-BD4D-A63A-C9FF8345DA0A}">
      <dgm:prSet/>
      <dgm:spPr/>
      <dgm:t>
        <a:bodyPr/>
        <a:lstStyle/>
        <a:p>
          <a:endParaRPr lang="en-US"/>
        </a:p>
      </dgm:t>
    </dgm:pt>
    <dgm:pt modelId="{5082CC29-1952-4741-9F07-6BE15B7CFC5B}">
      <dgm:prSet phldrT="[Text]" custT="1"/>
      <dgm:spPr/>
      <dgm:t>
        <a:bodyPr/>
        <a:lstStyle/>
        <a:p>
          <a:r>
            <a:rPr lang="en-US" sz="1400" b="1" dirty="0" smtClean="0">
              <a:latin typeface="Gill Sans MT"/>
              <a:cs typeface="Gill Sans MT"/>
            </a:rPr>
            <a:t>Learn From Defects</a:t>
          </a:r>
          <a:endParaRPr lang="en-US" sz="1400" b="1" dirty="0">
            <a:latin typeface="Gill Sans MT"/>
            <a:cs typeface="Gill Sans MT"/>
          </a:endParaRPr>
        </a:p>
      </dgm:t>
    </dgm:pt>
    <dgm:pt modelId="{AB16E9BC-2167-A048-8444-68986713BC6A}" type="parTrans" cxnId="{94455155-01B5-E846-9D4E-8B947D638FCA}">
      <dgm:prSet/>
      <dgm:spPr/>
      <dgm:t>
        <a:bodyPr/>
        <a:lstStyle/>
        <a:p>
          <a:endParaRPr lang="en-US"/>
        </a:p>
      </dgm:t>
    </dgm:pt>
    <dgm:pt modelId="{2C121514-2626-CA44-9BC8-68C367564AC0}" type="sibTrans" cxnId="{94455155-01B5-E846-9D4E-8B947D638FCA}">
      <dgm:prSet/>
      <dgm:spPr/>
      <dgm:t>
        <a:bodyPr/>
        <a:lstStyle/>
        <a:p>
          <a:endParaRPr lang="en-US"/>
        </a:p>
      </dgm:t>
    </dgm:pt>
    <dgm:pt modelId="{B2A84586-623F-3742-B90A-763764B4DE43}" type="pres">
      <dgm:prSet presAssocID="{239E651F-7780-5440-8F3B-3962F7540DD9}" presName="Name0" presStyleCnt="0">
        <dgm:presLayoutVars>
          <dgm:chMax val="7"/>
          <dgm:chPref val="7"/>
          <dgm:dir/>
          <dgm:animLvl val="lvl"/>
        </dgm:presLayoutVars>
      </dgm:prSet>
      <dgm:spPr/>
      <dgm:t>
        <a:bodyPr/>
        <a:lstStyle/>
        <a:p>
          <a:endParaRPr lang="en-US"/>
        </a:p>
      </dgm:t>
    </dgm:pt>
    <dgm:pt modelId="{1E3884BD-1B2F-E74C-886A-118183929F9B}" type="pres">
      <dgm:prSet presAssocID="{AD560BB2-E191-8E4C-A5B6-ADCAFDAFBBE1}" presName="Accent1" presStyleCnt="0"/>
      <dgm:spPr/>
    </dgm:pt>
    <dgm:pt modelId="{6E371C2F-FA6F-6F48-BE9B-138A436D1148}" type="pres">
      <dgm:prSet presAssocID="{AD560BB2-E191-8E4C-A5B6-ADCAFDAFBBE1}" presName="Accent" presStyleLbl="node1" presStyleIdx="0"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D7BDA772-099B-F14D-8D47-1D44F495C15F}" type="pres">
      <dgm:prSet presAssocID="{AD560BB2-E191-8E4C-A5B6-ADCAFDAFBBE1}" presName="Parent1" presStyleLbl="revTx" presStyleIdx="0" presStyleCnt="3" custScaleX="122408" custLinFactNeighborY="-5846">
        <dgm:presLayoutVars>
          <dgm:chMax val="1"/>
          <dgm:chPref val="1"/>
          <dgm:bulletEnabled val="1"/>
        </dgm:presLayoutVars>
      </dgm:prSet>
      <dgm:spPr/>
      <dgm:t>
        <a:bodyPr/>
        <a:lstStyle/>
        <a:p>
          <a:endParaRPr lang="en-US"/>
        </a:p>
      </dgm:t>
    </dgm:pt>
    <dgm:pt modelId="{5BB84530-FEFA-2F4D-BA6D-276264EAFE75}" type="pres">
      <dgm:prSet presAssocID="{8AD5D83F-9A84-B344-9B12-8C9BA5800AA1}" presName="Accent2" presStyleCnt="0"/>
      <dgm:spPr/>
    </dgm:pt>
    <dgm:pt modelId="{69F83C35-3E31-694B-97FE-0951D62B8A4F}" type="pres">
      <dgm:prSet presAssocID="{8AD5D83F-9A84-B344-9B12-8C9BA5800AA1}" presName="Accent" presStyleLbl="node1" presStyleIdx="1"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7FAE0EB7-39F0-C846-8213-6E9EE35C7775}" type="pres">
      <dgm:prSet presAssocID="{8AD5D83F-9A84-B344-9B12-8C9BA5800AA1}" presName="Parent2" presStyleLbl="revTx" presStyleIdx="1" presStyleCnt="3" custScaleX="162148" custScaleY="141615" custLinFactNeighborX="5117" custLinFactNeighborY="-3127">
        <dgm:presLayoutVars>
          <dgm:chMax val="1"/>
          <dgm:chPref val="1"/>
          <dgm:bulletEnabled val="1"/>
        </dgm:presLayoutVars>
      </dgm:prSet>
      <dgm:spPr/>
      <dgm:t>
        <a:bodyPr/>
        <a:lstStyle/>
        <a:p>
          <a:endParaRPr lang="en-US"/>
        </a:p>
      </dgm:t>
    </dgm:pt>
    <dgm:pt modelId="{64BC4204-4CE5-7C45-8DF4-AC264AB8361E}" type="pres">
      <dgm:prSet presAssocID="{5082CC29-1952-4741-9F07-6BE15B7CFC5B}" presName="Accent3" presStyleCnt="0"/>
      <dgm:spPr/>
    </dgm:pt>
    <dgm:pt modelId="{A2F584C6-342D-B346-80B5-69DCAD416CFA}" type="pres">
      <dgm:prSet presAssocID="{5082CC29-1952-4741-9F07-6BE15B7CFC5B}" presName="Accent" presStyleLbl="node1" presStyleIdx="2"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448F0C28-4A9E-AA4E-8E64-61609C012444}" type="pres">
      <dgm:prSet presAssocID="{5082CC29-1952-4741-9F07-6BE15B7CFC5B}" presName="Parent3" presStyleLbl="revTx" presStyleIdx="2" presStyleCnt="3" custScaleX="129101" custLinFactNeighborX="-1602" custLinFactNeighborY="7031">
        <dgm:presLayoutVars>
          <dgm:chMax val="1"/>
          <dgm:chPref val="1"/>
          <dgm:bulletEnabled val="1"/>
        </dgm:presLayoutVars>
      </dgm:prSet>
      <dgm:spPr/>
      <dgm:t>
        <a:bodyPr/>
        <a:lstStyle/>
        <a:p>
          <a:endParaRPr lang="en-US"/>
        </a:p>
      </dgm:t>
    </dgm:pt>
  </dgm:ptLst>
  <dgm:cxnLst>
    <dgm:cxn modelId="{033C6A0E-503B-AA42-8FD2-379963BA300A}" type="presOf" srcId="{239E651F-7780-5440-8F3B-3962F7540DD9}" destId="{B2A84586-623F-3742-B90A-763764B4DE43}" srcOrd="0" destOrd="0" presId="urn:microsoft.com/office/officeart/2009/layout/CircleArrowProcess"/>
    <dgm:cxn modelId="{F329F74E-AD66-6A4F-83DF-916F1100E45B}" srcId="{239E651F-7780-5440-8F3B-3962F7540DD9}" destId="{AD560BB2-E191-8E4C-A5B6-ADCAFDAFBBE1}" srcOrd="0" destOrd="0" parTransId="{BE67B121-28DB-804B-BC73-7B09424A7D70}" sibTransId="{C2AE7436-E79A-814E-AD55-5546EA6DA323}"/>
    <dgm:cxn modelId="{B154E437-4567-8849-9804-D2D12B996F63}" type="presOf" srcId="{AD560BB2-E191-8E4C-A5B6-ADCAFDAFBBE1}" destId="{D7BDA772-099B-F14D-8D47-1D44F495C15F}" srcOrd="0" destOrd="0" presId="urn:microsoft.com/office/officeart/2009/layout/CircleArrowProcess"/>
    <dgm:cxn modelId="{D0BE42D2-E042-C24B-8FFF-295A8FFA7368}" type="presOf" srcId="{8AD5D83F-9A84-B344-9B12-8C9BA5800AA1}" destId="{7FAE0EB7-39F0-C846-8213-6E9EE35C7775}" srcOrd="0" destOrd="0" presId="urn:microsoft.com/office/officeart/2009/layout/CircleArrowProcess"/>
    <dgm:cxn modelId="{94455155-01B5-E846-9D4E-8B947D638FCA}" srcId="{239E651F-7780-5440-8F3B-3962F7540DD9}" destId="{5082CC29-1952-4741-9F07-6BE15B7CFC5B}" srcOrd="2" destOrd="0" parTransId="{AB16E9BC-2167-A048-8444-68986713BC6A}" sibTransId="{2C121514-2626-CA44-9BC8-68C367564AC0}"/>
    <dgm:cxn modelId="{EFBC1909-8B2F-D94A-A229-79BB7A5A04AF}" type="presOf" srcId="{5082CC29-1952-4741-9F07-6BE15B7CFC5B}" destId="{448F0C28-4A9E-AA4E-8E64-61609C012444}" srcOrd="0" destOrd="0" presId="urn:microsoft.com/office/officeart/2009/layout/CircleArrowProcess"/>
    <dgm:cxn modelId="{FCF496C1-CE6B-BD4D-A63A-C9FF8345DA0A}" srcId="{239E651F-7780-5440-8F3B-3962F7540DD9}" destId="{8AD5D83F-9A84-B344-9B12-8C9BA5800AA1}" srcOrd="1" destOrd="0" parTransId="{B302E2C5-3886-AF41-A8B9-39EF28A20D14}" sibTransId="{089C5BBB-8832-784B-9A27-E5B82FB37BAC}"/>
    <dgm:cxn modelId="{8B4094E6-7D0B-B04B-B6DF-C082FD0509D9}" type="presParOf" srcId="{B2A84586-623F-3742-B90A-763764B4DE43}" destId="{1E3884BD-1B2F-E74C-886A-118183929F9B}" srcOrd="0" destOrd="0" presId="urn:microsoft.com/office/officeart/2009/layout/CircleArrowProcess"/>
    <dgm:cxn modelId="{E32F8CE6-B933-5B49-A32F-E4CD49AC394F}" type="presParOf" srcId="{1E3884BD-1B2F-E74C-886A-118183929F9B}" destId="{6E371C2F-FA6F-6F48-BE9B-138A436D1148}" srcOrd="0" destOrd="0" presId="urn:microsoft.com/office/officeart/2009/layout/CircleArrowProcess"/>
    <dgm:cxn modelId="{DAF6A322-58FB-EB47-9030-DB9982C227FB}" type="presParOf" srcId="{B2A84586-623F-3742-B90A-763764B4DE43}" destId="{D7BDA772-099B-F14D-8D47-1D44F495C15F}" srcOrd="1" destOrd="0" presId="urn:microsoft.com/office/officeart/2009/layout/CircleArrowProcess"/>
    <dgm:cxn modelId="{4F234AFF-1935-C340-AD42-86A98A38E666}" type="presParOf" srcId="{B2A84586-623F-3742-B90A-763764B4DE43}" destId="{5BB84530-FEFA-2F4D-BA6D-276264EAFE75}" srcOrd="2" destOrd="0" presId="urn:microsoft.com/office/officeart/2009/layout/CircleArrowProcess"/>
    <dgm:cxn modelId="{1F5BD1EB-57AF-D34B-B2B1-F4F7E38E1B7D}" type="presParOf" srcId="{5BB84530-FEFA-2F4D-BA6D-276264EAFE75}" destId="{69F83C35-3E31-694B-97FE-0951D62B8A4F}" srcOrd="0" destOrd="0" presId="urn:microsoft.com/office/officeart/2009/layout/CircleArrowProcess"/>
    <dgm:cxn modelId="{0C971B52-6BC6-3E43-AC13-4594D937B7D4}" type="presParOf" srcId="{B2A84586-623F-3742-B90A-763764B4DE43}" destId="{7FAE0EB7-39F0-C846-8213-6E9EE35C7775}" srcOrd="3" destOrd="0" presId="urn:microsoft.com/office/officeart/2009/layout/CircleArrowProcess"/>
    <dgm:cxn modelId="{84FBD44C-236C-CF4B-AE98-86484982B3ED}" type="presParOf" srcId="{B2A84586-623F-3742-B90A-763764B4DE43}" destId="{64BC4204-4CE5-7C45-8DF4-AC264AB8361E}" srcOrd="4" destOrd="0" presId="urn:microsoft.com/office/officeart/2009/layout/CircleArrowProcess"/>
    <dgm:cxn modelId="{2525590C-0AB6-4D49-AF31-5B85976A5A60}" type="presParOf" srcId="{64BC4204-4CE5-7C45-8DF4-AC264AB8361E}" destId="{A2F584C6-342D-B346-80B5-69DCAD416CFA}" srcOrd="0" destOrd="0" presId="urn:microsoft.com/office/officeart/2009/layout/CircleArrowProcess"/>
    <dgm:cxn modelId="{E013537A-B5BC-834A-A175-C935EFEBE69D}" type="presParOf" srcId="{B2A84586-623F-3742-B90A-763764B4DE43}" destId="{448F0C28-4A9E-AA4E-8E64-61609C012444}"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0.54854</cdr:x>
      <cdr:y>0.38575</cdr:y>
    </cdr:from>
    <cdr:to>
      <cdr:x>0.55109</cdr:x>
      <cdr:y>0.86574</cdr:y>
    </cdr:to>
    <cdr:cxnSp macro="">
      <cdr:nvCxnSpPr>
        <cdr:cNvPr id="9" name="Straight Arrow Connector 8"/>
        <cdr:cNvCxnSpPr>
          <a:cxnSpLocks xmlns:a="http://schemas.openxmlformats.org/drawingml/2006/main" noChangeShapeType="1"/>
        </cdr:cNvCxnSpPr>
      </cdr:nvCxnSpPr>
      <cdr:spPr bwMode="auto">
        <a:xfrm xmlns:a="http://schemas.openxmlformats.org/drawingml/2006/main">
          <a:off x="5740400" y="1993900"/>
          <a:ext cx="26647" cy="2481023"/>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0.39684</cdr:x>
      <cdr:y>0.32343</cdr:y>
    </cdr:from>
    <cdr:to>
      <cdr:x>0.39686</cdr:x>
      <cdr:y>0.87623</cdr:y>
    </cdr:to>
    <cdr:cxnSp macro="">
      <cdr:nvCxnSpPr>
        <cdr:cNvPr id="7" name="Straight Arrow Connector 6"/>
        <cdr:cNvCxnSpPr>
          <a:cxnSpLocks xmlns:a="http://schemas.openxmlformats.org/drawingml/2006/main" noChangeShapeType="1"/>
        </cdr:cNvCxnSpPr>
      </cdr:nvCxnSpPr>
      <cdr:spPr bwMode="auto">
        <a:xfrm xmlns:a="http://schemas.openxmlformats.org/drawingml/2006/main" flipH="1">
          <a:off x="4470400" y="1460252"/>
          <a:ext cx="170" cy="2495798"/>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0.34407</cdr:x>
      <cdr:y>0.52826</cdr:y>
    </cdr:from>
    <cdr:to>
      <cdr:x>0.34466</cdr:x>
      <cdr:y>0.87172</cdr:y>
    </cdr:to>
    <cdr:cxnSp macro="">
      <cdr:nvCxnSpPr>
        <cdr:cNvPr id="6" name="Straight Arrow Connector 5"/>
        <cdr:cNvCxnSpPr>
          <a:cxnSpLocks xmlns:a="http://schemas.openxmlformats.org/drawingml/2006/main" noChangeShapeType="1"/>
        </cdr:cNvCxnSpPr>
      </cdr:nvCxnSpPr>
      <cdr:spPr bwMode="auto">
        <a:xfrm xmlns:a="http://schemas.openxmlformats.org/drawingml/2006/main" flipH="1">
          <a:off x="3600624" y="2730500"/>
          <a:ext cx="6176" cy="1775334"/>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0.28636</cdr:x>
      <cdr:y>0.36494</cdr:y>
    </cdr:from>
    <cdr:to>
      <cdr:x>0.44971</cdr:x>
      <cdr:y>0.49855</cdr:y>
    </cdr:to>
    <cdr:sp macro="" textlink="">
      <cdr:nvSpPr>
        <cdr:cNvPr id="3" name="TextBox 2"/>
        <cdr:cNvSpPr txBox="1"/>
      </cdr:nvSpPr>
      <cdr:spPr>
        <a:xfrm xmlns:a="http://schemas.openxmlformats.org/drawingml/2006/main">
          <a:off x="2426074" y="1527146"/>
          <a:ext cx="1383925" cy="559111"/>
        </a:xfrm>
        <a:prstGeom xmlns:a="http://schemas.openxmlformats.org/drawingml/2006/main" prst="rect">
          <a:avLst/>
        </a:prstGeom>
        <a:ln xmlns:a="http://schemas.openxmlformats.org/drawingml/2006/mai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050" b="0" i="0" u="none" strike="noStrike" baseline="0" dirty="0">
              <a:solidFill>
                <a:srgbClr val="000000"/>
              </a:solidFill>
              <a:latin typeface="Arial"/>
              <a:ea typeface="Century Gothic"/>
              <a:cs typeface="Arial"/>
            </a:rPr>
            <a:t>CUSP kickoff</a:t>
          </a:r>
        </a:p>
        <a:p xmlns:a="http://schemas.openxmlformats.org/drawingml/2006/main">
          <a:pPr algn="l" rtl="0">
            <a:defRPr sz="1000"/>
          </a:pPr>
          <a:r>
            <a:rPr lang="en-US" sz="1050" b="0" i="0" u="none" strike="noStrike" baseline="0" dirty="0">
              <a:solidFill>
                <a:srgbClr val="000000"/>
              </a:solidFill>
              <a:latin typeface="Arial"/>
              <a:ea typeface="Century Gothic"/>
              <a:cs typeface="Arial"/>
            </a:rPr>
            <a:t>Antibiotic deficiencies</a:t>
          </a:r>
        </a:p>
        <a:p xmlns:a="http://schemas.openxmlformats.org/drawingml/2006/main">
          <a:pPr algn="l" rtl="0">
            <a:defRPr sz="1000"/>
          </a:pPr>
          <a:r>
            <a:rPr lang="en-US" sz="1050" b="0" i="0" u="none" strike="noStrike" baseline="0" dirty="0" smtClean="0">
              <a:solidFill>
                <a:srgbClr val="000000"/>
              </a:solidFill>
              <a:latin typeface="Arial"/>
              <a:ea typeface="Century Gothic"/>
              <a:cs typeface="Arial"/>
            </a:rPr>
            <a:t>addressed</a:t>
          </a:r>
        </a:p>
      </cdr:txBody>
    </cdr:sp>
  </cdr:relSizeAnchor>
  <cdr:relSizeAnchor xmlns:cdr="http://schemas.openxmlformats.org/drawingml/2006/chartDrawing">
    <cdr:from>
      <cdr:x>0.3148</cdr:x>
      <cdr:y>0.18645</cdr:y>
    </cdr:from>
    <cdr:to>
      <cdr:x>0.52166</cdr:x>
      <cdr:y>0.31927</cdr:y>
    </cdr:to>
    <cdr:sp macro="" textlink="">
      <cdr:nvSpPr>
        <cdr:cNvPr id="4" name="TextBox 3"/>
        <cdr:cNvSpPr txBox="1"/>
      </cdr:nvSpPr>
      <cdr:spPr>
        <a:xfrm xmlns:a="http://schemas.openxmlformats.org/drawingml/2006/main">
          <a:off x="2667000" y="780228"/>
          <a:ext cx="1752563" cy="555805"/>
        </a:xfrm>
        <a:prstGeom xmlns:a="http://schemas.openxmlformats.org/drawingml/2006/main" prst="rect">
          <a:avLst/>
        </a:prstGeom>
        <a:ln xmlns:a="http://schemas.openxmlformats.org/drawingml/2006/mai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050" b="0" i="0" u="none" strike="noStrike" baseline="0" dirty="0">
              <a:solidFill>
                <a:srgbClr val="000000"/>
              </a:solidFill>
              <a:latin typeface="Arial"/>
              <a:ea typeface="Century Gothic"/>
              <a:cs typeface="Arial"/>
            </a:rPr>
            <a:t>Pre-op warming</a:t>
          </a:r>
        </a:p>
        <a:p xmlns:a="http://schemas.openxmlformats.org/drawingml/2006/main">
          <a:pPr algn="l" rtl="0">
            <a:defRPr sz="1000"/>
          </a:pPr>
          <a:r>
            <a:rPr lang="en-US" sz="1050" b="0" i="0" u="none" strike="noStrike" baseline="0" dirty="0">
              <a:solidFill>
                <a:srgbClr val="000000"/>
              </a:solidFill>
              <a:latin typeface="Arial"/>
              <a:ea typeface="Century Gothic"/>
              <a:cs typeface="Arial"/>
            </a:rPr>
            <a:t>Enhanced sterile technique</a:t>
          </a:r>
        </a:p>
        <a:p xmlns:a="http://schemas.openxmlformats.org/drawingml/2006/main">
          <a:pPr algn="l" rtl="0">
            <a:defRPr sz="1000"/>
          </a:pPr>
          <a:r>
            <a:rPr lang="en-US" sz="1050" b="0" i="0" u="none" strike="noStrike" baseline="0" dirty="0">
              <a:solidFill>
                <a:srgbClr val="000000"/>
              </a:solidFill>
              <a:latin typeface="Arial"/>
              <a:ea typeface="Century Gothic"/>
              <a:cs typeface="Arial"/>
            </a:rPr>
            <a:t>Intervention checklist</a:t>
          </a:r>
        </a:p>
      </cdr:txBody>
    </cdr:sp>
  </cdr:relSizeAnchor>
  <cdr:relSizeAnchor xmlns:cdr="http://schemas.openxmlformats.org/drawingml/2006/chartDrawing">
    <cdr:from>
      <cdr:x>0.29087</cdr:x>
      <cdr:y>0.60442</cdr:y>
    </cdr:from>
    <cdr:to>
      <cdr:x>0.29126</cdr:x>
      <cdr:y>0.86779</cdr:y>
    </cdr:to>
    <cdr:cxnSp macro="">
      <cdr:nvCxnSpPr>
        <cdr:cNvPr id="5" name="Straight Arrow Connector 4"/>
        <cdr:cNvCxnSpPr>
          <a:cxnSpLocks xmlns:a="http://schemas.openxmlformats.org/drawingml/2006/main" noChangeShapeType="1"/>
        </cdr:cNvCxnSpPr>
      </cdr:nvCxnSpPr>
      <cdr:spPr bwMode="auto">
        <a:xfrm xmlns:a="http://schemas.openxmlformats.org/drawingml/2006/main" flipH="1">
          <a:off x="3043896" y="3124200"/>
          <a:ext cx="4104" cy="1361320"/>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0.53066</cdr:x>
      <cdr:y>0.23672</cdr:y>
    </cdr:from>
    <cdr:to>
      <cdr:x>0.71604</cdr:x>
      <cdr:y>0.37877</cdr:y>
    </cdr:to>
    <cdr:sp macro="" textlink="">
      <cdr:nvSpPr>
        <cdr:cNvPr id="8" name="TextBox 7"/>
        <cdr:cNvSpPr txBox="1"/>
      </cdr:nvSpPr>
      <cdr:spPr>
        <a:xfrm xmlns:a="http://schemas.openxmlformats.org/drawingml/2006/main">
          <a:off x="4495800" y="990600"/>
          <a:ext cx="1570549" cy="594429"/>
        </a:xfrm>
        <a:prstGeom xmlns:a="http://schemas.openxmlformats.org/drawingml/2006/main" prst="rect">
          <a:avLst/>
        </a:prstGeom>
        <a:ln xmlns:a="http://schemas.openxmlformats.org/drawingml/2006/mai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050" b="0" i="0" u="none" strike="noStrike" baseline="0" dirty="0">
              <a:solidFill>
                <a:srgbClr val="000000"/>
              </a:solidFill>
              <a:latin typeface="Arial"/>
              <a:ea typeface="Century Gothic"/>
              <a:cs typeface="Arial"/>
            </a:rPr>
            <a:t>Briefing</a:t>
          </a:r>
          <a:r>
            <a:rPr lang="en-US" sz="1050" b="0" i="0" u="none" strike="noStrike" baseline="0" dirty="0" smtClean="0">
              <a:solidFill>
                <a:srgbClr val="000000"/>
              </a:solidFill>
              <a:latin typeface="Arial"/>
              <a:ea typeface="Century Gothic"/>
              <a:cs typeface="Arial"/>
            </a:rPr>
            <a:t>/debriefing</a:t>
          </a:r>
          <a:endParaRPr lang="en-US" sz="1050" b="0" i="0" u="none" strike="noStrike" baseline="0" dirty="0">
            <a:solidFill>
              <a:srgbClr val="000000"/>
            </a:solidFill>
            <a:latin typeface="Arial"/>
            <a:ea typeface="Century Gothic"/>
            <a:cs typeface="Arial"/>
          </a:endParaRPr>
        </a:p>
        <a:p xmlns:a="http://schemas.openxmlformats.org/drawingml/2006/main">
          <a:pPr algn="l" rtl="0">
            <a:defRPr sz="1000"/>
          </a:pPr>
          <a:r>
            <a:rPr lang="en-US" sz="1050" b="0" i="0" u="none" strike="noStrike" baseline="0" dirty="0">
              <a:solidFill>
                <a:srgbClr val="000000"/>
              </a:solidFill>
              <a:latin typeface="Arial"/>
              <a:ea typeface="Century Gothic"/>
              <a:cs typeface="Arial"/>
            </a:rPr>
            <a:t>Mechanical bowel </a:t>
          </a:r>
        </a:p>
        <a:p xmlns:a="http://schemas.openxmlformats.org/drawingml/2006/main">
          <a:pPr algn="l" rtl="0">
            <a:defRPr sz="1000"/>
          </a:pPr>
          <a:r>
            <a:rPr lang="en-US" sz="1050" b="0" i="0" u="none" strike="noStrike" baseline="0" dirty="0">
              <a:solidFill>
                <a:srgbClr val="000000"/>
              </a:solidFill>
              <a:latin typeface="Arial"/>
              <a:ea typeface="Century Gothic"/>
              <a:cs typeface="Arial"/>
            </a:rPr>
            <a:t>prep with oral antibiotics</a:t>
          </a:r>
        </a:p>
      </cdr:txBody>
    </cdr:sp>
  </cdr:relSizeAnchor>
  <cdr:relSizeAnchor xmlns:cdr="http://schemas.openxmlformats.org/drawingml/2006/chartDrawing">
    <cdr:from>
      <cdr:x>0.70237</cdr:x>
      <cdr:y>0.64838</cdr:y>
    </cdr:from>
    <cdr:to>
      <cdr:x>0.70237</cdr:x>
      <cdr:y>0.87342</cdr:y>
    </cdr:to>
    <cdr:cxnSp macro="">
      <cdr:nvCxnSpPr>
        <cdr:cNvPr id="10" name="Straight Arrow Connector 9"/>
        <cdr:cNvCxnSpPr>
          <a:cxnSpLocks xmlns:a="http://schemas.openxmlformats.org/drawingml/2006/main" noChangeShapeType="1"/>
        </cdr:cNvCxnSpPr>
      </cdr:nvCxnSpPr>
      <cdr:spPr bwMode="auto">
        <a:xfrm xmlns:a="http://schemas.openxmlformats.org/drawingml/2006/main">
          <a:off x="7912100" y="2927350"/>
          <a:ext cx="0" cy="1016000"/>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0.63875</cdr:x>
      <cdr:y>0.67068</cdr:y>
    </cdr:from>
    <cdr:to>
      <cdr:x>0.77678</cdr:x>
      <cdr:y>0.79747</cdr:y>
    </cdr:to>
    <cdr:sp macro="" textlink="">
      <cdr:nvSpPr>
        <cdr:cNvPr id="11" name="TextBox 10"/>
        <cdr:cNvSpPr txBox="1"/>
      </cdr:nvSpPr>
      <cdr:spPr>
        <a:xfrm xmlns:a="http://schemas.openxmlformats.org/drawingml/2006/main">
          <a:off x="5411563" y="2806560"/>
          <a:ext cx="1169406" cy="530572"/>
        </a:xfrm>
        <a:prstGeom xmlns:a="http://schemas.openxmlformats.org/drawingml/2006/main" prst="rect">
          <a:avLst/>
        </a:prstGeom>
        <a:ln xmlns:a="http://schemas.openxmlformats.org/drawingml/2006/mai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050" b="0" i="0" u="none" strike="noStrike" baseline="0" dirty="0" smtClean="0">
              <a:solidFill>
                <a:srgbClr val="000000"/>
              </a:solidFill>
              <a:latin typeface="Arial"/>
              <a:ea typeface="Century Gothic"/>
              <a:cs typeface="Arial"/>
            </a:rPr>
            <a:t>SSI investigation</a:t>
          </a:r>
        </a:p>
        <a:p xmlns:a="http://schemas.openxmlformats.org/drawingml/2006/main">
          <a:pPr algn="l" rtl="0">
            <a:defRPr sz="1000"/>
          </a:pPr>
          <a:r>
            <a:rPr lang="en-US" sz="1050" dirty="0">
              <a:solidFill>
                <a:srgbClr val="000000"/>
              </a:solidFill>
              <a:latin typeface="Arial"/>
              <a:ea typeface="Century Gothic"/>
              <a:cs typeface="Arial"/>
            </a:rPr>
            <a:t>B</a:t>
          </a:r>
          <a:r>
            <a:rPr lang="en-US" sz="1050" dirty="0" smtClean="0">
              <a:solidFill>
                <a:srgbClr val="000000"/>
              </a:solidFill>
              <a:latin typeface="Arial"/>
              <a:ea typeface="Century Gothic"/>
              <a:cs typeface="Arial"/>
            </a:rPr>
            <a:t>owel prep kits</a:t>
          </a:r>
        </a:p>
        <a:p xmlns:a="http://schemas.openxmlformats.org/drawingml/2006/main">
          <a:pPr algn="l" rtl="0">
            <a:defRPr sz="1000"/>
          </a:pPr>
          <a:r>
            <a:rPr lang="en-US" sz="1050" dirty="0" smtClean="0">
              <a:solidFill>
                <a:srgbClr val="000000"/>
              </a:solidFill>
              <a:latin typeface="Arial"/>
              <a:ea typeface="Century Gothic"/>
              <a:cs typeface="Arial"/>
            </a:rPr>
            <a:t>EHR support</a:t>
          </a:r>
          <a:endParaRPr lang="en-US" sz="1050" b="0" i="0" u="none" strike="noStrike" baseline="0" dirty="0">
            <a:solidFill>
              <a:srgbClr val="000000"/>
            </a:solidFill>
            <a:latin typeface="Arial"/>
            <a:ea typeface="Century Gothic"/>
            <a:cs typeface="Arial"/>
          </a:endParaRPr>
        </a:p>
      </cdr:txBody>
    </cdr:sp>
  </cdr:relSizeAnchor>
  <cdr:relSizeAnchor xmlns:cdr="http://schemas.openxmlformats.org/drawingml/2006/chartDrawing">
    <cdr:from>
      <cdr:x>0.16339</cdr:x>
      <cdr:y>0.65848</cdr:y>
    </cdr:from>
    <cdr:to>
      <cdr:x>0.32379</cdr:x>
      <cdr:y>0.79068</cdr:y>
    </cdr:to>
    <cdr:sp macro="" textlink="">
      <cdr:nvSpPr>
        <cdr:cNvPr id="16" name="TextBox 15"/>
        <cdr:cNvSpPr txBox="1"/>
      </cdr:nvSpPr>
      <cdr:spPr>
        <a:xfrm xmlns:a="http://schemas.openxmlformats.org/drawingml/2006/main">
          <a:off x="1384300" y="2755508"/>
          <a:ext cx="1358886" cy="553210"/>
        </a:xfrm>
        <a:prstGeom xmlns:a="http://schemas.openxmlformats.org/drawingml/2006/main" prst="rect">
          <a:avLst/>
        </a:prstGeom>
        <a:ln xmlns:a="http://schemas.openxmlformats.org/drawingml/2006/mai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050" b="0" i="0" u="none" strike="noStrike" baseline="0" dirty="0">
              <a:solidFill>
                <a:srgbClr val="000000"/>
              </a:solidFill>
              <a:latin typeface="Arial"/>
              <a:ea typeface="Century Gothic"/>
              <a:cs typeface="Arial"/>
            </a:rPr>
            <a:t>Skin prep protocol</a:t>
          </a:r>
        </a:p>
        <a:p xmlns:a="http://schemas.openxmlformats.org/drawingml/2006/main">
          <a:pPr algn="l" rtl="0">
            <a:defRPr sz="1000"/>
          </a:pPr>
          <a:r>
            <a:rPr lang="en-US" sz="1050" b="0" i="0" u="none" strike="noStrike" baseline="0" dirty="0">
              <a:solidFill>
                <a:srgbClr val="000000"/>
              </a:solidFill>
              <a:latin typeface="Arial"/>
              <a:ea typeface="Century Gothic"/>
              <a:cs typeface="Arial"/>
            </a:rPr>
            <a:t>Pre-op wash clothes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SUSP Implementation</a:t>
            </a:r>
          </a:p>
          <a:p>
            <a:r>
              <a:rPr lang="en-US" dirty="0" smtClean="0"/>
              <a:t>Implementing Your SSI Prevention Bundle</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5A51261-5A16-F646-8712-6F938DF66DE6}" type="datetimeFigureOut">
              <a:rPr lang="en-US" smtClean="0"/>
              <a:t>12/8/2017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D006DFA-C9D5-7942-BAF9-787C69BEEEBC}" type="slidenum">
              <a:rPr lang="en-US" smtClean="0"/>
              <a:t>‹#›</a:t>
            </a:fld>
            <a:endParaRPr lang="en-US" dirty="0"/>
          </a:p>
        </p:txBody>
      </p:sp>
    </p:spTree>
    <p:extLst>
      <p:ext uri="{BB962C8B-B14F-4D97-AF65-F5344CB8AC3E}">
        <p14:creationId xmlns:p14="http://schemas.microsoft.com/office/powerpoint/2010/main" val="3247721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12/8/2017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hrq.gov/professionals/quality-patient-safety/hais/index.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modules/understand/index.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is about implementing your surgical site infection (SSI) prevention bundle.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4D2AE5-6C5E-4183-AE68-36DCC769AE24}" type="slidenum">
              <a:rPr lang="en-US" smtClean="0"/>
              <a:t>1</a:t>
            </a:fld>
            <a:endParaRPr lang="en-US" dirty="0"/>
          </a:p>
        </p:txBody>
      </p:sp>
    </p:spTree>
    <p:extLst>
      <p:ext uri="{BB962C8B-B14F-4D97-AF65-F5344CB8AC3E}">
        <p14:creationId xmlns:p14="http://schemas.microsoft.com/office/powerpoint/2010/main" val="370016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do you know if the clinicians can and will comply with your intervention?</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Barrier Identification and Mitigation (BIM) tool navigates the awareness, agreement, and ability barriers to better understand why every patient is not receiving the evidence-based therapy. The BIM tool helps to identify and prioritize barriers. It also provides a framework for developing an action plan for addressing barriers.</a:t>
            </a:r>
          </a:p>
          <a:p>
            <a:r>
              <a:rPr lang="en-US" sz="1200" b="1" kern="1200" dirty="0" smtClean="0">
                <a:solidFill>
                  <a:schemeClr val="tx1"/>
                </a:solidFill>
                <a:effectLst/>
                <a:latin typeface="+mn-lt"/>
                <a:ea typeface="+mn-ea"/>
                <a:cs typeface="+mn-cs"/>
              </a:rPr>
              <a:t>Tip</a:t>
            </a:r>
            <a:r>
              <a:rPr lang="en-US" sz="1200" kern="1200" dirty="0" smtClean="0">
                <a:solidFill>
                  <a:schemeClr val="tx1"/>
                </a:solidFill>
                <a:effectLst/>
                <a:latin typeface="+mn-lt"/>
                <a:ea typeface="+mn-ea"/>
                <a:cs typeface="+mn-cs"/>
              </a:rPr>
              <a:t>: The BIM Tool can be found on the AHRQ Web site at </a:t>
            </a:r>
            <a:r>
              <a:rPr lang="en-US" sz="1200" i="1" u="sng" kern="1200" dirty="0" smtClean="0">
                <a:solidFill>
                  <a:schemeClr val="tx1"/>
                </a:solidFill>
                <a:effectLst/>
                <a:latin typeface="+mn-lt"/>
                <a:ea typeface="+mn-ea"/>
                <a:cs typeface="+mn-cs"/>
                <a:hlinkClick r:id="rId3"/>
              </a:rPr>
              <a:t>http://www.ahrq.gov/professionals/quality-patient-safety/hais/index.html</a:t>
            </a:r>
            <a:r>
              <a:rPr lang="en-US" sz="1200" i="1" u="sng" kern="1200" dirty="0" smtClean="0">
                <a:solidFill>
                  <a:schemeClr val="tx1"/>
                </a:solidFill>
                <a:effectLst/>
                <a:latin typeface="+mn-lt"/>
                <a:ea typeface="+mn-ea"/>
                <a:cs typeface="+mn-cs"/>
              </a:rPr>
              <a: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10</a:t>
            </a:fld>
            <a:endParaRPr lang="en-US" dirty="0"/>
          </a:p>
        </p:txBody>
      </p:sp>
    </p:spTree>
    <p:extLst>
      <p:ext uri="{BB962C8B-B14F-4D97-AF65-F5344CB8AC3E}">
        <p14:creationId xmlns:p14="http://schemas.microsoft.com/office/powerpoint/2010/main" val="277785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Barrier Identification and Mitigation</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Assume a recent audit shows that only 16 percent of your surgical patients are receiving proper antibiotics redosing.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Why isn’t each patient receiving the correct antibiotic, the correct dosage, and the correct redosage at the correct time (or therapy A, B, C, D, and E?)</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First, consider assembling a BIM team, perhaps a subset of your surgical quality team. </a:t>
            </a:r>
          </a:p>
          <a:p>
            <a:r>
              <a:rPr lang="en-US" sz="1200" kern="1200" dirty="0" smtClean="0">
                <a:solidFill>
                  <a:schemeClr val="tx1"/>
                </a:solidFill>
                <a:effectLst/>
                <a:latin typeface="+mn-lt"/>
                <a:ea typeface="+mn-ea"/>
                <a:cs typeface="+mn-cs"/>
              </a:rPr>
              <a:t>Second, involve the frontline staff and recognize them for their contributions. Ask them about the obstacles that impede compliance with the intervention.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Are they aware, in agreement, and/or able to comply?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Clinical settings provide complicated services that require a sometimes herculean effort from multiple disciplines and departments. Expect many barriers and find as many as possible.</a:t>
            </a:r>
          </a:p>
          <a:p>
            <a:r>
              <a:rPr lang="en-US" sz="1200" kern="1200" dirty="0" smtClean="0">
                <a:solidFill>
                  <a:schemeClr val="tx1"/>
                </a:solidFill>
                <a:effectLst/>
                <a:latin typeface="+mn-lt"/>
                <a:ea typeface="+mn-ea"/>
                <a:cs typeface="+mn-cs"/>
              </a:rPr>
              <a:t>Third, list the barrier uncovered from your work with all relevant providers and stakeholders.</a:t>
            </a:r>
          </a:p>
          <a:p>
            <a:r>
              <a:rPr lang="en-US" sz="1200" kern="1200" dirty="0" smtClean="0">
                <a:solidFill>
                  <a:schemeClr val="tx1"/>
                </a:solidFill>
                <a:effectLst/>
                <a:latin typeface="+mn-lt"/>
                <a:ea typeface="+mn-ea"/>
                <a:cs typeface="+mn-cs"/>
              </a:rPr>
              <a:t>Next, prioritize the barriers based on impact and feasibility.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often is a barrier expected to occur? Frequently or rarely?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Rate each barrier on how likely it is to impact compliance. Prioritize the most likely and the most severe barriers.</a:t>
            </a:r>
          </a:p>
          <a:p>
            <a:r>
              <a:rPr lang="en-US" sz="1200" kern="1200" dirty="0" smtClean="0">
                <a:solidFill>
                  <a:schemeClr val="tx1"/>
                </a:solidFill>
                <a:effectLst/>
                <a:latin typeface="+mn-lt"/>
                <a:ea typeface="+mn-ea"/>
                <a:cs typeface="+mn-cs"/>
              </a:rPr>
              <a:t>Last, develop a BIM action plan for each targeted barrier.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11</a:t>
            </a:fld>
            <a:endParaRPr lang="en-US" dirty="0"/>
          </a:p>
        </p:txBody>
      </p:sp>
    </p:spTree>
    <p:extLst>
      <p:ext uri="{BB962C8B-B14F-4D97-AF65-F5344CB8AC3E}">
        <p14:creationId xmlns:p14="http://schemas.microsoft.com/office/powerpoint/2010/main" val="128127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Step One—Form a subset of your CUSP or surgical site infection prevention team. Include frontline staff members. </a:t>
            </a:r>
          </a:p>
          <a:p>
            <a:r>
              <a:rPr lang="en-US" sz="1200" kern="1200" dirty="0" smtClean="0">
                <a:solidFill>
                  <a:schemeClr val="tx1"/>
                </a:solidFill>
                <a:effectLst/>
                <a:latin typeface="+mn-lt"/>
                <a:ea typeface="+mn-ea"/>
                <a:cs typeface="+mn-cs"/>
              </a:rPr>
              <a:t>Forge new partnerships with other clinicians. Communicate with colleagues who are not on your surgical quality team, but who provide great care. Respected colleagues interested in quality and safety may provide valuable insight, particularly if they represent diverse disciplines. Often staff members are not aware of quality improvement efforts or how they can get involved.</a:t>
            </a:r>
          </a:p>
          <a:p>
            <a:r>
              <a:rPr lang="en-US" sz="1200" b="1" kern="1200" dirty="0" smtClean="0">
                <a:solidFill>
                  <a:schemeClr val="tx1"/>
                </a:solidFill>
                <a:effectLst/>
                <a:latin typeface="+mn-lt"/>
                <a:ea typeface="+mn-ea"/>
                <a:cs typeface="+mn-cs"/>
              </a:rPr>
              <a:t>Activity:</a:t>
            </a:r>
          </a:p>
          <a:p>
            <a:r>
              <a:rPr lang="en-US" sz="1200" kern="1200" dirty="0" smtClean="0">
                <a:solidFill>
                  <a:schemeClr val="tx1"/>
                </a:solidFill>
                <a:effectLst/>
                <a:latin typeface="+mn-lt"/>
                <a:ea typeface="+mn-ea"/>
                <a:cs typeface="+mn-cs"/>
              </a:rPr>
              <a:t>Identify roles for your ideal BIM team. How can the BIM process empower and motivate staff?</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12</a:t>
            </a:fld>
            <a:endParaRPr lang="en-US" dirty="0"/>
          </a:p>
        </p:txBody>
      </p:sp>
    </p:spTree>
    <p:extLst>
      <p:ext uri="{BB962C8B-B14F-4D97-AF65-F5344CB8AC3E}">
        <p14:creationId xmlns:p14="http://schemas.microsoft.com/office/powerpoint/2010/main" val="2228979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Step Two—Using the BIM tool, walk through the potential barriers with stakeholders. The BIM tool covers a series of questions focused on three categories: clinician, environment, and guideline.</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13</a:t>
            </a:fld>
            <a:endParaRPr lang="en-US" dirty="0"/>
          </a:p>
        </p:txBody>
      </p:sp>
    </p:spTree>
    <p:extLst>
      <p:ext uri="{BB962C8B-B14F-4D97-AF65-F5344CB8AC3E}">
        <p14:creationId xmlns:p14="http://schemas.microsoft.com/office/powerpoint/2010/main" val="237818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Use this tool as a discussion guide with your group. Focus first on the potential barriers for clinicians.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 the clinicians know the guidelines and how to comply with them in the organization? (</a:t>
            </a:r>
            <a:r>
              <a:rPr lang="en-US" sz="1200" i="1" kern="1200" dirty="0" smtClean="0">
                <a:solidFill>
                  <a:schemeClr val="tx1"/>
                </a:solidFill>
                <a:effectLst/>
                <a:latin typeface="+mn-lt"/>
                <a:ea typeface="+mn-ea"/>
                <a:cs typeface="+mn-cs"/>
              </a:rPr>
              <a:t>awareness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Do the clinicians agree with the guidelines or are there concerns that need to be addressed? (</a:t>
            </a:r>
            <a:r>
              <a:rPr lang="en-US" sz="1200" i="1" kern="1200" dirty="0" smtClean="0">
                <a:solidFill>
                  <a:schemeClr val="tx1"/>
                </a:solidFill>
                <a:effectLst/>
                <a:latin typeface="+mn-lt"/>
                <a:ea typeface="+mn-ea"/>
                <a:cs typeface="+mn-cs"/>
              </a:rPr>
              <a:t>agreement</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What does the clinician currently do (or not do)? (</a:t>
            </a:r>
            <a:r>
              <a:rPr lang="en-US" sz="1200" i="1" kern="1200" dirty="0" smtClean="0">
                <a:solidFill>
                  <a:schemeClr val="tx1"/>
                </a:solidFill>
                <a:effectLst/>
                <a:latin typeface="+mn-lt"/>
                <a:ea typeface="+mn-ea"/>
                <a:cs typeface="+mn-cs"/>
              </a:rPr>
              <a:t>ability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Do the clinicians think that they’re already doing a good job?</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Be prepared to provide data that shows the compliance with intervention, or how many patients are not receiving therapies A, B, and C.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14</a:t>
            </a:fld>
            <a:endParaRPr lang="en-US" dirty="0"/>
          </a:p>
        </p:txBody>
      </p:sp>
    </p:spTree>
    <p:extLst>
      <p:ext uri="{BB962C8B-B14F-4D97-AF65-F5344CB8AC3E}">
        <p14:creationId xmlns:p14="http://schemas.microsoft.com/office/powerpoint/2010/main" val="2335376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Look at the work environment.</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Is it clear who’s responsible for providing therapy A, B, or C? </a:t>
            </a:r>
          </a:p>
          <a:p>
            <a:r>
              <a:rPr lang="en-US" sz="1200" kern="1200" dirty="0" smtClean="0">
                <a:solidFill>
                  <a:schemeClr val="tx1"/>
                </a:solidFill>
                <a:effectLst/>
                <a:latin typeface="+mn-lt"/>
                <a:ea typeface="+mn-ea"/>
                <a:cs typeface="+mn-cs"/>
              </a:rPr>
              <a:t>Are the necessary supplies and equipment available?</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There may not be answers to all of these questions, and not all of these questions may apply to your environment. They will identify potential barriers. Once a barrier is identified, your team can begin to mitigate it.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15</a:t>
            </a:fld>
            <a:endParaRPr lang="en-US" dirty="0"/>
          </a:p>
        </p:txBody>
      </p:sp>
    </p:spTree>
    <p:extLst>
      <p:ext uri="{BB962C8B-B14F-4D97-AF65-F5344CB8AC3E}">
        <p14:creationId xmlns:p14="http://schemas.microsoft.com/office/powerpoint/2010/main" val="3366534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Step Three—After identifying the barriers, list them. </a:t>
            </a:r>
          </a:p>
          <a:p>
            <a:r>
              <a:rPr lang="en-US" sz="1200" kern="1200" dirty="0" smtClean="0">
                <a:solidFill>
                  <a:schemeClr val="tx1"/>
                </a:solidFill>
                <a:effectLst/>
                <a:latin typeface="+mn-lt"/>
                <a:ea typeface="+mn-ea"/>
                <a:cs typeface="+mn-cs"/>
              </a:rPr>
              <a:t>Step Four—Now prepare to prioritize them. Resources are limited, and addressing many things at once is not feasible. Determining which barriers are more important will also allow you to prioritize the team’s efforts.</a:t>
            </a:r>
          </a:p>
          <a:p>
            <a:r>
              <a:rPr lang="en-US" sz="1200" kern="1200" dirty="0" smtClean="0">
                <a:solidFill>
                  <a:schemeClr val="tx1"/>
                </a:solidFill>
                <a:effectLst/>
                <a:latin typeface="+mn-lt"/>
                <a:ea typeface="+mn-ea"/>
                <a:cs typeface="+mn-cs"/>
              </a:rPr>
              <a:t>As a group, assign a likelihood score for each barrier. One indicates a barrier is unlikely to occur; five indicates a barrier is very likely to occur.</a:t>
            </a:r>
          </a:p>
          <a:p>
            <a:r>
              <a:rPr lang="en-US" sz="1200" kern="1200" dirty="0" smtClean="0">
                <a:solidFill>
                  <a:schemeClr val="tx1"/>
                </a:solidFill>
                <a:effectLst/>
                <a:latin typeface="+mn-lt"/>
                <a:ea typeface="+mn-ea"/>
                <a:cs typeface="+mn-cs"/>
              </a:rPr>
              <a:t>Again as a group, assign a severity score that represents the probability that the barrier, if encountered, would lead to guideline nonadherence. One indicates a barrier with a lower probability of noncompliance; five indicates a barrier with a high probability of noncompliance. </a:t>
            </a:r>
          </a:p>
          <a:p>
            <a:r>
              <a:rPr lang="en-US" sz="1200" kern="1200" dirty="0" smtClean="0">
                <a:solidFill>
                  <a:schemeClr val="tx1"/>
                </a:solidFill>
                <a:effectLst/>
                <a:latin typeface="+mn-lt"/>
                <a:ea typeface="+mn-ea"/>
                <a:cs typeface="+mn-cs"/>
              </a:rPr>
              <a:t>For instance, if warming equipment is available, but down the hall, someone on the care team can retrieve the device. Your team would rate this barrier with a lower severity score than a barrier of broken warming equipment. If the devices are all damaged, it is highly unlikely that the care team can comply with the intervention.</a:t>
            </a:r>
          </a:p>
          <a:p>
            <a:r>
              <a:rPr lang="en-US" sz="1200" kern="1200" dirty="0" smtClean="0">
                <a:solidFill>
                  <a:schemeClr val="tx1"/>
                </a:solidFill>
                <a:effectLst/>
                <a:latin typeface="+mn-lt"/>
                <a:ea typeface="+mn-ea"/>
                <a:cs typeface="+mn-cs"/>
              </a:rPr>
              <a:t>To determine the barrier priority score, multiply the likelihood score and the severity score. Rank the barriers from high to low scores; tackle the high scores (16 and above) first, then address the low scores (15 and below).</a:t>
            </a:r>
          </a:p>
          <a:p>
            <a:r>
              <a:rPr lang="en-US" sz="1200" b="1" kern="1200" dirty="0" smtClean="0">
                <a:solidFill>
                  <a:schemeClr val="tx1"/>
                </a:solidFill>
                <a:effectLst/>
                <a:latin typeface="+mn-lt"/>
                <a:ea typeface="+mn-ea"/>
                <a:cs typeface="+mn-cs"/>
              </a:rPr>
              <a:t>Tip:</a:t>
            </a:r>
          </a:p>
          <a:p>
            <a:r>
              <a:rPr lang="en-US" sz="1200" kern="1200" dirty="0" smtClean="0">
                <a:solidFill>
                  <a:schemeClr val="tx1"/>
                </a:solidFill>
                <a:effectLst/>
                <a:latin typeface="+mn-lt"/>
                <a:ea typeface="+mn-ea"/>
                <a:cs typeface="+mn-cs"/>
              </a:rPr>
              <a:t>The higher the barrier priority score, the more critical it is to eliminate or decrease the effects of that barrier.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16</a:t>
            </a:fld>
            <a:endParaRPr lang="en-US" dirty="0"/>
          </a:p>
        </p:txBody>
      </p:sp>
    </p:spTree>
    <p:extLst>
      <p:ext uri="{BB962C8B-B14F-4D97-AF65-F5344CB8AC3E}">
        <p14:creationId xmlns:p14="http://schemas.microsoft.com/office/powerpoint/2010/main" val="1844352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Step 5—Now focus on the plan of action.</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will you know when progress is made on each effort? </a:t>
            </a:r>
          </a:p>
          <a:p>
            <a:r>
              <a:rPr lang="en-US" sz="1200" kern="1200" dirty="0" smtClean="0">
                <a:solidFill>
                  <a:schemeClr val="tx1"/>
                </a:solidFill>
                <a:effectLst/>
                <a:latin typeface="+mn-lt"/>
                <a:ea typeface="+mn-ea"/>
                <a:cs typeface="+mn-cs"/>
              </a:rPr>
              <a:t>Who will lead each effort? </a:t>
            </a:r>
          </a:p>
          <a:p>
            <a:r>
              <a:rPr lang="en-US" sz="1200" kern="1200" dirty="0" smtClean="0">
                <a:solidFill>
                  <a:schemeClr val="tx1"/>
                </a:solidFill>
                <a:effectLst/>
                <a:latin typeface="+mn-lt"/>
                <a:ea typeface="+mn-ea"/>
                <a:cs typeface="+mn-cs"/>
              </a:rPr>
              <a:t>When will there be followup on the action item?</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17</a:t>
            </a:fld>
            <a:endParaRPr lang="en-US" dirty="0"/>
          </a:p>
        </p:txBody>
      </p:sp>
    </p:spTree>
    <p:extLst>
      <p:ext uri="{BB962C8B-B14F-4D97-AF65-F5344CB8AC3E}">
        <p14:creationId xmlns:p14="http://schemas.microsoft.com/office/powerpoint/2010/main" val="4292724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Measure your performance. Your data become the evidence to motivate staff to change their practice. Dedicate time to collecting data and determine how well the appropriate therapies are provided.</a:t>
            </a:r>
          </a:p>
          <a:p>
            <a:r>
              <a:rPr lang="en-US" sz="1200" kern="1200" dirty="0" smtClean="0">
                <a:solidFill>
                  <a:schemeClr val="tx1"/>
                </a:solidFill>
                <a:effectLst/>
                <a:latin typeface="+mn-lt"/>
                <a:ea typeface="+mn-ea"/>
                <a:cs typeface="+mn-cs"/>
              </a:rPr>
              <a:t>A variety of process measures are available. Your data collection does not have to be sophisticated. For example, find the number of patients who come out of the operating room normothermic: YES for patients with a temperature greater than or equal to 36 degrees Celsius; NO for patients with a temperature less than 36 degrees Celsius. Consider the SSI rates for outcome measures. </a:t>
            </a:r>
          </a:p>
          <a:p>
            <a:r>
              <a:rPr lang="en-US" sz="1200" kern="1200" dirty="0" smtClean="0">
                <a:solidFill>
                  <a:schemeClr val="tx1"/>
                </a:solidFill>
                <a:effectLst/>
                <a:latin typeface="+mn-lt"/>
                <a:ea typeface="+mn-ea"/>
                <a:cs typeface="+mn-cs"/>
              </a:rPr>
              <a:t>Track performance over time. Use the SSI Investigation tool to determine progress in implementing your SSI prevention bundle with patients. Covered in detail in a later module, the audit tools help you measure compliance.</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E04D2AE5-6C5E-4183-AE68-36DCC769AE24}" type="slidenum">
              <a:rPr lang="en-US" smtClean="0"/>
              <a:t>18</a:t>
            </a:fld>
            <a:endParaRPr lang="en-US" dirty="0"/>
          </a:p>
        </p:txBody>
      </p:sp>
    </p:spTree>
    <p:extLst>
      <p:ext uri="{BB962C8B-B14F-4D97-AF65-F5344CB8AC3E}">
        <p14:creationId xmlns:p14="http://schemas.microsoft.com/office/powerpoint/2010/main" val="366052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Several audit tools are available to evaluate how well the implementation or intervention has changed practices.</a:t>
            </a:r>
          </a:p>
          <a:p>
            <a:r>
              <a:rPr lang="en-US" sz="1200" b="1" kern="1200" dirty="0" smtClean="0">
                <a:solidFill>
                  <a:schemeClr val="tx1"/>
                </a:solidFill>
                <a:effectLst/>
                <a:latin typeface="+mn-lt"/>
                <a:ea typeface="+mn-ea"/>
                <a:cs typeface="+mn-cs"/>
              </a:rPr>
              <a:t>Tip:</a:t>
            </a:r>
          </a:p>
          <a:p>
            <a:r>
              <a:rPr lang="en-US" sz="1200" kern="1200" dirty="0" smtClean="0">
                <a:solidFill>
                  <a:schemeClr val="tx1"/>
                </a:solidFill>
                <a:effectLst/>
                <a:latin typeface="+mn-lt"/>
                <a:ea typeface="+mn-ea"/>
                <a:cs typeface="+mn-cs"/>
              </a:rPr>
              <a:t>Tools should be adapted to your environment. Customize the tools to meet the local needs of your clinical setting.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DAA9A9B1-F702-4B43-AFA2-C554C3CF2282}"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module will help you develop an implementation plan for your surgical site infection (SSI) prevention bundle. </a:t>
            </a:r>
          </a:p>
          <a:p>
            <a:r>
              <a:rPr lang="en-US" sz="1200" kern="1200" dirty="0" smtClean="0">
                <a:solidFill>
                  <a:schemeClr val="tx1"/>
                </a:solidFill>
                <a:effectLst/>
                <a:latin typeface="+mn-lt"/>
                <a:ea typeface="+mn-ea"/>
                <a:cs typeface="+mn-cs"/>
              </a:rPr>
              <a:t>You will learn to identify and address local barriers to implementing your SSI prevention bundle with the Barrier Identification and Mitigation tool.</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 you have an SSI prevention bundle?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4D2AE5-6C5E-4183-AE68-36DCC769AE24}" type="slidenum">
              <a:rPr lang="en-US" smtClean="0"/>
              <a:t>2</a:t>
            </a:fld>
            <a:endParaRPr lang="en-US" dirty="0"/>
          </a:p>
        </p:txBody>
      </p:sp>
    </p:spTree>
    <p:extLst>
      <p:ext uri="{BB962C8B-B14F-4D97-AF65-F5344CB8AC3E}">
        <p14:creationId xmlns:p14="http://schemas.microsoft.com/office/powerpoint/2010/main" val="2717997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 member of a SSI prevention team made the following statement during a coaching call. </a:t>
            </a:r>
          </a:p>
          <a:p>
            <a:r>
              <a:rPr lang="en-US" sz="1200" b="1" kern="1200" dirty="0" smtClean="0">
                <a:solidFill>
                  <a:schemeClr val="tx1"/>
                </a:solidFill>
                <a:effectLst/>
                <a:latin typeface="+mn-lt"/>
                <a:ea typeface="+mn-ea"/>
                <a:cs typeface="+mn-cs"/>
              </a:rPr>
              <a:t>READ:</a:t>
            </a:r>
          </a:p>
          <a:p>
            <a:r>
              <a:rPr lang="en-US" sz="1200" kern="1200" dirty="0" smtClean="0">
                <a:solidFill>
                  <a:schemeClr val="tx1"/>
                </a:solidFill>
                <a:effectLst/>
                <a:latin typeface="+mn-lt"/>
                <a:ea typeface="+mn-ea"/>
                <a:cs typeface="+mn-cs"/>
              </a:rPr>
              <a:t>“Identifying the contributing defects for patients who develop a surgical site infection is feasible. It unites staff members with a common goal, puts a face to the numbers, and most importantly, is EASY to do.”</a:t>
            </a:r>
          </a:p>
          <a:p>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SSI prevention team member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20</a:t>
            </a:fld>
            <a:endParaRPr lang="en-US" dirty="0"/>
          </a:p>
        </p:txBody>
      </p:sp>
    </p:spTree>
    <p:extLst>
      <p:ext uri="{BB962C8B-B14F-4D97-AF65-F5344CB8AC3E}">
        <p14:creationId xmlns:p14="http://schemas.microsoft.com/office/powerpoint/2010/main" val="2288936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last step of the TriP methodology is to ensure that all patients are receiving the evidence-based therapy. Use the 4 Es to lead change: engage, educate, execute, and evaluate. Also, educate staff on the science of improving patient safety.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21</a:t>
            </a:fld>
            <a:endParaRPr lang="en-US" dirty="0"/>
          </a:p>
        </p:txBody>
      </p:sp>
    </p:spTree>
    <p:extLst>
      <p:ext uri="{BB962C8B-B14F-4D97-AF65-F5344CB8AC3E}">
        <p14:creationId xmlns:p14="http://schemas.microsoft.com/office/powerpoint/2010/main" val="940432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Different people as well as different roles react to different strategies. Engaging a senior executive requires a different strategy than engaging a surgeon or a nursing colleague to participate.</a:t>
            </a:r>
          </a:p>
          <a:p>
            <a:r>
              <a:rPr lang="en-US" sz="1200" kern="1200" dirty="0" smtClean="0">
                <a:solidFill>
                  <a:schemeClr val="tx1"/>
                </a:solidFill>
                <a:effectLst/>
                <a:latin typeface="+mn-lt"/>
                <a:ea typeface="+mn-ea"/>
                <a:cs typeface="+mn-cs"/>
              </a:rPr>
              <a:t>The 2014 compendium released by SHEA and IDSA has a 4 Es section. This compendium summarizes the literature on effective strategies to engage senior leaders and staff, to execute an implementation plan within a certain environment, and evaluating that effort.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23</a:t>
            </a:fld>
            <a:endParaRPr lang="en-US" dirty="0"/>
          </a:p>
        </p:txBody>
      </p:sp>
    </p:spTree>
    <p:extLst>
      <p:ext uri="{BB962C8B-B14F-4D97-AF65-F5344CB8AC3E}">
        <p14:creationId xmlns:p14="http://schemas.microsoft.com/office/powerpoint/2010/main" val="1320205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ea typeface="ＭＳ Ｐゴシック" pitchFamily="34" charset="-128"/>
              </a:defRPr>
            </a:lvl1pPr>
            <a:lvl2pPr marL="757020" indent="-291161" eaLnBrk="0" hangingPunct="0">
              <a:spcBef>
                <a:spcPct val="30000"/>
              </a:spcBef>
              <a:defRPr sz="1300">
                <a:solidFill>
                  <a:schemeClr val="tx1"/>
                </a:solidFill>
                <a:latin typeface="Arial" charset="0"/>
                <a:ea typeface="ＭＳ Ｐゴシック" pitchFamily="34" charset="-128"/>
              </a:defRPr>
            </a:lvl2pPr>
            <a:lvl3pPr marL="1164647" indent="-232929" eaLnBrk="0" hangingPunct="0">
              <a:spcBef>
                <a:spcPct val="30000"/>
              </a:spcBef>
              <a:defRPr sz="1300">
                <a:solidFill>
                  <a:schemeClr val="tx1"/>
                </a:solidFill>
                <a:latin typeface="Arial" charset="0"/>
                <a:ea typeface="ＭＳ Ｐゴシック" pitchFamily="34" charset="-128"/>
              </a:defRPr>
            </a:lvl3pPr>
            <a:lvl4pPr marL="1630505" indent="-232929" eaLnBrk="0" hangingPunct="0">
              <a:spcBef>
                <a:spcPct val="30000"/>
              </a:spcBef>
              <a:defRPr sz="1300">
                <a:solidFill>
                  <a:schemeClr val="tx1"/>
                </a:solidFill>
                <a:latin typeface="Arial" charset="0"/>
                <a:ea typeface="ＭＳ Ｐゴシック" pitchFamily="34" charset="-128"/>
              </a:defRPr>
            </a:lvl4pPr>
            <a:lvl5pPr marL="2096365" indent="-232929" eaLnBrk="0" hangingPunct="0">
              <a:spcBef>
                <a:spcPct val="30000"/>
              </a:spcBef>
              <a:defRPr sz="1300">
                <a:solidFill>
                  <a:schemeClr val="tx1"/>
                </a:solidFill>
                <a:latin typeface="Arial" charset="0"/>
                <a:ea typeface="ＭＳ Ｐゴシック" pitchFamily="34" charset="-128"/>
              </a:defRPr>
            </a:lvl5pPr>
            <a:lvl6pPr marL="2562224" indent="-232929" eaLnBrk="0" fontAlgn="base" hangingPunct="0">
              <a:spcBef>
                <a:spcPct val="30000"/>
              </a:spcBef>
              <a:spcAft>
                <a:spcPct val="0"/>
              </a:spcAft>
              <a:defRPr sz="1300">
                <a:solidFill>
                  <a:schemeClr val="tx1"/>
                </a:solidFill>
                <a:latin typeface="Arial" charset="0"/>
                <a:ea typeface="ＭＳ Ｐゴシック" pitchFamily="34" charset="-128"/>
              </a:defRPr>
            </a:lvl6pPr>
            <a:lvl7pPr marL="3028082" indent="-232929" eaLnBrk="0" fontAlgn="base" hangingPunct="0">
              <a:spcBef>
                <a:spcPct val="30000"/>
              </a:spcBef>
              <a:spcAft>
                <a:spcPct val="0"/>
              </a:spcAft>
              <a:defRPr sz="1300">
                <a:solidFill>
                  <a:schemeClr val="tx1"/>
                </a:solidFill>
                <a:latin typeface="Arial" charset="0"/>
                <a:ea typeface="ＭＳ Ｐゴシック" pitchFamily="34" charset="-128"/>
              </a:defRPr>
            </a:lvl7pPr>
            <a:lvl8pPr marL="3493941" indent="-232929" eaLnBrk="0" fontAlgn="base" hangingPunct="0">
              <a:spcBef>
                <a:spcPct val="30000"/>
              </a:spcBef>
              <a:spcAft>
                <a:spcPct val="0"/>
              </a:spcAft>
              <a:defRPr sz="1300">
                <a:solidFill>
                  <a:schemeClr val="tx1"/>
                </a:solidFill>
                <a:latin typeface="Arial" charset="0"/>
                <a:ea typeface="ＭＳ Ｐゴシック" pitchFamily="34" charset="-128"/>
              </a:defRPr>
            </a:lvl8pPr>
            <a:lvl9pPr marL="3959800" indent="-232929" eaLnBrk="0" fontAlgn="base" hangingPunct="0">
              <a:spcBef>
                <a:spcPct val="30000"/>
              </a:spcBef>
              <a:spcAft>
                <a:spcPct val="0"/>
              </a:spcAft>
              <a:defRPr sz="1300">
                <a:solidFill>
                  <a:schemeClr val="tx1"/>
                </a:solidFill>
                <a:latin typeface="Arial" charset="0"/>
                <a:ea typeface="ＭＳ Ｐゴシック" pitchFamily="34" charset="-128"/>
              </a:defRPr>
            </a:lvl9pPr>
          </a:lstStyle>
          <a:p>
            <a:pPr eaLnBrk="1" hangingPunct="1">
              <a:spcBef>
                <a:spcPct val="0"/>
              </a:spcBef>
            </a:pPr>
            <a:fld id="{E5BF94CC-84AC-42D6-830A-EA93D6E55982}" type="slidenum">
              <a:rPr lang="en-US" altLang="en-US"/>
              <a:pPr eaLnBrk="1" hangingPunct="1">
                <a:spcBef>
                  <a:spcPct val="0"/>
                </a:spcBef>
              </a:pPr>
              <a:t>24</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It takes a village to make this work happen. Create a large pool of supporters within your organization. Think broadly. Integrate a well-developed middle-level management quality improvement group with frontline staff. If there isn’t such a management-level infrastructure, then strive to add that skillset and expectation within your unit.</a:t>
            </a:r>
          </a:p>
          <a:p>
            <a:r>
              <a:rPr lang="en-US" sz="1200" kern="1200" dirty="0" smtClean="0">
                <a:solidFill>
                  <a:schemeClr val="tx1"/>
                </a:solidFill>
                <a:effectLst/>
                <a:latin typeface="+mn-lt"/>
                <a:ea typeface="+mn-ea"/>
                <a:cs typeface="+mn-cs"/>
              </a:rPr>
              <a:t>Think broadly within the 4 Es when mapping out how to forge key partnerships. It takes a lot of effort, and there’s a role for everyone in this work.</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Who are the strategic partners you need to engage in your organization?</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Key stakeholders in the surgical arena are critical to a successful safety program for surgery. Involve surgeons both on staff and with privileges, anesthesiologists, nurse anesthetists, circulating nurses, scrub nurses, perioperative nurses, and operating room technicians. Nurse educators, physician assistants, infection preventionists, and department leaders can all offer valuable insight in implementing quality improvement initiatives. Never underestimate the value of an engaged senior executive.</a:t>
            </a:r>
            <a:r>
              <a:rPr lang="en-US" dirty="0" smtClean="0">
                <a:effectLst/>
              </a:rPr>
              <a:t> </a:t>
            </a:r>
            <a:endParaRPr lang="en-US" altLang="en-US" dirty="0" smtClean="0">
              <a:latin typeface="Arial"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ea typeface="ＭＳ Ｐゴシック" pitchFamily="34" charset="-128"/>
              </a:defRPr>
            </a:lvl1pPr>
            <a:lvl2pPr marL="757020" indent="-291161" eaLnBrk="0" hangingPunct="0">
              <a:spcBef>
                <a:spcPct val="30000"/>
              </a:spcBef>
              <a:defRPr sz="1300">
                <a:solidFill>
                  <a:schemeClr val="tx1"/>
                </a:solidFill>
                <a:latin typeface="Arial" charset="0"/>
                <a:ea typeface="ＭＳ Ｐゴシック" pitchFamily="34" charset="-128"/>
              </a:defRPr>
            </a:lvl2pPr>
            <a:lvl3pPr marL="1164647" indent="-232929" eaLnBrk="0" hangingPunct="0">
              <a:spcBef>
                <a:spcPct val="30000"/>
              </a:spcBef>
              <a:defRPr sz="1300">
                <a:solidFill>
                  <a:schemeClr val="tx1"/>
                </a:solidFill>
                <a:latin typeface="Arial" charset="0"/>
                <a:ea typeface="ＭＳ Ｐゴシック" pitchFamily="34" charset="-128"/>
              </a:defRPr>
            </a:lvl3pPr>
            <a:lvl4pPr marL="1630505" indent="-232929" eaLnBrk="0" hangingPunct="0">
              <a:spcBef>
                <a:spcPct val="30000"/>
              </a:spcBef>
              <a:defRPr sz="1300">
                <a:solidFill>
                  <a:schemeClr val="tx1"/>
                </a:solidFill>
                <a:latin typeface="Arial" charset="0"/>
                <a:ea typeface="ＭＳ Ｐゴシック" pitchFamily="34" charset="-128"/>
              </a:defRPr>
            </a:lvl4pPr>
            <a:lvl5pPr marL="2096365" indent="-232929" eaLnBrk="0" hangingPunct="0">
              <a:spcBef>
                <a:spcPct val="30000"/>
              </a:spcBef>
              <a:defRPr sz="1300">
                <a:solidFill>
                  <a:schemeClr val="tx1"/>
                </a:solidFill>
                <a:latin typeface="Arial" charset="0"/>
                <a:ea typeface="ＭＳ Ｐゴシック" pitchFamily="34" charset="-128"/>
              </a:defRPr>
            </a:lvl5pPr>
            <a:lvl6pPr marL="2562224" indent="-232929" eaLnBrk="0" fontAlgn="base" hangingPunct="0">
              <a:spcBef>
                <a:spcPct val="30000"/>
              </a:spcBef>
              <a:spcAft>
                <a:spcPct val="0"/>
              </a:spcAft>
              <a:defRPr sz="1300">
                <a:solidFill>
                  <a:schemeClr val="tx1"/>
                </a:solidFill>
                <a:latin typeface="Arial" charset="0"/>
                <a:ea typeface="ＭＳ Ｐゴシック" pitchFamily="34" charset="-128"/>
              </a:defRPr>
            </a:lvl6pPr>
            <a:lvl7pPr marL="3028082" indent="-232929" eaLnBrk="0" fontAlgn="base" hangingPunct="0">
              <a:spcBef>
                <a:spcPct val="30000"/>
              </a:spcBef>
              <a:spcAft>
                <a:spcPct val="0"/>
              </a:spcAft>
              <a:defRPr sz="1300">
                <a:solidFill>
                  <a:schemeClr val="tx1"/>
                </a:solidFill>
                <a:latin typeface="Arial" charset="0"/>
                <a:ea typeface="ＭＳ Ｐゴシック" pitchFamily="34" charset="-128"/>
              </a:defRPr>
            </a:lvl7pPr>
            <a:lvl8pPr marL="3493941" indent="-232929" eaLnBrk="0" fontAlgn="base" hangingPunct="0">
              <a:spcBef>
                <a:spcPct val="30000"/>
              </a:spcBef>
              <a:spcAft>
                <a:spcPct val="0"/>
              </a:spcAft>
              <a:defRPr sz="1300">
                <a:solidFill>
                  <a:schemeClr val="tx1"/>
                </a:solidFill>
                <a:latin typeface="Arial" charset="0"/>
                <a:ea typeface="ＭＳ Ｐゴシック" pitchFamily="34" charset="-128"/>
              </a:defRPr>
            </a:lvl8pPr>
            <a:lvl9pPr marL="3959800" indent="-232929" eaLnBrk="0" fontAlgn="base" hangingPunct="0">
              <a:spcBef>
                <a:spcPct val="30000"/>
              </a:spcBef>
              <a:spcAft>
                <a:spcPct val="0"/>
              </a:spcAft>
              <a:defRPr sz="1300">
                <a:solidFill>
                  <a:schemeClr val="tx1"/>
                </a:solidFill>
                <a:latin typeface="Arial" charset="0"/>
                <a:ea typeface="ＭＳ Ｐゴシック" pitchFamily="34" charset="-128"/>
              </a:defRPr>
            </a:lvl9pPr>
          </a:lstStyle>
          <a:p>
            <a:pPr eaLnBrk="1" hangingPunct="1">
              <a:spcBef>
                <a:spcPct val="0"/>
              </a:spcBef>
            </a:pPr>
            <a:fld id="{145F881F-473D-46E0-A502-75BE71230576}" type="slidenum">
              <a:rPr lang="en-US" altLang="en-US"/>
              <a:pPr eaLnBrk="1" hangingPunct="1">
                <a:spcBef>
                  <a:spcPct val="0"/>
                </a:spcBef>
              </a:pPr>
              <a:t>25</a:t>
            </a:fld>
            <a:endParaRPr lang="en-US" alt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Post infection rates and the number of patients affected by SSIs to bulletin boards. Document a number (e.g., 10 patients in the last quarter) to make it real for staff. Find out whether staff members know about or understand their surgical site infection rates. Before they can own the rates, they have to be aware of the rates.</a:t>
            </a:r>
          </a:p>
          <a:p>
            <a:r>
              <a:rPr lang="en-US" sz="1200" kern="1200" dirty="0" smtClean="0">
                <a:solidFill>
                  <a:schemeClr val="tx1"/>
                </a:solidFill>
                <a:effectLst/>
                <a:latin typeface="+mn-lt"/>
                <a:ea typeface="+mn-ea"/>
                <a:cs typeface="+mn-cs"/>
              </a:rPr>
              <a:t>Share stories about how SSIs affected the patient’s life, his or her children, family, and their job. These devastating stories are exceedingly effective at initiating change. Stories elicit emotions, change minds, and facilitate change in behavior.</a:t>
            </a:r>
          </a:p>
          <a:p>
            <a:r>
              <a:rPr lang="en-US" sz="1200" kern="1200" dirty="0" smtClean="0">
                <a:solidFill>
                  <a:schemeClr val="tx1"/>
                </a:solidFill>
                <a:effectLst/>
                <a:latin typeface="+mn-lt"/>
                <a:ea typeface="+mn-ea"/>
                <a:cs typeface="+mn-cs"/>
              </a:rPr>
              <a:t>Use the audit tool to present SSI cases to leadership, staff, and the infection control community. These tools will reveal the evidence-based therapies–therapies that could have prevented SSIs–not provided to the patients with SSIs. </a:t>
            </a:r>
          </a:p>
          <a:p>
            <a:r>
              <a:rPr lang="en-US" sz="1200" kern="1200" dirty="0" smtClean="0">
                <a:solidFill>
                  <a:schemeClr val="tx1"/>
                </a:solidFill>
                <a:effectLst/>
                <a:latin typeface="+mn-lt"/>
                <a:ea typeface="+mn-ea"/>
                <a:cs typeface="+mn-cs"/>
              </a:rPr>
              <a:t>Highlight staff members that ensure patients receive the evidence-based therapies. </a:t>
            </a:r>
          </a:p>
          <a:p>
            <a:r>
              <a:rPr lang="en-US" sz="1200" kern="1200" dirty="0" smtClean="0">
                <a:solidFill>
                  <a:schemeClr val="tx1"/>
                </a:solidFill>
                <a:effectLst/>
                <a:latin typeface="+mn-lt"/>
                <a:ea typeface="+mn-ea"/>
                <a:cs typeface="+mn-cs"/>
              </a:rPr>
              <a:t>Teach and emphasize that these infections are preventable. At this point in the safety program, this may seem like old news to you. That is not the case for all of your frontline providers. Be vigilant. Often, in spite of efforts to communicate infection rates, frontline staff may still lack awareness of the rates. In fact, frontline staff may not realize that reducing SSIs is an organizational priority or what the reduction goals are. Tell them, as often and in as many ways as possible. Never assume they know.</a:t>
            </a:r>
            <a:r>
              <a:rPr lang="en-US" dirty="0" smtClean="0">
                <a:effectLst/>
              </a:rPr>
              <a:t> </a:t>
            </a:r>
            <a:endParaRPr lang="en-US" altLang="en-US" dirty="0" smtClean="0">
              <a:latin typeface="Arial"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People may say “we don’t have time” or “we don’t have money.” Initial quality efforts rarely have the luxury of protected time or extra funding to accomplish the goals. This is true across many organizations, but especially true in health care.</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So what options do you have if you can’t offer time or financial incentives?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Recognize and exploit the opportunities you have by tapping into other means of motivation. Intrinsic motivation refers to internal, psychological rewards that derive from the work itself. It entails the personal satisfaction of performing a job well, exceeding your own expectations, or perhaps feeling a part of something larger.</a:t>
            </a:r>
          </a:p>
          <a:p>
            <a:r>
              <a:rPr lang="en-US" sz="1200" kern="1200" dirty="0" smtClean="0">
                <a:solidFill>
                  <a:schemeClr val="tx1"/>
                </a:solidFill>
                <a:effectLst/>
                <a:latin typeface="+mn-lt"/>
                <a:ea typeface="+mn-ea"/>
                <a:cs typeface="+mn-cs"/>
              </a:rPr>
              <a:t>Extrinsic motivation refers to external rewards or incentives attached to the work. Salary, promotions, and praise are all examples of extrinsic motivators.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Can you think of budget-friendly extrinsic motivators?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Use both types of motivators to engage staff members. Post team members’ names and pictures and team successes. Say thank you at a staff meeting for the dedication to quality improvement and improving patient safety. Share stories of good catches and extra efforts; share stories about your patients.</a:t>
            </a:r>
          </a:p>
          <a:p>
            <a:r>
              <a:rPr lang="en-US" sz="1200" kern="1200" dirty="0" smtClean="0">
                <a:solidFill>
                  <a:schemeClr val="tx1"/>
                </a:solidFill>
                <a:effectLst/>
                <a:latin typeface="+mn-lt"/>
                <a:ea typeface="+mn-ea"/>
                <a:cs typeface="+mn-cs"/>
              </a:rPr>
              <a:t>There are opportunities to understand what motivates our staff, both intrinsic and extrinsic. Ask staff for their input. Give staff opportunities to shine and showcase their work to senior leaders and throughout the organization or the community.</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pPr>
              <a:defRPr/>
            </a:pPr>
            <a:fld id="{D1D22A5D-3354-4811-89EE-11330B94FBB5}" type="slidenum">
              <a:rPr lang="en-US" smtClean="0"/>
              <a:pPr>
                <a:defRPr/>
              </a:pPr>
              <a:t>26</a:t>
            </a:fld>
            <a:endParaRPr lang="en-US" dirty="0"/>
          </a:p>
        </p:txBody>
      </p:sp>
    </p:spTree>
    <p:extLst>
      <p:ext uri="{BB962C8B-B14F-4D97-AF65-F5344CB8AC3E}">
        <p14:creationId xmlns:p14="http://schemas.microsoft.com/office/powerpoint/2010/main" val="1915263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Celebrate your heroes. Recognize those with the courage to speak up and stop a patient from being harmed. Meeting announcements, newsletters, bulletin boards are inexpensive yet effective ways to show staff what their leaders value and, ultimately, improve safety culture.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27</a:t>
            </a:fld>
            <a:endParaRPr lang="en-US" dirty="0"/>
          </a:p>
        </p:txBody>
      </p:sp>
    </p:spTree>
    <p:extLst>
      <p:ext uri="{BB962C8B-B14F-4D97-AF65-F5344CB8AC3E}">
        <p14:creationId xmlns:p14="http://schemas.microsoft.com/office/powerpoint/2010/main" val="2233157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ea typeface="ＭＳ Ｐゴシック" pitchFamily="34" charset="-128"/>
              </a:defRPr>
            </a:lvl1pPr>
            <a:lvl2pPr marL="757020" indent="-291161" eaLnBrk="0" hangingPunct="0">
              <a:spcBef>
                <a:spcPct val="30000"/>
              </a:spcBef>
              <a:defRPr sz="1300">
                <a:solidFill>
                  <a:schemeClr val="tx1"/>
                </a:solidFill>
                <a:latin typeface="Arial" charset="0"/>
                <a:ea typeface="ＭＳ Ｐゴシック" pitchFamily="34" charset="-128"/>
              </a:defRPr>
            </a:lvl2pPr>
            <a:lvl3pPr marL="1164647" indent="-232929" eaLnBrk="0" hangingPunct="0">
              <a:spcBef>
                <a:spcPct val="30000"/>
              </a:spcBef>
              <a:defRPr sz="1300">
                <a:solidFill>
                  <a:schemeClr val="tx1"/>
                </a:solidFill>
                <a:latin typeface="Arial" charset="0"/>
                <a:ea typeface="ＭＳ Ｐゴシック" pitchFamily="34" charset="-128"/>
              </a:defRPr>
            </a:lvl3pPr>
            <a:lvl4pPr marL="1630505" indent="-232929" eaLnBrk="0" hangingPunct="0">
              <a:spcBef>
                <a:spcPct val="30000"/>
              </a:spcBef>
              <a:defRPr sz="1300">
                <a:solidFill>
                  <a:schemeClr val="tx1"/>
                </a:solidFill>
                <a:latin typeface="Arial" charset="0"/>
                <a:ea typeface="ＭＳ Ｐゴシック" pitchFamily="34" charset="-128"/>
              </a:defRPr>
            </a:lvl4pPr>
            <a:lvl5pPr marL="2096365" indent="-232929" eaLnBrk="0" hangingPunct="0">
              <a:spcBef>
                <a:spcPct val="30000"/>
              </a:spcBef>
              <a:defRPr sz="1300">
                <a:solidFill>
                  <a:schemeClr val="tx1"/>
                </a:solidFill>
                <a:latin typeface="Arial" charset="0"/>
                <a:ea typeface="ＭＳ Ｐゴシック" pitchFamily="34" charset="-128"/>
              </a:defRPr>
            </a:lvl5pPr>
            <a:lvl6pPr marL="2562224" indent="-232929" eaLnBrk="0" fontAlgn="base" hangingPunct="0">
              <a:spcBef>
                <a:spcPct val="30000"/>
              </a:spcBef>
              <a:spcAft>
                <a:spcPct val="0"/>
              </a:spcAft>
              <a:defRPr sz="1300">
                <a:solidFill>
                  <a:schemeClr val="tx1"/>
                </a:solidFill>
                <a:latin typeface="Arial" charset="0"/>
                <a:ea typeface="ＭＳ Ｐゴシック" pitchFamily="34" charset="-128"/>
              </a:defRPr>
            </a:lvl6pPr>
            <a:lvl7pPr marL="3028082" indent="-232929" eaLnBrk="0" fontAlgn="base" hangingPunct="0">
              <a:spcBef>
                <a:spcPct val="30000"/>
              </a:spcBef>
              <a:spcAft>
                <a:spcPct val="0"/>
              </a:spcAft>
              <a:defRPr sz="1300">
                <a:solidFill>
                  <a:schemeClr val="tx1"/>
                </a:solidFill>
                <a:latin typeface="Arial" charset="0"/>
                <a:ea typeface="ＭＳ Ｐゴシック" pitchFamily="34" charset="-128"/>
              </a:defRPr>
            </a:lvl7pPr>
            <a:lvl8pPr marL="3493941" indent="-232929" eaLnBrk="0" fontAlgn="base" hangingPunct="0">
              <a:spcBef>
                <a:spcPct val="30000"/>
              </a:spcBef>
              <a:spcAft>
                <a:spcPct val="0"/>
              </a:spcAft>
              <a:defRPr sz="1300">
                <a:solidFill>
                  <a:schemeClr val="tx1"/>
                </a:solidFill>
                <a:latin typeface="Arial" charset="0"/>
                <a:ea typeface="ＭＳ Ｐゴシック" pitchFamily="34" charset="-128"/>
              </a:defRPr>
            </a:lvl8pPr>
            <a:lvl9pPr marL="3959800" indent="-232929" eaLnBrk="0" fontAlgn="base" hangingPunct="0">
              <a:spcBef>
                <a:spcPct val="30000"/>
              </a:spcBef>
              <a:spcAft>
                <a:spcPct val="0"/>
              </a:spcAft>
              <a:defRPr sz="1300">
                <a:solidFill>
                  <a:schemeClr val="tx1"/>
                </a:solidFill>
                <a:latin typeface="Arial" charset="0"/>
                <a:ea typeface="ＭＳ Ｐゴシック" pitchFamily="34" charset="-128"/>
              </a:defRPr>
            </a:lvl9pPr>
          </a:lstStyle>
          <a:p>
            <a:pPr eaLnBrk="1" hangingPunct="1">
              <a:spcBef>
                <a:spcPct val="0"/>
              </a:spcBef>
            </a:pPr>
            <a:fld id="{995F11D5-65D5-4148-9435-89480B75EBC6}" type="slidenum">
              <a:rPr lang="en-US" altLang="en-US"/>
              <a:pPr eaLnBrk="1" hangingPunct="1">
                <a:spcBef>
                  <a:spcPct val="0"/>
                </a:spcBef>
              </a:pPr>
              <a:t>28</a:t>
            </a:fld>
            <a:endParaRPr lang="en-US" alt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Offer staff many opportunities for education. Not all clinicians can join an event. If your goal is to ensure that all providers perform appropriate preoperative skin preparation, then provide multiple opportunities for sharing and discussing the guidelines. Prioritize educating staff on the expectations.</a:t>
            </a:r>
          </a:p>
          <a:p>
            <a:r>
              <a:rPr lang="en-US" sz="1200" kern="1200" dirty="0" smtClean="0">
                <a:solidFill>
                  <a:schemeClr val="tx1"/>
                </a:solidFill>
                <a:effectLst/>
                <a:latin typeface="+mn-lt"/>
                <a:ea typeface="+mn-ea"/>
                <a:cs typeface="+mn-cs"/>
              </a:rPr>
              <a:t>This next point cannot be stressed enough. Always underestimate what your staff knows about the team’s goals or progress. Never assume everyone knows or that the information is old. Generally</a:t>
            </a:r>
            <a:r>
              <a:rPr lang="en-US" sz="1200" kern="1200" smtClean="0">
                <a:solidFill>
                  <a:schemeClr val="tx1"/>
                </a:solidFill>
                <a:effectLst/>
                <a:latin typeface="+mn-lt"/>
                <a:ea typeface="+mn-ea"/>
                <a:cs typeface="+mn-cs"/>
              </a:rPr>
              <a:t>, staff </a:t>
            </a:r>
            <a:r>
              <a:rPr lang="en-US" sz="1200" kern="1200" dirty="0" smtClean="0">
                <a:solidFill>
                  <a:schemeClr val="tx1"/>
                </a:solidFill>
                <a:effectLst/>
                <a:latin typeface="+mn-lt"/>
                <a:ea typeface="+mn-ea"/>
                <a:cs typeface="+mn-cs"/>
              </a:rPr>
              <a:t>members have far less exposure to priorities than expected. Keep sharing information in multiple arenas and formats.</a:t>
            </a:r>
          </a:p>
          <a:p>
            <a:r>
              <a:rPr lang="en-US" sz="1200" kern="1200" dirty="0" smtClean="0">
                <a:solidFill>
                  <a:schemeClr val="tx1"/>
                </a:solidFill>
                <a:effectLst/>
                <a:latin typeface="+mn-lt"/>
                <a:ea typeface="+mn-ea"/>
                <a:cs typeface="+mn-cs"/>
              </a:rPr>
              <a:t>Find creative ways to communicate. A few moments ago we referenced meeting announcements, newsletters, and bulletin boards. Other ideas involve posts in the break room, posts in the restrooms, and treats to celebrate successes.</a:t>
            </a:r>
          </a:p>
          <a:p>
            <a:r>
              <a:rPr lang="en-US" sz="1200" kern="1200" dirty="0" smtClean="0">
                <a:solidFill>
                  <a:schemeClr val="tx1"/>
                </a:solidFill>
                <a:effectLst/>
                <a:latin typeface="+mn-lt"/>
                <a:ea typeface="+mn-ea"/>
                <a:cs typeface="+mn-cs"/>
              </a:rPr>
              <a:t>One team encouraged people to tell the team story to a coworker. If that coworker could answer a question or two about the team or intervention at a staff meeting, both received a small prize. This was a great example of education engaging (two Es with one action).</a:t>
            </a:r>
            <a:r>
              <a:rPr lang="en-US" dirty="0" smtClean="0">
                <a:effectLst/>
              </a:rPr>
              <a:t> </a:t>
            </a:r>
            <a:endParaRPr lang="en-US" altLang="en-US" dirty="0" smtClean="0">
              <a:latin typeface="Arial"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57020" indent="-291161" eaLnBrk="0" hangingPunct="0">
              <a:defRPr sz="2400">
                <a:solidFill>
                  <a:schemeClr val="tx1"/>
                </a:solidFill>
                <a:latin typeface="Times" charset="0"/>
                <a:ea typeface="ＭＳ Ｐゴシック" charset="0"/>
              </a:defRPr>
            </a:lvl2pPr>
            <a:lvl3pPr marL="1164647" indent="-232929" eaLnBrk="0" hangingPunct="0">
              <a:defRPr sz="2400">
                <a:solidFill>
                  <a:schemeClr val="tx1"/>
                </a:solidFill>
                <a:latin typeface="Times" charset="0"/>
                <a:ea typeface="ＭＳ Ｐゴシック" charset="0"/>
              </a:defRPr>
            </a:lvl3pPr>
            <a:lvl4pPr marL="1630505" indent="-232929" eaLnBrk="0" hangingPunct="0">
              <a:defRPr sz="2400">
                <a:solidFill>
                  <a:schemeClr val="tx1"/>
                </a:solidFill>
                <a:latin typeface="Times" charset="0"/>
                <a:ea typeface="ＭＳ Ｐゴシック" charset="0"/>
              </a:defRPr>
            </a:lvl4pPr>
            <a:lvl5pPr marL="2096365" indent="-232929" eaLnBrk="0" hangingPunct="0">
              <a:defRPr sz="2400">
                <a:solidFill>
                  <a:schemeClr val="tx1"/>
                </a:solidFill>
                <a:latin typeface="Times" charset="0"/>
                <a:ea typeface="ＭＳ Ｐゴシック" charset="0"/>
              </a:defRPr>
            </a:lvl5pPr>
            <a:lvl6pPr marL="2562224" indent="-232929" eaLnBrk="0" fontAlgn="base" hangingPunct="0">
              <a:spcBef>
                <a:spcPct val="0"/>
              </a:spcBef>
              <a:spcAft>
                <a:spcPct val="0"/>
              </a:spcAft>
              <a:defRPr sz="2400">
                <a:solidFill>
                  <a:schemeClr val="tx1"/>
                </a:solidFill>
                <a:latin typeface="Times" charset="0"/>
                <a:ea typeface="ＭＳ Ｐゴシック" charset="0"/>
              </a:defRPr>
            </a:lvl6pPr>
            <a:lvl7pPr marL="3028082" indent="-232929" eaLnBrk="0" fontAlgn="base" hangingPunct="0">
              <a:spcBef>
                <a:spcPct val="0"/>
              </a:spcBef>
              <a:spcAft>
                <a:spcPct val="0"/>
              </a:spcAft>
              <a:defRPr sz="2400">
                <a:solidFill>
                  <a:schemeClr val="tx1"/>
                </a:solidFill>
                <a:latin typeface="Times" charset="0"/>
                <a:ea typeface="ＭＳ Ｐゴシック" charset="0"/>
              </a:defRPr>
            </a:lvl7pPr>
            <a:lvl8pPr marL="3493941" indent="-232929" eaLnBrk="0" fontAlgn="base" hangingPunct="0">
              <a:spcBef>
                <a:spcPct val="0"/>
              </a:spcBef>
              <a:spcAft>
                <a:spcPct val="0"/>
              </a:spcAft>
              <a:defRPr sz="2400">
                <a:solidFill>
                  <a:schemeClr val="tx1"/>
                </a:solidFill>
                <a:latin typeface="Times" charset="0"/>
                <a:ea typeface="ＭＳ Ｐゴシック" charset="0"/>
              </a:defRPr>
            </a:lvl8pPr>
            <a:lvl9pPr marL="3959800" indent="-232929"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584E0F3D-CB71-9045-952B-B297268331C0}" type="slidenum">
              <a:rPr lang="en-US" sz="1300">
                <a:latin typeface="Arial" charset="0"/>
              </a:rPr>
              <a:pPr eaLnBrk="1" hangingPunct="1"/>
              <a:t>29</a:t>
            </a:fld>
            <a:endParaRPr lang="en-US" sz="1300" dirty="0">
              <a:latin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Principles of safe system design, a feature of high-reliability organizations, focus on systems rather than individuals. We need to build a system that makes it easier for providers to do the right thing and harder for providers to do the wrong thing. </a:t>
            </a:r>
          </a:p>
          <a:p>
            <a:r>
              <a:rPr lang="en-US" sz="1200" kern="1200" dirty="0" smtClean="0">
                <a:solidFill>
                  <a:schemeClr val="tx1"/>
                </a:solidFill>
                <a:effectLst/>
                <a:latin typeface="+mn-lt"/>
                <a:ea typeface="+mn-ea"/>
                <a:cs typeface="+mn-cs"/>
              </a:rPr>
              <a:t>Consider this example: </a:t>
            </a:r>
          </a:p>
          <a:p>
            <a:r>
              <a:rPr lang="en-US" sz="1200" kern="1200" dirty="0" smtClean="0">
                <a:solidFill>
                  <a:schemeClr val="tx1"/>
                </a:solidFill>
                <a:effectLst/>
                <a:latin typeface="+mn-lt"/>
                <a:ea typeface="+mn-ea"/>
                <a:cs typeface="+mn-cs"/>
              </a:rPr>
              <a:t>If a provider wants to order an antibiotic for a patient who may be septic, the ordering system could prompt with a couple of questions and then recommend a particular antibiotic. If the provider agreed and selected the recommendation, the antibiotic would then be ordered. </a:t>
            </a:r>
          </a:p>
          <a:p>
            <a:r>
              <a:rPr lang="en-US" sz="1200" kern="1200" dirty="0" smtClean="0">
                <a:solidFill>
                  <a:schemeClr val="tx1"/>
                </a:solidFill>
                <a:effectLst/>
                <a:latin typeface="+mn-lt"/>
                <a:ea typeface="+mn-ea"/>
                <a:cs typeface="+mn-cs"/>
              </a:rPr>
              <a:t>If the provider does not agree with the antibiotic selection, that would be OK. However, the provider would then need to provide additional information for the requested selection. The provider would retain autonomy. This additional step in the ordering system encourages consistent care. It also encourages evidence-based care rather than individual preference, as well as strengthens the system.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can you standardize work to make it easier for providers to do the right thing? </a:t>
            </a:r>
          </a:p>
          <a:p>
            <a:r>
              <a:rPr lang="en-US" sz="1200" kern="1200" dirty="0" smtClean="0">
                <a:solidFill>
                  <a:schemeClr val="tx1"/>
                </a:solidFill>
                <a:effectLst/>
                <a:latin typeface="+mn-lt"/>
                <a:ea typeface="+mn-ea"/>
                <a:cs typeface="+mn-cs"/>
              </a:rPr>
              <a:t>What independent checks can you create?</a:t>
            </a:r>
          </a:p>
          <a:p>
            <a:r>
              <a:rPr lang="en-US" sz="1200" kern="1200" dirty="0" smtClean="0">
                <a:solidFill>
                  <a:schemeClr val="tx1"/>
                </a:solidFill>
                <a:effectLst/>
                <a:latin typeface="+mn-lt"/>
                <a:ea typeface="+mn-ea"/>
                <a:cs typeface="+mn-cs"/>
              </a:rPr>
              <a:t>The principles of safe design apply to BOTH technical tasks and teamwork.</a:t>
            </a:r>
          </a:p>
          <a:p>
            <a:r>
              <a:rPr lang="en-US" sz="1200" i="1" kern="1200" dirty="0" smtClean="0">
                <a:solidFill>
                  <a:schemeClr val="tx1"/>
                </a:solidFill>
                <a:effectLst/>
                <a:latin typeface="+mn-lt"/>
                <a:ea typeface="+mn-ea"/>
                <a:cs typeface="+mn-cs"/>
              </a:rPr>
              <a:t>To learn more about Science of Safety, watch this informative 23-minute video: </a:t>
            </a:r>
            <a:r>
              <a:rPr lang="en-US" sz="1200" i="1" u="sng" kern="1200" dirty="0" smtClean="0">
                <a:solidFill>
                  <a:schemeClr val="tx1"/>
                </a:solidFill>
                <a:effectLst/>
                <a:latin typeface="+mn-lt"/>
                <a:ea typeface="+mn-ea"/>
                <a:cs typeface="+mn-cs"/>
                <a:hlinkClick r:id="rId3"/>
              </a:rPr>
              <a:t>http://www.ahrq.gov/professionals/education/curriculum-tools/cusptoolkit/modules/understand/index.html</a:t>
            </a:r>
            <a:r>
              <a:rPr lang="en-US" sz="1200"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Briefings and debriefings have been linked to reductions in communication breakdowns, operating room delays, communication-related disruptions, nursing time spent away from the patient’s bedside, operating room traffic, and SSIs. It also reduces nursing time spent in the core, or the sterile room where surgical supplies are stored. Mortality rates drop also if briefings are done well. Briefings and debriefings result in improved communication and teamwork.</a:t>
            </a:r>
            <a:r>
              <a:rPr lang="en-US" dirty="0" smtClean="0">
                <a:effectLst/>
              </a:rPr>
              <a:t> </a:t>
            </a:r>
            <a:endParaRPr lang="en-US" altLang="en-US" dirty="0">
              <a:latin typeface="Times" pitchFamily="-8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pitchFamily="-84" charset="0"/>
                <a:ea typeface="MS PGothic" pitchFamily="34" charset="-128"/>
              </a:defRPr>
            </a:lvl1pPr>
            <a:lvl2pPr marL="757020" indent="-291161" eaLnBrk="0" hangingPunct="0">
              <a:spcBef>
                <a:spcPct val="30000"/>
              </a:spcBef>
              <a:defRPr sz="1300">
                <a:solidFill>
                  <a:schemeClr val="tx1"/>
                </a:solidFill>
                <a:latin typeface="Times" pitchFamily="-84" charset="0"/>
                <a:ea typeface="MS PGothic" pitchFamily="34" charset="-128"/>
              </a:defRPr>
            </a:lvl2pPr>
            <a:lvl3pPr marL="1164647" indent="-232929" eaLnBrk="0" hangingPunct="0">
              <a:spcBef>
                <a:spcPct val="30000"/>
              </a:spcBef>
              <a:defRPr sz="1300">
                <a:solidFill>
                  <a:schemeClr val="tx1"/>
                </a:solidFill>
                <a:latin typeface="Times" pitchFamily="-84" charset="0"/>
                <a:ea typeface="MS PGothic" pitchFamily="34" charset="-128"/>
              </a:defRPr>
            </a:lvl3pPr>
            <a:lvl4pPr marL="1630505" indent="-232929" eaLnBrk="0" hangingPunct="0">
              <a:spcBef>
                <a:spcPct val="30000"/>
              </a:spcBef>
              <a:defRPr sz="1300">
                <a:solidFill>
                  <a:schemeClr val="tx1"/>
                </a:solidFill>
                <a:latin typeface="Times" pitchFamily="-84" charset="0"/>
                <a:ea typeface="MS PGothic" pitchFamily="34" charset="-128"/>
              </a:defRPr>
            </a:lvl4pPr>
            <a:lvl5pPr marL="2096365" indent="-232929" eaLnBrk="0" hangingPunct="0">
              <a:spcBef>
                <a:spcPct val="30000"/>
              </a:spcBef>
              <a:defRPr sz="1300">
                <a:solidFill>
                  <a:schemeClr val="tx1"/>
                </a:solidFill>
                <a:latin typeface="Times" pitchFamily="-84" charset="0"/>
                <a:ea typeface="MS PGothic" pitchFamily="34" charset="-128"/>
              </a:defRPr>
            </a:lvl5pPr>
            <a:lvl6pPr marL="2562224" indent="-232929" eaLnBrk="0" fontAlgn="base" hangingPunct="0">
              <a:spcBef>
                <a:spcPct val="30000"/>
              </a:spcBef>
              <a:spcAft>
                <a:spcPct val="0"/>
              </a:spcAft>
              <a:defRPr sz="1300">
                <a:solidFill>
                  <a:schemeClr val="tx1"/>
                </a:solidFill>
                <a:latin typeface="Times" pitchFamily="-84" charset="0"/>
                <a:ea typeface="MS PGothic" pitchFamily="34" charset="-128"/>
              </a:defRPr>
            </a:lvl6pPr>
            <a:lvl7pPr marL="3028082" indent="-232929" eaLnBrk="0" fontAlgn="base" hangingPunct="0">
              <a:spcBef>
                <a:spcPct val="30000"/>
              </a:spcBef>
              <a:spcAft>
                <a:spcPct val="0"/>
              </a:spcAft>
              <a:defRPr sz="1300">
                <a:solidFill>
                  <a:schemeClr val="tx1"/>
                </a:solidFill>
                <a:latin typeface="Times" pitchFamily="-84" charset="0"/>
                <a:ea typeface="MS PGothic" pitchFamily="34" charset="-128"/>
              </a:defRPr>
            </a:lvl7pPr>
            <a:lvl8pPr marL="3493941" indent="-232929" eaLnBrk="0" fontAlgn="base" hangingPunct="0">
              <a:spcBef>
                <a:spcPct val="30000"/>
              </a:spcBef>
              <a:spcAft>
                <a:spcPct val="0"/>
              </a:spcAft>
              <a:defRPr sz="1300">
                <a:solidFill>
                  <a:schemeClr val="tx1"/>
                </a:solidFill>
                <a:latin typeface="Times" pitchFamily="-84" charset="0"/>
                <a:ea typeface="MS PGothic" pitchFamily="34" charset="-128"/>
              </a:defRPr>
            </a:lvl8pPr>
            <a:lvl9pPr marL="3959800" indent="-232929" eaLnBrk="0" fontAlgn="base" hangingPunct="0">
              <a:spcBef>
                <a:spcPct val="30000"/>
              </a:spcBef>
              <a:spcAft>
                <a:spcPct val="0"/>
              </a:spcAft>
              <a:defRPr sz="1300">
                <a:solidFill>
                  <a:schemeClr val="tx1"/>
                </a:solidFill>
                <a:latin typeface="Times" pitchFamily="-84" charset="0"/>
                <a:ea typeface="MS PGothic" pitchFamily="34" charset="-128"/>
              </a:defRPr>
            </a:lvl9pPr>
          </a:lstStyle>
          <a:p>
            <a:pPr eaLnBrk="1" hangingPunct="1">
              <a:spcBef>
                <a:spcPct val="0"/>
              </a:spcBef>
            </a:pPr>
            <a:fld id="{25A6EF30-54E1-4251-9A6B-66EB41C18A00}" type="slidenum">
              <a:rPr lang="en-US" altLang="en-US">
                <a:latin typeface="Arial" pitchFamily="34" charset="0"/>
              </a:rPr>
              <a:pPr eaLnBrk="1" hangingPunct="1">
                <a:spcBef>
                  <a:spcPct val="0"/>
                </a:spcBef>
              </a:pPr>
              <a:t>30</a:t>
            </a:fld>
            <a:endParaRPr lang="en-US" alt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Intervention bundles were developed in the mid-1990s to improve the care of mechanically ventilated patients. These bundles collected evidence-based practices, typically five to seven elements­ because social psychologists say we can remember about five to seven things. Once that list gets longer, we have a hard time remembering the items. Think of seven-digit phone numbers—same reasoning.</a:t>
            </a:r>
          </a:p>
          <a:p>
            <a:r>
              <a:rPr lang="en-US" sz="1200" kern="1200" dirty="0" smtClean="0">
                <a:solidFill>
                  <a:schemeClr val="tx1"/>
                </a:solidFill>
                <a:effectLst/>
                <a:latin typeface="+mn-lt"/>
                <a:ea typeface="+mn-ea"/>
                <a:cs typeface="+mn-cs"/>
              </a:rPr>
              <a:t>Bundles have promise. If needed, bundles could expand over seven items. However, a shorter list can focus your effort and help communicate the concept within the organization. </a:t>
            </a:r>
          </a:p>
          <a:p>
            <a:r>
              <a:rPr lang="en-US" sz="1200" kern="1200" dirty="0" smtClean="0">
                <a:solidFill>
                  <a:schemeClr val="tx1"/>
                </a:solidFill>
                <a:effectLst/>
                <a:latin typeface="+mn-lt"/>
                <a:ea typeface="+mn-ea"/>
                <a:cs typeface="+mn-cs"/>
              </a:rPr>
              <a:t>Bundles are dynamic and can evolve over time. They should represent local wisdom and local defects–what’s going on in one hospital will differ from what is happening in another. </a:t>
            </a:r>
          </a:p>
          <a:p>
            <a:r>
              <a:rPr lang="en-US" sz="1200" kern="1200" dirty="0" smtClean="0">
                <a:solidFill>
                  <a:schemeClr val="tx1"/>
                </a:solidFill>
                <a:effectLst/>
                <a:latin typeface="+mn-lt"/>
                <a:ea typeface="+mn-ea"/>
                <a:cs typeface="+mn-cs"/>
              </a:rPr>
              <a:t>The development of the Surgical Care Improvement Program (SCIP) measures represents an effort in which surgical experts identified salient interventions to prevent SSIs. But nationally, improving compliance with SCIP measures has not translated into reductions in SSIs. The evidence does not currently support an association between performance in SCIP measures and successful reduction of SSIs. Vary the content of the bundle based on your local defects. Standardize the approach used to develop a bundle, not necessarily the elements in a bundle.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3</a:t>
            </a:fld>
            <a:endParaRPr lang="en-US" dirty="0"/>
          </a:p>
        </p:txBody>
      </p:sp>
    </p:spTree>
    <p:extLst>
      <p:ext uri="{BB962C8B-B14F-4D97-AF65-F5344CB8AC3E}">
        <p14:creationId xmlns:p14="http://schemas.microsoft.com/office/powerpoint/2010/main" val="3429303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After you have built your intervention bundle around the areas that you want to focus on, use the briefing and debriefing tools to support efforts to resolve those defects. Customize your briefing and debriefing based on local defects.</a:t>
            </a:r>
          </a:p>
          <a:p>
            <a:r>
              <a:rPr lang="en-US" sz="1200" kern="1200" dirty="0" smtClean="0">
                <a:solidFill>
                  <a:schemeClr val="tx1"/>
                </a:solidFill>
                <a:effectLst/>
                <a:latin typeface="+mn-lt"/>
                <a:ea typeface="+mn-ea"/>
                <a:cs typeface="+mn-cs"/>
              </a:rPr>
              <a:t>This former briefing process [point to example on slide] involved a long and cumbersome form. In fact, the same form was used in all operating rooms. The process did not include followup on the comments.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valuable do you think the frontline providers found briefing with a long form listing issues that did not change?</a:t>
            </a:r>
          </a:p>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Staff will not find value in the briefing process unless the time they put into it helps them do their job or helps their patients. Use briefing time to identify defects. These defects can escalate problems faced during the case and prioritize finding a solution. Use the briefing and debriefing tools to resolve issues and provide feedback.</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31</a:t>
            </a:fld>
            <a:endParaRPr lang="en-US" dirty="0"/>
          </a:p>
        </p:txBody>
      </p:sp>
    </p:spTree>
    <p:extLst>
      <p:ext uri="{BB962C8B-B14F-4D97-AF65-F5344CB8AC3E}">
        <p14:creationId xmlns:p14="http://schemas.microsoft.com/office/powerpoint/2010/main" val="3867852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Again, customize whatever tool you choose based on your specific needs. Include the components of your local bundle. Comments from your tool should help you identify defects or barriers to the interventions.</a:t>
            </a:r>
          </a:p>
          <a:p>
            <a:r>
              <a:rPr lang="en-US" sz="1200" kern="1200" dirty="0" smtClean="0">
                <a:solidFill>
                  <a:schemeClr val="tx1"/>
                </a:solidFill>
                <a:effectLst/>
                <a:latin typeface="+mn-lt"/>
                <a:ea typeface="+mn-ea"/>
                <a:cs typeface="+mn-cs"/>
              </a:rPr>
              <a:t>Here is an example of a tool developed by the Johns Hopkins Colorectal Surgery team.</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32</a:t>
            </a:fld>
            <a:endParaRPr lang="en-US" dirty="0"/>
          </a:p>
        </p:txBody>
      </p:sp>
    </p:spTree>
    <p:extLst>
      <p:ext uri="{BB962C8B-B14F-4D97-AF65-F5344CB8AC3E}">
        <p14:creationId xmlns:p14="http://schemas.microsoft.com/office/powerpoint/2010/main" val="427383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Keep a log of the comments from the debriefing tool. Include the type of issue, the stakeholders, details about the defect, and the action plan. Very simple, it provides a mechanism to log defects and track progress. Share with your staff the issues identified last month or last quarter, the issues resolved, and any issues in progress and the status.</a:t>
            </a:r>
            <a:r>
              <a:rPr lang="en-US" dirty="0" smtClean="0">
                <a:effectLst/>
              </a:rPr>
              <a:t> </a:t>
            </a:r>
            <a:endParaRPr lang="en-US" dirty="0">
              <a:ea typeface="MS PGothic" charset="0"/>
            </a:endParaRPr>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4756" indent="-286445" eaLnBrk="0" hangingPunct="0">
              <a:defRPr sz="2400">
                <a:solidFill>
                  <a:schemeClr val="tx1"/>
                </a:solidFill>
                <a:latin typeface="Times" charset="0"/>
                <a:ea typeface="MS PGothic" charset="0"/>
                <a:cs typeface="MS PGothic" charset="0"/>
              </a:defRPr>
            </a:lvl2pPr>
            <a:lvl3pPr marL="1145779" indent="-229157" eaLnBrk="0" hangingPunct="0">
              <a:defRPr sz="2400">
                <a:solidFill>
                  <a:schemeClr val="tx1"/>
                </a:solidFill>
                <a:latin typeface="Times" charset="0"/>
                <a:ea typeface="MS PGothic" charset="0"/>
                <a:cs typeface="MS PGothic" charset="0"/>
              </a:defRPr>
            </a:lvl3pPr>
            <a:lvl4pPr marL="1604092" indent="-229157" eaLnBrk="0" hangingPunct="0">
              <a:defRPr sz="2400">
                <a:solidFill>
                  <a:schemeClr val="tx1"/>
                </a:solidFill>
                <a:latin typeface="Times" charset="0"/>
                <a:ea typeface="MS PGothic" charset="0"/>
                <a:cs typeface="MS PGothic" charset="0"/>
              </a:defRPr>
            </a:lvl4pPr>
            <a:lvl5pPr marL="2062403" indent="-229157" eaLnBrk="0" hangingPunct="0">
              <a:defRPr sz="2400">
                <a:solidFill>
                  <a:schemeClr val="tx1"/>
                </a:solidFill>
                <a:latin typeface="Times" charset="0"/>
                <a:ea typeface="MS PGothic" charset="0"/>
                <a:cs typeface="MS PGothic" charset="0"/>
              </a:defRPr>
            </a:lvl5pPr>
            <a:lvl6pPr marL="2520715" indent="-229157" eaLnBrk="0" fontAlgn="base" hangingPunct="0">
              <a:spcBef>
                <a:spcPct val="0"/>
              </a:spcBef>
              <a:spcAft>
                <a:spcPct val="0"/>
              </a:spcAft>
              <a:defRPr sz="2400">
                <a:solidFill>
                  <a:schemeClr val="tx1"/>
                </a:solidFill>
                <a:latin typeface="Times" charset="0"/>
                <a:ea typeface="MS PGothic" charset="0"/>
                <a:cs typeface="MS PGothic" charset="0"/>
              </a:defRPr>
            </a:lvl6pPr>
            <a:lvl7pPr marL="2979027" indent="-229157" eaLnBrk="0" fontAlgn="base" hangingPunct="0">
              <a:spcBef>
                <a:spcPct val="0"/>
              </a:spcBef>
              <a:spcAft>
                <a:spcPct val="0"/>
              </a:spcAft>
              <a:defRPr sz="2400">
                <a:solidFill>
                  <a:schemeClr val="tx1"/>
                </a:solidFill>
                <a:latin typeface="Times" charset="0"/>
                <a:ea typeface="MS PGothic" charset="0"/>
                <a:cs typeface="MS PGothic" charset="0"/>
              </a:defRPr>
            </a:lvl7pPr>
            <a:lvl8pPr marL="3437339" indent="-229157" eaLnBrk="0" fontAlgn="base" hangingPunct="0">
              <a:spcBef>
                <a:spcPct val="0"/>
              </a:spcBef>
              <a:spcAft>
                <a:spcPct val="0"/>
              </a:spcAft>
              <a:defRPr sz="2400">
                <a:solidFill>
                  <a:schemeClr val="tx1"/>
                </a:solidFill>
                <a:latin typeface="Times" charset="0"/>
                <a:ea typeface="MS PGothic" charset="0"/>
                <a:cs typeface="MS PGothic" charset="0"/>
              </a:defRPr>
            </a:lvl8pPr>
            <a:lvl9pPr marL="3895651" indent="-229157"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DFCA6260-523C-364A-8293-CB5F681F1FEA}" type="slidenum">
              <a:rPr lang="en-US" sz="1300"/>
              <a:pPr/>
              <a:t>33</a:t>
            </a:fld>
            <a:endParaRPr lang="en-US" sz="13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The colorectal team identified a shortage of instrument sets numerous times through the debriefing process. Based on the recorded evidence, the team was able to advocate for expanding the fleet. Without the documented track record of multiple cases impacted by missing equipment, the hospital had not prioritized the request for additional resources. </a:t>
            </a:r>
            <a:endParaRPr lang="en-US" dirty="0" smtClean="0">
              <a:ea typeface="MS PGothic" charset="0"/>
            </a:endParaRPr>
          </a:p>
        </p:txBody>
      </p:sp>
      <p:sp>
        <p:nvSpPr>
          <p:cNvPr id="4" name="Slide Number Placeholder 3"/>
          <p:cNvSpPr>
            <a:spLocks noGrp="1"/>
          </p:cNvSpPr>
          <p:nvPr>
            <p:ph type="sldNum" sz="quarter" idx="10"/>
          </p:nvPr>
        </p:nvSpPr>
        <p:spPr/>
        <p:txBody>
          <a:bodyPr/>
          <a:lstStyle/>
          <a:p>
            <a:fld id="{E04D2AE5-6C5E-4183-AE68-36DCC769AE24}" type="slidenum">
              <a:rPr lang="en-US" smtClean="0"/>
              <a:t>34</a:t>
            </a:fld>
            <a:endParaRPr lang="en-US" dirty="0"/>
          </a:p>
        </p:txBody>
      </p:sp>
    </p:spTree>
    <p:extLst>
      <p:ext uri="{BB962C8B-B14F-4D97-AF65-F5344CB8AC3E}">
        <p14:creationId xmlns:p14="http://schemas.microsoft.com/office/powerpoint/2010/main" val="3663260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last of the 4 Es is to evaluate. Staff members need to know if their efforts are making a difference. One option is to track SSI rates over time to identify trends, an outcome measure. Other evaluation methods involve evidence-based auditing and SSI investigation tools, or tracking process measures.</a:t>
            </a:r>
          </a:p>
          <a:p>
            <a:r>
              <a:rPr lang="en-US" sz="1200" kern="1200" dirty="0" smtClean="0">
                <a:solidFill>
                  <a:schemeClr val="tx1"/>
                </a:solidFill>
                <a:effectLst/>
                <a:latin typeface="+mn-lt"/>
                <a:ea typeface="+mn-ea"/>
                <a:cs typeface="+mn-cs"/>
              </a:rPr>
              <a:t>Regardless of outcome or process measures data, post your progress in the unit and discuss during staff meetings. Once staff is aware of their rates, they will begin to own that performance data. Acknowledge and celebrate your success.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35</a:t>
            </a:fld>
            <a:endParaRPr lang="en-US" dirty="0"/>
          </a:p>
        </p:txBody>
      </p:sp>
    </p:spTree>
    <p:extLst>
      <p:ext uri="{BB962C8B-B14F-4D97-AF65-F5344CB8AC3E}">
        <p14:creationId xmlns:p14="http://schemas.microsoft.com/office/powerpoint/2010/main" val="2660059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summary, briefings and debriefings provide an evidence-based strategy to standardize care and create independent checks. </a:t>
            </a:r>
          </a:p>
          <a:p>
            <a:r>
              <a:rPr lang="en-US" sz="1200" kern="1200" dirty="0" smtClean="0">
                <a:solidFill>
                  <a:schemeClr val="tx1"/>
                </a:solidFill>
                <a:effectLst/>
                <a:latin typeface="+mn-lt"/>
                <a:ea typeface="+mn-ea"/>
                <a:cs typeface="+mn-cs"/>
              </a:rPr>
              <a:t>Successful interventions require more than compliance; they require engagement.</a:t>
            </a:r>
          </a:p>
          <a:p>
            <a:r>
              <a:rPr lang="en-US" sz="1200" kern="1200" dirty="0" smtClean="0">
                <a:solidFill>
                  <a:schemeClr val="tx1"/>
                </a:solidFill>
                <a:effectLst/>
                <a:latin typeface="+mn-lt"/>
                <a:ea typeface="+mn-ea"/>
                <a:cs typeface="+mn-cs"/>
              </a:rPr>
              <a:t>Customize tools to address your defects, your goals, your surgical setting, your vocabulary, and your work processes.</a:t>
            </a:r>
          </a:p>
          <a:p>
            <a:r>
              <a:rPr lang="en-US" sz="1200" kern="1200" dirty="0" smtClean="0">
                <a:solidFill>
                  <a:schemeClr val="tx1"/>
                </a:solidFill>
                <a:effectLst/>
                <a:latin typeface="+mn-lt"/>
                <a:ea typeface="+mn-ea"/>
                <a:cs typeface="+mn-cs"/>
              </a:rPr>
              <a:t>After the debriefing, close the loop to solve any defects at the system level. Make sure the frontline providers have visibility of these efforts.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36</a:t>
            </a:fld>
            <a:endParaRPr lang="en-US" dirty="0"/>
          </a:p>
        </p:txBody>
      </p:sp>
    </p:spTree>
    <p:extLst>
      <p:ext uri="{BB962C8B-B14F-4D97-AF65-F5344CB8AC3E}">
        <p14:creationId xmlns:p14="http://schemas.microsoft.com/office/powerpoint/2010/main" val="3739176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Briefing and debriefing work. This chart was introduced earlier in this safety program. It shows the significant drop in surgical site infections achieved in colorectal surgeries at Johns Hopkins Hospital. Let’s take another look at it. The journey to eliminate SSIs incorporated many interventions.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occurred around the middle of the timeline?</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Briefing and debriefing was reintroduced with a new tool and feedback process. This allowed the safety team to record defects that </a:t>
            </a:r>
            <a:r>
              <a:rPr lang="en-US" sz="1200" kern="1200" smtClean="0">
                <a:solidFill>
                  <a:schemeClr val="tx1"/>
                </a:solidFill>
                <a:effectLst/>
                <a:latin typeface="+mn-lt"/>
                <a:ea typeface="+mn-ea"/>
                <a:cs typeface="+mn-cs"/>
              </a:rPr>
              <a:t>impacted the current </a:t>
            </a:r>
            <a:r>
              <a:rPr lang="en-US" sz="1200" kern="1200" dirty="0" smtClean="0">
                <a:solidFill>
                  <a:schemeClr val="tx1"/>
                </a:solidFill>
                <a:effectLst/>
                <a:latin typeface="+mn-lt"/>
                <a:ea typeface="+mn-ea"/>
                <a:cs typeface="+mn-cs"/>
              </a:rPr>
              <a:t>case. It also provided an opportunity for teams to revisit the implementation of previous interventions. The debriefing process raised awareness and accountability for the delivery of care and provided a forum to share the expectations within the surgical unit.  Briefing and debriefing work.</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37</a:t>
            </a:fld>
            <a:endParaRPr lang="en-US" dirty="0"/>
          </a:p>
        </p:txBody>
      </p:sp>
    </p:spTree>
    <p:extLst>
      <p:ext uri="{BB962C8B-B14F-4D97-AF65-F5344CB8AC3E}">
        <p14:creationId xmlns:p14="http://schemas.microsoft.com/office/powerpoint/2010/main" val="1509793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Each surgical unit may need to address different defects. No single SSI prevention bundle exists. Identify and focus on the defects in your surgical unit. </a:t>
            </a:r>
          </a:p>
          <a:p>
            <a:r>
              <a:rPr lang="en-US" sz="1200" kern="1200" dirty="0" smtClean="0">
                <a:solidFill>
                  <a:schemeClr val="tx1"/>
                </a:solidFill>
                <a:effectLst/>
                <a:latin typeface="+mn-lt"/>
                <a:ea typeface="+mn-ea"/>
                <a:cs typeface="+mn-cs"/>
              </a:rPr>
              <a:t>Briefings and debriefings standardize care, reduce complexity and create redundancy. The 4 Es model (engage, educate, execute, and evaluate) will guide your change efforts.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38</a:t>
            </a:fld>
            <a:endParaRPr lang="en-US" dirty="0"/>
          </a:p>
        </p:txBody>
      </p:sp>
    </p:spTree>
    <p:extLst>
      <p:ext uri="{BB962C8B-B14F-4D97-AF65-F5344CB8AC3E}">
        <p14:creationId xmlns:p14="http://schemas.microsoft.com/office/powerpoint/2010/main" val="702261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module covered developing an implementation plan for your SSI prevention bundle. We talked about identifying and addressing local barriers that hinder the implementation of your bundle. The BIM Tool was introduced to systematically identify and address the barriers to eliminating surgical site infections.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39</a:t>
            </a:fld>
            <a:endParaRPr lang="en-US" dirty="0"/>
          </a:p>
        </p:txBody>
      </p:sp>
    </p:spTree>
    <p:extLst>
      <p:ext uri="{BB962C8B-B14F-4D97-AF65-F5344CB8AC3E}">
        <p14:creationId xmlns:p14="http://schemas.microsoft.com/office/powerpoint/2010/main" val="271799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Dig deeper into what the SCIP measures represent within your organization to make sure patients receive evidence-based therapies. Consider the guidelines from the Centers for Disease Control and Prevention. Consider the revised Compendium of Strategies to Prevent Healthcare-associated Infections in Acute Care Hospitals, published in 2014 by the Society for Hospital Epidemiologists for America (SHEA) and the Infectious Disease Society of America (IDSA). In the Compendium, it’s not just about the right antibiotic, the right timing, and the right choice, but it’s also about making sure that we have the right dose of antibiotic and the right redosing schedule for the antibiotic. These metrics go beyond the current SCIP measures. </a:t>
            </a:r>
          </a:p>
          <a:p>
            <a:r>
              <a:rPr lang="en-US" sz="1200" kern="1200" dirty="0" smtClean="0">
                <a:solidFill>
                  <a:schemeClr val="tx1"/>
                </a:solidFill>
                <a:effectLst/>
                <a:latin typeface="+mn-lt"/>
                <a:ea typeface="+mn-ea"/>
                <a:cs typeface="+mn-cs"/>
              </a:rPr>
              <a:t>One successful strategy is to talk to the frontline staff. Ask structured questions. Use the questions in the Staff Safety Assessment. </a:t>
            </a:r>
          </a:p>
          <a:p>
            <a:r>
              <a:rPr lang="en-US" sz="1200" b="1" kern="1200" dirty="0" smtClean="0">
                <a:solidFill>
                  <a:schemeClr val="tx1"/>
                </a:solidFill>
                <a:effectLst/>
                <a:latin typeface="+mn-lt"/>
                <a:ea typeface="+mn-ea"/>
                <a:cs typeface="+mn-cs"/>
              </a:rPr>
              <a:t>ASK: </a:t>
            </a:r>
          </a:p>
          <a:p>
            <a:r>
              <a:rPr lang="en-US" sz="1200" kern="1200" dirty="0" smtClean="0">
                <a:solidFill>
                  <a:schemeClr val="tx1"/>
                </a:solidFill>
                <a:effectLst/>
                <a:latin typeface="+mn-lt"/>
                <a:ea typeface="+mn-ea"/>
                <a:cs typeface="+mn-cs"/>
              </a:rPr>
              <a:t>How do you think the next patient will be harmed?</a:t>
            </a:r>
          </a:p>
          <a:p>
            <a:r>
              <a:rPr lang="en-US" sz="1200" kern="1200" dirty="0" smtClean="0">
                <a:solidFill>
                  <a:schemeClr val="tx1"/>
                </a:solidFill>
                <a:effectLst/>
                <a:latin typeface="+mn-lt"/>
                <a:ea typeface="+mn-ea"/>
                <a:cs typeface="+mn-cs"/>
              </a:rPr>
              <a:t>What do you think we can do to prevent it? </a:t>
            </a:r>
          </a:p>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Tapping into the wisdom of the frontline staff is powerful on a number of levels. They know the ground truth within the organization. They know your patients.</a:t>
            </a:r>
          </a:p>
          <a:p>
            <a:r>
              <a:rPr lang="en-US" sz="1200" kern="1200" dirty="0" smtClean="0">
                <a:solidFill>
                  <a:schemeClr val="tx1"/>
                </a:solidFill>
                <a:effectLst/>
                <a:latin typeface="+mn-lt"/>
                <a:ea typeface="+mn-ea"/>
                <a:cs typeface="+mn-cs"/>
              </a:rPr>
              <a:t>Social science literature teaches that by asking staff what their concerns are and then acting to remedy the concerns, staff members feel that they have been heard and their opinions valued. This is an exceedingly powerful opportunity to engage your staff.</a:t>
            </a:r>
          </a:p>
          <a:p>
            <a:r>
              <a:rPr lang="en-US" sz="1200" kern="1200" dirty="0" smtClean="0">
                <a:solidFill>
                  <a:schemeClr val="tx1"/>
                </a:solidFill>
                <a:effectLst/>
                <a:latin typeface="+mn-lt"/>
                <a:ea typeface="+mn-ea"/>
                <a:cs typeface="+mn-cs"/>
              </a:rPr>
              <a:t>Build your SSI prevention bundle based on local defects. Dive deeper into the SCIP measures. Consider the potential application of emerging evidence within the organization. Talk to frontline staff to identify how they would reduce surgical site infections.</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4</a:t>
            </a:fld>
            <a:endParaRPr lang="en-US" dirty="0"/>
          </a:p>
        </p:txBody>
      </p:sp>
    </p:spTree>
    <p:extLst>
      <p:ext uri="{BB962C8B-B14F-4D97-AF65-F5344CB8AC3E}">
        <p14:creationId xmlns:p14="http://schemas.microsoft.com/office/powerpoint/2010/main" val="3425740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Consider these three tools when identifying local defects: </a:t>
            </a:r>
          </a:p>
          <a:p>
            <a:r>
              <a:rPr lang="en-US" sz="1200" b="1" kern="1200" dirty="0" smtClean="0">
                <a:solidFill>
                  <a:schemeClr val="tx1"/>
                </a:solidFill>
                <a:effectLst/>
                <a:latin typeface="+mn-lt"/>
                <a:ea typeface="+mn-ea"/>
                <a:cs typeface="+mn-cs"/>
              </a:rPr>
              <a:t>Perioperative Staff Safety Assessment </a:t>
            </a:r>
          </a:p>
          <a:p>
            <a:r>
              <a:rPr lang="en-US" sz="1200" kern="1200" dirty="0" smtClean="0">
                <a:solidFill>
                  <a:schemeClr val="tx1"/>
                </a:solidFill>
                <a:effectLst/>
                <a:latin typeface="+mn-lt"/>
                <a:ea typeface="+mn-ea"/>
                <a:cs typeface="+mn-cs"/>
              </a:rPr>
              <a:t>CUSP employs the Staff Safety Assessment, often called the two-question survey. The Safety Program for Surgery has modified that tool for the surgical setting into the Perioperative Staff Safety Assessment.</a:t>
            </a:r>
          </a:p>
          <a:p>
            <a:r>
              <a:rPr lang="en-US" sz="1200" b="1" kern="1200" dirty="0" smtClean="0">
                <a:solidFill>
                  <a:schemeClr val="tx1"/>
                </a:solidFill>
                <a:effectLst/>
                <a:latin typeface="+mn-lt"/>
                <a:ea typeface="+mn-ea"/>
                <a:cs typeface="+mn-cs"/>
              </a:rPr>
              <a:t>ASK: </a:t>
            </a:r>
          </a:p>
          <a:p>
            <a:pPr lvl="0"/>
            <a:r>
              <a:rPr lang="en-US" sz="1200" kern="1200" dirty="0" smtClean="0">
                <a:solidFill>
                  <a:schemeClr val="tx1"/>
                </a:solidFill>
                <a:effectLst/>
                <a:latin typeface="+mn-lt"/>
                <a:ea typeface="+mn-ea"/>
                <a:cs typeface="+mn-cs"/>
              </a:rPr>
              <a:t>How do you think the next patient will be harmed?  </a:t>
            </a:r>
          </a:p>
          <a:p>
            <a:r>
              <a:rPr lang="en-US" sz="1200" kern="1200" dirty="0" smtClean="0">
                <a:solidFill>
                  <a:schemeClr val="tx1"/>
                </a:solidFill>
                <a:effectLst/>
                <a:latin typeface="+mn-lt"/>
                <a:ea typeface="+mn-ea"/>
                <a:cs typeface="+mn-cs"/>
              </a:rPr>
              <a:t>What do you think we can do to prevent it?</a:t>
            </a:r>
          </a:p>
          <a:p>
            <a:pPr lvl="0"/>
            <a:r>
              <a:rPr lang="en-US" sz="1200" kern="1200" dirty="0" smtClean="0">
                <a:solidFill>
                  <a:schemeClr val="tx1"/>
                </a:solidFill>
                <a:effectLst/>
                <a:latin typeface="+mn-lt"/>
                <a:ea typeface="+mn-ea"/>
                <a:cs typeface="+mn-cs"/>
              </a:rPr>
              <a:t>How do you think the next patient will develop a surgical site infection?</a:t>
            </a:r>
          </a:p>
          <a:p>
            <a:r>
              <a:rPr lang="en-US" sz="1200" kern="1200" dirty="0" smtClean="0">
                <a:solidFill>
                  <a:schemeClr val="tx1"/>
                </a:solidFill>
                <a:effectLst/>
                <a:latin typeface="+mn-lt"/>
                <a:ea typeface="+mn-ea"/>
                <a:cs typeface="+mn-cs"/>
              </a:rPr>
              <a:t>What do you think we can do to prevent that infection?  </a:t>
            </a:r>
          </a:p>
          <a:p>
            <a:r>
              <a:rPr lang="en-US" sz="1200" b="1" kern="1200" dirty="0" smtClean="0">
                <a:solidFill>
                  <a:schemeClr val="tx1"/>
                </a:solidFill>
                <a:effectLst/>
                <a:latin typeface="+mn-lt"/>
                <a:ea typeface="+mn-ea"/>
                <a:cs typeface="+mn-cs"/>
              </a:rPr>
              <a:t>SSI Investigation Tool</a:t>
            </a:r>
          </a:p>
          <a:p>
            <a:r>
              <a:rPr lang="en-US" sz="1200" kern="1200" dirty="0" smtClean="0">
                <a:solidFill>
                  <a:schemeClr val="tx1"/>
                </a:solidFill>
                <a:effectLst/>
                <a:latin typeface="+mn-lt"/>
                <a:ea typeface="+mn-ea"/>
                <a:cs typeface="+mn-cs"/>
              </a:rPr>
              <a:t>This tool will identify lapses in infection prevention processes that may have contributed to SSIs and will identify inconsistencies in practice patterns. Investigate as many SSIs as possible, but there is no right number to review. Abstract this information from the patient’s chart and present it to the team.</a:t>
            </a:r>
          </a:p>
          <a:p>
            <a:r>
              <a:rPr lang="en-US" sz="1200" kern="1200" dirty="0" smtClean="0">
                <a:solidFill>
                  <a:schemeClr val="tx1"/>
                </a:solidFill>
                <a:effectLst/>
                <a:latin typeface="+mn-lt"/>
                <a:ea typeface="+mn-ea"/>
                <a:cs typeface="+mn-cs"/>
              </a:rPr>
              <a:t>Suppose your investigation reveals that only 50 percent (instead of 100 percent) of the patients received the appropriate redosing of antibiotics, or that 10 percent of the patients were hypothermic when they came out of the operating room. Share these data points with the senior leadership. Tell them, here are patients who have been harmed because they developed SSIs. Perhaps these SSIs were not preventable, but these patients did not receive the evidence-based therapies. We can do better. This powerful message and data are an opportunity to engage senior executives as well as the frontline staff.</a:t>
            </a:r>
          </a:p>
          <a:p>
            <a:r>
              <a:rPr lang="en-US" sz="1200" b="1" kern="1200" dirty="0" smtClean="0">
                <a:solidFill>
                  <a:schemeClr val="tx1"/>
                </a:solidFill>
                <a:effectLst/>
                <a:latin typeface="+mn-lt"/>
                <a:ea typeface="+mn-ea"/>
                <a:cs typeface="+mn-cs"/>
              </a:rPr>
              <a:t>Auditing Tools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talked about digging deeper into SCIP. Data collection is challenging, and it can prove impossible to build an auditing logic within existing electronic medical records. One strategy is to audit the next 10 patients. Aim for frontline staff to own this effort. They will work together but autonomously to identify opportunities to improve care when it comes to concerns such as glucose, normothermia, skin prep, or antibiotics. Entice the staff: tell them that no matter the results, they will get to present at a meeting with leadership; they will share their work and insights. Financial incentives are not necessary. Tap into things that folks value: that feeling of doing something important, something meaningful, that voices are heard, and that they are appreciated for the work they do.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5</a:t>
            </a:fld>
            <a:endParaRPr lang="en-US" dirty="0"/>
          </a:p>
        </p:txBody>
      </p:sp>
    </p:spTree>
    <p:extLst>
      <p:ext uri="{BB962C8B-B14F-4D97-AF65-F5344CB8AC3E}">
        <p14:creationId xmlns:p14="http://schemas.microsoft.com/office/powerpoint/2010/main" val="1773905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a:t>
            </a:r>
          </a:p>
          <a:p>
            <a:r>
              <a:rPr lang="en-US" dirty="0" smtClean="0"/>
              <a:t>Now we</a:t>
            </a:r>
            <a:r>
              <a:rPr lang="en-US" baseline="0" dirty="0" smtClean="0"/>
              <a:t> will discuss how to translate evidence into bedside practice.</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6</a:t>
            </a:fld>
            <a:endParaRPr lang="en-US" dirty="0"/>
          </a:p>
        </p:txBody>
      </p:sp>
    </p:spTree>
    <p:extLst>
      <p:ext uri="{BB962C8B-B14F-4D97-AF65-F5344CB8AC3E}">
        <p14:creationId xmlns:p14="http://schemas.microsoft.com/office/powerpoint/2010/main" val="4161393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Consider the information gathered.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are some local defects?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These can change over time but are based on the results of a local investigation: five or seven things to focus on. Consider next translating that bundle into practice. As an emerging area of science, this can be challenging.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7</a:t>
            </a:fld>
            <a:endParaRPr lang="en-US" dirty="0"/>
          </a:p>
        </p:txBody>
      </p:sp>
    </p:spTree>
    <p:extLst>
      <p:ext uri="{BB962C8B-B14F-4D97-AF65-F5344CB8AC3E}">
        <p14:creationId xmlns:p14="http://schemas.microsoft.com/office/powerpoint/2010/main" val="224271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model used in translating evidence into practice was first developed as part of a statewide intensive care unit program. It was used in the national central-line associated blood stream infection prevention program. It’s been used in a SSI reduction program. Called the Translating Evidence into Practice (TRiP) model, it asks: What is it that you want to focus on? What’s the evidence that is important to you? That’s the basis for the SSI prevention bundle: focus on the elements in the bundle, as those are the evidence-based practices that will need to be applied into practice.</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are the local barriers to implementation? </a:t>
            </a:r>
          </a:p>
          <a:p>
            <a:r>
              <a:rPr lang="en-US" sz="1200" kern="1200" dirty="0" smtClean="0">
                <a:solidFill>
                  <a:schemeClr val="tx1"/>
                </a:solidFill>
                <a:effectLst/>
                <a:latin typeface="+mn-lt"/>
                <a:ea typeface="+mn-ea"/>
                <a:cs typeface="+mn-cs"/>
              </a:rPr>
              <a:t>Why aren’t patients normothermic? </a:t>
            </a:r>
          </a:p>
          <a:p>
            <a:r>
              <a:rPr lang="en-US" sz="1200" kern="1200" dirty="0" smtClean="0">
                <a:solidFill>
                  <a:schemeClr val="tx1"/>
                </a:solidFill>
                <a:effectLst/>
                <a:latin typeface="+mn-lt"/>
                <a:ea typeface="+mn-ea"/>
                <a:cs typeface="+mn-cs"/>
              </a:rPr>
              <a:t>Why aren’t patients receiving appropriate redosing of antibiotics? </a:t>
            </a:r>
          </a:p>
          <a:p>
            <a:r>
              <a:rPr lang="en-US" sz="1200" kern="1200" dirty="0" smtClean="0">
                <a:solidFill>
                  <a:schemeClr val="tx1"/>
                </a:solidFill>
                <a:effectLst/>
                <a:latin typeface="+mn-lt"/>
                <a:ea typeface="+mn-ea"/>
                <a:cs typeface="+mn-cs"/>
              </a:rPr>
              <a:t>Why aren’t patients receiving the therapies they should?</a:t>
            </a:r>
          </a:p>
          <a:p>
            <a:r>
              <a:rPr lang="en-US" sz="1200" kern="1200" dirty="0" smtClean="0">
                <a:solidFill>
                  <a:schemeClr val="tx1"/>
                </a:solidFill>
                <a:effectLst/>
                <a:latin typeface="+mn-lt"/>
                <a:ea typeface="+mn-ea"/>
                <a:cs typeface="+mn-cs"/>
              </a:rPr>
              <a:t>Successful strategies include watching frontline staff perform the interventions. Many hospitals have observers in the operating room. While this approach has pros and cons, it identifies opportunities for improvement. </a:t>
            </a:r>
          </a:p>
          <a:p>
            <a:r>
              <a:rPr lang="en-US" sz="1200" kern="1200" dirty="0" smtClean="0">
                <a:solidFill>
                  <a:schemeClr val="tx1"/>
                </a:solidFill>
                <a:effectLst/>
                <a:latin typeface="+mn-lt"/>
                <a:ea typeface="+mn-ea"/>
                <a:cs typeface="+mn-cs"/>
              </a:rPr>
              <a:t>Have the frontline staff walk the targeted process to identify defects. A walk-through encourages direct participation and observation and allows frontline staff to contribute their wisdom. Invite all stakeholders to observe or participate in the walk-through. Staff members may understand an issue differently after multidisciplinary aspects are shared.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8</a:t>
            </a:fld>
            <a:endParaRPr lang="en-US" dirty="0"/>
          </a:p>
        </p:txBody>
      </p:sp>
    </p:spTree>
    <p:extLst>
      <p:ext uri="{BB962C8B-B14F-4D97-AF65-F5344CB8AC3E}">
        <p14:creationId xmlns:p14="http://schemas.microsoft.com/office/powerpoint/2010/main" val="1110081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driving force behind the TRiP methodology is the core belief that clinicians want to do the right thing.  No care provider is intentionally ignoring evidence about antibiotics and surgical site infections. Yet an auditing of medical records shows that the correct dosage is not delivered; appropriate redosing does not happen.</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gets in the way of consistent compliance with evidence-based practices?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One framework to use in understanding why clinicians don’t follow the guideline is the “Three As.”  </a:t>
            </a:r>
          </a:p>
          <a:p>
            <a:r>
              <a:rPr lang="en-US" sz="1200" b="1" kern="1200" dirty="0" smtClean="0">
                <a:solidFill>
                  <a:schemeClr val="tx1"/>
                </a:solidFill>
                <a:effectLst/>
                <a:latin typeface="+mn-lt"/>
                <a:ea typeface="+mn-ea"/>
                <a:cs typeface="+mn-cs"/>
              </a:rPr>
              <a:t>Awareness</a:t>
            </a:r>
          </a:p>
          <a:p>
            <a:r>
              <a:rPr lang="en-US" sz="1200" kern="1200" dirty="0" smtClean="0">
                <a:solidFill>
                  <a:schemeClr val="tx1"/>
                </a:solidFill>
                <a:effectLst/>
                <a:latin typeface="+mn-lt"/>
                <a:ea typeface="+mn-ea"/>
                <a:cs typeface="+mn-cs"/>
              </a:rPr>
              <a:t>The first A is about awareness: providers are not aware of the evidence or protocol. For instance, a physician may not have read the literature for maintaining normothermia. Different preoperative skin preparation products have different procedures.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Does the nurse know the correct way to use ChloraPrep®*? </a:t>
            </a:r>
          </a:p>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It is not the same as using Betadine*. Many hospitals grant privileges to visiting surgeons, making it difficult to provide consistent education on emerging evidence. Providers may not know that national professional societies advocate for glucose control less than 180 milligrams per deciliter throughout the perioperative period.</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 providers understand that antibiotic A needs to be redosed every 4 hours or that antibiotic B needs to be redosed every 6 hours?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Providers are expected to know a tremendous amount of information and emerging evidence. </a:t>
            </a:r>
          </a:p>
          <a:p>
            <a:r>
              <a:rPr lang="en-US" sz="1200" b="1" kern="1200" dirty="0" smtClean="0">
                <a:solidFill>
                  <a:schemeClr val="tx1"/>
                </a:solidFill>
                <a:effectLst/>
                <a:latin typeface="+mn-lt"/>
                <a:ea typeface="+mn-ea"/>
                <a:cs typeface="+mn-cs"/>
              </a:rPr>
              <a:t>ASK: </a:t>
            </a:r>
          </a:p>
          <a:p>
            <a:r>
              <a:rPr lang="en-US" sz="1200" kern="1200" dirty="0" smtClean="0">
                <a:solidFill>
                  <a:schemeClr val="tx1"/>
                </a:solidFill>
                <a:effectLst/>
                <a:latin typeface="+mn-lt"/>
                <a:ea typeface="+mn-ea"/>
                <a:cs typeface="+mn-cs"/>
              </a:rPr>
              <a:t>What do providers need to know? </a:t>
            </a:r>
          </a:p>
          <a:p>
            <a:r>
              <a:rPr lang="en-US" sz="1200" b="1" kern="1200" dirty="0" smtClean="0">
                <a:solidFill>
                  <a:schemeClr val="tx1"/>
                </a:solidFill>
                <a:effectLst/>
                <a:latin typeface="+mn-lt"/>
                <a:ea typeface="+mn-ea"/>
                <a:cs typeface="+mn-cs"/>
              </a:rPr>
              <a:t>Attitudes</a:t>
            </a:r>
          </a:p>
          <a:p>
            <a:r>
              <a:rPr lang="en-US" sz="1200" kern="1200" dirty="0" smtClean="0">
                <a:solidFill>
                  <a:schemeClr val="tx1"/>
                </a:solidFill>
                <a:effectLst/>
                <a:latin typeface="+mn-lt"/>
                <a:ea typeface="+mn-ea"/>
                <a:cs typeface="+mn-cs"/>
              </a:rPr>
              <a:t>The second A is attitudes or agreement. Depending on how the evidence is acquired or shared, providers may not agree that the given evidence applies to her or his patient.</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Did you share enough of the evidence to garner buy-in? </a:t>
            </a:r>
          </a:p>
          <a:p>
            <a:r>
              <a:rPr lang="en-US" sz="1200" kern="1200" dirty="0" smtClean="0">
                <a:solidFill>
                  <a:schemeClr val="tx1"/>
                </a:solidFill>
                <a:effectLst/>
                <a:latin typeface="+mn-lt"/>
                <a:ea typeface="+mn-ea"/>
                <a:cs typeface="+mn-cs"/>
              </a:rPr>
              <a:t>Did the new quality analyst send a 6-page email detailing a new procedure without any opportunity for questions or feedback? </a:t>
            </a:r>
          </a:p>
          <a:p>
            <a:r>
              <a:rPr lang="en-US" sz="1200" kern="1200" dirty="0" smtClean="0">
                <a:solidFill>
                  <a:schemeClr val="tx1"/>
                </a:solidFill>
                <a:effectLst/>
                <a:latin typeface="+mn-lt"/>
                <a:ea typeface="+mn-ea"/>
                <a:cs typeface="+mn-cs"/>
              </a:rPr>
              <a:t>Does each provider know why a protocol has changed? </a:t>
            </a:r>
          </a:p>
          <a:p>
            <a:r>
              <a:rPr lang="en-US" sz="1200" kern="1200" dirty="0" smtClean="0">
                <a:solidFill>
                  <a:schemeClr val="tx1"/>
                </a:solidFill>
                <a:effectLst/>
                <a:latin typeface="+mn-lt"/>
                <a:ea typeface="+mn-ea"/>
                <a:cs typeface="+mn-cs"/>
              </a:rPr>
              <a:t>Do providers agree with this recommendation?</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Providers need to know the rationale for the given practice. All new interventions must share why the change is required, you must share the evidence for buy-in.</a:t>
            </a:r>
          </a:p>
          <a:p>
            <a:r>
              <a:rPr lang="en-US" sz="1200" b="1" kern="1200" dirty="0" smtClean="0">
                <a:solidFill>
                  <a:schemeClr val="tx1"/>
                </a:solidFill>
                <a:effectLst/>
                <a:latin typeface="+mn-lt"/>
                <a:ea typeface="+mn-ea"/>
                <a:cs typeface="+mn-cs"/>
              </a:rPr>
              <a:t>Ability</a:t>
            </a:r>
          </a:p>
          <a:p>
            <a:r>
              <a:rPr lang="en-US" sz="1200" kern="1200" dirty="0" smtClean="0">
                <a:solidFill>
                  <a:schemeClr val="tx1"/>
                </a:solidFill>
                <a:effectLst/>
                <a:latin typeface="+mn-lt"/>
                <a:ea typeface="+mn-ea"/>
                <a:cs typeface="+mn-cs"/>
              </a:rPr>
              <a:t>The third A is for ability. Providers want to do the right thing, but it may be too hard to do the right thing.</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Are there too many steps? Is the procedure too time-consuming without reasonable return?</a:t>
            </a:r>
          </a:p>
          <a:p>
            <a:r>
              <a:rPr lang="en-US" sz="1200" kern="1200" dirty="0" smtClean="0">
                <a:solidFill>
                  <a:schemeClr val="tx1"/>
                </a:solidFill>
                <a:effectLst/>
                <a:latin typeface="+mn-lt"/>
                <a:ea typeface="+mn-ea"/>
                <a:cs typeface="+mn-cs"/>
              </a:rPr>
              <a:t>What are the barriers? If antibiotics redosing is required, is the medication readily available? Is the proper equipment available to maintain normothermia?</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Clinicians can only comply with protocols when they have the resources and equipment to do so.</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Use of brand names is for identification only and does not imply endorsement by the Agency for Healthcare Research and Quality or the U.S. Department of Health and Human Services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4D2AE5-6C5E-4183-AE68-36DCC769AE24}" type="slidenum">
              <a:rPr lang="en-US" smtClean="0"/>
              <a:t>9</a:t>
            </a:fld>
            <a:endParaRPr lang="en-US" dirty="0"/>
          </a:p>
        </p:txBody>
      </p:sp>
    </p:spTree>
    <p:extLst>
      <p:ext uri="{BB962C8B-B14F-4D97-AF65-F5344CB8AC3E}">
        <p14:creationId xmlns:p14="http://schemas.microsoft.com/office/powerpoint/2010/main" val="3753655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Implement SSI Bundle    </a:t>
            </a:r>
            <a:fld id="{3E80E6E2-A2C9-4C22-9509-24FA37342BF8}" type="slidenum">
              <a:rPr lang="en-US" smtClean="0"/>
              <a:pPr/>
              <a:t>‹#›</a:t>
            </a:fld>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Implement SSI Bundle    </a:t>
            </a:r>
            <a:fld id="{3E80E6E2-A2C9-4C22-9509-24FA37342BF8}" type="slidenum">
              <a:rPr lang="en-US" smtClean="0"/>
              <a:pPr/>
              <a:t>‹#›</a:t>
            </a:fld>
            <a:endParaRPr lang="en-US" dirty="0"/>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0"/>
          </p:nvPr>
        </p:nvSpPr>
        <p:spPr>
          <a:xfrm>
            <a:off x="6984915"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r>
              <a:rPr lang="en-US" dirty="0" smtClean="0"/>
              <a:t> Implementing SSI Bundle    </a:t>
            </a:r>
            <a:fld id="{3E80E6E2-A2C9-4C22-9509-24FA37342BF8}" type="slidenum">
              <a:rPr lang="en-US" smtClean="0"/>
              <a:pPr/>
              <a:t>‹#›</a:t>
            </a:fld>
            <a:endParaRPr lang="en-US" dirty="0"/>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Implement SSI Bundle    </a:t>
            </a:r>
            <a:fld id="{3E80E6E2-A2C9-4C22-9509-24FA37342BF8}" type="slidenum">
              <a:rPr lang="en-US" smtClean="0"/>
              <a:pPr/>
              <a:t>‹#›</a:t>
            </a:fld>
            <a:endParaRPr lang="en-US" dirty="0"/>
          </a:p>
        </p:txBody>
      </p:sp>
    </p:spTree>
    <p:extLst>
      <p:ext uri="{BB962C8B-B14F-4D97-AF65-F5344CB8AC3E}">
        <p14:creationId xmlns:p14="http://schemas.microsoft.com/office/powerpoint/2010/main" val="184910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Implement SSI Bundle    </a:t>
            </a:r>
            <a:fld id="{3E80E6E2-A2C9-4C22-9509-24FA37342BF8}" type="slidenum">
              <a:rPr lang="en-US" smtClean="0"/>
              <a:pPr/>
              <a:t>‹#›</a:t>
            </a:fld>
            <a:endParaRPr lang="en-US" dirty="0"/>
          </a:p>
        </p:txBody>
      </p:sp>
    </p:spTree>
    <p:extLst>
      <p:ext uri="{BB962C8B-B14F-4D97-AF65-F5344CB8AC3E}">
        <p14:creationId xmlns:p14="http://schemas.microsoft.com/office/powerpoint/2010/main" val="191512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5207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Implementing SSI Bundle    </a:t>
            </a:r>
            <a:fld id="{3E80E6E2-A2C9-4C22-9509-24FA37342BF8}" type="slidenum">
              <a:rPr lang="en-US" smtClean="0"/>
              <a:pPr/>
              <a:t>‹#›</a:t>
            </a:fld>
            <a:endParaRPr lang="en-US" dirty="0"/>
          </a:p>
        </p:txBody>
      </p:sp>
    </p:spTree>
    <p:extLst>
      <p:ext uri="{BB962C8B-B14F-4D97-AF65-F5344CB8AC3E}">
        <p14:creationId xmlns:p14="http://schemas.microsoft.com/office/powerpoint/2010/main" val="211505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38151"/>
            <a:ext cx="5486400" cy="3789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Implementing SSI Bundle    </a:t>
            </a:r>
            <a:fld id="{3E80E6E2-A2C9-4C22-9509-24FA37342BF8}" type="slidenum">
              <a:rPr lang="en-US" smtClean="0"/>
              <a:pPr/>
              <a:t>‹#›</a:t>
            </a:fld>
            <a:endParaRPr lang="en-US" dirty="0"/>
          </a:p>
        </p:txBody>
      </p:sp>
    </p:spTree>
    <p:extLst>
      <p:ext uri="{BB962C8B-B14F-4D97-AF65-F5344CB8AC3E}">
        <p14:creationId xmlns:p14="http://schemas.microsoft.com/office/powerpoint/2010/main" val="224898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11">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6" name="Slide Number Placeholder 5"/>
          <p:cNvSpPr>
            <a:spLocks noGrp="1"/>
          </p:cNvSpPr>
          <p:nvPr>
            <p:ph type="sldNum" sz="quarter" idx="4"/>
          </p:nvPr>
        </p:nvSpPr>
        <p:spPr>
          <a:xfrm>
            <a:off x="6984915"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r>
              <a:rPr lang="en-US" dirty="0" smtClean="0"/>
              <a:t> Implement SSI Bundle    </a:t>
            </a:r>
            <a:fld id="{3E80E6E2-A2C9-4C22-9509-24FA37342BF8}" type="slidenum">
              <a:rPr lang="en-US" smtClean="0"/>
              <a:pPr/>
              <a:t>‹#›</a:t>
            </a:fld>
            <a:endParaRPr lang="en-US" dirty="0"/>
          </a:p>
        </p:txBody>
      </p:sp>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TextBox 8"/>
          <p:cNvSpPr txBox="1"/>
          <p:nvPr userDrawn="1"/>
        </p:nvSpPr>
        <p:spPr>
          <a:xfrm>
            <a:off x="457200" y="6504801"/>
            <a:ext cx="3412344" cy="276999"/>
          </a:xfrm>
          <a:prstGeom prst="rect">
            <a:avLst/>
          </a:prstGeom>
          <a:noFill/>
        </p:spPr>
        <p:txBody>
          <a:bodyPr wrap="none" rtlCol="0">
            <a:spAutoFit/>
          </a:bodyPr>
          <a:lstStyle/>
          <a:p>
            <a:r>
              <a:rPr lang="en-US" sz="1200" dirty="0" smtClean="0">
                <a:solidFill>
                  <a:schemeClr val="bg1">
                    <a:lumMod val="50000"/>
                  </a:schemeClr>
                </a:solidFill>
              </a:rPr>
              <a:t>AHRQ</a:t>
            </a:r>
            <a:r>
              <a:rPr lang="en-US" sz="1200" baseline="0" dirty="0" smtClean="0">
                <a:solidFill>
                  <a:schemeClr val="bg1">
                    <a:lumMod val="50000"/>
                  </a:schemeClr>
                </a:solidFill>
              </a:rPr>
              <a:t> Safety Program for Surgery – Implementation</a:t>
            </a:r>
            <a:endParaRPr lang="en-US" sz="1200" dirty="0">
              <a:solidFill>
                <a:schemeClr val="bg1">
                  <a:lumMod val="50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hrq.gov/sites/default/files/wysiwyg/professionals/quality-patient-safety/hais/tools/surgery/tools/surgical-complication-prevention/bim.doc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ahrq.gov/professionals/education/curriculum-tools/cusptoolkit/videos/04a_scisafety/index.html" TargetMode="External"/><Relationship Id="rId7" Type="http://schemas.openxmlformats.org/officeDocument/2006/relationships/diagramQuickStyle" Target="../diagrams/quickStyle1.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ahrq.gov/professionals/education/curriculum-tools/cusptoolkit/modules/understand/index.html" TargetMode="Externa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www.ahrq.gov/sites/default/files/wysiwyg/professionals/quality-patient-safety/hais/tools/surgery/tools/surgical-complication-prevention/antibiotic_audit.docx" TargetMode="External"/><Relationship Id="rId3" Type="http://schemas.openxmlformats.org/officeDocument/2006/relationships/hyperlink" Target="https://www.ahrq.gov/sites/default/files/wysiwyg/professionals/quality-patient-safety/hais/tools/surgery/tools/applying-cusp/perioperative_asst.docx" TargetMode="External"/><Relationship Id="rId7" Type="http://schemas.openxmlformats.org/officeDocument/2006/relationships/hyperlink" Target="https://www.ahrq.gov/sites/default/files/wysiwyg/professionals/quality-patient-safety/hais/tools/surgery/tools/surgical-complication-prevention/surgical_skinprep_audit.doc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ahrq.gov/sites/default/files/wysiwyg/professionals/quality-patient-safety/hais/tools/surgery/tools/surgical-complication-prevention/normothermia_audit.docx" TargetMode="External"/><Relationship Id="rId5" Type="http://schemas.openxmlformats.org/officeDocument/2006/relationships/hyperlink" Target="https://www.ahrq.gov/sites/default/files/wysiwyg/professionals/quality-patient-safety/hais/tools/surgery/tools/surgical-complication-prevention/glucose_control_audit.docx" TargetMode="External"/><Relationship Id="rId4" Type="http://schemas.openxmlformats.org/officeDocument/2006/relationships/hyperlink" Target="https://www.ahrq.gov/sites/default/files/wysiwyg/professionals/quality-patient-safety/hais/tools/surgery/tools/surgical-complication-prevention/ssi_investigation.docx" TargetMode="External"/><Relationship Id="rId9" Type="http://schemas.openxmlformats.org/officeDocument/2006/relationships/hyperlink" Target="https://www.ahrq.gov/professionals/quality-patient-safety/hais/tools/surgery/materials.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260" y="2613314"/>
            <a:ext cx="7772400" cy="1272886"/>
          </a:xfrm>
        </p:spPr>
        <p:txBody>
          <a:bodyPr>
            <a:noAutofit/>
          </a:bodyPr>
          <a:lstStyle/>
          <a:p>
            <a:r>
              <a:rPr lang="en-US" sz="4000" dirty="0" smtClean="0">
                <a:solidFill>
                  <a:schemeClr val="tx1"/>
                </a:solidFill>
              </a:rPr>
              <a:t>Implementing Your </a:t>
            </a:r>
            <a:br>
              <a:rPr lang="en-US" sz="4000" dirty="0" smtClean="0">
                <a:solidFill>
                  <a:schemeClr val="tx1"/>
                </a:solidFill>
              </a:rPr>
            </a:br>
            <a:r>
              <a:rPr lang="en-US" sz="4000" dirty="0" smtClean="0">
                <a:solidFill>
                  <a:schemeClr val="tx1"/>
                </a:solidFill>
              </a:rPr>
              <a:t>Surgical Site Infection Prevention Bundle</a:t>
            </a:r>
            <a:endParaRPr lang="en-US" sz="4000" dirty="0">
              <a:solidFill>
                <a:schemeClr val="tx1"/>
              </a:solidFill>
            </a:endParaRPr>
          </a:p>
        </p:txBody>
      </p:sp>
      <p:sp>
        <p:nvSpPr>
          <p:cNvPr id="5" name="Rectangle 3"/>
          <p:cNvSpPr txBox="1">
            <a:spLocks noChangeArrowheads="1"/>
          </p:cNvSpPr>
          <p:nvPr/>
        </p:nvSpPr>
        <p:spPr>
          <a:xfrm>
            <a:off x="685800" y="3505200"/>
            <a:ext cx="7800975" cy="1676400"/>
          </a:xfrm>
          <a:prstGeom prst="rect">
            <a:avLst/>
          </a:prstGeom>
        </p:spPr>
        <p:txBody>
          <a:bodyPr vert="horz" lIns="91440" tIns="45720" rIns="91440" bIns="45720" rtlCol="0">
            <a:noAutofit/>
          </a:bodyPr>
          <a:lstStyle>
            <a:lvl1pPr marL="0" indent="0" algn="ctr" defTabSz="914400" rtl="0" eaLnBrk="1" latinLnBrk="0" hangingPunct="1">
              <a:spcBef>
                <a:spcPct val="20000"/>
              </a:spcBef>
              <a:buSzPct val="100000"/>
              <a:buFontTx/>
              <a:buNone/>
              <a:defRPr sz="2000" kern="1200">
                <a:solidFill>
                  <a:schemeClr val="tx1"/>
                </a:solidFill>
                <a:latin typeface="Arial"/>
                <a:ea typeface="+mn-ea"/>
                <a:cs typeface="Arial"/>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Arial"/>
                <a:ea typeface="+mn-ea"/>
                <a:cs typeface="Arial"/>
              </a:defRPr>
            </a:lvl2pPr>
            <a:lvl3pPr marL="914400" indent="0" algn="ctr" defTabSz="914400" rtl="0" eaLnBrk="1" latinLnBrk="0" hangingPunct="1">
              <a:spcBef>
                <a:spcPct val="20000"/>
              </a:spcBef>
              <a:buSzPct val="100000"/>
              <a:buFontTx/>
              <a:buNone/>
              <a:defRPr sz="2000" kern="1200">
                <a:solidFill>
                  <a:schemeClr val="tx1">
                    <a:tint val="75000"/>
                  </a:schemeClr>
                </a:solidFill>
                <a:latin typeface="Arial"/>
                <a:ea typeface="+mn-ea"/>
                <a:cs typeface="Arial"/>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a:ea typeface="+mn-ea"/>
                <a:cs typeface="Arial"/>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400" dirty="0" smtClean="0">
              <a:ea typeface="ＭＳ Ｐゴシック" pitchFamily="-65" charset="-128"/>
            </a:endParaRPr>
          </a:p>
        </p:txBody>
      </p:sp>
      <p:sp>
        <p:nvSpPr>
          <p:cNvPr id="6"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
        <p:nvSpPr>
          <p:cNvPr id="7" name="Subtitle 1"/>
          <p:cNvSpPr txBox="1">
            <a:spLocks/>
          </p:cNvSpPr>
          <p:nvPr/>
        </p:nvSpPr>
        <p:spPr>
          <a:xfrm>
            <a:off x="723900" y="228600"/>
            <a:ext cx="76962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5"/>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600"/>
              </a:spcAft>
            </a:pPr>
            <a:r>
              <a:rPr lang="en-US" sz="4000" dirty="0" smtClean="0">
                <a:solidFill>
                  <a:schemeClr val="bg1"/>
                </a:solidFill>
              </a:rPr>
              <a:t>AHRQ Safety Program for Surgery</a:t>
            </a:r>
          </a:p>
          <a:p>
            <a:pPr>
              <a:spcBef>
                <a:spcPts val="0"/>
              </a:spcBef>
              <a:spcAft>
                <a:spcPts val="1800"/>
              </a:spcAft>
            </a:pPr>
            <a:r>
              <a:rPr lang="en-US" sz="2800" dirty="0" smtClean="0">
                <a:solidFill>
                  <a:schemeClr val="bg1"/>
                </a:solidFill>
              </a:rPr>
              <a:t>Implementation</a:t>
            </a:r>
            <a:r>
              <a:rPr lang="en-US" sz="4000" dirty="0" smtClean="0">
                <a:solidFill>
                  <a:schemeClr val="bg1"/>
                </a:solidFill>
              </a:rPr>
              <a:t> </a:t>
            </a:r>
            <a:endParaRPr lang="en-US" sz="4800" dirty="0">
              <a:solidFill>
                <a:schemeClr val="bg1"/>
              </a:solidFill>
            </a:endParaRPr>
          </a:p>
        </p:txBody>
      </p:sp>
      <p:sp>
        <p:nvSpPr>
          <p:cNvPr id="2" name="TextBox 1"/>
          <p:cNvSpPr txBox="1"/>
          <p:nvPr/>
        </p:nvSpPr>
        <p:spPr>
          <a:xfrm>
            <a:off x="6895728" y="5438745"/>
            <a:ext cx="1967205" cy="400110"/>
          </a:xfrm>
          <a:prstGeom prst="rect">
            <a:avLst/>
          </a:prstGeom>
          <a:noFill/>
        </p:spPr>
        <p:txBody>
          <a:bodyPr wrap="none" rtlCol="0">
            <a:spAutoFit/>
          </a:bodyPr>
          <a:lstStyle/>
          <a:p>
            <a:pPr algn="r"/>
            <a:r>
              <a:rPr lang="en-US" sz="1000" dirty="0" smtClean="0"/>
              <a:t>AHRQ Pub. No. 16(18)-0004-15-EF</a:t>
            </a:r>
          </a:p>
          <a:p>
            <a:pPr algn="r"/>
            <a:r>
              <a:rPr lang="en-US" sz="1000" dirty="0" smtClean="0"/>
              <a:t>December 2017</a:t>
            </a:r>
            <a:endParaRPr lang="en-US" sz="1000" dirty="0"/>
          </a:p>
        </p:txBody>
      </p:sp>
    </p:spTree>
    <p:extLst>
      <p:ext uri="{BB962C8B-B14F-4D97-AF65-F5344CB8AC3E}">
        <p14:creationId xmlns:p14="http://schemas.microsoft.com/office/powerpoint/2010/main" val="3665335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Barrier Identification </a:t>
            </a:r>
            <a:r>
              <a:rPr lang="en-US" dirty="0" smtClean="0"/>
              <a:t>and Mitigation</a:t>
            </a:r>
            <a:endParaRPr lang="en-US" dirty="0"/>
          </a:p>
        </p:txBody>
      </p:sp>
      <p:sp>
        <p:nvSpPr>
          <p:cNvPr id="4" name="Content Placeholder 3"/>
          <p:cNvSpPr>
            <a:spLocks noGrp="1"/>
          </p:cNvSpPr>
          <p:nvPr>
            <p:ph idx="1"/>
          </p:nvPr>
        </p:nvSpPr>
        <p:spPr>
          <a:xfrm>
            <a:off x="457200" y="1219200"/>
            <a:ext cx="8229600" cy="4734296"/>
          </a:xfrm>
        </p:spPr>
        <p:txBody>
          <a:bodyPr>
            <a:normAutofit/>
          </a:bodyPr>
          <a:lstStyle/>
          <a:p>
            <a:pPr marL="0" indent="0">
              <a:spcBef>
                <a:spcPts val="600"/>
              </a:spcBef>
              <a:spcAft>
                <a:spcPts val="600"/>
              </a:spcAft>
              <a:buNone/>
            </a:pPr>
            <a:r>
              <a:rPr lang="en-US" dirty="0" smtClean="0"/>
              <a:t>Use the </a:t>
            </a:r>
            <a:r>
              <a:rPr lang="en-US" dirty="0" smtClean="0">
                <a:hlinkClick r:id="rId3"/>
              </a:rPr>
              <a:t>BIM tool </a:t>
            </a:r>
            <a:r>
              <a:rPr lang="en-US" dirty="0" smtClean="0"/>
              <a:t>to–</a:t>
            </a:r>
          </a:p>
          <a:p>
            <a:pPr>
              <a:spcBef>
                <a:spcPts val="600"/>
              </a:spcBef>
              <a:spcAft>
                <a:spcPts val="600"/>
              </a:spcAft>
            </a:pPr>
            <a:r>
              <a:rPr lang="en-US" sz="2800" dirty="0" smtClean="0"/>
              <a:t>Identify local barriers to successful implementation</a:t>
            </a:r>
          </a:p>
          <a:p>
            <a:pPr>
              <a:spcBef>
                <a:spcPts val="600"/>
              </a:spcBef>
              <a:spcAft>
                <a:spcPts val="600"/>
              </a:spcAft>
            </a:pPr>
            <a:r>
              <a:rPr lang="en-US" sz="2800" dirty="0"/>
              <a:t>P</a:t>
            </a:r>
            <a:r>
              <a:rPr lang="en-US" sz="2800" dirty="0" smtClean="0"/>
              <a:t>rioritize </a:t>
            </a:r>
            <a:r>
              <a:rPr lang="en-US" sz="2800" dirty="0"/>
              <a:t>barriers to </a:t>
            </a:r>
            <a:r>
              <a:rPr lang="en-US" sz="2800" dirty="0" smtClean="0"/>
              <a:t>improve </a:t>
            </a:r>
            <a:r>
              <a:rPr lang="en-US" sz="2800" dirty="0"/>
              <a:t>compliance in your clinical </a:t>
            </a:r>
            <a:r>
              <a:rPr lang="en-US" sz="2800" dirty="0" smtClean="0"/>
              <a:t>area</a:t>
            </a:r>
            <a:endParaRPr lang="en-US" sz="2800" dirty="0"/>
          </a:p>
          <a:p>
            <a:pPr>
              <a:spcBef>
                <a:spcPts val="600"/>
              </a:spcBef>
              <a:spcAft>
                <a:spcPts val="600"/>
              </a:spcAft>
            </a:pPr>
            <a:r>
              <a:rPr lang="en-US" sz="2800" dirty="0" smtClean="0"/>
              <a:t>Provide </a:t>
            </a:r>
            <a:r>
              <a:rPr lang="en-US" sz="2800" dirty="0"/>
              <a:t>a framework for developing an action </a:t>
            </a:r>
            <a:r>
              <a:rPr lang="en-US" sz="2800" dirty="0" smtClean="0"/>
              <a:t>plan</a:t>
            </a:r>
            <a:endParaRPr lang="en-US" sz="2800" dirty="0"/>
          </a:p>
        </p:txBody>
      </p:sp>
      <p:sp>
        <p:nvSpPr>
          <p:cNvPr id="10" name="TextBox 9" descr="The BIM Tool can be found on the AHRQ Web site at http://www.ahrq.gov/professionals/quality-patient-safety/hais/index.html  &#10;" title="Tip"/>
          <p:cNvSpPr txBox="1"/>
          <p:nvPr/>
        </p:nvSpPr>
        <p:spPr>
          <a:xfrm>
            <a:off x="609599" y="4858137"/>
            <a:ext cx="7762875" cy="1089529"/>
          </a:xfrm>
          <a:prstGeom prst="rect">
            <a:avLst/>
          </a:prstGeom>
          <a:ln/>
        </p:spPr>
        <p:style>
          <a:lnRef idx="1">
            <a:schemeClr val="accent6"/>
          </a:lnRef>
          <a:fillRef idx="2">
            <a:schemeClr val="accent6"/>
          </a:fillRef>
          <a:effectRef idx="1">
            <a:schemeClr val="accent6"/>
          </a:effectRef>
          <a:fontRef idx="minor">
            <a:schemeClr val="dk1"/>
          </a:fontRef>
        </p:style>
        <p:txBody>
          <a:bodyPr anchor="ctr">
            <a:spAutoFit/>
          </a:bodyPr>
          <a:lstStyle/>
          <a:p>
            <a:pPr algn="ctr">
              <a:lnSpc>
                <a:spcPct val="120000"/>
              </a:lnSpc>
              <a:spcBef>
                <a:spcPts val="600"/>
              </a:spcBef>
              <a:spcAft>
                <a:spcPts val="600"/>
              </a:spcAft>
            </a:pPr>
            <a:r>
              <a:rPr lang="en-US" b="1" i="1" dirty="0" smtClean="0">
                <a:solidFill>
                  <a:srgbClr val="000000"/>
                </a:solidFill>
              </a:rPr>
              <a:t>Tip</a:t>
            </a:r>
            <a:r>
              <a:rPr lang="en-US" i="1" dirty="0" smtClean="0">
                <a:solidFill>
                  <a:srgbClr val="000000"/>
                </a:solidFill>
              </a:rPr>
              <a:t>: The BIM Tool can be found on the AHRQ </a:t>
            </a:r>
            <a:r>
              <a:rPr lang="en-US" i="1" dirty="0">
                <a:solidFill>
                  <a:srgbClr val="000000"/>
                </a:solidFill>
              </a:rPr>
              <a:t>W</a:t>
            </a:r>
            <a:r>
              <a:rPr lang="en-US" i="1" dirty="0" smtClean="0">
                <a:solidFill>
                  <a:srgbClr val="000000"/>
                </a:solidFill>
              </a:rPr>
              <a:t>eb </a:t>
            </a:r>
            <a:r>
              <a:rPr lang="en-US" i="1" dirty="0">
                <a:solidFill>
                  <a:srgbClr val="000000"/>
                </a:solidFill>
              </a:rPr>
              <a:t>site </a:t>
            </a:r>
            <a:r>
              <a:rPr lang="en-US" i="1" dirty="0" smtClean="0">
                <a:solidFill>
                  <a:srgbClr val="000000"/>
                </a:solidFill>
              </a:rPr>
              <a:t>at </a:t>
            </a:r>
            <a:r>
              <a:rPr lang="en-US" i="1" dirty="0">
                <a:solidFill>
                  <a:srgbClr val="000000"/>
                </a:solidFill>
                <a:hlinkClick r:id="rId3"/>
              </a:rPr>
              <a:t>https://</a:t>
            </a:r>
            <a:r>
              <a:rPr lang="en-US" i="1" dirty="0" smtClean="0">
                <a:solidFill>
                  <a:srgbClr val="000000"/>
                </a:solidFill>
                <a:hlinkClick r:id="rId3"/>
              </a:rPr>
              <a:t>www.ahrq.gov/sites/default/files/wysiwyg/professionals/quality-patient-safety/hais/tools/surgery/tools/surgical-complication-prevention/bim.docx</a:t>
            </a:r>
            <a:r>
              <a:rPr lang="en-US" i="1" dirty="0" smtClean="0">
                <a:solidFill>
                  <a:srgbClr val="000000"/>
                </a:solidFill>
              </a:rPr>
              <a:t> </a:t>
            </a:r>
          </a:p>
        </p:txBody>
      </p:sp>
    </p:spTree>
    <p:extLst>
      <p:ext uri="{BB962C8B-B14F-4D97-AF65-F5344CB8AC3E}">
        <p14:creationId xmlns:p14="http://schemas.microsoft.com/office/powerpoint/2010/main" val="2742883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Barrier Identification </a:t>
            </a:r>
            <a:r>
              <a:rPr lang="en-US" dirty="0" smtClean="0"/>
              <a:t>and Mitigation</a:t>
            </a:r>
            <a:endParaRPr lang="en-US" dirty="0"/>
          </a:p>
        </p:txBody>
      </p:sp>
      <p:sp>
        <p:nvSpPr>
          <p:cNvPr id="4" name="Content Placeholder 3"/>
          <p:cNvSpPr>
            <a:spLocks noGrp="1"/>
          </p:cNvSpPr>
          <p:nvPr>
            <p:ph idx="1"/>
          </p:nvPr>
        </p:nvSpPr>
        <p:spPr/>
        <p:txBody>
          <a:bodyPr>
            <a:noAutofit/>
          </a:bodyPr>
          <a:lstStyle/>
          <a:p>
            <a:pPr marL="0" indent="0">
              <a:spcBef>
                <a:spcPts val="600"/>
              </a:spcBef>
              <a:spcAft>
                <a:spcPts val="600"/>
              </a:spcAft>
              <a:buNone/>
            </a:pPr>
            <a:r>
              <a:rPr lang="en-US" i="1" dirty="0" smtClean="0">
                <a:solidFill>
                  <a:schemeClr val="accent5"/>
                </a:solidFill>
              </a:rPr>
              <a:t>Steps of BIM</a:t>
            </a:r>
          </a:p>
          <a:p>
            <a:pPr marL="457200" indent="-457200">
              <a:spcBef>
                <a:spcPts val="600"/>
              </a:spcBef>
              <a:spcAft>
                <a:spcPts val="600"/>
              </a:spcAft>
              <a:buFont typeface="+mj-lt"/>
              <a:buAutoNum type="arabicPeriod"/>
            </a:pPr>
            <a:r>
              <a:rPr lang="en-US" sz="2800" dirty="0" smtClean="0"/>
              <a:t>Assemble the BIM team</a:t>
            </a:r>
          </a:p>
          <a:p>
            <a:pPr marL="457200" indent="-457200">
              <a:spcBef>
                <a:spcPts val="600"/>
              </a:spcBef>
              <a:spcAft>
                <a:spcPts val="600"/>
              </a:spcAft>
              <a:buFont typeface="+mj-lt"/>
              <a:buAutoNum type="arabicPeriod"/>
            </a:pPr>
            <a:r>
              <a:rPr lang="en-US" sz="2800" dirty="0" smtClean="0"/>
              <a:t>Identify the barriers</a:t>
            </a:r>
          </a:p>
          <a:p>
            <a:pPr marL="457200" indent="-457200">
              <a:spcBef>
                <a:spcPts val="600"/>
              </a:spcBef>
              <a:spcAft>
                <a:spcPts val="600"/>
              </a:spcAft>
              <a:buFont typeface="+mj-lt"/>
              <a:buAutoNum type="arabicPeriod"/>
            </a:pPr>
            <a:r>
              <a:rPr lang="en-US" sz="2800" dirty="0" smtClean="0"/>
              <a:t>Summarize barrier </a:t>
            </a:r>
            <a:r>
              <a:rPr lang="en-US" sz="2800" dirty="0"/>
              <a:t>i</a:t>
            </a:r>
            <a:r>
              <a:rPr lang="en-US" sz="2800" dirty="0" smtClean="0"/>
              <a:t>nformation</a:t>
            </a:r>
          </a:p>
          <a:p>
            <a:pPr marL="457200" indent="-457200">
              <a:spcBef>
                <a:spcPts val="600"/>
              </a:spcBef>
              <a:spcAft>
                <a:spcPts val="600"/>
              </a:spcAft>
              <a:buFont typeface="+mj-lt"/>
              <a:buAutoNum type="arabicPeriod"/>
            </a:pPr>
            <a:r>
              <a:rPr lang="en-US" sz="2800" dirty="0" smtClean="0"/>
              <a:t>Prioritize barriers based on impact and feasibility</a:t>
            </a:r>
          </a:p>
          <a:p>
            <a:pPr marL="457200" indent="-457200">
              <a:spcBef>
                <a:spcPts val="600"/>
              </a:spcBef>
              <a:spcAft>
                <a:spcPts val="600"/>
              </a:spcAft>
              <a:buFont typeface="+mj-lt"/>
              <a:buAutoNum type="arabicPeriod"/>
            </a:pPr>
            <a:r>
              <a:rPr lang="en-US" sz="2800" dirty="0" smtClean="0"/>
              <a:t>Develop a BIM action plan for each targeted barrier</a:t>
            </a:r>
            <a:endParaRPr lang="en-US" sz="2800" dirty="0"/>
          </a:p>
        </p:txBody>
      </p:sp>
      <p:sp>
        <p:nvSpPr>
          <p:cNvPr id="5" name="Title 1"/>
          <p:cNvSpPr txBox="1">
            <a:spLocks/>
          </p:cNvSpPr>
          <p:nvPr/>
        </p:nvSpPr>
        <p:spPr>
          <a:xfrm>
            <a:off x="914400" y="265518"/>
            <a:ext cx="8229600" cy="685800"/>
          </a:xfrm>
          <a:prstGeom prst="rect">
            <a:avLst/>
          </a:prstGeom>
        </p:spPr>
        <p:txBody>
          <a:bodyPr vert="horz" lIns="91440" tIns="45720" rIns="91440" bIns="45720" rtlCol="0" anchor="ctr">
            <a:normAutofit/>
          </a:bodyPr>
          <a:lstStyle>
            <a:defPPr>
              <a:defRPr lang="en-US"/>
            </a:defPPr>
            <a:lvl1pPr>
              <a:spcBef>
                <a:spcPct val="0"/>
              </a:spcBef>
              <a:buNone/>
              <a:defRPr sz="3200" b="0">
                <a:solidFill>
                  <a:srgbClr val="FFFFFF"/>
                </a:solidFill>
                <a:effectLst/>
                <a:latin typeface="Arial"/>
                <a:ea typeface="+mj-ea"/>
                <a:cs typeface="Arial"/>
              </a:defRPr>
            </a:lvl1pPr>
          </a:lstStyle>
          <a:p>
            <a:endParaRPr lang="en-US" dirty="0"/>
          </a:p>
        </p:txBody>
      </p:sp>
    </p:spTree>
    <p:extLst>
      <p:ext uri="{BB962C8B-B14F-4D97-AF65-F5344CB8AC3E}">
        <p14:creationId xmlns:p14="http://schemas.microsoft.com/office/powerpoint/2010/main" val="1550708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Assemble Your BIM Team</a:t>
            </a:r>
            <a:endParaRPr lang="en-US" dirty="0"/>
          </a:p>
        </p:txBody>
      </p:sp>
      <p:sp>
        <p:nvSpPr>
          <p:cNvPr id="4" name="Content Placeholder 3"/>
          <p:cNvSpPr>
            <a:spLocks noGrp="1"/>
          </p:cNvSpPr>
          <p:nvPr>
            <p:ph idx="1"/>
          </p:nvPr>
        </p:nvSpPr>
        <p:spPr/>
        <p:txBody>
          <a:bodyPr>
            <a:normAutofit/>
          </a:bodyPr>
          <a:lstStyle/>
          <a:p>
            <a:pPr>
              <a:spcBef>
                <a:spcPts val="600"/>
              </a:spcBef>
              <a:spcAft>
                <a:spcPts val="600"/>
              </a:spcAft>
            </a:pPr>
            <a:r>
              <a:rPr lang="en-US" sz="2800" dirty="0" smtClean="0"/>
              <a:t>Form a subgroup of your SSI prevention team</a:t>
            </a:r>
          </a:p>
          <a:p>
            <a:pPr>
              <a:spcBef>
                <a:spcPts val="600"/>
              </a:spcBef>
              <a:spcAft>
                <a:spcPts val="600"/>
              </a:spcAft>
            </a:pPr>
            <a:r>
              <a:rPr lang="en-US" sz="2800" dirty="0" smtClean="0"/>
              <a:t>Invite frontline staff</a:t>
            </a:r>
          </a:p>
          <a:p>
            <a:pPr>
              <a:spcBef>
                <a:spcPts val="600"/>
              </a:spcBef>
              <a:spcAft>
                <a:spcPts val="600"/>
              </a:spcAft>
            </a:pPr>
            <a:r>
              <a:rPr lang="en-US" sz="2800" dirty="0" smtClean="0"/>
              <a:t>Include staff members not directly involved in the prevention team efforts</a:t>
            </a:r>
          </a:p>
          <a:p>
            <a:pPr>
              <a:spcBef>
                <a:spcPts val="600"/>
              </a:spcBef>
              <a:spcAft>
                <a:spcPts val="600"/>
              </a:spcAft>
            </a:pPr>
            <a:r>
              <a:rPr lang="en-US" sz="2800" dirty="0" smtClean="0"/>
              <a:t>Develop new relationships with other experts and clinicians</a:t>
            </a:r>
          </a:p>
          <a:p>
            <a:pPr marL="0" indent="0">
              <a:spcBef>
                <a:spcPts val="600"/>
              </a:spcBef>
              <a:spcAft>
                <a:spcPts val="600"/>
              </a:spcAft>
              <a:buNone/>
            </a:pPr>
            <a:endParaRPr lang="en-US" sz="2800" dirty="0"/>
          </a:p>
        </p:txBody>
      </p:sp>
      <p:sp>
        <p:nvSpPr>
          <p:cNvPr id="6" name="TextBox 5"/>
          <p:cNvSpPr txBox="1"/>
          <p:nvPr/>
        </p:nvSpPr>
        <p:spPr>
          <a:xfrm>
            <a:off x="736600" y="5449054"/>
            <a:ext cx="7762875" cy="646331"/>
          </a:xfrm>
          <a:prstGeom prst="rect">
            <a:avLst/>
          </a:prstGeom>
          <a:ln/>
        </p:spPr>
        <p:style>
          <a:lnRef idx="1">
            <a:schemeClr val="accent6"/>
          </a:lnRef>
          <a:fillRef idx="2">
            <a:schemeClr val="accent6"/>
          </a:fillRef>
          <a:effectRef idx="1">
            <a:schemeClr val="accent6"/>
          </a:effectRef>
          <a:fontRef idx="minor">
            <a:schemeClr val="dk1"/>
          </a:fontRef>
        </p:style>
        <p:txBody>
          <a:bodyPr anchor="ctr">
            <a:spAutoFit/>
          </a:bodyPr>
          <a:lstStyle/>
          <a:p>
            <a:pPr algn="ctr">
              <a:spcBef>
                <a:spcPts val="600"/>
              </a:spcBef>
              <a:defRPr/>
            </a:pPr>
            <a:r>
              <a:rPr lang="en-US" b="1" i="1" dirty="0" smtClean="0">
                <a:solidFill>
                  <a:schemeClr val="tx1"/>
                </a:solidFill>
              </a:rPr>
              <a:t>Activity: </a:t>
            </a:r>
            <a:r>
              <a:rPr lang="en-US" i="1" dirty="0" smtClean="0">
                <a:solidFill>
                  <a:schemeClr val="tx1"/>
                </a:solidFill>
              </a:rPr>
              <a:t>Identify roles for your ideal BIM team. </a:t>
            </a:r>
          </a:p>
          <a:p>
            <a:pPr algn="ctr">
              <a:spcAft>
                <a:spcPts val="600"/>
              </a:spcAft>
              <a:defRPr/>
            </a:pPr>
            <a:r>
              <a:rPr lang="en-US" i="1" dirty="0" smtClean="0">
                <a:solidFill>
                  <a:schemeClr val="tx1"/>
                </a:solidFill>
              </a:rPr>
              <a:t>How can the BIM process empower and motivate staff?</a:t>
            </a:r>
            <a:endParaRPr lang="en-US" b="1" i="1" dirty="0">
              <a:solidFill>
                <a:schemeClr val="tx1"/>
              </a:solidFill>
            </a:endParaRPr>
          </a:p>
        </p:txBody>
      </p:sp>
    </p:spTree>
    <p:extLst>
      <p:ext uri="{BB962C8B-B14F-4D97-AF65-F5344CB8AC3E}">
        <p14:creationId xmlns:p14="http://schemas.microsoft.com/office/powerpoint/2010/main" val="588984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txBox="1">
            <a:spLocks/>
          </p:cNvSpPr>
          <p:nvPr/>
        </p:nvSpPr>
        <p:spPr>
          <a:xfrm>
            <a:off x="0" y="838200"/>
            <a:ext cx="8229600" cy="80752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rgbClr val="FFFFFF"/>
                </a:solidFill>
                <a:latin typeface="+mj-lt"/>
                <a:ea typeface="+mj-ea"/>
                <a:cs typeface="+mj-cs"/>
              </a:defRPr>
            </a:lvl1pPr>
          </a:lstStyle>
          <a:p>
            <a:pPr algn="l"/>
            <a:endParaRPr lang="en-US" sz="2000" i="1" dirty="0">
              <a:solidFill>
                <a:srgbClr val="000000"/>
              </a:solidFill>
            </a:endParaRPr>
          </a:p>
        </p:txBody>
      </p:sp>
      <p:sp>
        <p:nvSpPr>
          <p:cNvPr id="4" name="Title 3"/>
          <p:cNvSpPr>
            <a:spLocks noGrp="1"/>
          </p:cNvSpPr>
          <p:nvPr>
            <p:ph type="title"/>
          </p:nvPr>
        </p:nvSpPr>
        <p:spPr/>
        <p:txBody>
          <a:bodyPr/>
          <a:lstStyle/>
          <a:p>
            <a:r>
              <a:rPr lang="en-US" dirty="0" smtClean="0"/>
              <a:t>Identify the Barriers</a:t>
            </a:r>
            <a:endParaRPr lang="en-US" dirty="0"/>
          </a:p>
        </p:txBody>
      </p:sp>
      <p:sp>
        <p:nvSpPr>
          <p:cNvPr id="18" name="Content Placeholder 17"/>
          <p:cNvSpPr>
            <a:spLocks noGrp="1"/>
          </p:cNvSpPr>
          <p:nvPr>
            <p:ph idx="1"/>
          </p:nvPr>
        </p:nvSpPr>
        <p:spPr>
          <a:xfrm>
            <a:off x="304800" y="1295400"/>
            <a:ext cx="8610600" cy="4734296"/>
          </a:xfrm>
        </p:spPr>
        <p:txBody>
          <a:bodyPr>
            <a:normAutofit/>
          </a:bodyPr>
          <a:lstStyle/>
          <a:p>
            <a:pPr marL="0" indent="0">
              <a:buNone/>
            </a:pPr>
            <a:r>
              <a:rPr lang="en-US" sz="2800" dirty="0">
                <a:solidFill>
                  <a:srgbClr val="000000"/>
                </a:solidFill>
              </a:rPr>
              <a:t>The BIM Tool walks through a series of questions focused on three categories:</a:t>
            </a:r>
          </a:p>
          <a:p>
            <a:endParaRPr lang="en-US" sz="2800" dirty="0"/>
          </a:p>
        </p:txBody>
      </p:sp>
      <p:grpSp>
        <p:nvGrpSpPr>
          <p:cNvPr id="17" name="Group 16" descr="Three categories the BIM Tool addresses:&#10;Clinician: Knowledge, Attitudes, Behavior, Compliance&#10;Environment: Task, Tools and technology, Administrative support, Performance monitoring and feedback, Perioperative culture&#10;Guideline: Applicability, Ease of compliance" title="Categories of the BIM Tool"/>
          <p:cNvGrpSpPr/>
          <p:nvPr/>
        </p:nvGrpSpPr>
        <p:grpSpPr>
          <a:xfrm>
            <a:off x="304800" y="2362200"/>
            <a:ext cx="8534400" cy="3733800"/>
            <a:chOff x="304800" y="2133600"/>
            <a:chExt cx="8534400" cy="3733800"/>
          </a:xfrm>
        </p:grpSpPr>
        <p:sp>
          <p:nvSpPr>
            <p:cNvPr id="11" name="Rectangle 10"/>
            <p:cNvSpPr/>
            <p:nvPr/>
          </p:nvSpPr>
          <p:spPr>
            <a:xfrm>
              <a:off x="3238500" y="2133600"/>
              <a:ext cx="2667000" cy="762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spc="300" dirty="0" smtClean="0">
                  <a:solidFill>
                    <a:srgbClr val="000000"/>
                  </a:solidFill>
                </a:rPr>
                <a:t>ENVIRONMENT</a:t>
              </a:r>
              <a:endParaRPr lang="en-US" sz="2400" b="1" spc="300" dirty="0">
                <a:solidFill>
                  <a:srgbClr val="000000"/>
                </a:solidFill>
              </a:endParaRPr>
            </a:p>
          </p:txBody>
        </p:sp>
        <p:sp>
          <p:nvSpPr>
            <p:cNvPr id="12" name="Rectangle 11"/>
            <p:cNvSpPr/>
            <p:nvPr/>
          </p:nvSpPr>
          <p:spPr>
            <a:xfrm>
              <a:off x="304800" y="2133600"/>
              <a:ext cx="2667000" cy="762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spc="300" dirty="0" smtClean="0">
                  <a:solidFill>
                    <a:srgbClr val="000000"/>
                  </a:solidFill>
                </a:rPr>
                <a:t>CLINICIAN</a:t>
              </a:r>
              <a:endParaRPr lang="en-US" sz="2400" b="1" spc="300" dirty="0">
                <a:solidFill>
                  <a:srgbClr val="000000"/>
                </a:solidFill>
              </a:endParaRPr>
            </a:p>
          </p:txBody>
        </p:sp>
        <p:sp>
          <p:nvSpPr>
            <p:cNvPr id="13" name="Rectangle 12"/>
            <p:cNvSpPr/>
            <p:nvPr/>
          </p:nvSpPr>
          <p:spPr>
            <a:xfrm>
              <a:off x="6172200" y="2133600"/>
              <a:ext cx="2667000" cy="762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spc="300" dirty="0" smtClean="0">
                  <a:solidFill>
                    <a:srgbClr val="000000"/>
                  </a:solidFill>
                </a:rPr>
                <a:t>GUIDELINE</a:t>
              </a:r>
              <a:endParaRPr lang="en-US" sz="2400" b="1" spc="300" dirty="0">
                <a:solidFill>
                  <a:srgbClr val="000000"/>
                </a:solidFill>
              </a:endParaRPr>
            </a:p>
          </p:txBody>
        </p:sp>
        <p:sp>
          <p:nvSpPr>
            <p:cNvPr id="14" name="Rectangle 13"/>
            <p:cNvSpPr/>
            <p:nvPr/>
          </p:nvSpPr>
          <p:spPr>
            <a:xfrm>
              <a:off x="304800" y="2895600"/>
              <a:ext cx="2667000" cy="2971800"/>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marL="285750" indent="-285750">
                <a:spcAft>
                  <a:spcPts val="1200"/>
                </a:spcAft>
                <a:buFont typeface="Arial"/>
                <a:buChar char="•"/>
              </a:pPr>
              <a:r>
                <a:rPr lang="en-US" dirty="0" smtClean="0">
                  <a:solidFill>
                    <a:srgbClr val="000000"/>
                  </a:solidFill>
                </a:rPr>
                <a:t>Knowledge</a:t>
              </a:r>
            </a:p>
            <a:p>
              <a:pPr marL="285750" indent="-285750">
                <a:spcAft>
                  <a:spcPts val="1200"/>
                </a:spcAft>
                <a:buFont typeface="Arial"/>
                <a:buChar char="•"/>
              </a:pPr>
              <a:r>
                <a:rPr lang="en-US" dirty="0" smtClean="0">
                  <a:solidFill>
                    <a:srgbClr val="000000"/>
                  </a:solidFill>
                </a:rPr>
                <a:t>Attitudes</a:t>
              </a:r>
            </a:p>
            <a:p>
              <a:pPr marL="285750" indent="-285750">
                <a:spcAft>
                  <a:spcPts val="1200"/>
                </a:spcAft>
                <a:buFont typeface="Arial"/>
                <a:buChar char="•"/>
              </a:pPr>
              <a:r>
                <a:rPr lang="en-US" dirty="0" smtClean="0">
                  <a:solidFill>
                    <a:srgbClr val="000000"/>
                  </a:solidFill>
                </a:rPr>
                <a:t>Behavior</a:t>
              </a:r>
            </a:p>
            <a:p>
              <a:pPr marL="285750" indent="-285750">
                <a:spcAft>
                  <a:spcPts val="1200"/>
                </a:spcAft>
                <a:buFont typeface="Arial"/>
                <a:buChar char="•"/>
              </a:pPr>
              <a:r>
                <a:rPr lang="en-US" dirty="0" smtClean="0">
                  <a:solidFill>
                    <a:srgbClr val="000000"/>
                  </a:solidFill>
                </a:rPr>
                <a:t>Compliance</a:t>
              </a:r>
              <a:endParaRPr lang="en-US" dirty="0">
                <a:solidFill>
                  <a:srgbClr val="000000"/>
                </a:solidFill>
              </a:endParaRPr>
            </a:p>
          </p:txBody>
        </p:sp>
        <p:sp>
          <p:nvSpPr>
            <p:cNvPr id="15" name="Rectangle 14"/>
            <p:cNvSpPr/>
            <p:nvPr/>
          </p:nvSpPr>
          <p:spPr>
            <a:xfrm>
              <a:off x="3238113" y="2895600"/>
              <a:ext cx="2667000" cy="2971800"/>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marL="285750" indent="-285750">
                <a:spcAft>
                  <a:spcPts val="1200"/>
                </a:spcAft>
                <a:buFont typeface="Arial"/>
                <a:buChar char="•"/>
              </a:pPr>
              <a:r>
                <a:rPr lang="en-US" dirty="0" smtClean="0">
                  <a:solidFill>
                    <a:srgbClr val="000000"/>
                  </a:solidFill>
                </a:rPr>
                <a:t>Task</a:t>
              </a:r>
            </a:p>
            <a:p>
              <a:pPr marL="285750" indent="-285750">
                <a:spcAft>
                  <a:spcPts val="1200"/>
                </a:spcAft>
                <a:buFont typeface="Arial"/>
                <a:buChar char="•"/>
              </a:pPr>
              <a:r>
                <a:rPr lang="en-US" dirty="0" smtClean="0">
                  <a:solidFill>
                    <a:srgbClr val="000000"/>
                  </a:solidFill>
                </a:rPr>
                <a:t>Tools and technology</a:t>
              </a:r>
            </a:p>
            <a:p>
              <a:pPr marL="285750" indent="-285750">
                <a:spcAft>
                  <a:spcPts val="1200"/>
                </a:spcAft>
                <a:buFont typeface="Arial"/>
                <a:buChar char="•"/>
              </a:pPr>
              <a:r>
                <a:rPr lang="en-US" dirty="0" smtClean="0">
                  <a:solidFill>
                    <a:srgbClr val="000000"/>
                  </a:solidFill>
                </a:rPr>
                <a:t>Administrative support</a:t>
              </a:r>
            </a:p>
            <a:p>
              <a:pPr marL="285750" indent="-285750">
                <a:spcAft>
                  <a:spcPts val="1200"/>
                </a:spcAft>
                <a:buFont typeface="Arial"/>
                <a:buChar char="•"/>
              </a:pPr>
              <a:r>
                <a:rPr lang="en-US" dirty="0" smtClean="0">
                  <a:solidFill>
                    <a:srgbClr val="000000"/>
                  </a:solidFill>
                </a:rPr>
                <a:t>Performance monitoring and feedback</a:t>
              </a:r>
            </a:p>
            <a:p>
              <a:pPr marL="285750" indent="-285750">
                <a:spcAft>
                  <a:spcPts val="1200"/>
                </a:spcAft>
                <a:buFont typeface="Arial"/>
                <a:buChar char="•"/>
              </a:pPr>
              <a:r>
                <a:rPr lang="en-US" dirty="0" smtClean="0">
                  <a:solidFill>
                    <a:srgbClr val="000000"/>
                  </a:solidFill>
                </a:rPr>
                <a:t>Perioperative culture</a:t>
              </a:r>
              <a:endParaRPr lang="en-US" dirty="0">
                <a:solidFill>
                  <a:srgbClr val="000000"/>
                </a:solidFill>
              </a:endParaRPr>
            </a:p>
          </p:txBody>
        </p:sp>
        <p:sp>
          <p:nvSpPr>
            <p:cNvPr id="16" name="Rectangle 15"/>
            <p:cNvSpPr/>
            <p:nvPr/>
          </p:nvSpPr>
          <p:spPr>
            <a:xfrm>
              <a:off x="6172200" y="2895600"/>
              <a:ext cx="2667000" cy="2971800"/>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marL="285750" indent="-285750">
                <a:spcAft>
                  <a:spcPts val="1200"/>
                </a:spcAft>
                <a:buFont typeface="Arial"/>
                <a:buChar char="•"/>
              </a:pPr>
              <a:r>
                <a:rPr lang="en-US" dirty="0" smtClean="0">
                  <a:solidFill>
                    <a:srgbClr val="000000"/>
                  </a:solidFill>
                </a:rPr>
                <a:t>Applicability</a:t>
              </a:r>
            </a:p>
            <a:p>
              <a:pPr marL="285750" indent="-285750">
                <a:spcAft>
                  <a:spcPts val="1200"/>
                </a:spcAft>
                <a:buFont typeface="Arial"/>
                <a:buChar char="•"/>
              </a:pPr>
              <a:r>
                <a:rPr lang="en-US" dirty="0" smtClean="0">
                  <a:solidFill>
                    <a:srgbClr val="000000"/>
                  </a:solidFill>
                </a:rPr>
                <a:t>Ease of compliance</a:t>
              </a:r>
              <a:endParaRPr lang="en-US" dirty="0">
                <a:solidFill>
                  <a:srgbClr val="000000"/>
                </a:solidFill>
              </a:endParaRPr>
            </a:p>
          </p:txBody>
        </p:sp>
      </p:grpSp>
    </p:spTree>
    <p:extLst>
      <p:ext uri="{BB962C8B-B14F-4D97-AF65-F5344CB8AC3E}">
        <p14:creationId xmlns:p14="http://schemas.microsoft.com/office/powerpoint/2010/main" val="423807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First column reads Factors. Following columns provide space to record Barriers and Potential Actions.&#10;Under the heading Factors is a subheading for Clinician and several categories and questions:&#10;Knowledge of the guideline&#10;Does the clinician know how to comply with the guideline?&#10;Attitude regarding the guideline&#10;Does the clinician believe that following the guideline will reduce infection rates?&#10;Current practice habits&#10;What does the clinician currently do (or not do)?&#10;Perceived guideline adherence&#10;How often does the clinician do everything right?" title="Second section of the BIM Tool"/>
          <p:cNvGraphicFramePr>
            <a:graphicFrameLocks noGrp="1"/>
          </p:cNvGraphicFramePr>
          <p:nvPr>
            <p:extLst>
              <p:ext uri="{D42A27DB-BD31-4B8C-83A1-F6EECF244321}">
                <p14:modId xmlns:p14="http://schemas.microsoft.com/office/powerpoint/2010/main" val="1859904772"/>
              </p:ext>
            </p:extLst>
          </p:nvPr>
        </p:nvGraphicFramePr>
        <p:xfrm>
          <a:off x="346363" y="2149576"/>
          <a:ext cx="8304151" cy="3889248"/>
        </p:xfrm>
        <a:graphic>
          <a:graphicData uri="http://schemas.openxmlformats.org/drawingml/2006/table">
            <a:tbl>
              <a:tblPr firstRow="1" firstCol="1" bandRow="1">
                <a:tableStyleId>{22838BEF-8BB2-4498-84A7-C5851F593DF1}</a:tableStyleId>
              </a:tblPr>
              <a:tblGrid>
                <a:gridCol w="6021154">
                  <a:extLst>
                    <a:ext uri="{9D8B030D-6E8A-4147-A177-3AD203B41FA5}">
                      <a16:colId xmlns:a16="http://schemas.microsoft.com/office/drawing/2014/main" xmlns="" val="20000"/>
                    </a:ext>
                  </a:extLst>
                </a:gridCol>
                <a:gridCol w="1094828">
                  <a:extLst>
                    <a:ext uri="{9D8B030D-6E8A-4147-A177-3AD203B41FA5}">
                      <a16:colId xmlns:a16="http://schemas.microsoft.com/office/drawing/2014/main" xmlns="" val="20001"/>
                    </a:ext>
                  </a:extLst>
                </a:gridCol>
                <a:gridCol w="1188169">
                  <a:extLst>
                    <a:ext uri="{9D8B030D-6E8A-4147-A177-3AD203B41FA5}">
                      <a16:colId xmlns:a16="http://schemas.microsoft.com/office/drawing/2014/main" xmlns="" val="20002"/>
                    </a:ext>
                  </a:extLst>
                </a:gridCol>
              </a:tblGrid>
              <a:tr h="193615">
                <a:tc>
                  <a:txBody>
                    <a:bodyPr/>
                    <a:lstStyle/>
                    <a:p>
                      <a:pPr marL="0" marR="0" algn="l">
                        <a:lnSpc>
                          <a:spcPct val="115000"/>
                        </a:lnSpc>
                        <a:spcBef>
                          <a:spcPts val="200"/>
                        </a:spcBef>
                        <a:spcAft>
                          <a:spcPts val="200"/>
                        </a:spcAft>
                      </a:pPr>
                      <a:r>
                        <a:rPr lang="en-US" sz="2000" dirty="0">
                          <a:effectLst/>
                        </a:rPr>
                        <a:t>Factors</a:t>
                      </a:r>
                      <a:endParaRPr lang="en-US" sz="2000" dirty="0">
                        <a:solidFill>
                          <a:schemeClr val="tx1"/>
                        </a:solidFill>
                        <a:effectLst/>
                        <a:latin typeface="Calibri"/>
                        <a:ea typeface="Times New Roman"/>
                        <a:cs typeface="Times New Roman"/>
                      </a:endParaRPr>
                    </a:p>
                  </a:txBody>
                  <a:tcPr marL="68130" marR="68130" marT="0" marB="0" anchor="ctr"/>
                </a:tc>
                <a:tc>
                  <a:txBody>
                    <a:bodyPr/>
                    <a:lstStyle/>
                    <a:p>
                      <a:pPr marL="0" marR="0" algn="ctr">
                        <a:lnSpc>
                          <a:spcPct val="115000"/>
                        </a:lnSpc>
                        <a:spcBef>
                          <a:spcPts val="200"/>
                        </a:spcBef>
                        <a:spcAft>
                          <a:spcPts val="200"/>
                        </a:spcAft>
                      </a:pPr>
                      <a:r>
                        <a:rPr lang="en-US" sz="1400" dirty="0">
                          <a:effectLst/>
                        </a:rPr>
                        <a:t>Barriers</a:t>
                      </a:r>
                      <a:endParaRPr lang="en-US" sz="1400" dirty="0">
                        <a:effectLst/>
                        <a:latin typeface="Calibri"/>
                        <a:ea typeface="Times New Roman"/>
                        <a:cs typeface="Times New Roman"/>
                      </a:endParaRPr>
                    </a:p>
                  </a:txBody>
                  <a:tcPr marL="68130" marR="68130" marT="0" marB="0" anchor="ctr"/>
                </a:tc>
                <a:tc>
                  <a:txBody>
                    <a:bodyPr/>
                    <a:lstStyle/>
                    <a:p>
                      <a:pPr marL="0" marR="0" algn="ctr">
                        <a:lnSpc>
                          <a:spcPct val="115000"/>
                        </a:lnSpc>
                        <a:spcBef>
                          <a:spcPts val="200"/>
                        </a:spcBef>
                        <a:spcAft>
                          <a:spcPts val="200"/>
                        </a:spcAft>
                      </a:pPr>
                      <a:r>
                        <a:rPr lang="en-US" sz="1400" dirty="0">
                          <a:effectLst/>
                        </a:rPr>
                        <a:t>Potential Actions</a:t>
                      </a:r>
                      <a:endParaRPr lang="en-US" sz="1400" dirty="0">
                        <a:effectLst/>
                        <a:latin typeface="Calibri"/>
                        <a:ea typeface="Times New Roman"/>
                        <a:cs typeface="Times New Roman"/>
                      </a:endParaRPr>
                    </a:p>
                  </a:txBody>
                  <a:tcPr marL="68130" marR="68130" marT="0" marB="0" anchor="ctr"/>
                </a:tc>
                <a:extLst>
                  <a:ext uri="{0D108BD9-81ED-4DB2-BD59-A6C34878D82A}">
                    <a16:rowId xmlns:a16="http://schemas.microsoft.com/office/drawing/2014/main" xmlns="" val="10000"/>
                  </a:ext>
                </a:extLst>
              </a:tr>
              <a:tr h="193615">
                <a:tc>
                  <a:txBody>
                    <a:bodyPr/>
                    <a:lstStyle/>
                    <a:p>
                      <a:pPr marL="0" marR="0">
                        <a:lnSpc>
                          <a:spcPct val="115000"/>
                        </a:lnSpc>
                        <a:spcBef>
                          <a:spcPts val="200"/>
                        </a:spcBef>
                        <a:spcAft>
                          <a:spcPts val="200"/>
                        </a:spcAft>
                      </a:pPr>
                      <a:r>
                        <a:rPr lang="en-US" sz="2000" spc="300" dirty="0" smtClean="0">
                          <a:effectLst/>
                        </a:rPr>
                        <a:t>CLINICIAN</a:t>
                      </a:r>
                      <a:endParaRPr lang="en-US" sz="2000" b="0" spc="300" dirty="0">
                        <a:solidFill>
                          <a:schemeClr val="tx1"/>
                        </a:solidFill>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extLst>
                  <a:ext uri="{0D108BD9-81ED-4DB2-BD59-A6C34878D82A}">
                    <a16:rowId xmlns:a16="http://schemas.microsoft.com/office/drawing/2014/main" xmlns="" val="10001"/>
                  </a:ext>
                </a:extLst>
              </a:tr>
              <a:tr h="579209">
                <a:tc>
                  <a:txBody>
                    <a:bodyPr/>
                    <a:lstStyle/>
                    <a:p>
                      <a:pPr marL="0" marR="0">
                        <a:lnSpc>
                          <a:spcPct val="100000"/>
                        </a:lnSpc>
                        <a:spcBef>
                          <a:spcPts val="0"/>
                        </a:spcBef>
                        <a:spcAft>
                          <a:spcPts val="0"/>
                        </a:spcAft>
                      </a:pPr>
                      <a:r>
                        <a:rPr lang="en-US" sz="2000" b="1" dirty="0" smtClean="0">
                          <a:effectLst/>
                        </a:rPr>
                        <a:t>Knowledge of the guideline</a:t>
                      </a:r>
                    </a:p>
                    <a:p>
                      <a:pPr marL="0" marR="0" lvl="0" indent="0">
                        <a:lnSpc>
                          <a:spcPct val="100000"/>
                        </a:lnSpc>
                        <a:spcBef>
                          <a:spcPts val="0"/>
                        </a:spcBef>
                        <a:spcAft>
                          <a:spcPts val="0"/>
                        </a:spcAft>
                        <a:buFont typeface="Symbol"/>
                        <a:buNone/>
                      </a:pPr>
                      <a:r>
                        <a:rPr lang="en-US" sz="2000" b="0" dirty="0" smtClean="0">
                          <a:effectLst/>
                        </a:rPr>
                        <a:t>Does </a:t>
                      </a:r>
                      <a:r>
                        <a:rPr lang="en-US" sz="2000" b="0" dirty="0">
                          <a:effectLst/>
                        </a:rPr>
                        <a:t>the clinician know how to comply with the guideline?</a:t>
                      </a:r>
                      <a:endParaRPr lang="en-US" sz="2000" b="0" dirty="0">
                        <a:solidFill>
                          <a:schemeClr val="tx1"/>
                        </a:solidFill>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extLst>
                  <a:ext uri="{0D108BD9-81ED-4DB2-BD59-A6C34878D82A}">
                    <a16:rowId xmlns:a16="http://schemas.microsoft.com/office/drawing/2014/main" xmlns="" val="10002"/>
                  </a:ext>
                </a:extLst>
              </a:tr>
              <a:tr h="579209">
                <a:tc>
                  <a:txBody>
                    <a:bodyPr/>
                    <a:lstStyle/>
                    <a:p>
                      <a:pPr marL="0" marR="0">
                        <a:lnSpc>
                          <a:spcPct val="100000"/>
                        </a:lnSpc>
                        <a:spcBef>
                          <a:spcPts val="0"/>
                        </a:spcBef>
                        <a:spcAft>
                          <a:spcPts val="0"/>
                        </a:spcAft>
                      </a:pPr>
                      <a:r>
                        <a:rPr lang="en-US" sz="2000" b="1" dirty="0">
                          <a:effectLst/>
                        </a:rPr>
                        <a:t>Attitude regarding the guideline</a:t>
                      </a:r>
                    </a:p>
                    <a:p>
                      <a:pPr marL="0" marR="0" lvl="0" indent="0">
                        <a:lnSpc>
                          <a:spcPct val="100000"/>
                        </a:lnSpc>
                        <a:spcBef>
                          <a:spcPts val="0"/>
                        </a:spcBef>
                        <a:spcAft>
                          <a:spcPts val="0"/>
                        </a:spcAft>
                        <a:buFont typeface="Symbol"/>
                        <a:buNone/>
                      </a:pPr>
                      <a:r>
                        <a:rPr lang="en-US" sz="2000" b="0" dirty="0">
                          <a:effectLst/>
                        </a:rPr>
                        <a:t>Does the clinician believe that following the guideline will reduce infection rates?</a:t>
                      </a:r>
                      <a:endParaRPr lang="en-US" sz="2000" b="0" dirty="0">
                        <a:solidFill>
                          <a:schemeClr val="tx1"/>
                        </a:solidFill>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extLst>
                  <a:ext uri="{0D108BD9-81ED-4DB2-BD59-A6C34878D82A}">
                    <a16:rowId xmlns:a16="http://schemas.microsoft.com/office/drawing/2014/main" xmlns="" val="10003"/>
                  </a:ext>
                </a:extLst>
              </a:tr>
              <a:tr h="401728">
                <a:tc>
                  <a:txBody>
                    <a:bodyPr/>
                    <a:lstStyle/>
                    <a:p>
                      <a:pPr marL="0" marR="0">
                        <a:lnSpc>
                          <a:spcPct val="100000"/>
                        </a:lnSpc>
                        <a:spcBef>
                          <a:spcPts val="0"/>
                        </a:spcBef>
                        <a:spcAft>
                          <a:spcPts val="0"/>
                        </a:spcAft>
                      </a:pPr>
                      <a:r>
                        <a:rPr lang="en-US" sz="2000" b="1" dirty="0">
                          <a:effectLst/>
                        </a:rPr>
                        <a:t>Current practice habits</a:t>
                      </a:r>
                    </a:p>
                    <a:p>
                      <a:pPr marL="0" marR="0" lvl="0" indent="0">
                        <a:lnSpc>
                          <a:spcPct val="100000"/>
                        </a:lnSpc>
                        <a:spcBef>
                          <a:spcPts val="0"/>
                        </a:spcBef>
                        <a:spcAft>
                          <a:spcPts val="0"/>
                        </a:spcAft>
                        <a:buFont typeface="Symbol"/>
                        <a:buNone/>
                      </a:pPr>
                      <a:r>
                        <a:rPr lang="en-US" sz="2000" b="0" dirty="0">
                          <a:effectLst/>
                        </a:rPr>
                        <a:t>What does the clinician currently do (or not do)?</a:t>
                      </a:r>
                      <a:endParaRPr lang="en-US" sz="2000" b="0" dirty="0">
                        <a:solidFill>
                          <a:schemeClr val="tx1"/>
                        </a:solidFill>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extLst>
                  <a:ext uri="{0D108BD9-81ED-4DB2-BD59-A6C34878D82A}">
                    <a16:rowId xmlns:a16="http://schemas.microsoft.com/office/drawing/2014/main" xmlns="" val="10004"/>
                  </a:ext>
                </a:extLst>
              </a:tr>
              <a:tr h="401728">
                <a:tc>
                  <a:txBody>
                    <a:bodyPr/>
                    <a:lstStyle/>
                    <a:p>
                      <a:pPr marL="0" marR="0">
                        <a:lnSpc>
                          <a:spcPct val="100000"/>
                        </a:lnSpc>
                        <a:spcBef>
                          <a:spcPts val="0"/>
                        </a:spcBef>
                        <a:spcAft>
                          <a:spcPts val="0"/>
                        </a:spcAft>
                      </a:pPr>
                      <a:r>
                        <a:rPr lang="en-US" sz="2000" b="1" dirty="0">
                          <a:effectLst/>
                        </a:rPr>
                        <a:t>Perceived guideline adherence</a:t>
                      </a:r>
                    </a:p>
                    <a:p>
                      <a:pPr marL="0" marR="0" lvl="0" indent="0">
                        <a:lnSpc>
                          <a:spcPct val="100000"/>
                        </a:lnSpc>
                        <a:spcBef>
                          <a:spcPts val="0"/>
                        </a:spcBef>
                        <a:spcAft>
                          <a:spcPts val="0"/>
                        </a:spcAft>
                        <a:buFont typeface="Symbol"/>
                        <a:buNone/>
                      </a:pPr>
                      <a:r>
                        <a:rPr lang="en-US" sz="2000" b="0" dirty="0">
                          <a:effectLst/>
                        </a:rPr>
                        <a:t>How often does the clinician do everything right?</a:t>
                      </a:r>
                      <a:endParaRPr lang="en-US" sz="2000" b="0" dirty="0">
                        <a:solidFill>
                          <a:schemeClr val="tx1"/>
                        </a:solidFill>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extLst>
                  <a:ext uri="{0D108BD9-81ED-4DB2-BD59-A6C34878D82A}">
                    <a16:rowId xmlns:a16="http://schemas.microsoft.com/office/drawing/2014/main" xmlns="" val="10005"/>
                  </a:ext>
                </a:extLst>
              </a:tr>
            </a:tbl>
          </a:graphicData>
        </a:graphic>
      </p:graphicFrame>
      <p:graphicFrame>
        <p:nvGraphicFramePr>
          <p:cNvPr id="6" name="Table 5" descr="First column reads: Guideline &#10;Data collection mode (check one)&#10;Observe the process&#10;Discuss the process&#10;Walk the process&#10;&#10;Next columns provide space to record the Investigator and the Shift" title="First section of the BIM Tool"/>
          <p:cNvGraphicFramePr>
            <a:graphicFrameLocks noGrp="1"/>
          </p:cNvGraphicFramePr>
          <p:nvPr>
            <p:extLst>
              <p:ext uri="{D42A27DB-BD31-4B8C-83A1-F6EECF244321}">
                <p14:modId xmlns:p14="http://schemas.microsoft.com/office/powerpoint/2010/main" val="3229252385"/>
              </p:ext>
            </p:extLst>
          </p:nvPr>
        </p:nvGraphicFramePr>
        <p:xfrm>
          <a:off x="346365" y="1014590"/>
          <a:ext cx="8304149" cy="1069997"/>
        </p:xfrm>
        <a:graphic>
          <a:graphicData uri="http://schemas.openxmlformats.org/drawingml/2006/table">
            <a:tbl>
              <a:tblPr firstRow="1" firstCol="1" bandRow="1">
                <a:tableStyleId>{22838BEF-8BB2-4498-84A7-C5851F593DF1}</a:tableStyleId>
              </a:tblPr>
              <a:tblGrid>
                <a:gridCol w="4383290">
                  <a:extLst>
                    <a:ext uri="{9D8B030D-6E8A-4147-A177-3AD203B41FA5}">
                      <a16:colId xmlns:a16="http://schemas.microsoft.com/office/drawing/2014/main" xmlns="" val="20000"/>
                    </a:ext>
                  </a:extLst>
                </a:gridCol>
                <a:gridCol w="1602828">
                  <a:extLst>
                    <a:ext uri="{9D8B030D-6E8A-4147-A177-3AD203B41FA5}">
                      <a16:colId xmlns:a16="http://schemas.microsoft.com/office/drawing/2014/main" xmlns="" val="20001"/>
                    </a:ext>
                  </a:extLst>
                </a:gridCol>
                <a:gridCol w="1147379">
                  <a:extLst>
                    <a:ext uri="{9D8B030D-6E8A-4147-A177-3AD203B41FA5}">
                      <a16:colId xmlns:a16="http://schemas.microsoft.com/office/drawing/2014/main" xmlns="" val="20002"/>
                    </a:ext>
                  </a:extLst>
                </a:gridCol>
                <a:gridCol w="1170652">
                  <a:extLst>
                    <a:ext uri="{9D8B030D-6E8A-4147-A177-3AD203B41FA5}">
                      <a16:colId xmlns:a16="http://schemas.microsoft.com/office/drawing/2014/main" xmlns="" val="20003"/>
                    </a:ext>
                  </a:extLst>
                </a:gridCol>
              </a:tblGrid>
              <a:tr h="205740">
                <a:tc>
                  <a:txBody>
                    <a:bodyPr/>
                    <a:lstStyle/>
                    <a:p>
                      <a:pPr marL="0" marR="0">
                        <a:lnSpc>
                          <a:spcPct val="115000"/>
                        </a:lnSpc>
                        <a:spcBef>
                          <a:spcPts val="200"/>
                        </a:spcBef>
                        <a:spcAft>
                          <a:spcPts val="1000"/>
                        </a:spcAft>
                      </a:pPr>
                      <a:r>
                        <a:rPr lang="en-US" sz="1600" dirty="0" smtClean="0">
                          <a:effectLst/>
                        </a:rPr>
                        <a:t>GUIDELINE:  </a:t>
                      </a:r>
                      <a:endParaRPr lang="en-US" sz="1400" dirty="0">
                        <a:effectLst/>
                        <a:latin typeface="Calibri"/>
                        <a:ea typeface="Times New Roman"/>
                        <a:cs typeface="Times New Roman"/>
                      </a:endParaRPr>
                    </a:p>
                  </a:txBody>
                  <a:tcPr marL="67089" marR="67089" marT="0" marB="0"/>
                </a:tc>
                <a:tc>
                  <a:txBody>
                    <a:bodyPr/>
                    <a:lstStyle/>
                    <a:p>
                      <a:pPr marL="0" marR="0">
                        <a:lnSpc>
                          <a:spcPct val="115000"/>
                        </a:lnSpc>
                        <a:spcBef>
                          <a:spcPts val="200"/>
                        </a:spcBef>
                        <a:spcAft>
                          <a:spcPts val="1000"/>
                        </a:spcAft>
                      </a:pPr>
                      <a:r>
                        <a:rPr lang="en-US" sz="1400" dirty="0">
                          <a:effectLst/>
                        </a:rPr>
                        <a:t> </a:t>
                      </a:r>
                      <a:endParaRPr lang="en-US" sz="1200" dirty="0">
                        <a:effectLst/>
                        <a:latin typeface="Calibri"/>
                        <a:ea typeface="Times New Roman"/>
                        <a:cs typeface="Times New Roman"/>
                      </a:endParaRPr>
                    </a:p>
                  </a:txBody>
                  <a:tcPr marL="67089" marR="67089" marT="0" marB="0"/>
                </a:tc>
                <a:tc gridSpan="2">
                  <a:txBody>
                    <a:bodyPr/>
                    <a:lstStyle/>
                    <a:p>
                      <a:pPr marL="0" marR="0">
                        <a:lnSpc>
                          <a:spcPct val="115000"/>
                        </a:lnSpc>
                        <a:spcBef>
                          <a:spcPts val="200"/>
                        </a:spcBef>
                        <a:spcAft>
                          <a:spcPts val="1000"/>
                        </a:spcAft>
                      </a:pPr>
                      <a:r>
                        <a:rPr lang="en-US" sz="1400" dirty="0">
                          <a:effectLst/>
                        </a:rPr>
                        <a:t> </a:t>
                      </a:r>
                      <a:endParaRPr lang="en-US" sz="1200" dirty="0">
                        <a:effectLst/>
                        <a:latin typeface="Calibri"/>
                        <a:ea typeface="Times New Roman"/>
                        <a:cs typeface="Times New Roman"/>
                      </a:endParaRPr>
                    </a:p>
                  </a:txBody>
                  <a:tcPr marL="67089" marR="67089" marT="0" marB="0"/>
                </a:tc>
                <a:tc hMerge="1">
                  <a:txBody>
                    <a:bodyPr/>
                    <a:lstStyle/>
                    <a:p>
                      <a:endParaRPr lang="en-US"/>
                    </a:p>
                  </a:txBody>
                  <a:tcPr/>
                </a:tc>
                <a:extLst>
                  <a:ext uri="{0D108BD9-81ED-4DB2-BD59-A6C34878D82A}">
                    <a16:rowId xmlns:a16="http://schemas.microsoft.com/office/drawing/2014/main" xmlns="" val="10000"/>
                  </a:ext>
                </a:extLst>
              </a:tr>
              <a:tr h="789581">
                <a:tc gridSpan="2">
                  <a:txBody>
                    <a:bodyPr/>
                    <a:lstStyle/>
                    <a:p>
                      <a:pPr marL="0" marR="0">
                        <a:lnSpc>
                          <a:spcPct val="115000"/>
                        </a:lnSpc>
                        <a:spcBef>
                          <a:spcPts val="200"/>
                        </a:spcBef>
                        <a:spcAft>
                          <a:spcPts val="1000"/>
                        </a:spcAft>
                      </a:pPr>
                      <a:r>
                        <a:rPr lang="en-US" sz="1400" dirty="0">
                          <a:effectLst/>
                        </a:rPr>
                        <a:t>Data collection mode (Check one):</a:t>
                      </a:r>
                      <a:endParaRPr lang="en-US" sz="1200" dirty="0">
                        <a:effectLst/>
                      </a:endParaRPr>
                    </a:p>
                    <a:p>
                      <a:pPr marL="0" marR="0">
                        <a:lnSpc>
                          <a:spcPct val="115000"/>
                        </a:lnSpc>
                        <a:spcBef>
                          <a:spcPts val="200"/>
                        </a:spcBef>
                        <a:spcAft>
                          <a:spcPts val="1000"/>
                        </a:spcAft>
                      </a:pPr>
                      <a:r>
                        <a:rPr lang="en-US" sz="1400" dirty="0">
                          <a:effectLst/>
                        </a:rPr>
                        <a:t>Observe the Process </a:t>
                      </a:r>
                      <a:r>
                        <a:rPr lang="en-US" sz="1400" dirty="0">
                          <a:effectLst/>
                          <a:sym typeface="Wingdings 2"/>
                        </a:rPr>
                        <a:t></a:t>
                      </a:r>
                      <a:r>
                        <a:rPr lang="en-US" sz="1400" dirty="0">
                          <a:effectLst/>
                        </a:rPr>
                        <a:t>       Discuss the Process </a:t>
                      </a:r>
                      <a:r>
                        <a:rPr lang="en-US" sz="1400" dirty="0">
                          <a:effectLst/>
                          <a:sym typeface="Wingdings 2"/>
                        </a:rPr>
                        <a:t></a:t>
                      </a:r>
                      <a:r>
                        <a:rPr lang="en-US" sz="1400" dirty="0">
                          <a:effectLst/>
                        </a:rPr>
                        <a:t>       Walk the Process </a:t>
                      </a:r>
                      <a:r>
                        <a:rPr lang="en-US" sz="1400" dirty="0">
                          <a:effectLst/>
                          <a:sym typeface="Wingdings 2"/>
                        </a:rPr>
                        <a:t></a:t>
                      </a:r>
                      <a:endParaRPr lang="en-US" sz="1200" dirty="0">
                        <a:effectLst/>
                        <a:latin typeface="Calibri"/>
                        <a:ea typeface="Times New Roman"/>
                        <a:cs typeface="Times New Roman"/>
                      </a:endParaRPr>
                    </a:p>
                  </a:txBody>
                  <a:tcPr marL="67089" marR="67089" marT="0" marB="0"/>
                </a:tc>
                <a:tc hMerge="1">
                  <a:txBody>
                    <a:bodyPr/>
                    <a:lstStyle/>
                    <a:p>
                      <a:endParaRPr lang="en-US"/>
                    </a:p>
                  </a:txBody>
                  <a:tcPr/>
                </a:tc>
                <a:tc>
                  <a:txBody>
                    <a:bodyPr/>
                    <a:lstStyle/>
                    <a:p>
                      <a:pPr marL="0" marR="0">
                        <a:lnSpc>
                          <a:spcPct val="115000"/>
                        </a:lnSpc>
                        <a:spcBef>
                          <a:spcPts val="200"/>
                        </a:spcBef>
                        <a:spcAft>
                          <a:spcPts val="1000"/>
                        </a:spcAft>
                      </a:pPr>
                      <a:r>
                        <a:rPr lang="en-US" sz="1400" dirty="0" smtClean="0">
                          <a:effectLst/>
                        </a:rPr>
                        <a:t>Investigator:</a:t>
                      </a:r>
                      <a:endParaRPr lang="en-US" sz="1200" dirty="0">
                        <a:effectLst/>
                        <a:latin typeface="Calibri"/>
                        <a:ea typeface="Times New Roman"/>
                        <a:cs typeface="Times New Roman"/>
                      </a:endParaRPr>
                    </a:p>
                  </a:txBody>
                  <a:tcPr marL="67089" marR="67089" marT="0" marB="0"/>
                </a:tc>
                <a:tc>
                  <a:txBody>
                    <a:bodyPr/>
                    <a:lstStyle/>
                    <a:p>
                      <a:pPr marL="0" marR="0">
                        <a:lnSpc>
                          <a:spcPct val="115000"/>
                        </a:lnSpc>
                        <a:spcBef>
                          <a:spcPts val="200"/>
                        </a:spcBef>
                        <a:spcAft>
                          <a:spcPts val="1000"/>
                        </a:spcAft>
                      </a:pPr>
                      <a:r>
                        <a:rPr lang="en-US" sz="1400" dirty="0">
                          <a:effectLst/>
                        </a:rPr>
                        <a:t>Shift: </a:t>
                      </a:r>
                      <a:endParaRPr lang="en-US" sz="1200" dirty="0">
                        <a:effectLst/>
                        <a:latin typeface="Calibri"/>
                        <a:ea typeface="Times New Roman"/>
                        <a:cs typeface="Times New Roman"/>
                      </a:endParaRPr>
                    </a:p>
                  </a:txBody>
                  <a:tcPr marL="67089" marR="67089" marT="0" marB="0"/>
                </a:tc>
                <a:extLst>
                  <a:ext uri="{0D108BD9-81ED-4DB2-BD59-A6C34878D82A}">
                    <a16:rowId xmlns:a16="http://schemas.microsoft.com/office/drawing/2014/main" xmlns="" val="10001"/>
                  </a:ext>
                </a:extLst>
              </a:tr>
            </a:tbl>
          </a:graphicData>
        </a:graphic>
      </p:graphicFrame>
      <p:sp>
        <p:nvSpPr>
          <p:cNvPr id="2" name="Title 1"/>
          <p:cNvSpPr>
            <a:spLocks noGrp="1"/>
          </p:cNvSpPr>
          <p:nvPr>
            <p:ph type="title"/>
          </p:nvPr>
        </p:nvSpPr>
        <p:spPr/>
        <p:txBody>
          <a:bodyPr/>
          <a:lstStyle/>
          <a:p>
            <a:r>
              <a:rPr lang="en-US" dirty="0" smtClean="0"/>
              <a:t>Identify the Barriers</a:t>
            </a:r>
            <a:endParaRPr lang="en-US" dirty="0"/>
          </a:p>
        </p:txBody>
      </p:sp>
    </p:spTree>
    <p:extLst>
      <p:ext uri="{BB962C8B-B14F-4D97-AF65-F5344CB8AC3E}">
        <p14:creationId xmlns:p14="http://schemas.microsoft.com/office/powerpoint/2010/main" val="1439286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First column reads Factors. Following columns provide space to record Barriers and Potential Actions.&#10;Under the heading Factors is a subheading for Work Environment and several categories and questions:&#10;&#10;Task&#10;Who is responsible for the following guideline?&#10;Tools and technologies&#10;What supplies and equipment are available/used?&#10;Administrative support&#10;How does the current administrative support affect adherence?&#10;Performance monitoring/feedback&#10;How do clinicians know they are following the guideline?&#10;Perioperative culture&#10;How does the perioperative culture affect adherence?" title="Third section of the BIM Tool"/>
          <p:cNvGraphicFramePr>
            <a:graphicFrameLocks noGrp="1"/>
          </p:cNvGraphicFramePr>
          <p:nvPr>
            <p:extLst>
              <p:ext uri="{D42A27DB-BD31-4B8C-83A1-F6EECF244321}">
                <p14:modId xmlns:p14="http://schemas.microsoft.com/office/powerpoint/2010/main" val="2846302868"/>
              </p:ext>
            </p:extLst>
          </p:nvPr>
        </p:nvGraphicFramePr>
        <p:xfrm>
          <a:off x="360218" y="1292688"/>
          <a:ext cx="8326582" cy="4727112"/>
        </p:xfrm>
        <a:graphic>
          <a:graphicData uri="http://schemas.openxmlformats.org/drawingml/2006/table">
            <a:tbl>
              <a:tblPr firstRow="1" firstCol="1" bandRow="1">
                <a:tableStyleId>{22838BEF-8BB2-4498-84A7-C5851F593DF1}</a:tableStyleId>
              </a:tblPr>
              <a:tblGrid>
                <a:gridCol w="6151555">
                  <a:extLst>
                    <a:ext uri="{9D8B030D-6E8A-4147-A177-3AD203B41FA5}">
                      <a16:colId xmlns:a16="http://schemas.microsoft.com/office/drawing/2014/main" xmlns="" val="20000"/>
                    </a:ext>
                  </a:extLst>
                </a:gridCol>
                <a:gridCol w="1204572">
                  <a:extLst>
                    <a:ext uri="{9D8B030D-6E8A-4147-A177-3AD203B41FA5}">
                      <a16:colId xmlns:a16="http://schemas.microsoft.com/office/drawing/2014/main" xmlns="" val="20001"/>
                    </a:ext>
                  </a:extLst>
                </a:gridCol>
                <a:gridCol w="970455">
                  <a:extLst>
                    <a:ext uri="{9D8B030D-6E8A-4147-A177-3AD203B41FA5}">
                      <a16:colId xmlns:a16="http://schemas.microsoft.com/office/drawing/2014/main" xmlns="" val="20002"/>
                    </a:ext>
                  </a:extLst>
                </a:gridCol>
              </a:tblGrid>
              <a:tr h="506225">
                <a:tc>
                  <a:txBody>
                    <a:bodyPr/>
                    <a:lstStyle/>
                    <a:p>
                      <a:pPr marL="0" marR="0" algn="l">
                        <a:lnSpc>
                          <a:spcPct val="115000"/>
                        </a:lnSpc>
                        <a:spcBef>
                          <a:spcPts val="200"/>
                        </a:spcBef>
                        <a:spcAft>
                          <a:spcPts val="200"/>
                        </a:spcAft>
                      </a:pPr>
                      <a:r>
                        <a:rPr lang="en-US" sz="2000" dirty="0" smtClean="0">
                          <a:effectLst/>
                        </a:rPr>
                        <a:t>FACTORS</a:t>
                      </a:r>
                      <a:endParaRPr lang="en-US" sz="2000" dirty="0">
                        <a:solidFill>
                          <a:schemeClr val="tx1"/>
                        </a:solidFill>
                        <a:effectLst/>
                        <a:latin typeface="Calibri"/>
                        <a:ea typeface="Times New Roman"/>
                        <a:cs typeface="Times New Roman"/>
                      </a:endParaRPr>
                    </a:p>
                  </a:txBody>
                  <a:tcPr marL="68130" marR="68130" marT="0" marB="0" anchor="ctr"/>
                </a:tc>
                <a:tc>
                  <a:txBody>
                    <a:bodyPr/>
                    <a:lstStyle/>
                    <a:p>
                      <a:pPr marL="0" marR="0" algn="ctr">
                        <a:lnSpc>
                          <a:spcPct val="115000"/>
                        </a:lnSpc>
                        <a:spcBef>
                          <a:spcPts val="200"/>
                        </a:spcBef>
                        <a:spcAft>
                          <a:spcPts val="200"/>
                        </a:spcAft>
                      </a:pPr>
                      <a:r>
                        <a:rPr lang="en-US" sz="1400" dirty="0" smtClean="0">
                          <a:effectLst/>
                        </a:rPr>
                        <a:t>BARRIERS</a:t>
                      </a:r>
                      <a:endParaRPr lang="en-US" sz="1400" dirty="0">
                        <a:effectLst/>
                        <a:latin typeface="Calibri"/>
                        <a:ea typeface="Times New Roman"/>
                        <a:cs typeface="Times New Roman"/>
                      </a:endParaRPr>
                    </a:p>
                  </a:txBody>
                  <a:tcPr marL="68130" marR="68130" marT="0" marB="0" anchor="ctr"/>
                </a:tc>
                <a:tc>
                  <a:txBody>
                    <a:bodyPr/>
                    <a:lstStyle/>
                    <a:p>
                      <a:pPr marL="0" marR="0" algn="ctr">
                        <a:lnSpc>
                          <a:spcPct val="115000"/>
                        </a:lnSpc>
                        <a:spcBef>
                          <a:spcPts val="200"/>
                        </a:spcBef>
                        <a:spcAft>
                          <a:spcPts val="200"/>
                        </a:spcAft>
                      </a:pPr>
                      <a:r>
                        <a:rPr lang="en-US" sz="1400" dirty="0" smtClean="0">
                          <a:effectLst/>
                        </a:rPr>
                        <a:t>POTENTIAL ACTIONS</a:t>
                      </a:r>
                      <a:endParaRPr lang="en-US" sz="1400" dirty="0">
                        <a:effectLst/>
                        <a:latin typeface="Calibri"/>
                        <a:ea typeface="Times New Roman"/>
                        <a:cs typeface="Times New Roman"/>
                      </a:endParaRPr>
                    </a:p>
                  </a:txBody>
                  <a:tcPr marL="68130" marR="68130" marT="0" marB="0" anchor="ctr"/>
                </a:tc>
                <a:extLst>
                  <a:ext uri="{0D108BD9-81ED-4DB2-BD59-A6C34878D82A}">
                    <a16:rowId xmlns:a16="http://schemas.microsoft.com/office/drawing/2014/main" xmlns="" val="10000"/>
                  </a:ext>
                </a:extLst>
              </a:tr>
              <a:tr h="362271">
                <a:tc>
                  <a:txBody>
                    <a:bodyPr/>
                    <a:lstStyle/>
                    <a:p>
                      <a:r>
                        <a:rPr lang="en-US" sz="2000" spc="300" dirty="0" smtClean="0"/>
                        <a:t>WORK</a:t>
                      </a:r>
                      <a:r>
                        <a:rPr lang="en-US" sz="2000" spc="300" baseline="0" dirty="0" smtClean="0"/>
                        <a:t> ENVIRONMENT</a:t>
                      </a:r>
                      <a:endParaRPr lang="en-US" sz="2000" spc="300" dirty="0"/>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extLst>
                  <a:ext uri="{0D108BD9-81ED-4DB2-BD59-A6C34878D82A}">
                    <a16:rowId xmlns:a16="http://schemas.microsoft.com/office/drawing/2014/main" xmlns="" val="10001"/>
                  </a:ext>
                </a:extLst>
              </a:tr>
              <a:tr h="729871">
                <a:tc>
                  <a:txBody>
                    <a:bodyPr/>
                    <a:lstStyle/>
                    <a:p>
                      <a:pPr marL="0" marR="0">
                        <a:lnSpc>
                          <a:spcPct val="100000"/>
                        </a:lnSpc>
                        <a:spcBef>
                          <a:spcPts val="0"/>
                        </a:spcBef>
                        <a:spcAft>
                          <a:spcPts val="0"/>
                        </a:spcAft>
                      </a:pPr>
                      <a:r>
                        <a:rPr lang="en-US" sz="2000" dirty="0" smtClean="0">
                          <a:effectLst/>
                        </a:rPr>
                        <a:t>Task</a:t>
                      </a:r>
                      <a:endParaRPr lang="en-US" sz="2000" dirty="0">
                        <a:effectLst/>
                      </a:endParaRPr>
                    </a:p>
                    <a:p>
                      <a:pPr marL="0" marR="0" lvl="0" indent="0">
                        <a:lnSpc>
                          <a:spcPct val="100000"/>
                        </a:lnSpc>
                        <a:spcBef>
                          <a:spcPts val="0"/>
                        </a:spcBef>
                        <a:spcAft>
                          <a:spcPts val="0"/>
                        </a:spcAft>
                        <a:buFont typeface="Symbol"/>
                        <a:buNone/>
                      </a:pPr>
                      <a:r>
                        <a:rPr lang="en-US" sz="2000" b="0" dirty="0">
                          <a:effectLst/>
                        </a:rPr>
                        <a:t>Who is responsible for following the guideline?</a:t>
                      </a:r>
                      <a:endParaRPr lang="en-US" sz="2000" b="0" dirty="0">
                        <a:solidFill>
                          <a:schemeClr val="tx1"/>
                        </a:solidFill>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extLst>
                  <a:ext uri="{0D108BD9-81ED-4DB2-BD59-A6C34878D82A}">
                    <a16:rowId xmlns:a16="http://schemas.microsoft.com/office/drawing/2014/main" xmlns="" val="10002"/>
                  </a:ext>
                </a:extLst>
              </a:tr>
              <a:tr h="721490">
                <a:tc>
                  <a:txBody>
                    <a:bodyPr/>
                    <a:lstStyle/>
                    <a:p>
                      <a:pPr marL="0" marR="0">
                        <a:lnSpc>
                          <a:spcPct val="100000"/>
                        </a:lnSpc>
                        <a:spcBef>
                          <a:spcPts val="0"/>
                        </a:spcBef>
                        <a:spcAft>
                          <a:spcPts val="0"/>
                        </a:spcAft>
                      </a:pPr>
                      <a:r>
                        <a:rPr lang="en-US" sz="2000" dirty="0">
                          <a:effectLst/>
                        </a:rPr>
                        <a:t>Tools &amp; technologies</a:t>
                      </a:r>
                    </a:p>
                    <a:p>
                      <a:pPr marL="0" marR="0" lvl="0" indent="0">
                        <a:lnSpc>
                          <a:spcPct val="100000"/>
                        </a:lnSpc>
                        <a:spcBef>
                          <a:spcPts val="0"/>
                        </a:spcBef>
                        <a:spcAft>
                          <a:spcPts val="0"/>
                        </a:spcAft>
                        <a:buFont typeface="Symbol"/>
                        <a:buNone/>
                      </a:pPr>
                      <a:r>
                        <a:rPr lang="en-US" sz="2000" b="0" dirty="0">
                          <a:effectLst/>
                        </a:rPr>
                        <a:t>What supplies &amp; equipment are available/used?</a:t>
                      </a:r>
                      <a:endParaRPr lang="en-US" sz="2000" b="0" dirty="0">
                        <a:solidFill>
                          <a:schemeClr val="tx1"/>
                        </a:solidFill>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extLst>
                  <a:ext uri="{0D108BD9-81ED-4DB2-BD59-A6C34878D82A}">
                    <a16:rowId xmlns:a16="http://schemas.microsoft.com/office/drawing/2014/main" xmlns="" val="10003"/>
                  </a:ext>
                </a:extLst>
              </a:tr>
              <a:tr h="967417">
                <a:tc>
                  <a:txBody>
                    <a:bodyPr/>
                    <a:lstStyle/>
                    <a:p>
                      <a:pPr marL="0" marR="0">
                        <a:lnSpc>
                          <a:spcPct val="100000"/>
                        </a:lnSpc>
                        <a:spcBef>
                          <a:spcPts val="0"/>
                        </a:spcBef>
                        <a:spcAft>
                          <a:spcPts val="0"/>
                        </a:spcAft>
                      </a:pPr>
                      <a:r>
                        <a:rPr lang="en-US" sz="2000" dirty="0">
                          <a:effectLst/>
                        </a:rPr>
                        <a:t>Administrative support</a:t>
                      </a:r>
                    </a:p>
                    <a:p>
                      <a:pPr marL="0" marR="0" lvl="0" indent="0">
                        <a:lnSpc>
                          <a:spcPct val="100000"/>
                        </a:lnSpc>
                        <a:spcBef>
                          <a:spcPts val="0"/>
                        </a:spcBef>
                        <a:spcAft>
                          <a:spcPts val="0"/>
                        </a:spcAft>
                        <a:buFont typeface="Symbol"/>
                        <a:buNone/>
                      </a:pPr>
                      <a:r>
                        <a:rPr lang="en-US" sz="2000" b="0" dirty="0">
                          <a:effectLst/>
                        </a:rPr>
                        <a:t>How does current administrative support affect adherence?</a:t>
                      </a:r>
                      <a:endParaRPr lang="en-US" sz="2000" b="0" dirty="0">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extLst>
                  <a:ext uri="{0D108BD9-81ED-4DB2-BD59-A6C34878D82A}">
                    <a16:rowId xmlns:a16="http://schemas.microsoft.com/office/drawing/2014/main" xmlns="" val="10004"/>
                  </a:ext>
                </a:extLst>
              </a:tr>
              <a:tr h="719919">
                <a:tc>
                  <a:txBody>
                    <a:bodyPr/>
                    <a:lstStyle/>
                    <a:p>
                      <a:pPr marL="0" marR="0">
                        <a:lnSpc>
                          <a:spcPct val="115000"/>
                        </a:lnSpc>
                        <a:spcBef>
                          <a:spcPts val="0"/>
                        </a:spcBef>
                        <a:spcAft>
                          <a:spcPts val="0"/>
                        </a:spcAft>
                      </a:pPr>
                      <a:r>
                        <a:rPr lang="en-US" sz="2000" dirty="0">
                          <a:effectLst/>
                        </a:rPr>
                        <a:t>Performance monitoring/feedback</a:t>
                      </a:r>
                    </a:p>
                    <a:p>
                      <a:pPr marL="0" marR="0" lvl="0" indent="0">
                        <a:lnSpc>
                          <a:spcPct val="115000"/>
                        </a:lnSpc>
                        <a:spcBef>
                          <a:spcPts val="0"/>
                        </a:spcBef>
                        <a:spcAft>
                          <a:spcPts val="0"/>
                        </a:spcAft>
                        <a:buFont typeface="Symbol"/>
                        <a:buNone/>
                      </a:pPr>
                      <a:r>
                        <a:rPr lang="en-US" sz="2000" b="0" dirty="0">
                          <a:effectLst/>
                        </a:rPr>
                        <a:t>How do clinicians know they are following the guideline?</a:t>
                      </a:r>
                      <a:endParaRPr lang="en-US" sz="2000" b="0" dirty="0">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r>
                        <a:rPr lang="en-US" sz="1100" dirty="0">
                          <a:effectLst/>
                        </a:rPr>
                        <a:t> </a:t>
                      </a:r>
                      <a:endParaRPr lang="en-US" sz="1100" dirty="0">
                        <a:effectLst/>
                        <a:latin typeface="Calibri"/>
                        <a:ea typeface="Times New Roman"/>
                        <a:cs typeface="Times New Roman"/>
                      </a:endParaRPr>
                    </a:p>
                  </a:txBody>
                  <a:tcPr marL="68130" marR="68130" marT="0" marB="0"/>
                </a:tc>
                <a:extLst>
                  <a:ext uri="{0D108BD9-81ED-4DB2-BD59-A6C34878D82A}">
                    <a16:rowId xmlns:a16="http://schemas.microsoft.com/office/drawing/2014/main" xmlns="" val="10005"/>
                  </a:ext>
                </a:extLst>
              </a:tr>
              <a:tr h="719919">
                <a:tc>
                  <a:txBody>
                    <a:bodyPr/>
                    <a:lstStyle/>
                    <a:p>
                      <a:pPr marL="0" marR="0">
                        <a:lnSpc>
                          <a:spcPct val="115000"/>
                        </a:lnSpc>
                        <a:spcBef>
                          <a:spcPts val="0"/>
                        </a:spcBef>
                        <a:spcAft>
                          <a:spcPts val="0"/>
                        </a:spcAft>
                      </a:pPr>
                      <a:r>
                        <a:rPr lang="en-US" sz="2000" dirty="0">
                          <a:effectLst/>
                        </a:rPr>
                        <a:t>Perioperative culture</a:t>
                      </a:r>
                    </a:p>
                    <a:p>
                      <a:pPr marL="0" marR="0" lvl="0" indent="0">
                        <a:lnSpc>
                          <a:spcPct val="115000"/>
                        </a:lnSpc>
                        <a:spcBef>
                          <a:spcPts val="0"/>
                        </a:spcBef>
                        <a:spcAft>
                          <a:spcPts val="0"/>
                        </a:spcAft>
                        <a:buFont typeface="Symbol"/>
                        <a:buNone/>
                      </a:pPr>
                      <a:r>
                        <a:rPr lang="en-US" sz="2000" b="0" dirty="0">
                          <a:effectLst/>
                        </a:rPr>
                        <a:t>How does the perioperative culture affect adherence?</a:t>
                      </a:r>
                      <a:endParaRPr lang="en-US" sz="2000" b="0" dirty="0">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endParaRPr lang="en-US" sz="1100" dirty="0">
                        <a:effectLst/>
                        <a:latin typeface="Calibri"/>
                        <a:ea typeface="Times New Roman"/>
                        <a:cs typeface="Times New Roman"/>
                      </a:endParaRPr>
                    </a:p>
                  </a:txBody>
                  <a:tcPr marL="68130" marR="68130" marT="0" marB="0"/>
                </a:tc>
                <a:tc>
                  <a:txBody>
                    <a:bodyPr/>
                    <a:lstStyle/>
                    <a:p>
                      <a:pPr marL="0" marR="0">
                        <a:lnSpc>
                          <a:spcPct val="115000"/>
                        </a:lnSpc>
                        <a:spcBef>
                          <a:spcPts val="200"/>
                        </a:spcBef>
                        <a:spcAft>
                          <a:spcPts val="200"/>
                        </a:spcAft>
                      </a:pPr>
                      <a:endParaRPr lang="en-US" sz="1100" dirty="0">
                        <a:effectLst/>
                        <a:latin typeface="Calibri"/>
                        <a:ea typeface="Times New Roman"/>
                        <a:cs typeface="Times New Roman"/>
                      </a:endParaRPr>
                    </a:p>
                  </a:txBody>
                  <a:tcPr marL="68130" marR="68130" marT="0" marB="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p:txBody>
          <a:bodyPr/>
          <a:lstStyle/>
          <a:p>
            <a:r>
              <a:rPr lang="en-US" dirty="0" smtClean="0"/>
              <a:t>Identify the Barriers</a:t>
            </a:r>
            <a:endParaRPr lang="en-US" dirty="0"/>
          </a:p>
        </p:txBody>
      </p:sp>
    </p:spTree>
    <p:extLst>
      <p:ext uri="{BB962C8B-B14F-4D97-AF65-F5344CB8AC3E}">
        <p14:creationId xmlns:p14="http://schemas.microsoft.com/office/powerpoint/2010/main" val="852905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Table with space to recording following information:&#10;Barrier&#10;Likelihood score&#10;Severity score&#10;Barrier priority score&#10;&#10;Likelihood Score: Team scores each barrier from 1 (unlikely to occur) to 5 (very likely to occur).&#10;&#10;The Severity Score represents the probability that the barrier, if encountered, would lead to guideline non-adherence.&#10;&#10;Likelihood Score multiplied by the severity score equals the barrier priority score.&#10;&#10;Tip: The higher the Barrier Priority Score for a barrier, the more critical it is to eliminate or decrease the effects of that barrier." title="Calculating the Barrier Priority Score"/>
          <p:cNvGraphicFramePr>
            <a:graphicFrameLocks noGrp="1"/>
          </p:cNvGraphicFramePr>
          <p:nvPr>
            <p:extLst>
              <p:ext uri="{D42A27DB-BD31-4B8C-83A1-F6EECF244321}">
                <p14:modId xmlns:p14="http://schemas.microsoft.com/office/powerpoint/2010/main" val="4142439425"/>
              </p:ext>
            </p:extLst>
          </p:nvPr>
        </p:nvGraphicFramePr>
        <p:xfrm>
          <a:off x="512619" y="3094911"/>
          <a:ext cx="8118763" cy="1653549"/>
        </p:xfrm>
        <a:graphic>
          <a:graphicData uri="http://schemas.openxmlformats.org/drawingml/2006/table">
            <a:tbl>
              <a:tblPr firstRow="1" firstCol="1" bandRow="1">
                <a:tableStyleId>{22838BEF-8BB2-4498-84A7-C5851F593DF1}</a:tableStyleId>
              </a:tblPr>
              <a:tblGrid>
                <a:gridCol w="2750986">
                  <a:extLst>
                    <a:ext uri="{9D8B030D-6E8A-4147-A177-3AD203B41FA5}">
                      <a16:colId xmlns:a16="http://schemas.microsoft.com/office/drawing/2014/main" xmlns="" val="20000"/>
                    </a:ext>
                  </a:extLst>
                </a:gridCol>
                <a:gridCol w="1733344">
                  <a:extLst>
                    <a:ext uri="{9D8B030D-6E8A-4147-A177-3AD203B41FA5}">
                      <a16:colId xmlns:a16="http://schemas.microsoft.com/office/drawing/2014/main" xmlns="" val="20001"/>
                    </a:ext>
                  </a:extLst>
                </a:gridCol>
                <a:gridCol w="1845174">
                  <a:extLst>
                    <a:ext uri="{9D8B030D-6E8A-4147-A177-3AD203B41FA5}">
                      <a16:colId xmlns:a16="http://schemas.microsoft.com/office/drawing/2014/main" xmlns="" val="20002"/>
                    </a:ext>
                  </a:extLst>
                </a:gridCol>
                <a:gridCol w="1789259">
                  <a:extLst>
                    <a:ext uri="{9D8B030D-6E8A-4147-A177-3AD203B41FA5}">
                      <a16:colId xmlns:a16="http://schemas.microsoft.com/office/drawing/2014/main" xmlns="" val="20003"/>
                    </a:ext>
                  </a:extLst>
                </a:gridCol>
              </a:tblGrid>
              <a:tr h="696934">
                <a:tc>
                  <a:txBody>
                    <a:bodyPr/>
                    <a:lstStyle/>
                    <a:p>
                      <a:pPr marL="0" marR="0" algn="ctr">
                        <a:lnSpc>
                          <a:spcPct val="115000"/>
                        </a:lnSpc>
                        <a:spcBef>
                          <a:spcPts val="0"/>
                        </a:spcBef>
                        <a:spcAft>
                          <a:spcPts val="0"/>
                        </a:spcAft>
                      </a:pPr>
                      <a:r>
                        <a:rPr lang="en-US" sz="2000" dirty="0">
                          <a:effectLst/>
                        </a:rPr>
                        <a:t>Barrier</a:t>
                      </a:r>
                      <a:endParaRPr lang="en-US" sz="1800" dirty="0">
                        <a:effectLst/>
                        <a:latin typeface="Calibri"/>
                        <a:ea typeface="Times New Roman"/>
                        <a:cs typeface="Times New Roman"/>
                      </a:endParaRPr>
                    </a:p>
                  </a:txBody>
                  <a:tcPr marL="68013" marR="68013" marT="0" marB="0" anchor="ctr"/>
                </a:tc>
                <a:tc>
                  <a:txBody>
                    <a:bodyPr/>
                    <a:lstStyle/>
                    <a:p>
                      <a:pPr marL="0" marR="0" algn="ctr">
                        <a:lnSpc>
                          <a:spcPct val="115000"/>
                        </a:lnSpc>
                        <a:spcBef>
                          <a:spcPts val="0"/>
                        </a:spcBef>
                        <a:spcAft>
                          <a:spcPts val="0"/>
                        </a:spcAft>
                      </a:pPr>
                      <a:r>
                        <a:rPr lang="en-US" sz="2000" dirty="0">
                          <a:effectLst/>
                        </a:rPr>
                        <a:t>Likelihood Score</a:t>
                      </a:r>
                      <a:endParaRPr lang="en-US" sz="1800" dirty="0">
                        <a:effectLst/>
                        <a:latin typeface="Calibri"/>
                        <a:ea typeface="Times New Roman"/>
                        <a:cs typeface="Times New Roman"/>
                      </a:endParaRPr>
                    </a:p>
                  </a:txBody>
                  <a:tcPr marL="68013" marR="68013" marT="0" marB="0" anchor="ctr"/>
                </a:tc>
                <a:tc>
                  <a:txBody>
                    <a:bodyPr/>
                    <a:lstStyle/>
                    <a:p>
                      <a:pPr marL="0" marR="0" algn="ctr">
                        <a:lnSpc>
                          <a:spcPct val="115000"/>
                        </a:lnSpc>
                        <a:spcBef>
                          <a:spcPts val="0"/>
                        </a:spcBef>
                        <a:spcAft>
                          <a:spcPts val="0"/>
                        </a:spcAft>
                      </a:pPr>
                      <a:r>
                        <a:rPr lang="en-US" sz="2000" dirty="0">
                          <a:effectLst/>
                        </a:rPr>
                        <a:t>Severity Score</a:t>
                      </a:r>
                      <a:endParaRPr lang="en-US" sz="1800" dirty="0">
                        <a:effectLst/>
                        <a:latin typeface="Calibri"/>
                        <a:ea typeface="Times New Roman"/>
                        <a:cs typeface="Times New Roman"/>
                      </a:endParaRPr>
                    </a:p>
                  </a:txBody>
                  <a:tcPr marL="68013" marR="68013" marT="0" marB="0" anchor="ctr"/>
                </a:tc>
                <a:tc>
                  <a:txBody>
                    <a:bodyPr/>
                    <a:lstStyle/>
                    <a:p>
                      <a:pPr marL="0" marR="0" algn="ctr">
                        <a:lnSpc>
                          <a:spcPct val="115000"/>
                        </a:lnSpc>
                        <a:spcBef>
                          <a:spcPts val="0"/>
                        </a:spcBef>
                        <a:spcAft>
                          <a:spcPts val="0"/>
                        </a:spcAft>
                      </a:pPr>
                      <a:r>
                        <a:rPr lang="en-US" sz="2000" dirty="0">
                          <a:effectLst/>
                        </a:rPr>
                        <a:t>Barrier Priority Score</a:t>
                      </a:r>
                      <a:endParaRPr lang="en-US" sz="1800" dirty="0">
                        <a:effectLst/>
                        <a:latin typeface="Calibri"/>
                        <a:ea typeface="Times New Roman"/>
                        <a:cs typeface="Times New Roman"/>
                      </a:endParaRPr>
                    </a:p>
                  </a:txBody>
                  <a:tcPr marL="68013" marR="68013" marT="0" marB="0" anchor="ctr"/>
                </a:tc>
                <a:extLst>
                  <a:ext uri="{0D108BD9-81ED-4DB2-BD59-A6C34878D82A}">
                    <a16:rowId xmlns:a16="http://schemas.microsoft.com/office/drawing/2014/main" xmlns="" val="10000"/>
                  </a:ext>
                </a:extLst>
              </a:tr>
              <a:tr h="317503">
                <a:tc>
                  <a:txBody>
                    <a:bodyPr/>
                    <a:lstStyle/>
                    <a:p>
                      <a:pPr marL="0" marR="0">
                        <a:lnSpc>
                          <a:spcPct val="115000"/>
                        </a:lnSpc>
                        <a:spcBef>
                          <a:spcPts val="0"/>
                        </a:spcBef>
                        <a:spcAft>
                          <a:spcPts val="1200"/>
                        </a:spcAft>
                      </a:pPr>
                      <a:r>
                        <a:rPr lang="en-US" sz="1200" dirty="0">
                          <a:effectLst/>
                        </a:rPr>
                        <a:t> </a:t>
                      </a:r>
                      <a:endParaRPr lang="en-US" sz="1100" dirty="0">
                        <a:effectLst/>
                        <a:latin typeface="Calibri"/>
                        <a:ea typeface="Times New Roman"/>
                        <a:cs typeface="Times New Roman"/>
                      </a:endParaRPr>
                    </a:p>
                  </a:txBody>
                  <a:tcPr marL="68013" marR="68013" marT="0" marB="0"/>
                </a:tc>
                <a:tc>
                  <a:txBody>
                    <a:bodyPr/>
                    <a:lstStyle/>
                    <a:p>
                      <a:pPr marL="0" marR="0">
                        <a:lnSpc>
                          <a:spcPct val="115000"/>
                        </a:lnSpc>
                        <a:spcBef>
                          <a:spcPts val="0"/>
                        </a:spcBef>
                        <a:spcAft>
                          <a:spcPts val="1200"/>
                        </a:spcAft>
                      </a:pPr>
                      <a:r>
                        <a:rPr lang="en-US" sz="1200" dirty="0">
                          <a:effectLst/>
                        </a:rPr>
                        <a:t> </a:t>
                      </a:r>
                      <a:endParaRPr lang="en-US" sz="1100" dirty="0">
                        <a:effectLst/>
                        <a:latin typeface="Calibri"/>
                        <a:ea typeface="Times New Roman"/>
                        <a:cs typeface="Times New Roman"/>
                      </a:endParaRPr>
                    </a:p>
                  </a:txBody>
                  <a:tcPr marL="68013" marR="68013" marT="0" marB="0"/>
                </a:tc>
                <a:tc>
                  <a:txBody>
                    <a:bodyPr/>
                    <a:lstStyle/>
                    <a:p>
                      <a:pPr marL="0" marR="0">
                        <a:lnSpc>
                          <a:spcPct val="115000"/>
                        </a:lnSpc>
                        <a:spcBef>
                          <a:spcPts val="0"/>
                        </a:spcBef>
                        <a:spcAft>
                          <a:spcPts val="1200"/>
                        </a:spcAft>
                      </a:pPr>
                      <a:r>
                        <a:rPr lang="en-US" sz="1200" dirty="0">
                          <a:effectLst/>
                        </a:rPr>
                        <a:t> </a:t>
                      </a:r>
                      <a:endParaRPr lang="en-US" sz="1100" dirty="0">
                        <a:effectLst/>
                        <a:latin typeface="Calibri"/>
                        <a:ea typeface="Times New Roman"/>
                        <a:cs typeface="Times New Roman"/>
                      </a:endParaRPr>
                    </a:p>
                  </a:txBody>
                  <a:tcPr marL="68013" marR="68013" marT="0" marB="0"/>
                </a:tc>
                <a:tc>
                  <a:txBody>
                    <a:bodyPr/>
                    <a:lstStyle/>
                    <a:p>
                      <a:pPr marL="0" marR="0">
                        <a:lnSpc>
                          <a:spcPct val="115000"/>
                        </a:lnSpc>
                        <a:spcBef>
                          <a:spcPts val="0"/>
                        </a:spcBef>
                        <a:spcAft>
                          <a:spcPts val="1200"/>
                        </a:spcAft>
                      </a:pPr>
                      <a:r>
                        <a:rPr lang="en-US" sz="1200" dirty="0">
                          <a:effectLst/>
                        </a:rPr>
                        <a:t> </a:t>
                      </a:r>
                      <a:endParaRPr lang="en-US" sz="1100" dirty="0">
                        <a:effectLst/>
                        <a:latin typeface="Calibri"/>
                        <a:ea typeface="Times New Roman"/>
                        <a:cs typeface="Times New Roman"/>
                      </a:endParaRPr>
                    </a:p>
                  </a:txBody>
                  <a:tcPr marL="68013" marR="68013" marT="0" marB="0"/>
                </a:tc>
                <a:extLst>
                  <a:ext uri="{0D108BD9-81ED-4DB2-BD59-A6C34878D82A}">
                    <a16:rowId xmlns:a16="http://schemas.microsoft.com/office/drawing/2014/main" xmlns="" val="10001"/>
                  </a:ext>
                </a:extLst>
              </a:tr>
              <a:tr h="317503">
                <a:tc>
                  <a:txBody>
                    <a:bodyPr/>
                    <a:lstStyle/>
                    <a:p>
                      <a:pPr marL="0" marR="0">
                        <a:lnSpc>
                          <a:spcPct val="115000"/>
                        </a:lnSpc>
                        <a:spcBef>
                          <a:spcPts val="0"/>
                        </a:spcBef>
                        <a:spcAft>
                          <a:spcPts val="1200"/>
                        </a:spcAft>
                      </a:pPr>
                      <a:r>
                        <a:rPr lang="en-US" sz="1200" dirty="0">
                          <a:effectLst/>
                        </a:rPr>
                        <a:t> </a:t>
                      </a:r>
                      <a:endParaRPr lang="en-US" sz="1100" dirty="0">
                        <a:effectLst/>
                        <a:latin typeface="Calibri"/>
                        <a:ea typeface="Times New Roman"/>
                        <a:cs typeface="Times New Roman"/>
                      </a:endParaRPr>
                    </a:p>
                  </a:txBody>
                  <a:tcPr marL="68013" marR="68013" marT="0" marB="0"/>
                </a:tc>
                <a:tc>
                  <a:txBody>
                    <a:bodyPr/>
                    <a:lstStyle/>
                    <a:p>
                      <a:pPr marL="0" marR="0">
                        <a:lnSpc>
                          <a:spcPct val="115000"/>
                        </a:lnSpc>
                        <a:spcBef>
                          <a:spcPts val="0"/>
                        </a:spcBef>
                        <a:spcAft>
                          <a:spcPts val="1200"/>
                        </a:spcAft>
                      </a:pPr>
                      <a:r>
                        <a:rPr lang="en-US" sz="1200" dirty="0">
                          <a:effectLst/>
                        </a:rPr>
                        <a:t> </a:t>
                      </a:r>
                      <a:endParaRPr lang="en-US" sz="1100" dirty="0">
                        <a:effectLst/>
                        <a:latin typeface="Calibri"/>
                        <a:ea typeface="Times New Roman"/>
                        <a:cs typeface="Times New Roman"/>
                      </a:endParaRPr>
                    </a:p>
                  </a:txBody>
                  <a:tcPr marL="68013" marR="68013" marT="0" marB="0"/>
                </a:tc>
                <a:tc>
                  <a:txBody>
                    <a:bodyPr/>
                    <a:lstStyle/>
                    <a:p>
                      <a:pPr marL="0" marR="0">
                        <a:lnSpc>
                          <a:spcPct val="115000"/>
                        </a:lnSpc>
                        <a:spcBef>
                          <a:spcPts val="0"/>
                        </a:spcBef>
                        <a:spcAft>
                          <a:spcPts val="1200"/>
                        </a:spcAft>
                      </a:pPr>
                      <a:r>
                        <a:rPr lang="en-US" sz="1200" dirty="0">
                          <a:effectLst/>
                        </a:rPr>
                        <a:t> </a:t>
                      </a:r>
                      <a:endParaRPr lang="en-US" sz="1100" dirty="0">
                        <a:effectLst/>
                        <a:latin typeface="Calibri"/>
                        <a:ea typeface="Times New Roman"/>
                        <a:cs typeface="Times New Roman"/>
                      </a:endParaRPr>
                    </a:p>
                  </a:txBody>
                  <a:tcPr marL="68013" marR="68013" marT="0" marB="0"/>
                </a:tc>
                <a:tc>
                  <a:txBody>
                    <a:bodyPr/>
                    <a:lstStyle/>
                    <a:p>
                      <a:pPr marL="0" marR="0">
                        <a:lnSpc>
                          <a:spcPct val="115000"/>
                        </a:lnSpc>
                        <a:spcBef>
                          <a:spcPts val="0"/>
                        </a:spcBef>
                        <a:spcAft>
                          <a:spcPts val="1200"/>
                        </a:spcAft>
                      </a:pPr>
                      <a:r>
                        <a:rPr lang="en-US" sz="1200" dirty="0">
                          <a:effectLst/>
                        </a:rPr>
                        <a:t> </a:t>
                      </a:r>
                      <a:endParaRPr lang="en-US" sz="1100" dirty="0">
                        <a:effectLst/>
                        <a:latin typeface="Calibri"/>
                        <a:ea typeface="Times New Roman"/>
                        <a:cs typeface="Times New Roman"/>
                      </a:endParaRPr>
                    </a:p>
                  </a:txBody>
                  <a:tcPr marL="68013" marR="68013" marT="0" marB="0"/>
                </a:tc>
                <a:extLst>
                  <a:ext uri="{0D108BD9-81ED-4DB2-BD59-A6C34878D82A}">
                    <a16:rowId xmlns:a16="http://schemas.microsoft.com/office/drawing/2014/main" xmlns="" val="10002"/>
                  </a:ext>
                </a:extLst>
              </a:tr>
              <a:tr h="317503">
                <a:tc>
                  <a:txBody>
                    <a:bodyPr/>
                    <a:lstStyle/>
                    <a:p>
                      <a:pPr marL="0" marR="0">
                        <a:lnSpc>
                          <a:spcPct val="115000"/>
                        </a:lnSpc>
                        <a:spcBef>
                          <a:spcPts val="0"/>
                        </a:spcBef>
                        <a:spcAft>
                          <a:spcPts val="1200"/>
                        </a:spcAft>
                      </a:pPr>
                      <a:r>
                        <a:rPr lang="en-US" sz="1200" dirty="0">
                          <a:effectLst/>
                        </a:rPr>
                        <a:t> </a:t>
                      </a:r>
                      <a:endParaRPr lang="en-US" sz="1100" dirty="0">
                        <a:effectLst/>
                        <a:latin typeface="Calibri"/>
                        <a:ea typeface="Times New Roman"/>
                        <a:cs typeface="Times New Roman"/>
                      </a:endParaRPr>
                    </a:p>
                  </a:txBody>
                  <a:tcPr marL="68013" marR="68013" marT="0" marB="0"/>
                </a:tc>
                <a:tc>
                  <a:txBody>
                    <a:bodyPr/>
                    <a:lstStyle/>
                    <a:p>
                      <a:pPr marL="0" marR="0">
                        <a:lnSpc>
                          <a:spcPct val="115000"/>
                        </a:lnSpc>
                        <a:spcBef>
                          <a:spcPts val="0"/>
                        </a:spcBef>
                        <a:spcAft>
                          <a:spcPts val="1200"/>
                        </a:spcAft>
                      </a:pPr>
                      <a:r>
                        <a:rPr lang="en-US" sz="1200" dirty="0">
                          <a:effectLst/>
                        </a:rPr>
                        <a:t> </a:t>
                      </a:r>
                      <a:endParaRPr lang="en-US" sz="1100" dirty="0">
                        <a:effectLst/>
                        <a:latin typeface="Calibri"/>
                        <a:ea typeface="Times New Roman"/>
                        <a:cs typeface="Times New Roman"/>
                      </a:endParaRPr>
                    </a:p>
                  </a:txBody>
                  <a:tcPr marL="68013" marR="68013" marT="0" marB="0"/>
                </a:tc>
                <a:tc>
                  <a:txBody>
                    <a:bodyPr/>
                    <a:lstStyle/>
                    <a:p>
                      <a:pPr marL="0" marR="0">
                        <a:lnSpc>
                          <a:spcPct val="115000"/>
                        </a:lnSpc>
                        <a:spcBef>
                          <a:spcPts val="0"/>
                        </a:spcBef>
                        <a:spcAft>
                          <a:spcPts val="1200"/>
                        </a:spcAft>
                      </a:pPr>
                      <a:r>
                        <a:rPr lang="en-US" sz="1200" dirty="0">
                          <a:effectLst/>
                        </a:rPr>
                        <a:t> </a:t>
                      </a:r>
                      <a:endParaRPr lang="en-US" sz="1100" dirty="0">
                        <a:effectLst/>
                        <a:latin typeface="Calibri"/>
                        <a:ea typeface="Times New Roman"/>
                        <a:cs typeface="Times New Roman"/>
                      </a:endParaRPr>
                    </a:p>
                  </a:txBody>
                  <a:tcPr marL="68013" marR="68013" marT="0" marB="0"/>
                </a:tc>
                <a:tc>
                  <a:txBody>
                    <a:bodyPr/>
                    <a:lstStyle/>
                    <a:p>
                      <a:pPr marL="0" marR="0">
                        <a:lnSpc>
                          <a:spcPct val="115000"/>
                        </a:lnSpc>
                        <a:spcBef>
                          <a:spcPts val="0"/>
                        </a:spcBef>
                        <a:spcAft>
                          <a:spcPts val="1200"/>
                        </a:spcAft>
                      </a:pPr>
                      <a:r>
                        <a:rPr lang="en-US" sz="1200" dirty="0">
                          <a:effectLst/>
                        </a:rPr>
                        <a:t> </a:t>
                      </a:r>
                      <a:endParaRPr lang="en-US" sz="1100" dirty="0">
                        <a:effectLst/>
                        <a:latin typeface="Calibri"/>
                        <a:ea typeface="Times New Roman"/>
                        <a:cs typeface="Times New Roman"/>
                      </a:endParaRPr>
                    </a:p>
                  </a:txBody>
                  <a:tcPr marL="68013" marR="68013" marT="0" marB="0"/>
                </a:tc>
                <a:extLst>
                  <a:ext uri="{0D108BD9-81ED-4DB2-BD59-A6C34878D82A}">
                    <a16:rowId xmlns:a16="http://schemas.microsoft.com/office/drawing/2014/main" xmlns="" val="10003"/>
                  </a:ext>
                </a:extLst>
              </a:tr>
            </a:tbl>
          </a:graphicData>
        </a:graphic>
      </p:graphicFrame>
      <p:sp>
        <p:nvSpPr>
          <p:cNvPr id="6" name="Rectangle 1"/>
          <p:cNvSpPr>
            <a:spLocks noChangeArrowheads="1"/>
          </p:cNvSpPr>
          <p:nvPr/>
        </p:nvSpPr>
        <p:spPr bwMode="auto">
          <a:xfrm>
            <a:off x="1470093" y="290332"/>
            <a:ext cx="620381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3200" dirty="0" smtClean="0">
                <a:solidFill>
                  <a:srgbClr val="FFFFFF"/>
                </a:solidFill>
                <a:ea typeface="+mj-ea"/>
                <a:cs typeface="Arial"/>
              </a:rPr>
              <a:t>Summarize and Prioritize the Barriers</a:t>
            </a:r>
            <a:endParaRPr lang="en-US" altLang="en-US" sz="3200" dirty="0">
              <a:solidFill>
                <a:srgbClr val="FFFFFF"/>
              </a:solidFill>
              <a:ea typeface="+mj-ea"/>
              <a:cs typeface="Arial"/>
            </a:endParaRPr>
          </a:p>
        </p:txBody>
      </p:sp>
      <p:sp>
        <p:nvSpPr>
          <p:cNvPr id="5" name="Oval Callout 4" descr="speech bubble with text inside that says&#10;Team scores each barrier from 1 (unlikely to occur) to 5 (very likely to occur)."/>
          <p:cNvSpPr>
            <a:spLocks/>
          </p:cNvSpPr>
          <p:nvPr/>
        </p:nvSpPr>
        <p:spPr>
          <a:xfrm flipH="1">
            <a:off x="1547555" y="1333067"/>
            <a:ext cx="3235507" cy="1638733"/>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0000"/>
                </a:solidFill>
              </a:rPr>
              <a:t>Team scores each barrier from 1 (unlikely to occur) to 5 (very likely to occur).</a:t>
            </a:r>
            <a:endParaRPr lang="en-US" dirty="0">
              <a:solidFill>
                <a:srgbClr val="000000"/>
              </a:solidFill>
            </a:endParaRPr>
          </a:p>
        </p:txBody>
      </p:sp>
      <p:sp>
        <p:nvSpPr>
          <p:cNvPr id="8" name="Oval Callout 7" descr="Speech bubble with text inside that says&#10;The Severity Score represents the probability that the barrier, if encountered, would lead to guideline non-adherence."/>
          <p:cNvSpPr>
            <a:spLocks/>
          </p:cNvSpPr>
          <p:nvPr/>
        </p:nvSpPr>
        <p:spPr>
          <a:xfrm>
            <a:off x="5010786" y="1256867"/>
            <a:ext cx="3235507" cy="1638733"/>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solidFill>
                  <a:srgbClr val="000000"/>
                </a:solidFill>
              </a:rPr>
              <a:t>The Severity Score represents the probability that the barrier, if encountered, would lead to guideline nonadherence.</a:t>
            </a:r>
            <a:endParaRPr lang="en-US" sz="1600" dirty="0">
              <a:solidFill>
                <a:srgbClr val="000000"/>
              </a:solidFill>
            </a:endParaRPr>
          </a:p>
        </p:txBody>
      </p:sp>
      <p:sp>
        <p:nvSpPr>
          <p:cNvPr id="11" name="TextBox 10"/>
          <p:cNvSpPr txBox="1"/>
          <p:nvPr/>
        </p:nvSpPr>
        <p:spPr>
          <a:xfrm>
            <a:off x="6702606" y="4778514"/>
            <a:ext cx="1946093" cy="707886"/>
          </a:xfrm>
          <a:prstGeom prst="rect">
            <a:avLst/>
          </a:prstGeom>
          <a:noFill/>
        </p:spPr>
        <p:txBody>
          <a:bodyPr wrap="square" rtlCol="0">
            <a:spAutoFit/>
          </a:bodyPr>
          <a:lstStyle/>
          <a:p>
            <a:pPr algn="ctr"/>
            <a:r>
              <a:rPr lang="en-US" sz="2000" b="1" dirty="0" smtClean="0">
                <a:solidFill>
                  <a:schemeClr val="accent5"/>
                </a:solidFill>
                <a:latin typeface="Arial Narrow Bold"/>
                <a:cs typeface="Arial Narrow Bold"/>
              </a:rPr>
              <a:t>Barrier Priority Score</a:t>
            </a:r>
            <a:endParaRPr lang="en-US" sz="2000" b="1" dirty="0">
              <a:solidFill>
                <a:schemeClr val="accent5"/>
              </a:solidFill>
              <a:latin typeface="Arial Narrow Bold"/>
              <a:cs typeface="Arial Narrow Bold"/>
            </a:endParaRPr>
          </a:p>
        </p:txBody>
      </p:sp>
      <p:sp>
        <p:nvSpPr>
          <p:cNvPr id="12" name="TextBox 11"/>
          <p:cNvSpPr txBox="1"/>
          <p:nvPr/>
        </p:nvSpPr>
        <p:spPr>
          <a:xfrm>
            <a:off x="3263899" y="4753114"/>
            <a:ext cx="1262141" cy="707886"/>
          </a:xfrm>
          <a:prstGeom prst="rect">
            <a:avLst/>
          </a:prstGeom>
          <a:noFill/>
        </p:spPr>
        <p:txBody>
          <a:bodyPr wrap="square" rtlCol="0">
            <a:spAutoFit/>
          </a:bodyPr>
          <a:lstStyle/>
          <a:p>
            <a:pPr algn="ctr"/>
            <a:r>
              <a:rPr lang="en-US" sz="2000" b="1" dirty="0" smtClean="0">
                <a:solidFill>
                  <a:schemeClr val="accent5"/>
                </a:solidFill>
                <a:latin typeface="Arial Narrow Bold"/>
                <a:cs typeface="Arial Narrow Bold"/>
              </a:rPr>
              <a:t>Likelihood Score</a:t>
            </a:r>
            <a:endParaRPr lang="en-US" sz="2000" b="1" dirty="0">
              <a:solidFill>
                <a:schemeClr val="accent5"/>
              </a:solidFill>
              <a:latin typeface="Arial Narrow Bold"/>
              <a:cs typeface="Arial Narrow Bold"/>
            </a:endParaRPr>
          </a:p>
        </p:txBody>
      </p:sp>
      <p:sp>
        <p:nvSpPr>
          <p:cNvPr id="13" name="TextBox 12"/>
          <p:cNvSpPr txBox="1"/>
          <p:nvPr/>
        </p:nvSpPr>
        <p:spPr>
          <a:xfrm>
            <a:off x="5197657" y="4753114"/>
            <a:ext cx="1012486" cy="707886"/>
          </a:xfrm>
          <a:prstGeom prst="rect">
            <a:avLst/>
          </a:prstGeom>
          <a:noFill/>
        </p:spPr>
        <p:txBody>
          <a:bodyPr wrap="square" rtlCol="0">
            <a:spAutoFit/>
          </a:bodyPr>
          <a:lstStyle/>
          <a:p>
            <a:pPr algn="ctr"/>
            <a:r>
              <a:rPr lang="en-US" sz="2000" b="1" dirty="0" smtClean="0">
                <a:solidFill>
                  <a:schemeClr val="accent5"/>
                </a:solidFill>
                <a:latin typeface="Arial Narrow Bold"/>
                <a:cs typeface="Arial Narrow Bold"/>
              </a:rPr>
              <a:t>Severity Score</a:t>
            </a:r>
            <a:endParaRPr lang="en-US" sz="2000" b="1" dirty="0">
              <a:solidFill>
                <a:schemeClr val="accent5"/>
              </a:solidFill>
              <a:latin typeface="Arial Narrow Bold"/>
              <a:cs typeface="Arial Narrow Bold"/>
            </a:endParaRPr>
          </a:p>
        </p:txBody>
      </p:sp>
      <p:sp>
        <p:nvSpPr>
          <p:cNvPr id="14" name="Equal 13" descr="The equal sign"/>
          <p:cNvSpPr/>
          <p:nvPr/>
        </p:nvSpPr>
        <p:spPr>
          <a:xfrm>
            <a:off x="6239057" y="4866382"/>
            <a:ext cx="533400" cy="369332"/>
          </a:xfrm>
          <a:prstGeom prst="mathEqual">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schemeClr val="tx1"/>
              </a:solidFill>
            </a:endParaRPr>
          </a:p>
        </p:txBody>
      </p:sp>
      <p:sp>
        <p:nvSpPr>
          <p:cNvPr id="15" name="Multiply 14" descr="The multiplication sign"/>
          <p:cNvSpPr/>
          <p:nvPr/>
        </p:nvSpPr>
        <p:spPr>
          <a:xfrm>
            <a:off x="4538740" y="4829314"/>
            <a:ext cx="579360" cy="496332"/>
          </a:xfrm>
          <a:prstGeom prst="mathMultiply">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8" name="TextBox 17" descr="The higher the Barrier Priority Score for a barrier, the more critical it is to eliminate or decrease the effects of that barrier.&#10;" title="Tip"/>
          <p:cNvSpPr txBox="1"/>
          <p:nvPr/>
        </p:nvSpPr>
        <p:spPr>
          <a:xfrm>
            <a:off x="1119097" y="5602068"/>
            <a:ext cx="6905807" cy="584776"/>
          </a:xfrm>
          <a:prstGeom prst="rect">
            <a:avLst/>
          </a:prstGeom>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spcBef>
                <a:spcPts val="600"/>
              </a:spcBef>
              <a:spcAft>
                <a:spcPts val="600"/>
              </a:spcAft>
              <a:defRPr/>
            </a:pPr>
            <a:r>
              <a:rPr lang="en-US" sz="1600" b="1" i="1" dirty="0" smtClean="0"/>
              <a:t>Tip</a:t>
            </a:r>
            <a:r>
              <a:rPr lang="en-US" sz="1600" i="1" dirty="0" smtClean="0"/>
              <a:t>: The </a:t>
            </a:r>
            <a:r>
              <a:rPr lang="en-US" sz="1600" i="1" dirty="0"/>
              <a:t>higher the Barrier Priority Score for a barrier, the more critical it is to eliminate or decrease the effects of that barrier.</a:t>
            </a:r>
            <a:endParaRPr lang="en-US" sz="1600" i="1" dirty="0">
              <a:solidFill>
                <a:srgbClr val="254B8E"/>
              </a:solidFill>
            </a:endParaRPr>
          </a:p>
        </p:txBody>
      </p:sp>
    </p:spTree>
    <p:extLst>
      <p:ext uri="{BB962C8B-B14F-4D97-AF65-F5344CB8AC3E}">
        <p14:creationId xmlns:p14="http://schemas.microsoft.com/office/powerpoint/2010/main" val="4024626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Table with space to record:&#10;Selected Actions&#10;Performance measures&#10;Who's in charge of these efforts?&#10;Follow-up date" title="BIM Action Plan table"/>
          <p:cNvGraphicFramePr>
            <a:graphicFrameLocks noGrp="1"/>
          </p:cNvGraphicFramePr>
          <p:nvPr>
            <p:extLst>
              <p:ext uri="{D42A27DB-BD31-4B8C-83A1-F6EECF244321}">
                <p14:modId xmlns:p14="http://schemas.microsoft.com/office/powerpoint/2010/main" val="3272837881"/>
              </p:ext>
            </p:extLst>
          </p:nvPr>
        </p:nvGraphicFramePr>
        <p:xfrm>
          <a:off x="457200" y="1524000"/>
          <a:ext cx="8188451" cy="4215786"/>
        </p:xfrm>
        <a:graphic>
          <a:graphicData uri="http://schemas.openxmlformats.org/drawingml/2006/table">
            <a:tbl>
              <a:tblPr firstRow="1" firstCol="1" bandRow="1">
                <a:tableStyleId>{22838BEF-8BB2-4498-84A7-C5851F593DF1}</a:tableStyleId>
              </a:tblPr>
              <a:tblGrid>
                <a:gridCol w="2718566">
                  <a:extLst>
                    <a:ext uri="{9D8B030D-6E8A-4147-A177-3AD203B41FA5}">
                      <a16:colId xmlns:a16="http://schemas.microsoft.com/office/drawing/2014/main" xmlns="" val="20000"/>
                    </a:ext>
                  </a:extLst>
                </a:gridCol>
                <a:gridCol w="1860416">
                  <a:extLst>
                    <a:ext uri="{9D8B030D-6E8A-4147-A177-3AD203B41FA5}">
                      <a16:colId xmlns:a16="http://schemas.microsoft.com/office/drawing/2014/main" xmlns="" val="20001"/>
                    </a:ext>
                  </a:extLst>
                </a:gridCol>
                <a:gridCol w="1749053">
                  <a:extLst>
                    <a:ext uri="{9D8B030D-6E8A-4147-A177-3AD203B41FA5}">
                      <a16:colId xmlns:a16="http://schemas.microsoft.com/office/drawing/2014/main" xmlns="" val="20002"/>
                    </a:ext>
                  </a:extLst>
                </a:gridCol>
                <a:gridCol w="1860416">
                  <a:extLst>
                    <a:ext uri="{9D8B030D-6E8A-4147-A177-3AD203B41FA5}">
                      <a16:colId xmlns:a16="http://schemas.microsoft.com/office/drawing/2014/main" xmlns="" val="20003"/>
                    </a:ext>
                  </a:extLst>
                </a:gridCol>
              </a:tblGrid>
              <a:tr h="1273561">
                <a:tc>
                  <a:txBody>
                    <a:bodyPr/>
                    <a:lstStyle/>
                    <a:p>
                      <a:pPr marL="0" marR="0" algn="ctr">
                        <a:lnSpc>
                          <a:spcPct val="115000"/>
                        </a:lnSpc>
                        <a:spcBef>
                          <a:spcPts val="0"/>
                        </a:spcBef>
                        <a:spcAft>
                          <a:spcPts val="200"/>
                        </a:spcAft>
                      </a:pPr>
                      <a:r>
                        <a:rPr lang="en-US" sz="2000" dirty="0" smtClean="0">
                          <a:effectLst/>
                        </a:rPr>
                        <a:t>SELECTED ACTIONS</a:t>
                      </a:r>
                      <a:endParaRPr lang="en-US" sz="18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200"/>
                        </a:spcAft>
                      </a:pPr>
                      <a:r>
                        <a:rPr lang="en-US" sz="2000" dirty="0" smtClean="0">
                          <a:effectLst/>
                        </a:rPr>
                        <a:t>PERFORMANCE MEASURES</a:t>
                      </a:r>
                      <a:endParaRPr lang="en-US" sz="18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200"/>
                        </a:spcAft>
                      </a:pPr>
                      <a:r>
                        <a:rPr lang="en-US" sz="2000" dirty="0" smtClean="0">
                          <a:effectLst/>
                        </a:rPr>
                        <a:t>LEADER</a:t>
                      </a:r>
                      <a:endParaRPr lang="en-US" sz="18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200"/>
                        </a:spcAft>
                      </a:pPr>
                      <a:r>
                        <a:rPr lang="en-US" sz="2000" dirty="0" smtClean="0">
                          <a:effectLst/>
                        </a:rPr>
                        <a:t>FOLLOWUP DATE</a:t>
                      </a:r>
                      <a:endParaRPr lang="en-US" sz="1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0"/>
                  </a:ext>
                </a:extLst>
              </a:tr>
              <a:tr h="588445">
                <a:tc>
                  <a:txBody>
                    <a:bodyPr/>
                    <a:lstStyle/>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1"/>
                  </a:ext>
                </a:extLst>
              </a:tr>
              <a:tr h="588445">
                <a:tc>
                  <a:txBody>
                    <a:bodyPr/>
                    <a:lstStyle/>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2"/>
                  </a:ext>
                </a:extLst>
              </a:tr>
              <a:tr h="588445">
                <a:tc>
                  <a:txBody>
                    <a:bodyPr/>
                    <a:lstStyle/>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3"/>
                  </a:ext>
                </a:extLst>
              </a:tr>
              <a:tr h="588445">
                <a:tc>
                  <a:txBody>
                    <a:bodyPr/>
                    <a:lstStyle/>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4"/>
                  </a:ext>
                </a:extLst>
              </a:tr>
              <a:tr h="588445">
                <a:tc>
                  <a:txBody>
                    <a:bodyPr/>
                    <a:lstStyle/>
                    <a:p>
                      <a:pPr marL="0" marR="0">
                        <a:lnSpc>
                          <a:spcPct val="115000"/>
                        </a:lnSpc>
                        <a:spcBef>
                          <a:spcPts val="0"/>
                        </a:spcBef>
                        <a:spcAft>
                          <a:spcPts val="0"/>
                        </a:spcAft>
                      </a:pPr>
                      <a:r>
                        <a:rPr lang="en-US" sz="1200" dirty="0">
                          <a:effectLst/>
                        </a:rPr>
                        <a:t> </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5"/>
                  </a:ext>
                </a:extLst>
              </a:tr>
            </a:tbl>
          </a:graphicData>
        </a:graphic>
      </p:graphicFrame>
      <p:sp>
        <p:nvSpPr>
          <p:cNvPr id="2" name="Title 1"/>
          <p:cNvSpPr>
            <a:spLocks noGrp="1"/>
          </p:cNvSpPr>
          <p:nvPr>
            <p:ph type="title"/>
          </p:nvPr>
        </p:nvSpPr>
        <p:spPr/>
        <p:txBody>
          <a:bodyPr>
            <a:normAutofit/>
          </a:bodyPr>
          <a:lstStyle/>
          <a:p>
            <a:pPr lvl="0"/>
            <a:r>
              <a:rPr lang="en-US" altLang="en-US" dirty="0">
                <a:latin typeface="+mn-lt"/>
                <a:cs typeface="Arial"/>
              </a:rPr>
              <a:t>Develop a BIM Action </a:t>
            </a:r>
            <a:r>
              <a:rPr lang="en-US" altLang="en-US" dirty="0" smtClean="0">
                <a:latin typeface="+mn-lt"/>
                <a:cs typeface="Arial"/>
              </a:rPr>
              <a:t>Plan</a:t>
            </a:r>
            <a:endParaRPr lang="en-US" dirty="0">
              <a:latin typeface="+mn-lt"/>
            </a:endParaRPr>
          </a:p>
        </p:txBody>
      </p:sp>
    </p:spTree>
    <p:extLst>
      <p:ext uri="{BB962C8B-B14F-4D97-AF65-F5344CB8AC3E}">
        <p14:creationId xmlns:p14="http://schemas.microsoft.com/office/powerpoint/2010/main" val="949516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rPr>
              <a:t>Translating Evidence </a:t>
            </a:r>
            <a:r>
              <a:rPr lang="en-US" dirty="0" smtClean="0">
                <a:solidFill>
                  <a:srgbClr val="FFFFFF"/>
                </a:solidFill>
              </a:rPr>
              <a:t>Into Practice</a:t>
            </a:r>
            <a:r>
              <a:rPr lang="en-US" baseline="30000" dirty="0">
                <a:solidFill>
                  <a:srgbClr val="FFFFFF"/>
                </a:solidFill>
              </a:rPr>
              <a:t>4</a:t>
            </a:r>
          </a:p>
        </p:txBody>
      </p:sp>
      <p:sp>
        <p:nvSpPr>
          <p:cNvPr id="7172" name="Rectangle 1027"/>
          <p:cNvSpPr>
            <a:spLocks noGrp="1" noChangeArrowheads="1"/>
          </p:cNvSpPr>
          <p:nvPr>
            <p:ph idx="1"/>
          </p:nvPr>
        </p:nvSpPr>
        <p:spPr/>
        <p:txBody>
          <a:bodyPr>
            <a:noAutofit/>
          </a:bodyPr>
          <a:lstStyle/>
          <a:p>
            <a:pPr marL="514350" indent="-514350" eaLnBrk="1" hangingPunct="1">
              <a:spcBef>
                <a:spcPts val="0"/>
              </a:spcBef>
              <a:spcAft>
                <a:spcPts val="1200"/>
              </a:spcAft>
              <a:buFont typeface="+mj-lt"/>
              <a:buAutoNum type="arabicPeriod"/>
            </a:pPr>
            <a:r>
              <a:rPr lang="en-US" altLang="en-US" dirty="0" smtClean="0">
                <a:solidFill>
                  <a:schemeClr val="bg1">
                    <a:lumMod val="65000"/>
                  </a:schemeClr>
                </a:solidFill>
                <a:ea typeface="ＭＳ Ｐゴシック" pitchFamily="34" charset="-128"/>
              </a:rPr>
              <a:t>Summarize the evidence</a:t>
            </a:r>
          </a:p>
          <a:p>
            <a:pPr marL="514350" indent="-514350" eaLnBrk="1" hangingPunct="1">
              <a:spcBef>
                <a:spcPts val="0"/>
              </a:spcBef>
              <a:spcAft>
                <a:spcPts val="1200"/>
              </a:spcAft>
              <a:buFont typeface="+mj-lt"/>
              <a:buAutoNum type="arabicPeriod"/>
            </a:pPr>
            <a:r>
              <a:rPr lang="en-US" altLang="en-US" dirty="0" smtClean="0">
                <a:solidFill>
                  <a:schemeClr val="bg1">
                    <a:lumMod val="65000"/>
                  </a:schemeClr>
                </a:solidFill>
                <a:ea typeface="ＭＳ Ｐゴシック" pitchFamily="34" charset="-128"/>
              </a:rPr>
              <a:t>Identify local barriers to implementation</a:t>
            </a:r>
          </a:p>
          <a:p>
            <a:pPr marL="514350" indent="-514350" eaLnBrk="1" hangingPunct="1">
              <a:spcBef>
                <a:spcPts val="0"/>
              </a:spcBef>
              <a:spcAft>
                <a:spcPts val="1200"/>
              </a:spcAft>
              <a:buFont typeface="+mj-lt"/>
              <a:buAutoNum type="arabicPeriod"/>
            </a:pPr>
            <a:r>
              <a:rPr lang="en-US" altLang="en-US" dirty="0" smtClean="0">
                <a:solidFill>
                  <a:srgbClr val="000000"/>
                </a:solidFill>
                <a:ea typeface="ＭＳ Ｐゴシック" pitchFamily="34" charset="-128"/>
              </a:rPr>
              <a:t>Measure performance</a:t>
            </a:r>
          </a:p>
          <a:p>
            <a:pPr lvl="1">
              <a:spcBef>
                <a:spcPts val="0"/>
              </a:spcBef>
              <a:spcAft>
                <a:spcPts val="1200"/>
              </a:spcAft>
              <a:buClr>
                <a:schemeClr val="accent5"/>
              </a:buClr>
            </a:pPr>
            <a:r>
              <a:rPr lang="en-US" altLang="en-US" dirty="0" smtClean="0">
                <a:solidFill>
                  <a:srgbClr val="000000"/>
                </a:solidFill>
                <a:ea typeface="ＭＳ Ｐゴシック" pitchFamily="34" charset="-128"/>
              </a:rPr>
              <a:t>Select process or outcome measures</a:t>
            </a:r>
          </a:p>
          <a:p>
            <a:pPr lvl="1">
              <a:spcBef>
                <a:spcPts val="0"/>
              </a:spcBef>
              <a:spcAft>
                <a:spcPts val="1200"/>
              </a:spcAft>
              <a:buClr>
                <a:schemeClr val="accent5"/>
              </a:buClr>
            </a:pPr>
            <a:r>
              <a:rPr lang="en-US" altLang="en-US" dirty="0" smtClean="0">
                <a:solidFill>
                  <a:srgbClr val="000000"/>
                </a:solidFill>
                <a:ea typeface="ＭＳ Ｐゴシック" pitchFamily="34" charset="-128"/>
              </a:rPr>
              <a:t>Use Audit and SSI investigation tools</a:t>
            </a:r>
          </a:p>
          <a:p>
            <a:pPr marL="514350" indent="-514350" eaLnBrk="1" hangingPunct="1">
              <a:spcBef>
                <a:spcPts val="0"/>
              </a:spcBef>
              <a:spcAft>
                <a:spcPts val="1200"/>
              </a:spcAft>
              <a:buFont typeface="+mj-lt"/>
              <a:buAutoNum type="arabicPeriod"/>
            </a:pPr>
            <a:r>
              <a:rPr lang="en-US" altLang="en-US" dirty="0" smtClean="0">
                <a:solidFill>
                  <a:schemeClr val="bg1">
                    <a:lumMod val="65000"/>
                  </a:schemeClr>
                </a:solidFill>
                <a:ea typeface="ＭＳ Ｐゴシック" pitchFamily="34" charset="-128"/>
              </a:rPr>
              <a:t>Ensure all patients receive the intervention</a:t>
            </a:r>
          </a:p>
        </p:txBody>
      </p:sp>
    </p:spTree>
    <p:extLst>
      <p:ext uri="{BB962C8B-B14F-4D97-AF65-F5344CB8AC3E}">
        <p14:creationId xmlns:p14="http://schemas.microsoft.com/office/powerpoint/2010/main" val="1542400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solidFill>
                  <a:schemeClr val="bg1"/>
                </a:solidFill>
              </a:rPr>
              <a:t>Measure Performance: Auditing Resources</a:t>
            </a:r>
            <a:endParaRPr lang="en-US" sz="3200" dirty="0">
              <a:solidFill>
                <a:schemeClr val="bg1"/>
              </a:solidFill>
            </a:endParaRPr>
          </a:p>
        </p:txBody>
      </p:sp>
      <p:sp>
        <p:nvSpPr>
          <p:cNvPr id="2" name="Content Placeholder 1"/>
          <p:cNvSpPr>
            <a:spLocks noGrp="1"/>
          </p:cNvSpPr>
          <p:nvPr>
            <p:ph idx="1"/>
          </p:nvPr>
        </p:nvSpPr>
        <p:spPr>
          <a:xfrm>
            <a:off x="457200" y="1209304"/>
            <a:ext cx="8229600" cy="4734296"/>
          </a:xfrm>
        </p:spPr>
        <p:txBody>
          <a:bodyPr>
            <a:normAutofit/>
          </a:bodyPr>
          <a:lstStyle/>
          <a:p>
            <a:pPr marL="0" indent="0">
              <a:spcBef>
                <a:spcPts val="600"/>
              </a:spcBef>
              <a:spcAft>
                <a:spcPts val="600"/>
              </a:spcAft>
              <a:buNone/>
            </a:pPr>
            <a:r>
              <a:rPr lang="en-US" dirty="0" smtClean="0"/>
              <a:t>Surgical Care Audit Tools</a:t>
            </a:r>
          </a:p>
          <a:p>
            <a:pPr>
              <a:spcBef>
                <a:spcPts val="600"/>
              </a:spcBef>
              <a:spcAft>
                <a:spcPts val="600"/>
              </a:spcAft>
            </a:pPr>
            <a:r>
              <a:rPr lang="en-US" dirty="0" smtClean="0"/>
              <a:t>Glucose control</a:t>
            </a:r>
          </a:p>
          <a:p>
            <a:pPr>
              <a:spcBef>
                <a:spcPts val="600"/>
              </a:spcBef>
              <a:spcAft>
                <a:spcPts val="600"/>
              </a:spcAft>
            </a:pPr>
            <a:r>
              <a:rPr lang="en-US" dirty="0" smtClean="0"/>
              <a:t>Normothermia</a:t>
            </a:r>
            <a:endParaRPr lang="en-US" dirty="0"/>
          </a:p>
          <a:p>
            <a:pPr>
              <a:spcBef>
                <a:spcPts val="600"/>
              </a:spcBef>
              <a:spcAft>
                <a:spcPts val="600"/>
              </a:spcAft>
            </a:pPr>
            <a:r>
              <a:rPr lang="en-US" dirty="0" smtClean="0"/>
              <a:t>Skin preparation</a:t>
            </a:r>
          </a:p>
          <a:p>
            <a:pPr>
              <a:spcBef>
                <a:spcPts val="600"/>
              </a:spcBef>
              <a:spcAft>
                <a:spcPts val="600"/>
              </a:spcAft>
            </a:pPr>
            <a:r>
              <a:rPr lang="en-US" dirty="0" smtClean="0"/>
              <a:t>SSI investigation </a:t>
            </a:r>
          </a:p>
          <a:p>
            <a:pPr>
              <a:spcBef>
                <a:spcPts val="600"/>
              </a:spcBef>
              <a:spcAft>
                <a:spcPts val="600"/>
              </a:spcAft>
            </a:pPr>
            <a:r>
              <a:rPr lang="en-US" dirty="0" smtClean="0"/>
              <a:t>Antibiotic</a:t>
            </a:r>
            <a:endParaRPr lang="en-US" dirty="0"/>
          </a:p>
        </p:txBody>
      </p:sp>
      <p:sp>
        <p:nvSpPr>
          <p:cNvPr id="5" name="Oval 4" descr="circle shape with text inside saying SSI investigation"/>
          <p:cNvSpPr/>
          <p:nvPr/>
        </p:nvSpPr>
        <p:spPr>
          <a:xfrm>
            <a:off x="762000" y="2438400"/>
            <a:ext cx="2953016" cy="762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cmpd="sng">
                <a:solidFill>
                  <a:schemeClr val="tx1"/>
                </a:solidFill>
              </a:ln>
            </a:endParaRPr>
          </a:p>
        </p:txBody>
      </p:sp>
      <p:cxnSp>
        <p:nvCxnSpPr>
          <p:cNvPr id="7" name="Straight Arrow Connector 6"/>
          <p:cNvCxnSpPr>
            <a:stCxn id="5" idx="6"/>
          </p:cNvCxnSpPr>
          <p:nvPr/>
        </p:nvCxnSpPr>
        <p:spPr>
          <a:xfrm flipV="1">
            <a:off x="3715016" y="2387601"/>
            <a:ext cx="285484" cy="43179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descr="Tools should be adapted to your local environment. Customize the tools to meet the needs of your area.&#10;" title="Keep in Mind:"/>
          <p:cNvSpPr txBox="1"/>
          <p:nvPr/>
        </p:nvSpPr>
        <p:spPr>
          <a:xfrm>
            <a:off x="514532" y="5302934"/>
            <a:ext cx="7762875" cy="646331"/>
          </a:xfrm>
          <a:prstGeom prst="rect">
            <a:avLst/>
          </a:prstGeom>
          <a:ln/>
        </p:spPr>
        <p:style>
          <a:lnRef idx="1">
            <a:schemeClr val="accent6"/>
          </a:lnRef>
          <a:fillRef idx="2">
            <a:schemeClr val="accent6"/>
          </a:fillRef>
          <a:effectRef idx="1">
            <a:schemeClr val="accent6"/>
          </a:effectRef>
          <a:fontRef idx="minor">
            <a:schemeClr val="dk1"/>
          </a:fontRef>
        </p:style>
        <p:txBody>
          <a:bodyPr anchor="ctr">
            <a:spAutoFit/>
          </a:bodyPr>
          <a:lstStyle/>
          <a:p>
            <a:pPr algn="ctr">
              <a:spcBef>
                <a:spcPts val="600"/>
              </a:spcBef>
              <a:spcAft>
                <a:spcPts val="600"/>
              </a:spcAft>
              <a:defRPr/>
            </a:pPr>
            <a:r>
              <a:rPr lang="en-US" b="1" i="1" dirty="0" smtClean="0"/>
              <a:t>Keep in Mind</a:t>
            </a:r>
            <a:r>
              <a:rPr lang="en-US" i="1" dirty="0" smtClean="0"/>
              <a:t>: Tools should be adapted to your local environment. Customize the tools to meet the needs of your area.</a:t>
            </a:r>
            <a:endParaRPr lang="en-US" i="1" dirty="0">
              <a:solidFill>
                <a:srgbClr val="254B8E"/>
              </a:solidFill>
            </a:endParaRPr>
          </a:p>
        </p:txBody>
      </p:sp>
      <p:pic>
        <p:nvPicPr>
          <p:cNvPr id="6" name="Picture 5" descr="Section of the Normothermia Audit Tool&#10;Parameter &#10;1. Patient name &#10;2. Medical record number &#10;3. Date of operation &#10;4. Procedure type &#10;5. Surgeon &#10;6. Anesthesiologist or CRNA &#10;7. Pre-op temperature on arrival to pre-op area  &#10;8. Temperature in pre-op area prior to going to OR  &#10;&#10;Second column allows space to record results."/>
          <p:cNvPicPr>
            <a:picLocks noChangeAspect="1"/>
          </p:cNvPicPr>
          <p:nvPr/>
        </p:nvPicPr>
        <p:blipFill rotWithShape="1">
          <a:blip r:embed="rId3">
            <a:extLst>
              <a:ext uri="{28A0092B-C50C-407E-A947-70E740481C1C}">
                <a14:useLocalDpi xmlns:a14="http://schemas.microsoft.com/office/drawing/2010/main" val="0"/>
              </a:ext>
            </a:extLst>
          </a:blip>
          <a:srcRect b="43031"/>
          <a:stretch/>
        </p:blipFill>
        <p:spPr>
          <a:xfrm>
            <a:off x="3962400" y="2057400"/>
            <a:ext cx="4953000" cy="2309183"/>
          </a:xfrm>
          <a:prstGeom prst="rect">
            <a:avLst/>
          </a:prstGeom>
        </p:spPr>
      </p:pic>
    </p:spTree>
    <p:extLst>
      <p:ext uri="{BB962C8B-B14F-4D97-AF65-F5344CB8AC3E}">
        <p14:creationId xmlns:p14="http://schemas.microsoft.com/office/powerpoint/2010/main" val="3159515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solidFill>
                  <a:srgbClr val="FFFFFF"/>
                </a:solidFill>
              </a:rPr>
              <a:t>Learning Objectives</a:t>
            </a:r>
          </a:p>
        </p:txBody>
      </p:sp>
      <p:sp>
        <p:nvSpPr>
          <p:cNvPr id="4" name="Content Placeholder 3"/>
          <p:cNvSpPr>
            <a:spLocks noGrp="1"/>
          </p:cNvSpPr>
          <p:nvPr>
            <p:ph idx="1"/>
          </p:nvPr>
        </p:nvSpPr>
        <p:spPr/>
        <p:txBody>
          <a:bodyPr>
            <a:normAutofit/>
          </a:bodyPr>
          <a:lstStyle/>
          <a:p>
            <a:pPr marL="0" lvl="0" indent="0">
              <a:spcBef>
                <a:spcPts val="600"/>
              </a:spcBef>
              <a:spcAft>
                <a:spcPts val="1200"/>
              </a:spcAft>
              <a:buNone/>
            </a:pPr>
            <a:r>
              <a:rPr lang="en-US" dirty="0" smtClean="0"/>
              <a:t>After this session, you will be able to–</a:t>
            </a:r>
          </a:p>
          <a:p>
            <a:pPr lvl="0">
              <a:spcBef>
                <a:spcPts val="600"/>
              </a:spcBef>
              <a:spcAft>
                <a:spcPts val="1200"/>
              </a:spcAft>
            </a:pPr>
            <a:r>
              <a:rPr lang="en-US" dirty="0" smtClean="0"/>
              <a:t>Develop </a:t>
            </a:r>
            <a:r>
              <a:rPr lang="en-US" dirty="0"/>
              <a:t>an implementation plan for your </a:t>
            </a:r>
            <a:r>
              <a:rPr lang="en-US" dirty="0" smtClean="0"/>
              <a:t>surgical site infection (SSI) </a:t>
            </a:r>
            <a:r>
              <a:rPr lang="en-US" dirty="0"/>
              <a:t>prevention bundle </a:t>
            </a:r>
            <a:endParaRPr lang="en-US" dirty="0" smtClean="0"/>
          </a:p>
          <a:p>
            <a:pPr>
              <a:spcBef>
                <a:spcPts val="600"/>
              </a:spcBef>
              <a:spcAft>
                <a:spcPts val="1200"/>
              </a:spcAft>
            </a:pPr>
            <a:r>
              <a:rPr lang="en-US" dirty="0" smtClean="0"/>
              <a:t>Identify and address local barriers to </a:t>
            </a:r>
            <a:r>
              <a:rPr lang="en-US" dirty="0"/>
              <a:t>implementing your SSI prevention </a:t>
            </a:r>
            <a:r>
              <a:rPr lang="en-US" dirty="0" smtClean="0"/>
              <a:t>bundle</a:t>
            </a:r>
            <a:endParaRPr lang="en-US" dirty="0"/>
          </a:p>
          <a:p>
            <a:pPr lvl="0">
              <a:spcBef>
                <a:spcPts val="600"/>
              </a:spcBef>
              <a:spcAft>
                <a:spcPts val="1200"/>
              </a:spcAft>
            </a:pPr>
            <a:r>
              <a:rPr lang="en-US" dirty="0" smtClean="0"/>
              <a:t>Use </a:t>
            </a:r>
            <a:r>
              <a:rPr lang="en-US" dirty="0"/>
              <a:t>the Barrier Identification and Mitigation (BIM) t</a:t>
            </a:r>
            <a:r>
              <a:rPr lang="en-US" dirty="0" smtClean="0"/>
              <a:t>ool</a:t>
            </a:r>
          </a:p>
        </p:txBody>
      </p:sp>
      <p:sp>
        <p:nvSpPr>
          <p:cNvPr id="3" name="Slide Number Placeholder 2"/>
          <p:cNvSpPr>
            <a:spLocks noGrp="1"/>
          </p:cNvSpPr>
          <p:nvPr>
            <p:ph type="sldNum" sz="quarter" idx="4294967295"/>
          </p:nvPr>
        </p:nvSpPr>
        <p:spPr>
          <a:xfrm>
            <a:off x="457200" y="6335651"/>
            <a:ext cx="2133600" cy="365125"/>
          </a:xfrm>
          <a:prstGeom prst="rect">
            <a:avLst/>
          </a:prstGeom>
        </p:spPr>
        <p:txBody>
          <a:bodyPr/>
          <a:lstStyle/>
          <a:p>
            <a:fld id="{E507B00A-00F3-40B4-9FBC-773D3E654F20}" type="slidenum">
              <a:rPr lang="en-US" smtClean="0"/>
              <a:pPr/>
              <a:t>2</a:t>
            </a:fld>
            <a:endParaRPr lang="en-US" dirty="0"/>
          </a:p>
        </p:txBody>
      </p:sp>
    </p:spTree>
    <p:extLst>
      <p:ext uri="{BB962C8B-B14F-4D97-AF65-F5344CB8AC3E}">
        <p14:creationId xmlns:p14="http://schemas.microsoft.com/office/powerpoint/2010/main" val="1938255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0"/>
            <a:ext cx="6781800" cy="4734296"/>
          </a:xfrm>
        </p:spPr>
        <p:txBody>
          <a:bodyPr>
            <a:normAutofit/>
          </a:bodyPr>
          <a:lstStyle/>
          <a:p>
            <a:pPr marL="0" indent="0">
              <a:spcBef>
                <a:spcPts val="0"/>
              </a:spcBef>
              <a:spcAft>
                <a:spcPts val="1800"/>
              </a:spcAft>
              <a:buNone/>
            </a:pPr>
            <a:r>
              <a:rPr lang="en-US" dirty="0">
                <a:latin typeface="Calibri"/>
                <a:cs typeface="Calibri"/>
              </a:rPr>
              <a:t>Identifying the contributing defects for patients </a:t>
            </a:r>
            <a:r>
              <a:rPr lang="en-US" dirty="0" smtClean="0">
                <a:latin typeface="Calibri"/>
                <a:cs typeface="Calibri"/>
              </a:rPr>
              <a:t>who </a:t>
            </a:r>
            <a:r>
              <a:rPr lang="en-US" dirty="0">
                <a:latin typeface="Calibri"/>
                <a:cs typeface="Calibri"/>
              </a:rPr>
              <a:t>develop a surgical site infection is feasible. It unites staff members with a common goal, puts a face to the numbers, and most importantly, is EASY to do</a:t>
            </a:r>
            <a:r>
              <a:rPr lang="en-US" dirty="0" smtClean="0">
                <a:latin typeface="Calibri"/>
                <a:cs typeface="Calibri"/>
              </a:rPr>
              <a:t>.</a:t>
            </a:r>
          </a:p>
          <a:p>
            <a:pPr marL="0" indent="0" algn="r">
              <a:spcBef>
                <a:spcPts val="0"/>
              </a:spcBef>
              <a:spcAft>
                <a:spcPts val="1800"/>
              </a:spcAft>
              <a:buNone/>
            </a:pPr>
            <a:r>
              <a:rPr lang="en-US" dirty="0" smtClean="0">
                <a:solidFill>
                  <a:schemeClr val="accent5"/>
                </a:solidFill>
                <a:latin typeface="Calibri"/>
                <a:cs typeface="Calibri"/>
              </a:rPr>
              <a:t>-</a:t>
            </a:r>
            <a:r>
              <a:rPr lang="en-US" dirty="0">
                <a:solidFill>
                  <a:schemeClr val="accent5"/>
                </a:solidFill>
                <a:latin typeface="Calibri"/>
                <a:cs typeface="Calibri"/>
              </a:rPr>
              <a:t>-</a:t>
            </a:r>
            <a:r>
              <a:rPr lang="en-US" dirty="0">
                <a:latin typeface="Calibri"/>
                <a:cs typeface="Calibri"/>
              </a:rPr>
              <a:t> </a:t>
            </a:r>
            <a:r>
              <a:rPr lang="en-US" sz="2800" i="1" dirty="0" smtClean="0">
                <a:latin typeface="Calibri"/>
                <a:cs typeface="Calibri"/>
              </a:rPr>
              <a:t>SSI prevention team member</a:t>
            </a:r>
            <a:endParaRPr lang="en-US" i="1" dirty="0">
              <a:latin typeface="Calibri"/>
              <a:cs typeface="Calibri"/>
            </a:endParaRPr>
          </a:p>
          <a:p>
            <a:pPr marL="0" indent="0">
              <a:spcBef>
                <a:spcPts val="0"/>
              </a:spcBef>
              <a:spcAft>
                <a:spcPts val="1800"/>
              </a:spcAft>
              <a:buNone/>
            </a:pPr>
            <a:endParaRPr lang="en-US" dirty="0">
              <a:latin typeface="Calibri"/>
              <a:cs typeface="Calibri"/>
            </a:endParaRPr>
          </a:p>
        </p:txBody>
      </p:sp>
      <p:sp>
        <p:nvSpPr>
          <p:cNvPr id="10" name="Content Placeholder 5"/>
          <p:cNvSpPr>
            <a:spLocks noGrp="1"/>
          </p:cNvSpPr>
          <p:nvPr/>
        </p:nvSpPr>
        <p:spPr>
          <a:xfrm>
            <a:off x="1081859" y="2191983"/>
            <a:ext cx="7383917" cy="3620109"/>
          </a:xfrm>
          <a:prstGeom prst="rect">
            <a:avLst/>
          </a:prstGeom>
        </p:spPr>
        <p:txBody>
          <a:bodyPr/>
          <a:lstStyle>
            <a:lvl1pPr marL="342900" indent="-342900" algn="l" rtl="0" eaLnBrk="1" fontAlgn="base" hangingPunct="1">
              <a:spcBef>
                <a:spcPct val="20000"/>
              </a:spcBef>
              <a:spcAft>
                <a:spcPts val="400"/>
              </a:spcAft>
              <a:buClr>
                <a:srgbClr val="41B649"/>
              </a:buClr>
              <a:buChar char="•"/>
              <a:defRPr sz="2800">
                <a:solidFill>
                  <a:srgbClr val="254B8E"/>
                </a:solidFill>
                <a:latin typeface="+mn-lt"/>
                <a:ea typeface="ＭＳ Ｐゴシック" charset="-128"/>
                <a:cs typeface="ＭＳ Ｐゴシック" charset="-128"/>
              </a:defRPr>
            </a:lvl1pPr>
            <a:lvl2pPr marL="742950" indent="-285750" algn="l" rtl="0" eaLnBrk="1" fontAlgn="base" hangingPunct="1">
              <a:spcBef>
                <a:spcPct val="20000"/>
              </a:spcBef>
              <a:spcAft>
                <a:spcPts val="200"/>
              </a:spcAft>
              <a:buClr>
                <a:srgbClr val="41B649"/>
              </a:buClr>
              <a:buChar char="–"/>
              <a:defRPr sz="2400">
                <a:solidFill>
                  <a:srgbClr val="254B8E"/>
                </a:solidFill>
                <a:latin typeface="+mn-lt"/>
                <a:ea typeface="ＭＳ Ｐゴシック" charset="-128"/>
              </a:defRPr>
            </a:lvl2pPr>
            <a:lvl3pPr marL="1143000" indent="-228600" algn="l" rtl="0" eaLnBrk="1" fontAlgn="base" hangingPunct="1">
              <a:spcBef>
                <a:spcPct val="20000"/>
              </a:spcBef>
              <a:spcAft>
                <a:spcPct val="0"/>
              </a:spcAft>
              <a:buClr>
                <a:srgbClr val="41B649"/>
              </a:buClr>
              <a:buChar char="•"/>
              <a:defRPr sz="2000">
                <a:solidFill>
                  <a:srgbClr val="254B8E"/>
                </a:solidFill>
                <a:latin typeface="+mn-lt"/>
                <a:ea typeface="ＭＳ Ｐゴシック" charset="-128"/>
              </a:defRPr>
            </a:lvl3pPr>
            <a:lvl4pPr marL="1600200" indent="-228600" algn="l" rtl="0" eaLnBrk="1" fontAlgn="base" hangingPunct="1">
              <a:spcBef>
                <a:spcPct val="20000"/>
              </a:spcBef>
              <a:spcAft>
                <a:spcPct val="0"/>
              </a:spcAft>
              <a:buClr>
                <a:srgbClr val="41B649"/>
              </a:buClr>
              <a:buChar char="–"/>
              <a:defRPr sz="1800">
                <a:solidFill>
                  <a:srgbClr val="254B8E"/>
                </a:solidFill>
                <a:latin typeface="+mn-lt"/>
                <a:ea typeface="ＭＳ Ｐゴシック" charset="-128"/>
              </a:defRPr>
            </a:lvl4pPr>
            <a:lvl5pPr marL="2057400" indent="-228600" algn="l" rtl="0" eaLnBrk="1" fontAlgn="base" hangingPunct="1">
              <a:spcBef>
                <a:spcPct val="20000"/>
              </a:spcBef>
              <a:spcAft>
                <a:spcPct val="0"/>
              </a:spcAft>
              <a:buClr>
                <a:srgbClr val="41B649"/>
              </a:buClr>
              <a:buChar char="»"/>
              <a:defRPr sz="1600">
                <a:solidFill>
                  <a:srgbClr val="254B8E"/>
                </a:solidFill>
                <a:latin typeface="+mn-lt"/>
                <a:ea typeface="ＭＳ Ｐゴシック" charset="-128"/>
              </a:defRPr>
            </a:lvl5pPr>
            <a:lvl6pPr marL="2514600" indent="-228600" algn="l" rtl="0" eaLnBrk="1" fontAlgn="base" hangingPunct="1">
              <a:spcBef>
                <a:spcPct val="20000"/>
              </a:spcBef>
              <a:spcAft>
                <a:spcPct val="0"/>
              </a:spcAft>
              <a:buChar char="»"/>
              <a:defRPr sz="2000">
                <a:solidFill>
                  <a:srgbClr val="254B8E"/>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254B8E"/>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254B8E"/>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254B8E"/>
                </a:solidFill>
                <a:latin typeface="+mn-lt"/>
                <a:ea typeface="ＭＳ Ｐゴシック" charset="-128"/>
              </a:defRPr>
            </a:lvl9pPr>
          </a:lstStyle>
          <a:p>
            <a:pPr marL="0" indent="0">
              <a:lnSpc>
                <a:spcPct val="120000"/>
              </a:lnSpc>
              <a:spcAft>
                <a:spcPts val="0"/>
              </a:spcAft>
              <a:buNone/>
            </a:pPr>
            <a:endParaRPr lang="en-US" dirty="0" smtClean="0">
              <a:latin typeface="Arial"/>
              <a:cs typeface="Arial"/>
            </a:endParaRPr>
          </a:p>
        </p:txBody>
      </p:sp>
      <p:sp>
        <p:nvSpPr>
          <p:cNvPr id="11" name="TextBox 10"/>
          <p:cNvSpPr txBox="1"/>
          <p:nvPr/>
        </p:nvSpPr>
        <p:spPr>
          <a:xfrm>
            <a:off x="228600" y="1066800"/>
            <a:ext cx="898712" cy="156966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5pPr>
            <a:lvl6pPr marL="2286000" algn="l" defTabSz="914400" rtl="0" eaLnBrk="1" latinLnBrk="0" hangingPunct="1">
              <a:defRPr sz="2400" kern="1200">
                <a:solidFill>
                  <a:schemeClr val="tx1"/>
                </a:solidFill>
                <a:latin typeface="Times" pitchFamily="-65" charset="0"/>
                <a:ea typeface="ＭＳ Ｐゴシック" pitchFamily="-65" charset="-128"/>
                <a:cs typeface="+mn-cs"/>
              </a:defRPr>
            </a:lvl6pPr>
            <a:lvl7pPr marL="2743200" algn="l" defTabSz="914400" rtl="0" eaLnBrk="1" latinLnBrk="0" hangingPunct="1">
              <a:defRPr sz="2400" kern="1200">
                <a:solidFill>
                  <a:schemeClr val="tx1"/>
                </a:solidFill>
                <a:latin typeface="Times" pitchFamily="-65" charset="0"/>
                <a:ea typeface="ＭＳ Ｐゴシック" pitchFamily="-65" charset="-128"/>
                <a:cs typeface="+mn-cs"/>
              </a:defRPr>
            </a:lvl7pPr>
            <a:lvl8pPr marL="3200400" algn="l" defTabSz="914400" rtl="0" eaLnBrk="1" latinLnBrk="0" hangingPunct="1">
              <a:defRPr sz="2400" kern="1200">
                <a:solidFill>
                  <a:schemeClr val="tx1"/>
                </a:solidFill>
                <a:latin typeface="Times" pitchFamily="-65" charset="0"/>
                <a:ea typeface="ＭＳ Ｐゴシック" pitchFamily="-65" charset="-128"/>
                <a:cs typeface="+mn-cs"/>
              </a:defRPr>
            </a:lvl8pPr>
            <a:lvl9pPr marL="3657600" algn="l" defTabSz="914400" rtl="0" eaLnBrk="1" latinLnBrk="0" hangingPunct="1">
              <a:defRPr sz="2400" kern="1200">
                <a:solidFill>
                  <a:schemeClr val="tx1"/>
                </a:solidFill>
                <a:latin typeface="Times" pitchFamily="-65" charset="0"/>
                <a:ea typeface="ＭＳ Ｐゴシック" pitchFamily="-65" charset="-128"/>
                <a:cs typeface="+mn-cs"/>
              </a:defRPr>
            </a:lvl9pPr>
          </a:lstStyle>
          <a:p>
            <a:r>
              <a:rPr lang="en-US" sz="9600" b="1" dirty="0" smtClean="0">
                <a:solidFill>
                  <a:srgbClr val="4BACC6"/>
                </a:solidFill>
              </a:rPr>
              <a:t>“</a:t>
            </a:r>
            <a:endParaRPr lang="en-US" sz="9600" b="1" dirty="0">
              <a:solidFill>
                <a:srgbClr val="4BACC6"/>
              </a:solidFill>
            </a:endParaRPr>
          </a:p>
        </p:txBody>
      </p:sp>
      <p:sp>
        <p:nvSpPr>
          <p:cNvPr id="12" name="TextBox 11"/>
          <p:cNvSpPr txBox="1"/>
          <p:nvPr/>
        </p:nvSpPr>
        <p:spPr>
          <a:xfrm>
            <a:off x="7147112" y="3688140"/>
            <a:ext cx="898712" cy="156966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5pPr>
            <a:lvl6pPr marL="2286000" algn="l" defTabSz="914400" rtl="0" eaLnBrk="1" latinLnBrk="0" hangingPunct="1">
              <a:defRPr sz="2400" kern="1200">
                <a:solidFill>
                  <a:schemeClr val="tx1"/>
                </a:solidFill>
                <a:latin typeface="Times" pitchFamily="-65" charset="0"/>
                <a:ea typeface="ＭＳ Ｐゴシック" pitchFamily="-65" charset="-128"/>
                <a:cs typeface="+mn-cs"/>
              </a:defRPr>
            </a:lvl6pPr>
            <a:lvl7pPr marL="2743200" algn="l" defTabSz="914400" rtl="0" eaLnBrk="1" latinLnBrk="0" hangingPunct="1">
              <a:defRPr sz="2400" kern="1200">
                <a:solidFill>
                  <a:schemeClr val="tx1"/>
                </a:solidFill>
                <a:latin typeface="Times" pitchFamily="-65" charset="0"/>
                <a:ea typeface="ＭＳ Ｐゴシック" pitchFamily="-65" charset="-128"/>
                <a:cs typeface="+mn-cs"/>
              </a:defRPr>
            </a:lvl7pPr>
            <a:lvl8pPr marL="3200400" algn="l" defTabSz="914400" rtl="0" eaLnBrk="1" latinLnBrk="0" hangingPunct="1">
              <a:defRPr sz="2400" kern="1200">
                <a:solidFill>
                  <a:schemeClr val="tx1"/>
                </a:solidFill>
                <a:latin typeface="Times" pitchFamily="-65" charset="0"/>
                <a:ea typeface="ＭＳ Ｐゴシック" pitchFamily="-65" charset="-128"/>
                <a:cs typeface="+mn-cs"/>
              </a:defRPr>
            </a:lvl8pPr>
            <a:lvl9pPr marL="3657600" algn="l" defTabSz="914400" rtl="0" eaLnBrk="1" latinLnBrk="0" hangingPunct="1">
              <a:defRPr sz="2400" kern="1200">
                <a:solidFill>
                  <a:schemeClr val="tx1"/>
                </a:solidFill>
                <a:latin typeface="Times" pitchFamily="-65" charset="0"/>
                <a:ea typeface="ＭＳ Ｐゴシック" pitchFamily="-65" charset="-128"/>
                <a:cs typeface="+mn-cs"/>
              </a:defRPr>
            </a:lvl9pPr>
          </a:lstStyle>
          <a:p>
            <a:r>
              <a:rPr lang="en-US" sz="9600" b="1" dirty="0" smtClean="0">
                <a:solidFill>
                  <a:srgbClr val="4BACC6"/>
                </a:solidFill>
              </a:rPr>
              <a:t>”</a:t>
            </a:r>
            <a:endParaRPr lang="en-US" sz="9600" b="1" dirty="0">
              <a:solidFill>
                <a:srgbClr val="4BACC6"/>
              </a:solidFill>
            </a:endParaRPr>
          </a:p>
        </p:txBody>
      </p:sp>
      <p:sp>
        <p:nvSpPr>
          <p:cNvPr id="2" name="Title 1"/>
          <p:cNvSpPr>
            <a:spLocks noGrp="1"/>
          </p:cNvSpPr>
          <p:nvPr>
            <p:ph type="title"/>
          </p:nvPr>
        </p:nvSpPr>
        <p:spPr/>
        <p:txBody>
          <a:bodyPr/>
          <a:lstStyle/>
          <a:p>
            <a:r>
              <a:rPr lang="en-US" dirty="0" smtClean="0"/>
              <a:t>Practical Applications</a:t>
            </a:r>
            <a:endParaRPr lang="en-US" dirty="0"/>
          </a:p>
        </p:txBody>
      </p:sp>
    </p:spTree>
    <p:extLst>
      <p:ext uri="{BB962C8B-B14F-4D97-AF65-F5344CB8AC3E}">
        <p14:creationId xmlns:p14="http://schemas.microsoft.com/office/powerpoint/2010/main" val="1790153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rPr>
              <a:t>Translating Evidence </a:t>
            </a:r>
            <a:r>
              <a:rPr lang="en-US" dirty="0" smtClean="0">
                <a:solidFill>
                  <a:srgbClr val="FFFFFF"/>
                </a:solidFill>
              </a:rPr>
              <a:t>Into Practice</a:t>
            </a:r>
            <a:r>
              <a:rPr lang="en-US" baseline="30000" dirty="0">
                <a:solidFill>
                  <a:srgbClr val="FFFFFF"/>
                </a:solidFill>
              </a:rPr>
              <a:t>4</a:t>
            </a:r>
          </a:p>
        </p:txBody>
      </p:sp>
      <p:sp>
        <p:nvSpPr>
          <p:cNvPr id="7172" name="Rectangle 1027"/>
          <p:cNvSpPr>
            <a:spLocks noGrp="1" noChangeArrowheads="1"/>
          </p:cNvSpPr>
          <p:nvPr>
            <p:ph idx="1"/>
          </p:nvPr>
        </p:nvSpPr>
        <p:spPr/>
        <p:txBody>
          <a:bodyPr>
            <a:noAutofit/>
          </a:bodyPr>
          <a:lstStyle/>
          <a:p>
            <a:pPr marL="514350" indent="-514350" eaLnBrk="1" hangingPunct="1">
              <a:spcBef>
                <a:spcPts val="0"/>
              </a:spcBef>
              <a:spcAft>
                <a:spcPts val="1200"/>
              </a:spcAft>
              <a:buFont typeface="+mj-lt"/>
              <a:buAutoNum type="arabicPeriod"/>
            </a:pPr>
            <a:r>
              <a:rPr lang="en-US" altLang="en-US" dirty="0" smtClean="0">
                <a:solidFill>
                  <a:schemeClr val="bg1">
                    <a:lumMod val="65000"/>
                  </a:schemeClr>
                </a:solidFill>
                <a:ea typeface="ＭＳ Ｐゴシック" pitchFamily="34" charset="-128"/>
              </a:rPr>
              <a:t>Summarize the evidence</a:t>
            </a:r>
          </a:p>
          <a:p>
            <a:pPr marL="514350" indent="-514350" eaLnBrk="1" hangingPunct="1">
              <a:spcBef>
                <a:spcPts val="0"/>
              </a:spcBef>
              <a:spcAft>
                <a:spcPts val="1200"/>
              </a:spcAft>
              <a:buFont typeface="+mj-lt"/>
              <a:buAutoNum type="arabicPeriod"/>
            </a:pPr>
            <a:r>
              <a:rPr lang="en-US" altLang="en-US" dirty="0" smtClean="0">
                <a:solidFill>
                  <a:schemeClr val="bg1">
                    <a:lumMod val="65000"/>
                  </a:schemeClr>
                </a:solidFill>
                <a:ea typeface="ＭＳ Ｐゴシック" pitchFamily="34" charset="-128"/>
              </a:rPr>
              <a:t>Identify local barriers to implementation</a:t>
            </a:r>
          </a:p>
          <a:p>
            <a:pPr marL="514350" indent="-514350" eaLnBrk="1" hangingPunct="1">
              <a:spcBef>
                <a:spcPts val="0"/>
              </a:spcBef>
              <a:spcAft>
                <a:spcPts val="1200"/>
              </a:spcAft>
              <a:buFont typeface="+mj-lt"/>
              <a:buAutoNum type="arabicPeriod"/>
            </a:pPr>
            <a:r>
              <a:rPr lang="en-US" altLang="en-US" dirty="0" smtClean="0">
                <a:solidFill>
                  <a:schemeClr val="bg1">
                    <a:lumMod val="65000"/>
                  </a:schemeClr>
                </a:solidFill>
                <a:ea typeface="ＭＳ Ｐゴシック" pitchFamily="34" charset="-128"/>
              </a:rPr>
              <a:t>Measure performance</a:t>
            </a:r>
          </a:p>
          <a:p>
            <a:pPr marL="514350" indent="-514350" eaLnBrk="1" hangingPunct="1">
              <a:spcBef>
                <a:spcPts val="0"/>
              </a:spcBef>
              <a:spcAft>
                <a:spcPts val="1200"/>
              </a:spcAft>
              <a:buFont typeface="+mj-lt"/>
              <a:buAutoNum type="arabicPeriod"/>
            </a:pPr>
            <a:r>
              <a:rPr lang="en-US" altLang="en-US" dirty="0" smtClean="0">
                <a:ea typeface="ＭＳ Ｐゴシック" pitchFamily="34" charset="-128"/>
              </a:rPr>
              <a:t>Ensure all patients receive the intervention</a:t>
            </a:r>
          </a:p>
          <a:p>
            <a:pPr lvl="1">
              <a:spcBef>
                <a:spcPts val="0"/>
              </a:spcBef>
              <a:spcAft>
                <a:spcPts val="1200"/>
              </a:spcAft>
              <a:buClr>
                <a:schemeClr val="accent5"/>
              </a:buClr>
            </a:pPr>
            <a:r>
              <a:rPr lang="en-US" altLang="en-US" dirty="0" smtClean="0">
                <a:ea typeface="ＭＳ Ｐゴシック" pitchFamily="34" charset="-128"/>
              </a:rPr>
              <a:t>Engage, educate, execute, and evaluate</a:t>
            </a:r>
          </a:p>
          <a:p>
            <a:pPr lvl="1">
              <a:spcBef>
                <a:spcPts val="0"/>
              </a:spcBef>
              <a:spcAft>
                <a:spcPts val="1200"/>
              </a:spcAft>
              <a:buClr>
                <a:schemeClr val="accent5"/>
              </a:buClr>
            </a:pPr>
            <a:r>
              <a:rPr lang="en-US" altLang="en-US" dirty="0" smtClean="0">
                <a:ea typeface="ＭＳ Ｐゴシック" pitchFamily="34" charset="-128"/>
              </a:rPr>
              <a:t>Educate staff on the science of improving patient safety</a:t>
            </a:r>
          </a:p>
        </p:txBody>
      </p:sp>
    </p:spTree>
    <p:extLst>
      <p:ext uri="{BB962C8B-B14F-4D97-AF65-F5344CB8AC3E}">
        <p14:creationId xmlns:p14="http://schemas.microsoft.com/office/powerpoint/2010/main" val="3843412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BACC6"/>
                </a:solidFill>
              </a:rPr>
              <a:t>Leading</a:t>
            </a:r>
            <a:r>
              <a:rPr lang="en-US" sz="3200" dirty="0" smtClean="0">
                <a:solidFill>
                  <a:srgbClr val="4BACC6"/>
                </a:solidFill>
              </a:rPr>
              <a:t> </a:t>
            </a:r>
            <a:r>
              <a:rPr lang="en-US" sz="3200" dirty="0">
                <a:solidFill>
                  <a:srgbClr val="4BACC6"/>
                </a:solidFill>
              </a:rPr>
              <a:t>Change with the 4 </a:t>
            </a:r>
            <a:r>
              <a:rPr lang="en-US" sz="3200" dirty="0" smtClean="0">
                <a:solidFill>
                  <a:srgbClr val="4BACC6"/>
                </a:solidFill>
              </a:rPr>
              <a:t>E</a:t>
            </a:r>
            <a:r>
              <a:rPr lang="en-US" sz="3200" cap="none" dirty="0" smtClean="0">
                <a:solidFill>
                  <a:srgbClr val="4BACC6"/>
                </a:solidFill>
              </a:rPr>
              <a:t>s</a:t>
            </a:r>
            <a:endParaRPr lang="en-US" sz="3200" cap="none" dirty="0">
              <a:solidFill>
                <a:srgbClr val="4BACC6"/>
              </a:solidFill>
            </a:endParaRPr>
          </a:p>
        </p:txBody>
      </p:sp>
      <p:sp>
        <p:nvSpPr>
          <p:cNvPr id="3" name="Subtitle 1"/>
          <p:cNvSpPr txBox="1">
            <a:spLocks/>
          </p:cNvSpPr>
          <p:nvPr/>
        </p:nvSpPr>
        <p:spPr>
          <a:xfrm>
            <a:off x="723900" y="228600"/>
            <a:ext cx="76962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5"/>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600"/>
              </a:spcAft>
            </a:pPr>
            <a:r>
              <a:rPr lang="en-US" sz="4000" dirty="0" smtClean="0">
                <a:solidFill>
                  <a:schemeClr val="bg1"/>
                </a:solidFill>
              </a:rPr>
              <a:t>AHRQ Safety Program for Surgery</a:t>
            </a:r>
          </a:p>
          <a:p>
            <a:pPr>
              <a:spcBef>
                <a:spcPts val="0"/>
              </a:spcBef>
              <a:spcAft>
                <a:spcPts val="1800"/>
              </a:spcAft>
            </a:pPr>
            <a:r>
              <a:rPr lang="en-US" sz="2800" dirty="0" smtClean="0">
                <a:solidFill>
                  <a:schemeClr val="bg1"/>
                </a:solidFill>
              </a:rPr>
              <a:t>Implementation</a:t>
            </a:r>
            <a:r>
              <a:rPr lang="en-US" sz="4000" dirty="0" smtClean="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1110861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smtClean="0">
                <a:solidFill>
                  <a:srgbClr val="FFFFFF"/>
                </a:solidFill>
              </a:rPr>
              <a:t>Implementation: Starting With 4 Es</a:t>
            </a:r>
            <a:endParaRPr lang="en-US" dirty="0">
              <a:solidFill>
                <a:srgbClr val="FFFFFF"/>
              </a:solidFill>
            </a:endParaRPr>
          </a:p>
        </p:txBody>
      </p:sp>
      <p:sp>
        <p:nvSpPr>
          <p:cNvPr id="6" name="TextBox 5"/>
          <p:cNvSpPr txBox="1"/>
          <p:nvPr/>
        </p:nvSpPr>
        <p:spPr>
          <a:xfrm>
            <a:off x="6851670" y="1219200"/>
            <a:ext cx="2048261" cy="369332"/>
          </a:xfrm>
          <a:prstGeom prst="rect">
            <a:avLst/>
          </a:prstGeom>
          <a:noFill/>
        </p:spPr>
        <p:txBody>
          <a:bodyPr wrap="square" rtlCol="0">
            <a:spAutoFit/>
          </a:bodyPr>
          <a:lstStyle/>
          <a:p>
            <a:r>
              <a:rPr lang="en-US" sz="1800" dirty="0" smtClean="0">
                <a:solidFill>
                  <a:srgbClr val="000000"/>
                </a:solidFill>
                <a:latin typeface="+mn-lt"/>
              </a:rPr>
              <a:t>Senior executives</a:t>
            </a:r>
            <a:endParaRPr lang="en-US" sz="1800" dirty="0">
              <a:solidFill>
                <a:srgbClr val="000000"/>
              </a:solidFill>
              <a:latin typeface="+mn-lt"/>
            </a:endParaRPr>
          </a:p>
        </p:txBody>
      </p:sp>
      <p:sp>
        <p:nvSpPr>
          <p:cNvPr id="7" name="TextBox 6"/>
          <p:cNvSpPr txBox="1"/>
          <p:nvPr/>
        </p:nvSpPr>
        <p:spPr>
          <a:xfrm>
            <a:off x="7161917" y="2906608"/>
            <a:ext cx="1566762" cy="369332"/>
          </a:xfrm>
          <a:prstGeom prst="rect">
            <a:avLst/>
          </a:prstGeom>
          <a:noFill/>
        </p:spPr>
        <p:txBody>
          <a:bodyPr wrap="square" rtlCol="0">
            <a:spAutoFit/>
          </a:bodyPr>
          <a:lstStyle/>
          <a:p>
            <a:r>
              <a:rPr lang="en-US" sz="1800" dirty="0" smtClean="0">
                <a:solidFill>
                  <a:srgbClr val="000000"/>
                </a:solidFill>
                <a:latin typeface="+mn-lt"/>
              </a:rPr>
              <a:t>Team leaders</a:t>
            </a:r>
            <a:endParaRPr lang="en-US" sz="1800" dirty="0">
              <a:solidFill>
                <a:srgbClr val="000000"/>
              </a:solidFill>
              <a:latin typeface="+mn-lt"/>
            </a:endParaRPr>
          </a:p>
        </p:txBody>
      </p:sp>
      <p:sp>
        <p:nvSpPr>
          <p:cNvPr id="8" name="TextBox 7"/>
          <p:cNvSpPr txBox="1"/>
          <p:nvPr/>
        </p:nvSpPr>
        <p:spPr>
          <a:xfrm>
            <a:off x="7076141" y="4474644"/>
            <a:ext cx="1609725" cy="369332"/>
          </a:xfrm>
          <a:prstGeom prst="rect">
            <a:avLst/>
          </a:prstGeom>
          <a:noFill/>
        </p:spPr>
        <p:txBody>
          <a:bodyPr wrap="square" rtlCol="0">
            <a:spAutoFit/>
          </a:bodyPr>
          <a:lstStyle/>
          <a:p>
            <a:r>
              <a:rPr lang="en-US" sz="1800" dirty="0" smtClean="0">
                <a:solidFill>
                  <a:srgbClr val="000000"/>
                </a:solidFill>
                <a:latin typeface="+mn-lt"/>
              </a:rPr>
              <a:t>Frontline staff</a:t>
            </a:r>
            <a:endParaRPr lang="en-US" sz="1800" dirty="0">
              <a:solidFill>
                <a:srgbClr val="000000"/>
              </a:solidFill>
              <a:latin typeface="+mn-lt"/>
            </a:endParaRPr>
          </a:p>
        </p:txBody>
      </p:sp>
      <p:grpSp>
        <p:nvGrpSpPr>
          <p:cNvPr id="32" name="Group 31" descr="Silhouettes of medical professionals" title="Frontline staff"/>
          <p:cNvGrpSpPr/>
          <p:nvPr/>
        </p:nvGrpSpPr>
        <p:grpSpPr>
          <a:xfrm>
            <a:off x="6827502" y="4790016"/>
            <a:ext cx="1858364" cy="1382184"/>
            <a:chOff x="6779486" y="4580091"/>
            <a:chExt cx="1858364" cy="1382184"/>
          </a:xfrm>
        </p:grpSpPr>
        <p:pic>
          <p:nvPicPr>
            <p:cNvPr id="9"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6987" y="4636542"/>
              <a:ext cx="1038225" cy="132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246" l="10000" r="90000"/>
                      </a14:imgEffect>
                    </a14:imgLayer>
                  </a14:imgProps>
                </a:ext>
                <a:ext uri="{28A0092B-C50C-407E-A947-70E740481C1C}">
                  <a14:useLocalDpi xmlns:a14="http://schemas.microsoft.com/office/drawing/2010/main" val="0"/>
                </a:ext>
              </a:extLst>
            </a:blip>
            <a:srcRect/>
            <a:stretch>
              <a:fillRect/>
            </a:stretch>
          </p:blipFill>
          <p:spPr bwMode="auto">
            <a:xfrm>
              <a:off x="6779486" y="4693581"/>
              <a:ext cx="76200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8075975" y="4580091"/>
              <a:ext cx="561875" cy="125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Picture 9" descr="Silhouettes of people in an office" title="Team leaders"/>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289026" y="3246951"/>
            <a:ext cx="1282672" cy="915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0" descr="two silhouettes. one male and one female" title="Senior executives"/>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831315" y="1565975"/>
            <a:ext cx="740383" cy="1210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descr="Stacked arrow graphic organizer that defines each of the four E's.&#10;Engage: Win the hearts and minds of your team(s)&#10;Educate: Teach your team(s) about your intervention&#10;Execute: Implement your plan with purposeful team participation&#10;Evaluate: Determine how well your effort has improved care processes and outcomes" title="Four E's: Engage, Educate, Execute, Evaluate"/>
          <p:cNvGrpSpPr/>
          <p:nvPr/>
        </p:nvGrpSpPr>
        <p:grpSpPr>
          <a:xfrm>
            <a:off x="457200" y="2098952"/>
            <a:ext cx="6289650" cy="3614469"/>
            <a:chOff x="766845" y="1377047"/>
            <a:chExt cx="7543800" cy="4309794"/>
          </a:xfrm>
        </p:grpSpPr>
        <p:sp>
          <p:nvSpPr>
            <p:cNvPr id="16" name="Right Arrow 15" descr="Arrow facing right with text inside that says Engage"/>
            <p:cNvSpPr/>
            <p:nvPr/>
          </p:nvSpPr>
          <p:spPr bwMode="auto">
            <a:xfrm>
              <a:off x="766845" y="1377047"/>
              <a:ext cx="7543800" cy="990600"/>
            </a:xfrm>
            <a:prstGeom prst="rightArrow">
              <a:avLst>
                <a:gd name="adj1" fmla="val 50000"/>
                <a:gd name="adj2" fmla="val 71154"/>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charset="0"/>
              </a:endParaRPr>
            </a:p>
          </p:txBody>
        </p:sp>
        <p:sp>
          <p:nvSpPr>
            <p:cNvPr id="17" name="TextBox 16"/>
            <p:cNvSpPr txBox="1"/>
            <p:nvPr/>
          </p:nvSpPr>
          <p:spPr>
            <a:xfrm>
              <a:off x="795419" y="1643747"/>
              <a:ext cx="1572184" cy="477080"/>
            </a:xfrm>
            <a:prstGeom prst="rect">
              <a:avLst/>
            </a:prstGeom>
            <a:noFill/>
          </p:spPr>
          <p:txBody>
            <a:bodyPr wrap="square" rtlCol="0">
              <a:spAutoFit/>
            </a:bodyPr>
            <a:lstStyle/>
            <a:p>
              <a:r>
                <a:rPr lang="en-US" sz="2000" b="1" dirty="0" smtClean="0">
                  <a:latin typeface="Calibri"/>
                  <a:cs typeface="Calibri"/>
                </a:rPr>
                <a:t>Engage</a:t>
              </a:r>
              <a:endParaRPr lang="en-US" sz="2000" b="1" dirty="0">
                <a:latin typeface="Calibri"/>
                <a:cs typeface="Calibri"/>
              </a:endParaRPr>
            </a:p>
          </p:txBody>
        </p:sp>
        <p:sp>
          <p:nvSpPr>
            <p:cNvPr id="18" name="Right Arrow 17"/>
            <p:cNvSpPr/>
            <p:nvPr/>
          </p:nvSpPr>
          <p:spPr bwMode="auto">
            <a:xfrm>
              <a:off x="2290845" y="1719947"/>
              <a:ext cx="6019800" cy="990600"/>
            </a:xfrm>
            <a:prstGeom prst="rightArrow">
              <a:avLst>
                <a:gd name="adj1" fmla="val 50000"/>
                <a:gd name="adj2" fmla="val 71154"/>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charset="0"/>
              </a:endParaRPr>
            </a:p>
          </p:txBody>
        </p:sp>
        <p:sp>
          <p:nvSpPr>
            <p:cNvPr id="19" name="TextBox 18" descr="An arrow facing right with text inside that says Educate"/>
            <p:cNvSpPr txBox="1"/>
            <p:nvPr/>
          </p:nvSpPr>
          <p:spPr>
            <a:xfrm>
              <a:off x="2367045" y="1996172"/>
              <a:ext cx="1572184" cy="477080"/>
            </a:xfrm>
            <a:prstGeom prst="rect">
              <a:avLst/>
            </a:prstGeom>
            <a:noFill/>
          </p:spPr>
          <p:txBody>
            <a:bodyPr wrap="square" rtlCol="0">
              <a:spAutoFit/>
            </a:bodyPr>
            <a:lstStyle/>
            <a:p>
              <a:r>
                <a:rPr lang="en-US" sz="2000" b="1" dirty="0" smtClean="0">
                  <a:solidFill>
                    <a:srgbClr val="000000"/>
                  </a:solidFill>
                  <a:latin typeface="Calibri"/>
                  <a:cs typeface="Calibri"/>
                </a:rPr>
                <a:t>Educate</a:t>
              </a:r>
              <a:endParaRPr lang="en-US" sz="2000" b="1" dirty="0">
                <a:solidFill>
                  <a:srgbClr val="000000"/>
                </a:solidFill>
                <a:latin typeface="Calibri"/>
                <a:cs typeface="Calibri"/>
              </a:endParaRPr>
            </a:p>
          </p:txBody>
        </p:sp>
        <p:sp>
          <p:nvSpPr>
            <p:cNvPr id="20" name="Right Arrow 19"/>
            <p:cNvSpPr/>
            <p:nvPr/>
          </p:nvSpPr>
          <p:spPr bwMode="auto">
            <a:xfrm>
              <a:off x="3967245" y="2072372"/>
              <a:ext cx="4343400" cy="990600"/>
            </a:xfrm>
            <a:prstGeom prst="rightArrow">
              <a:avLst>
                <a:gd name="adj1" fmla="val 50000"/>
                <a:gd name="adj2" fmla="val 71154"/>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charset="0"/>
              </a:endParaRPr>
            </a:p>
          </p:txBody>
        </p:sp>
        <p:sp>
          <p:nvSpPr>
            <p:cNvPr id="21" name="TextBox 20" descr="Arrow facing right with text inside that says Execute"/>
            <p:cNvSpPr txBox="1"/>
            <p:nvPr/>
          </p:nvSpPr>
          <p:spPr>
            <a:xfrm>
              <a:off x="4000475" y="2339072"/>
              <a:ext cx="1572184" cy="477080"/>
            </a:xfrm>
            <a:prstGeom prst="rect">
              <a:avLst/>
            </a:prstGeom>
            <a:noFill/>
          </p:spPr>
          <p:txBody>
            <a:bodyPr wrap="square" rtlCol="0">
              <a:spAutoFit/>
            </a:bodyPr>
            <a:lstStyle/>
            <a:p>
              <a:r>
                <a:rPr lang="en-US" sz="2000" b="1" dirty="0" smtClean="0">
                  <a:solidFill>
                    <a:srgbClr val="000000"/>
                  </a:solidFill>
                  <a:latin typeface="Calibri"/>
                  <a:cs typeface="Calibri"/>
                </a:rPr>
                <a:t>Execute</a:t>
              </a:r>
              <a:endParaRPr lang="en-US" sz="2000" b="1" dirty="0">
                <a:solidFill>
                  <a:srgbClr val="000000"/>
                </a:solidFill>
                <a:latin typeface="Calibri"/>
                <a:cs typeface="Calibri"/>
              </a:endParaRPr>
            </a:p>
          </p:txBody>
        </p:sp>
        <p:sp>
          <p:nvSpPr>
            <p:cNvPr id="22" name="Right Arrow 21"/>
            <p:cNvSpPr/>
            <p:nvPr/>
          </p:nvSpPr>
          <p:spPr bwMode="auto">
            <a:xfrm>
              <a:off x="5643645" y="2453372"/>
              <a:ext cx="2667000" cy="990600"/>
            </a:xfrm>
            <a:prstGeom prst="rightArrow">
              <a:avLst>
                <a:gd name="adj1" fmla="val 50000"/>
                <a:gd name="adj2" fmla="val 71154"/>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charset="0"/>
              </a:endParaRPr>
            </a:p>
          </p:txBody>
        </p:sp>
        <p:sp>
          <p:nvSpPr>
            <p:cNvPr id="23" name="TextBox 22" descr="Arrow facing right with text inside that says Evaluate"/>
            <p:cNvSpPr txBox="1"/>
            <p:nvPr/>
          </p:nvSpPr>
          <p:spPr>
            <a:xfrm>
              <a:off x="5754180" y="2720072"/>
              <a:ext cx="1572184" cy="477080"/>
            </a:xfrm>
            <a:prstGeom prst="rect">
              <a:avLst/>
            </a:prstGeom>
            <a:noFill/>
          </p:spPr>
          <p:txBody>
            <a:bodyPr wrap="square" rtlCol="0">
              <a:spAutoFit/>
            </a:bodyPr>
            <a:lstStyle/>
            <a:p>
              <a:r>
                <a:rPr lang="en-US" sz="2000" b="1" dirty="0" smtClean="0">
                  <a:solidFill>
                    <a:srgbClr val="000000"/>
                  </a:solidFill>
                  <a:latin typeface="Calibri"/>
                  <a:cs typeface="Calibri"/>
                </a:rPr>
                <a:t>Evaluate</a:t>
              </a:r>
              <a:endParaRPr lang="en-US" sz="2000" b="1" dirty="0">
                <a:solidFill>
                  <a:srgbClr val="000000"/>
                </a:solidFill>
                <a:latin typeface="Calibri"/>
                <a:cs typeface="Calibri"/>
              </a:endParaRPr>
            </a:p>
          </p:txBody>
        </p:sp>
        <p:sp>
          <p:nvSpPr>
            <p:cNvPr id="24" name="Rectangle 23" descr="Box that says Win the hearts and minds of your team(s)."/>
            <p:cNvSpPr/>
            <p:nvPr/>
          </p:nvSpPr>
          <p:spPr bwMode="auto">
            <a:xfrm>
              <a:off x="766845" y="2130088"/>
              <a:ext cx="1524000" cy="1828800"/>
            </a:xfrm>
            <a:prstGeom prst="rect">
              <a:avLst/>
            </a:prstGeom>
            <a:solidFill>
              <a:schemeClr val="bg1"/>
            </a:solidFill>
            <a:ln w="9525" cap="flat" cmpd="sng" algn="ctr">
              <a:solidFill>
                <a:schemeClr val="accent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solidFill>
                    <a:srgbClr val="4BACC6"/>
                  </a:solidFill>
                </a:ln>
                <a:solidFill>
                  <a:schemeClr val="tx1"/>
                </a:solidFill>
                <a:effectLst/>
                <a:latin typeface="Times" charset="0"/>
              </a:endParaRPr>
            </a:p>
          </p:txBody>
        </p:sp>
        <p:sp>
          <p:nvSpPr>
            <p:cNvPr id="25" name="Rectangle 24" descr="Box with text inside that says Teach your team(s) about your intervention&#10;"/>
            <p:cNvSpPr/>
            <p:nvPr/>
          </p:nvSpPr>
          <p:spPr bwMode="auto">
            <a:xfrm>
              <a:off x="2290845" y="2472422"/>
              <a:ext cx="1676399" cy="1995219"/>
            </a:xfrm>
            <a:prstGeom prst="rect">
              <a:avLst/>
            </a:prstGeom>
            <a:solidFill>
              <a:schemeClr val="bg1"/>
            </a:solidFill>
            <a:ln w="9525" cap="flat" cmpd="sng" algn="ctr">
              <a:solidFill>
                <a:srgbClr val="4BACC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solidFill>
                    <a:schemeClr val="accent5"/>
                  </a:solidFill>
                </a:ln>
                <a:solidFill>
                  <a:schemeClr val="tx1"/>
                </a:solidFill>
                <a:effectLst/>
                <a:latin typeface="Times" charset="0"/>
              </a:endParaRPr>
            </a:p>
          </p:txBody>
        </p:sp>
        <p:sp>
          <p:nvSpPr>
            <p:cNvPr id="26" name="Rectangle 25" descr="Box with text inside that says Implement your plan with purposeful team participation&#10;"/>
            <p:cNvSpPr/>
            <p:nvPr/>
          </p:nvSpPr>
          <p:spPr bwMode="auto">
            <a:xfrm>
              <a:off x="3967244" y="2805797"/>
              <a:ext cx="1676401" cy="2228850"/>
            </a:xfrm>
            <a:prstGeom prst="rect">
              <a:avLst/>
            </a:prstGeom>
            <a:solidFill>
              <a:schemeClr val="bg1"/>
            </a:solidFill>
            <a:ln w="9525" cap="flat" cmpd="sng" algn="ctr">
              <a:solidFill>
                <a:srgbClr val="4BACC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z="1400" dirty="0">
                <a:ln>
                  <a:solidFill>
                    <a:schemeClr val="accent5"/>
                  </a:solidFill>
                </a:ln>
                <a:latin typeface="Times" charset="0"/>
              </a:endParaRPr>
            </a:p>
          </p:txBody>
        </p:sp>
        <p:sp>
          <p:nvSpPr>
            <p:cNvPr id="27" name="TextBox 26"/>
            <p:cNvSpPr txBox="1"/>
            <p:nvPr/>
          </p:nvSpPr>
          <p:spPr>
            <a:xfrm>
              <a:off x="823995" y="2247365"/>
              <a:ext cx="1371600" cy="1578032"/>
            </a:xfrm>
            <a:prstGeom prst="rect">
              <a:avLst/>
            </a:prstGeom>
            <a:noFill/>
          </p:spPr>
          <p:txBody>
            <a:bodyPr wrap="square" rtlCol="0">
              <a:spAutoFit/>
            </a:bodyPr>
            <a:lstStyle/>
            <a:p>
              <a:r>
                <a:rPr lang="en-US" sz="1600" dirty="0" smtClean="0">
                  <a:latin typeface="Calibri"/>
                  <a:cs typeface="Calibri"/>
                </a:rPr>
                <a:t>Win the hearts and minds of your team(s)</a:t>
              </a:r>
              <a:endParaRPr lang="en-US" sz="1600" dirty="0">
                <a:latin typeface="Calibri"/>
                <a:cs typeface="Calibri"/>
              </a:endParaRPr>
            </a:p>
          </p:txBody>
        </p:sp>
        <p:sp>
          <p:nvSpPr>
            <p:cNvPr id="28" name="TextBox 27"/>
            <p:cNvSpPr txBox="1"/>
            <p:nvPr/>
          </p:nvSpPr>
          <p:spPr>
            <a:xfrm>
              <a:off x="2395620" y="2586721"/>
              <a:ext cx="1524000" cy="1284445"/>
            </a:xfrm>
            <a:prstGeom prst="rect">
              <a:avLst/>
            </a:prstGeom>
            <a:noFill/>
          </p:spPr>
          <p:txBody>
            <a:bodyPr wrap="square" rtlCol="0">
              <a:spAutoFit/>
            </a:bodyPr>
            <a:lstStyle/>
            <a:p>
              <a:r>
                <a:rPr lang="en-US" sz="1600" dirty="0" smtClean="0">
                  <a:latin typeface="Calibri"/>
                  <a:cs typeface="Calibri"/>
                </a:rPr>
                <a:t>Teach your team(s) about your intervention</a:t>
              </a:r>
              <a:endParaRPr lang="en-US" sz="1600" dirty="0">
                <a:latin typeface="Calibri"/>
                <a:cs typeface="Calibri"/>
              </a:endParaRPr>
            </a:p>
          </p:txBody>
        </p:sp>
        <p:sp>
          <p:nvSpPr>
            <p:cNvPr id="29" name="TextBox 28"/>
            <p:cNvSpPr txBox="1"/>
            <p:nvPr/>
          </p:nvSpPr>
          <p:spPr>
            <a:xfrm>
              <a:off x="4005345" y="2901047"/>
              <a:ext cx="1600200" cy="1871620"/>
            </a:xfrm>
            <a:prstGeom prst="rect">
              <a:avLst/>
            </a:prstGeom>
            <a:noFill/>
          </p:spPr>
          <p:txBody>
            <a:bodyPr wrap="square" rtlCol="0">
              <a:spAutoFit/>
            </a:bodyPr>
            <a:lstStyle/>
            <a:p>
              <a:r>
                <a:rPr lang="en-US" sz="1600" dirty="0" smtClean="0">
                  <a:latin typeface="Calibri"/>
                  <a:cs typeface="Calibri"/>
                </a:rPr>
                <a:t>Implement your plan with purposeful team participation</a:t>
              </a:r>
              <a:endParaRPr lang="en-US" sz="1600" dirty="0">
                <a:latin typeface="Calibri"/>
                <a:cs typeface="Calibri"/>
              </a:endParaRPr>
            </a:p>
          </p:txBody>
        </p:sp>
        <p:sp>
          <p:nvSpPr>
            <p:cNvPr id="30" name="Rectangle 29" descr="Box with text inside that says Determine how well your effort has improved care processes &amp; outcomes&#10;"/>
            <p:cNvSpPr/>
            <p:nvPr/>
          </p:nvSpPr>
          <p:spPr bwMode="auto">
            <a:xfrm>
              <a:off x="5653170" y="3177272"/>
              <a:ext cx="1971675" cy="2509569"/>
            </a:xfrm>
            <a:prstGeom prst="rect">
              <a:avLst/>
            </a:prstGeom>
            <a:solidFill>
              <a:schemeClr val="bg1"/>
            </a:solidFill>
            <a:ln w="9525" cap="flat" cmpd="sng" algn="ctr">
              <a:solidFill>
                <a:srgbClr val="4BACC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solidFill>
                    <a:schemeClr val="accent5"/>
                  </a:solidFill>
                </a:ln>
                <a:solidFill>
                  <a:schemeClr val="tx1"/>
                </a:solidFill>
                <a:effectLst/>
                <a:latin typeface="Times" charset="0"/>
              </a:endParaRPr>
            </a:p>
          </p:txBody>
        </p:sp>
        <p:sp>
          <p:nvSpPr>
            <p:cNvPr id="31" name="TextBox 30"/>
            <p:cNvSpPr txBox="1"/>
            <p:nvPr/>
          </p:nvSpPr>
          <p:spPr>
            <a:xfrm>
              <a:off x="5762707" y="3286539"/>
              <a:ext cx="1752600" cy="1871620"/>
            </a:xfrm>
            <a:prstGeom prst="rect">
              <a:avLst/>
            </a:prstGeom>
            <a:noFill/>
          </p:spPr>
          <p:txBody>
            <a:bodyPr wrap="square" rtlCol="0">
              <a:spAutoFit/>
            </a:bodyPr>
            <a:lstStyle/>
            <a:p>
              <a:r>
                <a:rPr lang="en-US" sz="1600" dirty="0" smtClean="0">
                  <a:latin typeface="Calibri"/>
                  <a:cs typeface="Calibri"/>
                </a:rPr>
                <a:t>Determine how well your effort has improved care processes and outcomes</a:t>
              </a:r>
              <a:endParaRPr lang="en-US" sz="1600" dirty="0">
                <a:latin typeface="Calibri"/>
                <a:cs typeface="Calibri"/>
              </a:endParaRPr>
            </a:p>
          </p:txBody>
        </p:sp>
      </p:grpSp>
      <p:sp>
        <p:nvSpPr>
          <p:cNvPr id="33" name="Rectangle 2"/>
          <p:cNvSpPr txBox="1">
            <a:spLocks noChangeArrowheads="1"/>
          </p:cNvSpPr>
          <p:nvPr/>
        </p:nvSpPr>
        <p:spPr>
          <a:xfrm>
            <a:off x="381000" y="1598621"/>
            <a:ext cx="6077888"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effectLst/>
                <a:latin typeface="Arial"/>
                <a:ea typeface="+mj-ea"/>
                <a:cs typeface="Arial"/>
              </a:defRPr>
            </a:lvl1pPr>
          </a:lstStyle>
          <a:p>
            <a:r>
              <a:rPr lang="en-US" altLang="en-US" sz="2400" i="1" dirty="0" smtClean="0">
                <a:solidFill>
                  <a:schemeClr val="accent5"/>
                </a:solidFill>
                <a:latin typeface="Calibri"/>
                <a:ea typeface="ＭＳ Ｐゴシック" pitchFamily="34" charset="-128"/>
                <a:cs typeface="Calibri"/>
              </a:rPr>
              <a:t>Strategies will depend on YOUR stakeholders</a:t>
            </a:r>
          </a:p>
        </p:txBody>
      </p:sp>
    </p:spTree>
    <p:extLst>
      <p:ext uri="{BB962C8B-B14F-4D97-AF65-F5344CB8AC3E}">
        <p14:creationId xmlns:p14="http://schemas.microsoft.com/office/powerpoint/2010/main" val="4231165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Key </a:t>
            </a:r>
            <a:r>
              <a:rPr lang="en-US" dirty="0" smtClean="0"/>
              <a:t>Partnerships</a:t>
            </a:r>
            <a:endParaRPr lang="en-US" dirty="0"/>
          </a:p>
        </p:txBody>
      </p:sp>
      <p:sp>
        <p:nvSpPr>
          <p:cNvPr id="4" name="Content Placeholder 3"/>
          <p:cNvSpPr>
            <a:spLocks noGrp="1"/>
          </p:cNvSpPr>
          <p:nvPr>
            <p:ph idx="1"/>
          </p:nvPr>
        </p:nvSpPr>
        <p:spPr>
          <a:xfrm>
            <a:off x="457200" y="1268981"/>
            <a:ext cx="8229600" cy="4734296"/>
          </a:xfrm>
        </p:spPr>
        <p:txBody>
          <a:bodyPr/>
          <a:lstStyle/>
          <a:p>
            <a:pPr marL="0" indent="0">
              <a:buNone/>
            </a:pPr>
            <a:r>
              <a:rPr lang="en-US" altLang="en-US" dirty="0">
                <a:ea typeface="ＭＳ Ｐゴシック" pitchFamily="34" charset="-128"/>
                <a:cs typeface="Tahoma" pitchFamily="34" charset="0"/>
              </a:rPr>
              <a:t>To </a:t>
            </a:r>
            <a:r>
              <a:rPr lang="en-US" altLang="en-US" dirty="0" smtClean="0">
                <a:ea typeface="ＭＳ Ｐゴシック" pitchFamily="34" charset="-128"/>
                <a:cs typeface="Tahoma" pitchFamily="34" charset="0"/>
              </a:rPr>
              <a:t>support the 4Es</a:t>
            </a:r>
            <a:r>
              <a:rPr lang="en-US" altLang="en-US" dirty="0">
                <a:ea typeface="ＭＳ Ｐゴシック" pitchFamily="34" charset="-128"/>
                <a:cs typeface="Tahoma" pitchFamily="34" charset="0"/>
              </a:rPr>
              <a:t>, choose partners</a:t>
            </a:r>
            <a:r>
              <a:rPr lang="en-US" altLang="en-US" dirty="0" smtClean="0">
                <a:ea typeface="ＭＳ Ｐゴシック" pitchFamily="34" charset="-128"/>
                <a:cs typeface="Tahoma" pitchFamily="34" charset="0"/>
              </a:rPr>
              <a:t>:</a:t>
            </a:r>
            <a:endParaRPr lang="en-US" altLang="en-US" dirty="0">
              <a:ea typeface="ＭＳ Ｐゴシック" pitchFamily="34" charset="-128"/>
              <a:cs typeface="Tahoma" pitchFamily="34" charset="0"/>
            </a:endParaRPr>
          </a:p>
        </p:txBody>
      </p:sp>
      <p:sp>
        <p:nvSpPr>
          <p:cNvPr id="6" name="Title 1"/>
          <p:cNvSpPr txBox="1">
            <a:spLocks/>
          </p:cNvSpPr>
          <p:nvPr/>
        </p:nvSpPr>
        <p:spPr>
          <a:xfrm>
            <a:off x="457200" y="583181"/>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lgn="ctr"/>
            <a:endParaRPr lang="en-US" sz="3200" dirty="0">
              <a:solidFill>
                <a:srgbClr val="FFFFFF"/>
              </a:solidFill>
            </a:endParaRPr>
          </a:p>
        </p:txBody>
      </p:sp>
      <p:sp>
        <p:nvSpPr>
          <p:cNvPr id="7" name="Content Placeholder 2"/>
          <p:cNvSpPr txBox="1">
            <a:spLocks/>
          </p:cNvSpPr>
          <p:nvPr/>
        </p:nvSpPr>
        <p:spPr>
          <a:xfrm>
            <a:off x="609600" y="2209800"/>
            <a:ext cx="4191000" cy="426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300"/>
              </a:spcAft>
              <a:buClr>
                <a:schemeClr val="accent5"/>
              </a:buClr>
              <a:buFont typeface="Arial"/>
              <a:buChar char="•"/>
            </a:pPr>
            <a:r>
              <a:rPr lang="en-US" sz="2400" dirty="0" smtClean="0">
                <a:latin typeface="Calibri"/>
                <a:cs typeface="Calibri"/>
              </a:rPr>
              <a:t>Surgeons</a:t>
            </a:r>
          </a:p>
          <a:p>
            <a:pPr>
              <a:spcBef>
                <a:spcPts val="0"/>
              </a:spcBef>
              <a:spcAft>
                <a:spcPts val="300"/>
              </a:spcAft>
              <a:buClr>
                <a:schemeClr val="accent5"/>
              </a:buClr>
              <a:buFont typeface="Arial"/>
              <a:buChar char="•"/>
            </a:pPr>
            <a:r>
              <a:rPr lang="en-US" sz="2400" dirty="0" smtClean="0">
                <a:latin typeface="Calibri"/>
                <a:cs typeface="Calibri"/>
              </a:rPr>
              <a:t>Anesthesiologists</a:t>
            </a:r>
          </a:p>
          <a:p>
            <a:pPr>
              <a:spcBef>
                <a:spcPts val="0"/>
              </a:spcBef>
              <a:spcAft>
                <a:spcPts val="300"/>
              </a:spcAft>
              <a:buClr>
                <a:schemeClr val="accent5"/>
              </a:buClr>
              <a:buFont typeface="Arial"/>
              <a:buChar char="•"/>
            </a:pPr>
            <a:r>
              <a:rPr lang="en-US" sz="2400" dirty="0" smtClean="0">
                <a:latin typeface="Calibri"/>
                <a:cs typeface="Calibri"/>
              </a:rPr>
              <a:t>Nurse anesthetists</a:t>
            </a:r>
          </a:p>
          <a:p>
            <a:pPr>
              <a:spcBef>
                <a:spcPts val="0"/>
              </a:spcBef>
              <a:spcAft>
                <a:spcPts val="300"/>
              </a:spcAft>
              <a:buClr>
                <a:schemeClr val="accent5"/>
              </a:buClr>
              <a:buFont typeface="Arial"/>
              <a:buChar char="•"/>
            </a:pPr>
            <a:r>
              <a:rPr lang="en-US" sz="2400" dirty="0" smtClean="0">
                <a:latin typeface="Calibri"/>
                <a:cs typeface="Calibri"/>
              </a:rPr>
              <a:t>Circulating nurses</a:t>
            </a:r>
          </a:p>
          <a:p>
            <a:pPr>
              <a:spcBef>
                <a:spcPts val="0"/>
              </a:spcBef>
              <a:spcAft>
                <a:spcPts val="300"/>
              </a:spcAft>
              <a:buClr>
                <a:schemeClr val="accent5"/>
              </a:buClr>
              <a:buFont typeface="Arial"/>
              <a:buChar char="•"/>
            </a:pPr>
            <a:r>
              <a:rPr lang="en-US" sz="2400" dirty="0" smtClean="0">
                <a:latin typeface="Calibri"/>
                <a:cs typeface="Calibri"/>
              </a:rPr>
              <a:t>Scrub nurses</a:t>
            </a:r>
          </a:p>
          <a:p>
            <a:pPr>
              <a:spcBef>
                <a:spcPts val="0"/>
              </a:spcBef>
              <a:spcAft>
                <a:spcPts val="300"/>
              </a:spcAft>
              <a:buClr>
                <a:schemeClr val="accent5"/>
              </a:buClr>
              <a:buFont typeface="Arial"/>
              <a:buChar char="•"/>
            </a:pPr>
            <a:r>
              <a:rPr lang="en-US" sz="2400" dirty="0" smtClean="0">
                <a:latin typeface="Calibri"/>
                <a:cs typeface="Calibri"/>
              </a:rPr>
              <a:t>Operating room technicians</a:t>
            </a:r>
          </a:p>
          <a:p>
            <a:pPr>
              <a:spcBef>
                <a:spcPts val="0"/>
              </a:spcBef>
              <a:spcAft>
                <a:spcPts val="300"/>
              </a:spcAft>
              <a:buClr>
                <a:schemeClr val="accent5"/>
              </a:buClr>
              <a:buFont typeface="Arial"/>
              <a:buChar char="•"/>
            </a:pPr>
            <a:r>
              <a:rPr lang="en-US" sz="2400" dirty="0" smtClean="0">
                <a:latin typeface="Calibri"/>
                <a:cs typeface="Calibri"/>
              </a:rPr>
              <a:t>Perioperative nurses</a:t>
            </a:r>
          </a:p>
          <a:p>
            <a:pPr>
              <a:spcBef>
                <a:spcPts val="0"/>
              </a:spcBef>
              <a:spcAft>
                <a:spcPts val="300"/>
              </a:spcAft>
              <a:buClr>
                <a:schemeClr val="accent5"/>
              </a:buClr>
              <a:buFont typeface="Arial"/>
              <a:buChar char="•"/>
            </a:pPr>
            <a:r>
              <a:rPr lang="en-US" sz="2400" dirty="0" smtClean="0">
                <a:latin typeface="Calibri"/>
                <a:cs typeface="Calibri"/>
              </a:rPr>
              <a:t>Executive partner</a:t>
            </a:r>
          </a:p>
          <a:p>
            <a:pPr>
              <a:spcBef>
                <a:spcPts val="0"/>
              </a:spcBef>
              <a:spcAft>
                <a:spcPts val="300"/>
              </a:spcAft>
              <a:buClr>
                <a:schemeClr val="accent5"/>
              </a:buClr>
              <a:buFont typeface="Arial"/>
              <a:buChar char="•"/>
            </a:pPr>
            <a:r>
              <a:rPr lang="en-US" sz="2400" dirty="0" smtClean="0">
                <a:latin typeface="Calibri"/>
                <a:cs typeface="Calibri"/>
              </a:rPr>
              <a:t>Nurse leaders</a:t>
            </a:r>
          </a:p>
          <a:p>
            <a:pPr>
              <a:spcBef>
                <a:spcPts val="0"/>
              </a:spcBef>
              <a:spcAft>
                <a:spcPts val="300"/>
              </a:spcAft>
              <a:buClr>
                <a:schemeClr val="accent5"/>
              </a:buClr>
              <a:buFont typeface="Arial"/>
              <a:buChar char="•"/>
            </a:pPr>
            <a:endParaRPr lang="en-US" sz="2400" dirty="0">
              <a:latin typeface="Calibri"/>
              <a:cs typeface="Calibri"/>
            </a:endParaRPr>
          </a:p>
        </p:txBody>
      </p:sp>
      <p:sp>
        <p:nvSpPr>
          <p:cNvPr id="8" name="Content Placeholder 3"/>
          <p:cNvSpPr txBox="1">
            <a:spLocks/>
          </p:cNvSpPr>
          <p:nvPr/>
        </p:nvSpPr>
        <p:spPr>
          <a:xfrm>
            <a:off x="4800600" y="2209800"/>
            <a:ext cx="3733800" cy="3552246"/>
          </a:xfrm>
          <a:prstGeom prst="rect">
            <a:avLst/>
          </a:prstGeom>
        </p:spPr>
        <p:txBody>
          <a:bodyPr>
            <a:no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300"/>
              </a:spcAft>
              <a:buClr>
                <a:schemeClr val="accent5"/>
              </a:buClr>
              <a:buFont typeface="Arial"/>
              <a:buChar char="•"/>
            </a:pPr>
            <a:r>
              <a:rPr lang="en-US" sz="2400" dirty="0" smtClean="0">
                <a:latin typeface="Calibri"/>
                <a:cs typeface="Calibri"/>
              </a:rPr>
              <a:t>Physician assistants</a:t>
            </a:r>
          </a:p>
          <a:p>
            <a:pPr>
              <a:spcBef>
                <a:spcPts val="0"/>
              </a:spcBef>
              <a:spcAft>
                <a:spcPts val="300"/>
              </a:spcAft>
              <a:buClr>
                <a:schemeClr val="accent5"/>
              </a:buClr>
              <a:buFont typeface="Arial"/>
              <a:buChar char="•"/>
            </a:pPr>
            <a:r>
              <a:rPr lang="en-US" sz="2400" dirty="0" smtClean="0">
                <a:latin typeface="Calibri"/>
                <a:cs typeface="Calibri"/>
              </a:rPr>
              <a:t>Nurse educators</a:t>
            </a:r>
          </a:p>
          <a:p>
            <a:pPr>
              <a:spcBef>
                <a:spcPts val="0"/>
              </a:spcBef>
              <a:spcAft>
                <a:spcPts val="300"/>
              </a:spcAft>
              <a:buClr>
                <a:schemeClr val="accent5"/>
              </a:buClr>
              <a:buFont typeface="Arial"/>
              <a:buChar char="•"/>
            </a:pPr>
            <a:r>
              <a:rPr lang="en-US" sz="2400" dirty="0" smtClean="0">
                <a:latin typeface="Calibri"/>
                <a:cs typeface="Calibri"/>
              </a:rPr>
              <a:t>Anesthesia assistants</a:t>
            </a:r>
          </a:p>
          <a:p>
            <a:pPr>
              <a:spcBef>
                <a:spcPts val="0"/>
              </a:spcBef>
              <a:spcAft>
                <a:spcPts val="300"/>
              </a:spcAft>
              <a:buClr>
                <a:schemeClr val="accent5"/>
              </a:buClr>
              <a:buFont typeface="Arial"/>
              <a:buChar char="•"/>
            </a:pPr>
            <a:r>
              <a:rPr lang="en-US" sz="2400" dirty="0" smtClean="0">
                <a:latin typeface="Calibri"/>
                <a:cs typeface="Calibri"/>
              </a:rPr>
              <a:t>Infection preventionists</a:t>
            </a:r>
          </a:p>
          <a:p>
            <a:pPr>
              <a:spcBef>
                <a:spcPts val="0"/>
              </a:spcBef>
              <a:spcAft>
                <a:spcPts val="300"/>
              </a:spcAft>
              <a:buClr>
                <a:schemeClr val="accent5"/>
              </a:buClr>
              <a:buFont typeface="Arial"/>
              <a:buChar char="•"/>
            </a:pPr>
            <a:r>
              <a:rPr lang="en-US" sz="2400" dirty="0" smtClean="0">
                <a:latin typeface="Calibri"/>
                <a:cs typeface="Calibri"/>
              </a:rPr>
              <a:t>Operating room directors</a:t>
            </a:r>
          </a:p>
          <a:p>
            <a:pPr>
              <a:spcBef>
                <a:spcPts val="0"/>
              </a:spcBef>
              <a:spcAft>
                <a:spcPts val="300"/>
              </a:spcAft>
              <a:buClr>
                <a:schemeClr val="accent5"/>
              </a:buClr>
              <a:buFont typeface="Arial"/>
              <a:buChar char="•"/>
            </a:pPr>
            <a:r>
              <a:rPr lang="en-US" sz="2400" dirty="0" smtClean="0">
                <a:latin typeface="Calibri"/>
                <a:cs typeface="Calibri"/>
              </a:rPr>
              <a:t>Patient safety officers</a:t>
            </a:r>
          </a:p>
          <a:p>
            <a:pPr>
              <a:spcBef>
                <a:spcPts val="0"/>
              </a:spcBef>
              <a:spcAft>
                <a:spcPts val="300"/>
              </a:spcAft>
              <a:buClr>
                <a:schemeClr val="accent5"/>
              </a:buClr>
              <a:buFont typeface="Arial"/>
              <a:buChar char="•"/>
            </a:pPr>
            <a:r>
              <a:rPr lang="en-US" sz="2400" dirty="0" smtClean="0">
                <a:latin typeface="Calibri"/>
                <a:cs typeface="Calibri"/>
              </a:rPr>
              <a:t>Chief quality officers</a:t>
            </a:r>
          </a:p>
          <a:p>
            <a:pPr>
              <a:spcBef>
                <a:spcPts val="0"/>
              </a:spcBef>
              <a:spcAft>
                <a:spcPts val="300"/>
              </a:spcAft>
              <a:buClr>
                <a:schemeClr val="accent5"/>
              </a:buClr>
              <a:buFont typeface="Arial"/>
              <a:buChar char="•"/>
            </a:pPr>
            <a:r>
              <a:rPr lang="en-US" sz="2400" dirty="0" smtClean="0">
                <a:latin typeface="Calibri"/>
                <a:cs typeface="Calibri"/>
              </a:rPr>
              <a:t>Ancillary staff</a:t>
            </a:r>
          </a:p>
        </p:txBody>
      </p:sp>
      <p:sp>
        <p:nvSpPr>
          <p:cNvPr id="2" name="TextBox 1"/>
          <p:cNvSpPr txBox="1"/>
          <p:nvPr/>
        </p:nvSpPr>
        <p:spPr>
          <a:xfrm>
            <a:off x="614680" y="1853922"/>
            <a:ext cx="2553071" cy="369332"/>
          </a:xfrm>
          <a:prstGeom prst="rect">
            <a:avLst/>
          </a:prstGeom>
          <a:noFill/>
        </p:spPr>
        <p:txBody>
          <a:bodyPr wrap="none" rtlCol="0">
            <a:spAutoFit/>
          </a:bodyPr>
          <a:lstStyle/>
          <a:p>
            <a:r>
              <a:rPr lang="en-US" b="1" dirty="0" smtClean="0"/>
              <a:t>Essential Team Members</a:t>
            </a:r>
            <a:endParaRPr lang="en-US" b="1" dirty="0"/>
          </a:p>
        </p:txBody>
      </p:sp>
      <p:sp>
        <p:nvSpPr>
          <p:cNvPr id="9" name="TextBox 8"/>
          <p:cNvSpPr txBox="1"/>
          <p:nvPr/>
        </p:nvSpPr>
        <p:spPr>
          <a:xfrm>
            <a:off x="4800600" y="1868884"/>
            <a:ext cx="2768387" cy="369332"/>
          </a:xfrm>
          <a:prstGeom prst="rect">
            <a:avLst/>
          </a:prstGeom>
          <a:noFill/>
        </p:spPr>
        <p:txBody>
          <a:bodyPr wrap="none" rtlCol="0">
            <a:spAutoFit/>
          </a:bodyPr>
          <a:lstStyle/>
          <a:p>
            <a:r>
              <a:rPr lang="en-US" b="1" dirty="0" smtClean="0"/>
              <a:t>Supporting Team Members</a:t>
            </a:r>
            <a:endParaRPr lang="en-US" b="1" dirty="0"/>
          </a:p>
        </p:txBody>
      </p:sp>
    </p:spTree>
    <p:extLst>
      <p:ext uri="{BB962C8B-B14F-4D97-AF65-F5344CB8AC3E}">
        <p14:creationId xmlns:p14="http://schemas.microsoft.com/office/powerpoint/2010/main" val="151489402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altLang="en-US" dirty="0">
                <a:solidFill>
                  <a:srgbClr val="FFFFFF"/>
                </a:solidFill>
              </a:rPr>
              <a:t>Engage</a:t>
            </a:r>
          </a:p>
        </p:txBody>
      </p:sp>
      <p:sp>
        <p:nvSpPr>
          <p:cNvPr id="13315" name="Rectangle 3"/>
          <p:cNvSpPr>
            <a:spLocks noGrp="1" noChangeArrowheads="1"/>
          </p:cNvSpPr>
          <p:nvPr>
            <p:ph idx="1"/>
          </p:nvPr>
        </p:nvSpPr>
        <p:spPr>
          <a:xfrm>
            <a:off x="457200" y="1295400"/>
            <a:ext cx="8229600" cy="4734296"/>
          </a:xfrm>
        </p:spPr>
        <p:txBody>
          <a:bodyPr>
            <a:noAutofit/>
          </a:bodyPr>
          <a:lstStyle/>
          <a:p>
            <a:pPr>
              <a:spcBef>
                <a:spcPts val="0"/>
              </a:spcBef>
              <a:spcAft>
                <a:spcPts val="1200"/>
              </a:spcAft>
            </a:pPr>
            <a:r>
              <a:rPr lang="en-US" altLang="en-US" dirty="0">
                <a:latin typeface="Calibri"/>
                <a:ea typeface="ＭＳ Ｐゴシック" pitchFamily="34" charset="-128"/>
                <a:cs typeface="Calibri"/>
              </a:rPr>
              <a:t>Post baseline infection rates and number of patients impacted by surgical site infections</a:t>
            </a:r>
          </a:p>
          <a:p>
            <a:pPr>
              <a:spcBef>
                <a:spcPts val="0"/>
              </a:spcBef>
              <a:spcAft>
                <a:spcPts val="1200"/>
              </a:spcAft>
            </a:pPr>
            <a:r>
              <a:rPr lang="en-US" altLang="en-US" dirty="0" smtClean="0">
                <a:latin typeface="Calibri"/>
                <a:ea typeface="ＭＳ Ｐゴシック" pitchFamily="34" charset="-128"/>
                <a:cs typeface="Calibri"/>
              </a:rPr>
              <a:t>Share a story about a patient who acquired a surgical site infection</a:t>
            </a:r>
          </a:p>
          <a:p>
            <a:pPr>
              <a:spcBef>
                <a:spcPts val="0"/>
              </a:spcBef>
              <a:spcAft>
                <a:spcPts val="1200"/>
              </a:spcAft>
            </a:pPr>
            <a:r>
              <a:rPr lang="en-US" altLang="en-US" dirty="0" smtClean="0">
                <a:latin typeface="Calibri"/>
                <a:ea typeface="ＭＳ Ｐゴシック" pitchFamily="34" charset="-128"/>
                <a:cs typeface="Calibri"/>
              </a:rPr>
              <a:t>Highlight a staff member who ensured patients received evidence-based care </a:t>
            </a:r>
          </a:p>
          <a:p>
            <a:pPr>
              <a:spcBef>
                <a:spcPts val="0"/>
              </a:spcBef>
              <a:spcAft>
                <a:spcPts val="1200"/>
              </a:spcAft>
            </a:pPr>
            <a:r>
              <a:rPr lang="en-US" altLang="en-US" dirty="0" smtClean="0">
                <a:latin typeface="Calibri"/>
                <a:ea typeface="ＭＳ Ｐゴシック" pitchFamily="34" charset="-128"/>
                <a:cs typeface="Calibri"/>
              </a:rPr>
              <a:t>Stress that most surgical site infections are preventable</a:t>
            </a:r>
          </a:p>
        </p:txBody>
      </p:sp>
    </p:spTree>
    <p:extLst>
      <p:ext uri="{BB962C8B-B14F-4D97-AF65-F5344CB8AC3E}">
        <p14:creationId xmlns:p14="http://schemas.microsoft.com/office/powerpoint/2010/main" val="255936366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Autofit/>
          </a:bodyPr>
          <a:lstStyle/>
          <a:p>
            <a:pPr eaLnBrk="1" hangingPunct="1">
              <a:defRPr/>
            </a:pPr>
            <a:r>
              <a:rPr lang="en-US" dirty="0">
                <a:solidFill>
                  <a:srgbClr val="FFFFFF"/>
                </a:solidFill>
              </a:rPr>
              <a:t>Fostering</a:t>
            </a:r>
            <a:r>
              <a:rPr lang="en-US" dirty="0" smtClean="0">
                <a:solidFill>
                  <a:schemeClr val="bg1"/>
                </a:solidFill>
                <a:ea typeface="ＭＳ Ｐゴシック" charset="0"/>
              </a:rPr>
              <a:t> </a:t>
            </a:r>
            <a:r>
              <a:rPr lang="en-US" dirty="0">
                <a:solidFill>
                  <a:srgbClr val="FFFFFF"/>
                </a:solidFill>
              </a:rPr>
              <a:t>Engagement</a:t>
            </a:r>
            <a:r>
              <a:rPr lang="en-US" dirty="0" smtClean="0">
                <a:solidFill>
                  <a:schemeClr val="bg1"/>
                </a:solidFill>
                <a:ea typeface="ＭＳ Ｐゴシック" charset="0"/>
              </a:rPr>
              <a:t>  </a:t>
            </a:r>
            <a:endParaRPr lang="en-US" dirty="0">
              <a:solidFill>
                <a:schemeClr val="bg1"/>
              </a:solidFill>
              <a:ea typeface="ＭＳ Ｐゴシック" charset="0"/>
            </a:endParaRPr>
          </a:p>
        </p:txBody>
      </p:sp>
      <p:sp>
        <p:nvSpPr>
          <p:cNvPr id="51203" name="Content Placeholder 2"/>
          <p:cNvSpPr>
            <a:spLocks noGrp="1"/>
          </p:cNvSpPr>
          <p:nvPr>
            <p:ph idx="1"/>
          </p:nvPr>
        </p:nvSpPr>
        <p:spPr>
          <a:xfrm>
            <a:off x="457200" y="1524000"/>
            <a:ext cx="5181600" cy="4734296"/>
          </a:xfrm>
        </p:spPr>
        <p:txBody>
          <a:bodyPr>
            <a:normAutofit/>
          </a:bodyPr>
          <a:lstStyle/>
          <a:p>
            <a:pPr marL="0" indent="0">
              <a:spcBef>
                <a:spcPts val="0"/>
              </a:spcBef>
              <a:spcAft>
                <a:spcPts val="1200"/>
              </a:spcAft>
              <a:buNone/>
              <a:defRPr/>
            </a:pPr>
            <a:r>
              <a:rPr lang="en-US" dirty="0" smtClean="0">
                <a:solidFill>
                  <a:srgbClr val="0098AA"/>
                </a:solidFill>
                <a:ea typeface="ＭＳ Ｐゴシック"/>
              </a:rPr>
              <a:t>Intrinsic motivation</a:t>
            </a:r>
            <a:r>
              <a:rPr lang="en-US" dirty="0" smtClean="0">
                <a:ea typeface="ＭＳ Ｐゴシック" charset="0"/>
              </a:rPr>
              <a:t> </a:t>
            </a:r>
          </a:p>
          <a:p>
            <a:pPr marL="0" indent="0">
              <a:spcBef>
                <a:spcPts val="0"/>
              </a:spcBef>
              <a:spcAft>
                <a:spcPts val="1200"/>
              </a:spcAft>
              <a:buNone/>
              <a:defRPr/>
            </a:pPr>
            <a:r>
              <a:rPr lang="en-US" sz="2800" b="1" dirty="0" smtClean="0">
                <a:ea typeface="ＭＳ Ｐゴシック" charset="0"/>
              </a:rPr>
              <a:t>Internal</a:t>
            </a:r>
            <a:r>
              <a:rPr lang="en-US" sz="2800" b="1" dirty="0">
                <a:ea typeface="ＭＳ Ｐゴシック" charset="0"/>
              </a:rPr>
              <a:t>, psychological rewards</a:t>
            </a:r>
            <a:r>
              <a:rPr lang="en-US" sz="2800" dirty="0">
                <a:ea typeface="ＭＳ Ｐゴシック" charset="0"/>
              </a:rPr>
              <a:t> that derive from the work </a:t>
            </a:r>
            <a:r>
              <a:rPr lang="en-US" sz="2800" dirty="0" smtClean="0">
                <a:ea typeface="ＭＳ Ｐゴシック" charset="0"/>
              </a:rPr>
              <a:t>itself</a:t>
            </a:r>
          </a:p>
          <a:p>
            <a:pPr marL="0" indent="0">
              <a:spcBef>
                <a:spcPts val="0"/>
              </a:spcBef>
              <a:spcAft>
                <a:spcPts val="1200"/>
              </a:spcAft>
              <a:buNone/>
              <a:defRPr/>
            </a:pPr>
            <a:endParaRPr lang="en-US" dirty="0" smtClean="0">
              <a:solidFill>
                <a:srgbClr val="0098AA"/>
              </a:solidFill>
              <a:ea typeface="ＭＳ Ｐゴシック"/>
            </a:endParaRPr>
          </a:p>
          <a:p>
            <a:pPr marL="0" indent="0">
              <a:spcBef>
                <a:spcPts val="0"/>
              </a:spcBef>
              <a:spcAft>
                <a:spcPts val="1200"/>
              </a:spcAft>
              <a:buNone/>
              <a:defRPr/>
            </a:pPr>
            <a:r>
              <a:rPr lang="en-US" dirty="0" smtClean="0">
                <a:solidFill>
                  <a:srgbClr val="0098AA"/>
                </a:solidFill>
                <a:ea typeface="ＭＳ Ｐゴシック"/>
              </a:rPr>
              <a:t>Extrinsic motivation</a:t>
            </a:r>
            <a:endParaRPr lang="en-US" dirty="0">
              <a:ea typeface="ＭＳ Ｐゴシック" charset="0"/>
            </a:endParaRPr>
          </a:p>
          <a:p>
            <a:pPr marL="0" indent="0">
              <a:spcBef>
                <a:spcPts val="0"/>
              </a:spcBef>
              <a:spcAft>
                <a:spcPts val="1200"/>
              </a:spcAft>
              <a:buNone/>
              <a:defRPr/>
            </a:pPr>
            <a:r>
              <a:rPr lang="en-US" sz="2800" b="1" dirty="0" smtClean="0">
                <a:ea typeface="ＭＳ Ｐゴシック" charset="0"/>
              </a:rPr>
              <a:t>External </a:t>
            </a:r>
            <a:r>
              <a:rPr lang="en-US" sz="2800" b="1" dirty="0">
                <a:ea typeface="ＭＳ Ｐゴシック" charset="0"/>
              </a:rPr>
              <a:t>rewards </a:t>
            </a:r>
            <a:r>
              <a:rPr lang="en-US" sz="2800" dirty="0">
                <a:ea typeface="ＭＳ Ｐゴシック" charset="0"/>
              </a:rPr>
              <a:t>or incentives attached to the work</a:t>
            </a:r>
          </a:p>
        </p:txBody>
      </p:sp>
      <p:pic>
        <p:nvPicPr>
          <p:cNvPr id="4" name="Picture 3" descr="Arm outstretched and holding a stick with carrots hanging from the stick." title="Carrots dangling from a stick"/>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18100" y="1295400"/>
            <a:ext cx="4025900" cy="2869891"/>
          </a:xfrm>
          <a:prstGeom prst="rect">
            <a:avLst/>
          </a:prstGeom>
        </p:spPr>
      </p:pic>
      <p:sp>
        <p:nvSpPr>
          <p:cNvPr id="12" name="TextBox 11"/>
          <p:cNvSpPr txBox="1"/>
          <p:nvPr/>
        </p:nvSpPr>
        <p:spPr>
          <a:xfrm>
            <a:off x="4267200" y="5257800"/>
            <a:ext cx="4343400" cy="707886"/>
          </a:xfrm>
          <a:prstGeom prst="rect">
            <a:avLst/>
          </a:prstGeom>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defRPr/>
            </a:pPr>
            <a:r>
              <a:rPr lang="en-US" sz="2000" b="1" i="1" dirty="0">
                <a:solidFill>
                  <a:srgbClr val="000000"/>
                </a:solidFill>
                <a:latin typeface="+mn-lt"/>
              </a:rPr>
              <a:t>Activity: </a:t>
            </a:r>
            <a:r>
              <a:rPr lang="en-US" sz="2000" i="1" dirty="0" smtClean="0">
                <a:solidFill>
                  <a:srgbClr val="000000"/>
                </a:solidFill>
                <a:latin typeface="+mn-lt"/>
              </a:rPr>
              <a:t>List several examples of both intrinsic and extrinsic motivators.</a:t>
            </a:r>
            <a:endParaRPr lang="en-US" sz="2000" i="1" dirty="0">
              <a:solidFill>
                <a:srgbClr val="000000"/>
              </a:solidFill>
              <a:latin typeface="+mn-lt"/>
            </a:endParaRPr>
          </a:p>
        </p:txBody>
      </p:sp>
    </p:spTree>
    <p:extLst>
      <p:ext uri="{BB962C8B-B14F-4D97-AF65-F5344CB8AC3E}">
        <p14:creationId xmlns:p14="http://schemas.microsoft.com/office/powerpoint/2010/main" val="533197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Celebrate </a:t>
            </a:r>
            <a:r>
              <a:rPr lang="en-US" dirty="0" smtClean="0"/>
              <a:t>Yo</a:t>
            </a:r>
            <a:r>
              <a:rPr lang="en-US" dirty="0" smtClean="0">
                <a:solidFill>
                  <a:srgbClr val="FFFFFF"/>
                </a:solidFill>
              </a:rPr>
              <a:t>ur </a:t>
            </a:r>
            <a:r>
              <a:rPr lang="en-US" dirty="0">
                <a:solidFill>
                  <a:srgbClr val="FFFFFF"/>
                </a:solidFill>
              </a:rPr>
              <a:t>Heroes</a:t>
            </a:r>
          </a:p>
        </p:txBody>
      </p:sp>
      <p:pic>
        <p:nvPicPr>
          <p:cNvPr id="3" name="Picture 2" descr="Photograph of rows of certificates celebrating Good Catches and specific team members." title="Celebratory bulletin board"/>
          <p:cNvPicPr>
            <a:picLocks noChangeAspect="1"/>
          </p:cNvPicPr>
          <p:nvPr/>
        </p:nvPicPr>
        <p:blipFill>
          <a:blip r:embed="rId3" cstate="email">
            <a:extLst>
              <a:ext uri="{BEBA8EAE-BF5A-486C-A8C5-ECC9F3942E4B}">
                <a14:imgProps xmlns:a14="http://schemas.microsoft.com/office/drawing/2010/main">
                  <a14:imgLayer r:embed="rId4">
                    <a14:imgEffect>
                      <a14:sharpenSoften amount="4000"/>
                    </a14:imgEffect>
                    <a14:imgEffect>
                      <a14:brightnessContrast bright="37000" contrast="26000"/>
                    </a14:imgEffect>
                  </a14:imgLayer>
                </a14:imgProps>
              </a:ext>
              <a:ext uri="{28A0092B-C50C-407E-A947-70E740481C1C}">
                <a14:useLocalDpi xmlns:a14="http://schemas.microsoft.com/office/drawing/2010/main" val="0"/>
              </a:ext>
            </a:extLst>
          </a:blip>
          <a:stretch>
            <a:fillRect/>
          </a:stretch>
        </p:blipFill>
        <p:spPr>
          <a:xfrm>
            <a:off x="232644" y="1215031"/>
            <a:ext cx="8678713" cy="4880969"/>
          </a:xfrm>
          <a:prstGeom prst="rect">
            <a:avLst/>
          </a:prstGeom>
          <a:ln>
            <a:solidFill>
              <a:srgbClr val="BFBFBF"/>
            </a:solidFill>
          </a:ln>
        </p:spPr>
      </p:pic>
    </p:spTree>
    <p:extLst>
      <p:ext uri="{BB962C8B-B14F-4D97-AF65-F5344CB8AC3E}">
        <p14:creationId xmlns:p14="http://schemas.microsoft.com/office/powerpoint/2010/main" val="2442624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altLang="en-US" dirty="0">
                <a:solidFill>
                  <a:schemeClr val="bg1"/>
                </a:solidFill>
                <a:latin typeface="Calibri"/>
                <a:ea typeface="MS PGothic" charset="0"/>
                <a:cs typeface="Calibri"/>
              </a:rPr>
              <a:t>Educate</a:t>
            </a:r>
          </a:p>
        </p:txBody>
      </p:sp>
      <p:sp>
        <p:nvSpPr>
          <p:cNvPr id="3" name="Content Placeholder 2"/>
          <p:cNvSpPr>
            <a:spLocks noGrp="1"/>
          </p:cNvSpPr>
          <p:nvPr>
            <p:ph idx="1"/>
          </p:nvPr>
        </p:nvSpPr>
        <p:spPr>
          <a:xfrm>
            <a:off x="457200" y="1143000"/>
            <a:ext cx="8229600" cy="4734296"/>
          </a:xfrm>
        </p:spPr>
        <p:txBody>
          <a:bodyPr>
            <a:normAutofit/>
          </a:bodyPr>
          <a:lstStyle/>
          <a:p>
            <a:pPr>
              <a:spcBef>
                <a:spcPts val="0"/>
              </a:spcBef>
              <a:spcAft>
                <a:spcPts val="600"/>
              </a:spcAft>
              <a:buSzPct val="100000"/>
            </a:pPr>
            <a:r>
              <a:rPr lang="en-US" altLang="en-US" sz="2800" dirty="0" smtClean="0">
                <a:latin typeface="Calibri"/>
                <a:cs typeface="Calibri"/>
              </a:rPr>
              <a:t>Prioritize this important and </a:t>
            </a:r>
            <a:r>
              <a:rPr lang="en-US" altLang="en-US" sz="2800" dirty="0">
                <a:latin typeface="Calibri"/>
                <a:cs typeface="Calibri"/>
              </a:rPr>
              <a:t>challenging task</a:t>
            </a:r>
          </a:p>
          <a:p>
            <a:pPr>
              <a:spcBef>
                <a:spcPts val="0"/>
              </a:spcBef>
              <a:spcAft>
                <a:spcPts val="600"/>
              </a:spcAft>
              <a:buSzPct val="100000"/>
            </a:pPr>
            <a:r>
              <a:rPr lang="en-US" altLang="en-US" sz="2800" dirty="0" smtClean="0">
                <a:latin typeface="Calibri"/>
                <a:cs typeface="Calibri"/>
              </a:rPr>
              <a:t>Underestimate what your staff </a:t>
            </a:r>
            <a:r>
              <a:rPr lang="en-US" altLang="en-US" sz="2800" dirty="0">
                <a:latin typeface="Calibri"/>
                <a:cs typeface="Calibri"/>
              </a:rPr>
              <a:t>knows about </a:t>
            </a:r>
            <a:r>
              <a:rPr lang="en-US" altLang="en-US" sz="2800" dirty="0" smtClean="0">
                <a:latin typeface="Calibri"/>
                <a:cs typeface="Calibri"/>
              </a:rPr>
              <a:t>the team; never assume everyone knows—keep sharing!</a:t>
            </a:r>
            <a:endParaRPr lang="en-US" altLang="en-US" sz="2800" dirty="0">
              <a:latin typeface="Calibri"/>
              <a:cs typeface="Calibri"/>
            </a:endParaRPr>
          </a:p>
          <a:p>
            <a:pPr>
              <a:spcBef>
                <a:spcPts val="0"/>
              </a:spcBef>
              <a:spcAft>
                <a:spcPts val="600"/>
              </a:spcAft>
              <a:buSzPct val="100000"/>
            </a:pPr>
            <a:r>
              <a:rPr lang="en-US" altLang="en-US" sz="2800" dirty="0">
                <a:latin typeface="Calibri"/>
                <a:cs typeface="Calibri"/>
              </a:rPr>
              <a:t>Find creative </a:t>
            </a:r>
            <a:r>
              <a:rPr lang="en-US" altLang="en-US" sz="2800" dirty="0" smtClean="0">
                <a:latin typeface="Calibri"/>
                <a:cs typeface="Calibri"/>
              </a:rPr>
              <a:t>yet </a:t>
            </a:r>
            <a:r>
              <a:rPr lang="en-US" altLang="en-US" sz="2800" dirty="0">
                <a:latin typeface="Calibri"/>
                <a:cs typeface="Calibri"/>
              </a:rPr>
              <a:t>consistent messaging to communicate </a:t>
            </a:r>
            <a:r>
              <a:rPr lang="en-US" altLang="en-US" sz="2800" dirty="0" smtClean="0">
                <a:latin typeface="Calibri"/>
                <a:cs typeface="Calibri"/>
              </a:rPr>
              <a:t>with your staff</a:t>
            </a:r>
            <a:endParaRPr lang="en-US" altLang="en-US" sz="2800" dirty="0">
              <a:latin typeface="Calibri"/>
              <a:cs typeface="Calibri"/>
            </a:endParaRPr>
          </a:p>
          <a:p>
            <a:pPr>
              <a:spcBef>
                <a:spcPts val="0"/>
              </a:spcBef>
              <a:spcAft>
                <a:spcPts val="600"/>
              </a:spcAft>
            </a:pPr>
            <a:endParaRPr lang="en-US" sz="2800" dirty="0">
              <a:latin typeface="Calibri"/>
              <a:cs typeface="Calibri"/>
            </a:endParaRPr>
          </a:p>
        </p:txBody>
      </p:sp>
      <p:grpSp>
        <p:nvGrpSpPr>
          <p:cNvPr id="4" name="Group 3" descr="Five categories of education opportunities&#10;--Inservices: Conduct training on SSI prevention&#10;--Forums: Education MDs and RNs together&#10;--Orientation: Add SSI prevention to unit orientation for new or transferring staff members&#10;--Evidence: Provide staff with evidence–fact sheets, literature and slides&#10;--Boards: Display infection stories, goals, facts and team successes in area accessible to all staff members" title="Examples of education"/>
          <p:cNvGrpSpPr/>
          <p:nvPr/>
        </p:nvGrpSpPr>
        <p:grpSpPr>
          <a:xfrm>
            <a:off x="228600" y="3670300"/>
            <a:ext cx="8610600" cy="2578100"/>
            <a:chOff x="381000" y="3670300"/>
            <a:chExt cx="8610600" cy="2578100"/>
          </a:xfrm>
        </p:grpSpPr>
        <p:sp>
          <p:nvSpPr>
            <p:cNvPr id="10" name="Rectangle 9"/>
            <p:cNvSpPr/>
            <p:nvPr/>
          </p:nvSpPr>
          <p:spPr>
            <a:xfrm>
              <a:off x="3886200" y="3670300"/>
              <a:ext cx="1600200" cy="762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rgbClr val="000000"/>
                  </a:solidFill>
                </a:rPr>
                <a:t>ORIENTATION</a:t>
              </a:r>
              <a:endParaRPr lang="en-US" b="1" dirty="0">
                <a:solidFill>
                  <a:srgbClr val="000000"/>
                </a:solidFill>
              </a:endParaRPr>
            </a:p>
          </p:txBody>
        </p:sp>
        <p:sp>
          <p:nvSpPr>
            <p:cNvPr id="12" name="Rectangle 11"/>
            <p:cNvSpPr/>
            <p:nvPr/>
          </p:nvSpPr>
          <p:spPr>
            <a:xfrm>
              <a:off x="381000" y="4419600"/>
              <a:ext cx="1600200" cy="1828800"/>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spcAft>
                  <a:spcPts val="1200"/>
                </a:spcAft>
              </a:pPr>
              <a:r>
                <a:rPr lang="en-US" sz="1600" dirty="0" smtClean="0">
                  <a:solidFill>
                    <a:srgbClr val="000000"/>
                  </a:solidFill>
                </a:rPr>
                <a:t>Conduct training on surgical site infection prevention</a:t>
              </a:r>
              <a:endParaRPr lang="en-US" sz="1600" dirty="0">
                <a:solidFill>
                  <a:srgbClr val="000000"/>
                </a:solidFill>
              </a:endParaRPr>
            </a:p>
          </p:txBody>
        </p:sp>
        <p:sp>
          <p:nvSpPr>
            <p:cNvPr id="13" name="Rectangle 12"/>
            <p:cNvSpPr/>
            <p:nvPr/>
          </p:nvSpPr>
          <p:spPr>
            <a:xfrm>
              <a:off x="2133600" y="4419600"/>
              <a:ext cx="1600200" cy="1828800"/>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spcAft>
                  <a:spcPts val="1200"/>
                </a:spcAft>
              </a:pPr>
              <a:r>
                <a:rPr lang="en-US" sz="1600" dirty="0" smtClean="0">
                  <a:solidFill>
                    <a:srgbClr val="000000"/>
                  </a:solidFill>
                </a:rPr>
                <a:t>Educate physicians and nurses together</a:t>
              </a:r>
              <a:endParaRPr lang="en-US" sz="1600" dirty="0">
                <a:solidFill>
                  <a:srgbClr val="000000"/>
                </a:solidFill>
              </a:endParaRPr>
            </a:p>
          </p:txBody>
        </p:sp>
        <p:sp>
          <p:nvSpPr>
            <p:cNvPr id="14" name="Rectangle 13"/>
            <p:cNvSpPr/>
            <p:nvPr/>
          </p:nvSpPr>
          <p:spPr>
            <a:xfrm>
              <a:off x="3886200" y="4419600"/>
              <a:ext cx="1600200" cy="1828800"/>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spcAft>
                  <a:spcPts val="1200"/>
                </a:spcAft>
              </a:pPr>
              <a:r>
                <a:rPr lang="en-US" sz="1600" dirty="0" smtClean="0">
                  <a:solidFill>
                    <a:srgbClr val="000000"/>
                  </a:solidFill>
                </a:rPr>
                <a:t>Add surgical site infection prevention to unit orientation for new or transferring staff members</a:t>
              </a:r>
              <a:endParaRPr lang="en-US" sz="1600" dirty="0">
                <a:solidFill>
                  <a:srgbClr val="000000"/>
                </a:solidFill>
              </a:endParaRPr>
            </a:p>
          </p:txBody>
        </p:sp>
        <p:sp>
          <p:nvSpPr>
            <p:cNvPr id="15" name="Rectangle 14"/>
            <p:cNvSpPr/>
            <p:nvPr/>
          </p:nvSpPr>
          <p:spPr>
            <a:xfrm>
              <a:off x="7391400" y="3670300"/>
              <a:ext cx="1600200" cy="762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rgbClr val="000000"/>
                  </a:solidFill>
                </a:rPr>
                <a:t>BOARDS</a:t>
              </a:r>
              <a:endParaRPr lang="en-US" b="1" dirty="0">
                <a:solidFill>
                  <a:srgbClr val="000000"/>
                </a:solidFill>
              </a:endParaRPr>
            </a:p>
          </p:txBody>
        </p:sp>
        <p:sp>
          <p:nvSpPr>
            <p:cNvPr id="16" name="Rectangle 15"/>
            <p:cNvSpPr/>
            <p:nvPr/>
          </p:nvSpPr>
          <p:spPr>
            <a:xfrm>
              <a:off x="5638800" y="3670300"/>
              <a:ext cx="1600200" cy="762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rgbClr val="000000"/>
                  </a:solidFill>
                </a:rPr>
                <a:t>EVIDENCE</a:t>
              </a:r>
              <a:endParaRPr lang="en-US" b="1" dirty="0">
                <a:solidFill>
                  <a:srgbClr val="000000"/>
                </a:solidFill>
              </a:endParaRPr>
            </a:p>
          </p:txBody>
        </p:sp>
        <p:sp>
          <p:nvSpPr>
            <p:cNvPr id="17" name="Rectangle 16"/>
            <p:cNvSpPr/>
            <p:nvPr/>
          </p:nvSpPr>
          <p:spPr>
            <a:xfrm>
              <a:off x="381000" y="3670300"/>
              <a:ext cx="1600200" cy="762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rgbClr val="000000"/>
                  </a:solidFill>
                </a:rPr>
                <a:t>INSERVICES</a:t>
              </a:r>
              <a:endParaRPr lang="en-US" b="1" dirty="0">
                <a:solidFill>
                  <a:srgbClr val="000000"/>
                </a:solidFill>
              </a:endParaRPr>
            </a:p>
          </p:txBody>
        </p:sp>
        <p:sp>
          <p:nvSpPr>
            <p:cNvPr id="18" name="Rectangle 17"/>
            <p:cNvSpPr/>
            <p:nvPr/>
          </p:nvSpPr>
          <p:spPr>
            <a:xfrm>
              <a:off x="2133600" y="3670300"/>
              <a:ext cx="1600200" cy="762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rgbClr val="000000"/>
                  </a:solidFill>
                </a:rPr>
                <a:t>FORUMS</a:t>
              </a:r>
              <a:endParaRPr lang="en-US" b="1" dirty="0">
                <a:solidFill>
                  <a:srgbClr val="000000"/>
                </a:solidFill>
              </a:endParaRPr>
            </a:p>
          </p:txBody>
        </p:sp>
        <p:sp>
          <p:nvSpPr>
            <p:cNvPr id="19" name="Rectangle 18"/>
            <p:cNvSpPr/>
            <p:nvPr/>
          </p:nvSpPr>
          <p:spPr>
            <a:xfrm>
              <a:off x="5638800" y="4419600"/>
              <a:ext cx="1600200" cy="1828800"/>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spcAft>
                  <a:spcPts val="1200"/>
                </a:spcAft>
              </a:pPr>
              <a:r>
                <a:rPr lang="en-US" sz="1600" dirty="0" smtClean="0">
                  <a:solidFill>
                    <a:srgbClr val="000000"/>
                  </a:solidFill>
                </a:rPr>
                <a:t>Provide staff with evidence</a:t>
              </a:r>
              <a:r>
                <a:rPr lang="en-US" altLang="en-US" sz="1600" dirty="0" smtClean="0">
                  <a:cs typeface="Calibri"/>
                </a:rPr>
                <a:t>—</a:t>
              </a:r>
              <a:r>
                <a:rPr lang="en-US" sz="1600" dirty="0" smtClean="0">
                  <a:solidFill>
                    <a:srgbClr val="000000"/>
                  </a:solidFill>
                </a:rPr>
                <a:t>fact sheets, literature reviews, and slides</a:t>
              </a:r>
              <a:endParaRPr lang="en-US" sz="1600" dirty="0">
                <a:solidFill>
                  <a:srgbClr val="000000"/>
                </a:solidFill>
              </a:endParaRPr>
            </a:p>
          </p:txBody>
        </p:sp>
        <p:sp>
          <p:nvSpPr>
            <p:cNvPr id="20" name="Rectangle 19"/>
            <p:cNvSpPr/>
            <p:nvPr/>
          </p:nvSpPr>
          <p:spPr>
            <a:xfrm>
              <a:off x="7391400" y="4419600"/>
              <a:ext cx="1600200" cy="1828800"/>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spcAft>
                  <a:spcPts val="1200"/>
                </a:spcAft>
              </a:pPr>
              <a:r>
                <a:rPr lang="en-US" sz="1600" dirty="0" smtClean="0">
                  <a:solidFill>
                    <a:srgbClr val="000000"/>
                  </a:solidFill>
                </a:rPr>
                <a:t>Display infection stories, goals, facts, and team successes in area accessible to all staff members</a:t>
              </a:r>
              <a:endParaRPr lang="en-US" sz="1600" dirty="0">
                <a:solidFill>
                  <a:srgbClr val="000000"/>
                </a:solidFill>
              </a:endParaRPr>
            </a:p>
          </p:txBody>
        </p:sp>
      </p:grpSp>
    </p:spTree>
    <p:extLst>
      <p:ext uri="{BB962C8B-B14F-4D97-AF65-F5344CB8AC3E}">
        <p14:creationId xmlns:p14="http://schemas.microsoft.com/office/powerpoint/2010/main" val="252000664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eaLnBrk="1" hangingPunct="1"/>
            <a:r>
              <a:rPr lang="en-US" dirty="0">
                <a:solidFill>
                  <a:srgbClr val="FFFFFF"/>
                </a:solidFill>
              </a:rPr>
              <a:t>Execute:  The Principles of Safe </a:t>
            </a:r>
            <a:r>
              <a:rPr lang="en-US" dirty="0" smtClean="0">
                <a:solidFill>
                  <a:srgbClr val="FFFFFF"/>
                </a:solidFill>
              </a:rPr>
              <a:t>Design</a:t>
            </a:r>
            <a:r>
              <a:rPr lang="en-US" baseline="30000" dirty="0">
                <a:solidFill>
                  <a:srgbClr val="FFFFFF"/>
                </a:solidFill>
              </a:rPr>
              <a:t>6</a:t>
            </a:r>
            <a:r>
              <a:rPr lang="en-US" dirty="0" smtClean="0">
                <a:solidFill>
                  <a:srgbClr val="FFFFFF"/>
                </a:solidFill>
              </a:rPr>
              <a:t> </a:t>
            </a:r>
            <a:endParaRPr lang="en-US" dirty="0">
              <a:solidFill>
                <a:srgbClr val="FFFFFF"/>
              </a:solidFill>
            </a:endParaRPr>
          </a:p>
        </p:txBody>
      </p:sp>
      <p:sp>
        <p:nvSpPr>
          <p:cNvPr id="36867" name="Rectangle 3"/>
          <p:cNvSpPr>
            <a:spLocks noGrp="1" noChangeArrowheads="1"/>
          </p:cNvSpPr>
          <p:nvPr>
            <p:ph idx="1"/>
          </p:nvPr>
        </p:nvSpPr>
        <p:spPr>
          <a:xfrm>
            <a:off x="457200" y="1219200"/>
            <a:ext cx="5791200" cy="4734296"/>
          </a:xfrm>
        </p:spPr>
        <p:txBody>
          <a:bodyPr>
            <a:noAutofit/>
          </a:bodyPr>
          <a:lstStyle/>
          <a:p>
            <a:pPr eaLnBrk="1" hangingPunct="1">
              <a:spcBef>
                <a:spcPts val="0"/>
              </a:spcBef>
              <a:spcAft>
                <a:spcPts val="600"/>
              </a:spcAft>
            </a:pPr>
            <a:r>
              <a:rPr lang="en-US" sz="2800" dirty="0">
                <a:latin typeface="Calibri"/>
                <a:ea typeface="ＭＳ Ｐゴシック" charset="0"/>
                <a:cs typeface="Calibri"/>
              </a:rPr>
              <a:t>Standardize </a:t>
            </a:r>
            <a:r>
              <a:rPr lang="en-US" sz="2800" dirty="0" smtClean="0">
                <a:latin typeface="Calibri"/>
                <a:ea typeface="ＭＳ Ｐゴシック" charset="0"/>
                <a:cs typeface="Calibri"/>
              </a:rPr>
              <a:t>care</a:t>
            </a:r>
            <a:endParaRPr lang="en-US" sz="2800" dirty="0">
              <a:latin typeface="Calibri"/>
              <a:ea typeface="ＭＳ Ｐゴシック" charset="0"/>
              <a:cs typeface="Calibri"/>
            </a:endParaRPr>
          </a:p>
          <a:p>
            <a:pPr lvl="1" eaLnBrk="1" hangingPunct="1">
              <a:spcBef>
                <a:spcPts val="0"/>
              </a:spcBef>
              <a:spcAft>
                <a:spcPts val="600"/>
              </a:spcAft>
            </a:pPr>
            <a:r>
              <a:rPr lang="en-US" sz="2400" dirty="0">
                <a:latin typeface="Calibri"/>
                <a:ea typeface="ＭＳ Ｐゴシック" charset="0"/>
                <a:cs typeface="Calibri"/>
              </a:rPr>
              <a:t>Reduce </a:t>
            </a:r>
            <a:r>
              <a:rPr lang="en-US" sz="2400" dirty="0" smtClean="0">
                <a:latin typeface="Calibri"/>
                <a:ea typeface="ＭＳ Ｐゴシック" charset="0"/>
                <a:cs typeface="Calibri"/>
              </a:rPr>
              <a:t>complexity</a:t>
            </a:r>
          </a:p>
          <a:p>
            <a:pPr lvl="1" eaLnBrk="1" hangingPunct="1">
              <a:spcBef>
                <a:spcPts val="0"/>
              </a:spcBef>
              <a:spcAft>
                <a:spcPts val="600"/>
              </a:spcAft>
            </a:pPr>
            <a:r>
              <a:rPr lang="en-US" sz="2400" dirty="0" smtClean="0">
                <a:latin typeface="Calibri"/>
                <a:ea typeface="ＭＳ Ｐゴシック" charset="0"/>
                <a:cs typeface="Calibri"/>
              </a:rPr>
              <a:t>Create redundancy</a:t>
            </a:r>
          </a:p>
          <a:p>
            <a:pPr>
              <a:spcBef>
                <a:spcPts val="0"/>
              </a:spcBef>
              <a:spcAft>
                <a:spcPts val="600"/>
              </a:spcAft>
            </a:pPr>
            <a:r>
              <a:rPr lang="en-US" sz="2800" dirty="0" smtClean="0">
                <a:latin typeface="Calibri"/>
                <a:ea typeface="ＭＳ Ｐゴシック" charset="0"/>
                <a:cs typeface="Calibri"/>
              </a:rPr>
              <a:t>Create </a:t>
            </a:r>
            <a:r>
              <a:rPr lang="en-US" sz="2800" dirty="0">
                <a:latin typeface="Calibri"/>
                <a:ea typeface="ＭＳ Ｐゴシック" charset="0"/>
                <a:cs typeface="Calibri"/>
              </a:rPr>
              <a:t>independent </a:t>
            </a:r>
            <a:r>
              <a:rPr lang="en-US" sz="2800" dirty="0" smtClean="0">
                <a:latin typeface="Calibri"/>
                <a:ea typeface="ＭＳ Ｐゴシック" charset="0"/>
                <a:cs typeface="Calibri"/>
              </a:rPr>
              <a:t>checks</a:t>
            </a:r>
            <a:endParaRPr lang="en-US" sz="2800" dirty="0">
              <a:latin typeface="Calibri"/>
              <a:ea typeface="ＭＳ Ｐゴシック" charset="0"/>
              <a:cs typeface="Calibri"/>
            </a:endParaRPr>
          </a:p>
          <a:p>
            <a:pPr lvl="1" eaLnBrk="1" hangingPunct="1">
              <a:spcBef>
                <a:spcPts val="0"/>
              </a:spcBef>
              <a:spcAft>
                <a:spcPts val="600"/>
              </a:spcAft>
            </a:pPr>
            <a:r>
              <a:rPr lang="en-US" sz="2400" dirty="0">
                <a:latin typeface="Calibri"/>
                <a:ea typeface="ＭＳ Ｐゴシック" charset="0"/>
                <a:cs typeface="Calibri"/>
              </a:rPr>
              <a:t>How often do we do what we </a:t>
            </a:r>
            <a:r>
              <a:rPr lang="en-US" sz="2400" dirty="0" smtClean="0">
                <a:latin typeface="Calibri"/>
                <a:ea typeface="ＭＳ Ｐゴシック" charset="0"/>
                <a:cs typeface="Calibri"/>
              </a:rPr>
              <a:t>should?</a:t>
            </a:r>
            <a:endParaRPr lang="en-US" sz="2400" dirty="0">
              <a:latin typeface="Calibri"/>
              <a:ea typeface="ＭＳ Ｐゴシック" charset="0"/>
              <a:cs typeface="Calibri"/>
            </a:endParaRPr>
          </a:p>
          <a:p>
            <a:pPr eaLnBrk="1" hangingPunct="1">
              <a:spcBef>
                <a:spcPts val="0"/>
              </a:spcBef>
              <a:spcAft>
                <a:spcPts val="600"/>
              </a:spcAft>
            </a:pPr>
            <a:r>
              <a:rPr lang="en-US" sz="2800" dirty="0">
                <a:latin typeface="Calibri"/>
                <a:ea typeface="ＭＳ Ｐゴシック" charset="0"/>
                <a:cs typeface="Calibri"/>
              </a:rPr>
              <a:t>Learn from </a:t>
            </a:r>
            <a:r>
              <a:rPr lang="en-US" sz="2800" dirty="0" smtClean="0">
                <a:latin typeface="Calibri"/>
                <a:ea typeface="ＭＳ Ｐゴシック" charset="0"/>
                <a:cs typeface="Calibri"/>
              </a:rPr>
              <a:t>defects</a:t>
            </a:r>
          </a:p>
          <a:p>
            <a:pPr lvl="1">
              <a:spcBef>
                <a:spcPts val="0"/>
              </a:spcBef>
              <a:spcAft>
                <a:spcPts val="600"/>
              </a:spcAft>
            </a:pPr>
            <a:r>
              <a:rPr lang="en-US" sz="2400" dirty="0" smtClean="0">
                <a:latin typeface="Calibri"/>
                <a:ea typeface="ＭＳ Ｐゴシック" charset="0"/>
                <a:cs typeface="Calibri"/>
              </a:rPr>
              <a:t>How </a:t>
            </a:r>
            <a:r>
              <a:rPr lang="en-US" sz="2400" dirty="0">
                <a:latin typeface="Calibri"/>
                <a:ea typeface="ＭＳ Ｐゴシック" charset="0"/>
                <a:cs typeface="Calibri"/>
              </a:rPr>
              <a:t>often do we learn from </a:t>
            </a:r>
            <a:r>
              <a:rPr lang="en-US" sz="2400" dirty="0" smtClean="0">
                <a:latin typeface="Calibri"/>
                <a:ea typeface="ＭＳ Ｐゴシック" charset="0"/>
                <a:cs typeface="Calibri"/>
              </a:rPr>
              <a:t>defects?</a:t>
            </a:r>
            <a:endParaRPr lang="en-US" sz="2400" dirty="0">
              <a:latin typeface="Calibri"/>
              <a:ea typeface="ＭＳ Ｐゴシック" charset="0"/>
              <a:cs typeface="Calibri"/>
            </a:endParaRPr>
          </a:p>
        </p:txBody>
      </p:sp>
      <p:sp>
        <p:nvSpPr>
          <p:cNvPr id="6" name="TextBox 5" descr="Principles apply to BOTH technical tasks and teamwork.&#10;&#10;To learn more about Science of Safety, watch this 23-minute video: http://www.ahrq.gov/professionals/education/curriculum-tools/cusptoolkit/modules/understand/index.html. " title="Science of Safety Tips"/>
          <p:cNvSpPr txBox="1"/>
          <p:nvPr/>
        </p:nvSpPr>
        <p:spPr>
          <a:xfrm>
            <a:off x="381000" y="4807522"/>
            <a:ext cx="8382000" cy="1384995"/>
          </a:xfrm>
          <a:prstGeom prst="rect">
            <a:avLst/>
          </a:prstGeom>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defRPr/>
            </a:pPr>
            <a:r>
              <a:rPr lang="en-US" b="1" dirty="0" smtClean="0">
                <a:solidFill>
                  <a:srgbClr val="000000"/>
                </a:solidFill>
                <a:latin typeface="Arial"/>
                <a:ea typeface="ＭＳ Ｐゴシック" charset="0"/>
                <a:cs typeface="Arial"/>
              </a:rPr>
              <a:t>Principles </a:t>
            </a:r>
            <a:r>
              <a:rPr lang="en-US" b="1" dirty="0">
                <a:solidFill>
                  <a:srgbClr val="000000"/>
                </a:solidFill>
                <a:latin typeface="Arial"/>
                <a:ea typeface="ＭＳ Ｐゴシック" charset="0"/>
                <a:cs typeface="Arial"/>
              </a:rPr>
              <a:t>apply to BOTH </a:t>
            </a:r>
            <a:r>
              <a:rPr lang="en-US" b="1" dirty="0" smtClean="0">
                <a:solidFill>
                  <a:srgbClr val="000000"/>
                </a:solidFill>
                <a:latin typeface="Arial"/>
                <a:ea typeface="ＭＳ Ｐゴシック" charset="0"/>
                <a:cs typeface="Arial"/>
              </a:rPr>
              <a:t>technical </a:t>
            </a:r>
            <a:r>
              <a:rPr lang="en-US" b="1" dirty="0">
                <a:solidFill>
                  <a:srgbClr val="000000"/>
                </a:solidFill>
                <a:latin typeface="Arial"/>
                <a:ea typeface="ＭＳ Ｐゴシック" charset="0"/>
                <a:cs typeface="Arial"/>
              </a:rPr>
              <a:t>tasks and </a:t>
            </a:r>
            <a:r>
              <a:rPr lang="en-US" b="1" dirty="0" smtClean="0">
                <a:solidFill>
                  <a:srgbClr val="000000"/>
                </a:solidFill>
                <a:latin typeface="Arial"/>
                <a:ea typeface="ＭＳ Ｐゴシック" charset="0"/>
                <a:cs typeface="Arial"/>
              </a:rPr>
              <a:t>teamwork</a:t>
            </a:r>
            <a:r>
              <a:rPr lang="en-US" b="1" dirty="0" smtClean="0">
                <a:solidFill>
                  <a:srgbClr val="000000"/>
                </a:solidFill>
                <a:latin typeface="Arial"/>
                <a:cs typeface="Arial"/>
              </a:rPr>
              <a:t>.</a:t>
            </a:r>
          </a:p>
          <a:p>
            <a:pPr>
              <a:spcBef>
                <a:spcPts val="600"/>
              </a:spcBef>
              <a:spcAft>
                <a:spcPts val="600"/>
              </a:spcAft>
              <a:defRPr/>
            </a:pPr>
            <a:r>
              <a:rPr lang="en-US" sz="1400" i="1" dirty="0" smtClean="0">
                <a:ea typeface="ＭＳ Ｐゴシック" charset="0"/>
                <a:cs typeface="Calibri"/>
              </a:rPr>
              <a:t>To </a:t>
            </a:r>
            <a:r>
              <a:rPr lang="en-US" sz="1400" i="1" dirty="0">
                <a:ea typeface="ＭＳ Ｐゴシック" charset="0"/>
                <a:cs typeface="Calibri"/>
              </a:rPr>
              <a:t>learn more about Science of Safety, watch this 23-minute video: </a:t>
            </a:r>
            <a:r>
              <a:rPr lang="en-US" sz="1400" i="1" dirty="0">
                <a:ea typeface="ＭＳ Ｐゴシック" charset="0"/>
                <a:cs typeface="Calibri"/>
                <a:hlinkClick r:id="rId3"/>
              </a:rPr>
              <a:t>https://www.ahrq.gov/professionals/education/curriculum-tools/cusptoolkit/videos/04a_scisafety/index.html</a:t>
            </a:r>
            <a:r>
              <a:rPr lang="en-US" sz="1400" i="1" dirty="0" smtClean="0">
                <a:ea typeface="ＭＳ Ｐゴシック" charset="0"/>
                <a:cs typeface="Calibri"/>
              </a:rPr>
              <a:t>.</a:t>
            </a:r>
          </a:p>
          <a:p>
            <a:pPr>
              <a:spcAft>
                <a:spcPts val="1800"/>
              </a:spcAft>
              <a:defRPr/>
            </a:pPr>
            <a:r>
              <a:rPr lang="en-US" sz="1400" i="1" dirty="0" smtClean="0">
                <a:solidFill>
                  <a:srgbClr val="000000"/>
                </a:solidFill>
                <a:ea typeface="ＭＳ Ｐゴシック" charset="0"/>
                <a:cs typeface="Arial"/>
              </a:rPr>
              <a:t>Video segments are located here: </a:t>
            </a:r>
            <a:r>
              <a:rPr lang="en-US" sz="1400" i="1" dirty="0">
                <a:solidFill>
                  <a:srgbClr val="000000"/>
                </a:solidFill>
                <a:cs typeface="Arial"/>
                <a:hlinkClick r:id="rId4"/>
              </a:rPr>
              <a:t>https://</a:t>
            </a:r>
            <a:r>
              <a:rPr lang="en-US" sz="1400" i="1" dirty="0" smtClean="0">
                <a:solidFill>
                  <a:srgbClr val="000000"/>
                </a:solidFill>
                <a:cs typeface="Arial"/>
                <a:hlinkClick r:id="rId4"/>
              </a:rPr>
              <a:t>www.ahrq.gov/professionals/education/curriculum-tools/cusptoolkit/modules/understand/index.html</a:t>
            </a:r>
            <a:r>
              <a:rPr lang="en-US" sz="1400" i="1" dirty="0" smtClean="0">
                <a:solidFill>
                  <a:srgbClr val="000000"/>
                </a:solidFill>
                <a:cs typeface="Arial"/>
              </a:rPr>
              <a:t>.</a:t>
            </a:r>
            <a:endParaRPr lang="en-US" sz="1400" i="1" dirty="0">
              <a:solidFill>
                <a:srgbClr val="000000"/>
              </a:solidFill>
              <a:ea typeface="ＭＳ Ｐゴシック" charset="0"/>
              <a:cs typeface="Arial"/>
            </a:endParaRPr>
          </a:p>
        </p:txBody>
      </p:sp>
      <p:graphicFrame>
        <p:nvGraphicFramePr>
          <p:cNvPr id="5" name="Diagram 4" descr="Interlocking circles labeled with the three steps of the science of safety&#10;1. Standardize care&#10;2. Create independent checks&#10;3. Learn form defects" title="Science of safety"/>
          <p:cNvGraphicFramePr/>
          <p:nvPr>
            <p:extLst>
              <p:ext uri="{D42A27DB-BD31-4B8C-83A1-F6EECF244321}">
                <p14:modId xmlns:p14="http://schemas.microsoft.com/office/powerpoint/2010/main" val="329318339"/>
              </p:ext>
            </p:extLst>
          </p:nvPr>
        </p:nvGraphicFramePr>
        <p:xfrm>
          <a:off x="4495800" y="762000"/>
          <a:ext cx="6019800"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1283434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solidFill>
                  <a:srgbClr val="FFFFFF"/>
                </a:solidFill>
              </a:rPr>
              <a:t>SSI Bundle </a:t>
            </a:r>
            <a:r>
              <a:rPr lang="en-US" dirty="0" smtClean="0">
                <a:solidFill>
                  <a:srgbClr val="FFFFFF"/>
                </a:solidFill>
              </a:rPr>
              <a:t>Characteristics</a:t>
            </a:r>
            <a:r>
              <a:rPr lang="en-US" baseline="30000" dirty="0" smtClean="0">
                <a:solidFill>
                  <a:srgbClr val="FFFFFF"/>
                </a:solidFill>
              </a:rPr>
              <a:t>1,2,3</a:t>
            </a:r>
            <a:endParaRPr lang="en-US" baseline="30000" dirty="0">
              <a:solidFill>
                <a:srgbClr val="FFFFFF"/>
              </a:solidFill>
            </a:endParaRPr>
          </a:p>
        </p:txBody>
      </p:sp>
      <p:sp>
        <p:nvSpPr>
          <p:cNvPr id="4" name="Content Placeholder 3"/>
          <p:cNvSpPr>
            <a:spLocks noGrp="1"/>
          </p:cNvSpPr>
          <p:nvPr>
            <p:ph idx="1"/>
          </p:nvPr>
        </p:nvSpPr>
        <p:spPr/>
        <p:txBody>
          <a:bodyPr>
            <a:normAutofit/>
          </a:bodyPr>
          <a:lstStyle/>
          <a:p>
            <a:pPr>
              <a:spcBef>
                <a:spcPts val="600"/>
              </a:spcBef>
              <a:spcAft>
                <a:spcPts val="600"/>
              </a:spcAft>
            </a:pPr>
            <a:r>
              <a:rPr lang="en-US" sz="3600" dirty="0" smtClean="0"/>
              <a:t>A collection of evidence-based practices</a:t>
            </a:r>
          </a:p>
          <a:p>
            <a:pPr>
              <a:spcBef>
                <a:spcPts val="600"/>
              </a:spcBef>
              <a:spcAft>
                <a:spcPts val="600"/>
              </a:spcAft>
            </a:pPr>
            <a:r>
              <a:rPr lang="en-US" sz="3600" dirty="0" smtClean="0"/>
              <a:t>Tailored to your environment</a:t>
            </a:r>
          </a:p>
          <a:p>
            <a:pPr>
              <a:spcBef>
                <a:spcPts val="600"/>
              </a:spcBef>
              <a:spcAft>
                <a:spcPts val="600"/>
              </a:spcAft>
            </a:pPr>
            <a:r>
              <a:rPr lang="en-US" sz="3600" dirty="0" smtClean="0"/>
              <a:t>Five to seven elements</a:t>
            </a:r>
          </a:p>
          <a:p>
            <a:pPr>
              <a:spcBef>
                <a:spcPts val="600"/>
              </a:spcBef>
              <a:spcAft>
                <a:spcPts val="600"/>
              </a:spcAft>
            </a:pPr>
            <a:r>
              <a:rPr lang="en-US" sz="3600" dirty="0"/>
              <a:t>D</a:t>
            </a:r>
            <a:r>
              <a:rPr lang="en-US" sz="3600" dirty="0" smtClean="0"/>
              <a:t>ynamic and evolving</a:t>
            </a:r>
            <a:endParaRPr lang="en-US" sz="3600" dirty="0"/>
          </a:p>
        </p:txBody>
      </p:sp>
      <p:sp>
        <p:nvSpPr>
          <p:cNvPr id="3" name="Slide Number Placeholder 2"/>
          <p:cNvSpPr>
            <a:spLocks noGrp="1"/>
          </p:cNvSpPr>
          <p:nvPr>
            <p:ph type="sldNum" sz="quarter" idx="4294967295"/>
          </p:nvPr>
        </p:nvSpPr>
        <p:spPr>
          <a:xfrm>
            <a:off x="457200" y="6335651"/>
            <a:ext cx="2133600" cy="365125"/>
          </a:xfrm>
          <a:prstGeom prst="rect">
            <a:avLst/>
          </a:prstGeom>
        </p:spPr>
        <p:txBody>
          <a:bodyPr/>
          <a:lstStyle/>
          <a:p>
            <a:fld id="{E507B00A-00F3-40B4-9FBC-773D3E654F20}" type="slidenum">
              <a:rPr lang="en-US" smtClean="0"/>
              <a:pPr/>
              <a:t>3</a:t>
            </a:fld>
            <a:endParaRPr lang="en-US" dirty="0"/>
          </a:p>
        </p:txBody>
      </p:sp>
    </p:spTree>
    <p:extLst>
      <p:ext uri="{BB962C8B-B14F-4D97-AF65-F5344CB8AC3E}">
        <p14:creationId xmlns:p14="http://schemas.microsoft.com/office/powerpoint/2010/main" val="3277942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noAutofit/>
          </a:bodyPr>
          <a:lstStyle/>
          <a:p>
            <a:pPr eaLnBrk="1" hangingPunct="1">
              <a:defRPr/>
            </a:pPr>
            <a:r>
              <a:rPr lang="en-US" altLang="en-US" dirty="0" smtClean="0">
                <a:solidFill>
                  <a:srgbClr val="FFFFFF"/>
                </a:solidFill>
              </a:rPr>
              <a:t>Briefings </a:t>
            </a:r>
            <a:r>
              <a:rPr lang="en-US" altLang="en-US" dirty="0">
                <a:solidFill>
                  <a:srgbClr val="FFFFFF"/>
                </a:solidFill>
              </a:rPr>
              <a:t>and Debriefings</a:t>
            </a:r>
          </a:p>
        </p:txBody>
      </p:sp>
      <p:sp>
        <p:nvSpPr>
          <p:cNvPr id="52226" name="Content Placeholder 2"/>
          <p:cNvSpPr>
            <a:spLocks noGrp="1"/>
          </p:cNvSpPr>
          <p:nvPr>
            <p:ph idx="1"/>
          </p:nvPr>
        </p:nvSpPr>
        <p:spPr>
          <a:xfrm>
            <a:off x="457200" y="1295400"/>
            <a:ext cx="8229600" cy="4734296"/>
          </a:xfrm>
        </p:spPr>
        <p:txBody>
          <a:bodyPr>
            <a:noAutofit/>
          </a:bodyPr>
          <a:lstStyle/>
          <a:p>
            <a:pPr eaLnBrk="1" hangingPunct="1">
              <a:spcBef>
                <a:spcPts val="600"/>
              </a:spcBef>
              <a:spcAft>
                <a:spcPts val="600"/>
              </a:spcAft>
              <a:defRPr/>
            </a:pPr>
            <a:r>
              <a:rPr lang="en-US" sz="2800" dirty="0" smtClean="0">
                <a:ea typeface="ＭＳ Ｐゴシック" charset="0"/>
                <a:cs typeface="Tahoma" charset="0"/>
              </a:rPr>
              <a:t>Reduce communication </a:t>
            </a:r>
            <a:r>
              <a:rPr lang="en-US" sz="2800" dirty="0">
                <a:ea typeface="ＭＳ Ｐゴシック" charset="0"/>
                <a:cs typeface="Tahoma" charset="0"/>
              </a:rPr>
              <a:t>breakdowns and </a:t>
            </a:r>
            <a:r>
              <a:rPr lang="en-US" sz="2800" dirty="0" smtClean="0">
                <a:ea typeface="ＭＳ Ｐゴシック" charset="0"/>
                <a:cs typeface="Tahoma" charset="0"/>
              </a:rPr>
              <a:t>operating room delays</a:t>
            </a:r>
            <a:r>
              <a:rPr lang="en-US" sz="2800" baseline="30000" dirty="0" smtClean="0">
                <a:ea typeface="ＭＳ Ｐゴシック" charset="0"/>
                <a:cs typeface="Tahoma" charset="0"/>
              </a:rPr>
              <a:t>7</a:t>
            </a:r>
            <a:endParaRPr lang="en-US" sz="2800" baseline="30000" dirty="0">
              <a:ea typeface="ＭＳ Ｐゴシック" charset="0"/>
              <a:cs typeface="Tahoma" charset="0"/>
            </a:endParaRPr>
          </a:p>
          <a:p>
            <a:pPr eaLnBrk="1" hangingPunct="1">
              <a:spcBef>
                <a:spcPts val="600"/>
              </a:spcBef>
              <a:spcAft>
                <a:spcPts val="600"/>
              </a:spcAft>
              <a:defRPr/>
            </a:pPr>
            <a:r>
              <a:rPr lang="en-US" sz="2800" dirty="0" smtClean="0">
                <a:ea typeface="ＭＳ Ｐゴシック" charset="0"/>
                <a:cs typeface="Tahoma" charset="0"/>
              </a:rPr>
              <a:t>Reduce </a:t>
            </a:r>
            <a:r>
              <a:rPr lang="en-US" sz="2800" dirty="0">
                <a:ea typeface="ＭＳ Ｐゴシック" charset="0"/>
                <a:cs typeface="Tahoma" charset="0"/>
              </a:rPr>
              <a:t>procedure and miscommunication-related disruptions and nursing time spent in </a:t>
            </a:r>
            <a:r>
              <a:rPr lang="en-US" sz="2800" dirty="0" smtClean="0">
                <a:ea typeface="ＭＳ Ｐゴシック" charset="0"/>
                <a:cs typeface="Tahoma" charset="0"/>
              </a:rPr>
              <a:t>core</a:t>
            </a:r>
            <a:r>
              <a:rPr lang="en-US" sz="2800" baseline="30000" dirty="0" smtClean="0">
                <a:ea typeface="ＭＳ Ｐゴシック" charset="0"/>
                <a:cs typeface="Tahoma" charset="0"/>
              </a:rPr>
              <a:t>8</a:t>
            </a:r>
            <a:endParaRPr lang="en-US" sz="2800" baseline="30000" dirty="0">
              <a:ea typeface="ＭＳ Ｐゴシック" charset="0"/>
              <a:cs typeface="Tahoma" charset="0"/>
            </a:endParaRPr>
          </a:p>
          <a:p>
            <a:pPr eaLnBrk="1" hangingPunct="1">
              <a:spcBef>
                <a:spcPts val="600"/>
              </a:spcBef>
              <a:spcAft>
                <a:spcPts val="600"/>
              </a:spcAft>
              <a:defRPr/>
            </a:pPr>
            <a:r>
              <a:rPr lang="en-US" sz="2800" dirty="0" smtClean="0">
                <a:ea typeface="ＭＳ Ｐゴシック" charset="0"/>
                <a:cs typeface="Tahoma" charset="0"/>
              </a:rPr>
              <a:t>Improve </a:t>
            </a:r>
            <a:r>
              <a:rPr lang="en-US" sz="2800" dirty="0">
                <a:ea typeface="ＭＳ Ｐゴシック" charset="0"/>
                <a:cs typeface="Tahoma" charset="0"/>
              </a:rPr>
              <a:t>communication and </a:t>
            </a:r>
            <a:r>
              <a:rPr lang="en-US" sz="2800" dirty="0" smtClean="0">
                <a:ea typeface="ＭＳ Ｐゴシック" charset="0"/>
                <a:cs typeface="Tahoma" charset="0"/>
              </a:rPr>
              <a:t>teamwork, and found to be feasible </a:t>
            </a:r>
            <a:r>
              <a:rPr lang="en-US" sz="2800" dirty="0">
                <a:ea typeface="ＭＳ Ｐゴシック" charset="0"/>
                <a:cs typeface="Tahoma" charset="0"/>
              </a:rPr>
              <a:t>given current </a:t>
            </a:r>
            <a:r>
              <a:rPr lang="en-US" sz="2800" dirty="0" smtClean="0">
                <a:ea typeface="ＭＳ Ｐゴシック" charset="0"/>
                <a:cs typeface="Tahoma" charset="0"/>
              </a:rPr>
              <a:t>workload</a:t>
            </a:r>
            <a:r>
              <a:rPr lang="en-US" sz="2800" baseline="30000" dirty="0" smtClean="0">
                <a:ea typeface="ＭＳ Ｐゴシック" charset="0"/>
                <a:cs typeface="Tahoma" charset="0"/>
              </a:rPr>
              <a:t>9</a:t>
            </a:r>
            <a:endParaRPr lang="en-US" sz="2800" baseline="30000" dirty="0">
              <a:ea typeface="ＭＳ Ｐゴシック" charset="0"/>
              <a:cs typeface="Tahoma" charset="0"/>
            </a:endParaRPr>
          </a:p>
          <a:p>
            <a:pPr eaLnBrk="1" hangingPunct="1">
              <a:spcBef>
                <a:spcPts val="600"/>
              </a:spcBef>
              <a:spcAft>
                <a:spcPts val="600"/>
              </a:spcAft>
              <a:defRPr/>
            </a:pPr>
            <a:r>
              <a:rPr lang="en-US" sz="2800" dirty="0" smtClean="0">
                <a:ea typeface="ＭＳ Ｐゴシック" charset="0"/>
                <a:cs typeface="Tahoma" charset="0"/>
              </a:rPr>
              <a:t>Reduce </a:t>
            </a:r>
            <a:r>
              <a:rPr lang="en-US" sz="2800" dirty="0">
                <a:ea typeface="ＭＳ Ｐゴシック" charset="0"/>
                <a:cs typeface="Tahoma" charset="0"/>
              </a:rPr>
              <a:t>rate </a:t>
            </a:r>
            <a:r>
              <a:rPr lang="en-US" sz="2800" dirty="0" smtClean="0">
                <a:ea typeface="ＭＳ Ｐゴシック" charset="0"/>
                <a:cs typeface="Tahoma" charset="0"/>
              </a:rPr>
              <a:t>of </a:t>
            </a:r>
            <a:r>
              <a:rPr lang="en-US" sz="2800" dirty="0">
                <a:ea typeface="ＭＳ Ｐゴシック" charset="0"/>
                <a:cs typeface="Tahoma" charset="0"/>
              </a:rPr>
              <a:t>complications, </a:t>
            </a:r>
            <a:r>
              <a:rPr lang="en-US" sz="2800" dirty="0" smtClean="0">
                <a:ea typeface="ＭＳ Ｐゴシック" charset="0"/>
                <a:cs typeface="Tahoma" charset="0"/>
              </a:rPr>
              <a:t>surgical site infection, </a:t>
            </a:r>
            <a:r>
              <a:rPr lang="en-US" sz="2800" dirty="0">
                <a:ea typeface="ＭＳ Ｐゴシック" charset="0"/>
                <a:cs typeface="Tahoma" charset="0"/>
              </a:rPr>
              <a:t>and </a:t>
            </a:r>
            <a:r>
              <a:rPr lang="en-US" sz="2800" dirty="0" smtClean="0">
                <a:ea typeface="ＭＳ Ｐゴシック" charset="0"/>
                <a:cs typeface="Tahoma" charset="0"/>
              </a:rPr>
              <a:t>mortality</a:t>
            </a:r>
            <a:r>
              <a:rPr lang="en-US" sz="2800" baseline="30000" dirty="0" smtClean="0">
                <a:ea typeface="ＭＳ Ｐゴシック" charset="0"/>
                <a:cs typeface="Tahoma" charset="0"/>
              </a:rPr>
              <a:t>10</a:t>
            </a:r>
            <a:endParaRPr lang="en-US" sz="2800" dirty="0">
              <a:ea typeface="ＭＳ Ｐゴシック" charset="0"/>
              <a:cs typeface="Tahoma" charset="0"/>
            </a:endParaRPr>
          </a:p>
        </p:txBody>
      </p:sp>
    </p:spTree>
    <p:extLst>
      <p:ext uri="{BB962C8B-B14F-4D97-AF65-F5344CB8AC3E}">
        <p14:creationId xmlns:p14="http://schemas.microsoft.com/office/powerpoint/2010/main" val="97048693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Briefings and Debriefings</a:t>
            </a:r>
            <a:endParaRPr lang="en-US" dirty="0"/>
          </a:p>
        </p:txBody>
      </p:sp>
      <p:sp>
        <p:nvSpPr>
          <p:cNvPr id="98308" name="Content Placeholder 4"/>
          <p:cNvSpPr>
            <a:spLocks noGrp="1"/>
          </p:cNvSpPr>
          <p:nvPr>
            <p:ph idx="1"/>
          </p:nvPr>
        </p:nvSpPr>
        <p:spPr>
          <a:xfrm>
            <a:off x="454307" y="1285504"/>
            <a:ext cx="4495800" cy="4734296"/>
          </a:xfrm>
        </p:spPr>
        <p:txBody>
          <a:bodyPr>
            <a:noAutofit/>
          </a:bodyPr>
          <a:lstStyle/>
          <a:p>
            <a:pPr marL="0" indent="0">
              <a:spcBef>
                <a:spcPts val="0"/>
              </a:spcBef>
              <a:spcAft>
                <a:spcPts val="600"/>
              </a:spcAft>
              <a:buNone/>
            </a:pPr>
            <a:r>
              <a:rPr lang="en-US" sz="2800" i="1" dirty="0">
                <a:solidFill>
                  <a:srgbClr val="4BACC6"/>
                </a:solidFill>
                <a:ea typeface="MS PGothic" charset="0"/>
                <a:cs typeface="Calibri"/>
              </a:rPr>
              <a:t>It is essential to adapt tools to the local environment</a:t>
            </a:r>
            <a:r>
              <a:rPr lang="en-US" sz="2800" i="1" dirty="0" smtClean="0">
                <a:solidFill>
                  <a:srgbClr val="4BACC6"/>
                </a:solidFill>
                <a:ea typeface="MS PGothic" charset="0"/>
                <a:cs typeface="Calibri"/>
              </a:rPr>
              <a:t>.</a:t>
            </a:r>
            <a:endParaRPr lang="en-US" sz="2800" dirty="0" smtClean="0">
              <a:ea typeface="MS PGothic" charset="0"/>
            </a:endParaRPr>
          </a:p>
          <a:p>
            <a:pPr marL="0" indent="0">
              <a:spcBef>
                <a:spcPts val="0"/>
              </a:spcBef>
              <a:spcAft>
                <a:spcPts val="600"/>
              </a:spcAft>
              <a:buNone/>
            </a:pPr>
            <a:r>
              <a:rPr lang="en-US" sz="2800" dirty="0" smtClean="0">
                <a:ea typeface="MS PGothic" charset="0"/>
              </a:rPr>
              <a:t>Original briefing process</a:t>
            </a:r>
          </a:p>
          <a:p>
            <a:pPr>
              <a:spcBef>
                <a:spcPts val="0"/>
              </a:spcBef>
              <a:spcAft>
                <a:spcPts val="600"/>
              </a:spcAft>
            </a:pPr>
            <a:r>
              <a:rPr lang="en-US" sz="2400" dirty="0" smtClean="0">
                <a:ea typeface="MS PGothic" charset="0"/>
              </a:rPr>
              <a:t>Too long and cumbersome</a:t>
            </a:r>
            <a:endParaRPr lang="en-US" sz="2400" dirty="0">
              <a:ea typeface="MS PGothic" charset="0"/>
            </a:endParaRPr>
          </a:p>
          <a:p>
            <a:pPr>
              <a:spcBef>
                <a:spcPts val="0"/>
              </a:spcBef>
              <a:spcAft>
                <a:spcPts val="600"/>
              </a:spcAft>
            </a:pPr>
            <a:r>
              <a:rPr lang="en-US" sz="2400" dirty="0">
                <a:ea typeface="MS PGothic" charset="0"/>
              </a:rPr>
              <a:t>Same form used in all </a:t>
            </a:r>
            <a:r>
              <a:rPr lang="en-US" sz="2400" dirty="0" smtClean="0">
                <a:ea typeface="MS PGothic" charset="0"/>
              </a:rPr>
              <a:t>operating room departments, such as–</a:t>
            </a:r>
          </a:p>
          <a:p>
            <a:pPr lvl="1">
              <a:spcBef>
                <a:spcPts val="0"/>
              </a:spcBef>
              <a:spcAft>
                <a:spcPts val="600"/>
              </a:spcAft>
              <a:buClr>
                <a:schemeClr val="accent5"/>
              </a:buClr>
            </a:pPr>
            <a:r>
              <a:rPr lang="en-US" sz="2000" dirty="0">
                <a:ea typeface="MS PGothic" charset="0"/>
              </a:rPr>
              <a:t>N</a:t>
            </a:r>
            <a:r>
              <a:rPr lang="en-US" sz="2000" dirty="0" smtClean="0">
                <a:ea typeface="MS PGothic" charset="0"/>
              </a:rPr>
              <a:t>eurosurgery</a:t>
            </a:r>
          </a:p>
          <a:p>
            <a:pPr lvl="1">
              <a:spcBef>
                <a:spcPts val="0"/>
              </a:spcBef>
              <a:spcAft>
                <a:spcPts val="600"/>
              </a:spcAft>
              <a:buClr>
                <a:schemeClr val="accent5"/>
              </a:buClr>
            </a:pPr>
            <a:r>
              <a:rPr lang="en-US" sz="2000" dirty="0">
                <a:ea typeface="MS PGothic" charset="0"/>
              </a:rPr>
              <a:t>O</a:t>
            </a:r>
            <a:r>
              <a:rPr lang="en-US" sz="2000" dirty="0" smtClean="0">
                <a:ea typeface="MS PGothic" charset="0"/>
              </a:rPr>
              <a:t>rthopedics</a:t>
            </a:r>
          </a:p>
          <a:p>
            <a:pPr lvl="1">
              <a:spcBef>
                <a:spcPts val="0"/>
              </a:spcBef>
              <a:spcAft>
                <a:spcPts val="600"/>
              </a:spcAft>
              <a:buClr>
                <a:schemeClr val="accent5"/>
              </a:buClr>
            </a:pPr>
            <a:r>
              <a:rPr lang="en-US" sz="2000" dirty="0">
                <a:ea typeface="MS PGothic" charset="0"/>
              </a:rPr>
              <a:t>G</a:t>
            </a:r>
            <a:r>
              <a:rPr lang="en-US" sz="2000" dirty="0" smtClean="0">
                <a:ea typeface="MS PGothic" charset="0"/>
              </a:rPr>
              <a:t>eneral surgery</a:t>
            </a:r>
          </a:p>
          <a:p>
            <a:pPr>
              <a:spcBef>
                <a:spcPts val="0"/>
              </a:spcBef>
              <a:spcAft>
                <a:spcPts val="600"/>
              </a:spcAft>
            </a:pPr>
            <a:r>
              <a:rPr lang="en-US" sz="2400" dirty="0">
                <a:ea typeface="MS PGothic" charset="0"/>
              </a:rPr>
              <a:t>Did not include followup on </a:t>
            </a:r>
            <a:r>
              <a:rPr lang="en-US" sz="2400" dirty="0" smtClean="0">
                <a:ea typeface="MS PGothic" charset="0"/>
              </a:rPr>
              <a:t>comments</a:t>
            </a:r>
            <a:endParaRPr lang="en-US" sz="2400" dirty="0">
              <a:ea typeface="MS PGothic" charset="0"/>
            </a:endParaRPr>
          </a:p>
          <a:p>
            <a:pPr>
              <a:spcBef>
                <a:spcPts val="0"/>
              </a:spcBef>
              <a:spcAft>
                <a:spcPts val="600"/>
              </a:spcAft>
            </a:pPr>
            <a:endParaRPr lang="en-US" sz="2800" dirty="0">
              <a:ea typeface="MS PGothic" charset="0"/>
            </a:endParaRPr>
          </a:p>
        </p:txBody>
      </p:sp>
      <p:sp>
        <p:nvSpPr>
          <p:cNvPr id="6" name="Title 1"/>
          <p:cNvSpPr txBox="1">
            <a:spLocks/>
          </p:cNvSpPr>
          <p:nvPr/>
        </p:nvSpPr>
        <p:spPr>
          <a:xfrm>
            <a:off x="76200" y="12700"/>
            <a:ext cx="91440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lgn="ctr">
              <a:defRPr/>
            </a:pPr>
            <a:endParaRPr lang="en-US" altLang="en-US" sz="3200" dirty="0" smtClean="0">
              <a:solidFill>
                <a:srgbClr val="FFFFFF"/>
              </a:solidFill>
            </a:endParaRPr>
          </a:p>
        </p:txBody>
      </p:sp>
      <p:pic>
        <p:nvPicPr>
          <p:cNvPr id="11" name="Content Placeholder 2" descr="Original briefing form used in all Hopkins operating room departments" title="Breifing tool"/>
          <p:cNvPicPr>
            <a:picLocks noChangeAspect="1"/>
          </p:cNvPicPr>
          <p:nvPr/>
        </p:nvPicPr>
        <p:blipFill rotWithShape="1">
          <a:blip r:embed="rId3" cstate="email">
            <a:extLst>
              <a:ext uri="{28A0092B-C50C-407E-A947-70E740481C1C}">
                <a14:useLocalDpi xmlns:a14="http://schemas.microsoft.com/office/drawing/2010/main" val="0"/>
              </a:ext>
            </a:extLst>
          </a:blip>
          <a:srcRect l="2880" t="2120" r="2850" b="4388"/>
          <a:stretch/>
        </p:blipFill>
        <p:spPr>
          <a:xfrm>
            <a:off x="4950107" y="1524000"/>
            <a:ext cx="3889093" cy="4267200"/>
          </a:xfrm>
          <a:prstGeom prst="rect">
            <a:avLst/>
          </a:prstGeom>
          <a:ln>
            <a:solidFill>
              <a:schemeClr val="bg1">
                <a:lumMod val="75000"/>
              </a:schemeClr>
            </a:solidFill>
          </a:ln>
        </p:spPr>
      </p:pic>
      <p:sp>
        <p:nvSpPr>
          <p:cNvPr id="8" name="TextBox 7"/>
          <p:cNvSpPr txBox="1"/>
          <p:nvPr/>
        </p:nvSpPr>
        <p:spPr>
          <a:xfrm>
            <a:off x="6029727" y="5901769"/>
            <a:ext cx="2839953" cy="246221"/>
          </a:xfrm>
          <a:prstGeom prst="rect">
            <a:avLst/>
          </a:prstGeom>
          <a:noFill/>
        </p:spPr>
        <p:txBody>
          <a:bodyPr wrap="none" rtlCol="0">
            <a:spAutoFit/>
          </a:bodyPr>
          <a:lstStyle/>
          <a:p>
            <a:pPr algn="r"/>
            <a:r>
              <a:rPr lang="en-US" sz="1000" i="1" dirty="0" smtClean="0">
                <a:solidFill>
                  <a:schemeClr val="bg1">
                    <a:lumMod val="65000"/>
                  </a:schemeClr>
                </a:solidFill>
              </a:rPr>
              <a:t>Original briefing form from Johns Hopkins Hospital</a:t>
            </a:r>
            <a:endParaRPr lang="en-US" sz="1000" i="1" dirty="0">
              <a:solidFill>
                <a:schemeClr val="bg1">
                  <a:lumMod val="65000"/>
                </a:schemeClr>
              </a:solidFill>
            </a:endParaRPr>
          </a:p>
        </p:txBody>
      </p:sp>
    </p:spTree>
    <p:extLst>
      <p:ext uri="{BB962C8B-B14F-4D97-AF65-F5344CB8AC3E}">
        <p14:creationId xmlns:p14="http://schemas.microsoft.com/office/powerpoint/2010/main" val="745011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normAutofit/>
          </a:bodyPr>
          <a:lstStyle/>
          <a:p>
            <a:r>
              <a:rPr lang="en-US" dirty="0" smtClean="0">
                <a:solidFill>
                  <a:srgbClr val="FFFFFF"/>
                </a:solidFill>
                <a:latin typeface="Calibri"/>
                <a:ea typeface="MS PGothic" charset="0"/>
                <a:cs typeface="Calibri"/>
              </a:rPr>
              <a:t>Real-Time Identification of Defects</a:t>
            </a:r>
            <a:r>
              <a:rPr lang="en-US" baseline="30000" dirty="0" smtClean="0">
                <a:solidFill>
                  <a:srgbClr val="FFFFFF"/>
                </a:solidFill>
                <a:latin typeface="Calibri"/>
                <a:ea typeface="MS PGothic" charset="0"/>
                <a:cs typeface="Calibri"/>
              </a:rPr>
              <a:t>11</a:t>
            </a:r>
            <a:endParaRPr lang="en-US" baseline="30000" dirty="0">
              <a:solidFill>
                <a:srgbClr val="FFFFFF"/>
              </a:solidFill>
              <a:latin typeface="Calibri"/>
              <a:ea typeface="MS PGothic" charset="0"/>
              <a:cs typeface="Calibri"/>
            </a:endParaRPr>
          </a:p>
        </p:txBody>
      </p:sp>
      <p:sp>
        <p:nvSpPr>
          <p:cNvPr id="9" name="Content Placeholder 6"/>
          <p:cNvSpPr>
            <a:spLocks noGrp="1"/>
          </p:cNvSpPr>
          <p:nvPr>
            <p:ph idx="1"/>
          </p:nvPr>
        </p:nvSpPr>
        <p:spPr>
          <a:xfrm>
            <a:off x="457200" y="1371600"/>
            <a:ext cx="3429000" cy="4734296"/>
          </a:xfrm>
        </p:spPr>
        <p:txBody>
          <a:bodyPr>
            <a:noAutofit/>
          </a:bodyPr>
          <a:lstStyle/>
          <a:p>
            <a:pPr>
              <a:spcBef>
                <a:spcPts val="600"/>
              </a:spcBef>
              <a:spcAft>
                <a:spcPts val="600"/>
              </a:spcAft>
            </a:pPr>
            <a:r>
              <a:rPr lang="en-US" sz="2400" dirty="0"/>
              <a:t>Customize </a:t>
            </a:r>
            <a:r>
              <a:rPr lang="en-US" sz="2400" dirty="0" smtClean="0"/>
              <a:t>tool </a:t>
            </a:r>
            <a:r>
              <a:rPr lang="en-US" sz="2400" dirty="0"/>
              <a:t>based on your </a:t>
            </a:r>
            <a:r>
              <a:rPr lang="en-US" sz="2400" dirty="0" smtClean="0"/>
              <a:t>department’s specific </a:t>
            </a:r>
            <a:r>
              <a:rPr lang="en-US" sz="2400" dirty="0"/>
              <a:t>needs</a:t>
            </a:r>
          </a:p>
          <a:p>
            <a:pPr>
              <a:spcBef>
                <a:spcPts val="600"/>
              </a:spcBef>
              <a:spcAft>
                <a:spcPts val="600"/>
              </a:spcAft>
            </a:pPr>
            <a:r>
              <a:rPr lang="en-US" sz="2400" dirty="0"/>
              <a:t>Add </a:t>
            </a:r>
            <a:r>
              <a:rPr lang="en-US" sz="2400" dirty="0" smtClean="0"/>
              <a:t>local bundle </a:t>
            </a:r>
            <a:r>
              <a:rPr lang="en-US" sz="2400" dirty="0"/>
              <a:t>components </a:t>
            </a:r>
            <a:r>
              <a:rPr lang="en-US" sz="2400" dirty="0" smtClean="0"/>
              <a:t>to your tool version</a:t>
            </a:r>
            <a:endParaRPr lang="en-US" sz="2400" dirty="0"/>
          </a:p>
          <a:p>
            <a:pPr>
              <a:spcBef>
                <a:spcPts val="600"/>
              </a:spcBef>
              <a:spcAft>
                <a:spcPts val="600"/>
              </a:spcAft>
            </a:pPr>
            <a:r>
              <a:rPr lang="en-US" sz="2400" dirty="0" smtClean="0"/>
              <a:t>Use debriefing comments to identify system defects and drive improvement efforts</a:t>
            </a:r>
          </a:p>
          <a:p>
            <a:pPr>
              <a:spcBef>
                <a:spcPts val="600"/>
              </a:spcBef>
              <a:spcAft>
                <a:spcPts val="600"/>
              </a:spcAft>
            </a:pPr>
            <a:r>
              <a:rPr lang="en-US" sz="2400" dirty="0" smtClean="0"/>
              <a:t>Log defects</a:t>
            </a:r>
          </a:p>
          <a:p>
            <a:pPr>
              <a:spcBef>
                <a:spcPts val="600"/>
              </a:spcBef>
              <a:spcAft>
                <a:spcPts val="600"/>
              </a:spcAft>
            </a:pPr>
            <a:endParaRPr lang="en-US" sz="2400" dirty="0" smtClean="0"/>
          </a:p>
        </p:txBody>
      </p:sp>
      <p:grpSp>
        <p:nvGrpSpPr>
          <p:cNvPr id="8" name="Group 7" descr="Revised briefing tool customized for the colorectal department based on their chosen bundled interventions" title="Revised Briefing tool for colorectal department"/>
          <p:cNvGrpSpPr/>
          <p:nvPr/>
        </p:nvGrpSpPr>
        <p:grpSpPr>
          <a:xfrm>
            <a:off x="3810000" y="1880383"/>
            <a:ext cx="5260051" cy="3995501"/>
            <a:chOff x="3810000" y="1880383"/>
            <a:chExt cx="5260051" cy="3995501"/>
          </a:xfrm>
        </p:grpSpPr>
        <p:pic>
          <p:nvPicPr>
            <p:cNvPr id="4" name="Picture 3" descr="Revised briefing tool customized for the colorectal department based on their chosen bundled interventions" title="Revised Briefing tool for colorectal department"/>
            <p:cNvPicPr>
              <a:picLocks noChangeAspect="1"/>
            </p:cNvPicPr>
            <p:nvPr/>
          </p:nvPicPr>
          <p:blipFill rotWithShape="1">
            <a:blip r:embed="rId3" cstate="email">
              <a:extLst>
                <a:ext uri="{28A0092B-C50C-407E-A947-70E740481C1C}">
                  <a14:useLocalDpi xmlns:a14="http://schemas.microsoft.com/office/drawing/2010/main" val="0"/>
                </a:ext>
              </a:extLst>
            </a:blip>
            <a:srcRect t="13140"/>
            <a:stretch/>
          </p:blipFill>
          <p:spPr>
            <a:xfrm>
              <a:off x="3886200" y="2187034"/>
              <a:ext cx="5113790" cy="3375565"/>
            </a:xfrm>
            <a:prstGeom prst="rect">
              <a:avLst/>
            </a:prstGeom>
            <a:ln>
              <a:noFill/>
            </a:ln>
          </p:spPr>
        </p:pic>
        <p:sp>
          <p:nvSpPr>
            <p:cNvPr id="2" name="TextBox 1"/>
            <p:cNvSpPr txBox="1"/>
            <p:nvPr/>
          </p:nvSpPr>
          <p:spPr>
            <a:xfrm>
              <a:off x="4443790" y="5598885"/>
              <a:ext cx="4626261" cy="276999"/>
            </a:xfrm>
            <a:prstGeom prst="rect">
              <a:avLst/>
            </a:prstGeom>
            <a:noFill/>
          </p:spPr>
          <p:txBody>
            <a:bodyPr wrap="none" rtlCol="0">
              <a:spAutoFit/>
            </a:bodyPr>
            <a:lstStyle/>
            <a:p>
              <a:r>
                <a:rPr lang="en-US" sz="1200" i="1" dirty="0" smtClean="0">
                  <a:solidFill>
                    <a:schemeClr val="bg1">
                      <a:lumMod val="65000"/>
                    </a:schemeClr>
                  </a:solidFill>
                </a:rPr>
                <a:t>Sample checklist created by the Johns Hopkins Colorectal Surgery team</a:t>
              </a:r>
              <a:endParaRPr lang="en-US" sz="1200" i="1" dirty="0">
                <a:solidFill>
                  <a:schemeClr val="bg1">
                    <a:lumMod val="65000"/>
                  </a:schemeClr>
                </a:solidFill>
              </a:endParaRPr>
            </a:p>
          </p:txBody>
        </p:sp>
        <p:sp>
          <p:nvSpPr>
            <p:cNvPr id="6" name="TextBox 5"/>
            <p:cNvSpPr txBox="1"/>
            <p:nvPr/>
          </p:nvSpPr>
          <p:spPr>
            <a:xfrm>
              <a:off x="4495800" y="1880383"/>
              <a:ext cx="4187940" cy="369332"/>
            </a:xfrm>
            <a:prstGeom prst="rect">
              <a:avLst/>
            </a:prstGeom>
            <a:noFill/>
          </p:spPr>
          <p:txBody>
            <a:bodyPr wrap="none" rtlCol="0">
              <a:spAutoFit/>
            </a:bodyPr>
            <a:lstStyle/>
            <a:p>
              <a:r>
                <a:rPr lang="en-US" dirty="0" smtClean="0">
                  <a:solidFill>
                    <a:schemeClr val="tx1">
                      <a:lumMod val="65000"/>
                      <a:lumOff val="35000"/>
                    </a:schemeClr>
                  </a:solidFill>
                </a:rPr>
                <a:t>COLORECTAL SURGICAL SAFETY CHECKLIST</a:t>
              </a:r>
              <a:endParaRPr lang="en-US" dirty="0">
                <a:solidFill>
                  <a:schemeClr val="tx1">
                    <a:lumMod val="65000"/>
                    <a:lumOff val="35000"/>
                  </a:schemeClr>
                </a:solidFill>
              </a:endParaRPr>
            </a:p>
          </p:txBody>
        </p:sp>
        <p:sp>
          <p:nvSpPr>
            <p:cNvPr id="7" name="Rectangle 6"/>
            <p:cNvSpPr/>
            <p:nvPr/>
          </p:nvSpPr>
          <p:spPr>
            <a:xfrm>
              <a:off x="3810000" y="1905000"/>
              <a:ext cx="5105400" cy="3733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2826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normAutofit/>
          </a:bodyPr>
          <a:lstStyle/>
          <a:p>
            <a:r>
              <a:rPr lang="en-US" dirty="0">
                <a:solidFill>
                  <a:schemeClr val="bg1"/>
                </a:solidFill>
                <a:effectLst/>
                <a:latin typeface="Calibri"/>
                <a:ea typeface="MS PGothic" charset="0"/>
                <a:cs typeface="Calibri"/>
              </a:rPr>
              <a:t>Debriefing Defect Logbook</a:t>
            </a:r>
          </a:p>
        </p:txBody>
      </p:sp>
      <p:sp>
        <p:nvSpPr>
          <p:cNvPr id="3" name="Content Placeholder 2"/>
          <p:cNvSpPr>
            <a:spLocks noGrp="1"/>
          </p:cNvSpPr>
          <p:nvPr>
            <p:ph idx="1"/>
          </p:nvPr>
        </p:nvSpPr>
        <p:spPr/>
        <p:txBody>
          <a:bodyPr>
            <a:normAutofit/>
          </a:bodyPr>
          <a:lstStyle/>
          <a:p>
            <a:pPr marL="0" indent="0">
              <a:buNone/>
            </a:pPr>
            <a:r>
              <a:rPr lang="en-US" sz="2800" dirty="0" smtClean="0"/>
              <a:t>Sample debriefing log of defects</a:t>
            </a:r>
            <a:endParaRPr lang="en-US" sz="2800" dirty="0"/>
          </a:p>
        </p:txBody>
      </p:sp>
      <p:graphicFrame>
        <p:nvGraphicFramePr>
          <p:cNvPr id="2" name="Table 1" descr="Two examples shared with the following column headings: Nurse, Anesthesiologist, Equipment, Comment, and Action Plan&#10;&#10;First example of an instrument defect: Wrong tray; got a medium, but needed major 1 &amp; 2&#10;Action: Check type of case; possible preference card update&#10;&#10;Second example of an equipment defect: Ultrasound was needed in another room, repeated calls during critical part of case. Frustrated MD stopped the procedure for the other OR and waited 15 minutes for the equipment to be returned&#10;Action: Contacted ultrasound manager Bob about getting another device. New clinical building impact; Plan to teach sonographers how to use an alternate device in some cases to alleviate burden in short-term; long-term fix under review" title="Sample debriefing log of defects"/>
          <p:cNvGraphicFramePr>
            <a:graphicFrameLocks noGrp="1"/>
          </p:cNvGraphicFramePr>
          <p:nvPr>
            <p:extLst>
              <p:ext uri="{D42A27DB-BD31-4B8C-83A1-F6EECF244321}">
                <p14:modId xmlns:p14="http://schemas.microsoft.com/office/powerpoint/2010/main" val="3961399924"/>
              </p:ext>
            </p:extLst>
          </p:nvPr>
        </p:nvGraphicFramePr>
        <p:xfrm>
          <a:off x="457200" y="2209800"/>
          <a:ext cx="8305800" cy="3540760"/>
        </p:xfrm>
        <a:graphic>
          <a:graphicData uri="http://schemas.openxmlformats.org/drawingml/2006/table">
            <a:tbl>
              <a:tblPr firstRow="1" bandRow="1">
                <a:tableStyleId>{7DF18680-E054-41AD-8BC1-D1AEF772440D}</a:tableStyleId>
              </a:tblPr>
              <a:tblGrid>
                <a:gridCol w="902804">
                  <a:extLst>
                    <a:ext uri="{9D8B030D-6E8A-4147-A177-3AD203B41FA5}">
                      <a16:colId xmlns:a16="http://schemas.microsoft.com/office/drawing/2014/main" xmlns="" val="20000"/>
                    </a:ext>
                  </a:extLst>
                </a:gridCol>
                <a:gridCol w="1354206">
                  <a:extLst>
                    <a:ext uri="{9D8B030D-6E8A-4147-A177-3AD203B41FA5}">
                      <a16:colId xmlns:a16="http://schemas.microsoft.com/office/drawing/2014/main" xmlns="" val="20001"/>
                    </a:ext>
                  </a:extLst>
                </a:gridCol>
                <a:gridCol w="1534768">
                  <a:extLst>
                    <a:ext uri="{9D8B030D-6E8A-4147-A177-3AD203B41FA5}">
                      <a16:colId xmlns:a16="http://schemas.microsoft.com/office/drawing/2014/main" xmlns="" val="20002"/>
                    </a:ext>
                  </a:extLst>
                </a:gridCol>
                <a:gridCol w="2257011">
                  <a:extLst>
                    <a:ext uri="{9D8B030D-6E8A-4147-A177-3AD203B41FA5}">
                      <a16:colId xmlns:a16="http://schemas.microsoft.com/office/drawing/2014/main" xmlns="" val="20003"/>
                    </a:ext>
                  </a:extLst>
                </a:gridCol>
                <a:gridCol w="2257011">
                  <a:extLst>
                    <a:ext uri="{9D8B030D-6E8A-4147-A177-3AD203B41FA5}">
                      <a16:colId xmlns:a16="http://schemas.microsoft.com/office/drawing/2014/main" xmlns="" val="20004"/>
                    </a:ext>
                  </a:extLst>
                </a:gridCol>
              </a:tblGrid>
              <a:tr h="370840">
                <a:tc>
                  <a:txBody>
                    <a:bodyPr/>
                    <a:lstStyle/>
                    <a:p>
                      <a:r>
                        <a:rPr lang="en-US" dirty="0" smtClean="0"/>
                        <a:t>NURSE</a:t>
                      </a:r>
                      <a:endParaRPr lang="en-US" dirty="0"/>
                    </a:p>
                  </a:txBody>
                  <a:tcPr anchor="b"/>
                </a:tc>
                <a:tc>
                  <a:txBody>
                    <a:bodyPr/>
                    <a:lstStyle/>
                    <a:p>
                      <a:r>
                        <a:rPr lang="en-US" dirty="0" smtClean="0"/>
                        <a:t>ANESTHES-IOLOGIST</a:t>
                      </a:r>
                      <a:endParaRPr lang="en-US" dirty="0"/>
                    </a:p>
                  </a:txBody>
                  <a:tcPr anchor="b"/>
                </a:tc>
                <a:tc>
                  <a:txBody>
                    <a:bodyPr/>
                    <a:lstStyle/>
                    <a:p>
                      <a:r>
                        <a:rPr lang="en-US" dirty="0" smtClean="0"/>
                        <a:t>EQUIPMENT</a:t>
                      </a:r>
                      <a:endParaRPr lang="en-US" dirty="0"/>
                    </a:p>
                  </a:txBody>
                  <a:tcPr anchor="b"/>
                </a:tc>
                <a:tc>
                  <a:txBody>
                    <a:bodyPr/>
                    <a:lstStyle/>
                    <a:p>
                      <a:r>
                        <a:rPr lang="en-US" dirty="0" smtClean="0"/>
                        <a:t>COMMENT</a:t>
                      </a:r>
                      <a:endParaRPr lang="en-US" dirty="0"/>
                    </a:p>
                  </a:txBody>
                  <a:tcPr anchor="b"/>
                </a:tc>
                <a:tc>
                  <a:txBody>
                    <a:bodyPr/>
                    <a:lstStyle/>
                    <a:p>
                      <a:r>
                        <a:rPr lang="en-US" dirty="0" smtClean="0"/>
                        <a:t>ACTION</a:t>
                      </a:r>
                      <a:r>
                        <a:rPr lang="en-US" baseline="0" dirty="0" smtClean="0"/>
                        <a:t> PLAN</a:t>
                      </a:r>
                      <a:endParaRPr lang="en-US" dirty="0"/>
                    </a:p>
                  </a:txBody>
                  <a:tcPr anchor="b"/>
                </a:tc>
                <a:extLst>
                  <a:ext uri="{0D108BD9-81ED-4DB2-BD59-A6C34878D82A}">
                    <a16:rowId xmlns:a16="http://schemas.microsoft.com/office/drawing/2014/main" xmlns="" val="10000"/>
                  </a:ext>
                </a:extLst>
              </a:tr>
              <a:tr h="370840">
                <a:tc>
                  <a:txBody>
                    <a:bodyPr/>
                    <a:lstStyle/>
                    <a:p>
                      <a:r>
                        <a:rPr lang="en-US" sz="1400" dirty="0" smtClean="0"/>
                        <a:t>Smith</a:t>
                      </a:r>
                      <a:endParaRPr lang="en-US" sz="1400" dirty="0"/>
                    </a:p>
                  </a:txBody>
                  <a:tcPr/>
                </a:tc>
                <a:tc>
                  <a:txBody>
                    <a:bodyPr/>
                    <a:lstStyle/>
                    <a:p>
                      <a:r>
                        <a:rPr lang="en-US" sz="1400" dirty="0" smtClean="0"/>
                        <a:t>Jones</a:t>
                      </a:r>
                      <a:endParaRPr lang="en-US" sz="1400" dirty="0"/>
                    </a:p>
                  </a:txBody>
                  <a:tcPr/>
                </a:tc>
                <a:tc>
                  <a:txBody>
                    <a:bodyPr/>
                    <a:lstStyle/>
                    <a:p>
                      <a:r>
                        <a:rPr lang="en-US" sz="1400" dirty="0" smtClean="0"/>
                        <a:t>Instruments</a:t>
                      </a:r>
                      <a:endParaRPr lang="en-US" sz="1400" dirty="0"/>
                    </a:p>
                  </a:txBody>
                  <a:tcPr/>
                </a:tc>
                <a:tc>
                  <a:txBody>
                    <a:bodyPr/>
                    <a:lstStyle/>
                    <a:p>
                      <a:r>
                        <a:rPr lang="en-US" sz="1400" dirty="0" smtClean="0"/>
                        <a:t>Wrong tray;</a:t>
                      </a:r>
                      <a:r>
                        <a:rPr lang="en-US" sz="1400" baseline="0" dirty="0" smtClean="0"/>
                        <a:t> got a medium, but needed major 1 &amp; 2</a:t>
                      </a:r>
                      <a:endParaRPr lang="en-US" sz="1400" dirty="0"/>
                    </a:p>
                  </a:txBody>
                  <a:tcPr/>
                </a:tc>
                <a:tc>
                  <a:txBody>
                    <a:bodyPr/>
                    <a:lstStyle/>
                    <a:p>
                      <a:r>
                        <a:rPr lang="en-US" sz="1400" dirty="0" smtClean="0"/>
                        <a:t>Check type of case; possible preference card update</a:t>
                      </a:r>
                      <a:endParaRPr lang="en-US" sz="1400" dirty="0"/>
                    </a:p>
                  </a:txBody>
                  <a:tcPr/>
                </a:tc>
                <a:extLst>
                  <a:ext uri="{0D108BD9-81ED-4DB2-BD59-A6C34878D82A}">
                    <a16:rowId xmlns:a16="http://schemas.microsoft.com/office/drawing/2014/main" xmlns="" val="10001"/>
                  </a:ext>
                </a:extLst>
              </a:tr>
              <a:tr h="370840">
                <a:tc>
                  <a:txBody>
                    <a:bodyPr/>
                    <a:lstStyle/>
                    <a:p>
                      <a:r>
                        <a:rPr lang="en-US" sz="1400" dirty="0" smtClean="0"/>
                        <a:t>Hanks</a:t>
                      </a:r>
                      <a:endParaRPr lang="en-US" sz="1400" dirty="0"/>
                    </a:p>
                  </a:txBody>
                  <a:tcPr/>
                </a:tc>
                <a:tc>
                  <a:txBody>
                    <a:bodyPr/>
                    <a:lstStyle/>
                    <a:p>
                      <a:r>
                        <a:rPr lang="en-US" sz="1400" dirty="0" smtClean="0"/>
                        <a:t>Wilson</a:t>
                      </a:r>
                      <a:endParaRPr lang="en-US" sz="1400" dirty="0"/>
                    </a:p>
                  </a:txBody>
                  <a:tcPr/>
                </a:tc>
                <a:tc>
                  <a:txBody>
                    <a:bodyPr/>
                    <a:lstStyle/>
                    <a:p>
                      <a:r>
                        <a:rPr lang="en-US" sz="1400" dirty="0" smtClean="0"/>
                        <a:t>Equipment</a:t>
                      </a:r>
                      <a:endParaRPr lang="en-US" sz="1400" dirty="0"/>
                    </a:p>
                  </a:txBody>
                  <a:tcPr/>
                </a:tc>
                <a:tc>
                  <a:txBody>
                    <a:bodyPr/>
                    <a:lstStyle/>
                    <a:p>
                      <a:r>
                        <a:rPr lang="en-US" sz="1400" dirty="0" smtClean="0"/>
                        <a:t>Ultrasound was needed in another room,</a:t>
                      </a:r>
                      <a:r>
                        <a:rPr lang="en-US" sz="1400" baseline="0" dirty="0" smtClean="0"/>
                        <a:t> repeated calls during critical part of case. Frustrated M.D. stopped the procedure for the other OR and waited 15 minutes for the equipment to be returned</a:t>
                      </a:r>
                      <a:endParaRPr lang="en-US" sz="1400" dirty="0"/>
                    </a:p>
                  </a:txBody>
                  <a:tcPr/>
                </a:tc>
                <a:tc>
                  <a:txBody>
                    <a:bodyPr/>
                    <a:lstStyle/>
                    <a:p>
                      <a:r>
                        <a:rPr lang="en-US" sz="1400" dirty="0" smtClean="0"/>
                        <a:t>Contacted ultrasound</a:t>
                      </a:r>
                      <a:r>
                        <a:rPr lang="en-US" sz="1400" baseline="0" dirty="0" smtClean="0"/>
                        <a:t> manager Bob about getting another device. New clinical building impact; plan to teach sonographers how to use an alternate device in some cases to alleviate burden in short term; long-term fix under review</a:t>
                      </a:r>
                      <a:endParaRPr lang="en-US" sz="1400" dirty="0"/>
                    </a:p>
                  </a:txBody>
                  <a:tcPr/>
                </a:tc>
                <a:extLst>
                  <a:ext uri="{0D108BD9-81ED-4DB2-BD59-A6C34878D82A}">
                    <a16:rowId xmlns:a16="http://schemas.microsoft.com/office/drawing/2014/main" xmlns="" val="1000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436838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0" y="30678"/>
            <a:ext cx="9144000" cy="807522"/>
          </a:xfrm>
        </p:spPr>
        <p:txBody>
          <a:bodyPr>
            <a:noAutofit/>
          </a:bodyPr>
          <a:lstStyle/>
          <a:p>
            <a:r>
              <a:rPr lang="en-US" dirty="0">
                <a:solidFill>
                  <a:schemeClr val="bg1"/>
                </a:solidFill>
                <a:latin typeface="Calibri"/>
                <a:ea typeface="MS PGothic" charset="0"/>
                <a:cs typeface="Calibri"/>
              </a:rPr>
              <a:t>Example of Defects Addressed:  Instruments</a:t>
            </a:r>
          </a:p>
        </p:txBody>
      </p:sp>
      <p:sp>
        <p:nvSpPr>
          <p:cNvPr id="6" name="Content Placeholder 2"/>
          <p:cNvSpPr>
            <a:spLocks noGrp="1"/>
          </p:cNvSpPr>
          <p:nvPr>
            <p:ph idx="1"/>
          </p:nvPr>
        </p:nvSpPr>
        <p:spPr>
          <a:xfrm>
            <a:off x="457200" y="1371600"/>
            <a:ext cx="4419600" cy="4734296"/>
          </a:xfrm>
        </p:spPr>
        <p:txBody>
          <a:bodyPr>
            <a:noAutofit/>
          </a:bodyPr>
          <a:lstStyle/>
          <a:p>
            <a:pPr marL="0" indent="0">
              <a:spcBef>
                <a:spcPts val="0"/>
              </a:spcBef>
              <a:buFontTx/>
              <a:buNone/>
              <a:defRPr/>
            </a:pPr>
            <a:r>
              <a:rPr lang="en-US" sz="2800" b="1" dirty="0" smtClean="0">
                <a:solidFill>
                  <a:schemeClr val="accent5"/>
                </a:solidFill>
              </a:rPr>
              <a:t>Problem</a:t>
            </a:r>
            <a:endParaRPr lang="en-US" sz="2800" dirty="0">
              <a:solidFill>
                <a:schemeClr val="accent5"/>
              </a:solidFill>
            </a:endParaRPr>
          </a:p>
          <a:p>
            <a:pPr marL="0" indent="0">
              <a:spcBef>
                <a:spcPts val="0"/>
              </a:spcBef>
              <a:spcAft>
                <a:spcPts val="1200"/>
              </a:spcAft>
              <a:buFontTx/>
              <a:buNone/>
              <a:defRPr/>
            </a:pPr>
            <a:r>
              <a:rPr lang="en-US" sz="2400" dirty="0" smtClean="0"/>
              <a:t>Conflict with colorectal surgical instrument set</a:t>
            </a:r>
            <a:endParaRPr lang="en-US" sz="2400" b="1" dirty="0" smtClean="0"/>
          </a:p>
          <a:p>
            <a:pPr marL="0" indent="0">
              <a:spcBef>
                <a:spcPts val="0"/>
              </a:spcBef>
              <a:buFontTx/>
              <a:buNone/>
              <a:defRPr/>
            </a:pPr>
            <a:r>
              <a:rPr lang="en-US" sz="2800" b="1" dirty="0">
                <a:solidFill>
                  <a:schemeClr val="accent5"/>
                </a:solidFill>
              </a:rPr>
              <a:t>Solution</a:t>
            </a:r>
          </a:p>
          <a:p>
            <a:pPr marL="0" indent="0">
              <a:spcBef>
                <a:spcPts val="0"/>
              </a:spcBef>
              <a:spcAft>
                <a:spcPts val="1200"/>
              </a:spcAft>
              <a:buNone/>
              <a:defRPr/>
            </a:pPr>
            <a:r>
              <a:rPr lang="en-US" sz="2400" dirty="0" smtClean="0"/>
              <a:t>Increased fleet from two to four</a:t>
            </a:r>
          </a:p>
          <a:p>
            <a:pPr marL="0" indent="0">
              <a:spcBef>
                <a:spcPts val="0"/>
              </a:spcBef>
              <a:spcAft>
                <a:spcPts val="1200"/>
              </a:spcAft>
              <a:buNone/>
              <a:defRPr/>
            </a:pPr>
            <a:r>
              <a:rPr lang="en-US" sz="2400" dirty="0" smtClean="0"/>
              <a:t>Reorganized set contents so it is only pulled for cases when really needed</a:t>
            </a:r>
          </a:p>
          <a:p>
            <a:pPr marL="0" indent="0">
              <a:spcBef>
                <a:spcPts val="0"/>
              </a:spcBef>
              <a:buNone/>
              <a:defRPr/>
            </a:pPr>
            <a:r>
              <a:rPr lang="en-US" sz="2800" b="1" dirty="0">
                <a:solidFill>
                  <a:schemeClr val="accent5"/>
                </a:solidFill>
              </a:rPr>
              <a:t>Impact</a:t>
            </a:r>
          </a:p>
          <a:p>
            <a:pPr marL="0" indent="0">
              <a:spcBef>
                <a:spcPts val="0"/>
              </a:spcBef>
              <a:spcAft>
                <a:spcPts val="600"/>
              </a:spcAft>
              <a:buNone/>
              <a:defRPr/>
            </a:pPr>
            <a:r>
              <a:rPr lang="en-US" sz="2400" dirty="0"/>
              <a:t>Instruments available when needed </a:t>
            </a:r>
          </a:p>
          <a:p>
            <a:pPr marL="0" indent="0">
              <a:spcBef>
                <a:spcPts val="0"/>
              </a:spcBef>
              <a:spcAft>
                <a:spcPts val="600"/>
              </a:spcAft>
              <a:buNone/>
              <a:defRPr/>
            </a:pPr>
            <a:endParaRPr lang="en-US" sz="2400" dirty="0" smtClean="0"/>
          </a:p>
        </p:txBody>
      </p:sp>
      <p:pic>
        <p:nvPicPr>
          <p:cNvPr id="103427" name="Content Placeholder 1" descr="A picture of a colorectal surgery set of tools" title="Colorectal surgery set"/>
          <p:cNvPicPr>
            <a:picLocks noGrp="1" noChangeAspect="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5105400" y="1447800"/>
            <a:ext cx="3600450" cy="4800600"/>
          </a:xfrm>
          <a:ln>
            <a:solidFill>
              <a:srgbClr val="BFBFBF"/>
            </a:solidFill>
          </a:ln>
        </p:spPr>
      </p:pic>
    </p:spTree>
    <p:extLst>
      <p:ext uri="{BB962C8B-B14F-4D97-AF65-F5344CB8AC3E}">
        <p14:creationId xmlns:p14="http://schemas.microsoft.com/office/powerpoint/2010/main" val="1601501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Evaluate</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dirty="0" smtClean="0"/>
              <a:t>An equally important and challenging task</a:t>
            </a:r>
          </a:p>
          <a:p>
            <a:r>
              <a:rPr lang="en-US" dirty="0"/>
              <a:t>E</a:t>
            </a:r>
            <a:r>
              <a:rPr lang="en-US" dirty="0" smtClean="0"/>
              <a:t>ssential to report progress to your team</a:t>
            </a:r>
          </a:p>
          <a:p>
            <a:pPr lvl="1">
              <a:buClr>
                <a:schemeClr val="accent5"/>
              </a:buClr>
            </a:pPr>
            <a:r>
              <a:rPr lang="en-US" dirty="0"/>
              <a:t>T</a:t>
            </a:r>
            <a:r>
              <a:rPr lang="en-US" dirty="0" smtClean="0"/>
              <a:t>rack your surgical site infection rates and detect trends</a:t>
            </a:r>
          </a:p>
          <a:p>
            <a:pPr lvl="1">
              <a:buClr>
                <a:schemeClr val="accent5"/>
              </a:buClr>
            </a:pPr>
            <a:r>
              <a:rPr lang="en-US" dirty="0" smtClean="0"/>
              <a:t>Post your progress in the unit and discuss during staff meetings</a:t>
            </a:r>
          </a:p>
          <a:p>
            <a:pPr lvl="1">
              <a:buClr>
                <a:schemeClr val="accent5"/>
              </a:buClr>
            </a:pPr>
            <a:r>
              <a:rPr lang="en-US" dirty="0" smtClean="0"/>
              <a:t>Acknowledge and celebrate your successes</a:t>
            </a:r>
          </a:p>
          <a:p>
            <a:pPr marL="400050" lvl="1" indent="0">
              <a:buClr>
                <a:schemeClr val="accent5"/>
              </a:buClr>
              <a:buNone/>
            </a:pPr>
            <a:endParaRPr lang="en-US" sz="3200" dirty="0"/>
          </a:p>
          <a:p>
            <a:pPr marL="400050" lvl="1" indent="0">
              <a:buClr>
                <a:schemeClr val="accent5"/>
              </a:buClr>
              <a:buNone/>
            </a:pPr>
            <a:endParaRPr lang="en-US" sz="3200" dirty="0"/>
          </a:p>
        </p:txBody>
      </p:sp>
    </p:spTree>
    <p:extLst>
      <p:ext uri="{BB962C8B-B14F-4D97-AF65-F5344CB8AC3E}">
        <p14:creationId xmlns:p14="http://schemas.microsoft.com/office/powerpoint/2010/main" val="745443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dirty="0" smtClean="0">
                <a:solidFill>
                  <a:schemeClr val="bg1"/>
                </a:solidFill>
                <a:latin typeface="Calibri"/>
                <a:ea typeface="MS PGothic" charset="0"/>
                <a:cs typeface="Calibri"/>
              </a:rPr>
              <a:t>Key Points</a:t>
            </a:r>
            <a:endParaRPr lang="en-US" dirty="0">
              <a:solidFill>
                <a:schemeClr val="bg1"/>
              </a:solidFill>
              <a:latin typeface="Calibri"/>
              <a:ea typeface="MS PGothic" charset="0"/>
              <a:cs typeface="Calibri"/>
            </a:endParaRPr>
          </a:p>
        </p:txBody>
      </p:sp>
      <p:sp>
        <p:nvSpPr>
          <p:cNvPr id="7" name="Content Placeholder 6"/>
          <p:cNvSpPr>
            <a:spLocks noGrp="1"/>
          </p:cNvSpPr>
          <p:nvPr>
            <p:ph idx="1"/>
          </p:nvPr>
        </p:nvSpPr>
        <p:spPr>
          <a:xfrm>
            <a:off x="457200" y="1219200"/>
            <a:ext cx="8229600" cy="4734296"/>
          </a:xfrm>
        </p:spPr>
        <p:txBody>
          <a:bodyPr>
            <a:normAutofit/>
          </a:bodyPr>
          <a:lstStyle/>
          <a:p>
            <a:pPr>
              <a:spcBef>
                <a:spcPts val="0"/>
              </a:spcBef>
              <a:spcAft>
                <a:spcPts val="1200"/>
              </a:spcAft>
            </a:pPr>
            <a:r>
              <a:rPr lang="en-US" sz="2800" dirty="0"/>
              <a:t>Briefings and debriefings </a:t>
            </a:r>
            <a:r>
              <a:rPr lang="en-US" sz="2800" dirty="0" smtClean="0"/>
              <a:t>provide a proven effective </a:t>
            </a:r>
            <a:r>
              <a:rPr lang="en-US" sz="2800" dirty="0"/>
              <a:t>strategy to standardize care and create independent </a:t>
            </a:r>
            <a:r>
              <a:rPr lang="en-US" sz="2800" dirty="0" smtClean="0"/>
              <a:t>checks</a:t>
            </a:r>
            <a:endParaRPr lang="en-US" sz="2800" dirty="0"/>
          </a:p>
          <a:p>
            <a:pPr>
              <a:spcBef>
                <a:spcPts val="0"/>
              </a:spcBef>
              <a:spcAft>
                <a:spcPts val="1200"/>
              </a:spcAft>
            </a:pPr>
            <a:r>
              <a:rPr lang="en-US" sz="2800" dirty="0" smtClean="0"/>
              <a:t>Moving </a:t>
            </a:r>
            <a:r>
              <a:rPr lang="en-US" sz="2800" dirty="0"/>
              <a:t>staff from compliant to </a:t>
            </a:r>
            <a:r>
              <a:rPr lang="en-US" sz="2800" dirty="0" smtClean="0"/>
              <a:t>engaged is key to a successful intervention</a:t>
            </a:r>
            <a:endParaRPr lang="en-US" sz="2800" dirty="0"/>
          </a:p>
          <a:p>
            <a:pPr>
              <a:spcBef>
                <a:spcPts val="0"/>
              </a:spcBef>
              <a:spcAft>
                <a:spcPts val="1200"/>
              </a:spcAft>
            </a:pPr>
            <a:r>
              <a:rPr lang="en-US" sz="2800" dirty="0" smtClean="0"/>
              <a:t>Briefing and debriefing tools must be customized </a:t>
            </a:r>
            <a:r>
              <a:rPr lang="en-US" sz="2800" dirty="0"/>
              <a:t>to address your </a:t>
            </a:r>
            <a:r>
              <a:rPr lang="en-US" sz="2800" dirty="0" smtClean="0"/>
              <a:t>local defects and goals</a:t>
            </a:r>
            <a:endParaRPr lang="en-US" sz="2800" dirty="0"/>
          </a:p>
          <a:p>
            <a:pPr>
              <a:spcBef>
                <a:spcPts val="0"/>
              </a:spcBef>
              <a:spcAft>
                <a:spcPts val="1200"/>
              </a:spcAft>
            </a:pPr>
            <a:r>
              <a:rPr lang="en-US" sz="2800" dirty="0"/>
              <a:t>Close the loop to solve </a:t>
            </a:r>
            <a:r>
              <a:rPr lang="en-US" sz="2800" dirty="0" smtClean="0"/>
              <a:t>defects at the system level</a:t>
            </a:r>
            <a:endParaRPr lang="en-US" sz="2800" dirty="0"/>
          </a:p>
        </p:txBody>
      </p:sp>
    </p:spTree>
    <p:extLst>
      <p:ext uri="{BB962C8B-B14F-4D97-AF65-F5344CB8AC3E}">
        <p14:creationId xmlns:p14="http://schemas.microsoft.com/office/powerpoint/2010/main" val="828523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p:txBody>
          <a:bodyPr>
            <a:normAutofit/>
          </a:bodyPr>
          <a:lstStyle/>
          <a:p>
            <a:r>
              <a:rPr lang="en-US" altLang="en-US" dirty="0" smtClean="0">
                <a:solidFill>
                  <a:srgbClr val="FFFFFF"/>
                </a:solidFill>
              </a:rPr>
              <a:t>This Model Works in th</a:t>
            </a:r>
            <a:r>
              <a:rPr lang="en-US" altLang="en-US" dirty="0" smtClean="0"/>
              <a:t>e OR</a:t>
            </a:r>
            <a:endParaRPr lang="en-US" altLang="en-US" dirty="0" smtClean="0">
              <a:solidFill>
                <a:srgbClr val="FFFFFF"/>
              </a:solidFill>
            </a:endParaRPr>
          </a:p>
        </p:txBody>
      </p:sp>
      <p:graphicFrame>
        <p:nvGraphicFramePr>
          <p:cNvPr id="7" name="Chart 6" descr="Chart shows significant drop in SSI rate at Johns Hopkins Hospital as reported through NSQIP from third quarter 2009 through the fourth quarter of 2013. &#10;&#10;Developed at Johns Hopkins Armstrong Institute for Patient Safety and Quality" title="JHH Colorectal SSI rate (NSQIP)"/>
          <p:cNvGraphicFramePr>
            <a:graphicFrameLocks/>
          </p:cNvGraphicFramePr>
          <p:nvPr>
            <p:extLst>
              <p:ext uri="{D42A27DB-BD31-4B8C-83A1-F6EECF244321}">
                <p14:modId xmlns:p14="http://schemas.microsoft.com/office/powerpoint/2010/main" val="2297988078"/>
              </p:ext>
            </p:extLst>
          </p:nvPr>
        </p:nvGraphicFramePr>
        <p:xfrm>
          <a:off x="381000" y="1610380"/>
          <a:ext cx="8472114" cy="41846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62000" y="5943600"/>
            <a:ext cx="5412898" cy="261610"/>
          </a:xfrm>
          <a:prstGeom prst="rect">
            <a:avLst/>
          </a:prstGeom>
          <a:noFill/>
        </p:spPr>
        <p:txBody>
          <a:bodyPr wrap="none" rtlCol="0">
            <a:spAutoFit/>
          </a:bodyPr>
          <a:lstStyle/>
          <a:p>
            <a:pPr algn="r"/>
            <a:r>
              <a:rPr lang="en-US" sz="1100" i="1" dirty="0" smtClean="0"/>
              <a:t>ACS NSQIP–American </a:t>
            </a:r>
            <a:r>
              <a:rPr lang="en-US" sz="1100" i="1" dirty="0"/>
              <a:t>College of Surgeons National Surgical Quality Improvement Program</a:t>
            </a:r>
          </a:p>
        </p:txBody>
      </p:sp>
      <p:sp>
        <p:nvSpPr>
          <p:cNvPr id="9" name="TextBox 8"/>
          <p:cNvSpPr txBox="1"/>
          <p:nvPr/>
        </p:nvSpPr>
        <p:spPr>
          <a:xfrm>
            <a:off x="838200" y="1348770"/>
            <a:ext cx="6338227" cy="523220"/>
          </a:xfrm>
          <a:prstGeom prst="rect">
            <a:avLst/>
          </a:prstGeom>
          <a:noFill/>
        </p:spPr>
        <p:txBody>
          <a:bodyPr wrap="none" rtlCol="0">
            <a:spAutoFit/>
          </a:bodyPr>
          <a:lstStyle/>
          <a:p>
            <a:r>
              <a:rPr lang="en-US" sz="2800" dirty="0">
                <a:latin typeface="Arial" charset="0"/>
                <a:ea typeface="ＭＳ Ｐゴシック" charset="0"/>
                <a:cs typeface="ＭＳ Ｐゴシック" charset="0"/>
              </a:rPr>
              <a:t>Colorectal </a:t>
            </a:r>
            <a:r>
              <a:rPr lang="en-US" sz="2800" dirty="0" smtClean="0">
                <a:latin typeface="Arial" charset="0"/>
                <a:ea typeface="ＭＳ Ｐゴシック" charset="0"/>
                <a:cs typeface="ＭＳ Ｐゴシック" charset="0"/>
              </a:rPr>
              <a:t>NSQIP </a:t>
            </a:r>
            <a:r>
              <a:rPr lang="en-US" sz="2800" dirty="0">
                <a:latin typeface="Arial" charset="0"/>
                <a:ea typeface="ＭＳ Ｐゴシック" charset="0"/>
                <a:cs typeface="ＭＳ Ｐゴシック" charset="0"/>
              </a:rPr>
              <a:t>SSI rate at </a:t>
            </a:r>
            <a:r>
              <a:rPr lang="en-US" sz="2800" dirty="0" smtClean="0">
                <a:latin typeface="Arial" charset="0"/>
                <a:ea typeface="ＭＳ Ｐゴシック" charset="0"/>
                <a:cs typeface="ＭＳ Ｐゴシック" charset="0"/>
              </a:rPr>
              <a:t>Hopkins</a:t>
            </a:r>
            <a:r>
              <a:rPr lang="en-US" sz="2800" baseline="30000" dirty="0">
                <a:latin typeface="Arial" charset="0"/>
                <a:ea typeface="ＭＳ Ｐゴシック" charset="0"/>
                <a:cs typeface="ＭＳ Ｐゴシック" charset="0"/>
              </a:rPr>
              <a:t>2</a:t>
            </a:r>
            <a:r>
              <a:rPr lang="en-US" sz="2800" dirty="0" smtClean="0">
                <a:latin typeface="Arial" charset="0"/>
                <a:ea typeface="ＭＳ Ｐゴシック" charset="0"/>
                <a:cs typeface="ＭＳ Ｐゴシック" charset="0"/>
              </a:rPr>
              <a:t> </a:t>
            </a:r>
            <a:endParaRPr lang="en-US" sz="2800" dirty="0"/>
          </a:p>
        </p:txBody>
      </p:sp>
    </p:spTree>
    <p:extLst>
      <p:ext uri="{BB962C8B-B14F-4D97-AF65-F5344CB8AC3E}">
        <p14:creationId xmlns:p14="http://schemas.microsoft.com/office/powerpoint/2010/main" val="524928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Calibri"/>
                <a:ea typeface="MS PGothic" charset="0"/>
                <a:cs typeface="Calibri"/>
              </a:rPr>
              <a:t>Summary</a:t>
            </a:r>
          </a:p>
        </p:txBody>
      </p:sp>
      <p:sp>
        <p:nvSpPr>
          <p:cNvPr id="4" name="Content Placeholder 3"/>
          <p:cNvSpPr>
            <a:spLocks noGrp="1"/>
          </p:cNvSpPr>
          <p:nvPr>
            <p:ph idx="1"/>
          </p:nvPr>
        </p:nvSpPr>
        <p:spPr>
          <a:xfrm>
            <a:off x="457200" y="2895600"/>
            <a:ext cx="8229600" cy="3581400"/>
          </a:xfrm>
        </p:spPr>
        <p:txBody>
          <a:bodyPr>
            <a:normAutofit/>
          </a:bodyPr>
          <a:lstStyle/>
          <a:p>
            <a:pPr>
              <a:spcBef>
                <a:spcPts val="600"/>
              </a:spcBef>
              <a:spcAft>
                <a:spcPts val="600"/>
              </a:spcAft>
            </a:pPr>
            <a:r>
              <a:rPr lang="en-US" dirty="0" smtClean="0"/>
              <a:t>No single SSI prevention bundle exists</a:t>
            </a:r>
          </a:p>
          <a:p>
            <a:pPr>
              <a:spcBef>
                <a:spcPts val="600"/>
              </a:spcBef>
              <a:spcAft>
                <a:spcPts val="600"/>
              </a:spcAft>
            </a:pPr>
            <a:r>
              <a:rPr lang="en-US" dirty="0" smtClean="0"/>
              <a:t>Identify and address local defects</a:t>
            </a:r>
          </a:p>
          <a:p>
            <a:pPr>
              <a:spcBef>
                <a:spcPts val="600"/>
              </a:spcBef>
              <a:spcAft>
                <a:spcPts val="600"/>
              </a:spcAft>
            </a:pPr>
            <a:r>
              <a:rPr lang="en-US" dirty="0" smtClean="0"/>
              <a:t>Briefings and debriefings standardize care, reduce complexity, and create redundancy</a:t>
            </a:r>
          </a:p>
          <a:p>
            <a:pPr>
              <a:spcBef>
                <a:spcPts val="600"/>
              </a:spcBef>
              <a:spcAft>
                <a:spcPts val="600"/>
              </a:spcAft>
            </a:pPr>
            <a:r>
              <a:rPr lang="en-US" dirty="0" smtClean="0"/>
              <a:t>Use 4 Es model to guide change</a:t>
            </a:r>
            <a:endParaRPr lang="en-US" dirty="0"/>
          </a:p>
        </p:txBody>
      </p:sp>
      <p:grpSp>
        <p:nvGrpSpPr>
          <p:cNvPr id="16" name="Group 15" descr="Stacked arrows labeled with Engage, Educate, Execute, and Evaluate" title="Four E's"/>
          <p:cNvGrpSpPr/>
          <p:nvPr/>
        </p:nvGrpSpPr>
        <p:grpSpPr>
          <a:xfrm>
            <a:off x="1219200" y="1066800"/>
            <a:ext cx="6289650" cy="1733456"/>
            <a:chOff x="766845" y="1377047"/>
            <a:chExt cx="7543800" cy="2066925"/>
          </a:xfrm>
        </p:grpSpPr>
        <p:sp>
          <p:nvSpPr>
            <p:cNvPr id="17" name="Right Arrow 16" descr="Arrow facing right with text inside that says Engage"/>
            <p:cNvSpPr/>
            <p:nvPr/>
          </p:nvSpPr>
          <p:spPr bwMode="auto">
            <a:xfrm>
              <a:off x="766845" y="1377047"/>
              <a:ext cx="7543800" cy="990600"/>
            </a:xfrm>
            <a:prstGeom prst="rightArrow">
              <a:avLst>
                <a:gd name="adj1" fmla="val 50000"/>
                <a:gd name="adj2" fmla="val 71154"/>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charset="0"/>
              </a:endParaRPr>
            </a:p>
          </p:txBody>
        </p:sp>
        <p:sp>
          <p:nvSpPr>
            <p:cNvPr id="18" name="TextBox 17"/>
            <p:cNvSpPr txBox="1"/>
            <p:nvPr/>
          </p:nvSpPr>
          <p:spPr>
            <a:xfrm>
              <a:off x="795419" y="1643747"/>
              <a:ext cx="1572184" cy="477080"/>
            </a:xfrm>
            <a:prstGeom prst="rect">
              <a:avLst/>
            </a:prstGeom>
            <a:noFill/>
          </p:spPr>
          <p:txBody>
            <a:bodyPr wrap="square" rtlCol="0">
              <a:spAutoFit/>
            </a:bodyPr>
            <a:lstStyle/>
            <a:p>
              <a:r>
                <a:rPr lang="en-US" sz="2000" b="1" dirty="0" smtClean="0">
                  <a:solidFill>
                    <a:srgbClr val="000000"/>
                  </a:solidFill>
                  <a:latin typeface="Calibri"/>
                  <a:cs typeface="Calibri"/>
                </a:rPr>
                <a:t>Engage</a:t>
              </a:r>
              <a:endParaRPr lang="en-US" sz="2000" b="1" dirty="0">
                <a:solidFill>
                  <a:srgbClr val="000000"/>
                </a:solidFill>
                <a:latin typeface="Calibri"/>
                <a:cs typeface="Calibri"/>
              </a:endParaRPr>
            </a:p>
          </p:txBody>
        </p:sp>
        <p:sp>
          <p:nvSpPr>
            <p:cNvPr id="19" name="Right Arrow 18"/>
            <p:cNvSpPr/>
            <p:nvPr/>
          </p:nvSpPr>
          <p:spPr bwMode="auto">
            <a:xfrm>
              <a:off x="2290845" y="1719947"/>
              <a:ext cx="6019800" cy="990600"/>
            </a:xfrm>
            <a:prstGeom prst="rightArrow">
              <a:avLst>
                <a:gd name="adj1" fmla="val 50000"/>
                <a:gd name="adj2" fmla="val 71154"/>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charset="0"/>
              </a:endParaRPr>
            </a:p>
          </p:txBody>
        </p:sp>
        <p:sp>
          <p:nvSpPr>
            <p:cNvPr id="20" name="TextBox 19" descr="An arrow facing right with text inside that says Educate"/>
            <p:cNvSpPr txBox="1"/>
            <p:nvPr/>
          </p:nvSpPr>
          <p:spPr>
            <a:xfrm>
              <a:off x="2367045" y="1996172"/>
              <a:ext cx="1572184" cy="477080"/>
            </a:xfrm>
            <a:prstGeom prst="rect">
              <a:avLst/>
            </a:prstGeom>
            <a:noFill/>
          </p:spPr>
          <p:txBody>
            <a:bodyPr wrap="square" rtlCol="0">
              <a:spAutoFit/>
            </a:bodyPr>
            <a:lstStyle/>
            <a:p>
              <a:r>
                <a:rPr lang="en-US" sz="2000" b="1" dirty="0" smtClean="0">
                  <a:solidFill>
                    <a:srgbClr val="000000"/>
                  </a:solidFill>
                  <a:latin typeface="Calibri"/>
                  <a:cs typeface="Calibri"/>
                </a:rPr>
                <a:t>Educate</a:t>
              </a:r>
              <a:endParaRPr lang="en-US" sz="2000" b="1" dirty="0">
                <a:solidFill>
                  <a:srgbClr val="000000"/>
                </a:solidFill>
                <a:latin typeface="Calibri"/>
                <a:cs typeface="Calibri"/>
              </a:endParaRPr>
            </a:p>
          </p:txBody>
        </p:sp>
        <p:sp>
          <p:nvSpPr>
            <p:cNvPr id="21" name="Right Arrow 20"/>
            <p:cNvSpPr/>
            <p:nvPr/>
          </p:nvSpPr>
          <p:spPr bwMode="auto">
            <a:xfrm>
              <a:off x="3967245" y="2072372"/>
              <a:ext cx="4343400" cy="990600"/>
            </a:xfrm>
            <a:prstGeom prst="rightArrow">
              <a:avLst>
                <a:gd name="adj1" fmla="val 50000"/>
                <a:gd name="adj2" fmla="val 71154"/>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charset="0"/>
              </a:endParaRPr>
            </a:p>
          </p:txBody>
        </p:sp>
        <p:sp>
          <p:nvSpPr>
            <p:cNvPr id="22" name="TextBox 21" descr="Arrow facing right with text inside that says Execute"/>
            <p:cNvSpPr txBox="1"/>
            <p:nvPr/>
          </p:nvSpPr>
          <p:spPr>
            <a:xfrm>
              <a:off x="4000475" y="2339072"/>
              <a:ext cx="1572184" cy="477080"/>
            </a:xfrm>
            <a:prstGeom prst="rect">
              <a:avLst/>
            </a:prstGeom>
            <a:noFill/>
          </p:spPr>
          <p:txBody>
            <a:bodyPr wrap="square" rtlCol="0">
              <a:spAutoFit/>
            </a:bodyPr>
            <a:lstStyle/>
            <a:p>
              <a:r>
                <a:rPr lang="en-US" sz="2000" b="1" dirty="0" smtClean="0">
                  <a:solidFill>
                    <a:srgbClr val="000000"/>
                  </a:solidFill>
                  <a:latin typeface="Calibri"/>
                  <a:cs typeface="Calibri"/>
                </a:rPr>
                <a:t>Execute</a:t>
              </a:r>
              <a:endParaRPr lang="en-US" sz="2000" b="1" dirty="0">
                <a:solidFill>
                  <a:srgbClr val="000000"/>
                </a:solidFill>
                <a:latin typeface="Calibri"/>
                <a:cs typeface="Calibri"/>
              </a:endParaRPr>
            </a:p>
          </p:txBody>
        </p:sp>
        <p:sp>
          <p:nvSpPr>
            <p:cNvPr id="23" name="Right Arrow 22"/>
            <p:cNvSpPr/>
            <p:nvPr/>
          </p:nvSpPr>
          <p:spPr bwMode="auto">
            <a:xfrm>
              <a:off x="5643645" y="2453372"/>
              <a:ext cx="2667000" cy="990600"/>
            </a:xfrm>
            <a:prstGeom prst="rightArrow">
              <a:avLst>
                <a:gd name="adj1" fmla="val 50000"/>
                <a:gd name="adj2" fmla="val 71154"/>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charset="0"/>
              </a:endParaRPr>
            </a:p>
          </p:txBody>
        </p:sp>
        <p:sp>
          <p:nvSpPr>
            <p:cNvPr id="24" name="TextBox 23" descr="Arrow facing right with text inside that says Evaluate"/>
            <p:cNvSpPr txBox="1"/>
            <p:nvPr/>
          </p:nvSpPr>
          <p:spPr>
            <a:xfrm>
              <a:off x="5754180" y="2720072"/>
              <a:ext cx="1572184" cy="477080"/>
            </a:xfrm>
            <a:prstGeom prst="rect">
              <a:avLst/>
            </a:prstGeom>
            <a:noFill/>
          </p:spPr>
          <p:txBody>
            <a:bodyPr wrap="square" rtlCol="0">
              <a:spAutoFit/>
            </a:bodyPr>
            <a:lstStyle/>
            <a:p>
              <a:r>
                <a:rPr lang="en-US" sz="2000" b="1" dirty="0" smtClean="0">
                  <a:solidFill>
                    <a:srgbClr val="000000"/>
                  </a:solidFill>
                  <a:latin typeface="Calibri"/>
                  <a:cs typeface="Calibri"/>
                </a:rPr>
                <a:t>Evaluate</a:t>
              </a:r>
              <a:endParaRPr lang="en-US" sz="2000" b="1" dirty="0">
                <a:solidFill>
                  <a:srgbClr val="000000"/>
                </a:solidFill>
                <a:latin typeface="Calibri"/>
                <a:cs typeface="Calibri"/>
              </a:endParaRPr>
            </a:p>
          </p:txBody>
        </p:sp>
      </p:grpSp>
    </p:spTree>
    <p:extLst>
      <p:ext uri="{BB962C8B-B14F-4D97-AF65-F5344CB8AC3E}">
        <p14:creationId xmlns:p14="http://schemas.microsoft.com/office/powerpoint/2010/main" val="3189245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smtClean="0">
                <a:solidFill>
                  <a:srgbClr val="FFFFFF"/>
                </a:solidFill>
              </a:rPr>
              <a:t>Recap of Learning </a:t>
            </a:r>
            <a:r>
              <a:rPr lang="en-US" dirty="0">
                <a:solidFill>
                  <a:srgbClr val="FFFFFF"/>
                </a:solidFill>
              </a:rPr>
              <a:t>Objectives</a:t>
            </a:r>
          </a:p>
        </p:txBody>
      </p:sp>
      <p:sp>
        <p:nvSpPr>
          <p:cNvPr id="4" name="Content Placeholder 3"/>
          <p:cNvSpPr>
            <a:spLocks noGrp="1"/>
          </p:cNvSpPr>
          <p:nvPr>
            <p:ph idx="1"/>
          </p:nvPr>
        </p:nvSpPr>
        <p:spPr/>
        <p:txBody>
          <a:bodyPr>
            <a:normAutofit/>
          </a:bodyPr>
          <a:lstStyle/>
          <a:p>
            <a:pPr lvl="0">
              <a:spcBef>
                <a:spcPts val="600"/>
              </a:spcBef>
              <a:spcAft>
                <a:spcPts val="1200"/>
              </a:spcAft>
            </a:pPr>
            <a:r>
              <a:rPr lang="en-US" dirty="0" smtClean="0"/>
              <a:t>Develop </a:t>
            </a:r>
            <a:r>
              <a:rPr lang="en-US" dirty="0"/>
              <a:t>an implementation plan for your </a:t>
            </a:r>
            <a:r>
              <a:rPr lang="en-US" dirty="0" smtClean="0"/>
              <a:t>SSI </a:t>
            </a:r>
            <a:r>
              <a:rPr lang="en-US" dirty="0"/>
              <a:t>prevention bundle </a:t>
            </a:r>
            <a:endParaRPr lang="en-US" dirty="0" smtClean="0"/>
          </a:p>
          <a:p>
            <a:pPr>
              <a:spcBef>
                <a:spcPts val="600"/>
              </a:spcBef>
              <a:spcAft>
                <a:spcPts val="1200"/>
              </a:spcAft>
            </a:pPr>
            <a:r>
              <a:rPr lang="en-US" dirty="0" smtClean="0"/>
              <a:t>Identify and address local barriers to </a:t>
            </a:r>
            <a:r>
              <a:rPr lang="en-US" dirty="0"/>
              <a:t>implementing your SSI prevention </a:t>
            </a:r>
            <a:r>
              <a:rPr lang="en-US" dirty="0" smtClean="0"/>
              <a:t>bundle</a:t>
            </a:r>
            <a:endParaRPr lang="en-US" dirty="0"/>
          </a:p>
          <a:p>
            <a:pPr lvl="0">
              <a:spcBef>
                <a:spcPts val="600"/>
              </a:spcBef>
              <a:spcAft>
                <a:spcPts val="1200"/>
              </a:spcAft>
            </a:pPr>
            <a:r>
              <a:rPr lang="en-US" dirty="0" smtClean="0"/>
              <a:t>Use </a:t>
            </a:r>
            <a:r>
              <a:rPr lang="en-US" dirty="0"/>
              <a:t>the </a:t>
            </a:r>
            <a:r>
              <a:rPr lang="en-US" dirty="0" smtClean="0"/>
              <a:t>BIM tool</a:t>
            </a:r>
          </a:p>
        </p:txBody>
      </p:sp>
      <p:sp>
        <p:nvSpPr>
          <p:cNvPr id="3" name="Slide Number Placeholder 2"/>
          <p:cNvSpPr>
            <a:spLocks noGrp="1"/>
          </p:cNvSpPr>
          <p:nvPr>
            <p:ph type="sldNum" sz="quarter" idx="4294967295"/>
          </p:nvPr>
        </p:nvSpPr>
        <p:spPr>
          <a:xfrm>
            <a:off x="457200" y="6335651"/>
            <a:ext cx="2133600" cy="365125"/>
          </a:xfrm>
          <a:prstGeom prst="rect">
            <a:avLst/>
          </a:prstGeom>
        </p:spPr>
        <p:txBody>
          <a:bodyPr/>
          <a:lstStyle/>
          <a:p>
            <a:fld id="{E507B00A-00F3-40B4-9FBC-773D3E654F20}" type="slidenum">
              <a:rPr lang="en-US" smtClean="0"/>
              <a:pPr/>
              <a:t>39</a:t>
            </a:fld>
            <a:endParaRPr lang="en-US" dirty="0"/>
          </a:p>
        </p:txBody>
      </p:sp>
    </p:spTree>
    <p:extLst>
      <p:ext uri="{BB962C8B-B14F-4D97-AF65-F5344CB8AC3E}">
        <p14:creationId xmlns:p14="http://schemas.microsoft.com/office/powerpoint/2010/main" val="4169981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smtClean="0">
                <a:solidFill>
                  <a:srgbClr val="FFFFFF"/>
                </a:solidFill>
              </a:rPr>
              <a:t>No Single SSI Prevention Bundle </a:t>
            </a:r>
            <a:endParaRPr lang="en-US" dirty="0">
              <a:solidFill>
                <a:srgbClr val="FFFFFF"/>
              </a:solidFill>
            </a:endParaRPr>
          </a:p>
        </p:txBody>
      </p:sp>
      <p:sp>
        <p:nvSpPr>
          <p:cNvPr id="4" name="Content Placeholder 3"/>
          <p:cNvSpPr>
            <a:spLocks noGrp="1"/>
          </p:cNvSpPr>
          <p:nvPr>
            <p:ph idx="1"/>
          </p:nvPr>
        </p:nvSpPr>
        <p:spPr/>
        <p:txBody>
          <a:bodyPr>
            <a:noAutofit/>
          </a:bodyPr>
          <a:lstStyle/>
          <a:p>
            <a:pPr>
              <a:spcBef>
                <a:spcPts val="0"/>
              </a:spcBef>
              <a:spcAft>
                <a:spcPts val="1200"/>
              </a:spcAft>
            </a:pPr>
            <a:r>
              <a:rPr lang="en-US" sz="2400" dirty="0" smtClean="0">
                <a:latin typeface="Arial" charset="0"/>
                <a:ea typeface="ＭＳ Ｐゴシック" charset="0"/>
              </a:rPr>
              <a:t>Dive deeper into SCIP measures to identify local defects</a:t>
            </a:r>
          </a:p>
          <a:p>
            <a:pPr>
              <a:spcBef>
                <a:spcPts val="0"/>
              </a:spcBef>
              <a:spcAft>
                <a:spcPts val="1200"/>
              </a:spcAft>
            </a:pPr>
            <a:r>
              <a:rPr lang="en-US" sz="2400" dirty="0" smtClean="0">
                <a:latin typeface="Arial" charset="0"/>
                <a:ea typeface="ＭＳ Ｐゴシック" charset="0"/>
              </a:rPr>
              <a:t>Evaluate emerging evidence</a:t>
            </a:r>
          </a:p>
          <a:p>
            <a:pPr>
              <a:spcBef>
                <a:spcPts val="0"/>
              </a:spcBef>
              <a:spcAft>
                <a:spcPts val="1200"/>
              </a:spcAft>
            </a:pPr>
            <a:endParaRPr lang="en-US" sz="2400" dirty="0">
              <a:latin typeface="Arial" charset="0"/>
              <a:ea typeface="ＭＳ Ｐゴシック" charset="0"/>
            </a:endParaRPr>
          </a:p>
          <a:p>
            <a:pPr>
              <a:spcBef>
                <a:spcPts val="0"/>
              </a:spcBef>
              <a:spcAft>
                <a:spcPts val="1200"/>
              </a:spcAft>
            </a:pPr>
            <a:endParaRPr lang="en-US" sz="2400" dirty="0" smtClean="0">
              <a:latin typeface="Arial" charset="0"/>
              <a:ea typeface="ＭＳ Ｐゴシック" charset="0"/>
            </a:endParaRPr>
          </a:p>
          <a:p>
            <a:pPr>
              <a:spcBef>
                <a:spcPts val="0"/>
              </a:spcBef>
              <a:spcAft>
                <a:spcPts val="1200"/>
              </a:spcAft>
            </a:pPr>
            <a:endParaRPr lang="en-US" sz="2400" dirty="0">
              <a:latin typeface="Arial" charset="0"/>
              <a:ea typeface="ＭＳ Ｐゴシック" charset="0"/>
            </a:endParaRPr>
          </a:p>
          <a:p>
            <a:pPr marL="0" indent="0">
              <a:spcBef>
                <a:spcPts val="0"/>
              </a:spcBef>
              <a:spcAft>
                <a:spcPts val="1200"/>
              </a:spcAft>
              <a:buNone/>
            </a:pPr>
            <a:endParaRPr lang="en-US" sz="2400" dirty="0" smtClean="0">
              <a:latin typeface="Arial" charset="0"/>
              <a:ea typeface="ＭＳ Ｐゴシック" charset="0"/>
            </a:endParaRPr>
          </a:p>
          <a:p>
            <a:pPr>
              <a:spcBef>
                <a:spcPts val="1800"/>
              </a:spcBef>
              <a:spcAft>
                <a:spcPts val="1200"/>
              </a:spcAft>
            </a:pPr>
            <a:r>
              <a:rPr lang="en-US" sz="2400" dirty="0" smtClean="0">
                <a:latin typeface="Arial" charset="0"/>
                <a:ea typeface="ＭＳ Ｐゴシック" charset="0"/>
                <a:cs typeface="ＭＳ Ｐゴシック" charset="0"/>
              </a:rPr>
              <a:t>Capitalize on frontline wisdom</a:t>
            </a:r>
          </a:p>
          <a:p>
            <a:pPr lvl="1">
              <a:spcBef>
                <a:spcPts val="0"/>
              </a:spcBef>
              <a:spcAft>
                <a:spcPts val="1200"/>
              </a:spcAft>
            </a:pPr>
            <a:r>
              <a:rPr lang="en-US" sz="2400" dirty="0" smtClean="0">
                <a:latin typeface="Arial" charset="0"/>
                <a:ea typeface="ＭＳ Ｐゴシック" charset="0"/>
              </a:rPr>
              <a:t>CUSP</a:t>
            </a:r>
          </a:p>
          <a:p>
            <a:pPr lvl="1">
              <a:spcBef>
                <a:spcPts val="0"/>
              </a:spcBef>
              <a:spcAft>
                <a:spcPts val="1200"/>
              </a:spcAft>
            </a:pPr>
            <a:r>
              <a:rPr lang="en-US" sz="2400" dirty="0" smtClean="0">
                <a:latin typeface="Arial" charset="0"/>
                <a:ea typeface="ＭＳ Ｐゴシック" charset="0"/>
              </a:rPr>
              <a:t>Perioperative Staff Safety Assessment</a:t>
            </a:r>
          </a:p>
        </p:txBody>
      </p:sp>
      <p:grpSp>
        <p:nvGrpSpPr>
          <p:cNvPr id="5" name="Group 4" descr="• Antibiotic redosing and weight-based dosing&#10;• Maintenance of normoglycemia&#10;• Mechanical bowel preparation with oral antibiotics&#10;• Standardization of skin preparation&#10;" title="Examples of emerging evidence"/>
          <p:cNvGrpSpPr/>
          <p:nvPr/>
        </p:nvGrpSpPr>
        <p:grpSpPr>
          <a:xfrm>
            <a:off x="914400" y="2768600"/>
            <a:ext cx="7251700" cy="1955800"/>
            <a:chOff x="914400" y="3149600"/>
            <a:chExt cx="7251700" cy="1955800"/>
          </a:xfrm>
        </p:grpSpPr>
        <p:sp>
          <p:nvSpPr>
            <p:cNvPr id="6" name="Pentagon 5" descr="Graphic display of possible intervention options for bundles&#10;--Antibiotic redosing and weight-based dosing&#10;--Maintenance of normoglycemia&#10;--Mechanical bowel preparation with oral antibiotics&#10;--Standardization of skin preparation" title="Intervention Options for Bundles"/>
            <p:cNvSpPr/>
            <p:nvPr/>
          </p:nvSpPr>
          <p:spPr>
            <a:xfrm rot="5400000">
              <a:off x="787400" y="3276600"/>
              <a:ext cx="1955800" cy="1701800"/>
            </a:xfrm>
            <a:prstGeom prst="homePlate">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dirty="0" smtClean="0">
                  <a:solidFill>
                    <a:srgbClr val="000000"/>
                  </a:solidFill>
                  <a:latin typeface="Arial"/>
                  <a:cs typeface="Arial"/>
                </a:rPr>
                <a:t>Antibiotic redosing and weight-based dosing</a:t>
              </a:r>
              <a:endParaRPr lang="en-US" dirty="0">
                <a:solidFill>
                  <a:srgbClr val="000000"/>
                </a:solidFill>
                <a:latin typeface="Arial"/>
                <a:cs typeface="Arial"/>
              </a:endParaRPr>
            </a:p>
          </p:txBody>
        </p:sp>
        <p:sp>
          <p:nvSpPr>
            <p:cNvPr id="7" name="Pentagon 6" descr="5 pointed box with text inside saying maintenance of normoglycemia"/>
            <p:cNvSpPr/>
            <p:nvPr/>
          </p:nvSpPr>
          <p:spPr>
            <a:xfrm rot="5400000">
              <a:off x="2637367" y="3276600"/>
              <a:ext cx="1955800" cy="1701800"/>
            </a:xfrm>
            <a:prstGeom prst="homePlate">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dirty="0" smtClean="0">
                  <a:solidFill>
                    <a:srgbClr val="000000"/>
                  </a:solidFill>
                  <a:latin typeface="Arial"/>
                  <a:cs typeface="Arial"/>
                </a:rPr>
                <a:t>Maintenance of normoglycemia</a:t>
              </a:r>
              <a:endParaRPr lang="en-US" dirty="0">
                <a:solidFill>
                  <a:srgbClr val="000000"/>
                </a:solidFill>
                <a:latin typeface="Arial"/>
                <a:cs typeface="Arial"/>
              </a:endParaRPr>
            </a:p>
          </p:txBody>
        </p:sp>
        <p:sp>
          <p:nvSpPr>
            <p:cNvPr id="8" name="Pentagon 7" descr="5 pointed box with text inside saying mechanical bowel preparation with oral abx"/>
            <p:cNvSpPr/>
            <p:nvPr/>
          </p:nvSpPr>
          <p:spPr>
            <a:xfrm rot="5400000">
              <a:off x="4487334" y="3276600"/>
              <a:ext cx="1955800" cy="1701800"/>
            </a:xfrm>
            <a:prstGeom prst="homePlate">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dirty="0" smtClean="0">
                  <a:solidFill>
                    <a:srgbClr val="000000"/>
                  </a:solidFill>
                  <a:latin typeface="Arial"/>
                  <a:cs typeface="Arial"/>
                </a:rPr>
                <a:t>Mechanical bowel preparation with oral antibiotics</a:t>
              </a:r>
              <a:endParaRPr lang="en-US" dirty="0">
                <a:solidFill>
                  <a:srgbClr val="000000"/>
                </a:solidFill>
                <a:latin typeface="Arial"/>
                <a:cs typeface="Arial"/>
              </a:endParaRPr>
            </a:p>
          </p:txBody>
        </p:sp>
        <p:sp>
          <p:nvSpPr>
            <p:cNvPr id="9" name="Pentagon 8" descr="5 pointed box with text inside saying standardization of skin preparation."/>
            <p:cNvSpPr/>
            <p:nvPr/>
          </p:nvSpPr>
          <p:spPr>
            <a:xfrm rot="5400000">
              <a:off x="6337300" y="3276600"/>
              <a:ext cx="1955800" cy="1701800"/>
            </a:xfrm>
            <a:prstGeom prst="homePlate">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dirty="0" smtClean="0">
                  <a:solidFill>
                    <a:srgbClr val="000000"/>
                  </a:solidFill>
                  <a:latin typeface="Arial"/>
                  <a:cs typeface="Arial"/>
                </a:rPr>
                <a:t>Standardization of skin preparation</a:t>
              </a:r>
              <a:endParaRPr lang="en-US" dirty="0">
                <a:solidFill>
                  <a:srgbClr val="000000"/>
                </a:solidFill>
                <a:latin typeface="Arial"/>
                <a:cs typeface="Arial"/>
              </a:endParaRPr>
            </a:p>
          </p:txBody>
        </p:sp>
      </p:grpSp>
    </p:spTree>
    <p:extLst>
      <p:ext uri="{BB962C8B-B14F-4D97-AF65-F5344CB8AC3E}">
        <p14:creationId xmlns:p14="http://schemas.microsoft.com/office/powerpoint/2010/main" val="1800293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References</a:t>
            </a:r>
            <a:endParaRPr lang="en-US" dirty="0">
              <a:solidFill>
                <a:srgbClr val="FFFFFF"/>
              </a:solidFill>
            </a:endParaRPr>
          </a:p>
        </p:txBody>
      </p:sp>
      <p:sp>
        <p:nvSpPr>
          <p:cNvPr id="5" name="Content Placeholder 4"/>
          <p:cNvSpPr txBox="1">
            <a:spLocks noGrp="1"/>
          </p:cNvSpPr>
          <p:nvPr>
            <p:ph idx="1"/>
          </p:nvPr>
        </p:nvSpPr>
        <p:spPr>
          <a:xfrm>
            <a:off x="457200" y="1371600"/>
            <a:ext cx="8229600" cy="5693867"/>
          </a:xfrm>
          <a:prstGeom prst="rect">
            <a:avLst/>
          </a:prstGeom>
          <a:noFill/>
        </p:spPr>
        <p:txBody>
          <a:bodyPr wrap="square" rtlCol="0">
            <a:spAutoFit/>
          </a:bodyPr>
          <a:lstStyle/>
          <a:p>
            <a:pPr>
              <a:spcBef>
                <a:spcPts val="0"/>
              </a:spcBef>
              <a:spcAft>
                <a:spcPts val="600"/>
              </a:spcAft>
              <a:buAutoNum type="arabicPeriod"/>
            </a:pPr>
            <a:r>
              <a:rPr lang="en-US" sz="1800" dirty="0" smtClean="0">
                <a:latin typeface="Calibri"/>
                <a:cs typeface="Calibri"/>
              </a:rPr>
              <a:t>Crolla </a:t>
            </a:r>
            <a:r>
              <a:rPr lang="en-US" sz="1800" dirty="0">
                <a:latin typeface="Calibri"/>
                <a:cs typeface="Calibri"/>
              </a:rPr>
              <a:t>RM, van der Laan L, Veen EJ, </a:t>
            </a:r>
            <a:r>
              <a:rPr lang="en-US" sz="1800" dirty="0" smtClean="0">
                <a:latin typeface="Calibri"/>
                <a:cs typeface="Calibri"/>
              </a:rPr>
              <a:t>et al. </a:t>
            </a:r>
            <a:r>
              <a:rPr lang="en-US" sz="1800" dirty="0">
                <a:latin typeface="Calibri"/>
                <a:cs typeface="Calibri"/>
              </a:rPr>
              <a:t>Reduction of surgical site infections after implementation of a bundle of care. </a:t>
            </a:r>
            <a:r>
              <a:rPr lang="en-US" sz="1800" dirty="0" smtClean="0">
                <a:latin typeface="Calibri"/>
                <a:cs typeface="Calibri"/>
              </a:rPr>
              <a:t>PLoS One. 2012;7:e44599. </a:t>
            </a:r>
            <a:r>
              <a:rPr lang="en-US" sz="1800" dirty="0">
                <a:latin typeface="Calibri"/>
                <a:cs typeface="Calibri"/>
              </a:rPr>
              <a:t>PMID: 22962619.</a:t>
            </a:r>
          </a:p>
          <a:p>
            <a:pPr>
              <a:spcBef>
                <a:spcPts val="0"/>
              </a:spcBef>
              <a:spcAft>
                <a:spcPts val="600"/>
              </a:spcAft>
              <a:buFontTx/>
              <a:buAutoNum type="arabicPeriod"/>
            </a:pPr>
            <a:r>
              <a:rPr lang="en-US" sz="1800" dirty="0" smtClean="0">
                <a:latin typeface="Calibri"/>
                <a:cs typeface="Calibri"/>
              </a:rPr>
              <a:t>Wick EC, Hobson DB, Bennett JL, et al. </a:t>
            </a:r>
            <a:r>
              <a:rPr lang="en-US" sz="1800" dirty="0">
                <a:latin typeface="Calibri"/>
                <a:cs typeface="Calibri"/>
              </a:rPr>
              <a:t>Implementation of a surgical comprehensive unit-based safety program to reduce surgical site infections</a:t>
            </a:r>
            <a:r>
              <a:rPr lang="en-US" sz="1800" dirty="0" smtClean="0">
                <a:latin typeface="Calibri"/>
                <a:cs typeface="Calibri"/>
              </a:rPr>
              <a:t>. </a:t>
            </a:r>
            <a:r>
              <a:rPr lang="en-US" sz="1800" dirty="0">
                <a:latin typeface="Calibri"/>
                <a:cs typeface="Calibri"/>
              </a:rPr>
              <a:t>J Am Coll </a:t>
            </a:r>
            <a:r>
              <a:rPr lang="en-US" sz="1800" dirty="0" smtClean="0">
                <a:latin typeface="Calibri"/>
                <a:cs typeface="Calibri"/>
              </a:rPr>
              <a:t>Surg. 2011;215:193-200. PMID</a:t>
            </a:r>
            <a:r>
              <a:rPr lang="en-US" sz="1800" dirty="0">
                <a:latin typeface="Calibri"/>
                <a:cs typeface="Calibri"/>
              </a:rPr>
              <a:t>: 22632912.</a:t>
            </a:r>
          </a:p>
          <a:p>
            <a:pPr>
              <a:spcBef>
                <a:spcPts val="0"/>
              </a:spcBef>
              <a:spcAft>
                <a:spcPts val="600"/>
              </a:spcAft>
              <a:buFont typeface="+mj-lt"/>
              <a:buAutoNum type="arabicPeriod"/>
            </a:pPr>
            <a:r>
              <a:rPr lang="en-US" sz="1800" dirty="0" smtClean="0">
                <a:latin typeface="Calibri"/>
                <a:cs typeface="Calibri"/>
              </a:rPr>
              <a:t>Hedrick </a:t>
            </a:r>
            <a:r>
              <a:rPr lang="en-US" sz="1800" dirty="0">
                <a:latin typeface="Calibri"/>
                <a:cs typeface="Calibri"/>
              </a:rPr>
              <a:t>TL, Heckman JA, Smith RL, </a:t>
            </a:r>
            <a:r>
              <a:rPr lang="en-US" sz="1800" dirty="0" smtClean="0">
                <a:latin typeface="Calibri"/>
                <a:cs typeface="Calibri"/>
              </a:rPr>
              <a:t>et al. </a:t>
            </a:r>
            <a:r>
              <a:rPr lang="en-US" sz="1800" dirty="0">
                <a:latin typeface="Calibri"/>
                <a:cs typeface="Calibri"/>
              </a:rPr>
              <a:t>Efficacy of protocol implementation on incidence of wound infection in colorectal operations. J Am Coll </a:t>
            </a:r>
            <a:r>
              <a:rPr lang="en-US" sz="1800" dirty="0" smtClean="0">
                <a:latin typeface="Calibri"/>
                <a:cs typeface="Calibri"/>
              </a:rPr>
              <a:t>Surg. </a:t>
            </a:r>
            <a:r>
              <a:rPr lang="en-US" sz="1800" dirty="0">
                <a:latin typeface="Calibri"/>
                <a:cs typeface="Calibri"/>
              </a:rPr>
              <a:t>2007;205:432-8</a:t>
            </a:r>
            <a:r>
              <a:rPr lang="en-US" sz="1800" dirty="0" smtClean="0">
                <a:latin typeface="Calibri"/>
                <a:cs typeface="Calibri"/>
              </a:rPr>
              <a:t>. </a:t>
            </a:r>
            <a:r>
              <a:rPr lang="en-US" sz="1800" dirty="0">
                <a:latin typeface="Calibri"/>
                <a:cs typeface="Calibri"/>
              </a:rPr>
              <a:t>PMID: 17765159</a:t>
            </a:r>
            <a:r>
              <a:rPr lang="en-US" sz="1800" dirty="0" smtClean="0">
                <a:latin typeface="Calibri"/>
                <a:cs typeface="Calibri"/>
              </a:rPr>
              <a:t>.</a:t>
            </a:r>
          </a:p>
          <a:p>
            <a:pPr>
              <a:spcBef>
                <a:spcPts val="0"/>
              </a:spcBef>
              <a:spcAft>
                <a:spcPts val="600"/>
              </a:spcAft>
              <a:buFont typeface="+mj-lt"/>
              <a:buAutoNum type="arabicPeriod"/>
            </a:pPr>
            <a:r>
              <a:rPr lang="en-US" altLang="en-US" sz="1800" dirty="0" smtClean="0">
                <a:latin typeface="Calibri"/>
                <a:cs typeface="Calibri"/>
              </a:rPr>
              <a:t>Pronovost PJ, Berenholtz SM, Needham DM. Translating evidence into practice: a model for large-scale knowledge translation. BMJ. 2008;337:963-5</a:t>
            </a:r>
            <a:r>
              <a:rPr lang="en-US" altLang="en-US" sz="1800" dirty="0">
                <a:latin typeface="Calibri"/>
                <a:cs typeface="Calibri"/>
              </a:rPr>
              <a:t>. PMID: </a:t>
            </a:r>
            <a:r>
              <a:rPr lang="en-US" sz="1800" dirty="0">
                <a:latin typeface="Calibri"/>
                <a:cs typeface="Calibri"/>
              </a:rPr>
              <a:t>18838424.</a:t>
            </a:r>
            <a:endParaRPr lang="en-US" altLang="en-US" sz="1800" dirty="0">
              <a:latin typeface="Calibri"/>
              <a:cs typeface="Calibri"/>
            </a:endParaRPr>
          </a:p>
          <a:p>
            <a:pPr>
              <a:spcBef>
                <a:spcPts val="0"/>
              </a:spcBef>
              <a:spcAft>
                <a:spcPts val="600"/>
              </a:spcAft>
              <a:buFont typeface="+mj-lt"/>
              <a:buAutoNum type="arabicPeriod"/>
            </a:pPr>
            <a:r>
              <a:rPr lang="en-US" sz="1800" dirty="0">
                <a:latin typeface="Calibri"/>
                <a:ea typeface="ＭＳ Ｐゴシック" charset="0"/>
                <a:cs typeface="Calibri"/>
              </a:rPr>
              <a:t>Cabana  MD, Rand CS, Powe NR, </a:t>
            </a:r>
            <a:r>
              <a:rPr lang="en-US" sz="1800" dirty="0" smtClean="0">
                <a:latin typeface="Calibri"/>
                <a:ea typeface="ＭＳ Ｐゴシック" charset="0"/>
                <a:cs typeface="Calibri"/>
              </a:rPr>
              <a:t>et al. </a:t>
            </a:r>
            <a:r>
              <a:rPr lang="en-US" sz="1800" dirty="0">
                <a:latin typeface="Calibri"/>
                <a:ea typeface="ＭＳ Ｐゴシック" charset="0"/>
                <a:cs typeface="Calibri"/>
              </a:rPr>
              <a:t>Why don’t physicians follow clinical practice guidelines? A framework for improvement. </a:t>
            </a:r>
            <a:r>
              <a:rPr lang="en-US" sz="1800" dirty="0" smtClean="0">
                <a:latin typeface="Calibri"/>
                <a:ea typeface="ＭＳ Ｐゴシック" charset="0"/>
                <a:cs typeface="Calibri"/>
              </a:rPr>
              <a:t>JAMA. 1999 Oct 20;282(15</a:t>
            </a:r>
            <a:r>
              <a:rPr lang="en-US" sz="1800" dirty="0">
                <a:latin typeface="Calibri"/>
                <a:ea typeface="ＭＳ Ｐゴシック" charset="0"/>
                <a:cs typeface="Calibri"/>
              </a:rPr>
              <a:t>):</a:t>
            </a:r>
            <a:r>
              <a:rPr lang="en-US" sz="1800" dirty="0" smtClean="0">
                <a:latin typeface="Calibri"/>
                <a:ea typeface="ＭＳ Ｐゴシック" charset="0"/>
                <a:cs typeface="Calibri"/>
              </a:rPr>
              <a:t>1458-65</a:t>
            </a:r>
            <a:r>
              <a:rPr lang="en-US" sz="1800" dirty="0">
                <a:latin typeface="Calibri"/>
                <a:ea typeface="ＭＳ Ｐゴシック" charset="0"/>
                <a:cs typeface="Calibri"/>
              </a:rPr>
              <a:t>. PMID: 10535437.</a:t>
            </a:r>
            <a:endParaRPr lang="en-US" altLang="en-US" sz="1800" dirty="0">
              <a:latin typeface="Calibri"/>
              <a:ea typeface="ＭＳ Ｐゴシック" charset="0"/>
              <a:cs typeface="Calibri"/>
            </a:endParaRPr>
          </a:p>
          <a:p>
            <a:pPr>
              <a:spcBef>
                <a:spcPts val="0"/>
              </a:spcBef>
              <a:spcAft>
                <a:spcPts val="600"/>
              </a:spcAft>
              <a:buFont typeface="+mj-lt"/>
              <a:buAutoNum type="arabicPeriod"/>
            </a:pPr>
            <a:endParaRPr lang="en-US" sz="1800" dirty="0">
              <a:latin typeface="Calibri"/>
              <a:cs typeface="Calibri"/>
            </a:endParaRPr>
          </a:p>
          <a:p>
            <a:pPr>
              <a:spcBef>
                <a:spcPts val="0"/>
              </a:spcBef>
              <a:spcAft>
                <a:spcPts val="600"/>
              </a:spcAft>
              <a:buFont typeface="+mj-lt"/>
              <a:buAutoNum type="arabicPeriod"/>
            </a:pPr>
            <a:endParaRPr lang="en-US" sz="1800" dirty="0">
              <a:latin typeface="Calibri"/>
              <a:cs typeface="Calibri"/>
            </a:endParaRPr>
          </a:p>
          <a:p>
            <a:pPr>
              <a:spcBef>
                <a:spcPts val="0"/>
              </a:spcBef>
              <a:spcAft>
                <a:spcPts val="600"/>
              </a:spcAft>
              <a:buFont typeface="+mj-lt"/>
              <a:buAutoNum type="arabicPeriod"/>
            </a:pPr>
            <a:endParaRPr lang="en-US" sz="1800" dirty="0">
              <a:latin typeface="Calibri"/>
              <a:ea typeface="ＭＳ Ｐゴシック" charset="0"/>
              <a:cs typeface="Calibri"/>
            </a:endParaRPr>
          </a:p>
          <a:p>
            <a:pPr marL="0" indent="0">
              <a:spcBef>
                <a:spcPts val="0"/>
              </a:spcBef>
              <a:spcAft>
                <a:spcPts val="600"/>
              </a:spcAft>
              <a:buNone/>
            </a:pPr>
            <a:endParaRPr lang="en-US" sz="1800" dirty="0" smtClean="0">
              <a:latin typeface="Calibri"/>
              <a:cs typeface="Calibri"/>
            </a:endParaRPr>
          </a:p>
        </p:txBody>
      </p:sp>
      <p:sp>
        <p:nvSpPr>
          <p:cNvPr id="7" name="Text Placeholder 1"/>
          <p:cNvSpPr txBox="1">
            <a:spLocks/>
          </p:cNvSpPr>
          <p:nvPr/>
        </p:nvSpPr>
        <p:spPr>
          <a:xfrm>
            <a:off x="5486400" y="5156200"/>
            <a:ext cx="36576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Tx/>
              <a:buNone/>
            </a:pPr>
            <a:endParaRPr lang="en-US" altLang="en-US" sz="1200" dirty="0" smtClean="0"/>
          </a:p>
        </p:txBody>
      </p:sp>
    </p:spTree>
    <p:extLst>
      <p:ext uri="{BB962C8B-B14F-4D97-AF65-F5344CB8AC3E}">
        <p14:creationId xmlns:p14="http://schemas.microsoft.com/office/powerpoint/2010/main" val="257866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3"/>
          <p:cNvSpPr>
            <a:spLocks noGrp="1"/>
          </p:cNvSpPr>
          <p:nvPr>
            <p:ph idx="1"/>
          </p:nvPr>
        </p:nvSpPr>
        <p:spPr>
          <a:xfrm>
            <a:off x="457200" y="1371600"/>
            <a:ext cx="8229600" cy="4734296"/>
          </a:xfrm>
        </p:spPr>
        <p:txBody>
          <a:bodyPr>
            <a:noAutofit/>
          </a:bodyPr>
          <a:lstStyle/>
          <a:p>
            <a:pPr>
              <a:spcBef>
                <a:spcPts val="0"/>
              </a:spcBef>
              <a:spcAft>
                <a:spcPts val="600"/>
              </a:spcAft>
              <a:buAutoNum type="arabicPeriod" startAt="6"/>
            </a:pPr>
            <a:r>
              <a:rPr lang="en-US" sz="1800" dirty="0" smtClean="0">
                <a:latin typeface="Calibri"/>
                <a:cs typeface="Calibri"/>
              </a:rPr>
              <a:t>Pronovost PJ, Goeschel CA, Marsteller JA, et al. Framework for patient safety research and improvement. Circulation. 2009;119:330-7</a:t>
            </a:r>
            <a:r>
              <a:rPr lang="en-US" sz="1800" dirty="0">
                <a:latin typeface="Calibri"/>
                <a:cs typeface="Calibri"/>
              </a:rPr>
              <a:t>. PMID: 19153284.</a:t>
            </a:r>
          </a:p>
          <a:p>
            <a:pPr>
              <a:spcBef>
                <a:spcPts val="0"/>
              </a:spcBef>
              <a:spcAft>
                <a:spcPts val="600"/>
              </a:spcAft>
              <a:buFont typeface="Arial"/>
              <a:buAutoNum type="arabicPeriod" startAt="6"/>
            </a:pPr>
            <a:r>
              <a:rPr lang="en-US" altLang="en-US" sz="1800" dirty="0" smtClean="0">
                <a:latin typeface="Calibri"/>
                <a:cs typeface="Calibri"/>
              </a:rPr>
              <a:t>Nundy S, Mukherjee A, Sexton J, et al. Impact of preoperative briefings on operating room delays: a preliminary report. Arch </a:t>
            </a:r>
            <a:r>
              <a:rPr lang="en-US" altLang="en-US" sz="1800" dirty="0">
                <a:latin typeface="Calibri"/>
                <a:cs typeface="Calibri"/>
              </a:rPr>
              <a:t>Surg</a:t>
            </a:r>
            <a:r>
              <a:rPr lang="en-US" altLang="en-US" sz="1800" i="1" dirty="0">
                <a:latin typeface="Calibri"/>
                <a:cs typeface="Calibri"/>
              </a:rPr>
              <a:t>. </a:t>
            </a:r>
            <a:r>
              <a:rPr lang="en-US" altLang="en-US" sz="1800" dirty="0">
                <a:latin typeface="Calibri"/>
                <a:cs typeface="Calibri"/>
              </a:rPr>
              <a:t>2008;143(11): 1068-1072. PMID: </a:t>
            </a:r>
            <a:r>
              <a:rPr lang="en-US" sz="1800" dirty="0">
                <a:latin typeface="Calibri"/>
                <a:cs typeface="Calibri"/>
              </a:rPr>
              <a:t>19015465.</a:t>
            </a:r>
            <a:endParaRPr lang="en-US" altLang="en-US" sz="1800" dirty="0">
              <a:latin typeface="Calibri"/>
              <a:cs typeface="Calibri"/>
            </a:endParaRPr>
          </a:p>
          <a:p>
            <a:pPr>
              <a:spcBef>
                <a:spcPts val="0"/>
              </a:spcBef>
              <a:spcAft>
                <a:spcPts val="600"/>
              </a:spcAft>
              <a:buAutoNum type="arabicPeriod" startAt="6"/>
            </a:pPr>
            <a:r>
              <a:rPr lang="en-US" altLang="en-US" sz="1800" dirty="0" smtClean="0">
                <a:latin typeface="Calibri"/>
                <a:cs typeface="Calibri"/>
              </a:rPr>
              <a:t>Henrickson SE, Wadhera RK, Elbardissi AW, et al. Development and pilot evaluation of a preoperative briefing protocol for cardiovascular surgery. J </a:t>
            </a:r>
            <a:r>
              <a:rPr lang="en-US" altLang="en-US" sz="1800" dirty="0">
                <a:latin typeface="Calibri"/>
                <a:cs typeface="Calibri"/>
              </a:rPr>
              <a:t>Am Coll Surg</a:t>
            </a:r>
            <a:r>
              <a:rPr lang="en-US" altLang="en-US" sz="1800" i="1" dirty="0">
                <a:latin typeface="Calibri"/>
                <a:cs typeface="Calibri"/>
              </a:rPr>
              <a:t>.</a:t>
            </a:r>
            <a:r>
              <a:rPr lang="en-US" altLang="en-US" sz="1800" dirty="0">
                <a:latin typeface="Calibri"/>
                <a:cs typeface="Calibri"/>
              </a:rPr>
              <a:t> </a:t>
            </a:r>
            <a:r>
              <a:rPr lang="en-US" altLang="en-US" sz="1800" dirty="0" smtClean="0">
                <a:latin typeface="Calibri"/>
                <a:cs typeface="Calibri"/>
              </a:rPr>
              <a:t>2009;208:1115-1123</a:t>
            </a:r>
            <a:r>
              <a:rPr lang="en-US" altLang="en-US" sz="1800" dirty="0">
                <a:latin typeface="Calibri"/>
                <a:cs typeface="Calibri"/>
              </a:rPr>
              <a:t>. PMID: </a:t>
            </a:r>
            <a:r>
              <a:rPr lang="en-US" sz="1800" dirty="0">
                <a:latin typeface="Calibri"/>
                <a:cs typeface="Calibri"/>
              </a:rPr>
              <a:t>19476900.</a:t>
            </a:r>
            <a:endParaRPr lang="en-US" altLang="en-US" sz="1800" dirty="0">
              <a:latin typeface="Calibri"/>
              <a:cs typeface="Calibri"/>
            </a:endParaRPr>
          </a:p>
          <a:p>
            <a:pPr>
              <a:spcBef>
                <a:spcPts val="0"/>
              </a:spcBef>
              <a:spcAft>
                <a:spcPts val="600"/>
              </a:spcAft>
              <a:buAutoNum type="arabicPeriod" startAt="6"/>
            </a:pPr>
            <a:r>
              <a:rPr lang="en-US" altLang="en-US" sz="1800" dirty="0" smtClean="0">
                <a:latin typeface="Calibri"/>
                <a:cs typeface="Calibri"/>
              </a:rPr>
              <a:t>Berenholtz SM</a:t>
            </a:r>
            <a:r>
              <a:rPr lang="en-US" altLang="en-US" sz="1800" dirty="0">
                <a:cs typeface="Calibri"/>
              </a:rPr>
              <a:t>, </a:t>
            </a:r>
            <a:r>
              <a:rPr lang="en-US" altLang="en-US" sz="1800" dirty="0" smtClean="0">
                <a:cs typeface="Calibri"/>
              </a:rPr>
              <a:t>Schumacher </a:t>
            </a:r>
            <a:r>
              <a:rPr lang="en-US" altLang="en-US" sz="1800" dirty="0">
                <a:cs typeface="Calibri"/>
              </a:rPr>
              <a:t>K, Hayanga AJ</a:t>
            </a:r>
            <a:r>
              <a:rPr lang="en-US" altLang="en-US" sz="1800" dirty="0" smtClean="0">
                <a:cs typeface="Calibri"/>
              </a:rPr>
              <a:t>, et </a:t>
            </a:r>
            <a:r>
              <a:rPr lang="en-US" altLang="en-US" sz="1800" dirty="0" smtClean="0">
                <a:latin typeface="Calibri"/>
                <a:cs typeface="Calibri"/>
              </a:rPr>
              <a:t>al. Implementing standardized operating room briefings and debriefings at a large regional medical center. Jt </a:t>
            </a:r>
            <a:r>
              <a:rPr lang="en-US" altLang="en-US" sz="1800" dirty="0">
                <a:latin typeface="Calibri"/>
                <a:cs typeface="Calibri"/>
              </a:rPr>
              <a:t>Comm J Qual Saf. 2009;35(8):</a:t>
            </a:r>
            <a:r>
              <a:rPr lang="en-US" altLang="en-US" sz="1800" dirty="0" smtClean="0">
                <a:latin typeface="Calibri"/>
                <a:cs typeface="Calibri"/>
              </a:rPr>
              <a:t>391-397</a:t>
            </a:r>
            <a:r>
              <a:rPr lang="en-US" altLang="en-US" sz="1800" dirty="0">
                <a:latin typeface="Calibri"/>
                <a:cs typeface="Calibri"/>
              </a:rPr>
              <a:t>. PMID: </a:t>
            </a:r>
            <a:r>
              <a:rPr lang="en-US" sz="1800" dirty="0">
                <a:latin typeface="Calibri"/>
                <a:cs typeface="Calibri"/>
              </a:rPr>
              <a:t>19719074.</a:t>
            </a:r>
            <a:endParaRPr lang="en-US" altLang="en-US" sz="1800" dirty="0">
              <a:latin typeface="Calibri"/>
              <a:cs typeface="Calibri"/>
            </a:endParaRPr>
          </a:p>
          <a:p>
            <a:pPr>
              <a:spcBef>
                <a:spcPts val="0"/>
              </a:spcBef>
              <a:spcAft>
                <a:spcPts val="600"/>
              </a:spcAft>
              <a:buAutoNum type="arabicPeriod" startAt="6"/>
            </a:pPr>
            <a:r>
              <a:rPr lang="en-US" altLang="en-US" sz="1800" dirty="0" smtClean="0">
                <a:latin typeface="Calibri"/>
                <a:cs typeface="Calibri"/>
              </a:rPr>
              <a:t>Haynes AB. A surgical safety checklist to reduce morbidity and mortality in a global population. N </a:t>
            </a:r>
            <a:r>
              <a:rPr lang="en-US" altLang="en-US" sz="1800" dirty="0">
                <a:latin typeface="Calibri"/>
                <a:cs typeface="Calibri"/>
              </a:rPr>
              <a:t>Engl J Med</a:t>
            </a:r>
            <a:r>
              <a:rPr lang="en-US" altLang="en-US" sz="1800" i="1" dirty="0">
                <a:latin typeface="Calibri"/>
                <a:cs typeface="Calibri"/>
              </a:rPr>
              <a:t>.</a:t>
            </a:r>
            <a:r>
              <a:rPr lang="en-US" altLang="en-US" sz="1800" dirty="0">
                <a:latin typeface="Calibri"/>
                <a:cs typeface="Calibri"/>
              </a:rPr>
              <a:t> </a:t>
            </a:r>
            <a:r>
              <a:rPr lang="en-US" altLang="en-US" sz="1800" dirty="0" smtClean="0">
                <a:latin typeface="Calibri"/>
                <a:cs typeface="Calibri"/>
              </a:rPr>
              <a:t>2009;360:491-9</a:t>
            </a:r>
            <a:r>
              <a:rPr lang="en-US" altLang="en-US" sz="1800" dirty="0">
                <a:latin typeface="Calibri"/>
                <a:cs typeface="Calibri"/>
              </a:rPr>
              <a:t>. PMID: </a:t>
            </a:r>
            <a:r>
              <a:rPr lang="en-US" sz="1800" dirty="0">
                <a:latin typeface="Calibri"/>
                <a:cs typeface="Calibri"/>
              </a:rPr>
              <a:t>19144931.</a:t>
            </a:r>
            <a:endParaRPr lang="en-US" altLang="en-US" sz="1800" dirty="0">
              <a:latin typeface="Calibri"/>
              <a:cs typeface="Calibri"/>
            </a:endParaRPr>
          </a:p>
          <a:p>
            <a:pPr>
              <a:spcBef>
                <a:spcPts val="0"/>
              </a:spcBef>
              <a:spcAft>
                <a:spcPts val="600"/>
              </a:spcAft>
              <a:buAutoNum type="arabicPeriod" startAt="6"/>
            </a:pPr>
            <a:r>
              <a:rPr lang="en-US" sz="1800" dirty="0" smtClean="0">
                <a:latin typeface="Calibri"/>
                <a:cs typeface="Calibri"/>
              </a:rPr>
              <a:t>Bandari J. Surfacing safety hazards using standardized operating room briefings and debriefings at a large regional medical center. Jt </a:t>
            </a:r>
            <a:r>
              <a:rPr lang="en-US" sz="1800" dirty="0">
                <a:latin typeface="Calibri"/>
                <a:cs typeface="Calibri"/>
              </a:rPr>
              <a:t>Comm J Qual </a:t>
            </a:r>
            <a:r>
              <a:rPr lang="en-US" sz="1800" dirty="0" smtClean="0">
                <a:latin typeface="Calibri"/>
                <a:cs typeface="Calibri"/>
              </a:rPr>
              <a:t>Saf. </a:t>
            </a:r>
            <a:r>
              <a:rPr lang="en-US" sz="1800" dirty="0">
                <a:latin typeface="Calibri"/>
                <a:cs typeface="Calibri"/>
              </a:rPr>
              <a:t>2012;38(4):154-</a:t>
            </a:r>
            <a:r>
              <a:rPr lang="en-US" sz="1800" dirty="0" smtClean="0">
                <a:latin typeface="Calibri"/>
                <a:cs typeface="Calibri"/>
              </a:rPr>
              <a:t>160. </a:t>
            </a:r>
            <a:r>
              <a:rPr lang="en-US" sz="1800" dirty="0">
                <a:latin typeface="Calibri"/>
                <a:cs typeface="Calibri"/>
              </a:rPr>
              <a:t>PMID: </a:t>
            </a:r>
            <a:r>
              <a:rPr lang="en-US" sz="1800" dirty="0" smtClean="0">
                <a:latin typeface="Calibri"/>
                <a:cs typeface="Calibri"/>
              </a:rPr>
              <a:t>22533127.</a:t>
            </a:r>
            <a:endParaRPr lang="en-US" sz="1800" dirty="0">
              <a:latin typeface="Calibri"/>
              <a:cs typeface="Calibri"/>
            </a:endParaRPr>
          </a:p>
        </p:txBody>
      </p:sp>
    </p:spTree>
    <p:extLst>
      <p:ext uri="{BB962C8B-B14F-4D97-AF65-F5344CB8AC3E}">
        <p14:creationId xmlns:p14="http://schemas.microsoft.com/office/powerpoint/2010/main" val="767025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200" dirty="0">
                <a:solidFill>
                  <a:srgbClr val="FFFFFF"/>
                </a:solidFill>
              </a:rPr>
              <a:t>Three Ways </a:t>
            </a:r>
            <a:r>
              <a:rPr lang="en-US" sz="3200" dirty="0" smtClean="0">
                <a:solidFill>
                  <a:srgbClr val="FFFFFF"/>
                </a:solidFill>
              </a:rPr>
              <a:t>To Identify Defects</a:t>
            </a:r>
            <a:endParaRPr lang="en-US" sz="3200" dirty="0">
              <a:solidFill>
                <a:srgbClr val="FFFFFF"/>
              </a:solidFill>
            </a:endParaRPr>
          </a:p>
        </p:txBody>
      </p:sp>
      <p:sp>
        <p:nvSpPr>
          <p:cNvPr id="4" name="Content Placeholder 3"/>
          <p:cNvSpPr>
            <a:spLocks noGrp="1"/>
          </p:cNvSpPr>
          <p:nvPr>
            <p:ph idx="1"/>
          </p:nvPr>
        </p:nvSpPr>
        <p:spPr>
          <a:xfrm>
            <a:off x="457200" y="1073980"/>
            <a:ext cx="8229600" cy="3802820"/>
          </a:xfrm>
        </p:spPr>
        <p:txBody>
          <a:bodyPr>
            <a:noAutofit/>
          </a:bodyPr>
          <a:lstStyle/>
          <a:p>
            <a:pPr>
              <a:spcBef>
                <a:spcPts val="0"/>
              </a:spcBef>
              <a:spcAft>
                <a:spcPts val="1200"/>
              </a:spcAft>
            </a:pPr>
            <a:r>
              <a:rPr lang="en-US" sz="2800" dirty="0" smtClean="0">
                <a:hlinkClick r:id="rId3"/>
              </a:rPr>
              <a:t>Perioperative Staff Safety </a:t>
            </a:r>
            <a:r>
              <a:rPr lang="en-US" sz="2800" dirty="0">
                <a:hlinkClick r:id="rId3"/>
              </a:rPr>
              <a:t>Assessment </a:t>
            </a:r>
            <a:r>
              <a:rPr lang="en-US" sz="2800" dirty="0" smtClean="0"/>
              <a:t>(PSSA)</a:t>
            </a:r>
          </a:p>
          <a:p>
            <a:pPr>
              <a:spcBef>
                <a:spcPts val="0"/>
              </a:spcBef>
              <a:spcAft>
                <a:spcPts val="1200"/>
              </a:spcAft>
            </a:pPr>
            <a:r>
              <a:rPr lang="en-US" sz="2800" dirty="0" smtClean="0">
                <a:hlinkClick r:id="rId4"/>
              </a:rPr>
              <a:t>SSI Investigation tool</a:t>
            </a:r>
            <a:endParaRPr lang="en-US" sz="2800" dirty="0" smtClean="0"/>
          </a:p>
          <a:p>
            <a:pPr>
              <a:spcBef>
                <a:spcPts val="0"/>
              </a:spcBef>
              <a:spcAft>
                <a:spcPts val="1200"/>
              </a:spcAft>
            </a:pPr>
            <a:r>
              <a:rPr lang="en-US" sz="2800" dirty="0" smtClean="0"/>
              <a:t>Auditing tools</a:t>
            </a:r>
          </a:p>
          <a:p>
            <a:pPr lvl="1">
              <a:spcBef>
                <a:spcPts val="0"/>
              </a:spcBef>
              <a:spcAft>
                <a:spcPts val="1200"/>
              </a:spcAft>
            </a:pPr>
            <a:r>
              <a:rPr lang="en-US" sz="2400" dirty="0" smtClean="0">
                <a:hlinkClick r:id="rId5"/>
              </a:rPr>
              <a:t>Glucose control audit tool</a:t>
            </a:r>
            <a:endParaRPr lang="en-US" sz="2400" dirty="0" smtClean="0"/>
          </a:p>
          <a:p>
            <a:pPr lvl="1">
              <a:spcBef>
                <a:spcPts val="0"/>
              </a:spcBef>
              <a:spcAft>
                <a:spcPts val="1200"/>
              </a:spcAft>
            </a:pPr>
            <a:r>
              <a:rPr lang="en-US" sz="2400" dirty="0" smtClean="0">
                <a:hlinkClick r:id="rId6"/>
              </a:rPr>
              <a:t>Normothermia audit tool</a:t>
            </a:r>
            <a:endParaRPr lang="en-US" sz="2400" dirty="0" smtClean="0"/>
          </a:p>
          <a:p>
            <a:pPr lvl="1">
              <a:spcBef>
                <a:spcPts val="0"/>
              </a:spcBef>
              <a:spcAft>
                <a:spcPts val="1200"/>
              </a:spcAft>
            </a:pPr>
            <a:r>
              <a:rPr lang="en-US" sz="2400" dirty="0" smtClean="0">
                <a:hlinkClick r:id="rId7"/>
              </a:rPr>
              <a:t>Skin preparation audit tool</a:t>
            </a:r>
            <a:endParaRPr lang="en-US" sz="2400" dirty="0" smtClean="0"/>
          </a:p>
          <a:p>
            <a:pPr lvl="1">
              <a:spcBef>
                <a:spcPts val="0"/>
              </a:spcBef>
              <a:spcAft>
                <a:spcPts val="1200"/>
              </a:spcAft>
            </a:pPr>
            <a:r>
              <a:rPr lang="en-US" sz="2400" dirty="0" smtClean="0">
                <a:hlinkClick r:id="rId8"/>
              </a:rPr>
              <a:t>Antibiotic audit tool</a:t>
            </a:r>
            <a:endParaRPr lang="en-US" sz="2400" dirty="0" smtClean="0"/>
          </a:p>
          <a:p>
            <a:pPr marL="457200" lvl="1" indent="0">
              <a:spcBef>
                <a:spcPts val="0"/>
              </a:spcBef>
              <a:spcAft>
                <a:spcPts val="1200"/>
              </a:spcAft>
              <a:buNone/>
            </a:pPr>
            <a:endParaRPr lang="en-US" dirty="0" smtClean="0"/>
          </a:p>
          <a:p>
            <a:pPr marL="0" indent="0">
              <a:spcBef>
                <a:spcPts val="0"/>
              </a:spcBef>
              <a:spcAft>
                <a:spcPts val="1200"/>
              </a:spcAft>
              <a:buNone/>
            </a:pPr>
            <a:endParaRPr lang="en-US" sz="2800" dirty="0"/>
          </a:p>
        </p:txBody>
      </p:sp>
      <p:sp>
        <p:nvSpPr>
          <p:cNvPr id="5" name="TextBox 4" descr="These tools can be found on the AHRQ Web site at http://www.ahrq.gov/professionals/quality-patient-safety/hais/index.html  &#10;" title="Tip"/>
          <p:cNvSpPr txBox="1"/>
          <p:nvPr/>
        </p:nvSpPr>
        <p:spPr>
          <a:xfrm>
            <a:off x="196645" y="4876800"/>
            <a:ext cx="8686800" cy="1428083"/>
          </a:xfrm>
          <a:prstGeom prst="rect">
            <a:avLst/>
          </a:prstGeom>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nSpc>
                <a:spcPct val="120000"/>
              </a:lnSpc>
              <a:spcBef>
                <a:spcPts val="600"/>
              </a:spcBef>
              <a:spcAft>
                <a:spcPts val="600"/>
              </a:spcAft>
            </a:pPr>
            <a:r>
              <a:rPr lang="en-US" sz="1600" b="1" i="1" dirty="0" smtClean="0">
                <a:solidFill>
                  <a:srgbClr val="000000"/>
                </a:solidFill>
              </a:rPr>
              <a:t>Tip</a:t>
            </a:r>
            <a:r>
              <a:rPr lang="en-US" sz="1600" i="1" dirty="0" smtClean="0">
                <a:solidFill>
                  <a:srgbClr val="000000"/>
                </a:solidFill>
              </a:rPr>
              <a:t>: These tools can be found on the AHRQ </a:t>
            </a:r>
            <a:r>
              <a:rPr lang="en-US" sz="1600" i="1" dirty="0">
                <a:solidFill>
                  <a:srgbClr val="000000"/>
                </a:solidFill>
              </a:rPr>
              <a:t>W</a:t>
            </a:r>
            <a:r>
              <a:rPr lang="en-US" sz="1600" i="1" dirty="0" smtClean="0">
                <a:solidFill>
                  <a:srgbClr val="000000"/>
                </a:solidFill>
              </a:rPr>
              <a:t>eb </a:t>
            </a:r>
            <a:r>
              <a:rPr lang="en-US" sz="1600" i="1" dirty="0">
                <a:solidFill>
                  <a:srgbClr val="000000"/>
                </a:solidFill>
              </a:rPr>
              <a:t>site at </a:t>
            </a:r>
            <a:r>
              <a:rPr lang="en-US" sz="1600" i="1" dirty="0">
                <a:solidFill>
                  <a:srgbClr val="000000"/>
                </a:solidFill>
                <a:hlinkClick r:id="rId9"/>
              </a:rPr>
              <a:t>https</a:t>
            </a:r>
            <a:r>
              <a:rPr lang="en-US" sz="1600" i="1" dirty="0" smtClean="0">
                <a:solidFill>
                  <a:srgbClr val="000000"/>
                </a:solidFill>
                <a:hlinkClick r:id="rId9"/>
              </a:rPr>
              <a:t>://www.ahrq.gov/professionals/quality-patient-safety/hais/tools/surgery/materials.html</a:t>
            </a:r>
            <a:r>
              <a:rPr lang="en-US" sz="1600" i="1" dirty="0" smtClean="0">
                <a:solidFill>
                  <a:srgbClr val="000000"/>
                </a:solidFill>
              </a:rPr>
              <a:t> </a:t>
            </a:r>
            <a:endParaRPr lang="en-US" sz="1600" i="1" dirty="0" smtClean="0">
              <a:solidFill>
                <a:srgbClr val="000000"/>
              </a:solidFill>
            </a:endParaRPr>
          </a:p>
          <a:p>
            <a:pPr marL="285750" indent="-285750">
              <a:lnSpc>
                <a:spcPct val="120000"/>
              </a:lnSpc>
              <a:spcBef>
                <a:spcPts val="600"/>
              </a:spcBef>
              <a:spcAft>
                <a:spcPts val="600"/>
              </a:spcAft>
              <a:buFont typeface="Arial" panose="020B0604020202020204" pitchFamily="34" charset="0"/>
              <a:buChar char="•"/>
            </a:pPr>
            <a:r>
              <a:rPr lang="en-US" sz="1600" i="1" dirty="0" smtClean="0">
                <a:solidFill>
                  <a:srgbClr val="000000"/>
                </a:solidFill>
              </a:rPr>
              <a:t>Select “Supplemental tools” under “Applying CUSP To Promote Safe Surgery” and “Surgical Complication Prevention”</a:t>
            </a:r>
          </a:p>
        </p:txBody>
      </p:sp>
    </p:spTree>
    <p:extLst>
      <p:ext uri="{BB962C8B-B14F-4D97-AF65-F5344CB8AC3E}">
        <p14:creationId xmlns:p14="http://schemas.microsoft.com/office/powerpoint/2010/main" val="499063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5"/>
                </a:solidFill>
              </a:rPr>
              <a:t>Translating Evidence into Bedside Practice</a:t>
            </a:r>
            <a:endParaRPr lang="en-US" sz="3200" dirty="0">
              <a:solidFill>
                <a:schemeClr val="accent5"/>
              </a:solidFill>
            </a:endParaRPr>
          </a:p>
        </p:txBody>
      </p:sp>
      <p:sp>
        <p:nvSpPr>
          <p:cNvPr id="3" name="Subtitle 1"/>
          <p:cNvSpPr txBox="1">
            <a:spLocks/>
          </p:cNvSpPr>
          <p:nvPr/>
        </p:nvSpPr>
        <p:spPr>
          <a:xfrm>
            <a:off x="723900" y="228600"/>
            <a:ext cx="76962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5"/>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600"/>
              </a:spcAft>
            </a:pPr>
            <a:r>
              <a:rPr lang="en-US" sz="4000" dirty="0" smtClean="0">
                <a:solidFill>
                  <a:schemeClr val="bg1"/>
                </a:solidFill>
              </a:rPr>
              <a:t>AHRQ Safety Program for Surgery</a:t>
            </a:r>
          </a:p>
          <a:p>
            <a:pPr>
              <a:spcBef>
                <a:spcPts val="0"/>
              </a:spcBef>
              <a:spcAft>
                <a:spcPts val="1800"/>
              </a:spcAft>
            </a:pPr>
            <a:r>
              <a:rPr lang="en-US" sz="2800" dirty="0" smtClean="0">
                <a:solidFill>
                  <a:schemeClr val="bg1"/>
                </a:solidFill>
              </a:rPr>
              <a:t>Implementation</a:t>
            </a:r>
            <a:r>
              <a:rPr lang="en-US" sz="4000" dirty="0" smtClean="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3355215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rPr>
              <a:t>Translating</a:t>
            </a:r>
            <a:r>
              <a:rPr lang="en-US" dirty="0" smtClean="0">
                <a:solidFill>
                  <a:srgbClr val="FFFFFF"/>
                </a:solidFill>
              </a:rPr>
              <a:t> </a:t>
            </a:r>
            <a:r>
              <a:rPr lang="en-US" dirty="0">
                <a:solidFill>
                  <a:srgbClr val="FFFFFF"/>
                </a:solidFill>
              </a:rPr>
              <a:t>Evidence </a:t>
            </a:r>
            <a:r>
              <a:rPr lang="en-US" dirty="0" smtClean="0">
                <a:solidFill>
                  <a:srgbClr val="FFFFFF"/>
                </a:solidFill>
              </a:rPr>
              <a:t>Into Practice</a:t>
            </a:r>
            <a:r>
              <a:rPr lang="en-US" baseline="30000" dirty="0">
                <a:solidFill>
                  <a:srgbClr val="FFFFFF"/>
                </a:solidFill>
              </a:rPr>
              <a:t>4</a:t>
            </a:r>
          </a:p>
        </p:txBody>
      </p:sp>
      <p:sp>
        <p:nvSpPr>
          <p:cNvPr id="7172" name="Rectangle 1027"/>
          <p:cNvSpPr>
            <a:spLocks noGrp="1" noChangeArrowheads="1"/>
          </p:cNvSpPr>
          <p:nvPr>
            <p:ph idx="1"/>
          </p:nvPr>
        </p:nvSpPr>
        <p:spPr/>
        <p:txBody>
          <a:bodyPr>
            <a:noAutofit/>
          </a:bodyPr>
          <a:lstStyle/>
          <a:p>
            <a:pPr marL="514350" indent="-514350">
              <a:spcBef>
                <a:spcPts val="0"/>
              </a:spcBef>
              <a:spcAft>
                <a:spcPts val="1200"/>
              </a:spcAft>
              <a:buFont typeface="+mj-lt"/>
              <a:buAutoNum type="arabicPeriod"/>
            </a:pPr>
            <a:r>
              <a:rPr lang="en-US" altLang="en-US" dirty="0">
                <a:solidFill>
                  <a:srgbClr val="000000"/>
                </a:solidFill>
                <a:latin typeface="Calibri"/>
                <a:ea typeface="ＭＳ Ｐゴシック" pitchFamily="34" charset="-128"/>
                <a:cs typeface="Calibri"/>
              </a:rPr>
              <a:t>Summarize the evidence</a:t>
            </a:r>
          </a:p>
          <a:p>
            <a:pPr lvl="1">
              <a:spcBef>
                <a:spcPts val="0"/>
              </a:spcBef>
              <a:spcAft>
                <a:spcPts val="1200"/>
              </a:spcAft>
              <a:buClr>
                <a:schemeClr val="accent5"/>
              </a:buClr>
            </a:pPr>
            <a:r>
              <a:rPr lang="en-US" altLang="en-US" dirty="0">
                <a:solidFill>
                  <a:srgbClr val="000000"/>
                </a:solidFill>
                <a:latin typeface="Calibri"/>
                <a:ea typeface="ＭＳ Ｐゴシック" pitchFamily="34" charset="-128"/>
                <a:cs typeface="Calibri"/>
              </a:rPr>
              <a:t>F</a:t>
            </a:r>
            <a:r>
              <a:rPr lang="en-US" altLang="en-US" dirty="0" smtClean="0">
                <a:solidFill>
                  <a:srgbClr val="000000"/>
                </a:solidFill>
                <a:latin typeface="Calibri"/>
                <a:ea typeface="ＭＳ Ｐゴシック" pitchFamily="34" charset="-128"/>
                <a:cs typeface="Calibri"/>
              </a:rPr>
              <a:t>ocus </a:t>
            </a:r>
            <a:r>
              <a:rPr lang="en-US" altLang="en-US" dirty="0">
                <a:solidFill>
                  <a:srgbClr val="000000"/>
                </a:solidFill>
                <a:latin typeface="Calibri"/>
                <a:ea typeface="ＭＳ Ｐゴシック" pitchFamily="34" charset="-128"/>
                <a:cs typeface="Calibri"/>
              </a:rPr>
              <a:t>on your SSI bundle</a:t>
            </a:r>
          </a:p>
          <a:p>
            <a:pPr marL="514350" indent="-514350">
              <a:spcBef>
                <a:spcPts val="0"/>
              </a:spcBef>
              <a:spcAft>
                <a:spcPts val="1200"/>
              </a:spcAft>
              <a:buFont typeface="+mj-lt"/>
              <a:buAutoNum type="arabicPeriod"/>
            </a:pPr>
            <a:r>
              <a:rPr lang="en-US" altLang="en-US" dirty="0">
                <a:solidFill>
                  <a:schemeClr val="bg1">
                    <a:lumMod val="65000"/>
                  </a:schemeClr>
                </a:solidFill>
                <a:latin typeface="Calibri"/>
                <a:ea typeface="ＭＳ Ｐゴシック" pitchFamily="34" charset="-128"/>
                <a:cs typeface="Calibri"/>
              </a:rPr>
              <a:t>Identify local barriers to implementation</a:t>
            </a:r>
          </a:p>
          <a:p>
            <a:pPr marL="514350" indent="-514350">
              <a:spcBef>
                <a:spcPts val="0"/>
              </a:spcBef>
              <a:spcAft>
                <a:spcPts val="1200"/>
              </a:spcAft>
              <a:buFont typeface="+mj-lt"/>
              <a:buAutoNum type="arabicPeriod"/>
            </a:pPr>
            <a:r>
              <a:rPr lang="en-US" altLang="en-US" dirty="0" smtClean="0">
                <a:solidFill>
                  <a:schemeClr val="bg1">
                    <a:lumMod val="65000"/>
                  </a:schemeClr>
                </a:solidFill>
                <a:latin typeface="Calibri"/>
                <a:ea typeface="ＭＳ Ｐゴシック" pitchFamily="34" charset="-128"/>
                <a:cs typeface="Calibri"/>
              </a:rPr>
              <a:t>Measure </a:t>
            </a:r>
            <a:r>
              <a:rPr lang="en-US" altLang="en-US" dirty="0">
                <a:solidFill>
                  <a:schemeClr val="bg1">
                    <a:lumMod val="65000"/>
                  </a:schemeClr>
                </a:solidFill>
                <a:latin typeface="Calibri"/>
                <a:ea typeface="ＭＳ Ｐゴシック" pitchFamily="34" charset="-128"/>
                <a:cs typeface="Calibri"/>
              </a:rPr>
              <a:t>performance</a:t>
            </a:r>
          </a:p>
          <a:p>
            <a:pPr marL="514350" indent="-514350">
              <a:spcBef>
                <a:spcPts val="0"/>
              </a:spcBef>
              <a:spcAft>
                <a:spcPts val="1200"/>
              </a:spcAft>
              <a:buFont typeface="+mj-lt"/>
              <a:buAutoNum type="arabicPeriod"/>
            </a:pPr>
            <a:r>
              <a:rPr lang="en-US" altLang="en-US" dirty="0" smtClean="0">
                <a:solidFill>
                  <a:schemeClr val="bg1">
                    <a:lumMod val="65000"/>
                  </a:schemeClr>
                </a:solidFill>
                <a:latin typeface="Calibri"/>
                <a:ea typeface="ＭＳ Ｐゴシック" pitchFamily="34" charset="-128"/>
                <a:cs typeface="Calibri"/>
              </a:rPr>
              <a:t>Ensure </a:t>
            </a:r>
            <a:r>
              <a:rPr lang="en-US" altLang="en-US" dirty="0">
                <a:solidFill>
                  <a:schemeClr val="bg1">
                    <a:lumMod val="65000"/>
                  </a:schemeClr>
                </a:solidFill>
                <a:latin typeface="Calibri"/>
                <a:ea typeface="ＭＳ Ｐゴシック" pitchFamily="34" charset="-128"/>
                <a:cs typeface="Calibri"/>
              </a:rPr>
              <a:t>all </a:t>
            </a:r>
            <a:r>
              <a:rPr lang="en-US" altLang="en-US" dirty="0" smtClean="0">
                <a:solidFill>
                  <a:schemeClr val="bg1">
                    <a:lumMod val="65000"/>
                  </a:schemeClr>
                </a:solidFill>
                <a:latin typeface="Calibri"/>
                <a:ea typeface="ＭＳ Ｐゴシック" pitchFamily="34" charset="-128"/>
                <a:cs typeface="Calibri"/>
              </a:rPr>
              <a:t>patients </a:t>
            </a:r>
            <a:r>
              <a:rPr lang="en-US" altLang="en-US" dirty="0">
                <a:solidFill>
                  <a:schemeClr val="bg1">
                    <a:lumMod val="65000"/>
                  </a:schemeClr>
                </a:solidFill>
                <a:latin typeface="Calibri"/>
                <a:ea typeface="ＭＳ Ｐゴシック" pitchFamily="34" charset="-128"/>
                <a:cs typeface="Calibri"/>
              </a:rPr>
              <a:t>receive the </a:t>
            </a:r>
            <a:r>
              <a:rPr lang="en-US" altLang="en-US" dirty="0" smtClean="0">
                <a:solidFill>
                  <a:schemeClr val="bg1">
                    <a:lumMod val="65000"/>
                  </a:schemeClr>
                </a:solidFill>
                <a:latin typeface="Calibri"/>
                <a:ea typeface="ＭＳ Ｐゴシック" pitchFamily="34" charset="-128"/>
                <a:cs typeface="Calibri"/>
              </a:rPr>
              <a:t>intervention</a:t>
            </a:r>
            <a:endParaRPr lang="en-US" altLang="en-US" dirty="0">
              <a:solidFill>
                <a:schemeClr val="bg1">
                  <a:lumMod val="65000"/>
                </a:schemeClr>
              </a:solidFill>
              <a:latin typeface="Calibri"/>
              <a:ea typeface="ＭＳ Ｐゴシック" pitchFamily="34" charset="-128"/>
              <a:cs typeface="Calibri"/>
            </a:endParaRPr>
          </a:p>
        </p:txBody>
      </p:sp>
      <p:sp>
        <p:nvSpPr>
          <p:cNvPr id="7170" name="Slide Number Placeholder 5"/>
          <p:cNvSpPr>
            <a:spLocks noGrp="1"/>
          </p:cNvSpPr>
          <p:nvPr>
            <p:ph type="sldNum" sz="quarter" idx="4294967295"/>
          </p:nvPr>
        </p:nvSpPr>
        <p:spPr>
          <a:xfrm>
            <a:off x="457200" y="6335651"/>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72823177-9D6B-4760-BEA6-B618903DBA00}" type="slidenum">
              <a:rPr lang="en-US" altLang="en-US" sz="1200">
                <a:solidFill>
                  <a:schemeClr val="bg1"/>
                </a:solidFill>
                <a:latin typeface="+mn-lt"/>
              </a:rPr>
              <a:pPr eaLnBrk="1" hangingPunct="1">
                <a:spcBef>
                  <a:spcPct val="0"/>
                </a:spcBef>
                <a:buFontTx/>
                <a:buNone/>
              </a:pPr>
              <a:t>7</a:t>
            </a:fld>
            <a:endParaRPr lang="en-US" altLang="en-US" sz="1200" dirty="0">
              <a:solidFill>
                <a:schemeClr val="bg1"/>
              </a:solidFill>
              <a:latin typeface="+mn-lt"/>
            </a:endParaRPr>
          </a:p>
        </p:txBody>
      </p:sp>
    </p:spTree>
    <p:extLst>
      <p:ext uri="{BB962C8B-B14F-4D97-AF65-F5344CB8AC3E}">
        <p14:creationId xmlns:p14="http://schemas.microsoft.com/office/powerpoint/2010/main" val="3544985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rPr>
              <a:t>Translating</a:t>
            </a:r>
            <a:r>
              <a:rPr lang="en-US" dirty="0" smtClean="0">
                <a:solidFill>
                  <a:srgbClr val="FFFFFF"/>
                </a:solidFill>
              </a:rPr>
              <a:t> </a:t>
            </a:r>
            <a:r>
              <a:rPr lang="en-US" dirty="0">
                <a:solidFill>
                  <a:srgbClr val="FFFFFF"/>
                </a:solidFill>
              </a:rPr>
              <a:t>Evidence </a:t>
            </a:r>
            <a:r>
              <a:rPr lang="en-US" dirty="0" smtClean="0">
                <a:solidFill>
                  <a:srgbClr val="FFFFFF"/>
                </a:solidFill>
              </a:rPr>
              <a:t>Into Practice</a:t>
            </a:r>
            <a:r>
              <a:rPr lang="en-US" baseline="30000" dirty="0">
                <a:solidFill>
                  <a:srgbClr val="FFFFFF"/>
                </a:solidFill>
              </a:rPr>
              <a:t>4</a:t>
            </a:r>
          </a:p>
        </p:txBody>
      </p:sp>
      <p:sp>
        <p:nvSpPr>
          <p:cNvPr id="7172" name="Rectangle 1027" descr="Arrow pointed left"/>
          <p:cNvSpPr>
            <a:spLocks noGrp="1" noChangeArrowheads="1"/>
          </p:cNvSpPr>
          <p:nvPr>
            <p:ph idx="1"/>
          </p:nvPr>
        </p:nvSpPr>
        <p:spPr/>
        <p:txBody>
          <a:bodyPr>
            <a:noAutofit/>
          </a:bodyPr>
          <a:lstStyle/>
          <a:p>
            <a:pPr marL="514350" indent="-514350" eaLnBrk="1" hangingPunct="1">
              <a:spcBef>
                <a:spcPts val="0"/>
              </a:spcBef>
              <a:spcAft>
                <a:spcPts val="1200"/>
              </a:spcAft>
              <a:buFont typeface="+mj-lt"/>
              <a:buAutoNum type="arabicPeriod"/>
            </a:pPr>
            <a:r>
              <a:rPr lang="en-US" altLang="en-US" dirty="0" smtClean="0">
                <a:solidFill>
                  <a:srgbClr val="A6A6A6"/>
                </a:solidFill>
                <a:latin typeface="Calibri"/>
                <a:ea typeface="ＭＳ Ｐゴシック" pitchFamily="34" charset="-128"/>
                <a:cs typeface="Calibri"/>
              </a:rPr>
              <a:t>Summarize the evidence</a:t>
            </a:r>
          </a:p>
          <a:p>
            <a:pPr marL="514350" indent="-514350" eaLnBrk="1" hangingPunct="1">
              <a:spcBef>
                <a:spcPts val="0"/>
              </a:spcBef>
              <a:spcAft>
                <a:spcPts val="1200"/>
              </a:spcAft>
              <a:buFont typeface="+mj-lt"/>
              <a:buAutoNum type="arabicPeriod"/>
            </a:pPr>
            <a:r>
              <a:rPr lang="en-US" altLang="en-US" dirty="0" smtClean="0">
                <a:latin typeface="Calibri"/>
                <a:ea typeface="ＭＳ Ｐゴシック" pitchFamily="34" charset="-128"/>
                <a:cs typeface="Calibri"/>
              </a:rPr>
              <a:t>Identify local barriers to implementation</a:t>
            </a:r>
          </a:p>
          <a:p>
            <a:pPr lvl="1">
              <a:spcBef>
                <a:spcPts val="0"/>
              </a:spcBef>
              <a:spcAft>
                <a:spcPts val="1200"/>
              </a:spcAft>
              <a:buClr>
                <a:schemeClr val="accent5"/>
              </a:buClr>
            </a:pPr>
            <a:r>
              <a:rPr lang="en-US" altLang="en-US" dirty="0" smtClean="0">
                <a:latin typeface="Calibri"/>
                <a:ea typeface="ＭＳ Ｐゴシック" pitchFamily="34" charset="-128"/>
                <a:cs typeface="Calibri"/>
              </a:rPr>
              <a:t>Observe staff performing the interventions</a:t>
            </a:r>
          </a:p>
          <a:p>
            <a:pPr lvl="1">
              <a:spcBef>
                <a:spcPts val="0"/>
              </a:spcBef>
              <a:spcAft>
                <a:spcPts val="1200"/>
              </a:spcAft>
              <a:buClr>
                <a:schemeClr val="accent5"/>
              </a:buClr>
            </a:pPr>
            <a:r>
              <a:rPr lang="en-US" altLang="ja-JP" dirty="0" smtClean="0">
                <a:latin typeface="Calibri"/>
                <a:ea typeface="ＭＳ Ｐゴシック" pitchFamily="34" charset="-128"/>
                <a:cs typeface="Calibri"/>
              </a:rPr>
              <a:t>Walk the process to identify defects</a:t>
            </a:r>
          </a:p>
          <a:p>
            <a:pPr lvl="1">
              <a:spcBef>
                <a:spcPts val="0"/>
              </a:spcBef>
              <a:spcAft>
                <a:spcPts val="1200"/>
              </a:spcAft>
              <a:buClr>
                <a:schemeClr val="accent5"/>
              </a:buClr>
            </a:pPr>
            <a:r>
              <a:rPr lang="en-US" altLang="en-US" dirty="0" smtClean="0">
                <a:latin typeface="Calibri"/>
                <a:ea typeface="ＭＳ Ｐゴシック" pitchFamily="34" charset="-128"/>
                <a:cs typeface="Calibri"/>
              </a:rPr>
              <a:t>Invite all stakeholders to share concerns</a:t>
            </a:r>
          </a:p>
          <a:p>
            <a:pPr marL="514350" indent="-514350" eaLnBrk="1" hangingPunct="1">
              <a:spcBef>
                <a:spcPts val="0"/>
              </a:spcBef>
              <a:spcAft>
                <a:spcPts val="1200"/>
              </a:spcAft>
              <a:buFont typeface="+mj-lt"/>
              <a:buAutoNum type="arabicPeriod"/>
            </a:pPr>
            <a:r>
              <a:rPr lang="en-US" altLang="en-US" dirty="0" smtClean="0">
                <a:solidFill>
                  <a:schemeClr val="bg1">
                    <a:lumMod val="65000"/>
                  </a:schemeClr>
                </a:solidFill>
                <a:latin typeface="Calibri"/>
                <a:ea typeface="ＭＳ Ｐゴシック" pitchFamily="34" charset="-128"/>
                <a:cs typeface="Calibri"/>
              </a:rPr>
              <a:t>Measure performance</a:t>
            </a:r>
          </a:p>
          <a:p>
            <a:pPr marL="514350" indent="-514350" eaLnBrk="1" hangingPunct="1">
              <a:spcBef>
                <a:spcPts val="0"/>
              </a:spcBef>
              <a:spcAft>
                <a:spcPts val="1200"/>
              </a:spcAft>
              <a:buFont typeface="+mj-lt"/>
              <a:buAutoNum type="arabicPeriod"/>
            </a:pPr>
            <a:r>
              <a:rPr lang="en-US" altLang="en-US" dirty="0" smtClean="0">
                <a:solidFill>
                  <a:schemeClr val="bg1">
                    <a:lumMod val="65000"/>
                  </a:schemeClr>
                </a:solidFill>
                <a:latin typeface="Calibri"/>
                <a:ea typeface="ＭＳ Ｐゴシック" pitchFamily="34" charset="-128"/>
                <a:cs typeface="Calibri"/>
              </a:rPr>
              <a:t>Ensure all patients receive the intervention</a:t>
            </a:r>
          </a:p>
        </p:txBody>
      </p:sp>
      <p:sp>
        <p:nvSpPr>
          <p:cNvPr id="7170" name="Slide Number Placeholder 5"/>
          <p:cNvSpPr>
            <a:spLocks noGrp="1"/>
          </p:cNvSpPr>
          <p:nvPr>
            <p:ph type="sldNum" sz="quarter" idx="4294967295"/>
          </p:nvPr>
        </p:nvSpPr>
        <p:spPr>
          <a:xfrm>
            <a:off x="457200" y="6335651"/>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72823177-9D6B-4760-BEA6-B618903DBA00}" type="slidenum">
              <a:rPr lang="en-US" altLang="en-US" sz="1200">
                <a:solidFill>
                  <a:schemeClr val="bg1"/>
                </a:solidFill>
                <a:latin typeface="+mn-lt"/>
              </a:rPr>
              <a:pPr eaLnBrk="1" hangingPunct="1">
                <a:spcBef>
                  <a:spcPct val="0"/>
                </a:spcBef>
                <a:buFontTx/>
                <a:buNone/>
              </a:pPr>
              <a:t>8</a:t>
            </a:fld>
            <a:endParaRPr lang="en-US" altLang="en-US" sz="1200" dirty="0">
              <a:solidFill>
                <a:schemeClr val="bg1"/>
              </a:solidFill>
              <a:latin typeface="+mn-lt"/>
            </a:endParaRPr>
          </a:p>
        </p:txBody>
      </p:sp>
    </p:spTree>
    <p:extLst>
      <p:ext uri="{BB962C8B-B14F-4D97-AF65-F5344CB8AC3E}">
        <p14:creationId xmlns:p14="http://schemas.microsoft.com/office/powerpoint/2010/main" val="3309985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678"/>
            <a:ext cx="9144000" cy="807522"/>
          </a:xfrm>
        </p:spPr>
        <p:txBody>
          <a:bodyPr>
            <a:normAutofit/>
          </a:bodyPr>
          <a:lstStyle/>
          <a:p>
            <a:r>
              <a:rPr lang="en-US" dirty="0"/>
              <a:t>Why Don’t Clinicians Follow the Guidelines?</a:t>
            </a:r>
            <a:r>
              <a:rPr lang="en-US" baseline="30000" dirty="0" smtClean="0"/>
              <a:t>5</a:t>
            </a:r>
            <a:endParaRPr lang="en-US" dirty="0"/>
          </a:p>
        </p:txBody>
      </p:sp>
      <p:sp>
        <p:nvSpPr>
          <p:cNvPr id="8196" name="Rectangle 3"/>
          <p:cNvSpPr>
            <a:spLocks noGrp="1" noChangeArrowheads="1"/>
          </p:cNvSpPr>
          <p:nvPr>
            <p:ph idx="1"/>
          </p:nvPr>
        </p:nvSpPr>
        <p:spPr>
          <a:xfrm>
            <a:off x="457200" y="1219200"/>
            <a:ext cx="8229600" cy="4734296"/>
          </a:xfrm>
        </p:spPr>
        <p:txBody>
          <a:bodyPr>
            <a:noAutofit/>
          </a:bodyPr>
          <a:lstStyle/>
          <a:p>
            <a:pPr>
              <a:spcBef>
                <a:spcPts val="0"/>
              </a:spcBef>
              <a:spcAft>
                <a:spcPts val="1200"/>
              </a:spcAft>
            </a:pPr>
            <a:r>
              <a:rPr lang="en-US" altLang="en-US" sz="2800" dirty="0" smtClean="0">
                <a:ea typeface="ＭＳ Ｐゴシック" pitchFamily="34" charset="-128"/>
              </a:rPr>
              <a:t>Awareness</a:t>
            </a:r>
          </a:p>
          <a:p>
            <a:pPr lvl="1">
              <a:spcBef>
                <a:spcPts val="0"/>
              </a:spcBef>
              <a:spcAft>
                <a:spcPts val="1200"/>
              </a:spcAft>
              <a:buClr>
                <a:schemeClr val="accent5"/>
              </a:buClr>
            </a:pPr>
            <a:r>
              <a:rPr lang="en-US" altLang="en-US" sz="2400" dirty="0" smtClean="0">
                <a:ea typeface="ＭＳ Ｐゴシック" pitchFamily="34" charset="-128"/>
              </a:rPr>
              <a:t>Lack of knowledge or familiarity (n=77)</a:t>
            </a:r>
          </a:p>
          <a:p>
            <a:pPr>
              <a:spcBef>
                <a:spcPts val="0"/>
              </a:spcBef>
              <a:spcAft>
                <a:spcPts val="1200"/>
              </a:spcAft>
            </a:pPr>
            <a:r>
              <a:rPr lang="en-US" altLang="en-US" sz="2800" dirty="0" smtClean="0">
                <a:ea typeface="ＭＳ Ｐゴシック" pitchFamily="34" charset="-128"/>
              </a:rPr>
              <a:t>Attitudes</a:t>
            </a:r>
          </a:p>
          <a:p>
            <a:pPr lvl="1">
              <a:spcBef>
                <a:spcPts val="0"/>
              </a:spcBef>
              <a:spcAft>
                <a:spcPts val="1200"/>
              </a:spcAft>
              <a:buClr>
                <a:schemeClr val="accent5"/>
              </a:buClr>
            </a:pPr>
            <a:r>
              <a:rPr lang="en-US" altLang="en-US" sz="2400" dirty="0">
                <a:ea typeface="ＭＳ Ｐゴシック" pitchFamily="34" charset="-128"/>
              </a:rPr>
              <a:t>A</a:t>
            </a:r>
            <a:r>
              <a:rPr lang="en-US" altLang="en-US" sz="2400" dirty="0" smtClean="0">
                <a:ea typeface="ＭＳ Ｐゴシック" pitchFamily="34" charset="-128"/>
              </a:rPr>
              <a:t>greement (n=33)</a:t>
            </a:r>
          </a:p>
          <a:p>
            <a:pPr lvl="1">
              <a:spcBef>
                <a:spcPts val="0"/>
              </a:spcBef>
              <a:spcAft>
                <a:spcPts val="1200"/>
              </a:spcAft>
              <a:buClr>
                <a:schemeClr val="accent5"/>
              </a:buClr>
            </a:pPr>
            <a:r>
              <a:rPr lang="en-US" altLang="en-US" sz="2400" dirty="0">
                <a:ea typeface="ＭＳ Ｐゴシック" pitchFamily="34" charset="-128"/>
              </a:rPr>
              <a:t>S</a:t>
            </a:r>
            <a:r>
              <a:rPr lang="en-US" altLang="en-US" sz="2400" dirty="0" smtClean="0">
                <a:ea typeface="ＭＳ Ｐゴシック" pitchFamily="34" charset="-128"/>
              </a:rPr>
              <a:t>elf-efficacy (n=19)</a:t>
            </a:r>
          </a:p>
          <a:p>
            <a:pPr lvl="1">
              <a:spcBef>
                <a:spcPts val="0"/>
              </a:spcBef>
              <a:spcAft>
                <a:spcPts val="1200"/>
              </a:spcAft>
              <a:buClr>
                <a:schemeClr val="accent5"/>
              </a:buClr>
            </a:pPr>
            <a:r>
              <a:rPr lang="en-US" altLang="en-US" sz="2400" dirty="0">
                <a:ea typeface="ＭＳ Ｐゴシック" pitchFamily="34" charset="-128"/>
              </a:rPr>
              <a:t>O</a:t>
            </a:r>
            <a:r>
              <a:rPr lang="en-US" altLang="en-US" sz="2400" dirty="0" smtClean="0">
                <a:ea typeface="ＭＳ Ｐゴシック" pitchFamily="34" charset="-128"/>
              </a:rPr>
              <a:t>utcome expectancy (n=8)</a:t>
            </a:r>
          </a:p>
          <a:p>
            <a:pPr lvl="1">
              <a:spcBef>
                <a:spcPts val="0"/>
              </a:spcBef>
              <a:spcAft>
                <a:spcPts val="1200"/>
              </a:spcAft>
              <a:buClr>
                <a:schemeClr val="accent5"/>
              </a:buClr>
            </a:pPr>
            <a:r>
              <a:rPr lang="en-US" altLang="en-US" sz="2400" dirty="0">
                <a:ea typeface="ＭＳ Ｐゴシック" pitchFamily="34" charset="-128"/>
              </a:rPr>
              <a:t>I</a:t>
            </a:r>
            <a:r>
              <a:rPr lang="en-US" altLang="en-US" sz="2400" dirty="0" smtClean="0">
                <a:ea typeface="ＭＳ Ｐゴシック" pitchFamily="34" charset="-128"/>
              </a:rPr>
              <a:t>nertia of previous practice (n=14)</a:t>
            </a:r>
          </a:p>
          <a:p>
            <a:pPr>
              <a:spcBef>
                <a:spcPts val="0"/>
              </a:spcBef>
              <a:spcAft>
                <a:spcPts val="1200"/>
              </a:spcAft>
            </a:pPr>
            <a:r>
              <a:rPr lang="en-US" altLang="en-US" sz="2800" dirty="0" smtClean="0">
                <a:ea typeface="ＭＳ Ｐゴシック" pitchFamily="34" charset="-128"/>
              </a:rPr>
              <a:t>Ability or behavior</a:t>
            </a:r>
          </a:p>
          <a:p>
            <a:pPr lvl="1">
              <a:spcBef>
                <a:spcPts val="0"/>
              </a:spcBef>
              <a:spcAft>
                <a:spcPts val="1200"/>
              </a:spcAft>
              <a:buClr>
                <a:schemeClr val="accent5"/>
              </a:buClr>
            </a:pPr>
            <a:r>
              <a:rPr lang="en-US" altLang="en-US" sz="2400" dirty="0">
                <a:ea typeface="ＭＳ Ｐゴシック" pitchFamily="34" charset="-128"/>
              </a:rPr>
              <a:t>E</a:t>
            </a:r>
            <a:r>
              <a:rPr lang="en-US" altLang="en-US" sz="2400" dirty="0" smtClean="0">
                <a:ea typeface="ＭＳ Ｐゴシック" pitchFamily="34" charset="-128"/>
              </a:rPr>
              <a:t>xternal barriers (n=34)</a:t>
            </a:r>
          </a:p>
        </p:txBody>
      </p:sp>
      <p:sp>
        <p:nvSpPr>
          <p:cNvPr id="7" name="Slide Number Placeholder 2"/>
          <p:cNvSpPr>
            <a:spLocks noGrp="1"/>
          </p:cNvSpPr>
          <p:nvPr>
            <p:ph type="sldNum" sz="quarter" idx="4294967295"/>
          </p:nvPr>
        </p:nvSpPr>
        <p:spPr>
          <a:xfrm>
            <a:off x="457200" y="6335651"/>
            <a:ext cx="2133600" cy="365125"/>
          </a:xfrm>
          <a:prstGeom prst="rect">
            <a:avLst/>
          </a:prstGeom>
        </p:spPr>
        <p:txBody>
          <a:bodyPr/>
          <a:lstStyle/>
          <a:p>
            <a:fld id="{E507B00A-00F3-40B4-9FBC-773D3E654F20}" type="slidenum">
              <a:rPr lang="en-US" sz="1200" smtClean="0">
                <a:solidFill>
                  <a:srgbClr val="FFFFFF"/>
                </a:solidFill>
              </a:rPr>
              <a:pPr/>
              <a:t>9</a:t>
            </a:fld>
            <a:endParaRPr lang="en-US" dirty="0">
              <a:solidFill>
                <a:srgbClr val="FFFFFF"/>
              </a:solidFill>
            </a:endParaRPr>
          </a:p>
        </p:txBody>
      </p:sp>
    </p:spTree>
    <p:extLst>
      <p:ext uri="{BB962C8B-B14F-4D97-AF65-F5344CB8AC3E}">
        <p14:creationId xmlns:p14="http://schemas.microsoft.com/office/powerpoint/2010/main" val="246462168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7744</TotalTime>
  <Words>7320</Words>
  <Application>Microsoft Office PowerPoint</Application>
  <PresentationFormat>On-screen Show (4:3)</PresentationFormat>
  <Paragraphs>709</Paragraphs>
  <Slides>41</Slides>
  <Notes>38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HAI Cusp Slide template</vt:lpstr>
      <vt:lpstr>Implementing Your  Surgical Site Infection Prevention Bundle</vt:lpstr>
      <vt:lpstr>Learning Objectives</vt:lpstr>
      <vt:lpstr>SSI Bundle Characteristics1,2,3</vt:lpstr>
      <vt:lpstr>No Single SSI Prevention Bundle </vt:lpstr>
      <vt:lpstr>Three Ways To Identify Defects</vt:lpstr>
      <vt:lpstr>Translating Evidence into Bedside Practice</vt:lpstr>
      <vt:lpstr>Translating Evidence Into Practice4</vt:lpstr>
      <vt:lpstr>Translating Evidence Into Practice4</vt:lpstr>
      <vt:lpstr>Why Don’t Clinicians Follow the Guidelines?5</vt:lpstr>
      <vt:lpstr>Barrier Identification and Mitigation</vt:lpstr>
      <vt:lpstr>Barrier Identification and Mitigation</vt:lpstr>
      <vt:lpstr>Assemble Your BIM Team</vt:lpstr>
      <vt:lpstr>Identify the Barriers</vt:lpstr>
      <vt:lpstr>Identify the Barriers</vt:lpstr>
      <vt:lpstr>Identify the Barriers</vt:lpstr>
      <vt:lpstr>PowerPoint Presentation</vt:lpstr>
      <vt:lpstr>Develop a BIM Action Plan</vt:lpstr>
      <vt:lpstr>Translating Evidence Into Practice4</vt:lpstr>
      <vt:lpstr>Measure Performance: Auditing Resources</vt:lpstr>
      <vt:lpstr>Practical Applications</vt:lpstr>
      <vt:lpstr>Translating Evidence Into Practice4</vt:lpstr>
      <vt:lpstr>Leading Change with the 4 Es</vt:lpstr>
      <vt:lpstr>Implementation: Starting With 4 Es</vt:lpstr>
      <vt:lpstr>Key Partnerships</vt:lpstr>
      <vt:lpstr>Engage</vt:lpstr>
      <vt:lpstr>Fostering Engagement  </vt:lpstr>
      <vt:lpstr>Celebrate Your Heroes</vt:lpstr>
      <vt:lpstr>Educate</vt:lpstr>
      <vt:lpstr>Execute:  The Principles of Safe Design6 </vt:lpstr>
      <vt:lpstr>Briefings and Debriefings</vt:lpstr>
      <vt:lpstr>Briefings and Debriefings</vt:lpstr>
      <vt:lpstr>Real-Time Identification of Defects11</vt:lpstr>
      <vt:lpstr>Debriefing Defect Logbook</vt:lpstr>
      <vt:lpstr>Example of Defects Addressed:  Instruments</vt:lpstr>
      <vt:lpstr>Evaluate</vt:lpstr>
      <vt:lpstr>Key Points</vt:lpstr>
      <vt:lpstr>This Model Works in the OR</vt:lpstr>
      <vt:lpstr>Summary</vt:lpstr>
      <vt:lpstr>Recap of Learning Objectives</vt:lpstr>
      <vt:lpstr>References</vt:lpstr>
      <vt:lpstr>References</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Implementing Your SSI Prevention Bundle</dc:title>
  <dc:subject>AHRQ Safety Program for Surgery</dc:subject>
  <dc:creator>Agency for Health Care Research and Quality (AHRQ)</dc:creator>
  <cp:keywords>SUSP, CUSP, SSI, surgical site infection, bundle, normothermia, glucose control, skin preparation, antibiotics, Dr. Peter Pronovost</cp:keywords>
  <cp:lastModifiedBy>Windows User</cp:lastModifiedBy>
  <cp:revision>175</cp:revision>
  <cp:lastPrinted>2017-10-30T16:33:50Z</cp:lastPrinted>
  <dcterms:created xsi:type="dcterms:W3CDTF">2014-05-21T20:05:58Z</dcterms:created>
  <dcterms:modified xsi:type="dcterms:W3CDTF">2017-12-08T12:51:27Z</dcterms:modified>
  <cp:category>safety program for surgery, patient safety, SUSP, CUSP, SSI, surgical site infection, bundle</cp:category>
</cp:coreProperties>
</file>