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353" r:id="rId2"/>
    <p:sldId id="431" r:id="rId3"/>
    <p:sldId id="432" r:id="rId4"/>
    <p:sldId id="433" r:id="rId5"/>
    <p:sldId id="434" r:id="rId6"/>
    <p:sldId id="435" r:id="rId7"/>
    <p:sldId id="436" r:id="rId8"/>
    <p:sldId id="464"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1" r:id="rId24"/>
    <p:sldId id="452" r:id="rId25"/>
    <p:sldId id="465" r:id="rId26"/>
    <p:sldId id="454" r:id="rId27"/>
    <p:sldId id="455" r:id="rId28"/>
    <p:sldId id="456" r:id="rId29"/>
    <p:sldId id="457" r:id="rId30"/>
    <p:sldId id="458" r:id="rId31"/>
    <p:sldId id="459" r:id="rId32"/>
    <p:sldId id="460" r:id="rId33"/>
    <p:sldId id="46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37" clrIdx="0"/>
  <p:cmAuthor id="1" name="Valerie Hartman" initials="VH" lastIdx="2" clrIdx="1"/>
  <p:cmAuthor id="2" name="Chris Heidenrich" initials="CH"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0" autoAdjust="0"/>
    <p:restoredTop sz="87314" autoAdjust="0"/>
  </p:normalViewPr>
  <p:slideViewPr>
    <p:cSldViewPr>
      <p:cViewPr varScale="1">
        <p:scale>
          <a:sx n="64" d="100"/>
          <a:sy n="64" d="100"/>
        </p:scale>
        <p:origin x="-1332" y="-102"/>
      </p:cViewPr>
      <p:guideLst>
        <p:guide orient="horz" pos="2160"/>
        <p:guide pos="2880"/>
      </p:guideLst>
    </p:cSldViewPr>
  </p:slideViewPr>
  <p:notesTextViewPr>
    <p:cViewPr>
      <p:scale>
        <a:sx n="1" d="1"/>
        <a:sy n="1" d="1"/>
      </p:scale>
      <p:origin x="0" y="0"/>
    </p:cViewPr>
  </p:notesTextViewPr>
  <p:sorterViewPr>
    <p:cViewPr>
      <p:scale>
        <a:sx n="137" d="100"/>
        <a:sy n="137" d="100"/>
      </p:scale>
      <p:origin x="0" y="78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E651F-7780-5440-8F3B-3962F7540DD9}" type="doc">
      <dgm:prSet loTypeId="urn:microsoft.com/office/officeart/2009/layout/CircleArrowProcess" loCatId="" qsTypeId="urn:microsoft.com/office/officeart/2005/8/quickstyle/simple4" qsCatId="simple" csTypeId="urn:microsoft.com/office/officeart/2005/8/colors/accent5_2" csCatId="accent5" phldr="1"/>
      <dgm:spPr/>
      <dgm:t>
        <a:bodyPr/>
        <a:lstStyle/>
        <a:p>
          <a:endParaRPr lang="en-US"/>
        </a:p>
      </dgm:t>
    </dgm:pt>
    <dgm:pt modelId="{AD560BB2-E191-8E4C-A5B6-ADCAFDAFBBE1}">
      <dgm:prSet phldrT="[Text]" custT="1"/>
      <dgm:spPr/>
      <dgm:t>
        <a:bodyPr/>
        <a:lstStyle/>
        <a:p>
          <a:r>
            <a:rPr lang="en-US" sz="2400" b="1" dirty="0" smtClean="0">
              <a:latin typeface="Gill Sans MT"/>
              <a:cs typeface="Gill Sans MT"/>
            </a:rPr>
            <a:t>Standardize Care</a:t>
          </a:r>
          <a:endParaRPr lang="en-US" sz="2400" b="1" dirty="0">
            <a:latin typeface="Gill Sans MT"/>
            <a:cs typeface="Gill Sans MT"/>
          </a:endParaRPr>
        </a:p>
      </dgm:t>
    </dgm:pt>
    <dgm:pt modelId="{BE67B121-28DB-804B-BC73-7B09424A7D70}" type="parTrans" cxnId="{F329F74E-AD66-6A4F-83DF-916F1100E45B}">
      <dgm:prSet/>
      <dgm:spPr/>
      <dgm:t>
        <a:bodyPr/>
        <a:lstStyle/>
        <a:p>
          <a:endParaRPr lang="en-US"/>
        </a:p>
      </dgm:t>
    </dgm:pt>
    <dgm:pt modelId="{C2AE7436-E79A-814E-AD55-5546EA6DA323}" type="sibTrans" cxnId="{F329F74E-AD66-6A4F-83DF-916F1100E45B}">
      <dgm:prSet/>
      <dgm:spPr/>
      <dgm:t>
        <a:bodyPr/>
        <a:lstStyle/>
        <a:p>
          <a:endParaRPr lang="en-US"/>
        </a:p>
      </dgm:t>
    </dgm:pt>
    <dgm:pt modelId="{8AD5D83F-9A84-B344-9B12-8C9BA5800AA1}">
      <dgm:prSet phldrT="[Text]" custT="1"/>
      <dgm:spPr/>
      <dgm:t>
        <a:bodyPr/>
        <a:lstStyle/>
        <a:p>
          <a:r>
            <a:rPr lang="en-US" sz="2400" b="1" dirty="0" smtClean="0">
              <a:latin typeface="Gill Sans MT"/>
              <a:cs typeface="Gill Sans MT"/>
            </a:rPr>
            <a:t>Create Independent Checks</a:t>
          </a:r>
          <a:endParaRPr lang="en-US" sz="2400" b="1" dirty="0">
            <a:latin typeface="Gill Sans MT"/>
            <a:cs typeface="Gill Sans MT"/>
          </a:endParaRPr>
        </a:p>
      </dgm:t>
    </dgm:pt>
    <dgm:pt modelId="{B302E2C5-3886-AF41-A8B9-39EF28A20D14}" type="parTrans" cxnId="{FCF496C1-CE6B-BD4D-A63A-C9FF8345DA0A}">
      <dgm:prSet/>
      <dgm:spPr/>
      <dgm:t>
        <a:bodyPr/>
        <a:lstStyle/>
        <a:p>
          <a:endParaRPr lang="en-US"/>
        </a:p>
      </dgm:t>
    </dgm:pt>
    <dgm:pt modelId="{089C5BBB-8832-784B-9A27-E5B82FB37BAC}" type="sibTrans" cxnId="{FCF496C1-CE6B-BD4D-A63A-C9FF8345DA0A}">
      <dgm:prSet/>
      <dgm:spPr/>
      <dgm:t>
        <a:bodyPr/>
        <a:lstStyle/>
        <a:p>
          <a:endParaRPr lang="en-US"/>
        </a:p>
      </dgm:t>
    </dgm:pt>
    <dgm:pt modelId="{5082CC29-1952-4741-9F07-6BE15B7CFC5B}">
      <dgm:prSet phldrT="[Text]" custT="1"/>
      <dgm:spPr/>
      <dgm:t>
        <a:bodyPr/>
        <a:lstStyle/>
        <a:p>
          <a:r>
            <a:rPr lang="en-US" sz="2400" b="1" dirty="0" smtClean="0">
              <a:latin typeface="Gill Sans MT"/>
              <a:cs typeface="Gill Sans MT"/>
            </a:rPr>
            <a:t>Learn From Defects</a:t>
          </a:r>
          <a:endParaRPr lang="en-US" sz="2400" b="1" dirty="0">
            <a:latin typeface="Gill Sans MT"/>
            <a:cs typeface="Gill Sans MT"/>
          </a:endParaRPr>
        </a:p>
      </dgm:t>
    </dgm:pt>
    <dgm:pt modelId="{AB16E9BC-2167-A048-8444-68986713BC6A}" type="parTrans" cxnId="{94455155-01B5-E846-9D4E-8B947D638FCA}">
      <dgm:prSet/>
      <dgm:spPr/>
      <dgm:t>
        <a:bodyPr/>
        <a:lstStyle/>
        <a:p>
          <a:endParaRPr lang="en-US"/>
        </a:p>
      </dgm:t>
    </dgm:pt>
    <dgm:pt modelId="{2C121514-2626-CA44-9BC8-68C367564AC0}" type="sibTrans" cxnId="{94455155-01B5-E846-9D4E-8B947D638FCA}">
      <dgm:prSet/>
      <dgm:spPr/>
      <dgm:t>
        <a:bodyPr/>
        <a:lstStyle/>
        <a:p>
          <a:endParaRPr lang="en-US"/>
        </a:p>
      </dgm:t>
    </dgm:pt>
    <dgm:pt modelId="{B2A84586-623F-3742-B90A-763764B4DE43}" type="pres">
      <dgm:prSet presAssocID="{239E651F-7780-5440-8F3B-3962F7540DD9}" presName="Name0" presStyleCnt="0">
        <dgm:presLayoutVars>
          <dgm:chMax val="7"/>
          <dgm:chPref val="7"/>
          <dgm:dir/>
          <dgm:animLvl val="lvl"/>
        </dgm:presLayoutVars>
      </dgm:prSet>
      <dgm:spPr/>
      <dgm:t>
        <a:bodyPr/>
        <a:lstStyle/>
        <a:p>
          <a:endParaRPr lang="en-US"/>
        </a:p>
      </dgm:t>
    </dgm:pt>
    <dgm:pt modelId="{1E3884BD-1B2F-E74C-886A-118183929F9B}" type="pres">
      <dgm:prSet presAssocID="{AD560BB2-E191-8E4C-A5B6-ADCAFDAFBBE1}" presName="Accent1" presStyleCnt="0"/>
      <dgm:spPr/>
      <dgm:t>
        <a:bodyPr/>
        <a:lstStyle/>
        <a:p>
          <a:endParaRPr lang="en-US"/>
        </a:p>
      </dgm:t>
    </dgm:pt>
    <dgm:pt modelId="{6E371C2F-FA6F-6F48-BE9B-138A436D1148}" type="pres">
      <dgm:prSet presAssocID="{AD560BB2-E191-8E4C-A5B6-ADCAFDAFBBE1}" presName="Accent" presStyleLbl="node1" presStyleIdx="0" presStyleCnt="3"/>
      <dgm:spPr/>
      <dgm:t>
        <a:bodyPr/>
        <a:lstStyle/>
        <a:p>
          <a:endParaRPr lang="en-US"/>
        </a:p>
      </dgm:t>
    </dgm:pt>
    <dgm:pt modelId="{D7BDA772-099B-F14D-8D47-1D44F495C15F}" type="pres">
      <dgm:prSet presAssocID="{AD560BB2-E191-8E4C-A5B6-ADCAFDAFBBE1}" presName="Parent1" presStyleLbl="revTx" presStyleIdx="0" presStyleCnt="3" custScaleX="159524" custLinFactNeighborY="-5846">
        <dgm:presLayoutVars>
          <dgm:chMax val="1"/>
          <dgm:chPref val="1"/>
          <dgm:bulletEnabled val="1"/>
        </dgm:presLayoutVars>
      </dgm:prSet>
      <dgm:spPr/>
      <dgm:t>
        <a:bodyPr/>
        <a:lstStyle/>
        <a:p>
          <a:endParaRPr lang="en-US"/>
        </a:p>
      </dgm:t>
    </dgm:pt>
    <dgm:pt modelId="{5BB84530-FEFA-2F4D-BA6D-276264EAFE75}" type="pres">
      <dgm:prSet presAssocID="{8AD5D83F-9A84-B344-9B12-8C9BA5800AA1}" presName="Accent2" presStyleCnt="0"/>
      <dgm:spPr/>
      <dgm:t>
        <a:bodyPr/>
        <a:lstStyle/>
        <a:p>
          <a:endParaRPr lang="en-US"/>
        </a:p>
      </dgm:t>
    </dgm:pt>
    <dgm:pt modelId="{69F83C35-3E31-694B-97FE-0951D62B8A4F}" type="pres">
      <dgm:prSet presAssocID="{8AD5D83F-9A84-B344-9B12-8C9BA5800AA1}" presName="Accent" presStyleLbl="node1" presStyleIdx="1" presStyleCnt="3"/>
      <dgm:spPr/>
      <dgm:t>
        <a:bodyPr/>
        <a:lstStyle/>
        <a:p>
          <a:endParaRPr lang="en-US"/>
        </a:p>
      </dgm:t>
    </dgm:pt>
    <dgm:pt modelId="{7FAE0EB7-39F0-C846-8213-6E9EE35C7775}" type="pres">
      <dgm:prSet presAssocID="{8AD5D83F-9A84-B344-9B12-8C9BA5800AA1}" presName="Parent2" presStyleLbl="revTx" presStyleIdx="1" presStyleCnt="3" custScaleX="147650" custScaleY="141615" custLinFactNeighborX="0" custLinFactNeighborY="-17469">
        <dgm:presLayoutVars>
          <dgm:chMax val="1"/>
          <dgm:chPref val="1"/>
          <dgm:bulletEnabled val="1"/>
        </dgm:presLayoutVars>
      </dgm:prSet>
      <dgm:spPr/>
      <dgm:t>
        <a:bodyPr/>
        <a:lstStyle/>
        <a:p>
          <a:endParaRPr lang="en-US"/>
        </a:p>
      </dgm:t>
    </dgm:pt>
    <dgm:pt modelId="{64BC4204-4CE5-7C45-8DF4-AC264AB8361E}" type="pres">
      <dgm:prSet presAssocID="{5082CC29-1952-4741-9F07-6BE15B7CFC5B}" presName="Accent3" presStyleCnt="0"/>
      <dgm:spPr/>
      <dgm:t>
        <a:bodyPr/>
        <a:lstStyle/>
        <a:p>
          <a:endParaRPr lang="en-US"/>
        </a:p>
      </dgm:t>
    </dgm:pt>
    <dgm:pt modelId="{A2F584C6-342D-B346-80B5-69DCAD416CFA}" type="pres">
      <dgm:prSet presAssocID="{5082CC29-1952-4741-9F07-6BE15B7CFC5B}" presName="Accent" presStyleLbl="node1" presStyleIdx="2" presStyleCnt="3"/>
      <dgm:spPr/>
      <dgm:t>
        <a:bodyPr/>
        <a:lstStyle/>
        <a:p>
          <a:endParaRPr lang="en-US"/>
        </a:p>
      </dgm:t>
    </dgm:pt>
    <dgm:pt modelId="{448F0C28-4A9E-AA4E-8E64-61609C012444}" type="pres">
      <dgm:prSet presAssocID="{5082CC29-1952-4741-9F07-6BE15B7CFC5B}" presName="Parent3" presStyleLbl="revTx" presStyleIdx="2" presStyleCnt="3" custScaleX="129101" custLinFactNeighborX="7525">
        <dgm:presLayoutVars>
          <dgm:chMax val="1"/>
          <dgm:chPref val="1"/>
          <dgm:bulletEnabled val="1"/>
        </dgm:presLayoutVars>
      </dgm:prSet>
      <dgm:spPr/>
      <dgm:t>
        <a:bodyPr/>
        <a:lstStyle/>
        <a:p>
          <a:endParaRPr lang="en-US"/>
        </a:p>
      </dgm:t>
    </dgm:pt>
  </dgm:ptLst>
  <dgm:cxnLst>
    <dgm:cxn modelId="{F329F74E-AD66-6A4F-83DF-916F1100E45B}" srcId="{239E651F-7780-5440-8F3B-3962F7540DD9}" destId="{AD560BB2-E191-8E4C-A5B6-ADCAFDAFBBE1}" srcOrd="0" destOrd="0" parTransId="{BE67B121-28DB-804B-BC73-7B09424A7D70}" sibTransId="{C2AE7436-E79A-814E-AD55-5546EA6DA323}"/>
    <dgm:cxn modelId="{70D83B8D-BAC5-8F44-AC1C-A59B21F80F96}" type="presOf" srcId="{5082CC29-1952-4741-9F07-6BE15B7CFC5B}" destId="{448F0C28-4A9E-AA4E-8E64-61609C012444}" srcOrd="0" destOrd="0" presId="urn:microsoft.com/office/officeart/2009/layout/CircleArrowProcess"/>
    <dgm:cxn modelId="{C7CBA50F-8383-D24D-9495-04761FF2E8AE}" type="presOf" srcId="{239E651F-7780-5440-8F3B-3962F7540DD9}" destId="{B2A84586-623F-3742-B90A-763764B4DE43}" srcOrd="0" destOrd="0" presId="urn:microsoft.com/office/officeart/2009/layout/CircleArrowProcess"/>
    <dgm:cxn modelId="{94455155-01B5-E846-9D4E-8B947D638FCA}" srcId="{239E651F-7780-5440-8F3B-3962F7540DD9}" destId="{5082CC29-1952-4741-9F07-6BE15B7CFC5B}" srcOrd="2" destOrd="0" parTransId="{AB16E9BC-2167-A048-8444-68986713BC6A}" sibTransId="{2C121514-2626-CA44-9BC8-68C367564AC0}"/>
    <dgm:cxn modelId="{B0625B44-F9B4-A547-B137-ECDA345FE79E}" type="presOf" srcId="{AD560BB2-E191-8E4C-A5B6-ADCAFDAFBBE1}" destId="{D7BDA772-099B-F14D-8D47-1D44F495C15F}" srcOrd="0" destOrd="0" presId="urn:microsoft.com/office/officeart/2009/layout/CircleArrowProcess"/>
    <dgm:cxn modelId="{FCF496C1-CE6B-BD4D-A63A-C9FF8345DA0A}" srcId="{239E651F-7780-5440-8F3B-3962F7540DD9}" destId="{8AD5D83F-9A84-B344-9B12-8C9BA5800AA1}" srcOrd="1" destOrd="0" parTransId="{B302E2C5-3886-AF41-A8B9-39EF28A20D14}" sibTransId="{089C5BBB-8832-784B-9A27-E5B82FB37BAC}"/>
    <dgm:cxn modelId="{DECBC656-79BB-8C44-96EF-EA99B27B40D9}" type="presOf" srcId="{8AD5D83F-9A84-B344-9B12-8C9BA5800AA1}" destId="{7FAE0EB7-39F0-C846-8213-6E9EE35C7775}" srcOrd="0" destOrd="0" presId="urn:microsoft.com/office/officeart/2009/layout/CircleArrowProcess"/>
    <dgm:cxn modelId="{3C81D710-EE94-0A46-8474-63CEB94A5D83}" type="presParOf" srcId="{B2A84586-623F-3742-B90A-763764B4DE43}" destId="{1E3884BD-1B2F-E74C-886A-118183929F9B}" srcOrd="0" destOrd="0" presId="urn:microsoft.com/office/officeart/2009/layout/CircleArrowProcess"/>
    <dgm:cxn modelId="{A949AACF-AE12-2D4E-8AB3-FD586FB7AD70}" type="presParOf" srcId="{1E3884BD-1B2F-E74C-886A-118183929F9B}" destId="{6E371C2F-FA6F-6F48-BE9B-138A436D1148}" srcOrd="0" destOrd="0" presId="urn:microsoft.com/office/officeart/2009/layout/CircleArrowProcess"/>
    <dgm:cxn modelId="{869CC3A6-AD37-2740-9537-D3C7F85B6C5D}" type="presParOf" srcId="{B2A84586-623F-3742-B90A-763764B4DE43}" destId="{D7BDA772-099B-F14D-8D47-1D44F495C15F}" srcOrd="1" destOrd="0" presId="urn:microsoft.com/office/officeart/2009/layout/CircleArrowProcess"/>
    <dgm:cxn modelId="{AC87EE49-66FB-AA43-A15A-EF64F1E85ACF}" type="presParOf" srcId="{B2A84586-623F-3742-B90A-763764B4DE43}" destId="{5BB84530-FEFA-2F4D-BA6D-276264EAFE75}" srcOrd="2" destOrd="0" presId="urn:microsoft.com/office/officeart/2009/layout/CircleArrowProcess"/>
    <dgm:cxn modelId="{8A2A87EC-8446-B341-B688-0E6F7DC5AEBB}" type="presParOf" srcId="{5BB84530-FEFA-2F4D-BA6D-276264EAFE75}" destId="{69F83C35-3E31-694B-97FE-0951D62B8A4F}" srcOrd="0" destOrd="0" presId="urn:microsoft.com/office/officeart/2009/layout/CircleArrowProcess"/>
    <dgm:cxn modelId="{4B5ADF7C-A30A-A34A-AE7E-68DCD1303BB6}" type="presParOf" srcId="{B2A84586-623F-3742-B90A-763764B4DE43}" destId="{7FAE0EB7-39F0-C846-8213-6E9EE35C7775}" srcOrd="3" destOrd="0" presId="urn:microsoft.com/office/officeart/2009/layout/CircleArrowProcess"/>
    <dgm:cxn modelId="{BD6C843C-1BDB-4146-B2ED-5DF319EB1B8C}" type="presParOf" srcId="{B2A84586-623F-3742-B90A-763764B4DE43}" destId="{64BC4204-4CE5-7C45-8DF4-AC264AB8361E}" srcOrd="4" destOrd="0" presId="urn:microsoft.com/office/officeart/2009/layout/CircleArrowProcess"/>
    <dgm:cxn modelId="{6906549D-905F-BC45-8504-BE393DF6A029}" type="presParOf" srcId="{64BC4204-4CE5-7C45-8DF4-AC264AB8361E}" destId="{A2F584C6-342D-B346-80B5-69DCAD416CFA}" srcOrd="0" destOrd="0" presId="urn:microsoft.com/office/officeart/2009/layout/CircleArrowProcess"/>
    <dgm:cxn modelId="{8E6972A1-9F0D-A543-9194-E0BAC1A3221D}" type="presParOf" srcId="{B2A84586-623F-3742-B90A-763764B4DE43}" destId="{448F0C28-4A9E-AA4E-8E64-61609C012444}"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2B64C-9C99-9049-B675-490D6412BC37}" type="doc">
      <dgm:prSet loTypeId="urn:microsoft.com/office/officeart/2005/8/layout/lProcess3" loCatId="" qsTypeId="urn:microsoft.com/office/officeart/2005/8/quickstyle/simple4" qsCatId="simple" csTypeId="urn:microsoft.com/office/officeart/2005/8/colors/accent6_2" csCatId="accent6" phldr="1"/>
      <dgm:spPr/>
      <dgm:t>
        <a:bodyPr/>
        <a:lstStyle/>
        <a:p>
          <a:endParaRPr lang="en-US"/>
        </a:p>
      </dgm:t>
    </dgm:pt>
    <dgm:pt modelId="{A92116FD-3011-194F-A53F-5E569407E465}">
      <dgm:prSet phldrT="[Text]" custT="1"/>
      <dgm:spPr/>
      <dgm:t>
        <a:bodyPr/>
        <a:lstStyle/>
        <a:p>
          <a:r>
            <a:rPr lang="en-US" sz="3200" dirty="0" smtClean="0"/>
            <a:t>1</a:t>
          </a:r>
          <a:endParaRPr lang="en-US" sz="3200" dirty="0"/>
        </a:p>
      </dgm:t>
    </dgm:pt>
    <dgm:pt modelId="{71B9329A-64C9-C74C-BEDC-74862D4E41DD}" type="parTrans" cxnId="{DE1D5161-93F8-7D4E-AADA-1A50CAFA7F36}">
      <dgm:prSet/>
      <dgm:spPr/>
      <dgm:t>
        <a:bodyPr/>
        <a:lstStyle/>
        <a:p>
          <a:endParaRPr lang="en-US"/>
        </a:p>
      </dgm:t>
    </dgm:pt>
    <dgm:pt modelId="{81A07BA1-5C55-B348-A298-6DCCE92CE1B1}" type="sibTrans" cxnId="{DE1D5161-93F8-7D4E-AADA-1A50CAFA7F36}">
      <dgm:prSet/>
      <dgm:spPr/>
      <dgm:t>
        <a:bodyPr/>
        <a:lstStyle/>
        <a:p>
          <a:endParaRPr lang="en-US"/>
        </a:p>
      </dgm:t>
    </dgm:pt>
    <dgm:pt modelId="{C4B2B2E6-6266-1549-B70B-5DF06A165BFE}">
      <dgm:prSet phldrT="[Text]" custT="1"/>
      <dgm:spPr/>
      <dgm:t>
        <a:bodyPr/>
        <a:lstStyle/>
        <a:p>
          <a:r>
            <a:rPr lang="en-US" sz="2400" dirty="0" smtClean="0"/>
            <a:t>How will the next patient in your unit or clinical area be harmed?</a:t>
          </a:r>
          <a:endParaRPr lang="en-US" sz="2400" dirty="0"/>
        </a:p>
      </dgm:t>
    </dgm:pt>
    <dgm:pt modelId="{155D5DE8-AF41-CD44-8D98-9928882B85D5}" type="parTrans" cxnId="{71A48E8D-62E9-1747-92A4-B672176268F8}">
      <dgm:prSet/>
      <dgm:spPr/>
      <dgm:t>
        <a:bodyPr/>
        <a:lstStyle/>
        <a:p>
          <a:endParaRPr lang="en-US"/>
        </a:p>
      </dgm:t>
    </dgm:pt>
    <dgm:pt modelId="{F9DB0742-3A8D-3343-B7AA-271787142402}" type="sibTrans" cxnId="{71A48E8D-62E9-1747-92A4-B672176268F8}">
      <dgm:prSet/>
      <dgm:spPr/>
      <dgm:t>
        <a:bodyPr/>
        <a:lstStyle/>
        <a:p>
          <a:endParaRPr lang="en-US"/>
        </a:p>
      </dgm:t>
    </dgm:pt>
    <dgm:pt modelId="{C8240D50-0ABA-5147-B398-A4BD0731DC78}">
      <dgm:prSet phldrT="[Text]" custT="1"/>
      <dgm:spPr/>
      <dgm:t>
        <a:bodyPr/>
        <a:lstStyle/>
        <a:p>
          <a:r>
            <a:rPr lang="en-US" sz="3200" dirty="0" smtClean="0"/>
            <a:t>2</a:t>
          </a:r>
          <a:endParaRPr lang="en-US" sz="3200" dirty="0"/>
        </a:p>
      </dgm:t>
    </dgm:pt>
    <dgm:pt modelId="{0CB56E13-9819-5C47-8111-8FC59D4322D8}" type="parTrans" cxnId="{96C3E319-E217-554E-B28E-82BBD43BC11A}">
      <dgm:prSet/>
      <dgm:spPr/>
      <dgm:t>
        <a:bodyPr/>
        <a:lstStyle/>
        <a:p>
          <a:endParaRPr lang="en-US"/>
        </a:p>
      </dgm:t>
    </dgm:pt>
    <dgm:pt modelId="{85E985E0-0268-194D-A7A2-0305EDDFB437}" type="sibTrans" cxnId="{96C3E319-E217-554E-B28E-82BBD43BC11A}">
      <dgm:prSet/>
      <dgm:spPr/>
      <dgm:t>
        <a:bodyPr/>
        <a:lstStyle/>
        <a:p>
          <a:endParaRPr lang="en-US"/>
        </a:p>
      </dgm:t>
    </dgm:pt>
    <dgm:pt modelId="{6D311B1B-1B73-2746-A7EB-6EB35611ED99}">
      <dgm:prSet phldrT="[Text]" custT="1"/>
      <dgm:spPr/>
      <dgm:t>
        <a:bodyPr/>
        <a:lstStyle/>
        <a:p>
          <a:r>
            <a:rPr lang="en-US" sz="2400" dirty="0" smtClean="0"/>
            <a:t>What can be done to prevent or minimize this harm?</a:t>
          </a:r>
          <a:endParaRPr lang="en-US" sz="2400" dirty="0"/>
        </a:p>
      </dgm:t>
    </dgm:pt>
    <dgm:pt modelId="{1A60974C-9616-D141-B51A-2EF61A346F0F}" type="parTrans" cxnId="{476EF548-124D-0148-ADE5-559FEDC96FBE}">
      <dgm:prSet/>
      <dgm:spPr/>
      <dgm:t>
        <a:bodyPr/>
        <a:lstStyle/>
        <a:p>
          <a:endParaRPr lang="en-US"/>
        </a:p>
      </dgm:t>
    </dgm:pt>
    <dgm:pt modelId="{36C99690-9784-EE43-8BC3-CBB2A761CDC7}" type="sibTrans" cxnId="{476EF548-124D-0148-ADE5-559FEDC96FBE}">
      <dgm:prSet/>
      <dgm:spPr/>
      <dgm:t>
        <a:bodyPr/>
        <a:lstStyle/>
        <a:p>
          <a:endParaRPr lang="en-US"/>
        </a:p>
      </dgm:t>
    </dgm:pt>
    <dgm:pt modelId="{7FC6C37F-6540-564B-98B6-D79B315C25B3}">
      <dgm:prSet phldrT="[Text]" custT="1"/>
      <dgm:spPr/>
      <dgm:t>
        <a:bodyPr/>
        <a:lstStyle/>
        <a:p>
          <a:r>
            <a:rPr lang="en-US" sz="3200" dirty="0" smtClean="0"/>
            <a:t>4</a:t>
          </a:r>
          <a:endParaRPr lang="en-US" sz="3200" dirty="0"/>
        </a:p>
      </dgm:t>
    </dgm:pt>
    <dgm:pt modelId="{DBBB3FA2-6059-EA4D-B766-9C496962EB5F}" type="parTrans" cxnId="{42561EC7-2FD3-3D4C-979D-CDB357A62021}">
      <dgm:prSet/>
      <dgm:spPr/>
      <dgm:t>
        <a:bodyPr/>
        <a:lstStyle/>
        <a:p>
          <a:endParaRPr lang="en-US"/>
        </a:p>
      </dgm:t>
    </dgm:pt>
    <dgm:pt modelId="{5F974470-AB9D-514F-9B6D-6CA29BF8AA6B}" type="sibTrans" cxnId="{42561EC7-2FD3-3D4C-979D-CDB357A62021}">
      <dgm:prSet/>
      <dgm:spPr/>
      <dgm:t>
        <a:bodyPr/>
        <a:lstStyle/>
        <a:p>
          <a:endParaRPr lang="en-US"/>
        </a:p>
      </dgm:t>
    </dgm:pt>
    <dgm:pt modelId="{08BAABFA-2090-624E-8A93-95DA71DFBCF8}">
      <dgm:prSet phldrT="[Text]" custT="1"/>
      <dgm:spPr/>
      <dgm:t>
        <a:bodyPr/>
        <a:lstStyle/>
        <a:p>
          <a:r>
            <a:rPr lang="en-US" sz="2400" dirty="0" smtClean="0"/>
            <a:t>What can be done to prevent this s</a:t>
          </a:r>
          <a:r>
            <a:rPr lang="en-US" sz="2400" b="0" i="0" dirty="0" smtClean="0"/>
            <a:t>urgical site infection?</a:t>
          </a:r>
          <a:endParaRPr lang="en-US" sz="2400" b="0" i="0" dirty="0"/>
        </a:p>
      </dgm:t>
    </dgm:pt>
    <dgm:pt modelId="{AF122E1E-291D-0542-8510-8E134D15F5C1}" type="parTrans" cxnId="{32861F8F-FF0F-C047-84AE-37052EFFAF67}">
      <dgm:prSet/>
      <dgm:spPr/>
      <dgm:t>
        <a:bodyPr/>
        <a:lstStyle/>
        <a:p>
          <a:endParaRPr lang="en-US"/>
        </a:p>
      </dgm:t>
    </dgm:pt>
    <dgm:pt modelId="{866045C3-EA2C-C64C-AA41-17C28ABAAE0B}" type="sibTrans" cxnId="{32861F8F-FF0F-C047-84AE-37052EFFAF67}">
      <dgm:prSet/>
      <dgm:spPr/>
      <dgm:t>
        <a:bodyPr/>
        <a:lstStyle/>
        <a:p>
          <a:endParaRPr lang="en-US"/>
        </a:p>
      </dgm:t>
    </dgm:pt>
    <dgm:pt modelId="{C0DD0C95-0D82-3B4E-BA1E-E1DF3E8810BE}">
      <dgm:prSet phldrT="[Text]" custT="1"/>
      <dgm:spPr/>
      <dgm:t>
        <a:bodyPr/>
        <a:lstStyle/>
        <a:p>
          <a:r>
            <a:rPr lang="en-US" sz="3200" dirty="0" smtClean="0"/>
            <a:t>3</a:t>
          </a:r>
          <a:endParaRPr lang="en-US" sz="3200" dirty="0"/>
        </a:p>
      </dgm:t>
    </dgm:pt>
    <dgm:pt modelId="{D2F0BB09-A8E3-E047-BCF7-E356447805A7}" type="parTrans" cxnId="{4C5AE075-6F62-4C4A-A7C1-F6E2999244E9}">
      <dgm:prSet/>
      <dgm:spPr/>
      <dgm:t>
        <a:bodyPr/>
        <a:lstStyle/>
        <a:p>
          <a:endParaRPr lang="en-US"/>
        </a:p>
      </dgm:t>
    </dgm:pt>
    <dgm:pt modelId="{383A42EF-D01A-CE48-A18A-C2F24AC388E8}" type="sibTrans" cxnId="{4C5AE075-6F62-4C4A-A7C1-F6E2999244E9}">
      <dgm:prSet/>
      <dgm:spPr/>
      <dgm:t>
        <a:bodyPr/>
        <a:lstStyle/>
        <a:p>
          <a:endParaRPr lang="en-US"/>
        </a:p>
      </dgm:t>
    </dgm:pt>
    <dgm:pt modelId="{45CD7426-FEDB-2D4A-BF16-CE819FA99638}">
      <dgm:prSet phldrT="[Text]" custT="1"/>
      <dgm:spPr/>
      <dgm:t>
        <a:bodyPr/>
        <a:lstStyle/>
        <a:p>
          <a:r>
            <a:rPr lang="en-US" sz="2400" dirty="0" smtClean="0"/>
            <a:t>How will the next patient in the operating room (OR) get a s</a:t>
          </a:r>
          <a:r>
            <a:rPr lang="en-US" sz="2400" b="0" i="0" u="none" dirty="0" smtClean="0"/>
            <a:t>urgical site infection</a:t>
          </a:r>
          <a:r>
            <a:rPr lang="en-US" sz="2400" b="0" i="0" dirty="0" smtClean="0"/>
            <a:t>?</a:t>
          </a:r>
          <a:endParaRPr lang="en-US" sz="2400" b="0" i="0" dirty="0"/>
        </a:p>
      </dgm:t>
    </dgm:pt>
    <dgm:pt modelId="{04A1D385-E9B6-B744-AA16-C07BD1E77ED1}" type="parTrans" cxnId="{03D45996-7EF9-5246-9C22-EA8BFF467539}">
      <dgm:prSet/>
      <dgm:spPr/>
      <dgm:t>
        <a:bodyPr/>
        <a:lstStyle/>
        <a:p>
          <a:endParaRPr lang="en-US"/>
        </a:p>
      </dgm:t>
    </dgm:pt>
    <dgm:pt modelId="{3AA7240C-3CCD-E74C-A7F0-092CF560D460}" type="sibTrans" cxnId="{03D45996-7EF9-5246-9C22-EA8BFF467539}">
      <dgm:prSet/>
      <dgm:spPr/>
      <dgm:t>
        <a:bodyPr/>
        <a:lstStyle/>
        <a:p>
          <a:endParaRPr lang="en-US"/>
        </a:p>
      </dgm:t>
    </dgm:pt>
    <dgm:pt modelId="{2FF78383-1AF8-BF4F-A4A2-2C5CAAE78A91}" type="pres">
      <dgm:prSet presAssocID="{0202B64C-9C99-9049-B675-490D6412BC37}" presName="Name0" presStyleCnt="0">
        <dgm:presLayoutVars>
          <dgm:chPref val="3"/>
          <dgm:dir/>
          <dgm:animLvl val="lvl"/>
          <dgm:resizeHandles/>
        </dgm:presLayoutVars>
      </dgm:prSet>
      <dgm:spPr/>
      <dgm:t>
        <a:bodyPr/>
        <a:lstStyle/>
        <a:p>
          <a:endParaRPr lang="en-US"/>
        </a:p>
      </dgm:t>
    </dgm:pt>
    <dgm:pt modelId="{8FB7DC77-B74C-4F4A-B7FE-18E9C0E0DA49}" type="pres">
      <dgm:prSet presAssocID="{A92116FD-3011-194F-A53F-5E569407E465}" presName="horFlow" presStyleCnt="0"/>
      <dgm:spPr/>
      <dgm:t>
        <a:bodyPr/>
        <a:lstStyle/>
        <a:p>
          <a:endParaRPr lang="en-US"/>
        </a:p>
      </dgm:t>
    </dgm:pt>
    <dgm:pt modelId="{B00E28FC-451E-D24B-8022-A3734B3ED7C7}" type="pres">
      <dgm:prSet presAssocID="{A92116FD-3011-194F-A53F-5E569407E465}" presName="bigChev" presStyleLbl="node1" presStyleIdx="0" presStyleCnt="4" custScaleX="57809"/>
      <dgm:spPr/>
      <dgm:t>
        <a:bodyPr/>
        <a:lstStyle/>
        <a:p>
          <a:endParaRPr lang="en-US"/>
        </a:p>
      </dgm:t>
    </dgm:pt>
    <dgm:pt modelId="{235FE294-2964-6B43-8DD8-08AD8575BFD3}" type="pres">
      <dgm:prSet presAssocID="{155D5DE8-AF41-CD44-8D98-9928882B85D5}" presName="parTrans" presStyleCnt="0"/>
      <dgm:spPr/>
      <dgm:t>
        <a:bodyPr/>
        <a:lstStyle/>
        <a:p>
          <a:endParaRPr lang="en-US"/>
        </a:p>
      </dgm:t>
    </dgm:pt>
    <dgm:pt modelId="{D756020E-F5F8-1645-B57C-101A4F5AE41E}" type="pres">
      <dgm:prSet presAssocID="{C4B2B2E6-6266-1549-B70B-5DF06A165BFE}" presName="node" presStyleLbl="alignAccFollowNode1" presStyleIdx="0" presStyleCnt="4" custScaleX="323246" custScaleY="125434">
        <dgm:presLayoutVars>
          <dgm:bulletEnabled val="1"/>
        </dgm:presLayoutVars>
      </dgm:prSet>
      <dgm:spPr/>
      <dgm:t>
        <a:bodyPr/>
        <a:lstStyle/>
        <a:p>
          <a:endParaRPr lang="en-US"/>
        </a:p>
      </dgm:t>
    </dgm:pt>
    <dgm:pt modelId="{2B48213C-3AC3-5A41-8F14-C9A9C3FFA16F}" type="pres">
      <dgm:prSet presAssocID="{A92116FD-3011-194F-A53F-5E569407E465}" presName="vSp" presStyleCnt="0"/>
      <dgm:spPr/>
      <dgm:t>
        <a:bodyPr/>
        <a:lstStyle/>
        <a:p>
          <a:endParaRPr lang="en-US"/>
        </a:p>
      </dgm:t>
    </dgm:pt>
    <dgm:pt modelId="{5D11ABA4-455E-3C4C-8231-C2FF6688E232}" type="pres">
      <dgm:prSet presAssocID="{C8240D50-0ABA-5147-B398-A4BD0731DC78}" presName="horFlow" presStyleCnt="0"/>
      <dgm:spPr/>
      <dgm:t>
        <a:bodyPr/>
        <a:lstStyle/>
        <a:p>
          <a:endParaRPr lang="en-US"/>
        </a:p>
      </dgm:t>
    </dgm:pt>
    <dgm:pt modelId="{E1D64A20-3E32-8F44-A3F3-BB020F8E1F4C}" type="pres">
      <dgm:prSet presAssocID="{C8240D50-0ABA-5147-B398-A4BD0731DC78}" presName="bigChev" presStyleLbl="node1" presStyleIdx="1" presStyleCnt="4" custScaleX="57809"/>
      <dgm:spPr/>
      <dgm:t>
        <a:bodyPr/>
        <a:lstStyle/>
        <a:p>
          <a:endParaRPr lang="en-US"/>
        </a:p>
      </dgm:t>
    </dgm:pt>
    <dgm:pt modelId="{77E57C3C-70CA-4744-B29B-EF451EB086DD}" type="pres">
      <dgm:prSet presAssocID="{1A60974C-9616-D141-B51A-2EF61A346F0F}" presName="parTrans" presStyleCnt="0"/>
      <dgm:spPr/>
      <dgm:t>
        <a:bodyPr/>
        <a:lstStyle/>
        <a:p>
          <a:endParaRPr lang="en-US"/>
        </a:p>
      </dgm:t>
    </dgm:pt>
    <dgm:pt modelId="{F47136FE-C743-D146-A9A8-FC64CEE1BAB8}" type="pres">
      <dgm:prSet presAssocID="{6D311B1B-1B73-2746-A7EB-6EB35611ED99}" presName="node" presStyleLbl="alignAccFollowNode1" presStyleIdx="1" presStyleCnt="4" custScaleX="323246" custScaleY="125434">
        <dgm:presLayoutVars>
          <dgm:bulletEnabled val="1"/>
        </dgm:presLayoutVars>
      </dgm:prSet>
      <dgm:spPr/>
      <dgm:t>
        <a:bodyPr/>
        <a:lstStyle/>
        <a:p>
          <a:endParaRPr lang="en-US"/>
        </a:p>
      </dgm:t>
    </dgm:pt>
    <dgm:pt modelId="{22BA4B65-6F63-274D-ADFA-E15CFF769ED5}" type="pres">
      <dgm:prSet presAssocID="{C8240D50-0ABA-5147-B398-A4BD0731DC78}" presName="vSp" presStyleCnt="0"/>
      <dgm:spPr/>
      <dgm:t>
        <a:bodyPr/>
        <a:lstStyle/>
        <a:p>
          <a:endParaRPr lang="en-US"/>
        </a:p>
      </dgm:t>
    </dgm:pt>
    <dgm:pt modelId="{43C69046-C644-4C43-8092-8A6ACA846D25}" type="pres">
      <dgm:prSet presAssocID="{C0DD0C95-0D82-3B4E-BA1E-E1DF3E8810BE}" presName="horFlow" presStyleCnt="0"/>
      <dgm:spPr/>
      <dgm:t>
        <a:bodyPr/>
        <a:lstStyle/>
        <a:p>
          <a:endParaRPr lang="en-US"/>
        </a:p>
      </dgm:t>
    </dgm:pt>
    <dgm:pt modelId="{FADDB617-F28E-6346-9B54-83330C0439F6}" type="pres">
      <dgm:prSet presAssocID="{C0DD0C95-0D82-3B4E-BA1E-E1DF3E8810BE}" presName="bigChev" presStyleLbl="node1" presStyleIdx="2" presStyleCnt="4" custScaleX="57809"/>
      <dgm:spPr/>
      <dgm:t>
        <a:bodyPr/>
        <a:lstStyle/>
        <a:p>
          <a:endParaRPr lang="en-US"/>
        </a:p>
      </dgm:t>
    </dgm:pt>
    <dgm:pt modelId="{FBED4A35-AD9A-AD4A-B288-67ED300D8247}" type="pres">
      <dgm:prSet presAssocID="{04A1D385-E9B6-B744-AA16-C07BD1E77ED1}" presName="parTrans" presStyleCnt="0"/>
      <dgm:spPr/>
      <dgm:t>
        <a:bodyPr/>
        <a:lstStyle/>
        <a:p>
          <a:endParaRPr lang="en-US"/>
        </a:p>
      </dgm:t>
    </dgm:pt>
    <dgm:pt modelId="{6C24495D-B0A1-9247-B94D-FC0D564F67C3}" type="pres">
      <dgm:prSet presAssocID="{45CD7426-FEDB-2D4A-BF16-CE819FA99638}" presName="node" presStyleLbl="alignAccFollowNode1" presStyleIdx="2" presStyleCnt="4" custScaleX="323246" custScaleY="125434">
        <dgm:presLayoutVars>
          <dgm:bulletEnabled val="1"/>
        </dgm:presLayoutVars>
      </dgm:prSet>
      <dgm:spPr/>
      <dgm:t>
        <a:bodyPr/>
        <a:lstStyle/>
        <a:p>
          <a:endParaRPr lang="en-US"/>
        </a:p>
      </dgm:t>
    </dgm:pt>
    <dgm:pt modelId="{6B9AD0D3-649A-0F4C-A47E-DEDE040ADBC1}" type="pres">
      <dgm:prSet presAssocID="{C0DD0C95-0D82-3B4E-BA1E-E1DF3E8810BE}" presName="vSp" presStyleCnt="0"/>
      <dgm:spPr/>
      <dgm:t>
        <a:bodyPr/>
        <a:lstStyle/>
        <a:p>
          <a:endParaRPr lang="en-US"/>
        </a:p>
      </dgm:t>
    </dgm:pt>
    <dgm:pt modelId="{7FE91BB8-B966-A445-9897-88721827B07D}" type="pres">
      <dgm:prSet presAssocID="{7FC6C37F-6540-564B-98B6-D79B315C25B3}" presName="horFlow" presStyleCnt="0"/>
      <dgm:spPr/>
      <dgm:t>
        <a:bodyPr/>
        <a:lstStyle/>
        <a:p>
          <a:endParaRPr lang="en-US"/>
        </a:p>
      </dgm:t>
    </dgm:pt>
    <dgm:pt modelId="{F14E9184-63B6-BF43-BE1D-0FB294D6F9B0}" type="pres">
      <dgm:prSet presAssocID="{7FC6C37F-6540-564B-98B6-D79B315C25B3}" presName="bigChev" presStyleLbl="node1" presStyleIdx="3" presStyleCnt="4" custScaleX="57809" custLinFactNeighborY="-3855"/>
      <dgm:spPr/>
      <dgm:t>
        <a:bodyPr/>
        <a:lstStyle/>
        <a:p>
          <a:endParaRPr lang="en-US"/>
        </a:p>
      </dgm:t>
    </dgm:pt>
    <dgm:pt modelId="{1385E051-F547-8545-BC61-570747AFD08B}" type="pres">
      <dgm:prSet presAssocID="{AF122E1E-291D-0542-8510-8E134D15F5C1}" presName="parTrans" presStyleCnt="0"/>
      <dgm:spPr/>
      <dgm:t>
        <a:bodyPr/>
        <a:lstStyle/>
        <a:p>
          <a:endParaRPr lang="en-US"/>
        </a:p>
      </dgm:t>
    </dgm:pt>
    <dgm:pt modelId="{CD8E9FAB-87BA-CD40-9560-F3CC53CF1C28}" type="pres">
      <dgm:prSet presAssocID="{08BAABFA-2090-624E-8A93-95DA71DFBCF8}" presName="node" presStyleLbl="alignAccFollowNode1" presStyleIdx="3" presStyleCnt="4" custScaleX="323246" custScaleY="125434">
        <dgm:presLayoutVars>
          <dgm:bulletEnabled val="1"/>
        </dgm:presLayoutVars>
      </dgm:prSet>
      <dgm:spPr/>
      <dgm:t>
        <a:bodyPr/>
        <a:lstStyle/>
        <a:p>
          <a:endParaRPr lang="en-US"/>
        </a:p>
      </dgm:t>
    </dgm:pt>
  </dgm:ptLst>
  <dgm:cxnLst>
    <dgm:cxn modelId="{30337C7E-BA4D-574D-A398-230E46102D5A}" type="presOf" srcId="{45CD7426-FEDB-2D4A-BF16-CE819FA99638}" destId="{6C24495D-B0A1-9247-B94D-FC0D564F67C3}" srcOrd="0" destOrd="0" presId="urn:microsoft.com/office/officeart/2005/8/layout/lProcess3"/>
    <dgm:cxn modelId="{F0F6A8C9-825D-9C44-8AAE-779A50168130}" type="presOf" srcId="{0202B64C-9C99-9049-B675-490D6412BC37}" destId="{2FF78383-1AF8-BF4F-A4A2-2C5CAAE78A91}" srcOrd="0" destOrd="0" presId="urn:microsoft.com/office/officeart/2005/8/layout/lProcess3"/>
    <dgm:cxn modelId="{AFBB14CA-1A24-FE4E-8B0A-F490293B338F}" type="presOf" srcId="{C8240D50-0ABA-5147-B398-A4BD0731DC78}" destId="{E1D64A20-3E32-8F44-A3F3-BB020F8E1F4C}" srcOrd="0" destOrd="0" presId="urn:microsoft.com/office/officeart/2005/8/layout/lProcess3"/>
    <dgm:cxn modelId="{476EF548-124D-0148-ADE5-559FEDC96FBE}" srcId="{C8240D50-0ABA-5147-B398-A4BD0731DC78}" destId="{6D311B1B-1B73-2746-A7EB-6EB35611ED99}" srcOrd="0" destOrd="0" parTransId="{1A60974C-9616-D141-B51A-2EF61A346F0F}" sibTransId="{36C99690-9784-EE43-8BC3-CBB2A761CDC7}"/>
    <dgm:cxn modelId="{42C2F7BC-FAD7-6049-AAA2-75D54235998F}" type="presOf" srcId="{6D311B1B-1B73-2746-A7EB-6EB35611ED99}" destId="{F47136FE-C743-D146-A9A8-FC64CEE1BAB8}" srcOrd="0" destOrd="0" presId="urn:microsoft.com/office/officeart/2005/8/layout/lProcess3"/>
    <dgm:cxn modelId="{C02D36BE-DD7A-8F47-9A8E-B1C7394675EB}" type="presOf" srcId="{C0DD0C95-0D82-3B4E-BA1E-E1DF3E8810BE}" destId="{FADDB617-F28E-6346-9B54-83330C0439F6}" srcOrd="0" destOrd="0" presId="urn:microsoft.com/office/officeart/2005/8/layout/lProcess3"/>
    <dgm:cxn modelId="{42561EC7-2FD3-3D4C-979D-CDB357A62021}" srcId="{0202B64C-9C99-9049-B675-490D6412BC37}" destId="{7FC6C37F-6540-564B-98B6-D79B315C25B3}" srcOrd="3" destOrd="0" parTransId="{DBBB3FA2-6059-EA4D-B766-9C496962EB5F}" sibTransId="{5F974470-AB9D-514F-9B6D-6CA29BF8AA6B}"/>
    <dgm:cxn modelId="{4C5AE075-6F62-4C4A-A7C1-F6E2999244E9}" srcId="{0202B64C-9C99-9049-B675-490D6412BC37}" destId="{C0DD0C95-0D82-3B4E-BA1E-E1DF3E8810BE}" srcOrd="2" destOrd="0" parTransId="{D2F0BB09-A8E3-E047-BCF7-E356447805A7}" sibTransId="{383A42EF-D01A-CE48-A18A-C2F24AC388E8}"/>
    <dgm:cxn modelId="{03D45996-7EF9-5246-9C22-EA8BFF467539}" srcId="{C0DD0C95-0D82-3B4E-BA1E-E1DF3E8810BE}" destId="{45CD7426-FEDB-2D4A-BF16-CE819FA99638}" srcOrd="0" destOrd="0" parTransId="{04A1D385-E9B6-B744-AA16-C07BD1E77ED1}" sibTransId="{3AA7240C-3CCD-E74C-A7F0-092CF560D460}"/>
    <dgm:cxn modelId="{35C1312B-C9AE-5049-94FC-A7B9DDADA6AC}" type="presOf" srcId="{A92116FD-3011-194F-A53F-5E569407E465}" destId="{B00E28FC-451E-D24B-8022-A3734B3ED7C7}" srcOrd="0" destOrd="0" presId="urn:microsoft.com/office/officeart/2005/8/layout/lProcess3"/>
    <dgm:cxn modelId="{32861F8F-FF0F-C047-84AE-37052EFFAF67}" srcId="{7FC6C37F-6540-564B-98B6-D79B315C25B3}" destId="{08BAABFA-2090-624E-8A93-95DA71DFBCF8}" srcOrd="0" destOrd="0" parTransId="{AF122E1E-291D-0542-8510-8E134D15F5C1}" sibTransId="{866045C3-EA2C-C64C-AA41-17C28ABAAE0B}"/>
    <dgm:cxn modelId="{3EFDE091-D1A8-0C47-B38B-26FBB103B724}" type="presOf" srcId="{7FC6C37F-6540-564B-98B6-D79B315C25B3}" destId="{F14E9184-63B6-BF43-BE1D-0FB294D6F9B0}" srcOrd="0" destOrd="0" presId="urn:microsoft.com/office/officeart/2005/8/layout/lProcess3"/>
    <dgm:cxn modelId="{ABF41727-19BD-8743-9C99-D0439AC14C33}" type="presOf" srcId="{08BAABFA-2090-624E-8A93-95DA71DFBCF8}" destId="{CD8E9FAB-87BA-CD40-9560-F3CC53CF1C28}" srcOrd="0" destOrd="0" presId="urn:microsoft.com/office/officeart/2005/8/layout/lProcess3"/>
    <dgm:cxn modelId="{96C3E319-E217-554E-B28E-82BBD43BC11A}" srcId="{0202B64C-9C99-9049-B675-490D6412BC37}" destId="{C8240D50-0ABA-5147-B398-A4BD0731DC78}" srcOrd="1" destOrd="0" parTransId="{0CB56E13-9819-5C47-8111-8FC59D4322D8}" sibTransId="{85E985E0-0268-194D-A7A2-0305EDDFB437}"/>
    <dgm:cxn modelId="{67A1E900-8BD4-7143-894C-526E0BCC293E}" type="presOf" srcId="{C4B2B2E6-6266-1549-B70B-5DF06A165BFE}" destId="{D756020E-F5F8-1645-B57C-101A4F5AE41E}" srcOrd="0" destOrd="0" presId="urn:microsoft.com/office/officeart/2005/8/layout/lProcess3"/>
    <dgm:cxn modelId="{DE1D5161-93F8-7D4E-AADA-1A50CAFA7F36}" srcId="{0202B64C-9C99-9049-B675-490D6412BC37}" destId="{A92116FD-3011-194F-A53F-5E569407E465}" srcOrd="0" destOrd="0" parTransId="{71B9329A-64C9-C74C-BEDC-74862D4E41DD}" sibTransId="{81A07BA1-5C55-B348-A298-6DCCE92CE1B1}"/>
    <dgm:cxn modelId="{71A48E8D-62E9-1747-92A4-B672176268F8}" srcId="{A92116FD-3011-194F-A53F-5E569407E465}" destId="{C4B2B2E6-6266-1549-B70B-5DF06A165BFE}" srcOrd="0" destOrd="0" parTransId="{155D5DE8-AF41-CD44-8D98-9928882B85D5}" sibTransId="{F9DB0742-3A8D-3343-B7AA-271787142402}"/>
    <dgm:cxn modelId="{E70BD249-4EAB-5944-B629-B0091E399B19}" type="presParOf" srcId="{2FF78383-1AF8-BF4F-A4A2-2C5CAAE78A91}" destId="{8FB7DC77-B74C-4F4A-B7FE-18E9C0E0DA49}" srcOrd="0" destOrd="0" presId="urn:microsoft.com/office/officeart/2005/8/layout/lProcess3"/>
    <dgm:cxn modelId="{60F17549-82EC-144F-A1F9-5DA615AEC886}" type="presParOf" srcId="{8FB7DC77-B74C-4F4A-B7FE-18E9C0E0DA49}" destId="{B00E28FC-451E-D24B-8022-A3734B3ED7C7}" srcOrd="0" destOrd="0" presId="urn:microsoft.com/office/officeart/2005/8/layout/lProcess3"/>
    <dgm:cxn modelId="{D65BE761-D22F-9D4F-A082-5FA8FD805FDB}" type="presParOf" srcId="{8FB7DC77-B74C-4F4A-B7FE-18E9C0E0DA49}" destId="{235FE294-2964-6B43-8DD8-08AD8575BFD3}" srcOrd="1" destOrd="0" presId="urn:microsoft.com/office/officeart/2005/8/layout/lProcess3"/>
    <dgm:cxn modelId="{34F3C914-5D1A-044C-B550-9C7289844494}" type="presParOf" srcId="{8FB7DC77-B74C-4F4A-B7FE-18E9C0E0DA49}" destId="{D756020E-F5F8-1645-B57C-101A4F5AE41E}" srcOrd="2" destOrd="0" presId="urn:microsoft.com/office/officeart/2005/8/layout/lProcess3"/>
    <dgm:cxn modelId="{2C4AF82E-3561-6B4A-9633-8E6F4090033A}" type="presParOf" srcId="{2FF78383-1AF8-BF4F-A4A2-2C5CAAE78A91}" destId="{2B48213C-3AC3-5A41-8F14-C9A9C3FFA16F}" srcOrd="1" destOrd="0" presId="urn:microsoft.com/office/officeart/2005/8/layout/lProcess3"/>
    <dgm:cxn modelId="{D8C98EF7-0FAD-0245-BE40-72F5809463D2}" type="presParOf" srcId="{2FF78383-1AF8-BF4F-A4A2-2C5CAAE78A91}" destId="{5D11ABA4-455E-3C4C-8231-C2FF6688E232}" srcOrd="2" destOrd="0" presId="urn:microsoft.com/office/officeart/2005/8/layout/lProcess3"/>
    <dgm:cxn modelId="{CE5EDD5B-9CE5-F141-AEAB-2D9E2B90D1B5}" type="presParOf" srcId="{5D11ABA4-455E-3C4C-8231-C2FF6688E232}" destId="{E1D64A20-3E32-8F44-A3F3-BB020F8E1F4C}" srcOrd="0" destOrd="0" presId="urn:microsoft.com/office/officeart/2005/8/layout/lProcess3"/>
    <dgm:cxn modelId="{A3917AF8-C1B6-284C-8816-D69FE646ABD9}" type="presParOf" srcId="{5D11ABA4-455E-3C4C-8231-C2FF6688E232}" destId="{77E57C3C-70CA-4744-B29B-EF451EB086DD}" srcOrd="1" destOrd="0" presId="urn:microsoft.com/office/officeart/2005/8/layout/lProcess3"/>
    <dgm:cxn modelId="{A6E4CEA6-E651-9C40-94D6-89BDDC0B5897}" type="presParOf" srcId="{5D11ABA4-455E-3C4C-8231-C2FF6688E232}" destId="{F47136FE-C743-D146-A9A8-FC64CEE1BAB8}" srcOrd="2" destOrd="0" presId="urn:microsoft.com/office/officeart/2005/8/layout/lProcess3"/>
    <dgm:cxn modelId="{8C171462-49A4-0C4B-BD14-6462425BFBD7}" type="presParOf" srcId="{2FF78383-1AF8-BF4F-A4A2-2C5CAAE78A91}" destId="{22BA4B65-6F63-274D-ADFA-E15CFF769ED5}" srcOrd="3" destOrd="0" presId="urn:microsoft.com/office/officeart/2005/8/layout/lProcess3"/>
    <dgm:cxn modelId="{92FAA875-6826-FB4E-82FD-0865E73B1324}" type="presParOf" srcId="{2FF78383-1AF8-BF4F-A4A2-2C5CAAE78A91}" destId="{43C69046-C644-4C43-8092-8A6ACA846D25}" srcOrd="4" destOrd="0" presId="urn:microsoft.com/office/officeart/2005/8/layout/lProcess3"/>
    <dgm:cxn modelId="{5F6A83B2-5567-E14A-AE1F-BB81ADC5C2AD}" type="presParOf" srcId="{43C69046-C644-4C43-8092-8A6ACA846D25}" destId="{FADDB617-F28E-6346-9B54-83330C0439F6}" srcOrd="0" destOrd="0" presId="urn:microsoft.com/office/officeart/2005/8/layout/lProcess3"/>
    <dgm:cxn modelId="{DD035328-88DD-3B46-9D33-7FF94606860D}" type="presParOf" srcId="{43C69046-C644-4C43-8092-8A6ACA846D25}" destId="{FBED4A35-AD9A-AD4A-B288-67ED300D8247}" srcOrd="1" destOrd="0" presId="urn:microsoft.com/office/officeart/2005/8/layout/lProcess3"/>
    <dgm:cxn modelId="{10B933C4-3E2C-4443-8674-FCD1209E9DA0}" type="presParOf" srcId="{43C69046-C644-4C43-8092-8A6ACA846D25}" destId="{6C24495D-B0A1-9247-B94D-FC0D564F67C3}" srcOrd="2" destOrd="0" presId="urn:microsoft.com/office/officeart/2005/8/layout/lProcess3"/>
    <dgm:cxn modelId="{4D6410CD-3D8C-9246-A61E-61794FCB5EE7}" type="presParOf" srcId="{2FF78383-1AF8-BF4F-A4A2-2C5CAAE78A91}" destId="{6B9AD0D3-649A-0F4C-A47E-DEDE040ADBC1}" srcOrd="5" destOrd="0" presId="urn:microsoft.com/office/officeart/2005/8/layout/lProcess3"/>
    <dgm:cxn modelId="{936279D8-869F-F140-AF2B-9BB9417873BA}" type="presParOf" srcId="{2FF78383-1AF8-BF4F-A4A2-2C5CAAE78A91}" destId="{7FE91BB8-B966-A445-9897-88721827B07D}" srcOrd="6" destOrd="0" presId="urn:microsoft.com/office/officeart/2005/8/layout/lProcess3"/>
    <dgm:cxn modelId="{068E10A7-2A97-E94A-9E34-5CFBCD8A78F5}" type="presParOf" srcId="{7FE91BB8-B966-A445-9897-88721827B07D}" destId="{F14E9184-63B6-BF43-BE1D-0FB294D6F9B0}" srcOrd="0" destOrd="0" presId="urn:microsoft.com/office/officeart/2005/8/layout/lProcess3"/>
    <dgm:cxn modelId="{98BEDECD-C9B1-9B47-83C3-FE754DB17E46}" type="presParOf" srcId="{7FE91BB8-B966-A445-9897-88721827B07D}" destId="{1385E051-F547-8545-BC61-570747AFD08B}" srcOrd="1" destOrd="0" presId="urn:microsoft.com/office/officeart/2005/8/layout/lProcess3"/>
    <dgm:cxn modelId="{622102F8-309D-D841-A0C2-7151A5C997EB}" type="presParOf" srcId="{7FE91BB8-B966-A445-9897-88721827B07D}" destId="{CD8E9FAB-87BA-CD40-9560-F3CC53CF1C28}"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71C2F-FA6F-6F48-BE9B-138A436D1148}">
      <dsp:nvSpPr>
        <dsp:cNvPr id="0" name=""/>
        <dsp:cNvSpPr/>
      </dsp:nvSpPr>
      <dsp:spPr>
        <a:xfrm>
          <a:off x="3037847" y="0"/>
          <a:ext cx="2440017" cy="2440388"/>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BDA772-099B-F14D-8D47-1D44F495C15F}">
      <dsp:nvSpPr>
        <dsp:cNvPr id="0" name=""/>
        <dsp:cNvSpPr/>
      </dsp:nvSpPr>
      <dsp:spPr>
        <a:xfrm>
          <a:off x="3173637" y="841431"/>
          <a:ext cx="2162939" cy="677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Gill Sans MT"/>
              <a:cs typeface="Gill Sans MT"/>
            </a:rPr>
            <a:t>Standardize Care</a:t>
          </a:r>
          <a:endParaRPr lang="en-US" sz="2400" b="1" kern="1200" dirty="0">
            <a:latin typeface="Gill Sans MT"/>
            <a:cs typeface="Gill Sans MT"/>
          </a:endParaRPr>
        </a:p>
      </dsp:txBody>
      <dsp:txXfrm>
        <a:off x="3173637" y="841431"/>
        <a:ext cx="2162939" cy="677773"/>
      </dsp:txXfrm>
    </dsp:sp>
    <dsp:sp modelId="{69F83C35-3E31-694B-97FE-0951D62B8A4F}">
      <dsp:nvSpPr>
        <dsp:cNvPr id="0" name=""/>
        <dsp:cNvSpPr/>
      </dsp:nvSpPr>
      <dsp:spPr>
        <a:xfrm>
          <a:off x="2360141" y="1402184"/>
          <a:ext cx="2440017" cy="2440388"/>
        </a:xfrm>
        <a:prstGeom prst="leftCircularArrow">
          <a:avLst>
            <a:gd name="adj1" fmla="val 10980"/>
            <a:gd name="adj2" fmla="val 1142322"/>
            <a:gd name="adj3" fmla="val 6300000"/>
            <a:gd name="adj4" fmla="val 18900000"/>
            <a:gd name="adj5" fmla="val 125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AE0EB7-39F0-C846-8213-6E9EE35C7775}">
      <dsp:nvSpPr>
        <dsp:cNvPr id="0" name=""/>
        <dsp:cNvSpPr/>
      </dsp:nvSpPr>
      <dsp:spPr>
        <a:xfrm>
          <a:off x="2579178" y="2031921"/>
          <a:ext cx="2001943" cy="959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Gill Sans MT"/>
              <a:cs typeface="Gill Sans MT"/>
            </a:rPr>
            <a:t>Create Independent Checks</a:t>
          </a:r>
          <a:endParaRPr lang="en-US" sz="2400" b="1" kern="1200" dirty="0">
            <a:latin typeface="Gill Sans MT"/>
            <a:cs typeface="Gill Sans MT"/>
          </a:endParaRPr>
        </a:p>
      </dsp:txBody>
      <dsp:txXfrm>
        <a:off x="2579178" y="2031921"/>
        <a:ext cx="2001943" cy="959828"/>
      </dsp:txXfrm>
    </dsp:sp>
    <dsp:sp modelId="{A2F584C6-342D-B346-80B5-69DCAD416CFA}">
      <dsp:nvSpPr>
        <dsp:cNvPr id="0" name=""/>
        <dsp:cNvSpPr/>
      </dsp:nvSpPr>
      <dsp:spPr>
        <a:xfrm>
          <a:off x="3211512" y="2972164"/>
          <a:ext cx="2096353" cy="2097193"/>
        </a:xfrm>
        <a:prstGeom prst="blockArc">
          <a:avLst>
            <a:gd name="adj1" fmla="val 13500000"/>
            <a:gd name="adj2" fmla="val 10800000"/>
            <a:gd name="adj3" fmla="val 1274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8F0C28-4A9E-AA4E-8E64-61609C012444}">
      <dsp:nvSpPr>
        <dsp:cNvPr id="0" name=""/>
        <dsp:cNvSpPr/>
      </dsp:nvSpPr>
      <dsp:spPr>
        <a:xfrm>
          <a:off x="3485122" y="3703672"/>
          <a:ext cx="1750442" cy="677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Gill Sans MT"/>
              <a:cs typeface="Gill Sans MT"/>
            </a:rPr>
            <a:t>Learn From Defects</a:t>
          </a:r>
          <a:endParaRPr lang="en-US" sz="2400" b="1" kern="1200" dirty="0">
            <a:latin typeface="Gill Sans MT"/>
            <a:cs typeface="Gill Sans MT"/>
          </a:endParaRPr>
        </a:p>
      </dsp:txBody>
      <dsp:txXfrm>
        <a:off x="3485122" y="3703672"/>
        <a:ext cx="1750442" cy="677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E28FC-451E-D24B-8022-A3734B3ED7C7}">
      <dsp:nvSpPr>
        <dsp:cNvPr id="0" name=""/>
        <dsp:cNvSpPr/>
      </dsp:nvSpPr>
      <dsp:spPr>
        <a:xfrm>
          <a:off x="561682" y="20932"/>
          <a:ext cx="1368317" cy="946785"/>
        </a:xfrm>
        <a:prstGeom prst="chevron">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1</a:t>
          </a:r>
          <a:endParaRPr lang="en-US" sz="3200" kern="1200" dirty="0"/>
        </a:p>
      </dsp:txBody>
      <dsp:txXfrm>
        <a:off x="1035075" y="20932"/>
        <a:ext cx="421532" cy="946785"/>
      </dsp:txXfrm>
    </dsp:sp>
    <dsp:sp modelId="{D756020E-F5F8-1645-B57C-101A4F5AE41E}">
      <dsp:nvSpPr>
        <dsp:cNvPr id="0" name=""/>
        <dsp:cNvSpPr/>
      </dsp:nvSpPr>
      <dsp:spPr>
        <a:xfrm>
          <a:off x="1622294" y="1475"/>
          <a:ext cx="6350422" cy="985699"/>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How will the next patient in your unit or clinical area be harmed?</a:t>
          </a:r>
          <a:endParaRPr lang="en-US" sz="2400" kern="1200" dirty="0"/>
        </a:p>
      </dsp:txBody>
      <dsp:txXfrm>
        <a:off x="2115144" y="1475"/>
        <a:ext cx="5364723" cy="985699"/>
      </dsp:txXfrm>
    </dsp:sp>
    <dsp:sp modelId="{E1D64A20-3E32-8F44-A3F3-BB020F8E1F4C}">
      <dsp:nvSpPr>
        <dsp:cNvPr id="0" name=""/>
        <dsp:cNvSpPr/>
      </dsp:nvSpPr>
      <dsp:spPr>
        <a:xfrm>
          <a:off x="561682" y="1139182"/>
          <a:ext cx="1368317" cy="946785"/>
        </a:xfrm>
        <a:prstGeom prst="chevron">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2</a:t>
          </a:r>
          <a:endParaRPr lang="en-US" sz="3200" kern="1200" dirty="0"/>
        </a:p>
      </dsp:txBody>
      <dsp:txXfrm>
        <a:off x="1035075" y="1139182"/>
        <a:ext cx="421532" cy="946785"/>
      </dsp:txXfrm>
    </dsp:sp>
    <dsp:sp modelId="{F47136FE-C743-D146-A9A8-FC64CEE1BAB8}">
      <dsp:nvSpPr>
        <dsp:cNvPr id="0" name=""/>
        <dsp:cNvSpPr/>
      </dsp:nvSpPr>
      <dsp:spPr>
        <a:xfrm>
          <a:off x="1622294" y="1119725"/>
          <a:ext cx="6350422" cy="985699"/>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What can be done to prevent or minimize this harm?</a:t>
          </a:r>
          <a:endParaRPr lang="en-US" sz="2400" kern="1200" dirty="0"/>
        </a:p>
      </dsp:txBody>
      <dsp:txXfrm>
        <a:off x="2115144" y="1119725"/>
        <a:ext cx="5364723" cy="985699"/>
      </dsp:txXfrm>
    </dsp:sp>
    <dsp:sp modelId="{FADDB617-F28E-6346-9B54-83330C0439F6}">
      <dsp:nvSpPr>
        <dsp:cNvPr id="0" name=""/>
        <dsp:cNvSpPr/>
      </dsp:nvSpPr>
      <dsp:spPr>
        <a:xfrm>
          <a:off x="561682" y="2257432"/>
          <a:ext cx="1368317" cy="946785"/>
        </a:xfrm>
        <a:prstGeom prst="chevron">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3</a:t>
          </a:r>
          <a:endParaRPr lang="en-US" sz="3200" kern="1200" dirty="0"/>
        </a:p>
      </dsp:txBody>
      <dsp:txXfrm>
        <a:off x="1035075" y="2257432"/>
        <a:ext cx="421532" cy="946785"/>
      </dsp:txXfrm>
    </dsp:sp>
    <dsp:sp modelId="{6C24495D-B0A1-9247-B94D-FC0D564F67C3}">
      <dsp:nvSpPr>
        <dsp:cNvPr id="0" name=""/>
        <dsp:cNvSpPr/>
      </dsp:nvSpPr>
      <dsp:spPr>
        <a:xfrm>
          <a:off x="1622294" y="2237974"/>
          <a:ext cx="6350422" cy="985699"/>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How will the next patient in the operating room (OR) get a s</a:t>
          </a:r>
          <a:r>
            <a:rPr lang="en-US" sz="2400" b="0" i="0" u="none" kern="1200" dirty="0" smtClean="0"/>
            <a:t>urgical site infection</a:t>
          </a:r>
          <a:r>
            <a:rPr lang="en-US" sz="2400" b="0" i="0" kern="1200" dirty="0" smtClean="0"/>
            <a:t>?</a:t>
          </a:r>
          <a:endParaRPr lang="en-US" sz="2400" b="0" i="0" kern="1200" dirty="0"/>
        </a:p>
      </dsp:txBody>
      <dsp:txXfrm>
        <a:off x="2115144" y="2237974"/>
        <a:ext cx="5364723" cy="985699"/>
      </dsp:txXfrm>
    </dsp:sp>
    <dsp:sp modelId="{F14E9184-63B6-BF43-BE1D-0FB294D6F9B0}">
      <dsp:nvSpPr>
        <dsp:cNvPr id="0" name=""/>
        <dsp:cNvSpPr/>
      </dsp:nvSpPr>
      <dsp:spPr>
        <a:xfrm>
          <a:off x="561682" y="3339183"/>
          <a:ext cx="1368317" cy="946785"/>
        </a:xfrm>
        <a:prstGeom prst="chevron">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4</a:t>
          </a:r>
          <a:endParaRPr lang="en-US" sz="3200" kern="1200" dirty="0"/>
        </a:p>
      </dsp:txBody>
      <dsp:txXfrm>
        <a:off x="1035075" y="3339183"/>
        <a:ext cx="421532" cy="946785"/>
      </dsp:txXfrm>
    </dsp:sp>
    <dsp:sp modelId="{CD8E9FAB-87BA-CD40-9560-F3CC53CF1C28}">
      <dsp:nvSpPr>
        <dsp:cNvPr id="0" name=""/>
        <dsp:cNvSpPr/>
      </dsp:nvSpPr>
      <dsp:spPr>
        <a:xfrm>
          <a:off x="1622294" y="3356224"/>
          <a:ext cx="6350422" cy="985699"/>
        </a:xfrm>
        <a:prstGeom prst="chevron">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What can be done to prevent this s</a:t>
          </a:r>
          <a:r>
            <a:rPr lang="en-US" sz="2400" b="0" i="0" kern="1200" dirty="0" smtClean="0"/>
            <a:t>urgical site infection?</a:t>
          </a:r>
          <a:endParaRPr lang="en-US" sz="2400" b="0" i="0" kern="1200" dirty="0"/>
        </a:p>
      </dsp:txBody>
      <dsp:txXfrm>
        <a:off x="2115144" y="3356224"/>
        <a:ext cx="5364723" cy="98569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11/4/2017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topic of today’s webinar is the science of patient safety. The discussion will include the importance of understanding system design, the principles of safe design, and the wisdom of crowds—that is, valuing the diverse input of team members.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DD1BD6C6-5B36-4E46-81CB-6805F125DEF8}" type="slidenum">
              <a:rPr lang="en-US" smtClean="0"/>
              <a:pPr/>
              <a:t>10</a:t>
            </a:fld>
            <a:endParaRPr lang="en-US" dirty="0" smtClean="0"/>
          </a:p>
        </p:txBody>
      </p:sp>
      <p:sp>
        <p:nvSpPr>
          <p:cNvPr id="63491" name="Rectangle 2"/>
          <p:cNvSpPr>
            <a:spLocks noGrp="1" noRot="1" noChangeAspect="1" noChangeArrowheads="1" noTextEdit="1"/>
          </p:cNvSpPr>
          <p:nvPr>
            <p:ph type="sldImg"/>
          </p:nvPr>
        </p:nvSpPr>
        <p:spPr bwMode="auto">
          <a:xfrm>
            <a:off x="1136650" y="665163"/>
            <a:ext cx="4705350" cy="3529012"/>
          </a:xfrm>
          <a:noFill/>
          <a:ln>
            <a:solidFill>
              <a:srgbClr val="000000"/>
            </a:solidFill>
            <a:miter lim="800000"/>
            <a:headEnd/>
            <a:tailEnd/>
          </a:ln>
        </p:spPr>
      </p:sp>
      <p:sp>
        <p:nvSpPr>
          <p:cNvPr id="63492" name="Rectangle 3"/>
          <p:cNvSpPr>
            <a:spLocks noGrp="1" noChangeArrowheads="1"/>
          </p:cNvSpPr>
          <p:nvPr>
            <p:ph type="body" idx="1"/>
          </p:nvPr>
        </p:nvSpPr>
        <p:spPr bwMode="auto">
          <a:xfrm>
            <a:off x="931477" y="4418013"/>
            <a:ext cx="5118241" cy="4194175"/>
          </a:xfrm>
          <a:noFill/>
        </p:spPr>
        <p:txBody>
          <a:bodyPr lIns="93818" tIns="46911" rIns="93818" bIns="46911"/>
          <a:lstStyle/>
          <a:p>
            <a:pPr defTabSz="922017"/>
            <a:r>
              <a:rPr lang="en-US" baseline="0" dirty="0" smtClean="0">
                <a:ea typeface="ＭＳ Ｐゴシック"/>
                <a:cs typeface="ＭＳ Ｐゴシック"/>
              </a:rPr>
              <a:t>This video illustrates using system lenses.</a:t>
            </a:r>
            <a:endParaRPr lang="en-US" dirty="0"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three principles of safe design. Standardize care where possible, create independent checks, and learn from defects. These principles apply to both the technical and adaptive components of change. </a:t>
            </a:r>
          </a:p>
          <a:p>
            <a:r>
              <a:rPr lang="en-US" sz="1200" kern="1200" dirty="0" smtClean="0">
                <a:solidFill>
                  <a:schemeClr val="tx1"/>
                </a:solidFill>
                <a:effectLst/>
                <a:latin typeface="+mn-lt"/>
                <a:ea typeface="+mn-ea"/>
                <a:cs typeface="+mn-cs"/>
              </a:rPr>
              <a:t>Examples of standardization include checklists and standardized team training.  Creating independent checks for key processes allows teams to focus on patient care and provides a roadblock, alerting us to accidental breaches in protocols or policies. Learning from defects is a powerful exercise in which teams evaluate their processes to identify gaps that allow mistakes to happen. This evaluation provides the means to identify interventions that can reduce the risk of future adverse events.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11</a:t>
            </a:fld>
            <a:endParaRPr lang="en-US" dirty="0"/>
          </a:p>
        </p:txBody>
      </p:sp>
    </p:spTree>
    <p:extLst>
      <p:ext uri="{BB962C8B-B14F-4D97-AF65-F5344CB8AC3E}">
        <p14:creationId xmlns:p14="http://schemas.microsoft.com/office/powerpoint/2010/main" val="4194368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video,</a:t>
            </a:r>
            <a:r>
              <a:rPr lang="en-US" baseline="0" dirty="0" smtClean="0"/>
              <a:t> we learn more from Dr. Peter Pronovost about the value of standardization.</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12</a:t>
            </a:fld>
            <a:endParaRPr lang="en-US" dirty="0"/>
          </a:p>
        </p:txBody>
      </p:sp>
    </p:spTree>
    <p:extLst>
      <p:ext uri="{BB962C8B-B14F-4D97-AF65-F5344CB8AC3E}">
        <p14:creationId xmlns:p14="http://schemas.microsoft.com/office/powerpoint/2010/main" val="3457470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3BC4C940-59F4-4001-BCA6-BAD441A69F15}" type="slidenum">
              <a:rPr lang="en-US" smtClean="0"/>
              <a:pPr/>
              <a:t>13</a:t>
            </a:fld>
            <a:endParaRPr lang="en-US" dirty="0"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a:lstStyle/>
          <a:p>
            <a:r>
              <a:rPr lang="en-US" dirty="0" smtClean="0">
                <a:ea typeface="ＭＳ Ｐゴシック"/>
                <a:cs typeface="ＭＳ Ｐゴシック"/>
              </a:rPr>
              <a:t>This</a:t>
            </a:r>
            <a:r>
              <a:rPr lang="en-US" baseline="0" dirty="0" smtClean="0">
                <a:ea typeface="ＭＳ Ｐゴシック"/>
                <a:cs typeface="ＭＳ Ｐゴシック"/>
              </a:rPr>
              <a:t> video illustrates the power of creating independent checks for key processes.</a:t>
            </a:r>
            <a:endParaRPr lang="en-US" dirty="0" smtClean="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Teams make wise decisions with input from a variety of viewpoints including unit providers, colleagues, patients, and family members. This requires a culture where frontline providers feel comfortable speaking up and have confidence their concerns will be addressed. Health care works best when all team members are ready, willing, and able to commit to delivering the highest quality patient care. We all see the world differently, and the diversity of background, experience, and training that exists in any health care team provides a wealth of knowledge and skill that we should tap into as we seek to deliver high-quality patient care.</a:t>
            </a:r>
          </a:p>
          <a:p>
            <a:r>
              <a:rPr lang="en-US" sz="1200" kern="1200" dirty="0" smtClean="0">
                <a:solidFill>
                  <a:schemeClr val="tx1"/>
                </a:solidFill>
                <a:effectLst/>
                <a:latin typeface="+mn-lt"/>
                <a:ea typeface="+mn-ea"/>
                <a:cs typeface="+mn-cs"/>
              </a:rPr>
              <a:t>Science of safety training helps providers and others understand that the majority of errors arise from the way our health care systems are organized. A system approach teaches us to consider both the organization of and interaction between individuals, resources, equipment, information, and other elements, as we work toward a goal.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dirty="0"/>
          </a:p>
        </p:txBody>
      </p:sp>
    </p:spTree>
    <p:extLst>
      <p:ext uri="{BB962C8B-B14F-4D97-AF65-F5344CB8AC3E}">
        <p14:creationId xmlns:p14="http://schemas.microsoft.com/office/powerpoint/2010/main" val="4194368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teams are educated about the science of safety, the next step involves identifying defects.</a:t>
            </a:r>
          </a:p>
          <a:p>
            <a:r>
              <a:rPr lang="en-US" sz="1200" b="1" kern="1200" dirty="0" smtClean="0">
                <a:solidFill>
                  <a:schemeClr val="tx1"/>
                </a:solidFill>
                <a:effectLst/>
                <a:latin typeface="+mn-lt"/>
                <a:ea typeface="+mn-ea"/>
                <a:cs typeface="+mn-cs"/>
              </a:rPr>
              <a: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will you engage your busy frontline staff as you educate them on the science of safety?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15</a:t>
            </a:fld>
            <a:endParaRPr lang="en-US" dirty="0"/>
          </a:p>
        </p:txBody>
      </p:sp>
    </p:spTree>
    <p:extLst>
      <p:ext uri="{BB962C8B-B14F-4D97-AF65-F5344CB8AC3E}">
        <p14:creationId xmlns:p14="http://schemas.microsoft.com/office/powerpoint/2010/main" val="2360079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Joint Commission, communication breakdowns are a significant, if not leading, cause of many undesirable outcomes, including sentinel events, medication errors, delays in treatment, ventilator events, and healthcare-associated infections.</a:t>
            </a:r>
          </a:p>
        </p:txBody>
      </p:sp>
      <p:sp>
        <p:nvSpPr>
          <p:cNvPr id="4" name="Slide Number Placeholder 3"/>
          <p:cNvSpPr>
            <a:spLocks noGrp="1"/>
          </p:cNvSpPr>
          <p:nvPr>
            <p:ph type="sldNum" sz="quarter" idx="10"/>
          </p:nvPr>
        </p:nvSpPr>
        <p:spPr/>
        <p:txBody>
          <a:bodyPr/>
          <a:lstStyle/>
          <a:p>
            <a:fld id="{E7244432-B47F-4822-B69A-7D4AF8D862A8}" type="slidenum">
              <a:rPr lang="en-US" smtClean="0"/>
              <a:pPr/>
              <a:t>16</a:t>
            </a:fld>
            <a:endParaRPr lang="en-US" dirty="0"/>
          </a:p>
        </p:txBody>
      </p:sp>
    </p:spTree>
    <p:extLst>
      <p:ext uri="{BB962C8B-B14F-4D97-AF65-F5344CB8AC3E}">
        <p14:creationId xmlns:p14="http://schemas.microsoft.com/office/powerpoint/2010/main" val="3510844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Communication in health care can be challenging, requiring senders and receivers of communications to consider each other’s contexts as they interpret messages in rapidly changing and stressful situations. Developing awareness of the factors that influence communication for both the sender and the receiver helps teams develop environments that facilitate communication and feedback among team members. Many organizations have spent an enormous amount of effort implementing standardized communication tools to minimize the possibility of communication errors.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dirty="0"/>
          </a:p>
        </p:txBody>
      </p:sp>
    </p:spTree>
    <p:extLst>
      <p:ext uri="{BB962C8B-B14F-4D97-AF65-F5344CB8AC3E}">
        <p14:creationId xmlns:p14="http://schemas.microsoft.com/office/powerpoint/2010/main" val="3763588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Simply put, a defect is any clinical or operational event or situation that you would not want to happen again—an unsafe condition, a patient fall, a venous thromboembolism, a medication error, a surgical site infection, wrong-site surgery, missing equipment, nursing time spent away from the bedside, et cetera. Anything that might lead to preventable patient harm is a defect.</a:t>
            </a:r>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18</a:t>
            </a:fld>
            <a:endParaRPr lang="en-US" dirty="0"/>
          </a:p>
        </p:txBody>
      </p:sp>
    </p:spTree>
    <p:extLst>
      <p:ext uri="{BB962C8B-B14F-4D97-AF65-F5344CB8AC3E}">
        <p14:creationId xmlns:p14="http://schemas.microsoft.com/office/powerpoint/2010/main" val="210720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a:lstStyle/>
          <a:p>
            <a:fld id="{7869350D-A6B5-4FDA-88D1-D88BF8A2735A}" type="slidenum">
              <a:rPr lang="en-US" smtClean="0"/>
              <a:pPr/>
              <a:t>19</a:t>
            </a:fld>
            <a:endParaRPr lang="en-US" dirty="0"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examples of defects that affected patient safety and the interventions put in place to alleviate them were identified by fellows in anesthesiology and critical care medicine. </a:t>
            </a:r>
          </a:p>
          <a:p>
            <a:r>
              <a:rPr lang="en-US" sz="1200" kern="1200" dirty="0" smtClean="0">
                <a:solidFill>
                  <a:schemeClr val="tx1"/>
                </a:solidFill>
                <a:effectLst/>
                <a:latin typeface="+mn-lt"/>
                <a:ea typeface="+mn-ea"/>
                <a:cs typeface="+mn-cs"/>
              </a:rPr>
              <a:t>The chart is divided into two columns: Defects are listed on the left, and each defect’s potential intervention is located on the right.</a:t>
            </a:r>
          </a:p>
          <a:p>
            <a:r>
              <a:rPr lang="en-US" sz="1200" kern="1200" dirty="0" smtClean="0">
                <a:solidFill>
                  <a:schemeClr val="tx1"/>
                </a:solidFill>
                <a:effectLst/>
                <a:latin typeface="+mn-lt"/>
                <a:ea typeface="+mn-ea"/>
                <a:cs typeface="+mn-cs"/>
              </a:rPr>
              <a:t>For the defect of unstable oxygen tanks on beds, a potential intervention is that oxygen tank holders were repaired or new holders were installed institution wide. </a:t>
            </a:r>
          </a:p>
          <a:p>
            <a:r>
              <a:rPr lang="en-US" sz="1200" kern="1200" dirty="0" smtClean="0">
                <a:solidFill>
                  <a:schemeClr val="tx1"/>
                </a:solidFill>
                <a:effectLst/>
                <a:latin typeface="+mn-lt"/>
                <a:ea typeface="+mn-ea"/>
                <a:cs typeface="+mn-cs"/>
              </a:rPr>
              <a:t>For medication look-alikes, staff were educated about medication similarities and the physical separation of drugs, and staff sent a letter to a drug manufacturer to request different labeling.</a:t>
            </a:r>
          </a:p>
          <a:p>
            <a:r>
              <a:rPr lang="en-US" sz="1200" kern="1200" dirty="0" smtClean="0">
                <a:solidFill>
                  <a:schemeClr val="tx1"/>
                </a:solidFill>
                <a:effectLst/>
                <a:latin typeface="+mn-lt"/>
                <a:ea typeface="+mn-ea"/>
                <a:cs typeface="+mn-cs"/>
              </a:rPr>
              <a:t>Missing equipment on a cart: Staff developed a checklist to assign responsibility for stocking supplies on the cart. </a:t>
            </a:r>
          </a:p>
          <a:p>
            <a:r>
              <a:rPr lang="en-US" sz="1200" kern="1200" dirty="0" smtClean="0">
                <a:solidFill>
                  <a:schemeClr val="tx1"/>
                </a:solidFill>
                <a:effectLst/>
                <a:latin typeface="+mn-lt"/>
                <a:ea typeface="+mn-ea"/>
                <a:cs typeface="+mn-cs"/>
              </a:rPr>
              <a:t>Inconsistent use of Daily Goals Checklist tool during patient rounds: The staff reached consensus regarding the elements of the tool to be applied during rounds. </a:t>
            </a:r>
          </a:p>
          <a:p>
            <a:r>
              <a:rPr lang="en-US" sz="1200" kern="1200" dirty="0" smtClean="0">
                <a:solidFill>
                  <a:schemeClr val="tx1"/>
                </a:solidFill>
                <a:effectLst/>
                <a:latin typeface="+mn-lt"/>
                <a:ea typeface="+mn-ea"/>
                <a:cs typeface="+mn-cs"/>
              </a:rPr>
              <a:t>Residents report receiving inaccurate information during rounds: An electronic progress note system was developed to maintain accurate information exchanges on the unit.</a:t>
            </a:r>
            <a:r>
              <a:rPr lang="en-US" dirty="0" smtClean="0">
                <a:effectLst/>
              </a:rPr>
              <a:t> </a:t>
            </a:r>
            <a:endParaRPr lang="en-US" dirty="0" smtClean="0"/>
          </a:p>
        </p:txBody>
      </p:sp>
      <p:sp>
        <p:nvSpPr>
          <p:cNvPr id="67589" name="Footer Placeholder 4"/>
          <p:cNvSpPr>
            <a:spLocks noGrp="1"/>
          </p:cNvSpPr>
          <p:nvPr>
            <p:ph type="ftr" sz="quarter" idx="4"/>
          </p:nvPr>
        </p:nvSpPr>
        <p:spPr bwMode="auto">
          <a:noFill/>
          <a:ln>
            <a:miter lim="800000"/>
            <a:headEnd/>
            <a:tailEnd/>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module will help you develop a systems view of patient safety. After reviewing this module, you will be able to—</a:t>
            </a:r>
          </a:p>
          <a:p>
            <a:pPr lvl="0"/>
            <a:r>
              <a:rPr lang="en-US" sz="1200" kern="1200" dirty="0" smtClean="0">
                <a:solidFill>
                  <a:schemeClr val="tx1"/>
                </a:solidFill>
                <a:effectLst/>
                <a:latin typeface="+mn-lt"/>
                <a:ea typeface="+mn-ea"/>
                <a:cs typeface="+mn-cs"/>
              </a:rPr>
              <a:t>Apply </a:t>
            </a:r>
            <a:r>
              <a:rPr lang="en-US" sz="1200" i="1" kern="1200" dirty="0" smtClean="0">
                <a:solidFill>
                  <a:schemeClr val="tx1"/>
                </a:solidFill>
                <a:effectLst/>
                <a:latin typeface="+mn-lt"/>
                <a:ea typeface="+mn-ea"/>
                <a:cs typeface="+mn-cs"/>
              </a:rPr>
              <a:t>Science of Safety</a:t>
            </a:r>
            <a:r>
              <a:rPr lang="en-US" sz="1200" kern="1200" dirty="0" smtClean="0">
                <a:solidFill>
                  <a:schemeClr val="tx1"/>
                </a:solidFill>
                <a:effectLst/>
                <a:latin typeface="+mn-lt"/>
                <a:ea typeface="+mn-ea"/>
                <a:cs typeface="+mn-cs"/>
              </a:rPr>
              <a:t> to your work</a:t>
            </a:r>
          </a:p>
          <a:p>
            <a:pPr lvl="0"/>
            <a:r>
              <a:rPr lang="en-US" sz="1200" kern="1200" dirty="0" smtClean="0">
                <a:solidFill>
                  <a:schemeClr val="tx1"/>
                </a:solidFill>
                <a:effectLst/>
                <a:latin typeface="+mn-lt"/>
                <a:ea typeface="+mn-ea"/>
                <a:cs typeface="+mn-cs"/>
              </a:rPr>
              <a:t>Educate your team and executive partners on the </a:t>
            </a:r>
            <a:r>
              <a:rPr lang="en-US" sz="1200" i="1" kern="1200" dirty="0" smtClean="0">
                <a:solidFill>
                  <a:schemeClr val="tx1"/>
                </a:solidFill>
                <a:effectLst/>
                <a:latin typeface="+mn-lt"/>
                <a:ea typeface="+mn-ea"/>
                <a:cs typeface="+mn-cs"/>
              </a:rPr>
              <a:t>Science of Safety</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Identify defects within your operating room by administering the Perioperative Safety Staff Assessment, or PSSA</a:t>
            </a:r>
          </a:p>
          <a:p>
            <a:pPr lvl="0"/>
            <a:r>
              <a:rPr lang="en-US" sz="1200" kern="1200" dirty="0" smtClean="0">
                <a:solidFill>
                  <a:schemeClr val="tx1"/>
                </a:solidFill>
                <a:effectLst/>
                <a:latin typeface="+mn-lt"/>
                <a:ea typeface="+mn-ea"/>
                <a:cs typeface="+mn-cs"/>
              </a:rPr>
              <a:t>Distribute and share PSSA results with your safety team</a:t>
            </a:r>
          </a:p>
          <a:p>
            <a:pPr lvl="0"/>
            <a:r>
              <a:rPr lang="en-US" sz="1200" kern="1200" dirty="0" smtClean="0">
                <a:solidFill>
                  <a:schemeClr val="tx1"/>
                </a:solidFill>
                <a:effectLst/>
                <a:latin typeface="+mn-lt"/>
                <a:ea typeface="+mn-ea"/>
                <a:cs typeface="+mn-cs"/>
              </a:rPr>
              <a:t>Locate resources on the program Web site to complete the above tasks</a:t>
            </a:r>
          </a:p>
          <a:p>
            <a:r>
              <a:rPr lang="en-US" sz="1200" kern="1200" dirty="0" smtClean="0">
                <a:solidFill>
                  <a:schemeClr val="tx1"/>
                </a:solidFill>
                <a:effectLst/>
                <a:latin typeface="+mn-lt"/>
                <a:ea typeface="+mn-ea"/>
                <a:cs typeface="+mn-cs"/>
              </a:rPr>
              <a:t>Share what you’ve learned with your team.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2335858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 list of some ways through which defects can be identified. We’re used to thinking about event reporting systems, liability claims, sentinel events, and mortality and morbidity conferences when we want to identify defects that occur in our clinical areas. The Perioperative Staff Safety Assessment, which is an effective and proactive tool for identifying defects, adds direct communication with front line providers.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20</a:t>
            </a:fld>
            <a:endParaRPr lang="en-US" dirty="0"/>
          </a:p>
        </p:txBody>
      </p:sp>
    </p:spTree>
    <p:extLst>
      <p:ext uri="{BB962C8B-B14F-4D97-AF65-F5344CB8AC3E}">
        <p14:creationId xmlns:p14="http://schemas.microsoft.com/office/powerpoint/2010/main" val="1447176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Perioperative Staff Safety Assessment taps into the wisdom and knowledge of frontline providers in the perioperative area and uses that knowledge to guide efforts to improve safety. In leveraging staff member knowledge, the PSSA allows teams to determine risks that have jeopardized or could jeopardize patient safety on a unit. Frontline staff members are the eyes and ears of patient safety. They can list valid improvement opportunities and focus your safety program activities.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21</a:t>
            </a:fld>
            <a:endParaRPr lang="en-US" dirty="0"/>
          </a:p>
        </p:txBody>
      </p:sp>
    </p:spTree>
    <p:extLst>
      <p:ext uri="{BB962C8B-B14F-4D97-AF65-F5344CB8AC3E}">
        <p14:creationId xmlns:p14="http://schemas.microsoft.com/office/powerpoint/2010/main" val="1102023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Perioperative Staff Safety Assessment asks providers to complete four questions about the issue of patient safety in their clinical area. This simple tool asks:</a:t>
            </a:r>
          </a:p>
          <a:p>
            <a:pPr lvl="0"/>
            <a:r>
              <a:rPr lang="en-US" sz="1200" kern="1200" dirty="0" smtClean="0">
                <a:solidFill>
                  <a:schemeClr val="tx1"/>
                </a:solidFill>
                <a:effectLst/>
                <a:latin typeface="+mn-lt"/>
                <a:ea typeface="+mn-ea"/>
                <a:cs typeface="+mn-cs"/>
              </a:rPr>
              <a:t>How will the next patient be harmed?</a:t>
            </a:r>
          </a:p>
          <a:p>
            <a:pPr lvl="0"/>
            <a:r>
              <a:rPr lang="en-US" sz="1200" kern="1200" dirty="0" smtClean="0">
                <a:solidFill>
                  <a:schemeClr val="tx1"/>
                </a:solidFill>
                <a:effectLst/>
                <a:latin typeface="+mn-lt"/>
                <a:ea typeface="+mn-ea"/>
                <a:cs typeface="+mn-cs"/>
              </a:rPr>
              <a:t>What can we do to prevent that harm?</a:t>
            </a:r>
          </a:p>
          <a:p>
            <a:pPr lvl="0"/>
            <a:r>
              <a:rPr lang="en-US" sz="1200" kern="1200" dirty="0" smtClean="0">
                <a:solidFill>
                  <a:schemeClr val="tx1"/>
                </a:solidFill>
                <a:effectLst/>
                <a:latin typeface="+mn-lt"/>
                <a:ea typeface="+mn-ea"/>
                <a:cs typeface="+mn-cs"/>
              </a:rPr>
              <a:t> How will the next patient in the operating room get a surgical site infection?</a:t>
            </a:r>
          </a:p>
          <a:p>
            <a:pPr lvl="0"/>
            <a:r>
              <a:rPr lang="en-US" sz="1200" kern="1200" dirty="0" smtClean="0">
                <a:solidFill>
                  <a:schemeClr val="tx1"/>
                </a:solidFill>
                <a:effectLst/>
                <a:latin typeface="+mn-lt"/>
                <a:ea typeface="+mn-ea"/>
                <a:cs typeface="+mn-cs"/>
              </a:rPr>
              <a:t>What can we do to prevent the surgical site infection?</a:t>
            </a:r>
          </a:p>
          <a:p>
            <a:r>
              <a:rPr lang="en-US" sz="1200" kern="1200" dirty="0" smtClean="0">
                <a:solidFill>
                  <a:schemeClr val="tx1"/>
                </a:solidFill>
                <a:effectLst/>
                <a:latin typeface="+mn-lt"/>
                <a:ea typeface="+mn-ea"/>
                <a:cs typeface="+mn-cs"/>
              </a:rPr>
              <a:t>Please note that the tool does not ask how an individual provider will harm a patient but rather, seeks to identify threats in the patient clinical area that can result in harm and HAI’s.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22</a:t>
            </a:fld>
            <a:endParaRPr lang="en-US" dirty="0"/>
          </a:p>
        </p:txBody>
      </p:sp>
    </p:spTree>
    <p:extLst>
      <p:ext uri="{BB962C8B-B14F-4D97-AF65-F5344CB8AC3E}">
        <p14:creationId xmlns:p14="http://schemas.microsoft.com/office/powerpoint/2010/main" val="286914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suggest that you introduce the PSSA immediately following the science of safety training, when staff is engaged. Timing the PSSA to follow this training allows frontline staff to apply their newly developing system lenses to their own work area. Consider establishing a collection box or envelope where staff can submit completed PSSAs with some anonymity.  </a:t>
            </a:r>
          </a:p>
          <a:p>
            <a:r>
              <a:rPr lang="en-US" sz="1200" kern="1200" dirty="0" smtClean="0">
                <a:solidFill>
                  <a:schemeClr val="tx1"/>
                </a:solidFill>
                <a:effectLst/>
                <a:latin typeface="+mn-lt"/>
                <a:ea typeface="+mn-ea"/>
                <a:cs typeface="+mn-cs"/>
              </a:rPr>
              <a:t>We recommend completing the PSSA at least every 6 months. Some clinical areas use an ongoing process in which forms are readily available so staff members can complete the PSSA whenever they have something to report. You and your team will find a system that works best for you.</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23</a:t>
            </a:fld>
            <a:endParaRPr lang="en-US" dirty="0"/>
          </a:p>
        </p:txBody>
      </p:sp>
    </p:spTree>
    <p:extLst>
      <p:ext uri="{BB962C8B-B14F-4D97-AF65-F5344CB8AC3E}">
        <p14:creationId xmlns:p14="http://schemas.microsoft.com/office/powerpoint/2010/main" val="6776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start this work, you can use the criteria identified on this slide to prioritize your efforts. When teams start to use the PSSA, we often recommend that they start with the low-hanging fruit to allow them to develop their skills on easily solvable problems. </a:t>
            </a:r>
          </a:p>
          <a:p>
            <a:r>
              <a:rPr lang="en-US" sz="1200" kern="1200" dirty="0" smtClean="0">
                <a:solidFill>
                  <a:schemeClr val="tx1"/>
                </a:solidFill>
                <a:effectLst/>
                <a:latin typeface="+mn-lt"/>
                <a:ea typeface="+mn-ea"/>
                <a:cs typeface="+mn-cs"/>
              </a:rPr>
              <a:t>It’s also important that those who respond to the PSSA see that their efforts result in improvements.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24</a:t>
            </a:fld>
            <a:endParaRPr lang="en-US" dirty="0"/>
          </a:p>
        </p:txBody>
      </p:sp>
    </p:spTree>
    <p:extLst>
      <p:ext uri="{BB962C8B-B14F-4D97-AF65-F5344CB8AC3E}">
        <p14:creationId xmlns:p14="http://schemas.microsoft.com/office/powerpoint/2010/main" val="4011153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summarizes results from a Staff Safety Assessment completed by the Hopkins colorectal surgery quality improvement team. As you can see, nearly 70 percent of respondents identified infection control as a source of risk for patients.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25</a:t>
            </a:fld>
            <a:endParaRPr lang="en-US" dirty="0"/>
          </a:p>
        </p:txBody>
      </p:sp>
    </p:spTree>
    <p:extLst>
      <p:ext uri="{BB962C8B-B14F-4D97-AF65-F5344CB8AC3E}">
        <p14:creationId xmlns:p14="http://schemas.microsoft.com/office/powerpoint/2010/main" val="575124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with any reporting mechanism, it’s important to ensure that the completed PSSAs are not falling into a black box where the forms go in but where no results are ever visible. </a:t>
            </a:r>
          </a:p>
          <a:p>
            <a:r>
              <a:rPr lang="en-US" sz="1200" kern="1200" dirty="0" smtClean="0">
                <a:solidFill>
                  <a:schemeClr val="tx1"/>
                </a:solidFill>
                <a:effectLst/>
                <a:latin typeface="+mn-lt"/>
                <a:ea typeface="+mn-ea"/>
                <a:cs typeface="+mn-cs"/>
              </a:rPr>
              <a:t>The team and other leaders must be ready to follow up on the defects identified, and frontline staff must be involved in the change process. In addition, as your team works to develop an SSI improvement bundle, those efforts should be informed by the defects identified on the PSSA.</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26</a:t>
            </a:fld>
            <a:endParaRPr lang="en-US" dirty="0"/>
          </a:p>
        </p:txBody>
      </p:sp>
    </p:spTree>
    <p:extLst>
      <p:ext uri="{BB962C8B-B14F-4D97-AF65-F5344CB8AC3E}">
        <p14:creationId xmlns:p14="http://schemas.microsoft.com/office/powerpoint/2010/main" val="906936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step for your safety team is to train your staff members on the Science of Safety. We know it can be difficult to reach the staff members who work in the perioperative area. This slide includes venues for training that a team at Johns Hopkins used with success. This list is not exclusive or exhaustive. It’s important to consider and plan how you will train staff and others who work off-hours such as the overnight shift, new employees, and residents and house staff, if you have them. You may also consider using incentives such as raffling off gift cards, candy, or other treats to those who complete the training.</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27</a:t>
            </a:fld>
            <a:endParaRPr lang="en-US" dirty="0"/>
          </a:p>
        </p:txBody>
      </p:sp>
    </p:spTree>
    <p:extLst>
      <p:ext uri="{BB962C8B-B14F-4D97-AF65-F5344CB8AC3E}">
        <p14:creationId xmlns:p14="http://schemas.microsoft.com/office/powerpoint/2010/main" val="906936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good way to engage staff is to ask them to apply the systems lenses they’re developing to their own work area. Consider asking some of these questions in meetings and during other teachable opportunities.</a:t>
            </a: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What are safety events in the clinical area?</a:t>
            </a:r>
          </a:p>
          <a:p>
            <a:r>
              <a:rPr lang="en-US" sz="1200" kern="1200" dirty="0" smtClean="0">
                <a:solidFill>
                  <a:schemeClr val="tx1"/>
                </a:solidFill>
                <a:effectLst/>
                <a:latin typeface="+mn-lt"/>
                <a:ea typeface="+mn-ea"/>
                <a:cs typeface="+mn-cs"/>
              </a:rPr>
              <a:t>What systems may have led to the events?</a:t>
            </a:r>
          </a:p>
          <a:p>
            <a:r>
              <a:rPr lang="en-US" sz="1200" kern="1200" dirty="0" smtClean="0">
                <a:solidFill>
                  <a:schemeClr val="tx1"/>
                </a:solidFill>
                <a:effectLst/>
                <a:latin typeface="+mn-lt"/>
                <a:ea typeface="+mn-ea"/>
                <a:cs typeface="+mn-cs"/>
              </a:rPr>
              <a:t>How can the principles of safe design be applied to prevent future events?</a:t>
            </a:r>
          </a:p>
          <a:p>
            <a:r>
              <a:rPr lang="en-US" sz="1200" kern="1200" dirty="0" smtClean="0">
                <a:solidFill>
                  <a:schemeClr val="tx1"/>
                </a:solidFill>
                <a:effectLst/>
                <a:latin typeface="+mn-lt"/>
                <a:ea typeface="+mn-ea"/>
                <a:cs typeface="+mn-cs"/>
              </a:rPr>
              <a:t>How can staff and others in the clinical area improve communication?</a:t>
            </a:r>
          </a:p>
          <a:p>
            <a:r>
              <a:rPr lang="en-US" sz="1200" kern="1200" dirty="0" smtClean="0">
                <a:solidFill>
                  <a:schemeClr val="tx1"/>
                </a:solidFill>
                <a:effectLst/>
                <a:latin typeface="+mn-lt"/>
                <a:ea typeface="+mn-ea"/>
                <a:cs typeface="+mn-cs"/>
              </a:rPr>
              <a:t>How can these concepts be applied in this project?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28</a:t>
            </a:fld>
            <a:endParaRPr lang="en-US" dirty="0"/>
          </a:p>
        </p:txBody>
      </p:sp>
    </p:spTree>
    <p:extLst>
      <p:ext uri="{BB962C8B-B14F-4D97-AF65-F5344CB8AC3E}">
        <p14:creationId xmlns:p14="http://schemas.microsoft.com/office/powerpoint/2010/main" val="2230475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that you’ve seen the importance of educating staff on the science of safety, we’d like to provide you with some resources. </a:t>
            </a:r>
          </a:p>
          <a:p>
            <a:r>
              <a:rPr lang="en-US" sz="1200" kern="1200" dirty="0" smtClean="0">
                <a:solidFill>
                  <a:schemeClr val="tx1"/>
                </a:solidFill>
                <a:effectLst/>
                <a:latin typeface="+mn-lt"/>
                <a:ea typeface="+mn-ea"/>
                <a:cs typeface="+mn-cs"/>
              </a:rPr>
              <a:t>You can access a video discussing the science of safety that you can share with your teams. We also highly recommended that you use the slides and facilitator notes from this </a:t>
            </a:r>
            <a:r>
              <a:rPr lang="en-US" sz="1200" i="1" kern="1200" dirty="0" smtClean="0">
                <a:solidFill>
                  <a:schemeClr val="tx1"/>
                </a:solidFill>
                <a:effectLst/>
                <a:latin typeface="+mn-lt"/>
                <a:ea typeface="+mn-ea"/>
                <a:cs typeface="+mn-cs"/>
              </a:rPr>
              <a:t>Science of Safety</a:t>
            </a:r>
            <a:r>
              <a:rPr lang="en-US" sz="1200" kern="1200" dirty="0" smtClean="0">
                <a:solidFill>
                  <a:schemeClr val="tx1"/>
                </a:solidFill>
                <a:effectLst/>
                <a:latin typeface="+mn-lt"/>
                <a:ea typeface="+mn-ea"/>
                <a:cs typeface="+mn-cs"/>
              </a:rPr>
              <a:t> module as a resource. Adapt them in ways that suit your needs.</a:t>
            </a:r>
          </a:p>
          <a:p>
            <a:r>
              <a:rPr lang="en-US" sz="1200" kern="1200" dirty="0" smtClean="0">
                <a:solidFill>
                  <a:schemeClr val="tx1"/>
                </a:solidFill>
                <a:effectLst/>
                <a:latin typeface="+mn-lt"/>
                <a:ea typeface="+mn-ea"/>
                <a:cs typeface="+mn-cs"/>
              </a:rPr>
              <a:t>You might also consider developing handouts, posters, or newsletter articles to help introduce and reinforce the concepts you’ve learned about.</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29</a:t>
            </a:fld>
            <a:endParaRPr lang="en-US" dirty="0"/>
          </a:p>
        </p:txBody>
      </p:sp>
    </p:spTree>
    <p:extLst>
      <p:ext uri="{BB962C8B-B14F-4D97-AF65-F5344CB8AC3E}">
        <p14:creationId xmlns:p14="http://schemas.microsoft.com/office/powerpoint/2010/main" val="155421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the arrow indicates, we are at the first step: educating frontline staff on the science of safety. Today we will discuss how to use system lenses to uncover hazards and defects with the use of PSSA.</a:t>
            </a:r>
          </a:p>
          <a:p>
            <a:r>
              <a:rPr lang="en-US" sz="1200" kern="1200" dirty="0" smtClean="0">
                <a:solidFill>
                  <a:schemeClr val="tx1"/>
                </a:solidFill>
                <a:effectLst/>
                <a:latin typeface="+mn-lt"/>
                <a:ea typeface="+mn-ea"/>
                <a:cs typeface="+mn-cs"/>
              </a:rPr>
              <a:t>I’d like to call your attention to the phrase at the bottom of the box, “adaptive components.” Let’s review what we mean by technical and adaptive work. Technical work refers to challenges with an evidence-based solution. For instance, using a guideline or recommendation, we can create a checklist, protocol, or procedure to achieve a desired result.  </a:t>
            </a:r>
          </a:p>
          <a:p>
            <a:r>
              <a:rPr lang="en-US" sz="1200" kern="1200" dirty="0" smtClean="0">
                <a:solidFill>
                  <a:schemeClr val="tx1"/>
                </a:solidFill>
                <a:effectLst/>
                <a:latin typeface="+mn-lt"/>
                <a:ea typeface="+mn-ea"/>
                <a:cs typeface="+mn-cs"/>
              </a:rPr>
              <a:t>Adaptive work, a term coined by Ron Heifetz, refers to achieving the behavior change required to effectively put protocols, procedures, and other interventions into place. For many reasons, adaptive work is challenging.</a:t>
            </a:r>
          </a:p>
          <a:p>
            <a:r>
              <a:rPr lang="en-US" sz="1200" kern="1200" dirty="0" smtClean="0">
                <a:solidFill>
                  <a:schemeClr val="tx1"/>
                </a:solidFill>
                <a:effectLst/>
                <a:latin typeface="+mn-lt"/>
                <a:ea typeface="+mn-ea"/>
                <a:cs typeface="+mn-cs"/>
              </a:rPr>
              <a:t>Adaptive work requires a partnership between the frontline and the executive levels. This program aims to provide strategies that support adaptive work so that technical efforts can be successful.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2360079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reviewing this module, you will be able to develop a systems view of patient safety through the following actions:</a:t>
            </a:r>
          </a:p>
          <a:p>
            <a:pPr lvl="0"/>
            <a:r>
              <a:rPr lang="en-US" sz="1200" kern="1200" dirty="0" smtClean="0">
                <a:solidFill>
                  <a:schemeClr val="tx1"/>
                </a:solidFill>
                <a:effectLst/>
                <a:latin typeface="+mn-lt"/>
                <a:ea typeface="+mn-ea"/>
                <a:cs typeface="+mn-cs"/>
              </a:rPr>
              <a:t>Apply </a:t>
            </a:r>
            <a:r>
              <a:rPr lang="en-US" sz="1200" i="1" kern="1200" dirty="0" smtClean="0">
                <a:solidFill>
                  <a:schemeClr val="tx1"/>
                </a:solidFill>
                <a:effectLst/>
                <a:latin typeface="+mn-lt"/>
                <a:ea typeface="+mn-ea"/>
                <a:cs typeface="+mn-cs"/>
              </a:rPr>
              <a:t>Science of Safety</a:t>
            </a:r>
            <a:r>
              <a:rPr lang="en-US" sz="1200" kern="1200" dirty="0" smtClean="0">
                <a:solidFill>
                  <a:schemeClr val="tx1"/>
                </a:solidFill>
                <a:effectLst/>
                <a:latin typeface="+mn-lt"/>
                <a:ea typeface="+mn-ea"/>
                <a:cs typeface="+mn-cs"/>
              </a:rPr>
              <a:t> into your work</a:t>
            </a:r>
          </a:p>
          <a:p>
            <a:pPr lvl="0"/>
            <a:r>
              <a:rPr lang="en-US" sz="1200" kern="1200" dirty="0" smtClean="0">
                <a:solidFill>
                  <a:schemeClr val="tx1"/>
                </a:solidFill>
                <a:effectLst/>
                <a:latin typeface="+mn-lt"/>
                <a:ea typeface="+mn-ea"/>
                <a:cs typeface="+mn-cs"/>
              </a:rPr>
              <a:t>Educate your team and executive partners on the Science of Safety </a:t>
            </a:r>
          </a:p>
          <a:p>
            <a:pPr lvl="0"/>
            <a:r>
              <a:rPr lang="en-US" sz="1200" kern="1200" dirty="0" smtClean="0">
                <a:solidFill>
                  <a:schemeClr val="tx1"/>
                </a:solidFill>
                <a:effectLst/>
                <a:latin typeface="+mn-lt"/>
                <a:ea typeface="+mn-ea"/>
                <a:cs typeface="+mn-cs"/>
              </a:rPr>
              <a:t>Identify defects within your OR by administering the PSSA</a:t>
            </a:r>
          </a:p>
          <a:p>
            <a:pPr lvl="0"/>
            <a:r>
              <a:rPr lang="en-US" sz="1200" kern="1200" dirty="0" smtClean="0">
                <a:solidFill>
                  <a:schemeClr val="tx1"/>
                </a:solidFill>
                <a:effectLst/>
                <a:latin typeface="+mn-lt"/>
                <a:ea typeface="+mn-ea"/>
                <a:cs typeface="+mn-cs"/>
              </a:rPr>
              <a:t>Distribute and share PSSA results with your SUSP team</a:t>
            </a:r>
          </a:p>
          <a:p>
            <a:pPr lvl="0"/>
            <a:r>
              <a:rPr lang="en-US" sz="1200" kern="1200" dirty="0" smtClean="0">
                <a:solidFill>
                  <a:schemeClr val="tx1"/>
                </a:solidFill>
                <a:effectLst/>
                <a:latin typeface="+mn-lt"/>
                <a:ea typeface="+mn-ea"/>
                <a:cs typeface="+mn-cs"/>
              </a:rPr>
              <a:t>Locate resources on the program Web site to help complete the above tasks</a:t>
            </a:r>
          </a:p>
          <a:p>
            <a:r>
              <a:rPr lang="en-US" sz="1200" kern="1200" dirty="0" smtClean="0">
                <a:solidFill>
                  <a:schemeClr val="tx1"/>
                </a:solidFill>
                <a:effectLst/>
                <a:latin typeface="+mn-lt"/>
                <a:ea typeface="+mn-ea"/>
                <a:cs typeface="+mn-cs"/>
              </a:rPr>
              <a:t>We ask that you share what you’ve learned with your teams.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30</a:t>
            </a:fld>
            <a:endParaRPr lang="en-US" dirty="0"/>
          </a:p>
        </p:txBody>
      </p:sp>
    </p:spTree>
    <p:extLst>
      <p:ext uri="{BB962C8B-B14F-4D97-AF65-F5344CB8AC3E}">
        <p14:creationId xmlns:p14="http://schemas.microsoft.com/office/powerpoint/2010/main" val="2368046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review the main components of this module, consider these thoughts:</a:t>
            </a:r>
          </a:p>
          <a:p>
            <a:r>
              <a:rPr lang="en-US" sz="1200" kern="1200" dirty="0" smtClean="0">
                <a:solidFill>
                  <a:schemeClr val="tx1"/>
                </a:solidFill>
                <a:effectLst/>
                <a:latin typeface="+mn-lt"/>
                <a:ea typeface="+mn-ea"/>
                <a:cs typeface="+mn-cs"/>
              </a:rPr>
              <a:t>Every system is designed to achieve its anticipated results.</a:t>
            </a:r>
          </a:p>
          <a:p>
            <a:r>
              <a:rPr lang="en-US" sz="1200" kern="1200" dirty="0" smtClean="0">
                <a:solidFill>
                  <a:schemeClr val="tx1"/>
                </a:solidFill>
                <a:effectLst/>
                <a:latin typeface="+mn-lt"/>
                <a:ea typeface="+mn-ea"/>
                <a:cs typeface="+mn-cs"/>
              </a:rPr>
              <a:t>The principles of safe design are: standardize when you can, create independent checks, and learn from defects.</a:t>
            </a:r>
          </a:p>
          <a:p>
            <a:r>
              <a:rPr lang="en-US" sz="1200" kern="1200" dirty="0" smtClean="0">
                <a:solidFill>
                  <a:schemeClr val="tx1"/>
                </a:solidFill>
                <a:effectLst/>
                <a:latin typeface="+mn-lt"/>
                <a:ea typeface="+mn-ea"/>
                <a:cs typeface="+mn-cs"/>
              </a:rPr>
              <a:t>Teams make wise decisions when they have diverse input.</a:t>
            </a:r>
          </a:p>
          <a:p>
            <a:r>
              <a:rPr lang="en-US" sz="1200" kern="1200" dirty="0" smtClean="0">
                <a:solidFill>
                  <a:schemeClr val="tx1"/>
                </a:solidFill>
                <a:effectLst/>
                <a:latin typeface="+mn-lt"/>
                <a:ea typeface="+mn-ea"/>
                <a:cs typeface="+mn-cs"/>
              </a:rPr>
              <a:t>The Perioperative Staff Safety Assessment helps teams identify defects that the team can address, and helps teams design interventions that prevent the defects from occurring in the future.</a:t>
            </a:r>
            <a:r>
              <a:rPr lang="en-US"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31</a:t>
            </a:fld>
            <a:endParaRPr lang="en-US" dirty="0"/>
          </a:p>
        </p:txBody>
      </p:sp>
    </p:spTree>
    <p:extLst>
      <p:ext uri="{BB962C8B-B14F-4D97-AF65-F5344CB8AC3E}">
        <p14:creationId xmlns:p14="http://schemas.microsoft.com/office/powerpoint/2010/main" val="1451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made tremendous advances in medicine. Most childhood cancers are now curable. Once considered a death sentence, AIDS is now a chronic disease, and we can now expect to live longer than our parents and grandparents. Despite these advances, instruments and sponges are still left inside patients undergoing elective surgery. Hundreds of thousands of patients develop healthcare-associated infections that can prolong their stay, complicate their treatment, and even take their lives. These defects are as much a part of our health care systems as are the innovations.</a:t>
            </a:r>
            <a:r>
              <a:rPr lang="en-US" dirty="0" smtClean="0">
                <a:effectLst/>
              </a:rPr>
              <a:t> </a:t>
            </a:r>
            <a:endParaRPr lang="en-US" dirty="0" smtClean="0">
              <a:solidFill>
                <a:srgbClr val="FF0000"/>
              </a:solidFill>
              <a:ea typeface="ＭＳ Ｐゴシック"/>
              <a:cs typeface="ＭＳ Ｐゴシック"/>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BC7E03C3-A8A6-432C-9227-442294DF2145}"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safety of surgical care is of significant public health importance worldwide. Annually, there is roughly one operation for every 25 people worldwide. Twenty-five percent of inpatient surgeries result in a complication, and about 1 million deaths occur after surgery.</a:t>
            </a:r>
          </a:p>
          <a:p>
            <a:r>
              <a:rPr lang="en-US" sz="1200" kern="1200" dirty="0" smtClean="0">
                <a:solidFill>
                  <a:schemeClr val="tx1"/>
                </a:solidFill>
                <a:effectLst/>
                <a:latin typeface="+mn-lt"/>
                <a:ea typeface="+mn-ea"/>
                <a:cs typeface="+mn-cs"/>
              </a:rPr>
              <a:t>In addition, surgery is linked to half of all hospital adverse events. Most hospital adverse events are avoidable. This safety program for surgery will help hospital teams build capacity and learn new skills. These skills are required for changes that will result in safer surgical care.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a:t>
            </a:fld>
            <a:endParaRPr lang="en-US" dirty="0"/>
          </a:p>
        </p:txBody>
      </p:sp>
    </p:spTree>
    <p:extLst>
      <p:ext uri="{BB962C8B-B14F-4D97-AF65-F5344CB8AC3E}">
        <p14:creationId xmlns:p14="http://schemas.microsoft.com/office/powerpoint/2010/main" val="283507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E61FE038-F491-431C-A65F-1ED210E797B7}" type="slidenum">
              <a:rPr lang="en-US" smtClean="0"/>
              <a:pPr/>
              <a:t>6</a:t>
            </a:fld>
            <a:endParaRPr lang="en-US" dirty="0" smtClean="0"/>
          </a:p>
        </p:txBody>
      </p:sp>
      <p:sp>
        <p:nvSpPr>
          <p:cNvPr id="5939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59396" name="Rectangle 3"/>
          <p:cNvSpPr>
            <a:spLocks noGrp="1" noChangeArrowheads="1"/>
          </p:cNvSpPr>
          <p:nvPr>
            <p:ph type="body" idx="1"/>
          </p:nvPr>
        </p:nvSpPr>
        <p:spPr bwMode="auto">
          <a:xfrm>
            <a:off x="934720" y="4416425"/>
            <a:ext cx="5140960" cy="4183063"/>
          </a:xfrm>
          <a:noFill/>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treat medicine and health care delivery as a science, rather than an art, providers can focus on health care delivery processes using evidence-based practices. In order to do this effectively, providers must develop or improve the ability to learn from mistakes and implement procedures that reduce the risk of the future occurrence of errors.</a:t>
            </a:r>
          </a:p>
          <a:p>
            <a:r>
              <a:rPr lang="en-US" sz="1200" kern="1200" dirty="0" smtClean="0">
                <a:solidFill>
                  <a:schemeClr val="tx1"/>
                </a:solidFill>
                <a:effectLst/>
                <a:latin typeface="+mn-lt"/>
                <a:ea typeface="+mn-ea"/>
                <a:cs typeface="+mn-cs"/>
              </a:rPr>
              <a:t>Errors also occur because systems frequently are not designed to catch mistakes before they reach the patient. When we design processes using standardization, such as checklists, and create independent checks for key processes, we improve our ability to reduce the risks of adverse events resulting in harm. </a:t>
            </a:r>
            <a:endParaRPr lang="en-US" dirty="0"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of safety training helps providers recognize that most errors arise from the way our health care systems are organized. A systems thinking approach considers the organization of and interaction between individuals, resources, equipment, information, and other elements as we work toward a goal.</a:t>
            </a:r>
          </a:p>
          <a:p>
            <a:r>
              <a:rPr lang="en-US" sz="1200" kern="1200" dirty="0" smtClean="0">
                <a:solidFill>
                  <a:schemeClr val="tx1"/>
                </a:solidFill>
                <a:effectLst/>
                <a:latin typeface="+mn-lt"/>
                <a:ea typeface="+mn-ea"/>
                <a:cs typeface="+mn-cs"/>
              </a:rPr>
              <a:t>Here are the primary concepts of science of safety. We will cover these concepts in more detail.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419436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Errors happen because people are fallible. Often we overlook this fact of human nature, expecting perfection from health care providers. By accepting that people are not perfect, we are taking the first step toward realizing that medical errors, in large part, don’t belong to individual providers, but rather are a product of how our health care systems are designed. When we focus on systems, rather than individuals, we realize that we can redesign care and delivery processes to improve care and minimize the occurrence of errors and adverse events.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dirty="0"/>
          </a:p>
        </p:txBody>
      </p:sp>
    </p:spTree>
    <p:extLst>
      <p:ext uri="{BB962C8B-B14F-4D97-AF65-F5344CB8AC3E}">
        <p14:creationId xmlns:p14="http://schemas.microsoft.com/office/powerpoint/2010/main" val="338149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image is adapted from the work of Charles Vincent and his colleagues. It shows the continuum of system factors that can influence health care delivery and the occurrence of adverse events and other defects. We need to consider these factors when we respond to defects or otherwise make desired changes.</a:t>
            </a:r>
          </a:p>
          <a:p>
            <a:r>
              <a:rPr lang="en-US" sz="1200" kern="1200" dirty="0" smtClean="0">
                <a:solidFill>
                  <a:schemeClr val="tx1"/>
                </a:solidFill>
                <a:effectLst/>
                <a:latin typeface="+mn-lt"/>
                <a:ea typeface="+mn-ea"/>
                <a:cs typeface="+mn-cs"/>
              </a:rPr>
              <a:t>Science of safety training shows staff how to consider the impact of each of these factors on the delivery of care. By developing a systems point of view, we realize that, at any given time, multiple system factors may simultaneously influence care delivery and patient safety. These factors range from hospital and institutional factors such as facilities and budgetary constraints to ways we work together as a team, the attributes of the tasks we complete, and patient characteristics such as cognitive ability, level of awareness, and language barriers. </a:t>
            </a:r>
            <a:r>
              <a:rPr lang="en-US" dirty="0" smtClean="0"/>
              <a:t>complete</a:t>
            </a:r>
            <a:r>
              <a:rPr lang="en-US" dirty="0"/>
              <a:t>, and patient characteristics such as acuity and language barriers. </a:t>
            </a:r>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dirty="0"/>
          </a:p>
        </p:txBody>
      </p:sp>
    </p:spTree>
    <p:extLst>
      <p:ext uri="{BB962C8B-B14F-4D97-AF65-F5344CB8AC3E}">
        <p14:creationId xmlns:p14="http://schemas.microsoft.com/office/powerpoint/2010/main" val="4039108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8151"/>
            <a:ext cx="5486400" cy="3789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898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section_brea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153400" y="6324600"/>
            <a:ext cx="419100" cy="304800"/>
          </a:xfrm>
          <a:prstGeom prst="rect">
            <a:avLst/>
          </a:prstGeom>
        </p:spPr>
        <p:txBody>
          <a:bodyPr/>
          <a:lstStyle>
            <a:lvl1pPr>
              <a:defRPr/>
            </a:lvl1pPr>
          </a:lstStyle>
          <a:p>
            <a:fld id="{700BC924-6907-417A-B366-F607245C071E}" type="slidenum">
              <a:rPr lang="en-US"/>
              <a:pPr/>
              <a:t>‹#›</a:t>
            </a:fld>
            <a:endParaRPr lang="en-US" dirty="0">
              <a:solidFill>
                <a:srgbClr val="002C77"/>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6790696"/>
            <a:ext cx="9144000" cy="79310"/>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3111"/>
            <a:ext cx="9144000" cy="79310"/>
          </a:xfrm>
          <a:prstGeom prst="rect">
            <a:avLst/>
          </a:prstGeom>
        </p:spPr>
      </p:pic>
      <p:sp>
        <p:nvSpPr>
          <p:cNvPr id="11" name="Title 1"/>
          <p:cNvSpPr>
            <a:spLocks noGrp="1"/>
          </p:cNvSpPr>
          <p:nvPr>
            <p:ph type="title" hasCustomPrompt="1"/>
          </p:nvPr>
        </p:nvSpPr>
        <p:spPr>
          <a:xfrm>
            <a:off x="1219200" y="4330700"/>
            <a:ext cx="6172200" cy="1362075"/>
          </a:xfrm>
        </p:spPr>
        <p:txBody>
          <a:bodyPr anchor="t"/>
          <a:lstStyle>
            <a:lvl1pPr algn="l">
              <a:defRPr sz="2800" b="0" cap="none" baseline="0">
                <a:solidFill>
                  <a:srgbClr val="1C6B8F"/>
                </a:solidFill>
                <a:latin typeface="+mn-lt"/>
              </a:defRPr>
            </a:lvl1pPr>
          </a:lstStyle>
          <a:p>
            <a:r>
              <a:rPr lang="en-US" dirty="0" smtClean="0"/>
              <a:t>Add a subtitle if appropriate</a:t>
            </a:r>
            <a:endParaRPr lang="en-US" dirty="0"/>
          </a:p>
        </p:txBody>
      </p:sp>
      <p:sp>
        <p:nvSpPr>
          <p:cNvPr id="12" name="Text Placeholder 2"/>
          <p:cNvSpPr>
            <a:spLocks noGrp="1"/>
          </p:cNvSpPr>
          <p:nvPr>
            <p:ph type="body" idx="1" hasCustomPrompt="1"/>
          </p:nvPr>
        </p:nvSpPr>
        <p:spPr>
          <a:xfrm>
            <a:off x="1219199" y="2819400"/>
            <a:ext cx="6172201" cy="1500187"/>
          </a:xfrm>
          <a:prstGeom prst="rect">
            <a:avLst/>
          </a:prstGeom>
        </p:spPr>
        <p:txBody>
          <a:bodyPr anchor="b"/>
          <a:lstStyle>
            <a:lvl1pPr marL="0" indent="0">
              <a:buNone/>
              <a:defRPr sz="4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Add a section break title</a:t>
            </a:r>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34844" y="191911"/>
            <a:ext cx="4109156" cy="6666088"/>
          </a:xfrm>
          <a:prstGeom prst="rect">
            <a:avLst/>
          </a:prstGeom>
        </p:spPr>
      </p:pic>
    </p:spTree>
    <p:extLst>
      <p:ext uri="{BB962C8B-B14F-4D97-AF65-F5344CB8AC3E}">
        <p14:creationId xmlns:p14="http://schemas.microsoft.com/office/powerpoint/2010/main" val="26068670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5"/>
          <p:cNvSpPr txBox="1">
            <a:spLocks/>
          </p:cNvSpPr>
          <p:nvPr userDrawn="1"/>
        </p:nvSpPr>
        <p:spPr>
          <a:xfrm>
            <a:off x="7162800" y="6432177"/>
            <a:ext cx="2057400" cy="381000"/>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tabLst>
                <a:tab pos="1425575" algn="r"/>
              </a:tabLst>
            </a:pPr>
            <a:r>
              <a:rPr lang="en-US" dirty="0" smtClean="0"/>
              <a:t>         Science of</a:t>
            </a:r>
            <a:endParaRPr lang="en-US" baseline="0" dirty="0" smtClean="0"/>
          </a:p>
          <a:p>
            <a:pPr>
              <a:lnSpc>
                <a:spcPct val="80000"/>
              </a:lnSpc>
              <a:tabLst>
                <a:tab pos="1425575" algn="r"/>
              </a:tabLst>
            </a:pPr>
            <a:r>
              <a:rPr lang="en-US" baseline="0" dirty="0" smtClean="0"/>
              <a:t>Improving Patient Safety</a:t>
            </a:r>
            <a:r>
              <a:rPr lang="en-US" sz="1050" dirty="0" smtClean="0"/>
              <a:t>	     </a:t>
            </a:r>
            <a:r>
              <a:rPr lang="en-US" sz="1050" baseline="0" dirty="0" smtClean="0"/>
              <a:t>  </a:t>
            </a:r>
            <a:fld id="{3E80E6E2-A2C9-4C22-9509-24FA37342BF8}" type="slidenum">
              <a:rPr lang="en-US" sz="1050" smtClean="0"/>
              <a:pPr>
                <a:lnSpc>
                  <a:spcPct val="80000"/>
                </a:lnSpc>
                <a:tabLst>
                  <a:tab pos="1425575" algn="r"/>
                </a:tabLst>
              </a:pPr>
              <a:t>‹#›</a:t>
            </a:fld>
            <a:endParaRPr lang="en-US" sz="1050" dirty="0"/>
          </a:p>
        </p:txBody>
      </p:sp>
      <p:sp>
        <p:nvSpPr>
          <p:cNvPr id="5" name="TextBox 4"/>
          <p:cNvSpPr txBox="1"/>
          <p:nvPr userDrawn="1"/>
        </p:nvSpPr>
        <p:spPr>
          <a:xfrm>
            <a:off x="457200" y="6428601"/>
            <a:ext cx="3196901" cy="276999"/>
          </a:xfrm>
          <a:prstGeom prst="rect">
            <a:avLst/>
          </a:prstGeom>
          <a:noFill/>
        </p:spPr>
        <p:txBody>
          <a:bodyPr wrap="none" rtlCol="0">
            <a:spAutoFit/>
          </a:bodyPr>
          <a:lstStyle/>
          <a:p>
            <a:r>
              <a:rPr lang="en-US" sz="1200" dirty="0" smtClean="0">
                <a:solidFill>
                  <a:schemeClr val="tx1"/>
                </a:solidFill>
              </a:rPr>
              <a:t>AHRQ Safety Program for Surgery – Onboarding </a:t>
            </a:r>
            <a:endParaRPr lang="en-US" sz="1200" dirty="0">
              <a:solidFill>
                <a:schemeClr val="tx1"/>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1" r:id="rId9"/>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4b_safeproperty/index.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ahrq.gov/professionals/education/curriculum-tools/cusptoolkit/modules/understand/index.html"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4c_standardize/index.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www.ahrq.gov/professionals/education/curriculum-tools/cusptoolkit/modules/understand/index.html"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4d_indchecks/index.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ahrq.gov/professionals/education/curriculum-tools/cusptoolkit/modules/understand/index.html"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www.jointcommission.org/se_data_event_type_by_year_/"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The Science of Improving Patient Safety </a:t>
            </a:r>
            <a:br>
              <a:rPr lang="en-US" dirty="0" smtClean="0">
                <a:solidFill>
                  <a:schemeClr val="tx1"/>
                </a:solidFill>
              </a:rPr>
            </a:br>
            <a:r>
              <a:rPr lang="en-US" dirty="0" smtClean="0">
                <a:solidFill>
                  <a:schemeClr val="tx1"/>
                </a:solidFill>
              </a:rPr>
              <a:t>and Identifying Defects</a:t>
            </a:r>
            <a:endParaRPr lang="en-US" dirty="0">
              <a:solidFill>
                <a:schemeClr val="tx1"/>
              </a:solidFill>
            </a:endParaRPr>
          </a:p>
        </p:txBody>
      </p:sp>
      <p:sp>
        <p:nvSpPr>
          <p:cNvPr id="6" name="Subtitle 1"/>
          <p:cNvSpPr>
            <a:spLocks noGrp="1"/>
          </p:cNvSpPr>
          <p:nvPr>
            <p:ph type="subTitle" idx="1"/>
          </p:nvPr>
        </p:nvSpPr>
        <p:spPr>
          <a:xfrm>
            <a:off x="419100" y="381000"/>
            <a:ext cx="8305800" cy="1752600"/>
          </a:xfrm>
        </p:spPr>
        <p:txBody>
          <a:bodyPr>
            <a:normAutofit/>
          </a:bodyPr>
          <a:lstStyle/>
          <a:p>
            <a:pPr>
              <a:spcBef>
                <a:spcPts val="0"/>
              </a:spcBef>
              <a:spcAft>
                <a:spcPts val="1800"/>
              </a:spcAft>
            </a:pPr>
            <a:r>
              <a:rPr lang="en-US" sz="4000" dirty="0">
                <a:solidFill>
                  <a:schemeClr val="bg1"/>
                </a:solidFill>
              </a:rPr>
              <a:t>AHRQ Safety </a:t>
            </a:r>
            <a:r>
              <a:rPr lang="en-US" sz="4000" dirty="0" smtClean="0">
                <a:solidFill>
                  <a:schemeClr val="bg1"/>
                </a:solidFill>
              </a:rPr>
              <a:t>Program </a:t>
            </a:r>
            <a:r>
              <a:rPr lang="en-US" sz="4000" dirty="0">
                <a:solidFill>
                  <a:schemeClr val="bg1"/>
                </a:solidFill>
              </a:rPr>
              <a:t>for </a:t>
            </a:r>
            <a:r>
              <a:rPr lang="en-US" sz="4000" dirty="0" smtClean="0">
                <a:solidFill>
                  <a:schemeClr val="bg1"/>
                </a:solidFill>
              </a:rPr>
              <a:t>Surgery</a:t>
            </a:r>
          </a:p>
          <a:p>
            <a:pPr>
              <a:spcBef>
                <a:spcPts val="0"/>
              </a:spcBef>
              <a:spcAft>
                <a:spcPts val="1800"/>
              </a:spcAft>
            </a:pPr>
            <a:r>
              <a:rPr lang="en-US" sz="2800" dirty="0" smtClean="0">
                <a:solidFill>
                  <a:schemeClr val="bg1"/>
                </a:solidFill>
              </a:rPr>
              <a:t>Onboarding</a:t>
            </a:r>
            <a:endParaRPr lang="en-US" sz="2800" dirty="0">
              <a:solidFill>
                <a:schemeClr val="bg1"/>
              </a:solidFill>
            </a:endParaRPr>
          </a:p>
        </p:txBody>
      </p:sp>
      <p:sp>
        <p:nvSpPr>
          <p:cNvPr id="4" name="TextBox 3"/>
          <p:cNvSpPr txBox="1"/>
          <p:nvPr/>
        </p:nvSpPr>
        <p:spPr>
          <a:xfrm>
            <a:off x="6303130" y="5249917"/>
            <a:ext cx="2286332" cy="461665"/>
          </a:xfrm>
          <a:prstGeom prst="rect">
            <a:avLst/>
          </a:prstGeom>
          <a:noFill/>
        </p:spPr>
        <p:txBody>
          <a:bodyPr wrap="none" rtlCol="0">
            <a:spAutoFit/>
          </a:bodyPr>
          <a:lstStyle/>
          <a:p>
            <a:pPr algn="r"/>
            <a:r>
              <a:rPr lang="en-US" sz="1200" dirty="0" smtClean="0"/>
              <a:t>AHRQ Pub No. </a:t>
            </a:r>
            <a:r>
              <a:rPr lang="en-US" sz="1200" dirty="0" smtClean="0"/>
              <a:t>16(18)-</a:t>
            </a:r>
            <a:r>
              <a:rPr lang="en-US" sz="1200" dirty="0" smtClean="0"/>
              <a:t>0004-15-EF</a:t>
            </a:r>
          </a:p>
          <a:p>
            <a:pPr algn="r"/>
            <a:r>
              <a:rPr lang="en-US" sz="1200" dirty="0" smtClean="0"/>
              <a:t>December</a:t>
            </a:r>
            <a:r>
              <a:rPr lang="en-US" sz="1200" dirty="0" smtClean="0"/>
              <a:t> </a:t>
            </a:r>
            <a:r>
              <a:rPr lang="en-US" sz="1200" dirty="0" smtClean="0"/>
              <a:t>2017</a:t>
            </a:r>
            <a:endParaRPr lang="en-US" sz="1200" dirty="0"/>
          </a:p>
        </p:txBody>
      </p:sp>
    </p:spTree>
    <p:extLst>
      <p:ext uri="{BB962C8B-B14F-4D97-AF65-F5344CB8AC3E}">
        <p14:creationId xmlns:p14="http://schemas.microsoft.com/office/powerpoint/2010/main" val="388083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p:txBody>
          <a:bodyPr vert="horz" lIns="91440" tIns="45720" rIns="91440" bIns="45720" rtlCol="0" anchor="ctr">
            <a:normAutofit/>
          </a:bodyPr>
          <a:lstStyle/>
          <a:p>
            <a:pPr>
              <a:lnSpc>
                <a:spcPct val="90000"/>
              </a:lnSpc>
            </a:pPr>
            <a:r>
              <a:rPr lang="en-US" dirty="0">
                <a:solidFill>
                  <a:srgbClr val="FFFFFF"/>
                </a:solidFill>
              </a:rPr>
              <a:t>Safety </a:t>
            </a:r>
            <a:r>
              <a:rPr lang="en-US" dirty="0" smtClean="0">
                <a:solidFill>
                  <a:srgbClr val="FFFFFF"/>
                </a:solidFill>
              </a:rPr>
              <a:t>Is </a:t>
            </a:r>
            <a:r>
              <a:rPr lang="en-US" dirty="0">
                <a:solidFill>
                  <a:srgbClr val="FFFFFF"/>
                </a:solidFill>
              </a:rPr>
              <a:t>a </a:t>
            </a:r>
            <a:r>
              <a:rPr lang="en-US" dirty="0" smtClean="0">
                <a:solidFill>
                  <a:srgbClr val="FFFFFF"/>
                </a:solidFill>
              </a:rPr>
              <a:t>Property </a:t>
            </a:r>
            <a:r>
              <a:rPr lang="en-US" dirty="0">
                <a:solidFill>
                  <a:srgbClr val="FFFFFF"/>
                </a:solidFill>
              </a:rPr>
              <a:t>of the System</a:t>
            </a:r>
            <a:endParaRPr lang="en-GB" dirty="0">
              <a:solidFill>
                <a:srgbClr val="FFFFFF"/>
              </a:solidFill>
            </a:endParaRPr>
          </a:p>
        </p:txBody>
      </p:sp>
      <p:sp>
        <p:nvSpPr>
          <p:cNvPr id="28675" name="Freeform 18"/>
          <p:cNvSpPr>
            <a:spLocks/>
          </p:cNvSpPr>
          <p:nvPr/>
        </p:nvSpPr>
        <p:spPr bwMode="auto">
          <a:xfrm>
            <a:off x="6653213" y="3281363"/>
            <a:ext cx="92075" cy="184150"/>
          </a:xfrm>
          <a:custGeom>
            <a:avLst/>
            <a:gdLst>
              <a:gd name="T0" fmla="*/ 2147483647 w 58"/>
              <a:gd name="T1" fmla="*/ 0 h 116"/>
              <a:gd name="T2" fmla="*/ 2147483647 w 58"/>
              <a:gd name="T3" fmla="*/ 0 h 116"/>
              <a:gd name="T4" fmla="*/ 2147483647 w 58"/>
              <a:gd name="T5" fmla="*/ 2147483647 h 116"/>
              <a:gd name="T6" fmla="*/ 2147483647 w 58"/>
              <a:gd name="T7" fmla="*/ 2147483647 h 116"/>
              <a:gd name="T8" fmla="*/ 2147483647 w 58"/>
              <a:gd name="T9" fmla="*/ 2147483647 h 116"/>
              <a:gd name="T10" fmla="*/ 2147483647 w 58"/>
              <a:gd name="T11" fmla="*/ 2147483647 h 116"/>
              <a:gd name="T12" fmla="*/ 2147483647 w 58"/>
              <a:gd name="T13" fmla="*/ 2147483647 h 116"/>
              <a:gd name="T14" fmla="*/ 0 w 58"/>
              <a:gd name="T15" fmla="*/ 2147483647 h 116"/>
              <a:gd name="T16" fmla="*/ 0 w 58"/>
              <a:gd name="T17" fmla="*/ 2147483647 h 116"/>
              <a:gd name="T18" fmla="*/ 0 w 58"/>
              <a:gd name="T19" fmla="*/ 2147483647 h 116"/>
              <a:gd name="T20" fmla="*/ 2147483647 w 58"/>
              <a:gd name="T21" fmla="*/ 2147483647 h 116"/>
              <a:gd name="T22" fmla="*/ 2147483647 w 58"/>
              <a:gd name="T23" fmla="*/ 2147483647 h 116"/>
              <a:gd name="T24" fmla="*/ 2147483647 w 58"/>
              <a:gd name="T25" fmla="*/ 2147483647 h 116"/>
              <a:gd name="T26" fmla="*/ 2147483647 w 58"/>
              <a:gd name="T27" fmla="*/ 2147483647 h 116"/>
              <a:gd name="T28" fmla="*/ 2147483647 w 58"/>
              <a:gd name="T29" fmla="*/ 2147483647 h 116"/>
              <a:gd name="T30" fmla="*/ 2147483647 w 58"/>
              <a:gd name="T31" fmla="*/ 2147483647 h 116"/>
              <a:gd name="T32" fmla="*/ 2147483647 w 58"/>
              <a:gd name="T33" fmla="*/ 2147483647 h 116"/>
              <a:gd name="T34" fmla="*/ 2147483647 w 58"/>
              <a:gd name="T35" fmla="*/ 2147483647 h 116"/>
              <a:gd name="T36" fmla="*/ 2147483647 w 58"/>
              <a:gd name="T37" fmla="*/ 2147483647 h 116"/>
              <a:gd name="T38" fmla="*/ 2147483647 w 58"/>
              <a:gd name="T39" fmla="*/ 2147483647 h 116"/>
              <a:gd name="T40" fmla="*/ 2147483647 w 58"/>
              <a:gd name="T41" fmla="*/ 2147483647 h 116"/>
              <a:gd name="T42" fmla="*/ 2147483647 w 58"/>
              <a:gd name="T43" fmla="*/ 2147483647 h 116"/>
              <a:gd name="T44" fmla="*/ 2147483647 w 58"/>
              <a:gd name="T45" fmla="*/ 2147483647 h 116"/>
              <a:gd name="T46" fmla="*/ 2147483647 w 58"/>
              <a:gd name="T47" fmla="*/ 2147483647 h 116"/>
              <a:gd name="T48" fmla="*/ 2147483647 w 58"/>
              <a:gd name="T49" fmla="*/ 2147483647 h 116"/>
              <a:gd name="T50" fmla="*/ 2147483647 w 58"/>
              <a:gd name="T51" fmla="*/ 2147483647 h 116"/>
              <a:gd name="T52" fmla="*/ 2147483647 w 58"/>
              <a:gd name="T53" fmla="*/ 2147483647 h 116"/>
              <a:gd name="T54" fmla="*/ 2147483647 w 58"/>
              <a:gd name="T55" fmla="*/ 2147483647 h 116"/>
              <a:gd name="T56" fmla="*/ 2147483647 w 58"/>
              <a:gd name="T57" fmla="*/ 2147483647 h 116"/>
              <a:gd name="T58" fmla="*/ 2147483647 w 58"/>
              <a:gd name="T59" fmla="*/ 2147483647 h 116"/>
              <a:gd name="T60" fmla="*/ 2147483647 w 58"/>
              <a:gd name="T61" fmla="*/ 2147483647 h 116"/>
              <a:gd name="T62" fmla="*/ 2147483647 w 58"/>
              <a:gd name="T63" fmla="*/ 0 h 116"/>
              <a:gd name="T64" fmla="*/ 2147483647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w="9525" cap="rnd">
            <a:noFill/>
            <a:round/>
            <a:headEnd type="none" w="sm" len="sm"/>
            <a:tailEnd type="none" w="sm" len="sm"/>
          </a:ln>
        </p:spPr>
        <p:txBody>
          <a:bodyPr/>
          <a:lstStyle/>
          <a:p>
            <a:endParaRPr lang="en-US" dirty="0"/>
          </a:p>
        </p:txBody>
      </p:sp>
      <p:sp>
        <p:nvSpPr>
          <p:cNvPr id="28676" name="Freeform 44"/>
          <p:cNvSpPr>
            <a:spLocks/>
          </p:cNvSpPr>
          <p:nvPr/>
        </p:nvSpPr>
        <p:spPr bwMode="auto">
          <a:xfrm>
            <a:off x="5199063" y="2963863"/>
            <a:ext cx="84137" cy="166687"/>
          </a:xfrm>
          <a:custGeom>
            <a:avLst/>
            <a:gdLst>
              <a:gd name="T0" fmla="*/ 2147483647 w 53"/>
              <a:gd name="T1" fmla="*/ 0 h 105"/>
              <a:gd name="T2" fmla="*/ 2147483647 w 53"/>
              <a:gd name="T3" fmla="*/ 0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2147483647 w 53"/>
              <a:gd name="T15" fmla="*/ 2147483647 h 105"/>
              <a:gd name="T16" fmla="*/ 0 w 53"/>
              <a:gd name="T17" fmla="*/ 2147483647 h 105"/>
              <a:gd name="T18" fmla="*/ 2147483647 w 53"/>
              <a:gd name="T19" fmla="*/ 2147483647 h 105"/>
              <a:gd name="T20" fmla="*/ 2147483647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2147483647 h 105"/>
              <a:gd name="T62" fmla="*/ 2147483647 w 53"/>
              <a:gd name="T63" fmla="*/ 0 h 105"/>
              <a:gd name="T64" fmla="*/ 2147483647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solidFill>
            <a:srgbClr val="FFFFFF"/>
          </a:solidFill>
          <a:ln w="9525" cap="rnd">
            <a:noFill/>
            <a:round/>
            <a:headEnd type="none" w="sm" len="sm"/>
            <a:tailEnd type="none" w="sm" len="sm"/>
          </a:ln>
        </p:spPr>
        <p:txBody>
          <a:bodyPr/>
          <a:lstStyle/>
          <a:p>
            <a:endParaRPr lang="en-US" dirty="0"/>
          </a:p>
        </p:txBody>
      </p:sp>
      <p:sp>
        <p:nvSpPr>
          <p:cNvPr id="28677" name="Freeform 46"/>
          <p:cNvSpPr>
            <a:spLocks/>
          </p:cNvSpPr>
          <p:nvPr/>
        </p:nvSpPr>
        <p:spPr bwMode="auto">
          <a:xfrm>
            <a:off x="5595938" y="3273425"/>
            <a:ext cx="109537" cy="215900"/>
          </a:xfrm>
          <a:custGeom>
            <a:avLst/>
            <a:gdLst>
              <a:gd name="T0" fmla="*/ 2147483647 w 69"/>
              <a:gd name="T1" fmla="*/ 0 h 136"/>
              <a:gd name="T2" fmla="*/ 2147483647 w 69"/>
              <a:gd name="T3" fmla="*/ 2147483647 h 136"/>
              <a:gd name="T4" fmla="*/ 2147483647 w 69"/>
              <a:gd name="T5" fmla="*/ 2147483647 h 136"/>
              <a:gd name="T6" fmla="*/ 2147483647 w 69"/>
              <a:gd name="T7" fmla="*/ 2147483647 h 136"/>
              <a:gd name="T8" fmla="*/ 2147483647 w 69"/>
              <a:gd name="T9" fmla="*/ 2147483647 h 136"/>
              <a:gd name="T10" fmla="*/ 2147483647 w 69"/>
              <a:gd name="T11" fmla="*/ 2147483647 h 136"/>
              <a:gd name="T12" fmla="*/ 2147483647 w 69"/>
              <a:gd name="T13" fmla="*/ 2147483647 h 136"/>
              <a:gd name="T14" fmla="*/ 0 w 69"/>
              <a:gd name="T15" fmla="*/ 2147483647 h 136"/>
              <a:gd name="T16" fmla="*/ 0 w 69"/>
              <a:gd name="T17" fmla="*/ 2147483647 h 136"/>
              <a:gd name="T18" fmla="*/ 0 w 69"/>
              <a:gd name="T19" fmla="*/ 2147483647 h 136"/>
              <a:gd name="T20" fmla="*/ 2147483647 w 69"/>
              <a:gd name="T21" fmla="*/ 2147483647 h 136"/>
              <a:gd name="T22" fmla="*/ 2147483647 w 69"/>
              <a:gd name="T23" fmla="*/ 2147483647 h 136"/>
              <a:gd name="T24" fmla="*/ 2147483647 w 69"/>
              <a:gd name="T25" fmla="*/ 2147483647 h 136"/>
              <a:gd name="T26" fmla="*/ 2147483647 w 69"/>
              <a:gd name="T27" fmla="*/ 2147483647 h 136"/>
              <a:gd name="T28" fmla="*/ 2147483647 w 69"/>
              <a:gd name="T29" fmla="*/ 2147483647 h 136"/>
              <a:gd name="T30" fmla="*/ 2147483647 w 69"/>
              <a:gd name="T31" fmla="*/ 2147483647 h 136"/>
              <a:gd name="T32" fmla="*/ 2147483647 w 69"/>
              <a:gd name="T33" fmla="*/ 2147483647 h 136"/>
              <a:gd name="T34" fmla="*/ 2147483647 w 69"/>
              <a:gd name="T35" fmla="*/ 2147483647 h 136"/>
              <a:gd name="T36" fmla="*/ 2147483647 w 69"/>
              <a:gd name="T37" fmla="*/ 2147483647 h 136"/>
              <a:gd name="T38" fmla="*/ 2147483647 w 69"/>
              <a:gd name="T39" fmla="*/ 2147483647 h 136"/>
              <a:gd name="T40" fmla="*/ 2147483647 w 69"/>
              <a:gd name="T41" fmla="*/ 2147483647 h 136"/>
              <a:gd name="T42" fmla="*/ 2147483647 w 69"/>
              <a:gd name="T43" fmla="*/ 2147483647 h 136"/>
              <a:gd name="T44" fmla="*/ 2147483647 w 69"/>
              <a:gd name="T45" fmla="*/ 2147483647 h 136"/>
              <a:gd name="T46" fmla="*/ 2147483647 w 69"/>
              <a:gd name="T47" fmla="*/ 2147483647 h 136"/>
              <a:gd name="T48" fmla="*/ 2147483647 w 69"/>
              <a:gd name="T49" fmla="*/ 2147483647 h 136"/>
              <a:gd name="T50" fmla="*/ 2147483647 w 69"/>
              <a:gd name="T51" fmla="*/ 2147483647 h 136"/>
              <a:gd name="T52" fmla="*/ 2147483647 w 69"/>
              <a:gd name="T53" fmla="*/ 2147483647 h 136"/>
              <a:gd name="T54" fmla="*/ 2147483647 w 69"/>
              <a:gd name="T55" fmla="*/ 2147483647 h 136"/>
              <a:gd name="T56" fmla="*/ 2147483647 w 69"/>
              <a:gd name="T57" fmla="*/ 2147483647 h 136"/>
              <a:gd name="T58" fmla="*/ 2147483647 w 69"/>
              <a:gd name="T59" fmla="*/ 2147483647 h 136"/>
              <a:gd name="T60" fmla="*/ 2147483647 w 69"/>
              <a:gd name="T61" fmla="*/ 2147483647 h 136"/>
              <a:gd name="T62" fmla="*/ 2147483647 w 69"/>
              <a:gd name="T63" fmla="*/ 2147483647 h 136"/>
              <a:gd name="T64" fmla="*/ 2147483647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rgbClr val="FFFFFF"/>
          </a:solidFill>
          <a:ln w="9525" cap="rnd">
            <a:noFill/>
            <a:round/>
            <a:headEnd type="none" w="sm" len="sm"/>
            <a:tailEnd type="none" w="sm" len="sm"/>
          </a:ln>
        </p:spPr>
        <p:txBody>
          <a:bodyPr/>
          <a:lstStyle/>
          <a:p>
            <a:endParaRPr lang="en-US" dirty="0"/>
          </a:p>
        </p:txBody>
      </p:sp>
      <p:sp>
        <p:nvSpPr>
          <p:cNvPr id="28678" name="Freeform 62"/>
          <p:cNvSpPr>
            <a:spLocks/>
          </p:cNvSpPr>
          <p:nvPr/>
        </p:nvSpPr>
        <p:spPr bwMode="auto">
          <a:xfrm>
            <a:off x="4787900" y="2955925"/>
            <a:ext cx="182563" cy="388938"/>
          </a:xfrm>
          <a:custGeom>
            <a:avLst/>
            <a:gdLst>
              <a:gd name="T0" fmla="*/ 2147483647 w 115"/>
              <a:gd name="T1" fmla="*/ 0 h 245"/>
              <a:gd name="T2" fmla="*/ 2147483647 w 115"/>
              <a:gd name="T3" fmla="*/ 2147483647 h 245"/>
              <a:gd name="T4" fmla="*/ 2147483647 w 115"/>
              <a:gd name="T5" fmla="*/ 2147483647 h 245"/>
              <a:gd name="T6" fmla="*/ 2147483647 w 115"/>
              <a:gd name="T7" fmla="*/ 2147483647 h 245"/>
              <a:gd name="T8" fmla="*/ 2147483647 w 115"/>
              <a:gd name="T9" fmla="*/ 2147483647 h 245"/>
              <a:gd name="T10" fmla="*/ 2147483647 w 115"/>
              <a:gd name="T11" fmla="*/ 2147483647 h 245"/>
              <a:gd name="T12" fmla="*/ 2147483647 w 115"/>
              <a:gd name="T13" fmla="*/ 2147483647 h 245"/>
              <a:gd name="T14" fmla="*/ 2147483647 w 115"/>
              <a:gd name="T15" fmla="*/ 2147483647 h 245"/>
              <a:gd name="T16" fmla="*/ 2147483647 w 115"/>
              <a:gd name="T17" fmla="*/ 2147483647 h 245"/>
              <a:gd name="T18" fmla="*/ 2147483647 w 115"/>
              <a:gd name="T19" fmla="*/ 2147483647 h 245"/>
              <a:gd name="T20" fmla="*/ 2147483647 w 115"/>
              <a:gd name="T21" fmla="*/ 2147483647 h 245"/>
              <a:gd name="T22" fmla="*/ 2147483647 w 115"/>
              <a:gd name="T23" fmla="*/ 2147483647 h 245"/>
              <a:gd name="T24" fmla="*/ 2147483647 w 115"/>
              <a:gd name="T25" fmla="*/ 2147483647 h 245"/>
              <a:gd name="T26" fmla="*/ 2147483647 w 115"/>
              <a:gd name="T27" fmla="*/ 2147483647 h 245"/>
              <a:gd name="T28" fmla="*/ 2147483647 w 115"/>
              <a:gd name="T29" fmla="*/ 2147483647 h 245"/>
              <a:gd name="T30" fmla="*/ 2147483647 w 115"/>
              <a:gd name="T31" fmla="*/ 2147483647 h 245"/>
              <a:gd name="T32" fmla="*/ 2147483647 w 115"/>
              <a:gd name="T33" fmla="*/ 2147483647 h 245"/>
              <a:gd name="T34" fmla="*/ 2147483647 w 115"/>
              <a:gd name="T35" fmla="*/ 2147483647 h 245"/>
              <a:gd name="T36" fmla="*/ 2147483647 w 115"/>
              <a:gd name="T37" fmla="*/ 2147483647 h 245"/>
              <a:gd name="T38" fmla="*/ 2147483647 w 115"/>
              <a:gd name="T39" fmla="*/ 2147483647 h 245"/>
              <a:gd name="T40" fmla="*/ 2147483647 w 115"/>
              <a:gd name="T41" fmla="*/ 2147483647 h 245"/>
              <a:gd name="T42" fmla="*/ 2147483647 w 115"/>
              <a:gd name="T43" fmla="*/ 2147483647 h 245"/>
              <a:gd name="T44" fmla="*/ 2147483647 w 115"/>
              <a:gd name="T45" fmla="*/ 2147483647 h 245"/>
              <a:gd name="T46" fmla="*/ 2147483647 w 115"/>
              <a:gd name="T47" fmla="*/ 2147483647 h 245"/>
              <a:gd name="T48" fmla="*/ 2147483647 w 115"/>
              <a:gd name="T49" fmla="*/ 2147483647 h 245"/>
              <a:gd name="T50" fmla="*/ 2147483647 w 115"/>
              <a:gd name="T51" fmla="*/ 2147483647 h 245"/>
              <a:gd name="T52" fmla="*/ 2147483647 w 115"/>
              <a:gd name="T53" fmla="*/ 2147483647 h 245"/>
              <a:gd name="T54" fmla="*/ 2147483647 w 115"/>
              <a:gd name="T55" fmla="*/ 2147483647 h 245"/>
              <a:gd name="T56" fmla="*/ 2147483647 w 115"/>
              <a:gd name="T57" fmla="*/ 2147483647 h 245"/>
              <a:gd name="T58" fmla="*/ 2147483647 w 115"/>
              <a:gd name="T59" fmla="*/ 2147483647 h 245"/>
              <a:gd name="T60" fmla="*/ 2147483647 w 115"/>
              <a:gd name="T61" fmla="*/ 2147483647 h 245"/>
              <a:gd name="T62" fmla="*/ 2147483647 w 115"/>
              <a:gd name="T63" fmla="*/ 2147483647 h 245"/>
              <a:gd name="T64" fmla="*/ 2147483647 w 115"/>
              <a:gd name="T65" fmla="*/ 2147483647 h 245"/>
              <a:gd name="T66" fmla="*/ 2147483647 w 115"/>
              <a:gd name="T67" fmla="*/ 2147483647 h 245"/>
              <a:gd name="T68" fmla="*/ 2147483647 w 115"/>
              <a:gd name="T69" fmla="*/ 2147483647 h 245"/>
              <a:gd name="T70" fmla="*/ 2147483647 w 115"/>
              <a:gd name="T71" fmla="*/ 2147483647 h 245"/>
              <a:gd name="T72" fmla="*/ 0 w 115"/>
              <a:gd name="T73" fmla="*/ 2147483647 h 245"/>
              <a:gd name="T74" fmla="*/ 0 w 115"/>
              <a:gd name="T75" fmla="*/ 2147483647 h 245"/>
              <a:gd name="T76" fmla="*/ 2147483647 w 115"/>
              <a:gd name="T77" fmla="*/ 2147483647 h 245"/>
              <a:gd name="T78" fmla="*/ 2147483647 w 115"/>
              <a:gd name="T79" fmla="*/ 2147483647 h 245"/>
              <a:gd name="T80" fmla="*/ 2147483647 w 115"/>
              <a:gd name="T81" fmla="*/ 2147483647 h 245"/>
              <a:gd name="T82" fmla="*/ 2147483647 w 115"/>
              <a:gd name="T83" fmla="*/ 2147483647 h 245"/>
              <a:gd name="T84" fmla="*/ 2147483647 w 115"/>
              <a:gd name="T85" fmla="*/ 2147483647 h 245"/>
              <a:gd name="T86" fmla="*/ 2147483647 w 115"/>
              <a:gd name="T87" fmla="*/ 2147483647 h 245"/>
              <a:gd name="T88" fmla="*/ 2147483647 w 115"/>
              <a:gd name="T89" fmla="*/ 2147483647 h 245"/>
              <a:gd name="T90" fmla="*/ 2147483647 w 115"/>
              <a:gd name="T91" fmla="*/ 2147483647 h 245"/>
              <a:gd name="T92" fmla="*/ 2147483647 w 115"/>
              <a:gd name="T93" fmla="*/ 2147483647 h 245"/>
              <a:gd name="T94" fmla="*/ 2147483647 w 115"/>
              <a:gd name="T95" fmla="*/ 2147483647 h 245"/>
              <a:gd name="T96" fmla="*/ 2147483647 w 115"/>
              <a:gd name="T97" fmla="*/ 2147483647 h 245"/>
              <a:gd name="T98" fmla="*/ 2147483647 w 115"/>
              <a:gd name="T99" fmla="*/ 2147483647 h 245"/>
              <a:gd name="T100" fmla="*/ 2147483647 w 115"/>
              <a:gd name="T101" fmla="*/ 2147483647 h 245"/>
              <a:gd name="T102" fmla="*/ 2147483647 w 115"/>
              <a:gd name="T103" fmla="*/ 0 h 245"/>
              <a:gd name="T104" fmla="*/ 2147483647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FFFFFF"/>
          </a:solidFill>
          <a:ln w="9525" cap="rnd">
            <a:noFill/>
            <a:round/>
            <a:headEnd type="none" w="sm" len="sm"/>
            <a:tailEnd type="none" w="sm" len="sm"/>
          </a:ln>
        </p:spPr>
        <p:txBody>
          <a:bodyPr/>
          <a:lstStyle/>
          <a:p>
            <a:endParaRPr lang="en-US" dirty="0"/>
          </a:p>
        </p:txBody>
      </p:sp>
      <p:sp>
        <p:nvSpPr>
          <p:cNvPr id="28679" name="Freeform 99"/>
          <p:cNvSpPr>
            <a:spLocks/>
          </p:cNvSpPr>
          <p:nvPr/>
        </p:nvSpPr>
        <p:spPr bwMode="auto">
          <a:xfrm>
            <a:off x="3341688" y="4098925"/>
            <a:ext cx="146050" cy="285750"/>
          </a:xfrm>
          <a:custGeom>
            <a:avLst/>
            <a:gdLst>
              <a:gd name="T0" fmla="*/ 2147483647 w 92"/>
              <a:gd name="T1" fmla="*/ 0 h 180"/>
              <a:gd name="T2" fmla="*/ 2147483647 w 92"/>
              <a:gd name="T3" fmla="*/ 0 h 180"/>
              <a:gd name="T4" fmla="*/ 2147483647 w 92"/>
              <a:gd name="T5" fmla="*/ 2147483647 h 180"/>
              <a:gd name="T6" fmla="*/ 2147483647 w 92"/>
              <a:gd name="T7" fmla="*/ 2147483647 h 180"/>
              <a:gd name="T8" fmla="*/ 2147483647 w 92"/>
              <a:gd name="T9" fmla="*/ 2147483647 h 180"/>
              <a:gd name="T10" fmla="*/ 2147483647 w 92"/>
              <a:gd name="T11" fmla="*/ 2147483647 h 180"/>
              <a:gd name="T12" fmla="*/ 2147483647 w 92"/>
              <a:gd name="T13" fmla="*/ 2147483647 h 180"/>
              <a:gd name="T14" fmla="*/ 2147483647 w 92"/>
              <a:gd name="T15" fmla="*/ 2147483647 h 180"/>
              <a:gd name="T16" fmla="*/ 2147483647 w 92"/>
              <a:gd name="T17" fmla="*/ 2147483647 h 180"/>
              <a:gd name="T18" fmla="*/ 2147483647 w 92"/>
              <a:gd name="T19" fmla="*/ 2147483647 h 180"/>
              <a:gd name="T20" fmla="*/ 0 w 92"/>
              <a:gd name="T21" fmla="*/ 2147483647 h 180"/>
              <a:gd name="T22" fmla="*/ 2147483647 w 92"/>
              <a:gd name="T23" fmla="*/ 2147483647 h 180"/>
              <a:gd name="T24" fmla="*/ 2147483647 w 92"/>
              <a:gd name="T25" fmla="*/ 2147483647 h 180"/>
              <a:gd name="T26" fmla="*/ 2147483647 w 92"/>
              <a:gd name="T27" fmla="*/ 2147483647 h 180"/>
              <a:gd name="T28" fmla="*/ 2147483647 w 92"/>
              <a:gd name="T29" fmla="*/ 2147483647 h 180"/>
              <a:gd name="T30" fmla="*/ 2147483647 w 92"/>
              <a:gd name="T31" fmla="*/ 2147483647 h 180"/>
              <a:gd name="T32" fmla="*/ 2147483647 w 92"/>
              <a:gd name="T33" fmla="*/ 2147483647 h 180"/>
              <a:gd name="T34" fmla="*/ 2147483647 w 92"/>
              <a:gd name="T35" fmla="*/ 2147483647 h 180"/>
              <a:gd name="T36" fmla="*/ 2147483647 w 92"/>
              <a:gd name="T37" fmla="*/ 2147483647 h 180"/>
              <a:gd name="T38" fmla="*/ 2147483647 w 92"/>
              <a:gd name="T39" fmla="*/ 2147483647 h 180"/>
              <a:gd name="T40" fmla="*/ 2147483647 w 92"/>
              <a:gd name="T41" fmla="*/ 2147483647 h 180"/>
              <a:gd name="T42" fmla="*/ 2147483647 w 92"/>
              <a:gd name="T43" fmla="*/ 2147483647 h 180"/>
              <a:gd name="T44" fmla="*/ 2147483647 w 92"/>
              <a:gd name="T45" fmla="*/ 2147483647 h 180"/>
              <a:gd name="T46" fmla="*/ 2147483647 w 92"/>
              <a:gd name="T47" fmla="*/ 2147483647 h 180"/>
              <a:gd name="T48" fmla="*/ 2147483647 w 92"/>
              <a:gd name="T49" fmla="*/ 2147483647 h 180"/>
              <a:gd name="T50" fmla="*/ 2147483647 w 92"/>
              <a:gd name="T51" fmla="*/ 2147483647 h 180"/>
              <a:gd name="T52" fmla="*/ 2147483647 w 92"/>
              <a:gd name="T53" fmla="*/ 2147483647 h 180"/>
              <a:gd name="T54" fmla="*/ 2147483647 w 92"/>
              <a:gd name="T55" fmla="*/ 2147483647 h 180"/>
              <a:gd name="T56" fmla="*/ 2147483647 w 92"/>
              <a:gd name="T57" fmla="*/ 2147483647 h 180"/>
              <a:gd name="T58" fmla="*/ 2147483647 w 92"/>
              <a:gd name="T59" fmla="*/ 2147483647 h 180"/>
              <a:gd name="T60" fmla="*/ 2147483647 w 92"/>
              <a:gd name="T61" fmla="*/ 2147483647 h 180"/>
              <a:gd name="T62" fmla="*/ 2147483647 w 92"/>
              <a:gd name="T63" fmla="*/ 2147483647 h 180"/>
              <a:gd name="T64" fmla="*/ 2147483647 w 92"/>
              <a:gd name="T65" fmla="*/ 2147483647 h 180"/>
              <a:gd name="T66" fmla="*/ 2147483647 w 92"/>
              <a:gd name="T67" fmla="*/ 2147483647 h 180"/>
              <a:gd name="T68" fmla="*/ 2147483647 w 92"/>
              <a:gd name="T69" fmla="*/ 2147483647 h 180"/>
              <a:gd name="T70" fmla="*/ 2147483647 w 92"/>
              <a:gd name="T71" fmla="*/ 2147483647 h 180"/>
              <a:gd name="T72" fmla="*/ 2147483647 w 92"/>
              <a:gd name="T73" fmla="*/ 2147483647 h 180"/>
              <a:gd name="T74" fmla="*/ 2147483647 w 92"/>
              <a:gd name="T75" fmla="*/ 2147483647 h 180"/>
              <a:gd name="T76" fmla="*/ 2147483647 w 92"/>
              <a:gd name="T77" fmla="*/ 2147483647 h 180"/>
              <a:gd name="T78" fmla="*/ 2147483647 w 92"/>
              <a:gd name="T79" fmla="*/ 0 h 180"/>
              <a:gd name="T80" fmla="*/ 2147483647 w 92"/>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80"/>
              <a:gd name="T125" fmla="*/ 92 w 92"/>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type="none" w="sm" len="sm"/>
            <a:tailEnd type="none" w="sm" len="sm"/>
          </a:ln>
        </p:spPr>
        <p:txBody>
          <a:bodyPr/>
          <a:lstStyle/>
          <a:p>
            <a:endParaRPr lang="en-US" dirty="0"/>
          </a:p>
        </p:txBody>
      </p:sp>
      <p:pic>
        <p:nvPicPr>
          <p:cNvPr id="18" name="Picture 17" descr="Message_1.jpg">
            <a:hlinkClick r:id="rId3"/>
          </p:cNvPr>
          <p:cNvPicPr>
            <a:picLocks noChangeAspect="1"/>
          </p:cNvPicPr>
          <p:nvPr/>
        </p:nvPicPr>
        <p:blipFill>
          <a:blip r:embed="rId4" cstate="print"/>
          <a:stretch>
            <a:fillRect/>
          </a:stretch>
        </p:blipFill>
        <p:spPr>
          <a:xfrm>
            <a:off x="1219200" y="1543050"/>
            <a:ext cx="6705600" cy="3771900"/>
          </a:xfrm>
          <a:prstGeom prst="rect">
            <a:avLst/>
          </a:prstGeom>
        </p:spPr>
      </p:pic>
      <p:sp>
        <p:nvSpPr>
          <p:cNvPr id="2" name="TextBox 1"/>
          <p:cNvSpPr txBox="1"/>
          <p:nvPr/>
        </p:nvSpPr>
        <p:spPr>
          <a:xfrm>
            <a:off x="1219200" y="5334000"/>
            <a:ext cx="7018380" cy="492443"/>
          </a:xfrm>
          <a:prstGeom prst="rect">
            <a:avLst/>
          </a:prstGeom>
          <a:noFill/>
        </p:spPr>
        <p:txBody>
          <a:bodyPr wrap="none" rtlCol="0">
            <a:spAutoFit/>
          </a:bodyPr>
          <a:lstStyle/>
          <a:p>
            <a:r>
              <a:rPr lang="en-US" sz="1400" i="1" dirty="0" smtClean="0">
                <a:latin typeface="Calibri"/>
                <a:cs typeface="Calibri"/>
              </a:rPr>
              <a:t>Science of Safety videos are available at </a:t>
            </a:r>
          </a:p>
          <a:p>
            <a:r>
              <a:rPr lang="en-US" sz="1200" i="1" u="sng" dirty="0" smtClean="0">
                <a:latin typeface="Calibri"/>
                <a:cs typeface="Calibri"/>
                <a:hlinkClick r:id="rId5"/>
              </a:rPr>
              <a:t>http</a:t>
            </a:r>
            <a:r>
              <a:rPr lang="en-US" sz="1200" i="1" u="sng" dirty="0">
                <a:latin typeface="Calibri"/>
                <a:cs typeface="Calibri"/>
                <a:hlinkClick r:id="rId5"/>
              </a:rPr>
              <a:t>://www.ahrq.gov/professionals/education/curriculum-tools/cusptoolkit/modules/understand/index.html</a:t>
            </a:r>
            <a:r>
              <a:rPr lang="en-US" sz="1200" i="1" dirty="0" smtClean="0">
                <a:latin typeface="Calibri"/>
                <a:cs typeface="Calibri"/>
              </a:rPr>
              <a:t> </a:t>
            </a:r>
            <a:endParaRPr lang="en-US" sz="1200" i="1" dirty="0">
              <a:latin typeface="Calibri"/>
              <a:cs typeface="Calibri"/>
            </a:endParaRPr>
          </a:p>
        </p:txBody>
      </p:sp>
    </p:spTree>
    <p:extLst>
      <p:ext uri="{BB962C8B-B14F-4D97-AF65-F5344CB8AC3E}">
        <p14:creationId xmlns:p14="http://schemas.microsoft.com/office/powerpoint/2010/main" val="15839432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nSpc>
                <a:spcPct val="90000"/>
              </a:lnSpc>
            </a:pPr>
            <a:r>
              <a:rPr lang="en-US" dirty="0">
                <a:solidFill>
                  <a:srgbClr val="FFFFFF"/>
                </a:solidFill>
              </a:rPr>
              <a:t>Educate </a:t>
            </a:r>
            <a:r>
              <a:rPr lang="en-US" dirty="0" smtClean="0">
                <a:solidFill>
                  <a:srgbClr val="FFFFFF"/>
                </a:solidFill>
              </a:rPr>
              <a:t>Staff </a:t>
            </a:r>
            <a:r>
              <a:rPr lang="en-US" dirty="0">
                <a:solidFill>
                  <a:srgbClr val="FFFFFF"/>
                </a:solidFill>
              </a:rPr>
              <a:t>on the </a:t>
            </a:r>
            <a:r>
              <a:rPr lang="en-US" dirty="0" smtClean="0">
                <a:solidFill>
                  <a:srgbClr val="FFFFFF"/>
                </a:solidFill>
              </a:rPr>
              <a:t>Science </a:t>
            </a:r>
            <a:r>
              <a:rPr lang="en-US" dirty="0">
                <a:solidFill>
                  <a:srgbClr val="FFFFFF"/>
                </a:solidFill>
              </a:rPr>
              <a:t>of </a:t>
            </a:r>
            <a:r>
              <a:rPr lang="en-US" dirty="0" smtClean="0">
                <a:solidFill>
                  <a:srgbClr val="FFFFFF"/>
                </a:solidFill>
              </a:rPr>
              <a:t>Safety</a:t>
            </a:r>
            <a:r>
              <a:rPr lang="en-US" baseline="30000" dirty="0" smtClean="0">
                <a:solidFill>
                  <a:srgbClr val="FFFFFF"/>
                </a:solidFill>
              </a:rPr>
              <a:t>3,4</a:t>
            </a:r>
            <a:endParaRPr lang="en-US" baseline="30000" dirty="0">
              <a:solidFill>
                <a:srgbClr val="FFFFFF"/>
              </a:solidFill>
            </a:endParaRPr>
          </a:p>
        </p:txBody>
      </p:sp>
      <p:sp>
        <p:nvSpPr>
          <p:cNvPr id="3" name="Content Placeholder 2"/>
          <p:cNvSpPr>
            <a:spLocks noGrp="1"/>
          </p:cNvSpPr>
          <p:nvPr>
            <p:ph idx="1"/>
          </p:nvPr>
        </p:nvSpPr>
        <p:spPr>
          <a:xfrm>
            <a:off x="457200" y="1524000"/>
            <a:ext cx="5181600" cy="4734296"/>
          </a:xfrm>
        </p:spPr>
        <p:txBody>
          <a:bodyPr>
            <a:normAutofit/>
          </a:bodyPr>
          <a:lstStyle/>
          <a:p>
            <a:pPr>
              <a:spcBef>
                <a:spcPts val="0"/>
              </a:spcBef>
              <a:spcAft>
                <a:spcPts val="1200"/>
              </a:spcAft>
              <a:buFont typeface="Arial" panose="020B0604020202020204" pitchFamily="34" charset="0"/>
              <a:buChar char="•"/>
              <a:defRPr/>
            </a:pPr>
            <a:r>
              <a:rPr lang="en-US" sz="2800" dirty="0" smtClean="0"/>
              <a:t>Use </a:t>
            </a:r>
            <a:r>
              <a:rPr lang="en-US" sz="2800" dirty="0"/>
              <a:t>strategies to improve system performance</a:t>
            </a:r>
          </a:p>
          <a:p>
            <a:pPr lvl="1">
              <a:spcBef>
                <a:spcPts val="0"/>
              </a:spcBef>
              <a:spcAft>
                <a:spcPts val="1200"/>
              </a:spcAft>
              <a:defRPr/>
            </a:pPr>
            <a:r>
              <a:rPr lang="en-US" sz="2400" dirty="0"/>
              <a:t>Standardize care</a:t>
            </a:r>
          </a:p>
          <a:p>
            <a:pPr lvl="1">
              <a:spcBef>
                <a:spcPts val="0"/>
              </a:spcBef>
              <a:spcAft>
                <a:spcPts val="1200"/>
              </a:spcAft>
              <a:defRPr/>
            </a:pPr>
            <a:r>
              <a:rPr lang="en-US" sz="2400" dirty="0"/>
              <a:t>Create independent checks</a:t>
            </a:r>
          </a:p>
          <a:p>
            <a:pPr lvl="1">
              <a:spcBef>
                <a:spcPts val="0"/>
              </a:spcBef>
              <a:spcAft>
                <a:spcPts val="1200"/>
              </a:spcAft>
              <a:defRPr/>
            </a:pPr>
            <a:r>
              <a:rPr lang="en-US" sz="2400" dirty="0"/>
              <a:t>Learn from </a:t>
            </a:r>
            <a:r>
              <a:rPr lang="en-US" sz="2400" dirty="0" smtClean="0"/>
              <a:t>defects</a:t>
            </a:r>
          </a:p>
          <a:p>
            <a:pPr>
              <a:spcBef>
                <a:spcPts val="0"/>
              </a:spcBef>
              <a:spcAft>
                <a:spcPts val="1200"/>
              </a:spcAft>
              <a:defRPr/>
            </a:pPr>
            <a:r>
              <a:rPr lang="en-US" sz="2800" dirty="0"/>
              <a:t>Apply these principles to technical work as well as </a:t>
            </a:r>
            <a:r>
              <a:rPr lang="en-US" sz="2800" dirty="0" smtClean="0"/>
              <a:t>teamwork</a:t>
            </a:r>
            <a:endParaRPr lang="en-US" sz="2800" dirty="0"/>
          </a:p>
        </p:txBody>
      </p:sp>
      <p:graphicFrame>
        <p:nvGraphicFramePr>
          <p:cNvPr id="6" name="Diagram 5" descr="Three interlocking circles labeled with the principles of the science of safety. &#10;&#10;1. Standardize care&#10;2. Create independent checks&#10;3. Learn from defects" title="Science of Safety"/>
          <p:cNvGraphicFramePr/>
          <p:nvPr>
            <p:extLst>
              <p:ext uri="{D42A27DB-BD31-4B8C-83A1-F6EECF244321}">
                <p14:modId xmlns:p14="http://schemas.microsoft.com/office/powerpoint/2010/main" val="579708995"/>
              </p:ext>
            </p:extLst>
          </p:nvPr>
        </p:nvGraphicFramePr>
        <p:xfrm>
          <a:off x="2897081" y="1082763"/>
          <a:ext cx="7838007" cy="5069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41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rector's clapboard symbolizes the beginning of a video module"/>
          <p:cNvSpPr>
            <a:spLocks noGrp="1"/>
          </p:cNvSpPr>
          <p:nvPr>
            <p:ph type="title"/>
          </p:nvPr>
        </p:nvSpPr>
        <p:spPr/>
        <p:txBody>
          <a:bodyPr>
            <a:noAutofit/>
          </a:bodyPr>
          <a:lstStyle/>
          <a:p>
            <a:r>
              <a:rPr lang="en-US" dirty="0">
                <a:solidFill>
                  <a:srgbClr val="FFFFFF"/>
                </a:solidFill>
              </a:rPr>
              <a:t>Standardize</a:t>
            </a:r>
            <a:r>
              <a:rPr lang="en-US" b="1" dirty="0" smtClean="0">
                <a:latin typeface="Arial" pitchFamily="34" charset="0"/>
                <a:cs typeface="Arial" pitchFamily="34" charset="0"/>
              </a:rPr>
              <a:t> </a:t>
            </a:r>
            <a:r>
              <a:rPr lang="en-US" dirty="0">
                <a:solidFill>
                  <a:srgbClr val="FFFFFF"/>
                </a:solidFill>
              </a:rPr>
              <a:t>When</a:t>
            </a:r>
            <a:r>
              <a:rPr lang="en-US" b="1" dirty="0" smtClean="0">
                <a:latin typeface="Arial" pitchFamily="34" charset="0"/>
                <a:cs typeface="Arial" pitchFamily="34" charset="0"/>
              </a:rPr>
              <a:t> </a:t>
            </a:r>
            <a:r>
              <a:rPr lang="en-US" dirty="0">
                <a:solidFill>
                  <a:srgbClr val="FFFFFF"/>
                </a:solidFill>
              </a:rPr>
              <a:t>You Can</a:t>
            </a:r>
          </a:p>
        </p:txBody>
      </p:sp>
      <p:pic>
        <p:nvPicPr>
          <p:cNvPr id="10" name="Content Placeholder 9" descr="Message 2 v2.jpg">
            <a:hlinkClick r:id="rId3"/>
          </p:cNvPr>
          <p:cNvPicPr>
            <a:picLocks noGrp="1" noChangeAspect="1"/>
          </p:cNvPicPr>
          <p:nvPr>
            <p:ph idx="1"/>
          </p:nvPr>
        </p:nvPicPr>
        <p:blipFill>
          <a:blip r:embed="rId4" cstate="print"/>
          <a:srcRect t="6790" b="6790"/>
          <a:stretch>
            <a:fillRect/>
          </a:stretch>
        </p:blipFill>
        <p:spPr>
          <a:xfrm>
            <a:off x="806632" y="1598613"/>
            <a:ext cx="7530737" cy="3660774"/>
          </a:xfrm>
        </p:spPr>
      </p:pic>
      <p:sp>
        <p:nvSpPr>
          <p:cNvPr id="8" name="TextBox 7"/>
          <p:cNvSpPr txBox="1"/>
          <p:nvPr/>
        </p:nvSpPr>
        <p:spPr>
          <a:xfrm>
            <a:off x="838200" y="5257800"/>
            <a:ext cx="7018380" cy="492443"/>
          </a:xfrm>
          <a:prstGeom prst="rect">
            <a:avLst/>
          </a:prstGeom>
          <a:noFill/>
        </p:spPr>
        <p:txBody>
          <a:bodyPr wrap="none" rtlCol="0">
            <a:spAutoFit/>
          </a:bodyPr>
          <a:lstStyle/>
          <a:p>
            <a:r>
              <a:rPr lang="en-US" sz="1400" i="1" dirty="0" smtClean="0">
                <a:latin typeface="Calibri"/>
                <a:cs typeface="Calibri"/>
              </a:rPr>
              <a:t>Science of Safety videos are available at </a:t>
            </a:r>
          </a:p>
          <a:p>
            <a:r>
              <a:rPr lang="en-US" sz="1200" i="1" u="sng" dirty="0" smtClean="0">
                <a:latin typeface="Calibri"/>
                <a:cs typeface="Calibri"/>
                <a:hlinkClick r:id="rId5"/>
              </a:rPr>
              <a:t>http</a:t>
            </a:r>
            <a:r>
              <a:rPr lang="en-US" sz="1200" i="1" u="sng" dirty="0">
                <a:latin typeface="Calibri"/>
                <a:cs typeface="Calibri"/>
                <a:hlinkClick r:id="rId5"/>
              </a:rPr>
              <a:t>://www.ahrq.gov/professionals/education/curriculum-tools/cusptoolkit/modules/understand/index.html</a:t>
            </a:r>
            <a:r>
              <a:rPr lang="en-US" sz="1200" i="1" dirty="0" smtClean="0">
                <a:latin typeface="Calibri"/>
                <a:cs typeface="Calibri"/>
              </a:rPr>
              <a:t> </a:t>
            </a:r>
            <a:endParaRPr lang="en-US" sz="1200" i="1" dirty="0">
              <a:latin typeface="Calibri"/>
              <a:cs typeface="Calibri"/>
            </a:endParaRPr>
          </a:p>
        </p:txBody>
      </p:sp>
    </p:spTree>
    <p:extLst>
      <p:ext uri="{BB962C8B-B14F-4D97-AF65-F5344CB8AC3E}">
        <p14:creationId xmlns:p14="http://schemas.microsoft.com/office/powerpoint/2010/main" val="25503455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2" name="Rectangle 2"/>
          <p:cNvSpPr>
            <a:spLocks noGrp="1" noChangeArrowheads="1"/>
          </p:cNvSpPr>
          <p:nvPr>
            <p:ph type="title"/>
          </p:nvPr>
        </p:nvSpPr>
        <p:spPr/>
        <p:txBody>
          <a:bodyPr>
            <a:noAutofit/>
          </a:bodyPr>
          <a:lstStyle/>
          <a:p>
            <a:pPr>
              <a:defRPr/>
            </a:pPr>
            <a:r>
              <a:rPr lang="en-US" dirty="0">
                <a:solidFill>
                  <a:srgbClr val="FFFFFF"/>
                </a:solidFill>
                <a:latin typeface="+mn-lt"/>
              </a:rPr>
              <a:t>Create</a:t>
            </a:r>
            <a:r>
              <a:rPr lang="en-US" b="1" dirty="0" smtClean="0">
                <a:latin typeface="+mn-lt"/>
                <a:cs typeface="Arial" pitchFamily="34" charset="0"/>
              </a:rPr>
              <a:t> </a:t>
            </a:r>
            <a:r>
              <a:rPr lang="en-US" dirty="0">
                <a:solidFill>
                  <a:srgbClr val="FFFFFF"/>
                </a:solidFill>
                <a:latin typeface="+mn-lt"/>
              </a:rPr>
              <a:t>Independent</a:t>
            </a:r>
            <a:r>
              <a:rPr lang="en-US" b="1" dirty="0" smtClean="0">
                <a:latin typeface="+mn-lt"/>
                <a:cs typeface="Arial" pitchFamily="34" charset="0"/>
              </a:rPr>
              <a:t> </a:t>
            </a:r>
            <a:r>
              <a:rPr lang="en-US" dirty="0">
                <a:solidFill>
                  <a:srgbClr val="FFFFFF"/>
                </a:solidFill>
                <a:latin typeface="+mn-lt"/>
              </a:rPr>
              <a:t>Checks</a:t>
            </a:r>
          </a:p>
        </p:txBody>
      </p:sp>
      <p:pic>
        <p:nvPicPr>
          <p:cNvPr id="10" name="Content Placeholder 9" descr="Message 2 v2.jpg">
            <a:hlinkClick r:id="rId3"/>
          </p:cNvPr>
          <p:cNvPicPr>
            <a:picLocks noGrp="1" noChangeAspect="1"/>
          </p:cNvPicPr>
          <p:nvPr>
            <p:ph idx="1"/>
          </p:nvPr>
        </p:nvPicPr>
        <p:blipFill>
          <a:blip r:embed="rId4" cstate="print"/>
          <a:srcRect t="6790" b="6790"/>
          <a:stretch>
            <a:fillRect/>
          </a:stretch>
        </p:blipFill>
        <p:spPr>
          <a:xfrm>
            <a:off x="762000" y="1576917"/>
            <a:ext cx="7620000" cy="3704166"/>
          </a:xfrm>
        </p:spPr>
      </p:pic>
      <p:sp>
        <p:nvSpPr>
          <p:cNvPr id="6" name="TextBox 5"/>
          <p:cNvSpPr txBox="1"/>
          <p:nvPr/>
        </p:nvSpPr>
        <p:spPr>
          <a:xfrm>
            <a:off x="762000" y="5299357"/>
            <a:ext cx="7313783" cy="492443"/>
          </a:xfrm>
          <a:prstGeom prst="rect">
            <a:avLst/>
          </a:prstGeom>
          <a:noFill/>
        </p:spPr>
        <p:txBody>
          <a:bodyPr wrap="none" rtlCol="0">
            <a:spAutoFit/>
          </a:bodyPr>
          <a:lstStyle/>
          <a:p>
            <a:r>
              <a:rPr lang="en-US" sz="1400" i="1" dirty="0" smtClean="0">
                <a:latin typeface="Arial"/>
                <a:cs typeface="Arial"/>
              </a:rPr>
              <a:t>Science of Safety videos are available at </a:t>
            </a:r>
            <a:endParaRPr lang="en-US" sz="1200" i="1" dirty="0" smtClean="0">
              <a:latin typeface="Arial"/>
              <a:cs typeface="Arial"/>
            </a:endParaRPr>
          </a:p>
          <a:p>
            <a:r>
              <a:rPr lang="en-US" sz="1200" i="1" u="sng" dirty="0" smtClean="0">
                <a:latin typeface="Arial"/>
                <a:cs typeface="Arial"/>
                <a:hlinkClick r:id="rId5"/>
              </a:rPr>
              <a:t>http</a:t>
            </a:r>
            <a:r>
              <a:rPr lang="en-US" sz="1200" i="1" u="sng" dirty="0">
                <a:latin typeface="Arial"/>
                <a:cs typeface="Arial"/>
                <a:hlinkClick r:id="rId5"/>
              </a:rPr>
              <a:t>://www.ahrq.gov/professionals/education/curriculum-tools/cusptoolkit/modules/understand/index.html</a:t>
            </a:r>
            <a:r>
              <a:rPr lang="en-US" sz="1200" i="1" dirty="0" smtClean="0">
                <a:latin typeface="Arial"/>
                <a:cs typeface="Arial"/>
              </a:rPr>
              <a:t> </a:t>
            </a:r>
            <a:endParaRPr lang="en-US" sz="1200" i="1" dirty="0">
              <a:latin typeface="Arial"/>
              <a:cs typeface="Arial"/>
            </a:endParaRPr>
          </a:p>
        </p:txBody>
      </p:sp>
    </p:spTree>
    <p:extLst>
      <p:ext uri="{BB962C8B-B14F-4D97-AF65-F5344CB8AC3E}">
        <p14:creationId xmlns:p14="http://schemas.microsoft.com/office/powerpoint/2010/main" val="24066505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nSpc>
                <a:spcPct val="90000"/>
              </a:lnSpc>
            </a:pPr>
            <a:r>
              <a:rPr lang="en-US" dirty="0">
                <a:solidFill>
                  <a:srgbClr val="FFFFFF"/>
                </a:solidFill>
              </a:rPr>
              <a:t>Educate </a:t>
            </a:r>
            <a:r>
              <a:rPr lang="en-US" dirty="0" smtClean="0">
                <a:solidFill>
                  <a:srgbClr val="FFFFFF"/>
                </a:solidFill>
              </a:rPr>
              <a:t>Staff </a:t>
            </a:r>
            <a:r>
              <a:rPr lang="en-US" dirty="0">
                <a:solidFill>
                  <a:srgbClr val="FFFFFF"/>
                </a:solidFill>
              </a:rPr>
              <a:t>on the </a:t>
            </a:r>
            <a:r>
              <a:rPr lang="en-US" dirty="0" smtClean="0">
                <a:solidFill>
                  <a:srgbClr val="FFFFFF"/>
                </a:solidFill>
              </a:rPr>
              <a:t>Science </a:t>
            </a:r>
            <a:r>
              <a:rPr lang="en-US" dirty="0">
                <a:solidFill>
                  <a:srgbClr val="FFFFFF"/>
                </a:solidFill>
              </a:rPr>
              <a:t>of </a:t>
            </a:r>
            <a:r>
              <a:rPr lang="en-US" dirty="0" smtClean="0">
                <a:solidFill>
                  <a:srgbClr val="FFFFFF"/>
                </a:solidFill>
              </a:rPr>
              <a:t>Safety</a:t>
            </a:r>
            <a:r>
              <a:rPr lang="en-US" baseline="30000" dirty="0" smtClean="0">
                <a:solidFill>
                  <a:srgbClr val="FFFFFF"/>
                </a:solidFill>
              </a:rPr>
              <a:t>3,4</a:t>
            </a:r>
            <a:endParaRPr lang="en-US" baseline="30000" dirty="0">
              <a:solidFill>
                <a:srgbClr val="FFFFFF"/>
              </a:solidFill>
            </a:endParaRPr>
          </a:p>
        </p:txBody>
      </p:sp>
      <p:sp>
        <p:nvSpPr>
          <p:cNvPr id="4" name="Content Placeholder 3"/>
          <p:cNvSpPr>
            <a:spLocks noGrp="1"/>
          </p:cNvSpPr>
          <p:nvPr>
            <p:ph idx="1"/>
          </p:nvPr>
        </p:nvSpPr>
        <p:spPr/>
        <p:txBody>
          <a:bodyPr>
            <a:normAutofit/>
          </a:bodyPr>
          <a:lstStyle/>
          <a:p>
            <a:pPr>
              <a:spcBef>
                <a:spcPts val="0"/>
              </a:spcBef>
              <a:spcAft>
                <a:spcPts val="1200"/>
              </a:spcAft>
            </a:pPr>
            <a:r>
              <a:rPr lang="en-US" sz="2800" dirty="0">
                <a:solidFill>
                  <a:srgbClr val="000000"/>
                </a:solidFill>
              </a:rPr>
              <a:t>Recognize that teams with diverse and independent input make wise decisions</a:t>
            </a:r>
          </a:p>
          <a:p>
            <a:pPr>
              <a:spcBef>
                <a:spcPts val="0"/>
              </a:spcBef>
              <a:spcAft>
                <a:spcPts val="1200"/>
              </a:spcAft>
            </a:pPr>
            <a:r>
              <a:rPr lang="en-US" sz="2800" dirty="0" smtClean="0"/>
              <a:t>Encourage team members from different disciplines to contribute their expertise</a:t>
            </a:r>
            <a:endParaRPr lang="en-US" sz="3600" dirty="0"/>
          </a:p>
          <a:p>
            <a:pPr>
              <a:spcBef>
                <a:spcPts val="0"/>
              </a:spcBef>
              <a:spcAft>
                <a:spcPts val="600"/>
              </a:spcAft>
              <a:buNone/>
            </a:pPr>
            <a:endParaRPr lang="en-US" sz="3600" dirty="0"/>
          </a:p>
          <a:p>
            <a:pPr>
              <a:spcBef>
                <a:spcPts val="0"/>
              </a:spcBef>
              <a:spcAft>
                <a:spcPts val="600"/>
              </a:spcAft>
              <a:defRPr/>
            </a:pPr>
            <a:endParaRPr lang="en-US" sz="3600" dirty="0">
              <a:ea typeface="ＭＳ Ｐゴシック" charset="0"/>
            </a:endParaRPr>
          </a:p>
          <a:p>
            <a:pPr>
              <a:spcBef>
                <a:spcPts val="0"/>
              </a:spcBef>
              <a:spcAft>
                <a:spcPts val="600"/>
              </a:spcAft>
            </a:pPr>
            <a:endParaRPr lang="en-US" sz="3600" dirty="0"/>
          </a:p>
        </p:txBody>
      </p:sp>
    </p:spTree>
    <p:extLst>
      <p:ext uri="{BB962C8B-B14F-4D97-AF65-F5344CB8AC3E}">
        <p14:creationId xmlns:p14="http://schemas.microsoft.com/office/powerpoint/2010/main" val="3949356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solidFill>
                  <a:srgbClr val="FFFFFF"/>
                </a:solidFill>
              </a:rPr>
              <a:t>AHRQ Safety Program for Surgery</a:t>
            </a:r>
            <a:r>
              <a:rPr lang="en-US" baseline="30000" dirty="0" smtClean="0">
                <a:solidFill>
                  <a:srgbClr val="FFFFFF"/>
                </a:solidFill>
              </a:rPr>
              <a:t>1</a:t>
            </a:r>
            <a:endParaRPr lang="en-US" baseline="30000" dirty="0">
              <a:solidFill>
                <a:srgbClr val="FFFFFF"/>
              </a:solidFill>
            </a:endParaRPr>
          </a:p>
        </p:txBody>
      </p:sp>
      <p:grpSp>
        <p:nvGrpSpPr>
          <p:cNvPr id="8" name="Content Placeholder 3" descr="Chart in orange box for visual interest, showing adaptive components:&#10;&#10;1. Educate staff on the science of safety&#10;&#10;2. Identify defects&#10;&#10;3. Partner with a senior executive&#10;&#10;4. Learn from defects&#10;&#10;5. Improve teamwork and communication&#10;"/>
          <p:cNvGrpSpPr>
            <a:grpSpLocks noGrp="1"/>
          </p:cNvGrpSpPr>
          <p:nvPr/>
        </p:nvGrpSpPr>
        <p:grpSpPr bwMode="auto">
          <a:xfrm>
            <a:off x="723900" y="1524000"/>
            <a:ext cx="7696200" cy="3505200"/>
            <a:chOff x="9359347" y="1921419"/>
            <a:chExt cx="3935895" cy="4482297"/>
          </a:xfrm>
        </p:grpSpPr>
        <p:sp>
          <p:nvSpPr>
            <p:cNvPr id="9" name="Rectangle 8"/>
            <p:cNvSpPr/>
            <p:nvPr/>
          </p:nvSpPr>
          <p:spPr>
            <a:xfrm>
              <a:off x="9359347" y="1921419"/>
              <a:ext cx="3935895" cy="753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spc="600" dirty="0" smtClean="0">
                  <a:solidFill>
                    <a:schemeClr val="bg1"/>
                  </a:solidFill>
                </a:rPr>
                <a:t>SAFETY PROGRAM FOR SURGERY</a:t>
              </a:r>
              <a:r>
                <a:rPr lang="en-US" altLang="zh-CN" sz="2000" b="1" spc="600" dirty="0" smtClean="0">
                  <a:solidFill>
                    <a:srgbClr val="FFFFFF"/>
                  </a:solidFill>
                  <a:cs typeface="Arial" charset="0"/>
                </a:rPr>
                <a:t> </a:t>
              </a:r>
              <a:endParaRPr lang="en-US" altLang="zh-CN" sz="2000" b="1" spc="600" dirty="0">
                <a:solidFill>
                  <a:srgbClr val="FFFFFF"/>
                </a:solidFill>
                <a:cs typeface="Arial" charset="0"/>
              </a:endParaRPr>
            </a:p>
          </p:txBody>
        </p:sp>
        <p:sp>
          <p:nvSpPr>
            <p:cNvPr id="10" name="Rectangle 9" descr="Orange box for visual interest. Orange arrow indicates Step 2: Identify defects."/>
            <p:cNvSpPr/>
            <p:nvPr/>
          </p:nvSpPr>
          <p:spPr>
            <a:xfrm>
              <a:off x="9359347" y="2674546"/>
              <a:ext cx="3935895" cy="37291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1600" dirty="0">
                <a:solidFill>
                  <a:schemeClr val="tx1"/>
                </a:solidFill>
              </a:endParaRPr>
            </a:p>
            <a:p>
              <a:pPr marL="609600" indent="-609600" fontAlgn="auto">
                <a:spcBef>
                  <a:spcPts val="600"/>
                </a:spcBef>
                <a:spcAft>
                  <a:spcPts val="600"/>
                </a:spcAft>
                <a:buFont typeface="+mj-lt"/>
                <a:buAutoNum type="arabicPeriod"/>
                <a:defRPr/>
              </a:pPr>
              <a:r>
                <a:rPr lang="en-US" sz="2000" dirty="0">
                  <a:solidFill>
                    <a:schemeClr val="tx1">
                      <a:lumMod val="75000"/>
                    </a:schemeClr>
                  </a:solidFill>
                </a:rPr>
                <a:t>Educate staff on </a:t>
              </a:r>
              <a:r>
                <a:rPr lang="en-US" sz="2000" dirty="0" smtClean="0">
                  <a:solidFill>
                    <a:schemeClr val="tx1">
                      <a:lumMod val="75000"/>
                    </a:schemeClr>
                  </a:solidFill>
                </a:rPr>
                <a:t>the science </a:t>
              </a:r>
              <a:r>
                <a:rPr lang="en-US" sz="2000" dirty="0">
                  <a:solidFill>
                    <a:schemeClr val="tx1">
                      <a:lumMod val="75000"/>
                    </a:schemeClr>
                  </a:solidFill>
                </a:rPr>
                <a:t>of </a:t>
              </a:r>
              <a:r>
                <a:rPr lang="en-US" sz="2000" dirty="0" smtClean="0">
                  <a:solidFill>
                    <a:schemeClr val="tx1">
                      <a:lumMod val="75000"/>
                    </a:schemeClr>
                  </a:solidFill>
                </a:rPr>
                <a:t>safety</a:t>
              </a:r>
              <a:endParaRPr lang="en-US" sz="2000" dirty="0">
                <a:solidFill>
                  <a:schemeClr val="tx1"/>
                </a:solidFill>
              </a:endParaRPr>
            </a:p>
            <a:p>
              <a:pPr marL="609600" indent="-609600" fontAlgn="auto">
                <a:spcBef>
                  <a:spcPts val="600"/>
                </a:spcBef>
                <a:spcAft>
                  <a:spcPts val="600"/>
                </a:spcAft>
                <a:buFont typeface="+mj-lt"/>
                <a:buAutoNum type="arabicPeriod"/>
                <a:defRPr/>
              </a:pPr>
              <a:r>
                <a:rPr lang="en-US" sz="2000" dirty="0">
                  <a:solidFill>
                    <a:schemeClr val="tx1"/>
                  </a:solidFill>
                </a:rPr>
                <a:t>Identify </a:t>
              </a:r>
              <a:r>
                <a:rPr lang="en-US" sz="2000" dirty="0" smtClean="0">
                  <a:solidFill>
                    <a:schemeClr val="tx1"/>
                  </a:solidFill>
                </a:rPr>
                <a:t>defects</a:t>
              </a:r>
              <a:endParaRPr lang="en-US" sz="2000" dirty="0">
                <a:solidFill>
                  <a:schemeClr val="tx1"/>
                </a:solidFill>
              </a:endParaRPr>
            </a:p>
            <a:p>
              <a:pPr marL="609600" indent="-609600" fontAlgn="auto">
                <a:spcBef>
                  <a:spcPts val="600"/>
                </a:spcBef>
                <a:spcAft>
                  <a:spcPts val="600"/>
                </a:spcAft>
                <a:buFont typeface="+mj-lt"/>
                <a:buAutoNum type="arabicPeriod"/>
                <a:defRPr/>
              </a:pPr>
              <a:r>
                <a:rPr lang="en-US" sz="2000" dirty="0" smtClean="0">
                  <a:solidFill>
                    <a:schemeClr val="tx1"/>
                  </a:solidFill>
                </a:rPr>
                <a:t>Partner with a senior </a:t>
              </a:r>
              <a:r>
                <a:rPr lang="en-US" sz="2000" dirty="0">
                  <a:solidFill>
                    <a:schemeClr val="tx1"/>
                  </a:solidFill>
                </a:rPr>
                <a:t>e</a:t>
              </a:r>
              <a:r>
                <a:rPr lang="en-US" sz="2000" dirty="0" smtClean="0">
                  <a:solidFill>
                    <a:schemeClr val="tx1"/>
                  </a:solidFill>
                </a:rPr>
                <a:t>xecutive</a:t>
              </a:r>
              <a:endParaRPr lang="en-US" sz="2000" dirty="0">
                <a:solidFill>
                  <a:schemeClr val="tx1"/>
                </a:solidFill>
              </a:endParaRPr>
            </a:p>
            <a:p>
              <a:pPr marL="609600" indent="-609600" fontAlgn="auto">
                <a:spcBef>
                  <a:spcPts val="600"/>
                </a:spcBef>
                <a:spcAft>
                  <a:spcPts val="600"/>
                </a:spcAft>
                <a:buFont typeface="+mj-lt"/>
                <a:buAutoNum type="arabicPeriod"/>
                <a:defRPr/>
              </a:pPr>
              <a:r>
                <a:rPr lang="en-US" sz="2000" dirty="0">
                  <a:solidFill>
                    <a:schemeClr val="tx1"/>
                  </a:solidFill>
                </a:rPr>
                <a:t>Learn from </a:t>
              </a:r>
              <a:r>
                <a:rPr lang="en-US" sz="2000" dirty="0" smtClean="0">
                  <a:solidFill>
                    <a:schemeClr val="tx1"/>
                  </a:solidFill>
                </a:rPr>
                <a:t>defects</a:t>
              </a:r>
              <a:endParaRPr lang="en-US" sz="2000" dirty="0">
                <a:solidFill>
                  <a:schemeClr val="tx1"/>
                </a:solidFill>
              </a:endParaRPr>
            </a:p>
            <a:p>
              <a:pPr marL="609600" indent="-609600" fontAlgn="auto">
                <a:spcBef>
                  <a:spcPts val="600"/>
                </a:spcBef>
                <a:spcAft>
                  <a:spcPts val="600"/>
                </a:spcAft>
                <a:buFont typeface="+mj-lt"/>
                <a:buAutoNum type="arabicPeriod"/>
                <a:defRPr/>
              </a:pPr>
              <a:r>
                <a:rPr lang="en-US" sz="2000" dirty="0" smtClean="0">
                  <a:solidFill>
                    <a:schemeClr val="tx1"/>
                  </a:solidFill>
                </a:rPr>
                <a:t>Improve </a:t>
              </a:r>
              <a:r>
                <a:rPr lang="en-US" sz="2000" dirty="0">
                  <a:solidFill>
                    <a:schemeClr val="tx1"/>
                  </a:solidFill>
                </a:rPr>
                <a:t>teamwork </a:t>
              </a:r>
              <a:r>
                <a:rPr lang="en-US" sz="2000" dirty="0" smtClean="0">
                  <a:solidFill>
                    <a:schemeClr val="tx1"/>
                  </a:solidFill>
                </a:rPr>
                <a:t>and communication</a:t>
              </a:r>
              <a:endParaRPr lang="en-US" sz="2000" dirty="0">
                <a:solidFill>
                  <a:schemeClr val="tx1"/>
                </a:solidFill>
              </a:endParaRPr>
            </a:p>
          </p:txBody>
        </p:sp>
      </p:grpSp>
      <p:sp>
        <p:nvSpPr>
          <p:cNvPr id="15" name="Rectangle 14"/>
          <p:cNvSpPr/>
          <p:nvPr/>
        </p:nvSpPr>
        <p:spPr bwMode="auto">
          <a:xfrm>
            <a:off x="723900" y="4876800"/>
            <a:ext cx="7696200" cy="4572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spc="600" dirty="0" smtClean="0">
                <a:solidFill>
                  <a:schemeClr val="bg1"/>
                </a:solidFill>
              </a:rPr>
              <a:t>ADAPTIVE COMPONENTS</a:t>
            </a:r>
            <a:endParaRPr lang="en-US" altLang="zh-CN" sz="2000" b="1" spc="600" dirty="0">
              <a:solidFill>
                <a:schemeClr val="bg1"/>
              </a:solidFill>
            </a:endParaRPr>
          </a:p>
        </p:txBody>
      </p:sp>
      <p:sp>
        <p:nvSpPr>
          <p:cNvPr id="16" name="Left Arrow 15" descr="Arrow indicates Step 2: Identify defects."/>
          <p:cNvSpPr/>
          <p:nvPr/>
        </p:nvSpPr>
        <p:spPr bwMode="auto">
          <a:xfrm>
            <a:off x="5715000" y="2743200"/>
            <a:ext cx="762000" cy="676870"/>
          </a:xfrm>
          <a:prstGeom prst="lef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1890490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Communication</a:t>
            </a:r>
            <a:r>
              <a:rPr lang="en-US" dirty="0" smtClean="0">
                <a:solidFill>
                  <a:schemeClr val="bg1"/>
                </a:solidFill>
              </a:rPr>
              <a:t> </a:t>
            </a:r>
            <a:r>
              <a:rPr lang="en-US" dirty="0" smtClean="0">
                <a:solidFill>
                  <a:srgbClr val="FFFFFF"/>
                </a:solidFill>
              </a:rPr>
              <a:t>Breakdowns</a:t>
            </a:r>
            <a:r>
              <a:rPr lang="en-US" baseline="30000" dirty="0" smtClean="0">
                <a:solidFill>
                  <a:srgbClr val="FFFFFF"/>
                </a:solidFill>
              </a:rPr>
              <a:t>6</a:t>
            </a:r>
            <a:r>
              <a:rPr lang="en-US" dirty="0" smtClean="0">
                <a:solidFill>
                  <a:schemeClr val="bg1"/>
                </a:solidFill>
              </a:rPr>
              <a:t> </a:t>
            </a:r>
            <a:endParaRPr lang="en-US" dirty="0">
              <a:solidFill>
                <a:schemeClr val="bg1"/>
              </a:solidFill>
            </a:endParaRPr>
          </a:p>
        </p:txBody>
      </p:sp>
      <p:grpSp>
        <p:nvGrpSpPr>
          <p:cNvPr id="5" name="Group 4" descr="Four bar graphs showing root causes of adverse events including sentinel events, medication errors, delays in treatment, and infection-associated events from 1995 to 2004.&#10;The Y-axis of each graph shows types of events. The X-axis shows percent in 10-percent intervals. In each graph, communication is the most common root cause of each event.  Graphic created by Joint Commission on Accreditation of Healthcare Organizations. &#10;"/>
          <p:cNvGrpSpPr/>
          <p:nvPr/>
        </p:nvGrpSpPr>
        <p:grpSpPr>
          <a:xfrm>
            <a:off x="228600" y="1596364"/>
            <a:ext cx="8805333" cy="4728236"/>
            <a:chOff x="2819400" y="1447800"/>
            <a:chExt cx="6324600" cy="4787992"/>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51073"/>
            <a:stretch>
              <a:fillRect/>
            </a:stretch>
          </p:blipFill>
          <p:spPr bwMode="auto">
            <a:xfrm>
              <a:off x="2819400" y="1447800"/>
              <a:ext cx="3124200"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4" descr="Five bar graphs showing  root causes of sentinal events, medication errors, delays in treatment, ventilator events, infection-associated events from 1995 to 2004. In each graph, communication is the most common root cause of each event."/>
            <p:cNvPicPr>
              <a:picLocks noChangeAspect="1" noChangeArrowheads="1"/>
            </p:cNvPicPr>
            <p:nvPr/>
          </p:nvPicPr>
          <p:blipFill>
            <a:blip r:embed="rId4" cstate="print">
              <a:extLst>
                <a:ext uri="{28A0092B-C50C-407E-A947-70E740481C1C}">
                  <a14:useLocalDpi xmlns:a14="http://schemas.microsoft.com/office/drawing/2010/main" val="0"/>
                </a:ext>
              </a:extLst>
            </a:blip>
            <a:srcRect b="50000"/>
            <a:stretch>
              <a:fillRect/>
            </a:stretch>
          </p:blipFill>
          <p:spPr bwMode="auto">
            <a:xfrm>
              <a:off x="6019800" y="1453193"/>
              <a:ext cx="3124200"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5" descr="Five bar graphs showing  root causes of sentinal events, medication errors, delays in treatment, ventilator events, infection-associated events from 1995 to 2004. In each graph, communication is the most common root cause of each event."/>
            <p:cNvPicPr>
              <a:picLocks noChangeAspect="1" noChangeArrowheads="1"/>
            </p:cNvPicPr>
            <p:nvPr/>
          </p:nvPicPr>
          <p:blipFill>
            <a:blip r:embed="rId5" cstate="print">
              <a:extLst>
                <a:ext uri="{28A0092B-C50C-407E-A947-70E740481C1C}">
                  <a14:useLocalDpi xmlns:a14="http://schemas.microsoft.com/office/drawing/2010/main" val="0"/>
                </a:ext>
              </a:extLst>
            </a:blip>
            <a:srcRect t="50000"/>
            <a:stretch>
              <a:fillRect/>
            </a:stretch>
          </p:blipFill>
          <p:spPr bwMode="auto">
            <a:xfrm>
              <a:off x="5916675" y="3924392"/>
              <a:ext cx="312420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6" descr="Five bar graphs showing  root causes of sentinal events, medication errors, delays in treatment, ventilator events, infection-associated events from 1995 to 2004. In each graph, communication is the most common root cause of each event."/>
            <p:cNvPicPr>
              <a:picLocks noChangeAspect="1" noChangeArrowheads="1"/>
            </p:cNvPicPr>
            <p:nvPr/>
          </p:nvPicPr>
          <p:blipFill>
            <a:blip r:embed="rId6" cstate="print">
              <a:extLst>
                <a:ext uri="{28A0092B-C50C-407E-A947-70E740481C1C}">
                  <a14:useLocalDpi xmlns:a14="http://schemas.microsoft.com/office/drawing/2010/main" val="0"/>
                </a:ext>
              </a:extLst>
            </a:blip>
            <a:srcRect b="51073"/>
            <a:stretch>
              <a:fillRect/>
            </a:stretch>
          </p:blipFill>
          <p:spPr bwMode="auto">
            <a:xfrm>
              <a:off x="2819400" y="3917017"/>
              <a:ext cx="3124200" cy="226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Rectangle 10" descr="Five bar graphs showing  root causes of sentinal events, medication errors, delays in treatment, ventilator events, infection-associated events from 1995 to 2004. In each graph, communication is the most common root cause of each event."/>
            <p:cNvSpPr/>
            <p:nvPr/>
          </p:nvSpPr>
          <p:spPr bwMode="auto">
            <a:xfrm>
              <a:off x="3220129" y="1958015"/>
              <a:ext cx="535798" cy="132809"/>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12" name="Rectangle 11" descr="Five bar graphs showing  root causes of sentinal events, medication errors, delays in treatment, ventilator events, infection-associated events from 1995 to 2004. In each graph, communication is the most common root cause of each event."/>
            <p:cNvSpPr/>
            <p:nvPr/>
          </p:nvSpPr>
          <p:spPr bwMode="auto">
            <a:xfrm>
              <a:off x="3218067" y="4413977"/>
              <a:ext cx="533400" cy="1524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15" name="Rectangle 14" descr="Five bar graphs showing  root causes of sentinal events, medication errors, delays in treatment, ventilator events, infection-associated events from 1995 to 2004. In each graph, communication is the most common root cause of each event."/>
            <p:cNvSpPr/>
            <p:nvPr/>
          </p:nvSpPr>
          <p:spPr bwMode="auto">
            <a:xfrm>
              <a:off x="6415586" y="1937678"/>
              <a:ext cx="533400" cy="1524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grpSp>
      <p:sp>
        <p:nvSpPr>
          <p:cNvPr id="4" name="TextBox 3"/>
          <p:cNvSpPr txBox="1"/>
          <p:nvPr/>
        </p:nvSpPr>
        <p:spPr>
          <a:xfrm>
            <a:off x="4495800" y="3886200"/>
            <a:ext cx="4648200" cy="615553"/>
          </a:xfrm>
          <a:prstGeom prst="rect">
            <a:avLst/>
          </a:prstGeom>
          <a:solidFill>
            <a:srgbClr val="FFFFFF"/>
          </a:solidFill>
        </p:spPr>
        <p:txBody>
          <a:bodyPr wrap="square" rtlCol="0">
            <a:spAutoFit/>
          </a:bodyPr>
          <a:lstStyle/>
          <a:p>
            <a:pPr algn="ctr"/>
            <a:r>
              <a:rPr lang="en-US" sz="2000" dirty="0" smtClean="0">
                <a:latin typeface="Calibri"/>
                <a:cs typeface="Calibri"/>
              </a:rPr>
              <a:t>Root Causes of Infection-Associated Events</a:t>
            </a:r>
          </a:p>
          <a:p>
            <a:pPr algn="ctr"/>
            <a:r>
              <a:rPr lang="en-US" sz="1400" dirty="0" smtClean="0">
                <a:latin typeface="Calibri"/>
                <a:cs typeface="Calibri"/>
              </a:rPr>
              <a:t>(2005)</a:t>
            </a:r>
            <a:endParaRPr lang="en-US" sz="1400" dirty="0">
              <a:latin typeface="Calibri"/>
              <a:cs typeface="Calibri"/>
            </a:endParaRPr>
          </a:p>
        </p:txBody>
      </p:sp>
      <p:sp>
        <p:nvSpPr>
          <p:cNvPr id="14" name="TextBox 13"/>
          <p:cNvSpPr txBox="1"/>
          <p:nvPr/>
        </p:nvSpPr>
        <p:spPr>
          <a:xfrm>
            <a:off x="4876800" y="1447800"/>
            <a:ext cx="4267200" cy="615553"/>
          </a:xfrm>
          <a:prstGeom prst="rect">
            <a:avLst/>
          </a:prstGeom>
          <a:solidFill>
            <a:srgbClr val="FFFFFF"/>
          </a:solidFill>
        </p:spPr>
        <p:txBody>
          <a:bodyPr wrap="square" rtlCol="0">
            <a:spAutoFit/>
          </a:bodyPr>
          <a:lstStyle/>
          <a:p>
            <a:pPr algn="ctr"/>
            <a:r>
              <a:rPr lang="en-US" sz="2000" dirty="0" smtClean="0">
                <a:latin typeface="Calibri"/>
                <a:cs typeface="Calibri"/>
              </a:rPr>
              <a:t>Root Causes of Delays in Treatment</a:t>
            </a:r>
          </a:p>
          <a:p>
            <a:pPr algn="ctr"/>
            <a:r>
              <a:rPr lang="en-US" sz="1400" dirty="0" smtClean="0">
                <a:latin typeface="Calibri"/>
                <a:cs typeface="Calibri"/>
              </a:rPr>
              <a:t>(1995 – 2004)</a:t>
            </a:r>
          </a:p>
        </p:txBody>
      </p:sp>
      <p:sp>
        <p:nvSpPr>
          <p:cNvPr id="16" name="TextBox 15"/>
          <p:cNvSpPr txBox="1"/>
          <p:nvPr/>
        </p:nvSpPr>
        <p:spPr>
          <a:xfrm>
            <a:off x="609600" y="1447800"/>
            <a:ext cx="3733800" cy="615553"/>
          </a:xfrm>
          <a:prstGeom prst="rect">
            <a:avLst/>
          </a:prstGeom>
          <a:solidFill>
            <a:srgbClr val="FFFFFF"/>
          </a:solidFill>
        </p:spPr>
        <p:txBody>
          <a:bodyPr wrap="square" rtlCol="0">
            <a:spAutoFit/>
          </a:bodyPr>
          <a:lstStyle/>
          <a:p>
            <a:pPr algn="ctr"/>
            <a:r>
              <a:rPr lang="en-US" sz="2000" dirty="0" smtClean="0">
                <a:latin typeface="Calibri"/>
                <a:cs typeface="Calibri"/>
              </a:rPr>
              <a:t>Root Causes of Sentinel Events</a:t>
            </a:r>
          </a:p>
          <a:p>
            <a:pPr algn="ctr"/>
            <a:r>
              <a:rPr lang="en-US" sz="1400" dirty="0" smtClean="0">
                <a:latin typeface="Calibri"/>
                <a:cs typeface="Calibri"/>
              </a:rPr>
              <a:t>(All Categories, 1994 – 2005)</a:t>
            </a:r>
            <a:endParaRPr lang="en-US" sz="1400" dirty="0">
              <a:latin typeface="Calibri"/>
              <a:cs typeface="Calibri"/>
            </a:endParaRPr>
          </a:p>
        </p:txBody>
      </p:sp>
      <p:sp>
        <p:nvSpPr>
          <p:cNvPr id="17" name="TextBox 16"/>
          <p:cNvSpPr txBox="1"/>
          <p:nvPr/>
        </p:nvSpPr>
        <p:spPr>
          <a:xfrm>
            <a:off x="533400" y="3886200"/>
            <a:ext cx="3886200" cy="615553"/>
          </a:xfrm>
          <a:prstGeom prst="rect">
            <a:avLst/>
          </a:prstGeom>
          <a:solidFill>
            <a:srgbClr val="FFFFFF"/>
          </a:solidFill>
        </p:spPr>
        <p:txBody>
          <a:bodyPr wrap="square" rtlCol="0">
            <a:spAutoFit/>
          </a:bodyPr>
          <a:lstStyle/>
          <a:p>
            <a:pPr algn="ctr"/>
            <a:r>
              <a:rPr lang="en-US" sz="2000" dirty="0" smtClean="0">
                <a:latin typeface="Calibri"/>
                <a:cs typeface="Calibri"/>
              </a:rPr>
              <a:t>Root Causes of Medication Errors </a:t>
            </a:r>
          </a:p>
          <a:p>
            <a:pPr algn="ctr"/>
            <a:r>
              <a:rPr lang="en-US" sz="1400" dirty="0" smtClean="0">
                <a:latin typeface="Calibri"/>
                <a:cs typeface="Calibri"/>
              </a:rPr>
              <a:t>(1995 – 2004)</a:t>
            </a:r>
            <a:endParaRPr lang="en-US" sz="1400" dirty="0">
              <a:latin typeface="Calibri"/>
              <a:cs typeface="Calibri"/>
            </a:endParaRPr>
          </a:p>
        </p:txBody>
      </p:sp>
      <p:sp>
        <p:nvSpPr>
          <p:cNvPr id="18" name="Rectangle 17" descr="Five bar graphs showing  root causes of sentinal events, medication errors, delays in treatment, ventilator events, infection-associated events from 1995 to 2004. In each graph, communication is the most common root cause of each event."/>
          <p:cNvSpPr/>
          <p:nvPr/>
        </p:nvSpPr>
        <p:spPr bwMode="auto">
          <a:xfrm>
            <a:off x="5105400" y="4532085"/>
            <a:ext cx="762000" cy="1524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1073192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FF"/>
                </a:solidFill>
                <a:latin typeface="+mn-lt"/>
              </a:rPr>
              <a:t>Basic</a:t>
            </a:r>
            <a:r>
              <a:rPr lang="en-US" dirty="0" smtClean="0">
                <a:latin typeface="+mn-lt"/>
                <a:ea typeface="ＭＳ Ｐゴシック" charset="0"/>
                <a:cs typeface="Arial" pitchFamily="34" charset="0"/>
              </a:rPr>
              <a:t> </a:t>
            </a:r>
            <a:r>
              <a:rPr lang="en-US" dirty="0" smtClean="0">
                <a:solidFill>
                  <a:srgbClr val="FFFFFF"/>
                </a:solidFill>
                <a:latin typeface="+mn-lt"/>
              </a:rPr>
              <a:t>Process </a:t>
            </a:r>
            <a:r>
              <a:rPr lang="en-US" dirty="0">
                <a:solidFill>
                  <a:srgbClr val="FFFFFF"/>
                </a:solidFill>
                <a:latin typeface="+mn-lt"/>
              </a:rPr>
              <a:t>of </a:t>
            </a:r>
            <a:r>
              <a:rPr lang="en-US" dirty="0" smtClean="0">
                <a:solidFill>
                  <a:srgbClr val="FFFFFF"/>
                </a:solidFill>
                <a:latin typeface="+mn-lt"/>
              </a:rPr>
              <a:t>Communication</a:t>
            </a:r>
            <a:r>
              <a:rPr lang="en-US" baseline="30000" dirty="0">
                <a:solidFill>
                  <a:srgbClr val="FFFFFF"/>
                </a:solidFill>
                <a:latin typeface="+mn-lt"/>
              </a:rPr>
              <a:t>7</a:t>
            </a:r>
          </a:p>
        </p:txBody>
      </p:sp>
      <p:pic>
        <p:nvPicPr>
          <p:cNvPr id="5" name="Picture 3" descr="An illustration of communication processes for two different providers (Provider A, shown at the left of the image as a male profile, and Pprovider B, shown at the right of the image as a female profile). The image shows that messages (illustrated by dashed arrows from one provider to the other)  are encoded and decoded based on each provider's unique context. There's only partial overlap when it comes to shared perceptions of message content.&#10;&#10;Permission granted by Elizabeth Dayton. Source: Joint Commission Journal, Jan. 2007." title="Basic Process of Communicatio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12980" b="12980"/>
          <a:stretch>
            <a:fillRect/>
          </a:stretch>
        </p:blipFill>
        <p:spPr bwMode="auto">
          <a:xfrm>
            <a:off x="457200" y="1133104"/>
            <a:ext cx="8229600" cy="473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31783" y="5867400"/>
            <a:ext cx="3112217" cy="584776"/>
          </a:xfrm>
          <a:prstGeom prst="rect">
            <a:avLst/>
          </a:prstGeom>
          <a:noFill/>
        </p:spPr>
        <p:txBody>
          <a:bodyPr wrap="square" rtlCol="0">
            <a:spAutoFit/>
          </a:bodyPr>
          <a:lstStyle/>
          <a:p>
            <a:r>
              <a:rPr lang="en-US" sz="800" dirty="0">
                <a:solidFill>
                  <a:schemeClr val="bg1">
                    <a:lumMod val="65000"/>
                  </a:schemeClr>
                </a:solidFill>
              </a:rPr>
              <a:t>Dayton E, Henrikson K. Teamwork and communication: communication failure: basic components, contributing factors, and the call for structure. Jt Comm J Qual Patient Saf. 2007;31(1):34-47. </a:t>
            </a:r>
            <a:r>
              <a:rPr lang="en-US" sz="800" dirty="0" smtClean="0">
                <a:solidFill>
                  <a:schemeClr val="bg1">
                    <a:lumMod val="65000"/>
                  </a:schemeClr>
                </a:solidFill>
              </a:rPr>
              <a:t>Reproduced with permission.</a:t>
            </a:r>
            <a:endParaRPr lang="en-US" sz="800" dirty="0">
              <a:solidFill>
                <a:schemeClr val="bg1">
                  <a:lumMod val="65000"/>
                </a:schemeClr>
              </a:solidFill>
            </a:endParaRPr>
          </a:p>
        </p:txBody>
      </p:sp>
    </p:spTree>
    <p:extLst>
      <p:ext uri="{BB962C8B-B14F-4D97-AF65-F5344CB8AC3E}">
        <p14:creationId xmlns:p14="http://schemas.microsoft.com/office/powerpoint/2010/main" val="918052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Defect?</a:t>
            </a:r>
            <a:endParaRPr lang="en-US" dirty="0"/>
          </a:p>
        </p:txBody>
      </p:sp>
      <p:sp>
        <p:nvSpPr>
          <p:cNvPr id="4" name="Content Placeholder 3"/>
          <p:cNvSpPr>
            <a:spLocks noGrp="1"/>
          </p:cNvSpPr>
          <p:nvPr>
            <p:ph idx="1"/>
          </p:nvPr>
        </p:nvSpPr>
        <p:spPr/>
        <p:txBody>
          <a:bodyPr>
            <a:normAutofit/>
          </a:bodyPr>
          <a:lstStyle/>
          <a:p>
            <a:pPr algn="ctr">
              <a:buNone/>
            </a:pPr>
            <a:r>
              <a:rPr lang="en-US" sz="4000" dirty="0" smtClean="0"/>
              <a:t>Anything that happens that </a:t>
            </a:r>
          </a:p>
          <a:p>
            <a:pPr algn="ctr">
              <a:buNone/>
            </a:pPr>
            <a:r>
              <a:rPr lang="en-US" sz="4000" dirty="0" smtClean="0"/>
              <a:t>you do not want to happen again</a:t>
            </a:r>
            <a:r>
              <a:rPr lang="en-US" sz="4400" dirty="0" smtClean="0"/>
              <a:t>.</a:t>
            </a:r>
          </a:p>
        </p:txBody>
      </p:sp>
    </p:spTree>
    <p:extLst>
      <p:ext uri="{BB962C8B-B14F-4D97-AF65-F5344CB8AC3E}">
        <p14:creationId xmlns:p14="http://schemas.microsoft.com/office/powerpoint/2010/main" val="147114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69" name="Group 69" descr=" The table presents a series of defects and their interventions:&#10;1. Unstable oxygen tanks on beds resulted in an intervention where oxygen tank holders were repaired or new holders were installed across the institution.&#10;2. A medication look-alike incident led to an intervention where education was conducted, medications were physically. separated and letters were sent to the manufacturer. &#10;3. Missing equipment on a cart resulted in the development of a checklist for stocking the cart.&#10;4. The inconsistent use of Daily Goals during rounding resulted in a group consensus on required elements of the Daily Goals rounding tools.&#10;5. Inaccurate information by residents during rounds resulted in the development of an electronic progress note.&#10;&#10;"/>
          <p:cNvGraphicFramePr>
            <a:graphicFrameLocks noGrp="1"/>
          </p:cNvGraphicFramePr>
          <p:nvPr>
            <p:extLst>
              <p:ext uri="{D42A27DB-BD31-4B8C-83A1-F6EECF244321}">
                <p14:modId xmlns:p14="http://schemas.microsoft.com/office/powerpoint/2010/main" val="2756069628"/>
              </p:ext>
            </p:extLst>
          </p:nvPr>
        </p:nvGraphicFramePr>
        <p:xfrm>
          <a:off x="457200" y="1524000"/>
          <a:ext cx="8153400" cy="4038602"/>
        </p:xfrm>
        <a:graphic>
          <a:graphicData uri="http://schemas.openxmlformats.org/drawingml/2006/table">
            <a:tbl>
              <a:tblPr firstRow="1" bandRow="1">
                <a:tableStyleId>{10A1B5D5-9B99-4C35-A422-299274C87663}</a:tableStyleId>
              </a:tblPr>
              <a:tblGrid>
                <a:gridCol w="3261360"/>
                <a:gridCol w="4892040"/>
              </a:tblGrid>
              <a:tr h="599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spc="0" normalizeH="0" baseline="0" dirty="0" smtClean="0">
                          <a:ln>
                            <a:noFill/>
                          </a:ln>
                          <a:effectLst/>
                        </a:rPr>
                        <a:t>DEFECT</a:t>
                      </a:r>
                      <a:endParaRPr kumimoji="0" lang="en-US" sz="2800" b="1" i="0" u="none" strike="noStrike" cap="none" spc="0" normalizeH="0" baseline="0" dirty="0" smtClean="0">
                        <a:ln>
                          <a:noFill/>
                        </a:ln>
                        <a:solidFill>
                          <a:schemeClr val="tx1"/>
                        </a:solidFill>
                        <a:effectLst/>
                        <a:latin typeface="+mn-lt"/>
                        <a:cs typeface="Arial Narrow"/>
                      </a:endParaRPr>
                    </a:p>
                  </a:txBody>
                  <a:tcPr marL="88174" marR="88174" marT="41332" marB="4133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spc="0" normalizeH="0" baseline="0" dirty="0" smtClean="0">
                          <a:ln>
                            <a:noFill/>
                          </a:ln>
                          <a:effectLst/>
                        </a:rPr>
                        <a:t>INTERVENTION</a:t>
                      </a:r>
                      <a:endParaRPr kumimoji="0" lang="en-US" sz="2800" b="0" i="0" u="none" strike="noStrike" cap="none" spc="0" normalizeH="0" baseline="0" dirty="0" smtClean="0">
                        <a:ln>
                          <a:noFill/>
                        </a:ln>
                        <a:solidFill>
                          <a:schemeClr val="tx1"/>
                        </a:solidFill>
                        <a:effectLst/>
                        <a:latin typeface="+mn-lt"/>
                        <a:cs typeface="Arial Narrow"/>
                      </a:endParaRPr>
                    </a:p>
                  </a:txBody>
                  <a:tcPr marL="88174" marR="88174" marT="41332" marB="41332" anchor="ctr" horzOverflow="overflow"/>
                </a:tc>
              </a:tr>
              <a:tr h="710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Unstable oxygen tanks on beds</a:t>
                      </a:r>
                      <a:endParaRPr kumimoji="0" lang="en-US" sz="2000" b="0" i="0" u="none" strike="noStrike" cap="none" normalizeH="0" baseline="0" dirty="0" smtClean="0">
                        <a:ln>
                          <a:noFill/>
                        </a:ln>
                        <a:solidFill>
                          <a:schemeClr val="tx1"/>
                        </a:solidFill>
                        <a:effectLst/>
                        <a:latin typeface="+mn-lt"/>
                        <a:cs typeface="Arial Narrow"/>
                      </a:endParaRPr>
                    </a:p>
                  </a:txBody>
                  <a:tcPr marL="88174" marR="88174" marT="41332" marB="4133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Oxygen tank holders repaired or new holders installed institutionwide </a:t>
                      </a:r>
                      <a:endParaRPr kumimoji="0" lang="en-US" sz="2000" b="0" i="0" u="none" strike="noStrike" cap="none" normalizeH="0" baseline="0" dirty="0" smtClean="0">
                        <a:ln>
                          <a:noFill/>
                        </a:ln>
                        <a:solidFill>
                          <a:schemeClr val="tx1"/>
                        </a:solidFill>
                        <a:effectLst/>
                        <a:latin typeface="+mn-lt"/>
                        <a:cs typeface="Arial Narrow"/>
                      </a:endParaRPr>
                    </a:p>
                  </a:txBody>
                  <a:tcPr marL="88174" marR="88174" marT="41332" marB="41332" anchor="ctr" horzOverflow="overflow"/>
                </a:tc>
              </a:tr>
              <a:tr h="710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Medication lookalike</a:t>
                      </a:r>
                      <a:endParaRPr kumimoji="0" lang="en-US" sz="2000" b="0" i="0" u="none" strike="noStrike" cap="none" normalizeH="0" baseline="0" dirty="0" smtClean="0">
                        <a:ln>
                          <a:noFill/>
                        </a:ln>
                        <a:solidFill>
                          <a:schemeClr val="tx1"/>
                        </a:solidFill>
                        <a:effectLst/>
                        <a:latin typeface="+mn-lt"/>
                        <a:cs typeface="Arial Narrow"/>
                      </a:endParaRPr>
                    </a:p>
                  </a:txBody>
                  <a:tcPr marL="88174" marR="88174" marT="41332" marB="4133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Education conducted, medications physically separated, and letter sent to manufacturer</a:t>
                      </a:r>
                      <a:endParaRPr kumimoji="0" lang="en-US" sz="2000" b="0" i="0" u="none" strike="noStrike" cap="none" normalizeH="0" baseline="0" dirty="0" smtClean="0">
                        <a:ln>
                          <a:noFill/>
                        </a:ln>
                        <a:solidFill>
                          <a:schemeClr val="tx1"/>
                        </a:solidFill>
                        <a:effectLst/>
                        <a:latin typeface="+mn-lt"/>
                        <a:cs typeface="Arial Narrow"/>
                      </a:endParaRPr>
                    </a:p>
                  </a:txBody>
                  <a:tcPr marL="88174" marR="88174" marT="41332" marB="41332" anchor="ctr" horzOverflow="overflow"/>
                </a:tc>
              </a:tr>
              <a:tr h="599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Missing equipment on cart</a:t>
                      </a:r>
                      <a:endParaRPr kumimoji="0" lang="en-US" sz="2000" b="0" i="0" u="none" strike="noStrike" cap="none" normalizeH="0" baseline="0" dirty="0" smtClean="0">
                        <a:ln>
                          <a:noFill/>
                        </a:ln>
                        <a:solidFill>
                          <a:schemeClr val="tx1"/>
                        </a:solidFill>
                        <a:effectLst/>
                        <a:latin typeface="+mn-lt"/>
                        <a:cs typeface="Arial Narrow"/>
                      </a:endParaRPr>
                    </a:p>
                  </a:txBody>
                  <a:tcPr marL="88174" marR="88174" marT="41332" marB="4133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Checklist developed for stocking cart</a:t>
                      </a:r>
                      <a:endParaRPr kumimoji="0" lang="en-US" sz="2000" b="0" i="0" u="none" strike="noStrike" cap="none" normalizeH="0" baseline="0" dirty="0" smtClean="0">
                        <a:ln>
                          <a:noFill/>
                        </a:ln>
                        <a:solidFill>
                          <a:schemeClr val="tx1"/>
                        </a:solidFill>
                        <a:effectLst/>
                        <a:latin typeface="+mn-lt"/>
                        <a:cs typeface="Arial Narrow"/>
                      </a:endParaRPr>
                    </a:p>
                  </a:txBody>
                  <a:tcPr marL="88174" marR="88174" marT="41332" marB="41332" anchor="ctr" horzOverflow="overflow"/>
                </a:tc>
              </a:tr>
              <a:tr h="710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Inconsistent use of Daily Goals rounding tool</a:t>
                      </a:r>
                      <a:endParaRPr kumimoji="0" lang="en-US" sz="2000" b="0" i="0" u="none" strike="noStrike" cap="none" normalizeH="0" baseline="0" dirty="0" smtClean="0">
                        <a:ln>
                          <a:noFill/>
                        </a:ln>
                        <a:solidFill>
                          <a:schemeClr val="tx1"/>
                        </a:solidFill>
                        <a:effectLst/>
                        <a:latin typeface="+mn-lt"/>
                        <a:cs typeface="Arial Narrow"/>
                      </a:endParaRPr>
                    </a:p>
                  </a:txBody>
                  <a:tcPr marL="88174" marR="88174" marT="41332" marB="4133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Consensus reached on required elements of Daily Goals rounding tool</a:t>
                      </a:r>
                      <a:endParaRPr kumimoji="0" lang="en-US" sz="2000" b="0" i="0" u="none" strike="noStrike" cap="none" normalizeH="0" baseline="0" dirty="0" smtClean="0">
                        <a:ln>
                          <a:noFill/>
                        </a:ln>
                        <a:solidFill>
                          <a:schemeClr val="tx1"/>
                        </a:solidFill>
                        <a:effectLst/>
                        <a:latin typeface="+mn-lt"/>
                        <a:cs typeface="Arial Narrow"/>
                      </a:endParaRPr>
                    </a:p>
                  </a:txBody>
                  <a:tcPr marL="88174" marR="88174" marT="41332" marB="41332" anchor="ctr" horzOverflow="overflow"/>
                </a:tc>
              </a:tr>
              <a:tr h="710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Inaccurate information by residents during rounds</a:t>
                      </a:r>
                      <a:endParaRPr kumimoji="0" lang="en-US" sz="2000" b="0" i="0" u="none" strike="noStrike" cap="none" normalizeH="0" baseline="0" dirty="0" smtClean="0">
                        <a:ln>
                          <a:noFill/>
                        </a:ln>
                        <a:solidFill>
                          <a:schemeClr val="tx1"/>
                        </a:solidFill>
                        <a:effectLst/>
                        <a:latin typeface="+mn-lt"/>
                        <a:cs typeface="Arial Narrow"/>
                      </a:endParaRPr>
                    </a:p>
                  </a:txBody>
                  <a:tcPr marL="88174" marR="88174" marT="41332" marB="4133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Electronic progress note developed</a:t>
                      </a:r>
                      <a:endParaRPr kumimoji="0" lang="en-US" sz="2000" b="0" i="0" u="none" strike="noStrike" cap="none" normalizeH="0" baseline="0" dirty="0" smtClean="0">
                        <a:ln>
                          <a:noFill/>
                        </a:ln>
                        <a:solidFill>
                          <a:schemeClr val="tx1"/>
                        </a:solidFill>
                        <a:effectLst/>
                        <a:latin typeface="+mn-lt"/>
                        <a:cs typeface="Arial Narrow"/>
                      </a:endParaRPr>
                    </a:p>
                  </a:txBody>
                  <a:tcPr marL="88174" marR="88174" marT="41332" marB="41332" anchor="ctr" horzOverflow="overflow"/>
                </a:tc>
              </a:tr>
            </a:tbl>
          </a:graphicData>
        </a:graphic>
      </p:graphicFrame>
      <p:sp>
        <p:nvSpPr>
          <p:cNvPr id="38976" name="Rectangle 64"/>
          <p:cNvSpPr>
            <a:spLocks noChangeArrowheads="1"/>
          </p:cNvSpPr>
          <p:nvPr/>
        </p:nvSpPr>
        <p:spPr bwMode="auto">
          <a:xfrm>
            <a:off x="0" y="6715125"/>
            <a:ext cx="184150" cy="369888"/>
          </a:xfrm>
          <a:prstGeom prst="rect">
            <a:avLst/>
          </a:prstGeom>
          <a:noFill/>
          <a:ln w="9525">
            <a:noFill/>
            <a:miter lim="800000"/>
            <a:headEnd/>
            <a:tailEnd/>
          </a:ln>
        </p:spPr>
        <p:txBody>
          <a:bodyPr wrap="none" anchor="ctr">
            <a:spAutoFit/>
          </a:bodyPr>
          <a:lstStyle/>
          <a:p>
            <a:endParaRPr lang="en-US" dirty="0"/>
          </a:p>
        </p:txBody>
      </p:sp>
      <p:sp>
        <p:nvSpPr>
          <p:cNvPr id="11" name="Title 1"/>
          <p:cNvSpPr txBox="1">
            <a:spLocks/>
          </p:cNvSpPr>
          <p:nvPr/>
        </p:nvSpPr>
        <p:spPr>
          <a:xfrm>
            <a:off x="-3124200" y="-838200"/>
            <a:ext cx="8610600" cy="685800"/>
          </a:xfrm>
          <a:prstGeom prst="rect">
            <a:avLst/>
          </a:prstGeom>
        </p:spPr>
        <p:txBody>
          <a:bodyPr vert="horz" lIns="91440" tIns="45720" rIns="91440" bIns="45720" rtlCol="0" anchor="ctr">
            <a:noAutofit/>
          </a:bodyPr>
          <a:lstStyle>
            <a:lvl1pPr>
              <a:spcBef>
                <a:spcPct val="0"/>
              </a:spcBef>
              <a:buNone/>
              <a:defRPr sz="3200" b="0">
                <a:solidFill>
                  <a:srgbClr val="FFFFFF"/>
                </a:solidFill>
                <a:latin typeface="Arial"/>
                <a:ea typeface="+mj-ea"/>
                <a:cs typeface="Arial"/>
              </a:defRPr>
            </a:lvl1pPr>
          </a:lstStyle>
          <a:p>
            <a:endParaRPr lang="en-US" dirty="0"/>
          </a:p>
        </p:txBody>
      </p:sp>
      <p:sp>
        <p:nvSpPr>
          <p:cNvPr id="4" name="Title 3"/>
          <p:cNvSpPr>
            <a:spLocks noGrp="1"/>
          </p:cNvSpPr>
          <p:nvPr>
            <p:ph type="title"/>
          </p:nvPr>
        </p:nvSpPr>
        <p:spPr/>
        <p:txBody>
          <a:bodyPr>
            <a:noAutofit/>
          </a:bodyPr>
          <a:lstStyle/>
          <a:p>
            <a:pPr>
              <a:lnSpc>
                <a:spcPct val="90000"/>
              </a:lnSpc>
            </a:pPr>
            <a:r>
              <a:rPr lang="en-US" dirty="0"/>
              <a:t>Defect Examples That </a:t>
            </a:r>
            <a:r>
              <a:rPr lang="en-US" dirty="0" smtClean="0"/>
              <a:t>Affect </a:t>
            </a:r>
            <a:r>
              <a:rPr lang="en-US" dirty="0"/>
              <a:t>Patient </a:t>
            </a:r>
            <a:r>
              <a:rPr lang="en-US" dirty="0" smtClean="0"/>
              <a:t>Safety</a:t>
            </a:r>
            <a:endParaRPr lang="en-US" dirty="0"/>
          </a:p>
        </p:txBody>
      </p:sp>
    </p:spTree>
    <p:extLst>
      <p:ext uri="{BB962C8B-B14F-4D97-AF65-F5344CB8AC3E}">
        <p14:creationId xmlns:p14="http://schemas.microsoft.com/office/powerpoint/2010/main" val="227362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Autofit/>
          </a:bodyPr>
          <a:lstStyle/>
          <a:p>
            <a:pPr marL="0" indent="0">
              <a:spcBef>
                <a:spcPts val="0"/>
              </a:spcBef>
              <a:spcAft>
                <a:spcPts val="600"/>
              </a:spcAft>
              <a:buNone/>
            </a:pPr>
            <a:r>
              <a:rPr lang="en-US" sz="2800" dirty="0"/>
              <a:t>After this session, you will be able </a:t>
            </a:r>
            <a:r>
              <a:rPr lang="en-US" sz="2800" dirty="0" smtClean="0"/>
              <a:t>to</a:t>
            </a:r>
            <a:r>
              <a:rPr lang="en-US" sz="2800" dirty="0"/>
              <a:t>–</a:t>
            </a:r>
            <a:endParaRPr lang="en-US" sz="2800" dirty="0" smtClean="0"/>
          </a:p>
          <a:p>
            <a:pPr lvl="0">
              <a:spcBef>
                <a:spcPts val="0"/>
              </a:spcBef>
              <a:spcAft>
                <a:spcPts val="600"/>
              </a:spcAft>
            </a:pPr>
            <a:r>
              <a:rPr lang="en-US" sz="2400" dirty="0" smtClean="0"/>
              <a:t>Educate </a:t>
            </a:r>
            <a:r>
              <a:rPr lang="en-US" sz="2400" dirty="0"/>
              <a:t>your team and executive partners on the </a:t>
            </a:r>
            <a:r>
              <a:rPr lang="en-US" sz="2400" i="1" dirty="0"/>
              <a:t>Science of Safety</a:t>
            </a:r>
            <a:r>
              <a:rPr lang="en-US" sz="2400" dirty="0"/>
              <a:t> </a:t>
            </a:r>
          </a:p>
          <a:p>
            <a:pPr lvl="0">
              <a:spcBef>
                <a:spcPts val="0"/>
              </a:spcBef>
              <a:spcAft>
                <a:spcPts val="600"/>
              </a:spcAft>
            </a:pPr>
            <a:r>
              <a:rPr lang="en-US" sz="2400" dirty="0"/>
              <a:t>Identify defects within your </a:t>
            </a:r>
            <a:r>
              <a:rPr lang="en-US" sz="2400" dirty="0" smtClean="0"/>
              <a:t>operating room </a:t>
            </a:r>
            <a:r>
              <a:rPr lang="en-US" sz="2400" dirty="0"/>
              <a:t>by administering the Perioperative Safety Staff Assessment (PSSA)</a:t>
            </a:r>
          </a:p>
          <a:p>
            <a:pPr lvl="0">
              <a:spcBef>
                <a:spcPts val="0"/>
              </a:spcBef>
              <a:spcAft>
                <a:spcPts val="600"/>
              </a:spcAft>
            </a:pPr>
            <a:r>
              <a:rPr lang="en-US" sz="2400" dirty="0"/>
              <a:t>Distribute and share PSSA results with your </a:t>
            </a:r>
            <a:r>
              <a:rPr lang="en-US" sz="2400" dirty="0" smtClean="0"/>
              <a:t>team</a:t>
            </a:r>
            <a:endParaRPr lang="en-US" sz="2400" dirty="0"/>
          </a:p>
          <a:p>
            <a:pPr>
              <a:spcBef>
                <a:spcPts val="0"/>
              </a:spcBef>
              <a:spcAft>
                <a:spcPts val="600"/>
              </a:spcAft>
            </a:pPr>
            <a:r>
              <a:rPr lang="en-US" sz="2400" dirty="0"/>
              <a:t>Locate </a:t>
            </a:r>
            <a:r>
              <a:rPr lang="en-US" sz="2400" dirty="0" smtClean="0"/>
              <a:t>resources </a:t>
            </a:r>
            <a:r>
              <a:rPr lang="en-US" sz="2400" dirty="0"/>
              <a:t>on the </a:t>
            </a:r>
            <a:r>
              <a:rPr lang="en-US" sz="2400" dirty="0" smtClean="0"/>
              <a:t>program </a:t>
            </a:r>
            <a:r>
              <a:rPr lang="en-US" sz="2400" dirty="0"/>
              <a:t>Web site to help complete the above tasks</a:t>
            </a:r>
          </a:p>
          <a:p>
            <a:pPr lvl="0">
              <a:spcBef>
                <a:spcPts val="0"/>
              </a:spcBef>
              <a:spcAft>
                <a:spcPts val="600"/>
              </a:spcAft>
            </a:pPr>
            <a:r>
              <a:rPr lang="en-US" sz="2400" dirty="0"/>
              <a:t>Apply </a:t>
            </a:r>
            <a:r>
              <a:rPr lang="en-US" sz="2400" i="1" dirty="0"/>
              <a:t>Science of Safety </a:t>
            </a:r>
            <a:r>
              <a:rPr lang="en-US" sz="2400" dirty="0"/>
              <a:t>principles</a:t>
            </a:r>
            <a:r>
              <a:rPr lang="en-US" sz="2400" i="1" dirty="0"/>
              <a:t> </a:t>
            </a:r>
            <a:r>
              <a:rPr lang="en-US" sz="2400" dirty="0"/>
              <a:t>to your </a:t>
            </a:r>
            <a:r>
              <a:rPr lang="en-US" sz="2400" dirty="0" smtClean="0"/>
              <a:t>work</a:t>
            </a:r>
            <a:endParaRPr lang="en-US" sz="2400" dirty="0"/>
          </a:p>
        </p:txBody>
      </p:sp>
      <p:sp>
        <p:nvSpPr>
          <p:cNvPr id="4" name="TextBox 3"/>
          <p:cNvSpPr txBox="1"/>
          <p:nvPr/>
        </p:nvSpPr>
        <p:spPr>
          <a:xfrm>
            <a:off x="1524000" y="1371600"/>
            <a:ext cx="184666" cy="584776"/>
          </a:xfrm>
          <a:prstGeom prst="rect">
            <a:avLst/>
          </a:prstGeom>
          <a:noFill/>
        </p:spPr>
        <p:txBody>
          <a:bodyPr wrap="none" rtlCol="0">
            <a:spAutoFit/>
          </a:bodyPr>
          <a:lstStyle/>
          <a:p>
            <a:pPr lvl="0"/>
            <a:endParaRPr lang="en-US" sz="3200" i="1" dirty="0">
              <a:solidFill>
                <a:srgbClr val="4BACC6"/>
              </a:solidFill>
            </a:endParaRPr>
          </a:p>
        </p:txBody>
      </p:sp>
    </p:spTree>
    <p:extLst>
      <p:ext uri="{BB962C8B-B14F-4D97-AF65-F5344CB8AC3E}">
        <p14:creationId xmlns:p14="http://schemas.microsoft.com/office/powerpoint/2010/main" val="2915505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dirty="0" smtClean="0">
                <a:solidFill>
                  <a:srgbClr val="FFFFFF"/>
                </a:solidFill>
              </a:rPr>
              <a:t>How</a:t>
            </a:r>
            <a:r>
              <a:rPr lang="en-US" dirty="0" smtClean="0"/>
              <a:t> </a:t>
            </a:r>
            <a:r>
              <a:rPr lang="en-US" dirty="0" smtClean="0">
                <a:solidFill>
                  <a:srgbClr val="FFFFFF"/>
                </a:solidFill>
              </a:rPr>
              <a:t>Can Your Team Identify Defects?</a:t>
            </a:r>
            <a:endParaRPr lang="en-US" dirty="0">
              <a:solidFill>
                <a:srgbClr val="FFFFFF"/>
              </a:solidFill>
            </a:endParaRPr>
          </a:p>
        </p:txBody>
      </p:sp>
      <p:sp>
        <p:nvSpPr>
          <p:cNvPr id="4" name="Content Placeholder 3"/>
          <p:cNvSpPr>
            <a:spLocks noGrp="1"/>
          </p:cNvSpPr>
          <p:nvPr>
            <p:ph idx="1"/>
          </p:nvPr>
        </p:nvSpPr>
        <p:spPr/>
        <p:txBody>
          <a:bodyPr>
            <a:normAutofit/>
          </a:bodyPr>
          <a:lstStyle/>
          <a:p>
            <a:pPr>
              <a:spcBef>
                <a:spcPts val="0"/>
              </a:spcBef>
              <a:spcAft>
                <a:spcPts val="1200"/>
              </a:spcAft>
            </a:pPr>
            <a:r>
              <a:rPr lang="en-US" sz="2800" dirty="0" smtClean="0"/>
              <a:t>Event reporting systems, liability claims, sentinel events, morbidity and mortality conferences</a:t>
            </a:r>
          </a:p>
          <a:p>
            <a:pPr>
              <a:spcBef>
                <a:spcPts val="0"/>
              </a:spcBef>
              <a:spcAft>
                <a:spcPts val="1200"/>
              </a:spcAft>
            </a:pPr>
            <a:r>
              <a:rPr lang="en-US" sz="2800" dirty="0" smtClean="0"/>
              <a:t>Perioperative Staff Safety Assessment (PSSA)</a:t>
            </a:r>
          </a:p>
          <a:p>
            <a:pPr lvl="1">
              <a:spcBef>
                <a:spcPts val="0"/>
              </a:spcBef>
              <a:spcAft>
                <a:spcPts val="1200"/>
              </a:spcAft>
            </a:pPr>
            <a:r>
              <a:rPr lang="en-US" sz="2400" dirty="0" smtClean="0"/>
              <a:t>Four-question survey</a:t>
            </a:r>
          </a:p>
          <a:p>
            <a:pPr lvl="1">
              <a:spcBef>
                <a:spcPts val="0"/>
              </a:spcBef>
              <a:spcAft>
                <a:spcPts val="1200"/>
              </a:spcAft>
            </a:pPr>
            <a:r>
              <a:rPr lang="en-US" sz="2400" dirty="0"/>
              <a:t>C</a:t>
            </a:r>
            <a:r>
              <a:rPr lang="en-US" sz="2400" dirty="0" smtClean="0"/>
              <a:t>ompleted by ALL staff members in the clinical area, not just medical</a:t>
            </a:r>
            <a:r>
              <a:rPr lang="en-US" sz="2400" dirty="0"/>
              <a:t> </a:t>
            </a:r>
            <a:r>
              <a:rPr lang="en-US" sz="2400" dirty="0" smtClean="0"/>
              <a:t>staff</a:t>
            </a:r>
            <a:endParaRPr lang="en-US" sz="2400" dirty="0"/>
          </a:p>
        </p:txBody>
      </p:sp>
    </p:spTree>
    <p:extLst>
      <p:ext uri="{BB962C8B-B14F-4D97-AF65-F5344CB8AC3E}">
        <p14:creationId xmlns:p14="http://schemas.microsoft.com/office/powerpoint/2010/main" val="135788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dirty="0" smtClean="0">
                <a:solidFill>
                  <a:schemeClr val="bg1"/>
                </a:solidFill>
              </a:rPr>
              <a:t>PSSA </a:t>
            </a:r>
            <a:r>
              <a:rPr lang="en-US" dirty="0">
                <a:solidFill>
                  <a:schemeClr val="bg1"/>
                </a:solidFill>
              </a:rPr>
              <a:t>T</a:t>
            </a:r>
            <a:r>
              <a:rPr lang="en-US" dirty="0" smtClean="0">
                <a:solidFill>
                  <a:schemeClr val="bg1"/>
                </a:solidFill>
              </a:rPr>
              <a:t>aps Wisdom of Frontline </a:t>
            </a:r>
            <a:r>
              <a:rPr lang="en-US" dirty="0">
                <a:solidFill>
                  <a:schemeClr val="bg1"/>
                </a:solidFill>
              </a:rPr>
              <a:t>P</a:t>
            </a:r>
            <a:r>
              <a:rPr lang="en-US" dirty="0" smtClean="0">
                <a:solidFill>
                  <a:schemeClr val="bg1"/>
                </a:solidFill>
              </a:rPr>
              <a:t>roviders</a:t>
            </a:r>
            <a:endParaRPr lang="en-US" dirty="0">
              <a:solidFill>
                <a:schemeClr val="bg1"/>
              </a:solidFill>
            </a:endParaRPr>
          </a:p>
        </p:txBody>
      </p:sp>
      <p:sp>
        <p:nvSpPr>
          <p:cNvPr id="4" name="Content Placeholder 3"/>
          <p:cNvSpPr>
            <a:spLocks noGrp="1"/>
          </p:cNvSpPr>
          <p:nvPr>
            <p:ph idx="1"/>
          </p:nvPr>
        </p:nvSpPr>
        <p:spPr/>
        <p:txBody>
          <a:bodyPr>
            <a:normAutofit/>
          </a:bodyPr>
          <a:lstStyle/>
          <a:p>
            <a:pPr>
              <a:spcBef>
                <a:spcPts val="0"/>
              </a:spcBef>
              <a:spcAft>
                <a:spcPts val="600"/>
              </a:spcAft>
            </a:pPr>
            <a:r>
              <a:rPr lang="en-US" dirty="0" smtClean="0"/>
              <a:t>Frontline providers–</a:t>
            </a:r>
          </a:p>
          <a:p>
            <a:pPr lvl="1">
              <a:spcBef>
                <a:spcPts val="0"/>
              </a:spcBef>
              <a:spcAft>
                <a:spcPts val="600"/>
              </a:spcAft>
            </a:pPr>
            <a:r>
              <a:rPr lang="en-US" sz="2800" dirty="0" smtClean="0"/>
              <a:t>Understand the patient safety risks in their clinical areas</a:t>
            </a:r>
          </a:p>
          <a:p>
            <a:pPr lvl="1">
              <a:spcBef>
                <a:spcPts val="0"/>
              </a:spcBef>
              <a:spcAft>
                <a:spcPts val="600"/>
              </a:spcAft>
            </a:pPr>
            <a:r>
              <a:rPr lang="en-US" sz="2800" dirty="0" smtClean="0"/>
              <a:t>Have insight into potential solutions to these problems</a:t>
            </a:r>
          </a:p>
          <a:p>
            <a:pPr>
              <a:spcBef>
                <a:spcPts val="0"/>
              </a:spcBef>
              <a:spcAft>
                <a:spcPts val="600"/>
              </a:spcAft>
            </a:pPr>
            <a:r>
              <a:rPr lang="en-US" dirty="0"/>
              <a:t>T</a:t>
            </a:r>
            <a:r>
              <a:rPr lang="en-US" dirty="0" smtClean="0"/>
              <a:t>ap into this knowledge and use it to guide safety improvement efforts</a:t>
            </a:r>
          </a:p>
          <a:p>
            <a:pPr marL="0" indent="0">
              <a:spcBef>
                <a:spcPts val="0"/>
              </a:spcBef>
              <a:spcAft>
                <a:spcPts val="600"/>
              </a:spcAft>
              <a:buNone/>
            </a:pPr>
            <a:endParaRPr lang="en-US" dirty="0"/>
          </a:p>
        </p:txBody>
      </p:sp>
    </p:spTree>
    <p:extLst>
      <p:ext uri="{BB962C8B-B14F-4D97-AF65-F5344CB8AC3E}">
        <p14:creationId xmlns:p14="http://schemas.microsoft.com/office/powerpoint/2010/main" val="2027182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78"/>
            <a:ext cx="9144000" cy="807522"/>
          </a:xfrm>
        </p:spPr>
        <p:txBody>
          <a:bodyPr>
            <a:noAutofit/>
          </a:bodyPr>
          <a:lstStyle/>
          <a:p>
            <a:r>
              <a:rPr lang="en-US" dirty="0" smtClean="0">
                <a:solidFill>
                  <a:schemeClr val="bg1"/>
                </a:solidFill>
              </a:rPr>
              <a:t>What Is the PSSA? </a:t>
            </a:r>
            <a:endParaRPr lang="en-US" dirty="0">
              <a:solidFill>
                <a:schemeClr val="bg1"/>
              </a:solidFill>
            </a:endParaRPr>
          </a:p>
        </p:txBody>
      </p:sp>
      <p:sp>
        <p:nvSpPr>
          <p:cNvPr id="5" name="Title 1"/>
          <p:cNvSpPr txBox="1">
            <a:spLocks/>
          </p:cNvSpPr>
          <p:nvPr/>
        </p:nvSpPr>
        <p:spPr>
          <a:xfrm>
            <a:off x="457200" y="1219200"/>
            <a:ext cx="70104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r>
              <a:rPr lang="en-US" sz="2400" i="1" dirty="0" smtClean="0">
                <a:solidFill>
                  <a:schemeClr val="tx1"/>
                </a:solidFill>
              </a:rPr>
              <a:t>PSSA asks providers four questions: </a:t>
            </a:r>
            <a:endParaRPr lang="en-US" sz="2400" i="1" dirty="0">
              <a:solidFill>
                <a:schemeClr val="tx1"/>
              </a:solidFill>
            </a:endParaRPr>
          </a:p>
        </p:txBody>
      </p:sp>
      <p:graphicFrame>
        <p:nvGraphicFramePr>
          <p:cNvPr id="6" name="Diagram 5" descr="Presented in orange arrows for visual interest.&#10;&#10;The Staff Safety Assessment asks providers to complete four questions about the issue of patient safety in their clinical area. This simple tool asks:&#10;How will the next patient be harmed?&#10;What can we do to prevent or minimize that harm?&#10;How will the next patient in the operating room get a surgical site infection?&#10;What can we do to prevent the surgical site infection?&#10;"/>
          <p:cNvGraphicFramePr/>
          <p:nvPr>
            <p:extLst>
              <p:ext uri="{D42A27DB-BD31-4B8C-83A1-F6EECF244321}">
                <p14:modId xmlns:p14="http://schemas.microsoft.com/office/powerpoint/2010/main" val="2700908952"/>
              </p:ext>
            </p:extLst>
          </p:nvPr>
        </p:nvGraphicFramePr>
        <p:xfrm>
          <a:off x="-76200" y="1828800"/>
          <a:ext cx="8534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300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dirty="0" smtClean="0">
                <a:solidFill>
                  <a:schemeClr val="bg1"/>
                </a:solidFill>
              </a:rPr>
              <a:t>Who Administers the PSSA and When?</a:t>
            </a:r>
            <a:endParaRPr lang="en-US" dirty="0">
              <a:solidFill>
                <a:schemeClr val="bg1"/>
              </a:solidFill>
            </a:endParaRPr>
          </a:p>
        </p:txBody>
      </p:sp>
      <p:sp>
        <p:nvSpPr>
          <p:cNvPr id="4" name="Content Placeholder 3"/>
          <p:cNvSpPr>
            <a:spLocks noGrp="1"/>
          </p:cNvSpPr>
          <p:nvPr>
            <p:ph idx="1"/>
          </p:nvPr>
        </p:nvSpPr>
        <p:spPr/>
        <p:txBody>
          <a:bodyPr>
            <a:noAutofit/>
          </a:bodyPr>
          <a:lstStyle/>
          <a:p>
            <a:pPr>
              <a:spcBef>
                <a:spcPts val="0"/>
              </a:spcBef>
              <a:spcAft>
                <a:spcPts val="1200"/>
              </a:spcAft>
            </a:pPr>
            <a:r>
              <a:rPr lang="en-US" sz="2800" dirty="0" smtClean="0"/>
              <a:t>Who: safety project lead or a designee</a:t>
            </a:r>
          </a:p>
          <a:p>
            <a:pPr>
              <a:spcBef>
                <a:spcPts val="0"/>
              </a:spcBef>
              <a:spcAft>
                <a:spcPts val="1200"/>
              </a:spcAft>
            </a:pPr>
            <a:r>
              <a:rPr lang="en-US" sz="2800" dirty="0" smtClean="0"/>
              <a:t>Recommendation: Administer PSSA to ALL staff following training on the </a:t>
            </a:r>
            <a:r>
              <a:rPr lang="en-US" sz="2800" i="1" dirty="0" smtClean="0"/>
              <a:t>Science of Safety</a:t>
            </a:r>
            <a:r>
              <a:rPr lang="en-US" sz="2800" dirty="0" smtClean="0"/>
              <a:t> – providers will have lenses to see system problems</a:t>
            </a:r>
          </a:p>
          <a:p>
            <a:pPr>
              <a:spcBef>
                <a:spcPts val="0"/>
              </a:spcBef>
              <a:spcAft>
                <a:spcPts val="1200"/>
              </a:spcAft>
            </a:pPr>
            <a:r>
              <a:rPr lang="en-US" sz="2800" dirty="0" smtClean="0"/>
              <a:t>To encourage staff to report safety concerns, establish a collection box in an accessible location where completed forms can be dropped off</a:t>
            </a:r>
          </a:p>
          <a:p>
            <a:pPr>
              <a:spcBef>
                <a:spcPts val="0"/>
              </a:spcBef>
              <a:spcAft>
                <a:spcPts val="1200"/>
              </a:spcAft>
            </a:pPr>
            <a:r>
              <a:rPr lang="en-US" sz="2800" dirty="0"/>
              <a:t>C</a:t>
            </a:r>
            <a:r>
              <a:rPr lang="en-US" sz="2800" dirty="0" smtClean="0"/>
              <a:t>omplete the PSSA at least every 6 months</a:t>
            </a:r>
          </a:p>
          <a:p>
            <a:pPr>
              <a:spcBef>
                <a:spcPts val="0"/>
              </a:spcBef>
              <a:spcAft>
                <a:spcPts val="1200"/>
              </a:spcAft>
            </a:pPr>
            <a:endParaRPr lang="en-US" sz="2800" dirty="0"/>
          </a:p>
        </p:txBody>
      </p:sp>
    </p:spTree>
    <p:extLst>
      <p:ext uri="{BB962C8B-B14F-4D97-AF65-F5344CB8AC3E}">
        <p14:creationId xmlns:p14="http://schemas.microsoft.com/office/powerpoint/2010/main" val="1486890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dirty="0" smtClean="0">
                <a:solidFill>
                  <a:srgbClr val="FFFFFF"/>
                </a:solidFill>
              </a:rPr>
              <a:t>What’s Next? Interpreting PSSA Results</a:t>
            </a:r>
            <a:endParaRPr lang="en-US" dirty="0">
              <a:solidFill>
                <a:srgbClr val="FFFFFF"/>
              </a:solidFill>
            </a:endParaRPr>
          </a:p>
        </p:txBody>
      </p:sp>
      <p:sp>
        <p:nvSpPr>
          <p:cNvPr id="4" name="Content Placeholder 3"/>
          <p:cNvSpPr>
            <a:spLocks noGrp="1"/>
          </p:cNvSpPr>
          <p:nvPr>
            <p:ph idx="1"/>
          </p:nvPr>
        </p:nvSpPr>
        <p:spPr/>
        <p:txBody>
          <a:bodyPr>
            <a:noAutofit/>
          </a:bodyPr>
          <a:lstStyle/>
          <a:p>
            <a:pPr marL="0" indent="0">
              <a:spcBef>
                <a:spcPts val="0"/>
              </a:spcBef>
              <a:spcAft>
                <a:spcPts val="1200"/>
              </a:spcAft>
              <a:buNone/>
            </a:pPr>
            <a:r>
              <a:rPr lang="en-US" sz="2800" dirty="0"/>
              <a:t>Prioritize identified defects using the following </a:t>
            </a:r>
            <a:r>
              <a:rPr lang="en-US" sz="2800" dirty="0" smtClean="0"/>
              <a:t>criteria:</a:t>
            </a:r>
          </a:p>
          <a:p>
            <a:pPr lvl="0">
              <a:spcBef>
                <a:spcPts val="0"/>
              </a:spcBef>
              <a:spcAft>
                <a:spcPts val="1200"/>
              </a:spcAft>
            </a:pPr>
            <a:r>
              <a:rPr lang="en-US" sz="2800" dirty="0" smtClean="0"/>
              <a:t>Likelihood </a:t>
            </a:r>
            <a:r>
              <a:rPr lang="en-US" sz="2800" dirty="0"/>
              <a:t>of the defect harming the </a:t>
            </a:r>
            <a:r>
              <a:rPr lang="en-US" sz="2800" dirty="0" smtClean="0"/>
              <a:t>patient</a:t>
            </a:r>
            <a:endParaRPr lang="en-US" sz="2800" dirty="0"/>
          </a:p>
          <a:p>
            <a:pPr lvl="0">
              <a:spcBef>
                <a:spcPts val="0"/>
              </a:spcBef>
              <a:spcAft>
                <a:spcPts val="1200"/>
              </a:spcAft>
            </a:pPr>
            <a:r>
              <a:rPr lang="en-US" sz="2800" dirty="0"/>
              <a:t>Severity of harm the defect </a:t>
            </a:r>
            <a:r>
              <a:rPr lang="en-US" sz="2800" dirty="0" smtClean="0"/>
              <a:t>causes</a:t>
            </a:r>
            <a:endParaRPr lang="en-US" sz="2800" dirty="0"/>
          </a:p>
          <a:p>
            <a:pPr lvl="0">
              <a:spcBef>
                <a:spcPts val="0"/>
              </a:spcBef>
              <a:spcAft>
                <a:spcPts val="1200"/>
              </a:spcAft>
            </a:pPr>
            <a:r>
              <a:rPr lang="en-US" sz="2800" dirty="0" smtClean="0"/>
              <a:t>Frequency of the </a:t>
            </a:r>
            <a:r>
              <a:rPr lang="en-US" sz="2800" dirty="0"/>
              <a:t>defect </a:t>
            </a:r>
            <a:r>
              <a:rPr lang="en-US" sz="2800" dirty="0" smtClean="0"/>
              <a:t>occurrence</a:t>
            </a:r>
            <a:endParaRPr lang="en-US" sz="2800" dirty="0"/>
          </a:p>
          <a:p>
            <a:pPr lvl="0">
              <a:spcBef>
                <a:spcPts val="0"/>
              </a:spcBef>
              <a:spcAft>
                <a:spcPts val="1200"/>
              </a:spcAft>
            </a:pPr>
            <a:r>
              <a:rPr lang="en-US" sz="2800" dirty="0"/>
              <a:t>Likelihood </a:t>
            </a:r>
            <a:r>
              <a:rPr lang="en-US" sz="2800" dirty="0" smtClean="0"/>
              <a:t>of preventing defect </a:t>
            </a:r>
            <a:r>
              <a:rPr lang="en-US" sz="2800" dirty="0"/>
              <a:t>in daily </a:t>
            </a:r>
            <a:r>
              <a:rPr lang="en-US" sz="2800" dirty="0" smtClean="0"/>
              <a:t>work</a:t>
            </a:r>
            <a:endParaRPr lang="en-US" sz="2800" dirty="0"/>
          </a:p>
          <a:p>
            <a:pPr marL="0" indent="0">
              <a:spcBef>
                <a:spcPts val="0"/>
              </a:spcBef>
              <a:spcAft>
                <a:spcPts val="1200"/>
              </a:spcAft>
              <a:buNone/>
            </a:pPr>
            <a:endParaRPr lang="en-US" sz="2800" dirty="0" smtClean="0"/>
          </a:p>
        </p:txBody>
      </p:sp>
    </p:spTree>
    <p:extLst>
      <p:ext uri="{BB962C8B-B14F-4D97-AF65-F5344CB8AC3E}">
        <p14:creationId xmlns:p14="http://schemas.microsoft.com/office/powerpoint/2010/main" val="1671738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dirty="0"/>
              <a:t>How Will the </a:t>
            </a:r>
            <a:r>
              <a:rPr lang="en-US" dirty="0" smtClean="0"/>
              <a:t>Next </a:t>
            </a:r>
            <a:r>
              <a:rPr lang="en-US" dirty="0"/>
              <a:t>Patient Be Harmed</a:t>
            </a:r>
            <a:r>
              <a:rPr lang="en-US" dirty="0" smtClean="0"/>
              <a:t>?</a:t>
            </a:r>
            <a:endParaRPr lang="en-US" dirty="0"/>
          </a:p>
        </p:txBody>
      </p:sp>
      <p:grpSp>
        <p:nvGrpSpPr>
          <p:cNvPr id="14" name="Group 13" descr="Bar chart shows percentage of 95 SSI-specific responses from 36 staff members when asked, &quot;How will the next patient be harmed?&quot; Over 60 percent of staff members identified infection control as an important issue.&#10;Reference: Wick EC, Hobson DB, Bennett JL, et al. Implementation of a surgical comprehensive unit-based safety program to reduce surgical site infections. J Am Coll Surg. 2012;215(2):193-200.&#10;&#10;Bar chart with six categories of PSSA percentage of responses specifc to SSI. &#10;Infection Control 68%&#10;Coordination of Care 12%&#10;Communication and Teamwork 12%&#10;Equipment/Supplies 2%&#10;Policies/Protocols 2%&#10;Education/Training 2%&#10;" title="PSSA SAmple Results Specific to SSI"/>
          <p:cNvGrpSpPr/>
          <p:nvPr/>
        </p:nvGrpSpPr>
        <p:grpSpPr>
          <a:xfrm>
            <a:off x="195729" y="1447800"/>
            <a:ext cx="8262471" cy="4645023"/>
            <a:chOff x="0" y="1447800"/>
            <a:chExt cx="8262471" cy="4645023"/>
          </a:xfrm>
        </p:grpSpPr>
        <p:sp>
          <p:nvSpPr>
            <p:cNvPr id="4" name="Title 1"/>
            <p:cNvSpPr txBox="1">
              <a:spLocks/>
            </p:cNvSpPr>
            <p:nvPr/>
          </p:nvSpPr>
          <p:spPr>
            <a:xfrm>
              <a:off x="2133600" y="1447800"/>
              <a:ext cx="5562600" cy="685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FF"/>
                  </a:solidFill>
                  <a:latin typeface="+mj-lt"/>
                  <a:ea typeface="+mj-ea"/>
                  <a:cs typeface="+mj-cs"/>
                </a:defRPr>
              </a:lvl1pPr>
            </a:lstStyle>
            <a:p>
              <a:pPr algn="l"/>
              <a:r>
                <a:rPr lang="en-US" sz="2400" dirty="0" smtClean="0">
                  <a:solidFill>
                    <a:srgbClr val="000000"/>
                  </a:solidFill>
                </a:rPr>
                <a:t>PSSA Sample Results Specific to SSI</a:t>
              </a:r>
              <a:r>
                <a:rPr lang="en-US" sz="2400" baseline="30000" dirty="0" smtClean="0">
                  <a:solidFill>
                    <a:srgbClr val="000000"/>
                  </a:solidFill>
                </a:rPr>
                <a:t>8</a:t>
              </a:r>
              <a:endParaRPr lang="en-US" sz="2400" baseline="30000" dirty="0">
                <a:solidFill>
                  <a:srgbClr val="000000"/>
                </a:solidFill>
              </a:endParaRPr>
            </a:p>
          </p:txBody>
        </p:sp>
        <p:sp>
          <p:nvSpPr>
            <p:cNvPr id="6" name="TextBox 5"/>
            <p:cNvSpPr txBox="1"/>
            <p:nvPr/>
          </p:nvSpPr>
          <p:spPr bwMode="auto">
            <a:xfrm>
              <a:off x="4327408" y="5754269"/>
              <a:ext cx="3702755" cy="338554"/>
            </a:xfrm>
            <a:prstGeom prst="rect">
              <a:avLst/>
            </a:prstGeom>
            <a:noFill/>
          </p:spPr>
          <p:txBody>
            <a:bodyPr>
              <a:spAutoFit/>
            </a:bodyPr>
            <a:lstStyle/>
            <a:p>
              <a:pPr eaLnBrk="0" hangingPunct="0">
                <a:defRPr/>
              </a:pPr>
              <a:r>
                <a:rPr lang="en-US" sz="1600" dirty="0">
                  <a:latin typeface="+mn-lt"/>
                  <a:ea typeface="ＭＳ Ｐゴシック" pitchFamily="-65" charset="-128"/>
                  <a:cs typeface="+mn-cs"/>
                </a:rPr>
                <a:t>Percentage of Responses (%)</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4"/>
            <a:stretch/>
          </p:blipFill>
          <p:spPr bwMode="auto">
            <a:xfrm>
              <a:off x="152400" y="2057400"/>
              <a:ext cx="8110071" cy="35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2286000"/>
              <a:ext cx="3657600" cy="3108543"/>
            </a:xfrm>
            <a:prstGeom prst="rect">
              <a:avLst/>
            </a:prstGeom>
            <a:solidFill>
              <a:srgbClr val="FFFFFF"/>
            </a:solidFill>
          </p:spPr>
          <p:txBody>
            <a:bodyPr wrap="square" rtlCol="0">
              <a:spAutoFit/>
            </a:bodyPr>
            <a:lstStyle/>
            <a:p>
              <a:pPr algn="r">
                <a:spcAft>
                  <a:spcPts val="2400"/>
                </a:spcAft>
              </a:pPr>
              <a:r>
                <a:rPr lang="en-US" sz="1600" dirty="0" smtClean="0">
                  <a:solidFill>
                    <a:schemeClr val="tx1">
                      <a:lumMod val="65000"/>
                      <a:lumOff val="35000"/>
                    </a:schemeClr>
                  </a:solidFill>
                  <a:latin typeface="Arial"/>
                  <a:cs typeface="Arial"/>
                </a:rPr>
                <a:t>Infection Control</a:t>
              </a:r>
            </a:p>
            <a:p>
              <a:pPr algn="r">
                <a:spcAft>
                  <a:spcPts val="2400"/>
                </a:spcAft>
              </a:pPr>
              <a:r>
                <a:rPr lang="en-US" sz="1600" dirty="0" smtClean="0">
                  <a:solidFill>
                    <a:schemeClr val="tx1">
                      <a:lumMod val="65000"/>
                      <a:lumOff val="35000"/>
                    </a:schemeClr>
                  </a:solidFill>
                  <a:latin typeface="Arial"/>
                  <a:cs typeface="Arial"/>
                </a:rPr>
                <a:t>Coordination of Care</a:t>
              </a:r>
            </a:p>
            <a:p>
              <a:pPr algn="r">
                <a:spcAft>
                  <a:spcPts val="2400"/>
                </a:spcAft>
              </a:pPr>
              <a:r>
                <a:rPr lang="en-US" sz="1600" dirty="0" smtClean="0">
                  <a:solidFill>
                    <a:schemeClr val="tx1">
                      <a:lumMod val="65000"/>
                      <a:lumOff val="35000"/>
                    </a:schemeClr>
                  </a:solidFill>
                  <a:latin typeface="Arial"/>
                  <a:cs typeface="Arial"/>
                </a:rPr>
                <a:t>Communication and Teamwork</a:t>
              </a:r>
            </a:p>
            <a:p>
              <a:pPr algn="r">
                <a:spcAft>
                  <a:spcPts val="2400"/>
                </a:spcAft>
              </a:pPr>
              <a:r>
                <a:rPr lang="en-US" sz="1600" dirty="0" smtClean="0">
                  <a:solidFill>
                    <a:schemeClr val="tx1">
                      <a:lumMod val="65000"/>
                      <a:lumOff val="35000"/>
                    </a:schemeClr>
                  </a:solidFill>
                  <a:latin typeface="Arial"/>
                  <a:cs typeface="Arial"/>
                </a:rPr>
                <a:t>Equipment/Supplies</a:t>
              </a:r>
            </a:p>
            <a:p>
              <a:pPr algn="r">
                <a:spcAft>
                  <a:spcPts val="2400"/>
                </a:spcAft>
              </a:pPr>
              <a:r>
                <a:rPr lang="en-US" sz="1600" dirty="0" smtClean="0">
                  <a:solidFill>
                    <a:schemeClr val="tx1">
                      <a:lumMod val="65000"/>
                      <a:lumOff val="35000"/>
                    </a:schemeClr>
                  </a:solidFill>
                  <a:latin typeface="Arial"/>
                  <a:cs typeface="Arial"/>
                </a:rPr>
                <a:t>Policies/Protocols</a:t>
              </a:r>
            </a:p>
            <a:p>
              <a:pPr algn="r">
                <a:spcAft>
                  <a:spcPts val="2400"/>
                </a:spcAft>
              </a:pPr>
              <a:r>
                <a:rPr lang="en-US" sz="1600" dirty="0" smtClean="0">
                  <a:solidFill>
                    <a:schemeClr val="tx1">
                      <a:lumMod val="65000"/>
                      <a:lumOff val="35000"/>
                    </a:schemeClr>
                  </a:solidFill>
                  <a:latin typeface="Arial"/>
                  <a:cs typeface="Arial"/>
                </a:rPr>
                <a:t>Education/Training</a:t>
              </a:r>
              <a:endParaRPr lang="en-US" sz="1600" dirty="0">
                <a:solidFill>
                  <a:schemeClr val="tx1">
                    <a:lumMod val="65000"/>
                    <a:lumOff val="35000"/>
                  </a:schemeClr>
                </a:solidFill>
                <a:latin typeface="Arial"/>
                <a:cs typeface="Arial"/>
              </a:endParaRPr>
            </a:p>
          </p:txBody>
        </p:sp>
      </p:grpSp>
    </p:spTree>
    <p:extLst>
      <p:ext uri="{BB962C8B-B14F-4D97-AF65-F5344CB8AC3E}">
        <p14:creationId xmlns:p14="http://schemas.microsoft.com/office/powerpoint/2010/main" val="167058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FFFF"/>
                </a:solidFill>
              </a:rPr>
              <a:t>PSSA Followup</a:t>
            </a:r>
            <a:endParaRPr lang="en-US" sz="3600" dirty="0">
              <a:solidFill>
                <a:srgbClr val="FFFFFF"/>
              </a:solidFill>
            </a:endParaRPr>
          </a:p>
        </p:txBody>
      </p:sp>
      <p:sp>
        <p:nvSpPr>
          <p:cNvPr id="4" name="Content Placeholder 3"/>
          <p:cNvSpPr>
            <a:spLocks noGrp="1"/>
          </p:cNvSpPr>
          <p:nvPr>
            <p:ph idx="1"/>
          </p:nvPr>
        </p:nvSpPr>
        <p:spPr/>
        <p:txBody>
          <a:bodyPr>
            <a:normAutofit/>
          </a:bodyPr>
          <a:lstStyle/>
          <a:p>
            <a:pPr>
              <a:spcBef>
                <a:spcPts val="600"/>
              </a:spcBef>
              <a:spcAft>
                <a:spcPts val="1200"/>
              </a:spcAft>
            </a:pPr>
            <a:r>
              <a:rPr lang="en-US" sz="2800" dirty="0"/>
              <a:t>It is crucial that physician and nurse leaders respond to staff </a:t>
            </a:r>
            <a:r>
              <a:rPr lang="en-US" sz="2800" dirty="0" smtClean="0"/>
              <a:t>concerns about patient safety</a:t>
            </a:r>
            <a:endParaRPr lang="en-US" sz="2800" dirty="0"/>
          </a:p>
          <a:p>
            <a:pPr>
              <a:spcBef>
                <a:spcPts val="600"/>
              </a:spcBef>
              <a:spcAft>
                <a:spcPts val="1200"/>
              </a:spcAft>
            </a:pPr>
            <a:r>
              <a:rPr lang="en-US" sz="2800" dirty="0" smtClean="0"/>
              <a:t>Your quality team </a:t>
            </a:r>
            <a:r>
              <a:rPr lang="en-US" sz="2800" dirty="0"/>
              <a:t>and other leaders must be ready to </a:t>
            </a:r>
            <a:r>
              <a:rPr lang="en-US" sz="2800" dirty="0" smtClean="0"/>
              <a:t>follow up </a:t>
            </a:r>
            <a:r>
              <a:rPr lang="en-US" sz="2800" dirty="0"/>
              <a:t>on the defects identified </a:t>
            </a:r>
            <a:r>
              <a:rPr lang="en-US" sz="2800" dirty="0" smtClean="0"/>
              <a:t>from </a:t>
            </a:r>
            <a:r>
              <a:rPr lang="en-US" sz="2800" dirty="0"/>
              <a:t>the </a:t>
            </a:r>
            <a:r>
              <a:rPr lang="en-US" sz="2800" dirty="0" smtClean="0"/>
              <a:t>PSSA</a:t>
            </a:r>
          </a:p>
          <a:p>
            <a:pPr>
              <a:spcBef>
                <a:spcPts val="600"/>
              </a:spcBef>
              <a:spcAft>
                <a:spcPts val="1200"/>
              </a:spcAft>
            </a:pPr>
            <a:r>
              <a:rPr lang="en-US" sz="2800" dirty="0" smtClean="0"/>
              <a:t>You will use PSSA data to build your local surgical care improvement bundle</a:t>
            </a:r>
            <a:endParaRPr lang="en-US" sz="2800" dirty="0"/>
          </a:p>
          <a:p>
            <a:pPr>
              <a:spcBef>
                <a:spcPts val="600"/>
              </a:spcBef>
              <a:spcAft>
                <a:spcPts val="1200"/>
              </a:spcAft>
              <a:buNone/>
            </a:pPr>
            <a:endParaRPr lang="en-US" sz="2800" dirty="0"/>
          </a:p>
        </p:txBody>
      </p:sp>
    </p:spTree>
    <p:extLst>
      <p:ext uri="{BB962C8B-B14F-4D97-AF65-F5344CB8AC3E}">
        <p14:creationId xmlns:p14="http://schemas.microsoft.com/office/powerpoint/2010/main" val="1484469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FFFF"/>
                </a:solidFill>
              </a:rPr>
              <a:t>Next Steps</a:t>
            </a:r>
            <a:endParaRPr lang="en-US" dirty="0">
              <a:solidFill>
                <a:srgbClr val="FFFFFF"/>
              </a:solidFill>
            </a:endParaRPr>
          </a:p>
        </p:txBody>
      </p:sp>
      <p:sp>
        <p:nvSpPr>
          <p:cNvPr id="4" name="Content Placeholder 3"/>
          <p:cNvSpPr>
            <a:spLocks noGrp="1"/>
          </p:cNvSpPr>
          <p:nvPr>
            <p:ph idx="1"/>
          </p:nvPr>
        </p:nvSpPr>
        <p:spPr>
          <a:xfrm>
            <a:off x="457200" y="2286000"/>
            <a:ext cx="8229600" cy="3057896"/>
          </a:xfrm>
        </p:spPr>
        <p:txBody>
          <a:bodyPr numCol="2" spcCol="91440">
            <a:noAutofit/>
          </a:bodyPr>
          <a:lstStyle/>
          <a:p>
            <a:pPr>
              <a:spcBef>
                <a:spcPts val="0"/>
              </a:spcBef>
            </a:pPr>
            <a:r>
              <a:rPr lang="en-US" sz="2400" dirty="0"/>
              <a:t>Medical staff </a:t>
            </a:r>
            <a:r>
              <a:rPr lang="en-US" sz="2400" dirty="0" smtClean="0"/>
              <a:t>grand </a:t>
            </a:r>
            <a:r>
              <a:rPr lang="en-US" sz="2400" dirty="0"/>
              <a:t>r</a:t>
            </a:r>
            <a:r>
              <a:rPr lang="en-US" sz="2400" dirty="0" smtClean="0"/>
              <a:t>ounds</a:t>
            </a:r>
            <a:endParaRPr lang="en-US" sz="2400" dirty="0"/>
          </a:p>
          <a:p>
            <a:pPr>
              <a:spcBef>
                <a:spcPts val="0"/>
              </a:spcBef>
            </a:pPr>
            <a:r>
              <a:rPr lang="en-US" sz="2400" dirty="0"/>
              <a:t>New staff orientation</a:t>
            </a:r>
          </a:p>
          <a:p>
            <a:pPr>
              <a:spcBef>
                <a:spcPts val="0"/>
              </a:spcBef>
            </a:pPr>
            <a:r>
              <a:rPr lang="en-US" sz="2400" dirty="0"/>
              <a:t>Regularly scheduled staff meetings (for nurses, anesthesiologists, surgeons, etc.)</a:t>
            </a:r>
          </a:p>
          <a:p>
            <a:pPr>
              <a:spcBef>
                <a:spcPts val="0"/>
              </a:spcBef>
            </a:pPr>
            <a:r>
              <a:rPr lang="en-US" sz="2400" dirty="0"/>
              <a:t>Lunch &amp; Learn sessions</a:t>
            </a:r>
          </a:p>
          <a:p>
            <a:pPr>
              <a:spcBef>
                <a:spcPts val="0"/>
              </a:spcBef>
            </a:pPr>
            <a:r>
              <a:rPr lang="en-US" sz="2400" dirty="0"/>
              <a:t>Special educator sessions</a:t>
            </a:r>
          </a:p>
          <a:p>
            <a:pPr>
              <a:spcBef>
                <a:spcPts val="0"/>
              </a:spcBef>
            </a:pPr>
            <a:r>
              <a:rPr lang="en-US" sz="2400" dirty="0" smtClean="0"/>
              <a:t>Put video in </a:t>
            </a:r>
            <a:r>
              <a:rPr lang="en-US" sz="2400" dirty="0"/>
              <a:t>break room</a:t>
            </a:r>
          </a:p>
          <a:p>
            <a:pPr>
              <a:spcBef>
                <a:spcPts val="0"/>
              </a:spcBef>
            </a:pPr>
            <a:r>
              <a:rPr lang="en-US" sz="2400" dirty="0"/>
              <a:t>Hang up </a:t>
            </a:r>
            <a:r>
              <a:rPr lang="en-US" sz="2400" i="1" dirty="0" smtClean="0"/>
              <a:t>Science of Safety </a:t>
            </a:r>
            <a:r>
              <a:rPr lang="en-US" sz="2400" dirty="0"/>
              <a:t>factsheet in break room, restroom, etc. </a:t>
            </a:r>
          </a:p>
          <a:p>
            <a:pPr>
              <a:spcBef>
                <a:spcPts val="0"/>
              </a:spcBef>
            </a:pPr>
            <a:r>
              <a:rPr lang="en-US" sz="2400" dirty="0"/>
              <a:t>Annual recertification requirements</a:t>
            </a:r>
          </a:p>
          <a:p>
            <a:pPr>
              <a:spcBef>
                <a:spcPts val="0"/>
              </a:spcBef>
            </a:pPr>
            <a:r>
              <a:rPr lang="en-US" sz="2400" dirty="0"/>
              <a:t>Hospital </a:t>
            </a:r>
            <a:r>
              <a:rPr lang="en-US" sz="2400" dirty="0" smtClean="0"/>
              <a:t>intranet</a:t>
            </a:r>
            <a:endParaRPr lang="en-US" sz="2400" dirty="0"/>
          </a:p>
          <a:p>
            <a:pPr>
              <a:spcBef>
                <a:spcPts val="0"/>
              </a:spcBef>
            </a:pPr>
            <a:r>
              <a:rPr lang="en-US" sz="2400" dirty="0"/>
              <a:t>Others</a:t>
            </a:r>
            <a:r>
              <a:rPr lang="en-US" sz="2400" dirty="0" smtClean="0"/>
              <a:t>?</a:t>
            </a:r>
            <a:endParaRPr lang="en-US" sz="2400" dirty="0"/>
          </a:p>
        </p:txBody>
      </p:sp>
      <p:sp>
        <p:nvSpPr>
          <p:cNvPr id="5" name="Title 1"/>
          <p:cNvSpPr txBox="1">
            <a:spLocks/>
          </p:cNvSpPr>
          <p:nvPr/>
        </p:nvSpPr>
        <p:spPr>
          <a:xfrm>
            <a:off x="457200" y="1524000"/>
            <a:ext cx="76962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r>
              <a:rPr lang="en-US" sz="2800" dirty="0" smtClean="0">
                <a:solidFill>
                  <a:srgbClr val="000000"/>
                </a:solidFill>
                <a:latin typeface="Calibri"/>
                <a:cs typeface="Calibri"/>
              </a:rPr>
              <a:t>Present the </a:t>
            </a:r>
            <a:r>
              <a:rPr lang="en-US" sz="2800" i="1" dirty="0" smtClean="0">
                <a:solidFill>
                  <a:srgbClr val="000000"/>
                </a:solidFill>
                <a:latin typeface="Calibri"/>
                <a:cs typeface="Calibri"/>
              </a:rPr>
              <a:t>Science of Safety </a:t>
            </a:r>
            <a:r>
              <a:rPr lang="en-US" sz="2800" dirty="0" smtClean="0">
                <a:solidFill>
                  <a:srgbClr val="000000"/>
                </a:solidFill>
                <a:latin typeface="Calibri"/>
                <a:cs typeface="Calibri"/>
              </a:rPr>
              <a:t>video and administer PSSA during these ideal times:</a:t>
            </a:r>
            <a:endParaRPr lang="en-US" sz="2800" dirty="0">
              <a:solidFill>
                <a:srgbClr val="000000"/>
              </a:solidFill>
              <a:latin typeface="Calibri"/>
              <a:cs typeface="Calibri"/>
            </a:endParaRPr>
          </a:p>
        </p:txBody>
      </p:sp>
    </p:spTree>
    <p:extLst>
      <p:ext uri="{BB962C8B-B14F-4D97-AF65-F5344CB8AC3E}">
        <p14:creationId xmlns:p14="http://schemas.microsoft.com/office/powerpoint/2010/main" val="3600358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600" dirty="0" smtClean="0"/>
              <a:t>Engage Viewers of </a:t>
            </a:r>
            <a:r>
              <a:rPr lang="en-US" sz="3600" i="1" dirty="0" smtClean="0"/>
              <a:t>Science of Safety </a:t>
            </a:r>
            <a:r>
              <a:rPr lang="en-US" sz="3600" dirty="0" smtClean="0"/>
              <a:t>Videos</a:t>
            </a:r>
            <a:endParaRPr lang="en-US" sz="3600" dirty="0"/>
          </a:p>
        </p:txBody>
      </p:sp>
      <p:sp>
        <p:nvSpPr>
          <p:cNvPr id="4" name="Content Placeholder 3"/>
          <p:cNvSpPr>
            <a:spLocks noGrp="1"/>
          </p:cNvSpPr>
          <p:nvPr>
            <p:ph idx="1"/>
          </p:nvPr>
        </p:nvSpPr>
        <p:spPr/>
        <p:txBody>
          <a:bodyPr>
            <a:noAutofit/>
          </a:bodyPr>
          <a:lstStyle/>
          <a:p>
            <a:pPr>
              <a:spcBef>
                <a:spcPts val="0"/>
              </a:spcBef>
              <a:spcAft>
                <a:spcPts val="600"/>
              </a:spcAft>
            </a:pPr>
            <a:r>
              <a:rPr lang="en-US" sz="2800" dirty="0" smtClean="0"/>
              <a:t>What are safety events in the clinical area?</a:t>
            </a:r>
          </a:p>
          <a:p>
            <a:pPr>
              <a:spcBef>
                <a:spcPts val="0"/>
              </a:spcBef>
              <a:spcAft>
                <a:spcPts val="600"/>
              </a:spcAft>
            </a:pPr>
            <a:r>
              <a:rPr lang="en-US" sz="2800" dirty="0" smtClean="0"/>
              <a:t>What systems may have led to these events?</a:t>
            </a:r>
          </a:p>
          <a:p>
            <a:pPr>
              <a:spcBef>
                <a:spcPts val="0"/>
              </a:spcBef>
              <a:spcAft>
                <a:spcPts val="600"/>
              </a:spcAft>
            </a:pPr>
            <a:r>
              <a:rPr lang="en-US" sz="2800" dirty="0" smtClean="0"/>
              <a:t>How can the principles of safe design be applied to prevent future events?</a:t>
            </a:r>
          </a:p>
          <a:p>
            <a:pPr>
              <a:spcBef>
                <a:spcPts val="0"/>
              </a:spcBef>
              <a:spcAft>
                <a:spcPts val="600"/>
              </a:spcAft>
            </a:pPr>
            <a:r>
              <a:rPr lang="en-US" sz="2800" dirty="0" smtClean="0"/>
              <a:t>How can staff and others in the clinical area improve communication?</a:t>
            </a:r>
          </a:p>
          <a:p>
            <a:pPr>
              <a:spcBef>
                <a:spcPts val="0"/>
              </a:spcBef>
              <a:spcAft>
                <a:spcPts val="600"/>
              </a:spcAft>
            </a:pPr>
            <a:r>
              <a:rPr lang="en-US" sz="2800" dirty="0" smtClean="0"/>
              <a:t>How can these concepts be applied in this project?</a:t>
            </a:r>
          </a:p>
        </p:txBody>
      </p:sp>
    </p:spTree>
    <p:extLst>
      <p:ext uri="{BB962C8B-B14F-4D97-AF65-F5344CB8AC3E}">
        <p14:creationId xmlns:p14="http://schemas.microsoft.com/office/powerpoint/2010/main" val="910716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Steps and </a:t>
            </a:r>
            <a:r>
              <a:rPr lang="en-US" dirty="0" smtClean="0"/>
              <a:t>Tools</a:t>
            </a:r>
            <a:endParaRPr lang="en-US" dirty="0"/>
          </a:p>
        </p:txBody>
      </p:sp>
      <p:graphicFrame>
        <p:nvGraphicFramePr>
          <p:cNvPr id="5" name="Content Placeholder 4" descr="Two-column orange table with following headings: Next step, Tools to use&#10;&#10;Educate team on Science of Safety (SOS)&#10;-SOS video&#10;-SOS training attendance sheet&#10;&#10;Administer Perioperative Staff Safety Assessment (PSSA) to team&#10;-Perioperative Staff Safety Assessment&#10;&#10;Collate results of PSSA and share with team&#10;-Reference this presentation for help with sharing results"/>
          <p:cNvGraphicFramePr>
            <a:graphicFrameLocks noGrp="1"/>
          </p:cNvGraphicFramePr>
          <p:nvPr>
            <p:ph idx="1"/>
            <p:extLst>
              <p:ext uri="{D42A27DB-BD31-4B8C-83A1-F6EECF244321}">
                <p14:modId xmlns:p14="http://schemas.microsoft.com/office/powerpoint/2010/main" val="2038389486"/>
              </p:ext>
            </p:extLst>
          </p:nvPr>
        </p:nvGraphicFramePr>
        <p:xfrm>
          <a:off x="762000" y="1676400"/>
          <a:ext cx="7620000" cy="3323478"/>
        </p:xfrm>
        <a:graphic>
          <a:graphicData uri="http://schemas.openxmlformats.org/drawingml/2006/table">
            <a:tbl>
              <a:tblPr firstRow="1" bandRow="1">
                <a:tableStyleId>{10A1B5D5-9B99-4C35-A422-299274C87663}</a:tableStyleId>
              </a:tblPr>
              <a:tblGrid>
                <a:gridCol w="3581400"/>
                <a:gridCol w="4038600"/>
              </a:tblGrid>
              <a:tr h="288403">
                <a:tc>
                  <a:txBody>
                    <a:bodyPr/>
                    <a:lstStyle/>
                    <a:p>
                      <a:r>
                        <a:rPr lang="en-US" sz="2400" dirty="0" smtClean="0"/>
                        <a:t>NEXT STEP</a:t>
                      </a:r>
                      <a:endParaRPr lang="en-US" sz="2400" dirty="0"/>
                    </a:p>
                  </a:txBody>
                  <a:tcPr marL="99753" marR="99753"/>
                </a:tc>
                <a:tc>
                  <a:txBody>
                    <a:bodyPr/>
                    <a:lstStyle/>
                    <a:p>
                      <a:r>
                        <a:rPr lang="en-US" sz="2400" dirty="0" smtClean="0"/>
                        <a:t>TOOLS TO USE</a:t>
                      </a:r>
                      <a:endParaRPr lang="en-US" sz="2400" dirty="0"/>
                    </a:p>
                  </a:txBody>
                  <a:tcPr marL="99753" marR="99753"/>
                </a:tc>
              </a:tr>
              <a:tr h="510251">
                <a:tc>
                  <a:txBody>
                    <a:bodyPr/>
                    <a:lstStyle/>
                    <a:p>
                      <a:r>
                        <a:rPr lang="en-US" sz="2000" dirty="0" smtClean="0"/>
                        <a:t>Educate </a:t>
                      </a:r>
                      <a:r>
                        <a:rPr lang="en-US" sz="2000" baseline="0" dirty="0" smtClean="0"/>
                        <a:t>team on </a:t>
                      </a:r>
                      <a:r>
                        <a:rPr lang="en-US" sz="2000" i="0" baseline="0" dirty="0" smtClean="0"/>
                        <a:t>science of safety</a:t>
                      </a:r>
                      <a:endParaRPr lang="en-US" sz="2000" i="0" dirty="0"/>
                    </a:p>
                  </a:txBody>
                  <a:tcPr marL="99753" marR="99753"/>
                </a:tc>
                <a:tc>
                  <a:txBody>
                    <a:bodyPr/>
                    <a:lstStyle/>
                    <a:p>
                      <a:r>
                        <a:rPr lang="en-US" sz="2000" i="1" dirty="0" smtClean="0"/>
                        <a:t>Science of Safety </a:t>
                      </a:r>
                      <a:r>
                        <a:rPr lang="en-US" sz="2000" dirty="0" smtClean="0"/>
                        <a:t>video</a:t>
                      </a:r>
                    </a:p>
                  </a:txBody>
                  <a:tcPr marL="99753" marR="99753"/>
                </a:tc>
              </a:tr>
              <a:tr h="510251">
                <a:tc>
                  <a:txBody>
                    <a:bodyPr/>
                    <a:lstStyle/>
                    <a:p>
                      <a:r>
                        <a:rPr lang="en-US" sz="2000" dirty="0" smtClean="0"/>
                        <a:t>Record staff</a:t>
                      </a:r>
                      <a:r>
                        <a:rPr lang="en-US" sz="2000" baseline="0" dirty="0" smtClean="0"/>
                        <a:t> that completes training</a:t>
                      </a:r>
                      <a:endParaRPr lang="en-US" sz="2000" dirty="0"/>
                    </a:p>
                  </a:txBody>
                  <a:tcPr marL="99753" marR="99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1" dirty="0" smtClean="0"/>
                        <a:t>Science of Safety</a:t>
                      </a:r>
                      <a:r>
                        <a:rPr lang="en-US" sz="2000" dirty="0" smtClean="0"/>
                        <a:t> training attendance sheet</a:t>
                      </a:r>
                    </a:p>
                  </a:txBody>
                  <a:tcPr marL="99753" marR="99753"/>
                </a:tc>
              </a:tr>
              <a:tr h="732099">
                <a:tc>
                  <a:txBody>
                    <a:bodyPr/>
                    <a:lstStyle/>
                    <a:p>
                      <a:r>
                        <a:rPr lang="en-US" sz="2000" dirty="0" smtClean="0"/>
                        <a:t>Administer </a:t>
                      </a:r>
                      <a:r>
                        <a:rPr lang="en-US" sz="2000" baseline="0" dirty="0" smtClean="0"/>
                        <a:t>PSSA</a:t>
                      </a:r>
                      <a:endParaRPr lang="en-US" sz="2000" dirty="0"/>
                    </a:p>
                  </a:txBody>
                  <a:tcPr marL="99753" marR="99753"/>
                </a:tc>
                <a:tc>
                  <a:txBody>
                    <a:bodyPr/>
                    <a:lstStyle/>
                    <a:p>
                      <a:r>
                        <a:rPr lang="en-US" sz="2000" dirty="0" smtClean="0"/>
                        <a:t>PSSA</a:t>
                      </a:r>
                      <a:endParaRPr lang="en-US" sz="2000" dirty="0"/>
                    </a:p>
                  </a:txBody>
                  <a:tcPr marL="99753" marR="99753"/>
                </a:tc>
              </a:tr>
              <a:tr h="732099">
                <a:tc>
                  <a:txBody>
                    <a:bodyPr/>
                    <a:lstStyle/>
                    <a:p>
                      <a:r>
                        <a:rPr lang="en-US" sz="2000" dirty="0" smtClean="0"/>
                        <a:t>Collate results of PSSA and </a:t>
                      </a:r>
                    </a:p>
                    <a:p>
                      <a:r>
                        <a:rPr lang="en-US" sz="2000" dirty="0" smtClean="0"/>
                        <a:t>share with team</a:t>
                      </a:r>
                      <a:endParaRPr lang="en-US" sz="2000" dirty="0"/>
                    </a:p>
                  </a:txBody>
                  <a:tcPr marL="99753" marR="99753"/>
                </a:tc>
                <a:tc>
                  <a:txBody>
                    <a:bodyPr/>
                    <a:lstStyle/>
                    <a:p>
                      <a:r>
                        <a:rPr lang="en-US" sz="2000" dirty="0" smtClean="0"/>
                        <a:t>Reference this presentation</a:t>
                      </a:r>
                      <a:r>
                        <a:rPr lang="en-US" sz="2000" baseline="0" dirty="0" smtClean="0"/>
                        <a:t> </a:t>
                      </a:r>
                      <a:r>
                        <a:rPr lang="en-US" sz="2000" dirty="0" smtClean="0"/>
                        <a:t>for help with</a:t>
                      </a:r>
                      <a:r>
                        <a:rPr lang="en-US" sz="2000" baseline="0" dirty="0" smtClean="0"/>
                        <a:t> sharing results</a:t>
                      </a:r>
                      <a:endParaRPr lang="en-US" sz="2000" dirty="0"/>
                    </a:p>
                  </a:txBody>
                  <a:tcPr marL="99753" marR="99753"/>
                </a:tc>
              </a:tr>
            </a:tbl>
          </a:graphicData>
        </a:graphic>
      </p:graphicFrame>
      <p:sp>
        <p:nvSpPr>
          <p:cNvPr id="6" name="Title 1"/>
          <p:cNvSpPr txBox="1">
            <a:spLocks/>
          </p:cNvSpPr>
          <p:nvPr/>
        </p:nvSpPr>
        <p:spPr>
          <a:xfrm>
            <a:off x="457200" y="228600"/>
            <a:ext cx="82296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endParaRPr lang="en-US" sz="3200" dirty="0">
              <a:solidFill>
                <a:srgbClr val="FFFFFF"/>
              </a:solidFill>
            </a:endParaRPr>
          </a:p>
        </p:txBody>
      </p:sp>
    </p:spTree>
    <p:extLst>
      <p:ext uri="{BB962C8B-B14F-4D97-AF65-F5344CB8AC3E}">
        <p14:creationId xmlns:p14="http://schemas.microsoft.com/office/powerpoint/2010/main" val="2675972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Content Placeholder 3" descr="Orange box for visual interest, showing CUSP adaptive components:&#10;&#10;1. Educate staff on the science of safety&#10;&#10;2. Identify defects&#10;&#10;3. Partner with a senior executive&#10;&#10;4. Learn from defects&#10;&#10;5. Improve teamwork and communication&#10;"/>
          <p:cNvGrpSpPr>
            <a:grpSpLocks noGrp="1"/>
          </p:cNvGrpSpPr>
          <p:nvPr/>
        </p:nvGrpSpPr>
        <p:grpSpPr bwMode="auto">
          <a:xfrm>
            <a:off x="723900" y="2057400"/>
            <a:ext cx="7696200" cy="3505200"/>
            <a:chOff x="9359347" y="1921419"/>
            <a:chExt cx="3935895" cy="4482297"/>
          </a:xfrm>
        </p:grpSpPr>
        <p:sp>
          <p:nvSpPr>
            <p:cNvPr id="13" name="Rectangle 12"/>
            <p:cNvSpPr/>
            <p:nvPr/>
          </p:nvSpPr>
          <p:spPr>
            <a:xfrm>
              <a:off x="9359347" y="1921419"/>
              <a:ext cx="3935895" cy="753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spc="600" dirty="0" smtClean="0">
                  <a:solidFill>
                    <a:schemeClr val="bg1"/>
                  </a:solidFill>
                </a:rPr>
                <a:t>SAFETY PROGRAM FOR SURGERY</a:t>
              </a:r>
              <a:r>
                <a:rPr lang="en-US" altLang="zh-CN" sz="2000" b="1" spc="600" dirty="0" smtClean="0">
                  <a:solidFill>
                    <a:srgbClr val="FFFFFF"/>
                  </a:solidFill>
                  <a:cs typeface="Arial" charset="0"/>
                </a:rPr>
                <a:t> </a:t>
              </a:r>
              <a:endParaRPr lang="en-US" altLang="zh-CN" sz="2000" b="1" spc="600" dirty="0">
                <a:solidFill>
                  <a:srgbClr val="FFFFFF"/>
                </a:solidFill>
                <a:cs typeface="Arial" charset="0"/>
              </a:endParaRPr>
            </a:p>
          </p:txBody>
        </p:sp>
        <p:sp>
          <p:nvSpPr>
            <p:cNvPr id="14" name="Rectangle 13" descr="Orange box for visual interest. Orange arrow indicates Step 1: Educate staff on the science of safety."/>
            <p:cNvSpPr/>
            <p:nvPr/>
          </p:nvSpPr>
          <p:spPr>
            <a:xfrm>
              <a:off x="9359347" y="2674546"/>
              <a:ext cx="3935895" cy="37291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1600" dirty="0">
                <a:solidFill>
                  <a:schemeClr val="tx1"/>
                </a:solidFill>
              </a:endParaRPr>
            </a:p>
            <a:p>
              <a:pPr marL="609600" indent="-609600" fontAlgn="auto">
                <a:spcBef>
                  <a:spcPts val="600"/>
                </a:spcBef>
                <a:spcAft>
                  <a:spcPts val="600"/>
                </a:spcAft>
                <a:buFont typeface="+mj-lt"/>
                <a:buAutoNum type="arabicPeriod"/>
                <a:defRPr/>
              </a:pPr>
              <a:r>
                <a:rPr lang="en-US" sz="2000" dirty="0">
                  <a:solidFill>
                    <a:schemeClr val="tx1">
                      <a:lumMod val="75000"/>
                    </a:schemeClr>
                  </a:solidFill>
                </a:rPr>
                <a:t>Educate staff on </a:t>
              </a:r>
              <a:r>
                <a:rPr lang="en-US" sz="2000" dirty="0" smtClean="0">
                  <a:solidFill>
                    <a:schemeClr val="tx1">
                      <a:lumMod val="75000"/>
                    </a:schemeClr>
                  </a:solidFill>
                </a:rPr>
                <a:t>the science </a:t>
              </a:r>
              <a:r>
                <a:rPr lang="en-US" sz="2000" dirty="0">
                  <a:solidFill>
                    <a:schemeClr val="tx1">
                      <a:lumMod val="75000"/>
                    </a:schemeClr>
                  </a:solidFill>
                </a:rPr>
                <a:t>of </a:t>
              </a:r>
              <a:r>
                <a:rPr lang="en-US" sz="2000" dirty="0" smtClean="0">
                  <a:solidFill>
                    <a:schemeClr val="tx1">
                      <a:lumMod val="75000"/>
                    </a:schemeClr>
                  </a:solidFill>
                </a:rPr>
                <a:t>safety</a:t>
              </a:r>
              <a:endParaRPr lang="en-US" sz="2000" dirty="0">
                <a:solidFill>
                  <a:schemeClr val="tx1"/>
                </a:solidFill>
              </a:endParaRPr>
            </a:p>
            <a:p>
              <a:pPr marL="609600" indent="-609600" fontAlgn="auto">
                <a:spcBef>
                  <a:spcPts val="600"/>
                </a:spcBef>
                <a:spcAft>
                  <a:spcPts val="600"/>
                </a:spcAft>
                <a:buFont typeface="+mj-lt"/>
                <a:buAutoNum type="arabicPeriod"/>
                <a:defRPr/>
              </a:pPr>
              <a:r>
                <a:rPr lang="en-US" sz="2000" dirty="0">
                  <a:solidFill>
                    <a:schemeClr val="tx1"/>
                  </a:solidFill>
                </a:rPr>
                <a:t>Identify </a:t>
              </a:r>
              <a:r>
                <a:rPr lang="en-US" sz="2000" dirty="0" smtClean="0">
                  <a:solidFill>
                    <a:schemeClr val="tx1"/>
                  </a:solidFill>
                </a:rPr>
                <a:t>defects</a:t>
              </a:r>
              <a:endParaRPr lang="en-US" sz="2000" dirty="0">
                <a:solidFill>
                  <a:schemeClr val="tx1"/>
                </a:solidFill>
              </a:endParaRPr>
            </a:p>
            <a:p>
              <a:pPr marL="609600" indent="-609600" fontAlgn="auto">
                <a:spcBef>
                  <a:spcPts val="600"/>
                </a:spcBef>
                <a:spcAft>
                  <a:spcPts val="600"/>
                </a:spcAft>
                <a:buFont typeface="+mj-lt"/>
                <a:buAutoNum type="arabicPeriod"/>
                <a:defRPr/>
              </a:pPr>
              <a:r>
                <a:rPr lang="en-US" sz="2000" dirty="0" smtClean="0">
                  <a:solidFill>
                    <a:schemeClr val="tx1"/>
                  </a:solidFill>
                </a:rPr>
                <a:t>Partner with a senior </a:t>
              </a:r>
              <a:r>
                <a:rPr lang="en-US" sz="2000" dirty="0">
                  <a:solidFill>
                    <a:schemeClr val="tx1"/>
                  </a:solidFill>
                </a:rPr>
                <a:t>e</a:t>
              </a:r>
              <a:r>
                <a:rPr lang="en-US" sz="2000" dirty="0" smtClean="0">
                  <a:solidFill>
                    <a:schemeClr val="tx1"/>
                  </a:solidFill>
                </a:rPr>
                <a:t>xecutive</a:t>
              </a:r>
              <a:endParaRPr lang="en-US" sz="2000" dirty="0">
                <a:solidFill>
                  <a:schemeClr val="tx1"/>
                </a:solidFill>
              </a:endParaRPr>
            </a:p>
            <a:p>
              <a:pPr marL="609600" indent="-609600" fontAlgn="auto">
                <a:spcBef>
                  <a:spcPts val="600"/>
                </a:spcBef>
                <a:spcAft>
                  <a:spcPts val="600"/>
                </a:spcAft>
                <a:buFont typeface="+mj-lt"/>
                <a:buAutoNum type="arabicPeriod"/>
                <a:defRPr/>
              </a:pPr>
              <a:r>
                <a:rPr lang="en-US" sz="2000" dirty="0">
                  <a:solidFill>
                    <a:schemeClr val="tx1"/>
                  </a:solidFill>
                </a:rPr>
                <a:t>Learn from </a:t>
              </a:r>
              <a:r>
                <a:rPr lang="en-US" sz="2000" dirty="0" smtClean="0">
                  <a:solidFill>
                    <a:schemeClr val="tx1"/>
                  </a:solidFill>
                </a:rPr>
                <a:t>defects</a:t>
              </a:r>
              <a:endParaRPr lang="en-US" sz="2000" dirty="0">
                <a:solidFill>
                  <a:schemeClr val="tx1"/>
                </a:solidFill>
              </a:endParaRPr>
            </a:p>
            <a:p>
              <a:pPr marL="609600" indent="-609600" fontAlgn="auto">
                <a:spcBef>
                  <a:spcPts val="600"/>
                </a:spcBef>
                <a:spcAft>
                  <a:spcPts val="600"/>
                </a:spcAft>
                <a:buFont typeface="+mj-lt"/>
                <a:buAutoNum type="arabicPeriod"/>
                <a:defRPr/>
              </a:pPr>
              <a:r>
                <a:rPr lang="en-US" sz="2000" dirty="0" smtClean="0">
                  <a:solidFill>
                    <a:schemeClr val="tx1"/>
                  </a:solidFill>
                </a:rPr>
                <a:t>Improve </a:t>
              </a:r>
              <a:r>
                <a:rPr lang="en-US" sz="2000" dirty="0">
                  <a:solidFill>
                    <a:schemeClr val="tx1"/>
                  </a:solidFill>
                </a:rPr>
                <a:t>teamwork </a:t>
              </a:r>
              <a:r>
                <a:rPr lang="en-US" sz="2000" dirty="0" smtClean="0">
                  <a:solidFill>
                    <a:schemeClr val="tx1"/>
                  </a:solidFill>
                </a:rPr>
                <a:t>and communication</a:t>
              </a:r>
              <a:endParaRPr lang="en-US" sz="2000" dirty="0">
                <a:solidFill>
                  <a:schemeClr val="tx1"/>
                </a:solidFill>
              </a:endParaRPr>
            </a:p>
          </p:txBody>
        </p:sp>
      </p:grpSp>
      <p:sp>
        <p:nvSpPr>
          <p:cNvPr id="2" name="Title 1"/>
          <p:cNvSpPr>
            <a:spLocks noGrp="1"/>
          </p:cNvSpPr>
          <p:nvPr>
            <p:ph type="title"/>
          </p:nvPr>
        </p:nvSpPr>
        <p:spPr/>
        <p:txBody>
          <a:bodyPr>
            <a:noAutofit/>
          </a:bodyPr>
          <a:lstStyle/>
          <a:p>
            <a:pPr algn="ctr"/>
            <a:r>
              <a:rPr lang="en-US" dirty="0" smtClean="0">
                <a:solidFill>
                  <a:srgbClr val="FFFFFF"/>
                </a:solidFill>
              </a:rPr>
              <a:t>AHRQ Safety Program for Surgery</a:t>
            </a:r>
            <a:r>
              <a:rPr lang="en-US" baseline="30000" dirty="0" smtClean="0">
                <a:solidFill>
                  <a:srgbClr val="FFFFFF"/>
                </a:solidFill>
              </a:rPr>
              <a:t>1</a:t>
            </a:r>
            <a:endParaRPr lang="en-US" baseline="30000" dirty="0">
              <a:solidFill>
                <a:srgbClr val="FFFFFF"/>
              </a:solidFill>
            </a:endParaRPr>
          </a:p>
        </p:txBody>
      </p:sp>
      <p:sp>
        <p:nvSpPr>
          <p:cNvPr id="34" name="Rectangle 33"/>
          <p:cNvSpPr/>
          <p:nvPr/>
        </p:nvSpPr>
        <p:spPr bwMode="auto">
          <a:xfrm>
            <a:off x="723900" y="5257800"/>
            <a:ext cx="7696200" cy="4572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spc="600" dirty="0" smtClean="0">
                <a:solidFill>
                  <a:schemeClr val="bg1"/>
                </a:solidFill>
              </a:rPr>
              <a:t>ADAPTIVE COMPONENTS</a:t>
            </a:r>
            <a:endParaRPr lang="en-US" altLang="zh-CN" sz="2000" b="1" spc="600" dirty="0">
              <a:solidFill>
                <a:schemeClr val="bg1"/>
              </a:solidFill>
            </a:endParaRPr>
          </a:p>
        </p:txBody>
      </p:sp>
      <p:sp>
        <p:nvSpPr>
          <p:cNvPr id="11" name="Left Arrow 10" descr="Arrow indicates Step 1: Educate staff on the science of safety."/>
          <p:cNvSpPr/>
          <p:nvPr/>
        </p:nvSpPr>
        <p:spPr bwMode="auto">
          <a:xfrm>
            <a:off x="5715000" y="2904530"/>
            <a:ext cx="762000" cy="676870"/>
          </a:xfrm>
          <a:prstGeom prst="lef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2285751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Recap of Learning </a:t>
            </a:r>
            <a:r>
              <a:rPr lang="en-US" dirty="0" smtClean="0"/>
              <a:t>Objectives</a:t>
            </a:r>
            <a:endParaRPr lang="en-US" dirty="0"/>
          </a:p>
        </p:txBody>
      </p:sp>
      <p:sp>
        <p:nvSpPr>
          <p:cNvPr id="4" name="Content Placeholder 3"/>
          <p:cNvSpPr>
            <a:spLocks noGrp="1"/>
          </p:cNvSpPr>
          <p:nvPr>
            <p:ph idx="1"/>
          </p:nvPr>
        </p:nvSpPr>
        <p:spPr/>
        <p:txBody>
          <a:bodyPr>
            <a:normAutofit/>
          </a:bodyPr>
          <a:lstStyle/>
          <a:p>
            <a:pPr lvl="0">
              <a:spcBef>
                <a:spcPts val="0"/>
              </a:spcBef>
              <a:spcAft>
                <a:spcPts val="1200"/>
              </a:spcAft>
            </a:pPr>
            <a:r>
              <a:rPr lang="en-US" sz="2800" dirty="0" smtClean="0"/>
              <a:t>Apply </a:t>
            </a:r>
            <a:r>
              <a:rPr lang="en-US" sz="2800" i="1" dirty="0" smtClean="0"/>
              <a:t>Science of Safety </a:t>
            </a:r>
            <a:r>
              <a:rPr lang="en-US" sz="2800" dirty="0" smtClean="0"/>
              <a:t>principles in your work</a:t>
            </a:r>
          </a:p>
          <a:p>
            <a:pPr lvl="0">
              <a:spcBef>
                <a:spcPts val="0"/>
              </a:spcBef>
              <a:spcAft>
                <a:spcPts val="1200"/>
              </a:spcAft>
            </a:pPr>
            <a:r>
              <a:rPr lang="en-US" sz="2800" dirty="0" smtClean="0"/>
              <a:t>Educate your team and </a:t>
            </a:r>
            <a:r>
              <a:rPr lang="en-US" sz="2800" dirty="0"/>
              <a:t>executive </a:t>
            </a:r>
            <a:r>
              <a:rPr lang="en-US" sz="2800" dirty="0" smtClean="0"/>
              <a:t>partners </a:t>
            </a:r>
            <a:r>
              <a:rPr lang="en-US" sz="2800" dirty="0"/>
              <a:t>on the </a:t>
            </a:r>
            <a:r>
              <a:rPr lang="en-US" sz="2800" i="1" dirty="0" smtClean="0"/>
              <a:t>Science </a:t>
            </a:r>
            <a:r>
              <a:rPr lang="en-US" sz="2800" i="1" dirty="0"/>
              <a:t>of </a:t>
            </a:r>
            <a:r>
              <a:rPr lang="en-US" sz="2800" i="1" dirty="0" smtClean="0"/>
              <a:t>Safety</a:t>
            </a:r>
            <a:endParaRPr lang="en-US" sz="2800" i="1" dirty="0"/>
          </a:p>
          <a:p>
            <a:pPr lvl="0">
              <a:spcBef>
                <a:spcPts val="0"/>
              </a:spcBef>
              <a:spcAft>
                <a:spcPts val="1200"/>
              </a:spcAft>
            </a:pPr>
            <a:r>
              <a:rPr lang="en-US" sz="2800" dirty="0" smtClean="0"/>
              <a:t>Administer the PSSA to identify defects in your OR</a:t>
            </a:r>
          </a:p>
          <a:p>
            <a:pPr lvl="0">
              <a:spcBef>
                <a:spcPts val="0"/>
              </a:spcBef>
              <a:spcAft>
                <a:spcPts val="1200"/>
              </a:spcAft>
            </a:pPr>
            <a:r>
              <a:rPr lang="en-US" sz="2800" dirty="0" smtClean="0"/>
              <a:t>Share PSSA results with your team</a:t>
            </a:r>
          </a:p>
          <a:p>
            <a:pPr>
              <a:spcBef>
                <a:spcPts val="0"/>
              </a:spcBef>
              <a:spcAft>
                <a:spcPts val="1200"/>
              </a:spcAft>
            </a:pPr>
            <a:r>
              <a:rPr lang="en-US" sz="2800" dirty="0" smtClean="0"/>
              <a:t>Locate resources on the project Web site to help complete the above tasks</a:t>
            </a:r>
            <a:endParaRPr lang="en-US" sz="2800" dirty="0"/>
          </a:p>
        </p:txBody>
      </p:sp>
      <p:sp>
        <p:nvSpPr>
          <p:cNvPr id="6" name="Title 1"/>
          <p:cNvSpPr txBox="1">
            <a:spLocks/>
          </p:cNvSpPr>
          <p:nvPr/>
        </p:nvSpPr>
        <p:spPr>
          <a:xfrm>
            <a:off x="0" y="381000"/>
            <a:ext cx="91440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endParaRPr lang="en-US" sz="3200" dirty="0">
              <a:solidFill>
                <a:srgbClr val="FFFFFF"/>
              </a:solidFill>
            </a:endParaRPr>
          </a:p>
        </p:txBody>
      </p:sp>
    </p:spTree>
    <p:extLst>
      <p:ext uri="{BB962C8B-B14F-4D97-AF65-F5344CB8AC3E}">
        <p14:creationId xmlns:p14="http://schemas.microsoft.com/office/powerpoint/2010/main" val="3198864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4" name="Content Placeholder 3"/>
          <p:cNvSpPr>
            <a:spLocks noGrp="1"/>
          </p:cNvSpPr>
          <p:nvPr>
            <p:ph idx="1"/>
          </p:nvPr>
        </p:nvSpPr>
        <p:spPr>
          <a:xfrm>
            <a:off x="457200" y="1524000"/>
            <a:ext cx="8229600" cy="4308872"/>
          </a:xfrm>
        </p:spPr>
        <p:txBody>
          <a:bodyPr wrap="square">
            <a:spAutoFit/>
          </a:bodyPr>
          <a:lstStyle/>
          <a:p>
            <a:pPr>
              <a:spcBef>
                <a:spcPts val="0"/>
              </a:spcBef>
              <a:spcAft>
                <a:spcPts val="1200"/>
              </a:spcAft>
            </a:pPr>
            <a:r>
              <a:rPr lang="en-US" sz="2400" dirty="0" smtClean="0"/>
              <a:t>Every system is designed to achieve the results it gets</a:t>
            </a:r>
          </a:p>
          <a:p>
            <a:pPr>
              <a:spcBef>
                <a:spcPts val="0"/>
              </a:spcBef>
              <a:spcAft>
                <a:spcPts val="1200"/>
              </a:spcAft>
            </a:pPr>
            <a:r>
              <a:rPr lang="en-US" sz="2400" dirty="0" smtClean="0"/>
              <a:t>Recognize the principles </a:t>
            </a:r>
            <a:r>
              <a:rPr lang="en-US" sz="2400" dirty="0"/>
              <a:t>of safe </a:t>
            </a:r>
            <a:r>
              <a:rPr lang="en-US" sz="2400" dirty="0" smtClean="0"/>
              <a:t>design </a:t>
            </a:r>
          </a:p>
          <a:p>
            <a:pPr lvl="1">
              <a:spcBef>
                <a:spcPts val="0"/>
              </a:spcBef>
              <a:spcAft>
                <a:spcPts val="1200"/>
              </a:spcAft>
            </a:pPr>
            <a:r>
              <a:rPr lang="en-US" sz="2000" dirty="0" smtClean="0"/>
              <a:t>Standardize care</a:t>
            </a:r>
            <a:endParaRPr lang="en-US" sz="2000" dirty="0"/>
          </a:p>
          <a:p>
            <a:pPr lvl="1">
              <a:spcBef>
                <a:spcPts val="0"/>
              </a:spcBef>
              <a:spcAft>
                <a:spcPts val="1200"/>
              </a:spcAft>
            </a:pPr>
            <a:r>
              <a:rPr lang="en-US" sz="2000" dirty="0"/>
              <a:t>C</a:t>
            </a:r>
            <a:r>
              <a:rPr lang="en-US" sz="2000" dirty="0" smtClean="0"/>
              <a:t>reate </a:t>
            </a:r>
            <a:r>
              <a:rPr lang="en-US" sz="2000" dirty="0"/>
              <a:t>independent </a:t>
            </a:r>
            <a:r>
              <a:rPr lang="en-US" sz="2000" dirty="0" smtClean="0"/>
              <a:t>checks</a:t>
            </a:r>
            <a:endParaRPr lang="en-US" sz="2000" dirty="0"/>
          </a:p>
          <a:p>
            <a:pPr lvl="1">
              <a:spcBef>
                <a:spcPts val="0"/>
              </a:spcBef>
              <a:spcAft>
                <a:spcPts val="1200"/>
              </a:spcAft>
            </a:pPr>
            <a:r>
              <a:rPr lang="en-US" sz="2000" dirty="0"/>
              <a:t>L</a:t>
            </a:r>
            <a:r>
              <a:rPr lang="en-US" sz="2000" dirty="0" smtClean="0"/>
              <a:t>earn </a:t>
            </a:r>
            <a:r>
              <a:rPr lang="en-US" sz="2000" dirty="0"/>
              <a:t>from </a:t>
            </a:r>
            <a:r>
              <a:rPr lang="en-US" sz="2000" dirty="0" smtClean="0"/>
              <a:t>defects</a:t>
            </a:r>
          </a:p>
          <a:p>
            <a:pPr>
              <a:spcBef>
                <a:spcPts val="0"/>
              </a:spcBef>
              <a:spcAft>
                <a:spcPts val="1200"/>
              </a:spcAft>
            </a:pPr>
            <a:r>
              <a:rPr lang="en-US" sz="2400" dirty="0" smtClean="0"/>
              <a:t>Teams make wise decisions when there is diverse input</a:t>
            </a:r>
          </a:p>
          <a:p>
            <a:pPr>
              <a:spcBef>
                <a:spcPts val="0"/>
              </a:spcBef>
              <a:spcAft>
                <a:spcPts val="1200"/>
              </a:spcAft>
            </a:pPr>
            <a:r>
              <a:rPr lang="en-US" sz="2400" dirty="0" smtClean="0"/>
              <a:t>PSSA helps </a:t>
            </a:r>
            <a:r>
              <a:rPr lang="en-US" sz="2400" dirty="0"/>
              <a:t>teams identify defects </a:t>
            </a:r>
            <a:r>
              <a:rPr lang="en-US" sz="2400" dirty="0" smtClean="0"/>
              <a:t>that the team can address </a:t>
            </a:r>
          </a:p>
          <a:p>
            <a:pPr>
              <a:spcBef>
                <a:spcPts val="0"/>
              </a:spcBef>
              <a:spcAft>
                <a:spcPts val="1200"/>
              </a:spcAft>
            </a:pPr>
            <a:r>
              <a:rPr lang="en-US" sz="2400" dirty="0" smtClean="0"/>
              <a:t>Teams can design interventions that </a:t>
            </a:r>
            <a:r>
              <a:rPr lang="en-US" sz="2400" dirty="0"/>
              <a:t>prevent </a:t>
            </a:r>
            <a:r>
              <a:rPr lang="en-US" sz="2400" dirty="0" smtClean="0"/>
              <a:t>defects </a:t>
            </a:r>
            <a:r>
              <a:rPr lang="en-US" sz="2400" dirty="0"/>
              <a:t>from occurring in the </a:t>
            </a:r>
            <a:r>
              <a:rPr lang="en-US" sz="2400" dirty="0" smtClean="0"/>
              <a:t>future</a:t>
            </a:r>
          </a:p>
        </p:txBody>
      </p:sp>
    </p:spTree>
    <p:extLst>
      <p:ext uri="{BB962C8B-B14F-4D97-AF65-F5344CB8AC3E}">
        <p14:creationId xmlns:p14="http://schemas.microsoft.com/office/powerpoint/2010/main" val="4294376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References</a:t>
            </a:r>
            <a:r>
              <a:rPr lang="en-US" b="1" dirty="0" smtClean="0">
                <a:ln w="12700">
                  <a:solidFill>
                    <a:schemeClr val="tx2">
                      <a:satMod val="155000"/>
                    </a:schemeClr>
                  </a:solidFill>
                  <a:prstDash val="solid"/>
                </a:ln>
                <a:solidFill>
                  <a:schemeClr val="bg2">
                    <a:tint val="85000"/>
                    <a:satMod val="155000"/>
                  </a:schemeClr>
                </a:solidFill>
              </a:rPr>
              <a:t> 	</a:t>
            </a:r>
            <a:endParaRPr lang="en-US" b="1" dirty="0">
              <a:ln w="12700">
                <a:solidFill>
                  <a:schemeClr val="tx2">
                    <a:satMod val="155000"/>
                  </a:schemeClr>
                </a:solidFill>
                <a:prstDash val="solid"/>
              </a:ln>
              <a:solidFill>
                <a:schemeClr val="bg2">
                  <a:tint val="85000"/>
                  <a:satMod val="155000"/>
                </a:schemeClr>
              </a:solidFill>
            </a:endParaRPr>
          </a:p>
        </p:txBody>
      </p:sp>
      <p:sp>
        <p:nvSpPr>
          <p:cNvPr id="4" name="Content Placeholder 3"/>
          <p:cNvSpPr>
            <a:spLocks noGrp="1"/>
          </p:cNvSpPr>
          <p:nvPr>
            <p:ph idx="1"/>
          </p:nvPr>
        </p:nvSpPr>
        <p:spPr/>
        <p:txBody>
          <a:bodyPr>
            <a:noAutofit/>
          </a:bodyPr>
          <a:lstStyle/>
          <a:p>
            <a:pPr marL="346075" indent="-346075">
              <a:spcBef>
                <a:spcPts val="0"/>
              </a:spcBef>
              <a:spcAft>
                <a:spcPts val="600"/>
              </a:spcAft>
              <a:buFont typeface="+mj-lt"/>
              <a:buAutoNum type="arabicPeriod"/>
            </a:pPr>
            <a:r>
              <a:rPr lang="en-US" sz="2000" dirty="0">
                <a:ea typeface="ＭＳ Ｐゴシック" charset="0"/>
                <a:cs typeface="ＭＳ Ｐゴシック" charset="0"/>
              </a:rPr>
              <a:t>Pronovost P, Cardo D, Goeschel C, </a:t>
            </a:r>
            <a:r>
              <a:rPr lang="en-US" sz="2000" dirty="0" smtClean="0">
                <a:ea typeface="ＭＳ Ｐゴシック" charset="0"/>
                <a:cs typeface="ＭＳ Ｐゴシック" charset="0"/>
              </a:rPr>
              <a:t>et al. A research framework for reducing patient harm. </a:t>
            </a:r>
            <a:r>
              <a:rPr lang="en-US" sz="2000" dirty="0">
                <a:ea typeface="ＭＳ Ｐゴシック" charset="0"/>
                <a:cs typeface="ＭＳ Ｐゴシック" charset="0"/>
              </a:rPr>
              <a:t>Oxford Journals. </a:t>
            </a:r>
            <a:r>
              <a:rPr lang="en-US" sz="2000" dirty="0" smtClean="0">
                <a:ea typeface="ＭＳ Ｐゴシック" charset="0"/>
                <a:cs typeface="ＭＳ Ｐゴシック" charset="0"/>
              </a:rPr>
              <a:t>2011;52</a:t>
            </a:r>
            <a:r>
              <a:rPr lang="en-US" sz="2000" dirty="0">
                <a:ea typeface="ＭＳ Ｐゴシック" charset="0"/>
                <a:cs typeface="ＭＳ Ｐゴシック" charset="0"/>
              </a:rPr>
              <a:t>(4)</a:t>
            </a:r>
            <a:r>
              <a:rPr lang="en-US" sz="2000" dirty="0" smtClean="0">
                <a:ea typeface="ＭＳ Ｐゴシック" charset="0"/>
                <a:cs typeface="ＭＳ Ｐゴシック" charset="0"/>
              </a:rPr>
              <a:t>:507-513. PMID: 21258104.</a:t>
            </a:r>
          </a:p>
          <a:p>
            <a:pPr marL="346075" indent="-346075">
              <a:spcBef>
                <a:spcPts val="0"/>
              </a:spcBef>
              <a:spcAft>
                <a:spcPts val="600"/>
              </a:spcAft>
              <a:buFont typeface="+mj-lt"/>
              <a:buAutoNum type="arabicPeriod"/>
            </a:pPr>
            <a:r>
              <a:rPr lang="en-US" sz="2000" dirty="0">
                <a:cs typeface="Arial" pitchFamily="34" charset="0"/>
              </a:rPr>
              <a:t>World Health </a:t>
            </a:r>
            <a:r>
              <a:rPr lang="en-US" sz="2000" dirty="0" smtClean="0">
                <a:cs typeface="Arial" pitchFamily="34" charset="0"/>
              </a:rPr>
              <a:t>Organization. New scientific evidence supports WHO findings: </a:t>
            </a:r>
            <a:r>
              <a:rPr lang="en-US" sz="2000" dirty="0">
                <a:cs typeface="Arial" pitchFamily="34" charset="0"/>
              </a:rPr>
              <a:t>A</a:t>
            </a:r>
            <a:r>
              <a:rPr lang="en-US" sz="2000" dirty="0" smtClean="0">
                <a:cs typeface="Arial" pitchFamily="34" charset="0"/>
              </a:rPr>
              <a:t> surgical safety checklist could save hundreds of thousands of lives. www.who.int/patientsafety/safe.surgery/checklist_saves_lives/en/. </a:t>
            </a:r>
            <a:r>
              <a:rPr lang="en-US" sz="2000" dirty="0">
                <a:cs typeface="Arial" pitchFamily="34" charset="0"/>
              </a:rPr>
              <a:t>Accessed August 7, 2013</a:t>
            </a:r>
            <a:r>
              <a:rPr lang="en-US" sz="2000" dirty="0" smtClean="0">
                <a:cs typeface="Arial" pitchFamily="34" charset="0"/>
              </a:rPr>
              <a:t>.</a:t>
            </a:r>
            <a:endParaRPr lang="pt-BR" sz="2000" dirty="0" smtClean="0">
              <a:cs typeface="Arial" pitchFamily="34" charset="0"/>
            </a:endParaRPr>
          </a:p>
          <a:p>
            <a:pPr marL="346075" indent="-346075">
              <a:spcBef>
                <a:spcPts val="0"/>
              </a:spcBef>
              <a:spcAft>
                <a:spcPts val="600"/>
              </a:spcAft>
              <a:buFont typeface="+mj-lt"/>
              <a:buAutoNum type="arabicPeriod" startAt="3"/>
            </a:pPr>
            <a:r>
              <a:rPr lang="en-US" sz="2000" dirty="0"/>
              <a:t>Baker DP, Day R, Salas E. </a:t>
            </a:r>
            <a:r>
              <a:rPr lang="en-US" sz="2000" dirty="0" smtClean="0"/>
              <a:t>Teamwork as an essential component of high-reliability organizations. </a:t>
            </a:r>
            <a:r>
              <a:rPr lang="en-US" sz="2000" dirty="0"/>
              <a:t>Health Services Research. </a:t>
            </a:r>
            <a:r>
              <a:rPr lang="en-US" sz="2000" dirty="0" smtClean="0"/>
              <a:t>2006;41</a:t>
            </a:r>
            <a:r>
              <a:rPr lang="en-US" sz="2000" dirty="0"/>
              <a:t>:1576–1598. </a:t>
            </a:r>
            <a:r>
              <a:rPr lang="en-US" sz="2000" dirty="0" smtClean="0"/>
              <a:t>PMID: 16898980.</a:t>
            </a:r>
            <a:endParaRPr lang="en-US" sz="2000" dirty="0"/>
          </a:p>
          <a:p>
            <a:pPr marL="346075" indent="-346075">
              <a:spcBef>
                <a:spcPts val="0"/>
              </a:spcBef>
              <a:spcAft>
                <a:spcPts val="600"/>
              </a:spcAft>
              <a:buFont typeface="+mj-lt"/>
              <a:buAutoNum type="arabicPeriod" startAt="3"/>
            </a:pPr>
            <a:r>
              <a:rPr lang="en-US" sz="2000" dirty="0" smtClean="0"/>
              <a:t>Pronovost </a:t>
            </a:r>
            <a:r>
              <a:rPr lang="en-US" sz="2000" dirty="0"/>
              <a:t>P, Goeschel C, Marstellar  J</a:t>
            </a:r>
            <a:r>
              <a:rPr lang="en-US" sz="2000" dirty="0" smtClean="0"/>
              <a:t>, et al. Framework for patient safety research and improvement. </a:t>
            </a:r>
            <a:r>
              <a:rPr lang="en-US" sz="2000" dirty="0"/>
              <a:t>Circulation Journal of the American Heart Association. </a:t>
            </a:r>
            <a:r>
              <a:rPr lang="en-US" sz="2000" dirty="0" smtClean="0"/>
              <a:t>2009;119</a:t>
            </a:r>
            <a:r>
              <a:rPr lang="en-US" sz="2000" dirty="0"/>
              <a:t>:330-337</a:t>
            </a:r>
            <a:r>
              <a:rPr lang="en-US" sz="2000" dirty="0" smtClean="0"/>
              <a:t>. PMID: 19153284.</a:t>
            </a:r>
            <a:endParaRPr lang="en-US" sz="2000" dirty="0">
              <a:ea typeface="MS PGothic" charset="0"/>
            </a:endParaRPr>
          </a:p>
        </p:txBody>
      </p:sp>
      <p:sp>
        <p:nvSpPr>
          <p:cNvPr id="5" name="TextBox 4"/>
          <p:cNvSpPr txBox="1"/>
          <p:nvPr/>
        </p:nvSpPr>
        <p:spPr>
          <a:xfrm>
            <a:off x="177417" y="327783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01596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References</a:t>
            </a:r>
            <a:r>
              <a:rPr lang="en-US" b="1" dirty="0" smtClean="0">
                <a:ln w="12700">
                  <a:solidFill>
                    <a:schemeClr val="tx2">
                      <a:satMod val="155000"/>
                    </a:schemeClr>
                  </a:solidFill>
                  <a:prstDash val="solid"/>
                </a:ln>
                <a:solidFill>
                  <a:schemeClr val="bg2">
                    <a:tint val="85000"/>
                    <a:satMod val="155000"/>
                  </a:schemeClr>
                </a:solidFill>
              </a:rPr>
              <a:t> 	</a:t>
            </a:r>
            <a:endParaRPr lang="en-US" b="1" dirty="0">
              <a:ln w="12700">
                <a:solidFill>
                  <a:schemeClr val="tx2">
                    <a:satMod val="155000"/>
                  </a:schemeClr>
                </a:solidFill>
                <a:prstDash val="solid"/>
              </a:ln>
              <a:solidFill>
                <a:schemeClr val="bg2">
                  <a:tint val="85000"/>
                  <a:satMod val="155000"/>
                </a:schemeClr>
              </a:solidFill>
            </a:endParaRPr>
          </a:p>
        </p:txBody>
      </p:sp>
      <p:sp>
        <p:nvSpPr>
          <p:cNvPr id="4" name="Content Placeholder 3"/>
          <p:cNvSpPr>
            <a:spLocks noGrp="1"/>
          </p:cNvSpPr>
          <p:nvPr>
            <p:ph idx="1"/>
          </p:nvPr>
        </p:nvSpPr>
        <p:spPr/>
        <p:txBody>
          <a:bodyPr>
            <a:noAutofit/>
          </a:bodyPr>
          <a:lstStyle/>
          <a:p>
            <a:pPr marL="346075" indent="-346075">
              <a:spcBef>
                <a:spcPts val="0"/>
              </a:spcBef>
              <a:spcAft>
                <a:spcPts val="300"/>
              </a:spcAft>
              <a:buFont typeface="+mj-lt"/>
              <a:buAutoNum type="arabicPeriod" startAt="5"/>
            </a:pPr>
            <a:r>
              <a:rPr lang="en-US" sz="2000" dirty="0" smtClean="0">
                <a:ea typeface="ＭＳ Ｐゴシック" charset="0"/>
                <a:cs typeface="ＭＳ Ｐゴシック" charset="0"/>
              </a:rPr>
              <a:t>Vincent </a:t>
            </a:r>
            <a:r>
              <a:rPr lang="en-US" sz="2000" dirty="0">
                <a:ea typeface="ＭＳ Ｐゴシック" charset="0"/>
                <a:cs typeface="ＭＳ Ｐゴシック" charset="0"/>
              </a:rPr>
              <a:t>C, Taylor-Adams S, Stanhope N. </a:t>
            </a:r>
            <a:r>
              <a:rPr lang="en-US" sz="2000" dirty="0" smtClean="0"/>
              <a:t>Framework for analysing risk and safety in clinical medicine. </a:t>
            </a:r>
            <a:r>
              <a:rPr lang="en-US" sz="2000" dirty="0"/>
              <a:t>BMJ</a:t>
            </a:r>
            <a:r>
              <a:rPr lang="en-US" sz="2000" dirty="0" smtClean="0"/>
              <a:t>. 1998;316</a:t>
            </a:r>
            <a:r>
              <a:rPr lang="en-US" sz="2000" dirty="0"/>
              <a:t>:1154</a:t>
            </a:r>
            <a:r>
              <a:rPr lang="en-US" sz="2000" dirty="0" smtClean="0"/>
              <a:t>. PMID: 9552960.</a:t>
            </a:r>
          </a:p>
          <a:p>
            <a:pPr marL="346075" indent="-346075">
              <a:spcBef>
                <a:spcPts val="0"/>
              </a:spcBef>
              <a:spcAft>
                <a:spcPts val="300"/>
              </a:spcAft>
              <a:buFont typeface="+mj-lt"/>
              <a:buAutoNum type="arabicPeriod" startAt="6"/>
            </a:pPr>
            <a:r>
              <a:rPr lang="en-US" sz="2000" dirty="0" smtClean="0"/>
              <a:t>Joint Commission on Accreditation of Healthcare Organizations. Root Causes of Sentinel Events, 1995-2004. </a:t>
            </a:r>
            <a:r>
              <a:rPr lang="en-US" sz="2000" dirty="0" smtClean="0">
                <a:hlinkClick r:id="rId2"/>
              </a:rPr>
              <a:t>www.jointcommission.org/se_data_event_type_by_year_/</a:t>
            </a:r>
            <a:r>
              <a:rPr lang="en-US" sz="2000" dirty="0" smtClean="0"/>
              <a:t>. Accessed September 21, 2014.</a:t>
            </a:r>
          </a:p>
          <a:p>
            <a:pPr marL="346075" indent="-346075">
              <a:spcBef>
                <a:spcPts val="0"/>
              </a:spcBef>
              <a:spcAft>
                <a:spcPts val="300"/>
              </a:spcAft>
              <a:buFont typeface="+mj-lt"/>
              <a:buAutoNum type="arabicPeriod" startAt="6"/>
            </a:pPr>
            <a:r>
              <a:rPr lang="en-US" sz="2000" dirty="0" smtClean="0"/>
              <a:t>Dayton </a:t>
            </a:r>
            <a:r>
              <a:rPr lang="en-US" sz="2000" dirty="0"/>
              <a:t>E, Henrikson K. </a:t>
            </a:r>
            <a:r>
              <a:rPr lang="en-US" sz="2000" dirty="0" smtClean="0"/>
              <a:t>Teamwork and communication: communication failure: basic components, contributing factors, and the call for structure. </a:t>
            </a:r>
            <a:r>
              <a:rPr lang="en-US" sz="2000" dirty="0"/>
              <a:t>Jt Comm J Qual Patient Saf. </a:t>
            </a:r>
            <a:r>
              <a:rPr lang="en-US" sz="2000" dirty="0" smtClean="0"/>
              <a:t>2007;31</a:t>
            </a:r>
            <a:r>
              <a:rPr lang="en-US" sz="2000" dirty="0"/>
              <a:t>(1):34-47</a:t>
            </a:r>
            <a:r>
              <a:rPr lang="en-US" sz="2000" dirty="0" smtClean="0"/>
              <a:t>. PMID: 17283940. Figure reproduced with permission of Elizabeth Dayton.</a:t>
            </a:r>
            <a:endParaRPr lang="en-US" sz="2000" dirty="0"/>
          </a:p>
          <a:p>
            <a:pPr marL="346075" indent="-346075">
              <a:spcBef>
                <a:spcPts val="0"/>
              </a:spcBef>
              <a:spcAft>
                <a:spcPts val="300"/>
              </a:spcAft>
              <a:buFont typeface="+mj-lt"/>
              <a:buAutoNum type="arabicPeriod" startAt="6"/>
            </a:pPr>
            <a:r>
              <a:rPr lang="de-DE" sz="2000" dirty="0"/>
              <a:t>Wick EC, Hobson DB, Bennett JL, </a:t>
            </a:r>
            <a:r>
              <a:rPr lang="de-DE" sz="2000" dirty="0" smtClean="0"/>
              <a:t>et al. </a:t>
            </a:r>
            <a:r>
              <a:rPr lang="en-US" sz="2000" dirty="0"/>
              <a:t>Implementation of a surgical comprehensive unit-based safety program to reduce surgical site infections. </a:t>
            </a:r>
            <a:r>
              <a:rPr lang="de-DE" sz="2000" dirty="0"/>
              <a:t>J Am </a:t>
            </a:r>
            <a:r>
              <a:rPr lang="de-DE" sz="2000" dirty="0" err="1"/>
              <a:t>Coll</a:t>
            </a:r>
            <a:r>
              <a:rPr lang="de-DE" sz="2000" dirty="0"/>
              <a:t> </a:t>
            </a:r>
            <a:r>
              <a:rPr lang="de-DE" sz="2000" dirty="0" err="1"/>
              <a:t>Surg</a:t>
            </a:r>
            <a:r>
              <a:rPr lang="de-DE" sz="2000" dirty="0"/>
              <a:t>. 2012;215(2):193-200</a:t>
            </a:r>
            <a:r>
              <a:rPr lang="de-DE" sz="2000" dirty="0" smtClean="0"/>
              <a:t>. </a:t>
            </a:r>
            <a:r>
              <a:rPr lang="en-US" sz="2000" dirty="0"/>
              <a:t>PMID: 22632912</a:t>
            </a:r>
            <a:r>
              <a:rPr lang="en-US" sz="2000" dirty="0" smtClean="0"/>
              <a:t>.</a:t>
            </a:r>
            <a:endParaRPr lang="en-US" sz="2000" dirty="0">
              <a:ea typeface="MS PGothic" charset="0"/>
            </a:endParaRPr>
          </a:p>
        </p:txBody>
      </p:sp>
      <p:sp>
        <p:nvSpPr>
          <p:cNvPr id="5" name="TextBox 4"/>
          <p:cNvSpPr txBox="1"/>
          <p:nvPr/>
        </p:nvSpPr>
        <p:spPr>
          <a:xfrm>
            <a:off x="177417" y="327783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44126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title"/>
          </p:nvPr>
        </p:nvSpPr>
        <p:spPr>
          <a:xfrm>
            <a:off x="534777" y="162569"/>
            <a:ext cx="8074446" cy="543739"/>
          </a:xfrm>
        </p:spPr>
        <p:txBody>
          <a:bodyPr wrap="none">
            <a:spAutoFit/>
          </a:bodyPr>
          <a:lstStyle/>
          <a:p>
            <a:pPr algn="ctr">
              <a:lnSpc>
                <a:spcPct val="90000"/>
              </a:lnSpc>
              <a:defRPr/>
            </a:pPr>
            <a:r>
              <a:rPr lang="en-US" dirty="0">
                <a:solidFill>
                  <a:srgbClr val="FFFFFF"/>
                </a:solidFill>
              </a:rPr>
              <a:t>Advances in Medicine: </a:t>
            </a:r>
            <a:r>
              <a:rPr lang="en-US" dirty="0" smtClean="0">
                <a:solidFill>
                  <a:srgbClr val="FFFFFF"/>
                </a:solidFill>
              </a:rPr>
              <a:t>Lingering </a:t>
            </a:r>
            <a:r>
              <a:rPr lang="en-US" dirty="0">
                <a:solidFill>
                  <a:srgbClr val="FFFFFF"/>
                </a:solidFill>
              </a:rPr>
              <a:t>Contradictions</a:t>
            </a:r>
          </a:p>
        </p:txBody>
      </p:sp>
      <p:sp>
        <p:nvSpPr>
          <p:cNvPr id="2" name="Content Placeholder 1"/>
          <p:cNvSpPr>
            <a:spLocks noGrp="1"/>
          </p:cNvSpPr>
          <p:nvPr>
            <p:ph idx="1"/>
          </p:nvPr>
        </p:nvSpPr>
        <p:spPr/>
        <p:txBody>
          <a:bodyPr>
            <a:noAutofit/>
          </a:bodyPr>
          <a:lstStyle/>
          <a:p>
            <a:pPr marL="0" lvl="0" indent="0">
              <a:spcAft>
                <a:spcPts val="600"/>
              </a:spcAft>
              <a:buNone/>
            </a:pPr>
            <a:r>
              <a:rPr lang="en-US" sz="2800" dirty="0"/>
              <a:t>Advances in </a:t>
            </a:r>
            <a:r>
              <a:rPr lang="en-US" sz="2800" dirty="0" smtClean="0"/>
              <a:t>medicine </a:t>
            </a:r>
            <a:r>
              <a:rPr lang="en-US" sz="2800" dirty="0"/>
              <a:t>have led to positive </a:t>
            </a:r>
            <a:r>
              <a:rPr lang="en-US" sz="2800" dirty="0" smtClean="0"/>
              <a:t>outcomes:</a:t>
            </a:r>
            <a:endParaRPr lang="en-US" sz="2800" dirty="0"/>
          </a:p>
          <a:p>
            <a:pPr lvl="0">
              <a:spcAft>
                <a:spcPts val="600"/>
              </a:spcAft>
            </a:pPr>
            <a:r>
              <a:rPr lang="en-US" sz="2800" dirty="0"/>
              <a:t>Most childhood cancers are curable</a:t>
            </a:r>
          </a:p>
          <a:p>
            <a:pPr lvl="0">
              <a:spcAft>
                <a:spcPts val="600"/>
              </a:spcAft>
            </a:pPr>
            <a:r>
              <a:rPr lang="en-US" sz="2800" dirty="0"/>
              <a:t>AIDS is now a chronic disease</a:t>
            </a:r>
          </a:p>
          <a:p>
            <a:pPr lvl="0">
              <a:spcAft>
                <a:spcPts val="600"/>
              </a:spcAft>
            </a:pPr>
            <a:r>
              <a:rPr lang="en-US" sz="2800" dirty="0"/>
              <a:t>Life expectancy has increased 10 years since the </a:t>
            </a:r>
            <a:r>
              <a:rPr lang="en-US" sz="2800" dirty="0" smtClean="0"/>
              <a:t>1950s</a:t>
            </a:r>
            <a:endParaRPr lang="en-US" sz="2800" dirty="0"/>
          </a:p>
          <a:p>
            <a:pPr marL="0" lvl="0" indent="0">
              <a:spcAft>
                <a:spcPts val="600"/>
              </a:spcAft>
              <a:buNone/>
            </a:pPr>
            <a:r>
              <a:rPr lang="en-US" sz="2800" dirty="0"/>
              <a:t>However, sponges are still found inside patients’ bodies after </a:t>
            </a:r>
            <a:r>
              <a:rPr lang="en-US" sz="2800" dirty="0" smtClean="0"/>
              <a:t>operations.</a:t>
            </a:r>
            <a:endParaRPr lang="en-US" sz="2800" dirty="0"/>
          </a:p>
        </p:txBody>
      </p:sp>
    </p:spTree>
    <p:extLst>
      <p:ext uri="{BB962C8B-B14F-4D97-AF65-F5344CB8AC3E}">
        <p14:creationId xmlns:p14="http://schemas.microsoft.com/office/powerpoint/2010/main" val="7426960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FF"/>
                </a:solidFill>
                <a:ea typeface="ＭＳ Ｐゴシック" charset="0"/>
              </a:rPr>
              <a:t>Why </a:t>
            </a:r>
            <a:r>
              <a:rPr lang="en-US" dirty="0" smtClean="0">
                <a:solidFill>
                  <a:srgbClr val="FFFFFF"/>
                </a:solidFill>
                <a:ea typeface="ＭＳ Ｐゴシック" charset="0"/>
              </a:rPr>
              <a:t>Is This Work Important?</a:t>
            </a:r>
            <a:r>
              <a:rPr lang="en-US" baseline="30000" dirty="0"/>
              <a:t>2</a:t>
            </a:r>
            <a:endParaRPr lang="en-US" dirty="0">
              <a:solidFill>
                <a:srgbClr val="FFFFFF"/>
              </a:solidFill>
            </a:endParaRPr>
          </a:p>
        </p:txBody>
      </p:sp>
      <p:sp>
        <p:nvSpPr>
          <p:cNvPr id="4" name="Content Placeholder 3"/>
          <p:cNvSpPr>
            <a:spLocks noGrp="1"/>
          </p:cNvSpPr>
          <p:nvPr>
            <p:ph idx="1"/>
          </p:nvPr>
        </p:nvSpPr>
        <p:spPr/>
        <p:txBody>
          <a:bodyPr>
            <a:noAutofit/>
          </a:bodyPr>
          <a:lstStyle/>
          <a:p>
            <a:pPr marL="463550" indent="-463550">
              <a:spcBef>
                <a:spcPts val="0"/>
              </a:spcBef>
              <a:spcAft>
                <a:spcPts val="1200"/>
              </a:spcAft>
              <a:defRPr/>
            </a:pPr>
            <a:r>
              <a:rPr lang="en-US" sz="2800" dirty="0">
                <a:ea typeface="ＭＳ Ｐゴシック" charset="0"/>
              </a:rPr>
              <a:t>1 in 25 people will undergo </a:t>
            </a:r>
            <a:r>
              <a:rPr lang="en-US" sz="2800" dirty="0" smtClean="0">
                <a:ea typeface="ＭＳ Ｐゴシック" charset="0"/>
              </a:rPr>
              <a:t>surgery worldwide</a:t>
            </a:r>
            <a:endParaRPr lang="en-US" sz="2800" dirty="0">
              <a:ea typeface="ＭＳ Ｐゴシック" charset="0"/>
            </a:endParaRPr>
          </a:p>
          <a:p>
            <a:pPr marL="463550" indent="-463550">
              <a:spcBef>
                <a:spcPts val="0"/>
              </a:spcBef>
              <a:spcAft>
                <a:spcPts val="1200"/>
              </a:spcAft>
              <a:defRPr/>
            </a:pPr>
            <a:r>
              <a:rPr lang="en-US" sz="2800" dirty="0">
                <a:ea typeface="ＭＳ Ｐゴシック" charset="0"/>
              </a:rPr>
              <a:t>7 million </a:t>
            </a:r>
            <a:r>
              <a:rPr lang="en-US" sz="2800" dirty="0" smtClean="0">
                <a:ea typeface="ＭＳ Ｐゴシック" charset="0"/>
              </a:rPr>
              <a:t>complications follow inpatient surgeries</a:t>
            </a:r>
          </a:p>
          <a:p>
            <a:pPr marL="863600" lvl="1" indent="-463550">
              <a:spcBef>
                <a:spcPts val="0"/>
              </a:spcBef>
              <a:spcAft>
                <a:spcPts val="1200"/>
              </a:spcAft>
              <a:defRPr/>
            </a:pPr>
            <a:r>
              <a:rPr lang="en-US" sz="2400" dirty="0" smtClean="0">
                <a:ea typeface="ＭＳ Ｐゴシック" charset="0"/>
              </a:rPr>
              <a:t>Complications impact 25% of inpatient surgeries </a:t>
            </a:r>
          </a:p>
          <a:p>
            <a:pPr marL="463550" indent="-463550">
              <a:spcBef>
                <a:spcPts val="0"/>
              </a:spcBef>
              <a:spcAft>
                <a:spcPts val="1200"/>
              </a:spcAft>
              <a:defRPr/>
            </a:pPr>
            <a:r>
              <a:rPr lang="en-US" sz="2800" dirty="0" smtClean="0">
                <a:ea typeface="ＭＳ Ｐゴシック" charset="0"/>
              </a:rPr>
              <a:t>1 </a:t>
            </a:r>
            <a:r>
              <a:rPr lang="en-US" sz="2800" dirty="0">
                <a:ea typeface="ＭＳ Ｐゴシック" charset="0"/>
              </a:rPr>
              <a:t>million </a:t>
            </a:r>
            <a:r>
              <a:rPr lang="en-US" sz="2800" dirty="0" smtClean="0">
                <a:ea typeface="ＭＳ Ｐゴシック" charset="0"/>
              </a:rPr>
              <a:t>deaths follow surgery</a:t>
            </a:r>
          </a:p>
          <a:p>
            <a:pPr marL="863600" lvl="1" indent="-463550">
              <a:spcBef>
                <a:spcPts val="0"/>
              </a:spcBef>
              <a:spcAft>
                <a:spcPts val="1200"/>
              </a:spcAft>
              <a:defRPr/>
            </a:pPr>
            <a:r>
              <a:rPr lang="en-US" sz="2400" dirty="0" smtClean="0">
                <a:ea typeface="ＭＳ Ｐゴシック" charset="0"/>
              </a:rPr>
              <a:t>Between 0.5 and 5% of surgical patients do not survive</a:t>
            </a:r>
          </a:p>
          <a:p>
            <a:pPr>
              <a:spcBef>
                <a:spcPts val="0"/>
              </a:spcBef>
              <a:spcAft>
                <a:spcPts val="600"/>
              </a:spcAft>
              <a:defRPr/>
            </a:pPr>
            <a:r>
              <a:rPr lang="en-US" sz="2800" dirty="0">
                <a:ea typeface="ＭＳ Ｐゴシック" charset="0"/>
              </a:rPr>
              <a:t>Surgery is linked to 50% of all hospital adverse events </a:t>
            </a:r>
          </a:p>
          <a:p>
            <a:pPr>
              <a:spcBef>
                <a:spcPts val="0"/>
              </a:spcBef>
              <a:spcAft>
                <a:spcPts val="600"/>
              </a:spcAft>
              <a:defRPr/>
            </a:pPr>
            <a:r>
              <a:rPr lang="en-US" sz="2800" dirty="0">
                <a:ea typeface="ＭＳ Ｐゴシック" charset="0"/>
              </a:rPr>
              <a:t>Most hospital adverse events are AVOIDABLE</a:t>
            </a:r>
          </a:p>
        </p:txBody>
      </p:sp>
    </p:spTree>
    <p:extLst>
      <p:ext uri="{BB962C8B-B14F-4D97-AF65-F5344CB8AC3E}">
        <p14:creationId xmlns:p14="http://schemas.microsoft.com/office/powerpoint/2010/main" val="3023216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p:txBody>
          <a:bodyPr vert="horz" lIns="91440" tIns="45720" rIns="91440" bIns="45720" rtlCol="0" anchor="ctr">
            <a:normAutofit/>
          </a:bodyPr>
          <a:lstStyle/>
          <a:p>
            <a:r>
              <a:rPr lang="en-US" dirty="0">
                <a:solidFill>
                  <a:srgbClr val="FFFFFF"/>
                </a:solidFill>
              </a:rPr>
              <a:t>How </a:t>
            </a:r>
            <a:r>
              <a:rPr lang="en-US" dirty="0" smtClean="0">
                <a:solidFill>
                  <a:srgbClr val="FFFFFF"/>
                </a:solidFill>
              </a:rPr>
              <a:t>Do </a:t>
            </a:r>
            <a:r>
              <a:rPr lang="en-US" dirty="0">
                <a:solidFill>
                  <a:srgbClr val="FFFFFF"/>
                </a:solidFill>
              </a:rPr>
              <a:t>These Errors Happen?</a:t>
            </a:r>
          </a:p>
        </p:txBody>
      </p:sp>
      <p:sp>
        <p:nvSpPr>
          <p:cNvPr id="24579" name="Rectangle 3"/>
          <p:cNvSpPr>
            <a:spLocks noGrp="1" noChangeArrowheads="1"/>
          </p:cNvSpPr>
          <p:nvPr>
            <p:ph idx="1"/>
          </p:nvPr>
        </p:nvSpPr>
        <p:spPr/>
        <p:txBody>
          <a:bodyPr>
            <a:normAutofit/>
          </a:bodyPr>
          <a:lstStyle/>
          <a:p>
            <a:pPr>
              <a:spcBef>
                <a:spcPts val="0"/>
              </a:spcBef>
              <a:spcAft>
                <a:spcPts val="1200"/>
              </a:spcAft>
            </a:pPr>
            <a:r>
              <a:rPr lang="en-US" sz="2800" dirty="0">
                <a:latin typeface="Calibri"/>
                <a:ea typeface="ＭＳ Ｐゴシック"/>
                <a:cs typeface="Calibri"/>
              </a:rPr>
              <a:t>Medicine is still treated as an art, not a science</a:t>
            </a:r>
          </a:p>
          <a:p>
            <a:pPr>
              <a:spcBef>
                <a:spcPts val="0"/>
              </a:spcBef>
              <a:spcAft>
                <a:spcPts val="1200"/>
              </a:spcAft>
            </a:pPr>
            <a:r>
              <a:rPr lang="en-US" sz="2800" dirty="0" smtClean="0">
                <a:latin typeface="Calibri"/>
                <a:ea typeface="ＭＳ Ｐゴシック"/>
                <a:cs typeface="Calibri"/>
              </a:rPr>
              <a:t>People are fallible</a:t>
            </a:r>
          </a:p>
          <a:p>
            <a:pPr>
              <a:spcBef>
                <a:spcPts val="0"/>
              </a:spcBef>
              <a:spcAft>
                <a:spcPts val="1200"/>
              </a:spcAft>
            </a:pPr>
            <a:r>
              <a:rPr lang="en-US" sz="2800" dirty="0" smtClean="0">
                <a:latin typeface="Calibri"/>
                <a:cs typeface="Calibri"/>
              </a:rPr>
              <a:t>Every </a:t>
            </a:r>
            <a:r>
              <a:rPr lang="en-US" sz="2800" dirty="0">
                <a:latin typeface="Calibri"/>
                <a:cs typeface="Calibri"/>
              </a:rPr>
              <a:t>system is perfectly designed to achieve its results</a:t>
            </a:r>
          </a:p>
          <a:p>
            <a:pPr>
              <a:spcBef>
                <a:spcPts val="0"/>
              </a:spcBef>
              <a:spcAft>
                <a:spcPts val="1200"/>
              </a:spcAft>
            </a:pPr>
            <a:r>
              <a:rPr lang="en-US" sz="2800" dirty="0" smtClean="0">
                <a:latin typeface="Calibri"/>
                <a:cs typeface="Calibri"/>
              </a:rPr>
              <a:t>Need </a:t>
            </a:r>
            <a:r>
              <a:rPr lang="en-US" sz="2800" dirty="0">
                <a:latin typeface="Calibri"/>
                <a:cs typeface="Calibri"/>
              </a:rPr>
              <a:t>to view the delivery of </a:t>
            </a:r>
            <a:r>
              <a:rPr lang="en-US" sz="2800" dirty="0" smtClean="0">
                <a:latin typeface="Calibri"/>
                <a:cs typeface="Calibri"/>
              </a:rPr>
              <a:t>health care </a:t>
            </a:r>
            <a:r>
              <a:rPr lang="en-US" sz="2800" dirty="0">
                <a:latin typeface="Calibri"/>
                <a:cs typeface="Calibri"/>
              </a:rPr>
              <a:t>as a science</a:t>
            </a:r>
          </a:p>
          <a:p>
            <a:pPr>
              <a:spcBef>
                <a:spcPts val="0"/>
              </a:spcBef>
              <a:spcAft>
                <a:spcPts val="1200"/>
              </a:spcAft>
            </a:pPr>
            <a:r>
              <a:rPr lang="en-US" sz="2800" dirty="0">
                <a:latin typeface="Calibri"/>
                <a:cs typeface="Calibri"/>
              </a:rPr>
              <a:t>Reengineer systems to catch </a:t>
            </a:r>
            <a:r>
              <a:rPr lang="en-US" sz="2800" dirty="0" smtClean="0">
                <a:latin typeface="Calibri"/>
                <a:cs typeface="Calibri"/>
              </a:rPr>
              <a:t>mistakes</a:t>
            </a:r>
            <a:endParaRPr lang="en-US" sz="2800" dirty="0">
              <a:solidFill>
                <a:srgbClr val="339900"/>
              </a:solidFill>
              <a:latin typeface="Calibri"/>
              <a:cs typeface="Calibri"/>
            </a:endParaRPr>
          </a:p>
        </p:txBody>
      </p:sp>
    </p:spTree>
    <p:extLst>
      <p:ext uri="{BB962C8B-B14F-4D97-AF65-F5344CB8AC3E}">
        <p14:creationId xmlns:p14="http://schemas.microsoft.com/office/powerpoint/2010/main" val="230100517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nSpc>
                <a:spcPct val="90000"/>
              </a:lnSpc>
            </a:pPr>
            <a:r>
              <a:rPr lang="en-US" dirty="0">
                <a:solidFill>
                  <a:srgbClr val="FFFFFF"/>
                </a:solidFill>
              </a:rPr>
              <a:t>Educate </a:t>
            </a:r>
            <a:r>
              <a:rPr lang="en-US" dirty="0" smtClean="0">
                <a:solidFill>
                  <a:srgbClr val="FFFFFF"/>
                </a:solidFill>
              </a:rPr>
              <a:t>Staff </a:t>
            </a:r>
            <a:r>
              <a:rPr lang="en-US" dirty="0">
                <a:solidFill>
                  <a:srgbClr val="FFFFFF"/>
                </a:solidFill>
              </a:rPr>
              <a:t>on the </a:t>
            </a:r>
            <a:r>
              <a:rPr lang="en-US" dirty="0" smtClean="0">
                <a:solidFill>
                  <a:srgbClr val="FFFFFF"/>
                </a:solidFill>
              </a:rPr>
              <a:t>Science </a:t>
            </a:r>
            <a:r>
              <a:rPr lang="en-US" dirty="0">
                <a:solidFill>
                  <a:srgbClr val="FFFFFF"/>
                </a:solidFill>
              </a:rPr>
              <a:t>of </a:t>
            </a:r>
            <a:r>
              <a:rPr lang="en-US" dirty="0" smtClean="0">
                <a:solidFill>
                  <a:srgbClr val="FFFFFF"/>
                </a:solidFill>
              </a:rPr>
              <a:t>Safety</a:t>
            </a:r>
            <a:r>
              <a:rPr lang="en-US" baseline="30000" dirty="0" smtClean="0">
                <a:solidFill>
                  <a:srgbClr val="FFFFFF"/>
                </a:solidFill>
              </a:rPr>
              <a:t>3,4</a:t>
            </a:r>
            <a:endParaRPr lang="en-US" baseline="30000" dirty="0">
              <a:solidFill>
                <a:srgbClr val="FFFFFF"/>
              </a:solidFill>
            </a:endParaRPr>
          </a:p>
        </p:txBody>
      </p:sp>
      <p:sp>
        <p:nvSpPr>
          <p:cNvPr id="3" name="Content Placeholder 2"/>
          <p:cNvSpPr>
            <a:spLocks noGrp="1"/>
          </p:cNvSpPr>
          <p:nvPr>
            <p:ph idx="1"/>
          </p:nvPr>
        </p:nvSpPr>
        <p:spPr/>
        <p:txBody>
          <a:bodyPr/>
          <a:lstStyle/>
          <a:p>
            <a:pPr marL="0" indent="0">
              <a:spcBef>
                <a:spcPts val="0"/>
              </a:spcBef>
              <a:spcAft>
                <a:spcPts val="1200"/>
              </a:spcAft>
              <a:buNone/>
              <a:defRPr/>
            </a:pPr>
            <a:r>
              <a:rPr lang="en-US" sz="2800" dirty="0" smtClean="0">
                <a:solidFill>
                  <a:srgbClr val="000000"/>
                </a:solidFill>
              </a:rPr>
              <a:t>Three primary concepts of science of safety:</a:t>
            </a:r>
          </a:p>
          <a:p>
            <a:pPr>
              <a:spcBef>
                <a:spcPts val="0"/>
              </a:spcBef>
              <a:spcAft>
                <a:spcPts val="1200"/>
              </a:spcAft>
              <a:buFont typeface="Arial" panose="020B0604020202020204" pitchFamily="34" charset="0"/>
              <a:buChar char="•"/>
              <a:defRPr/>
            </a:pPr>
            <a:r>
              <a:rPr lang="en-US" sz="2800" dirty="0" smtClean="0">
                <a:solidFill>
                  <a:srgbClr val="000000"/>
                </a:solidFill>
              </a:rPr>
              <a:t>Understand </a:t>
            </a:r>
            <a:r>
              <a:rPr lang="en-US" sz="2800" dirty="0">
                <a:solidFill>
                  <a:srgbClr val="000000"/>
                </a:solidFill>
              </a:rPr>
              <a:t>that the system determines performance, and safety is the property of the system</a:t>
            </a:r>
          </a:p>
          <a:p>
            <a:pPr>
              <a:spcBef>
                <a:spcPts val="0"/>
              </a:spcBef>
              <a:spcAft>
                <a:spcPts val="1200"/>
              </a:spcAft>
              <a:buFont typeface="Arial" panose="020B0604020202020204" pitchFamily="34" charset="0"/>
              <a:buChar char="•"/>
              <a:defRPr/>
            </a:pPr>
            <a:r>
              <a:rPr lang="en-US" sz="2800" dirty="0" smtClean="0">
                <a:solidFill>
                  <a:srgbClr val="000000"/>
                </a:solidFill>
              </a:rPr>
              <a:t>Use </a:t>
            </a:r>
            <a:r>
              <a:rPr lang="en-US" sz="2800" dirty="0">
                <a:solidFill>
                  <a:srgbClr val="000000"/>
                </a:solidFill>
              </a:rPr>
              <a:t>strategies to improve system performance</a:t>
            </a:r>
          </a:p>
          <a:p>
            <a:pPr>
              <a:spcBef>
                <a:spcPts val="0"/>
              </a:spcBef>
              <a:spcAft>
                <a:spcPts val="1200"/>
              </a:spcAft>
              <a:buFont typeface="Arial" panose="020B0604020202020204" pitchFamily="34" charset="0"/>
              <a:buChar char="•"/>
              <a:defRPr/>
            </a:pPr>
            <a:r>
              <a:rPr lang="en-US" sz="2800" dirty="0">
                <a:solidFill>
                  <a:srgbClr val="000000"/>
                </a:solidFill>
              </a:rPr>
              <a:t>Recognize that teams with diverse and independent input make wise decisions</a:t>
            </a:r>
          </a:p>
          <a:p>
            <a:pPr>
              <a:spcBef>
                <a:spcPts val="0"/>
              </a:spcBef>
              <a:spcAft>
                <a:spcPts val="1200"/>
              </a:spcAft>
              <a:defRPr/>
            </a:pPr>
            <a:endParaRPr lang="en-US" sz="2800" dirty="0">
              <a:solidFill>
                <a:srgbClr val="000000"/>
              </a:solidFill>
              <a:ea typeface="ＭＳ Ｐゴシック" charset="0"/>
            </a:endParaRPr>
          </a:p>
          <a:p>
            <a:endParaRPr lang="en-US" dirty="0">
              <a:solidFill>
                <a:srgbClr val="000000"/>
              </a:solidFill>
            </a:endParaRPr>
          </a:p>
        </p:txBody>
      </p:sp>
    </p:spTree>
    <p:extLst>
      <p:ext uri="{BB962C8B-B14F-4D97-AF65-F5344CB8AC3E}">
        <p14:creationId xmlns:p14="http://schemas.microsoft.com/office/powerpoint/2010/main" val="4231547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noAutofit/>
          </a:bodyPr>
          <a:lstStyle/>
          <a:p>
            <a:r>
              <a:rPr lang="en-US" dirty="0"/>
              <a:t>Who Is Making Mistakes</a:t>
            </a:r>
            <a:r>
              <a:rPr lang="en-US" dirty="0" smtClean="0"/>
              <a:t>?</a:t>
            </a:r>
            <a:endParaRPr lang="en-US" sz="3200" b="0" dirty="0">
              <a:solidFill>
                <a:srgbClr val="000000"/>
              </a:solidFill>
            </a:endParaRPr>
          </a:p>
        </p:txBody>
      </p:sp>
      <p:sp>
        <p:nvSpPr>
          <p:cNvPr id="7" name="Content Placeholder 6"/>
          <p:cNvSpPr>
            <a:spLocks noGrp="1"/>
          </p:cNvSpPr>
          <p:nvPr>
            <p:ph idx="1"/>
          </p:nvPr>
        </p:nvSpPr>
        <p:spPr>
          <a:xfrm>
            <a:off x="1905000" y="1524000"/>
            <a:ext cx="6781800" cy="4734296"/>
          </a:xfrm>
        </p:spPr>
        <p:txBody>
          <a:bodyPr anchor="b"/>
          <a:lstStyle/>
          <a:p>
            <a:pPr marL="0" indent="0">
              <a:buNone/>
            </a:pPr>
            <a:r>
              <a:rPr lang="en-US" dirty="0">
                <a:solidFill>
                  <a:srgbClr val="000000"/>
                </a:solidFill>
              </a:rPr>
              <a:t>Most errors DO NOT belong to individual doctors or nurses. </a:t>
            </a:r>
            <a:endParaRPr lang="en-US" dirty="0"/>
          </a:p>
        </p:txBody>
      </p:sp>
      <p:grpSp>
        <p:nvGrpSpPr>
          <p:cNvPr id="5" name="Group 4" descr="Four post-it notes labeled with stakeholders in healthcare: doctors, nurses, residents and patients" title="Post-it notes of stakeholders"/>
          <p:cNvGrpSpPr/>
          <p:nvPr/>
        </p:nvGrpSpPr>
        <p:grpSpPr>
          <a:xfrm>
            <a:off x="1828800" y="1066800"/>
            <a:ext cx="4440002" cy="3886200"/>
            <a:chOff x="1828800" y="1066800"/>
            <a:chExt cx="4440002" cy="388620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066800"/>
              <a:ext cx="4440002" cy="3886200"/>
            </a:xfrm>
            <a:prstGeom prst="rect">
              <a:avLst/>
            </a:prstGeom>
          </p:spPr>
        </p:pic>
        <p:sp>
          <p:nvSpPr>
            <p:cNvPr id="4" name="TextBox 3"/>
            <p:cNvSpPr txBox="1"/>
            <p:nvPr/>
          </p:nvSpPr>
          <p:spPr>
            <a:xfrm rot="21242401">
              <a:off x="2233391" y="1743621"/>
              <a:ext cx="1322022" cy="523220"/>
            </a:xfrm>
            <a:prstGeom prst="rect">
              <a:avLst/>
            </a:prstGeom>
            <a:noFill/>
          </p:spPr>
          <p:txBody>
            <a:bodyPr wrap="none" rtlCol="0">
              <a:spAutoFit/>
            </a:bodyPr>
            <a:lstStyle/>
            <a:p>
              <a:r>
                <a:rPr lang="en-US" sz="2800" dirty="0" smtClean="0"/>
                <a:t>Doctors</a:t>
              </a:r>
              <a:endParaRPr lang="en-US" sz="2800" dirty="0"/>
            </a:p>
          </p:txBody>
        </p:sp>
        <p:sp>
          <p:nvSpPr>
            <p:cNvPr id="9" name="TextBox 8"/>
            <p:cNvSpPr txBox="1"/>
            <p:nvPr/>
          </p:nvSpPr>
          <p:spPr>
            <a:xfrm rot="20958316">
              <a:off x="4303848" y="3551598"/>
              <a:ext cx="1370237" cy="523220"/>
            </a:xfrm>
            <a:prstGeom prst="rect">
              <a:avLst/>
            </a:prstGeom>
            <a:noFill/>
          </p:spPr>
          <p:txBody>
            <a:bodyPr wrap="none" rtlCol="0">
              <a:spAutoFit/>
            </a:bodyPr>
            <a:lstStyle/>
            <a:p>
              <a:r>
                <a:rPr lang="en-US" sz="2800" dirty="0" smtClean="0"/>
                <a:t>Patients</a:t>
              </a:r>
              <a:endParaRPr lang="en-US" sz="2800" dirty="0"/>
            </a:p>
          </p:txBody>
        </p:sp>
        <p:sp>
          <p:nvSpPr>
            <p:cNvPr id="10" name="TextBox 9"/>
            <p:cNvSpPr txBox="1"/>
            <p:nvPr/>
          </p:nvSpPr>
          <p:spPr>
            <a:xfrm>
              <a:off x="2256834" y="3581400"/>
              <a:ext cx="1597813" cy="523220"/>
            </a:xfrm>
            <a:prstGeom prst="rect">
              <a:avLst/>
            </a:prstGeom>
            <a:noFill/>
          </p:spPr>
          <p:txBody>
            <a:bodyPr wrap="none" rtlCol="0">
              <a:spAutoFit/>
            </a:bodyPr>
            <a:lstStyle/>
            <a:p>
              <a:r>
                <a:rPr lang="en-US" sz="2800" dirty="0" smtClean="0"/>
                <a:t>Residents</a:t>
              </a:r>
              <a:endParaRPr lang="en-US" sz="2800" dirty="0"/>
            </a:p>
          </p:txBody>
        </p:sp>
        <p:sp>
          <p:nvSpPr>
            <p:cNvPr id="11" name="TextBox 10"/>
            <p:cNvSpPr txBox="1"/>
            <p:nvPr/>
          </p:nvSpPr>
          <p:spPr>
            <a:xfrm rot="247074">
              <a:off x="4589250" y="1794645"/>
              <a:ext cx="1189824" cy="523220"/>
            </a:xfrm>
            <a:prstGeom prst="rect">
              <a:avLst/>
            </a:prstGeom>
            <a:noFill/>
          </p:spPr>
          <p:txBody>
            <a:bodyPr wrap="none" rtlCol="0">
              <a:spAutoFit/>
            </a:bodyPr>
            <a:lstStyle/>
            <a:p>
              <a:r>
                <a:rPr lang="en-US" sz="2800" dirty="0" smtClean="0"/>
                <a:t>Nurses</a:t>
              </a:r>
              <a:endParaRPr lang="en-US" sz="2800" dirty="0"/>
            </a:p>
          </p:txBody>
        </p:sp>
      </p:grpSp>
      <p:sp>
        <p:nvSpPr>
          <p:cNvPr id="12" name="Title 1"/>
          <p:cNvSpPr txBox="1">
            <a:spLocks/>
          </p:cNvSpPr>
          <p:nvPr/>
        </p:nvSpPr>
        <p:spPr>
          <a:xfrm>
            <a:off x="457200" y="30678"/>
            <a:ext cx="8229600" cy="807522"/>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b="1" kern="1200">
                <a:solidFill>
                  <a:srgbClr val="FFFFFF"/>
                </a:solidFill>
                <a:latin typeface="+mj-lt"/>
                <a:ea typeface="+mj-ea"/>
                <a:cs typeface="+mj-cs"/>
              </a:defRPr>
            </a:lvl1pPr>
          </a:lstStyle>
          <a:p>
            <a:pPr algn="ctr">
              <a:lnSpc>
                <a:spcPct val="90000"/>
              </a:lnSpc>
            </a:pPr>
            <a:endParaRPr lang="en-US" sz="3200" b="0" baseline="30000" dirty="0"/>
          </a:p>
        </p:txBody>
      </p:sp>
    </p:spTree>
    <p:extLst>
      <p:ext uri="{BB962C8B-B14F-4D97-AF65-F5344CB8AC3E}">
        <p14:creationId xmlns:p14="http://schemas.microsoft.com/office/powerpoint/2010/main" val="91999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FF"/>
                </a:solidFill>
              </a:rPr>
              <a:t>System</a:t>
            </a:r>
            <a:r>
              <a:rPr lang="en-US" sz="4800" b="1" dirty="0" smtClean="0"/>
              <a:t> </a:t>
            </a:r>
            <a:r>
              <a:rPr lang="en-US" dirty="0">
                <a:solidFill>
                  <a:srgbClr val="FFFFFF"/>
                </a:solidFill>
              </a:rPr>
              <a:t>Factors Impact </a:t>
            </a:r>
            <a:r>
              <a:rPr lang="en-US" dirty="0" smtClean="0">
                <a:solidFill>
                  <a:srgbClr val="FFFFFF"/>
                </a:solidFill>
              </a:rPr>
              <a:t>Safety</a:t>
            </a:r>
            <a:r>
              <a:rPr lang="en-US" baseline="30000" dirty="0">
                <a:solidFill>
                  <a:srgbClr val="FFFFFF"/>
                </a:solidFill>
              </a:rPr>
              <a:t>5</a:t>
            </a:r>
          </a:p>
        </p:txBody>
      </p:sp>
      <p:grpSp>
        <p:nvGrpSpPr>
          <p:cNvPr id="5" name="Content Placeholder 4" descr="Funnel depicting the factors that come together to impact patient safety. From the top of the funnel to the bottom, these factors include: institutional, hospital, departmental factors, the work environment, team factors, individual provider, task factors, and patient characteristics.  An arrow points through the system factors into the funnel.&#10;Image based on the work of Vincent C, Taylor-Adams S, Stanhope N., BMJ. Framework for analysing risk and safety in clinical medicine.1998; 316(7138):1154-7. PMID: 9552960. &#10;Developed at the Johns Hopkins Armstrong Institute for Patient Safety and Quality. " title="System Factors Impact Safety"/>
          <p:cNvGrpSpPr>
            <a:grpSpLocks noGrp="1"/>
          </p:cNvGrpSpPr>
          <p:nvPr/>
        </p:nvGrpSpPr>
        <p:grpSpPr>
          <a:xfrm>
            <a:off x="1143000" y="1524000"/>
            <a:ext cx="7620000" cy="3352800"/>
            <a:chOff x="1524000" y="1368425"/>
            <a:chExt cx="6877335" cy="3763963"/>
          </a:xfrm>
        </p:grpSpPr>
        <p:sp>
          <p:nvSpPr>
            <p:cNvPr id="6" name="Oval 3"/>
            <p:cNvSpPr>
              <a:spLocks noChangeArrowheads="1"/>
            </p:cNvSpPr>
            <p:nvPr/>
          </p:nvSpPr>
          <p:spPr bwMode="auto">
            <a:xfrm>
              <a:off x="1524000" y="1368425"/>
              <a:ext cx="6167438" cy="3763963"/>
            </a:xfrm>
            <a:prstGeom prst="ellipse">
              <a:avLst/>
            </a:prstGeom>
            <a:solidFill>
              <a:schemeClr val="bg1">
                <a:lumMod val="95000"/>
              </a:schemeClr>
            </a:solidFill>
            <a:ln w="9525">
              <a:round/>
              <a:headEnd/>
              <a:tailEnd/>
            </a:ln>
            <a:scene3d>
              <a:camera prst="legacyPerspectiveBottom"/>
              <a:lightRig rig="legacyFlat2" dir="t"/>
            </a:scene3d>
            <a:sp3d extrusionH="121893000" prstMaterial="legacyMetal">
              <a:bevelT w="13500" h="13500" prst="angle"/>
              <a:bevelB w="13500" h="13500" prst="angle"/>
              <a:extrusionClr>
                <a:srgbClr val="E2E2E2"/>
              </a:extrusionClr>
            </a:sp3d>
          </p:spPr>
          <p:txBody>
            <a:bodyPr wrap="none" anchor="ctr">
              <a:flatTx/>
            </a:bodyPr>
            <a:lstStyle/>
            <a:p>
              <a:pPr algn="r">
                <a:defRPr/>
              </a:pPr>
              <a:endParaRPr lang="en-US" sz="2400" dirty="0">
                <a:latin typeface="Times New Roman" pitchFamily="-111" charset="0"/>
                <a:ea typeface="+mn-ea"/>
              </a:endParaRPr>
            </a:p>
          </p:txBody>
        </p:sp>
        <p:sp>
          <p:nvSpPr>
            <p:cNvPr id="7" name="Oval 4"/>
            <p:cNvSpPr>
              <a:spLocks noChangeArrowheads="1"/>
            </p:cNvSpPr>
            <p:nvPr/>
          </p:nvSpPr>
          <p:spPr bwMode="auto">
            <a:xfrm>
              <a:off x="1905000" y="1825625"/>
              <a:ext cx="5416550" cy="3149600"/>
            </a:xfrm>
            <a:prstGeom prst="ellipse">
              <a:avLst/>
            </a:prstGeom>
            <a:solidFill>
              <a:schemeClr val="accent4">
                <a:lumMod val="75000"/>
              </a:schemeClr>
            </a:solidFill>
            <a:ln w="3175">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dirty="0">
                <a:solidFill>
                  <a:srgbClr val="FFFFFF"/>
                </a:solidFill>
                <a:cs typeface="Arial" charset="0"/>
              </a:endParaRPr>
            </a:p>
          </p:txBody>
        </p:sp>
        <p:sp>
          <p:nvSpPr>
            <p:cNvPr id="8" name="Oval 5"/>
            <p:cNvSpPr>
              <a:spLocks noChangeArrowheads="1"/>
            </p:cNvSpPr>
            <p:nvPr/>
          </p:nvSpPr>
          <p:spPr bwMode="auto">
            <a:xfrm>
              <a:off x="2286000" y="2284413"/>
              <a:ext cx="4740275" cy="2744787"/>
            </a:xfrm>
            <a:prstGeom prst="ellipse">
              <a:avLst/>
            </a:prstGeom>
            <a:solidFill>
              <a:srgbClr val="565FDA"/>
            </a:solidFill>
            <a:ln w="9525">
              <a:solidFill>
                <a:schemeClr val="bg1"/>
              </a:solidFill>
              <a:round/>
              <a:headEnd/>
              <a:tailEnd/>
            </a:ln>
          </p:spPr>
          <p:txBody>
            <a:bodyPr wrap="none" anchor="ctr"/>
            <a:lstStyle/>
            <a:p>
              <a:endParaRPr lang="en-US" dirty="0"/>
            </a:p>
          </p:txBody>
        </p:sp>
        <p:sp>
          <p:nvSpPr>
            <p:cNvPr id="9" name="Oval 6"/>
            <p:cNvSpPr>
              <a:spLocks noChangeArrowheads="1"/>
            </p:cNvSpPr>
            <p:nvPr/>
          </p:nvSpPr>
          <p:spPr bwMode="auto">
            <a:xfrm>
              <a:off x="2590800" y="2665413"/>
              <a:ext cx="4087813" cy="2325687"/>
            </a:xfrm>
            <a:prstGeom prst="ellipse">
              <a:avLst/>
            </a:prstGeom>
            <a:gradFill rotWithShape="0">
              <a:gsLst>
                <a:gs pos="0">
                  <a:srgbClr val="9933FF"/>
                </a:gs>
                <a:gs pos="100000">
                  <a:srgbClr val="471876"/>
                </a:gs>
              </a:gsLst>
              <a:lin ang="5400000" scaled="1"/>
            </a:gradFill>
            <a:ln w="9525">
              <a:solidFill>
                <a:schemeClr val="bg1"/>
              </a:solidFill>
              <a:round/>
              <a:headEnd/>
              <a:tailEnd/>
            </a:ln>
          </p:spPr>
          <p:txBody>
            <a:bodyPr wrap="none" anchor="ctr"/>
            <a:lstStyle/>
            <a:p>
              <a:endParaRPr lang="en-US" dirty="0"/>
            </a:p>
          </p:txBody>
        </p:sp>
        <p:sp>
          <p:nvSpPr>
            <p:cNvPr id="10" name="Oval 7"/>
            <p:cNvSpPr>
              <a:spLocks noChangeArrowheads="1"/>
            </p:cNvSpPr>
            <p:nvPr/>
          </p:nvSpPr>
          <p:spPr bwMode="auto">
            <a:xfrm>
              <a:off x="3016250" y="3046413"/>
              <a:ext cx="3262313" cy="1874837"/>
            </a:xfrm>
            <a:prstGeom prst="ellipse">
              <a:avLst/>
            </a:prstGeom>
            <a:gradFill rotWithShape="0">
              <a:gsLst>
                <a:gs pos="0">
                  <a:srgbClr val="4B55D7"/>
                </a:gs>
                <a:gs pos="100000">
                  <a:srgbClr val="232763"/>
                </a:gs>
              </a:gsLst>
              <a:lin ang="5400000" scaled="1"/>
            </a:gradFill>
            <a:ln w="9525">
              <a:solidFill>
                <a:schemeClr val="bg1"/>
              </a:solidFill>
              <a:round/>
              <a:headEnd/>
              <a:tailEnd/>
            </a:ln>
          </p:spPr>
          <p:txBody>
            <a:bodyPr wrap="none" anchor="ctr"/>
            <a:lstStyle/>
            <a:p>
              <a:endParaRPr lang="en-US" dirty="0"/>
            </a:p>
          </p:txBody>
        </p:sp>
        <p:sp>
          <p:nvSpPr>
            <p:cNvPr id="11" name="Oval 8"/>
            <p:cNvSpPr>
              <a:spLocks noChangeArrowheads="1"/>
            </p:cNvSpPr>
            <p:nvPr/>
          </p:nvSpPr>
          <p:spPr bwMode="auto">
            <a:xfrm>
              <a:off x="3333750" y="3363913"/>
              <a:ext cx="2570163" cy="1439862"/>
            </a:xfrm>
            <a:prstGeom prst="ellipse">
              <a:avLst/>
            </a:prstGeom>
            <a:solidFill>
              <a:srgbClr val="9900CC"/>
            </a:solidFill>
            <a:ln w="9525">
              <a:solidFill>
                <a:schemeClr val="bg1"/>
              </a:solidFill>
              <a:round/>
              <a:headEnd/>
              <a:tailEnd/>
            </a:ln>
          </p:spPr>
          <p:txBody>
            <a:bodyPr wrap="none" anchor="ctr"/>
            <a:lstStyle/>
            <a:p>
              <a:endParaRPr lang="en-US" dirty="0"/>
            </a:p>
          </p:txBody>
        </p:sp>
        <p:sp>
          <p:nvSpPr>
            <p:cNvPr id="12" name="Text Box 9"/>
            <p:cNvSpPr txBox="1">
              <a:spLocks noChangeArrowheads="1"/>
            </p:cNvSpPr>
            <p:nvPr/>
          </p:nvSpPr>
          <p:spPr bwMode="auto">
            <a:xfrm>
              <a:off x="3878263" y="1831354"/>
              <a:ext cx="1447800" cy="414624"/>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pPr>
              <a:r>
                <a:rPr lang="en-US" sz="1800" dirty="0">
                  <a:solidFill>
                    <a:schemeClr val="bg1"/>
                  </a:solidFill>
                  <a:effectLst>
                    <a:outerShdw blurRad="38100" dist="38100" dir="2700000" algn="tl">
                      <a:srgbClr val="DDDDDD"/>
                    </a:outerShdw>
                  </a:effectLst>
                  <a:latin typeface="Calibri"/>
                  <a:cs typeface="Calibri"/>
                </a:rPr>
                <a:t>Hospital</a:t>
              </a:r>
            </a:p>
          </p:txBody>
        </p:sp>
        <p:sp>
          <p:nvSpPr>
            <p:cNvPr id="13" name="Text Box 10"/>
            <p:cNvSpPr txBox="1">
              <a:spLocks noChangeArrowheads="1"/>
            </p:cNvSpPr>
            <p:nvPr/>
          </p:nvSpPr>
          <p:spPr bwMode="auto">
            <a:xfrm>
              <a:off x="3200400" y="2287309"/>
              <a:ext cx="2819400" cy="414624"/>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pPr>
              <a:r>
                <a:rPr lang="en-US" sz="1800" dirty="0">
                  <a:solidFill>
                    <a:schemeClr val="bg1"/>
                  </a:solidFill>
                  <a:effectLst>
                    <a:outerShdw blurRad="38100" dist="38100" dir="2700000" algn="tl">
                      <a:srgbClr val="DDDDDD"/>
                    </a:outerShdw>
                  </a:effectLst>
                  <a:latin typeface="Calibri"/>
                  <a:cs typeface="Calibri"/>
                </a:rPr>
                <a:t>Departmental Factors</a:t>
              </a:r>
            </a:p>
          </p:txBody>
        </p:sp>
        <p:sp>
          <p:nvSpPr>
            <p:cNvPr id="14" name="Text Box 11"/>
            <p:cNvSpPr txBox="1">
              <a:spLocks noChangeArrowheads="1"/>
            </p:cNvSpPr>
            <p:nvPr/>
          </p:nvSpPr>
          <p:spPr bwMode="auto">
            <a:xfrm>
              <a:off x="3130550" y="2611884"/>
              <a:ext cx="2973388" cy="414624"/>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pPr>
              <a:r>
                <a:rPr lang="en-US" sz="1800" dirty="0">
                  <a:solidFill>
                    <a:schemeClr val="bg1"/>
                  </a:solidFill>
                  <a:effectLst>
                    <a:outerShdw blurRad="38100" dist="38100" dir="2700000" algn="tl">
                      <a:srgbClr val="DDDDDD"/>
                    </a:outerShdw>
                  </a:effectLst>
                  <a:latin typeface="Calibri"/>
                  <a:cs typeface="Calibri"/>
                </a:rPr>
                <a:t>Work Environment</a:t>
              </a:r>
            </a:p>
          </p:txBody>
        </p:sp>
        <p:sp>
          <p:nvSpPr>
            <p:cNvPr id="15" name="Text Box 12"/>
            <p:cNvSpPr txBox="1">
              <a:spLocks noChangeArrowheads="1"/>
            </p:cNvSpPr>
            <p:nvPr/>
          </p:nvSpPr>
          <p:spPr bwMode="auto">
            <a:xfrm>
              <a:off x="3389313" y="2993773"/>
              <a:ext cx="2438400" cy="414624"/>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pPr>
              <a:r>
                <a:rPr lang="en-US" sz="1800" dirty="0">
                  <a:solidFill>
                    <a:schemeClr val="bg1"/>
                  </a:solidFill>
                  <a:effectLst>
                    <a:outerShdw blurRad="38100" dist="38100" dir="2700000" algn="tl">
                      <a:srgbClr val="DDDDDD"/>
                    </a:outerShdw>
                  </a:effectLst>
                  <a:latin typeface="Calibri"/>
                  <a:cs typeface="Calibri"/>
                </a:rPr>
                <a:t>Team Factors</a:t>
              </a:r>
            </a:p>
          </p:txBody>
        </p:sp>
        <p:sp>
          <p:nvSpPr>
            <p:cNvPr id="16" name="Text Box 13"/>
            <p:cNvSpPr txBox="1">
              <a:spLocks noChangeArrowheads="1"/>
            </p:cNvSpPr>
            <p:nvPr/>
          </p:nvSpPr>
          <p:spPr bwMode="auto">
            <a:xfrm>
              <a:off x="2895600" y="3353554"/>
              <a:ext cx="3451225" cy="414624"/>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pPr>
              <a:r>
                <a:rPr lang="en-US" sz="1800" dirty="0">
                  <a:solidFill>
                    <a:schemeClr val="bg1"/>
                  </a:solidFill>
                  <a:effectLst>
                    <a:outerShdw blurRad="38100" dist="38100" dir="2700000" algn="tl">
                      <a:srgbClr val="DDDDDD"/>
                    </a:outerShdw>
                  </a:effectLst>
                  <a:latin typeface="Calibri"/>
                  <a:cs typeface="Calibri"/>
                </a:rPr>
                <a:t>Individual Provider</a:t>
              </a:r>
            </a:p>
          </p:txBody>
        </p:sp>
        <p:sp>
          <p:nvSpPr>
            <p:cNvPr id="17" name="Oval 14"/>
            <p:cNvSpPr>
              <a:spLocks noChangeArrowheads="1"/>
            </p:cNvSpPr>
            <p:nvPr/>
          </p:nvSpPr>
          <p:spPr bwMode="auto">
            <a:xfrm>
              <a:off x="3657600" y="3730625"/>
              <a:ext cx="1984375" cy="1085850"/>
            </a:xfrm>
            <a:prstGeom prst="ellipse">
              <a:avLst/>
            </a:prstGeom>
            <a:solidFill>
              <a:srgbClr val="5C3BC7"/>
            </a:solidFill>
            <a:ln w="9525">
              <a:solidFill>
                <a:schemeClr val="bg1"/>
              </a:solidFill>
              <a:round/>
              <a:headEnd/>
              <a:tailEnd/>
            </a:ln>
          </p:spPr>
          <p:txBody>
            <a:bodyPr wrap="none" anchor="ctr"/>
            <a:lstStyle/>
            <a:p>
              <a:endParaRPr lang="en-US" dirty="0"/>
            </a:p>
          </p:txBody>
        </p:sp>
        <p:sp>
          <p:nvSpPr>
            <p:cNvPr id="18" name="Oval 15"/>
            <p:cNvSpPr>
              <a:spLocks noChangeArrowheads="1"/>
            </p:cNvSpPr>
            <p:nvPr/>
          </p:nvSpPr>
          <p:spPr bwMode="auto">
            <a:xfrm>
              <a:off x="3960813" y="4054475"/>
              <a:ext cx="1381125" cy="641350"/>
            </a:xfrm>
            <a:prstGeom prst="ellipse">
              <a:avLst/>
            </a:prstGeom>
            <a:solidFill>
              <a:srgbClr val="B2B2B2"/>
            </a:solidFill>
            <a:ln w="9525">
              <a:round/>
              <a:headEnd/>
              <a:tailEnd/>
            </a:ln>
            <a:scene3d>
              <a:camera prst="legacyPerspectiveBottom"/>
              <a:lightRig rig="legacyFlat3" dir="t"/>
            </a:scene3d>
            <a:sp3d extrusionH="887400" prstMaterial="legacyMetal">
              <a:bevelT w="13500" h="13500" prst="angle"/>
              <a:bevelB w="13500" h="13500" prst="angle"/>
              <a:extrusionClr>
                <a:srgbClr val="A5299C"/>
              </a:extrusionClr>
            </a:sp3d>
          </p:spPr>
          <p:txBody>
            <a:bodyPr wrap="none" anchor="ctr">
              <a:flatTx/>
            </a:bodyPr>
            <a:lstStyle/>
            <a:p>
              <a:endParaRPr lang="en-US" dirty="0"/>
            </a:p>
          </p:txBody>
        </p:sp>
        <p:sp>
          <p:nvSpPr>
            <p:cNvPr id="19" name="Line 16"/>
            <p:cNvSpPr>
              <a:spLocks noChangeShapeType="1"/>
            </p:cNvSpPr>
            <p:nvPr/>
          </p:nvSpPr>
          <p:spPr bwMode="auto">
            <a:xfrm flipH="1">
              <a:off x="4835355" y="2040577"/>
              <a:ext cx="3565980" cy="2359251"/>
            </a:xfrm>
            <a:prstGeom prst="line">
              <a:avLst/>
            </a:prstGeom>
            <a:ln w="107950" cmpd="sng">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ea typeface="+mn-ea"/>
              </a:endParaRPr>
            </a:p>
          </p:txBody>
        </p:sp>
        <p:sp>
          <p:nvSpPr>
            <p:cNvPr id="20" name="Text Box 17"/>
            <p:cNvSpPr txBox="1">
              <a:spLocks noChangeArrowheads="1"/>
            </p:cNvSpPr>
            <p:nvPr/>
          </p:nvSpPr>
          <p:spPr bwMode="auto">
            <a:xfrm>
              <a:off x="3414713" y="3699760"/>
              <a:ext cx="2438400" cy="414624"/>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pPr>
              <a:r>
                <a:rPr lang="en-US" sz="1800" dirty="0">
                  <a:solidFill>
                    <a:schemeClr val="bg1"/>
                  </a:solidFill>
                  <a:effectLst>
                    <a:outerShdw blurRad="38100" dist="38100" dir="2700000" algn="tl">
                      <a:srgbClr val="DDDDDD"/>
                    </a:outerShdw>
                  </a:effectLst>
                  <a:latin typeface="Calibri"/>
                  <a:cs typeface="Calibri"/>
                </a:rPr>
                <a:t>Task Factors</a:t>
              </a:r>
            </a:p>
          </p:txBody>
        </p:sp>
        <p:sp>
          <p:nvSpPr>
            <p:cNvPr id="21" name="Text Box 18"/>
            <p:cNvSpPr txBox="1">
              <a:spLocks noChangeArrowheads="1"/>
            </p:cNvSpPr>
            <p:nvPr/>
          </p:nvSpPr>
          <p:spPr bwMode="auto">
            <a:xfrm>
              <a:off x="3692180" y="4015368"/>
              <a:ext cx="1721345" cy="725592"/>
            </a:xfrm>
            <a:prstGeom prst="rect">
              <a:avLst/>
            </a:prstGeom>
            <a:noFill/>
            <a:ln w="9525">
              <a:noFill/>
              <a:miter lim="800000"/>
              <a:headEnd/>
              <a:tailEnd/>
            </a:ln>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pPr>
              <a:r>
                <a:rPr lang="en-US" sz="1800" dirty="0">
                  <a:solidFill>
                    <a:schemeClr val="bg1"/>
                  </a:solidFill>
                  <a:effectLst>
                    <a:outerShdw blurRad="38100" dist="38100" dir="2700000" algn="tl">
                      <a:srgbClr val="DDDDDD"/>
                    </a:outerShdw>
                  </a:effectLst>
                  <a:latin typeface="Calibri"/>
                  <a:cs typeface="Calibri"/>
                </a:rPr>
                <a:t>Patient Characteristics</a:t>
              </a:r>
            </a:p>
          </p:txBody>
        </p:sp>
        <p:sp>
          <p:nvSpPr>
            <p:cNvPr id="22" name="Text Box 19"/>
            <p:cNvSpPr txBox="1">
              <a:spLocks noChangeArrowheads="1"/>
            </p:cNvSpPr>
            <p:nvPr/>
          </p:nvSpPr>
          <p:spPr bwMode="auto">
            <a:xfrm>
              <a:off x="3813175" y="1368425"/>
              <a:ext cx="1600200" cy="414624"/>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pPr>
              <a:r>
                <a:rPr lang="en-US" sz="1800" dirty="0">
                  <a:solidFill>
                    <a:schemeClr val="bg1"/>
                  </a:solidFill>
                  <a:effectLst>
                    <a:outerShdw blurRad="38100" dist="38100" dir="2700000" algn="tl">
                      <a:srgbClr val="DDDDDD"/>
                    </a:outerShdw>
                  </a:effectLst>
                  <a:latin typeface="Calibri"/>
                  <a:cs typeface="Calibri"/>
                </a:rPr>
                <a:t>Institutional</a:t>
              </a:r>
            </a:p>
          </p:txBody>
        </p:sp>
      </p:grpSp>
    </p:spTree>
    <p:extLst>
      <p:ext uri="{BB962C8B-B14F-4D97-AF65-F5344CB8AC3E}">
        <p14:creationId xmlns:p14="http://schemas.microsoft.com/office/powerpoint/2010/main" val="1191255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32602</TotalTime>
  <Words>4339</Words>
  <Application>Microsoft Office PowerPoint</Application>
  <PresentationFormat>On-screen Show (4:3)</PresentationFormat>
  <Paragraphs>356</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HAI Cusp Slide template</vt:lpstr>
      <vt:lpstr>The Science of Improving Patient Safety  and Identifying Defects</vt:lpstr>
      <vt:lpstr>Learning Objectives</vt:lpstr>
      <vt:lpstr>AHRQ Safety Program for Surgery1</vt:lpstr>
      <vt:lpstr>Advances in Medicine: Lingering Contradictions</vt:lpstr>
      <vt:lpstr>Why Is This Work Important?2</vt:lpstr>
      <vt:lpstr>How Do These Errors Happen?</vt:lpstr>
      <vt:lpstr>Educate Staff on the Science of Safety3,4</vt:lpstr>
      <vt:lpstr>Who Is Making Mistakes?</vt:lpstr>
      <vt:lpstr>System Factors Impact Safety5</vt:lpstr>
      <vt:lpstr>Safety Is a Property of the System</vt:lpstr>
      <vt:lpstr>Educate Staff on the Science of Safety3,4</vt:lpstr>
      <vt:lpstr>Standardize When You Can</vt:lpstr>
      <vt:lpstr>Create Independent Checks</vt:lpstr>
      <vt:lpstr>Educate Staff on the Science of Safety3,4</vt:lpstr>
      <vt:lpstr>AHRQ Safety Program for Surgery1</vt:lpstr>
      <vt:lpstr>Communication Breakdowns6 </vt:lpstr>
      <vt:lpstr>Basic Process of Communication7</vt:lpstr>
      <vt:lpstr>What Is a Defect?</vt:lpstr>
      <vt:lpstr>Defect Examples That Affect Patient Safety</vt:lpstr>
      <vt:lpstr>How Can Your Team Identify Defects?</vt:lpstr>
      <vt:lpstr>PSSA Taps Wisdom of Frontline Providers</vt:lpstr>
      <vt:lpstr>What Is the PSSA? </vt:lpstr>
      <vt:lpstr>Who Administers the PSSA and When?</vt:lpstr>
      <vt:lpstr>What’s Next? Interpreting PSSA Results</vt:lpstr>
      <vt:lpstr>How Will the Next Patient Be Harmed?</vt:lpstr>
      <vt:lpstr>PSSA Followup</vt:lpstr>
      <vt:lpstr>Next Steps</vt:lpstr>
      <vt:lpstr>Engage Viewers of Science of Safety Videos</vt:lpstr>
      <vt:lpstr>Training Steps and Tools</vt:lpstr>
      <vt:lpstr>Recap of Learning Objectives</vt:lpstr>
      <vt:lpstr>Lessons Learned</vt:lpstr>
      <vt:lpstr>References  </vt:lpstr>
      <vt:lpstr>References  </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Science of Improving Patient Safety and Identifying Defects</dc:title>
  <dc:subject>AHRQ Safety Program for Surgery</dc:subject>
  <dc:creator>Agency for Health Care Research and Quality (AHRQ)</dc:creator>
  <cp:keywords>SSI, premortem, safety culture, science of safety, Dr. Peter Pronovost, quality improvement, surgical site infections</cp:keywords>
  <cp:lastModifiedBy>Chris Heidenrich OCKT</cp:lastModifiedBy>
  <cp:revision>177</cp:revision>
  <cp:lastPrinted>2015-02-02T16:57:38Z</cp:lastPrinted>
  <dcterms:created xsi:type="dcterms:W3CDTF">2014-05-21T20:05:58Z</dcterms:created>
  <dcterms:modified xsi:type="dcterms:W3CDTF">2017-11-04T05:59:12Z</dcterms:modified>
  <cp:category>safety program for surgery, patient safety, CUSP, science of safety, surgical site infections, SUSP, healthcare associated infections</cp:category>
</cp:coreProperties>
</file>