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692" r:id="rId2"/>
  </p:sldMasterIdLst>
  <p:notesMasterIdLst>
    <p:notesMasterId r:id="rId27"/>
  </p:notesMasterIdLst>
  <p:handoutMasterIdLst>
    <p:handoutMasterId r:id="rId28"/>
  </p:handoutMasterIdLst>
  <p:sldIdLst>
    <p:sldId id="361" r:id="rId3"/>
    <p:sldId id="363" r:id="rId4"/>
    <p:sldId id="364" r:id="rId5"/>
    <p:sldId id="365" r:id="rId6"/>
    <p:sldId id="366" r:id="rId7"/>
    <p:sldId id="367" r:id="rId8"/>
    <p:sldId id="368" r:id="rId9"/>
    <p:sldId id="369" r:id="rId10"/>
    <p:sldId id="388" r:id="rId11"/>
    <p:sldId id="389" r:id="rId12"/>
    <p:sldId id="372" r:id="rId13"/>
    <p:sldId id="373" r:id="rId14"/>
    <p:sldId id="374" r:id="rId15"/>
    <p:sldId id="375" r:id="rId16"/>
    <p:sldId id="376" r:id="rId17"/>
    <p:sldId id="377" r:id="rId18"/>
    <p:sldId id="378" r:id="rId19"/>
    <p:sldId id="379" r:id="rId20"/>
    <p:sldId id="380" r:id="rId21"/>
    <p:sldId id="381" r:id="rId22"/>
    <p:sldId id="382" r:id="rId23"/>
    <p:sldId id="383" r:id="rId24"/>
    <p:sldId id="384" r:id="rId25"/>
    <p:sldId id="385" r:id="rId26"/>
  </p:sldIdLst>
  <p:sldSz cx="9144000" cy="6858000" type="screen4x3"/>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lie Weaver" initials="SJW" lastIdx="14" clrIdx="0"/>
  <p:cmAuthor id="1" name="Valerie Hartman" initials="" lastIdx="3" clrIdx="1"/>
  <p:cmAuthor id="2" name="David Hartman" initials="" lastIdx="0" clrIdx="2"/>
  <p:cmAuthor id="3" name="Heidenrich, Christine (AHRQ/OCKT) (CTR)" initials="HC" lastIdx="19" clrIdx="3"/>
  <p:cmAuthor id="4" name="Windows User" initials="WU" lastIdx="27" clrIdx="4"/>
  <p:cmAuthor id="5" name="Valerie Hartman" initials="VH" lastIdx="2" clrIdx="5"/>
  <p:cmAuthor id="6" name="Chris Heidenrich" initials="CH" lastIdx="9"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98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83" autoAdjust="0"/>
    <p:restoredTop sz="74724" autoAdjust="0"/>
  </p:normalViewPr>
  <p:slideViewPr>
    <p:cSldViewPr snapToGrid="0">
      <p:cViewPr>
        <p:scale>
          <a:sx n="60" d="100"/>
          <a:sy n="60" d="100"/>
        </p:scale>
        <p:origin x="-1422" y="-72"/>
      </p:cViewPr>
      <p:guideLst>
        <p:guide orient="horz" pos="2160"/>
        <p:guide pos="2880"/>
      </p:guideLst>
    </p:cSldViewPr>
  </p:slideViewPr>
  <p:outlineViewPr>
    <p:cViewPr>
      <p:scale>
        <a:sx n="33" d="100"/>
        <a:sy n="33" d="100"/>
      </p:scale>
      <p:origin x="0" y="8632"/>
    </p:cViewPr>
  </p:outlineViewPr>
  <p:notesTextViewPr>
    <p:cViewPr>
      <p:scale>
        <a:sx n="100" d="100"/>
        <a:sy n="100" d="100"/>
      </p:scale>
      <p:origin x="0" y="0"/>
    </p:cViewPr>
  </p:notesTextViewPr>
  <p:sorterViewPr>
    <p:cViewPr>
      <p:scale>
        <a:sx n="145" d="100"/>
        <a:sy n="145" d="100"/>
      </p:scale>
      <p:origin x="0" y="0"/>
    </p:cViewPr>
  </p:sorterViewPr>
  <p:notesViewPr>
    <p:cSldViewPr snapToGrid="0">
      <p:cViewPr>
        <p:scale>
          <a:sx n="90" d="100"/>
          <a:sy n="90" d="100"/>
        </p:scale>
        <p:origin x="-2118" y="14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Armstrong:Library:Caches:TemporaryItems:Outlook%20Temp:JHH%20NSQIP%20rates_for%20Val.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Sheet1!$A$2</c:f>
              <c:strCache>
                <c:ptCount val="1"/>
                <c:pt idx="0">
                  <c:v>Appropriate hair removal</c:v>
                </c:pt>
              </c:strCache>
            </c:strRef>
          </c:tx>
          <c:marker>
            <c:symbol val="none"/>
          </c:marker>
          <c:cat>
            <c:strRef>
              <c:f>Sheet1!$B$1:$F$1</c:f>
              <c:strCache>
                <c:ptCount val="5"/>
                <c:pt idx="0">
                  <c:v>2006</c:v>
                </c:pt>
                <c:pt idx="1">
                  <c:v>2007</c:v>
                </c:pt>
                <c:pt idx="2">
                  <c:v>2008</c:v>
                </c:pt>
                <c:pt idx="3">
                  <c:v>2009</c:v>
                </c:pt>
                <c:pt idx="4">
                  <c:v>2010</c:v>
                </c:pt>
              </c:strCache>
            </c:strRef>
          </c:cat>
          <c:val>
            <c:numRef>
              <c:f>Sheet1!$B$2:$F$2</c:f>
              <c:numCache>
                <c:formatCode>General</c:formatCode>
                <c:ptCount val="5"/>
                <c:pt idx="2" formatCode="0%">
                  <c:v>0.95</c:v>
                </c:pt>
                <c:pt idx="3" formatCode="0%">
                  <c:v>0.98</c:v>
                </c:pt>
                <c:pt idx="4" formatCode="0%">
                  <c:v>1</c:v>
                </c:pt>
              </c:numCache>
            </c:numRef>
          </c:val>
          <c:smooth val="0"/>
        </c:ser>
        <c:ser>
          <c:idx val="1"/>
          <c:order val="1"/>
          <c:tx>
            <c:strRef>
              <c:f>Sheet1!$A$3</c:f>
              <c:strCache>
                <c:ptCount val="1"/>
                <c:pt idx="0">
                  <c:v>Timely receipt of antibiotic</c:v>
                </c:pt>
              </c:strCache>
            </c:strRef>
          </c:tx>
          <c:marker>
            <c:symbol val="none"/>
          </c:marker>
          <c:cat>
            <c:strRef>
              <c:f>Sheet1!$B$1:$F$1</c:f>
              <c:strCache>
                <c:ptCount val="5"/>
                <c:pt idx="0">
                  <c:v>2006</c:v>
                </c:pt>
                <c:pt idx="1">
                  <c:v>2007</c:v>
                </c:pt>
                <c:pt idx="2">
                  <c:v>2008</c:v>
                </c:pt>
                <c:pt idx="3">
                  <c:v>2009</c:v>
                </c:pt>
                <c:pt idx="4">
                  <c:v>2010</c:v>
                </c:pt>
              </c:strCache>
            </c:strRef>
          </c:cat>
          <c:val>
            <c:numRef>
              <c:f>Sheet1!$B$3:$F$3</c:f>
              <c:numCache>
                <c:formatCode>0%</c:formatCode>
                <c:ptCount val="5"/>
                <c:pt idx="0">
                  <c:v>0.78</c:v>
                </c:pt>
                <c:pt idx="1">
                  <c:v>0.83</c:v>
                </c:pt>
                <c:pt idx="2">
                  <c:v>0.87</c:v>
                </c:pt>
                <c:pt idx="3">
                  <c:v>0.92</c:v>
                </c:pt>
                <c:pt idx="4">
                  <c:v>0.97</c:v>
                </c:pt>
              </c:numCache>
            </c:numRef>
          </c:val>
          <c:smooth val="0"/>
        </c:ser>
        <c:ser>
          <c:idx val="2"/>
          <c:order val="2"/>
          <c:tx>
            <c:strRef>
              <c:f>Sheet1!$A$4</c:f>
              <c:strCache>
                <c:ptCount val="1"/>
                <c:pt idx="0">
                  <c:v>Appropriate antibiotic</c:v>
                </c:pt>
              </c:strCache>
            </c:strRef>
          </c:tx>
          <c:marker>
            <c:symbol val="none"/>
          </c:marker>
          <c:cat>
            <c:strRef>
              <c:f>Sheet1!$B$1:$F$1</c:f>
              <c:strCache>
                <c:ptCount val="5"/>
                <c:pt idx="0">
                  <c:v>2006</c:v>
                </c:pt>
                <c:pt idx="1">
                  <c:v>2007</c:v>
                </c:pt>
                <c:pt idx="2">
                  <c:v>2008</c:v>
                </c:pt>
                <c:pt idx="3">
                  <c:v>2009</c:v>
                </c:pt>
                <c:pt idx="4">
                  <c:v>2010</c:v>
                </c:pt>
              </c:strCache>
            </c:strRef>
          </c:cat>
          <c:val>
            <c:numRef>
              <c:f>Sheet1!$B$4:$F$4</c:f>
              <c:numCache>
                <c:formatCode>0%</c:formatCode>
                <c:ptCount val="5"/>
                <c:pt idx="0">
                  <c:v>0.9</c:v>
                </c:pt>
                <c:pt idx="1">
                  <c:v>0.9</c:v>
                </c:pt>
                <c:pt idx="2">
                  <c:v>0.93</c:v>
                </c:pt>
                <c:pt idx="3">
                  <c:v>0.95</c:v>
                </c:pt>
                <c:pt idx="4">
                  <c:v>0.98</c:v>
                </c:pt>
              </c:numCache>
            </c:numRef>
          </c:val>
          <c:smooth val="0"/>
        </c:ser>
        <c:ser>
          <c:idx val="3"/>
          <c:order val="3"/>
          <c:tx>
            <c:strRef>
              <c:f>Sheet1!$A$5</c:f>
              <c:strCache>
                <c:ptCount val="1"/>
                <c:pt idx="0">
                  <c:v>Antibiotics discontinued at right time</c:v>
                </c:pt>
              </c:strCache>
            </c:strRef>
          </c:tx>
          <c:marker>
            <c:symbol val="none"/>
          </c:marker>
          <c:cat>
            <c:strRef>
              <c:f>Sheet1!$B$1:$F$1</c:f>
              <c:strCache>
                <c:ptCount val="5"/>
                <c:pt idx="0">
                  <c:v>2006</c:v>
                </c:pt>
                <c:pt idx="1">
                  <c:v>2007</c:v>
                </c:pt>
                <c:pt idx="2">
                  <c:v>2008</c:v>
                </c:pt>
                <c:pt idx="3">
                  <c:v>2009</c:v>
                </c:pt>
                <c:pt idx="4">
                  <c:v>2010</c:v>
                </c:pt>
              </c:strCache>
            </c:strRef>
          </c:cat>
          <c:val>
            <c:numRef>
              <c:f>Sheet1!$B$5:$F$5</c:f>
              <c:numCache>
                <c:formatCode>0%</c:formatCode>
                <c:ptCount val="5"/>
                <c:pt idx="0">
                  <c:v>0.74</c:v>
                </c:pt>
                <c:pt idx="1">
                  <c:v>0.8</c:v>
                </c:pt>
                <c:pt idx="2">
                  <c:v>0.86</c:v>
                </c:pt>
                <c:pt idx="3">
                  <c:v>0.9</c:v>
                </c:pt>
                <c:pt idx="4">
                  <c:v>0.96</c:v>
                </c:pt>
              </c:numCache>
            </c:numRef>
          </c:val>
          <c:smooth val="0"/>
        </c:ser>
        <c:dLbls>
          <c:showLegendKey val="0"/>
          <c:showVal val="0"/>
          <c:showCatName val="0"/>
          <c:showSerName val="0"/>
          <c:showPercent val="0"/>
          <c:showBubbleSize val="0"/>
        </c:dLbls>
        <c:marker val="1"/>
        <c:smooth val="0"/>
        <c:axId val="24841216"/>
        <c:axId val="24851200"/>
      </c:lineChart>
      <c:catAx>
        <c:axId val="24841216"/>
        <c:scaling>
          <c:orientation val="minMax"/>
        </c:scaling>
        <c:delete val="0"/>
        <c:axPos val="b"/>
        <c:majorTickMark val="out"/>
        <c:minorTickMark val="none"/>
        <c:tickLblPos val="nextTo"/>
        <c:crossAx val="24851200"/>
        <c:crosses val="autoZero"/>
        <c:auto val="1"/>
        <c:lblAlgn val="ctr"/>
        <c:lblOffset val="100"/>
        <c:noMultiLvlLbl val="0"/>
      </c:catAx>
      <c:valAx>
        <c:axId val="24851200"/>
        <c:scaling>
          <c:orientation val="minMax"/>
          <c:max val="1"/>
          <c:min val="0.4"/>
        </c:scaling>
        <c:delete val="0"/>
        <c:axPos val="l"/>
        <c:majorGridlines/>
        <c:numFmt formatCode="0%" sourceLinked="0"/>
        <c:majorTickMark val="out"/>
        <c:minorTickMark val="none"/>
        <c:tickLblPos val="nextTo"/>
        <c:crossAx val="24841216"/>
        <c:crosses val="autoZero"/>
        <c:crossBetween val="between"/>
      </c:valAx>
    </c:plotArea>
    <c:legend>
      <c:legendPos val="r"/>
      <c:layout>
        <c:manualLayout>
          <c:xMode val="edge"/>
          <c:yMode val="edge"/>
          <c:x val="0.66136409350700298"/>
          <c:y val="7.4857344220861294E-2"/>
          <c:w val="0.32929011210047299"/>
          <c:h val="0.81633469427432703"/>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3766566946888106E-2"/>
          <c:y val="8.8877130530673795E-2"/>
          <c:w val="0.92157728874646005"/>
          <c:h val="0.78075257791793196"/>
        </c:manualLayout>
      </c:layout>
      <c:lineChart>
        <c:grouping val="standard"/>
        <c:varyColors val="0"/>
        <c:ser>
          <c:idx val="0"/>
          <c:order val="0"/>
          <c:cat>
            <c:strRef>
              <c:f>Sheet1!$B$1:$S$1</c:f>
              <c:strCache>
                <c:ptCount val="18"/>
                <c:pt idx="0">
                  <c:v>Q3 09</c:v>
                </c:pt>
                <c:pt idx="1">
                  <c:v>Q4 09</c:v>
                </c:pt>
                <c:pt idx="2">
                  <c:v>Q1 10</c:v>
                </c:pt>
                <c:pt idx="3">
                  <c:v>Q2 10</c:v>
                </c:pt>
                <c:pt idx="4">
                  <c:v>Q3 10</c:v>
                </c:pt>
                <c:pt idx="5">
                  <c:v>Q4 10</c:v>
                </c:pt>
                <c:pt idx="6">
                  <c:v>Q1 11</c:v>
                </c:pt>
                <c:pt idx="7">
                  <c:v>Q2 11</c:v>
                </c:pt>
                <c:pt idx="8">
                  <c:v>Q3 11</c:v>
                </c:pt>
                <c:pt idx="9">
                  <c:v>Q4 11</c:v>
                </c:pt>
                <c:pt idx="10">
                  <c:v>Q1 12</c:v>
                </c:pt>
                <c:pt idx="11">
                  <c:v>Q2 12</c:v>
                </c:pt>
                <c:pt idx="12">
                  <c:v>Q3 12</c:v>
                </c:pt>
                <c:pt idx="13">
                  <c:v>Q4 12</c:v>
                </c:pt>
                <c:pt idx="14">
                  <c:v>Q1 13</c:v>
                </c:pt>
                <c:pt idx="15">
                  <c:v>Q2 13</c:v>
                </c:pt>
                <c:pt idx="16">
                  <c:v>Q3 13</c:v>
                </c:pt>
                <c:pt idx="17">
                  <c:v>Q4 13</c:v>
                </c:pt>
              </c:strCache>
            </c:strRef>
          </c:cat>
          <c:val>
            <c:numRef>
              <c:f>Sheet1!$B$2:$S$2</c:f>
              <c:numCache>
                <c:formatCode>0%</c:formatCode>
                <c:ptCount val="18"/>
                <c:pt idx="0">
                  <c:v>0.42</c:v>
                </c:pt>
                <c:pt idx="1">
                  <c:v>0.17</c:v>
                </c:pt>
                <c:pt idx="2">
                  <c:v>0.28999999999999998</c:v>
                </c:pt>
                <c:pt idx="3">
                  <c:v>0.26</c:v>
                </c:pt>
                <c:pt idx="4">
                  <c:v>0.16</c:v>
                </c:pt>
                <c:pt idx="5">
                  <c:v>0.2</c:v>
                </c:pt>
                <c:pt idx="6">
                  <c:v>0.1</c:v>
                </c:pt>
                <c:pt idx="7">
                  <c:v>0.18</c:v>
                </c:pt>
                <c:pt idx="8">
                  <c:v>0.21</c:v>
                </c:pt>
                <c:pt idx="9">
                  <c:v>0.24</c:v>
                </c:pt>
                <c:pt idx="10">
                  <c:v>0.15</c:v>
                </c:pt>
                <c:pt idx="11">
                  <c:v>0.21</c:v>
                </c:pt>
                <c:pt idx="12">
                  <c:v>0.13</c:v>
                </c:pt>
                <c:pt idx="13">
                  <c:v>0.18</c:v>
                </c:pt>
                <c:pt idx="14">
                  <c:v>0.12</c:v>
                </c:pt>
                <c:pt idx="15" formatCode="0.00%">
                  <c:v>4.4999999999999998E-2</c:v>
                </c:pt>
                <c:pt idx="16" formatCode="0.00%">
                  <c:v>0.14749999999999999</c:v>
                </c:pt>
                <c:pt idx="17" formatCode="0.00%">
                  <c:v>1.72E-2</c:v>
                </c:pt>
              </c:numCache>
            </c:numRef>
          </c:val>
          <c:smooth val="0"/>
        </c:ser>
        <c:dLbls>
          <c:dLblPos val="r"/>
          <c:showLegendKey val="0"/>
          <c:showVal val="1"/>
          <c:showCatName val="0"/>
          <c:showSerName val="0"/>
          <c:showPercent val="0"/>
          <c:showBubbleSize val="0"/>
        </c:dLbls>
        <c:marker val="1"/>
        <c:smooth val="0"/>
        <c:axId val="27727744"/>
        <c:axId val="27738112"/>
      </c:lineChart>
      <c:catAx>
        <c:axId val="27727744"/>
        <c:scaling>
          <c:orientation val="minMax"/>
        </c:scaling>
        <c:delete val="0"/>
        <c:axPos val="b"/>
        <c:title>
          <c:tx>
            <c:rich>
              <a:bodyPr/>
              <a:lstStyle/>
              <a:p>
                <a:pPr>
                  <a:defRPr/>
                </a:pPr>
                <a:r>
                  <a:rPr lang="en-US" dirty="0"/>
                  <a:t>Time Period</a:t>
                </a:r>
              </a:p>
            </c:rich>
          </c:tx>
          <c:layout/>
          <c:overlay val="0"/>
        </c:title>
        <c:majorTickMark val="out"/>
        <c:minorTickMark val="none"/>
        <c:tickLblPos val="nextTo"/>
        <c:crossAx val="27738112"/>
        <c:crosses val="autoZero"/>
        <c:auto val="1"/>
        <c:lblAlgn val="ctr"/>
        <c:lblOffset val="100"/>
        <c:noMultiLvlLbl val="0"/>
      </c:catAx>
      <c:valAx>
        <c:axId val="27738112"/>
        <c:scaling>
          <c:orientation val="minMax"/>
        </c:scaling>
        <c:delete val="0"/>
        <c:axPos val="l"/>
        <c:majorGridlines/>
        <c:title>
          <c:tx>
            <c:rich>
              <a:bodyPr rot="-5400000" vert="horz"/>
              <a:lstStyle/>
              <a:p>
                <a:pPr>
                  <a:defRPr/>
                </a:pPr>
                <a:r>
                  <a:rPr lang="en-US" dirty="0"/>
                  <a:t>SSI Rate</a:t>
                </a:r>
                <a:r>
                  <a:rPr lang="en-US" baseline="0" dirty="0"/>
                  <a:t> (%)</a:t>
                </a:r>
                <a:endParaRPr lang="en-US" dirty="0"/>
              </a:p>
            </c:rich>
          </c:tx>
          <c:layout/>
          <c:overlay val="0"/>
        </c:title>
        <c:numFmt formatCode="0%" sourceLinked="1"/>
        <c:majorTickMark val="out"/>
        <c:minorTickMark val="none"/>
        <c:tickLblPos val="nextTo"/>
        <c:crossAx val="27727744"/>
        <c:crosses val="autoZero"/>
        <c:crossBetween val="between"/>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Reviewed by The Joint Commission</a:t>
            </a:r>
          </a:p>
          <a:p>
            <a:pPr>
              <a:defRPr/>
            </a:pPr>
            <a:r>
              <a:rPr lang="en-US" sz="1600" b="0" i="1" dirty="0"/>
              <a:t>Regardless of procedure magnitude</a:t>
            </a:r>
          </a:p>
        </c:rich>
      </c:tx>
      <c:layout/>
      <c:overlay val="0"/>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Sheet1!$A$2:$A$18</c:f>
              <c:numCache>
                <c:formatCode>General</c:formatCode>
                <c:ptCount val="17"/>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numCache>
            </c:numRef>
          </c:cat>
          <c:val>
            <c:numRef>
              <c:f>Sheet1!$B$2:$B$18</c:f>
              <c:numCache>
                <c:formatCode>General</c:formatCode>
                <c:ptCount val="17"/>
                <c:pt idx="0">
                  <c:v>0</c:v>
                </c:pt>
                <c:pt idx="1">
                  <c:v>2</c:v>
                </c:pt>
                <c:pt idx="2">
                  <c:v>3</c:v>
                </c:pt>
                <c:pt idx="3">
                  <c:v>26</c:v>
                </c:pt>
                <c:pt idx="4">
                  <c:v>40</c:v>
                </c:pt>
                <c:pt idx="5">
                  <c:v>56</c:v>
                </c:pt>
                <c:pt idx="6">
                  <c:v>60</c:v>
                </c:pt>
                <c:pt idx="7">
                  <c:v>67</c:v>
                </c:pt>
                <c:pt idx="8">
                  <c:v>53</c:v>
                </c:pt>
                <c:pt idx="9">
                  <c:v>50</c:v>
                </c:pt>
                <c:pt idx="10">
                  <c:v>90</c:v>
                </c:pt>
                <c:pt idx="11">
                  <c:v>75</c:v>
                </c:pt>
                <c:pt idx="12">
                  <c:v>94</c:v>
                </c:pt>
                <c:pt idx="13">
                  <c:v>116</c:v>
                </c:pt>
                <c:pt idx="14">
                  <c:v>149</c:v>
                </c:pt>
                <c:pt idx="15">
                  <c:v>93</c:v>
                </c:pt>
                <c:pt idx="16">
                  <c:v>152</c:v>
                </c:pt>
              </c:numCache>
            </c:numRef>
          </c:val>
        </c:ser>
        <c:dLbls>
          <c:showLegendKey val="0"/>
          <c:showVal val="1"/>
          <c:showCatName val="0"/>
          <c:showSerName val="0"/>
          <c:showPercent val="0"/>
          <c:showBubbleSize val="0"/>
        </c:dLbls>
        <c:gapWidth val="40"/>
        <c:axId val="31157248"/>
        <c:axId val="31159040"/>
      </c:barChart>
      <c:catAx>
        <c:axId val="31157248"/>
        <c:scaling>
          <c:orientation val="minMax"/>
        </c:scaling>
        <c:delete val="0"/>
        <c:axPos val="b"/>
        <c:numFmt formatCode="General" sourceLinked="1"/>
        <c:majorTickMark val="out"/>
        <c:minorTickMark val="none"/>
        <c:tickLblPos val="nextTo"/>
        <c:crossAx val="31159040"/>
        <c:crosses val="autoZero"/>
        <c:auto val="1"/>
        <c:lblAlgn val="ctr"/>
        <c:lblOffset val="100"/>
        <c:noMultiLvlLbl val="0"/>
      </c:catAx>
      <c:valAx>
        <c:axId val="31159040"/>
        <c:scaling>
          <c:orientation val="minMax"/>
        </c:scaling>
        <c:delete val="0"/>
        <c:axPos val="l"/>
        <c:majorGridlines/>
        <c:title>
          <c:tx>
            <c:rich>
              <a:bodyPr rot="-5400000" vert="horz"/>
              <a:lstStyle/>
              <a:p>
                <a:pPr>
                  <a:defRPr sz="1400">
                    <a:latin typeface="Tahoma"/>
                    <a:cs typeface="Tahoma"/>
                  </a:defRPr>
                </a:pPr>
                <a:r>
                  <a:rPr lang="en-US" sz="1400" dirty="0">
                    <a:latin typeface="Tahoma"/>
                    <a:cs typeface="Tahoma"/>
                  </a:rPr>
                  <a:t>Number of Events </a:t>
                </a:r>
                <a:r>
                  <a:rPr lang="en-US" sz="1400" dirty="0" smtClean="0">
                    <a:latin typeface="Tahoma"/>
                    <a:cs typeface="Tahoma"/>
                  </a:rPr>
                  <a:t>Reviewed</a:t>
                </a:r>
                <a:endParaRPr lang="en-US" sz="1400" dirty="0">
                  <a:latin typeface="Tahoma"/>
                  <a:cs typeface="Tahoma"/>
                </a:endParaRPr>
              </a:p>
            </c:rich>
          </c:tx>
          <c:layout>
            <c:manualLayout>
              <c:xMode val="edge"/>
              <c:yMode val="edge"/>
              <c:x val="1.8499998138670301E-2"/>
              <c:y val="0.240006360890719"/>
            </c:manualLayout>
          </c:layout>
          <c:overlay val="0"/>
        </c:title>
        <c:numFmt formatCode="General" sourceLinked="1"/>
        <c:majorTickMark val="out"/>
        <c:minorTickMark val="none"/>
        <c:tickLblPos val="nextTo"/>
        <c:crossAx val="31157248"/>
        <c:crosses val="autoZero"/>
        <c:crossBetween val="between"/>
      </c:valAx>
    </c:plotArea>
    <c:plotVisOnly val="1"/>
    <c:dispBlanksAs val="gap"/>
    <c:showDLblsOverMax val="0"/>
  </c:chart>
  <c:txPr>
    <a:bodyPr/>
    <a:lstStyle/>
    <a:p>
      <a:pPr>
        <a:defRPr sz="1800">
          <a:latin typeface="Gill Sans"/>
          <a:cs typeface="Gill Sans"/>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0.54854</cdr:x>
      <cdr:y>0.38575</cdr:y>
    </cdr:from>
    <cdr:to>
      <cdr:x>0.55109</cdr:x>
      <cdr:y>0.86574</cdr:y>
    </cdr:to>
    <cdr:cxnSp macro="">
      <cdr:nvCxnSpPr>
        <cdr:cNvPr id="9" name="Straight Arrow Connector 8"/>
        <cdr:cNvCxnSpPr>
          <a:cxnSpLocks xmlns:a="http://schemas.openxmlformats.org/drawingml/2006/main" noChangeShapeType="1"/>
        </cdr:cNvCxnSpPr>
      </cdr:nvCxnSpPr>
      <cdr:spPr bwMode="auto">
        <a:xfrm xmlns:a="http://schemas.openxmlformats.org/drawingml/2006/main">
          <a:off x="5740400" y="1993900"/>
          <a:ext cx="26647" cy="2481023"/>
        </a:xfrm>
        <a:prstGeom xmlns:a="http://schemas.openxmlformats.org/drawingml/2006/main" prst="straightConnector1">
          <a:avLst/>
        </a:prstGeom>
        <a:noFill xmlns:a="http://schemas.openxmlformats.org/drawingml/2006/main"/>
        <a:ln xmlns:a="http://schemas.openxmlformats.org/drawingml/2006/main" w="38100">
          <a:solidFill>
            <a:srgbClr val="FF0000"/>
          </a:solidFill>
          <a:round/>
          <a:headEnd/>
          <a:tailEnd type="arrow" w="med" len="med"/>
        </a:ln>
        <a:effectLst xmlns:a="http://schemas.openxmlformats.org/drawingml/2006/main">
          <a:outerShdw blurRad="40000" dist="23000" dir="5400000" rotWithShape="0">
            <a:srgbClr val="000000">
              <a:alpha val="34999"/>
            </a:srgbClr>
          </a:outerShdw>
        </a:effectLst>
        <a:extLst xmlns:a="http://schemas.openxmlformats.org/drawingml/2006/main">
          <a:ext uri="{909E8E84-426E-40DD-AFC4-6F175D3DCCD1}">
            <a14:hiddenFill xmlns:a14="http://schemas.microsoft.com/office/drawing/2010/main">
              <a:noFill/>
            </a14:hiddenFill>
          </a:ext>
        </a:extLst>
      </cdr:spPr>
    </cdr:cxnSp>
  </cdr:relSizeAnchor>
  <cdr:relSizeAnchor xmlns:cdr="http://schemas.openxmlformats.org/drawingml/2006/chartDrawing">
    <cdr:from>
      <cdr:x>0.39684</cdr:x>
      <cdr:y>0.32343</cdr:y>
    </cdr:from>
    <cdr:to>
      <cdr:x>0.39686</cdr:x>
      <cdr:y>0.87623</cdr:y>
    </cdr:to>
    <cdr:cxnSp macro="">
      <cdr:nvCxnSpPr>
        <cdr:cNvPr id="7" name="Straight Arrow Connector 6"/>
        <cdr:cNvCxnSpPr>
          <a:cxnSpLocks xmlns:a="http://schemas.openxmlformats.org/drawingml/2006/main" noChangeShapeType="1"/>
        </cdr:cNvCxnSpPr>
      </cdr:nvCxnSpPr>
      <cdr:spPr bwMode="auto">
        <a:xfrm xmlns:a="http://schemas.openxmlformats.org/drawingml/2006/main" flipH="1">
          <a:off x="4470400" y="1460252"/>
          <a:ext cx="170" cy="2495798"/>
        </a:xfrm>
        <a:prstGeom xmlns:a="http://schemas.openxmlformats.org/drawingml/2006/main" prst="straightConnector1">
          <a:avLst/>
        </a:prstGeom>
        <a:noFill xmlns:a="http://schemas.openxmlformats.org/drawingml/2006/main"/>
        <a:ln xmlns:a="http://schemas.openxmlformats.org/drawingml/2006/main" w="38100">
          <a:solidFill>
            <a:srgbClr val="FF0000"/>
          </a:solidFill>
          <a:round/>
          <a:headEnd/>
          <a:tailEnd type="arrow" w="med" len="med"/>
        </a:ln>
        <a:effectLst xmlns:a="http://schemas.openxmlformats.org/drawingml/2006/main">
          <a:outerShdw blurRad="40000" dist="23000" dir="5400000" rotWithShape="0">
            <a:srgbClr val="000000">
              <a:alpha val="34999"/>
            </a:srgbClr>
          </a:outerShdw>
        </a:effectLst>
        <a:extLst xmlns:a="http://schemas.openxmlformats.org/drawingml/2006/main">
          <a:ext uri="{909E8E84-426E-40DD-AFC4-6F175D3DCCD1}">
            <a14:hiddenFill xmlns:a14="http://schemas.microsoft.com/office/drawing/2010/main">
              <a:noFill/>
            </a14:hiddenFill>
          </a:ext>
        </a:extLst>
      </cdr:spPr>
    </cdr:cxnSp>
  </cdr:relSizeAnchor>
  <cdr:relSizeAnchor xmlns:cdr="http://schemas.openxmlformats.org/drawingml/2006/chartDrawing">
    <cdr:from>
      <cdr:x>0.34407</cdr:x>
      <cdr:y>0.52826</cdr:y>
    </cdr:from>
    <cdr:to>
      <cdr:x>0.34466</cdr:x>
      <cdr:y>0.87172</cdr:y>
    </cdr:to>
    <cdr:cxnSp macro="">
      <cdr:nvCxnSpPr>
        <cdr:cNvPr id="6" name="Straight Arrow Connector 5"/>
        <cdr:cNvCxnSpPr>
          <a:cxnSpLocks xmlns:a="http://schemas.openxmlformats.org/drawingml/2006/main" noChangeShapeType="1"/>
        </cdr:cNvCxnSpPr>
      </cdr:nvCxnSpPr>
      <cdr:spPr bwMode="auto">
        <a:xfrm xmlns:a="http://schemas.openxmlformats.org/drawingml/2006/main" flipH="1">
          <a:off x="3600624" y="2730500"/>
          <a:ext cx="6176" cy="1775334"/>
        </a:xfrm>
        <a:prstGeom xmlns:a="http://schemas.openxmlformats.org/drawingml/2006/main" prst="straightConnector1">
          <a:avLst/>
        </a:prstGeom>
        <a:noFill xmlns:a="http://schemas.openxmlformats.org/drawingml/2006/main"/>
        <a:ln xmlns:a="http://schemas.openxmlformats.org/drawingml/2006/main" w="38100">
          <a:solidFill>
            <a:srgbClr val="FF0000"/>
          </a:solidFill>
          <a:round/>
          <a:headEnd/>
          <a:tailEnd type="arrow" w="med" len="med"/>
        </a:ln>
        <a:effectLst xmlns:a="http://schemas.openxmlformats.org/drawingml/2006/main">
          <a:outerShdw blurRad="40000" dist="23000" dir="5400000" rotWithShape="0">
            <a:srgbClr val="000000">
              <a:alpha val="34999"/>
            </a:srgbClr>
          </a:outerShdw>
        </a:effectLst>
        <a:extLst xmlns:a="http://schemas.openxmlformats.org/drawingml/2006/main">
          <a:ext uri="{909E8E84-426E-40DD-AFC4-6F175D3DCCD1}">
            <a14:hiddenFill xmlns:a14="http://schemas.microsoft.com/office/drawing/2010/main">
              <a:noFill/>
            </a14:hiddenFill>
          </a:ext>
        </a:extLst>
      </cdr:spPr>
    </cdr:cxnSp>
  </cdr:relSizeAnchor>
  <cdr:relSizeAnchor xmlns:cdr="http://schemas.openxmlformats.org/drawingml/2006/chartDrawing">
    <cdr:from>
      <cdr:x>0.28636</cdr:x>
      <cdr:y>0.36494</cdr:y>
    </cdr:from>
    <cdr:to>
      <cdr:x>0.44971</cdr:x>
      <cdr:y>0.49855</cdr:y>
    </cdr:to>
    <cdr:sp macro="" textlink="">
      <cdr:nvSpPr>
        <cdr:cNvPr id="3" name="TextBox 2"/>
        <cdr:cNvSpPr txBox="1"/>
      </cdr:nvSpPr>
      <cdr:spPr>
        <a:xfrm xmlns:a="http://schemas.openxmlformats.org/drawingml/2006/main">
          <a:off x="2426074" y="1527146"/>
          <a:ext cx="1383925" cy="559111"/>
        </a:xfrm>
        <a:prstGeom xmlns:a="http://schemas.openxmlformats.org/drawingml/2006/main" prst="rect">
          <a:avLst/>
        </a:prstGeom>
        <a:solidFill xmlns:a="http://schemas.openxmlformats.org/drawingml/2006/main">
          <a:srgbClr val="FFED7D"/>
        </a:solidFill>
        <a:ln xmlns:a="http://schemas.openxmlformats.org/drawingml/2006/main">
          <a:solidFill>
            <a:srgbClr val="000000"/>
          </a:solidFill>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1000" b="0" i="0" u="none" strike="noStrike" baseline="0" dirty="0">
              <a:solidFill>
                <a:srgbClr val="000000"/>
              </a:solidFill>
              <a:latin typeface="Gill Sans"/>
              <a:ea typeface="Century Gothic"/>
              <a:cs typeface="Gill Sans"/>
            </a:rPr>
            <a:t>CUSP kickoff</a:t>
          </a:r>
        </a:p>
        <a:p xmlns:a="http://schemas.openxmlformats.org/drawingml/2006/main">
          <a:pPr algn="l" rtl="0">
            <a:defRPr sz="1000"/>
          </a:pPr>
          <a:r>
            <a:rPr lang="en-US" sz="1000" b="0" i="0" u="none" strike="noStrike" baseline="0" dirty="0">
              <a:solidFill>
                <a:srgbClr val="000000"/>
              </a:solidFill>
              <a:latin typeface="Gill Sans"/>
              <a:ea typeface="Century Gothic"/>
              <a:cs typeface="Gill Sans"/>
            </a:rPr>
            <a:t>Antibiotic deficiencies</a:t>
          </a:r>
        </a:p>
        <a:p xmlns:a="http://schemas.openxmlformats.org/drawingml/2006/main">
          <a:pPr algn="l" rtl="0">
            <a:defRPr sz="1000"/>
          </a:pPr>
          <a:r>
            <a:rPr lang="en-US" sz="1000" b="0" i="0" u="none" strike="noStrike" baseline="0" dirty="0" smtClean="0">
              <a:solidFill>
                <a:srgbClr val="000000"/>
              </a:solidFill>
              <a:latin typeface="Gill Sans"/>
              <a:ea typeface="Century Gothic"/>
              <a:cs typeface="Gill Sans"/>
            </a:rPr>
            <a:t>addressed</a:t>
          </a:r>
        </a:p>
      </cdr:txBody>
    </cdr:sp>
  </cdr:relSizeAnchor>
  <cdr:relSizeAnchor xmlns:cdr="http://schemas.openxmlformats.org/drawingml/2006/chartDrawing">
    <cdr:from>
      <cdr:x>0.3234</cdr:x>
      <cdr:y>0.18645</cdr:y>
    </cdr:from>
    <cdr:to>
      <cdr:x>0.52166</cdr:x>
      <cdr:y>0.31927</cdr:y>
    </cdr:to>
    <cdr:sp macro="" textlink="">
      <cdr:nvSpPr>
        <cdr:cNvPr id="4" name="TextBox 3"/>
        <cdr:cNvSpPr txBox="1"/>
      </cdr:nvSpPr>
      <cdr:spPr>
        <a:xfrm xmlns:a="http://schemas.openxmlformats.org/drawingml/2006/main">
          <a:off x="2739882" y="780228"/>
          <a:ext cx="1679718" cy="555805"/>
        </a:xfrm>
        <a:prstGeom xmlns:a="http://schemas.openxmlformats.org/drawingml/2006/main" prst="rect">
          <a:avLst/>
        </a:prstGeom>
        <a:solidFill xmlns:a="http://schemas.openxmlformats.org/drawingml/2006/main">
          <a:srgbClr val="FFED7D"/>
        </a:solidFill>
        <a:ln xmlns:a="http://schemas.openxmlformats.org/drawingml/2006/main">
          <a:solidFill>
            <a:srgbClr val="000000"/>
          </a:solidFill>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1000" b="0" i="0" u="none" strike="noStrike" baseline="0" dirty="0">
              <a:solidFill>
                <a:srgbClr val="000000"/>
              </a:solidFill>
              <a:latin typeface="Gill Sans"/>
              <a:ea typeface="Century Gothic"/>
              <a:cs typeface="Gill Sans"/>
            </a:rPr>
            <a:t>Pre-op warming</a:t>
          </a:r>
        </a:p>
        <a:p xmlns:a="http://schemas.openxmlformats.org/drawingml/2006/main">
          <a:pPr algn="l" rtl="0">
            <a:defRPr sz="1000"/>
          </a:pPr>
          <a:r>
            <a:rPr lang="en-US" sz="1000" b="0" i="0" u="none" strike="noStrike" baseline="0" dirty="0">
              <a:solidFill>
                <a:srgbClr val="000000"/>
              </a:solidFill>
              <a:latin typeface="Gill Sans"/>
              <a:ea typeface="Century Gothic"/>
              <a:cs typeface="Gill Sans"/>
            </a:rPr>
            <a:t>Enhanced sterile technique</a:t>
          </a:r>
        </a:p>
        <a:p xmlns:a="http://schemas.openxmlformats.org/drawingml/2006/main">
          <a:pPr algn="l" rtl="0">
            <a:defRPr sz="1000"/>
          </a:pPr>
          <a:r>
            <a:rPr lang="en-US" sz="1000" b="0" i="0" u="none" strike="noStrike" baseline="0" dirty="0">
              <a:solidFill>
                <a:srgbClr val="000000"/>
              </a:solidFill>
              <a:latin typeface="Gill Sans"/>
              <a:ea typeface="Century Gothic"/>
              <a:cs typeface="Gill Sans"/>
            </a:rPr>
            <a:t>Intervention checklist</a:t>
          </a:r>
        </a:p>
      </cdr:txBody>
    </cdr:sp>
  </cdr:relSizeAnchor>
  <cdr:relSizeAnchor xmlns:cdr="http://schemas.openxmlformats.org/drawingml/2006/chartDrawing">
    <cdr:from>
      <cdr:x>0.29087</cdr:x>
      <cdr:y>0.60442</cdr:y>
    </cdr:from>
    <cdr:to>
      <cdr:x>0.29126</cdr:x>
      <cdr:y>0.86779</cdr:y>
    </cdr:to>
    <cdr:cxnSp macro="">
      <cdr:nvCxnSpPr>
        <cdr:cNvPr id="5" name="Straight Arrow Connector 4"/>
        <cdr:cNvCxnSpPr>
          <a:cxnSpLocks xmlns:a="http://schemas.openxmlformats.org/drawingml/2006/main" noChangeShapeType="1"/>
        </cdr:cNvCxnSpPr>
      </cdr:nvCxnSpPr>
      <cdr:spPr bwMode="auto">
        <a:xfrm xmlns:a="http://schemas.openxmlformats.org/drawingml/2006/main" flipH="1">
          <a:off x="3043896" y="3124200"/>
          <a:ext cx="4104" cy="1361320"/>
        </a:xfrm>
        <a:prstGeom xmlns:a="http://schemas.openxmlformats.org/drawingml/2006/main" prst="straightConnector1">
          <a:avLst/>
        </a:prstGeom>
        <a:noFill xmlns:a="http://schemas.openxmlformats.org/drawingml/2006/main"/>
        <a:ln xmlns:a="http://schemas.openxmlformats.org/drawingml/2006/main" w="38100">
          <a:solidFill>
            <a:srgbClr val="FF0000"/>
          </a:solidFill>
          <a:round/>
          <a:headEnd/>
          <a:tailEnd type="arrow" w="med" len="med"/>
        </a:ln>
        <a:effectLst xmlns:a="http://schemas.openxmlformats.org/drawingml/2006/main">
          <a:outerShdw blurRad="40000" dist="23000" dir="5400000" rotWithShape="0">
            <a:srgbClr val="000000">
              <a:alpha val="34999"/>
            </a:srgbClr>
          </a:outerShdw>
        </a:effectLst>
        <a:extLst xmlns:a="http://schemas.openxmlformats.org/drawingml/2006/main">
          <a:ext uri="{909E8E84-426E-40DD-AFC4-6F175D3DCCD1}">
            <a14:hiddenFill xmlns:a14="http://schemas.microsoft.com/office/drawing/2010/main">
              <a:noFill/>
            </a14:hiddenFill>
          </a:ext>
        </a:extLst>
      </cdr:spPr>
    </cdr:cxnSp>
  </cdr:relSizeAnchor>
  <cdr:relSizeAnchor xmlns:cdr="http://schemas.openxmlformats.org/drawingml/2006/chartDrawing">
    <cdr:from>
      <cdr:x>0.53066</cdr:x>
      <cdr:y>0.23672</cdr:y>
    </cdr:from>
    <cdr:to>
      <cdr:x>0.71604</cdr:x>
      <cdr:y>0.37877</cdr:y>
    </cdr:to>
    <cdr:sp macro="" textlink="">
      <cdr:nvSpPr>
        <cdr:cNvPr id="8" name="TextBox 7"/>
        <cdr:cNvSpPr txBox="1"/>
      </cdr:nvSpPr>
      <cdr:spPr>
        <a:xfrm xmlns:a="http://schemas.openxmlformats.org/drawingml/2006/main">
          <a:off x="4495800" y="990600"/>
          <a:ext cx="1570549" cy="594429"/>
        </a:xfrm>
        <a:prstGeom xmlns:a="http://schemas.openxmlformats.org/drawingml/2006/main" prst="rect">
          <a:avLst/>
        </a:prstGeom>
        <a:solidFill xmlns:a="http://schemas.openxmlformats.org/drawingml/2006/main">
          <a:srgbClr val="FFED7D"/>
        </a:solidFill>
        <a:ln xmlns:a="http://schemas.openxmlformats.org/drawingml/2006/main">
          <a:solidFill>
            <a:srgbClr val="000000"/>
          </a:solidFill>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1000" b="0" i="0" u="none" strike="noStrike" baseline="0" dirty="0">
              <a:solidFill>
                <a:srgbClr val="000000"/>
              </a:solidFill>
              <a:latin typeface="Gill Sans"/>
              <a:ea typeface="Century Gothic"/>
              <a:cs typeface="Gill Sans"/>
            </a:rPr>
            <a:t>Briefing/Debriefing</a:t>
          </a:r>
        </a:p>
        <a:p xmlns:a="http://schemas.openxmlformats.org/drawingml/2006/main">
          <a:pPr algn="l" rtl="0">
            <a:defRPr sz="1000"/>
          </a:pPr>
          <a:r>
            <a:rPr lang="en-US" sz="1000" b="0" i="0" u="none" strike="noStrike" baseline="0" dirty="0">
              <a:solidFill>
                <a:srgbClr val="000000"/>
              </a:solidFill>
              <a:latin typeface="Gill Sans"/>
              <a:ea typeface="Century Gothic"/>
              <a:cs typeface="Gill Sans"/>
            </a:rPr>
            <a:t>Mechanical bowel </a:t>
          </a:r>
        </a:p>
        <a:p xmlns:a="http://schemas.openxmlformats.org/drawingml/2006/main">
          <a:pPr algn="l" rtl="0">
            <a:defRPr sz="1000"/>
          </a:pPr>
          <a:r>
            <a:rPr lang="en-US" sz="1000" b="0" i="0" u="none" strike="noStrike" baseline="0" dirty="0">
              <a:solidFill>
                <a:srgbClr val="000000"/>
              </a:solidFill>
              <a:latin typeface="Gill Sans"/>
              <a:ea typeface="Century Gothic"/>
              <a:cs typeface="Gill Sans"/>
            </a:rPr>
            <a:t>prep with oral antibiotics</a:t>
          </a:r>
        </a:p>
      </cdr:txBody>
    </cdr:sp>
  </cdr:relSizeAnchor>
  <cdr:relSizeAnchor xmlns:cdr="http://schemas.openxmlformats.org/drawingml/2006/chartDrawing">
    <cdr:from>
      <cdr:x>0.70237</cdr:x>
      <cdr:y>0.64838</cdr:y>
    </cdr:from>
    <cdr:to>
      <cdr:x>0.70237</cdr:x>
      <cdr:y>0.87342</cdr:y>
    </cdr:to>
    <cdr:cxnSp macro="">
      <cdr:nvCxnSpPr>
        <cdr:cNvPr id="10" name="Straight Arrow Connector 9"/>
        <cdr:cNvCxnSpPr>
          <a:cxnSpLocks xmlns:a="http://schemas.openxmlformats.org/drawingml/2006/main" noChangeShapeType="1"/>
        </cdr:cNvCxnSpPr>
      </cdr:nvCxnSpPr>
      <cdr:spPr bwMode="auto">
        <a:xfrm xmlns:a="http://schemas.openxmlformats.org/drawingml/2006/main">
          <a:off x="7912100" y="2927350"/>
          <a:ext cx="0" cy="1016000"/>
        </a:xfrm>
        <a:prstGeom xmlns:a="http://schemas.openxmlformats.org/drawingml/2006/main" prst="straightConnector1">
          <a:avLst/>
        </a:prstGeom>
        <a:noFill xmlns:a="http://schemas.openxmlformats.org/drawingml/2006/main"/>
        <a:ln xmlns:a="http://schemas.openxmlformats.org/drawingml/2006/main" w="38100">
          <a:solidFill>
            <a:srgbClr val="FF0000"/>
          </a:solidFill>
          <a:round/>
          <a:headEnd/>
          <a:tailEnd type="arrow" w="med" len="med"/>
        </a:ln>
        <a:effectLst xmlns:a="http://schemas.openxmlformats.org/drawingml/2006/main">
          <a:outerShdw blurRad="40000" dist="23000" dir="5400000" rotWithShape="0">
            <a:srgbClr val="000000">
              <a:alpha val="34999"/>
            </a:srgbClr>
          </a:outerShdw>
        </a:effectLst>
        <a:extLst xmlns:a="http://schemas.openxmlformats.org/drawingml/2006/main">
          <a:ext uri="{909E8E84-426E-40DD-AFC4-6F175D3DCCD1}">
            <a14:hiddenFill xmlns:a14="http://schemas.microsoft.com/office/drawing/2010/main">
              <a:noFill/>
            </a14:hiddenFill>
          </a:ext>
        </a:extLst>
      </cdr:spPr>
    </cdr:cxnSp>
  </cdr:relSizeAnchor>
  <cdr:relSizeAnchor xmlns:cdr="http://schemas.openxmlformats.org/drawingml/2006/chartDrawing">
    <cdr:from>
      <cdr:x>0.63875</cdr:x>
      <cdr:y>0.67068</cdr:y>
    </cdr:from>
    <cdr:to>
      <cdr:x>0.77678</cdr:x>
      <cdr:y>0.79747</cdr:y>
    </cdr:to>
    <cdr:sp macro="" textlink="">
      <cdr:nvSpPr>
        <cdr:cNvPr id="11" name="TextBox 10"/>
        <cdr:cNvSpPr txBox="1"/>
      </cdr:nvSpPr>
      <cdr:spPr>
        <a:xfrm xmlns:a="http://schemas.openxmlformats.org/drawingml/2006/main">
          <a:off x="5411563" y="2806560"/>
          <a:ext cx="1169406" cy="530572"/>
        </a:xfrm>
        <a:prstGeom xmlns:a="http://schemas.openxmlformats.org/drawingml/2006/main" prst="rect">
          <a:avLst/>
        </a:prstGeom>
        <a:solidFill xmlns:a="http://schemas.openxmlformats.org/drawingml/2006/main">
          <a:srgbClr val="FFED7D"/>
        </a:solidFill>
        <a:ln xmlns:a="http://schemas.openxmlformats.org/drawingml/2006/main">
          <a:solidFill>
            <a:srgbClr val="000000"/>
          </a:solidFill>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1000" b="0" i="0" u="none" strike="noStrike" baseline="0" dirty="0" smtClean="0">
              <a:solidFill>
                <a:srgbClr val="000000"/>
              </a:solidFill>
              <a:latin typeface="Gill Sans"/>
              <a:ea typeface="Century Gothic"/>
              <a:cs typeface="Gill Sans"/>
            </a:rPr>
            <a:t>SSI</a:t>
          </a:r>
          <a:r>
            <a:rPr lang="en-US" sz="1000" b="0" i="0" u="none" strike="noStrike" dirty="0" smtClean="0">
              <a:solidFill>
                <a:srgbClr val="000000"/>
              </a:solidFill>
              <a:latin typeface="Gill Sans"/>
              <a:ea typeface="Century Gothic"/>
              <a:cs typeface="Gill Sans"/>
            </a:rPr>
            <a:t> in</a:t>
          </a:r>
          <a:r>
            <a:rPr lang="en-US" sz="1000" b="0" i="0" u="none" strike="noStrike" baseline="0" dirty="0" smtClean="0">
              <a:solidFill>
                <a:srgbClr val="000000"/>
              </a:solidFill>
              <a:latin typeface="Gill Sans"/>
              <a:ea typeface="Century Gothic"/>
              <a:cs typeface="Gill Sans"/>
            </a:rPr>
            <a:t>vestigation</a:t>
          </a:r>
        </a:p>
        <a:p xmlns:a="http://schemas.openxmlformats.org/drawingml/2006/main">
          <a:pPr algn="l" rtl="0">
            <a:defRPr sz="1000"/>
          </a:pPr>
          <a:r>
            <a:rPr lang="en-US" sz="1000" dirty="0" smtClean="0">
              <a:solidFill>
                <a:srgbClr val="000000"/>
              </a:solidFill>
              <a:latin typeface="Gill Sans"/>
              <a:ea typeface="Century Gothic"/>
              <a:cs typeface="Gill Sans"/>
            </a:rPr>
            <a:t>Bowel </a:t>
          </a:r>
          <a:r>
            <a:rPr lang="en-US" sz="1000" dirty="0">
              <a:solidFill>
                <a:srgbClr val="000000"/>
              </a:solidFill>
              <a:latin typeface="Gill Sans"/>
              <a:ea typeface="Century Gothic"/>
              <a:cs typeface="Gill Sans"/>
            </a:rPr>
            <a:t>p</a:t>
          </a:r>
          <a:r>
            <a:rPr lang="en-US" sz="1000" dirty="0" smtClean="0">
              <a:solidFill>
                <a:srgbClr val="000000"/>
              </a:solidFill>
              <a:latin typeface="Gill Sans"/>
              <a:ea typeface="Century Gothic"/>
              <a:cs typeface="Gill Sans"/>
            </a:rPr>
            <a:t>rep </a:t>
          </a:r>
          <a:r>
            <a:rPr lang="en-US" sz="1000" dirty="0">
              <a:solidFill>
                <a:srgbClr val="000000"/>
              </a:solidFill>
              <a:latin typeface="Gill Sans"/>
              <a:ea typeface="Century Gothic"/>
              <a:cs typeface="Gill Sans"/>
            </a:rPr>
            <a:t>k</a:t>
          </a:r>
          <a:r>
            <a:rPr lang="en-US" sz="1000" dirty="0" smtClean="0">
              <a:solidFill>
                <a:srgbClr val="000000"/>
              </a:solidFill>
              <a:latin typeface="Gill Sans"/>
              <a:ea typeface="Century Gothic"/>
              <a:cs typeface="Gill Sans"/>
            </a:rPr>
            <a:t>its</a:t>
          </a:r>
        </a:p>
        <a:p xmlns:a="http://schemas.openxmlformats.org/drawingml/2006/main">
          <a:pPr algn="l" rtl="0">
            <a:defRPr sz="1000"/>
          </a:pPr>
          <a:r>
            <a:rPr lang="en-US" sz="1000" dirty="0" smtClean="0">
              <a:solidFill>
                <a:srgbClr val="000000"/>
              </a:solidFill>
              <a:latin typeface="Gill Sans"/>
              <a:ea typeface="Century Gothic"/>
              <a:cs typeface="Gill Sans"/>
            </a:rPr>
            <a:t>EHR support</a:t>
          </a:r>
          <a:endParaRPr lang="en-US" sz="1000" b="0" i="0" u="none" strike="noStrike" baseline="0" dirty="0">
            <a:solidFill>
              <a:srgbClr val="000000"/>
            </a:solidFill>
            <a:latin typeface="Gill Sans"/>
            <a:ea typeface="Century Gothic"/>
            <a:cs typeface="Gill Sans"/>
          </a:endParaRPr>
        </a:p>
      </cdr:txBody>
    </cdr:sp>
  </cdr:relSizeAnchor>
  <cdr:relSizeAnchor xmlns:cdr="http://schemas.openxmlformats.org/drawingml/2006/chartDrawing">
    <cdr:from>
      <cdr:x>0.17112</cdr:x>
      <cdr:y>0.65848</cdr:y>
    </cdr:from>
    <cdr:to>
      <cdr:x>0.32379</cdr:x>
      <cdr:y>0.79068</cdr:y>
    </cdr:to>
    <cdr:sp macro="" textlink="">
      <cdr:nvSpPr>
        <cdr:cNvPr id="16" name="TextBox 15"/>
        <cdr:cNvSpPr txBox="1"/>
      </cdr:nvSpPr>
      <cdr:spPr>
        <a:xfrm xmlns:a="http://schemas.openxmlformats.org/drawingml/2006/main">
          <a:off x="1449748" y="2755508"/>
          <a:ext cx="1293452" cy="553210"/>
        </a:xfrm>
        <a:prstGeom xmlns:a="http://schemas.openxmlformats.org/drawingml/2006/main" prst="rect">
          <a:avLst/>
        </a:prstGeom>
        <a:solidFill xmlns:a="http://schemas.openxmlformats.org/drawingml/2006/main">
          <a:srgbClr val="FFED7D"/>
        </a:solidFill>
        <a:ln xmlns:a="http://schemas.openxmlformats.org/drawingml/2006/main">
          <a:solidFill>
            <a:srgbClr val="000000"/>
          </a:solidFill>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1000" b="0" i="0" u="none" strike="noStrike" baseline="0" dirty="0">
              <a:solidFill>
                <a:srgbClr val="000000"/>
              </a:solidFill>
              <a:latin typeface="Gill Sans"/>
              <a:ea typeface="Century Gothic"/>
              <a:cs typeface="Gill Sans"/>
            </a:rPr>
            <a:t>Skin prep protocol</a:t>
          </a:r>
        </a:p>
        <a:p xmlns:a="http://schemas.openxmlformats.org/drawingml/2006/main">
          <a:pPr algn="l" rtl="0">
            <a:defRPr sz="1000"/>
          </a:pPr>
          <a:r>
            <a:rPr lang="en-US" sz="1000" b="0" i="0" u="none" strike="noStrike" baseline="0" dirty="0">
              <a:solidFill>
                <a:srgbClr val="000000"/>
              </a:solidFill>
              <a:latin typeface="Gill Sans"/>
              <a:ea typeface="Century Gothic"/>
              <a:cs typeface="Gill Sans"/>
            </a:rPr>
            <a:t>Pre-op wash clothes</a:t>
          </a:r>
        </a:p>
      </cdr:txBody>
    </cdr:sp>
  </cdr:relSizeAnchor>
</c:userShapes>
</file>

<file path=ppt/drawings/drawing2.xml><?xml version="1.0" encoding="utf-8"?>
<c:userShapes xmlns:c="http://schemas.openxmlformats.org/drawingml/2006/chart">
  <cdr:relSizeAnchor xmlns:cdr="http://schemas.openxmlformats.org/drawingml/2006/chartDrawing">
    <cdr:from>
      <cdr:x>0.32748</cdr:x>
      <cdr:y>0.58147</cdr:y>
    </cdr:from>
    <cdr:to>
      <cdr:x>0.32808</cdr:x>
      <cdr:y>0.65472</cdr:y>
    </cdr:to>
    <cdr:cxnSp macro="">
      <cdr:nvCxnSpPr>
        <cdr:cNvPr id="3" name="Straight Arrow Connector 2"/>
        <cdr:cNvCxnSpPr/>
      </cdr:nvCxnSpPr>
      <cdr:spPr>
        <a:xfrm xmlns:a="http://schemas.openxmlformats.org/drawingml/2006/main">
          <a:off x="2023296" y="2395028"/>
          <a:ext cx="3724" cy="301695"/>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dr:relSizeAnchor xmlns:cdr="http://schemas.openxmlformats.org/drawingml/2006/chartDrawing">
    <cdr:from>
      <cdr:x>0.47233</cdr:x>
      <cdr:y>0.45</cdr:y>
    </cdr:from>
    <cdr:to>
      <cdr:x>0.47245</cdr:x>
      <cdr:y>0.52048</cdr:y>
    </cdr:to>
    <cdr:cxnSp macro="">
      <cdr:nvCxnSpPr>
        <cdr:cNvPr id="6" name="Straight Arrow Connector 5"/>
        <cdr:cNvCxnSpPr/>
      </cdr:nvCxnSpPr>
      <cdr:spPr>
        <a:xfrm xmlns:a="http://schemas.openxmlformats.org/drawingml/2006/main" flipH="1">
          <a:off x="2918240" y="1853514"/>
          <a:ext cx="735" cy="290285"/>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dr:relSizeAnchor xmlns:cdr="http://schemas.openxmlformats.org/drawingml/2006/chartDrawing">
    <cdr:from>
      <cdr:x>0.61306</cdr:x>
      <cdr:y>0.47881</cdr:y>
    </cdr:from>
    <cdr:to>
      <cdr:x>0.61306</cdr:x>
      <cdr:y>0.56215</cdr:y>
    </cdr:to>
    <cdr:cxnSp macro="">
      <cdr:nvCxnSpPr>
        <cdr:cNvPr id="8" name="Straight Arrow Connector 7"/>
        <cdr:cNvCxnSpPr/>
      </cdr:nvCxnSpPr>
      <cdr:spPr>
        <a:xfrm xmlns:a="http://schemas.openxmlformats.org/drawingml/2006/main">
          <a:off x="3787733" y="1972164"/>
          <a:ext cx="0" cy="34327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dr:relSizeAnchor xmlns:cdr="http://schemas.openxmlformats.org/drawingml/2006/chartDrawing">
    <cdr:from>
      <cdr:x>0.56608</cdr:x>
      <cdr:y>0.36233</cdr:y>
    </cdr:from>
    <cdr:to>
      <cdr:x>0.56707</cdr:x>
      <cdr:y>0.54656</cdr:y>
    </cdr:to>
    <cdr:cxnSp macro="">
      <cdr:nvCxnSpPr>
        <cdr:cNvPr id="11" name="Straight Arrow Connector 10"/>
        <cdr:cNvCxnSpPr/>
      </cdr:nvCxnSpPr>
      <cdr:spPr>
        <a:xfrm xmlns:a="http://schemas.openxmlformats.org/drawingml/2006/main" flipH="1">
          <a:off x="3497433" y="1492408"/>
          <a:ext cx="6140" cy="758838"/>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dr:relSizeAnchor xmlns:cdr="http://schemas.openxmlformats.org/drawingml/2006/chartDrawing">
    <cdr:from>
      <cdr:x>0.75578</cdr:x>
      <cdr:y>0.34353</cdr:y>
    </cdr:from>
    <cdr:to>
      <cdr:x>0.75578</cdr:x>
      <cdr:y>0.38834</cdr:y>
    </cdr:to>
    <cdr:cxnSp macro="">
      <cdr:nvCxnSpPr>
        <cdr:cNvPr id="14" name="Straight Arrow Connector 13"/>
        <cdr:cNvCxnSpPr/>
      </cdr:nvCxnSpPr>
      <cdr:spPr>
        <a:xfrm xmlns:a="http://schemas.openxmlformats.org/drawingml/2006/main">
          <a:off x="4669487" y="1414955"/>
          <a:ext cx="0" cy="184588"/>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dr:relSizeAnchor xmlns:cdr="http://schemas.openxmlformats.org/drawingml/2006/chartDrawing">
    <cdr:from>
      <cdr:x>0.8992</cdr:x>
      <cdr:y>0.1716</cdr:y>
    </cdr:from>
    <cdr:to>
      <cdr:x>0.90124</cdr:x>
      <cdr:y>0.37795</cdr:y>
    </cdr:to>
    <cdr:cxnSp macro="">
      <cdr:nvCxnSpPr>
        <cdr:cNvPr id="7" name="Straight Arrow Connector 6"/>
        <cdr:cNvCxnSpPr/>
      </cdr:nvCxnSpPr>
      <cdr:spPr>
        <a:xfrm xmlns:a="http://schemas.openxmlformats.org/drawingml/2006/main" flipH="1">
          <a:off x="5555589" y="706807"/>
          <a:ext cx="12614" cy="849928"/>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45AC9F-158F-854C-B93A-BFF9A034CD50}" type="datetimeFigureOut">
              <a:rPr lang="en-US" smtClean="0"/>
              <a:t>11/4/2017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AFA0F9C-00E3-6B47-87EB-02D3D4FC9A34}" type="slidenum">
              <a:rPr lang="en-US" smtClean="0"/>
              <a:t>‹#›</a:t>
            </a:fld>
            <a:endParaRPr lang="en-US" dirty="0"/>
          </a:p>
        </p:txBody>
      </p:sp>
    </p:spTree>
    <p:extLst>
      <p:ext uri="{BB962C8B-B14F-4D97-AF65-F5344CB8AC3E}">
        <p14:creationId xmlns:p14="http://schemas.microsoft.com/office/powerpoint/2010/main" val="28721142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44C48C-EDE0-4178-A57B-0F6FBF6D6E90}" type="datetimeFigureOut">
              <a:rPr lang="en-US" smtClean="0"/>
              <a:pPr/>
              <a:t>11/4/2017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244432-B47F-4822-B69A-7D4AF8D862A8}" type="slidenum">
              <a:rPr lang="en-US" smtClean="0"/>
              <a:pPr/>
              <a:t>‹#›</a:t>
            </a:fld>
            <a:endParaRPr lang="en-US" dirty="0"/>
          </a:p>
        </p:txBody>
      </p:sp>
    </p:spTree>
    <p:extLst>
      <p:ext uri="{BB962C8B-B14F-4D97-AF65-F5344CB8AC3E}">
        <p14:creationId xmlns:p14="http://schemas.microsoft.com/office/powerpoint/2010/main" val="12820772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In this module we will discuss the importance of senior engagement on your safety program team. </a:t>
            </a:r>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1</a:t>
            </a:fld>
            <a:endParaRPr lang="en-US" dirty="0"/>
          </a:p>
        </p:txBody>
      </p:sp>
    </p:spTree>
    <p:extLst>
      <p:ext uri="{BB962C8B-B14F-4D97-AF65-F5344CB8AC3E}">
        <p14:creationId xmlns:p14="http://schemas.microsoft.com/office/powerpoint/2010/main" val="2619057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Here is another powerful example of the benefits of tapping into the wisdom of the frontline staff beyond just SSI prevention. </a:t>
            </a:r>
          </a:p>
          <a:p>
            <a:r>
              <a:rPr lang="en-US" sz="1200" kern="1200" dirty="0" smtClean="0">
                <a:solidFill>
                  <a:schemeClr val="tx1"/>
                </a:solidFill>
                <a:effectLst/>
                <a:latin typeface="+mn-lt"/>
                <a:ea typeface="+mn-ea"/>
                <a:cs typeface="+mn-cs"/>
              </a:rPr>
              <a:t>In the second step, Hopkins asked its teams how to improve care. Teams responded by asking why some surgeons use an antibiotic irrigation within the abdomen and some surgeons don</a:t>
            </a:r>
            <a:r>
              <a:rPr lang="fr-FR"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t. An extensive literature review found no evidence supporting the use of that irrigation. Through the partnership with senior leadership, the team removed antibiotic irrigation products from the formulary, recognizing an annual savings of more than $500,000. Most remarkably, Hopkins achieved this change by working WITH the surgeon team and gaining surgeons’ buy-in on the current lack of supporting evidence for antibiotic irrigation. </a:t>
            </a:r>
          </a:p>
          <a:p>
            <a:r>
              <a:rPr lang="en-US" sz="1200" kern="1200" dirty="0" smtClean="0">
                <a:solidFill>
                  <a:schemeClr val="tx1"/>
                </a:solidFill>
                <a:effectLst/>
                <a:latin typeface="+mn-lt"/>
                <a:ea typeface="+mn-ea"/>
                <a:cs typeface="+mn-cs"/>
              </a:rPr>
              <a:t>This safety program incorporates the exceedingly important adaptive measures that both allow staff to share observations and provide a forum for open discussion. Before the irrigation products were removed from the formulary, the surgeons weighed in with their views and experiences and responded to the literature. Because surgeons were involved in the process and the decision to discontinue antibiotic irrigation, even the surgeons previously using the irrigation products accepted and even embraced the discontinuation. That is the power of this safety program and CUSP. Of course, the half a million dollars saved each year doesn’t hurt either.</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FB402EC6-4C6C-4228-8CBA-3A4E71C1F455}" type="slidenum">
              <a:rPr lang="en-US" smtClean="0"/>
              <a:t>10</a:t>
            </a:fld>
            <a:endParaRPr lang="en-US" dirty="0"/>
          </a:p>
        </p:txBody>
      </p:sp>
    </p:spTree>
    <p:extLst>
      <p:ext uri="{BB962C8B-B14F-4D97-AF65-F5344CB8AC3E}">
        <p14:creationId xmlns:p14="http://schemas.microsoft.com/office/powerpoint/2010/main" val="1770167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This safety program empowers frontline staff rather than taking a top-down hierarchical approach.</a:t>
            </a:r>
          </a:p>
          <a:p>
            <a:r>
              <a:rPr lang="en-US" sz="1200" kern="1200" dirty="0" smtClean="0">
                <a:solidFill>
                  <a:schemeClr val="tx1"/>
                </a:solidFill>
                <a:effectLst/>
                <a:latin typeface="+mn-lt"/>
                <a:ea typeface="+mn-ea"/>
                <a:cs typeface="+mn-cs"/>
              </a:rPr>
              <a:t>Many of you may have strong executive partnerships in place already. They are becoming more common. If you have an executive partner, you may also have experienced some of these challenges. If an executive partnership is a new relationship for your team, these issues might surface as you work to recruit and engage an executive.</a:t>
            </a:r>
          </a:p>
          <a:p>
            <a:r>
              <a:rPr lang="en-US" sz="1200" kern="1200" dirty="0" smtClean="0">
                <a:solidFill>
                  <a:schemeClr val="tx1"/>
                </a:solidFill>
                <a:effectLst/>
                <a:latin typeface="+mn-lt"/>
                <a:ea typeface="+mn-ea"/>
                <a:cs typeface="+mn-cs"/>
              </a:rPr>
              <a:t>First, this program includes a structured process, but it is less prescriptive than some initiatives.</a:t>
            </a:r>
          </a:p>
          <a:p>
            <a:r>
              <a:rPr lang="en-US" sz="1200" kern="1200" dirty="0" smtClean="0">
                <a:solidFill>
                  <a:schemeClr val="tx1"/>
                </a:solidFill>
                <a:effectLst/>
                <a:latin typeface="+mn-lt"/>
                <a:ea typeface="+mn-ea"/>
                <a:cs typeface="+mn-cs"/>
              </a:rPr>
              <a:t>It involves “building your own bundle” and not implementing an “off the shelf” set of rules or instructions. We’ve found that there isn’t one solution that will fit everyone’s needs. </a:t>
            </a:r>
          </a:p>
          <a:p>
            <a:r>
              <a:rPr lang="en-US" sz="1200" kern="1200" dirty="0" smtClean="0">
                <a:solidFill>
                  <a:schemeClr val="tx1"/>
                </a:solidFill>
                <a:effectLst/>
                <a:latin typeface="+mn-lt"/>
                <a:ea typeface="+mn-ea"/>
                <a:cs typeface="+mn-cs"/>
              </a:rPr>
              <a:t>Second, as the surgical safety program is about culture change as well as technical improvement, this process emphasizes input from all levels and types of expertise in the perioperative area. Most executive leaders want to have this type of culture—in which everyone feels comfortable speaking up, participates, and believes they have input valuable to the team. However, not all leaders are great at building this culture. It can be difficult, and very few people are trained on how to do it. Leaders are expected to lead and make decisions. However, in safety program teams, the executive is only one of many perspectives represented in decision making.</a:t>
            </a:r>
          </a:p>
          <a:p>
            <a:r>
              <a:rPr lang="en-US" sz="1200" kern="1200" dirty="0" smtClean="0">
                <a:solidFill>
                  <a:schemeClr val="tx1"/>
                </a:solidFill>
                <a:effectLst/>
                <a:latin typeface="+mn-lt"/>
                <a:ea typeface="+mn-ea"/>
                <a:cs typeface="+mn-cs"/>
              </a:rPr>
              <a:t>Third, the executive partner is a core member of the team, but is not there to lead the team. This may be an unusual role for an executive, but that person is there to support frontline team members, who have the best understanding of how their system works and how it can be improved. Many executives are in the habit of “running the show,” and that habit can be tough to break. In much of their work, they are expected to lead the way, but this team has different expectations. We ask them to support, coach, mentor, provide guidance, and help connect the team to the broader organization’s goals and priorities as well as allocate necessary resources (time, personnel, equipment, supplies, et cetera). </a:t>
            </a:r>
          </a:p>
          <a:p>
            <a:r>
              <a:rPr lang="en-US" sz="1200" kern="1200" dirty="0" smtClean="0">
                <a:solidFill>
                  <a:schemeClr val="tx1"/>
                </a:solidFill>
                <a:effectLst/>
                <a:latin typeface="+mn-lt"/>
                <a:ea typeface="+mn-ea"/>
                <a:cs typeface="+mn-cs"/>
              </a:rPr>
              <a:t>Fourth, the surgical safety team requires a cross-functional approach to problem solving and critical thinking. The team will identify safety-related priorities on the unit and work to solve them. Real solutions almost always require input from everyone. We aren’t all used to working in this setting, and coming to a common understanding of the problem and why different solution options may or may not be viable for everyone can take additional upfront time.</a:t>
            </a:r>
          </a:p>
          <a:p>
            <a:r>
              <a:rPr lang="en-US" sz="1200" kern="1200" dirty="0" smtClean="0">
                <a:solidFill>
                  <a:schemeClr val="tx1"/>
                </a:solidFill>
                <a:effectLst/>
                <a:latin typeface="+mn-lt"/>
                <a:ea typeface="+mn-ea"/>
                <a:cs typeface="+mn-cs"/>
              </a:rPr>
              <a:t>Fifth, you don’t necessarily know what’s coming in safety program work. In many ways, a good team will encounter surprises along the way. The work will uncover new insights into how the unit works, what the challenges are, and what solutions are needed. It is much easier to engage someone (anyone, not just executives) if you can be clear about what will happen.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Which of these barriers have you experienced in your work? How did you overcome them? We’ll talk about approaches to address these barriers throughout the rest of the module.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FB402EC6-4C6C-4228-8CBA-3A4E71C1F455}" type="slidenum">
              <a:rPr lang="en-US" smtClean="0"/>
              <a:t>11</a:t>
            </a:fld>
            <a:endParaRPr lang="en-US" dirty="0"/>
          </a:p>
        </p:txBody>
      </p:sp>
    </p:spTree>
    <p:extLst>
      <p:ext uri="{BB962C8B-B14F-4D97-AF65-F5344CB8AC3E}">
        <p14:creationId xmlns:p14="http://schemas.microsoft.com/office/powerpoint/2010/main" val="3904920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Like the rest of us, executives have many competing priorities. Many people in the organization ask for their time. So, we need to make a compelling case that participating in this safety program is both necessary and valuable.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What do you think your executive leaders value and prioritize most?</a:t>
            </a:r>
          </a:p>
          <a:p>
            <a:r>
              <a:rPr lang="en-US" sz="1200" kern="1200" dirty="0" smtClean="0">
                <a:solidFill>
                  <a:schemeClr val="tx1"/>
                </a:solidFill>
                <a:effectLst/>
                <a:latin typeface="+mn-lt"/>
                <a:ea typeface="+mn-ea"/>
                <a:cs typeface="+mn-cs"/>
              </a:rPr>
              <a:t>What do you think drives their decisions about how they allocate their time and effort?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When we work in multidisciplinary teams, it’s important to understand other people’s perspectives and priorities. We want the executive to better understand the pressures and challenges frontline teams face, but we also have to take the executive’s perspective to understand his or her work and ways the team can support the executive’s goals. Partnering with executives or anyone else is not a one-way street. When we think about engaging people in our work, we need to start from where they are and highlight ways different stakeholders will benefit. </a:t>
            </a:r>
          </a:p>
          <a:p>
            <a:r>
              <a:rPr lang="en-US" sz="1200" kern="1200" dirty="0" smtClean="0">
                <a:solidFill>
                  <a:schemeClr val="tx1"/>
                </a:solidFill>
                <a:effectLst/>
                <a:latin typeface="+mn-lt"/>
                <a:ea typeface="+mn-ea"/>
                <a:cs typeface="+mn-cs"/>
              </a:rPr>
              <a:t>While everyone’s organization will be a bit different, here are some common realities to think about when reaching out to executive partners.</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Do you think the executive would be interested in strengthening relationships with the surgeons?</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Whether you have an employed physician model or whether surgeons are seen as the “customers” for operating room time, most executives will be interested building a closer working relationship with surgeons. </a:t>
            </a:r>
          </a:p>
          <a:p>
            <a:r>
              <a:rPr lang="en-US" sz="1200" kern="1200" dirty="0" smtClean="0">
                <a:solidFill>
                  <a:schemeClr val="tx1"/>
                </a:solidFill>
                <a:effectLst/>
                <a:latin typeface="+mn-lt"/>
                <a:ea typeface="+mn-ea"/>
                <a:cs typeface="+mn-cs"/>
              </a:rPr>
              <a:t>Second, this point extends to all staff. Executives are increasingly aware that developing a safety culture is a part of their job. This awareness requires them to be more visible and accessible to frontline staff. The CUSP components of this safety program can be a way to make this happen in a structured, predictable, and solution-focused way. Executives can be seen in a positive light and can accomplish their goals in an efficient way.</a:t>
            </a:r>
          </a:p>
          <a:p>
            <a:r>
              <a:rPr lang="en-US" sz="1200" kern="1200" dirty="0" smtClean="0">
                <a:solidFill>
                  <a:schemeClr val="tx1"/>
                </a:solidFill>
                <a:effectLst/>
                <a:latin typeface="+mn-lt"/>
                <a:ea typeface="+mn-ea"/>
                <a:cs typeface="+mn-cs"/>
              </a:rPr>
              <a:t>Third, schedule meetings far in advance and at times the executive can attend. Be aware of recurring demands on the executive’s time and work around them. For example, don’t schedule a team meeting the afternoon before a monthly board meeting; executive attention will be diverted to meeting preparations. </a:t>
            </a:r>
          </a:p>
          <a:p>
            <a:r>
              <a:rPr lang="en-US" sz="1200" kern="1200" dirty="0" smtClean="0">
                <a:solidFill>
                  <a:schemeClr val="tx1"/>
                </a:solidFill>
                <a:effectLst/>
                <a:latin typeface="+mn-lt"/>
                <a:ea typeface="+mn-ea"/>
                <a:cs typeface="+mn-cs"/>
              </a:rPr>
              <a:t>But scheduling regular meetings the week before high-level meetings will provide executive with great information and perhaps excitement to share. Avoid scheduling conflicts such as meetings that regularly run over, tend to be acrimonious, or are particularly intense. Executive attendance and attention will be ongoing challenges if these logistics are ignored.</a:t>
            </a:r>
            <a:r>
              <a:rPr lang="en-US" dirty="0" smtClean="0">
                <a:effectLst/>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402EC6-4C6C-4228-8CBA-3A4E71C1F455}" type="slidenum">
              <a:rPr lang="en-US" smtClean="0"/>
              <a:t>12</a:t>
            </a:fld>
            <a:endParaRPr lang="en-US" dirty="0"/>
          </a:p>
        </p:txBody>
      </p:sp>
    </p:spTree>
    <p:extLst>
      <p:ext uri="{BB962C8B-B14F-4D97-AF65-F5344CB8AC3E}">
        <p14:creationId xmlns:p14="http://schemas.microsoft.com/office/powerpoint/2010/main" val="3065171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p:txBody>
          <a:bodyPr>
            <a:normAutofit fontScale="70000" lnSpcReduction="20000"/>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Another way to view the senior executive partner is as a liaison to other leaders. In most if not all hospitals, no one person has supreme authority over all aspects of the organization. Your work likely will touch many inter-related departments, processes, and policies. It can be a challenge for frontline staff and unit-level leaders to recognize all stakeholders. Executive partners usually do have that knowledge and hopefully working relationships with these different leaders. For example, in the colorectal surgical safety team at Hopkins, the executive partner also served as a broker as well—reaching out to and involving other leaders as the project required. </a:t>
            </a:r>
          </a:p>
          <a:p>
            <a:r>
              <a:rPr lang="en-US" sz="1200" kern="1200" dirty="0" smtClean="0">
                <a:solidFill>
                  <a:schemeClr val="tx1"/>
                </a:solidFill>
                <a:effectLst/>
                <a:latin typeface="+mn-lt"/>
                <a:ea typeface="+mn-ea"/>
                <a:cs typeface="+mn-cs"/>
              </a:rPr>
              <a:t>This is similar to the idea of rotating in different types of clinical expertise as the focus of your team evolves over time. For example, if you are working on infection issues, infection prevention needs a strong presence. If you are working on medication-related issues, pharmacy should be a key player. The same is true of executive leaders. When the team’s focus includes an area of the organization, the executive leader of that area should be engaged at some level. </a:t>
            </a:r>
          </a:p>
          <a:p>
            <a:r>
              <a:rPr lang="en-US" sz="1200" kern="1200" dirty="0" smtClean="0">
                <a:solidFill>
                  <a:schemeClr val="tx1"/>
                </a:solidFill>
                <a:effectLst/>
                <a:latin typeface="+mn-lt"/>
                <a:ea typeface="+mn-ea"/>
                <a:cs typeface="+mn-cs"/>
              </a:rPr>
              <a:t>Safety work has some additional benefits that executives recognize. In many ways, safety teams are engines of innovation. They identify problems and generate solutions. As they implement and evaluate, they find out what works. These lessons can be shared broadly across the organization. The executive can play a key role in this transition from a local solution to something the system as a whole can benefit from. This knowledge sharing and innovation is necessary to keep pace with the rate of change in health care today. Executives are well positioned to share these stories within and outside of the organization, as well as vertically and horizontally within the organization, such as at department meetings, executive meetings, board meetings, industry conferences, local business networking events, et cetera. This storytelling is a key approach to managing culture in an organization because it demonstrates and reinforces the values and capabilities of the organization. Use it.</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Currently, do you have mechanisms to systematically capture and share lessons learned and successes in safety and quality improvement?</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Your safety program work can be a key component of this infrastructure.</a:t>
            </a:r>
            <a:r>
              <a:rPr lang="en-US" dirty="0" smtClean="0">
                <a:effectLst/>
              </a:rPr>
              <a:t> </a:t>
            </a:r>
            <a:endParaRPr lang="en-US" baseline="0" dirty="0" smtClean="0">
              <a:ea typeface="ＭＳ Ｐゴシック" charset="-128"/>
              <a:cs typeface="ＭＳ Ｐゴシック" charset="-128"/>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84" charset="0"/>
                <a:ea typeface="MS PGothic" pitchFamily="34" charset="-128"/>
              </a:defRPr>
            </a:lvl1pPr>
            <a:lvl2pPr marL="742950" indent="-285750" eaLnBrk="0" hangingPunct="0">
              <a:spcBef>
                <a:spcPct val="30000"/>
              </a:spcBef>
              <a:defRPr sz="1200">
                <a:solidFill>
                  <a:schemeClr val="tx1"/>
                </a:solidFill>
                <a:latin typeface="Times" pitchFamily="-84" charset="0"/>
                <a:ea typeface="MS PGothic" pitchFamily="34" charset="-128"/>
              </a:defRPr>
            </a:lvl2pPr>
            <a:lvl3pPr marL="1143000" indent="-228600" eaLnBrk="0" hangingPunct="0">
              <a:spcBef>
                <a:spcPct val="30000"/>
              </a:spcBef>
              <a:defRPr sz="1200">
                <a:solidFill>
                  <a:schemeClr val="tx1"/>
                </a:solidFill>
                <a:latin typeface="Times" pitchFamily="-84" charset="0"/>
                <a:ea typeface="MS PGothic" pitchFamily="34" charset="-128"/>
              </a:defRPr>
            </a:lvl3pPr>
            <a:lvl4pPr marL="1600200" indent="-228600" eaLnBrk="0" hangingPunct="0">
              <a:spcBef>
                <a:spcPct val="30000"/>
              </a:spcBef>
              <a:defRPr sz="1200">
                <a:solidFill>
                  <a:schemeClr val="tx1"/>
                </a:solidFill>
                <a:latin typeface="Times" pitchFamily="-84" charset="0"/>
                <a:ea typeface="MS PGothic" pitchFamily="34" charset="-128"/>
              </a:defRPr>
            </a:lvl4pPr>
            <a:lvl5pPr marL="2057400" indent="-228600" eaLnBrk="0" hangingPunct="0">
              <a:spcBef>
                <a:spcPct val="30000"/>
              </a:spcBef>
              <a:defRPr sz="1200">
                <a:solidFill>
                  <a:schemeClr val="tx1"/>
                </a:solidFill>
                <a:latin typeface="Times" pitchFamily="-84"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pitchFamily="-84"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pitchFamily="-84"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pitchFamily="-84"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pitchFamily="-84" charset="0"/>
                <a:ea typeface="MS PGothic" pitchFamily="34" charset="-128"/>
              </a:defRPr>
            </a:lvl9pPr>
          </a:lstStyle>
          <a:p>
            <a:pPr>
              <a:spcBef>
                <a:spcPct val="0"/>
              </a:spcBef>
            </a:pPr>
            <a:fld id="{C8B25B9F-BFA2-46D2-88E3-20B17BFD4F68}" type="slidenum">
              <a:rPr lang="en-US" altLang="en-US" smtClean="0">
                <a:solidFill>
                  <a:srgbClr val="000000"/>
                </a:solidFill>
              </a:rPr>
              <a:pPr>
                <a:spcBef>
                  <a:spcPct val="0"/>
                </a:spcBef>
              </a:pPr>
              <a:t>13</a:t>
            </a:fld>
            <a:endParaRPr lang="en-US" altLang="en-US" dirty="0"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We’ve spent a good deal of time discussing what the executive may get out of participating on your team.</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But what’s in it for the team?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Many things. As we’ve discussed in the examples above, the executive serves to support the frontline team with guidance, advice, connections to other stakeholders, and material resources when necessary. In particular, the senior executive brings an alignment with the broader goals of the organization. The connection with other stakeholders can open lines of communication and reduce perceived barriers to improvement efforts.</a:t>
            </a:r>
            <a:r>
              <a:rPr lang="en-US" dirty="0" smtClean="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402EC6-4C6C-4228-8CBA-3A4E71C1F455}" type="slidenum">
              <a:rPr lang="en-US" smtClean="0"/>
              <a:t>14</a:t>
            </a:fld>
            <a:endParaRPr lang="en-US" dirty="0"/>
          </a:p>
        </p:txBody>
      </p:sp>
    </p:spTree>
    <p:extLst>
      <p:ext uri="{BB962C8B-B14F-4D97-AF65-F5344CB8AC3E}">
        <p14:creationId xmlns:p14="http://schemas.microsoft.com/office/powerpoint/2010/main" val="2896563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Be clear with requests. If your executive is actively engaged in your team meetings, the need for a resource should be clear, and hopefully your executive was a part of the discussion delineating that need. But before you ask an executive for a resource, whether time or materials, clarify exactly what you are asking for. </a:t>
            </a:r>
          </a:p>
          <a:p>
            <a:r>
              <a:rPr lang="en-US" sz="1200" kern="1200" dirty="0" smtClean="0">
                <a:solidFill>
                  <a:schemeClr val="tx1"/>
                </a:solidFill>
                <a:effectLst/>
                <a:latin typeface="+mn-lt"/>
                <a:ea typeface="+mn-ea"/>
                <a:cs typeface="+mn-cs"/>
              </a:rPr>
              <a:t>Be prepared with evidence to support your requests. Make sure your senior executive has the information necessary to make an informed decision or present the request to a higher authority. Decisions over a certain expenditure amount very well may require additional support. Proper preparation will allow your executive to proceed with confidence and support.</a:t>
            </a:r>
          </a:p>
          <a:p>
            <a:r>
              <a:rPr lang="en-US" sz="1200" kern="1200" dirty="0" smtClean="0">
                <a:solidFill>
                  <a:schemeClr val="tx1"/>
                </a:solidFill>
                <a:effectLst/>
                <a:latin typeface="+mn-lt"/>
                <a:ea typeface="+mn-ea"/>
                <a:cs typeface="+mn-cs"/>
              </a:rPr>
              <a:t>Through tools like the PSSA, this program is all about anticipating obstacles and problem solving. The same is true for this aspect of the project. Anticipate obstacles and relevant solutions for any resource request. Keep momentum moving forward by anticipating and answering these questions.</a:t>
            </a:r>
          </a:p>
          <a:p>
            <a:r>
              <a:rPr lang="en-US" sz="1200" kern="1200" dirty="0" smtClean="0">
                <a:solidFill>
                  <a:schemeClr val="tx1"/>
                </a:solidFill>
                <a:effectLst/>
                <a:latin typeface="+mn-lt"/>
                <a:ea typeface="+mn-ea"/>
                <a:cs typeface="+mn-cs"/>
              </a:rPr>
              <a:t>Do not expect a decision immediately. Be clear about the deadline for a decision and provide alternatives where possible. The executive is not an all-powerful magician. Give the executive the chance to build organizational support and resources for major decisions.</a:t>
            </a:r>
            <a:r>
              <a:rPr lang="en-US" dirty="0" smtClean="0">
                <a:effectLst/>
              </a:rPr>
              <a:t> </a:t>
            </a:r>
            <a:endParaRPr lang="en-US" i="1" dirty="0"/>
          </a:p>
        </p:txBody>
      </p:sp>
      <p:sp>
        <p:nvSpPr>
          <p:cNvPr id="4" name="Slide Number Placeholder 3"/>
          <p:cNvSpPr>
            <a:spLocks noGrp="1"/>
          </p:cNvSpPr>
          <p:nvPr>
            <p:ph type="sldNum" sz="quarter" idx="10"/>
          </p:nvPr>
        </p:nvSpPr>
        <p:spPr/>
        <p:txBody>
          <a:bodyPr/>
          <a:lstStyle/>
          <a:p>
            <a:fld id="{FB402EC6-4C6C-4228-8CBA-3A4E71C1F455}" type="slidenum">
              <a:rPr lang="en-US" smtClean="0"/>
              <a:t>15</a:t>
            </a:fld>
            <a:endParaRPr lang="en-US" dirty="0"/>
          </a:p>
        </p:txBody>
      </p:sp>
    </p:spTree>
    <p:extLst>
      <p:ext uri="{BB962C8B-B14F-4D97-AF65-F5344CB8AC3E}">
        <p14:creationId xmlns:p14="http://schemas.microsoft.com/office/powerpoint/2010/main" val="1416710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Preparation is the key to success.</a:t>
            </a:r>
            <a:endParaRPr lang="en-US" dirty="0"/>
          </a:p>
        </p:txBody>
      </p:sp>
      <p:sp>
        <p:nvSpPr>
          <p:cNvPr id="4" name="Slide Number Placeholder 3"/>
          <p:cNvSpPr>
            <a:spLocks noGrp="1"/>
          </p:cNvSpPr>
          <p:nvPr>
            <p:ph type="sldNum" sz="quarter" idx="10"/>
          </p:nvPr>
        </p:nvSpPr>
        <p:spPr/>
        <p:txBody>
          <a:bodyPr/>
          <a:lstStyle/>
          <a:p>
            <a:fld id="{FB402EC6-4C6C-4228-8CBA-3A4E71C1F455}" type="slidenum">
              <a:rPr lang="en-US" smtClean="0"/>
              <a:t>16</a:t>
            </a:fld>
            <a:endParaRPr lang="en-US" dirty="0"/>
          </a:p>
        </p:txBody>
      </p:sp>
    </p:spTree>
    <p:extLst>
      <p:ext uri="{BB962C8B-B14F-4D97-AF65-F5344CB8AC3E}">
        <p14:creationId xmlns:p14="http://schemas.microsoft.com/office/powerpoint/2010/main" val="290397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What does it look like to have an executive partner on your team?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We have to overcome the notion that there’s sanctity to that yellow line that keeps anyone who’s not a surgeon or a clinician who’s actually worked in the OR space from contributing to its functioning. Increasingly, executives across the country are not only willing to cross the line to come in and see you in your space, they’re eager for you to invite them to do just that. </a:t>
            </a:r>
          </a:p>
          <a:p>
            <a:r>
              <a:rPr lang="en-US" sz="1200" kern="1200" dirty="0" smtClean="0">
                <a:solidFill>
                  <a:schemeClr val="tx1"/>
                </a:solidFill>
                <a:effectLst/>
                <a:latin typeface="+mn-lt"/>
                <a:ea typeface="+mn-ea"/>
                <a:cs typeface="+mn-cs"/>
              </a:rPr>
              <a:t>A little preparatory work can make executive engagement easier to maintain. Executives remain engaged when their time is valued. Before the first perioperative tour, share unit-specific information with the executive. The additional context will make the tour more meaningful and will likely allow for deeper questions and engagement.</a:t>
            </a:r>
          </a:p>
          <a:p>
            <a:r>
              <a:rPr lang="en-US" sz="1200" kern="1200" dirty="0" smtClean="0">
                <a:solidFill>
                  <a:schemeClr val="tx1"/>
                </a:solidFill>
                <a:effectLst/>
                <a:latin typeface="+mn-lt"/>
                <a:ea typeface="+mn-ea"/>
                <a:cs typeface="+mn-cs"/>
              </a:rPr>
              <a:t>Plan the monthly executive safety rounds with a time buffer for the entire year. Be respectful of the executive’s schedule and keep meetings on schedule. Start promptly and manage time during the meeting/tour. Be prepared to wrap up the event on schedule. Keep discussions applicable to the group; suggest topics go offline when necessary to keep the group on task.</a:t>
            </a:r>
            <a:r>
              <a:rPr lang="en-US" dirty="0" smtClean="0">
                <a:effectLst/>
              </a:rPr>
              <a:t> </a:t>
            </a:r>
            <a:endParaRPr lang="en-US" dirty="0"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84" charset="0"/>
                <a:ea typeface="MS PGothic" pitchFamily="34" charset="-128"/>
              </a:defRPr>
            </a:lvl1pPr>
            <a:lvl2pPr marL="742950" indent="-285750" eaLnBrk="0" hangingPunct="0">
              <a:spcBef>
                <a:spcPct val="30000"/>
              </a:spcBef>
              <a:defRPr sz="1200">
                <a:solidFill>
                  <a:schemeClr val="tx1"/>
                </a:solidFill>
                <a:latin typeface="Times" pitchFamily="-84" charset="0"/>
                <a:ea typeface="MS PGothic" pitchFamily="34" charset="-128"/>
              </a:defRPr>
            </a:lvl2pPr>
            <a:lvl3pPr marL="1143000" indent="-228600" eaLnBrk="0" hangingPunct="0">
              <a:spcBef>
                <a:spcPct val="30000"/>
              </a:spcBef>
              <a:defRPr sz="1200">
                <a:solidFill>
                  <a:schemeClr val="tx1"/>
                </a:solidFill>
                <a:latin typeface="Times" pitchFamily="-84" charset="0"/>
                <a:ea typeface="MS PGothic" pitchFamily="34" charset="-128"/>
              </a:defRPr>
            </a:lvl3pPr>
            <a:lvl4pPr marL="1600200" indent="-228600" eaLnBrk="0" hangingPunct="0">
              <a:spcBef>
                <a:spcPct val="30000"/>
              </a:spcBef>
              <a:defRPr sz="1200">
                <a:solidFill>
                  <a:schemeClr val="tx1"/>
                </a:solidFill>
                <a:latin typeface="Times" pitchFamily="-84" charset="0"/>
                <a:ea typeface="MS PGothic" pitchFamily="34" charset="-128"/>
              </a:defRPr>
            </a:lvl4pPr>
            <a:lvl5pPr marL="2057400" indent="-228600" eaLnBrk="0" hangingPunct="0">
              <a:spcBef>
                <a:spcPct val="30000"/>
              </a:spcBef>
              <a:defRPr sz="1200">
                <a:solidFill>
                  <a:schemeClr val="tx1"/>
                </a:solidFill>
                <a:latin typeface="Times" pitchFamily="-84"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pitchFamily="-84"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pitchFamily="-84"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pitchFamily="-84"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pitchFamily="-84" charset="0"/>
                <a:ea typeface="MS PGothic" pitchFamily="34" charset="-128"/>
              </a:defRPr>
            </a:lvl9pPr>
          </a:lstStyle>
          <a:p>
            <a:pPr>
              <a:spcBef>
                <a:spcPct val="0"/>
              </a:spcBef>
            </a:pPr>
            <a:fld id="{7FA9C184-4B86-4427-A35B-B8257CCEA649}" type="slidenum">
              <a:rPr lang="en-US" altLang="en-US" smtClean="0"/>
              <a:pPr>
                <a:spcBef>
                  <a:spcPct val="0"/>
                </a:spcBef>
              </a:pPr>
              <a:t>17</a:t>
            </a:fld>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Every CEO in the country wants to believe that his or her hospital is the best. Sometimes being able to share data that indicate vulnerabilities or opportunities to improve gives the CEO a focus and provides a chance to see the importance of the CEO’s own role as a quality improvement and safety program team member.</a:t>
            </a:r>
          </a:p>
          <a:p>
            <a:r>
              <a:rPr lang="en-US" sz="1200" kern="1200" dirty="0" smtClean="0">
                <a:solidFill>
                  <a:schemeClr val="tx1"/>
                </a:solidFill>
                <a:effectLst/>
                <a:latin typeface="+mn-lt"/>
                <a:ea typeface="+mn-ea"/>
                <a:cs typeface="+mn-cs"/>
              </a:rPr>
              <a:t>A kickoff meeting can set the stage for developing this kind of understanding. Consider sharing the following at the meeting:</a:t>
            </a:r>
          </a:p>
          <a:p>
            <a:pPr marL="171450" lvl="0" indent="-171450">
              <a:buFont typeface="Arial"/>
              <a:buChar char="•"/>
            </a:pPr>
            <a:r>
              <a:rPr lang="en-US" sz="1200" kern="1200" dirty="0" smtClean="0">
                <a:solidFill>
                  <a:schemeClr val="tx1"/>
                </a:solidFill>
                <a:effectLst/>
                <a:latin typeface="+mn-lt"/>
                <a:ea typeface="+mn-ea"/>
                <a:cs typeface="+mn-cs"/>
              </a:rPr>
              <a:t>Patient safety culture survey results</a:t>
            </a:r>
          </a:p>
          <a:p>
            <a:pPr marL="171450" lvl="0" indent="-171450">
              <a:buFont typeface="Arial"/>
              <a:buChar char="•"/>
            </a:pPr>
            <a:r>
              <a:rPr lang="en-US" sz="1200" kern="1200" dirty="0" smtClean="0">
                <a:solidFill>
                  <a:schemeClr val="tx1"/>
                </a:solidFill>
                <a:effectLst/>
                <a:latin typeface="+mn-lt"/>
                <a:ea typeface="+mn-ea"/>
                <a:cs typeface="+mn-cs"/>
              </a:rPr>
              <a:t>The prioritized the list of safety issues your team has compiled based on a perioperative staff safety assessment (PSSA)—asking how will the next patient be harmed by a surgical site infection or surgical event and what can be done to prevent this harm</a:t>
            </a:r>
          </a:p>
          <a:p>
            <a:pPr marL="171450" lvl="0" indent="-171450">
              <a:buFont typeface="Arial"/>
              <a:buChar char="•"/>
            </a:pPr>
            <a:r>
              <a:rPr lang="en-US" sz="1200" kern="1200" dirty="0" smtClean="0">
                <a:solidFill>
                  <a:schemeClr val="tx1"/>
                </a:solidFill>
                <a:effectLst/>
                <a:latin typeface="+mn-lt"/>
                <a:ea typeface="+mn-ea"/>
                <a:cs typeface="+mn-cs"/>
              </a:rPr>
              <a:t>Unit-specific information, such as—</a:t>
            </a:r>
          </a:p>
          <a:p>
            <a:pPr marL="628650" lvl="1" indent="-171450">
              <a:buFont typeface="Arial"/>
              <a:buChar char="•"/>
            </a:pPr>
            <a:r>
              <a:rPr lang="en-US" sz="1200" kern="1200" dirty="0" smtClean="0">
                <a:solidFill>
                  <a:schemeClr val="tx1"/>
                </a:solidFill>
                <a:effectLst/>
                <a:latin typeface="+mn-lt"/>
                <a:ea typeface="+mn-ea"/>
                <a:cs typeface="+mn-cs"/>
              </a:rPr>
              <a:t>Your staff turnover rate</a:t>
            </a:r>
          </a:p>
          <a:p>
            <a:pPr marL="628650" lvl="1" indent="-171450">
              <a:buFont typeface="Arial"/>
              <a:buChar char="•"/>
            </a:pPr>
            <a:r>
              <a:rPr lang="en-US" sz="1200" kern="1200" dirty="0" smtClean="0">
                <a:solidFill>
                  <a:schemeClr val="tx1"/>
                </a:solidFill>
                <a:effectLst/>
                <a:latin typeface="+mn-lt"/>
                <a:ea typeface="+mn-ea"/>
                <a:cs typeface="+mn-cs"/>
              </a:rPr>
              <a:t>Your SSI rate </a:t>
            </a:r>
          </a:p>
          <a:p>
            <a:pPr marL="628650" lvl="1" indent="-171450">
              <a:buFont typeface="Arial"/>
              <a:buChar char="•"/>
            </a:pPr>
            <a:r>
              <a:rPr lang="en-US" sz="1200" kern="1200" dirty="0" smtClean="0">
                <a:solidFill>
                  <a:schemeClr val="tx1"/>
                </a:solidFill>
                <a:effectLst/>
                <a:latin typeface="+mn-lt"/>
                <a:ea typeface="+mn-ea"/>
                <a:cs typeface="+mn-cs"/>
              </a:rPr>
              <a:t>Data from NSQIP if you participate in the American College of Surgeons, a NSQIP data process </a:t>
            </a:r>
          </a:p>
          <a:p>
            <a:pPr marL="628650" lvl="1" indent="-171450">
              <a:buFont typeface="Arial"/>
              <a:buChar char="•"/>
            </a:pPr>
            <a:r>
              <a:rPr lang="en-US" sz="1200" kern="1200" dirty="0" smtClean="0">
                <a:solidFill>
                  <a:schemeClr val="tx1"/>
                </a:solidFill>
                <a:effectLst/>
                <a:latin typeface="+mn-lt"/>
                <a:ea typeface="+mn-ea"/>
                <a:cs typeface="+mn-cs"/>
              </a:rPr>
              <a:t>Your staff’s views on what makes your OR unique and/or what your staff is proud of</a:t>
            </a:r>
            <a:endParaRPr lang="en-US" sz="1200" kern="1200" dirty="0">
              <a:solidFill>
                <a:schemeClr val="tx1"/>
              </a:solidFill>
              <a:effectLst/>
              <a:latin typeface="+mn-lt"/>
              <a:ea typeface="+mn-ea"/>
              <a:cs typeface="+mn-cs"/>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84" charset="0"/>
                <a:ea typeface="MS PGothic" pitchFamily="34" charset="-128"/>
              </a:defRPr>
            </a:lvl1pPr>
            <a:lvl2pPr marL="742950" indent="-285750" eaLnBrk="0" hangingPunct="0">
              <a:spcBef>
                <a:spcPct val="30000"/>
              </a:spcBef>
              <a:defRPr sz="1200">
                <a:solidFill>
                  <a:schemeClr val="tx1"/>
                </a:solidFill>
                <a:latin typeface="Times" pitchFamily="-84" charset="0"/>
                <a:ea typeface="MS PGothic" pitchFamily="34" charset="-128"/>
              </a:defRPr>
            </a:lvl2pPr>
            <a:lvl3pPr marL="1143000" indent="-228600" eaLnBrk="0" hangingPunct="0">
              <a:spcBef>
                <a:spcPct val="30000"/>
              </a:spcBef>
              <a:defRPr sz="1200">
                <a:solidFill>
                  <a:schemeClr val="tx1"/>
                </a:solidFill>
                <a:latin typeface="Times" pitchFamily="-84" charset="0"/>
                <a:ea typeface="MS PGothic" pitchFamily="34" charset="-128"/>
              </a:defRPr>
            </a:lvl3pPr>
            <a:lvl4pPr marL="1600200" indent="-228600" eaLnBrk="0" hangingPunct="0">
              <a:spcBef>
                <a:spcPct val="30000"/>
              </a:spcBef>
              <a:defRPr sz="1200">
                <a:solidFill>
                  <a:schemeClr val="tx1"/>
                </a:solidFill>
                <a:latin typeface="Times" pitchFamily="-84" charset="0"/>
                <a:ea typeface="MS PGothic" pitchFamily="34" charset="-128"/>
              </a:defRPr>
            </a:lvl4pPr>
            <a:lvl5pPr marL="2057400" indent="-228600" eaLnBrk="0" hangingPunct="0">
              <a:spcBef>
                <a:spcPct val="30000"/>
              </a:spcBef>
              <a:defRPr sz="1200">
                <a:solidFill>
                  <a:schemeClr val="tx1"/>
                </a:solidFill>
                <a:latin typeface="Times" pitchFamily="-84"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pitchFamily="-84"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pitchFamily="-84"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pitchFamily="-84"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pitchFamily="-84" charset="0"/>
                <a:ea typeface="MS PGothic" pitchFamily="34" charset="-128"/>
              </a:defRPr>
            </a:lvl9pPr>
          </a:lstStyle>
          <a:p>
            <a:pPr>
              <a:spcBef>
                <a:spcPct val="0"/>
              </a:spcBef>
            </a:pPr>
            <a:fld id="{BBE9ADFB-6A06-424B-AACB-5BEDF02580B7}" type="slidenum">
              <a:rPr lang="en-US" altLang="en-US" smtClean="0"/>
              <a:pPr>
                <a:spcBef>
                  <a:spcPct val="0"/>
                </a:spcBef>
              </a:pPr>
              <a:t>18</a:t>
            </a:fld>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Step 1: Hospital Survey on Patient Safety Culture assessment composite scores</a:t>
            </a:r>
          </a:p>
          <a:p>
            <a:pPr lvl="0"/>
            <a:r>
              <a:rPr lang="en-US" sz="1200" kern="1200" dirty="0" smtClean="0">
                <a:solidFill>
                  <a:schemeClr val="tx1"/>
                </a:solidFill>
                <a:effectLst/>
                <a:latin typeface="+mn-lt"/>
                <a:ea typeface="+mn-ea"/>
                <a:cs typeface="+mn-cs"/>
              </a:rPr>
              <a:t>Share your Safety Culture Survey (HSOPS) scores</a:t>
            </a:r>
          </a:p>
          <a:p>
            <a:pPr lvl="0"/>
            <a:r>
              <a:rPr lang="en-US" sz="1200" kern="1200" dirty="0" smtClean="0">
                <a:solidFill>
                  <a:schemeClr val="tx1"/>
                </a:solidFill>
                <a:effectLst/>
                <a:latin typeface="+mn-lt"/>
                <a:ea typeface="+mn-ea"/>
                <a:cs typeface="+mn-cs"/>
              </a:rPr>
              <a:t>HSOPS aggregate report provides composite scores graphs</a:t>
            </a:r>
          </a:p>
          <a:p>
            <a:pPr lvl="0"/>
            <a:r>
              <a:rPr lang="en-US" sz="1200" kern="1200" dirty="0" smtClean="0">
                <a:solidFill>
                  <a:schemeClr val="tx1"/>
                </a:solidFill>
                <a:effectLst/>
                <a:latin typeface="+mn-lt"/>
                <a:ea typeface="+mn-ea"/>
                <a:cs typeface="+mn-cs"/>
              </a:rPr>
              <a:t>Consider a brief safety culture summary, highlighting important points or culture score results</a:t>
            </a:r>
          </a:p>
          <a:p>
            <a:r>
              <a:rPr lang="en-US" sz="1200" kern="1200" dirty="0" smtClean="0">
                <a:solidFill>
                  <a:schemeClr val="tx1"/>
                </a:solidFill>
                <a:effectLst/>
                <a:latin typeface="+mn-lt"/>
                <a:ea typeface="+mn-ea"/>
                <a:cs typeface="+mn-cs"/>
              </a:rPr>
              <a:t>Tip: Don’t be overly wedded to using “Step 1” or “Step 2,” because sometimes the tool might walk you through a series of guiding questions. Use a title that states the how-to.</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Do you know how to access your HSOPS aggregate report?</a:t>
            </a:r>
            <a:r>
              <a:rPr lang="en-US" dirty="0" smtClean="0">
                <a:effectLst/>
              </a:rPr>
              <a:t> </a:t>
            </a:r>
            <a:endParaRPr lang="en-US" altLang="en-US" i="1" dirty="0" smtClean="0">
              <a:latin typeface="Times" pitchFamily="-84"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84" charset="0"/>
                <a:ea typeface="MS PGothic" pitchFamily="34" charset="-128"/>
              </a:defRPr>
            </a:lvl1pPr>
            <a:lvl2pPr marL="742950" indent="-285750" eaLnBrk="0" hangingPunct="0">
              <a:spcBef>
                <a:spcPct val="30000"/>
              </a:spcBef>
              <a:defRPr sz="1200">
                <a:solidFill>
                  <a:schemeClr val="tx1"/>
                </a:solidFill>
                <a:latin typeface="Times" pitchFamily="-84" charset="0"/>
                <a:ea typeface="MS PGothic" pitchFamily="34" charset="-128"/>
              </a:defRPr>
            </a:lvl2pPr>
            <a:lvl3pPr marL="1143000" indent="-228600" eaLnBrk="0" hangingPunct="0">
              <a:spcBef>
                <a:spcPct val="30000"/>
              </a:spcBef>
              <a:defRPr sz="1200">
                <a:solidFill>
                  <a:schemeClr val="tx1"/>
                </a:solidFill>
                <a:latin typeface="Times" pitchFamily="-84" charset="0"/>
                <a:ea typeface="MS PGothic" pitchFamily="34" charset="-128"/>
              </a:defRPr>
            </a:lvl3pPr>
            <a:lvl4pPr marL="1600200" indent="-228600" eaLnBrk="0" hangingPunct="0">
              <a:spcBef>
                <a:spcPct val="30000"/>
              </a:spcBef>
              <a:defRPr sz="1200">
                <a:solidFill>
                  <a:schemeClr val="tx1"/>
                </a:solidFill>
                <a:latin typeface="Times" pitchFamily="-84" charset="0"/>
                <a:ea typeface="MS PGothic" pitchFamily="34" charset="-128"/>
              </a:defRPr>
            </a:lvl4pPr>
            <a:lvl5pPr marL="2057400" indent="-228600" eaLnBrk="0" hangingPunct="0">
              <a:spcBef>
                <a:spcPct val="30000"/>
              </a:spcBef>
              <a:defRPr sz="1200">
                <a:solidFill>
                  <a:schemeClr val="tx1"/>
                </a:solidFill>
                <a:latin typeface="Times" pitchFamily="-84"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pitchFamily="-84"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pitchFamily="-84"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pitchFamily="-84"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pitchFamily="-84" charset="0"/>
                <a:ea typeface="MS PGothic" pitchFamily="34" charset="-128"/>
              </a:defRPr>
            </a:lvl9pPr>
          </a:lstStyle>
          <a:p>
            <a:pPr>
              <a:spcBef>
                <a:spcPct val="0"/>
              </a:spcBef>
            </a:pPr>
            <a:fld id="{43468E5E-2C27-4101-BEC9-E4F7215F3837}" type="slidenum">
              <a:rPr lang="en-US" altLang="en-US" smtClean="0"/>
              <a:pPr>
                <a:spcBef>
                  <a:spcPct val="0"/>
                </a:spcBef>
              </a:pPr>
              <a:t>19</a:t>
            </a:fld>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Sometimes getting executives involved in a patient safety project is one of the most challenging aspects of the project.</a:t>
            </a:r>
          </a:p>
          <a:p>
            <a:r>
              <a:rPr lang="en-US" sz="1200" kern="1200" dirty="0" smtClean="0">
                <a:solidFill>
                  <a:schemeClr val="tx1"/>
                </a:solidFill>
                <a:effectLst/>
                <a:latin typeface="+mn-lt"/>
                <a:ea typeface="+mn-ea"/>
                <a:cs typeface="+mn-cs"/>
              </a:rPr>
              <a:t>Tip: The Perioperative Staff Safety Assessment, or PSSA, is often referred to as the two-question survey. It asks frontline providers the following: </a:t>
            </a:r>
          </a:p>
          <a:p>
            <a:pPr lvl="0"/>
            <a:r>
              <a:rPr lang="en-US" sz="1200" kern="1200" dirty="0" smtClean="0">
                <a:solidFill>
                  <a:schemeClr val="tx1"/>
                </a:solidFill>
                <a:effectLst/>
                <a:latin typeface="+mn-lt"/>
                <a:ea typeface="+mn-ea"/>
                <a:cs typeface="+mn-cs"/>
              </a:rPr>
              <a:t>How will the next patient be harmed?</a:t>
            </a:r>
          </a:p>
          <a:p>
            <a:pPr lvl="0"/>
            <a:r>
              <a:rPr lang="en-US" sz="1200" kern="1200" dirty="0" smtClean="0">
                <a:solidFill>
                  <a:schemeClr val="tx1"/>
                </a:solidFill>
                <a:effectLst/>
                <a:latin typeface="+mn-lt"/>
                <a:ea typeface="+mn-ea"/>
                <a:cs typeface="+mn-cs"/>
              </a:rPr>
              <a:t>What can you do to prevent that harm?</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Have you ever been a part of safety and quality improvement efforts that were undermined by very small things (like the temperature probes in the example) outside of your control?</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Most of us have. And that is where the executive partner can help immensely by seeing the larger picture. </a:t>
            </a:r>
            <a:endParaRPr lang="en-US" altLang="en-US" dirty="0" smtClean="0">
              <a:latin typeface="Times" pitchFamily="-8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84" charset="0"/>
                <a:ea typeface="MS PGothic" pitchFamily="34" charset="-128"/>
              </a:defRPr>
            </a:lvl1pPr>
            <a:lvl2pPr marL="742950" indent="-285750" eaLnBrk="0" hangingPunct="0">
              <a:spcBef>
                <a:spcPct val="30000"/>
              </a:spcBef>
              <a:defRPr sz="1200">
                <a:solidFill>
                  <a:schemeClr val="tx1"/>
                </a:solidFill>
                <a:latin typeface="Times" pitchFamily="-84" charset="0"/>
                <a:ea typeface="MS PGothic" pitchFamily="34" charset="-128"/>
              </a:defRPr>
            </a:lvl2pPr>
            <a:lvl3pPr marL="1143000" indent="-228600" eaLnBrk="0" hangingPunct="0">
              <a:spcBef>
                <a:spcPct val="30000"/>
              </a:spcBef>
              <a:defRPr sz="1200">
                <a:solidFill>
                  <a:schemeClr val="tx1"/>
                </a:solidFill>
                <a:latin typeface="Times" pitchFamily="-84" charset="0"/>
                <a:ea typeface="MS PGothic" pitchFamily="34" charset="-128"/>
              </a:defRPr>
            </a:lvl3pPr>
            <a:lvl4pPr marL="1600200" indent="-228600" eaLnBrk="0" hangingPunct="0">
              <a:spcBef>
                <a:spcPct val="30000"/>
              </a:spcBef>
              <a:defRPr sz="1200">
                <a:solidFill>
                  <a:schemeClr val="tx1"/>
                </a:solidFill>
                <a:latin typeface="Times" pitchFamily="-84" charset="0"/>
                <a:ea typeface="MS PGothic" pitchFamily="34" charset="-128"/>
              </a:defRPr>
            </a:lvl4pPr>
            <a:lvl5pPr marL="2057400" indent="-228600" eaLnBrk="0" hangingPunct="0">
              <a:spcBef>
                <a:spcPct val="30000"/>
              </a:spcBef>
              <a:defRPr sz="1200">
                <a:solidFill>
                  <a:schemeClr val="tx1"/>
                </a:solidFill>
                <a:latin typeface="Times" pitchFamily="-84"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pitchFamily="-84"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pitchFamily="-84"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pitchFamily="-84"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pitchFamily="-84" charset="0"/>
                <a:ea typeface="MS PGothic" pitchFamily="34" charset="-128"/>
              </a:defRPr>
            </a:lvl9pPr>
          </a:lstStyle>
          <a:p>
            <a:pPr>
              <a:spcBef>
                <a:spcPct val="0"/>
              </a:spcBef>
            </a:pPr>
            <a:fld id="{6748885B-3A87-4968-8073-D3DBC0602E8D}" type="slidenum">
              <a:rPr lang="en-US" altLang="en-US" smtClean="0"/>
              <a:pPr>
                <a:spcBef>
                  <a:spcPct val="0"/>
                </a:spcBef>
              </a:pPr>
              <a:t>2</a:t>
            </a:fld>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Step 2: Collated Perioperative Staff Safety Assessment (PSSA) responses</a:t>
            </a:r>
          </a:p>
          <a:p>
            <a:pPr lvl="0"/>
            <a:r>
              <a:rPr lang="en-US" sz="1200" kern="1200" dirty="0" smtClean="0">
                <a:solidFill>
                  <a:schemeClr val="tx1"/>
                </a:solidFill>
                <a:effectLst/>
                <a:latin typeface="+mn-lt"/>
                <a:ea typeface="+mn-ea"/>
                <a:cs typeface="+mn-cs"/>
              </a:rPr>
              <a:t>Use the PSSA responses grouped by commonly identified defect categories such as equipment, teamwork, and infection control</a:t>
            </a:r>
          </a:p>
          <a:p>
            <a:pPr lvl="0"/>
            <a:r>
              <a:rPr lang="en-US" sz="1200" kern="1200" dirty="0" smtClean="0">
                <a:solidFill>
                  <a:schemeClr val="tx1"/>
                </a:solidFill>
                <a:effectLst/>
                <a:latin typeface="+mn-lt"/>
                <a:ea typeface="+mn-ea"/>
                <a:cs typeface="+mn-cs"/>
              </a:rPr>
              <a:t>Provide a table to summarize your clinical area’s safety priorities</a:t>
            </a:r>
          </a:p>
          <a:p>
            <a:pPr lvl="0"/>
            <a:r>
              <a:rPr lang="en-US" sz="1200" kern="1200" dirty="0" smtClean="0">
                <a:solidFill>
                  <a:schemeClr val="tx1"/>
                </a:solidFill>
                <a:effectLst/>
                <a:latin typeface="+mn-lt"/>
                <a:ea typeface="+mn-ea"/>
                <a:cs typeface="+mn-cs"/>
              </a:rPr>
              <a:t>Allows bird’s-eye view of safety challenges as well as meaningful evidence that familiarizes executive with concerns</a:t>
            </a:r>
          </a:p>
          <a:p>
            <a:r>
              <a:rPr lang="en-US" sz="1200" i="1" kern="1200" dirty="0" smtClean="0">
                <a:solidFill>
                  <a:schemeClr val="tx1"/>
                </a:solidFill>
                <a:effectLst/>
                <a:latin typeface="+mn-lt"/>
                <a:ea typeface="+mn-ea"/>
                <a:cs typeface="+mn-cs"/>
              </a:rPr>
              <a:t>Optional</a:t>
            </a:r>
            <a:r>
              <a:rPr lang="en-US" sz="1200" kern="1200" dirty="0" smtClean="0">
                <a:solidFill>
                  <a:schemeClr val="tx1"/>
                </a:solidFill>
                <a:effectLst/>
                <a:latin typeface="+mn-lt"/>
                <a:ea typeface="+mn-ea"/>
                <a:cs typeface="+mn-cs"/>
              </a:rPr>
              <a:t>: Consider building on staff’s suggestions for improvement with specific recommendations for your senior executive. </a:t>
            </a:r>
            <a:endParaRPr lang="en-US" dirty="0"/>
          </a:p>
        </p:txBody>
      </p:sp>
      <p:sp>
        <p:nvSpPr>
          <p:cNvPr id="4" name="Slide Number Placeholder 3"/>
          <p:cNvSpPr>
            <a:spLocks noGrp="1"/>
          </p:cNvSpPr>
          <p:nvPr>
            <p:ph type="sldNum" sz="quarter" idx="10"/>
          </p:nvPr>
        </p:nvSpPr>
        <p:spPr/>
        <p:txBody>
          <a:bodyPr/>
          <a:lstStyle/>
          <a:p>
            <a:fld id="{FB402EC6-4C6C-4228-8CBA-3A4E71C1F455}" type="slidenum">
              <a:rPr lang="en-US" smtClean="0"/>
              <a:t>20</a:t>
            </a:fld>
            <a:endParaRPr lang="en-US" dirty="0"/>
          </a:p>
        </p:txBody>
      </p:sp>
    </p:spTree>
    <p:extLst>
      <p:ext uri="{BB962C8B-B14F-4D97-AF65-F5344CB8AC3E}">
        <p14:creationId xmlns:p14="http://schemas.microsoft.com/office/powerpoint/2010/main" val="3333884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a:t>
            </a:r>
            <a:r>
              <a:rPr lang="en-US" sz="1200" b="1" i="1" kern="1200" dirty="0" smtClean="0">
                <a:solidFill>
                  <a:schemeClr val="tx1"/>
                </a:solidFill>
                <a:effectLst/>
                <a:latin typeface="+mn-lt"/>
                <a:ea typeface="+mn-ea"/>
                <a:cs typeface="+mn-cs"/>
              </a:rPr>
              <a:t>:</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those of you with an executive partner already, how well does that person know your unit? Does he or she know your unit’s key priorities? What about your SSI rates?</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Don’t make assumptions about what your executive partner knows. Share the basic structural information (number of rooms, average number of cases, types of cases, et cetera) as well as safety- and quality-related information. Have detailed information ready but provide a one- or two-page summary to highlight key features of the unit, areas of strength, and priorities from various sources (outcome or process data, culture data, et cetera). </a:t>
            </a:r>
            <a:endParaRPr lang="en-US" i="0" dirty="0"/>
          </a:p>
        </p:txBody>
      </p:sp>
      <p:sp>
        <p:nvSpPr>
          <p:cNvPr id="4" name="Slide Number Placeholder 3"/>
          <p:cNvSpPr>
            <a:spLocks noGrp="1"/>
          </p:cNvSpPr>
          <p:nvPr>
            <p:ph type="sldNum" sz="quarter" idx="10"/>
          </p:nvPr>
        </p:nvSpPr>
        <p:spPr/>
        <p:txBody>
          <a:bodyPr/>
          <a:lstStyle/>
          <a:p>
            <a:fld id="{FB402EC6-4C6C-4228-8CBA-3A4E71C1F455}" type="slidenum">
              <a:rPr lang="en-US" smtClean="0"/>
              <a:t>21</a:t>
            </a:fld>
            <a:endParaRPr lang="en-US" dirty="0"/>
          </a:p>
        </p:txBody>
      </p:sp>
    </p:spTree>
    <p:extLst>
      <p:ext uri="{BB962C8B-B14F-4D97-AF65-F5344CB8AC3E}">
        <p14:creationId xmlns:p14="http://schemas.microsoft.com/office/powerpoint/2010/main" val="2676188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It’s important that you solicit collaboration with your executives. Don’t just invite them to come to the unit and walk through the OR with you. In addition, find a space, the staff lounge or a conference room that you typically use, where there can be real conversation with your senior executive. Everyone should be able to take part in the conversation around this project in a nonthreatening, easygoing, and conversational way. </a:t>
            </a:r>
          </a:p>
          <a:p>
            <a:r>
              <a:rPr lang="en-US" sz="1200" kern="1200" dirty="0" smtClean="0">
                <a:solidFill>
                  <a:schemeClr val="tx1"/>
                </a:solidFill>
                <a:effectLst/>
                <a:latin typeface="+mn-lt"/>
                <a:ea typeface="+mn-ea"/>
                <a:cs typeface="+mn-cs"/>
              </a:rPr>
              <a:t>This doesn’t happen without preplanning and a strong and consistent communication process with the entire staff. Meetings will be far more productive with an agenda to help guide the discussion and keep the meeting on task.</a:t>
            </a:r>
            <a:r>
              <a:rPr lang="en-US" dirty="0" smtClean="0">
                <a:effectLst/>
              </a:rPr>
              <a:t> </a:t>
            </a:r>
            <a:endParaRPr lang="en-US" altLang="en-US" dirty="0" smtClean="0">
              <a:latin typeface="Times" pitchFamily="-84"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84" charset="0"/>
                <a:ea typeface="MS PGothic" pitchFamily="34" charset="-128"/>
              </a:defRPr>
            </a:lvl1pPr>
            <a:lvl2pPr marL="742950" indent="-285750" eaLnBrk="0" hangingPunct="0">
              <a:spcBef>
                <a:spcPct val="30000"/>
              </a:spcBef>
              <a:defRPr sz="1200">
                <a:solidFill>
                  <a:schemeClr val="tx1"/>
                </a:solidFill>
                <a:latin typeface="Times" pitchFamily="-84" charset="0"/>
                <a:ea typeface="MS PGothic" pitchFamily="34" charset="-128"/>
              </a:defRPr>
            </a:lvl2pPr>
            <a:lvl3pPr marL="1143000" indent="-228600" eaLnBrk="0" hangingPunct="0">
              <a:spcBef>
                <a:spcPct val="30000"/>
              </a:spcBef>
              <a:defRPr sz="1200">
                <a:solidFill>
                  <a:schemeClr val="tx1"/>
                </a:solidFill>
                <a:latin typeface="Times" pitchFamily="-84" charset="0"/>
                <a:ea typeface="MS PGothic" pitchFamily="34" charset="-128"/>
              </a:defRPr>
            </a:lvl3pPr>
            <a:lvl4pPr marL="1600200" indent="-228600" eaLnBrk="0" hangingPunct="0">
              <a:spcBef>
                <a:spcPct val="30000"/>
              </a:spcBef>
              <a:defRPr sz="1200">
                <a:solidFill>
                  <a:schemeClr val="tx1"/>
                </a:solidFill>
                <a:latin typeface="Times" pitchFamily="-84" charset="0"/>
                <a:ea typeface="MS PGothic" pitchFamily="34" charset="-128"/>
              </a:defRPr>
            </a:lvl4pPr>
            <a:lvl5pPr marL="2057400" indent="-228600" eaLnBrk="0" hangingPunct="0">
              <a:spcBef>
                <a:spcPct val="30000"/>
              </a:spcBef>
              <a:defRPr sz="1200">
                <a:solidFill>
                  <a:schemeClr val="tx1"/>
                </a:solidFill>
                <a:latin typeface="Times" pitchFamily="-84"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pitchFamily="-84"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pitchFamily="-84"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pitchFamily="-84"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pitchFamily="-84" charset="0"/>
                <a:ea typeface="MS PGothic" pitchFamily="34" charset="-128"/>
              </a:defRPr>
            </a:lvl9pPr>
          </a:lstStyle>
          <a:p>
            <a:pPr>
              <a:spcBef>
                <a:spcPct val="0"/>
              </a:spcBef>
            </a:pPr>
            <a:fld id="{8F2AAE4F-C9FA-41AE-ABBB-118F1B3A98DA}" type="slidenum">
              <a:rPr lang="en-US" altLang="en-US" smtClean="0"/>
              <a:pPr>
                <a:spcBef>
                  <a:spcPct val="0"/>
                </a:spcBef>
              </a:pPr>
              <a:t>22</a:t>
            </a:fld>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Watch the video entitled </a:t>
            </a:r>
            <a:r>
              <a:rPr lang="en-US" sz="1200" i="1" kern="1200" dirty="0" smtClean="0">
                <a:solidFill>
                  <a:schemeClr val="tx1"/>
                </a:solidFill>
                <a:effectLst/>
                <a:latin typeface="+mn-lt"/>
                <a:ea typeface="+mn-ea"/>
                <a:cs typeface="+mn-cs"/>
              </a:rPr>
              <a:t>Engaging the Senior Executive</a:t>
            </a:r>
            <a:r>
              <a:rPr lang="en-US" sz="1200" kern="1200" dirty="0" smtClean="0">
                <a:solidFill>
                  <a:schemeClr val="tx1"/>
                </a:solidFill>
                <a:effectLst/>
                <a:latin typeface="+mn-lt"/>
                <a:ea typeface="+mn-ea"/>
                <a:cs typeface="+mn-cs"/>
              </a:rPr>
              <a:t> found on the AHRQ Web site in the CUSP toolkit. The six and a half minute video focuses bridging the gap between senior management and frontline providers to facilitate a system-level perspective on quality and safety challenges that exist at the unit level.</a:t>
            </a:r>
          </a:p>
          <a:p>
            <a:r>
              <a:rPr lang="en-US" sz="1200" kern="1200" dirty="0" smtClean="0">
                <a:solidFill>
                  <a:schemeClr val="tx1"/>
                </a:solidFill>
                <a:effectLst/>
                <a:latin typeface="+mn-lt"/>
                <a:ea typeface="+mn-ea"/>
                <a:cs typeface="+mn-cs"/>
              </a:rPr>
              <a:t>The first meeting is very important for engaging your senior executive. You can use the CEO and Senior Executive Checklist for suggested activities and talking points. The Safety Issues Worksheet for Senior Executive Partnership provides your senior executive a tool to not patient safety issues observed during safety rounds.</a:t>
            </a:r>
          </a:p>
          <a:p>
            <a:r>
              <a:rPr lang="en-US" sz="1200" kern="1200" dirty="0" smtClean="0">
                <a:solidFill>
                  <a:schemeClr val="tx1"/>
                </a:solidFill>
                <a:effectLst/>
                <a:latin typeface="+mn-lt"/>
                <a:ea typeface="+mn-ea"/>
                <a:cs typeface="+mn-cs"/>
              </a:rPr>
              <a:t>Finally, schedule your executive safety rounds for the next year.</a:t>
            </a:r>
            <a:r>
              <a:rPr lang="en-US" dirty="0" smtClean="0">
                <a:effectLst/>
              </a:rPr>
              <a:t> </a:t>
            </a:r>
            <a:endParaRPr lang="en-US" altLang="en-US" dirty="0" smtClean="0">
              <a:latin typeface="Times" pitchFamily="-84"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84" charset="0"/>
                <a:ea typeface="MS PGothic" pitchFamily="34" charset="-128"/>
              </a:defRPr>
            </a:lvl1pPr>
            <a:lvl2pPr marL="742950" indent="-285750" eaLnBrk="0" hangingPunct="0">
              <a:spcBef>
                <a:spcPct val="30000"/>
              </a:spcBef>
              <a:defRPr sz="1200">
                <a:solidFill>
                  <a:schemeClr val="tx1"/>
                </a:solidFill>
                <a:latin typeface="Times" pitchFamily="-84" charset="0"/>
                <a:ea typeface="MS PGothic" pitchFamily="34" charset="-128"/>
              </a:defRPr>
            </a:lvl2pPr>
            <a:lvl3pPr marL="1143000" indent="-228600" eaLnBrk="0" hangingPunct="0">
              <a:spcBef>
                <a:spcPct val="30000"/>
              </a:spcBef>
              <a:defRPr sz="1200">
                <a:solidFill>
                  <a:schemeClr val="tx1"/>
                </a:solidFill>
                <a:latin typeface="Times" pitchFamily="-84" charset="0"/>
                <a:ea typeface="MS PGothic" pitchFamily="34" charset="-128"/>
              </a:defRPr>
            </a:lvl3pPr>
            <a:lvl4pPr marL="1600200" indent="-228600" eaLnBrk="0" hangingPunct="0">
              <a:spcBef>
                <a:spcPct val="30000"/>
              </a:spcBef>
              <a:defRPr sz="1200">
                <a:solidFill>
                  <a:schemeClr val="tx1"/>
                </a:solidFill>
                <a:latin typeface="Times" pitchFamily="-84" charset="0"/>
                <a:ea typeface="MS PGothic" pitchFamily="34" charset="-128"/>
              </a:defRPr>
            </a:lvl4pPr>
            <a:lvl5pPr marL="2057400" indent="-228600" eaLnBrk="0" hangingPunct="0">
              <a:spcBef>
                <a:spcPct val="30000"/>
              </a:spcBef>
              <a:defRPr sz="1200">
                <a:solidFill>
                  <a:schemeClr val="tx1"/>
                </a:solidFill>
                <a:latin typeface="Times" pitchFamily="-84"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pitchFamily="-84"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pitchFamily="-84"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pitchFamily="-84"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pitchFamily="-84" charset="0"/>
                <a:ea typeface="MS PGothic" pitchFamily="34" charset="-128"/>
              </a:defRPr>
            </a:lvl9pPr>
          </a:lstStyle>
          <a:p>
            <a:pPr>
              <a:spcBef>
                <a:spcPct val="0"/>
              </a:spcBef>
            </a:pPr>
            <a:fld id="{529DE77A-958C-484B-8C2B-37D79BFCEECC}" type="slidenum">
              <a:rPr lang="en-US" altLang="en-US" smtClean="0"/>
              <a:pPr>
                <a:spcBef>
                  <a:spcPct val="0"/>
                </a:spcBef>
              </a:pPr>
              <a:t>23</a:t>
            </a:fld>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Sometimes getting executives involved in a patient safety project is one of the most challenging aspects of the project. After reviewing this module, you will be able to:</a:t>
            </a:r>
          </a:p>
          <a:p>
            <a:pPr marL="171450" lvl="0" indent="-171450">
              <a:buFont typeface="Arial"/>
              <a:buChar char="•"/>
            </a:pPr>
            <a:r>
              <a:rPr lang="en-US" sz="1200" kern="1200" dirty="0" smtClean="0">
                <a:solidFill>
                  <a:schemeClr val="tx1"/>
                </a:solidFill>
                <a:effectLst/>
                <a:latin typeface="+mn-lt"/>
                <a:ea typeface="+mn-ea"/>
                <a:cs typeface="+mn-cs"/>
              </a:rPr>
              <a:t>Explain the difference between work on the Surgical Care Improvement Project, or SCIP, and safety program work from the executive perspective</a:t>
            </a:r>
          </a:p>
          <a:p>
            <a:pPr marL="171450" lvl="0" indent="-171450">
              <a:buFont typeface="Arial"/>
              <a:buChar char="•"/>
            </a:pPr>
            <a:r>
              <a:rPr lang="en-US" sz="1200" kern="1200" dirty="0" smtClean="0">
                <a:solidFill>
                  <a:schemeClr val="tx1"/>
                </a:solidFill>
                <a:effectLst/>
                <a:latin typeface="+mn-lt"/>
                <a:ea typeface="+mn-ea"/>
                <a:cs typeface="+mn-cs"/>
              </a:rPr>
              <a:t>List common barriers to executive engagement in improvement work</a:t>
            </a:r>
          </a:p>
          <a:p>
            <a:pPr marL="171450" lvl="0" indent="-171450">
              <a:buFont typeface="Arial"/>
              <a:buChar char="•"/>
            </a:pPr>
            <a:r>
              <a:rPr lang="en-US" sz="1200" kern="1200" dirty="0" smtClean="0">
                <a:solidFill>
                  <a:schemeClr val="tx1"/>
                </a:solidFill>
                <a:effectLst/>
                <a:latin typeface="+mn-lt"/>
                <a:ea typeface="+mn-ea"/>
                <a:cs typeface="+mn-cs"/>
              </a:rPr>
              <a:t>Apply successful strategies for engaging your executive in this program</a:t>
            </a:r>
          </a:p>
          <a:p>
            <a:r>
              <a:rPr lang="en-US" sz="1200" kern="1200" dirty="0" smtClean="0">
                <a:solidFill>
                  <a:schemeClr val="tx1"/>
                </a:solidFill>
                <a:effectLst/>
                <a:latin typeface="+mn-lt"/>
                <a:ea typeface="+mn-ea"/>
                <a:cs typeface="+mn-cs"/>
              </a:rPr>
              <a:t>We ask that you share what you have learned with your team.</a:t>
            </a:r>
          </a:p>
          <a:p>
            <a:r>
              <a:rPr lang="en-US" sz="1200" kern="1200" dirty="0" smtClean="0">
                <a:solidFill>
                  <a:schemeClr val="tx1"/>
                </a:solidFill>
                <a:effectLst/>
                <a:latin typeface="+mn-lt"/>
                <a:ea typeface="+mn-ea"/>
                <a:cs typeface="+mn-cs"/>
              </a:rPr>
              <a:t>SCIP is a national partnership of organizations committed to improving the safety of surgical care through the reduction of postoperative complications. These complications can take a toll on patients' health and safety and can extend postoperative hospital stays or care.</a:t>
            </a:r>
            <a:r>
              <a:rPr lang="en-US" dirty="0" smtClean="0">
                <a:effectLst/>
              </a:rPr>
              <a:t> </a:t>
            </a:r>
            <a:endParaRPr lang="en-US" sz="1200" i="1" dirty="0"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84" charset="0"/>
                <a:ea typeface="MS PGothic" pitchFamily="34" charset="-128"/>
              </a:defRPr>
            </a:lvl1pPr>
            <a:lvl2pPr marL="742950" indent="-285750" eaLnBrk="0" hangingPunct="0">
              <a:spcBef>
                <a:spcPct val="30000"/>
              </a:spcBef>
              <a:defRPr sz="1200">
                <a:solidFill>
                  <a:schemeClr val="tx1"/>
                </a:solidFill>
                <a:latin typeface="Times" pitchFamily="-84" charset="0"/>
                <a:ea typeface="MS PGothic" pitchFamily="34" charset="-128"/>
              </a:defRPr>
            </a:lvl2pPr>
            <a:lvl3pPr marL="1143000" indent="-228600" eaLnBrk="0" hangingPunct="0">
              <a:spcBef>
                <a:spcPct val="30000"/>
              </a:spcBef>
              <a:defRPr sz="1200">
                <a:solidFill>
                  <a:schemeClr val="tx1"/>
                </a:solidFill>
                <a:latin typeface="Times" pitchFamily="-84" charset="0"/>
                <a:ea typeface="MS PGothic" pitchFamily="34" charset="-128"/>
              </a:defRPr>
            </a:lvl3pPr>
            <a:lvl4pPr marL="1600200" indent="-228600" eaLnBrk="0" hangingPunct="0">
              <a:spcBef>
                <a:spcPct val="30000"/>
              </a:spcBef>
              <a:defRPr sz="1200">
                <a:solidFill>
                  <a:schemeClr val="tx1"/>
                </a:solidFill>
                <a:latin typeface="Times" pitchFamily="-84" charset="0"/>
                <a:ea typeface="MS PGothic" pitchFamily="34" charset="-128"/>
              </a:defRPr>
            </a:lvl4pPr>
            <a:lvl5pPr marL="2057400" indent="-228600" eaLnBrk="0" hangingPunct="0">
              <a:spcBef>
                <a:spcPct val="30000"/>
              </a:spcBef>
              <a:defRPr sz="1200">
                <a:solidFill>
                  <a:schemeClr val="tx1"/>
                </a:solidFill>
                <a:latin typeface="Times" pitchFamily="-84"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pitchFamily="-84"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pitchFamily="-84"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pitchFamily="-84"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pitchFamily="-84" charset="0"/>
                <a:ea typeface="MS PGothic" pitchFamily="34" charset="-128"/>
              </a:defRPr>
            </a:lvl9pPr>
          </a:lstStyle>
          <a:p>
            <a:pPr>
              <a:spcBef>
                <a:spcPct val="0"/>
              </a:spcBef>
            </a:pPr>
            <a:fld id="{09748F7C-AB69-4D4C-B865-E1A6D598A9DC}" type="slidenum">
              <a:rPr lang="en-US" altLang="en-US" smtClean="0">
                <a:latin typeface="Arial" pitchFamily="34" charset="0"/>
              </a:rPr>
              <a:pPr>
                <a:spcBef>
                  <a:spcPct val="0"/>
                </a:spcBef>
              </a:pPr>
              <a:t>3</a:t>
            </a:fld>
            <a:endParaRPr lang="en-US" alt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As this chart shows, we have made remarkable progress nationwide in specific measures to improve surgical care and reduce surgical-site infection, like giving the right antibiotic at the right time or clipping the hair as opposed to shaving the skin prior to a surgical incision as part of SCIP. Yet for the most part, these improvements have not translated into reduced infection rates or to improved outcomes.</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Why might that be?  </a:t>
            </a:r>
          </a:p>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There are at least two important reasons. First, surgical site infections are exceedingly complex, and there are likely many defects, in addition to the SCIP measures, that come into play. For example, preventing surgical site infections is not just about giving the right antibiotic at the right time, but also about making sure patients receive the right dose of antibiotic and/or that those antibiotics are appropriately redosed. Similarly, we need to go beyond asking whether skin was shaved.</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Are we using the right agent for skin prep? </a:t>
            </a:r>
          </a:p>
          <a:p>
            <a:r>
              <a:rPr lang="en-US" sz="1200" kern="1200" dirty="0" smtClean="0">
                <a:solidFill>
                  <a:schemeClr val="tx1"/>
                </a:solidFill>
                <a:effectLst/>
                <a:latin typeface="+mn-lt"/>
                <a:ea typeface="+mn-ea"/>
                <a:cs typeface="+mn-cs"/>
              </a:rPr>
              <a:t>Is the quality of skin prep appropriate to prevent surgical site infections?</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second reason these improvements have likely not translated into improved outcomes is that, for many hospitals, SCIP has become an exercise in “checking the box.” We often align our documentation, for example, to meet SCIP criteria. But for these improvement efforts to be successful, it takes much more than checking boxes. Our frontline staff needs to be engaged and to find value in their work. Until our staff is engaged rather than simply compliant when it comes to checking boxes, our patients are unlikely to see better outcomes despite our continued focus on SCIP measures.</a:t>
            </a:r>
          </a:p>
          <a:p>
            <a:r>
              <a:rPr lang="en-US" sz="1200" kern="1200" dirty="0" smtClean="0">
                <a:solidFill>
                  <a:schemeClr val="tx1"/>
                </a:solidFill>
                <a:effectLst/>
                <a:latin typeface="+mn-lt"/>
                <a:ea typeface="+mn-ea"/>
                <a:cs typeface="+mn-cs"/>
              </a:rPr>
              <a:t>Legend notes:</a:t>
            </a:r>
          </a:p>
          <a:p>
            <a:r>
              <a:rPr lang="en-US" sz="1200" b="1" kern="1200" dirty="0" smtClean="0">
                <a:solidFill>
                  <a:schemeClr val="tx1"/>
                </a:solidFill>
                <a:effectLst/>
                <a:latin typeface="+mn-lt"/>
                <a:ea typeface="+mn-ea"/>
                <a:cs typeface="+mn-cs"/>
              </a:rPr>
              <a:t>Appropriate hair removal</a:t>
            </a:r>
          </a:p>
          <a:p>
            <a:r>
              <a:rPr lang="en-US" sz="1200" kern="1200" dirty="0" smtClean="0">
                <a:solidFill>
                  <a:schemeClr val="tx1"/>
                </a:solidFill>
                <a:effectLst/>
                <a:latin typeface="+mn-lt"/>
                <a:ea typeface="+mn-ea"/>
                <a:cs typeface="+mn-cs"/>
              </a:rPr>
              <a:t>Surgery patients needing hair removed from the surgical area before surgery, who had hair removed using a safer method (electric clippers or hair removal cream, not a razor</a:t>
            </a:r>
          </a:p>
          <a:p>
            <a:r>
              <a:rPr lang="en-US" sz="1200" b="1" kern="1200" dirty="0" smtClean="0">
                <a:solidFill>
                  <a:schemeClr val="tx1"/>
                </a:solidFill>
                <a:effectLst/>
                <a:latin typeface="+mn-lt"/>
                <a:ea typeface="+mn-ea"/>
                <a:cs typeface="+mn-cs"/>
              </a:rPr>
              <a:t>Timely receipt of antibiotic</a:t>
            </a:r>
          </a:p>
          <a:p>
            <a:r>
              <a:rPr lang="en-US" sz="1200" kern="1200" dirty="0" smtClean="0">
                <a:solidFill>
                  <a:schemeClr val="tx1"/>
                </a:solidFill>
                <a:effectLst/>
                <a:latin typeface="+mn-lt"/>
                <a:ea typeface="+mn-ea"/>
                <a:cs typeface="+mn-cs"/>
              </a:rPr>
              <a:t>Surgery patients who were given an antibiotic at the right time (within 1 hour before surgery) to help prevent infection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FB402EC6-4C6C-4228-8CBA-3A4E71C1F455}" type="slidenum">
              <a:rPr lang="en-US" smtClean="0"/>
              <a:t>4</a:t>
            </a:fld>
            <a:endParaRPr lang="en-US" dirty="0"/>
          </a:p>
        </p:txBody>
      </p:sp>
    </p:spTree>
    <p:extLst>
      <p:ext uri="{BB962C8B-B14F-4D97-AF65-F5344CB8AC3E}">
        <p14:creationId xmlns:p14="http://schemas.microsoft.com/office/powerpoint/2010/main" val="1642278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Nationwide, SCIP rates have increased showing remarkable progress in compliance, including these measures:</a:t>
            </a:r>
          </a:p>
          <a:p>
            <a:pPr marL="171450" lvl="0" indent="-171450">
              <a:buFont typeface="Arial"/>
              <a:buChar char="•"/>
            </a:pPr>
            <a:r>
              <a:rPr lang="en-US" sz="1200" kern="1200" dirty="0" smtClean="0">
                <a:solidFill>
                  <a:schemeClr val="tx1"/>
                </a:solidFill>
                <a:effectLst/>
                <a:latin typeface="+mn-lt"/>
                <a:ea typeface="+mn-ea"/>
                <a:cs typeface="+mn-cs"/>
              </a:rPr>
              <a:t>Giving the right antibiotic at the right time</a:t>
            </a:r>
          </a:p>
          <a:p>
            <a:pPr marL="171450" lvl="0" indent="-171450">
              <a:buFont typeface="Arial"/>
              <a:buChar char="•"/>
            </a:pPr>
            <a:r>
              <a:rPr lang="en-US" sz="1200" kern="1200" dirty="0" smtClean="0">
                <a:solidFill>
                  <a:schemeClr val="tx1"/>
                </a:solidFill>
                <a:effectLst/>
                <a:latin typeface="+mn-lt"/>
                <a:ea typeface="+mn-ea"/>
                <a:cs typeface="+mn-cs"/>
              </a:rPr>
              <a:t>Discontinuing antibiotics at the right time</a:t>
            </a:r>
          </a:p>
          <a:p>
            <a:pPr marL="171450" lvl="0" indent="-171450">
              <a:buFont typeface="Arial"/>
              <a:buChar char="•"/>
            </a:pPr>
            <a:r>
              <a:rPr lang="en-US" sz="1200" kern="1200" dirty="0" smtClean="0">
                <a:solidFill>
                  <a:schemeClr val="tx1"/>
                </a:solidFill>
                <a:effectLst/>
                <a:latin typeface="+mn-lt"/>
                <a:ea typeface="+mn-ea"/>
                <a:cs typeface="+mn-cs"/>
              </a:rPr>
              <a:t>Clipping the skin as opposed to shaving the skin </a:t>
            </a:r>
          </a:p>
          <a:p>
            <a:r>
              <a:rPr lang="en-US" sz="1200" kern="1200" dirty="0" smtClean="0">
                <a:solidFill>
                  <a:schemeClr val="tx1"/>
                </a:solidFill>
                <a:effectLst/>
                <a:latin typeface="+mn-lt"/>
                <a:ea typeface="+mn-ea"/>
                <a:cs typeface="+mn-cs"/>
              </a:rPr>
              <a:t>Yet these improvements have not reduced infection rates or improved outcomes.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FB402EC6-4C6C-4228-8CBA-3A4E71C1F455}" type="slidenum">
              <a:rPr lang="en-US" smtClean="0"/>
              <a:t>5</a:t>
            </a:fld>
            <a:endParaRPr lang="en-US" dirty="0"/>
          </a:p>
        </p:txBody>
      </p:sp>
    </p:spTree>
    <p:extLst>
      <p:ext uri="{BB962C8B-B14F-4D97-AF65-F5344CB8AC3E}">
        <p14:creationId xmlns:p14="http://schemas.microsoft.com/office/powerpoint/2010/main" val="538090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Evidence shows this approach works. At Hopkins, for example, this approach has been used with the support of anesthesia, nursing, and surgical leadership. They asked staff members how the next patient will be harmed and what we can do about it. Combined with emerging evidence and local opportunities identified through auditing performance, Hopkins was able to achieve a 33 percent reduction in colorectal surgical site infection rates.</a:t>
            </a:r>
          </a:p>
          <a:p>
            <a:r>
              <a:rPr lang="en-US" sz="1200" kern="1200" dirty="0" smtClean="0">
                <a:solidFill>
                  <a:schemeClr val="tx1"/>
                </a:solidFill>
                <a:effectLst/>
                <a:latin typeface="+mn-lt"/>
                <a:ea typeface="+mn-ea"/>
                <a:cs typeface="+mn-cs"/>
              </a:rPr>
              <a:t>The colorectal data was based on the NSQIP definitions for surgical site infections, or SSIs. NSQIP refers to the American College of Surgeons National Surgical Quality Improvement Program.</a:t>
            </a:r>
            <a:r>
              <a:rPr lang="en-US" dirty="0" smtClean="0">
                <a:effectLst/>
              </a:rPr>
              <a:t> </a:t>
            </a:r>
            <a:endParaRPr 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84" charset="0"/>
                <a:ea typeface="MS PGothic" pitchFamily="34" charset="-128"/>
              </a:defRPr>
            </a:lvl1pPr>
            <a:lvl2pPr marL="742950" indent="-285750" eaLnBrk="0" hangingPunct="0">
              <a:defRPr sz="2400">
                <a:solidFill>
                  <a:schemeClr val="tx1"/>
                </a:solidFill>
                <a:latin typeface="Times" pitchFamily="-84" charset="0"/>
                <a:ea typeface="MS PGothic" pitchFamily="34" charset="-128"/>
              </a:defRPr>
            </a:lvl2pPr>
            <a:lvl3pPr marL="1143000" indent="-228600" eaLnBrk="0" hangingPunct="0">
              <a:defRPr sz="2400">
                <a:solidFill>
                  <a:schemeClr val="tx1"/>
                </a:solidFill>
                <a:latin typeface="Times" pitchFamily="-84" charset="0"/>
                <a:ea typeface="MS PGothic" pitchFamily="34" charset="-128"/>
              </a:defRPr>
            </a:lvl3pPr>
            <a:lvl4pPr marL="1600200" indent="-228600" eaLnBrk="0" hangingPunct="0">
              <a:defRPr sz="2400">
                <a:solidFill>
                  <a:schemeClr val="tx1"/>
                </a:solidFill>
                <a:latin typeface="Times" pitchFamily="-84" charset="0"/>
                <a:ea typeface="MS PGothic" pitchFamily="34" charset="-128"/>
              </a:defRPr>
            </a:lvl4pPr>
            <a:lvl5pPr marL="2057400" indent="-228600" eaLnBrk="0" hangingPunct="0">
              <a:defRPr sz="2400">
                <a:solidFill>
                  <a:schemeClr val="tx1"/>
                </a:solidFill>
                <a:latin typeface="Times" pitchFamily="-84"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84" charset="0"/>
                <a:ea typeface="MS PGothic" pitchFamily="34" charset="-128"/>
              </a:defRPr>
            </a:lvl9pPr>
          </a:lstStyle>
          <a:p>
            <a:fld id="{D9843CDD-EA1F-48AB-B032-194755C3BD7E}" type="slidenum">
              <a:rPr lang="en-US" altLang="en-US" sz="1200" smtClean="0"/>
              <a:pPr/>
              <a:t>6</a:t>
            </a:fld>
            <a:endParaRPr lang="en-US" altLang="en-US" sz="12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Despite numerous technical approaches to improve wrong-site surgery corrections, the number of events The Joint Commission reviewed rose from 1995 to 2011. Teams must also address adaptive issues to achieve lasting intervention.</a:t>
            </a:r>
          </a:p>
          <a:p>
            <a:r>
              <a:rPr lang="en-US" sz="1200" kern="1200" dirty="0" smtClean="0">
                <a:solidFill>
                  <a:schemeClr val="tx1"/>
                </a:solidFill>
                <a:effectLst/>
                <a:latin typeface="+mn-lt"/>
                <a:ea typeface="+mn-ea"/>
                <a:cs typeface="+mn-cs"/>
              </a:rPr>
              <a:t>Technical work is the long list of evidence-based practice and includes interventions we know we should do to prevent complications—such as giving the right antibiotic at the right time and appropriately prepping the skin prior to incision. Many organizations have worked for years to standardize care and incorporate these interventions into local policies, protocols, and checklists to help ensure patients receive the therapies they should. These checklists are helpful tools, but they only work if staff is engaged to use them. </a:t>
            </a:r>
          </a:p>
          <a:p>
            <a:r>
              <a:rPr lang="en-US" sz="1200" kern="1200" dirty="0" smtClean="0">
                <a:solidFill>
                  <a:schemeClr val="tx1"/>
                </a:solidFill>
                <a:effectLst/>
                <a:latin typeface="+mn-lt"/>
                <a:ea typeface="+mn-ea"/>
                <a:cs typeface="+mn-cs"/>
              </a:rPr>
              <a:t>Adaptive work is the “intangible” components of work, like ensuring OR team members hold each other accountable for quality skin preparations. Adaptive work addresses the attitudes, beliefs, and values of clinicians that drive behaviors, norms, and processes within our organizations and ORs. Addressing adaptive challenges is often much more difficult; checklists alone will not improve teamwork or your safety culture.</a:t>
            </a:r>
            <a:r>
              <a:rPr lang="en-US" dirty="0" smtClean="0">
                <a:effectLst/>
              </a:rPr>
              <a:t> </a:t>
            </a:r>
            <a:endParaRPr lang="en-US" baseline="0" dirty="0" smtClean="0"/>
          </a:p>
        </p:txBody>
      </p:sp>
      <p:sp>
        <p:nvSpPr>
          <p:cNvPr id="4" name="Slide Number Placeholder 3"/>
          <p:cNvSpPr>
            <a:spLocks noGrp="1"/>
          </p:cNvSpPr>
          <p:nvPr>
            <p:ph type="sldNum" sz="quarter" idx="10"/>
          </p:nvPr>
        </p:nvSpPr>
        <p:spPr/>
        <p:txBody>
          <a:bodyPr/>
          <a:lstStyle/>
          <a:p>
            <a:fld id="{E7244432-B47F-4822-B69A-7D4AF8D862A8}" type="slidenum">
              <a:rPr lang="en-US" smtClean="0"/>
              <a:pPr/>
              <a:t>7</a:t>
            </a:fld>
            <a:endParaRPr lang="en-US" dirty="0"/>
          </a:p>
        </p:txBody>
      </p:sp>
    </p:spTree>
    <p:extLst>
      <p:ext uri="{BB962C8B-B14F-4D97-AF65-F5344CB8AC3E}">
        <p14:creationId xmlns:p14="http://schemas.microsoft.com/office/powerpoint/2010/main" val="4234140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We know that learning from example can be very powerful. Next we will share a few stories about how frontline teams have partnered with executives to make a difference for patients and for perioperative staff and providers. Some of these will be small fixes, but even these relatively small things can be difficult to change without support and involvement from the leaders who understand the administrative system AND have the authority or influence necessary to get changes into place.</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As we go through these examples, think about improvement initiatives you’ve been a part of. </a:t>
            </a:r>
          </a:p>
          <a:p>
            <a:r>
              <a:rPr lang="en-US" sz="1200" kern="1200" dirty="0" smtClean="0">
                <a:solidFill>
                  <a:schemeClr val="tx1"/>
                </a:solidFill>
                <a:effectLst/>
                <a:latin typeface="+mn-lt"/>
                <a:ea typeface="+mn-ea"/>
                <a:cs typeface="+mn-cs"/>
              </a:rPr>
              <a:t>Do you have examples of successful executive partnerships? </a:t>
            </a:r>
          </a:p>
          <a:p>
            <a:r>
              <a:rPr lang="en-US" sz="1200" kern="1200" dirty="0" smtClean="0">
                <a:solidFill>
                  <a:schemeClr val="tx1"/>
                </a:solidFill>
                <a:effectLst/>
                <a:latin typeface="+mn-lt"/>
                <a:ea typeface="+mn-ea"/>
                <a:cs typeface="+mn-cs"/>
              </a:rPr>
              <a:t>If so, what did they look like? </a:t>
            </a:r>
          </a:p>
          <a:p>
            <a:r>
              <a:rPr lang="en-US" sz="1200" kern="1200" dirty="0" smtClean="0">
                <a:solidFill>
                  <a:schemeClr val="tx1"/>
                </a:solidFill>
                <a:effectLst/>
                <a:latin typeface="+mn-lt"/>
                <a:ea typeface="+mn-ea"/>
                <a:cs typeface="+mn-cs"/>
              </a:rPr>
              <a:t>What role did the executive play? </a:t>
            </a:r>
          </a:p>
          <a:p>
            <a:r>
              <a:rPr lang="en-US" sz="1200" kern="1200" dirty="0" smtClean="0">
                <a:solidFill>
                  <a:schemeClr val="tx1"/>
                </a:solidFill>
                <a:effectLst/>
                <a:latin typeface="+mn-lt"/>
                <a:ea typeface="+mn-ea"/>
                <a:cs typeface="+mn-cs"/>
              </a:rPr>
              <a:t>How did you manage that relationship? </a:t>
            </a:r>
          </a:p>
          <a:p>
            <a:r>
              <a:rPr lang="en-US" sz="1200" kern="1200" dirty="0" smtClean="0">
                <a:solidFill>
                  <a:schemeClr val="tx1"/>
                </a:solidFill>
                <a:effectLst/>
                <a:latin typeface="+mn-lt"/>
                <a:ea typeface="+mn-ea"/>
                <a:cs typeface="+mn-cs"/>
              </a:rPr>
              <a:t>If not, can you think of an example of when executive leader involvement could have made a big difference for your efforts?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FB402EC6-4C6C-4228-8CBA-3A4E71C1F455}" type="slidenum">
              <a:rPr lang="en-US" smtClean="0"/>
              <a:t>8</a:t>
            </a:fld>
            <a:endParaRPr lang="en-US" dirty="0"/>
          </a:p>
        </p:txBody>
      </p:sp>
    </p:spTree>
    <p:extLst>
      <p:ext uri="{BB962C8B-B14F-4D97-AF65-F5344CB8AC3E}">
        <p14:creationId xmlns:p14="http://schemas.microsoft.com/office/powerpoint/2010/main" val="4230902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We also know that this effort of reaching out and tapping into the frontline staff can have additional value. As part of this safety program, one of the steps is asking your frontline staff what they think can be done to improve care. In today’s environment, that is exceedingly important. Frontline surgical staff at The Johns Hopkins Hospital pointed out several things that increased value and efficiencies, some not directly related to surgical site infections.</a:t>
            </a:r>
          </a:p>
          <a:p>
            <a:r>
              <a:rPr lang="en-US" sz="1200" kern="1200" dirty="0" smtClean="0">
                <a:solidFill>
                  <a:schemeClr val="tx1"/>
                </a:solidFill>
                <a:effectLst/>
                <a:latin typeface="+mn-lt"/>
                <a:ea typeface="+mn-ea"/>
                <a:cs typeface="+mn-cs"/>
              </a:rPr>
              <a:t>For example, the staff appropriately pointed out that every single colorectal or laparoscopic gastrointestinal surgical team had to open and process a tray that included more than 137 instruments, many of which were never used. There was an opportunity to reduce costs and improve value. By partnering with senior leadership through this safety program teamwork process, Hopkins created a new tray with 60 percent fewer instruments and reduced costs and saved time.</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E7244432-B47F-4822-B69A-7D4AF8D862A8}" type="slidenum">
              <a:rPr lang="en-US" smtClean="0"/>
              <a:pPr/>
              <a:t>9</a:t>
            </a:fld>
            <a:endParaRPr lang="en-US" dirty="0"/>
          </a:p>
        </p:txBody>
      </p:sp>
    </p:spTree>
    <p:extLst>
      <p:ext uri="{BB962C8B-B14F-4D97-AF65-F5344CB8AC3E}">
        <p14:creationId xmlns:p14="http://schemas.microsoft.com/office/powerpoint/2010/main" val="2347371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vl1pPr>
          </a:lstStyle>
          <a:p>
            <a:r>
              <a:rPr lang="en-US" dirty="0" smtClean="0"/>
              <a:t>Click to edit </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187622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48859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93763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78527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57199" y="6335651"/>
            <a:ext cx="2593497"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3E80E6E2-A2C9-4C22-9509-24FA37342BF8}" type="slidenum">
              <a:rPr lang="en-US" smtClean="0">
                <a:solidFill>
                  <a:prstClr val="white">
                    <a:lumMod val="50000"/>
                  </a:prstClr>
                </a:solidFill>
              </a:rPr>
              <a:pPr/>
              <a:t>‹#›</a:t>
            </a:fld>
            <a:endParaRPr lang="en-US" dirty="0">
              <a:solidFill>
                <a:prstClr val="white">
                  <a:lumMod val="50000"/>
                </a:prstClr>
              </a:solidFill>
            </a:endParaRPr>
          </a:p>
        </p:txBody>
      </p:sp>
      <p:sp>
        <p:nvSpPr>
          <p:cNvPr id="6" name="Slide Number Placeholder 5"/>
          <p:cNvSpPr txBox="1">
            <a:spLocks/>
          </p:cNvSpPr>
          <p:nvPr userDrawn="1"/>
        </p:nvSpPr>
        <p:spPr>
          <a:xfrm>
            <a:off x="7175500" y="6477000"/>
            <a:ext cx="2057400" cy="365125"/>
          </a:xfrm>
          <a:prstGeom prst="rect">
            <a:avLst/>
          </a:prstGeom>
        </p:spPr>
        <p:txBody>
          <a:bodyPr vert="horz" lIns="91440" tIns="45720" rIns="91440" bIns="45720" rtlCol="0" anchor="ctr"/>
          <a:lstStyle>
            <a:defPPr>
              <a:defRPr lang="en-US"/>
            </a:defPPr>
            <a:lvl1pPr marL="0" algn="r" defTabSz="914400" rtl="0" eaLnBrk="1" latinLnBrk="0" hangingPunct="1">
              <a:tabLst>
                <a:tab pos="1139825" algn="r"/>
              </a:tabLst>
              <a:defRPr sz="11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tabLst>
                <a:tab pos="1425575" algn="r"/>
              </a:tabLst>
            </a:pPr>
            <a:r>
              <a:rPr lang="en-US" dirty="0" smtClean="0">
                <a:solidFill>
                  <a:prstClr val="white">
                    <a:lumMod val="95000"/>
                  </a:prstClr>
                </a:solidFill>
              </a:rPr>
              <a:t>	Engage Senior Executives     </a:t>
            </a:r>
            <a:fld id="{3E80E6E2-A2C9-4C22-9509-24FA37342BF8}" type="slidenum">
              <a:rPr lang="en-US" smtClean="0">
                <a:solidFill>
                  <a:prstClr val="white">
                    <a:lumMod val="95000"/>
                  </a:prstClr>
                </a:solidFill>
              </a:rPr>
              <a:pPr algn="l">
                <a:tabLst>
                  <a:tab pos="1425575" algn="r"/>
                </a:tabLst>
              </a:pPr>
              <a:t>‹#›</a:t>
            </a:fld>
            <a:endParaRPr lang="en-US" dirty="0">
              <a:solidFill>
                <a:prstClr val="white">
                  <a:lumMod val="95000"/>
                </a:prstClr>
              </a:solidFill>
            </a:endParaRPr>
          </a:p>
        </p:txBody>
      </p:sp>
    </p:spTree>
    <p:extLst>
      <p:ext uri="{BB962C8B-B14F-4D97-AF65-F5344CB8AC3E}">
        <p14:creationId xmlns:p14="http://schemas.microsoft.com/office/powerpoint/2010/main" val="30059252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ti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t="-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019300"/>
            <a:ext cx="8229600" cy="404489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85769769"/>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98" r:id="rId3"/>
    <p:sldLayoutId id="2147483700" r:id="rId4"/>
  </p:sldLayoutIdLst>
  <p:txStyles>
    <p:titleStyle>
      <a:lvl1pPr algn="ctr" defTabSz="4572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342900" indent="-342900" algn="l" defTabSz="457200" rtl="0" eaLnBrk="1" latinLnBrk="0" hangingPunct="1">
        <a:spcBef>
          <a:spcPts val="0"/>
        </a:spcBef>
        <a:spcAft>
          <a:spcPts val="600"/>
        </a:spcAft>
        <a:buFont typeface="Arial"/>
        <a:buChar char="•"/>
        <a:defRPr sz="3200" kern="1200">
          <a:solidFill>
            <a:schemeClr val="tx1"/>
          </a:solidFill>
          <a:latin typeface="+mn-lt"/>
          <a:ea typeface="+mn-ea"/>
          <a:cs typeface="+mn-cs"/>
        </a:defRPr>
      </a:lvl1pPr>
      <a:lvl2pPr marL="742950" indent="-285750" algn="l" defTabSz="457200" rtl="0" eaLnBrk="1" latinLnBrk="0" hangingPunct="1">
        <a:spcBef>
          <a:spcPts val="0"/>
        </a:spcBef>
        <a:spcAft>
          <a:spcPts val="600"/>
        </a:spcAft>
        <a:buFont typeface="Arial"/>
        <a:buChar char="–"/>
        <a:defRPr sz="2800" kern="1200">
          <a:solidFill>
            <a:schemeClr val="tx1"/>
          </a:solidFill>
          <a:latin typeface="+mn-lt"/>
          <a:ea typeface="+mn-ea"/>
          <a:cs typeface="+mn-cs"/>
        </a:defRPr>
      </a:lvl2pPr>
      <a:lvl3pPr marL="1143000" indent="-228600" algn="l" defTabSz="457200" rtl="0" eaLnBrk="1" latinLnBrk="0" hangingPunct="1">
        <a:spcBef>
          <a:spcPts val="0"/>
        </a:spcBef>
        <a:spcAft>
          <a:spcPts val="600"/>
        </a:spcAft>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0"/>
        </a:spcBef>
        <a:spcAft>
          <a:spcPts val="600"/>
        </a:spcAft>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spcAft>
          <a:spcPts val="600"/>
        </a:spcAft>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92685"/>
          <a:stretch/>
        </p:blipFill>
        <p:spPr>
          <a:xfrm>
            <a:off x="0" y="6356350"/>
            <a:ext cx="9144000" cy="501650"/>
          </a:xfrm>
          <a:prstGeom prst="rect">
            <a:avLst/>
          </a:prstGeom>
        </p:spPr>
      </p:pic>
      <p:sp>
        <p:nvSpPr>
          <p:cNvPr id="3" name="Text Placeholder 2"/>
          <p:cNvSpPr>
            <a:spLocks noGrp="1"/>
          </p:cNvSpPr>
          <p:nvPr>
            <p:ph type="body" idx="1"/>
          </p:nvPr>
        </p:nvSpPr>
        <p:spPr>
          <a:xfrm>
            <a:off x="457200" y="1524000"/>
            <a:ext cx="8229600" cy="47342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7013"/>
          <a:stretch/>
        </p:blipFill>
        <p:spPr>
          <a:xfrm>
            <a:off x="0" y="0"/>
            <a:ext cx="9144000" cy="890649"/>
          </a:xfrm>
          <a:prstGeom prst="rect">
            <a:avLst/>
          </a:prstGeom>
        </p:spPr>
      </p:pic>
      <p:sp>
        <p:nvSpPr>
          <p:cNvPr id="6" name="Slide Number Placeholder 5"/>
          <p:cNvSpPr>
            <a:spLocks noGrp="1"/>
          </p:cNvSpPr>
          <p:nvPr>
            <p:ph type="sldNum" sz="quarter" idx="4"/>
          </p:nvPr>
        </p:nvSpPr>
        <p:spPr>
          <a:xfrm>
            <a:off x="7175500" y="6477000"/>
            <a:ext cx="2057400" cy="365125"/>
          </a:xfrm>
          <a:prstGeom prst="rect">
            <a:avLst/>
          </a:prstGeom>
        </p:spPr>
        <p:txBody>
          <a:bodyPr vert="horz" lIns="91440" tIns="45720" rIns="91440" bIns="45720" rtlCol="0" anchor="ctr"/>
          <a:lstStyle>
            <a:lvl1pPr algn="r">
              <a:tabLst>
                <a:tab pos="1139825" algn="r"/>
              </a:tabLst>
              <a:defRPr sz="1100">
                <a:solidFill>
                  <a:schemeClr val="bg1">
                    <a:lumMod val="95000"/>
                  </a:schemeClr>
                </a:solidFill>
              </a:defRPr>
            </a:lvl1pPr>
          </a:lstStyle>
          <a:p>
            <a:pPr algn="l">
              <a:tabLst>
                <a:tab pos="1425575" algn="r"/>
              </a:tabLst>
            </a:pPr>
            <a:r>
              <a:rPr lang="en-US" dirty="0" smtClean="0">
                <a:solidFill>
                  <a:prstClr val="white">
                    <a:lumMod val="95000"/>
                  </a:prstClr>
                </a:solidFill>
              </a:rPr>
              <a:t>	Engage Senior Executives     </a:t>
            </a:r>
            <a:fld id="{3E80E6E2-A2C9-4C22-9509-24FA37342BF8}" type="slidenum">
              <a:rPr lang="en-US" smtClean="0">
                <a:solidFill>
                  <a:prstClr val="white">
                    <a:lumMod val="95000"/>
                  </a:prstClr>
                </a:solidFill>
              </a:rPr>
              <a:pPr algn="l">
                <a:tabLst>
                  <a:tab pos="1425575" algn="r"/>
                </a:tabLst>
              </a:pPr>
              <a:t>‹#›</a:t>
            </a:fld>
            <a:endParaRPr lang="en-US" dirty="0">
              <a:solidFill>
                <a:prstClr val="white">
                  <a:lumMod val="95000"/>
                </a:prstClr>
              </a:solidFill>
            </a:endParaRPr>
          </a:p>
        </p:txBody>
      </p:sp>
      <p:sp>
        <p:nvSpPr>
          <p:cNvPr id="2" name="Title Placeholder 1"/>
          <p:cNvSpPr>
            <a:spLocks noGrp="1"/>
          </p:cNvSpPr>
          <p:nvPr>
            <p:ph type="title"/>
          </p:nvPr>
        </p:nvSpPr>
        <p:spPr>
          <a:xfrm>
            <a:off x="457200" y="30678"/>
            <a:ext cx="8229600" cy="80752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Box 3"/>
          <p:cNvSpPr txBox="1"/>
          <p:nvPr userDrawn="1"/>
        </p:nvSpPr>
        <p:spPr>
          <a:xfrm>
            <a:off x="469899" y="6424999"/>
            <a:ext cx="3196901" cy="276999"/>
          </a:xfrm>
          <a:prstGeom prst="rect">
            <a:avLst/>
          </a:prstGeom>
          <a:noFill/>
        </p:spPr>
        <p:txBody>
          <a:bodyPr wrap="none" rtlCol="0">
            <a:spAutoFit/>
          </a:bodyPr>
          <a:lstStyle/>
          <a:p>
            <a:r>
              <a:rPr lang="en-US" sz="1200" dirty="0" smtClean="0">
                <a:solidFill>
                  <a:schemeClr val="bg1">
                    <a:lumMod val="50000"/>
                  </a:schemeClr>
                </a:solidFill>
              </a:rPr>
              <a:t>AHRQ Safety Program for Surgery – Onboarding </a:t>
            </a:r>
            <a:endParaRPr lang="en-US" sz="1200" dirty="0">
              <a:solidFill>
                <a:schemeClr val="bg1">
                  <a:lumMod val="50000"/>
                </a:schemeClr>
              </a:solidFill>
            </a:endParaRPr>
          </a:p>
        </p:txBody>
      </p:sp>
    </p:spTree>
    <p:extLst>
      <p:ext uri="{BB962C8B-B14F-4D97-AF65-F5344CB8AC3E}">
        <p14:creationId xmlns:p14="http://schemas.microsoft.com/office/powerpoint/2010/main" val="322256771"/>
      </p:ext>
    </p:extLst>
  </p:cSld>
  <p:clrMap bg1="lt1" tx1="dk1" bg2="lt2" tx2="dk2" accent1="accent1" accent2="accent2" accent3="accent3" accent4="accent4" accent5="accent5" accent6="accent6" hlink="hlink" folHlink="folHlink"/>
  <p:sldLayoutIdLst>
    <p:sldLayoutId id="2147483693" r:id="rId1"/>
  </p:sldLayoutIdLst>
  <p:hf hdr="0" ftr="0" dt="0"/>
  <p:txStyles>
    <p:titleStyle>
      <a:lvl1pPr algn="ctr" defTabSz="457200" rtl="0" eaLnBrk="1" latinLnBrk="0" hangingPunct="1">
        <a:spcBef>
          <a:spcPct val="0"/>
        </a:spcBef>
        <a:buNone/>
        <a:defRPr sz="3600" kern="1200">
          <a:solidFill>
            <a:srgbClr val="FFFFFF"/>
          </a:solidFill>
          <a:latin typeface="+mj-lt"/>
          <a:ea typeface="+mj-ea"/>
          <a:cs typeface="+mj-cs"/>
        </a:defRPr>
      </a:lvl1pPr>
    </p:titleStyle>
    <p:bodyStyle>
      <a:lvl1pPr marL="342900" indent="-342900" algn="l" defTabSz="457200" rtl="0" eaLnBrk="1" latinLnBrk="0" hangingPunct="1">
        <a:spcBef>
          <a:spcPct val="20000"/>
        </a:spcBef>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www.ahrq.gov/professionals/education/curriculum-tools/cusptoolkit/modules/engage/index.html"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www.jointcommission.org/sentinel_event_data_general/" TargetMode="External"/><Relationship Id="rId2" Type="http://schemas.openxmlformats.org/officeDocument/2006/relationships/hyperlink" Target="https://www.cms.gov/Medicare/Quality-Initiatives-Patient-Assessment-Instruments/QualityMeasures/Downloads/NationalImpactAssessmentofQualityMeasuresFINAL.PDF"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tx1"/>
                </a:solidFill>
              </a:rPr>
              <a:t>Engaging Senior Executives</a:t>
            </a:r>
            <a:endParaRPr lang="en-US" dirty="0">
              <a:solidFill>
                <a:schemeClr val="tx1"/>
              </a:solidFill>
            </a:endParaRPr>
          </a:p>
        </p:txBody>
      </p:sp>
      <p:sp>
        <p:nvSpPr>
          <p:cNvPr id="6" name="Subtitle 1"/>
          <p:cNvSpPr>
            <a:spLocks noGrp="1"/>
          </p:cNvSpPr>
          <p:nvPr>
            <p:ph type="subTitle" idx="1"/>
          </p:nvPr>
        </p:nvSpPr>
        <p:spPr>
          <a:xfrm>
            <a:off x="704850" y="142148"/>
            <a:ext cx="7734300" cy="1752600"/>
          </a:xfrm>
        </p:spPr>
        <p:txBody>
          <a:bodyPr>
            <a:normAutofit/>
          </a:bodyPr>
          <a:lstStyle/>
          <a:p>
            <a:pPr>
              <a:spcBef>
                <a:spcPts val="0"/>
              </a:spcBef>
            </a:pPr>
            <a:r>
              <a:rPr lang="en-US" sz="4000" dirty="0">
                <a:solidFill>
                  <a:schemeClr val="bg1"/>
                </a:solidFill>
              </a:rPr>
              <a:t>AHRQ Safety </a:t>
            </a:r>
            <a:r>
              <a:rPr lang="en-US" sz="4000" dirty="0" smtClean="0">
                <a:solidFill>
                  <a:schemeClr val="bg1"/>
                </a:solidFill>
              </a:rPr>
              <a:t>Program </a:t>
            </a:r>
            <a:r>
              <a:rPr lang="en-US" sz="4000" dirty="0">
                <a:solidFill>
                  <a:schemeClr val="bg1"/>
                </a:solidFill>
              </a:rPr>
              <a:t>for </a:t>
            </a:r>
            <a:r>
              <a:rPr lang="en-US" sz="4000" dirty="0" smtClean="0">
                <a:solidFill>
                  <a:schemeClr val="bg1"/>
                </a:solidFill>
              </a:rPr>
              <a:t>Surgery</a:t>
            </a:r>
          </a:p>
          <a:p>
            <a:pPr>
              <a:spcBef>
                <a:spcPts val="0"/>
              </a:spcBef>
              <a:spcAft>
                <a:spcPts val="0"/>
              </a:spcAft>
            </a:pPr>
            <a:r>
              <a:rPr lang="en-US" sz="2800" dirty="0" smtClean="0">
                <a:solidFill>
                  <a:schemeClr val="bg1"/>
                </a:solidFill>
              </a:rPr>
              <a:t>Onboarding</a:t>
            </a:r>
            <a:endParaRPr lang="en-US" sz="2800" dirty="0">
              <a:solidFill>
                <a:schemeClr val="bg1"/>
              </a:solidFill>
            </a:endParaRPr>
          </a:p>
        </p:txBody>
      </p:sp>
      <p:sp>
        <p:nvSpPr>
          <p:cNvPr id="4" name="TextBox 3"/>
          <p:cNvSpPr txBox="1"/>
          <p:nvPr/>
        </p:nvSpPr>
        <p:spPr>
          <a:xfrm>
            <a:off x="6303130" y="5249917"/>
            <a:ext cx="2286332" cy="461665"/>
          </a:xfrm>
          <a:prstGeom prst="rect">
            <a:avLst/>
          </a:prstGeom>
          <a:noFill/>
        </p:spPr>
        <p:txBody>
          <a:bodyPr wrap="none" rtlCol="0">
            <a:spAutoFit/>
          </a:bodyPr>
          <a:lstStyle/>
          <a:p>
            <a:pPr algn="r"/>
            <a:r>
              <a:rPr lang="en-US" sz="1200" dirty="0" smtClean="0"/>
              <a:t>AHRQ Pub No. </a:t>
            </a:r>
            <a:r>
              <a:rPr lang="en-US" sz="1200" dirty="0" smtClean="0"/>
              <a:t>16(18)-</a:t>
            </a:r>
            <a:r>
              <a:rPr lang="en-US" sz="1200" dirty="0" smtClean="0"/>
              <a:t>0004-15-EF</a:t>
            </a:r>
          </a:p>
          <a:p>
            <a:pPr algn="r"/>
            <a:r>
              <a:rPr lang="en-US" sz="1200" dirty="0" smtClean="0"/>
              <a:t>December</a:t>
            </a:r>
            <a:r>
              <a:rPr lang="en-US" sz="1200" dirty="0" smtClean="0"/>
              <a:t> </a:t>
            </a:r>
            <a:r>
              <a:rPr lang="en-US" sz="1200" dirty="0" smtClean="0"/>
              <a:t>2017</a:t>
            </a:r>
            <a:endParaRPr lang="en-US" sz="1200" dirty="0"/>
          </a:p>
        </p:txBody>
      </p:sp>
    </p:spTree>
    <p:extLst>
      <p:ext uri="{BB962C8B-B14F-4D97-AF65-F5344CB8AC3E}">
        <p14:creationId xmlns:p14="http://schemas.microsoft.com/office/powerpoint/2010/main" val="2196864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chor="ctr">
            <a:noAutofit/>
          </a:bodyPr>
          <a:lstStyle/>
          <a:p>
            <a:r>
              <a:rPr lang="en-US" altLang="en-US" dirty="0" smtClean="0">
                <a:cs typeface="Arial" pitchFamily="34" charset="0"/>
              </a:rPr>
              <a:t>Case Study: Antibiotic Irrigation</a:t>
            </a:r>
            <a:endParaRPr lang="en-US" altLang="en-US" dirty="0" smtClean="0"/>
          </a:p>
        </p:txBody>
      </p:sp>
      <p:sp>
        <p:nvSpPr>
          <p:cNvPr id="14" name="Content Placeholder 2"/>
          <p:cNvSpPr txBox="1">
            <a:spLocks/>
          </p:cNvSpPr>
          <p:nvPr/>
        </p:nvSpPr>
        <p:spPr>
          <a:xfrm>
            <a:off x="3576638" y="1378875"/>
            <a:ext cx="5567362" cy="4384277"/>
          </a:xfrm>
          <a:prstGeom prst="rect">
            <a:avLst/>
          </a:prstGeom>
        </p:spPr>
        <p:txBody>
          <a:bodyPr vert="horz" wrap="square" lIns="91440" tIns="45720" rIns="91440" bIns="45720" rtlCol="0">
            <a:spAutoFit/>
          </a:bodyPr>
          <a:lstStyle>
            <a:lvl1pPr marL="342900" indent="-342900" algn="l" defTabSz="457200" rtl="0" eaLnBrk="1" latinLnBrk="0" hangingPunct="1">
              <a:spcBef>
                <a:spcPct val="20000"/>
              </a:spcBef>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ts val="0"/>
              </a:spcBef>
              <a:spcAft>
                <a:spcPts val="2700"/>
              </a:spcAft>
              <a:buFont typeface="Arial"/>
              <a:buNone/>
            </a:pPr>
            <a:r>
              <a:rPr lang="en-US" altLang="en-US" sz="2400" dirty="0" smtClean="0"/>
              <a:t>Frontline providers questioned the inconsistent use of antibiotic irrigation among surgeons</a:t>
            </a:r>
          </a:p>
          <a:p>
            <a:pPr marL="0" indent="0">
              <a:lnSpc>
                <a:spcPct val="90000"/>
              </a:lnSpc>
              <a:spcBef>
                <a:spcPts val="0"/>
              </a:spcBef>
              <a:spcAft>
                <a:spcPts val="1200"/>
              </a:spcAft>
              <a:buFont typeface="Arial"/>
              <a:buNone/>
            </a:pPr>
            <a:r>
              <a:rPr lang="en-US" altLang="en-US" sz="2400" dirty="0" smtClean="0"/>
              <a:t>Prominent surgeons used antibiotic irrigation</a:t>
            </a:r>
          </a:p>
          <a:p>
            <a:pPr marL="0" indent="0">
              <a:lnSpc>
                <a:spcPct val="90000"/>
              </a:lnSpc>
              <a:spcBef>
                <a:spcPts val="900"/>
              </a:spcBef>
              <a:spcAft>
                <a:spcPts val="2700"/>
              </a:spcAft>
              <a:buFont typeface="Arial"/>
              <a:buNone/>
            </a:pPr>
            <a:r>
              <a:rPr lang="en-US" altLang="en-US" sz="2400" dirty="0" smtClean="0"/>
              <a:t>A literature review yielded no evidence to support continued use, so removed from hospital formulary</a:t>
            </a:r>
          </a:p>
          <a:p>
            <a:pPr marL="0" indent="0">
              <a:lnSpc>
                <a:spcPct val="90000"/>
              </a:lnSpc>
              <a:spcBef>
                <a:spcPts val="0"/>
              </a:spcBef>
              <a:spcAft>
                <a:spcPts val="2100"/>
              </a:spcAft>
              <a:buFont typeface="Arial"/>
              <a:buNone/>
            </a:pPr>
            <a:r>
              <a:rPr lang="en-US" altLang="en-US" sz="2400" dirty="0" smtClean="0"/>
              <a:t>$537,000 annual savings on antibiotic irrigation WITH surgeon buy-in</a:t>
            </a:r>
            <a:endParaRPr lang="en-US" altLang="en-US" sz="2400" dirty="0"/>
          </a:p>
        </p:txBody>
      </p:sp>
      <p:cxnSp>
        <p:nvCxnSpPr>
          <p:cNvPr id="15" name="Straight Connector 14"/>
          <p:cNvCxnSpPr/>
          <p:nvPr/>
        </p:nvCxnSpPr>
        <p:spPr>
          <a:xfrm>
            <a:off x="4215165" y="2548927"/>
            <a:ext cx="365582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6" name="Straight Connector 15"/>
          <p:cNvCxnSpPr/>
          <p:nvPr/>
        </p:nvCxnSpPr>
        <p:spPr>
          <a:xfrm>
            <a:off x="4215165" y="3607299"/>
            <a:ext cx="3655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215165" y="4830805"/>
            <a:ext cx="3655820" cy="0"/>
          </a:xfrm>
          <a:prstGeom prst="line">
            <a:avLst/>
          </a:prstGeom>
        </p:spPr>
        <p:style>
          <a:lnRef idx="1">
            <a:schemeClr val="accent4"/>
          </a:lnRef>
          <a:fillRef idx="0">
            <a:schemeClr val="accent4"/>
          </a:fillRef>
          <a:effectRef idx="0">
            <a:schemeClr val="accent4"/>
          </a:effectRef>
          <a:fontRef idx="minor">
            <a:schemeClr val="tx1"/>
          </a:fontRef>
        </p:style>
      </p:cxnSp>
      <p:sp>
        <p:nvSpPr>
          <p:cNvPr id="11" name="Chevron 10" descr="&quot;Problem&quot; heading featured in arrow for visual interest"/>
          <p:cNvSpPr/>
          <p:nvPr/>
        </p:nvSpPr>
        <p:spPr>
          <a:xfrm>
            <a:off x="689429" y="1524000"/>
            <a:ext cx="2678895" cy="869845"/>
          </a:xfrm>
          <a:prstGeom prst="chevr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smtClean="0">
                <a:solidFill>
                  <a:schemeClr val="tx1"/>
                </a:solidFill>
                <a:latin typeface="Calibri"/>
                <a:cs typeface="Calibri"/>
              </a:rPr>
              <a:t>Problem</a:t>
            </a:r>
            <a:endParaRPr lang="en-US" sz="2400" dirty="0">
              <a:solidFill>
                <a:schemeClr val="tx1"/>
              </a:solidFill>
              <a:latin typeface="Calibri"/>
              <a:cs typeface="Calibri"/>
            </a:endParaRPr>
          </a:p>
        </p:txBody>
      </p:sp>
      <p:sp>
        <p:nvSpPr>
          <p:cNvPr id="12" name="Chevron 11" descr="&quot;Barriers&quot; heading featured in arrow for visual interest"/>
          <p:cNvSpPr/>
          <p:nvPr/>
        </p:nvSpPr>
        <p:spPr>
          <a:xfrm>
            <a:off x="689429" y="2654449"/>
            <a:ext cx="2678895" cy="869845"/>
          </a:xfrm>
          <a:prstGeom prst="chevron">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smtClean="0">
                <a:solidFill>
                  <a:schemeClr val="tx1"/>
                </a:solidFill>
                <a:latin typeface="Calibri"/>
                <a:cs typeface="Calibri"/>
              </a:rPr>
              <a:t>Barriers</a:t>
            </a:r>
            <a:endParaRPr lang="en-US" sz="2400" dirty="0">
              <a:solidFill>
                <a:schemeClr val="tx1"/>
              </a:solidFill>
              <a:latin typeface="Calibri"/>
              <a:cs typeface="Calibri"/>
            </a:endParaRPr>
          </a:p>
        </p:txBody>
      </p:sp>
      <p:sp>
        <p:nvSpPr>
          <p:cNvPr id="18" name="Chevron 17" descr="&quot;Intervention&quot; heading featured in arrow for visual interest"/>
          <p:cNvSpPr/>
          <p:nvPr/>
        </p:nvSpPr>
        <p:spPr>
          <a:xfrm>
            <a:off x="689429" y="3784898"/>
            <a:ext cx="2678895" cy="869845"/>
          </a:xfrm>
          <a:prstGeom prst="chevr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tx1"/>
                </a:solidFill>
                <a:latin typeface="Calibri"/>
                <a:cs typeface="Calibri"/>
              </a:rPr>
              <a:t>Intervention</a:t>
            </a:r>
            <a:endParaRPr lang="en-US" sz="2400" dirty="0">
              <a:solidFill>
                <a:schemeClr val="tx1"/>
              </a:solidFill>
              <a:latin typeface="Calibri"/>
              <a:cs typeface="Calibri"/>
            </a:endParaRPr>
          </a:p>
        </p:txBody>
      </p:sp>
      <p:sp>
        <p:nvSpPr>
          <p:cNvPr id="19" name="Chevron 18" descr="&quot;Impact&quot; heading featured in arrow for visual interest"/>
          <p:cNvSpPr/>
          <p:nvPr/>
        </p:nvSpPr>
        <p:spPr>
          <a:xfrm>
            <a:off x="689429" y="4915347"/>
            <a:ext cx="2678895" cy="869845"/>
          </a:xfrm>
          <a:prstGeom prst="chevr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dirty="0" smtClean="0">
                <a:solidFill>
                  <a:schemeClr val="tx1"/>
                </a:solidFill>
                <a:latin typeface="Calibri"/>
                <a:cs typeface="Calibri"/>
              </a:rPr>
              <a:t>Impact</a:t>
            </a:r>
            <a:endParaRPr lang="en-US" sz="2400" dirty="0">
              <a:solidFill>
                <a:schemeClr val="tx1"/>
              </a:solidFill>
              <a:latin typeface="Calibri"/>
              <a:cs typeface="Calibri"/>
            </a:endParaRPr>
          </a:p>
        </p:txBody>
      </p:sp>
    </p:spTree>
    <p:extLst>
      <p:ext uri="{BB962C8B-B14F-4D97-AF65-F5344CB8AC3E}">
        <p14:creationId xmlns:p14="http://schemas.microsoft.com/office/powerpoint/2010/main" val="3922880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Executive Engagement</a:t>
            </a:r>
            <a:endParaRPr lang="en-US" dirty="0"/>
          </a:p>
        </p:txBody>
      </p:sp>
      <p:sp>
        <p:nvSpPr>
          <p:cNvPr id="16389" name="Content Placeholder 1"/>
          <p:cNvSpPr>
            <a:spLocks noGrp="1"/>
          </p:cNvSpPr>
          <p:nvPr>
            <p:ph idx="1"/>
          </p:nvPr>
        </p:nvSpPr>
        <p:spPr/>
        <p:txBody>
          <a:bodyPr>
            <a:normAutofit/>
          </a:bodyPr>
          <a:lstStyle/>
          <a:p>
            <a:pPr marL="0" indent="0">
              <a:spcBef>
                <a:spcPts val="0"/>
              </a:spcBef>
              <a:spcAft>
                <a:spcPts val="1200"/>
              </a:spcAft>
              <a:buNone/>
            </a:pPr>
            <a:r>
              <a:rPr lang="en-US" altLang="en-US" sz="2800" i="1" dirty="0" smtClean="0">
                <a:solidFill>
                  <a:schemeClr val="accent5"/>
                </a:solidFill>
              </a:rPr>
              <a:t>Safety program </a:t>
            </a:r>
            <a:r>
              <a:rPr lang="en-US" altLang="en-US" sz="2800" i="1" dirty="0">
                <a:solidFill>
                  <a:schemeClr val="accent5"/>
                </a:solidFill>
              </a:rPr>
              <a:t>work is unique, even uncomfortable for </a:t>
            </a:r>
            <a:r>
              <a:rPr lang="en-US" altLang="en-US" sz="2800" i="1" dirty="0" smtClean="0">
                <a:solidFill>
                  <a:schemeClr val="accent5"/>
                </a:solidFill>
              </a:rPr>
              <a:t>executives</a:t>
            </a:r>
            <a:endParaRPr lang="en-US" altLang="en-US" sz="2800" dirty="0" smtClean="0"/>
          </a:p>
          <a:p>
            <a:pPr>
              <a:spcBef>
                <a:spcPts val="0"/>
              </a:spcBef>
              <a:spcAft>
                <a:spcPts val="1200"/>
              </a:spcAft>
            </a:pPr>
            <a:r>
              <a:rPr lang="en-US" altLang="en-US" sz="2800" dirty="0"/>
              <a:t>R</a:t>
            </a:r>
            <a:r>
              <a:rPr lang="en-US" altLang="en-US" sz="2800" dirty="0" smtClean="0"/>
              <a:t>equires less prescriptive approach</a:t>
            </a:r>
          </a:p>
          <a:p>
            <a:pPr>
              <a:spcBef>
                <a:spcPts val="0"/>
              </a:spcBef>
              <a:spcAft>
                <a:spcPts val="1200"/>
              </a:spcAft>
            </a:pPr>
            <a:r>
              <a:rPr lang="en-US" altLang="en-US" sz="2800" dirty="0"/>
              <a:t>R</a:t>
            </a:r>
            <a:r>
              <a:rPr lang="en-US" altLang="en-US" sz="2800" dirty="0" smtClean="0"/>
              <a:t>equires team members at all levels of responsibility to provide input on direction</a:t>
            </a:r>
          </a:p>
          <a:p>
            <a:pPr>
              <a:spcBef>
                <a:spcPts val="0"/>
              </a:spcBef>
              <a:spcAft>
                <a:spcPts val="1200"/>
              </a:spcAft>
            </a:pPr>
            <a:r>
              <a:rPr lang="en-US" altLang="en-US" sz="2800" dirty="0"/>
              <a:t>E</a:t>
            </a:r>
            <a:r>
              <a:rPr lang="en-US" altLang="en-US" sz="2800" dirty="0" smtClean="0"/>
              <a:t>ngages executive </a:t>
            </a:r>
            <a:r>
              <a:rPr lang="en-US" altLang="en-US" sz="2800" dirty="0"/>
              <a:t>a</a:t>
            </a:r>
            <a:r>
              <a:rPr lang="en-US" altLang="en-US" sz="2800" dirty="0" smtClean="0"/>
              <a:t>s a contributing member, not the team lead</a:t>
            </a:r>
          </a:p>
          <a:p>
            <a:pPr>
              <a:spcBef>
                <a:spcPts val="0"/>
              </a:spcBef>
              <a:spcAft>
                <a:spcPts val="1200"/>
              </a:spcAft>
            </a:pPr>
            <a:r>
              <a:rPr lang="en-US" altLang="en-US" sz="2800" dirty="0"/>
              <a:t>R</a:t>
            </a:r>
            <a:r>
              <a:rPr lang="en-US" altLang="en-US" sz="2800" dirty="0" smtClean="0"/>
              <a:t>equires cross-functional problem solving and critical thinking</a:t>
            </a:r>
          </a:p>
        </p:txBody>
      </p:sp>
      <p:sp>
        <p:nvSpPr>
          <p:cNvPr id="6" name="Slide Number Placeholder 2"/>
          <p:cNvSpPr>
            <a:spLocks noGrp="1"/>
          </p:cNvSpPr>
          <p:nvPr>
            <p:ph type="sldNum" sz="quarter" idx="4"/>
          </p:nvPr>
        </p:nvSpPr>
        <p:spPr>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rgbClr val="254B8E"/>
                </a:solidFill>
                <a:latin typeface="Arial" pitchFamily="34" charset="0"/>
                <a:ea typeface="MS PGothic" pitchFamily="34" charset="-128"/>
              </a:defRPr>
            </a:lvl1pPr>
            <a:lvl2pPr marL="742950" indent="-285750" eaLnBrk="0" hangingPunct="0">
              <a:spcBef>
                <a:spcPct val="20000"/>
              </a:spcBef>
              <a:buChar char="–"/>
              <a:defRPr sz="2600">
                <a:solidFill>
                  <a:srgbClr val="254B8E"/>
                </a:solidFill>
                <a:latin typeface="Arial" pitchFamily="34" charset="0"/>
                <a:ea typeface="MS PGothic" pitchFamily="34" charset="-128"/>
              </a:defRPr>
            </a:lvl2pPr>
            <a:lvl3pPr marL="1143000" indent="-228600" eaLnBrk="0" hangingPunct="0">
              <a:spcBef>
                <a:spcPct val="20000"/>
              </a:spcBef>
              <a:buChar char="•"/>
              <a:defRPr sz="2400">
                <a:solidFill>
                  <a:srgbClr val="254B8E"/>
                </a:solidFill>
                <a:latin typeface="Arial" pitchFamily="34" charset="0"/>
                <a:ea typeface="MS PGothic" pitchFamily="34" charset="-128"/>
              </a:defRPr>
            </a:lvl3pPr>
            <a:lvl4pPr marL="1600200" indent="-228600" eaLnBrk="0" hangingPunct="0">
              <a:spcBef>
                <a:spcPct val="20000"/>
              </a:spcBef>
              <a:buChar char="–"/>
              <a:defRPr sz="2000">
                <a:solidFill>
                  <a:srgbClr val="254B8E"/>
                </a:solidFill>
                <a:latin typeface="Arial" pitchFamily="34" charset="0"/>
                <a:ea typeface="MS PGothic" pitchFamily="34" charset="-128"/>
              </a:defRPr>
            </a:lvl4pPr>
            <a:lvl5pPr marL="2057400" indent="-228600" eaLnBrk="0" hangingPunct="0">
              <a:spcBef>
                <a:spcPct val="20000"/>
              </a:spcBef>
              <a:buChar char="»"/>
              <a:defRPr>
                <a:solidFill>
                  <a:srgbClr val="254B8E"/>
                </a:solidFill>
                <a:latin typeface="Arial" pitchFamily="34" charset="0"/>
                <a:ea typeface="MS PGothic" pitchFamily="34" charset="-128"/>
              </a:defRPr>
            </a:lvl5pPr>
            <a:lvl6pPr marL="25146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6pPr>
            <a:lvl7pPr marL="29718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7pPr>
            <a:lvl8pPr marL="34290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8pPr>
            <a:lvl9pPr marL="38862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9pPr>
          </a:lstStyle>
          <a:p>
            <a:pPr algn="l">
              <a:spcBef>
                <a:spcPct val="0"/>
              </a:spcBef>
              <a:buFontTx/>
              <a:buNone/>
              <a:defRPr/>
            </a:pPr>
            <a:fld id="{27F948C5-1B5B-4ADE-8400-D4CF48192E1C}" type="slidenum">
              <a:rPr lang="en-US" altLang="en-US" sz="1100" smtClean="0">
                <a:solidFill>
                  <a:srgbClr val="FFFFFF"/>
                </a:solidFill>
                <a:latin typeface="+mn-lt"/>
              </a:rPr>
              <a:pPr algn="l">
                <a:spcBef>
                  <a:spcPct val="0"/>
                </a:spcBef>
                <a:buFontTx/>
                <a:buNone/>
                <a:defRPr/>
              </a:pPr>
              <a:t>11</a:t>
            </a:fld>
            <a:endParaRPr lang="en-US" altLang="en-US" sz="1100" dirty="0" smtClean="0">
              <a:solidFill>
                <a:srgbClr val="FFFFFF"/>
              </a:solidFill>
              <a:latin typeface="+mn-lt"/>
            </a:endParaRPr>
          </a:p>
        </p:txBody>
      </p:sp>
      <p:sp>
        <p:nvSpPr>
          <p:cNvPr id="7" name="Title 1"/>
          <p:cNvSpPr txBox="1">
            <a:spLocks/>
          </p:cNvSpPr>
          <p:nvPr/>
        </p:nvSpPr>
        <p:spPr>
          <a:xfrm>
            <a:off x="1447704" y="1322179"/>
            <a:ext cx="7721600" cy="685800"/>
          </a:xfrm>
          <a:prstGeom prst="rect">
            <a:avLst/>
          </a:prstGeom>
        </p:spPr>
        <p:txBody>
          <a:bodyPr vert="horz" lIns="91440" tIns="45720" rIns="91440" bIns="45720" rtlCol="0" anchor="ctr">
            <a:noAutofit/>
          </a:bodyPr>
          <a:lstStyle>
            <a:lvl1pPr algn="ctr" defTabSz="457200" rtl="0" eaLnBrk="1" latinLnBrk="0" hangingPunct="1">
              <a:lnSpc>
                <a:spcPct val="90000"/>
              </a:lnSpc>
              <a:spcBef>
                <a:spcPct val="0"/>
              </a:spcBef>
              <a:buNone/>
              <a:defRPr sz="4000" kern="1200">
                <a:solidFill>
                  <a:schemeClr val="bg1"/>
                </a:solidFill>
                <a:latin typeface="+mj-lt"/>
                <a:ea typeface="+mj-ea"/>
                <a:cs typeface="+mj-cs"/>
              </a:defRPr>
            </a:lvl1pPr>
          </a:lstStyle>
          <a:p>
            <a:pPr algn="l"/>
            <a:endParaRPr lang="en-US" altLang="en-US" sz="2600" i="1" dirty="0" smtClean="0">
              <a:solidFill>
                <a:schemeClr val="accent5"/>
              </a:solidFill>
            </a:endParaRPr>
          </a:p>
        </p:txBody>
      </p:sp>
    </p:spTree>
    <p:extLst>
      <p:ext uri="{BB962C8B-B14F-4D97-AF65-F5344CB8AC3E}">
        <p14:creationId xmlns:p14="http://schemas.microsoft.com/office/powerpoint/2010/main" val="649847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r>
              <a:rPr lang="en-US" altLang="en-US" dirty="0" smtClean="0">
                <a:solidFill>
                  <a:schemeClr val="bg1"/>
                </a:solidFill>
              </a:rPr>
              <a:t>Addressing Executive Concerns</a:t>
            </a:r>
          </a:p>
        </p:txBody>
      </p:sp>
      <p:sp>
        <p:nvSpPr>
          <p:cNvPr id="18435" name="Content Placeholder 2"/>
          <p:cNvSpPr>
            <a:spLocks noGrp="1"/>
          </p:cNvSpPr>
          <p:nvPr>
            <p:ph idx="1"/>
          </p:nvPr>
        </p:nvSpPr>
        <p:spPr/>
        <p:txBody>
          <a:bodyPr>
            <a:noAutofit/>
          </a:bodyPr>
          <a:lstStyle/>
          <a:p>
            <a:pPr>
              <a:spcBef>
                <a:spcPts val="0"/>
              </a:spcBef>
              <a:spcAft>
                <a:spcPts val="600"/>
              </a:spcAft>
            </a:pPr>
            <a:r>
              <a:rPr lang="en-US" altLang="en-US" sz="2400" dirty="0"/>
              <a:t>Present the case for executive participation that is meaningful to </a:t>
            </a:r>
            <a:r>
              <a:rPr lang="en-US" altLang="en-US" sz="2400" dirty="0" smtClean="0"/>
              <a:t>the executive</a:t>
            </a:r>
            <a:r>
              <a:rPr lang="en-US" altLang="en-US" sz="2400" dirty="0"/>
              <a:t>, not focused on the </a:t>
            </a:r>
            <a:r>
              <a:rPr lang="en-US" altLang="en-US" sz="2400" dirty="0" smtClean="0"/>
              <a:t>safety program cause</a:t>
            </a:r>
            <a:endParaRPr lang="en-US" altLang="en-US" sz="2400" dirty="0"/>
          </a:p>
          <a:p>
            <a:pPr>
              <a:spcBef>
                <a:spcPts val="0"/>
              </a:spcBef>
              <a:spcAft>
                <a:spcPts val="600"/>
              </a:spcAft>
            </a:pPr>
            <a:r>
              <a:rPr lang="en-US" altLang="en-US" sz="2400" dirty="0" smtClean="0"/>
              <a:t>Recognize that surgeons have significant leverage in the organization</a:t>
            </a:r>
          </a:p>
          <a:p>
            <a:pPr lvl="1">
              <a:spcBef>
                <a:spcPts val="0"/>
              </a:spcBef>
              <a:spcAft>
                <a:spcPts val="600"/>
              </a:spcAft>
              <a:buClr>
                <a:schemeClr val="accent5"/>
              </a:buClr>
            </a:pPr>
            <a:r>
              <a:rPr lang="en-US" altLang="en-US" sz="2000" dirty="0" smtClean="0"/>
              <a:t>Executive does not want to lose surgeon volume, especially if the surgeons have access to other competing hospitals</a:t>
            </a:r>
          </a:p>
          <a:p>
            <a:pPr marL="342900" lvl="1" indent="-342900">
              <a:spcBef>
                <a:spcPts val="0"/>
              </a:spcBef>
              <a:spcAft>
                <a:spcPts val="600"/>
              </a:spcAft>
              <a:buClr>
                <a:schemeClr val="accent5"/>
              </a:buClr>
              <a:buSzPct val="100000"/>
              <a:buFont typeface="Arial" panose="020B0604020202020204" pitchFamily="34" charset="0"/>
              <a:buChar char="•"/>
            </a:pPr>
            <a:r>
              <a:rPr lang="en-US" altLang="en-US" sz="2400" dirty="0"/>
              <a:t>Highlight how </a:t>
            </a:r>
            <a:r>
              <a:rPr lang="en-US" altLang="en-US" sz="2400" dirty="0" smtClean="0"/>
              <a:t>safety </a:t>
            </a:r>
            <a:r>
              <a:rPr lang="en-US" altLang="en-US" sz="2400" dirty="0"/>
              <a:t>work increases visibility with surgeon </a:t>
            </a:r>
            <a:r>
              <a:rPr lang="en-US" altLang="en-US" sz="2400" dirty="0" smtClean="0"/>
              <a:t>group and </a:t>
            </a:r>
            <a:r>
              <a:rPr lang="en-US" altLang="en-US" sz="2400" dirty="0"/>
              <a:t>nursing </a:t>
            </a:r>
            <a:r>
              <a:rPr lang="en-US" altLang="en-US" sz="2400" dirty="0" smtClean="0"/>
              <a:t>staff</a:t>
            </a:r>
            <a:r>
              <a:rPr lang="en-US" altLang="en-US" sz="2400" dirty="0"/>
              <a:t> </a:t>
            </a:r>
            <a:r>
              <a:rPr lang="en-US" altLang="en-US" sz="2400" dirty="0" smtClean="0"/>
              <a:t>and </a:t>
            </a:r>
            <a:r>
              <a:rPr lang="en-US" altLang="en-US" sz="2400" dirty="0"/>
              <a:t>throughout </a:t>
            </a:r>
            <a:r>
              <a:rPr lang="en-US" altLang="en-US" sz="2400" dirty="0" smtClean="0"/>
              <a:t>organization</a:t>
            </a:r>
            <a:endParaRPr lang="en-US" altLang="en-US" sz="2400" dirty="0"/>
          </a:p>
          <a:p>
            <a:pPr marL="342900" lvl="1" indent="-342900">
              <a:spcBef>
                <a:spcPts val="0"/>
              </a:spcBef>
              <a:spcAft>
                <a:spcPts val="600"/>
              </a:spcAft>
              <a:buClr>
                <a:schemeClr val="accent5"/>
              </a:buClr>
              <a:buSzPct val="100000"/>
              <a:buFont typeface="Arial" panose="020B0604020202020204" pitchFamily="34" charset="0"/>
              <a:buChar char="•"/>
            </a:pPr>
            <a:r>
              <a:rPr lang="en-US" altLang="en-US" sz="2400" dirty="0" smtClean="0"/>
              <a:t>Schedule </a:t>
            </a:r>
            <a:r>
              <a:rPr lang="en-US" altLang="en-US" sz="2400" dirty="0"/>
              <a:t>regular meetings proactively and at times that are more likely to be </a:t>
            </a:r>
            <a:r>
              <a:rPr lang="en-US" altLang="en-US" sz="2400" dirty="0" smtClean="0"/>
              <a:t>productive</a:t>
            </a:r>
          </a:p>
        </p:txBody>
      </p:sp>
      <p:sp>
        <p:nvSpPr>
          <p:cNvPr id="5" name="Slide Number Placeholder 2"/>
          <p:cNvSpPr>
            <a:spLocks noGrp="1"/>
          </p:cNvSpPr>
          <p:nvPr>
            <p:ph type="sldNum" sz="quarter" idx="4"/>
          </p:nvPr>
        </p:nvSpPr>
        <p:spPr>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rgbClr val="254B8E"/>
                </a:solidFill>
                <a:latin typeface="Arial" pitchFamily="34" charset="0"/>
                <a:ea typeface="MS PGothic" pitchFamily="34" charset="-128"/>
              </a:defRPr>
            </a:lvl1pPr>
            <a:lvl2pPr marL="742950" indent="-285750" eaLnBrk="0" hangingPunct="0">
              <a:spcBef>
                <a:spcPct val="20000"/>
              </a:spcBef>
              <a:buChar char="–"/>
              <a:defRPr sz="2600">
                <a:solidFill>
                  <a:srgbClr val="254B8E"/>
                </a:solidFill>
                <a:latin typeface="Arial" pitchFamily="34" charset="0"/>
                <a:ea typeface="MS PGothic" pitchFamily="34" charset="-128"/>
              </a:defRPr>
            </a:lvl2pPr>
            <a:lvl3pPr marL="1143000" indent="-228600" eaLnBrk="0" hangingPunct="0">
              <a:spcBef>
                <a:spcPct val="20000"/>
              </a:spcBef>
              <a:buChar char="•"/>
              <a:defRPr sz="2400">
                <a:solidFill>
                  <a:srgbClr val="254B8E"/>
                </a:solidFill>
                <a:latin typeface="Arial" pitchFamily="34" charset="0"/>
                <a:ea typeface="MS PGothic" pitchFamily="34" charset="-128"/>
              </a:defRPr>
            </a:lvl3pPr>
            <a:lvl4pPr marL="1600200" indent="-228600" eaLnBrk="0" hangingPunct="0">
              <a:spcBef>
                <a:spcPct val="20000"/>
              </a:spcBef>
              <a:buChar char="–"/>
              <a:defRPr sz="2000">
                <a:solidFill>
                  <a:srgbClr val="254B8E"/>
                </a:solidFill>
                <a:latin typeface="Arial" pitchFamily="34" charset="0"/>
                <a:ea typeface="MS PGothic" pitchFamily="34" charset="-128"/>
              </a:defRPr>
            </a:lvl4pPr>
            <a:lvl5pPr marL="2057400" indent="-228600" eaLnBrk="0" hangingPunct="0">
              <a:spcBef>
                <a:spcPct val="20000"/>
              </a:spcBef>
              <a:buChar char="»"/>
              <a:defRPr>
                <a:solidFill>
                  <a:srgbClr val="254B8E"/>
                </a:solidFill>
                <a:latin typeface="Arial" pitchFamily="34" charset="0"/>
                <a:ea typeface="MS PGothic" pitchFamily="34" charset="-128"/>
              </a:defRPr>
            </a:lvl5pPr>
            <a:lvl6pPr marL="25146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6pPr>
            <a:lvl7pPr marL="29718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7pPr>
            <a:lvl8pPr marL="34290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8pPr>
            <a:lvl9pPr marL="38862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9pPr>
          </a:lstStyle>
          <a:p>
            <a:pPr algn="l">
              <a:spcBef>
                <a:spcPct val="0"/>
              </a:spcBef>
              <a:buFontTx/>
              <a:buNone/>
              <a:defRPr/>
            </a:pPr>
            <a:fld id="{27F948C5-1B5B-4ADE-8400-D4CF48192E1C}" type="slidenum">
              <a:rPr lang="en-US" altLang="en-US" sz="1100" smtClean="0">
                <a:solidFill>
                  <a:srgbClr val="FFFFFF"/>
                </a:solidFill>
                <a:latin typeface="+mn-lt"/>
              </a:rPr>
              <a:pPr algn="l">
                <a:spcBef>
                  <a:spcPct val="0"/>
                </a:spcBef>
                <a:buFontTx/>
                <a:buNone/>
                <a:defRPr/>
              </a:pPr>
              <a:t>12</a:t>
            </a:fld>
            <a:endParaRPr lang="en-US" altLang="en-US" sz="1100" dirty="0" smtClean="0">
              <a:solidFill>
                <a:srgbClr val="FFFFFF"/>
              </a:solidFill>
              <a:latin typeface="+mn-lt"/>
            </a:endParaRPr>
          </a:p>
        </p:txBody>
      </p:sp>
    </p:spTree>
    <p:extLst>
      <p:ext uri="{BB962C8B-B14F-4D97-AF65-F5344CB8AC3E}">
        <p14:creationId xmlns:p14="http://schemas.microsoft.com/office/powerpoint/2010/main" val="4160909598"/>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Autofit/>
          </a:bodyPr>
          <a:lstStyle/>
          <a:p>
            <a:r>
              <a:rPr lang="en-US" altLang="en-US" dirty="0" smtClean="0">
                <a:solidFill>
                  <a:srgbClr val="FFFFFF"/>
                </a:solidFill>
              </a:rPr>
              <a:t>Executive Partnership: Win-Win</a:t>
            </a:r>
          </a:p>
        </p:txBody>
      </p:sp>
      <p:sp>
        <p:nvSpPr>
          <p:cNvPr id="19459" name="Content Placeholder 2"/>
          <p:cNvSpPr>
            <a:spLocks noGrp="1"/>
          </p:cNvSpPr>
          <p:nvPr>
            <p:ph idx="1"/>
          </p:nvPr>
        </p:nvSpPr>
        <p:spPr/>
        <p:txBody>
          <a:bodyPr/>
          <a:lstStyle/>
          <a:p>
            <a:pPr>
              <a:spcBef>
                <a:spcPts val="0"/>
              </a:spcBef>
              <a:spcAft>
                <a:spcPts val="1200"/>
              </a:spcAft>
            </a:pPr>
            <a:r>
              <a:rPr lang="en-US" altLang="en-US" sz="2400" dirty="0"/>
              <a:t>E</a:t>
            </a:r>
            <a:r>
              <a:rPr lang="en-US" altLang="en-US" sz="2400" dirty="0" smtClean="0"/>
              <a:t>xecutive has an opportunity to develop strategies across the entire organization</a:t>
            </a:r>
          </a:p>
          <a:p>
            <a:pPr>
              <a:spcBef>
                <a:spcPts val="0"/>
              </a:spcBef>
              <a:spcAft>
                <a:spcPts val="1200"/>
              </a:spcAft>
            </a:pPr>
            <a:r>
              <a:rPr lang="en-US" altLang="en-US" sz="2400" dirty="0" smtClean="0"/>
              <a:t>Executive may realize financial payoff for hospital through the improvement work</a:t>
            </a:r>
            <a:r>
              <a:rPr lang="en-US" altLang="en-US" sz="2400" i="1" dirty="0" smtClean="0"/>
              <a:t> </a:t>
            </a:r>
            <a:r>
              <a:rPr lang="en-US" altLang="en-US" sz="2400" b="1" dirty="0" smtClean="0">
                <a:solidFill>
                  <a:srgbClr val="4BACC6"/>
                </a:solidFill>
              </a:rPr>
              <a:t>WITH</a:t>
            </a:r>
            <a:r>
              <a:rPr lang="en-US" altLang="en-US" sz="2400" i="1" dirty="0" smtClean="0"/>
              <a:t> </a:t>
            </a:r>
            <a:r>
              <a:rPr lang="en-US" altLang="en-US" sz="2400" dirty="0" smtClean="0"/>
              <a:t>engaged clinicians, instead of </a:t>
            </a:r>
            <a:r>
              <a:rPr lang="en-US" altLang="en-US" sz="2400" b="1" dirty="0" smtClean="0">
                <a:solidFill>
                  <a:schemeClr val="accent5"/>
                </a:solidFill>
              </a:rPr>
              <a:t>TO</a:t>
            </a:r>
            <a:r>
              <a:rPr lang="en-US" altLang="en-US" sz="2400" dirty="0" smtClean="0"/>
              <a:t> reluctant staff</a:t>
            </a:r>
          </a:p>
          <a:p>
            <a:pPr>
              <a:spcBef>
                <a:spcPts val="0"/>
              </a:spcBef>
              <a:spcAft>
                <a:spcPts val="1200"/>
              </a:spcAft>
            </a:pPr>
            <a:r>
              <a:rPr lang="en-US" altLang="en-US" sz="2400" dirty="0" smtClean="0"/>
              <a:t>Executive will be able to </a:t>
            </a:r>
            <a:r>
              <a:rPr lang="en-US" altLang="en-US" sz="2400" b="1" dirty="0" smtClean="0">
                <a:solidFill>
                  <a:srgbClr val="4BACC6"/>
                </a:solidFill>
              </a:rPr>
              <a:t>QUANTIFY</a:t>
            </a:r>
            <a:r>
              <a:rPr lang="en-US" altLang="en-US" sz="2400" dirty="0" smtClean="0">
                <a:solidFill>
                  <a:srgbClr val="4BACC6"/>
                </a:solidFill>
              </a:rPr>
              <a:t> </a:t>
            </a:r>
            <a:r>
              <a:rPr lang="en-US" altLang="en-US" sz="2400" dirty="0" smtClean="0"/>
              <a:t>and</a:t>
            </a:r>
            <a:r>
              <a:rPr lang="en-US" altLang="en-US" sz="2400" dirty="0" smtClean="0">
                <a:solidFill>
                  <a:srgbClr val="4BACC6"/>
                </a:solidFill>
              </a:rPr>
              <a:t> </a:t>
            </a:r>
            <a:r>
              <a:rPr lang="en-US" altLang="en-US" sz="2400" b="1" dirty="0" smtClean="0">
                <a:solidFill>
                  <a:srgbClr val="4BACC6"/>
                </a:solidFill>
              </a:rPr>
              <a:t>REPORT</a:t>
            </a:r>
            <a:r>
              <a:rPr lang="en-US" altLang="en-US" sz="2400" dirty="0" smtClean="0">
                <a:solidFill>
                  <a:srgbClr val="4BACC6"/>
                </a:solidFill>
              </a:rPr>
              <a:t> </a:t>
            </a:r>
            <a:r>
              <a:rPr lang="en-US" altLang="en-US" sz="2400" dirty="0" smtClean="0"/>
              <a:t>far-reaching efficiencies in terms of patient safety, cultural environment, process improvement, and financial benefits</a:t>
            </a:r>
          </a:p>
          <a:p>
            <a:pPr>
              <a:spcBef>
                <a:spcPts val="0"/>
              </a:spcBef>
              <a:spcAft>
                <a:spcPts val="1200"/>
              </a:spcAft>
            </a:pPr>
            <a:r>
              <a:rPr lang="en-US" altLang="en-US" sz="2400" dirty="0"/>
              <a:t>Executive can share successes </a:t>
            </a:r>
            <a:r>
              <a:rPr lang="en-US" altLang="en-US" sz="2400" dirty="0" smtClean="0"/>
              <a:t>broadly</a:t>
            </a:r>
            <a:endParaRPr lang="en-US" altLang="en-US" sz="2400" dirty="0"/>
          </a:p>
        </p:txBody>
      </p:sp>
      <p:sp>
        <p:nvSpPr>
          <p:cNvPr id="5" name="Slide Number Placeholder 2"/>
          <p:cNvSpPr>
            <a:spLocks noGrp="1"/>
          </p:cNvSpPr>
          <p:nvPr>
            <p:ph type="sldNum" sz="quarter" idx="4"/>
          </p:nvPr>
        </p:nvSpPr>
        <p:spPr>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rgbClr val="254B8E"/>
                </a:solidFill>
                <a:latin typeface="Arial" pitchFamily="34" charset="0"/>
                <a:ea typeface="MS PGothic" pitchFamily="34" charset="-128"/>
              </a:defRPr>
            </a:lvl1pPr>
            <a:lvl2pPr marL="742950" indent="-285750" eaLnBrk="0" hangingPunct="0">
              <a:spcBef>
                <a:spcPct val="20000"/>
              </a:spcBef>
              <a:buChar char="–"/>
              <a:defRPr sz="2600">
                <a:solidFill>
                  <a:srgbClr val="254B8E"/>
                </a:solidFill>
                <a:latin typeface="Arial" pitchFamily="34" charset="0"/>
                <a:ea typeface="MS PGothic" pitchFamily="34" charset="-128"/>
              </a:defRPr>
            </a:lvl2pPr>
            <a:lvl3pPr marL="1143000" indent="-228600" eaLnBrk="0" hangingPunct="0">
              <a:spcBef>
                <a:spcPct val="20000"/>
              </a:spcBef>
              <a:buChar char="•"/>
              <a:defRPr sz="2400">
                <a:solidFill>
                  <a:srgbClr val="254B8E"/>
                </a:solidFill>
                <a:latin typeface="Arial" pitchFamily="34" charset="0"/>
                <a:ea typeface="MS PGothic" pitchFamily="34" charset="-128"/>
              </a:defRPr>
            </a:lvl3pPr>
            <a:lvl4pPr marL="1600200" indent="-228600" eaLnBrk="0" hangingPunct="0">
              <a:spcBef>
                <a:spcPct val="20000"/>
              </a:spcBef>
              <a:buChar char="–"/>
              <a:defRPr sz="2000">
                <a:solidFill>
                  <a:srgbClr val="254B8E"/>
                </a:solidFill>
                <a:latin typeface="Arial" pitchFamily="34" charset="0"/>
                <a:ea typeface="MS PGothic" pitchFamily="34" charset="-128"/>
              </a:defRPr>
            </a:lvl4pPr>
            <a:lvl5pPr marL="2057400" indent="-228600" eaLnBrk="0" hangingPunct="0">
              <a:spcBef>
                <a:spcPct val="20000"/>
              </a:spcBef>
              <a:buChar char="»"/>
              <a:defRPr>
                <a:solidFill>
                  <a:srgbClr val="254B8E"/>
                </a:solidFill>
                <a:latin typeface="Arial" pitchFamily="34" charset="0"/>
                <a:ea typeface="MS PGothic" pitchFamily="34" charset="-128"/>
              </a:defRPr>
            </a:lvl5pPr>
            <a:lvl6pPr marL="25146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6pPr>
            <a:lvl7pPr marL="29718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7pPr>
            <a:lvl8pPr marL="34290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8pPr>
            <a:lvl9pPr marL="38862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9pPr>
          </a:lstStyle>
          <a:p>
            <a:pPr algn="l">
              <a:spcBef>
                <a:spcPct val="0"/>
              </a:spcBef>
              <a:buFontTx/>
              <a:buNone/>
              <a:defRPr/>
            </a:pPr>
            <a:fld id="{27F948C5-1B5B-4ADE-8400-D4CF48192E1C}" type="slidenum">
              <a:rPr lang="en-US" altLang="en-US" sz="1100" smtClean="0">
                <a:solidFill>
                  <a:srgbClr val="FFFFFF"/>
                </a:solidFill>
                <a:latin typeface="+mn-lt"/>
              </a:rPr>
              <a:pPr algn="l">
                <a:spcBef>
                  <a:spcPct val="0"/>
                </a:spcBef>
                <a:buFontTx/>
                <a:buNone/>
                <a:defRPr/>
              </a:pPr>
              <a:t>13</a:t>
            </a:fld>
            <a:endParaRPr lang="en-US" altLang="en-US" sz="1100" dirty="0" smtClean="0">
              <a:solidFill>
                <a:srgbClr val="FFFFFF"/>
              </a:solidFill>
              <a:latin typeface="+mn-lt"/>
            </a:endParaRPr>
          </a:p>
        </p:txBody>
      </p:sp>
    </p:spTree>
    <p:extLst>
      <p:ext uri="{BB962C8B-B14F-4D97-AF65-F5344CB8AC3E}">
        <p14:creationId xmlns:p14="http://schemas.microsoft.com/office/powerpoint/2010/main" val="4151949497"/>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Autofit/>
          </a:bodyPr>
          <a:lstStyle/>
          <a:p>
            <a:pPr eaLnBrk="1" hangingPunct="1">
              <a:lnSpc>
                <a:spcPct val="70000"/>
              </a:lnSpc>
            </a:pPr>
            <a:r>
              <a:rPr lang="en-US" altLang="en-US" dirty="0" smtClean="0">
                <a:solidFill>
                  <a:schemeClr val="bg1"/>
                </a:solidFill>
              </a:rPr>
              <a:t>What Does an Executive Offer?</a:t>
            </a:r>
          </a:p>
        </p:txBody>
      </p:sp>
      <p:sp>
        <p:nvSpPr>
          <p:cNvPr id="20483" name="Rectangle 4"/>
          <p:cNvSpPr>
            <a:spLocks noGrp="1" noChangeArrowheads="1"/>
          </p:cNvSpPr>
          <p:nvPr>
            <p:ph idx="1"/>
          </p:nvPr>
        </p:nvSpPr>
        <p:spPr>
          <a:prstGeom prst="rect">
            <a:avLst/>
          </a:prstGeom>
        </p:spPr>
        <p:txBody>
          <a:bodyPr>
            <a:noAutofit/>
          </a:bodyPr>
          <a:lstStyle/>
          <a:p>
            <a:pPr marL="533400" indent="-533400" eaLnBrk="1" hangingPunct="1">
              <a:spcBef>
                <a:spcPts val="0"/>
              </a:spcBef>
              <a:spcAft>
                <a:spcPts val="600"/>
              </a:spcAft>
            </a:pPr>
            <a:r>
              <a:rPr lang="en-US" altLang="en-US" sz="2800" dirty="0" smtClean="0"/>
              <a:t>Clear goals, timelines, and mission</a:t>
            </a:r>
          </a:p>
          <a:p>
            <a:pPr marL="533400" indent="-533400" eaLnBrk="1" hangingPunct="1">
              <a:spcBef>
                <a:spcPts val="0"/>
              </a:spcBef>
              <a:spcAft>
                <a:spcPts val="600"/>
              </a:spcAft>
            </a:pPr>
            <a:r>
              <a:rPr lang="en-US" altLang="en-US" sz="2800" dirty="0" smtClean="0"/>
              <a:t>Necessary structure in place–people, roles, authority, and responsibility</a:t>
            </a:r>
          </a:p>
          <a:p>
            <a:pPr marL="533400" indent="-533400" eaLnBrk="1" hangingPunct="1">
              <a:spcBef>
                <a:spcPts val="0"/>
              </a:spcBef>
              <a:spcAft>
                <a:spcPts val="600"/>
              </a:spcAft>
            </a:pPr>
            <a:r>
              <a:rPr lang="en-US" altLang="en-US" sz="2800" dirty="0" err="1" smtClean="0"/>
              <a:t>Decisionmaking</a:t>
            </a:r>
            <a:r>
              <a:rPr lang="en-US" altLang="en-US" sz="2800" dirty="0" smtClean="0"/>
              <a:t>, problem solving, and conflict management processes consistent and clear across organization</a:t>
            </a:r>
          </a:p>
          <a:p>
            <a:pPr marL="533400" indent="-533400" eaLnBrk="1" hangingPunct="1">
              <a:spcBef>
                <a:spcPts val="0"/>
              </a:spcBef>
              <a:spcAft>
                <a:spcPts val="600"/>
              </a:spcAft>
            </a:pPr>
            <a:r>
              <a:rPr lang="en-US" altLang="en-US" sz="2800" dirty="0" smtClean="0"/>
              <a:t>Available material resources–space, equipment, staffing, budgets</a:t>
            </a:r>
          </a:p>
          <a:p>
            <a:pPr marL="533400" indent="-533400" eaLnBrk="1" hangingPunct="1">
              <a:spcBef>
                <a:spcPts val="0"/>
              </a:spcBef>
              <a:spcAft>
                <a:spcPts val="600"/>
              </a:spcAft>
            </a:pPr>
            <a:r>
              <a:rPr lang="en-US" altLang="en-US" sz="2800" dirty="0"/>
              <a:t>F</a:t>
            </a:r>
            <a:r>
              <a:rPr lang="en-US" altLang="en-US" sz="2800" dirty="0" smtClean="0"/>
              <a:t>inancial tracking mechanisms in place</a:t>
            </a:r>
            <a:endParaRPr lang="en-US" altLang="en-US" dirty="0" smtClean="0"/>
          </a:p>
        </p:txBody>
      </p:sp>
      <p:sp>
        <p:nvSpPr>
          <p:cNvPr id="4" name="Slide Number Placeholder 2"/>
          <p:cNvSpPr>
            <a:spLocks noGrp="1"/>
          </p:cNvSpPr>
          <p:nvPr>
            <p:ph type="sldNum" sz="quarter" idx="4"/>
          </p:nvPr>
        </p:nvSpPr>
        <p:spPr>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rgbClr val="254B8E"/>
                </a:solidFill>
                <a:latin typeface="Arial" pitchFamily="34" charset="0"/>
                <a:ea typeface="MS PGothic" pitchFamily="34" charset="-128"/>
              </a:defRPr>
            </a:lvl1pPr>
            <a:lvl2pPr marL="742950" indent="-285750" eaLnBrk="0" hangingPunct="0">
              <a:spcBef>
                <a:spcPct val="20000"/>
              </a:spcBef>
              <a:buChar char="–"/>
              <a:defRPr sz="2600">
                <a:solidFill>
                  <a:srgbClr val="254B8E"/>
                </a:solidFill>
                <a:latin typeface="Arial" pitchFamily="34" charset="0"/>
                <a:ea typeface="MS PGothic" pitchFamily="34" charset="-128"/>
              </a:defRPr>
            </a:lvl2pPr>
            <a:lvl3pPr marL="1143000" indent="-228600" eaLnBrk="0" hangingPunct="0">
              <a:spcBef>
                <a:spcPct val="20000"/>
              </a:spcBef>
              <a:buChar char="•"/>
              <a:defRPr sz="2400">
                <a:solidFill>
                  <a:srgbClr val="254B8E"/>
                </a:solidFill>
                <a:latin typeface="Arial" pitchFamily="34" charset="0"/>
                <a:ea typeface="MS PGothic" pitchFamily="34" charset="-128"/>
              </a:defRPr>
            </a:lvl3pPr>
            <a:lvl4pPr marL="1600200" indent="-228600" eaLnBrk="0" hangingPunct="0">
              <a:spcBef>
                <a:spcPct val="20000"/>
              </a:spcBef>
              <a:buChar char="–"/>
              <a:defRPr sz="2000">
                <a:solidFill>
                  <a:srgbClr val="254B8E"/>
                </a:solidFill>
                <a:latin typeface="Arial" pitchFamily="34" charset="0"/>
                <a:ea typeface="MS PGothic" pitchFamily="34" charset="-128"/>
              </a:defRPr>
            </a:lvl4pPr>
            <a:lvl5pPr marL="2057400" indent="-228600" eaLnBrk="0" hangingPunct="0">
              <a:spcBef>
                <a:spcPct val="20000"/>
              </a:spcBef>
              <a:buChar char="»"/>
              <a:defRPr>
                <a:solidFill>
                  <a:srgbClr val="254B8E"/>
                </a:solidFill>
                <a:latin typeface="Arial" pitchFamily="34" charset="0"/>
                <a:ea typeface="MS PGothic" pitchFamily="34" charset="-128"/>
              </a:defRPr>
            </a:lvl5pPr>
            <a:lvl6pPr marL="25146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6pPr>
            <a:lvl7pPr marL="29718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7pPr>
            <a:lvl8pPr marL="34290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8pPr>
            <a:lvl9pPr marL="38862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9pPr>
          </a:lstStyle>
          <a:p>
            <a:pPr algn="l">
              <a:spcBef>
                <a:spcPct val="0"/>
              </a:spcBef>
              <a:buFontTx/>
              <a:buNone/>
              <a:defRPr/>
            </a:pPr>
            <a:fld id="{27F948C5-1B5B-4ADE-8400-D4CF48192E1C}" type="slidenum">
              <a:rPr lang="en-US" altLang="en-US" sz="1100" smtClean="0">
                <a:solidFill>
                  <a:srgbClr val="FFFFFF"/>
                </a:solidFill>
                <a:latin typeface="+mn-lt"/>
              </a:rPr>
              <a:pPr algn="l">
                <a:spcBef>
                  <a:spcPct val="0"/>
                </a:spcBef>
                <a:buFontTx/>
                <a:buNone/>
                <a:defRPr/>
              </a:pPr>
              <a:t>14</a:t>
            </a:fld>
            <a:endParaRPr lang="en-US" altLang="en-US" sz="1100" dirty="0" smtClean="0">
              <a:solidFill>
                <a:srgbClr val="FFFFFF"/>
              </a:solidFill>
              <a:latin typeface="+mn-lt"/>
            </a:endParaRPr>
          </a:p>
        </p:txBody>
      </p:sp>
    </p:spTree>
    <p:extLst>
      <p:ext uri="{BB962C8B-B14F-4D97-AF65-F5344CB8AC3E}">
        <p14:creationId xmlns:p14="http://schemas.microsoft.com/office/powerpoint/2010/main" val="2021377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en-US" sz="3200" dirty="0">
                <a:solidFill>
                  <a:schemeClr val="bg1"/>
                </a:solidFill>
                <a:cs typeface="Calibri"/>
              </a:rPr>
              <a:t>Engaging Your </a:t>
            </a:r>
            <a:r>
              <a:rPr lang="en-US" altLang="en-US" sz="3200" dirty="0" smtClean="0">
                <a:solidFill>
                  <a:schemeClr val="bg1"/>
                </a:solidFill>
                <a:cs typeface="Calibri"/>
              </a:rPr>
              <a:t>Executive</a:t>
            </a:r>
            <a:endParaRPr lang="en-US" sz="3200" i="1" dirty="0">
              <a:solidFill>
                <a:schemeClr val="accent5"/>
              </a:solidFill>
            </a:endParaRPr>
          </a:p>
        </p:txBody>
      </p:sp>
      <p:sp>
        <p:nvSpPr>
          <p:cNvPr id="21507" name="Content Placeholder 2"/>
          <p:cNvSpPr>
            <a:spLocks noGrp="1"/>
          </p:cNvSpPr>
          <p:nvPr>
            <p:ph idx="1"/>
          </p:nvPr>
        </p:nvSpPr>
        <p:spPr/>
        <p:txBody>
          <a:bodyPr>
            <a:noAutofit/>
          </a:bodyPr>
          <a:lstStyle/>
          <a:p>
            <a:pPr marL="0" indent="0">
              <a:spcBef>
                <a:spcPts val="0"/>
              </a:spcBef>
              <a:spcAft>
                <a:spcPts val="1200"/>
              </a:spcAft>
              <a:buNone/>
            </a:pPr>
            <a:r>
              <a:rPr lang="en-US" sz="2800" i="1" dirty="0">
                <a:solidFill>
                  <a:schemeClr val="accent5"/>
                </a:solidFill>
              </a:rPr>
              <a:t>Clarify requests. What do you want?</a:t>
            </a:r>
            <a:endParaRPr lang="en-US" altLang="en-US" sz="2800" dirty="0" smtClean="0"/>
          </a:p>
          <a:p>
            <a:pPr>
              <a:spcBef>
                <a:spcPts val="0"/>
              </a:spcBef>
              <a:spcAft>
                <a:spcPts val="1200"/>
              </a:spcAft>
            </a:pPr>
            <a:r>
              <a:rPr lang="en-US" altLang="en-US" sz="2800" dirty="0" smtClean="0"/>
              <a:t>Be specific with your requests</a:t>
            </a:r>
          </a:p>
          <a:p>
            <a:pPr>
              <a:spcBef>
                <a:spcPts val="0"/>
              </a:spcBef>
              <a:spcAft>
                <a:spcPts val="1200"/>
              </a:spcAft>
            </a:pPr>
            <a:r>
              <a:rPr lang="en-US" altLang="en-US" sz="2800" dirty="0" smtClean="0"/>
              <a:t>Be prepared with evidence to support requests</a:t>
            </a:r>
          </a:p>
          <a:p>
            <a:pPr>
              <a:spcBef>
                <a:spcPts val="0"/>
              </a:spcBef>
              <a:spcAft>
                <a:spcPts val="1200"/>
              </a:spcAft>
            </a:pPr>
            <a:r>
              <a:rPr lang="en-US" altLang="en-US" sz="2800" dirty="0" smtClean="0"/>
              <a:t>Anticipate obstacles and solutions</a:t>
            </a:r>
          </a:p>
          <a:p>
            <a:pPr>
              <a:spcBef>
                <a:spcPts val="0"/>
              </a:spcBef>
              <a:spcAft>
                <a:spcPts val="1200"/>
              </a:spcAft>
            </a:pPr>
            <a:r>
              <a:rPr lang="en-US" altLang="en-US" sz="2800" dirty="0" smtClean="0"/>
              <a:t>Offer a reasonable timeframe to address concerns</a:t>
            </a:r>
          </a:p>
          <a:p>
            <a:pPr>
              <a:spcBef>
                <a:spcPts val="0"/>
              </a:spcBef>
              <a:spcAft>
                <a:spcPts val="1200"/>
              </a:spcAft>
            </a:pPr>
            <a:r>
              <a:rPr lang="en-US" altLang="en-US" sz="2800" dirty="0" smtClean="0"/>
              <a:t>Set a reasonable timeframe for executive decision</a:t>
            </a:r>
          </a:p>
        </p:txBody>
      </p:sp>
      <p:sp>
        <p:nvSpPr>
          <p:cNvPr id="6" name="Slide Number Placeholder 2"/>
          <p:cNvSpPr>
            <a:spLocks noGrp="1"/>
          </p:cNvSpPr>
          <p:nvPr>
            <p:ph type="sldNum" sz="quarter" idx="4"/>
          </p:nvPr>
        </p:nvSpPr>
        <p:spPr>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rgbClr val="254B8E"/>
                </a:solidFill>
                <a:latin typeface="Arial" pitchFamily="34" charset="0"/>
                <a:ea typeface="MS PGothic" pitchFamily="34" charset="-128"/>
              </a:defRPr>
            </a:lvl1pPr>
            <a:lvl2pPr marL="742950" indent="-285750" eaLnBrk="0" hangingPunct="0">
              <a:spcBef>
                <a:spcPct val="20000"/>
              </a:spcBef>
              <a:buChar char="–"/>
              <a:defRPr sz="2600">
                <a:solidFill>
                  <a:srgbClr val="254B8E"/>
                </a:solidFill>
                <a:latin typeface="Arial" pitchFamily="34" charset="0"/>
                <a:ea typeface="MS PGothic" pitchFamily="34" charset="-128"/>
              </a:defRPr>
            </a:lvl2pPr>
            <a:lvl3pPr marL="1143000" indent="-228600" eaLnBrk="0" hangingPunct="0">
              <a:spcBef>
                <a:spcPct val="20000"/>
              </a:spcBef>
              <a:buChar char="•"/>
              <a:defRPr sz="2400">
                <a:solidFill>
                  <a:srgbClr val="254B8E"/>
                </a:solidFill>
                <a:latin typeface="Arial" pitchFamily="34" charset="0"/>
                <a:ea typeface="MS PGothic" pitchFamily="34" charset="-128"/>
              </a:defRPr>
            </a:lvl3pPr>
            <a:lvl4pPr marL="1600200" indent="-228600" eaLnBrk="0" hangingPunct="0">
              <a:spcBef>
                <a:spcPct val="20000"/>
              </a:spcBef>
              <a:buChar char="–"/>
              <a:defRPr sz="2000">
                <a:solidFill>
                  <a:srgbClr val="254B8E"/>
                </a:solidFill>
                <a:latin typeface="Arial" pitchFamily="34" charset="0"/>
                <a:ea typeface="MS PGothic" pitchFamily="34" charset="-128"/>
              </a:defRPr>
            </a:lvl4pPr>
            <a:lvl5pPr marL="2057400" indent="-228600" eaLnBrk="0" hangingPunct="0">
              <a:spcBef>
                <a:spcPct val="20000"/>
              </a:spcBef>
              <a:buChar char="»"/>
              <a:defRPr>
                <a:solidFill>
                  <a:srgbClr val="254B8E"/>
                </a:solidFill>
                <a:latin typeface="Arial" pitchFamily="34" charset="0"/>
                <a:ea typeface="MS PGothic" pitchFamily="34" charset="-128"/>
              </a:defRPr>
            </a:lvl5pPr>
            <a:lvl6pPr marL="25146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6pPr>
            <a:lvl7pPr marL="29718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7pPr>
            <a:lvl8pPr marL="34290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8pPr>
            <a:lvl9pPr marL="38862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9pPr>
          </a:lstStyle>
          <a:p>
            <a:pPr algn="l">
              <a:spcBef>
                <a:spcPct val="0"/>
              </a:spcBef>
              <a:buFontTx/>
              <a:buNone/>
              <a:defRPr/>
            </a:pPr>
            <a:fld id="{27F948C5-1B5B-4ADE-8400-D4CF48192E1C}" type="slidenum">
              <a:rPr lang="en-US" altLang="en-US" sz="1100" smtClean="0">
                <a:solidFill>
                  <a:srgbClr val="FFFFFF"/>
                </a:solidFill>
                <a:latin typeface="+mn-lt"/>
              </a:rPr>
              <a:pPr algn="l">
                <a:spcBef>
                  <a:spcPct val="0"/>
                </a:spcBef>
                <a:buFontTx/>
                <a:buNone/>
                <a:defRPr/>
              </a:pPr>
              <a:t>15</a:t>
            </a:fld>
            <a:endParaRPr lang="en-US" altLang="en-US" sz="1100" dirty="0" smtClean="0">
              <a:solidFill>
                <a:srgbClr val="FFFFFF"/>
              </a:solidFill>
              <a:latin typeface="+mn-lt"/>
            </a:endParaRPr>
          </a:p>
        </p:txBody>
      </p:sp>
      <p:sp>
        <p:nvSpPr>
          <p:cNvPr id="5" name="Rectangle 2"/>
          <p:cNvSpPr txBox="1">
            <a:spLocks noChangeArrowheads="1"/>
          </p:cNvSpPr>
          <p:nvPr/>
        </p:nvSpPr>
        <p:spPr>
          <a:xfrm>
            <a:off x="0" y="452444"/>
            <a:ext cx="9144000" cy="6858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pPr algn="ctr"/>
            <a:endParaRPr lang="en-US" altLang="en-US" sz="4000" dirty="0" smtClean="0">
              <a:solidFill>
                <a:schemeClr val="bg1"/>
              </a:solidFill>
              <a:latin typeface="Calibri"/>
              <a:cs typeface="Calibri"/>
            </a:endParaRPr>
          </a:p>
        </p:txBody>
      </p:sp>
    </p:spTree>
    <p:extLst>
      <p:ext uri="{BB962C8B-B14F-4D97-AF65-F5344CB8AC3E}">
        <p14:creationId xmlns:p14="http://schemas.microsoft.com/office/powerpoint/2010/main" val="8084074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BACC6"/>
                </a:solidFill>
              </a:rPr>
              <a:t>Executive safety rounds</a:t>
            </a:r>
            <a:endParaRPr lang="en-US" dirty="0">
              <a:solidFill>
                <a:srgbClr val="4BACC6"/>
              </a:solidFill>
            </a:endParaRPr>
          </a:p>
        </p:txBody>
      </p:sp>
      <p:sp>
        <p:nvSpPr>
          <p:cNvPr id="3" name="Text Placeholder 2"/>
          <p:cNvSpPr>
            <a:spLocks noGrp="1"/>
          </p:cNvSpPr>
          <p:nvPr>
            <p:ph type="body" idx="1"/>
          </p:nvPr>
        </p:nvSpPr>
        <p:spPr/>
        <p:txBody>
          <a:bodyPr/>
          <a:lstStyle/>
          <a:p>
            <a:r>
              <a:rPr lang="en-US" sz="3200" dirty="0" smtClean="0"/>
              <a:t>PREPARATION IS THE KEY TO SUCCESS</a:t>
            </a:r>
            <a:endParaRPr lang="en-US" dirty="0"/>
          </a:p>
        </p:txBody>
      </p:sp>
      <p:sp>
        <p:nvSpPr>
          <p:cNvPr id="4" name="Subtitle 1"/>
          <p:cNvSpPr txBox="1">
            <a:spLocks/>
          </p:cNvSpPr>
          <p:nvPr/>
        </p:nvSpPr>
        <p:spPr>
          <a:xfrm>
            <a:off x="704850" y="142148"/>
            <a:ext cx="7734300" cy="1312079"/>
          </a:xfrm>
          <a:prstGeom prst="rect">
            <a:avLst/>
          </a:prstGeom>
        </p:spPr>
        <p:txBody>
          <a:bodyPr vert="horz" lIns="91440" tIns="45720" rIns="91440" bIns="45720" rtlCol="0" anchor="b">
            <a:normAutofit/>
          </a:bodyPr>
          <a:lstStyle>
            <a:lvl1pPr marL="0" indent="0" algn="l" defTabSz="457200" rtl="0" eaLnBrk="1" latinLnBrk="0" hangingPunct="1">
              <a:spcBef>
                <a:spcPts val="0"/>
              </a:spcBef>
              <a:spcAft>
                <a:spcPts val="600"/>
              </a:spcAft>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ts val="0"/>
              </a:spcBef>
              <a:spcAft>
                <a:spcPts val="600"/>
              </a:spcAft>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ts val="0"/>
              </a:spcBef>
              <a:spcAft>
                <a:spcPts val="600"/>
              </a:spcAft>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ts val="0"/>
              </a:spcBef>
              <a:spcAft>
                <a:spcPts val="600"/>
              </a:spcAft>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ts val="0"/>
              </a:spcBef>
              <a:spcAft>
                <a:spcPts val="600"/>
              </a:spcAft>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r>
              <a:rPr lang="en-US" sz="4000" dirty="0" smtClean="0">
                <a:solidFill>
                  <a:schemeClr val="bg1"/>
                </a:solidFill>
              </a:rPr>
              <a:t>AHRQ Safety Program for Surgery</a:t>
            </a:r>
          </a:p>
          <a:p>
            <a:pPr algn="ctr">
              <a:spcAft>
                <a:spcPts val="0"/>
              </a:spcAft>
            </a:pPr>
            <a:r>
              <a:rPr lang="en-US" sz="2800" dirty="0" smtClean="0">
                <a:solidFill>
                  <a:schemeClr val="bg1"/>
                </a:solidFill>
              </a:rPr>
              <a:t>Onboarding</a:t>
            </a:r>
            <a:endParaRPr lang="en-US" sz="2800" dirty="0">
              <a:solidFill>
                <a:schemeClr val="bg1"/>
              </a:solidFill>
            </a:endParaRPr>
          </a:p>
        </p:txBody>
      </p:sp>
    </p:spTree>
    <p:extLst>
      <p:ext uri="{BB962C8B-B14F-4D97-AF65-F5344CB8AC3E}">
        <p14:creationId xmlns:p14="http://schemas.microsoft.com/office/powerpoint/2010/main" val="2223128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 Is Key to Success</a:t>
            </a:r>
            <a:endParaRPr lang="en-US" dirty="0"/>
          </a:p>
        </p:txBody>
      </p:sp>
      <p:sp>
        <p:nvSpPr>
          <p:cNvPr id="22531" name="Content Placeholder 2"/>
          <p:cNvSpPr>
            <a:spLocks noGrp="1"/>
          </p:cNvSpPr>
          <p:nvPr>
            <p:ph idx="1"/>
          </p:nvPr>
        </p:nvSpPr>
        <p:spPr/>
        <p:txBody>
          <a:bodyPr>
            <a:normAutofit/>
          </a:bodyPr>
          <a:lstStyle/>
          <a:p>
            <a:pPr marL="0" indent="0">
              <a:buNone/>
            </a:pPr>
            <a:r>
              <a:rPr lang="en-US" altLang="en-US" sz="2800" i="1" dirty="0">
                <a:solidFill>
                  <a:srgbClr val="4BACC6"/>
                </a:solidFill>
              </a:rPr>
              <a:t>Pre-work makes executive safety rounds </a:t>
            </a:r>
            <a:r>
              <a:rPr lang="en-US" altLang="en-US" sz="2800" i="1" dirty="0" smtClean="0">
                <a:solidFill>
                  <a:srgbClr val="4BACC6"/>
                </a:solidFill>
              </a:rPr>
              <a:t>successful</a:t>
            </a:r>
            <a:endParaRPr lang="en-US" altLang="en-US" sz="2800" dirty="0" smtClean="0"/>
          </a:p>
          <a:p>
            <a:pPr>
              <a:spcBef>
                <a:spcPts val="0"/>
              </a:spcBef>
              <a:spcAft>
                <a:spcPts val="600"/>
              </a:spcAft>
            </a:pPr>
            <a:r>
              <a:rPr lang="en-US" altLang="en-US" sz="2800" dirty="0" smtClean="0"/>
              <a:t>Schedule monthly executive safety rounds</a:t>
            </a:r>
          </a:p>
          <a:p>
            <a:pPr lvl="1">
              <a:spcBef>
                <a:spcPts val="0"/>
              </a:spcBef>
              <a:spcAft>
                <a:spcPts val="600"/>
              </a:spcAft>
              <a:buClr>
                <a:schemeClr val="accent5"/>
              </a:buClr>
            </a:pPr>
            <a:r>
              <a:rPr lang="en-US" altLang="en-US" sz="2400" dirty="0" smtClean="0"/>
              <a:t>Plan for the entire year</a:t>
            </a:r>
          </a:p>
          <a:p>
            <a:pPr lvl="1">
              <a:spcBef>
                <a:spcPts val="0"/>
              </a:spcBef>
              <a:spcAft>
                <a:spcPts val="600"/>
              </a:spcAft>
              <a:buClr>
                <a:schemeClr val="accent5"/>
              </a:buClr>
            </a:pPr>
            <a:r>
              <a:rPr lang="en-US" altLang="en-US" sz="2400" dirty="0" smtClean="0"/>
              <a:t>Add a time buffer</a:t>
            </a:r>
          </a:p>
          <a:p>
            <a:pPr>
              <a:spcBef>
                <a:spcPts val="0"/>
              </a:spcBef>
              <a:spcAft>
                <a:spcPts val="600"/>
              </a:spcAft>
            </a:pPr>
            <a:r>
              <a:rPr lang="en-US" altLang="en-US" sz="2800" dirty="0" smtClean="0"/>
              <a:t>Prepare the senior executive</a:t>
            </a:r>
          </a:p>
          <a:p>
            <a:pPr lvl="1">
              <a:spcBef>
                <a:spcPts val="0"/>
              </a:spcBef>
              <a:spcAft>
                <a:spcPts val="600"/>
              </a:spcAft>
              <a:buClr>
                <a:schemeClr val="accent5"/>
              </a:buClr>
            </a:pPr>
            <a:r>
              <a:rPr lang="en-US" altLang="en-US" sz="2400" dirty="0" smtClean="0"/>
              <a:t>Offer a tour of perioperative units</a:t>
            </a:r>
          </a:p>
          <a:p>
            <a:pPr lvl="1">
              <a:spcBef>
                <a:spcPts val="0"/>
              </a:spcBef>
              <a:spcAft>
                <a:spcPts val="600"/>
              </a:spcAft>
              <a:buClr>
                <a:schemeClr val="accent5"/>
              </a:buClr>
            </a:pPr>
            <a:r>
              <a:rPr lang="en-US" altLang="en-US" sz="2400" dirty="0" smtClean="0"/>
              <a:t>Share perioperative unit-specific information before the first executive safety rounds</a:t>
            </a:r>
          </a:p>
        </p:txBody>
      </p:sp>
      <p:sp>
        <p:nvSpPr>
          <p:cNvPr id="6" name="Slide Number Placeholder 2"/>
          <p:cNvSpPr>
            <a:spLocks noGrp="1"/>
          </p:cNvSpPr>
          <p:nvPr>
            <p:ph type="sldNum" sz="quarter" idx="4"/>
          </p:nvPr>
        </p:nvSpPr>
        <p:spPr>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rgbClr val="254B8E"/>
                </a:solidFill>
                <a:latin typeface="Arial" pitchFamily="34" charset="0"/>
                <a:ea typeface="MS PGothic" pitchFamily="34" charset="-128"/>
              </a:defRPr>
            </a:lvl1pPr>
            <a:lvl2pPr marL="742950" indent="-285750" eaLnBrk="0" hangingPunct="0">
              <a:spcBef>
                <a:spcPct val="20000"/>
              </a:spcBef>
              <a:buChar char="–"/>
              <a:defRPr sz="2600">
                <a:solidFill>
                  <a:srgbClr val="254B8E"/>
                </a:solidFill>
                <a:latin typeface="Arial" pitchFamily="34" charset="0"/>
                <a:ea typeface="MS PGothic" pitchFamily="34" charset="-128"/>
              </a:defRPr>
            </a:lvl2pPr>
            <a:lvl3pPr marL="1143000" indent="-228600" eaLnBrk="0" hangingPunct="0">
              <a:spcBef>
                <a:spcPct val="20000"/>
              </a:spcBef>
              <a:buChar char="•"/>
              <a:defRPr sz="2400">
                <a:solidFill>
                  <a:srgbClr val="254B8E"/>
                </a:solidFill>
                <a:latin typeface="Arial" pitchFamily="34" charset="0"/>
                <a:ea typeface="MS PGothic" pitchFamily="34" charset="-128"/>
              </a:defRPr>
            </a:lvl3pPr>
            <a:lvl4pPr marL="1600200" indent="-228600" eaLnBrk="0" hangingPunct="0">
              <a:spcBef>
                <a:spcPct val="20000"/>
              </a:spcBef>
              <a:buChar char="–"/>
              <a:defRPr sz="2000">
                <a:solidFill>
                  <a:srgbClr val="254B8E"/>
                </a:solidFill>
                <a:latin typeface="Arial" pitchFamily="34" charset="0"/>
                <a:ea typeface="MS PGothic" pitchFamily="34" charset="-128"/>
              </a:defRPr>
            </a:lvl4pPr>
            <a:lvl5pPr marL="2057400" indent="-228600" eaLnBrk="0" hangingPunct="0">
              <a:spcBef>
                <a:spcPct val="20000"/>
              </a:spcBef>
              <a:buChar char="»"/>
              <a:defRPr>
                <a:solidFill>
                  <a:srgbClr val="254B8E"/>
                </a:solidFill>
                <a:latin typeface="Arial" pitchFamily="34" charset="0"/>
                <a:ea typeface="MS PGothic" pitchFamily="34" charset="-128"/>
              </a:defRPr>
            </a:lvl5pPr>
            <a:lvl6pPr marL="25146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6pPr>
            <a:lvl7pPr marL="29718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7pPr>
            <a:lvl8pPr marL="34290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8pPr>
            <a:lvl9pPr marL="38862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9pPr>
          </a:lstStyle>
          <a:p>
            <a:pPr algn="l">
              <a:spcBef>
                <a:spcPct val="0"/>
              </a:spcBef>
              <a:buFontTx/>
              <a:buNone/>
              <a:defRPr/>
            </a:pPr>
            <a:fld id="{27F948C5-1B5B-4ADE-8400-D4CF48192E1C}" type="slidenum">
              <a:rPr lang="en-US" altLang="en-US" sz="1100" smtClean="0">
                <a:solidFill>
                  <a:srgbClr val="FFFFFF"/>
                </a:solidFill>
                <a:latin typeface="+mn-lt"/>
              </a:rPr>
              <a:pPr algn="l">
                <a:spcBef>
                  <a:spcPct val="0"/>
                </a:spcBef>
                <a:buFontTx/>
                <a:buNone/>
                <a:defRPr/>
              </a:pPr>
              <a:t>17</a:t>
            </a:fld>
            <a:endParaRPr lang="en-US" altLang="en-US" sz="1100" dirty="0" smtClean="0">
              <a:solidFill>
                <a:srgbClr val="FFFFFF"/>
              </a:solidFill>
              <a:latin typeface="+mn-lt"/>
            </a:endParaRPr>
          </a:p>
        </p:txBody>
      </p:sp>
    </p:spTree>
    <p:extLst>
      <p:ext uri="{BB962C8B-B14F-4D97-AF65-F5344CB8AC3E}">
        <p14:creationId xmlns:p14="http://schemas.microsoft.com/office/powerpoint/2010/main" val="37544952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chemeClr val="bg1"/>
                </a:solidFill>
                <a:cs typeface="Calibri"/>
              </a:rPr>
              <a:t>Executive Safety Rounds </a:t>
            </a:r>
            <a:r>
              <a:rPr lang="en-US" altLang="en-US" dirty="0" smtClean="0">
                <a:solidFill>
                  <a:schemeClr val="bg1"/>
                </a:solidFill>
                <a:cs typeface="Calibri"/>
              </a:rPr>
              <a:t>Kickoff</a:t>
            </a:r>
            <a:endParaRPr lang="en-US" dirty="0"/>
          </a:p>
        </p:txBody>
      </p:sp>
      <p:sp>
        <p:nvSpPr>
          <p:cNvPr id="24579" name="Content Placeholder 2"/>
          <p:cNvSpPr>
            <a:spLocks noGrp="1"/>
          </p:cNvSpPr>
          <p:nvPr>
            <p:ph idx="1"/>
          </p:nvPr>
        </p:nvSpPr>
        <p:spPr/>
        <p:txBody>
          <a:bodyPr>
            <a:noAutofit/>
          </a:bodyPr>
          <a:lstStyle/>
          <a:p>
            <a:pPr marL="0" indent="0">
              <a:spcAft>
                <a:spcPts val="1200"/>
              </a:spcAft>
              <a:buNone/>
            </a:pPr>
            <a:r>
              <a:rPr lang="en-US" altLang="en-US" sz="2800" i="1" dirty="0">
                <a:solidFill>
                  <a:srgbClr val="4BACC6"/>
                </a:solidFill>
              </a:rPr>
              <a:t>Make the most of your first safety rounds</a:t>
            </a:r>
            <a:endParaRPr lang="en-US" altLang="en-US" sz="2800" dirty="0" smtClean="0"/>
          </a:p>
          <a:p>
            <a:pPr>
              <a:spcBef>
                <a:spcPts val="0"/>
              </a:spcBef>
              <a:spcAft>
                <a:spcPts val="1200"/>
              </a:spcAft>
            </a:pPr>
            <a:r>
              <a:rPr lang="en-US" altLang="en-US" sz="2800" dirty="0" smtClean="0"/>
              <a:t>Gets your senior executive up to speed with concise clinical information and safety priorities</a:t>
            </a:r>
          </a:p>
          <a:p>
            <a:pPr>
              <a:spcBef>
                <a:spcPts val="0"/>
              </a:spcBef>
              <a:spcAft>
                <a:spcPts val="1200"/>
              </a:spcAft>
            </a:pPr>
            <a:r>
              <a:rPr lang="en-US" altLang="en-US" sz="2800" dirty="0" smtClean="0"/>
              <a:t>Prompts your team to prepare relevant information:</a:t>
            </a:r>
          </a:p>
          <a:p>
            <a:pPr lvl="1">
              <a:spcBef>
                <a:spcPts val="0"/>
              </a:spcBef>
              <a:spcAft>
                <a:spcPts val="600"/>
              </a:spcAft>
              <a:buClr>
                <a:schemeClr val="accent5"/>
              </a:buClr>
            </a:pPr>
            <a:r>
              <a:rPr lang="en-US" altLang="en-US" sz="2400" dirty="0" smtClean="0"/>
              <a:t>Safety culture survey results</a:t>
            </a:r>
          </a:p>
          <a:p>
            <a:pPr lvl="1">
              <a:spcBef>
                <a:spcPts val="0"/>
              </a:spcBef>
              <a:spcAft>
                <a:spcPts val="600"/>
              </a:spcAft>
              <a:buClr>
                <a:schemeClr val="accent5"/>
              </a:buClr>
            </a:pPr>
            <a:r>
              <a:rPr lang="en-US" altLang="en-US" sz="2400" dirty="0" smtClean="0"/>
              <a:t>The prioritized list of safety issues compiled from the Perioperative Staff Safety Assessment (PSSA)</a:t>
            </a:r>
          </a:p>
          <a:p>
            <a:pPr lvl="1">
              <a:spcBef>
                <a:spcPts val="0"/>
              </a:spcBef>
              <a:spcAft>
                <a:spcPts val="600"/>
              </a:spcAft>
              <a:buClr>
                <a:schemeClr val="accent5"/>
              </a:buClr>
            </a:pPr>
            <a:r>
              <a:rPr lang="en-US" altLang="en-US" sz="2400" dirty="0" smtClean="0"/>
              <a:t>Pertinent information about the unit that the senior executive might not know</a:t>
            </a:r>
          </a:p>
          <a:p>
            <a:pPr>
              <a:spcBef>
                <a:spcPts val="0"/>
              </a:spcBef>
              <a:spcAft>
                <a:spcPts val="1200"/>
              </a:spcAft>
            </a:pPr>
            <a:r>
              <a:rPr lang="en-US" altLang="en-US" sz="2800" dirty="0" smtClean="0"/>
              <a:t>Ensures entire team starts with same information</a:t>
            </a:r>
          </a:p>
          <a:p>
            <a:pPr>
              <a:spcBef>
                <a:spcPts val="0"/>
              </a:spcBef>
              <a:spcAft>
                <a:spcPts val="1200"/>
              </a:spcAft>
            </a:pPr>
            <a:endParaRPr lang="en-US" altLang="en-US" sz="2800" dirty="0" smtClean="0"/>
          </a:p>
        </p:txBody>
      </p:sp>
      <p:sp>
        <p:nvSpPr>
          <p:cNvPr id="6" name="Slide Number Placeholder 2"/>
          <p:cNvSpPr>
            <a:spLocks noGrp="1"/>
          </p:cNvSpPr>
          <p:nvPr>
            <p:ph type="sldNum" sz="quarter" idx="4"/>
          </p:nvPr>
        </p:nvSpPr>
        <p:spPr>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rgbClr val="254B8E"/>
                </a:solidFill>
                <a:latin typeface="Arial" pitchFamily="34" charset="0"/>
                <a:ea typeface="MS PGothic" pitchFamily="34" charset="-128"/>
              </a:defRPr>
            </a:lvl1pPr>
            <a:lvl2pPr marL="742950" indent="-285750" eaLnBrk="0" hangingPunct="0">
              <a:spcBef>
                <a:spcPct val="20000"/>
              </a:spcBef>
              <a:buChar char="–"/>
              <a:defRPr sz="2600">
                <a:solidFill>
                  <a:srgbClr val="254B8E"/>
                </a:solidFill>
                <a:latin typeface="Arial" pitchFamily="34" charset="0"/>
                <a:ea typeface="MS PGothic" pitchFamily="34" charset="-128"/>
              </a:defRPr>
            </a:lvl2pPr>
            <a:lvl3pPr marL="1143000" indent="-228600" eaLnBrk="0" hangingPunct="0">
              <a:spcBef>
                <a:spcPct val="20000"/>
              </a:spcBef>
              <a:buChar char="•"/>
              <a:defRPr sz="2400">
                <a:solidFill>
                  <a:srgbClr val="254B8E"/>
                </a:solidFill>
                <a:latin typeface="Arial" pitchFamily="34" charset="0"/>
                <a:ea typeface="MS PGothic" pitchFamily="34" charset="-128"/>
              </a:defRPr>
            </a:lvl3pPr>
            <a:lvl4pPr marL="1600200" indent="-228600" eaLnBrk="0" hangingPunct="0">
              <a:spcBef>
                <a:spcPct val="20000"/>
              </a:spcBef>
              <a:buChar char="–"/>
              <a:defRPr sz="2000">
                <a:solidFill>
                  <a:srgbClr val="254B8E"/>
                </a:solidFill>
                <a:latin typeface="Arial" pitchFamily="34" charset="0"/>
                <a:ea typeface="MS PGothic" pitchFamily="34" charset="-128"/>
              </a:defRPr>
            </a:lvl4pPr>
            <a:lvl5pPr marL="2057400" indent="-228600" eaLnBrk="0" hangingPunct="0">
              <a:spcBef>
                <a:spcPct val="20000"/>
              </a:spcBef>
              <a:buChar char="»"/>
              <a:defRPr>
                <a:solidFill>
                  <a:srgbClr val="254B8E"/>
                </a:solidFill>
                <a:latin typeface="Arial" pitchFamily="34" charset="0"/>
                <a:ea typeface="MS PGothic" pitchFamily="34" charset="-128"/>
              </a:defRPr>
            </a:lvl5pPr>
            <a:lvl6pPr marL="25146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6pPr>
            <a:lvl7pPr marL="29718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7pPr>
            <a:lvl8pPr marL="34290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8pPr>
            <a:lvl9pPr marL="38862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9pPr>
          </a:lstStyle>
          <a:p>
            <a:pPr algn="l">
              <a:spcBef>
                <a:spcPct val="0"/>
              </a:spcBef>
              <a:buFontTx/>
              <a:buNone/>
              <a:defRPr/>
            </a:pPr>
            <a:fld id="{27F948C5-1B5B-4ADE-8400-D4CF48192E1C}" type="slidenum">
              <a:rPr lang="en-US" altLang="en-US" sz="1100" smtClean="0">
                <a:solidFill>
                  <a:srgbClr val="FFFFFF"/>
                </a:solidFill>
                <a:latin typeface="+mn-lt"/>
              </a:rPr>
              <a:pPr algn="l">
                <a:spcBef>
                  <a:spcPct val="0"/>
                </a:spcBef>
                <a:buFontTx/>
                <a:buNone/>
                <a:defRPr/>
              </a:pPr>
              <a:t>18</a:t>
            </a:fld>
            <a:endParaRPr lang="en-US" altLang="en-US" sz="1100" dirty="0" smtClean="0">
              <a:solidFill>
                <a:srgbClr val="FFFFFF"/>
              </a:solidFill>
              <a:latin typeface="+mn-lt"/>
            </a:endParaRPr>
          </a:p>
        </p:txBody>
      </p:sp>
      <p:sp>
        <p:nvSpPr>
          <p:cNvPr id="5" name="Rectangle 2"/>
          <p:cNvSpPr txBox="1">
            <a:spLocks noChangeArrowheads="1"/>
          </p:cNvSpPr>
          <p:nvPr/>
        </p:nvSpPr>
        <p:spPr>
          <a:xfrm>
            <a:off x="457200" y="443052"/>
            <a:ext cx="8229600" cy="6858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pPr algn="ctr"/>
            <a:endParaRPr lang="en-US" altLang="en-US" sz="4000" dirty="0" smtClean="0">
              <a:solidFill>
                <a:schemeClr val="bg1"/>
              </a:solidFill>
              <a:latin typeface="Calibri"/>
              <a:cs typeface="Calibri"/>
            </a:endParaRPr>
          </a:p>
        </p:txBody>
      </p:sp>
    </p:spTree>
    <p:extLst>
      <p:ext uri="{BB962C8B-B14F-4D97-AF65-F5344CB8AC3E}">
        <p14:creationId xmlns:p14="http://schemas.microsoft.com/office/powerpoint/2010/main" val="391420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chemeClr val="bg1"/>
                </a:solidFill>
                <a:cs typeface="Calibri"/>
              </a:rPr>
              <a:t>Executive Safety Rounds </a:t>
            </a:r>
            <a:r>
              <a:rPr lang="en-US" altLang="en-US" dirty="0" smtClean="0">
                <a:solidFill>
                  <a:schemeClr val="bg1"/>
                </a:solidFill>
                <a:cs typeface="Calibri"/>
              </a:rPr>
              <a:t>Kickoff</a:t>
            </a:r>
            <a:endParaRPr lang="en-US" dirty="0"/>
          </a:p>
        </p:txBody>
      </p:sp>
      <p:sp>
        <p:nvSpPr>
          <p:cNvPr id="25603" name="Content Placeholder 2"/>
          <p:cNvSpPr>
            <a:spLocks noGrp="1"/>
          </p:cNvSpPr>
          <p:nvPr>
            <p:ph idx="1"/>
          </p:nvPr>
        </p:nvSpPr>
        <p:spPr/>
        <p:txBody>
          <a:bodyPr>
            <a:normAutofit/>
          </a:bodyPr>
          <a:lstStyle/>
          <a:p>
            <a:pPr marL="0" indent="0">
              <a:spcAft>
                <a:spcPts val="1200"/>
              </a:spcAft>
              <a:buNone/>
            </a:pPr>
            <a:r>
              <a:rPr lang="en-US" altLang="en-US" sz="2800" i="1" dirty="0">
                <a:solidFill>
                  <a:srgbClr val="4BACC6"/>
                </a:solidFill>
              </a:rPr>
              <a:t>Step 1: Hospital Survey on Patient Safety Culture assessment composite </a:t>
            </a:r>
            <a:r>
              <a:rPr lang="en-US" altLang="en-US" sz="2800" i="1" dirty="0" smtClean="0">
                <a:solidFill>
                  <a:srgbClr val="4BACC6"/>
                </a:solidFill>
              </a:rPr>
              <a:t>scores</a:t>
            </a:r>
            <a:endParaRPr lang="en-US" altLang="en-US" sz="2800" dirty="0" smtClean="0"/>
          </a:p>
          <a:p>
            <a:pPr>
              <a:spcBef>
                <a:spcPts val="0"/>
              </a:spcBef>
              <a:spcAft>
                <a:spcPts val="1200"/>
              </a:spcAft>
            </a:pPr>
            <a:r>
              <a:rPr lang="en-US" altLang="en-US" sz="2800" dirty="0" smtClean="0"/>
              <a:t>Share your Safety Culture Survey (HSOPS) scores</a:t>
            </a:r>
          </a:p>
          <a:p>
            <a:pPr>
              <a:spcAft>
                <a:spcPts val="1200"/>
              </a:spcAft>
            </a:pPr>
            <a:r>
              <a:rPr lang="en-US" altLang="en-US" sz="2800" dirty="0" smtClean="0"/>
              <a:t>Show the </a:t>
            </a:r>
            <a:r>
              <a:rPr lang="en-US" altLang="en-US" sz="2800" dirty="0"/>
              <a:t>composite scores </a:t>
            </a:r>
            <a:r>
              <a:rPr lang="en-US" altLang="en-US" sz="2800" dirty="0" smtClean="0"/>
              <a:t>graphs provided in HSOPS aggregate reports </a:t>
            </a:r>
          </a:p>
          <a:p>
            <a:pPr>
              <a:spcAft>
                <a:spcPts val="1200"/>
              </a:spcAft>
            </a:pPr>
            <a:r>
              <a:rPr lang="en-US" altLang="en-US" sz="2800" dirty="0" smtClean="0"/>
              <a:t>Consider a brief safety culture summary</a:t>
            </a:r>
            <a:r>
              <a:rPr lang="en-US" altLang="ja-JP" sz="2800" dirty="0" smtClean="0"/>
              <a:t>, highlighting important points or culture score results</a:t>
            </a:r>
          </a:p>
        </p:txBody>
      </p:sp>
      <p:sp>
        <p:nvSpPr>
          <p:cNvPr id="5" name="Slide Number Placeholder 2"/>
          <p:cNvSpPr>
            <a:spLocks noGrp="1"/>
          </p:cNvSpPr>
          <p:nvPr>
            <p:ph type="sldNum" sz="quarter" idx="4"/>
          </p:nvPr>
        </p:nvSpPr>
        <p:spPr>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rgbClr val="254B8E"/>
                </a:solidFill>
                <a:latin typeface="Arial" pitchFamily="34" charset="0"/>
                <a:ea typeface="MS PGothic" pitchFamily="34" charset="-128"/>
              </a:defRPr>
            </a:lvl1pPr>
            <a:lvl2pPr marL="742950" indent="-285750" eaLnBrk="0" hangingPunct="0">
              <a:spcBef>
                <a:spcPct val="20000"/>
              </a:spcBef>
              <a:buChar char="–"/>
              <a:defRPr sz="2600">
                <a:solidFill>
                  <a:srgbClr val="254B8E"/>
                </a:solidFill>
                <a:latin typeface="Arial" pitchFamily="34" charset="0"/>
                <a:ea typeface="MS PGothic" pitchFamily="34" charset="-128"/>
              </a:defRPr>
            </a:lvl2pPr>
            <a:lvl3pPr marL="1143000" indent="-228600" eaLnBrk="0" hangingPunct="0">
              <a:spcBef>
                <a:spcPct val="20000"/>
              </a:spcBef>
              <a:buChar char="•"/>
              <a:defRPr sz="2400">
                <a:solidFill>
                  <a:srgbClr val="254B8E"/>
                </a:solidFill>
                <a:latin typeface="Arial" pitchFamily="34" charset="0"/>
                <a:ea typeface="MS PGothic" pitchFamily="34" charset="-128"/>
              </a:defRPr>
            </a:lvl3pPr>
            <a:lvl4pPr marL="1600200" indent="-228600" eaLnBrk="0" hangingPunct="0">
              <a:spcBef>
                <a:spcPct val="20000"/>
              </a:spcBef>
              <a:buChar char="–"/>
              <a:defRPr sz="2000">
                <a:solidFill>
                  <a:srgbClr val="254B8E"/>
                </a:solidFill>
                <a:latin typeface="Arial" pitchFamily="34" charset="0"/>
                <a:ea typeface="MS PGothic" pitchFamily="34" charset="-128"/>
              </a:defRPr>
            </a:lvl4pPr>
            <a:lvl5pPr marL="2057400" indent="-228600" eaLnBrk="0" hangingPunct="0">
              <a:spcBef>
                <a:spcPct val="20000"/>
              </a:spcBef>
              <a:buChar char="»"/>
              <a:defRPr>
                <a:solidFill>
                  <a:srgbClr val="254B8E"/>
                </a:solidFill>
                <a:latin typeface="Arial" pitchFamily="34" charset="0"/>
                <a:ea typeface="MS PGothic" pitchFamily="34" charset="-128"/>
              </a:defRPr>
            </a:lvl5pPr>
            <a:lvl6pPr marL="25146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6pPr>
            <a:lvl7pPr marL="29718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7pPr>
            <a:lvl8pPr marL="34290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8pPr>
            <a:lvl9pPr marL="38862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9pPr>
          </a:lstStyle>
          <a:p>
            <a:pPr algn="l">
              <a:spcBef>
                <a:spcPct val="0"/>
              </a:spcBef>
              <a:buFontTx/>
              <a:buNone/>
              <a:defRPr/>
            </a:pPr>
            <a:fld id="{27F948C5-1B5B-4ADE-8400-D4CF48192E1C}" type="slidenum">
              <a:rPr lang="en-US" altLang="en-US" sz="1100" smtClean="0">
                <a:solidFill>
                  <a:srgbClr val="FFFFFF"/>
                </a:solidFill>
                <a:latin typeface="+mn-lt"/>
              </a:rPr>
              <a:pPr algn="l">
                <a:spcBef>
                  <a:spcPct val="0"/>
                </a:spcBef>
                <a:buFontTx/>
                <a:buNone/>
                <a:defRPr/>
              </a:pPr>
              <a:t>19</a:t>
            </a:fld>
            <a:endParaRPr lang="en-US" altLang="en-US" sz="1100" dirty="0" smtClean="0">
              <a:solidFill>
                <a:srgbClr val="FFFFFF"/>
              </a:solidFill>
              <a:latin typeface="+mn-lt"/>
            </a:endParaRPr>
          </a:p>
        </p:txBody>
      </p:sp>
      <p:sp>
        <p:nvSpPr>
          <p:cNvPr id="6" name="Rectangle 2"/>
          <p:cNvSpPr txBox="1">
            <a:spLocks noChangeArrowheads="1"/>
          </p:cNvSpPr>
          <p:nvPr/>
        </p:nvSpPr>
        <p:spPr>
          <a:xfrm>
            <a:off x="0" y="465144"/>
            <a:ext cx="9144000" cy="6858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pPr algn="ctr"/>
            <a:endParaRPr lang="en-US" altLang="en-US" sz="4000" dirty="0" smtClean="0">
              <a:solidFill>
                <a:schemeClr val="bg1"/>
              </a:solidFill>
              <a:latin typeface="Calibri"/>
              <a:cs typeface="Calibri"/>
            </a:endParaRPr>
          </a:p>
        </p:txBody>
      </p:sp>
      <p:sp>
        <p:nvSpPr>
          <p:cNvPr id="7" name="Rectangle 6" descr="Question: Do you know how to access your HSOPS aggregate report? &#10;&#10;Set off in blue box for visual interest."/>
          <p:cNvSpPr/>
          <p:nvPr/>
        </p:nvSpPr>
        <p:spPr bwMode="auto">
          <a:xfrm>
            <a:off x="1388838" y="5415731"/>
            <a:ext cx="6324600" cy="697316"/>
          </a:xfrm>
          <a:prstGeom prst="rect">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lvl="1" algn="ctr" eaLnBrk="0" fontAlgn="base" hangingPunct="0">
              <a:spcBef>
                <a:spcPts val="400"/>
              </a:spcBef>
              <a:spcAft>
                <a:spcPts val="400"/>
              </a:spcAft>
            </a:pPr>
            <a:r>
              <a:rPr lang="en-US" sz="1600" b="1" dirty="0" smtClean="0">
                <a:solidFill>
                  <a:srgbClr val="000000"/>
                </a:solidFill>
                <a:latin typeface="Gill Sans MT"/>
                <a:cs typeface="Gill Sans MT"/>
              </a:rPr>
              <a:t>Question:</a:t>
            </a:r>
            <a:r>
              <a:rPr lang="en-US" sz="1600" dirty="0" smtClean="0">
                <a:solidFill>
                  <a:srgbClr val="000000"/>
                </a:solidFill>
                <a:latin typeface="Gill Sans MT"/>
                <a:cs typeface="Gill Sans MT"/>
              </a:rPr>
              <a:t> Do you know how to access your HSOPS aggregate report? </a:t>
            </a:r>
            <a:endParaRPr lang="en-US" sz="1600" dirty="0">
              <a:solidFill>
                <a:srgbClr val="000000"/>
              </a:solidFill>
              <a:latin typeface="Gill Sans MT"/>
              <a:cs typeface="Gill Sans MT"/>
            </a:endParaRPr>
          </a:p>
        </p:txBody>
      </p:sp>
    </p:spTree>
    <p:extLst>
      <p:ext uri="{BB962C8B-B14F-4D97-AF65-F5344CB8AC3E}">
        <p14:creationId xmlns:p14="http://schemas.microsoft.com/office/powerpoint/2010/main" val="3239882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solidFill>
                  <a:schemeClr val="bg1"/>
                </a:solidFill>
              </a:rPr>
              <a:t>Why Do We Need an Executive?</a:t>
            </a:r>
            <a:endParaRPr lang="en-US" sz="4000" dirty="0">
              <a:solidFill>
                <a:schemeClr val="bg1"/>
              </a:solidFill>
            </a:endParaRPr>
          </a:p>
        </p:txBody>
      </p:sp>
      <p:sp>
        <p:nvSpPr>
          <p:cNvPr id="2" name="TextBox 1"/>
          <p:cNvSpPr txBox="1"/>
          <p:nvPr/>
        </p:nvSpPr>
        <p:spPr>
          <a:xfrm>
            <a:off x="3201450" y="1524569"/>
            <a:ext cx="5238750" cy="4093428"/>
          </a:xfrm>
          <a:prstGeom prst="rect">
            <a:avLst/>
          </a:prstGeom>
          <a:noFill/>
        </p:spPr>
        <p:txBody>
          <a:bodyPr wrap="square" rtlCol="0">
            <a:spAutoFit/>
          </a:bodyPr>
          <a:lstStyle/>
          <a:p>
            <a:r>
              <a:rPr lang="en-US" sz="2000" dirty="0" smtClean="0">
                <a:latin typeface="Calibri"/>
                <a:cs typeface="Calibri"/>
              </a:rPr>
              <a:t>We discussed our PSSA data with the team at a monthly meeting. Our clinicians were concerned that the esophageal probes used in the operating room were inaccurate. They wanted to try more expensive bladder temperature probes. We knew we had to build our project around temperature measures our clinicians believed were valid. Our executive advocated for our team and got us the bladder probes. Her ability to remove higher level barriers was a crucial component of our success.</a:t>
            </a:r>
          </a:p>
          <a:p>
            <a:endParaRPr lang="en-US" sz="2000" dirty="0">
              <a:latin typeface="Calibri"/>
              <a:cs typeface="Calibri"/>
            </a:endParaRPr>
          </a:p>
          <a:p>
            <a:pPr algn="r"/>
            <a:r>
              <a:rPr lang="en-US" sz="2000" b="1" dirty="0">
                <a:solidFill>
                  <a:srgbClr val="008080"/>
                </a:solidFill>
                <a:latin typeface="Calibri"/>
                <a:cs typeface="Calibri"/>
              </a:rPr>
              <a:t>--</a:t>
            </a:r>
            <a:r>
              <a:rPr lang="en-US" sz="2000" dirty="0" smtClean="0">
                <a:latin typeface="Calibri"/>
                <a:cs typeface="Calibri"/>
              </a:rPr>
              <a:t> Surgical Safety Team Leader</a:t>
            </a:r>
            <a:endParaRPr lang="en-US" sz="2000" dirty="0">
              <a:latin typeface="Calibri"/>
              <a:cs typeface="Calibri"/>
            </a:endParaRPr>
          </a:p>
        </p:txBody>
      </p:sp>
      <p:pic>
        <p:nvPicPr>
          <p:cNvPr id="4" name="Picture 3" descr="Man in casual business attire holding clipboard in left arm and raising index finger of right hand." title="Man with clipboard"/>
          <p:cNvPicPr>
            <a:picLocks noChangeAspect="1"/>
          </p:cNvPicPr>
          <p:nvPr/>
        </p:nvPicPr>
        <p:blipFill>
          <a:blip r:embed="rId3"/>
          <a:stretch>
            <a:fillRect/>
          </a:stretch>
        </p:blipFill>
        <p:spPr>
          <a:xfrm>
            <a:off x="664087" y="994868"/>
            <a:ext cx="2117159" cy="5201641"/>
          </a:xfrm>
          <a:prstGeom prst="rect">
            <a:avLst/>
          </a:prstGeom>
        </p:spPr>
      </p:pic>
      <p:sp>
        <p:nvSpPr>
          <p:cNvPr id="10" name="TextBox 9"/>
          <p:cNvSpPr txBox="1"/>
          <p:nvPr/>
        </p:nvSpPr>
        <p:spPr>
          <a:xfrm>
            <a:off x="2562286" y="1121379"/>
            <a:ext cx="898712" cy="1323439"/>
          </a:xfrm>
          <a:prstGeom prst="rect">
            <a:avLst/>
          </a:prstGeom>
          <a:noFill/>
        </p:spPr>
        <p:txBody>
          <a:bodyPr wrap="square" rtlCol="0">
            <a:spAutoFit/>
          </a:bodyPr>
          <a:lstStyle/>
          <a:p>
            <a:r>
              <a:rPr lang="en-US" sz="8000" b="1" dirty="0" smtClean="0">
                <a:solidFill>
                  <a:srgbClr val="4BACC6"/>
                </a:solidFill>
                <a:latin typeface="Times"/>
                <a:cs typeface="Times"/>
              </a:rPr>
              <a:t>“</a:t>
            </a:r>
            <a:endParaRPr lang="en-US" sz="8000" b="1" dirty="0">
              <a:solidFill>
                <a:srgbClr val="4BACC6"/>
              </a:solidFill>
              <a:latin typeface="Times"/>
              <a:cs typeface="Times"/>
            </a:endParaRPr>
          </a:p>
        </p:txBody>
      </p:sp>
      <p:sp>
        <p:nvSpPr>
          <p:cNvPr id="11" name="TextBox 10"/>
          <p:cNvSpPr txBox="1"/>
          <p:nvPr/>
        </p:nvSpPr>
        <p:spPr>
          <a:xfrm>
            <a:off x="8192813" y="4315341"/>
            <a:ext cx="898712" cy="1323439"/>
          </a:xfrm>
          <a:prstGeom prst="rect">
            <a:avLst/>
          </a:prstGeom>
          <a:noFill/>
        </p:spPr>
        <p:txBody>
          <a:bodyPr wrap="square" rtlCol="0">
            <a:spAutoFit/>
          </a:bodyPr>
          <a:lstStyle/>
          <a:p>
            <a:r>
              <a:rPr lang="en-US" sz="8000" b="1" dirty="0" smtClean="0">
                <a:solidFill>
                  <a:srgbClr val="4BACC6"/>
                </a:solidFill>
                <a:latin typeface="Times"/>
                <a:cs typeface="Times"/>
              </a:rPr>
              <a:t>”</a:t>
            </a:r>
            <a:endParaRPr lang="en-US" sz="8000" b="1" dirty="0">
              <a:solidFill>
                <a:srgbClr val="4BACC6"/>
              </a:solidFill>
              <a:latin typeface="Times"/>
              <a:cs typeface="Times"/>
            </a:endParaRPr>
          </a:p>
        </p:txBody>
      </p:sp>
    </p:spTree>
    <p:extLst>
      <p:ext uri="{BB962C8B-B14F-4D97-AF65-F5344CB8AC3E}">
        <p14:creationId xmlns:p14="http://schemas.microsoft.com/office/powerpoint/2010/main" val="2262003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Safety Rounds Kickoff</a:t>
            </a:r>
            <a:endParaRPr lang="en-US" dirty="0"/>
          </a:p>
        </p:txBody>
      </p:sp>
      <p:sp>
        <p:nvSpPr>
          <p:cNvPr id="26627" name="Content Placeholder 2"/>
          <p:cNvSpPr>
            <a:spLocks noGrp="1"/>
          </p:cNvSpPr>
          <p:nvPr>
            <p:ph idx="1"/>
          </p:nvPr>
        </p:nvSpPr>
        <p:spPr/>
        <p:txBody>
          <a:bodyPr>
            <a:normAutofit/>
          </a:bodyPr>
          <a:lstStyle/>
          <a:p>
            <a:pPr marL="0" indent="0">
              <a:buNone/>
            </a:pPr>
            <a:r>
              <a:rPr lang="en-US" altLang="en-US" sz="2800" i="1" dirty="0">
                <a:solidFill>
                  <a:srgbClr val="4BACC6"/>
                </a:solidFill>
              </a:rPr>
              <a:t>Step 2: Collated </a:t>
            </a:r>
            <a:r>
              <a:rPr lang="en-US" altLang="en-US" sz="2800" i="1" dirty="0" smtClean="0">
                <a:solidFill>
                  <a:srgbClr val="4BACC6"/>
                </a:solidFill>
              </a:rPr>
              <a:t>PSSA responses</a:t>
            </a:r>
            <a:endParaRPr lang="en-US" altLang="en-US" sz="2800" dirty="0" smtClean="0"/>
          </a:p>
          <a:p>
            <a:pPr>
              <a:spcBef>
                <a:spcPts val="0"/>
              </a:spcBef>
              <a:spcAft>
                <a:spcPts val="600"/>
              </a:spcAft>
            </a:pPr>
            <a:r>
              <a:rPr lang="en-US" altLang="en-US" sz="2800" dirty="0" smtClean="0"/>
              <a:t>Use the PSSA responses grouped by commonly identified defect categories such as equipment, teamwork, and infection control</a:t>
            </a:r>
          </a:p>
          <a:p>
            <a:pPr>
              <a:spcBef>
                <a:spcPts val="0"/>
              </a:spcBef>
              <a:spcAft>
                <a:spcPts val="600"/>
              </a:spcAft>
            </a:pPr>
            <a:r>
              <a:rPr lang="en-US" altLang="en-US" sz="2800" dirty="0" smtClean="0"/>
              <a:t>Provide a table to summarize your clinical area’</a:t>
            </a:r>
            <a:r>
              <a:rPr lang="en-US" altLang="ja-JP" sz="2800" dirty="0" smtClean="0"/>
              <a:t>s safety priorities</a:t>
            </a:r>
          </a:p>
          <a:p>
            <a:pPr>
              <a:spcBef>
                <a:spcPts val="0"/>
              </a:spcBef>
              <a:spcAft>
                <a:spcPts val="600"/>
              </a:spcAft>
            </a:pPr>
            <a:r>
              <a:rPr lang="en-US" altLang="ja-JP" sz="2800" dirty="0" smtClean="0"/>
              <a:t>Allows bird’s-eye view of safety challenges as well as meaningful evidence that familiarizes executive with concerns</a:t>
            </a:r>
          </a:p>
        </p:txBody>
      </p:sp>
      <p:sp>
        <p:nvSpPr>
          <p:cNvPr id="6" name="Slide Number Placeholder 2"/>
          <p:cNvSpPr>
            <a:spLocks noGrp="1"/>
          </p:cNvSpPr>
          <p:nvPr>
            <p:ph type="sldNum" sz="quarter" idx="4"/>
          </p:nvPr>
        </p:nvSpPr>
        <p:spPr>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rgbClr val="254B8E"/>
                </a:solidFill>
                <a:latin typeface="Arial" pitchFamily="34" charset="0"/>
                <a:ea typeface="MS PGothic" pitchFamily="34" charset="-128"/>
              </a:defRPr>
            </a:lvl1pPr>
            <a:lvl2pPr marL="742950" indent="-285750" eaLnBrk="0" hangingPunct="0">
              <a:spcBef>
                <a:spcPct val="20000"/>
              </a:spcBef>
              <a:buChar char="–"/>
              <a:defRPr sz="2600">
                <a:solidFill>
                  <a:srgbClr val="254B8E"/>
                </a:solidFill>
                <a:latin typeface="Arial" pitchFamily="34" charset="0"/>
                <a:ea typeface="MS PGothic" pitchFamily="34" charset="-128"/>
              </a:defRPr>
            </a:lvl2pPr>
            <a:lvl3pPr marL="1143000" indent="-228600" eaLnBrk="0" hangingPunct="0">
              <a:spcBef>
                <a:spcPct val="20000"/>
              </a:spcBef>
              <a:buChar char="•"/>
              <a:defRPr sz="2400">
                <a:solidFill>
                  <a:srgbClr val="254B8E"/>
                </a:solidFill>
                <a:latin typeface="Arial" pitchFamily="34" charset="0"/>
                <a:ea typeface="MS PGothic" pitchFamily="34" charset="-128"/>
              </a:defRPr>
            </a:lvl3pPr>
            <a:lvl4pPr marL="1600200" indent="-228600" eaLnBrk="0" hangingPunct="0">
              <a:spcBef>
                <a:spcPct val="20000"/>
              </a:spcBef>
              <a:buChar char="–"/>
              <a:defRPr sz="2000">
                <a:solidFill>
                  <a:srgbClr val="254B8E"/>
                </a:solidFill>
                <a:latin typeface="Arial" pitchFamily="34" charset="0"/>
                <a:ea typeface="MS PGothic" pitchFamily="34" charset="-128"/>
              </a:defRPr>
            </a:lvl4pPr>
            <a:lvl5pPr marL="2057400" indent="-228600" eaLnBrk="0" hangingPunct="0">
              <a:spcBef>
                <a:spcPct val="20000"/>
              </a:spcBef>
              <a:buChar char="»"/>
              <a:defRPr>
                <a:solidFill>
                  <a:srgbClr val="254B8E"/>
                </a:solidFill>
                <a:latin typeface="Arial" pitchFamily="34" charset="0"/>
                <a:ea typeface="MS PGothic" pitchFamily="34" charset="-128"/>
              </a:defRPr>
            </a:lvl5pPr>
            <a:lvl6pPr marL="25146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6pPr>
            <a:lvl7pPr marL="29718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7pPr>
            <a:lvl8pPr marL="34290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8pPr>
            <a:lvl9pPr marL="38862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9pPr>
          </a:lstStyle>
          <a:p>
            <a:pPr algn="l">
              <a:spcBef>
                <a:spcPct val="0"/>
              </a:spcBef>
              <a:buFontTx/>
              <a:buNone/>
              <a:defRPr/>
            </a:pPr>
            <a:fld id="{27F948C5-1B5B-4ADE-8400-D4CF48192E1C}" type="slidenum">
              <a:rPr lang="en-US" altLang="en-US" sz="1100" smtClean="0">
                <a:solidFill>
                  <a:srgbClr val="FFFFFF"/>
                </a:solidFill>
                <a:latin typeface="+mn-lt"/>
              </a:rPr>
              <a:pPr algn="l">
                <a:spcBef>
                  <a:spcPct val="0"/>
                </a:spcBef>
                <a:buFontTx/>
                <a:buNone/>
                <a:defRPr/>
              </a:pPr>
              <a:t>20</a:t>
            </a:fld>
            <a:endParaRPr lang="en-US" altLang="en-US" sz="1100" dirty="0" smtClean="0">
              <a:solidFill>
                <a:srgbClr val="FFFFFF"/>
              </a:solidFill>
              <a:latin typeface="+mn-lt"/>
            </a:endParaRPr>
          </a:p>
        </p:txBody>
      </p:sp>
      <p:sp>
        <p:nvSpPr>
          <p:cNvPr id="7" name="Title 1"/>
          <p:cNvSpPr txBox="1">
            <a:spLocks/>
          </p:cNvSpPr>
          <p:nvPr/>
        </p:nvSpPr>
        <p:spPr>
          <a:xfrm>
            <a:off x="1479550" y="1384300"/>
            <a:ext cx="6610350" cy="969963"/>
          </a:xfrm>
          <a:prstGeom prst="rect">
            <a:avLst/>
          </a:prstGeom>
        </p:spPr>
        <p:txBody>
          <a:bodyPr vert="horz" lIns="91440" tIns="45720" rIns="91440" bIns="45720" rtlCol="0" anchor="ctr">
            <a:noAutofit/>
          </a:bodyPr>
          <a:lstStyle>
            <a:lvl1pPr algn="ctr" defTabSz="457200" rtl="0" eaLnBrk="1" latinLnBrk="0" hangingPunct="1">
              <a:lnSpc>
                <a:spcPct val="90000"/>
              </a:lnSpc>
              <a:spcBef>
                <a:spcPct val="0"/>
              </a:spcBef>
              <a:buNone/>
              <a:defRPr sz="4000" kern="1200">
                <a:solidFill>
                  <a:schemeClr val="bg1"/>
                </a:solidFill>
                <a:latin typeface="+mj-lt"/>
                <a:ea typeface="+mj-ea"/>
                <a:cs typeface="+mj-cs"/>
              </a:defRPr>
            </a:lvl1pPr>
          </a:lstStyle>
          <a:p>
            <a:pPr marL="1092200" indent="-1092200" algn="l"/>
            <a:endParaRPr lang="en-US" altLang="en-US" sz="2800" i="1" dirty="0" smtClean="0">
              <a:solidFill>
                <a:srgbClr val="4BACC6"/>
              </a:solidFill>
            </a:endParaRPr>
          </a:p>
        </p:txBody>
      </p:sp>
    </p:spTree>
    <p:extLst>
      <p:ext uri="{BB962C8B-B14F-4D97-AF65-F5344CB8AC3E}">
        <p14:creationId xmlns:p14="http://schemas.microsoft.com/office/powerpoint/2010/main" val="19095203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Safety Rounds Kickoff</a:t>
            </a:r>
            <a:endParaRPr lang="en-US" dirty="0"/>
          </a:p>
        </p:txBody>
      </p:sp>
      <p:sp>
        <p:nvSpPr>
          <p:cNvPr id="27651" name="Content Placeholder 2"/>
          <p:cNvSpPr>
            <a:spLocks noGrp="1"/>
          </p:cNvSpPr>
          <p:nvPr>
            <p:ph idx="1"/>
          </p:nvPr>
        </p:nvSpPr>
        <p:spPr/>
        <p:txBody>
          <a:bodyPr>
            <a:noAutofit/>
          </a:bodyPr>
          <a:lstStyle/>
          <a:p>
            <a:pPr marL="0" indent="0">
              <a:buNone/>
            </a:pPr>
            <a:r>
              <a:rPr lang="en-US" altLang="en-US" sz="2800" i="1" dirty="0">
                <a:solidFill>
                  <a:srgbClr val="4BACC6"/>
                </a:solidFill>
              </a:rPr>
              <a:t>Step 3: Pertinent clinical area </a:t>
            </a:r>
            <a:r>
              <a:rPr lang="en-US" altLang="en-US" sz="2800" i="1" dirty="0" smtClean="0">
                <a:solidFill>
                  <a:srgbClr val="4BACC6"/>
                </a:solidFill>
              </a:rPr>
              <a:t>information</a:t>
            </a:r>
            <a:endParaRPr lang="en-US" altLang="en-US" sz="2800" dirty="0" smtClean="0"/>
          </a:p>
          <a:p>
            <a:pPr>
              <a:spcBef>
                <a:spcPts val="0"/>
              </a:spcBef>
              <a:spcAft>
                <a:spcPts val="600"/>
              </a:spcAft>
            </a:pPr>
            <a:r>
              <a:rPr lang="en-US" altLang="en-US" sz="2800" dirty="0" smtClean="0"/>
              <a:t>Include points or graphs with information about your clinical area that your executive may not know</a:t>
            </a:r>
          </a:p>
          <a:p>
            <a:pPr>
              <a:spcBef>
                <a:spcPts val="0"/>
              </a:spcBef>
              <a:spcAft>
                <a:spcPts val="600"/>
              </a:spcAft>
            </a:pPr>
            <a:r>
              <a:rPr lang="en-US" altLang="en-US" sz="2800" dirty="0" smtClean="0"/>
              <a:t>Relevant information</a:t>
            </a:r>
          </a:p>
          <a:p>
            <a:pPr lvl="1">
              <a:spcBef>
                <a:spcPts val="0"/>
              </a:spcBef>
              <a:spcAft>
                <a:spcPts val="600"/>
              </a:spcAft>
              <a:buClr>
                <a:schemeClr val="accent5"/>
              </a:buClr>
            </a:pPr>
            <a:r>
              <a:rPr lang="en-US" altLang="en-US" sz="2400" dirty="0" smtClean="0"/>
              <a:t>Staff turnover rate</a:t>
            </a:r>
            <a:endParaRPr lang="en-US" altLang="en-US" sz="2400" dirty="0"/>
          </a:p>
          <a:p>
            <a:pPr lvl="1">
              <a:spcBef>
                <a:spcPts val="0"/>
              </a:spcBef>
              <a:spcAft>
                <a:spcPts val="600"/>
              </a:spcAft>
              <a:buClr>
                <a:schemeClr val="accent5"/>
              </a:buClr>
            </a:pPr>
            <a:r>
              <a:rPr lang="en-US" altLang="en-US" sz="2400" dirty="0" smtClean="0"/>
              <a:t>Number and type of surgical cases</a:t>
            </a:r>
            <a:endParaRPr lang="en-US" altLang="en-US" sz="2400" dirty="0"/>
          </a:p>
          <a:p>
            <a:pPr lvl="1">
              <a:spcBef>
                <a:spcPts val="0"/>
              </a:spcBef>
              <a:spcAft>
                <a:spcPts val="600"/>
              </a:spcAft>
              <a:buClr>
                <a:schemeClr val="accent5"/>
              </a:buClr>
            </a:pPr>
            <a:r>
              <a:rPr lang="en-US" altLang="en-US" sz="2400" dirty="0" smtClean="0"/>
              <a:t>Safety event rates</a:t>
            </a:r>
            <a:endParaRPr lang="en-US" altLang="en-US" sz="2400" dirty="0"/>
          </a:p>
          <a:p>
            <a:pPr lvl="1">
              <a:spcBef>
                <a:spcPts val="0"/>
              </a:spcBef>
              <a:spcAft>
                <a:spcPts val="600"/>
              </a:spcAft>
              <a:buClr>
                <a:schemeClr val="accent5"/>
              </a:buClr>
            </a:pPr>
            <a:r>
              <a:rPr lang="en-US" altLang="en-US" sz="2400" dirty="0" smtClean="0"/>
              <a:t>Surgical site infection rate</a:t>
            </a:r>
            <a:endParaRPr lang="en-US" altLang="en-US" sz="2400" dirty="0"/>
          </a:p>
          <a:p>
            <a:pPr lvl="1">
              <a:spcBef>
                <a:spcPts val="0"/>
              </a:spcBef>
              <a:spcAft>
                <a:spcPts val="600"/>
              </a:spcAft>
              <a:buClr>
                <a:schemeClr val="accent5"/>
              </a:buClr>
            </a:pPr>
            <a:r>
              <a:rPr lang="en-US" altLang="en-US" sz="2400" dirty="0"/>
              <a:t>O</a:t>
            </a:r>
            <a:r>
              <a:rPr lang="en-US" altLang="en-US" sz="2400" dirty="0" smtClean="0"/>
              <a:t>ther NSQIP data</a:t>
            </a:r>
          </a:p>
        </p:txBody>
      </p:sp>
    </p:spTree>
    <p:extLst>
      <p:ext uri="{BB962C8B-B14F-4D97-AF65-F5344CB8AC3E}">
        <p14:creationId xmlns:p14="http://schemas.microsoft.com/office/powerpoint/2010/main" val="4359459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smtClean="0"/>
              <a:t>Executive Safety Rounds Kickoff</a:t>
            </a:r>
            <a:endParaRPr lang="en-US" dirty="0"/>
          </a:p>
        </p:txBody>
      </p:sp>
      <p:sp>
        <p:nvSpPr>
          <p:cNvPr id="28675" name="Content Placeholder 2"/>
          <p:cNvSpPr>
            <a:spLocks noGrp="1"/>
          </p:cNvSpPr>
          <p:nvPr>
            <p:ph idx="1"/>
          </p:nvPr>
        </p:nvSpPr>
        <p:spPr/>
        <p:txBody>
          <a:bodyPr>
            <a:normAutofit/>
          </a:bodyPr>
          <a:lstStyle/>
          <a:p>
            <a:pPr marL="0" indent="0">
              <a:spcAft>
                <a:spcPts val="1200"/>
              </a:spcAft>
              <a:buNone/>
            </a:pPr>
            <a:r>
              <a:rPr lang="en-US" altLang="en-US" sz="2800" i="1" dirty="0">
                <a:solidFill>
                  <a:schemeClr val="accent5"/>
                </a:solidFill>
              </a:rPr>
              <a:t>Concrete engagement </a:t>
            </a:r>
            <a:r>
              <a:rPr lang="en-US" altLang="en-US" sz="2800" i="1" dirty="0" smtClean="0">
                <a:solidFill>
                  <a:schemeClr val="accent5"/>
                </a:solidFill>
              </a:rPr>
              <a:t>strategy</a:t>
            </a:r>
            <a:endParaRPr lang="en-US" altLang="en-US" sz="2800" dirty="0" smtClean="0"/>
          </a:p>
          <a:p>
            <a:pPr>
              <a:spcBef>
                <a:spcPts val="0"/>
              </a:spcBef>
              <a:spcAft>
                <a:spcPts val="1200"/>
              </a:spcAft>
            </a:pPr>
            <a:r>
              <a:rPr lang="en-US" altLang="en-US" sz="2800" dirty="0" smtClean="0"/>
              <a:t>Begin with executive walk-through of the clinical area, led by a frontline clinician</a:t>
            </a:r>
          </a:p>
          <a:p>
            <a:pPr>
              <a:spcBef>
                <a:spcPts val="0"/>
              </a:spcBef>
              <a:spcAft>
                <a:spcPts val="1200"/>
              </a:spcAft>
            </a:pPr>
            <a:r>
              <a:rPr lang="en-US" altLang="en-US" sz="2800" dirty="0" smtClean="0"/>
              <a:t>Solicit collaboration with sit-down discussions that are open to all staff</a:t>
            </a:r>
            <a:endParaRPr lang="en-US" altLang="en-US" sz="2800" dirty="0"/>
          </a:p>
          <a:p>
            <a:pPr>
              <a:spcBef>
                <a:spcPts val="0"/>
              </a:spcBef>
              <a:spcAft>
                <a:spcPts val="1200"/>
              </a:spcAft>
            </a:pPr>
            <a:r>
              <a:rPr lang="en-US" altLang="en-US" sz="2800" dirty="0" smtClean="0"/>
              <a:t>Review identified safety issues together</a:t>
            </a:r>
          </a:p>
          <a:p>
            <a:pPr>
              <a:spcBef>
                <a:spcPts val="0"/>
              </a:spcBef>
              <a:spcAft>
                <a:spcPts val="1200"/>
              </a:spcAft>
            </a:pPr>
            <a:r>
              <a:rPr lang="en-US" altLang="en-US" sz="2800" dirty="0"/>
              <a:t>E</a:t>
            </a:r>
            <a:r>
              <a:rPr lang="en-US" altLang="en-US" sz="2800" dirty="0" smtClean="0"/>
              <a:t>xecutive can help prioritize your perioperative units’ </a:t>
            </a:r>
            <a:r>
              <a:rPr lang="en-US" altLang="ja-JP" sz="2800" dirty="0" smtClean="0"/>
              <a:t>safety concerns</a:t>
            </a:r>
            <a:endParaRPr lang="en-US" altLang="en-US" sz="2800" dirty="0" smtClean="0"/>
          </a:p>
        </p:txBody>
      </p:sp>
      <p:sp>
        <p:nvSpPr>
          <p:cNvPr id="6" name="Slide Number Placeholder 2"/>
          <p:cNvSpPr>
            <a:spLocks noGrp="1"/>
          </p:cNvSpPr>
          <p:nvPr>
            <p:ph type="sldNum" sz="quarter" idx="4"/>
          </p:nvPr>
        </p:nvSpPr>
        <p:spPr>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rgbClr val="254B8E"/>
                </a:solidFill>
                <a:latin typeface="Arial" pitchFamily="34" charset="0"/>
                <a:ea typeface="MS PGothic" pitchFamily="34" charset="-128"/>
              </a:defRPr>
            </a:lvl1pPr>
            <a:lvl2pPr marL="742950" indent="-285750" eaLnBrk="0" hangingPunct="0">
              <a:spcBef>
                <a:spcPct val="20000"/>
              </a:spcBef>
              <a:buChar char="–"/>
              <a:defRPr sz="2600">
                <a:solidFill>
                  <a:srgbClr val="254B8E"/>
                </a:solidFill>
                <a:latin typeface="Arial" pitchFamily="34" charset="0"/>
                <a:ea typeface="MS PGothic" pitchFamily="34" charset="-128"/>
              </a:defRPr>
            </a:lvl2pPr>
            <a:lvl3pPr marL="1143000" indent="-228600" eaLnBrk="0" hangingPunct="0">
              <a:spcBef>
                <a:spcPct val="20000"/>
              </a:spcBef>
              <a:buChar char="•"/>
              <a:defRPr sz="2400">
                <a:solidFill>
                  <a:srgbClr val="254B8E"/>
                </a:solidFill>
                <a:latin typeface="Arial" pitchFamily="34" charset="0"/>
                <a:ea typeface="MS PGothic" pitchFamily="34" charset="-128"/>
              </a:defRPr>
            </a:lvl3pPr>
            <a:lvl4pPr marL="1600200" indent="-228600" eaLnBrk="0" hangingPunct="0">
              <a:spcBef>
                <a:spcPct val="20000"/>
              </a:spcBef>
              <a:buChar char="–"/>
              <a:defRPr sz="2000">
                <a:solidFill>
                  <a:srgbClr val="254B8E"/>
                </a:solidFill>
                <a:latin typeface="Arial" pitchFamily="34" charset="0"/>
                <a:ea typeface="MS PGothic" pitchFamily="34" charset="-128"/>
              </a:defRPr>
            </a:lvl4pPr>
            <a:lvl5pPr marL="2057400" indent="-228600" eaLnBrk="0" hangingPunct="0">
              <a:spcBef>
                <a:spcPct val="20000"/>
              </a:spcBef>
              <a:buChar char="»"/>
              <a:defRPr>
                <a:solidFill>
                  <a:srgbClr val="254B8E"/>
                </a:solidFill>
                <a:latin typeface="Arial" pitchFamily="34" charset="0"/>
                <a:ea typeface="MS PGothic" pitchFamily="34" charset="-128"/>
              </a:defRPr>
            </a:lvl5pPr>
            <a:lvl6pPr marL="25146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6pPr>
            <a:lvl7pPr marL="29718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7pPr>
            <a:lvl8pPr marL="34290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8pPr>
            <a:lvl9pPr marL="38862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9pPr>
          </a:lstStyle>
          <a:p>
            <a:pPr algn="l">
              <a:spcBef>
                <a:spcPct val="0"/>
              </a:spcBef>
              <a:buFontTx/>
              <a:buNone/>
              <a:defRPr/>
            </a:pPr>
            <a:fld id="{27F948C5-1B5B-4ADE-8400-D4CF48192E1C}" type="slidenum">
              <a:rPr lang="en-US" altLang="en-US" sz="1100" smtClean="0">
                <a:solidFill>
                  <a:srgbClr val="FFFFFF"/>
                </a:solidFill>
                <a:latin typeface="+mn-lt"/>
              </a:rPr>
              <a:pPr algn="l">
                <a:spcBef>
                  <a:spcPct val="0"/>
                </a:spcBef>
                <a:buFontTx/>
                <a:buNone/>
                <a:defRPr/>
              </a:pPr>
              <a:t>22</a:t>
            </a:fld>
            <a:endParaRPr lang="en-US" altLang="en-US" sz="1100" dirty="0" smtClean="0">
              <a:solidFill>
                <a:srgbClr val="FFFFFF"/>
              </a:solidFill>
              <a:latin typeface="+mn-lt"/>
            </a:endParaRPr>
          </a:p>
        </p:txBody>
      </p:sp>
      <p:sp>
        <p:nvSpPr>
          <p:cNvPr id="7" name="Title 1"/>
          <p:cNvSpPr txBox="1">
            <a:spLocks/>
          </p:cNvSpPr>
          <p:nvPr/>
        </p:nvSpPr>
        <p:spPr>
          <a:xfrm>
            <a:off x="1498600" y="1309733"/>
            <a:ext cx="7200900" cy="685800"/>
          </a:xfrm>
          <a:prstGeom prst="rect">
            <a:avLst/>
          </a:prstGeom>
        </p:spPr>
        <p:txBody>
          <a:bodyPr vert="horz" lIns="91440" tIns="45720" rIns="91440" bIns="45720" rtlCol="0" anchor="ctr">
            <a:normAutofit/>
          </a:bodyPr>
          <a:lstStyle>
            <a:lvl1pPr algn="ctr" defTabSz="457200" rtl="0" eaLnBrk="1" latinLnBrk="0" hangingPunct="1">
              <a:lnSpc>
                <a:spcPct val="90000"/>
              </a:lnSpc>
              <a:spcBef>
                <a:spcPct val="0"/>
              </a:spcBef>
              <a:buNone/>
              <a:defRPr sz="4000" kern="1200">
                <a:solidFill>
                  <a:schemeClr val="bg1"/>
                </a:solidFill>
                <a:latin typeface="+mj-lt"/>
                <a:ea typeface="+mj-ea"/>
                <a:cs typeface="+mj-cs"/>
              </a:defRPr>
            </a:lvl1pPr>
          </a:lstStyle>
          <a:p>
            <a:pPr algn="l"/>
            <a:endParaRPr lang="en-US" altLang="en-US" sz="2800" i="1" dirty="0" smtClean="0">
              <a:solidFill>
                <a:schemeClr val="accent5"/>
              </a:solidFill>
            </a:endParaRPr>
          </a:p>
        </p:txBody>
      </p:sp>
    </p:spTree>
    <p:extLst>
      <p:ext uri="{BB962C8B-B14F-4D97-AF65-F5344CB8AC3E}">
        <p14:creationId xmlns:p14="http://schemas.microsoft.com/office/powerpoint/2010/main" val="18119334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Executive Safety Rounds </a:t>
            </a:r>
            <a:r>
              <a:rPr lang="en-US" dirty="0" smtClean="0"/>
              <a:t>Kickoff</a:t>
            </a:r>
            <a:endParaRPr lang="en-US" dirty="0"/>
          </a:p>
        </p:txBody>
      </p:sp>
      <p:sp>
        <p:nvSpPr>
          <p:cNvPr id="29699" name="Content Placeholder 2"/>
          <p:cNvSpPr>
            <a:spLocks noGrp="1"/>
          </p:cNvSpPr>
          <p:nvPr>
            <p:ph idx="1"/>
          </p:nvPr>
        </p:nvSpPr>
        <p:spPr/>
        <p:txBody>
          <a:bodyPr>
            <a:noAutofit/>
          </a:bodyPr>
          <a:lstStyle/>
          <a:p>
            <a:pPr marL="0" indent="0">
              <a:spcAft>
                <a:spcPts val="1200"/>
              </a:spcAft>
              <a:buNone/>
            </a:pPr>
            <a:r>
              <a:rPr lang="en-US" altLang="en-US" sz="2800" i="1" dirty="0">
                <a:solidFill>
                  <a:srgbClr val="4BACC6"/>
                </a:solidFill>
                <a:cs typeface="Calibri"/>
              </a:rPr>
              <a:t>Start with small changes </a:t>
            </a:r>
            <a:r>
              <a:rPr lang="en-US" altLang="en-US" sz="2800" i="1" dirty="0" smtClean="0">
                <a:solidFill>
                  <a:srgbClr val="4BACC6"/>
                </a:solidFill>
                <a:cs typeface="Calibri"/>
              </a:rPr>
              <a:t>first</a:t>
            </a:r>
            <a:endParaRPr lang="en-US" altLang="en-US" sz="2800" dirty="0" smtClean="0"/>
          </a:p>
          <a:p>
            <a:pPr>
              <a:spcBef>
                <a:spcPts val="0"/>
              </a:spcBef>
              <a:spcAft>
                <a:spcPts val="1200"/>
              </a:spcAft>
            </a:pPr>
            <a:r>
              <a:rPr lang="en-US" altLang="en-US" sz="2800" dirty="0" smtClean="0"/>
              <a:t>View the </a:t>
            </a:r>
            <a:r>
              <a:rPr lang="en-US" altLang="en-US" sz="2800" i="1" dirty="0" smtClean="0"/>
              <a:t>Engage the Senior Executive </a:t>
            </a:r>
            <a:r>
              <a:rPr lang="en-US" altLang="en-US" sz="2800" dirty="0" smtClean="0"/>
              <a:t>video</a:t>
            </a:r>
          </a:p>
          <a:p>
            <a:pPr>
              <a:spcBef>
                <a:spcPts val="0"/>
              </a:spcBef>
              <a:spcAft>
                <a:spcPts val="1200"/>
              </a:spcAft>
            </a:pPr>
            <a:r>
              <a:rPr lang="en-US" altLang="en-US" sz="2800" dirty="0" smtClean="0"/>
              <a:t>Use planning resources to guide senior executive</a:t>
            </a:r>
          </a:p>
          <a:p>
            <a:pPr lvl="1">
              <a:spcBef>
                <a:spcPts val="0"/>
              </a:spcBef>
              <a:spcAft>
                <a:spcPts val="1200"/>
              </a:spcAft>
              <a:buClr>
                <a:schemeClr val="accent5"/>
              </a:buClr>
            </a:pPr>
            <a:r>
              <a:rPr lang="en-US" altLang="en-US" sz="2400" dirty="0"/>
              <a:t>CEO and Senior Executive Checklist</a:t>
            </a:r>
          </a:p>
          <a:p>
            <a:pPr lvl="1">
              <a:spcBef>
                <a:spcPts val="0"/>
              </a:spcBef>
              <a:spcAft>
                <a:spcPts val="1200"/>
              </a:spcAft>
              <a:buClr>
                <a:schemeClr val="accent5"/>
              </a:buClr>
            </a:pPr>
            <a:r>
              <a:rPr lang="en-US" altLang="en-US" sz="2400" dirty="0"/>
              <a:t>Safety Issues Worksheet for Senior Executive Partnership </a:t>
            </a:r>
          </a:p>
          <a:p>
            <a:pPr>
              <a:spcBef>
                <a:spcPts val="0"/>
              </a:spcBef>
              <a:spcAft>
                <a:spcPts val="1200"/>
              </a:spcAft>
            </a:pPr>
            <a:r>
              <a:rPr lang="en-US" altLang="en-US" sz="2800" dirty="0" smtClean="0"/>
              <a:t>Implement executive </a:t>
            </a:r>
            <a:r>
              <a:rPr lang="en-US" altLang="en-US" sz="2800" dirty="0"/>
              <a:t>s</a:t>
            </a:r>
            <a:r>
              <a:rPr lang="en-US" altLang="en-US" sz="2800" dirty="0" smtClean="0"/>
              <a:t>afety </a:t>
            </a:r>
            <a:r>
              <a:rPr lang="en-US" altLang="en-US" sz="2800" dirty="0"/>
              <a:t>r</a:t>
            </a:r>
            <a:r>
              <a:rPr lang="en-US" altLang="en-US" sz="2800" dirty="0" smtClean="0"/>
              <a:t>ounds in your hospital</a:t>
            </a:r>
          </a:p>
        </p:txBody>
      </p:sp>
      <p:sp>
        <p:nvSpPr>
          <p:cNvPr id="5" name="Slide Number Placeholder 2"/>
          <p:cNvSpPr>
            <a:spLocks noGrp="1"/>
          </p:cNvSpPr>
          <p:nvPr>
            <p:ph type="sldNum" sz="quarter" idx="4"/>
          </p:nvPr>
        </p:nvSpPr>
        <p:spPr>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rgbClr val="254B8E"/>
                </a:solidFill>
                <a:latin typeface="Arial" pitchFamily="34" charset="0"/>
                <a:ea typeface="MS PGothic" pitchFamily="34" charset="-128"/>
              </a:defRPr>
            </a:lvl1pPr>
            <a:lvl2pPr marL="742950" indent="-285750" eaLnBrk="0" hangingPunct="0">
              <a:spcBef>
                <a:spcPct val="20000"/>
              </a:spcBef>
              <a:buChar char="–"/>
              <a:defRPr sz="2600">
                <a:solidFill>
                  <a:srgbClr val="254B8E"/>
                </a:solidFill>
                <a:latin typeface="Arial" pitchFamily="34" charset="0"/>
                <a:ea typeface="MS PGothic" pitchFamily="34" charset="-128"/>
              </a:defRPr>
            </a:lvl2pPr>
            <a:lvl3pPr marL="1143000" indent="-228600" eaLnBrk="0" hangingPunct="0">
              <a:spcBef>
                <a:spcPct val="20000"/>
              </a:spcBef>
              <a:buChar char="•"/>
              <a:defRPr sz="2400">
                <a:solidFill>
                  <a:srgbClr val="254B8E"/>
                </a:solidFill>
                <a:latin typeface="Arial" pitchFamily="34" charset="0"/>
                <a:ea typeface="MS PGothic" pitchFamily="34" charset="-128"/>
              </a:defRPr>
            </a:lvl3pPr>
            <a:lvl4pPr marL="1600200" indent="-228600" eaLnBrk="0" hangingPunct="0">
              <a:spcBef>
                <a:spcPct val="20000"/>
              </a:spcBef>
              <a:buChar char="–"/>
              <a:defRPr sz="2000">
                <a:solidFill>
                  <a:srgbClr val="254B8E"/>
                </a:solidFill>
                <a:latin typeface="Arial" pitchFamily="34" charset="0"/>
                <a:ea typeface="MS PGothic" pitchFamily="34" charset="-128"/>
              </a:defRPr>
            </a:lvl4pPr>
            <a:lvl5pPr marL="2057400" indent="-228600" eaLnBrk="0" hangingPunct="0">
              <a:spcBef>
                <a:spcPct val="20000"/>
              </a:spcBef>
              <a:buChar char="»"/>
              <a:defRPr>
                <a:solidFill>
                  <a:srgbClr val="254B8E"/>
                </a:solidFill>
                <a:latin typeface="Arial" pitchFamily="34" charset="0"/>
                <a:ea typeface="MS PGothic" pitchFamily="34" charset="-128"/>
              </a:defRPr>
            </a:lvl5pPr>
            <a:lvl6pPr marL="25146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6pPr>
            <a:lvl7pPr marL="29718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7pPr>
            <a:lvl8pPr marL="34290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8pPr>
            <a:lvl9pPr marL="38862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9pPr>
          </a:lstStyle>
          <a:p>
            <a:pPr algn="l">
              <a:spcBef>
                <a:spcPct val="0"/>
              </a:spcBef>
              <a:buFontTx/>
              <a:buNone/>
              <a:defRPr/>
            </a:pPr>
            <a:fld id="{27F948C5-1B5B-4ADE-8400-D4CF48192E1C}" type="slidenum">
              <a:rPr lang="en-US" altLang="en-US" sz="1100" smtClean="0">
                <a:solidFill>
                  <a:srgbClr val="FFFFFF"/>
                </a:solidFill>
                <a:latin typeface="+mn-lt"/>
              </a:rPr>
              <a:pPr algn="l">
                <a:spcBef>
                  <a:spcPct val="0"/>
                </a:spcBef>
                <a:buFontTx/>
                <a:buNone/>
                <a:defRPr/>
              </a:pPr>
              <a:t>23</a:t>
            </a:fld>
            <a:endParaRPr lang="en-US" altLang="en-US" sz="1100" dirty="0" smtClean="0">
              <a:solidFill>
                <a:srgbClr val="FFFFFF"/>
              </a:solidFill>
              <a:latin typeface="+mn-lt"/>
            </a:endParaRPr>
          </a:p>
        </p:txBody>
      </p:sp>
      <p:sp>
        <p:nvSpPr>
          <p:cNvPr id="8" name="Title 1"/>
          <p:cNvSpPr txBox="1">
            <a:spLocks/>
          </p:cNvSpPr>
          <p:nvPr/>
        </p:nvSpPr>
        <p:spPr>
          <a:xfrm>
            <a:off x="1682750" y="1366838"/>
            <a:ext cx="54991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endParaRPr lang="en-US" altLang="en-US" sz="2800" i="1" dirty="0" smtClean="0">
              <a:solidFill>
                <a:srgbClr val="4BACC6"/>
              </a:solidFill>
              <a:latin typeface="Calibri"/>
              <a:cs typeface="Calibri"/>
            </a:endParaRPr>
          </a:p>
        </p:txBody>
      </p:sp>
      <p:sp>
        <p:nvSpPr>
          <p:cNvPr id="9" name="Title 1"/>
          <p:cNvSpPr txBox="1">
            <a:spLocks/>
          </p:cNvSpPr>
          <p:nvPr/>
        </p:nvSpPr>
        <p:spPr>
          <a:xfrm>
            <a:off x="457200" y="290652"/>
            <a:ext cx="8229600" cy="1143000"/>
          </a:xfrm>
          <a:prstGeom prst="rect">
            <a:avLst/>
          </a:prstGeom>
        </p:spPr>
        <p:txBody>
          <a:bodyPr anchor="ctr"/>
          <a:lstStyle>
            <a:lvl1pPr algn="ctr" defTabSz="457200" rtl="0" eaLnBrk="1" latinLnBrk="0" hangingPunct="1">
              <a:lnSpc>
                <a:spcPct val="90000"/>
              </a:lnSpc>
              <a:spcBef>
                <a:spcPct val="0"/>
              </a:spcBef>
              <a:buNone/>
              <a:defRPr sz="4000" kern="1200">
                <a:solidFill>
                  <a:schemeClr val="bg1"/>
                </a:solidFill>
                <a:latin typeface="+mj-lt"/>
                <a:ea typeface="+mj-ea"/>
                <a:cs typeface="+mj-cs"/>
              </a:defRPr>
            </a:lvl1pPr>
          </a:lstStyle>
          <a:p>
            <a:endParaRPr lang="en-US" dirty="0"/>
          </a:p>
        </p:txBody>
      </p:sp>
      <p:sp>
        <p:nvSpPr>
          <p:cNvPr id="2" name="TextBox 1"/>
          <p:cNvSpPr txBox="1"/>
          <p:nvPr/>
        </p:nvSpPr>
        <p:spPr>
          <a:xfrm>
            <a:off x="4432300" y="1003300"/>
            <a:ext cx="184666" cy="369332"/>
          </a:xfrm>
          <a:prstGeom prst="rect">
            <a:avLst/>
          </a:prstGeom>
          <a:noFill/>
        </p:spPr>
        <p:txBody>
          <a:bodyPr wrap="none" rtlCol="0">
            <a:spAutoFit/>
          </a:bodyPr>
          <a:lstStyle/>
          <a:p>
            <a:endParaRPr lang="en-US" dirty="0"/>
          </a:p>
        </p:txBody>
      </p:sp>
      <p:sp>
        <p:nvSpPr>
          <p:cNvPr id="4" name="Rectangle 3" descr="TIP: Video and planning resources available in the CUSP toolkit on the AHRQ Web site.&#10;&#10;Set off in blue box for visual interest."/>
          <p:cNvSpPr/>
          <p:nvPr/>
        </p:nvSpPr>
        <p:spPr>
          <a:xfrm>
            <a:off x="1964738" y="5220344"/>
            <a:ext cx="5214524" cy="76591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TIP:</a:t>
            </a:r>
            <a:r>
              <a:rPr lang="en-US" dirty="0" smtClean="0"/>
              <a:t> Video and planning resources available in the CUSP toolkit on the </a:t>
            </a:r>
            <a:r>
              <a:rPr lang="en-US" dirty="0" smtClean="0">
                <a:hlinkClick r:id="rId3"/>
              </a:rPr>
              <a:t>AHRQ </a:t>
            </a:r>
            <a:r>
              <a:rPr lang="en-US" dirty="0">
                <a:hlinkClick r:id="rId3"/>
              </a:rPr>
              <a:t>Web </a:t>
            </a:r>
            <a:r>
              <a:rPr lang="en-US" dirty="0" smtClean="0">
                <a:hlinkClick r:id="rId3"/>
              </a:rPr>
              <a:t>site</a:t>
            </a:r>
            <a:r>
              <a:rPr lang="en-US" dirty="0" smtClean="0"/>
              <a:t>.</a:t>
            </a:r>
            <a:endParaRPr lang="en-US" dirty="0"/>
          </a:p>
        </p:txBody>
      </p:sp>
    </p:spTree>
    <p:extLst>
      <p:ext uri="{BB962C8B-B14F-4D97-AF65-F5344CB8AC3E}">
        <p14:creationId xmlns:p14="http://schemas.microsoft.com/office/powerpoint/2010/main" val="3820355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References</a:t>
            </a:r>
            <a:endParaRPr lang="en-US" sz="3200" dirty="0">
              <a:solidFill>
                <a:schemeClr val="bg1"/>
              </a:solidFill>
            </a:endParaRPr>
          </a:p>
        </p:txBody>
      </p:sp>
      <p:sp>
        <p:nvSpPr>
          <p:cNvPr id="3" name="Content Placeholder 2"/>
          <p:cNvSpPr>
            <a:spLocks noGrp="1"/>
          </p:cNvSpPr>
          <p:nvPr>
            <p:ph idx="1"/>
          </p:nvPr>
        </p:nvSpPr>
        <p:spPr/>
        <p:txBody>
          <a:bodyPr>
            <a:noAutofit/>
          </a:bodyPr>
          <a:lstStyle/>
          <a:p>
            <a:pPr marL="457200" indent="-457200">
              <a:spcBef>
                <a:spcPts val="0"/>
              </a:spcBef>
              <a:spcAft>
                <a:spcPts val="1200"/>
              </a:spcAft>
              <a:buFont typeface="+mj-lt"/>
              <a:buAutoNum type="arabicPeriod"/>
            </a:pPr>
            <a:r>
              <a:rPr lang="en-US" altLang="en-US" sz="2400" dirty="0" smtClean="0">
                <a:solidFill>
                  <a:srgbClr val="000000"/>
                </a:solidFill>
                <a:latin typeface="Calibri"/>
                <a:cs typeface="Calibri"/>
              </a:rPr>
              <a:t>Health Services Advisory Group, Inc. National Impact Assessment of Medicare Quality Measures. Baltimore, MD: Centers for Medicare &amp; Medicaid Services; March 2012. </a:t>
            </a:r>
            <a:r>
              <a:rPr lang="en-US" altLang="en-US" sz="2400" dirty="0" smtClean="0">
                <a:solidFill>
                  <a:srgbClr val="000000"/>
                </a:solidFill>
                <a:latin typeface="Calibri"/>
                <a:cs typeface="Calibri"/>
                <a:hlinkClick r:id="rId2"/>
              </a:rPr>
              <a:t>https</a:t>
            </a:r>
            <a:r>
              <a:rPr lang="en-US" altLang="en-US" sz="2400" dirty="0">
                <a:solidFill>
                  <a:srgbClr val="000000"/>
                </a:solidFill>
                <a:latin typeface="Calibri"/>
                <a:cs typeface="Calibri"/>
                <a:hlinkClick r:id="rId2"/>
              </a:rPr>
              <a:t>://www.cms.gov/Medicare/Quality-Initiatives-Patient-Assessment-Instruments/QualityMeasures/Downloads/</a:t>
            </a:r>
            <a:r>
              <a:rPr lang="en-US" altLang="en-US" sz="2400" dirty="0" smtClean="0">
                <a:solidFill>
                  <a:srgbClr val="000000"/>
                </a:solidFill>
                <a:latin typeface="Calibri"/>
                <a:cs typeface="Calibri"/>
                <a:hlinkClick r:id="rId2"/>
              </a:rPr>
              <a:t>NationalImpactAssessmentofQualityMeasuresFINAL.PDF</a:t>
            </a:r>
            <a:r>
              <a:rPr lang="en-US" altLang="en-US" sz="2400" dirty="0" smtClean="0">
                <a:solidFill>
                  <a:srgbClr val="000000"/>
                </a:solidFill>
                <a:latin typeface="Calibri"/>
                <a:cs typeface="Calibri"/>
              </a:rPr>
              <a:t>.</a:t>
            </a:r>
          </a:p>
          <a:p>
            <a:pPr marL="457200" indent="-457200">
              <a:spcBef>
                <a:spcPts val="0"/>
              </a:spcBef>
              <a:spcAft>
                <a:spcPts val="1200"/>
              </a:spcAft>
              <a:buFont typeface="+mj-lt"/>
              <a:buAutoNum type="arabicPeriod"/>
            </a:pPr>
            <a:r>
              <a:rPr lang="en-US" sz="2400" dirty="0" smtClean="0">
                <a:solidFill>
                  <a:srgbClr val="000000"/>
                </a:solidFill>
                <a:latin typeface="Calibri"/>
                <a:ea typeface="Lucida Grande"/>
                <a:cs typeface="Calibri"/>
              </a:rPr>
              <a:t>Joint Commission on Accreditation of Healthcare Organizations. </a:t>
            </a:r>
            <a:r>
              <a:rPr lang="en-US" sz="2400" dirty="0">
                <a:solidFill>
                  <a:srgbClr val="000000"/>
                </a:solidFill>
                <a:latin typeface="Calibri"/>
                <a:ea typeface="Lucida Grande"/>
                <a:cs typeface="Calibri"/>
              </a:rPr>
              <a:t>Sentinel Event </a:t>
            </a:r>
            <a:r>
              <a:rPr lang="en-US" sz="2400" dirty="0" smtClean="0">
                <a:solidFill>
                  <a:srgbClr val="000000"/>
                </a:solidFill>
                <a:latin typeface="Calibri"/>
                <a:ea typeface="Lucida Grande"/>
                <a:cs typeface="Calibri"/>
              </a:rPr>
              <a:t>Data, 1995-2011. </a:t>
            </a:r>
            <a:r>
              <a:rPr lang="en-US" sz="2400" dirty="0">
                <a:solidFill>
                  <a:srgbClr val="000000"/>
                </a:solidFill>
                <a:latin typeface="Calibri"/>
                <a:ea typeface="Lucida Grande"/>
                <a:cs typeface="Calibri"/>
                <a:hlinkClick r:id="rId3"/>
              </a:rPr>
              <a:t>http://www.jointcommission.org/sentinel_event_data_general</a:t>
            </a:r>
            <a:r>
              <a:rPr lang="en-US" sz="2400" dirty="0" smtClean="0">
                <a:solidFill>
                  <a:srgbClr val="000000"/>
                </a:solidFill>
                <a:latin typeface="Calibri"/>
                <a:ea typeface="Lucida Grande"/>
                <a:cs typeface="Calibri"/>
                <a:hlinkClick r:id="rId3"/>
              </a:rPr>
              <a:t>/</a:t>
            </a:r>
            <a:r>
              <a:rPr lang="en-US" sz="2400" dirty="0" smtClean="0">
                <a:solidFill>
                  <a:srgbClr val="000000"/>
                </a:solidFill>
                <a:latin typeface="Calibri"/>
                <a:ea typeface="Lucida Grande"/>
                <a:cs typeface="Calibri"/>
              </a:rPr>
              <a:t>. Accessed September 21, 2014.</a:t>
            </a:r>
          </a:p>
        </p:txBody>
      </p:sp>
    </p:spTree>
    <p:extLst>
      <p:ext uri="{BB962C8B-B14F-4D97-AF65-F5344CB8AC3E}">
        <p14:creationId xmlns:p14="http://schemas.microsoft.com/office/powerpoint/2010/main" val="307317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8195" name="Content Placeholder 2"/>
          <p:cNvSpPr>
            <a:spLocks noGrp="1"/>
          </p:cNvSpPr>
          <p:nvPr>
            <p:ph idx="1"/>
          </p:nvPr>
        </p:nvSpPr>
        <p:spPr/>
        <p:txBody>
          <a:bodyPr>
            <a:normAutofit/>
          </a:bodyPr>
          <a:lstStyle/>
          <a:p>
            <a:pPr marL="0" indent="0">
              <a:spcBef>
                <a:spcPts val="0"/>
              </a:spcBef>
              <a:spcAft>
                <a:spcPts val="1200"/>
              </a:spcAft>
              <a:buNone/>
            </a:pPr>
            <a:r>
              <a:rPr lang="en-US" altLang="en-US" sz="2800" dirty="0" smtClean="0"/>
              <a:t>After this session, you will be able to–</a:t>
            </a:r>
          </a:p>
          <a:p>
            <a:pPr>
              <a:spcBef>
                <a:spcPts val="0"/>
              </a:spcBef>
              <a:spcAft>
                <a:spcPts val="1200"/>
              </a:spcAft>
            </a:pPr>
            <a:r>
              <a:rPr lang="en-US" altLang="en-US" sz="2800" dirty="0" smtClean="0"/>
              <a:t>Explain the difference between SCIP work and safety program work from the executive perspective</a:t>
            </a:r>
          </a:p>
          <a:p>
            <a:pPr>
              <a:spcBef>
                <a:spcPts val="0"/>
              </a:spcBef>
              <a:spcAft>
                <a:spcPts val="1200"/>
              </a:spcAft>
            </a:pPr>
            <a:r>
              <a:rPr lang="en-US" altLang="en-US" sz="2800" dirty="0" smtClean="0"/>
              <a:t>List common barriers to executive engagement in improvement work</a:t>
            </a:r>
          </a:p>
          <a:p>
            <a:pPr>
              <a:spcBef>
                <a:spcPts val="0"/>
              </a:spcBef>
              <a:spcAft>
                <a:spcPts val="1200"/>
              </a:spcAft>
            </a:pPr>
            <a:r>
              <a:rPr lang="en-US" altLang="en-US" sz="2800" dirty="0" smtClean="0"/>
              <a:t>Apply successful strategies for engaging your executive in this program</a:t>
            </a:r>
          </a:p>
        </p:txBody>
      </p:sp>
      <p:sp>
        <p:nvSpPr>
          <p:cNvPr id="4" name="Slide Number Placeholder 2"/>
          <p:cNvSpPr>
            <a:spLocks noGrp="1"/>
          </p:cNvSpPr>
          <p:nvPr>
            <p:ph type="sldNum" sz="quarter" idx="4"/>
          </p:nvPr>
        </p:nvSpPr>
        <p:spPr>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rgbClr val="254B8E"/>
                </a:solidFill>
                <a:latin typeface="Arial" pitchFamily="34" charset="0"/>
                <a:ea typeface="MS PGothic" pitchFamily="34" charset="-128"/>
              </a:defRPr>
            </a:lvl1pPr>
            <a:lvl2pPr marL="742950" indent="-285750" eaLnBrk="0" hangingPunct="0">
              <a:spcBef>
                <a:spcPct val="20000"/>
              </a:spcBef>
              <a:buChar char="–"/>
              <a:defRPr sz="2600">
                <a:solidFill>
                  <a:srgbClr val="254B8E"/>
                </a:solidFill>
                <a:latin typeface="Arial" pitchFamily="34" charset="0"/>
                <a:ea typeface="MS PGothic" pitchFamily="34" charset="-128"/>
              </a:defRPr>
            </a:lvl2pPr>
            <a:lvl3pPr marL="1143000" indent="-228600" eaLnBrk="0" hangingPunct="0">
              <a:spcBef>
                <a:spcPct val="20000"/>
              </a:spcBef>
              <a:buChar char="•"/>
              <a:defRPr sz="2400">
                <a:solidFill>
                  <a:srgbClr val="254B8E"/>
                </a:solidFill>
                <a:latin typeface="Arial" pitchFamily="34" charset="0"/>
                <a:ea typeface="MS PGothic" pitchFamily="34" charset="-128"/>
              </a:defRPr>
            </a:lvl3pPr>
            <a:lvl4pPr marL="1600200" indent="-228600" eaLnBrk="0" hangingPunct="0">
              <a:spcBef>
                <a:spcPct val="20000"/>
              </a:spcBef>
              <a:buChar char="–"/>
              <a:defRPr sz="2000">
                <a:solidFill>
                  <a:srgbClr val="254B8E"/>
                </a:solidFill>
                <a:latin typeface="Arial" pitchFamily="34" charset="0"/>
                <a:ea typeface="MS PGothic" pitchFamily="34" charset="-128"/>
              </a:defRPr>
            </a:lvl4pPr>
            <a:lvl5pPr marL="2057400" indent="-228600" eaLnBrk="0" hangingPunct="0">
              <a:spcBef>
                <a:spcPct val="20000"/>
              </a:spcBef>
              <a:buChar char="»"/>
              <a:defRPr>
                <a:solidFill>
                  <a:srgbClr val="254B8E"/>
                </a:solidFill>
                <a:latin typeface="Arial" pitchFamily="34" charset="0"/>
                <a:ea typeface="MS PGothic" pitchFamily="34" charset="-128"/>
              </a:defRPr>
            </a:lvl5pPr>
            <a:lvl6pPr marL="25146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6pPr>
            <a:lvl7pPr marL="29718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7pPr>
            <a:lvl8pPr marL="34290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8pPr>
            <a:lvl9pPr marL="38862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9pPr>
          </a:lstStyle>
          <a:p>
            <a:pPr algn="l">
              <a:spcBef>
                <a:spcPct val="0"/>
              </a:spcBef>
              <a:buFontTx/>
              <a:buNone/>
              <a:defRPr/>
            </a:pPr>
            <a:fld id="{27F948C5-1B5B-4ADE-8400-D4CF48192E1C}" type="slidenum">
              <a:rPr lang="en-US" altLang="en-US" sz="1100" smtClean="0">
                <a:solidFill>
                  <a:srgbClr val="FFFFFF"/>
                </a:solidFill>
                <a:latin typeface="+mn-lt"/>
              </a:rPr>
              <a:pPr algn="l">
                <a:spcBef>
                  <a:spcPct val="0"/>
                </a:spcBef>
                <a:buFontTx/>
                <a:buNone/>
                <a:defRPr/>
              </a:pPr>
              <a:t>3</a:t>
            </a:fld>
            <a:endParaRPr lang="en-US" altLang="en-US" sz="1100" dirty="0" smtClean="0">
              <a:solidFill>
                <a:srgbClr val="FFFFFF"/>
              </a:solidFill>
              <a:latin typeface="+mn-lt"/>
            </a:endParaRPr>
          </a:p>
        </p:txBody>
      </p:sp>
    </p:spTree>
    <p:extLst>
      <p:ext uri="{BB962C8B-B14F-4D97-AF65-F5344CB8AC3E}">
        <p14:creationId xmlns:p14="http://schemas.microsoft.com/office/powerpoint/2010/main" val="2317215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FFFFFF"/>
                </a:solidFill>
              </a:rPr>
              <a:t>Surgical Care Improvement Project (SCIP</a:t>
            </a:r>
            <a:r>
              <a:rPr lang="en-US" dirty="0" smtClean="0">
                <a:solidFill>
                  <a:srgbClr val="FFFFFF"/>
                </a:solidFill>
              </a:rPr>
              <a:t>)</a:t>
            </a:r>
            <a:r>
              <a:rPr lang="en-US" baseline="30000" dirty="0" smtClean="0">
                <a:solidFill>
                  <a:srgbClr val="FFFFFF"/>
                </a:solidFill>
              </a:rPr>
              <a:t>1</a:t>
            </a:r>
            <a:endParaRPr lang="en-US" dirty="0"/>
          </a:p>
        </p:txBody>
      </p:sp>
      <p:graphicFrame>
        <p:nvGraphicFramePr>
          <p:cNvPr id="4" name="Content Placeholder 4" descr="CMS Surgical Care Improvement Project Infection Measures. Chart showing how the compliance with the CMS Surgical Care Improvement Project (SCIP) measures have improved between 2006 and 2010.&#10;&#10;Courtesy of CMS National Impact Assessment of Medicare Quality Measures. https://www.cms.gov/Medicare/Quality-Initiatives-Patient-Assessment-Instruments/QualityMeasures/Downloads/NationalImpactAssessmentofQualityMeasuresFINAL.PDF. March 2012; 42.&#10;" title="SCIP–Infection Measures, 2006–2010"/>
          <p:cNvGraphicFramePr>
            <a:graphicFrameLocks noGrp="1"/>
          </p:cNvGraphicFramePr>
          <p:nvPr>
            <p:ph idx="1"/>
            <p:extLst>
              <p:ext uri="{D42A27DB-BD31-4B8C-83A1-F6EECF244321}">
                <p14:modId xmlns:p14="http://schemas.microsoft.com/office/powerpoint/2010/main" val="3829144828"/>
              </p:ext>
            </p:extLst>
          </p:nvPr>
        </p:nvGraphicFramePr>
        <p:xfrm>
          <a:off x="457200" y="1524000"/>
          <a:ext cx="8229600" cy="4733925"/>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1251123" y="946414"/>
            <a:ext cx="7467600" cy="685800"/>
          </a:xfrm>
          <a:prstGeom prst="rect">
            <a:avLst/>
          </a:prstGeom>
        </p:spPr>
        <p:txBody>
          <a:bodyPr vert="horz" lIns="91440" tIns="45720" rIns="91440" bIns="45720" rtlCol="0" anchor="ctr">
            <a:normAutofit/>
          </a:bodyPr>
          <a:lstStyle>
            <a:lvl1pPr algn="ctr" defTabSz="457200" rtl="0" eaLnBrk="1" latinLnBrk="0" hangingPunct="1">
              <a:lnSpc>
                <a:spcPct val="90000"/>
              </a:lnSpc>
              <a:spcBef>
                <a:spcPct val="0"/>
              </a:spcBef>
              <a:buNone/>
              <a:defRPr sz="4000" kern="1200">
                <a:solidFill>
                  <a:schemeClr val="bg1"/>
                </a:solidFill>
                <a:latin typeface="+mj-lt"/>
                <a:ea typeface="+mj-ea"/>
                <a:cs typeface="+mj-cs"/>
              </a:defRPr>
            </a:lvl1pPr>
          </a:lstStyle>
          <a:p>
            <a:pPr algn="l"/>
            <a:r>
              <a:rPr lang="en-US" sz="2800" i="1" dirty="0" smtClean="0">
                <a:solidFill>
                  <a:srgbClr val="4BACC6"/>
                </a:solidFill>
              </a:rPr>
              <a:t>Infection Measures, 2006–2010</a:t>
            </a:r>
            <a:endParaRPr lang="en-US" sz="2800" i="1" dirty="0">
              <a:solidFill>
                <a:srgbClr val="4BACC6"/>
              </a:solidFill>
            </a:endParaRPr>
          </a:p>
        </p:txBody>
      </p:sp>
    </p:spTree>
    <p:extLst>
      <p:ext uri="{BB962C8B-B14F-4D97-AF65-F5344CB8AC3E}">
        <p14:creationId xmlns:p14="http://schemas.microsoft.com/office/powerpoint/2010/main" val="3404194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FFFFFF"/>
                </a:solidFill>
              </a:rPr>
              <a:t>Surgical Care Improvement Project (SCIP)</a:t>
            </a:r>
            <a:r>
              <a:rPr lang="en-US" baseline="30000" dirty="0">
                <a:solidFill>
                  <a:srgbClr val="FFFFFF"/>
                </a:solidFill>
              </a:rPr>
              <a:t>1</a:t>
            </a:r>
            <a:endParaRPr lang="en-US" dirty="0"/>
          </a:p>
        </p:txBody>
      </p:sp>
      <p:sp>
        <p:nvSpPr>
          <p:cNvPr id="3" name="Content Placeholder 2"/>
          <p:cNvSpPr>
            <a:spLocks noGrp="1"/>
          </p:cNvSpPr>
          <p:nvPr>
            <p:ph idx="1"/>
          </p:nvPr>
        </p:nvSpPr>
        <p:spPr/>
        <p:txBody>
          <a:bodyPr>
            <a:noAutofit/>
          </a:bodyPr>
          <a:lstStyle/>
          <a:p>
            <a:pPr>
              <a:spcBef>
                <a:spcPts val="0"/>
              </a:spcBef>
              <a:spcAft>
                <a:spcPts val="600"/>
              </a:spcAft>
            </a:pPr>
            <a:r>
              <a:rPr lang="en-US" dirty="0"/>
              <a:t>Nationwide, </a:t>
            </a:r>
            <a:r>
              <a:rPr lang="en-US" dirty="0" smtClean="0"/>
              <a:t>SCIP rates have increased, showing remarkable progress in compliance</a:t>
            </a:r>
          </a:p>
          <a:p>
            <a:pPr>
              <a:spcBef>
                <a:spcPts val="0"/>
              </a:spcBef>
              <a:spcAft>
                <a:spcPts val="600"/>
              </a:spcAft>
            </a:pPr>
            <a:r>
              <a:rPr lang="en-US" dirty="0" smtClean="0"/>
              <a:t>Measures included–</a:t>
            </a:r>
            <a:endParaRPr lang="en-US" dirty="0"/>
          </a:p>
          <a:p>
            <a:pPr lvl="1">
              <a:spcBef>
                <a:spcPts val="0"/>
              </a:spcBef>
              <a:spcAft>
                <a:spcPts val="600"/>
              </a:spcAft>
              <a:buClr>
                <a:schemeClr val="accent5"/>
              </a:buClr>
            </a:pPr>
            <a:r>
              <a:rPr lang="en-US" dirty="0"/>
              <a:t>G</a:t>
            </a:r>
            <a:r>
              <a:rPr lang="en-US" dirty="0" smtClean="0"/>
              <a:t>iving </a:t>
            </a:r>
            <a:r>
              <a:rPr lang="en-US" dirty="0"/>
              <a:t>the right antibiotic at the right </a:t>
            </a:r>
            <a:r>
              <a:rPr lang="en-US" dirty="0" smtClean="0"/>
              <a:t>time</a:t>
            </a:r>
          </a:p>
          <a:p>
            <a:pPr lvl="1">
              <a:spcBef>
                <a:spcPts val="0"/>
              </a:spcBef>
              <a:spcAft>
                <a:spcPts val="600"/>
              </a:spcAft>
              <a:buClr>
                <a:schemeClr val="accent5"/>
              </a:buClr>
            </a:pPr>
            <a:r>
              <a:rPr lang="en-US" dirty="0" smtClean="0"/>
              <a:t>Discontinuing antibiotics at the right time</a:t>
            </a:r>
          </a:p>
          <a:p>
            <a:pPr lvl="1">
              <a:spcBef>
                <a:spcPts val="0"/>
              </a:spcBef>
              <a:spcAft>
                <a:spcPts val="600"/>
              </a:spcAft>
              <a:buClr>
                <a:schemeClr val="accent5"/>
              </a:buClr>
            </a:pPr>
            <a:r>
              <a:rPr lang="en-US" dirty="0"/>
              <a:t>C</a:t>
            </a:r>
            <a:r>
              <a:rPr lang="en-US" dirty="0" smtClean="0"/>
              <a:t>lipping </a:t>
            </a:r>
            <a:r>
              <a:rPr lang="en-US" dirty="0"/>
              <a:t>the skin as opposed to shaving the </a:t>
            </a:r>
            <a:r>
              <a:rPr lang="en-US" dirty="0" smtClean="0"/>
              <a:t>skin </a:t>
            </a:r>
          </a:p>
          <a:p>
            <a:pPr>
              <a:spcBef>
                <a:spcPts val="0"/>
              </a:spcBef>
              <a:spcAft>
                <a:spcPts val="600"/>
              </a:spcAft>
            </a:pPr>
            <a:r>
              <a:rPr lang="en-US" dirty="0" smtClean="0"/>
              <a:t>Yet these </a:t>
            </a:r>
            <a:r>
              <a:rPr lang="en-US" dirty="0"/>
              <a:t>improvements have not </a:t>
            </a:r>
            <a:r>
              <a:rPr lang="en-US" dirty="0" smtClean="0"/>
              <a:t>reduced </a:t>
            </a:r>
            <a:r>
              <a:rPr lang="en-US" dirty="0"/>
              <a:t>infection rates </a:t>
            </a:r>
            <a:r>
              <a:rPr lang="en-US" dirty="0" smtClean="0"/>
              <a:t>or improved outcomes</a:t>
            </a:r>
            <a:endParaRPr lang="en-US" dirty="0"/>
          </a:p>
          <a:p>
            <a:pPr>
              <a:spcBef>
                <a:spcPts val="0"/>
              </a:spcBef>
              <a:spcAft>
                <a:spcPts val="600"/>
              </a:spcAft>
            </a:pPr>
            <a:endParaRPr lang="en-US" dirty="0"/>
          </a:p>
        </p:txBody>
      </p:sp>
    </p:spTree>
    <p:extLst>
      <p:ext uri="{BB962C8B-B14F-4D97-AF65-F5344CB8AC3E}">
        <p14:creationId xmlns:p14="http://schemas.microsoft.com/office/powerpoint/2010/main" val="2663595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smtClean="0"/>
              <a:t>Improvement Model Works in Surgery</a:t>
            </a:r>
            <a:endParaRPr lang="en-US" dirty="0"/>
          </a:p>
        </p:txBody>
      </p:sp>
      <p:sp>
        <p:nvSpPr>
          <p:cNvPr id="12" name="Slide Number Placeholder 2"/>
          <p:cNvSpPr>
            <a:spLocks noGrp="1"/>
          </p:cNvSpPr>
          <p:nvPr>
            <p:ph type="sldNum" sz="quarter" idx="4"/>
          </p:nvPr>
        </p:nvSpPr>
        <p:spPr>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rgbClr val="254B8E"/>
                </a:solidFill>
                <a:latin typeface="Arial" pitchFamily="34" charset="0"/>
                <a:ea typeface="MS PGothic" pitchFamily="34" charset="-128"/>
              </a:defRPr>
            </a:lvl1pPr>
            <a:lvl2pPr marL="742950" indent="-285750" eaLnBrk="0" hangingPunct="0">
              <a:spcBef>
                <a:spcPct val="20000"/>
              </a:spcBef>
              <a:buChar char="–"/>
              <a:defRPr sz="2600">
                <a:solidFill>
                  <a:srgbClr val="254B8E"/>
                </a:solidFill>
                <a:latin typeface="Arial" pitchFamily="34" charset="0"/>
                <a:ea typeface="MS PGothic" pitchFamily="34" charset="-128"/>
              </a:defRPr>
            </a:lvl2pPr>
            <a:lvl3pPr marL="1143000" indent="-228600" eaLnBrk="0" hangingPunct="0">
              <a:spcBef>
                <a:spcPct val="20000"/>
              </a:spcBef>
              <a:buChar char="•"/>
              <a:defRPr sz="2400">
                <a:solidFill>
                  <a:srgbClr val="254B8E"/>
                </a:solidFill>
                <a:latin typeface="Arial" pitchFamily="34" charset="0"/>
                <a:ea typeface="MS PGothic" pitchFamily="34" charset="-128"/>
              </a:defRPr>
            </a:lvl3pPr>
            <a:lvl4pPr marL="1600200" indent="-228600" eaLnBrk="0" hangingPunct="0">
              <a:spcBef>
                <a:spcPct val="20000"/>
              </a:spcBef>
              <a:buChar char="–"/>
              <a:defRPr sz="2000">
                <a:solidFill>
                  <a:srgbClr val="254B8E"/>
                </a:solidFill>
                <a:latin typeface="Arial" pitchFamily="34" charset="0"/>
                <a:ea typeface="MS PGothic" pitchFamily="34" charset="-128"/>
              </a:defRPr>
            </a:lvl4pPr>
            <a:lvl5pPr marL="2057400" indent="-228600" eaLnBrk="0" hangingPunct="0">
              <a:spcBef>
                <a:spcPct val="20000"/>
              </a:spcBef>
              <a:buChar char="»"/>
              <a:defRPr>
                <a:solidFill>
                  <a:srgbClr val="254B8E"/>
                </a:solidFill>
                <a:latin typeface="Arial" pitchFamily="34" charset="0"/>
                <a:ea typeface="MS PGothic" pitchFamily="34" charset="-128"/>
              </a:defRPr>
            </a:lvl5pPr>
            <a:lvl6pPr marL="25146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6pPr>
            <a:lvl7pPr marL="29718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7pPr>
            <a:lvl8pPr marL="34290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8pPr>
            <a:lvl9pPr marL="38862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9pPr>
          </a:lstStyle>
          <a:p>
            <a:pPr algn="l">
              <a:spcBef>
                <a:spcPct val="0"/>
              </a:spcBef>
              <a:buFontTx/>
              <a:buNone/>
              <a:defRPr/>
            </a:pPr>
            <a:fld id="{27F948C5-1B5B-4ADE-8400-D4CF48192E1C}" type="slidenum">
              <a:rPr lang="en-US" altLang="en-US" sz="1100" smtClean="0">
                <a:solidFill>
                  <a:srgbClr val="FFFFFF"/>
                </a:solidFill>
                <a:latin typeface="+mn-lt"/>
              </a:rPr>
              <a:pPr algn="l">
                <a:spcBef>
                  <a:spcPct val="0"/>
                </a:spcBef>
                <a:buFontTx/>
                <a:buNone/>
                <a:defRPr/>
              </a:pPr>
              <a:t>6</a:t>
            </a:fld>
            <a:endParaRPr lang="en-US" altLang="en-US" sz="1100" dirty="0" smtClean="0">
              <a:solidFill>
                <a:srgbClr val="FFFFFF"/>
              </a:solidFill>
              <a:latin typeface="+mn-lt"/>
            </a:endParaRPr>
          </a:p>
        </p:txBody>
      </p:sp>
      <p:graphicFrame>
        <p:nvGraphicFramePr>
          <p:cNvPr id="8" name="Chart 7" descr="Line chart shows gradual decrease in colorectal SSI rate from 42% to 12 % over 4 years. &#10;Quarter 3/2010: implementation of skin preparation protocol; pre-op wash clothes &#10;Quarter 4/2010: Implementation of CUSP kick off; antibiotic deficiencies addressed &#10;Quarter 1/2011: Implementation of pre-op warming; enhanced sterile technique; intervention checklist &#10;Quarter 4/2011: Implementation of briefing and debriefing mechanical bowel prep with oral antibiotics &#10;Quarter 3/2012: Implementation of SSI investigation tool; bowel prep kits; EHR support"/>
          <p:cNvGraphicFramePr>
            <a:graphicFrameLocks/>
          </p:cNvGraphicFramePr>
          <p:nvPr>
            <p:extLst>
              <p:ext uri="{D42A27DB-BD31-4B8C-83A1-F6EECF244321}">
                <p14:modId xmlns:p14="http://schemas.microsoft.com/office/powerpoint/2010/main" val="2459898994"/>
              </p:ext>
            </p:extLst>
          </p:nvPr>
        </p:nvGraphicFramePr>
        <p:xfrm>
          <a:off x="279226" y="1718740"/>
          <a:ext cx="8516427" cy="385444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49702" y="1529992"/>
            <a:ext cx="8240378" cy="400110"/>
          </a:xfrm>
          <a:prstGeom prst="rect">
            <a:avLst/>
          </a:prstGeom>
          <a:noFill/>
        </p:spPr>
        <p:txBody>
          <a:bodyPr wrap="square" rtlCol="0">
            <a:spAutoFit/>
          </a:bodyPr>
          <a:lstStyle/>
          <a:p>
            <a:pPr>
              <a:lnSpc>
                <a:spcPct val="80000"/>
              </a:lnSpc>
            </a:pPr>
            <a:r>
              <a:rPr lang="en-US" altLang="en-US" sz="2400" i="1" dirty="0" smtClean="0">
                <a:solidFill>
                  <a:schemeClr val="accent5"/>
                </a:solidFill>
              </a:rPr>
              <a:t>Colorectal </a:t>
            </a:r>
            <a:r>
              <a:rPr lang="en-US" altLang="en-US" sz="2400" i="1" dirty="0">
                <a:solidFill>
                  <a:schemeClr val="accent5"/>
                </a:solidFill>
              </a:rPr>
              <a:t>SSI </a:t>
            </a:r>
            <a:r>
              <a:rPr lang="en-US" altLang="en-US" sz="2400" i="1" dirty="0" smtClean="0">
                <a:solidFill>
                  <a:schemeClr val="accent5"/>
                </a:solidFill>
              </a:rPr>
              <a:t>rate </a:t>
            </a:r>
            <a:r>
              <a:rPr lang="en-US" altLang="en-US" sz="2400" i="1" dirty="0">
                <a:solidFill>
                  <a:schemeClr val="accent5"/>
                </a:solidFill>
              </a:rPr>
              <a:t>by </a:t>
            </a:r>
            <a:r>
              <a:rPr lang="en-US" altLang="en-US" sz="2400" i="1" dirty="0" smtClean="0">
                <a:solidFill>
                  <a:schemeClr val="accent5"/>
                </a:solidFill>
              </a:rPr>
              <a:t>quarter </a:t>
            </a:r>
            <a:r>
              <a:rPr lang="en-US" altLang="en-US" sz="2400" i="1" dirty="0">
                <a:solidFill>
                  <a:schemeClr val="accent5"/>
                </a:solidFill>
              </a:rPr>
              <a:t>(NSQIP</a:t>
            </a:r>
            <a:r>
              <a:rPr lang="en-US" altLang="en-US" sz="2400" i="1" dirty="0" smtClean="0">
                <a:solidFill>
                  <a:schemeClr val="accent5"/>
                </a:solidFill>
              </a:rPr>
              <a:t>) at Johns Hopkins Hospital</a:t>
            </a:r>
            <a:endParaRPr lang="en-US" sz="2400" i="1" dirty="0">
              <a:solidFill>
                <a:schemeClr val="accent5"/>
              </a:solidFill>
            </a:endParaRPr>
          </a:p>
        </p:txBody>
      </p:sp>
    </p:spTree>
    <p:extLst>
      <p:ext uri="{BB962C8B-B14F-4D97-AF65-F5344CB8AC3E}">
        <p14:creationId xmlns:p14="http://schemas.microsoft.com/office/powerpoint/2010/main" val="250061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4"/>
          <p:cNvSpPr>
            <a:spLocks noGrp="1"/>
          </p:cNvSpPr>
          <p:nvPr>
            <p:ph type="title"/>
          </p:nvPr>
        </p:nvSpPr>
        <p:spPr/>
        <p:txBody>
          <a:bodyPr>
            <a:noAutofit/>
          </a:bodyPr>
          <a:lstStyle/>
          <a:p>
            <a:r>
              <a:rPr lang="en-US" dirty="0"/>
              <a:t>Technical and Adaptive </a:t>
            </a:r>
            <a:r>
              <a:rPr lang="en-US" dirty="0" smtClean="0"/>
              <a:t>Efforts Required</a:t>
            </a:r>
            <a:r>
              <a:rPr lang="en-US" baseline="30000" dirty="0" smtClean="0"/>
              <a:t>2</a:t>
            </a:r>
            <a:endParaRPr lang="en-US" i="1" baseline="30000" dirty="0">
              <a:solidFill>
                <a:srgbClr val="4BACC6"/>
              </a:solidFill>
            </a:endParaRPr>
          </a:p>
        </p:txBody>
      </p:sp>
      <p:graphicFrame>
        <p:nvGraphicFramePr>
          <p:cNvPr id="5" name="Chart 4" descr="Wrong-patient, wrong-site, wrong-procedure events reviewed by The Joint Commission.  Surgeries Reviewed by Year&#10;Bar chart - regardless of the magnitude of the procedure.  X axis showing yearly increments from 1995 to 2011.  Y axis showing 0 to 160 in increments of 20.  Chart shows the number of wrong site surgeries reviewed by year has increased over time.&#10;Chart compiled from Joint Commission of Accreditation of Healthcare Organizations. Sentinel Event Data, 1995-2011. http://www.jointcommission.org/sentinel_event_data_general/." title="Joint Commission Reviews Rising Rates Despite Additional Interventions"/>
          <p:cNvGraphicFramePr/>
          <p:nvPr>
            <p:extLst>
              <p:ext uri="{D42A27DB-BD31-4B8C-83A1-F6EECF244321}">
                <p14:modId xmlns:p14="http://schemas.microsoft.com/office/powerpoint/2010/main" val="2875140086"/>
              </p:ext>
            </p:extLst>
          </p:nvPr>
        </p:nvGraphicFramePr>
        <p:xfrm>
          <a:off x="604161" y="1933892"/>
          <a:ext cx="6178379" cy="411892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bwMode="auto">
          <a:xfrm>
            <a:off x="6856515" y="1970965"/>
            <a:ext cx="1905000" cy="3810000"/>
          </a:xfrm>
          <a:prstGeom prst="rect">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342900" indent="-342900">
              <a:spcAft>
                <a:spcPts val="600"/>
              </a:spcAft>
              <a:buFont typeface="+mj-lt"/>
              <a:buAutoNum type="alphaUcPeriod"/>
            </a:pPr>
            <a:r>
              <a:rPr lang="en-US" sz="1200" dirty="0">
                <a:latin typeface="Gill Sans"/>
                <a:cs typeface="Gill Sans"/>
              </a:rPr>
              <a:t>Sentinel Event Alert: </a:t>
            </a:r>
            <a:r>
              <a:rPr lang="en-US" sz="1200" dirty="0" smtClean="0">
                <a:latin typeface="Gill Sans"/>
                <a:cs typeface="Gill Sans"/>
              </a:rPr>
              <a:t>Wrong-Site </a:t>
            </a:r>
            <a:r>
              <a:rPr lang="en-US" sz="1200" dirty="0">
                <a:latin typeface="Gill Sans"/>
                <a:cs typeface="Gill Sans"/>
              </a:rPr>
              <a:t>S</a:t>
            </a:r>
            <a:r>
              <a:rPr lang="en-US" sz="1200" dirty="0" smtClean="0">
                <a:latin typeface="Gill Sans"/>
                <a:cs typeface="Gill Sans"/>
              </a:rPr>
              <a:t>urgery </a:t>
            </a:r>
            <a:r>
              <a:rPr lang="en-US" sz="1200" i="1" dirty="0" smtClean="0">
                <a:latin typeface="Gill Sans"/>
                <a:cs typeface="Gill Sans"/>
              </a:rPr>
              <a:t>Aug 98</a:t>
            </a:r>
            <a:endParaRPr lang="en-US" sz="1200" i="1" dirty="0">
              <a:latin typeface="Gill Sans"/>
              <a:cs typeface="Gill Sans"/>
            </a:endParaRPr>
          </a:p>
          <a:p>
            <a:pPr marL="342900" indent="-342900">
              <a:spcAft>
                <a:spcPts val="600"/>
              </a:spcAft>
              <a:buFont typeface="+mj-lt"/>
              <a:buAutoNum type="alphaUcPeriod"/>
            </a:pPr>
            <a:r>
              <a:rPr lang="en-US" sz="1200" dirty="0">
                <a:latin typeface="Gill Sans"/>
                <a:cs typeface="Gill Sans"/>
              </a:rPr>
              <a:t>Sentinel Event Alert: </a:t>
            </a:r>
            <a:r>
              <a:rPr lang="en-US" sz="1200" dirty="0" smtClean="0">
                <a:latin typeface="Gill Sans"/>
                <a:cs typeface="Gill Sans"/>
              </a:rPr>
              <a:t>Followup </a:t>
            </a:r>
            <a:r>
              <a:rPr lang="en-US" sz="1200" dirty="0">
                <a:latin typeface="Gill Sans"/>
                <a:cs typeface="Gill Sans"/>
              </a:rPr>
              <a:t>R</a:t>
            </a:r>
            <a:r>
              <a:rPr lang="en-US" sz="1200" dirty="0" smtClean="0">
                <a:latin typeface="Gill Sans"/>
                <a:cs typeface="Gill Sans"/>
              </a:rPr>
              <a:t>eview </a:t>
            </a:r>
            <a:r>
              <a:rPr lang="en-US" sz="1200" dirty="0">
                <a:latin typeface="Gill Sans"/>
                <a:cs typeface="Gill Sans"/>
              </a:rPr>
              <a:t>of </a:t>
            </a:r>
            <a:r>
              <a:rPr lang="en-US" sz="1200" dirty="0" smtClean="0">
                <a:latin typeface="Gill Sans"/>
                <a:cs typeface="Gill Sans"/>
              </a:rPr>
              <a:t>Wrong-Site </a:t>
            </a:r>
            <a:r>
              <a:rPr lang="en-US" sz="1200" dirty="0">
                <a:latin typeface="Gill Sans"/>
                <a:cs typeface="Gill Sans"/>
              </a:rPr>
              <a:t>S</a:t>
            </a:r>
            <a:r>
              <a:rPr lang="en-US" sz="1200" dirty="0" smtClean="0">
                <a:latin typeface="Gill Sans"/>
                <a:cs typeface="Gill Sans"/>
              </a:rPr>
              <a:t>urgery </a:t>
            </a:r>
            <a:r>
              <a:rPr lang="en-US" sz="1200" i="1" dirty="0" smtClean="0">
                <a:latin typeface="Gill Sans"/>
                <a:cs typeface="Gill Sans"/>
              </a:rPr>
              <a:t>Dec 01</a:t>
            </a:r>
          </a:p>
          <a:p>
            <a:pPr marL="342900" indent="-342900">
              <a:spcAft>
                <a:spcPts val="600"/>
              </a:spcAft>
              <a:buFont typeface="+mj-lt"/>
              <a:buAutoNum type="alphaUcPeriod"/>
            </a:pPr>
            <a:r>
              <a:rPr lang="en-US" sz="1200" dirty="0" smtClean="0">
                <a:latin typeface="Gill Sans"/>
                <a:cs typeface="Gill Sans"/>
              </a:rPr>
              <a:t>Wrong-site </a:t>
            </a:r>
            <a:r>
              <a:rPr lang="en-US" sz="1200" dirty="0">
                <a:latin typeface="Gill Sans"/>
                <a:cs typeface="Gill Sans"/>
              </a:rPr>
              <a:t>Surgery Summit </a:t>
            </a:r>
            <a:r>
              <a:rPr lang="en-US" sz="1200" dirty="0" smtClean="0">
                <a:latin typeface="Gill Sans"/>
                <a:cs typeface="Gill Sans"/>
              </a:rPr>
              <a:t>I </a:t>
            </a:r>
            <a:r>
              <a:rPr lang="en-US" sz="1200" i="1" dirty="0" smtClean="0">
                <a:latin typeface="Gill Sans"/>
                <a:cs typeface="Gill Sans"/>
              </a:rPr>
              <a:t>Jan 03</a:t>
            </a:r>
            <a:endParaRPr lang="en-US" sz="1200" i="1" dirty="0">
              <a:latin typeface="Gill Sans"/>
              <a:cs typeface="Gill Sans"/>
            </a:endParaRPr>
          </a:p>
          <a:p>
            <a:pPr marL="342900" indent="-342900">
              <a:spcAft>
                <a:spcPts val="600"/>
              </a:spcAft>
              <a:buFont typeface="+mj-lt"/>
              <a:buAutoNum type="alphaUcPeriod"/>
            </a:pPr>
            <a:r>
              <a:rPr lang="en-US" sz="1200" dirty="0">
                <a:latin typeface="Gill Sans"/>
                <a:cs typeface="Gill Sans"/>
              </a:rPr>
              <a:t>Universal </a:t>
            </a:r>
            <a:r>
              <a:rPr lang="en-US" sz="1200" dirty="0" smtClean="0">
                <a:latin typeface="Gill Sans"/>
                <a:cs typeface="Gill Sans"/>
              </a:rPr>
              <a:t>Protocol </a:t>
            </a:r>
            <a:r>
              <a:rPr lang="en-US" sz="1200" i="1" dirty="0" smtClean="0">
                <a:latin typeface="Gill Sans"/>
                <a:cs typeface="Gill Sans"/>
              </a:rPr>
              <a:t>2004</a:t>
            </a:r>
            <a:endParaRPr lang="en-US" sz="1200" i="1" dirty="0">
              <a:latin typeface="Gill Sans"/>
              <a:cs typeface="Gill Sans"/>
            </a:endParaRPr>
          </a:p>
          <a:p>
            <a:pPr marL="342900" indent="-342900">
              <a:spcAft>
                <a:spcPts val="600"/>
              </a:spcAft>
              <a:buFont typeface="+mj-lt"/>
              <a:buAutoNum type="alphaUcPeriod"/>
            </a:pPr>
            <a:r>
              <a:rPr lang="en-US" sz="1200" dirty="0" smtClean="0">
                <a:latin typeface="Gill Sans"/>
                <a:cs typeface="Gill Sans"/>
              </a:rPr>
              <a:t>Wrong-site </a:t>
            </a:r>
            <a:r>
              <a:rPr lang="en-US" sz="1200" dirty="0">
                <a:latin typeface="Gill Sans"/>
                <a:cs typeface="Gill Sans"/>
              </a:rPr>
              <a:t>Surgery Summit </a:t>
            </a:r>
            <a:r>
              <a:rPr lang="en-US" sz="1200" dirty="0" smtClean="0">
                <a:latin typeface="Gill Sans"/>
                <a:cs typeface="Gill Sans"/>
              </a:rPr>
              <a:t>II </a:t>
            </a:r>
            <a:r>
              <a:rPr lang="en-US" sz="1200" i="1" dirty="0" smtClean="0">
                <a:latin typeface="Gill Sans"/>
                <a:cs typeface="Gill Sans"/>
              </a:rPr>
              <a:t>Feb 07</a:t>
            </a:r>
            <a:endParaRPr lang="en-US" sz="1200" i="1" dirty="0">
              <a:latin typeface="Gill Sans"/>
              <a:cs typeface="Gill Sans"/>
            </a:endParaRPr>
          </a:p>
          <a:p>
            <a:pPr marL="342900" indent="-342900">
              <a:spcAft>
                <a:spcPts val="600"/>
              </a:spcAft>
              <a:buFont typeface="+mj-lt"/>
              <a:buAutoNum type="alphaUcPeriod"/>
            </a:pPr>
            <a:r>
              <a:rPr lang="en-US" sz="1200" dirty="0" smtClean="0">
                <a:latin typeface="Gill Sans"/>
                <a:cs typeface="Gill Sans"/>
              </a:rPr>
              <a:t>Revised Wrong-Site </a:t>
            </a:r>
            <a:r>
              <a:rPr lang="en-US" sz="1200" dirty="0">
                <a:latin typeface="Gill Sans"/>
                <a:cs typeface="Gill Sans"/>
              </a:rPr>
              <a:t>Surgery </a:t>
            </a:r>
            <a:r>
              <a:rPr lang="en-US" sz="1200" dirty="0" smtClean="0">
                <a:latin typeface="Gill Sans"/>
                <a:cs typeface="Gill Sans"/>
              </a:rPr>
              <a:t>Definition  </a:t>
            </a:r>
            <a:r>
              <a:rPr lang="en-US" sz="1200" i="1" dirty="0" smtClean="0">
                <a:latin typeface="Gill Sans"/>
                <a:cs typeface="Gill Sans"/>
              </a:rPr>
              <a:t>Jun 10</a:t>
            </a:r>
            <a:endParaRPr lang="en-US" sz="1200" i="1" dirty="0">
              <a:latin typeface="Gill Sans"/>
              <a:cs typeface="Gill Sans"/>
            </a:endParaRPr>
          </a:p>
        </p:txBody>
      </p:sp>
      <p:sp>
        <p:nvSpPr>
          <p:cNvPr id="9" name="Rectangle 8"/>
          <p:cNvSpPr/>
          <p:nvPr/>
        </p:nvSpPr>
        <p:spPr>
          <a:xfrm>
            <a:off x="2364916" y="3723748"/>
            <a:ext cx="53253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Rectangle 10"/>
          <p:cNvSpPr/>
          <p:nvPr/>
        </p:nvSpPr>
        <p:spPr>
          <a:xfrm>
            <a:off x="3256136" y="3179492"/>
            <a:ext cx="53253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p>
        </p:txBody>
      </p:sp>
      <p:sp>
        <p:nvSpPr>
          <p:cNvPr id="12" name="Rectangle 11"/>
          <p:cNvSpPr/>
          <p:nvPr/>
        </p:nvSpPr>
        <p:spPr>
          <a:xfrm>
            <a:off x="3835329" y="2800892"/>
            <a:ext cx="53253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p>
        </p:txBody>
      </p:sp>
      <p:sp>
        <p:nvSpPr>
          <p:cNvPr id="13" name="Rectangle 12"/>
          <p:cNvSpPr/>
          <p:nvPr/>
        </p:nvSpPr>
        <p:spPr>
          <a:xfrm>
            <a:off x="4136491" y="3348847"/>
            <a:ext cx="53253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t>
            </a:r>
          </a:p>
        </p:txBody>
      </p:sp>
      <p:sp>
        <p:nvSpPr>
          <p:cNvPr id="14" name="Rectangle 13"/>
          <p:cNvSpPr/>
          <p:nvPr/>
        </p:nvSpPr>
        <p:spPr>
          <a:xfrm>
            <a:off x="5007383" y="2782741"/>
            <a:ext cx="53253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a:t>
            </a:r>
          </a:p>
        </p:txBody>
      </p:sp>
      <p:sp>
        <p:nvSpPr>
          <p:cNvPr id="15" name="Rectangle 14"/>
          <p:cNvSpPr/>
          <p:nvPr/>
        </p:nvSpPr>
        <p:spPr>
          <a:xfrm>
            <a:off x="5893485" y="2016346"/>
            <a:ext cx="53253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t>
            </a:r>
          </a:p>
        </p:txBody>
      </p:sp>
      <p:sp>
        <p:nvSpPr>
          <p:cNvPr id="17" name="Title 4"/>
          <p:cNvSpPr txBox="1">
            <a:spLocks/>
          </p:cNvSpPr>
          <p:nvPr/>
        </p:nvSpPr>
        <p:spPr>
          <a:xfrm>
            <a:off x="452172" y="833847"/>
            <a:ext cx="8229600" cy="80752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rgbClr val="FFFFFF"/>
                </a:solidFill>
                <a:latin typeface="+mj-lt"/>
                <a:ea typeface="+mj-ea"/>
                <a:cs typeface="+mj-cs"/>
              </a:defRPr>
            </a:lvl1pPr>
          </a:lstStyle>
          <a:p>
            <a:r>
              <a:rPr lang="en-US" sz="2800" i="1" dirty="0" smtClean="0">
                <a:solidFill>
                  <a:srgbClr val="4BACC6"/>
                </a:solidFill>
                <a:cs typeface="Tahoma" pitchFamily="34" charset="0"/>
              </a:rPr>
              <a:t>Despite years of technical intervention, rates rose</a:t>
            </a:r>
            <a:endParaRPr lang="en-US" sz="2800" i="1" baseline="30000" dirty="0">
              <a:solidFill>
                <a:srgbClr val="4BACC6"/>
              </a:solidFill>
            </a:endParaRPr>
          </a:p>
        </p:txBody>
      </p:sp>
    </p:spTree>
    <p:extLst>
      <p:ext uri="{BB962C8B-B14F-4D97-AF65-F5344CB8AC3E}">
        <p14:creationId xmlns:p14="http://schemas.microsoft.com/office/powerpoint/2010/main" val="4279887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solidFill>
                  <a:srgbClr val="4BACC6"/>
                </a:solidFill>
                <a:cs typeface="ＭＳ Ｐゴシック" charset="-128"/>
              </a:rPr>
              <a:t>Executive engagement stories</a:t>
            </a:r>
            <a:endParaRPr lang="en-US" dirty="0">
              <a:solidFill>
                <a:srgbClr val="4BACC6"/>
              </a:solidFill>
              <a:cs typeface="ＭＳ Ｐゴシック" charset="-128"/>
            </a:endParaRPr>
          </a:p>
        </p:txBody>
      </p:sp>
      <p:sp>
        <p:nvSpPr>
          <p:cNvPr id="6" name="Slide Number Placeholder 2"/>
          <p:cNvSpPr>
            <a:spLocks noGrp="1"/>
          </p:cNvSpPr>
          <p:nvPr>
            <p:ph type="sldNum" sz="quarter" idx="4294967295"/>
          </p:nvPr>
        </p:nvSpPr>
        <p:spPr>
          <a:xfrm>
            <a:off x="6553200" y="5761038"/>
            <a:ext cx="2133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rgbClr val="254B8E"/>
                </a:solidFill>
                <a:latin typeface="Arial" pitchFamily="34" charset="0"/>
                <a:ea typeface="MS PGothic" pitchFamily="34" charset="-128"/>
              </a:defRPr>
            </a:lvl1pPr>
            <a:lvl2pPr marL="742950" indent="-285750" eaLnBrk="0" hangingPunct="0">
              <a:spcBef>
                <a:spcPct val="20000"/>
              </a:spcBef>
              <a:buChar char="–"/>
              <a:defRPr sz="2600">
                <a:solidFill>
                  <a:srgbClr val="254B8E"/>
                </a:solidFill>
                <a:latin typeface="Arial" pitchFamily="34" charset="0"/>
                <a:ea typeface="MS PGothic" pitchFamily="34" charset="-128"/>
              </a:defRPr>
            </a:lvl2pPr>
            <a:lvl3pPr marL="1143000" indent="-228600" eaLnBrk="0" hangingPunct="0">
              <a:spcBef>
                <a:spcPct val="20000"/>
              </a:spcBef>
              <a:buChar char="•"/>
              <a:defRPr sz="2400">
                <a:solidFill>
                  <a:srgbClr val="254B8E"/>
                </a:solidFill>
                <a:latin typeface="Arial" pitchFamily="34" charset="0"/>
                <a:ea typeface="MS PGothic" pitchFamily="34" charset="-128"/>
              </a:defRPr>
            </a:lvl3pPr>
            <a:lvl4pPr marL="1600200" indent="-228600" eaLnBrk="0" hangingPunct="0">
              <a:spcBef>
                <a:spcPct val="20000"/>
              </a:spcBef>
              <a:buChar char="–"/>
              <a:defRPr sz="2000">
                <a:solidFill>
                  <a:srgbClr val="254B8E"/>
                </a:solidFill>
                <a:latin typeface="Arial" pitchFamily="34" charset="0"/>
                <a:ea typeface="MS PGothic" pitchFamily="34" charset="-128"/>
              </a:defRPr>
            </a:lvl4pPr>
            <a:lvl5pPr marL="2057400" indent="-228600" eaLnBrk="0" hangingPunct="0">
              <a:spcBef>
                <a:spcPct val="20000"/>
              </a:spcBef>
              <a:buChar char="»"/>
              <a:defRPr>
                <a:solidFill>
                  <a:srgbClr val="254B8E"/>
                </a:solidFill>
                <a:latin typeface="Arial" pitchFamily="34" charset="0"/>
                <a:ea typeface="MS PGothic" pitchFamily="34" charset="-128"/>
              </a:defRPr>
            </a:lvl5pPr>
            <a:lvl6pPr marL="25146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6pPr>
            <a:lvl7pPr marL="29718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7pPr>
            <a:lvl8pPr marL="34290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8pPr>
            <a:lvl9pPr marL="3886200" indent="-228600" eaLnBrk="0" fontAlgn="base" hangingPunct="0">
              <a:spcBef>
                <a:spcPct val="20000"/>
              </a:spcBef>
              <a:spcAft>
                <a:spcPct val="0"/>
              </a:spcAft>
              <a:buChar char="»"/>
              <a:defRPr>
                <a:solidFill>
                  <a:srgbClr val="254B8E"/>
                </a:solidFill>
                <a:latin typeface="Arial" pitchFamily="34" charset="0"/>
                <a:ea typeface="MS PGothic" pitchFamily="34" charset="-128"/>
              </a:defRPr>
            </a:lvl9pPr>
          </a:lstStyle>
          <a:p>
            <a:pPr algn="l">
              <a:spcBef>
                <a:spcPct val="0"/>
              </a:spcBef>
              <a:buFontTx/>
              <a:buNone/>
              <a:defRPr/>
            </a:pPr>
            <a:fld id="{27F948C5-1B5B-4ADE-8400-D4CF48192E1C}" type="slidenum">
              <a:rPr lang="en-US" altLang="en-US" sz="1100" smtClean="0">
                <a:solidFill>
                  <a:srgbClr val="FFFFFF"/>
                </a:solidFill>
                <a:latin typeface="+mn-lt"/>
              </a:rPr>
              <a:pPr algn="l">
                <a:spcBef>
                  <a:spcPct val="0"/>
                </a:spcBef>
                <a:buFontTx/>
                <a:buNone/>
                <a:defRPr/>
              </a:pPr>
              <a:t>8</a:t>
            </a:fld>
            <a:endParaRPr lang="en-US" altLang="en-US" sz="1100" dirty="0" smtClean="0">
              <a:solidFill>
                <a:srgbClr val="FFFFFF"/>
              </a:solidFill>
              <a:latin typeface="+mn-lt"/>
            </a:endParaRPr>
          </a:p>
        </p:txBody>
      </p:sp>
      <p:sp>
        <p:nvSpPr>
          <p:cNvPr id="4" name="Subtitle 1"/>
          <p:cNvSpPr txBox="1">
            <a:spLocks/>
          </p:cNvSpPr>
          <p:nvPr/>
        </p:nvSpPr>
        <p:spPr>
          <a:xfrm>
            <a:off x="704850" y="142148"/>
            <a:ext cx="7734300" cy="1323095"/>
          </a:xfrm>
          <a:prstGeom prst="rect">
            <a:avLst/>
          </a:prstGeom>
        </p:spPr>
        <p:txBody>
          <a:bodyPr vert="horz" lIns="91440" tIns="45720" rIns="91440" bIns="45720" rtlCol="0" anchor="b">
            <a:normAutofit/>
          </a:bodyPr>
          <a:lstStyle>
            <a:lvl1pPr marL="0" indent="0" algn="l" defTabSz="457200" rtl="0" eaLnBrk="1" latinLnBrk="0" hangingPunct="1">
              <a:spcBef>
                <a:spcPts val="0"/>
              </a:spcBef>
              <a:spcAft>
                <a:spcPts val="600"/>
              </a:spcAft>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ts val="0"/>
              </a:spcBef>
              <a:spcAft>
                <a:spcPts val="600"/>
              </a:spcAft>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ts val="0"/>
              </a:spcBef>
              <a:spcAft>
                <a:spcPts val="600"/>
              </a:spcAft>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ts val="0"/>
              </a:spcBef>
              <a:spcAft>
                <a:spcPts val="600"/>
              </a:spcAft>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ts val="0"/>
              </a:spcBef>
              <a:spcAft>
                <a:spcPts val="600"/>
              </a:spcAft>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r>
              <a:rPr lang="en-US" sz="4000" dirty="0" smtClean="0">
                <a:solidFill>
                  <a:schemeClr val="bg1"/>
                </a:solidFill>
              </a:rPr>
              <a:t>AHRQ Safety Program for Surgery</a:t>
            </a:r>
          </a:p>
          <a:p>
            <a:pPr algn="ctr">
              <a:spcAft>
                <a:spcPts val="0"/>
              </a:spcAft>
            </a:pPr>
            <a:r>
              <a:rPr lang="en-US" sz="2800" dirty="0" smtClean="0">
                <a:solidFill>
                  <a:schemeClr val="bg1"/>
                </a:solidFill>
              </a:rPr>
              <a:t>Onboarding</a:t>
            </a:r>
            <a:endParaRPr lang="en-US" sz="2800" dirty="0">
              <a:solidFill>
                <a:schemeClr val="bg1"/>
              </a:solidFill>
            </a:endParaRPr>
          </a:p>
        </p:txBody>
      </p:sp>
    </p:spTree>
    <p:extLst>
      <p:ext uri="{BB962C8B-B14F-4D97-AF65-F5344CB8AC3E}">
        <p14:creationId xmlns:p14="http://schemas.microsoft.com/office/powerpoint/2010/main" val="156375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cs typeface="Arial" pitchFamily="34" charset="0"/>
              </a:rPr>
              <a:t>Case Study: </a:t>
            </a:r>
            <a:r>
              <a:rPr lang="en-US" altLang="en-US" dirty="0" smtClean="0">
                <a:cs typeface="Arial" pitchFamily="34" charset="0"/>
              </a:rPr>
              <a:t>Laparoscopic Surgery Trays</a:t>
            </a:r>
            <a:endParaRPr lang="en-US" dirty="0"/>
          </a:p>
        </p:txBody>
      </p:sp>
      <p:sp>
        <p:nvSpPr>
          <p:cNvPr id="6" name="Content Placeholder 2"/>
          <p:cNvSpPr txBox="1">
            <a:spLocks/>
          </p:cNvSpPr>
          <p:nvPr/>
        </p:nvSpPr>
        <p:spPr>
          <a:xfrm>
            <a:off x="3593650" y="1377845"/>
            <a:ext cx="5093150" cy="4384277"/>
          </a:xfrm>
          <a:prstGeom prst="rect">
            <a:avLst/>
          </a:prstGeom>
        </p:spPr>
        <p:txBody>
          <a:bodyPr wrap="square">
            <a:spAutoFit/>
          </a:bodyPr>
          <a:lstStyle>
            <a:lvl1pPr marL="342900" indent="-342900" algn="l" defTabSz="914400" rtl="0" eaLnBrk="1" latinLnBrk="0" hangingPunct="1">
              <a:spcBef>
                <a:spcPct val="20000"/>
              </a:spcBef>
              <a:buSzPct val="100000"/>
              <a:buFontTx/>
              <a:buBlip>
                <a:blip r:embed="rId3"/>
              </a:buBlip>
              <a:defRPr sz="20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2pPr>
            <a:lvl3pPr marL="1143000" indent="-228600" algn="l" defTabSz="914400" rtl="0" eaLnBrk="1" latinLnBrk="0" hangingPunct="1">
              <a:spcBef>
                <a:spcPct val="20000"/>
              </a:spcBef>
              <a:buSzPct val="100000"/>
              <a:buFontTx/>
              <a:buBlip>
                <a:blip r:embed="rId4"/>
              </a:buBlip>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ts val="0"/>
              </a:spcBef>
              <a:spcAft>
                <a:spcPts val="1500"/>
              </a:spcAft>
              <a:buFontTx/>
              <a:buNone/>
            </a:pPr>
            <a:r>
              <a:rPr lang="en-US" altLang="en-US" sz="2400" dirty="0" smtClean="0">
                <a:latin typeface="Calibri"/>
                <a:cs typeface="Calibri"/>
              </a:rPr>
              <a:t>Laparoscopic gastrointestinal tray had 137 instruments including many unnecessary implements</a:t>
            </a:r>
          </a:p>
          <a:p>
            <a:pPr marL="0" indent="0">
              <a:lnSpc>
                <a:spcPct val="90000"/>
              </a:lnSpc>
              <a:spcBef>
                <a:spcPts val="0"/>
              </a:spcBef>
              <a:spcAft>
                <a:spcPts val="2100"/>
              </a:spcAft>
              <a:buFontTx/>
              <a:buNone/>
            </a:pPr>
            <a:r>
              <a:rPr lang="en-US" altLang="en-US" sz="2400" dirty="0">
                <a:latin typeface="Calibri"/>
                <a:cs typeface="Calibri"/>
              </a:rPr>
              <a:t>U</a:t>
            </a:r>
            <a:r>
              <a:rPr lang="en-US" altLang="en-US" sz="2400" dirty="0" smtClean="0">
                <a:latin typeface="Calibri"/>
                <a:cs typeface="Calibri"/>
              </a:rPr>
              <a:t>nionized employees processed open instruments, while contractors processed lap instruments</a:t>
            </a:r>
            <a:endParaRPr lang="en-US" altLang="en-US" sz="2400" dirty="0" smtClean="0">
              <a:solidFill>
                <a:srgbClr val="FF0000"/>
              </a:solidFill>
              <a:latin typeface="Calibri"/>
              <a:cs typeface="Calibri"/>
            </a:endParaRPr>
          </a:p>
          <a:p>
            <a:pPr marL="0" indent="0">
              <a:lnSpc>
                <a:spcPct val="90000"/>
              </a:lnSpc>
              <a:spcBef>
                <a:spcPts val="0"/>
              </a:spcBef>
              <a:spcAft>
                <a:spcPts val="2100"/>
              </a:spcAft>
              <a:buFontTx/>
              <a:buNone/>
            </a:pPr>
            <a:r>
              <a:rPr lang="en-US" altLang="en-US" sz="2400" dirty="0" smtClean="0">
                <a:latin typeface="Calibri"/>
                <a:cs typeface="Calibri"/>
              </a:rPr>
              <a:t>Reduced lap tray instruments by 60% to 54 key instruments</a:t>
            </a:r>
          </a:p>
          <a:p>
            <a:pPr marL="0" indent="0">
              <a:lnSpc>
                <a:spcPct val="90000"/>
              </a:lnSpc>
              <a:spcBef>
                <a:spcPts val="1800"/>
              </a:spcBef>
              <a:spcAft>
                <a:spcPts val="2100"/>
              </a:spcAft>
              <a:buFontTx/>
              <a:buNone/>
            </a:pPr>
            <a:r>
              <a:rPr lang="en-US" altLang="en-US" sz="2400" dirty="0" smtClean="0">
                <a:latin typeface="Calibri"/>
                <a:cs typeface="Calibri"/>
              </a:rPr>
              <a:t>Fewer instruments to count and turn over saved money and time</a:t>
            </a:r>
          </a:p>
        </p:txBody>
      </p:sp>
      <p:sp>
        <p:nvSpPr>
          <p:cNvPr id="7" name="Chevron 6" descr="&quot;Problem&quot; heading featured in arrow for visual interest"/>
          <p:cNvSpPr/>
          <p:nvPr/>
        </p:nvSpPr>
        <p:spPr>
          <a:xfrm>
            <a:off x="689429" y="1524000"/>
            <a:ext cx="2678895" cy="869845"/>
          </a:xfrm>
          <a:prstGeom prst="chevr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smtClean="0">
                <a:solidFill>
                  <a:schemeClr val="tx1"/>
                </a:solidFill>
                <a:latin typeface="Calibri"/>
                <a:cs typeface="Calibri"/>
              </a:rPr>
              <a:t>Problem</a:t>
            </a:r>
            <a:endParaRPr lang="en-US" sz="2400" dirty="0">
              <a:solidFill>
                <a:schemeClr val="tx1"/>
              </a:solidFill>
              <a:latin typeface="Calibri"/>
              <a:cs typeface="Calibri"/>
            </a:endParaRPr>
          </a:p>
        </p:txBody>
      </p:sp>
      <p:sp>
        <p:nvSpPr>
          <p:cNvPr id="8" name="Chevron 7" descr="&quot;Barriers&quot; heading featured in arrow for visual interest"/>
          <p:cNvSpPr/>
          <p:nvPr/>
        </p:nvSpPr>
        <p:spPr>
          <a:xfrm>
            <a:off x="689429" y="2654449"/>
            <a:ext cx="2678895" cy="869845"/>
          </a:xfrm>
          <a:prstGeom prst="chevron">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smtClean="0">
                <a:solidFill>
                  <a:schemeClr val="tx1"/>
                </a:solidFill>
                <a:latin typeface="Calibri"/>
                <a:cs typeface="Calibri"/>
              </a:rPr>
              <a:t>Barriers</a:t>
            </a:r>
            <a:endParaRPr lang="en-US" sz="2400" dirty="0">
              <a:solidFill>
                <a:schemeClr val="tx1"/>
              </a:solidFill>
              <a:latin typeface="Calibri"/>
              <a:cs typeface="Calibri"/>
            </a:endParaRPr>
          </a:p>
        </p:txBody>
      </p:sp>
      <p:sp>
        <p:nvSpPr>
          <p:cNvPr id="9" name="Chevron 8" descr="&quot;Intervention&quot; heading featured in arrow for visual interest"/>
          <p:cNvSpPr/>
          <p:nvPr/>
        </p:nvSpPr>
        <p:spPr>
          <a:xfrm>
            <a:off x="689429" y="3784898"/>
            <a:ext cx="2678895" cy="869845"/>
          </a:xfrm>
          <a:prstGeom prst="chevr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schemeClr val="tx1"/>
                </a:solidFill>
                <a:latin typeface="Calibri"/>
                <a:cs typeface="Calibri"/>
              </a:rPr>
              <a:t>Intervention</a:t>
            </a:r>
            <a:endParaRPr lang="en-US" sz="2400" dirty="0">
              <a:solidFill>
                <a:schemeClr val="tx1"/>
              </a:solidFill>
              <a:latin typeface="Calibri"/>
              <a:cs typeface="Calibri"/>
            </a:endParaRPr>
          </a:p>
        </p:txBody>
      </p:sp>
      <p:sp>
        <p:nvSpPr>
          <p:cNvPr id="10" name="Chevron 9" descr="&quot;Impact&quot; heading featured in arrow for visual interest"/>
          <p:cNvSpPr/>
          <p:nvPr/>
        </p:nvSpPr>
        <p:spPr>
          <a:xfrm>
            <a:off x="689429" y="4915347"/>
            <a:ext cx="2678895" cy="869845"/>
          </a:xfrm>
          <a:prstGeom prst="chevr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dirty="0" smtClean="0">
                <a:solidFill>
                  <a:schemeClr val="tx1"/>
                </a:solidFill>
                <a:latin typeface="Calibri"/>
                <a:cs typeface="Calibri"/>
              </a:rPr>
              <a:t>Impact</a:t>
            </a:r>
            <a:endParaRPr lang="en-US" sz="2400" dirty="0">
              <a:solidFill>
                <a:schemeClr val="tx1"/>
              </a:solidFill>
              <a:latin typeface="Calibri"/>
              <a:cs typeface="Calibri"/>
            </a:endParaRPr>
          </a:p>
        </p:txBody>
      </p:sp>
      <p:cxnSp>
        <p:nvCxnSpPr>
          <p:cNvPr id="11" name="Straight Connector 10"/>
          <p:cNvCxnSpPr/>
          <p:nvPr/>
        </p:nvCxnSpPr>
        <p:spPr>
          <a:xfrm>
            <a:off x="4210260" y="2539121"/>
            <a:ext cx="365582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2" name="Straight Connector 11"/>
          <p:cNvCxnSpPr/>
          <p:nvPr/>
        </p:nvCxnSpPr>
        <p:spPr>
          <a:xfrm>
            <a:off x="4210260" y="3657435"/>
            <a:ext cx="3655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210260" y="4787884"/>
            <a:ext cx="3655820" cy="0"/>
          </a:xfrm>
          <a:prstGeom prst="line">
            <a:avLst/>
          </a:prstGeom>
        </p:spPr>
        <p:style>
          <a:lnRef idx="1">
            <a:schemeClr val="accent4"/>
          </a:lnRef>
          <a:fillRef idx="0">
            <a:schemeClr val="accent4"/>
          </a:fillRef>
          <a:effectRef idx="0">
            <a:schemeClr val="accent4"/>
          </a:effectRef>
          <a:fontRef idx="minor">
            <a:schemeClr val="tx1"/>
          </a:fontRef>
        </p:style>
      </p:cxnSp>
      <p:sp>
        <p:nvSpPr>
          <p:cNvPr id="15" name="Title 1"/>
          <p:cNvSpPr txBox="1">
            <a:spLocks/>
          </p:cNvSpPr>
          <p:nvPr/>
        </p:nvSpPr>
        <p:spPr>
          <a:xfrm>
            <a:off x="457200" y="261944"/>
            <a:ext cx="8229600" cy="6858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endParaRPr lang="en-US" altLang="en-US" sz="3200" dirty="0" smtClean="0">
              <a:solidFill>
                <a:srgbClr val="FFFFFF"/>
              </a:solidFill>
            </a:endParaRPr>
          </a:p>
        </p:txBody>
      </p:sp>
    </p:spTree>
    <p:extLst>
      <p:ext uri="{BB962C8B-B14F-4D97-AF65-F5344CB8AC3E}">
        <p14:creationId xmlns:p14="http://schemas.microsoft.com/office/powerpoint/2010/main" val="31488236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mp;#x0D;&amp;#x0A;&amp;quot;&quot;/&gt;&lt;property id=&quot;20307&quot; value=&quot;257&quot;/&gt;&lt;/object&gt;&lt;object type=&quot;3&quot; unique_id=&quot;10005&quot;&gt;&lt;property id=&quot;20148&quot; value=&quot;5&quot;/&gt;&lt;property id=&quot;20300&quot; value=&quot;Slide 2 - &amp;quot;Agenda&amp;quot;&quot;/&gt;&lt;property id=&quot;20307&quot; value=&quot;258&quot;/&gt;&lt;/object&gt;&lt;object type=&quot;3&quot; unique_id=&quot;10006&quot;&gt;&lt;property id=&quot;20148&quot; value=&quot;5&quot;/&gt;&lt;property id=&quot;20300&quot; value=&quot;Slide 3 - &amp;quot;SUSP: Where are you now?&amp;quot;&quot;/&gt;&lt;property id=&quot;20307&quot; value=&quot;275&quot;/&gt;&lt;/object&gt;&lt;object type=&quot;3&quot; unique_id=&quot;10007&quot;&gt;&lt;property id=&quot;20148&quot; value=&quot;5&quot;/&gt;&lt;property id=&quot;20300&quot; value=&quot;Slide 4 - &amp;quot;&amp;#x0D;&amp;#x0A;&amp;quot;&quot;/&gt;&lt;property id=&quot;20307&quot; value=&quot;304&quot;/&gt;&lt;/object&gt;&lt;object type=&quot;3&quot; unique_id=&quot;10008&quot;&gt;&lt;property id=&quot;20148&quot; value=&quot;5&quot;/&gt;&lt;property id=&quot;20300&quot; value=&quot;Slide 5 - &amp;quot;If your team has completed the HSOPS or uploaded HSOPS data…&amp;quot;&quot;/&gt;&lt;property id=&quot;20307&quot; value=&quot;305&quot;/&gt;&lt;/object&gt;&lt;object type=&quot;3&quot; unique_id=&quot;10009&quot;&gt;&lt;property id=&quot;20148&quot; value=&quot;5&quot;/&gt;&lt;property id=&quot;20300&quot; value=&quot;Slide 6&quot;/&gt;&lt;property id=&quot;20307&quot; value=&quot;306&quot;/&gt;&lt;/object&gt;&lt;object type=&quot;3&quot; unique_id=&quot;10010&quot;&gt;&lt;property id=&quot;20148&quot; value=&quot;5&quot;/&gt;&lt;property id=&quot;20300&quot; value=&quot;Slide 7&quot;/&gt;&lt;property id=&quot;20307&quot; value=&quot;307&quot;/&gt;&lt;/object&gt;&lt;object type=&quot;3&quot; unique_id=&quot;10011&quot;&gt;&lt;property id=&quot;20148&quot; value=&quot;5&quot;/&gt;&lt;property id=&quot;20300&quot; value=&quot;Slide 8&quot;/&gt;&lt;property id=&quot;20307&quot; value=&quot;308&quot;/&gt;&lt;/object&gt;&lt;object type=&quot;3&quot; unique_id=&quot;10012&quot;&gt;&lt;property id=&quot;20148&quot; value=&quot;5&quot;/&gt;&lt;property id=&quot;20300&quot; value=&quot;Slide 9&quot;/&gt;&lt;property id=&quot;20307&quot; value=&quot;309&quot;/&gt;&lt;/object&gt;&lt;object type=&quot;3&quot; unique_id=&quot;10013&quot;&gt;&lt;property id=&quot;20148&quot; value=&quot;5&quot;/&gt;&lt;property id=&quot;20300&quot; value=&quot;Slide 10 - &amp;quot;IMPORTANT NOTE:&amp;quot;&quot;/&gt;&lt;property id=&quot;20307&quot; value=&quot;310&quot;/&gt;&lt;/object&gt;&lt;object type=&quot;3&quot; unique_id=&quot;10014&quot;&gt;&lt;property id=&quot;20148&quot; value=&quot;5&quot;/&gt;&lt;property id=&quot;20300&quot; value=&quot;Slide 11 - &amp;quot;HSOPS Aggregate Report (.pdf)&amp;quot;&quot;/&gt;&lt;property id=&quot;20307&quot; value=&quot;311&quot;/&gt;&lt;/object&gt;&lt;object type=&quot;3&quot; unique_id=&quot;10015&quot;&gt;&lt;property id=&quot;20148&quot; value=&quot;5&quot;/&gt;&lt;property id=&quot;20300&quot; value=&quot;Slide 12 - &amp;quot;Composite Score Charts (p. 7-8)&amp;#x0D;&amp;#x0A;Scores = Percentage (%) of responses that were positive&amp;quot;&quot;/&gt;&lt;property id=&quot;20307&quot; value=&quot;312&quot;/&gt;&lt;/object&gt;&lt;object type=&quot;3&quot; unique_id=&quot;10016&quot;&gt;&lt;property id=&quot;20148&quot; value=&quot;5&quot;/&gt;&lt;property id=&quot;20300&quot; value=&quot;Slide 13 - &amp;quot;Individual Question Scores are also displayed (p. 9-26)&amp;#x0D;&amp;#x0A;&amp;quot;&quot;/&gt;&lt;property id=&quot;20307&quot; value=&quot;313&quot;/&gt;&lt;/object&gt;&lt;object type=&quot;3&quot; unique_id=&quot;10017&quot;&gt;&lt;property id=&quot;20148&quot; value=&quot;5&quot;/&gt;&lt;property id=&quot;20300&quot; value=&quot;Slide 14 - &amp;quot;Question scores provide more detail:&amp;#x0D;&amp;#x0A;For positively worded questions, more green is better&amp;quot;&quot;/&gt;&lt;property id=&quot;20307&quot; value=&quot;314&quot;/&gt;&lt;/object&gt;&lt;object type=&quot;3&quot; unique_id=&quot;10018&quot;&gt;&lt;property id=&quot;20148&quot; value=&quot;5&quot;/&gt;&lt;property id=&quot;20300&quot; value=&quot;Slide 15 - &amp;quot;Debrief survey results with your work area leaders and team members&amp;quot;&quot;/&gt;&lt;property id=&quot;20307&quot; value=&quot;315&quot;/&gt;&lt;/object&gt;&lt;object type=&quot;3&quot; unique_id=&quot;10019&quot;&gt;&lt;property id=&quot;20148&quot; value=&quot;5&quot;/&gt;&lt;property id=&quot;20300&quot; value=&quot;Slide 16 - &amp;quot;Why debrief?&amp;#x0D;&amp;#x0A;Work areas/units that debrief around safety culture perform better&amp;quot;&quot;/&gt;&lt;property id=&quot;20307&quot; value=&quot;316&quot;/&gt;&lt;/object&gt;&lt;object type=&quot;3&quot; unique_id=&quot;10020&quot;&gt;&lt;property id=&quot;20148&quot; value=&quot;5&quot;/&gt;&lt;property id=&quot;20300&quot; value=&quot;Slide 18 - &amp;quot;CUSP Culture Check-Up Tool: &amp;#x0D;&amp;#x0A;A tool to use during HSOPS Debriefings&amp;quot;&quot;/&gt;&lt;property id=&quot;20307&quot; value=&quot;317&quot;/&gt;&lt;/object&gt;&lt;object type=&quot;3&quot; unique_id=&quot;10021&quot;&gt;&lt;property id=&quot;20148&quot; value=&quot;5&quot;/&gt;&lt;property id=&quot;20300&quot; value=&quot;Slide 17 - &amp;quot;CUSP Culture Check-Up Tool&amp;quot;&quot;/&gt;&lt;property id=&quot;20307&quot; value=&quot;318&quot;/&gt;&lt;/object&gt;&lt;object type=&quot;3&quot; unique_id=&quot;10022&quot;&gt;&lt;property id=&quot;20148&quot; value=&quot;5&quot;/&gt;&lt;property id=&quot;20300&quot; value=&quot;Slide 19 - &amp;quot;Steps in CUSP Culture Check-Up Tool&amp;quot;&quot;/&gt;&lt;property id=&quot;20307&quot; value=&quot;319&quot;/&gt;&lt;/object&gt;&lt;object type=&quot;3&quot; unique_id=&quot;10023&quot;&gt;&lt;property id=&quot;20148&quot; value=&quot;5&quot;/&gt;&lt;property id=&quot;20300&quot; value=&quot;Slide 20&quot;/&gt;&lt;property id=&quot;20307&quot; value=&quot;320&quot;/&gt;&lt;/object&gt;&lt;object type=&quot;3&quot; unique_id=&quot;10024&quot;&gt;&lt;property id=&quot;20148&quot; value=&quot;5&quot;/&gt;&lt;property id=&quot;20300&quot; value=&quot;Slide 21&quot;/&gt;&lt;property id=&quot;20307&quot; value=&quot;321&quot;/&gt;&lt;/object&gt;&lt;object type=&quot;3&quot; unique_id=&quot;10025&quot;&gt;&lt;property id=&quot;20148&quot; value=&quot;5&quot;/&gt;&lt;property id=&quot;20300&quot; value=&quot;Slide 22 - &amp;quot;Some points to cover in your debriefing plan&amp;quot;&quot;/&gt;&lt;property id=&quot;20307&quot; value=&quot;322&quot;/&gt;&lt;/object&gt;&lt;object type=&quot;3&quot; unique_id=&quot;10026&quot;&gt;&lt;property id=&quot;20148&quot; value=&quot;5&quot;/&gt;&lt;property id=&quot;20300&quot; value=&quot;Slide 23 - &amp;quot;In Sum&amp;quot;&quot;/&gt;&lt;property id=&quot;20307&quot; value=&quot;323&quot;/&gt;&lt;/object&gt;&lt;object type=&quot;3&quot; unique_id=&quot;10027&quot;&gt;&lt;property id=&quot;20148&quot; value=&quot;5&quot;/&gt;&lt;property id=&quot;20300&quot; value=&quot;Slide 24 - &amp;quot;Questions?&amp;quot;&quot;/&gt;&lt;property id=&quot;20307&quot; value=&quot;324&quot;/&gt;&lt;/object&gt;&lt;object type=&quot;3&quot; unique_id=&quot;10028&quot;&gt;&lt;property id=&quot;20148&quot; value=&quot;5&quot;/&gt;&lt;property id=&quot;20300&quot; value=&quot;Slide 25&quot;/&gt;&lt;property id=&quot;20307&quot; value=&quot;276&quot;/&gt;&lt;/object&gt;&lt;object type=&quot;3&quot; unique_id=&quot;10029&quot;&gt;&lt;property id=&quot;20148&quot; value=&quot;5&quot;/&gt;&lt;property id=&quot;20300&quot; value=&quot;Slide 26 - &amp;quot;Who can access the SSI data registry?&amp;quot;&quot;/&gt;&lt;property id=&quot;20307&quot; value=&quot;273&quot;/&gt;&lt;/object&gt;&lt;object type=&quot;3&quot; unique_id=&quot;10030&quot;&gt;&lt;property id=&quot;20148&quot; value=&quot;5&quot;/&gt;&lt;property id=&quot;20300&quot; value=&quot;Slide 27 - &amp;quot;What can you do in the SSI data registry?&amp;quot;&quot;/&gt;&lt;property id=&quot;20307&quot; value=&quot;277&quot;/&gt;&lt;/object&gt;&lt;object type=&quot;3&quot; unique_id=&quot;10031&quot;&gt;&lt;property id=&quot;20148&quot; value=&quot;5&quot;/&gt;&lt;property id=&quot;20300&quot; value=&quot;Slide 28 - &amp;quot;How to access the SSI Data Registry?&amp;#x0D;&amp;#x0A;&amp;amp;#x09;https://armstrongresearch.hopkinsmedicine.org/susp.aspx&amp;quot;&quot;/&gt;&lt;property id=&quot;20307&quot; value=&quot;265&quot;/&gt;&lt;/object&gt;&lt;object type=&quot;3&quot; unique_id=&quot;10032&quot;&gt;&lt;property id=&quot;20148&quot; value=&quot;5&quot;/&gt;&lt;property id=&quot;20300&quot; value=&quot;Slide 29 - &amp;quot;My Tools homepage&amp;quot;&quot;/&gt;&lt;property id=&quot;20307&quot; value=&quot;266&quot;/&gt;&lt;/object&gt;&lt;object type=&quot;3&quot; unique_id=&quot;10033&quot;&gt;&lt;property id=&quot;20148&quot; value=&quot;5&quot;/&gt;&lt;property id=&quot;20300&quot; value=&quot;Slide 30 - &amp;quot;SSI Data Registry homepage&amp;quot;&quot;/&gt;&lt;property id=&quot;20307&quot; value=&quot;267&quot;/&gt;&lt;/object&gt;&lt;object type=&quot;3&quot; unique_id=&quot;10034&quot;&gt;&lt;property id=&quot;20148&quot; value=&quot;5&quot;/&gt;&lt;property id=&quot;20300&quot; value=&quot;Slide 31 - &amp;quot;How to generate SSI performance monitor reports:&amp;quot;&quot;/&gt;&lt;property id=&quot;20307&quot; value=&quot;268&quot;/&gt;&lt;/object&gt;&lt;object type=&quot;3&quot; unique_id=&quot;10035&quot;&gt;&lt;property id=&quot;20148&quot; value=&quot;5&quot;/&gt;&lt;property id=&quot;20300&quot; value=&quot;Slide 32 - &amp;quot;SUSP SSI app performance monitor homepage&amp;#x0D;&amp;#x0A;Monitor your SSI rates and generate reports to share with your team!&amp;quot;&quot;/&gt;&lt;property id=&quot;20307&quot; value=&quot;259&quot;/&gt;&lt;/object&gt;&lt;object type=&quot;3&quot; unique_id=&quot;10036&quot;&gt;&lt;property id=&quot;20148&quot; value=&quot;5&quot;/&gt;&lt;property id=&quot;20300&quot; value=&quot;Slide 33 - &amp;quot;Example: SSI App Performance Monitor Report&amp;quot;&quot;/&gt;&lt;property id=&quot;20307&quot; value=&quot;260&quot;/&gt;&lt;/object&gt;&lt;object type=&quot;3&quot; unique_id=&quot;10037&quot;&gt;&lt;property id=&quot;20148&quot; value=&quot;5&quot;/&gt;&lt;property id=&quot;20300&quot; value=&quot;Slide 34 - &amp;quot;How to generate SSI trend graph reports:&amp;#x0D;&amp;#x0A;SUSP SSI app performance monitor homepage VIEW CHART&amp;quot;&quot;/&gt;&lt;property id=&quot;20307&quot; value=&quot;262&quot;/&gt;&lt;/object&gt;&lt;object type=&quot;3&quot; unique_id=&quot;10038&quot;&gt;&lt;property id=&quot;20148&quot; value=&quot;5&quot;/&gt;&lt;property id=&quot;20300&quot; value=&quot;Slide 35 - &amp;quot;Example: Hospital level trend graph report&amp;quot;&quot;/&gt;&lt;property id=&quot;20307&quot; value=&quot;269&quot;/&gt;&lt;/object&gt;&lt;object type=&quot;3&quot; unique_id=&quot;10039&quot;&gt;&lt;property id=&quot;20148&quot; value=&quot;5&quot;/&gt;&lt;property id=&quot;20300&quot; value=&quot;Slide 36 - &amp;quot;SSI missing data reports&amp;quot;&quot;/&gt;&lt;property id=&quot;20307&quot; value=&quot;274&quot;/&gt;&lt;/object&gt;&lt;object type=&quot;3&quot; unique_id=&quot;10040&quot;&gt;&lt;property id=&quot;20148&quot; value=&quot;5&quot;/&gt;&lt;property id=&quot;20300&quot; value=&quot;Slide 37 - &amp;quot;How to generate an SSI missing data report:&amp;#x0D;&amp;#x0A;&amp;amp;#x09;https://armstrongresearch.hopkinsmedicine.org/susp.aspx&amp;quot;&quot;/&gt;&lt;property id=&quot;20307&quot; value=&quot;270&quot;/&gt;&lt;/object&gt;&lt;object type=&quot;3&quot; unique_id=&quot;10041&quot;&gt;&lt;property id=&quot;20148&quot; value=&quot;5&quot;/&gt;&lt;property id=&quot;20300&quot; value=&quot;Slide 38 - &amp;quot;How to generate an SSI missing data report:&amp;quot;&quot;/&gt;&lt;property id=&quot;20307&quot; value=&quot;271&quot;/&gt;&lt;/object&gt;&lt;object type=&quot;3&quot; unique_id=&quot;10042&quot;&gt;&lt;property id=&quot;20148&quot; value=&quot;5&quot;/&gt;&lt;property id=&quot;20300&quot; value=&quot;Slide 39 - &amp;quot;Example: Hospital level missing data report&amp;quot;&quot;/&gt;&lt;property id=&quot;20307&quot; value=&quot;272&quot;/&gt;&lt;/object&gt;&lt;object type=&quot;3&quot; unique_id=&quot;10043&quot;&gt;&lt;property id=&quot;20148&quot; value=&quot;5&quot;/&gt;&lt;property id=&quot;20300&quot; value=&quot;Slide 40 - &amp;quot;Next steps&amp;quot;&quot;/&gt;&lt;property id=&quot;20307&quot; value=&quot;264&quot;/&gt;&lt;/object&gt;&lt;object type=&quot;3&quot; unique_id=&quot;10044&quot;&gt;&lt;property id=&quot;20148&quot; value=&quot;5&quot;/&gt;&lt;property id=&quot;20300&quot; value=&quot;Slide 41 - &amp;quot;Using data to drive Quality Improvement&amp;quot;&quot;/&gt;&lt;property id=&quot;20307&quot; value=&quot;278&quot;/&gt;&lt;/object&gt;&lt;object type=&quot;3&quot; unique_id=&quot;10045&quot;&gt;&lt;property id=&quot;20148&quot; value=&quot;5&quot;/&gt;&lt;property id=&quot;20300&quot; value=&quot;Slide 42 - &amp;quot;Questions?&amp;quot;&quot;/&gt;&lt;property id=&quot;20307&quot; value=&quot;300&quot;/&gt;&lt;/object&gt;&lt;object type=&quot;3&quot; unique_id=&quot;10046&quot;&gt;&lt;property id=&quot;20148&quot; value=&quot;5&quot;/&gt;&lt;property id=&quot;20300&quot; value=&quot;Slide 43 - &amp;quot;Questions? Tools? Data?&amp;quot;&quot;/&gt;&lt;property id=&quot;20307&quot; value=&quot;301&quot;/&gt;&lt;/object&gt;&lt;object type=&quot;3&quot; unique_id=&quot;10047&quot;&gt;&lt;property id=&quot;20148&quot; value=&quot;5&quot;/&gt;&lt;property id=&quot;20300&quot; value=&quot;Slide 44&quot;/&gt;&lt;property id=&quot;20307&quot; value=&quot;302&quot;/&gt;&lt;/object&gt;&lt;object type=&quot;3&quot; unique_id=&quot;10048&quot;&gt;&lt;property id=&quot;20148&quot; value=&quot;5&quot;/&gt;&lt;property id=&quot;20300&quot; value=&quot;Slide 45 - &amp;quot;Team Brainstorm…&amp;quot;&quot;/&gt;&lt;property id=&quot;20307&quot; value=&quot;303&quot;/&gt;&lt;/object&gt;&lt;object type=&quot;3&quot; unique_id=&quot;10049&quot;&gt;&lt;property id=&quot;20148&quot; value=&quot;5&quot;/&gt;&lt;property id=&quot;20300&quot; value=&quot;Slide 46 - &amp;quot;Project Call evaluation&amp;quot;&quot;/&gt;&lt;property id=&quot;20307&quot; value=&quot;325&quot;/&gt;&lt;/object&gt;&lt;/object&gt;&lt;/object&gt;&lt;/database&gt;"/>
  <p:tag name="SECTOMILLISECCONVERTED" val="1"/>
</p:tagLst>
</file>

<file path=ppt/theme/theme1.xml><?xml version="1.0" encoding="utf-8"?>
<a:theme xmlns:a="http://schemas.openxmlformats.org/drawingml/2006/main" name="Design for Pag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AI Cusp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25756</TotalTime>
  <Words>4913</Words>
  <Application>Microsoft Office PowerPoint</Application>
  <PresentationFormat>On-screen Show (4:3)</PresentationFormat>
  <Paragraphs>356</Paragraphs>
  <Slides>24</Slides>
  <Notes>23</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Design for Page 1</vt:lpstr>
      <vt:lpstr>HAI Cusp Slide template</vt:lpstr>
      <vt:lpstr>Engaging Senior Executives</vt:lpstr>
      <vt:lpstr>Why Do We Need an Executive?</vt:lpstr>
      <vt:lpstr>Learning Objectives</vt:lpstr>
      <vt:lpstr>Surgical Care Improvement Project (SCIP)1</vt:lpstr>
      <vt:lpstr>Surgical Care Improvement Project (SCIP)1</vt:lpstr>
      <vt:lpstr>Improvement Model Works in Surgery</vt:lpstr>
      <vt:lpstr>Technical and Adaptive Efforts Required2</vt:lpstr>
      <vt:lpstr>Executive engagement stories</vt:lpstr>
      <vt:lpstr>Case Study: Laparoscopic Surgery Trays</vt:lpstr>
      <vt:lpstr>Case Study: Antibiotic Irrigation</vt:lpstr>
      <vt:lpstr>Barriers to Executive Engagement</vt:lpstr>
      <vt:lpstr>Addressing Executive Concerns</vt:lpstr>
      <vt:lpstr>Executive Partnership: Win-Win</vt:lpstr>
      <vt:lpstr>What Does an Executive Offer?</vt:lpstr>
      <vt:lpstr>Engaging Your Executive</vt:lpstr>
      <vt:lpstr>Executive safety rounds</vt:lpstr>
      <vt:lpstr>Preparation Is Key to Success</vt:lpstr>
      <vt:lpstr>Executive Safety Rounds Kickoff</vt:lpstr>
      <vt:lpstr>Executive Safety Rounds Kickoff</vt:lpstr>
      <vt:lpstr>Executive Safety Rounds Kickoff</vt:lpstr>
      <vt:lpstr>Executive Safety Rounds Kickoff</vt:lpstr>
      <vt:lpstr>Executive Safety Rounds Kickoff</vt:lpstr>
      <vt:lpstr>Executive Safety Rounds Kickoff</vt:lpstr>
      <vt:lpstr>References</vt:lpstr>
    </vt:vector>
  </TitlesOfParts>
  <Manager>Johns Hopkins Medicine | Armstrong Institute for Patient Safety and Quality</Manager>
  <Company>AHRQ | Agency for Healthcare Research and Quality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Engaging Senior Executives</dc:title>
  <dc:subject>AHRQ Safety Program for Surgery</dc:subject>
  <dc:creator>Agency for Health Care Research and Quality (AHRQ)</dc:creator>
  <cp:keywords>SSI, engaging senior executive, Dr. Peter Pronovost</cp:keywords>
  <cp:lastModifiedBy>Chris Heidenrich OCKT</cp:lastModifiedBy>
  <cp:revision>322</cp:revision>
  <dcterms:created xsi:type="dcterms:W3CDTF">2012-03-06T21:09:36Z</dcterms:created>
  <dcterms:modified xsi:type="dcterms:W3CDTF">2017-11-04T06:10:16Z</dcterms:modified>
  <cp:category>safety program for surgery, patient safety, SUSP, CUSP, surgical site infection, engaging senior executive</cp:category>
</cp:coreProperties>
</file>