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695" r:id="rId2"/>
  </p:sldMasterIdLst>
  <p:notesMasterIdLst>
    <p:notesMasterId r:id="rId19"/>
  </p:notesMasterIdLst>
  <p:handoutMasterIdLst>
    <p:handoutMasterId r:id="rId20"/>
  </p:handoutMasterIdLst>
  <p:sldIdLst>
    <p:sldId id="312" r:id="rId3"/>
    <p:sldId id="297" r:id="rId4"/>
    <p:sldId id="298" r:id="rId5"/>
    <p:sldId id="299" r:id="rId6"/>
    <p:sldId id="300" r:id="rId7"/>
    <p:sldId id="301" r:id="rId8"/>
    <p:sldId id="311" r:id="rId9"/>
    <p:sldId id="302" r:id="rId10"/>
    <p:sldId id="303" r:id="rId11"/>
    <p:sldId id="304" r:id="rId12"/>
    <p:sldId id="309" r:id="rId13"/>
    <p:sldId id="305" r:id="rId14"/>
    <p:sldId id="310" r:id="rId15"/>
    <p:sldId id="306" r:id="rId16"/>
    <p:sldId id="307" r:id="rId17"/>
    <p:sldId id="308"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lete" initials="d" lastIdx="2" clrIdx="0"/>
  <p:cmAuthor id="1" name="Heidenrich, Christine (AHRQ/OCKT) (CTR)" initials="HC" lastIdx="31" clrIdx="1"/>
  <p:cmAuthor id="2" name="Valerie Hartman" initials="" lastIdx="5" clrIdx="2"/>
  <p:cmAuthor id="3" name="Windows User" initials="WU" lastIdx="6" clrIdx="3"/>
  <p:cmAuthor id="4" name="Valerie Hartman" initials="VH" lastIdx="1" clrIdx="4"/>
  <p:cmAuthor id="5" name="Chris Heidenrich" initials="CH" lastIdx="9" clrIdx="5"/>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428" autoAdjust="0"/>
    <p:restoredTop sz="91086" autoAdjust="0"/>
  </p:normalViewPr>
  <p:slideViewPr>
    <p:cSldViewPr snapToGrid="0" snapToObjects="1">
      <p:cViewPr>
        <p:scale>
          <a:sx n="74" d="100"/>
          <a:sy n="74" d="100"/>
        </p:scale>
        <p:origin x="-103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55" d="100"/>
          <a:sy n="55" d="100"/>
        </p:scale>
        <p:origin x="-28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0B31348-060F-0D47-B8B1-CD593C306C41}" type="datetimeFigureOut">
              <a:rPr lang="en-US" smtClean="0"/>
              <a:t>11/4/2017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2B14559-7FCD-AB4A-B502-2C733655EFC4}" type="slidenum">
              <a:rPr lang="en-US" smtClean="0"/>
              <a:t>‹#›</a:t>
            </a:fld>
            <a:endParaRPr lang="en-US" dirty="0"/>
          </a:p>
        </p:txBody>
      </p:sp>
    </p:spTree>
    <p:extLst>
      <p:ext uri="{BB962C8B-B14F-4D97-AF65-F5344CB8AC3E}">
        <p14:creationId xmlns:p14="http://schemas.microsoft.com/office/powerpoint/2010/main" val="521920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7826AE-20BA-4845-9FF4-813C82D5586A}" type="datetimeFigureOut">
              <a:rPr lang="en-US" smtClean="0"/>
              <a:t>11/4/2017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402EC6-4C6C-4228-8CBA-3A4E71C1F455}" type="slidenum">
              <a:rPr lang="en-US" smtClean="0"/>
              <a:t>‹#›</a:t>
            </a:fld>
            <a:endParaRPr lang="en-US" dirty="0"/>
          </a:p>
        </p:txBody>
      </p:sp>
    </p:spTree>
    <p:extLst>
      <p:ext uri="{BB962C8B-B14F-4D97-AF65-F5344CB8AC3E}">
        <p14:creationId xmlns:p14="http://schemas.microsoft.com/office/powerpoint/2010/main" val="418017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In this module, you’ll learn about performing a surgical site infection or SSI investigation.</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45C517D5-E9BB-DA4C-92BC-0386379B95B6}" type="slidenum">
              <a:rPr lang="en-US" smtClean="0"/>
              <a:t>1</a:t>
            </a:fld>
            <a:endParaRPr lang="en-US" dirty="0"/>
          </a:p>
        </p:txBody>
      </p:sp>
    </p:spTree>
    <p:extLst>
      <p:ext uri="{BB962C8B-B14F-4D97-AF65-F5344CB8AC3E}">
        <p14:creationId xmlns:p14="http://schemas.microsoft.com/office/powerpoint/2010/main" val="2619057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Another example is Glucose Control.</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FCC3E94-DD7F-4A27-A606-ED6D908F0484}" type="slidenum">
              <a:rPr lang="en-US" smtClean="0"/>
              <a:t>10</a:t>
            </a:fld>
            <a:endParaRPr lang="en-US" dirty="0"/>
          </a:p>
        </p:txBody>
      </p:sp>
    </p:spTree>
    <p:extLst>
      <p:ext uri="{BB962C8B-B14F-4D97-AF65-F5344CB8AC3E}">
        <p14:creationId xmlns:p14="http://schemas.microsoft.com/office/powerpoint/2010/main" val="561124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One intervention involved appropriate and adequate skin preparation.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FCC3E94-DD7F-4A27-A606-ED6D908F0484}" type="slidenum">
              <a:rPr lang="en-US" smtClean="0"/>
              <a:t>11</a:t>
            </a:fld>
            <a:endParaRPr lang="en-US" dirty="0"/>
          </a:p>
        </p:txBody>
      </p:sp>
    </p:spTree>
    <p:extLst>
      <p:ext uri="{BB962C8B-B14F-4D97-AF65-F5344CB8AC3E}">
        <p14:creationId xmlns:p14="http://schemas.microsoft.com/office/powerpoint/2010/main" val="561124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These are examples of some of the process measures Johns Hopkins Hospital focused on, because of frontline staff observations.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CC3E94-DD7F-4A27-A606-ED6D908F0484}" type="slidenum">
              <a:rPr lang="en-US" smtClean="0"/>
              <a:t>12</a:t>
            </a:fld>
            <a:endParaRPr lang="en-US" dirty="0"/>
          </a:p>
        </p:txBody>
      </p:sp>
    </p:spTree>
    <p:extLst>
      <p:ext uri="{BB962C8B-B14F-4D97-AF65-F5344CB8AC3E}">
        <p14:creationId xmlns:p14="http://schemas.microsoft.com/office/powerpoint/2010/main" val="3799798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For</a:t>
            </a:r>
            <a:r>
              <a:rPr lang="en-US" baseline="0" dirty="0" smtClean="0">
                <a:effectLst/>
              </a:rPr>
              <a:t> many hospitals t</a:t>
            </a:r>
            <a:r>
              <a:rPr lang="en-US" dirty="0" smtClean="0">
                <a:effectLst/>
              </a:rPr>
              <a:t>he frontline</a:t>
            </a:r>
            <a:r>
              <a:rPr lang="en-US" baseline="0" dirty="0" smtClean="0">
                <a:effectLst/>
              </a:rPr>
              <a:t> staff observed inconsistencies in these care practices. </a:t>
            </a:r>
            <a:r>
              <a:rPr lang="en-US" sz="1200" kern="1200" dirty="0" smtClean="0">
                <a:solidFill>
                  <a:schemeClr val="tx1"/>
                </a:solidFill>
                <a:effectLst/>
                <a:latin typeface="+mn-lt"/>
                <a:ea typeface="+mn-ea"/>
                <a:cs typeface="+mn-cs"/>
              </a:rPr>
              <a:t>This portion of the SSI Investigation Tool asks if the patient received the appropriate antibiotic selection, at the appropriate dosage and timing, as well as the appropriate redosing schedule.</a:t>
            </a:r>
            <a:endParaRPr lang="en-US" dirty="0"/>
          </a:p>
        </p:txBody>
      </p:sp>
      <p:sp>
        <p:nvSpPr>
          <p:cNvPr id="4" name="Slide Number Placeholder 3"/>
          <p:cNvSpPr>
            <a:spLocks noGrp="1"/>
          </p:cNvSpPr>
          <p:nvPr>
            <p:ph type="sldNum" sz="quarter" idx="10"/>
          </p:nvPr>
        </p:nvSpPr>
        <p:spPr/>
        <p:txBody>
          <a:bodyPr/>
          <a:lstStyle/>
          <a:p>
            <a:fld id="{FFCC3E94-DD7F-4A27-A606-ED6D908F0484}" type="slidenum">
              <a:rPr lang="en-US" smtClean="0"/>
              <a:t>13</a:t>
            </a:fld>
            <a:endParaRPr lang="en-US" dirty="0"/>
          </a:p>
        </p:txBody>
      </p:sp>
    </p:spTree>
    <p:extLst>
      <p:ext uri="{BB962C8B-B14F-4D97-AF65-F5344CB8AC3E}">
        <p14:creationId xmlns:p14="http://schemas.microsoft.com/office/powerpoint/2010/main" val="3799798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You can use these single audit tools at baseline first before you make any system changes. For example, your team decides that patients are coming out of surgery cold, and that needs to be addressed. The team can use this tool first to determine the baseline rates of normothermia before making any system changes. Then use this tool again after you implement a system change to measure and trend your improvement efforts. It should be used shortly after the change and again over time to continuously track your compliance.</a:t>
            </a:r>
          </a:p>
          <a:p>
            <a:r>
              <a:rPr lang="en-US" sz="1200" b="0" kern="1200" dirty="0" smtClean="0">
                <a:solidFill>
                  <a:schemeClr val="tx1"/>
                </a:solidFill>
                <a:effectLst/>
                <a:latin typeface="+mn-lt"/>
                <a:ea typeface="+mn-ea"/>
                <a:cs typeface="+mn-cs"/>
              </a:rPr>
              <a:t>Again, these are just some of the process measure tools available to you. Use these at any time to evaluate your work area’s compliance with any of the process measures that you put into place. </a:t>
            </a:r>
            <a:endParaRPr lang="en-US" b="0" dirty="0"/>
          </a:p>
        </p:txBody>
      </p:sp>
      <p:sp>
        <p:nvSpPr>
          <p:cNvPr id="4" name="Slide Number Placeholder 3"/>
          <p:cNvSpPr>
            <a:spLocks noGrp="1"/>
          </p:cNvSpPr>
          <p:nvPr>
            <p:ph type="sldNum" sz="quarter" idx="10"/>
          </p:nvPr>
        </p:nvSpPr>
        <p:spPr/>
        <p:txBody>
          <a:bodyPr/>
          <a:lstStyle/>
          <a:p>
            <a:fld id="{FFCC3E94-DD7F-4A27-A606-ED6D908F0484}" type="slidenum">
              <a:rPr lang="en-US" smtClean="0"/>
              <a:t>14</a:t>
            </a:fld>
            <a:endParaRPr lang="en-US" dirty="0"/>
          </a:p>
        </p:txBody>
      </p:sp>
    </p:spTree>
    <p:extLst>
      <p:ext uri="{BB962C8B-B14F-4D97-AF65-F5344CB8AC3E}">
        <p14:creationId xmlns:p14="http://schemas.microsoft.com/office/powerpoint/2010/main" val="3306838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Your team can extract this information from the patient’s chart. However, the SSI audit tools help you dig deeper into your care delivery system. </a:t>
            </a:r>
          </a:p>
          <a:p>
            <a:r>
              <a:rPr lang="en-US" sz="1200" kern="1200" dirty="0" smtClean="0">
                <a:solidFill>
                  <a:schemeClr val="tx1"/>
                </a:solidFill>
                <a:effectLst/>
                <a:latin typeface="+mn-lt"/>
                <a:ea typeface="+mn-ea"/>
                <a:cs typeface="+mn-cs"/>
              </a:rPr>
              <a:t>Referring back to the beginning, we already know that most of us are at 95 percent or better with any of the SCIP (Surgical Care Improvement Project) data out there, yet our patients are still getting infections. So, let’s dig deeper into the local process measures that your front line has addressed and what you might consider as your SSI bundle.</a:t>
            </a:r>
          </a:p>
          <a:p>
            <a:r>
              <a:rPr lang="en-US" sz="1200" kern="1200" dirty="0" smtClean="0">
                <a:solidFill>
                  <a:schemeClr val="tx1"/>
                </a:solidFill>
                <a:effectLst/>
                <a:latin typeface="+mn-lt"/>
                <a:ea typeface="+mn-ea"/>
                <a:cs typeface="+mn-cs"/>
              </a:rPr>
              <a:t>Once you do that, present this process data compliance to your team at your monthly routine SUSP meetings and share these results with everybody on the front line. That includes regular staff meetings and OR leadership meetings. You could even post graphs in conference rooms or anywhere staff can see it. Sometimes the best places to post things are in the bathrooms. For whatever reason, staff really read what’s posted there. One way or another, make sure ALL your staff see how they’re doing with the process measures and what the </a:t>
            </a:r>
            <a:r>
              <a:rPr lang="en-US" sz="1200" b="0" kern="1200" dirty="0" smtClean="0">
                <a:solidFill>
                  <a:schemeClr val="tx1"/>
                </a:solidFill>
                <a:effectLst/>
                <a:latin typeface="+mn-lt"/>
                <a:ea typeface="+mn-ea"/>
                <a:cs typeface="+mn-cs"/>
              </a:rPr>
              <a:t>outcomes are for the patients.</a:t>
            </a:r>
          </a:p>
          <a:p>
            <a:r>
              <a:rPr lang="en-US" sz="1200" b="0" kern="1200" dirty="0" smtClean="0">
                <a:solidFill>
                  <a:schemeClr val="tx1"/>
                </a:solidFill>
                <a:effectLst/>
                <a:latin typeface="+mn-lt"/>
                <a:ea typeface="+mn-ea"/>
                <a:cs typeface="+mn-cs"/>
              </a:rPr>
              <a:t>Evidence shows that if staff members see this data, they are driven to improve. They start to own those results. Your care providers want to provide the best care. If you can show them graphs and how they’re trending, they will make improvements. Share results as frequently as you can, perhaps monthly or quarterly.</a:t>
            </a:r>
            <a:r>
              <a:rPr lang="en-US" b="0" dirty="0" smtClean="0">
                <a:effectLst/>
              </a:rPr>
              <a:t> </a:t>
            </a: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CC3E94-DD7F-4A27-A606-ED6D908F0484}" type="slidenum">
              <a:rPr lang="en-US" smtClean="0"/>
              <a:t>15</a:t>
            </a:fld>
            <a:endParaRPr lang="en-US" dirty="0"/>
          </a:p>
        </p:txBody>
      </p:sp>
    </p:spTree>
    <p:extLst>
      <p:ext uri="{BB962C8B-B14F-4D97-AF65-F5344CB8AC3E}">
        <p14:creationId xmlns:p14="http://schemas.microsoft.com/office/powerpoint/2010/main" val="68737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b="0" kern="1200" dirty="0" smtClean="0">
                <a:solidFill>
                  <a:schemeClr val="tx1"/>
                </a:solidFill>
                <a:effectLst/>
                <a:latin typeface="+mn-lt"/>
                <a:ea typeface="+mn-ea"/>
                <a:cs typeface="+mn-cs"/>
              </a:rPr>
              <a:t>Next, investigate your most recent SSI using the SSI investigation tool. Or use some of those single audit tools to assess your baseline and help trend the process measures that you put into place. </a:t>
            </a:r>
            <a:endParaRPr lang="en-US" sz="1200" b="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Most importantly, share these findings with your frontline staff.</a:t>
            </a:r>
            <a:r>
              <a:rPr lang="en-US" b="0" dirty="0" smtClean="0">
                <a:effectLst/>
              </a:rPr>
              <a:t> </a:t>
            </a:r>
            <a:endParaRPr lang="en-US" b="0" dirty="0"/>
          </a:p>
        </p:txBody>
      </p:sp>
      <p:sp>
        <p:nvSpPr>
          <p:cNvPr id="4" name="Slide Number Placeholder 3"/>
          <p:cNvSpPr>
            <a:spLocks noGrp="1"/>
          </p:cNvSpPr>
          <p:nvPr>
            <p:ph type="sldNum" sz="quarter" idx="10"/>
          </p:nvPr>
        </p:nvSpPr>
        <p:spPr/>
        <p:txBody>
          <a:bodyPr/>
          <a:lstStyle/>
          <a:p>
            <a:fld id="{FFCC3E94-DD7F-4A27-A606-ED6D908F0484}" type="slidenum">
              <a:rPr lang="en-US" smtClean="0"/>
              <a:t>16</a:t>
            </a:fld>
            <a:endParaRPr lang="en-US" dirty="0"/>
          </a:p>
        </p:txBody>
      </p:sp>
    </p:spTree>
    <p:extLst>
      <p:ext uri="{BB962C8B-B14F-4D97-AF65-F5344CB8AC3E}">
        <p14:creationId xmlns:p14="http://schemas.microsoft.com/office/powerpoint/2010/main" val="3753418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Here are the objectives.</a:t>
            </a:r>
          </a:p>
          <a:p>
            <a:r>
              <a:rPr lang="en-US" sz="1200" kern="1200" dirty="0" smtClean="0">
                <a:solidFill>
                  <a:schemeClr val="tx1"/>
                </a:solidFill>
                <a:effectLst/>
                <a:latin typeface="+mn-lt"/>
                <a:ea typeface="+mn-ea"/>
                <a:cs typeface="+mn-cs"/>
              </a:rPr>
              <a:t>We want to distinguish between process and outcome measures, describe how the SSI investigation tool can guide improvement work even when SSI rates are really low, and adapt an SSI investigation tool to reflect the care processes in your SSI prevention bundle, because we know that there is not one standardized SSI bundle. Hospitals have their own bundles, so you want to focus on what process measures you put into your bundle. </a:t>
            </a:r>
            <a:endParaRPr lang="en-US" dirty="0"/>
          </a:p>
        </p:txBody>
      </p:sp>
      <p:sp>
        <p:nvSpPr>
          <p:cNvPr id="4" name="Slide Number Placeholder 3"/>
          <p:cNvSpPr>
            <a:spLocks noGrp="1"/>
          </p:cNvSpPr>
          <p:nvPr>
            <p:ph type="sldNum" sz="quarter" idx="10"/>
          </p:nvPr>
        </p:nvSpPr>
        <p:spPr/>
        <p:txBody>
          <a:bodyPr/>
          <a:lstStyle/>
          <a:p>
            <a:fld id="{FFCC3E94-DD7F-4A27-A606-ED6D908F0484}" type="slidenum">
              <a:rPr lang="en-US" smtClean="0"/>
              <a:t>2</a:t>
            </a:fld>
            <a:endParaRPr lang="en-US" dirty="0"/>
          </a:p>
        </p:txBody>
      </p:sp>
    </p:spTree>
    <p:extLst>
      <p:ext uri="{BB962C8B-B14F-4D97-AF65-F5344CB8AC3E}">
        <p14:creationId xmlns:p14="http://schemas.microsoft.com/office/powerpoint/2010/main" val="4287967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So first, before we get into the SSI Investigation, let’s see where your teams are--we call it the readiness bridge. This is to help you think about where you are right now in the process. </a:t>
            </a:r>
          </a:p>
          <a:p>
            <a:r>
              <a:rPr lang="en-US" sz="1200" kern="1200" dirty="0" smtClean="0">
                <a:solidFill>
                  <a:schemeClr val="tx1"/>
                </a:solidFill>
                <a:effectLst/>
                <a:latin typeface="+mn-lt"/>
                <a:ea typeface="+mn-ea"/>
                <a:cs typeface="+mn-cs"/>
              </a:rPr>
              <a:t>First, is your frontline staff aware of this safety program for safe surgery? Let them know what we are all doing to prevent SSIs. Let them know what CUSP, the Comprehensive Unit-based Safety Program, is within the safety program for surgery.  </a:t>
            </a:r>
          </a:p>
          <a:p>
            <a:r>
              <a:rPr lang="en-US" sz="1200" kern="1200" dirty="0" smtClean="0">
                <a:solidFill>
                  <a:schemeClr val="tx1"/>
                </a:solidFill>
                <a:effectLst/>
                <a:latin typeface="+mn-lt"/>
                <a:ea typeface="+mn-ea"/>
                <a:cs typeface="+mn-cs"/>
              </a:rPr>
              <a:t>Second, have you completed a safety culture survey? This is the Hospital Survey on Patient Safety Culture or HSOPS survey. After administering the survey and getting your results, have you debriefed your frontline safety program team members?  </a:t>
            </a:r>
          </a:p>
          <a:p>
            <a:r>
              <a:rPr lang="en-US" sz="1200" kern="1200" dirty="0" smtClean="0">
                <a:solidFill>
                  <a:schemeClr val="tx1"/>
                </a:solidFill>
                <a:effectLst/>
                <a:latin typeface="+mn-lt"/>
                <a:ea typeface="+mn-ea"/>
                <a:cs typeface="+mn-cs"/>
              </a:rPr>
              <a:t>Third, have staff members received the Science of Safety training? Have they viewed the Science of safety video?  </a:t>
            </a:r>
          </a:p>
          <a:p>
            <a:r>
              <a:rPr lang="en-US" sz="1200" kern="1200" dirty="0" smtClean="0">
                <a:solidFill>
                  <a:schemeClr val="tx1"/>
                </a:solidFill>
                <a:effectLst/>
                <a:latin typeface="+mn-lt"/>
                <a:ea typeface="+mn-ea"/>
                <a:cs typeface="+mn-cs"/>
              </a:rPr>
              <a:t>Next, has your staff completed the Perioperative Staff Safety Assessment? Responses must also be collated and shared with staff. Results can be shared in your kickoff meeting or the next meeting with your executives in safety rounds.</a:t>
            </a:r>
          </a:p>
          <a:p>
            <a:r>
              <a:rPr lang="en-US" sz="1200" kern="1200" dirty="0" smtClean="0">
                <a:solidFill>
                  <a:schemeClr val="tx1"/>
                </a:solidFill>
                <a:effectLst/>
                <a:latin typeface="+mn-lt"/>
                <a:ea typeface="+mn-ea"/>
                <a:cs typeface="+mn-cs"/>
              </a:rPr>
              <a:t>This review of the steps helps teams to think about where they are in the safety program and solidify current tasks.</a:t>
            </a:r>
          </a:p>
          <a:p>
            <a:r>
              <a:rPr lang="en-US" sz="1200" b="1" kern="1200" dirty="0" smtClean="0">
                <a:solidFill>
                  <a:schemeClr val="tx1"/>
                </a:solidFill>
                <a:effectLst/>
                <a:latin typeface="+mn-lt"/>
                <a:ea typeface="+mn-ea"/>
                <a:cs typeface="+mn-cs"/>
              </a:rPr>
              <a:t>NOTE:</a:t>
            </a:r>
          </a:p>
          <a:p>
            <a:r>
              <a:rPr lang="en-US" sz="1200" kern="1200" dirty="0" smtClean="0">
                <a:solidFill>
                  <a:schemeClr val="tx1"/>
                </a:solidFill>
                <a:effectLst/>
                <a:latin typeface="+mn-lt"/>
                <a:ea typeface="+mn-ea"/>
                <a:cs typeface="+mn-cs"/>
              </a:rPr>
              <a:t>HSOPS stands for the Hospital Survey on Patient Safety Culture.</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Where are your teams at this point? </a:t>
            </a:r>
          </a:p>
          <a:p>
            <a:r>
              <a:rPr lang="en-US" sz="1200" kern="1200" dirty="0" smtClean="0">
                <a:solidFill>
                  <a:schemeClr val="tx1"/>
                </a:solidFill>
                <a:effectLst/>
                <a:latin typeface="+mn-lt"/>
                <a:ea typeface="+mn-ea"/>
                <a:cs typeface="+mn-cs"/>
              </a:rPr>
              <a:t>Which of the above steps are complete?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FCC3E94-DD7F-4A27-A606-ED6D908F0484}" type="slidenum">
              <a:rPr lang="en-US" smtClean="0"/>
              <a:t>3</a:t>
            </a:fld>
            <a:endParaRPr lang="en-US" dirty="0"/>
          </a:p>
        </p:txBody>
      </p:sp>
    </p:spTree>
    <p:extLst>
      <p:ext uri="{BB962C8B-B14F-4D97-AF65-F5344CB8AC3E}">
        <p14:creationId xmlns:p14="http://schemas.microsoft.com/office/powerpoint/2010/main" val="198880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So what is the SSI Investigation?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It is a method of assessing your team’s performance.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How do you do that?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You will evaluate process measures rather than outcome data. </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is the difference between these two?</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process measures are </a:t>
            </a:r>
            <a:r>
              <a:rPr lang="en-US" sz="1200" b="1" kern="1200" dirty="0" smtClean="0">
                <a:solidFill>
                  <a:schemeClr val="tx1"/>
                </a:solidFill>
                <a:effectLst/>
                <a:latin typeface="+mn-lt"/>
                <a:ea typeface="+mn-ea"/>
                <a:cs typeface="+mn-cs"/>
              </a:rPr>
              <a:t>what we do to patients</a:t>
            </a:r>
            <a:r>
              <a:rPr lang="en-US" sz="1200" kern="1200" dirty="0" smtClean="0">
                <a:solidFill>
                  <a:schemeClr val="tx1"/>
                </a:solidFill>
                <a:effectLst/>
                <a:latin typeface="+mn-lt"/>
                <a:ea typeface="+mn-ea"/>
                <a:cs typeface="+mn-cs"/>
              </a:rPr>
              <a:t> to prevent harm. The outcome data is </a:t>
            </a:r>
            <a:r>
              <a:rPr lang="en-US" sz="1200" b="1" kern="1200" dirty="0" smtClean="0">
                <a:solidFill>
                  <a:schemeClr val="tx1"/>
                </a:solidFill>
                <a:effectLst/>
                <a:latin typeface="+mn-lt"/>
                <a:ea typeface="+mn-ea"/>
                <a:cs typeface="+mn-cs"/>
              </a:rPr>
              <a:t>what happens to those patients,</a:t>
            </a:r>
            <a:r>
              <a:rPr lang="en-US" sz="1200" kern="1200" dirty="0" smtClean="0">
                <a:solidFill>
                  <a:schemeClr val="tx1"/>
                </a:solidFill>
                <a:effectLst/>
                <a:latin typeface="+mn-lt"/>
                <a:ea typeface="+mn-ea"/>
                <a:cs typeface="+mn-cs"/>
              </a:rPr>
              <a:t> such as an SSI. </a:t>
            </a:r>
          </a:p>
          <a:p>
            <a:r>
              <a:rPr lang="en-US" sz="1200" kern="1200" dirty="0" smtClean="0">
                <a:solidFill>
                  <a:schemeClr val="tx1"/>
                </a:solidFill>
                <a:effectLst/>
                <a:latin typeface="+mn-lt"/>
                <a:ea typeface="+mn-ea"/>
                <a:cs typeface="+mn-cs"/>
              </a:rPr>
              <a:t>Your process measures depend on your local SSI prevention bundle. The outcome data is your surgical site infection rate. </a:t>
            </a:r>
          </a:p>
          <a:p>
            <a:r>
              <a:rPr lang="en-US" sz="1200" kern="1200" dirty="0" smtClean="0">
                <a:solidFill>
                  <a:schemeClr val="tx1"/>
                </a:solidFill>
                <a:effectLst/>
                <a:latin typeface="+mn-lt"/>
                <a:ea typeface="+mn-ea"/>
                <a:cs typeface="+mn-cs"/>
              </a:rPr>
              <a:t>But process measures are local; each unit is different. Because there’s no one SSI bundle, each group will create its own bundle. Thus, units will have different process measures.</a:t>
            </a:r>
          </a:p>
          <a:p>
            <a:r>
              <a:rPr lang="en-US" sz="1200" kern="1200" dirty="0" smtClean="0">
                <a:solidFill>
                  <a:schemeClr val="tx1"/>
                </a:solidFill>
                <a:effectLst/>
                <a:latin typeface="+mn-lt"/>
                <a:ea typeface="+mn-ea"/>
                <a:cs typeface="+mn-cs"/>
              </a:rPr>
              <a:t>For example, one process measure is antibiotic redosing. Others might include chlorhexidine preoperative washcloths or liquid soap. You want to collect both process and outcome data. This will help you assess your performance and progress toward improving patient care and ultimately decreasing those surgical site infection rates, regardless of your current rates (already low or elevated). </a:t>
            </a:r>
            <a:endParaRPr lang="en-US" dirty="0"/>
          </a:p>
        </p:txBody>
      </p:sp>
      <p:sp>
        <p:nvSpPr>
          <p:cNvPr id="4" name="Slide Number Placeholder 3"/>
          <p:cNvSpPr>
            <a:spLocks noGrp="1"/>
          </p:cNvSpPr>
          <p:nvPr>
            <p:ph type="sldNum" sz="quarter" idx="10"/>
          </p:nvPr>
        </p:nvSpPr>
        <p:spPr/>
        <p:txBody>
          <a:bodyPr/>
          <a:lstStyle/>
          <a:p>
            <a:fld id="{FFCC3E94-DD7F-4A27-A606-ED6D908F0484}" type="slidenum">
              <a:rPr lang="en-US" smtClean="0"/>
              <a:t>4</a:t>
            </a:fld>
            <a:endParaRPr lang="en-US" dirty="0"/>
          </a:p>
        </p:txBody>
      </p:sp>
    </p:spTree>
    <p:extLst>
      <p:ext uri="{BB962C8B-B14F-4D97-AF65-F5344CB8AC3E}">
        <p14:creationId xmlns:p14="http://schemas.microsoft.com/office/powerpoint/2010/main" val="1945790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quotation illustrates the importance of process measures. “Because a multitude of factors influence outcome, it is not possible to know for certain, even after extensive adjustments for differences in case mix are made, the extent to which an observed outcome is attributable to an antecedent process of care. Confirmation is needed by a direct assessment of the process itself.”</a:t>
            </a:r>
          </a:p>
          <a:p>
            <a:r>
              <a:rPr lang="en-US" sz="1200" kern="1200" dirty="0" smtClean="0">
                <a:solidFill>
                  <a:schemeClr val="tx1"/>
                </a:solidFill>
                <a:effectLst/>
                <a:latin typeface="+mn-lt"/>
                <a:ea typeface="+mn-ea"/>
                <a:cs typeface="+mn-cs"/>
              </a:rPr>
              <a:t>And as we know for our SSI bundles, a lot of processes are in place.</a:t>
            </a:r>
          </a:p>
          <a:p>
            <a:r>
              <a:rPr lang="en-US" sz="1200" kern="1200" dirty="0" smtClean="0">
                <a:solidFill>
                  <a:schemeClr val="tx1"/>
                </a:solidFill>
                <a:effectLst/>
                <a:latin typeface="+mn-lt"/>
                <a:ea typeface="+mn-ea"/>
                <a:cs typeface="+mn-cs"/>
              </a:rPr>
              <a:t>Avedis Donadebian (1919–2000) was the physician and founder of the study of quality in health care and medical outcomes research, most famously as a creator of the Donabedian Model of Care.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FCC3E94-DD7F-4A27-A606-ED6D908F0484}" type="slidenum">
              <a:rPr lang="en-US" smtClean="0"/>
              <a:t>5</a:t>
            </a:fld>
            <a:endParaRPr lang="en-US" dirty="0"/>
          </a:p>
        </p:txBody>
      </p:sp>
    </p:spTree>
    <p:extLst>
      <p:ext uri="{BB962C8B-B14F-4D97-AF65-F5344CB8AC3E}">
        <p14:creationId xmlns:p14="http://schemas.microsoft.com/office/powerpoint/2010/main" val="4171420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So how do we improve?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We want to uncover defects with the SSI investigation tool. You want to identify the lapses in infection-prevention processes that might have contributed to your SSI case by assessing adherence to the process measures in your local SSI prevention bundles.</a:t>
            </a:r>
          </a:p>
          <a:p>
            <a:r>
              <a:rPr lang="en-US" sz="1200" b="1"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What practices did you put in place to prevent your surgical-site infections? </a:t>
            </a:r>
          </a:p>
          <a:p>
            <a:r>
              <a:rPr lang="en-US" sz="1200" kern="1200" dirty="0" smtClean="0">
                <a:solidFill>
                  <a:schemeClr val="tx1"/>
                </a:solidFill>
                <a:effectLst/>
                <a:latin typeface="+mn-lt"/>
                <a:ea typeface="+mn-ea"/>
                <a:cs typeface="+mn-cs"/>
              </a:rPr>
              <a:t>For instance, what did the PSSA responses indicate would cause the next surgical site infection?</a:t>
            </a:r>
          </a:p>
          <a:p>
            <a:r>
              <a:rPr lang="en-US" sz="1200" kern="1200" dirty="0" smtClean="0">
                <a:solidFill>
                  <a:schemeClr val="tx1"/>
                </a:solidFill>
                <a:effectLst/>
                <a:latin typeface="+mn-lt"/>
                <a:ea typeface="+mn-ea"/>
                <a:cs typeface="+mn-cs"/>
              </a:rPr>
              <a:t>Did you put a different process in place because of what you learned?</a:t>
            </a:r>
          </a:p>
          <a:p>
            <a:r>
              <a:rPr lang="en-US" sz="1200" kern="1200" dirty="0" smtClean="0">
                <a:solidFill>
                  <a:schemeClr val="tx1"/>
                </a:solidFill>
                <a:effectLst/>
                <a:latin typeface="+mn-lt"/>
                <a:ea typeface="+mn-ea"/>
                <a:cs typeface="+mn-cs"/>
              </a:rPr>
              <a:t>What overall bundle did you put in place? </a:t>
            </a:r>
          </a:p>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Because that bundle contains all your process measures, that’s what you want to look at to see how compliant you are with your process measures.  When you look at process measures versus the outcome measures, you can get your process measures on a real-time basis and get those back to your staff quicker than you can with those outcome measures because of that 30-day delay when looking at the outcome measures. Process measures are entirely owned internally, while outcome measures have external impacts. </a:t>
            </a:r>
            <a:endParaRPr lang="en-US" dirty="0"/>
          </a:p>
        </p:txBody>
      </p:sp>
      <p:sp>
        <p:nvSpPr>
          <p:cNvPr id="4" name="Slide Number Placeholder 3"/>
          <p:cNvSpPr>
            <a:spLocks noGrp="1"/>
          </p:cNvSpPr>
          <p:nvPr>
            <p:ph type="sldNum" sz="quarter" idx="10"/>
          </p:nvPr>
        </p:nvSpPr>
        <p:spPr/>
        <p:txBody>
          <a:bodyPr/>
          <a:lstStyle/>
          <a:p>
            <a:fld id="{FFCC3E94-DD7F-4A27-A606-ED6D908F0484}" type="slidenum">
              <a:rPr lang="en-US" smtClean="0"/>
              <a:t>6</a:t>
            </a:fld>
            <a:endParaRPr lang="en-US" dirty="0"/>
          </a:p>
        </p:txBody>
      </p:sp>
    </p:spTree>
    <p:extLst>
      <p:ext uri="{BB962C8B-B14F-4D97-AF65-F5344CB8AC3E}">
        <p14:creationId xmlns:p14="http://schemas.microsoft.com/office/powerpoint/2010/main" val="3577621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The SSI Investigation Tool can support your local bundle intervention.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FCC3E94-DD7F-4A27-A606-ED6D908F0484}" type="slidenum">
              <a:rPr lang="en-US" smtClean="0"/>
              <a:t>7</a:t>
            </a:fld>
            <a:endParaRPr lang="en-US" dirty="0"/>
          </a:p>
        </p:txBody>
      </p:sp>
    </p:spTree>
    <p:extLst>
      <p:ext uri="{BB962C8B-B14F-4D97-AF65-F5344CB8AC3E}">
        <p14:creationId xmlns:p14="http://schemas.microsoft.com/office/powerpoint/2010/main" val="3577621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This involves both patient or provider factors, and offers a way to investigate SSIs. You can alter this tool to fit your SSI bundle needs.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FCC3E94-DD7F-4A27-A606-ED6D908F0484}" type="slidenum">
              <a:rPr lang="en-US" smtClean="0"/>
              <a:t>8</a:t>
            </a:fld>
            <a:endParaRPr lang="en-US" dirty="0"/>
          </a:p>
        </p:txBody>
      </p:sp>
    </p:spTree>
    <p:extLst>
      <p:ext uri="{BB962C8B-B14F-4D97-AF65-F5344CB8AC3E}">
        <p14:creationId xmlns:p14="http://schemas.microsoft.com/office/powerpoint/2010/main" val="2367857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SAY:</a:t>
            </a:r>
          </a:p>
          <a:p>
            <a:r>
              <a:rPr lang="en-US" sz="1200" kern="1200" dirty="0" smtClean="0">
                <a:solidFill>
                  <a:schemeClr val="tx1"/>
                </a:solidFill>
                <a:effectLst/>
                <a:latin typeface="+mn-lt"/>
                <a:ea typeface="+mn-ea"/>
                <a:cs typeface="+mn-cs"/>
              </a:rPr>
              <a:t>Here are some single-process measure audits. You can change these forms to meet your local needs. They are available in Microsoft Word format for easy customization. </a:t>
            </a:r>
          </a:p>
          <a:p>
            <a:r>
              <a:rPr lang="en-US" sz="1200" kern="1200" dirty="0" smtClean="0">
                <a:solidFill>
                  <a:schemeClr val="tx1"/>
                </a:solidFill>
                <a:effectLst/>
                <a:latin typeface="+mn-lt"/>
                <a:ea typeface="+mn-ea"/>
                <a:cs typeface="+mn-cs"/>
              </a:rPr>
              <a:t>This is an example of the Normothermia Audit Tool. It’s just one process measure initially developed for the colorectal operating room.</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FCC3E94-DD7F-4A27-A606-ED6D908F0484}" type="slidenum">
              <a:rPr lang="en-US" smtClean="0"/>
              <a:t>9</a:t>
            </a:fld>
            <a:endParaRPr lang="en-US" dirty="0"/>
          </a:p>
        </p:txBody>
      </p:sp>
    </p:spTree>
    <p:extLst>
      <p:ext uri="{BB962C8B-B14F-4D97-AF65-F5344CB8AC3E}">
        <p14:creationId xmlns:p14="http://schemas.microsoft.com/office/powerpoint/2010/main" val="403606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820489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572891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txBox="1">
            <a:spLocks/>
          </p:cNvSpPr>
          <p:nvPr userDrawn="1"/>
        </p:nvSpPr>
        <p:spPr>
          <a:xfrm>
            <a:off x="6714154" y="6451639"/>
            <a:ext cx="2613802" cy="365125"/>
          </a:xfrm>
          <a:prstGeom prst="rect">
            <a:avLst/>
          </a:prstGeom>
        </p:spPr>
        <p:txBody>
          <a:bodyPr vert="horz" lIns="91440" tIns="45720" rIns="91440" bIns="45720" rtlCol="0" anchor="ctr"/>
          <a:lstStyle>
            <a:defPPr>
              <a:defRPr lang="en-US"/>
            </a:defPPr>
            <a:lvl1pPr marL="0" algn="r" defTabSz="914400" rtl="0" eaLnBrk="1" latinLnBrk="0" hangingPunct="1">
              <a:tabLst>
                <a:tab pos="1139825" algn="r"/>
              </a:tabLst>
              <a:defRPr sz="12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tabLst>
                <a:tab pos="1712913" algn="r"/>
                <a:tab pos="2170113" algn="l"/>
              </a:tabLst>
            </a:pPr>
            <a:r>
              <a:rPr lang="en-US" dirty="0" smtClean="0">
                <a:solidFill>
                  <a:prstClr val="white">
                    <a:lumMod val="95000"/>
                  </a:prstClr>
                </a:solidFill>
              </a:rPr>
              <a:t>	</a:t>
            </a:r>
          </a:p>
          <a:p>
            <a:pPr algn="l">
              <a:tabLst>
                <a:tab pos="1712913" algn="r"/>
                <a:tab pos="2057400" algn="l"/>
              </a:tabLst>
            </a:pPr>
            <a:r>
              <a:rPr lang="en-US" dirty="0" smtClean="0">
                <a:solidFill>
                  <a:prstClr val="white">
                    <a:lumMod val="95000"/>
                  </a:prstClr>
                </a:solidFill>
              </a:rPr>
              <a:t>	Perform SSI Investigation	</a:t>
            </a:r>
            <a:fld id="{3E80E6E2-A2C9-4C22-9509-24FA37342BF8}" type="slidenum">
              <a:rPr lang="en-US" smtClean="0">
                <a:solidFill>
                  <a:prstClr val="white">
                    <a:lumMod val="95000"/>
                  </a:prstClr>
                </a:solidFill>
              </a:rPr>
              <a:pPr algn="l">
                <a:tabLst>
                  <a:tab pos="1712913" algn="r"/>
                  <a:tab pos="2057400" algn="l"/>
                </a:tabLst>
              </a:pPr>
              <a:t>‹#›</a:t>
            </a:fld>
            <a:endParaRPr lang="en-US" dirty="0">
              <a:solidFill>
                <a:prstClr val="white">
                  <a:lumMod val="95000"/>
                </a:prstClr>
              </a:solidFill>
            </a:endParaRPr>
          </a:p>
        </p:txBody>
      </p:sp>
    </p:spTree>
    <p:extLst>
      <p:ext uri="{BB962C8B-B14F-4D97-AF65-F5344CB8AC3E}">
        <p14:creationId xmlns:p14="http://schemas.microsoft.com/office/powerpoint/2010/main" val="300592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8204898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ti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t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t="-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255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019301"/>
            <a:ext cx="8229600" cy="408774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34365127"/>
      </p:ext>
    </p:extLst>
  </p:cSld>
  <p:clrMap bg1="lt1" tx1="dk1" bg2="lt2" tx2="dk2" accent1="accent1" accent2="accent2" accent3="accent3" accent4="accent4" accent5="accent5" accent6="accent6" hlink="hlink" folHlink="folHlink"/>
  <p:sldLayoutIdLst>
    <p:sldLayoutId id="2147483688" r:id="rId1"/>
    <p:sldLayoutId id="2147483690" r:id="rId2"/>
  </p:sldLayoutIdLst>
  <p:txStyles>
    <p:titleStyle>
      <a:lvl1pPr algn="ctr" defTabSz="4572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cstate="email">
            <a:extLst>
              <a:ext uri="{28A0092B-C50C-407E-A947-70E740481C1C}">
                <a14:useLocalDpi xmlns:a14="http://schemas.microsoft.com/office/drawing/2010/main" val="0"/>
              </a:ext>
            </a:extLst>
          </a:blip>
          <a:srcRect t="92685"/>
          <a:stretch/>
        </p:blipFill>
        <p:spPr>
          <a:xfrm>
            <a:off x="0" y="6356350"/>
            <a:ext cx="9144000" cy="501650"/>
          </a:xfrm>
          <a:prstGeom prst="rect">
            <a:avLst/>
          </a:prstGeom>
        </p:spPr>
      </p:pic>
      <p:sp>
        <p:nvSpPr>
          <p:cNvPr id="3" name="Text Placeholder 2"/>
          <p:cNvSpPr>
            <a:spLocks noGrp="1"/>
          </p:cNvSpPr>
          <p:nvPr>
            <p:ph type="body" idx="1"/>
          </p:nvPr>
        </p:nvSpPr>
        <p:spPr>
          <a:xfrm>
            <a:off x="457200" y="1524000"/>
            <a:ext cx="8229600" cy="473429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val="0"/>
              </a:ext>
            </a:extLst>
          </a:blip>
          <a:srcRect b="87013"/>
          <a:stretch/>
        </p:blipFill>
        <p:spPr>
          <a:xfrm>
            <a:off x="0" y="0"/>
            <a:ext cx="9144000" cy="890649"/>
          </a:xfrm>
          <a:prstGeom prst="rect">
            <a:avLst/>
          </a:prstGeom>
        </p:spPr>
      </p:pic>
      <p:sp>
        <p:nvSpPr>
          <p:cNvPr id="6" name="Slide Number Placeholder 5"/>
          <p:cNvSpPr>
            <a:spLocks noGrp="1"/>
          </p:cNvSpPr>
          <p:nvPr>
            <p:ph type="sldNum" sz="quarter" idx="4"/>
          </p:nvPr>
        </p:nvSpPr>
        <p:spPr>
          <a:xfrm>
            <a:off x="6558933" y="6536305"/>
            <a:ext cx="2613802" cy="365125"/>
          </a:xfrm>
          <a:prstGeom prst="rect">
            <a:avLst/>
          </a:prstGeom>
        </p:spPr>
        <p:txBody>
          <a:bodyPr vert="horz" lIns="91440" tIns="45720" rIns="91440" bIns="45720" rtlCol="0" anchor="ctr"/>
          <a:lstStyle>
            <a:lvl1pPr algn="r">
              <a:tabLst>
                <a:tab pos="1139825" algn="r"/>
              </a:tabLst>
              <a:defRPr sz="1200">
                <a:solidFill>
                  <a:schemeClr val="bg1">
                    <a:lumMod val="95000"/>
                  </a:schemeClr>
                </a:solidFill>
              </a:defRPr>
            </a:lvl1pPr>
          </a:lstStyle>
          <a:p>
            <a:pPr algn="l">
              <a:tabLst>
                <a:tab pos="1712913" algn="r"/>
                <a:tab pos="2170113" algn="l"/>
              </a:tabLst>
            </a:pPr>
            <a:r>
              <a:rPr lang="en-US" dirty="0" smtClean="0">
                <a:solidFill>
                  <a:prstClr val="white">
                    <a:lumMod val="95000"/>
                  </a:prstClr>
                </a:solidFill>
              </a:rPr>
              <a:t>	Perform SSI Investigation	</a:t>
            </a:r>
            <a:fld id="{3E80E6E2-A2C9-4C22-9509-24FA37342BF8}" type="slidenum">
              <a:rPr lang="en-US" smtClean="0">
                <a:solidFill>
                  <a:prstClr val="white">
                    <a:lumMod val="95000"/>
                  </a:prstClr>
                </a:solidFill>
              </a:rPr>
              <a:pPr algn="l">
                <a:tabLst>
                  <a:tab pos="1712913" algn="r"/>
                  <a:tab pos="2057400" algn="l"/>
                </a:tabLst>
              </a:pPr>
              <a:t>‹#›</a:t>
            </a:fld>
            <a:endParaRPr lang="en-US" dirty="0">
              <a:solidFill>
                <a:prstClr val="white">
                  <a:lumMod val="95000"/>
                </a:prstClr>
              </a:solidFill>
            </a:endParaRPr>
          </a:p>
        </p:txBody>
      </p:sp>
      <p:sp>
        <p:nvSpPr>
          <p:cNvPr id="2" name="Title Placeholder 1"/>
          <p:cNvSpPr>
            <a:spLocks noGrp="1"/>
          </p:cNvSpPr>
          <p:nvPr>
            <p:ph type="title"/>
          </p:nvPr>
        </p:nvSpPr>
        <p:spPr>
          <a:xfrm>
            <a:off x="457200" y="30678"/>
            <a:ext cx="8229600" cy="80752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Box 3"/>
          <p:cNvSpPr txBox="1"/>
          <p:nvPr userDrawn="1"/>
        </p:nvSpPr>
        <p:spPr>
          <a:xfrm>
            <a:off x="428978" y="6493972"/>
            <a:ext cx="3196901" cy="276999"/>
          </a:xfrm>
          <a:prstGeom prst="rect">
            <a:avLst/>
          </a:prstGeom>
          <a:noFill/>
        </p:spPr>
        <p:txBody>
          <a:bodyPr wrap="none" rtlCol="0">
            <a:spAutoFit/>
          </a:bodyPr>
          <a:lstStyle/>
          <a:p>
            <a:r>
              <a:rPr lang="en-US" sz="1200" dirty="0" smtClean="0">
                <a:solidFill>
                  <a:schemeClr val="tx1">
                    <a:lumMod val="50000"/>
                    <a:lumOff val="50000"/>
                  </a:schemeClr>
                </a:solidFill>
              </a:rPr>
              <a:t>AHRQ Safety Program for Surgery – Onboarding </a:t>
            </a:r>
            <a:endParaRPr lang="en-US" sz="1200" dirty="0">
              <a:solidFill>
                <a:schemeClr val="tx1">
                  <a:lumMod val="50000"/>
                  <a:lumOff val="50000"/>
                </a:schemeClr>
              </a:solidFill>
            </a:endParaRPr>
          </a:p>
        </p:txBody>
      </p:sp>
    </p:spTree>
    <p:extLst>
      <p:ext uri="{BB962C8B-B14F-4D97-AF65-F5344CB8AC3E}">
        <p14:creationId xmlns:p14="http://schemas.microsoft.com/office/powerpoint/2010/main" val="322256771"/>
      </p:ext>
    </p:extLst>
  </p:cSld>
  <p:clrMap bg1="lt1" tx1="dk1" bg2="lt2" tx2="dk2" accent1="accent1" accent2="accent2" accent3="accent3" accent4="accent4" accent5="accent5" accent6="accent6" hlink="hlink" folHlink="folHlink"/>
  <p:sldLayoutIdLst>
    <p:sldLayoutId id="2147483696" r:id="rId1"/>
    <p:sldLayoutId id="2147483697" r:id="rId2"/>
  </p:sldLayoutIdLst>
  <p:hf hdr="0" ftr="0" dt="0"/>
  <p:txStyles>
    <p:titleStyle>
      <a:lvl1pPr algn="ctr" defTabSz="457200" rtl="0" eaLnBrk="1" latinLnBrk="0" hangingPunct="1">
        <a:spcBef>
          <a:spcPct val="0"/>
        </a:spcBef>
        <a:buNone/>
        <a:defRPr sz="36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tx1"/>
                </a:solidFill>
              </a:rPr>
              <a:t>Performing an SSI Investigation</a:t>
            </a:r>
            <a:endParaRPr lang="en-US" dirty="0">
              <a:solidFill>
                <a:schemeClr val="tx1"/>
              </a:solidFill>
            </a:endParaRPr>
          </a:p>
        </p:txBody>
      </p:sp>
      <p:sp>
        <p:nvSpPr>
          <p:cNvPr id="6" name="Subtitle 1"/>
          <p:cNvSpPr>
            <a:spLocks noGrp="1"/>
          </p:cNvSpPr>
          <p:nvPr>
            <p:ph type="subTitle" idx="1"/>
          </p:nvPr>
        </p:nvSpPr>
        <p:spPr>
          <a:xfrm>
            <a:off x="785014" y="153707"/>
            <a:ext cx="7573972" cy="1752600"/>
          </a:xfrm>
        </p:spPr>
        <p:txBody>
          <a:bodyPr>
            <a:normAutofit/>
          </a:bodyPr>
          <a:lstStyle/>
          <a:p>
            <a:pPr>
              <a:spcBef>
                <a:spcPts val="0"/>
              </a:spcBef>
              <a:spcAft>
                <a:spcPts val="600"/>
              </a:spcAft>
            </a:pPr>
            <a:r>
              <a:rPr lang="en-US" sz="4000" dirty="0">
                <a:solidFill>
                  <a:schemeClr val="bg1"/>
                </a:solidFill>
              </a:rPr>
              <a:t>AHRQ Safety Program for </a:t>
            </a:r>
            <a:r>
              <a:rPr lang="en-US" sz="4000" dirty="0" smtClean="0">
                <a:solidFill>
                  <a:schemeClr val="bg1"/>
                </a:solidFill>
              </a:rPr>
              <a:t>Surgery</a:t>
            </a:r>
          </a:p>
          <a:p>
            <a:pPr>
              <a:spcBef>
                <a:spcPts val="0"/>
              </a:spcBef>
              <a:spcAft>
                <a:spcPts val="1800"/>
              </a:spcAft>
            </a:pPr>
            <a:r>
              <a:rPr lang="en-US" sz="2800" dirty="0" smtClean="0">
                <a:solidFill>
                  <a:schemeClr val="bg1"/>
                </a:solidFill>
              </a:rPr>
              <a:t>Onboarding</a:t>
            </a:r>
            <a:endParaRPr lang="en-US" sz="2800" dirty="0">
              <a:solidFill>
                <a:schemeClr val="bg1"/>
              </a:solidFill>
            </a:endParaRPr>
          </a:p>
        </p:txBody>
      </p:sp>
      <p:sp>
        <p:nvSpPr>
          <p:cNvPr id="4" name="TextBox 3"/>
          <p:cNvSpPr txBox="1"/>
          <p:nvPr/>
        </p:nvSpPr>
        <p:spPr>
          <a:xfrm>
            <a:off x="6224584" y="5249917"/>
            <a:ext cx="2364878" cy="461665"/>
          </a:xfrm>
          <a:prstGeom prst="rect">
            <a:avLst/>
          </a:prstGeom>
          <a:noFill/>
        </p:spPr>
        <p:txBody>
          <a:bodyPr wrap="none" rtlCol="0">
            <a:spAutoFit/>
          </a:bodyPr>
          <a:lstStyle/>
          <a:p>
            <a:pPr algn="r"/>
            <a:r>
              <a:rPr lang="en-US" sz="1200" dirty="0" smtClean="0"/>
              <a:t>AHRQ Pub No. </a:t>
            </a:r>
            <a:r>
              <a:rPr lang="en-US" sz="1200" dirty="0" smtClean="0"/>
              <a:t>16(18)-</a:t>
            </a:r>
            <a:r>
              <a:rPr lang="en-US" sz="1200" dirty="0" smtClean="0"/>
              <a:t>0004-15-EF</a:t>
            </a:r>
          </a:p>
          <a:p>
            <a:pPr algn="r"/>
            <a:r>
              <a:rPr lang="en-US" sz="1200" dirty="0" smtClean="0"/>
              <a:t>December</a:t>
            </a:r>
            <a:r>
              <a:rPr lang="en-US" sz="1200" dirty="0" smtClean="0"/>
              <a:t> </a:t>
            </a:r>
            <a:r>
              <a:rPr lang="en-US" sz="1200" dirty="0" smtClean="0"/>
              <a:t>2017</a:t>
            </a:r>
            <a:endParaRPr lang="en-US" sz="1200" dirty="0"/>
          </a:p>
        </p:txBody>
      </p:sp>
    </p:spTree>
    <p:extLst>
      <p:ext uri="{BB962C8B-B14F-4D97-AF65-F5344CB8AC3E}">
        <p14:creationId xmlns:p14="http://schemas.microsoft.com/office/powerpoint/2010/main" val="1996574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Glucose Control</a:t>
            </a:r>
            <a:endParaRPr lang="en-US" dirty="0">
              <a:solidFill>
                <a:srgbClr val="FFFFFF"/>
              </a:solidFill>
            </a:endParaRPr>
          </a:p>
        </p:txBody>
      </p:sp>
      <p:sp>
        <p:nvSpPr>
          <p:cNvPr id="4" name="Content Placeholder 3"/>
          <p:cNvSpPr>
            <a:spLocks noGrp="1"/>
          </p:cNvSpPr>
          <p:nvPr>
            <p:ph idx="1"/>
          </p:nvPr>
        </p:nvSpPr>
        <p:spPr/>
        <p:txBody>
          <a:bodyPr/>
          <a:lstStyle/>
          <a:p>
            <a:pPr marL="0" indent="0">
              <a:buNone/>
            </a:pPr>
            <a:r>
              <a:rPr lang="en-US" dirty="0">
                <a:solidFill>
                  <a:srgbClr val="000000"/>
                </a:solidFill>
              </a:rPr>
              <a:t>Was the patient’s blood glucose maintained at &lt;180 g/dL</a:t>
            </a:r>
            <a:r>
              <a:rPr lang="en-US" dirty="0" smtClean="0">
                <a:solidFill>
                  <a:srgbClr val="000000"/>
                </a:solidFill>
              </a:rPr>
              <a:t>?</a:t>
            </a:r>
            <a:endParaRPr lang="en-US" dirty="0">
              <a:solidFill>
                <a:srgbClr val="000000"/>
              </a:solidFill>
            </a:endParaRPr>
          </a:p>
        </p:txBody>
      </p:sp>
      <p:sp>
        <p:nvSpPr>
          <p:cNvPr id="5" name="Title 1"/>
          <p:cNvSpPr txBox="1">
            <a:spLocks/>
          </p:cNvSpPr>
          <p:nvPr/>
        </p:nvSpPr>
        <p:spPr>
          <a:xfrm>
            <a:off x="388962" y="1473199"/>
            <a:ext cx="8297838" cy="1078931"/>
          </a:xfrm>
          <a:prstGeom prst="rect">
            <a:avLst/>
          </a:prstGeom>
        </p:spPr>
        <p:txBody>
          <a:bodyPr vert="horz" lIns="91440" tIns="45720" rIns="91440" bIns="45720" rtlCol="0" anchor="ctr">
            <a:no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endParaRPr lang="en-US" sz="2800" dirty="0">
              <a:solidFill>
                <a:srgbClr val="4BACC6"/>
              </a:solidFill>
            </a:endParaRPr>
          </a:p>
        </p:txBody>
      </p:sp>
      <p:pic>
        <p:nvPicPr>
          <p:cNvPr id="6" name="Picture 5" descr="Was the patient’s blood glucose maintained at less than 180 g/dL?&#10;3. What was the patient’s blood glucose level preoperatively (if checked)? &#10;• Indicate Glucose level and Time&#10;4. What was the patient’s highest blood glucose level on postoperative day one (if checked)?&#10;• Indicate Glucose level and Time&#10;Did you find practice variability? Dig deeper with Glucose Control Audit Tool." title="Glucose Control"/>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00" y="2751923"/>
            <a:ext cx="8534400" cy="2085818"/>
          </a:xfrm>
          <a:prstGeom prst="rect">
            <a:avLst/>
          </a:prstGeom>
        </p:spPr>
      </p:pic>
    </p:spTree>
    <p:extLst>
      <p:ext uri="{BB962C8B-B14F-4D97-AF65-F5344CB8AC3E}">
        <p14:creationId xmlns:p14="http://schemas.microsoft.com/office/powerpoint/2010/main" val="2348298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Skin Preparation</a:t>
            </a:r>
            <a:endParaRPr lang="en-US" dirty="0">
              <a:solidFill>
                <a:srgbClr val="FFFFFF"/>
              </a:solidFill>
            </a:endParaRPr>
          </a:p>
        </p:txBody>
      </p:sp>
      <p:sp>
        <p:nvSpPr>
          <p:cNvPr id="3" name="Content Placeholder 2"/>
          <p:cNvSpPr>
            <a:spLocks noGrp="1"/>
          </p:cNvSpPr>
          <p:nvPr>
            <p:ph idx="1"/>
          </p:nvPr>
        </p:nvSpPr>
        <p:spPr/>
        <p:txBody>
          <a:bodyPr/>
          <a:lstStyle/>
          <a:p>
            <a:pPr marL="0" indent="0">
              <a:buNone/>
            </a:pPr>
            <a:r>
              <a:rPr lang="en-US" dirty="0">
                <a:solidFill>
                  <a:srgbClr val="000000"/>
                </a:solidFill>
              </a:rPr>
              <a:t>Was the skin preparation appropriate and adequate</a:t>
            </a:r>
            <a:r>
              <a:rPr lang="en-US" dirty="0" smtClean="0">
                <a:solidFill>
                  <a:srgbClr val="000000"/>
                </a:solidFill>
              </a:rPr>
              <a:t>?</a:t>
            </a:r>
            <a:endParaRPr lang="en-US" dirty="0">
              <a:solidFill>
                <a:srgbClr val="000000"/>
              </a:solidFill>
            </a:endParaRPr>
          </a:p>
        </p:txBody>
      </p:sp>
      <p:sp>
        <p:nvSpPr>
          <p:cNvPr id="5" name="Title 1"/>
          <p:cNvSpPr txBox="1">
            <a:spLocks/>
          </p:cNvSpPr>
          <p:nvPr/>
        </p:nvSpPr>
        <p:spPr>
          <a:xfrm>
            <a:off x="749300" y="1132765"/>
            <a:ext cx="7708900" cy="889379"/>
          </a:xfrm>
          <a:prstGeom prst="rect">
            <a:avLst/>
          </a:prstGeom>
        </p:spPr>
        <p:txBody>
          <a:bodyPr vert="horz" lIns="91440" tIns="45720" rIns="91440" bIns="45720" rtlCol="0" anchor="ctr">
            <a:no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endParaRPr lang="en-US" sz="2800" dirty="0">
              <a:solidFill>
                <a:srgbClr val="4BACC6"/>
              </a:solidFill>
            </a:endParaRPr>
          </a:p>
        </p:txBody>
      </p:sp>
      <p:grpSp>
        <p:nvGrpSpPr>
          <p:cNvPr id="9" name="Group 8" descr="Was the skin preparation appropriate and adequate?&#10;5. Did the patient use chlorhexidine washcloths prior to surgery?&#10;Indicate Yes or No&#10;6. Which skin preparation was used?&#10;Indicate Betadine, Chloraprep, Duraprep, Other (Name, if Other)&#10;7. Who applied the skin preparation?&#10;a. Was the clinician trained in skin preparation?&#10;Indicate Yes or No&#10;Did you find practice variability? Dig deeper with the Skin Preparation Audit Tool." title="Skin Preparation"/>
          <p:cNvGrpSpPr/>
          <p:nvPr/>
        </p:nvGrpSpPr>
        <p:grpSpPr>
          <a:xfrm>
            <a:off x="457200" y="2587584"/>
            <a:ext cx="8293100" cy="3561107"/>
            <a:chOff x="457200" y="2316656"/>
            <a:chExt cx="8293100" cy="3561107"/>
          </a:xfrm>
        </p:grpSpPr>
        <p:pic>
          <p:nvPicPr>
            <p:cNvPr id="4" name="Picture 3" descr="Screen Shot 2014-10-08 at 2.20.23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2316656"/>
              <a:ext cx="8293100" cy="3561107"/>
            </a:xfrm>
            <a:prstGeom prst="rect">
              <a:avLst/>
            </a:prstGeom>
          </p:spPr>
        </p:pic>
        <p:cxnSp>
          <p:nvCxnSpPr>
            <p:cNvPr id="6" name="Straight Connector 5"/>
            <p:cNvCxnSpPr/>
            <p:nvPr/>
          </p:nvCxnSpPr>
          <p:spPr>
            <a:xfrm>
              <a:off x="7852729" y="3055425"/>
              <a:ext cx="0" cy="31509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16280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Prophylactic Antibiotics</a:t>
            </a:r>
            <a:endParaRPr lang="en-US" dirty="0">
              <a:solidFill>
                <a:srgbClr val="FFFFFF"/>
              </a:solidFill>
            </a:endParaRPr>
          </a:p>
        </p:txBody>
      </p:sp>
      <p:sp>
        <p:nvSpPr>
          <p:cNvPr id="3" name="Content Placeholder 2"/>
          <p:cNvSpPr>
            <a:spLocks noGrp="1"/>
          </p:cNvSpPr>
          <p:nvPr>
            <p:ph idx="1"/>
          </p:nvPr>
        </p:nvSpPr>
        <p:spPr/>
        <p:txBody>
          <a:bodyPr/>
          <a:lstStyle/>
          <a:p>
            <a:pPr marL="0" indent="0">
              <a:buNone/>
            </a:pPr>
            <a:r>
              <a:rPr lang="en-US" dirty="0">
                <a:solidFill>
                  <a:srgbClr val="000000"/>
                </a:solidFill>
              </a:rPr>
              <a:t>Did the patient receive appropriate antibiotic selection, dosing, timing, and redosing</a:t>
            </a:r>
            <a:r>
              <a:rPr lang="en-US" dirty="0" smtClean="0">
                <a:solidFill>
                  <a:srgbClr val="000000"/>
                </a:solidFill>
              </a:rPr>
              <a:t>?</a:t>
            </a:r>
            <a:endParaRPr lang="en-US" dirty="0">
              <a:solidFill>
                <a:srgbClr val="000000"/>
              </a:solidFill>
            </a:endParaRPr>
          </a:p>
        </p:txBody>
      </p:sp>
      <p:sp>
        <p:nvSpPr>
          <p:cNvPr id="5" name="Title 1"/>
          <p:cNvSpPr txBox="1">
            <a:spLocks/>
          </p:cNvSpPr>
          <p:nvPr/>
        </p:nvSpPr>
        <p:spPr>
          <a:xfrm>
            <a:off x="546976" y="1135117"/>
            <a:ext cx="7987424" cy="897759"/>
          </a:xfrm>
          <a:prstGeom prst="rect">
            <a:avLst/>
          </a:prstGeom>
        </p:spPr>
        <p:txBody>
          <a:bodyPr vert="horz" lIns="91440" tIns="45720" rIns="91440" bIns="45720" rtlCol="0" anchor="ctr">
            <a:no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endParaRPr lang="en-US" sz="2800" dirty="0">
              <a:solidFill>
                <a:srgbClr val="000000"/>
              </a:solidFill>
            </a:endParaRPr>
          </a:p>
        </p:txBody>
      </p:sp>
      <p:grpSp>
        <p:nvGrpSpPr>
          <p:cNvPr id="12" name="Group 11" descr="Did the patient receive appropriate antibiotic selection, dosing, timing, and redosing?&#10;8. Which antibiotic(s) were selected?&#10;Indicate name of antibiotic 1&#10;Indicate if appropriate for procedure (Yes or No)&#10;Indicate name of antibiotic 2&#10;Indicate if appropriate for procedure (Yes or No)&#10;9. What antibiotic dose was given?&#10;Indicate value for Antibiotic 1 dose &#10;Indicate if appropriate dose? (Yes or No)&#10;Indicate value for Antibiotic 1 dose &#10;Indicate if appropriate dose? (Yes or No)&#10;10. What time was the antibiotic administered?&#10;Indicate name of antibiotic 1&#10;Indicate administration time for antibiotic 1&#10;Indicate name of antibiotic 2&#10;Indicate administration time for antibiotic 2" title="Prophylactic Antibiotics"/>
          <p:cNvGrpSpPr/>
          <p:nvPr/>
        </p:nvGrpSpPr>
        <p:grpSpPr>
          <a:xfrm>
            <a:off x="503157" y="2583776"/>
            <a:ext cx="6991350" cy="3546091"/>
            <a:chOff x="503157" y="2583776"/>
            <a:chExt cx="6991350" cy="3546091"/>
          </a:xfrm>
        </p:grpSpPr>
        <p:pic>
          <p:nvPicPr>
            <p:cNvPr id="10" name="Picture 9" descr="Screen Shot 2014-10-08 at 4.08.01 PM.png"/>
            <p:cNvPicPr>
              <a:picLocks noChangeAspect="1"/>
            </p:cNvPicPr>
            <p:nvPr/>
          </p:nvPicPr>
          <p:blipFill rotWithShape="1">
            <a:blip r:embed="rId3">
              <a:extLst>
                <a:ext uri="{28A0092B-C50C-407E-A947-70E740481C1C}">
                  <a14:useLocalDpi xmlns:a14="http://schemas.microsoft.com/office/drawing/2010/main" val="0"/>
                </a:ext>
              </a:extLst>
            </a:blip>
            <a:srcRect b="14262"/>
            <a:stretch/>
          </p:blipFill>
          <p:spPr>
            <a:xfrm>
              <a:off x="503157" y="2583776"/>
              <a:ext cx="6991350" cy="3546091"/>
            </a:xfrm>
            <a:prstGeom prst="rect">
              <a:avLst/>
            </a:prstGeom>
          </p:spPr>
        </p:pic>
        <p:cxnSp>
          <p:nvCxnSpPr>
            <p:cNvPr id="6" name="Straight Connector 5"/>
            <p:cNvCxnSpPr/>
            <p:nvPr/>
          </p:nvCxnSpPr>
          <p:spPr>
            <a:xfrm>
              <a:off x="562370" y="6122170"/>
              <a:ext cx="6830568" cy="7697"/>
            </a:xfrm>
            <a:prstGeom prst="line">
              <a:avLst/>
            </a:prstGeom>
            <a:ln w="9525"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71769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Prophylactic Antibiotics</a:t>
            </a:r>
            <a:endParaRPr lang="en-US" dirty="0">
              <a:solidFill>
                <a:srgbClr val="FFFFFF"/>
              </a:solidFill>
            </a:endParaRPr>
          </a:p>
        </p:txBody>
      </p:sp>
      <p:sp>
        <p:nvSpPr>
          <p:cNvPr id="4" name="Content Placeholder 3"/>
          <p:cNvSpPr>
            <a:spLocks noGrp="1"/>
          </p:cNvSpPr>
          <p:nvPr>
            <p:ph idx="1"/>
          </p:nvPr>
        </p:nvSpPr>
        <p:spPr/>
        <p:txBody>
          <a:bodyPr/>
          <a:lstStyle/>
          <a:p>
            <a:pPr marL="0" indent="0">
              <a:buNone/>
            </a:pPr>
            <a:r>
              <a:rPr lang="en-US" dirty="0">
                <a:solidFill>
                  <a:srgbClr val="000000"/>
                </a:solidFill>
              </a:rPr>
              <a:t>Did the patient receive appropriate antibiotic selection, dosing, timing, and redosing</a:t>
            </a:r>
            <a:r>
              <a:rPr lang="en-US" dirty="0" smtClean="0">
                <a:solidFill>
                  <a:srgbClr val="000000"/>
                </a:solidFill>
              </a:rPr>
              <a:t>?</a:t>
            </a:r>
            <a:endParaRPr lang="en-US" dirty="0">
              <a:solidFill>
                <a:srgbClr val="000000"/>
              </a:solidFill>
            </a:endParaRPr>
          </a:p>
        </p:txBody>
      </p:sp>
      <p:sp>
        <p:nvSpPr>
          <p:cNvPr id="5" name="Title 1"/>
          <p:cNvSpPr txBox="1">
            <a:spLocks/>
          </p:cNvSpPr>
          <p:nvPr/>
        </p:nvSpPr>
        <p:spPr>
          <a:xfrm>
            <a:off x="457200" y="1042709"/>
            <a:ext cx="8229600" cy="103833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endParaRPr lang="en-US" sz="2800" dirty="0">
              <a:solidFill>
                <a:srgbClr val="4BACC6"/>
              </a:solidFill>
            </a:endParaRPr>
          </a:p>
        </p:txBody>
      </p:sp>
      <p:pic>
        <p:nvPicPr>
          <p:cNvPr id="3" name="Picture 2" descr="Did the patient receive appropriate antibiotic selection, dosing, timing, and redosing?&#10;11. Case duration&#10;(Subtract incision time from procedure completion time, below, if it is not explicitly documented)&#10;Indicate incision time&#10;Indicate time procedure was completed&#10;12. What time was the antibiotic redosed, if indicated?&#10;Indicate antibiotic 1 name&#10;Indicate first redose time&#10;Indicate second redose time&#10;Indicate antibiotic 2 name&#10;Indicate first redose time&#10;Indicate second redose time&#10;Did you find practice variability? Dig deeper with the Antibiotic Audit Tool." title="Prophylactic Antibiotics"/>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78764" y="2578391"/>
            <a:ext cx="8364064" cy="3774659"/>
          </a:xfrm>
          <a:prstGeom prst="rect">
            <a:avLst/>
          </a:prstGeom>
        </p:spPr>
      </p:pic>
    </p:spTree>
    <p:extLst>
      <p:ext uri="{BB962C8B-B14F-4D97-AF65-F5344CB8AC3E}">
        <p14:creationId xmlns:p14="http://schemas.microsoft.com/office/powerpoint/2010/main" val="40603222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FFFFFF"/>
                </a:solidFill>
              </a:rPr>
              <a:t>Adapt the SSI Investigation Tool</a:t>
            </a:r>
            <a:endParaRPr lang="en-US" dirty="0">
              <a:solidFill>
                <a:srgbClr val="FFFFFF"/>
              </a:solidFill>
            </a:endParaRPr>
          </a:p>
        </p:txBody>
      </p:sp>
      <p:sp>
        <p:nvSpPr>
          <p:cNvPr id="3" name="Content Placeholder 2"/>
          <p:cNvSpPr>
            <a:spLocks noGrp="1"/>
          </p:cNvSpPr>
          <p:nvPr>
            <p:ph idx="1"/>
          </p:nvPr>
        </p:nvSpPr>
        <p:spPr/>
        <p:txBody>
          <a:bodyPr>
            <a:normAutofit/>
          </a:bodyPr>
          <a:lstStyle/>
          <a:p>
            <a:pPr>
              <a:spcBef>
                <a:spcPts val="0"/>
              </a:spcBef>
              <a:spcAft>
                <a:spcPts val="600"/>
              </a:spcAft>
            </a:pPr>
            <a:r>
              <a:rPr lang="en-US" sz="2800" dirty="0" smtClean="0"/>
              <a:t>Johns Hopkins Hospital </a:t>
            </a:r>
            <a:r>
              <a:rPr lang="en-US" sz="2800" dirty="0"/>
              <a:t>clinicians designed this tool to assess </a:t>
            </a:r>
            <a:r>
              <a:rPr lang="en-US" sz="2800" dirty="0" smtClean="0"/>
              <a:t>adherence to their SSI </a:t>
            </a:r>
            <a:r>
              <a:rPr lang="en-US" sz="2800" dirty="0"/>
              <a:t>p</a:t>
            </a:r>
            <a:r>
              <a:rPr lang="en-US" sz="2800" dirty="0" smtClean="0"/>
              <a:t>revention </a:t>
            </a:r>
            <a:r>
              <a:rPr lang="en-US" sz="2800" dirty="0"/>
              <a:t>b</a:t>
            </a:r>
            <a:r>
              <a:rPr lang="en-US" sz="2800" dirty="0" smtClean="0"/>
              <a:t>undle</a:t>
            </a:r>
          </a:p>
          <a:p>
            <a:pPr>
              <a:spcBef>
                <a:spcPts val="0"/>
              </a:spcBef>
              <a:spcAft>
                <a:spcPts val="600"/>
              </a:spcAft>
            </a:pPr>
            <a:r>
              <a:rPr lang="en-US" sz="2800" dirty="0"/>
              <a:t>Your team may want to investigate care processes not included in this tool</a:t>
            </a:r>
          </a:p>
          <a:p>
            <a:pPr>
              <a:spcBef>
                <a:spcPts val="0"/>
              </a:spcBef>
              <a:spcAft>
                <a:spcPts val="600"/>
              </a:spcAft>
            </a:pPr>
            <a:r>
              <a:rPr lang="en-US" sz="2800" dirty="0" smtClean="0"/>
              <a:t>This </a:t>
            </a:r>
            <a:r>
              <a:rPr lang="en-US" sz="2800" dirty="0"/>
              <a:t>tool may include </a:t>
            </a:r>
            <a:r>
              <a:rPr lang="en-US" sz="2800" dirty="0" smtClean="0"/>
              <a:t>processes your team does not use</a:t>
            </a:r>
          </a:p>
          <a:p>
            <a:pPr>
              <a:spcBef>
                <a:spcPts val="0"/>
              </a:spcBef>
              <a:spcAft>
                <a:spcPts val="600"/>
              </a:spcAft>
            </a:pPr>
            <a:r>
              <a:rPr lang="en-US" sz="2800" dirty="0" smtClean="0"/>
              <a:t>Use the example to get your team started</a:t>
            </a:r>
          </a:p>
        </p:txBody>
      </p:sp>
      <p:sp>
        <p:nvSpPr>
          <p:cNvPr id="5" name="Rectangle 4"/>
          <p:cNvSpPr/>
          <p:nvPr/>
        </p:nvSpPr>
        <p:spPr bwMode="auto">
          <a:xfrm>
            <a:off x="1388838" y="4976386"/>
            <a:ext cx="6324600" cy="1003657"/>
          </a:xfrm>
          <a:prstGeom prst="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algn="ctr">
              <a:spcBef>
                <a:spcPts val="0"/>
              </a:spcBef>
              <a:spcAft>
                <a:spcPts val="1200"/>
              </a:spcAft>
            </a:pPr>
            <a:r>
              <a:rPr lang="en-US" b="1" dirty="0" smtClean="0">
                <a:latin typeface="Calibri"/>
                <a:cs typeface="Calibri"/>
              </a:rPr>
              <a:t>Tip: </a:t>
            </a:r>
            <a:r>
              <a:rPr lang="en-US" dirty="0" smtClean="0">
                <a:latin typeface="Calibri"/>
                <a:cs typeface="Calibri"/>
              </a:rPr>
              <a:t>Please </a:t>
            </a:r>
            <a:r>
              <a:rPr lang="en-US" dirty="0">
                <a:latin typeface="Calibri"/>
                <a:cs typeface="Calibri"/>
              </a:rPr>
              <a:t>modify </a:t>
            </a:r>
            <a:r>
              <a:rPr lang="en-US" dirty="0" smtClean="0">
                <a:latin typeface="Calibri"/>
                <a:cs typeface="Calibri"/>
              </a:rPr>
              <a:t>the SSI Investigation tool to </a:t>
            </a:r>
            <a:r>
              <a:rPr lang="en-US" dirty="0">
                <a:latin typeface="Calibri"/>
                <a:cs typeface="Calibri"/>
              </a:rPr>
              <a:t>best fit your </a:t>
            </a:r>
            <a:r>
              <a:rPr lang="en-US" dirty="0" smtClean="0">
                <a:latin typeface="Calibri"/>
                <a:cs typeface="Calibri"/>
              </a:rPr>
              <a:t>team’s needs. The </a:t>
            </a:r>
            <a:r>
              <a:rPr lang="en-US" dirty="0">
                <a:latin typeface="Calibri"/>
                <a:cs typeface="Calibri"/>
              </a:rPr>
              <a:t>t</a:t>
            </a:r>
            <a:r>
              <a:rPr lang="en-US" dirty="0" smtClean="0">
                <a:latin typeface="Calibri"/>
                <a:cs typeface="Calibri"/>
              </a:rPr>
              <a:t>ool provides a starting point for your efforts. </a:t>
            </a:r>
            <a:endParaRPr lang="en-US" dirty="0">
              <a:latin typeface="Calibri"/>
              <a:cs typeface="Calibri"/>
            </a:endParaRPr>
          </a:p>
        </p:txBody>
      </p:sp>
    </p:spTree>
    <p:extLst>
      <p:ext uri="{BB962C8B-B14F-4D97-AF65-F5344CB8AC3E}">
        <p14:creationId xmlns:p14="http://schemas.microsoft.com/office/powerpoint/2010/main" val="1776666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What Your Team Can Do</a:t>
            </a:r>
            <a:endParaRPr lang="en-US" dirty="0">
              <a:solidFill>
                <a:srgbClr val="FFFFFF"/>
              </a:solidFill>
            </a:endParaRPr>
          </a:p>
        </p:txBody>
      </p:sp>
      <p:sp>
        <p:nvSpPr>
          <p:cNvPr id="3" name="Content Placeholder 2"/>
          <p:cNvSpPr>
            <a:spLocks noGrp="1"/>
          </p:cNvSpPr>
          <p:nvPr>
            <p:ph idx="1"/>
          </p:nvPr>
        </p:nvSpPr>
        <p:spPr/>
        <p:txBody>
          <a:bodyPr>
            <a:normAutofit/>
          </a:bodyPr>
          <a:lstStyle/>
          <a:p>
            <a:pPr>
              <a:spcBef>
                <a:spcPts val="0"/>
              </a:spcBef>
              <a:spcAft>
                <a:spcPts val="1200"/>
              </a:spcAft>
            </a:pPr>
            <a:r>
              <a:rPr lang="en-US" sz="2800" dirty="0" smtClean="0"/>
              <a:t>Pull </a:t>
            </a:r>
            <a:r>
              <a:rPr lang="en-US" sz="2800" dirty="0"/>
              <a:t>this information from the patient’s </a:t>
            </a:r>
            <a:r>
              <a:rPr lang="en-US" sz="2800" dirty="0" smtClean="0"/>
              <a:t>chart</a:t>
            </a:r>
          </a:p>
          <a:p>
            <a:pPr>
              <a:spcBef>
                <a:spcPts val="0"/>
              </a:spcBef>
              <a:spcAft>
                <a:spcPts val="1200"/>
              </a:spcAft>
            </a:pPr>
            <a:r>
              <a:rPr lang="en-US" sz="2800" dirty="0" smtClean="0"/>
              <a:t>Use SSI audit tools </a:t>
            </a:r>
            <a:r>
              <a:rPr lang="en-US" sz="2800" dirty="0"/>
              <a:t>to dig deeper </a:t>
            </a:r>
            <a:r>
              <a:rPr lang="en-US" sz="2800" dirty="0" smtClean="0"/>
              <a:t>into your </a:t>
            </a:r>
            <a:r>
              <a:rPr lang="en-US" sz="2800" dirty="0"/>
              <a:t>care delivery </a:t>
            </a:r>
            <a:r>
              <a:rPr lang="en-US" sz="2800" dirty="0" smtClean="0"/>
              <a:t>system</a:t>
            </a:r>
          </a:p>
          <a:p>
            <a:pPr>
              <a:spcBef>
                <a:spcPts val="0"/>
              </a:spcBef>
              <a:spcAft>
                <a:spcPts val="1200"/>
              </a:spcAft>
            </a:pPr>
            <a:r>
              <a:rPr lang="en-US" sz="2800" dirty="0"/>
              <a:t>P</a:t>
            </a:r>
            <a:r>
              <a:rPr lang="en-US" sz="2800" dirty="0" smtClean="0"/>
              <a:t>resent process data </a:t>
            </a:r>
            <a:r>
              <a:rPr lang="en-US" sz="2800" dirty="0"/>
              <a:t>to the team at a routine </a:t>
            </a:r>
            <a:r>
              <a:rPr lang="en-US" sz="2800" dirty="0" smtClean="0"/>
              <a:t>safety program for surgery meeting</a:t>
            </a:r>
          </a:p>
          <a:p>
            <a:pPr>
              <a:spcBef>
                <a:spcPts val="0"/>
              </a:spcBef>
              <a:spcAft>
                <a:spcPts val="1200"/>
              </a:spcAft>
            </a:pPr>
            <a:r>
              <a:rPr lang="en-US" sz="2800" dirty="0"/>
              <a:t>S</a:t>
            </a:r>
            <a:r>
              <a:rPr lang="en-US" sz="2800" dirty="0" smtClean="0"/>
              <a:t>hare </a:t>
            </a:r>
            <a:r>
              <a:rPr lang="en-US" sz="2800" dirty="0"/>
              <a:t>investigation results </a:t>
            </a:r>
            <a:r>
              <a:rPr lang="en-US" sz="2800" dirty="0" smtClean="0"/>
              <a:t>with </a:t>
            </a:r>
            <a:r>
              <a:rPr lang="en-US" sz="2800" dirty="0"/>
              <a:t>your </a:t>
            </a:r>
            <a:r>
              <a:rPr lang="en-US" sz="2800" dirty="0" smtClean="0"/>
              <a:t>operating room leadership and </a:t>
            </a:r>
            <a:r>
              <a:rPr lang="en-US" sz="2800" dirty="0"/>
              <a:t>frontline </a:t>
            </a:r>
            <a:r>
              <a:rPr lang="en-US" sz="2800" dirty="0" smtClean="0"/>
              <a:t>staff</a:t>
            </a:r>
            <a:endParaRPr lang="en-US" sz="2800" dirty="0"/>
          </a:p>
        </p:txBody>
      </p:sp>
    </p:spTree>
    <p:extLst>
      <p:ext uri="{BB962C8B-B14F-4D97-AF65-F5344CB8AC3E}">
        <p14:creationId xmlns:p14="http://schemas.microsoft.com/office/powerpoint/2010/main" val="712963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Next Steps</a:t>
            </a:r>
            <a:endParaRPr lang="en-US" dirty="0">
              <a:solidFill>
                <a:srgbClr val="FFFFFF"/>
              </a:solidFill>
            </a:endParaRPr>
          </a:p>
        </p:txBody>
      </p:sp>
      <p:sp>
        <p:nvSpPr>
          <p:cNvPr id="3" name="Content Placeholder 2"/>
          <p:cNvSpPr>
            <a:spLocks noGrp="1"/>
          </p:cNvSpPr>
          <p:nvPr>
            <p:ph idx="1"/>
          </p:nvPr>
        </p:nvSpPr>
        <p:spPr/>
        <p:txBody>
          <a:bodyPr>
            <a:normAutofit/>
          </a:bodyPr>
          <a:lstStyle/>
          <a:p>
            <a:pPr>
              <a:spcBef>
                <a:spcPts val="0"/>
              </a:spcBef>
              <a:spcAft>
                <a:spcPts val="1200"/>
              </a:spcAft>
            </a:pPr>
            <a:r>
              <a:rPr lang="en-US" sz="2800" dirty="0"/>
              <a:t>Complete an </a:t>
            </a:r>
            <a:r>
              <a:rPr lang="en-US" sz="2800" dirty="0" smtClean="0"/>
              <a:t>investigation </a:t>
            </a:r>
            <a:r>
              <a:rPr lang="en-US" sz="2800" dirty="0"/>
              <a:t>of your most recent </a:t>
            </a:r>
            <a:r>
              <a:rPr lang="en-US" sz="2800" dirty="0" smtClean="0"/>
              <a:t>SSIs</a:t>
            </a:r>
          </a:p>
          <a:p>
            <a:pPr>
              <a:spcBef>
                <a:spcPts val="0"/>
              </a:spcBef>
              <a:spcAft>
                <a:spcPts val="1200"/>
              </a:spcAft>
            </a:pPr>
            <a:r>
              <a:rPr lang="en-US" sz="2800" dirty="0" smtClean="0"/>
              <a:t>Share your findings</a:t>
            </a:r>
            <a:endParaRPr lang="en-US" sz="2800" dirty="0"/>
          </a:p>
        </p:txBody>
      </p:sp>
    </p:spTree>
    <p:extLst>
      <p:ext uri="{BB962C8B-B14F-4D97-AF65-F5344CB8AC3E}">
        <p14:creationId xmlns:p14="http://schemas.microsoft.com/office/powerpoint/2010/main" val="1669255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Learning Objectives</a:t>
            </a:r>
            <a:endParaRPr lang="en-US" dirty="0">
              <a:solidFill>
                <a:srgbClr val="FFFFFF"/>
              </a:solidFill>
            </a:endParaRPr>
          </a:p>
        </p:txBody>
      </p:sp>
      <p:sp>
        <p:nvSpPr>
          <p:cNvPr id="3" name="Content Placeholder 2"/>
          <p:cNvSpPr>
            <a:spLocks noGrp="1"/>
          </p:cNvSpPr>
          <p:nvPr>
            <p:ph idx="1"/>
          </p:nvPr>
        </p:nvSpPr>
        <p:spPr/>
        <p:txBody>
          <a:bodyPr>
            <a:normAutofit/>
          </a:bodyPr>
          <a:lstStyle/>
          <a:p>
            <a:pPr marL="0" lvl="0" indent="0">
              <a:spcBef>
                <a:spcPts val="0"/>
              </a:spcBef>
              <a:spcAft>
                <a:spcPts val="1200"/>
              </a:spcAft>
              <a:buNone/>
            </a:pPr>
            <a:r>
              <a:rPr lang="en-US" sz="2800" dirty="0" smtClean="0"/>
              <a:t>After this session, you will be able to–</a:t>
            </a:r>
          </a:p>
          <a:p>
            <a:pPr lvl="0">
              <a:spcBef>
                <a:spcPts val="0"/>
              </a:spcBef>
              <a:spcAft>
                <a:spcPts val="1200"/>
              </a:spcAft>
            </a:pPr>
            <a:r>
              <a:rPr lang="en-US" sz="2800" dirty="0" smtClean="0"/>
              <a:t>Explain the difference </a:t>
            </a:r>
            <a:r>
              <a:rPr lang="en-US" sz="2800" dirty="0"/>
              <a:t>between process and outcome </a:t>
            </a:r>
            <a:r>
              <a:rPr lang="en-US" sz="2800" dirty="0" smtClean="0"/>
              <a:t>data</a:t>
            </a:r>
            <a:endParaRPr lang="en-US" sz="2800" dirty="0"/>
          </a:p>
          <a:p>
            <a:pPr lvl="0">
              <a:spcBef>
                <a:spcPts val="0"/>
              </a:spcBef>
              <a:spcAft>
                <a:spcPts val="1200"/>
              </a:spcAft>
            </a:pPr>
            <a:r>
              <a:rPr lang="en-US" sz="2800" dirty="0"/>
              <a:t>Describe how the </a:t>
            </a:r>
            <a:r>
              <a:rPr lang="en-US" sz="2800" dirty="0" smtClean="0"/>
              <a:t>Surgical Site Infection (SSI) </a:t>
            </a:r>
            <a:r>
              <a:rPr lang="en-US" sz="2800" dirty="0"/>
              <a:t>Investigation Tool can guide improvement work even when SSI rates are </a:t>
            </a:r>
            <a:r>
              <a:rPr lang="en-US" sz="2800" dirty="0" smtClean="0"/>
              <a:t>low</a:t>
            </a:r>
            <a:endParaRPr lang="en-US" sz="2800" dirty="0"/>
          </a:p>
          <a:p>
            <a:pPr>
              <a:spcBef>
                <a:spcPts val="0"/>
              </a:spcBef>
              <a:spcAft>
                <a:spcPts val="1200"/>
              </a:spcAft>
            </a:pPr>
            <a:r>
              <a:rPr lang="en-US" sz="2800" dirty="0"/>
              <a:t>Adapt an SSI Investigation Tool to reflect the care processes in your </a:t>
            </a:r>
            <a:r>
              <a:rPr lang="en-US" sz="2800" dirty="0" smtClean="0"/>
              <a:t>local SSI </a:t>
            </a:r>
            <a:r>
              <a:rPr lang="en-US" sz="2800" dirty="0"/>
              <a:t>p</a:t>
            </a:r>
            <a:r>
              <a:rPr lang="en-US" sz="2800" dirty="0" smtClean="0"/>
              <a:t>revention bundle</a:t>
            </a:r>
            <a:endParaRPr lang="en-US" sz="2800" dirty="0"/>
          </a:p>
        </p:txBody>
      </p:sp>
    </p:spTree>
    <p:extLst>
      <p:ext uri="{BB962C8B-B14F-4D97-AF65-F5344CB8AC3E}">
        <p14:creationId xmlns:p14="http://schemas.microsoft.com/office/powerpoint/2010/main" val="571466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Readiness Bridge</a:t>
            </a:r>
            <a:endParaRPr lang="en-US" dirty="0">
              <a:solidFill>
                <a:schemeClr val="bg1"/>
              </a:solidFill>
            </a:endParaRPr>
          </a:p>
        </p:txBody>
      </p:sp>
      <p:sp>
        <p:nvSpPr>
          <p:cNvPr id="3" name="Content Placeholder 2"/>
          <p:cNvSpPr>
            <a:spLocks noGrp="1"/>
          </p:cNvSpPr>
          <p:nvPr>
            <p:ph idx="1"/>
          </p:nvPr>
        </p:nvSpPr>
        <p:spPr/>
        <p:txBody>
          <a:bodyPr>
            <a:noAutofit/>
          </a:bodyPr>
          <a:lstStyle/>
          <a:p>
            <a:pPr marL="0" lvl="0" indent="0">
              <a:spcBef>
                <a:spcPts val="0"/>
              </a:spcBef>
              <a:spcAft>
                <a:spcPts val="1200"/>
              </a:spcAft>
              <a:buNone/>
            </a:pPr>
            <a:r>
              <a:rPr lang="en-US" sz="2400" dirty="0" smtClean="0"/>
              <a:t>Have you–</a:t>
            </a:r>
          </a:p>
          <a:p>
            <a:pPr marL="622300" lvl="0" indent="-622300">
              <a:spcBef>
                <a:spcPts val="0"/>
              </a:spcBef>
              <a:spcAft>
                <a:spcPts val="1200"/>
              </a:spcAft>
              <a:buFont typeface="Wingdings" panose="05000000000000000000" pitchFamily="2" charset="2"/>
              <a:buChar char="q"/>
            </a:pPr>
            <a:r>
              <a:rPr lang="en-US" sz="2400" dirty="0" smtClean="0"/>
              <a:t>Educated frontline on the program goals?</a:t>
            </a:r>
            <a:endParaRPr lang="en-US" sz="2400" dirty="0"/>
          </a:p>
          <a:p>
            <a:pPr marL="622300" lvl="0" indent="-622300">
              <a:spcBef>
                <a:spcPts val="0"/>
              </a:spcBef>
              <a:spcAft>
                <a:spcPts val="1200"/>
              </a:spcAft>
              <a:buFont typeface="Wingdings" panose="05000000000000000000" pitchFamily="2" charset="2"/>
              <a:buChar char="q"/>
            </a:pPr>
            <a:r>
              <a:rPr lang="en-US" sz="2400" dirty="0" smtClean="0"/>
              <a:t>Completed safety </a:t>
            </a:r>
            <a:r>
              <a:rPr lang="en-US" sz="2400" dirty="0"/>
              <a:t>culture survey </a:t>
            </a:r>
            <a:r>
              <a:rPr lang="en-US" sz="2400" dirty="0" smtClean="0"/>
              <a:t>(HSOPS)?</a:t>
            </a:r>
          </a:p>
          <a:p>
            <a:pPr marL="622300" lvl="0" indent="-622300">
              <a:spcBef>
                <a:spcPts val="0"/>
              </a:spcBef>
              <a:spcAft>
                <a:spcPts val="1200"/>
              </a:spcAft>
              <a:buFont typeface="Wingdings" panose="05000000000000000000" pitchFamily="2" charset="2"/>
              <a:buChar char="q"/>
            </a:pPr>
            <a:r>
              <a:rPr lang="en-US" sz="2400" dirty="0"/>
              <a:t>D</a:t>
            </a:r>
            <a:r>
              <a:rPr lang="en-US" sz="2400" dirty="0" smtClean="0"/>
              <a:t>ebriefed HSOPS results to frontline safety program team?</a:t>
            </a:r>
            <a:endParaRPr lang="en-US" sz="2400" dirty="0"/>
          </a:p>
          <a:p>
            <a:pPr marL="622300" lvl="0" indent="-622300">
              <a:spcBef>
                <a:spcPts val="0"/>
              </a:spcBef>
              <a:spcAft>
                <a:spcPts val="1200"/>
              </a:spcAft>
              <a:buFont typeface="Wingdings" panose="05000000000000000000" pitchFamily="2" charset="2"/>
              <a:buChar char="q"/>
            </a:pPr>
            <a:r>
              <a:rPr lang="en-US" sz="2400" dirty="0" smtClean="0"/>
              <a:t>Trained all staff in </a:t>
            </a:r>
            <a:r>
              <a:rPr lang="en-US" sz="2400" i="1" dirty="0" smtClean="0"/>
              <a:t>Science </a:t>
            </a:r>
            <a:r>
              <a:rPr lang="en-US" sz="2400" i="1" dirty="0"/>
              <a:t>of </a:t>
            </a:r>
            <a:r>
              <a:rPr lang="en-US" sz="2400" i="1" dirty="0" smtClean="0"/>
              <a:t>Safety</a:t>
            </a:r>
            <a:r>
              <a:rPr lang="en-US" sz="2400" dirty="0" smtClean="0"/>
              <a:t>?</a:t>
            </a:r>
          </a:p>
          <a:p>
            <a:pPr marL="622300" lvl="0" indent="-622300">
              <a:spcBef>
                <a:spcPts val="0"/>
              </a:spcBef>
              <a:spcAft>
                <a:spcPts val="1200"/>
              </a:spcAft>
              <a:buFont typeface="Wingdings" panose="05000000000000000000" pitchFamily="2" charset="2"/>
              <a:buChar char="q"/>
            </a:pPr>
            <a:r>
              <a:rPr lang="en-US" sz="2400" dirty="0" smtClean="0"/>
              <a:t>Completed Perioperative </a:t>
            </a:r>
            <a:r>
              <a:rPr lang="en-US" sz="2400" dirty="0"/>
              <a:t>Staff Safety </a:t>
            </a:r>
            <a:r>
              <a:rPr lang="en-US" sz="2400" dirty="0" smtClean="0"/>
              <a:t>Assessment (PSSA)?</a:t>
            </a:r>
          </a:p>
          <a:p>
            <a:pPr marL="622300" lvl="0" indent="-622300">
              <a:spcBef>
                <a:spcPts val="0"/>
              </a:spcBef>
              <a:spcAft>
                <a:spcPts val="1200"/>
              </a:spcAft>
              <a:buFont typeface="Wingdings" panose="05000000000000000000" pitchFamily="2" charset="2"/>
              <a:buChar char="q"/>
            </a:pPr>
            <a:r>
              <a:rPr lang="en-US" sz="2400" dirty="0" smtClean="0"/>
              <a:t>Collated PSSA responses?</a:t>
            </a:r>
          </a:p>
          <a:p>
            <a:pPr marL="622300" lvl="0" indent="-622300">
              <a:spcBef>
                <a:spcPts val="0"/>
              </a:spcBef>
              <a:spcAft>
                <a:spcPts val="1200"/>
              </a:spcAft>
              <a:buFont typeface="Wingdings" panose="05000000000000000000" pitchFamily="2" charset="2"/>
              <a:buChar char="q"/>
            </a:pPr>
            <a:r>
              <a:rPr lang="en-US" sz="2400" dirty="0" smtClean="0"/>
              <a:t>Completed executive safety rounds kickoff meeting?</a:t>
            </a:r>
            <a:endParaRPr lang="en-US" sz="2400" dirty="0"/>
          </a:p>
        </p:txBody>
      </p:sp>
    </p:spTree>
    <p:extLst>
      <p:ext uri="{BB962C8B-B14F-4D97-AF65-F5344CB8AC3E}">
        <p14:creationId xmlns:p14="http://schemas.microsoft.com/office/powerpoint/2010/main" val="1918657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chemeClr val="bg1"/>
                </a:solidFill>
              </a:rPr>
              <a:t>Assess Your Performance</a:t>
            </a:r>
            <a:endParaRPr lang="en-US" dirty="0">
              <a:solidFill>
                <a:schemeClr val="bg1"/>
              </a:solidFill>
            </a:endParaRPr>
          </a:p>
        </p:txBody>
      </p:sp>
      <p:graphicFrame>
        <p:nvGraphicFramePr>
          <p:cNvPr id="6" name="Content Placeholder 5" descr="A chart depicting a list of process and outcome data.&#10;First column is process data&#10;What we do to patients&#10;Depends on your local SSI prevention bundle&#10;e.g. Percentage of patients receiving appropriate antibiotic redosing&#10;Second column is outcome data&#10;What happens to patients&#10;Every hospital in SUSP is tracking the same outcome data&#10;e.g. SSI rate" title="Process and outcome data"/>
          <p:cNvGraphicFramePr>
            <a:graphicFrameLocks noGrp="1"/>
          </p:cNvGraphicFramePr>
          <p:nvPr>
            <p:ph idx="1"/>
            <p:extLst>
              <p:ext uri="{D42A27DB-BD31-4B8C-83A1-F6EECF244321}">
                <p14:modId xmlns:p14="http://schemas.microsoft.com/office/powerpoint/2010/main" val="548717576"/>
              </p:ext>
            </p:extLst>
          </p:nvPr>
        </p:nvGraphicFramePr>
        <p:xfrm>
          <a:off x="477644" y="2693045"/>
          <a:ext cx="7518400" cy="2956560"/>
        </p:xfrm>
        <a:graphic>
          <a:graphicData uri="http://schemas.openxmlformats.org/drawingml/2006/table">
            <a:tbl>
              <a:tblPr firstRow="1" bandRow="1">
                <a:tableStyleId>{93296810-A885-4BE3-A3E7-6D5BEEA58F35}</a:tableStyleId>
              </a:tblPr>
              <a:tblGrid>
                <a:gridCol w="3759200"/>
                <a:gridCol w="3759200"/>
              </a:tblGrid>
              <a:tr h="370840">
                <a:tc>
                  <a:txBody>
                    <a:bodyPr/>
                    <a:lstStyle/>
                    <a:p>
                      <a:r>
                        <a:rPr lang="en-US" sz="2000" dirty="0" smtClean="0"/>
                        <a:t>PROCESS DATA</a:t>
                      </a:r>
                      <a:endParaRPr lang="en-US" sz="2000" dirty="0"/>
                    </a:p>
                  </a:txBody>
                  <a:tcPr marL="124908" marR="124908"/>
                </a:tc>
                <a:tc>
                  <a:txBody>
                    <a:bodyPr/>
                    <a:lstStyle/>
                    <a:p>
                      <a:r>
                        <a:rPr lang="en-US" sz="2000" dirty="0" smtClean="0"/>
                        <a:t>OUTCOME DATA</a:t>
                      </a:r>
                      <a:endParaRPr lang="en-US" sz="2000" dirty="0"/>
                    </a:p>
                  </a:txBody>
                  <a:tcPr marL="124908" marR="124908"/>
                </a:tc>
              </a:tr>
              <a:tr h="370840">
                <a:tc>
                  <a:txBody>
                    <a:bodyPr/>
                    <a:lstStyle/>
                    <a:p>
                      <a:pPr>
                        <a:spcAft>
                          <a:spcPts val="1200"/>
                        </a:spcAft>
                      </a:pPr>
                      <a:r>
                        <a:rPr lang="en-US" sz="2000" dirty="0" smtClean="0"/>
                        <a:t>What we do to patients</a:t>
                      </a:r>
                      <a:endParaRPr lang="en-US" sz="2000" b="1" dirty="0"/>
                    </a:p>
                  </a:txBody>
                  <a:tcPr marL="124908" marR="124908"/>
                </a:tc>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2000" dirty="0" smtClean="0"/>
                        <a:t>What happens to patients</a:t>
                      </a:r>
                      <a:endParaRPr lang="en-US" sz="2000" b="1" dirty="0" smtClean="0"/>
                    </a:p>
                  </a:txBody>
                  <a:tcPr marL="124908" marR="124908"/>
                </a:tc>
              </a:tr>
              <a:tr h="883920">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2000" dirty="0" smtClean="0"/>
                        <a:t>Depends on your local SSI prevention bundle</a:t>
                      </a:r>
                    </a:p>
                    <a:p>
                      <a:pPr marL="0" marR="0" indent="0" algn="l" defTabSz="914400" rtl="0" eaLnBrk="1" fontAlgn="auto" latinLnBrk="0" hangingPunct="1">
                        <a:lnSpc>
                          <a:spcPct val="100000"/>
                        </a:lnSpc>
                        <a:spcBef>
                          <a:spcPts val="0"/>
                        </a:spcBef>
                        <a:spcAft>
                          <a:spcPts val="1200"/>
                        </a:spcAft>
                        <a:buClrTx/>
                        <a:buSzTx/>
                        <a:buFontTx/>
                        <a:buNone/>
                        <a:tabLst/>
                        <a:defRPr/>
                      </a:pPr>
                      <a:endParaRPr lang="en-US" sz="2000" baseline="0" dirty="0" smtClean="0"/>
                    </a:p>
                  </a:txBody>
                  <a:tcPr marL="124908" marR="124908"/>
                </a:tc>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2000" dirty="0" smtClean="0"/>
                        <a:t>Every</a:t>
                      </a:r>
                      <a:r>
                        <a:rPr lang="en-US" sz="2000" baseline="0" dirty="0" smtClean="0"/>
                        <a:t> hospital tracks the same outcome data</a:t>
                      </a:r>
                    </a:p>
                  </a:txBody>
                  <a:tcPr marL="124908" marR="124908"/>
                </a:tc>
              </a:tr>
              <a:tr h="370840">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2000" dirty="0" smtClean="0"/>
                        <a:t>Example:</a:t>
                      </a:r>
                      <a:r>
                        <a:rPr lang="en-US" sz="2000" baseline="0" dirty="0" smtClean="0"/>
                        <a:t> </a:t>
                      </a:r>
                      <a:r>
                        <a:rPr lang="en-US" sz="2000" dirty="0" smtClean="0"/>
                        <a:t>Percentage of patients receiving appropriate antibiotic redosing</a:t>
                      </a:r>
                    </a:p>
                  </a:txBody>
                  <a:tcPr marL="124908" marR="124908"/>
                </a:tc>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2000" dirty="0" smtClean="0"/>
                        <a:t>Example: SSI rate</a:t>
                      </a:r>
                    </a:p>
                    <a:p>
                      <a:pPr marL="0" marR="0" indent="0" algn="l" defTabSz="914400" rtl="0" eaLnBrk="1" fontAlgn="auto" latinLnBrk="0" hangingPunct="1">
                        <a:lnSpc>
                          <a:spcPct val="100000"/>
                        </a:lnSpc>
                        <a:spcBef>
                          <a:spcPts val="0"/>
                        </a:spcBef>
                        <a:spcAft>
                          <a:spcPts val="1200"/>
                        </a:spcAft>
                        <a:buClrTx/>
                        <a:buSzTx/>
                        <a:buFontTx/>
                        <a:buNone/>
                        <a:tabLst/>
                        <a:defRPr/>
                      </a:pPr>
                      <a:endParaRPr lang="en-US" sz="2000" dirty="0" smtClean="0"/>
                    </a:p>
                  </a:txBody>
                  <a:tcPr marL="124908" marR="124908"/>
                </a:tc>
              </a:tr>
            </a:tbl>
          </a:graphicData>
        </a:graphic>
      </p:graphicFrame>
      <p:sp>
        <p:nvSpPr>
          <p:cNvPr id="2" name="TextBox 1"/>
          <p:cNvSpPr txBox="1"/>
          <p:nvPr/>
        </p:nvSpPr>
        <p:spPr>
          <a:xfrm>
            <a:off x="390159" y="1581494"/>
            <a:ext cx="8609906" cy="954107"/>
          </a:xfrm>
          <a:prstGeom prst="rect">
            <a:avLst/>
          </a:prstGeom>
          <a:noFill/>
        </p:spPr>
        <p:txBody>
          <a:bodyPr wrap="square" rtlCol="0">
            <a:spAutoFit/>
          </a:bodyPr>
          <a:lstStyle/>
          <a:p>
            <a:r>
              <a:rPr lang="en-US" sz="2800" dirty="0">
                <a:latin typeface="Calibri"/>
                <a:cs typeface="Calibri"/>
              </a:rPr>
              <a:t>Collect process and outcome data to assess current performance and progress </a:t>
            </a:r>
            <a:r>
              <a:rPr lang="en-US" sz="2800" dirty="0" smtClean="0">
                <a:latin typeface="Calibri"/>
                <a:cs typeface="Calibri"/>
              </a:rPr>
              <a:t>toward </a:t>
            </a:r>
            <a:r>
              <a:rPr lang="en-US" sz="2800" dirty="0">
                <a:latin typeface="Calibri"/>
                <a:cs typeface="Calibri"/>
              </a:rPr>
              <a:t>improving patient </a:t>
            </a:r>
            <a:r>
              <a:rPr lang="en-US" sz="2800" dirty="0" smtClean="0">
                <a:latin typeface="Calibri"/>
                <a:cs typeface="Calibri"/>
              </a:rPr>
              <a:t>care.</a:t>
            </a:r>
            <a:endParaRPr lang="en-US" sz="2800" dirty="0">
              <a:latin typeface="Calibri"/>
              <a:cs typeface="Calibri"/>
            </a:endParaRPr>
          </a:p>
        </p:txBody>
      </p:sp>
    </p:spTree>
    <p:extLst>
      <p:ext uri="{BB962C8B-B14F-4D97-AF65-F5344CB8AC3E}">
        <p14:creationId xmlns:p14="http://schemas.microsoft.com/office/powerpoint/2010/main" val="2306135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170466" y="1537380"/>
            <a:ext cx="7042201" cy="4525963"/>
          </a:xfrm>
        </p:spPr>
        <p:txBody>
          <a:bodyPr>
            <a:noAutofit/>
          </a:bodyPr>
          <a:lstStyle/>
          <a:p>
            <a:pPr marL="0" indent="0">
              <a:spcBef>
                <a:spcPts val="0"/>
              </a:spcBef>
              <a:spcAft>
                <a:spcPts val="600"/>
              </a:spcAft>
              <a:buNone/>
            </a:pPr>
            <a:r>
              <a:rPr lang="en-US" sz="2600" dirty="0"/>
              <a:t>Because a multitude of factors influence outcome</a:t>
            </a:r>
            <a:r>
              <a:rPr lang="en-US" sz="2600" dirty="0">
                <a:solidFill>
                  <a:srgbClr val="000000"/>
                </a:solidFill>
              </a:rPr>
              <a:t>, it is not possible to know for certain, even after extensive adjustments for differences in case mix are made, the extent to which an observed outcome is attributable to an antecedent process of care. Confirmation is needed by a direct assessment of the process itself</a:t>
            </a:r>
            <a:r>
              <a:rPr lang="en-US" sz="2600" dirty="0" smtClean="0">
                <a:solidFill>
                  <a:srgbClr val="000000"/>
                </a:solidFill>
              </a:rPr>
              <a:t>….</a:t>
            </a:r>
          </a:p>
          <a:p>
            <a:pPr marL="0" indent="0" algn="r">
              <a:spcBef>
                <a:spcPts val="0"/>
              </a:spcBef>
              <a:spcAft>
                <a:spcPts val="600"/>
              </a:spcAft>
              <a:buNone/>
            </a:pPr>
            <a:endParaRPr lang="en-US" sz="2600" dirty="0" smtClean="0">
              <a:solidFill>
                <a:schemeClr val="accent5"/>
              </a:solidFill>
            </a:endParaRPr>
          </a:p>
          <a:p>
            <a:pPr marL="0" indent="0" algn="r">
              <a:spcBef>
                <a:spcPts val="0"/>
              </a:spcBef>
              <a:spcAft>
                <a:spcPts val="600"/>
              </a:spcAft>
              <a:buNone/>
            </a:pPr>
            <a:r>
              <a:rPr lang="en-US" sz="2600" dirty="0" smtClean="0">
                <a:solidFill>
                  <a:schemeClr val="accent5"/>
                </a:solidFill>
              </a:rPr>
              <a:t>--</a:t>
            </a:r>
            <a:r>
              <a:rPr lang="en-US" sz="2600" dirty="0" smtClean="0"/>
              <a:t> </a:t>
            </a:r>
            <a:r>
              <a:rPr lang="en-US" sz="2600" i="1" dirty="0" smtClean="0"/>
              <a:t>Avedis Donabedian, 1998</a:t>
            </a:r>
            <a:endParaRPr lang="en-US" sz="2600" i="1" dirty="0"/>
          </a:p>
        </p:txBody>
      </p:sp>
      <p:sp>
        <p:nvSpPr>
          <p:cNvPr id="2" name="TextBox 1"/>
          <p:cNvSpPr txBox="1"/>
          <p:nvPr/>
        </p:nvSpPr>
        <p:spPr>
          <a:xfrm>
            <a:off x="236990" y="783962"/>
            <a:ext cx="1038453" cy="2400657"/>
          </a:xfrm>
          <a:prstGeom prst="rect">
            <a:avLst/>
          </a:prstGeom>
          <a:noFill/>
        </p:spPr>
        <p:txBody>
          <a:bodyPr wrap="none" rtlCol="0">
            <a:spAutoFit/>
          </a:bodyPr>
          <a:lstStyle/>
          <a:p>
            <a:r>
              <a:rPr lang="en-US" sz="15000" dirty="0" smtClean="0">
                <a:solidFill>
                  <a:srgbClr val="4BACC6"/>
                </a:solidFill>
                <a:latin typeface="Times New Roman"/>
                <a:cs typeface="Times New Roman"/>
              </a:rPr>
              <a:t>“</a:t>
            </a:r>
            <a:endParaRPr lang="en-US" sz="15000" dirty="0">
              <a:solidFill>
                <a:srgbClr val="4BACC6"/>
              </a:solidFill>
              <a:latin typeface="Times New Roman"/>
              <a:cs typeface="Times New Roman"/>
            </a:endParaRPr>
          </a:p>
        </p:txBody>
      </p:sp>
      <p:sp>
        <p:nvSpPr>
          <p:cNvPr id="5" name="TextBox 4"/>
          <p:cNvSpPr txBox="1"/>
          <p:nvPr/>
        </p:nvSpPr>
        <p:spPr>
          <a:xfrm rot="10800000">
            <a:off x="7971750" y="2762654"/>
            <a:ext cx="1038453" cy="2400657"/>
          </a:xfrm>
          <a:prstGeom prst="rect">
            <a:avLst/>
          </a:prstGeom>
          <a:noFill/>
        </p:spPr>
        <p:txBody>
          <a:bodyPr wrap="none" rtlCol="0">
            <a:spAutoFit/>
          </a:bodyPr>
          <a:lstStyle/>
          <a:p>
            <a:r>
              <a:rPr lang="en-US" sz="15000" dirty="0" smtClean="0">
                <a:solidFill>
                  <a:srgbClr val="4BACC6"/>
                </a:solidFill>
                <a:latin typeface="Times New Roman"/>
                <a:cs typeface="Times New Roman"/>
              </a:rPr>
              <a:t>“</a:t>
            </a:r>
            <a:endParaRPr lang="en-US" sz="15000" dirty="0">
              <a:solidFill>
                <a:srgbClr val="4BACC6"/>
              </a:solidFill>
              <a:latin typeface="Times New Roman"/>
              <a:cs typeface="Times New Roman"/>
            </a:endParaRPr>
          </a:p>
        </p:txBody>
      </p:sp>
      <p:sp>
        <p:nvSpPr>
          <p:cNvPr id="6" name="Title 1"/>
          <p:cNvSpPr>
            <a:spLocks noGrp="1"/>
          </p:cNvSpPr>
          <p:nvPr>
            <p:ph type="title"/>
          </p:nvPr>
        </p:nvSpPr>
        <p:spPr>
          <a:xfrm>
            <a:off x="171003" y="30678"/>
            <a:ext cx="8839200" cy="807522"/>
          </a:xfrm>
        </p:spPr>
        <p:txBody>
          <a:bodyPr>
            <a:noAutofit/>
          </a:bodyPr>
          <a:lstStyle/>
          <a:p>
            <a:r>
              <a:rPr lang="en-US" dirty="0"/>
              <a:t>Donabedian </a:t>
            </a:r>
            <a:r>
              <a:rPr lang="en-US" dirty="0" smtClean="0"/>
              <a:t>Process</a:t>
            </a:r>
            <a:endParaRPr lang="en-US" dirty="0"/>
          </a:p>
        </p:txBody>
      </p:sp>
    </p:spTree>
    <p:extLst>
      <p:ext uri="{BB962C8B-B14F-4D97-AF65-F5344CB8AC3E}">
        <p14:creationId xmlns:p14="http://schemas.microsoft.com/office/powerpoint/2010/main" val="950211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678"/>
            <a:ext cx="8839200" cy="807522"/>
          </a:xfrm>
        </p:spPr>
        <p:txBody>
          <a:bodyPr>
            <a:noAutofit/>
          </a:bodyPr>
          <a:lstStyle/>
          <a:p>
            <a:r>
              <a:rPr lang="en-US" dirty="0" smtClean="0">
                <a:solidFill>
                  <a:srgbClr val="FFFFFF"/>
                </a:solidFill>
              </a:rPr>
              <a:t>Identify Defects With SSI Investigation Tool</a:t>
            </a:r>
            <a:endParaRPr lang="en-US" dirty="0">
              <a:solidFill>
                <a:srgbClr val="FFFFFF"/>
              </a:solidFill>
            </a:endParaRPr>
          </a:p>
        </p:txBody>
      </p:sp>
      <p:sp>
        <p:nvSpPr>
          <p:cNvPr id="3" name="Content Placeholder 2"/>
          <p:cNvSpPr>
            <a:spLocks noGrp="1"/>
          </p:cNvSpPr>
          <p:nvPr>
            <p:ph idx="1"/>
          </p:nvPr>
        </p:nvSpPr>
        <p:spPr/>
        <p:txBody>
          <a:bodyPr>
            <a:normAutofit/>
          </a:bodyPr>
          <a:lstStyle/>
          <a:p>
            <a:pPr>
              <a:spcBef>
                <a:spcPts val="0"/>
              </a:spcBef>
              <a:spcAft>
                <a:spcPts val="1200"/>
              </a:spcAft>
            </a:pPr>
            <a:r>
              <a:rPr lang="en-US" sz="2800" dirty="0" smtClean="0"/>
              <a:t>Identify </a:t>
            </a:r>
            <a:r>
              <a:rPr lang="en-US" sz="2800" dirty="0"/>
              <a:t>lapses in infection prevention processes that </a:t>
            </a:r>
            <a:r>
              <a:rPr lang="en-US" sz="2800" dirty="0" smtClean="0"/>
              <a:t>might </a:t>
            </a:r>
            <a:r>
              <a:rPr lang="en-US" sz="2800" dirty="0"/>
              <a:t>have contributed to your SSI </a:t>
            </a:r>
            <a:r>
              <a:rPr lang="en-US" sz="2800" dirty="0" smtClean="0"/>
              <a:t>case</a:t>
            </a:r>
          </a:p>
          <a:p>
            <a:pPr>
              <a:spcBef>
                <a:spcPts val="0"/>
              </a:spcBef>
              <a:spcAft>
                <a:spcPts val="1200"/>
              </a:spcAft>
            </a:pPr>
            <a:r>
              <a:rPr lang="en-US" sz="2800" dirty="0" smtClean="0"/>
              <a:t>Assess adherence to your local SSI </a:t>
            </a:r>
            <a:r>
              <a:rPr lang="en-US" sz="2800" dirty="0"/>
              <a:t>p</a:t>
            </a:r>
            <a:r>
              <a:rPr lang="en-US" sz="2800" dirty="0" smtClean="0"/>
              <a:t>revention </a:t>
            </a:r>
            <a:r>
              <a:rPr lang="en-US" sz="2800" dirty="0"/>
              <a:t>b</a:t>
            </a:r>
            <a:r>
              <a:rPr lang="en-US" sz="2800" dirty="0" smtClean="0"/>
              <a:t>undle</a:t>
            </a:r>
          </a:p>
        </p:txBody>
      </p:sp>
      <p:sp>
        <p:nvSpPr>
          <p:cNvPr id="7" name="Rectangle 6"/>
          <p:cNvSpPr/>
          <p:nvPr/>
        </p:nvSpPr>
        <p:spPr bwMode="auto">
          <a:xfrm>
            <a:off x="1388838" y="4559301"/>
            <a:ext cx="6324600" cy="1186266"/>
          </a:xfrm>
          <a:prstGeom prst="rect">
            <a:avLst/>
          </a:prstGeom>
          <a:ln>
            <a:headEnd type="none" w="med" len="med"/>
            <a:tailEnd type="none" w="med" len="med"/>
          </a:ln>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0" lvl="1" algn="ctr" eaLnBrk="0" fontAlgn="base" hangingPunct="0">
              <a:spcBef>
                <a:spcPts val="400"/>
              </a:spcBef>
              <a:spcAft>
                <a:spcPts val="400"/>
              </a:spcAft>
            </a:pPr>
            <a:r>
              <a:rPr lang="en-US" b="1" dirty="0" smtClean="0">
                <a:solidFill>
                  <a:schemeClr val="tx1"/>
                </a:solidFill>
                <a:latin typeface="Calibri"/>
                <a:cs typeface="Calibri"/>
              </a:rPr>
              <a:t>Tip: </a:t>
            </a:r>
            <a:r>
              <a:rPr lang="en-US" dirty="0" smtClean="0">
                <a:solidFill>
                  <a:schemeClr val="tx1"/>
                </a:solidFill>
                <a:latin typeface="Calibri"/>
                <a:cs typeface="Calibri"/>
              </a:rPr>
              <a:t>Process measures are available in real</a:t>
            </a:r>
            <a:r>
              <a:rPr lang="en-US" dirty="0">
                <a:solidFill>
                  <a:schemeClr val="tx1"/>
                </a:solidFill>
                <a:latin typeface="Calibri"/>
                <a:cs typeface="Calibri"/>
              </a:rPr>
              <a:t> </a:t>
            </a:r>
            <a:r>
              <a:rPr lang="en-US" dirty="0" smtClean="0">
                <a:solidFill>
                  <a:schemeClr val="tx1"/>
                </a:solidFill>
                <a:latin typeface="Calibri"/>
                <a:cs typeface="Calibri"/>
              </a:rPr>
              <a:t>time and can be shared with staff sooner than outcome measures, due to the 30-day delay when evaluating outcomes. </a:t>
            </a:r>
            <a:endParaRPr lang="en-US" dirty="0">
              <a:solidFill>
                <a:schemeClr val="tx1"/>
              </a:solidFill>
              <a:latin typeface="Calibri"/>
              <a:cs typeface="Calibri"/>
            </a:endParaRPr>
          </a:p>
        </p:txBody>
      </p:sp>
    </p:spTree>
    <p:extLst>
      <p:ext uri="{BB962C8B-B14F-4D97-AF65-F5344CB8AC3E}">
        <p14:creationId xmlns:p14="http://schemas.microsoft.com/office/powerpoint/2010/main" val="3858243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rgbClr val="FFFFFF"/>
                </a:solidFill>
              </a:rPr>
              <a:t>Identify Defects With SSI Investigation Tool</a:t>
            </a:r>
            <a:endParaRPr lang="en-US" dirty="0">
              <a:solidFill>
                <a:srgbClr val="FFFFFF"/>
              </a:solidFill>
            </a:endParaRPr>
          </a:p>
        </p:txBody>
      </p:sp>
      <p:grpSp>
        <p:nvGrpSpPr>
          <p:cNvPr id="10" name="Group 9" descr="Screen shots of the four pages of the SSI Investigation Tool." title="SSI Investigation Tool"/>
          <p:cNvGrpSpPr/>
          <p:nvPr/>
        </p:nvGrpSpPr>
        <p:grpSpPr>
          <a:xfrm>
            <a:off x="457200" y="1134534"/>
            <a:ext cx="8102992" cy="5286022"/>
            <a:chOff x="457200" y="1219200"/>
            <a:chExt cx="8102992" cy="5286022"/>
          </a:xfrm>
        </p:grpSpPr>
        <p:pic>
          <p:nvPicPr>
            <p:cNvPr id="3" name="Picture 2" descr="Screen Shot 2015-09-27 at 11.19.31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00" y="2390422"/>
              <a:ext cx="3180277" cy="4114800"/>
            </a:xfrm>
            <a:prstGeom prst="rect">
              <a:avLst/>
            </a:prstGeom>
            <a:ln>
              <a:solidFill>
                <a:schemeClr val="bg1">
                  <a:lumMod val="75000"/>
                </a:schemeClr>
              </a:solidFill>
            </a:ln>
          </p:spPr>
        </p:pic>
        <p:pic>
          <p:nvPicPr>
            <p:cNvPr id="4" name="Picture 3" descr="Screen Shot 2015-09-27 at 11.19.23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00317" y="2009422"/>
              <a:ext cx="3183556" cy="4114800"/>
            </a:xfrm>
            <a:prstGeom prst="rect">
              <a:avLst/>
            </a:prstGeom>
            <a:ln>
              <a:solidFill>
                <a:schemeClr val="bg1">
                  <a:lumMod val="75000"/>
                </a:schemeClr>
              </a:solidFill>
            </a:ln>
          </p:spPr>
        </p:pic>
        <p:pic>
          <p:nvPicPr>
            <p:cNvPr id="7" name="Picture 6" descr="Screen Shot 2015-09-27 at 11.19.09 PM.png"/>
            <p:cNvPicPr>
              <a:picLocks noChangeAspect="1"/>
            </p:cNvPicPr>
            <p:nvPr/>
          </p:nvPicPr>
          <p:blipFill rotWithShape="1">
            <a:blip r:embed="rId5" cstate="email">
              <a:extLst>
                <a:ext uri="{28A0092B-C50C-407E-A947-70E740481C1C}">
                  <a14:useLocalDpi xmlns:a14="http://schemas.microsoft.com/office/drawing/2010/main" val="0"/>
                </a:ext>
              </a:extLst>
            </a:blip>
            <a:srcRect l="770"/>
            <a:stretch/>
          </p:blipFill>
          <p:spPr>
            <a:xfrm>
              <a:off x="3392095" y="1614311"/>
              <a:ext cx="3166222" cy="4114800"/>
            </a:xfrm>
            <a:prstGeom prst="rect">
              <a:avLst/>
            </a:prstGeom>
            <a:ln>
              <a:solidFill>
                <a:schemeClr val="bg1">
                  <a:lumMod val="75000"/>
                </a:schemeClr>
              </a:solidFill>
            </a:ln>
          </p:spPr>
        </p:pic>
        <p:pic>
          <p:nvPicPr>
            <p:cNvPr id="9" name="Picture 8" descr="Screen Shot 2015-09-27 at 11.18.58 PM.png"/>
            <p:cNvPicPr>
              <a:picLocks noChangeAspect="1"/>
            </p:cNvPicPr>
            <p:nvPr/>
          </p:nvPicPr>
          <p:blipFill rotWithShape="1">
            <a:blip r:embed="rId6" cstate="email">
              <a:extLst>
                <a:ext uri="{28A0092B-C50C-407E-A947-70E740481C1C}">
                  <a14:useLocalDpi xmlns:a14="http://schemas.microsoft.com/office/drawing/2010/main" val="0"/>
                </a:ext>
              </a:extLst>
            </a:blip>
            <a:srcRect l="239" r="-1"/>
            <a:stretch/>
          </p:blipFill>
          <p:spPr>
            <a:xfrm>
              <a:off x="5375420" y="1219200"/>
              <a:ext cx="3184772" cy="4114800"/>
            </a:xfrm>
            <a:prstGeom prst="rect">
              <a:avLst/>
            </a:prstGeom>
            <a:ln>
              <a:solidFill>
                <a:schemeClr val="bg1">
                  <a:lumMod val="75000"/>
                </a:schemeClr>
              </a:solidFill>
            </a:ln>
          </p:spPr>
        </p:pic>
      </p:grpSp>
    </p:spTree>
    <p:extLst>
      <p:ext uri="{BB962C8B-B14F-4D97-AF65-F5344CB8AC3E}">
        <p14:creationId xmlns:p14="http://schemas.microsoft.com/office/powerpoint/2010/main" val="2414424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756"/>
            <a:ext cx="8229600" cy="685800"/>
          </a:xfrm>
        </p:spPr>
        <p:txBody>
          <a:bodyPr>
            <a:normAutofit/>
          </a:bodyPr>
          <a:lstStyle/>
          <a:p>
            <a:r>
              <a:rPr lang="en-US" dirty="0" smtClean="0">
                <a:solidFill>
                  <a:schemeClr val="bg1"/>
                </a:solidFill>
              </a:rPr>
              <a:t>Patient or Provider Factors</a:t>
            </a:r>
            <a:endParaRPr lang="en-US" dirty="0">
              <a:solidFill>
                <a:schemeClr val="bg1"/>
              </a:solidFill>
            </a:endParaRPr>
          </a:p>
        </p:txBody>
      </p:sp>
      <p:pic>
        <p:nvPicPr>
          <p:cNvPr id="5" name="Picture 4" descr="1. Procedure name&#10;2. Data of procedure&#10;3. Primary nurse&#10;4. Scrub technician&#10;5. Anesthesia provider&#10;6. Surgeon&#10;7. How many people participated in the procedure (including breaks, shift changes, etc.?&#10;Indicate if Nurses, Scrub techs, Anesthesia provider&#10;8. Any unusual circumstances surrounding the procedure?&#10;Indicate Yes or No&#10;If yes, please specify:&#10;9. Did the patient use a mechanical bowel preparation and oral antibiotics preoperatively? &#10;Indicate if mechanical bowel preparation or oral antibiotics (Check all that apply)" title="Patient or Provider Factors from the SSI Investigation To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39" y="1299872"/>
            <a:ext cx="7000522" cy="4972516"/>
          </a:xfrm>
          <a:prstGeom prst="rect">
            <a:avLst/>
          </a:prstGeom>
        </p:spPr>
      </p:pic>
    </p:spTree>
    <p:extLst>
      <p:ext uri="{BB962C8B-B14F-4D97-AF65-F5344CB8AC3E}">
        <p14:creationId xmlns:p14="http://schemas.microsoft.com/office/powerpoint/2010/main" val="2479118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Normothermia Maintenance</a:t>
            </a:r>
            <a:endParaRPr lang="en-US" dirty="0">
              <a:solidFill>
                <a:srgbClr val="FFFFFF"/>
              </a:solidFill>
            </a:endParaRPr>
          </a:p>
        </p:txBody>
      </p:sp>
      <p:sp>
        <p:nvSpPr>
          <p:cNvPr id="3" name="Content Placeholder 2"/>
          <p:cNvSpPr>
            <a:spLocks noGrp="1"/>
          </p:cNvSpPr>
          <p:nvPr>
            <p:ph idx="1"/>
          </p:nvPr>
        </p:nvSpPr>
        <p:spPr/>
        <p:txBody>
          <a:bodyPr/>
          <a:lstStyle/>
          <a:p>
            <a:pPr marL="0" indent="0">
              <a:buNone/>
            </a:pPr>
            <a:r>
              <a:rPr lang="en-US" dirty="0">
                <a:solidFill>
                  <a:srgbClr val="000000"/>
                </a:solidFill>
              </a:rPr>
              <a:t>Was the patient’s temperature &gt;36ºC?</a:t>
            </a:r>
          </a:p>
          <a:p>
            <a:endParaRPr lang="en-US" dirty="0"/>
          </a:p>
        </p:txBody>
      </p:sp>
      <p:sp>
        <p:nvSpPr>
          <p:cNvPr id="6" name="Title 1"/>
          <p:cNvSpPr txBox="1">
            <a:spLocks/>
          </p:cNvSpPr>
          <p:nvPr/>
        </p:nvSpPr>
        <p:spPr>
          <a:xfrm>
            <a:off x="457200" y="1514008"/>
            <a:ext cx="82296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600" b="0" kern="1200">
                <a:solidFill>
                  <a:srgbClr val="0098AA"/>
                </a:solidFill>
                <a:latin typeface="Arial"/>
                <a:ea typeface="+mj-ea"/>
                <a:cs typeface="Arial"/>
              </a:defRPr>
            </a:lvl1pPr>
          </a:lstStyle>
          <a:p>
            <a:endParaRPr lang="en-US" sz="2800" dirty="0">
              <a:solidFill>
                <a:srgbClr val="000000"/>
              </a:solidFill>
            </a:endParaRPr>
          </a:p>
        </p:txBody>
      </p:sp>
      <p:pic>
        <p:nvPicPr>
          <p:cNvPr id="7" name="Picture 6" descr="Was the patient’s temperature greater than 36 ºC?&#10;1. Was an active warming device used during the procedure? &#10;Indicate Yes or No&#10;2. What was the patient’s temperature at the following locations:&#10;a. Arrival to preoperative area&#10;b. At or just prior to time of incision&#10;c. Final temperature in the OR&#10;d. Arrival to recovery area&#10;Did you find practice variability? Dig deeper with Normothermia Audit Tool." title="Normothermia Maintena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178050"/>
            <a:ext cx="8426450" cy="3521240"/>
          </a:xfrm>
          <a:prstGeom prst="rect">
            <a:avLst/>
          </a:prstGeom>
        </p:spPr>
      </p:pic>
    </p:spTree>
    <p:extLst>
      <p:ext uri="{BB962C8B-B14F-4D97-AF65-F5344CB8AC3E}">
        <p14:creationId xmlns:p14="http://schemas.microsoft.com/office/powerpoint/2010/main" val="2770288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 for Pag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AI Cusp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18783</TotalTime>
  <Words>2048</Words>
  <Application>Microsoft Office PowerPoint</Application>
  <PresentationFormat>On-screen Show (4:3)</PresentationFormat>
  <Paragraphs>154</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Design for Page 1</vt:lpstr>
      <vt:lpstr>HAI Cusp Slide template</vt:lpstr>
      <vt:lpstr>Performing an SSI Investigation</vt:lpstr>
      <vt:lpstr>Learning Objectives</vt:lpstr>
      <vt:lpstr>Readiness Bridge</vt:lpstr>
      <vt:lpstr>Assess Your Performance</vt:lpstr>
      <vt:lpstr>Donabedian Process</vt:lpstr>
      <vt:lpstr>Identify Defects With SSI Investigation Tool</vt:lpstr>
      <vt:lpstr>Identify Defects With SSI Investigation Tool</vt:lpstr>
      <vt:lpstr>Patient or Provider Factors</vt:lpstr>
      <vt:lpstr>Normothermia Maintenance</vt:lpstr>
      <vt:lpstr>Glucose Control</vt:lpstr>
      <vt:lpstr>Skin Preparation</vt:lpstr>
      <vt:lpstr>Prophylactic Antibiotics</vt:lpstr>
      <vt:lpstr>Prophylactic Antibiotics</vt:lpstr>
      <vt:lpstr>Adapt the SSI Investigation Tool</vt:lpstr>
      <vt:lpstr>What Your Team Can Do</vt:lpstr>
      <vt:lpstr>Next Steps</vt:lpstr>
    </vt:vector>
  </TitlesOfParts>
  <Company>Armstrong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Performing SSI Investigations: Slide Presentation</dc:title>
  <dc:subject>AHRQ Safety Program for Surgery;</dc:subject>
  <dc:creator>Agency for Health Care Research and Quality (AHRQ)</dc:creator>
  <cp:keywords>SSI; Safety program for surgery; surgical safety</cp:keywords>
  <cp:lastModifiedBy>Chris Heidenrich OCKT</cp:lastModifiedBy>
  <cp:revision>172</cp:revision>
  <cp:lastPrinted>2015-06-18T16:27:45Z</cp:lastPrinted>
  <dcterms:created xsi:type="dcterms:W3CDTF">2014-01-16T18:44:12Z</dcterms:created>
  <dcterms:modified xsi:type="dcterms:W3CDTF">2017-11-04T06:48:12Z</dcterms:modified>
  <cp:category>AHRQ Safety Program for Surgery</cp:category>
</cp:coreProperties>
</file>