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8" clrIdx="0"/>
  <p:cmAuthor id="1" name="Valerie Hartman" initials="VH" lastIdx="2" clrIdx="1"/>
  <p:cmAuthor id="2" name="Chris Heidenrich OCKT" initials="C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7" autoAdjust="0"/>
    <p:restoredTop sz="66928" autoAdjust="0"/>
  </p:normalViewPr>
  <p:slideViewPr>
    <p:cSldViewPr>
      <p:cViewPr varScale="1">
        <p:scale>
          <a:sx n="77" d="100"/>
          <a:sy n="77" d="100"/>
        </p:scale>
        <p:origin x="-2604" y="-96"/>
      </p:cViewPr>
      <p:guideLst>
        <p:guide orient="horz" pos="2160"/>
        <p:guide pos="2880"/>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11/20/2017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This module will cover Sustaining and Spreading Surgical Safety Improvements. To preface the sustainability discussions, these modules are designed to develop conversation and reflection on your safety program activities.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1</a:t>
            </a:fld>
            <a:endParaRPr lang="en-US" dirty="0"/>
          </a:p>
        </p:txBody>
      </p:sp>
    </p:spTree>
    <p:extLst>
      <p:ext uri="{BB962C8B-B14F-4D97-AF65-F5344CB8AC3E}">
        <p14:creationId xmlns:p14="http://schemas.microsoft.com/office/powerpoint/2010/main" val="3478982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have defined sustainability and spread, described effective teams, and discussed applicable strategies. Here is a list of activities to sustain your safe surgery efforts.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will the next patient get a surgical site infection?</a:t>
            </a:r>
          </a:p>
          <a:p>
            <a:r>
              <a:rPr lang="en-US" sz="1200" kern="1200" dirty="0" smtClean="0">
                <a:solidFill>
                  <a:schemeClr val="tx1"/>
                </a:solidFill>
                <a:effectLst/>
                <a:latin typeface="+mn-lt"/>
                <a:ea typeface="+mn-ea"/>
                <a:cs typeface="+mn-cs"/>
              </a:rPr>
              <a:t>What can we do to prevent the next surgical site infection?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CUSP employs the Staff Safety Assessment, often called the two-question survey. The Safety Program for Surgery has modified the tool for the surgical setting called the Perioperative Staff Safety Assessment (PSSA). Readminister the PSSA at least every 12 to 18 months. Take the opportunity to listen to your front-line staff members and use the responses to prioritize the next activity.</a:t>
            </a:r>
          </a:p>
          <a:p>
            <a:r>
              <a:rPr lang="en-US" sz="1200" kern="1200" dirty="0" smtClean="0">
                <a:solidFill>
                  <a:schemeClr val="tx1"/>
                </a:solidFill>
                <a:effectLst/>
                <a:latin typeface="+mn-lt"/>
                <a:ea typeface="+mn-ea"/>
                <a:cs typeface="+mn-cs"/>
              </a:rPr>
              <a:t>Complete the Learning From Defects tool with your safe surgery team for one defect per quarter. Select a defect, perhaps from your PSSA responses. Walk through the four questions in the Learning From Defects tool:</a:t>
            </a:r>
          </a:p>
          <a:p>
            <a:pPr lvl="0"/>
            <a:r>
              <a:rPr lang="en-US" sz="1200" kern="1200" dirty="0" smtClean="0">
                <a:solidFill>
                  <a:schemeClr val="tx1"/>
                </a:solidFill>
                <a:effectLst/>
                <a:latin typeface="+mn-lt"/>
                <a:ea typeface="+mn-ea"/>
                <a:cs typeface="+mn-cs"/>
              </a:rPr>
              <a:t>What happened?</a:t>
            </a:r>
            <a:endParaRPr lang="en-US" dirty="0" smtClean="0">
              <a:effectLst/>
            </a:endParaRPr>
          </a:p>
          <a:p>
            <a:pPr lvl="0"/>
            <a:r>
              <a:rPr lang="en-US" sz="1200" kern="1200" dirty="0" smtClean="0">
                <a:solidFill>
                  <a:schemeClr val="tx1"/>
                </a:solidFill>
                <a:effectLst/>
                <a:latin typeface="+mn-lt"/>
                <a:ea typeface="+mn-ea"/>
                <a:cs typeface="+mn-cs"/>
              </a:rPr>
              <a:t>Why did it happen?</a:t>
            </a:r>
            <a:endParaRPr lang="en-US" dirty="0" smtClean="0">
              <a:effectLst/>
            </a:endParaRPr>
          </a:p>
          <a:p>
            <a:pPr lvl="0"/>
            <a:r>
              <a:rPr lang="en-US" sz="1200" kern="1200" dirty="0" smtClean="0">
                <a:solidFill>
                  <a:schemeClr val="tx1"/>
                </a:solidFill>
                <a:effectLst/>
                <a:latin typeface="+mn-lt"/>
                <a:ea typeface="+mn-ea"/>
                <a:cs typeface="+mn-cs"/>
              </a:rPr>
              <a:t>How will you reduce the risk of the defect happening again?</a:t>
            </a:r>
            <a:endParaRPr lang="en-US" dirty="0" smtClean="0">
              <a:effectLst/>
            </a:endParaRPr>
          </a:p>
          <a:p>
            <a:pPr lvl="0"/>
            <a:r>
              <a:rPr lang="en-US" sz="1200" kern="1200" dirty="0" smtClean="0">
                <a:solidFill>
                  <a:schemeClr val="tx1"/>
                </a:solidFill>
                <a:effectLst/>
                <a:latin typeface="+mn-lt"/>
                <a:ea typeface="+mn-ea"/>
                <a:cs typeface="+mn-cs"/>
              </a:rPr>
              <a:t>How will you know the risk is reduced?</a:t>
            </a:r>
            <a:endParaRPr lang="en-US" dirty="0" smtClean="0">
              <a:effectLst/>
            </a:endParaRPr>
          </a:p>
          <a:p>
            <a:r>
              <a:rPr lang="en-US" sz="1200" kern="1200" dirty="0" smtClean="0">
                <a:solidFill>
                  <a:schemeClr val="tx1"/>
                </a:solidFill>
                <a:effectLst/>
                <a:latin typeface="+mn-lt"/>
                <a:ea typeface="+mn-ea"/>
                <a:cs typeface="+mn-cs"/>
              </a:rPr>
              <a:t>Share the stories and results with your frontline staff. Even small wins help build momentum. Frontline staff members will feel a sense of accomplishment for their contribution to these exercises.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percentage of your current staff has viewed the Science of Safety video?</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Science of Safety video provides the basis for understanding the systems. It also highlights the difference between blaming people and recognizing the system factors that enable an error. Develop a plan to include this video in new staff or unit orientations. </a:t>
            </a:r>
          </a:p>
          <a:p>
            <a:r>
              <a:rPr lang="en-US" sz="1200" kern="1200" dirty="0" smtClean="0">
                <a:solidFill>
                  <a:schemeClr val="tx1"/>
                </a:solidFill>
                <a:effectLst/>
                <a:latin typeface="+mn-lt"/>
                <a:ea typeface="+mn-ea"/>
                <a:cs typeface="+mn-cs"/>
              </a:rPr>
              <a:t>Update your staff on safe surgery activities. Plan activities and meetings for the next 12 months. Continue to communicate your team efforts, both the wins (however small) and the challenges. You may receive suggestions for overcoming the challenges.</a:t>
            </a:r>
          </a:p>
          <a:p>
            <a:r>
              <a:rPr lang="en-US" sz="1200" kern="1200" dirty="0" smtClean="0">
                <a:solidFill>
                  <a:schemeClr val="tx1"/>
                </a:solidFill>
                <a:effectLst/>
                <a:latin typeface="+mn-lt"/>
                <a:ea typeface="+mn-ea"/>
                <a:cs typeface="+mn-cs"/>
              </a:rPr>
              <a:t>Continue your collaborative activities and spread your knowledge with other areas. Consider mentoring another department as they begin similar quality work driven by their local frontline staff. </a:t>
            </a:r>
          </a:p>
          <a:p>
            <a:r>
              <a:rPr lang="en-US" sz="1200" kern="1200" dirty="0" smtClean="0">
                <a:solidFill>
                  <a:schemeClr val="tx1"/>
                </a:solidFill>
                <a:effectLst/>
                <a:latin typeface="+mn-lt"/>
                <a:ea typeface="+mn-ea"/>
                <a:cs typeface="+mn-cs"/>
              </a:rPr>
              <a:t>Reflect on your team.</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is the right team mix?</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Change members as needed. For example, if your surgeon champion is not involved, or if your executive no longer attends meetings, consider finding a new champion and executive. There may be others who have the time and willingness to sustain the efforts of the safe surgery project. </a:t>
            </a:r>
          </a:p>
          <a:p>
            <a:r>
              <a:rPr lang="en-US" sz="1200" kern="1200" dirty="0" smtClean="0">
                <a:solidFill>
                  <a:schemeClr val="tx1"/>
                </a:solidFill>
                <a:effectLst/>
                <a:latin typeface="+mn-lt"/>
                <a:ea typeface="+mn-ea"/>
                <a:cs typeface="+mn-cs"/>
              </a:rPr>
              <a:t>Recognize that different defects require the participation of new disciplines.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have a list of defects that involve an area of the hospital, such as instrument sterilization or the pharmacy? SAY:</a:t>
            </a:r>
          </a:p>
          <a:p>
            <a:r>
              <a:rPr lang="en-US" sz="1200" kern="1200" dirty="0" smtClean="0">
                <a:solidFill>
                  <a:schemeClr val="tx1"/>
                </a:solidFill>
                <a:effectLst/>
                <a:latin typeface="+mn-lt"/>
                <a:ea typeface="+mn-ea"/>
                <a:cs typeface="+mn-cs"/>
              </a:rPr>
              <a:t>It might be time to invite new participants to the team.</a:t>
            </a:r>
          </a:p>
          <a:p>
            <a:r>
              <a:rPr lang="en-US" sz="1200" kern="1200" dirty="0" smtClean="0">
                <a:solidFill>
                  <a:schemeClr val="tx1"/>
                </a:solidFill>
                <a:effectLst/>
                <a:latin typeface="+mn-lt"/>
                <a:ea typeface="+mn-ea"/>
                <a:cs typeface="+mn-cs"/>
              </a:rPr>
              <a:t>Now is an ideal time to evaluate the engagement of team members. When planning to sustain your efforts, consider who is actively participating in team efforts and where efforts have ceased.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263897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Anticipate your challenges to sustain your quality improvement work. Strategize ways to overcome these barriers. </a:t>
            </a:r>
          </a:p>
          <a:p>
            <a:r>
              <a:rPr lang="en-US" sz="1200" kern="1200" dirty="0" smtClean="0">
                <a:solidFill>
                  <a:schemeClr val="tx1"/>
                </a:solidFill>
                <a:effectLst/>
                <a:latin typeface="+mn-lt"/>
                <a:ea typeface="+mn-ea"/>
                <a:cs typeface="+mn-cs"/>
              </a:rPr>
              <a:t>In the next module, we will review the </a:t>
            </a:r>
            <a:r>
              <a:rPr lang="en-US" sz="1200" kern="1200" dirty="0" err="1" smtClean="0">
                <a:solidFill>
                  <a:schemeClr val="tx1"/>
                </a:solidFill>
                <a:effectLst/>
                <a:latin typeface="+mn-lt"/>
                <a:ea typeface="+mn-ea"/>
                <a:cs typeface="+mn-cs"/>
              </a:rPr>
              <a:t>premortem</a:t>
            </a:r>
            <a:r>
              <a:rPr lang="en-US" sz="1200" kern="1200" dirty="0" smtClean="0">
                <a:solidFill>
                  <a:schemeClr val="tx1"/>
                </a:solidFill>
                <a:effectLst/>
                <a:latin typeface="+mn-lt"/>
                <a:ea typeface="+mn-ea"/>
                <a:cs typeface="+mn-cs"/>
              </a:rPr>
              <a:t> exercise. Imagine that your team’s gains in both technical and adaptive work have been unsuccessful.</a:t>
            </a:r>
          </a:p>
          <a:p>
            <a:r>
              <a:rPr lang="en-US" sz="1200" kern="1200" dirty="0" smtClean="0">
                <a:solidFill>
                  <a:schemeClr val="tx1"/>
                </a:solidFill>
                <a:effectLst/>
                <a:latin typeface="+mn-lt"/>
                <a:ea typeface="+mn-ea"/>
                <a:cs typeface="+mn-cs"/>
              </a:rPr>
              <a:t>List all the reasons that your team’s efforts might be lost. Talk to your frontline folks, because many of them can readily identify many reasons. In planning for sustainability, you prepare for the barriers and develop a strategy to overcome them.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In preparation for the next module, ask your frontline staff, what will keep your improvement efforts from lasting?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Frontline staff will already know what will impact your efforts. Share this information with your surgical colleagues and begin the process of eliminating those barriers.</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dirty="0"/>
          </a:p>
        </p:txBody>
      </p:sp>
    </p:spTree>
    <p:extLst>
      <p:ext uri="{BB962C8B-B14F-4D97-AF65-F5344CB8AC3E}">
        <p14:creationId xmlns:p14="http://schemas.microsoft.com/office/powerpoint/2010/main" val="137674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a safe surgery project is sustainable, the accomplishments are more likely to persist on the unit.  </a:t>
            </a:r>
          </a:p>
          <a:p>
            <a:r>
              <a:rPr lang="en-US" sz="1200" kern="1200" dirty="0" smtClean="0">
                <a:solidFill>
                  <a:schemeClr val="tx1"/>
                </a:solidFill>
                <a:effectLst/>
                <a:latin typeface="+mn-lt"/>
                <a:ea typeface="+mn-ea"/>
                <a:cs typeface="+mn-cs"/>
              </a:rPr>
              <a:t>After this session, you will be able to— </a:t>
            </a:r>
          </a:p>
          <a:p>
            <a:pPr lvl="0"/>
            <a:r>
              <a:rPr lang="en-US" sz="1200" kern="1200" dirty="0" smtClean="0">
                <a:solidFill>
                  <a:schemeClr val="tx1"/>
                </a:solidFill>
                <a:effectLst/>
                <a:latin typeface="+mn-lt"/>
                <a:ea typeface="+mn-ea"/>
                <a:cs typeface="+mn-cs"/>
              </a:rPr>
              <a:t>Define sustainment and spread; </a:t>
            </a:r>
            <a:endParaRPr lang="en-US" dirty="0" smtClean="0">
              <a:effectLst/>
            </a:endParaRPr>
          </a:p>
          <a:p>
            <a:pPr lvl="0"/>
            <a:r>
              <a:rPr lang="en-US" sz="1200" kern="1200" dirty="0" smtClean="0">
                <a:solidFill>
                  <a:schemeClr val="tx1"/>
                </a:solidFill>
                <a:effectLst/>
                <a:latin typeface="+mn-lt"/>
                <a:ea typeface="+mn-ea"/>
                <a:cs typeface="+mn-cs"/>
              </a:rPr>
              <a:t>Determine if you are ready to sustain;</a:t>
            </a:r>
            <a:endParaRPr lang="en-US" dirty="0" smtClean="0">
              <a:effectLst/>
            </a:endParaRPr>
          </a:p>
          <a:p>
            <a:pPr lvl="0"/>
            <a:r>
              <a:rPr lang="en-US" sz="1200" kern="1200" dirty="0" smtClean="0">
                <a:solidFill>
                  <a:schemeClr val="tx1"/>
                </a:solidFill>
                <a:effectLst/>
                <a:latin typeface="+mn-lt"/>
                <a:ea typeface="+mn-ea"/>
                <a:cs typeface="+mn-cs"/>
              </a:rPr>
              <a:t>Plan key actions for sustainment; and,</a:t>
            </a:r>
            <a:endParaRPr lang="en-US" dirty="0" smtClean="0">
              <a:effectLst/>
            </a:endParaRPr>
          </a:p>
          <a:p>
            <a:pPr lvl="0"/>
            <a:r>
              <a:rPr lang="en-US" sz="1200" kern="1200" dirty="0" smtClean="0">
                <a:solidFill>
                  <a:schemeClr val="tx1"/>
                </a:solidFill>
                <a:effectLst/>
                <a:latin typeface="+mn-lt"/>
                <a:ea typeface="+mn-ea"/>
                <a:cs typeface="+mn-cs"/>
              </a:rPr>
              <a:t>Prioritize needs for successful sustainment. </a:t>
            </a:r>
            <a:endParaRPr lang="en-US" dirty="0" smtClean="0">
              <a:effectLst/>
            </a:endParaRPr>
          </a:p>
          <a:p>
            <a:r>
              <a:rPr lang="en-US" sz="1200" kern="1200" dirty="0" smtClean="0">
                <a:solidFill>
                  <a:schemeClr val="tx1"/>
                </a:solidFill>
                <a:effectLst/>
                <a:latin typeface="+mn-lt"/>
                <a:ea typeface="+mn-ea"/>
                <a:cs typeface="+mn-cs"/>
              </a:rPr>
              <a:t>It’s critical to understand what sustainment and spread mean and why they different. During this module, consider the efforts at your unit or hospital and assess whether they are sustainable. The module provides you with tools to plan for sustainability in your surgical area and prioritize actions for sustainability.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a:t>
            </a:fld>
            <a:endParaRPr lang="en-US" dirty="0"/>
          </a:p>
        </p:txBody>
      </p:sp>
    </p:spTree>
    <p:extLst>
      <p:ext uri="{BB962C8B-B14F-4D97-AF65-F5344CB8AC3E}">
        <p14:creationId xmlns:p14="http://schemas.microsoft.com/office/powerpoint/2010/main" val="336479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Sustainment Is. .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Sustainability references the continual achievement of quality interventions in the context of culture of safety and quality improvement in your unit or hospital. It also refers to applying the process for improving surgical safety to new challenges.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dirty="0"/>
          </a:p>
        </p:txBody>
      </p:sp>
    </p:spTree>
    <p:extLst>
      <p:ext uri="{BB962C8B-B14F-4D97-AF65-F5344CB8AC3E}">
        <p14:creationId xmlns:p14="http://schemas.microsoft.com/office/powerpoint/2010/main" val="257303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 </a:t>
            </a:r>
          </a:p>
          <a:p>
            <a:r>
              <a:rPr lang="en-US" sz="1200" kern="1200" dirty="0" smtClean="0">
                <a:solidFill>
                  <a:schemeClr val="tx1"/>
                </a:solidFill>
                <a:effectLst/>
                <a:latin typeface="+mn-lt"/>
                <a:ea typeface="+mn-ea"/>
                <a:cs typeface="+mn-cs"/>
              </a:rPr>
              <a:t>Now that sustainability has been defined, what parts of your quality improvement efforts will be tougher for you to sustain?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Often, teams believe that the tough work will be the technical side, or the surgical site infection (SSI) prevention efforts. For example, teams often think that keeping the safe surgery bundle or processes in place is hard. But technical work is concrete and backed by evidence-based literature.</a:t>
            </a:r>
          </a:p>
          <a:p>
            <a:r>
              <a:rPr lang="en-US" sz="1200" kern="1200" dirty="0" smtClean="0">
                <a:solidFill>
                  <a:schemeClr val="tx1"/>
                </a:solidFill>
                <a:effectLst/>
                <a:latin typeface="+mn-lt"/>
                <a:ea typeface="+mn-ea"/>
                <a:cs typeface="+mn-cs"/>
              </a:rPr>
              <a:t>Rather, it’s the adaptive or cultural components of this work that are not only the toughest to implement, but are also sometimes the tougher parts to entrench in your environment. The adaptive work of CUSP, the Comprehensive Unit-based Safety Program, involves everyone in your unit. Moreover, what works in one environment may not be successful in another area.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dirty="0"/>
          </a:p>
        </p:txBody>
      </p:sp>
    </p:spTree>
    <p:extLst>
      <p:ext uri="{BB962C8B-B14F-4D97-AF65-F5344CB8AC3E}">
        <p14:creationId xmlns:p14="http://schemas.microsoft.com/office/powerpoint/2010/main" val="366209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Consider how to sustain your efforts as far in advance as possible. Recidivism, or the return to the previous way of doing things, hurts your sustainment effort. Especially if you have experienced positive momentum around safe surgery activities, any backtracking can stall out that success. </a:t>
            </a:r>
          </a:p>
          <a:p>
            <a:r>
              <a:rPr lang="en-US" sz="1200" kern="1200" dirty="0" smtClean="0">
                <a:solidFill>
                  <a:schemeClr val="tx1"/>
                </a:solidFill>
                <a:effectLst/>
                <a:latin typeface="+mn-lt"/>
                <a:ea typeface="+mn-ea"/>
                <a:cs typeface="+mn-cs"/>
              </a:rPr>
              <a:t>Consider the barriers for sustaining team efforts. Take comfort from knowing that barriers are expected and that sustaining adaptive work is challenging. In fact, sustaining adaptive work has a high failure rate. This is due in part to overlooking cultural considerations. As you develop your sustainability plan, anticipate staff turnover at various levels in the unit or hospital. Also, consider the unit or hospital priorities and how they might compete with the improvement efforts in your clinical setting.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39337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Due to competing priorities and organizational changes, people often rush into the next project or even spread an achievement into another area of the organization. But first consider what you’ve implemented and how strongly it’s become a part of the new way of doing things. If the process that you want to spread is still taking root, then dissemination may be futile.</a:t>
            </a:r>
          </a:p>
          <a:p>
            <a:r>
              <a:rPr lang="en-US" sz="1200" kern="1200" dirty="0" smtClean="0">
                <a:solidFill>
                  <a:schemeClr val="tx1"/>
                </a:solidFill>
                <a:effectLst/>
                <a:latin typeface="+mn-lt"/>
                <a:ea typeface="+mn-ea"/>
                <a:cs typeface="+mn-cs"/>
              </a:rPr>
              <a:t>Spreading takes the process from a narrowly segmented population and broadens it to include other populations. To do this successfully, formalize the new processes, as it provides a reference for new efforts. When sharing your accomplishments, talk about what you did, how you did it, and how you plan to sustain your efforts.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dirty="0"/>
          </a:p>
        </p:txBody>
      </p:sp>
    </p:spTree>
    <p:extLst>
      <p:ext uri="{BB962C8B-B14F-4D97-AF65-F5344CB8AC3E}">
        <p14:creationId xmlns:p14="http://schemas.microsoft.com/office/powerpoint/2010/main" val="269845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order to sustain and spread your initiatives, you need an effective team. </a:t>
            </a:r>
          </a:p>
          <a:p>
            <a:r>
              <a:rPr lang="en-US" sz="1200" kern="1200" dirty="0" smtClean="0">
                <a:solidFill>
                  <a:schemeClr val="tx1"/>
                </a:solidFill>
                <a:effectLst/>
                <a:latin typeface="+mn-lt"/>
                <a:ea typeface="+mn-ea"/>
                <a:cs typeface="+mn-cs"/>
              </a:rPr>
              <a:t>Effective safe surgery teams have active members working for team goals. These teams meet regularly and communicate frequently. Most are honest about performance, including candid discussions about both barriers and successes. They enjoy active surgical champions as well as the participation of an executive leader.</a:t>
            </a:r>
          </a:p>
          <a:p>
            <a:r>
              <a:rPr lang="en-US" sz="1200" kern="1200" dirty="0" smtClean="0">
                <a:solidFill>
                  <a:schemeClr val="tx1"/>
                </a:solidFill>
                <a:effectLst/>
                <a:latin typeface="+mn-lt"/>
                <a:ea typeface="+mn-ea"/>
                <a:cs typeface="+mn-cs"/>
              </a:rPr>
              <a:t>With active executive leadership support, many barriers can be mitigated. Most notably, effective teams believe that progress is possible. That is a huge component of whether or not the cultural psyche within the surgical unit will continue to improve. </a:t>
            </a:r>
          </a:p>
          <a:p>
            <a:r>
              <a:rPr lang="en-US" sz="1200" kern="1200" dirty="0" smtClean="0">
                <a:solidFill>
                  <a:schemeClr val="tx1"/>
                </a:solidFill>
                <a:effectLst/>
                <a:latin typeface="+mn-lt"/>
                <a:ea typeface="+mn-ea"/>
                <a:cs typeface="+mn-cs"/>
              </a:rPr>
              <a:t>An effective safe surgery team is diverse, with multiple disciplines represented, such as nurse managers, scrub technicians, anesthesiologists, and surgeons. Include ancillary departments like pharmacy and instrument processing. Diverse teams yield comprehensive solutions that are more likely to sustain safe surgery efforts over time. An effective safe surgery team excites staff members about doing this work.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dirty="0"/>
          </a:p>
        </p:txBody>
      </p:sp>
    </p:spTree>
    <p:extLst>
      <p:ext uri="{BB962C8B-B14F-4D97-AF65-F5344CB8AC3E}">
        <p14:creationId xmlns:p14="http://schemas.microsoft.com/office/powerpoint/2010/main" val="96829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Let’s turn to strategies that will help with the sustainability effort. The first is to stick to the formal processes.  Continue to use the tools currently in place, such as your bundles, processes and structures. For example, the Daily Goals Checklist is a communication tool to share information learned during handoffs and rounding. Consider using this tool as a regular part of operations within other clinical areas. Develop formal processes to sustain efforts, regardless of staff or management turnover. Reinforce these processes. </a:t>
            </a:r>
          </a:p>
          <a:p>
            <a:r>
              <a:rPr lang="en-US" sz="1200" kern="1200" dirty="0" smtClean="0">
                <a:solidFill>
                  <a:schemeClr val="tx1"/>
                </a:solidFill>
                <a:effectLst/>
                <a:latin typeface="+mn-lt"/>
                <a:ea typeface="+mn-ea"/>
                <a:cs typeface="+mn-cs"/>
              </a:rPr>
              <a:t>When proposing a new process, make sure to set up some early wins. Test the changes on a small scale before rolling out a new process. Gather data that verifies your proposed new workflow. For example, test a new tool with one provider on a shift or two. Recognize issues and modify the tool. Share the data with stakeholders that make decisions and use the tool. Require current data to validate progress.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351428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is important for people to know who is responsible for what, so formalize the roles and responsibilities on your safe surgery team.</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will continue to schedule the meetings?</a:t>
            </a:r>
          </a:p>
          <a:p>
            <a:r>
              <a:rPr lang="en-US" sz="1200" kern="1200" dirty="0" smtClean="0">
                <a:solidFill>
                  <a:schemeClr val="tx1"/>
                </a:solidFill>
                <a:effectLst/>
                <a:latin typeface="+mn-lt"/>
                <a:ea typeface="+mn-ea"/>
                <a:cs typeface="+mn-cs"/>
              </a:rPr>
              <a:t>Who will share the meeting minutes?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Ensure all members of your team have a role. If there are resources, identify personnel and a funding source devoted to the safe surgery effort by pitching this need.</a:t>
            </a:r>
          </a:p>
          <a:p>
            <a:r>
              <a:rPr lang="en-US" sz="1200" kern="1200" dirty="0" smtClean="0">
                <a:solidFill>
                  <a:schemeClr val="tx1"/>
                </a:solidFill>
                <a:effectLst/>
                <a:latin typeface="+mn-lt"/>
                <a:ea typeface="+mn-ea"/>
                <a:cs typeface="+mn-cs"/>
              </a:rPr>
              <a:t>Though project implementation may have an end date, that doesn’t mean the work ends. By clarifying what is expected, your diverse team can establish a new mode of operation.</a:t>
            </a:r>
          </a:p>
          <a:p>
            <a:r>
              <a:rPr lang="en-US" sz="1200" kern="1200" dirty="0" smtClean="0">
                <a:solidFill>
                  <a:schemeClr val="tx1"/>
                </a:solidFill>
                <a:effectLst/>
                <a:latin typeface="+mn-lt"/>
                <a:ea typeface="+mn-ea"/>
                <a:cs typeface="+mn-cs"/>
              </a:rPr>
              <a:t>Dedicated financial resources and personnel certainly help with sustainability. To continue to deliver on quality improvement efforts, your senior executive will need to support those efforts with resources and protected time. Data should drive your quality improvement efforts, so make data support available. In other words, identify who will have access to data and who will communicate data. </a:t>
            </a:r>
          </a:p>
          <a:p>
            <a:r>
              <a:rPr lang="en-US" sz="1200" kern="1200" dirty="0" smtClean="0">
                <a:solidFill>
                  <a:schemeClr val="tx1"/>
                </a:solidFill>
                <a:effectLst/>
                <a:latin typeface="+mn-lt"/>
                <a:ea typeface="+mn-ea"/>
                <a:cs typeface="+mn-cs"/>
              </a:rPr>
              <a:t>Make the data available for natural interaction. Ideally, data is available close to the bedside so that providers connect data with their daily actions.</a:t>
            </a:r>
          </a:p>
          <a:p>
            <a:r>
              <a:rPr lang="en-US" sz="1200" kern="1200" dirty="0" smtClean="0">
                <a:solidFill>
                  <a:schemeClr val="tx1"/>
                </a:solidFill>
                <a:effectLst/>
                <a:latin typeface="+mn-lt"/>
                <a:ea typeface="+mn-ea"/>
                <a:cs typeface="+mn-cs"/>
              </a:rPr>
              <a:t>Take care of your team. Listen to the frontline staff members and their suggestions. Be proactive about team turnover. Identify potential team members, including young practitioners, and invite them to join team meetings.</a:t>
            </a:r>
          </a:p>
          <a:p>
            <a:r>
              <a:rPr lang="en-US" sz="1200" kern="1200" dirty="0" smtClean="0">
                <a:solidFill>
                  <a:schemeClr val="tx1"/>
                </a:solidFill>
                <a:effectLst/>
                <a:latin typeface="+mn-lt"/>
                <a:ea typeface="+mn-ea"/>
                <a:cs typeface="+mn-cs"/>
              </a:rPr>
              <a:t>Recommend highly engaged team members attend professional development opportunities. Many will feel honored and appreciate the chance to bring more skills to their career and the team.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3350260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Sustaining &amp; Spreading       </a:t>
            </a:r>
            <a:fld id="{3E80E6E2-A2C9-4C22-9509-24FA37342BF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Sustaining &amp; Spreading       </a:t>
            </a:r>
            <a:fld id="{3E80E6E2-A2C9-4C22-9509-24FA37342BF8}" type="slidenum">
              <a:rPr lang="en-US" smtClean="0"/>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7200" y="6504801"/>
            <a:ext cx="3278783" cy="276999"/>
          </a:xfrm>
          <a:prstGeom prst="rect">
            <a:avLst/>
          </a:prstGeom>
          <a:noFill/>
        </p:spPr>
        <p:txBody>
          <a:bodyPr wrap="none" rtlCol="0">
            <a:spAutoFit/>
          </a:bodyPr>
          <a:lstStyle/>
          <a:p>
            <a:r>
              <a:rPr lang="en-US" sz="1200" dirty="0" smtClean="0">
                <a:solidFill>
                  <a:schemeClr val="bg1">
                    <a:lumMod val="50000"/>
                  </a:schemeClr>
                </a:solidFill>
              </a:rPr>
              <a:t>AHRQ</a:t>
            </a:r>
            <a:r>
              <a:rPr lang="en-US" sz="1200" baseline="0" dirty="0" smtClean="0">
                <a:solidFill>
                  <a:schemeClr val="bg1">
                    <a:lumMod val="50000"/>
                  </a:schemeClr>
                </a:solidFill>
              </a:rPr>
              <a:t> Safety Program for Surgery – Sustainability </a:t>
            </a:r>
            <a:endParaRPr lang="en-US" sz="1200" dirty="0">
              <a:solidFill>
                <a:schemeClr val="bg1">
                  <a:lumMod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hbr.org/2007/09/performing-a-project-premorte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ctrTitle"/>
          </p:nvPr>
        </p:nvSpPr>
        <p:spPr/>
        <p:txBody>
          <a:bodyPr/>
          <a:lstStyle/>
          <a:p>
            <a:r>
              <a:rPr lang="en-US" dirty="0" smtClean="0">
                <a:solidFill>
                  <a:schemeClr val="tx1"/>
                </a:solidFill>
              </a:rPr>
              <a:t>Sustaining and Spreading Surgical Safety Improvements</a:t>
            </a:r>
            <a:endParaRPr lang="en-US" dirty="0">
              <a:solidFill>
                <a:schemeClr val="tx1"/>
              </a:solidFill>
            </a:endParaRPr>
          </a:p>
        </p:txBody>
      </p:sp>
      <p:sp>
        <p:nvSpPr>
          <p:cNvPr id="2" name="Subtitle 1"/>
          <p:cNvSpPr>
            <a:spLocks noGrp="1"/>
          </p:cNvSpPr>
          <p:nvPr>
            <p:ph type="subTitle" idx="1"/>
          </p:nvPr>
        </p:nvSpPr>
        <p:spPr>
          <a:xfrm>
            <a:off x="723900" y="228600"/>
            <a:ext cx="7696200" cy="1752600"/>
          </a:xfrm>
        </p:spPr>
        <p:txBody>
          <a:bodyPr>
            <a:normAutofit/>
          </a:bodyPr>
          <a:lstStyle/>
          <a:p>
            <a:pPr>
              <a:spcBef>
                <a:spcPts val="0"/>
              </a:spcBef>
              <a:spcAft>
                <a:spcPts val="1800"/>
              </a:spcAft>
            </a:pPr>
            <a:r>
              <a:rPr lang="en-US" sz="4000" dirty="0">
                <a:solidFill>
                  <a:schemeClr val="bg1"/>
                </a:solidFill>
              </a:rPr>
              <a:t>AHRQ Safety </a:t>
            </a:r>
            <a:r>
              <a:rPr lang="en-US" sz="4000" dirty="0" smtClean="0">
                <a:solidFill>
                  <a:schemeClr val="bg1"/>
                </a:solidFill>
              </a:rPr>
              <a:t>Program </a:t>
            </a:r>
            <a:r>
              <a:rPr lang="en-US" sz="4000" dirty="0">
                <a:solidFill>
                  <a:schemeClr val="bg1"/>
                </a:solidFill>
              </a:rPr>
              <a:t>for </a:t>
            </a:r>
            <a:r>
              <a:rPr lang="en-US" sz="4000" dirty="0" smtClean="0">
                <a:solidFill>
                  <a:schemeClr val="bg1"/>
                </a:solidFill>
              </a:rPr>
              <a:t>Surgery</a:t>
            </a:r>
          </a:p>
          <a:p>
            <a:pPr>
              <a:spcBef>
                <a:spcPts val="0"/>
              </a:spcBef>
              <a:spcAft>
                <a:spcPts val="1800"/>
              </a:spcAft>
            </a:pPr>
            <a:r>
              <a:rPr lang="en-US" sz="2800" dirty="0" smtClean="0">
                <a:solidFill>
                  <a:schemeClr val="bg1"/>
                </a:solidFill>
              </a:rPr>
              <a:t>Sustainability</a:t>
            </a:r>
            <a:endParaRPr lang="en-US" sz="2800" dirty="0">
              <a:solidFill>
                <a:schemeClr val="bg1"/>
              </a:solidFill>
            </a:endParaRPr>
          </a:p>
        </p:txBody>
      </p:sp>
      <p:sp>
        <p:nvSpPr>
          <p:cNvPr id="3" name="TextBox 2"/>
          <p:cNvSpPr txBox="1"/>
          <p:nvPr/>
        </p:nvSpPr>
        <p:spPr>
          <a:xfrm>
            <a:off x="6781800" y="5573679"/>
            <a:ext cx="1967205" cy="400110"/>
          </a:xfrm>
          <a:prstGeom prst="rect">
            <a:avLst/>
          </a:prstGeom>
          <a:noFill/>
        </p:spPr>
        <p:txBody>
          <a:bodyPr wrap="none" rtlCol="0">
            <a:spAutoFit/>
          </a:bodyPr>
          <a:lstStyle/>
          <a:p>
            <a:pPr algn="r"/>
            <a:r>
              <a:rPr lang="en-US" sz="1000" dirty="0" smtClean="0"/>
              <a:t>AHRQ Pub. No. 16(18)-0004-15-EF</a:t>
            </a:r>
          </a:p>
          <a:p>
            <a:pPr algn="r"/>
            <a:r>
              <a:rPr lang="en-US" sz="1000" dirty="0" smtClean="0"/>
              <a:t>December 2017</a:t>
            </a:r>
            <a:endParaRPr lang="en-US" sz="1000" dirty="0"/>
          </a:p>
        </p:txBody>
      </p:sp>
    </p:spTree>
    <p:extLst>
      <p:ext uri="{BB962C8B-B14F-4D97-AF65-F5344CB8AC3E}">
        <p14:creationId xmlns:p14="http://schemas.microsoft.com/office/powerpoint/2010/main" val="2627883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Are Ready To Sustain: Now What?</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pPr>
            <a:r>
              <a:rPr lang="en-US" sz="2400" dirty="0" smtClean="0"/>
              <a:t>Readminister </a:t>
            </a:r>
            <a:r>
              <a:rPr lang="en-US" sz="2400" dirty="0"/>
              <a:t>Perioperative Staff Safety Assessment </a:t>
            </a:r>
            <a:r>
              <a:rPr lang="en-US" sz="2400" dirty="0" smtClean="0"/>
              <a:t>(two-question </a:t>
            </a:r>
            <a:r>
              <a:rPr lang="en-US" sz="2400" dirty="0"/>
              <a:t>survey) </a:t>
            </a:r>
            <a:r>
              <a:rPr lang="en-US" sz="2400" dirty="0" smtClean="0"/>
              <a:t>at least every 12–18 </a:t>
            </a:r>
            <a:r>
              <a:rPr lang="en-US" sz="2400" dirty="0"/>
              <a:t>months</a:t>
            </a:r>
          </a:p>
          <a:p>
            <a:pPr>
              <a:spcBef>
                <a:spcPts val="0"/>
              </a:spcBef>
              <a:spcAft>
                <a:spcPts val="1200"/>
              </a:spcAft>
            </a:pPr>
            <a:r>
              <a:rPr lang="en-US" sz="2400" dirty="0" smtClean="0"/>
              <a:t>Learn </a:t>
            </a:r>
            <a:r>
              <a:rPr lang="en-US" sz="2400" dirty="0"/>
              <a:t>f</a:t>
            </a:r>
            <a:r>
              <a:rPr lang="en-US" sz="2400" dirty="0" smtClean="0"/>
              <a:t>rom </a:t>
            </a:r>
            <a:r>
              <a:rPr lang="en-US" sz="2400" dirty="0"/>
              <a:t>d</a:t>
            </a:r>
            <a:r>
              <a:rPr lang="en-US" sz="2400" dirty="0" smtClean="0"/>
              <a:t>efects at </a:t>
            </a:r>
            <a:r>
              <a:rPr lang="en-US" sz="2400" dirty="0"/>
              <a:t>least </a:t>
            </a:r>
            <a:r>
              <a:rPr lang="en-US" sz="2400" dirty="0" smtClean="0"/>
              <a:t>once each quarter</a:t>
            </a:r>
            <a:endParaRPr lang="en-US" sz="2400" dirty="0"/>
          </a:p>
          <a:p>
            <a:pPr>
              <a:spcBef>
                <a:spcPts val="0"/>
              </a:spcBef>
              <a:spcAft>
                <a:spcPts val="1200"/>
              </a:spcAft>
            </a:pPr>
            <a:r>
              <a:rPr lang="en-US" sz="2400" dirty="0"/>
              <a:t>Share results and stories with frontline staff</a:t>
            </a:r>
          </a:p>
          <a:p>
            <a:pPr>
              <a:spcBef>
                <a:spcPts val="0"/>
              </a:spcBef>
              <a:spcAft>
                <a:spcPts val="1200"/>
              </a:spcAft>
            </a:pPr>
            <a:r>
              <a:rPr lang="en-US" sz="2400" dirty="0"/>
              <a:t>Orient all new staff to the </a:t>
            </a:r>
            <a:r>
              <a:rPr lang="en-US" sz="2400" i="1" dirty="0"/>
              <a:t>Science of Safety </a:t>
            </a:r>
          </a:p>
          <a:p>
            <a:pPr>
              <a:spcBef>
                <a:spcPts val="0"/>
              </a:spcBef>
              <a:spcAft>
                <a:spcPts val="1200"/>
              </a:spcAft>
            </a:pPr>
            <a:r>
              <a:rPr lang="en-US" sz="2400" dirty="0"/>
              <a:t>Continue updating staff on </a:t>
            </a:r>
            <a:r>
              <a:rPr lang="en-US" sz="2400" dirty="0" smtClean="0"/>
              <a:t>patient safety activities</a:t>
            </a:r>
            <a:endParaRPr lang="en-US" sz="2400" dirty="0"/>
          </a:p>
          <a:p>
            <a:pPr>
              <a:spcBef>
                <a:spcPts val="0"/>
              </a:spcBef>
              <a:spcAft>
                <a:spcPts val="1200"/>
              </a:spcAft>
            </a:pPr>
            <a:r>
              <a:rPr lang="en-US" sz="2400" dirty="0"/>
              <a:t>Continue collaborative activities</a:t>
            </a:r>
          </a:p>
          <a:p>
            <a:pPr>
              <a:spcBef>
                <a:spcPts val="0"/>
              </a:spcBef>
              <a:spcAft>
                <a:spcPts val="1200"/>
              </a:spcAft>
            </a:pPr>
            <a:r>
              <a:rPr lang="en-US" sz="2400" dirty="0"/>
              <a:t>Revisit the “right team mix” and augment needs as team and projects </a:t>
            </a:r>
            <a:r>
              <a:rPr lang="en-US" sz="2400" dirty="0" smtClean="0"/>
              <a:t>evolve</a:t>
            </a:r>
            <a:endParaRPr lang="en-US" sz="2400" dirty="0"/>
          </a:p>
        </p:txBody>
      </p:sp>
    </p:spTree>
    <p:extLst>
      <p:ext uri="{BB962C8B-B14F-4D97-AF65-F5344CB8AC3E}">
        <p14:creationId xmlns:p14="http://schemas.microsoft.com/office/powerpoint/2010/main" val="276094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Premortem</a:t>
            </a:r>
            <a:r>
              <a:rPr lang="en-US" baseline="30000" dirty="0" smtClean="0"/>
              <a:t>2</a:t>
            </a:r>
            <a:endParaRPr lang="en-US" baseline="30000" dirty="0"/>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en-US" i="1" dirty="0" smtClean="0">
                <a:solidFill>
                  <a:schemeClr val="accent5"/>
                </a:solidFill>
              </a:rPr>
              <a:t>Looking Ahead</a:t>
            </a:r>
          </a:p>
          <a:p>
            <a:pPr>
              <a:spcBef>
                <a:spcPts val="0"/>
              </a:spcBef>
              <a:spcAft>
                <a:spcPts val="1200"/>
              </a:spcAft>
            </a:pPr>
            <a:r>
              <a:rPr lang="en-US" sz="3000" dirty="0" smtClean="0"/>
              <a:t>What if your </a:t>
            </a:r>
            <a:r>
              <a:rPr lang="en-US" sz="3000" dirty="0"/>
              <a:t>teams’ gains in technical and adaptive work </a:t>
            </a:r>
            <a:r>
              <a:rPr lang="en-US" sz="3000" dirty="0" smtClean="0"/>
              <a:t>slip away?</a:t>
            </a:r>
            <a:endParaRPr lang="en-US" sz="3000" dirty="0"/>
          </a:p>
          <a:p>
            <a:pPr>
              <a:spcBef>
                <a:spcPts val="0"/>
              </a:spcBef>
              <a:spcAft>
                <a:spcPts val="1200"/>
              </a:spcAft>
            </a:pPr>
            <a:r>
              <a:rPr lang="en-US" sz="3000" dirty="0"/>
              <a:t>Why? List all </a:t>
            </a:r>
            <a:r>
              <a:rPr lang="en-US" sz="3000" dirty="0" smtClean="0"/>
              <a:t>possible reasons for a loss </a:t>
            </a:r>
            <a:r>
              <a:rPr lang="en-US" sz="3000" dirty="0"/>
              <a:t>of </a:t>
            </a:r>
            <a:r>
              <a:rPr lang="en-US" sz="3000" dirty="0" smtClean="0"/>
              <a:t>your hard-earned gains</a:t>
            </a:r>
            <a:endParaRPr lang="en-US" sz="3000" dirty="0"/>
          </a:p>
          <a:p>
            <a:pPr>
              <a:spcBef>
                <a:spcPts val="0"/>
              </a:spcBef>
              <a:spcAft>
                <a:spcPts val="1200"/>
              </a:spcAft>
            </a:pPr>
            <a:r>
              <a:rPr lang="en-US" sz="3000" dirty="0"/>
              <a:t>Review the CUSP </a:t>
            </a:r>
            <a:r>
              <a:rPr lang="en-US" sz="3000" dirty="0" smtClean="0"/>
              <a:t>Pre</a:t>
            </a:r>
            <a:r>
              <a:rPr lang="en-US" sz="3000" dirty="0"/>
              <a:t>m</a:t>
            </a:r>
            <a:r>
              <a:rPr lang="en-US" sz="3000" dirty="0" smtClean="0"/>
              <a:t>ortem </a:t>
            </a:r>
            <a:r>
              <a:rPr lang="en-US" sz="3000" dirty="0"/>
              <a:t>Tool and </a:t>
            </a:r>
            <a:r>
              <a:rPr lang="en-US" sz="3000" dirty="0" smtClean="0"/>
              <a:t>record responses</a:t>
            </a:r>
            <a:endParaRPr lang="en-US" sz="3000" dirty="0"/>
          </a:p>
        </p:txBody>
      </p:sp>
    </p:spTree>
    <p:extLst>
      <p:ext uri="{BB962C8B-B14F-4D97-AF65-F5344CB8AC3E}">
        <p14:creationId xmlns:p14="http://schemas.microsoft.com/office/powerpoint/2010/main" val="114449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a:bodyPr>
          <a:lstStyle/>
          <a:p>
            <a:pPr marL="514350" indent="-514350">
              <a:spcBef>
                <a:spcPts val="0"/>
              </a:spcBef>
              <a:spcAft>
                <a:spcPts val="1200"/>
              </a:spcAft>
              <a:buFont typeface="+mj-lt"/>
              <a:buAutoNum type="arabicPeriod"/>
            </a:pPr>
            <a:r>
              <a:rPr lang="en-US" sz="2400" dirty="0" smtClean="0"/>
              <a:t>North </a:t>
            </a:r>
            <a:r>
              <a:rPr lang="en-US" sz="2400" dirty="0"/>
              <a:t>Carolina Center for Hospital Quality and Patient Safety. North Carolina Prevent Catheter-Associated Urinary Tract Infections Collaborative. North Carolina; 2010</a:t>
            </a:r>
            <a:r>
              <a:rPr lang="en-US" sz="2400" dirty="0" smtClean="0"/>
              <a:t>.</a:t>
            </a:r>
          </a:p>
          <a:p>
            <a:pPr marL="514350" indent="-514350">
              <a:spcBef>
                <a:spcPts val="0"/>
              </a:spcBef>
              <a:spcAft>
                <a:spcPts val="1200"/>
              </a:spcAft>
              <a:buFont typeface="+mj-lt"/>
              <a:buAutoNum type="arabicPeriod"/>
            </a:pPr>
            <a:r>
              <a:rPr lang="en-US" sz="2400" dirty="0" smtClean="0"/>
              <a:t>Klein G. Performing a Project Premortem. Harvard Business Review. Sept 2007. </a:t>
            </a:r>
            <a:r>
              <a:rPr lang="en-US" sz="2400" dirty="0" smtClean="0">
                <a:hlinkClick r:id="rId2"/>
              </a:rPr>
              <a:t>https://hbr.org/2007/09/performing-a-project-premortem</a:t>
            </a:r>
            <a:r>
              <a:rPr lang="en-US" sz="2400" dirty="0" smtClean="0"/>
              <a:t>. Accessed Aug 22, 2015.</a:t>
            </a:r>
            <a:endParaRPr lang="en-US" sz="2400" dirty="0"/>
          </a:p>
        </p:txBody>
      </p:sp>
    </p:spTree>
    <p:extLst>
      <p:ext uri="{BB962C8B-B14F-4D97-AF65-F5344CB8AC3E}">
        <p14:creationId xmlns:p14="http://schemas.microsoft.com/office/powerpoint/2010/main" val="1062484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spcBef>
                <a:spcPts val="0"/>
              </a:spcBef>
              <a:spcAft>
                <a:spcPts val="1800"/>
              </a:spcAft>
              <a:buNone/>
            </a:pPr>
            <a:r>
              <a:rPr lang="en-US" dirty="0"/>
              <a:t>After this session, you will be able </a:t>
            </a:r>
            <a:r>
              <a:rPr lang="en-US" dirty="0" smtClean="0"/>
              <a:t>to</a:t>
            </a:r>
            <a:r>
              <a:rPr lang="en-US" dirty="0"/>
              <a:t>–</a:t>
            </a:r>
            <a:endParaRPr lang="en-US" dirty="0" smtClean="0"/>
          </a:p>
          <a:p>
            <a:pPr>
              <a:spcBef>
                <a:spcPts val="0"/>
              </a:spcBef>
              <a:spcAft>
                <a:spcPts val="1800"/>
              </a:spcAft>
            </a:pPr>
            <a:r>
              <a:rPr lang="en-US" dirty="0" smtClean="0"/>
              <a:t>Define </a:t>
            </a:r>
            <a:r>
              <a:rPr lang="en-US" dirty="0"/>
              <a:t>sustainment and spread</a:t>
            </a:r>
          </a:p>
          <a:p>
            <a:pPr>
              <a:spcBef>
                <a:spcPts val="0"/>
              </a:spcBef>
              <a:spcAft>
                <a:spcPts val="1800"/>
              </a:spcAft>
            </a:pPr>
            <a:r>
              <a:rPr lang="en-US" dirty="0"/>
              <a:t>Determine if you are ready to sustain</a:t>
            </a:r>
          </a:p>
          <a:p>
            <a:pPr>
              <a:spcBef>
                <a:spcPts val="0"/>
              </a:spcBef>
              <a:spcAft>
                <a:spcPts val="1800"/>
              </a:spcAft>
            </a:pPr>
            <a:r>
              <a:rPr lang="en-US" dirty="0"/>
              <a:t>Plan key actions for sustainment</a:t>
            </a:r>
          </a:p>
          <a:p>
            <a:pPr>
              <a:spcBef>
                <a:spcPts val="0"/>
              </a:spcBef>
              <a:spcAft>
                <a:spcPts val="1800"/>
              </a:spcAft>
            </a:pPr>
            <a:r>
              <a:rPr lang="en-US" dirty="0"/>
              <a:t>Prioritize needs for successful sustainment</a:t>
            </a:r>
          </a:p>
        </p:txBody>
      </p:sp>
    </p:spTree>
    <p:extLst>
      <p:ext uri="{BB962C8B-B14F-4D97-AF65-F5344CB8AC3E}">
        <p14:creationId xmlns:p14="http://schemas.microsoft.com/office/powerpoint/2010/main" val="199946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Sustainment Is. . . </a:t>
            </a:r>
            <a:endParaRPr lang="en-US" dirty="0"/>
          </a:p>
        </p:txBody>
      </p:sp>
      <p:sp>
        <p:nvSpPr>
          <p:cNvPr id="3" name="Content Placeholder 2"/>
          <p:cNvSpPr>
            <a:spLocks noGrp="1"/>
          </p:cNvSpPr>
          <p:nvPr>
            <p:ph idx="1"/>
          </p:nvPr>
        </p:nvSpPr>
        <p:spPr/>
        <p:txBody>
          <a:bodyPr/>
          <a:lstStyle/>
          <a:p>
            <a:pPr>
              <a:spcBef>
                <a:spcPts val="0"/>
              </a:spcBef>
              <a:spcAft>
                <a:spcPts val="1800"/>
              </a:spcAft>
            </a:pPr>
            <a:r>
              <a:rPr lang="en-US" dirty="0"/>
              <a:t>What you do to continue to build on your successes</a:t>
            </a:r>
          </a:p>
          <a:p>
            <a:pPr>
              <a:spcBef>
                <a:spcPts val="0"/>
              </a:spcBef>
              <a:spcAft>
                <a:spcPts val="1800"/>
              </a:spcAft>
            </a:pPr>
            <a:r>
              <a:rPr lang="en-US" dirty="0"/>
              <a:t>How </a:t>
            </a:r>
            <a:r>
              <a:rPr lang="en-US" dirty="0" smtClean="0"/>
              <a:t>your </a:t>
            </a:r>
            <a:r>
              <a:rPr lang="en-US" dirty="0"/>
              <a:t>efforts to change culture and improve </a:t>
            </a:r>
            <a:r>
              <a:rPr lang="en-US" dirty="0" smtClean="0"/>
              <a:t>safety persist</a:t>
            </a:r>
            <a:endParaRPr lang="en-US" dirty="0"/>
          </a:p>
          <a:p>
            <a:pPr>
              <a:spcBef>
                <a:spcPts val="0"/>
              </a:spcBef>
              <a:spcAft>
                <a:spcPts val="1800"/>
              </a:spcAft>
            </a:pPr>
            <a:r>
              <a:rPr lang="en-US" dirty="0"/>
              <a:t>When you apply the process </a:t>
            </a:r>
            <a:r>
              <a:rPr lang="en-US" dirty="0" smtClean="0"/>
              <a:t>for improving </a:t>
            </a:r>
            <a:r>
              <a:rPr lang="en-US" dirty="0"/>
              <a:t>surgical safety </a:t>
            </a:r>
            <a:r>
              <a:rPr lang="en-US" dirty="0" smtClean="0"/>
              <a:t>to </a:t>
            </a:r>
            <a:r>
              <a:rPr lang="en-US" dirty="0"/>
              <a:t>new challenges</a:t>
            </a:r>
          </a:p>
          <a:p>
            <a:endParaRPr lang="en-US" dirty="0"/>
          </a:p>
        </p:txBody>
      </p:sp>
    </p:spTree>
    <p:extLst>
      <p:ext uri="{BB962C8B-B14F-4D97-AF65-F5344CB8AC3E}">
        <p14:creationId xmlns:p14="http://schemas.microsoft.com/office/powerpoint/2010/main" val="328875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Technical?</a:t>
            </a:r>
            <a:endParaRPr lang="en-US" dirty="0"/>
          </a:p>
        </p:txBody>
      </p:sp>
      <p:grpSp>
        <p:nvGrpSpPr>
          <p:cNvPr id="8" name="Group 7" descr="Two hands shaking flanked by Adaptive CUSP and Technical SSI prevention. " title="Two sides of quality work: Adaptive and Technical"/>
          <p:cNvGrpSpPr/>
          <p:nvPr/>
        </p:nvGrpSpPr>
        <p:grpSpPr>
          <a:xfrm>
            <a:off x="374827" y="2057400"/>
            <a:ext cx="8394347" cy="2537469"/>
            <a:chOff x="1066800" y="2383608"/>
            <a:chExt cx="7315200" cy="2211261"/>
          </a:xfrm>
        </p:grpSpPr>
        <p:sp>
          <p:nvSpPr>
            <p:cNvPr id="4" name="Rounded Rectangle 3" descr="A box with the caption &quot;Adaptive CUSP&quot;"/>
            <p:cNvSpPr/>
            <p:nvPr/>
          </p:nvSpPr>
          <p:spPr bwMode="auto">
            <a:xfrm>
              <a:off x="1066800" y="2383608"/>
              <a:ext cx="2329520" cy="22098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sz="2800" b="1" dirty="0" smtClean="0">
                  <a:solidFill>
                    <a:srgbClr val="000000"/>
                  </a:solidFill>
                  <a:latin typeface="Calibri"/>
                  <a:ea typeface="ＭＳ Ｐゴシック" pitchFamily="-65" charset="-128"/>
                  <a:cs typeface="Calibri"/>
                </a:rPr>
                <a:t>Adaptive</a:t>
              </a:r>
              <a:endParaRPr lang="en-US" sz="2800" b="1" dirty="0">
                <a:solidFill>
                  <a:srgbClr val="000000"/>
                </a:solidFill>
                <a:latin typeface="Calibri"/>
                <a:ea typeface="ＭＳ Ｐゴシック" pitchFamily="-65" charset="-128"/>
                <a:cs typeface="Calibri"/>
              </a:endParaRPr>
            </a:p>
            <a:p>
              <a:pPr defTabSz="914400" eaLnBrk="0" fontAlgn="base" hangingPunct="0">
                <a:spcBef>
                  <a:spcPct val="0"/>
                </a:spcBef>
                <a:spcAft>
                  <a:spcPct val="0"/>
                </a:spcAft>
              </a:pPr>
              <a:r>
                <a:rPr lang="en-US" sz="2800" dirty="0">
                  <a:solidFill>
                    <a:srgbClr val="000000"/>
                  </a:solidFill>
                  <a:latin typeface="Calibri"/>
                  <a:ea typeface="ＭＳ Ｐゴシック" pitchFamily="-65" charset="-128"/>
                  <a:cs typeface="Calibri"/>
                </a:rPr>
                <a:t> </a:t>
              </a:r>
              <a:r>
                <a:rPr lang="en-US" sz="2800" dirty="0" smtClean="0">
                  <a:solidFill>
                    <a:srgbClr val="000000"/>
                  </a:solidFill>
                  <a:latin typeface="Calibri"/>
                  <a:ea typeface="ＭＳ Ｐゴシック" pitchFamily="-65" charset="-128"/>
                  <a:cs typeface="Calibri"/>
                </a:rPr>
                <a:t>  CUSP</a:t>
              </a:r>
              <a:endParaRPr lang="en-US" sz="2800" dirty="0">
                <a:solidFill>
                  <a:srgbClr val="000000"/>
                </a:solidFill>
                <a:latin typeface="Calibri"/>
                <a:ea typeface="ＭＳ Ｐゴシック" pitchFamily="-65" charset="-128"/>
                <a:cs typeface="Calibri"/>
              </a:endParaRPr>
            </a:p>
          </p:txBody>
        </p:sp>
        <p:sp>
          <p:nvSpPr>
            <p:cNvPr id="5" name="Rounded Rectangle 4" descr="A box with the caption &quot;Technical SSI's&quot;&#10;"/>
            <p:cNvSpPr/>
            <p:nvPr/>
          </p:nvSpPr>
          <p:spPr bwMode="auto">
            <a:xfrm>
              <a:off x="6052480" y="2383608"/>
              <a:ext cx="2329520" cy="22098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smtClean="0">
                  <a:solidFill>
                    <a:srgbClr val="000000"/>
                  </a:solidFill>
                  <a:latin typeface="Calibri"/>
                  <a:ea typeface="ＭＳ Ｐゴシック" pitchFamily="-65" charset="-128"/>
                  <a:cs typeface="Calibri"/>
                </a:rPr>
                <a:t>Technical</a:t>
              </a:r>
              <a:r>
                <a:rPr lang="en-US" sz="2800" dirty="0" smtClean="0">
                  <a:solidFill>
                    <a:srgbClr val="000000"/>
                  </a:solidFill>
                  <a:latin typeface="Calibri"/>
                  <a:ea typeface="ＭＳ Ｐゴシック" pitchFamily="-65" charset="-128"/>
                  <a:cs typeface="Calibri"/>
                </a:rPr>
                <a:t> </a:t>
              </a:r>
            </a:p>
            <a:p>
              <a:pPr algn="ctr" defTabSz="914400" eaLnBrk="0" fontAlgn="base" hangingPunct="0">
                <a:spcBef>
                  <a:spcPct val="0"/>
                </a:spcBef>
                <a:spcAft>
                  <a:spcPct val="0"/>
                </a:spcAft>
              </a:pPr>
              <a:r>
                <a:rPr lang="en-US" sz="2800" dirty="0" smtClean="0">
                  <a:solidFill>
                    <a:srgbClr val="000000"/>
                  </a:solidFill>
                  <a:latin typeface="Calibri"/>
                  <a:ea typeface="ＭＳ Ｐゴシック" pitchFamily="-65" charset="-128"/>
                  <a:cs typeface="Calibri"/>
                </a:rPr>
                <a:t>SSI </a:t>
              </a:r>
            </a:p>
            <a:p>
              <a:pPr algn="ctr" defTabSz="914400" eaLnBrk="0" fontAlgn="base" hangingPunct="0">
                <a:spcBef>
                  <a:spcPct val="0"/>
                </a:spcBef>
                <a:spcAft>
                  <a:spcPct val="0"/>
                </a:spcAft>
              </a:pPr>
              <a:r>
                <a:rPr lang="en-US" sz="2800" dirty="0" smtClean="0">
                  <a:solidFill>
                    <a:srgbClr val="000000"/>
                  </a:solidFill>
                  <a:latin typeface="Calibri"/>
                  <a:ea typeface="ＭＳ Ｐゴシック" pitchFamily="-65" charset="-128"/>
                  <a:cs typeface="Calibri"/>
                </a:rPr>
                <a:t>Preventions</a:t>
              </a:r>
              <a:endParaRPr lang="en-US" sz="2800" dirty="0">
                <a:solidFill>
                  <a:srgbClr val="000000"/>
                </a:solidFill>
                <a:latin typeface="Calibri"/>
                <a:ea typeface="ＭＳ Ｐゴシック" pitchFamily="-65" charset="-128"/>
                <a:cs typeface="Calibri"/>
              </a:endParaRPr>
            </a:p>
          </p:txBody>
        </p:sp>
        <p:pic>
          <p:nvPicPr>
            <p:cNvPr id="6" name="Picture 5" descr="picture of two hands shaking"/>
            <p:cNvPicPr>
              <a:picLocks noChangeAspect="1"/>
            </p:cNvPicPr>
            <p:nvPr/>
          </p:nvPicPr>
          <p:blipFill>
            <a:blip r:embed="rId3"/>
            <a:stretch>
              <a:fillRect/>
            </a:stretch>
          </p:blipFill>
          <p:spPr>
            <a:xfrm>
              <a:off x="3162656" y="2383609"/>
              <a:ext cx="3123843" cy="2211260"/>
            </a:xfrm>
            <a:prstGeom prst="rect">
              <a:avLst/>
            </a:prstGeom>
          </p:spPr>
        </p:pic>
      </p:grpSp>
    </p:spTree>
    <p:extLst>
      <p:ext uri="{BB962C8B-B14F-4D97-AF65-F5344CB8AC3E}">
        <p14:creationId xmlns:p14="http://schemas.microsoft.com/office/powerpoint/2010/main" val="133713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Worry About Sustainment?</a:t>
            </a:r>
            <a:endParaRPr lang="en-US" dirty="0"/>
          </a:p>
        </p:txBody>
      </p:sp>
      <p:sp>
        <p:nvSpPr>
          <p:cNvPr id="3" name="Content Placeholder 2"/>
          <p:cNvSpPr>
            <a:spLocks noGrp="1"/>
          </p:cNvSpPr>
          <p:nvPr>
            <p:ph idx="1"/>
          </p:nvPr>
        </p:nvSpPr>
        <p:spPr/>
        <p:txBody>
          <a:bodyPr>
            <a:normAutofit/>
          </a:bodyPr>
          <a:lstStyle/>
          <a:p>
            <a:pPr>
              <a:spcBef>
                <a:spcPts val="0"/>
              </a:spcBef>
              <a:spcAft>
                <a:spcPts val="1200"/>
              </a:spcAft>
            </a:pPr>
            <a:r>
              <a:rPr lang="en-US" dirty="0" smtClean="0"/>
              <a:t>Avoid recidivism, or backsliding</a:t>
            </a:r>
            <a:endParaRPr lang="en-US" dirty="0"/>
          </a:p>
          <a:p>
            <a:pPr>
              <a:spcBef>
                <a:spcPts val="0"/>
              </a:spcBef>
              <a:spcAft>
                <a:spcPts val="1200"/>
              </a:spcAft>
            </a:pPr>
            <a:r>
              <a:rPr lang="en-US" dirty="0" smtClean="0"/>
              <a:t>Respect probability of failure over time </a:t>
            </a:r>
            <a:endParaRPr lang="en-US" dirty="0"/>
          </a:p>
          <a:p>
            <a:pPr>
              <a:spcBef>
                <a:spcPts val="0"/>
              </a:spcBef>
              <a:spcAft>
                <a:spcPts val="1200"/>
              </a:spcAft>
            </a:pPr>
            <a:r>
              <a:rPr lang="en-US" dirty="0" smtClean="0"/>
              <a:t>Recognize risks </a:t>
            </a:r>
            <a:r>
              <a:rPr lang="en-US" dirty="0"/>
              <a:t>to sustaining progress</a:t>
            </a:r>
          </a:p>
          <a:p>
            <a:pPr lvl="1">
              <a:spcBef>
                <a:spcPts val="0"/>
              </a:spcBef>
              <a:spcAft>
                <a:spcPts val="1200"/>
              </a:spcAft>
              <a:buClr>
                <a:schemeClr val="accent5"/>
              </a:buClr>
            </a:pPr>
            <a:r>
              <a:rPr lang="en-US" dirty="0"/>
              <a:t>Staff turnover</a:t>
            </a:r>
          </a:p>
          <a:p>
            <a:pPr lvl="1">
              <a:spcBef>
                <a:spcPts val="0"/>
              </a:spcBef>
              <a:spcAft>
                <a:spcPts val="1200"/>
              </a:spcAft>
              <a:buClr>
                <a:schemeClr val="accent5"/>
              </a:buClr>
            </a:pPr>
            <a:r>
              <a:rPr lang="en-US" dirty="0"/>
              <a:t>Overlying priorities</a:t>
            </a:r>
          </a:p>
          <a:p>
            <a:pPr lvl="1">
              <a:spcBef>
                <a:spcPts val="0"/>
              </a:spcBef>
              <a:spcAft>
                <a:spcPts val="1200"/>
              </a:spcAft>
              <a:buClr>
                <a:schemeClr val="accent5"/>
              </a:buClr>
            </a:pPr>
            <a:r>
              <a:rPr lang="en-US" dirty="0"/>
              <a:t>Organizational changes</a:t>
            </a:r>
          </a:p>
          <a:p>
            <a:pPr lvl="1">
              <a:spcBef>
                <a:spcPts val="0"/>
              </a:spcBef>
              <a:spcAft>
                <a:spcPts val="1200"/>
              </a:spcAft>
            </a:pPr>
            <a:endParaRPr lang="en-US" sz="3200" dirty="0"/>
          </a:p>
        </p:txBody>
      </p:sp>
    </p:spTree>
    <p:extLst>
      <p:ext uri="{BB962C8B-B14F-4D97-AF65-F5344CB8AC3E}">
        <p14:creationId xmlns:p14="http://schemas.microsoft.com/office/powerpoint/2010/main" val="1561087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am of providers steadily growing to include a range of providers, patients, and family memb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67000"/>
            <a:ext cx="9188824" cy="5578928"/>
          </a:xfrm>
          <a:prstGeom prst="rect">
            <a:avLst/>
          </a:prstGeom>
        </p:spPr>
      </p:pic>
      <p:sp>
        <p:nvSpPr>
          <p:cNvPr id="2" name="Title 1"/>
          <p:cNvSpPr>
            <a:spLocks noGrp="1"/>
          </p:cNvSpPr>
          <p:nvPr>
            <p:ph type="title"/>
          </p:nvPr>
        </p:nvSpPr>
        <p:spPr/>
        <p:txBody>
          <a:bodyPr/>
          <a:lstStyle/>
          <a:p>
            <a:r>
              <a:rPr lang="en-US" dirty="0" smtClean="0"/>
              <a:t>Definition of Spread </a:t>
            </a:r>
            <a:r>
              <a:rPr lang="en-US" baseline="30000" dirty="0" smtClean="0"/>
              <a:t>1</a:t>
            </a:r>
            <a:endParaRPr lang="en-US" baseline="30000" dirty="0"/>
          </a:p>
        </p:txBody>
      </p:sp>
      <p:sp>
        <p:nvSpPr>
          <p:cNvPr id="4" name="Content Placeholder 2" descr="A team of providers steadily growing to include a range of providers, patients, and family members."/>
          <p:cNvSpPr>
            <a:spLocks noGrp="1"/>
          </p:cNvSpPr>
          <p:nvPr>
            <p:ph idx="1"/>
          </p:nvPr>
        </p:nvSpPr>
        <p:spPr/>
        <p:txBody>
          <a:bodyPr>
            <a:normAutofit/>
          </a:bodyPr>
          <a:lstStyle/>
          <a:p>
            <a:pPr marL="114300" indent="-114300">
              <a:spcBef>
                <a:spcPts val="0"/>
              </a:spcBef>
              <a:spcAft>
                <a:spcPts val="1200"/>
              </a:spcAft>
              <a:buNone/>
            </a:pPr>
            <a:r>
              <a:rPr lang="en-US" sz="2400" dirty="0" smtClean="0"/>
              <a:t>“Spreading takes the process from the narrow, segmented population(s) or group(s) and broadens it to include all the population(s) or group(s) that will use the process.”</a:t>
            </a:r>
          </a:p>
          <a:p>
            <a:pPr marL="114300" indent="-114300">
              <a:spcBef>
                <a:spcPts val="0"/>
              </a:spcBef>
              <a:spcAft>
                <a:spcPts val="1200"/>
              </a:spcAft>
              <a:buNone/>
            </a:pPr>
            <a:r>
              <a:rPr lang="en-US" sz="2400" dirty="0" smtClean="0"/>
              <a:t>“Formalizing a process provides a reference to others: those new to the organization and those in the organization needing clarity about the specifics of the process.” </a:t>
            </a:r>
          </a:p>
        </p:txBody>
      </p:sp>
    </p:spTree>
    <p:extLst>
      <p:ext uri="{BB962C8B-B14F-4D97-AF65-F5344CB8AC3E}">
        <p14:creationId xmlns:p14="http://schemas.microsoft.com/office/powerpoint/2010/main" val="247860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Effective Teams Look Like?</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800" dirty="0" smtClean="0"/>
              <a:t>Effective teams–</a:t>
            </a:r>
          </a:p>
          <a:p>
            <a:pPr>
              <a:spcBef>
                <a:spcPts val="0"/>
              </a:spcBef>
              <a:spcAft>
                <a:spcPts val="1200"/>
              </a:spcAft>
            </a:pPr>
            <a:r>
              <a:rPr lang="en-US" sz="2400" dirty="0" smtClean="0"/>
              <a:t>Hold regular </a:t>
            </a:r>
            <a:r>
              <a:rPr lang="en-US" sz="2400" dirty="0"/>
              <a:t>meetings</a:t>
            </a:r>
          </a:p>
          <a:p>
            <a:pPr>
              <a:spcBef>
                <a:spcPts val="0"/>
              </a:spcBef>
              <a:spcAft>
                <a:spcPts val="1200"/>
              </a:spcAft>
            </a:pPr>
            <a:r>
              <a:rPr lang="en-US" sz="2400" dirty="0" smtClean="0"/>
              <a:t>Include active </a:t>
            </a:r>
            <a:r>
              <a:rPr lang="en-US" sz="2400" dirty="0"/>
              <a:t>surgical champions who partner with others</a:t>
            </a:r>
          </a:p>
          <a:p>
            <a:pPr>
              <a:spcBef>
                <a:spcPts val="0"/>
              </a:spcBef>
              <a:spcAft>
                <a:spcPts val="1200"/>
              </a:spcAft>
            </a:pPr>
            <a:r>
              <a:rPr lang="en-US" sz="2400" dirty="0" smtClean="0"/>
              <a:t>Have executive leadership </a:t>
            </a:r>
            <a:r>
              <a:rPr lang="en-US" sz="2400" dirty="0"/>
              <a:t>support </a:t>
            </a:r>
          </a:p>
          <a:p>
            <a:pPr>
              <a:spcBef>
                <a:spcPts val="0"/>
              </a:spcBef>
              <a:spcAft>
                <a:spcPts val="1200"/>
              </a:spcAft>
            </a:pPr>
            <a:r>
              <a:rPr lang="en-US" sz="2400" dirty="0"/>
              <a:t>Believe that progress is possible</a:t>
            </a:r>
          </a:p>
          <a:p>
            <a:pPr>
              <a:spcBef>
                <a:spcPts val="0"/>
              </a:spcBef>
              <a:spcAft>
                <a:spcPts val="1200"/>
              </a:spcAft>
            </a:pPr>
            <a:r>
              <a:rPr lang="en-US" sz="2400" dirty="0"/>
              <a:t>Invent ways to create engagement (and then reinvent more ways)</a:t>
            </a:r>
          </a:p>
          <a:p>
            <a:pPr>
              <a:spcBef>
                <a:spcPts val="0"/>
              </a:spcBef>
              <a:spcAft>
                <a:spcPts val="1200"/>
              </a:spcAft>
            </a:pPr>
            <a:r>
              <a:rPr lang="en-US" sz="2400" dirty="0" smtClean="0"/>
              <a:t>Maintain frequent </a:t>
            </a:r>
            <a:r>
              <a:rPr lang="en-US" sz="2400" dirty="0"/>
              <a:t>communication</a:t>
            </a:r>
          </a:p>
          <a:p>
            <a:pPr lvl="1">
              <a:buClr>
                <a:schemeClr val="accent5"/>
              </a:buClr>
            </a:pPr>
            <a:endParaRPr lang="en-US" dirty="0"/>
          </a:p>
        </p:txBody>
      </p:sp>
    </p:spTree>
    <p:extLst>
      <p:ext uri="{BB962C8B-B14F-4D97-AF65-F5344CB8AC3E}">
        <p14:creationId xmlns:p14="http://schemas.microsoft.com/office/powerpoint/2010/main" val="374790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Sustainment Strategies Work?</a:t>
            </a:r>
            <a:endParaRPr lang="en-US" dirty="0"/>
          </a:p>
        </p:txBody>
      </p:sp>
      <p:sp>
        <p:nvSpPr>
          <p:cNvPr id="3" name="Content Placeholder 2"/>
          <p:cNvSpPr>
            <a:spLocks noGrp="1"/>
          </p:cNvSpPr>
          <p:nvPr>
            <p:ph idx="1"/>
          </p:nvPr>
        </p:nvSpPr>
        <p:spPr/>
        <p:txBody>
          <a:bodyPr>
            <a:normAutofit/>
          </a:bodyPr>
          <a:lstStyle/>
          <a:p>
            <a:pPr>
              <a:spcBef>
                <a:spcPts val="0"/>
              </a:spcBef>
              <a:spcAft>
                <a:spcPts val="1800"/>
              </a:spcAft>
            </a:pPr>
            <a:r>
              <a:rPr lang="en-US" dirty="0"/>
              <a:t>Stick to formal processes</a:t>
            </a:r>
          </a:p>
          <a:p>
            <a:pPr lvl="1">
              <a:spcBef>
                <a:spcPts val="0"/>
              </a:spcBef>
              <a:spcAft>
                <a:spcPts val="1800"/>
              </a:spcAft>
              <a:buClr>
                <a:schemeClr val="accent5"/>
              </a:buClr>
            </a:pPr>
            <a:r>
              <a:rPr lang="en-US" dirty="0"/>
              <a:t>Test changes on small scale first</a:t>
            </a:r>
          </a:p>
          <a:p>
            <a:pPr lvl="1">
              <a:spcBef>
                <a:spcPts val="0"/>
              </a:spcBef>
              <a:spcAft>
                <a:spcPts val="1800"/>
              </a:spcAft>
              <a:buClr>
                <a:schemeClr val="accent5"/>
              </a:buClr>
            </a:pPr>
            <a:r>
              <a:rPr lang="en-US" dirty="0"/>
              <a:t>Measure and make data-driven decisions</a:t>
            </a:r>
          </a:p>
          <a:p>
            <a:pPr>
              <a:spcBef>
                <a:spcPts val="0"/>
              </a:spcBef>
              <a:spcAft>
                <a:spcPts val="1800"/>
              </a:spcAft>
            </a:pPr>
            <a:r>
              <a:rPr lang="en-US" dirty="0"/>
              <a:t>Maintain access to continuous feedback</a:t>
            </a:r>
          </a:p>
          <a:p>
            <a:pPr lvl="1">
              <a:spcBef>
                <a:spcPts val="0"/>
              </a:spcBef>
              <a:spcAft>
                <a:spcPts val="1800"/>
              </a:spcAft>
              <a:buClr>
                <a:schemeClr val="accent5"/>
              </a:buClr>
            </a:pPr>
            <a:r>
              <a:rPr lang="en-US" dirty="0"/>
              <a:t>Require current data to validate progress</a:t>
            </a:r>
          </a:p>
        </p:txBody>
      </p:sp>
    </p:spTree>
    <p:extLst>
      <p:ext uri="{BB962C8B-B14F-4D97-AF65-F5344CB8AC3E}">
        <p14:creationId xmlns:p14="http://schemas.microsoft.com/office/powerpoint/2010/main" val="2244442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Sustainment Strategies Work?</a:t>
            </a:r>
            <a:endParaRPr lang="en-US" dirty="0"/>
          </a:p>
        </p:txBody>
      </p:sp>
      <p:sp>
        <p:nvSpPr>
          <p:cNvPr id="3" name="Content Placeholder 2"/>
          <p:cNvSpPr>
            <a:spLocks noGrp="1"/>
          </p:cNvSpPr>
          <p:nvPr>
            <p:ph idx="1"/>
          </p:nvPr>
        </p:nvSpPr>
        <p:spPr/>
        <p:txBody>
          <a:bodyPr>
            <a:noAutofit/>
          </a:bodyPr>
          <a:lstStyle/>
          <a:p>
            <a:pPr>
              <a:spcBef>
                <a:spcPts val="0"/>
              </a:spcBef>
              <a:spcAft>
                <a:spcPts val="600"/>
              </a:spcAft>
            </a:pPr>
            <a:r>
              <a:rPr lang="en-US" sz="2800" dirty="0"/>
              <a:t>Secure time and resources</a:t>
            </a:r>
          </a:p>
          <a:p>
            <a:pPr lvl="1">
              <a:spcBef>
                <a:spcPts val="0"/>
              </a:spcBef>
              <a:spcAft>
                <a:spcPts val="600"/>
              </a:spcAft>
              <a:buClr>
                <a:schemeClr val="accent5"/>
              </a:buClr>
            </a:pPr>
            <a:r>
              <a:rPr lang="en-US" sz="2400" dirty="0"/>
              <a:t>Formalize job responsibilities for </a:t>
            </a:r>
            <a:r>
              <a:rPr lang="en-US" sz="2400" dirty="0" smtClean="0"/>
              <a:t>patient </a:t>
            </a:r>
            <a:r>
              <a:rPr lang="en-US" sz="2400" dirty="0"/>
              <a:t>safety </a:t>
            </a:r>
            <a:r>
              <a:rPr lang="en-US" sz="2400" dirty="0" smtClean="0"/>
              <a:t>improvement work</a:t>
            </a:r>
          </a:p>
          <a:p>
            <a:pPr lvl="1">
              <a:spcBef>
                <a:spcPts val="0"/>
              </a:spcBef>
              <a:spcAft>
                <a:spcPts val="600"/>
              </a:spcAft>
              <a:buClr>
                <a:schemeClr val="accent5"/>
              </a:buClr>
            </a:pPr>
            <a:r>
              <a:rPr lang="en-US" sz="2400" dirty="0" smtClean="0"/>
              <a:t>Dedicate </a:t>
            </a:r>
            <a:r>
              <a:rPr lang="en-US" sz="2400" dirty="0"/>
              <a:t>financial resources and </a:t>
            </a:r>
            <a:r>
              <a:rPr lang="en-US" sz="2400" dirty="0" smtClean="0"/>
              <a:t>personnel, including protected time</a:t>
            </a:r>
            <a:endParaRPr lang="en-US" sz="2400" dirty="0"/>
          </a:p>
          <a:p>
            <a:pPr lvl="1">
              <a:spcBef>
                <a:spcPts val="0"/>
              </a:spcBef>
              <a:spcAft>
                <a:spcPts val="600"/>
              </a:spcAft>
              <a:buClr>
                <a:schemeClr val="accent5"/>
              </a:buClr>
            </a:pPr>
            <a:r>
              <a:rPr lang="en-US" sz="2400" dirty="0"/>
              <a:t>Make data support available</a:t>
            </a:r>
          </a:p>
          <a:p>
            <a:pPr>
              <a:spcBef>
                <a:spcPts val="0"/>
              </a:spcBef>
              <a:spcAft>
                <a:spcPts val="600"/>
              </a:spcAft>
            </a:pPr>
            <a:r>
              <a:rPr lang="en-US" sz="2800" dirty="0"/>
              <a:t>Take care of your team </a:t>
            </a:r>
          </a:p>
          <a:p>
            <a:pPr lvl="1">
              <a:spcBef>
                <a:spcPts val="0"/>
              </a:spcBef>
              <a:spcAft>
                <a:spcPts val="600"/>
              </a:spcAft>
              <a:buClr>
                <a:schemeClr val="accent5"/>
              </a:buClr>
            </a:pPr>
            <a:r>
              <a:rPr lang="en-US" sz="2400" dirty="0"/>
              <a:t>Plan for team growth and turnover</a:t>
            </a:r>
          </a:p>
          <a:p>
            <a:pPr lvl="1">
              <a:spcBef>
                <a:spcPts val="0"/>
              </a:spcBef>
              <a:spcAft>
                <a:spcPts val="600"/>
              </a:spcAft>
              <a:buClr>
                <a:schemeClr val="accent5"/>
              </a:buClr>
            </a:pPr>
            <a:r>
              <a:rPr lang="en-US" sz="2400" dirty="0"/>
              <a:t>Offer highly engaged team members professional development opportunities</a:t>
            </a:r>
          </a:p>
          <a:p>
            <a:pPr>
              <a:spcAft>
                <a:spcPts val="600"/>
              </a:spcAft>
            </a:pPr>
            <a:endParaRPr lang="en-US" sz="2800" dirty="0"/>
          </a:p>
        </p:txBody>
      </p:sp>
    </p:spTree>
    <p:extLst>
      <p:ext uri="{BB962C8B-B14F-4D97-AF65-F5344CB8AC3E}">
        <p14:creationId xmlns:p14="http://schemas.microsoft.com/office/powerpoint/2010/main" val="272355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5890</TotalTime>
  <Words>2383</Words>
  <Application>Microsoft Office PowerPoint</Application>
  <PresentationFormat>On-screen Show (4:3)</PresentationFormat>
  <Paragraphs>161</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HAI Cusp Slide template</vt:lpstr>
      <vt:lpstr>Sustaining and Spreading Surgical Safety Improvements</vt:lpstr>
      <vt:lpstr>Learning Objectives</vt:lpstr>
      <vt:lpstr>Sustainment Is. . . </vt:lpstr>
      <vt:lpstr>Adaptive or Technical?</vt:lpstr>
      <vt:lpstr>Why Worry About Sustainment?</vt:lpstr>
      <vt:lpstr>Definition of Spread 1</vt:lpstr>
      <vt:lpstr>What Do Effective Teams Look Like?</vt:lpstr>
      <vt:lpstr>What Sustainment Strategies Work?</vt:lpstr>
      <vt:lpstr>What Sustainment Strategies Work?</vt:lpstr>
      <vt:lpstr>We Are Ready To Sustain: Now What?</vt:lpstr>
      <vt:lpstr>Preview of Premortem2</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Sustaining and Spreading Surgical Improvments</dc:title>
  <dc:subject>AHRQ Safety Program for Surgery</dc:subject>
  <dc:creator>Agency for Health Care Research and Quality (AHRQ)</dc:creator>
  <cp:keywords>SSI, quality improvement, sustainability, spread, premortem, sustain</cp:keywords>
  <cp:lastModifiedBy>Chris Heidenrich OCKT</cp:lastModifiedBy>
  <cp:revision>88</cp:revision>
  <cp:lastPrinted>2015-02-02T16:57:38Z</cp:lastPrinted>
  <dcterms:created xsi:type="dcterms:W3CDTF">2014-05-21T20:05:58Z</dcterms:created>
  <dcterms:modified xsi:type="dcterms:W3CDTF">2017-11-20T22:08:38Z</dcterms:modified>
  <cp:category>safety program for surgery, patient safety, SUSP, CUSP, HAI, healthcare acquired infection</cp:category>
</cp:coreProperties>
</file>