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286" r:id="rId4"/>
    <p:sldId id="287" r:id="rId5"/>
    <p:sldId id="288" r:id="rId6"/>
    <p:sldId id="293" r:id="rId7"/>
    <p:sldId id="290" r:id="rId8"/>
    <p:sldId id="291" r:id="rId9"/>
    <p:sldId id="292" r:id="rId10"/>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ey Baker" initials="KB" lastIdx="4" clrIdx="0"/>
  <p:cmAuthor id="1" name="Shofer, Margie (AHRQ/CQuIPS)" initials="SM(" lastIdx="1" clrIdx="1">
    <p:extLst/>
  </p:cmAuthor>
  <p:cmAuthor id="2" name="Bonnett, Doreen (AHRQ/OC)" initials="BD(" lastIdx="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900"/>
    <a:srgbClr val="FFC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77" autoAdjust="0"/>
  </p:normalViewPr>
  <p:slideViewPr>
    <p:cSldViewPr>
      <p:cViewPr varScale="1">
        <p:scale>
          <a:sx n="96" d="100"/>
          <a:sy n="96" d="100"/>
        </p:scale>
        <p:origin x="72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7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028F3-3840-46B9-BD2C-38D61487C88D}" type="datetimeFigureOut">
              <a:rPr lang="en-US" smtClean="0"/>
              <a:pPr/>
              <a:t>4/10/2018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12C43-7281-4B81-9204-AE17A482DDDD}" type="slidenum">
              <a:rPr lang="en-US" smtClean="0"/>
              <a:pPr/>
              <a:t>‹#›</a:t>
            </a:fld>
            <a:endParaRPr lang="en-US"/>
          </a:p>
        </p:txBody>
      </p:sp>
    </p:spTree>
    <p:extLst>
      <p:ext uri="{BB962C8B-B14F-4D97-AF65-F5344CB8AC3E}">
        <p14:creationId xmlns:p14="http://schemas.microsoft.com/office/powerpoint/2010/main" val="303116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Agency</a:t>
            </a:r>
            <a:r>
              <a:rPr lang="en-US" baseline="0" dirty="0" smtClean="0"/>
              <a:t> for Healthcare Research and Quality, or AHRQ, funded the development of a Guide to Improving Patient Safety in Primary Care Settings by Engaging Patients and Families. AHRQ is a federal agency whose mission is </a:t>
            </a:r>
            <a:r>
              <a:rPr lang="en-US" dirty="0" smtClean="0"/>
              <a:t>to produce evidence to make health care safer, higher quality, and more accessible, equitable, and affordable. </a:t>
            </a:r>
            <a:endParaRPr lang="en-US" baseline="0" dirty="0" smtClean="0"/>
          </a:p>
          <a:p>
            <a:endParaRPr lang="en-US" dirty="0" smtClean="0"/>
          </a:p>
          <a:p>
            <a:r>
              <a:rPr lang="en-US" dirty="0" smtClean="0"/>
              <a:t>The</a:t>
            </a:r>
            <a:r>
              <a:rPr lang="en-US" baseline="0" dirty="0" smtClean="0"/>
              <a:t> Guide includes four strategies, and the purpose of the strategies is to create</a:t>
            </a:r>
            <a:r>
              <a:rPr lang="en-US" dirty="0" smtClean="0"/>
              <a:t> opportunities for meaningful engagement between primary care practices and their patients and families to improve patient safety. </a:t>
            </a:r>
          </a:p>
          <a:p>
            <a:endParaRPr lang="en-US" baseline="0" dirty="0" smtClean="0"/>
          </a:p>
          <a:p>
            <a:r>
              <a:rPr lang="en-US" baseline="0" dirty="0" smtClean="0"/>
              <a:t>Our practice has chosen to adopt Be Prepared To Be Engaged and [list other strategies]. Today we’re going to talk about Be Prepared To Be Engaged. </a:t>
            </a:r>
            <a:endParaRPr lang="en-US" dirty="0" smtClean="0"/>
          </a:p>
          <a:p>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Be Prepared To Be Engaged strategy helps patients and their families prepare for and become more fully engaged in their medical appointments. The goal is to help patients and families to </a:t>
            </a:r>
            <a:r>
              <a:rPr lang="en-US" sz="1200" i="1" kern="1200" dirty="0" smtClean="0">
                <a:solidFill>
                  <a:schemeClr val="tx1"/>
                </a:solidFill>
                <a:latin typeface="+mn-lt"/>
                <a:ea typeface="+mn-ea"/>
                <a:cs typeface="+mn-cs"/>
              </a:rPr>
              <a:t>be ready</a:t>
            </a:r>
            <a:r>
              <a:rPr lang="en-US" sz="1200" kern="1200" dirty="0" smtClean="0">
                <a:solidFill>
                  <a:schemeClr val="tx1"/>
                </a:solidFill>
                <a:latin typeface="+mn-lt"/>
                <a:ea typeface="+mn-ea"/>
                <a:cs typeface="+mn-cs"/>
              </a:rPr>
              <a:t> for the appointment, to </a:t>
            </a:r>
            <a:r>
              <a:rPr lang="en-US" sz="1200" i="1" kern="1200" dirty="0" smtClean="0">
                <a:solidFill>
                  <a:schemeClr val="tx1"/>
                </a:solidFill>
                <a:latin typeface="+mn-lt"/>
                <a:ea typeface="+mn-ea"/>
                <a:cs typeface="+mn-cs"/>
              </a:rPr>
              <a:t>ask</a:t>
            </a:r>
            <a:r>
              <a:rPr lang="en-US" sz="1200" i="1" kern="1200" baseline="0" dirty="0" smtClean="0">
                <a:solidFill>
                  <a:schemeClr val="tx1"/>
                </a:solidFill>
                <a:latin typeface="+mn-lt"/>
                <a:ea typeface="+mn-ea"/>
                <a:cs typeface="+mn-cs"/>
              </a:rPr>
              <a:t> questions</a:t>
            </a:r>
            <a:r>
              <a:rPr lang="en-US" sz="1200" kern="1200" dirty="0" smtClean="0">
                <a:solidFill>
                  <a:schemeClr val="tx1"/>
                </a:solidFill>
                <a:latin typeface="+mn-lt"/>
                <a:ea typeface="+mn-ea"/>
                <a:cs typeface="+mn-cs"/>
              </a:rPr>
              <a:t>, and to </a:t>
            </a:r>
            <a:r>
              <a:rPr lang="en-US" sz="1200" i="1" kern="1200" dirty="0" smtClean="0">
                <a:solidFill>
                  <a:schemeClr val="tx1"/>
                </a:solidFill>
                <a:latin typeface="+mn-lt"/>
                <a:ea typeface="+mn-ea"/>
                <a:cs typeface="+mn-cs"/>
              </a:rPr>
              <a:t>speak</a:t>
            </a:r>
            <a:r>
              <a:rPr lang="en-US" sz="1200" i="1" kern="1200" baseline="0" dirty="0" smtClean="0">
                <a:solidFill>
                  <a:schemeClr val="tx1"/>
                </a:solidFill>
                <a:latin typeface="+mn-lt"/>
                <a:ea typeface="+mn-ea"/>
                <a:cs typeface="+mn-cs"/>
              </a:rPr>
              <a:t> up</a:t>
            </a:r>
            <a:r>
              <a:rPr lang="en-US" sz="1200" kern="1200" dirty="0" smtClean="0">
                <a:solidFill>
                  <a:schemeClr val="tx1"/>
                </a:solidFill>
                <a:latin typeface="+mn-lt"/>
                <a:ea typeface="+mn-ea"/>
                <a:cs typeface="+mn-cs"/>
              </a:rPr>
              <a:t>. With the Be Prepared strategy, you provide patients with a Be Prepared Note Sheet and encourage them to write down what they want to talk about, their questions, and their health goals. This helps set the visit agenda and ensure that patients’ questions are answered. </a:t>
            </a:r>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Be Prepared Note </a:t>
            </a:r>
            <a:r>
              <a:rPr lang="en-US" baseline="0" dirty="0" smtClean="0"/>
              <a:t>Sheet contains three sections.</a:t>
            </a:r>
          </a:p>
          <a:p>
            <a:endParaRPr lang="en-US" baseline="0" dirty="0" smtClean="0"/>
          </a:p>
          <a:p>
            <a:r>
              <a:rPr lang="en-US" baseline="0" dirty="0" smtClean="0"/>
              <a:t>In the first section, patients can write what they want to make sure they talk about with their health care team. These are their top priorities. Knowing what these issues are should help the clinician set the visit agenda, and it should help patients make sure they remember the things they most want to talk about.</a:t>
            </a:r>
          </a:p>
          <a:p>
            <a:endParaRPr lang="en-US" baseline="0" dirty="0" smtClean="0"/>
          </a:p>
          <a:p>
            <a:r>
              <a:rPr lang="en-US" baseline="0" dirty="0" smtClean="0"/>
              <a:t>In the second section, patients can write down the questions they want to ask. Again, this will help the clinician manage time in the visit, knowing the issues that the patient wants to understand. And again, it will help ensure the patients remember their questions.</a:t>
            </a:r>
          </a:p>
          <a:p>
            <a:endParaRPr lang="en-US" baseline="0" dirty="0" smtClean="0"/>
          </a:p>
          <a:p>
            <a:r>
              <a:rPr lang="en-US" baseline="0" dirty="0" smtClean="0"/>
              <a:t>In the last section, patients can write their health goals. This should encourage communication between the clinician and patient and help the clinician understand what is important to the patient.</a:t>
            </a:r>
          </a:p>
          <a:p>
            <a:endParaRPr lang="en-US" baseline="0" dirty="0" smtClean="0"/>
          </a:p>
          <a:p>
            <a:r>
              <a:rPr lang="en-US" baseline="0" dirty="0" smtClean="0"/>
              <a:t>One patient reported, </a:t>
            </a:r>
            <a:r>
              <a:rPr lang="en-US" sz="1200" kern="1200" dirty="0" smtClean="0">
                <a:solidFill>
                  <a:schemeClr val="tx1"/>
                </a:solidFill>
                <a:latin typeface="+mn-lt"/>
                <a:ea typeface="+mn-ea"/>
                <a:cs typeface="+mn-cs"/>
              </a:rPr>
              <a:t>“Before your appointment, you think about what you want to ask your doctor. But then you get there and you forget about what you really want to ask. And then you go home and remember, but your appointment is over!”</a:t>
            </a:r>
            <a:endParaRPr lang="en-US" baseline="0" dirty="0" smtClean="0"/>
          </a:p>
          <a:p>
            <a:endParaRPr lang="en-US" baseline="0" dirty="0" smtClean="0"/>
          </a:p>
          <a:p>
            <a:r>
              <a:rPr lang="en-US" baseline="0" dirty="0" smtClean="0"/>
              <a:t>The plan is to give patients the Be Prepared Note Sheet and a pen after they check in for their visit and encourage them to write down what they want to talk about, any questions they have, and what their health goals are. Patients can use their wait time to fill out the note sheet. When the clinician comes into the exam room, he or she will ask to review the note sheet, plan the visit, and discuss the issues and questions with patients.</a:t>
            </a:r>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There are significant time pressures within the primary care visit. When primary care practices are asked about</a:t>
            </a:r>
            <a:r>
              <a:rPr lang="en-US" altLang="en-US" baseline="0" dirty="0" smtClean="0"/>
              <a:t> </a:t>
            </a:r>
            <a:r>
              <a:rPr lang="en-US" altLang="en-US" dirty="0" smtClean="0"/>
              <a:t>the biggest threats to patient safety in primary care, they frequently</a:t>
            </a:r>
            <a:r>
              <a:rPr lang="en-US" altLang="en-US" baseline="0" dirty="0" smtClean="0"/>
              <a:t> answer “not enough </a:t>
            </a:r>
            <a:r>
              <a:rPr lang="en-US" altLang="en-US" dirty="0" smtClean="0"/>
              <a:t>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eaLnBrk="1" hangingPunct="1"/>
            <a:r>
              <a:rPr lang="en-US" altLang="en-US" dirty="0" smtClean="0"/>
              <a:t>Adding to the time pressures, patients often arrive at a primary care visit unprepared to discuss their concerns</a:t>
            </a:r>
            <a:r>
              <a:rPr lang="en-US" altLang="en-US" baseline="0" dirty="0" smtClean="0"/>
              <a:t> and questions</a:t>
            </a:r>
            <a:r>
              <a:rPr lang="en-US" altLang="en-US" dirty="0" smtClean="0"/>
              <a:t>.</a:t>
            </a:r>
            <a:r>
              <a:rPr lang="en-US" altLang="en-US" baseline="0" dirty="0" smtClean="0"/>
              <a:t> They often </a:t>
            </a:r>
            <a:r>
              <a:rPr lang="en-US" altLang="en-US" dirty="0" smtClean="0"/>
              <a:t>forget the questions they intended to ask or topics they hoped to discuss. </a:t>
            </a:r>
          </a:p>
          <a:p>
            <a:pPr eaLnBrk="1" hangingPunct="1"/>
            <a:endParaRPr lang="en-US" altLang="en-US" dirty="0" smtClean="0"/>
          </a:p>
          <a:p>
            <a:pPr eaLnBrk="1" hangingPunct="1"/>
            <a:r>
              <a:rPr lang="en-US" altLang="en-US" dirty="0" smtClean="0"/>
              <a:t>The Be Prepared To Be Engaged strategy aims to help patients and families come to the appointment better prepared. </a:t>
            </a:r>
            <a:r>
              <a:rPr lang="en-US" dirty="0" smtClean="0"/>
              <a:t>When patients and their families are well prepared for primary care visits, the visit time is used more effectively and the information exchanged is improved. </a:t>
            </a:r>
            <a:r>
              <a:rPr lang="en-US" altLang="en-US" dirty="0" smtClean="0"/>
              <a:t>Patients are </a:t>
            </a:r>
            <a:r>
              <a:rPr lang="en-US" dirty="0" smtClean="0"/>
              <a:t>more likely to leave the visit understanding their diagnosis and care plan, which should lead to improved patient </a:t>
            </a:r>
            <a:r>
              <a:rPr lang="en-US" dirty="0" err="1" smtClean="0"/>
              <a:t>followup</a:t>
            </a:r>
            <a:r>
              <a:rPr lang="en-US" dirty="0" smtClean="0"/>
              <a:t> and adherence to the care plan. </a:t>
            </a:r>
          </a:p>
          <a:p>
            <a:pPr eaLnBrk="1" hangingPunct="1"/>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clinicians initially react to the Be Prepared strategy skeptically</a:t>
            </a:r>
            <a:r>
              <a:rPr lang="en-US" baseline="0" dirty="0" smtClean="0"/>
              <a:t>, feeling they don’t have time for it. However, once you begin to use the note sheet and engage the patient, it should make more efficient use of your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note sheet can help you set the visit agenda. You will know up front what your patients want to discuss, what questions they have, and what their health goals are. And you can plan the visits accordingly, even if that means asking patients to schedule an additional appointment because there won’t be time to discuss both their current complaint and all their </a:t>
            </a:r>
            <a:r>
              <a:rPr lang="en-US" baseline="0" dirty="0" err="1" smtClean="0"/>
              <a:t>nonurgent</a:t>
            </a:r>
            <a:r>
              <a:rPr lang="en-US" baseline="0" dirty="0" smtClean="0"/>
              <a:t> concerns, questions, and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latin typeface="+mn-lt"/>
                <a:ea typeface="+mn-ea"/>
                <a:cs typeface="+mn-cs"/>
              </a:rPr>
              <a:t>In a recent study, when patients wrote down an agenda before their primary care visit, 74% of clinicians and 79% of patients agreed that communication </a:t>
            </a:r>
            <a:r>
              <a:rPr lang="en-US" sz="1200" strike="noStrike" kern="1200" dirty="0" smtClean="0">
                <a:solidFill>
                  <a:schemeClr val="tx1"/>
                </a:solidFill>
                <a:latin typeface="+mn-lt"/>
                <a:ea typeface="+mn-ea"/>
                <a:cs typeface="+mn-cs"/>
              </a:rPr>
              <a:t>during</a:t>
            </a:r>
            <a:r>
              <a:rPr lang="en-US" sz="1200" kern="1200" dirty="0" smtClean="0">
                <a:solidFill>
                  <a:schemeClr val="tx1"/>
                </a:solidFill>
                <a:latin typeface="+mn-lt"/>
                <a:ea typeface="+mn-ea"/>
                <a:cs typeface="+mn-cs"/>
              </a:rPr>
              <a:t> the visit improved. Over 80% of the clinicians in the study wanted patients to continue to write down an agenda, as it gave them an efficient way to prioritize patients’ concerns.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Making sure all patients’ questions are answered during the visit can help reduce </a:t>
            </a:r>
            <a:r>
              <a:rPr lang="en-US" baseline="0" dirty="0" err="1" smtClean="0"/>
              <a:t>followup</a:t>
            </a:r>
            <a:r>
              <a:rPr lang="en-US" baseline="0" dirty="0" smtClean="0"/>
              <a:t> phone calls and emails. It can also help you identify problems that might prevent treatment adherence. Patients are more likely to adhere when they understand their instructions and their diagnosis.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Be Prepared strategy can also help prevent “door knob questions.”  </a:t>
            </a:r>
            <a:r>
              <a:rPr lang="en-US" dirty="0" smtClean="0"/>
              <a:t>A door knob</a:t>
            </a:r>
            <a:r>
              <a:rPr lang="en-US" baseline="0" dirty="0" smtClean="0"/>
              <a:t> question is a question from the patient as the clinician is leaving the room, when the clinician already has his or her hand on the door knob, and the patient says, “Oh, one more thing…”</a:t>
            </a:r>
            <a:endParaRPr lang="en-US" dirty="0" smtClean="0"/>
          </a:p>
        </p:txBody>
      </p:sp>
      <p:sp>
        <p:nvSpPr>
          <p:cNvPr id="4" name="Slide Number Placeholder 3"/>
          <p:cNvSpPr>
            <a:spLocks noGrp="1"/>
          </p:cNvSpPr>
          <p:nvPr>
            <p:ph type="sldNum" sz="quarter" idx="10"/>
          </p:nvPr>
        </p:nvSpPr>
        <p:spPr/>
        <p:txBody>
          <a:bodyPr/>
          <a:lstStyle/>
          <a:p>
            <a:fld id="{7D612C43-7281-4B81-9204-AE17A482DDD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This slide should be customized by</a:t>
            </a:r>
            <a:r>
              <a:rPr lang="en-US" baseline="0" dirty="0" smtClean="0"/>
              <a:t> the practice to communicate practice-specific decisions. Some examples are provided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practice has decided to use the Be Prepared strategy with all our patients. OR Our practice has decided to use the Be Prepared strategy with our patients with [insert chronic diseases].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[front desk] will give the note sheet to the patients [after they have signed in and finished their </a:t>
            </a:r>
            <a:r>
              <a:rPr lang="en-US" baseline="0" dirty="0" err="1" smtClean="0"/>
              <a:t>previsit</a:t>
            </a:r>
            <a:r>
              <a:rPr lang="en-US" baseline="0" dirty="0" smtClean="0"/>
              <a:t> paperwork]. We have a script to help you with what to say to patients about the note sheet. We want to give this to patients after they have finished their </a:t>
            </a:r>
            <a:r>
              <a:rPr lang="en-US" baseline="0" dirty="0" err="1" smtClean="0"/>
              <a:t>previsit</a:t>
            </a:r>
            <a:r>
              <a:rPr lang="en-US" baseline="0" dirty="0" smtClean="0"/>
              <a:t> paperwork because we don’t want this to become just another form to fill 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 [patient care technician rooms patients], he or she will ask patients if they have filled out their note sheet. We have a script to help you guide the patient if the patient doesn’t know what to write.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patients who haven’t filled out the note sheet, the [PCT] will offer to help [after he or she has taken the patients’ vitals and documented the vitals and chief complaint]. We have a script for how to help the patient fill out the note sheet.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[clinician] will review the note sheet and discuss it with the patient.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 Prepared strategy can be introduced and reinforced by every member of the team, from the front desk to the clinician.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tools that are available</a:t>
            </a:r>
            <a:r>
              <a:rPr lang="en-US" baseline="0" dirty="0" smtClean="0"/>
              <a:t> with the Be Prepared strategy are:</a:t>
            </a:r>
          </a:p>
          <a:p>
            <a:endParaRPr lang="en-US" baseline="0" dirty="0" smtClean="0"/>
          </a:p>
          <a:p>
            <a:pPr marL="396875" lvl="1" indent="-171450">
              <a:buFont typeface="Arial" panose="020B0604020202020204" pitchFamily="34" charset="0"/>
              <a:buChar char="•"/>
            </a:pPr>
            <a:r>
              <a:rPr lang="en-US" baseline="0" dirty="0" smtClean="0"/>
              <a:t>The Be Prepared Note Sheet, which I presented earlier.</a:t>
            </a:r>
          </a:p>
          <a:p>
            <a:pPr marL="396875" lvl="1" indent="-171450">
              <a:buFont typeface="Arial" panose="020B0604020202020204" pitchFamily="34" charset="0"/>
              <a:buChar char="•"/>
            </a:pPr>
            <a:r>
              <a:rPr lang="en-US" baseline="0" dirty="0" smtClean="0"/>
              <a:t>Patient posters, which we will display in the waiting room to make patients aware of the note sheet and how to use it.</a:t>
            </a:r>
          </a:p>
          <a:p>
            <a:pPr marL="396875" lvl="1" indent="-171450">
              <a:buFont typeface="Arial" panose="020B0604020202020204" pitchFamily="34" charset="0"/>
              <a:buChar char="•"/>
            </a:pPr>
            <a:r>
              <a:rPr lang="en-US" baseline="0" dirty="0" smtClean="0"/>
              <a:t>Sample scripts for:</a:t>
            </a:r>
          </a:p>
          <a:p>
            <a:pPr marL="576263" lvl="2" indent="-180975">
              <a:buFont typeface="Courier New" panose="02070309020205020404" pitchFamily="49" charset="0"/>
              <a:buChar char="o"/>
            </a:pPr>
            <a:r>
              <a:rPr lang="en-US" baseline="0" dirty="0" smtClean="0"/>
              <a:t>Providing the note sheet to the patient.</a:t>
            </a:r>
          </a:p>
          <a:p>
            <a:pPr marL="576263" lvl="2" indent="-180975">
              <a:buFont typeface="Courier New" panose="02070309020205020404" pitchFamily="49" charset="0"/>
              <a:buChar char="o"/>
            </a:pPr>
            <a:r>
              <a:rPr lang="en-US" baseline="0" dirty="0" smtClean="0"/>
              <a:t>Helping the patient think about what to write on the note sheet.</a:t>
            </a:r>
          </a:p>
          <a:p>
            <a:pPr marL="576263" lvl="2" indent="-180975">
              <a:buFont typeface="Courier New" panose="02070309020205020404" pitchFamily="49" charset="0"/>
              <a:buChar char="o"/>
            </a:pPr>
            <a:r>
              <a:rPr lang="en-US" baseline="0" dirty="0" smtClean="0"/>
              <a:t>Helping the patient fill out the note sheet.</a:t>
            </a:r>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This slide should be customized by</a:t>
            </a:r>
            <a:r>
              <a:rPr lang="en-US" baseline="0" dirty="0" smtClean="0"/>
              <a:t> the practice to communicate practice-specific decisions. Some examples are provided here.]</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We will use several measures to evaluate effectiveness.</a:t>
            </a:r>
            <a:r>
              <a:rPr lang="en-US" sz="1200" b="1" kern="1200" baseline="0" dirty="0" smtClean="0">
                <a:solidFill>
                  <a:schemeClr val="tx1"/>
                </a:solidFill>
                <a:latin typeface="+mn-lt"/>
                <a:ea typeface="+mn-ea"/>
                <a:cs typeface="+mn-cs"/>
              </a:rPr>
              <a:t> </a:t>
            </a:r>
          </a:p>
          <a:p>
            <a:pPr marL="338138" lvl="1" indent="-168275">
              <a:buFont typeface="Arial" panose="020B0604020202020204" pitchFamily="34" charset="0"/>
              <a:buChar char="•"/>
            </a:pPr>
            <a:r>
              <a:rPr lang="en-US" sz="1200" kern="1200" baseline="0" dirty="0" smtClean="0">
                <a:solidFill>
                  <a:schemeClr val="tx1"/>
                </a:solidFill>
                <a:latin typeface="+mn-lt"/>
                <a:ea typeface="+mn-ea"/>
                <a:cs typeface="+mn-cs"/>
              </a:rPr>
              <a:t>How many </a:t>
            </a:r>
            <a:r>
              <a:rPr lang="en-US" sz="1200" kern="1200" baseline="0" dirty="0" err="1" smtClean="0">
                <a:solidFill>
                  <a:schemeClr val="tx1"/>
                </a:solidFill>
                <a:latin typeface="+mn-lt"/>
                <a:ea typeface="+mn-ea"/>
                <a:cs typeface="+mn-cs"/>
              </a:rPr>
              <a:t>followup</a:t>
            </a:r>
            <a:r>
              <a:rPr lang="en-US" sz="1200" kern="1200" baseline="0" dirty="0" smtClean="0">
                <a:solidFill>
                  <a:schemeClr val="tx1"/>
                </a:solidFill>
                <a:latin typeface="+mn-lt"/>
                <a:ea typeface="+mn-ea"/>
                <a:cs typeface="+mn-cs"/>
              </a:rPr>
              <a:t> questions (calls and emails) do we get pre- and post-implementation? </a:t>
            </a:r>
          </a:p>
          <a:p>
            <a:pPr marL="338138" lvl="1" indent="-168275">
              <a:buFont typeface="Arial" panose="020B0604020202020204" pitchFamily="34" charset="0"/>
              <a:buChar char="•"/>
            </a:pPr>
            <a:r>
              <a:rPr lang="en-US" sz="1200" kern="1200" baseline="0" dirty="0" smtClean="0">
                <a:solidFill>
                  <a:schemeClr val="tx1"/>
                </a:solidFill>
                <a:latin typeface="+mn-lt"/>
                <a:ea typeface="+mn-ea"/>
                <a:cs typeface="+mn-cs"/>
              </a:rPr>
              <a:t>What is the average visit length with and without the note sheet? </a:t>
            </a:r>
          </a:p>
          <a:p>
            <a:pPr marL="338138" lvl="1" indent="-168275">
              <a:buFont typeface="Arial" panose="020B0604020202020204" pitchFamily="34" charset="0"/>
              <a:buChar char="•"/>
            </a:pPr>
            <a:r>
              <a:rPr lang="en-US" sz="1200" kern="1200" baseline="0" dirty="0" smtClean="0">
                <a:solidFill>
                  <a:schemeClr val="tx1"/>
                </a:solidFill>
                <a:latin typeface="+mn-lt"/>
                <a:ea typeface="+mn-ea"/>
                <a:cs typeface="+mn-cs"/>
              </a:rPr>
              <a:t>What is patient satisfaction with Be Prepared? </a:t>
            </a:r>
          </a:p>
          <a:p>
            <a:pPr marL="338138" lvl="1" indent="-168275">
              <a:buFont typeface="Arial" panose="020B0604020202020204" pitchFamily="34" charset="0"/>
              <a:buChar char="•"/>
            </a:pPr>
            <a:r>
              <a:rPr lang="en-US" sz="1200" kern="1200" baseline="0" dirty="0" smtClean="0">
                <a:solidFill>
                  <a:schemeClr val="tx1"/>
                </a:solidFill>
                <a:latin typeface="+mn-lt"/>
                <a:ea typeface="+mn-ea"/>
                <a:cs typeface="+mn-cs"/>
              </a:rPr>
              <a:t>What is clinician satisfaction with Be Prepared? </a:t>
            </a:r>
          </a:p>
          <a:p>
            <a:pPr marL="171450" indent="-171450">
              <a:buFont typeface="Arial" panose="020B0604020202020204" pitchFamily="34" charset="0"/>
              <a:buChar char="•"/>
            </a:pPr>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We will also evaluate our implementation success. </a:t>
            </a:r>
          </a:p>
          <a:p>
            <a:pPr marL="341313" indent="-171450">
              <a:buFont typeface="Arial" panose="020B0604020202020204" pitchFamily="34" charset="0"/>
              <a:buChar char="•"/>
            </a:pPr>
            <a:r>
              <a:rPr lang="en-US" sz="1200" kern="1200" baseline="0" dirty="0" smtClean="0">
                <a:solidFill>
                  <a:schemeClr val="tx1"/>
                </a:solidFill>
                <a:latin typeface="+mn-lt"/>
                <a:ea typeface="+mn-ea"/>
                <a:cs typeface="+mn-cs"/>
              </a:rPr>
              <a:t>What percentage of patients receive the note sheet? </a:t>
            </a:r>
          </a:p>
          <a:p>
            <a:pPr marL="341313" indent="-171450">
              <a:buFont typeface="Arial" panose="020B0604020202020204" pitchFamily="34" charset="0"/>
              <a:buChar char="•"/>
            </a:pPr>
            <a:r>
              <a:rPr lang="en-US" sz="1200" kern="1200" baseline="0" dirty="0" smtClean="0">
                <a:solidFill>
                  <a:schemeClr val="tx1"/>
                </a:solidFill>
                <a:latin typeface="+mn-lt"/>
                <a:ea typeface="+mn-ea"/>
                <a:cs typeface="+mn-cs"/>
              </a:rPr>
              <a:t>What percentage of patients fill out the note sheet? </a:t>
            </a:r>
          </a:p>
          <a:p>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A3EEC7-F520-4B77-9A53-FEE18362B38D}"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6936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7801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47039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3BCC622-4FB5-4628-BB52-B053383C50A8}"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630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86730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762000" y="2424890"/>
            <a:ext cx="2133600" cy="16030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1"/>
          </p:nvPr>
        </p:nvSpPr>
        <p:spPr>
          <a:xfrm>
            <a:off x="3276600" y="2424890"/>
            <a:ext cx="2133600" cy="160300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8"/>
          <p:cNvSpPr>
            <a:spLocks noGrp="1"/>
          </p:cNvSpPr>
          <p:nvPr>
            <p:ph sz="quarter" idx="12"/>
          </p:nvPr>
        </p:nvSpPr>
        <p:spPr>
          <a:xfrm>
            <a:off x="5791200" y="2424890"/>
            <a:ext cx="2133600" cy="160300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6"/>
          <p:cNvSpPr>
            <a:spLocks noGrp="1"/>
          </p:cNvSpPr>
          <p:nvPr>
            <p:ph sz="quarter" idx="13"/>
          </p:nvPr>
        </p:nvSpPr>
        <p:spPr>
          <a:xfrm>
            <a:off x="762000" y="4180295"/>
            <a:ext cx="2133600" cy="176330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8"/>
          <p:cNvSpPr>
            <a:spLocks noGrp="1"/>
          </p:cNvSpPr>
          <p:nvPr>
            <p:ph sz="quarter" idx="14"/>
          </p:nvPr>
        </p:nvSpPr>
        <p:spPr>
          <a:xfrm>
            <a:off x="3276600" y="4180295"/>
            <a:ext cx="2133600" cy="176330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8"/>
          <p:cNvSpPr>
            <a:spLocks noGrp="1"/>
          </p:cNvSpPr>
          <p:nvPr>
            <p:ph sz="quarter" idx="15"/>
          </p:nvPr>
        </p:nvSpPr>
        <p:spPr>
          <a:xfrm>
            <a:off x="5791200" y="4180295"/>
            <a:ext cx="2133600" cy="1763305"/>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124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BCC622-4FB5-4628-BB52-B053383C50A8}"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5240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BCC622-4FB5-4628-BB52-B053383C50A8}" type="datetimeFigureOut">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444609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BCC622-4FB5-4628-BB52-B053383C50A8}" type="datetimeFigureOut">
              <a:rPr lang="en-US" smtClean="0"/>
              <a:pPr/>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473343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BCC622-4FB5-4628-BB52-B053383C50A8}" type="datetimeFigureOut">
              <a:rPr lang="en-US" smtClean="0"/>
              <a:pPr/>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4239990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C622-4FB5-4628-BB52-B053383C50A8}" type="datetimeFigureOut">
              <a:rPr lang="en-US" smtClean="0"/>
              <a:pPr/>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99484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168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37036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315901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06268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51490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A3EEC7-F520-4B77-9A53-FEE18362B38D}"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317839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6A3EEC7-F520-4B77-9A53-FEE18362B38D}" type="datetimeFigureOut">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167522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6A3EEC7-F520-4B77-9A53-FEE18362B38D}" type="datetimeFigureOut">
              <a:rPr lang="en-US" smtClean="0"/>
              <a:pPr/>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98326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3EEC7-F520-4B77-9A53-FEE18362B38D}" type="datetimeFigureOut">
              <a:rPr lang="en-US" smtClean="0"/>
              <a:pPr/>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33592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3EEC7-F520-4B77-9A53-FEE18362B38D}" type="datetimeFigureOut">
              <a:rPr lang="en-US" smtClean="0"/>
              <a:pPr/>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4708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A3EEC7-F520-4B77-9A53-FEE18362B38D}" type="datetimeFigureOut">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121883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3EEC7-F520-4B77-9A53-FEE18362B38D}" type="datetimeFigureOut">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418666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t="88000"/>
          <a:stretch/>
        </p:blipFill>
        <p:spPr>
          <a:xfrm>
            <a:off x="0" y="6022847"/>
            <a:ext cx="9144000" cy="847898"/>
          </a:xfrm>
          <a:prstGeom prst="rect">
            <a:avLst/>
          </a:prstGeom>
        </p:spPr>
      </p:pic>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b="74635"/>
          <a:stretch/>
        </p:blipFill>
        <p:spPr>
          <a:xfrm>
            <a:off x="6096" y="0"/>
            <a:ext cx="9144000"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06A3EEC7-F520-4B77-9A53-FEE18362B38D}" type="datetimeFigureOut">
              <a:rPr lang="en-US" smtClean="0"/>
              <a:pPr/>
              <a:t>4/10/2018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25178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7" name="Picture 6"/>
          <p:cNvPicPr>
            <a:picLocks noChangeAspect="1"/>
          </p:cNvPicPr>
          <p:nvPr userDrawn="1"/>
        </p:nvPicPr>
        <p:blipFill rotWithShape="1">
          <a:blip r:embed="rId15"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2" name="Title Placeholder 1"/>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3BCC622-4FB5-4628-BB52-B053383C50A8}" type="datetimeFigureOut">
              <a:rPr lang="en-US" smtClean="0"/>
              <a:pPr/>
              <a:t>4/10/2018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5581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Be Prepared To</a:t>
            </a:r>
            <a:br>
              <a:rPr lang="en-US" dirty="0" smtClean="0"/>
            </a:br>
            <a:r>
              <a:rPr lang="en-US" dirty="0" smtClean="0"/>
              <a:t>Be Engaged</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AHRQ </a:t>
            </a:r>
          </a:p>
          <a:p>
            <a:r>
              <a:rPr lang="en-US" dirty="0" smtClean="0"/>
              <a:t>Guide to Improving Patient Safety in Primary Care Settings by Engaging Patients and Families </a:t>
            </a:r>
          </a:p>
          <a:p>
            <a:endParaRPr lang="en-US" dirty="0"/>
          </a:p>
        </p:txBody>
      </p:sp>
      <p:pic>
        <p:nvPicPr>
          <p:cNvPr id="5" name="Picture 3" descr="Clipboard icon representing the Be Prepared To Be Engaged strategy"/>
          <p:cNvPicPr>
            <a:picLocks noChangeAspect="1" noChangeArrowheads="1"/>
          </p:cNvPicPr>
          <p:nvPr/>
        </p:nvPicPr>
        <p:blipFill>
          <a:blip r:embed="rId3" cstate="print"/>
          <a:stretch>
            <a:fillRect/>
          </a:stretch>
        </p:blipFill>
        <p:spPr bwMode="auto">
          <a:xfrm>
            <a:off x="152400" y="1066800"/>
            <a:ext cx="1828800" cy="1828800"/>
          </a:xfrm>
          <a:prstGeom prst="rect">
            <a:avLst/>
          </a:prstGeom>
          <a:noFill/>
        </p:spPr>
      </p:pic>
    </p:spTree>
    <p:extLst>
      <p:ext uri="{BB962C8B-B14F-4D97-AF65-F5344CB8AC3E}">
        <p14:creationId xmlns:p14="http://schemas.microsoft.com/office/powerpoint/2010/main" val="2662075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descr="What they want to talk about"/>
          <p:cNvSpPr/>
          <p:nvPr/>
        </p:nvSpPr>
        <p:spPr>
          <a:xfrm>
            <a:off x="381000" y="4343400"/>
            <a:ext cx="2438400" cy="1219200"/>
          </a:xfrm>
          <a:prstGeom prst="wedgeRoundRectCallout">
            <a:avLst>
              <a:gd name="adj1" fmla="val 47151"/>
              <a:gd name="adj2" fmla="val 81574"/>
              <a:gd name="adj3" fmla="val 16667"/>
            </a:avLst>
          </a:prstGeom>
          <a:solidFill>
            <a:schemeClr val="accent4">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2" name="Rounded Rectangular Callout 11" descr="Their health goals"/>
          <p:cNvSpPr/>
          <p:nvPr/>
        </p:nvSpPr>
        <p:spPr>
          <a:xfrm>
            <a:off x="6400800" y="4419600"/>
            <a:ext cx="2209800" cy="1219200"/>
          </a:xfrm>
          <a:prstGeom prst="wedgeRoundRectCallout">
            <a:avLst>
              <a:gd name="adj1" fmla="val 33512"/>
              <a:gd name="adj2" fmla="val 75131"/>
              <a:gd name="adj3" fmla="val 16667"/>
            </a:avLst>
          </a:prstGeom>
          <a:solidFill>
            <a:schemeClr val="accent5">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3" name="Rounded Rectangular Callout 12" descr="Their questions"/>
          <p:cNvSpPr/>
          <p:nvPr/>
        </p:nvSpPr>
        <p:spPr>
          <a:xfrm>
            <a:off x="3581400" y="4343400"/>
            <a:ext cx="1981200" cy="1219200"/>
          </a:xfrm>
          <a:prstGeom prst="wedgeRoundRectCallout">
            <a:avLst>
              <a:gd name="adj1" fmla="val -42865"/>
              <a:gd name="adj2" fmla="val 86243"/>
              <a:gd name="adj3" fmla="val 16667"/>
            </a:avLst>
          </a:prstGeom>
          <a:solidFill>
            <a:srgbClr val="FFC62B"/>
          </a:solidFill>
          <a:ln>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 name="Title 4"/>
          <p:cNvSpPr>
            <a:spLocks noGrp="1"/>
          </p:cNvSpPr>
          <p:nvPr>
            <p:ph type="title"/>
          </p:nvPr>
        </p:nvSpPr>
        <p:spPr/>
        <p:txBody>
          <a:bodyPr/>
          <a:lstStyle/>
          <a:p>
            <a:r>
              <a:rPr lang="en-US" dirty="0" smtClean="0"/>
              <a:t>What is it?</a:t>
            </a:r>
            <a:endParaRPr lang="en-US" dirty="0"/>
          </a:p>
        </p:txBody>
      </p:sp>
      <p:sp>
        <p:nvSpPr>
          <p:cNvPr id="2" name="Content Placeholder 1"/>
          <p:cNvSpPr>
            <a:spLocks noGrp="1"/>
          </p:cNvSpPr>
          <p:nvPr>
            <p:ph sz="quarter" idx="10"/>
          </p:nvPr>
        </p:nvSpPr>
        <p:spPr>
          <a:xfrm>
            <a:off x="0" y="3439705"/>
            <a:ext cx="3124200" cy="598895"/>
          </a:xfrm>
        </p:spPr>
        <p:txBody>
          <a:bodyPr/>
          <a:lstStyle/>
          <a:p>
            <a:pPr marL="0" indent="0" algn="ctr">
              <a:buNone/>
            </a:pPr>
            <a:r>
              <a:rPr lang="en-US" b="1" dirty="0" smtClean="0"/>
              <a:t>Be ready</a:t>
            </a:r>
            <a:endParaRPr lang="en-US" b="1" dirty="0"/>
          </a:p>
        </p:txBody>
      </p:sp>
      <p:sp>
        <p:nvSpPr>
          <p:cNvPr id="3" name="Content Placeholder 2"/>
          <p:cNvSpPr>
            <a:spLocks noGrp="1"/>
          </p:cNvSpPr>
          <p:nvPr>
            <p:ph sz="quarter" idx="11"/>
          </p:nvPr>
        </p:nvSpPr>
        <p:spPr>
          <a:xfrm>
            <a:off x="3048000" y="3439705"/>
            <a:ext cx="3124200" cy="598895"/>
          </a:xfrm>
        </p:spPr>
        <p:txBody>
          <a:bodyPr/>
          <a:lstStyle/>
          <a:p>
            <a:pPr marL="0" indent="0" algn="ctr">
              <a:buNone/>
            </a:pPr>
            <a:r>
              <a:rPr lang="en-US" b="1" dirty="0" smtClean="0"/>
              <a:t>Ask questions</a:t>
            </a:r>
            <a:endParaRPr lang="en-US" b="1" dirty="0"/>
          </a:p>
        </p:txBody>
      </p:sp>
      <p:sp>
        <p:nvSpPr>
          <p:cNvPr id="4" name="Content Placeholder 3"/>
          <p:cNvSpPr>
            <a:spLocks noGrp="1"/>
          </p:cNvSpPr>
          <p:nvPr>
            <p:ph sz="quarter" idx="12"/>
          </p:nvPr>
        </p:nvSpPr>
        <p:spPr>
          <a:xfrm>
            <a:off x="6019800" y="3439705"/>
            <a:ext cx="3124200" cy="598895"/>
          </a:xfrm>
        </p:spPr>
        <p:txBody>
          <a:bodyPr/>
          <a:lstStyle/>
          <a:p>
            <a:pPr marL="0" indent="0" algn="ctr">
              <a:buNone/>
            </a:pPr>
            <a:r>
              <a:rPr lang="en-US" b="1" dirty="0" smtClean="0"/>
              <a:t>Speak up</a:t>
            </a:r>
            <a:endParaRPr lang="en-US" b="1" dirty="0"/>
          </a:p>
        </p:txBody>
      </p:sp>
      <p:sp>
        <p:nvSpPr>
          <p:cNvPr id="6" name="Content Placeholder 5"/>
          <p:cNvSpPr>
            <a:spLocks noGrp="1"/>
          </p:cNvSpPr>
          <p:nvPr>
            <p:ph sz="quarter" idx="13"/>
          </p:nvPr>
        </p:nvSpPr>
        <p:spPr>
          <a:xfrm>
            <a:off x="361666" y="4551528"/>
            <a:ext cx="2438400" cy="1011072"/>
          </a:xfrm>
        </p:spPr>
        <p:txBody>
          <a:bodyPr>
            <a:normAutofit/>
          </a:bodyPr>
          <a:lstStyle/>
          <a:p>
            <a:pPr marL="0" indent="0" algn="ctr">
              <a:buNone/>
            </a:pPr>
            <a:r>
              <a:rPr lang="en-US" sz="2400" b="1" dirty="0" smtClean="0">
                <a:solidFill>
                  <a:schemeClr val="bg1"/>
                </a:solidFill>
              </a:rPr>
              <a:t>What they want to talk about</a:t>
            </a:r>
            <a:endParaRPr lang="en-US" sz="2400" b="1" dirty="0">
              <a:solidFill>
                <a:schemeClr val="bg1"/>
              </a:solidFill>
            </a:endParaRPr>
          </a:p>
        </p:txBody>
      </p:sp>
      <p:sp>
        <p:nvSpPr>
          <p:cNvPr id="8" name="Content Placeholder 7"/>
          <p:cNvSpPr>
            <a:spLocks noGrp="1"/>
          </p:cNvSpPr>
          <p:nvPr>
            <p:ph sz="quarter" idx="14"/>
          </p:nvPr>
        </p:nvSpPr>
        <p:spPr>
          <a:xfrm>
            <a:off x="3581400" y="4495800"/>
            <a:ext cx="1981200" cy="1219200"/>
          </a:xfrm>
        </p:spPr>
        <p:txBody>
          <a:bodyPr/>
          <a:lstStyle/>
          <a:p>
            <a:pPr marL="0" indent="0" algn="ctr">
              <a:buNone/>
            </a:pPr>
            <a:r>
              <a:rPr lang="en-US" sz="2400" b="1" dirty="0" smtClean="0">
                <a:solidFill>
                  <a:schemeClr val="bg1"/>
                </a:solidFill>
              </a:rPr>
              <a:t>Their questions</a:t>
            </a:r>
            <a:endParaRPr lang="en-US" sz="2400" b="1" dirty="0">
              <a:solidFill>
                <a:schemeClr val="bg1"/>
              </a:solidFill>
            </a:endParaRPr>
          </a:p>
        </p:txBody>
      </p:sp>
      <p:sp>
        <p:nvSpPr>
          <p:cNvPr id="16" name="Content Placeholder 15"/>
          <p:cNvSpPr>
            <a:spLocks noGrp="1"/>
          </p:cNvSpPr>
          <p:nvPr>
            <p:ph sz="quarter" idx="15"/>
          </p:nvPr>
        </p:nvSpPr>
        <p:spPr>
          <a:xfrm>
            <a:off x="6400800" y="4572000"/>
            <a:ext cx="2209800" cy="1219200"/>
          </a:xfrm>
        </p:spPr>
        <p:txBody>
          <a:bodyPr>
            <a:normAutofit/>
          </a:bodyPr>
          <a:lstStyle/>
          <a:p>
            <a:pPr marL="0" indent="0" algn="ctr">
              <a:buNone/>
            </a:pPr>
            <a:r>
              <a:rPr lang="en-US" sz="2400" b="1" dirty="0" smtClean="0">
                <a:solidFill>
                  <a:schemeClr val="bg1"/>
                </a:solidFill>
              </a:rPr>
              <a:t>Their health goals</a:t>
            </a:r>
            <a:endParaRPr lang="en-US" sz="2400" b="1" dirty="0">
              <a:solidFill>
                <a:schemeClr val="bg1"/>
              </a:solidFill>
            </a:endParaRPr>
          </a:p>
        </p:txBody>
      </p:sp>
      <p:pic>
        <p:nvPicPr>
          <p:cNvPr id="14" name="Picture 13" descr="Question mark icon"/>
          <p:cNvPicPr>
            <a:picLocks noChangeAspect="1"/>
          </p:cNvPicPr>
          <p:nvPr/>
        </p:nvPicPr>
        <p:blipFill>
          <a:blip r:embed="rId3" cstate="print"/>
          <a:stretch>
            <a:fillRect/>
          </a:stretch>
        </p:blipFill>
        <p:spPr>
          <a:xfrm>
            <a:off x="3505200" y="1156712"/>
            <a:ext cx="2159000" cy="2159000"/>
          </a:xfrm>
          <a:prstGeom prst="rect">
            <a:avLst/>
          </a:prstGeom>
        </p:spPr>
      </p:pic>
      <p:pic>
        <p:nvPicPr>
          <p:cNvPr id="15" name="Picture 14" descr="Notebook and pencil icon"/>
          <p:cNvPicPr>
            <a:picLocks noChangeAspect="1"/>
          </p:cNvPicPr>
          <p:nvPr/>
        </p:nvPicPr>
        <p:blipFill>
          <a:blip r:embed="rId4" cstate="print"/>
          <a:stretch>
            <a:fillRect/>
          </a:stretch>
        </p:blipFill>
        <p:spPr>
          <a:xfrm>
            <a:off x="558800" y="1295400"/>
            <a:ext cx="2184400" cy="1854200"/>
          </a:xfrm>
          <a:prstGeom prst="rect">
            <a:avLst/>
          </a:prstGeom>
        </p:spPr>
      </p:pic>
      <p:pic>
        <p:nvPicPr>
          <p:cNvPr id="17" name="Picture 16" descr="Conversation bubble icon"/>
          <p:cNvPicPr>
            <a:picLocks noChangeAspect="1"/>
          </p:cNvPicPr>
          <p:nvPr/>
        </p:nvPicPr>
        <p:blipFill>
          <a:blip r:embed="rId5" cstate="print"/>
          <a:stretch>
            <a:fillRect/>
          </a:stretch>
        </p:blipFill>
        <p:spPr>
          <a:xfrm>
            <a:off x="6438900" y="1219200"/>
            <a:ext cx="2324100" cy="2146300"/>
          </a:xfrm>
          <a:prstGeom prst="rect">
            <a:avLst/>
          </a:prstGeom>
        </p:spPr>
      </p:pic>
    </p:spTree>
    <p:extLst>
      <p:ext uri="{BB962C8B-B14F-4D97-AF65-F5344CB8AC3E}">
        <p14:creationId xmlns:p14="http://schemas.microsoft.com/office/powerpoint/2010/main" val="78736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 Prepared Note Sheet</a:t>
            </a:r>
            <a:endParaRPr lang="en-US" dirty="0"/>
          </a:p>
        </p:txBody>
      </p:sp>
      <p:grpSp>
        <p:nvGrpSpPr>
          <p:cNvPr id="4" name="Group 3" descr="Image of Be Prepared Note Sheet highlighting sections: Today I want to talk about..., I have questions or concerns about..., and My health goals are..."/>
          <p:cNvGrpSpPr/>
          <p:nvPr/>
        </p:nvGrpSpPr>
        <p:grpSpPr>
          <a:xfrm>
            <a:off x="228600" y="990600"/>
            <a:ext cx="8839200" cy="5029200"/>
            <a:chOff x="228600" y="990600"/>
            <a:chExt cx="8839200" cy="5029200"/>
          </a:xfrm>
        </p:grpSpPr>
        <p:pic>
          <p:nvPicPr>
            <p:cNvPr id="1026" name="Picture 2" descr="Image of Be Prepared Note Sheet"/>
            <p:cNvPicPr>
              <a:picLocks noChangeAspect="1" noChangeArrowheads="1"/>
            </p:cNvPicPr>
            <p:nvPr/>
          </p:nvPicPr>
          <p:blipFill>
            <a:blip r:embed="rId3" cstate="print"/>
            <a:srcRect/>
            <a:stretch>
              <a:fillRect/>
            </a:stretch>
          </p:blipFill>
          <p:spPr bwMode="auto">
            <a:xfrm>
              <a:off x="2209800" y="990600"/>
              <a:ext cx="3886200" cy="5029200"/>
            </a:xfrm>
            <a:prstGeom prst="rect">
              <a:avLst/>
            </a:prstGeom>
            <a:noFill/>
            <a:ln>
              <a:solidFill>
                <a:schemeClr val="accent3"/>
              </a:solidFill>
            </a:ln>
            <a:effectLst>
              <a:outerShdw blurRad="50800" dist="38100" dir="2700000" algn="tl" rotWithShape="0">
                <a:prstClr val="black">
                  <a:alpha val="40000"/>
                </a:prstClr>
              </a:outerShdw>
            </a:effectLst>
          </p:spPr>
        </p:pic>
        <p:pic>
          <p:nvPicPr>
            <p:cNvPr id="3" name="Picture 2" descr="Box with text: Today I want to talk about..."/>
            <p:cNvPicPr>
              <a:picLocks noChangeAspect="1" noChangeArrowheads="1"/>
            </p:cNvPicPr>
            <p:nvPr/>
          </p:nvPicPr>
          <p:blipFill>
            <a:blip r:embed="rId3" cstate="print"/>
            <a:srcRect l="5229" t="10732" r="59314" b="84849"/>
            <a:stretch>
              <a:fillRect/>
            </a:stretch>
          </p:blipFill>
          <p:spPr bwMode="auto">
            <a:xfrm>
              <a:off x="228600" y="1981200"/>
              <a:ext cx="2362200" cy="381000"/>
            </a:xfrm>
            <a:prstGeom prst="roundRect">
              <a:avLst/>
            </a:prstGeom>
            <a:noFill/>
            <a:ln w="19050">
              <a:solidFill>
                <a:schemeClr val="accent3"/>
              </a:solidFill>
            </a:ln>
          </p:spPr>
        </p:pic>
        <p:pic>
          <p:nvPicPr>
            <p:cNvPr id="5" name="Picture 4" descr="Box highlighting section showing concerns and questions"/>
            <p:cNvPicPr>
              <a:picLocks noChangeAspect="1" noChangeArrowheads="1"/>
            </p:cNvPicPr>
            <p:nvPr/>
          </p:nvPicPr>
          <p:blipFill>
            <a:blip r:embed="rId3" cstate="print"/>
            <a:srcRect l="4902" t="32576" r="3922" b="57576"/>
            <a:stretch>
              <a:fillRect/>
            </a:stretch>
          </p:blipFill>
          <p:spPr bwMode="auto">
            <a:xfrm>
              <a:off x="4114800" y="3200400"/>
              <a:ext cx="4953000" cy="692355"/>
            </a:xfrm>
            <a:prstGeom prst="roundRect">
              <a:avLst/>
            </a:prstGeom>
            <a:noFill/>
            <a:ln w="19050">
              <a:solidFill>
                <a:schemeClr val="accent3"/>
              </a:solidFill>
            </a:ln>
          </p:spPr>
        </p:pic>
        <p:pic>
          <p:nvPicPr>
            <p:cNvPr id="6" name="Picture 5" descr="Box with text: My health goals are..."/>
            <p:cNvPicPr>
              <a:picLocks noChangeAspect="1" noChangeArrowheads="1"/>
            </p:cNvPicPr>
            <p:nvPr/>
          </p:nvPicPr>
          <p:blipFill>
            <a:blip r:embed="rId3" cstate="print"/>
            <a:srcRect l="4902" t="61363" r="62807" b="34091"/>
            <a:stretch>
              <a:fillRect/>
            </a:stretch>
          </p:blipFill>
          <p:spPr bwMode="auto">
            <a:xfrm>
              <a:off x="304800" y="4419600"/>
              <a:ext cx="2362200" cy="430306"/>
            </a:xfrm>
            <a:prstGeom prst="roundRect">
              <a:avLst/>
            </a:prstGeom>
            <a:noFill/>
            <a:ln w="19050">
              <a:solidFill>
                <a:schemeClr val="accent3"/>
              </a:solidFill>
            </a:ln>
          </p:spPr>
        </p:pic>
        <p:cxnSp>
          <p:nvCxnSpPr>
            <p:cNvPr id="11" name="Shape 10"/>
            <p:cNvCxnSpPr>
              <a:endCxn id="3" idx="0"/>
            </p:cNvCxnSpPr>
            <p:nvPr/>
          </p:nvCxnSpPr>
          <p:spPr>
            <a:xfrm rot="10800000" flipV="1">
              <a:off x="1409700" y="1600200"/>
              <a:ext cx="1028700" cy="381000"/>
            </a:xfrm>
            <a:prstGeom prst="bentConnector2">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4" name="Shape 13"/>
            <p:cNvCxnSpPr>
              <a:endCxn id="5" idx="0"/>
            </p:cNvCxnSpPr>
            <p:nvPr/>
          </p:nvCxnSpPr>
          <p:spPr>
            <a:xfrm>
              <a:off x="4114800" y="2788920"/>
              <a:ext cx="2476500" cy="411480"/>
            </a:xfrm>
            <a:prstGeom prst="bentConnector2">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9" name="Shape 18"/>
            <p:cNvCxnSpPr>
              <a:endCxn id="6" idx="0"/>
            </p:cNvCxnSpPr>
            <p:nvPr/>
          </p:nvCxnSpPr>
          <p:spPr>
            <a:xfrm rot="10800000" flipV="1">
              <a:off x="1485900" y="4191000"/>
              <a:ext cx="952500" cy="228600"/>
            </a:xfrm>
            <a:prstGeom prst="bentConnector2">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a:t>
            </a:r>
            <a:endParaRPr lang="en-US" dirty="0"/>
          </a:p>
        </p:txBody>
      </p:sp>
      <p:sp>
        <p:nvSpPr>
          <p:cNvPr id="3" name="Content Placeholder 2"/>
          <p:cNvSpPr>
            <a:spLocks noGrp="1"/>
          </p:cNvSpPr>
          <p:nvPr>
            <p:ph idx="1"/>
          </p:nvPr>
        </p:nvSpPr>
        <p:spPr>
          <a:xfrm>
            <a:off x="3276600" y="1189037"/>
            <a:ext cx="5410200" cy="5135563"/>
          </a:xfrm>
        </p:spPr>
        <p:txBody>
          <a:bodyPr>
            <a:normAutofit/>
          </a:bodyPr>
          <a:lstStyle/>
          <a:p>
            <a:r>
              <a:rPr lang="en-US" dirty="0" smtClean="0"/>
              <a:t>There are significant time pressures in primary care and patients often arrive unprepared. </a:t>
            </a:r>
          </a:p>
          <a:p>
            <a:r>
              <a:rPr lang="en-US" dirty="0" smtClean="0"/>
              <a:t>The strategy helps patients come better prepared so time is used more effectively.</a:t>
            </a:r>
          </a:p>
        </p:txBody>
      </p:sp>
      <p:pic>
        <p:nvPicPr>
          <p:cNvPr id="2050" name="Picture 2" descr="Alarm clock"/>
          <p:cNvPicPr>
            <a:picLocks noChangeAspect="1" noChangeArrowheads="1"/>
          </p:cNvPicPr>
          <p:nvPr/>
        </p:nvPicPr>
        <p:blipFill>
          <a:blip r:embed="rId3" cstate="print"/>
          <a:srcRect/>
          <a:stretch>
            <a:fillRect/>
          </a:stretch>
        </p:blipFill>
        <p:spPr bwMode="auto">
          <a:xfrm>
            <a:off x="-228600" y="808037"/>
            <a:ext cx="3736975" cy="37369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it help me?</a:t>
            </a:r>
            <a:endParaRPr lang="en-US" dirty="0"/>
          </a:p>
        </p:txBody>
      </p:sp>
      <p:sp>
        <p:nvSpPr>
          <p:cNvPr id="3" name="Content Placeholder 2"/>
          <p:cNvSpPr>
            <a:spLocks noGrp="1"/>
          </p:cNvSpPr>
          <p:nvPr>
            <p:ph idx="1"/>
          </p:nvPr>
        </p:nvSpPr>
        <p:spPr>
          <a:xfrm>
            <a:off x="304800" y="1189037"/>
            <a:ext cx="8382000" cy="5135563"/>
          </a:xfrm>
        </p:spPr>
        <p:txBody>
          <a:bodyPr>
            <a:normAutofit/>
          </a:bodyPr>
          <a:lstStyle/>
          <a:p>
            <a:pPr indent="0">
              <a:buNone/>
            </a:pPr>
            <a:r>
              <a:rPr lang="en-US" dirty="0" smtClean="0">
                <a:solidFill>
                  <a:schemeClr val="accent5">
                    <a:lumMod val="50000"/>
                  </a:schemeClr>
                </a:solidFill>
              </a:rPr>
              <a:t>When patients </a:t>
            </a:r>
            <a:r>
              <a:rPr lang="en-US" dirty="0" smtClean="0">
                <a:solidFill>
                  <a:schemeClr val="accent6">
                    <a:lumMod val="75000"/>
                  </a:schemeClr>
                </a:solidFill>
              </a:rPr>
              <a:t>wrote down an agenda </a:t>
            </a:r>
            <a:r>
              <a:rPr lang="en-US" dirty="0" smtClean="0">
                <a:solidFill>
                  <a:schemeClr val="accent5">
                    <a:lumMod val="50000"/>
                  </a:schemeClr>
                </a:solidFill>
              </a:rPr>
              <a:t>before their primary care visit, </a:t>
            </a:r>
            <a:r>
              <a:rPr lang="en-US" b="1" dirty="0" smtClean="0">
                <a:solidFill>
                  <a:schemeClr val="accent5">
                    <a:lumMod val="50000"/>
                  </a:schemeClr>
                </a:solidFill>
              </a:rPr>
              <a:t>74% of clinicians </a:t>
            </a:r>
            <a:r>
              <a:rPr lang="en-US" dirty="0" smtClean="0">
                <a:solidFill>
                  <a:schemeClr val="accent5">
                    <a:lumMod val="50000"/>
                  </a:schemeClr>
                </a:solidFill>
              </a:rPr>
              <a:t>and </a:t>
            </a:r>
            <a:r>
              <a:rPr lang="en-US" b="1" dirty="0" smtClean="0">
                <a:solidFill>
                  <a:schemeClr val="accent5">
                    <a:lumMod val="50000"/>
                  </a:schemeClr>
                </a:solidFill>
              </a:rPr>
              <a:t>79% of patients </a:t>
            </a:r>
            <a:r>
              <a:rPr lang="en-US" dirty="0" smtClean="0">
                <a:solidFill>
                  <a:schemeClr val="accent5">
                    <a:lumMod val="50000"/>
                  </a:schemeClr>
                </a:solidFill>
              </a:rPr>
              <a:t>agreed that communication during the visit </a:t>
            </a:r>
            <a:r>
              <a:rPr lang="en-US" b="1" dirty="0" smtClean="0">
                <a:solidFill>
                  <a:schemeClr val="accent5">
                    <a:lumMod val="50000"/>
                  </a:schemeClr>
                </a:solidFill>
              </a:rPr>
              <a:t>improved</a:t>
            </a:r>
            <a:r>
              <a:rPr lang="en-US" dirty="0" smtClean="0">
                <a:solidFill>
                  <a:schemeClr val="accent5">
                    <a:lumMod val="50000"/>
                  </a:schemeClr>
                </a:solidFill>
              </a:rPr>
              <a:t>. </a:t>
            </a:r>
          </a:p>
          <a:p>
            <a:endParaRPr lang="en-US" dirty="0" smtClean="0">
              <a:solidFill>
                <a:schemeClr val="accent5">
                  <a:lumMod val="50000"/>
                </a:schemeClr>
              </a:solidFill>
            </a:endParaRPr>
          </a:p>
          <a:p>
            <a:pPr indent="0">
              <a:buNone/>
            </a:pPr>
            <a:endParaRPr lang="en-US" dirty="0" smtClean="0">
              <a:solidFill>
                <a:schemeClr val="accent5">
                  <a:lumMod val="50000"/>
                </a:schemeClr>
              </a:solidFill>
            </a:endParaRPr>
          </a:p>
          <a:p>
            <a:pPr indent="0">
              <a:buNone/>
            </a:pPr>
            <a:r>
              <a:rPr lang="en-US" dirty="0" smtClean="0">
                <a:solidFill>
                  <a:schemeClr val="accent5">
                    <a:lumMod val="50000"/>
                  </a:schemeClr>
                </a:solidFill>
              </a:rPr>
              <a:t>Over </a:t>
            </a:r>
            <a:r>
              <a:rPr lang="en-US" b="1" dirty="0" smtClean="0">
                <a:solidFill>
                  <a:schemeClr val="accent5">
                    <a:lumMod val="50000"/>
                  </a:schemeClr>
                </a:solidFill>
              </a:rPr>
              <a:t>80% of the clinicians </a:t>
            </a:r>
            <a:r>
              <a:rPr lang="en-US" dirty="0" smtClean="0">
                <a:solidFill>
                  <a:schemeClr val="accent5">
                    <a:lumMod val="50000"/>
                  </a:schemeClr>
                </a:solidFill>
              </a:rPr>
              <a:t>in the study </a:t>
            </a:r>
            <a:r>
              <a:rPr lang="en-US" i="1" dirty="0" smtClean="0">
                <a:solidFill>
                  <a:schemeClr val="accent5">
                    <a:lumMod val="50000"/>
                  </a:schemeClr>
                </a:solidFill>
              </a:rPr>
              <a:t>wanted patients to continue </a:t>
            </a:r>
            <a:r>
              <a:rPr lang="en-US" dirty="0" smtClean="0">
                <a:solidFill>
                  <a:schemeClr val="accent5">
                    <a:lumMod val="50000"/>
                  </a:schemeClr>
                </a:solidFill>
              </a:rPr>
              <a:t>to </a:t>
            </a:r>
            <a:r>
              <a:rPr lang="en-US" dirty="0" smtClean="0">
                <a:solidFill>
                  <a:schemeClr val="accent6">
                    <a:lumMod val="75000"/>
                  </a:schemeClr>
                </a:solidFill>
              </a:rPr>
              <a:t>write down an agenda.</a:t>
            </a:r>
          </a:p>
        </p:txBody>
      </p:sp>
      <p:cxnSp>
        <p:nvCxnSpPr>
          <p:cNvPr id="5" name="Straight Connector 4" descr="decorative line"/>
          <p:cNvCxnSpPr/>
          <p:nvPr/>
        </p:nvCxnSpPr>
        <p:spPr>
          <a:xfrm>
            <a:off x="228600" y="3735318"/>
            <a:ext cx="8763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Point Star 5" descr="Drawing of a 5-point star"/>
          <p:cNvSpPr/>
          <p:nvPr/>
        </p:nvSpPr>
        <p:spPr>
          <a:xfrm>
            <a:off x="5410200" y="1341437"/>
            <a:ext cx="3581400" cy="3382963"/>
          </a:xfrm>
          <a:prstGeom prst="star5">
            <a:avLst>
              <a:gd name="adj" fmla="val 28667"/>
              <a:gd name="hf" fmla="val 105146"/>
              <a:gd name="vf" fmla="val 11055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How do I use it?</a:t>
            </a:r>
            <a:endParaRPr lang="en-US" dirty="0"/>
          </a:p>
        </p:txBody>
      </p:sp>
      <p:sp>
        <p:nvSpPr>
          <p:cNvPr id="3" name="Content Placeholder 2"/>
          <p:cNvSpPr>
            <a:spLocks noGrp="1"/>
          </p:cNvSpPr>
          <p:nvPr>
            <p:ph sz="half" idx="1"/>
          </p:nvPr>
        </p:nvSpPr>
        <p:spPr/>
        <p:txBody>
          <a:bodyPr>
            <a:normAutofit lnSpcReduction="10000"/>
          </a:bodyPr>
          <a:lstStyle/>
          <a:p>
            <a:pPr>
              <a:lnSpc>
                <a:spcPct val="150000"/>
              </a:lnSpc>
            </a:pPr>
            <a:r>
              <a:rPr lang="en-US" dirty="0" smtClean="0"/>
              <a:t>Identifying patients </a:t>
            </a:r>
          </a:p>
          <a:p>
            <a:pPr>
              <a:lnSpc>
                <a:spcPct val="150000"/>
              </a:lnSpc>
            </a:pPr>
            <a:r>
              <a:rPr lang="en-US" dirty="0" smtClean="0"/>
              <a:t>Handing out </a:t>
            </a:r>
          </a:p>
          <a:p>
            <a:pPr>
              <a:lnSpc>
                <a:spcPct val="150000"/>
              </a:lnSpc>
            </a:pPr>
            <a:r>
              <a:rPr lang="en-US" dirty="0" smtClean="0"/>
              <a:t>Asking about </a:t>
            </a:r>
          </a:p>
          <a:p>
            <a:pPr>
              <a:lnSpc>
                <a:spcPct val="150000"/>
              </a:lnSpc>
            </a:pPr>
            <a:r>
              <a:rPr lang="en-US" dirty="0" smtClean="0"/>
              <a:t>Offering to help fill out </a:t>
            </a:r>
          </a:p>
          <a:p>
            <a:pPr>
              <a:lnSpc>
                <a:spcPct val="150000"/>
              </a:lnSpc>
            </a:pPr>
            <a:r>
              <a:rPr lang="en-US" dirty="0" smtClean="0"/>
              <a:t>Reviewing and discussing </a:t>
            </a:r>
          </a:p>
          <a:p>
            <a:endParaRPr lang="en-US" dirty="0"/>
          </a:p>
        </p:txBody>
      </p:sp>
      <p:sp>
        <p:nvSpPr>
          <p:cNvPr id="4" name="Content Placeholder 3" descr="Text box: Customize this slide to match your practice's implementation strategy."/>
          <p:cNvSpPr>
            <a:spLocks noGrp="1"/>
          </p:cNvSpPr>
          <p:nvPr>
            <p:ph sz="half" idx="2"/>
          </p:nvPr>
        </p:nvSpPr>
        <p:spPr>
          <a:xfrm>
            <a:off x="6248400" y="2514601"/>
            <a:ext cx="1905000" cy="1600200"/>
          </a:xfrm>
        </p:spPr>
        <p:txBody>
          <a:bodyPr>
            <a:normAutofit lnSpcReduction="10000"/>
          </a:bodyPr>
          <a:lstStyle/>
          <a:p>
            <a:pPr marL="0" indent="0" algn="ctr">
              <a:buNone/>
            </a:pPr>
            <a:r>
              <a:rPr lang="en-US" sz="2000" b="1" i="1" dirty="0"/>
              <a:t>Customize this slide to match your practice's implementation strategy</a:t>
            </a:r>
            <a:r>
              <a:rPr lang="en-US" sz="2000" b="1" i="1" dirty="0" smtClean="0"/>
              <a:t>.</a:t>
            </a:r>
            <a:endParaRPr lang="en-US" sz="2000"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tools are available?</a:t>
            </a:r>
            <a:endParaRPr lang="en-US" dirty="0"/>
          </a:p>
        </p:txBody>
      </p:sp>
      <p:grpSp>
        <p:nvGrpSpPr>
          <p:cNvPr id="5" name="Group 4" descr="Images of Be Prepared tools: not sheet, scripts, and poster"/>
          <p:cNvGrpSpPr/>
          <p:nvPr/>
        </p:nvGrpSpPr>
        <p:grpSpPr>
          <a:xfrm>
            <a:off x="1295400" y="1216152"/>
            <a:ext cx="6524105" cy="5352287"/>
            <a:chOff x="1295400" y="1216152"/>
            <a:chExt cx="6524105" cy="5352287"/>
          </a:xfrm>
        </p:grpSpPr>
        <p:pic>
          <p:nvPicPr>
            <p:cNvPr id="4" name="Picture 3" descr="Image of Be Prepared scrip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857" y="1216152"/>
              <a:ext cx="2898648" cy="3751194"/>
            </a:xfrm>
            <a:prstGeom prst="rect">
              <a:avLst/>
            </a:prstGeom>
            <a:ln w="3175">
              <a:solidFill>
                <a:schemeClr val="accent3"/>
              </a:solidFill>
            </a:ln>
          </p:spPr>
        </p:pic>
        <p:grpSp>
          <p:nvGrpSpPr>
            <p:cNvPr id="3" name="Group 2" descr="Tools for the Be Prepared To Be Engaged strategy"/>
            <p:cNvGrpSpPr/>
            <p:nvPr/>
          </p:nvGrpSpPr>
          <p:grpSpPr>
            <a:xfrm>
              <a:off x="1295400" y="1219200"/>
              <a:ext cx="4725784" cy="5349239"/>
              <a:chOff x="1295400" y="1219200"/>
              <a:chExt cx="4725784" cy="5349239"/>
            </a:xfrm>
          </p:grpSpPr>
          <p:pic>
            <p:nvPicPr>
              <p:cNvPr id="3076" name="Picture 4" descr="Image of Be Prepared note sheet"/>
              <p:cNvPicPr>
                <a:picLocks noChangeAspect="1" noChangeArrowheads="1"/>
              </p:cNvPicPr>
              <p:nvPr/>
            </p:nvPicPr>
            <p:blipFill>
              <a:blip r:embed="rId4" cstate="print"/>
              <a:srcRect/>
              <a:stretch>
                <a:fillRect/>
              </a:stretch>
            </p:blipFill>
            <p:spPr bwMode="auto">
              <a:xfrm>
                <a:off x="1295400" y="1219200"/>
                <a:ext cx="2896986" cy="3749040"/>
              </a:xfrm>
              <a:prstGeom prst="rect">
                <a:avLst/>
              </a:prstGeom>
              <a:noFill/>
              <a:ln w="3175">
                <a:solidFill>
                  <a:schemeClr val="accent3"/>
                </a:solidFill>
              </a:ln>
            </p:spPr>
          </p:pic>
          <p:pic>
            <p:nvPicPr>
              <p:cNvPr id="3075" name="Picture 3" descr="Image of Be Prepared poste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124200" y="2819400"/>
                <a:ext cx="2896984" cy="3749039"/>
              </a:xfrm>
              <a:prstGeom prst="rect">
                <a:avLst/>
              </a:prstGeom>
              <a:noFill/>
              <a:ln w="3175">
                <a:solidFill>
                  <a:schemeClr val="accent3"/>
                </a:solidFill>
              </a:ln>
            </p:spPr>
          </p:pic>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Point Star 9" descr="Drawing of a 5-point star "/>
          <p:cNvSpPr/>
          <p:nvPr/>
        </p:nvSpPr>
        <p:spPr>
          <a:xfrm>
            <a:off x="5334000" y="1219199"/>
            <a:ext cx="3581400" cy="3382963"/>
          </a:xfrm>
          <a:prstGeom prst="star5">
            <a:avLst>
              <a:gd name="adj" fmla="val 28667"/>
              <a:gd name="hf" fmla="val 105146"/>
              <a:gd name="vf" fmla="val 11055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How will we evaluate it?</a:t>
            </a:r>
            <a:endParaRPr lang="en-US" dirty="0"/>
          </a:p>
        </p:txBody>
      </p:sp>
      <p:sp>
        <p:nvSpPr>
          <p:cNvPr id="3" name="Content Placeholder 2"/>
          <p:cNvSpPr>
            <a:spLocks noGrp="1"/>
          </p:cNvSpPr>
          <p:nvPr>
            <p:ph sz="half" idx="1"/>
          </p:nvPr>
        </p:nvSpPr>
        <p:spPr/>
        <p:txBody>
          <a:bodyPr/>
          <a:lstStyle/>
          <a:p>
            <a:r>
              <a:rPr lang="en-US" dirty="0" smtClean="0"/>
              <a:t>Number of </a:t>
            </a:r>
            <a:r>
              <a:rPr lang="en-US" dirty="0" err="1" smtClean="0"/>
              <a:t>followup</a:t>
            </a:r>
            <a:r>
              <a:rPr lang="en-US" dirty="0" smtClean="0"/>
              <a:t> questions</a:t>
            </a:r>
          </a:p>
          <a:p>
            <a:r>
              <a:rPr lang="en-US" dirty="0" smtClean="0"/>
              <a:t>Visit length</a:t>
            </a:r>
          </a:p>
          <a:p>
            <a:r>
              <a:rPr lang="en-US" dirty="0" smtClean="0"/>
              <a:t>Satisfaction</a:t>
            </a:r>
          </a:p>
          <a:p>
            <a:r>
              <a:rPr lang="en-US" dirty="0" smtClean="0"/>
              <a:t>Reported use:</a:t>
            </a:r>
          </a:p>
          <a:p>
            <a:pPr lvl="1"/>
            <a:r>
              <a:rPr lang="en-US" dirty="0" smtClean="0"/>
              <a:t>Receive note sheet.</a:t>
            </a:r>
          </a:p>
          <a:p>
            <a:pPr lvl="1"/>
            <a:r>
              <a:rPr lang="en-US" dirty="0" smtClean="0"/>
              <a:t>Fill out note sheet.</a:t>
            </a:r>
          </a:p>
        </p:txBody>
      </p:sp>
      <p:sp>
        <p:nvSpPr>
          <p:cNvPr id="4" name="Content Placeholder 3"/>
          <p:cNvSpPr>
            <a:spLocks noGrp="1"/>
          </p:cNvSpPr>
          <p:nvPr>
            <p:ph sz="half" idx="2"/>
          </p:nvPr>
        </p:nvSpPr>
        <p:spPr>
          <a:xfrm>
            <a:off x="6119315" y="2377281"/>
            <a:ext cx="1981200" cy="1661319"/>
          </a:xfrm>
        </p:spPr>
        <p:txBody>
          <a:bodyPr/>
          <a:lstStyle/>
          <a:p>
            <a:pPr marL="0" indent="0" algn="ctr">
              <a:buNone/>
            </a:pPr>
            <a:r>
              <a:rPr lang="en-US" sz="2000" b="1" i="1" dirty="0"/>
              <a:t>Customize this slide to match your practice's implementation strategy</a:t>
            </a:r>
            <a:r>
              <a:rPr lang="en-US" sz="2000" b="1" i="1" dirty="0" smtClean="0"/>
              <a:t>.</a:t>
            </a:r>
            <a:endParaRPr lang="en-US" sz="2000" b="1" i="1" dirty="0"/>
          </a:p>
        </p:txBody>
      </p:sp>
      <p:pic>
        <p:nvPicPr>
          <p:cNvPr id="7" name="Picture 6" descr="Clipboard icon representing the Be Prepared To Be Engaged strategy"/>
          <p:cNvPicPr>
            <a:picLocks noChangeAspect="1" noChangeArrowheads="1"/>
          </p:cNvPicPr>
          <p:nvPr/>
        </p:nvPicPr>
        <p:blipFill>
          <a:blip r:embed="rId3" cstate="print"/>
          <a:stretch>
            <a:fillRect/>
          </a:stretch>
        </p:blipFill>
        <p:spPr bwMode="auto">
          <a:xfrm>
            <a:off x="6781800" y="4876800"/>
            <a:ext cx="1828800" cy="1828800"/>
          </a:xfrm>
          <a:prstGeom prst="rect">
            <a:avLst/>
          </a:prstGeom>
          <a:noFill/>
        </p:spPr>
      </p:pic>
      <p:sp>
        <p:nvSpPr>
          <p:cNvPr id="11" name="Content Placeholder 5" descr="Text box with Customize this slide to match your practice's implementation strategy."/>
          <p:cNvSpPr txBox="1">
            <a:spLocks/>
          </p:cNvSpPr>
          <p:nvPr/>
        </p:nvSpPr>
        <p:spPr>
          <a:xfrm>
            <a:off x="6134100" y="2224881"/>
            <a:ext cx="1981200" cy="167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b="1" i="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ientSafety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1284</TotalTime>
  <Words>1617</Words>
  <Application>Microsoft Office PowerPoint</Application>
  <PresentationFormat>On-screen Show (4:3)</PresentationFormat>
  <Paragraphs>107</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Courier New</vt:lpstr>
      <vt:lpstr>Times New Roman</vt:lpstr>
      <vt:lpstr>PatientSafetyPage1</vt:lpstr>
      <vt:lpstr>PatientSafetyPage2+</vt:lpstr>
      <vt:lpstr>Be Prepared To Be Engaged</vt:lpstr>
      <vt:lpstr>What is it?</vt:lpstr>
      <vt:lpstr>Be Prepared Note Sheet</vt:lpstr>
      <vt:lpstr>Why is it important?</vt:lpstr>
      <vt:lpstr>How can it help me?</vt:lpstr>
      <vt:lpstr>How do I use it?</vt:lpstr>
      <vt:lpstr>What tools are available?</vt:lpstr>
      <vt:lpstr>How will we evaluate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Bonnett, Doreen (AHRQ/OC)</cp:lastModifiedBy>
  <cp:revision>133</cp:revision>
  <dcterms:created xsi:type="dcterms:W3CDTF">2014-06-17T23:27:54Z</dcterms:created>
  <dcterms:modified xsi:type="dcterms:W3CDTF">2018-04-10T18:19:02Z</dcterms:modified>
</cp:coreProperties>
</file>