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6" r:id="rId3"/>
    <p:sldId id="286" r:id="rId4"/>
    <p:sldId id="300" r:id="rId5"/>
    <p:sldId id="289" r:id="rId6"/>
    <p:sldId id="293" r:id="rId7"/>
    <p:sldId id="290" r:id="rId8"/>
    <p:sldId id="291" r:id="rId9"/>
    <p:sldId id="294" r:id="rId10"/>
    <p:sldId id="297" r:id="rId11"/>
    <p:sldId id="296" r:id="rId12"/>
    <p:sldId id="292" r:id="rId13"/>
  </p:sldIdLst>
  <p:sldSz cx="9144000" cy="6858000" type="screen4x3"/>
  <p:notesSz cx="7010400" cy="92964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lley Baker" initials="KB" lastIdx="6" clrIdx="0"/>
  <p:cmAuthor id="1" name="Bonnett, Doreen (AHRQ/OC)" initials="BD("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vertBarState="maximized">
    <p:restoredLeft sz="34587" autoAdjust="0"/>
    <p:restoredTop sz="86377" autoAdjust="0"/>
  </p:normalViewPr>
  <p:slideViewPr>
    <p:cSldViewPr>
      <p:cViewPr varScale="1">
        <p:scale>
          <a:sx n="96" d="100"/>
          <a:sy n="96" d="100"/>
        </p:scale>
        <p:origin x="1578"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95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46028F3-3840-46B9-BD2C-38D61487C88D}" type="datetimeFigureOut">
              <a:rPr lang="en-US" smtClean="0"/>
              <a:pPr/>
              <a:t>4/10/2018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D612C43-7281-4B81-9204-AE17A482DDDD}" type="slidenum">
              <a:rPr lang="en-US" smtClean="0"/>
              <a:pPr/>
              <a:t>‹#›</a:t>
            </a:fld>
            <a:endParaRPr lang="en-US"/>
          </a:p>
        </p:txBody>
      </p:sp>
    </p:spTree>
    <p:extLst>
      <p:ext uri="{BB962C8B-B14F-4D97-AF65-F5344CB8AC3E}">
        <p14:creationId xmlns:p14="http://schemas.microsoft.com/office/powerpoint/2010/main" val="303116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a:xfrm>
            <a:off x="701040" y="4114800"/>
            <a:ext cx="5608320" cy="3660458"/>
          </a:xfrm>
        </p:spPr>
        <p:txBody>
          <a:bodyPr>
            <a:normAutofit/>
          </a:bodyPr>
          <a:lstStyle/>
          <a:p>
            <a:r>
              <a:rPr lang="en-US" dirty="0" smtClean="0"/>
              <a:t>The Agency</a:t>
            </a:r>
            <a:r>
              <a:rPr lang="en-US" baseline="0" dirty="0" smtClean="0"/>
              <a:t> for Healthcare Research and Quality, or AHRQ, funded the development of a Guide to Improving Patient Safety in Primary Care Settings by Engaging Patients and Families. AHRQ is a Federal agency whose mission is </a:t>
            </a:r>
            <a:r>
              <a:rPr lang="en-US" dirty="0" smtClean="0"/>
              <a:t>to produce evidence to make health care safer, higher quality, and more accessible, equitable, and affordable. </a:t>
            </a:r>
            <a:endParaRPr lang="en-US" baseline="0" dirty="0" smtClean="0"/>
          </a:p>
          <a:p>
            <a:endParaRPr lang="en-US" dirty="0" smtClean="0"/>
          </a:p>
          <a:p>
            <a:r>
              <a:rPr lang="en-US" dirty="0" smtClean="0"/>
              <a:t>The</a:t>
            </a:r>
            <a:r>
              <a:rPr lang="en-US" baseline="0" dirty="0" smtClean="0"/>
              <a:t> Guide includes four strategies, and the purpose of the strategies is to create</a:t>
            </a:r>
            <a:r>
              <a:rPr lang="en-US" dirty="0" smtClean="0"/>
              <a:t> opportunities for meaningful engagement between primary care practices and their patients and families to improve patient safety. </a:t>
            </a:r>
          </a:p>
          <a:p>
            <a:endParaRPr lang="en-US" baseline="0" dirty="0" smtClean="0"/>
          </a:p>
          <a:p>
            <a:r>
              <a:rPr lang="en-US" baseline="0" dirty="0" smtClean="0"/>
              <a:t>Our practice has chosen to adopt Create a Safe Medicine List Together and [list other strategies]. Today we’re going to talk about Create a Safe Medicine List Together. </a:t>
            </a:r>
            <a:endParaRPr lang="en-US" dirty="0" smtClean="0"/>
          </a:p>
        </p:txBody>
      </p:sp>
      <p:sp>
        <p:nvSpPr>
          <p:cNvPr id="4" name="Slide Number Placeholder 3"/>
          <p:cNvSpPr>
            <a:spLocks noGrp="1"/>
          </p:cNvSpPr>
          <p:nvPr>
            <p:ph type="sldNum" sz="quarter" idx="10"/>
          </p:nvPr>
        </p:nvSpPr>
        <p:spPr/>
        <p:txBody>
          <a:bodyPr/>
          <a:lstStyle/>
          <a:p>
            <a:fld id="{7D612C43-7281-4B81-9204-AE17A482DDD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a:xfrm>
            <a:off x="701040" y="4114800"/>
            <a:ext cx="5608320" cy="3660458"/>
          </a:xfrm>
        </p:spPr>
        <p:txBody>
          <a:bodyPr>
            <a:normAutofit/>
          </a:bodyPr>
          <a:lstStyle/>
          <a:p>
            <a:r>
              <a:rPr lang="en-US" dirty="0" smtClean="0"/>
              <a:t>[Note: This slide is optional, to be used for role play.]</a:t>
            </a:r>
          </a:p>
          <a:p>
            <a:endParaRPr lang="en-US" dirty="0" smtClean="0"/>
          </a:p>
          <a:p>
            <a:r>
              <a:rPr lang="en-US" dirty="0"/>
              <a:t>A </a:t>
            </a:r>
            <a:r>
              <a:rPr lang="en-US" dirty="0" smtClean="0"/>
              <a:t>46-year-old </a:t>
            </a:r>
            <a:r>
              <a:rPr lang="en-US" dirty="0"/>
              <a:t>female patient, Ms. Santiago, is here for a scheduled </a:t>
            </a:r>
            <a:r>
              <a:rPr lang="en-US" dirty="0" err="1" smtClean="0"/>
              <a:t>followup</a:t>
            </a:r>
            <a:r>
              <a:rPr lang="en-US" dirty="0" smtClean="0"/>
              <a:t> </a:t>
            </a:r>
            <a:r>
              <a:rPr lang="en-US" dirty="0"/>
              <a:t>visit. Ms. Santiago was discharged from the hospital </a:t>
            </a:r>
            <a:r>
              <a:rPr lang="en-US" dirty="0" smtClean="0"/>
              <a:t>4 </a:t>
            </a:r>
            <a:r>
              <a:rPr lang="en-US" dirty="0"/>
              <a:t>days ago </a:t>
            </a:r>
            <a:r>
              <a:rPr lang="en-US" dirty="0" smtClean="0"/>
              <a:t>after a </a:t>
            </a:r>
            <a:r>
              <a:rPr lang="en-US" dirty="0"/>
              <a:t>myocardial infarction and the placement of a drug-eluting stent in the </a:t>
            </a:r>
            <a:r>
              <a:rPr lang="en-US" dirty="0" smtClean="0"/>
              <a:t>right coronary artery </a:t>
            </a:r>
            <a:r>
              <a:rPr lang="en-US" dirty="0"/>
              <a:t>through angioplasty. </a:t>
            </a:r>
            <a:r>
              <a:rPr lang="en-US" dirty="0" smtClean="0"/>
              <a:t>Before the </a:t>
            </a:r>
            <a:r>
              <a:rPr lang="en-US" dirty="0"/>
              <a:t>MI, Ms. Santiago had an unremarkable medical history and was taking Vitamin D </a:t>
            </a:r>
            <a:r>
              <a:rPr lang="en-US" dirty="0" smtClean="0"/>
              <a:t>1,000 </a:t>
            </a:r>
            <a:r>
              <a:rPr lang="en-US" dirty="0"/>
              <a:t>mg QD. She is married with three children ages 9, 12, and </a:t>
            </a:r>
            <a:r>
              <a:rPr lang="en-US" dirty="0" smtClean="0"/>
              <a:t>15, </a:t>
            </a:r>
            <a:r>
              <a:rPr lang="en-US" dirty="0"/>
              <a:t>and works full time as an elementary school teacher.</a:t>
            </a:r>
          </a:p>
          <a:p>
            <a:endParaRPr lang="en-US" dirty="0"/>
          </a:p>
          <a:p>
            <a:r>
              <a:rPr lang="en-US" dirty="0"/>
              <a:t>The EHR lists the following medicines for Ms. </a:t>
            </a:r>
            <a:r>
              <a:rPr lang="en-US" dirty="0" smtClean="0"/>
              <a:t>Santiago:</a:t>
            </a:r>
            <a:endParaRPr lang="en-US" dirty="0"/>
          </a:p>
          <a:p>
            <a:pPr marL="628650" lvl="1" indent="-171450">
              <a:buFont typeface="Arial" panose="020B0604020202020204" pitchFamily="34" charset="0"/>
              <a:buChar char="•"/>
            </a:pPr>
            <a:r>
              <a:rPr lang="sv-SE" dirty="0"/>
              <a:t> Vitamin D </a:t>
            </a:r>
            <a:r>
              <a:rPr lang="sv-SE" dirty="0" smtClean="0"/>
              <a:t>1,000 </a:t>
            </a:r>
            <a:r>
              <a:rPr lang="sv-SE" dirty="0"/>
              <a:t>mg – 1 tablet PO QD</a:t>
            </a:r>
          </a:p>
        </p:txBody>
      </p:sp>
      <p:sp>
        <p:nvSpPr>
          <p:cNvPr id="4" name="Slide Number Placeholder 3"/>
          <p:cNvSpPr>
            <a:spLocks noGrp="1"/>
          </p:cNvSpPr>
          <p:nvPr>
            <p:ph type="sldNum" sz="quarter" idx="10"/>
          </p:nvPr>
        </p:nvSpPr>
        <p:spPr/>
        <p:txBody>
          <a:bodyPr/>
          <a:lstStyle/>
          <a:p>
            <a:fld id="{7D612C43-7281-4B81-9204-AE17A482DDD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a:xfrm>
            <a:off x="701040" y="4114800"/>
            <a:ext cx="5608320" cy="3660458"/>
          </a:xfrm>
        </p:spPr>
        <p:txBody>
          <a:bodyPr>
            <a:normAutofit/>
          </a:bodyPr>
          <a:lstStyle/>
          <a:p>
            <a:pPr defTabSz="931774">
              <a:defRPr/>
            </a:pPr>
            <a:r>
              <a:rPr lang="en-US" dirty="0" smtClean="0"/>
              <a:t>[Note: This slide should be customized by</a:t>
            </a:r>
            <a:r>
              <a:rPr lang="en-US" baseline="0" dirty="0" smtClean="0"/>
              <a:t> the practice to communicate practice-specific decisions. Some examples are provided here.]</a:t>
            </a:r>
          </a:p>
          <a:p>
            <a:endParaRPr lang="en-US" dirty="0"/>
          </a:p>
          <a:p>
            <a:r>
              <a:rPr lang="en-US" dirty="0"/>
              <a:t>We will use several measures to evaluate </a:t>
            </a:r>
            <a:r>
              <a:rPr lang="en-US" dirty="0" smtClean="0"/>
              <a:t>effectiveness:</a:t>
            </a:r>
            <a:r>
              <a:rPr lang="en-US" b="1" dirty="0" smtClean="0"/>
              <a:t> </a:t>
            </a:r>
            <a:endParaRPr lang="en-US" b="1" dirty="0"/>
          </a:p>
          <a:p>
            <a:pPr marL="628650" lvl="1" indent="-171450">
              <a:buFont typeface="Arial" panose="020B0604020202020204" pitchFamily="34" charset="0"/>
              <a:buChar char="•"/>
            </a:pPr>
            <a:r>
              <a:rPr lang="en-US" dirty="0" smtClean="0"/>
              <a:t>How </a:t>
            </a:r>
            <a:r>
              <a:rPr lang="en-US" dirty="0"/>
              <a:t>many adverse drug events occur pre- and post-implementation? </a:t>
            </a:r>
          </a:p>
          <a:p>
            <a:pPr marL="628650" lvl="1" indent="-171450">
              <a:buFont typeface="Arial" panose="020B0604020202020204" pitchFamily="34" charset="0"/>
              <a:buChar char="•"/>
            </a:pPr>
            <a:r>
              <a:rPr lang="en-US" dirty="0" smtClean="0"/>
              <a:t>How </a:t>
            </a:r>
            <a:r>
              <a:rPr lang="en-US" dirty="0"/>
              <a:t>many unsafe medicine issues are identified?</a:t>
            </a:r>
          </a:p>
          <a:p>
            <a:pPr marL="628650" lvl="1" indent="-171450">
              <a:buFont typeface="Arial" panose="020B0604020202020204" pitchFamily="34" charset="0"/>
              <a:buChar char="•"/>
            </a:pPr>
            <a:r>
              <a:rPr lang="en-US" dirty="0" smtClean="0"/>
              <a:t>Does </a:t>
            </a:r>
            <a:r>
              <a:rPr lang="en-US" dirty="0"/>
              <a:t>medicine adherence improve?</a:t>
            </a:r>
          </a:p>
          <a:p>
            <a:pPr marL="628650" lvl="1" indent="-171450">
              <a:buFont typeface="Arial" panose="020B0604020202020204" pitchFamily="34" charset="0"/>
              <a:buChar char="•"/>
            </a:pPr>
            <a:r>
              <a:rPr lang="en-US" dirty="0" smtClean="0"/>
              <a:t>What </a:t>
            </a:r>
            <a:r>
              <a:rPr lang="en-US" dirty="0"/>
              <a:t>is patient satisfaction with the strategy? </a:t>
            </a:r>
          </a:p>
          <a:p>
            <a:pPr marL="628650" lvl="1" indent="-171450">
              <a:buFont typeface="Arial" panose="020B0604020202020204" pitchFamily="34" charset="0"/>
              <a:buChar char="•"/>
            </a:pPr>
            <a:r>
              <a:rPr lang="en-US" dirty="0" smtClean="0"/>
              <a:t>What </a:t>
            </a:r>
            <a:r>
              <a:rPr lang="en-US" dirty="0"/>
              <a:t>is clinician satisfaction with the strategy? </a:t>
            </a:r>
          </a:p>
          <a:p>
            <a:endParaRPr lang="en-US" dirty="0"/>
          </a:p>
          <a:p>
            <a:r>
              <a:rPr lang="en-US" dirty="0"/>
              <a:t>We will also evaluate our implementation </a:t>
            </a:r>
            <a:r>
              <a:rPr lang="en-US" dirty="0" smtClean="0"/>
              <a:t>success:</a:t>
            </a:r>
            <a:endParaRPr lang="en-US" dirty="0"/>
          </a:p>
          <a:p>
            <a:pPr marL="628650" lvl="1" indent="-171450">
              <a:buFont typeface="Arial" panose="020B0604020202020204" pitchFamily="34" charset="0"/>
              <a:buChar char="•"/>
            </a:pPr>
            <a:r>
              <a:rPr lang="en-US" dirty="0" smtClean="0"/>
              <a:t>What percentage </a:t>
            </a:r>
            <a:r>
              <a:rPr lang="en-US" dirty="0"/>
              <a:t>of our target patient population brings in their medicines?</a:t>
            </a:r>
          </a:p>
          <a:p>
            <a:pPr marL="628650" lvl="1" indent="-171450">
              <a:buFont typeface="Arial" panose="020B0604020202020204" pitchFamily="34" charset="0"/>
              <a:buChar char="•"/>
            </a:pPr>
            <a:r>
              <a:rPr lang="en-US" dirty="0" smtClean="0"/>
              <a:t>With </a:t>
            </a:r>
            <a:r>
              <a:rPr lang="en-US" dirty="0"/>
              <a:t>what </a:t>
            </a:r>
            <a:r>
              <a:rPr lang="en-US" dirty="0" smtClean="0"/>
              <a:t>percentage </a:t>
            </a:r>
            <a:r>
              <a:rPr lang="en-US" dirty="0"/>
              <a:t>of our target patient population do we work to create a complete and accurate medicine list using the strategy?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D612C43-7281-4B81-9204-AE17A482DDDD}"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a:xfrm>
            <a:off x="701040" y="4114800"/>
            <a:ext cx="5608320" cy="3660458"/>
          </a:xfrm>
        </p:spPr>
        <p:txBody>
          <a:bodyPr>
            <a:normAutofit/>
          </a:bodyPr>
          <a:lstStyle/>
          <a:p>
            <a:r>
              <a:rPr lang="en-US" dirty="0"/>
              <a:t>The Create a Safe Medicine List Together strategy is an effort to engage patients and families to actively participate in developing a complete and accurate medicine list. Patients are asked to bring in all the medicines they take, both prescribed and over the counter, including non-oral medications such as injections, inhalers, ointments, and drops, as well as medicines they only take occasionally. </a:t>
            </a:r>
          </a:p>
          <a:p>
            <a:endParaRPr lang="en-US" dirty="0"/>
          </a:p>
          <a:p>
            <a:pPr defTabSz="931774">
              <a:defRPr/>
            </a:pPr>
            <a:r>
              <a:rPr lang="en-US" dirty="0"/>
              <a:t>Staff within your practice will work with the patients and their families to develop a complete and accurate medicine list, and clinicians will conduct medication reconciliation based on the complete and accurate list. </a:t>
            </a:r>
          </a:p>
          <a:p>
            <a:endParaRPr lang="en-US" dirty="0"/>
          </a:p>
          <a:p>
            <a:endParaRPr lang="en-US" dirty="0"/>
          </a:p>
        </p:txBody>
      </p:sp>
      <p:sp>
        <p:nvSpPr>
          <p:cNvPr id="4" name="Slide Number Placeholder 3"/>
          <p:cNvSpPr>
            <a:spLocks noGrp="1"/>
          </p:cNvSpPr>
          <p:nvPr>
            <p:ph type="sldNum" sz="quarter" idx="10"/>
          </p:nvPr>
        </p:nvSpPr>
        <p:spPr/>
        <p:txBody>
          <a:bodyPr/>
          <a:lstStyle/>
          <a:p>
            <a:fld id="{7D612C43-7281-4B81-9204-AE17A482DDDD}"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a:xfrm>
            <a:off x="304800" y="3749040"/>
            <a:ext cx="6400800" cy="5318760"/>
          </a:xfrm>
        </p:spPr>
        <p:txBody>
          <a:bodyPr>
            <a:normAutofit lnSpcReduction="10000"/>
          </a:bodyPr>
          <a:lstStyle/>
          <a:p>
            <a:r>
              <a:rPr lang="en-US" sz="1200" dirty="0" smtClean="0"/>
              <a:t>According to the </a:t>
            </a:r>
            <a:r>
              <a:rPr lang="en-US" sz="1200" b="0" dirty="0" smtClean="0"/>
              <a:t>Centers for Disease Control and Prevention</a:t>
            </a:r>
            <a:r>
              <a:rPr lang="en-US" sz="1200" dirty="0" smtClean="0"/>
              <a:t>, more than two-thirds of primary care office visits involve drug therapy, with 3.2 billion medicines ordered or provided each year. Studies show that 5 to 7 percent of those prescriptions result in error. That’s at least 160 million errors.</a:t>
            </a:r>
          </a:p>
          <a:p>
            <a:endParaRPr lang="en-US" sz="1200" dirty="0" smtClean="0"/>
          </a:p>
          <a:p>
            <a:r>
              <a:rPr lang="en-US" sz="1200" dirty="0" smtClean="0"/>
              <a:t>Almost half the people in the United States have used at least one prescription in the last 30 days, while one in five has used at least three. More than half of the medicines prescribed to patients on 5 or more medicines are not needed, are contraindicated, or are not taken as prescribed.</a:t>
            </a:r>
          </a:p>
          <a:p>
            <a:endParaRPr lang="en-US" sz="1200" dirty="0" smtClean="0"/>
          </a:p>
          <a:p>
            <a:pPr defTabSz="931774">
              <a:defRPr/>
            </a:pPr>
            <a:r>
              <a:rPr lang="en-US" sz="1200" dirty="0" smtClean="0"/>
              <a:t>In the primary care setting, medication safety issues include prescribing errors, contraindications, overprescribing, </a:t>
            </a:r>
            <a:r>
              <a:rPr lang="en-US" sz="1200" dirty="0" err="1" smtClean="0"/>
              <a:t>underprescribing</a:t>
            </a:r>
            <a:r>
              <a:rPr lang="en-US" sz="1200" dirty="0" smtClean="0"/>
              <a:t>, and patient adherence. Creating a medicine list together can help uncover patients who are unintentionally overdosing by taking both the generic and name brand medicines, are taking outdated prescriptions, or are taking supplements that negatively interact with their prescription medicines.</a:t>
            </a:r>
          </a:p>
          <a:p>
            <a:pPr defTabSz="931774">
              <a:defRPr/>
            </a:pPr>
            <a:endParaRPr lang="en-US" sz="1200" dirty="0" smtClean="0"/>
          </a:p>
          <a:p>
            <a:pPr defTabSz="931774">
              <a:defRPr/>
            </a:pPr>
            <a:r>
              <a:rPr lang="en-US" sz="1200" baseline="0" dirty="0" smtClean="0"/>
              <a:t>One clinician summed it up like this, “</a:t>
            </a:r>
            <a:r>
              <a:rPr lang="en-US" sz="1200" dirty="0" smtClean="0"/>
              <a:t>I think this increases patient safety. The more accurate the list, the better it is for us to be able to manage the patient’s health and medication.  If we know exactly what they are taking and how they are taking it, then we can implement further strategies such as how they </a:t>
            </a:r>
            <a:r>
              <a:rPr lang="en-US" sz="1200" i="1" dirty="0" smtClean="0"/>
              <a:t>should</a:t>
            </a:r>
            <a:r>
              <a:rPr lang="en-US" sz="1200" dirty="0" smtClean="0"/>
              <a:t> be taking their medication, when they should be taking it, or what to avoid, like foods, activities, or over the counter.”</a:t>
            </a:r>
            <a:endParaRPr lang="en-US" sz="1200" baseline="0" dirty="0" smtClean="0"/>
          </a:p>
          <a:p>
            <a:pPr defTabSz="931774">
              <a:defRPr/>
            </a:pPr>
            <a:endParaRPr lang="en-US" sz="1200" baseline="0" dirty="0" smtClean="0"/>
          </a:p>
          <a:p>
            <a:pPr defTabSz="931774">
              <a:defRPr/>
            </a:pPr>
            <a:r>
              <a:rPr lang="en-US" sz="1200" dirty="0" smtClean="0"/>
              <a:t>Patients are especially vulnerable at the interfaces of care—between primary care and specialist or between primary care and acute care. </a:t>
            </a:r>
            <a:r>
              <a:rPr lang="en-US" sz="1200" baseline="0" dirty="0" smtClean="0"/>
              <a:t>Another clinician pointed out, </a:t>
            </a:r>
            <a:r>
              <a:rPr lang="en-US" sz="1200" dirty="0" smtClean="0"/>
              <a:t>“When patients are asked whether they’re taking any other medications, they may say no. But when they bring in their medications, you find all of these medications from specialists that significantly impact their care.”</a:t>
            </a:r>
          </a:p>
          <a:p>
            <a:pPr defTabSz="931774">
              <a:defRPr/>
            </a:pPr>
            <a:endParaRPr lang="en-US" sz="1200" dirty="0" smtClean="0"/>
          </a:p>
          <a:p>
            <a:pPr defTabSz="931774">
              <a:defRPr/>
            </a:pPr>
            <a:r>
              <a:rPr lang="en-US" sz="1200" dirty="0" smtClean="0"/>
              <a:t>And patients appreciate the value. One patient stated, “I brought all my medications to him, and I brought in every one of them. And I’m sure glad I did, because he helped me get all of my medicines straightened out. So I can take them when I can get the best benefit out of my medications. I was taking some in the middle of the day that should not be taken in the middle of the day to do the best that they can.”</a:t>
            </a:r>
          </a:p>
        </p:txBody>
      </p:sp>
      <p:sp>
        <p:nvSpPr>
          <p:cNvPr id="4" name="Slide Number Placeholder 3"/>
          <p:cNvSpPr>
            <a:spLocks noGrp="1"/>
          </p:cNvSpPr>
          <p:nvPr>
            <p:ph type="sldNum" sz="quarter" idx="10"/>
          </p:nvPr>
        </p:nvSpPr>
        <p:spPr/>
        <p:txBody>
          <a:bodyPr/>
          <a:lstStyle/>
          <a:p>
            <a:fld id="{7D612C43-7281-4B81-9204-AE17A482DDDD}" type="slidenum">
              <a:rPr lang="en-US" smtClean="0"/>
              <a:pPr/>
              <a:t>3</a:t>
            </a:fld>
            <a:endParaRPr lang="en-US"/>
          </a:p>
        </p:txBody>
      </p:sp>
    </p:spTree>
    <p:extLst>
      <p:ext uri="{BB962C8B-B14F-4D97-AF65-F5344CB8AC3E}">
        <p14:creationId xmlns:p14="http://schemas.microsoft.com/office/powerpoint/2010/main" val="85518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a:xfrm>
            <a:off x="304800" y="3813048"/>
            <a:ext cx="6400800" cy="4943767"/>
          </a:xfrm>
        </p:spPr>
        <p:txBody>
          <a:bodyPr>
            <a:noAutofit/>
          </a:bodyPr>
          <a:lstStyle/>
          <a:p>
            <a:pPr defTabSz="931774">
              <a:defRPr/>
            </a:pPr>
            <a:r>
              <a:rPr lang="en-US" baseline="0" dirty="0" smtClean="0"/>
              <a:t>The foundational step in any effort to review and manage medicines is ensuring that you have a complete and accurate medicine list for the patient. Patients may not know or remember the names or dosage for all their medicines, and the medicine list in the EHR may not be complete or up to date.  </a:t>
            </a:r>
          </a:p>
          <a:p>
            <a:pPr defTabSz="931774">
              <a:defRPr/>
            </a:pPr>
            <a:endParaRPr lang="en-US" baseline="0" dirty="0" smtClean="0"/>
          </a:p>
          <a:p>
            <a:pPr defTabSz="931774">
              <a:defRPr/>
            </a:pPr>
            <a:r>
              <a:rPr lang="en-US" baseline="0" dirty="0" smtClean="0"/>
              <a:t>Asking patients to bring in all their medicines, including over-the-counter medicines, vitamins, and supplements, and then engaging them in creating a medicine list gives you the best chance </a:t>
            </a:r>
            <a:r>
              <a:rPr lang="en-US" strike="noStrike" baseline="0" dirty="0" smtClean="0"/>
              <a:t>to create</a:t>
            </a:r>
            <a:r>
              <a:rPr lang="en-US" baseline="0" dirty="0" smtClean="0"/>
              <a:t> a medicine list that is complete and accurate. </a:t>
            </a:r>
          </a:p>
          <a:p>
            <a:pPr defTabSz="931774">
              <a:defRPr/>
            </a:pPr>
            <a:endParaRPr lang="en-US" baseline="0" dirty="0" smtClean="0"/>
          </a:p>
          <a:p>
            <a:pPr defTabSz="931774">
              <a:defRPr/>
            </a:pPr>
            <a:r>
              <a:rPr lang="en-US" baseline="0" dirty="0" smtClean="0"/>
              <a:t>One clinician observed, </a:t>
            </a:r>
            <a:r>
              <a:rPr lang="en-US" dirty="0"/>
              <a:t>“It closes the gaps, reduces medication errors, offers the opportunity to reduce the number of prescribed medicines, and improves the clinician and patient relationship.”</a:t>
            </a:r>
          </a:p>
          <a:p>
            <a:pPr defTabSz="931774">
              <a:defRPr/>
            </a:pPr>
            <a:endParaRPr lang="en-US" dirty="0"/>
          </a:p>
          <a:p>
            <a:pPr defTabSz="931774">
              <a:defRPr/>
            </a:pPr>
            <a:r>
              <a:rPr lang="en-US" dirty="0"/>
              <a:t>Here are some examples:</a:t>
            </a:r>
          </a:p>
          <a:p>
            <a:pPr defTabSz="931774">
              <a:defRPr/>
            </a:pPr>
            <a:endParaRPr lang="en-US" dirty="0"/>
          </a:p>
          <a:p>
            <a:pPr defTabSz="931774">
              <a:defRPr/>
            </a:pPr>
            <a:r>
              <a:rPr lang="en-US" dirty="0"/>
              <a:t>“I had a patient that ran out of his blood pressure medications, so he started taking somebody’s medicine that was in the home.  It wasn’t the same medication or a similar dose.  I only learned about it because he brought in the medication.”</a:t>
            </a:r>
          </a:p>
          <a:p>
            <a:pPr defTabSz="931774">
              <a:defRPr/>
            </a:pPr>
            <a:endParaRPr lang="en-US" dirty="0"/>
          </a:p>
          <a:p>
            <a:pPr defTabSz="931774">
              <a:defRPr/>
            </a:pPr>
            <a:r>
              <a:rPr lang="en-US" dirty="0"/>
              <a:t>“One of my chronically ill patients came in and I </a:t>
            </a:r>
            <a:r>
              <a:rPr lang="en-US" dirty="0" smtClean="0"/>
              <a:t>thought, </a:t>
            </a:r>
            <a:r>
              <a:rPr lang="en-US" dirty="0"/>
              <a:t>‘Why is this patient not on </a:t>
            </a:r>
            <a:r>
              <a:rPr lang="en-US" dirty="0" smtClean="0"/>
              <a:t>atorvastatin</a:t>
            </a:r>
            <a:r>
              <a:rPr lang="en-US" dirty="0"/>
              <a:t>?’ I was checking my records and I didn’t see it. The patient wasn’t sure. Then she finally brought in her medications and I saw she was taking it and I was so glad. She was running out of it, and I caught that, so that was really good.”</a:t>
            </a:r>
          </a:p>
          <a:p>
            <a:pPr defTabSz="931774">
              <a:defRPr/>
            </a:pPr>
            <a:endParaRPr lang="en-US" dirty="0"/>
          </a:p>
          <a:p>
            <a:pPr defTabSz="931774">
              <a:defRPr/>
            </a:pPr>
            <a:r>
              <a:rPr lang="en-US" dirty="0"/>
              <a:t>“I had a patient come in with two bottles of the same medicine, which happens quite often. They go in to get their refills, but they hadn’t quite finished their other bottle. He was taking double the dose of the same medication.”</a:t>
            </a:r>
            <a:endParaRPr lang="en-US" baseline="0" dirty="0" smtClean="0"/>
          </a:p>
          <a:p>
            <a:pPr defTabSz="931774">
              <a:defRPr/>
            </a:pPr>
            <a:endParaRPr lang="en-US" baseline="0" dirty="0" smtClean="0"/>
          </a:p>
        </p:txBody>
      </p:sp>
      <p:sp>
        <p:nvSpPr>
          <p:cNvPr id="4" name="Slide Number Placeholder 3"/>
          <p:cNvSpPr>
            <a:spLocks noGrp="1"/>
          </p:cNvSpPr>
          <p:nvPr>
            <p:ph type="sldNum" sz="quarter" idx="10"/>
          </p:nvPr>
        </p:nvSpPr>
        <p:spPr/>
        <p:txBody>
          <a:bodyPr/>
          <a:lstStyle/>
          <a:p>
            <a:fld id="{7D612C43-7281-4B81-9204-AE17A482DDD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a:xfrm>
            <a:off x="701040" y="4114800"/>
            <a:ext cx="5608320" cy="3660458"/>
          </a:xfrm>
        </p:spPr>
        <p:txBody>
          <a:bodyPr>
            <a:normAutofit/>
          </a:bodyPr>
          <a:lstStyle/>
          <a:p>
            <a:pPr defTabSz="931774">
              <a:defRPr/>
            </a:pPr>
            <a:r>
              <a:rPr lang="en-US" dirty="0" smtClean="0"/>
              <a:t>[Note: This slide should be customized by</a:t>
            </a:r>
            <a:r>
              <a:rPr lang="en-US" baseline="0" dirty="0" smtClean="0"/>
              <a:t> the practice to communicate practice-specific decisions. Some examples are provided here.]</a:t>
            </a:r>
          </a:p>
          <a:p>
            <a:endParaRPr lang="en-US" dirty="0" smtClean="0"/>
          </a:p>
          <a:p>
            <a:r>
              <a:rPr lang="en-US" dirty="0" smtClean="0"/>
              <a:t>Our practice has decided to use</a:t>
            </a:r>
            <a:r>
              <a:rPr lang="en-US" baseline="0" dirty="0" smtClean="0"/>
              <a:t> the Create a Safe Medicine List Together strategy with our patients who:</a:t>
            </a:r>
          </a:p>
          <a:p>
            <a:pPr marL="628650" lvl="1" indent="-171450">
              <a:buFont typeface="Arial" panose="020B0604020202020204" pitchFamily="34" charset="0"/>
              <a:buChar char="•"/>
            </a:pPr>
            <a:r>
              <a:rPr lang="en-US" baseline="0" dirty="0" smtClean="0"/>
              <a:t>Have recently been in the hospital or emergency room AND/OR</a:t>
            </a:r>
          </a:p>
          <a:p>
            <a:pPr marL="628650" lvl="1" indent="-171450">
              <a:buFont typeface="Arial" panose="020B0604020202020204" pitchFamily="34" charset="0"/>
              <a:buChar char="•"/>
            </a:pPr>
            <a:r>
              <a:rPr lang="en-US" baseline="0" dirty="0" smtClean="0"/>
              <a:t>Take 5 or more medicines</a:t>
            </a:r>
            <a:r>
              <a:rPr lang="en-US" baseline="0" dirty="0"/>
              <a:t> </a:t>
            </a:r>
            <a:r>
              <a:rPr lang="en-US" baseline="0" dirty="0" smtClean="0"/>
              <a:t>AND/OR</a:t>
            </a:r>
          </a:p>
          <a:p>
            <a:pPr marL="628650" lvl="1" indent="-171450">
              <a:buFont typeface="Arial" panose="020B0604020202020204" pitchFamily="34" charset="0"/>
              <a:buChar char="•"/>
            </a:pPr>
            <a:r>
              <a:rPr lang="en-US" baseline="0" dirty="0" smtClean="0"/>
              <a:t>Have a chronic condition.</a:t>
            </a:r>
          </a:p>
        </p:txBody>
      </p:sp>
      <p:sp>
        <p:nvSpPr>
          <p:cNvPr id="4" name="Slide Number Placeholder 3"/>
          <p:cNvSpPr>
            <a:spLocks noGrp="1"/>
          </p:cNvSpPr>
          <p:nvPr>
            <p:ph type="sldNum" sz="quarter" idx="10"/>
          </p:nvPr>
        </p:nvSpPr>
        <p:spPr/>
        <p:txBody>
          <a:bodyPr/>
          <a:lstStyle/>
          <a:p>
            <a:fld id="{7D612C43-7281-4B81-9204-AE17A482DDD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a:xfrm>
            <a:off x="304800" y="3657600"/>
            <a:ext cx="6400800" cy="5638800"/>
          </a:xfrm>
        </p:spPr>
        <p:txBody>
          <a:bodyPr>
            <a:noAutofit/>
          </a:bodyPr>
          <a:lstStyle/>
          <a:p>
            <a:pPr defTabSz="931774">
              <a:spcAft>
                <a:spcPts val="600"/>
              </a:spcAft>
              <a:defRPr/>
            </a:pPr>
            <a:r>
              <a:rPr lang="en-US" sz="1050" dirty="0" smtClean="0"/>
              <a:t>[Note: This slide should be customized by</a:t>
            </a:r>
            <a:r>
              <a:rPr lang="en-US" sz="1050" baseline="0" dirty="0" smtClean="0"/>
              <a:t> the practice to communicate practice-specific decisions. Some examples are provided here.]</a:t>
            </a:r>
          </a:p>
          <a:p>
            <a:pPr defTabSz="931774">
              <a:spcAft>
                <a:spcPts val="600"/>
              </a:spcAft>
              <a:defRPr/>
            </a:pPr>
            <a:r>
              <a:rPr lang="en-US" sz="1050" baseline="0" dirty="0" smtClean="0"/>
              <a:t>Because </a:t>
            </a:r>
            <a:r>
              <a:rPr lang="en-US" sz="1050" baseline="0" dirty="0" smtClean="0"/>
              <a:t>a thorough medicine review may be time consuming, this strategy </a:t>
            </a:r>
            <a:r>
              <a:rPr lang="en-US" sz="1050" b="0" baseline="0" dirty="0" smtClean="0"/>
              <a:t>uses</a:t>
            </a:r>
            <a:r>
              <a:rPr lang="en-US" sz="1050" baseline="0" dirty="0" smtClean="0"/>
              <a:t> both staff and clinicians to save</a:t>
            </a:r>
            <a:r>
              <a:rPr lang="en-US" sz="1050" baseline="0" dirty="0"/>
              <a:t> </a:t>
            </a:r>
            <a:r>
              <a:rPr lang="en-US" sz="1050" dirty="0" smtClean="0"/>
              <a:t>clinician</a:t>
            </a:r>
            <a:r>
              <a:rPr lang="en-US" sz="1050" baseline="0" dirty="0" smtClean="0"/>
              <a:t> time.</a:t>
            </a:r>
          </a:p>
          <a:p>
            <a:pPr defTabSz="931774">
              <a:spcAft>
                <a:spcPts val="600"/>
              </a:spcAft>
              <a:defRPr/>
            </a:pPr>
            <a:r>
              <a:rPr lang="en-US" sz="1050" baseline="0" dirty="0" smtClean="0"/>
              <a:t>The </a:t>
            </a:r>
            <a:r>
              <a:rPr lang="en-US" sz="1050" baseline="0" dirty="0" smtClean="0"/>
              <a:t>[patient care technician] will request that patients bring in their medicines to their next visit. We have a script to help you with how to make the request and what you can say to patients who are reluctant to bring in their medicines. For example, you might offer to patients that they can bring in photos of the medicine labels if they don’t want to bring in the actual medicines.</a:t>
            </a:r>
          </a:p>
          <a:p>
            <a:pPr defTabSz="931774">
              <a:spcAft>
                <a:spcPts val="600"/>
              </a:spcAft>
              <a:defRPr/>
            </a:pPr>
            <a:r>
              <a:rPr lang="en-US" sz="1050" baseline="0" dirty="0" smtClean="0"/>
              <a:t>The </a:t>
            </a:r>
            <a:r>
              <a:rPr lang="en-US" sz="1050" baseline="0" dirty="0" smtClean="0"/>
              <a:t>[front desk] will give a reminder card to patients for their next visit [as they leave their current visit], [as well as a bag branded with our practice name to put the medicines in]. </a:t>
            </a:r>
          </a:p>
          <a:p>
            <a:pPr defTabSz="931774">
              <a:spcAft>
                <a:spcPts val="600"/>
              </a:spcAft>
              <a:defRPr/>
            </a:pPr>
            <a:r>
              <a:rPr lang="en-US" sz="1050" baseline="0" dirty="0" smtClean="0"/>
              <a:t>The </a:t>
            </a:r>
            <a:r>
              <a:rPr lang="en-US" sz="1050" baseline="0" dirty="0" smtClean="0"/>
              <a:t>automatic appointment reminder calls will now include a reminder for patients to bring in their medicines.</a:t>
            </a:r>
          </a:p>
          <a:p>
            <a:pPr defTabSz="931774">
              <a:spcAft>
                <a:spcPts val="600"/>
              </a:spcAft>
              <a:defRPr/>
            </a:pPr>
            <a:r>
              <a:rPr lang="en-US" sz="1050" baseline="0" dirty="0" smtClean="0"/>
              <a:t>[</a:t>
            </a:r>
            <a:r>
              <a:rPr lang="en-US" sz="1050" baseline="0" dirty="0" smtClean="0"/>
              <a:t>As part of rooming the patient], [the PCT] will engage with the patient to compare the medicines the patient has brought in with the list in the EHR. [The PCT] will also ask the patient </a:t>
            </a:r>
            <a:r>
              <a:rPr lang="en-US" sz="1050" i="1" baseline="0" dirty="0" smtClean="0"/>
              <a:t>how </a:t>
            </a:r>
            <a:r>
              <a:rPr lang="en-US" sz="1050" i="0" baseline="0" dirty="0" smtClean="0"/>
              <a:t>he or she takes the medicine. [The PCT] will not form any judgments about what is being taken or how it is being taken. Nor will he or she provide the patient with any advice or education. Rather, [the PCT] will only try to develop a list in the EHR that reflects what the patient has brought in and what the patient says. We have two checklists available for this </a:t>
            </a:r>
            <a:r>
              <a:rPr lang="en-US" sz="1050" b="0" i="0" baseline="0" dirty="0" smtClean="0"/>
              <a:t>task</a:t>
            </a:r>
            <a:r>
              <a:rPr lang="en-US" sz="1050" i="0" baseline="0" dirty="0" smtClean="0"/>
              <a:t> – one to use if the patient has brought in medicines and one to use if the patient has not.</a:t>
            </a:r>
          </a:p>
          <a:p>
            <a:pPr defTabSz="931774">
              <a:spcAft>
                <a:spcPts val="600"/>
              </a:spcAft>
              <a:defRPr/>
            </a:pPr>
            <a:r>
              <a:rPr lang="en-US" sz="1050" i="0" baseline="0" dirty="0" smtClean="0"/>
              <a:t>If </a:t>
            </a:r>
            <a:r>
              <a:rPr lang="en-US" sz="1050" i="0" baseline="0" dirty="0" smtClean="0"/>
              <a:t>there are any medicines that the patient says he or she is taking </a:t>
            </a:r>
            <a:r>
              <a:rPr lang="en-US" sz="1050" i="1" baseline="0" dirty="0" smtClean="0"/>
              <a:t>not</a:t>
            </a:r>
            <a:r>
              <a:rPr lang="en-US" sz="1050" i="0" baseline="0" dirty="0" smtClean="0"/>
              <a:t> as directed or as listed in the EHR, [the PCT] will document this in the EHR. </a:t>
            </a:r>
          </a:p>
          <a:p>
            <a:pPr defTabSz="931774">
              <a:defRPr/>
            </a:pPr>
            <a:r>
              <a:rPr lang="en-US" sz="1050" i="0" baseline="0" dirty="0" smtClean="0"/>
              <a:t>[</a:t>
            </a:r>
            <a:r>
              <a:rPr lang="en-US" sz="1050" i="0" baseline="0" dirty="0" smtClean="0"/>
              <a:t>As part of the office visit], [the clinician] will review the list and conduct medication reconciliation, considering:</a:t>
            </a:r>
          </a:p>
          <a:p>
            <a:pPr marL="628650" lvl="1" indent="-171450">
              <a:buFont typeface="Arial" panose="020B0604020202020204" pitchFamily="34" charset="0"/>
              <a:buChar char="•"/>
            </a:pPr>
            <a:r>
              <a:rPr lang="en-US" sz="1050" dirty="0" smtClean="0"/>
              <a:t>Challenges </a:t>
            </a:r>
            <a:r>
              <a:rPr lang="en-US" sz="1050" dirty="0"/>
              <a:t>in how the patient is taking the </a:t>
            </a:r>
            <a:r>
              <a:rPr lang="en-US" sz="1050" dirty="0" smtClean="0"/>
              <a:t>medicine.</a:t>
            </a:r>
            <a:endParaRPr lang="en-US" sz="1050" dirty="0"/>
          </a:p>
          <a:p>
            <a:pPr marL="628650" lvl="1" indent="-171450">
              <a:buFont typeface="Arial" panose="020B0604020202020204" pitchFamily="34" charset="0"/>
              <a:buChar char="•"/>
            </a:pPr>
            <a:r>
              <a:rPr lang="en-US" sz="1050" dirty="0" smtClean="0"/>
              <a:t>Possible </a:t>
            </a:r>
            <a:r>
              <a:rPr lang="en-US" sz="1050" dirty="0"/>
              <a:t>interactions with other medicines or over-the-counter </a:t>
            </a:r>
            <a:r>
              <a:rPr lang="en-US" sz="1050" dirty="0" smtClean="0"/>
              <a:t>medicines.</a:t>
            </a:r>
            <a:endParaRPr lang="en-US" sz="1050" dirty="0"/>
          </a:p>
          <a:p>
            <a:pPr marL="628650" lvl="1" indent="-171450">
              <a:buFont typeface="Arial" panose="020B0604020202020204" pitchFamily="34" charset="0"/>
              <a:buChar char="•"/>
            </a:pPr>
            <a:r>
              <a:rPr lang="en-US" sz="1050" dirty="0" smtClean="0"/>
              <a:t>Overdoses.</a:t>
            </a:r>
            <a:endParaRPr lang="en-US" sz="1050" dirty="0"/>
          </a:p>
          <a:p>
            <a:pPr marL="628650" lvl="1" indent="-171450">
              <a:buFont typeface="Arial" panose="020B0604020202020204" pitchFamily="34" charset="0"/>
              <a:buChar char="•"/>
            </a:pPr>
            <a:r>
              <a:rPr lang="en-US" sz="1050" dirty="0" smtClean="0"/>
              <a:t>Appropriateness </a:t>
            </a:r>
            <a:r>
              <a:rPr lang="en-US" sz="1050" dirty="0"/>
              <a:t>as a </a:t>
            </a:r>
            <a:r>
              <a:rPr lang="en-US" sz="1050" dirty="0" smtClean="0"/>
              <a:t>treatment.</a:t>
            </a:r>
            <a:endParaRPr lang="en-US" sz="1050" dirty="0"/>
          </a:p>
          <a:p>
            <a:pPr marL="628650" lvl="1" indent="-171450">
              <a:buFont typeface="Arial" panose="020B0604020202020204" pitchFamily="34" charset="0"/>
              <a:buChar char="•"/>
            </a:pPr>
            <a:r>
              <a:rPr lang="en-US" sz="1050" dirty="0" smtClean="0"/>
              <a:t>Avoidable </a:t>
            </a:r>
            <a:r>
              <a:rPr lang="en-US" sz="1050" dirty="0"/>
              <a:t>regimen </a:t>
            </a:r>
            <a:r>
              <a:rPr lang="en-US" sz="1050" dirty="0" smtClean="0"/>
              <a:t>complexity.</a:t>
            </a:r>
            <a:endParaRPr lang="en-US" sz="1050" dirty="0"/>
          </a:p>
          <a:p>
            <a:pPr marL="628650" lvl="1" indent="-171450">
              <a:spcAft>
                <a:spcPts val="600"/>
              </a:spcAft>
              <a:buFont typeface="Arial" panose="020B0604020202020204" pitchFamily="34" charset="0"/>
              <a:buChar char="•"/>
            </a:pPr>
            <a:r>
              <a:rPr lang="en-US" sz="1050" dirty="0" smtClean="0"/>
              <a:t>Avoidable </a:t>
            </a:r>
            <a:r>
              <a:rPr lang="en-US" sz="1050" dirty="0"/>
              <a:t>side </a:t>
            </a:r>
            <a:r>
              <a:rPr lang="en-US" sz="1050" dirty="0" smtClean="0"/>
              <a:t>effects.</a:t>
            </a:r>
            <a:endParaRPr lang="en-US" sz="1050" dirty="0"/>
          </a:p>
          <a:p>
            <a:pPr lvl="0">
              <a:spcAft>
                <a:spcPts val="600"/>
              </a:spcAft>
              <a:buFont typeface="Arial" pitchFamily="34" charset="0"/>
              <a:buNone/>
            </a:pPr>
            <a:r>
              <a:rPr lang="en-US" sz="1050" dirty="0" smtClean="0"/>
              <a:t>[</a:t>
            </a:r>
            <a:r>
              <a:rPr lang="en-US" sz="1050" dirty="0"/>
              <a:t>The clinician] will also discuss with the patient any medicine that [the PCT] has documented as being taken </a:t>
            </a:r>
            <a:r>
              <a:rPr lang="en-US" sz="1050" i="1" dirty="0"/>
              <a:t>not</a:t>
            </a:r>
            <a:r>
              <a:rPr lang="en-US" sz="1050" dirty="0"/>
              <a:t> as directed or as listed in the EHR</a:t>
            </a:r>
            <a:r>
              <a:rPr lang="en-US" sz="1050" dirty="0" smtClean="0"/>
              <a:t>.</a:t>
            </a:r>
            <a:r>
              <a:rPr lang="en-US" sz="1050" baseline="0" dirty="0" smtClean="0"/>
              <a:t> [The clinician] will update the EHR with any changes.</a:t>
            </a:r>
          </a:p>
          <a:p>
            <a:pPr>
              <a:spcAft>
                <a:spcPts val="600"/>
              </a:spcAft>
              <a:buFont typeface="Arial" pitchFamily="34" charset="0"/>
              <a:buNone/>
            </a:pPr>
            <a:r>
              <a:rPr lang="en-US" sz="1050" baseline="0" dirty="0" smtClean="0"/>
              <a:t>If </a:t>
            </a:r>
            <a:r>
              <a:rPr lang="en-US" sz="1050" baseline="0" dirty="0" smtClean="0"/>
              <a:t>a patient DOES bring in medicines, it is very important that we review the medicines with the patient. It is frustrating for a patient to go to the effort of bringing in medicines and find that we don’t use them.</a:t>
            </a:r>
            <a:endParaRPr lang="en-US" sz="1050" dirty="0" smtClean="0"/>
          </a:p>
        </p:txBody>
      </p:sp>
      <p:sp>
        <p:nvSpPr>
          <p:cNvPr id="4" name="Slide Number Placeholder 3"/>
          <p:cNvSpPr>
            <a:spLocks noGrp="1"/>
          </p:cNvSpPr>
          <p:nvPr>
            <p:ph type="sldNum" sz="quarter" idx="10"/>
          </p:nvPr>
        </p:nvSpPr>
        <p:spPr/>
        <p:txBody>
          <a:bodyPr/>
          <a:lstStyle/>
          <a:p>
            <a:fld id="{7D612C43-7281-4B81-9204-AE17A482DDD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p:txBody>
          <a:bodyPr>
            <a:normAutofit/>
          </a:bodyPr>
          <a:lstStyle/>
          <a:p>
            <a:r>
              <a:rPr lang="en-US" strike="noStrike" dirty="0" smtClean="0"/>
              <a:t>Several</a:t>
            </a:r>
            <a:r>
              <a:rPr lang="en-US" dirty="0" smtClean="0"/>
              <a:t> tools </a:t>
            </a:r>
            <a:r>
              <a:rPr lang="en-US" b="0" dirty="0" smtClean="0"/>
              <a:t>are</a:t>
            </a:r>
            <a:r>
              <a:rPr lang="en-US" b="1" dirty="0" smtClean="0"/>
              <a:t> </a:t>
            </a:r>
            <a:r>
              <a:rPr lang="en-US" dirty="0" smtClean="0"/>
              <a:t>available</a:t>
            </a:r>
            <a:r>
              <a:rPr lang="en-US" baseline="0" dirty="0" smtClean="0"/>
              <a:t> with the Medicine List strategy: </a:t>
            </a:r>
          </a:p>
          <a:p>
            <a:pPr>
              <a:buFont typeface="Arial" pitchFamily="34" charset="0"/>
              <a:buNone/>
            </a:pPr>
            <a:endParaRPr lang="en-US" baseline="0" dirty="0" smtClean="0"/>
          </a:p>
          <a:p>
            <a:pPr marL="628650" lvl="1" indent="-171450">
              <a:buFont typeface="Arial" panose="020B0604020202020204" pitchFamily="34" charset="0"/>
              <a:buChar char="•"/>
            </a:pPr>
            <a:r>
              <a:rPr lang="en-US" baseline="0" dirty="0" smtClean="0"/>
              <a:t>A patient reminder card we will give to patients to request </a:t>
            </a:r>
            <a:r>
              <a:rPr lang="en-US" b="0" strike="noStrike" baseline="0" dirty="0" smtClean="0"/>
              <a:t>that they </a:t>
            </a:r>
            <a:r>
              <a:rPr lang="en-US" baseline="0" dirty="0" smtClean="0"/>
              <a:t>bring in their medicines; and patient posters, which we will display in the waiting room to make patients aware of our request and why we are asking.</a:t>
            </a:r>
          </a:p>
          <a:p>
            <a:pPr marL="628650" lvl="1" indent="-171450">
              <a:buFont typeface="Arial" panose="020B0604020202020204" pitchFamily="34" charset="0"/>
              <a:buChar char="•"/>
            </a:pPr>
            <a:r>
              <a:rPr lang="en-US" baseline="0" dirty="0" smtClean="0"/>
              <a:t>A clinician job aid that lists common barriers to medication adherence and potential solutions to overcome the barriers. </a:t>
            </a:r>
            <a:r>
              <a:rPr lang="en-US" b="0" baseline="0" dirty="0" smtClean="0"/>
              <a:t>Clinicians can use this aid</a:t>
            </a:r>
            <a:r>
              <a:rPr lang="en-US" b="1" baseline="0" dirty="0" smtClean="0"/>
              <a:t> </a:t>
            </a:r>
            <a:r>
              <a:rPr lang="en-US" baseline="0" dirty="0" smtClean="0"/>
              <a:t>when reviewing the medicine list with patients.</a:t>
            </a:r>
          </a:p>
          <a:p>
            <a:pPr marL="628650" lvl="1" indent="-171450">
              <a:buFont typeface="Arial" panose="020B0604020202020204" pitchFamily="34" charset="0"/>
              <a:buChar char="•"/>
            </a:pPr>
            <a:r>
              <a:rPr lang="en-US" baseline="0" dirty="0" smtClean="0"/>
              <a:t>Several role play scenarios that we will use to practice and sample scripts that you can use to </a:t>
            </a:r>
            <a:r>
              <a:rPr lang="en-US" dirty="0"/>
              <a:t>request patients bring in all of their medicines, remind patients to bring in all of their medicines, and respond to patients who are reluctant to bring in their medicines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D612C43-7281-4B81-9204-AE17A482DDD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a:xfrm>
            <a:off x="701040" y="4114800"/>
            <a:ext cx="5608320" cy="3660458"/>
          </a:xfrm>
        </p:spPr>
        <p:txBody>
          <a:bodyPr>
            <a:normAutofit/>
          </a:bodyPr>
          <a:lstStyle/>
          <a:p>
            <a:r>
              <a:rPr lang="en-US" dirty="0" smtClean="0"/>
              <a:t>[Note: This slide is optional, to be used for role play.]</a:t>
            </a:r>
          </a:p>
          <a:p>
            <a:endParaRPr lang="en-US" dirty="0" smtClean="0"/>
          </a:p>
          <a:p>
            <a:r>
              <a:rPr lang="en-US" dirty="0"/>
              <a:t>A </a:t>
            </a:r>
            <a:r>
              <a:rPr lang="en-US" dirty="0" smtClean="0"/>
              <a:t>78-year-old </a:t>
            </a:r>
            <a:r>
              <a:rPr lang="en-US" dirty="0"/>
              <a:t>male patient with uncontrolled hypertension, Mr. Thomas, has come in for a scheduled visit with his primary care clinician for knee pain. Mr. Thomas used to be a very active </a:t>
            </a:r>
            <a:r>
              <a:rPr lang="en-US" dirty="0" smtClean="0"/>
              <a:t>man </a:t>
            </a:r>
            <a:r>
              <a:rPr lang="en-US" dirty="0"/>
              <a:t>and rode his bike </a:t>
            </a:r>
            <a:r>
              <a:rPr lang="en-US" dirty="0" smtClean="0"/>
              <a:t>everyday until </a:t>
            </a:r>
            <a:r>
              <a:rPr lang="en-US" dirty="0"/>
              <a:t>about 2 months ago. He did have a few falls </a:t>
            </a:r>
            <a:r>
              <a:rPr lang="en-US" dirty="0" smtClean="0"/>
              <a:t>from his </a:t>
            </a:r>
            <a:r>
              <a:rPr lang="en-US" dirty="0"/>
              <a:t>bike and has started using a stationary bike instead. He lifts weights and walks often. Having knee pain when riding or walking is a big concern. </a:t>
            </a:r>
          </a:p>
          <a:p>
            <a:endParaRPr lang="en-US" dirty="0"/>
          </a:p>
          <a:p>
            <a:r>
              <a:rPr lang="en-US" dirty="0"/>
              <a:t>The EHR lists the following medicines for Mr. </a:t>
            </a:r>
            <a:r>
              <a:rPr lang="en-US" dirty="0" smtClean="0"/>
              <a:t>Thomas:</a:t>
            </a:r>
            <a:endParaRPr lang="en-US" dirty="0"/>
          </a:p>
          <a:p>
            <a:pPr marL="628650" lvl="1" indent="-171450">
              <a:buFont typeface="Arial" panose="020B0604020202020204" pitchFamily="34" charset="0"/>
              <a:buChar char="•"/>
            </a:pPr>
            <a:r>
              <a:rPr lang="en-US" dirty="0" smtClean="0"/>
              <a:t>Hydrochlorothiazide </a:t>
            </a:r>
            <a:r>
              <a:rPr lang="en-US" dirty="0"/>
              <a:t>50 mg – 1 tablet PO QD </a:t>
            </a:r>
          </a:p>
          <a:p>
            <a:pPr marL="628650" lvl="1" indent="-171450">
              <a:buFont typeface="Arial" panose="020B0604020202020204" pitchFamily="34" charset="0"/>
              <a:buChar char="•"/>
            </a:pPr>
            <a:r>
              <a:rPr lang="en-US" dirty="0" smtClean="0"/>
              <a:t>Atorvastatin </a:t>
            </a:r>
            <a:r>
              <a:rPr lang="en-US" dirty="0"/>
              <a:t>20 mg – 1 tablet PO QD</a:t>
            </a:r>
          </a:p>
          <a:p>
            <a:pPr marL="628650" lvl="1" indent="-171450">
              <a:buFont typeface="Arial" panose="020B0604020202020204" pitchFamily="34" charset="0"/>
              <a:buChar char="•"/>
            </a:pPr>
            <a:r>
              <a:rPr lang="en-US" dirty="0" smtClean="0"/>
              <a:t>Low-dose </a:t>
            </a:r>
            <a:r>
              <a:rPr lang="en-US" dirty="0"/>
              <a:t>adult aspirin 81 mg – 1 tablet PO QD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D612C43-7281-4B81-9204-AE17A482DDD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457200"/>
            <a:ext cx="4181475" cy="3136900"/>
          </a:xfrm>
        </p:spPr>
      </p:sp>
      <p:sp>
        <p:nvSpPr>
          <p:cNvPr id="3" name="Notes Placeholder 2"/>
          <p:cNvSpPr>
            <a:spLocks noGrp="1"/>
          </p:cNvSpPr>
          <p:nvPr>
            <p:ph type="body" idx="1"/>
          </p:nvPr>
        </p:nvSpPr>
        <p:spPr>
          <a:xfrm>
            <a:off x="701040" y="4114800"/>
            <a:ext cx="5608320" cy="3660458"/>
          </a:xfrm>
        </p:spPr>
        <p:txBody>
          <a:bodyPr>
            <a:normAutofit/>
          </a:bodyPr>
          <a:lstStyle/>
          <a:p>
            <a:r>
              <a:rPr lang="en-US" dirty="0" smtClean="0"/>
              <a:t>[Note: This slide is optional, to be used for role play.]</a:t>
            </a:r>
          </a:p>
          <a:p>
            <a:endParaRPr lang="en-US" dirty="0" smtClean="0"/>
          </a:p>
          <a:p>
            <a:r>
              <a:rPr lang="en-US" dirty="0"/>
              <a:t>A </a:t>
            </a:r>
            <a:r>
              <a:rPr lang="en-US" dirty="0" smtClean="0"/>
              <a:t>63-year-old </a:t>
            </a:r>
            <a:r>
              <a:rPr lang="en-US" dirty="0"/>
              <a:t>female patient, Mrs. Martin, is here to see her primary care clinician for a </a:t>
            </a:r>
            <a:r>
              <a:rPr lang="en-US" dirty="0" err="1" smtClean="0"/>
              <a:t>followup</a:t>
            </a:r>
            <a:r>
              <a:rPr lang="en-US" dirty="0" smtClean="0"/>
              <a:t> </a:t>
            </a:r>
            <a:r>
              <a:rPr lang="en-US" dirty="0"/>
              <a:t>visit. Mrs. Martin has been struggling with depression </a:t>
            </a:r>
            <a:r>
              <a:rPr lang="en-US" dirty="0" smtClean="0"/>
              <a:t>after </a:t>
            </a:r>
            <a:r>
              <a:rPr lang="en-US" dirty="0"/>
              <a:t>the loss of her father and then the unexpected loss of her sister. To make matters worse, Mrs. Martin is recovering from reconstructive surgery after fracturing her skull when she fell at work this past year. </a:t>
            </a:r>
          </a:p>
          <a:p>
            <a:endParaRPr lang="en-US" dirty="0"/>
          </a:p>
          <a:p>
            <a:r>
              <a:rPr lang="en-US" dirty="0"/>
              <a:t>The EHR lists the following medicines for Mrs. </a:t>
            </a:r>
            <a:r>
              <a:rPr lang="en-US" dirty="0" smtClean="0"/>
              <a:t>Martin:</a:t>
            </a:r>
            <a:endParaRPr lang="en-US" dirty="0"/>
          </a:p>
          <a:p>
            <a:pPr marL="628650" lvl="1" indent="-171450">
              <a:buFont typeface="Arial" panose="020B0604020202020204" pitchFamily="34" charset="0"/>
              <a:buChar char="•"/>
            </a:pPr>
            <a:r>
              <a:rPr lang="pl-PL" dirty="0" smtClean="0"/>
              <a:t>Citalopram </a:t>
            </a:r>
            <a:r>
              <a:rPr lang="pl-PL" dirty="0"/>
              <a:t>20 mg PO QD</a:t>
            </a:r>
          </a:p>
          <a:p>
            <a:pPr marL="628650" lvl="1" indent="-171450">
              <a:buFont typeface="Arial" panose="020B0604020202020204" pitchFamily="34" charset="0"/>
              <a:buChar char="•"/>
            </a:pPr>
            <a:r>
              <a:rPr lang="en-US" dirty="0" smtClean="0"/>
              <a:t>Vitamin </a:t>
            </a:r>
            <a:r>
              <a:rPr lang="en-US" dirty="0"/>
              <a:t>D </a:t>
            </a:r>
            <a:r>
              <a:rPr lang="en-US" dirty="0" smtClean="0"/>
              <a:t>1,000 </a:t>
            </a:r>
            <a:r>
              <a:rPr lang="en-US" dirty="0"/>
              <a:t>mg PO QD</a:t>
            </a:r>
          </a:p>
        </p:txBody>
      </p:sp>
      <p:sp>
        <p:nvSpPr>
          <p:cNvPr id="4" name="Slide Number Placeholder 3"/>
          <p:cNvSpPr>
            <a:spLocks noGrp="1"/>
          </p:cNvSpPr>
          <p:nvPr>
            <p:ph type="sldNum" sz="quarter" idx="10"/>
          </p:nvPr>
        </p:nvSpPr>
        <p:spPr/>
        <p:txBody>
          <a:bodyPr/>
          <a:lstStyle/>
          <a:p>
            <a:fld id="{7D612C43-7281-4B81-9204-AE17A482DDD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6A3EEC7-F520-4B77-9A53-FEE18362B38D}"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693660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3EEC7-F520-4B77-9A53-FEE18362B38D}"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78014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752600"/>
            <a:ext cx="6019800" cy="4373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A3EEC7-F520-4B77-9A53-FEE18362B38D}" type="datetimeFigureOut">
              <a:rPr lang="en-US" smtClean="0"/>
              <a:pPr/>
              <a:t>4/10/2018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470396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3BCC622-4FB5-4628-BB52-B053383C50A8}"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363024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86730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3BCC622-4FB5-4628-BB52-B053383C50A8}"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252406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BCC622-4FB5-4628-BB52-B053383C50A8}"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444609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28600" y="1600200"/>
            <a:ext cx="25908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6"/>
          <p:cNvSpPr>
            <a:spLocks noGrp="1"/>
          </p:cNvSpPr>
          <p:nvPr>
            <p:ph sz="quarter" idx="11"/>
          </p:nvPr>
        </p:nvSpPr>
        <p:spPr>
          <a:xfrm>
            <a:off x="3200400" y="1609060"/>
            <a:ext cx="2590800" cy="2667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6"/>
          <p:cNvSpPr>
            <a:spLocks noGrp="1"/>
          </p:cNvSpPr>
          <p:nvPr>
            <p:ph sz="quarter" idx="12"/>
          </p:nvPr>
        </p:nvSpPr>
        <p:spPr>
          <a:xfrm>
            <a:off x="6166884" y="1600200"/>
            <a:ext cx="25908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4831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43000"/>
            <a:ext cx="4040188"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43000"/>
            <a:ext cx="4041775" cy="1031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BCC622-4FB5-4628-BB52-B053383C50A8}" type="datetimeFigureOut">
              <a:rPr lang="en-US" smtClean="0"/>
              <a:pPr/>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473343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BCC622-4FB5-4628-BB52-B053383C50A8}" type="datetimeFigureOut">
              <a:rPr lang="en-US" smtClean="0"/>
              <a:pPr/>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423999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CC622-4FB5-4628-BB52-B053383C50A8}" type="datetimeFigureOut">
              <a:rPr lang="en-US" smtClean="0"/>
              <a:pPr/>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199484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3EEC7-F520-4B77-9A53-FEE18362B38D}"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1683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914400"/>
            <a:ext cx="3008313" cy="5211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370369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914399"/>
            <a:ext cx="54864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BCC622-4FB5-4628-BB52-B053383C50A8}"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2315901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06268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3BCC622-4FB5-4628-BB52-B053383C50A8}"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894D6-8D97-4F5F-8FE9-35CAB6BDE8B4}" type="slidenum">
              <a:rPr lang="en-US" smtClean="0"/>
              <a:pPr/>
              <a:t>‹#›</a:t>
            </a:fld>
            <a:endParaRPr lang="en-US"/>
          </a:p>
        </p:txBody>
      </p:sp>
    </p:spTree>
    <p:extLst>
      <p:ext uri="{BB962C8B-B14F-4D97-AF65-F5344CB8AC3E}">
        <p14:creationId xmlns:p14="http://schemas.microsoft.com/office/powerpoint/2010/main" val="351490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6A3EEC7-F520-4B77-9A53-FEE18362B38D}"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317839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6A3EEC7-F520-4B77-9A53-FEE18362B38D}"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167522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28800"/>
            <a:ext cx="4040188" cy="598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0" y="1828800"/>
            <a:ext cx="4041775" cy="609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6A3EEC7-F520-4B77-9A53-FEE18362B38D}" type="datetimeFigureOut">
              <a:rPr lang="en-US" smtClean="0"/>
              <a:pPr/>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98326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3EEC7-F520-4B77-9A53-FEE18362B38D}" type="datetimeFigureOut">
              <a:rPr lang="en-US" smtClean="0"/>
              <a:pPr/>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33592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3EEC7-F520-4B77-9A53-FEE18362B38D}" type="datetimeFigureOut">
              <a:rPr lang="en-US" smtClean="0"/>
              <a:pPr/>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2470857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5557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1828800"/>
            <a:ext cx="5111750" cy="4297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828800"/>
            <a:ext cx="3008313" cy="42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6A3EEC7-F520-4B77-9A53-FEE18362B38D}"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1218837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828800"/>
            <a:ext cx="5486400" cy="2974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A3EEC7-F520-4B77-9A53-FEE18362B38D}"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CF9079-E7DC-4828-A4CC-563045F9E8C6}" type="slidenum">
              <a:rPr lang="en-US" smtClean="0"/>
              <a:pPr/>
              <a:t>‹#›</a:t>
            </a:fld>
            <a:endParaRPr lang="en-US"/>
          </a:p>
        </p:txBody>
      </p:sp>
    </p:spTree>
    <p:extLst>
      <p:ext uri="{BB962C8B-B14F-4D97-AF65-F5344CB8AC3E}">
        <p14:creationId xmlns:p14="http://schemas.microsoft.com/office/powerpoint/2010/main" val="418666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0" y="6022847"/>
            <a:ext cx="9144000" cy="847898"/>
          </a:xfrm>
          <a:prstGeom prst="rect">
            <a:avLst/>
          </a:prstGeom>
        </p:spPr>
      </p:pic>
      <p:pic>
        <p:nvPicPr>
          <p:cNvPr id="7" name="Picture 6"/>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6096" y="0"/>
            <a:ext cx="9144000" cy="179222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792224"/>
            <a:ext cx="8229600" cy="42306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latin typeface="Times New Roman" panose="02020603050405020304" pitchFamily="18" charset="0"/>
                <a:cs typeface="Times New Roman" panose="02020603050405020304" pitchFamily="18" charset="0"/>
              </a:defRPr>
            </a:lvl1pPr>
          </a:lstStyle>
          <a:p>
            <a:fld id="{06A3EEC7-F520-4B77-9A53-FEE18362B38D}" type="datetimeFigureOut">
              <a:rPr lang="en-US" smtClean="0"/>
              <a:pPr/>
              <a:t>4/10/2018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3CF9079-E7DC-4828-A4CC-563045F9E8C6}" type="slidenum">
              <a:rPr lang="en-US" smtClean="0"/>
              <a:pPr/>
              <a:t>‹#›</a:t>
            </a:fld>
            <a:endParaRPr lang="en-US" dirty="0"/>
          </a:p>
        </p:txBody>
      </p:sp>
    </p:spTree>
    <p:extLst>
      <p:ext uri="{BB962C8B-B14F-4D97-AF65-F5344CB8AC3E}">
        <p14:creationId xmlns:p14="http://schemas.microsoft.com/office/powerpoint/2010/main" val="2251784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6489703" y="6456784"/>
            <a:ext cx="2648077" cy="401216"/>
          </a:xfrm>
          <a:prstGeom prst="rect">
            <a:avLst/>
          </a:prstGeom>
        </p:spPr>
      </p:pic>
      <p:pic>
        <p:nvPicPr>
          <p:cNvPr id="7" name="Picture 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0" y="-1"/>
            <a:ext cx="9144000" cy="889232"/>
          </a:xfrm>
          <a:prstGeom prst="rect">
            <a:avLst/>
          </a:prstGeom>
        </p:spPr>
      </p:pic>
      <p:sp>
        <p:nvSpPr>
          <p:cNvPr id="2" name="Title Placeholder 1"/>
          <p:cNvSpPr>
            <a:spLocks noGrp="1"/>
          </p:cNvSpPr>
          <p:nvPr>
            <p:ph type="title"/>
          </p:nvPr>
        </p:nvSpPr>
        <p:spPr>
          <a:xfrm>
            <a:off x="457200" y="0"/>
            <a:ext cx="8229600" cy="88923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3BCC622-4FB5-4628-BB52-B053383C50A8}" type="datetimeFigureOut">
              <a:rPr lang="en-US" smtClean="0"/>
              <a:pPr/>
              <a:t>4/10/2018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25894D6-8D97-4F5F-8FE9-35CAB6BDE8B4}" type="slidenum">
              <a:rPr lang="en-US" smtClean="0"/>
              <a:pPr/>
              <a:t>‹#›</a:t>
            </a:fld>
            <a:endParaRPr lang="en-US" dirty="0"/>
          </a:p>
        </p:txBody>
      </p:sp>
    </p:spTree>
    <p:extLst>
      <p:ext uri="{BB962C8B-B14F-4D97-AF65-F5344CB8AC3E}">
        <p14:creationId xmlns:p14="http://schemas.microsoft.com/office/powerpoint/2010/main" val="3558198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Create a Safe</a:t>
            </a:r>
            <a:br>
              <a:rPr lang="en-US" dirty="0" smtClean="0"/>
            </a:br>
            <a:r>
              <a:rPr lang="en-US" dirty="0" smtClean="0"/>
              <a:t>Medicine List Together</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AHRQ </a:t>
            </a:r>
          </a:p>
          <a:p>
            <a:r>
              <a:rPr lang="en-US" dirty="0" smtClean="0"/>
              <a:t>Guide to Improving Patient Safety in Primary Care Settings by Engaging Patients and Families </a:t>
            </a:r>
          </a:p>
          <a:p>
            <a:endParaRPr lang="en-US" dirty="0"/>
          </a:p>
        </p:txBody>
      </p:sp>
      <p:pic>
        <p:nvPicPr>
          <p:cNvPr id="1027" name="Picture 3" descr="Medicine bottle icon representing the Create a Safe Medicine List Together strategy"/>
          <p:cNvPicPr>
            <a:picLocks noChangeAspect="1" noChangeArrowheads="1"/>
          </p:cNvPicPr>
          <p:nvPr/>
        </p:nvPicPr>
        <p:blipFill>
          <a:blip r:embed="rId3" cstate="print"/>
          <a:srcRect/>
          <a:stretch>
            <a:fillRect/>
          </a:stretch>
        </p:blipFill>
        <p:spPr bwMode="auto">
          <a:xfrm>
            <a:off x="152400" y="1066800"/>
            <a:ext cx="1828800" cy="1828800"/>
          </a:xfrm>
          <a:prstGeom prst="rect">
            <a:avLst/>
          </a:prstGeom>
          <a:noFill/>
        </p:spPr>
      </p:pic>
    </p:spTree>
    <p:extLst>
      <p:ext uri="{BB962C8B-B14F-4D97-AF65-F5344CB8AC3E}">
        <p14:creationId xmlns:p14="http://schemas.microsoft.com/office/powerpoint/2010/main" val="2662075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3</a:t>
            </a:r>
            <a:endParaRPr lang="en-US" dirty="0"/>
          </a:p>
        </p:txBody>
      </p:sp>
      <p:sp>
        <p:nvSpPr>
          <p:cNvPr id="3" name="Content Placeholder 2"/>
          <p:cNvSpPr>
            <a:spLocks noGrp="1"/>
          </p:cNvSpPr>
          <p:nvPr>
            <p:ph sz="half" idx="1"/>
          </p:nvPr>
        </p:nvSpPr>
        <p:spPr>
          <a:xfrm>
            <a:off x="457200" y="1600200"/>
            <a:ext cx="5410200" cy="4525963"/>
          </a:xfrm>
        </p:spPr>
        <p:txBody>
          <a:bodyPr>
            <a:normAutofit fontScale="85000" lnSpcReduction="20000"/>
          </a:bodyPr>
          <a:lstStyle/>
          <a:p>
            <a:r>
              <a:rPr lang="en-US" sz="3400" dirty="0" smtClean="0"/>
              <a:t>Ms. Santiago – 46-year-old female following up after MI and placement of drug-eluting stent in RCA through angioplasty </a:t>
            </a:r>
          </a:p>
          <a:p>
            <a:r>
              <a:rPr lang="en-US" sz="3400" dirty="0" smtClean="0"/>
              <a:t>Discharged from hospital 4 days ago</a:t>
            </a:r>
          </a:p>
          <a:p>
            <a:r>
              <a:rPr lang="en-US" sz="3400" dirty="0" smtClean="0"/>
              <a:t>Unremarkable medical history prior to MI</a:t>
            </a:r>
          </a:p>
          <a:p>
            <a:r>
              <a:rPr lang="en-US" sz="3400" dirty="0" smtClean="0"/>
              <a:t>EHR lists:</a:t>
            </a:r>
          </a:p>
          <a:p>
            <a:pPr lvl="1"/>
            <a:r>
              <a:rPr lang="sv-SE" sz="3300" dirty="0" smtClean="0"/>
              <a:t>Vitamin D 1,000 mg – 1 tablet PO QD.</a:t>
            </a:r>
          </a:p>
          <a:p>
            <a:pPr lvl="1"/>
            <a:endParaRPr lang="en-US" sz="1800" dirty="0" smtClean="0"/>
          </a:p>
        </p:txBody>
      </p:sp>
      <p:pic>
        <p:nvPicPr>
          <p:cNvPr id="6146" name="Picture 2" descr="46-year-old woman sitting on sofa"/>
          <p:cNvPicPr>
            <a:picLocks noChangeAspect="1" noChangeArrowheads="1"/>
          </p:cNvPicPr>
          <p:nvPr/>
        </p:nvPicPr>
        <p:blipFill>
          <a:blip r:embed="rId3" cstate="print"/>
          <a:stretch>
            <a:fillRect/>
          </a:stretch>
        </p:blipFill>
        <p:spPr bwMode="auto">
          <a:xfrm>
            <a:off x="6298274" y="1905000"/>
            <a:ext cx="2388526" cy="3581400"/>
          </a:xfrm>
          <a:prstGeom prst="rect">
            <a:avLst/>
          </a:prstGeom>
          <a:noFill/>
          <a:ln>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will we evaluate it?</a:t>
            </a:r>
            <a:endParaRPr lang="en-US" dirty="0"/>
          </a:p>
        </p:txBody>
      </p:sp>
      <p:sp>
        <p:nvSpPr>
          <p:cNvPr id="3" name="Content Placeholder 2"/>
          <p:cNvSpPr>
            <a:spLocks noGrp="1"/>
          </p:cNvSpPr>
          <p:nvPr>
            <p:ph sz="half" idx="1"/>
          </p:nvPr>
        </p:nvSpPr>
        <p:spPr/>
        <p:txBody>
          <a:bodyPr/>
          <a:lstStyle/>
          <a:p>
            <a:r>
              <a:rPr lang="en-US" dirty="0" smtClean="0"/>
              <a:t>Adverse drug events</a:t>
            </a:r>
          </a:p>
          <a:p>
            <a:r>
              <a:rPr lang="en-US" dirty="0" smtClean="0"/>
              <a:t>Unsafe medicine issues</a:t>
            </a:r>
          </a:p>
          <a:p>
            <a:r>
              <a:rPr lang="en-US" dirty="0" smtClean="0"/>
              <a:t>Medicine adherence</a:t>
            </a:r>
          </a:p>
          <a:p>
            <a:r>
              <a:rPr lang="en-US" dirty="0" smtClean="0"/>
              <a:t>Satisfaction</a:t>
            </a:r>
          </a:p>
          <a:p>
            <a:r>
              <a:rPr lang="en-US" dirty="0" smtClean="0"/>
              <a:t>Reported use</a:t>
            </a:r>
          </a:p>
          <a:p>
            <a:pPr lvl="1"/>
            <a:r>
              <a:rPr lang="en-US" dirty="0" smtClean="0"/>
              <a:t>Bring in medicines.</a:t>
            </a:r>
          </a:p>
          <a:p>
            <a:pPr lvl="1"/>
            <a:r>
              <a:rPr lang="en-US" dirty="0" smtClean="0"/>
              <a:t>Create safe medicine list together.</a:t>
            </a:r>
          </a:p>
          <a:p>
            <a:endParaRPr lang="en-US" dirty="0"/>
          </a:p>
        </p:txBody>
      </p:sp>
      <p:pic>
        <p:nvPicPr>
          <p:cNvPr id="4" name="Picture 3" descr="Medicine bottle icon representing the Create a Safe Medicine List Together strategy"/>
          <p:cNvPicPr>
            <a:picLocks noChangeAspect="1" noChangeArrowheads="1"/>
          </p:cNvPicPr>
          <p:nvPr/>
        </p:nvPicPr>
        <p:blipFill>
          <a:blip r:embed="rId3" cstate="print"/>
          <a:srcRect/>
          <a:stretch>
            <a:fillRect/>
          </a:stretch>
        </p:blipFill>
        <p:spPr bwMode="auto">
          <a:xfrm>
            <a:off x="6781800" y="4876800"/>
            <a:ext cx="1828800" cy="1828800"/>
          </a:xfrm>
          <a:prstGeom prst="rect">
            <a:avLst/>
          </a:prstGeom>
          <a:noFill/>
        </p:spPr>
      </p:pic>
      <p:sp>
        <p:nvSpPr>
          <p:cNvPr id="7" name="5-Point Star 6"/>
          <p:cNvSpPr/>
          <p:nvPr/>
        </p:nvSpPr>
        <p:spPr>
          <a:xfrm>
            <a:off x="5105400" y="1455737"/>
            <a:ext cx="3581400" cy="3382963"/>
          </a:xfrm>
          <a:prstGeom prst="star5">
            <a:avLst>
              <a:gd name="adj" fmla="val 28667"/>
              <a:gd name="hf" fmla="val 105146"/>
              <a:gd name="vf" fmla="val 11055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sz="half" idx="2"/>
          </p:nvPr>
        </p:nvSpPr>
        <p:spPr>
          <a:xfrm>
            <a:off x="5867400" y="2564209"/>
            <a:ext cx="2057400" cy="1729582"/>
          </a:xfrm>
        </p:spPr>
        <p:txBody>
          <a:bodyPr>
            <a:normAutofit/>
          </a:bodyPr>
          <a:lstStyle/>
          <a:p>
            <a:pPr marL="0" indent="0" algn="ctr">
              <a:buNone/>
            </a:pPr>
            <a:r>
              <a:rPr lang="en-US" sz="2000" b="1" i="1" dirty="0"/>
              <a:t>Customize this slide to match your practice’s implementation strategy</a:t>
            </a:r>
            <a:r>
              <a:rPr lang="en-US" sz="2000" b="1" i="1" dirty="0" smtClean="0"/>
              <a:t>.</a:t>
            </a:r>
            <a:endParaRPr lang="en-US" sz="2000" b="1"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is it?</a:t>
            </a:r>
            <a:endParaRPr lang="en-US" dirty="0"/>
          </a:p>
        </p:txBody>
      </p:sp>
      <p:pic>
        <p:nvPicPr>
          <p:cNvPr id="6" name="Picture 4" descr="Healthcare team member reviewing medicines with a patient."/>
          <p:cNvPicPr>
            <a:picLocks noChangeAspect="1" noChangeArrowheads="1"/>
          </p:cNvPicPr>
          <p:nvPr/>
        </p:nvPicPr>
        <p:blipFill>
          <a:blip r:embed="rId3" cstate="print"/>
          <a:srcRect/>
          <a:stretch>
            <a:fillRect/>
          </a:stretch>
        </p:blipFill>
        <p:spPr bwMode="auto">
          <a:xfrm>
            <a:off x="2667019" y="965274"/>
            <a:ext cx="3961015" cy="5282738"/>
          </a:xfrm>
          <a:prstGeom prst="rect">
            <a:avLst/>
          </a:prstGeom>
          <a:noFill/>
        </p:spPr>
      </p:pic>
    </p:spTree>
    <p:extLst>
      <p:ext uri="{BB962C8B-B14F-4D97-AF65-F5344CB8AC3E}">
        <p14:creationId xmlns:p14="http://schemas.microsoft.com/office/powerpoint/2010/main" val="78736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EBH108\Box Sync\2-3.jpg"/>
          <p:cNvPicPr>
            <a:picLocks noChangeAspect="1" noChangeArrowheads="1"/>
          </p:cNvPicPr>
          <p:nvPr/>
        </p:nvPicPr>
        <p:blipFill>
          <a:blip r:embed="rId3" cstate="print"/>
          <a:srcRect/>
          <a:stretch>
            <a:fillRect/>
          </a:stretch>
        </p:blipFill>
        <p:spPr bwMode="auto">
          <a:xfrm>
            <a:off x="304800" y="1066800"/>
            <a:ext cx="3657600" cy="3200400"/>
          </a:xfrm>
          <a:prstGeom prst="rect">
            <a:avLst/>
          </a:prstGeom>
          <a:noFill/>
        </p:spPr>
      </p:pic>
      <p:sp>
        <p:nvSpPr>
          <p:cNvPr id="2" name="Title 1"/>
          <p:cNvSpPr>
            <a:spLocks noGrp="1"/>
          </p:cNvSpPr>
          <p:nvPr>
            <p:ph type="title"/>
          </p:nvPr>
        </p:nvSpPr>
        <p:spPr/>
        <p:txBody>
          <a:bodyPr/>
          <a:lstStyle/>
          <a:p>
            <a:r>
              <a:rPr lang="en-US" dirty="0" smtClean="0"/>
              <a:t>Why is it important?</a:t>
            </a:r>
            <a:endParaRPr lang="en-US" dirty="0"/>
          </a:p>
        </p:txBody>
      </p:sp>
      <p:sp>
        <p:nvSpPr>
          <p:cNvPr id="3" name="Content Placeholder 2"/>
          <p:cNvSpPr>
            <a:spLocks noGrp="1"/>
          </p:cNvSpPr>
          <p:nvPr>
            <p:ph sz="quarter" idx="10"/>
          </p:nvPr>
        </p:nvSpPr>
        <p:spPr>
          <a:xfrm>
            <a:off x="609600" y="1590525"/>
            <a:ext cx="3124200" cy="2667000"/>
          </a:xfrm>
        </p:spPr>
        <p:txBody>
          <a:bodyPr>
            <a:noAutofit/>
          </a:bodyPr>
          <a:lstStyle/>
          <a:p>
            <a:pPr marL="0" indent="0">
              <a:buNone/>
            </a:pPr>
            <a:r>
              <a:rPr lang="en-US" sz="2600" b="1" dirty="0">
                <a:solidFill>
                  <a:schemeClr val="bg1"/>
                </a:solidFill>
              </a:rPr>
              <a:t>2/3</a:t>
            </a:r>
            <a:br>
              <a:rPr lang="en-US" sz="2600" b="1" dirty="0">
                <a:solidFill>
                  <a:schemeClr val="bg1"/>
                </a:solidFill>
              </a:rPr>
            </a:br>
            <a:r>
              <a:rPr lang="en-US" sz="2600" b="1" dirty="0">
                <a:solidFill>
                  <a:schemeClr val="bg1"/>
                </a:solidFill>
              </a:rPr>
              <a:t>of primary </a:t>
            </a:r>
            <a:br>
              <a:rPr lang="en-US" sz="2600" b="1" dirty="0">
                <a:solidFill>
                  <a:schemeClr val="bg1"/>
                </a:solidFill>
              </a:rPr>
            </a:br>
            <a:r>
              <a:rPr lang="en-US" sz="2600" b="1" dirty="0">
                <a:solidFill>
                  <a:schemeClr val="bg1"/>
                </a:solidFill>
              </a:rPr>
              <a:t>care visits </a:t>
            </a:r>
            <a:br>
              <a:rPr lang="en-US" sz="2600" b="1" dirty="0">
                <a:solidFill>
                  <a:schemeClr val="bg1"/>
                </a:solidFill>
              </a:rPr>
            </a:br>
            <a:r>
              <a:rPr lang="en-US" sz="2600" b="1" dirty="0">
                <a:solidFill>
                  <a:schemeClr val="bg1"/>
                </a:solidFill>
              </a:rPr>
              <a:t>involve medicines </a:t>
            </a:r>
          </a:p>
        </p:txBody>
      </p:sp>
      <p:sp>
        <p:nvSpPr>
          <p:cNvPr id="4" name="Content Placeholder 3"/>
          <p:cNvSpPr>
            <a:spLocks noGrp="1"/>
          </p:cNvSpPr>
          <p:nvPr>
            <p:ph sz="quarter" idx="11"/>
          </p:nvPr>
        </p:nvSpPr>
        <p:spPr>
          <a:xfrm>
            <a:off x="3962400" y="1320915"/>
            <a:ext cx="4876800" cy="2667000"/>
          </a:xfrm>
        </p:spPr>
        <p:txBody>
          <a:bodyPr>
            <a:noAutofit/>
          </a:bodyPr>
          <a:lstStyle/>
          <a:p>
            <a:pPr indent="0">
              <a:buNone/>
            </a:pPr>
            <a:r>
              <a:rPr lang="en-US" sz="4800" b="1" dirty="0"/>
              <a:t>3.2 billion</a:t>
            </a:r>
            <a:r>
              <a:rPr lang="en-US" sz="4000" b="1" dirty="0"/>
              <a:t/>
            </a:r>
            <a:br>
              <a:rPr lang="en-US" sz="4000" b="1" dirty="0"/>
            </a:br>
            <a:r>
              <a:rPr lang="en-US" sz="3600" dirty="0"/>
              <a:t>ordered or prescribed</a:t>
            </a:r>
          </a:p>
          <a:p>
            <a:pPr indent="0">
              <a:buNone/>
            </a:pPr>
            <a:r>
              <a:rPr lang="en-US" sz="4800" b="1" dirty="0"/>
              <a:t>160 million</a:t>
            </a:r>
            <a:r>
              <a:rPr lang="en-US" sz="4000" b="1" dirty="0"/>
              <a:t/>
            </a:r>
            <a:br>
              <a:rPr lang="en-US" sz="4000" b="1" dirty="0"/>
            </a:br>
            <a:r>
              <a:rPr lang="en-US" sz="3600" dirty="0"/>
              <a:t>of those result in error</a:t>
            </a:r>
          </a:p>
        </p:txBody>
      </p:sp>
      <p:sp>
        <p:nvSpPr>
          <p:cNvPr id="5" name="Content Placeholder 4"/>
          <p:cNvSpPr>
            <a:spLocks noGrp="1"/>
          </p:cNvSpPr>
          <p:nvPr>
            <p:ph sz="quarter" idx="12"/>
          </p:nvPr>
        </p:nvSpPr>
        <p:spPr>
          <a:xfrm>
            <a:off x="228600" y="4571184"/>
            <a:ext cx="8610600" cy="1686075"/>
          </a:xfrm>
        </p:spPr>
        <p:txBody>
          <a:bodyPr>
            <a:noAutofit/>
          </a:bodyPr>
          <a:lstStyle/>
          <a:p>
            <a:pPr marL="0" indent="0" algn="ctr">
              <a:spcBef>
                <a:spcPts val="0"/>
              </a:spcBef>
              <a:buNone/>
            </a:pPr>
            <a:r>
              <a:rPr lang="en-US" sz="3600" i="1" dirty="0"/>
              <a:t>For patients on </a:t>
            </a:r>
            <a:r>
              <a:rPr lang="en-US" sz="3600" b="1" i="1" dirty="0">
                <a:solidFill>
                  <a:schemeClr val="accent6">
                    <a:lumMod val="75000"/>
                  </a:schemeClr>
                </a:solidFill>
              </a:rPr>
              <a:t>5+ medicines</a:t>
            </a:r>
            <a:r>
              <a:rPr lang="en-US" sz="3600" i="1" dirty="0"/>
              <a:t>,</a:t>
            </a:r>
          </a:p>
          <a:p>
            <a:pPr marL="0" indent="0" algn="ctr">
              <a:spcBef>
                <a:spcPts val="0"/>
              </a:spcBef>
              <a:buNone/>
            </a:pPr>
            <a:r>
              <a:rPr lang="en-US" sz="3600" b="1" dirty="0">
                <a:solidFill>
                  <a:schemeClr val="accent5">
                    <a:lumMod val="50000"/>
                  </a:schemeClr>
                </a:solidFill>
              </a:rPr>
              <a:t>57%</a:t>
            </a:r>
            <a:r>
              <a:rPr lang="en-US" sz="3600" b="1" dirty="0"/>
              <a:t> are not needed</a:t>
            </a:r>
            <a:r>
              <a:rPr lang="en-US" sz="3600" dirty="0"/>
              <a:t>, are</a:t>
            </a:r>
            <a:r>
              <a:rPr lang="en-US" sz="3600" dirty="0">
                <a:solidFill>
                  <a:srgbClr val="3333FF"/>
                </a:solidFill>
              </a:rPr>
              <a:t> </a:t>
            </a:r>
            <a:r>
              <a:rPr lang="en-US" sz="3600" dirty="0"/>
              <a:t>contraindicated, or are</a:t>
            </a:r>
            <a:r>
              <a:rPr lang="en-US" sz="3600" dirty="0">
                <a:solidFill>
                  <a:srgbClr val="3333FF"/>
                </a:solidFill>
              </a:rPr>
              <a:t> </a:t>
            </a:r>
            <a:r>
              <a:rPr lang="en-US" sz="3600" dirty="0"/>
              <a:t>not taken as </a:t>
            </a:r>
            <a:r>
              <a:rPr lang="en-US" sz="3600" dirty="0" smtClean="0"/>
              <a:t>prescribed</a:t>
            </a:r>
            <a:endParaRPr lang="en-US" sz="3600" dirty="0"/>
          </a:p>
        </p:txBody>
      </p:sp>
      <p:cxnSp>
        <p:nvCxnSpPr>
          <p:cNvPr id="7" name="Straight Connector 6"/>
          <p:cNvCxnSpPr/>
          <p:nvPr/>
        </p:nvCxnSpPr>
        <p:spPr>
          <a:xfrm>
            <a:off x="4419600" y="2768715"/>
            <a:ext cx="44196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 y="4419600"/>
            <a:ext cx="86106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1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it help me?</a:t>
            </a:r>
            <a:endParaRPr lang="en-US" dirty="0"/>
          </a:p>
        </p:txBody>
      </p:sp>
      <p:sp>
        <p:nvSpPr>
          <p:cNvPr id="3" name="Content Placeholder 2"/>
          <p:cNvSpPr>
            <a:spLocks noGrp="1"/>
          </p:cNvSpPr>
          <p:nvPr>
            <p:ph idx="1"/>
          </p:nvPr>
        </p:nvSpPr>
        <p:spPr>
          <a:xfrm>
            <a:off x="457200" y="990600"/>
            <a:ext cx="7772400" cy="5135563"/>
          </a:xfrm>
        </p:spPr>
        <p:txBody>
          <a:bodyPr>
            <a:normAutofit/>
          </a:bodyPr>
          <a:lstStyle/>
          <a:p>
            <a:r>
              <a:rPr lang="en-US" dirty="0" smtClean="0"/>
              <a:t>Results in a </a:t>
            </a:r>
            <a:r>
              <a:rPr lang="en-US" b="1" dirty="0" smtClean="0"/>
              <a:t>complete and accurate </a:t>
            </a:r>
            <a:r>
              <a:rPr lang="en-US" dirty="0" smtClean="0"/>
              <a:t>medicine list</a:t>
            </a:r>
          </a:p>
          <a:p>
            <a:r>
              <a:rPr lang="en-US" dirty="0" smtClean="0"/>
              <a:t>Reduces </a:t>
            </a:r>
            <a:r>
              <a:rPr lang="en-US" b="1" dirty="0" smtClean="0"/>
              <a:t>medicine errors</a:t>
            </a:r>
          </a:p>
          <a:p>
            <a:r>
              <a:rPr lang="en-US" dirty="0" smtClean="0"/>
              <a:t>Offers the opportunity to </a:t>
            </a:r>
            <a:r>
              <a:rPr lang="en-US" b="1" dirty="0" smtClean="0"/>
              <a:t>reduce the number </a:t>
            </a:r>
            <a:r>
              <a:rPr lang="en-US" dirty="0" smtClean="0"/>
              <a:t>of prescribed medicines</a:t>
            </a:r>
          </a:p>
          <a:p>
            <a:r>
              <a:rPr lang="en-US" dirty="0" smtClean="0"/>
              <a:t>Improves the clinician and patient </a:t>
            </a:r>
            <a:r>
              <a:rPr lang="en-US" b="1" dirty="0" smtClean="0"/>
              <a:t>relationship</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Point Star 5"/>
          <p:cNvSpPr/>
          <p:nvPr/>
        </p:nvSpPr>
        <p:spPr>
          <a:xfrm>
            <a:off x="5334000" y="2514600"/>
            <a:ext cx="3581400" cy="3382963"/>
          </a:xfrm>
          <a:prstGeom prst="star5">
            <a:avLst>
              <a:gd name="adj" fmla="val 28667"/>
              <a:gd name="hf" fmla="val 105146"/>
              <a:gd name="vf" fmla="val 11055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When should I use it?</a:t>
            </a:r>
            <a:endParaRPr lang="en-US" dirty="0"/>
          </a:p>
        </p:txBody>
      </p:sp>
      <p:sp>
        <p:nvSpPr>
          <p:cNvPr id="8" name="Content Placeholder 7"/>
          <p:cNvSpPr>
            <a:spLocks noGrp="1"/>
          </p:cNvSpPr>
          <p:nvPr>
            <p:ph sz="half" idx="1"/>
          </p:nvPr>
        </p:nvSpPr>
        <p:spPr>
          <a:xfrm>
            <a:off x="457200" y="1600200"/>
            <a:ext cx="8458200" cy="4525963"/>
          </a:xfrm>
        </p:spPr>
        <p:txBody>
          <a:bodyPr/>
          <a:lstStyle/>
          <a:p>
            <a:r>
              <a:rPr lang="en-US" dirty="0" smtClean="0"/>
              <a:t>List the target patient populations here.</a:t>
            </a:r>
            <a:endParaRPr lang="en-US" dirty="0"/>
          </a:p>
        </p:txBody>
      </p:sp>
      <p:sp>
        <p:nvSpPr>
          <p:cNvPr id="3" name="Content Placeholder 2"/>
          <p:cNvSpPr>
            <a:spLocks noGrp="1"/>
          </p:cNvSpPr>
          <p:nvPr>
            <p:ph sz="half" idx="2"/>
          </p:nvPr>
        </p:nvSpPr>
        <p:spPr>
          <a:xfrm>
            <a:off x="6019800" y="3581402"/>
            <a:ext cx="2133600" cy="1752600"/>
          </a:xfrm>
        </p:spPr>
        <p:txBody>
          <a:bodyPr>
            <a:normAutofit/>
          </a:bodyPr>
          <a:lstStyle/>
          <a:p>
            <a:pPr marL="0" indent="0" algn="ctr">
              <a:buNone/>
            </a:pPr>
            <a:r>
              <a:rPr lang="en-US" sz="2000" b="1" i="1" dirty="0"/>
              <a:t>Customize this slide to match your practice's implementation strategy</a:t>
            </a:r>
            <a:r>
              <a:rPr lang="en-US" sz="2000" b="1" i="1" dirty="0" smtClean="0"/>
              <a:t>.</a:t>
            </a:r>
            <a:endParaRPr lang="en-US" sz="2000" b="1"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Point Star 5"/>
          <p:cNvSpPr/>
          <p:nvPr/>
        </p:nvSpPr>
        <p:spPr>
          <a:xfrm>
            <a:off x="5334000" y="2941637"/>
            <a:ext cx="3581400" cy="3382963"/>
          </a:xfrm>
          <a:prstGeom prst="star5">
            <a:avLst>
              <a:gd name="adj" fmla="val 28667"/>
              <a:gd name="hf" fmla="val 105146"/>
              <a:gd name="vf" fmla="val 11055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How do I use it?</a:t>
            </a:r>
            <a:endParaRPr lang="en-US" dirty="0"/>
          </a:p>
        </p:txBody>
      </p:sp>
      <p:sp>
        <p:nvSpPr>
          <p:cNvPr id="4" name="Content Placeholder 3"/>
          <p:cNvSpPr>
            <a:spLocks noGrp="1"/>
          </p:cNvSpPr>
          <p:nvPr>
            <p:ph sz="half" idx="1"/>
          </p:nvPr>
        </p:nvSpPr>
        <p:spPr>
          <a:xfrm>
            <a:off x="457200" y="1166018"/>
            <a:ext cx="8229600" cy="4525963"/>
          </a:xfrm>
        </p:spPr>
        <p:txBody>
          <a:bodyPr>
            <a:noAutofit/>
          </a:bodyPr>
          <a:lstStyle/>
          <a:p>
            <a:r>
              <a:rPr lang="en-US" sz="2800" dirty="0" smtClean="0"/>
              <a:t>Requesting patients bring in medicines</a:t>
            </a:r>
          </a:p>
          <a:p>
            <a:r>
              <a:rPr lang="en-US" sz="2800" dirty="0" smtClean="0"/>
              <a:t>Reminding patients to bring in medicines</a:t>
            </a:r>
          </a:p>
          <a:p>
            <a:r>
              <a:rPr lang="en-US" sz="2800" dirty="0" smtClean="0"/>
              <a:t>Creating a safe medicine list together</a:t>
            </a:r>
          </a:p>
          <a:p>
            <a:r>
              <a:rPr lang="en-US" sz="2800" dirty="0" smtClean="0"/>
              <a:t>Documenting the list in the EHR</a:t>
            </a:r>
          </a:p>
          <a:p>
            <a:r>
              <a:rPr lang="en-US" sz="2800" dirty="0" smtClean="0"/>
              <a:t>Reviewing and reconciling the list</a:t>
            </a:r>
          </a:p>
          <a:p>
            <a:r>
              <a:rPr lang="en-US" sz="2800" dirty="0" smtClean="0"/>
              <a:t>Updating the EHR</a:t>
            </a:r>
            <a:endParaRPr lang="en-US" sz="2800" dirty="0"/>
          </a:p>
        </p:txBody>
      </p:sp>
      <p:sp>
        <p:nvSpPr>
          <p:cNvPr id="3" name="Content Placeholder 2"/>
          <p:cNvSpPr>
            <a:spLocks noGrp="1"/>
          </p:cNvSpPr>
          <p:nvPr>
            <p:ph sz="half" idx="2"/>
          </p:nvPr>
        </p:nvSpPr>
        <p:spPr>
          <a:xfrm>
            <a:off x="6096000" y="4160837"/>
            <a:ext cx="2057400" cy="2392363"/>
          </a:xfrm>
        </p:spPr>
        <p:txBody>
          <a:bodyPr>
            <a:normAutofit/>
          </a:bodyPr>
          <a:lstStyle/>
          <a:p>
            <a:pPr marL="0" indent="0" algn="ctr">
              <a:buNone/>
            </a:pPr>
            <a:r>
              <a:rPr lang="en-US" sz="1800" b="1" i="1" dirty="0"/>
              <a:t>Customize this slide to match your practice's implementation strategy</a:t>
            </a:r>
            <a:r>
              <a:rPr lang="en-US" sz="1800" b="1" i="1" dirty="0" smtClean="0"/>
              <a:t>.</a:t>
            </a:r>
            <a:endParaRPr lang="en-US" sz="1800" b="1"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tools are available?</a:t>
            </a:r>
            <a:endParaRPr lang="en-US" dirty="0"/>
          </a:p>
        </p:txBody>
      </p:sp>
      <p:grpSp>
        <p:nvGrpSpPr>
          <p:cNvPr id="3" name="Group 2" descr="Tools for the Create a Safe Medicine List Together strategy"/>
          <p:cNvGrpSpPr/>
          <p:nvPr/>
        </p:nvGrpSpPr>
        <p:grpSpPr>
          <a:xfrm>
            <a:off x="228600" y="1066800"/>
            <a:ext cx="8763000" cy="5257799"/>
            <a:chOff x="228600" y="1066800"/>
            <a:chExt cx="8763000" cy="5257799"/>
          </a:xfrm>
        </p:grpSpPr>
        <p:pic>
          <p:nvPicPr>
            <p:cNvPr id="2058" name="Picture 10" descr="C:\Users\EBH108\Box Sync\TO3 Photo Files\Medicine-List_Scripts_v3.jpg"/>
            <p:cNvPicPr>
              <a:picLocks noChangeAspect="1" noChangeArrowheads="1"/>
            </p:cNvPicPr>
            <p:nvPr/>
          </p:nvPicPr>
          <p:blipFill>
            <a:blip r:embed="rId3" cstate="print"/>
            <a:srcRect/>
            <a:stretch>
              <a:fillRect/>
            </a:stretch>
          </p:blipFill>
          <p:spPr bwMode="auto">
            <a:xfrm>
              <a:off x="5867400" y="1066800"/>
              <a:ext cx="2119745" cy="2743200"/>
            </a:xfrm>
            <a:prstGeom prst="rect">
              <a:avLst/>
            </a:prstGeom>
            <a:noFill/>
            <a:ln w="3175">
              <a:solidFill>
                <a:schemeClr val="accent3"/>
              </a:solidFill>
            </a:ln>
          </p:spPr>
        </p:pic>
        <p:pic>
          <p:nvPicPr>
            <p:cNvPr id="2051" name="Picture 3" descr="C:\Users\EBH108\Box Sync\TO3 Photo Files\Medicine-List_Checklist-Meds_v3.jpg"/>
            <p:cNvPicPr>
              <a:picLocks noChangeAspect="1" noChangeArrowheads="1"/>
            </p:cNvPicPr>
            <p:nvPr/>
          </p:nvPicPr>
          <p:blipFill>
            <a:blip r:embed="rId4" cstate="print"/>
            <a:srcRect/>
            <a:stretch>
              <a:fillRect/>
            </a:stretch>
          </p:blipFill>
          <p:spPr bwMode="auto">
            <a:xfrm>
              <a:off x="3124200" y="1066800"/>
              <a:ext cx="2119745" cy="2743200"/>
            </a:xfrm>
            <a:prstGeom prst="rect">
              <a:avLst/>
            </a:prstGeom>
            <a:noFill/>
            <a:ln w="3175">
              <a:solidFill>
                <a:schemeClr val="accent3"/>
              </a:solidFill>
            </a:ln>
          </p:spPr>
        </p:pic>
        <p:pic>
          <p:nvPicPr>
            <p:cNvPr id="2052" name="Picture 4" descr="C:\Users\EBH108\Box Sync\TO3 Photo Files\Medicine-List_Checklist-NOMeds_v3.jpg"/>
            <p:cNvPicPr>
              <a:picLocks noChangeAspect="1" noChangeArrowheads="1"/>
            </p:cNvPicPr>
            <p:nvPr/>
          </p:nvPicPr>
          <p:blipFill>
            <a:blip r:embed="rId5" cstate="print"/>
            <a:srcRect/>
            <a:stretch>
              <a:fillRect/>
            </a:stretch>
          </p:blipFill>
          <p:spPr bwMode="auto">
            <a:xfrm>
              <a:off x="3810000" y="1981200"/>
              <a:ext cx="2119745" cy="2743200"/>
            </a:xfrm>
            <a:prstGeom prst="rect">
              <a:avLst/>
            </a:prstGeom>
            <a:noFill/>
            <a:ln w="3175">
              <a:solidFill>
                <a:schemeClr val="accent3"/>
              </a:solidFill>
            </a:ln>
          </p:spPr>
        </p:pic>
        <p:pic>
          <p:nvPicPr>
            <p:cNvPr id="2054" name="Picture 6" descr="C:\Users\EBH108\Box Sync\TO3 Photo Files\Medicine-List_Patient_Postcard_v22.jpg"/>
            <p:cNvPicPr>
              <a:picLocks noChangeAspect="1" noChangeArrowheads="1"/>
            </p:cNvPicPr>
            <p:nvPr/>
          </p:nvPicPr>
          <p:blipFill>
            <a:blip r:embed="rId6" cstate="print"/>
            <a:srcRect/>
            <a:stretch>
              <a:fillRect/>
            </a:stretch>
          </p:blipFill>
          <p:spPr bwMode="auto">
            <a:xfrm>
              <a:off x="228600" y="1066800"/>
              <a:ext cx="2743200" cy="1828800"/>
            </a:xfrm>
            <a:prstGeom prst="rect">
              <a:avLst/>
            </a:prstGeom>
            <a:noFill/>
            <a:ln w="3175">
              <a:solidFill>
                <a:schemeClr val="accent3"/>
              </a:solidFill>
            </a:ln>
          </p:spPr>
        </p:pic>
        <p:pic>
          <p:nvPicPr>
            <p:cNvPr id="2053" name="Picture 5" descr="C:\Users\EBH108\Box Sync\TO3 Photo Files\Medicine-List_Patient_Postcard_v2.jpg"/>
            <p:cNvPicPr>
              <a:picLocks noChangeAspect="1" noChangeArrowheads="1"/>
            </p:cNvPicPr>
            <p:nvPr/>
          </p:nvPicPr>
          <p:blipFill>
            <a:blip r:embed="rId7" cstate="print"/>
            <a:srcRect/>
            <a:stretch>
              <a:fillRect/>
            </a:stretch>
          </p:blipFill>
          <p:spPr bwMode="auto">
            <a:xfrm>
              <a:off x="685800" y="2209800"/>
              <a:ext cx="2743200" cy="1828800"/>
            </a:xfrm>
            <a:prstGeom prst="rect">
              <a:avLst/>
            </a:prstGeom>
            <a:noFill/>
            <a:ln w="3175">
              <a:solidFill>
                <a:schemeClr val="accent3"/>
              </a:solidFill>
            </a:ln>
          </p:spPr>
        </p:pic>
        <p:pic>
          <p:nvPicPr>
            <p:cNvPr id="2057" name="Picture 9" descr="C:\Users\EBH108\Box Sync\TO3 Photo Files\Medicine-List_Role-Play_v2.jpg"/>
            <p:cNvPicPr>
              <a:picLocks noChangeAspect="1" noChangeArrowheads="1"/>
            </p:cNvPicPr>
            <p:nvPr/>
          </p:nvPicPr>
          <p:blipFill>
            <a:blip r:embed="rId8" cstate="print"/>
            <a:srcRect/>
            <a:stretch>
              <a:fillRect/>
            </a:stretch>
          </p:blipFill>
          <p:spPr bwMode="auto">
            <a:xfrm>
              <a:off x="6629400" y="2133600"/>
              <a:ext cx="2119745" cy="2743200"/>
            </a:xfrm>
            <a:prstGeom prst="rect">
              <a:avLst/>
            </a:prstGeom>
            <a:noFill/>
            <a:ln w="3175">
              <a:solidFill>
                <a:schemeClr val="accent3"/>
              </a:solidFill>
            </a:ln>
          </p:spPr>
        </p:pic>
        <p:pic>
          <p:nvPicPr>
            <p:cNvPr id="2055" name="Picture 7" descr="C:\Users\EBH108\Box Sync\TO3 Photo Files\Medicine-List_Procedure_v7.jpg"/>
            <p:cNvPicPr>
              <a:picLocks noChangeAspect="1" noChangeArrowheads="1"/>
            </p:cNvPicPr>
            <p:nvPr/>
          </p:nvPicPr>
          <p:blipFill>
            <a:blip r:embed="rId9" cstate="print"/>
            <a:srcRect/>
            <a:stretch>
              <a:fillRect/>
            </a:stretch>
          </p:blipFill>
          <p:spPr bwMode="auto">
            <a:xfrm>
              <a:off x="4419600" y="2971800"/>
              <a:ext cx="2119745" cy="2743200"/>
            </a:xfrm>
            <a:prstGeom prst="rect">
              <a:avLst/>
            </a:prstGeom>
            <a:noFill/>
            <a:ln w="3175">
              <a:solidFill>
                <a:schemeClr val="accent3"/>
              </a:solidFill>
            </a:ln>
          </p:spPr>
        </p:pic>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162800" y="3505200"/>
              <a:ext cx="1828800" cy="2743200"/>
            </a:xfrm>
            <a:prstGeom prst="rect">
              <a:avLst/>
            </a:prstGeom>
            <a:noFill/>
            <a:ln w="3175">
              <a:solidFill>
                <a:schemeClr val="accent3"/>
              </a:solidFill>
            </a:ln>
          </p:spPr>
        </p:pic>
        <p:pic>
          <p:nvPicPr>
            <p:cNvPr id="1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376795" y="3581400"/>
              <a:ext cx="2119745" cy="2743199"/>
            </a:xfrm>
            <a:prstGeom prst="rect">
              <a:avLst/>
            </a:prstGeom>
            <a:noFill/>
            <a:ln w="3175">
              <a:solidFill>
                <a:schemeClr val="accent3"/>
              </a:solid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a:t>
            </a:r>
            <a:endParaRPr lang="en-US" dirty="0"/>
          </a:p>
        </p:txBody>
      </p:sp>
      <p:sp>
        <p:nvSpPr>
          <p:cNvPr id="3" name="Content Placeholder 2"/>
          <p:cNvSpPr>
            <a:spLocks noGrp="1"/>
          </p:cNvSpPr>
          <p:nvPr>
            <p:ph idx="1"/>
          </p:nvPr>
        </p:nvSpPr>
        <p:spPr>
          <a:xfrm>
            <a:off x="533400" y="990600"/>
            <a:ext cx="8153400" cy="5135563"/>
          </a:xfrm>
        </p:spPr>
        <p:txBody>
          <a:bodyPr>
            <a:normAutofit/>
          </a:bodyPr>
          <a:lstStyle/>
          <a:p>
            <a:r>
              <a:rPr lang="en-US" sz="2600" dirty="0" smtClean="0"/>
              <a:t>Mr. Thomas – 78-year-old male with uncontrolled hypertension and knee pain</a:t>
            </a:r>
          </a:p>
          <a:p>
            <a:r>
              <a:rPr lang="en-US" sz="2600" dirty="0" smtClean="0"/>
              <a:t>Lifts weights, walks often, rides stationary bike</a:t>
            </a:r>
          </a:p>
          <a:p>
            <a:r>
              <a:rPr lang="en-US" sz="2600" dirty="0" smtClean="0"/>
              <a:t>Visiting for knee pain that is keeping him from exercising</a:t>
            </a:r>
          </a:p>
        </p:txBody>
      </p:sp>
      <p:sp>
        <p:nvSpPr>
          <p:cNvPr id="5" name="Rectangle 4"/>
          <p:cNvSpPr/>
          <p:nvPr/>
        </p:nvSpPr>
        <p:spPr>
          <a:xfrm>
            <a:off x="533400" y="3352799"/>
            <a:ext cx="4191000" cy="2708434"/>
          </a:xfrm>
          <a:prstGeom prst="rect">
            <a:avLst/>
          </a:prstGeom>
        </p:spPr>
        <p:txBody>
          <a:bodyPr wrap="square">
            <a:spAutoFit/>
          </a:bodyPr>
          <a:lstStyle/>
          <a:p>
            <a:pPr marL="350838" indent="-350838">
              <a:buFont typeface="Arial" panose="020B0604020202020204" pitchFamily="34" charset="0"/>
              <a:buChar char="•"/>
            </a:pPr>
            <a:r>
              <a:rPr lang="en-US" sz="2600" dirty="0" smtClean="0"/>
              <a:t>EHR lists:</a:t>
            </a:r>
          </a:p>
          <a:p>
            <a:pPr marL="685800" lvl="1" indent="-334963">
              <a:buFont typeface="Calibri" pitchFamily="34" charset="0"/>
              <a:buChar char="—"/>
            </a:pPr>
            <a:r>
              <a:rPr lang="en-US" sz="2400" dirty="0" smtClean="0"/>
              <a:t>Hydrochlorothiazide 50 mg – 1 tablet PO QD. </a:t>
            </a:r>
          </a:p>
          <a:p>
            <a:pPr marL="685800" lvl="1" indent="-334963">
              <a:buFont typeface="Calibri" pitchFamily="34" charset="0"/>
              <a:buChar char="—"/>
            </a:pPr>
            <a:r>
              <a:rPr lang="en-US" sz="2400" dirty="0" smtClean="0"/>
              <a:t>Atorvastatin 20 mg – 1 tablet PO QD.</a:t>
            </a:r>
          </a:p>
          <a:p>
            <a:pPr marL="685800" lvl="1" indent="-334963">
              <a:buFont typeface="Calibri" pitchFamily="34" charset="0"/>
              <a:buChar char="—"/>
            </a:pPr>
            <a:r>
              <a:rPr lang="en-US" sz="2400" dirty="0" smtClean="0"/>
              <a:t>Low-dose adult aspirin 81 mg – 1 tablet PO QD.</a:t>
            </a:r>
          </a:p>
        </p:txBody>
      </p:sp>
      <p:pic>
        <p:nvPicPr>
          <p:cNvPr id="6" name="Picture 2" descr="Fit 78-year-old man outside"/>
          <p:cNvPicPr>
            <a:picLocks noChangeAspect="1" noChangeArrowheads="1"/>
          </p:cNvPicPr>
          <p:nvPr/>
        </p:nvPicPr>
        <p:blipFill>
          <a:blip r:embed="rId3" cstate="print"/>
          <a:srcRect/>
          <a:stretch>
            <a:fillRect/>
          </a:stretch>
        </p:blipFill>
        <p:spPr bwMode="auto">
          <a:xfrm>
            <a:off x="4922520" y="3132599"/>
            <a:ext cx="3657600" cy="2851775"/>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2</a:t>
            </a:r>
            <a:endParaRPr lang="en-US" dirty="0"/>
          </a:p>
        </p:txBody>
      </p:sp>
      <p:sp>
        <p:nvSpPr>
          <p:cNvPr id="3" name="Content Placeholder 2"/>
          <p:cNvSpPr>
            <a:spLocks noGrp="1"/>
          </p:cNvSpPr>
          <p:nvPr>
            <p:ph sz="half" idx="1"/>
          </p:nvPr>
        </p:nvSpPr>
        <p:spPr>
          <a:xfrm>
            <a:off x="457200" y="1264920"/>
            <a:ext cx="5334000" cy="4525963"/>
          </a:xfrm>
        </p:spPr>
        <p:txBody>
          <a:bodyPr>
            <a:normAutofit fontScale="92500" lnSpcReduction="10000"/>
          </a:bodyPr>
          <a:lstStyle/>
          <a:p>
            <a:r>
              <a:rPr lang="en-US" sz="3400" dirty="0" smtClean="0"/>
              <a:t>Mrs. Martin – 63-year-old female following up after reconstructive surgery for fractured skull from a fall</a:t>
            </a:r>
          </a:p>
          <a:p>
            <a:r>
              <a:rPr lang="en-US" sz="3400" dirty="0" smtClean="0"/>
              <a:t>Struggling with depression </a:t>
            </a:r>
            <a:br>
              <a:rPr lang="en-US" sz="3400" dirty="0" smtClean="0"/>
            </a:br>
            <a:r>
              <a:rPr lang="en-US" sz="3400" dirty="0" smtClean="0"/>
              <a:t>after loss of father and sister</a:t>
            </a:r>
          </a:p>
          <a:p>
            <a:r>
              <a:rPr lang="en-US" sz="3400" dirty="0" smtClean="0"/>
              <a:t>EHR lists:</a:t>
            </a:r>
            <a:endParaRPr lang="en-US" dirty="0" smtClean="0"/>
          </a:p>
          <a:p>
            <a:pPr lvl="1"/>
            <a:r>
              <a:rPr lang="pl-PL" sz="3000" dirty="0" smtClean="0"/>
              <a:t>Citalopram 20 mg PO QD</a:t>
            </a:r>
            <a:r>
              <a:rPr lang="en-US" sz="3000" dirty="0" smtClean="0"/>
              <a:t>.</a:t>
            </a:r>
            <a:endParaRPr lang="pl-PL" sz="3000" dirty="0" smtClean="0"/>
          </a:p>
          <a:p>
            <a:pPr lvl="1"/>
            <a:r>
              <a:rPr lang="en-US" sz="3000" dirty="0" smtClean="0"/>
              <a:t>Vitamin D 1,000 mg PO QD.</a:t>
            </a:r>
          </a:p>
        </p:txBody>
      </p:sp>
      <p:pic>
        <p:nvPicPr>
          <p:cNvPr id="8194" name="Picture 2" descr="63-year-old woman standing by a window"/>
          <p:cNvPicPr>
            <a:picLocks noChangeAspect="1" noChangeArrowheads="1"/>
          </p:cNvPicPr>
          <p:nvPr/>
        </p:nvPicPr>
        <p:blipFill>
          <a:blip r:embed="rId3" cstate="print"/>
          <a:srcRect/>
          <a:stretch>
            <a:fillRect/>
          </a:stretch>
        </p:blipFill>
        <p:spPr bwMode="auto">
          <a:xfrm>
            <a:off x="6111240" y="1447800"/>
            <a:ext cx="2590800" cy="3896892"/>
          </a:xfrm>
          <a:prstGeom prst="rect">
            <a:avLst/>
          </a:prstGeom>
          <a:noFill/>
          <a:ln>
            <a:solidFill>
              <a:schemeClr val="tx1"/>
            </a:solidFill>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gt;&lt;/object&gt;&lt;/database&gt;"/>
  <p:tag name="SECTOMILLISECCONVERTED" val="1"/>
</p:tagLst>
</file>

<file path=ppt/theme/theme1.xml><?xml version="1.0" encoding="utf-8"?>
<a:theme xmlns:a="http://schemas.openxmlformats.org/drawingml/2006/main" name="PatientSafetyPag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tientSafetyPag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1881</TotalTime>
  <Words>2492</Words>
  <Application>Microsoft Office PowerPoint</Application>
  <PresentationFormat>On-screen Show (4:3)</PresentationFormat>
  <Paragraphs>159</Paragraphs>
  <Slides>11</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Calibri</vt:lpstr>
      <vt:lpstr>Times New Roman</vt:lpstr>
      <vt:lpstr>PatientSafetyPage1</vt:lpstr>
      <vt:lpstr>PatientSafetyPage2+</vt:lpstr>
      <vt:lpstr>Create a Safe Medicine List Together</vt:lpstr>
      <vt:lpstr>What is it?</vt:lpstr>
      <vt:lpstr>Why is it important?</vt:lpstr>
      <vt:lpstr>How can it help me?</vt:lpstr>
      <vt:lpstr>When should I use it?</vt:lpstr>
      <vt:lpstr>How do I use it?</vt:lpstr>
      <vt:lpstr>What tools are available?</vt:lpstr>
      <vt:lpstr>Scenario 1</vt:lpstr>
      <vt:lpstr>Scenario 2</vt:lpstr>
      <vt:lpstr>Scenario 3</vt:lpstr>
      <vt:lpstr>How will we evaluate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Bonnett, Doreen (AHRQ/OC)</cp:lastModifiedBy>
  <cp:revision>171</cp:revision>
  <cp:lastPrinted>2018-02-26T14:59:17Z</cp:lastPrinted>
  <dcterms:created xsi:type="dcterms:W3CDTF">2014-06-17T23:27:54Z</dcterms:created>
  <dcterms:modified xsi:type="dcterms:W3CDTF">2018-04-10T20:33:50Z</dcterms:modified>
</cp:coreProperties>
</file>