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00" r:id="rId4"/>
    <p:sldId id="301" r:id="rId5"/>
    <p:sldId id="289" r:id="rId6"/>
    <p:sldId id="293" r:id="rId7"/>
    <p:sldId id="290" r:id="rId8"/>
    <p:sldId id="291" r:id="rId9"/>
    <p:sldId id="294" r:id="rId10"/>
    <p:sldId id="297" r:id="rId11"/>
    <p:sldId id="298" r:id="rId12"/>
    <p:sldId id="292" r:id="rId13"/>
  </p:sldIdLst>
  <p:sldSz cx="9144000" cy="6858000" type="screen4x3"/>
  <p:notesSz cx="7053263" cy="93091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ey Baker" initials="KB" lastIdx="9" clrIdx="0"/>
  <p:cmAuthor id="1" name="EBH108" initials="EBH" lastIdx="0" clrIdx="1"/>
  <p:cmAuthor id="2" name="Bonnett, Doreen (AHRQ/OC)" initials="BD(" lastIdx="1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ED8"/>
    <a:srgbClr val="DBDDC5"/>
    <a:srgbClr val="F3E4E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9" autoAdjust="0"/>
    <p:restoredTop sz="86377" autoAdjust="0"/>
  </p:normalViewPr>
  <p:slideViewPr>
    <p:cSldViewPr>
      <p:cViewPr varScale="1">
        <p:scale>
          <a:sx n="96" d="100"/>
          <a:sy n="96" d="100"/>
        </p:scale>
        <p:origin x="72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9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
          <c:dPt>
            <c:idx val="0"/>
            <c:bubble3D val="0"/>
            <c:spPr>
              <a:solidFill>
                <a:srgbClr val="FFC629"/>
              </a:solidFill>
            </c:spPr>
            <c:extLst>
              <c:ext xmlns:c16="http://schemas.microsoft.com/office/drawing/2014/chart" uri="{C3380CC4-5D6E-409C-BE32-E72D297353CC}">
                <c16:uniqueId val="{00000000-68E5-4F6A-B9BB-8CBB0306808C}"/>
              </c:ext>
            </c:extLst>
          </c:dPt>
          <c:dPt>
            <c:idx val="1"/>
            <c:bubble3D val="0"/>
            <c:spPr>
              <a:solidFill>
                <a:srgbClr val="108BAD"/>
              </a:solidFill>
            </c:spPr>
            <c:extLst>
              <c:ext xmlns:c16="http://schemas.microsoft.com/office/drawing/2014/chart" uri="{C3380CC4-5D6E-409C-BE32-E72D297353CC}">
                <c16:uniqueId val="{00000001-68E5-4F6A-B9BB-8CBB0306808C}"/>
              </c:ext>
            </c:extLst>
          </c:dPt>
          <c:cat>
            <c:numRef>
              <c:f>Sheet1!$A$2:$A$4</c:f>
              <c:numCache>
                <c:formatCode>General</c:formatCode>
                <c:ptCount val="3"/>
              </c:numCache>
            </c:numRef>
          </c:cat>
          <c:val>
            <c:numRef>
              <c:f>Sheet1!$B$2:$B$4</c:f>
              <c:numCache>
                <c:formatCode>General</c:formatCode>
                <c:ptCount val="3"/>
                <c:pt idx="0">
                  <c:v>20</c:v>
                </c:pt>
                <c:pt idx="1">
                  <c:v>80</c:v>
                </c:pt>
              </c:numCache>
            </c:numRef>
          </c:val>
          <c:extLst>
            <c:ext xmlns:c16="http://schemas.microsoft.com/office/drawing/2014/chart" uri="{C3380CC4-5D6E-409C-BE32-E72D297353CC}">
              <c16:uniqueId val="{00000002-68E5-4F6A-B9BB-8CBB0306808C}"/>
            </c:ext>
          </c:extLst>
        </c:ser>
        <c:dLbls>
          <c:showLegendKey val="0"/>
          <c:showVal val="0"/>
          <c:showCatName val="0"/>
          <c:showSerName val="0"/>
          <c:showPercent val="0"/>
          <c:showBubbleSize val="0"/>
          <c:showLeaderLines val="0"/>
        </c:dLbls>
      </c:pie3DChart>
    </c:plotArea>
    <c:plotVisOnly val="1"/>
    <c:dispBlanksAs val="zero"/>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FFC629"/>
              </a:solidFill>
            </c:spPr>
            <c:extLst>
              <c:ext xmlns:c16="http://schemas.microsoft.com/office/drawing/2014/chart" uri="{C3380CC4-5D6E-409C-BE32-E72D297353CC}">
                <c16:uniqueId val="{00000000-4D2B-484B-9927-95DB245B9C7C}"/>
              </c:ext>
            </c:extLst>
          </c:dPt>
          <c:dPt>
            <c:idx val="1"/>
            <c:bubble3D val="0"/>
            <c:spPr>
              <a:solidFill>
                <a:srgbClr val="108BAD"/>
              </a:solidFill>
            </c:spPr>
            <c:extLst>
              <c:ext xmlns:c16="http://schemas.microsoft.com/office/drawing/2014/chart" uri="{C3380CC4-5D6E-409C-BE32-E72D297353CC}">
                <c16:uniqueId val="{00000001-4D2B-484B-9927-95DB245B9C7C}"/>
              </c:ext>
            </c:extLst>
          </c:dPt>
          <c:cat>
            <c:numRef>
              <c:f>Sheet1!$A$2:$A$4</c:f>
              <c:numCache>
                <c:formatCode>General</c:formatCode>
                <c:ptCount val="3"/>
              </c:numCache>
            </c:numRef>
          </c:cat>
          <c:val>
            <c:numRef>
              <c:f>Sheet1!$B$2:$B$4</c:f>
              <c:numCache>
                <c:formatCode>General</c:formatCode>
                <c:ptCount val="3"/>
                <c:pt idx="0">
                  <c:v>50</c:v>
                </c:pt>
                <c:pt idx="1">
                  <c:v>50</c:v>
                </c:pt>
              </c:numCache>
            </c:numRef>
          </c:val>
          <c:extLst>
            <c:ext xmlns:c16="http://schemas.microsoft.com/office/drawing/2014/chart" uri="{C3380CC4-5D6E-409C-BE32-E72D297353CC}">
              <c16:uniqueId val="{00000002-4D2B-484B-9927-95DB245B9C7C}"/>
            </c:ext>
          </c:extLst>
        </c:ser>
        <c:dLbls>
          <c:showLegendKey val="0"/>
          <c:showVal val="0"/>
          <c:showCatName val="0"/>
          <c:showSerName val="0"/>
          <c:showPercent val="0"/>
          <c:showBubbleSize val="0"/>
          <c:showLeaderLines val="0"/>
        </c:dLbls>
      </c:pie3DChart>
      <c:spPr>
        <a:noFill/>
      </c:spPr>
    </c:plotArea>
    <c:plotVisOnly val="1"/>
    <c:dispBlanksAs val="zero"/>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46028F3-3840-46B9-BD2C-38D61487C88D}" type="datetimeFigureOut">
              <a:rPr lang="en-US" smtClean="0"/>
              <a:pPr/>
              <a:t>4/11/2018</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D612C43-7281-4B81-9204-AE17A482DDDD}" type="slidenum">
              <a:rPr lang="en-US" smtClean="0"/>
              <a:pPr/>
              <a:t>‹#›</a:t>
            </a:fld>
            <a:endParaRPr lang="en-US"/>
          </a:p>
        </p:txBody>
      </p:sp>
    </p:spTree>
    <p:extLst>
      <p:ext uri="{BB962C8B-B14F-4D97-AF65-F5344CB8AC3E}">
        <p14:creationId xmlns:p14="http://schemas.microsoft.com/office/powerpoint/2010/main" val="303116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914400"/>
            <a:ext cx="4189413" cy="3141663"/>
          </a:xfrm>
        </p:spPr>
      </p:sp>
      <p:sp>
        <p:nvSpPr>
          <p:cNvPr id="3" name="Notes Placeholder 2"/>
          <p:cNvSpPr>
            <a:spLocks noGrp="1"/>
          </p:cNvSpPr>
          <p:nvPr>
            <p:ph type="body" idx="1"/>
          </p:nvPr>
        </p:nvSpPr>
        <p:spPr/>
        <p:txBody>
          <a:bodyPr>
            <a:normAutofit/>
          </a:bodyPr>
          <a:lstStyle/>
          <a:p>
            <a:r>
              <a:rPr lang="en-US" dirty="0" smtClean="0"/>
              <a:t>The Agency</a:t>
            </a:r>
            <a:r>
              <a:rPr lang="en-US" baseline="0" dirty="0" smtClean="0"/>
              <a:t> for Healthcare Research and Quality, or AHRQ, funded the development of a Guide to Improving Patient Safety in Primary Care Settings by Engaging Patients and Families. AHRQ is a Federal agency whose mission is </a:t>
            </a:r>
            <a:r>
              <a:rPr lang="en-US" dirty="0" smtClean="0"/>
              <a:t>to produce evidence to make health care safer, higher quality, and more accessible, equitable, and affordable. </a:t>
            </a:r>
            <a:endParaRPr lang="en-US" baseline="0" dirty="0" smtClean="0"/>
          </a:p>
          <a:p>
            <a:endParaRPr lang="en-US" dirty="0" smtClean="0"/>
          </a:p>
          <a:p>
            <a:r>
              <a:rPr lang="en-US" dirty="0" smtClean="0"/>
              <a:t>The</a:t>
            </a:r>
            <a:r>
              <a:rPr lang="en-US" baseline="0" dirty="0" smtClean="0"/>
              <a:t> Guide includes four strategies, and the purpose of the strategies is to create</a:t>
            </a:r>
            <a:r>
              <a:rPr lang="en-US" dirty="0" smtClean="0"/>
              <a:t> opportunities for meaningful engagement between primary care practices and their patients and families to improve patient safety. </a:t>
            </a:r>
          </a:p>
          <a:p>
            <a:endParaRPr lang="en-US" baseline="0" dirty="0" smtClean="0"/>
          </a:p>
          <a:p>
            <a:r>
              <a:rPr lang="en-US" baseline="0" dirty="0" smtClean="0"/>
              <a:t>Our practice has chosen to adopt Teach-Back and [list other strategies]. Today we’re going to talk about Teach-Back. </a:t>
            </a:r>
            <a:endParaRPr lang="en-US" dirty="0" smtClean="0"/>
          </a:p>
        </p:txBody>
      </p:sp>
      <p:sp>
        <p:nvSpPr>
          <p:cNvPr id="4" name="Slide Number Placeholder 3"/>
          <p:cNvSpPr>
            <a:spLocks noGrp="1"/>
          </p:cNvSpPr>
          <p:nvPr>
            <p:ph type="sldNum" sz="quarter" idx="10"/>
          </p:nvPr>
        </p:nvSpPr>
        <p:spPr/>
        <p:txBody>
          <a:bodyPr/>
          <a:lstStyle/>
          <a:p>
            <a:fld id="{7D612C43-7281-4B81-9204-AE17A482DDD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914400"/>
            <a:ext cx="4189413" cy="3141663"/>
          </a:xfrm>
        </p:spPr>
      </p:sp>
      <p:sp>
        <p:nvSpPr>
          <p:cNvPr id="3" name="Notes Placeholder 2"/>
          <p:cNvSpPr>
            <a:spLocks noGrp="1"/>
          </p:cNvSpPr>
          <p:nvPr>
            <p:ph type="body" idx="1"/>
          </p:nvPr>
        </p:nvSpPr>
        <p:spPr/>
        <p:txBody>
          <a:bodyPr>
            <a:normAutofit fontScale="92500" lnSpcReduction="20000"/>
          </a:bodyPr>
          <a:lstStyle/>
          <a:p>
            <a:r>
              <a:rPr lang="en-US" dirty="0" smtClean="0"/>
              <a:t>[Note: This slide is optional, to be used for role play.]</a:t>
            </a:r>
          </a:p>
          <a:p>
            <a:endParaRPr lang="en-US" dirty="0" smtClean="0"/>
          </a:p>
          <a:p>
            <a:r>
              <a:rPr lang="en-US" dirty="0"/>
              <a:t>A </a:t>
            </a:r>
            <a:r>
              <a:rPr lang="en-US" dirty="0" smtClean="0"/>
              <a:t>46-year-old </a:t>
            </a:r>
            <a:r>
              <a:rPr lang="en-US" dirty="0"/>
              <a:t>female patient, Ms. Santiago, is here for a scheduled </a:t>
            </a:r>
            <a:r>
              <a:rPr lang="en-US" dirty="0" err="1" smtClean="0"/>
              <a:t>followup</a:t>
            </a:r>
            <a:r>
              <a:rPr lang="en-US" dirty="0" smtClean="0"/>
              <a:t> </a:t>
            </a:r>
            <a:r>
              <a:rPr lang="en-US" dirty="0"/>
              <a:t>visit. Ms. Santiago was discharged from the hospital </a:t>
            </a:r>
            <a:r>
              <a:rPr lang="en-US" dirty="0" smtClean="0"/>
              <a:t>4 </a:t>
            </a:r>
            <a:r>
              <a:rPr lang="en-US" dirty="0"/>
              <a:t>days ago </a:t>
            </a:r>
            <a:r>
              <a:rPr lang="en-US" b="0" dirty="0" smtClean="0"/>
              <a:t>after</a:t>
            </a:r>
            <a:r>
              <a:rPr lang="en-US" dirty="0" smtClean="0"/>
              <a:t> </a:t>
            </a:r>
            <a:r>
              <a:rPr lang="en-US" dirty="0"/>
              <a:t>a myocardial infarction and the placement of a drug-eluting stent in the RCA through angioplasty. </a:t>
            </a:r>
            <a:r>
              <a:rPr lang="en-US" b="0" strike="noStrike" dirty="0" smtClean="0"/>
              <a:t>Before</a:t>
            </a:r>
            <a:r>
              <a:rPr lang="en-US" b="1" strike="noStrike" dirty="0" smtClean="0"/>
              <a:t> </a:t>
            </a:r>
            <a:r>
              <a:rPr lang="en-US" dirty="0" smtClean="0"/>
              <a:t>the </a:t>
            </a:r>
            <a:r>
              <a:rPr lang="en-US" dirty="0"/>
              <a:t>MI, Ms. Santiago had an unremarkable medical history and was taking Vitamin D </a:t>
            </a:r>
            <a:r>
              <a:rPr lang="en-US" dirty="0" smtClean="0"/>
              <a:t>1,000 </a:t>
            </a:r>
            <a:r>
              <a:rPr lang="en-US" dirty="0"/>
              <a:t>mg PO QD. She is married with three children ages 9, 12, and </a:t>
            </a:r>
            <a:r>
              <a:rPr lang="en-US" dirty="0" smtClean="0"/>
              <a:t>15, </a:t>
            </a:r>
            <a:r>
              <a:rPr lang="en-US" dirty="0"/>
              <a:t>and works full time as an elementary school teacher.</a:t>
            </a:r>
          </a:p>
          <a:p>
            <a:endParaRPr lang="en-US" dirty="0"/>
          </a:p>
          <a:p>
            <a:r>
              <a:rPr lang="en-US" dirty="0"/>
              <a:t>Today Ms. Santiago is feeling overwhelmed by her current health </a:t>
            </a:r>
            <a:r>
              <a:rPr lang="en-US" dirty="0" smtClean="0"/>
              <a:t>status </a:t>
            </a:r>
            <a:r>
              <a:rPr lang="en-US" dirty="0"/>
              <a:t>and her new medicines. She can’t pronounce any of the medicines and doesn’t know what they do. She can’t keep anything straight and has already missed a few doses. She is sure that she has taken some of them twice because she forgot she had taken them already. </a:t>
            </a:r>
          </a:p>
          <a:p>
            <a:endParaRPr lang="en-US" dirty="0"/>
          </a:p>
          <a:p>
            <a:r>
              <a:rPr lang="en-US" dirty="0"/>
              <a:t>Ms. Santiago is scheduled to see her cardiologist in 10 days. The plan of care today for Ms. Santiago </a:t>
            </a:r>
            <a:r>
              <a:rPr lang="en-US" dirty="0" smtClean="0"/>
              <a:t>includes:</a:t>
            </a:r>
            <a:endParaRPr lang="en-US" dirty="0"/>
          </a:p>
          <a:p>
            <a:pPr marL="466725" lvl="1" indent="-242888">
              <a:buFont typeface="Arial" panose="020B0604020202020204" pitchFamily="34" charset="0"/>
              <a:buChar char="•"/>
            </a:pPr>
            <a:r>
              <a:rPr lang="en-US" dirty="0" smtClean="0"/>
              <a:t>Follow </a:t>
            </a:r>
            <a:r>
              <a:rPr lang="en-US" dirty="0"/>
              <a:t>up with her cardiologist as </a:t>
            </a:r>
            <a:r>
              <a:rPr lang="en-US" dirty="0" smtClean="0"/>
              <a:t>planned.</a:t>
            </a:r>
            <a:endParaRPr lang="en-US" dirty="0"/>
          </a:p>
          <a:p>
            <a:pPr marL="466725" lvl="1" indent="-242888">
              <a:buFont typeface="Arial" panose="020B0604020202020204" pitchFamily="34" charset="0"/>
              <a:buChar char="•"/>
            </a:pPr>
            <a:r>
              <a:rPr lang="en-US" dirty="0" smtClean="0"/>
              <a:t>Return </a:t>
            </a:r>
            <a:r>
              <a:rPr lang="en-US" dirty="0"/>
              <a:t>to the primary care practice in </a:t>
            </a:r>
            <a:r>
              <a:rPr lang="en-US" dirty="0" smtClean="0"/>
              <a:t>2 </a:t>
            </a:r>
            <a:r>
              <a:rPr lang="en-US" dirty="0"/>
              <a:t>months for </a:t>
            </a:r>
            <a:r>
              <a:rPr lang="en-US" dirty="0" err="1"/>
              <a:t>Prevnar</a:t>
            </a:r>
            <a:r>
              <a:rPr lang="en-US" dirty="0"/>
              <a:t> </a:t>
            </a:r>
            <a:r>
              <a:rPr lang="en-US" dirty="0" smtClean="0"/>
              <a:t>13 vaccine.</a:t>
            </a:r>
            <a:endParaRPr lang="en-US" dirty="0"/>
          </a:p>
          <a:p>
            <a:pPr marL="466725" lvl="1" indent="-242888">
              <a:buFont typeface="Arial" panose="020B0604020202020204" pitchFamily="34" charset="0"/>
              <a:buChar char="•"/>
            </a:pPr>
            <a:r>
              <a:rPr lang="en-US" dirty="0" smtClean="0"/>
              <a:t>Continue </a:t>
            </a:r>
            <a:r>
              <a:rPr lang="en-US" dirty="0"/>
              <a:t>taking her prescribed </a:t>
            </a:r>
            <a:r>
              <a:rPr lang="en-US" dirty="0" smtClean="0"/>
              <a:t>medications:</a:t>
            </a:r>
            <a:endParaRPr lang="en-US" dirty="0"/>
          </a:p>
          <a:p>
            <a:pPr marL="690563" lvl="2" indent="-223838">
              <a:buFont typeface="Calibri" panose="020F0502020204030204" pitchFamily="34" charset="0"/>
              <a:buChar char="–"/>
            </a:pPr>
            <a:r>
              <a:rPr lang="en-US" dirty="0" err="1"/>
              <a:t>Ticagrelor</a:t>
            </a:r>
            <a:r>
              <a:rPr lang="en-US" dirty="0"/>
              <a:t> 90 mg – 1 tablet PO BID (morning and evening)</a:t>
            </a:r>
          </a:p>
          <a:p>
            <a:pPr marL="690563" lvl="2" indent="-223838">
              <a:buFont typeface="Calibri" panose="020F0502020204030204" pitchFamily="34" charset="0"/>
              <a:buChar char="–"/>
            </a:pPr>
            <a:r>
              <a:rPr lang="en-US" dirty="0" smtClean="0"/>
              <a:t>Metoprolol </a:t>
            </a:r>
            <a:r>
              <a:rPr lang="en-US" dirty="0"/>
              <a:t>75 mg (25mg/tablet) – 3 tablets PO QD (morning)</a:t>
            </a:r>
          </a:p>
          <a:p>
            <a:pPr marL="690563" lvl="2" indent="-223838">
              <a:buFont typeface="Calibri" panose="020F0502020204030204" pitchFamily="34" charset="0"/>
              <a:buChar char="–"/>
            </a:pPr>
            <a:r>
              <a:rPr lang="en-US" dirty="0" smtClean="0"/>
              <a:t>Lisinopril </a:t>
            </a:r>
            <a:r>
              <a:rPr lang="en-US" dirty="0"/>
              <a:t>10 mg – 1 tablet PO QD (morning)</a:t>
            </a:r>
          </a:p>
          <a:p>
            <a:pPr marL="690563" lvl="2" indent="-223838">
              <a:buFont typeface="Calibri" panose="020F0502020204030204" pitchFamily="34" charset="0"/>
              <a:buChar char="–"/>
            </a:pPr>
            <a:r>
              <a:rPr lang="en-US" dirty="0" smtClean="0"/>
              <a:t>Low-dose </a:t>
            </a:r>
            <a:r>
              <a:rPr lang="en-US" dirty="0"/>
              <a:t>adult aspirin (81mg/ tablet)—1 tablet PO QD (morning)</a:t>
            </a:r>
          </a:p>
          <a:p>
            <a:pPr marL="690563" lvl="2" indent="-223838">
              <a:buFont typeface="Calibri" panose="020F0502020204030204" pitchFamily="34" charset="0"/>
              <a:buChar char="–"/>
            </a:pPr>
            <a:r>
              <a:rPr lang="en-US" dirty="0" err="1" smtClean="0"/>
              <a:t>Atorvostatin</a:t>
            </a:r>
            <a:r>
              <a:rPr lang="en-US" dirty="0" smtClean="0"/>
              <a:t> </a:t>
            </a:r>
            <a:r>
              <a:rPr lang="en-US" dirty="0"/>
              <a:t>80 mg – 1 tablet PO QD (evening)</a:t>
            </a:r>
          </a:p>
          <a:p>
            <a:pPr marL="690563" lvl="2" indent="-223838">
              <a:buFont typeface="Calibri" panose="020F0502020204030204" pitchFamily="34" charset="0"/>
              <a:buChar char="–"/>
            </a:pPr>
            <a:r>
              <a:rPr lang="sv-SE" dirty="0" smtClean="0"/>
              <a:t>Vitamin </a:t>
            </a:r>
            <a:r>
              <a:rPr lang="sv-SE" dirty="0"/>
              <a:t>D </a:t>
            </a:r>
            <a:r>
              <a:rPr lang="sv-SE" dirty="0" smtClean="0"/>
              <a:t>1,000 </a:t>
            </a:r>
            <a:r>
              <a:rPr lang="sv-SE" dirty="0"/>
              <a:t>mg – 1 tablet PO QD</a:t>
            </a:r>
          </a:p>
          <a:p>
            <a:pPr marL="466725" indent="-24288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914400"/>
            <a:ext cx="4189413" cy="3141663"/>
          </a:xfrm>
        </p:spPr>
      </p:sp>
      <p:sp>
        <p:nvSpPr>
          <p:cNvPr id="3" name="Notes Placeholder 2"/>
          <p:cNvSpPr>
            <a:spLocks noGrp="1"/>
          </p:cNvSpPr>
          <p:nvPr>
            <p:ph type="body" idx="1"/>
          </p:nvPr>
        </p:nvSpPr>
        <p:spPr/>
        <p:txBody>
          <a:bodyPr>
            <a:normAutofit/>
          </a:bodyPr>
          <a:lstStyle/>
          <a:p>
            <a:pPr defTabSz="934974">
              <a:defRPr/>
            </a:pPr>
            <a:r>
              <a:rPr lang="en-US" dirty="0" smtClean="0"/>
              <a:t>[Note: This slide should be customized by</a:t>
            </a:r>
            <a:r>
              <a:rPr lang="en-US" baseline="0" dirty="0" smtClean="0"/>
              <a:t> the practice to communicate practice-specific decisions. Some examples are provided here.]</a:t>
            </a:r>
          </a:p>
          <a:p>
            <a:endParaRPr lang="en-US" dirty="0"/>
          </a:p>
          <a:p>
            <a:r>
              <a:rPr lang="en-US" dirty="0"/>
              <a:t>We will use several measures to evaluate </a:t>
            </a:r>
            <a:r>
              <a:rPr lang="en-US" dirty="0" smtClean="0"/>
              <a:t>effectiveness:</a:t>
            </a:r>
            <a:r>
              <a:rPr lang="en-US" b="1" dirty="0" smtClean="0"/>
              <a:t> </a:t>
            </a:r>
            <a:endParaRPr lang="en-US" b="1" dirty="0"/>
          </a:p>
          <a:p>
            <a:pPr marL="466725" lvl="1" indent="-242888">
              <a:buFont typeface="Arial" panose="020B0604020202020204" pitchFamily="34" charset="0"/>
              <a:buChar char="•"/>
            </a:pPr>
            <a:r>
              <a:rPr lang="en-US" dirty="0" smtClean="0"/>
              <a:t>How </a:t>
            </a:r>
            <a:r>
              <a:rPr lang="en-US" dirty="0"/>
              <a:t>many </a:t>
            </a:r>
            <a:r>
              <a:rPr lang="en-US" dirty="0" err="1" smtClean="0"/>
              <a:t>followup</a:t>
            </a:r>
            <a:r>
              <a:rPr lang="en-US" dirty="0" smtClean="0"/>
              <a:t> </a:t>
            </a:r>
            <a:r>
              <a:rPr lang="en-US" dirty="0"/>
              <a:t>questions (calls and emails) do we get pre- and post-implementation? </a:t>
            </a:r>
          </a:p>
          <a:p>
            <a:pPr marL="466725" lvl="1" indent="-242888">
              <a:buFont typeface="Arial" panose="020B0604020202020204" pitchFamily="34" charset="0"/>
              <a:buChar char="•"/>
            </a:pPr>
            <a:r>
              <a:rPr lang="en-US" dirty="0" smtClean="0"/>
              <a:t>For </a:t>
            </a:r>
            <a:r>
              <a:rPr lang="en-US" dirty="0"/>
              <a:t>our patients with diabetes, what is their HbA1C pre- and </a:t>
            </a:r>
            <a:r>
              <a:rPr lang="en-US" dirty="0" smtClean="0"/>
              <a:t>post-implementation? </a:t>
            </a:r>
            <a:endParaRPr lang="en-US" dirty="0"/>
          </a:p>
          <a:p>
            <a:pPr marL="466725" lvl="1" indent="-242888">
              <a:buFont typeface="Arial" panose="020B0604020202020204" pitchFamily="34" charset="0"/>
              <a:buChar char="•"/>
            </a:pPr>
            <a:r>
              <a:rPr lang="en-US" dirty="0" smtClean="0"/>
              <a:t>What </a:t>
            </a:r>
            <a:r>
              <a:rPr lang="en-US" dirty="0"/>
              <a:t>is patient satisfaction with </a:t>
            </a:r>
            <a:r>
              <a:rPr lang="en-US" dirty="0" smtClean="0"/>
              <a:t>teach-back</a:t>
            </a:r>
            <a:r>
              <a:rPr lang="en-US" dirty="0"/>
              <a:t>? </a:t>
            </a:r>
          </a:p>
          <a:p>
            <a:pPr marL="466725" lvl="1" indent="-242888">
              <a:buFont typeface="Arial" panose="020B0604020202020204" pitchFamily="34" charset="0"/>
              <a:buChar char="•"/>
            </a:pPr>
            <a:r>
              <a:rPr lang="en-US" dirty="0" smtClean="0"/>
              <a:t>What </a:t>
            </a:r>
            <a:r>
              <a:rPr lang="en-US" dirty="0"/>
              <a:t>is clinician satisfaction with </a:t>
            </a:r>
            <a:r>
              <a:rPr lang="en-US" dirty="0" smtClean="0"/>
              <a:t>teach-back</a:t>
            </a:r>
            <a:r>
              <a:rPr lang="en-US" dirty="0"/>
              <a:t>? </a:t>
            </a:r>
          </a:p>
          <a:p>
            <a:endParaRPr lang="en-US" dirty="0"/>
          </a:p>
          <a:p>
            <a:r>
              <a:rPr lang="en-US" dirty="0"/>
              <a:t>We will also evaluate our implementation </a:t>
            </a:r>
            <a:r>
              <a:rPr lang="en-US" dirty="0" smtClean="0"/>
              <a:t>success: </a:t>
            </a:r>
            <a:endParaRPr lang="en-US" dirty="0"/>
          </a:p>
          <a:p>
            <a:pPr marL="466725" lvl="1" indent="-242888">
              <a:buFont typeface="Arial" panose="020B0604020202020204" pitchFamily="34" charset="0"/>
              <a:buChar char="•"/>
            </a:pPr>
            <a:r>
              <a:rPr lang="en-US" dirty="0" smtClean="0"/>
              <a:t>Do </a:t>
            </a:r>
            <a:r>
              <a:rPr lang="en-US" dirty="0"/>
              <a:t>our clinicians report using </a:t>
            </a:r>
            <a:r>
              <a:rPr lang="en-US" dirty="0" smtClean="0"/>
              <a:t>teach-back</a:t>
            </a:r>
            <a:r>
              <a:rPr lang="en-US" dirty="0"/>
              <a:t>? </a:t>
            </a:r>
          </a:p>
          <a:p>
            <a:pPr marL="466725" lvl="1" indent="-242888">
              <a:buFont typeface="Arial" panose="020B0604020202020204" pitchFamily="34" charset="0"/>
              <a:buChar char="•"/>
            </a:pPr>
            <a:r>
              <a:rPr lang="en-US" dirty="0" smtClean="0"/>
              <a:t>Do </a:t>
            </a:r>
            <a:r>
              <a:rPr lang="en-US" dirty="0"/>
              <a:t>our patients report that </a:t>
            </a:r>
            <a:r>
              <a:rPr lang="en-US" dirty="0" smtClean="0"/>
              <a:t>teach-back </a:t>
            </a:r>
            <a:r>
              <a:rPr lang="en-US" dirty="0"/>
              <a:t>was used with them?</a:t>
            </a:r>
          </a:p>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smtClean="0"/>
              <a:t>Teach-back</a:t>
            </a:r>
            <a:r>
              <a:rPr lang="en-US" baseline="0" dirty="0" smtClean="0"/>
              <a:t> is a</a:t>
            </a:r>
            <a:r>
              <a:rPr lang="en-US" dirty="0" smtClean="0"/>
              <a:t>n evidence-based health literacy intervention that promotes patient engagement, patient safety, adherence, and quality. With</a:t>
            </a:r>
            <a:r>
              <a:rPr lang="en-US" baseline="0" dirty="0" smtClean="0"/>
              <a:t> teach-back, you ask</a:t>
            </a:r>
            <a:r>
              <a:rPr lang="en-US" dirty="0" smtClean="0"/>
              <a:t> patients or family members to explain </a:t>
            </a:r>
            <a:r>
              <a:rPr lang="en-US" i="1" dirty="0" smtClean="0"/>
              <a:t>in their own words </a:t>
            </a:r>
            <a:r>
              <a:rPr lang="en-US" dirty="0" smtClean="0"/>
              <a:t>what they need to know or do. You ask them to teach it back to you</a:t>
            </a:r>
            <a:r>
              <a:rPr lang="en-US" i="1" dirty="0" smtClean="0"/>
              <a:t>. </a:t>
            </a:r>
          </a:p>
          <a:p>
            <a:endParaRPr lang="en-US" dirty="0" smtClean="0"/>
          </a:p>
          <a:p>
            <a:r>
              <a:rPr lang="en-US" baseline="0" dirty="0" smtClean="0"/>
              <a:t>Teach-back is a way </a:t>
            </a:r>
            <a:r>
              <a:rPr lang="en-US" dirty="0" smtClean="0"/>
              <a:t>to confirm that you have explained information clearly and that patients or family members have a clear understanding of what you have told them. </a:t>
            </a:r>
          </a:p>
          <a:p>
            <a:pPr defTabSz="934974">
              <a:defRPr/>
            </a:pPr>
            <a:endParaRPr lang="en-US" dirty="0" smtClean="0"/>
          </a:p>
          <a:p>
            <a:pPr defTabSz="934974">
              <a:defRPr/>
            </a:pPr>
            <a:r>
              <a:rPr lang="en-US" dirty="0" smtClean="0"/>
              <a:t>When you ask patients, “Do you understand?” they generally nod their heads, whether </a:t>
            </a:r>
            <a:r>
              <a:rPr lang="en-US" b="0" dirty="0" smtClean="0"/>
              <a:t>or not they</a:t>
            </a:r>
            <a:r>
              <a:rPr lang="en-US" b="0" baseline="0" dirty="0" smtClean="0"/>
              <a:t> understand</a:t>
            </a:r>
            <a:r>
              <a:rPr lang="en-US" dirty="0" smtClean="0"/>
              <a:t>. Sometimes they think they've understood, and sometimes they're embarrassed to admit they're confused. The only way to know for sure that they've understood is to hear them teach the information back to you in their own words.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2</a:t>
            </a:fld>
            <a:endParaRPr lang="en-US"/>
          </a:p>
        </p:txBody>
      </p:sp>
    </p:spTree>
    <p:extLst>
      <p:ext uri="{BB962C8B-B14F-4D97-AF65-F5344CB8AC3E}">
        <p14:creationId xmlns:p14="http://schemas.microsoft.com/office/powerpoint/2010/main" val="1126347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Research indicates that clinicians underestimate their patients’ needs for information and overestimate their ability to communicate effectively with patients. </a:t>
            </a:r>
          </a:p>
          <a:p>
            <a:pPr eaLnBrk="1" hangingPunct="1"/>
            <a:endParaRPr lang="en-US" altLang="en-US" dirty="0" smtClean="0"/>
          </a:p>
          <a:p>
            <a:pPr eaLnBrk="1" hangingPunct="1"/>
            <a:r>
              <a:rPr lang="en-US" altLang="en-US" dirty="0" smtClean="0"/>
              <a:t>In one study, up to 80% of the medical information patients were told during office visits was forgotten immediately; in another study, nearly half of the information retained was incorrect. </a:t>
            </a:r>
          </a:p>
          <a:p>
            <a:pPr eaLnBrk="1" hangingPunct="1"/>
            <a:endParaRPr lang="en-US" altLang="en-US" dirty="0" smtClean="0"/>
          </a:p>
          <a:p>
            <a:pPr eaLnBrk="1" hangingPunct="1"/>
            <a:r>
              <a:rPr lang="en-US" altLang="en-US" dirty="0" smtClean="0"/>
              <a:t>Patient misunderstandings and poor recall contribute to poor patient outcomes. </a:t>
            </a:r>
          </a:p>
          <a:p>
            <a:pPr eaLnBrk="1" hangingPunct="1"/>
            <a:endParaRPr lang="en-US" altLang="en-US" dirty="0" smtClean="0"/>
          </a:p>
          <a:p>
            <a:pPr eaLnBrk="1" hangingPunct="1"/>
            <a:r>
              <a:rPr lang="en-US" altLang="en-US" dirty="0" smtClean="0"/>
              <a:t>Teach-back is a proven strategy to ensure patients and their families have a clear understanding of information you communicate to them. Finding ways to improve communication between you and your patients and their families can directly address patient safety problems.</a:t>
            </a:r>
          </a:p>
          <a:p>
            <a:pPr eaLnBrk="1" hangingPunct="1"/>
            <a:r>
              <a:rPr lang="en-US" altLang="en-US" dirty="0" smtClean="0"/>
              <a:t> </a:t>
            </a:r>
          </a:p>
          <a:p>
            <a:endParaRPr lang="en-US" dirty="0" smtClean="0"/>
          </a:p>
        </p:txBody>
      </p:sp>
      <p:sp>
        <p:nvSpPr>
          <p:cNvPr id="4" name="Slide Number Placeholder 3"/>
          <p:cNvSpPr>
            <a:spLocks noGrp="1"/>
          </p:cNvSpPr>
          <p:nvPr>
            <p:ph type="sldNum" sz="quarter" idx="10"/>
          </p:nvPr>
        </p:nvSpPr>
        <p:spPr/>
        <p:txBody>
          <a:bodyPr/>
          <a:lstStyle/>
          <a:p>
            <a:fld id="{7D612C43-7281-4B81-9204-AE17A482DDDD}" type="slidenum">
              <a:rPr lang="en-US" smtClean="0"/>
              <a:pPr/>
              <a:t>3</a:t>
            </a:fld>
            <a:endParaRPr lang="en-US"/>
          </a:p>
        </p:txBody>
      </p:sp>
    </p:spTree>
    <p:extLst>
      <p:ext uri="{BB962C8B-B14F-4D97-AF65-F5344CB8AC3E}">
        <p14:creationId xmlns:p14="http://schemas.microsoft.com/office/powerpoint/2010/main" val="22095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914400"/>
            <a:ext cx="4189413" cy="3141663"/>
          </a:xfrm>
        </p:spPr>
      </p:sp>
      <p:sp>
        <p:nvSpPr>
          <p:cNvPr id="3" name="Notes Placeholder 2"/>
          <p:cNvSpPr>
            <a:spLocks noGrp="1"/>
          </p:cNvSpPr>
          <p:nvPr>
            <p:ph type="body" idx="1"/>
          </p:nvPr>
        </p:nvSpPr>
        <p:spPr/>
        <p:txBody>
          <a:bodyPr>
            <a:normAutofit fontScale="92500"/>
          </a:bodyPr>
          <a:lstStyle/>
          <a:p>
            <a:pPr defTabSz="934974">
              <a:defRPr/>
            </a:pPr>
            <a:r>
              <a:rPr lang="en-US" dirty="0" smtClean="0"/>
              <a:t>If </a:t>
            </a:r>
            <a:r>
              <a:rPr lang="en-US" baseline="0" dirty="0" smtClean="0"/>
              <a:t>patients have a clear understanding of what you have told them – their medications, their diagnosis, what they need to do when they go home, how they need to do it, the </a:t>
            </a:r>
            <a:r>
              <a:rPr lang="en-US" baseline="0" dirty="0" err="1" smtClean="0"/>
              <a:t>followup</a:t>
            </a:r>
            <a:r>
              <a:rPr lang="en-US" baseline="0" dirty="0" smtClean="0"/>
              <a:t> they need – they are more likely to adhere to it. Making sure patients have a clear understanding during the visit can also help reduce </a:t>
            </a:r>
            <a:r>
              <a:rPr lang="en-US" baseline="0" dirty="0" err="1" smtClean="0"/>
              <a:t>followup</a:t>
            </a:r>
            <a:r>
              <a:rPr lang="en-US" baseline="0" dirty="0" smtClean="0"/>
              <a:t> phone calls and emails. </a:t>
            </a:r>
          </a:p>
          <a:p>
            <a:pPr defTabSz="934974">
              <a:defRPr/>
            </a:pPr>
            <a:endParaRPr lang="en-US" baseline="0" dirty="0" smtClean="0"/>
          </a:p>
          <a:p>
            <a:pPr defTabSz="934974">
              <a:defRPr/>
            </a:pPr>
            <a:r>
              <a:rPr lang="en-US" baseline="0" dirty="0" smtClean="0"/>
              <a:t>One clinician who started using teach-back stated, “This was</a:t>
            </a:r>
            <a:r>
              <a:rPr lang="en-US" dirty="0"/>
              <a:t> an education for me. I've been a physician for a long time, and I didn't realize a lot of things are not heard. Teach-back is a wonderful idea; we think we're getting our message across and obviously we are not.”</a:t>
            </a:r>
          </a:p>
          <a:p>
            <a:pPr defTabSz="934974">
              <a:defRPr/>
            </a:pPr>
            <a:endParaRPr lang="en-US" dirty="0"/>
          </a:p>
          <a:p>
            <a:pPr defTabSz="934974">
              <a:defRPr/>
            </a:pPr>
            <a:r>
              <a:rPr lang="en-US" dirty="0"/>
              <a:t>Another clinician reported, “It has been beneficial and efficient to use the last couple of minutes of the visit to perform </a:t>
            </a:r>
            <a:r>
              <a:rPr lang="en-US" dirty="0" smtClean="0"/>
              <a:t>teach-back </a:t>
            </a:r>
            <a:r>
              <a:rPr lang="en-US" dirty="0"/>
              <a:t>to identify questions and concerns and address them immediately rather than having to reply to follow-up telephone calls.”</a:t>
            </a:r>
          </a:p>
          <a:p>
            <a:pPr defTabSz="934974">
              <a:defRPr/>
            </a:pPr>
            <a:endParaRPr lang="en-US" baseline="0" dirty="0" smtClean="0"/>
          </a:p>
          <a:p>
            <a:pPr defTabSz="934974">
              <a:defRPr/>
            </a:pPr>
            <a:r>
              <a:rPr lang="en-US" baseline="0" dirty="0" smtClean="0"/>
              <a:t>And patients appreciate it too. One patient, who works in a healthcare setting, was surprised to learn through teach-back that she had been taking her allergy medicines incorrectly for a year.</a:t>
            </a:r>
          </a:p>
          <a:p>
            <a:pPr defTabSz="934974">
              <a:defRPr/>
            </a:pPr>
            <a:endParaRPr lang="en-US" baseline="0" dirty="0" smtClean="0"/>
          </a:p>
          <a:p>
            <a:pPr defTabSz="934974">
              <a:defRPr/>
            </a:pPr>
            <a:r>
              <a:rPr lang="en-US" baseline="0" dirty="0" smtClean="0"/>
              <a:t>In another case, a patient was to take half a pill per day. She understood that to mean 1 to 2 per day, so she was overdosing herself. This confusion was uncovered using teach-back.</a:t>
            </a:r>
          </a:p>
          <a:p>
            <a:pPr defTabSz="934974">
              <a:defRPr/>
            </a:pPr>
            <a:endParaRPr lang="en-US" baseline="0" dirty="0" smtClean="0"/>
          </a:p>
          <a:p>
            <a:pPr defTabSz="934974">
              <a:defRPr/>
            </a:pPr>
            <a:r>
              <a:rPr lang="en-US" baseline="0" dirty="0" smtClean="0"/>
              <a:t>Other patients stated that it made them feel that the clinician cared enough about them to make sure they understood. </a:t>
            </a:r>
          </a:p>
          <a:p>
            <a:pPr defTabSz="934974">
              <a:defRPr/>
            </a:pPr>
            <a:endParaRPr lang="en-US" baseline="0" dirty="0" smtClean="0"/>
          </a:p>
          <a:p>
            <a:pPr defTabSz="934974">
              <a:defRPr/>
            </a:pPr>
            <a:endParaRPr lang="en-US" baseline="0" dirty="0" smtClean="0"/>
          </a:p>
        </p:txBody>
      </p:sp>
      <p:sp>
        <p:nvSpPr>
          <p:cNvPr id="4" name="Slide Number Placeholder 3"/>
          <p:cNvSpPr>
            <a:spLocks noGrp="1"/>
          </p:cNvSpPr>
          <p:nvPr>
            <p:ph type="sldNum" sz="quarter" idx="10"/>
          </p:nvPr>
        </p:nvSpPr>
        <p:spPr/>
        <p:txBody>
          <a:bodyPr/>
          <a:lstStyle/>
          <a:p>
            <a:fld id="{7D612C43-7281-4B81-9204-AE17A482DDD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914400"/>
            <a:ext cx="4189413" cy="3141663"/>
          </a:xfrm>
        </p:spPr>
      </p:sp>
      <p:sp>
        <p:nvSpPr>
          <p:cNvPr id="3" name="Notes Placeholder 2"/>
          <p:cNvSpPr>
            <a:spLocks noGrp="1"/>
          </p:cNvSpPr>
          <p:nvPr>
            <p:ph type="body" idx="1"/>
          </p:nvPr>
        </p:nvSpPr>
        <p:spPr>
          <a:xfrm>
            <a:off x="402431" y="4206240"/>
            <a:ext cx="6324600" cy="4594146"/>
          </a:xfrm>
        </p:spPr>
        <p:txBody>
          <a:bodyPr>
            <a:noAutofit/>
          </a:bodyPr>
          <a:lstStyle/>
          <a:p>
            <a:r>
              <a:rPr lang="en-US" dirty="0" smtClean="0"/>
              <a:t>Teach-back</a:t>
            </a:r>
            <a:r>
              <a:rPr lang="en-US" baseline="0" dirty="0" smtClean="0"/>
              <a:t> can be used when you explain:</a:t>
            </a:r>
          </a:p>
          <a:p>
            <a:pPr marL="466725" lvl="1" indent="-242888">
              <a:buFont typeface="Arial" panose="020B0604020202020204" pitchFamily="34" charset="0"/>
              <a:buChar char="•"/>
            </a:pPr>
            <a:r>
              <a:rPr lang="en-US" dirty="0">
                <a:solidFill>
                  <a:schemeClr val="tx1">
                    <a:lumMod val="85000"/>
                    <a:lumOff val="15000"/>
                  </a:schemeClr>
                </a:solidFill>
              </a:rPr>
              <a:t>A new </a:t>
            </a:r>
            <a:r>
              <a:rPr lang="en-US" dirty="0" smtClean="0">
                <a:solidFill>
                  <a:schemeClr val="tx1">
                    <a:lumMod val="85000"/>
                    <a:lumOff val="15000"/>
                  </a:schemeClr>
                </a:solidFill>
              </a:rPr>
              <a:t>diagnosis.</a:t>
            </a:r>
            <a:endParaRPr lang="en-US" dirty="0">
              <a:solidFill>
                <a:schemeClr val="tx1">
                  <a:lumMod val="85000"/>
                  <a:lumOff val="15000"/>
                </a:schemeClr>
              </a:solidFill>
            </a:endParaRPr>
          </a:p>
          <a:p>
            <a:pPr marL="466725" lvl="1" indent="-242888">
              <a:buFont typeface="Arial" panose="020B0604020202020204" pitchFamily="34" charset="0"/>
              <a:buChar char="•"/>
            </a:pPr>
            <a:r>
              <a:rPr lang="en-US" dirty="0">
                <a:solidFill>
                  <a:schemeClr val="tx1">
                    <a:lumMod val="85000"/>
                    <a:lumOff val="15000"/>
                  </a:schemeClr>
                </a:solidFill>
              </a:rPr>
              <a:t>Medication need and proper </a:t>
            </a:r>
            <a:r>
              <a:rPr lang="en-US" dirty="0" smtClean="0">
                <a:solidFill>
                  <a:schemeClr val="tx1">
                    <a:lumMod val="85000"/>
                    <a:lumOff val="15000"/>
                  </a:schemeClr>
                </a:solidFill>
              </a:rPr>
              <a:t>use.</a:t>
            </a:r>
            <a:endParaRPr lang="en-US" dirty="0">
              <a:solidFill>
                <a:schemeClr val="tx1">
                  <a:lumMod val="85000"/>
                  <a:lumOff val="15000"/>
                </a:schemeClr>
              </a:solidFill>
            </a:endParaRPr>
          </a:p>
          <a:p>
            <a:pPr marL="466725" lvl="1" indent="-242888">
              <a:buFont typeface="Arial" panose="020B0604020202020204" pitchFamily="34" charset="0"/>
              <a:buChar char="•"/>
            </a:pPr>
            <a:r>
              <a:rPr lang="en-US" dirty="0">
                <a:solidFill>
                  <a:schemeClr val="tx1">
                    <a:lumMod val="85000"/>
                    <a:lumOff val="15000"/>
                  </a:schemeClr>
                </a:solidFill>
              </a:rPr>
              <a:t>Home care </a:t>
            </a:r>
            <a:r>
              <a:rPr lang="en-US" dirty="0" smtClean="0">
                <a:solidFill>
                  <a:schemeClr val="tx1">
                    <a:lumMod val="85000"/>
                    <a:lumOff val="15000"/>
                  </a:schemeClr>
                </a:solidFill>
              </a:rPr>
              <a:t>instructions.</a:t>
            </a:r>
            <a:endParaRPr lang="en-US" dirty="0">
              <a:solidFill>
                <a:schemeClr val="tx1">
                  <a:lumMod val="85000"/>
                  <a:lumOff val="15000"/>
                </a:schemeClr>
              </a:solidFill>
            </a:endParaRPr>
          </a:p>
          <a:p>
            <a:pPr marL="466725" lvl="1" indent="-242888">
              <a:buFont typeface="Arial" panose="020B0604020202020204" pitchFamily="34" charset="0"/>
              <a:buChar char="•"/>
            </a:pPr>
            <a:r>
              <a:rPr lang="en-US" dirty="0">
                <a:solidFill>
                  <a:schemeClr val="tx1">
                    <a:lumMod val="85000"/>
                    <a:lumOff val="15000"/>
                  </a:schemeClr>
                </a:solidFill>
              </a:rPr>
              <a:t>Recommended behavior </a:t>
            </a:r>
            <a:r>
              <a:rPr lang="en-US" dirty="0" smtClean="0">
                <a:solidFill>
                  <a:schemeClr val="tx1">
                    <a:lumMod val="85000"/>
                    <a:lumOff val="15000"/>
                  </a:schemeClr>
                </a:solidFill>
              </a:rPr>
              <a:t>changes.</a:t>
            </a:r>
            <a:endParaRPr lang="en-US" dirty="0">
              <a:solidFill>
                <a:schemeClr val="tx1">
                  <a:lumMod val="85000"/>
                  <a:lumOff val="15000"/>
                </a:schemeClr>
              </a:solidFill>
            </a:endParaRPr>
          </a:p>
          <a:p>
            <a:pPr marL="466725" lvl="1" indent="-242888">
              <a:buFont typeface="Arial" panose="020B0604020202020204" pitchFamily="34" charset="0"/>
              <a:buChar char="•"/>
            </a:pPr>
            <a:r>
              <a:rPr lang="en-US" dirty="0">
                <a:solidFill>
                  <a:schemeClr val="tx1">
                    <a:lumMod val="85000"/>
                    <a:lumOff val="15000"/>
                  </a:schemeClr>
                </a:solidFill>
              </a:rPr>
              <a:t>Treatment </a:t>
            </a:r>
            <a:r>
              <a:rPr lang="en-US" dirty="0" smtClean="0">
                <a:solidFill>
                  <a:schemeClr val="tx1">
                    <a:lumMod val="85000"/>
                    <a:lumOff val="15000"/>
                  </a:schemeClr>
                </a:solidFill>
              </a:rPr>
              <a:t>options.</a:t>
            </a:r>
            <a:endParaRPr lang="en-US" dirty="0">
              <a:solidFill>
                <a:schemeClr val="tx1">
                  <a:lumMod val="85000"/>
                  <a:lumOff val="15000"/>
                </a:schemeClr>
              </a:solidFill>
            </a:endParaRPr>
          </a:p>
          <a:p>
            <a:pPr marL="466725" lvl="1" indent="-242888">
              <a:buFont typeface="Arial" panose="020B0604020202020204" pitchFamily="34" charset="0"/>
              <a:buChar char="•"/>
            </a:pPr>
            <a:r>
              <a:rPr lang="en-US" dirty="0">
                <a:solidFill>
                  <a:schemeClr val="tx1">
                    <a:lumMod val="85000"/>
                    <a:lumOff val="15000"/>
                  </a:schemeClr>
                </a:solidFill>
              </a:rPr>
              <a:t>Treatment </a:t>
            </a:r>
            <a:r>
              <a:rPr lang="en-US" dirty="0" smtClean="0">
                <a:solidFill>
                  <a:schemeClr val="tx1">
                    <a:lumMod val="85000"/>
                    <a:lumOff val="15000"/>
                  </a:schemeClr>
                </a:solidFill>
              </a:rPr>
              <a:t>plan.</a:t>
            </a:r>
            <a:endParaRPr lang="en-US" dirty="0">
              <a:solidFill>
                <a:schemeClr val="tx1">
                  <a:lumMod val="85000"/>
                  <a:lumOff val="15000"/>
                </a:schemeClr>
              </a:solidFill>
            </a:endParaRPr>
          </a:p>
          <a:p>
            <a:pPr marL="466725" lvl="1" indent="-242888">
              <a:buFont typeface="Arial" panose="020B0604020202020204" pitchFamily="34" charset="0"/>
              <a:buChar char="•"/>
            </a:pPr>
            <a:r>
              <a:rPr lang="en-US" dirty="0">
                <a:solidFill>
                  <a:schemeClr val="tx1">
                    <a:lumMod val="85000"/>
                    <a:lumOff val="15000"/>
                  </a:schemeClr>
                </a:solidFill>
              </a:rPr>
              <a:t>Use of a new </a:t>
            </a:r>
            <a:r>
              <a:rPr lang="en-US" dirty="0" smtClean="0">
                <a:solidFill>
                  <a:schemeClr val="tx1">
                    <a:lumMod val="85000"/>
                    <a:lumOff val="15000"/>
                  </a:schemeClr>
                </a:solidFill>
              </a:rPr>
              <a:t>device.</a:t>
            </a:r>
            <a:endParaRPr lang="en-US" dirty="0">
              <a:solidFill>
                <a:schemeClr val="tx1">
                  <a:lumMod val="85000"/>
                  <a:lumOff val="15000"/>
                </a:schemeClr>
              </a:solidFill>
            </a:endParaRPr>
          </a:p>
          <a:p>
            <a:pPr marL="466725" lvl="1" indent="-242888">
              <a:buFont typeface="Arial" panose="020B0604020202020204" pitchFamily="34" charset="0"/>
              <a:buChar char="•"/>
            </a:pPr>
            <a:r>
              <a:rPr lang="en-US" dirty="0">
                <a:solidFill>
                  <a:schemeClr val="tx1">
                    <a:lumMod val="85000"/>
                    <a:lumOff val="15000"/>
                  </a:schemeClr>
                </a:solidFill>
              </a:rPr>
              <a:t>Next </a:t>
            </a:r>
            <a:r>
              <a:rPr lang="en-US" dirty="0" smtClean="0">
                <a:solidFill>
                  <a:schemeClr val="tx1">
                    <a:lumMod val="85000"/>
                    <a:lumOff val="15000"/>
                  </a:schemeClr>
                </a:solidFill>
              </a:rPr>
              <a:t>steps.</a:t>
            </a:r>
            <a:endParaRPr lang="en-US" dirty="0">
              <a:solidFill>
                <a:schemeClr val="tx1">
                  <a:lumMod val="85000"/>
                  <a:lumOff val="15000"/>
                </a:schemeClr>
              </a:solidFill>
            </a:endParaRPr>
          </a:p>
          <a:p>
            <a:endParaRPr lang="en-US" baseline="0" dirty="0" smtClean="0"/>
          </a:p>
          <a:p>
            <a:pPr defTabSz="934974">
              <a:defRPr/>
            </a:pPr>
            <a:r>
              <a:rPr lang="en-US" dirty="0"/>
              <a:t>Teach-back is not necessarily appropriate for all patient visits. It may be awkward to use it with simple instructions or simple issues that do not require next steps. </a:t>
            </a:r>
          </a:p>
          <a:p>
            <a:pPr defTabSz="934974">
              <a:defRPr/>
            </a:pPr>
            <a:endParaRPr lang="en-US" dirty="0"/>
          </a:p>
          <a:p>
            <a:pPr defTabSz="934974">
              <a:defRPr/>
            </a:pPr>
            <a:r>
              <a:rPr lang="en-US" dirty="0"/>
              <a:t>However, remember that </a:t>
            </a:r>
            <a:r>
              <a:rPr lang="en-US" b="1" dirty="0"/>
              <a:t>all </a:t>
            </a:r>
            <a:r>
              <a:rPr lang="en-US" dirty="0"/>
              <a:t>patients can benefit from teach-back. Every patient, even those </a:t>
            </a:r>
            <a:r>
              <a:rPr lang="en-US" b="0" strike="noStrike" dirty="0" smtClean="0"/>
              <a:t>who</a:t>
            </a:r>
            <a:r>
              <a:rPr lang="en-US" dirty="0" smtClean="0"/>
              <a:t> </a:t>
            </a:r>
            <a:r>
              <a:rPr lang="en-US" dirty="0"/>
              <a:t>are </a:t>
            </a:r>
            <a:r>
              <a:rPr lang="en-US" dirty="0" smtClean="0"/>
              <a:t>well spoken </a:t>
            </a:r>
            <a:r>
              <a:rPr lang="en-US" dirty="0"/>
              <a:t>or </a:t>
            </a:r>
            <a:r>
              <a:rPr lang="en-US" dirty="0" smtClean="0"/>
              <a:t>well educated</a:t>
            </a:r>
            <a:r>
              <a:rPr lang="en-US" dirty="0"/>
              <a:t>, may have trouble understanding, particularly if they </a:t>
            </a:r>
            <a:r>
              <a:rPr lang="en-US" dirty="0" smtClean="0"/>
              <a:t>are ill, tired</a:t>
            </a:r>
            <a:r>
              <a:rPr lang="en-US" dirty="0"/>
              <a:t>, or </a:t>
            </a:r>
            <a:r>
              <a:rPr lang="en-US" dirty="0" smtClean="0"/>
              <a:t>frightened</a:t>
            </a:r>
            <a:r>
              <a:rPr lang="en-US" dirty="0"/>
              <a:t>, such as when they are facing a new diagnosis.</a:t>
            </a:r>
            <a:endParaRPr lang="en-US" baseline="0" dirty="0" smtClean="0"/>
          </a:p>
          <a:p>
            <a:endParaRPr lang="en-US" dirty="0" smtClean="0"/>
          </a:p>
          <a:p>
            <a:r>
              <a:rPr lang="en-US" dirty="0" smtClean="0"/>
              <a:t>Teach-back may take longer initially as</a:t>
            </a:r>
            <a:r>
              <a:rPr lang="en-US" baseline="0" dirty="0" smtClean="0"/>
              <a:t> you learn to adopt it into your standard workflow</a:t>
            </a:r>
            <a:r>
              <a:rPr lang="en-US" dirty="0" smtClean="0"/>
              <a:t>. Until it begins to come easy to you, you may want to</a:t>
            </a:r>
            <a:r>
              <a:rPr lang="en-US" baseline="0" dirty="0" smtClean="0"/>
              <a:t> </a:t>
            </a:r>
            <a:r>
              <a:rPr lang="en-US" dirty="0" smtClean="0"/>
              <a:t>focus on a specific population. For example: </a:t>
            </a:r>
          </a:p>
          <a:p>
            <a:pPr marL="466725" lvl="1" indent="-242888">
              <a:buFont typeface="Arial" panose="020B0604020202020204" pitchFamily="34" charset="0"/>
              <a:buChar char="•"/>
            </a:pPr>
            <a:r>
              <a:rPr lang="en-US" dirty="0">
                <a:solidFill>
                  <a:schemeClr val="tx1">
                    <a:lumMod val="85000"/>
                    <a:lumOff val="15000"/>
                  </a:schemeClr>
                </a:solidFill>
              </a:rPr>
              <a:t>Patients with a </a:t>
            </a:r>
            <a:r>
              <a:rPr lang="en-US" dirty="0" smtClean="0"/>
              <a:t>specific chronic condition,</a:t>
            </a:r>
            <a:r>
              <a:rPr lang="en-US" baseline="0" dirty="0" smtClean="0"/>
              <a:t> such as </a:t>
            </a:r>
            <a:r>
              <a:rPr lang="en-US" dirty="0" smtClean="0"/>
              <a:t>asthma</a:t>
            </a:r>
            <a:r>
              <a:rPr lang="en-US" baseline="0" dirty="0" smtClean="0"/>
              <a:t> or</a:t>
            </a:r>
            <a:r>
              <a:rPr lang="en-US" dirty="0" smtClean="0"/>
              <a:t> diabetes</a:t>
            </a:r>
          </a:p>
          <a:p>
            <a:pPr marL="466725" lvl="1" indent="-242888">
              <a:buFont typeface="Arial" panose="020B0604020202020204" pitchFamily="34" charset="0"/>
              <a:buChar char="•"/>
            </a:pPr>
            <a:r>
              <a:rPr lang="en-US" dirty="0" smtClean="0"/>
              <a:t>First and last patient of the day</a:t>
            </a:r>
          </a:p>
          <a:p>
            <a:pPr marL="466725" lvl="1" indent="-242888">
              <a:buFont typeface="Arial" panose="020B0604020202020204" pitchFamily="34" charset="0"/>
              <a:buChar char="•"/>
            </a:pPr>
            <a:r>
              <a:rPr lang="en-US" dirty="0" smtClean="0"/>
              <a:t>Patients with a new medication</a:t>
            </a:r>
          </a:p>
          <a:p>
            <a:pPr marL="466725" lvl="1" indent="-242888">
              <a:buFont typeface="Arial" panose="020B0604020202020204" pitchFamily="34" charset="0"/>
              <a:buChar char="•"/>
            </a:pPr>
            <a:r>
              <a:rPr lang="en-US" b="0" dirty="0" smtClean="0"/>
              <a:t>Situations </a:t>
            </a:r>
            <a:r>
              <a:rPr lang="en-US" b="0" strike="noStrike" dirty="0" smtClean="0"/>
              <a:t>with </a:t>
            </a:r>
            <a:r>
              <a:rPr lang="en-US" dirty="0" smtClean="0"/>
              <a:t>a lot of people in the room to clarify</a:t>
            </a:r>
            <a:r>
              <a:rPr lang="en-US" baseline="0" dirty="0" smtClean="0"/>
              <a:t> concepts in a potentially chaotic environment and to involve family members</a:t>
            </a:r>
          </a:p>
          <a:p>
            <a:pPr indent="-467487">
              <a:buFont typeface="Arial" pitchFamily="34" charset="0"/>
              <a:buChar char="•"/>
            </a:pPr>
            <a:endParaRPr lang="en-US" baseline="0" dirty="0" smtClean="0"/>
          </a:p>
          <a:p>
            <a:pPr indent="-467487"/>
            <a:endParaRPr lang="en-US" dirty="0" smtClean="0"/>
          </a:p>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914400"/>
            <a:ext cx="4189413" cy="3141663"/>
          </a:xfrm>
        </p:spPr>
      </p:sp>
      <p:sp>
        <p:nvSpPr>
          <p:cNvPr id="3" name="Notes Placeholder 2"/>
          <p:cNvSpPr>
            <a:spLocks noGrp="1"/>
          </p:cNvSpPr>
          <p:nvPr>
            <p:ph type="body" idx="1"/>
          </p:nvPr>
        </p:nvSpPr>
        <p:spPr>
          <a:xfrm>
            <a:off x="326231" y="4206240"/>
            <a:ext cx="6477000" cy="4362026"/>
          </a:xfrm>
        </p:spPr>
        <p:txBody>
          <a:bodyPr>
            <a:noAutofit/>
          </a:bodyPr>
          <a:lstStyle/>
          <a:p>
            <a:r>
              <a:rPr lang="en-US" dirty="0" smtClean="0"/>
              <a:t>To use teach-back, start with the most important message,</a:t>
            </a:r>
            <a:r>
              <a:rPr lang="en-US" baseline="0" dirty="0" smtClean="0"/>
              <a:t> and don’t try to provide too much information at once. Use plain language and avoid medical jargon.</a:t>
            </a:r>
          </a:p>
          <a:p>
            <a:endParaRPr lang="en-US" baseline="0" dirty="0" smtClean="0"/>
          </a:p>
          <a:p>
            <a:r>
              <a:rPr lang="en-US" baseline="0" dirty="0" smtClean="0"/>
              <a:t>Ask the patient to teach information back to you in </a:t>
            </a:r>
            <a:r>
              <a:rPr lang="en-US" b="0" baseline="0" dirty="0" smtClean="0"/>
              <a:t>his or her </a:t>
            </a:r>
            <a:r>
              <a:rPr lang="en-US" baseline="0" dirty="0" smtClean="0"/>
              <a:t>own words. You might say, for example: </a:t>
            </a:r>
          </a:p>
          <a:p>
            <a:pPr marL="466725" lvl="1" indent="-242888">
              <a:buFont typeface="Arial" panose="020B0604020202020204" pitchFamily="34" charset="0"/>
              <a:buChar char="•"/>
            </a:pPr>
            <a:r>
              <a:rPr lang="en-US" dirty="0" smtClean="0"/>
              <a:t> I want to make sure I explained everything clearly to you. Can you tell me what the plan is?</a:t>
            </a:r>
            <a:endParaRPr lang="en-US" strike="sngStrike" dirty="0" smtClean="0"/>
          </a:p>
          <a:p>
            <a:pPr marL="466725" lvl="1" indent="-242888">
              <a:buFont typeface="Arial" panose="020B0604020202020204" pitchFamily="34" charset="0"/>
              <a:buChar char="•"/>
            </a:pPr>
            <a:r>
              <a:rPr lang="en-US" dirty="0" smtClean="0"/>
              <a:t> We made a lot of changes to your medicines today. Can you tell me how you are going to take them?</a:t>
            </a:r>
            <a:endParaRPr lang="en-US" strike="sngStrike" dirty="0" smtClean="0"/>
          </a:p>
          <a:p>
            <a:pPr marL="466725" lvl="1" indent="-242888">
              <a:buFont typeface="Arial" panose="020B0604020202020204" pitchFamily="34" charset="0"/>
              <a:buChar char="•"/>
            </a:pPr>
            <a:r>
              <a:rPr lang="en-US" dirty="0" smtClean="0"/>
              <a:t> We talked about a lot of information. Can you tell me what to look out for the next few days?</a:t>
            </a:r>
            <a:r>
              <a:rPr lang="en-US" baseline="0" dirty="0" smtClean="0"/>
              <a:t> </a:t>
            </a:r>
          </a:p>
          <a:p>
            <a:pPr>
              <a:buFont typeface="Arial" pitchFamily="34" charset="0"/>
              <a:buChar char="•"/>
            </a:pPr>
            <a:endParaRPr lang="en-US" baseline="0" dirty="0" smtClean="0"/>
          </a:p>
          <a:p>
            <a:pPr defTabSz="934974">
              <a:defRPr/>
            </a:pPr>
            <a:r>
              <a:rPr lang="en-US" dirty="0"/>
              <a:t>One clinician described her experience with </a:t>
            </a:r>
            <a:r>
              <a:rPr lang="en-US" dirty="0" smtClean="0"/>
              <a:t>teach-back</a:t>
            </a:r>
            <a:r>
              <a:rPr lang="en-US" dirty="0"/>
              <a:t>, “I remember my first reaction to teach-back was that it was odd, asking them what you just told them. But now I find it crucial. I don’t feel comfortable with someone leaving without any increase in understanding of what we discussed. I don’t feel effective if the patient can’t communicate that to me.”</a:t>
            </a:r>
            <a:endParaRPr lang="en-US" baseline="0" dirty="0" smtClean="0"/>
          </a:p>
          <a:p>
            <a:pPr>
              <a:buFont typeface="Arial" pitchFamily="34" charset="0"/>
              <a:buChar char="•"/>
            </a:pPr>
            <a:endParaRPr lang="en-US" baseline="0" dirty="0" smtClean="0"/>
          </a:p>
          <a:p>
            <a:pPr>
              <a:buFont typeface="Arial" pitchFamily="34" charset="0"/>
              <a:buNone/>
            </a:pPr>
            <a:r>
              <a:rPr lang="en-US" baseline="0" dirty="0" smtClean="0"/>
              <a:t>It’s okay if they need to read written instructions or look at any material you’ve given them. </a:t>
            </a:r>
          </a:p>
          <a:p>
            <a:pPr>
              <a:buFont typeface="Arial" pitchFamily="34" charset="0"/>
              <a:buNone/>
            </a:pPr>
            <a:endParaRPr lang="en-US" baseline="0" dirty="0" smtClean="0"/>
          </a:p>
          <a:p>
            <a:pPr>
              <a:buFont typeface="Arial" pitchFamily="34" charset="0"/>
              <a:buNone/>
            </a:pPr>
            <a:r>
              <a:rPr lang="en-US" baseline="0" dirty="0" smtClean="0"/>
              <a:t>If the patient doesn’t teach back correctly, reteach it using different words. Don’t simply repeat what you’ve already said.</a:t>
            </a:r>
          </a:p>
          <a:p>
            <a:pPr>
              <a:buFont typeface="Arial" pitchFamily="34" charset="0"/>
              <a:buNone/>
            </a:pPr>
            <a:endParaRPr lang="en-US" baseline="0" dirty="0" smtClean="0"/>
          </a:p>
          <a:p>
            <a:pPr>
              <a:buFont typeface="Arial" pitchFamily="34" charset="0"/>
              <a:buNone/>
            </a:pPr>
            <a:r>
              <a:rPr lang="en-US" baseline="0" dirty="0" smtClean="0"/>
              <a:t>If the patient does teach back correctly, and there’s more to explain, repeat the process.</a:t>
            </a:r>
          </a:p>
          <a:p>
            <a:pPr>
              <a:buFont typeface="Arial" pitchFamily="34" charset="0"/>
              <a:buNone/>
            </a:pPr>
            <a:endParaRPr lang="en-US" baseline="0" dirty="0" smtClean="0"/>
          </a:p>
          <a:p>
            <a:pPr>
              <a:buFont typeface="Arial" pitchFamily="34" charset="0"/>
              <a:buNone/>
            </a:pPr>
            <a:r>
              <a:rPr lang="en-US" baseline="0" dirty="0" smtClean="0"/>
              <a:t>Document your use of teach-back by [insert procedure for documenting teach-back].</a:t>
            </a:r>
            <a:endParaRPr lang="en-US" dirty="0" smtClean="0"/>
          </a:p>
        </p:txBody>
      </p:sp>
      <p:sp>
        <p:nvSpPr>
          <p:cNvPr id="4" name="Slide Number Placeholder 3"/>
          <p:cNvSpPr>
            <a:spLocks noGrp="1"/>
          </p:cNvSpPr>
          <p:nvPr>
            <p:ph type="sldNum" sz="quarter" idx="10"/>
          </p:nvPr>
        </p:nvSpPr>
        <p:spPr/>
        <p:txBody>
          <a:bodyPr/>
          <a:lstStyle/>
          <a:p>
            <a:fld id="{7D612C43-7281-4B81-9204-AE17A482DDD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914400"/>
            <a:ext cx="4189413" cy="3141663"/>
          </a:xfrm>
        </p:spPr>
      </p:sp>
      <p:sp>
        <p:nvSpPr>
          <p:cNvPr id="3" name="Notes Placeholder 2"/>
          <p:cNvSpPr>
            <a:spLocks noGrp="1"/>
          </p:cNvSpPr>
          <p:nvPr>
            <p:ph type="body" idx="1"/>
          </p:nvPr>
        </p:nvSpPr>
        <p:spPr/>
        <p:txBody>
          <a:bodyPr>
            <a:normAutofit/>
          </a:bodyPr>
          <a:lstStyle/>
          <a:p>
            <a:r>
              <a:rPr lang="en-US" strike="noStrike" baseline="0" dirty="0" smtClean="0"/>
              <a:t>Several</a:t>
            </a:r>
            <a:r>
              <a:rPr lang="en-US" dirty="0" smtClean="0"/>
              <a:t> tools </a:t>
            </a:r>
            <a:r>
              <a:rPr lang="en-US" b="0" dirty="0" smtClean="0"/>
              <a:t>are</a:t>
            </a:r>
            <a:r>
              <a:rPr lang="en-US" b="1" dirty="0" smtClean="0"/>
              <a:t> </a:t>
            </a:r>
            <a:r>
              <a:rPr lang="en-US" dirty="0" smtClean="0"/>
              <a:t>available</a:t>
            </a:r>
            <a:r>
              <a:rPr lang="en-US" baseline="0" dirty="0" smtClean="0"/>
              <a:t> with the teach-back strategy. </a:t>
            </a:r>
          </a:p>
          <a:p>
            <a:pPr>
              <a:buFont typeface="Arial" pitchFamily="34" charset="0"/>
              <a:buNone/>
            </a:pPr>
            <a:endParaRPr lang="en-US" baseline="0" dirty="0" smtClean="0"/>
          </a:p>
          <a:p>
            <a:pPr>
              <a:buFont typeface="Arial" pitchFamily="34" charset="0"/>
              <a:buNone/>
            </a:pPr>
            <a:r>
              <a:rPr lang="en-US" b="0" strike="noStrike" baseline="0" dirty="0" smtClean="0"/>
              <a:t>We have </a:t>
            </a:r>
            <a:r>
              <a:rPr lang="en-US" baseline="0" dirty="0" smtClean="0"/>
              <a:t>an interactive learning module that I encourage you all to work through. I will send you the link to it. It is self-paced and takes about 10 minutes to complete. It contains guidance and tips for using teach-back, some of which I’ve covered here, but in more detail.</a:t>
            </a:r>
          </a:p>
          <a:p>
            <a:pPr>
              <a:buFont typeface="Arial" pitchFamily="34" charset="0"/>
              <a:buNone/>
            </a:pPr>
            <a:endParaRPr lang="en-US" b="0" strike="noStrike" baseline="0" dirty="0" smtClean="0"/>
          </a:p>
          <a:p>
            <a:pPr>
              <a:buFont typeface="Arial" pitchFamily="34" charset="0"/>
              <a:buNone/>
            </a:pPr>
            <a:r>
              <a:rPr lang="en-US" b="0" strike="noStrike" baseline="0" dirty="0" smtClean="0"/>
              <a:t>We also have </a:t>
            </a:r>
            <a:r>
              <a:rPr lang="en-US" baseline="0" dirty="0" smtClean="0"/>
              <a:t>a handout that you can use as a reminder as you start using teach-back. </a:t>
            </a:r>
          </a:p>
          <a:p>
            <a:pPr>
              <a:buFont typeface="Arial" pitchFamily="34" charset="0"/>
              <a:buNone/>
            </a:pPr>
            <a:endParaRPr lang="en-US" baseline="0" dirty="0" smtClean="0"/>
          </a:p>
          <a:p>
            <a:pPr>
              <a:buFont typeface="Arial" pitchFamily="34" charset="0"/>
              <a:buNone/>
            </a:pPr>
            <a:r>
              <a:rPr lang="en-US" baseline="0" dirty="0" smtClean="0"/>
              <a:t>And </a:t>
            </a:r>
            <a:r>
              <a:rPr lang="en-US" b="0" strike="noStrike" baseline="0" dirty="0" smtClean="0"/>
              <a:t>we have</a:t>
            </a:r>
            <a:r>
              <a:rPr lang="en-US" b="0" baseline="0" dirty="0" smtClean="0"/>
              <a:t> </a:t>
            </a:r>
            <a:r>
              <a:rPr lang="en-US" baseline="0" dirty="0" smtClean="0"/>
              <a:t>several role play scenarios that we will use to practice.</a:t>
            </a:r>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914400"/>
            <a:ext cx="4189413" cy="3141663"/>
          </a:xfrm>
        </p:spPr>
      </p:sp>
      <p:sp>
        <p:nvSpPr>
          <p:cNvPr id="3" name="Notes Placeholder 2"/>
          <p:cNvSpPr>
            <a:spLocks noGrp="1"/>
          </p:cNvSpPr>
          <p:nvPr>
            <p:ph type="body" idx="1"/>
          </p:nvPr>
        </p:nvSpPr>
        <p:spPr/>
        <p:txBody>
          <a:bodyPr>
            <a:normAutofit lnSpcReduction="10000"/>
          </a:bodyPr>
          <a:lstStyle/>
          <a:p>
            <a:r>
              <a:rPr lang="en-US" dirty="0" smtClean="0"/>
              <a:t>[Note: This slide is optional, to be used for role play.]</a:t>
            </a:r>
          </a:p>
          <a:p>
            <a:endParaRPr lang="en-US" dirty="0" smtClean="0"/>
          </a:p>
          <a:p>
            <a:r>
              <a:rPr lang="en-US" dirty="0" smtClean="0"/>
              <a:t>A 78-year-old male patient with uncontrolled hypertension, Mr. Thomas, has come in for a scheduled visit with his primary care clinician for knee pain. Mr. Thomas is a fit and active man who is frustrated that his knee pain is preventing him from exercising. </a:t>
            </a:r>
          </a:p>
          <a:p>
            <a:endParaRPr lang="en-US" dirty="0" smtClean="0"/>
          </a:p>
          <a:p>
            <a:r>
              <a:rPr lang="en-US" dirty="0" smtClean="0"/>
              <a:t>Mr. Thomas takes hydrochlorothiazide 50 mg – 1 tablet PO QD, atorvastatin 20 mg – 1 tablet PO QD, and low-dose adult aspirin 81 mg -- 1 tablet PO QD. Mr. Thomas reports he’s taking his hydrochlorothiazide about 3 to 4 times a week because the full dose causes him to pee a lot and disrupts his normal activities and sleep. The clinician has decided to change his blood pressure medicine to metoprolol.</a:t>
            </a:r>
          </a:p>
          <a:p>
            <a:r>
              <a:rPr lang="en-US" dirty="0" smtClean="0"/>
              <a:t> </a:t>
            </a:r>
          </a:p>
          <a:p>
            <a:r>
              <a:rPr lang="en-US" dirty="0" smtClean="0"/>
              <a:t>Mr. Thomas’s PHQ 9 depression screening was positive, and after talking with him, the clinician has decided to prescribe an antidepressant. </a:t>
            </a:r>
          </a:p>
          <a:p>
            <a:endParaRPr lang="en-US" dirty="0" smtClean="0"/>
          </a:p>
          <a:p>
            <a:r>
              <a:rPr lang="en-US" dirty="0" smtClean="0"/>
              <a:t>The plan of care for Mr. Thomas includes the following: </a:t>
            </a:r>
          </a:p>
          <a:p>
            <a:pPr marL="466725" lvl="1" indent="-242888">
              <a:buFont typeface="Arial" panose="020B0604020202020204" pitchFamily="34" charset="0"/>
              <a:buChar char="•"/>
            </a:pPr>
            <a:r>
              <a:rPr lang="en-US" dirty="0" smtClean="0"/>
              <a:t>Stop the hydrochlorothiazide and start metoprolol (50 mg PO QD).</a:t>
            </a:r>
          </a:p>
          <a:p>
            <a:pPr marL="466725" lvl="1" indent="-242888">
              <a:buFont typeface="Arial" panose="020B0604020202020204" pitchFamily="34" charset="0"/>
              <a:buChar char="•"/>
            </a:pPr>
            <a:r>
              <a:rPr lang="en-US" dirty="0" smtClean="0"/>
              <a:t>Start fluoxetine (20 mg PO QD).</a:t>
            </a:r>
          </a:p>
          <a:p>
            <a:pPr marL="466725" lvl="1" indent="-242888">
              <a:buFont typeface="Arial" panose="020B0604020202020204" pitchFamily="34" charset="0"/>
              <a:buChar char="•"/>
            </a:pPr>
            <a:r>
              <a:rPr lang="en-US" dirty="0" smtClean="0"/>
              <a:t>Follow up with an orthopedist for a possible knee replacement.</a:t>
            </a:r>
          </a:p>
          <a:p>
            <a:pPr marL="466725" lvl="1" indent="-242888">
              <a:buFont typeface="Arial" panose="020B0604020202020204" pitchFamily="34" charset="0"/>
              <a:buChar char="•"/>
            </a:pPr>
            <a:r>
              <a:rPr lang="en-US" dirty="0" smtClean="0"/>
              <a:t>Continue atorvastatin (20 mg PO QD).</a:t>
            </a:r>
          </a:p>
          <a:p>
            <a:pPr marL="466725" lvl="1" indent="-242888">
              <a:buFont typeface="Arial" panose="020B0604020202020204" pitchFamily="34" charset="0"/>
              <a:buChar char="•"/>
            </a:pPr>
            <a:r>
              <a:rPr lang="en-US" dirty="0" smtClean="0"/>
              <a:t>Continue low-dose adult aspirin (81 mg PO QD).</a:t>
            </a:r>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914400"/>
            <a:ext cx="4189413" cy="3141663"/>
          </a:xfrm>
        </p:spPr>
      </p:sp>
      <p:sp>
        <p:nvSpPr>
          <p:cNvPr id="3" name="Notes Placeholder 2"/>
          <p:cNvSpPr>
            <a:spLocks noGrp="1"/>
          </p:cNvSpPr>
          <p:nvPr>
            <p:ph type="body" idx="1"/>
          </p:nvPr>
        </p:nvSpPr>
        <p:spPr/>
        <p:txBody>
          <a:bodyPr>
            <a:normAutofit/>
          </a:bodyPr>
          <a:lstStyle/>
          <a:p>
            <a:r>
              <a:rPr lang="en-US" dirty="0" smtClean="0"/>
              <a:t>[Note: This slide is optional, to be used for role play.]</a:t>
            </a:r>
          </a:p>
          <a:p>
            <a:endParaRPr lang="en-US" dirty="0" smtClean="0"/>
          </a:p>
          <a:p>
            <a:r>
              <a:rPr lang="en-US" dirty="0"/>
              <a:t>A </a:t>
            </a:r>
            <a:r>
              <a:rPr lang="en-US" dirty="0" smtClean="0"/>
              <a:t>32-year-old </a:t>
            </a:r>
            <a:r>
              <a:rPr lang="en-US" dirty="0"/>
              <a:t>male patient, Mr. Penny, has come in for a persistent cough and </a:t>
            </a:r>
            <a:r>
              <a:rPr lang="en-US" dirty="0" smtClean="0"/>
              <a:t>low-grade </a:t>
            </a:r>
            <a:r>
              <a:rPr lang="en-US" dirty="0"/>
              <a:t>fever for the last </a:t>
            </a:r>
            <a:r>
              <a:rPr lang="en-US" dirty="0" smtClean="0"/>
              <a:t>3 </a:t>
            </a:r>
            <a:r>
              <a:rPr lang="en-US" dirty="0"/>
              <a:t>days. Mr. Penny’s temperature is 38.1 degrees Celsius, his BP is 128/82, and his weight is 179, down from 186 a year ago. Mr. Penny states he’s been more tired than usual, gets short of breath walking up stairs, and his chest hurts sometimes when he breathes deeply. Given the current information and decreased breath sounds on the right lower lobe and audible </a:t>
            </a:r>
            <a:r>
              <a:rPr lang="en-US" dirty="0" err="1"/>
              <a:t>rales</a:t>
            </a:r>
            <a:r>
              <a:rPr lang="en-US" dirty="0"/>
              <a:t>, his clinician suspects bacterial pneumonia. </a:t>
            </a:r>
          </a:p>
          <a:p>
            <a:endParaRPr lang="en-US" dirty="0"/>
          </a:p>
          <a:p>
            <a:r>
              <a:rPr lang="en-US" dirty="0"/>
              <a:t>Mr. Penny had blood collected in the office and is being sent to radiology for a chest </a:t>
            </a:r>
            <a:r>
              <a:rPr lang="en-US" dirty="0" smtClean="0"/>
              <a:t>x ray</a:t>
            </a:r>
            <a:r>
              <a:rPr lang="en-US" dirty="0"/>
              <a:t>. Mr. Penny has been prescribed </a:t>
            </a:r>
            <a:r>
              <a:rPr lang="en-US" dirty="0" smtClean="0"/>
              <a:t>azithromycin</a:t>
            </a:r>
            <a:r>
              <a:rPr lang="en-US" dirty="0"/>
              <a:t>, 500 mg PO today and 250 mg PO the next </a:t>
            </a:r>
            <a:r>
              <a:rPr lang="en-US" b="0" dirty="0" smtClean="0"/>
              <a:t>4 days and </a:t>
            </a:r>
            <a:r>
              <a:rPr lang="en-US" dirty="0"/>
              <a:t>advised to drink lots of fluids and to take acetaminophen or ibuprofen as needed for discomfort. </a:t>
            </a:r>
          </a:p>
          <a:p>
            <a:endParaRPr lang="en-US" dirty="0"/>
          </a:p>
          <a:p>
            <a:r>
              <a:rPr lang="en-US" dirty="0"/>
              <a:t>The clinician will follow up with Mr. Penny by telephone after </a:t>
            </a:r>
            <a:r>
              <a:rPr lang="en-US" dirty="0" smtClean="0"/>
              <a:t>diagnostic </a:t>
            </a:r>
            <a:r>
              <a:rPr lang="en-US" dirty="0"/>
              <a:t>test results are available. Mr. Penny is requested to return to the practice in one </a:t>
            </a:r>
            <a:r>
              <a:rPr lang="en-US" dirty="0" smtClean="0"/>
              <a:t>week </a:t>
            </a:r>
            <a:r>
              <a:rPr lang="en-US" dirty="0"/>
              <a:t>and to call the office if fevers continue or his condition does not improve.</a:t>
            </a:r>
          </a:p>
        </p:txBody>
      </p:sp>
      <p:sp>
        <p:nvSpPr>
          <p:cNvPr id="4" name="Slide Number Placeholder 3"/>
          <p:cNvSpPr>
            <a:spLocks noGrp="1"/>
          </p:cNvSpPr>
          <p:nvPr>
            <p:ph type="sldNum" sz="quarter" idx="10"/>
          </p:nvPr>
        </p:nvSpPr>
        <p:spPr/>
        <p:txBody>
          <a:bodyPr/>
          <a:lstStyle/>
          <a:p>
            <a:fld id="{7D612C43-7281-4B81-9204-AE17A482DDD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A3EEC7-F520-4B77-9A53-FEE18362B38D}"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3EEC7-F520-4B77-9A53-FEE18362B38D}"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418666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780143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470396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63024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867307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5240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4460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BCC622-4FB5-4628-BB52-B053383C50A8}" type="datetimeFigureOut">
              <a:rPr lang="en-US" smtClean="0"/>
              <a:pPr/>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73343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423999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295400"/>
            <a:ext cx="27432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3733800" y="1295400"/>
            <a:ext cx="24384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5"/>
          </p:nvPr>
        </p:nvSpPr>
        <p:spPr>
          <a:xfrm>
            <a:off x="6553200" y="1524000"/>
            <a:ext cx="22098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580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994849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CC622-4FB5-4628-BB52-B053383C50A8}" type="datetimeFigureOut">
              <a:rPr lang="en-US" smtClean="0"/>
              <a:pPr/>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529724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370369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315901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06268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A3EEC7-F520-4B77-9A53-FEE18362B38D}"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6A3EEC7-F520-4B77-9A53-FEE18362B38D}"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6A3EEC7-F520-4B77-9A53-FEE18362B38D}" type="datetimeFigureOut">
              <a:rPr lang="en-US" smtClean="0"/>
              <a:pPr/>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3EEC7-F520-4B77-9A53-FEE18362B38D}" type="datetimeFigureOut">
              <a:rPr lang="en-US" smtClean="0"/>
              <a:pPr/>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3EEC7-F520-4B77-9A53-FEE18362B38D}" type="datetimeFigureOut">
              <a:rPr lang="en-US" smtClean="0"/>
              <a:pPr/>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2133600"/>
            <a:ext cx="21336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2971800" y="2133600"/>
            <a:ext cx="2438400" cy="297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5"/>
          </p:nvPr>
        </p:nvSpPr>
        <p:spPr>
          <a:xfrm>
            <a:off x="5715000" y="1981200"/>
            <a:ext cx="3048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240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A3EEC7-F520-4B77-9A53-FEE18362B38D}"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2188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06A3EEC7-F520-4B77-9A53-FEE18362B38D}" type="datetimeFigureOut">
              <a:rPr lang="en-US" smtClean="0"/>
              <a:pPr/>
              <a:t>4/11/2018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5"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4/11/2018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 id="2147483667" r:id="rId8"/>
    <p:sldLayoutId id="2147483672" r:id="rId9"/>
    <p:sldLayoutId id="2147483668" r:id="rId10"/>
    <p:sldLayoutId id="2147483669" r:id="rId11"/>
    <p:sldLayoutId id="2147483670" r:id="rId12"/>
    <p:sldLayoutId id="2147483671" r:id="rId13"/>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Teach-Back</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AHRQ </a:t>
            </a:r>
          </a:p>
          <a:p>
            <a:r>
              <a:rPr lang="en-US" dirty="0" smtClean="0"/>
              <a:t>Guide to Improving Patient Safety in Primary Care Settings by Engaging Patients and Families </a:t>
            </a:r>
          </a:p>
          <a:p>
            <a:endParaRPr lang="en-US" dirty="0"/>
          </a:p>
        </p:txBody>
      </p:sp>
      <p:pic>
        <p:nvPicPr>
          <p:cNvPr id="6" name="Picture 3" descr="Conversation bubbles icon representing the Teach-back strategy"/>
          <p:cNvPicPr>
            <a:picLocks noChangeAspect="1" noChangeArrowheads="1"/>
          </p:cNvPicPr>
          <p:nvPr/>
        </p:nvPicPr>
        <p:blipFill>
          <a:blip r:embed="rId3" cstate="print"/>
          <a:stretch>
            <a:fillRect/>
          </a:stretch>
        </p:blipFill>
        <p:spPr bwMode="auto">
          <a:xfrm>
            <a:off x="152400" y="1066800"/>
            <a:ext cx="1828800" cy="1828800"/>
          </a:xfrm>
          <a:prstGeom prst="rect">
            <a:avLst/>
          </a:prstGeom>
          <a:noFill/>
        </p:spPr>
      </p:pic>
    </p:spTree>
    <p:extLst>
      <p:ext uri="{BB962C8B-B14F-4D97-AF65-F5344CB8AC3E}">
        <p14:creationId xmlns:p14="http://schemas.microsoft.com/office/powerpoint/2010/main" val="266207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sz="half" idx="1"/>
          </p:nvPr>
        </p:nvSpPr>
        <p:spPr>
          <a:xfrm>
            <a:off x="457200" y="1143000"/>
            <a:ext cx="5486400" cy="5715000"/>
          </a:xfrm>
        </p:spPr>
        <p:txBody>
          <a:bodyPr>
            <a:normAutofit fontScale="85000" lnSpcReduction="20000"/>
          </a:bodyPr>
          <a:lstStyle/>
          <a:p>
            <a:r>
              <a:rPr lang="en-US" sz="2500" dirty="0" smtClean="0"/>
              <a:t>Ms. Santiago – 46-year-old female following up after MI and placement of drug-eluting stent in RCA through angioplasty </a:t>
            </a:r>
          </a:p>
          <a:p>
            <a:r>
              <a:rPr lang="en-US" sz="2500" dirty="0" smtClean="0"/>
              <a:t>Discharged from hospital 4 days ago</a:t>
            </a:r>
          </a:p>
          <a:p>
            <a:r>
              <a:rPr lang="en-US" sz="2500" dirty="0" smtClean="0"/>
              <a:t>Overwhelmed by new health status and medicines</a:t>
            </a:r>
          </a:p>
          <a:p>
            <a:r>
              <a:rPr lang="en-US" sz="2500" dirty="0" smtClean="0"/>
              <a:t>Plan of care for Ms. Santiago:</a:t>
            </a:r>
          </a:p>
          <a:p>
            <a:pPr lvl="1"/>
            <a:r>
              <a:rPr lang="en-US" sz="2200" dirty="0" smtClean="0"/>
              <a:t>Follow </a:t>
            </a:r>
            <a:r>
              <a:rPr lang="en-US" sz="2200" dirty="0"/>
              <a:t>up with cardiologist as </a:t>
            </a:r>
            <a:r>
              <a:rPr lang="en-US" sz="2200" dirty="0" smtClean="0"/>
              <a:t>planned.</a:t>
            </a:r>
            <a:endParaRPr lang="en-US" sz="2200" dirty="0"/>
          </a:p>
          <a:p>
            <a:pPr lvl="1"/>
            <a:r>
              <a:rPr lang="en-US" sz="2200" dirty="0" smtClean="0"/>
              <a:t>Return </a:t>
            </a:r>
            <a:r>
              <a:rPr lang="en-US" sz="2200" dirty="0"/>
              <a:t>to primary care practice in </a:t>
            </a:r>
            <a:r>
              <a:rPr lang="en-US" sz="2200" dirty="0" smtClean="0"/>
              <a:t>2 </a:t>
            </a:r>
            <a:r>
              <a:rPr lang="en-US" sz="2200" dirty="0"/>
              <a:t>months for </a:t>
            </a:r>
            <a:r>
              <a:rPr lang="en-US" sz="2200" dirty="0" err="1"/>
              <a:t>Prevnar</a:t>
            </a:r>
            <a:r>
              <a:rPr lang="en-US" sz="2200" dirty="0"/>
              <a:t> </a:t>
            </a:r>
            <a:r>
              <a:rPr lang="en-US" sz="2200" dirty="0" smtClean="0"/>
              <a:t>13® vaccine.</a:t>
            </a:r>
            <a:endParaRPr lang="en-US" sz="2200" dirty="0"/>
          </a:p>
          <a:p>
            <a:pPr lvl="1"/>
            <a:r>
              <a:rPr lang="en-US" sz="2200" dirty="0" smtClean="0"/>
              <a:t>Continue </a:t>
            </a:r>
            <a:r>
              <a:rPr lang="en-US" sz="2200" dirty="0"/>
              <a:t>taking prescribed </a:t>
            </a:r>
            <a:r>
              <a:rPr lang="en-US" sz="2200" dirty="0" smtClean="0"/>
              <a:t>medicines:</a:t>
            </a:r>
          </a:p>
          <a:p>
            <a:pPr marL="1027113" lvl="2" indent="-280988"/>
            <a:r>
              <a:rPr lang="en-US" dirty="0" err="1" smtClean="0"/>
              <a:t>Ticagrelor</a:t>
            </a:r>
            <a:r>
              <a:rPr lang="en-US" dirty="0" smtClean="0"/>
              <a:t> 90 mg – 1 tablet PO BID (morning and evening)</a:t>
            </a:r>
          </a:p>
          <a:p>
            <a:pPr marL="1027113" lvl="2" indent="-280988"/>
            <a:r>
              <a:rPr lang="en-US" dirty="0" smtClean="0"/>
              <a:t>Metoprolol 75 mg (25mg/tablet) – 3 tablets PO QD (morning)</a:t>
            </a:r>
          </a:p>
          <a:p>
            <a:pPr marL="1027113" lvl="2" indent="-280988"/>
            <a:r>
              <a:rPr lang="en-US" dirty="0" smtClean="0"/>
              <a:t>Lisinopril 10 mg – 1 tablet PO QD (morning)</a:t>
            </a:r>
          </a:p>
          <a:p>
            <a:pPr marL="1027113" lvl="2" indent="-280988"/>
            <a:r>
              <a:rPr lang="en-US" dirty="0" smtClean="0"/>
              <a:t>Low-dose adult aspirin (81mg/ tablet)—1 tablet PO QD (morning)</a:t>
            </a:r>
          </a:p>
          <a:p>
            <a:pPr marL="1027113" lvl="2" indent="-280988"/>
            <a:r>
              <a:rPr lang="en-US" dirty="0" err="1" smtClean="0"/>
              <a:t>Atorvostatin</a:t>
            </a:r>
            <a:r>
              <a:rPr lang="en-US" dirty="0" smtClean="0"/>
              <a:t> 80 mg – 1 tablet PO QD (evening)</a:t>
            </a:r>
          </a:p>
          <a:p>
            <a:pPr marL="1027113" lvl="2" indent="-280988"/>
            <a:r>
              <a:rPr lang="sv-SE" dirty="0" smtClean="0"/>
              <a:t>Vitamin D 1,000 mg – 1 tablet PO QD</a:t>
            </a:r>
            <a:endParaRPr lang="en-US" dirty="0" smtClean="0"/>
          </a:p>
        </p:txBody>
      </p:sp>
      <p:pic>
        <p:nvPicPr>
          <p:cNvPr id="4" name="Picture 2" descr="46-year-old woman sitting on sofa"/>
          <p:cNvPicPr>
            <a:picLocks noChangeAspect="1" noChangeArrowheads="1"/>
          </p:cNvPicPr>
          <p:nvPr/>
        </p:nvPicPr>
        <p:blipFill>
          <a:blip r:embed="rId3" cstate="print"/>
          <a:stretch>
            <a:fillRect/>
          </a:stretch>
        </p:blipFill>
        <p:spPr bwMode="auto">
          <a:xfrm>
            <a:off x="6296719" y="1828800"/>
            <a:ext cx="2388526" cy="3581400"/>
          </a:xfrm>
          <a:prstGeom prst="rect">
            <a:avLst/>
          </a:prstGeom>
          <a:noFill/>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we evaluate it?</a:t>
            </a:r>
            <a:endParaRPr lang="en-US" dirty="0"/>
          </a:p>
        </p:txBody>
      </p:sp>
      <p:sp>
        <p:nvSpPr>
          <p:cNvPr id="3" name="Content Placeholder 2"/>
          <p:cNvSpPr>
            <a:spLocks noGrp="1"/>
          </p:cNvSpPr>
          <p:nvPr>
            <p:ph sz="half" idx="1"/>
          </p:nvPr>
        </p:nvSpPr>
        <p:spPr/>
        <p:txBody>
          <a:bodyPr>
            <a:normAutofit/>
          </a:bodyPr>
          <a:lstStyle/>
          <a:p>
            <a:r>
              <a:rPr lang="en-US" dirty="0" smtClean="0"/>
              <a:t>Number of </a:t>
            </a:r>
            <a:r>
              <a:rPr lang="en-US" dirty="0" err="1" smtClean="0"/>
              <a:t>followup</a:t>
            </a:r>
            <a:r>
              <a:rPr lang="en-US" dirty="0" smtClean="0"/>
              <a:t> questions</a:t>
            </a:r>
          </a:p>
          <a:p>
            <a:r>
              <a:rPr lang="en-US" dirty="0" smtClean="0"/>
              <a:t>Quality outcome measure</a:t>
            </a:r>
          </a:p>
          <a:p>
            <a:r>
              <a:rPr lang="en-US" dirty="0" smtClean="0"/>
              <a:t>Satisfaction</a:t>
            </a:r>
          </a:p>
          <a:p>
            <a:r>
              <a:rPr lang="en-US" dirty="0" smtClean="0"/>
              <a:t>Reported use</a:t>
            </a:r>
          </a:p>
          <a:p>
            <a:pPr lvl="1"/>
            <a:r>
              <a:rPr lang="en-US" dirty="0" smtClean="0"/>
              <a:t>By clinicians</a:t>
            </a:r>
          </a:p>
          <a:p>
            <a:pPr lvl="1"/>
            <a:r>
              <a:rPr lang="en-US" dirty="0" smtClean="0"/>
              <a:t>From patients</a:t>
            </a:r>
            <a:endParaRPr lang="en-US" dirty="0"/>
          </a:p>
        </p:txBody>
      </p:sp>
      <p:pic>
        <p:nvPicPr>
          <p:cNvPr id="5" name="Picture 4" descr="Conversation bubbles icon representing the Teach-back strategy"/>
          <p:cNvPicPr>
            <a:picLocks noChangeAspect="1" noChangeArrowheads="1"/>
          </p:cNvPicPr>
          <p:nvPr/>
        </p:nvPicPr>
        <p:blipFill>
          <a:blip r:embed="rId3" cstate="print"/>
          <a:stretch>
            <a:fillRect/>
          </a:stretch>
        </p:blipFill>
        <p:spPr bwMode="auto">
          <a:xfrm>
            <a:off x="6781800" y="4876800"/>
            <a:ext cx="1828800" cy="1828800"/>
          </a:xfrm>
          <a:prstGeom prst="rect">
            <a:avLst/>
          </a:prstGeom>
          <a:noFill/>
        </p:spPr>
      </p:pic>
      <p:sp>
        <p:nvSpPr>
          <p:cNvPr id="7" name="5-Point Star 6"/>
          <p:cNvSpPr/>
          <p:nvPr/>
        </p:nvSpPr>
        <p:spPr>
          <a:xfrm>
            <a:off x="5334000" y="1219199"/>
            <a:ext cx="3581400" cy="3382963"/>
          </a:xfrm>
          <a:prstGeom prst="star5">
            <a:avLst>
              <a:gd name="adj" fmla="val 28667"/>
              <a:gd name="hf" fmla="val 105146"/>
              <a:gd name="vf" fmla="val 11055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2"/>
          </p:nvPr>
        </p:nvSpPr>
        <p:spPr>
          <a:xfrm>
            <a:off x="6134100" y="2224881"/>
            <a:ext cx="1981200" cy="1676400"/>
          </a:xfrm>
        </p:spPr>
        <p:txBody>
          <a:bodyPr>
            <a:normAutofit/>
          </a:bodyPr>
          <a:lstStyle/>
          <a:p>
            <a:pPr marL="0" indent="0" algn="ctr">
              <a:buNone/>
            </a:pPr>
            <a:r>
              <a:rPr lang="en-US" sz="2000" b="1" i="1" dirty="0"/>
              <a:t>Customize this slide to match your practice's implementation strategy</a:t>
            </a:r>
            <a:r>
              <a:rPr lang="en-US" sz="2000" b="1" i="1" dirty="0" smtClean="0"/>
              <a:t>.</a:t>
            </a:r>
            <a:endParaRPr lang="en-US" sz="20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457200" y="1676400"/>
            <a:ext cx="3962400" cy="1905000"/>
          </a:xfrm>
          <a:prstGeom prst="wedgeRoundRectCallout">
            <a:avLst>
              <a:gd name="adj1" fmla="val -5232"/>
              <a:gd name="adj2" fmla="val 86838"/>
              <a:gd name="adj3" fmla="val 16667"/>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7" name="Rounded Rectangular Callout 6"/>
          <p:cNvSpPr/>
          <p:nvPr/>
        </p:nvSpPr>
        <p:spPr>
          <a:xfrm>
            <a:off x="2207455" y="4419600"/>
            <a:ext cx="3810000" cy="1905000"/>
          </a:xfrm>
          <a:prstGeom prst="wedgeRoundRectCallout">
            <a:avLst>
              <a:gd name="adj1" fmla="val 69083"/>
              <a:gd name="adj2" fmla="val 1654"/>
              <a:gd name="adj3" fmla="val 16667"/>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8" name="Rounded Rectangular Callout 7"/>
          <p:cNvSpPr/>
          <p:nvPr/>
        </p:nvSpPr>
        <p:spPr>
          <a:xfrm>
            <a:off x="5562600" y="1219200"/>
            <a:ext cx="3276600" cy="2362200"/>
          </a:xfrm>
          <a:prstGeom prst="wedgeRoundRectCallout">
            <a:avLst>
              <a:gd name="adj1" fmla="val -79303"/>
              <a:gd name="adj2" fmla="val 40191"/>
              <a:gd name="adj3" fmla="val 16667"/>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itle 1"/>
          <p:cNvSpPr>
            <a:spLocks noGrp="1"/>
          </p:cNvSpPr>
          <p:nvPr>
            <p:ph type="title"/>
          </p:nvPr>
        </p:nvSpPr>
        <p:spPr/>
        <p:txBody>
          <a:bodyPr/>
          <a:lstStyle/>
          <a:p>
            <a:r>
              <a:rPr lang="en-US" dirty="0" smtClean="0"/>
              <a:t>What is Teach-Back?</a:t>
            </a:r>
            <a:endParaRPr lang="en-US" dirty="0"/>
          </a:p>
        </p:txBody>
      </p:sp>
      <p:sp>
        <p:nvSpPr>
          <p:cNvPr id="3" name="Content Placeholder 2"/>
          <p:cNvSpPr>
            <a:spLocks noGrp="1"/>
          </p:cNvSpPr>
          <p:nvPr>
            <p:ph sz="quarter" idx="13"/>
          </p:nvPr>
        </p:nvSpPr>
        <p:spPr>
          <a:xfrm>
            <a:off x="648872" y="2005818"/>
            <a:ext cx="3579055" cy="1600200"/>
          </a:xfrm>
        </p:spPr>
        <p:txBody>
          <a:bodyPr>
            <a:normAutofit/>
          </a:bodyPr>
          <a:lstStyle/>
          <a:p>
            <a:pPr marL="0" indent="0" algn="ctr">
              <a:buNone/>
            </a:pPr>
            <a:r>
              <a:rPr lang="en-US" sz="2400" b="1" dirty="0">
                <a:solidFill>
                  <a:schemeClr val="bg1"/>
                </a:solidFill>
              </a:rPr>
              <a:t>“I want to make sure we are on the same page. Can you tell me</a:t>
            </a:r>
            <a:r>
              <a:rPr lang="is-IS" sz="2400" b="1" dirty="0" smtClean="0">
                <a:solidFill>
                  <a:schemeClr val="bg1"/>
                </a:solidFill>
              </a:rPr>
              <a:t>…”</a:t>
            </a:r>
            <a:endParaRPr lang="is-IS" sz="2400" b="1" dirty="0">
              <a:solidFill>
                <a:schemeClr val="bg1"/>
              </a:solidFill>
            </a:endParaRPr>
          </a:p>
        </p:txBody>
      </p:sp>
      <p:sp>
        <p:nvSpPr>
          <p:cNvPr id="4" name="Content Placeholder 3"/>
          <p:cNvSpPr>
            <a:spLocks noGrp="1"/>
          </p:cNvSpPr>
          <p:nvPr>
            <p:ph sz="quarter" idx="14"/>
          </p:nvPr>
        </p:nvSpPr>
        <p:spPr>
          <a:xfrm>
            <a:off x="5717345" y="1371600"/>
            <a:ext cx="2895600" cy="2057400"/>
          </a:xfrm>
        </p:spPr>
        <p:txBody>
          <a:bodyPr>
            <a:normAutofit/>
          </a:bodyPr>
          <a:lstStyle/>
          <a:p>
            <a:pPr marL="0" indent="0" algn="ctr">
              <a:buNone/>
            </a:pPr>
            <a:r>
              <a:rPr lang="en-US" sz="2800" b="1" dirty="0">
                <a:solidFill>
                  <a:schemeClr val="bg1"/>
                </a:solidFill>
              </a:rPr>
              <a:t>“Can you show me how you would use your inhaler at home</a:t>
            </a:r>
            <a:r>
              <a:rPr lang="en-US" sz="2800" b="1" dirty="0" smtClean="0">
                <a:solidFill>
                  <a:schemeClr val="bg1"/>
                </a:solidFill>
              </a:rPr>
              <a:t>?”</a:t>
            </a:r>
            <a:endParaRPr lang="en-US" sz="2800" b="1" dirty="0">
              <a:solidFill>
                <a:schemeClr val="bg1"/>
              </a:solidFill>
            </a:endParaRPr>
          </a:p>
        </p:txBody>
      </p:sp>
      <p:sp>
        <p:nvSpPr>
          <p:cNvPr id="5" name="Content Placeholder 4"/>
          <p:cNvSpPr>
            <a:spLocks noGrp="1"/>
          </p:cNvSpPr>
          <p:nvPr>
            <p:ph sz="quarter" idx="15"/>
          </p:nvPr>
        </p:nvSpPr>
        <p:spPr>
          <a:xfrm>
            <a:off x="2362200" y="4559069"/>
            <a:ext cx="3429000" cy="1613131"/>
          </a:xfrm>
        </p:spPr>
        <p:txBody>
          <a:bodyPr>
            <a:normAutofit fontScale="85000" lnSpcReduction="10000"/>
          </a:bodyPr>
          <a:lstStyle/>
          <a:p>
            <a:pPr marL="0" indent="0" algn="ctr">
              <a:buNone/>
            </a:pPr>
            <a:r>
              <a:rPr lang="en-US" b="1" dirty="0">
                <a:solidFill>
                  <a:schemeClr val="bg1"/>
                </a:solidFill>
              </a:rPr>
              <a:t>“I want to make sure I explained things clearly. Can you explain to me</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213626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63511752"/>
              </p:ext>
            </p:extLst>
          </p:nvPr>
        </p:nvGraphicFramePr>
        <p:xfrm>
          <a:off x="3581400" y="990600"/>
          <a:ext cx="5334000" cy="35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788777687"/>
              </p:ext>
            </p:extLst>
          </p:nvPr>
        </p:nvGraphicFramePr>
        <p:xfrm>
          <a:off x="0" y="3441701"/>
          <a:ext cx="5143499" cy="3428999"/>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1219200" y="1828802"/>
            <a:ext cx="6705600" cy="441960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Why is it important?</a:t>
            </a:r>
            <a:endParaRPr lang="en-US" dirty="0"/>
          </a:p>
        </p:txBody>
      </p:sp>
      <p:sp>
        <p:nvSpPr>
          <p:cNvPr id="3" name="Content Placeholder 2"/>
          <p:cNvSpPr>
            <a:spLocks noGrp="1"/>
          </p:cNvSpPr>
          <p:nvPr>
            <p:ph sz="half" idx="1"/>
          </p:nvPr>
        </p:nvSpPr>
        <p:spPr>
          <a:xfrm>
            <a:off x="916884" y="3905917"/>
            <a:ext cx="3309730" cy="2500565"/>
          </a:xfrm>
        </p:spPr>
        <p:txBody>
          <a:bodyPr/>
          <a:lstStyle/>
          <a:p>
            <a:pPr marL="0" lvl="0" indent="0">
              <a:spcBef>
                <a:spcPts val="0"/>
              </a:spcBef>
              <a:buNone/>
            </a:pPr>
            <a:r>
              <a:rPr lang="en-US" sz="4400" b="1" dirty="0">
                <a:solidFill>
                  <a:schemeClr val="bg1"/>
                </a:solidFill>
              </a:rPr>
              <a:t>50/50</a:t>
            </a:r>
            <a:r>
              <a:rPr lang="en-US" b="1" dirty="0">
                <a:solidFill>
                  <a:schemeClr val="bg1"/>
                </a:solidFill>
              </a:rPr>
              <a:t/>
            </a:r>
            <a:br>
              <a:rPr lang="en-US" b="1" dirty="0">
                <a:solidFill>
                  <a:schemeClr val="bg1"/>
                </a:solidFill>
              </a:rPr>
            </a:br>
            <a:r>
              <a:rPr lang="en-US" sz="2400" b="1" dirty="0">
                <a:solidFill>
                  <a:schemeClr val="bg1"/>
                </a:solidFill>
              </a:rPr>
              <a:t>chance</a:t>
            </a:r>
            <a:endParaRPr lang="en-US" sz="2400" dirty="0"/>
          </a:p>
          <a:p>
            <a:pPr marL="0" lvl="0" indent="0" algn="ctr">
              <a:spcBef>
                <a:spcPts val="0"/>
              </a:spcBef>
              <a:buNone/>
            </a:pPr>
            <a:r>
              <a:rPr lang="en-US" sz="2400" dirty="0"/>
              <a:t>that what is remembered is </a:t>
            </a:r>
            <a:r>
              <a:rPr lang="en-US" sz="2400" dirty="0" smtClean="0"/>
              <a:t>correct</a:t>
            </a:r>
            <a:endParaRPr lang="en-US" sz="2400" dirty="0"/>
          </a:p>
        </p:txBody>
      </p:sp>
      <p:sp>
        <p:nvSpPr>
          <p:cNvPr id="4" name="Content Placeholder 3"/>
          <p:cNvSpPr>
            <a:spLocks noGrp="1"/>
          </p:cNvSpPr>
          <p:nvPr>
            <p:ph sz="half" idx="2"/>
          </p:nvPr>
        </p:nvSpPr>
        <p:spPr>
          <a:xfrm>
            <a:off x="4495800" y="1600201"/>
            <a:ext cx="4038600" cy="1828800"/>
          </a:xfrm>
        </p:spPr>
        <p:txBody>
          <a:bodyPr/>
          <a:lstStyle/>
          <a:p>
            <a:pPr marL="0" indent="0">
              <a:buNone/>
            </a:pPr>
            <a:r>
              <a:rPr lang="en-US" sz="4400" b="1" dirty="0">
                <a:solidFill>
                  <a:schemeClr val="bg1"/>
                </a:solidFill>
              </a:rPr>
              <a:t>80%</a:t>
            </a:r>
            <a:r>
              <a:rPr lang="en-US" sz="3600" b="1" dirty="0">
                <a:solidFill>
                  <a:schemeClr val="bg1"/>
                </a:solidFill>
              </a:rPr>
              <a:t/>
            </a:r>
            <a:br>
              <a:rPr lang="en-US" sz="3600" b="1" dirty="0">
                <a:solidFill>
                  <a:schemeClr val="bg1"/>
                </a:solidFill>
              </a:rPr>
            </a:br>
            <a:r>
              <a:rPr lang="en-US" sz="2000" dirty="0">
                <a:solidFill>
                  <a:schemeClr val="bg1"/>
                </a:solidFill>
              </a:rPr>
              <a:t>of information shared in a primary care visit is </a:t>
            </a:r>
            <a:r>
              <a:rPr lang="en-US" sz="2000" b="1" i="1" dirty="0">
                <a:solidFill>
                  <a:schemeClr val="bg1"/>
                </a:solidFill>
              </a:rPr>
              <a:t>immediately</a:t>
            </a:r>
            <a:r>
              <a:rPr lang="en-US" sz="2000" i="1" dirty="0">
                <a:solidFill>
                  <a:schemeClr val="bg1"/>
                </a:solidFill>
              </a:rPr>
              <a:t> </a:t>
            </a:r>
            <a:r>
              <a:rPr lang="en-US" sz="2000" b="1" i="1" dirty="0">
                <a:solidFill>
                  <a:schemeClr val="bg1"/>
                </a:solidFill>
              </a:rPr>
              <a:t>forgotten</a:t>
            </a:r>
            <a:r>
              <a:rPr lang="en-US" sz="2000" i="1" dirty="0">
                <a:solidFill>
                  <a:schemeClr val="bg1"/>
                </a:solidFill>
              </a:rPr>
              <a:t> </a:t>
            </a:r>
            <a:r>
              <a:rPr lang="en-US" sz="2000" dirty="0">
                <a:solidFill>
                  <a:schemeClr val="bg1"/>
                </a:solidFill>
              </a:rPr>
              <a:t>by patients</a:t>
            </a:r>
            <a:endParaRPr lang="en-US" b="1" dirty="0">
              <a:solidFill>
                <a:schemeClr val="bg1"/>
              </a:solidFill>
            </a:endParaRPr>
          </a:p>
          <a:p>
            <a:pPr marL="0" indent="0">
              <a:buNone/>
            </a:pPr>
            <a:endParaRPr lang="en-US" dirty="0"/>
          </a:p>
        </p:txBody>
      </p:sp>
    </p:spTree>
    <p:extLst>
      <p:ext uri="{BB962C8B-B14F-4D97-AF65-F5344CB8AC3E}">
        <p14:creationId xmlns:p14="http://schemas.microsoft.com/office/powerpoint/2010/main" val="11916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it help me?</a:t>
            </a:r>
            <a:endParaRPr lang="en-US" dirty="0"/>
          </a:p>
        </p:txBody>
      </p:sp>
      <p:sp>
        <p:nvSpPr>
          <p:cNvPr id="3" name="Content Placeholder 2"/>
          <p:cNvSpPr>
            <a:spLocks noGrp="1"/>
          </p:cNvSpPr>
          <p:nvPr>
            <p:ph idx="1"/>
          </p:nvPr>
        </p:nvSpPr>
        <p:spPr/>
        <p:txBody>
          <a:bodyPr/>
          <a:lstStyle/>
          <a:p>
            <a:r>
              <a:rPr lang="en-US" dirty="0" smtClean="0"/>
              <a:t>Confirm that your patients have a </a:t>
            </a:r>
            <a:r>
              <a:rPr lang="en-US" b="1" dirty="0" smtClean="0"/>
              <a:t>clear understanding </a:t>
            </a:r>
            <a:r>
              <a:rPr lang="en-US" dirty="0" smtClean="0"/>
              <a:t>of what you have told them.</a:t>
            </a:r>
          </a:p>
          <a:p>
            <a:r>
              <a:rPr lang="en-US" dirty="0" smtClean="0"/>
              <a:t>Prevent misunderstandings that would affect </a:t>
            </a:r>
            <a:r>
              <a:rPr lang="en-US" b="1" dirty="0" smtClean="0"/>
              <a:t>treatment adherence.</a:t>
            </a:r>
          </a:p>
          <a:p>
            <a:r>
              <a:rPr lang="en-US" b="1" dirty="0" smtClean="0"/>
              <a:t>Minimize </a:t>
            </a:r>
            <a:r>
              <a:rPr lang="en-US" dirty="0" err="1" smtClean="0"/>
              <a:t>postvisit</a:t>
            </a:r>
            <a:r>
              <a:rPr lang="en-US" dirty="0" smtClean="0"/>
              <a:t> clarifying phone calls and emails.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I use it?</a:t>
            </a:r>
            <a:endParaRPr lang="en-US" dirty="0"/>
          </a:p>
        </p:txBody>
      </p:sp>
      <p:sp>
        <p:nvSpPr>
          <p:cNvPr id="3" name="Content Placeholder 2"/>
          <p:cNvSpPr>
            <a:spLocks noGrp="1"/>
          </p:cNvSpPr>
          <p:nvPr>
            <p:ph sz="half" idx="1"/>
          </p:nvPr>
        </p:nvSpPr>
        <p:spPr>
          <a:xfrm>
            <a:off x="457200" y="1280160"/>
            <a:ext cx="5715000" cy="4953000"/>
          </a:xfrm>
        </p:spPr>
        <p:txBody>
          <a:bodyPr>
            <a:noAutofit/>
          </a:bodyPr>
          <a:lstStyle/>
          <a:p>
            <a:pPr lvl="1" indent="-457200">
              <a:buFont typeface="Arial" pitchFamily="34" charset="0"/>
              <a:buChar char="•"/>
            </a:pPr>
            <a:r>
              <a:rPr lang="en-US" sz="2800" dirty="0">
                <a:solidFill>
                  <a:schemeClr val="tx1">
                    <a:lumMod val="85000"/>
                    <a:lumOff val="15000"/>
                  </a:schemeClr>
                </a:solidFill>
              </a:rPr>
              <a:t>A new diagnosis</a:t>
            </a:r>
          </a:p>
          <a:p>
            <a:pPr lvl="1" indent="-457200">
              <a:buFont typeface="Arial" pitchFamily="34" charset="0"/>
              <a:buChar char="•"/>
            </a:pPr>
            <a:r>
              <a:rPr lang="en-US" sz="2800" dirty="0">
                <a:solidFill>
                  <a:schemeClr val="tx1">
                    <a:lumMod val="85000"/>
                    <a:lumOff val="15000"/>
                  </a:schemeClr>
                </a:solidFill>
              </a:rPr>
              <a:t>Medication need and proper use</a:t>
            </a:r>
          </a:p>
          <a:p>
            <a:pPr lvl="1" indent="-457200">
              <a:buFont typeface="Arial" pitchFamily="34" charset="0"/>
              <a:buChar char="•"/>
            </a:pPr>
            <a:r>
              <a:rPr lang="en-US" sz="2800" dirty="0" smtClean="0">
                <a:solidFill>
                  <a:schemeClr val="tx1">
                    <a:lumMod val="85000"/>
                    <a:lumOff val="15000"/>
                  </a:schemeClr>
                </a:solidFill>
              </a:rPr>
              <a:t>Home care instructions</a:t>
            </a:r>
          </a:p>
          <a:p>
            <a:pPr lvl="1" indent="-457200">
              <a:buFont typeface="Arial" pitchFamily="34" charset="0"/>
              <a:buChar char="•"/>
            </a:pPr>
            <a:r>
              <a:rPr lang="en-US" sz="2800" dirty="0" smtClean="0">
                <a:solidFill>
                  <a:schemeClr val="tx1">
                    <a:lumMod val="85000"/>
                    <a:lumOff val="15000"/>
                  </a:schemeClr>
                </a:solidFill>
              </a:rPr>
              <a:t>Recommended behavior changes</a:t>
            </a:r>
          </a:p>
          <a:p>
            <a:pPr lvl="1" indent="-457200">
              <a:buFont typeface="Arial" pitchFamily="34" charset="0"/>
              <a:buChar char="•"/>
            </a:pPr>
            <a:r>
              <a:rPr lang="en-US" sz="2800" dirty="0" smtClean="0">
                <a:solidFill>
                  <a:schemeClr val="tx1">
                    <a:lumMod val="85000"/>
                    <a:lumOff val="15000"/>
                  </a:schemeClr>
                </a:solidFill>
              </a:rPr>
              <a:t>Treatment </a:t>
            </a:r>
            <a:r>
              <a:rPr lang="en-US" sz="2800" dirty="0">
                <a:solidFill>
                  <a:schemeClr val="tx1">
                    <a:lumMod val="85000"/>
                    <a:lumOff val="15000"/>
                  </a:schemeClr>
                </a:solidFill>
              </a:rPr>
              <a:t>options</a:t>
            </a:r>
          </a:p>
          <a:p>
            <a:pPr lvl="1" indent="-457200">
              <a:buFont typeface="Arial" pitchFamily="34" charset="0"/>
              <a:buChar char="•"/>
            </a:pPr>
            <a:r>
              <a:rPr lang="en-US" sz="2800" dirty="0">
                <a:solidFill>
                  <a:schemeClr val="tx1">
                    <a:lumMod val="85000"/>
                    <a:lumOff val="15000"/>
                  </a:schemeClr>
                </a:solidFill>
              </a:rPr>
              <a:t>Treatment plan</a:t>
            </a:r>
          </a:p>
          <a:p>
            <a:pPr lvl="1" indent="-457200">
              <a:buFont typeface="Arial" pitchFamily="34" charset="0"/>
              <a:buChar char="•"/>
            </a:pPr>
            <a:r>
              <a:rPr lang="en-US" sz="2800" dirty="0">
                <a:solidFill>
                  <a:schemeClr val="tx1">
                    <a:lumMod val="85000"/>
                    <a:lumOff val="15000"/>
                  </a:schemeClr>
                </a:solidFill>
              </a:rPr>
              <a:t>Use of a new device</a:t>
            </a:r>
          </a:p>
          <a:p>
            <a:pPr lvl="1" indent="-457200">
              <a:buFont typeface="Arial" pitchFamily="34" charset="0"/>
              <a:buChar char="•"/>
            </a:pPr>
            <a:r>
              <a:rPr lang="en-US" sz="2800" dirty="0">
                <a:solidFill>
                  <a:schemeClr val="tx1">
                    <a:lumMod val="85000"/>
                    <a:lumOff val="15000"/>
                  </a:schemeClr>
                </a:solidFill>
              </a:rPr>
              <a:t>Next steps</a:t>
            </a:r>
          </a:p>
          <a:p>
            <a:endParaRPr lang="en-US" dirty="0"/>
          </a:p>
        </p:txBody>
      </p:sp>
      <p:pic>
        <p:nvPicPr>
          <p:cNvPr id="7" name="Picture 6" descr="Patient with a healthcare team member who is holding a clipboard and drawing to explain to the patient"/>
          <p:cNvPicPr>
            <a:picLocks noChangeAspect="1"/>
          </p:cNvPicPr>
          <p:nvPr/>
        </p:nvPicPr>
        <p:blipFill>
          <a:blip r:embed="rId3" cstate="print"/>
          <a:stretch>
            <a:fillRect/>
          </a:stretch>
        </p:blipFill>
        <p:spPr>
          <a:xfrm>
            <a:off x="6172200" y="2057400"/>
            <a:ext cx="2794000" cy="4191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use it?</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300" y="914400"/>
            <a:ext cx="5105400" cy="5029200"/>
          </a:xfrm>
          <a:prstGeom prst="rect">
            <a:avLst/>
          </a:prstGeom>
        </p:spPr>
      </p:pic>
      <p:pic>
        <p:nvPicPr>
          <p:cNvPr id="6" name="Content Placeholder 5" descr="Flow chart of Teach-back method. &quot;Chunk and teach information&quot; leads with arrow to &quot;Ask patients to teach back in their own words. Allow patients to consult materials.&quot; &quot;If patient doesn't teach back correctly&quot; leads to &quot;Reteach using different words.&quot; From there, option to return back to &quot;Ask patients to teach back in their own words. Allow patients to consult materials.&quot; &quot;If patient teaches back correctly and there's more to explain&quot; leads back to &quot;Chunk and teach information.&quot;"/>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4048" b="6927"/>
          <a:stretch/>
        </p:blipFill>
        <p:spPr>
          <a:xfrm>
            <a:off x="1600200" y="951571"/>
            <a:ext cx="6248400" cy="548637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tools are available?</a:t>
            </a:r>
            <a:endParaRPr lang="en-US" dirty="0"/>
          </a:p>
        </p:txBody>
      </p:sp>
      <p:grpSp>
        <p:nvGrpSpPr>
          <p:cNvPr id="4" name="Group 3" descr="Tools for the Teach-Back strategy"/>
          <p:cNvGrpSpPr/>
          <p:nvPr/>
        </p:nvGrpSpPr>
        <p:grpSpPr>
          <a:xfrm>
            <a:off x="0" y="1066895"/>
            <a:ext cx="8693728" cy="5333905"/>
            <a:chOff x="0" y="1066895"/>
            <a:chExt cx="8693728" cy="5333905"/>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57600" y="1066895"/>
              <a:ext cx="2826328" cy="3657409"/>
            </a:xfrm>
            <a:prstGeom prst="rect">
              <a:avLst/>
            </a:prstGeom>
            <a:noFill/>
            <a:ln w="3175">
              <a:solidFill>
                <a:schemeClr val="accent3"/>
              </a:solidFill>
            </a:ln>
          </p:spPr>
        </p:pic>
        <p:pic>
          <p:nvPicPr>
            <p:cNvPr id="2050" name="Picture 2" descr="C:\Users\EBH108\Box Sync\TO3 Photo Files\Teach-back_Role-Play_v1.jpg"/>
            <p:cNvPicPr>
              <a:picLocks noChangeAspect="1" noChangeArrowheads="1"/>
            </p:cNvPicPr>
            <p:nvPr/>
          </p:nvPicPr>
          <p:blipFill>
            <a:blip r:embed="rId4" cstate="print"/>
            <a:srcRect/>
            <a:stretch>
              <a:fillRect/>
            </a:stretch>
          </p:blipFill>
          <p:spPr bwMode="auto">
            <a:xfrm>
              <a:off x="5867400" y="2590800"/>
              <a:ext cx="2826328" cy="3657600"/>
            </a:xfrm>
            <a:prstGeom prst="rect">
              <a:avLst/>
            </a:prstGeom>
            <a:noFill/>
            <a:ln w="3175">
              <a:solidFill>
                <a:schemeClr val="accent3"/>
              </a:solidFill>
            </a:ln>
          </p:spPr>
        </p:pic>
        <p:pic>
          <p:nvPicPr>
            <p:cNvPr id="1027" name="Picture 3" descr="C:\Users\EBH108\Box Sync\TO3 Photo Files\Teach-back_moduel.png"/>
            <p:cNvPicPr>
              <a:picLocks noChangeAspect="1" noChangeArrowheads="1"/>
            </p:cNvPicPr>
            <p:nvPr/>
          </p:nvPicPr>
          <p:blipFill>
            <a:blip r:embed="rId5" cstate="print"/>
            <a:srcRect/>
            <a:stretch>
              <a:fillRect/>
            </a:stretch>
          </p:blipFill>
          <p:spPr bwMode="auto">
            <a:xfrm>
              <a:off x="0" y="2667000"/>
              <a:ext cx="4678947" cy="3733800"/>
            </a:xfrm>
            <a:prstGeom prst="rect">
              <a:avLst/>
            </a:prstGeom>
            <a:noFil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sz="half" idx="1"/>
          </p:nvPr>
        </p:nvSpPr>
        <p:spPr>
          <a:xfrm>
            <a:off x="457200" y="1143000"/>
            <a:ext cx="8229600" cy="4983163"/>
          </a:xfrm>
        </p:spPr>
        <p:txBody>
          <a:bodyPr>
            <a:normAutofit/>
          </a:bodyPr>
          <a:lstStyle/>
          <a:p>
            <a:r>
              <a:rPr lang="en-US" sz="2000" dirty="0" smtClean="0"/>
              <a:t>Mr. Thomas – 78-year-old male with uncontrolled hypertension and knee pain</a:t>
            </a:r>
          </a:p>
          <a:p>
            <a:r>
              <a:rPr lang="en-US" sz="2000" dirty="0" smtClean="0"/>
              <a:t>Visiting for knee pain, which is keeping</a:t>
            </a:r>
            <a:r>
              <a:rPr lang="en-US" sz="2000" strike="sngStrike" dirty="0" smtClean="0">
                <a:solidFill>
                  <a:srgbClr val="FF0000"/>
                </a:solidFill>
              </a:rPr>
              <a:t> </a:t>
            </a:r>
            <a:r>
              <a:rPr lang="en-US" sz="2000" dirty="0" smtClean="0"/>
              <a:t>him from exercising</a:t>
            </a:r>
          </a:p>
          <a:p>
            <a:r>
              <a:rPr lang="en-US" sz="2000" dirty="0" smtClean="0"/>
              <a:t>Takes hydrochlorothiazide, atorvastatin, and low-dose adult aspirin </a:t>
            </a:r>
          </a:p>
          <a:p>
            <a:r>
              <a:rPr lang="en-US" sz="2000" dirty="0" smtClean="0"/>
              <a:t>Not taking hydrochlorothiazide as prescribed because it makes him pee a lot</a:t>
            </a:r>
          </a:p>
          <a:p>
            <a:r>
              <a:rPr lang="en-US" sz="2000" dirty="0" smtClean="0"/>
              <a:t>Positive PHQ 9 depression screening </a:t>
            </a:r>
            <a:endParaRPr lang="en-US" sz="2000" strike="sngStrike" dirty="0" smtClean="0">
              <a:solidFill>
                <a:srgbClr val="FF0000"/>
              </a:solidFill>
            </a:endParaRPr>
          </a:p>
        </p:txBody>
      </p:sp>
      <p:pic>
        <p:nvPicPr>
          <p:cNvPr id="5" name="Picture 2" descr="Fit 78-year-old man outside"/>
          <p:cNvPicPr>
            <a:picLocks noChangeAspect="1" noChangeArrowheads="1"/>
          </p:cNvPicPr>
          <p:nvPr/>
        </p:nvPicPr>
        <p:blipFill>
          <a:blip r:embed="rId3" cstate="print"/>
          <a:srcRect r="14634"/>
          <a:stretch>
            <a:fillRect/>
          </a:stretch>
        </p:blipFill>
        <p:spPr bwMode="auto">
          <a:xfrm>
            <a:off x="5595870" y="3352800"/>
            <a:ext cx="3127420" cy="2438400"/>
          </a:xfrm>
          <a:prstGeom prst="rect">
            <a:avLst/>
          </a:prstGeom>
          <a:noFill/>
          <a:ln>
            <a:solidFill>
              <a:schemeClr val="tx1"/>
            </a:solidFill>
          </a:ln>
        </p:spPr>
      </p:pic>
      <p:sp>
        <p:nvSpPr>
          <p:cNvPr id="7" name="TextBox 6"/>
          <p:cNvSpPr txBox="1"/>
          <p:nvPr/>
        </p:nvSpPr>
        <p:spPr>
          <a:xfrm>
            <a:off x="457200" y="3574240"/>
            <a:ext cx="5029200" cy="2431435"/>
          </a:xfrm>
          <a:prstGeom prst="rect">
            <a:avLst/>
          </a:prstGeom>
          <a:noFill/>
        </p:spPr>
        <p:txBody>
          <a:bodyPr wrap="square" rtlCol="0">
            <a:spAutoFit/>
          </a:bodyPr>
          <a:lstStyle/>
          <a:p>
            <a:pPr marL="342900" indent="-342900">
              <a:buFont typeface="Arial" panose="020B0604020202020204" pitchFamily="34" charset="0"/>
              <a:buChar char="•"/>
            </a:pPr>
            <a:r>
              <a:rPr lang="en-US" sz="2000" dirty="0"/>
              <a:t>Plan of care for Mr. </a:t>
            </a:r>
            <a:r>
              <a:rPr lang="en-US" sz="2000" dirty="0" smtClean="0"/>
              <a:t>Thomas:</a:t>
            </a:r>
          </a:p>
          <a:p>
            <a:pPr marL="690563" lvl="1" indent="-354013">
              <a:buFont typeface="Calibri" panose="020F0502020204030204" pitchFamily="34" charset="0"/>
              <a:buChar char="–"/>
            </a:pPr>
            <a:r>
              <a:rPr lang="en-US" sz="1600" dirty="0" smtClean="0"/>
              <a:t>Stop </a:t>
            </a:r>
            <a:r>
              <a:rPr lang="en-US" sz="1600" dirty="0"/>
              <a:t>the </a:t>
            </a:r>
            <a:r>
              <a:rPr lang="en-US" sz="1600" dirty="0" smtClean="0"/>
              <a:t>hydrochlorothiazide </a:t>
            </a:r>
            <a:r>
              <a:rPr lang="en-US" sz="1600" dirty="0"/>
              <a:t>and start </a:t>
            </a:r>
            <a:r>
              <a:rPr lang="en-US" sz="1600" dirty="0" smtClean="0"/>
              <a:t>metoprolol </a:t>
            </a:r>
            <a:r>
              <a:rPr lang="en-US" sz="1600" dirty="0"/>
              <a:t>(50 mg PO </a:t>
            </a:r>
            <a:r>
              <a:rPr lang="en-US" sz="1600" dirty="0" smtClean="0"/>
              <a:t>QD).</a:t>
            </a:r>
          </a:p>
          <a:p>
            <a:pPr marL="690563" lvl="1" indent="-354013">
              <a:buFont typeface="Calibri" panose="020F0502020204030204" pitchFamily="34" charset="0"/>
              <a:buChar char="–"/>
            </a:pPr>
            <a:r>
              <a:rPr lang="en-US" sz="1600" dirty="0" smtClean="0"/>
              <a:t>Start fluoxetine </a:t>
            </a:r>
            <a:r>
              <a:rPr lang="en-US" sz="1600" dirty="0"/>
              <a:t>(20 mg PO </a:t>
            </a:r>
            <a:r>
              <a:rPr lang="en-US" sz="1600" dirty="0" smtClean="0"/>
              <a:t>QD).</a:t>
            </a:r>
          </a:p>
          <a:p>
            <a:pPr marL="690563" lvl="1" indent="-354013">
              <a:buFont typeface="Calibri" panose="020F0502020204030204" pitchFamily="34" charset="0"/>
              <a:buChar char="–"/>
            </a:pPr>
            <a:r>
              <a:rPr lang="en-US" sz="1600" dirty="0" smtClean="0"/>
              <a:t>Follow </a:t>
            </a:r>
            <a:r>
              <a:rPr lang="en-US" sz="1600" dirty="0"/>
              <a:t>up with an orthopedist for a possible knee </a:t>
            </a:r>
            <a:r>
              <a:rPr lang="en-US" sz="1600" dirty="0" smtClean="0"/>
              <a:t>replacement.</a:t>
            </a:r>
          </a:p>
          <a:p>
            <a:pPr marL="690563" lvl="1" indent="-354013">
              <a:buFont typeface="Calibri" panose="020F0502020204030204" pitchFamily="34" charset="0"/>
              <a:buChar char="–"/>
            </a:pPr>
            <a:r>
              <a:rPr lang="en-US" sz="1600" dirty="0" smtClean="0"/>
              <a:t>Continue </a:t>
            </a:r>
            <a:r>
              <a:rPr lang="en-US" sz="1600" dirty="0" err="1" smtClean="0"/>
              <a:t>atorvastatin</a:t>
            </a:r>
            <a:r>
              <a:rPr lang="en-US" sz="1600" dirty="0" smtClean="0"/>
              <a:t> </a:t>
            </a:r>
            <a:r>
              <a:rPr lang="en-US" sz="1600" dirty="0"/>
              <a:t>(20 mg PO </a:t>
            </a:r>
            <a:r>
              <a:rPr lang="en-US" sz="1600" dirty="0" smtClean="0"/>
              <a:t>QD).</a:t>
            </a:r>
          </a:p>
          <a:p>
            <a:pPr marL="690563" lvl="1" indent="-354013">
              <a:buFont typeface="Calibri" panose="020F0502020204030204" pitchFamily="34" charset="0"/>
              <a:buChar char="–"/>
            </a:pPr>
            <a:r>
              <a:rPr lang="en-US" sz="1600" dirty="0" smtClean="0"/>
              <a:t>Continue low-dose </a:t>
            </a:r>
            <a:r>
              <a:rPr lang="en-US" sz="1600" dirty="0"/>
              <a:t>adult aspirin (81 mg PO QD</a:t>
            </a:r>
            <a:r>
              <a:rPr lang="en-US" sz="1600" dirty="0" smtClean="0"/>
              <a:t>).</a:t>
            </a:r>
            <a:endParaRPr lang="en-US" sz="1600" dirty="0"/>
          </a:p>
          <a:p>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a:xfrm>
            <a:off x="457200" y="1066800"/>
            <a:ext cx="8229600" cy="5867400"/>
          </a:xfrm>
        </p:spPr>
        <p:txBody>
          <a:bodyPr>
            <a:normAutofit fontScale="77500" lnSpcReduction="20000"/>
          </a:bodyPr>
          <a:lstStyle/>
          <a:p>
            <a:r>
              <a:rPr lang="en-US" dirty="0" smtClean="0"/>
              <a:t>Mr. Penny – 32-year-old male with </a:t>
            </a:r>
            <a:br>
              <a:rPr lang="en-US" dirty="0" smtClean="0"/>
            </a:br>
            <a:r>
              <a:rPr lang="en-US" dirty="0" smtClean="0"/>
              <a:t>persistent cough, low-grade fever </a:t>
            </a:r>
            <a:br>
              <a:rPr lang="en-US" dirty="0" smtClean="0"/>
            </a:br>
            <a:r>
              <a:rPr lang="en-US" dirty="0" smtClean="0"/>
              <a:t>for 3 days</a:t>
            </a:r>
          </a:p>
          <a:p>
            <a:r>
              <a:rPr lang="en-US" dirty="0" smtClean="0"/>
              <a:t>Temp 38.1 C, BP 128/82, </a:t>
            </a:r>
            <a:br>
              <a:rPr lang="en-US" dirty="0" smtClean="0"/>
            </a:br>
            <a:r>
              <a:rPr lang="en-US" dirty="0" smtClean="0"/>
              <a:t>weight 179 lbs </a:t>
            </a:r>
          </a:p>
          <a:p>
            <a:r>
              <a:rPr lang="en-US" dirty="0" smtClean="0"/>
              <a:t>Tired, SOB on stairs, pain in chest </a:t>
            </a:r>
            <a:br>
              <a:rPr lang="en-US" dirty="0" smtClean="0"/>
            </a:br>
            <a:r>
              <a:rPr lang="en-US" dirty="0" smtClean="0"/>
              <a:t>with deep breath</a:t>
            </a:r>
          </a:p>
          <a:p>
            <a:r>
              <a:rPr lang="en-US" dirty="0" smtClean="0"/>
              <a:t>Decreased breath sounds lower </a:t>
            </a:r>
            <a:br>
              <a:rPr lang="en-US" dirty="0" smtClean="0"/>
            </a:br>
            <a:r>
              <a:rPr lang="en-US" dirty="0" smtClean="0"/>
              <a:t>right, audible </a:t>
            </a:r>
            <a:r>
              <a:rPr lang="en-US" dirty="0" err="1" smtClean="0"/>
              <a:t>rales</a:t>
            </a:r>
            <a:endParaRPr lang="en-US" dirty="0" smtClean="0"/>
          </a:p>
          <a:p>
            <a:r>
              <a:rPr lang="en-US" dirty="0" smtClean="0"/>
              <a:t>Plan of care for Mr. Penny:</a:t>
            </a:r>
          </a:p>
          <a:p>
            <a:pPr lvl="1" indent="-406400"/>
            <a:r>
              <a:rPr lang="en-US" dirty="0" smtClean="0"/>
              <a:t>Chest x ray</a:t>
            </a:r>
          </a:p>
          <a:p>
            <a:pPr lvl="1" indent="-406400"/>
            <a:r>
              <a:rPr lang="en-US" dirty="0" err="1" smtClean="0"/>
              <a:t>Azithromycin</a:t>
            </a:r>
            <a:r>
              <a:rPr lang="en-US" dirty="0" smtClean="0"/>
              <a:t> 500 mg PO today, 250 mg PO next 4 days</a:t>
            </a:r>
          </a:p>
          <a:p>
            <a:pPr lvl="1" indent="-406400"/>
            <a:r>
              <a:rPr lang="en-US" dirty="0" err="1" smtClean="0"/>
              <a:t>Followup</a:t>
            </a:r>
            <a:r>
              <a:rPr lang="en-US" dirty="0" smtClean="0"/>
              <a:t> from clinician with test results</a:t>
            </a:r>
          </a:p>
          <a:p>
            <a:pPr lvl="1" indent="-406400"/>
            <a:r>
              <a:rPr lang="en-US" dirty="0" smtClean="0"/>
              <a:t>Fluids</a:t>
            </a:r>
          </a:p>
          <a:p>
            <a:pPr lvl="1" indent="-406400"/>
            <a:r>
              <a:rPr lang="en-US" dirty="0" smtClean="0"/>
              <a:t>OTC acetaminophen or ibuprofen as needed</a:t>
            </a:r>
          </a:p>
          <a:p>
            <a:pPr lvl="1" indent="-406400"/>
            <a:r>
              <a:rPr lang="en-US" dirty="0" smtClean="0"/>
              <a:t>Return in one week. Call sooner if no improvement.</a:t>
            </a:r>
          </a:p>
          <a:p>
            <a:endParaRPr lang="en-US" dirty="0" smtClean="0"/>
          </a:p>
        </p:txBody>
      </p:sp>
      <p:pic>
        <p:nvPicPr>
          <p:cNvPr id="8194" name="Picture 2" descr="32-year-old man"/>
          <p:cNvPicPr>
            <a:picLocks noChangeAspect="1" noChangeArrowheads="1"/>
          </p:cNvPicPr>
          <p:nvPr/>
        </p:nvPicPr>
        <p:blipFill>
          <a:blip r:embed="rId3" cstate="print">
            <a:clrChange>
              <a:clrFrom>
                <a:srgbClr val="F3E8E4"/>
              </a:clrFrom>
              <a:clrTo>
                <a:srgbClr val="F3E8E4">
                  <a:alpha val="0"/>
                </a:srgbClr>
              </a:clrTo>
            </a:clrChange>
          </a:blip>
          <a:srcRect l="30000" r="7500"/>
          <a:stretch>
            <a:fillRect/>
          </a:stretch>
        </p:blipFill>
        <p:spPr bwMode="auto">
          <a:xfrm>
            <a:off x="5577840" y="1219200"/>
            <a:ext cx="3108960" cy="3316647"/>
          </a:xfrm>
          <a:prstGeom prst="rect">
            <a:avLst/>
          </a:prstGeom>
          <a:noFill/>
          <a:ln>
            <a:solidFill>
              <a:schemeClr val="tx1"/>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2501</Words>
  <Application>Microsoft Office PowerPoint</Application>
  <PresentationFormat>On-screen Show (4:3)</PresentationFormat>
  <Paragraphs>203</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Times New Roman</vt:lpstr>
      <vt:lpstr>PatientSafetyPage1</vt:lpstr>
      <vt:lpstr>PatientSafetyPage2+</vt:lpstr>
      <vt:lpstr>Teach-Back</vt:lpstr>
      <vt:lpstr>What is Teach-Back?</vt:lpstr>
      <vt:lpstr>Why is it important?</vt:lpstr>
      <vt:lpstr>How can it help me?</vt:lpstr>
      <vt:lpstr>When should I use it?</vt:lpstr>
      <vt:lpstr>How do I use it?</vt:lpstr>
      <vt:lpstr>What tools are available?</vt:lpstr>
      <vt:lpstr>Scenario 1</vt:lpstr>
      <vt:lpstr>Scenario 2</vt:lpstr>
      <vt:lpstr>Scenario 3</vt:lpstr>
      <vt:lpstr>How will we evaluate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Bonnett, Doreen (AHRQ/OC)</cp:lastModifiedBy>
  <cp:revision>155</cp:revision>
  <cp:lastPrinted>2018-02-26T15:05:12Z</cp:lastPrinted>
  <dcterms:created xsi:type="dcterms:W3CDTF">2014-06-17T23:27:54Z</dcterms:created>
  <dcterms:modified xsi:type="dcterms:W3CDTF">2018-04-11T21:00:49Z</dcterms:modified>
</cp:coreProperties>
</file>