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86" r:id="rId4"/>
    <p:sldId id="288" r:id="rId5"/>
    <p:sldId id="289" r:id="rId6"/>
    <p:sldId id="293" r:id="rId7"/>
    <p:sldId id="290" r:id="rId8"/>
    <p:sldId id="291" r:id="rId9"/>
    <p:sldId id="294" r:id="rId10"/>
    <p:sldId id="297" r:id="rId11"/>
    <p:sldId id="298" r:id="rId12"/>
    <p:sldId id="292" r:id="rId13"/>
  </p:sldIdLst>
  <p:sldSz cx="9144000" cy="6858000" type="screen4x3"/>
  <p:notesSz cx="7010400" cy="92964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ey Baker" initials="KB" lastIdx="9" clrIdx="0"/>
  <p:cmAuthor id="1" name="Bonnett, Doreen (AHRQ/OC)" initials="BD(" lastIdx="4" clrIdx="1">
    <p:extLst/>
  </p:cmAuthor>
  <p:cmAuthor id="2" name="Eva Hochberger" initials="EH" lastIdx="1" clrIdx="2">
    <p:extLst/>
  </p:cmAuthor>
  <p:cmAuthor id="3" name="Eva Hochberger" initials="EH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108BAD"/>
    <a:srgbClr val="FFC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9648" autoAdjust="0"/>
  </p:normalViewPr>
  <p:slideViewPr>
    <p:cSldViewPr>
      <p:cViewPr varScale="1">
        <p:scale>
          <a:sx n="88" d="100"/>
          <a:sy n="88" d="100"/>
        </p:scale>
        <p:origin x="96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69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46028F3-3840-46B9-BD2C-38D61487C88D}" type="datetimeFigureOut">
              <a:rPr lang="en-US" smtClean="0"/>
              <a:pPr/>
              <a:t>4/12/2018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612C43-7281-4B81-9204-AE17A482DDDD}" type="slidenum">
              <a:rPr lang="en-US" smtClean="0"/>
              <a:pPr/>
              <a:t>‹#›</a:t>
            </a:fld>
            <a:endParaRPr lang="en-US"/>
          </a:p>
        </p:txBody>
      </p:sp>
    </p:spTree>
    <p:extLst>
      <p:ext uri="{BB962C8B-B14F-4D97-AF65-F5344CB8AC3E}">
        <p14:creationId xmlns:p14="http://schemas.microsoft.com/office/powerpoint/2010/main" val="303116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Agency</a:t>
            </a:r>
            <a:r>
              <a:rPr lang="en-US" baseline="0" dirty="0" smtClean="0"/>
              <a:t> for Healthcare Research and Quality, or AHRQ, funded the development of a Guide to Improving Patient Safety in Primary Care Settings by Engaging Patients and Families. AHRQ is a Federal agency whose mission is </a:t>
            </a:r>
            <a:r>
              <a:rPr lang="en-US" dirty="0" smtClean="0"/>
              <a:t>to produce evidence to make health care safer, higher quality, and more accessible, equitable, and affordable. </a:t>
            </a:r>
            <a:endParaRPr lang="en-US" baseline="0" dirty="0" smtClean="0"/>
          </a:p>
          <a:p>
            <a:endParaRPr lang="en-US" dirty="0" smtClean="0"/>
          </a:p>
          <a:p>
            <a:r>
              <a:rPr lang="en-US" dirty="0" smtClean="0"/>
              <a:t>The</a:t>
            </a:r>
            <a:r>
              <a:rPr lang="en-US" baseline="0" dirty="0" smtClean="0"/>
              <a:t> Guide includes four strategies, and the purpose of the strategies is to create</a:t>
            </a:r>
            <a:r>
              <a:rPr lang="en-US" dirty="0" smtClean="0"/>
              <a:t> opportunities for meaningful engagement between primary care practices and their patients and families to improve patient safety. </a:t>
            </a:r>
          </a:p>
          <a:p>
            <a:endParaRPr lang="en-US" baseline="0" dirty="0" smtClean="0"/>
          </a:p>
          <a:p>
            <a:r>
              <a:rPr lang="en-US" baseline="0" dirty="0" smtClean="0"/>
              <a:t>Our practice has chosen to adopt Warm Handoff Plus and [list other strategies]. Today we’re going to talk about Warm Handoff Plus. </a:t>
            </a:r>
            <a:endParaRPr lang="en-US"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This slide is optional, to be used for role play.]</a:t>
            </a:r>
          </a:p>
          <a:p>
            <a:endParaRPr lang="en-US" dirty="0" smtClean="0"/>
          </a:p>
          <a:p>
            <a:r>
              <a:rPr lang="en-US" dirty="0"/>
              <a:t>Mr. Bauman, a </a:t>
            </a:r>
            <a:r>
              <a:rPr lang="en-US" dirty="0" smtClean="0"/>
              <a:t>61-year-old </a:t>
            </a:r>
            <a:r>
              <a:rPr lang="en-US" dirty="0"/>
              <a:t>male with a history of hypertension, </a:t>
            </a:r>
            <a:r>
              <a:rPr lang="en-US" dirty="0" smtClean="0"/>
              <a:t>is </a:t>
            </a:r>
            <a:r>
              <a:rPr lang="en-US" dirty="0"/>
              <a:t>here for his annual physical. The clinician has ordered a CBC, lipid panel, and UA. She has also ordered a flu vaccine. </a:t>
            </a:r>
          </a:p>
        </p:txBody>
      </p:sp>
      <p:sp>
        <p:nvSpPr>
          <p:cNvPr id="4" name="Slide Number Placeholder 3"/>
          <p:cNvSpPr>
            <a:spLocks noGrp="1"/>
          </p:cNvSpPr>
          <p:nvPr>
            <p:ph type="sldNum" sz="quarter" idx="10"/>
          </p:nvPr>
        </p:nvSpPr>
        <p:spPr/>
        <p:txBody>
          <a:bodyPr/>
          <a:lstStyle/>
          <a:p>
            <a:fld id="{7D612C43-7281-4B81-9204-AE17A482DDD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[Note: This slide should be customized by</a:t>
            </a:r>
            <a:r>
              <a:rPr lang="en-US" baseline="0" dirty="0" smtClean="0"/>
              <a:t> the practice to communicate practice-specific decisions. Some examples are provided here.]</a:t>
            </a:r>
          </a:p>
          <a:p>
            <a:endParaRPr lang="en-US" dirty="0"/>
          </a:p>
          <a:p>
            <a:r>
              <a:rPr lang="en-US" dirty="0"/>
              <a:t>We will use several measures to evaluate </a:t>
            </a:r>
            <a:r>
              <a:rPr lang="en-US" dirty="0" smtClean="0"/>
              <a:t>effectiveness:</a:t>
            </a:r>
            <a:r>
              <a:rPr lang="en-US" b="1" dirty="0" smtClean="0"/>
              <a:t> </a:t>
            </a:r>
            <a:r>
              <a:rPr lang="en-US" dirty="0" smtClean="0"/>
              <a:t> </a:t>
            </a:r>
            <a:endParaRPr lang="en-US" dirty="0"/>
          </a:p>
          <a:p>
            <a:pPr marL="347663" lvl="1" indent="-231775">
              <a:buFont typeface="Arial" pitchFamily="34" charset="0"/>
              <a:buChar char="•"/>
            </a:pPr>
            <a:r>
              <a:rPr lang="en-US" dirty="0" smtClean="0"/>
              <a:t>How </a:t>
            </a:r>
            <a:r>
              <a:rPr lang="en-US" dirty="0"/>
              <a:t>many miscommunications are corrected during a Warm Handoff Plus? </a:t>
            </a:r>
          </a:p>
          <a:p>
            <a:pPr marL="347663" lvl="1" indent="-231775">
              <a:buFont typeface="Arial" pitchFamily="34" charset="0"/>
              <a:buChar char="•"/>
            </a:pPr>
            <a:r>
              <a:rPr lang="en-US" dirty="0" smtClean="0"/>
              <a:t>What </a:t>
            </a:r>
            <a:r>
              <a:rPr lang="en-US" dirty="0"/>
              <a:t>is patient satisfaction with Warm Handoff Plus? </a:t>
            </a:r>
          </a:p>
          <a:p>
            <a:pPr marL="347663" lvl="1" indent="-231775">
              <a:buFont typeface="Arial" pitchFamily="34" charset="0"/>
              <a:buChar char="•"/>
            </a:pPr>
            <a:r>
              <a:rPr lang="en-US" dirty="0" smtClean="0"/>
              <a:t>What </a:t>
            </a:r>
            <a:r>
              <a:rPr lang="en-US" dirty="0"/>
              <a:t>is clinician satisfaction with Warm Handoff Plus? </a:t>
            </a:r>
          </a:p>
          <a:p>
            <a:endParaRPr lang="en-US" dirty="0"/>
          </a:p>
          <a:p>
            <a:r>
              <a:rPr lang="en-US" dirty="0"/>
              <a:t>We will also evaluate our implementation </a:t>
            </a:r>
            <a:r>
              <a:rPr lang="en-US" dirty="0" smtClean="0"/>
              <a:t>success: </a:t>
            </a:r>
          </a:p>
          <a:p>
            <a:pPr marL="347663" lvl="1" indent="-231775">
              <a:buFont typeface="Arial" pitchFamily="34" charset="0"/>
              <a:buChar char="•"/>
            </a:pPr>
            <a:r>
              <a:rPr lang="en-US" dirty="0" smtClean="0"/>
              <a:t>How often does the intended Warm Handoff Plus occur?</a:t>
            </a:r>
          </a:p>
          <a:p>
            <a:pPr marL="347663" lvl="1" indent="-231775">
              <a:buFont typeface="Arial" pitchFamily="34" charset="0"/>
              <a:buChar char="•"/>
            </a:pPr>
            <a:r>
              <a:rPr lang="en-US" dirty="0" smtClean="0"/>
              <a:t>In what percentage of Warm Handoff Pluses is the patient included? </a:t>
            </a:r>
          </a:p>
          <a:p>
            <a:pPr marL="347663" lvl="1" indent="-231775"/>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Warm Handoff Plus is a handoff that is conducted in person, between two members of the health care team, in front of the patient (and family if present). It includes the patient as a team member so that he or she can hear what is being discussed about the clinical problem, current status, and plan of care.</a:t>
            </a:r>
          </a:p>
          <a:p>
            <a:r>
              <a:rPr lang="en-US" dirty="0"/>
              <a:t> </a:t>
            </a:r>
          </a:p>
          <a:p>
            <a:r>
              <a:rPr lang="en-US" dirty="0"/>
              <a:t>The term “warm handoff” originated in customer service where it is used to describe referrals that ensure that the customer is connected to someone who can provide what he or she needs. In </a:t>
            </a:r>
            <a:r>
              <a:rPr lang="en-US" dirty="0" smtClean="0"/>
              <a:t>healthcare</a:t>
            </a:r>
            <a:r>
              <a:rPr lang="en-US" dirty="0"/>
              <a:t>, this typically means that one member of the </a:t>
            </a:r>
            <a:r>
              <a:rPr lang="en-US" dirty="0" smtClean="0"/>
              <a:t>healthcare </a:t>
            </a:r>
            <a:r>
              <a:rPr lang="en-US" dirty="0"/>
              <a:t>team introduces another team member to the patient, explaining why the other team member can better address a specific issue with the patient and emphasizing the other team member’s competence. Often it is used to describe the handoff between a medical provider and a behavioral health specialist. </a:t>
            </a:r>
          </a:p>
          <a:p>
            <a:endParaRPr lang="en-US" dirty="0"/>
          </a:p>
          <a:p>
            <a:r>
              <a:rPr lang="en-US" dirty="0"/>
              <a:t>The emphasis of the Warm Handoff Plus is specifically on engaging the patient and family in the handoff within the primary care practice. A warm handoff can occur between any two members of the </a:t>
            </a:r>
            <a:r>
              <a:rPr lang="en-US" dirty="0" smtClean="0"/>
              <a:t>healthcare </a:t>
            </a:r>
            <a:r>
              <a:rPr lang="en-US" dirty="0"/>
              <a:t>team, including clinicians, medical assistants, front and back office staff, and members of the extended care team, such as </a:t>
            </a:r>
            <a:r>
              <a:rPr lang="en-US" dirty="0" smtClean="0"/>
              <a:t>the pharmacist</a:t>
            </a:r>
            <a:r>
              <a:rPr lang="en-US" dirty="0"/>
              <a:t>, </a:t>
            </a:r>
            <a:r>
              <a:rPr lang="en-US" b="0" strike="noStrike" dirty="0" smtClean="0"/>
              <a:t>diabetes</a:t>
            </a:r>
            <a:r>
              <a:rPr lang="en-US" dirty="0" smtClean="0"/>
              <a:t> </a:t>
            </a:r>
            <a:r>
              <a:rPr lang="en-US" dirty="0"/>
              <a:t>nurse educator, </a:t>
            </a:r>
            <a:r>
              <a:rPr lang="en-US" b="0" dirty="0" smtClean="0"/>
              <a:t>and</a:t>
            </a:r>
            <a:r>
              <a:rPr lang="en-US" dirty="0" smtClean="0"/>
              <a:t> </a:t>
            </a:r>
            <a:r>
              <a:rPr lang="en-US" dirty="0"/>
              <a:t>social worker. </a:t>
            </a:r>
          </a:p>
        </p:txBody>
      </p:sp>
      <p:sp>
        <p:nvSpPr>
          <p:cNvPr id="4" name="Slide Number Placeholder 3"/>
          <p:cNvSpPr>
            <a:spLocks noGrp="1"/>
          </p:cNvSpPr>
          <p:nvPr>
            <p:ph type="sldNum" sz="quarter" idx="10"/>
          </p:nvPr>
        </p:nvSpPr>
        <p:spPr/>
        <p:txBody>
          <a:bodyPr/>
          <a:lstStyle/>
          <a:p>
            <a:fld id="{7D612C43-7281-4B81-9204-AE17A482DDD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A Warm Handoff Plus engages the patient and is a safety check. Communication breakdowns within the </a:t>
            </a:r>
            <a:r>
              <a:rPr lang="en-US" dirty="0" smtClean="0"/>
              <a:t>healthcare </a:t>
            </a:r>
            <a:r>
              <a:rPr lang="en-US" dirty="0"/>
              <a:t>team or between the team and the patient or family can result in medical errors. Collaborative communication, promoted by the Warm Handoff Plus, helps to build trust and strengthen relationships, resulting in improved communication, patient </a:t>
            </a:r>
            <a:r>
              <a:rPr lang="en-US" dirty="0" smtClean="0"/>
              <a:t>outcomes, </a:t>
            </a:r>
            <a:r>
              <a:rPr lang="en-US" dirty="0"/>
              <a:t>and patient and clinician satisfaction.</a:t>
            </a:r>
          </a:p>
          <a:p>
            <a:endParaRPr lang="en-US" dirty="0"/>
          </a:p>
          <a:p>
            <a:r>
              <a:rPr lang="en-US" dirty="0"/>
              <a:t>A Warm Handoff Plus is similar in concept to bedside rounding on inpatient units. It moves conversations between members of the </a:t>
            </a:r>
            <a:r>
              <a:rPr lang="en-US" dirty="0" smtClean="0"/>
              <a:t>healthcare </a:t>
            </a:r>
            <a:r>
              <a:rPr lang="en-US" dirty="0"/>
              <a:t>team from outside the exam room into the exam room to engage the patient. The Warm Handoff Plus allows the patient (and family member) to verify the information being communicated between the </a:t>
            </a:r>
            <a:r>
              <a:rPr lang="en-US" dirty="0" smtClean="0"/>
              <a:t>healthcare </a:t>
            </a:r>
            <a:r>
              <a:rPr lang="en-US" dirty="0"/>
              <a:t>team and to offer additional context as needed. </a:t>
            </a:r>
          </a:p>
          <a:p>
            <a:endParaRPr lang="en-US" dirty="0"/>
          </a:p>
          <a:p>
            <a:r>
              <a:rPr lang="en-US" dirty="0"/>
              <a:t>Here’s an example of a Warm Handoff Plus in </a:t>
            </a:r>
            <a:r>
              <a:rPr lang="en-US" dirty="0" smtClean="0"/>
              <a:t>action:</a:t>
            </a:r>
            <a:endParaRPr lang="en-US" dirty="0"/>
          </a:p>
          <a:p>
            <a:endParaRPr lang="en-US" dirty="0"/>
          </a:p>
          <a:p>
            <a:r>
              <a:rPr lang="en-US" dirty="0"/>
              <a:t>At a primary care practice that uses the Warm Handoff Plus, a medical assistant brought the patient to the exam room and started taking the chief complaint and vitals. As she went through his medicines one by one, asking him how he was taking each, the patient acknowledged that he was only taking one of them “about half the time.” When she finished with the rooming process, she went to get the doctor and they came back into the room together for the Warm Handoff Plus. She briefed the doctor in the room with the patient on all the information she had gathered. When she got to the medicine that the patient was only taking sometimes, the patient interrupted. “I take it every morning. I just forget to take it most nights, so I end up taking it about half the time.” The doctor immediately responded, “Then take both pills in the morning.” The Warm Handoff Plus provided an opportunity for communication that might otherwise have been missed and had a positive impact on patient safety and outcomes.</a:t>
            </a:r>
          </a:p>
          <a:p>
            <a:pPr eaLnBrk="1" hangingPunct="1"/>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Communication breakdowns are a key threat to patient safety. Miscommunication and omissions can lead to medical errors and adverse events. A Warm Handoff</a:t>
            </a:r>
            <a:r>
              <a:rPr lang="en-US" baseline="0" dirty="0" smtClean="0"/>
              <a:t> Plus can help close the communication gaps and prevent errors.</a:t>
            </a:r>
            <a:endParaRPr lang="en-US" dirty="0" smtClean="0"/>
          </a:p>
          <a:p>
            <a:endParaRPr lang="en-US" dirty="0" smtClean="0"/>
          </a:p>
          <a:p>
            <a:r>
              <a:rPr lang="en-US" dirty="0" smtClean="0"/>
              <a:t>Practices that have adopted the Warm Handoff Plus attest to its benefits. </a:t>
            </a:r>
            <a:r>
              <a:rPr lang="en-US" dirty="0"/>
              <a:t>One clinician said, “It makes it a lot easier in that you don’t have to </a:t>
            </a:r>
            <a:r>
              <a:rPr lang="en-US" dirty="0" smtClean="0"/>
              <a:t>rehash </a:t>
            </a:r>
            <a:r>
              <a:rPr lang="en-US" dirty="0"/>
              <a:t>and ask all the same questions. You can ask more specific questions.” </a:t>
            </a:r>
          </a:p>
          <a:p>
            <a:endParaRPr lang="en-US" dirty="0"/>
          </a:p>
          <a:p>
            <a:r>
              <a:rPr lang="en-US" dirty="0" smtClean="0"/>
              <a:t>A nursing supervisor</a:t>
            </a:r>
            <a:r>
              <a:rPr lang="en-US" baseline="0" dirty="0" smtClean="0"/>
              <a:t> </a:t>
            </a:r>
            <a:r>
              <a:rPr lang="en-US" dirty="0" smtClean="0"/>
              <a:t>stated,</a:t>
            </a:r>
            <a:r>
              <a:rPr lang="en-US" i="0" dirty="0" smtClean="0"/>
              <a:t> </a:t>
            </a:r>
            <a:r>
              <a:rPr lang="en-US" dirty="0"/>
              <a:t>“It is such a good idea, especially trying to get the patients and the doctors to be on one page.”</a:t>
            </a:r>
          </a:p>
          <a:p>
            <a:endParaRPr lang="en-US" dirty="0"/>
          </a:p>
          <a:p>
            <a:r>
              <a:rPr lang="en-US" dirty="0"/>
              <a:t> And a staff member reported, “There have been instances where the patient is being warm handed off to me, and the provider says something and then the patient says </a:t>
            </a:r>
            <a:r>
              <a:rPr lang="en-US" dirty="0" smtClean="0"/>
              <a:t>‘No</a:t>
            </a:r>
            <a:r>
              <a:rPr lang="en-US" dirty="0"/>
              <a:t>, that’s not the case</a:t>
            </a:r>
            <a:r>
              <a:rPr lang="en-US" dirty="0" smtClean="0"/>
              <a:t>.’”</a:t>
            </a:r>
            <a:endParaRPr lang="en-US" i="0" baseline="0"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[Note: This slide should be customized by</a:t>
            </a:r>
            <a:r>
              <a:rPr lang="en-US" baseline="0" dirty="0" smtClean="0"/>
              <a:t> the practice to communicate practice-specific decisions on which transitions will now be handled with Warm Handoff Plus. An example is provided here.]</a:t>
            </a:r>
          </a:p>
          <a:p>
            <a:pPr defTabSz="931774">
              <a:defRPr/>
            </a:pPr>
            <a:endParaRPr lang="en-US" baseline="0" dirty="0" smtClean="0"/>
          </a:p>
          <a:p>
            <a:pPr defTabSz="931774">
              <a:defRPr/>
            </a:pPr>
            <a:r>
              <a:rPr lang="en-US" baseline="0" dirty="0" smtClean="0"/>
              <a:t>Initially, we will be using the Warm Handoff Plus with two types of transitions of care. First, the PCT-to-clinician transition of care will be a Warm Handoff Plus. The PCT will room the patient as is our current practice. When the clinician is ready to see the patient, the PCT will join the clinician in the exam room with the patient and conduct a Warm Handoff Plus. </a:t>
            </a:r>
            <a:r>
              <a:rPr lang="en-US" strike="noStrike" baseline="0" dirty="0" smtClean="0"/>
              <a:t>A checklist is</a:t>
            </a:r>
            <a:r>
              <a:rPr lang="en-US" baseline="0" dirty="0" smtClean="0"/>
              <a:t> available to help with the information that the PCT should convey in the handoff.</a:t>
            </a:r>
          </a:p>
          <a:p>
            <a:pPr defTabSz="931774">
              <a:defRPr/>
            </a:pPr>
            <a:endParaRPr lang="en-US" baseline="0" dirty="0" smtClean="0"/>
          </a:p>
          <a:p>
            <a:pPr defTabSz="931774">
              <a:defRPr/>
            </a:pPr>
            <a:r>
              <a:rPr lang="en-US" baseline="0" dirty="0" smtClean="0"/>
              <a:t>Our second type of transition will be a handoff to the lab. Whenever a patient needs </a:t>
            </a:r>
            <a:r>
              <a:rPr lang="en-US" baseline="0" dirty="0" err="1" smtClean="0"/>
              <a:t>labwork</a:t>
            </a:r>
            <a:r>
              <a:rPr lang="en-US" baseline="0" dirty="0" smtClean="0"/>
              <a:t>, the PCT will accompany the patient to the lab and explain to the lab tech in front of the patient what the patient needs. </a:t>
            </a:r>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For the transitions</a:t>
            </a:r>
            <a:r>
              <a:rPr lang="en-US" baseline="0" dirty="0" smtClean="0"/>
              <a:t> that we are targeting, to use a Warm Handoff Plus, conduct the handoff in person, in front of the patient. Currently, you might exchange information in the hallway or at a workstation. Or you might exchange information using the electronic health record. The PCT enters vitals and notes into the EHR, and the clinician retrieves that information from the EHR. Instead, with a Warm Handoff Plus, you will exchange the information in person, in front of the patient. </a:t>
            </a:r>
            <a:endParaRPr lang="en-US" dirty="0" smtClean="0"/>
          </a:p>
          <a:p>
            <a:endParaRPr lang="en-US" dirty="0" smtClean="0"/>
          </a:p>
          <a:p>
            <a:r>
              <a:rPr lang="en-US" dirty="0" smtClean="0"/>
              <a:t>[Note: This would be a good place to show the Warm Handoff Plus</a:t>
            </a:r>
            <a:r>
              <a:rPr lang="en-US" baseline="0" dirty="0" smtClean="0"/>
              <a:t> video or refer to it.]</a:t>
            </a:r>
          </a:p>
          <a:p>
            <a:endParaRPr lang="en-US" baseline="0" dirty="0" smtClean="0"/>
          </a:p>
          <a:p>
            <a:r>
              <a:rPr lang="en-US" dirty="0" smtClean="0"/>
              <a:t>Here</a:t>
            </a:r>
            <a:r>
              <a:rPr lang="en-US" baseline="0" dirty="0" smtClean="0"/>
              <a:t> is a short – less than 5 minutes – video that shows a Warm Handoff Plus and explains the benefits. </a:t>
            </a:r>
          </a:p>
          <a:p>
            <a:r>
              <a:rPr lang="en-US" baseline="0" dirty="0" smtClean="0"/>
              <a:t>OR</a:t>
            </a:r>
          </a:p>
          <a:p>
            <a:pPr defTabSz="931774">
              <a:defRPr/>
            </a:pPr>
            <a:r>
              <a:rPr lang="en-US" dirty="0" smtClean="0"/>
              <a:t>There </a:t>
            </a:r>
            <a:r>
              <a:rPr lang="en-US" baseline="0" dirty="0" smtClean="0"/>
              <a:t>is a short – less than 5 minutes – video that shows a Warm Handoff Plus and explains the benefits. I will send you the link to the video, and I encourage you to watch it.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tools are available</a:t>
            </a:r>
            <a:r>
              <a:rPr lang="en-US" baseline="0" dirty="0" smtClean="0"/>
              <a:t> with the Warm Handoff Plus strategy. </a:t>
            </a:r>
          </a:p>
          <a:p>
            <a:pPr>
              <a:buFont typeface="Arial" pitchFamily="34" charset="0"/>
              <a:buNone/>
            </a:pPr>
            <a:endParaRPr lang="en-US" baseline="0" dirty="0" smtClean="0"/>
          </a:p>
          <a:p>
            <a:pPr>
              <a:buFont typeface="Arial" pitchFamily="34" charset="0"/>
              <a:buNone/>
            </a:pPr>
            <a:r>
              <a:rPr lang="en-US" baseline="0" dirty="0" smtClean="0"/>
              <a:t>In addition to the video, there are several role play scenarios that we will use to practice.</a:t>
            </a:r>
          </a:p>
          <a:p>
            <a:pPr>
              <a:buFont typeface="Arial" pitchFamily="34" charset="0"/>
              <a:buNone/>
            </a:pPr>
            <a:endParaRPr lang="en-US" baseline="0" dirty="0" smtClean="0"/>
          </a:p>
          <a:p>
            <a:pPr>
              <a:buFont typeface="Arial" pitchFamily="34" charset="0"/>
              <a:buNone/>
            </a:pPr>
            <a:r>
              <a:rPr lang="en-US" baseline="0" dirty="0" smtClean="0"/>
              <a:t>There is also a checklist that a [PCT] can use to conduct a Warm Handoff Plus with a clinician and a design guide that we used to design our implementation.</a:t>
            </a:r>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This slide is optional, to be used for role play.]</a:t>
            </a:r>
          </a:p>
          <a:p>
            <a:endParaRPr lang="en-US" dirty="0" smtClean="0"/>
          </a:p>
          <a:p>
            <a:r>
              <a:rPr lang="en-US" dirty="0"/>
              <a:t>Mr. Thomas is a </a:t>
            </a:r>
            <a:r>
              <a:rPr lang="en-US" dirty="0" smtClean="0"/>
              <a:t>78-year-old </a:t>
            </a:r>
            <a:r>
              <a:rPr lang="en-US" dirty="0"/>
              <a:t>male patient with uncontrolled hypertension who has come in for a scheduled visit for knee pain. Mr. Thomas is a fit and active man who is frustrated that his knee pain is preventing him from exercising. </a:t>
            </a:r>
          </a:p>
          <a:p>
            <a:endParaRPr lang="en-US" dirty="0"/>
          </a:p>
          <a:p>
            <a:r>
              <a:rPr lang="en-US" dirty="0"/>
              <a:t>His current blood pressure is 152/91, temperature is 98.7 F., and weight is 173 </a:t>
            </a:r>
            <a:r>
              <a:rPr lang="en-US" dirty="0" err="1" smtClean="0"/>
              <a:t>lb</a:t>
            </a:r>
            <a:r>
              <a:rPr lang="en-US" dirty="0" smtClean="0"/>
              <a:t>, </a:t>
            </a:r>
            <a:r>
              <a:rPr lang="en-US" dirty="0"/>
              <a:t>up 2 </a:t>
            </a:r>
            <a:r>
              <a:rPr lang="en-US" dirty="0" err="1" smtClean="0"/>
              <a:t>lb</a:t>
            </a:r>
            <a:r>
              <a:rPr lang="en-US" dirty="0" smtClean="0"/>
              <a:t> </a:t>
            </a:r>
            <a:r>
              <a:rPr lang="en-US" dirty="0"/>
              <a:t>from his last visit. </a:t>
            </a:r>
          </a:p>
          <a:p>
            <a:endParaRPr lang="en-US" dirty="0"/>
          </a:p>
          <a:p>
            <a:r>
              <a:rPr lang="en-US" dirty="0"/>
              <a:t>Mr. Thomas takes </a:t>
            </a:r>
            <a:r>
              <a:rPr lang="en-US" dirty="0" smtClean="0"/>
              <a:t>hydrochlorothiazide </a:t>
            </a:r>
            <a:r>
              <a:rPr lang="en-US" dirty="0"/>
              <a:t>50 mg – 1 tablet PO QD, </a:t>
            </a:r>
            <a:r>
              <a:rPr lang="en-US" dirty="0" smtClean="0"/>
              <a:t>atorvastatin </a:t>
            </a:r>
            <a:r>
              <a:rPr lang="en-US" dirty="0"/>
              <a:t>20 mg – 1 tablet PO QD, and </a:t>
            </a:r>
            <a:r>
              <a:rPr lang="en-US" dirty="0" smtClean="0"/>
              <a:t>low-dose </a:t>
            </a:r>
            <a:r>
              <a:rPr lang="en-US" dirty="0"/>
              <a:t>adult aspirin 81 mg – 1 tablet PO QD. Mr. Thomas admits he’s taking his </a:t>
            </a:r>
            <a:r>
              <a:rPr lang="en-US" dirty="0" smtClean="0"/>
              <a:t>hydrochlorothiazide </a:t>
            </a:r>
            <a:r>
              <a:rPr lang="en-US" dirty="0"/>
              <a:t>about 3 to 4 times a week because the full dose causes him to pee a lot and disrupts his normal activities and sleep.</a:t>
            </a:r>
          </a:p>
          <a:p>
            <a:r>
              <a:rPr lang="en-US" dirty="0"/>
              <a:t> </a:t>
            </a:r>
          </a:p>
          <a:p>
            <a:r>
              <a:rPr lang="en-US" dirty="0"/>
              <a:t>A PQH 9 was administered, and Mr. </a:t>
            </a:r>
            <a:r>
              <a:rPr lang="en-US" dirty="0" smtClean="0"/>
              <a:t>Thomas’s </a:t>
            </a:r>
            <a:r>
              <a:rPr lang="en-US" dirty="0"/>
              <a:t>score was 8.</a:t>
            </a:r>
          </a:p>
        </p:txBody>
      </p:sp>
      <p:sp>
        <p:nvSpPr>
          <p:cNvPr id="4" name="Slide Number Placeholder 3"/>
          <p:cNvSpPr>
            <a:spLocks noGrp="1"/>
          </p:cNvSpPr>
          <p:nvPr>
            <p:ph type="sldNum" sz="quarter" idx="10"/>
          </p:nvPr>
        </p:nvSpPr>
        <p:spPr/>
        <p:txBody>
          <a:bodyPr/>
          <a:lstStyle/>
          <a:p>
            <a:fld id="{7D612C43-7281-4B81-9204-AE17A482DDD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This slide is optional, to be used for role play.]</a:t>
            </a:r>
          </a:p>
          <a:p>
            <a:endParaRPr lang="en-US" dirty="0" smtClean="0"/>
          </a:p>
          <a:p>
            <a:r>
              <a:rPr lang="en-US" dirty="0"/>
              <a:t>Mrs. Sanchez has come into the office for her annual physical. Mrs. Sanchez is 63 years old with type II diabetes. Her vital signs are stable – BP 137/81, temperature </a:t>
            </a:r>
            <a:r>
              <a:rPr lang="en-US" dirty="0" smtClean="0"/>
              <a:t>98.6 </a:t>
            </a:r>
            <a:r>
              <a:rPr lang="en-US" dirty="0"/>
              <a:t>F. </a:t>
            </a:r>
          </a:p>
          <a:p>
            <a:endParaRPr lang="en-US" dirty="0"/>
          </a:p>
          <a:p>
            <a:r>
              <a:rPr lang="en-US" dirty="0"/>
              <a:t>Mrs. Sanchez is pleased with her 10 lb weight loss over the last year. Her current weight is 146 </a:t>
            </a:r>
            <a:r>
              <a:rPr lang="en-US" dirty="0" err="1" smtClean="0"/>
              <a:t>lb</a:t>
            </a:r>
            <a:r>
              <a:rPr lang="en-US" dirty="0" smtClean="0"/>
              <a:t> </a:t>
            </a:r>
            <a:r>
              <a:rPr lang="en-US" dirty="0"/>
              <a:t>with a BMI of 25. She attributes her weight loss to walking daily and eating more vegetables and fewer sweets. </a:t>
            </a:r>
          </a:p>
          <a:p>
            <a:endParaRPr lang="en-US" dirty="0"/>
          </a:p>
          <a:p>
            <a:r>
              <a:rPr lang="en-US" dirty="0" err="1" smtClean="0"/>
              <a:t>Previsit</a:t>
            </a:r>
            <a:r>
              <a:rPr lang="en-US" dirty="0" smtClean="0"/>
              <a:t> </a:t>
            </a:r>
            <a:r>
              <a:rPr lang="en-US" dirty="0"/>
              <a:t>labs were drawn last week, and her current HbA1C is 6.5. </a:t>
            </a:r>
          </a:p>
          <a:p>
            <a:endParaRPr lang="en-US" dirty="0"/>
          </a:p>
          <a:p>
            <a:r>
              <a:rPr lang="en-US" dirty="0"/>
              <a:t>Ms. Sanchez is taking her </a:t>
            </a:r>
            <a:r>
              <a:rPr lang="en-US" strike="noStrike" dirty="0" err="1" smtClean="0"/>
              <a:t>metformin</a:t>
            </a:r>
            <a:r>
              <a:rPr lang="en-US" dirty="0" smtClean="0"/>
              <a:t> 1,000 </a:t>
            </a:r>
            <a:r>
              <a:rPr lang="en-US" dirty="0"/>
              <a:t>mg QD after dinner as prescribed and is not taking any additional medicines.</a:t>
            </a:r>
          </a:p>
        </p:txBody>
      </p:sp>
      <p:sp>
        <p:nvSpPr>
          <p:cNvPr id="4" name="Slide Number Placeholder 3"/>
          <p:cNvSpPr>
            <a:spLocks noGrp="1"/>
          </p:cNvSpPr>
          <p:nvPr>
            <p:ph type="sldNum" sz="quarter" idx="10"/>
          </p:nvPr>
        </p:nvSpPr>
        <p:spPr/>
        <p:txBody>
          <a:bodyPr/>
          <a:lstStyle/>
          <a:p>
            <a:fld id="{7D612C43-7281-4B81-9204-AE17A482DDD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A3EEC7-F520-4B77-9A53-FEE18362B38D}"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69366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3EEC7-F520-4B77-9A53-FEE18362B38D}"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78014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A3EEC7-F520-4B77-9A53-FEE18362B38D}" type="datetimeFigureOut">
              <a:rPr lang="en-US" smtClean="0"/>
              <a:pPr/>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47039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363024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86730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52406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444609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BCC622-4FB5-4628-BB52-B053383C50A8}" type="datetimeFigureOut">
              <a:rPr lang="en-US" smtClean="0"/>
              <a:pPr/>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473343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4239990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994849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37036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3EEC7-F520-4B77-9A53-FEE18362B38D}"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1683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31590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06268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51490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A3EEC7-F520-4B77-9A53-FEE18362B38D}" type="datetimeFigureOut">
              <a:rPr lang="en-US" smtClean="0"/>
              <a:pPr/>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317839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6A3EEC7-F520-4B77-9A53-FEE18362B38D}" type="datetimeFigureOut">
              <a:rPr lang="en-US" smtClean="0"/>
              <a:pPr/>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167522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6A3EEC7-F520-4B77-9A53-FEE18362B38D}" type="datetimeFigureOut">
              <a:rPr lang="en-US" smtClean="0"/>
              <a:pPr/>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98326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3EEC7-F520-4B77-9A53-FEE18362B38D}" type="datetimeFigureOut">
              <a:rPr lang="en-US" smtClean="0"/>
              <a:pPr/>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33592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3EEC7-F520-4B77-9A53-FEE18362B38D}" type="datetimeFigureOut">
              <a:rPr lang="en-US" smtClean="0"/>
              <a:pPr/>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470857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A3EEC7-F520-4B77-9A53-FEE18362B38D}" type="datetimeFigureOut">
              <a:rPr lang="en-US" smtClean="0"/>
              <a:pPr/>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121883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A3EEC7-F520-4B77-9A53-FEE18362B38D}" type="datetimeFigureOut">
              <a:rPr lang="en-US" smtClean="0"/>
              <a:pPr/>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418666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6022847"/>
            <a:ext cx="9144000" cy="847898"/>
          </a:xfrm>
          <a:prstGeom prst="rect">
            <a:avLst/>
          </a:prstGeom>
        </p:spPr>
      </p:pic>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6096" y="0"/>
            <a:ext cx="9144000" cy="179222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92224"/>
            <a:ext cx="8229600" cy="42306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4/12/2018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2251784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6489703" y="6456784"/>
            <a:ext cx="2648077" cy="401216"/>
          </a:xfrm>
          <a:prstGeom prst="rect">
            <a:avLst/>
          </a:prstGeom>
        </p:spPr>
      </p:pic>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1"/>
            <a:ext cx="9144000" cy="889232"/>
          </a:xfrm>
          <a:prstGeom prst="rect">
            <a:avLst/>
          </a:prstGeom>
        </p:spPr>
      </p:pic>
      <p:sp>
        <p:nvSpPr>
          <p:cNvPr id="2" name="Title Placeholder 1"/>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4/12/2018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3558198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Warm Handoff Plus</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AHRQ </a:t>
            </a:r>
          </a:p>
          <a:p>
            <a:r>
              <a:rPr lang="en-US" dirty="0" smtClean="0"/>
              <a:t>Guide to Improving Patient Safety in Primary Care Settings by Engaging Patients and Families </a:t>
            </a:r>
          </a:p>
          <a:p>
            <a:endParaRPr lang="en-US" dirty="0"/>
          </a:p>
        </p:txBody>
      </p:sp>
      <p:pic>
        <p:nvPicPr>
          <p:cNvPr id="4" name="Picture 3" descr="Handshake icon representing the Warm Handoff Plus strategy"/>
          <p:cNvPicPr>
            <a:picLocks noChangeAspect="1" noChangeArrowheads="1"/>
          </p:cNvPicPr>
          <p:nvPr/>
        </p:nvPicPr>
        <p:blipFill>
          <a:blip r:embed="rId3" cstate="print"/>
          <a:stretch>
            <a:fillRect/>
          </a:stretch>
        </p:blipFill>
        <p:spPr bwMode="auto">
          <a:xfrm>
            <a:off x="152400" y="1066800"/>
            <a:ext cx="1828800" cy="1828800"/>
          </a:xfrm>
          <a:prstGeom prst="rect">
            <a:avLst/>
          </a:prstGeom>
          <a:noFill/>
        </p:spPr>
      </p:pic>
    </p:spTree>
    <p:extLst>
      <p:ext uri="{BB962C8B-B14F-4D97-AF65-F5344CB8AC3E}">
        <p14:creationId xmlns:p14="http://schemas.microsoft.com/office/powerpoint/2010/main" val="2662075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Content Placeholder 2"/>
          <p:cNvSpPr>
            <a:spLocks noGrp="1"/>
          </p:cNvSpPr>
          <p:nvPr>
            <p:ph sz="half" idx="1"/>
          </p:nvPr>
        </p:nvSpPr>
        <p:spPr>
          <a:xfrm>
            <a:off x="457200" y="1219200"/>
            <a:ext cx="4038600" cy="5334000"/>
          </a:xfrm>
        </p:spPr>
        <p:txBody>
          <a:bodyPr>
            <a:noAutofit/>
          </a:bodyPr>
          <a:lstStyle/>
          <a:p>
            <a:r>
              <a:rPr lang="en-US" sz="2800" dirty="0" smtClean="0"/>
              <a:t>Handoff from MA to lab technician</a:t>
            </a:r>
          </a:p>
          <a:p>
            <a:r>
              <a:rPr lang="en-US" sz="2800" dirty="0" smtClean="0"/>
              <a:t>Mr. Bauman– 61-year- old male with history of hypertension</a:t>
            </a:r>
          </a:p>
          <a:p>
            <a:r>
              <a:rPr lang="en-US" dirty="0" smtClean="0"/>
              <a:t>Here </a:t>
            </a:r>
            <a:r>
              <a:rPr lang="en-US" dirty="0"/>
              <a:t>for </a:t>
            </a:r>
            <a:r>
              <a:rPr lang="en-US" sz="2800" dirty="0" smtClean="0"/>
              <a:t>annual physical</a:t>
            </a:r>
          </a:p>
          <a:p>
            <a:r>
              <a:rPr lang="en-US" sz="2800" dirty="0" smtClean="0"/>
              <a:t>Orders</a:t>
            </a:r>
          </a:p>
          <a:p>
            <a:pPr lvl="1"/>
            <a:r>
              <a:rPr lang="en-US" sz="2400" dirty="0" smtClean="0"/>
              <a:t>Flu vaccine</a:t>
            </a:r>
          </a:p>
          <a:p>
            <a:pPr lvl="1"/>
            <a:r>
              <a:rPr lang="en-US" sz="2400" dirty="0" smtClean="0"/>
              <a:t>CBC</a:t>
            </a:r>
          </a:p>
          <a:p>
            <a:pPr lvl="1"/>
            <a:r>
              <a:rPr lang="en-US" sz="2400" dirty="0" smtClean="0"/>
              <a:t>Lipid panel</a:t>
            </a:r>
          </a:p>
          <a:p>
            <a:pPr lvl="1"/>
            <a:r>
              <a:rPr lang="en-US" sz="2400" dirty="0" smtClean="0"/>
              <a:t>UA</a:t>
            </a:r>
          </a:p>
        </p:txBody>
      </p:sp>
      <p:pic>
        <p:nvPicPr>
          <p:cNvPr id="6146" name="Picture 2" descr="61-year-old man outside"/>
          <p:cNvPicPr>
            <a:picLocks noChangeAspect="1" noChangeArrowheads="1"/>
          </p:cNvPicPr>
          <p:nvPr/>
        </p:nvPicPr>
        <p:blipFill rotWithShape="1">
          <a:blip r:embed="rId3" cstate="print"/>
          <a:srcRect l="18874"/>
          <a:stretch/>
        </p:blipFill>
        <p:spPr bwMode="auto">
          <a:xfrm>
            <a:off x="4734714" y="2209800"/>
            <a:ext cx="3930315" cy="3228975"/>
          </a:xfrm>
          <a:prstGeom prst="rect">
            <a:avLst/>
          </a:prstGeom>
          <a:noFill/>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we evaluate it?</a:t>
            </a:r>
            <a:endParaRPr lang="en-US" dirty="0"/>
          </a:p>
        </p:txBody>
      </p:sp>
      <p:sp>
        <p:nvSpPr>
          <p:cNvPr id="3" name="Content Placeholder 2"/>
          <p:cNvSpPr>
            <a:spLocks noGrp="1"/>
          </p:cNvSpPr>
          <p:nvPr>
            <p:ph sz="half" idx="1"/>
          </p:nvPr>
        </p:nvSpPr>
        <p:spPr>
          <a:xfrm>
            <a:off x="457200" y="1600200"/>
            <a:ext cx="5524500" cy="4525963"/>
          </a:xfrm>
        </p:spPr>
        <p:txBody>
          <a:bodyPr/>
          <a:lstStyle/>
          <a:p>
            <a:r>
              <a:rPr lang="en-US" dirty="0" smtClean="0"/>
              <a:t>Corrected miscommunications</a:t>
            </a:r>
          </a:p>
          <a:p>
            <a:r>
              <a:rPr lang="en-US" dirty="0" smtClean="0"/>
              <a:t>Satisfaction</a:t>
            </a:r>
          </a:p>
          <a:p>
            <a:r>
              <a:rPr lang="en-US" dirty="0" smtClean="0"/>
              <a:t>Reported use:</a:t>
            </a:r>
          </a:p>
          <a:p>
            <a:pPr lvl="1"/>
            <a:r>
              <a:rPr lang="en-US" dirty="0" smtClean="0"/>
              <a:t>Warm handoff</a:t>
            </a:r>
          </a:p>
          <a:p>
            <a:pPr lvl="1"/>
            <a:r>
              <a:rPr lang="en-US" dirty="0" smtClean="0"/>
              <a:t>With patient</a:t>
            </a:r>
          </a:p>
          <a:p>
            <a:endParaRPr lang="en-US" dirty="0"/>
          </a:p>
        </p:txBody>
      </p:sp>
      <p:pic>
        <p:nvPicPr>
          <p:cNvPr id="4" name="Picture 3" descr="Handshake icon representing the Warm Handoff Plus strategy"/>
          <p:cNvPicPr>
            <a:picLocks noChangeAspect="1" noChangeArrowheads="1"/>
          </p:cNvPicPr>
          <p:nvPr/>
        </p:nvPicPr>
        <p:blipFill>
          <a:blip r:embed="rId3" cstate="print"/>
          <a:stretch>
            <a:fillRect/>
          </a:stretch>
        </p:blipFill>
        <p:spPr bwMode="auto">
          <a:xfrm>
            <a:off x="6781800" y="4876800"/>
            <a:ext cx="1828800" cy="1828800"/>
          </a:xfrm>
          <a:prstGeom prst="rect">
            <a:avLst/>
          </a:prstGeom>
          <a:noFill/>
        </p:spPr>
      </p:pic>
      <p:sp>
        <p:nvSpPr>
          <p:cNvPr id="6" name="5-Point Star 5"/>
          <p:cNvSpPr/>
          <p:nvPr/>
        </p:nvSpPr>
        <p:spPr>
          <a:xfrm>
            <a:off x="5257800" y="1191534"/>
            <a:ext cx="3581400" cy="3382963"/>
          </a:xfrm>
          <a:prstGeom prst="star5">
            <a:avLst>
              <a:gd name="adj" fmla="val 28667"/>
              <a:gd name="hf" fmla="val 105146"/>
              <a:gd name="vf" fmla="val 11055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2"/>
          </p:nvPr>
        </p:nvSpPr>
        <p:spPr>
          <a:xfrm>
            <a:off x="5981700" y="2286000"/>
            <a:ext cx="2133600" cy="1983697"/>
          </a:xfrm>
        </p:spPr>
        <p:txBody>
          <a:bodyPr>
            <a:normAutofit/>
          </a:bodyPr>
          <a:lstStyle/>
          <a:p>
            <a:pPr marL="0" indent="0" algn="ctr">
              <a:buNone/>
            </a:pPr>
            <a:r>
              <a:rPr lang="en-US" sz="2000" b="1" i="1" dirty="0"/>
              <a:t>Customize this slide to match your practice’s implementation strategy</a:t>
            </a:r>
            <a:r>
              <a:rPr lang="en-US" sz="2000" b="1" i="1" dirty="0" smtClean="0"/>
              <a:t>.</a:t>
            </a:r>
            <a:endParaRPr lang="en-US" sz="2000" b="1"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is a Warm Handoff Plus?</a:t>
            </a:r>
            <a:endParaRPr lang="en-US" dirty="0"/>
          </a:p>
        </p:txBody>
      </p:sp>
      <p:pic>
        <p:nvPicPr>
          <p:cNvPr id="1026" name="Picture 2" descr="Two members of the healthcare team exchanging information about a patient in front of the patient"/>
          <p:cNvPicPr>
            <a:picLocks noChangeAspect="1" noChangeArrowheads="1"/>
          </p:cNvPicPr>
          <p:nvPr/>
        </p:nvPicPr>
        <p:blipFill>
          <a:blip r:embed="rId3" cstate="print"/>
          <a:srcRect/>
          <a:stretch>
            <a:fillRect/>
          </a:stretch>
        </p:blipFill>
        <p:spPr bwMode="auto">
          <a:xfrm>
            <a:off x="533400" y="990600"/>
            <a:ext cx="7848600" cy="5432426"/>
          </a:xfrm>
          <a:prstGeom prst="rect">
            <a:avLst/>
          </a:prstGeom>
          <a:noFill/>
        </p:spPr>
      </p:pic>
    </p:spTree>
    <p:extLst>
      <p:ext uri="{BB962C8B-B14F-4D97-AF65-F5344CB8AC3E}">
        <p14:creationId xmlns:p14="http://schemas.microsoft.com/office/powerpoint/2010/main" val="7873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a:t>
            </a:r>
            <a:endParaRPr lang="en-US" dirty="0"/>
          </a:p>
        </p:txBody>
      </p:sp>
      <p:grpSp>
        <p:nvGrpSpPr>
          <p:cNvPr id="3" name="Group 2" descr="Cartoon representation of transactional communications vs collaborative communications, where transactional communications are linear between two entities such as the MA and patient, MA and clinician, clinician and computer, and clinician and patient, and collaborative communications are inclusive of all participants. "/>
          <p:cNvGrpSpPr/>
          <p:nvPr/>
        </p:nvGrpSpPr>
        <p:grpSpPr>
          <a:xfrm>
            <a:off x="-228600" y="990600"/>
            <a:ext cx="9372600" cy="5742261"/>
            <a:chOff x="-228600" y="990600"/>
            <a:chExt cx="9372600" cy="5742261"/>
          </a:xfrm>
        </p:grpSpPr>
        <p:pic>
          <p:nvPicPr>
            <p:cNvPr id="1027" name="Picture 3" descr="C:\Users\EBH108\Box Sync\Icons-Additional_WH-03.jpg"/>
            <p:cNvPicPr>
              <a:picLocks noChangeAspect="1" noChangeArrowheads="1"/>
            </p:cNvPicPr>
            <p:nvPr/>
          </p:nvPicPr>
          <p:blipFill>
            <a:blip r:embed="rId3" cstate="print"/>
            <a:srcRect l="16005" t="15755" r="10415" b="12224"/>
            <a:stretch>
              <a:fillRect/>
            </a:stretch>
          </p:blipFill>
          <p:spPr bwMode="auto">
            <a:xfrm>
              <a:off x="5181600" y="1371600"/>
              <a:ext cx="3962400" cy="3962400"/>
            </a:xfrm>
            <a:prstGeom prst="rect">
              <a:avLst/>
            </a:prstGeom>
            <a:noFill/>
          </p:spPr>
        </p:pic>
        <p:sp>
          <p:nvSpPr>
            <p:cNvPr id="12" name="Right Arrow 11"/>
            <p:cNvSpPr/>
            <p:nvPr/>
          </p:nvSpPr>
          <p:spPr>
            <a:xfrm>
              <a:off x="3428633" y="3048000"/>
              <a:ext cx="1832842" cy="907857"/>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 y="1066800"/>
              <a:ext cx="3810000" cy="5666061"/>
            </a:xfrm>
            <a:prstGeom prst="rect">
              <a:avLst/>
            </a:prstGeom>
            <a:noFill/>
          </p:spPr>
        </p:pic>
        <p:sp>
          <p:nvSpPr>
            <p:cNvPr id="8" name="TextBox 7"/>
            <p:cNvSpPr txBox="1"/>
            <p:nvPr/>
          </p:nvSpPr>
          <p:spPr>
            <a:xfrm>
              <a:off x="0" y="990600"/>
              <a:ext cx="3429000" cy="369332"/>
            </a:xfrm>
            <a:prstGeom prst="rect">
              <a:avLst/>
            </a:prstGeom>
            <a:noFill/>
          </p:spPr>
          <p:txBody>
            <a:bodyPr wrap="square" rtlCol="0">
              <a:spAutoFit/>
            </a:bodyPr>
            <a:lstStyle/>
            <a:p>
              <a:pPr algn="ctr"/>
              <a:r>
                <a:rPr lang="en-US" b="1" dirty="0" smtClean="0"/>
                <a:t>Transactional Communications</a:t>
              </a:r>
              <a:endParaRPr lang="en-US" b="1" dirty="0"/>
            </a:p>
          </p:txBody>
        </p:sp>
        <p:sp>
          <p:nvSpPr>
            <p:cNvPr id="9" name="TextBox 8"/>
            <p:cNvSpPr txBox="1"/>
            <p:nvPr/>
          </p:nvSpPr>
          <p:spPr>
            <a:xfrm>
              <a:off x="5486400" y="1066800"/>
              <a:ext cx="3429000" cy="369332"/>
            </a:xfrm>
            <a:prstGeom prst="rect">
              <a:avLst/>
            </a:prstGeom>
            <a:noFill/>
          </p:spPr>
          <p:txBody>
            <a:bodyPr wrap="square" rtlCol="0">
              <a:spAutoFit/>
            </a:bodyPr>
            <a:lstStyle/>
            <a:p>
              <a:pPr algn="ctr"/>
              <a:r>
                <a:rPr lang="en-US" b="1" dirty="0" smtClean="0"/>
                <a:t>Collaborative Communications</a:t>
              </a:r>
              <a:endParaRPr lang="en-US" b="1"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it help me?</a:t>
            </a:r>
            <a:endParaRPr lang="en-US" dirty="0"/>
          </a:p>
        </p:txBody>
      </p:sp>
      <p:sp>
        <p:nvSpPr>
          <p:cNvPr id="3" name="Content Placeholder 2"/>
          <p:cNvSpPr>
            <a:spLocks noGrp="1"/>
          </p:cNvSpPr>
          <p:nvPr>
            <p:ph idx="1"/>
          </p:nvPr>
        </p:nvSpPr>
        <p:spPr/>
        <p:txBody>
          <a:bodyPr/>
          <a:lstStyle/>
          <a:p>
            <a:r>
              <a:rPr lang="en-US" b="1" dirty="0" smtClean="0"/>
              <a:t>Improves communication </a:t>
            </a:r>
            <a:r>
              <a:rPr lang="en-US" dirty="0" smtClean="0"/>
              <a:t>both with the patient and among the healthcare team</a:t>
            </a:r>
          </a:p>
          <a:p>
            <a:r>
              <a:rPr lang="en-US" dirty="0" smtClean="0"/>
              <a:t>Makes communication </a:t>
            </a:r>
            <a:r>
              <a:rPr lang="en-US" b="1" dirty="0" smtClean="0"/>
              <a:t>more efficient</a:t>
            </a:r>
          </a:p>
          <a:p>
            <a:r>
              <a:rPr lang="en-US" b="1" dirty="0" smtClean="0"/>
              <a:t>Prevents</a:t>
            </a:r>
            <a:r>
              <a:rPr lang="en-US" dirty="0" smtClean="0"/>
              <a:t> errors</a:t>
            </a:r>
          </a:p>
          <a:p>
            <a:r>
              <a:rPr lang="en-US" dirty="0" smtClean="0"/>
              <a:t>Improves the clinician and patient </a:t>
            </a:r>
            <a:r>
              <a:rPr lang="en-US" b="1" dirty="0" smtClean="0"/>
              <a:t>relationship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Point Star 9"/>
          <p:cNvSpPr/>
          <p:nvPr/>
        </p:nvSpPr>
        <p:spPr>
          <a:xfrm>
            <a:off x="4675094" y="2743200"/>
            <a:ext cx="3581400" cy="3382963"/>
          </a:xfrm>
          <a:prstGeom prst="star5">
            <a:avLst>
              <a:gd name="adj" fmla="val 28667"/>
              <a:gd name="hf" fmla="val 105146"/>
              <a:gd name="vf" fmla="val 11055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Three figures connected by dotted circle to represent collaborative communication"/>
          <p:cNvPicPr>
            <a:picLocks noChangeAspect="1" noChangeArrowheads="1"/>
          </p:cNvPicPr>
          <p:nvPr/>
        </p:nvPicPr>
        <p:blipFill>
          <a:blip r:embed="rId3" cstate="print"/>
          <a:srcRect l="16005" t="15755" r="10415" b="12224"/>
          <a:stretch>
            <a:fillRect/>
          </a:stretch>
        </p:blipFill>
        <p:spPr bwMode="auto">
          <a:xfrm>
            <a:off x="152400" y="990600"/>
            <a:ext cx="1676400" cy="1676400"/>
          </a:xfrm>
          <a:prstGeom prst="rect">
            <a:avLst/>
          </a:prstGeom>
          <a:noFill/>
        </p:spPr>
      </p:pic>
      <p:sp>
        <p:nvSpPr>
          <p:cNvPr id="2" name="Title 1"/>
          <p:cNvSpPr>
            <a:spLocks noGrp="1"/>
          </p:cNvSpPr>
          <p:nvPr>
            <p:ph type="title"/>
          </p:nvPr>
        </p:nvSpPr>
        <p:spPr/>
        <p:txBody>
          <a:bodyPr/>
          <a:lstStyle/>
          <a:p>
            <a:r>
              <a:rPr lang="en-US" dirty="0" smtClean="0"/>
              <a:t>When should I use it?</a:t>
            </a:r>
            <a:endParaRPr lang="en-US" dirty="0"/>
          </a:p>
        </p:txBody>
      </p:sp>
      <p:sp>
        <p:nvSpPr>
          <p:cNvPr id="3" name="Content Placeholder 2"/>
          <p:cNvSpPr>
            <a:spLocks noGrp="1"/>
          </p:cNvSpPr>
          <p:nvPr>
            <p:ph sz="half" idx="1"/>
          </p:nvPr>
        </p:nvSpPr>
        <p:spPr>
          <a:xfrm>
            <a:off x="1752600" y="1166018"/>
            <a:ext cx="6934200" cy="4525963"/>
          </a:xfrm>
        </p:spPr>
        <p:txBody>
          <a:bodyPr>
            <a:normAutofit/>
          </a:bodyPr>
          <a:lstStyle/>
          <a:p>
            <a:r>
              <a:rPr lang="en-US" sz="3600" dirty="0" smtClean="0"/>
              <a:t>Transitions for Warm Handoff Plus</a:t>
            </a:r>
          </a:p>
        </p:txBody>
      </p:sp>
      <p:sp>
        <p:nvSpPr>
          <p:cNvPr id="9" name="Content Placeholder 8"/>
          <p:cNvSpPr>
            <a:spLocks noGrp="1"/>
          </p:cNvSpPr>
          <p:nvPr>
            <p:ph sz="half" idx="2"/>
          </p:nvPr>
        </p:nvSpPr>
        <p:spPr>
          <a:xfrm>
            <a:off x="5526741" y="3857021"/>
            <a:ext cx="1878106" cy="1681395"/>
          </a:xfrm>
        </p:spPr>
        <p:txBody>
          <a:bodyPr>
            <a:normAutofit/>
          </a:bodyPr>
          <a:lstStyle/>
          <a:p>
            <a:pPr marL="0" indent="0" algn="ctr">
              <a:buNone/>
            </a:pPr>
            <a:r>
              <a:rPr lang="en-US" sz="2000" b="1" i="1" dirty="0"/>
              <a:t>Customize this slide to match your practice’s implementation strategy.</a:t>
            </a:r>
          </a:p>
          <a:p>
            <a:pPr marL="0" indent="0" algn="ctr">
              <a:buNone/>
            </a:pP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use it?</a:t>
            </a:r>
            <a:endParaRPr lang="en-US" dirty="0"/>
          </a:p>
        </p:txBody>
      </p:sp>
      <p:pic>
        <p:nvPicPr>
          <p:cNvPr id="7" name="Content Placeholder 6" descr="Clinician greeting a patient and his adult daughter in an exam room while a medical assistant in front of a laptop looks on"/>
          <p:cNvPicPr>
            <a:picLocks noGrp="1" noChangeAspect="1"/>
          </p:cNvPicPr>
          <p:nvPr>
            <p:ph idx="1"/>
          </p:nvPr>
        </p:nvPicPr>
        <p:blipFill>
          <a:blip r:embed="rId3" cstate="print"/>
          <a:stretch>
            <a:fillRect/>
          </a:stretch>
        </p:blipFill>
        <p:spPr>
          <a:xfrm>
            <a:off x="457200" y="1243806"/>
            <a:ext cx="8229600" cy="462915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tools are available?</a:t>
            </a:r>
            <a:endParaRPr lang="en-US" dirty="0"/>
          </a:p>
        </p:txBody>
      </p:sp>
      <p:grpSp>
        <p:nvGrpSpPr>
          <p:cNvPr id="4" name="Group 3" descr="Tools  for the Warm Handoff Plus strategy"/>
          <p:cNvGrpSpPr/>
          <p:nvPr/>
        </p:nvGrpSpPr>
        <p:grpSpPr>
          <a:xfrm>
            <a:off x="-152400" y="914400"/>
            <a:ext cx="8915400" cy="5822574"/>
            <a:chOff x="-152400" y="914400"/>
            <a:chExt cx="8915400" cy="5822574"/>
          </a:xfrm>
        </p:grpSpPr>
        <p:pic>
          <p:nvPicPr>
            <p:cNvPr id="1026" name="Picture 2" descr="C:\Users\EBH108\Box Sync\TO3 Photo Files\Samung-tv-mockup-3.png"/>
            <p:cNvPicPr>
              <a:picLocks noChangeAspect="1" noChangeArrowheads="1"/>
            </p:cNvPicPr>
            <p:nvPr/>
          </p:nvPicPr>
          <p:blipFill>
            <a:blip r:embed="rId3" cstate="print"/>
            <a:srcRect/>
            <a:stretch>
              <a:fillRect/>
            </a:stretch>
          </p:blipFill>
          <p:spPr bwMode="auto">
            <a:xfrm>
              <a:off x="-152400" y="914400"/>
              <a:ext cx="5181600" cy="3283236"/>
            </a:xfrm>
            <a:prstGeom prst="rect">
              <a:avLst/>
            </a:prstGeom>
            <a:noFill/>
          </p:spPr>
        </p:pic>
        <p:pic>
          <p:nvPicPr>
            <p:cNvPr id="2052" name="Picture 4" descr="C:\Users\EBH108\Box Sync\TO3 Photo Files\Warm-Handoff_Role-Play_v1.jpg"/>
            <p:cNvPicPr>
              <a:picLocks noChangeAspect="1" noChangeArrowheads="1"/>
            </p:cNvPicPr>
            <p:nvPr/>
          </p:nvPicPr>
          <p:blipFill>
            <a:blip r:embed="rId4" cstate="print"/>
            <a:srcRect/>
            <a:stretch>
              <a:fillRect/>
            </a:stretch>
          </p:blipFill>
          <p:spPr bwMode="auto">
            <a:xfrm>
              <a:off x="6096000" y="1098178"/>
              <a:ext cx="2667000" cy="3451411"/>
            </a:xfrm>
            <a:prstGeom prst="rect">
              <a:avLst/>
            </a:prstGeom>
            <a:noFill/>
            <a:ln w="3175">
              <a:solidFill>
                <a:schemeClr val="accent3"/>
              </a:solidFill>
            </a:ln>
          </p:spPr>
        </p:pic>
        <p:pic>
          <p:nvPicPr>
            <p:cNvPr id="2050" name="Picture 2" descr="C:\Users\EBH108\Box Sync\TO3 Photo Files\Warm-Handoff_Checklist-Letter_v3.jpg"/>
            <p:cNvPicPr>
              <a:picLocks noChangeAspect="1" noChangeArrowheads="1"/>
            </p:cNvPicPr>
            <p:nvPr/>
          </p:nvPicPr>
          <p:blipFill>
            <a:blip r:embed="rId5" cstate="print"/>
            <a:srcRect/>
            <a:stretch>
              <a:fillRect/>
            </a:stretch>
          </p:blipFill>
          <p:spPr bwMode="auto">
            <a:xfrm>
              <a:off x="5060576" y="2209800"/>
              <a:ext cx="2667000" cy="3451411"/>
            </a:xfrm>
            <a:prstGeom prst="rect">
              <a:avLst/>
            </a:prstGeom>
            <a:noFill/>
            <a:ln w="3175">
              <a:solidFill>
                <a:schemeClr val="accent3"/>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8768" y="3286196"/>
              <a:ext cx="2666511" cy="3450778"/>
            </a:xfrm>
            <a:prstGeom prst="rect">
              <a:avLst/>
            </a:prstGeom>
            <a:ln>
              <a:solidFill>
                <a:schemeClr val="accent3"/>
              </a:solid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idx="1"/>
          </p:nvPr>
        </p:nvSpPr>
        <p:spPr>
          <a:xfrm>
            <a:off x="457200" y="990601"/>
            <a:ext cx="8229600" cy="5257799"/>
          </a:xfrm>
        </p:spPr>
        <p:txBody>
          <a:bodyPr>
            <a:noAutofit/>
          </a:bodyPr>
          <a:lstStyle/>
          <a:p>
            <a:r>
              <a:rPr lang="en-US" sz="2400" dirty="0" smtClean="0"/>
              <a:t>Handoff from MA to clinician</a:t>
            </a:r>
          </a:p>
          <a:p>
            <a:r>
              <a:rPr lang="en-US" sz="2400" dirty="0" smtClean="0"/>
              <a:t>Mr. Thomas – 78 year-old-male with uncontrolled hypertension and knee pain</a:t>
            </a:r>
          </a:p>
          <a:p>
            <a:r>
              <a:rPr lang="en-US" sz="2400" dirty="0" smtClean="0"/>
              <a:t>Visiting</a:t>
            </a:r>
            <a:r>
              <a:rPr lang="en-US" sz="2400" dirty="0" smtClean="0">
                <a:solidFill>
                  <a:srgbClr val="FF0000"/>
                </a:solidFill>
              </a:rPr>
              <a:t> </a:t>
            </a:r>
            <a:r>
              <a:rPr lang="en-US" sz="2400" dirty="0" smtClean="0"/>
              <a:t>for knee pain, which is keeping him from exercising</a:t>
            </a:r>
          </a:p>
          <a:p>
            <a:r>
              <a:rPr lang="en-US" sz="2400" dirty="0" smtClean="0"/>
              <a:t>Temp 98.7 F, BP 152/91, weight 173 </a:t>
            </a:r>
            <a:r>
              <a:rPr lang="en-US" sz="2400" dirty="0" err="1" smtClean="0"/>
              <a:t>lb</a:t>
            </a:r>
            <a:r>
              <a:rPr lang="en-US" sz="2400" dirty="0" smtClean="0"/>
              <a:t>, up 2 </a:t>
            </a:r>
            <a:r>
              <a:rPr lang="en-US" sz="2400" dirty="0" err="1" smtClean="0"/>
              <a:t>lb</a:t>
            </a:r>
            <a:endParaRPr lang="en-US" sz="2400" dirty="0" smtClean="0"/>
          </a:p>
          <a:p>
            <a:r>
              <a:rPr lang="en-US" sz="2400" dirty="0"/>
              <a:t>PHQ 9 depression screening </a:t>
            </a:r>
            <a:r>
              <a:rPr lang="en-US" sz="2400" dirty="0" smtClean="0"/>
              <a:t>score of 8</a:t>
            </a:r>
          </a:p>
          <a:p>
            <a:pPr marL="347663" indent="-347663"/>
            <a:r>
              <a:rPr lang="en-US" sz="2400" dirty="0" smtClean="0"/>
              <a:t>Medications:</a:t>
            </a:r>
          </a:p>
          <a:p>
            <a:pPr marL="747713" lvl="1" indent="-347663">
              <a:spcBef>
                <a:spcPts val="600"/>
              </a:spcBef>
            </a:pPr>
            <a:r>
              <a:rPr lang="en-US" sz="2000" dirty="0" smtClean="0"/>
              <a:t>Hydrochlorothiazide (Admits </a:t>
            </a:r>
            <a:r>
              <a:rPr lang="en-US" sz="2000" dirty="0"/>
              <a:t>to not </a:t>
            </a:r>
            <a:endParaRPr lang="en-US" sz="2000" dirty="0" smtClean="0"/>
          </a:p>
          <a:p>
            <a:pPr marL="739775" lvl="1" indent="0">
              <a:spcBef>
                <a:spcPts val="0"/>
              </a:spcBef>
              <a:buNone/>
            </a:pPr>
            <a:r>
              <a:rPr lang="en-US" sz="2000" dirty="0" smtClean="0"/>
              <a:t>taking as </a:t>
            </a:r>
            <a:r>
              <a:rPr lang="en-US" sz="2000" dirty="0"/>
              <a:t>prescribed because </a:t>
            </a:r>
            <a:r>
              <a:rPr lang="en-US" sz="2000" dirty="0" smtClean="0"/>
              <a:t>it makes </a:t>
            </a:r>
          </a:p>
          <a:p>
            <a:pPr marL="739775" lvl="1" indent="0">
              <a:spcBef>
                <a:spcPts val="0"/>
              </a:spcBef>
              <a:buNone/>
            </a:pPr>
            <a:r>
              <a:rPr lang="en-US" sz="2000" dirty="0" smtClean="0"/>
              <a:t>him pee </a:t>
            </a:r>
            <a:r>
              <a:rPr lang="en-US" sz="2000" dirty="0"/>
              <a:t>a </a:t>
            </a:r>
            <a:r>
              <a:rPr lang="en-US" sz="2000" dirty="0" smtClean="0"/>
              <a:t>lot)</a:t>
            </a:r>
            <a:endParaRPr lang="en-US" sz="2000" dirty="0"/>
          </a:p>
          <a:p>
            <a:pPr marL="747713" lvl="1" indent="-347663">
              <a:spcBef>
                <a:spcPts val="600"/>
              </a:spcBef>
            </a:pPr>
            <a:r>
              <a:rPr lang="en-US" sz="2000" dirty="0" smtClean="0"/>
              <a:t>Atorvastatin </a:t>
            </a:r>
          </a:p>
          <a:p>
            <a:pPr marL="747713" lvl="1" indent="-347663">
              <a:spcBef>
                <a:spcPts val="600"/>
              </a:spcBef>
            </a:pPr>
            <a:r>
              <a:rPr lang="en-US" sz="2000" dirty="0" smtClean="0"/>
              <a:t>Low-dose </a:t>
            </a:r>
            <a:r>
              <a:rPr lang="en-US" sz="2000" dirty="0"/>
              <a:t>adult aspirin </a:t>
            </a:r>
            <a:endParaRPr lang="en-US" sz="2400" dirty="0" smtClean="0"/>
          </a:p>
        </p:txBody>
      </p:sp>
      <p:pic>
        <p:nvPicPr>
          <p:cNvPr id="4" name="Picture 2" descr="Fit 78-year-old man outside"/>
          <p:cNvPicPr>
            <a:picLocks noChangeAspect="1" noChangeArrowheads="1"/>
          </p:cNvPicPr>
          <p:nvPr/>
        </p:nvPicPr>
        <p:blipFill rotWithShape="1">
          <a:blip r:embed="rId3" cstate="print"/>
          <a:srcRect r="7413"/>
          <a:stretch/>
        </p:blipFill>
        <p:spPr bwMode="auto">
          <a:xfrm>
            <a:off x="5791200" y="3619500"/>
            <a:ext cx="2895600" cy="2438400"/>
          </a:xfrm>
          <a:prstGeom prst="rect">
            <a:avLst/>
          </a:prstGeom>
          <a:noFill/>
          <a:ln>
            <a:solidFill>
              <a:schemeClr val="tx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idx="1"/>
          </p:nvPr>
        </p:nvSpPr>
        <p:spPr>
          <a:xfrm>
            <a:off x="457200" y="990600"/>
            <a:ext cx="5486400" cy="5486400"/>
          </a:xfrm>
        </p:spPr>
        <p:txBody>
          <a:bodyPr>
            <a:noAutofit/>
          </a:bodyPr>
          <a:lstStyle/>
          <a:p>
            <a:r>
              <a:rPr lang="en-US" sz="2600" dirty="0" smtClean="0"/>
              <a:t>Handoff from MA to </a:t>
            </a:r>
            <a:r>
              <a:rPr lang="en-US" sz="2800" dirty="0" smtClean="0"/>
              <a:t>clinician</a:t>
            </a:r>
            <a:endParaRPr lang="en-US" sz="2800" dirty="0"/>
          </a:p>
          <a:p>
            <a:r>
              <a:rPr lang="en-US" sz="2600" dirty="0" smtClean="0"/>
              <a:t>Mrs. Sanchez – 63-year-old female with type II diabetes</a:t>
            </a:r>
          </a:p>
          <a:p>
            <a:r>
              <a:rPr lang="en-US" sz="2600" dirty="0" smtClean="0"/>
              <a:t>Here for annual physical</a:t>
            </a:r>
          </a:p>
          <a:p>
            <a:r>
              <a:rPr lang="en-US" sz="2600" dirty="0" smtClean="0"/>
              <a:t>Temp 98.6 F, BP 137/81, weight 146 lb, down 10 lb, BMI of 25</a:t>
            </a:r>
          </a:p>
          <a:p>
            <a:r>
              <a:rPr lang="en-US" sz="2600" dirty="0" smtClean="0"/>
              <a:t>Weight loss attributed to daily walking, more vegetables, fewer sweets</a:t>
            </a:r>
          </a:p>
          <a:p>
            <a:r>
              <a:rPr lang="en-US" sz="2600" dirty="0" smtClean="0"/>
              <a:t>HbA1C of 6.5</a:t>
            </a:r>
          </a:p>
          <a:p>
            <a:r>
              <a:rPr lang="en-US" sz="2600" dirty="0" smtClean="0"/>
              <a:t>Taking </a:t>
            </a:r>
            <a:r>
              <a:rPr lang="en-US" sz="2600" dirty="0" err="1" smtClean="0"/>
              <a:t>metformin</a:t>
            </a:r>
            <a:r>
              <a:rPr lang="en-US" sz="2600" dirty="0" smtClean="0"/>
              <a:t> 1,000 mg QD after dinner as prescribed, no other meds</a:t>
            </a:r>
          </a:p>
        </p:txBody>
      </p:sp>
      <p:pic>
        <p:nvPicPr>
          <p:cNvPr id="1026" name="Picture 2" descr="63-year old woman outside"/>
          <p:cNvPicPr>
            <a:picLocks noChangeAspect="1" noChangeArrowheads="1"/>
          </p:cNvPicPr>
          <p:nvPr/>
        </p:nvPicPr>
        <p:blipFill>
          <a:blip r:embed="rId3" cstate="print"/>
          <a:srcRect/>
          <a:stretch>
            <a:fillRect/>
          </a:stretch>
        </p:blipFill>
        <p:spPr bwMode="auto">
          <a:xfrm>
            <a:off x="5965371" y="2133600"/>
            <a:ext cx="2919731" cy="3352800"/>
          </a:xfrm>
          <a:prstGeom prst="rect">
            <a:avLst/>
          </a:prstGeom>
          <a:noFill/>
          <a:ln>
            <a:solidFill>
              <a:schemeClr val="tx1"/>
            </a:solid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PatientSafetyPag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tientSafetyPag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2634</TotalTime>
  <Words>2004</Words>
  <Application>Microsoft Office PowerPoint</Application>
  <PresentationFormat>On-screen Show (4:3)</PresentationFormat>
  <Paragraphs>137</Paragraphs>
  <Slides>11</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Times New Roman</vt:lpstr>
      <vt:lpstr>PatientSafetyPage1</vt:lpstr>
      <vt:lpstr>PatientSafetyPage2+</vt:lpstr>
      <vt:lpstr>Warm Handoff Plus</vt:lpstr>
      <vt:lpstr>What is a Warm Handoff Plus?</vt:lpstr>
      <vt:lpstr>Why is it important?</vt:lpstr>
      <vt:lpstr>How can it help me?</vt:lpstr>
      <vt:lpstr>When should I use it?</vt:lpstr>
      <vt:lpstr>How do I use it?</vt:lpstr>
      <vt:lpstr>What tools are available?</vt:lpstr>
      <vt:lpstr>Scenario 1</vt:lpstr>
      <vt:lpstr>Scenario 2</vt:lpstr>
      <vt:lpstr>Scenario 3</vt:lpstr>
      <vt:lpstr>How will we evaluate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Bonnett, Doreen (AHRQ/OC)</cp:lastModifiedBy>
  <cp:revision>160</cp:revision>
  <cp:lastPrinted>2018-02-26T15:08:23Z</cp:lastPrinted>
  <dcterms:created xsi:type="dcterms:W3CDTF">2014-06-17T23:27:54Z</dcterms:created>
  <dcterms:modified xsi:type="dcterms:W3CDTF">2018-04-12T21:11:43Z</dcterms:modified>
</cp:coreProperties>
</file>