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5.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8"/>
  </p:notesMasterIdLst>
  <p:handoutMasterIdLst>
    <p:handoutMasterId r:id="rId49"/>
  </p:handoutMasterIdLst>
  <p:sldIdLst>
    <p:sldId id="256" r:id="rId3"/>
    <p:sldId id="309" r:id="rId4"/>
    <p:sldId id="308" r:id="rId5"/>
    <p:sldId id="257" r:id="rId6"/>
    <p:sldId id="258" r:id="rId7"/>
    <p:sldId id="320" r:id="rId8"/>
    <p:sldId id="261" r:id="rId9"/>
    <p:sldId id="262" r:id="rId10"/>
    <p:sldId id="264" r:id="rId11"/>
    <p:sldId id="273" r:id="rId12"/>
    <p:sldId id="272" r:id="rId13"/>
    <p:sldId id="302" r:id="rId14"/>
    <p:sldId id="310" r:id="rId15"/>
    <p:sldId id="303" r:id="rId16"/>
    <p:sldId id="311" r:id="rId17"/>
    <p:sldId id="268" r:id="rId18"/>
    <p:sldId id="312" r:id="rId19"/>
    <p:sldId id="270" r:id="rId20"/>
    <p:sldId id="313" r:id="rId21"/>
    <p:sldId id="274" r:id="rId22"/>
    <p:sldId id="304" r:id="rId23"/>
    <p:sldId id="276" r:id="rId24"/>
    <p:sldId id="277" r:id="rId25"/>
    <p:sldId id="275" r:id="rId26"/>
    <p:sldId id="279" r:id="rId27"/>
    <p:sldId id="293" r:id="rId28"/>
    <p:sldId id="314" r:id="rId29"/>
    <p:sldId id="281" r:id="rId30"/>
    <p:sldId id="315" r:id="rId31"/>
    <p:sldId id="282" r:id="rId32"/>
    <p:sldId id="283" r:id="rId33"/>
    <p:sldId id="284" r:id="rId34"/>
    <p:sldId id="286" r:id="rId35"/>
    <p:sldId id="316" r:id="rId36"/>
    <p:sldId id="294" r:id="rId37"/>
    <p:sldId id="297" r:id="rId38"/>
    <p:sldId id="317" r:id="rId39"/>
    <p:sldId id="287" r:id="rId40"/>
    <p:sldId id="307" r:id="rId41"/>
    <p:sldId id="289" r:id="rId42"/>
    <p:sldId id="318" r:id="rId43"/>
    <p:sldId id="290" r:id="rId44"/>
    <p:sldId id="319" r:id="rId45"/>
    <p:sldId id="298" r:id="rId46"/>
    <p:sldId id="299" r:id="rId47"/>
  </p:sldIdLst>
  <p:sldSz cx="9144000" cy="6858000" type="screen4x3"/>
  <p:notesSz cx="68580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man, Dawn" initials="DH" lastIdx="12" clrIdx="0"/>
  <p:cmAuthor id="1" name="Greising, Cynthia" initials="GC"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60" autoAdjust="0"/>
    <p:restoredTop sz="64591" autoAdjust="0"/>
  </p:normalViewPr>
  <p:slideViewPr>
    <p:cSldViewPr>
      <p:cViewPr>
        <p:scale>
          <a:sx n="72" d="100"/>
          <a:sy n="72" d="100"/>
        </p:scale>
        <p:origin x="-1704" y="-9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6T11:07:11.288" idx="11">
    <p:pos x="10" y="10"/>
    <p:text>Once we finish the work with PST this will be inserted here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2CD0D19-ACDA-794E-9B87-67D1A878FB88}" type="datetimeFigureOut">
              <a:rPr lang="en-US" smtClean="0"/>
              <a:pPr/>
              <a:t>5/19/2016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A74CCF5-2C04-3845-B11C-C36DDC708B45}" type="slidenum">
              <a:rPr lang="en-US" smtClean="0"/>
              <a:pPr/>
              <a:t>‹#›</a:t>
            </a:fld>
            <a:endParaRPr lang="en-US"/>
          </a:p>
        </p:txBody>
      </p:sp>
    </p:spTree>
    <p:extLst>
      <p:ext uri="{BB962C8B-B14F-4D97-AF65-F5344CB8AC3E}">
        <p14:creationId xmlns:p14="http://schemas.microsoft.com/office/powerpoint/2010/main" val="2487850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66C260D-B1F9-4F8A-8DDC-087C7C733E2A}" type="datetimeFigureOut">
              <a:rPr lang="en-US" smtClean="0"/>
              <a:pPr/>
              <a:t>5/19/2016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A90AFB2-7E6F-4016-95E7-517A480E74E8}" type="slidenum">
              <a:rPr lang="en-US" smtClean="0"/>
              <a:pPr/>
              <a:t>‹#›</a:t>
            </a:fld>
            <a:endParaRPr lang="en-US"/>
          </a:p>
        </p:txBody>
      </p:sp>
    </p:spTree>
    <p:extLst>
      <p:ext uri="{BB962C8B-B14F-4D97-AF65-F5344CB8AC3E}">
        <p14:creationId xmlns:p14="http://schemas.microsoft.com/office/powerpoint/2010/main" val="339487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introduce</a:t>
            </a:r>
            <a:r>
              <a:rPr lang="en-US" baseline="0" dirty="0" smtClean="0"/>
              <a:t> you to Communication and Optimal Resolution, or the CANDOR process. </a:t>
            </a:r>
            <a:r>
              <a:rPr lang="en-US" sz="1200" kern="1200" dirty="0" smtClean="0">
                <a:solidFill>
                  <a:schemeClr val="tx1"/>
                </a:solidFill>
                <a:effectLst/>
                <a:latin typeface="+mn-lt"/>
                <a:ea typeface="+mn-ea"/>
                <a:cs typeface="+mn-cs"/>
              </a:rPr>
              <a:t>Some organizations struggle to improve the way they and their care teams respond to medical harm.  The CANDOR process aims to change that.</a:t>
            </a:r>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a:t>
            </a:fld>
            <a:endParaRPr lang="en-US"/>
          </a:p>
        </p:txBody>
      </p:sp>
    </p:spTree>
    <p:extLst>
      <p:ext uri="{BB962C8B-B14F-4D97-AF65-F5344CB8AC3E}">
        <p14:creationId xmlns:p14="http://schemas.microsoft.com/office/powerpoint/2010/main" val="1686474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Example case.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[If you like, you can also insert a picture of a case at your own organization</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Michelle </a:t>
            </a:r>
            <a:r>
              <a:rPr lang="en-US" dirty="0" err="1" smtClean="0"/>
              <a:t>Malizzo-Ballog</a:t>
            </a:r>
            <a:r>
              <a:rPr lang="en-US" dirty="0" smtClean="0"/>
              <a:t>, pictured here with her mother and father.</a:t>
            </a:r>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10</a:t>
            </a:fld>
            <a:endParaRPr lang="en-US"/>
          </a:p>
        </p:txBody>
      </p:sp>
    </p:spTree>
    <p:extLst>
      <p:ext uri="{BB962C8B-B14F-4D97-AF65-F5344CB8AC3E}">
        <p14:creationId xmlns:p14="http://schemas.microsoft.com/office/powerpoint/2010/main" val="127233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Michelle was to have an endoscopic</a:t>
            </a:r>
            <a:r>
              <a:rPr lang="en-US" baseline="0" dirty="0" smtClean="0"/>
              <a:t> </a:t>
            </a:r>
            <a:r>
              <a:rPr lang="en-US" baseline="0" dirty="0" err="1" smtClean="0"/>
              <a:t>gastrointenstinal</a:t>
            </a:r>
            <a:r>
              <a:rPr lang="en-US" baseline="0" dirty="0" smtClean="0"/>
              <a:t> procedure under heavy-moderate sedation, due to a failed procedure two weeks prior. Anesthesia was scheduled to be present for this procedure, but due to other emergencies and the GI physician being late for this scheduled procedure, anesthesia was no longer available when the physician arrived. The physician decided to proceed and perform the procedure, anyway. The nursing staff in the room had Michelle connected to a monitor and monitored her heart rate, blood pressure, and oxygen saturation, but due to the patient’s position for the procedure and the equipment, they had a hard time actually seeing the monitoring equipment.</a:t>
            </a:r>
          </a:p>
          <a:p>
            <a:endParaRPr lang="en-US" baseline="0" dirty="0" smtClean="0"/>
          </a:p>
          <a:p>
            <a:r>
              <a:rPr lang="en-US" baseline="0" dirty="0" smtClean="0"/>
              <a:t>The physician doing the procedure asked the nurse responsible for monitoring Michelle’s vitals to get him a different piece of equipment that was not in the room during the procedure. </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11</a:t>
            </a:fld>
            <a:endParaRPr lang="en-US"/>
          </a:p>
        </p:txBody>
      </p:sp>
    </p:spTree>
    <p:extLst>
      <p:ext uri="{BB962C8B-B14F-4D97-AF65-F5344CB8AC3E}">
        <p14:creationId xmlns:p14="http://schemas.microsoft.com/office/powerpoint/2010/main" val="321048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nurse did as requested; when she returned, the nurse realized the patient was shaking. Her initial thoughts were that Michelle was having a seizure resulting in respiratory distress. Upon turning on the lights and doing an assessment, the team realized the patient was in cardiopulmonary arrest. </a:t>
            </a:r>
          </a:p>
          <a:p>
            <a:endParaRPr lang="en-US" baseline="0" dirty="0" smtClean="0"/>
          </a:p>
          <a:p>
            <a:r>
              <a:rPr lang="en-US" baseline="0" dirty="0" smtClean="0"/>
              <a:t>The code ensued, and eventually the care team was able to restore Michelle’s heart rate and intubate her, but she showed signs of brain death. The care team at this time had no idea why Michele suffered </a:t>
            </a:r>
            <a:r>
              <a:rPr lang="en-US" baseline="0" dirty="0" err="1" smtClean="0"/>
              <a:t>cardiopulumonary</a:t>
            </a:r>
            <a:r>
              <a:rPr lang="en-US" baseline="0" dirty="0" smtClean="0"/>
              <a:t> arrest, but during the code, Michelle had no response to reversal agents used for the sedation.  The team assumed at this time Michelle had an allergic reaction to the medication. </a:t>
            </a:r>
            <a:endParaRPr lang="en-US" dirty="0" smtClean="0"/>
          </a:p>
          <a:p>
            <a:endParaRPr lang="en-US" baseline="0" dirty="0" smtClean="0"/>
          </a:p>
          <a:p>
            <a:r>
              <a:rPr lang="en-US" baseline="0" dirty="0" smtClean="0"/>
              <a:t>The team immediately placed a call to the risk management department, and they responded immediately to the GI lab. This immediate response ensured that t</a:t>
            </a:r>
            <a:r>
              <a:rPr lang="en-US" dirty="0" smtClean="0"/>
              <a:t>he critical data regarding the room, environment, and supplies were preserved and documented to help with the analysis of the event. </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12</a:t>
            </a:fld>
            <a:endParaRPr lang="en-US"/>
          </a:p>
        </p:txBody>
      </p:sp>
    </p:spTree>
    <p:extLst>
      <p:ext uri="{BB962C8B-B14F-4D97-AF65-F5344CB8AC3E}">
        <p14:creationId xmlns:p14="http://schemas.microsoft.com/office/powerpoint/2010/main" val="21323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response to medical injury involves more than just what to do</a:t>
            </a:r>
            <a:r>
              <a:rPr lang="en-US" baseline="0" dirty="0" smtClean="0"/>
              <a:t> and what we say to the patient. The CANDOR process is an integrated approach involves different pieces; but for the process to work well, it centers on communication.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13</a:t>
            </a:fld>
            <a:endParaRPr lang="en-US"/>
          </a:p>
        </p:txBody>
      </p:sp>
    </p:spTree>
    <p:extLst>
      <p:ext uri="{BB962C8B-B14F-4D97-AF65-F5344CB8AC3E}">
        <p14:creationId xmlns:p14="http://schemas.microsoft.com/office/powerpoint/2010/main" val="10113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The CANDOR process </a:t>
            </a:r>
            <a:r>
              <a:rPr lang="en-US" sz="1200" kern="1200" dirty="0" smtClean="0">
                <a:solidFill>
                  <a:schemeClr val="tx1"/>
                </a:solidFill>
                <a:effectLst/>
                <a:latin typeface="+mn-lt"/>
                <a:ea typeface="+mn-ea"/>
                <a:cs typeface="+mn-cs"/>
              </a:rPr>
              <a:t>is an approach that health care institutions and practitioners can use to respond in a timely, thorough, and just way to unexpected patient harm events.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14</a:t>
            </a:fld>
            <a:endParaRPr lang="en-US"/>
          </a:p>
        </p:txBody>
      </p:sp>
    </p:spTree>
    <p:extLst>
      <p:ext uri="{BB962C8B-B14F-4D97-AF65-F5344CB8AC3E}">
        <p14:creationId xmlns:p14="http://schemas.microsoft.com/office/powerpoint/2010/main" val="35537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implementing </a:t>
            </a:r>
            <a:r>
              <a:rPr lang="en-US" baseline="0" dirty="0" smtClean="0"/>
              <a:t>the CANDOR process is for the organization to assess organizational readiness for change.</a:t>
            </a:r>
          </a:p>
          <a:p>
            <a:endParaRPr lang="en-US" baseline="0" dirty="0" smtClean="0"/>
          </a:p>
        </p:txBody>
      </p:sp>
      <p:sp>
        <p:nvSpPr>
          <p:cNvPr id="4" name="Slide Number Placeholder 3"/>
          <p:cNvSpPr>
            <a:spLocks noGrp="1"/>
          </p:cNvSpPr>
          <p:nvPr>
            <p:ph type="sldNum" sz="quarter" idx="10"/>
          </p:nvPr>
        </p:nvSpPr>
        <p:spPr/>
        <p:txBody>
          <a:bodyPr/>
          <a:lstStyle/>
          <a:p>
            <a:fld id="{5A90AFB2-7E6F-4016-95E7-517A480E74E8}" type="slidenum">
              <a:rPr lang="en-US" smtClean="0"/>
              <a:pPr/>
              <a:t>15</a:t>
            </a:fld>
            <a:endParaRPr lang="en-US"/>
          </a:p>
        </p:txBody>
      </p:sp>
    </p:spTree>
    <p:extLst>
      <p:ext uri="{BB962C8B-B14F-4D97-AF65-F5344CB8AC3E}">
        <p14:creationId xmlns:p14="http://schemas.microsoft.com/office/powerpoint/2010/main" val="272718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To assess readiness for change, the organization should conduct a </a:t>
            </a:r>
            <a:r>
              <a:rPr lang="en-US" b="0" u="none" baseline="0" dirty="0" smtClean="0"/>
              <a:t>Gap Analysis</a:t>
            </a:r>
            <a:r>
              <a:rPr lang="en-US" baseline="0" dirty="0" smtClean="0"/>
              <a:t>. The </a:t>
            </a:r>
            <a:r>
              <a:rPr lang="en-US" sz="1200" kern="1200" dirty="0" smtClean="0">
                <a:solidFill>
                  <a:schemeClr val="tx1"/>
                </a:solidFill>
                <a:effectLst/>
                <a:latin typeface="+mn-lt"/>
                <a:ea typeface="+mn-ea"/>
                <a:cs typeface="+mn-cs"/>
              </a:rPr>
              <a:t>Gap Analysis is a review of the organization to determine what processes, policies, and systems are currently in place and what will need to be changed or created to implement the CANDOR process.</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16</a:t>
            </a:fld>
            <a:endParaRPr lang="en-US"/>
          </a:p>
        </p:txBody>
      </p:sp>
    </p:spTree>
    <p:extLst>
      <p:ext uri="{BB962C8B-B14F-4D97-AF65-F5344CB8AC3E}">
        <p14:creationId xmlns:p14="http://schemas.microsoft.com/office/powerpoint/2010/main" val="120720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response to adverse events really hinges on knowing about them immediately.</a:t>
            </a:r>
            <a:r>
              <a:rPr lang="en-US" baseline="0" dirty="0" smtClean="0"/>
              <a:t> </a:t>
            </a:r>
            <a:r>
              <a:rPr lang="en-US" dirty="0" smtClean="0"/>
              <a:t>Our typical human reflex is not only to not necessarily be open with patients but also not to be honest with the organization when an adverse event occurs.</a:t>
            </a:r>
          </a:p>
          <a:p>
            <a:endParaRPr lang="en-US" dirty="0" smtClean="0"/>
          </a:p>
          <a:p>
            <a:r>
              <a:rPr lang="en-US" dirty="0" smtClean="0"/>
              <a:t>The statement “We can’t fix what we don’t know about” is never</a:t>
            </a:r>
            <a:r>
              <a:rPr lang="en-US" baseline="0" dirty="0" smtClean="0"/>
              <a:t> more true than when implementing the CANDOR process. The process starts with identifying and reporting the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17</a:t>
            </a:fld>
            <a:endParaRPr lang="en-US"/>
          </a:p>
        </p:txBody>
      </p:sp>
    </p:spTree>
    <p:extLst>
      <p:ext uri="{BB962C8B-B14F-4D97-AF65-F5344CB8AC3E}">
        <p14:creationId xmlns:p14="http://schemas.microsoft.com/office/powerpoint/2010/main" val="101134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that are implementing</a:t>
            </a:r>
            <a:r>
              <a:rPr lang="en-US" baseline="0" dirty="0" smtClean="0"/>
              <a:t> the CANDOR process need to emphasize the importance of reporting and remove the stigma attached to reporting. Once the report is received, the organization that has implemented the CANDOR process will activate the internal processes to ensure that:</a:t>
            </a:r>
          </a:p>
          <a:p>
            <a:pPr marL="228600" indent="-228600">
              <a:buAutoNum type="arabicPeriod"/>
            </a:pPr>
            <a:r>
              <a:rPr lang="en-US" baseline="0" dirty="0" smtClean="0"/>
              <a:t>Designated staff respond to the scene and provide an initial disclosure to the patient and family.</a:t>
            </a:r>
          </a:p>
          <a:p>
            <a:pPr marL="685800" lvl="1" indent="-228600">
              <a:buFont typeface="+mj-lt"/>
              <a:buAutoNum type="alphaLcPeriod"/>
            </a:pPr>
            <a:r>
              <a:rPr lang="en-US" baseline="0" dirty="0" smtClean="0"/>
              <a:t>It involves the activation of the </a:t>
            </a:r>
            <a:r>
              <a:rPr lang="en-US" b="0" baseline="0" dirty="0" smtClean="0"/>
              <a:t>Care for Caregiver </a:t>
            </a:r>
            <a:r>
              <a:rPr lang="en-US" baseline="0" dirty="0" smtClean="0"/>
              <a:t>program for the organization.</a:t>
            </a:r>
          </a:p>
          <a:p>
            <a:pPr marL="228600" lvl="0" indent="-228600">
              <a:buAutoNum type="arabicPeriod"/>
            </a:pPr>
            <a:r>
              <a:rPr lang="en-US" baseline="0" dirty="0" smtClean="0"/>
              <a:t>An event report is completed, which will trigger analysis of the event. This will include holding all facility and professional fees related to the patient’s care until the analysis of the event is completed.</a:t>
            </a:r>
          </a:p>
          <a:p>
            <a:pPr marL="228600" lvl="0" indent="-228600">
              <a:buAutoNum type="arabicPeriod"/>
            </a:pPr>
            <a:endParaRPr lang="en-US" baseline="0" dirty="0" smtClean="0"/>
          </a:p>
          <a:p>
            <a:pPr marL="0" lvl="0" indent="0">
              <a:buNone/>
            </a:pPr>
            <a:r>
              <a:rPr lang="en-US" sz="1200" kern="1200" dirty="0" smtClean="0">
                <a:solidFill>
                  <a:schemeClr val="tx1"/>
                </a:solidFill>
                <a:effectLst/>
                <a:latin typeface="+mn-lt"/>
                <a:ea typeface="+mn-ea"/>
                <a:cs typeface="+mn-cs"/>
              </a:rPr>
              <a:t>Readiness requires both the capability to make changes and the motivation to change. Items for discussion: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you link event</a:t>
            </a:r>
            <a:r>
              <a:rPr lang="en-US" sz="1200" kern="1200" baseline="0" dirty="0" smtClean="0">
                <a:solidFill>
                  <a:schemeClr val="tx1"/>
                </a:solidFill>
                <a:effectLst/>
                <a:latin typeface="+mn-lt"/>
                <a:ea typeface="+mn-ea"/>
                <a:cs typeface="+mn-cs"/>
              </a:rPr>
              <a:t> reporting to your culture?</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How can you engage learners (i.e., residents) to become champions of this process?</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What other barriers must your organization overcome?</a:t>
            </a:r>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18</a:t>
            </a:fld>
            <a:endParaRPr lang="en-US"/>
          </a:p>
        </p:txBody>
      </p:sp>
    </p:spTree>
    <p:extLst>
      <p:ext uri="{BB962C8B-B14F-4D97-AF65-F5344CB8AC3E}">
        <p14:creationId xmlns:p14="http://schemas.microsoft.com/office/powerpoint/2010/main" val="2721450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CANDOR system is activated, two processes are occurring at the same time:</a:t>
            </a:r>
          </a:p>
          <a:p>
            <a:pPr marL="171450" indent="-171450">
              <a:buFont typeface="Arial" panose="020B0604020202020204" pitchFamily="34" charset="0"/>
              <a:buChar char="•"/>
            </a:pPr>
            <a:r>
              <a:rPr lang="en-US" baseline="0" dirty="0" smtClean="0"/>
              <a:t>The Response to the adverse event: stabilization of the patient, care for the caregivers, and initial communication with the patient/family.  </a:t>
            </a:r>
          </a:p>
          <a:p>
            <a:pPr marL="171450" indent="-171450">
              <a:buFont typeface="Arial" panose="020B0604020202020204" pitchFamily="34" charset="0"/>
              <a:buChar char="•"/>
            </a:pPr>
            <a:r>
              <a:rPr lang="en-US" baseline="0" dirty="0" smtClean="0"/>
              <a:t>The Investigation: to determine how the event occurred, and how to mitigate that event or even prevent it from occurring again.</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19</a:t>
            </a:fld>
            <a:endParaRPr lang="en-US"/>
          </a:p>
        </p:txBody>
      </p:sp>
    </p:spTree>
    <p:extLst>
      <p:ext uri="{BB962C8B-B14F-4D97-AF65-F5344CB8AC3E}">
        <p14:creationId xmlns:p14="http://schemas.microsoft.com/office/powerpoint/2010/main" val="10113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 let’s watch this video.</a:t>
            </a:r>
          </a:p>
          <a:p>
            <a:endParaRPr lang="en-US" dirty="0" smtClean="0"/>
          </a:p>
          <a:p>
            <a:r>
              <a:rPr lang="en-US" smtClean="0"/>
              <a:t>Video: Do</a:t>
            </a:r>
            <a:r>
              <a:rPr lang="en-US" baseline="0" smtClean="0"/>
              <a:t> </a:t>
            </a:r>
            <a:r>
              <a:rPr lang="en-US" baseline="0" dirty="0" smtClean="0"/>
              <a:t>Less Harm</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a:t>
            </a:fld>
            <a:endParaRPr lang="en-US"/>
          </a:p>
        </p:txBody>
      </p:sp>
    </p:spTree>
    <p:extLst>
      <p:ext uri="{BB962C8B-B14F-4D97-AF65-F5344CB8AC3E}">
        <p14:creationId xmlns:p14="http://schemas.microsoft.com/office/powerpoint/2010/main" val="87403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CANDOR process involves a thorough investigation of the adverse event; but in the old paradigm, the goal of investigation was “who/what can we blame for this error?” In this new paradigm, the focus of the event investigation is process improvement and conducting the investigation with a human factors approach. </a:t>
            </a:r>
          </a:p>
          <a:p>
            <a:r>
              <a:rPr lang="en-US" baseline="0" dirty="0" smtClean="0"/>
              <a:t>Best practices related to event investigations are:</a:t>
            </a:r>
          </a:p>
          <a:p>
            <a:pPr marL="171450" indent="-171450">
              <a:buFont typeface="Arial" panose="020B0604020202020204" pitchFamily="34" charset="0"/>
              <a:buChar char="•"/>
            </a:pPr>
            <a:r>
              <a:rPr lang="en-US" baseline="0" dirty="0" smtClean="0"/>
              <a:t>Results are protected.</a:t>
            </a:r>
          </a:p>
          <a:p>
            <a:pPr marL="171450" indent="-171450">
              <a:buFont typeface="Arial" panose="020B0604020202020204" pitchFamily="34" charset="0"/>
              <a:buChar char="•"/>
            </a:pPr>
            <a:r>
              <a:rPr lang="en-US" baseline="0" dirty="0" smtClean="0"/>
              <a:t>The team is interdisciplinary and has human factors expertise.</a:t>
            </a:r>
          </a:p>
          <a:p>
            <a:pPr marL="171450" indent="-171450">
              <a:buFont typeface="Arial" panose="020B0604020202020204" pitchFamily="34" charset="0"/>
              <a:buChar char="•"/>
            </a:pPr>
            <a:r>
              <a:rPr lang="en-US" baseline="0" dirty="0" smtClean="0"/>
              <a:t>Process is conducted timely, fairly, and comprehensively.</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goal of these investigations is:</a:t>
            </a:r>
          </a:p>
          <a:p>
            <a:pPr marL="171450" indent="-171450">
              <a:buFont typeface="Arial" panose="020B0604020202020204" pitchFamily="34" charset="0"/>
              <a:buChar char="•"/>
            </a:pPr>
            <a:r>
              <a:rPr lang="en-US" baseline="0" dirty="0" smtClean="0"/>
              <a:t>Develop broad process improvements.</a:t>
            </a:r>
          </a:p>
          <a:p>
            <a:pPr marL="171450" indent="-171450">
              <a:buFont typeface="Arial" panose="020B0604020202020204" pitchFamily="34" charset="0"/>
              <a:buChar char="•"/>
            </a:pPr>
            <a:r>
              <a:rPr lang="en-US" baseline="0" dirty="0" smtClean="0"/>
              <a:t>Provide all those involved, as well as the organization as a whole, with feedback on the investigation and its plans to prevent the adverse harm from occurring again.</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20</a:t>
            </a:fld>
            <a:endParaRPr lang="en-US"/>
          </a:p>
        </p:txBody>
      </p:sp>
    </p:spTree>
    <p:extLst>
      <p:ext uri="{BB962C8B-B14F-4D97-AF65-F5344CB8AC3E}">
        <p14:creationId xmlns:p14="http://schemas.microsoft.com/office/powerpoint/2010/main" val="723572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Example case.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[You can also insert information</a:t>
            </a:r>
            <a:r>
              <a:rPr lang="en-US" b="1" baseline="0" dirty="0" smtClean="0"/>
              <a:t> from a </a:t>
            </a:r>
            <a:r>
              <a:rPr lang="en-US" b="1" dirty="0" smtClean="0"/>
              <a:t>case at your own organization</a:t>
            </a:r>
            <a:r>
              <a:rPr lang="en-US" dirty="0" smtClean="0"/>
              <a:t>.]</a:t>
            </a:r>
          </a:p>
          <a:p>
            <a:endParaRPr lang="en-US" dirty="0" smtClean="0"/>
          </a:p>
          <a:p>
            <a:r>
              <a:rPr lang="en-US" dirty="0" smtClean="0"/>
              <a:t>In the old paradigm, it is about finding a person or persons to blame. In this case, the organization could blame:</a:t>
            </a:r>
          </a:p>
          <a:p>
            <a:pPr marL="171450" indent="-171450">
              <a:buFont typeface="Arial" panose="020B0604020202020204" pitchFamily="34" charset="0"/>
              <a:buChar char="•"/>
            </a:pPr>
            <a:r>
              <a:rPr lang="en-US" dirty="0" smtClean="0"/>
              <a:t>Nurse</a:t>
            </a:r>
          </a:p>
          <a:p>
            <a:pPr marL="171450" indent="-171450">
              <a:buFont typeface="Arial" panose="020B0604020202020204" pitchFamily="34" charset="0"/>
              <a:buChar char="•"/>
            </a:pPr>
            <a:r>
              <a:rPr lang="en-US" dirty="0" smtClean="0"/>
              <a:t>Physician</a:t>
            </a:r>
          </a:p>
          <a:p>
            <a:pPr marL="171450" indent="-171450">
              <a:buFont typeface="Arial" panose="020B0604020202020204" pitchFamily="34" charset="0"/>
              <a:buChar char="•"/>
            </a:pPr>
            <a:r>
              <a:rPr lang="en-US" dirty="0" smtClean="0"/>
              <a:t>Others?</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21</a:t>
            </a:fld>
            <a:endParaRPr lang="en-US"/>
          </a:p>
        </p:txBody>
      </p:sp>
    </p:spTree>
    <p:extLst>
      <p:ext uri="{BB962C8B-B14F-4D97-AF65-F5344CB8AC3E}">
        <p14:creationId xmlns:p14="http://schemas.microsoft.com/office/powerpoint/2010/main" val="499781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an organization to be successful in getting event reports, the organization must have a Just Culture. </a:t>
            </a:r>
          </a:p>
          <a:p>
            <a:r>
              <a:rPr lang="en-US" sz="1200" kern="1200" dirty="0" smtClean="0">
                <a:solidFill>
                  <a:schemeClr val="tx1"/>
                </a:solidFill>
                <a:effectLst/>
                <a:latin typeface="+mn-lt"/>
                <a:ea typeface="+mn-ea"/>
                <a:cs typeface="+mn-cs"/>
              </a:rPr>
              <a:t>Just Culture principles are a crucial accompaniment to the CANDOR process framework and will spark the shared accountability that is necessary for the CANDOR process implementation to be successful.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a:t>
            </a:r>
            <a:r>
              <a:rPr lang="en-US" sz="1200" kern="1200" baseline="0" dirty="0" smtClean="0">
                <a:solidFill>
                  <a:schemeClr val="tx1"/>
                </a:solidFill>
                <a:effectLst/>
                <a:latin typeface="+mn-lt"/>
                <a:ea typeface="+mn-ea"/>
                <a:cs typeface="+mn-cs"/>
              </a:rPr>
              <a:t> Just Culture is so important to an organization’s culture, why do we still focus on blame?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Just Culture, not only is shared responsibility the norm, but a commitment to eliminating the possibility of error is widespread within the culture. This is a cornerstone of the CANDOR process of investigating the root cause of how an error occurred, including the human factors. The entire</a:t>
            </a:r>
            <a:r>
              <a:rPr lang="en-US" sz="1200" kern="1200" baseline="0" dirty="0" smtClean="0">
                <a:solidFill>
                  <a:schemeClr val="tx1"/>
                </a:solidFill>
                <a:effectLst/>
                <a:latin typeface="+mn-lt"/>
                <a:ea typeface="+mn-ea"/>
                <a:cs typeface="+mn-cs"/>
              </a:rPr>
              <a:t> organization must support this culture change.</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22</a:t>
            </a:fld>
            <a:endParaRPr lang="en-US"/>
          </a:p>
        </p:txBody>
      </p:sp>
    </p:spTree>
    <p:extLst>
      <p:ext uri="{BB962C8B-B14F-4D97-AF65-F5344CB8AC3E}">
        <p14:creationId xmlns:p14="http://schemas.microsoft.com/office/powerpoint/2010/main" val="3791947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Safety Attitudes:</a:t>
            </a:r>
          </a:p>
          <a:p>
            <a:pPr marL="228600" indent="-228600">
              <a:buFont typeface="+mj-lt"/>
              <a:buAutoNum type="arabicPeriod"/>
            </a:pPr>
            <a:r>
              <a:rPr lang="en-US" baseline="0" dirty="0" smtClean="0"/>
              <a:t>Dr. Lucian </a:t>
            </a:r>
            <a:r>
              <a:rPr lang="en-US" baseline="0" dirty="0" err="1" smtClean="0"/>
              <a:t>Leape</a:t>
            </a:r>
            <a:r>
              <a:rPr lang="en-US" baseline="0" dirty="0" smtClean="0"/>
              <a:t> stated, “The single greatest impediment to error prevention in the medical industry is that we punish people for making mistakes.”</a:t>
            </a:r>
          </a:p>
          <a:p>
            <a:pPr marL="228600" indent="-228600">
              <a:buFont typeface="+mj-lt"/>
              <a:buAutoNum type="arabicPeriod"/>
            </a:pPr>
            <a:r>
              <a:rPr lang="en-US" baseline="0" dirty="0" smtClean="0"/>
              <a:t>James Reason stated, “Fallibility is part of the human condition. We </a:t>
            </a:r>
            <a:r>
              <a:rPr lang="en-US" u="sng" baseline="0" dirty="0" smtClean="0"/>
              <a:t>cannot</a:t>
            </a:r>
            <a:r>
              <a:rPr lang="en-US" baseline="0" dirty="0" smtClean="0"/>
              <a:t> change the human condition. But we </a:t>
            </a:r>
            <a:r>
              <a:rPr lang="en-US" u="sng" baseline="0" dirty="0" smtClean="0"/>
              <a:t>can</a:t>
            </a:r>
            <a:r>
              <a:rPr lang="en-US" baseline="0" dirty="0" smtClean="0"/>
              <a:t> change the conditions under which people work.” </a:t>
            </a:r>
          </a:p>
        </p:txBody>
      </p:sp>
      <p:sp>
        <p:nvSpPr>
          <p:cNvPr id="4" name="Slide Number Placeholder 3"/>
          <p:cNvSpPr>
            <a:spLocks noGrp="1"/>
          </p:cNvSpPr>
          <p:nvPr>
            <p:ph type="sldNum" sz="quarter" idx="10"/>
          </p:nvPr>
        </p:nvSpPr>
        <p:spPr/>
        <p:txBody>
          <a:bodyPr/>
          <a:lstStyle/>
          <a:p>
            <a:fld id="{5A90AFB2-7E6F-4016-95E7-517A480E74E8}" type="slidenum">
              <a:rPr lang="en-US" smtClean="0"/>
              <a:pPr/>
              <a:t>23</a:t>
            </a:fld>
            <a:endParaRPr lang="en-US"/>
          </a:p>
        </p:txBody>
      </p:sp>
    </p:spTree>
    <p:extLst>
      <p:ext uri="{BB962C8B-B14F-4D97-AF65-F5344CB8AC3E}">
        <p14:creationId xmlns:p14="http://schemas.microsoft.com/office/powerpoint/2010/main" val="423842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Eliminating human error is a futile goal, as it is not a realistic approach.</a:t>
            </a:r>
          </a:p>
          <a:p>
            <a:r>
              <a:rPr lang="en-US" sz="1200" kern="1200" dirty="0" smtClean="0">
                <a:solidFill>
                  <a:schemeClr val="tx1"/>
                </a:solidFill>
                <a:effectLst/>
                <a:latin typeface="+mn-lt"/>
                <a:ea typeface="+mn-ea"/>
                <a:cs typeface="+mn-cs"/>
              </a:rPr>
              <a:t>The CANDOR process recommends that organizations take a systems approach with human factors integrated into the event analysis of an adverse event.  In this approach, the goal is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a:t>
            </a:r>
            <a:r>
              <a:rPr lang="en-US" sz="1200" b="1" kern="1200" dirty="0" smtClean="0">
                <a:solidFill>
                  <a:schemeClr val="tx1"/>
                </a:solidFill>
                <a:effectLst/>
                <a:latin typeface="+mn-lt"/>
                <a:ea typeface="+mn-ea"/>
                <a:cs typeface="+mn-cs"/>
              </a:rPr>
              <a:t>what </a:t>
            </a:r>
            <a:r>
              <a:rPr lang="en-US" sz="1200" kern="1200" dirty="0" smtClean="0">
                <a:solidFill>
                  <a:schemeClr val="tx1"/>
                </a:solidFill>
                <a:effectLst/>
                <a:latin typeface="+mn-lt"/>
                <a:ea typeface="+mn-ea"/>
                <a:cs typeface="+mn-cs"/>
              </a:rPr>
              <a:t>is responsible, not </a:t>
            </a:r>
            <a:r>
              <a:rPr lang="en-US" sz="1200" b="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is responsible, and focus on system solutions.</a:t>
            </a:r>
          </a:p>
          <a:p>
            <a:pPr marL="171450" lvl="0" indent="-171450" fontAlgn="ctr">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A90AFB2-7E6F-4016-95E7-517A480E74E8}" type="slidenum">
              <a:rPr lang="en-US" smtClean="0"/>
              <a:pPr/>
              <a:t>24</a:t>
            </a:fld>
            <a:endParaRPr lang="en-US"/>
          </a:p>
        </p:txBody>
      </p:sp>
    </p:spTree>
    <p:extLst>
      <p:ext uri="{BB962C8B-B14F-4D97-AF65-F5344CB8AC3E}">
        <p14:creationId xmlns:p14="http://schemas.microsoft.com/office/powerpoint/2010/main" val="245811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factors</a:t>
            </a:r>
            <a:r>
              <a:rPr lang="en-US" baseline="0" dirty="0" smtClean="0"/>
              <a:t> engineering is about redesigning the system within which humans work, as we don’t redesign humans. This approach is used in the aviation industry, and it is part of the safety culture in health care organizations. Another example of redesigning systems within which humans work is the field of ergonomics; as we work more at desks and computers, these areas are redesigned to help prevent injuries from working in this environment. This approach should be part of the safety culture in health care organizations.</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25</a:t>
            </a:fld>
            <a:endParaRPr lang="en-US"/>
          </a:p>
        </p:txBody>
      </p:sp>
    </p:spTree>
    <p:extLst>
      <p:ext uri="{BB962C8B-B14F-4D97-AF65-F5344CB8AC3E}">
        <p14:creationId xmlns:p14="http://schemas.microsoft.com/office/powerpoint/2010/main" val="75601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CANDOR process promotes the involvement of patients and families throughout the process. This concept can be very concerning for organizations, but the CANDOR process will help to address these issues. </a:t>
            </a:r>
          </a:p>
          <a:p>
            <a:endParaRPr lang="en-US" baseline="0" dirty="0" smtClean="0"/>
          </a:p>
          <a:p>
            <a:r>
              <a:rPr lang="en-US" baseline="0" dirty="0" smtClean="0"/>
              <a:t>Issues/Concerns:</a:t>
            </a:r>
          </a:p>
          <a:p>
            <a:pPr marL="171450" indent="-171450">
              <a:buFont typeface="Arial" panose="020B0604020202020204" pitchFamily="34" charset="0"/>
              <a:buChar char="•"/>
            </a:pPr>
            <a:r>
              <a:rPr lang="en-US" baseline="0" dirty="0" smtClean="0"/>
              <a:t>Patients may not know enough about health care systems—The CANDOR process encourages you not to make assumptions, and to interview patients and families to get their perspective on the event.</a:t>
            </a:r>
          </a:p>
          <a:p>
            <a:pPr marL="171450" indent="-171450">
              <a:buFont typeface="Arial" panose="020B0604020202020204" pitchFamily="34" charset="0"/>
              <a:buChar char="•"/>
            </a:pPr>
            <a:r>
              <a:rPr lang="en-US" baseline="0" dirty="0" smtClean="0"/>
              <a:t>Concerns about legal protections—Invite patients in appropriate settings (i.e., patient-safety committees), determine local QI privileges, and share this information with caregivers.</a:t>
            </a:r>
          </a:p>
          <a:p>
            <a:pPr marL="171450" indent="-171450">
              <a:buFont typeface="Arial" panose="020B0604020202020204" pitchFamily="34" charset="0"/>
              <a:buChar char="•"/>
            </a:pPr>
            <a:r>
              <a:rPr lang="en-US" baseline="0" dirty="0" smtClean="0"/>
              <a:t>Further distress to the family—Timing matters; but if you are open and continuously communicating with the patient and family, the organization will know the right time to approach them.</a:t>
            </a:r>
          </a:p>
          <a:p>
            <a:pPr marL="171450" indent="-171450">
              <a:buFont typeface="Arial" panose="020B0604020202020204" pitchFamily="34" charset="0"/>
              <a:buChar char="•"/>
            </a:pPr>
            <a:r>
              <a:rPr lang="en-US" baseline="0" dirty="0" smtClean="0"/>
              <a:t>Best way to involve patients and family—Provide various options, because not every patient/family will want the same thing. Having options allows them to select what works best.</a:t>
            </a:r>
          </a:p>
          <a:p>
            <a:endParaRPr lang="en-US" baseline="0" dirty="0" smtClean="0"/>
          </a:p>
        </p:txBody>
      </p:sp>
      <p:sp>
        <p:nvSpPr>
          <p:cNvPr id="4" name="Slide Number Placeholder 3"/>
          <p:cNvSpPr>
            <a:spLocks noGrp="1"/>
          </p:cNvSpPr>
          <p:nvPr>
            <p:ph type="sldNum" sz="quarter" idx="10"/>
          </p:nvPr>
        </p:nvSpPr>
        <p:spPr/>
        <p:txBody>
          <a:bodyPr/>
          <a:lstStyle/>
          <a:p>
            <a:fld id="{5A90AFB2-7E6F-4016-95E7-517A480E74E8}" type="slidenum">
              <a:rPr lang="en-US" smtClean="0"/>
              <a:pPr/>
              <a:t>26</a:t>
            </a:fld>
            <a:endParaRPr lang="en-US"/>
          </a:p>
        </p:txBody>
      </p:sp>
    </p:spTree>
    <p:extLst>
      <p:ext uri="{BB962C8B-B14F-4D97-AF65-F5344CB8AC3E}">
        <p14:creationId xmlns:p14="http://schemas.microsoft.com/office/powerpoint/2010/main" val="1832360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culture of the CANDOR process provides the</a:t>
            </a:r>
            <a:r>
              <a:rPr lang="en-US" baseline="0" dirty="0" smtClean="0"/>
              <a:t> opportunity for </a:t>
            </a:r>
            <a:r>
              <a:rPr lang="en-US" dirty="0" smtClean="0"/>
              <a:t>continuous</a:t>
            </a:r>
            <a:r>
              <a:rPr lang="en-US" baseline="0" dirty="0" smtClean="0"/>
              <a:t> learning </a:t>
            </a:r>
            <a:r>
              <a:rPr lang="en-US" dirty="0" smtClean="0"/>
              <a:t>a</a:t>
            </a:r>
            <a:r>
              <a:rPr lang="en-US" sz="1200" kern="1200" dirty="0" smtClean="0">
                <a:solidFill>
                  <a:schemeClr val="tx1"/>
                </a:solidFill>
                <a:effectLst/>
                <a:latin typeface="+mn-lt"/>
                <a:ea typeface="+mn-ea"/>
                <a:cs typeface="+mn-cs"/>
              </a:rPr>
              <a:t>fter the resolution of a CANDOR event.</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information feeds into the organization’s metrics, allowing for clarification and improvement of the CANDOR processes and preventing similar harm events from occurring in the future.</a:t>
            </a:r>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27</a:t>
            </a:fld>
            <a:endParaRPr lang="en-US"/>
          </a:p>
        </p:txBody>
      </p:sp>
    </p:spTree>
    <p:extLst>
      <p:ext uri="{BB962C8B-B14F-4D97-AF65-F5344CB8AC3E}">
        <p14:creationId xmlns:p14="http://schemas.microsoft.com/office/powerpoint/2010/main" val="1765070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is at the heart of the CANDOR process. But the communication needs to be tailored for the audience and engaged in by individuals who understand the art of communication and have received </a:t>
            </a:r>
            <a:r>
              <a:rPr lang="en-US" baseline="0" dirty="0" smtClean="0"/>
              <a:t>communication </a:t>
            </a:r>
            <a:r>
              <a:rPr lang="en-US" dirty="0" smtClean="0"/>
              <a:t>training. Communication with the patient</a:t>
            </a:r>
            <a:r>
              <a:rPr lang="en-US" baseline="0" dirty="0" smtClean="0"/>
              <a:t> and family needs to be honest, open, and truthful and contain the facts of what is known at that moment. But it has to convey empathy and sincerity. Communication with the caregivers involved in the event needs to be supportive and ongoing.</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28</a:t>
            </a:fld>
            <a:endParaRPr lang="en-US"/>
          </a:p>
        </p:txBody>
      </p:sp>
    </p:spTree>
    <p:extLst>
      <p:ext uri="{BB962C8B-B14F-4D97-AF65-F5344CB8AC3E}">
        <p14:creationId xmlns:p14="http://schemas.microsoft.com/office/powerpoint/2010/main" val="353148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CANDOR process, there</a:t>
            </a:r>
            <a:r>
              <a:rPr lang="en-US" baseline="0" dirty="0" smtClean="0"/>
              <a:t> is training for CANDOR Communication Leads, as not everyone is a good communicator. We all can identify who is a good communicator and who we would want to give us difficult or bad news.  These disclosure conversations can be emotionally difficult, not only for the patient and family, but also for clinician communicating with the patient/family. Not all clinicians should be conducting this initial communication with patients/families. It is important that, as part of the CANDOR process, clinicians reach out to the CANDOR Communication Leads to enlist help these conversations.</a:t>
            </a:r>
          </a:p>
        </p:txBody>
      </p:sp>
      <p:sp>
        <p:nvSpPr>
          <p:cNvPr id="4" name="Slide Number Placeholder 3"/>
          <p:cNvSpPr>
            <a:spLocks noGrp="1"/>
          </p:cNvSpPr>
          <p:nvPr>
            <p:ph type="sldNum" sz="quarter" idx="10"/>
          </p:nvPr>
        </p:nvSpPr>
        <p:spPr/>
        <p:txBody>
          <a:bodyPr/>
          <a:lstStyle/>
          <a:p>
            <a:fld id="{5A90AFB2-7E6F-4016-95E7-517A480E74E8}" type="slidenum">
              <a:rPr lang="en-US" smtClean="0"/>
              <a:pPr/>
              <a:t>29</a:t>
            </a:fld>
            <a:endParaRPr lang="en-US"/>
          </a:p>
        </p:txBody>
      </p:sp>
    </p:spTree>
    <p:extLst>
      <p:ext uri="{BB962C8B-B14F-4D97-AF65-F5344CB8AC3E}">
        <p14:creationId xmlns:p14="http://schemas.microsoft.com/office/powerpoint/2010/main" val="183040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a:t>
            </a:r>
            <a:r>
              <a:rPr lang="en-US" baseline="0" dirty="0" smtClean="0"/>
              <a:t>presentation goals are to:</a:t>
            </a:r>
            <a:endParaRPr lang="en-US" dirty="0" smtClean="0"/>
          </a:p>
          <a:p>
            <a:pPr marL="171450" indent="-171450">
              <a:buFont typeface="Arial" panose="020B0604020202020204" pitchFamily="34" charset="0"/>
              <a:buChar char="•"/>
            </a:pPr>
            <a:r>
              <a:rPr lang="en-US" dirty="0" smtClean="0"/>
              <a:t>Highlight the gap between optimal response to medical injury</a:t>
            </a:r>
            <a:r>
              <a:rPr lang="en-US" baseline="0" dirty="0" smtClean="0"/>
              <a:t> and current practices, and identify the reasons for this gap.</a:t>
            </a:r>
          </a:p>
          <a:p>
            <a:pPr marL="171450" indent="-171450">
              <a:buFont typeface="Arial" panose="020B0604020202020204" pitchFamily="34" charset="0"/>
              <a:buChar char="•"/>
            </a:pPr>
            <a:r>
              <a:rPr lang="en-US" baseline="0" dirty="0" smtClean="0"/>
              <a:t>Describe the CANDOR process and how this toolkit will help organizations improve their response to medical injury.</a:t>
            </a:r>
          </a:p>
          <a:p>
            <a:pPr marL="171450" indent="-171450">
              <a:buFont typeface="Arial" panose="020B0604020202020204" pitchFamily="34" charset="0"/>
              <a:buChar char="•"/>
            </a:pPr>
            <a:r>
              <a:rPr lang="en-US" baseline="0" dirty="0" smtClean="0"/>
              <a:t>Discuss next steps in the CANDOR implementation process.</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a:t>
            </a:fld>
            <a:endParaRPr lang="en-US"/>
          </a:p>
        </p:txBody>
      </p:sp>
    </p:spTree>
    <p:extLst>
      <p:ext uri="{BB962C8B-B14F-4D97-AF65-F5344CB8AC3E}">
        <p14:creationId xmlns:p14="http://schemas.microsoft.com/office/powerpoint/2010/main" val="3516276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watch this video, as it demonstrates what happens when our communication is not handled well.</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30</a:t>
            </a:fld>
            <a:endParaRPr lang="en-US"/>
          </a:p>
        </p:txBody>
      </p:sp>
    </p:spTree>
    <p:extLst>
      <p:ext uri="{BB962C8B-B14F-4D97-AF65-F5344CB8AC3E}">
        <p14:creationId xmlns:p14="http://schemas.microsoft.com/office/powerpoint/2010/main" val="590248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a:t>
            </a:r>
            <a:r>
              <a:rPr lang="en-US" baseline="0" dirty="0" smtClean="0"/>
              <a:t> have learned from patients and families after a serious harm event is that every hour that goes by without effective communication results in additional harm to the patient/family. It is important that communication with the patient and family is planned and structured to meet the goals of the patient and family.</a:t>
            </a:r>
          </a:p>
          <a:p>
            <a:endParaRPr lang="en-US" baseline="0" dirty="0" smtClean="0"/>
          </a:p>
          <a:p>
            <a:r>
              <a:rPr lang="en-US" baseline="0" dirty="0" smtClean="0"/>
              <a:t>Keys to remember about the disclosure:</a:t>
            </a:r>
          </a:p>
          <a:p>
            <a:pPr marL="171450" indent="-171450">
              <a:buFont typeface="Arial" panose="020B0604020202020204" pitchFamily="34" charset="0"/>
              <a:buChar char="•"/>
            </a:pPr>
            <a:r>
              <a:rPr lang="en-US" baseline="0" dirty="0" smtClean="0"/>
              <a:t>Disclosure is a </a:t>
            </a:r>
            <a:r>
              <a:rPr lang="en-US" b="1" baseline="0" dirty="0" smtClean="0"/>
              <a:t>process</a:t>
            </a:r>
            <a:r>
              <a:rPr lang="en-US" baseline="0" dirty="0" smtClean="0"/>
              <a:t>, not a single event.</a:t>
            </a:r>
          </a:p>
          <a:p>
            <a:pPr marL="171450" indent="-171450">
              <a:buFont typeface="Arial" panose="020B0604020202020204" pitchFamily="34" charset="0"/>
              <a:buChar char="•"/>
            </a:pPr>
            <a:r>
              <a:rPr lang="en-US" baseline="0" dirty="0" smtClean="0"/>
              <a:t>Explain what happened, and reveal the facts known at the time.</a:t>
            </a:r>
          </a:p>
          <a:p>
            <a:pPr marL="171450" indent="-171450">
              <a:buFont typeface="Arial" panose="020B0604020202020204" pitchFamily="34" charset="0"/>
              <a:buChar char="•"/>
            </a:pPr>
            <a:r>
              <a:rPr lang="en-US" baseline="0" dirty="0" smtClean="0"/>
              <a:t>Explain to the patient and family how the event could affect their treatment plan.</a:t>
            </a:r>
          </a:p>
          <a:p>
            <a:pPr marL="171450" indent="-171450">
              <a:buFont typeface="Arial" panose="020B0604020202020204" pitchFamily="34" charset="0"/>
              <a:buChar char="•"/>
            </a:pPr>
            <a:r>
              <a:rPr lang="en-US" baseline="0" dirty="0" smtClean="0"/>
              <a:t>Offer a genuine expression of regret/apology for the event.</a:t>
            </a:r>
          </a:p>
          <a:p>
            <a:pPr marL="171450" indent="-171450">
              <a:buFont typeface="Arial" panose="020B0604020202020204" pitchFamily="34" charset="0"/>
              <a:buChar char="•"/>
            </a:pPr>
            <a:r>
              <a:rPr lang="en-US" baseline="0" dirty="0" smtClean="0"/>
              <a:t>Explain how the event will undergo an investigation, and as more information is discovered, information will be shared with the patient and family.</a:t>
            </a:r>
          </a:p>
          <a:p>
            <a:pPr marL="171450" indent="-171450">
              <a:buFont typeface="Arial" panose="020B0604020202020204" pitchFamily="34" charset="0"/>
              <a:buChar char="•"/>
            </a:pPr>
            <a:r>
              <a:rPr lang="en-US" baseline="0" dirty="0" smtClean="0"/>
              <a:t>Establish a hospital contact person for the patient and family to contact with questions/concerns.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Organizational leadership and support for the CANDOR process are key to ensure that it occurs.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31</a:t>
            </a:fld>
            <a:endParaRPr lang="en-US"/>
          </a:p>
        </p:txBody>
      </p:sp>
    </p:spTree>
    <p:extLst>
      <p:ext uri="{BB962C8B-B14F-4D97-AF65-F5344CB8AC3E}">
        <p14:creationId xmlns:p14="http://schemas.microsoft.com/office/powerpoint/2010/main" val="280873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1" charset="0"/>
                <a:ea typeface="ＭＳ Ｐゴシック" pitchFamily="-1" charset="-128"/>
                <a:cs typeface="ＭＳ Ｐゴシック" pitchFamily="-1" charset="-128"/>
              </a:rPr>
              <a:t>Additional tips to help the disclosure conversation:</a:t>
            </a:r>
          </a:p>
          <a:p>
            <a:pPr marL="171450" indent="-171450">
              <a:buFont typeface="Arial" panose="020B0604020202020204" pitchFamily="34" charset="0"/>
              <a:buChar char="•"/>
            </a:pPr>
            <a:r>
              <a:rPr lang="en-US" dirty="0" smtClean="0">
                <a:latin typeface="Arial" pitchFamily="-1" charset="0"/>
                <a:ea typeface="ＭＳ Ｐゴシック" pitchFamily="-1" charset="-128"/>
                <a:cs typeface="ＭＳ Ｐゴシック" pitchFamily="-1" charset="-128"/>
              </a:rPr>
              <a:t>Be yourself—Let them see your emotions/empathy.</a:t>
            </a:r>
          </a:p>
          <a:p>
            <a:pPr marL="171450" indent="-171450">
              <a:buFont typeface="Arial" panose="020B0604020202020204" pitchFamily="34" charset="0"/>
              <a:buChar char="•"/>
            </a:pPr>
            <a:r>
              <a:rPr lang="en-US" dirty="0" smtClean="0">
                <a:latin typeface="Arial" pitchFamily="-1" charset="0"/>
                <a:ea typeface="ＭＳ Ｐゴシック" pitchFamily="-1" charset="-128"/>
                <a:cs typeface="ＭＳ Ｐゴシック" pitchFamily="-1" charset="-128"/>
              </a:rPr>
              <a:t>Prepare for the conversation, and consider</a:t>
            </a:r>
            <a:r>
              <a:rPr lang="en-US" baseline="0" dirty="0" smtClean="0">
                <a:latin typeface="Arial" pitchFamily="-1" charset="0"/>
                <a:ea typeface="ＭＳ Ｐゴシック" pitchFamily="-1" charset="-128"/>
                <a:cs typeface="ＭＳ Ｐゴシック" pitchFamily="-1" charset="-128"/>
              </a:rPr>
              <a:t> their potential reactions or questions.</a:t>
            </a:r>
          </a:p>
          <a:p>
            <a:pPr marL="171450" indent="-171450">
              <a:buFont typeface="Arial" panose="020B0604020202020204" pitchFamily="34" charset="0"/>
              <a:buChar char="•"/>
            </a:pPr>
            <a:r>
              <a:rPr lang="en-US" baseline="0" dirty="0" smtClean="0">
                <a:latin typeface="Arial" pitchFamily="-1" charset="0"/>
                <a:ea typeface="ＭＳ Ｐゴシック" pitchFamily="-1" charset="-128"/>
                <a:cs typeface="ＭＳ Ｐゴシック" pitchFamily="-1" charset="-128"/>
              </a:rPr>
              <a:t>Avoid blaming other people, departments, or systems, especially when the facts aren’t there to support this.</a:t>
            </a:r>
          </a:p>
          <a:p>
            <a:pPr marL="171450" indent="-171450">
              <a:buFont typeface="Arial" panose="020B0604020202020204" pitchFamily="34" charset="0"/>
              <a:buChar char="•"/>
            </a:pPr>
            <a:r>
              <a:rPr lang="en-US" baseline="0" dirty="0" smtClean="0">
                <a:latin typeface="Arial" pitchFamily="-1" charset="0"/>
                <a:ea typeface="ＭＳ Ｐゴシック" pitchFamily="-1" charset="-128"/>
                <a:cs typeface="ＭＳ Ｐゴシック" pitchFamily="-1" charset="-128"/>
              </a:rPr>
              <a:t>As a team, discuss who should be in the room when having conversations with the patient and family.</a:t>
            </a:r>
          </a:p>
          <a:p>
            <a:pPr marL="171450" indent="-171450">
              <a:buFont typeface="Arial" panose="020B0604020202020204" pitchFamily="34" charset="0"/>
              <a:buChar char="•"/>
            </a:pPr>
            <a:r>
              <a:rPr lang="en-US" baseline="0" dirty="0" smtClean="0">
                <a:latin typeface="Arial" pitchFamily="-1" charset="0"/>
                <a:ea typeface="ＭＳ Ｐゴシック" pitchFamily="-1" charset="-128"/>
                <a:cs typeface="ＭＳ Ｐゴシック" pitchFamily="-1" charset="-128"/>
              </a:rPr>
              <a:t>Use your resources, and get help in preparing for these conversations—your organization may develop a process related to disclosure, and it is important to follow that process.</a:t>
            </a:r>
            <a:endParaRPr lang="en-US" dirty="0" smtClean="0">
              <a:latin typeface="Arial" pitchFamily="-1" charset="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32</a:t>
            </a:fld>
            <a:endParaRPr lang="en-US"/>
          </a:p>
        </p:txBody>
      </p:sp>
    </p:spTree>
    <p:extLst>
      <p:ext uri="{BB962C8B-B14F-4D97-AF65-F5344CB8AC3E}">
        <p14:creationId xmlns:p14="http://schemas.microsoft.com/office/powerpoint/2010/main" val="2418505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1" charset="0"/>
                <a:ea typeface="ＭＳ Ｐゴシック" pitchFamily="-1" charset="-128"/>
                <a:cs typeface="ＭＳ Ｐゴシック" pitchFamily="-1" charset="-128"/>
              </a:rPr>
              <a:t>As we can see from the data,</a:t>
            </a:r>
            <a:r>
              <a:rPr lang="en-US" baseline="0" dirty="0" smtClean="0">
                <a:latin typeface="Arial" pitchFamily="-1" charset="0"/>
                <a:ea typeface="ＭＳ Ｐゴシック" pitchFamily="-1" charset="-128"/>
                <a:cs typeface="ＭＳ Ｐゴシック" pitchFamily="-1" charset="-128"/>
              </a:rPr>
              <a:t> there is still work to be done in open and transparent communication. The CANDOR process can help clinicians and organizations feel more comfortable with the act of disclosure, and patients and families will have communication that meets their expectations.</a:t>
            </a:r>
            <a:endParaRPr lang="en-US" dirty="0" smtClean="0">
              <a:latin typeface="Arial" pitchFamily="-1" charset="0"/>
              <a:ea typeface="ＭＳ Ｐゴシック" pitchFamily="-1" charset="-128"/>
              <a:cs typeface="ＭＳ Ｐゴシック" pitchFamily="-1" charset="-128"/>
            </a:endParaRPr>
          </a:p>
          <a:p>
            <a:endParaRPr lang="en-US" dirty="0" smtClean="0"/>
          </a:p>
        </p:txBody>
      </p:sp>
      <p:sp>
        <p:nvSpPr>
          <p:cNvPr id="4" name="Slide Number Placeholder 3"/>
          <p:cNvSpPr>
            <a:spLocks noGrp="1"/>
          </p:cNvSpPr>
          <p:nvPr>
            <p:ph type="sldNum" sz="quarter" idx="10"/>
          </p:nvPr>
        </p:nvSpPr>
        <p:spPr/>
        <p:txBody>
          <a:bodyPr/>
          <a:lstStyle/>
          <a:p>
            <a:fld id="{5A90AFB2-7E6F-4016-95E7-517A480E74E8}" type="slidenum">
              <a:rPr lang="en-US" smtClean="0"/>
              <a:pPr/>
              <a:t>33</a:t>
            </a:fld>
            <a:endParaRPr lang="en-US"/>
          </a:p>
        </p:txBody>
      </p:sp>
    </p:spTree>
    <p:extLst>
      <p:ext uri="{BB962C8B-B14F-4D97-AF65-F5344CB8AC3E}">
        <p14:creationId xmlns:p14="http://schemas.microsoft.com/office/powerpoint/2010/main" val="2675889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 organization responds to the event, part of the CANDOR process Response is the activation of the organization’s </a:t>
            </a:r>
            <a:r>
              <a:rPr lang="en-US" b="0" dirty="0" smtClean="0"/>
              <a:t>Care for the Caregiver </a:t>
            </a:r>
            <a:r>
              <a:rPr lang="en-US" dirty="0" smtClean="0"/>
              <a:t>program.</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34</a:t>
            </a:fld>
            <a:endParaRPr lang="en-US"/>
          </a:p>
        </p:txBody>
      </p:sp>
    </p:spTree>
    <p:extLst>
      <p:ext uri="{BB962C8B-B14F-4D97-AF65-F5344CB8AC3E}">
        <p14:creationId xmlns:p14="http://schemas.microsoft.com/office/powerpoint/2010/main" val="101134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Involvement in a medical error can increase a clinician’s: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Chance for burnout.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Likelihood of involvement in future errors.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Risk of depression.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Risk of suicide.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Leaving the practice of medicine, nursing, or other practice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90AFB2-7E6F-4016-95E7-517A480E74E8}" type="slidenum">
              <a:rPr lang="en-US" smtClean="0"/>
              <a:pPr/>
              <a:t>35</a:t>
            </a:fld>
            <a:endParaRPr lang="en-US"/>
          </a:p>
        </p:txBody>
      </p:sp>
    </p:spTree>
    <p:extLst>
      <p:ext uri="{BB962C8B-B14F-4D97-AF65-F5344CB8AC3E}">
        <p14:creationId xmlns:p14="http://schemas.microsoft.com/office/powerpoint/2010/main" val="3343062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the organization </a:t>
            </a:r>
            <a:r>
              <a:rPr lang="en-US" sz="1200" b="0" kern="1200" dirty="0" smtClean="0">
                <a:solidFill>
                  <a:schemeClr val="tx1"/>
                </a:solidFill>
                <a:effectLst/>
                <a:latin typeface="+mn-lt"/>
                <a:ea typeface="+mn-ea"/>
                <a:cs typeface="+mn-cs"/>
              </a:rPr>
              <a:t>Medically Induced Trauma Support Services </a:t>
            </a:r>
            <a:r>
              <a:rPr lang="en-US" sz="1200" kern="1200" dirty="0" smtClean="0">
                <a:solidFill>
                  <a:schemeClr val="tx1"/>
                </a:solidFill>
                <a:effectLst/>
                <a:latin typeface="+mn-lt"/>
                <a:ea typeface="+mn-ea"/>
                <a:cs typeface="+mn-cs"/>
              </a:rPr>
              <a:t>(or “MITSS”), the </a:t>
            </a:r>
            <a:r>
              <a:rPr lang="en-US" sz="1200" b="0" kern="1200" dirty="0" smtClean="0">
                <a:solidFill>
                  <a:schemeClr val="tx1"/>
                </a:solidFill>
                <a:effectLst/>
                <a:latin typeface="+mn-lt"/>
                <a:ea typeface="+mn-ea"/>
                <a:cs typeface="+mn-cs"/>
              </a:rPr>
              <a:t>National Quality Forum </a:t>
            </a:r>
            <a:r>
              <a:rPr lang="en-US" sz="1200" kern="1200" dirty="0" smtClean="0">
                <a:solidFill>
                  <a:schemeClr val="tx1"/>
                </a:solidFill>
                <a:effectLst/>
                <a:latin typeface="+mn-lt"/>
                <a:ea typeface="+mn-ea"/>
                <a:cs typeface="+mn-cs"/>
              </a:rPr>
              <a:t>has published guidance in a “safe practice” on caring for caregivers after an adverse event.</a:t>
            </a:r>
          </a:p>
          <a:p>
            <a:r>
              <a:rPr lang="en-US" sz="1200" kern="1200" dirty="0" smtClean="0">
                <a:solidFill>
                  <a:schemeClr val="tx1"/>
                </a:solidFill>
                <a:effectLst/>
                <a:latin typeface="+mn-lt"/>
                <a:ea typeface="+mn-ea"/>
                <a:cs typeface="+mn-cs"/>
              </a:rPr>
              <a:t>It explains that after an adverse event, regardless of whether it is due to human or system error, all employees involved (including administrators, clinical providers, and other staff), should receive care.  It should be timely, systematic, just, respectful, and compassionate.  If needed, supportive medical care should be offered, and the involved employees should be offered to meaningfully participate in the event investigation, in hopes that they contribute to efforts designed to prevent future events.</a:t>
            </a:r>
          </a:p>
          <a:p>
            <a:r>
              <a:rPr lang="en-US" sz="1200" kern="1200" dirty="0" smtClean="0">
                <a:solidFill>
                  <a:schemeClr val="tx1"/>
                </a:solidFill>
                <a:effectLst/>
                <a:latin typeface="+mn-lt"/>
                <a:ea typeface="+mn-ea"/>
                <a:cs typeface="+mn-cs"/>
              </a:rPr>
              <a:t>An organization that implements the CANDOR process must support not only the patients/families affected by an adverse event, but also the providers who care for the patients/families.</a:t>
            </a:r>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5A90AFB2-7E6F-4016-95E7-517A480E74E8}" type="slidenum">
              <a:rPr lang="en-US" smtClean="0"/>
              <a:pPr/>
              <a:t>36</a:t>
            </a:fld>
            <a:endParaRPr lang="en-US"/>
          </a:p>
        </p:txBody>
      </p:sp>
    </p:spTree>
    <p:extLst>
      <p:ext uri="{BB962C8B-B14F-4D97-AF65-F5344CB8AC3E}">
        <p14:creationId xmlns:p14="http://schemas.microsoft.com/office/powerpoint/2010/main" val="3975100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Resolution can be defined as the act of solving a problem, dispute, or contentious matter. In the CANDOR process, this definition applies as well, but resolution does not equate to a financial settlement. Rather, resolution is a process that addresses patients’ expectations. Resolution should lead to a settlement of issues</a:t>
            </a:r>
            <a:r>
              <a:rPr lang="en-US" sz="1200" kern="1200" baseline="0" dirty="0" smtClean="0">
                <a:solidFill>
                  <a:schemeClr val="tx1"/>
                </a:solidFill>
                <a:effectLst/>
                <a:latin typeface="+mn-lt"/>
                <a:ea typeface="+mn-ea"/>
                <a:cs typeface="+mn-cs"/>
              </a:rPr>
              <a:t> related to the adverse event, but doesn’t always lead to a financial settlement.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37</a:t>
            </a:fld>
            <a:endParaRPr lang="en-US"/>
          </a:p>
        </p:txBody>
      </p:sp>
    </p:spTree>
    <p:extLst>
      <p:ext uri="{BB962C8B-B14F-4D97-AF65-F5344CB8AC3E}">
        <p14:creationId xmlns:p14="http://schemas.microsoft.com/office/powerpoint/2010/main" val="101134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a:t>
            </a:r>
            <a:r>
              <a:rPr lang="en-US" baseline="0" dirty="0" smtClean="0"/>
              <a:t> September 27, 2013, column in </a:t>
            </a:r>
            <a:r>
              <a:rPr lang="en-US" i="1" baseline="0" dirty="0" smtClean="0"/>
              <a:t>Elle</a:t>
            </a:r>
            <a:r>
              <a:rPr lang="en-US" baseline="0" dirty="0" smtClean="0"/>
              <a:t>, journalist Celia Barbour chronicled her experience having a vein nicked during arm surgery, an injury that nearly killed her (http://www.elle.com/beauty/health-fitness/medical-malpractice-personal-essay). The surgeon gave her an immediate and sensitive apology for the error, accepting full responsibility.  But no one offered her compensation, beyond the surgeon waiving his portion of the bill.  She hasn’t sued—yet—but months later, she still struggles with whether the apology was enough.</a:t>
            </a:r>
          </a:p>
          <a:p>
            <a:endParaRPr lang="en-US" baseline="0" dirty="0" smtClean="0"/>
          </a:p>
          <a:p>
            <a:r>
              <a:rPr lang="en-US" baseline="0" dirty="0" smtClean="0"/>
              <a:t>This story illustrates the progress we’ve made toward accountability for error in medical care…and also what we haven’t yet been able to do for injured patients, which is to proactively offer just  compensation.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38</a:t>
            </a:fld>
            <a:endParaRPr lang="en-US"/>
          </a:p>
        </p:txBody>
      </p:sp>
    </p:spTree>
    <p:extLst>
      <p:ext uri="{BB962C8B-B14F-4D97-AF65-F5344CB8AC3E}">
        <p14:creationId xmlns:p14="http://schemas.microsoft.com/office/powerpoint/2010/main" val="2500146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concept of accountability relates to w</a:t>
            </a:r>
            <a:r>
              <a:rPr lang="en-US" dirty="0" smtClean="0"/>
              <a:t>hat patients want, following an adverse event, from their care providers and from the organization.</a:t>
            </a:r>
            <a:r>
              <a:rPr lang="en-US" baseline="0" dirty="0" smtClean="0"/>
              <a:t> Patients want:</a:t>
            </a:r>
          </a:p>
          <a:p>
            <a:pPr marL="171450" indent="-171450">
              <a:buFont typeface="Arial" panose="020B0604020202020204" pitchFamily="34" charset="0"/>
              <a:buChar char="•"/>
            </a:pPr>
            <a:r>
              <a:rPr lang="en-US" baseline="0" dirty="0" smtClean="0"/>
              <a:t>An ex</a:t>
            </a:r>
            <a:r>
              <a:rPr lang="en-US" dirty="0" smtClean="0"/>
              <a:t>planation.</a:t>
            </a:r>
          </a:p>
          <a:p>
            <a:pPr marL="171450" indent="-171450">
              <a:buFont typeface="Arial" panose="020B0604020202020204" pitchFamily="34" charset="0"/>
              <a:buChar char="•"/>
            </a:pPr>
            <a:r>
              <a:rPr lang="en-US" dirty="0" smtClean="0"/>
              <a:t>An apology.</a:t>
            </a:r>
          </a:p>
          <a:p>
            <a:pPr marL="171450" indent="-171450">
              <a:buFont typeface="Arial" panose="020B0604020202020204" pitchFamily="34" charset="0"/>
              <a:buChar char="•"/>
            </a:pPr>
            <a:r>
              <a:rPr lang="en-US" dirty="0" smtClean="0"/>
              <a:t>An understanding of the changes that have been made to prevent harm to another patient. </a:t>
            </a:r>
          </a:p>
          <a:p>
            <a:pPr marL="0" indent="0">
              <a:buFont typeface="Arial" panose="020B0604020202020204" pitchFamily="34" charset="0"/>
              <a:buNone/>
            </a:pPr>
            <a:r>
              <a:rPr lang="en-US" dirty="0" smtClean="0"/>
              <a:t>Patients are looking for the actions the organization</a:t>
            </a:r>
            <a:r>
              <a:rPr lang="en-US" baseline="0" dirty="0" smtClean="0"/>
              <a:t> is doing to prevent and learn from the adverse event.</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39</a:t>
            </a:fld>
            <a:endParaRPr lang="en-US"/>
          </a:p>
        </p:txBody>
      </p:sp>
    </p:spTree>
    <p:extLst>
      <p:ext uri="{BB962C8B-B14F-4D97-AF65-F5344CB8AC3E}">
        <p14:creationId xmlns:p14="http://schemas.microsoft.com/office/powerpoint/2010/main" val="73718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of us in health care want to provide</a:t>
            </a:r>
            <a:r>
              <a:rPr lang="en-US" baseline="0" dirty="0" smtClean="0"/>
              <a:t> excellent, high-quality medical care, but despite all of our patient safety work, patient harm is too common.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Organizations have quality and safety programs, but many struggle to ensure that solutions to errors are really addressing the cause of the error and not just checking the box on their process when they do their analysis of the error.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Patients want a health care organization, physician and/or care provider to be fully transparent when an error occurs, but often this doesn’t happen.</a:t>
            </a:r>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a:t>
            </a:fld>
            <a:endParaRPr lang="en-US"/>
          </a:p>
        </p:txBody>
      </p:sp>
    </p:spTree>
    <p:extLst>
      <p:ext uri="{BB962C8B-B14F-4D97-AF65-F5344CB8AC3E}">
        <p14:creationId xmlns:p14="http://schemas.microsoft.com/office/powerpoint/2010/main" val="351083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Resolution can truly occur only after the organization has completed its investigation and analysis of the event. Remember</a:t>
            </a:r>
            <a:r>
              <a:rPr lang="en-US" baseline="0" dirty="0" smtClean="0"/>
              <a:t> that disclosure is a </a:t>
            </a:r>
            <a:r>
              <a:rPr lang="en-US" b="1" baseline="0" dirty="0" smtClean="0"/>
              <a:t>process</a:t>
            </a:r>
            <a:r>
              <a:rPr lang="en-US" baseline="0" dirty="0" smtClean="0"/>
              <a:t>, and the first step is to:</a:t>
            </a:r>
          </a:p>
          <a:p>
            <a:pPr marL="171450" indent="-171450">
              <a:buFont typeface="Arial" panose="020B0604020202020204" pitchFamily="34" charset="0"/>
              <a:buChar char="•"/>
            </a:pPr>
            <a:r>
              <a:rPr lang="en-US" baseline="0" dirty="0" smtClean="0"/>
              <a:t>Let the patient and family know an adverse event occurred and then:</a:t>
            </a:r>
          </a:p>
          <a:p>
            <a:pPr marL="628650" lvl="1" indent="-171450">
              <a:buFont typeface="Arial" panose="020B0604020202020204" pitchFamily="34" charset="0"/>
              <a:buChar char="•"/>
            </a:pPr>
            <a:r>
              <a:rPr lang="en-US" baseline="0" dirty="0" smtClean="0"/>
              <a:t>After the organization investigates the event, present the results to the patient/family, along with information as to what action the organization is taking to prevent a similar event from occurring again. </a:t>
            </a:r>
          </a:p>
          <a:p>
            <a:pPr marL="1085850" lvl="2" indent="-171450">
              <a:buFont typeface="Arial" panose="020B0604020202020204" pitchFamily="34" charset="0"/>
              <a:buChar char="•"/>
            </a:pPr>
            <a:r>
              <a:rPr lang="en-US" baseline="0" dirty="0" smtClean="0"/>
              <a:t>After the family receives this information, the organization convenes another meeting with the patient and family to discuss:</a:t>
            </a:r>
          </a:p>
          <a:p>
            <a:pPr marL="1543050" lvl="3" indent="-171450">
              <a:buFont typeface="Arial" panose="020B0604020202020204" pitchFamily="34" charset="0"/>
              <a:buChar char="•"/>
            </a:pPr>
            <a:r>
              <a:rPr lang="en-US" baseline="0" dirty="0" smtClean="0"/>
              <a:t>Whether the care provided met the standard of care or not. </a:t>
            </a:r>
          </a:p>
          <a:p>
            <a:pPr marL="1543050" lvl="3" indent="-171450">
              <a:buFont typeface="Arial" panose="020B0604020202020204" pitchFamily="34" charset="0"/>
              <a:buChar char="•"/>
            </a:pPr>
            <a:r>
              <a:rPr lang="en-US" baseline="0" dirty="0" smtClean="0"/>
              <a:t>Whether the organization has determined, based on the analysis of the event and other factors, that the event warrants compensation for the patient/family. </a:t>
            </a:r>
          </a:p>
          <a:p>
            <a:pPr marL="628650" lvl="1" indent="-171450">
              <a:buFont typeface="Arial" panose="020B0604020202020204" pitchFamily="34" charset="0"/>
              <a:buChar char="•"/>
            </a:pPr>
            <a:r>
              <a:rPr lang="en-US" baseline="0" dirty="0" smtClean="0"/>
              <a:t>Understand that this part of the CANDOR process can also be very emotionally charged, but for different reasons. The organization needs to select individuals for these conversations who can effectively communicate with patients and families. As part of the CANDOR implementation process, these skills will be discussed, and tools will be presented to help the organization implement a the resolution component of the CANDOR process at their organization.</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40</a:t>
            </a:fld>
            <a:endParaRPr lang="en-US"/>
          </a:p>
        </p:txBody>
      </p:sp>
    </p:spTree>
    <p:extLst>
      <p:ext uri="{BB962C8B-B14F-4D97-AF65-F5344CB8AC3E}">
        <p14:creationId xmlns:p14="http://schemas.microsoft.com/office/powerpoint/2010/main" val="358329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the CANDOR process</a:t>
            </a:r>
            <a:r>
              <a:rPr lang="en-US" baseline="0" dirty="0" smtClean="0"/>
              <a:t> can be broken down into three major buckets:</a:t>
            </a:r>
          </a:p>
          <a:p>
            <a:pPr marL="171450" indent="-171450">
              <a:buFont typeface="Arial" panose="020B0604020202020204" pitchFamily="34" charset="0"/>
              <a:buChar char="•"/>
            </a:pPr>
            <a:r>
              <a:rPr lang="en-US" baseline="0" dirty="0" smtClean="0"/>
              <a:t>Assessments—We set the stage for this organizational change.</a:t>
            </a:r>
          </a:p>
          <a:p>
            <a:pPr marL="171450" indent="-171450">
              <a:buFont typeface="Arial" panose="020B0604020202020204" pitchFamily="34" charset="0"/>
              <a:buChar char="•"/>
            </a:pPr>
            <a:r>
              <a:rPr lang="en-US" baseline="0" dirty="0" smtClean="0"/>
              <a:t>The CANDOR process—Once implemented, the organization responds to an event in a timely and thorough way.</a:t>
            </a:r>
          </a:p>
          <a:p>
            <a:pPr marL="171450" indent="-171450">
              <a:buFont typeface="Arial" panose="020B0604020202020204" pitchFamily="34" charset="0"/>
              <a:buChar char="•"/>
            </a:pPr>
            <a:r>
              <a:rPr lang="en-US" baseline="0" dirty="0" smtClean="0"/>
              <a:t>Organizational learning and sustainment—The organization takes what they have learned from the event to improve and sustain the CANDOR process culture change and to help prevent a similar event from recurring in the future. </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41</a:t>
            </a:fld>
            <a:endParaRPr lang="en-US"/>
          </a:p>
        </p:txBody>
      </p:sp>
    </p:spTree>
    <p:extLst>
      <p:ext uri="{BB962C8B-B14F-4D97-AF65-F5344CB8AC3E}">
        <p14:creationId xmlns:p14="http://schemas.microsoft.com/office/powerpoint/2010/main" val="280958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It</a:t>
            </a:r>
            <a:r>
              <a:rPr lang="en-US" baseline="0" dirty="0" smtClean="0"/>
              <a:t> is important to keep patients and families who were involved in a medical error at your organization involved in the process of improving patient safety at the organization. </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42</a:t>
            </a:fld>
            <a:endParaRPr lang="en-US"/>
          </a:p>
        </p:txBody>
      </p:sp>
    </p:spTree>
    <p:extLst>
      <p:ext uri="{BB962C8B-B14F-4D97-AF65-F5344CB8AC3E}">
        <p14:creationId xmlns:p14="http://schemas.microsoft.com/office/powerpoint/2010/main" val="1451919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Example case.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[You can also insert information</a:t>
            </a:r>
            <a:r>
              <a:rPr lang="en-US" b="1" baseline="0" dirty="0" smtClean="0"/>
              <a:t> from a </a:t>
            </a:r>
            <a:r>
              <a:rPr lang="en-US" b="1" dirty="0" smtClean="0"/>
              <a:t>case at your own organization</a:t>
            </a:r>
            <a:r>
              <a:rPr lang="en-US" dirty="0" smtClean="0"/>
              <a:t>.]</a:t>
            </a:r>
          </a:p>
          <a:p>
            <a:endParaRPr lang="en-US" dirty="0" smtClean="0"/>
          </a:p>
          <a:p>
            <a:r>
              <a:rPr lang="en-US" dirty="0" smtClean="0"/>
              <a:t>As a result of the investigation and analysis of Michelle’s case, the following patient safety changes occurred:</a:t>
            </a:r>
          </a:p>
          <a:p>
            <a:pPr marL="171450" indent="-171450">
              <a:buFont typeface="Arial" panose="020B0604020202020204" pitchFamily="34" charset="0"/>
              <a:buChar char="•"/>
            </a:pPr>
            <a:r>
              <a:rPr lang="en-US" dirty="0" smtClean="0"/>
              <a:t>The </a:t>
            </a:r>
            <a:r>
              <a:rPr lang="en-US" b="0" dirty="0" smtClean="0"/>
              <a:t>American Society of Anesthesiology </a:t>
            </a:r>
            <a:r>
              <a:rPr lang="en-US" dirty="0" smtClean="0"/>
              <a:t>adopted the standard that </a:t>
            </a:r>
            <a:r>
              <a:rPr lang="en-US" dirty="0" err="1" smtClean="0"/>
              <a:t>capnography</a:t>
            </a:r>
            <a:r>
              <a:rPr lang="en-US" dirty="0" smtClean="0"/>
              <a:t> be used in heavy sedation cases. (</a:t>
            </a:r>
            <a:r>
              <a:rPr lang="en-US" dirty="0" err="1" smtClean="0"/>
              <a:t>Capnography</a:t>
            </a:r>
            <a:r>
              <a:rPr lang="en-US" baseline="0" dirty="0" smtClean="0"/>
              <a:t> is the measurement and graphic display of carbon dioxide levels in the airways.)</a:t>
            </a:r>
            <a:endParaRPr lang="en-US" dirty="0" smtClean="0"/>
          </a:p>
          <a:p>
            <a:pPr marL="171450" indent="-171450">
              <a:buFont typeface="Arial" panose="020B0604020202020204" pitchFamily="34" charset="0"/>
              <a:buChar char="•"/>
            </a:pPr>
            <a:r>
              <a:rPr lang="en-US" dirty="0" smtClean="0"/>
              <a:t>The </a:t>
            </a:r>
            <a:r>
              <a:rPr lang="en-US" b="0" dirty="0" smtClean="0"/>
              <a:t>University</a:t>
            </a:r>
            <a:r>
              <a:rPr lang="en-US" b="0" baseline="0" dirty="0" smtClean="0"/>
              <a:t> of Illinois at Chicago</a:t>
            </a:r>
            <a:r>
              <a:rPr lang="en-US" b="1" baseline="0" dirty="0" smtClean="0"/>
              <a:t> </a:t>
            </a:r>
            <a:r>
              <a:rPr lang="en-US" baseline="0" dirty="0" smtClean="0"/>
              <a:t>adopted improved policies regarding anesthesia coverage for cases involving heavy sedation.</a:t>
            </a:r>
          </a:p>
          <a:p>
            <a:pPr marL="171450" indent="-171450">
              <a:buFont typeface="Arial" panose="020B0604020202020204" pitchFamily="34" charset="0"/>
              <a:buChar char="•"/>
            </a:pPr>
            <a:r>
              <a:rPr lang="en-US" b="0" baseline="0" dirty="0" smtClean="0"/>
              <a:t>University of Illinois at Chicago </a:t>
            </a:r>
            <a:r>
              <a:rPr lang="en-US" baseline="0" dirty="0" smtClean="0"/>
              <a:t>also developed environmental strategies for patient monitoring that took into account:</a:t>
            </a:r>
          </a:p>
          <a:p>
            <a:pPr marL="628650" lvl="1" indent="-171450">
              <a:buFont typeface="Arial" panose="020B0604020202020204" pitchFamily="34" charset="0"/>
              <a:buChar char="•"/>
            </a:pPr>
            <a:r>
              <a:rPr lang="en-US" baseline="0" dirty="0" smtClean="0"/>
              <a:t>Where equipment is placed to ensure providers are able to see patient monitoring screens.</a:t>
            </a:r>
          </a:p>
          <a:p>
            <a:pPr marL="628650" lvl="1" indent="-171450">
              <a:buFont typeface="Arial" panose="020B0604020202020204" pitchFamily="34" charset="0"/>
              <a:buChar char="•"/>
            </a:pPr>
            <a:r>
              <a:rPr lang="en-US" baseline="0" dirty="0" smtClean="0"/>
              <a:t>Lighting in procedure rooms. </a:t>
            </a:r>
          </a:p>
          <a:p>
            <a:pPr marL="628650" lvl="1" indent="-171450">
              <a:buFont typeface="Arial" panose="020B0604020202020204" pitchFamily="34" charset="0"/>
              <a:buChar char="•"/>
            </a:pPr>
            <a:r>
              <a:rPr lang="en-US" baseline="0" dirty="0" smtClean="0"/>
              <a:t>Alarm settings.</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43</a:t>
            </a:fld>
            <a:endParaRPr lang="en-US"/>
          </a:p>
        </p:txBody>
      </p:sp>
    </p:spTree>
    <p:extLst>
      <p:ext uri="{BB962C8B-B14F-4D97-AF65-F5344CB8AC3E}">
        <p14:creationId xmlns:p14="http://schemas.microsoft.com/office/powerpoint/2010/main" val="1729757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steps for your organization: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Conduct a </a:t>
            </a:r>
            <a:r>
              <a:rPr lang="en-US" baseline="0" dirty="0" smtClean="0"/>
              <a:t>Gap Analysis review.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Conduct communication training for your selected CANDOR Communication Leads.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Host event analysis training using tools from CANDOR.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Monitor progress by capturing data and providing feedback to the organization on this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Encourage and support the CANDOR process throughout the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44</a:t>
            </a:fld>
            <a:endParaRPr lang="en-US"/>
          </a:p>
        </p:txBody>
      </p:sp>
    </p:spTree>
    <p:extLst>
      <p:ext uri="{BB962C8B-B14F-4D97-AF65-F5344CB8AC3E}">
        <p14:creationId xmlns:p14="http://schemas.microsoft.com/office/powerpoint/2010/main" val="591556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45</a:t>
            </a:fld>
            <a:endParaRPr lang="en-US"/>
          </a:p>
        </p:txBody>
      </p:sp>
    </p:spTree>
    <p:extLst>
      <p:ext uri="{BB962C8B-B14F-4D97-AF65-F5344CB8AC3E}">
        <p14:creationId xmlns:p14="http://schemas.microsoft.com/office/powerpoint/2010/main" val="362277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book</a:t>
            </a:r>
            <a:r>
              <a:rPr lang="en-US" baseline="0" dirty="0" smtClean="0"/>
              <a:t> “To Err is Human,” as reported from the 2010 Medicare data:</a:t>
            </a:r>
          </a:p>
          <a:p>
            <a:pPr marL="171450" indent="-171450">
              <a:buFont typeface="Arial" panose="020B0604020202020204" pitchFamily="34" charset="0"/>
              <a:buChar char="•"/>
            </a:pPr>
            <a:r>
              <a:rPr lang="en-US" baseline="0" dirty="0" smtClean="0"/>
              <a:t>13.5% of hospitalized beneficiaries experienced an adverse event.</a:t>
            </a:r>
          </a:p>
          <a:p>
            <a:pPr marL="171450" indent="-171450">
              <a:buFont typeface="Arial" panose="020B0604020202020204" pitchFamily="34" charset="0"/>
              <a:buChar char="•"/>
            </a:pPr>
            <a:r>
              <a:rPr lang="en-US" baseline="0" dirty="0" smtClean="0"/>
              <a:t>1.5% experienced harm that contributed to their death.</a:t>
            </a:r>
          </a:p>
          <a:p>
            <a:pPr marL="171450" indent="-171450">
              <a:buFont typeface="Arial" panose="020B0604020202020204" pitchFamily="34" charset="0"/>
              <a:buChar char="•"/>
            </a:pPr>
            <a:r>
              <a:rPr lang="en-US" baseline="0" dirty="0" smtClean="0"/>
              <a:t>44% of adverse events were preventable.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5</a:t>
            </a:fld>
            <a:endParaRPr lang="en-US"/>
          </a:p>
        </p:txBody>
      </p:sp>
    </p:spTree>
    <p:extLst>
      <p:ext uri="{BB962C8B-B14F-4D97-AF65-F5344CB8AC3E}">
        <p14:creationId xmlns:p14="http://schemas.microsoft.com/office/powerpoint/2010/main" val="3396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haven’t made headway on safety, in part because we’ve struggled with transparency. In this </a:t>
            </a:r>
            <a:r>
              <a:rPr lang="en-US" sz="1200" b="1" kern="1200" dirty="0" smtClean="0">
                <a:solidFill>
                  <a:schemeClr val="tx1"/>
                </a:solidFill>
                <a:effectLst/>
                <a:latin typeface="+mn-lt"/>
                <a:ea typeface="+mn-ea"/>
                <a:cs typeface="+mn-cs"/>
              </a:rPr>
              <a:t>Health Affairs</a:t>
            </a:r>
            <a:r>
              <a:rPr lang="en-US" sz="1200" kern="1200" dirty="0" smtClean="0">
                <a:solidFill>
                  <a:schemeClr val="tx1"/>
                </a:solidFill>
                <a:effectLst/>
                <a:latin typeface="+mn-lt"/>
                <a:ea typeface="+mn-ea"/>
                <a:cs typeface="+mn-cs"/>
              </a:rPr>
              <a:t> article, doctors report they don’t always disclose medical errors.</a:t>
            </a:r>
          </a:p>
          <a:p>
            <a:r>
              <a:rPr lang="en-US" sz="1200" kern="1200" dirty="0" smtClean="0">
                <a:solidFill>
                  <a:schemeClr val="tx1"/>
                </a:solidFill>
                <a:effectLst/>
                <a:latin typeface="+mn-lt"/>
                <a:ea typeface="+mn-ea"/>
                <a:cs typeface="+mn-cs"/>
              </a:rPr>
              <a:t>In Rosemary Gibson’s book:</a:t>
            </a:r>
          </a:p>
          <a:p>
            <a:r>
              <a:rPr lang="en-US" sz="1200" kern="1200" dirty="0" smtClean="0">
                <a:solidFill>
                  <a:schemeClr val="tx1"/>
                </a:solidFill>
                <a:effectLst/>
                <a:latin typeface="+mn-lt"/>
                <a:ea typeface="+mn-ea"/>
                <a:cs typeface="+mn-cs"/>
              </a:rPr>
              <a:t>Responding to medical error is a part of health care where we should be most patient centered (true stress test), but where we are perhaps the least.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6</a:t>
            </a:fld>
            <a:endParaRPr lang="en-US"/>
          </a:p>
        </p:txBody>
      </p:sp>
    </p:spTree>
    <p:extLst>
      <p:ext uri="{BB962C8B-B14F-4D97-AF65-F5344CB8AC3E}">
        <p14:creationId xmlns:p14="http://schemas.microsoft.com/office/powerpoint/2010/main" val="81498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Consequences are high when organizations and health care providers don’t respond to medical injury. </a:t>
            </a:r>
          </a:p>
          <a:p>
            <a:r>
              <a:rPr lang="en-US" dirty="0" smtClean="0"/>
              <a:t>As we saw in the “Do No</a:t>
            </a:r>
            <a:r>
              <a:rPr lang="en-US" baseline="0" dirty="0" smtClean="0"/>
              <a:t> Harm” Video, families reported how the silence they experienced after the adverse event actually compounded the injury from the event itself. </a:t>
            </a:r>
          </a:p>
          <a:p>
            <a:r>
              <a:rPr lang="en-US" baseline="0" dirty="0" smtClean="0"/>
              <a:t>When an organization or a care provider doesn’t communicate, or the communication doesn’t meet the patients’ or families’ expectations, it may lead to litigation as patients and families see this as their only way of getting answers to their questions. </a:t>
            </a:r>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7</a:t>
            </a:fld>
            <a:endParaRPr lang="en-US"/>
          </a:p>
        </p:txBody>
      </p:sp>
    </p:spTree>
    <p:extLst>
      <p:ext uri="{BB962C8B-B14F-4D97-AF65-F5344CB8AC3E}">
        <p14:creationId xmlns:p14="http://schemas.microsoft.com/office/powerpoint/2010/main" val="70497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Open and honest communication after an adverse event is not easy and does require training and support.</a:t>
            </a:r>
          </a:p>
          <a:p>
            <a:r>
              <a:rPr lang="en-US" sz="1200" kern="1200" dirty="0" smtClean="0">
                <a:solidFill>
                  <a:schemeClr val="tx1"/>
                </a:solidFill>
                <a:effectLst/>
                <a:latin typeface="+mn-lt"/>
                <a:ea typeface="+mn-ea"/>
                <a:cs typeface="+mn-cs"/>
              </a:rPr>
              <a:t>It starts with answering the question: “What do we know?”</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not always easy, as we may not have all the answers.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important to understand that communication doesn’t happen just once and then you are done; rather it is a </a:t>
            </a:r>
            <a:r>
              <a:rPr lang="en-US" sz="1200" b="1" kern="1200" dirty="0" smtClean="0">
                <a:solidFill>
                  <a:schemeClr val="tx1"/>
                </a:solidFill>
                <a:effectLst/>
                <a:latin typeface="+mn-lt"/>
                <a:ea typeface="+mn-ea"/>
                <a:cs typeface="+mn-cs"/>
              </a:rPr>
              <a:t>process</a:t>
            </a:r>
            <a:r>
              <a:rPr lang="en-US" sz="1200" kern="1200" dirty="0" smtClean="0">
                <a:solidFill>
                  <a:schemeClr val="tx1"/>
                </a:solidFill>
                <a:effectLst/>
                <a:latin typeface="+mn-lt"/>
                <a:ea typeface="+mn-ea"/>
                <a:cs typeface="+mn-cs"/>
              </a:rPr>
              <a:t>. During the first communication with patients and families, we need to set the stage for this as well, by telling them the facts that we know at the time and promising them more information later.</a:t>
            </a:r>
          </a:p>
          <a:p>
            <a:r>
              <a:rPr lang="en-US" sz="1200" kern="1200" dirty="0" smtClean="0">
                <a:solidFill>
                  <a:schemeClr val="tx1"/>
                </a:solidFill>
                <a:effectLst/>
                <a:latin typeface="+mn-lt"/>
                <a:ea typeface="+mn-ea"/>
                <a:cs typeface="+mn-cs"/>
              </a:rPr>
              <a:t>It is also important to recognize not only patients’ and families’ emotions at the time, but also the caregivers’ emotions, and to provide emotional support.</a:t>
            </a:r>
          </a:p>
          <a:p>
            <a:r>
              <a:rPr lang="en-US" sz="1200" kern="1200" dirty="0" smtClean="0">
                <a:solidFill>
                  <a:schemeClr val="tx1"/>
                </a:solidFill>
                <a:effectLst/>
                <a:latin typeface="+mn-lt"/>
                <a:ea typeface="+mn-ea"/>
                <a:cs typeface="+mn-cs"/>
              </a:rPr>
              <a:t>It is important to remember what patients want in our communication with them:</a:t>
            </a:r>
          </a:p>
          <a:p>
            <a:pPr marL="228600" lvl="0" indent="-228600">
              <a:buFont typeface="+mj-lt"/>
              <a:buAutoNum type="arabicPeriod"/>
            </a:pPr>
            <a:r>
              <a:rPr lang="en-US" sz="1200" kern="1200" dirty="0" smtClean="0">
                <a:solidFill>
                  <a:schemeClr val="tx1"/>
                </a:solidFill>
                <a:effectLst/>
                <a:latin typeface="+mn-lt"/>
                <a:ea typeface="+mn-ea"/>
                <a:cs typeface="+mn-cs"/>
              </a:rPr>
              <a:t>An explicit statement that an error occurred.</a:t>
            </a:r>
          </a:p>
          <a:p>
            <a:pPr marL="228600" lvl="0" indent="-228600">
              <a:buFont typeface="+mj-lt"/>
              <a:buAutoNum type="arabicPeriod"/>
            </a:pPr>
            <a:r>
              <a:rPr lang="en-US" sz="1200" kern="1200" dirty="0" smtClean="0">
                <a:solidFill>
                  <a:schemeClr val="tx1"/>
                </a:solidFill>
                <a:effectLst/>
                <a:latin typeface="+mn-lt"/>
                <a:ea typeface="+mn-ea"/>
                <a:cs typeface="+mn-cs"/>
              </a:rPr>
              <a:t>What happened and the implications it has on their health.</a:t>
            </a:r>
          </a:p>
          <a:p>
            <a:pPr marL="228600" lvl="0" indent="-228600">
              <a:buFont typeface="+mj-lt"/>
              <a:buAutoNum type="arabicPeriod"/>
            </a:pPr>
            <a:r>
              <a:rPr lang="en-US" sz="1200" kern="1200" dirty="0" smtClean="0">
                <a:solidFill>
                  <a:schemeClr val="tx1"/>
                </a:solidFill>
                <a:effectLst/>
                <a:latin typeface="+mn-lt"/>
                <a:ea typeface="+mn-ea"/>
                <a:cs typeface="+mn-cs"/>
              </a:rPr>
              <a:t>Why it happened:</a:t>
            </a:r>
          </a:p>
          <a:p>
            <a:pPr marL="685800" lvl="1" indent="-228600">
              <a:buFont typeface="+mj-lt"/>
              <a:buAutoNum type="arabicPeriod"/>
            </a:pPr>
            <a:r>
              <a:rPr lang="en-US" sz="1200" kern="1200" dirty="0" smtClean="0">
                <a:solidFill>
                  <a:schemeClr val="tx1"/>
                </a:solidFill>
                <a:effectLst/>
                <a:latin typeface="+mn-lt"/>
                <a:ea typeface="+mn-ea"/>
                <a:cs typeface="+mn-cs"/>
              </a:rPr>
              <a:t>This might be hard to answer at the time; but again, this is to stress that as the investigation occurs, we will meet with patients and families and update them on everything the organization and care team discovers during the investigation.</a:t>
            </a:r>
          </a:p>
          <a:p>
            <a:pPr marL="228600" lvl="0" indent="-228600">
              <a:buFont typeface="+mj-lt"/>
              <a:buAutoNum type="arabicPeriod"/>
            </a:pPr>
            <a:r>
              <a:rPr lang="en-US" sz="1200" kern="1200" dirty="0" smtClean="0">
                <a:solidFill>
                  <a:schemeClr val="tx1"/>
                </a:solidFill>
                <a:effectLst/>
                <a:latin typeface="+mn-lt"/>
                <a:ea typeface="+mn-ea"/>
                <a:cs typeface="+mn-cs"/>
              </a:rPr>
              <a:t>How recurrences will be prevented:</a:t>
            </a:r>
          </a:p>
          <a:p>
            <a:pPr marL="685800" lvl="1" indent="-228600">
              <a:buFont typeface="+mj-lt"/>
              <a:buAutoNum type="alphaLcPeriod"/>
            </a:pPr>
            <a:r>
              <a:rPr lang="en-US" sz="1200" kern="1200" dirty="0" smtClean="0">
                <a:solidFill>
                  <a:schemeClr val="tx1"/>
                </a:solidFill>
                <a:effectLst/>
                <a:latin typeface="+mn-lt"/>
                <a:ea typeface="+mn-ea"/>
                <a:cs typeface="+mn-cs"/>
              </a:rPr>
              <a:t>This will be part of the investigation and conversations with patients and families later.</a:t>
            </a:r>
          </a:p>
          <a:p>
            <a:pPr marL="228600" indent="-228600">
              <a:buFont typeface="+mj-lt"/>
              <a:buAutoNum type="arabicPeriod"/>
            </a:pPr>
            <a:r>
              <a:rPr lang="en-US" sz="1200" kern="1200" dirty="0" smtClean="0">
                <a:solidFill>
                  <a:schemeClr val="tx1"/>
                </a:solidFill>
                <a:effectLst/>
                <a:latin typeface="+mn-lt"/>
                <a:ea typeface="+mn-ea"/>
                <a:cs typeface="+mn-cs"/>
              </a:rPr>
              <a:t>Most importantly, the patient and family want to hear the organization and the caregivers apologize with sincerity. </a:t>
            </a:r>
            <a:endParaRPr lang="en-US" baseline="0" dirty="0" smtClean="0"/>
          </a:p>
        </p:txBody>
      </p:sp>
      <p:sp>
        <p:nvSpPr>
          <p:cNvPr id="4" name="Slide Number Placeholder 3"/>
          <p:cNvSpPr>
            <a:spLocks noGrp="1"/>
          </p:cNvSpPr>
          <p:nvPr>
            <p:ph type="sldNum" sz="quarter" idx="10"/>
          </p:nvPr>
        </p:nvSpPr>
        <p:spPr/>
        <p:txBody>
          <a:bodyPr/>
          <a:lstStyle/>
          <a:p>
            <a:fld id="{5A90AFB2-7E6F-4016-95E7-517A480E74E8}" type="slidenum">
              <a:rPr lang="en-US" smtClean="0"/>
              <a:pPr/>
              <a:t>8</a:t>
            </a:fld>
            <a:endParaRPr lang="en-US"/>
          </a:p>
        </p:txBody>
      </p:sp>
    </p:spTree>
    <p:extLst>
      <p:ext uri="{BB962C8B-B14F-4D97-AF65-F5344CB8AC3E}">
        <p14:creationId xmlns:p14="http://schemas.microsoft.com/office/powerpoint/2010/main" val="380486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recognize why organizations and care providers are resistant to this type of open and transparent communication. </a:t>
            </a:r>
          </a:p>
          <a:p>
            <a:endParaRPr lang="en-US" baseline="0" dirty="0" smtClean="0"/>
          </a:p>
          <a:p>
            <a:r>
              <a:rPr lang="en-US" baseline="0" dirty="0" smtClean="0"/>
              <a:t>Fear of:</a:t>
            </a:r>
          </a:p>
          <a:p>
            <a:pPr marL="171450" indent="-171450">
              <a:buFont typeface="Arial" panose="020B0604020202020204" pitchFamily="34" charset="0"/>
              <a:buChar char="•"/>
            </a:pPr>
            <a:r>
              <a:rPr lang="en-US" baseline="0" dirty="0" smtClean="0"/>
              <a:t>Loss of reputation and trust.</a:t>
            </a:r>
          </a:p>
          <a:p>
            <a:pPr marL="171450" indent="-171450">
              <a:buFont typeface="Arial" panose="020B0604020202020204" pitchFamily="34" charset="0"/>
              <a:buChar char="•"/>
            </a:pPr>
            <a:r>
              <a:rPr lang="en-US" baseline="0" dirty="0" smtClean="0"/>
              <a:t>Being sued.</a:t>
            </a:r>
          </a:p>
          <a:p>
            <a:pPr marL="171450" indent="-171450">
              <a:buFont typeface="Arial" panose="020B0604020202020204" pitchFamily="34" charset="0"/>
              <a:buChar char="•"/>
            </a:pPr>
            <a:r>
              <a:rPr lang="en-US" baseline="0" dirty="0" smtClean="0"/>
              <a:t>Reporting issues, for example, State reporting requirements and the physician data bank.</a:t>
            </a:r>
          </a:p>
          <a:p>
            <a:pPr marL="171450" indent="-171450">
              <a:buFont typeface="Arial" panose="020B0604020202020204" pitchFamily="34" charset="0"/>
              <a:buChar char="•"/>
            </a:pPr>
            <a:r>
              <a:rPr lang="en-US" baseline="0" dirty="0" smtClean="0"/>
              <a:t>Being shamed or blamed for the error.</a:t>
            </a:r>
          </a:p>
          <a:p>
            <a:pPr marL="171450" indent="-171450">
              <a:buFont typeface="Arial" panose="020B0604020202020204" pitchFamily="34" charset="0"/>
              <a:buChar char="•"/>
            </a:pPr>
            <a:r>
              <a:rPr lang="en-US" baseline="0" dirty="0" smtClean="0"/>
              <a:t>Revealing poor skills/abilities.</a:t>
            </a:r>
          </a:p>
          <a:p>
            <a:pPr marL="171450" indent="-171450">
              <a:buFont typeface="Arial" panose="020B0604020202020204" pitchFamily="34" charset="0"/>
              <a:buChar char="•"/>
            </a:pPr>
            <a:r>
              <a:rPr lang="en-US" baseline="0" dirty="0" smtClean="0"/>
              <a:t>Lacking an organizational process related to open and transparent communication that is fair and just.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Benefits from an open and transparent culture include:</a:t>
            </a:r>
          </a:p>
          <a:p>
            <a:pPr marL="171450" indent="-171450">
              <a:buFont typeface="Arial" panose="020B0604020202020204" pitchFamily="34" charset="0"/>
              <a:buChar char="•"/>
            </a:pPr>
            <a:r>
              <a:rPr lang="en-US" baseline="0" dirty="0" smtClean="0"/>
              <a:t>Organizational learning that leads to improvements.</a:t>
            </a:r>
          </a:p>
          <a:p>
            <a:pPr marL="171450" indent="-171450">
              <a:buFont typeface="Arial" panose="020B0604020202020204" pitchFamily="34" charset="0"/>
              <a:buChar char="•"/>
            </a:pPr>
            <a:r>
              <a:rPr lang="en-US" baseline="0" dirty="0" smtClean="0"/>
              <a:t>Potential decrease in adverse events being litigated, which can lead potentially led to lower malpractice expenses and claims.</a:t>
            </a:r>
          </a:p>
          <a:p>
            <a:pPr marL="171450" indent="-171450">
              <a:buFont typeface="Arial" panose="020B0604020202020204" pitchFamily="34" charset="0"/>
              <a:buChar char="•"/>
            </a:pPr>
            <a:r>
              <a:rPr lang="en-US" baseline="0" dirty="0" smtClean="0"/>
              <a:t>Improved morale and trust amongst the organization and care providers as they see that this entire process is core to everyone’s mission which is to improve quality and safety.</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90AFB2-7E6F-4016-95E7-517A480E74E8}" type="slidenum">
              <a:rPr lang="en-US" smtClean="0"/>
              <a:pPr/>
              <a:t>9</a:t>
            </a:fld>
            <a:endParaRPr lang="en-US"/>
          </a:p>
        </p:txBody>
      </p:sp>
    </p:spTree>
    <p:extLst>
      <p:ext uri="{BB962C8B-B14F-4D97-AF65-F5344CB8AC3E}">
        <p14:creationId xmlns:p14="http://schemas.microsoft.com/office/powerpoint/2010/main" val="226795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34F4EC1-EA7A-430C-B0E7-CDC99F0B500E}"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F6E9B-40C6-4331-956E-8DEC5F8138FD}"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161B50C-92C7-4322-BA09-539288122A98}"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smtClean="0"/>
              <a:t>Module 1</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26BFF72-9A3A-40C1-B93C-DA82981947D4}"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8ACA76-CB51-4575-A994-4390D9D98292}"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7F666D7-B5DC-4472-86B0-EC7C4E85790A}"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AF4AB1-2E2D-4070-9C62-C6CBB1466FE4}"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F4F24-2966-4E9B-965D-F70A63189AD0}" type="datetime1">
              <a:rPr lang="en-US" smtClean="0"/>
              <a:t>5/19/2016</a:t>
            </a:fld>
            <a:endParaRPr lang="en-US"/>
          </a:p>
        </p:txBody>
      </p:sp>
      <p:sp>
        <p:nvSpPr>
          <p:cNvPr id="8" name="Footer Placeholder 7"/>
          <p:cNvSpPr>
            <a:spLocks noGrp="1"/>
          </p:cNvSpPr>
          <p:nvPr>
            <p:ph type="ftr" sz="quarter" idx="11"/>
          </p:nvPr>
        </p:nvSpPr>
        <p:spPr/>
        <p:txBody>
          <a:bodyPr/>
          <a:lstStyle/>
          <a:p>
            <a:r>
              <a:rPr lang="en-US" smtClean="0"/>
              <a:t>Module 1</a:t>
            </a:r>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267D2-60C4-4A1C-9798-002E0D4DA88B}" type="datetime1">
              <a:rPr lang="en-US" smtClean="0"/>
              <a:t>5/19/2016</a:t>
            </a:fld>
            <a:endParaRPr lang="en-US"/>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D3803-7E47-48FA-B1EF-A337C974B51B}" type="datetime1">
              <a:rPr lang="en-US" smtClean="0"/>
              <a:t>5/19/2016</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5A84C5-6A8A-4A4F-AB6A-22F4D417114C}"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8C9E8-5A6A-4268-8DBC-F2302178A07A}"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CF27D-9E16-4910-AFDA-2C6F5726D3F0}"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D3A92-1962-426D-9174-106ACEDD1C86}"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BD6C6A-5382-41C2-8DAC-F1A8F26F0E3C}"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DB828FC-4CA5-4BDB-BCFC-B766F333E6C4}" type="datetime1">
              <a:rPr lang="en-US" smtClean="0"/>
              <a:t>5/19/2016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37BDF34-7DAA-4223-82AA-60B8ACADC36B}"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30FDE28-3DBB-4E0D-A55D-F932590EAB9A}" type="datetime1">
              <a:rPr lang="en-US" smtClean="0"/>
              <a:t>5/19/2016</a:t>
            </a:fld>
            <a:endParaRPr lang="en-US"/>
          </a:p>
        </p:txBody>
      </p:sp>
      <p:sp>
        <p:nvSpPr>
          <p:cNvPr id="8" name="Footer Placeholder 7"/>
          <p:cNvSpPr>
            <a:spLocks noGrp="1"/>
          </p:cNvSpPr>
          <p:nvPr>
            <p:ph type="ftr" sz="quarter" idx="11"/>
          </p:nvPr>
        </p:nvSpPr>
        <p:spPr/>
        <p:txBody>
          <a:bodyPr/>
          <a:lstStyle/>
          <a:p>
            <a:r>
              <a:rPr lang="en-US" smtClean="0"/>
              <a:t>Module 1</a:t>
            </a:r>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D60EE-875C-4CA5-8528-9E3C08376055}" type="datetime1">
              <a:rPr lang="en-US" smtClean="0"/>
              <a:t>5/19/2016</a:t>
            </a:fld>
            <a:endParaRPr lang="en-US"/>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436D7-67B1-44E1-B286-9D3784D8E560}" type="datetime1">
              <a:rPr lang="en-US" smtClean="0"/>
              <a:t>5/19/2016</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6965BED-2F03-4012-B449-342AF517E905}"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2EF64-D75C-4BD4-AD66-955BE0D4E5BF}" type="datetime1">
              <a:rPr lang="en-US" smtClean="0"/>
              <a:t>5/19/2016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7A649E23-5865-4E05-940A-42EE5090A4BD}" type="datetime1">
              <a:rPr lang="en-US" smtClean="0"/>
              <a:t>5/19/2016</a:t>
            </a:fld>
            <a:endParaRPr lang="en-US" dirty="0"/>
          </a:p>
        </p:txBody>
      </p:sp>
      <p:sp>
        <p:nvSpPr>
          <p:cNvPr id="5" name="Footer Placeholder 4"/>
          <p:cNvSpPr>
            <a:spLocks noGrp="1"/>
          </p:cNvSpPr>
          <p:nvPr>
            <p:ph type="ftr" sz="quarter" idx="3"/>
          </p:nvPr>
        </p:nvSpPr>
        <p:spPr>
          <a:xfrm>
            <a:off x="6019800" y="6429292"/>
            <a:ext cx="2895600" cy="365125"/>
          </a:xfrm>
          <a:prstGeom prst="rect">
            <a:avLst/>
          </a:prstGeom>
        </p:spPr>
        <p:txBody>
          <a:bodyPr vert="horz" lIns="91440" tIns="45720" rIns="91440" bIns="45720" rtlCol="0" anchor="ctr"/>
          <a:lstStyle>
            <a:lvl1pPr algn="ctr">
              <a:defRPr sz="1200">
                <a:solidFill>
                  <a:schemeClr val="bg1"/>
                </a:solidFill>
                <a:latin typeface="Times New Roman" panose="02020603050405020304" pitchFamily="18" charset="0"/>
                <a:cs typeface="Times New Roman" panose="02020603050405020304" pitchFamily="18" charset="0"/>
              </a:defRPr>
            </a:lvl1pPr>
          </a:lstStyle>
          <a:p>
            <a:r>
              <a:rPr lang="en-US" smtClean="0"/>
              <a:t>Module 1</a:t>
            </a:r>
            <a:endParaRPr lang="en-US" dirty="0"/>
          </a:p>
        </p:txBody>
      </p:sp>
      <p:sp>
        <p:nvSpPr>
          <p:cNvPr id="6" name="Slide Number Placeholder 5"/>
          <p:cNvSpPr>
            <a:spLocks noGrp="1"/>
          </p:cNvSpPr>
          <p:nvPr>
            <p:ph type="sldNum" sz="quarter" idx="4"/>
          </p:nvPr>
        </p:nvSpPr>
        <p:spPr>
          <a:xfrm>
            <a:off x="6553200" y="6421396"/>
            <a:ext cx="21336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7479C827-5F75-46C3-8632-0AB134830954}" type="datetime1">
              <a:rPr lang="en-US" smtClean="0"/>
              <a:t>5/19/2016</a:t>
            </a:fld>
            <a:endParaRPr lang="en-US" dirty="0"/>
          </a:p>
        </p:txBody>
      </p:sp>
      <p:sp>
        <p:nvSpPr>
          <p:cNvPr id="5" name="Footer Placeholder 4"/>
          <p:cNvSpPr>
            <a:spLocks noGrp="1"/>
          </p:cNvSpPr>
          <p:nvPr>
            <p:ph type="ftr" sz="quarter" idx="3"/>
          </p:nvPr>
        </p:nvSpPr>
        <p:spPr>
          <a:xfrm>
            <a:off x="6705600" y="6492875"/>
            <a:ext cx="2895600" cy="365125"/>
          </a:xfrm>
          <a:prstGeom prst="rect">
            <a:avLst/>
          </a:prstGeom>
        </p:spPr>
        <p:txBody>
          <a:bodyPr vert="horz" lIns="91440" tIns="45720" rIns="91440" bIns="45720" rtlCol="0" anchor="ctr"/>
          <a:lstStyle>
            <a:lvl1pPr algn="ctr">
              <a:defRPr sz="1200">
                <a:solidFill>
                  <a:schemeClr val="bg1"/>
                </a:solidFill>
                <a:latin typeface="Times New Roman" panose="02020603050405020304" pitchFamily="18" charset="0"/>
                <a:cs typeface="Times New Roman" panose="02020603050405020304" pitchFamily="18" charset="0"/>
              </a:defRPr>
            </a:lvl1pPr>
          </a:lstStyle>
          <a:p>
            <a:r>
              <a:rPr lang="en-US" smtClean="0"/>
              <a:t>Module 1</a:t>
            </a:r>
            <a:endParaRPr lang="en-US" dirty="0"/>
          </a:p>
        </p:txBody>
      </p:sp>
      <p:sp>
        <p:nvSpPr>
          <p:cNvPr id="6" name="Slide Number Placeholder 5"/>
          <p:cNvSpPr>
            <a:spLocks noGrp="1"/>
          </p:cNvSpPr>
          <p:nvPr>
            <p:ph type="sldNum" sz="quarter" idx="4"/>
          </p:nvPr>
        </p:nvSpPr>
        <p:spPr>
          <a:xfrm>
            <a:off x="7004180" y="6474829"/>
            <a:ext cx="2133600" cy="365125"/>
          </a:xfrm>
          <a:prstGeom prst="rect">
            <a:avLst/>
          </a:prstGeom>
        </p:spPr>
        <p:txBody>
          <a:bodyPr vert="horz" lIns="91440" tIns="45720" rIns="91440" bIns="45720" rtlCol="0" anchor="ctr"/>
          <a:lstStyle>
            <a:lvl1pPr algn="r">
              <a:defRPr sz="1200">
                <a:solidFill>
                  <a:schemeClr val="bg1"/>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d_peer2peer_coach/index.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d_peer2peer_coach/index.html"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52601"/>
            <a:ext cx="8839200" cy="1847850"/>
          </a:xfrm>
        </p:spPr>
        <p:txBody>
          <a:bodyPr>
            <a:normAutofit/>
          </a:bodyPr>
          <a:lstStyle/>
          <a:p>
            <a:r>
              <a:rPr lang="en-US" sz="3200" dirty="0"/>
              <a:t>Communication and Optimal Resolution (CANDOR): Grand Rounds Presentation</a:t>
            </a:r>
          </a:p>
        </p:txBody>
      </p:sp>
      <p:sp>
        <p:nvSpPr>
          <p:cNvPr id="3" name="Subtitle 2"/>
          <p:cNvSpPr>
            <a:spLocks noGrp="1"/>
          </p:cNvSpPr>
          <p:nvPr>
            <p:ph type="subTitle" idx="1"/>
          </p:nvPr>
        </p:nvSpPr>
        <p:spPr>
          <a:xfrm>
            <a:off x="304800" y="3886200"/>
            <a:ext cx="8229600" cy="1981200"/>
          </a:xfrm>
        </p:spPr>
        <p:txBody>
          <a:bodyPr>
            <a:normAutofit/>
          </a:bodyPr>
          <a:lstStyle/>
          <a:p>
            <a:r>
              <a:rPr lang="en-US" dirty="0" smtClean="0"/>
              <a:t>Presenter: Timothy B. McDonald, MD, JD</a:t>
            </a:r>
            <a:endParaRPr lang="en-US" dirty="0"/>
          </a:p>
        </p:txBody>
      </p:sp>
    </p:spTree>
    <p:extLst>
      <p:ext uri="{BB962C8B-B14F-4D97-AF65-F5344CB8AC3E}">
        <p14:creationId xmlns:p14="http://schemas.microsoft.com/office/powerpoint/2010/main" val="2662075162"/>
      </p:ext>
    </p:extLst>
  </p:cSld>
  <p:clrMapOvr>
    <a:masterClrMapping/>
  </p:clrMapOvr>
  <mc:AlternateContent xmlns:mc="http://schemas.openxmlformats.org/markup-compatibility/2006" xmlns:p14="http://schemas.microsoft.com/office/powerpoint/2010/main">
    <mc:Choice Requires="p14">
      <p:transition spd="slow" p14:dur="2000" advTm="67907"/>
    </mc:Choice>
    <mc:Fallback xmlns="">
      <p:transition xmlns:p14="http://schemas.microsoft.com/office/powerpoint/2010/main" spd="slow" advTm="6790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Michelle </a:t>
            </a:r>
            <a:r>
              <a:rPr lang="en-US" dirty="0" err="1"/>
              <a:t>Malizzo-Ballog</a:t>
            </a:r>
            <a:endParaRPr lang="en-US" dirty="0"/>
          </a:p>
        </p:txBody>
      </p:sp>
      <p:pic>
        <p:nvPicPr>
          <p:cNvPr id="6146" name="Picture 2" descr="Michelle Malizzo-Ballog, pictured here with her mother and father.&#10;"/>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457200" y="1296765"/>
            <a:ext cx="8229600" cy="452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25894D6-8D97-4F5F-8FE9-35CAB6BDE8B4}" type="slidenum">
              <a:rPr lang="en-US" smtClean="0"/>
              <a:pPr/>
              <a:t>10</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spTree>
    <p:extLst>
      <p:ext uri="{BB962C8B-B14F-4D97-AF65-F5344CB8AC3E}">
        <p14:creationId xmlns:p14="http://schemas.microsoft.com/office/powerpoint/2010/main" val="1430332671"/>
      </p:ext>
    </p:extLst>
  </p:cSld>
  <p:clrMapOvr>
    <a:masterClrMapping/>
  </p:clrMapOvr>
  <mc:AlternateContent xmlns:mc="http://schemas.openxmlformats.org/markup-compatibility/2006" xmlns:p14="http://schemas.microsoft.com/office/powerpoint/2010/main">
    <mc:Choice Requires="p14">
      <p:transition spd="slow" p14:dur="2000" advTm="14759"/>
    </mc:Choice>
    <mc:Fallback xmlns="">
      <p:transition xmlns:p14="http://schemas.microsoft.com/office/powerpoint/2010/main" spd="slow" advTm="1475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Story of Michelle </a:t>
            </a:r>
            <a:r>
              <a:rPr lang="en-US" dirty="0" err="1" smtClean="0"/>
              <a:t>Malizzo-Ballog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39-year-old </a:t>
            </a:r>
            <a:r>
              <a:rPr lang="en-US" dirty="0"/>
              <a:t>presents for endoscopic GI procedure under </a:t>
            </a:r>
            <a:r>
              <a:rPr lang="en-US" dirty="0" smtClean="0"/>
              <a:t>heavy-moderate sedation.</a:t>
            </a:r>
          </a:p>
          <a:p>
            <a:pPr lvl="1"/>
            <a:r>
              <a:rPr lang="en-US" dirty="0" smtClean="0"/>
              <a:t>Had failed stent placement 2weeks prior due to discomfort, despite large amounts of narcotics</a:t>
            </a:r>
          </a:p>
          <a:p>
            <a:pPr lvl="1"/>
            <a:r>
              <a:rPr lang="en-US" dirty="0" smtClean="0"/>
              <a:t>Repeat scheduled for 1 p.m. with anesthesia present</a:t>
            </a:r>
          </a:p>
          <a:p>
            <a:pPr lvl="1"/>
            <a:r>
              <a:rPr lang="en-US" dirty="0" smtClean="0"/>
              <a:t>GI physician delayed.  Arrives at 4 p.m., at which point anesthesia not available for elective case</a:t>
            </a:r>
          </a:p>
          <a:p>
            <a:pPr lvl="1"/>
            <a:r>
              <a:rPr lang="en-US" dirty="0" smtClean="0"/>
              <a:t>Twice the dose of </a:t>
            </a:r>
            <a:r>
              <a:rPr lang="en-US" dirty="0" err="1" smtClean="0"/>
              <a:t>fentanyl</a:t>
            </a:r>
            <a:r>
              <a:rPr lang="en-US" dirty="0" smtClean="0"/>
              <a:t>, </a:t>
            </a:r>
            <a:r>
              <a:rPr lang="en-US" dirty="0" err="1" smtClean="0"/>
              <a:t>midazolam</a:t>
            </a:r>
            <a:r>
              <a:rPr lang="en-US" dirty="0" smtClean="0"/>
              <a:t> used </a:t>
            </a:r>
          </a:p>
          <a:p>
            <a:r>
              <a:rPr lang="en-US" dirty="0"/>
              <a:t>Standard monitors for HR, BP, O2 Sat </a:t>
            </a:r>
            <a:r>
              <a:rPr lang="en-US" dirty="0" smtClean="0"/>
              <a:t>used.</a:t>
            </a:r>
            <a:endParaRPr lang="en-US" dirty="0"/>
          </a:p>
          <a:p>
            <a:r>
              <a:rPr lang="en-US" dirty="0"/>
              <a:t>Dark room, patient on side, unable to </a:t>
            </a:r>
            <a:r>
              <a:rPr lang="en-US" dirty="0" smtClean="0"/>
              <a:t>auscultate.</a:t>
            </a:r>
            <a:endParaRPr lang="en-US" dirty="0"/>
          </a:p>
          <a:p>
            <a:r>
              <a:rPr lang="en-US" dirty="0" smtClean="0"/>
              <a:t>Physician asks monitoring </a:t>
            </a:r>
            <a:r>
              <a:rPr lang="en-US" dirty="0"/>
              <a:t>nurse </a:t>
            </a:r>
            <a:r>
              <a:rPr lang="en-US" dirty="0" smtClean="0"/>
              <a:t>to get different stent.  Nurse leaves the room.</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161003676"/>
      </p:ext>
    </p:extLst>
  </p:cSld>
  <p:clrMapOvr>
    <a:masterClrMapping/>
  </p:clrMapOvr>
  <mc:AlternateContent xmlns:mc="http://schemas.openxmlformats.org/markup-compatibility/2006" xmlns:p14="http://schemas.microsoft.com/office/powerpoint/2010/main">
    <mc:Choice Requires="p14">
      <p:transition spd="slow" p14:dur="2000" advTm="152508"/>
    </mc:Choice>
    <mc:Fallback xmlns="">
      <p:transition xmlns:p14="http://schemas.microsoft.com/office/powerpoint/2010/main" spd="slow" advTm="15250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Continued</a:t>
            </a:r>
            <a:endParaRPr lang="en-US" dirty="0"/>
          </a:p>
        </p:txBody>
      </p:sp>
      <p:sp>
        <p:nvSpPr>
          <p:cNvPr id="3" name="Content Placeholder 2"/>
          <p:cNvSpPr>
            <a:spLocks noGrp="1"/>
          </p:cNvSpPr>
          <p:nvPr>
            <p:ph idx="1"/>
          </p:nvPr>
        </p:nvSpPr>
        <p:spPr/>
        <p:txBody>
          <a:bodyPr>
            <a:normAutofit/>
          </a:bodyPr>
          <a:lstStyle/>
          <a:p>
            <a:r>
              <a:rPr lang="en-US" dirty="0"/>
              <a:t>Upon </a:t>
            </a:r>
            <a:r>
              <a:rPr lang="en-US" dirty="0" smtClean="0"/>
              <a:t>return, </a:t>
            </a:r>
            <a:r>
              <a:rPr lang="en-US" dirty="0"/>
              <a:t>patient</a:t>
            </a:r>
            <a:r>
              <a:rPr lang="en-US" dirty="0" smtClean="0"/>
              <a:t> found to be in </a:t>
            </a:r>
            <a:r>
              <a:rPr lang="en-US" dirty="0"/>
              <a:t>respiratory </a:t>
            </a:r>
            <a:r>
              <a:rPr lang="en-US" dirty="0" smtClean="0"/>
              <a:t>distress.</a:t>
            </a:r>
            <a:endParaRPr lang="en-US" dirty="0"/>
          </a:p>
          <a:p>
            <a:r>
              <a:rPr lang="en-US" dirty="0"/>
              <a:t>Code </a:t>
            </a:r>
            <a:r>
              <a:rPr lang="en-US" dirty="0" smtClean="0"/>
              <a:t>called.</a:t>
            </a:r>
          </a:p>
          <a:p>
            <a:r>
              <a:rPr lang="en-US" dirty="0" smtClean="0"/>
              <a:t>No response to reversal agents.</a:t>
            </a:r>
          </a:p>
          <a:p>
            <a:r>
              <a:rPr lang="en-US" dirty="0" smtClean="0"/>
              <a:t>Team assumes allergic reaction to medication as etiology of arrest.</a:t>
            </a:r>
            <a:endParaRPr lang="en-US" dirty="0"/>
          </a:p>
          <a:p>
            <a:r>
              <a:rPr lang="en-US" dirty="0"/>
              <a:t>Michelle resuscitated </a:t>
            </a:r>
            <a:r>
              <a:rPr lang="en-US" dirty="0" smtClean="0"/>
              <a:t>but </a:t>
            </a:r>
            <a:r>
              <a:rPr lang="en-US" dirty="0"/>
              <a:t>brain </a:t>
            </a:r>
            <a:r>
              <a:rPr lang="en-US" dirty="0" smtClean="0"/>
              <a:t>dead.</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115783532"/>
      </p:ext>
    </p:extLst>
  </p:cSld>
  <p:clrMapOvr>
    <a:masterClrMapping/>
  </p:clrMapOvr>
  <mc:AlternateContent xmlns:mc="http://schemas.openxmlformats.org/markup-compatibility/2006" xmlns:p14="http://schemas.microsoft.com/office/powerpoint/2010/main">
    <mc:Choice Requires="p14">
      <p:transition spd="slow" p14:dur="2000" advTm="80783"/>
    </mc:Choice>
    <mc:Fallback xmlns="">
      <p:transition xmlns:p14="http://schemas.microsoft.com/office/powerpoint/2010/main" spd="slow" advTm="8078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smtClean="0"/>
              <a:t>A Culture of CANDOR: </a:t>
            </a:r>
            <a:br>
              <a:rPr lang="en-US" sz="2800" dirty="0" smtClean="0"/>
            </a:br>
            <a:r>
              <a:rPr lang="en-US" sz="2800" dirty="0" smtClean="0"/>
              <a:t>Communication and Optimal Resolution</a:t>
            </a:r>
            <a:endParaRPr lang="en-US" sz="28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13</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29144"/>
            <a:ext cx="8839200" cy="5478408"/>
          </a:xfrm>
          <a:prstGeom prst="rect">
            <a:avLst/>
          </a:prstGeom>
        </p:spPr>
      </p:pic>
    </p:spTree>
    <p:extLst>
      <p:ext uri="{BB962C8B-B14F-4D97-AF65-F5344CB8AC3E}">
        <p14:creationId xmlns:p14="http://schemas.microsoft.com/office/powerpoint/2010/main" val="409393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CANDOR Process?</a:t>
            </a:r>
            <a:endParaRPr lang="en-US" dirty="0"/>
          </a:p>
        </p:txBody>
      </p:sp>
      <p:sp>
        <p:nvSpPr>
          <p:cNvPr id="3" name="Content Placeholder 2"/>
          <p:cNvSpPr>
            <a:spLocks noGrp="1"/>
          </p:cNvSpPr>
          <p:nvPr>
            <p:ph idx="1"/>
          </p:nvPr>
        </p:nvSpPr>
        <p:spPr/>
        <p:txBody>
          <a:bodyPr/>
          <a:lstStyle/>
          <a:p>
            <a:pPr marL="0" indent="0">
              <a:buNone/>
            </a:pPr>
            <a:r>
              <a:rPr lang="en-US" dirty="0" smtClean="0"/>
              <a:t>An </a:t>
            </a:r>
            <a:r>
              <a:rPr lang="en-US" dirty="0"/>
              <a:t>approach health care institutions and practitioners can use to respond in a timely, </a:t>
            </a:r>
            <a:r>
              <a:rPr lang="en-US" dirty="0" smtClean="0"/>
              <a:t>thorough, </a:t>
            </a:r>
            <a:r>
              <a:rPr lang="en-US" dirty="0"/>
              <a:t>and just way to unexpected patient harm </a:t>
            </a:r>
            <a:r>
              <a:rPr lang="en-US" dirty="0" smtClean="0"/>
              <a:t>events.</a:t>
            </a:r>
          </a:p>
        </p:txBody>
      </p:sp>
      <p:sp>
        <p:nvSpPr>
          <p:cNvPr id="4" name="Slide Number Placeholder 3"/>
          <p:cNvSpPr>
            <a:spLocks noGrp="1"/>
          </p:cNvSpPr>
          <p:nvPr>
            <p:ph type="sldNum" sz="quarter" idx="12"/>
          </p:nvPr>
        </p:nvSpPr>
        <p:spPr/>
        <p:txBody>
          <a:bodyPr/>
          <a:lstStyle/>
          <a:p>
            <a:fld id="{125894D6-8D97-4F5F-8FE9-35CAB6BDE8B4}"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134274609"/>
      </p:ext>
    </p:extLst>
  </p:cSld>
  <p:clrMapOvr>
    <a:masterClrMapping/>
  </p:clrMapOvr>
  <mc:AlternateContent xmlns:mc="http://schemas.openxmlformats.org/markup-compatibility/2006" xmlns:p14="http://schemas.microsoft.com/office/powerpoint/2010/main">
    <mc:Choice Requires="p14">
      <p:transition spd="slow" p14:dur="2000" advTm="25413"/>
    </mc:Choice>
    <mc:Fallback xmlns="">
      <p:transition xmlns:p14="http://schemas.microsoft.com/office/powerpoint/2010/main" spd="slow" advTm="2541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Assessment</a:t>
            </a:r>
            <a:endParaRPr lang="en-US" sz="36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15</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9157825" cy="4953000"/>
          </a:xfrm>
          <a:prstGeom prst="rect">
            <a:avLst/>
          </a:prstGeom>
        </p:spPr>
      </p:pic>
    </p:spTree>
    <p:extLst>
      <p:ext uri="{BB962C8B-B14F-4D97-AF65-F5344CB8AC3E}">
        <p14:creationId xmlns:p14="http://schemas.microsoft.com/office/powerpoint/2010/main" val="341026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State Analysis</a:t>
            </a:r>
          </a:p>
        </p:txBody>
      </p:sp>
      <p:sp>
        <p:nvSpPr>
          <p:cNvPr id="7" name="Text Placeholder 6"/>
          <p:cNvSpPr>
            <a:spLocks noGrp="1"/>
          </p:cNvSpPr>
          <p:nvPr>
            <p:ph idx="1"/>
          </p:nvPr>
        </p:nvSpPr>
        <p:spPr/>
        <p:txBody>
          <a:bodyPr/>
          <a:lstStyle/>
          <a:p>
            <a:pPr marL="0" indent="0">
              <a:buNone/>
            </a:pPr>
            <a:r>
              <a:rPr lang="en-US" dirty="0"/>
              <a:t>CANDOR represents major culture change for almost all organizations. “We already do this” is often said but rarely accurate.</a:t>
            </a:r>
          </a:p>
          <a:p>
            <a:endParaRPr lang="en-US" dirty="0"/>
          </a:p>
          <a:p>
            <a:r>
              <a:rPr lang="en-US" dirty="0"/>
              <a:t>Gap Analysis: Key informant interviews with various leaders, frontline staff</a:t>
            </a:r>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16</a:t>
            </a:fld>
            <a:endParaRPr lang="en-US"/>
          </a:p>
        </p:txBody>
      </p:sp>
    </p:spTree>
    <p:custDataLst>
      <p:tags r:id="rId1"/>
    </p:custDataLst>
    <p:extLst>
      <p:ext uri="{BB962C8B-B14F-4D97-AF65-F5344CB8AC3E}">
        <p14:creationId xmlns:p14="http://schemas.microsoft.com/office/powerpoint/2010/main" val="2418126800"/>
      </p:ext>
    </p:extLst>
  </p:cSld>
  <p:clrMapOvr>
    <a:masterClrMapping/>
  </p:clrMapOvr>
  <mc:AlternateContent xmlns:mc="http://schemas.openxmlformats.org/markup-compatibility/2006" xmlns:p14="http://schemas.microsoft.com/office/powerpoint/2010/main">
    <mc:Choice Requires="p14">
      <p:transition spd="slow" p14:dur="2000" advTm="70159"/>
    </mc:Choice>
    <mc:Fallback xmlns="">
      <p:transition xmlns:p14="http://schemas.microsoft.com/office/powerpoint/2010/main" spd="slow" advTm="7015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Identification of A CANDOR Event</a:t>
            </a:r>
            <a:endParaRPr lang="en-US" sz="36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17</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77866"/>
            <a:ext cx="8763000" cy="5536504"/>
          </a:xfrm>
          <a:prstGeom prst="rect">
            <a:avLst/>
          </a:prstGeom>
        </p:spPr>
      </p:pic>
    </p:spTree>
    <p:extLst>
      <p:ext uri="{BB962C8B-B14F-4D97-AF65-F5344CB8AC3E}">
        <p14:creationId xmlns:p14="http://schemas.microsoft.com/office/powerpoint/2010/main" val="3908193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CANDOR System Activation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b="1" dirty="0">
                <a:solidFill>
                  <a:srgbClr val="FF0000"/>
                </a:solidFill>
              </a:rPr>
              <a:t>Immediate reporting </a:t>
            </a:r>
            <a:r>
              <a:rPr lang="en-US" dirty="0"/>
              <a:t>of near misses, good catches, unsafe </a:t>
            </a:r>
            <a:r>
              <a:rPr lang="en-US" dirty="0" smtClean="0"/>
              <a:t>conditions, and harm </a:t>
            </a:r>
            <a:r>
              <a:rPr lang="en-US" dirty="0"/>
              <a:t>events to </a:t>
            </a:r>
            <a:r>
              <a:rPr lang="en-US" dirty="0" smtClean="0"/>
              <a:t>the organization </a:t>
            </a:r>
            <a:r>
              <a:rPr lang="en-US" dirty="0"/>
              <a:t>is </a:t>
            </a:r>
            <a:r>
              <a:rPr lang="en-US" dirty="0" smtClean="0"/>
              <a:t>a critical </a:t>
            </a:r>
            <a:r>
              <a:rPr lang="en-US" dirty="0"/>
              <a:t>first step in </a:t>
            </a:r>
            <a:r>
              <a:rPr lang="en-US" dirty="0" smtClean="0"/>
              <a:t>the CANDOR process:</a:t>
            </a:r>
            <a:endParaRPr lang="en-US" dirty="0"/>
          </a:p>
          <a:p>
            <a:pPr lvl="1"/>
            <a:r>
              <a:rPr lang="en-US" dirty="0"/>
              <a:t>Activates communication consultation and coaching</a:t>
            </a:r>
          </a:p>
          <a:p>
            <a:pPr lvl="1"/>
            <a:r>
              <a:rPr lang="en-US" dirty="0"/>
              <a:t>Starts event </a:t>
            </a:r>
            <a:r>
              <a:rPr lang="en-US" dirty="0" smtClean="0"/>
              <a:t>analysis and planning </a:t>
            </a:r>
            <a:r>
              <a:rPr lang="en-US" dirty="0"/>
              <a:t>to prevent recurrences</a:t>
            </a:r>
          </a:p>
          <a:p>
            <a:pPr lvl="1"/>
            <a:r>
              <a:rPr lang="en-US" dirty="0"/>
              <a:t>Holds </a:t>
            </a:r>
            <a:r>
              <a:rPr lang="en-US" dirty="0" smtClean="0"/>
              <a:t>bills</a:t>
            </a:r>
          </a:p>
          <a:p>
            <a:pPr lvl="2"/>
            <a:r>
              <a:rPr lang="en-US" dirty="0" smtClean="0"/>
              <a:t>In </a:t>
            </a:r>
            <a:r>
              <a:rPr lang="en-US" dirty="0" err="1" smtClean="0"/>
              <a:t>Malizzo</a:t>
            </a:r>
            <a:r>
              <a:rPr lang="en-US" dirty="0" smtClean="0"/>
              <a:t> case, critical to understanding system failures that led to her death</a:t>
            </a:r>
            <a:endParaRPr lang="en-US" dirty="0"/>
          </a:p>
          <a:p>
            <a:r>
              <a:rPr lang="en-US" dirty="0"/>
              <a:t>Important measure of culture</a:t>
            </a:r>
          </a:p>
          <a:p>
            <a:r>
              <a:rPr lang="en-US" dirty="0"/>
              <a:t>Engagement of learners</a:t>
            </a:r>
          </a:p>
          <a:p>
            <a:r>
              <a:rPr lang="en-US" dirty="0"/>
              <a:t>Barriers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18</a:t>
            </a:fld>
            <a:endParaRPr lang="en-US"/>
          </a:p>
        </p:txBody>
      </p:sp>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343400" y="1773985"/>
            <a:ext cx="4648200" cy="3343732"/>
          </a:xfrm>
        </p:spPr>
      </p:pic>
    </p:spTree>
    <p:custDataLst>
      <p:tags r:id="rId1"/>
    </p:custDataLst>
    <p:extLst>
      <p:ext uri="{BB962C8B-B14F-4D97-AF65-F5344CB8AC3E}">
        <p14:creationId xmlns:p14="http://schemas.microsoft.com/office/powerpoint/2010/main" val="395195177"/>
      </p:ext>
    </p:extLst>
  </p:cSld>
  <p:clrMapOvr>
    <a:masterClrMapping/>
  </p:clrMapOvr>
  <mc:AlternateContent xmlns:mc="http://schemas.openxmlformats.org/markup-compatibility/2006" xmlns:p14="http://schemas.microsoft.com/office/powerpoint/2010/main">
    <mc:Choice Requires="p14">
      <p:transition spd="slow" p14:dur="2000" advTm="347509"/>
    </mc:Choice>
    <mc:Fallback xmlns="">
      <p:transition xmlns:p14="http://schemas.microsoft.com/office/powerpoint/2010/main" spd="slow" advTm="34750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smtClean="0"/>
              <a:t>After Event Reporting: Harm Response, Mitigation, Prevention</a:t>
            </a:r>
            <a:endParaRPr lang="en-US" sz="28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19</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04176"/>
            <a:ext cx="8738204" cy="5496624"/>
          </a:xfrm>
          <a:prstGeom prst="rect">
            <a:avLst/>
          </a:prstGeom>
        </p:spPr>
      </p:pic>
    </p:spTree>
    <p:extLst>
      <p:ext uri="{BB962C8B-B14F-4D97-AF65-F5344CB8AC3E}">
        <p14:creationId xmlns:p14="http://schemas.microsoft.com/office/powerpoint/2010/main" val="2816117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Less Harm Video</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pPr/>
              <a:t>2</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pic>
        <p:nvPicPr>
          <p:cNvPr id="7" name="Content Placeholder 7" descr="icons showing a video link">
            <a:hlinkClick r:id="rId3"/>
          </p:cNvPr>
          <p:cNvPicPr>
            <a:picLocks noGrp="1" noChangeAspect="1"/>
          </p:cNvPicPr>
          <p:nvPr>
            <p:ph idx="1"/>
          </p:nvPr>
        </p:nvPicPr>
        <p:blipFill>
          <a:blip r:embed="rId4">
            <a:duotone>
              <a:schemeClr val="accent5">
                <a:shade val="45000"/>
                <a:satMod val="135000"/>
              </a:schemeClr>
              <a:prstClr val="white"/>
            </a:duotone>
          </a:blip>
          <a:stretch>
            <a:fillRect/>
          </a:stretch>
        </p:blipFill>
        <p:spPr>
          <a:xfrm>
            <a:off x="3886200" y="2743200"/>
            <a:ext cx="1519210" cy="1519210"/>
          </a:xfrm>
          <a:prstGeom prst="rect">
            <a:avLst/>
          </a:prstGeom>
        </p:spPr>
      </p:pic>
    </p:spTree>
    <p:extLst>
      <p:ext uri="{BB962C8B-B14F-4D97-AF65-F5344CB8AC3E}">
        <p14:creationId xmlns:p14="http://schemas.microsoft.com/office/powerpoint/2010/main" val="307841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Protected</a:t>
            </a:r>
            <a:endParaRPr lang="en-US" dirty="0"/>
          </a:p>
          <a:p>
            <a:r>
              <a:rPr lang="en-US" dirty="0"/>
              <a:t>Interdisciplinary, human factors expertise</a:t>
            </a:r>
          </a:p>
          <a:p>
            <a:r>
              <a:rPr lang="en-US" dirty="0"/>
              <a:t>Timely</a:t>
            </a:r>
          </a:p>
          <a:p>
            <a:r>
              <a:rPr lang="en-US" dirty="0" smtClean="0"/>
              <a:t>Just</a:t>
            </a:r>
            <a:endParaRPr lang="en-US" dirty="0"/>
          </a:p>
          <a:p>
            <a:r>
              <a:rPr lang="en-US" dirty="0"/>
              <a:t>Comprehensive</a:t>
            </a:r>
          </a:p>
          <a:p>
            <a:r>
              <a:rPr lang="en-US" dirty="0"/>
              <a:t>Leads to </a:t>
            </a:r>
            <a:r>
              <a:rPr lang="en-US" dirty="0" smtClean="0"/>
              <a:t>broad </a:t>
            </a:r>
            <a:r>
              <a:rPr lang="en-US" dirty="0"/>
              <a:t>performance, process improvements</a:t>
            </a:r>
          </a:p>
          <a:p>
            <a:r>
              <a:rPr lang="en-US" dirty="0" smtClean="0"/>
              <a:t>Involves rapid </a:t>
            </a:r>
            <a:r>
              <a:rPr lang="en-US" dirty="0"/>
              <a:t>feedback and </a:t>
            </a:r>
            <a:r>
              <a:rPr lang="en-US" dirty="0" smtClean="0"/>
              <a:t>dissemination</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20</a:t>
            </a:fld>
            <a:endParaRPr lang="en-US"/>
          </a:p>
        </p:txBody>
      </p:sp>
      <p:sp>
        <p:nvSpPr>
          <p:cNvPr id="5" name="Title 4"/>
          <p:cNvSpPr>
            <a:spLocks noGrp="1"/>
          </p:cNvSpPr>
          <p:nvPr>
            <p:ph type="title"/>
          </p:nvPr>
        </p:nvSpPr>
        <p:spPr/>
        <p:txBody>
          <a:bodyPr/>
          <a:lstStyle/>
          <a:p>
            <a:r>
              <a:rPr lang="en-US" dirty="0" smtClean="0"/>
              <a:t>Investigation: Best Practices</a:t>
            </a:r>
            <a:endParaRPr lang="en-US" dirty="0"/>
          </a:p>
        </p:txBody>
      </p:sp>
      <p:sp>
        <p:nvSpPr>
          <p:cNvPr id="2" name="Footer Placeholder 1"/>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3422899255"/>
      </p:ext>
    </p:extLst>
  </p:cSld>
  <p:clrMapOvr>
    <a:masterClrMapping/>
  </p:clrMapOvr>
  <mc:AlternateContent xmlns:mc="http://schemas.openxmlformats.org/markup-compatibility/2006" xmlns:p14="http://schemas.microsoft.com/office/powerpoint/2010/main">
    <mc:Choice Requires="p14">
      <p:transition spd="slow" p14:dur="2000" advTm="25564"/>
    </mc:Choice>
    <mc:Fallback xmlns="">
      <p:transition xmlns:p14="http://schemas.microsoft.com/office/powerpoint/2010/main" spd="slow" advTm="2556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normAutofit/>
          </a:bodyPr>
          <a:lstStyle/>
          <a:p>
            <a:r>
              <a:rPr lang="en-US" dirty="0" smtClean="0"/>
              <a:t>Who Is to Blame in </a:t>
            </a:r>
            <a:r>
              <a:rPr lang="en-US" dirty="0" err="1" smtClean="0"/>
              <a:t>Malizzo</a:t>
            </a:r>
            <a:r>
              <a:rPr lang="en-US" dirty="0" smtClean="0"/>
              <a:t> Case?</a:t>
            </a:r>
            <a:endParaRPr lang="en-US" dirty="0"/>
          </a:p>
        </p:txBody>
      </p:sp>
      <p:sp>
        <p:nvSpPr>
          <p:cNvPr id="3" name="Content Placeholder 2"/>
          <p:cNvSpPr>
            <a:spLocks noGrp="1"/>
          </p:cNvSpPr>
          <p:nvPr>
            <p:ph idx="1"/>
          </p:nvPr>
        </p:nvSpPr>
        <p:spPr/>
        <p:txBody>
          <a:bodyPr/>
          <a:lstStyle/>
          <a:p>
            <a:r>
              <a:rPr lang="en-US" dirty="0" smtClean="0"/>
              <a:t>Traditional approach</a:t>
            </a:r>
          </a:p>
          <a:p>
            <a:pPr lvl="1"/>
            <a:r>
              <a:rPr lang="en-US" dirty="0" smtClean="0"/>
              <a:t>Nurse who left patient unmonitored</a:t>
            </a:r>
          </a:p>
          <a:p>
            <a:pPr lvl="1"/>
            <a:r>
              <a:rPr lang="en-US" dirty="0" smtClean="0"/>
              <a:t>Physician who ordered too much fentanyl, midazolam</a:t>
            </a:r>
          </a:p>
          <a:p>
            <a:pPr lvl="1"/>
            <a:r>
              <a:rPr lang="en-US" dirty="0" smtClean="0"/>
              <a:t>GI attending who decided to proceed with case despite lack of anesthesia coverage</a:t>
            </a:r>
          </a:p>
          <a:p>
            <a:pPr lvl="1"/>
            <a:r>
              <a:rPr lang="en-US" dirty="0" smtClean="0"/>
              <a:t>Others</a:t>
            </a:r>
            <a:r>
              <a:rPr lang="en-US" dirty="0"/>
              <a:t>?</a:t>
            </a:r>
            <a:endParaRPr lang="en-US" dirty="0" smtClean="0"/>
          </a:p>
        </p:txBody>
      </p:sp>
      <p:sp>
        <p:nvSpPr>
          <p:cNvPr id="4" name="Slide Number Placeholder 3"/>
          <p:cNvSpPr>
            <a:spLocks noGrp="1"/>
          </p:cNvSpPr>
          <p:nvPr>
            <p:ph type="sldNum" sz="quarter" idx="12"/>
          </p:nvPr>
        </p:nvSpPr>
        <p:spPr/>
        <p:txBody>
          <a:bodyPr/>
          <a:lstStyle/>
          <a:p>
            <a:fld id="{125894D6-8D97-4F5F-8FE9-35CAB6BDE8B4}"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958383851"/>
      </p:ext>
    </p:extLst>
  </p:cSld>
  <p:clrMapOvr>
    <a:masterClrMapping/>
  </p:clrMapOvr>
  <mc:AlternateContent xmlns:mc="http://schemas.openxmlformats.org/markup-compatibility/2006" xmlns:p14="http://schemas.microsoft.com/office/powerpoint/2010/main">
    <mc:Choice Requires="p14">
      <p:transition spd="slow" p14:dur="2000" advTm="74337"/>
    </mc:Choice>
    <mc:Fallback xmlns="">
      <p:transition xmlns:p14="http://schemas.microsoft.com/office/powerpoint/2010/main" spd="slow" advTm="7433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Culture</a:t>
            </a:r>
          </a:p>
        </p:txBody>
      </p:sp>
      <p:sp>
        <p:nvSpPr>
          <p:cNvPr id="3" name="Content Placeholder 2"/>
          <p:cNvSpPr>
            <a:spLocks noGrp="1"/>
          </p:cNvSpPr>
          <p:nvPr>
            <p:ph idx="1"/>
          </p:nvPr>
        </p:nvSpPr>
        <p:spPr>
          <a:xfrm>
            <a:off x="457200" y="990600"/>
            <a:ext cx="8458200" cy="5135563"/>
          </a:xfrm>
        </p:spPr>
        <p:txBody>
          <a:bodyPr>
            <a:normAutofit/>
          </a:bodyPr>
          <a:lstStyle/>
          <a:p>
            <a:r>
              <a:rPr lang="en-US" dirty="0"/>
              <a:t>Seeks middle </a:t>
            </a:r>
            <a:r>
              <a:rPr lang="en-US" dirty="0" smtClean="0"/>
              <a:t>ground </a:t>
            </a:r>
            <a:r>
              <a:rPr lang="en-US" dirty="0"/>
              <a:t>between historical “shame/blame-bad apple” approach and “blame-free” model after medical </a:t>
            </a:r>
            <a:r>
              <a:rPr lang="en-US" dirty="0" smtClean="0"/>
              <a:t>injury.</a:t>
            </a:r>
            <a:endParaRPr lang="en-US" dirty="0"/>
          </a:p>
          <a:p>
            <a:r>
              <a:rPr lang="en-US" dirty="0" smtClean="0"/>
              <a:t>Distinguishes </a:t>
            </a:r>
            <a:r>
              <a:rPr lang="en-US" dirty="0"/>
              <a:t>between </a:t>
            </a:r>
            <a:r>
              <a:rPr lang="en-US" dirty="0" smtClean="0"/>
              <a:t>human error </a:t>
            </a:r>
            <a:r>
              <a:rPr lang="en-US" dirty="0"/>
              <a:t>(console), </a:t>
            </a:r>
            <a:r>
              <a:rPr lang="en-US" dirty="0" smtClean="0"/>
              <a:t>at-risk behavior </a:t>
            </a:r>
            <a:r>
              <a:rPr lang="en-US" dirty="0"/>
              <a:t>(coach), reckless behavior (punish</a:t>
            </a:r>
            <a:r>
              <a:rPr lang="en-US" dirty="0" smtClean="0"/>
              <a:t>).</a:t>
            </a:r>
            <a:endParaRPr lang="en-US" dirty="0"/>
          </a:p>
          <a:p>
            <a:r>
              <a:rPr lang="en-US" dirty="0" smtClean="0"/>
              <a:t>Why do we still focus on blame?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1748527984"/>
      </p:ext>
    </p:extLst>
  </p:cSld>
  <p:clrMapOvr>
    <a:masterClrMapping/>
  </p:clrMapOvr>
  <mc:AlternateContent xmlns:mc="http://schemas.openxmlformats.org/markup-compatibility/2006" xmlns:p14="http://schemas.microsoft.com/office/powerpoint/2010/main">
    <mc:Choice Requires="p14">
      <p:transition spd="slow" p14:dur="2000" advTm="228918"/>
    </mc:Choice>
    <mc:Fallback xmlns="">
      <p:transition xmlns:p14="http://schemas.microsoft.com/office/powerpoint/2010/main" spd="slow" advTm="22891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Attitudes</a:t>
            </a:r>
          </a:p>
        </p:txBody>
      </p:sp>
      <p:sp>
        <p:nvSpPr>
          <p:cNvPr id="3" name="Content Placeholder 2"/>
          <p:cNvSpPr>
            <a:spLocks noGrp="1"/>
          </p:cNvSpPr>
          <p:nvPr>
            <p:ph idx="1"/>
          </p:nvPr>
        </p:nvSpPr>
        <p:spPr>
          <a:xfrm>
            <a:off x="533400" y="1722437"/>
            <a:ext cx="8229600" cy="5135563"/>
          </a:xfrm>
        </p:spPr>
        <p:txBody>
          <a:bodyPr>
            <a:normAutofit fontScale="92500" lnSpcReduction="10000"/>
          </a:bodyPr>
          <a:lstStyle/>
          <a:p>
            <a:pPr>
              <a:buFont typeface="Arial" charset="0"/>
              <a:buNone/>
            </a:pPr>
            <a:r>
              <a:rPr lang="en-US" b="1" dirty="0"/>
              <a:t>“</a:t>
            </a:r>
            <a:r>
              <a:rPr lang="en-US" dirty="0"/>
              <a:t>The single greatest impediment to error prevention in the medical industry is that we punish people for making mistakes.”</a:t>
            </a:r>
          </a:p>
          <a:p>
            <a:pPr lvl="1" algn="ctr">
              <a:buFont typeface="Arial" charset="0"/>
              <a:buNone/>
            </a:pPr>
            <a:endParaRPr lang="en-US" sz="900" i="1" dirty="0"/>
          </a:p>
          <a:p>
            <a:pPr lvl="1" algn="ctr">
              <a:buFont typeface="Arial" charset="0"/>
              <a:buNone/>
            </a:pPr>
            <a:r>
              <a:rPr lang="en-US" sz="1900" i="1" dirty="0" smtClean="0"/>
              <a:t>-- </a:t>
            </a:r>
            <a:r>
              <a:rPr lang="en-US" sz="1900" i="1" dirty="0"/>
              <a:t>Lucian </a:t>
            </a:r>
            <a:r>
              <a:rPr lang="en-US" sz="1900" i="1" dirty="0" err="1" smtClean="0"/>
              <a:t>Leape</a:t>
            </a:r>
            <a:r>
              <a:rPr lang="en-US" sz="1900" i="1" dirty="0" smtClean="0"/>
              <a:t>, MD, Professor</a:t>
            </a:r>
            <a:r>
              <a:rPr lang="en-US" sz="1900" i="1" dirty="0"/>
              <a:t>, Harvard School of Public Health</a:t>
            </a:r>
          </a:p>
          <a:p>
            <a:pPr lvl="1" algn="ctr">
              <a:buFont typeface="Arial" charset="0"/>
              <a:buNone/>
            </a:pPr>
            <a:r>
              <a:rPr lang="en-US" sz="1900" i="1" dirty="0"/>
              <a:t>Testimony to </a:t>
            </a:r>
            <a:r>
              <a:rPr lang="en-US" sz="1900" i="1" dirty="0" smtClean="0"/>
              <a:t>Congress</a:t>
            </a:r>
          </a:p>
          <a:p>
            <a:pPr lvl="1" algn="ctr">
              <a:buFont typeface="Arial" charset="0"/>
              <a:buNone/>
            </a:pPr>
            <a:endParaRPr lang="en-US" sz="1800" i="1" dirty="0"/>
          </a:p>
          <a:p>
            <a:pPr>
              <a:buNone/>
            </a:pPr>
            <a:r>
              <a:rPr lang="en-US" dirty="0"/>
              <a:t>“Fallibility is part of the human </a:t>
            </a:r>
            <a:r>
              <a:rPr lang="en-US" dirty="0" smtClean="0"/>
              <a:t>condition</a:t>
            </a:r>
            <a:r>
              <a:rPr lang="en-US" dirty="0"/>
              <a:t>.</a:t>
            </a:r>
            <a:r>
              <a:rPr lang="en-US" dirty="0" smtClean="0"/>
              <a:t>  We </a:t>
            </a:r>
            <a:r>
              <a:rPr lang="en-US" i="1" dirty="0"/>
              <a:t>cannot </a:t>
            </a:r>
            <a:r>
              <a:rPr lang="en-US" dirty="0"/>
              <a:t>change the human </a:t>
            </a:r>
            <a:r>
              <a:rPr lang="en-US" dirty="0" smtClean="0"/>
              <a:t>condition.  But </a:t>
            </a:r>
            <a:r>
              <a:rPr lang="en-US" dirty="0"/>
              <a:t>we </a:t>
            </a:r>
            <a:r>
              <a:rPr lang="en-US" i="1" dirty="0"/>
              <a:t>can</a:t>
            </a:r>
            <a:r>
              <a:rPr lang="en-US" dirty="0"/>
              <a:t> change the conditions under which people </a:t>
            </a:r>
            <a:r>
              <a:rPr lang="en-US" dirty="0" smtClean="0"/>
              <a:t>work.”</a:t>
            </a:r>
            <a:endParaRPr lang="en-US" dirty="0"/>
          </a:p>
          <a:p>
            <a:pPr>
              <a:buNone/>
            </a:pPr>
            <a:endParaRPr lang="en-US" dirty="0"/>
          </a:p>
          <a:p>
            <a:pPr>
              <a:buNone/>
            </a:pPr>
            <a:r>
              <a:rPr lang="en-US" dirty="0"/>
              <a:t>			</a:t>
            </a:r>
            <a:r>
              <a:rPr lang="en-US" sz="1900" i="1" dirty="0" smtClean="0"/>
              <a:t>-</a:t>
            </a:r>
            <a:r>
              <a:rPr lang="en-US" sz="1900" i="1" dirty="0"/>
              <a:t>-James Reason, </a:t>
            </a:r>
            <a:r>
              <a:rPr lang="en-US" sz="1900" i="1" dirty="0" smtClean="0"/>
              <a:t>PhD, Professor, </a:t>
            </a:r>
            <a:r>
              <a:rPr lang="en-US" sz="1900" i="1" dirty="0"/>
              <a:t>The University of Manchester</a:t>
            </a:r>
          </a:p>
          <a:p>
            <a:pPr marL="0" indent="0">
              <a:buNone/>
            </a:pP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smtClean="0"/>
              <a:t>Module 1</a:t>
            </a:r>
            <a:endParaRPr lang="en-US"/>
          </a:p>
        </p:txBody>
      </p:sp>
    </p:spTree>
    <p:extLst>
      <p:ext uri="{BB962C8B-B14F-4D97-AF65-F5344CB8AC3E}">
        <p14:creationId xmlns:p14="http://schemas.microsoft.com/office/powerpoint/2010/main" val="4287721343"/>
      </p:ext>
    </p:extLst>
  </p:cSld>
  <p:clrMapOvr>
    <a:masterClrMapping/>
  </p:clrMapOvr>
  <mc:AlternateContent xmlns:mc="http://schemas.openxmlformats.org/markup-compatibility/2006" xmlns:p14="http://schemas.microsoft.com/office/powerpoint/2010/main">
    <mc:Choice Requires="p14">
      <p:transition spd="slow" p14:dur="2000" advTm="35320"/>
    </mc:Choice>
    <mc:Fallback xmlns="">
      <p:transition xmlns:p14="http://schemas.microsoft.com/office/powerpoint/2010/main" spd="slow" advTm="3532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Is </a:t>
            </a:r>
            <a:r>
              <a:rPr lang="en-US" dirty="0"/>
              <a:t>a Systems Approach?</a:t>
            </a:r>
          </a:p>
        </p:txBody>
      </p:sp>
      <p:sp>
        <p:nvSpPr>
          <p:cNvPr id="3" name="Content Placeholder 2"/>
          <p:cNvSpPr>
            <a:spLocks noGrp="1"/>
          </p:cNvSpPr>
          <p:nvPr>
            <p:ph idx="1"/>
          </p:nvPr>
        </p:nvSpPr>
        <p:spPr/>
        <p:txBody>
          <a:bodyPr>
            <a:normAutofit lnSpcReduction="10000"/>
          </a:bodyPr>
          <a:lstStyle/>
          <a:p>
            <a:pPr marL="571500">
              <a:buNone/>
            </a:pPr>
            <a:r>
              <a:rPr lang="en-US" b="1" dirty="0">
                <a:cs typeface="Arial"/>
              </a:rPr>
              <a:t>Human error cannot be </a:t>
            </a:r>
            <a:r>
              <a:rPr lang="en-US" b="1" dirty="0" smtClean="0">
                <a:cs typeface="Arial"/>
              </a:rPr>
              <a:t>eliminated.</a:t>
            </a:r>
            <a:endParaRPr lang="en-US" b="1" dirty="0">
              <a:cs typeface="Arial"/>
            </a:endParaRPr>
          </a:p>
          <a:p>
            <a:pPr marL="1657350" lvl="1"/>
            <a:r>
              <a:rPr lang="en-US" dirty="0">
                <a:cs typeface="Arial"/>
              </a:rPr>
              <a:t>Futile </a:t>
            </a:r>
            <a:r>
              <a:rPr lang="en-US" dirty="0" smtClean="0">
                <a:cs typeface="Arial"/>
              </a:rPr>
              <a:t>goal.</a:t>
            </a:r>
            <a:endParaRPr lang="en-US" dirty="0">
              <a:cs typeface="Arial"/>
            </a:endParaRPr>
          </a:p>
          <a:p>
            <a:pPr marL="1657350" lvl="1"/>
            <a:r>
              <a:rPr lang="en-US" dirty="0">
                <a:cs typeface="Arial"/>
              </a:rPr>
              <a:t>Misdirects </a:t>
            </a:r>
            <a:r>
              <a:rPr lang="en-US" dirty="0" smtClean="0">
                <a:cs typeface="Arial"/>
              </a:rPr>
              <a:t>resources/focus.</a:t>
            </a:r>
            <a:endParaRPr lang="en-US" dirty="0">
              <a:cs typeface="Arial"/>
            </a:endParaRPr>
          </a:p>
          <a:p>
            <a:pPr marL="1657350" lvl="1"/>
            <a:r>
              <a:rPr lang="en-US" dirty="0">
                <a:cs typeface="Arial"/>
              </a:rPr>
              <a:t>Causes culture of blame and </a:t>
            </a:r>
            <a:r>
              <a:rPr lang="en-US" dirty="0" smtClean="0">
                <a:cs typeface="Arial"/>
              </a:rPr>
              <a:t>secrecy.</a:t>
            </a:r>
            <a:endParaRPr lang="en-US" dirty="0">
              <a:cs typeface="Arial"/>
            </a:endParaRPr>
          </a:p>
          <a:p>
            <a:pPr marL="2000250" lvl="2"/>
            <a:r>
              <a:rPr lang="en-US" dirty="0">
                <a:cs typeface="Arial"/>
              </a:rPr>
              <a:t>“Name, blame, shame, and train” </a:t>
            </a:r>
            <a:r>
              <a:rPr lang="en-US" dirty="0" smtClean="0">
                <a:cs typeface="Arial"/>
              </a:rPr>
              <a:t>mentality.</a:t>
            </a:r>
            <a:endParaRPr lang="en-US" dirty="0">
              <a:cs typeface="Arial"/>
            </a:endParaRPr>
          </a:p>
          <a:p>
            <a:pPr marL="2000250" lvl="2"/>
            <a:r>
              <a:rPr lang="en-US" dirty="0" smtClean="0">
                <a:cs typeface="Arial"/>
              </a:rPr>
              <a:t>Promotes secrecy, collusion, repression. </a:t>
            </a:r>
            <a:endParaRPr lang="en-US" b="1" dirty="0">
              <a:cs typeface="Arial"/>
            </a:endParaRPr>
          </a:p>
          <a:p>
            <a:pPr marL="571500">
              <a:buNone/>
            </a:pPr>
            <a:r>
              <a:rPr lang="en-US" b="1" dirty="0">
                <a:cs typeface="Arial"/>
              </a:rPr>
              <a:t>It is about reducing </a:t>
            </a:r>
            <a:r>
              <a:rPr lang="en-US" b="1" dirty="0" smtClean="0">
                <a:cs typeface="Arial"/>
              </a:rPr>
              <a:t>HARM.</a:t>
            </a:r>
            <a:endParaRPr lang="en-US" b="1" dirty="0">
              <a:cs typeface="Arial"/>
            </a:endParaRPr>
          </a:p>
          <a:p>
            <a:pPr marL="571500">
              <a:buNone/>
            </a:pPr>
            <a:r>
              <a:rPr lang="en-US" b="1" dirty="0">
                <a:cs typeface="Arial"/>
              </a:rPr>
              <a:t>	</a:t>
            </a:r>
            <a:r>
              <a:rPr lang="en-US" b="1" dirty="0" smtClean="0">
                <a:cs typeface="Arial"/>
              </a:rPr>
              <a:t>Ask </a:t>
            </a:r>
            <a:r>
              <a:rPr lang="en-US" b="1" u="sng" dirty="0" smtClean="0">
                <a:cs typeface="Arial"/>
              </a:rPr>
              <a:t>what</a:t>
            </a:r>
            <a:r>
              <a:rPr lang="en-US" b="1" dirty="0" smtClean="0">
                <a:cs typeface="Arial"/>
              </a:rPr>
              <a:t> </a:t>
            </a:r>
            <a:r>
              <a:rPr lang="en-US" b="1" dirty="0">
                <a:cs typeface="Arial"/>
              </a:rPr>
              <a:t>is </a:t>
            </a:r>
            <a:r>
              <a:rPr lang="en-US" b="1" dirty="0" smtClean="0">
                <a:cs typeface="Arial"/>
              </a:rPr>
              <a:t>responsible…not </a:t>
            </a:r>
            <a:r>
              <a:rPr lang="en-US" b="1" u="sng" dirty="0" smtClean="0">
                <a:cs typeface="Arial"/>
              </a:rPr>
              <a:t>who</a:t>
            </a:r>
            <a:r>
              <a:rPr lang="en-US" b="1" dirty="0" smtClean="0">
                <a:cs typeface="Arial"/>
              </a:rPr>
              <a:t> </a:t>
            </a:r>
            <a:r>
              <a:rPr lang="en-US" b="1" dirty="0">
                <a:cs typeface="Arial"/>
              </a:rPr>
              <a:t>is </a:t>
            </a:r>
            <a:r>
              <a:rPr lang="en-US" b="1" dirty="0" smtClean="0">
                <a:cs typeface="Arial"/>
              </a:rPr>
              <a:t>responsible.</a:t>
            </a:r>
            <a:endParaRPr lang="en-US" b="1" dirty="0">
              <a:cs typeface="Arial"/>
            </a:endParaRPr>
          </a:p>
          <a:p>
            <a:pPr marL="1657350" lvl="1"/>
            <a:r>
              <a:rPr lang="en-US" dirty="0">
                <a:solidFill>
                  <a:prstClr val="black"/>
                </a:solidFill>
                <a:cs typeface="Arial"/>
              </a:rPr>
              <a:t>Then, focus</a:t>
            </a:r>
            <a:r>
              <a:rPr lang="en-US" dirty="0" smtClean="0">
                <a:solidFill>
                  <a:prstClr val="black"/>
                </a:solidFill>
                <a:cs typeface="Arial"/>
              </a:rPr>
              <a:t> on solutions.</a:t>
            </a:r>
            <a:endParaRPr lang="en-US" dirty="0">
              <a:solidFill>
                <a:prstClr val="black"/>
              </a:solidFill>
              <a:cs typeface="Arial"/>
            </a:endParaRPr>
          </a:p>
        </p:txBody>
      </p:sp>
      <p:sp>
        <p:nvSpPr>
          <p:cNvPr id="4" name="Slide Number Placeholder 3"/>
          <p:cNvSpPr>
            <a:spLocks noGrp="1"/>
          </p:cNvSpPr>
          <p:nvPr>
            <p:ph type="sldNum" sz="quarter" idx="12"/>
          </p:nvPr>
        </p:nvSpPr>
        <p:spPr/>
        <p:txBody>
          <a:bodyPr/>
          <a:lstStyle/>
          <a:p>
            <a:fld id="{125894D6-8D97-4F5F-8FE9-35CAB6BDE8B4}"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948205968"/>
      </p:ext>
    </p:extLst>
  </p:cSld>
  <p:clrMapOvr>
    <a:masterClrMapping/>
  </p:clrMapOvr>
  <mc:AlternateContent xmlns:mc="http://schemas.openxmlformats.org/markup-compatibility/2006" xmlns:p14="http://schemas.microsoft.com/office/powerpoint/2010/main">
    <mc:Choice Requires="p14">
      <p:transition spd="slow" p14:dur="2000" advTm="27836"/>
    </mc:Choice>
    <mc:Fallback xmlns="">
      <p:transition xmlns:p14="http://schemas.microsoft.com/office/powerpoint/2010/main" spd="slow" advTm="2783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Factors Engineering</a:t>
            </a:r>
          </a:p>
        </p:txBody>
      </p:sp>
      <p:sp>
        <p:nvSpPr>
          <p:cNvPr id="3" name="Content Placeholder 2"/>
          <p:cNvSpPr>
            <a:spLocks noGrp="1"/>
          </p:cNvSpPr>
          <p:nvPr>
            <p:ph idx="1"/>
          </p:nvPr>
        </p:nvSpPr>
        <p:spPr/>
        <p:txBody>
          <a:bodyPr/>
          <a:lstStyle/>
          <a:p>
            <a:pPr marL="0" indent="0" algn="ctr">
              <a:buNone/>
            </a:pPr>
            <a:r>
              <a:rPr lang="en-US" dirty="0"/>
              <a:t>“We don’t redesign humans; </a:t>
            </a:r>
            <a:r>
              <a:rPr lang="en-US" dirty="0" smtClean="0"/>
              <a:t>we </a:t>
            </a:r>
            <a:r>
              <a:rPr lang="en-US" dirty="0"/>
              <a:t>redesign the system within which humans </a:t>
            </a:r>
            <a:r>
              <a:rPr lang="en-US" dirty="0" smtClean="0"/>
              <a:t>work.”</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pic>
        <p:nvPicPr>
          <p:cNvPr id="10" name="Picture 9" descr="image of a physician and nurse communica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286000"/>
            <a:ext cx="2286000" cy="2362200"/>
          </a:xfrm>
          <a:prstGeom prst="rect">
            <a:avLst/>
          </a:prstGeom>
        </p:spPr>
      </p:pic>
      <p:pic>
        <p:nvPicPr>
          <p:cNvPr id="11" name="Picture 10" descr="image of a person sitting at a desk"/>
          <p:cNvPicPr>
            <a:picLocks noChangeAspect="1"/>
          </p:cNvPicPr>
          <p:nvPr/>
        </p:nvPicPr>
        <p:blipFill rotWithShape="1">
          <a:blip r:embed="rId4" cstate="print">
            <a:extLst>
              <a:ext uri="{28A0092B-C50C-407E-A947-70E740481C1C}">
                <a14:useLocalDpi xmlns:a14="http://schemas.microsoft.com/office/drawing/2010/main" val="0"/>
              </a:ext>
            </a:extLst>
          </a:blip>
          <a:srcRect l="19607" t="6111" r="10719" b="6111"/>
          <a:stretch/>
        </p:blipFill>
        <p:spPr>
          <a:xfrm>
            <a:off x="3651250" y="4889500"/>
            <a:ext cx="1841500" cy="1943100"/>
          </a:xfrm>
          <a:prstGeom prst="rect">
            <a:avLst/>
          </a:prstGeom>
        </p:spPr>
      </p:pic>
      <p:pic>
        <p:nvPicPr>
          <p:cNvPr id="12" name="Picture 11" descr="image of a brain"/>
          <p:cNvPicPr>
            <a:picLocks noChangeAspect="1"/>
          </p:cNvPicPr>
          <p:nvPr/>
        </p:nvPicPr>
        <p:blipFill rotWithShape="1">
          <a:blip r:embed="rId5" cstate="print">
            <a:extLst>
              <a:ext uri="{28A0092B-C50C-407E-A947-70E740481C1C}">
                <a14:useLocalDpi xmlns:a14="http://schemas.microsoft.com/office/drawing/2010/main" val="0"/>
              </a:ext>
            </a:extLst>
          </a:blip>
          <a:srcRect l="18749" t="2407" r="26112"/>
          <a:stretch/>
        </p:blipFill>
        <p:spPr>
          <a:xfrm>
            <a:off x="228600" y="2286000"/>
            <a:ext cx="2520950" cy="2362200"/>
          </a:xfrm>
          <a:prstGeom prst="rect">
            <a:avLst/>
          </a:prstGeom>
        </p:spPr>
      </p:pic>
      <p:pic>
        <p:nvPicPr>
          <p:cNvPr id="13" name="Picture 12" descr="image from the captain's deck of an airplan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2286000"/>
            <a:ext cx="2133600" cy="2362200"/>
          </a:xfrm>
          <a:prstGeom prst="rect">
            <a:avLst/>
          </a:prstGeom>
        </p:spPr>
      </p:pic>
    </p:spTree>
    <p:extLst>
      <p:ext uri="{BB962C8B-B14F-4D97-AF65-F5344CB8AC3E}">
        <p14:creationId xmlns:p14="http://schemas.microsoft.com/office/powerpoint/2010/main" val="3236248594"/>
      </p:ext>
    </p:extLst>
  </p:cSld>
  <p:clrMapOvr>
    <a:masterClrMapping/>
  </p:clrMapOvr>
  <mc:AlternateContent xmlns:mc="http://schemas.openxmlformats.org/markup-compatibility/2006" xmlns:p14="http://schemas.microsoft.com/office/powerpoint/2010/main">
    <mc:Choice Requires="p14">
      <p:transition spd="slow" p14:dur="2000" advTm="11831"/>
    </mc:Choice>
    <mc:Fallback xmlns="">
      <p:transition xmlns:p14="http://schemas.microsoft.com/office/powerpoint/2010/main" spd="slow" advTm="1183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Involving </a:t>
            </a:r>
            <a:r>
              <a:rPr lang="en-US" sz="3200" dirty="0" smtClean="0"/>
              <a:t>Patients </a:t>
            </a:r>
            <a:r>
              <a:rPr lang="en-US" sz="3200" dirty="0"/>
              <a:t>in </a:t>
            </a:r>
            <a:r>
              <a:rPr lang="en-US" sz="3200" dirty="0" smtClean="0"/>
              <a:t>Post-Event Learning</a:t>
            </a:r>
            <a:endParaRPr lang="en-US" sz="3200" dirty="0"/>
          </a:p>
        </p:txBody>
      </p:sp>
      <p:sp>
        <p:nvSpPr>
          <p:cNvPr id="3" name="Content Placeholder 2"/>
          <p:cNvSpPr>
            <a:spLocks noGrp="1"/>
          </p:cNvSpPr>
          <p:nvPr>
            <p:ph idx="1"/>
          </p:nvPr>
        </p:nvSpPr>
        <p:spPr>
          <a:xfrm>
            <a:off x="457200" y="990601"/>
            <a:ext cx="8229600" cy="1904999"/>
          </a:xfrm>
        </p:spPr>
        <p:txBody>
          <a:bodyPr>
            <a:normAutofit fontScale="70000" lnSpcReduction="20000"/>
          </a:bodyPr>
          <a:lstStyle/>
          <a:p>
            <a:r>
              <a:rPr lang="en-US" dirty="0"/>
              <a:t>“[Patients] </a:t>
            </a:r>
            <a:r>
              <a:rPr lang="en-US" dirty="0">
                <a:solidFill>
                  <a:schemeClr val="accent1"/>
                </a:solidFill>
              </a:rPr>
              <a:t>know our systems probably better </a:t>
            </a:r>
            <a:r>
              <a:rPr lang="en-US" dirty="0"/>
              <a:t>than we know our systems because they have been through them so much.” </a:t>
            </a:r>
          </a:p>
          <a:p>
            <a:r>
              <a:rPr lang="en-US" dirty="0"/>
              <a:t>“…The whole investigation </a:t>
            </a:r>
            <a:r>
              <a:rPr lang="en-US" dirty="0">
                <a:solidFill>
                  <a:srgbClr val="00539B"/>
                </a:solidFill>
              </a:rPr>
              <a:t>process is incomplete </a:t>
            </a:r>
            <a:r>
              <a:rPr lang="en-US" dirty="0"/>
              <a:t>when you don’t involve [patients].” </a:t>
            </a:r>
          </a:p>
          <a:p>
            <a:r>
              <a:rPr lang="en-US" dirty="0"/>
              <a:t>“Patients and families could offer</a:t>
            </a:r>
            <a:r>
              <a:rPr lang="en-US" dirty="0">
                <a:solidFill>
                  <a:srgbClr val="00539B"/>
                </a:solidFill>
              </a:rPr>
              <a:t> a unique perspective </a:t>
            </a:r>
            <a:r>
              <a:rPr lang="en-US" dirty="0"/>
              <a:t>on norms and quality of care </a:t>
            </a:r>
            <a:r>
              <a:rPr lang="en-US" dirty="0">
                <a:solidFill>
                  <a:srgbClr val="00539B"/>
                </a:solidFill>
              </a:rPr>
              <a:t>that would otherwise be lost</a:t>
            </a:r>
            <a:r>
              <a:rPr lang="en-US" dirty="0"/>
              <a:t>.” </a:t>
            </a:r>
          </a:p>
          <a:p>
            <a:pPr marL="0" indent="0">
              <a:buNone/>
            </a:pPr>
            <a:endParaRPr lang="en-US" dirty="0"/>
          </a:p>
        </p:txBody>
      </p:sp>
      <p:pic>
        <p:nvPicPr>
          <p:cNvPr id="9218" name="Picture 2" descr="table showing possible issues with involving patients in post-event learning and the associated recommend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895600"/>
            <a:ext cx="8645525"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96505" y="6400800"/>
            <a:ext cx="2848279" cy="338554"/>
          </a:xfrm>
          <a:prstGeom prst="rect">
            <a:avLst/>
          </a:prstGeom>
          <a:noFill/>
        </p:spPr>
        <p:txBody>
          <a:bodyPr wrap="none" rtlCol="0">
            <a:spAutoFit/>
          </a:bodyPr>
          <a:lstStyle/>
          <a:p>
            <a:pPr algn="r"/>
            <a:r>
              <a:rPr lang="en-US" sz="1600" dirty="0" err="1" smtClean="0"/>
              <a:t>Etchegaray</a:t>
            </a:r>
            <a:r>
              <a:rPr lang="en-US" sz="1600" dirty="0" smtClean="0"/>
              <a:t> et al Health </a:t>
            </a:r>
            <a:r>
              <a:rPr lang="en-US" sz="1600" dirty="0" err="1" smtClean="0"/>
              <a:t>Aff</a:t>
            </a:r>
            <a:r>
              <a:rPr lang="en-US" sz="1600" dirty="0" smtClean="0"/>
              <a:t> 2014</a:t>
            </a:r>
            <a:endParaRPr lang="en-US" sz="1600"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Tree>
    <p:extLst>
      <p:ext uri="{BB962C8B-B14F-4D97-AF65-F5344CB8AC3E}">
        <p14:creationId xmlns:p14="http://schemas.microsoft.com/office/powerpoint/2010/main" val="4104295445"/>
      </p:ext>
    </p:extLst>
  </p:cSld>
  <p:clrMapOvr>
    <a:masterClrMapping/>
  </p:clrMapOvr>
  <mc:AlternateContent xmlns:mc="http://schemas.openxmlformats.org/markup-compatibility/2006" xmlns:p14="http://schemas.microsoft.com/office/powerpoint/2010/main">
    <mc:Choice Requires="p14">
      <p:transition spd="slow" p14:dur="2000" advTm="39335"/>
    </mc:Choice>
    <mc:Fallback xmlns="">
      <p:transition xmlns:p14="http://schemas.microsoft.com/office/powerpoint/2010/main" spd="slow" advTm="3933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Culture of CANDOR</a:t>
            </a:r>
            <a:endParaRPr lang="en-US" sz="36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27</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6" y="1066800"/>
            <a:ext cx="9157826" cy="4953000"/>
          </a:xfrm>
        </p:spPr>
      </p:pic>
    </p:spTree>
    <p:extLst>
      <p:ext uri="{BB962C8B-B14F-4D97-AF65-F5344CB8AC3E}">
        <p14:creationId xmlns:p14="http://schemas.microsoft.com/office/powerpoint/2010/main" val="319917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Patient</a:t>
            </a:r>
          </a:p>
          <a:p>
            <a:r>
              <a:rPr lang="en-US" dirty="0"/>
              <a:t>Family</a:t>
            </a:r>
          </a:p>
          <a:p>
            <a:r>
              <a:rPr lang="en-US" dirty="0"/>
              <a:t>Caregivers</a:t>
            </a:r>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28</a:t>
            </a:fld>
            <a:endParaRPr lang="en-US"/>
          </a:p>
        </p:txBody>
      </p:sp>
      <p:sp>
        <p:nvSpPr>
          <p:cNvPr id="5" name="Title 4"/>
          <p:cNvSpPr>
            <a:spLocks noGrp="1"/>
          </p:cNvSpPr>
          <p:nvPr>
            <p:ph type="title"/>
          </p:nvPr>
        </p:nvSpPr>
        <p:spPr/>
        <p:txBody>
          <a:bodyPr>
            <a:noAutofit/>
          </a:bodyPr>
          <a:lstStyle/>
          <a:p>
            <a:r>
              <a:rPr lang="en-US" sz="3200" dirty="0" smtClean="0"/>
              <a:t>Post-Event Reporting: Communication</a:t>
            </a:r>
            <a:endParaRPr lang="en-US" sz="3200" dirty="0"/>
          </a:p>
        </p:txBody>
      </p:sp>
      <p:sp>
        <p:nvSpPr>
          <p:cNvPr id="2" name="Footer Placeholder 1"/>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798911877"/>
      </p:ext>
    </p:extLst>
  </p:cSld>
  <p:clrMapOvr>
    <a:masterClrMapping/>
  </p:clrMapOvr>
  <mc:AlternateContent xmlns:mc="http://schemas.openxmlformats.org/markup-compatibility/2006" xmlns:p14="http://schemas.microsoft.com/office/powerpoint/2010/main">
    <mc:Choice Requires="p14">
      <p:transition spd="slow" p14:dur="2000" advTm="10487"/>
    </mc:Choice>
    <mc:Fallback xmlns="">
      <p:transition xmlns:p14="http://schemas.microsoft.com/office/powerpoint/2010/main" spd="slow" advTm="1048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Communication After a Harm Event</a:t>
            </a:r>
            <a:endParaRPr lang="en-US" sz="3600" dirty="0"/>
          </a:p>
        </p:txBody>
      </p:sp>
      <p:sp>
        <p:nvSpPr>
          <p:cNvPr id="3" name="Content Placeholder 2"/>
          <p:cNvSpPr>
            <a:spLocks noGrp="1"/>
          </p:cNvSpPr>
          <p:nvPr>
            <p:ph idx="1"/>
          </p:nvPr>
        </p:nvSpPr>
        <p:spPr/>
        <p:txBody>
          <a:bodyPr/>
          <a:lstStyle/>
          <a:p>
            <a:r>
              <a:rPr lang="en-US" dirty="0" smtClean="0"/>
              <a:t>Not everyone is a good communicator.</a:t>
            </a:r>
          </a:p>
          <a:p>
            <a:r>
              <a:rPr lang="en-US" dirty="0" smtClean="0"/>
              <a:t>Identify good communicators.</a:t>
            </a:r>
          </a:p>
          <a:p>
            <a:r>
              <a:rPr lang="en-US" dirty="0" smtClean="0"/>
              <a:t>Understand conversations can be emotionally difficult.</a:t>
            </a:r>
          </a:p>
          <a:p>
            <a:r>
              <a:rPr lang="en-US" dirty="0" smtClean="0"/>
              <a:t>Have backup resources.</a:t>
            </a:r>
          </a:p>
          <a:p>
            <a:r>
              <a:rPr lang="en-US" dirty="0" smtClean="0"/>
              <a:t>Use just-in-time training and “coaching.”</a:t>
            </a:r>
            <a:endParaRPr lang="en-US"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29</a:t>
            </a:fld>
            <a:endParaRPr lang="en-US"/>
          </a:p>
        </p:txBody>
      </p:sp>
    </p:spTree>
    <p:extLst>
      <p:ext uri="{BB962C8B-B14F-4D97-AF65-F5344CB8AC3E}">
        <p14:creationId xmlns:p14="http://schemas.microsoft.com/office/powerpoint/2010/main" val="203858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 Goals</a:t>
            </a:r>
            <a:endParaRPr lang="en-US" dirty="0"/>
          </a:p>
        </p:txBody>
      </p:sp>
      <p:sp>
        <p:nvSpPr>
          <p:cNvPr id="4" name="Content Placeholder 3"/>
          <p:cNvSpPr>
            <a:spLocks noGrp="1"/>
          </p:cNvSpPr>
          <p:nvPr>
            <p:ph idx="1"/>
          </p:nvPr>
        </p:nvSpPr>
        <p:spPr/>
        <p:txBody>
          <a:bodyPr>
            <a:normAutofit/>
          </a:bodyPr>
          <a:lstStyle/>
          <a:p>
            <a:r>
              <a:rPr lang="en-US" dirty="0" smtClean="0"/>
              <a:t>Highlight the gap between optimal response to medical injury and current practices, and identify the reasons for this gap.</a:t>
            </a:r>
          </a:p>
          <a:p>
            <a:r>
              <a:rPr lang="en-US" dirty="0" smtClean="0"/>
              <a:t>Describe the CANDOR (Communication and Optimal Resolution) process and how this toolkit will help organizations improve their response to medical injury.</a:t>
            </a:r>
          </a:p>
          <a:p>
            <a:r>
              <a:rPr lang="en-US" dirty="0" smtClean="0"/>
              <a:t>Discuss next steps in the CANDOR implementation process.</a:t>
            </a:r>
            <a:endParaRPr lang="en-US" dirty="0"/>
          </a:p>
        </p:txBody>
      </p:sp>
      <p:sp>
        <p:nvSpPr>
          <p:cNvPr id="2" name="Slide Number Placeholder 1"/>
          <p:cNvSpPr>
            <a:spLocks noGrp="1"/>
          </p:cNvSpPr>
          <p:nvPr>
            <p:ph type="sldNum" sz="quarter" idx="12"/>
          </p:nvPr>
        </p:nvSpPr>
        <p:spPr/>
        <p:txBody>
          <a:bodyPr/>
          <a:lstStyle/>
          <a:p>
            <a:fld id="{13CF9079-E7DC-4828-A4CC-563045F9E8C6}"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extLst>
      <p:ext uri="{BB962C8B-B14F-4D97-AF65-F5344CB8AC3E}">
        <p14:creationId xmlns:p14="http://schemas.microsoft.com/office/powerpoint/2010/main" val="3833652441"/>
      </p:ext>
    </p:extLst>
  </p:cSld>
  <p:clrMapOvr>
    <a:masterClrMapping/>
  </p:clrMapOvr>
  <mc:AlternateContent xmlns:mc="http://schemas.openxmlformats.org/markup-compatibility/2006" xmlns:p14="http://schemas.microsoft.com/office/powerpoint/2010/main">
    <mc:Choice Requires="p14">
      <p:transition spd="slow" p14:dur="2000" advTm="42365"/>
    </mc:Choice>
    <mc:Fallback xmlns="">
      <p:transition xmlns:p14="http://schemas.microsoft.com/office/powerpoint/2010/main" spd="slow" advTm="4236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Inappropriate Disclosure to A Patient </a:t>
            </a:r>
            <a:endParaRPr lang="en-US" sz="3600"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30</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pic>
        <p:nvPicPr>
          <p:cNvPr id="7" name="Content Placeholder 7" descr="icons showing a video link">
            <a:hlinkClick r:id="rId3"/>
          </p:cNvPr>
          <p:cNvPicPr>
            <a:picLocks noGrp="1" noChangeAspect="1"/>
          </p:cNvPicPr>
          <p:nvPr>
            <p:ph idx="1"/>
          </p:nvPr>
        </p:nvPicPr>
        <p:blipFill>
          <a:blip r:embed="rId4">
            <a:duotone>
              <a:schemeClr val="accent5">
                <a:shade val="45000"/>
                <a:satMod val="135000"/>
              </a:schemeClr>
              <a:prstClr val="white"/>
            </a:duotone>
          </a:blip>
          <a:stretch>
            <a:fillRect/>
          </a:stretch>
        </p:blipFill>
        <p:spPr>
          <a:xfrm>
            <a:off x="3733800" y="2590800"/>
            <a:ext cx="1905000" cy="1905000"/>
          </a:xfrm>
          <a:prstGeom prst="rect">
            <a:avLst/>
          </a:prstGeom>
        </p:spPr>
      </p:pic>
    </p:spTree>
    <p:extLst>
      <p:ext uri="{BB962C8B-B14F-4D97-AF65-F5344CB8AC3E}">
        <p14:creationId xmlns:p14="http://schemas.microsoft.com/office/powerpoint/2010/main" val="3928186056"/>
      </p:ext>
    </p:extLst>
  </p:cSld>
  <p:clrMapOvr>
    <a:masterClrMapping/>
  </p:clrMapOvr>
  <mc:AlternateContent xmlns:mc="http://schemas.openxmlformats.org/markup-compatibility/2006" xmlns:p14="http://schemas.microsoft.com/office/powerpoint/2010/main">
    <mc:Choice Requires="p14">
      <p:transition spd="slow" p14:dur="2000" advTm="302687"/>
    </mc:Choice>
    <mc:Fallback xmlns="">
      <p:transition xmlns:p14="http://schemas.microsoft.com/office/powerpoint/2010/main" spd="slow" advTm="302687"/>
    </mc:Fallback>
  </mc:AlternateContent>
  <p:timing>
    <p:tnLst>
      <p:par>
        <p:cTn id="1" dur="indefinite" restart="never" nodeType="tmRoot"/>
      </p:par>
    </p:tnLst>
  </p:timing>
  <p:extLst mod="1">
    <p:ext uri="{E180D4A7-C9FB-4DFB-919C-405C955672EB}">
      <p14:showEvtLst xmlns:p14="http://schemas.microsoft.com/office/powerpoint/2010/main">
        <p14:playEvt time="0" objId="5"/>
        <p14:stopEvt time="155961" objId="5"/>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Strategies for Disclosure: </a:t>
            </a:r>
            <a:r>
              <a:rPr lang="en-US" sz="3200" dirty="0" smtClean="0"/>
              <a:t/>
            </a:r>
            <a:br>
              <a:rPr lang="en-US" sz="3200" dirty="0" smtClean="0"/>
            </a:br>
            <a:r>
              <a:rPr lang="en-US" sz="3200" dirty="0" smtClean="0"/>
              <a:t>Guidelines </a:t>
            </a:r>
            <a:r>
              <a:rPr lang="en-US" sz="3200" dirty="0"/>
              <a:t>and Framework</a:t>
            </a:r>
          </a:p>
        </p:txBody>
      </p:sp>
      <p:sp>
        <p:nvSpPr>
          <p:cNvPr id="3" name="Content Placeholder 2"/>
          <p:cNvSpPr>
            <a:spLocks noGrp="1"/>
          </p:cNvSpPr>
          <p:nvPr>
            <p:ph idx="1"/>
          </p:nvPr>
        </p:nvSpPr>
        <p:spPr/>
        <p:txBody>
          <a:bodyPr>
            <a:normAutofit/>
          </a:bodyPr>
          <a:lstStyle/>
          <a:p>
            <a:pPr marL="0" indent="0">
              <a:buNone/>
            </a:pPr>
            <a:r>
              <a:rPr lang="en-US" dirty="0">
                <a:ea typeface="ＭＳ Ｐゴシック" pitchFamily="-1" charset="-128"/>
                <a:cs typeface="ＭＳ Ｐゴシック" pitchFamily="-1" charset="-128"/>
              </a:rPr>
              <a:t>Step 1: Get help</a:t>
            </a:r>
          </a:p>
          <a:p>
            <a:pPr lvl="1"/>
            <a:r>
              <a:rPr lang="en-US" dirty="0">
                <a:ea typeface="ＭＳ Ｐゴシック" pitchFamily="-1" charset="-128"/>
                <a:cs typeface="ＭＳ Ｐゴシック" pitchFamily="-1" charset="-128"/>
              </a:rPr>
              <a:t>Remember disclosure is a</a:t>
            </a:r>
            <a:r>
              <a:rPr lang="en-US" i="1" dirty="0">
                <a:ea typeface="ＭＳ Ｐゴシック" pitchFamily="-1" charset="-128"/>
                <a:cs typeface="ＭＳ Ｐゴシック" pitchFamily="-1" charset="-128"/>
              </a:rPr>
              <a:t> process </a:t>
            </a:r>
            <a:r>
              <a:rPr lang="en-US" dirty="0">
                <a:ea typeface="ＭＳ Ｐゴシック" pitchFamily="-1" charset="-128"/>
                <a:cs typeface="ＭＳ Ｐゴシック" pitchFamily="-1" charset="-128"/>
              </a:rPr>
              <a:t>not an </a:t>
            </a:r>
            <a:r>
              <a:rPr lang="en-US" dirty="0" smtClean="0">
                <a:ea typeface="ＭＳ Ｐゴシック" pitchFamily="-1" charset="-128"/>
                <a:cs typeface="ＭＳ Ｐゴシック" pitchFamily="-1" charset="-128"/>
              </a:rPr>
              <a:t>event.</a:t>
            </a:r>
            <a:endParaRPr lang="en-US"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Explain what happened (facts as known</a:t>
            </a:r>
            <a:r>
              <a:rPr lang="en-US" dirty="0" smtClean="0">
                <a:ea typeface="ＭＳ Ｐゴシック" pitchFamily="-1" charset="-128"/>
                <a:cs typeface="ＭＳ Ｐゴシック" pitchFamily="-1" charset="-128"/>
              </a:rPr>
              <a:t>).</a:t>
            </a:r>
            <a:endParaRPr lang="en-US"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Describe </a:t>
            </a:r>
            <a:r>
              <a:rPr lang="en-US" dirty="0" smtClean="0">
                <a:ea typeface="ＭＳ Ｐゴシック" pitchFamily="-1" charset="-128"/>
                <a:cs typeface="ＭＳ Ｐゴシック" pitchFamily="-1" charset="-128"/>
              </a:rPr>
              <a:t>implications </a:t>
            </a:r>
            <a:r>
              <a:rPr lang="en-US" dirty="0">
                <a:ea typeface="ＭＳ Ｐゴシック" pitchFamily="-1" charset="-128"/>
                <a:cs typeface="ＭＳ Ｐゴシック" pitchFamily="-1" charset="-128"/>
              </a:rPr>
              <a:t>for patient,</a:t>
            </a:r>
            <a:r>
              <a:rPr lang="en-US" altLang="ja-JP" dirty="0">
                <a:ea typeface="ＭＳ Ｐゴシック" pitchFamily="-1" charset="-128"/>
                <a:cs typeface="ＭＳ Ｐゴシック" pitchFamily="-1" charset="-128"/>
              </a:rPr>
              <a:t> treatment </a:t>
            </a:r>
            <a:r>
              <a:rPr lang="en-US" altLang="ja-JP" dirty="0" smtClean="0">
                <a:ea typeface="ＭＳ Ｐゴシック" pitchFamily="-1" charset="-128"/>
                <a:cs typeface="ＭＳ Ｐゴシック" pitchFamily="-1" charset="-128"/>
              </a:rPr>
              <a:t>plan.</a:t>
            </a:r>
            <a:endParaRPr lang="en-US" altLang="ja-JP"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Offer genuine expression of </a:t>
            </a:r>
            <a:r>
              <a:rPr lang="en-US" dirty="0" smtClean="0">
                <a:ea typeface="ＭＳ Ｐゴシック" pitchFamily="-1" charset="-128"/>
                <a:cs typeface="ＭＳ Ｐゴシック" pitchFamily="-1" charset="-128"/>
              </a:rPr>
              <a:t>regret/apology.</a:t>
            </a:r>
            <a:endParaRPr lang="en-US"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Plan for </a:t>
            </a:r>
            <a:r>
              <a:rPr lang="en-US" dirty="0" smtClean="0">
                <a:ea typeface="ＭＳ Ｐゴシック" pitchFamily="-1" charset="-128"/>
                <a:cs typeface="ＭＳ Ｐゴシック" pitchFamily="-1" charset="-128"/>
              </a:rPr>
              <a:t>investigation/analysis.</a:t>
            </a:r>
            <a:endParaRPr lang="en-US"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Discuss how recurrences will be </a:t>
            </a:r>
            <a:r>
              <a:rPr lang="en-US" dirty="0" smtClean="0">
                <a:ea typeface="ＭＳ Ｐゴシック" pitchFamily="-1" charset="-128"/>
                <a:cs typeface="ＭＳ Ｐゴシック" pitchFamily="-1" charset="-128"/>
              </a:rPr>
              <a:t>prevented.</a:t>
            </a:r>
            <a:endParaRPr lang="en-US" dirty="0">
              <a:ea typeface="ＭＳ Ｐゴシック" pitchFamily="-1" charset="-128"/>
              <a:cs typeface="ＭＳ Ｐゴシック" pitchFamily="-1" charset="-128"/>
            </a:endParaRPr>
          </a:p>
          <a:p>
            <a:pPr lvl="1"/>
            <a:r>
              <a:rPr lang="en-US" dirty="0">
                <a:ea typeface="ＭＳ Ｐゴシック" pitchFamily="-1" charset="-128"/>
                <a:cs typeface="ＭＳ Ｐゴシック" pitchFamily="-1" charset="-128"/>
              </a:rPr>
              <a:t>Establish contact, supports, </a:t>
            </a:r>
            <a:r>
              <a:rPr lang="en-US" dirty="0" err="1" smtClean="0">
                <a:ea typeface="ＭＳ Ｐゴシック" pitchFamily="-1" charset="-128"/>
                <a:cs typeface="ＭＳ Ｐゴシック" pitchFamily="-1" charset="-128"/>
              </a:rPr>
              <a:t>followup</a:t>
            </a:r>
            <a:r>
              <a:rPr lang="en-US" dirty="0" smtClean="0">
                <a:ea typeface="ＭＳ Ｐゴシック" pitchFamily="-1" charset="-128"/>
                <a:cs typeface="ＭＳ Ｐゴシック" pitchFamily="-1" charset="-128"/>
              </a:rPr>
              <a:t>.</a:t>
            </a:r>
            <a:endParaRPr lang="en-US" dirty="0">
              <a:ea typeface="ＭＳ Ｐゴシック" pitchFamily="-1" charset="-128"/>
              <a:cs typeface="ＭＳ Ｐゴシック" pitchFamily="-1" charset="-128"/>
            </a:endParaRPr>
          </a:p>
          <a:p>
            <a:pPr lvl="1"/>
            <a:r>
              <a:rPr lang="en-US" dirty="0" smtClean="0">
                <a:ea typeface="ＭＳ Ｐゴシック" pitchFamily="-1" charset="-128"/>
                <a:cs typeface="ＭＳ Ｐゴシック" pitchFamily="-1" charset="-128"/>
              </a:rPr>
              <a:t>Organizational leadership </a:t>
            </a:r>
            <a:r>
              <a:rPr lang="en-US" dirty="0">
                <a:ea typeface="ＭＳ Ｐゴシック" pitchFamily="-1" charset="-128"/>
                <a:cs typeface="ＭＳ Ｐゴシック" pitchFamily="-1" charset="-128"/>
              </a:rPr>
              <a:t>is </a:t>
            </a:r>
            <a:r>
              <a:rPr lang="en-US" dirty="0" smtClean="0">
                <a:ea typeface="ＭＳ Ｐゴシック" pitchFamily="-1" charset="-128"/>
                <a:cs typeface="ＭＳ Ｐゴシック" pitchFamily="-1" charset="-128"/>
              </a:rPr>
              <a:t>key.</a:t>
            </a:r>
            <a:endParaRPr lang="en-US" dirty="0">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125894D6-8D97-4F5F-8FE9-35CAB6BDE8B4}"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1655354550"/>
      </p:ext>
    </p:extLst>
  </p:cSld>
  <p:clrMapOvr>
    <a:masterClrMapping/>
  </p:clrMapOvr>
  <mc:AlternateContent xmlns:mc="http://schemas.openxmlformats.org/markup-compatibility/2006" xmlns:p14="http://schemas.microsoft.com/office/powerpoint/2010/main">
    <mc:Choice Requires="p14">
      <p:transition spd="slow" p14:dur="2000" advTm="145202"/>
    </mc:Choice>
    <mc:Fallback xmlns="">
      <p:transition xmlns:p14="http://schemas.microsoft.com/office/powerpoint/2010/main" spd="slow" advTm="14520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t>
            </a:r>
            <a:r>
              <a:rPr lang="en-US" dirty="0" smtClean="0"/>
              <a:t>Tips</a:t>
            </a:r>
            <a:endParaRPr lang="en-US" dirty="0"/>
          </a:p>
        </p:txBody>
      </p:sp>
      <p:sp>
        <p:nvSpPr>
          <p:cNvPr id="3" name="Content Placeholder 2"/>
          <p:cNvSpPr>
            <a:spLocks noGrp="1"/>
          </p:cNvSpPr>
          <p:nvPr>
            <p:ph idx="1"/>
          </p:nvPr>
        </p:nvSpPr>
        <p:spPr/>
        <p:txBody>
          <a:bodyPr/>
          <a:lstStyle/>
          <a:p>
            <a:pPr>
              <a:lnSpc>
                <a:spcPct val="90000"/>
              </a:lnSpc>
            </a:pPr>
            <a:r>
              <a:rPr lang="en-US" sz="2800" dirty="0">
                <a:ea typeface="ＭＳ Ｐゴシック" pitchFamily="-1" charset="-128"/>
                <a:cs typeface="ＭＳ Ｐゴシック" pitchFamily="-1" charset="-128"/>
              </a:rPr>
              <a:t>Be </a:t>
            </a:r>
            <a:r>
              <a:rPr lang="en-US" sz="2800" dirty="0" smtClean="0">
                <a:ea typeface="ＭＳ Ｐゴシック" pitchFamily="-1" charset="-128"/>
                <a:cs typeface="ＭＳ Ｐゴシック" pitchFamily="-1" charset="-128"/>
              </a:rPr>
              <a:t>yourself—authenticity matters.</a:t>
            </a:r>
            <a:endParaRPr lang="en-US" sz="2800" dirty="0">
              <a:ea typeface="ＭＳ Ｐゴシック" pitchFamily="-1" charset="-128"/>
              <a:cs typeface="ＭＳ Ｐゴシック" pitchFamily="-1" charset="-128"/>
            </a:endParaRPr>
          </a:p>
          <a:p>
            <a:pPr>
              <a:lnSpc>
                <a:spcPct val="90000"/>
              </a:lnSpc>
            </a:pPr>
            <a:r>
              <a:rPr lang="en-US" sz="2800" dirty="0">
                <a:ea typeface="ＭＳ Ｐゴシック" pitchFamily="-1" charset="-128"/>
                <a:cs typeface="ＭＳ Ｐゴシック" pitchFamily="-1" charset="-128"/>
              </a:rPr>
              <a:t>Anticipate potential reactions and </a:t>
            </a:r>
            <a:r>
              <a:rPr lang="en-US" sz="2800" dirty="0" smtClean="0">
                <a:ea typeface="ＭＳ Ｐゴシック" pitchFamily="-1" charset="-128"/>
                <a:cs typeface="ＭＳ Ｐゴシック" pitchFamily="-1" charset="-128"/>
              </a:rPr>
              <a:t>questions.</a:t>
            </a:r>
          </a:p>
          <a:p>
            <a:pPr>
              <a:lnSpc>
                <a:spcPct val="90000"/>
              </a:lnSpc>
            </a:pPr>
            <a:r>
              <a:rPr lang="en-US" sz="2800" dirty="0">
                <a:ea typeface="ＭＳ Ｐゴシック" pitchFamily="-1" charset="-128"/>
                <a:cs typeface="ＭＳ Ｐゴシック" pitchFamily="-1" charset="-128"/>
              </a:rPr>
              <a:t>Avoid </a:t>
            </a:r>
            <a:r>
              <a:rPr lang="en-US" sz="2800" dirty="0" smtClean="0">
                <a:ea typeface="ＭＳ Ｐゴシック" pitchFamily="-1" charset="-128"/>
                <a:cs typeface="ＭＳ Ｐゴシック" pitchFamily="-1" charset="-128"/>
              </a:rPr>
              <a:t>blame. </a:t>
            </a:r>
            <a:endParaRPr lang="en-US" sz="2800" dirty="0">
              <a:ea typeface="ＭＳ Ｐゴシック" pitchFamily="-1" charset="-128"/>
              <a:cs typeface="ＭＳ Ｐゴシック" pitchFamily="-1" charset="-128"/>
            </a:endParaRPr>
          </a:p>
          <a:p>
            <a:pPr lvl="1">
              <a:lnSpc>
                <a:spcPct val="90000"/>
              </a:lnSpc>
            </a:pPr>
            <a:r>
              <a:rPr lang="en-US" dirty="0"/>
              <a:t>“The lab always does </a:t>
            </a:r>
            <a:r>
              <a:rPr lang="en-US" dirty="0" smtClean="0"/>
              <a:t>this.”</a:t>
            </a:r>
          </a:p>
          <a:p>
            <a:pPr lvl="1">
              <a:lnSpc>
                <a:spcPct val="90000"/>
              </a:lnSpc>
            </a:pPr>
            <a:r>
              <a:rPr lang="en-US" dirty="0" smtClean="0"/>
              <a:t>“If </a:t>
            </a:r>
            <a:r>
              <a:rPr lang="en-US" dirty="0"/>
              <a:t>only radiology had called me…” </a:t>
            </a:r>
            <a:endParaRPr lang="en-US" dirty="0" smtClean="0"/>
          </a:p>
          <a:p>
            <a:pPr lvl="1">
              <a:lnSpc>
                <a:spcPct val="90000"/>
              </a:lnSpc>
            </a:pPr>
            <a:r>
              <a:rPr lang="en-US" dirty="0" smtClean="0"/>
              <a:t>Blaming </a:t>
            </a:r>
            <a:r>
              <a:rPr lang="en-US" dirty="0"/>
              <a:t>other providers, “</a:t>
            </a:r>
            <a:r>
              <a:rPr lang="en-US" dirty="0" smtClean="0"/>
              <a:t>system.” </a:t>
            </a:r>
            <a:endParaRPr lang="en-US" dirty="0"/>
          </a:p>
          <a:p>
            <a:pPr>
              <a:lnSpc>
                <a:spcPct val="90000"/>
              </a:lnSpc>
            </a:pPr>
            <a:r>
              <a:rPr lang="en-US" sz="2800" dirty="0">
                <a:ea typeface="ＭＳ Ｐゴシック" pitchFamily="-1" charset="-128"/>
                <a:cs typeface="ＭＳ Ｐゴシック" pitchFamily="-1" charset="-128"/>
              </a:rPr>
              <a:t>Weigh pros and cons of who goes in the </a:t>
            </a:r>
            <a:r>
              <a:rPr lang="en-US" sz="2800" dirty="0" smtClean="0">
                <a:ea typeface="ＭＳ Ｐゴシック" pitchFamily="-1" charset="-128"/>
                <a:cs typeface="ＭＳ Ｐゴシック" pitchFamily="-1" charset="-128"/>
              </a:rPr>
              <a:t>room.</a:t>
            </a:r>
            <a:endParaRPr lang="en-US" sz="2800" dirty="0">
              <a:ea typeface="ＭＳ Ｐゴシック" pitchFamily="-1" charset="-128"/>
              <a:cs typeface="ＭＳ Ｐゴシック" pitchFamily="-1" charset="-128"/>
            </a:endParaRPr>
          </a:p>
          <a:p>
            <a:pPr>
              <a:lnSpc>
                <a:spcPct val="90000"/>
              </a:lnSpc>
            </a:pPr>
            <a:r>
              <a:rPr lang="en-US" sz="2800" dirty="0">
                <a:ea typeface="ＭＳ Ｐゴシック" pitchFamily="-1" charset="-128"/>
                <a:cs typeface="ＭＳ Ｐゴシック" pitchFamily="-1" charset="-128"/>
              </a:rPr>
              <a:t>Take advantage of coaching and </a:t>
            </a:r>
            <a:r>
              <a:rPr lang="en-US" sz="2800" dirty="0" smtClean="0">
                <a:ea typeface="ＭＳ Ｐゴシック" pitchFamily="-1" charset="-128"/>
                <a:cs typeface="ＭＳ Ｐゴシック" pitchFamily="-1" charset="-128"/>
              </a:rPr>
              <a:t>consultation.</a:t>
            </a:r>
            <a:endParaRPr lang="en-US" sz="2800" dirty="0">
              <a:ea typeface="ＭＳ Ｐゴシック" pitchFamily="-1" charset="-128"/>
              <a:cs typeface="ＭＳ Ｐゴシック" pitchFamily="-1" charset="-128"/>
            </a:endParaRPr>
          </a:p>
          <a:p>
            <a:pPr>
              <a:lnSpc>
                <a:spcPct val="90000"/>
              </a:lnSpc>
            </a:pPr>
            <a:r>
              <a:rPr lang="en-US" sz="2800" dirty="0">
                <a:ea typeface="ＭＳ Ｐゴシック" pitchFamily="-1" charset="-128"/>
                <a:cs typeface="ＭＳ Ｐゴシック" pitchFamily="-1" charset="-128"/>
              </a:rPr>
              <a:t>Involve trainees, team members when </a:t>
            </a:r>
            <a:r>
              <a:rPr lang="en-US" sz="2800" dirty="0" smtClean="0">
                <a:ea typeface="ＭＳ Ｐゴシック" pitchFamily="-1" charset="-128"/>
                <a:cs typeface="ＭＳ Ｐゴシック" pitchFamily="-1" charset="-128"/>
              </a:rPr>
              <a:t>appropriate.</a:t>
            </a:r>
            <a:endParaRPr lang="en-US" sz="2800" dirty="0">
              <a:ea typeface="ＭＳ Ｐゴシック" pitchFamily="-1" charset="-128"/>
              <a:cs typeface="ＭＳ Ｐゴシック" pitchFamily="-1" charset="-128"/>
            </a:endParaRPr>
          </a:p>
          <a:p>
            <a:pPr>
              <a:lnSpc>
                <a:spcPct val="90000"/>
              </a:lnSpc>
            </a:pPr>
            <a:r>
              <a:rPr lang="en-US" sz="2800" dirty="0">
                <a:ea typeface="ＭＳ Ｐゴシック" pitchFamily="-1" charset="-128"/>
                <a:cs typeface="ＭＳ Ｐゴシック" pitchFamily="-1" charset="-128"/>
              </a:rPr>
              <a:t>Follow </a:t>
            </a:r>
            <a:r>
              <a:rPr lang="en-US" sz="2800" dirty="0" smtClean="0">
                <a:ea typeface="ＭＳ Ｐゴシック" pitchFamily="-1" charset="-128"/>
                <a:cs typeface="ＭＳ Ｐゴシック" pitchFamily="-1" charset="-128"/>
              </a:rPr>
              <a:t>organizational processes.</a:t>
            </a:r>
            <a:endParaRPr lang="en-US" sz="2800" dirty="0">
              <a:ea typeface="ＭＳ Ｐゴシック" pitchFamily="-1" charset="-128"/>
              <a:cs typeface="ＭＳ Ｐゴシック" pitchFamily="-1" charset="-128"/>
            </a:endParaRPr>
          </a:p>
        </p:txBody>
      </p:sp>
      <p:sp>
        <p:nvSpPr>
          <p:cNvPr id="4" name="Slide Number Placeholder 3"/>
          <p:cNvSpPr>
            <a:spLocks noGrp="1"/>
          </p:cNvSpPr>
          <p:nvPr>
            <p:ph type="sldNum" sz="quarter" idx="12"/>
          </p:nvPr>
        </p:nvSpPr>
        <p:spPr/>
        <p:txBody>
          <a:bodyPr/>
          <a:lstStyle/>
          <a:p>
            <a:fld id="{125894D6-8D97-4F5F-8FE9-35CAB6BDE8B4}"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3316305448"/>
      </p:ext>
    </p:extLst>
  </p:cSld>
  <p:clrMapOvr>
    <a:masterClrMapping/>
  </p:clrMapOvr>
  <mc:AlternateContent xmlns:mc="http://schemas.openxmlformats.org/markup-compatibility/2006" xmlns:p14="http://schemas.microsoft.com/office/powerpoint/2010/main">
    <mc:Choice Requires="p14">
      <p:transition spd="slow" p14:dur="2000" advTm="35184"/>
    </mc:Choice>
    <mc:Fallback xmlns="">
      <p:transition xmlns:p14="http://schemas.microsoft.com/office/powerpoint/2010/main" spd="slow" advTm="3518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a:t>
            </a:r>
            <a:r>
              <a:rPr lang="en-US" dirty="0" smtClean="0"/>
              <a:t>ow Are We </a:t>
            </a:r>
            <a:r>
              <a:rPr lang="en-US" dirty="0"/>
              <a:t>D</a:t>
            </a:r>
            <a:r>
              <a:rPr lang="en-US" dirty="0" smtClean="0"/>
              <a:t>oing?</a:t>
            </a:r>
            <a:endParaRPr lang="en-US" dirty="0"/>
          </a:p>
        </p:txBody>
      </p:sp>
      <p:sp>
        <p:nvSpPr>
          <p:cNvPr id="3" name="Content Placeholder 2"/>
          <p:cNvSpPr>
            <a:spLocks noGrp="1"/>
          </p:cNvSpPr>
          <p:nvPr>
            <p:ph idx="1"/>
          </p:nvPr>
        </p:nvSpPr>
        <p:spPr/>
        <p:txBody>
          <a:bodyPr>
            <a:normAutofit fontScale="92500"/>
          </a:bodyPr>
          <a:lstStyle/>
          <a:p>
            <a:r>
              <a:rPr lang="en-US" dirty="0" smtClean="0">
                <a:ea typeface="ＭＳ Ｐゴシック" pitchFamily="-1" charset="-128"/>
                <a:cs typeface="ＭＳ Ｐゴシック" pitchFamily="-1" charset="-128"/>
              </a:rPr>
              <a:t>One-third to two-thirds of errors are </a:t>
            </a:r>
            <a:r>
              <a:rPr lang="en-US" dirty="0">
                <a:ea typeface="ＭＳ Ｐゴシック" pitchFamily="-1" charset="-128"/>
                <a:cs typeface="ＭＳ Ｐゴシック" pitchFamily="-1" charset="-128"/>
              </a:rPr>
              <a:t>not </a:t>
            </a:r>
            <a:r>
              <a:rPr lang="en-US" dirty="0" smtClean="0">
                <a:ea typeface="ＭＳ Ｐゴシック" pitchFamily="-1" charset="-128"/>
                <a:cs typeface="ＭＳ Ｐゴシック" pitchFamily="-1" charset="-128"/>
              </a:rPr>
              <a:t>disclosed.</a:t>
            </a:r>
            <a:endParaRPr lang="en-US" dirty="0">
              <a:ea typeface="ＭＳ Ｐゴシック" pitchFamily="-1" charset="-128"/>
              <a:cs typeface="ＭＳ Ｐゴシック" pitchFamily="-1" charset="-128"/>
            </a:endParaRPr>
          </a:p>
          <a:p>
            <a:pPr lvl="1"/>
            <a:r>
              <a:rPr lang="en-US" sz="2000" i="1" dirty="0" err="1"/>
              <a:t>Blendon</a:t>
            </a:r>
            <a:r>
              <a:rPr lang="en-US" sz="2000" i="1" dirty="0"/>
              <a:t> et </a:t>
            </a:r>
            <a:r>
              <a:rPr lang="en-US" sz="2000" i="1" dirty="0" smtClean="0"/>
              <a:t>al., </a:t>
            </a:r>
            <a:r>
              <a:rPr lang="en-US" sz="2000" i="1" dirty="0"/>
              <a:t>NEJM </a:t>
            </a:r>
            <a:r>
              <a:rPr lang="en-US" sz="2000" i="1" dirty="0" smtClean="0"/>
              <a:t>2002; Gallagher, </a:t>
            </a:r>
            <a:r>
              <a:rPr lang="en-US" sz="2000" i="1" dirty="0"/>
              <a:t>JAMA 2009</a:t>
            </a:r>
          </a:p>
          <a:p>
            <a:pPr lvl="1"/>
            <a:endParaRPr lang="en-US" sz="2000" i="1" dirty="0"/>
          </a:p>
          <a:p>
            <a:r>
              <a:rPr lang="en-US" dirty="0">
                <a:ea typeface="ＭＳ Ｐゴシック" pitchFamily="-1" charset="-128"/>
                <a:cs typeface="ＭＳ Ｐゴシック" pitchFamily="-1" charset="-128"/>
              </a:rPr>
              <a:t>Even when disclosure happens, it often does not meet patient </a:t>
            </a:r>
            <a:r>
              <a:rPr lang="en-US" dirty="0" smtClean="0">
                <a:ea typeface="ＭＳ Ｐゴシック" pitchFamily="-1" charset="-128"/>
                <a:cs typeface="ＭＳ Ｐゴシック" pitchFamily="-1" charset="-128"/>
              </a:rPr>
              <a:t>expectations.</a:t>
            </a:r>
            <a:endParaRPr lang="en-US" dirty="0">
              <a:ea typeface="ＭＳ Ｐゴシック" pitchFamily="-1" charset="-128"/>
              <a:cs typeface="ＭＳ Ｐゴシック" pitchFamily="-1" charset="-128"/>
            </a:endParaRPr>
          </a:p>
          <a:p>
            <a:pPr lvl="1"/>
            <a:r>
              <a:rPr lang="en-US" sz="2000" i="1" dirty="0"/>
              <a:t>Gallagher et </a:t>
            </a:r>
            <a:r>
              <a:rPr lang="en-US" sz="2000" i="1" dirty="0" smtClean="0"/>
              <a:t>al., </a:t>
            </a:r>
            <a:r>
              <a:rPr lang="en-US" sz="2000" i="1" dirty="0"/>
              <a:t>JAMA </a:t>
            </a:r>
            <a:r>
              <a:rPr lang="en-US" sz="2000" i="1" dirty="0" smtClean="0"/>
              <a:t>2003; </a:t>
            </a:r>
            <a:r>
              <a:rPr lang="en-US" sz="2000" i="1" dirty="0" err="1"/>
              <a:t>Kaldijian</a:t>
            </a:r>
            <a:r>
              <a:rPr lang="en-US" sz="2000" i="1" dirty="0"/>
              <a:t> et </a:t>
            </a:r>
            <a:r>
              <a:rPr lang="en-US" sz="2000" i="1" dirty="0" smtClean="0"/>
              <a:t>al., </a:t>
            </a:r>
            <a:r>
              <a:rPr lang="en-US" sz="2000" i="1" dirty="0"/>
              <a:t>JGIM </a:t>
            </a:r>
            <a:r>
              <a:rPr lang="en-US" sz="2000" i="1" dirty="0" smtClean="0"/>
              <a:t>2007; Gallagher, </a:t>
            </a:r>
            <a:r>
              <a:rPr lang="en-US" sz="2000" i="1" dirty="0"/>
              <a:t>JAMA 2009</a:t>
            </a:r>
          </a:p>
          <a:p>
            <a:pPr lvl="1"/>
            <a:endParaRPr lang="en-US" sz="2000" i="1" dirty="0"/>
          </a:p>
          <a:p>
            <a:r>
              <a:rPr lang="en-US" dirty="0">
                <a:ea typeface="ＭＳ Ｐゴシック" pitchFamily="-1" charset="-128"/>
                <a:cs typeface="ＭＳ Ｐゴシック" pitchFamily="-1" charset="-128"/>
              </a:rPr>
              <a:t>Clinicians often lack adequate disclosure </a:t>
            </a:r>
            <a:r>
              <a:rPr lang="en-US" dirty="0" smtClean="0">
                <a:ea typeface="ＭＳ Ｐゴシック" pitchFamily="-1" charset="-128"/>
                <a:cs typeface="ＭＳ Ｐゴシック" pitchFamily="-1" charset="-128"/>
              </a:rPr>
              <a:t>training.</a:t>
            </a:r>
            <a:endParaRPr lang="en-US" dirty="0">
              <a:ea typeface="ＭＳ Ｐゴシック" pitchFamily="-1" charset="-128"/>
              <a:cs typeface="ＭＳ Ｐゴシック" pitchFamily="-1" charset="-128"/>
            </a:endParaRPr>
          </a:p>
          <a:p>
            <a:pPr lvl="1"/>
            <a:r>
              <a:rPr lang="en-US" sz="2000" i="1" dirty="0"/>
              <a:t>Wu et </a:t>
            </a:r>
            <a:r>
              <a:rPr lang="en-US" sz="2000" i="1" dirty="0" smtClean="0"/>
              <a:t>al., </a:t>
            </a:r>
            <a:r>
              <a:rPr lang="en-US" sz="2000" i="1" dirty="0"/>
              <a:t>JAMA 1991; White et </a:t>
            </a:r>
            <a:r>
              <a:rPr lang="en-US" sz="2000" i="1" dirty="0" smtClean="0"/>
              <a:t>al., </a:t>
            </a:r>
            <a:r>
              <a:rPr lang="en-US" sz="2000" i="1" dirty="0" err="1"/>
              <a:t>Acad</a:t>
            </a:r>
            <a:r>
              <a:rPr lang="en-US" sz="2000" i="1" dirty="0"/>
              <a:t> Med 2008; Bell et </a:t>
            </a:r>
            <a:r>
              <a:rPr lang="en-US" sz="2000" i="1" dirty="0" smtClean="0"/>
              <a:t>al., </a:t>
            </a:r>
            <a:r>
              <a:rPr lang="en-US" sz="2000" i="1" dirty="0" err="1"/>
              <a:t>Acad</a:t>
            </a:r>
            <a:r>
              <a:rPr lang="en-US" sz="2000" i="1" dirty="0"/>
              <a:t> Med </a:t>
            </a:r>
            <a:r>
              <a:rPr lang="en-US" sz="2000" i="1" dirty="0" smtClean="0"/>
              <a:t>2010; Liao </a:t>
            </a:r>
            <a:r>
              <a:rPr lang="en-US" sz="2000" i="1" dirty="0"/>
              <a:t>et </a:t>
            </a:r>
            <a:r>
              <a:rPr lang="en-US" sz="2000" i="1" dirty="0" smtClean="0"/>
              <a:t>al., </a:t>
            </a:r>
            <a:r>
              <a:rPr lang="en-US" sz="2000" i="1" dirty="0" err="1"/>
              <a:t>Acad</a:t>
            </a:r>
            <a:r>
              <a:rPr lang="en-US" sz="2000" i="1" dirty="0"/>
              <a:t> Med 2014</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37164103"/>
      </p:ext>
    </p:extLst>
  </p:cSld>
  <p:clrMapOvr>
    <a:masterClrMapping/>
  </p:clrMapOvr>
  <mc:AlternateContent xmlns:mc="http://schemas.openxmlformats.org/markup-compatibility/2006" xmlns:p14="http://schemas.microsoft.com/office/powerpoint/2010/main">
    <mc:Choice Requires="p14">
      <p:transition spd="slow" p14:dur="2000" advTm="40988"/>
    </mc:Choice>
    <mc:Fallback xmlns="">
      <p:transition xmlns:p14="http://schemas.microsoft.com/office/powerpoint/2010/main" spd="slow" advTm="4098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t>What about Caregivers?</a:t>
            </a:r>
            <a:endParaRPr lang="en-US" sz="40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34</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10498"/>
            <a:ext cx="8839200" cy="5458493"/>
          </a:xfrm>
          <a:prstGeom prst="rect">
            <a:avLst/>
          </a:prstGeom>
        </p:spPr>
      </p:pic>
    </p:spTree>
    <p:extLst>
      <p:ext uri="{BB962C8B-B14F-4D97-AF65-F5344CB8AC3E}">
        <p14:creationId xmlns:p14="http://schemas.microsoft.com/office/powerpoint/2010/main" val="48591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for the </a:t>
            </a:r>
            <a:r>
              <a:rPr lang="en-US" dirty="0" smtClean="0"/>
              <a:t>Caregiver</a:t>
            </a:r>
            <a:endParaRPr lang="en-US" dirty="0"/>
          </a:p>
        </p:txBody>
      </p:sp>
      <p:sp>
        <p:nvSpPr>
          <p:cNvPr id="3" name="Content Placeholder 2"/>
          <p:cNvSpPr>
            <a:spLocks noGrp="1"/>
          </p:cNvSpPr>
          <p:nvPr>
            <p:ph idx="1"/>
          </p:nvPr>
        </p:nvSpPr>
        <p:spPr/>
        <p:txBody>
          <a:bodyPr>
            <a:normAutofit/>
          </a:bodyPr>
          <a:lstStyle/>
          <a:p>
            <a:r>
              <a:rPr lang="en-US" dirty="0" smtClean="0"/>
              <a:t>Involvement </a:t>
            </a:r>
            <a:r>
              <a:rPr lang="en-US" dirty="0"/>
              <a:t>in a medical error increases:</a:t>
            </a:r>
          </a:p>
          <a:p>
            <a:pPr lvl="1"/>
            <a:r>
              <a:rPr lang="en-US" dirty="0" smtClean="0"/>
              <a:t>Burnout.</a:t>
            </a:r>
          </a:p>
          <a:p>
            <a:pPr lvl="1"/>
            <a:r>
              <a:rPr lang="en-US" dirty="0" smtClean="0"/>
              <a:t>Likelihood </a:t>
            </a:r>
            <a:r>
              <a:rPr lang="en-US" dirty="0"/>
              <a:t>of involvement in future </a:t>
            </a:r>
            <a:r>
              <a:rPr lang="en-US" dirty="0" smtClean="0"/>
              <a:t>errors.</a:t>
            </a:r>
            <a:endParaRPr lang="en-US" dirty="0"/>
          </a:p>
          <a:p>
            <a:pPr lvl="1"/>
            <a:r>
              <a:rPr lang="en-US" dirty="0"/>
              <a:t>Risk of </a:t>
            </a:r>
            <a:r>
              <a:rPr lang="en-US" dirty="0" smtClean="0"/>
              <a:t>depression.</a:t>
            </a:r>
          </a:p>
          <a:p>
            <a:pPr lvl="1"/>
            <a:r>
              <a:rPr lang="en-US" dirty="0" smtClean="0"/>
              <a:t>Risk of suicide.</a:t>
            </a:r>
          </a:p>
          <a:p>
            <a:pPr lvl="1"/>
            <a:r>
              <a:rPr lang="en-US" dirty="0" smtClean="0"/>
              <a:t>Leaving the practice of medicine.</a:t>
            </a:r>
          </a:p>
          <a:p>
            <a:pPr marL="457200" lvl="1"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656675536"/>
      </p:ext>
    </p:extLst>
  </p:cSld>
  <p:clrMapOvr>
    <a:masterClrMapping/>
  </p:clrMapOvr>
  <mc:AlternateContent xmlns:mc="http://schemas.openxmlformats.org/markup-compatibility/2006" xmlns:p14="http://schemas.microsoft.com/office/powerpoint/2010/main">
    <mc:Choice Requires="p14">
      <p:transition spd="slow" p14:dur="2000" advTm="13197"/>
    </mc:Choice>
    <mc:Fallback xmlns="">
      <p:transition xmlns:p14="http://schemas.microsoft.com/office/powerpoint/2010/main" spd="slow" advTm="1319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National Quality Forum Safe Practice #8</a:t>
            </a:r>
          </a:p>
        </p:txBody>
      </p:sp>
      <p:sp>
        <p:nvSpPr>
          <p:cNvPr id="3" name="Content Placeholder 2"/>
          <p:cNvSpPr>
            <a:spLocks noGrp="1"/>
          </p:cNvSpPr>
          <p:nvPr>
            <p:ph idx="1"/>
          </p:nvPr>
        </p:nvSpPr>
        <p:spPr/>
        <p:txBody>
          <a:bodyPr>
            <a:normAutofit/>
          </a:bodyPr>
          <a:lstStyle/>
          <a:p>
            <a:pPr>
              <a:defRPr/>
            </a:pPr>
            <a:r>
              <a:rPr lang="en-US" dirty="0"/>
              <a:t>Care </a:t>
            </a:r>
            <a:r>
              <a:rPr lang="en-US" dirty="0" smtClean="0"/>
              <a:t>for </a:t>
            </a:r>
            <a:r>
              <a:rPr lang="en-US" dirty="0"/>
              <a:t>the Caregiver:</a:t>
            </a:r>
          </a:p>
          <a:p>
            <a:pPr lvl="1">
              <a:defRPr/>
            </a:pPr>
            <a:r>
              <a:rPr lang="en-US" sz="2400" dirty="0"/>
              <a:t>Available to all employees </a:t>
            </a:r>
            <a:r>
              <a:rPr lang="en-US" sz="2400" dirty="0" smtClean="0"/>
              <a:t>involved.</a:t>
            </a:r>
            <a:endParaRPr lang="en-US" sz="2400" dirty="0"/>
          </a:p>
          <a:p>
            <a:pPr lvl="1">
              <a:defRPr/>
            </a:pPr>
            <a:r>
              <a:rPr lang="en-US" sz="2400" dirty="0"/>
              <a:t>Timely and </a:t>
            </a:r>
            <a:r>
              <a:rPr lang="en-US" sz="2400" dirty="0" smtClean="0"/>
              <a:t>systematic.</a:t>
            </a:r>
            <a:endParaRPr lang="en-US" sz="2400" dirty="0"/>
          </a:p>
          <a:p>
            <a:pPr lvl="1">
              <a:defRPr/>
            </a:pPr>
            <a:r>
              <a:rPr lang="en-US" sz="2400" dirty="0"/>
              <a:t>Just </a:t>
            </a:r>
            <a:r>
              <a:rPr lang="en-US" sz="2400" dirty="0" smtClean="0"/>
              <a:t>treatment.</a:t>
            </a:r>
            <a:endParaRPr lang="en-US" sz="2400" dirty="0"/>
          </a:p>
          <a:p>
            <a:pPr lvl="1">
              <a:defRPr/>
            </a:pPr>
            <a:r>
              <a:rPr lang="en-US" sz="2400" dirty="0" smtClean="0"/>
              <a:t>Respectful.</a:t>
            </a:r>
            <a:endParaRPr lang="en-US" sz="2400" dirty="0"/>
          </a:p>
          <a:p>
            <a:pPr lvl="1">
              <a:defRPr/>
            </a:pPr>
            <a:r>
              <a:rPr lang="en-US" sz="2400" dirty="0" smtClean="0"/>
              <a:t>Compassionate.</a:t>
            </a:r>
            <a:endParaRPr lang="en-US" sz="2400" dirty="0"/>
          </a:p>
          <a:p>
            <a:pPr lvl="1">
              <a:defRPr/>
            </a:pPr>
            <a:r>
              <a:rPr lang="en-US" sz="2400" dirty="0"/>
              <a:t>Supportive medical </a:t>
            </a:r>
            <a:r>
              <a:rPr lang="en-US" sz="2400" dirty="0" smtClean="0"/>
              <a:t>care.</a:t>
            </a:r>
            <a:endParaRPr lang="en-US" sz="2400" dirty="0"/>
          </a:p>
          <a:p>
            <a:pPr lvl="1">
              <a:defRPr/>
            </a:pPr>
            <a:r>
              <a:rPr lang="en-US" sz="2400" dirty="0"/>
              <a:t>Participation in event investigation, risk identification, and mitigation activities to prevent future </a:t>
            </a:r>
            <a:r>
              <a:rPr lang="en-US" sz="2400" dirty="0" smtClean="0"/>
              <a:t>events.</a:t>
            </a:r>
            <a:endParaRPr lang="en-US" dirty="0"/>
          </a:p>
          <a:p>
            <a:pPr>
              <a:defRPr/>
            </a:pPr>
            <a:r>
              <a:rPr lang="en-US" dirty="0"/>
              <a:t>Supporting providers helps them care for their </a:t>
            </a:r>
            <a:r>
              <a:rPr lang="en-US" dirty="0" smtClean="0"/>
              <a:t>patients.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194755045"/>
      </p:ext>
    </p:extLst>
  </p:cSld>
  <p:clrMapOvr>
    <a:masterClrMapping/>
  </p:clrMapOvr>
  <mc:AlternateContent xmlns:mc="http://schemas.openxmlformats.org/markup-compatibility/2006" xmlns:p14="http://schemas.microsoft.com/office/powerpoint/2010/main">
    <mc:Choice Requires="p14">
      <p:transition spd="slow" p14:dur="2000" advTm="26045"/>
    </mc:Choice>
    <mc:Fallback xmlns="">
      <p:transition xmlns:p14="http://schemas.microsoft.com/office/powerpoint/2010/main" spd="slow" advTm="2604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t>Resolution</a:t>
            </a:r>
            <a:endParaRPr lang="en-US" sz="4000"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37</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0613"/>
            <a:ext cx="8686800" cy="5499839"/>
          </a:xfrm>
          <a:prstGeom prst="rect">
            <a:avLst/>
          </a:prstGeom>
        </p:spPr>
      </p:pic>
    </p:spTree>
    <p:extLst>
      <p:ext uri="{BB962C8B-B14F-4D97-AF65-F5344CB8AC3E}">
        <p14:creationId xmlns:p14="http://schemas.microsoft.com/office/powerpoint/2010/main" val="4859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of an article from Elle journalist Celia Barbour"/>
          <p:cNvPicPr>
            <a:picLocks noChangeAspect="1" noChangeArrowheads="1"/>
          </p:cNvPicPr>
          <p:nvPr/>
        </p:nvPicPr>
        <p:blipFill rotWithShape="1">
          <a:blip r:embed="rId4">
            <a:extLst>
              <a:ext uri="{28A0092B-C50C-407E-A947-70E740481C1C}">
                <a14:useLocalDpi xmlns:a14="http://schemas.microsoft.com/office/drawing/2010/main" val="0"/>
              </a:ext>
            </a:extLst>
          </a:blip>
          <a:srcRect t="41252"/>
          <a:stretch/>
        </p:blipFill>
        <p:spPr bwMode="auto">
          <a:xfrm>
            <a:off x="139700" y="914400"/>
            <a:ext cx="5410200" cy="2514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except from the article reading: in light of all this, is Dr. P's apology still enough? sometimes yes. often n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8229600" cy="390603"/>
          </a:xfrm>
          <a:prstGeom prst="rect">
            <a:avLst/>
          </a:prstGeom>
          <a:solidFill>
            <a:srgbClr val="4F81BD">
              <a:lumMod val="40000"/>
              <a:lumOff val="60000"/>
            </a:srgbClr>
          </a:solidFill>
          <a:ln w="19050">
            <a:solidFill>
              <a:sysClr val="windowText" lastClr="000000"/>
            </a:solidFill>
            <a:miter lim="800000"/>
            <a:headEnd/>
            <a:tailEnd/>
          </a:ln>
          <a:effectLst>
            <a:glow rad="139700">
              <a:sysClr val="windowText" lastClr="000000">
                <a:alpha val="40000"/>
              </a:sysClr>
            </a:glow>
          </a:effectLst>
        </p:spPr>
      </p:pic>
      <p:pic>
        <p:nvPicPr>
          <p:cNvPr id="7" name="Picture 4" descr="excerpt from the article: So now I've got a clot, just like I did the first day I walked into Dr. P's office. My right arm often gets achy and swollen when I use it, because the clot blocks the blood from draining effectively. In addition, my upper arm is numb because nerves were cut during surgery. The scars in my chest wall hurt when I take a deep breath. A surgery to remove this clot isn't an option, I've been told, so I inject myself with blood thinners each night, which leaves my stomach mottled with bruises. I face the possibility of lifelong damage from the blood thinners, and who knows what from the blood transfusions. And I have less money in the bank to cover it 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14800"/>
            <a:ext cx="6343650" cy="2152650"/>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p:txBody>
          <a:bodyPr>
            <a:normAutofit/>
          </a:bodyPr>
          <a:lstStyle/>
          <a:p>
            <a:r>
              <a:rPr lang="en-US" dirty="0" smtClean="0"/>
              <a:t>Accountability and Resolution</a:t>
            </a:r>
            <a:endParaRPr lang="en-US" dirty="0"/>
          </a:p>
        </p:txBody>
      </p:sp>
      <p:sp>
        <p:nvSpPr>
          <p:cNvPr id="2" name="Footer Placeholder 1"/>
          <p:cNvSpPr>
            <a:spLocks noGrp="1"/>
          </p:cNvSpPr>
          <p:nvPr>
            <p:ph type="ftr" sz="quarter" idx="11"/>
          </p:nvPr>
        </p:nvSpPr>
        <p:spPr/>
        <p:txBody>
          <a:bodyPr/>
          <a:lstStyle/>
          <a:p>
            <a:r>
              <a:rPr lang="en-US" smtClean="0"/>
              <a:t>Module 1</a:t>
            </a:r>
            <a:endParaRPr lang="en-US"/>
          </a:p>
        </p:txBody>
      </p:sp>
      <p:sp>
        <p:nvSpPr>
          <p:cNvPr id="8" name="Slide Number Placeholder 7"/>
          <p:cNvSpPr>
            <a:spLocks noGrp="1"/>
          </p:cNvSpPr>
          <p:nvPr>
            <p:ph type="sldNum" sz="quarter" idx="12"/>
          </p:nvPr>
        </p:nvSpPr>
        <p:spPr/>
        <p:txBody>
          <a:bodyPr/>
          <a:lstStyle/>
          <a:p>
            <a:fld id="{125894D6-8D97-4F5F-8FE9-35CAB6BDE8B4}" type="slidenum">
              <a:rPr lang="en-US" smtClean="0"/>
              <a:pPr/>
              <a:t>38</a:t>
            </a:fld>
            <a:endParaRPr lang="en-US"/>
          </a:p>
        </p:txBody>
      </p:sp>
    </p:spTree>
    <p:custDataLst>
      <p:tags r:id="rId1"/>
    </p:custDataLst>
    <p:extLst>
      <p:ext uri="{BB962C8B-B14F-4D97-AF65-F5344CB8AC3E}">
        <p14:creationId xmlns:p14="http://schemas.microsoft.com/office/powerpoint/2010/main" val="3905636280"/>
      </p:ext>
    </p:extLst>
  </p:cSld>
  <p:clrMapOvr>
    <a:masterClrMapping/>
  </p:clrMapOvr>
  <mc:AlternateContent xmlns:mc="http://schemas.openxmlformats.org/markup-compatibility/2006" xmlns:p14="http://schemas.microsoft.com/office/powerpoint/2010/main">
    <mc:Choice Requires="p14">
      <p:transition spd="slow" p14:dur="2000" advTm="17866"/>
    </mc:Choice>
    <mc:Fallback xmlns="">
      <p:transition xmlns:p14="http://schemas.microsoft.com/office/powerpoint/2010/main" spd="slow" advTm="1786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Interview study with cancer patients who thought something serious and harmful went wrong in their care.</a:t>
            </a:r>
          </a:p>
          <a:p>
            <a:r>
              <a:rPr lang="en-US" dirty="0" smtClean="0"/>
              <a:t>Patients seek action following the disclosure that are congruent with the words.</a:t>
            </a:r>
          </a:p>
          <a:p>
            <a:pPr lvl="1"/>
            <a:r>
              <a:rPr lang="en-US" dirty="0" smtClean="0"/>
              <a:t>“If you’re just going to apologize and you’re not going to fix anything, that’s insulting to my intelligence.”</a:t>
            </a:r>
          </a:p>
          <a:p>
            <a:pPr lvl="1"/>
            <a:r>
              <a:rPr lang="en-US" dirty="0" smtClean="0"/>
              <a:t>“There’s got to be accountability. I don’t want to hear ‘I’m sorry.’  ‘I’m sorry’ is nothing.  I want to hear what steps have been taken to correct the problem.”</a:t>
            </a:r>
          </a:p>
          <a:p>
            <a:pPr lvl="1"/>
            <a:r>
              <a:rPr lang="en-US" dirty="0" smtClean="0"/>
              <a:t>“Don’t tell me you were sorry that the problem occurred.  That just puts a band aid on something….I want to see results.” </a:t>
            </a:r>
            <a:endParaRPr lang="en-US" dirty="0"/>
          </a:p>
        </p:txBody>
      </p:sp>
      <p:sp>
        <p:nvSpPr>
          <p:cNvPr id="3" name="Title 2"/>
          <p:cNvSpPr>
            <a:spLocks noGrp="1"/>
          </p:cNvSpPr>
          <p:nvPr>
            <p:ph type="title"/>
          </p:nvPr>
        </p:nvSpPr>
        <p:spPr>
          <a:xfrm>
            <a:off x="152400" y="0"/>
            <a:ext cx="8534400" cy="914400"/>
          </a:xfrm>
        </p:spPr>
        <p:txBody>
          <a:bodyPr>
            <a:normAutofit/>
          </a:bodyPr>
          <a:lstStyle/>
          <a:p>
            <a:r>
              <a:rPr lang="en-US" dirty="0" smtClean="0"/>
              <a:t>Accountability: More Than Words</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3272829998"/>
      </p:ext>
    </p:extLst>
  </p:cSld>
  <p:clrMapOvr>
    <a:masterClrMapping/>
  </p:clrMapOvr>
  <mc:AlternateContent xmlns:mc="http://schemas.openxmlformats.org/markup-compatibility/2006" xmlns:p14="http://schemas.microsoft.com/office/powerpoint/2010/main">
    <mc:Choice Requires="p14">
      <p:transition p14:dur="0" advTm="32999"/>
    </mc:Choice>
    <mc:Fallback xmlns="">
      <p:transition xmlns:p14="http://schemas.microsoft.com/office/powerpoint/2010/main" advTm="329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Problem</a:t>
            </a:r>
          </a:p>
        </p:txBody>
      </p:sp>
      <p:sp>
        <p:nvSpPr>
          <p:cNvPr id="5" name="Content Placeholder 4"/>
          <p:cNvSpPr>
            <a:spLocks noGrp="1"/>
          </p:cNvSpPr>
          <p:nvPr>
            <p:ph idx="1"/>
          </p:nvPr>
        </p:nvSpPr>
        <p:spPr/>
        <p:txBody>
          <a:bodyPr/>
          <a:lstStyle/>
          <a:p>
            <a:r>
              <a:rPr lang="en-US" dirty="0"/>
              <a:t>Despite major initiatives, </a:t>
            </a:r>
            <a:r>
              <a:rPr lang="en-US" dirty="0" smtClean="0"/>
              <a:t>patient harm </a:t>
            </a:r>
            <a:r>
              <a:rPr lang="en-US" dirty="0"/>
              <a:t>from medical care </a:t>
            </a:r>
            <a:r>
              <a:rPr lang="en-US" dirty="0" smtClean="0"/>
              <a:t>occurs too often.</a:t>
            </a:r>
            <a:endParaRPr lang="en-US" dirty="0"/>
          </a:p>
          <a:p>
            <a:endParaRPr lang="en-US" dirty="0"/>
          </a:p>
          <a:p>
            <a:r>
              <a:rPr lang="en-US" dirty="0"/>
              <a:t>Limited progress in </a:t>
            </a:r>
            <a:r>
              <a:rPr lang="en-US" dirty="0" smtClean="0"/>
              <a:t>improving quality and patient safety is due </a:t>
            </a:r>
            <a:r>
              <a:rPr lang="en-US" dirty="0"/>
              <a:t>to </a:t>
            </a:r>
            <a:r>
              <a:rPr lang="en-US" dirty="0" smtClean="0"/>
              <a:t>our inability </a:t>
            </a:r>
            <a:r>
              <a:rPr lang="en-US" dirty="0"/>
              <a:t>to learn from care </a:t>
            </a:r>
            <a:r>
              <a:rPr lang="en-US" dirty="0" smtClean="0"/>
              <a:t>breakdowns.</a:t>
            </a:r>
            <a:endParaRPr lang="en-US" dirty="0"/>
          </a:p>
          <a:p>
            <a:endParaRPr lang="en-US" dirty="0"/>
          </a:p>
          <a:p>
            <a:r>
              <a:rPr lang="en-US" dirty="0"/>
              <a:t>Our response to </a:t>
            </a:r>
            <a:r>
              <a:rPr lang="en-US" dirty="0" smtClean="0"/>
              <a:t>injured patients </a:t>
            </a:r>
            <a:r>
              <a:rPr lang="en-US" dirty="0"/>
              <a:t>rarely addresses their </a:t>
            </a:r>
            <a:r>
              <a:rPr lang="en-US" dirty="0" smtClean="0"/>
              <a:t>needs.</a:t>
            </a:r>
            <a:endParaRPr lang="en-US" dirty="0"/>
          </a:p>
        </p:txBody>
      </p:sp>
      <p:sp>
        <p:nvSpPr>
          <p:cNvPr id="2" name="Slide Number Placeholder 1"/>
          <p:cNvSpPr>
            <a:spLocks noGrp="1"/>
          </p:cNvSpPr>
          <p:nvPr>
            <p:ph type="sldNum" sz="quarter" idx="12"/>
          </p:nvPr>
        </p:nvSpPr>
        <p:spPr/>
        <p:txBody>
          <a:bodyPr/>
          <a:lstStyle/>
          <a:p>
            <a:fld id="{125894D6-8D97-4F5F-8FE9-35CAB6BDE8B4}" type="slidenum">
              <a:rPr lang="en-US" smtClean="0"/>
              <a:pPr/>
              <a:t>4</a:t>
            </a:fld>
            <a:endParaRPr lang="en-US"/>
          </a:p>
        </p:txBody>
      </p:sp>
      <p:sp>
        <p:nvSpPr>
          <p:cNvPr id="3" name="Footer Placeholder 2"/>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3192087718"/>
      </p:ext>
    </p:extLst>
  </p:cSld>
  <p:clrMapOvr>
    <a:masterClrMapping/>
  </p:clrMapOvr>
  <mc:AlternateContent xmlns:mc="http://schemas.openxmlformats.org/markup-compatibility/2006" xmlns:p14="http://schemas.microsoft.com/office/powerpoint/2010/main">
    <mc:Choice Requires="p14">
      <p:transition spd="slow" p14:dur="2000" advTm="36115"/>
    </mc:Choice>
    <mc:Fallback xmlns="">
      <p:transition xmlns:p14="http://schemas.microsoft.com/office/powerpoint/2010/main" spd="slow" advTm="36115"/>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What Are Resolution Conversations?</a:t>
            </a:r>
          </a:p>
        </p:txBody>
      </p:sp>
      <p:sp>
        <p:nvSpPr>
          <p:cNvPr id="3" name="Content Placeholder 2"/>
          <p:cNvSpPr>
            <a:spLocks noGrp="1"/>
          </p:cNvSpPr>
          <p:nvPr>
            <p:ph idx="1"/>
          </p:nvPr>
        </p:nvSpPr>
        <p:spPr/>
        <p:txBody>
          <a:bodyPr>
            <a:normAutofit lnSpcReduction="10000"/>
          </a:bodyPr>
          <a:lstStyle/>
          <a:p>
            <a:pPr lvl="0" defTabSz="457200">
              <a:buFont typeface="Arial"/>
              <a:buChar char="•"/>
            </a:pPr>
            <a:r>
              <a:rPr lang="en-US" sz="3000" dirty="0">
                <a:solidFill>
                  <a:prstClr val="black"/>
                </a:solidFill>
              </a:rPr>
              <a:t>Discussions with patients/family after the initial communications about the adverse event</a:t>
            </a:r>
          </a:p>
          <a:p>
            <a:pPr lvl="1" defTabSz="457200">
              <a:buFont typeface="Arial"/>
              <a:buChar char="–"/>
            </a:pPr>
            <a:r>
              <a:rPr lang="en-US" sz="2600" dirty="0">
                <a:solidFill>
                  <a:prstClr val="black"/>
                </a:solidFill>
              </a:rPr>
              <a:t>Often take place after event analysis is </a:t>
            </a:r>
            <a:r>
              <a:rPr lang="en-US" sz="2600" dirty="0" smtClean="0">
                <a:solidFill>
                  <a:prstClr val="black"/>
                </a:solidFill>
              </a:rPr>
              <a:t>completed.</a:t>
            </a:r>
            <a:endParaRPr lang="en-US" sz="2600" dirty="0">
              <a:solidFill>
                <a:prstClr val="black"/>
              </a:solidFill>
            </a:endParaRPr>
          </a:p>
          <a:p>
            <a:pPr lvl="1" defTabSz="457200">
              <a:buFont typeface="Arial"/>
              <a:buChar char="–"/>
            </a:pPr>
            <a:r>
              <a:rPr lang="en-US" sz="2600" dirty="0">
                <a:solidFill>
                  <a:prstClr val="black"/>
                </a:solidFill>
              </a:rPr>
              <a:t>Many different forms, by different people, occur over </a:t>
            </a:r>
            <a:r>
              <a:rPr lang="en-US" sz="2600" dirty="0" smtClean="0">
                <a:solidFill>
                  <a:prstClr val="black"/>
                </a:solidFill>
              </a:rPr>
              <a:t>time:</a:t>
            </a:r>
            <a:endParaRPr lang="en-US" sz="2600" dirty="0">
              <a:solidFill>
                <a:prstClr val="black"/>
              </a:solidFill>
            </a:endParaRPr>
          </a:p>
          <a:p>
            <a:pPr lvl="2" defTabSz="457200">
              <a:buFont typeface="Arial"/>
              <a:buChar char="•"/>
            </a:pPr>
            <a:r>
              <a:rPr lang="en-US" sz="2200" dirty="0">
                <a:solidFill>
                  <a:prstClr val="black"/>
                </a:solidFill>
              </a:rPr>
              <a:t>Explanation of event’s cause and </a:t>
            </a:r>
            <a:r>
              <a:rPr lang="en-US" sz="2200" dirty="0" smtClean="0">
                <a:solidFill>
                  <a:prstClr val="black"/>
                </a:solidFill>
              </a:rPr>
              <a:t>prevention.</a:t>
            </a:r>
            <a:endParaRPr lang="en-US" sz="2200" dirty="0">
              <a:solidFill>
                <a:prstClr val="black"/>
              </a:solidFill>
            </a:endParaRPr>
          </a:p>
          <a:p>
            <a:pPr lvl="2" defTabSz="457200">
              <a:buFont typeface="Arial"/>
              <a:buChar char="•"/>
            </a:pPr>
            <a:r>
              <a:rPr lang="en-US" sz="2200" dirty="0" smtClean="0">
                <a:solidFill>
                  <a:prstClr val="black"/>
                </a:solidFill>
              </a:rPr>
              <a:t>Responsibility/blame.</a:t>
            </a:r>
            <a:endParaRPr lang="en-US" sz="2200" dirty="0">
              <a:solidFill>
                <a:prstClr val="black"/>
              </a:solidFill>
            </a:endParaRPr>
          </a:p>
          <a:p>
            <a:pPr lvl="2" defTabSz="457200">
              <a:buFont typeface="Arial"/>
              <a:buChar char="•"/>
            </a:pPr>
            <a:r>
              <a:rPr lang="en-US" sz="2200" dirty="0" smtClean="0">
                <a:solidFill>
                  <a:prstClr val="black"/>
                </a:solidFill>
              </a:rPr>
              <a:t>Nonfinancial, financial resolution.</a:t>
            </a:r>
            <a:endParaRPr lang="en-US" sz="2200" dirty="0">
              <a:solidFill>
                <a:prstClr val="black"/>
              </a:solidFill>
            </a:endParaRPr>
          </a:p>
          <a:p>
            <a:pPr lvl="2" defTabSz="457200">
              <a:buFont typeface="Arial"/>
              <a:buChar char="•"/>
            </a:pPr>
            <a:r>
              <a:rPr lang="en-US" sz="2200" dirty="0" smtClean="0">
                <a:solidFill>
                  <a:prstClr val="black"/>
                </a:solidFill>
              </a:rPr>
              <a:t>Other </a:t>
            </a:r>
            <a:r>
              <a:rPr lang="en-US" sz="2200" dirty="0" err="1" smtClean="0">
                <a:solidFill>
                  <a:prstClr val="black"/>
                </a:solidFill>
              </a:rPr>
              <a:t>followup</a:t>
            </a:r>
            <a:r>
              <a:rPr lang="en-US" sz="2200" dirty="0" smtClean="0">
                <a:solidFill>
                  <a:prstClr val="black"/>
                </a:solidFill>
              </a:rPr>
              <a:t>.</a:t>
            </a:r>
            <a:endParaRPr lang="en-US" sz="2200" dirty="0">
              <a:solidFill>
                <a:prstClr val="black"/>
              </a:solidFill>
            </a:endParaRPr>
          </a:p>
          <a:p>
            <a:pPr lvl="0" defTabSz="457200">
              <a:buFont typeface="Arial"/>
              <a:buChar char="•"/>
            </a:pPr>
            <a:r>
              <a:rPr lang="en-US" sz="3000" dirty="0">
                <a:solidFill>
                  <a:prstClr val="black"/>
                </a:solidFill>
              </a:rPr>
              <a:t>Emotional tone differs from initial </a:t>
            </a:r>
            <a:r>
              <a:rPr lang="en-US" sz="3000" dirty="0" smtClean="0">
                <a:solidFill>
                  <a:prstClr val="black"/>
                </a:solidFill>
              </a:rPr>
              <a:t>disclosure.</a:t>
            </a:r>
            <a:endParaRPr lang="en-US" sz="3000" dirty="0">
              <a:solidFill>
                <a:prstClr val="black"/>
              </a:solidFill>
            </a:endParaRPr>
          </a:p>
          <a:p>
            <a:pPr lvl="0" defTabSz="457200">
              <a:buFont typeface="Arial"/>
              <a:buChar char="•"/>
            </a:pPr>
            <a:r>
              <a:rPr lang="en-US" sz="3000" dirty="0" smtClean="0">
                <a:solidFill>
                  <a:prstClr val="black"/>
                </a:solidFill>
              </a:rPr>
              <a:t>CANDOR </a:t>
            </a:r>
            <a:r>
              <a:rPr lang="en-US" sz="3000" dirty="0">
                <a:solidFill>
                  <a:prstClr val="black"/>
                </a:solidFill>
              </a:rPr>
              <a:t>will train risk managers, </a:t>
            </a:r>
            <a:r>
              <a:rPr lang="en-US" sz="3000" dirty="0" smtClean="0">
                <a:solidFill>
                  <a:prstClr val="black"/>
                </a:solidFill>
              </a:rPr>
              <a:t>organization </a:t>
            </a:r>
            <a:r>
              <a:rPr lang="en-US" sz="3000" dirty="0">
                <a:solidFill>
                  <a:prstClr val="black"/>
                </a:solidFill>
              </a:rPr>
              <a:t>leaders in approaching these difficult </a:t>
            </a:r>
            <a:r>
              <a:rPr lang="en-US" sz="3000" dirty="0" smtClean="0">
                <a:solidFill>
                  <a:prstClr val="black"/>
                </a:solidFill>
              </a:rPr>
              <a:t>discussions.</a:t>
            </a:r>
            <a:endParaRPr lang="en-US" sz="30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16777483"/>
      </p:ext>
    </p:extLst>
  </p:cSld>
  <p:clrMapOvr>
    <a:masterClrMapping/>
  </p:clrMapOvr>
  <mc:AlternateContent xmlns:mc="http://schemas.openxmlformats.org/markup-compatibility/2006" xmlns:p14="http://schemas.microsoft.com/office/powerpoint/2010/main">
    <mc:Choice Requires="p14">
      <p:transition spd="slow" p14:dur="2000" advTm="39294"/>
    </mc:Choice>
    <mc:Fallback xmlns="">
      <p:transition xmlns:p14="http://schemas.microsoft.com/office/powerpoint/2010/main" spd="slow" advTm="39294"/>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41</a:t>
            </a:fld>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990600"/>
            <a:ext cx="9157825" cy="4953000"/>
          </a:xfrm>
        </p:spPr>
      </p:pic>
    </p:spTree>
    <p:extLst>
      <p:ext uri="{BB962C8B-B14F-4D97-AF65-F5344CB8AC3E}">
        <p14:creationId xmlns:p14="http://schemas.microsoft.com/office/powerpoint/2010/main" val="710112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561" y="3124200"/>
            <a:ext cx="8229600" cy="889231"/>
          </a:xfrm>
        </p:spPr>
        <p:txBody>
          <a:bodyPr/>
          <a:lstStyle/>
          <a:p>
            <a:r>
              <a:rPr lang="en-US" dirty="0" smtClean="0"/>
              <a:t>Example Case</a:t>
            </a:r>
            <a:endParaRPr lang="en-US" dirty="0"/>
          </a:p>
        </p:txBody>
      </p:sp>
      <p:pic>
        <p:nvPicPr>
          <p:cNvPr id="8194" name="Picture 2" descr="Chicago Tribune newspaper title"/>
          <p:cNvPicPr>
            <a:picLocks noChangeAspect="1" noChangeArrowheads="1"/>
          </p:cNvPicPr>
          <p:nvPr/>
        </p:nvPicPr>
        <p:blipFill rotWithShape="1">
          <a:blip r:embed="rId3">
            <a:extLst>
              <a:ext uri="{28A0092B-C50C-407E-A947-70E740481C1C}">
                <a14:useLocalDpi xmlns:a14="http://schemas.microsoft.com/office/drawing/2010/main" val="0"/>
              </a:ext>
            </a:extLst>
          </a:blip>
          <a:srcRect t="45208" b="44258"/>
          <a:stretch/>
        </p:blipFill>
        <p:spPr bwMode="auto">
          <a:xfrm>
            <a:off x="1950868" y="914400"/>
            <a:ext cx="5097463" cy="101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front page of the Chicago Tribune, with a headline that says &quot;family lends hand after deadly erro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068" y="1981200"/>
            <a:ext cx="4700587"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1</a:t>
            </a:r>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42</a:t>
            </a:fld>
            <a:endParaRPr lang="en-US"/>
          </a:p>
        </p:txBody>
      </p:sp>
    </p:spTree>
    <p:extLst>
      <p:ext uri="{BB962C8B-B14F-4D97-AF65-F5344CB8AC3E}">
        <p14:creationId xmlns:p14="http://schemas.microsoft.com/office/powerpoint/2010/main" val="394832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Michelle </a:t>
            </a:r>
            <a:r>
              <a:rPr lang="en-US" sz="3600" dirty="0" err="1"/>
              <a:t>Malizzo</a:t>
            </a:r>
            <a:r>
              <a:rPr lang="en-US" sz="3600" dirty="0"/>
              <a:t> ’s </a:t>
            </a:r>
            <a:r>
              <a:rPr lang="en-US" sz="3600" dirty="0" smtClean="0"/>
              <a:t>Case: System Solutions</a:t>
            </a:r>
            <a:endParaRPr lang="en-US" sz="3600" dirty="0"/>
          </a:p>
        </p:txBody>
      </p:sp>
      <p:sp>
        <p:nvSpPr>
          <p:cNvPr id="3" name="Content Placeholder 2"/>
          <p:cNvSpPr>
            <a:spLocks noGrp="1"/>
          </p:cNvSpPr>
          <p:nvPr>
            <p:ph idx="1"/>
          </p:nvPr>
        </p:nvSpPr>
        <p:spPr/>
        <p:txBody>
          <a:bodyPr/>
          <a:lstStyle/>
          <a:p>
            <a:r>
              <a:rPr lang="en-US" dirty="0" smtClean="0"/>
              <a:t>Routine use of </a:t>
            </a:r>
            <a:r>
              <a:rPr lang="en-US" dirty="0" err="1" smtClean="0"/>
              <a:t>capnography</a:t>
            </a:r>
            <a:r>
              <a:rPr lang="en-US" dirty="0" smtClean="0"/>
              <a:t> in heavy sedation cases</a:t>
            </a:r>
          </a:p>
          <a:p>
            <a:pPr lvl="1"/>
            <a:r>
              <a:rPr lang="en-US" dirty="0" smtClean="0"/>
              <a:t>Adopted as ASA standard.</a:t>
            </a:r>
          </a:p>
          <a:p>
            <a:r>
              <a:rPr lang="en-US" dirty="0" smtClean="0"/>
              <a:t>Better policies around anesthesia coverage.</a:t>
            </a:r>
          </a:p>
          <a:p>
            <a:r>
              <a:rPr lang="en-US" dirty="0" smtClean="0"/>
              <a:t>Environmental strategies for patient monitoring</a:t>
            </a:r>
          </a:p>
          <a:p>
            <a:pPr lvl="1"/>
            <a:r>
              <a:rPr lang="en-US" dirty="0" smtClean="0"/>
              <a:t>Equipment placement</a:t>
            </a:r>
          </a:p>
          <a:p>
            <a:pPr lvl="1"/>
            <a:r>
              <a:rPr lang="en-US" dirty="0" smtClean="0"/>
              <a:t>Lighting</a:t>
            </a:r>
          </a:p>
          <a:p>
            <a:pPr lvl="1"/>
            <a:r>
              <a:rPr lang="en-US" dirty="0" smtClean="0"/>
              <a:t>Alarms</a:t>
            </a:r>
            <a:endParaRPr lang="en-US" dirty="0"/>
          </a:p>
        </p:txBody>
      </p:sp>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43</a:t>
            </a:fld>
            <a:endParaRPr lang="en-US"/>
          </a:p>
        </p:txBody>
      </p:sp>
    </p:spTree>
    <p:extLst>
      <p:ext uri="{BB962C8B-B14F-4D97-AF65-F5344CB8AC3E}">
        <p14:creationId xmlns:p14="http://schemas.microsoft.com/office/powerpoint/2010/main" val="189925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Organizational </a:t>
            </a:r>
            <a:r>
              <a:rPr lang="en-US" dirty="0"/>
              <a:t>assessment</a:t>
            </a:r>
          </a:p>
          <a:p>
            <a:r>
              <a:rPr lang="en-US" dirty="0"/>
              <a:t>Communication training</a:t>
            </a:r>
          </a:p>
          <a:p>
            <a:r>
              <a:rPr lang="en-US" dirty="0"/>
              <a:t>Event analysis tools and training</a:t>
            </a:r>
          </a:p>
          <a:p>
            <a:r>
              <a:rPr lang="en-US" dirty="0"/>
              <a:t>Data capture, analysis, feedback</a:t>
            </a:r>
          </a:p>
          <a:p>
            <a:r>
              <a:rPr lang="en-US" dirty="0"/>
              <a:t>Ongoing support</a:t>
            </a:r>
          </a:p>
        </p:txBody>
      </p:sp>
      <p:sp>
        <p:nvSpPr>
          <p:cNvPr id="4" name="Slide Number Placeholder 3"/>
          <p:cNvSpPr>
            <a:spLocks noGrp="1"/>
          </p:cNvSpPr>
          <p:nvPr>
            <p:ph type="sldNum" sz="quarter" idx="12"/>
          </p:nvPr>
        </p:nvSpPr>
        <p:spPr/>
        <p:txBody>
          <a:bodyPr/>
          <a:lstStyle/>
          <a:p>
            <a:fld id="{125894D6-8D97-4F5F-8FE9-35CAB6BDE8B4}"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445312004"/>
      </p:ext>
    </p:extLst>
  </p:cSld>
  <p:clrMapOvr>
    <a:masterClrMapping/>
  </p:clrMapOvr>
  <mc:AlternateContent xmlns:mc="http://schemas.openxmlformats.org/markup-compatibility/2006" xmlns:p14="http://schemas.microsoft.com/office/powerpoint/2010/main">
    <mc:Choice Requires="p14">
      <p:transition spd="slow" p14:dur="2000" advTm="91781"/>
    </mc:Choice>
    <mc:Fallback xmlns="">
      <p:transition xmlns:p14="http://schemas.microsoft.com/office/powerpoint/2010/main" spd="slow" advTm="9178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a:t>
            </a:r>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45</a:t>
            </a:fld>
            <a:endParaRPr lang="en-US"/>
          </a:p>
        </p:txBody>
      </p:sp>
      <p:sp>
        <p:nvSpPr>
          <p:cNvPr id="7" name="Text Placeholder 2"/>
          <p:cNvSpPr>
            <a:spLocks noGrp="1"/>
          </p:cNvSpPr>
          <p:nvPr>
            <p:ph type="ctrTitle"/>
          </p:nvPr>
        </p:nvSpPr>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2477024382"/>
      </p:ext>
    </p:extLst>
  </p:cSld>
  <p:clrMapOvr>
    <a:masterClrMapping/>
  </p:clrMapOvr>
  <mc:AlternateContent xmlns:mc="http://schemas.openxmlformats.org/markup-compatibility/2006" xmlns:p14="http://schemas.microsoft.com/office/powerpoint/2010/main">
    <mc:Choice Requires="p14">
      <p:transition spd="slow" p14:dur="2000" advTm="101731"/>
    </mc:Choice>
    <mc:Fallback xmlns="">
      <p:transition xmlns:p14="http://schemas.microsoft.com/office/powerpoint/2010/main" spd="slow" advTm="1017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 </a:t>
            </a:r>
            <a:r>
              <a:rPr lang="en-US" dirty="0" smtClean="0"/>
              <a:t>Safety Background</a:t>
            </a:r>
            <a:endParaRPr lang="en-US" dirty="0"/>
          </a:p>
        </p:txBody>
      </p:sp>
      <p:sp>
        <p:nvSpPr>
          <p:cNvPr id="6" name="Content Placeholder 5"/>
          <p:cNvSpPr>
            <a:spLocks noGrp="1"/>
          </p:cNvSpPr>
          <p:nvPr>
            <p:ph sz="half" idx="2"/>
          </p:nvPr>
        </p:nvSpPr>
        <p:spPr/>
        <p:txBody>
          <a:bodyPr>
            <a:normAutofit fontScale="77500" lnSpcReduction="20000"/>
          </a:bodyPr>
          <a:lstStyle/>
          <a:p>
            <a:r>
              <a:rPr lang="en-US" sz="2400" dirty="0">
                <a:cs typeface="Arial" panose="020B0604020202020204" pitchFamily="34" charset="0"/>
              </a:rPr>
              <a:t>2010 data from Medicare:</a:t>
            </a:r>
          </a:p>
          <a:p>
            <a:pPr marL="800100" lvl="1" indent="-342900">
              <a:buFont typeface="Arial" panose="020B0604020202020204" pitchFamily="34" charset="0"/>
              <a:buChar char="•"/>
            </a:pPr>
            <a:endParaRPr lang="en-US" dirty="0">
              <a:cs typeface="Arial" panose="020B0604020202020204" pitchFamily="34" charset="0"/>
            </a:endParaRPr>
          </a:p>
          <a:p>
            <a:pPr marL="800100" lvl="1" indent="-342900">
              <a:buFont typeface="Arial" panose="020B0604020202020204" pitchFamily="34" charset="0"/>
              <a:buChar char="•"/>
            </a:pPr>
            <a:r>
              <a:rPr lang="en-US" sz="3000" dirty="0">
                <a:cs typeface="Arial" panose="020B0604020202020204" pitchFamily="34" charset="0"/>
              </a:rPr>
              <a:t>13.5% of hospitalized beneficiaries </a:t>
            </a:r>
            <a:r>
              <a:rPr lang="en-US" sz="3000" dirty="0" smtClean="0">
                <a:cs typeface="Arial" panose="020B0604020202020204" pitchFamily="34" charset="0"/>
              </a:rPr>
              <a:t>experienced </a:t>
            </a:r>
            <a:r>
              <a:rPr lang="en-US" sz="3000" dirty="0">
                <a:cs typeface="Arial" panose="020B0604020202020204" pitchFamily="34" charset="0"/>
              </a:rPr>
              <a:t>an adverse </a:t>
            </a:r>
            <a:r>
              <a:rPr lang="en-US" sz="3000" dirty="0" smtClean="0">
                <a:cs typeface="Arial" panose="020B0604020202020204" pitchFamily="34" charset="0"/>
              </a:rPr>
              <a:t>event. </a:t>
            </a:r>
            <a:endParaRPr lang="en-US" sz="3000" dirty="0">
              <a:cs typeface="Arial" panose="020B0604020202020204" pitchFamily="34" charset="0"/>
            </a:endParaRPr>
          </a:p>
          <a:p>
            <a:pPr marL="800100" lvl="1" indent="-342900">
              <a:buFont typeface="Arial" panose="020B0604020202020204" pitchFamily="34" charset="0"/>
              <a:buChar char="•"/>
            </a:pPr>
            <a:r>
              <a:rPr lang="en-US" sz="3000" dirty="0">
                <a:cs typeface="Arial" panose="020B0604020202020204" pitchFamily="34" charset="0"/>
              </a:rPr>
              <a:t>1.5% experienced harm that contributed to </a:t>
            </a:r>
            <a:r>
              <a:rPr lang="en-US" sz="3000" dirty="0" smtClean="0">
                <a:cs typeface="Arial" panose="020B0604020202020204" pitchFamily="34" charset="0"/>
              </a:rPr>
              <a:t>death.</a:t>
            </a:r>
            <a:endParaRPr lang="en-US" sz="3000" dirty="0">
              <a:cs typeface="Arial" panose="020B0604020202020204" pitchFamily="34" charset="0"/>
            </a:endParaRPr>
          </a:p>
          <a:p>
            <a:pPr marL="800100" lvl="1" indent="-342900">
              <a:buFont typeface="Arial" panose="020B0604020202020204" pitchFamily="34" charset="0"/>
              <a:buChar char="•"/>
            </a:pPr>
            <a:r>
              <a:rPr lang="en-US" sz="3000" dirty="0">
                <a:cs typeface="Arial" panose="020B0604020202020204" pitchFamily="34" charset="0"/>
              </a:rPr>
              <a:t>44% of adverse events were </a:t>
            </a:r>
            <a:r>
              <a:rPr lang="en-US" sz="3000" dirty="0" smtClean="0">
                <a:cs typeface="Arial" panose="020B0604020202020204" pitchFamily="34" charset="0"/>
              </a:rPr>
              <a:t>preventable. </a:t>
            </a:r>
            <a:endParaRPr lang="en-US" sz="3000" dirty="0">
              <a:cs typeface="Arial" panose="020B0604020202020204" pitchFamily="34" charset="0"/>
            </a:endParaRPr>
          </a:p>
          <a:p>
            <a:pPr marL="411480" lvl="1" indent="0">
              <a:buNone/>
            </a:pPr>
            <a:endParaRPr lang="en-US" sz="1600" dirty="0">
              <a:ea typeface="Helvetica Neue Bold Condensed" charset="0"/>
              <a:cs typeface="Helvetica Neue Bold Condensed" charset="0"/>
            </a:endParaRPr>
          </a:p>
          <a:p>
            <a:pPr marL="411480" lvl="1" indent="0">
              <a:buNone/>
            </a:pPr>
            <a:endParaRPr lang="en-US" sz="1400" dirty="0">
              <a:ea typeface="Helvetica Neue Bold Condensed" charset="0"/>
              <a:cs typeface="Helvetica Neue Bold Condensed" charset="0"/>
            </a:endParaRPr>
          </a:p>
          <a:p>
            <a:pPr marL="411480" lvl="1" indent="0">
              <a:buNone/>
            </a:pPr>
            <a:endParaRPr lang="en-US" sz="1400" dirty="0" smtClean="0">
              <a:ea typeface="Helvetica Neue Bold Condensed" charset="0"/>
              <a:cs typeface="Helvetica Neue Bold Condensed" charset="0"/>
            </a:endParaRPr>
          </a:p>
          <a:p>
            <a:pPr marL="411480" lvl="1" indent="0">
              <a:buNone/>
            </a:pPr>
            <a:endParaRPr lang="en-US" sz="1400" dirty="0">
              <a:ea typeface="Helvetica Neue Bold Condensed" charset="0"/>
              <a:cs typeface="Helvetica Neue Bold Condensed" charset="0"/>
            </a:endParaRPr>
          </a:p>
          <a:p>
            <a:pPr marL="411480" lvl="1" indent="0">
              <a:buNone/>
            </a:pPr>
            <a:endParaRPr lang="en-US" sz="1400" dirty="0">
              <a:ea typeface="Helvetica Neue Bold Condensed" charset="0"/>
              <a:cs typeface="Helvetica Neue Bold Condensed" charset="0"/>
            </a:endParaRPr>
          </a:p>
          <a:p>
            <a:pPr marL="411480" lvl="1" indent="0">
              <a:buNone/>
            </a:pPr>
            <a:endParaRPr lang="en-US" sz="1400" dirty="0">
              <a:ea typeface="Helvetica Neue Bold Condensed" charset="0"/>
              <a:cs typeface="Helvetica Neue Bold Condensed" charset="0"/>
            </a:endParaRPr>
          </a:p>
          <a:p>
            <a:pPr marL="411480" lvl="1" indent="0">
              <a:buNone/>
            </a:pPr>
            <a:endParaRPr lang="en-US" sz="1400" dirty="0">
              <a:ea typeface="Helvetica Neue Bold Condensed" charset="0"/>
              <a:cs typeface="Helvetica Neue Bold Condensed" charset="0"/>
            </a:endParaRPr>
          </a:p>
          <a:p>
            <a:pPr marL="411480" lvl="1" indent="0" algn="r">
              <a:buNone/>
            </a:pPr>
            <a:r>
              <a:rPr lang="en-US" sz="1800" dirty="0">
                <a:ea typeface="Helvetica Neue Bold Condensed" charset="0"/>
                <a:cs typeface="Helvetica Neue Bold Condensed" charset="0"/>
              </a:rPr>
              <a:t>Levinson D, et al.  OIG Report, Nov 2010</a:t>
            </a:r>
          </a:p>
        </p:txBody>
      </p:sp>
      <p:pic>
        <p:nvPicPr>
          <p:cNvPr id="1026" name="Picture 2" descr="Cover of the To Err is Human book."/>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921031" y="1600200"/>
            <a:ext cx="311093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125894D6-8D97-4F5F-8FE9-35CAB6BDE8B4}" type="slidenum">
              <a:rPr lang="en-US" smtClean="0"/>
              <a:pPr/>
              <a:t>5</a:t>
            </a:fld>
            <a:endParaRPr lang="en-US"/>
          </a:p>
        </p:txBody>
      </p:sp>
      <p:sp>
        <p:nvSpPr>
          <p:cNvPr id="2" name="Footer Placeholder 1"/>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3890094025"/>
      </p:ext>
    </p:extLst>
  </p:cSld>
  <p:clrMapOvr>
    <a:masterClrMapping/>
  </p:clrMapOvr>
  <mc:AlternateContent xmlns:mc="http://schemas.openxmlformats.org/markup-compatibility/2006" xmlns:p14="http://schemas.microsoft.com/office/powerpoint/2010/main">
    <mc:Choice Requires="p14">
      <p:transition spd="slow" p14:dur="2000" advTm="48141"/>
    </mc:Choice>
    <mc:Fallback xmlns="">
      <p:transition xmlns:p14="http://schemas.microsoft.com/office/powerpoint/2010/main" spd="slow" advTm="4814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Following Harm: Not Always Transparent, Not Always Learning</a:t>
            </a:r>
          </a:p>
        </p:txBody>
      </p:sp>
      <p:sp>
        <p:nvSpPr>
          <p:cNvPr id="3" name="Content Placeholder 2"/>
          <p:cNvSpPr>
            <a:spLocks noGrp="1"/>
          </p:cNvSpPr>
          <p:nvPr>
            <p:ph sz="half" idx="1"/>
          </p:nvPr>
        </p:nvSpPr>
        <p:spPr>
          <a:xfrm>
            <a:off x="76200" y="1600200"/>
            <a:ext cx="4419600" cy="4525963"/>
          </a:xfrm>
        </p:spPr>
        <p:txBody>
          <a:bodyPr>
            <a:normAutofit lnSpcReduction="10000"/>
          </a:bodyPr>
          <a:lstStyle/>
          <a:p>
            <a:pPr marL="0" indent="0" algn="ctr">
              <a:buNone/>
            </a:pPr>
            <a:r>
              <a:rPr lang="en-US" sz="3200" dirty="0" smtClean="0"/>
              <a:t>Health Affairs (2012)</a:t>
            </a:r>
          </a:p>
          <a:p>
            <a:pPr marL="0" indent="0" algn="ctr">
              <a:buNone/>
            </a:pPr>
            <a:endParaRPr lang="en-US" sz="3200" dirty="0" smtClean="0"/>
          </a:p>
          <a:p>
            <a:pPr marL="0" indent="0">
              <a:buNone/>
            </a:pPr>
            <a:r>
              <a:rPr lang="en-US" dirty="0" smtClean="0"/>
              <a:t>“Survey Shows That At Least Some Physicians Are Not Always Open or Honest With Patients”</a:t>
            </a:r>
          </a:p>
          <a:p>
            <a:pPr marL="0" indent="0">
              <a:buNone/>
            </a:pPr>
            <a:endParaRPr lang="en-US" dirty="0" smtClean="0"/>
          </a:p>
          <a:p>
            <a:pPr marL="0" indent="0">
              <a:buNone/>
            </a:pPr>
            <a:r>
              <a:rPr lang="en-US" sz="2200" dirty="0" smtClean="0"/>
              <a:t>Lisa I. </a:t>
            </a:r>
            <a:r>
              <a:rPr lang="en-US" sz="2200" dirty="0" err="1" smtClean="0"/>
              <a:t>Iezzoni</a:t>
            </a:r>
            <a:r>
              <a:rPr lang="en-US" sz="2200" dirty="0" smtClean="0"/>
              <a:t>, </a:t>
            </a:r>
            <a:r>
              <a:rPr lang="en-US" sz="2200" dirty="0" err="1" smtClean="0"/>
              <a:t>Sowmya</a:t>
            </a:r>
            <a:r>
              <a:rPr lang="en-US" sz="2200" dirty="0" smtClean="0"/>
              <a:t> R. Rao, Catherine M. </a:t>
            </a:r>
            <a:r>
              <a:rPr lang="en-US" sz="2200" dirty="0" err="1" smtClean="0"/>
              <a:t>DesRoches</a:t>
            </a:r>
            <a:r>
              <a:rPr lang="en-US" sz="2200" dirty="0" smtClean="0"/>
              <a:t>, Christine </a:t>
            </a:r>
            <a:r>
              <a:rPr lang="en-US" sz="2200" dirty="0" err="1" smtClean="0"/>
              <a:t>Vogeli</a:t>
            </a:r>
            <a:r>
              <a:rPr lang="en-US" sz="2200" dirty="0" smtClean="0"/>
              <a:t>, and Eric G. Campbell</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Module 1</a:t>
            </a:r>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6</a:t>
            </a:fld>
            <a:endParaRPr lang="en-US"/>
          </a:p>
        </p:txBody>
      </p:sp>
      <p:pic>
        <p:nvPicPr>
          <p:cNvPr id="1026" name="Picture 2" descr="cover of Rosmary Gibson's book &quot;Wall of Silence: The untold story of the medical mistakes that kill and injure millions of Americans&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9549" y="1601369"/>
            <a:ext cx="4035902"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72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chor="t">
            <a:noAutofit/>
          </a:bodyPr>
          <a:lstStyle/>
          <a:p>
            <a:r>
              <a:rPr lang="en-US" sz="2750" dirty="0"/>
              <a:t>Consequences of </a:t>
            </a:r>
            <a:r>
              <a:rPr lang="en-US" sz="2750" dirty="0" smtClean="0"/>
              <a:t>Failed Response </a:t>
            </a:r>
            <a:r>
              <a:rPr lang="en-US" sz="2750" dirty="0"/>
              <a:t>to </a:t>
            </a:r>
            <a:r>
              <a:rPr lang="en-US" sz="2750" dirty="0" smtClean="0"/>
              <a:t/>
            </a:r>
            <a:br>
              <a:rPr lang="en-US" sz="2750" dirty="0" smtClean="0"/>
            </a:br>
            <a:r>
              <a:rPr lang="en-US" sz="2750" dirty="0" smtClean="0"/>
              <a:t>Medical Injury</a:t>
            </a:r>
            <a:endParaRPr lang="en-US" sz="2750" dirty="0"/>
          </a:p>
        </p:txBody>
      </p:sp>
      <p:sp>
        <p:nvSpPr>
          <p:cNvPr id="3" name="Content Placeholder 2"/>
          <p:cNvSpPr>
            <a:spLocks noGrp="1"/>
          </p:cNvSpPr>
          <p:nvPr>
            <p:ph idx="1"/>
          </p:nvPr>
        </p:nvSpPr>
        <p:spPr>
          <a:xfrm>
            <a:off x="457200" y="1371600"/>
            <a:ext cx="8229600" cy="4754563"/>
          </a:xfrm>
        </p:spPr>
        <p:txBody>
          <a:bodyPr/>
          <a:lstStyle/>
          <a:p>
            <a:r>
              <a:rPr lang="en-US" dirty="0"/>
              <a:t>Compounds suffering of </a:t>
            </a:r>
            <a:r>
              <a:rPr lang="en-US" dirty="0" smtClean="0"/>
              <a:t>patients and family</a:t>
            </a:r>
            <a:endParaRPr lang="en-US" dirty="0"/>
          </a:p>
          <a:p>
            <a:r>
              <a:rPr lang="en-US" dirty="0"/>
              <a:t>Heightens distress of clinicians</a:t>
            </a:r>
          </a:p>
          <a:p>
            <a:r>
              <a:rPr lang="en-US" dirty="0"/>
              <a:t>Increases likelihood of litigation</a:t>
            </a:r>
          </a:p>
          <a:p>
            <a:r>
              <a:rPr lang="en-US" dirty="0" smtClean="0"/>
              <a:t>Is a lost </a:t>
            </a:r>
            <a:r>
              <a:rPr lang="en-US" dirty="0"/>
              <a:t>opportunity for improving quality</a:t>
            </a:r>
          </a:p>
          <a:p>
            <a:r>
              <a:rPr lang="en-US" dirty="0"/>
              <a:t>Degrades institutional culture/climate</a:t>
            </a:r>
          </a:p>
          <a:p>
            <a:r>
              <a:rPr lang="en-US" dirty="0"/>
              <a:t>Reduces public trust in </a:t>
            </a:r>
            <a:r>
              <a:rPr lang="en-US" dirty="0" smtClean="0"/>
              <a:t>health care</a:t>
            </a:r>
            <a:endParaRPr lang="en-US" dirty="0"/>
          </a:p>
          <a:p>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2361148619"/>
      </p:ext>
    </p:extLst>
  </p:cSld>
  <p:clrMapOvr>
    <a:masterClrMapping/>
  </p:clrMapOvr>
  <mc:AlternateContent xmlns:mc="http://schemas.openxmlformats.org/markup-compatibility/2006" xmlns:p14="http://schemas.microsoft.com/office/powerpoint/2010/main">
    <mc:Choice Requires="p14">
      <p:transition spd="slow" p14:dur="2000" advTm="198808"/>
    </mc:Choice>
    <mc:Fallback xmlns="">
      <p:transition xmlns:p14="http://schemas.microsoft.com/office/powerpoint/2010/main" spd="slow" advTm="19880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Do Patients Want</a:t>
            </a:r>
            <a:r>
              <a:rPr lang="en-US" dirty="0"/>
              <a:t>?</a:t>
            </a:r>
          </a:p>
        </p:txBody>
      </p:sp>
      <p:sp>
        <p:nvSpPr>
          <p:cNvPr id="3" name="Content Placeholder 2"/>
          <p:cNvSpPr>
            <a:spLocks noGrp="1"/>
          </p:cNvSpPr>
          <p:nvPr>
            <p:ph idx="1"/>
          </p:nvPr>
        </p:nvSpPr>
        <p:spPr/>
        <p:txBody>
          <a:bodyPr>
            <a:normAutofit/>
          </a:bodyPr>
          <a:lstStyle/>
          <a:p>
            <a:r>
              <a:rPr lang="en-US" sz="2800" dirty="0"/>
              <a:t>The truth </a:t>
            </a:r>
            <a:endParaRPr lang="en-US" sz="2800" dirty="0" smtClean="0"/>
          </a:p>
          <a:p>
            <a:pPr lvl="1"/>
            <a:r>
              <a:rPr lang="en-US" sz="2400" dirty="0" smtClean="0"/>
              <a:t>What </a:t>
            </a:r>
            <a:r>
              <a:rPr lang="en-US" sz="2400" dirty="0"/>
              <a:t>is it</a:t>
            </a:r>
            <a:r>
              <a:rPr lang="en-US" sz="2400" dirty="0" smtClean="0"/>
              <a:t>?</a:t>
            </a:r>
            <a:endParaRPr lang="en-US" sz="2400" dirty="0"/>
          </a:p>
          <a:p>
            <a:r>
              <a:rPr lang="en-US" sz="2800" dirty="0"/>
              <a:t>The facts </a:t>
            </a:r>
            <a:endParaRPr lang="en-US" sz="2800" dirty="0" smtClean="0"/>
          </a:p>
          <a:p>
            <a:pPr lvl="1"/>
            <a:r>
              <a:rPr lang="en-US" sz="2400" dirty="0"/>
              <a:t>W</a:t>
            </a:r>
            <a:r>
              <a:rPr lang="en-US" sz="2400" dirty="0" smtClean="0"/>
              <a:t>hat </a:t>
            </a:r>
            <a:r>
              <a:rPr lang="en-US" sz="2400" dirty="0"/>
              <a:t>are they</a:t>
            </a:r>
            <a:r>
              <a:rPr lang="en-US" sz="2400" dirty="0" smtClean="0"/>
              <a:t>?</a:t>
            </a:r>
            <a:endParaRPr lang="en-US" sz="2400" dirty="0"/>
          </a:p>
          <a:p>
            <a:r>
              <a:rPr lang="en-US" sz="2800" dirty="0"/>
              <a:t>Emotional first aid</a:t>
            </a:r>
          </a:p>
          <a:p>
            <a:pPr lvl="1"/>
            <a:r>
              <a:rPr lang="en-US" sz="2300" dirty="0"/>
              <a:t>Empathy and compassion</a:t>
            </a:r>
          </a:p>
          <a:p>
            <a:pPr lvl="1"/>
            <a:r>
              <a:rPr lang="en-US" sz="2300" dirty="0"/>
              <a:t>Recognition and validation of emotions</a:t>
            </a:r>
          </a:p>
          <a:p>
            <a:pPr lvl="1"/>
            <a:r>
              <a:rPr lang="en-US" sz="2300" dirty="0" err="1" smtClean="0"/>
              <a:t>Nonabandonment</a:t>
            </a:r>
            <a:endParaRPr lang="en-US" sz="2300" dirty="0"/>
          </a:p>
          <a:p>
            <a:r>
              <a:rPr lang="en-US" sz="2800" dirty="0" smtClean="0"/>
              <a:t>Accountability, including apology</a:t>
            </a:r>
            <a:endParaRPr lang="en-US" sz="2800" dirty="0"/>
          </a:p>
          <a:p>
            <a:r>
              <a:rPr lang="en-US" sz="2800" dirty="0"/>
              <a:t>Future prevention</a:t>
            </a:r>
          </a:p>
          <a:p>
            <a:pPr marL="0" indent="0">
              <a:buNone/>
            </a:pP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1009917462"/>
      </p:ext>
    </p:extLst>
  </p:cSld>
  <p:clrMapOvr>
    <a:masterClrMapping/>
  </p:clrMapOvr>
  <mc:AlternateContent xmlns:mc="http://schemas.openxmlformats.org/markup-compatibility/2006" xmlns:p14="http://schemas.microsoft.com/office/powerpoint/2010/main">
    <mc:Choice Requires="p14">
      <p:transition spd="slow" p14:dur="2000" advTm="178569"/>
    </mc:Choice>
    <mc:Fallback xmlns="">
      <p:transition xmlns:p14="http://schemas.microsoft.com/office/powerpoint/2010/main" spd="slow" advTm="17856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chor="t">
            <a:noAutofit/>
          </a:bodyPr>
          <a:lstStyle/>
          <a:p>
            <a:r>
              <a:rPr lang="en-US" sz="2800" dirty="0"/>
              <a:t>W</a:t>
            </a:r>
            <a:r>
              <a:rPr lang="en-US" sz="2800" dirty="0" smtClean="0"/>
              <a:t>hy </a:t>
            </a:r>
            <a:r>
              <a:rPr lang="en-US" sz="2800" dirty="0"/>
              <a:t>It is Not Happening: </a:t>
            </a:r>
            <a:br>
              <a:rPr lang="en-US" sz="2800" dirty="0"/>
            </a:br>
            <a:r>
              <a:rPr lang="en-US" sz="2800" dirty="0"/>
              <a:t>Barriers Perceived and Real</a:t>
            </a:r>
          </a:p>
        </p:txBody>
      </p:sp>
      <p:sp>
        <p:nvSpPr>
          <p:cNvPr id="3" name="Content Placeholder 2"/>
          <p:cNvSpPr>
            <a:spLocks noGrp="1"/>
          </p:cNvSpPr>
          <p:nvPr>
            <p:ph sz="half" idx="1"/>
          </p:nvPr>
        </p:nvSpPr>
        <p:spPr/>
        <p:txBody>
          <a:bodyPr/>
          <a:lstStyle/>
          <a:p>
            <a:r>
              <a:rPr lang="en-US" dirty="0"/>
              <a:t>Barriers</a:t>
            </a:r>
          </a:p>
          <a:p>
            <a:pPr lvl="1"/>
            <a:r>
              <a:rPr lang="en-US" dirty="0"/>
              <a:t>Fears</a:t>
            </a:r>
          </a:p>
          <a:p>
            <a:pPr lvl="2"/>
            <a:r>
              <a:rPr lang="en-US" dirty="0"/>
              <a:t>Litigation</a:t>
            </a:r>
          </a:p>
          <a:p>
            <a:pPr lvl="2"/>
            <a:r>
              <a:rPr lang="en-US" dirty="0"/>
              <a:t>Data Bank</a:t>
            </a:r>
          </a:p>
          <a:p>
            <a:pPr lvl="2"/>
            <a:r>
              <a:rPr lang="en-US" dirty="0"/>
              <a:t>Shame, blame</a:t>
            </a:r>
          </a:p>
          <a:p>
            <a:pPr lvl="2"/>
            <a:r>
              <a:rPr lang="en-US" dirty="0"/>
              <a:t>Reputation</a:t>
            </a:r>
          </a:p>
          <a:p>
            <a:pPr lvl="2"/>
            <a:r>
              <a:rPr lang="en-US" dirty="0"/>
              <a:t>Lack of skills</a:t>
            </a:r>
          </a:p>
          <a:p>
            <a:pPr lvl="1"/>
            <a:r>
              <a:rPr lang="en-US" dirty="0"/>
              <a:t>Lack of process</a:t>
            </a:r>
          </a:p>
        </p:txBody>
      </p:sp>
      <p:sp>
        <p:nvSpPr>
          <p:cNvPr id="4" name="Content Placeholder 3"/>
          <p:cNvSpPr>
            <a:spLocks noGrp="1"/>
          </p:cNvSpPr>
          <p:nvPr>
            <p:ph sz="half" idx="2"/>
          </p:nvPr>
        </p:nvSpPr>
        <p:spPr/>
        <p:txBody>
          <a:bodyPr/>
          <a:lstStyle/>
          <a:p>
            <a:r>
              <a:rPr lang="en-US" dirty="0" smtClean="0"/>
              <a:t>Benefits</a:t>
            </a:r>
          </a:p>
          <a:p>
            <a:pPr lvl="1"/>
            <a:r>
              <a:rPr lang="en-US" dirty="0"/>
              <a:t>Learning</a:t>
            </a:r>
          </a:p>
          <a:p>
            <a:pPr lvl="1"/>
            <a:r>
              <a:rPr lang="en-US" dirty="0"/>
              <a:t>Improving</a:t>
            </a:r>
          </a:p>
          <a:p>
            <a:pPr lvl="1"/>
            <a:r>
              <a:rPr lang="en-US" dirty="0"/>
              <a:t>Less litigation</a:t>
            </a:r>
          </a:p>
          <a:p>
            <a:pPr lvl="1"/>
            <a:r>
              <a:rPr lang="en-US" dirty="0"/>
              <a:t>Lower costs</a:t>
            </a:r>
          </a:p>
          <a:p>
            <a:pPr lvl="1"/>
            <a:r>
              <a:rPr lang="en-US" dirty="0"/>
              <a:t>Integrity</a:t>
            </a:r>
          </a:p>
          <a:p>
            <a:pPr lvl="1"/>
            <a:r>
              <a:rPr lang="en-US" dirty="0"/>
              <a:t>Morale</a:t>
            </a:r>
          </a:p>
          <a:p>
            <a:pPr lvl="1"/>
            <a:r>
              <a:rPr lang="en-US" dirty="0"/>
              <a:t>Healing</a:t>
            </a:r>
          </a:p>
          <a:p>
            <a:pPr marL="0" indent="0">
              <a:buNone/>
            </a:pP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Module 1</a:t>
            </a:r>
            <a:endParaRPr lang="en-US"/>
          </a:p>
        </p:txBody>
      </p:sp>
    </p:spTree>
    <p:custDataLst>
      <p:tags r:id="rId1"/>
    </p:custDataLst>
    <p:extLst>
      <p:ext uri="{BB962C8B-B14F-4D97-AF65-F5344CB8AC3E}">
        <p14:creationId xmlns:p14="http://schemas.microsoft.com/office/powerpoint/2010/main" val="1905741031"/>
      </p:ext>
    </p:extLst>
  </p:cSld>
  <p:clrMapOvr>
    <a:masterClrMapping/>
  </p:clrMapOvr>
  <mc:AlternateContent xmlns:mc="http://schemas.openxmlformats.org/markup-compatibility/2006" xmlns:p14="http://schemas.microsoft.com/office/powerpoint/2010/main">
    <mc:Choice Requires="p14">
      <p:transition spd="slow" p14:dur="2000" advTm="326875"/>
    </mc:Choice>
    <mc:Fallback xmlns="">
      <p:transition xmlns:p14="http://schemas.microsoft.com/office/powerpoint/2010/main" spd="slow" advTm="326875"/>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47.1|2.7|3.9"/>
</p:tagLst>
</file>

<file path=ppt/tags/tag11.xml><?xml version="1.0" encoding="utf-8"?>
<p:tagLst xmlns:a="http://schemas.openxmlformats.org/drawingml/2006/main" xmlns:r="http://schemas.openxmlformats.org/officeDocument/2006/relationships" xmlns:p="http://schemas.openxmlformats.org/presentationml/2006/main">
  <p:tag name="TIMING" val="|1.1|76.1|30.7|1.1|3.3|1.9|15.4|3.6"/>
</p:tagLst>
</file>

<file path=ppt/tags/tag12.xml><?xml version="1.0" encoding="utf-8"?>
<p:tagLst xmlns:a="http://schemas.openxmlformats.org/drawingml/2006/main" xmlns:r="http://schemas.openxmlformats.org/officeDocument/2006/relationships" xmlns:p="http://schemas.openxmlformats.org/presentationml/2006/main">
  <p:tag name="TIMING" val="|0.9|0.7|0.6|0.8|0.6|0.9|10"/>
</p:tagLst>
</file>

<file path=ppt/tags/tag13.xml><?xml version="1.0" encoding="utf-8"?>
<p:tagLst xmlns:a="http://schemas.openxmlformats.org/drawingml/2006/main" xmlns:r="http://schemas.openxmlformats.org/officeDocument/2006/relationships" xmlns:p="http://schemas.openxmlformats.org/presentationml/2006/main">
  <p:tag name="TIMING" val="|10|16.4|8.3|5|9.6"/>
</p:tagLst>
</file>

<file path=ppt/tags/tag14.xml><?xml version="1.0" encoding="utf-8"?>
<p:tagLst xmlns:a="http://schemas.openxmlformats.org/drawingml/2006/main" xmlns:r="http://schemas.openxmlformats.org/officeDocument/2006/relationships" xmlns:p="http://schemas.openxmlformats.org/presentationml/2006/main">
  <p:tag name="TIMING" val="|6.1|24.7|48.5|34.5"/>
</p:tagLst>
</file>

<file path=ppt/tags/tag15.xml><?xml version="1.0" encoding="utf-8"?>
<p:tagLst xmlns:a="http://schemas.openxmlformats.org/drawingml/2006/main" xmlns:r="http://schemas.openxmlformats.org/officeDocument/2006/relationships" xmlns:p="http://schemas.openxmlformats.org/presentationml/2006/main">
  <p:tag name="TIMING" val="|0.7|1.4|5.5|2.6|3.4|4.9|2.9|4.2"/>
</p:tagLst>
</file>

<file path=ppt/tags/tag16.xml><?xml version="1.0" encoding="utf-8"?>
<p:tagLst xmlns:a="http://schemas.openxmlformats.org/drawingml/2006/main" xmlns:r="http://schemas.openxmlformats.org/officeDocument/2006/relationships" xmlns:p="http://schemas.openxmlformats.org/presentationml/2006/main">
  <p:tag name="TIMING" val="|1|0.8|3.9"/>
</p:tagLst>
</file>

<file path=ppt/tags/tag17.xml><?xml version="1.0" encoding="utf-8"?>
<p:tagLst xmlns:a="http://schemas.openxmlformats.org/drawingml/2006/main" xmlns:r="http://schemas.openxmlformats.org/officeDocument/2006/relationships" xmlns:p="http://schemas.openxmlformats.org/presentationml/2006/main">
  <p:tag name="TIMING" val="|0|4.8|5.9|0.8|0.8|0.6|0.8|20.2|3.7"/>
</p:tagLst>
</file>

<file path=ppt/tags/tag18.xml><?xml version="1.0" encoding="utf-8"?>
<p:tagLst xmlns:a="http://schemas.openxmlformats.org/drawingml/2006/main" xmlns:r="http://schemas.openxmlformats.org/officeDocument/2006/relationships" xmlns:p="http://schemas.openxmlformats.org/presentationml/2006/main">
  <p:tag name="TIMING" val="|0.7|0.6|6.4|1.3|17.2|1|6.5"/>
</p:tagLst>
</file>

<file path=ppt/tags/tag19.xml><?xml version="1.0" encoding="utf-8"?>
<p:tagLst xmlns:a="http://schemas.openxmlformats.org/drawingml/2006/main" xmlns:r="http://schemas.openxmlformats.org/officeDocument/2006/relationships" xmlns:p="http://schemas.openxmlformats.org/presentationml/2006/main">
  <p:tag name="TIMING" val="|1.8|6.3|7.4"/>
</p:tagLst>
</file>

<file path=ppt/tags/tag2.xml><?xml version="1.0" encoding="utf-8"?>
<p:tagLst xmlns:a="http://schemas.openxmlformats.org/drawingml/2006/main" xmlns:r="http://schemas.openxmlformats.org/officeDocument/2006/relationships" xmlns:p="http://schemas.openxmlformats.org/presentationml/2006/main">
  <p:tag name="TIMING" val="|0.9|8.8|13.6"/>
</p:tagLst>
</file>

<file path=ppt/tags/tag20.xml><?xml version="1.0" encoding="utf-8"?>
<p:tagLst xmlns:a="http://schemas.openxmlformats.org/drawingml/2006/main" xmlns:r="http://schemas.openxmlformats.org/officeDocument/2006/relationships" xmlns:p="http://schemas.openxmlformats.org/presentationml/2006/main">
  <p:tag name="TIMING" val="|0.9"/>
</p:tagLst>
</file>

<file path=ppt/tags/tag21.xml><?xml version="1.0" encoding="utf-8"?>
<p:tagLst xmlns:a="http://schemas.openxmlformats.org/drawingml/2006/main" xmlns:r="http://schemas.openxmlformats.org/officeDocument/2006/relationships" xmlns:p="http://schemas.openxmlformats.org/presentationml/2006/main">
  <p:tag name="TIMING" val="|4.4|2.9|0.4|0.4|0.4|0.3|0.4|0.5|15.3"/>
</p:tagLst>
</file>

<file path=ppt/tags/tag22.xml><?xml version="1.0" encoding="utf-8"?>
<p:tagLst xmlns:a="http://schemas.openxmlformats.org/drawingml/2006/main" xmlns:r="http://schemas.openxmlformats.org/officeDocument/2006/relationships" xmlns:p="http://schemas.openxmlformats.org/presentationml/2006/main">
  <p:tag name="TIMING" val="|7.9"/>
</p:tagLst>
</file>

<file path=ppt/tags/tag23.xml><?xml version="1.0" encoding="utf-8"?>
<p:tagLst xmlns:a="http://schemas.openxmlformats.org/drawingml/2006/main" xmlns:r="http://schemas.openxmlformats.org/officeDocument/2006/relationships" xmlns:p="http://schemas.openxmlformats.org/presentationml/2006/main">
  <p:tag name="TIMING" val="|1.1|1.5|6.5|6.7|9.5"/>
</p:tagLst>
</file>

<file path=ppt/tags/tag24.xml><?xml version="1.0" encoding="utf-8"?>
<p:tagLst xmlns:a="http://schemas.openxmlformats.org/drawingml/2006/main" xmlns:r="http://schemas.openxmlformats.org/officeDocument/2006/relationships" xmlns:p="http://schemas.openxmlformats.org/presentationml/2006/main">
  <p:tag name="TIMING" val="|0.5|8.3|0.5|14.1|10.4"/>
</p:tagLst>
</file>

<file path=ppt/tags/tag25.xml><?xml version="1.0" encoding="utf-8"?>
<p:tagLst xmlns:a="http://schemas.openxmlformats.org/drawingml/2006/main" xmlns:r="http://schemas.openxmlformats.org/officeDocument/2006/relationships" xmlns:p="http://schemas.openxmlformats.org/presentationml/2006/main">
  <p:tag name="TIMING" val="|0.6|5|15.9|2.1|2.2"/>
</p:tagLst>
</file>

<file path=ppt/tags/tag3.xml><?xml version="1.0" encoding="utf-8"?>
<p:tagLst xmlns:a="http://schemas.openxmlformats.org/drawingml/2006/main" xmlns:r="http://schemas.openxmlformats.org/officeDocument/2006/relationships" xmlns:p="http://schemas.openxmlformats.org/presentationml/2006/main">
  <p:tag name="TIMING" val="|24.6|3.1|3.8|6.1|8.5"/>
</p:tagLst>
</file>

<file path=ppt/tags/tag4.xml><?xml version="1.0" encoding="utf-8"?>
<p:tagLst xmlns:a="http://schemas.openxmlformats.org/drawingml/2006/main" xmlns:r="http://schemas.openxmlformats.org/officeDocument/2006/relationships" xmlns:p="http://schemas.openxmlformats.org/presentationml/2006/main">
  <p:tag name="TIMING" val="|0.3|11.8|30.4|21.1|30|44.9"/>
</p:tagLst>
</file>

<file path=ppt/tags/tag5.xml><?xml version="1.0" encoding="utf-8"?>
<p:tagLst xmlns:a="http://schemas.openxmlformats.org/drawingml/2006/main" xmlns:r="http://schemas.openxmlformats.org/officeDocument/2006/relationships" xmlns:p="http://schemas.openxmlformats.org/presentationml/2006/main">
  <p:tag name="TIMING" val="|0.6|13.6|17.1|10.9|46.7|7.8|2.4|3.5|24.5|7|11.4|26.2"/>
</p:tagLst>
</file>

<file path=ppt/tags/tag6.xml><?xml version="1.0" encoding="utf-8"?>
<p:tagLst xmlns:a="http://schemas.openxmlformats.org/drawingml/2006/main" xmlns:r="http://schemas.openxmlformats.org/officeDocument/2006/relationships" xmlns:p="http://schemas.openxmlformats.org/presentationml/2006/main">
  <p:tag name="TIMING" val="|229.9|11.4"/>
</p:tagLst>
</file>

<file path=ppt/tags/tag7.xml><?xml version="1.0" encoding="utf-8"?>
<p:tagLst xmlns:a="http://schemas.openxmlformats.org/drawingml/2006/main" xmlns:r="http://schemas.openxmlformats.org/officeDocument/2006/relationships" xmlns:p="http://schemas.openxmlformats.org/presentationml/2006/main">
  <p:tag name="TIMING" val="|24.6|1.1|1|10.1|50.2|5.6|5.8|30"/>
</p:tagLst>
</file>

<file path=ppt/tags/tag8.xml><?xml version="1.0" encoding="utf-8"?>
<p:tagLst xmlns:a="http://schemas.openxmlformats.org/drawingml/2006/main" xmlns:r="http://schemas.openxmlformats.org/officeDocument/2006/relationships" xmlns:p="http://schemas.openxmlformats.org/presentationml/2006/main">
  <p:tag name="TIMING" val="|9.8|9.5|1.3|7.1|21.7"/>
</p:tagLst>
</file>

<file path=ppt/tags/tag9.xml><?xml version="1.0" encoding="utf-8"?>
<p:tagLst xmlns:a="http://schemas.openxmlformats.org/drawingml/2006/main" xmlns:r="http://schemas.openxmlformats.org/officeDocument/2006/relationships" xmlns:p="http://schemas.openxmlformats.org/presentationml/2006/main">
  <p:tag name="TIMING" val="|0.8|2|5.3"/>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4241</TotalTime>
  <Words>5612</Words>
  <Application>Microsoft Office PowerPoint</Application>
  <PresentationFormat>On-screen Show (4:3)</PresentationFormat>
  <Paragraphs>562</Paragraphs>
  <Slides>45</Slides>
  <Notes>45</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PatientSafetyPage1</vt:lpstr>
      <vt:lpstr>PatientSafetyPage2+</vt:lpstr>
      <vt:lpstr>Communication and Optimal Resolution (CANDOR): Grand Rounds Presentation</vt:lpstr>
      <vt:lpstr>Do Less Harm Video</vt:lpstr>
      <vt:lpstr>Presentation Goals</vt:lpstr>
      <vt:lpstr>The Problem</vt:lpstr>
      <vt:lpstr>Patient Safety Background</vt:lpstr>
      <vt:lpstr>Following Harm: Not Always Transparent, Not Always Learning</vt:lpstr>
      <vt:lpstr>Consequences of Failed Response to  Medical Injury</vt:lpstr>
      <vt:lpstr>What Do Patients Want?</vt:lpstr>
      <vt:lpstr>Why It is Not Happening:  Barriers Perceived and Real</vt:lpstr>
      <vt:lpstr>Michelle Malizzo-Ballog</vt:lpstr>
      <vt:lpstr>Story of Michelle Malizzo-Ballog</vt:lpstr>
      <vt:lpstr>…Case Continued</vt:lpstr>
      <vt:lpstr>A Culture of CANDOR:  Communication and Optimal Resolution</vt:lpstr>
      <vt:lpstr>What Is the CANDOR Process?</vt:lpstr>
      <vt:lpstr>Assessment</vt:lpstr>
      <vt:lpstr>Current State Analysis</vt:lpstr>
      <vt:lpstr>Identification of A CANDOR Event</vt:lpstr>
      <vt:lpstr>CANDOR System Activation</vt:lpstr>
      <vt:lpstr>After Event Reporting: Harm Response, Mitigation, Prevention</vt:lpstr>
      <vt:lpstr>Investigation: Best Practices</vt:lpstr>
      <vt:lpstr>Who Is to Blame in Malizzo Case?</vt:lpstr>
      <vt:lpstr>Just Culture</vt:lpstr>
      <vt:lpstr>Safety Attitudes</vt:lpstr>
      <vt:lpstr>What Is a Systems Approach?</vt:lpstr>
      <vt:lpstr>Human Factors Engineering</vt:lpstr>
      <vt:lpstr>Involving Patients in Post-Event Learning</vt:lpstr>
      <vt:lpstr>The Culture of CANDOR</vt:lpstr>
      <vt:lpstr>Post-Event Reporting: Communication</vt:lpstr>
      <vt:lpstr>Communication After a Harm Event</vt:lpstr>
      <vt:lpstr>Inappropriate Disclosure to A Patient </vt:lpstr>
      <vt:lpstr>Strategies for Disclosure:  Guidelines and Framework</vt:lpstr>
      <vt:lpstr>Additional Tips</vt:lpstr>
      <vt:lpstr>How Are We Doing?</vt:lpstr>
      <vt:lpstr>What about Caregivers?</vt:lpstr>
      <vt:lpstr>Care for the Caregiver</vt:lpstr>
      <vt:lpstr>National Quality Forum Safe Practice #8</vt:lpstr>
      <vt:lpstr>Resolution</vt:lpstr>
      <vt:lpstr>Accountability and Resolution</vt:lpstr>
      <vt:lpstr>Accountability: More Than Words</vt:lpstr>
      <vt:lpstr>What Are Resolution Conversations?</vt:lpstr>
      <vt:lpstr>Putting It All Together</vt:lpstr>
      <vt:lpstr>Example Case</vt:lpstr>
      <vt:lpstr>Michelle Malizzo ’s Case: System Solutions</vt:lpstr>
      <vt:lpstr>Next Steps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Windows User</cp:lastModifiedBy>
  <cp:revision>188</cp:revision>
  <cp:lastPrinted>2015-08-20T14:17:00Z</cp:lastPrinted>
  <dcterms:created xsi:type="dcterms:W3CDTF">2014-07-15T14:01:45Z</dcterms:created>
  <dcterms:modified xsi:type="dcterms:W3CDTF">2016-05-19T19:55:44Z</dcterms:modified>
</cp:coreProperties>
</file>