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84" r:id="rId2"/>
  </p:sldMasterIdLst>
  <p:notesMasterIdLst>
    <p:notesMasterId r:id="rId18"/>
  </p:notesMasterIdLst>
  <p:sldIdLst>
    <p:sldId id="257" r:id="rId3"/>
    <p:sldId id="259" r:id="rId4"/>
    <p:sldId id="258" r:id="rId5"/>
    <p:sldId id="261" r:id="rId6"/>
    <p:sldId id="274" r:id="rId7"/>
    <p:sldId id="273" r:id="rId8"/>
    <p:sldId id="263" r:id="rId9"/>
    <p:sldId id="264" r:id="rId10"/>
    <p:sldId id="265" r:id="rId11"/>
    <p:sldId id="266" r:id="rId12"/>
    <p:sldId id="267" r:id="rId13"/>
    <p:sldId id="268" r:id="rId14"/>
    <p:sldId id="277" r:id="rId15"/>
    <p:sldId id="269" r:id="rId16"/>
    <p:sldId id="272" r:id="rId17"/>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52" userDrawn="1">
          <p15:clr>
            <a:srgbClr val="A4A3A4"/>
          </p15:clr>
        </p15:guide>
        <p15:guide id="2" pos="223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HRQ" initials="KAR" lastIdx="1" clrIdx="6"/>
  <p:cmAuthor id="1" name="Wojcik, Anna" initials="AW" lastIdx="4" clrIdx="0"/>
  <p:cmAuthor id="2" name="Herman, Dawn" initials="DH" lastIdx="6" clrIdx="1"/>
  <p:cmAuthor id="3" name="Greising, Cynthia" initials="GC" lastIdx="8" clrIdx="2"/>
  <p:cmAuthor id="4" name="Wojcik, Anna" initials="WA" lastIdx="8" clrIdx="3">
    <p:extLst/>
  </p:cmAuthor>
  <p:cmAuthor id="5" name="Herman, Dawn" initials="HD" lastIdx="12" clrIdx="4">
    <p:extLst/>
  </p:cmAuthor>
  <p:cmAuthor id="6" name="Edson, Barbara" initials="EB" lastIdx="3"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71915" autoAdjust="0"/>
  </p:normalViewPr>
  <p:slideViewPr>
    <p:cSldViewPr>
      <p:cViewPr>
        <p:scale>
          <a:sx n="66" d="100"/>
          <a:sy n="66" d="100"/>
        </p:scale>
        <p:origin x="-1014" y="-348"/>
      </p:cViewPr>
      <p:guideLst>
        <p:guide orient="horz" pos="2160"/>
        <p:guide pos="2880"/>
      </p:guideLst>
    </p:cSldViewPr>
  </p:slideViewPr>
  <p:outlineViewPr>
    <p:cViewPr>
      <p:scale>
        <a:sx n="33" d="100"/>
        <a:sy n="33" d="100"/>
      </p:scale>
      <p:origin x="0" y="-108"/>
    </p:cViewPr>
  </p:outlineViewPr>
  <p:notesTextViewPr>
    <p:cViewPr>
      <p:scale>
        <a:sx n="125" d="100"/>
        <a:sy n="125" d="100"/>
      </p:scale>
      <p:origin x="0" y="0"/>
    </p:cViewPr>
  </p:notesTextViewPr>
  <p:sorterViewPr>
    <p:cViewPr varScale="1">
      <p:scale>
        <a:sx n="1" d="1"/>
        <a:sy n="1" d="1"/>
      </p:scale>
      <p:origin x="0" y="0"/>
    </p:cViewPr>
  </p:sorterViewPr>
  <p:notesViewPr>
    <p:cSldViewPr>
      <p:cViewPr>
        <p:scale>
          <a:sx n="70" d="100"/>
          <a:sy n="70" d="100"/>
        </p:scale>
        <p:origin x="-948" y="1278"/>
      </p:cViewPr>
      <p:guideLst>
        <p:guide orient="horz" pos="2952"/>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1" tIns="47020" rIns="94041" bIns="47020" rtlCol="0"/>
          <a:lstStyle>
            <a:lvl1pPr algn="l">
              <a:defRPr sz="1200"/>
            </a:lvl1pPr>
          </a:lstStyle>
          <a:p>
            <a:endParaRPr lang="en-US" dirty="0"/>
          </a:p>
        </p:txBody>
      </p:sp>
      <p:sp>
        <p:nvSpPr>
          <p:cNvPr id="3" name="Date Placeholder 2"/>
          <p:cNvSpPr>
            <a:spLocks noGrp="1"/>
          </p:cNvSpPr>
          <p:nvPr>
            <p:ph type="dt" idx="1"/>
          </p:nvPr>
        </p:nvSpPr>
        <p:spPr>
          <a:xfrm>
            <a:off x="4014100" y="0"/>
            <a:ext cx="3070860" cy="468630"/>
          </a:xfrm>
          <a:prstGeom prst="rect">
            <a:avLst/>
          </a:prstGeom>
        </p:spPr>
        <p:txBody>
          <a:bodyPr vert="horz" lIns="94041" tIns="47020" rIns="94041" bIns="47020" rtlCol="0"/>
          <a:lstStyle>
            <a:lvl1pPr algn="r">
              <a:defRPr sz="1200"/>
            </a:lvl1pPr>
          </a:lstStyle>
          <a:p>
            <a:fld id="{B6121FC4-3BA2-47A8-A81D-9FC70C62207E}" type="datetimeFigureOut">
              <a:rPr lang="en-US" smtClean="0"/>
              <a:t>5/19/2016</a:t>
            </a:fld>
            <a:endParaRPr lang="en-US" dirty="0"/>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1" tIns="47020" rIns="94041" bIns="47020" rtlCol="0" anchor="ctr"/>
          <a:lstStyle/>
          <a:p>
            <a:endParaRPr lang="en-US" dirty="0"/>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1" tIns="47020" rIns="94041" bIns="470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4"/>
            <a:ext cx="3070860" cy="468630"/>
          </a:xfrm>
          <a:prstGeom prst="rect">
            <a:avLst/>
          </a:prstGeom>
        </p:spPr>
        <p:txBody>
          <a:bodyPr vert="horz" lIns="94041" tIns="47020" rIns="94041" bIns="470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902344"/>
            <a:ext cx="3070860" cy="468630"/>
          </a:xfrm>
          <a:prstGeom prst="rect">
            <a:avLst/>
          </a:prstGeom>
        </p:spPr>
        <p:txBody>
          <a:bodyPr vert="horz" lIns="94041" tIns="47020" rIns="94041" bIns="47020" rtlCol="0" anchor="b"/>
          <a:lstStyle>
            <a:lvl1pPr algn="r">
              <a:defRPr sz="1200"/>
            </a:lvl1pPr>
          </a:lstStyle>
          <a:p>
            <a:fld id="{F4DF5BA8-1223-4895-9730-F2E3BF3B22F0}" type="slidenum">
              <a:rPr lang="en-US" smtClean="0"/>
              <a:t>‹#›</a:t>
            </a:fld>
            <a:endParaRPr lang="en-US" dirty="0"/>
          </a:p>
        </p:txBody>
      </p:sp>
    </p:spTree>
    <p:extLst>
      <p:ext uri="{BB962C8B-B14F-4D97-AF65-F5344CB8AC3E}">
        <p14:creationId xmlns:p14="http://schemas.microsoft.com/office/powerpoint/2010/main" val="1821711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04">
              <a:defRPr/>
            </a:pPr>
            <a:r>
              <a:rPr lang="en-US" dirty="0"/>
              <a:t>The </a:t>
            </a:r>
            <a:r>
              <a:rPr lang="en-US" u="none" dirty="0"/>
              <a:t>CANDOR Toolkit</a:t>
            </a:r>
            <a:r>
              <a:rPr lang="en-US" dirty="0"/>
              <a:t> </a:t>
            </a:r>
            <a:r>
              <a:rPr lang="en-US" dirty="0" smtClean="0"/>
              <a:t>is composed of eight distinct modules that can be used to teach </a:t>
            </a:r>
            <a:r>
              <a:rPr lang="en-US" dirty="0"/>
              <a:t>users </a:t>
            </a:r>
            <a:r>
              <a:rPr lang="en-US" dirty="0" smtClean="0"/>
              <a:t>about </a:t>
            </a:r>
            <a:r>
              <a:rPr lang="en-US" dirty="0"/>
              <a:t>the </a:t>
            </a:r>
            <a:r>
              <a:rPr lang="en-US" u="none" dirty="0"/>
              <a:t>CANDOR </a:t>
            </a:r>
            <a:r>
              <a:rPr lang="en-US" u="none" dirty="0" smtClean="0"/>
              <a:t>Process</a:t>
            </a:r>
            <a:r>
              <a:rPr lang="en-US" dirty="0" smtClean="0"/>
              <a:t>. Module 1 provides an overview of the steps to implement the CANDOR process in health care organizations. The overview module also explains the purpose of the toolkit and how to use it in </a:t>
            </a:r>
            <a:r>
              <a:rPr lang="en-US" dirty="0"/>
              <a:t>your organization.</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34181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04">
              <a:defRPr/>
            </a:pPr>
            <a:r>
              <a:rPr lang="en-US" u="none" dirty="0" smtClean="0"/>
              <a:t>Once a CANDOR event has been reported, the</a:t>
            </a:r>
            <a:r>
              <a:rPr lang="en-US" u="none" baseline="0" dirty="0" smtClean="0"/>
              <a:t> organization</a:t>
            </a:r>
            <a:r>
              <a:rPr lang="en-US" u="none" dirty="0" smtClean="0"/>
              <a:t> should activate the CANDOR</a:t>
            </a:r>
            <a:r>
              <a:rPr lang="en-US" u="none" baseline="0" dirty="0" smtClean="0"/>
              <a:t> Response Team.  Activation of the CANDOR Response Team should </a:t>
            </a:r>
            <a:r>
              <a:rPr lang="en-US" dirty="0" smtClean="0">
                <a:solidFill>
                  <a:prstClr val="black"/>
                </a:solidFill>
              </a:rPr>
              <a:t>begin </a:t>
            </a:r>
            <a:r>
              <a:rPr lang="en-US" dirty="0">
                <a:solidFill>
                  <a:prstClr val="black"/>
                </a:solidFill>
              </a:rPr>
              <a:t>within 30 minutes </a:t>
            </a:r>
            <a:r>
              <a:rPr lang="en-US" dirty="0" smtClean="0">
                <a:solidFill>
                  <a:prstClr val="black"/>
                </a:solidFill>
              </a:rPr>
              <a:t>after a CANDOR event has been identified.</a:t>
            </a:r>
          </a:p>
          <a:p>
            <a:pPr defTabSz="940404">
              <a:defRPr/>
            </a:pPr>
            <a:endParaRPr lang="en-US" dirty="0" smtClean="0">
              <a:solidFill>
                <a:prstClr val="black"/>
              </a:solidFill>
            </a:endParaRPr>
          </a:p>
          <a:p>
            <a:r>
              <a:rPr lang="en-US" dirty="0" smtClean="0">
                <a:solidFill>
                  <a:prstClr val="black"/>
                </a:solidFill>
              </a:rPr>
              <a:t>Once activated, the </a:t>
            </a:r>
            <a:r>
              <a:rPr lang="en-US" u="none" dirty="0" smtClean="0">
                <a:solidFill>
                  <a:prstClr val="black"/>
                </a:solidFill>
              </a:rPr>
              <a:t>CANDOR Response Team </a:t>
            </a:r>
            <a:r>
              <a:rPr lang="en-US" dirty="0" smtClean="0">
                <a:solidFill>
                  <a:prstClr val="black"/>
                </a:solidFill>
              </a:rPr>
              <a:t>will</a:t>
            </a:r>
            <a:r>
              <a:rPr lang="en-US" baseline="0" dirty="0" smtClean="0">
                <a:solidFill>
                  <a:prstClr val="black"/>
                </a:solidFill>
              </a:rPr>
              <a:t> work with the caregivers where the event occurred to </a:t>
            </a:r>
            <a:r>
              <a:rPr lang="en-US" dirty="0" smtClean="0">
                <a:solidFill>
                  <a:prstClr val="black"/>
                </a:solidFill>
              </a:rPr>
              <a:t>ensure that the patient is clinically stable and safe. T</a:t>
            </a:r>
            <a:r>
              <a:rPr lang="en-US" baseline="0" dirty="0" smtClean="0">
                <a:solidFill>
                  <a:prstClr val="black"/>
                </a:solidFill>
              </a:rPr>
              <a:t>hen, the CANDOR Response Team or a member of the Event Investigation and Analysis </a:t>
            </a:r>
            <a:r>
              <a:rPr lang="en-US" u="none" baseline="0" dirty="0" smtClean="0">
                <a:solidFill>
                  <a:prstClr val="black"/>
                </a:solidFill>
              </a:rPr>
              <a:t>Core Team should</a:t>
            </a:r>
            <a:r>
              <a:rPr lang="en-US" baseline="0" dirty="0" smtClean="0">
                <a:solidFill>
                  <a:prstClr val="black"/>
                </a:solidFill>
              </a:rPr>
              <a:t> b</a:t>
            </a:r>
            <a:r>
              <a:rPr lang="en-US" dirty="0" smtClean="0">
                <a:solidFill>
                  <a:prstClr val="black"/>
                </a:solidFill>
              </a:rPr>
              <a:t>egin a preliminary fact-finding investigation.  The CANDOR Response Team is also responsible for</a:t>
            </a:r>
            <a:r>
              <a:rPr lang="en-US" baseline="0" dirty="0" smtClean="0">
                <a:solidFill>
                  <a:prstClr val="black"/>
                </a:solidFill>
              </a:rPr>
              <a:t> notifying the </a:t>
            </a:r>
            <a:r>
              <a:rPr lang="en-US" u="none" dirty="0" smtClean="0">
                <a:solidFill>
                  <a:prstClr val="black"/>
                </a:solidFill>
              </a:rPr>
              <a:t>CANDOR Communication Lead that a CANDOR</a:t>
            </a:r>
            <a:r>
              <a:rPr lang="en-US" u="none" baseline="0" dirty="0" smtClean="0">
                <a:solidFill>
                  <a:prstClr val="black"/>
                </a:solidFill>
              </a:rPr>
              <a:t> event has been identified </a:t>
            </a:r>
            <a:r>
              <a:rPr lang="en-US" u="none" dirty="0" smtClean="0">
                <a:solidFill>
                  <a:prstClr val="black"/>
                </a:solidFill>
              </a:rPr>
              <a:t>and</a:t>
            </a:r>
            <a:r>
              <a:rPr lang="en-US" u="none" baseline="0" dirty="0" smtClean="0">
                <a:solidFill>
                  <a:prstClr val="black"/>
                </a:solidFill>
              </a:rPr>
              <a:t> p</a:t>
            </a:r>
            <a:r>
              <a:rPr lang="en-US" dirty="0" smtClean="0">
                <a:solidFill>
                  <a:prstClr val="black"/>
                </a:solidFill>
              </a:rPr>
              <a:t>roviding immediate emotional support to the patient, family, and </a:t>
            </a:r>
            <a:r>
              <a:rPr lang="en-US" u="none" dirty="0" smtClean="0">
                <a:solidFill>
                  <a:prstClr val="black"/>
                </a:solidFill>
              </a:rPr>
              <a:t>caregiver, by</a:t>
            </a:r>
            <a:r>
              <a:rPr lang="en-US" u="none" baseline="0" dirty="0" smtClean="0">
                <a:solidFill>
                  <a:prstClr val="black"/>
                </a:solidFill>
              </a:rPr>
              <a:t> </a:t>
            </a:r>
            <a:r>
              <a:rPr lang="en-US" u="none" dirty="0" smtClean="0">
                <a:solidFill>
                  <a:prstClr val="black"/>
                </a:solidFill>
              </a:rPr>
              <a:t>activating</a:t>
            </a:r>
            <a:r>
              <a:rPr lang="en-US" u="none" baseline="0" dirty="0" smtClean="0">
                <a:solidFill>
                  <a:prstClr val="black"/>
                </a:solidFill>
              </a:rPr>
              <a:t> the Care for Caregiver program.</a:t>
            </a:r>
            <a:endParaRPr lang="en-US" u="none" dirty="0" smtClean="0">
              <a:solidFill>
                <a:prstClr val="black"/>
              </a:solidFill>
            </a:endParaRPr>
          </a:p>
          <a:p>
            <a:pPr defTabSz="940404">
              <a:defRPr/>
            </a:pPr>
            <a:endParaRPr lang="en-US" dirty="0" smtClean="0">
              <a:solidFill>
                <a:prstClr val="black"/>
              </a:solidFill>
            </a:endParaRPr>
          </a:p>
          <a:p>
            <a:pPr defTabSz="940404">
              <a:defRPr/>
            </a:pPr>
            <a:r>
              <a:rPr lang="en-US" dirty="0" smtClean="0">
                <a:solidFill>
                  <a:prstClr val="black"/>
                </a:solidFill>
              </a:rPr>
              <a:t>After the CANDOR System</a:t>
            </a:r>
            <a:r>
              <a:rPr lang="en-US" baseline="0" dirty="0" smtClean="0">
                <a:solidFill>
                  <a:prstClr val="black"/>
                </a:solidFill>
              </a:rPr>
              <a:t> Activation occurs, the </a:t>
            </a:r>
            <a:r>
              <a:rPr lang="en-US" dirty="0" smtClean="0"/>
              <a:t>3</a:t>
            </a:r>
            <a:r>
              <a:rPr lang="en-US" baseline="30000" dirty="0" smtClean="0"/>
              <a:t>rd</a:t>
            </a:r>
            <a:r>
              <a:rPr lang="en-US" dirty="0" smtClean="0"/>
              <a:t> and 4</a:t>
            </a:r>
            <a:r>
              <a:rPr lang="en-US" baseline="30000" dirty="0" smtClean="0"/>
              <a:t>th</a:t>
            </a:r>
            <a:r>
              <a:rPr lang="en-US" dirty="0" smtClean="0"/>
              <a:t> components should</a:t>
            </a:r>
            <a:r>
              <a:rPr lang="en-US" baseline="0" dirty="0" smtClean="0"/>
              <a:t> occur simultaneously. However, for this presentation, we are going to discuss them in order. </a:t>
            </a:r>
          </a:p>
          <a:p>
            <a:pPr defTabSz="940404">
              <a:defRPr/>
            </a:pPr>
            <a:endParaRPr lang="en-US" baseline="0" dirty="0" smtClean="0">
              <a:solidFill>
                <a:prstClr val="black"/>
              </a:solidFill>
            </a:endParaRPr>
          </a:p>
          <a:p>
            <a:pPr defTabSz="940404">
              <a:defRPr/>
            </a:pPr>
            <a:r>
              <a:rPr lang="en-US" baseline="0" dirty="0" smtClean="0">
                <a:solidFill>
                  <a:prstClr val="black"/>
                </a:solidFill>
              </a:rPr>
              <a:t>More information on the CANDOR System Activation processes will be discussed in Module 4 of the toolkit. </a:t>
            </a:r>
            <a:endParaRPr lang="en-US" dirty="0">
              <a:solidFill>
                <a:prstClr val="black"/>
              </a:solidFill>
            </a:endParaRPr>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371663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04">
              <a:spcBef>
                <a:spcPts val="617"/>
              </a:spcBef>
              <a:spcAft>
                <a:spcPts val="617"/>
              </a:spcAft>
              <a:defRPr/>
            </a:pPr>
            <a:r>
              <a:rPr lang="en-US" dirty="0" smtClean="0"/>
              <a:t>The 3</a:t>
            </a:r>
            <a:r>
              <a:rPr lang="en-US" baseline="30000" dirty="0" smtClean="0"/>
              <a:t>rd</a:t>
            </a:r>
            <a:r>
              <a:rPr lang="en-US" dirty="0" smtClean="0"/>
              <a:t> component of the </a:t>
            </a:r>
            <a:r>
              <a:rPr lang="en-US" u="none" dirty="0" smtClean="0"/>
              <a:t>CANDOR process </a:t>
            </a:r>
            <a:r>
              <a:rPr lang="en-US" dirty="0" smtClean="0"/>
              <a:t>is </a:t>
            </a:r>
            <a:r>
              <a:rPr lang="en-US" u="none" dirty="0" smtClean="0"/>
              <a:t>Response and Disclosure</a:t>
            </a:r>
            <a:r>
              <a:rPr lang="en-US" dirty="0" smtClean="0"/>
              <a:t>. </a:t>
            </a:r>
            <a:r>
              <a:rPr lang="en-US" baseline="0" dirty="0" smtClean="0"/>
              <a:t>The R</a:t>
            </a:r>
            <a:r>
              <a:rPr lang="en-US" dirty="0" smtClean="0"/>
              <a:t>esponse</a:t>
            </a:r>
            <a:r>
              <a:rPr lang="en-US" baseline="0" dirty="0" smtClean="0"/>
              <a:t> and Disclosure process begins 60 minutes after a CANDOR event has been identified and continues as more is learned. More detailed information on Response and Disclosure will be discussed in Module 5 of the toolkit. </a:t>
            </a:r>
          </a:p>
          <a:p>
            <a:pPr>
              <a:spcBef>
                <a:spcPts val="617"/>
              </a:spcBef>
              <a:spcAft>
                <a:spcPts val="617"/>
              </a:spcAft>
            </a:pPr>
            <a:endParaRPr lang="en-US" dirty="0" smtClean="0">
              <a:solidFill>
                <a:prstClr val="black"/>
              </a:solidFill>
            </a:endParaRPr>
          </a:p>
          <a:p>
            <a:pPr>
              <a:spcBef>
                <a:spcPts val="617"/>
              </a:spcBef>
              <a:spcAft>
                <a:spcPts val="617"/>
              </a:spcAft>
            </a:pPr>
            <a:r>
              <a:rPr lang="en-US" dirty="0" smtClean="0">
                <a:solidFill>
                  <a:prstClr val="black"/>
                </a:solidFill>
              </a:rPr>
              <a:t>During the Response and Disclosure component, the </a:t>
            </a:r>
            <a:r>
              <a:rPr lang="en-US" u="none" dirty="0" smtClean="0">
                <a:solidFill>
                  <a:prstClr val="black"/>
                </a:solidFill>
              </a:rPr>
              <a:t>CANDOR Response</a:t>
            </a:r>
            <a:r>
              <a:rPr lang="en-US" u="none" baseline="0" dirty="0" smtClean="0">
                <a:solidFill>
                  <a:prstClr val="black"/>
                </a:solidFill>
              </a:rPr>
              <a:t> Team </a:t>
            </a:r>
            <a:r>
              <a:rPr lang="en-US" baseline="0" dirty="0" smtClean="0">
                <a:solidFill>
                  <a:prstClr val="black"/>
                </a:solidFill>
              </a:rPr>
              <a:t>ensures the </a:t>
            </a:r>
            <a:r>
              <a:rPr lang="en-US" dirty="0" smtClean="0">
                <a:solidFill>
                  <a:prstClr val="black"/>
                </a:solidFill>
              </a:rPr>
              <a:t>CANDOR process activities occur.</a:t>
            </a:r>
            <a:r>
              <a:rPr lang="en-US" baseline="0" dirty="0" smtClean="0">
                <a:solidFill>
                  <a:prstClr val="black"/>
                </a:solidFill>
              </a:rPr>
              <a:t> </a:t>
            </a:r>
            <a:r>
              <a:rPr lang="en-US" dirty="0" smtClean="0">
                <a:solidFill>
                  <a:prstClr val="black"/>
                </a:solidFill>
              </a:rPr>
              <a:t>Ideally, the CANDOR Response Team and/or </a:t>
            </a:r>
            <a:r>
              <a:rPr lang="en-US" u="none" dirty="0" smtClean="0">
                <a:solidFill>
                  <a:prstClr val="black"/>
                </a:solidFill>
              </a:rPr>
              <a:t>CANDOR Communication Lead are</a:t>
            </a:r>
            <a:r>
              <a:rPr lang="en-US" dirty="0" smtClean="0">
                <a:solidFill>
                  <a:prstClr val="black"/>
                </a:solidFill>
              </a:rPr>
              <a:t> responsible for</a:t>
            </a:r>
            <a:r>
              <a:rPr lang="en-US" baseline="0" dirty="0" smtClean="0">
                <a:solidFill>
                  <a:prstClr val="black"/>
                </a:solidFill>
              </a:rPr>
              <a:t> the</a:t>
            </a:r>
            <a:r>
              <a:rPr lang="en-US" dirty="0" smtClean="0">
                <a:solidFill>
                  <a:prstClr val="black"/>
                </a:solidFill>
              </a:rPr>
              <a:t> initial communication with the patient and/or family.  The CANDOR Communication</a:t>
            </a:r>
            <a:r>
              <a:rPr lang="en-US" baseline="0" dirty="0" smtClean="0">
                <a:solidFill>
                  <a:prstClr val="black"/>
                </a:solidFill>
              </a:rPr>
              <a:t> Lead </a:t>
            </a:r>
            <a:r>
              <a:rPr lang="en-US" dirty="0" smtClean="0">
                <a:solidFill>
                  <a:prstClr val="black"/>
                </a:solidFill>
              </a:rPr>
              <a:t>coordinates all communications, and ensures that all </a:t>
            </a:r>
            <a:r>
              <a:rPr lang="en-US" u="none" dirty="0" smtClean="0">
                <a:solidFill>
                  <a:prstClr val="black"/>
                </a:solidFill>
              </a:rPr>
              <a:t>caregivers</a:t>
            </a:r>
            <a:r>
              <a:rPr lang="en-US" dirty="0" smtClean="0">
                <a:solidFill>
                  <a:prstClr val="black"/>
                </a:solidFill>
              </a:rPr>
              <a:t> are consistent in their communication, i.e., that they stay “on message.” Following the initial disclosure conversation, the </a:t>
            </a:r>
            <a:r>
              <a:rPr lang="en-US" u="none" dirty="0" smtClean="0">
                <a:solidFill>
                  <a:prstClr val="black"/>
                </a:solidFill>
              </a:rPr>
              <a:t>CANDOR Response Team </a:t>
            </a:r>
            <a:r>
              <a:rPr lang="en-US" dirty="0" smtClean="0">
                <a:solidFill>
                  <a:prstClr val="black"/>
                </a:solidFill>
              </a:rPr>
              <a:t>ensures that a trained communicator establishes ongoing regular communication with the patient and/or family. </a:t>
            </a:r>
          </a:p>
          <a:p>
            <a:pPr>
              <a:spcBef>
                <a:spcPts val="617"/>
              </a:spcBef>
              <a:spcAft>
                <a:spcPts val="617"/>
              </a:spcAft>
            </a:pPr>
            <a:endParaRPr lang="en-US" dirty="0" smtClean="0">
              <a:solidFill>
                <a:prstClr val="black"/>
              </a:solidFill>
            </a:endParaRPr>
          </a:p>
          <a:p>
            <a:pPr>
              <a:spcBef>
                <a:spcPts val="617"/>
              </a:spcBef>
              <a:spcAft>
                <a:spcPts val="617"/>
              </a:spcAft>
            </a:pPr>
            <a:r>
              <a:rPr lang="en-US" dirty="0" smtClean="0">
                <a:solidFill>
                  <a:prstClr val="black"/>
                </a:solidFill>
              </a:rPr>
              <a:t>The CANDOR Respons</a:t>
            </a:r>
            <a:r>
              <a:rPr lang="en-US" baseline="0" dirty="0" smtClean="0">
                <a:solidFill>
                  <a:prstClr val="black"/>
                </a:solidFill>
              </a:rPr>
              <a:t>e Team is responsible for assessing </a:t>
            </a:r>
            <a:r>
              <a:rPr lang="en-US" dirty="0" smtClean="0">
                <a:solidFill>
                  <a:prstClr val="black"/>
                </a:solidFill>
              </a:rPr>
              <a:t>the needs of caregivers involved in the harm event and providing initial emotional support, as well as activating the organization’s Care for the Caregiver program to assess the caregiver’s needs for ongoing support. More information on the Care for the Caregiver program</a:t>
            </a:r>
            <a:r>
              <a:rPr lang="en-US" baseline="0" dirty="0" smtClean="0">
                <a:solidFill>
                  <a:prstClr val="black"/>
                </a:solidFill>
              </a:rPr>
              <a:t> will be discussed in Module 6 of the toolkit. </a:t>
            </a:r>
            <a:endParaRPr lang="en-US" dirty="0" smtClean="0"/>
          </a:p>
          <a:p>
            <a:pPr defTabSz="940404">
              <a:spcBef>
                <a:spcPts val="617"/>
              </a:spcBef>
              <a:spcAft>
                <a:spcPts val="617"/>
              </a:spcAft>
              <a:defRPr/>
            </a:pPr>
            <a:r>
              <a:rPr lang="en-US" baseline="0" dirty="0" smtClean="0"/>
              <a:t>Let’s examine the specific activities that occur during the 4</a:t>
            </a:r>
            <a:r>
              <a:rPr lang="en-US" baseline="30000" dirty="0" smtClean="0"/>
              <a:t>th</a:t>
            </a:r>
            <a:r>
              <a:rPr lang="en-US" baseline="0" dirty="0" smtClean="0"/>
              <a:t> component of the CANDOR process, </a:t>
            </a:r>
            <a:r>
              <a:rPr lang="en-US" u="none" baseline="0" dirty="0" smtClean="0"/>
              <a:t>Event Investigation and Analysis</a:t>
            </a:r>
            <a:r>
              <a:rPr lang="en-US" baseline="0" dirty="0" smtClean="0"/>
              <a:t>.</a:t>
            </a:r>
          </a:p>
          <a:p>
            <a:pPr defTabSz="940404">
              <a:spcBef>
                <a:spcPts val="617"/>
              </a:spcBef>
              <a:spcAft>
                <a:spcPts val="617"/>
              </a:spcAft>
              <a:defRPr/>
            </a:pPr>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434693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prstClr val="black"/>
                </a:solidFill>
              </a:rPr>
              <a:t>The 4</a:t>
            </a:r>
            <a:r>
              <a:rPr lang="en-US" baseline="30000" dirty="0" smtClean="0">
                <a:solidFill>
                  <a:prstClr val="black"/>
                </a:solidFill>
              </a:rPr>
              <a:t>th</a:t>
            </a:r>
            <a:r>
              <a:rPr lang="en-US" dirty="0" smtClean="0">
                <a:solidFill>
                  <a:prstClr val="black"/>
                </a:solidFill>
              </a:rPr>
              <a:t> component</a:t>
            </a:r>
            <a:r>
              <a:rPr lang="en-US" baseline="0" dirty="0" smtClean="0">
                <a:solidFill>
                  <a:prstClr val="black"/>
                </a:solidFill>
              </a:rPr>
              <a:t> of the </a:t>
            </a:r>
            <a:r>
              <a:rPr lang="en-US" u="none" baseline="0" dirty="0" smtClean="0">
                <a:solidFill>
                  <a:prstClr val="black"/>
                </a:solidFill>
              </a:rPr>
              <a:t>CANDOR process </a:t>
            </a:r>
            <a:r>
              <a:rPr lang="en-US" baseline="0" dirty="0" smtClean="0">
                <a:solidFill>
                  <a:prstClr val="black"/>
                </a:solidFill>
              </a:rPr>
              <a:t>is the </a:t>
            </a:r>
            <a:r>
              <a:rPr lang="en-US" u="none" baseline="0" dirty="0" smtClean="0">
                <a:solidFill>
                  <a:prstClr val="black"/>
                </a:solidFill>
              </a:rPr>
              <a:t>Event Investigation and Analysis</a:t>
            </a:r>
            <a:r>
              <a:rPr lang="en-US" baseline="0" dirty="0" smtClean="0">
                <a:solidFill>
                  <a:prstClr val="black"/>
                </a:solidFill>
              </a:rPr>
              <a:t>. This component and the Response and Disclosure component will happen at the same time.  </a:t>
            </a:r>
            <a:r>
              <a:rPr lang="en-US" u="none" dirty="0" smtClean="0">
                <a:solidFill>
                  <a:prstClr val="black"/>
                </a:solidFill>
              </a:rPr>
              <a:t>This component</a:t>
            </a:r>
            <a:r>
              <a:rPr lang="en-US" u="none" baseline="0" dirty="0" smtClean="0">
                <a:solidFill>
                  <a:prstClr val="black"/>
                </a:solidFill>
              </a:rPr>
              <a:t> of the CANDOR </a:t>
            </a:r>
            <a:r>
              <a:rPr lang="en-US" u="none" dirty="0" smtClean="0">
                <a:solidFill>
                  <a:prstClr val="black"/>
                </a:solidFill>
              </a:rPr>
              <a:t>process should </a:t>
            </a:r>
            <a:r>
              <a:rPr lang="en-US" dirty="0" smtClean="0">
                <a:solidFill>
                  <a:prstClr val="black"/>
                </a:solidFill>
              </a:rPr>
              <a:t>begin </a:t>
            </a:r>
            <a:r>
              <a:rPr lang="en-US" dirty="0">
                <a:solidFill>
                  <a:prstClr val="black"/>
                </a:solidFill>
              </a:rPr>
              <a:t>within 72 hours </a:t>
            </a:r>
            <a:r>
              <a:rPr lang="en-US" dirty="0" smtClean="0">
                <a:solidFill>
                  <a:prstClr val="black"/>
                </a:solidFill>
              </a:rPr>
              <a:t>after a CANDOR event has been identified.</a:t>
            </a:r>
          </a:p>
          <a:p>
            <a:endParaRPr lang="en-US" dirty="0" smtClean="0">
              <a:solidFill>
                <a:prstClr val="black"/>
              </a:solidFill>
            </a:endParaRPr>
          </a:p>
          <a:p>
            <a:r>
              <a:rPr lang="en-US" dirty="0" smtClean="0">
                <a:solidFill>
                  <a:prstClr val="black"/>
                </a:solidFill>
              </a:rPr>
              <a:t>More information on the Event Investigation</a:t>
            </a:r>
            <a:r>
              <a:rPr lang="en-US" baseline="0" dirty="0" smtClean="0">
                <a:solidFill>
                  <a:prstClr val="black"/>
                </a:solidFill>
              </a:rPr>
              <a:t> and Analysis process will be discussed in Module 4 of the toolkit. </a:t>
            </a:r>
            <a:endParaRPr lang="en-US" dirty="0" smtClean="0">
              <a:solidFill>
                <a:prstClr val="black"/>
              </a:solidFill>
            </a:endParaRPr>
          </a:p>
          <a:p>
            <a:endParaRPr lang="en-US" dirty="0" smtClean="0">
              <a:solidFill>
                <a:prstClr val="black"/>
              </a:solidFill>
            </a:endParaRPr>
          </a:p>
          <a:p>
            <a:endParaRPr lang="en-US" dirty="0" smtClean="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1070794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baseline="0" dirty="0" smtClean="0">
                <a:solidFill>
                  <a:prstClr val="black"/>
                </a:solidFill>
              </a:rPr>
              <a:t>Event Investigation and Analysis </a:t>
            </a:r>
            <a:r>
              <a:rPr lang="en-US" baseline="0" dirty="0" smtClean="0">
                <a:solidFill>
                  <a:prstClr val="black"/>
                </a:solidFill>
              </a:rPr>
              <a:t>should be conducted by the </a:t>
            </a:r>
            <a:r>
              <a:rPr lang="en-US" u="none" baseline="0" dirty="0" smtClean="0">
                <a:solidFill>
                  <a:prstClr val="black"/>
                </a:solidFill>
              </a:rPr>
              <a:t>Core Team, which we will discuss in more detail in Module 4 of the toolkit. The Event Investigation and Analysis component of the CANDOR process can be broken down into three major parts.</a:t>
            </a:r>
          </a:p>
          <a:p>
            <a:endParaRPr lang="en-US" u="none" baseline="0" dirty="0" smtClean="0">
              <a:solidFill>
                <a:prstClr val="black"/>
              </a:solidFill>
            </a:endParaRPr>
          </a:p>
          <a:p>
            <a:r>
              <a:rPr lang="en-US" baseline="0" dirty="0" smtClean="0">
                <a:solidFill>
                  <a:prstClr val="black"/>
                </a:solidFill>
              </a:rPr>
              <a:t>The first part begins </a:t>
            </a:r>
            <a:r>
              <a:rPr lang="en-US" dirty="0" smtClean="0">
                <a:solidFill>
                  <a:prstClr val="black"/>
                </a:solidFill>
              </a:rPr>
              <a:t>72 hours after a CANDOR event has been identified. The following activities</a:t>
            </a:r>
            <a:r>
              <a:rPr lang="en-US" baseline="0" dirty="0" smtClean="0">
                <a:solidFill>
                  <a:prstClr val="black"/>
                </a:solidFill>
              </a:rPr>
              <a:t> should occur at this time: the Core Team will schedule and </a:t>
            </a:r>
            <a:r>
              <a:rPr lang="en-US" dirty="0" smtClean="0">
                <a:solidFill>
                  <a:prstClr val="black"/>
                </a:solidFill>
              </a:rPr>
              <a:t>complete </a:t>
            </a:r>
            <a:r>
              <a:rPr lang="en-US" dirty="0">
                <a:solidFill>
                  <a:prstClr val="black"/>
                </a:solidFill>
              </a:rPr>
              <a:t>interviews, review </a:t>
            </a:r>
            <a:r>
              <a:rPr lang="en-US" dirty="0" smtClean="0">
                <a:solidFill>
                  <a:prstClr val="black"/>
                </a:solidFill>
              </a:rPr>
              <a:t>records</a:t>
            </a:r>
            <a:r>
              <a:rPr lang="en-US" dirty="0">
                <a:solidFill>
                  <a:prstClr val="black"/>
                </a:solidFill>
              </a:rPr>
              <a:t>, </a:t>
            </a:r>
            <a:r>
              <a:rPr lang="en-US" dirty="0" smtClean="0">
                <a:solidFill>
                  <a:prstClr val="black"/>
                </a:solidFill>
              </a:rPr>
              <a:t>gather evidence,</a:t>
            </a:r>
            <a:r>
              <a:rPr lang="en-US" baseline="0" dirty="0" smtClean="0">
                <a:solidFill>
                  <a:prstClr val="black"/>
                </a:solidFill>
              </a:rPr>
              <a:t> </a:t>
            </a:r>
            <a:r>
              <a:rPr lang="en-US" dirty="0" smtClean="0">
                <a:solidFill>
                  <a:prstClr val="black"/>
                </a:solidFill>
              </a:rPr>
              <a:t>etc. The Core Team will also notify accounting to “hold the patient’s bill.” This means that the hospital</a:t>
            </a:r>
            <a:r>
              <a:rPr lang="en-US" baseline="0" dirty="0" smtClean="0">
                <a:solidFill>
                  <a:prstClr val="black"/>
                </a:solidFill>
              </a:rPr>
              <a:t> and professional bills will not be processed until after the investigation and analysis of the event has been completed. The final activity is notifying</a:t>
            </a:r>
            <a:r>
              <a:rPr lang="en-US" dirty="0" smtClean="0">
                <a:solidFill>
                  <a:prstClr val="black"/>
                </a:solidFill>
              </a:rPr>
              <a:t> the liability </a:t>
            </a:r>
            <a:r>
              <a:rPr lang="en-US" dirty="0">
                <a:solidFill>
                  <a:prstClr val="black"/>
                </a:solidFill>
              </a:rPr>
              <a:t>insurance </a:t>
            </a:r>
            <a:r>
              <a:rPr lang="en-US" dirty="0" smtClean="0">
                <a:solidFill>
                  <a:prstClr val="black"/>
                </a:solidFill>
              </a:rPr>
              <a:t>carrier</a:t>
            </a:r>
            <a:r>
              <a:rPr lang="en-US" baseline="0" dirty="0" smtClean="0">
                <a:solidFill>
                  <a:prstClr val="black"/>
                </a:solidFill>
              </a:rPr>
              <a:t> (</a:t>
            </a:r>
            <a:r>
              <a:rPr lang="en-US" dirty="0" smtClean="0">
                <a:solidFill>
                  <a:prstClr val="black"/>
                </a:solidFill>
              </a:rPr>
              <a:t>if any) that a </a:t>
            </a:r>
            <a:r>
              <a:rPr lang="en-US" u="none" dirty="0" smtClean="0">
                <a:solidFill>
                  <a:prstClr val="black"/>
                </a:solidFill>
              </a:rPr>
              <a:t>CANDOR event </a:t>
            </a:r>
            <a:r>
              <a:rPr lang="en-US" dirty="0" smtClean="0">
                <a:solidFill>
                  <a:prstClr val="black"/>
                </a:solidFill>
              </a:rPr>
              <a:t>has been identified at the organization.</a:t>
            </a:r>
          </a:p>
          <a:p>
            <a:endParaRPr lang="en-US" dirty="0">
              <a:solidFill>
                <a:prstClr val="black"/>
              </a:solidFill>
            </a:endParaRPr>
          </a:p>
          <a:p>
            <a:r>
              <a:rPr lang="en-US" dirty="0" smtClean="0">
                <a:solidFill>
                  <a:prstClr val="black"/>
                </a:solidFill>
              </a:rPr>
              <a:t>The second part </a:t>
            </a:r>
            <a:r>
              <a:rPr lang="en-US" baseline="0" dirty="0" smtClean="0">
                <a:solidFill>
                  <a:prstClr val="black"/>
                </a:solidFill>
              </a:rPr>
              <a:t>should occur within </a:t>
            </a:r>
            <a:r>
              <a:rPr lang="en-US" dirty="0" smtClean="0">
                <a:solidFill>
                  <a:prstClr val="black"/>
                </a:solidFill>
              </a:rPr>
              <a:t>30-45 business days after a CANDOR event has been identified. During this time frame, the Core Team will determine </a:t>
            </a:r>
            <a:r>
              <a:rPr lang="en-US" dirty="0">
                <a:solidFill>
                  <a:prstClr val="black"/>
                </a:solidFill>
              </a:rPr>
              <a:t>causal </a:t>
            </a:r>
            <a:r>
              <a:rPr lang="en-US" dirty="0" smtClean="0">
                <a:solidFill>
                  <a:prstClr val="black"/>
                </a:solidFill>
              </a:rPr>
              <a:t>factors for the event and whether the standard </a:t>
            </a:r>
            <a:r>
              <a:rPr lang="en-US" dirty="0">
                <a:solidFill>
                  <a:prstClr val="black"/>
                </a:solidFill>
              </a:rPr>
              <a:t>of </a:t>
            </a:r>
            <a:r>
              <a:rPr lang="en-US" dirty="0" smtClean="0">
                <a:solidFill>
                  <a:prstClr val="black"/>
                </a:solidFill>
              </a:rPr>
              <a:t>care was met. After Event </a:t>
            </a:r>
            <a:r>
              <a:rPr lang="en-US" dirty="0">
                <a:solidFill>
                  <a:prstClr val="black"/>
                </a:solidFill>
              </a:rPr>
              <a:t>I</a:t>
            </a:r>
            <a:r>
              <a:rPr lang="en-US" dirty="0" smtClean="0">
                <a:solidFill>
                  <a:prstClr val="black"/>
                </a:solidFill>
              </a:rPr>
              <a:t>nvestigation </a:t>
            </a:r>
            <a:r>
              <a:rPr lang="en-US" dirty="0">
                <a:solidFill>
                  <a:prstClr val="black"/>
                </a:solidFill>
              </a:rPr>
              <a:t>and </a:t>
            </a:r>
            <a:r>
              <a:rPr lang="en-US" dirty="0" smtClean="0">
                <a:solidFill>
                  <a:prstClr val="black"/>
                </a:solidFill>
              </a:rPr>
              <a:t>Analysis </a:t>
            </a:r>
            <a:r>
              <a:rPr lang="en-US" dirty="0">
                <a:solidFill>
                  <a:prstClr val="black"/>
                </a:solidFill>
              </a:rPr>
              <a:t>are </a:t>
            </a:r>
            <a:r>
              <a:rPr lang="en-US" dirty="0" smtClean="0">
                <a:solidFill>
                  <a:prstClr val="black"/>
                </a:solidFill>
              </a:rPr>
              <a:t>complete, a </a:t>
            </a:r>
            <a:r>
              <a:rPr lang="en-US" u="none" dirty="0">
                <a:solidFill>
                  <a:prstClr val="black"/>
                </a:solidFill>
              </a:rPr>
              <a:t>Confirmation and Consensus meeting </a:t>
            </a:r>
            <a:r>
              <a:rPr lang="en-US" dirty="0">
                <a:solidFill>
                  <a:prstClr val="black"/>
                </a:solidFill>
              </a:rPr>
              <a:t>and a </a:t>
            </a:r>
            <a:r>
              <a:rPr lang="en-US" u="none" dirty="0">
                <a:solidFill>
                  <a:prstClr val="black"/>
                </a:solidFill>
              </a:rPr>
              <a:t>Solutions </a:t>
            </a:r>
            <a:r>
              <a:rPr lang="en-US" u="none" dirty="0" smtClean="0">
                <a:solidFill>
                  <a:prstClr val="black"/>
                </a:solidFill>
              </a:rPr>
              <a:t>meeting will occur</a:t>
            </a:r>
            <a:r>
              <a:rPr lang="en-US" dirty="0" smtClean="0">
                <a:solidFill>
                  <a:prstClr val="black"/>
                </a:solidFill>
              </a:rPr>
              <a:t>. These meetings will be discussed in module 4b.</a:t>
            </a:r>
            <a:endParaRPr lang="en-US" dirty="0">
              <a:solidFill>
                <a:prstClr val="black"/>
              </a:solidFill>
            </a:endParaRPr>
          </a:p>
          <a:p>
            <a:endParaRPr lang="en-US" dirty="0" smtClean="0">
              <a:solidFill>
                <a:prstClr val="black"/>
              </a:solidFill>
            </a:endParaRPr>
          </a:p>
          <a:p>
            <a:r>
              <a:rPr lang="en-US" dirty="0" smtClean="0">
                <a:solidFill>
                  <a:prstClr val="black"/>
                </a:solidFill>
              </a:rPr>
              <a:t>After </a:t>
            </a:r>
            <a:r>
              <a:rPr lang="en-US" baseline="0" dirty="0" smtClean="0">
                <a:solidFill>
                  <a:prstClr val="black"/>
                </a:solidFill>
              </a:rPr>
              <a:t>the internal meetings have been held, the findings and plan of action, including actions taken, should be s</a:t>
            </a:r>
            <a:r>
              <a:rPr lang="en-US" dirty="0" smtClean="0">
                <a:solidFill>
                  <a:prstClr val="black"/>
                </a:solidFill>
              </a:rPr>
              <a:t>hared </a:t>
            </a:r>
            <a:r>
              <a:rPr lang="en-US" dirty="0">
                <a:solidFill>
                  <a:prstClr val="black"/>
                </a:solidFill>
              </a:rPr>
              <a:t>with </a:t>
            </a:r>
            <a:r>
              <a:rPr lang="en-US" dirty="0" smtClean="0">
                <a:solidFill>
                  <a:prstClr val="black"/>
                </a:solidFill>
              </a:rPr>
              <a:t>the patient</a:t>
            </a:r>
            <a:r>
              <a:rPr lang="en-US" dirty="0">
                <a:solidFill>
                  <a:prstClr val="black"/>
                </a:solidFill>
              </a:rPr>
              <a:t>, family, providers, and insurance carrier(s</a:t>
            </a:r>
            <a:r>
              <a:rPr lang="en-US" dirty="0" smtClean="0">
                <a:solidFill>
                  <a:prstClr val="black"/>
                </a:solidFill>
              </a:rPr>
              <a:t>). Once this is completed, the organization is ready to move on to the </a:t>
            </a:r>
            <a:r>
              <a:rPr lang="en-US" u="none" dirty="0" smtClean="0">
                <a:solidFill>
                  <a:prstClr val="black"/>
                </a:solidFill>
              </a:rPr>
              <a:t>Resolution</a:t>
            </a:r>
            <a:r>
              <a:rPr lang="en-US" dirty="0" smtClean="0">
                <a:solidFill>
                  <a:prstClr val="black"/>
                </a:solidFill>
              </a:rPr>
              <a:t> component of the CANDOR process.</a:t>
            </a:r>
            <a:endParaRPr lang="en-US" dirty="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F4DF5BA8-1223-4895-9730-F2E3BF3B22F0}" type="slidenum">
              <a:rPr lang="en-US" smtClean="0"/>
              <a:t>13</a:t>
            </a:fld>
            <a:endParaRPr lang="en-US" dirty="0"/>
          </a:p>
        </p:txBody>
      </p:sp>
    </p:spTree>
    <p:extLst>
      <p:ext uri="{BB962C8B-B14F-4D97-AF65-F5344CB8AC3E}">
        <p14:creationId xmlns:p14="http://schemas.microsoft.com/office/powerpoint/2010/main" val="835452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prstClr val="black"/>
                </a:solidFill>
              </a:rPr>
              <a:t>The final component of the </a:t>
            </a:r>
            <a:r>
              <a:rPr lang="en-US" u="none" dirty="0" smtClean="0">
                <a:solidFill>
                  <a:prstClr val="black"/>
                </a:solidFill>
              </a:rPr>
              <a:t>CANDOR process </a:t>
            </a:r>
            <a:r>
              <a:rPr lang="en-US" dirty="0" smtClean="0">
                <a:solidFill>
                  <a:prstClr val="black"/>
                </a:solidFill>
              </a:rPr>
              <a:t>involves</a:t>
            </a:r>
            <a:r>
              <a:rPr lang="en-US" baseline="0" dirty="0" smtClean="0">
                <a:solidFill>
                  <a:prstClr val="black"/>
                </a:solidFill>
              </a:rPr>
              <a:t> the</a:t>
            </a:r>
            <a:r>
              <a:rPr lang="en-US" dirty="0" smtClean="0">
                <a:solidFill>
                  <a:prstClr val="black"/>
                </a:solidFill>
              </a:rPr>
              <a:t> </a:t>
            </a:r>
            <a:r>
              <a:rPr lang="en-US" u="none" dirty="0" smtClean="0">
                <a:solidFill>
                  <a:prstClr val="black"/>
                </a:solidFill>
              </a:rPr>
              <a:t>Resolution</a:t>
            </a:r>
            <a:r>
              <a:rPr lang="en-US" dirty="0" smtClean="0">
                <a:solidFill>
                  <a:prstClr val="black"/>
                </a:solidFill>
              </a:rPr>
              <a:t>. </a:t>
            </a:r>
          </a:p>
          <a:p>
            <a:endParaRPr lang="en-US" dirty="0" smtClean="0">
              <a:solidFill>
                <a:prstClr val="black"/>
              </a:solidFill>
            </a:endParaRPr>
          </a:p>
          <a:p>
            <a:r>
              <a:rPr lang="en-US" dirty="0" smtClean="0">
                <a:solidFill>
                  <a:prstClr val="black"/>
                </a:solidFill>
              </a:rPr>
              <a:t>Resolution of the event can only occur after Event Investigation and Analysis </a:t>
            </a:r>
            <a:r>
              <a:rPr lang="en-US" dirty="0">
                <a:solidFill>
                  <a:prstClr val="black"/>
                </a:solidFill>
              </a:rPr>
              <a:t>has been </a:t>
            </a:r>
            <a:r>
              <a:rPr lang="en-US" dirty="0" smtClean="0">
                <a:solidFill>
                  <a:prstClr val="black"/>
                </a:solidFill>
              </a:rPr>
              <a:t>completed. The purpose of the Resolution component is for the organization to engage </a:t>
            </a:r>
            <a:r>
              <a:rPr lang="en-US" dirty="0">
                <a:solidFill>
                  <a:prstClr val="black"/>
                </a:solidFill>
              </a:rPr>
              <a:t>the </a:t>
            </a:r>
            <a:r>
              <a:rPr lang="en-US" dirty="0" smtClean="0">
                <a:solidFill>
                  <a:prstClr val="black"/>
                </a:solidFill>
              </a:rPr>
              <a:t>patient and family in</a:t>
            </a:r>
            <a:r>
              <a:rPr lang="en-US" baseline="0" dirty="0" smtClean="0">
                <a:solidFill>
                  <a:prstClr val="black"/>
                </a:solidFill>
              </a:rPr>
              <a:t> a</a:t>
            </a:r>
            <a:r>
              <a:rPr lang="en-US" dirty="0" smtClean="0">
                <a:solidFill>
                  <a:prstClr val="black"/>
                </a:solidFill>
              </a:rPr>
              <a:t> </a:t>
            </a:r>
            <a:r>
              <a:rPr lang="en-US" dirty="0">
                <a:solidFill>
                  <a:prstClr val="black"/>
                </a:solidFill>
              </a:rPr>
              <a:t>discussion </a:t>
            </a:r>
            <a:r>
              <a:rPr lang="en-US" dirty="0" smtClean="0">
                <a:solidFill>
                  <a:prstClr val="black"/>
                </a:solidFill>
              </a:rPr>
              <a:t>about preventing </a:t>
            </a:r>
            <a:r>
              <a:rPr lang="en-US" dirty="0">
                <a:solidFill>
                  <a:prstClr val="black"/>
                </a:solidFill>
              </a:rPr>
              <a:t>recurrence of </a:t>
            </a:r>
            <a:r>
              <a:rPr lang="en-US" dirty="0" smtClean="0">
                <a:solidFill>
                  <a:prstClr val="black"/>
                </a:solidFill>
              </a:rPr>
              <a:t>similar </a:t>
            </a:r>
            <a:r>
              <a:rPr lang="en-US" dirty="0">
                <a:solidFill>
                  <a:prstClr val="black"/>
                </a:solidFill>
              </a:rPr>
              <a:t>harm events, </a:t>
            </a:r>
            <a:r>
              <a:rPr lang="en-US" dirty="0" smtClean="0">
                <a:solidFill>
                  <a:prstClr val="black"/>
                </a:solidFill>
              </a:rPr>
              <a:t>and offering </a:t>
            </a:r>
            <a:r>
              <a:rPr lang="en-US" dirty="0">
                <a:solidFill>
                  <a:prstClr val="black"/>
                </a:solidFill>
              </a:rPr>
              <a:t>compensation for the patient’s harm, when appropriate</a:t>
            </a:r>
            <a:r>
              <a:rPr lang="en-US" dirty="0" smtClean="0">
                <a:solidFill>
                  <a:prstClr val="black"/>
                </a:solidFill>
              </a:rPr>
              <a:t>.</a:t>
            </a:r>
          </a:p>
          <a:p>
            <a:endParaRPr lang="en-US" dirty="0" smtClean="0">
              <a:solidFill>
                <a:prstClr val="black"/>
              </a:solidFill>
            </a:endParaRPr>
          </a:p>
          <a:p>
            <a:r>
              <a:rPr lang="en-US" dirty="0" smtClean="0">
                <a:solidFill>
                  <a:prstClr val="black"/>
                </a:solidFill>
              </a:rPr>
              <a:t>This</a:t>
            </a:r>
            <a:r>
              <a:rPr lang="en-US" baseline="0" dirty="0" smtClean="0">
                <a:solidFill>
                  <a:prstClr val="black"/>
                </a:solidFill>
              </a:rPr>
              <a:t> Resolution component of the</a:t>
            </a:r>
            <a:r>
              <a:rPr lang="en-US" dirty="0" smtClean="0">
                <a:solidFill>
                  <a:prstClr val="black"/>
                </a:solidFill>
              </a:rPr>
              <a:t> CANDOR process </a:t>
            </a:r>
            <a:r>
              <a:rPr lang="en-US" baseline="0" dirty="0" smtClean="0">
                <a:solidFill>
                  <a:prstClr val="black"/>
                </a:solidFill>
              </a:rPr>
              <a:t>wi</a:t>
            </a:r>
            <a:r>
              <a:rPr lang="en-US" dirty="0" smtClean="0">
                <a:solidFill>
                  <a:prstClr val="black"/>
                </a:solidFill>
              </a:rPr>
              <a:t>ll be discussed</a:t>
            </a:r>
            <a:r>
              <a:rPr lang="en-US" baseline="0" dirty="0" smtClean="0">
                <a:solidFill>
                  <a:prstClr val="black"/>
                </a:solidFill>
              </a:rPr>
              <a:t> in more detail in module 7 of the toolkit.</a:t>
            </a:r>
            <a:endParaRPr lang="en-US" dirty="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856034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04">
              <a:defRPr/>
            </a:pPr>
            <a:r>
              <a:rPr lang="en-US" dirty="0" smtClean="0"/>
              <a:t>The purpose of the toolkit is to educate health care organizations on how to implement the </a:t>
            </a:r>
            <a:r>
              <a:rPr lang="en-US" i="0" u="none" dirty="0" smtClean="0"/>
              <a:t>CANDOR process</a:t>
            </a:r>
            <a:r>
              <a:rPr lang="en-US" dirty="0" smtClean="0"/>
              <a:t>. Each of the 8 modules in the toolkit provide educational resources designed to guide leaders and staff who are interested in implementing the CANDOR process in their organization. </a:t>
            </a:r>
          </a:p>
          <a:p>
            <a:pPr defTabSz="940404">
              <a:defRPr/>
            </a:pPr>
            <a:endParaRPr lang="en-US" dirty="0"/>
          </a:p>
          <a:p>
            <a:pPr defTabSz="940404">
              <a:defRPr/>
            </a:pPr>
            <a:r>
              <a:rPr lang="en-US" dirty="0" smtClean="0"/>
              <a:t>The toolkit is organized into 4 parts and includes: </a:t>
            </a:r>
          </a:p>
          <a:p>
            <a:pPr defTabSz="940404">
              <a:defRPr/>
            </a:pPr>
            <a:endParaRPr lang="en-US" dirty="0"/>
          </a:p>
          <a:p>
            <a:pPr marL="228143" indent="-228143" defTabSz="940404">
              <a:buFont typeface="+mj-lt"/>
              <a:buAutoNum type="arabicPeriod"/>
              <a:defRPr/>
            </a:pPr>
            <a:r>
              <a:rPr lang="en-US" dirty="0" smtClean="0"/>
              <a:t>An overview that provides education to all staff in your organization regarding the </a:t>
            </a:r>
            <a:r>
              <a:rPr lang="en-US" u="none" dirty="0" smtClean="0"/>
              <a:t>CANDOR process. </a:t>
            </a:r>
            <a:endParaRPr lang="en-US" u="none" dirty="0"/>
          </a:p>
          <a:p>
            <a:pPr marL="235101" indent="-235101">
              <a:buFont typeface="+mj-lt"/>
              <a:buAutoNum type="arabicPeriod"/>
            </a:pPr>
            <a:r>
              <a:rPr lang="en-US" dirty="0" smtClean="0"/>
              <a:t>Guidance on building the infrastructure that supports the CANDOR process in your organization. </a:t>
            </a:r>
            <a:endParaRPr lang="en-US" dirty="0"/>
          </a:p>
          <a:p>
            <a:pPr marL="235101" indent="-235101">
              <a:buFont typeface="+mj-lt"/>
              <a:buAutoNum type="arabicPeriod"/>
            </a:pPr>
            <a:r>
              <a:rPr lang="en-US" dirty="0" smtClean="0"/>
              <a:t>Detailed explanations of each component</a:t>
            </a:r>
            <a:r>
              <a:rPr lang="en-US" baseline="0" dirty="0" smtClean="0"/>
              <a:t> of the</a:t>
            </a:r>
            <a:r>
              <a:rPr lang="en-US" dirty="0" smtClean="0"/>
              <a:t> CANDOR process.</a:t>
            </a:r>
            <a:endParaRPr lang="en-US" dirty="0"/>
          </a:p>
          <a:p>
            <a:pPr marL="235101" indent="-235101">
              <a:buFont typeface="+mj-lt"/>
              <a:buAutoNum type="arabicPeriod"/>
            </a:pPr>
            <a:r>
              <a:rPr lang="en-US" dirty="0" smtClean="0"/>
              <a:t>Resources designed to enhance </a:t>
            </a:r>
            <a:r>
              <a:rPr lang="en-US" u="none" dirty="0" smtClean="0"/>
              <a:t>organizational learning and sustain </a:t>
            </a:r>
            <a:r>
              <a:rPr lang="en-US" dirty="0" smtClean="0"/>
              <a:t>the use of the CANDOR process. </a:t>
            </a:r>
          </a:p>
          <a:p>
            <a:pPr marL="235101" indent="-235101">
              <a:buFont typeface="+mj-lt"/>
              <a:buAutoNum type="arabicPeriod"/>
            </a:pPr>
            <a:endParaRPr lang="en-US" dirty="0"/>
          </a:p>
          <a:p>
            <a:r>
              <a:rPr lang="en-US" dirty="0"/>
              <a:t>There are a number of tools provided to help your organization get started with implementing the </a:t>
            </a:r>
            <a:r>
              <a:rPr lang="en-US" u="none" dirty="0"/>
              <a:t>CANDOR </a:t>
            </a:r>
            <a:r>
              <a:rPr lang="en-US" u="none" dirty="0" smtClean="0"/>
              <a:t>process</a:t>
            </a:r>
            <a:r>
              <a:rPr lang="en-US" dirty="0" smtClean="0"/>
              <a:t>. Tools for Module 1</a:t>
            </a:r>
            <a:r>
              <a:rPr lang="en-US" baseline="0" dirty="0" smtClean="0"/>
              <a:t> include the:</a:t>
            </a:r>
            <a:endParaRPr lang="en-US" dirty="0"/>
          </a:p>
          <a:p>
            <a:pPr marL="176326" indent="-176326">
              <a:buFont typeface="Arial" panose="020B0604020202020204" pitchFamily="34" charset="0"/>
              <a:buChar char="•"/>
            </a:pPr>
            <a:r>
              <a:rPr lang="en-US" dirty="0"/>
              <a:t>CANDOR Implementation </a:t>
            </a:r>
            <a:r>
              <a:rPr lang="en-US" dirty="0" smtClean="0"/>
              <a:t>Guide--This guides </a:t>
            </a:r>
            <a:r>
              <a:rPr lang="en-US" dirty="0"/>
              <a:t>the implementation of CANDOR in an organization. It includes an implementation checklist, </a:t>
            </a:r>
            <a:r>
              <a:rPr lang="en-US" dirty="0" smtClean="0"/>
              <a:t>which can help organizations create </a:t>
            </a:r>
            <a:r>
              <a:rPr lang="en-US" dirty="0"/>
              <a:t>a </a:t>
            </a:r>
            <a:r>
              <a:rPr lang="en-US" dirty="0" smtClean="0"/>
              <a:t>CANDOR-specific </a:t>
            </a:r>
            <a:r>
              <a:rPr lang="en-US" dirty="0"/>
              <a:t>action plan. </a:t>
            </a:r>
          </a:p>
          <a:p>
            <a:pPr marL="176326" indent="-176326">
              <a:buFont typeface="Arial" panose="020B0604020202020204" pitchFamily="34" charset="0"/>
              <a:buChar char="•"/>
            </a:pPr>
            <a:r>
              <a:rPr lang="en-US" sz="1200" kern="1200" dirty="0" smtClean="0">
                <a:solidFill>
                  <a:schemeClr val="tx1"/>
                </a:solidFill>
                <a:effectLst/>
                <a:latin typeface="+mn-lt"/>
                <a:ea typeface="+mn-ea"/>
                <a:cs typeface="+mn-cs"/>
              </a:rPr>
              <a:t>Introduction to Communication and Optimal Resolution (CANDOR)</a:t>
            </a:r>
            <a:r>
              <a:rPr lang="en-US" dirty="0" smtClean="0"/>
              <a:t> video--This video explains </a:t>
            </a:r>
            <a:r>
              <a:rPr lang="en-US" dirty="0"/>
              <a:t>the intent and benefits of the CANDOR </a:t>
            </a:r>
            <a:r>
              <a:rPr lang="en-US" dirty="0" smtClean="0"/>
              <a:t>process</a:t>
            </a:r>
            <a:r>
              <a:rPr lang="en-US" dirty="0"/>
              <a:t>.</a:t>
            </a:r>
          </a:p>
          <a:p>
            <a:endParaRPr lang="en-US" dirty="0"/>
          </a:p>
          <a:p>
            <a:endParaRPr lang="en-US" dirty="0"/>
          </a:p>
        </p:txBody>
      </p:sp>
      <p:sp>
        <p:nvSpPr>
          <p:cNvPr id="4" name="Slide Number Placeholder 3"/>
          <p:cNvSpPr>
            <a:spLocks noGrp="1"/>
          </p:cNvSpPr>
          <p:nvPr>
            <p:ph type="sldNum" sz="quarter" idx="10"/>
          </p:nvPr>
        </p:nvSpPr>
        <p:spPr/>
        <p:txBody>
          <a:bodyPr/>
          <a:lstStyle/>
          <a:p>
            <a:fld id="{45C517D5-E9BB-DA4C-92BC-0386379B95B6}" type="slidenum">
              <a:rPr lang="en-US" smtClean="0"/>
              <a:t>15</a:t>
            </a:fld>
            <a:endParaRPr lang="en-US" dirty="0"/>
          </a:p>
        </p:txBody>
      </p:sp>
    </p:spTree>
    <p:extLst>
      <p:ext uri="{BB962C8B-B14F-4D97-AF65-F5344CB8AC3E}">
        <p14:creationId xmlns:p14="http://schemas.microsoft.com/office/powerpoint/2010/main" val="1646575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04">
              <a:defRPr/>
            </a:pPr>
            <a:r>
              <a:rPr lang="en-US" dirty="0" smtClean="0"/>
              <a:t>Module 1 objectives</a:t>
            </a:r>
            <a:r>
              <a:rPr lang="en-US" baseline="0" dirty="0" smtClean="0"/>
              <a:t> are to</a:t>
            </a:r>
            <a:r>
              <a:rPr lang="en-US" dirty="0" smtClean="0"/>
              <a:t>:</a:t>
            </a:r>
          </a:p>
          <a:p>
            <a:pPr defTabSz="940404">
              <a:defRPr/>
            </a:pPr>
            <a:endParaRPr lang="en-US" dirty="0"/>
          </a:p>
          <a:p>
            <a:pPr marL="171450" indent="-171450">
              <a:spcBef>
                <a:spcPts val="1198"/>
              </a:spcBef>
              <a:buFont typeface="Arial" panose="020B0604020202020204" pitchFamily="34" charset="0"/>
              <a:buChar char="•"/>
            </a:pPr>
            <a:r>
              <a:rPr lang="en-US" dirty="0" smtClean="0"/>
              <a:t>Define the </a:t>
            </a:r>
            <a:r>
              <a:rPr lang="en-US" u="none" dirty="0" smtClean="0"/>
              <a:t>CANDOR process.</a:t>
            </a:r>
          </a:p>
          <a:p>
            <a:pPr marL="171450" indent="-171450">
              <a:spcBef>
                <a:spcPts val="1198"/>
              </a:spcBef>
              <a:buFont typeface="Arial" panose="020B0604020202020204" pitchFamily="34" charset="0"/>
              <a:buChar char="•"/>
            </a:pPr>
            <a:r>
              <a:rPr lang="en-US" dirty="0" smtClean="0"/>
              <a:t>Define </a:t>
            </a:r>
            <a:r>
              <a:rPr lang="en-US" dirty="0"/>
              <a:t>a </a:t>
            </a:r>
            <a:r>
              <a:rPr lang="en-US" u="none" dirty="0"/>
              <a:t>CANDOR </a:t>
            </a:r>
            <a:r>
              <a:rPr lang="en-US" u="none" dirty="0" smtClean="0"/>
              <a:t>event.</a:t>
            </a:r>
            <a:endParaRPr lang="en-US" u="none" dirty="0"/>
          </a:p>
          <a:p>
            <a:pPr marL="171450" indent="-171450">
              <a:spcBef>
                <a:spcPts val="1198"/>
              </a:spcBef>
              <a:buFont typeface="Arial" panose="020B0604020202020204" pitchFamily="34" charset="0"/>
              <a:buChar char="•"/>
            </a:pPr>
            <a:r>
              <a:rPr lang="en-US" dirty="0"/>
              <a:t>Describe the goals of the </a:t>
            </a:r>
            <a:r>
              <a:rPr lang="en-US" u="none" dirty="0"/>
              <a:t>CANDOR </a:t>
            </a:r>
            <a:r>
              <a:rPr lang="en-US" u="none" dirty="0" smtClean="0"/>
              <a:t>process.</a:t>
            </a:r>
            <a:endParaRPr lang="en-US" u="none" dirty="0"/>
          </a:p>
          <a:p>
            <a:pPr marL="171450" indent="-171450">
              <a:spcBef>
                <a:spcPts val="1198"/>
              </a:spcBef>
              <a:buFont typeface="Arial" panose="020B0604020202020204" pitchFamily="34" charset="0"/>
              <a:buChar char="•"/>
            </a:pPr>
            <a:r>
              <a:rPr lang="en-US" dirty="0"/>
              <a:t>Examine the steps in the CANDOR </a:t>
            </a:r>
            <a:r>
              <a:rPr lang="en-US" dirty="0" smtClean="0"/>
              <a:t>process. </a:t>
            </a:r>
            <a:endParaRPr lang="en-US" dirty="0"/>
          </a:p>
          <a:p>
            <a:pPr marL="171450" indent="-171450">
              <a:spcBef>
                <a:spcPts val="1198"/>
              </a:spcBef>
              <a:buFont typeface="Arial" panose="020B0604020202020204" pitchFamily="34" charset="0"/>
              <a:buChar char="•"/>
            </a:pPr>
            <a:r>
              <a:rPr lang="en-US" dirty="0"/>
              <a:t>Review how to use the CANDOR toolkit to educate health care organizations on how to implement the CANDOR </a:t>
            </a:r>
            <a:r>
              <a:rPr lang="en-US" dirty="0" smtClean="0"/>
              <a:t>process.</a:t>
            </a:r>
            <a:endParaRPr lang="en-US" dirty="0"/>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005671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04">
              <a:defRPr/>
            </a:pPr>
            <a:r>
              <a:rPr lang="en-US" u="none" dirty="0" smtClean="0"/>
              <a:t>CANDOR</a:t>
            </a:r>
            <a:r>
              <a:rPr lang="en-US" dirty="0" smtClean="0"/>
              <a:t> stands for </a:t>
            </a:r>
            <a:r>
              <a:rPr lang="en-US" u="sng" dirty="0"/>
              <a:t>C</a:t>
            </a:r>
            <a:r>
              <a:rPr lang="en-US" dirty="0"/>
              <a:t>ommunication </a:t>
            </a:r>
            <a:r>
              <a:rPr lang="en-US" u="sng" dirty="0"/>
              <a:t>and</a:t>
            </a:r>
            <a:r>
              <a:rPr lang="en-US" dirty="0"/>
              <a:t> </a:t>
            </a:r>
            <a:r>
              <a:rPr lang="en-US" u="sng" dirty="0"/>
              <a:t>O</a:t>
            </a:r>
            <a:r>
              <a:rPr lang="en-US" dirty="0"/>
              <a:t>ptimal </a:t>
            </a:r>
            <a:r>
              <a:rPr lang="en-US" u="sng" dirty="0" smtClean="0"/>
              <a:t>R</a:t>
            </a:r>
            <a:r>
              <a:rPr lang="en-US" dirty="0" smtClean="0"/>
              <a:t>esolution.</a:t>
            </a:r>
          </a:p>
          <a:p>
            <a:pPr defTabSz="940404">
              <a:defRPr/>
            </a:pPr>
            <a:endParaRPr lang="en-US" dirty="0" smtClean="0"/>
          </a:p>
          <a:p>
            <a:pPr defTabSz="940404">
              <a:defRPr/>
            </a:pPr>
            <a:r>
              <a:rPr lang="en-US" dirty="0" smtClean="0"/>
              <a:t>The CANDOR process is designed to help health care organizations and practitioners respond to unexpected patient harm events in a timely, thorough, and just manner.</a:t>
            </a:r>
          </a:p>
          <a:p>
            <a:pPr defTabSz="940404">
              <a:defRPr/>
            </a:pPr>
            <a:endParaRPr lang="en-US" dirty="0" smtClean="0"/>
          </a:p>
          <a:p>
            <a:r>
              <a:rPr lang="en-US" sz="1200" kern="1200" dirty="0" smtClean="0">
                <a:solidFill>
                  <a:schemeClr val="tx1"/>
                </a:solidFill>
                <a:effectLst/>
                <a:latin typeface="+mn-lt"/>
                <a:ea typeface="+mn-ea"/>
                <a:cs typeface="+mn-cs"/>
              </a:rPr>
              <a:t>The CANDOR process helps hospitals improve their immediate response to harm and realize short- and long-term improvements in the monitoring and reporting of events by promoting candid, empathic communication and timely resolution for patients, caregivers, and the organization.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154254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we discuss the </a:t>
            </a:r>
            <a:r>
              <a:rPr lang="en-US" u="none" dirty="0" smtClean="0"/>
              <a:t>CANDOR process</a:t>
            </a:r>
            <a:r>
              <a:rPr lang="en-US" dirty="0" smtClean="0"/>
              <a:t>, it is important to define a </a:t>
            </a:r>
            <a:r>
              <a:rPr lang="en-US" u="none" dirty="0" smtClean="0"/>
              <a:t>CANDOR event. </a:t>
            </a:r>
            <a:r>
              <a:rPr lang="en-US" dirty="0" smtClean="0"/>
              <a:t>A CANDOR event is </a:t>
            </a:r>
            <a:r>
              <a:rPr lang="en-US" baseline="0" dirty="0" smtClean="0"/>
              <a:t>an event that</a:t>
            </a:r>
            <a:r>
              <a:rPr lang="en-US" dirty="0" smtClean="0"/>
              <a:t> involves unexpected patient harm. The unexpected harm can be physical, emotional, or financial. </a:t>
            </a:r>
          </a:p>
          <a:p>
            <a:endParaRPr lang="en-US" dirty="0"/>
          </a:p>
          <a:p>
            <a:r>
              <a:rPr lang="en-US" dirty="0" smtClean="0"/>
              <a:t>These events trigger the </a:t>
            </a:r>
            <a:r>
              <a:rPr lang="en-US" u="none" dirty="0" smtClean="0"/>
              <a:t>CANDOR process </a:t>
            </a:r>
            <a:r>
              <a:rPr lang="en-US" dirty="0" smtClean="0"/>
              <a:t>even when a cause for the event is not yet known. Near misses are important and deserve action, but are not </a:t>
            </a:r>
            <a:r>
              <a:rPr lang="en-US" u="none" dirty="0" smtClean="0"/>
              <a:t>CANDOR events</a:t>
            </a:r>
            <a:r>
              <a:rPr lang="en-US" dirty="0" smtClean="0"/>
              <a:t>. </a:t>
            </a:r>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468259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 </a:t>
            </a:r>
            <a:r>
              <a:rPr lang="en-US" u="none" dirty="0" smtClean="0"/>
              <a:t>CANDOR event </a:t>
            </a:r>
            <a:r>
              <a:rPr lang="en-US" dirty="0" smtClean="0"/>
              <a:t>occurs, the </a:t>
            </a:r>
            <a:r>
              <a:rPr lang="en-US" u="none" dirty="0" smtClean="0"/>
              <a:t>CANDOR process </a:t>
            </a:r>
            <a:r>
              <a:rPr lang="en-US" dirty="0" smtClean="0"/>
              <a:t>can be used to introduce a number of actions designed to: </a:t>
            </a:r>
            <a:endParaRPr lang="en-US" dirty="0"/>
          </a:p>
          <a:p>
            <a:pPr marL="176326" indent="-176326">
              <a:buFont typeface="Arial" panose="020B0604020202020204" pitchFamily="34" charset="0"/>
              <a:buChar char="•"/>
            </a:pPr>
            <a:endParaRPr lang="en-US" dirty="0" smtClean="0"/>
          </a:p>
          <a:p>
            <a:pPr marL="176326" indent="-176326">
              <a:buFont typeface="Arial" panose="020B0604020202020204" pitchFamily="34" charset="0"/>
              <a:buChar char="•"/>
            </a:pPr>
            <a:r>
              <a:rPr lang="en-US" dirty="0" smtClean="0"/>
              <a:t>Improve </a:t>
            </a:r>
            <a:r>
              <a:rPr lang="en-US" dirty="0"/>
              <a:t>safety and quality and p</a:t>
            </a:r>
            <a:r>
              <a:rPr lang="en-US" dirty="0" smtClean="0"/>
              <a:t>revent </a:t>
            </a:r>
            <a:r>
              <a:rPr lang="en-US" dirty="0"/>
              <a:t>patient </a:t>
            </a:r>
            <a:r>
              <a:rPr lang="en-US" dirty="0" smtClean="0"/>
              <a:t>harm. </a:t>
            </a:r>
            <a:endParaRPr lang="en-US" dirty="0"/>
          </a:p>
          <a:p>
            <a:pPr marL="176326" indent="-176326" defTabSz="940404">
              <a:buFont typeface="Arial" panose="020B0604020202020204" pitchFamily="34" charset="0"/>
              <a:buChar char="•"/>
              <a:defRPr/>
            </a:pPr>
            <a:r>
              <a:rPr lang="en-US" dirty="0"/>
              <a:t>Support </a:t>
            </a:r>
            <a:r>
              <a:rPr lang="en-US" dirty="0" smtClean="0"/>
              <a:t> </a:t>
            </a:r>
            <a:r>
              <a:rPr lang="en-US" dirty="0"/>
              <a:t>patients, families, and </a:t>
            </a:r>
            <a:r>
              <a:rPr lang="en-US" u="none" dirty="0" smtClean="0"/>
              <a:t>caregivers.</a:t>
            </a:r>
            <a:endParaRPr lang="en-US" dirty="0"/>
          </a:p>
          <a:p>
            <a:pPr marL="176326" indent="-176326">
              <a:buFont typeface="Arial" panose="020B0604020202020204" pitchFamily="34" charset="0"/>
              <a:buChar char="•"/>
            </a:pPr>
            <a:r>
              <a:rPr lang="en-US" dirty="0" smtClean="0"/>
              <a:t>Reduce litigation </a:t>
            </a:r>
            <a:r>
              <a:rPr lang="en-US" dirty="0"/>
              <a:t>frequency and </a:t>
            </a:r>
            <a:r>
              <a:rPr lang="en-US" dirty="0" smtClean="0"/>
              <a:t>costs.</a:t>
            </a:r>
          </a:p>
          <a:p>
            <a:endParaRPr lang="en-US" dirty="0"/>
          </a:p>
          <a:p>
            <a:r>
              <a:rPr lang="en-US" dirty="0" smtClean="0"/>
              <a:t>The goals of the CANDOR process are to demonstrate respect for the patients, families, and caregivers impacted by harm and to address many of the quality and safety priorities identified by health care organizations. </a:t>
            </a:r>
            <a:endParaRPr lang="en-US" dirty="0"/>
          </a:p>
        </p:txBody>
      </p:sp>
      <p:sp>
        <p:nvSpPr>
          <p:cNvPr id="4" name="Slide Number Placeholder 3"/>
          <p:cNvSpPr>
            <a:spLocks noGrp="1"/>
          </p:cNvSpPr>
          <p:nvPr>
            <p:ph type="sldNum" sz="quarter" idx="10"/>
          </p:nvPr>
        </p:nvSpPr>
        <p:spPr/>
        <p:txBody>
          <a:bodyPr/>
          <a:lstStyle/>
          <a:p>
            <a:fld id="{F4DF5BA8-1223-4895-9730-F2E3BF3B22F0}" type="slidenum">
              <a:rPr lang="en-US" smtClean="0"/>
              <a:t>5</a:t>
            </a:fld>
            <a:endParaRPr lang="en-US" dirty="0"/>
          </a:p>
        </p:txBody>
      </p:sp>
    </p:spTree>
    <p:extLst>
      <p:ext uri="{BB962C8B-B14F-4D97-AF65-F5344CB8AC3E}">
        <p14:creationId xmlns:p14="http://schemas.microsoft.com/office/powerpoint/2010/main" val="746092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better</a:t>
            </a:r>
            <a:r>
              <a:rPr lang="en-US" baseline="0" dirty="0" smtClean="0"/>
              <a:t> understand the importance of the </a:t>
            </a:r>
            <a:r>
              <a:rPr lang="en-US" u="none" baseline="0" dirty="0" smtClean="0"/>
              <a:t>CANDOR process</a:t>
            </a:r>
            <a:r>
              <a:rPr lang="en-US" baseline="0" dirty="0" smtClean="0"/>
              <a:t>, let’s watch this introductory video. </a:t>
            </a:r>
            <a:endParaRPr lang="en-US" dirty="0"/>
          </a:p>
        </p:txBody>
      </p:sp>
      <p:sp>
        <p:nvSpPr>
          <p:cNvPr id="4" name="Slide Number Placeholder 3"/>
          <p:cNvSpPr>
            <a:spLocks noGrp="1"/>
          </p:cNvSpPr>
          <p:nvPr>
            <p:ph type="sldNum" sz="quarter" idx="10"/>
          </p:nvPr>
        </p:nvSpPr>
        <p:spPr/>
        <p:txBody>
          <a:bodyPr/>
          <a:lstStyle/>
          <a:p>
            <a:fld id="{F4DF5BA8-1223-4895-9730-F2E3BF3B22F0}" type="slidenum">
              <a:rPr lang="en-US" smtClean="0"/>
              <a:t>6</a:t>
            </a:fld>
            <a:endParaRPr lang="en-US" dirty="0"/>
          </a:p>
        </p:txBody>
      </p:sp>
    </p:spTree>
    <p:extLst>
      <p:ext uri="{BB962C8B-B14F-4D97-AF65-F5344CB8AC3E}">
        <p14:creationId xmlns:p14="http://schemas.microsoft.com/office/powerpoint/2010/main" val="1976611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8660" y="4305944"/>
            <a:ext cx="5669280" cy="4217670"/>
          </a:xfrm>
        </p:spPr>
        <p:txBody>
          <a:bodyPr/>
          <a:lstStyle/>
          <a:p>
            <a:r>
              <a:rPr lang="en-US" dirty="0" smtClean="0"/>
              <a:t>Implementation of the </a:t>
            </a:r>
            <a:r>
              <a:rPr lang="en-US" u="none" dirty="0" smtClean="0"/>
              <a:t>CANDOR</a:t>
            </a:r>
            <a:r>
              <a:rPr lang="en-US" u="none" baseline="0" dirty="0" smtClean="0"/>
              <a:t> process </a:t>
            </a:r>
            <a:r>
              <a:rPr lang="en-US" baseline="0" dirty="0" smtClean="0"/>
              <a:t>requires a paradigm shift away from the traditional response of organizations to harm events. This table demonstrates just</a:t>
            </a:r>
            <a:r>
              <a:rPr lang="en-US" dirty="0" smtClean="0"/>
              <a:t> a few of the changes that must occur to realize the goals of the CANDOR process. </a:t>
            </a:r>
          </a:p>
          <a:p>
            <a:pPr marL="171450" indent="-171450">
              <a:buFont typeface="Arial" panose="020B0604020202020204" pitchFamily="34" charset="0"/>
              <a:buChar char="•"/>
            </a:pPr>
            <a:r>
              <a:rPr lang="en-US" dirty="0" smtClean="0"/>
              <a:t>For example, the </a:t>
            </a:r>
            <a:r>
              <a:rPr lang="en-US" dirty="0"/>
              <a:t>traditional </a:t>
            </a:r>
            <a:r>
              <a:rPr lang="en-US" dirty="0" smtClean="0"/>
              <a:t>response to harm events involves little </a:t>
            </a:r>
            <a:r>
              <a:rPr lang="en-US" dirty="0"/>
              <a:t>to </a:t>
            </a:r>
            <a:r>
              <a:rPr lang="en-US" dirty="0" smtClean="0"/>
              <a:t>no involvement of, or communication with, patients and families. In the CANDOR process, patient </a:t>
            </a:r>
            <a:r>
              <a:rPr lang="en-US" dirty="0"/>
              <a:t>and family involvement is extensive and </a:t>
            </a:r>
            <a:r>
              <a:rPr lang="en-US" dirty="0" smtClean="0"/>
              <a:t>ongoing, and communication is transparent and open.</a:t>
            </a:r>
          </a:p>
          <a:p>
            <a:pPr marL="171450" indent="-171450">
              <a:buFont typeface="Arial" panose="020B0604020202020204" pitchFamily="34" charset="0"/>
              <a:buChar char="•"/>
            </a:pPr>
            <a:r>
              <a:rPr lang="en-US" baseline="0" dirty="0" smtClean="0"/>
              <a:t>In</a:t>
            </a:r>
            <a:r>
              <a:rPr lang="en-US" dirty="0" smtClean="0"/>
              <a:t> the past, i</a:t>
            </a:r>
            <a:r>
              <a:rPr lang="en-US" baseline="0" dirty="0" smtClean="0"/>
              <a:t>ncident reporting by clinicians has been delayed</a:t>
            </a:r>
            <a:r>
              <a:rPr lang="en-US" dirty="0" smtClean="0"/>
              <a:t> or often absent. In the CANDOR process, clinicians are encouraged to immediately report </a:t>
            </a:r>
            <a:r>
              <a:rPr lang="en-US" baseline="0" dirty="0" smtClean="0"/>
              <a:t>a </a:t>
            </a:r>
            <a:r>
              <a:rPr lang="en-US" u="none" baseline="0" dirty="0" smtClean="0"/>
              <a:t>CANDOR event. </a:t>
            </a:r>
          </a:p>
          <a:p>
            <a:pPr marL="171450" indent="-171450">
              <a:buFont typeface="Arial" panose="020B0604020202020204" pitchFamily="34" charset="0"/>
              <a:buChar char="•"/>
            </a:pPr>
            <a:r>
              <a:rPr lang="en-US" u="none" baseline="0" dirty="0" smtClean="0"/>
              <a:t>The traditional response for </a:t>
            </a:r>
            <a:r>
              <a:rPr lang="en-US" dirty="0" smtClean="0"/>
              <a:t>an </a:t>
            </a:r>
            <a:r>
              <a:rPr lang="en-US" u="none" baseline="0" dirty="0" smtClean="0"/>
              <a:t>event analysis is to identify the physician or nurse as part of the root cause of </a:t>
            </a:r>
            <a:r>
              <a:rPr lang="en-US" dirty="0" smtClean="0"/>
              <a:t>a harm </a:t>
            </a:r>
            <a:r>
              <a:rPr lang="en-US" u="none" baseline="0" dirty="0" smtClean="0"/>
              <a:t>event. </a:t>
            </a:r>
            <a:r>
              <a:rPr lang="en-US" dirty="0" smtClean="0"/>
              <a:t>In the </a:t>
            </a:r>
            <a:r>
              <a:rPr lang="en-US" u="none" baseline="0" dirty="0" smtClean="0"/>
              <a:t>CANDOR process, event analysis</a:t>
            </a:r>
            <a:r>
              <a:rPr lang="en-US" u="none" dirty="0" smtClean="0"/>
              <a:t> incorporates </a:t>
            </a:r>
            <a:r>
              <a:rPr lang="en-US" u="none" baseline="0" dirty="0" smtClean="0"/>
              <a:t>Just Culture</a:t>
            </a:r>
            <a:r>
              <a:rPr lang="en-US" u="none" dirty="0" smtClean="0"/>
              <a:t> and sy</a:t>
            </a:r>
            <a:r>
              <a:rPr lang="en-US" u="none" baseline="0" dirty="0" smtClean="0"/>
              <a:t>stem and human factors causes of the event. </a:t>
            </a:r>
          </a:p>
          <a:p>
            <a:pPr marL="171450" indent="-171450">
              <a:buFont typeface="Arial" panose="020B0604020202020204" pitchFamily="34" charset="0"/>
              <a:buChar char="•"/>
            </a:pPr>
            <a:r>
              <a:rPr lang="en-US" u="none" baseline="0" dirty="0" smtClean="0"/>
              <a:t>Care for the caregivers is frequently absent</a:t>
            </a:r>
            <a:r>
              <a:rPr lang="en-US" u="none" dirty="0" smtClean="0"/>
              <a:t> in the </a:t>
            </a:r>
            <a:r>
              <a:rPr lang="en-US" u="none" baseline="0" dirty="0" smtClean="0"/>
              <a:t>traditional response to harm. The CANDOR process supports immediate and ongoing support for clinicians following an event. </a:t>
            </a:r>
          </a:p>
          <a:p>
            <a:pPr marL="171450" indent="-171450">
              <a:buFont typeface="Arial" panose="020B0604020202020204" pitchFamily="34" charset="0"/>
              <a:buChar char="•"/>
            </a:pPr>
            <a:r>
              <a:rPr lang="en-US" dirty="0" smtClean="0"/>
              <a:t>The last two areas in the paradigm shift are financial resolution and quality improvement. In the </a:t>
            </a:r>
            <a:r>
              <a:rPr lang="en-US" u="none" baseline="0" dirty="0" smtClean="0"/>
              <a:t>traditional response, a patient</a:t>
            </a:r>
            <a:r>
              <a:rPr lang="en-US" u="none" dirty="0" smtClean="0"/>
              <a:t> or family would receive monetary compensation i</a:t>
            </a:r>
            <a:r>
              <a:rPr lang="en-US" dirty="0" smtClean="0"/>
              <a:t>f they</a:t>
            </a:r>
            <a:r>
              <a:rPr lang="en-US" baseline="0" dirty="0" smtClean="0"/>
              <a:t> </a:t>
            </a:r>
            <a:r>
              <a:rPr lang="en-US" dirty="0" smtClean="0"/>
              <a:t>prevail </a:t>
            </a:r>
            <a:r>
              <a:rPr lang="en-US" dirty="0"/>
              <a:t>on a </a:t>
            </a:r>
            <a:r>
              <a:rPr lang="en-US" dirty="0" smtClean="0"/>
              <a:t>malpractice claim. </a:t>
            </a:r>
            <a:r>
              <a:rPr lang="en-US" u="none" baseline="0" dirty="0" smtClean="0"/>
              <a:t>With the CANDOR process, the organization proactively addresses patient and family needs. </a:t>
            </a:r>
          </a:p>
          <a:p>
            <a:pPr marL="171450" indent="-171450">
              <a:buFont typeface="Arial" panose="020B0604020202020204" pitchFamily="34" charset="0"/>
              <a:buChar char="•"/>
            </a:pPr>
            <a:r>
              <a:rPr lang="en-US" u="none" baseline="0" dirty="0" smtClean="0"/>
              <a:t>Quality improvement practices in the traditional model</a:t>
            </a:r>
            <a:r>
              <a:rPr lang="en-US" u="none" dirty="0" smtClean="0"/>
              <a:t> focus on clinician </a:t>
            </a:r>
            <a:r>
              <a:rPr lang="en-US" u="none" baseline="0" dirty="0" smtClean="0"/>
              <a:t>training or re-education after an event. The CANDOR process promotes the value of</a:t>
            </a:r>
            <a:r>
              <a:rPr lang="en-US" u="none" dirty="0" smtClean="0"/>
              <a:t> disseminating lessons learned and solutions to prevent harm events in the future. </a:t>
            </a:r>
          </a:p>
          <a:p>
            <a:endParaRPr lang="en-US" baseline="0" dirty="0" smtClean="0"/>
          </a:p>
          <a:p>
            <a:r>
              <a:rPr lang="en-US" baseline="0" dirty="0" smtClean="0"/>
              <a:t>Each of these areas will be discussed in more detail in subsequent</a:t>
            </a:r>
            <a:r>
              <a:rPr lang="en-US" dirty="0" smtClean="0"/>
              <a:t> modules in this toolkit. </a:t>
            </a:r>
            <a:endParaRPr lang="en-US" baseline="0" dirty="0" smtClean="0"/>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515271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04">
              <a:defRPr/>
            </a:pPr>
            <a:r>
              <a:rPr lang="en-US" dirty="0" smtClean="0"/>
              <a:t>Now that we understand the</a:t>
            </a:r>
            <a:r>
              <a:rPr lang="en-US" baseline="0" dirty="0" smtClean="0"/>
              <a:t> definition of </a:t>
            </a:r>
            <a:r>
              <a:rPr lang="en-US" dirty="0" smtClean="0"/>
              <a:t>a </a:t>
            </a:r>
            <a:r>
              <a:rPr lang="en-US" u="none" dirty="0" smtClean="0"/>
              <a:t>CANDOR event, </a:t>
            </a:r>
            <a:r>
              <a:rPr lang="en-US" dirty="0" smtClean="0"/>
              <a:t>let’s briefly examine</a:t>
            </a:r>
            <a:r>
              <a:rPr lang="en-US" baseline="0" dirty="0" smtClean="0"/>
              <a:t> what occurs during the </a:t>
            </a:r>
            <a:r>
              <a:rPr lang="en-US" u="none" baseline="0" dirty="0" smtClean="0"/>
              <a:t>CANDOR process</a:t>
            </a:r>
            <a:r>
              <a:rPr lang="en-US" baseline="0" dirty="0" smtClean="0"/>
              <a:t>.</a:t>
            </a:r>
          </a:p>
          <a:p>
            <a:pPr defTabSz="940404">
              <a:defRPr/>
            </a:pPr>
            <a:endParaRPr lang="en-US" dirty="0" smtClean="0"/>
          </a:p>
          <a:p>
            <a:pPr defTabSz="940404">
              <a:defRPr/>
            </a:pPr>
            <a:r>
              <a:rPr lang="en-US" dirty="0" smtClean="0"/>
              <a:t>The </a:t>
            </a:r>
            <a:r>
              <a:rPr lang="en-US" u="none" dirty="0"/>
              <a:t>CANDOR </a:t>
            </a:r>
            <a:r>
              <a:rPr lang="en-US" u="none" dirty="0" smtClean="0"/>
              <a:t>process </a:t>
            </a:r>
            <a:r>
              <a:rPr lang="en-US" dirty="0"/>
              <a:t>consists of five major “bundles” of activity that proceed in sequence and at times simultaneously. They include: </a:t>
            </a:r>
            <a:endParaRPr lang="en-US" dirty="0" smtClean="0"/>
          </a:p>
          <a:p>
            <a:pPr defTabSz="940404">
              <a:defRPr/>
            </a:pPr>
            <a:endParaRPr lang="en-US" dirty="0"/>
          </a:p>
          <a:p>
            <a:pPr marL="0" indent="0" defTabSz="940404">
              <a:buFont typeface="Arial" panose="020B0604020202020204" pitchFamily="34" charset="0"/>
              <a:buNone/>
              <a:defRPr/>
            </a:pPr>
            <a:r>
              <a:rPr lang="en-US" dirty="0" smtClean="0"/>
              <a:t>Component 1: Identification </a:t>
            </a:r>
            <a:r>
              <a:rPr lang="en-US" dirty="0"/>
              <a:t>of a </a:t>
            </a:r>
            <a:r>
              <a:rPr lang="en-US" u="none" dirty="0"/>
              <a:t>CANDOR Event</a:t>
            </a:r>
          </a:p>
          <a:p>
            <a:pPr marL="0" indent="0" defTabSz="940404">
              <a:buFont typeface="Arial" panose="020B0604020202020204" pitchFamily="34" charset="0"/>
              <a:buNone/>
              <a:defRPr/>
            </a:pPr>
            <a:r>
              <a:rPr lang="en-US" u="none" dirty="0" smtClean="0"/>
              <a:t>Component 2:</a:t>
            </a:r>
            <a:r>
              <a:rPr lang="en-US" u="none" baseline="0" dirty="0" smtClean="0"/>
              <a:t> </a:t>
            </a:r>
            <a:r>
              <a:rPr lang="en-US" u="none" dirty="0" smtClean="0"/>
              <a:t>CANDOR </a:t>
            </a:r>
            <a:r>
              <a:rPr lang="en-US" u="none" dirty="0"/>
              <a:t>S</a:t>
            </a:r>
            <a:r>
              <a:rPr lang="en-US" u="none" dirty="0" smtClean="0"/>
              <a:t>ystem </a:t>
            </a:r>
            <a:r>
              <a:rPr lang="en-US" u="none" dirty="0"/>
              <a:t>A</a:t>
            </a:r>
            <a:r>
              <a:rPr lang="en-US" u="none" dirty="0" smtClean="0"/>
              <a:t>ctivation</a:t>
            </a:r>
            <a:endParaRPr lang="en-US" u="none" dirty="0"/>
          </a:p>
          <a:p>
            <a:pPr marL="0" indent="0" defTabSz="940404">
              <a:buFont typeface="Arial" panose="020B0604020202020204" pitchFamily="34" charset="0"/>
              <a:buNone/>
              <a:defRPr/>
            </a:pPr>
            <a:r>
              <a:rPr lang="en-US" u="none" dirty="0" smtClean="0"/>
              <a:t>Component 3: Response </a:t>
            </a:r>
            <a:r>
              <a:rPr lang="en-US" u="none" dirty="0"/>
              <a:t>and </a:t>
            </a:r>
            <a:r>
              <a:rPr lang="en-US" u="none" dirty="0" smtClean="0"/>
              <a:t>Disclosure</a:t>
            </a:r>
            <a:endParaRPr lang="en-US" u="none" dirty="0"/>
          </a:p>
          <a:p>
            <a:pPr marL="0" indent="0" defTabSz="940404">
              <a:buFont typeface="Arial" panose="020B0604020202020204" pitchFamily="34" charset="0"/>
              <a:buNone/>
              <a:defRPr/>
            </a:pPr>
            <a:r>
              <a:rPr lang="en-US" u="none" dirty="0" smtClean="0"/>
              <a:t>Component</a:t>
            </a:r>
            <a:r>
              <a:rPr lang="en-US" u="none" baseline="0" dirty="0" smtClean="0"/>
              <a:t> 4: </a:t>
            </a:r>
            <a:r>
              <a:rPr lang="en-US" u="none" dirty="0" smtClean="0"/>
              <a:t>Event </a:t>
            </a:r>
            <a:r>
              <a:rPr lang="en-US" u="none" dirty="0"/>
              <a:t>I</a:t>
            </a:r>
            <a:r>
              <a:rPr lang="en-US" u="none" dirty="0" smtClean="0"/>
              <a:t>nvestigation </a:t>
            </a:r>
            <a:r>
              <a:rPr lang="en-US" u="none" dirty="0"/>
              <a:t>and </a:t>
            </a:r>
            <a:r>
              <a:rPr lang="en-US" u="none" dirty="0" smtClean="0"/>
              <a:t>Analysis</a:t>
            </a:r>
            <a:endParaRPr lang="en-US" u="none" dirty="0"/>
          </a:p>
          <a:p>
            <a:pPr marL="0" indent="0" defTabSz="940404">
              <a:buFont typeface="Arial" panose="020B0604020202020204" pitchFamily="34" charset="0"/>
              <a:buNone/>
              <a:defRPr/>
            </a:pPr>
            <a:r>
              <a:rPr lang="en-US" u="none" dirty="0" smtClean="0"/>
              <a:t>Component 5: Resolution</a:t>
            </a:r>
          </a:p>
          <a:p>
            <a:pPr marL="0" indent="0" defTabSz="940404">
              <a:buFont typeface="Arial" panose="020B0604020202020204" pitchFamily="34" charset="0"/>
              <a:buNone/>
              <a:defRPr/>
            </a:pPr>
            <a:endParaRPr lang="en-US" u="sng" dirty="0" smtClean="0"/>
          </a:p>
          <a:p>
            <a:pPr marL="0" indent="0" defTabSz="940404">
              <a:buFont typeface="Arial" panose="020B0604020202020204" pitchFamily="34" charset="0"/>
              <a:buNone/>
              <a:defRPr/>
            </a:pPr>
            <a:r>
              <a:rPr lang="en-US" u="none" dirty="0" smtClean="0"/>
              <a:t>On the next slides, we will examine each component of the CANDOR process in more detail.</a:t>
            </a:r>
            <a:endParaRPr lang="en-US" u="none" dirty="0"/>
          </a:p>
          <a:p>
            <a:endParaRPr lang="en-US" dirty="0"/>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1464346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04">
              <a:defRPr/>
            </a:pPr>
            <a:r>
              <a:rPr lang="en-US" dirty="0">
                <a:solidFill>
                  <a:prstClr val="black"/>
                </a:solidFill>
              </a:rPr>
              <a:t>The </a:t>
            </a:r>
            <a:r>
              <a:rPr lang="en-US" dirty="0" smtClean="0">
                <a:solidFill>
                  <a:prstClr val="black"/>
                </a:solidFill>
              </a:rPr>
              <a:t>CANDOR process </a:t>
            </a:r>
            <a:r>
              <a:rPr lang="en-US" dirty="0">
                <a:solidFill>
                  <a:prstClr val="black"/>
                </a:solidFill>
              </a:rPr>
              <a:t>begins with the </a:t>
            </a:r>
            <a:r>
              <a:rPr lang="en-US" dirty="0" smtClean="0">
                <a:solidFill>
                  <a:prstClr val="black"/>
                </a:solidFill>
              </a:rPr>
              <a:t>Identification </a:t>
            </a:r>
            <a:r>
              <a:rPr lang="en-US" dirty="0">
                <a:solidFill>
                  <a:prstClr val="black"/>
                </a:solidFill>
              </a:rPr>
              <a:t>of a </a:t>
            </a:r>
            <a:r>
              <a:rPr lang="en-US" u="none" dirty="0">
                <a:solidFill>
                  <a:prstClr val="black"/>
                </a:solidFill>
              </a:rPr>
              <a:t>CANDOR Event</a:t>
            </a:r>
            <a:r>
              <a:rPr lang="en-US" dirty="0">
                <a:solidFill>
                  <a:prstClr val="black"/>
                </a:solidFill>
              </a:rPr>
              <a:t>. </a:t>
            </a:r>
            <a:endParaRPr lang="en-US" dirty="0" smtClean="0">
              <a:solidFill>
                <a:prstClr val="black"/>
              </a:solidFill>
            </a:endParaRPr>
          </a:p>
          <a:p>
            <a:pPr defTabSz="940404">
              <a:defRPr/>
            </a:pPr>
            <a:endParaRPr lang="en-US" dirty="0" smtClean="0">
              <a:solidFill>
                <a:prstClr val="black"/>
              </a:solidFill>
            </a:endParaRPr>
          </a:p>
          <a:p>
            <a:pPr defTabSz="940404">
              <a:defRPr/>
            </a:pPr>
            <a:r>
              <a:rPr lang="en-US" dirty="0" smtClean="0">
                <a:solidFill>
                  <a:srgbClr val="FF0000"/>
                </a:solidFill>
              </a:rPr>
              <a:t>Identification is the critical first step of the process. </a:t>
            </a:r>
            <a:r>
              <a:rPr lang="en-US" dirty="0" smtClean="0">
                <a:solidFill>
                  <a:prstClr val="black"/>
                </a:solidFill>
              </a:rPr>
              <a:t>The organization must work</a:t>
            </a:r>
            <a:r>
              <a:rPr lang="en-US" baseline="0" dirty="0" smtClean="0">
                <a:solidFill>
                  <a:prstClr val="black"/>
                </a:solidFill>
              </a:rPr>
              <a:t> to help clinicians understand what a CANDOR event is and what to do when they recognize that a CANDOR event is occurring or has occurred. Typically, </a:t>
            </a:r>
            <a:r>
              <a:rPr lang="en-US" dirty="0" smtClean="0">
                <a:solidFill>
                  <a:prstClr val="black"/>
                </a:solidFill>
              </a:rPr>
              <a:t>CANDOR events can be identified via </a:t>
            </a:r>
            <a:r>
              <a:rPr lang="en-US" dirty="0">
                <a:solidFill>
                  <a:prstClr val="black"/>
                </a:solidFill>
              </a:rPr>
              <a:t>verbal </a:t>
            </a:r>
            <a:r>
              <a:rPr lang="en-US" dirty="0" smtClean="0">
                <a:solidFill>
                  <a:prstClr val="black"/>
                </a:solidFill>
              </a:rPr>
              <a:t>communication to risk management/patient safety personnel, a hotline</a:t>
            </a:r>
            <a:r>
              <a:rPr lang="en-US" dirty="0">
                <a:solidFill>
                  <a:prstClr val="black"/>
                </a:solidFill>
              </a:rPr>
              <a:t>, </a:t>
            </a:r>
            <a:r>
              <a:rPr lang="en-US" dirty="0" smtClean="0">
                <a:solidFill>
                  <a:prstClr val="black"/>
                </a:solidFill>
              </a:rPr>
              <a:t>an electronic </a:t>
            </a:r>
            <a:r>
              <a:rPr lang="en-US" dirty="0">
                <a:solidFill>
                  <a:prstClr val="black"/>
                </a:solidFill>
              </a:rPr>
              <a:t>reporting system, or other means. </a:t>
            </a:r>
            <a:endParaRPr lang="en-US" dirty="0" smtClean="0">
              <a:solidFill>
                <a:prstClr val="black"/>
              </a:solidFill>
            </a:endParaRPr>
          </a:p>
          <a:p>
            <a:pPr defTabSz="940404">
              <a:defRPr/>
            </a:pPr>
            <a:endParaRPr lang="en-US" dirty="0" smtClean="0">
              <a:solidFill>
                <a:prstClr val="black"/>
              </a:solidFill>
            </a:endParaRPr>
          </a:p>
          <a:p>
            <a:pPr marL="0" marR="0" indent="0" algn="l" defTabSz="940404" rtl="0" eaLnBrk="1" fontAlgn="auto" latinLnBrk="0" hangingPunct="1">
              <a:lnSpc>
                <a:spcPct val="100000"/>
              </a:lnSpc>
              <a:spcBef>
                <a:spcPts val="0"/>
              </a:spcBef>
              <a:spcAft>
                <a:spcPts val="0"/>
              </a:spcAft>
              <a:buClrTx/>
              <a:buSzTx/>
              <a:buFontTx/>
              <a:buNone/>
              <a:tabLst/>
              <a:defRPr/>
            </a:pPr>
            <a:r>
              <a:rPr lang="en-US" dirty="0" smtClean="0">
                <a:solidFill>
                  <a:prstClr val="black"/>
                </a:solidFill>
              </a:rPr>
              <a:t>Activity: List de-identified events that have occurred</a:t>
            </a:r>
            <a:r>
              <a:rPr lang="en-US" baseline="0" dirty="0" smtClean="0">
                <a:solidFill>
                  <a:prstClr val="black"/>
                </a:solidFill>
              </a:rPr>
              <a:t> in your organization. Ask the participants if they would qualify as a CANDOR event.</a:t>
            </a:r>
          </a:p>
          <a:p>
            <a:pPr marL="0" marR="0" indent="0" algn="l" defTabSz="940404" rtl="0" eaLnBrk="1" fontAlgn="auto" latinLnBrk="0" hangingPunct="1">
              <a:lnSpc>
                <a:spcPct val="100000"/>
              </a:lnSpc>
              <a:spcBef>
                <a:spcPts val="0"/>
              </a:spcBef>
              <a:spcAft>
                <a:spcPts val="0"/>
              </a:spcAft>
              <a:buClrTx/>
              <a:buSzTx/>
              <a:buFontTx/>
              <a:buNone/>
              <a:tabLst/>
              <a:defRPr/>
            </a:pPr>
            <a:endParaRPr lang="en-US" baseline="0" dirty="0" smtClean="0">
              <a:solidFill>
                <a:prstClr val="black"/>
              </a:solidFill>
            </a:endParaRPr>
          </a:p>
          <a:p>
            <a:pPr marL="0" marR="0" indent="0" algn="l" defTabSz="940404" rtl="0" eaLnBrk="1" fontAlgn="auto" latinLnBrk="0" hangingPunct="1">
              <a:lnSpc>
                <a:spcPct val="100000"/>
              </a:lnSpc>
              <a:spcBef>
                <a:spcPts val="0"/>
              </a:spcBef>
              <a:spcAft>
                <a:spcPts val="0"/>
              </a:spcAft>
              <a:buClrTx/>
              <a:buSzTx/>
              <a:buFontTx/>
              <a:buNone/>
              <a:tabLst/>
              <a:defRPr/>
            </a:pPr>
            <a:r>
              <a:rPr lang="en-US" baseline="0" dirty="0" smtClean="0">
                <a:solidFill>
                  <a:prstClr val="black"/>
                </a:solidFill>
              </a:rPr>
              <a:t>More information on Event Identification and Reporting of a CANDOR event will be discussed in Module 4 of the toolkit. </a:t>
            </a:r>
            <a:endParaRPr lang="en-US" dirty="0" smtClean="0"/>
          </a:p>
        </p:txBody>
      </p:sp>
      <p:sp>
        <p:nvSpPr>
          <p:cNvPr id="4" name="Slide Number Placeholder 3"/>
          <p:cNvSpPr>
            <a:spLocks noGrp="1"/>
          </p:cNvSpPr>
          <p:nvPr>
            <p:ph type="sldNum" sz="quarter" idx="10"/>
          </p:nvPr>
        </p:nvSpPr>
        <p:spPr/>
        <p:txBody>
          <a:bodyPr/>
          <a:lstStyle/>
          <a:p>
            <a:fld id="{DF9600FE-7E08-4992-ABDB-16A9AAB04B5D}"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75827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9453925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1F5BBF8-8052-4B07-83AE-D79BEBDD5B6D}" type="datetime1">
              <a:rPr lang="en-US" smtClean="0">
                <a:solidFill>
                  <a:prstClr val="black">
                    <a:tint val="75000"/>
                  </a:prstClr>
                </a:solidFill>
              </a:rPr>
              <a:t>5/19/2016</a:t>
            </a:fld>
            <a:endParaRPr lang="en-US" dirty="0">
              <a:solidFill>
                <a:prstClr val="black">
                  <a:tint val="75000"/>
                </a:prstClr>
              </a:solidFill>
            </a:endParaRPr>
          </a:p>
        </p:txBody>
      </p:sp>
      <p:sp>
        <p:nvSpPr>
          <p:cNvPr id="5" name="Footer Placeholder 4"/>
          <p:cNvSpPr>
            <a:spLocks noGrp="1"/>
          </p:cNvSpPr>
          <p:nvPr>
            <p:ph type="ftr" sz="quarter" idx="11"/>
          </p:nvPr>
        </p:nvSpPr>
        <p:spPr>
          <a:xfrm>
            <a:off x="5867400" y="6434051"/>
            <a:ext cx="2895600" cy="365125"/>
          </a:xfrm>
          <a:prstGeom prst="rect">
            <a:avLst/>
          </a:prstGeom>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a:xfrm>
            <a:off x="7010400" y="6446796"/>
            <a:ext cx="2133600" cy="365125"/>
          </a:xfrm>
          <a:prstGeom prst="rect">
            <a:avLst/>
          </a:prstGeom>
        </p:spPr>
        <p:txBody>
          <a:bodyPr/>
          <a:lstStyle>
            <a:lvl1pPr>
              <a:defRPr>
                <a:solidFill>
                  <a:schemeClr val="bg1"/>
                </a:solidFill>
              </a:defRPr>
            </a:lvl1pPr>
          </a:lstStyle>
          <a:p>
            <a:fld id="{13CF9079-E7DC-4828-A4CC-563045F9E8C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47414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752600"/>
            <a:ext cx="2057400" cy="4373563"/>
          </a:xfrm>
        </p:spPr>
        <p:txBody>
          <a:bodyPr vert="eaVert"/>
          <a:lstStyle>
            <a:lvl1pPr>
              <a:defRPr>
                <a:solidFill>
                  <a:schemeClr val="tx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752600"/>
            <a:ext cx="6019800" cy="43735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863B1B-709C-4160-8691-46FB07940091}" type="datetime1">
              <a:rPr lang="en-US" smtClean="0">
                <a:solidFill>
                  <a:prstClr val="black">
                    <a:tint val="75000"/>
                  </a:prstClr>
                </a:solidFill>
              </a:rPr>
              <a:t>5/19/2016</a:t>
            </a:fld>
            <a:endParaRPr lang="en-US" dirty="0">
              <a:solidFill>
                <a:prstClr val="black">
                  <a:tint val="75000"/>
                </a:prstClr>
              </a:solidFill>
            </a:endParaRPr>
          </a:p>
        </p:txBody>
      </p:sp>
      <p:sp>
        <p:nvSpPr>
          <p:cNvPr id="5" name="Footer Placeholder 4"/>
          <p:cNvSpPr>
            <a:spLocks noGrp="1"/>
          </p:cNvSpPr>
          <p:nvPr>
            <p:ph type="ftr" sz="quarter" idx="11"/>
          </p:nvPr>
        </p:nvSpPr>
        <p:spPr>
          <a:xfrm>
            <a:off x="5867400" y="6434051"/>
            <a:ext cx="2895600" cy="365125"/>
          </a:xfrm>
          <a:prstGeom prst="rect">
            <a:avLst/>
          </a:prstGeom>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a:xfrm>
            <a:off x="7010400" y="6446796"/>
            <a:ext cx="2133600" cy="365125"/>
          </a:xfrm>
          <a:prstGeom prst="rect">
            <a:avLst/>
          </a:prstGeom>
        </p:spPr>
        <p:txBody>
          <a:bodyPr/>
          <a:lstStyle>
            <a:lvl1pPr>
              <a:defRPr>
                <a:solidFill>
                  <a:schemeClr val="bg1"/>
                </a:solidFill>
              </a:defRPr>
            </a:lvl1pPr>
          </a:lstStyle>
          <a:p>
            <a:fld id="{13CF9079-E7DC-4828-A4CC-563045F9E8C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3906341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489FD-B282-46AF-9DCD-01AE4BD16B83}" type="datetime1">
              <a:rPr lang="en-US" smtClean="0">
                <a:solidFill>
                  <a:prstClr val="black">
                    <a:tint val="75000"/>
                  </a:prstClr>
                </a:solidFill>
              </a:rPr>
              <a:t>5/19/2016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36941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990600"/>
            <a:ext cx="8229600" cy="5135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23791-FFB6-4BCA-9FC1-3DCF2373E51C}" type="datetime1">
              <a:rPr lang="en-US" smtClean="0">
                <a:solidFill>
                  <a:prstClr val="black">
                    <a:tint val="75000"/>
                  </a:prstClr>
                </a:solidFill>
              </a:rPr>
              <a:t>5/19/2016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05840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B211F20-BA89-48D0-B19F-F184D3A83EFA}" type="datetime1">
              <a:rPr lang="en-US" smtClean="0">
                <a:solidFill>
                  <a:prstClr val="black">
                    <a:tint val="75000"/>
                  </a:prstClr>
                </a:solidFill>
              </a:rPr>
              <a:t>5/19/2016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8241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A0D4FAC-48A7-4343-A174-76C3CF73A348}" type="datetime1">
              <a:rPr lang="en-US" smtClean="0">
                <a:solidFill>
                  <a:prstClr val="black">
                    <a:tint val="75000"/>
                  </a:prstClr>
                </a:solidFill>
              </a:rPr>
              <a:t>5/19/2016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5024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43000"/>
            <a:ext cx="4040188" cy="1031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43000"/>
            <a:ext cx="4041775" cy="1031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1F33B89-3E30-4076-AEAA-0826A7368179}" type="datetime1">
              <a:rPr lang="en-US" smtClean="0">
                <a:solidFill>
                  <a:prstClr val="black">
                    <a:tint val="75000"/>
                  </a:prstClr>
                </a:solidFill>
              </a:rPr>
              <a:t>5/19/2016</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722079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E8E7E73-1C17-4D77-BFA2-DA04A350E633}" type="datetime1">
              <a:rPr lang="en-US" smtClean="0">
                <a:solidFill>
                  <a:prstClr val="black">
                    <a:tint val="75000"/>
                  </a:prstClr>
                </a:solidFill>
              </a:rPr>
              <a:t>5/19/2016</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86268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B21DA39-2920-4101-BE5E-6A1E046F783E}" type="datetime1">
              <a:rPr lang="en-US" smtClean="0">
                <a:solidFill>
                  <a:prstClr val="black">
                    <a:tint val="75000"/>
                  </a:prstClr>
                </a:solidFill>
              </a:rPr>
              <a:t>5/19/2016</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4" name="Slide Number Placeholder 3"/>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331142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6413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14400"/>
            <a:ext cx="5111750" cy="5211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914400"/>
            <a:ext cx="3008313" cy="5211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563AF24-5CE6-4496-ACC5-67A68703A3C4}" type="datetime1">
              <a:rPr lang="en-US" smtClean="0">
                <a:solidFill>
                  <a:prstClr val="black">
                    <a:tint val="75000"/>
                  </a:prstClr>
                </a:solidFill>
              </a:rPr>
              <a:t>5/19/2016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8945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BE5F3E0-32F3-4A22-BF97-2CBB1F506426}" type="datetime1">
              <a:rPr lang="en-US" smtClean="0">
                <a:solidFill>
                  <a:prstClr val="black">
                    <a:tint val="75000"/>
                  </a:prstClr>
                </a:solidFill>
              </a:rPr>
              <a:t>5/19/2016</a:t>
            </a:fld>
            <a:endParaRPr lang="en-US" dirty="0">
              <a:solidFill>
                <a:prstClr val="black">
                  <a:tint val="75000"/>
                </a:prstClr>
              </a:solidFill>
            </a:endParaRPr>
          </a:p>
        </p:txBody>
      </p:sp>
      <p:sp>
        <p:nvSpPr>
          <p:cNvPr id="5" name="Footer Placeholder 4"/>
          <p:cNvSpPr>
            <a:spLocks noGrp="1"/>
          </p:cNvSpPr>
          <p:nvPr>
            <p:ph type="ftr" sz="quarter" idx="11"/>
          </p:nvPr>
        </p:nvSpPr>
        <p:spPr>
          <a:xfrm>
            <a:off x="6019800" y="6400800"/>
            <a:ext cx="2895600" cy="365125"/>
          </a:xfrm>
          <a:prstGeom prst="rect">
            <a:avLst/>
          </a:prstGeom>
        </p:spPr>
        <p:txBody>
          <a:bodyPr/>
          <a:lstStyle>
            <a:lvl1pPr>
              <a:defRPr>
                <a:solidFill>
                  <a:schemeClr val="bg1"/>
                </a:solidFill>
              </a:defRPr>
            </a:lvl1pPr>
          </a:lstStyle>
          <a:p>
            <a:pPr algn="r"/>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a:xfrm>
            <a:off x="7000164" y="6400800"/>
            <a:ext cx="2133600" cy="365125"/>
          </a:xfrm>
          <a:prstGeom prst="rect">
            <a:avLst/>
          </a:prstGeom>
        </p:spPr>
        <p:txBody>
          <a:bodyPr/>
          <a:lstStyle>
            <a:lvl1pPr>
              <a:defRPr>
                <a:solidFill>
                  <a:schemeClr val="bg1"/>
                </a:solidFill>
              </a:defRPr>
            </a:lvl1pPr>
          </a:lstStyle>
          <a:p>
            <a:fld id="{13CF9079-E7DC-4828-A4CC-563045F9E8C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021681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14399"/>
            <a:ext cx="5486400" cy="3813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175F4B2-FF7B-473B-920D-D52ABC85D6CD}" type="datetime1">
              <a:rPr lang="en-US" smtClean="0">
                <a:solidFill>
                  <a:prstClr val="black">
                    <a:tint val="75000"/>
                  </a:prstClr>
                </a:solidFill>
              </a:rPr>
              <a:t>5/19/2016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554158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9988790-FE46-47A5-B5F0-1BA6C830AA63}" type="datetime1">
              <a:rPr lang="en-US" smtClean="0">
                <a:solidFill>
                  <a:prstClr val="black">
                    <a:tint val="75000"/>
                  </a:prstClr>
                </a:solidFill>
              </a:rPr>
              <a:t>5/19/2016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780278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lvl1pPr>
              <a:defRPr>
                <a:solidFill>
                  <a:schemeClr val="tx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0F3EDD6-2137-4084-9C31-BE17638B24BD}" type="datetime1">
              <a:rPr lang="en-US" smtClean="0">
                <a:solidFill>
                  <a:prstClr val="black">
                    <a:tint val="75000"/>
                  </a:prstClr>
                </a:solidFill>
              </a:rPr>
              <a:t>5/19/2016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10795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328529D-2105-41DD-ABCF-477974BBD6C3}" type="datetime1">
              <a:rPr lang="en-US" smtClean="0">
                <a:solidFill>
                  <a:prstClr val="black">
                    <a:tint val="75000"/>
                  </a:prstClr>
                </a:solidFill>
              </a:rPr>
              <a:t>5/19/2016</a:t>
            </a:fld>
            <a:endParaRPr lang="en-US" dirty="0">
              <a:solidFill>
                <a:prstClr val="black">
                  <a:tint val="75000"/>
                </a:prstClr>
              </a:solidFill>
            </a:endParaRPr>
          </a:p>
        </p:txBody>
      </p:sp>
      <p:sp>
        <p:nvSpPr>
          <p:cNvPr id="5" name="Footer Placeholder 4"/>
          <p:cNvSpPr>
            <a:spLocks noGrp="1"/>
          </p:cNvSpPr>
          <p:nvPr>
            <p:ph type="ftr" sz="quarter" idx="11"/>
          </p:nvPr>
        </p:nvSpPr>
        <p:spPr>
          <a:xfrm>
            <a:off x="5943600" y="6400800"/>
            <a:ext cx="2895600" cy="365125"/>
          </a:xfrm>
          <a:prstGeom prst="rect">
            <a:avLst/>
          </a:prstGeom>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a:xfrm>
            <a:off x="6988791" y="6400800"/>
            <a:ext cx="2133600" cy="365125"/>
          </a:xfrm>
          <a:prstGeom prst="rect">
            <a:avLst/>
          </a:prstGeom>
        </p:spPr>
        <p:txBody>
          <a:bodyPr/>
          <a:lstStyle>
            <a:lvl1pPr>
              <a:defRPr>
                <a:solidFill>
                  <a:schemeClr val="bg1"/>
                </a:solidFill>
              </a:defRPr>
            </a:lvl1pPr>
          </a:lstStyle>
          <a:p>
            <a:fld id="{13CF9079-E7DC-4828-A4CC-563045F9E8C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067299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16D797F-0F04-4269-A56A-5CD279F4B326}" type="datetime1">
              <a:rPr lang="en-US" smtClean="0">
                <a:solidFill>
                  <a:prstClr val="black">
                    <a:tint val="75000"/>
                  </a:prstClr>
                </a:solidFill>
              </a:rPr>
              <a:t>5/19/2016</a:t>
            </a:fld>
            <a:endParaRPr lang="en-US" dirty="0">
              <a:solidFill>
                <a:prstClr val="black">
                  <a:tint val="75000"/>
                </a:prstClr>
              </a:solidFill>
            </a:endParaRPr>
          </a:p>
        </p:txBody>
      </p:sp>
      <p:sp>
        <p:nvSpPr>
          <p:cNvPr id="6" name="Footer Placeholder 5"/>
          <p:cNvSpPr>
            <a:spLocks noGrp="1"/>
          </p:cNvSpPr>
          <p:nvPr>
            <p:ph type="ftr" sz="quarter" idx="11"/>
          </p:nvPr>
        </p:nvSpPr>
        <p:spPr>
          <a:xfrm>
            <a:off x="5867400" y="6434051"/>
            <a:ext cx="2895600" cy="365125"/>
          </a:xfrm>
          <a:prstGeom prst="rect">
            <a:avLst/>
          </a:prstGeom>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7" name="Slide Number Placeholder 6"/>
          <p:cNvSpPr>
            <a:spLocks noGrp="1"/>
          </p:cNvSpPr>
          <p:nvPr>
            <p:ph type="sldNum" sz="quarter" idx="12"/>
          </p:nvPr>
        </p:nvSpPr>
        <p:spPr>
          <a:xfrm>
            <a:off x="7010400" y="6446796"/>
            <a:ext cx="2133600" cy="365125"/>
          </a:xfrm>
          <a:prstGeom prst="rect">
            <a:avLst/>
          </a:prstGeom>
        </p:spPr>
        <p:txBody>
          <a:bodyPr/>
          <a:lstStyle>
            <a:lvl1pPr>
              <a:defRPr>
                <a:solidFill>
                  <a:schemeClr val="bg1"/>
                </a:solidFill>
              </a:defRPr>
            </a:lvl1pPr>
          </a:lstStyle>
          <a:p>
            <a:fld id="{13CF9079-E7DC-4828-A4CC-563045F9E8C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431525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28800"/>
            <a:ext cx="4040188" cy="5984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8200" y="1828800"/>
            <a:ext cx="40417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456D772-DA68-4F7F-AA1D-AB7B69B59A12}" type="datetime1">
              <a:rPr lang="en-US" smtClean="0">
                <a:solidFill>
                  <a:prstClr val="black">
                    <a:tint val="75000"/>
                  </a:prstClr>
                </a:solidFill>
              </a:rPr>
              <a:t>5/19/2016</a:t>
            </a:fld>
            <a:endParaRPr lang="en-US" dirty="0">
              <a:solidFill>
                <a:prstClr val="black">
                  <a:tint val="75000"/>
                </a:prstClr>
              </a:solidFill>
            </a:endParaRPr>
          </a:p>
        </p:txBody>
      </p:sp>
      <p:sp>
        <p:nvSpPr>
          <p:cNvPr id="8" name="Footer Placeholder 7"/>
          <p:cNvSpPr>
            <a:spLocks noGrp="1"/>
          </p:cNvSpPr>
          <p:nvPr>
            <p:ph type="ftr" sz="quarter" idx="11"/>
          </p:nvPr>
        </p:nvSpPr>
        <p:spPr>
          <a:xfrm>
            <a:off x="5867400" y="6434051"/>
            <a:ext cx="2895600" cy="365125"/>
          </a:xfrm>
          <a:prstGeom prst="rect">
            <a:avLst/>
          </a:prstGeom>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9" name="Slide Number Placeholder 8"/>
          <p:cNvSpPr>
            <a:spLocks noGrp="1"/>
          </p:cNvSpPr>
          <p:nvPr>
            <p:ph type="sldNum" sz="quarter" idx="12"/>
          </p:nvPr>
        </p:nvSpPr>
        <p:spPr>
          <a:xfrm>
            <a:off x="7010400" y="6446796"/>
            <a:ext cx="2133600" cy="365125"/>
          </a:xfrm>
          <a:prstGeom prst="rect">
            <a:avLst/>
          </a:prstGeom>
        </p:spPr>
        <p:txBody>
          <a:bodyPr/>
          <a:lstStyle>
            <a:lvl1pPr>
              <a:defRPr>
                <a:solidFill>
                  <a:schemeClr val="bg1"/>
                </a:solidFill>
              </a:defRPr>
            </a:lvl1pPr>
          </a:lstStyle>
          <a:p>
            <a:fld id="{13CF9079-E7DC-4828-A4CC-563045F9E8C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0927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08DBB72-C392-4B03-A120-15D215928E6E}" type="datetime1">
              <a:rPr lang="en-US" smtClean="0">
                <a:solidFill>
                  <a:prstClr val="black">
                    <a:tint val="75000"/>
                  </a:prstClr>
                </a:solidFill>
              </a:rPr>
              <a:t>5/19/2016</a:t>
            </a:fld>
            <a:endParaRPr lang="en-US" dirty="0">
              <a:solidFill>
                <a:prstClr val="black">
                  <a:tint val="75000"/>
                </a:prstClr>
              </a:solidFill>
            </a:endParaRPr>
          </a:p>
        </p:txBody>
      </p:sp>
      <p:sp>
        <p:nvSpPr>
          <p:cNvPr id="4" name="Footer Placeholder 3"/>
          <p:cNvSpPr>
            <a:spLocks noGrp="1"/>
          </p:cNvSpPr>
          <p:nvPr>
            <p:ph type="ftr" sz="quarter" idx="11"/>
          </p:nvPr>
        </p:nvSpPr>
        <p:spPr>
          <a:xfrm>
            <a:off x="5867400" y="6434051"/>
            <a:ext cx="2895600" cy="365125"/>
          </a:xfrm>
          <a:prstGeom prst="rect">
            <a:avLst/>
          </a:prstGeom>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5" name="Slide Number Placeholder 4"/>
          <p:cNvSpPr>
            <a:spLocks noGrp="1"/>
          </p:cNvSpPr>
          <p:nvPr>
            <p:ph type="sldNum" sz="quarter" idx="12"/>
          </p:nvPr>
        </p:nvSpPr>
        <p:spPr>
          <a:xfrm>
            <a:off x="7010400" y="6446796"/>
            <a:ext cx="2133600" cy="365125"/>
          </a:xfrm>
          <a:prstGeom prst="rect">
            <a:avLst/>
          </a:prstGeom>
        </p:spPr>
        <p:txBody>
          <a:bodyPr/>
          <a:lstStyle>
            <a:lvl1pPr>
              <a:defRPr>
                <a:solidFill>
                  <a:schemeClr val="bg1"/>
                </a:solidFill>
              </a:defRPr>
            </a:lvl1pPr>
          </a:lstStyle>
          <a:p>
            <a:fld id="{13CF9079-E7DC-4828-A4CC-563045F9E8C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421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A6EA505-8B9B-44AD-A721-05C0EB62CFAE}" type="datetime1">
              <a:rPr lang="en-US" smtClean="0">
                <a:solidFill>
                  <a:prstClr val="black">
                    <a:tint val="75000"/>
                  </a:prstClr>
                </a:solidFill>
              </a:rPr>
              <a:t>5/19/2016</a:t>
            </a:fld>
            <a:endParaRPr lang="en-US" dirty="0">
              <a:solidFill>
                <a:prstClr val="black">
                  <a:tint val="75000"/>
                </a:prstClr>
              </a:solidFill>
            </a:endParaRPr>
          </a:p>
        </p:txBody>
      </p:sp>
      <p:sp>
        <p:nvSpPr>
          <p:cNvPr id="3" name="Footer Placeholder 2"/>
          <p:cNvSpPr>
            <a:spLocks noGrp="1"/>
          </p:cNvSpPr>
          <p:nvPr>
            <p:ph type="ftr" sz="quarter" idx="11"/>
          </p:nvPr>
        </p:nvSpPr>
        <p:spPr>
          <a:xfrm>
            <a:off x="5867400" y="6434051"/>
            <a:ext cx="2895600" cy="365125"/>
          </a:xfrm>
          <a:prstGeom prst="rect">
            <a:avLst/>
          </a:prstGeom>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4" name="Slide Number Placeholder 3"/>
          <p:cNvSpPr>
            <a:spLocks noGrp="1"/>
          </p:cNvSpPr>
          <p:nvPr>
            <p:ph type="sldNum" sz="quarter" idx="12"/>
          </p:nvPr>
        </p:nvSpPr>
        <p:spPr>
          <a:xfrm>
            <a:off x="7010400" y="6446796"/>
            <a:ext cx="2133600" cy="365125"/>
          </a:xfrm>
          <a:prstGeom prst="rect">
            <a:avLst/>
          </a:prstGeom>
        </p:spPr>
        <p:txBody>
          <a:bodyPr/>
          <a:lstStyle>
            <a:lvl1pPr>
              <a:defRPr>
                <a:solidFill>
                  <a:schemeClr val="bg1"/>
                </a:solidFill>
              </a:defRPr>
            </a:lvl1pPr>
          </a:lstStyle>
          <a:p>
            <a:fld id="{13CF9079-E7DC-4828-A4CC-563045F9E8C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08460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5557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828800"/>
            <a:ext cx="5111750" cy="4297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828800"/>
            <a:ext cx="3008313" cy="4297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4587656-5F38-4962-B10A-B1B318A0A71E}" type="datetime1">
              <a:rPr lang="en-US" smtClean="0">
                <a:solidFill>
                  <a:prstClr val="black">
                    <a:tint val="75000"/>
                  </a:prstClr>
                </a:solidFill>
              </a:rPr>
              <a:t>5/19/2016</a:t>
            </a:fld>
            <a:endParaRPr lang="en-US" dirty="0">
              <a:solidFill>
                <a:prstClr val="black">
                  <a:tint val="75000"/>
                </a:prstClr>
              </a:solidFill>
            </a:endParaRPr>
          </a:p>
        </p:txBody>
      </p:sp>
      <p:sp>
        <p:nvSpPr>
          <p:cNvPr id="6" name="Footer Placeholder 5"/>
          <p:cNvSpPr>
            <a:spLocks noGrp="1"/>
          </p:cNvSpPr>
          <p:nvPr>
            <p:ph type="ftr" sz="quarter" idx="11"/>
          </p:nvPr>
        </p:nvSpPr>
        <p:spPr>
          <a:xfrm>
            <a:off x="5867400" y="6434051"/>
            <a:ext cx="2895600" cy="365125"/>
          </a:xfrm>
          <a:prstGeom prst="rect">
            <a:avLst/>
          </a:prstGeom>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7" name="Slide Number Placeholder 6"/>
          <p:cNvSpPr>
            <a:spLocks noGrp="1"/>
          </p:cNvSpPr>
          <p:nvPr>
            <p:ph type="sldNum" sz="quarter" idx="12"/>
          </p:nvPr>
        </p:nvSpPr>
        <p:spPr>
          <a:xfrm>
            <a:off x="7010400" y="6446796"/>
            <a:ext cx="2133600" cy="365125"/>
          </a:xfrm>
          <a:prstGeom prst="rect">
            <a:avLst/>
          </a:prstGeom>
        </p:spPr>
        <p:txBody>
          <a:bodyPr/>
          <a:lstStyle>
            <a:lvl1pPr>
              <a:defRPr>
                <a:solidFill>
                  <a:schemeClr val="bg1"/>
                </a:solidFill>
              </a:defRPr>
            </a:lvl1pPr>
          </a:lstStyle>
          <a:p>
            <a:fld id="{13CF9079-E7DC-4828-A4CC-563045F9E8C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66468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828800"/>
            <a:ext cx="5486400" cy="2974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4A2FE6D-8589-41AE-8EF2-751B428322D9}" type="datetime1">
              <a:rPr lang="en-US" smtClean="0">
                <a:solidFill>
                  <a:prstClr val="black">
                    <a:tint val="75000"/>
                  </a:prstClr>
                </a:solidFill>
              </a:rPr>
              <a:t>5/19/2016</a:t>
            </a:fld>
            <a:endParaRPr lang="en-US" dirty="0">
              <a:solidFill>
                <a:prstClr val="black">
                  <a:tint val="75000"/>
                </a:prstClr>
              </a:solidFill>
            </a:endParaRPr>
          </a:p>
        </p:txBody>
      </p:sp>
      <p:sp>
        <p:nvSpPr>
          <p:cNvPr id="6" name="Footer Placeholder 5"/>
          <p:cNvSpPr>
            <a:spLocks noGrp="1"/>
          </p:cNvSpPr>
          <p:nvPr>
            <p:ph type="ftr" sz="quarter" idx="11"/>
          </p:nvPr>
        </p:nvSpPr>
        <p:spPr>
          <a:xfrm>
            <a:off x="5867400" y="6434051"/>
            <a:ext cx="2895600" cy="365125"/>
          </a:xfrm>
          <a:prstGeom prst="rect">
            <a:avLst/>
          </a:prstGeom>
        </p:spPr>
        <p:txBody>
          <a:bodyPr/>
          <a:lstStyle>
            <a:lvl1pPr>
              <a:defRPr>
                <a:solidFill>
                  <a:schemeClr val="bg1"/>
                </a:solidFill>
              </a:defRPr>
            </a:lvl1pPr>
          </a:lstStyle>
          <a:p>
            <a:r>
              <a:rPr lang="en-US" dirty="0" smtClean="0">
                <a:solidFill>
                  <a:prstClr val="white"/>
                </a:solidFill>
              </a:rPr>
              <a:t>Module 1</a:t>
            </a:r>
            <a:endParaRPr lang="en-US" dirty="0">
              <a:solidFill>
                <a:prstClr val="white"/>
              </a:solidFill>
            </a:endParaRPr>
          </a:p>
        </p:txBody>
      </p:sp>
      <p:sp>
        <p:nvSpPr>
          <p:cNvPr id="7" name="Slide Number Placeholder 6"/>
          <p:cNvSpPr>
            <a:spLocks noGrp="1"/>
          </p:cNvSpPr>
          <p:nvPr>
            <p:ph type="sldNum" sz="quarter" idx="12"/>
          </p:nvPr>
        </p:nvSpPr>
        <p:spPr>
          <a:xfrm>
            <a:off x="7010400" y="6446796"/>
            <a:ext cx="2133600" cy="365125"/>
          </a:xfrm>
          <a:prstGeom prst="rect">
            <a:avLst/>
          </a:prstGeom>
        </p:spPr>
        <p:txBody>
          <a:bodyPr/>
          <a:lstStyle>
            <a:lvl1pPr>
              <a:defRPr>
                <a:solidFill>
                  <a:schemeClr val="bg1"/>
                </a:solidFill>
              </a:defRPr>
            </a:lvl1pPr>
          </a:lstStyle>
          <a:p>
            <a:fld id="{13CF9079-E7DC-4828-A4CC-563045F9E8C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8820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3">
            <a:extLst>
              <a:ext uri="{28A0092B-C50C-407E-A947-70E740481C1C}">
                <a14:useLocalDpi xmlns:a14="http://schemas.microsoft.com/office/drawing/2010/main" val="0"/>
              </a:ext>
            </a:extLst>
          </a:blip>
          <a:srcRect t="88000"/>
          <a:stretch/>
        </p:blipFill>
        <p:spPr>
          <a:xfrm>
            <a:off x="-3958" y="6096000"/>
            <a:ext cx="9144000" cy="762000"/>
          </a:xfrm>
          <a:prstGeom prst="rect">
            <a:avLst/>
          </a:prstGeom>
        </p:spPr>
      </p:pic>
      <p:pic>
        <p:nvPicPr>
          <p:cNvPr id="7" name="Picture 6"/>
          <p:cNvPicPr>
            <a:picLocks noChangeAspect="1"/>
          </p:cNvPicPr>
          <p:nvPr userDrawn="1"/>
        </p:nvPicPr>
        <p:blipFill rotWithShape="1">
          <a:blip r:embed="rId13">
            <a:extLst>
              <a:ext uri="{28A0092B-C50C-407E-A947-70E740481C1C}">
                <a14:useLocalDpi xmlns:a14="http://schemas.microsoft.com/office/drawing/2010/main" val="0"/>
              </a:ext>
            </a:extLst>
          </a:blip>
          <a:srcRect b="74635"/>
          <a:stretch/>
        </p:blipFill>
        <p:spPr>
          <a:xfrm>
            <a:off x="0" y="0"/>
            <a:ext cx="9150096" cy="179222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92224"/>
            <a:ext cx="8229600" cy="423062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109439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ctr" defTabSz="914400" rtl="0" eaLnBrk="1" latinLnBrk="0" hangingPunct="1">
        <a:spcBef>
          <a:spcPct val="0"/>
        </a:spcBef>
        <a:buNone/>
        <a:defRPr sz="3600" b="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3" cstate="print">
            <a:extLst>
              <a:ext uri="{28A0092B-C50C-407E-A947-70E740481C1C}">
                <a14:useLocalDpi xmlns:a14="http://schemas.microsoft.com/office/drawing/2010/main" val="0"/>
              </a:ext>
            </a:extLst>
          </a:blip>
          <a:srcRect l="50000" t="94150"/>
          <a:stretch/>
        </p:blipFill>
        <p:spPr>
          <a:xfrm>
            <a:off x="6495923" y="6456784"/>
            <a:ext cx="2648077" cy="401216"/>
          </a:xfrm>
          <a:prstGeom prst="rect">
            <a:avLst/>
          </a:prstGeom>
        </p:spPr>
      </p:pic>
      <p:pic>
        <p:nvPicPr>
          <p:cNvPr id="7" name="Picture 6"/>
          <p:cNvPicPr>
            <a:picLocks noChangeAspect="1"/>
          </p:cNvPicPr>
          <p:nvPr userDrawn="1"/>
        </p:nvPicPr>
        <p:blipFill rotWithShape="1">
          <a:blip r:embed="rId14">
            <a:extLst>
              <a:ext uri="{28A0092B-C50C-407E-A947-70E740481C1C}">
                <a14:useLocalDpi xmlns:a14="http://schemas.microsoft.com/office/drawing/2010/main" val="0"/>
              </a:ext>
            </a:extLst>
          </a:blip>
          <a:srcRect b="87415"/>
          <a:stretch/>
        </p:blipFill>
        <p:spPr>
          <a:xfrm>
            <a:off x="0" y="-1"/>
            <a:ext cx="9144000" cy="889232"/>
          </a:xfrm>
          <a:prstGeom prst="rect">
            <a:avLst/>
          </a:prstGeom>
        </p:spPr>
      </p:pic>
      <p:sp>
        <p:nvSpPr>
          <p:cNvPr id="2" name="Title Placeholder 1"/>
          <p:cNvSpPr>
            <a:spLocks noGrp="1"/>
          </p:cNvSpPr>
          <p:nvPr>
            <p:ph type="title"/>
          </p:nvPr>
        </p:nvSpPr>
        <p:spPr>
          <a:xfrm>
            <a:off x="457200" y="0"/>
            <a:ext cx="8229600" cy="88923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43000"/>
            <a:ext cx="8229600" cy="49831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7620000" y="6498562"/>
            <a:ext cx="1065662" cy="359438"/>
          </a:xfrm>
          <a:prstGeom prst="rect">
            <a:avLst/>
          </a:prstGeom>
        </p:spPr>
        <p:txBody>
          <a:bodyPr vert="horz" lIns="91440" tIns="45720" rIns="91440" bIns="45720" rtlCol="0" anchor="b"/>
          <a:lstStyle>
            <a:lvl1pPr algn="r">
              <a:defRPr sz="1200">
                <a:solidFill>
                  <a:schemeClr val="bg1"/>
                </a:solidFill>
                <a:latin typeface="Arial" panose="020B0604020202020204" pitchFamily="34" charset="0"/>
                <a:cs typeface="Arial" panose="020B0604020202020204" pitchFamily="34" charset="0"/>
              </a:defRPr>
            </a:lvl1p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4"/>
          </p:nvPr>
        </p:nvSpPr>
        <p:spPr>
          <a:xfrm>
            <a:off x="8686800" y="6498562"/>
            <a:ext cx="449842" cy="365125"/>
          </a:xfrm>
          <a:prstGeom prst="rect">
            <a:avLst/>
          </a:prstGeom>
        </p:spPr>
        <p:txBody>
          <a:bodyPr vert="horz" lIns="91440" tIns="45720" rIns="91440" bIns="45720" rtlCol="0" anchor="b"/>
          <a:lstStyle>
            <a:lvl1pPr algn="r">
              <a:defRPr sz="1200">
                <a:solidFill>
                  <a:schemeClr val="bg1"/>
                </a:solidFill>
                <a:latin typeface="Arial" panose="020B0604020202020204" pitchFamily="34" charset="0"/>
                <a:cs typeface="Arial" panose="020B0604020202020204" pitchFamily="34" charset="0"/>
              </a:defRPr>
            </a:lvl1pPr>
          </a:lstStyle>
          <a:p>
            <a:fld id="{125894D6-8D97-4F5F-8FE9-35CAB6BDE8B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64386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3600" b="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 y="2130425"/>
            <a:ext cx="8915400" cy="1679575"/>
          </a:xfrm>
        </p:spPr>
        <p:txBody>
          <a:bodyPr>
            <a:normAutofit fontScale="90000"/>
          </a:bodyPr>
          <a:lstStyle/>
          <a:p>
            <a:r>
              <a:rPr lang="en-US" b="1" dirty="0"/>
              <a:t>Communication and Optimal </a:t>
            </a:r>
            <a:r>
              <a:rPr lang="en-US" b="1" dirty="0" smtClean="0"/>
              <a:t>Resolution </a:t>
            </a:r>
            <a:r>
              <a:rPr lang="en-US" sz="4400" b="1" dirty="0" smtClean="0"/>
              <a:t/>
            </a:r>
            <a:br>
              <a:rPr lang="en-US" sz="4400" b="1" dirty="0" smtClean="0"/>
            </a:br>
            <a:r>
              <a:rPr lang="en-US" sz="4400" b="1" dirty="0" smtClean="0"/>
              <a:t>(CANDOR) </a:t>
            </a:r>
            <a:br>
              <a:rPr lang="en-US" sz="4400" b="1" dirty="0" smtClean="0"/>
            </a:br>
            <a:r>
              <a:rPr lang="en-US" sz="4400" b="1" dirty="0" smtClean="0"/>
              <a:t>Toolkit</a:t>
            </a:r>
            <a:endParaRPr lang="en-US" sz="4400" b="1" dirty="0"/>
          </a:p>
        </p:txBody>
      </p:sp>
      <p:sp>
        <p:nvSpPr>
          <p:cNvPr id="4" name="TextBox 3"/>
          <p:cNvSpPr txBox="1"/>
          <p:nvPr/>
        </p:nvSpPr>
        <p:spPr>
          <a:xfrm>
            <a:off x="990600" y="4201180"/>
            <a:ext cx="7086600" cy="523220"/>
          </a:xfrm>
          <a:prstGeom prst="rect">
            <a:avLst/>
          </a:prstGeom>
          <a:noFill/>
        </p:spPr>
        <p:txBody>
          <a:bodyPr wrap="square" rtlCol="0">
            <a:spAutoFit/>
          </a:bodyPr>
          <a:lstStyle/>
          <a:p>
            <a:pPr algn="ctr"/>
            <a:r>
              <a:rPr lang="en-US" sz="2800" dirty="0"/>
              <a:t>Module 1: An </a:t>
            </a:r>
            <a:r>
              <a:rPr lang="en-US" sz="2800" dirty="0" smtClean="0"/>
              <a:t>Overview of the CANDOR </a:t>
            </a:r>
            <a:r>
              <a:rPr lang="en-US" sz="2800" dirty="0"/>
              <a:t>Process</a:t>
            </a:r>
            <a:endParaRPr lang="en-US" sz="2800" dirty="0">
              <a:solidFill>
                <a:prstClr val="black"/>
              </a:solidFill>
            </a:endParaRPr>
          </a:p>
        </p:txBody>
      </p:sp>
    </p:spTree>
    <p:extLst>
      <p:ext uri="{BB962C8B-B14F-4D97-AF65-F5344CB8AC3E}">
        <p14:creationId xmlns:p14="http://schemas.microsoft.com/office/powerpoint/2010/main" val="30006468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CANDOR System Activation</a:t>
            </a:r>
            <a:endParaRPr lang="en-US" dirty="0"/>
          </a:p>
        </p:txBody>
      </p:sp>
      <p:sp>
        <p:nvSpPr>
          <p:cNvPr id="6" name="Footer Placeholder 5"/>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8" name="Slide Number Placeholder 7"/>
          <p:cNvSpPr>
            <a:spLocks noGrp="1"/>
          </p:cNvSpPr>
          <p:nvPr>
            <p:ph type="sldNum" sz="quarter" idx="12"/>
          </p:nvPr>
        </p:nvSpPr>
        <p:spPr/>
        <p:txBody>
          <a:bodyPr/>
          <a:lstStyle/>
          <a:p>
            <a:fld id="{125894D6-8D97-4F5F-8FE9-35CAB6BDE8B4}" type="slidenum">
              <a:rPr lang="en-US" smtClean="0">
                <a:solidFill>
                  <a:prstClr val="white"/>
                </a:solidFill>
              </a:rPr>
              <a:pPr/>
              <a:t>10</a:t>
            </a:fld>
            <a:endParaRPr lang="en-US" dirty="0">
              <a:solidFill>
                <a:prstClr val="white"/>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857" y="910772"/>
            <a:ext cx="8534400" cy="5501911"/>
          </a:xfrm>
          <a:prstGeom prst="rect">
            <a:avLst/>
          </a:prstGeom>
        </p:spPr>
      </p:pic>
      <p:sp>
        <p:nvSpPr>
          <p:cNvPr id="10" name="TextBox 9"/>
          <p:cNvSpPr txBox="1"/>
          <p:nvPr/>
        </p:nvSpPr>
        <p:spPr>
          <a:xfrm>
            <a:off x="-49691" y="5404109"/>
            <a:ext cx="2590800" cy="1323439"/>
          </a:xfrm>
          <a:prstGeom prst="rect">
            <a:avLst/>
          </a:prstGeom>
          <a:noFill/>
        </p:spPr>
        <p:txBody>
          <a:bodyPr wrap="square" rtlCol="0">
            <a:spAutoFit/>
          </a:bodyPr>
          <a:lstStyle/>
          <a:p>
            <a:pPr algn="ctr"/>
            <a:r>
              <a:rPr lang="en-US" sz="2000" dirty="0" smtClean="0">
                <a:solidFill>
                  <a:prstClr val="black"/>
                </a:solidFill>
                <a:latin typeface="Arial" panose="020B0604020202020204" pitchFamily="34" charset="0"/>
                <a:cs typeface="Arial" panose="020B0604020202020204" pitchFamily="34" charset="0"/>
              </a:rPr>
              <a:t>Begins within 30 minutes after an event has been identified</a:t>
            </a:r>
            <a:endParaRPr lang="en-US" sz="2000" dirty="0">
              <a:solidFill>
                <a:prstClr val="black"/>
              </a:solidFill>
              <a:latin typeface="Arial" panose="020B0604020202020204" pitchFamily="34" charset="0"/>
              <a:cs typeface="Arial" panose="020B0604020202020204" pitchFamily="34" charset="0"/>
            </a:endParaRPr>
          </a:p>
        </p:txBody>
      </p:sp>
      <p:pic>
        <p:nvPicPr>
          <p:cNvPr id="11" name="Picture 2" descr="a photo of a stopwatch" title="stopwat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856" y="4475752"/>
            <a:ext cx="967419" cy="967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2582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Response and Disclosure</a:t>
            </a:r>
            <a:endParaRPr lang="en-US" dirty="0"/>
          </a:p>
        </p:txBody>
      </p:sp>
      <p:sp>
        <p:nvSpPr>
          <p:cNvPr id="4" name="Footer Placeholder 3"/>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8" name="Slide Number Placeholder 7"/>
          <p:cNvSpPr>
            <a:spLocks noGrp="1"/>
          </p:cNvSpPr>
          <p:nvPr>
            <p:ph type="sldNum" sz="quarter" idx="12"/>
          </p:nvPr>
        </p:nvSpPr>
        <p:spPr/>
        <p:txBody>
          <a:bodyPr/>
          <a:lstStyle/>
          <a:p>
            <a:fld id="{125894D6-8D97-4F5F-8FE9-35CAB6BDE8B4}" type="slidenum">
              <a:rPr lang="en-US" smtClean="0">
                <a:solidFill>
                  <a:prstClr val="white"/>
                </a:solidFill>
              </a:rPr>
              <a:pPr/>
              <a:t>11</a:t>
            </a:fld>
            <a:endParaRPr lang="en-US" dirty="0">
              <a:solidFill>
                <a:prstClr val="white"/>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933690"/>
            <a:ext cx="8610600" cy="5510477"/>
          </a:xfrm>
          <a:prstGeom prst="rect">
            <a:avLst/>
          </a:prstGeom>
        </p:spPr>
      </p:pic>
      <p:sp>
        <p:nvSpPr>
          <p:cNvPr id="10" name="TextBox 9"/>
          <p:cNvSpPr txBox="1"/>
          <p:nvPr/>
        </p:nvSpPr>
        <p:spPr>
          <a:xfrm>
            <a:off x="152400" y="5519242"/>
            <a:ext cx="3048000" cy="1323439"/>
          </a:xfrm>
          <a:prstGeom prst="rect">
            <a:avLst/>
          </a:prstGeom>
          <a:noFill/>
        </p:spPr>
        <p:txBody>
          <a:bodyPr wrap="square" rtlCol="0">
            <a:spAutoFit/>
          </a:bodyPr>
          <a:lstStyle/>
          <a:p>
            <a:pPr algn="ctr"/>
            <a:r>
              <a:rPr lang="en-US" sz="2000" dirty="0" smtClean="0">
                <a:latin typeface="Arial" panose="020B0604020202020204" pitchFamily="34" charset="0"/>
                <a:cs typeface="Arial" panose="020B0604020202020204" pitchFamily="34" charset="0"/>
              </a:rPr>
              <a:t>Begins within 60 minutes after an has been identified and continues as more is learned</a:t>
            </a:r>
            <a:endParaRPr lang="en-US" sz="2000" dirty="0">
              <a:latin typeface="Arial" panose="020B0604020202020204" pitchFamily="34" charset="0"/>
              <a:cs typeface="Arial" panose="020B0604020202020204" pitchFamily="34" charset="0"/>
            </a:endParaRPr>
          </a:p>
        </p:txBody>
      </p:sp>
      <p:pic>
        <p:nvPicPr>
          <p:cNvPr id="12" name="Picture 2" descr="a photo of a stopwatch" title="stopwat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417640"/>
            <a:ext cx="967419" cy="967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5260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Investigation and Analysis</a:t>
            </a:r>
            <a:endParaRPr lang="en-US" dirty="0"/>
          </a:p>
        </p:txBody>
      </p:sp>
      <p:sp>
        <p:nvSpPr>
          <p:cNvPr id="4" name="Footer Placeholder 3"/>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7" name="Slide Number Placeholder 6"/>
          <p:cNvSpPr>
            <a:spLocks noGrp="1"/>
          </p:cNvSpPr>
          <p:nvPr>
            <p:ph type="sldNum" sz="quarter" idx="12"/>
          </p:nvPr>
        </p:nvSpPr>
        <p:spPr/>
        <p:txBody>
          <a:bodyPr/>
          <a:lstStyle/>
          <a:p>
            <a:fld id="{125894D6-8D97-4F5F-8FE9-35CAB6BDE8B4}" type="slidenum">
              <a:rPr lang="en-US" smtClean="0">
                <a:solidFill>
                  <a:prstClr val="white"/>
                </a:solidFill>
              </a:rPr>
              <a:pPr/>
              <a:t>12</a:t>
            </a:fld>
            <a:endParaRPr lang="en-US" dirty="0">
              <a:solidFill>
                <a:prstClr val="white"/>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999" y="914400"/>
            <a:ext cx="8585807" cy="5486400"/>
          </a:xfrm>
          <a:prstGeom prst="rect">
            <a:avLst/>
          </a:prstGeom>
        </p:spPr>
      </p:pic>
      <p:sp>
        <p:nvSpPr>
          <p:cNvPr id="9" name="TextBox 8"/>
          <p:cNvSpPr txBox="1"/>
          <p:nvPr/>
        </p:nvSpPr>
        <p:spPr>
          <a:xfrm>
            <a:off x="95247" y="5662618"/>
            <a:ext cx="2552701" cy="1015663"/>
          </a:xfrm>
          <a:prstGeom prst="rect">
            <a:avLst/>
          </a:prstGeom>
          <a:noFill/>
        </p:spPr>
        <p:txBody>
          <a:bodyPr wrap="square" rtlCol="0">
            <a:spAutoFit/>
          </a:bodyPr>
          <a:lstStyle/>
          <a:p>
            <a:pPr algn="ctr"/>
            <a:r>
              <a:rPr lang="en-US" sz="2000" dirty="0">
                <a:solidFill>
                  <a:prstClr val="black"/>
                </a:solidFill>
                <a:latin typeface="Arial" panose="020B0604020202020204" pitchFamily="34" charset="0"/>
                <a:cs typeface="Arial" panose="020B0604020202020204" pitchFamily="34" charset="0"/>
              </a:rPr>
              <a:t>Begins </a:t>
            </a:r>
            <a:r>
              <a:rPr lang="en-US" sz="2000" dirty="0" smtClean="0">
                <a:solidFill>
                  <a:prstClr val="black"/>
                </a:solidFill>
                <a:latin typeface="Arial" panose="020B0604020202020204" pitchFamily="34" charset="0"/>
                <a:cs typeface="Arial" panose="020B0604020202020204" pitchFamily="34" charset="0"/>
              </a:rPr>
              <a:t>within 72 hours after an event has been identified</a:t>
            </a:r>
            <a:endParaRPr lang="en-US" sz="2000" dirty="0">
              <a:solidFill>
                <a:prstClr val="black"/>
              </a:solidFill>
              <a:latin typeface="Arial" panose="020B0604020202020204" pitchFamily="34" charset="0"/>
              <a:cs typeface="Arial" panose="020B0604020202020204" pitchFamily="34" charset="0"/>
            </a:endParaRPr>
          </a:p>
        </p:txBody>
      </p:sp>
      <p:pic>
        <p:nvPicPr>
          <p:cNvPr id="10" name="Picture 2" descr="a photo of a stopwatch" title="stopwat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230" y="4572000"/>
            <a:ext cx="967419" cy="967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4036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362" y="0"/>
            <a:ext cx="8229600" cy="914400"/>
          </a:xfrm>
        </p:spPr>
        <p:txBody>
          <a:bodyPr>
            <a:noAutofit/>
          </a:bodyPr>
          <a:lstStyle/>
          <a:p>
            <a:r>
              <a:rPr lang="en-US" sz="3200" dirty="0" smtClean="0"/>
              <a:t>4. Investigation and Analysis: </a:t>
            </a:r>
            <a:br>
              <a:rPr lang="en-US" sz="3200" dirty="0" smtClean="0"/>
            </a:br>
            <a:r>
              <a:rPr lang="en-US" sz="3200" dirty="0" smtClean="0"/>
              <a:t>Post-Event Process</a:t>
            </a:r>
            <a:endParaRPr lang="en-US" sz="3200" dirty="0"/>
          </a:p>
        </p:txBody>
      </p:sp>
      <p:sp>
        <p:nvSpPr>
          <p:cNvPr id="3" name="Content Placeholder 2"/>
          <p:cNvSpPr>
            <a:spLocks noGrp="1"/>
          </p:cNvSpPr>
          <p:nvPr>
            <p:ph idx="1"/>
          </p:nvPr>
        </p:nvSpPr>
        <p:spPr>
          <a:xfrm>
            <a:off x="457200" y="990600"/>
            <a:ext cx="7162800" cy="5135563"/>
          </a:xfrm>
        </p:spPr>
        <p:txBody>
          <a:bodyPr>
            <a:normAutofit fontScale="92500" lnSpcReduction="20000"/>
          </a:bodyPr>
          <a:lstStyle/>
          <a:p>
            <a:r>
              <a:rPr lang="en-US" dirty="0" smtClean="0"/>
              <a:t>72 hours Post-Event</a:t>
            </a:r>
          </a:p>
          <a:p>
            <a:pPr lvl="1"/>
            <a:r>
              <a:rPr lang="en-US" dirty="0" smtClean="0"/>
              <a:t>Schedule and complete interviews, review of records.</a:t>
            </a:r>
          </a:p>
          <a:p>
            <a:pPr lvl="1"/>
            <a:r>
              <a:rPr lang="en-US" dirty="0" smtClean="0"/>
              <a:t>Hold billing process. </a:t>
            </a:r>
          </a:p>
          <a:p>
            <a:pPr lvl="1"/>
            <a:r>
              <a:rPr lang="en-US" dirty="0" smtClean="0"/>
              <a:t>Notify liability insurance carrier(s).</a:t>
            </a:r>
          </a:p>
          <a:p>
            <a:r>
              <a:rPr lang="en-US" dirty="0" smtClean="0"/>
              <a:t>30-45 Business Days Post-Event</a:t>
            </a:r>
          </a:p>
          <a:p>
            <a:pPr lvl="1"/>
            <a:r>
              <a:rPr lang="en-US" dirty="0" smtClean="0"/>
              <a:t>Conduct event investigation and analysis.</a:t>
            </a:r>
          </a:p>
          <a:p>
            <a:pPr lvl="2"/>
            <a:r>
              <a:rPr lang="en-US" dirty="0" smtClean="0"/>
              <a:t>Confirmation and Consensus meeting</a:t>
            </a:r>
          </a:p>
          <a:p>
            <a:pPr lvl="2"/>
            <a:r>
              <a:rPr lang="en-US" dirty="0" smtClean="0"/>
              <a:t>Solutions meeting</a:t>
            </a:r>
          </a:p>
          <a:p>
            <a:r>
              <a:rPr lang="en-US" dirty="0" smtClean="0"/>
              <a:t>When Complete</a:t>
            </a:r>
          </a:p>
          <a:p>
            <a:pPr lvl="1"/>
            <a:r>
              <a:rPr lang="en-US" dirty="0" smtClean="0"/>
              <a:t>Share findings with patient, family, providers, and insurance </a:t>
            </a:r>
            <a:r>
              <a:rPr lang="en-US" smtClean="0"/>
              <a:t>carrier(s).</a:t>
            </a:r>
            <a:endParaRPr lang="en-US" dirty="0"/>
          </a:p>
        </p:txBody>
      </p:sp>
      <p:sp>
        <p:nvSpPr>
          <p:cNvPr id="4" name="Footer Placeholder 3"/>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25894D6-8D97-4F5F-8FE9-35CAB6BDE8B4}" type="slidenum">
              <a:rPr lang="en-US" smtClean="0">
                <a:solidFill>
                  <a:prstClr val="white"/>
                </a:solidFill>
              </a:rPr>
              <a:pPr/>
              <a:t>13</a:t>
            </a:fld>
            <a:endParaRPr lang="en-US" dirty="0">
              <a:solidFill>
                <a:prstClr val="white"/>
              </a:solidFill>
            </a:endParaRPr>
          </a:p>
        </p:txBody>
      </p:sp>
    </p:spTree>
    <p:extLst>
      <p:ext uri="{BB962C8B-B14F-4D97-AF65-F5344CB8AC3E}">
        <p14:creationId xmlns:p14="http://schemas.microsoft.com/office/powerpoint/2010/main" val="3223147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Resolution</a:t>
            </a:r>
            <a:endParaRPr lang="en-US" dirty="0"/>
          </a:p>
        </p:txBody>
      </p:sp>
      <p:sp>
        <p:nvSpPr>
          <p:cNvPr id="4" name="Footer Placeholder 3"/>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8" name="Slide Number Placeholder 7"/>
          <p:cNvSpPr>
            <a:spLocks noGrp="1"/>
          </p:cNvSpPr>
          <p:nvPr>
            <p:ph type="sldNum" sz="quarter" idx="12"/>
          </p:nvPr>
        </p:nvSpPr>
        <p:spPr/>
        <p:txBody>
          <a:bodyPr/>
          <a:lstStyle/>
          <a:p>
            <a:fld id="{125894D6-8D97-4F5F-8FE9-35CAB6BDE8B4}" type="slidenum">
              <a:rPr lang="en-US" smtClean="0">
                <a:solidFill>
                  <a:prstClr val="white"/>
                </a:solidFill>
              </a:rPr>
              <a:pPr/>
              <a:t>14</a:t>
            </a:fld>
            <a:endParaRPr lang="en-US" dirty="0">
              <a:solidFill>
                <a:prstClr val="white"/>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914400"/>
            <a:ext cx="8549309" cy="5486400"/>
          </a:xfrm>
          <a:prstGeom prst="rect">
            <a:avLst/>
          </a:prstGeom>
        </p:spPr>
      </p:pic>
      <p:sp>
        <p:nvSpPr>
          <p:cNvPr id="10" name="TextBox 9"/>
          <p:cNvSpPr txBox="1"/>
          <p:nvPr/>
        </p:nvSpPr>
        <p:spPr>
          <a:xfrm>
            <a:off x="152400" y="5534561"/>
            <a:ext cx="3276600" cy="1323439"/>
          </a:xfrm>
          <a:prstGeom prst="rect">
            <a:avLst/>
          </a:prstGeom>
          <a:noFill/>
        </p:spPr>
        <p:txBody>
          <a:bodyPr wrap="square" rtlCol="0">
            <a:spAutoFit/>
          </a:bodyPr>
          <a:lstStyle/>
          <a:p>
            <a:pPr algn="ctr"/>
            <a:r>
              <a:rPr lang="en-US" sz="2000" dirty="0">
                <a:solidFill>
                  <a:prstClr val="black"/>
                </a:solidFill>
                <a:latin typeface="Arial" panose="020B0604020202020204" pitchFamily="34" charset="0"/>
                <a:cs typeface="Arial" panose="020B0604020202020204" pitchFamily="34" charset="0"/>
              </a:rPr>
              <a:t>Promptly upon conclusion of </a:t>
            </a:r>
            <a:r>
              <a:rPr lang="en-US" sz="2000" dirty="0" smtClean="0">
                <a:solidFill>
                  <a:prstClr val="black"/>
                </a:solidFill>
                <a:latin typeface="Arial" panose="020B0604020202020204" pitchFamily="34" charset="0"/>
                <a:cs typeface="Arial" panose="020B0604020202020204" pitchFamily="34" charset="0"/>
              </a:rPr>
              <a:t>investigation and </a:t>
            </a:r>
            <a:r>
              <a:rPr lang="en-US" sz="2000" dirty="0">
                <a:solidFill>
                  <a:prstClr val="black"/>
                </a:solidFill>
                <a:latin typeface="Arial" panose="020B0604020202020204" pitchFamily="34" charset="0"/>
                <a:cs typeface="Arial" panose="020B0604020202020204" pitchFamily="34" charset="0"/>
              </a:rPr>
              <a:t>determination of </a:t>
            </a:r>
            <a:r>
              <a:rPr lang="en-US" sz="2000" dirty="0" smtClean="0">
                <a:solidFill>
                  <a:prstClr val="black"/>
                </a:solidFill>
                <a:latin typeface="Arial" panose="020B0604020202020204" pitchFamily="34" charset="0"/>
                <a:cs typeface="Arial" panose="020B0604020202020204" pitchFamily="34" charset="0"/>
              </a:rPr>
              <a:t>whether care </a:t>
            </a:r>
            <a:r>
              <a:rPr lang="en-US" sz="2000" dirty="0">
                <a:solidFill>
                  <a:prstClr val="black"/>
                </a:solidFill>
                <a:latin typeface="Arial" panose="020B0604020202020204" pitchFamily="34" charset="0"/>
                <a:cs typeface="Arial" panose="020B0604020202020204" pitchFamily="34" charset="0"/>
              </a:rPr>
              <a:t>was </a:t>
            </a:r>
            <a:r>
              <a:rPr lang="en-US" sz="2000" dirty="0" smtClean="0">
                <a:solidFill>
                  <a:prstClr val="black"/>
                </a:solidFill>
                <a:latin typeface="Arial" panose="020B0604020202020204" pitchFamily="34" charset="0"/>
                <a:cs typeface="Arial" panose="020B0604020202020204" pitchFamily="34" charset="0"/>
              </a:rPr>
              <a:t>appropriate</a:t>
            </a:r>
            <a:endParaRPr lang="en-US" sz="2000" dirty="0">
              <a:solidFill>
                <a:prstClr val="black"/>
              </a:solidFill>
              <a:latin typeface="Arial" panose="020B0604020202020204" pitchFamily="34" charset="0"/>
              <a:cs typeface="Arial" panose="020B0604020202020204" pitchFamily="34" charset="0"/>
            </a:endParaRPr>
          </a:p>
        </p:txBody>
      </p:sp>
      <p:pic>
        <p:nvPicPr>
          <p:cNvPr id="11" name="Picture 2" descr="a photo of a stopwatch" title="stopwat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490091"/>
            <a:ext cx="967419" cy="967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1752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Toolkit Purpose and Structure</a:t>
            </a:r>
            <a:endParaRPr lang="en-US" dirty="0"/>
          </a:p>
        </p:txBody>
      </p:sp>
      <p:sp>
        <p:nvSpPr>
          <p:cNvPr id="3" name="Content Placeholder 2"/>
          <p:cNvSpPr>
            <a:spLocks noGrp="1"/>
          </p:cNvSpPr>
          <p:nvPr>
            <p:ph idx="1"/>
          </p:nvPr>
        </p:nvSpPr>
        <p:spPr>
          <a:xfrm>
            <a:off x="457200" y="1295400"/>
            <a:ext cx="8229600" cy="4876800"/>
          </a:xfrm>
        </p:spPr>
        <p:txBody>
          <a:bodyPr>
            <a:normAutofit/>
          </a:bodyPr>
          <a:lstStyle/>
          <a:p>
            <a:pPr>
              <a:spcAft>
                <a:spcPts val="1200"/>
              </a:spcAft>
            </a:pPr>
            <a:r>
              <a:rPr lang="en-US" dirty="0" smtClean="0"/>
              <a:t>Purpose - Help health care organizations implement the CANDOR process</a:t>
            </a:r>
          </a:p>
          <a:p>
            <a:pPr>
              <a:spcAft>
                <a:spcPts val="1200"/>
              </a:spcAft>
            </a:pPr>
            <a:r>
              <a:rPr lang="en-US" dirty="0" smtClean="0"/>
              <a:t>Structure - The toolkit has 4 elements: </a:t>
            </a:r>
          </a:p>
          <a:p>
            <a:pPr marL="914400" lvl="1" indent="-514350">
              <a:spcAft>
                <a:spcPts val="1200"/>
              </a:spcAft>
              <a:buFont typeface="+mj-lt"/>
              <a:buAutoNum type="arabicPeriod"/>
            </a:pPr>
            <a:r>
              <a:rPr lang="en-US" dirty="0" smtClean="0"/>
              <a:t>Overview</a:t>
            </a:r>
          </a:p>
          <a:p>
            <a:pPr marL="914400" lvl="1" indent="-514350">
              <a:spcAft>
                <a:spcPts val="1200"/>
              </a:spcAft>
              <a:buFont typeface="+mj-lt"/>
              <a:buAutoNum type="arabicPeriod"/>
            </a:pPr>
            <a:r>
              <a:rPr lang="en-US" dirty="0" smtClean="0"/>
              <a:t>Building Infrastructure</a:t>
            </a:r>
          </a:p>
          <a:p>
            <a:pPr marL="914400" lvl="1" indent="-514350">
              <a:spcAft>
                <a:spcPts val="1200"/>
              </a:spcAft>
              <a:buFont typeface="+mj-lt"/>
              <a:buAutoNum type="arabicPeriod"/>
            </a:pPr>
            <a:r>
              <a:rPr lang="en-US" dirty="0" smtClean="0"/>
              <a:t>CANDOR Process</a:t>
            </a:r>
          </a:p>
          <a:p>
            <a:pPr marL="914400" lvl="1" indent="-514350">
              <a:spcAft>
                <a:spcPts val="1200"/>
              </a:spcAft>
              <a:buFont typeface="+mj-lt"/>
              <a:buAutoNum type="arabicPeriod"/>
            </a:pPr>
            <a:r>
              <a:rPr lang="en-US" dirty="0" smtClean="0"/>
              <a:t>Organizational Learning and Sustainment</a:t>
            </a:r>
          </a:p>
          <a:p>
            <a:pPr marL="0" indent="0">
              <a:buNone/>
            </a:pPr>
            <a:endParaRPr lang="en-US" dirty="0" smtClean="0"/>
          </a:p>
        </p:txBody>
      </p:sp>
      <p:sp>
        <p:nvSpPr>
          <p:cNvPr id="4" name="Footer Placeholder 3"/>
          <p:cNvSpPr>
            <a:spLocks noGrp="1"/>
          </p:cNvSpPr>
          <p:nvPr>
            <p:ph type="ftr" sz="quarter" idx="11"/>
          </p:nvPr>
        </p:nvSpPr>
        <p:spPr>
          <a:prstGeom prst="rect">
            <a:avLst/>
          </a:prstGeom>
        </p:spPr>
        <p:txBody>
          <a:bodyPr/>
          <a:lstStyle/>
          <a:p>
            <a:r>
              <a:rPr lang="en-US" dirty="0" smtClean="0"/>
              <a:t>Module 1</a:t>
            </a:r>
          </a:p>
        </p:txBody>
      </p:sp>
      <p:sp>
        <p:nvSpPr>
          <p:cNvPr id="5" name="Slide Number Placeholder 4"/>
          <p:cNvSpPr>
            <a:spLocks noGrp="1"/>
          </p:cNvSpPr>
          <p:nvPr>
            <p:ph type="sldNum" sz="quarter" idx="12"/>
          </p:nvPr>
        </p:nvSpPr>
        <p:spPr/>
        <p:txBody>
          <a:bodyPr/>
          <a:lstStyle/>
          <a:p>
            <a:fld id="{13CF9079-E7DC-4828-A4CC-563045F9E8C6}" type="slidenum">
              <a:rPr lang="en-US" smtClean="0">
                <a:solidFill>
                  <a:prstClr val="white"/>
                </a:solidFill>
              </a:rPr>
              <a:pPr/>
              <a:t>15</a:t>
            </a:fld>
            <a:endParaRPr lang="en-US" dirty="0">
              <a:solidFill>
                <a:prstClr val="white"/>
              </a:solidFill>
            </a:endParaRPr>
          </a:p>
        </p:txBody>
      </p:sp>
    </p:spTree>
    <p:extLst>
      <p:ext uri="{BB962C8B-B14F-4D97-AF65-F5344CB8AC3E}">
        <p14:creationId xmlns:p14="http://schemas.microsoft.com/office/powerpoint/2010/main" val="3002671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Objectives</a:t>
            </a:r>
            <a:endParaRPr lang="en-US" dirty="0"/>
          </a:p>
        </p:txBody>
      </p:sp>
      <p:sp>
        <p:nvSpPr>
          <p:cNvPr id="5" name="Content Placeholder 4"/>
          <p:cNvSpPr>
            <a:spLocks noGrp="1"/>
          </p:cNvSpPr>
          <p:nvPr>
            <p:ph idx="1"/>
          </p:nvPr>
        </p:nvSpPr>
        <p:spPr/>
        <p:txBody>
          <a:bodyPr anchor="t">
            <a:normAutofit fontScale="92500"/>
          </a:bodyPr>
          <a:lstStyle/>
          <a:p>
            <a:pPr marL="514350" indent="-514350">
              <a:spcBef>
                <a:spcPts val="1200"/>
              </a:spcBef>
            </a:pPr>
            <a:r>
              <a:rPr lang="en-US" sz="3600" dirty="0" smtClean="0"/>
              <a:t>Define the CANDOR process</a:t>
            </a:r>
          </a:p>
          <a:p>
            <a:pPr marL="514350" indent="-514350">
              <a:spcBef>
                <a:spcPts val="1200"/>
              </a:spcBef>
            </a:pPr>
            <a:r>
              <a:rPr lang="en-US" sz="3600" dirty="0" smtClean="0"/>
              <a:t>Define </a:t>
            </a:r>
            <a:r>
              <a:rPr lang="en-US" sz="3600" dirty="0"/>
              <a:t>a CANDOR </a:t>
            </a:r>
            <a:r>
              <a:rPr lang="en-US" sz="3600" dirty="0" smtClean="0"/>
              <a:t>event</a:t>
            </a:r>
          </a:p>
          <a:p>
            <a:pPr marL="514350" indent="-514350">
              <a:spcBef>
                <a:spcPts val="1200"/>
              </a:spcBef>
            </a:pPr>
            <a:r>
              <a:rPr lang="en-US" sz="3600" dirty="0" smtClean="0"/>
              <a:t>Describe the goals of the CANDOR process</a:t>
            </a:r>
          </a:p>
          <a:p>
            <a:pPr marL="514350" indent="-514350">
              <a:spcBef>
                <a:spcPts val="1200"/>
              </a:spcBef>
            </a:pPr>
            <a:r>
              <a:rPr lang="en-US" sz="3600" dirty="0" smtClean="0"/>
              <a:t>Examine the steps </a:t>
            </a:r>
            <a:r>
              <a:rPr lang="en-US" sz="3600" dirty="0"/>
              <a:t>in the CANDOR process  </a:t>
            </a:r>
            <a:endParaRPr lang="en-US" sz="3600" dirty="0" smtClean="0"/>
          </a:p>
          <a:p>
            <a:pPr marL="514350" indent="-514350">
              <a:spcBef>
                <a:spcPts val="1200"/>
              </a:spcBef>
            </a:pPr>
            <a:r>
              <a:rPr lang="en-US" sz="3600" dirty="0" smtClean="0"/>
              <a:t>Review how to use the CANDOR toolkit to educate health care organizations on how to implement the CANDOR process</a:t>
            </a:r>
            <a:endParaRPr lang="en-US" sz="3600" dirty="0"/>
          </a:p>
          <a:p>
            <a:pPr marL="514350" indent="-514350">
              <a:spcBef>
                <a:spcPts val="1200"/>
              </a:spcBef>
            </a:pPr>
            <a:endParaRPr lang="en-US" sz="3600" dirty="0"/>
          </a:p>
          <a:p>
            <a:pPr marL="514350" indent="-514350">
              <a:spcBef>
                <a:spcPts val="1200"/>
              </a:spcBef>
            </a:pPr>
            <a:endParaRPr lang="en-US" sz="3600" dirty="0"/>
          </a:p>
        </p:txBody>
      </p:sp>
      <p:pic>
        <p:nvPicPr>
          <p:cNvPr id="8" name="Picture 7" descr="Photo shows a target with an arrow in the bullseye" title="Target with Arrow"/>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5200" y="4999736"/>
            <a:ext cx="1195700" cy="1195700"/>
          </a:xfrm>
          <a:prstGeom prst="rect">
            <a:avLst/>
          </a:prstGeom>
        </p:spPr>
      </p:pic>
      <p:sp>
        <p:nvSpPr>
          <p:cNvPr id="2" name="Footer Placeholder 1"/>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p:txBody>
          <a:bodyPr/>
          <a:lstStyle/>
          <a:p>
            <a:fld id="{125894D6-8D97-4F5F-8FE9-35CAB6BDE8B4}" type="slidenum">
              <a:rPr lang="en-US" smtClean="0">
                <a:solidFill>
                  <a:prstClr val="white"/>
                </a:solidFill>
              </a:rPr>
              <a:pPr/>
              <a:t>2</a:t>
            </a:fld>
            <a:endParaRPr lang="en-US" dirty="0">
              <a:solidFill>
                <a:prstClr val="white"/>
              </a:solidFill>
            </a:endParaRPr>
          </a:p>
        </p:txBody>
      </p:sp>
    </p:spTree>
    <p:extLst>
      <p:ext uri="{BB962C8B-B14F-4D97-AF65-F5344CB8AC3E}">
        <p14:creationId xmlns:p14="http://schemas.microsoft.com/office/powerpoint/2010/main" val="2902213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CANDOR Process?</a:t>
            </a:r>
            <a:endParaRPr lang="en-US" dirty="0"/>
          </a:p>
        </p:txBody>
      </p:sp>
      <p:sp>
        <p:nvSpPr>
          <p:cNvPr id="3" name="Content Placeholder 2"/>
          <p:cNvSpPr>
            <a:spLocks noGrp="1"/>
          </p:cNvSpPr>
          <p:nvPr>
            <p:ph idx="1"/>
          </p:nvPr>
        </p:nvSpPr>
        <p:spPr>
          <a:xfrm>
            <a:off x="495300" y="1676400"/>
            <a:ext cx="8191500" cy="3429000"/>
          </a:xfrm>
        </p:spPr>
        <p:txBody>
          <a:bodyPr>
            <a:noAutofit/>
          </a:bodyPr>
          <a:lstStyle/>
          <a:p>
            <a:pPr marL="0" indent="0" algn="ctr">
              <a:buNone/>
            </a:pPr>
            <a:r>
              <a:rPr lang="en-US" sz="2800" u="sng" dirty="0"/>
              <a:t>C</a:t>
            </a:r>
            <a:r>
              <a:rPr lang="en-US" sz="2800" dirty="0"/>
              <a:t>ommunication </a:t>
            </a:r>
            <a:r>
              <a:rPr lang="en-US" sz="2800" u="sng" dirty="0"/>
              <a:t>and</a:t>
            </a:r>
            <a:r>
              <a:rPr lang="en-US" sz="2800" dirty="0"/>
              <a:t> </a:t>
            </a:r>
            <a:r>
              <a:rPr lang="en-US" sz="2800" u="sng" dirty="0"/>
              <a:t>O</a:t>
            </a:r>
            <a:r>
              <a:rPr lang="en-US" sz="2800" dirty="0"/>
              <a:t>ptimal </a:t>
            </a:r>
            <a:r>
              <a:rPr lang="en-US" sz="2800" u="sng" dirty="0"/>
              <a:t>R</a:t>
            </a:r>
            <a:r>
              <a:rPr lang="en-US" sz="2800" dirty="0"/>
              <a:t>esolution Process</a:t>
            </a:r>
          </a:p>
          <a:p>
            <a:pPr marL="0" indent="0" algn="ctr">
              <a:buNone/>
            </a:pPr>
            <a:endParaRPr lang="en-US" sz="2800" dirty="0"/>
          </a:p>
          <a:p>
            <a:pPr marL="0" indent="0" algn="ctr">
              <a:buNone/>
            </a:pPr>
            <a:r>
              <a:rPr lang="en-US" sz="2800" dirty="0"/>
              <a:t>The CANDOR process is an approach that health care institutions and practitioners can use to respond in a timely, thorough, and just way to unexpected patient harm events. </a:t>
            </a:r>
          </a:p>
          <a:p>
            <a:pPr marL="0" indent="0">
              <a:buNone/>
            </a:pPr>
            <a:endParaRPr lang="en-US" sz="2800" dirty="0" smtClean="0"/>
          </a:p>
          <a:p>
            <a:pPr marL="0" indent="0">
              <a:buNone/>
            </a:pPr>
            <a:endParaRPr lang="en-US" sz="2800" dirty="0" smtClean="0"/>
          </a:p>
        </p:txBody>
      </p:sp>
      <p:sp>
        <p:nvSpPr>
          <p:cNvPr id="5" name="Footer Placeholder 4"/>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p:txBody>
          <a:bodyPr/>
          <a:lstStyle/>
          <a:p>
            <a:fld id="{125894D6-8D97-4F5F-8FE9-35CAB6BDE8B4}" type="slidenum">
              <a:rPr lang="en-US" smtClean="0">
                <a:solidFill>
                  <a:prstClr val="white"/>
                </a:solidFill>
              </a:rPr>
              <a:pPr/>
              <a:t>3</a:t>
            </a:fld>
            <a:endParaRPr lang="en-US" dirty="0">
              <a:solidFill>
                <a:prstClr val="white"/>
              </a:solidFill>
            </a:endParaRPr>
          </a:p>
        </p:txBody>
      </p:sp>
    </p:spTree>
    <p:extLst>
      <p:ext uri="{BB962C8B-B14F-4D97-AF65-F5344CB8AC3E}">
        <p14:creationId xmlns:p14="http://schemas.microsoft.com/office/powerpoint/2010/main" val="566712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CANDOR event?</a:t>
            </a:r>
            <a:endParaRPr lang="en-US" dirty="0"/>
          </a:p>
        </p:txBody>
      </p:sp>
      <p:sp>
        <p:nvSpPr>
          <p:cNvPr id="3" name="Content Placeholder 2"/>
          <p:cNvSpPr>
            <a:spLocks noGrp="1"/>
          </p:cNvSpPr>
          <p:nvPr>
            <p:ph sz="half" idx="1"/>
          </p:nvPr>
        </p:nvSpPr>
        <p:spPr/>
        <p:txBody>
          <a:bodyPr anchor="t">
            <a:noAutofit/>
          </a:bodyPr>
          <a:lstStyle/>
          <a:p>
            <a:pPr>
              <a:lnSpc>
                <a:spcPct val="110000"/>
              </a:lnSpc>
              <a:spcBef>
                <a:spcPts val="0"/>
              </a:spcBef>
            </a:pPr>
            <a:r>
              <a:rPr lang="en-US" sz="2400" dirty="0" smtClean="0"/>
              <a:t>CANDOR events involve unexpected harm  (physical, emotional, financial) to a patient.  </a:t>
            </a:r>
          </a:p>
          <a:p>
            <a:pPr>
              <a:lnSpc>
                <a:spcPct val="110000"/>
              </a:lnSpc>
              <a:spcBef>
                <a:spcPts val="0"/>
              </a:spcBef>
            </a:pPr>
            <a:r>
              <a:rPr lang="en-US" sz="2400" dirty="0" smtClean="0"/>
              <a:t>CANDOR events trigger the CANDOR process even when a cause is not yet known.  </a:t>
            </a:r>
            <a:endParaRPr lang="en-US" sz="2400" dirty="0"/>
          </a:p>
          <a:p>
            <a:pPr>
              <a:lnSpc>
                <a:spcPct val="110000"/>
              </a:lnSpc>
              <a:spcBef>
                <a:spcPts val="0"/>
              </a:spcBef>
            </a:pPr>
            <a:r>
              <a:rPr lang="en-US" sz="2400" dirty="0" smtClean="0"/>
              <a:t>Near misses are important and deserve action, but are not CANDOR events.  </a:t>
            </a:r>
          </a:p>
        </p:txBody>
      </p:sp>
      <p:grpSp>
        <p:nvGrpSpPr>
          <p:cNvPr id="5" name="Group 4" descr="A CANDOR Event is an event in which patient harm has actually occurred. Near misses and conditions in which patient harm could potentially occur are important and deserve attention, but they are not CANDOR events." title="CANDOR Event"/>
          <p:cNvGrpSpPr/>
          <p:nvPr/>
        </p:nvGrpSpPr>
        <p:grpSpPr>
          <a:xfrm>
            <a:off x="4796558" y="1600200"/>
            <a:ext cx="4115163" cy="3738664"/>
            <a:chOff x="4852481" y="1824564"/>
            <a:chExt cx="4115163" cy="3738664"/>
          </a:xfrm>
        </p:grpSpPr>
        <p:grpSp>
          <p:nvGrpSpPr>
            <p:cNvPr id="35" name="Group 34" descr="An iceberg showing the candor event as the actual harm to patient as the tip with the No Harm Event just under the surface, near miss as the middle of the submerged iceberg and the unsafe condition as the bottom of the iceberg." title="Picture of Candor Event"/>
            <p:cNvGrpSpPr/>
            <p:nvPr/>
          </p:nvGrpSpPr>
          <p:grpSpPr>
            <a:xfrm>
              <a:off x="4852481" y="1824564"/>
              <a:ext cx="4038600" cy="3738664"/>
              <a:chOff x="4800600" y="2057400"/>
              <a:chExt cx="4038600" cy="3738664"/>
            </a:xfrm>
          </p:grpSpPr>
          <p:grpSp>
            <p:nvGrpSpPr>
              <p:cNvPr id="36" name="Group 2"/>
              <p:cNvGrpSpPr>
                <a:grpSpLocks/>
              </p:cNvGrpSpPr>
              <p:nvPr/>
            </p:nvGrpSpPr>
            <p:grpSpPr bwMode="auto">
              <a:xfrm>
                <a:off x="4800600" y="2057400"/>
                <a:ext cx="4038600" cy="3738664"/>
                <a:chOff x="2630" y="848"/>
                <a:chExt cx="3116" cy="3116"/>
              </a:xfrm>
            </p:grpSpPr>
            <p:pic>
              <p:nvPicPr>
                <p:cNvPr id="42" name="Picture 3" descr="This shows an iceberg with the actual harm to patient represented as a CANDOR event as the tip of the iceberg. Just below the surface is the no harm event. In the middle of the submerged part of the iceberg is the Near Miss and at the bottom of the submerged part of the iceberg is the unsafe condition which is a potential patient harm." title="CANDOR Event as Iceber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30" y="848"/>
                  <a:ext cx="3116" cy="3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Rectangle 4"/>
                <p:cNvSpPr>
                  <a:spLocks noChangeArrowheads="1"/>
                </p:cNvSpPr>
                <p:nvPr/>
              </p:nvSpPr>
              <p:spPr bwMode="auto">
                <a:xfrm>
                  <a:off x="2687" y="876"/>
                  <a:ext cx="2946" cy="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solidFill>
                      <a:prstClr val="black"/>
                    </a:solidFill>
                  </a:endParaRPr>
                </a:p>
              </p:txBody>
            </p:sp>
          </p:grpSp>
          <p:sp>
            <p:nvSpPr>
              <p:cNvPr id="39" name="TextBox 38"/>
              <p:cNvSpPr txBox="1"/>
              <p:nvPr/>
            </p:nvSpPr>
            <p:spPr>
              <a:xfrm>
                <a:off x="5970014" y="4419600"/>
                <a:ext cx="1980158" cy="400110"/>
              </a:xfrm>
              <a:prstGeom prst="rect">
                <a:avLst/>
              </a:prstGeom>
              <a:noFill/>
            </p:spPr>
            <p:txBody>
              <a:bodyPr wrap="none" rtlCol="0">
                <a:spAutoFit/>
              </a:bodyPr>
              <a:lstStyle/>
              <a:p>
                <a:pPr algn="ctr"/>
                <a:r>
                  <a:rPr lang="en-US" sz="2000" dirty="0">
                    <a:solidFill>
                      <a:prstClr val="black"/>
                    </a:solidFill>
                  </a:rPr>
                  <a:t>Unsafe Condition</a:t>
                </a:r>
              </a:p>
            </p:txBody>
          </p:sp>
          <p:sp>
            <p:nvSpPr>
              <p:cNvPr id="38" name="TextBox 37"/>
              <p:cNvSpPr txBox="1"/>
              <p:nvPr/>
            </p:nvSpPr>
            <p:spPr>
              <a:xfrm>
                <a:off x="6345181" y="3880166"/>
                <a:ext cx="1229824" cy="400110"/>
              </a:xfrm>
              <a:prstGeom prst="rect">
                <a:avLst/>
              </a:prstGeom>
              <a:noFill/>
            </p:spPr>
            <p:txBody>
              <a:bodyPr wrap="none" rtlCol="0">
                <a:spAutoFit/>
              </a:bodyPr>
              <a:lstStyle/>
              <a:p>
                <a:pPr algn="ctr"/>
                <a:r>
                  <a:rPr lang="en-US" sz="2000" dirty="0">
                    <a:solidFill>
                      <a:prstClr val="black"/>
                    </a:solidFill>
                  </a:rPr>
                  <a:t>Near Miss</a:t>
                </a:r>
              </a:p>
            </p:txBody>
          </p:sp>
          <p:sp>
            <p:nvSpPr>
              <p:cNvPr id="37" name="TextBox 36"/>
              <p:cNvSpPr txBox="1"/>
              <p:nvPr/>
            </p:nvSpPr>
            <p:spPr>
              <a:xfrm>
                <a:off x="5980188" y="3237131"/>
                <a:ext cx="1757532" cy="400110"/>
              </a:xfrm>
              <a:prstGeom prst="rect">
                <a:avLst/>
              </a:prstGeom>
              <a:noFill/>
            </p:spPr>
            <p:txBody>
              <a:bodyPr wrap="none" rtlCol="0">
                <a:spAutoFit/>
              </a:bodyPr>
              <a:lstStyle/>
              <a:p>
                <a:pPr algn="ctr"/>
                <a:r>
                  <a:rPr lang="en-US" sz="2000" dirty="0">
                    <a:solidFill>
                      <a:prstClr val="black"/>
                    </a:solidFill>
                  </a:rPr>
                  <a:t>No Harm Event</a:t>
                </a:r>
              </a:p>
            </p:txBody>
          </p:sp>
          <p:sp>
            <p:nvSpPr>
              <p:cNvPr id="40" name="TextBox 39"/>
              <p:cNvSpPr txBox="1"/>
              <p:nvPr/>
            </p:nvSpPr>
            <p:spPr>
              <a:xfrm>
                <a:off x="6383879" y="2532488"/>
                <a:ext cx="1159292" cy="707886"/>
              </a:xfrm>
              <a:prstGeom prst="rect">
                <a:avLst/>
              </a:prstGeom>
              <a:noFill/>
            </p:spPr>
            <p:txBody>
              <a:bodyPr wrap="none" rtlCol="0">
                <a:spAutoFit/>
              </a:bodyPr>
              <a:lstStyle/>
              <a:p>
                <a:pPr algn="ctr"/>
                <a:r>
                  <a:rPr lang="en-US" sz="2000" dirty="0">
                    <a:solidFill>
                      <a:prstClr val="black"/>
                    </a:solidFill>
                  </a:rPr>
                  <a:t>CANDOR </a:t>
                </a:r>
              </a:p>
              <a:p>
                <a:pPr algn="ctr"/>
                <a:r>
                  <a:rPr lang="en-US" sz="2000" dirty="0">
                    <a:solidFill>
                      <a:prstClr val="black"/>
                    </a:solidFill>
                  </a:rPr>
                  <a:t>Event</a:t>
                </a:r>
              </a:p>
            </p:txBody>
          </p:sp>
          <p:sp>
            <p:nvSpPr>
              <p:cNvPr id="41" name="TextBox 40"/>
              <p:cNvSpPr txBox="1"/>
              <p:nvPr/>
            </p:nvSpPr>
            <p:spPr>
              <a:xfrm>
                <a:off x="4836268" y="2057400"/>
                <a:ext cx="1069123" cy="923330"/>
              </a:xfrm>
              <a:prstGeom prst="rect">
                <a:avLst/>
              </a:prstGeom>
              <a:noFill/>
            </p:spPr>
            <p:txBody>
              <a:bodyPr wrap="square" rtlCol="0">
                <a:spAutoFit/>
              </a:bodyPr>
              <a:lstStyle/>
              <a:p>
                <a:r>
                  <a:rPr lang="en-US" dirty="0">
                    <a:solidFill>
                      <a:prstClr val="black"/>
                    </a:solidFill>
                  </a:rPr>
                  <a:t>Actual harm to patient</a:t>
                </a:r>
              </a:p>
            </p:txBody>
          </p:sp>
        </p:grpSp>
        <p:sp>
          <p:nvSpPr>
            <p:cNvPr id="4" name="TextBox 3"/>
            <p:cNvSpPr txBox="1"/>
            <p:nvPr/>
          </p:nvSpPr>
          <p:spPr>
            <a:xfrm>
              <a:off x="7813664" y="4343400"/>
              <a:ext cx="1153980" cy="923330"/>
            </a:xfrm>
            <a:prstGeom prst="rect">
              <a:avLst/>
            </a:prstGeom>
            <a:noFill/>
          </p:spPr>
          <p:txBody>
            <a:bodyPr wrap="square" rtlCol="0">
              <a:spAutoFit/>
            </a:bodyPr>
            <a:lstStyle/>
            <a:p>
              <a:r>
                <a:rPr lang="en-US" dirty="0" smtClean="0"/>
                <a:t>Potential patient harm</a:t>
              </a:r>
              <a:endParaRPr lang="en-US" dirty="0"/>
            </a:p>
          </p:txBody>
        </p:sp>
      </p:grpSp>
      <p:sp>
        <p:nvSpPr>
          <p:cNvPr id="13" name="Footer Placeholder 12"/>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14" name="Slide Number Placeholder 13"/>
          <p:cNvSpPr>
            <a:spLocks noGrp="1"/>
          </p:cNvSpPr>
          <p:nvPr>
            <p:ph type="sldNum" sz="quarter" idx="12"/>
          </p:nvPr>
        </p:nvSpPr>
        <p:spPr/>
        <p:txBody>
          <a:bodyPr/>
          <a:lstStyle/>
          <a:p>
            <a:fld id="{125894D6-8D97-4F5F-8FE9-35CAB6BDE8B4}" type="slidenum">
              <a:rPr lang="en-US" smtClean="0">
                <a:solidFill>
                  <a:prstClr val="white"/>
                </a:solidFill>
              </a:rPr>
              <a:pPr/>
              <a:t>4</a:t>
            </a:fld>
            <a:endParaRPr lang="en-US" dirty="0">
              <a:solidFill>
                <a:prstClr val="white"/>
              </a:solidFill>
            </a:endParaRPr>
          </a:p>
        </p:txBody>
      </p:sp>
    </p:spTree>
    <p:extLst>
      <p:ext uri="{BB962C8B-B14F-4D97-AF65-F5344CB8AC3E}">
        <p14:creationId xmlns:p14="http://schemas.microsoft.com/office/powerpoint/2010/main" val="3961087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CANDOR Process Goals</a:t>
            </a:r>
            <a:endParaRPr lang="en-US" dirty="0"/>
          </a:p>
        </p:txBody>
      </p:sp>
      <p:sp>
        <p:nvSpPr>
          <p:cNvPr id="3" name="Content Placeholder 2"/>
          <p:cNvSpPr>
            <a:spLocks noGrp="1"/>
          </p:cNvSpPr>
          <p:nvPr>
            <p:ph idx="1"/>
          </p:nvPr>
        </p:nvSpPr>
        <p:spPr>
          <a:xfrm>
            <a:off x="571500" y="1295400"/>
            <a:ext cx="8001000" cy="4343400"/>
          </a:xfrm>
        </p:spPr>
        <p:txBody>
          <a:bodyPr/>
          <a:lstStyle/>
          <a:p>
            <a:r>
              <a:rPr lang="en-US" dirty="0"/>
              <a:t>Improve safety and quality, </a:t>
            </a:r>
            <a:r>
              <a:rPr lang="en-US" dirty="0" smtClean="0"/>
              <a:t>prevent patient harm.</a:t>
            </a:r>
            <a:endParaRPr lang="en-US" dirty="0"/>
          </a:p>
          <a:p>
            <a:r>
              <a:rPr lang="en-US" dirty="0"/>
              <a:t>Support patients, families, and </a:t>
            </a:r>
            <a:r>
              <a:rPr lang="en-US" dirty="0" smtClean="0"/>
              <a:t>caregivers.</a:t>
            </a:r>
            <a:endParaRPr lang="en-US" dirty="0"/>
          </a:p>
          <a:p>
            <a:r>
              <a:rPr lang="en-US" dirty="0" smtClean="0"/>
              <a:t>Reduce </a:t>
            </a:r>
            <a:r>
              <a:rPr lang="en-US" dirty="0"/>
              <a:t>litigation frequency and </a:t>
            </a:r>
            <a:r>
              <a:rPr lang="en-US" dirty="0" smtClean="0"/>
              <a:t>costs.</a:t>
            </a:r>
            <a:endParaRPr lang="en-US" dirty="0"/>
          </a:p>
          <a:p>
            <a:endParaRPr lang="en-US" dirty="0"/>
          </a:p>
        </p:txBody>
      </p:sp>
      <p:pic>
        <p:nvPicPr>
          <p:cNvPr id="6" name="Picture 5" descr="Two team members creating a plan." title="Creating the plan"/>
          <p:cNvPicPr>
            <a:picLocks noChangeAspect="1"/>
          </p:cNvPicPr>
          <p:nvPr/>
        </p:nvPicPr>
        <p:blipFill>
          <a:blip r:embed="rId3" cstate="print">
            <a:duotone>
              <a:schemeClr val="accent5">
                <a:shade val="45000"/>
                <a:satMod val="135000"/>
              </a:schemeClr>
              <a:prstClr val="white"/>
            </a:duotone>
          </a:blip>
          <a:stretch>
            <a:fillRect/>
          </a:stretch>
        </p:blipFill>
        <p:spPr>
          <a:xfrm>
            <a:off x="2164255" y="3870131"/>
            <a:ext cx="5406485" cy="4054864"/>
          </a:xfrm>
          <a:prstGeom prst="rect">
            <a:avLst/>
          </a:prstGeom>
        </p:spPr>
      </p:pic>
      <p:sp>
        <p:nvSpPr>
          <p:cNvPr id="5" name="Footer Placeholder 4"/>
          <p:cNvSpPr>
            <a:spLocks noGrp="1"/>
          </p:cNvSpPr>
          <p:nvPr>
            <p:ph type="ftr" sz="quarter" idx="11"/>
          </p:nvPr>
        </p:nvSpPr>
        <p:spPr/>
        <p:txBody>
          <a:bodyPr/>
          <a:lstStyle/>
          <a:p>
            <a:pPr algn="r"/>
            <a:r>
              <a:rPr lang="en-US" dirty="0" smtClean="0">
                <a:solidFill>
                  <a:prstClr val="white"/>
                </a:solidFill>
              </a:rPr>
              <a:t>Module 1</a:t>
            </a:r>
            <a:endParaRPr lang="en-US" dirty="0">
              <a:solidFill>
                <a:prstClr val="white"/>
              </a:solidFill>
            </a:endParaRPr>
          </a:p>
        </p:txBody>
      </p:sp>
      <p:sp>
        <p:nvSpPr>
          <p:cNvPr id="4" name="Slide Number Placeholder 3"/>
          <p:cNvSpPr>
            <a:spLocks noGrp="1"/>
          </p:cNvSpPr>
          <p:nvPr>
            <p:ph type="sldNum" sz="quarter" idx="12"/>
          </p:nvPr>
        </p:nvSpPr>
        <p:spPr/>
        <p:txBody>
          <a:bodyPr/>
          <a:lstStyle/>
          <a:p>
            <a:fld id="{13CF9079-E7DC-4828-A4CC-563045F9E8C6}" type="slidenum">
              <a:rPr lang="en-US" smtClean="0">
                <a:solidFill>
                  <a:prstClr val="white"/>
                </a:solidFill>
              </a:rPr>
              <a:pPr/>
              <a:t>5</a:t>
            </a:fld>
            <a:endParaRPr lang="en-US" dirty="0">
              <a:solidFill>
                <a:prstClr val="white"/>
              </a:solidFill>
            </a:endParaRPr>
          </a:p>
        </p:txBody>
      </p:sp>
    </p:spTree>
    <p:extLst>
      <p:ext uri="{BB962C8B-B14F-4D97-AF65-F5344CB8AC3E}">
        <p14:creationId xmlns:p14="http://schemas.microsoft.com/office/powerpoint/2010/main" val="1794839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Introduction to Communication and Optimal Resolution (CANDOR) - Video</a:t>
            </a:r>
            <a:endParaRPr lang="en-US" sz="3200" dirty="0"/>
          </a:p>
        </p:txBody>
      </p:sp>
      <p:pic>
        <p:nvPicPr>
          <p:cNvPr id="5" name="Content Placeholder 6" descr="video play icon" title="video play icon"/>
          <p:cNvPicPr>
            <a:picLocks noGrp="1" noChangeAspect="1"/>
          </p:cNvPicPr>
          <p:nvPr>
            <p:ph idx="1"/>
          </p:nvPr>
        </p:nvPicPr>
        <p:blipFill>
          <a:blip r:embed="rId3">
            <a:duotone>
              <a:schemeClr val="accent5">
                <a:shade val="45000"/>
                <a:satMod val="135000"/>
              </a:schemeClr>
              <a:prstClr val="white"/>
            </a:duotone>
          </a:blip>
          <a:stretch>
            <a:fillRect/>
          </a:stretch>
        </p:blipFill>
        <p:spPr>
          <a:xfrm>
            <a:off x="3688003" y="2674385"/>
            <a:ext cx="1767993" cy="1767993"/>
          </a:xfrm>
          <a:prstGeom prst="rect">
            <a:avLst/>
          </a:prstGeom>
        </p:spPr>
      </p:pic>
      <p:sp>
        <p:nvSpPr>
          <p:cNvPr id="3" name="Footer Placeholder 2"/>
          <p:cNvSpPr>
            <a:spLocks noGrp="1"/>
          </p:cNvSpPr>
          <p:nvPr>
            <p:ph type="ftr" sz="quarter" idx="11"/>
          </p:nvPr>
        </p:nvSpPr>
        <p:spPr/>
        <p:txBody>
          <a:bodyPr/>
          <a:lstStyle/>
          <a:p>
            <a:pPr algn="r"/>
            <a:r>
              <a:rPr lang="en-US" dirty="0" smtClean="0">
                <a:solidFill>
                  <a:prstClr val="white"/>
                </a:solidFill>
              </a:rPr>
              <a:t>Module 1</a:t>
            </a:r>
            <a:endParaRPr lang="en-US" dirty="0">
              <a:solidFill>
                <a:prstClr val="white"/>
              </a:solidFill>
            </a:endParaRPr>
          </a:p>
        </p:txBody>
      </p:sp>
      <p:sp>
        <p:nvSpPr>
          <p:cNvPr id="4" name="Slide Number Placeholder 3"/>
          <p:cNvSpPr>
            <a:spLocks noGrp="1"/>
          </p:cNvSpPr>
          <p:nvPr>
            <p:ph type="sldNum" sz="quarter" idx="12"/>
          </p:nvPr>
        </p:nvSpPr>
        <p:spPr/>
        <p:txBody>
          <a:bodyPr/>
          <a:lstStyle/>
          <a:p>
            <a:fld id="{13CF9079-E7DC-4828-A4CC-563045F9E8C6}" type="slidenum">
              <a:rPr lang="en-US" smtClean="0">
                <a:solidFill>
                  <a:prstClr val="white"/>
                </a:solidFill>
              </a:rPr>
              <a:pPr/>
              <a:t>6</a:t>
            </a:fld>
            <a:endParaRPr lang="en-US" dirty="0">
              <a:solidFill>
                <a:prstClr val="white"/>
              </a:solidFill>
            </a:endParaRPr>
          </a:p>
        </p:txBody>
      </p:sp>
    </p:spTree>
    <p:extLst>
      <p:ext uri="{BB962C8B-B14F-4D97-AF65-F5344CB8AC3E}">
        <p14:creationId xmlns:p14="http://schemas.microsoft.com/office/powerpoint/2010/main" val="3834848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Paradigm Shift</a:t>
            </a:r>
          </a:p>
        </p:txBody>
      </p:sp>
      <p:graphicFrame>
        <p:nvGraphicFramePr>
          <p:cNvPr id="6" name="Content Placeholder 3" descr="Table showing traditional responses and CANDOR process for patient and family involvement, communication with patient and family, incident reporting by clinicians, event analysis, care for the caregivers, financial resolution, quality improvement." title="A Paradigm Shift"/>
          <p:cNvGraphicFramePr>
            <a:graphicFrameLocks noGrp="1"/>
          </p:cNvGraphicFramePr>
          <p:nvPr>
            <p:ph idx="1"/>
            <p:extLst>
              <p:ext uri="{D42A27DB-BD31-4B8C-83A1-F6EECF244321}">
                <p14:modId xmlns:p14="http://schemas.microsoft.com/office/powerpoint/2010/main" val="152913170"/>
              </p:ext>
            </p:extLst>
          </p:nvPr>
        </p:nvGraphicFramePr>
        <p:xfrm>
          <a:off x="381000" y="1066800"/>
          <a:ext cx="8229600" cy="4367665"/>
        </p:xfrm>
        <a:graphic>
          <a:graphicData uri="http://schemas.openxmlformats.org/drawingml/2006/table">
            <a:tbl>
              <a:tblPr firstRow="1" bandRow="1">
                <a:tableStyleId>{7DF18680-E054-41AD-8BC1-D1AEF772440D}</a:tableStyleId>
              </a:tblPr>
              <a:tblGrid>
                <a:gridCol w="2237173"/>
                <a:gridCol w="2636668"/>
                <a:gridCol w="3355759"/>
              </a:tblGrid>
              <a:tr h="350963">
                <a:tc>
                  <a:txBody>
                    <a:bodyPr/>
                    <a:lstStyle/>
                    <a:p>
                      <a:r>
                        <a:rPr lang="en-US" sz="1600" b="1" dirty="0" smtClean="0"/>
                        <a:t>Topic</a:t>
                      </a:r>
                      <a:endParaRPr lang="en-US" sz="1600" b="1" dirty="0"/>
                    </a:p>
                  </a:txBody>
                  <a:tcPr/>
                </a:tc>
                <a:tc>
                  <a:txBody>
                    <a:bodyPr/>
                    <a:lstStyle/>
                    <a:p>
                      <a:r>
                        <a:rPr lang="en-US" sz="1800" dirty="0" smtClean="0"/>
                        <a:t>Traditional Response</a:t>
                      </a:r>
                      <a:endParaRPr lang="en-US" sz="1800" b="1" dirty="0"/>
                    </a:p>
                  </a:txBody>
                  <a:tcPr/>
                </a:tc>
                <a:tc>
                  <a:txBody>
                    <a:bodyPr/>
                    <a:lstStyle/>
                    <a:p>
                      <a:r>
                        <a:rPr lang="en-US" sz="1800" dirty="0" smtClean="0"/>
                        <a:t>CANDOR</a:t>
                      </a:r>
                      <a:r>
                        <a:rPr lang="en-US" sz="1800" baseline="0" dirty="0" smtClean="0"/>
                        <a:t>  Process</a:t>
                      </a:r>
                      <a:endParaRPr lang="en-US" sz="1800" b="1" dirty="0"/>
                    </a:p>
                  </a:txBody>
                  <a:tcPr/>
                </a:tc>
              </a:tr>
              <a:tr h="527185">
                <a:tc>
                  <a:txBody>
                    <a:bodyPr/>
                    <a:lstStyle/>
                    <a:p>
                      <a:r>
                        <a:rPr lang="en-US" sz="1600" dirty="0" smtClean="0"/>
                        <a:t>Patient, family involvement</a:t>
                      </a:r>
                      <a:endParaRPr lang="en-US" sz="1600" b="1" dirty="0"/>
                    </a:p>
                  </a:txBody>
                  <a:tcPr/>
                </a:tc>
                <a:tc>
                  <a:txBody>
                    <a:bodyPr/>
                    <a:lstStyle/>
                    <a:p>
                      <a:r>
                        <a:rPr lang="en-US" sz="1600" dirty="0" smtClean="0"/>
                        <a:t>Little to none</a:t>
                      </a:r>
                      <a:endParaRPr lang="en-US" sz="1600" dirty="0"/>
                    </a:p>
                  </a:txBody>
                  <a:tcPr/>
                </a:tc>
                <a:tc>
                  <a:txBody>
                    <a:bodyPr/>
                    <a:lstStyle/>
                    <a:p>
                      <a:r>
                        <a:rPr lang="en-US" sz="1600" dirty="0" smtClean="0"/>
                        <a:t>Extensive and ongoing</a:t>
                      </a:r>
                      <a:endParaRPr lang="en-US" sz="1600" dirty="0"/>
                    </a:p>
                  </a:txBody>
                  <a:tcPr/>
                </a:tc>
              </a:tr>
              <a:tr h="527185">
                <a:tc>
                  <a:txBody>
                    <a:bodyPr/>
                    <a:lstStyle/>
                    <a:p>
                      <a:r>
                        <a:rPr lang="en-US" sz="1600" dirty="0" smtClean="0"/>
                        <a:t>Communication with patient, family</a:t>
                      </a:r>
                      <a:endParaRPr lang="en-US" sz="1600" b="1" dirty="0"/>
                    </a:p>
                  </a:txBody>
                  <a:tcPr/>
                </a:tc>
                <a:tc>
                  <a:txBody>
                    <a:bodyPr/>
                    <a:lstStyle/>
                    <a:p>
                      <a:r>
                        <a:rPr lang="en-US" sz="1600" dirty="0" smtClean="0"/>
                        <a:t>Deny/defend</a:t>
                      </a:r>
                      <a:endParaRPr lang="en-US" sz="1600" dirty="0"/>
                    </a:p>
                  </a:txBody>
                  <a:tcPr/>
                </a:tc>
                <a:tc>
                  <a:txBody>
                    <a:bodyPr/>
                    <a:lstStyle/>
                    <a:p>
                      <a:r>
                        <a:rPr lang="en-US" sz="1600" dirty="0" smtClean="0"/>
                        <a:t>Transparent,</a:t>
                      </a:r>
                      <a:r>
                        <a:rPr lang="en-US" sz="1600" baseline="0" dirty="0" smtClean="0"/>
                        <a:t> ongoing</a:t>
                      </a:r>
                      <a:endParaRPr lang="en-US" sz="1600" dirty="0"/>
                    </a:p>
                  </a:txBody>
                  <a:tcPr/>
                </a:tc>
              </a:tr>
              <a:tr h="527185">
                <a:tc>
                  <a:txBody>
                    <a:bodyPr/>
                    <a:lstStyle/>
                    <a:p>
                      <a:r>
                        <a:rPr lang="en-US" sz="1600" dirty="0" smtClean="0"/>
                        <a:t>Incident reporting by</a:t>
                      </a:r>
                      <a:r>
                        <a:rPr lang="en-US" sz="1600" baseline="0" dirty="0" smtClean="0"/>
                        <a:t> clinicians</a:t>
                      </a:r>
                      <a:endParaRPr lang="en-US" sz="1600" b="1" dirty="0"/>
                    </a:p>
                  </a:txBody>
                  <a:tcPr/>
                </a:tc>
                <a:tc>
                  <a:txBody>
                    <a:bodyPr/>
                    <a:lstStyle/>
                    <a:p>
                      <a:r>
                        <a:rPr lang="en-US" sz="1600" dirty="0" smtClean="0"/>
                        <a:t>Delayed, often absent</a:t>
                      </a:r>
                      <a:endParaRPr lang="en-US" sz="1600" dirty="0"/>
                    </a:p>
                  </a:txBody>
                  <a:tcPr/>
                </a:tc>
                <a:tc>
                  <a:txBody>
                    <a:bodyPr/>
                    <a:lstStyle/>
                    <a:p>
                      <a:r>
                        <a:rPr lang="en-US" sz="1600" dirty="0" smtClean="0"/>
                        <a:t>Immediate</a:t>
                      </a:r>
                      <a:endParaRPr lang="en-US" sz="1600" dirty="0"/>
                    </a:p>
                  </a:txBody>
                  <a:tcPr/>
                </a:tc>
              </a:tr>
              <a:tr h="527185">
                <a:tc>
                  <a:txBody>
                    <a:bodyPr/>
                    <a:lstStyle/>
                    <a:p>
                      <a:r>
                        <a:rPr lang="en-US" sz="1600" dirty="0" smtClean="0"/>
                        <a:t>Event analysis</a:t>
                      </a:r>
                      <a:endParaRPr lang="en-US" sz="1600" b="1" dirty="0"/>
                    </a:p>
                  </a:txBody>
                  <a:tcPr/>
                </a:tc>
                <a:tc>
                  <a:txBody>
                    <a:bodyPr/>
                    <a:lstStyle/>
                    <a:p>
                      <a:r>
                        <a:rPr lang="en-US" sz="1600" dirty="0" smtClean="0"/>
                        <a:t>Physician, nurse are root</a:t>
                      </a:r>
                      <a:r>
                        <a:rPr lang="en-US" sz="1600" baseline="0" dirty="0" smtClean="0"/>
                        <a:t> cause</a:t>
                      </a:r>
                      <a:endParaRPr lang="en-US" sz="1600" dirty="0"/>
                    </a:p>
                  </a:txBody>
                  <a:tcPr/>
                </a:tc>
                <a:tc>
                  <a:txBody>
                    <a:bodyPr/>
                    <a:lstStyle/>
                    <a:p>
                      <a:r>
                        <a:rPr lang="en-US" sz="1600" dirty="0" smtClean="0"/>
                        <a:t>Focus on Just</a:t>
                      </a:r>
                      <a:r>
                        <a:rPr lang="en-US" sz="1600" baseline="0" dirty="0" smtClean="0"/>
                        <a:t> Culture, </a:t>
                      </a:r>
                      <a:r>
                        <a:rPr lang="en-US" sz="1600" dirty="0" smtClean="0"/>
                        <a:t>system, human factors</a:t>
                      </a:r>
                      <a:endParaRPr lang="en-US" sz="1600" dirty="0"/>
                    </a:p>
                  </a:txBody>
                  <a:tcPr/>
                </a:tc>
              </a:tr>
              <a:tr h="527185">
                <a:tc>
                  <a:txBody>
                    <a:bodyPr/>
                    <a:lstStyle/>
                    <a:p>
                      <a:r>
                        <a:rPr lang="en-US" sz="1600" dirty="0" smtClean="0"/>
                        <a:t>Care for the caregivers</a:t>
                      </a:r>
                      <a:endParaRPr lang="en-US" sz="1600" b="1" dirty="0"/>
                    </a:p>
                  </a:txBody>
                  <a:tcPr/>
                </a:tc>
                <a:tc>
                  <a:txBody>
                    <a:bodyPr/>
                    <a:lstStyle/>
                    <a:p>
                      <a:r>
                        <a:rPr lang="en-US" sz="1600" dirty="0" smtClean="0"/>
                        <a:t>None</a:t>
                      </a:r>
                      <a:endParaRPr lang="en-US" sz="1600" dirty="0"/>
                    </a:p>
                  </a:txBody>
                  <a:tcPr/>
                </a:tc>
                <a:tc>
                  <a:txBody>
                    <a:bodyPr/>
                    <a:lstStyle/>
                    <a:p>
                      <a:r>
                        <a:rPr lang="en-US" sz="1600" dirty="0" smtClean="0"/>
                        <a:t>Offered immediately</a:t>
                      </a:r>
                      <a:endParaRPr lang="en-US" sz="1600" dirty="0"/>
                    </a:p>
                  </a:txBody>
                  <a:tcPr/>
                </a:tc>
              </a:tr>
              <a:tr h="527185">
                <a:tc>
                  <a:txBody>
                    <a:bodyPr/>
                    <a:lstStyle/>
                    <a:p>
                      <a:r>
                        <a:rPr lang="en-US" sz="1600" dirty="0" smtClean="0"/>
                        <a:t>Financial resolution</a:t>
                      </a:r>
                      <a:endParaRPr lang="en-US" sz="1600" b="1" dirty="0"/>
                    </a:p>
                  </a:txBody>
                  <a:tcPr/>
                </a:tc>
                <a:tc>
                  <a:txBody>
                    <a:bodyPr/>
                    <a:lstStyle/>
                    <a:p>
                      <a:r>
                        <a:rPr lang="en-US" sz="1600" dirty="0" smtClean="0"/>
                        <a:t>If family</a:t>
                      </a:r>
                      <a:r>
                        <a:rPr lang="en-US" sz="1600" baseline="0" dirty="0" smtClean="0"/>
                        <a:t> prevails on a malpractice claim</a:t>
                      </a:r>
                      <a:endParaRPr lang="en-US" sz="1600" dirty="0"/>
                    </a:p>
                  </a:txBody>
                  <a:tcPr/>
                </a:tc>
                <a:tc>
                  <a:txBody>
                    <a:bodyPr/>
                    <a:lstStyle/>
                    <a:p>
                      <a:r>
                        <a:rPr lang="en-US" sz="1600" dirty="0" smtClean="0"/>
                        <a:t>Proactively</a:t>
                      </a:r>
                      <a:r>
                        <a:rPr lang="en-US" sz="1600" baseline="0" dirty="0" smtClean="0"/>
                        <a:t> address patient/family needs</a:t>
                      </a:r>
                      <a:endParaRPr lang="en-US" sz="1600" dirty="0"/>
                    </a:p>
                  </a:txBody>
                  <a:tcPr/>
                </a:tc>
              </a:tr>
              <a:tr h="527185">
                <a:tc>
                  <a:txBody>
                    <a:bodyPr/>
                    <a:lstStyle/>
                    <a:p>
                      <a:r>
                        <a:rPr lang="en-US" sz="1600" dirty="0" smtClean="0"/>
                        <a:t>Quality</a:t>
                      </a:r>
                      <a:r>
                        <a:rPr lang="en-US" sz="1600" baseline="0" dirty="0" smtClean="0"/>
                        <a:t> improvement</a:t>
                      </a:r>
                      <a:endParaRPr lang="en-US" sz="1600" b="1" dirty="0"/>
                    </a:p>
                  </a:txBody>
                  <a:tcPr/>
                </a:tc>
                <a:tc>
                  <a:txBody>
                    <a:bodyPr/>
                    <a:lstStyle/>
                    <a:p>
                      <a:r>
                        <a:rPr lang="en-US" sz="1600" dirty="0" smtClean="0"/>
                        <a:t>Provider training</a:t>
                      </a:r>
                      <a:endParaRPr lang="en-US" sz="1600" dirty="0"/>
                    </a:p>
                  </a:txBody>
                  <a:tcPr/>
                </a:tc>
                <a:tc>
                  <a:txBody>
                    <a:bodyPr/>
                    <a:lstStyle/>
                    <a:p>
                      <a:r>
                        <a:rPr lang="en-US" sz="1600" dirty="0" smtClean="0"/>
                        <a:t>Drive value through system solutions, disseminated</a:t>
                      </a:r>
                      <a:r>
                        <a:rPr lang="en-US" sz="1600" baseline="0" dirty="0" smtClean="0"/>
                        <a:t> learning</a:t>
                      </a:r>
                      <a:endParaRPr lang="en-US" sz="1600" dirty="0"/>
                    </a:p>
                  </a:txBody>
                  <a:tcPr/>
                </a:tc>
              </a:tr>
            </a:tbl>
          </a:graphicData>
        </a:graphic>
      </p:graphicFrame>
      <p:sp>
        <p:nvSpPr>
          <p:cNvPr id="4" name="TextBox 3"/>
          <p:cNvSpPr txBox="1"/>
          <p:nvPr/>
        </p:nvSpPr>
        <p:spPr>
          <a:xfrm>
            <a:off x="152400" y="5715000"/>
            <a:ext cx="7239000" cy="954107"/>
          </a:xfrm>
          <a:prstGeom prst="rect">
            <a:avLst/>
          </a:prstGeom>
          <a:noFill/>
        </p:spPr>
        <p:txBody>
          <a:bodyPr wrap="square" rtlCol="0">
            <a:spAutoFit/>
          </a:bodyPr>
          <a:lstStyle/>
          <a:p>
            <a:r>
              <a:rPr lang="en-US" sz="1400" dirty="0" smtClean="0"/>
              <a:t>Developed by Tom Gallagher, MD, Professor Department of Medicine and Bioethics and Humanities at University of Washington and </a:t>
            </a:r>
            <a:r>
              <a:rPr lang="en-US" sz="1400" dirty="0"/>
              <a:t>Michelle M. Mello, JD, </a:t>
            </a:r>
            <a:r>
              <a:rPr lang="en-US" sz="1400" dirty="0" smtClean="0"/>
              <a:t>PhD, Professor </a:t>
            </a:r>
            <a:r>
              <a:rPr lang="en-US" sz="1400" dirty="0"/>
              <a:t>of Law, Stanford Law </a:t>
            </a:r>
            <a:r>
              <a:rPr lang="en-US" sz="1400" dirty="0" smtClean="0"/>
              <a:t>School, Professor </a:t>
            </a:r>
            <a:r>
              <a:rPr lang="en-US" sz="1400" dirty="0"/>
              <a:t>of Health Research and Policy, Stanford University School of Medicine</a:t>
            </a:r>
          </a:p>
        </p:txBody>
      </p:sp>
      <p:sp>
        <p:nvSpPr>
          <p:cNvPr id="3" name="Footer Placeholder 2"/>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25894D6-8D97-4F5F-8FE9-35CAB6BDE8B4}" type="slidenum">
              <a:rPr lang="en-US" smtClean="0">
                <a:solidFill>
                  <a:prstClr val="white"/>
                </a:solidFill>
              </a:rPr>
              <a:pPr/>
              <a:t>7</a:t>
            </a:fld>
            <a:endParaRPr lang="en-US" dirty="0">
              <a:solidFill>
                <a:prstClr val="white"/>
              </a:solidFill>
            </a:endParaRPr>
          </a:p>
        </p:txBody>
      </p:sp>
    </p:spTree>
    <p:extLst>
      <p:ext uri="{BB962C8B-B14F-4D97-AF65-F5344CB8AC3E}">
        <p14:creationId xmlns:p14="http://schemas.microsoft.com/office/powerpoint/2010/main" val="935542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The CANDOR Process </a:t>
            </a:r>
            <a:endParaRPr lang="en-US" sz="3600" dirty="0"/>
          </a:p>
        </p:txBody>
      </p:sp>
      <p:sp>
        <p:nvSpPr>
          <p:cNvPr id="5" name="Footer Placeholder 4"/>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6" name="Slide Number Placeholder 5"/>
          <p:cNvSpPr>
            <a:spLocks noGrp="1"/>
          </p:cNvSpPr>
          <p:nvPr>
            <p:ph type="sldNum" sz="quarter" idx="12"/>
          </p:nvPr>
        </p:nvSpPr>
        <p:spPr/>
        <p:txBody>
          <a:bodyPr/>
          <a:lstStyle/>
          <a:p>
            <a:fld id="{125894D6-8D97-4F5F-8FE9-35CAB6BDE8B4}" type="slidenum">
              <a:rPr lang="en-US" smtClean="0">
                <a:solidFill>
                  <a:prstClr val="white"/>
                </a:solidFill>
              </a:rPr>
              <a:pPr/>
              <a:t>8</a:t>
            </a:fld>
            <a:endParaRPr lang="en-US" dirty="0">
              <a:solidFill>
                <a:prstClr val="white"/>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891665"/>
            <a:ext cx="8686800" cy="5562324"/>
          </a:xfrm>
          <a:prstGeom prst="rect">
            <a:avLst/>
          </a:prstGeom>
        </p:spPr>
      </p:pic>
    </p:spTree>
    <p:extLst>
      <p:ext uri="{BB962C8B-B14F-4D97-AF65-F5344CB8AC3E}">
        <p14:creationId xmlns:p14="http://schemas.microsoft.com/office/powerpoint/2010/main" val="3387327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1. Identification of a CANDOR Event</a:t>
            </a:r>
            <a:endParaRPr lang="en-US" sz="3600" dirty="0"/>
          </a:p>
        </p:txBody>
      </p:sp>
      <p:sp>
        <p:nvSpPr>
          <p:cNvPr id="4" name="Footer Placeholder 3"/>
          <p:cNvSpPr>
            <a:spLocks noGrp="1"/>
          </p:cNvSpPr>
          <p:nvPr>
            <p:ph type="ftr" sz="quarter" idx="11"/>
          </p:nvPr>
        </p:nvSpPr>
        <p:spPr/>
        <p:txBody>
          <a:bodyPr/>
          <a:lstStyle/>
          <a:p>
            <a:r>
              <a:rPr lang="en-US" dirty="0" smtClean="0">
                <a:solidFill>
                  <a:prstClr val="white"/>
                </a:solidFill>
              </a:rPr>
              <a:t>Module 1</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125894D6-8D97-4F5F-8FE9-35CAB6BDE8B4}" type="slidenum">
              <a:rPr lang="en-US" smtClean="0">
                <a:solidFill>
                  <a:prstClr val="white"/>
                </a:solidFill>
              </a:rPr>
              <a:pPr/>
              <a:t>9</a:t>
            </a:fld>
            <a:endParaRPr lang="en-US" dirty="0">
              <a:solidFill>
                <a:prstClr val="white"/>
              </a:solidFill>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28600" y="914400"/>
            <a:ext cx="8686800" cy="5542043"/>
          </a:xfrm>
        </p:spPr>
      </p:pic>
      <p:sp>
        <p:nvSpPr>
          <p:cNvPr id="11" name="TextBox 10"/>
          <p:cNvSpPr txBox="1"/>
          <p:nvPr/>
        </p:nvSpPr>
        <p:spPr>
          <a:xfrm>
            <a:off x="838200" y="5779284"/>
            <a:ext cx="1371600" cy="707886"/>
          </a:xfrm>
          <a:prstGeom prst="rect">
            <a:avLst/>
          </a:prstGeom>
          <a:noFill/>
        </p:spPr>
        <p:txBody>
          <a:bodyPr wrap="square" rtlCol="0">
            <a:spAutoFit/>
          </a:bodyPr>
          <a:lstStyle/>
          <a:p>
            <a:pPr algn="ctr"/>
            <a:r>
              <a:rPr lang="en-US" sz="2000" dirty="0">
                <a:solidFill>
                  <a:prstClr val="black"/>
                </a:solidFill>
                <a:latin typeface="Arial" panose="020B0604020202020204" pitchFamily="34" charset="0"/>
                <a:cs typeface="Arial" panose="020B0604020202020204" pitchFamily="34" charset="0"/>
              </a:rPr>
              <a:t>Clock Starts</a:t>
            </a:r>
          </a:p>
        </p:txBody>
      </p:sp>
      <p:pic>
        <p:nvPicPr>
          <p:cNvPr id="12" name="Picture 2" descr="a photo of a stopwatch" title="stopwat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0290" y="4800979"/>
            <a:ext cx="967419" cy="967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6738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2_PatientSafetyPag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PatientSafetyPag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2124</TotalTime>
  <Words>2449</Words>
  <Application>Microsoft Office PowerPoint</Application>
  <PresentationFormat>On-screen Show (4:3)</PresentationFormat>
  <Paragraphs>220</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2_PatientSafetyPage1</vt:lpstr>
      <vt:lpstr>5_PatientSafetyPage2+</vt:lpstr>
      <vt:lpstr>Communication and Optimal Resolution  (CANDOR)  Toolkit</vt:lpstr>
      <vt:lpstr>Objectives</vt:lpstr>
      <vt:lpstr>What Is the CANDOR Process?</vt:lpstr>
      <vt:lpstr>What Is a CANDOR event?</vt:lpstr>
      <vt:lpstr>CANDOR Process Goals</vt:lpstr>
      <vt:lpstr>Introduction to Communication and Optimal Resolution (CANDOR) - Video</vt:lpstr>
      <vt:lpstr>A Paradigm Shift</vt:lpstr>
      <vt:lpstr>The CANDOR Process </vt:lpstr>
      <vt:lpstr>1. Identification of a CANDOR Event</vt:lpstr>
      <vt:lpstr>2. CANDOR System Activation</vt:lpstr>
      <vt:lpstr>3. Response and Disclosure</vt:lpstr>
      <vt:lpstr>4. Investigation and Analysis</vt:lpstr>
      <vt:lpstr>4. Investigation and Analysis:  Post-Event Process</vt:lpstr>
      <vt:lpstr>5. Resolution</vt:lpstr>
      <vt:lpstr>Toolkit Purpose and Structure</vt:lpstr>
    </vt:vector>
  </TitlesOfParts>
  <Company>American Hospital Association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 Communication and Optimal Resolution (CANDOR) Toolkit Module 1: An Overview of the CANDOR Process</dc:title>
  <dc:subject>Module 1: Overview of steps necessary to implement CANDOR process in health care organizations, purpose of toolkit and how it can be used in your organization.</dc:subject>
  <dc:creator>Agency for Healthcare Research and Quality</dc:creator>
  <cp:keywords>optimal resolution, communication, patients and families, patient and family engagement, safety events, patient safety, resolution, overview</cp:keywords>
  <cp:lastModifiedBy>Windows User</cp:lastModifiedBy>
  <cp:revision>144</cp:revision>
  <cp:lastPrinted>2015-08-05T13:08:57Z</cp:lastPrinted>
  <dcterms:created xsi:type="dcterms:W3CDTF">2015-05-27T16:28:49Z</dcterms:created>
  <dcterms:modified xsi:type="dcterms:W3CDTF">2016-05-19T19:52:31Z</dcterms:modified>
</cp:coreProperties>
</file>