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sldIdLst>
    <p:sldId id="256" r:id="rId3"/>
    <p:sldId id="257" r:id="rId4"/>
    <p:sldId id="275" r:id="rId5"/>
    <p:sldId id="259" r:id="rId6"/>
    <p:sldId id="258" r:id="rId7"/>
    <p:sldId id="260" r:id="rId8"/>
    <p:sldId id="276" r:id="rId9"/>
    <p:sldId id="284" r:id="rId10"/>
    <p:sldId id="286" r:id="rId11"/>
    <p:sldId id="287" r:id="rId12"/>
    <p:sldId id="285" r:id="rId13"/>
    <p:sldId id="279" r:id="rId14"/>
    <p:sldId id="289" r:id="rId15"/>
    <p:sldId id="274"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man, Dawn" initials="DH" lastIdx="2" clrIdx="0"/>
  <p:cmAuthor id="7" name="AHRQ" initials="KAR" lastIdx="2" clrIdx="7"/>
  <p:cmAuthor id="1" name="Wojcik, Anna" initials="AW" lastIdx="12" clrIdx="1"/>
  <p:cmAuthor id="2" name="Greising, Cynthia" initials="GC" lastIdx="12" clrIdx="2"/>
  <p:cmAuthor id="3" name="Wojcik, Anna" initials="WA" lastIdx="15" clrIdx="3">
    <p:extLst/>
  </p:cmAuthor>
  <p:cmAuthor id="4" name="Herman, Dawn" initials="HD" lastIdx="10" clrIdx="4">
    <p:extLst/>
  </p:cmAuthor>
  <p:cmAuthor id="5" name="Sue Collier" initials="Sue" lastIdx="0" clrIdx="5"/>
  <p:cmAuthor id="6" name="Edson, Barbara" initials="EB" lastIdx="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57989" autoAdjust="0"/>
  </p:normalViewPr>
  <p:slideViewPr>
    <p:cSldViewPr>
      <p:cViewPr>
        <p:scale>
          <a:sx n="69" d="100"/>
          <a:sy n="69" d="100"/>
        </p:scale>
        <p:origin x="-924" y="-72"/>
      </p:cViewPr>
      <p:guideLst>
        <p:guide orient="horz" pos="2160"/>
        <p:guide pos="2880"/>
      </p:guideLst>
    </p:cSldViewPr>
  </p:slideViewPr>
  <p:outlineViewPr>
    <p:cViewPr>
      <p:scale>
        <a:sx n="33" d="100"/>
        <a:sy n="33" d="100"/>
      </p:scale>
      <p:origin x="0" y="-4596"/>
    </p:cViewPr>
  </p:outlineViewPr>
  <p:notesTextViewPr>
    <p:cViewPr>
      <p:scale>
        <a:sx n="1" d="1"/>
        <a:sy n="1" d="1"/>
      </p:scale>
      <p:origin x="0" y="0"/>
    </p:cViewPr>
  </p:notesTextViewPr>
  <p:sorterViewPr>
    <p:cViewPr>
      <p:scale>
        <a:sx n="120" d="100"/>
        <a:sy n="120" d="100"/>
      </p:scale>
      <p:origin x="0" y="0"/>
    </p:cViewPr>
  </p:sorterViewPr>
  <p:notesViewPr>
    <p:cSldViewPr showGuides="1">
      <p:cViewPr>
        <p:scale>
          <a:sx n="60" d="100"/>
          <a:sy n="60" d="100"/>
        </p:scale>
        <p:origin x="-2748" y="1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B3BE6-5433-420D-B243-ECCEA6A74948}" type="datetimeFigureOut">
              <a:rPr lang="en-US" smtClean="0"/>
              <a:t>5/19/2016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18B10-1A83-424C-8DEE-86482945357C}" type="slidenum">
              <a:rPr lang="en-US" smtClean="0"/>
              <a:t>‹#›</a:t>
            </a:fld>
            <a:endParaRPr lang="en-US" dirty="0"/>
          </a:p>
        </p:txBody>
      </p:sp>
    </p:spTree>
    <p:extLst>
      <p:ext uri="{BB962C8B-B14F-4D97-AF65-F5344CB8AC3E}">
        <p14:creationId xmlns:p14="http://schemas.microsoft.com/office/powerpoint/2010/main" val="261291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8/igchangemgmt.html" TargetMode="External"/><Relationship Id="rId7" Type="http://schemas.openxmlformats.org/officeDocument/2006/relationships/hyperlink" Target="https://www.justculture.or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ahrq.gov/professionals/education/curriculum-tools/cusptoolkit/modules/apply/index.html" TargetMode="External"/><Relationship Id="rId5" Type="http://schemas.openxmlformats.org/officeDocument/2006/relationships/hyperlink" Target="http://www.ahrq.gov/professionals/education/curriculum-tools/cusptoolkit/modules/engage/index.html" TargetMode="External"/><Relationship Id="rId4" Type="http://schemas.openxmlformats.org/officeDocument/2006/relationships/hyperlink" Target="http://www.ahrq.gov/professionals/education/curriculum-tools/teamstepps/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defRPr/>
            </a:pPr>
            <a:r>
              <a:rPr lang="en-US" sz="1200" kern="1200" dirty="0" smtClean="0">
                <a:solidFill>
                  <a:schemeClr val="tx1"/>
                </a:solidFill>
                <a:effectLst/>
                <a:latin typeface="+mn-lt"/>
                <a:ea typeface="+mn-ea"/>
                <a:cs typeface="+mn-cs"/>
              </a:rPr>
              <a:t>Module 2 of</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a:t>
            </a:r>
            <a:r>
              <a:rPr lang="en-US" sz="1200" u="none" kern="1200" dirty="0" smtClean="0">
                <a:solidFill>
                  <a:schemeClr val="tx1"/>
                </a:solidFill>
                <a:effectLst/>
                <a:latin typeface="+mn-lt"/>
                <a:ea typeface="+mn-ea"/>
                <a:cs typeface="+mn-cs"/>
              </a:rPr>
              <a:t>CANDOR Toolkit</a:t>
            </a:r>
            <a:r>
              <a:rPr lang="en-US" sz="1200" u="none"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describes the importance of obtaining organizational support for </a:t>
            </a:r>
            <a:r>
              <a:rPr lang="en-US" sz="1200" u="none" kern="1200" baseline="0" dirty="0" smtClean="0">
                <a:solidFill>
                  <a:schemeClr val="tx1"/>
                </a:solidFill>
                <a:effectLst/>
                <a:latin typeface="+mn-lt"/>
                <a:ea typeface="+mn-ea"/>
                <a:cs typeface="+mn-cs"/>
              </a:rPr>
              <a:t>CANDOR </a:t>
            </a:r>
            <a:r>
              <a:rPr lang="en-US" sz="1200" kern="1200" baseline="0" dirty="0" smtClean="0">
                <a:solidFill>
                  <a:schemeClr val="tx1"/>
                </a:solidFill>
                <a:effectLst/>
                <a:latin typeface="+mn-lt"/>
                <a:ea typeface="+mn-ea"/>
                <a:cs typeface="+mn-cs"/>
              </a:rPr>
              <a:t>implementation. This module</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focuses on the role of </a:t>
            </a:r>
            <a:r>
              <a:rPr lang="en-US" sz="1200" u="none" kern="1200" baseline="0" dirty="0" smtClean="0">
                <a:solidFill>
                  <a:schemeClr val="tx1"/>
                </a:solidFill>
                <a:effectLst/>
                <a:latin typeface="+mn-lt"/>
                <a:ea typeface="+mn-ea"/>
                <a:cs typeface="+mn-cs"/>
              </a:rPr>
              <a:t>organizational leaders</a:t>
            </a:r>
            <a:r>
              <a:rPr lang="en-US" sz="1200" kern="1200" baseline="0" dirty="0" smtClean="0">
                <a:solidFill>
                  <a:schemeClr val="tx1"/>
                </a:solidFill>
                <a:effectLst/>
                <a:latin typeface="+mn-lt"/>
                <a:ea typeface="+mn-ea"/>
                <a:cs typeface="+mn-cs"/>
              </a:rPr>
              <a:t>, </a:t>
            </a:r>
            <a:r>
              <a:rPr lang="en-US" sz="1200" u="none" kern="1200" baseline="0" dirty="0" smtClean="0">
                <a:solidFill>
                  <a:schemeClr val="tx1"/>
                </a:solidFill>
                <a:effectLst/>
                <a:latin typeface="+mn-lt"/>
                <a:ea typeface="+mn-ea"/>
                <a:cs typeface="+mn-cs"/>
              </a:rPr>
              <a:t>risk management</a:t>
            </a:r>
            <a:r>
              <a:rPr lang="en-US" sz="1200" kern="1200" baseline="0" dirty="0" smtClean="0">
                <a:solidFill>
                  <a:schemeClr val="tx1"/>
                </a:solidFill>
                <a:effectLst/>
                <a:latin typeface="+mn-lt"/>
                <a:ea typeface="+mn-ea"/>
                <a:cs typeface="+mn-cs"/>
              </a:rPr>
              <a:t>, and </a:t>
            </a:r>
            <a:r>
              <a:rPr lang="en-US" sz="1200" u="none" kern="1200" baseline="0" dirty="0" smtClean="0">
                <a:solidFill>
                  <a:schemeClr val="tx1"/>
                </a:solidFill>
                <a:effectLst/>
                <a:latin typeface="+mn-lt"/>
                <a:ea typeface="+mn-ea"/>
                <a:cs typeface="+mn-cs"/>
              </a:rPr>
              <a:t>frontline staff</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implementation of the </a:t>
            </a:r>
            <a:r>
              <a:rPr lang="en-US" sz="1200" u="none" kern="1200" baseline="0" dirty="0" smtClean="0">
                <a:solidFill>
                  <a:schemeClr val="tx1"/>
                </a:solidFill>
                <a:effectLst/>
                <a:latin typeface="+mn-lt"/>
                <a:ea typeface="+mn-ea"/>
                <a:cs typeface="+mn-cs"/>
              </a:rPr>
              <a:t>CANDOR process.</a:t>
            </a:r>
            <a:r>
              <a:rPr lang="en-US" sz="1200" kern="1200" baseline="0" dirty="0" smtClean="0">
                <a:solidFill>
                  <a:schemeClr val="tx1"/>
                </a:solidFill>
                <a:effectLst/>
                <a:latin typeface="+mn-lt"/>
                <a:ea typeface="+mn-ea"/>
                <a:cs typeface="+mn-cs"/>
              </a:rPr>
              <a:t> To embed the CANDOR process in an organization, all leaders, caregivers, and staff need</a:t>
            </a:r>
            <a:r>
              <a:rPr lang="en-US" sz="1200" kern="1200" dirty="0" smtClean="0">
                <a:solidFill>
                  <a:schemeClr val="tx1"/>
                </a:solidFill>
                <a:effectLst/>
                <a:latin typeface="+mn-lt"/>
                <a:ea typeface="+mn-ea"/>
                <a:cs typeface="+mn-cs"/>
              </a:rPr>
              <a:t> to be </a:t>
            </a:r>
            <a:r>
              <a:rPr lang="en-US" sz="1200" kern="1200" baseline="0" dirty="0" smtClean="0">
                <a:solidFill>
                  <a:schemeClr val="tx1"/>
                </a:solidFill>
                <a:effectLst/>
                <a:latin typeface="+mn-lt"/>
                <a:ea typeface="+mn-ea"/>
                <a:cs typeface="+mn-cs"/>
              </a:rPr>
              <a:t>educated on and support the CANDOR process.</a:t>
            </a:r>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1</a:t>
            </a:fld>
            <a:endParaRPr lang="en-US" dirty="0"/>
          </a:p>
        </p:txBody>
      </p:sp>
    </p:spTree>
    <p:extLst>
      <p:ext uri="{BB962C8B-B14F-4D97-AF65-F5344CB8AC3E}">
        <p14:creationId xmlns:p14="http://schemas.microsoft.com/office/powerpoint/2010/main" val="38802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improve outcomes, human error, at-risk behavior, and reckless behavior should each</a:t>
            </a:r>
            <a:r>
              <a:rPr lang="en-US" baseline="0" dirty="0" smtClean="0"/>
              <a:t> </a:t>
            </a:r>
            <a:r>
              <a:rPr lang="en-US" dirty="0" smtClean="0"/>
              <a:t>be managed appropriately.</a:t>
            </a:r>
          </a:p>
          <a:p>
            <a:pPr marL="171450" indent="-171450">
              <a:buFont typeface="Arial" panose="020B0604020202020204" pitchFamily="34" charset="0"/>
              <a:buChar char="•"/>
            </a:pPr>
            <a:r>
              <a:rPr lang="en-US" b="0" dirty="0" smtClean="0"/>
              <a:t>Human error </a:t>
            </a:r>
            <a:r>
              <a:rPr lang="en-US" dirty="0" smtClean="0"/>
              <a:t>is a product of both system design and behavioral choices. Human error can be managed through changes in processes, procedures, training, system design, or work environment. The proper management approach is to console providers who have committed a human error and to ensure proper systems and procedures are in place to support future appropriate choices.</a:t>
            </a:r>
          </a:p>
          <a:p>
            <a:pPr marL="171450" indent="-171450">
              <a:buFont typeface="Arial" panose="020B0604020202020204" pitchFamily="34" charset="0"/>
              <a:buChar char="•"/>
            </a:pPr>
            <a:r>
              <a:rPr lang="en-US" b="0" dirty="0" smtClean="0"/>
              <a:t>At-risk behavior </a:t>
            </a:r>
            <a:r>
              <a:rPr lang="en-US" dirty="0" smtClean="0"/>
              <a:t>is an active choice to engage in risky activity through a belief that the risk was either insignificant or justified for a particular outcome. The best approach to dealing with at-risk behavior is to remove any incentives for engaging in it and to verify the system encourages healthy, risk-reducing behaviors.</a:t>
            </a:r>
          </a:p>
          <a:p>
            <a:pPr marL="171450" indent="-171450">
              <a:buFont typeface="Arial" panose="020B0604020202020204" pitchFamily="34" charset="0"/>
              <a:buChar char="•"/>
            </a:pPr>
            <a:r>
              <a:rPr lang="en-US" b="0" dirty="0" smtClean="0"/>
              <a:t>Reckless behavior </a:t>
            </a:r>
            <a:r>
              <a:rPr lang="en-US" dirty="0" smtClean="0"/>
              <a:t>is a conscious disregard of substantial and unjustifiable risk. When reckless behavior has occurred, it must be met with remedial or punitive action to decrease or eliminate the chances the behavior will reoccur.</a:t>
            </a:r>
          </a:p>
          <a:p>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10</a:t>
            </a:fld>
            <a:endParaRPr lang="en-US" dirty="0"/>
          </a:p>
        </p:txBody>
      </p:sp>
    </p:spTree>
    <p:extLst>
      <p:ext uri="{BB962C8B-B14F-4D97-AF65-F5344CB8AC3E}">
        <p14:creationId xmlns:p14="http://schemas.microsoft.com/office/powerpoint/2010/main" val="302694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Within the </a:t>
            </a:r>
            <a:r>
              <a:rPr lang="en-US" u="none" dirty="0" smtClean="0"/>
              <a:t>Just Culture </a:t>
            </a:r>
            <a:r>
              <a:rPr lang="en-US" dirty="0" smtClean="0"/>
              <a:t>model, five elements contribute to improved outcomes. These 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Mission, values, and expectations.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System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Behavioral choices.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Learning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a:t>
            </a:r>
            <a:r>
              <a:rPr lang="en-US" baseline="0" dirty="0" smtClean="0"/>
              <a:t> </a:t>
            </a:r>
            <a:r>
              <a:rPr lang="en-US" dirty="0" smtClean="0"/>
              <a:t>Accountability and justice.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Mission, values, and expectations</a:t>
            </a:r>
            <a:r>
              <a:rPr lang="en-US" b="1" dirty="0" smtClean="0"/>
              <a:t>—</a:t>
            </a:r>
            <a:r>
              <a:rPr lang="en-US" dirty="0" smtClean="0"/>
              <a:t>For an organization to effectively fulfill its purpose, it must first define its mission and articulate values and expectations that align with that mission. Perfection is not a productive expectation because it is unattainable. Rather, an organization should set improvement as a goal.</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System design</a:t>
            </a:r>
            <a:r>
              <a:rPr lang="en-US" b="1" baseline="0" dirty="0" smtClean="0"/>
              <a:t>—</a:t>
            </a:r>
            <a:r>
              <a:rPr lang="en-US" dirty="0" smtClean="0"/>
              <a:t>Humans are fallible and occasionally make mistakes, either through inadvertent errors or risky behaviors. To achieve optimal outcomes, organizations must design robust systems that minimize risks. Forcing functions, checks, and redundancies are some features of systems intended to minimize the risk of error.</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Behavioral choices</a:t>
            </a:r>
            <a:r>
              <a:rPr lang="en-US" b="0" baseline="0" dirty="0" smtClean="0"/>
              <a:t> </a:t>
            </a:r>
            <a:r>
              <a:rPr lang="en-US" b="1" baseline="0" dirty="0" smtClean="0"/>
              <a:t>—</a:t>
            </a:r>
            <a:r>
              <a:rPr lang="en-US" dirty="0" smtClean="0"/>
              <a:t>Managing human behavior is essential to refining outcomes. It is critical to reinforce behaviors that will reduce risk and deter behaviors that increase risk.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Learning systems</a:t>
            </a:r>
            <a:r>
              <a:rPr lang="en-US" b="1" baseline="0" dirty="0" smtClean="0"/>
              <a:t>—</a:t>
            </a:r>
            <a:r>
              <a:rPr lang="en-US" dirty="0" smtClean="0"/>
              <a:t>By establishing learning systems, organizations can manage both systems and human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Accountability and justice</a:t>
            </a:r>
            <a:r>
              <a:rPr lang="en-US" b="1" dirty="0" smtClean="0"/>
              <a:t>—</a:t>
            </a:r>
            <a:r>
              <a:rPr lang="en-US" dirty="0" smtClean="0"/>
              <a:t>Accountability in a Just Culture environment is about more than simply blaming a person whenever a patient is harmed. In a Just Culture environment, the quality of behavioral choices should be emphasized more than the outcome of the choices, which may or may not have resulted in harm.</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Organizations that strive to establish a culture</a:t>
            </a:r>
            <a:r>
              <a:rPr lang="en-US" sz="1200" kern="1200" baseline="0" dirty="0" smtClean="0">
                <a:solidFill>
                  <a:schemeClr val="tx1"/>
                </a:solidFill>
                <a:effectLst/>
                <a:latin typeface="+mn-lt"/>
                <a:ea typeface="+mn-ea"/>
                <a:cs typeface="+mn-cs"/>
              </a:rPr>
              <a:t> of safety </a:t>
            </a:r>
            <a:r>
              <a:rPr lang="en-US" sz="1200" kern="1200" dirty="0" smtClean="0">
                <a:solidFill>
                  <a:schemeClr val="tx1"/>
                </a:solidFill>
                <a:effectLst/>
                <a:latin typeface="+mn-lt"/>
                <a:ea typeface="+mn-ea"/>
                <a:cs typeface="+mn-cs"/>
              </a:rPr>
              <a:t>should support the five elements of a Just Culture to promote candid, caring communications and timely resolution of harmful events.</a:t>
            </a:r>
            <a:r>
              <a:rPr lang="en-US" sz="1200" kern="1200" baseline="0" dirty="0" smtClean="0">
                <a:solidFill>
                  <a:schemeClr val="tx1"/>
                </a:solidFill>
                <a:effectLst/>
                <a:latin typeface="+mn-lt"/>
                <a:ea typeface="+mn-ea"/>
                <a:cs typeface="+mn-cs"/>
              </a:rPr>
              <a:t> </a:t>
            </a:r>
            <a:r>
              <a:rPr lang="en-US" baseline="0" dirty="0" smtClean="0"/>
              <a:t>For more information on Just Culture, see the Apply CUSP module of the AHRQ CUSP Toolkit. </a:t>
            </a:r>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11</a:t>
            </a:fld>
            <a:endParaRPr lang="en-US" dirty="0"/>
          </a:p>
        </p:txBody>
      </p:sp>
    </p:spTree>
    <p:extLst>
      <p:ext uri="{BB962C8B-B14F-4D97-AF65-F5344CB8AC3E}">
        <p14:creationId xmlns:p14="http://schemas.microsoft.com/office/powerpoint/2010/main" val="171436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Individual staff also have an important role in applying </a:t>
            </a:r>
            <a:r>
              <a:rPr lang="en-US" u="none" baseline="0" dirty="0" smtClean="0"/>
              <a:t>Just Culture </a:t>
            </a:r>
            <a:r>
              <a:rPr lang="en-US" baseline="0" dirty="0" smtClean="0"/>
              <a:t>principles. Individual staff must recognize when they are engaging in at-risk behavior and how their behavior might cause unjustifiable harm to patients. More importantly, staff must hold themselves and others accountable for making appropriate choices. This accountability is best demonstrated through peer-to-peer coaching, which is one of the hallmarks of a </a:t>
            </a:r>
            <a:r>
              <a:rPr lang="en-US" u="none" baseline="0" dirty="0" smtClean="0"/>
              <a:t>Just Culture and</a:t>
            </a:r>
            <a:r>
              <a:rPr lang="en-US" baseline="0" dirty="0" smtClean="0"/>
              <a:t> TeamSTEPPS. Let’s watch this video which demonstrates peer-to-peer coaching and accountability.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[After watching the video] Think about the behavior exhibited by the two colleagues. How does it support accountability in a Just Culture? How does the behavior of staff support a culture of safety?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For more information on this video, and to see a debrief on accountability, see the AHRQ CUSP Toolkit and the linked video.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trike="noStrike"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trike="noStrike" baseline="0" dirty="0" smtClean="0"/>
              <a:t>In the next module, we will discuss assessment of organizational readiness for change, which is the next step in building the infrastructure to implement the </a:t>
            </a:r>
            <a:r>
              <a:rPr lang="en-US" u="none" strike="noStrike" baseline="0" dirty="0" smtClean="0"/>
              <a:t>CANDOR process</a:t>
            </a:r>
            <a:r>
              <a:rPr lang="en-US" strike="noStrike" baseline="0" dirty="0" smtClean="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lvl="0" indent="0">
              <a:buFont typeface="+mj-lt"/>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12</a:t>
            </a:fld>
            <a:endParaRPr lang="en-US" dirty="0"/>
          </a:p>
        </p:txBody>
      </p:sp>
    </p:spTree>
    <p:extLst>
      <p:ext uri="{BB962C8B-B14F-4D97-AF65-F5344CB8AC3E}">
        <p14:creationId xmlns:p14="http://schemas.microsoft.com/office/powerpoint/2010/main" val="384469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91000"/>
            <a:ext cx="6096000" cy="4953000"/>
          </a:xfrm>
        </p:spPr>
        <p:txBody>
          <a:bodyPr/>
          <a:lstStyle/>
          <a:p>
            <a:r>
              <a:rPr lang="en-US" strike="noStrike" dirty="0" smtClean="0">
                <a:effectLst>
                  <a:outerShdw blurRad="38100" dist="38100" dir="2700000" algn="tl">
                    <a:srgbClr val="000000">
                      <a:alpha val="43137"/>
                    </a:srgbClr>
                  </a:outerShdw>
                </a:effectLst>
              </a:rPr>
              <a:t>By supporting a just culture,</a:t>
            </a:r>
            <a:r>
              <a:rPr lang="en-US" strike="noStrike" baseline="0" dirty="0" smtClean="0">
                <a:effectLst>
                  <a:outerShdw blurRad="38100" dist="38100" dir="2700000" algn="tl">
                    <a:srgbClr val="000000">
                      <a:alpha val="43137"/>
                    </a:srgbClr>
                  </a:outerShdw>
                </a:effectLst>
              </a:rPr>
              <a:t> where staff do not fear a punitive response to errors and reporting, leaders build staff support </a:t>
            </a:r>
            <a:r>
              <a:rPr lang="en-US" strike="noStrike" dirty="0" smtClean="0">
                <a:effectLst>
                  <a:outerShdw blurRad="38100" dist="38100" dir="2700000" algn="tl">
                    <a:srgbClr val="000000">
                      <a:alpha val="43137"/>
                    </a:srgbClr>
                  </a:outerShdw>
                </a:effectLst>
              </a:rPr>
              <a:t>for </a:t>
            </a:r>
            <a:r>
              <a:rPr lang="en-US" u="none" strike="noStrike" dirty="0" smtClean="0">
                <a:effectLst>
                  <a:outerShdw blurRad="38100" dist="38100" dir="2700000" algn="tl">
                    <a:srgbClr val="000000">
                      <a:alpha val="43137"/>
                    </a:srgbClr>
                  </a:outerShdw>
                </a:effectLst>
              </a:rPr>
              <a:t>CANDOR process</a:t>
            </a:r>
            <a:r>
              <a:rPr lang="en-US" strike="noStrike" dirty="0" smtClean="0">
                <a:effectLst>
                  <a:outerShdw blurRad="38100" dist="38100" dir="2700000" algn="tl">
                    <a:srgbClr val="000000">
                      <a:alpha val="43137"/>
                    </a:srgbClr>
                  </a:outerShdw>
                </a:effectLst>
              </a:rPr>
              <a:t> implementation. Understanding the </a:t>
            </a:r>
            <a:r>
              <a:rPr lang="en-US" u="none" strike="noStrike" dirty="0" smtClean="0">
                <a:effectLst>
                  <a:outerShdw blurRad="38100" dist="38100" dir="2700000" algn="tl">
                    <a:srgbClr val="000000">
                      <a:alpha val="43137"/>
                    </a:srgbClr>
                  </a:outerShdw>
                </a:effectLst>
              </a:rPr>
              <a:t>CANDOR</a:t>
            </a:r>
            <a:r>
              <a:rPr lang="en-US" u="none" strike="noStrike" baseline="0" dirty="0" smtClean="0">
                <a:effectLst>
                  <a:outerShdw blurRad="38100" dist="38100" dir="2700000" algn="tl">
                    <a:srgbClr val="000000">
                      <a:alpha val="43137"/>
                    </a:srgbClr>
                  </a:outerShdw>
                </a:effectLst>
              </a:rPr>
              <a:t> process </a:t>
            </a:r>
            <a:r>
              <a:rPr lang="en-US" strike="noStrike" baseline="0" dirty="0" smtClean="0">
                <a:effectLst>
                  <a:outerShdw blurRad="38100" dist="38100" dir="2700000" algn="tl">
                    <a:srgbClr val="000000">
                      <a:alpha val="43137"/>
                    </a:srgbClr>
                  </a:outerShdw>
                </a:effectLst>
              </a:rPr>
              <a:t>is important in engaging staff in CANDOR process implementation. </a:t>
            </a:r>
            <a:r>
              <a:rPr lang="en-US" strike="noStrike" dirty="0" smtClean="0">
                <a:effectLst>
                  <a:outerShdw blurRad="38100" dist="38100" dir="2700000" algn="tl">
                    <a:srgbClr val="000000">
                      <a:alpha val="43137"/>
                    </a:srgbClr>
                  </a:outerShdw>
                </a:effectLst>
              </a:rPr>
              <a:t>The Grand Rounds presentation materials are designed to introduce the CANDOR process to the organization.</a:t>
            </a:r>
            <a:r>
              <a:rPr lang="en-US" strike="noStrike" baseline="0" dirty="0" smtClean="0">
                <a:effectLst>
                  <a:outerShdw blurRad="38100" dist="38100" dir="2700000" algn="tl">
                    <a:srgbClr val="000000">
                      <a:alpha val="43137"/>
                    </a:srgbClr>
                  </a:outerShdw>
                </a:effectLst>
              </a:rPr>
              <a:t> </a:t>
            </a:r>
            <a:r>
              <a:rPr lang="en-US" strike="noStrike" dirty="0" smtClean="0">
                <a:effectLst>
                  <a:outerShdw blurRad="38100" dist="38100" dir="2700000" algn="tl">
                    <a:srgbClr val="000000">
                      <a:alpha val="43137"/>
                    </a:srgbClr>
                  </a:outerShdw>
                </a:effectLst>
              </a:rPr>
              <a:t>The organization can request that staff watch the Grand Rounds video or use the presentation slides and notes to personalize a presentation to a particular team. </a:t>
            </a:r>
          </a:p>
          <a:p>
            <a:endParaRPr lang="en-US" strike="noStrike" dirty="0" smtClean="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smtClean="0"/>
              <a:t>In the next module, we will discuss assessment of organizational readiness for change, which is the next step in building the infrastructure to implement the CANDOR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trike="sngStrike" dirty="0" smtClean="0"/>
          </a:p>
        </p:txBody>
      </p:sp>
      <p:sp>
        <p:nvSpPr>
          <p:cNvPr id="4" name="Slide Number Placeholder 3"/>
          <p:cNvSpPr>
            <a:spLocks noGrp="1"/>
          </p:cNvSpPr>
          <p:nvPr>
            <p:ph type="sldNum" sz="quarter" idx="10"/>
          </p:nvPr>
        </p:nvSpPr>
        <p:spPr/>
        <p:txBody>
          <a:bodyPr/>
          <a:lstStyle/>
          <a:p>
            <a:fld id="{9BD18B10-1A83-424C-8DEE-86482945357C}" type="slidenum">
              <a:rPr lang="en-US" smtClean="0"/>
              <a:t>13</a:t>
            </a:fld>
            <a:endParaRPr lang="en-US" dirty="0"/>
          </a:p>
        </p:txBody>
      </p:sp>
    </p:spTree>
    <p:extLst>
      <p:ext uri="{BB962C8B-B14F-4D97-AF65-F5344CB8AC3E}">
        <p14:creationId xmlns:p14="http://schemas.microsoft.com/office/powerpoint/2010/main" val="327176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91000"/>
            <a:ext cx="5943600" cy="4419600"/>
          </a:xfrm>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ea typeface="Times New Roman"/>
              </a:rPr>
              <a:t>Kotter J. Leading Change. Harvard Business School Press, Boston, MA, 1996, as cited in TeamSTEPPS </a:t>
            </a:r>
            <a:r>
              <a:rPr lang="en-US" sz="1200" dirty="0" smtClean="0">
                <a:solidFill>
                  <a:srgbClr val="000000"/>
                </a:solidFill>
                <a:ea typeface="Times New Roman"/>
              </a:rPr>
              <a:t>Fundamentals Course: Module 8. Change Management: Instructor's Slides: TeamSTEPPS Fundamentals Course. November 2008. Agency for Healthcare Research and Quality, Rockville, MD. </a:t>
            </a:r>
            <a:r>
              <a:rPr lang="en-US" sz="1200" u="sng" dirty="0" smtClean="0">
                <a:solidFill>
                  <a:srgbClr val="000000"/>
                </a:solidFill>
                <a:ea typeface="Times New Roman"/>
                <a:hlinkClick r:id="rId3"/>
              </a:rPr>
              <a:t>http://www.ahrq.gov/professionals/education/curriculum-tools/teamstepps/instructor/fundamentals/module8/igchangemgmt.html</a:t>
            </a:r>
            <a:r>
              <a:rPr lang="en-US" sz="1200" u="none" dirty="0" smtClean="0">
                <a:solidFill>
                  <a:srgbClr val="000000"/>
                </a:solidFill>
                <a:ea typeface="Times New Roman"/>
              </a:rPr>
              <a:t>.</a:t>
            </a:r>
            <a:r>
              <a:rPr lang="en-US" sz="1200" u="none" baseline="0" dirty="0" smtClean="0">
                <a:solidFill>
                  <a:srgbClr val="000000"/>
                </a:solidFill>
                <a:ea typeface="Times New Roman"/>
              </a:rPr>
              <a:t> </a:t>
            </a:r>
            <a:r>
              <a:rPr lang="en-US" dirty="0" smtClean="0"/>
              <a:t>Accessed on August 8, 2015.</a:t>
            </a:r>
            <a:r>
              <a:rPr lang="en-US"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TeamSTEPPS®: Strategies and Tools to Enhance Performance and Patient Safety. Rockville, MD: Agency for Healthcare Research and Quality.  </a:t>
            </a:r>
            <a:r>
              <a:rPr lang="en-US" dirty="0" smtClean="0">
                <a:hlinkClick r:id="rId4"/>
              </a:rPr>
              <a:t>http://www.ahrq.gov/professionals/education/curriculum-tools/teamstepps/index.html</a:t>
            </a:r>
            <a:r>
              <a:rPr lang="en-US" dirty="0" smtClean="0"/>
              <a:t>. Accessed August 8, 2015.</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Engage the Senior Executive module, CUSP Toolkit. Rockville, MD: Agency for Healthcare Research and Quality. </a:t>
            </a:r>
            <a:r>
              <a:rPr lang="en-US" dirty="0" smtClean="0">
                <a:hlinkClick r:id="rId5"/>
              </a:rPr>
              <a:t>http://www.ahrq.gov/professionals/education/curriculum-tools/cusptoolkit/modules/engage/index.html</a:t>
            </a:r>
            <a:r>
              <a:rPr lang="en-US" dirty="0" smtClean="0"/>
              <a:t>. Accessed on August 8, 2015.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2014 User Comparative Database Report, AHRQ Hospital Survey on Patient Safety Culture. Rockville, MD: Agency for Healthcare Research and Quality. http://www.ahrq.gov/professionals/quality-patient-safety/patientsafetyculture/hospital/2014/hosp14ch5.html. Accessed on August 14, 2015.</a:t>
            </a:r>
            <a:endParaRPr lang="en-US" sz="1200" baseline="0" dirty="0" smtClean="0">
              <a:solidFill>
                <a:srgbClr val="00000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Apply CUSP module, CUSP Toolkit. Rockville, MD: Agency for Healthcare Research and Quality. </a:t>
            </a:r>
            <a:r>
              <a:rPr lang="en-US" dirty="0" smtClean="0">
                <a:hlinkClick r:id="rId6"/>
              </a:rPr>
              <a:t>http://www.ahrq.gov/professionals/education/curriculum-tools/cusptoolkit/modules/apply/index.html</a:t>
            </a:r>
            <a:r>
              <a:rPr lang="en-US" dirty="0" smtClean="0"/>
              <a:t>. Accessed on August 8, 2015.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Marx, D. Just Culture. </a:t>
            </a:r>
            <a:r>
              <a:rPr lang="en-US" dirty="0" smtClean="0">
                <a:hlinkClick r:id="rId7"/>
              </a:rPr>
              <a:t>https://www.justculture.org</a:t>
            </a:r>
            <a:r>
              <a:rPr lang="en-US" dirty="0" smtClean="0"/>
              <a:t>. Accessed on August 14,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a typeface="Times New Roman"/>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rgbClr val="000000"/>
              </a:solidFill>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rgbClr val="000000"/>
              </a:solidFill>
              <a:ea typeface="Times New Roman"/>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14</a:t>
            </a:fld>
            <a:endParaRPr lang="en-US" dirty="0"/>
          </a:p>
        </p:txBody>
      </p:sp>
    </p:spTree>
    <p:extLst>
      <p:ext uri="{BB962C8B-B14F-4D97-AF65-F5344CB8AC3E}">
        <p14:creationId xmlns:p14="http://schemas.microsoft.com/office/powerpoint/2010/main" val="193082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the end of this module, the learner will be able to:</a:t>
            </a:r>
            <a:endParaRPr lang="en-US" baseline="0" dirty="0" smtClean="0"/>
          </a:p>
          <a:p>
            <a:pPr marL="171450" indent="-171450" fontAlgn="ctr">
              <a:buFont typeface="Arial" panose="020B0604020202020204" pitchFamily="34" charset="0"/>
              <a:buChar char="•"/>
            </a:pPr>
            <a:r>
              <a:rPr lang="en-US" sz="1200" dirty="0" smtClean="0"/>
              <a:t>Define the characteristics of successful senior leadership and risk management engagement to promote implementation of the </a:t>
            </a:r>
            <a:r>
              <a:rPr lang="en-US" sz="1200" u="none" dirty="0" smtClean="0"/>
              <a:t>CANDOR process</a:t>
            </a:r>
            <a:r>
              <a:rPr lang="en-US" sz="1200" dirty="0" smtClean="0"/>
              <a:t>.</a:t>
            </a:r>
          </a:p>
          <a:p>
            <a:pPr marL="171450" indent="-171450" fontAlgn="ctr">
              <a:buFont typeface="Arial" panose="020B0604020202020204" pitchFamily="34" charset="0"/>
              <a:buChar char="•"/>
            </a:pPr>
            <a:r>
              <a:rPr lang="en-US" sz="1200" dirty="0" smtClean="0"/>
              <a:t>Describe how to enhance leadership buy-in for the </a:t>
            </a:r>
            <a:r>
              <a:rPr lang="en-US" sz="1200" u="none" dirty="0" smtClean="0"/>
              <a:t>CANDOR process</a:t>
            </a:r>
            <a:r>
              <a:rPr lang="en-US" sz="1200" dirty="0" smtClean="0"/>
              <a:t>, including how to develop a business case for the CANDOR process. </a:t>
            </a:r>
          </a:p>
          <a:p>
            <a:pPr marL="171450" indent="-171450" fontAlgn="ctr">
              <a:buFont typeface="Arial" panose="020B0604020202020204" pitchFamily="34" charset="0"/>
              <a:buChar char="•"/>
            </a:pPr>
            <a:r>
              <a:rPr lang="en-US" sz="1200" dirty="0" smtClean="0"/>
              <a:t>Explain how </a:t>
            </a:r>
            <a:r>
              <a:rPr lang="en-US" sz="1200" u="none" dirty="0" smtClean="0"/>
              <a:t>Just Culture </a:t>
            </a:r>
            <a:r>
              <a:rPr lang="en-US" sz="1200" dirty="0" smtClean="0"/>
              <a:t>can enhance support for CANDOR process implementation.</a:t>
            </a:r>
          </a:p>
        </p:txBody>
      </p:sp>
      <p:sp>
        <p:nvSpPr>
          <p:cNvPr id="4" name="Slide Number Placeholder 3"/>
          <p:cNvSpPr>
            <a:spLocks noGrp="1"/>
          </p:cNvSpPr>
          <p:nvPr>
            <p:ph type="sldNum" sz="quarter" idx="10"/>
          </p:nvPr>
        </p:nvSpPr>
        <p:spPr/>
        <p:txBody>
          <a:bodyPr/>
          <a:lstStyle/>
          <a:p>
            <a:fld id="{9BD18B10-1A83-424C-8DEE-86482945357C}" type="slidenum">
              <a:rPr lang="en-US" smtClean="0"/>
              <a:t>2</a:t>
            </a:fld>
            <a:endParaRPr lang="en-US" dirty="0"/>
          </a:p>
        </p:txBody>
      </p:sp>
    </p:spTree>
    <p:extLst>
      <p:ext uri="{BB962C8B-B14F-4D97-AF65-F5344CB8AC3E}">
        <p14:creationId xmlns:p14="http://schemas.microsoft.com/office/powerpoint/2010/main" val="373489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114800"/>
          </a:xfrm>
        </p:spPr>
        <p:txBody>
          <a:bodyPr/>
          <a:lstStyle/>
          <a:p>
            <a:r>
              <a:rPr lang="en-US" dirty="0" smtClean="0"/>
              <a:t>Successful implementation and sustainment of the </a:t>
            </a:r>
            <a:r>
              <a:rPr lang="en-US" u="none" dirty="0" smtClean="0"/>
              <a:t>CANDOR process </a:t>
            </a:r>
            <a:r>
              <a:rPr lang="en-US" dirty="0" smtClean="0"/>
              <a:t>requires</a:t>
            </a:r>
            <a:r>
              <a:rPr lang="en-US" baseline="0" dirty="0" smtClean="0"/>
              <a:t> the entire organization’s input, support, and buy-in. Confirming</a:t>
            </a:r>
            <a:r>
              <a:rPr lang="en-US" dirty="0" smtClean="0"/>
              <a:t> s</a:t>
            </a:r>
            <a:r>
              <a:rPr lang="en-US" baseline="0" dirty="0" smtClean="0"/>
              <a:t>enior leadership and risk management engagement is an essential</a:t>
            </a:r>
            <a:r>
              <a:rPr lang="en-US" dirty="0" smtClean="0"/>
              <a:t> first step in building organizational support and buy-in.</a:t>
            </a:r>
          </a:p>
          <a:p>
            <a:endParaRPr lang="en-US" baseline="0" dirty="0" smtClean="0"/>
          </a:p>
          <a:p>
            <a:r>
              <a:rPr lang="en-US" baseline="0" dirty="0" smtClean="0"/>
              <a:t>Senior leadership might include staff with or without clinical backgrounds.</a:t>
            </a:r>
            <a:r>
              <a:rPr lang="en-US" dirty="0" smtClean="0"/>
              <a:t> Senior leaders may include </a:t>
            </a:r>
            <a:r>
              <a:rPr lang="en-US" baseline="0" dirty="0" smtClean="0"/>
              <a:t>the Director of Nursing, the Chief Medical Officer</a:t>
            </a:r>
            <a:r>
              <a:rPr lang="en-US" dirty="0" smtClean="0"/>
              <a:t>, the </a:t>
            </a:r>
            <a:r>
              <a:rPr lang="en-US" baseline="0" dirty="0" smtClean="0"/>
              <a:t>Chief Executive Officer, or Chief Operating Officer. Members of the senior leadership team understand</a:t>
            </a:r>
            <a:r>
              <a:rPr lang="en-US" dirty="0" smtClean="0"/>
              <a:t> </a:t>
            </a:r>
            <a:r>
              <a:rPr lang="en-US" baseline="0" dirty="0" smtClean="0"/>
              <a:t>the organization’s safety culture and its quality improvement and patient safety priorities. Senior leadership support is necessary</a:t>
            </a:r>
            <a:r>
              <a:rPr lang="en-US" dirty="0" smtClean="0"/>
              <a:t> to implement and sustain change across an </a:t>
            </a:r>
            <a:r>
              <a:rPr lang="en-US" baseline="0" dirty="0" smtClean="0"/>
              <a:t>organization.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risk managers in health care organizations are responsible for assessing, developing, implementing, and monitoring risk management plans with the goal of minimizing exposure. The </a:t>
            </a:r>
            <a:r>
              <a:rPr lang="en-US" u="none" baseline="0" dirty="0" smtClean="0"/>
              <a:t>CANDOR process </a:t>
            </a:r>
            <a:r>
              <a:rPr lang="en-US" baseline="0" dirty="0" smtClean="0"/>
              <a:t>directly impacts an organization’s risk management department and its processes.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vital that senior leadership and risk management leaders work together to</a:t>
            </a:r>
            <a:r>
              <a:rPr lang="en-US" dirty="0" smtClean="0"/>
              <a:t> implement the CANDOR process and the associated organizational changes necessary to sustain the process over time. Both of these leadership groups must be involved and engaged in the CANDOR process implementation work to achieve the desired goals.</a:t>
            </a:r>
            <a:endParaRPr lang="en-US" baseline="0" dirty="0" smtClean="0"/>
          </a:p>
        </p:txBody>
      </p:sp>
      <p:sp>
        <p:nvSpPr>
          <p:cNvPr id="4" name="Slide Number Placeholder 3"/>
          <p:cNvSpPr>
            <a:spLocks noGrp="1"/>
          </p:cNvSpPr>
          <p:nvPr>
            <p:ph type="sldNum" sz="quarter" idx="10"/>
          </p:nvPr>
        </p:nvSpPr>
        <p:spPr/>
        <p:txBody>
          <a:bodyPr/>
          <a:lstStyle/>
          <a:p>
            <a:fld id="{9BD18B10-1A83-424C-8DEE-86482945357C}" type="slidenum">
              <a:rPr lang="en-US" smtClean="0"/>
              <a:t>3</a:t>
            </a:fld>
            <a:endParaRPr lang="en-US" dirty="0"/>
          </a:p>
        </p:txBody>
      </p:sp>
    </p:spTree>
    <p:extLst>
      <p:ext uri="{BB962C8B-B14F-4D97-AF65-F5344CB8AC3E}">
        <p14:creationId xmlns:p14="http://schemas.microsoft.com/office/powerpoint/2010/main" val="9929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Collaboration among senior leadership and risk management</a:t>
            </a:r>
            <a:r>
              <a:rPr lang="en-US" dirty="0" smtClean="0"/>
              <a:t> </a:t>
            </a:r>
            <a:r>
              <a:rPr lang="en-US" baseline="0" dirty="0" smtClean="0"/>
              <a:t>in the </a:t>
            </a:r>
            <a:r>
              <a:rPr lang="en-US" u="none" baseline="0" dirty="0" smtClean="0"/>
              <a:t>CANDOR </a:t>
            </a:r>
            <a:r>
              <a:rPr lang="en-US" baseline="0" dirty="0" smtClean="0"/>
              <a:t>implementation process can help validate the work’s importance. Their collective involvement demonstrates to staff that leaders</a:t>
            </a:r>
            <a:r>
              <a:rPr lang="en-US" dirty="0" smtClean="0"/>
              <a:t> will support the staff’s efforts to </a:t>
            </a:r>
            <a:r>
              <a:rPr lang="en-US" baseline="0" dirty="0" smtClean="0"/>
              <a:t>make the necessary changes to improve safety. Senior leadership can also reinforce</a:t>
            </a:r>
            <a:r>
              <a:rPr lang="en-US" dirty="0" smtClean="0"/>
              <a:t> accountability for implementation of the process and goal achievement. Active engagement and buy-in from leadership across the organization can also enhance staff motivation to support the necessary changes.</a:t>
            </a:r>
          </a:p>
          <a:p>
            <a:endParaRPr lang="en-US" dirty="0" smtClean="0"/>
          </a:p>
          <a:p>
            <a:r>
              <a:rPr lang="en-US" dirty="0" smtClean="0"/>
              <a:t>Buy-in of all leaders can </a:t>
            </a:r>
            <a:r>
              <a:rPr lang="en-US" dirty="0"/>
              <a:t>help facilitate </a:t>
            </a:r>
            <a:r>
              <a:rPr lang="en-US" dirty="0" smtClean="0"/>
              <a:t>the overall change process within the organization. In module 3, we will discuss in greater detail</a:t>
            </a:r>
            <a:r>
              <a:rPr lang="en-US" baseline="0" dirty="0" smtClean="0"/>
              <a:t> </a:t>
            </a:r>
            <a:r>
              <a:rPr lang="en-US" dirty="0" smtClean="0"/>
              <a:t>Kotter’s 8-Step Process for Leading </a:t>
            </a:r>
            <a:r>
              <a:rPr lang="en-US" dirty="0"/>
              <a:t>Change </a:t>
            </a:r>
            <a:r>
              <a:rPr lang="en-US" dirty="0" smtClean="0"/>
              <a:t>model. This model </a:t>
            </a:r>
            <a:r>
              <a:rPr lang="en-US" dirty="0"/>
              <a:t>describes </a:t>
            </a:r>
            <a:r>
              <a:rPr lang="en-US" dirty="0" smtClean="0"/>
              <a:t>what must happen to achieve system-wide change; it also reinforces the vital role that senior leaders play in the change process.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on the change process, see the Change Management module of the TeamSTEPPS 2.0 Curriculum.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a typeface="Times New Roman"/>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BD18B10-1A83-424C-8DEE-86482945357C}" type="slidenum">
              <a:rPr lang="en-US" smtClean="0"/>
              <a:t>4</a:t>
            </a:fld>
            <a:endParaRPr lang="en-US" dirty="0"/>
          </a:p>
        </p:txBody>
      </p:sp>
    </p:spTree>
    <p:extLst>
      <p:ext uri="{BB962C8B-B14F-4D97-AF65-F5344CB8AC3E}">
        <p14:creationId xmlns:p14="http://schemas.microsoft.com/office/powerpoint/2010/main" val="397278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Senior leaders and risk managers can demonstrate their engagement in the </a:t>
            </a:r>
            <a:r>
              <a:rPr lang="en-US" u="none" baseline="0" dirty="0" smtClean="0"/>
              <a:t>CANDOR</a:t>
            </a:r>
            <a:r>
              <a:rPr lang="en-US" baseline="0" dirty="0" smtClean="0"/>
              <a:t> implementation process</a:t>
            </a:r>
            <a:r>
              <a:rPr lang="en-US" dirty="0" smtClean="0"/>
              <a:t> by: </a:t>
            </a:r>
            <a:r>
              <a:rPr lang="en-US" baseline="0" dirty="0" smtClean="0"/>
              <a:t>listening, learning, and partnering with staff </a:t>
            </a:r>
            <a:r>
              <a:rPr lang="en-US" dirty="0" smtClean="0"/>
              <a:t>throughout the implementation phase. </a:t>
            </a:r>
            <a:r>
              <a:rPr lang="en-US" baseline="0" dirty="0" smtClean="0"/>
              <a:t>If a senior leader or the risk management director are not </a:t>
            </a:r>
            <a:r>
              <a:rPr lang="en-US" dirty="0" smtClean="0"/>
              <a:t>the designated </a:t>
            </a:r>
            <a:r>
              <a:rPr lang="en-US" u="none" baseline="0" dirty="0" smtClean="0"/>
              <a:t>CANDOR Implementation Team Lead, they can support the CANDOR Implementation Team Lead by helping the </a:t>
            </a:r>
            <a:r>
              <a:rPr lang="en-US" baseline="0" dirty="0" smtClean="0"/>
              <a:t>team set goals, facilitating</a:t>
            </a:r>
            <a:r>
              <a:rPr lang="en-US" dirty="0" smtClean="0"/>
              <a:t> p</a:t>
            </a:r>
            <a:r>
              <a:rPr lang="en-US" baseline="0" dirty="0" smtClean="0"/>
              <a:t>rogress toward goals,</a:t>
            </a:r>
            <a:r>
              <a:rPr lang="en-US" dirty="0" smtClean="0"/>
              <a:t> and removing </a:t>
            </a:r>
            <a:r>
              <a:rPr lang="en-US" baseline="0" dirty="0" smtClean="0"/>
              <a:t>identified barriers</a:t>
            </a:r>
            <a:r>
              <a:rPr lang="en-US" dirty="0" smtClean="0"/>
              <a:t> to progress.  The CANDOR Implementation Team Lead is the </a:t>
            </a:r>
            <a:r>
              <a:rPr lang="en-US" sz="1200" kern="1200" dirty="0" smtClean="0">
                <a:solidFill>
                  <a:schemeClr val="tx1"/>
                </a:solidFill>
                <a:effectLst/>
                <a:latin typeface="+mn-lt"/>
                <a:ea typeface="+mn-ea"/>
                <a:cs typeface="+mn-cs"/>
              </a:rPr>
              <a:t>senior leader who is responsible for organization-wide implementation of the </a:t>
            </a:r>
            <a:r>
              <a:rPr lang="en-US" sz="1200" u="none" kern="1200" dirty="0" smtClean="0">
                <a:solidFill>
                  <a:schemeClr val="tx1"/>
                </a:solidFill>
                <a:effectLst/>
                <a:latin typeface="+mn-lt"/>
                <a:ea typeface="+mn-ea"/>
                <a:cs typeface="+mn-cs"/>
              </a:rPr>
              <a:t>CANDOR process</a:t>
            </a:r>
            <a:r>
              <a:rPr lang="en-US" sz="1200" kern="1200" dirty="0" smtClean="0">
                <a:solidFill>
                  <a:schemeClr val="tx1"/>
                </a:solidFill>
                <a:effectLst/>
                <a:latin typeface="+mn-lt"/>
                <a:ea typeface="+mn-ea"/>
                <a:cs typeface="+mn-cs"/>
              </a:rPr>
              <a:t>. </a:t>
            </a:r>
            <a:r>
              <a:rPr lang="en-US" dirty="0" smtClean="0"/>
              <a:t>Leaders can also demonstrate support and engagement by aligning </a:t>
            </a:r>
            <a:r>
              <a:rPr lang="en-US" u="none" baseline="0" dirty="0" smtClean="0"/>
              <a:t>CANDOR processes </a:t>
            </a:r>
            <a:r>
              <a:rPr lang="en-US" baseline="0" dirty="0" smtClean="0"/>
              <a:t>with the organization’s other strategic priorities.</a:t>
            </a:r>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on characteristics of an engaged senior leader, see the Engaging the Senior Executive module of the AHRQ CUSP Toolkit.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BD18B10-1A83-424C-8DEE-86482945357C}" type="slidenum">
              <a:rPr lang="en-US" smtClean="0"/>
              <a:t>5</a:t>
            </a:fld>
            <a:endParaRPr lang="en-US" dirty="0"/>
          </a:p>
        </p:txBody>
      </p:sp>
    </p:spTree>
    <p:extLst>
      <p:ext uri="{BB962C8B-B14F-4D97-AF65-F5344CB8AC3E}">
        <p14:creationId xmlns:p14="http://schemas.microsoft.com/office/powerpoint/2010/main" val="423240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9600"/>
            <a:ext cx="56388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a:t>
            </a:r>
            <a:r>
              <a:rPr lang="en-US" baseline="0" dirty="0" smtClean="0"/>
              <a:t> the importance and characteristics of engaged senior leadership and risk management in the implementation</a:t>
            </a:r>
            <a:r>
              <a:rPr lang="en-US" dirty="0" smtClean="0"/>
              <a:t> of the </a:t>
            </a:r>
            <a:r>
              <a:rPr lang="en-US" u="none" baseline="0" dirty="0" smtClean="0"/>
              <a:t>CANDOR process </a:t>
            </a:r>
            <a:r>
              <a:rPr lang="en-US" baseline="0" dirty="0" smtClean="0"/>
              <a:t>is only part of the equation. </a:t>
            </a:r>
            <a:r>
              <a:rPr lang="en-US" dirty="0" smtClean="0"/>
              <a:t>It is also important to understand how to engage senior leaders and risk management. </a:t>
            </a:r>
            <a:r>
              <a:rPr lang="en-US" baseline="0" dirty="0" smtClean="0"/>
              <a:t>A key strategy to actively engage senior leadership and risk management is to </a:t>
            </a:r>
            <a:r>
              <a:rPr lang="en-US" dirty="0" smtClean="0"/>
              <a:t>ask the leaders to help develop a </a:t>
            </a:r>
            <a:r>
              <a:rPr lang="en-US" baseline="0" dirty="0" smtClean="0"/>
              <a:t>shared vision for </a:t>
            </a:r>
            <a:r>
              <a:rPr lang="en-US" u="none" baseline="0" dirty="0" smtClean="0"/>
              <a:t>CANDOR process</a:t>
            </a:r>
            <a:r>
              <a:rPr lang="en-US" baseline="0" dirty="0" smtClean="0"/>
              <a:t> implementation at your organization. </a:t>
            </a:r>
            <a:r>
              <a:rPr lang="en-US" dirty="0" smtClean="0"/>
              <a:t>Including leaders in the development of the vision can </a:t>
            </a:r>
            <a:r>
              <a:rPr lang="en-US" baseline="0" dirty="0" smtClean="0"/>
              <a:t>build understanding and ownership of the CANDOR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u="none" baseline="0" dirty="0" smtClean="0"/>
              <a:t>CANDOR Implementation Team and Team Lead </a:t>
            </a:r>
            <a:r>
              <a:rPr lang="en-US" baseline="0" dirty="0" smtClean="0"/>
              <a:t>can also ask the senior leaders and risk management personnel to help define and promote shared accountability for the work of implementing the CANDOR process. The shared accountability discussions will help senior leaders and risk managers answer</a:t>
            </a:r>
            <a:r>
              <a:rPr lang="en-US" dirty="0" smtClean="0"/>
              <a:t> the question: “</a:t>
            </a:r>
            <a:r>
              <a:rPr lang="en-US" baseline="0" dirty="0" smtClean="0"/>
              <a:t>What’s in it for me?” </a:t>
            </a:r>
            <a:r>
              <a:rPr lang="en-US" dirty="0" smtClean="0"/>
              <a:t>It is also </a:t>
            </a:r>
            <a:r>
              <a:rPr lang="en-US" baseline="0" dirty="0" smtClean="0"/>
              <a:t>important that senior leaders and risk managers</a:t>
            </a:r>
            <a:r>
              <a:rPr lang="en-US" dirty="0" smtClean="0"/>
              <a:t> </a:t>
            </a:r>
            <a:r>
              <a:rPr lang="en-US" baseline="0" dirty="0" smtClean="0"/>
              <a:t>be visible to staff</a:t>
            </a:r>
            <a:r>
              <a:rPr lang="en-US" dirty="0" smtClean="0"/>
              <a:t> </a:t>
            </a:r>
            <a:r>
              <a:rPr lang="en-US" baseline="0" dirty="0" smtClean="0"/>
              <a:t>throughout the CANDOR implementation process to enhance</a:t>
            </a:r>
            <a:r>
              <a:rPr lang="en-US" dirty="0" smtClean="0"/>
              <a:t> sta</a:t>
            </a:r>
            <a:r>
              <a:rPr lang="en-US" baseline="0" dirty="0" smtClean="0"/>
              <a:t>ff understanding and support for the proposed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few slides expand on how to develop a business case and use the principles of Just Culture to enhance leadership engagement and support for the CANDOR process.</a:t>
            </a:r>
            <a:endParaRPr lang="en-US" dirty="0" smtClean="0"/>
          </a:p>
        </p:txBody>
      </p:sp>
      <p:sp>
        <p:nvSpPr>
          <p:cNvPr id="4" name="Slide Number Placeholder 3"/>
          <p:cNvSpPr>
            <a:spLocks noGrp="1"/>
          </p:cNvSpPr>
          <p:nvPr>
            <p:ph type="sldNum" sz="quarter" idx="10"/>
          </p:nvPr>
        </p:nvSpPr>
        <p:spPr/>
        <p:txBody>
          <a:bodyPr/>
          <a:lstStyle/>
          <a:p>
            <a:fld id="{9BD18B10-1A83-424C-8DEE-86482945357C}" type="slidenum">
              <a:rPr lang="en-US" smtClean="0"/>
              <a:t>6</a:t>
            </a:fld>
            <a:endParaRPr lang="en-US" dirty="0"/>
          </a:p>
        </p:txBody>
      </p:sp>
    </p:spTree>
    <p:extLst>
      <p:ext uri="{BB962C8B-B14F-4D97-AF65-F5344CB8AC3E}">
        <p14:creationId xmlns:p14="http://schemas.microsoft.com/office/powerpoint/2010/main" val="406102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Presenting the business case </a:t>
            </a:r>
            <a:r>
              <a:rPr lang="en-US" dirty="0" smtClean="0"/>
              <a:t>for the </a:t>
            </a:r>
            <a:r>
              <a:rPr lang="en-US" u="none" dirty="0" smtClean="0"/>
              <a:t>CANDOR process</a:t>
            </a:r>
            <a:r>
              <a:rPr lang="en-US" dirty="0" smtClean="0"/>
              <a:t> </a:t>
            </a:r>
            <a:r>
              <a:rPr lang="en-US" dirty="0"/>
              <a:t>is another strategy to help leaders </a:t>
            </a:r>
            <a:r>
              <a:rPr lang="en-US" dirty="0">
                <a:ea typeface="ヒラギノ角ゴ Pro W3" charset="0"/>
                <a:cs typeface="ヒラギノ角ゴ Pro W3" charset="0"/>
              </a:rPr>
              <a:t>clearly see the value of a program and how implementation will support the organization’s patient safety and quality goals. Every organization must be able to justify the use of human and material resources needed to implement a new program. Leaders must be able to </a:t>
            </a:r>
            <a:r>
              <a:rPr lang="en-US" dirty="0" smtClean="0">
                <a:ea typeface="ヒラギノ角ゴ Pro W3" charset="0"/>
                <a:cs typeface="ヒラギノ角ゴ Pro W3" charset="0"/>
              </a:rPr>
              <a:t>understand how success </a:t>
            </a:r>
            <a:r>
              <a:rPr lang="en-US" dirty="0">
                <a:ea typeface="ヒラギノ角ゴ Pro W3" charset="0"/>
                <a:cs typeface="ヒラギノ角ゴ Pro W3" charset="0"/>
              </a:rPr>
              <a:t>(or failure) will be measured </a:t>
            </a:r>
            <a:r>
              <a:rPr lang="en-US" dirty="0" smtClean="0">
                <a:ea typeface="ヒラギノ角ゴ Pro W3" charset="0"/>
                <a:cs typeface="ヒラギノ角ゴ Pro W3" charset="0"/>
              </a:rPr>
              <a:t>to </a:t>
            </a:r>
            <a:r>
              <a:rPr lang="en-US" dirty="0">
                <a:ea typeface="ヒラギノ角ゴ Pro W3" charset="0"/>
                <a:cs typeface="ヒラギノ角ゴ Pro W3" charset="0"/>
              </a:rPr>
              <a:t>support the people, time, and actions </a:t>
            </a:r>
            <a:r>
              <a:rPr lang="en-US" dirty="0" smtClean="0">
                <a:ea typeface="ヒラギノ角ゴ Pro W3" charset="0"/>
                <a:cs typeface="ヒラギノ角ゴ Pro W3" charset="0"/>
              </a:rPr>
              <a:t>requested to achieve </a:t>
            </a:r>
            <a:r>
              <a:rPr lang="en-US" dirty="0">
                <a:ea typeface="ヒラギノ角ゴ Pro W3" charset="0"/>
                <a:cs typeface="ヒラギノ角ゴ Pro W3" charset="0"/>
              </a:rPr>
              <a:t>the desired outcomes. The key elements of a business case include all the essential information to help leaders understand how the resources and </a:t>
            </a:r>
            <a:r>
              <a:rPr lang="en-US" dirty="0" smtClean="0">
                <a:ea typeface="ヒラギノ角ゴ Pro W3" charset="0"/>
                <a:cs typeface="ヒラギノ角ゴ Pro W3" charset="0"/>
              </a:rPr>
              <a:t>procedures </a:t>
            </a:r>
            <a:r>
              <a:rPr lang="en-US" dirty="0">
                <a:ea typeface="ヒラギノ角ゴ Pro W3" charset="0"/>
                <a:cs typeface="ヒラギノ角ゴ Pro W3" charset="0"/>
              </a:rPr>
              <a:t>of </a:t>
            </a:r>
            <a:r>
              <a:rPr lang="en-US" dirty="0" smtClean="0">
                <a:ea typeface="ヒラギノ角ゴ Pro W3" charset="0"/>
                <a:cs typeface="ヒラギノ角ゴ Pro W3" charset="0"/>
              </a:rPr>
              <a:t>the </a:t>
            </a:r>
            <a:r>
              <a:rPr lang="en-US" u="none" dirty="0" smtClean="0">
                <a:ea typeface="ヒラギノ角ゴ Pro W3" charset="0"/>
                <a:cs typeface="ヒラギノ角ゴ Pro W3" charset="0"/>
              </a:rPr>
              <a:t>CANDOR process</a:t>
            </a:r>
            <a:r>
              <a:rPr lang="en-US" dirty="0" smtClean="0">
                <a:ea typeface="ヒラギノ角ゴ Pro W3" charset="0"/>
                <a:cs typeface="ヒラギノ角ゴ Pro W3" charset="0"/>
              </a:rPr>
              <a:t> </a:t>
            </a:r>
            <a:r>
              <a:rPr lang="en-US" dirty="0">
                <a:ea typeface="ヒラギノ角ゴ Pro W3" charset="0"/>
                <a:cs typeface="ヒラギノ角ゴ Pro W3" charset="0"/>
              </a:rPr>
              <a:t>support the organization’s patient safety and quality goals. By helping leaders understand these connections, the leaders are better prepared to commit resources and people and to support successful CANDOR </a:t>
            </a:r>
            <a:r>
              <a:rPr lang="en-US" dirty="0" smtClean="0">
                <a:ea typeface="ヒラギノ角ゴ Pro W3" charset="0"/>
                <a:cs typeface="ヒラギノ角ゴ Pro W3" charset="0"/>
              </a:rPr>
              <a:t>process implementation </a:t>
            </a:r>
            <a:r>
              <a:rPr lang="en-US" dirty="0">
                <a:ea typeface="ヒラギノ角ゴ Pro W3" charset="0"/>
                <a:cs typeface="ヒラギノ角ゴ Pro W3" charset="0"/>
              </a:rPr>
              <a:t>and sustainment.</a:t>
            </a:r>
          </a:p>
          <a:p>
            <a:pPr>
              <a:defRPr/>
            </a:pPr>
            <a:endParaRPr lang="en-US" dirty="0" smtClean="0">
              <a:ea typeface="ヒラギノ角ゴ Pro W3" charset="0"/>
              <a:cs typeface="ヒラギノ角ゴ Pro W3" charset="0"/>
            </a:endParaRPr>
          </a:p>
          <a:p>
            <a:pPr>
              <a:defRPr/>
            </a:pPr>
            <a:r>
              <a:rPr lang="en-US" dirty="0" smtClean="0"/>
              <a:t>The </a:t>
            </a:r>
            <a:r>
              <a:rPr lang="en-US" dirty="0"/>
              <a:t>Building the Business Case for CANDOR </a:t>
            </a:r>
            <a:r>
              <a:rPr lang="en-US" dirty="0" smtClean="0"/>
              <a:t>Worksheet </a:t>
            </a:r>
            <a:r>
              <a:rPr lang="en-US" dirty="0"/>
              <a:t>can help leaders and teams </a:t>
            </a:r>
            <a:r>
              <a:rPr lang="en-US" dirty="0" smtClean="0"/>
              <a:t>develop an individualized business </a:t>
            </a:r>
            <a:r>
              <a:rPr lang="en-US" dirty="0"/>
              <a:t>case for </a:t>
            </a:r>
            <a:r>
              <a:rPr lang="en-US" dirty="0" smtClean="0"/>
              <a:t>implementing the CANDOR process in the organization. </a:t>
            </a:r>
            <a:r>
              <a:rPr lang="en-US" dirty="0" smtClean="0">
                <a:ea typeface="ヒラギノ角ゴ Pro W3" charset="0"/>
                <a:cs typeface="ヒラギノ角ゴ Pro W3" charset="0"/>
              </a:rPr>
              <a:t>Helping </a:t>
            </a:r>
            <a:r>
              <a:rPr lang="en-US" dirty="0">
                <a:ea typeface="ヒラギノ角ゴ Pro W3" charset="0"/>
                <a:cs typeface="ヒラギノ角ゴ Pro W3" charset="0"/>
              </a:rPr>
              <a:t>leaders understand </a:t>
            </a:r>
            <a:r>
              <a:rPr lang="en-US" dirty="0" smtClean="0">
                <a:ea typeface="ヒラギノ角ゴ Pro W3" charset="0"/>
                <a:cs typeface="ヒラギノ角ゴ Pro W3" charset="0"/>
              </a:rPr>
              <a:t>how to connect the </a:t>
            </a:r>
            <a:r>
              <a:rPr lang="en-US" u="none" dirty="0" smtClean="0">
                <a:ea typeface="ヒラギノ角ゴ Pro W3" charset="0"/>
                <a:cs typeface="ヒラギノ角ゴ Pro W3" charset="0"/>
              </a:rPr>
              <a:t>CANDOR process </a:t>
            </a:r>
            <a:r>
              <a:rPr lang="en-US" dirty="0" smtClean="0">
                <a:ea typeface="ヒラギノ角ゴ Pro W3" charset="0"/>
                <a:cs typeface="ヒラギノ角ゴ Pro W3" charset="0"/>
              </a:rPr>
              <a:t>with the organization’s safety and quality priorities can enhance their buy-in and support for the CANDOR process implementation.</a:t>
            </a:r>
          </a:p>
          <a:p>
            <a:pPr>
              <a:defRPr/>
            </a:pPr>
            <a:endParaRPr lang="en-US" sz="1200" b="0" kern="1200" dirty="0">
              <a:solidFill>
                <a:schemeClr val="tx1"/>
              </a:solidFill>
              <a:effectLst/>
              <a:ea typeface="ヒラギノ角ゴ Pro W3" charset="0"/>
              <a:cs typeface="ヒラギノ角ゴ Pro W3" charset="0"/>
            </a:endParaRPr>
          </a:p>
          <a:p>
            <a:endParaRPr lang="en-US" dirty="0" smtClean="0"/>
          </a:p>
        </p:txBody>
      </p:sp>
      <p:sp>
        <p:nvSpPr>
          <p:cNvPr id="4" name="Slide Number Placeholder 3"/>
          <p:cNvSpPr>
            <a:spLocks noGrp="1"/>
          </p:cNvSpPr>
          <p:nvPr>
            <p:ph type="sldNum" sz="quarter" idx="10"/>
          </p:nvPr>
        </p:nvSpPr>
        <p:spPr/>
        <p:txBody>
          <a:bodyPr/>
          <a:lstStyle/>
          <a:p>
            <a:fld id="{9BD18B10-1A83-424C-8DEE-86482945357C}" type="slidenum">
              <a:rPr lang="en-US" smtClean="0"/>
              <a:t>7</a:t>
            </a:fld>
            <a:endParaRPr lang="en-US" dirty="0"/>
          </a:p>
        </p:txBody>
      </p:sp>
    </p:spTree>
    <p:extLst>
      <p:ext uri="{BB962C8B-B14F-4D97-AF65-F5344CB8AC3E}">
        <p14:creationId xmlns:p14="http://schemas.microsoft.com/office/powerpoint/2010/main" val="227302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324600" cy="5029200"/>
          </a:xfrm>
        </p:spPr>
        <p:txBody>
          <a:bodyPr/>
          <a:lstStyle/>
          <a:p>
            <a:r>
              <a:rPr lang="en-US" sz="1200" kern="1200" dirty="0" smtClean="0">
                <a:solidFill>
                  <a:schemeClr val="tx1"/>
                </a:solidFill>
                <a:effectLst/>
                <a:latin typeface="+mn-lt"/>
                <a:ea typeface="+mn-ea"/>
                <a:cs typeface="+mn-cs"/>
              </a:rPr>
              <a:t>The principles of </a:t>
            </a:r>
            <a:r>
              <a:rPr lang="en-US" sz="1200" u="none" kern="1200" dirty="0" smtClean="0">
                <a:solidFill>
                  <a:schemeClr val="tx1"/>
                </a:solidFill>
                <a:effectLst/>
                <a:latin typeface="+mn-lt"/>
                <a:ea typeface="+mn-ea"/>
                <a:cs typeface="+mn-cs"/>
              </a:rPr>
              <a:t>Just Culture </a:t>
            </a:r>
            <a:r>
              <a:rPr lang="en-US" sz="1200" kern="1200" dirty="0" smtClean="0">
                <a:solidFill>
                  <a:schemeClr val="tx1"/>
                </a:solidFill>
                <a:effectLst/>
                <a:latin typeface="+mn-lt"/>
                <a:ea typeface="+mn-ea"/>
                <a:cs typeface="+mn-cs"/>
              </a:rPr>
              <a:t>can provide additional support to engage leadership and staff support for the </a:t>
            </a:r>
            <a:r>
              <a:rPr lang="en-US" sz="1200" u="none" kern="1200" dirty="0" smtClean="0">
                <a:solidFill>
                  <a:schemeClr val="tx1"/>
                </a:solidFill>
                <a:effectLst/>
                <a:latin typeface="+mn-lt"/>
                <a:ea typeface="+mn-ea"/>
                <a:cs typeface="+mn-cs"/>
              </a:rPr>
              <a:t>CANDOR process.</a:t>
            </a:r>
            <a:r>
              <a:rPr lang="en-US" sz="1200" kern="1200" baseline="0" dirty="0" smtClean="0">
                <a:solidFill>
                  <a:schemeClr val="tx1"/>
                </a:solidFill>
                <a:effectLst/>
                <a:latin typeface="+mn-lt"/>
                <a:ea typeface="+mn-ea"/>
                <a:cs typeface="+mn-cs"/>
              </a:rPr>
              <a:t> </a:t>
            </a:r>
            <a:r>
              <a:rPr lang="en-US" dirty="0" smtClean="0">
                <a:solidFill>
                  <a:srgbClr val="FF0000"/>
                </a:solidFill>
              </a:rPr>
              <a:t>In hospitals, staff traditionally have felt that their mistakes are held against them and kept in their personnel file, as noted </a:t>
            </a:r>
            <a:r>
              <a:rPr lang="en-US" baseline="0" dirty="0" smtClean="0">
                <a:solidFill>
                  <a:srgbClr val="FF0000"/>
                </a:solidFill>
              </a:rPr>
              <a:t>in the results of the AHRQ </a:t>
            </a:r>
            <a:r>
              <a:rPr lang="en-US" dirty="0" smtClean="0">
                <a:solidFill>
                  <a:srgbClr val="FF0000"/>
                </a:solidFill>
              </a:rPr>
              <a:t>Hospital Survey on Patient Safety Culture comparative database. In a punitive culture that does not strive to understand potential underlying reasons for behaviors, transparency is impossible. Transparency is also vital in addressing system factors that may contribute to harm. To develop and sustain a culture that promotes candid, caring communication and timely resolution of harmful events with patient and families, employees of the health care system must be supported in a fair, just, and caring culture that promotes transparency.    </a:t>
            </a:r>
          </a:p>
          <a:p>
            <a:endParaRPr lang="en-US" dirty="0" smtClean="0">
              <a:solidFill>
                <a:srgbClr val="FF0000"/>
              </a:solidFill>
            </a:endParaRPr>
          </a:p>
          <a:p>
            <a:r>
              <a:rPr lang="en-US" dirty="0" smtClean="0">
                <a:solidFill>
                  <a:srgbClr val="FF0000"/>
                </a:solidFill>
              </a:rPr>
              <a:t>Therefore, promoting a culture that is fair and just is an underlying value needed to promote CANDOR culture. David Marx’s Just</a:t>
            </a:r>
            <a:r>
              <a:rPr lang="en-US" baseline="0" dirty="0" smtClean="0">
                <a:solidFill>
                  <a:srgbClr val="FF0000"/>
                </a:solidFill>
              </a:rPr>
              <a:t> Culture model refers to a system of shared accountability in which health care institutions are accountable for the practices they have designed and for sustaining the safe choices they have made regarding patients, visitors, and staff. Staff, in turn, are accountable for the quality of the choices they make to ensure their patients receive the highest quality of care possible. </a:t>
            </a: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endParaRPr lang="en-US" dirty="0" smtClean="0"/>
          </a:p>
          <a:p>
            <a:endParaRPr lang="en-US" dirty="0" smtClean="0"/>
          </a:p>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8</a:t>
            </a:fld>
            <a:endParaRPr lang="en-US" dirty="0"/>
          </a:p>
        </p:txBody>
      </p:sp>
    </p:spTree>
    <p:extLst>
      <p:ext uri="{BB962C8B-B14F-4D97-AF65-F5344CB8AC3E}">
        <p14:creationId xmlns:p14="http://schemas.microsoft.com/office/powerpoint/2010/main" val="168316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of </a:t>
            </a:r>
            <a:r>
              <a:rPr lang="en-US" u="none" dirty="0" smtClean="0"/>
              <a:t>Just Culture </a:t>
            </a:r>
            <a:r>
              <a:rPr lang="en-US" dirty="0" smtClean="0"/>
              <a:t>gives a framework for understanding risk and human behavior. A continuum of possible attitudes and behaviors related to risk is described in three categories:</a:t>
            </a:r>
          </a:p>
          <a:p>
            <a:pPr marL="171450" indent="-171450">
              <a:buFont typeface="Arial" panose="020B0604020202020204" pitchFamily="34" charset="0"/>
              <a:buChar char="•"/>
            </a:pPr>
            <a:r>
              <a:rPr lang="en-US" dirty="0" smtClean="0"/>
              <a:t>Human error—Inadvertently completing the wrong action; a slip, a lapse, or mistake.</a:t>
            </a:r>
          </a:p>
          <a:p>
            <a:pPr marL="171450" indent="-171450">
              <a:buFont typeface="Arial" panose="020B0604020202020204" pitchFamily="34" charset="0"/>
              <a:buChar char="•"/>
            </a:pPr>
            <a:r>
              <a:rPr lang="en-US" dirty="0" smtClean="0"/>
              <a:t>At-risk behavior—Choosing to behave in a way that increases risk, where risk is not recognized or is mistakenly believed to be justified.</a:t>
            </a:r>
          </a:p>
          <a:p>
            <a:pPr marL="171450" indent="-171450">
              <a:buFont typeface="Arial" panose="020B0604020202020204" pitchFamily="34" charset="0"/>
              <a:buChar char="•"/>
            </a:pPr>
            <a:r>
              <a:rPr lang="en-US" dirty="0" smtClean="0"/>
              <a:t>Reckless behavior—Choosing to consciously disregard a substantial and unjustifiable risk.</a:t>
            </a:r>
          </a:p>
          <a:p>
            <a:endParaRPr lang="en-US" dirty="0"/>
          </a:p>
        </p:txBody>
      </p:sp>
      <p:sp>
        <p:nvSpPr>
          <p:cNvPr id="4" name="Slide Number Placeholder 3"/>
          <p:cNvSpPr>
            <a:spLocks noGrp="1"/>
          </p:cNvSpPr>
          <p:nvPr>
            <p:ph type="sldNum" sz="quarter" idx="10"/>
          </p:nvPr>
        </p:nvSpPr>
        <p:spPr/>
        <p:txBody>
          <a:bodyPr/>
          <a:lstStyle/>
          <a:p>
            <a:fld id="{9BD18B10-1A83-424C-8DEE-86482945357C}" type="slidenum">
              <a:rPr lang="en-US" smtClean="0"/>
              <a:t>9</a:t>
            </a:fld>
            <a:endParaRPr lang="en-US" dirty="0"/>
          </a:p>
        </p:txBody>
      </p:sp>
    </p:spTree>
    <p:extLst>
      <p:ext uri="{BB962C8B-B14F-4D97-AF65-F5344CB8AC3E}">
        <p14:creationId xmlns:p14="http://schemas.microsoft.com/office/powerpoint/2010/main" val="182006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6EB7B3A-7E06-4472-966A-7C1678D5FDC6}" type="datetime1">
              <a:rPr lang="en-US" smtClean="0"/>
              <a:t>5/19/2016</a:t>
            </a:fld>
            <a:endParaRPr lang="en-US" dirty="0"/>
          </a:p>
        </p:txBody>
      </p:sp>
      <p:sp>
        <p:nvSpPr>
          <p:cNvPr id="5" name="Footer Placeholder 4"/>
          <p:cNvSpPr>
            <a:spLocks noGrp="1"/>
          </p:cNvSpPr>
          <p:nvPr>
            <p:ph type="ftr" sz="quarter" idx="11"/>
          </p:nvPr>
        </p:nvSpPr>
        <p:spPr>
          <a:xfrm>
            <a:off x="6096000" y="6400800"/>
            <a:ext cx="2895600" cy="365125"/>
          </a:xfrm>
        </p:spPr>
        <p:txBody>
          <a:bodyPr/>
          <a:lstStyle>
            <a:lvl1pPr>
              <a:defRPr>
                <a:solidFill>
                  <a:schemeClr val="bg1"/>
                </a:solidFill>
              </a:defRPr>
            </a:lvl1pPr>
          </a:lstStyle>
          <a:p>
            <a:r>
              <a:rPr lang="en-US" dirty="0" smtClean="0"/>
              <a:t>Module 2</a:t>
            </a:r>
            <a:endParaRPr lang="en-US" dirty="0"/>
          </a:p>
        </p:txBody>
      </p:sp>
      <p:sp>
        <p:nvSpPr>
          <p:cNvPr id="6" name="Slide Number Placeholder 5"/>
          <p:cNvSpPr>
            <a:spLocks noGrp="1"/>
          </p:cNvSpPr>
          <p:nvPr>
            <p:ph type="sldNum" sz="quarter" idx="12"/>
          </p:nvPr>
        </p:nvSpPr>
        <p:spPr>
          <a:xfrm>
            <a:off x="7010400" y="6400800"/>
            <a:ext cx="2133600" cy="365125"/>
          </a:xfrm>
        </p:spPr>
        <p:txBody>
          <a:bodyPr/>
          <a:lstStyle>
            <a:lvl1pPr>
              <a:defRPr>
                <a:solidFill>
                  <a:schemeClr val="bg1"/>
                </a:solidFill>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F5631-2219-43AD-B75B-15D96F0A1063}"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952527E-A9E8-4AD6-B90A-65705CEB93E4}"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CE18749-223C-4AB6-93F2-388A7E55B095}"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D3C5E9-D524-4914-9CA2-B31DC4E03C28}"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7C081C2-0B5E-48FA-B28B-25EBAFCB89E4}"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FDEE97-FC31-4E64-AD33-F3523C281517}"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D8FDF-9247-42F5-AE02-E3A0EF7A1E1C}" type="datetime1">
              <a:rPr lang="en-US" smtClean="0"/>
              <a:t>5/19/2016</a:t>
            </a:fld>
            <a:endParaRPr lang="en-US" dirty="0"/>
          </a:p>
        </p:txBody>
      </p:sp>
      <p:sp>
        <p:nvSpPr>
          <p:cNvPr id="8" name="Footer Placeholder 7"/>
          <p:cNvSpPr>
            <a:spLocks noGrp="1"/>
          </p:cNvSpPr>
          <p:nvPr>
            <p:ph type="ftr" sz="quarter" idx="11"/>
          </p:nvPr>
        </p:nvSpPr>
        <p:spPr/>
        <p:txBody>
          <a:bodyPr/>
          <a:lstStyle/>
          <a:p>
            <a:r>
              <a:rPr lang="en-US" dirty="0" smtClean="0"/>
              <a:t>Module 2</a:t>
            </a:r>
            <a:endParaRPr lang="en-US" dirty="0"/>
          </a:p>
        </p:txBody>
      </p:sp>
      <p:sp>
        <p:nvSpPr>
          <p:cNvPr id="9" name="Slide Number Placeholder 8"/>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6D075-CB5D-41A5-8416-E1794FC51C75}" type="datetime1">
              <a:rPr lang="en-US" smtClean="0"/>
              <a:t>5/19/2016</a:t>
            </a:fld>
            <a:endParaRPr lang="en-US" dirty="0"/>
          </a:p>
        </p:txBody>
      </p:sp>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67718-05B2-4361-A576-FF3CDFBA4712}" type="datetime1">
              <a:rPr lang="en-US" smtClean="0"/>
              <a:t>5/19/2016</a:t>
            </a:fld>
            <a:endParaRPr lang="en-US" dirty="0"/>
          </a:p>
        </p:txBody>
      </p:sp>
      <p:sp>
        <p:nvSpPr>
          <p:cNvPr id="3" name="Footer Placeholder 2"/>
          <p:cNvSpPr>
            <a:spLocks noGrp="1"/>
          </p:cNvSpPr>
          <p:nvPr>
            <p:ph type="ftr" sz="quarter" idx="11"/>
          </p:nvPr>
        </p:nvSpPr>
        <p:spPr/>
        <p:txBody>
          <a:bodyPr/>
          <a:lstStyle/>
          <a:p>
            <a:r>
              <a:rPr lang="en-US" dirty="0" smtClean="0"/>
              <a:t>Module 2</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A906E9E-552C-470C-90EC-662F0F23C2E3}"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96AC-C4A3-43E8-AB22-AF5544F5C0CD}"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3B5E2-C415-4F3B-8AF4-5F1BCEE9BFC4}"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38A7F-73F1-4629-897D-0EE3C0CF2B3F}"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17DF899-6B9E-4AAC-B2FD-D430E8BDF5FF}"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5D08475-5631-4DD7-8517-AB5E0C9BD3E2}"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2</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14D4DC-5A92-4A0C-AAD7-EBE1272BCBEE}"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67211DC-3165-40BD-A87D-F78FDF54F974}" type="datetime1">
              <a:rPr lang="en-US" smtClean="0"/>
              <a:t>5/19/2016</a:t>
            </a:fld>
            <a:endParaRPr lang="en-US" dirty="0"/>
          </a:p>
        </p:txBody>
      </p:sp>
      <p:sp>
        <p:nvSpPr>
          <p:cNvPr id="8" name="Footer Placeholder 7"/>
          <p:cNvSpPr>
            <a:spLocks noGrp="1"/>
          </p:cNvSpPr>
          <p:nvPr>
            <p:ph type="ftr" sz="quarter" idx="11"/>
          </p:nvPr>
        </p:nvSpPr>
        <p:spPr/>
        <p:txBody>
          <a:bodyPr/>
          <a:lstStyle/>
          <a:p>
            <a:r>
              <a:rPr lang="en-US" dirty="0" smtClean="0"/>
              <a:t>Module 2</a:t>
            </a:r>
            <a:endParaRPr lang="en-US" dirty="0"/>
          </a:p>
        </p:txBody>
      </p:sp>
      <p:sp>
        <p:nvSpPr>
          <p:cNvPr id="9" name="Slide Number Placeholder 8"/>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D96EB-1B1E-4418-971F-F9DAC8A16E61}" type="datetime1">
              <a:rPr lang="en-US" smtClean="0"/>
              <a:t>5/19/2016</a:t>
            </a:fld>
            <a:endParaRPr lang="en-US" dirty="0"/>
          </a:p>
        </p:txBody>
      </p:sp>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F9B00-6643-4CB6-89AD-71B2696D1FC3}" type="datetime1">
              <a:rPr lang="en-US" smtClean="0"/>
              <a:t>5/19/2016</a:t>
            </a:fld>
            <a:endParaRPr lang="en-US" dirty="0"/>
          </a:p>
        </p:txBody>
      </p:sp>
      <p:sp>
        <p:nvSpPr>
          <p:cNvPr id="3" name="Footer Placeholder 2"/>
          <p:cNvSpPr>
            <a:spLocks noGrp="1"/>
          </p:cNvSpPr>
          <p:nvPr>
            <p:ph type="ftr" sz="quarter" idx="11"/>
          </p:nvPr>
        </p:nvSpPr>
        <p:spPr/>
        <p:txBody>
          <a:bodyPr/>
          <a:lstStyle/>
          <a:p>
            <a:r>
              <a:rPr lang="en-US" dirty="0" smtClean="0"/>
              <a:t>Module 2</a:t>
            </a:r>
            <a:endParaRPr lang="en-US" dirty="0"/>
          </a:p>
        </p:txBody>
      </p:sp>
      <p:sp>
        <p:nvSpPr>
          <p:cNvPr id="4" name="Slide Number Placeholder 3"/>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B52C73F-7574-44BA-B4B0-4FFDE87821E5}"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EB9F9-1BE4-4D02-9FF6-28A3A8BCD6A7}"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74635"/>
          <a:stretch/>
        </p:blipFill>
        <p:spPr>
          <a:xfrm>
            <a:off x="0" y="0"/>
            <a:ext cx="9150096"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A8447189-9173-447F-9499-6737B00A3B55}" type="datetime1">
              <a:rPr lang="en-US" smtClean="0"/>
              <a:t>5/19/2016</a:t>
            </a:fld>
            <a:endParaRPr lang="en-US" dirty="0"/>
          </a:p>
        </p:txBody>
      </p:sp>
      <p:sp>
        <p:nvSpPr>
          <p:cNvPr id="5" name="Footer Placeholder 4"/>
          <p:cNvSpPr>
            <a:spLocks noGrp="1"/>
          </p:cNvSpPr>
          <p:nvPr>
            <p:ph type="ftr" sz="quarter" idx="3"/>
          </p:nvPr>
        </p:nvSpPr>
        <p:spPr>
          <a:xfrm>
            <a:off x="6096000" y="6414984"/>
            <a:ext cx="28956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smtClean="0"/>
              <a:t>Module 2</a:t>
            </a:r>
            <a:endParaRPr lang="en-US" dirty="0"/>
          </a:p>
        </p:txBody>
      </p:sp>
      <p:sp>
        <p:nvSpPr>
          <p:cNvPr id="6" name="Slide Number Placeholder 5"/>
          <p:cNvSpPr>
            <a:spLocks noGrp="1"/>
          </p:cNvSpPr>
          <p:nvPr>
            <p:ph type="sldNum" sz="quarter" idx="4"/>
          </p:nvPr>
        </p:nvSpPr>
        <p:spPr>
          <a:xfrm>
            <a:off x="7010400" y="6446796"/>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E2BD82E7-7EC4-472A-B7EE-B2723C1C8B5A}" type="datetime1">
              <a:rPr lang="en-US" smtClean="0"/>
              <a:t>5/19/2016</a:t>
            </a:fld>
            <a:endParaRPr lang="en-US" dirty="0"/>
          </a:p>
        </p:txBody>
      </p:sp>
      <p:sp>
        <p:nvSpPr>
          <p:cNvPr id="5" name="Footer Placeholder 4"/>
          <p:cNvSpPr>
            <a:spLocks noGrp="1"/>
          </p:cNvSpPr>
          <p:nvPr>
            <p:ph type="ftr" sz="quarter" idx="3"/>
          </p:nvPr>
        </p:nvSpPr>
        <p:spPr>
          <a:xfrm>
            <a:off x="6705600" y="6553200"/>
            <a:ext cx="28956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smtClean="0"/>
              <a:t>Module 2</a:t>
            </a:r>
            <a:endParaRPr lang="en-US" dirty="0"/>
          </a:p>
        </p:txBody>
      </p:sp>
      <p:sp>
        <p:nvSpPr>
          <p:cNvPr id="6" name="Slide Number Placeholder 5"/>
          <p:cNvSpPr>
            <a:spLocks noGrp="1"/>
          </p:cNvSpPr>
          <p:nvPr>
            <p:ph type="sldNum" sz="quarter" idx="4"/>
          </p:nvPr>
        </p:nvSpPr>
        <p:spPr>
          <a:xfrm>
            <a:off x="7004180" y="655320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www.ahrq.gov/professionals/education/curriculum-tools/cusptoolkit/modules/apply/index.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c_debrief/index.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8/igchangemgmt.html" TargetMode="External"/><Relationship Id="rId7" Type="http://schemas.openxmlformats.org/officeDocument/2006/relationships/hyperlink" Target="https://www.justculture.or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www.ahrq.gov/professionals/education/curriculum-tools/cusptoolkit/modules/apply/index.html" TargetMode="External"/><Relationship Id="rId5" Type="http://schemas.openxmlformats.org/officeDocument/2006/relationships/hyperlink" Target="http://www.ahrq.gov/professionals/education/curriculum-tools/cusptoolkit/modules/engage/index.html" TargetMode="External"/><Relationship Id="rId4" Type="http://schemas.openxmlformats.org/officeDocument/2006/relationships/hyperlink" Target="http://www.ahrq.gov/professionals/education/curriculum-tools/teamstepp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8/igchangemgmt.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engage/index.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US" sz="3200" dirty="0"/>
              <a:t>Communication and Optimal Resolution </a:t>
            </a:r>
            <a:br>
              <a:rPr lang="en-US" sz="3200" dirty="0"/>
            </a:br>
            <a:r>
              <a:rPr lang="en-US" dirty="0"/>
              <a:t>(CANDOR) </a:t>
            </a:r>
            <a:br>
              <a:rPr lang="en-US" dirty="0"/>
            </a:br>
            <a:r>
              <a:rPr lang="en-US" dirty="0"/>
              <a:t>Toolkit</a:t>
            </a:r>
          </a:p>
        </p:txBody>
      </p:sp>
      <p:sp>
        <p:nvSpPr>
          <p:cNvPr id="3" name="Subtitle 2"/>
          <p:cNvSpPr>
            <a:spLocks noGrp="1"/>
          </p:cNvSpPr>
          <p:nvPr>
            <p:ph type="subTitle" idx="1"/>
          </p:nvPr>
        </p:nvSpPr>
        <p:spPr>
          <a:xfrm>
            <a:off x="762000" y="4495800"/>
            <a:ext cx="7848600" cy="1752600"/>
          </a:xfrm>
        </p:spPr>
        <p:txBody>
          <a:bodyPr>
            <a:normAutofit/>
          </a:bodyPr>
          <a:lstStyle/>
          <a:p>
            <a:r>
              <a:rPr lang="en-US" sz="2800" dirty="0" smtClean="0">
                <a:solidFill>
                  <a:schemeClr val="tx1"/>
                </a:solidFill>
              </a:rPr>
              <a:t>Module 2: Obtaining Organizational </a:t>
            </a:r>
          </a:p>
          <a:p>
            <a:r>
              <a:rPr lang="en-US" sz="2800" dirty="0" smtClean="0">
                <a:solidFill>
                  <a:schemeClr val="tx1"/>
                </a:solidFill>
              </a:rPr>
              <a:t>Buy-in and Support</a:t>
            </a:r>
            <a:endParaRPr lang="en-US" sz="2800" dirty="0">
              <a:solidFill>
                <a:schemeClr val="tx1"/>
              </a:solidFill>
            </a:endParaRPr>
          </a:p>
        </p:txBody>
      </p:sp>
    </p:spTree>
    <p:extLst>
      <p:ext uri="{BB962C8B-B14F-4D97-AF65-F5344CB8AC3E}">
        <p14:creationId xmlns:p14="http://schemas.microsoft.com/office/powerpoint/2010/main" val="266207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Managing Error and Risk</a:t>
            </a:r>
            <a:r>
              <a:rPr lang="en-US" sz="3600" baseline="30000" dirty="0" smtClean="0"/>
              <a:t>5,6</a:t>
            </a:r>
            <a:endParaRPr lang="en-US" sz="3600" baseline="30000" dirty="0"/>
          </a:p>
        </p:txBody>
      </p:sp>
      <p:pic>
        <p:nvPicPr>
          <p:cNvPr id="7" name="Picture 6" descr="This shows a more detailed look at the three areas of behavior with Human Error on the left, At Risk Behavior in the middle and Reckless Behavior on the right in addition to how to manage each. For Human Error, Console. For At Risk Behavior Coach. For Reckless Behavior, Punish." title="Three Areas of Behavior"/>
          <p:cNvPicPr>
            <a:picLocks noChangeAspect="1"/>
          </p:cNvPicPr>
          <p:nvPr/>
        </p:nvPicPr>
        <p:blipFill>
          <a:blip r:embed="rId3"/>
          <a:stretch>
            <a:fillRect/>
          </a:stretch>
        </p:blipFill>
        <p:spPr>
          <a:xfrm>
            <a:off x="246513" y="927904"/>
            <a:ext cx="8650974" cy="5169856"/>
          </a:xfrm>
          <a:prstGeom prst="rect">
            <a:avLst/>
          </a:prstGeom>
        </p:spPr>
      </p:pic>
      <p:pic>
        <p:nvPicPr>
          <p:cNvPr id="10" name="Picture 9" descr="CUSP Logo" title="CUSP Puzzle"/>
          <p:cNvPicPr>
            <a:picLocks noChangeAspect="1"/>
          </p:cNvPicPr>
          <p:nvPr/>
        </p:nvPicPr>
        <p:blipFill>
          <a:blip r:embed="rId4"/>
          <a:stretch>
            <a:fillRect/>
          </a:stretch>
        </p:blipFill>
        <p:spPr>
          <a:xfrm>
            <a:off x="0" y="6058614"/>
            <a:ext cx="1172432" cy="799385"/>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10</a:t>
            </a:fld>
            <a:endParaRPr lang="en-US" dirty="0"/>
          </a:p>
        </p:txBody>
      </p:sp>
    </p:spTree>
    <p:extLst>
      <p:ext uri="{BB962C8B-B14F-4D97-AF65-F5344CB8AC3E}">
        <p14:creationId xmlns:p14="http://schemas.microsoft.com/office/powerpoint/2010/main" val="280212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Systems and Behaviors</a:t>
            </a:r>
            <a:br>
              <a:rPr lang="en-US" sz="2800" dirty="0"/>
            </a:br>
            <a:r>
              <a:rPr lang="en-US" sz="2800" dirty="0"/>
              <a:t>Work Together To Improve </a:t>
            </a:r>
            <a:r>
              <a:rPr lang="en-US" sz="2800" dirty="0" smtClean="0"/>
              <a:t>Outcomes</a:t>
            </a:r>
            <a:r>
              <a:rPr lang="en-US" sz="2800" baseline="30000" dirty="0" smtClean="0"/>
              <a:t>5,6</a:t>
            </a:r>
            <a:endParaRPr lang="en-US" sz="2800" dirty="0"/>
          </a:p>
        </p:txBody>
      </p:sp>
      <p:pic>
        <p:nvPicPr>
          <p:cNvPr id="1027" name="Picture 3" descr="Mission, values and expectations start on the left. That leads to System Design or Behavior Choices. System Design and Behavior choices have arrows that move between the two. System Design and Behavioral Choices both lead to Improved Outcomes. Learning SYstems and Accountability and Justice sit below the above process" title="Systems and Behaviors work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52538"/>
            <a:ext cx="88582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USP Logo" title="CUSP Puzzle"/>
          <p:cNvPicPr>
            <a:picLocks noChangeAspect="1"/>
          </p:cNvPicPr>
          <p:nvPr/>
        </p:nvPicPr>
        <p:blipFill>
          <a:blip r:embed="rId4"/>
          <a:stretch>
            <a:fillRect/>
          </a:stretch>
        </p:blipFill>
        <p:spPr>
          <a:xfrm>
            <a:off x="0" y="6058614"/>
            <a:ext cx="1172432" cy="799385"/>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11</a:t>
            </a:fld>
            <a:endParaRPr lang="en-US" dirty="0"/>
          </a:p>
        </p:txBody>
      </p:sp>
      <p:sp>
        <p:nvSpPr>
          <p:cNvPr id="3" name="Content Placeholder 2"/>
          <p:cNvSpPr>
            <a:spLocks noGrp="1"/>
          </p:cNvSpPr>
          <p:nvPr>
            <p:ph idx="1"/>
          </p:nvPr>
        </p:nvSpPr>
        <p:spPr>
          <a:xfrm>
            <a:off x="1066800" y="6248400"/>
            <a:ext cx="7620000" cy="427036"/>
          </a:xfrm>
        </p:spPr>
        <p:txBody>
          <a:bodyPr>
            <a:normAutofit/>
          </a:bodyPr>
          <a:lstStyle/>
          <a:p>
            <a:pPr marL="0" lvl="0" indent="0">
              <a:buNone/>
            </a:pPr>
            <a:r>
              <a:rPr lang="en-US" sz="2000" i="1" dirty="0" smtClean="0">
                <a:hlinkClick r:id="rId5"/>
              </a:rPr>
              <a:t>Additional</a:t>
            </a:r>
            <a:r>
              <a:rPr lang="en-US" sz="2000" i="1" baseline="0" dirty="0" smtClean="0">
                <a:hlinkClick r:id="rId5"/>
              </a:rPr>
              <a:t> resource:</a:t>
            </a:r>
            <a:r>
              <a:rPr lang="en-US" sz="2000" baseline="0" dirty="0" smtClean="0">
                <a:hlinkClick r:id="rId5"/>
              </a:rPr>
              <a:t> AHRQ CUSP Toolkit – Apply CUSP</a:t>
            </a:r>
            <a:endParaRPr lang="en-US" sz="2000" dirty="0"/>
          </a:p>
        </p:txBody>
      </p:sp>
    </p:spTree>
    <p:extLst>
      <p:ext uri="{BB962C8B-B14F-4D97-AF65-F5344CB8AC3E}">
        <p14:creationId xmlns:p14="http://schemas.microsoft.com/office/powerpoint/2010/main" val="215364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Role in Just Culture</a:t>
            </a:r>
            <a:r>
              <a:rPr lang="en-US" baseline="30000" dirty="0" smtClean="0"/>
              <a:t>2,5</a:t>
            </a:r>
            <a:endParaRPr lang="en-US" dirty="0"/>
          </a:p>
        </p:txBody>
      </p:sp>
      <p:sp>
        <p:nvSpPr>
          <p:cNvPr id="3" name="Content Placeholder 2"/>
          <p:cNvSpPr>
            <a:spLocks noGrp="1"/>
          </p:cNvSpPr>
          <p:nvPr>
            <p:ph idx="1"/>
          </p:nvPr>
        </p:nvSpPr>
        <p:spPr/>
        <p:txBody>
          <a:bodyPr>
            <a:normAutofit/>
          </a:bodyPr>
          <a:lstStyle/>
          <a:p>
            <a:r>
              <a:rPr lang="en-US" sz="2400" dirty="0" smtClean="0"/>
              <a:t>Understand </a:t>
            </a:r>
            <a:r>
              <a:rPr lang="en-US" sz="2400" dirty="0"/>
              <a:t>the </a:t>
            </a:r>
            <a:r>
              <a:rPr lang="en-US" sz="2400" dirty="0" smtClean="0"/>
              <a:t>consequences.</a:t>
            </a:r>
            <a:endParaRPr lang="en-US" sz="2400" dirty="0"/>
          </a:p>
          <a:p>
            <a:r>
              <a:rPr lang="en-US" sz="2400" dirty="0"/>
              <a:t>Recognize at-risk </a:t>
            </a:r>
            <a:r>
              <a:rPr lang="en-US" sz="2400" dirty="0" smtClean="0"/>
              <a:t>behavior.</a:t>
            </a:r>
            <a:endParaRPr lang="en-US" sz="2400" dirty="0"/>
          </a:p>
          <a:p>
            <a:r>
              <a:rPr lang="en-US" sz="2400" dirty="0"/>
              <a:t>Hold themselves and others </a:t>
            </a:r>
            <a:r>
              <a:rPr lang="en-US" sz="2400" dirty="0" smtClean="0"/>
              <a:t>accountable.</a:t>
            </a:r>
            <a:endParaRPr lang="en-US" sz="2400" dirty="0"/>
          </a:p>
          <a:p>
            <a:endParaRPr lang="en-US" sz="2400" dirty="0"/>
          </a:p>
        </p:txBody>
      </p:sp>
      <p:sp>
        <p:nvSpPr>
          <p:cNvPr id="8" name="TextBox 7"/>
          <p:cNvSpPr txBox="1"/>
          <p:nvPr/>
        </p:nvSpPr>
        <p:spPr>
          <a:xfrm>
            <a:off x="1155440" y="6313806"/>
            <a:ext cx="6083560" cy="400110"/>
          </a:xfrm>
          <a:prstGeom prst="rect">
            <a:avLst/>
          </a:prstGeom>
          <a:noFill/>
        </p:spPr>
        <p:txBody>
          <a:bodyPr wrap="square" rtlCol="0">
            <a:spAutoFit/>
          </a:bodyPr>
          <a:lstStyle/>
          <a:p>
            <a:r>
              <a:rPr lang="en-US" sz="2000" i="1" dirty="0" smtClean="0">
                <a:hlinkClick r:id="rId3"/>
              </a:rPr>
              <a:t>Additional resource</a:t>
            </a:r>
            <a:r>
              <a:rPr lang="en-US" sz="2000" dirty="0" smtClean="0">
                <a:hlinkClick r:id="rId3"/>
              </a:rPr>
              <a:t>: AHRQ </a:t>
            </a:r>
            <a:r>
              <a:rPr lang="en-US" sz="2000" dirty="0">
                <a:hlinkClick r:id="rId3"/>
              </a:rPr>
              <a:t>CUSP </a:t>
            </a:r>
            <a:r>
              <a:rPr lang="en-US" sz="2000" dirty="0" smtClean="0">
                <a:hlinkClick r:id="rId3"/>
              </a:rPr>
              <a:t>Toolkit – Accountability </a:t>
            </a:r>
            <a:endParaRPr lang="en-US" sz="2000" dirty="0"/>
          </a:p>
        </p:txBody>
      </p:sp>
      <p:pic>
        <p:nvPicPr>
          <p:cNvPr id="9" name="Picture 8" descr="CUSP Logo" title="CUSP Puzzle"/>
          <p:cNvPicPr>
            <a:picLocks noChangeAspect="1"/>
          </p:cNvPicPr>
          <p:nvPr/>
        </p:nvPicPr>
        <p:blipFill>
          <a:blip r:embed="rId4"/>
          <a:stretch>
            <a:fillRect/>
          </a:stretch>
        </p:blipFill>
        <p:spPr>
          <a:xfrm>
            <a:off x="0" y="6058614"/>
            <a:ext cx="1172432" cy="799385"/>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12</a:t>
            </a:fld>
            <a:endParaRPr lang="en-US" dirty="0"/>
          </a:p>
        </p:txBody>
      </p:sp>
      <p:pic>
        <p:nvPicPr>
          <p:cNvPr id="10" name="Content Placeholder 6" descr="video play icon" title="video play icon"/>
          <p:cNvPicPr>
            <a:picLocks noChangeAspect="1"/>
          </p:cNvPicPr>
          <p:nvPr/>
        </p:nvPicPr>
        <p:blipFill>
          <a:blip r:embed="rId5">
            <a:duotone>
              <a:schemeClr val="accent5">
                <a:shade val="45000"/>
                <a:satMod val="135000"/>
              </a:schemeClr>
              <a:prstClr val="white"/>
            </a:duotone>
          </a:blip>
          <a:stretch>
            <a:fillRect/>
          </a:stretch>
        </p:blipFill>
        <p:spPr>
          <a:xfrm>
            <a:off x="3688003" y="2880207"/>
            <a:ext cx="1767993" cy="1767993"/>
          </a:xfrm>
          <a:prstGeom prst="rect">
            <a:avLst/>
          </a:prstGeom>
        </p:spPr>
      </p:pic>
    </p:spTree>
    <p:extLst>
      <p:ext uri="{BB962C8B-B14F-4D97-AF65-F5344CB8AC3E}">
        <p14:creationId xmlns:p14="http://schemas.microsoft.com/office/powerpoint/2010/main" val="358533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to Engage Staff Support in </a:t>
            </a:r>
            <a:br>
              <a:rPr lang="en-US" sz="2800" dirty="0" smtClean="0"/>
            </a:br>
            <a:r>
              <a:rPr lang="en-US" sz="2800" dirty="0" smtClean="0"/>
              <a:t>CANDOR Implementation</a:t>
            </a:r>
            <a:endParaRPr lang="en-US" sz="2800" dirty="0"/>
          </a:p>
        </p:txBody>
      </p:sp>
      <p:sp>
        <p:nvSpPr>
          <p:cNvPr id="3" name="Content Placeholder 2"/>
          <p:cNvSpPr>
            <a:spLocks noGrp="1"/>
          </p:cNvSpPr>
          <p:nvPr>
            <p:ph idx="1"/>
          </p:nvPr>
        </p:nvSpPr>
        <p:spPr>
          <a:xfrm>
            <a:off x="457200" y="1752600"/>
            <a:ext cx="8229600" cy="4252729"/>
          </a:xfrm>
        </p:spPr>
        <p:txBody>
          <a:bodyPr>
            <a:normAutofit/>
          </a:bodyPr>
          <a:lstStyle/>
          <a:p>
            <a:r>
              <a:rPr lang="en-US" dirty="0"/>
              <a:t>Promote a </a:t>
            </a:r>
            <a:r>
              <a:rPr lang="en-US" dirty="0" smtClean="0"/>
              <a:t>Just Culture.</a:t>
            </a:r>
            <a:endParaRPr lang="en-US" dirty="0"/>
          </a:p>
          <a:p>
            <a:r>
              <a:rPr lang="en-US" dirty="0" smtClean="0"/>
              <a:t>Share </a:t>
            </a:r>
            <a:r>
              <a:rPr lang="en-US" dirty="0"/>
              <a:t>the </a:t>
            </a:r>
            <a:r>
              <a:rPr lang="en-US" dirty="0" smtClean="0"/>
              <a:t>vision.</a:t>
            </a:r>
            <a:endParaRPr lang="en-US" dirty="0"/>
          </a:p>
          <a:p>
            <a:pPr lvl="1"/>
            <a:r>
              <a:rPr lang="en-US" dirty="0"/>
              <a:t>Grand Rounds video</a:t>
            </a:r>
          </a:p>
          <a:p>
            <a:pPr lvl="1"/>
            <a:r>
              <a:rPr lang="en-US" dirty="0"/>
              <a:t>Grand Rounds presentation slides and </a:t>
            </a:r>
            <a:r>
              <a:rPr lang="en-US" dirty="0" smtClean="0"/>
              <a:t>notes</a:t>
            </a:r>
          </a:p>
        </p:txBody>
      </p:sp>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13</a:t>
            </a:fld>
            <a:endParaRPr lang="en-US" dirty="0"/>
          </a:p>
        </p:txBody>
      </p:sp>
    </p:spTree>
    <p:extLst>
      <p:ext uri="{BB962C8B-B14F-4D97-AF65-F5344CB8AC3E}">
        <p14:creationId xmlns:p14="http://schemas.microsoft.com/office/powerpoint/2010/main" val="204391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990600"/>
            <a:ext cx="8229600" cy="5715000"/>
          </a:xfrm>
        </p:spPr>
        <p:txBody>
          <a:bodyPr>
            <a:normAutofit fontScale="55000" lnSpcReduction="20000"/>
          </a:bodyPr>
          <a:lstStyle/>
          <a:p>
            <a:pPr marL="514350" lvl="0" indent="-514350">
              <a:spcBef>
                <a:spcPts val="0"/>
              </a:spcBef>
              <a:buFont typeface="+mj-lt"/>
              <a:buAutoNum type="arabicPeriod"/>
              <a:defRPr/>
            </a:pPr>
            <a:r>
              <a:rPr lang="en-US" dirty="0">
                <a:ea typeface="Times New Roman"/>
              </a:rPr>
              <a:t>Kotter J. Leading Change. Harvard Business School Press, Boston, MA, 1996, as cited in TeamSTEPPS </a:t>
            </a:r>
            <a:r>
              <a:rPr lang="en-US" dirty="0">
                <a:solidFill>
                  <a:srgbClr val="000000"/>
                </a:solidFill>
                <a:ea typeface="Times New Roman"/>
              </a:rPr>
              <a:t>Fundamentals Course: Module 8. Change Management: Instructor's Slides: TeamSTEPPS Fundamentals Course. November 2008. Agency for Healthcare Research and Quality, Rockville, MD. </a:t>
            </a:r>
            <a:r>
              <a:rPr lang="en-US" u="sng" dirty="0">
                <a:solidFill>
                  <a:srgbClr val="000000"/>
                </a:solidFill>
                <a:ea typeface="Times New Roman"/>
                <a:hlinkClick r:id="rId3"/>
              </a:rPr>
              <a:t>http://www.ahrq.gov/professionals/education/curriculum-tools/teamstepps/instructor/fundamentals/module8/igchangemgmt.html</a:t>
            </a:r>
            <a:r>
              <a:rPr lang="en-US" dirty="0">
                <a:solidFill>
                  <a:srgbClr val="000000"/>
                </a:solidFill>
                <a:ea typeface="Times New Roman"/>
              </a:rPr>
              <a:t>. </a:t>
            </a:r>
            <a:r>
              <a:rPr lang="en-US" dirty="0"/>
              <a:t>Accessed on August 8, 2015. </a:t>
            </a:r>
          </a:p>
          <a:p>
            <a:pPr marL="514350" lvl="0" indent="-514350">
              <a:spcBef>
                <a:spcPts val="0"/>
              </a:spcBef>
              <a:buFont typeface="+mj-lt"/>
              <a:buAutoNum type="arabicPeriod"/>
              <a:defRPr/>
            </a:pPr>
            <a:r>
              <a:rPr lang="en-US" dirty="0"/>
              <a:t>TeamSTEPPS®: Strategies and Tools to Enhance Performance and Patient Safety. Rockville, MD: Agency for Healthcare Research and Quality.  </a:t>
            </a:r>
            <a:r>
              <a:rPr lang="en-US" dirty="0">
                <a:hlinkClick r:id="rId4"/>
              </a:rPr>
              <a:t>http://www.ahrq.gov/professionals/education/curriculum-tools/teamstepps/index.html</a:t>
            </a:r>
            <a:r>
              <a:rPr lang="en-US" dirty="0"/>
              <a:t>. Accessed August 8, 2015.</a:t>
            </a:r>
          </a:p>
          <a:p>
            <a:pPr marL="514350" indent="-514350">
              <a:spcBef>
                <a:spcPts val="0"/>
              </a:spcBef>
              <a:buFont typeface="+mj-lt"/>
              <a:buAutoNum type="arabicPeriod"/>
              <a:defRPr/>
            </a:pPr>
            <a:r>
              <a:rPr lang="en-US" dirty="0"/>
              <a:t>Engage the Senior Executive module, CUSP Toolkit. Rockville, MD: Agency for Healthcare Research and Quality. </a:t>
            </a:r>
            <a:r>
              <a:rPr lang="en-US" dirty="0">
                <a:hlinkClick r:id="rId5"/>
              </a:rPr>
              <a:t>http://www.ahrq.gov/professionals/education/curriculum-tools/cusptoolkit/modules/engage/index.html</a:t>
            </a:r>
            <a:r>
              <a:rPr lang="en-US" dirty="0"/>
              <a:t>. Accessed on August 8, 2015.</a:t>
            </a:r>
          </a:p>
          <a:p>
            <a:pPr marL="514350" lvl="0" indent="-514350">
              <a:spcBef>
                <a:spcPts val="0"/>
              </a:spcBef>
              <a:buFont typeface="+mj-lt"/>
              <a:buAutoNum type="arabicPeriod"/>
              <a:defRPr/>
            </a:pPr>
            <a:r>
              <a:rPr lang="en-US" dirty="0"/>
              <a:t>2014 User Comparative Database Report, AHRQ Hospital Survey on Patient Safety Culture. Rockville, MD: Agency for Healthcare Research and Quality. http://www.ahrq.gov/professionals/quality-patient-safety/patientsafetyculture/hospital/2014/hosp14ch5.html. Accessed on August 14, 2015.</a:t>
            </a:r>
            <a:endParaRPr lang="en-US" dirty="0">
              <a:solidFill>
                <a:srgbClr val="000000"/>
              </a:solidFill>
            </a:endParaRPr>
          </a:p>
          <a:p>
            <a:pPr marL="514350" lvl="0" indent="-514350">
              <a:spcBef>
                <a:spcPts val="0"/>
              </a:spcBef>
              <a:buFont typeface="+mj-lt"/>
              <a:buAutoNum type="arabicPeriod"/>
              <a:defRPr/>
            </a:pPr>
            <a:r>
              <a:rPr lang="en-US" dirty="0"/>
              <a:t>Apply CUSP module, CUSP Toolkit. Rockville, MD: Agency for Healthcare Research and Quality. </a:t>
            </a:r>
            <a:r>
              <a:rPr lang="en-US" dirty="0">
                <a:hlinkClick r:id="rId6"/>
              </a:rPr>
              <a:t>http://www.ahrq.gov/professionals/education/curriculum-tools/cusptoolkit/modules/apply/index.html</a:t>
            </a:r>
            <a:r>
              <a:rPr lang="en-US" dirty="0"/>
              <a:t>. Accessed on August 8, 2015. </a:t>
            </a:r>
          </a:p>
          <a:p>
            <a:pPr marL="514350" lvl="0" indent="-514350">
              <a:spcBef>
                <a:spcPts val="0"/>
              </a:spcBef>
              <a:buFont typeface="+mj-lt"/>
              <a:buAutoNum type="arabicPeriod"/>
              <a:defRPr/>
            </a:pPr>
            <a:r>
              <a:rPr lang="en-US" dirty="0"/>
              <a:t>Marx, D. Just Culture. </a:t>
            </a:r>
            <a:r>
              <a:rPr lang="en-US" dirty="0">
                <a:hlinkClick r:id="rId7"/>
              </a:rPr>
              <a:t>https://www.justculture.org</a:t>
            </a:r>
            <a:r>
              <a:rPr lang="en-US" dirty="0"/>
              <a:t>. Accessed on August 14, 2015.</a:t>
            </a:r>
          </a:p>
        </p:txBody>
      </p:sp>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14</a:t>
            </a:fld>
            <a:endParaRPr lang="en-US" dirty="0"/>
          </a:p>
        </p:txBody>
      </p:sp>
    </p:spTree>
    <p:extLst>
      <p:ext uri="{BB962C8B-B14F-4D97-AF65-F5344CB8AC3E}">
        <p14:creationId xmlns:p14="http://schemas.microsoft.com/office/powerpoint/2010/main" val="301678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normAutofit/>
          </a:bodyPr>
          <a:lstStyle/>
          <a:p>
            <a:pPr fontAlgn="ctr"/>
            <a:r>
              <a:rPr lang="en-US" sz="2800" dirty="0"/>
              <a:t>Define the </a:t>
            </a:r>
            <a:r>
              <a:rPr lang="en-US" sz="2800" dirty="0" smtClean="0"/>
              <a:t>characteristics </a:t>
            </a:r>
            <a:r>
              <a:rPr lang="en-US" sz="2800" dirty="0"/>
              <a:t>of successful senior leadership and risk management </a:t>
            </a:r>
            <a:r>
              <a:rPr lang="en-US" sz="2800" dirty="0" smtClean="0"/>
              <a:t>engagement to promote implementation of the CANDOR process.</a:t>
            </a:r>
          </a:p>
          <a:p>
            <a:pPr fontAlgn="ctr"/>
            <a:r>
              <a:rPr lang="en-US" sz="2800" dirty="0"/>
              <a:t>Describe </a:t>
            </a:r>
            <a:r>
              <a:rPr lang="en-US" sz="2800" dirty="0" smtClean="0"/>
              <a:t>how to enhance leadership buy-in for the CANDOR process, including how </a:t>
            </a:r>
            <a:r>
              <a:rPr lang="en-US" sz="2800" dirty="0"/>
              <a:t>to </a:t>
            </a:r>
            <a:r>
              <a:rPr lang="en-US" sz="2800" dirty="0" smtClean="0"/>
              <a:t>develop a  business case for the CANDOR process. </a:t>
            </a:r>
          </a:p>
          <a:p>
            <a:pPr fontAlgn="ctr"/>
            <a:r>
              <a:rPr lang="en-US" sz="2800" dirty="0" smtClean="0"/>
              <a:t>Explain how Just Culture can enhance support for CANDOR process implementation.</a:t>
            </a:r>
          </a:p>
        </p:txBody>
      </p:sp>
      <p:pic>
        <p:nvPicPr>
          <p:cNvPr id="7" name="Picture 6" descr="Target with Arrow in Bullseye" title="Target "/>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73130" y="4913987"/>
            <a:ext cx="1195700" cy="1195700"/>
          </a:xfrm>
          <a:prstGeom prst="rect">
            <a:avLst/>
          </a:prstGeom>
        </p:spPr>
      </p:pic>
      <p:sp>
        <p:nvSpPr>
          <p:cNvPr id="3" name="Slide Number Placeholder 2"/>
          <p:cNvSpPr>
            <a:spLocks noGrp="1"/>
          </p:cNvSpPr>
          <p:nvPr>
            <p:ph type="sldNum" sz="quarter" idx="12"/>
          </p:nvPr>
        </p:nvSpPr>
        <p:spPr/>
        <p:txBody>
          <a:bodyPr/>
          <a:lstStyle/>
          <a:p>
            <a:fld id="{125894D6-8D97-4F5F-8FE9-35CAB6BDE8B4}" type="slidenum">
              <a:rPr lang="en-US" smtClean="0"/>
              <a:t>2</a:t>
            </a:fld>
            <a:endParaRPr lang="en-US" dirty="0"/>
          </a:p>
        </p:txBody>
      </p:sp>
      <p:sp>
        <p:nvSpPr>
          <p:cNvPr id="6" name="Footer Placeholder 5"/>
          <p:cNvSpPr>
            <a:spLocks noGrp="1"/>
          </p:cNvSpPr>
          <p:nvPr>
            <p:ph type="ftr" sz="quarter" idx="11"/>
          </p:nvPr>
        </p:nvSpPr>
        <p:spPr/>
        <p:txBody>
          <a:bodyPr/>
          <a:lstStyle/>
          <a:p>
            <a:r>
              <a:rPr lang="en-US" dirty="0" smtClean="0"/>
              <a:t>Module 2</a:t>
            </a:r>
            <a:endParaRPr lang="en-US" dirty="0"/>
          </a:p>
        </p:txBody>
      </p:sp>
    </p:spTree>
    <p:extLst>
      <p:ext uri="{BB962C8B-B14F-4D97-AF65-F5344CB8AC3E}">
        <p14:creationId xmlns:p14="http://schemas.microsoft.com/office/powerpoint/2010/main" val="319208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7780" cy="914400"/>
          </a:xfrm>
        </p:spPr>
        <p:txBody>
          <a:bodyPr>
            <a:normAutofit/>
          </a:bodyPr>
          <a:lstStyle/>
          <a:p>
            <a:r>
              <a:rPr lang="en-US" sz="3200" dirty="0" smtClean="0"/>
              <a:t>Senior Leadership and Risk Management</a:t>
            </a:r>
            <a:endParaRPr lang="en-US" sz="3200" dirty="0"/>
          </a:p>
        </p:txBody>
      </p:sp>
      <p:grpSp>
        <p:nvGrpSpPr>
          <p:cNvPr id="3" name="Group 2" descr="Photo of two people representing senior leadership" title="Senior Leadership"/>
          <p:cNvGrpSpPr/>
          <p:nvPr/>
        </p:nvGrpSpPr>
        <p:grpSpPr>
          <a:xfrm>
            <a:off x="-1677631" y="1844927"/>
            <a:ext cx="4343400" cy="4768023"/>
            <a:chOff x="-1677631" y="1844927"/>
            <a:chExt cx="4343400" cy="4768023"/>
          </a:xfrm>
        </p:grpSpPr>
        <p:pic>
          <p:nvPicPr>
            <p:cNvPr id="7" name="Picture 6" descr="A male and female senior executive standing together."/>
            <p:cNvPicPr>
              <a:picLocks noChangeAspect="1"/>
            </p:cNvPicPr>
            <p:nvPr/>
          </p:nvPicPr>
          <p:blipFill rotWithShape="1">
            <a:blip r:embed="rId3" cstate="print">
              <a:duotone>
                <a:schemeClr val="accent5">
                  <a:shade val="45000"/>
                  <a:satMod val="135000"/>
                </a:schemeClr>
                <a:prstClr val="white"/>
              </a:duotone>
            </a:blip>
            <a:srcRect r="25857"/>
            <a:stretch/>
          </p:blipFill>
          <p:spPr>
            <a:xfrm>
              <a:off x="-1677631" y="2219376"/>
              <a:ext cx="4343400" cy="4393574"/>
            </a:xfrm>
            <a:prstGeom prst="rect">
              <a:avLst/>
            </a:prstGeom>
          </p:spPr>
        </p:pic>
        <p:sp>
          <p:nvSpPr>
            <p:cNvPr id="11" name="TextBox 10"/>
            <p:cNvSpPr txBox="1"/>
            <p:nvPr/>
          </p:nvSpPr>
          <p:spPr>
            <a:xfrm>
              <a:off x="430316" y="1844927"/>
              <a:ext cx="1676400" cy="646331"/>
            </a:xfrm>
            <a:prstGeom prst="rect">
              <a:avLst/>
            </a:prstGeom>
            <a:noFill/>
          </p:spPr>
          <p:txBody>
            <a:bodyPr wrap="square" rtlCol="0">
              <a:spAutoFit/>
            </a:bodyPr>
            <a:lstStyle/>
            <a:p>
              <a:pPr algn="ctr"/>
              <a:r>
                <a:rPr lang="en-US" dirty="0" smtClean="0"/>
                <a:t>Senior Leadership</a:t>
              </a:r>
              <a:endParaRPr lang="en-US" dirty="0"/>
            </a:p>
          </p:txBody>
        </p:sp>
      </p:grpSp>
      <p:grpSp>
        <p:nvGrpSpPr>
          <p:cNvPr id="14" name="Group 13" descr="Senior Leadership plus Risk Management" title="Plus sign"/>
          <p:cNvGrpSpPr/>
          <p:nvPr/>
        </p:nvGrpSpPr>
        <p:grpSpPr>
          <a:xfrm>
            <a:off x="1742853" y="3136778"/>
            <a:ext cx="1063941" cy="1063941"/>
            <a:chOff x="1984716" y="2035810"/>
            <a:chExt cx="1063941" cy="1063941"/>
          </a:xfrm>
        </p:grpSpPr>
        <p:sp>
          <p:nvSpPr>
            <p:cNvPr id="15" name="Plus 14"/>
            <p:cNvSpPr/>
            <p:nvPr/>
          </p:nvSpPr>
          <p:spPr>
            <a:xfrm>
              <a:off x="1984716" y="2035810"/>
              <a:ext cx="1063941" cy="1063941"/>
            </a:xfrm>
            <a:prstGeom prst="mathPlus">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16" name="Plus 4"/>
            <p:cNvSpPr/>
            <p:nvPr/>
          </p:nvSpPr>
          <p:spPr>
            <a:xfrm>
              <a:off x="2125741" y="2442661"/>
              <a:ext cx="781891" cy="2502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p:txBody>
        </p:sp>
      </p:grpSp>
      <p:grpSp>
        <p:nvGrpSpPr>
          <p:cNvPr id="6" name="Group 5" descr="Photo of two people looking at data to assess risk" title="Risk Management"/>
          <p:cNvGrpSpPr/>
          <p:nvPr/>
        </p:nvGrpSpPr>
        <p:grpSpPr>
          <a:xfrm>
            <a:off x="1410794" y="1842547"/>
            <a:ext cx="5406485" cy="4722792"/>
            <a:chOff x="1410794" y="1842547"/>
            <a:chExt cx="5406485" cy="4722792"/>
          </a:xfrm>
        </p:grpSpPr>
        <p:pic>
          <p:nvPicPr>
            <p:cNvPr id="8" name="Picture 7" descr="Two team members creating a plan."/>
            <p:cNvPicPr>
              <a:picLocks noChangeAspect="1"/>
            </p:cNvPicPr>
            <p:nvPr/>
          </p:nvPicPr>
          <p:blipFill>
            <a:blip r:embed="rId4" cstate="print">
              <a:duotone>
                <a:schemeClr val="accent5">
                  <a:shade val="45000"/>
                  <a:satMod val="135000"/>
                </a:schemeClr>
                <a:prstClr val="white"/>
              </a:duotone>
            </a:blip>
            <a:stretch>
              <a:fillRect/>
            </a:stretch>
          </p:blipFill>
          <p:spPr>
            <a:xfrm>
              <a:off x="1410794" y="2510475"/>
              <a:ext cx="5406485" cy="4054864"/>
            </a:xfrm>
            <a:prstGeom prst="rect">
              <a:avLst/>
            </a:prstGeom>
          </p:spPr>
        </p:pic>
        <p:sp>
          <p:nvSpPr>
            <p:cNvPr id="12" name="TextBox 11"/>
            <p:cNvSpPr txBox="1"/>
            <p:nvPr/>
          </p:nvSpPr>
          <p:spPr>
            <a:xfrm>
              <a:off x="3263109" y="1842547"/>
              <a:ext cx="1676400" cy="646331"/>
            </a:xfrm>
            <a:prstGeom prst="rect">
              <a:avLst/>
            </a:prstGeom>
            <a:noFill/>
          </p:spPr>
          <p:txBody>
            <a:bodyPr wrap="square" rtlCol="0">
              <a:spAutoFit/>
            </a:bodyPr>
            <a:lstStyle/>
            <a:p>
              <a:pPr algn="ctr"/>
              <a:r>
                <a:rPr lang="en-US" dirty="0" smtClean="0"/>
                <a:t>Risk Management</a:t>
              </a:r>
              <a:endParaRPr lang="en-US" dirty="0"/>
            </a:p>
          </p:txBody>
        </p:sp>
      </p:grpSp>
      <p:grpSp>
        <p:nvGrpSpPr>
          <p:cNvPr id="17" name="Group 16" descr="Senior Leadership plus Risk Management equals Organizational Change" title="Equal Sign"/>
          <p:cNvGrpSpPr/>
          <p:nvPr/>
        </p:nvGrpSpPr>
        <p:grpSpPr>
          <a:xfrm>
            <a:off x="4955411" y="3136779"/>
            <a:ext cx="1063941" cy="1063941"/>
            <a:chOff x="5180942" y="2035810"/>
            <a:chExt cx="1063941" cy="1063941"/>
          </a:xfrm>
        </p:grpSpPr>
        <p:sp>
          <p:nvSpPr>
            <p:cNvPr id="18" name="Equal 17"/>
            <p:cNvSpPr/>
            <p:nvPr/>
          </p:nvSpPr>
          <p:spPr>
            <a:xfrm>
              <a:off x="5180942" y="2035810"/>
              <a:ext cx="1063941" cy="1063941"/>
            </a:xfrm>
            <a:prstGeom prst="mathEqual">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19" name="Equal 4"/>
            <p:cNvSpPr/>
            <p:nvPr/>
          </p:nvSpPr>
          <p:spPr>
            <a:xfrm>
              <a:off x="5321967" y="2254982"/>
              <a:ext cx="781891" cy="6255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p:txBody>
        </p:sp>
      </p:grpSp>
      <p:grpSp>
        <p:nvGrpSpPr>
          <p:cNvPr id="10" name="Group 9" descr="Photo of five people standing " title="Organizational Change"/>
          <p:cNvGrpSpPr/>
          <p:nvPr/>
        </p:nvGrpSpPr>
        <p:grpSpPr>
          <a:xfrm>
            <a:off x="5105105" y="1844926"/>
            <a:ext cx="4800599" cy="4477527"/>
            <a:chOff x="5105105" y="1844926"/>
            <a:chExt cx="4800599" cy="4477527"/>
          </a:xfrm>
        </p:grpSpPr>
        <p:pic>
          <p:nvPicPr>
            <p:cNvPr id="9" name="Picture 8" descr="A health care team"/>
            <p:cNvPicPr>
              <a:picLocks noChangeAspect="1"/>
            </p:cNvPicPr>
            <p:nvPr/>
          </p:nvPicPr>
          <p:blipFill>
            <a:blip r:embed="rId5" cstate="print">
              <a:duotone>
                <a:schemeClr val="accent5">
                  <a:shade val="45000"/>
                  <a:satMod val="135000"/>
                </a:schemeClr>
                <a:prstClr val="white"/>
              </a:duotone>
            </a:blip>
            <a:stretch>
              <a:fillRect/>
            </a:stretch>
          </p:blipFill>
          <p:spPr>
            <a:xfrm>
              <a:off x="5105105" y="2722003"/>
              <a:ext cx="4800599" cy="3600450"/>
            </a:xfrm>
            <a:prstGeom prst="rect">
              <a:avLst/>
            </a:prstGeom>
          </p:spPr>
        </p:pic>
        <p:sp>
          <p:nvSpPr>
            <p:cNvPr id="13" name="TextBox 12"/>
            <p:cNvSpPr txBox="1"/>
            <p:nvPr/>
          </p:nvSpPr>
          <p:spPr>
            <a:xfrm>
              <a:off x="6817279" y="1844926"/>
              <a:ext cx="1676400" cy="646331"/>
            </a:xfrm>
            <a:prstGeom prst="rect">
              <a:avLst/>
            </a:prstGeom>
            <a:noFill/>
          </p:spPr>
          <p:txBody>
            <a:bodyPr wrap="square" rtlCol="0">
              <a:spAutoFit/>
            </a:bodyPr>
            <a:lstStyle/>
            <a:p>
              <a:pPr algn="ctr"/>
              <a:r>
                <a:rPr lang="en-US" dirty="0" smtClean="0"/>
                <a:t>Organizational Change</a:t>
              </a:r>
              <a:endParaRPr lang="en-US" dirty="0"/>
            </a:p>
          </p:txBody>
        </p:sp>
      </p:grpSp>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3</a:t>
            </a:fld>
            <a:endParaRPr lang="en-US" dirty="0"/>
          </a:p>
        </p:txBody>
      </p:sp>
    </p:spTree>
    <p:extLst>
      <p:ext uri="{BB962C8B-B14F-4D97-AF65-F5344CB8AC3E}">
        <p14:creationId xmlns:p14="http://schemas.microsoft.com/office/powerpoint/2010/main" val="3815787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Impact of Senior </a:t>
            </a:r>
            <a:r>
              <a:rPr lang="en-US" sz="2800" dirty="0"/>
              <a:t>Leadership and </a:t>
            </a:r>
            <a:br>
              <a:rPr lang="en-US" sz="2800" dirty="0"/>
            </a:br>
            <a:r>
              <a:rPr lang="en-US" sz="2800" dirty="0"/>
              <a:t>Risk Management </a:t>
            </a:r>
            <a:r>
              <a:rPr lang="en-US" sz="2800" dirty="0" smtClean="0"/>
              <a:t>Engagement</a:t>
            </a:r>
            <a:r>
              <a:rPr lang="en-US" sz="2800" baseline="30000" dirty="0" smtClean="0"/>
              <a:t>1,2</a:t>
            </a:r>
            <a:endParaRPr lang="en-US" sz="2800" dirty="0"/>
          </a:p>
        </p:txBody>
      </p:sp>
      <p:sp>
        <p:nvSpPr>
          <p:cNvPr id="3" name="Content Placeholder 2"/>
          <p:cNvSpPr>
            <a:spLocks noGrp="1"/>
          </p:cNvSpPr>
          <p:nvPr>
            <p:ph idx="1"/>
          </p:nvPr>
        </p:nvSpPr>
        <p:spPr/>
        <p:txBody>
          <a:bodyPr/>
          <a:lstStyle/>
          <a:p>
            <a:r>
              <a:rPr lang="en-US" dirty="0" smtClean="0"/>
              <a:t>Validates the work.</a:t>
            </a:r>
          </a:p>
          <a:p>
            <a:r>
              <a:rPr lang="en-US" dirty="0" smtClean="0"/>
              <a:t>Demonstrates system support for change.</a:t>
            </a:r>
          </a:p>
          <a:p>
            <a:r>
              <a:rPr lang="en-US" dirty="0" smtClean="0"/>
              <a:t>Reinforces accountability to achieve goals.</a:t>
            </a:r>
          </a:p>
          <a:p>
            <a:r>
              <a:rPr lang="en-US" dirty="0" smtClean="0"/>
              <a:t>Enhances staff motivation to support the process.</a:t>
            </a:r>
          </a:p>
          <a:p>
            <a:r>
              <a:rPr lang="en-US" dirty="0" smtClean="0"/>
              <a:t>Facilitates change process within the organization.</a:t>
            </a:r>
          </a:p>
          <a:p>
            <a:endParaRPr lang="en-US" dirty="0" smtClean="0"/>
          </a:p>
          <a:p>
            <a:endParaRPr lang="en-US" dirty="0"/>
          </a:p>
        </p:txBody>
      </p:sp>
      <p:sp>
        <p:nvSpPr>
          <p:cNvPr id="7" name="TextBox 5"/>
          <p:cNvSpPr txBox="1"/>
          <p:nvPr/>
        </p:nvSpPr>
        <p:spPr>
          <a:xfrm>
            <a:off x="457200" y="5710813"/>
            <a:ext cx="7696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1" dirty="0" smtClean="0">
                <a:hlinkClick r:id="rId3"/>
              </a:rPr>
              <a:t>Additional Resource: </a:t>
            </a:r>
            <a:r>
              <a:rPr lang="en-US" sz="2000" dirty="0" smtClean="0">
                <a:hlinkClick r:id="rId3"/>
              </a:rPr>
              <a:t>TeamSTEPPS® 2.0 – Change Management</a:t>
            </a:r>
            <a:endParaRPr lang="en-US" sz="2000" dirty="0"/>
          </a:p>
        </p:txBody>
      </p:sp>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4</a:t>
            </a:fld>
            <a:endParaRPr lang="en-US" dirty="0"/>
          </a:p>
        </p:txBody>
      </p:sp>
    </p:spTree>
    <p:extLst>
      <p:ext uri="{BB962C8B-B14F-4D97-AF65-F5344CB8AC3E}">
        <p14:creationId xmlns:p14="http://schemas.microsoft.com/office/powerpoint/2010/main" val="241766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7780" cy="914400"/>
          </a:xfrm>
        </p:spPr>
        <p:txBody>
          <a:bodyPr>
            <a:noAutofit/>
          </a:bodyPr>
          <a:lstStyle/>
          <a:p>
            <a:r>
              <a:rPr lang="en-US" sz="2800" dirty="0" smtClean="0"/>
              <a:t>Characteristics of Senior Leadership </a:t>
            </a:r>
            <a:br>
              <a:rPr lang="en-US" sz="2800" dirty="0" smtClean="0"/>
            </a:br>
            <a:r>
              <a:rPr lang="en-US" sz="2800" dirty="0" smtClean="0"/>
              <a:t>and Risk Management Engagement</a:t>
            </a:r>
            <a:r>
              <a:rPr lang="en-US" sz="2800" baseline="30000" dirty="0" smtClean="0"/>
              <a:t>3</a:t>
            </a:r>
            <a:endParaRPr lang="en-US" sz="2800" dirty="0"/>
          </a:p>
        </p:txBody>
      </p:sp>
      <p:sp>
        <p:nvSpPr>
          <p:cNvPr id="3" name="Content Placeholder 2"/>
          <p:cNvSpPr>
            <a:spLocks noGrp="1"/>
          </p:cNvSpPr>
          <p:nvPr>
            <p:ph idx="1"/>
          </p:nvPr>
        </p:nvSpPr>
        <p:spPr/>
        <p:txBody>
          <a:bodyPr/>
          <a:lstStyle/>
          <a:p>
            <a:r>
              <a:rPr lang="en-US" dirty="0" smtClean="0"/>
              <a:t>Listening.</a:t>
            </a:r>
          </a:p>
          <a:p>
            <a:r>
              <a:rPr lang="en-US" dirty="0" smtClean="0"/>
              <a:t>Learning.</a:t>
            </a:r>
          </a:p>
          <a:p>
            <a:r>
              <a:rPr lang="en-US" dirty="0" smtClean="0"/>
              <a:t>Partnering with staff.</a:t>
            </a:r>
          </a:p>
          <a:p>
            <a:r>
              <a:rPr lang="en-US" dirty="0" smtClean="0"/>
              <a:t>Setting team goals.</a:t>
            </a:r>
          </a:p>
          <a:p>
            <a:r>
              <a:rPr lang="en-US" dirty="0" smtClean="0"/>
              <a:t>Facilitating progress toward goals.</a:t>
            </a:r>
          </a:p>
          <a:p>
            <a:r>
              <a:rPr lang="en-US" dirty="0" smtClean="0"/>
              <a:t>Removing identified barriers.</a:t>
            </a:r>
          </a:p>
          <a:p>
            <a:r>
              <a:rPr lang="en-US" dirty="0" smtClean="0"/>
              <a:t>Aligning the CANDOR process with the organization’s other strategic priorities.</a:t>
            </a:r>
            <a:endParaRPr lang="en-US" dirty="0"/>
          </a:p>
        </p:txBody>
      </p:sp>
      <p:sp>
        <p:nvSpPr>
          <p:cNvPr id="8" name="TextBox 7"/>
          <p:cNvSpPr txBox="1"/>
          <p:nvPr/>
        </p:nvSpPr>
        <p:spPr>
          <a:xfrm>
            <a:off x="457200" y="5817493"/>
            <a:ext cx="7696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1" dirty="0" smtClean="0">
                <a:hlinkClick r:id="rId3"/>
              </a:rPr>
              <a:t>Additional Resource: </a:t>
            </a:r>
            <a:r>
              <a:rPr lang="en-US" sz="2000" dirty="0" smtClean="0">
                <a:hlinkClick r:id="rId3"/>
              </a:rPr>
              <a:t>AHRQ </a:t>
            </a:r>
            <a:r>
              <a:rPr lang="en-US" sz="2000" dirty="0">
                <a:hlinkClick r:id="rId3"/>
              </a:rPr>
              <a:t>CUSP </a:t>
            </a:r>
            <a:r>
              <a:rPr lang="en-US" sz="2000" dirty="0" smtClean="0">
                <a:hlinkClick r:id="rId3"/>
              </a:rPr>
              <a:t>Toolkit – Engaging the Senior Executive</a:t>
            </a:r>
            <a:r>
              <a:rPr lang="en-US" sz="2000" dirty="0" smtClean="0"/>
              <a:t> </a:t>
            </a:r>
            <a:endParaRPr lang="en-US" sz="2000" dirty="0"/>
          </a:p>
        </p:txBody>
      </p:sp>
      <p:pic>
        <p:nvPicPr>
          <p:cNvPr id="7" name="Picture 6" descr="Senior executives standing together."/>
          <p:cNvPicPr>
            <a:picLocks noChangeAspect="1"/>
          </p:cNvPicPr>
          <p:nvPr/>
        </p:nvPicPr>
        <p:blipFill rotWithShape="1">
          <a:blip r:embed="rId4" cstate="print">
            <a:duotone>
              <a:schemeClr val="accent5">
                <a:shade val="45000"/>
                <a:satMod val="135000"/>
              </a:schemeClr>
              <a:prstClr val="white"/>
            </a:duotone>
          </a:blip>
          <a:srcRect r="25857"/>
          <a:stretch/>
        </p:blipFill>
        <p:spPr>
          <a:xfrm>
            <a:off x="4648200" y="726143"/>
            <a:ext cx="4343400" cy="4393574"/>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5</a:t>
            </a:fld>
            <a:endParaRPr lang="en-US" dirty="0"/>
          </a:p>
        </p:txBody>
      </p:sp>
    </p:spTree>
    <p:extLst>
      <p:ext uri="{BB962C8B-B14F-4D97-AF65-F5344CB8AC3E}">
        <p14:creationId xmlns:p14="http://schemas.microsoft.com/office/powerpoint/2010/main" val="2765519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to Enhance Senior Leadership </a:t>
            </a:r>
            <a:br>
              <a:rPr lang="en-US" sz="2800" dirty="0" smtClean="0"/>
            </a:br>
            <a:r>
              <a:rPr lang="en-US" sz="2800" dirty="0" smtClean="0"/>
              <a:t>and Risk Management Buy-In</a:t>
            </a:r>
            <a:endParaRPr lang="en-US" sz="2800" dirty="0"/>
          </a:p>
        </p:txBody>
      </p:sp>
      <p:sp>
        <p:nvSpPr>
          <p:cNvPr id="3" name="Content Placeholder 2"/>
          <p:cNvSpPr>
            <a:spLocks noGrp="1"/>
          </p:cNvSpPr>
          <p:nvPr>
            <p:ph idx="1"/>
          </p:nvPr>
        </p:nvSpPr>
        <p:spPr>
          <a:xfrm>
            <a:off x="457200" y="1200661"/>
            <a:ext cx="8229600" cy="5276339"/>
          </a:xfrm>
        </p:spPr>
        <p:txBody>
          <a:bodyPr>
            <a:normAutofit/>
          </a:bodyPr>
          <a:lstStyle/>
          <a:p>
            <a:r>
              <a:rPr lang="en-US" dirty="0" smtClean="0"/>
              <a:t>Present the </a:t>
            </a:r>
            <a:r>
              <a:rPr lang="en-US" dirty="0"/>
              <a:t>business case for </a:t>
            </a:r>
            <a:r>
              <a:rPr lang="en-US" dirty="0" smtClean="0"/>
              <a:t>the CANDOR process.</a:t>
            </a:r>
            <a:endParaRPr lang="en-US" dirty="0"/>
          </a:p>
          <a:p>
            <a:r>
              <a:rPr lang="en-US" dirty="0" smtClean="0"/>
              <a:t>Develop </a:t>
            </a:r>
            <a:r>
              <a:rPr lang="en-US" dirty="0"/>
              <a:t>a shared vision for </a:t>
            </a:r>
            <a:r>
              <a:rPr lang="en-US" dirty="0" smtClean="0"/>
              <a:t>the CANDOR process.</a:t>
            </a:r>
            <a:endParaRPr lang="en-US" dirty="0"/>
          </a:p>
          <a:p>
            <a:r>
              <a:rPr lang="en-US" dirty="0" smtClean="0"/>
              <a:t>Promote shared accountability for the work.</a:t>
            </a:r>
          </a:p>
          <a:p>
            <a:r>
              <a:rPr lang="en-US" dirty="0" smtClean="0"/>
              <a:t>Ensure the visibility of senior leadership and risk management in the improvement work.</a:t>
            </a:r>
          </a:p>
          <a:p>
            <a:r>
              <a:rPr lang="en-US" dirty="0" smtClean="0"/>
              <a:t>Reinforce the connection between Just Culture and the CANDOR process. </a:t>
            </a:r>
            <a:r>
              <a:rPr lang="en-US" sz="1400" dirty="0"/>
              <a:t> </a:t>
            </a:r>
            <a:endParaRPr lang="en-US" dirty="0"/>
          </a:p>
          <a:p>
            <a:endParaRPr lang="en-US" dirty="0"/>
          </a:p>
        </p:txBody>
      </p:sp>
      <p:pic>
        <p:nvPicPr>
          <p:cNvPr id="6" name="Picture 5" descr="Two team members creating a plan."/>
          <p:cNvPicPr>
            <a:picLocks noChangeAspect="1"/>
          </p:cNvPicPr>
          <p:nvPr/>
        </p:nvPicPr>
        <p:blipFill>
          <a:blip r:embed="rId3" cstate="print">
            <a:duotone>
              <a:schemeClr val="accent5">
                <a:shade val="45000"/>
                <a:satMod val="135000"/>
              </a:schemeClr>
              <a:prstClr val="white"/>
            </a:duotone>
          </a:blip>
          <a:stretch>
            <a:fillRect/>
          </a:stretch>
        </p:blipFill>
        <p:spPr>
          <a:xfrm>
            <a:off x="6248400" y="4800600"/>
            <a:ext cx="3733800" cy="2800350"/>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6</a:t>
            </a:fld>
            <a:endParaRPr lang="en-US" dirty="0"/>
          </a:p>
        </p:txBody>
      </p:sp>
    </p:spTree>
    <p:extLst>
      <p:ext uri="{BB962C8B-B14F-4D97-AF65-F5344CB8AC3E}">
        <p14:creationId xmlns:p14="http://schemas.microsoft.com/office/powerpoint/2010/main" val="181934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Building a Business Case for CANDOR</a:t>
            </a:r>
            <a:endParaRPr lang="en-US" sz="3200" dirty="0"/>
          </a:p>
        </p:txBody>
      </p:sp>
      <p:pic>
        <p:nvPicPr>
          <p:cNvPr id="6" name="Picture 2" descr="This image shows the purpose, who should use this tool and how to use the worksheet" title="Building the Business Case for CANDOR Workshee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684" t="13139" r="21637" b="8332"/>
          <a:stretch/>
        </p:blipFill>
        <p:spPr bwMode="auto">
          <a:xfrm>
            <a:off x="1524000" y="1219200"/>
            <a:ext cx="6248400" cy="5045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7</a:t>
            </a:fld>
            <a:endParaRPr lang="en-US" dirty="0"/>
          </a:p>
        </p:txBody>
      </p:sp>
    </p:spTree>
    <p:extLst>
      <p:ext uri="{BB962C8B-B14F-4D97-AF65-F5344CB8AC3E}">
        <p14:creationId xmlns:p14="http://schemas.microsoft.com/office/powerpoint/2010/main" val="270577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Just Culture</a:t>
            </a:r>
            <a:r>
              <a:rPr lang="en-US" sz="3600" baseline="30000" dirty="0" smtClean="0"/>
              <a:t>4,5,6</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Just Culture is a </a:t>
            </a:r>
            <a:r>
              <a:rPr lang="en-US" dirty="0"/>
              <a:t>system of shared </a:t>
            </a:r>
            <a:r>
              <a:rPr lang="en-US" dirty="0" smtClean="0"/>
              <a:t>accountability, where– </a:t>
            </a:r>
          </a:p>
          <a:p>
            <a:r>
              <a:rPr lang="en-US" dirty="0" smtClean="0"/>
              <a:t>Health care </a:t>
            </a:r>
            <a:r>
              <a:rPr lang="en-US" dirty="0"/>
              <a:t>institutions are accountable for the systems they have designed and for supporting the safe choices of the patients, </a:t>
            </a:r>
            <a:r>
              <a:rPr lang="en-US" dirty="0" smtClean="0"/>
              <a:t>visitors, </a:t>
            </a:r>
            <a:r>
              <a:rPr lang="en-US" dirty="0"/>
              <a:t>and </a:t>
            </a:r>
            <a:r>
              <a:rPr lang="en-US" dirty="0" smtClean="0"/>
              <a:t>staff.</a:t>
            </a:r>
          </a:p>
          <a:p>
            <a:r>
              <a:rPr lang="en-US" dirty="0" smtClean="0"/>
              <a:t>Staff </a:t>
            </a:r>
            <a:r>
              <a:rPr lang="en-US" dirty="0"/>
              <a:t>are accountable for the quality of their choices, knowing that they may not be perfect, but can strive to make the best possible </a:t>
            </a:r>
            <a:r>
              <a:rPr lang="en-US" dirty="0" smtClean="0"/>
              <a:t>choices.</a:t>
            </a:r>
            <a:endParaRPr lang="en-US" dirty="0"/>
          </a:p>
          <a:p>
            <a:pPr marL="0" indent="0">
              <a:buNone/>
            </a:pPr>
            <a:endParaRPr lang="en-US" dirty="0"/>
          </a:p>
        </p:txBody>
      </p:sp>
      <p:pic>
        <p:nvPicPr>
          <p:cNvPr id="6" name="Picture 5" descr="This shows two scales in balance" title="Justice System"/>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33143" y="4415306"/>
            <a:ext cx="1710857" cy="1710857"/>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8</a:t>
            </a:fld>
            <a:endParaRPr lang="en-US" dirty="0"/>
          </a:p>
        </p:txBody>
      </p:sp>
    </p:spTree>
    <p:extLst>
      <p:ext uri="{BB962C8B-B14F-4D97-AF65-F5344CB8AC3E}">
        <p14:creationId xmlns:p14="http://schemas.microsoft.com/office/powerpoint/2010/main" val="43611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7780" cy="914400"/>
          </a:xfrm>
        </p:spPr>
        <p:txBody>
          <a:bodyPr>
            <a:normAutofit/>
          </a:bodyPr>
          <a:lstStyle/>
          <a:p>
            <a:r>
              <a:rPr lang="en-US" sz="3200" dirty="0" smtClean="0"/>
              <a:t>Understanding Risk and Human Behavior</a:t>
            </a:r>
            <a:r>
              <a:rPr lang="en-US" sz="3200" baseline="30000" dirty="0" smtClean="0"/>
              <a:t>5,6</a:t>
            </a:r>
            <a:endParaRPr lang="en-US" sz="3200" baseline="30000" dirty="0"/>
          </a:p>
        </p:txBody>
      </p:sp>
      <p:pic>
        <p:nvPicPr>
          <p:cNvPr id="6" name="Content Placeholder 5" descr="This photo shows three areas of behavior - Human Error on the left, At-Risk Behavior in the middle, Reckless Behavior on the right" title="Three Areas of Behavior"/>
          <p:cNvPicPr>
            <a:picLocks noGrp="1" noChangeAspect="1"/>
          </p:cNvPicPr>
          <p:nvPr>
            <p:ph idx="1"/>
          </p:nvPr>
        </p:nvPicPr>
        <p:blipFill>
          <a:blip r:embed="rId3"/>
          <a:stretch>
            <a:fillRect/>
          </a:stretch>
        </p:blipFill>
        <p:spPr>
          <a:xfrm>
            <a:off x="325958" y="1815403"/>
            <a:ext cx="8485863" cy="3567991"/>
          </a:xfrm>
          <a:prstGeom prst="rect">
            <a:avLst/>
          </a:prstGeom>
        </p:spPr>
      </p:pic>
      <p:pic>
        <p:nvPicPr>
          <p:cNvPr id="9" name="Picture 8" descr="CUSP Logo" title="CUSP Puzzle "/>
          <p:cNvPicPr>
            <a:picLocks noChangeAspect="1"/>
          </p:cNvPicPr>
          <p:nvPr/>
        </p:nvPicPr>
        <p:blipFill>
          <a:blip r:embed="rId4"/>
          <a:stretch>
            <a:fillRect/>
          </a:stretch>
        </p:blipFill>
        <p:spPr>
          <a:xfrm>
            <a:off x="0" y="6058614"/>
            <a:ext cx="1172432" cy="799385"/>
          </a:xfrm>
          <a:prstGeom prst="rect">
            <a:avLst/>
          </a:prstGeom>
        </p:spPr>
      </p:pic>
      <p:sp>
        <p:nvSpPr>
          <p:cNvPr id="4" name="Footer Placeholder 3"/>
          <p:cNvSpPr>
            <a:spLocks noGrp="1"/>
          </p:cNvSpPr>
          <p:nvPr>
            <p:ph type="ftr" sz="quarter" idx="11"/>
          </p:nvPr>
        </p:nvSpPr>
        <p:spPr/>
        <p:txBody>
          <a:bodyPr/>
          <a:lstStyle/>
          <a:p>
            <a:r>
              <a:rPr lang="en-US" dirty="0" smtClean="0"/>
              <a:t>Module 2</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9</a:t>
            </a:fld>
            <a:endParaRPr lang="en-US" dirty="0"/>
          </a:p>
        </p:txBody>
      </p:sp>
    </p:spTree>
    <p:extLst>
      <p:ext uri="{BB962C8B-B14F-4D97-AF65-F5344CB8AC3E}">
        <p14:creationId xmlns:p14="http://schemas.microsoft.com/office/powerpoint/2010/main" val="3247196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3374</TotalTime>
  <Words>2949</Words>
  <Application>Microsoft Office PowerPoint</Application>
  <PresentationFormat>On-screen Show (4:3)</PresentationFormat>
  <Paragraphs>190</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PatientSafetyPage1</vt:lpstr>
      <vt:lpstr>PatientSafetyPage2+</vt:lpstr>
      <vt:lpstr>Communication and Optimal Resolution  (CANDOR)  Toolkit</vt:lpstr>
      <vt:lpstr>Objectives</vt:lpstr>
      <vt:lpstr>Senior Leadership and Risk Management</vt:lpstr>
      <vt:lpstr>Impact of Senior Leadership and  Risk Management Engagement1,2</vt:lpstr>
      <vt:lpstr>Characteristics of Senior Leadership  and Risk Management Engagement3</vt:lpstr>
      <vt:lpstr>How to Enhance Senior Leadership  and Risk Management Buy-In</vt:lpstr>
      <vt:lpstr>Building a Business Case for CANDOR</vt:lpstr>
      <vt:lpstr>Just Culture4,5,6</vt:lpstr>
      <vt:lpstr>Understanding Risk and Human Behavior5,6</vt:lpstr>
      <vt:lpstr>Managing Error and Risk5,6</vt:lpstr>
      <vt:lpstr>Systems and Behaviors Work Together To Improve Outcomes5,6</vt:lpstr>
      <vt:lpstr>Staff Role in Just Culture2,5</vt:lpstr>
      <vt:lpstr>How to Engage Staff Support in  CANDOR Implementation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Communication and Optimal Resolution (CANDOR) Toolkit Module 2: Obtaining Organizational Buy-in and Support</dc:title>
  <dc:subject>Module 2: importance of obtaining organizational support for CANDOR implementation, role of organizational leaders, risk management, and frontline staff in implementation of CANDOR process</dc:subject>
  <dc:creator>Agency for Healthcare Research and Quality</dc:creator>
  <cp:keywords>optimal resolution, communication, patients and families, patient and family engagement, safety events, patient safety, resolution, buy-in, support, engagement</cp:keywords>
  <cp:lastModifiedBy>Windows User</cp:lastModifiedBy>
  <cp:revision>251</cp:revision>
  <dcterms:created xsi:type="dcterms:W3CDTF">2014-06-17T23:27:54Z</dcterms:created>
  <dcterms:modified xsi:type="dcterms:W3CDTF">2016-05-19T19:53:20Z</dcterms:modified>
</cp:coreProperties>
</file>