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7"/>
  </p:notesMasterIdLst>
  <p:sldIdLst>
    <p:sldId id="270" r:id="rId3"/>
    <p:sldId id="257" r:id="rId4"/>
    <p:sldId id="258" r:id="rId5"/>
    <p:sldId id="326" r:id="rId6"/>
    <p:sldId id="327" r:id="rId7"/>
    <p:sldId id="271" r:id="rId8"/>
    <p:sldId id="330" r:id="rId9"/>
    <p:sldId id="329" r:id="rId10"/>
    <p:sldId id="277" r:id="rId11"/>
    <p:sldId id="278" r:id="rId12"/>
    <p:sldId id="279" r:id="rId13"/>
    <p:sldId id="280" r:id="rId14"/>
    <p:sldId id="281" r:id="rId15"/>
    <p:sldId id="282" r:id="rId16"/>
    <p:sldId id="328" r:id="rId17"/>
    <p:sldId id="286" r:id="rId18"/>
    <p:sldId id="289" r:id="rId19"/>
    <p:sldId id="290" r:id="rId20"/>
    <p:sldId id="291" r:id="rId21"/>
    <p:sldId id="324" r:id="rId22"/>
    <p:sldId id="292" r:id="rId23"/>
    <p:sldId id="305" r:id="rId24"/>
    <p:sldId id="293" r:id="rId25"/>
    <p:sldId id="319" r:id="rId26"/>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man, Dawn" initials="DH" lastIdx="2" clrIdx="0"/>
  <p:cmAuthor id="2" name="Greising, Cynthia" initials="GC" lastIdx="17" clrIdx="1"/>
  <p:cmAuthor id="3" name="Herman, Dawn" initials="" lastIdx="1" clrIdx="2">
    <p:extLst/>
  </p:cmAuthor>
  <p:cmAuthor id="4" name="Cleary-Fishman, Marie" initials="CM" lastIdx="3" clrIdx="3">
    <p:extLst/>
  </p:cmAuthor>
  <p:cmAuthor id="5" name="Edson, Barbara" initials="EB" lastIdx="11" clrIdx="4">
    <p:extLst/>
  </p:cmAuthor>
  <p:cmAuthor id="6" name="Wojcik, Anna" initials="WA" lastIdx="3"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61979" autoAdjust="0"/>
  </p:normalViewPr>
  <p:slideViewPr>
    <p:cSldViewPr>
      <p:cViewPr>
        <p:scale>
          <a:sx n="76" d="100"/>
          <a:sy n="76" d="100"/>
        </p:scale>
        <p:origin x="-948" y="-18"/>
      </p:cViewPr>
      <p:guideLst>
        <p:guide orient="horz" pos="2160"/>
        <p:guide pos="2880"/>
      </p:guideLst>
    </p:cSldViewPr>
  </p:slideViewPr>
  <p:notesTextViewPr>
    <p:cViewPr>
      <p:scale>
        <a:sx n="1" d="1"/>
        <a:sy n="1" d="1"/>
      </p:scale>
      <p:origin x="0" y="0"/>
    </p:cViewPr>
  </p:notesTextViewPr>
  <p:sorterViewPr>
    <p:cViewPr varScale="1">
      <p:scale>
        <a:sx n="1" d="1"/>
        <a:sy n="1" d="1"/>
      </p:scale>
      <p:origin x="0" y="474"/>
    </p:cViewPr>
  </p:sorterViewPr>
  <p:notesViewPr>
    <p:cSldViewPr showGuides="1">
      <p:cViewPr>
        <p:scale>
          <a:sx n="100" d="100"/>
          <a:sy n="100" d="100"/>
        </p:scale>
        <p:origin x="-1500" y="3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95BBF8-57FB-4EFD-A736-C9B9889F9DD0}" type="datetimeFigureOut">
              <a:rPr lang="en-US" smtClean="0"/>
              <a:t>5/19/2016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266BAD-3429-4F31-A13E-05FDEF1D0BEF}" type="slidenum">
              <a:rPr lang="en-US" smtClean="0"/>
              <a:t>‹#›</a:t>
            </a:fld>
            <a:endParaRPr lang="en-US" dirty="0"/>
          </a:p>
        </p:txBody>
      </p:sp>
    </p:spTree>
    <p:extLst>
      <p:ext uri="{BB962C8B-B14F-4D97-AF65-F5344CB8AC3E}">
        <p14:creationId xmlns:p14="http://schemas.microsoft.com/office/powerpoint/2010/main" val="1358262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Module 6 includes information on the Care for the Caregiver component of the CANDOR process, which focuses on providing emotional support to caregivers following a CANDOR event. This module includes steps for establishing a Care for the Caregiver program at your organization. </a:t>
            </a:r>
            <a:endParaRPr lang="en-US" dirty="0"/>
          </a:p>
        </p:txBody>
      </p:sp>
      <p:sp>
        <p:nvSpPr>
          <p:cNvPr id="4" name="Slide Number Placeholder 3"/>
          <p:cNvSpPr>
            <a:spLocks noGrp="1"/>
          </p:cNvSpPr>
          <p:nvPr>
            <p:ph type="sldNum" sz="quarter" idx="10"/>
          </p:nvPr>
        </p:nvSpPr>
        <p:spPr/>
        <p:txBody>
          <a:bodyPr/>
          <a:lstStyle/>
          <a:p>
            <a:fld id="{DF9600FE-7E08-4992-ABDB-16A9AAB04B5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061622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first stage of the Recovery Trajectory is the chaos and accident response. This stage is characterized by either the second-victim realizing that an event has occurred, or the organization recognizing that an</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event has occurred. During this stage, the second-victim might tell someone about the error/event as their way of asking for help. The second-victim might not be able to continue to care for the patient involved and might request reassignment. The second-victim might not be able provide care in the room where the event occurred and might appear distracted and/or experience a wave of emotions.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 example of the emotions, feelings, and reactions a second-victim might experience are described in the following quote from an anonymous second-victim: “Right after the…code, I was having trouble concentrating. It was nice to have people take over… that I trusted. I was in so much shock, I don’t think I was useful.”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Care for the Caregiver program can assist the caregiver in this stage by identifying and contacting the second-victims after the event, and assessing the ability of staff member(s) to continue to work after the event.</a:t>
            </a:r>
            <a:endParaRPr lang="en-US" dirty="0"/>
          </a:p>
        </p:txBody>
      </p:sp>
      <p:sp>
        <p:nvSpPr>
          <p:cNvPr id="4" name="Slide Number Placeholder 3"/>
          <p:cNvSpPr>
            <a:spLocks noGrp="1"/>
          </p:cNvSpPr>
          <p:nvPr>
            <p:ph type="sldNum" sz="quarter" idx="10"/>
          </p:nvPr>
        </p:nvSpPr>
        <p:spPr/>
        <p:txBody>
          <a:bodyPr/>
          <a:lstStyle/>
          <a:p>
            <a:fld id="{2B266BAD-3429-4F31-A13E-05FDEF1D0BEF}" type="slidenum">
              <a:rPr lang="en-US" smtClean="0"/>
              <a:t>10</a:t>
            </a:fld>
            <a:endParaRPr lang="en-US" dirty="0"/>
          </a:p>
        </p:txBody>
      </p:sp>
    </p:spTree>
    <p:extLst>
      <p:ext uri="{BB962C8B-B14F-4D97-AF65-F5344CB8AC3E}">
        <p14:creationId xmlns:p14="http://schemas.microsoft.com/office/powerpoint/2010/main" val="3815686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next stage is intrusive reflections. This stage is characterized by the second-victim re-evaluating and dwelling on their involvement in the event, and potentially isolating themselves from co-workers, family, and support systems. The event might produce feelings of internal inadequacy, either because the event occurred or because of the emotions the second victim is experiencing.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 example of the emotions and thoughts that can occur at this stage from a second-victim are in the following quote from an anonymous second-victim: “I started to doubt myself… I thought maybe if I’d have done something another way, it wouldn’t have happened… but everything was more clear, looking at things in retrospect. I lost my confidence for some time.”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organization can assist the caregiver experiencing stage 2 by ensuring that the Care for the Caregiver program has been activated and caregiver team members are aware of those who need support. During this phase, it is important that organizational resources observe the second victim(s) for the presence of lingering physical and/or psychosocial symptoms.</a:t>
            </a:r>
            <a:endParaRPr lang="en-US" dirty="0"/>
          </a:p>
        </p:txBody>
      </p:sp>
      <p:sp>
        <p:nvSpPr>
          <p:cNvPr id="4" name="Slide Number Placeholder 3"/>
          <p:cNvSpPr>
            <a:spLocks noGrp="1"/>
          </p:cNvSpPr>
          <p:nvPr>
            <p:ph type="sldNum" sz="quarter" idx="10"/>
          </p:nvPr>
        </p:nvSpPr>
        <p:spPr/>
        <p:txBody>
          <a:bodyPr/>
          <a:lstStyle/>
          <a:p>
            <a:fld id="{2B266BAD-3429-4F31-A13E-05FDEF1D0BEF}" type="slidenum">
              <a:rPr lang="en-US" smtClean="0"/>
              <a:t>11</a:t>
            </a:fld>
            <a:endParaRPr lang="en-US" dirty="0"/>
          </a:p>
        </p:txBody>
      </p:sp>
    </p:spTree>
    <p:extLst>
      <p:ext uri="{BB962C8B-B14F-4D97-AF65-F5344CB8AC3E}">
        <p14:creationId xmlns:p14="http://schemas.microsoft.com/office/powerpoint/2010/main" val="2611714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Stage 3 focuses on restoring personal integrity. This stage is characterized by the second-victim gaining acceptance from coworkers by feelings that the gossip regarding the event has been managed or minimized. The second-victim is often fearful at this point about what is going to happen next and whether or not they will be able to regain the trust of their colleagues.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 example of the thoughts and emotions during this stage from a second-victim are contained in the following quote from an anonymous second-victim: “Every single day for months, I’d walk in and think, ‘Everyone knows what happened.’ I thought, ‘These people are never going to trust me again.’”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Care for the Caregiver program can assist the caregiver in this stage by assuring that management oversight of the event continues, completing the event report, supporting leadership as they manage the unit/team’s overall response or “rumor control,”  and evaluating whether an event debrief is indicated for the entire team.</a:t>
            </a:r>
            <a:endParaRPr lang="en-US" dirty="0"/>
          </a:p>
        </p:txBody>
      </p:sp>
      <p:sp>
        <p:nvSpPr>
          <p:cNvPr id="4" name="Slide Number Placeholder 3"/>
          <p:cNvSpPr>
            <a:spLocks noGrp="1"/>
          </p:cNvSpPr>
          <p:nvPr>
            <p:ph type="sldNum" sz="quarter" idx="10"/>
          </p:nvPr>
        </p:nvSpPr>
        <p:spPr/>
        <p:txBody>
          <a:bodyPr/>
          <a:lstStyle/>
          <a:p>
            <a:fld id="{2B266BAD-3429-4F31-A13E-05FDEF1D0BEF}" type="slidenum">
              <a:rPr lang="en-US" smtClean="0"/>
              <a:t>12</a:t>
            </a:fld>
            <a:endParaRPr lang="en-US" dirty="0"/>
          </a:p>
        </p:txBody>
      </p:sp>
    </p:spTree>
    <p:extLst>
      <p:ext uri="{BB962C8B-B14F-4D97-AF65-F5344CB8AC3E}">
        <p14:creationId xmlns:p14="http://schemas.microsoft.com/office/powerpoint/2010/main" val="1498071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next stage is called “Enduring the Inquisition.” During this stage, the second-victim often realizes the seriousness of the event and has, or is in the process of, responding to many CANDOR Response Team</a:t>
            </a:r>
            <a:r>
              <a:rPr lang="en-US" sz="1200"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members concerning the “whys” about the event. The second-victim understands that disclosure of the event will occur with the patient and/or family and might be concerned about whether the patient and/or family will choose to sue the organization.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thoughts and feelings a second-victim might experience during this stage are described in the following quote: “I didn’t know what to do or who to talk to professionally or legally. Clearly, I know we needed to keep that quiet—it might have been helpful to be able to talk to someone else, but I couldn’t do that.”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Care for the Caregiver program can assist the caregiver enduring the inquisition by identifying key individuals involved in the event, developing an understanding of what happened, and supporting the individual(s) involved in event.</a:t>
            </a:r>
            <a:endParaRPr lang="en-US" dirty="0"/>
          </a:p>
        </p:txBody>
      </p:sp>
      <p:sp>
        <p:nvSpPr>
          <p:cNvPr id="4" name="Slide Number Placeholder 3"/>
          <p:cNvSpPr>
            <a:spLocks noGrp="1"/>
          </p:cNvSpPr>
          <p:nvPr>
            <p:ph type="sldNum" sz="quarter" idx="10"/>
          </p:nvPr>
        </p:nvSpPr>
        <p:spPr/>
        <p:txBody>
          <a:bodyPr/>
          <a:lstStyle/>
          <a:p>
            <a:fld id="{2B266BAD-3429-4F31-A13E-05FDEF1D0BEF}" type="slidenum">
              <a:rPr lang="en-US" smtClean="0"/>
              <a:t>13</a:t>
            </a:fld>
            <a:endParaRPr lang="en-US" dirty="0"/>
          </a:p>
        </p:txBody>
      </p:sp>
    </p:spTree>
    <p:extLst>
      <p:ext uri="{BB962C8B-B14F-4D97-AF65-F5344CB8AC3E}">
        <p14:creationId xmlns:p14="http://schemas.microsoft.com/office/powerpoint/2010/main" val="814504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Stage 5 is characterized by the second-victim seeking personal or professional support from the organization or indicating an interest in getting help or support from outside of the organization. This stage can be seen in the following quote from one anonymous second-victim: “There was nobody I could tell, not even my husband. All I could say was, ‘I’ve had a really horrible day.’”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Care for the Caregiver program can assist the caregiver experiencing stage 5 by ensuring the organization’s emotional response plan is in progress and that, if needed, the patient safety/risk management representatives are available to support the caregiver(s).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B266BAD-3429-4F31-A13E-05FDEF1D0BEF}" type="slidenum">
              <a:rPr lang="en-US" smtClean="0"/>
              <a:t>14</a:t>
            </a:fld>
            <a:endParaRPr lang="en-US" dirty="0"/>
          </a:p>
        </p:txBody>
      </p:sp>
    </p:spTree>
    <p:extLst>
      <p:ext uri="{BB962C8B-B14F-4D97-AF65-F5344CB8AC3E}">
        <p14:creationId xmlns:p14="http://schemas.microsoft.com/office/powerpoint/2010/main" val="1451512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191000"/>
            <a:ext cx="5638800" cy="4419600"/>
          </a:xfrm>
        </p:spPr>
        <p:txBody>
          <a:bodyPr/>
          <a:lstStyle/>
          <a:p>
            <a:r>
              <a:rPr lang="en-US" sz="1200" kern="1200" dirty="0" smtClean="0">
                <a:solidFill>
                  <a:schemeClr val="tx1"/>
                </a:solidFill>
                <a:effectLst/>
                <a:latin typeface="+mn-lt"/>
                <a:ea typeface="+mn-ea"/>
                <a:cs typeface="+mn-cs"/>
              </a:rPr>
              <a:t>The final stage of the recovery trajectory is Stage 6 “Moving On.” Three possible results can come out of this stage of the trajectory: </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Survives: Second-victim copes with the situation, may still have intrusive thoughts and/or persistent sadness, and continues to learn from the event. Statements include: “I figured out how to cope and how to say, ‘Yes, I made a mistake, and that mistake caused a bad patient outcome; but I haven’t figured out how to forgive myself for that or forget it. It’s impossible to let go.’” The caregiver program can support the surviving caregiver by providing ongoing support and maintaining open dialogue.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Thrives: Able to maintain a work/life balance, gain insight/perspective on the event, advocate for patient safety initiatives, and not base practice/work on the event. Statements include: “I was questioning myself over and over again… but then I thought… I’ve just had this experience in my life where I had to encounter this tragedy, but it made me a better person. It really did, and it gave me insight.” The caregiver program can support the thriving caregiver by providing ongoing support for the second-victim, encouraging participation in case reviews involving the event and supporting the second-victim in “making a difference” in the future.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Drops outs: The second-victim transfers to a different unit or facility, considers quitting the profession, and/or continues to have feelings of inadequacy. A second-victim who is dropping out might say, “A fresh start was good for me.” The Care for the Caregiver program can assist the caregiver experiencing the dropping out trajectory by providing ongoing support for the second-victim, which may include helping them search for alternative employment within or outside the organization.</a:t>
            </a:r>
            <a:endParaRPr lang="en-US" dirty="0"/>
          </a:p>
        </p:txBody>
      </p:sp>
      <p:sp>
        <p:nvSpPr>
          <p:cNvPr id="4" name="Slide Number Placeholder 3"/>
          <p:cNvSpPr>
            <a:spLocks noGrp="1"/>
          </p:cNvSpPr>
          <p:nvPr>
            <p:ph type="sldNum" sz="quarter" idx="10"/>
          </p:nvPr>
        </p:nvSpPr>
        <p:spPr/>
        <p:txBody>
          <a:bodyPr/>
          <a:lstStyle/>
          <a:p>
            <a:fld id="{2B266BAD-3429-4F31-A13E-05FDEF1D0BEF}" type="slidenum">
              <a:rPr lang="en-US" smtClean="0"/>
              <a:t>15</a:t>
            </a:fld>
            <a:endParaRPr lang="en-US" dirty="0"/>
          </a:p>
        </p:txBody>
      </p:sp>
    </p:spTree>
    <p:extLst>
      <p:ext uri="{BB962C8B-B14F-4D97-AF65-F5344CB8AC3E}">
        <p14:creationId xmlns:p14="http://schemas.microsoft.com/office/powerpoint/2010/main" val="1478167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 important component of the Care for the Caregiver program includes identifying peer supporters. Peer supporters need to understand the different levels or tiers of support that can be offered to second victims.</a:t>
            </a:r>
          </a:p>
          <a:p>
            <a:r>
              <a:rPr lang="en-US" sz="1200" kern="1200" dirty="0" smtClean="0">
                <a:solidFill>
                  <a:schemeClr val="tx1"/>
                </a:solidFill>
                <a:effectLst/>
                <a:latin typeface="+mn-lt"/>
                <a:ea typeface="+mn-ea"/>
                <a:cs typeface="+mn-cs"/>
              </a:rPr>
              <a:t>Tier 1 or Local Support: Involves support from the department leaders and colleagues/peers. This group can provide one-on-one reassurance to the second-victim. </a:t>
            </a:r>
          </a:p>
          <a:p>
            <a:r>
              <a:rPr lang="en-US" sz="1200" kern="1200" dirty="0" smtClean="0">
                <a:solidFill>
                  <a:schemeClr val="tx1"/>
                </a:solidFill>
                <a:effectLst/>
                <a:latin typeface="+mn-lt"/>
                <a:ea typeface="+mn-ea"/>
                <a:cs typeface="+mn-cs"/>
              </a:rPr>
              <a:t>Tier 2 or Trained Peer Supporters: Individuals who provide one-on-one crisis intervention and peer support mentoring to the second-victim through the investigation and analysis phase, and potentially through litigation. </a:t>
            </a:r>
          </a:p>
          <a:p>
            <a:r>
              <a:rPr lang="en-US" sz="1200" kern="1200" dirty="0" smtClean="0">
                <a:solidFill>
                  <a:schemeClr val="tx1"/>
                </a:solidFill>
                <a:effectLst/>
                <a:latin typeface="+mn-lt"/>
                <a:ea typeface="+mn-ea"/>
                <a:cs typeface="+mn-cs"/>
              </a:rPr>
              <a:t>Tier 3 or Expedited Referral Network: Additional referral resources to help support the second victim throughout the recovery trajectory.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Additional details on each of these tiers are available in the Care for the Caregiver support program tools.</a:t>
            </a:r>
            <a:endParaRPr lang="en-US" baseline="0" dirty="0" smtClean="0"/>
          </a:p>
        </p:txBody>
      </p:sp>
      <p:sp>
        <p:nvSpPr>
          <p:cNvPr id="4" name="Slide Number Placeholder 3"/>
          <p:cNvSpPr>
            <a:spLocks noGrp="1"/>
          </p:cNvSpPr>
          <p:nvPr>
            <p:ph type="sldNum" sz="quarter" idx="10"/>
          </p:nvPr>
        </p:nvSpPr>
        <p:spPr/>
        <p:txBody>
          <a:bodyPr/>
          <a:lstStyle/>
          <a:p>
            <a:fld id="{2B266BAD-3429-4F31-A13E-05FDEF1D0BEF}" type="slidenum">
              <a:rPr lang="en-US" smtClean="0"/>
              <a:t>16</a:t>
            </a:fld>
            <a:endParaRPr lang="en-US" dirty="0"/>
          </a:p>
        </p:txBody>
      </p:sp>
    </p:spTree>
    <p:extLst>
      <p:ext uri="{BB962C8B-B14F-4D97-AF65-F5344CB8AC3E}">
        <p14:creationId xmlns:p14="http://schemas.microsoft.com/office/powerpoint/2010/main" val="523106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Tier 1 involves support from the department leaders and the second-victim’s colleagues/peers. In this tier, department leaders should connect with the clinical staff involved in the event and reaffirm their confidence in the clinical staff involved in the event. The department or CANDOR Response Team should consider calling in flex staff to relieve the clinical staff involved in the event, notify clinical staff involved in the event what is going to happen next, and keep them informed throughout the post-event period. The most important aspect of this level of support is checking on the involved staff regularly.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While the support of the department leader is important to the second-victim, so is the support from their colleagues/peers. The colleagues/peers of the second-victim can provide support by being “there” for the victim by practicing active listening skills when talking with the co-worker, and offering appropriate support without asking about specific details of the event. The focus during this tier is the feelings of the coworker and their emotional support. </a:t>
            </a:r>
            <a:endParaRPr lang="en-US" dirty="0"/>
          </a:p>
        </p:txBody>
      </p:sp>
      <p:sp>
        <p:nvSpPr>
          <p:cNvPr id="4" name="Slide Number Placeholder 3"/>
          <p:cNvSpPr>
            <a:spLocks noGrp="1"/>
          </p:cNvSpPr>
          <p:nvPr>
            <p:ph type="sldNum" sz="quarter" idx="10"/>
          </p:nvPr>
        </p:nvSpPr>
        <p:spPr/>
        <p:txBody>
          <a:bodyPr/>
          <a:lstStyle/>
          <a:p>
            <a:fld id="{2B266BAD-3429-4F31-A13E-05FDEF1D0BEF}" type="slidenum">
              <a:rPr lang="en-US" smtClean="0"/>
              <a:t>17</a:t>
            </a:fld>
            <a:endParaRPr lang="en-US" dirty="0"/>
          </a:p>
        </p:txBody>
      </p:sp>
    </p:spTree>
    <p:extLst>
      <p:ext uri="{BB962C8B-B14F-4D97-AF65-F5344CB8AC3E}">
        <p14:creationId xmlns:p14="http://schemas.microsoft.com/office/powerpoint/2010/main" val="892567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Tier 2 support typically is provided by members of the Care for Caregiver program or initially by the CANDOR Response Team. All of these individuals should be trained to provide one-on-one support for the second-victim and to determine if the clinical team needs to conduct a team debriefing.  If the team needs to debrief, the trained peer supporters can help facilitate the debrief. These individuals are also responsible for determining if it is safe for the caregiver involved in the event to continue with their duties, or if relief personnel need to be brought in to ensure patient care remains safe.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level of support is given not only at the time of the event, but also as needed by the second-victim during the recovery trajectory. </a:t>
            </a:r>
            <a:endParaRPr lang="en-US" dirty="0"/>
          </a:p>
        </p:txBody>
      </p:sp>
      <p:sp>
        <p:nvSpPr>
          <p:cNvPr id="4" name="Slide Number Placeholder 3"/>
          <p:cNvSpPr>
            <a:spLocks noGrp="1"/>
          </p:cNvSpPr>
          <p:nvPr>
            <p:ph type="sldNum" sz="quarter" idx="10"/>
          </p:nvPr>
        </p:nvSpPr>
        <p:spPr/>
        <p:txBody>
          <a:bodyPr/>
          <a:lstStyle/>
          <a:p>
            <a:fld id="{2B266BAD-3429-4F31-A13E-05FDEF1D0BEF}" type="slidenum">
              <a:rPr lang="en-US" smtClean="0"/>
              <a:t>18</a:t>
            </a:fld>
            <a:endParaRPr lang="en-US" dirty="0"/>
          </a:p>
        </p:txBody>
      </p:sp>
    </p:spTree>
    <p:extLst>
      <p:ext uri="{BB962C8B-B14F-4D97-AF65-F5344CB8AC3E}">
        <p14:creationId xmlns:p14="http://schemas.microsoft.com/office/powerpoint/2010/main" val="1215291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Tier 3 support recognizes the needs of the second-victims and the trained peer supporter(s).  If the trained peer supporter determines the needs of the second-victim are beyond the level of support they can provide, then the trained peer supporters should pursue additional resources to help the second-victim.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organization should develop relationships with additional resources such as chaplains, employee assistance program contacts, social services, and personal counselor(s) during the development of the Care for the Caregiver program. These resources can offer unique and valuable additional support during this tier. Tier 3 support acknowledges the limitations of an organization’s trained peer supporters and reinforces the importance of pursuing additional help to meet the commitment to the caregivers and the organization’s vision for a CANDOR process.</a:t>
            </a:r>
            <a:endParaRPr lang="en-US" baseline="0" dirty="0" smtClean="0"/>
          </a:p>
        </p:txBody>
      </p:sp>
      <p:sp>
        <p:nvSpPr>
          <p:cNvPr id="4" name="Slide Number Placeholder 3"/>
          <p:cNvSpPr>
            <a:spLocks noGrp="1"/>
          </p:cNvSpPr>
          <p:nvPr>
            <p:ph type="sldNum" sz="quarter" idx="10"/>
          </p:nvPr>
        </p:nvSpPr>
        <p:spPr/>
        <p:txBody>
          <a:bodyPr/>
          <a:lstStyle/>
          <a:p>
            <a:fld id="{2B266BAD-3429-4F31-A13E-05FDEF1D0BEF}" type="slidenum">
              <a:rPr lang="en-US" smtClean="0"/>
              <a:t>19</a:t>
            </a:fld>
            <a:endParaRPr lang="en-US" dirty="0"/>
          </a:p>
        </p:txBody>
      </p:sp>
    </p:spTree>
    <p:extLst>
      <p:ext uri="{BB962C8B-B14F-4D97-AF65-F5344CB8AC3E}">
        <p14:creationId xmlns:p14="http://schemas.microsoft.com/office/powerpoint/2010/main" val="121308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114800"/>
          </a:xfrm>
        </p:spPr>
        <p:txBody>
          <a:bodyPr/>
          <a:lstStyle/>
          <a:p>
            <a:r>
              <a:rPr lang="en-US" sz="1200" kern="1200" dirty="0" smtClean="0">
                <a:solidFill>
                  <a:schemeClr val="tx1"/>
                </a:solidFill>
                <a:effectLst/>
                <a:latin typeface="+mn-lt"/>
                <a:ea typeface="+mn-ea"/>
                <a:cs typeface="+mn-cs"/>
              </a:rPr>
              <a:t>Despite their effort to provide the best care possible to patients, health care providers are sometimes faced with the aftermath of adverse patient harm events. Caregiver grief following a CANDOR event can be devastating, especially as the initial response to a CANDOR event focuses on the needs of the patient and/or family. Organizations can demonstrate support for the caregivers by developing and implementing a Care for the Caregiver program—sometimes  referred to as a program that addresses the needs of the “second-victim.”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 the end of this module, the participant will be able to:</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Describe how caring for the caregiver is a key component of the CANDOR process.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Identify the steps for developing a Care for the Caregiver team and program.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Define the second-victim phenomenon and the stages of healing and recovery for second-victims.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Describe the peer support challenges, strategies and interventions.</a:t>
            </a:r>
            <a:endParaRPr lang="en-US" dirty="0"/>
          </a:p>
        </p:txBody>
      </p:sp>
      <p:sp>
        <p:nvSpPr>
          <p:cNvPr id="4" name="Slide Number Placeholder 3"/>
          <p:cNvSpPr>
            <a:spLocks noGrp="1"/>
          </p:cNvSpPr>
          <p:nvPr>
            <p:ph type="sldNum" sz="quarter" idx="10"/>
          </p:nvPr>
        </p:nvSpPr>
        <p:spPr/>
        <p:txBody>
          <a:bodyPr/>
          <a:lstStyle/>
          <a:p>
            <a:fld id="{2B266BAD-3429-4F31-A13E-05FDEF1D0BEF}" type="slidenum">
              <a:rPr lang="en-US" smtClean="0"/>
              <a:t>2</a:t>
            </a:fld>
            <a:endParaRPr lang="en-US" dirty="0"/>
          </a:p>
        </p:txBody>
      </p:sp>
    </p:spTree>
    <p:extLst>
      <p:ext uri="{BB962C8B-B14F-4D97-AF65-F5344CB8AC3E}">
        <p14:creationId xmlns:p14="http://schemas.microsoft.com/office/powerpoint/2010/main" val="2255487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 organization may experience a number of challenges when providing peer support as part of the Care for the Caregiver program. Some of these challenges include:</a:t>
            </a:r>
          </a:p>
          <a:p>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Dealing with the stigma of asking for help, which may be perceived as a sign of weakness.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Having time to integrate what has happened, especially in high-acuity areas such as emergency departments, intensive care units, and surgical/procedural areas.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Addressing an intense fear of the unknown following a patient harm event.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Recognizing the fears associated with a compromise in collegial relationships or a potential legal or licensure issue.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 effective peer support system can help address all these challenges.</a:t>
            </a:r>
            <a:endParaRPr lang="en-US" dirty="0"/>
          </a:p>
        </p:txBody>
      </p:sp>
      <p:sp>
        <p:nvSpPr>
          <p:cNvPr id="4" name="Slide Number Placeholder 3"/>
          <p:cNvSpPr>
            <a:spLocks noGrp="1"/>
          </p:cNvSpPr>
          <p:nvPr>
            <p:ph type="sldNum" sz="quarter" idx="10"/>
          </p:nvPr>
        </p:nvSpPr>
        <p:spPr/>
        <p:txBody>
          <a:bodyPr/>
          <a:lstStyle/>
          <a:p>
            <a:fld id="{2B266BAD-3429-4F31-A13E-05FDEF1D0BEF}" type="slidenum">
              <a:rPr lang="en-US" smtClean="0"/>
              <a:t>20</a:t>
            </a:fld>
            <a:endParaRPr lang="en-US" dirty="0"/>
          </a:p>
        </p:txBody>
      </p:sp>
    </p:spTree>
    <p:extLst>
      <p:ext uri="{BB962C8B-B14F-4D97-AF65-F5344CB8AC3E}">
        <p14:creationId xmlns:p14="http://schemas.microsoft.com/office/powerpoint/2010/main" val="525230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191000"/>
            <a:ext cx="6019800" cy="4800600"/>
          </a:xfrm>
        </p:spPr>
        <p:txBody>
          <a:bodyPr/>
          <a:lstStyle/>
          <a:p>
            <a:r>
              <a:rPr lang="en-US" sz="1200" kern="1200" dirty="0" smtClean="0">
                <a:solidFill>
                  <a:schemeClr val="tx1"/>
                </a:solidFill>
                <a:effectLst/>
                <a:latin typeface="+mn-lt"/>
                <a:ea typeface="+mn-ea"/>
                <a:cs typeface="+mn-cs"/>
              </a:rPr>
              <a:t>The two primary activities involved in peer support are talking through the experience and walking through the peer support interaction: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Talking through the experience with the second-victim allows the second-victim a chance to discuss their experiences surrounding the patient harm event. The peer supporter should practice active listening and remember that this step is not counseling, solving another’s problems, telling another person what to do, interrogating or questioning another person, judging another person, imposing one’s own beliefs on another person, or providing inaccurate information to the second-victim.  Instead, this step involves listening to the second-victim’s story, helping the second-victim put the incident in perspective, and focusing on the second-victim’s feelings and reactions to the event, not just the details of the event.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Let’s review a sequence of activities that demonstrate a peer support interaction:</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Introduction: The peer supporter initiates the conversation, introduces him- or herself as a peer supporter, and explains the goal of the peer support team. </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Exploration: The peer supporter helps the second-victim express their emotions using questions to find out: What are their thoughts? What are their reactions? What are their symptoms? </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Information: After the second-victim has expressed his/her emotions about the event, the peer supporter provides information. This is known as the “normalizing” part of the interaction. The peer supporter might want to discuss destructive behaviors, or normal reactions to unusual situations. </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Followup: The peer supporter determines if an additional visit or resources are needed and schedules followup and additional resources, such as support from patient safety, risk management, and/or department leaders.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 the next few slides are videos that demonstrate how to conduct a peer support interaction.</a:t>
            </a:r>
            <a:endParaRPr lang="en-US" baseline="0" dirty="0" smtClean="0"/>
          </a:p>
        </p:txBody>
      </p:sp>
      <p:sp>
        <p:nvSpPr>
          <p:cNvPr id="4" name="Slide Number Placeholder 3"/>
          <p:cNvSpPr>
            <a:spLocks noGrp="1"/>
          </p:cNvSpPr>
          <p:nvPr>
            <p:ph type="sldNum" sz="quarter" idx="10"/>
          </p:nvPr>
        </p:nvSpPr>
        <p:spPr/>
        <p:txBody>
          <a:bodyPr/>
          <a:lstStyle/>
          <a:p>
            <a:fld id="{2B266BAD-3429-4F31-A13E-05FDEF1D0BEF}" type="slidenum">
              <a:rPr lang="en-US" smtClean="0"/>
              <a:t>21</a:t>
            </a:fld>
            <a:endParaRPr lang="en-US" dirty="0"/>
          </a:p>
        </p:txBody>
      </p:sp>
    </p:spTree>
    <p:extLst>
      <p:ext uri="{BB962C8B-B14F-4D97-AF65-F5344CB8AC3E}">
        <p14:creationId xmlns:p14="http://schemas.microsoft.com/office/powerpoint/2010/main" val="1731207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following videos will help you understand how a peer support interaction can occur with a physician and a nurse.</a:t>
            </a:r>
          </a:p>
          <a:p>
            <a:endParaRPr lang="en-US" dirty="0"/>
          </a:p>
        </p:txBody>
      </p:sp>
      <p:sp>
        <p:nvSpPr>
          <p:cNvPr id="4" name="Slide Number Placeholder 3"/>
          <p:cNvSpPr>
            <a:spLocks noGrp="1"/>
          </p:cNvSpPr>
          <p:nvPr>
            <p:ph type="sldNum" sz="quarter" idx="10"/>
          </p:nvPr>
        </p:nvSpPr>
        <p:spPr/>
        <p:txBody>
          <a:bodyPr/>
          <a:lstStyle/>
          <a:p>
            <a:fld id="{2B266BAD-3429-4F31-A13E-05FDEF1D0BEF}" type="slidenum">
              <a:rPr lang="en-US" smtClean="0"/>
              <a:t>22</a:t>
            </a:fld>
            <a:endParaRPr lang="en-US" dirty="0"/>
          </a:p>
        </p:txBody>
      </p:sp>
    </p:spTree>
    <p:extLst>
      <p:ext uri="{BB962C8B-B14F-4D97-AF65-F5344CB8AC3E}">
        <p14:creationId xmlns:p14="http://schemas.microsoft.com/office/powerpoint/2010/main" val="2934031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While the Care for the Caregiver program typically focuses on providing assistance to an individual following a patient harm event, the organization may also need to prepare to provide peer support for a team. An emotional group debriefing may be a beneficial peer support service if an entire team was impacted by a patient harm event. It is important that this type of session be led by a trained peer supporter. Additional peer supporters known as “lifeguards” should be present to observe during the debrief, to support those having difficulty during the group debriefing, or to ensure there are additional people available to conduct followup with individuals after the debrief. </a:t>
            </a:r>
            <a:endParaRPr lang="en-US" dirty="0"/>
          </a:p>
        </p:txBody>
      </p:sp>
      <p:sp>
        <p:nvSpPr>
          <p:cNvPr id="4" name="Slide Number Placeholder 3"/>
          <p:cNvSpPr>
            <a:spLocks noGrp="1"/>
          </p:cNvSpPr>
          <p:nvPr>
            <p:ph type="sldNum" sz="quarter" idx="10"/>
          </p:nvPr>
        </p:nvSpPr>
        <p:spPr/>
        <p:txBody>
          <a:bodyPr/>
          <a:lstStyle/>
          <a:p>
            <a:fld id="{2B266BAD-3429-4F31-A13E-05FDEF1D0BEF}" type="slidenum">
              <a:rPr lang="en-US" smtClean="0"/>
              <a:t>23</a:t>
            </a:fld>
            <a:endParaRPr lang="en-US" dirty="0"/>
          </a:p>
        </p:txBody>
      </p:sp>
    </p:spTree>
    <p:extLst>
      <p:ext uri="{BB962C8B-B14F-4D97-AF65-F5344CB8AC3E}">
        <p14:creationId xmlns:p14="http://schemas.microsoft.com/office/powerpoint/2010/main" val="2942124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266BAD-3429-4F31-A13E-05FDEF1D0BEF}" type="slidenum">
              <a:rPr lang="en-US" smtClean="0"/>
              <a:t>24</a:t>
            </a:fld>
            <a:endParaRPr lang="en-US" dirty="0"/>
          </a:p>
        </p:txBody>
      </p:sp>
    </p:spTree>
    <p:extLst>
      <p:ext uri="{BB962C8B-B14F-4D97-AF65-F5344CB8AC3E}">
        <p14:creationId xmlns:p14="http://schemas.microsoft.com/office/powerpoint/2010/main" val="1461835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dirty="0" smtClean="0">
                <a:solidFill>
                  <a:schemeClr val="tx1"/>
                </a:solidFill>
                <a:effectLst/>
                <a:latin typeface="+mn-lt"/>
                <a:ea typeface="+mn-ea"/>
                <a:cs typeface="+mn-cs"/>
              </a:rPr>
              <a:t>The Care for the Caregiver program should be initiated as part of the Response and Disclosure component of the CANDOR process. Module 5 provides detailed information concerning the elements of disclosure to patients and families following a patient harm event. It is also important to provide care and support to the caregivers following a CANDOR event.</a:t>
            </a:r>
          </a:p>
        </p:txBody>
      </p:sp>
      <p:sp>
        <p:nvSpPr>
          <p:cNvPr id="4" name="Slide Number Placeholder 3"/>
          <p:cNvSpPr>
            <a:spLocks noGrp="1"/>
          </p:cNvSpPr>
          <p:nvPr>
            <p:ph type="sldNum" sz="quarter" idx="10"/>
          </p:nvPr>
        </p:nvSpPr>
        <p:spPr/>
        <p:txBody>
          <a:bodyPr/>
          <a:lstStyle/>
          <a:p>
            <a:fld id="{2B266BAD-3429-4F31-A13E-05FDEF1D0BEF}" type="slidenum">
              <a:rPr lang="en-US" smtClean="0"/>
              <a:t>3</a:t>
            </a:fld>
            <a:endParaRPr lang="en-US" dirty="0"/>
          </a:p>
        </p:txBody>
      </p:sp>
    </p:spTree>
    <p:extLst>
      <p:ext uri="{BB962C8B-B14F-4D97-AF65-F5344CB8AC3E}">
        <p14:creationId xmlns:p14="http://schemas.microsoft.com/office/powerpoint/2010/main" val="2959261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267200"/>
            <a:ext cx="5791200" cy="4038600"/>
          </a:xfrm>
        </p:spPr>
        <p:txBody>
          <a:bodyPr/>
          <a:lstStyle/>
          <a:p>
            <a:r>
              <a:rPr lang="en-US" sz="1200" kern="1200" dirty="0" smtClean="0">
                <a:solidFill>
                  <a:schemeClr val="tx1"/>
                </a:solidFill>
                <a:effectLst/>
                <a:latin typeface="+mn-lt"/>
                <a:ea typeface="+mn-ea"/>
                <a:cs typeface="+mn-cs"/>
              </a:rPr>
              <a:t>The organization should first establish a team or task force that will be responsible for developing, implementing, and maintaining the Care for the Caregiver program for the organization. This team will also help identify and develop supporters, including peer supporters, who will provide the caregiver services. The following are suggestions for the Care for the Caregiver team composition, as well as peer supporters, who will assure this component of the CANDOR process is fully developed.</a:t>
            </a:r>
          </a:p>
          <a:p>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Team Lead(s): Representative(s) from Patient Safety and/or Risk Management, who are also connected to the CANDOR implementation process to ensure continuity.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Team Members: A diverse group of people that engage supporters. The supporters can be “natural” supporters that typically serve as formal or informal staff supporters, confidantes, or individuals whom caregivers seek out for advice and/or emotional support, such as chaplains, employee assistance program personnel (EAP), house manager/supervisor, nursing department managers, and physicians/residents. Other supporters could include: case manager(s), chief medical officer, clinical educator, quality improvement specialist, and clinical care managers.</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Care for the Caregiver program should include a “fast track” process that allows the caregiver to quickly access support and guidance following a patient harm event. </a:t>
            </a:r>
            <a:endParaRPr lang="en-US" dirty="0"/>
          </a:p>
        </p:txBody>
      </p:sp>
      <p:sp>
        <p:nvSpPr>
          <p:cNvPr id="4" name="Slide Number Placeholder 3"/>
          <p:cNvSpPr>
            <a:spLocks noGrp="1"/>
          </p:cNvSpPr>
          <p:nvPr>
            <p:ph type="sldNum" sz="quarter" idx="10"/>
          </p:nvPr>
        </p:nvSpPr>
        <p:spPr/>
        <p:txBody>
          <a:bodyPr/>
          <a:lstStyle/>
          <a:p>
            <a:fld id="{2B266BAD-3429-4F31-A13E-05FDEF1D0BEF}" type="slidenum">
              <a:rPr lang="en-US" smtClean="0"/>
              <a:t>4</a:t>
            </a:fld>
            <a:endParaRPr lang="en-US" dirty="0"/>
          </a:p>
        </p:txBody>
      </p:sp>
    </p:spTree>
    <p:extLst>
      <p:ext uri="{BB962C8B-B14F-4D97-AF65-F5344CB8AC3E}">
        <p14:creationId xmlns:p14="http://schemas.microsoft.com/office/powerpoint/2010/main" val="3507389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685800"/>
            <a:ext cx="4572000" cy="3429000"/>
          </a:xfrm>
        </p:spPr>
      </p:sp>
      <p:sp>
        <p:nvSpPr>
          <p:cNvPr id="3" name="Notes Placeholder 2"/>
          <p:cNvSpPr>
            <a:spLocks noGrp="1"/>
          </p:cNvSpPr>
          <p:nvPr>
            <p:ph type="body" idx="1"/>
          </p:nvPr>
        </p:nvSpPr>
        <p:spPr>
          <a:xfrm>
            <a:off x="457200" y="4191000"/>
            <a:ext cx="6019800" cy="4724400"/>
          </a:xfrm>
        </p:spPr>
        <p:txBody>
          <a:bodyPr/>
          <a:lstStyle/>
          <a:p>
            <a:r>
              <a:rPr lang="en-US" sz="1200" kern="1200" dirty="0" smtClean="0">
                <a:solidFill>
                  <a:schemeClr val="tx1"/>
                </a:solidFill>
                <a:effectLst/>
                <a:latin typeface="+mn-lt"/>
                <a:ea typeface="+mn-ea"/>
                <a:cs typeface="+mn-cs"/>
              </a:rPr>
              <a:t>Once the team leaders and members are identified, the team will need to define the Care for the Caregiver team infrastructure for their organization, which includes the process of how support will be provided to caregivers. The team should seek administrative support prior to developing the program to confirm that the team will initially activate the Care for Caregiver program only following a CANDOR event. As the program becomes more established and clinicians feel comfortable with the new process, the team may expand the scope of services and activate the program for other patient events or errors. The key steps for developing the Care for the Caregiver team infrastructure include:</a:t>
            </a:r>
          </a:p>
          <a:p>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Create a business case and budget for the team (see also Module 2 for additional information on building the business case for the CANDOR process).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Define how Care for Caregiver services will be activated and delivered, and establish the associated policies and procedures. The services should be confidential, available 24/7, and provide voluntary caregiver participation so that individuals have the right to accept or decline the caregiver services. The CANDOR Toolkit</a:t>
            </a:r>
            <a:r>
              <a:rPr lang="en-US" sz="1200"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includes a Care for the Caregiver Program Implementation Guide, which contains detailed steps on how to implement a Care for the Caregiver program.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Create a deployment timeline. Pilot organizations generally spent 12-18 months deploying a Care for the Caregiver program.</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Recruit peer supporters.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Market the program, and communicate when the services will be available to staff. Marketing should continue during and after deployment to help staff become aware of, and comfortable with, the Care for the Caregiver services.</a:t>
            </a:r>
            <a:endParaRPr lang="en-US" baseline="0" dirty="0" smtClean="0"/>
          </a:p>
        </p:txBody>
      </p:sp>
      <p:sp>
        <p:nvSpPr>
          <p:cNvPr id="4" name="Slide Number Placeholder 3"/>
          <p:cNvSpPr>
            <a:spLocks noGrp="1"/>
          </p:cNvSpPr>
          <p:nvPr>
            <p:ph type="sldNum" sz="quarter" idx="10"/>
          </p:nvPr>
        </p:nvSpPr>
        <p:spPr/>
        <p:txBody>
          <a:bodyPr/>
          <a:lstStyle/>
          <a:p>
            <a:fld id="{2B266BAD-3429-4F31-A13E-05FDEF1D0BEF}" type="slidenum">
              <a:rPr lang="en-US" smtClean="0"/>
              <a:t>5</a:t>
            </a:fld>
            <a:endParaRPr lang="en-US" dirty="0"/>
          </a:p>
        </p:txBody>
      </p:sp>
    </p:spTree>
    <p:extLst>
      <p:ext uri="{BB962C8B-B14F-4D97-AF65-F5344CB8AC3E}">
        <p14:creationId xmlns:p14="http://schemas.microsoft.com/office/powerpoint/2010/main" val="4000696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0"/>
            <a:ext cx="5486400" cy="4114800"/>
          </a:xfrm>
        </p:spPr>
        <p:txBody>
          <a:bodyPr/>
          <a:lstStyle/>
          <a:p>
            <a:r>
              <a:rPr lang="en-US" sz="1200" kern="1200" dirty="0" smtClean="0">
                <a:solidFill>
                  <a:schemeClr val="tx1"/>
                </a:solidFill>
                <a:effectLst/>
                <a:latin typeface="+mn-lt"/>
                <a:ea typeface="+mn-ea"/>
                <a:cs typeface="+mn-cs"/>
              </a:rPr>
              <a:t>Multiple studies have shown that involvement in medical errors and adverse events can take a significant toll on clinicians. It is estimated that one in seven patients is affected by adverse events, and that as many as half of all clinicians will be involved in a serious adverse event at least once during their career.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patient and the family are the first victim(s) after an event, but the second-victim is the caregiver(s)</a:t>
            </a:r>
            <a:r>
              <a:rPr lang="en-US" sz="1200"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involved in the event. Frequently, these individuals may feel personally responsible for the patient outcome and that they have failed the patient, second-guessing their clinical skills and knowledge base. Dr. Wu discusses this concept in his article “Medical Error: The Second-Victim” and the associated “expectation of perfection”.</a:t>
            </a:r>
            <a:r>
              <a:rPr lang="en-US" sz="1200" kern="1200" baseline="300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The CANDOR process embraces Just Culture principles, which recognize that “active” errors represent predictable interactions between human operators and the systems in which they work.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number of scenarios that are prone to the development of second-victims include, but are not limited to: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When a patient  or family “connects” or bonds with a staff member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Pediatric cases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Medical errors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Failure-to-rescue cases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First death experiences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Unexpected patient demise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a caregiver becomes a second-victim, the provision of support should extend beyond the individual caregiver and embrace the entire care team involved in the unanticipated patient harm event.</a:t>
            </a:r>
            <a:endParaRPr lang="en-US" dirty="0"/>
          </a:p>
        </p:txBody>
      </p:sp>
      <p:sp>
        <p:nvSpPr>
          <p:cNvPr id="4" name="Slide Number Placeholder 3"/>
          <p:cNvSpPr>
            <a:spLocks noGrp="1"/>
          </p:cNvSpPr>
          <p:nvPr>
            <p:ph type="sldNum" sz="quarter" idx="10"/>
          </p:nvPr>
        </p:nvSpPr>
        <p:spPr/>
        <p:txBody>
          <a:bodyPr/>
          <a:lstStyle/>
          <a:p>
            <a:fld id="{2B266BAD-3429-4F31-A13E-05FDEF1D0BEF}" type="slidenum">
              <a:rPr lang="en-US" smtClean="0"/>
              <a:t>6</a:t>
            </a:fld>
            <a:endParaRPr lang="en-US" dirty="0"/>
          </a:p>
        </p:txBody>
      </p:sp>
    </p:spTree>
    <p:extLst>
      <p:ext uri="{BB962C8B-B14F-4D97-AF65-F5344CB8AC3E}">
        <p14:creationId xmlns:p14="http://schemas.microsoft.com/office/powerpoint/2010/main" val="4226804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referenced in Module 3, this diagram shows the distinction between adverse events and errors, and recognizes that not all adverse events are medical errors, and not all medical errors are adverse events. This distinction is important, even though some degree of emotional distress is likely when a clinician is involved in any error or adverse event, regardless of severity.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Providers can experience the negative effects of the second-victim phenomenon even in cases where no adverse event occurred, but they feared that an error may have occurred. Providers can also experience profound problems after adverse events that were not associated with medical error, such as an unexpected death after elective surgery in a healthy patient where nothing is found to have been done wrong even after careful review. Therefore, it is important to recognize the distinction between medical errors and adverse events, as providers can become second-victims with either. For the remainder of the module, we will use the term “event” when discussing activation of the Care for the Caregiver program in response to a CANDOR event. </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266BAD-3429-4F31-A13E-05FDEF1D0BEF}" type="slidenum">
              <a:rPr lang="en-US" smtClean="0"/>
              <a:t>7</a:t>
            </a:fld>
            <a:endParaRPr lang="en-US" dirty="0"/>
          </a:p>
        </p:txBody>
      </p:sp>
    </p:spTree>
    <p:extLst>
      <p:ext uri="{BB962C8B-B14F-4D97-AF65-F5344CB8AC3E}">
        <p14:creationId xmlns:p14="http://schemas.microsoft.com/office/powerpoint/2010/main" val="1402720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35478" y="4191000"/>
            <a:ext cx="5595670" cy="4513052"/>
          </a:xfrm>
        </p:spPr>
        <p:txBody>
          <a:bodyPr/>
          <a:lstStyle/>
          <a:p>
            <a:r>
              <a:rPr lang="en-US" sz="1200" kern="1200" dirty="0" smtClean="0">
                <a:solidFill>
                  <a:schemeClr val="tx1"/>
                </a:solidFill>
                <a:effectLst/>
                <a:latin typeface="+mn-lt"/>
                <a:ea typeface="+mn-ea"/>
                <a:cs typeface="+mn-cs"/>
              </a:rPr>
              <a:t>Second-victims can have specific concerns and symptoms following a CANDOR event. For example, second-victims might worry about the patient, themselves, their peers, and the future. The second-victim is often concerned about whether or not the patient and family are okay after the event and about how the event might impact their career or job. Many second-victims worry about how their peers will view them after the event, whether or not their colleagues will trust them to deliver safe care to patients, and if the organization is going to react negatively to the event.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Care for the Caregiver program can be structured to help the second-victim through a peer support process designed to address any concerns or worries experienced by the second-victim. Additionally, the program can help caregivers deal with any physical or emotional symptoms experienced following the CANDOR event. These symptoms can include the ones listed on this slide.</a:t>
            </a:r>
          </a:p>
          <a:p>
            <a:r>
              <a:rPr lang="en-US" sz="1200"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CANDOR process acknowledges and promotes the need for a caregiver program to support all team members following an unexpected patient harm event.</a:t>
            </a:r>
            <a:endParaRPr lang="en-US" dirty="0" smtClean="0"/>
          </a:p>
        </p:txBody>
      </p:sp>
      <p:sp>
        <p:nvSpPr>
          <p:cNvPr id="4" name="Slide Number Placeholder 3"/>
          <p:cNvSpPr>
            <a:spLocks noGrp="1"/>
          </p:cNvSpPr>
          <p:nvPr>
            <p:ph type="sldNum" sz="quarter" idx="10"/>
          </p:nvPr>
        </p:nvSpPr>
        <p:spPr/>
        <p:txBody>
          <a:bodyPr/>
          <a:lstStyle/>
          <a:p>
            <a:fld id="{2B266BAD-3429-4F31-A13E-05FDEF1D0BEF}" type="slidenum">
              <a:rPr lang="en-US" smtClean="0"/>
              <a:t>8</a:t>
            </a:fld>
            <a:endParaRPr lang="en-US" dirty="0"/>
          </a:p>
        </p:txBody>
      </p:sp>
    </p:spTree>
    <p:extLst>
      <p:ext uri="{BB962C8B-B14F-4D97-AF65-F5344CB8AC3E}">
        <p14:creationId xmlns:p14="http://schemas.microsoft.com/office/powerpoint/2010/main" val="434500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stages of healing after an unanticipated patient harm event are much like the stages of grief and have been described in the literature as the Recovery Trajectory.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Recovery Trajectory has six stages. Stages 1 through 3 may occur individually or simultaneously. Throughout all stages, individuals may experience physical and/or psychosocial symptoms. A second-victim may relive the “initial” event when a similar clinical situation is presented. The reliving of the event is also known as a “tripping” or “triggering” event and can occur when the second-victim is going through stages 2-6.</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 the next few slides, we will explore each stage and how a Care for the Caregiver program can support the second-victim at each stage.</a:t>
            </a:r>
            <a:endParaRPr lang="en-US" dirty="0"/>
          </a:p>
        </p:txBody>
      </p:sp>
      <p:sp>
        <p:nvSpPr>
          <p:cNvPr id="4" name="Slide Number Placeholder 3"/>
          <p:cNvSpPr>
            <a:spLocks noGrp="1"/>
          </p:cNvSpPr>
          <p:nvPr>
            <p:ph type="sldNum" sz="quarter" idx="10"/>
          </p:nvPr>
        </p:nvSpPr>
        <p:spPr/>
        <p:txBody>
          <a:bodyPr/>
          <a:lstStyle/>
          <a:p>
            <a:fld id="{2B266BAD-3429-4F31-A13E-05FDEF1D0BEF}" type="slidenum">
              <a:rPr lang="en-US" smtClean="0"/>
              <a:t>9</a:t>
            </a:fld>
            <a:endParaRPr lang="en-US" dirty="0"/>
          </a:p>
        </p:txBody>
      </p:sp>
    </p:spTree>
    <p:extLst>
      <p:ext uri="{BB962C8B-B14F-4D97-AF65-F5344CB8AC3E}">
        <p14:creationId xmlns:p14="http://schemas.microsoft.com/office/powerpoint/2010/main" val="3774618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EBD23D5-1268-4A48-B7CC-40E24ED95E75}" type="datetime1">
              <a:rPr lang="en-US" smtClean="0"/>
              <a:t>5/19/2016</a:t>
            </a:fld>
            <a:endParaRPr lang="en-US" dirty="0"/>
          </a:p>
        </p:txBody>
      </p:sp>
      <p:sp>
        <p:nvSpPr>
          <p:cNvPr id="5" name="Footer Placeholder 4"/>
          <p:cNvSpPr>
            <a:spLocks noGrp="1"/>
          </p:cNvSpPr>
          <p:nvPr>
            <p:ph type="ftr" sz="quarter" idx="11"/>
          </p:nvPr>
        </p:nvSpPr>
        <p:spPr>
          <a:xfrm>
            <a:off x="6096000" y="6400800"/>
            <a:ext cx="2895600" cy="365125"/>
          </a:xfrm>
        </p:spPr>
        <p:txBody>
          <a:bodyPr/>
          <a:lstStyle>
            <a:lvl1pPr>
              <a:defRPr>
                <a:solidFill>
                  <a:schemeClr val="bg1"/>
                </a:solidFill>
              </a:defRPr>
            </a:lvl1pPr>
          </a:lstStyle>
          <a:p>
            <a:r>
              <a:rPr lang="en-US" dirty="0" smtClean="0"/>
              <a:t>Module 6</a:t>
            </a:r>
            <a:endParaRPr lang="en-US" dirty="0"/>
          </a:p>
        </p:txBody>
      </p:sp>
      <p:sp>
        <p:nvSpPr>
          <p:cNvPr id="6" name="Slide Number Placeholder 5"/>
          <p:cNvSpPr>
            <a:spLocks noGrp="1"/>
          </p:cNvSpPr>
          <p:nvPr>
            <p:ph type="sldNum" sz="quarter" idx="12"/>
          </p:nvPr>
        </p:nvSpPr>
        <p:spPr>
          <a:xfrm>
            <a:off x="7010400" y="6400800"/>
            <a:ext cx="2133600" cy="365125"/>
          </a:xfrm>
        </p:spPr>
        <p:txBody>
          <a:bodyPr/>
          <a:lstStyle>
            <a:lvl1pPr>
              <a:defRPr>
                <a:solidFill>
                  <a:schemeClr val="bg1"/>
                </a:solidFill>
              </a:defRPr>
            </a:lvl1p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2693660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1D8E04-6104-4997-BB69-C1FFCCF3C3FF}" type="datetime1">
              <a:rPr lang="en-US" smtClean="0"/>
              <a:t>5/19/2016</a:t>
            </a:fld>
            <a:endParaRPr lang="en-US" dirty="0"/>
          </a:p>
        </p:txBody>
      </p:sp>
      <p:sp>
        <p:nvSpPr>
          <p:cNvPr id="5" name="Footer Placeholder 4"/>
          <p:cNvSpPr>
            <a:spLocks noGrp="1"/>
          </p:cNvSpPr>
          <p:nvPr>
            <p:ph type="ftr" sz="quarter" idx="11"/>
          </p:nvPr>
        </p:nvSpPr>
        <p:spPr/>
        <p:txBody>
          <a:bodyPr/>
          <a:lstStyle/>
          <a:p>
            <a:r>
              <a:rPr lang="en-US" dirty="0" smtClean="0"/>
              <a:t>Module 6</a:t>
            </a:r>
            <a:endParaRPr lang="en-US" dirty="0"/>
          </a:p>
        </p:txBody>
      </p:sp>
      <p:sp>
        <p:nvSpPr>
          <p:cNvPr id="6" name="Slide Number Placeholder 5"/>
          <p:cNvSpPr>
            <a:spLocks noGrp="1"/>
          </p:cNvSpPr>
          <p:nvPr>
            <p:ph type="sldNum" sz="quarter" idx="12"/>
          </p:nvPr>
        </p:nvSpPr>
        <p:spPr/>
        <p:txBody>
          <a:bodyPr/>
          <a:lstStyle/>
          <a:p>
            <a:fld id="{13CF9079-E7DC-4828-A4CC-563045F9E8C6}" type="slidenum">
              <a:rPr lang="en-US" smtClean="0"/>
              <a:t>‹#›</a:t>
            </a:fld>
            <a:endParaRPr lang="en-US" dirty="0"/>
          </a:p>
        </p:txBody>
      </p:sp>
    </p:spTree>
    <p:extLst>
      <p:ext uri="{BB962C8B-B14F-4D97-AF65-F5344CB8AC3E}">
        <p14:creationId xmlns:p14="http://schemas.microsoft.com/office/powerpoint/2010/main" val="2780143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52600"/>
            <a:ext cx="2057400" cy="4373563"/>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752600"/>
            <a:ext cx="6019800" cy="43735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D2201FC-B71D-4CC9-8ED7-145E7235E243}" type="datetime1">
              <a:rPr lang="en-US" smtClean="0"/>
              <a:t>5/19/2016</a:t>
            </a:fld>
            <a:endParaRPr lang="en-US" dirty="0"/>
          </a:p>
        </p:txBody>
      </p:sp>
      <p:sp>
        <p:nvSpPr>
          <p:cNvPr id="5" name="Footer Placeholder 4"/>
          <p:cNvSpPr>
            <a:spLocks noGrp="1"/>
          </p:cNvSpPr>
          <p:nvPr>
            <p:ph type="ftr" sz="quarter" idx="11"/>
          </p:nvPr>
        </p:nvSpPr>
        <p:spPr/>
        <p:txBody>
          <a:bodyPr/>
          <a:lstStyle/>
          <a:p>
            <a:r>
              <a:rPr lang="en-US" dirty="0" smtClean="0"/>
              <a:t>Module 6</a:t>
            </a:r>
            <a:endParaRPr lang="en-US" dirty="0"/>
          </a:p>
        </p:txBody>
      </p:sp>
      <p:sp>
        <p:nvSpPr>
          <p:cNvPr id="6" name="Slide Number Placeholder 5"/>
          <p:cNvSpPr>
            <a:spLocks noGrp="1"/>
          </p:cNvSpPr>
          <p:nvPr>
            <p:ph type="sldNum" sz="quarter" idx="12"/>
          </p:nvPr>
        </p:nvSpPr>
        <p:spPr/>
        <p:txBody>
          <a:bodyPr/>
          <a:lstStyle/>
          <a:p>
            <a:fld id="{13CF9079-E7DC-4828-A4CC-563045F9E8C6}" type="slidenum">
              <a:rPr lang="en-US" smtClean="0"/>
              <a:t>‹#›</a:t>
            </a:fld>
            <a:endParaRPr lang="en-US" dirty="0"/>
          </a:p>
        </p:txBody>
      </p:sp>
    </p:spTree>
    <p:extLst>
      <p:ext uri="{BB962C8B-B14F-4D97-AF65-F5344CB8AC3E}">
        <p14:creationId xmlns:p14="http://schemas.microsoft.com/office/powerpoint/2010/main" val="2470396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39688ED-CE29-41EB-B815-E11FE3C63026}" type="datetime1">
              <a:rPr lang="en-US" smtClean="0"/>
              <a:t>5/19/2016</a:t>
            </a:fld>
            <a:endParaRPr lang="en-US" dirty="0"/>
          </a:p>
        </p:txBody>
      </p:sp>
      <p:sp>
        <p:nvSpPr>
          <p:cNvPr id="5" name="Footer Placeholder 4"/>
          <p:cNvSpPr>
            <a:spLocks noGrp="1"/>
          </p:cNvSpPr>
          <p:nvPr>
            <p:ph type="ftr" sz="quarter" idx="11"/>
          </p:nvPr>
        </p:nvSpPr>
        <p:spPr/>
        <p:txBody>
          <a:bodyPr/>
          <a:lstStyle/>
          <a:p>
            <a:r>
              <a:rPr lang="en-US" dirty="0" smtClean="0"/>
              <a:t>Module 6</a:t>
            </a:r>
            <a:endParaRPr lang="en-US" dirty="0"/>
          </a:p>
        </p:txBody>
      </p:sp>
      <p:sp>
        <p:nvSpPr>
          <p:cNvPr id="6" name="Slide Number Placeholder 5"/>
          <p:cNvSpPr>
            <a:spLocks noGrp="1"/>
          </p:cNvSpPr>
          <p:nvPr>
            <p:ph type="sldNum" sz="quarter" idx="12"/>
          </p:nvPr>
        </p:nvSpPr>
        <p:spPr/>
        <p:txBody>
          <a:bodyPr/>
          <a:lstStyle/>
          <a:p>
            <a:fld id="{125894D6-8D97-4F5F-8FE9-35CAB6BDE8B4}" type="slidenum">
              <a:rPr lang="en-US" smtClean="0"/>
              <a:t>‹#›</a:t>
            </a:fld>
            <a:endParaRPr lang="en-US" dirty="0"/>
          </a:p>
        </p:txBody>
      </p:sp>
    </p:spTree>
    <p:extLst>
      <p:ext uri="{BB962C8B-B14F-4D97-AF65-F5344CB8AC3E}">
        <p14:creationId xmlns:p14="http://schemas.microsoft.com/office/powerpoint/2010/main" val="363024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95B06D9-016A-453E-ADC6-A177616A3B4C}" type="datetime1">
              <a:rPr lang="en-US" smtClean="0"/>
              <a:t>5/19/2016</a:t>
            </a:fld>
            <a:endParaRPr lang="en-US" dirty="0"/>
          </a:p>
        </p:txBody>
      </p:sp>
      <p:sp>
        <p:nvSpPr>
          <p:cNvPr id="5" name="Footer Placeholder 4"/>
          <p:cNvSpPr>
            <a:spLocks noGrp="1"/>
          </p:cNvSpPr>
          <p:nvPr>
            <p:ph type="ftr" sz="quarter" idx="11"/>
          </p:nvPr>
        </p:nvSpPr>
        <p:spPr/>
        <p:txBody>
          <a:bodyPr/>
          <a:lstStyle/>
          <a:p>
            <a:r>
              <a:rPr lang="en-US" dirty="0" smtClean="0"/>
              <a:t>Module 6</a:t>
            </a:r>
            <a:endParaRPr lang="en-US" dirty="0"/>
          </a:p>
        </p:txBody>
      </p:sp>
      <p:sp>
        <p:nvSpPr>
          <p:cNvPr id="6" name="Slide Number Placeholder 5"/>
          <p:cNvSpPr>
            <a:spLocks noGrp="1"/>
          </p:cNvSpPr>
          <p:nvPr>
            <p:ph type="sldNum" sz="quarter" idx="12"/>
          </p:nvPr>
        </p:nvSpPr>
        <p:spPr/>
        <p:txBody>
          <a:bodyPr/>
          <a:lstStyle/>
          <a:p>
            <a:fld id="{125894D6-8D97-4F5F-8FE9-35CAB6BDE8B4}" type="slidenum">
              <a:rPr lang="en-US" smtClean="0"/>
              <a:t>‹#›</a:t>
            </a:fld>
            <a:endParaRPr lang="en-US" dirty="0"/>
          </a:p>
        </p:txBody>
      </p:sp>
    </p:spTree>
    <p:extLst>
      <p:ext uri="{BB962C8B-B14F-4D97-AF65-F5344CB8AC3E}">
        <p14:creationId xmlns:p14="http://schemas.microsoft.com/office/powerpoint/2010/main" val="2867307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C2FB3E04-B06C-47B0-9F69-D8BD516974E8}" type="datetime1">
              <a:rPr lang="en-US" smtClean="0"/>
              <a:t>5/19/2016</a:t>
            </a:fld>
            <a:endParaRPr lang="en-US" dirty="0"/>
          </a:p>
        </p:txBody>
      </p:sp>
      <p:sp>
        <p:nvSpPr>
          <p:cNvPr id="5" name="Footer Placeholder 4"/>
          <p:cNvSpPr>
            <a:spLocks noGrp="1"/>
          </p:cNvSpPr>
          <p:nvPr>
            <p:ph type="ftr" sz="quarter" idx="11"/>
          </p:nvPr>
        </p:nvSpPr>
        <p:spPr/>
        <p:txBody>
          <a:bodyPr/>
          <a:lstStyle/>
          <a:p>
            <a:r>
              <a:rPr lang="en-US" dirty="0" smtClean="0"/>
              <a:t>Module 6</a:t>
            </a:r>
            <a:endParaRPr lang="en-US" dirty="0"/>
          </a:p>
        </p:txBody>
      </p:sp>
      <p:sp>
        <p:nvSpPr>
          <p:cNvPr id="6" name="Slide Number Placeholder 5"/>
          <p:cNvSpPr>
            <a:spLocks noGrp="1"/>
          </p:cNvSpPr>
          <p:nvPr>
            <p:ph type="sldNum" sz="quarter" idx="12"/>
          </p:nvPr>
        </p:nvSpPr>
        <p:spPr/>
        <p:txBody>
          <a:bodyPr/>
          <a:lstStyle/>
          <a:p>
            <a:fld id="{125894D6-8D97-4F5F-8FE9-35CAB6BDE8B4}" type="slidenum">
              <a:rPr lang="en-US" smtClean="0"/>
              <a:t>‹#›</a:t>
            </a:fld>
            <a:endParaRPr lang="en-US" dirty="0"/>
          </a:p>
        </p:txBody>
      </p:sp>
    </p:spTree>
    <p:extLst>
      <p:ext uri="{BB962C8B-B14F-4D97-AF65-F5344CB8AC3E}">
        <p14:creationId xmlns:p14="http://schemas.microsoft.com/office/powerpoint/2010/main" val="3252406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887B93-776E-4F4B-AD6E-2989BADEF5DA}" type="datetime1">
              <a:rPr lang="en-US" smtClean="0"/>
              <a:t>5/19/2016</a:t>
            </a:fld>
            <a:endParaRPr lang="en-US" dirty="0"/>
          </a:p>
        </p:txBody>
      </p:sp>
      <p:sp>
        <p:nvSpPr>
          <p:cNvPr id="6" name="Footer Placeholder 5"/>
          <p:cNvSpPr>
            <a:spLocks noGrp="1"/>
          </p:cNvSpPr>
          <p:nvPr>
            <p:ph type="ftr" sz="quarter" idx="11"/>
          </p:nvPr>
        </p:nvSpPr>
        <p:spPr/>
        <p:txBody>
          <a:bodyPr/>
          <a:lstStyle/>
          <a:p>
            <a:r>
              <a:rPr lang="en-US" dirty="0" smtClean="0"/>
              <a:t>Module 6</a:t>
            </a:r>
            <a:endParaRPr lang="en-US" dirty="0"/>
          </a:p>
        </p:txBody>
      </p:sp>
      <p:sp>
        <p:nvSpPr>
          <p:cNvPr id="7" name="Slide Number Placeholder 6"/>
          <p:cNvSpPr>
            <a:spLocks noGrp="1"/>
          </p:cNvSpPr>
          <p:nvPr>
            <p:ph type="sldNum" sz="quarter" idx="12"/>
          </p:nvPr>
        </p:nvSpPr>
        <p:spPr/>
        <p:txBody>
          <a:bodyPr/>
          <a:lstStyle/>
          <a:p>
            <a:fld id="{125894D6-8D97-4F5F-8FE9-35CAB6BDE8B4}" type="slidenum">
              <a:rPr lang="en-US" smtClean="0"/>
              <a:t>‹#›</a:t>
            </a:fld>
            <a:endParaRPr lang="en-US" dirty="0"/>
          </a:p>
        </p:txBody>
      </p:sp>
    </p:spTree>
    <p:extLst>
      <p:ext uri="{BB962C8B-B14F-4D97-AF65-F5344CB8AC3E}">
        <p14:creationId xmlns:p14="http://schemas.microsoft.com/office/powerpoint/2010/main" val="1444609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43000"/>
            <a:ext cx="4040188"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43000"/>
            <a:ext cx="4041775"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5300B1-15B2-41B7-B9A7-BAB08EBCA841}" type="datetime1">
              <a:rPr lang="en-US" smtClean="0"/>
              <a:t>5/19/2016</a:t>
            </a:fld>
            <a:endParaRPr lang="en-US" dirty="0"/>
          </a:p>
        </p:txBody>
      </p:sp>
      <p:sp>
        <p:nvSpPr>
          <p:cNvPr id="8" name="Footer Placeholder 7"/>
          <p:cNvSpPr>
            <a:spLocks noGrp="1"/>
          </p:cNvSpPr>
          <p:nvPr>
            <p:ph type="ftr" sz="quarter" idx="11"/>
          </p:nvPr>
        </p:nvSpPr>
        <p:spPr/>
        <p:txBody>
          <a:bodyPr/>
          <a:lstStyle/>
          <a:p>
            <a:r>
              <a:rPr lang="en-US" dirty="0" smtClean="0"/>
              <a:t>Module 6</a:t>
            </a:r>
            <a:endParaRPr lang="en-US" dirty="0"/>
          </a:p>
        </p:txBody>
      </p:sp>
      <p:sp>
        <p:nvSpPr>
          <p:cNvPr id="9" name="Slide Number Placeholder 8"/>
          <p:cNvSpPr>
            <a:spLocks noGrp="1"/>
          </p:cNvSpPr>
          <p:nvPr>
            <p:ph type="sldNum" sz="quarter" idx="12"/>
          </p:nvPr>
        </p:nvSpPr>
        <p:spPr/>
        <p:txBody>
          <a:bodyPr/>
          <a:lstStyle/>
          <a:p>
            <a:fld id="{125894D6-8D97-4F5F-8FE9-35CAB6BDE8B4}" type="slidenum">
              <a:rPr lang="en-US" smtClean="0"/>
              <a:t>‹#›</a:t>
            </a:fld>
            <a:endParaRPr lang="en-US" dirty="0"/>
          </a:p>
        </p:txBody>
      </p:sp>
    </p:spTree>
    <p:extLst>
      <p:ext uri="{BB962C8B-B14F-4D97-AF65-F5344CB8AC3E}">
        <p14:creationId xmlns:p14="http://schemas.microsoft.com/office/powerpoint/2010/main" val="3473343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166706-E0AA-4A8C-A42E-FC2AA5961284}" type="datetime1">
              <a:rPr lang="en-US" smtClean="0"/>
              <a:t>5/19/2016</a:t>
            </a:fld>
            <a:endParaRPr lang="en-US" dirty="0"/>
          </a:p>
        </p:txBody>
      </p:sp>
      <p:sp>
        <p:nvSpPr>
          <p:cNvPr id="4" name="Footer Placeholder 3"/>
          <p:cNvSpPr>
            <a:spLocks noGrp="1"/>
          </p:cNvSpPr>
          <p:nvPr>
            <p:ph type="ftr" sz="quarter" idx="11"/>
          </p:nvPr>
        </p:nvSpPr>
        <p:spPr/>
        <p:txBody>
          <a:bodyPr/>
          <a:lstStyle/>
          <a:p>
            <a:r>
              <a:rPr lang="en-US" dirty="0" smtClean="0"/>
              <a:t>Module 6</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t>‹#›</a:t>
            </a:fld>
            <a:endParaRPr lang="en-US" dirty="0"/>
          </a:p>
        </p:txBody>
      </p:sp>
    </p:spTree>
    <p:extLst>
      <p:ext uri="{BB962C8B-B14F-4D97-AF65-F5344CB8AC3E}">
        <p14:creationId xmlns:p14="http://schemas.microsoft.com/office/powerpoint/2010/main" val="4239990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70A2A9-2793-4C3D-B255-7731E890C739}" type="datetime1">
              <a:rPr lang="en-US" smtClean="0"/>
              <a:t>5/19/2016</a:t>
            </a:fld>
            <a:endParaRPr lang="en-US" dirty="0"/>
          </a:p>
        </p:txBody>
      </p:sp>
      <p:sp>
        <p:nvSpPr>
          <p:cNvPr id="3" name="Footer Placeholder 2"/>
          <p:cNvSpPr>
            <a:spLocks noGrp="1"/>
          </p:cNvSpPr>
          <p:nvPr>
            <p:ph type="ftr" sz="quarter" idx="11"/>
          </p:nvPr>
        </p:nvSpPr>
        <p:spPr/>
        <p:txBody>
          <a:bodyPr/>
          <a:lstStyle/>
          <a:p>
            <a:r>
              <a:rPr lang="en-US" dirty="0" smtClean="0"/>
              <a:t>Module 6</a:t>
            </a:r>
            <a:endParaRPr lang="en-US" dirty="0"/>
          </a:p>
        </p:txBody>
      </p:sp>
      <p:sp>
        <p:nvSpPr>
          <p:cNvPr id="4" name="Slide Number Placeholder 3"/>
          <p:cNvSpPr>
            <a:spLocks noGrp="1"/>
          </p:cNvSpPr>
          <p:nvPr>
            <p:ph type="sldNum" sz="quarter" idx="12"/>
          </p:nvPr>
        </p:nvSpPr>
        <p:spPr/>
        <p:txBody>
          <a:bodyPr/>
          <a:lstStyle/>
          <a:p>
            <a:fld id="{125894D6-8D97-4F5F-8FE9-35CAB6BDE8B4}" type="slidenum">
              <a:rPr lang="en-US" smtClean="0"/>
              <a:t>‹#›</a:t>
            </a:fld>
            <a:endParaRPr lang="en-US" dirty="0"/>
          </a:p>
        </p:txBody>
      </p:sp>
    </p:spTree>
    <p:extLst>
      <p:ext uri="{BB962C8B-B14F-4D97-AF65-F5344CB8AC3E}">
        <p14:creationId xmlns:p14="http://schemas.microsoft.com/office/powerpoint/2010/main" val="1994849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413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914400"/>
            <a:ext cx="3008313" cy="5211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37184B37-9EBB-43C2-9D00-1B76198D0385}" type="datetime1">
              <a:rPr lang="en-US" smtClean="0"/>
              <a:t>5/19/2016</a:t>
            </a:fld>
            <a:endParaRPr lang="en-US" dirty="0"/>
          </a:p>
        </p:txBody>
      </p:sp>
      <p:sp>
        <p:nvSpPr>
          <p:cNvPr id="6" name="Footer Placeholder 5"/>
          <p:cNvSpPr>
            <a:spLocks noGrp="1"/>
          </p:cNvSpPr>
          <p:nvPr>
            <p:ph type="ftr" sz="quarter" idx="11"/>
          </p:nvPr>
        </p:nvSpPr>
        <p:spPr/>
        <p:txBody>
          <a:bodyPr/>
          <a:lstStyle/>
          <a:p>
            <a:r>
              <a:rPr lang="en-US" dirty="0" smtClean="0"/>
              <a:t>Module 6</a:t>
            </a:r>
            <a:endParaRPr lang="en-US" dirty="0"/>
          </a:p>
        </p:txBody>
      </p:sp>
      <p:sp>
        <p:nvSpPr>
          <p:cNvPr id="7" name="Slide Number Placeholder 6"/>
          <p:cNvSpPr>
            <a:spLocks noGrp="1"/>
          </p:cNvSpPr>
          <p:nvPr>
            <p:ph type="sldNum" sz="quarter" idx="12"/>
          </p:nvPr>
        </p:nvSpPr>
        <p:spPr/>
        <p:txBody>
          <a:bodyPr/>
          <a:lstStyle/>
          <a:p>
            <a:fld id="{125894D6-8D97-4F5F-8FE9-35CAB6BDE8B4}" type="slidenum">
              <a:rPr lang="en-US" smtClean="0"/>
              <a:t>‹#›</a:t>
            </a:fld>
            <a:endParaRPr lang="en-US" dirty="0"/>
          </a:p>
        </p:txBody>
      </p:sp>
    </p:spTree>
    <p:extLst>
      <p:ext uri="{BB962C8B-B14F-4D97-AF65-F5344CB8AC3E}">
        <p14:creationId xmlns:p14="http://schemas.microsoft.com/office/powerpoint/2010/main" val="2370369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F11941-56D3-471E-BA14-1E1CCF9449C4}" type="datetime1">
              <a:rPr lang="en-US" smtClean="0"/>
              <a:t>5/19/2016</a:t>
            </a:fld>
            <a:endParaRPr lang="en-US" dirty="0"/>
          </a:p>
        </p:txBody>
      </p:sp>
      <p:sp>
        <p:nvSpPr>
          <p:cNvPr id="5" name="Footer Placeholder 4"/>
          <p:cNvSpPr>
            <a:spLocks noGrp="1"/>
          </p:cNvSpPr>
          <p:nvPr>
            <p:ph type="ftr" sz="quarter" idx="11"/>
          </p:nvPr>
        </p:nvSpPr>
        <p:spPr/>
        <p:txBody>
          <a:bodyPr/>
          <a:lstStyle/>
          <a:p>
            <a:r>
              <a:rPr lang="en-US" dirty="0" smtClean="0"/>
              <a:t>Module 6</a:t>
            </a:r>
            <a:endParaRPr lang="en-US" dirty="0"/>
          </a:p>
        </p:txBody>
      </p:sp>
      <p:sp>
        <p:nvSpPr>
          <p:cNvPr id="6" name="Slide Number Placeholder 5"/>
          <p:cNvSpPr>
            <a:spLocks noGrp="1"/>
          </p:cNvSpPr>
          <p:nvPr>
            <p:ph type="sldNum" sz="quarter" idx="12"/>
          </p:nvPr>
        </p:nvSpPr>
        <p:spPr/>
        <p:txBody>
          <a:bodyPr/>
          <a:lstStyle/>
          <a:p>
            <a:fld id="{13CF9079-E7DC-4828-A4CC-563045F9E8C6}" type="slidenum">
              <a:rPr lang="en-US" smtClean="0"/>
              <a:t>‹#›</a:t>
            </a:fld>
            <a:endParaRPr lang="en-US" dirty="0"/>
          </a:p>
        </p:txBody>
      </p:sp>
    </p:spTree>
    <p:extLst>
      <p:ext uri="{BB962C8B-B14F-4D97-AF65-F5344CB8AC3E}">
        <p14:creationId xmlns:p14="http://schemas.microsoft.com/office/powerpoint/2010/main" val="21683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80D5AE-0EB0-42A9-ACF9-50FD33C16F90}" type="datetime1">
              <a:rPr lang="en-US" smtClean="0"/>
              <a:t>5/19/2016</a:t>
            </a:fld>
            <a:endParaRPr lang="en-US" dirty="0"/>
          </a:p>
        </p:txBody>
      </p:sp>
      <p:sp>
        <p:nvSpPr>
          <p:cNvPr id="6" name="Footer Placeholder 5"/>
          <p:cNvSpPr>
            <a:spLocks noGrp="1"/>
          </p:cNvSpPr>
          <p:nvPr>
            <p:ph type="ftr" sz="quarter" idx="11"/>
          </p:nvPr>
        </p:nvSpPr>
        <p:spPr/>
        <p:txBody>
          <a:bodyPr/>
          <a:lstStyle/>
          <a:p>
            <a:r>
              <a:rPr lang="en-US" dirty="0" smtClean="0"/>
              <a:t>Module 6</a:t>
            </a:r>
            <a:endParaRPr lang="en-US" dirty="0"/>
          </a:p>
        </p:txBody>
      </p:sp>
      <p:sp>
        <p:nvSpPr>
          <p:cNvPr id="7" name="Slide Number Placeholder 6"/>
          <p:cNvSpPr>
            <a:spLocks noGrp="1"/>
          </p:cNvSpPr>
          <p:nvPr>
            <p:ph type="sldNum" sz="quarter" idx="12"/>
          </p:nvPr>
        </p:nvSpPr>
        <p:spPr/>
        <p:txBody>
          <a:bodyPr/>
          <a:lstStyle/>
          <a:p>
            <a:fld id="{125894D6-8D97-4F5F-8FE9-35CAB6BDE8B4}" type="slidenum">
              <a:rPr lang="en-US" smtClean="0"/>
              <a:t>‹#›</a:t>
            </a:fld>
            <a:endParaRPr lang="en-US" dirty="0"/>
          </a:p>
        </p:txBody>
      </p:sp>
    </p:spTree>
    <p:extLst>
      <p:ext uri="{BB962C8B-B14F-4D97-AF65-F5344CB8AC3E}">
        <p14:creationId xmlns:p14="http://schemas.microsoft.com/office/powerpoint/2010/main" val="2315901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FCF34E-B457-48E9-A135-B835E6D1F510}" type="datetime1">
              <a:rPr lang="en-US" smtClean="0"/>
              <a:t>5/19/2016</a:t>
            </a:fld>
            <a:endParaRPr lang="en-US" dirty="0"/>
          </a:p>
        </p:txBody>
      </p:sp>
      <p:sp>
        <p:nvSpPr>
          <p:cNvPr id="5" name="Footer Placeholder 4"/>
          <p:cNvSpPr>
            <a:spLocks noGrp="1"/>
          </p:cNvSpPr>
          <p:nvPr>
            <p:ph type="ftr" sz="quarter" idx="11"/>
          </p:nvPr>
        </p:nvSpPr>
        <p:spPr/>
        <p:txBody>
          <a:bodyPr/>
          <a:lstStyle/>
          <a:p>
            <a:r>
              <a:rPr lang="en-US" dirty="0" smtClean="0"/>
              <a:t>Module 6</a:t>
            </a:r>
            <a:endParaRPr lang="en-US" dirty="0"/>
          </a:p>
        </p:txBody>
      </p:sp>
      <p:sp>
        <p:nvSpPr>
          <p:cNvPr id="6" name="Slide Number Placeholder 5"/>
          <p:cNvSpPr>
            <a:spLocks noGrp="1"/>
          </p:cNvSpPr>
          <p:nvPr>
            <p:ph type="sldNum" sz="quarter" idx="12"/>
          </p:nvPr>
        </p:nvSpPr>
        <p:spPr/>
        <p:txBody>
          <a:bodyPr/>
          <a:lstStyle/>
          <a:p>
            <a:fld id="{125894D6-8D97-4F5F-8FE9-35CAB6BDE8B4}" type="slidenum">
              <a:rPr lang="en-US" smtClean="0"/>
              <a:t>‹#›</a:t>
            </a:fld>
            <a:endParaRPr lang="en-US" dirty="0"/>
          </a:p>
        </p:txBody>
      </p:sp>
    </p:spTree>
    <p:extLst>
      <p:ext uri="{BB962C8B-B14F-4D97-AF65-F5344CB8AC3E}">
        <p14:creationId xmlns:p14="http://schemas.microsoft.com/office/powerpoint/2010/main" val="306268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4BFBE69-03B1-4501-A931-1E8844E01A6F}" type="datetime1">
              <a:rPr lang="en-US" smtClean="0"/>
              <a:t>5/19/2016</a:t>
            </a:fld>
            <a:endParaRPr lang="en-US" dirty="0"/>
          </a:p>
        </p:txBody>
      </p:sp>
      <p:sp>
        <p:nvSpPr>
          <p:cNvPr id="5" name="Footer Placeholder 4"/>
          <p:cNvSpPr>
            <a:spLocks noGrp="1"/>
          </p:cNvSpPr>
          <p:nvPr>
            <p:ph type="ftr" sz="quarter" idx="11"/>
          </p:nvPr>
        </p:nvSpPr>
        <p:spPr/>
        <p:txBody>
          <a:bodyPr/>
          <a:lstStyle/>
          <a:p>
            <a:r>
              <a:rPr lang="en-US" dirty="0" smtClean="0"/>
              <a:t>Module 6</a:t>
            </a:r>
            <a:endParaRPr lang="en-US" dirty="0"/>
          </a:p>
        </p:txBody>
      </p:sp>
      <p:sp>
        <p:nvSpPr>
          <p:cNvPr id="6" name="Slide Number Placeholder 5"/>
          <p:cNvSpPr>
            <a:spLocks noGrp="1"/>
          </p:cNvSpPr>
          <p:nvPr>
            <p:ph type="sldNum" sz="quarter" idx="12"/>
          </p:nvPr>
        </p:nvSpPr>
        <p:spPr/>
        <p:txBody>
          <a:bodyPr/>
          <a:lstStyle/>
          <a:p>
            <a:fld id="{125894D6-8D97-4F5F-8FE9-35CAB6BDE8B4}" type="slidenum">
              <a:rPr lang="en-US" smtClean="0"/>
              <a:t>‹#›</a:t>
            </a:fld>
            <a:endParaRPr lang="en-US" dirty="0"/>
          </a:p>
        </p:txBody>
      </p:sp>
    </p:spTree>
    <p:extLst>
      <p:ext uri="{BB962C8B-B14F-4D97-AF65-F5344CB8AC3E}">
        <p14:creationId xmlns:p14="http://schemas.microsoft.com/office/powerpoint/2010/main" val="3514907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04768DFB-3E31-4E55-98C7-47E81D25D6DA}" type="datetime1">
              <a:rPr lang="en-US" smtClean="0"/>
              <a:t>5/19/2016</a:t>
            </a:fld>
            <a:endParaRPr lang="en-US" dirty="0"/>
          </a:p>
        </p:txBody>
      </p:sp>
      <p:sp>
        <p:nvSpPr>
          <p:cNvPr id="5" name="Footer Placeholder 4"/>
          <p:cNvSpPr>
            <a:spLocks noGrp="1"/>
          </p:cNvSpPr>
          <p:nvPr>
            <p:ph type="ftr" sz="quarter" idx="11"/>
          </p:nvPr>
        </p:nvSpPr>
        <p:spPr/>
        <p:txBody>
          <a:bodyPr/>
          <a:lstStyle/>
          <a:p>
            <a:r>
              <a:rPr lang="en-US" dirty="0" smtClean="0"/>
              <a:t>Module 6</a:t>
            </a:r>
            <a:endParaRPr lang="en-US" dirty="0"/>
          </a:p>
        </p:txBody>
      </p:sp>
      <p:sp>
        <p:nvSpPr>
          <p:cNvPr id="6" name="Slide Number Placeholder 5"/>
          <p:cNvSpPr>
            <a:spLocks noGrp="1"/>
          </p:cNvSpPr>
          <p:nvPr>
            <p:ph type="sldNum" sz="quarter" idx="12"/>
          </p:nvPr>
        </p:nvSpPr>
        <p:spPr/>
        <p:txBody>
          <a:bodyPr/>
          <a:lstStyle/>
          <a:p>
            <a:fld id="{13CF9079-E7DC-4828-A4CC-563045F9E8C6}" type="slidenum">
              <a:rPr lang="en-US" smtClean="0"/>
              <a:t>‹#›</a:t>
            </a:fld>
            <a:endParaRPr lang="en-US" dirty="0"/>
          </a:p>
        </p:txBody>
      </p:sp>
    </p:spTree>
    <p:extLst>
      <p:ext uri="{BB962C8B-B14F-4D97-AF65-F5344CB8AC3E}">
        <p14:creationId xmlns:p14="http://schemas.microsoft.com/office/powerpoint/2010/main" val="3178396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6B11846B-3E78-4BDA-8A38-1E0AF6F74AC8}" type="datetime1">
              <a:rPr lang="en-US" smtClean="0"/>
              <a:t>5/19/2016</a:t>
            </a:fld>
            <a:endParaRPr lang="en-US" dirty="0"/>
          </a:p>
        </p:txBody>
      </p:sp>
      <p:sp>
        <p:nvSpPr>
          <p:cNvPr id="6" name="Footer Placeholder 5"/>
          <p:cNvSpPr>
            <a:spLocks noGrp="1"/>
          </p:cNvSpPr>
          <p:nvPr>
            <p:ph type="ftr" sz="quarter" idx="11"/>
          </p:nvPr>
        </p:nvSpPr>
        <p:spPr/>
        <p:txBody>
          <a:bodyPr/>
          <a:lstStyle/>
          <a:p>
            <a:r>
              <a:rPr lang="en-US" dirty="0" smtClean="0"/>
              <a:t>Module 6</a:t>
            </a:r>
            <a:endParaRPr lang="en-US" dirty="0"/>
          </a:p>
        </p:txBody>
      </p:sp>
      <p:sp>
        <p:nvSpPr>
          <p:cNvPr id="7" name="Slide Number Placeholder 6"/>
          <p:cNvSpPr>
            <a:spLocks noGrp="1"/>
          </p:cNvSpPr>
          <p:nvPr>
            <p:ph type="sldNum" sz="quarter" idx="12"/>
          </p:nvPr>
        </p:nvSpPr>
        <p:spPr/>
        <p:txBody>
          <a:bodyPr/>
          <a:lstStyle/>
          <a:p>
            <a:fld id="{13CF9079-E7DC-4828-A4CC-563045F9E8C6}" type="slidenum">
              <a:rPr lang="en-US" smtClean="0"/>
              <a:t>‹#›</a:t>
            </a:fld>
            <a:endParaRPr lang="en-US" dirty="0"/>
          </a:p>
        </p:txBody>
      </p:sp>
    </p:spTree>
    <p:extLst>
      <p:ext uri="{BB962C8B-B14F-4D97-AF65-F5344CB8AC3E}">
        <p14:creationId xmlns:p14="http://schemas.microsoft.com/office/powerpoint/2010/main" val="1675228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28800"/>
            <a:ext cx="4040188" cy="5984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828800"/>
            <a:ext cx="40417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5437AEA-0B6C-4B71-8C89-C15DAA5B9FF7}" type="datetime1">
              <a:rPr lang="en-US" smtClean="0"/>
              <a:t>5/19/2016</a:t>
            </a:fld>
            <a:endParaRPr lang="en-US" dirty="0"/>
          </a:p>
        </p:txBody>
      </p:sp>
      <p:sp>
        <p:nvSpPr>
          <p:cNvPr id="8" name="Footer Placeholder 7"/>
          <p:cNvSpPr>
            <a:spLocks noGrp="1"/>
          </p:cNvSpPr>
          <p:nvPr>
            <p:ph type="ftr" sz="quarter" idx="11"/>
          </p:nvPr>
        </p:nvSpPr>
        <p:spPr/>
        <p:txBody>
          <a:bodyPr/>
          <a:lstStyle/>
          <a:p>
            <a:r>
              <a:rPr lang="en-US" dirty="0" smtClean="0"/>
              <a:t>Module 6</a:t>
            </a:r>
            <a:endParaRPr lang="en-US" dirty="0"/>
          </a:p>
        </p:txBody>
      </p:sp>
      <p:sp>
        <p:nvSpPr>
          <p:cNvPr id="9" name="Slide Number Placeholder 8"/>
          <p:cNvSpPr>
            <a:spLocks noGrp="1"/>
          </p:cNvSpPr>
          <p:nvPr>
            <p:ph type="sldNum" sz="quarter" idx="12"/>
          </p:nvPr>
        </p:nvSpPr>
        <p:spPr/>
        <p:txBody>
          <a:bodyPr/>
          <a:lstStyle/>
          <a:p>
            <a:fld id="{13CF9079-E7DC-4828-A4CC-563045F9E8C6}" type="slidenum">
              <a:rPr lang="en-US" smtClean="0"/>
              <a:t>‹#›</a:t>
            </a:fld>
            <a:endParaRPr lang="en-US" dirty="0"/>
          </a:p>
        </p:txBody>
      </p:sp>
    </p:spTree>
    <p:extLst>
      <p:ext uri="{BB962C8B-B14F-4D97-AF65-F5344CB8AC3E}">
        <p14:creationId xmlns:p14="http://schemas.microsoft.com/office/powerpoint/2010/main" val="98326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2B9DD0-8CF0-4FE3-87F2-D32043C6D0F8}" type="datetime1">
              <a:rPr lang="en-US" smtClean="0"/>
              <a:t>5/19/2016</a:t>
            </a:fld>
            <a:endParaRPr lang="en-US" dirty="0"/>
          </a:p>
        </p:txBody>
      </p:sp>
      <p:sp>
        <p:nvSpPr>
          <p:cNvPr id="4" name="Footer Placeholder 3"/>
          <p:cNvSpPr>
            <a:spLocks noGrp="1"/>
          </p:cNvSpPr>
          <p:nvPr>
            <p:ph type="ftr" sz="quarter" idx="11"/>
          </p:nvPr>
        </p:nvSpPr>
        <p:spPr/>
        <p:txBody>
          <a:bodyPr/>
          <a:lstStyle/>
          <a:p>
            <a:r>
              <a:rPr lang="en-US" dirty="0" smtClean="0"/>
              <a:t>Module 6</a:t>
            </a:r>
            <a:endParaRPr lang="en-US" dirty="0"/>
          </a:p>
        </p:txBody>
      </p:sp>
      <p:sp>
        <p:nvSpPr>
          <p:cNvPr id="5" name="Slide Number Placeholder 4"/>
          <p:cNvSpPr>
            <a:spLocks noGrp="1"/>
          </p:cNvSpPr>
          <p:nvPr>
            <p:ph type="sldNum" sz="quarter" idx="12"/>
          </p:nvPr>
        </p:nvSpPr>
        <p:spPr/>
        <p:txBody>
          <a:bodyPr/>
          <a:lstStyle/>
          <a:p>
            <a:fld id="{13CF9079-E7DC-4828-A4CC-563045F9E8C6}" type="slidenum">
              <a:rPr lang="en-US" smtClean="0"/>
              <a:t>‹#›</a:t>
            </a:fld>
            <a:endParaRPr lang="en-US" dirty="0"/>
          </a:p>
        </p:txBody>
      </p:sp>
    </p:spTree>
    <p:extLst>
      <p:ext uri="{BB962C8B-B14F-4D97-AF65-F5344CB8AC3E}">
        <p14:creationId xmlns:p14="http://schemas.microsoft.com/office/powerpoint/2010/main" val="233592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A6FD9D-52E6-41F9-B592-31FBA960CFEE}" type="datetime1">
              <a:rPr lang="en-US" smtClean="0"/>
              <a:t>5/19/2016</a:t>
            </a:fld>
            <a:endParaRPr lang="en-US" dirty="0"/>
          </a:p>
        </p:txBody>
      </p:sp>
      <p:sp>
        <p:nvSpPr>
          <p:cNvPr id="3" name="Footer Placeholder 2"/>
          <p:cNvSpPr>
            <a:spLocks noGrp="1"/>
          </p:cNvSpPr>
          <p:nvPr>
            <p:ph type="ftr" sz="quarter" idx="11"/>
          </p:nvPr>
        </p:nvSpPr>
        <p:spPr/>
        <p:txBody>
          <a:bodyPr/>
          <a:lstStyle/>
          <a:p>
            <a:r>
              <a:rPr lang="en-US" dirty="0" smtClean="0"/>
              <a:t>Module 6</a:t>
            </a:r>
            <a:endParaRPr lang="en-US" dirty="0"/>
          </a:p>
        </p:txBody>
      </p:sp>
      <p:sp>
        <p:nvSpPr>
          <p:cNvPr id="4" name="Slide Number Placeholder 3"/>
          <p:cNvSpPr>
            <a:spLocks noGrp="1"/>
          </p:cNvSpPr>
          <p:nvPr>
            <p:ph type="sldNum" sz="quarter" idx="12"/>
          </p:nvPr>
        </p:nvSpPr>
        <p:spPr/>
        <p:txBody>
          <a:bodyPr/>
          <a:lstStyle/>
          <a:p>
            <a:fld id="{13CF9079-E7DC-4828-A4CC-563045F9E8C6}" type="slidenum">
              <a:rPr lang="en-US" smtClean="0"/>
              <a:t>‹#›</a:t>
            </a:fld>
            <a:endParaRPr lang="en-US" dirty="0"/>
          </a:p>
        </p:txBody>
      </p:sp>
    </p:spTree>
    <p:extLst>
      <p:ext uri="{BB962C8B-B14F-4D97-AF65-F5344CB8AC3E}">
        <p14:creationId xmlns:p14="http://schemas.microsoft.com/office/powerpoint/2010/main" val="247085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5557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828800"/>
            <a:ext cx="5111750" cy="4297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828800"/>
            <a:ext cx="3008313"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EFE319F2-8D86-4A72-BF21-CB66D2D621F9}" type="datetime1">
              <a:rPr lang="en-US" smtClean="0"/>
              <a:t>5/19/2016</a:t>
            </a:fld>
            <a:endParaRPr lang="en-US" dirty="0"/>
          </a:p>
        </p:txBody>
      </p:sp>
      <p:sp>
        <p:nvSpPr>
          <p:cNvPr id="6" name="Footer Placeholder 5"/>
          <p:cNvSpPr>
            <a:spLocks noGrp="1"/>
          </p:cNvSpPr>
          <p:nvPr>
            <p:ph type="ftr" sz="quarter" idx="11"/>
          </p:nvPr>
        </p:nvSpPr>
        <p:spPr/>
        <p:txBody>
          <a:bodyPr/>
          <a:lstStyle/>
          <a:p>
            <a:r>
              <a:rPr lang="en-US" dirty="0" smtClean="0"/>
              <a:t>Module 6</a:t>
            </a:r>
            <a:endParaRPr lang="en-US" dirty="0"/>
          </a:p>
        </p:txBody>
      </p:sp>
      <p:sp>
        <p:nvSpPr>
          <p:cNvPr id="7" name="Slide Number Placeholder 6"/>
          <p:cNvSpPr>
            <a:spLocks noGrp="1"/>
          </p:cNvSpPr>
          <p:nvPr>
            <p:ph type="sldNum" sz="quarter" idx="12"/>
          </p:nvPr>
        </p:nvSpPr>
        <p:spPr/>
        <p:txBody>
          <a:bodyPr/>
          <a:lstStyle/>
          <a:p>
            <a:fld id="{13CF9079-E7DC-4828-A4CC-563045F9E8C6}" type="slidenum">
              <a:rPr lang="en-US" smtClean="0"/>
              <a:t>‹#›</a:t>
            </a:fld>
            <a:endParaRPr lang="en-US" dirty="0"/>
          </a:p>
        </p:txBody>
      </p:sp>
    </p:spTree>
    <p:extLst>
      <p:ext uri="{BB962C8B-B14F-4D97-AF65-F5344CB8AC3E}">
        <p14:creationId xmlns:p14="http://schemas.microsoft.com/office/powerpoint/2010/main" val="1218837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828800"/>
            <a:ext cx="5486400" cy="2974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A49513-A6F8-44B7-8AA0-1C4F8F653E47}" type="datetime1">
              <a:rPr lang="en-US" smtClean="0"/>
              <a:t>5/19/2016</a:t>
            </a:fld>
            <a:endParaRPr lang="en-US" dirty="0"/>
          </a:p>
        </p:txBody>
      </p:sp>
      <p:sp>
        <p:nvSpPr>
          <p:cNvPr id="6" name="Footer Placeholder 5"/>
          <p:cNvSpPr>
            <a:spLocks noGrp="1"/>
          </p:cNvSpPr>
          <p:nvPr>
            <p:ph type="ftr" sz="quarter" idx="11"/>
          </p:nvPr>
        </p:nvSpPr>
        <p:spPr/>
        <p:txBody>
          <a:bodyPr/>
          <a:lstStyle/>
          <a:p>
            <a:r>
              <a:rPr lang="en-US" dirty="0" smtClean="0"/>
              <a:t>Module 6</a:t>
            </a:r>
            <a:endParaRPr lang="en-US" dirty="0"/>
          </a:p>
        </p:txBody>
      </p:sp>
      <p:sp>
        <p:nvSpPr>
          <p:cNvPr id="7" name="Slide Number Placeholder 6"/>
          <p:cNvSpPr>
            <a:spLocks noGrp="1"/>
          </p:cNvSpPr>
          <p:nvPr>
            <p:ph type="sldNum" sz="quarter" idx="12"/>
          </p:nvPr>
        </p:nvSpPr>
        <p:spPr/>
        <p:txBody>
          <a:bodyPr/>
          <a:lstStyle/>
          <a:p>
            <a:fld id="{13CF9079-E7DC-4828-A4CC-563045F9E8C6}" type="slidenum">
              <a:rPr lang="en-US" smtClean="0"/>
              <a:t>‹#›</a:t>
            </a:fld>
            <a:endParaRPr lang="en-US" dirty="0"/>
          </a:p>
        </p:txBody>
      </p:sp>
    </p:spTree>
    <p:extLst>
      <p:ext uri="{BB962C8B-B14F-4D97-AF65-F5344CB8AC3E}">
        <p14:creationId xmlns:p14="http://schemas.microsoft.com/office/powerpoint/2010/main" val="418666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3">
            <a:extLst>
              <a:ext uri="{28A0092B-C50C-407E-A947-70E740481C1C}">
                <a14:useLocalDpi xmlns:a14="http://schemas.microsoft.com/office/drawing/2010/main" val="0"/>
              </a:ext>
            </a:extLst>
          </a:blip>
          <a:srcRect t="88000"/>
          <a:stretch/>
        </p:blipFill>
        <p:spPr>
          <a:xfrm>
            <a:off x="0" y="6022847"/>
            <a:ext cx="9144000" cy="847898"/>
          </a:xfrm>
          <a:prstGeom prst="rect">
            <a:avLst/>
          </a:prstGeom>
        </p:spPr>
      </p:pic>
      <p:pic>
        <p:nvPicPr>
          <p:cNvPr id="7" name="Picture 6"/>
          <p:cNvPicPr>
            <a:picLocks noChangeAspect="1"/>
          </p:cNvPicPr>
          <p:nvPr userDrawn="1"/>
        </p:nvPicPr>
        <p:blipFill rotWithShape="1">
          <a:blip r:embed="rId13">
            <a:extLst>
              <a:ext uri="{28A0092B-C50C-407E-A947-70E740481C1C}">
                <a14:useLocalDpi xmlns:a14="http://schemas.microsoft.com/office/drawing/2010/main" val="0"/>
              </a:ext>
            </a:extLst>
          </a:blip>
          <a:srcRect b="74635"/>
          <a:stretch/>
        </p:blipFill>
        <p:spPr>
          <a:xfrm>
            <a:off x="0" y="0"/>
            <a:ext cx="9150096" cy="179222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92224"/>
            <a:ext cx="8229600" cy="423062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800">
                <a:solidFill>
                  <a:schemeClr val="tx1">
                    <a:tint val="75000"/>
                  </a:schemeClr>
                </a:solidFill>
                <a:latin typeface="Times New Roman" panose="02020603050405020304" pitchFamily="18" charset="0"/>
                <a:cs typeface="Times New Roman" panose="02020603050405020304" pitchFamily="18" charset="0"/>
              </a:defRPr>
            </a:lvl1pPr>
          </a:lstStyle>
          <a:p>
            <a:fld id="{B55A352D-DF0B-49E1-8640-81D534CFDE7B}" type="datetime1">
              <a:rPr lang="en-US" smtClean="0"/>
              <a:t>5/19/2016</a:t>
            </a:fld>
            <a:endParaRPr lang="en-US" dirty="0"/>
          </a:p>
        </p:txBody>
      </p:sp>
      <p:sp>
        <p:nvSpPr>
          <p:cNvPr id="5" name="Footer Placeholder 4"/>
          <p:cNvSpPr>
            <a:spLocks noGrp="1"/>
          </p:cNvSpPr>
          <p:nvPr>
            <p:ph type="ftr" sz="quarter" idx="3"/>
          </p:nvPr>
        </p:nvSpPr>
        <p:spPr>
          <a:xfrm>
            <a:off x="6096000" y="6414984"/>
            <a:ext cx="28956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r>
              <a:rPr lang="en-US" dirty="0" smtClean="0"/>
              <a:t>Module 6</a:t>
            </a:r>
            <a:endParaRPr lang="en-US" dirty="0"/>
          </a:p>
        </p:txBody>
      </p:sp>
      <p:sp>
        <p:nvSpPr>
          <p:cNvPr id="6" name="Slide Number Placeholder 5"/>
          <p:cNvSpPr>
            <a:spLocks noGrp="1"/>
          </p:cNvSpPr>
          <p:nvPr>
            <p:ph type="sldNum" sz="quarter" idx="4"/>
          </p:nvPr>
        </p:nvSpPr>
        <p:spPr>
          <a:xfrm>
            <a:off x="7010400" y="6446796"/>
            <a:ext cx="21336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2251784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600" b="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3" cstate="print">
            <a:extLst>
              <a:ext uri="{28A0092B-C50C-407E-A947-70E740481C1C}">
                <a14:useLocalDpi xmlns:a14="http://schemas.microsoft.com/office/drawing/2010/main" val="0"/>
              </a:ext>
            </a:extLst>
          </a:blip>
          <a:srcRect l="50000" t="94150"/>
          <a:stretch/>
        </p:blipFill>
        <p:spPr>
          <a:xfrm>
            <a:off x="6495923" y="6456784"/>
            <a:ext cx="2648077" cy="401216"/>
          </a:xfrm>
          <a:prstGeom prst="rect">
            <a:avLst/>
          </a:prstGeom>
        </p:spPr>
      </p:pic>
      <p:pic>
        <p:nvPicPr>
          <p:cNvPr id="7" name="Picture 6"/>
          <p:cNvPicPr>
            <a:picLocks noChangeAspect="1"/>
          </p:cNvPicPr>
          <p:nvPr userDrawn="1"/>
        </p:nvPicPr>
        <p:blipFill rotWithShape="1">
          <a:blip r:embed="rId14">
            <a:extLst>
              <a:ext uri="{28A0092B-C50C-407E-A947-70E740481C1C}">
                <a14:useLocalDpi xmlns:a14="http://schemas.microsoft.com/office/drawing/2010/main" val="0"/>
              </a:ext>
            </a:extLst>
          </a:blip>
          <a:srcRect b="87415"/>
          <a:stretch/>
        </p:blipFill>
        <p:spPr>
          <a:xfrm>
            <a:off x="0" y="-1"/>
            <a:ext cx="9144000" cy="889232"/>
          </a:xfrm>
          <a:prstGeom prst="rect">
            <a:avLst/>
          </a:prstGeom>
        </p:spPr>
      </p:pic>
      <p:sp>
        <p:nvSpPr>
          <p:cNvPr id="2" name="Title Placeholder 1"/>
          <p:cNvSpPr>
            <a:spLocks noGrp="1"/>
          </p:cNvSpPr>
          <p:nvPr>
            <p:ph type="title"/>
          </p:nvPr>
        </p:nvSpPr>
        <p:spPr>
          <a:xfrm>
            <a:off x="457200" y="0"/>
            <a:ext cx="8229600" cy="88923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8229600" cy="4983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cs typeface="Times New Roman" panose="02020603050405020304" pitchFamily="18" charset="0"/>
              </a:defRPr>
            </a:lvl1pPr>
          </a:lstStyle>
          <a:p>
            <a:fld id="{2490610D-F8B2-4133-930D-61D84B74146C}" type="datetime1">
              <a:rPr lang="en-US" smtClean="0"/>
              <a:t>5/19/2016</a:t>
            </a:fld>
            <a:endParaRPr lang="en-US" dirty="0"/>
          </a:p>
        </p:txBody>
      </p:sp>
      <p:sp>
        <p:nvSpPr>
          <p:cNvPr id="5" name="Footer Placeholder 4"/>
          <p:cNvSpPr>
            <a:spLocks noGrp="1"/>
          </p:cNvSpPr>
          <p:nvPr>
            <p:ph type="ftr" sz="quarter" idx="3"/>
          </p:nvPr>
        </p:nvSpPr>
        <p:spPr>
          <a:xfrm>
            <a:off x="6705600" y="6553200"/>
            <a:ext cx="2895600"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r>
              <a:rPr lang="en-US" dirty="0" smtClean="0"/>
              <a:t>Module 6</a:t>
            </a:r>
            <a:endParaRPr lang="en-US" dirty="0"/>
          </a:p>
        </p:txBody>
      </p:sp>
      <p:sp>
        <p:nvSpPr>
          <p:cNvPr id="6" name="Slide Number Placeholder 5"/>
          <p:cNvSpPr>
            <a:spLocks noGrp="1"/>
          </p:cNvSpPr>
          <p:nvPr>
            <p:ph type="sldNum" sz="quarter" idx="4"/>
          </p:nvPr>
        </p:nvSpPr>
        <p:spPr>
          <a:xfrm>
            <a:off x="7004180" y="6553200"/>
            <a:ext cx="2133600"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125894D6-8D97-4F5F-8FE9-35CAB6BDE8B4}" type="slidenum">
              <a:rPr lang="en-US" smtClean="0"/>
              <a:pPr/>
              <a:t>‹#›</a:t>
            </a:fld>
            <a:endParaRPr lang="en-US" dirty="0"/>
          </a:p>
        </p:txBody>
      </p:sp>
    </p:spTree>
    <p:extLst>
      <p:ext uri="{BB962C8B-B14F-4D97-AF65-F5344CB8AC3E}">
        <p14:creationId xmlns:p14="http://schemas.microsoft.com/office/powerpoint/2010/main" val="3558198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3600" b="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www.ahrq.gov/professionals/education/curriculum-tools/cusptoolkit/videos/07d_peer2peer_coach/index.html"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3.emf"/></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webmm.ahrq.gov/perspective.aspx?perspectiveID=102"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normAutofit fontScale="90000"/>
          </a:bodyPr>
          <a:lstStyle/>
          <a:p>
            <a:r>
              <a:rPr lang="en-US" sz="3600" dirty="0"/>
              <a:t>Communication and Optimal Resolution </a:t>
            </a:r>
            <a:r>
              <a:rPr lang="en-US" dirty="0"/>
              <a:t/>
            </a:r>
            <a:br>
              <a:rPr lang="en-US" dirty="0"/>
            </a:br>
            <a:r>
              <a:rPr lang="en-US" dirty="0"/>
              <a:t>(CANDOR) </a:t>
            </a:r>
            <a:br>
              <a:rPr lang="en-US" dirty="0"/>
            </a:br>
            <a:r>
              <a:rPr lang="en-US" dirty="0"/>
              <a:t>Toolkit</a:t>
            </a:r>
          </a:p>
        </p:txBody>
      </p:sp>
      <p:sp>
        <p:nvSpPr>
          <p:cNvPr id="5" name="Subtitle 4"/>
          <p:cNvSpPr>
            <a:spLocks noGrp="1"/>
          </p:cNvSpPr>
          <p:nvPr>
            <p:ph type="subTitle" idx="1"/>
          </p:nvPr>
        </p:nvSpPr>
        <p:spPr>
          <a:xfrm>
            <a:off x="1447800" y="3810000"/>
            <a:ext cx="6400800" cy="1752600"/>
          </a:xfrm>
        </p:spPr>
        <p:txBody>
          <a:bodyPr/>
          <a:lstStyle/>
          <a:p>
            <a:r>
              <a:rPr lang="en-US" dirty="0"/>
              <a:t>Module 6: Care for the </a:t>
            </a:r>
            <a:r>
              <a:rPr lang="en-US" dirty="0" smtClean="0"/>
              <a:t>Caregiver</a:t>
            </a:r>
            <a:endParaRPr lang="en-US" sz="3600" dirty="0">
              <a:solidFill>
                <a:prstClr val="black"/>
              </a:solidFill>
            </a:endParaRPr>
          </a:p>
        </p:txBody>
      </p:sp>
    </p:spTree>
    <p:extLst>
      <p:ext uri="{BB962C8B-B14F-4D97-AF65-F5344CB8AC3E}">
        <p14:creationId xmlns:p14="http://schemas.microsoft.com/office/powerpoint/2010/main" val="485045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Stage 1: Chaos and Accident Response</a:t>
            </a:r>
            <a:endParaRPr lang="en-US" sz="3200" dirty="0"/>
          </a:p>
        </p:txBody>
      </p:sp>
      <p:sp>
        <p:nvSpPr>
          <p:cNvPr id="8" name="Text Placeholder 7"/>
          <p:cNvSpPr>
            <a:spLocks noGrp="1"/>
          </p:cNvSpPr>
          <p:nvPr>
            <p:ph type="body" idx="1"/>
          </p:nvPr>
        </p:nvSpPr>
        <p:spPr/>
        <p:txBody>
          <a:bodyPr/>
          <a:lstStyle/>
          <a:p>
            <a:r>
              <a:rPr lang="en-US" dirty="0" smtClean="0"/>
              <a:t>Stage characterized by the second-victim:</a:t>
            </a:r>
            <a:endParaRPr lang="en-US" dirty="0"/>
          </a:p>
        </p:txBody>
      </p:sp>
      <p:sp>
        <p:nvSpPr>
          <p:cNvPr id="7" name="Content Placeholder 6"/>
          <p:cNvSpPr>
            <a:spLocks noGrp="1"/>
          </p:cNvSpPr>
          <p:nvPr>
            <p:ph sz="half" idx="2"/>
          </p:nvPr>
        </p:nvSpPr>
        <p:spPr/>
        <p:txBody>
          <a:bodyPr/>
          <a:lstStyle/>
          <a:p>
            <a:r>
              <a:rPr lang="en-US" dirty="0" smtClean="0"/>
              <a:t>Realizing error occurred/organization recognizing event occurred.</a:t>
            </a:r>
          </a:p>
          <a:p>
            <a:r>
              <a:rPr lang="en-US" dirty="0" smtClean="0"/>
              <a:t>Telling someone about event.</a:t>
            </a:r>
          </a:p>
          <a:p>
            <a:r>
              <a:rPr lang="en-US" dirty="0" smtClean="0"/>
              <a:t>Requesting a different assignment.</a:t>
            </a:r>
          </a:p>
          <a:p>
            <a:r>
              <a:rPr lang="en-US" dirty="0" smtClean="0"/>
              <a:t>Being distracted.</a:t>
            </a:r>
            <a:endParaRPr lang="en-US" dirty="0"/>
          </a:p>
        </p:txBody>
      </p:sp>
      <p:sp>
        <p:nvSpPr>
          <p:cNvPr id="9" name="Text Placeholder 8"/>
          <p:cNvSpPr>
            <a:spLocks noGrp="1"/>
          </p:cNvSpPr>
          <p:nvPr>
            <p:ph type="body" sz="quarter" idx="3"/>
          </p:nvPr>
        </p:nvSpPr>
        <p:spPr/>
        <p:txBody>
          <a:bodyPr/>
          <a:lstStyle/>
          <a:p>
            <a:r>
              <a:rPr lang="en-US" dirty="0" smtClean="0"/>
              <a:t>Care for Caregiver Program Response:</a:t>
            </a:r>
            <a:endParaRPr lang="en-US" dirty="0"/>
          </a:p>
        </p:txBody>
      </p:sp>
      <p:sp>
        <p:nvSpPr>
          <p:cNvPr id="10" name="Content Placeholder 9"/>
          <p:cNvSpPr>
            <a:spLocks noGrp="1"/>
          </p:cNvSpPr>
          <p:nvPr>
            <p:ph sz="quarter" idx="4"/>
          </p:nvPr>
        </p:nvSpPr>
        <p:spPr/>
        <p:txBody>
          <a:bodyPr/>
          <a:lstStyle/>
          <a:p>
            <a:r>
              <a:rPr lang="en-US" dirty="0" smtClean="0"/>
              <a:t>Identify second-victims.</a:t>
            </a:r>
          </a:p>
          <a:p>
            <a:r>
              <a:rPr lang="en-US" dirty="0" smtClean="0"/>
              <a:t>Assess ability of staff member(s) to continue to work.</a:t>
            </a:r>
            <a:endParaRPr lang="en-US" dirty="0"/>
          </a:p>
        </p:txBody>
      </p:sp>
      <p:sp>
        <p:nvSpPr>
          <p:cNvPr id="4" name="Footer Placeholder 3"/>
          <p:cNvSpPr>
            <a:spLocks noGrp="1"/>
          </p:cNvSpPr>
          <p:nvPr>
            <p:ph type="ftr" sz="quarter" idx="11"/>
          </p:nvPr>
        </p:nvSpPr>
        <p:spPr/>
        <p:txBody>
          <a:bodyPr/>
          <a:lstStyle/>
          <a:p>
            <a:r>
              <a:rPr lang="en-US" dirty="0" smtClean="0"/>
              <a:t>Module 6</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t>10</a:t>
            </a:fld>
            <a:endParaRPr lang="en-US" dirty="0"/>
          </a:p>
        </p:txBody>
      </p:sp>
    </p:spTree>
    <p:extLst>
      <p:ext uri="{BB962C8B-B14F-4D97-AF65-F5344CB8AC3E}">
        <p14:creationId xmlns:p14="http://schemas.microsoft.com/office/powerpoint/2010/main" val="1514493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2: Intrusive Reflections</a:t>
            </a:r>
            <a:endParaRPr lang="en-US" dirty="0"/>
          </a:p>
        </p:txBody>
      </p:sp>
      <p:sp>
        <p:nvSpPr>
          <p:cNvPr id="8" name="Text Placeholder 7"/>
          <p:cNvSpPr>
            <a:spLocks noGrp="1"/>
          </p:cNvSpPr>
          <p:nvPr>
            <p:ph type="body" idx="1"/>
          </p:nvPr>
        </p:nvSpPr>
        <p:spPr/>
        <p:txBody>
          <a:bodyPr/>
          <a:lstStyle/>
          <a:p>
            <a:r>
              <a:rPr lang="en-US" dirty="0"/>
              <a:t>Stage characterized by the second-victim</a:t>
            </a:r>
            <a:r>
              <a:rPr lang="en-US" dirty="0" smtClean="0"/>
              <a:t>:</a:t>
            </a:r>
            <a:endParaRPr lang="en-US" dirty="0"/>
          </a:p>
        </p:txBody>
      </p:sp>
      <p:sp>
        <p:nvSpPr>
          <p:cNvPr id="4" name="Content Placeholder 3"/>
          <p:cNvSpPr>
            <a:spLocks noGrp="1"/>
          </p:cNvSpPr>
          <p:nvPr>
            <p:ph sz="half" idx="2"/>
          </p:nvPr>
        </p:nvSpPr>
        <p:spPr/>
        <p:txBody>
          <a:bodyPr/>
          <a:lstStyle/>
          <a:p>
            <a:r>
              <a:rPr lang="en-US" dirty="0" smtClean="0"/>
              <a:t>Re-evaluating the scenario and dwelling on their involvement.</a:t>
            </a:r>
          </a:p>
          <a:p>
            <a:r>
              <a:rPr lang="en-US" dirty="0" smtClean="0"/>
              <a:t>Self-isolating.</a:t>
            </a:r>
          </a:p>
          <a:p>
            <a:r>
              <a:rPr lang="en-US" dirty="0" smtClean="0"/>
              <a:t>Experiencing feelings of internal inadequacy.</a:t>
            </a:r>
            <a:endParaRPr lang="en-US" dirty="0"/>
          </a:p>
        </p:txBody>
      </p:sp>
      <p:sp>
        <p:nvSpPr>
          <p:cNvPr id="9" name="Text Placeholder 8"/>
          <p:cNvSpPr>
            <a:spLocks noGrp="1"/>
          </p:cNvSpPr>
          <p:nvPr>
            <p:ph type="body" sz="quarter" idx="3"/>
          </p:nvPr>
        </p:nvSpPr>
        <p:spPr/>
        <p:txBody>
          <a:bodyPr/>
          <a:lstStyle/>
          <a:p>
            <a:r>
              <a:rPr lang="en-US" dirty="0"/>
              <a:t>Care for Caregiver Program Response</a:t>
            </a:r>
            <a:r>
              <a:rPr lang="en-US" dirty="0" smtClean="0"/>
              <a:t>:</a:t>
            </a:r>
            <a:endParaRPr lang="en-US" dirty="0"/>
          </a:p>
        </p:txBody>
      </p:sp>
      <p:sp>
        <p:nvSpPr>
          <p:cNvPr id="10" name="Content Placeholder 9"/>
          <p:cNvSpPr>
            <a:spLocks noGrp="1"/>
          </p:cNvSpPr>
          <p:nvPr>
            <p:ph sz="quarter" idx="4"/>
          </p:nvPr>
        </p:nvSpPr>
        <p:spPr/>
        <p:txBody>
          <a:bodyPr/>
          <a:lstStyle/>
          <a:p>
            <a:r>
              <a:rPr lang="en-US" dirty="0" smtClean="0"/>
              <a:t>Ensure Care for Caregiver program activated.</a:t>
            </a:r>
          </a:p>
          <a:p>
            <a:r>
              <a:rPr lang="en-US" dirty="0" smtClean="0"/>
              <a:t>Observe for presence of lingering physical and/or psychosocial symptoms.</a:t>
            </a:r>
            <a:endParaRPr lang="en-US" dirty="0"/>
          </a:p>
        </p:txBody>
      </p:sp>
      <p:sp>
        <p:nvSpPr>
          <p:cNvPr id="5" name="Footer Placeholder 4"/>
          <p:cNvSpPr>
            <a:spLocks noGrp="1"/>
          </p:cNvSpPr>
          <p:nvPr>
            <p:ph type="ftr" sz="quarter" idx="11"/>
          </p:nvPr>
        </p:nvSpPr>
        <p:spPr/>
        <p:txBody>
          <a:bodyPr/>
          <a:lstStyle/>
          <a:p>
            <a:r>
              <a:rPr lang="en-US" dirty="0" smtClean="0"/>
              <a:t>Module 6</a:t>
            </a:r>
            <a:endParaRPr lang="en-US" dirty="0"/>
          </a:p>
        </p:txBody>
      </p:sp>
      <p:sp>
        <p:nvSpPr>
          <p:cNvPr id="6" name="Slide Number Placeholder 5"/>
          <p:cNvSpPr>
            <a:spLocks noGrp="1"/>
          </p:cNvSpPr>
          <p:nvPr>
            <p:ph type="sldNum" sz="quarter" idx="12"/>
          </p:nvPr>
        </p:nvSpPr>
        <p:spPr/>
        <p:txBody>
          <a:bodyPr/>
          <a:lstStyle/>
          <a:p>
            <a:fld id="{125894D6-8D97-4F5F-8FE9-35CAB6BDE8B4}" type="slidenum">
              <a:rPr lang="en-US" smtClean="0"/>
              <a:t>11</a:t>
            </a:fld>
            <a:endParaRPr lang="en-US" dirty="0"/>
          </a:p>
        </p:txBody>
      </p:sp>
    </p:spTree>
    <p:extLst>
      <p:ext uri="{BB962C8B-B14F-4D97-AF65-F5344CB8AC3E}">
        <p14:creationId xmlns:p14="http://schemas.microsoft.com/office/powerpoint/2010/main" val="1530759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Stage 3: Restoring Personal Integrity</a:t>
            </a:r>
            <a:endParaRPr lang="en-US" dirty="0"/>
          </a:p>
        </p:txBody>
      </p:sp>
      <p:sp>
        <p:nvSpPr>
          <p:cNvPr id="8" name="Text Placeholder 7"/>
          <p:cNvSpPr>
            <a:spLocks noGrp="1"/>
          </p:cNvSpPr>
          <p:nvPr>
            <p:ph type="body" idx="1"/>
          </p:nvPr>
        </p:nvSpPr>
        <p:spPr/>
        <p:txBody>
          <a:bodyPr/>
          <a:lstStyle/>
          <a:p>
            <a:r>
              <a:rPr lang="en-US" dirty="0"/>
              <a:t>Stage characterized by the second-victim</a:t>
            </a:r>
            <a:r>
              <a:rPr lang="en-US" dirty="0" smtClean="0"/>
              <a:t>:</a:t>
            </a:r>
            <a:endParaRPr lang="en-US" dirty="0"/>
          </a:p>
        </p:txBody>
      </p:sp>
      <p:sp>
        <p:nvSpPr>
          <p:cNvPr id="4" name="Content Placeholder 3"/>
          <p:cNvSpPr>
            <a:spLocks noGrp="1"/>
          </p:cNvSpPr>
          <p:nvPr>
            <p:ph sz="half" idx="2"/>
          </p:nvPr>
        </p:nvSpPr>
        <p:spPr/>
        <p:txBody>
          <a:bodyPr/>
          <a:lstStyle/>
          <a:p>
            <a:r>
              <a:rPr lang="en-US" dirty="0" smtClean="0"/>
              <a:t>Gaining acceptance from those in work or social structure.</a:t>
            </a:r>
          </a:p>
          <a:p>
            <a:r>
              <a:rPr lang="en-US" dirty="0" smtClean="0"/>
              <a:t>Managing gossip.</a:t>
            </a:r>
          </a:p>
          <a:p>
            <a:r>
              <a:rPr lang="en-US" dirty="0" smtClean="0"/>
              <a:t>Being fearful of what is next.</a:t>
            </a:r>
            <a:endParaRPr lang="en-US" dirty="0"/>
          </a:p>
        </p:txBody>
      </p:sp>
      <p:sp>
        <p:nvSpPr>
          <p:cNvPr id="9" name="Text Placeholder 8"/>
          <p:cNvSpPr>
            <a:spLocks noGrp="1"/>
          </p:cNvSpPr>
          <p:nvPr>
            <p:ph type="body" sz="quarter" idx="3"/>
          </p:nvPr>
        </p:nvSpPr>
        <p:spPr/>
        <p:txBody>
          <a:bodyPr/>
          <a:lstStyle/>
          <a:p>
            <a:r>
              <a:rPr lang="en-US" dirty="0"/>
              <a:t>Care for Caregiver Program Response</a:t>
            </a:r>
            <a:r>
              <a:rPr lang="en-US" dirty="0" smtClean="0"/>
              <a:t>:</a:t>
            </a:r>
            <a:endParaRPr lang="en-US" dirty="0"/>
          </a:p>
        </p:txBody>
      </p:sp>
      <p:sp>
        <p:nvSpPr>
          <p:cNvPr id="10" name="Content Placeholder 9"/>
          <p:cNvSpPr>
            <a:spLocks noGrp="1"/>
          </p:cNvSpPr>
          <p:nvPr>
            <p:ph sz="quarter" idx="4"/>
          </p:nvPr>
        </p:nvSpPr>
        <p:spPr/>
        <p:txBody>
          <a:bodyPr/>
          <a:lstStyle/>
          <a:p>
            <a:r>
              <a:rPr lang="en-US" dirty="0" smtClean="0"/>
              <a:t>Provide management oversight of the event.</a:t>
            </a:r>
          </a:p>
          <a:p>
            <a:r>
              <a:rPr lang="en-US" dirty="0" smtClean="0"/>
              <a:t>Ensure adverse event report completed.</a:t>
            </a:r>
          </a:p>
          <a:p>
            <a:r>
              <a:rPr lang="en-US" dirty="0" smtClean="0"/>
              <a:t>Manage unit/team’s overall response.</a:t>
            </a:r>
          </a:p>
          <a:p>
            <a:r>
              <a:rPr lang="en-US" dirty="0" smtClean="0"/>
              <a:t>Evaluate if event debrief is indicated.</a:t>
            </a:r>
            <a:endParaRPr lang="en-US" dirty="0"/>
          </a:p>
        </p:txBody>
      </p:sp>
      <p:sp>
        <p:nvSpPr>
          <p:cNvPr id="5" name="Footer Placeholder 4"/>
          <p:cNvSpPr>
            <a:spLocks noGrp="1"/>
          </p:cNvSpPr>
          <p:nvPr>
            <p:ph type="ftr" sz="quarter" idx="11"/>
          </p:nvPr>
        </p:nvSpPr>
        <p:spPr/>
        <p:txBody>
          <a:bodyPr/>
          <a:lstStyle/>
          <a:p>
            <a:r>
              <a:rPr lang="en-US" dirty="0" smtClean="0"/>
              <a:t>Module 6</a:t>
            </a:r>
            <a:endParaRPr lang="en-US" dirty="0"/>
          </a:p>
        </p:txBody>
      </p:sp>
      <p:sp>
        <p:nvSpPr>
          <p:cNvPr id="6" name="Slide Number Placeholder 5"/>
          <p:cNvSpPr>
            <a:spLocks noGrp="1"/>
          </p:cNvSpPr>
          <p:nvPr>
            <p:ph type="sldNum" sz="quarter" idx="12"/>
          </p:nvPr>
        </p:nvSpPr>
        <p:spPr/>
        <p:txBody>
          <a:bodyPr/>
          <a:lstStyle/>
          <a:p>
            <a:fld id="{125894D6-8D97-4F5F-8FE9-35CAB6BDE8B4}" type="slidenum">
              <a:rPr lang="en-US" smtClean="0"/>
              <a:t>12</a:t>
            </a:fld>
            <a:endParaRPr lang="en-US" dirty="0"/>
          </a:p>
        </p:txBody>
      </p:sp>
    </p:spTree>
    <p:extLst>
      <p:ext uri="{BB962C8B-B14F-4D97-AF65-F5344CB8AC3E}">
        <p14:creationId xmlns:p14="http://schemas.microsoft.com/office/powerpoint/2010/main" val="1693428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4: Enduring the Inquisition</a:t>
            </a:r>
            <a:endParaRPr lang="en-US" dirty="0"/>
          </a:p>
        </p:txBody>
      </p:sp>
      <p:sp>
        <p:nvSpPr>
          <p:cNvPr id="8" name="Text Placeholder 7"/>
          <p:cNvSpPr>
            <a:spLocks noGrp="1"/>
          </p:cNvSpPr>
          <p:nvPr>
            <p:ph type="body" idx="1"/>
          </p:nvPr>
        </p:nvSpPr>
        <p:spPr/>
        <p:txBody>
          <a:bodyPr/>
          <a:lstStyle/>
          <a:p>
            <a:r>
              <a:rPr lang="en-US" dirty="0"/>
              <a:t>Stage characterized by the second-victim</a:t>
            </a:r>
            <a:r>
              <a:rPr lang="en-US" dirty="0" smtClean="0"/>
              <a:t>:</a:t>
            </a:r>
            <a:endParaRPr lang="en-US" dirty="0"/>
          </a:p>
        </p:txBody>
      </p:sp>
      <p:sp>
        <p:nvSpPr>
          <p:cNvPr id="4" name="Content Placeholder 3"/>
          <p:cNvSpPr>
            <a:spLocks noGrp="1"/>
          </p:cNvSpPr>
          <p:nvPr>
            <p:ph sz="half" idx="2"/>
          </p:nvPr>
        </p:nvSpPr>
        <p:spPr/>
        <p:txBody>
          <a:bodyPr>
            <a:normAutofit/>
          </a:bodyPr>
          <a:lstStyle/>
          <a:p>
            <a:r>
              <a:rPr lang="en-US" dirty="0" smtClean="0"/>
              <a:t>Recognizing the level of seriousness of the event.</a:t>
            </a:r>
          </a:p>
          <a:p>
            <a:r>
              <a:rPr lang="en-US" dirty="0" smtClean="0"/>
              <a:t>Responding to multiple “whys” about the event.</a:t>
            </a:r>
          </a:p>
          <a:p>
            <a:r>
              <a:rPr lang="en-US" dirty="0" smtClean="0"/>
              <a:t>Interacting with many different event responders.</a:t>
            </a:r>
          </a:p>
          <a:p>
            <a:r>
              <a:rPr lang="en-US" dirty="0" smtClean="0"/>
              <a:t>Understanding event disclosure will occur.</a:t>
            </a:r>
          </a:p>
          <a:p>
            <a:r>
              <a:rPr lang="en-US" dirty="0" smtClean="0"/>
              <a:t>Concerns about litigation.</a:t>
            </a:r>
            <a:endParaRPr lang="en-US" dirty="0"/>
          </a:p>
        </p:txBody>
      </p:sp>
      <p:sp>
        <p:nvSpPr>
          <p:cNvPr id="9" name="Text Placeholder 8"/>
          <p:cNvSpPr>
            <a:spLocks noGrp="1"/>
          </p:cNvSpPr>
          <p:nvPr>
            <p:ph type="body" sz="quarter" idx="3"/>
          </p:nvPr>
        </p:nvSpPr>
        <p:spPr/>
        <p:txBody>
          <a:bodyPr/>
          <a:lstStyle/>
          <a:p>
            <a:r>
              <a:rPr lang="en-US" dirty="0"/>
              <a:t>Care for Caregiver Program Response</a:t>
            </a:r>
            <a:r>
              <a:rPr lang="en-US" dirty="0" smtClean="0"/>
              <a:t>:</a:t>
            </a:r>
            <a:endParaRPr lang="en-US" dirty="0"/>
          </a:p>
        </p:txBody>
      </p:sp>
      <p:sp>
        <p:nvSpPr>
          <p:cNvPr id="10" name="Content Placeholder 9"/>
          <p:cNvSpPr>
            <a:spLocks noGrp="1"/>
          </p:cNvSpPr>
          <p:nvPr>
            <p:ph sz="quarter" idx="4"/>
          </p:nvPr>
        </p:nvSpPr>
        <p:spPr/>
        <p:txBody>
          <a:bodyPr/>
          <a:lstStyle/>
          <a:p>
            <a:r>
              <a:rPr lang="en-US" dirty="0" smtClean="0"/>
              <a:t>Identify key individuals involved in event.</a:t>
            </a:r>
          </a:p>
          <a:p>
            <a:r>
              <a:rPr lang="en-US" dirty="0" smtClean="0"/>
              <a:t>Develop understanding of what happened.</a:t>
            </a:r>
          </a:p>
          <a:p>
            <a:r>
              <a:rPr lang="en-US" dirty="0" smtClean="0"/>
              <a:t>Support individual(s) involved in event.</a:t>
            </a:r>
            <a:endParaRPr lang="en-US" dirty="0"/>
          </a:p>
        </p:txBody>
      </p:sp>
      <p:sp>
        <p:nvSpPr>
          <p:cNvPr id="5" name="Footer Placeholder 4"/>
          <p:cNvSpPr>
            <a:spLocks noGrp="1"/>
          </p:cNvSpPr>
          <p:nvPr>
            <p:ph type="ftr" sz="quarter" idx="11"/>
          </p:nvPr>
        </p:nvSpPr>
        <p:spPr/>
        <p:txBody>
          <a:bodyPr/>
          <a:lstStyle/>
          <a:p>
            <a:r>
              <a:rPr lang="en-US" dirty="0" smtClean="0"/>
              <a:t>Module 6</a:t>
            </a:r>
            <a:endParaRPr lang="en-US" dirty="0"/>
          </a:p>
        </p:txBody>
      </p:sp>
      <p:sp>
        <p:nvSpPr>
          <p:cNvPr id="6" name="Slide Number Placeholder 5"/>
          <p:cNvSpPr>
            <a:spLocks noGrp="1"/>
          </p:cNvSpPr>
          <p:nvPr>
            <p:ph type="sldNum" sz="quarter" idx="12"/>
          </p:nvPr>
        </p:nvSpPr>
        <p:spPr/>
        <p:txBody>
          <a:bodyPr/>
          <a:lstStyle/>
          <a:p>
            <a:fld id="{125894D6-8D97-4F5F-8FE9-35CAB6BDE8B4}" type="slidenum">
              <a:rPr lang="en-US" smtClean="0"/>
              <a:t>13</a:t>
            </a:fld>
            <a:endParaRPr lang="en-US" dirty="0"/>
          </a:p>
        </p:txBody>
      </p:sp>
    </p:spTree>
    <p:extLst>
      <p:ext uri="{BB962C8B-B14F-4D97-AF65-F5344CB8AC3E}">
        <p14:creationId xmlns:p14="http://schemas.microsoft.com/office/powerpoint/2010/main" val="95936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Stage 5: Obtaining Emotional Support</a:t>
            </a:r>
            <a:endParaRPr lang="en-US" dirty="0"/>
          </a:p>
        </p:txBody>
      </p:sp>
      <p:sp>
        <p:nvSpPr>
          <p:cNvPr id="8" name="Text Placeholder 7"/>
          <p:cNvSpPr>
            <a:spLocks noGrp="1"/>
          </p:cNvSpPr>
          <p:nvPr>
            <p:ph type="body" idx="1"/>
          </p:nvPr>
        </p:nvSpPr>
        <p:spPr/>
        <p:txBody>
          <a:bodyPr/>
          <a:lstStyle/>
          <a:p>
            <a:r>
              <a:rPr lang="en-US" dirty="0"/>
              <a:t>Stage characterized by the second-victim</a:t>
            </a:r>
            <a:r>
              <a:rPr lang="en-US" dirty="0" smtClean="0"/>
              <a:t>:</a:t>
            </a:r>
            <a:endParaRPr lang="en-US" dirty="0"/>
          </a:p>
        </p:txBody>
      </p:sp>
      <p:sp>
        <p:nvSpPr>
          <p:cNvPr id="4" name="Content Placeholder 3"/>
          <p:cNvSpPr>
            <a:spLocks noGrp="1"/>
          </p:cNvSpPr>
          <p:nvPr>
            <p:ph sz="half" idx="2"/>
          </p:nvPr>
        </p:nvSpPr>
        <p:spPr/>
        <p:txBody>
          <a:bodyPr/>
          <a:lstStyle/>
          <a:p>
            <a:r>
              <a:rPr lang="en-US" dirty="0" smtClean="0"/>
              <a:t>Seeking personal/professional support.</a:t>
            </a:r>
          </a:p>
          <a:p>
            <a:r>
              <a:rPr lang="en-US" dirty="0" smtClean="0"/>
              <a:t>Being open to getting/receiving help and support.</a:t>
            </a:r>
            <a:endParaRPr lang="en-US" dirty="0"/>
          </a:p>
        </p:txBody>
      </p:sp>
      <p:sp>
        <p:nvSpPr>
          <p:cNvPr id="9" name="Text Placeholder 8"/>
          <p:cNvSpPr>
            <a:spLocks noGrp="1"/>
          </p:cNvSpPr>
          <p:nvPr>
            <p:ph type="body" sz="quarter" idx="3"/>
          </p:nvPr>
        </p:nvSpPr>
        <p:spPr/>
        <p:txBody>
          <a:bodyPr/>
          <a:lstStyle/>
          <a:p>
            <a:r>
              <a:rPr lang="en-US" dirty="0"/>
              <a:t>Care for Caregiver Program Response</a:t>
            </a:r>
            <a:r>
              <a:rPr lang="en-US" dirty="0" smtClean="0"/>
              <a:t>:</a:t>
            </a:r>
            <a:endParaRPr lang="en-US" dirty="0"/>
          </a:p>
        </p:txBody>
      </p:sp>
      <p:sp>
        <p:nvSpPr>
          <p:cNvPr id="10" name="Content Placeholder 9"/>
          <p:cNvSpPr>
            <a:spLocks noGrp="1"/>
          </p:cNvSpPr>
          <p:nvPr>
            <p:ph sz="quarter" idx="4"/>
          </p:nvPr>
        </p:nvSpPr>
        <p:spPr/>
        <p:txBody>
          <a:bodyPr/>
          <a:lstStyle/>
          <a:p>
            <a:r>
              <a:rPr lang="en-US" dirty="0" smtClean="0"/>
              <a:t>Ensure emotional response plan is in progress.</a:t>
            </a:r>
          </a:p>
          <a:p>
            <a:r>
              <a:rPr lang="en-US" dirty="0" smtClean="0"/>
              <a:t>Ensure patient safety/risk management representatives are known to staff and available.</a:t>
            </a:r>
            <a:endParaRPr lang="en-US" dirty="0"/>
          </a:p>
        </p:txBody>
      </p:sp>
      <p:sp>
        <p:nvSpPr>
          <p:cNvPr id="5" name="Footer Placeholder 4"/>
          <p:cNvSpPr>
            <a:spLocks noGrp="1"/>
          </p:cNvSpPr>
          <p:nvPr>
            <p:ph type="ftr" sz="quarter" idx="11"/>
          </p:nvPr>
        </p:nvSpPr>
        <p:spPr/>
        <p:txBody>
          <a:bodyPr/>
          <a:lstStyle/>
          <a:p>
            <a:r>
              <a:rPr lang="en-US" dirty="0" smtClean="0"/>
              <a:t>Module 6</a:t>
            </a:r>
            <a:endParaRPr lang="en-US" dirty="0"/>
          </a:p>
        </p:txBody>
      </p:sp>
      <p:sp>
        <p:nvSpPr>
          <p:cNvPr id="6" name="Slide Number Placeholder 5"/>
          <p:cNvSpPr>
            <a:spLocks noGrp="1"/>
          </p:cNvSpPr>
          <p:nvPr>
            <p:ph type="sldNum" sz="quarter" idx="12"/>
          </p:nvPr>
        </p:nvSpPr>
        <p:spPr/>
        <p:txBody>
          <a:bodyPr/>
          <a:lstStyle/>
          <a:p>
            <a:fld id="{125894D6-8D97-4F5F-8FE9-35CAB6BDE8B4}" type="slidenum">
              <a:rPr lang="en-US" smtClean="0"/>
              <a:t>14</a:t>
            </a:fld>
            <a:endParaRPr lang="en-US" dirty="0"/>
          </a:p>
        </p:txBody>
      </p:sp>
    </p:spTree>
    <p:extLst>
      <p:ext uri="{BB962C8B-B14F-4D97-AF65-F5344CB8AC3E}">
        <p14:creationId xmlns:p14="http://schemas.microsoft.com/office/powerpoint/2010/main" val="3504765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Stage 6: Moving On</a:t>
            </a:r>
            <a:endParaRPr lang="en-US" dirty="0"/>
          </a:p>
        </p:txBody>
      </p:sp>
      <p:sp>
        <p:nvSpPr>
          <p:cNvPr id="8" name="Text Placeholder 7"/>
          <p:cNvSpPr>
            <a:spLocks noGrp="1"/>
          </p:cNvSpPr>
          <p:nvPr>
            <p:ph type="body" idx="1"/>
          </p:nvPr>
        </p:nvSpPr>
        <p:spPr/>
        <p:txBody>
          <a:bodyPr/>
          <a:lstStyle/>
          <a:p>
            <a:r>
              <a:rPr lang="en-US" dirty="0"/>
              <a:t>Stage characterized by the second-victim</a:t>
            </a:r>
            <a:r>
              <a:rPr lang="en-US" dirty="0" smtClean="0"/>
              <a:t>:</a:t>
            </a:r>
            <a:endParaRPr lang="en-US" dirty="0"/>
          </a:p>
        </p:txBody>
      </p:sp>
      <p:sp>
        <p:nvSpPr>
          <p:cNvPr id="4" name="Content Placeholder 3"/>
          <p:cNvSpPr>
            <a:spLocks noGrp="1"/>
          </p:cNvSpPr>
          <p:nvPr>
            <p:ph sz="half" idx="2"/>
          </p:nvPr>
        </p:nvSpPr>
        <p:spPr/>
        <p:txBody>
          <a:bodyPr>
            <a:normAutofit fontScale="92500" lnSpcReduction="10000"/>
          </a:bodyPr>
          <a:lstStyle/>
          <a:p>
            <a:r>
              <a:rPr lang="en-US" sz="2200" dirty="0" smtClean="0"/>
              <a:t>Surviving</a:t>
            </a:r>
          </a:p>
          <a:p>
            <a:pPr lvl="1"/>
            <a:r>
              <a:rPr lang="en-US" sz="2200" dirty="0" smtClean="0"/>
              <a:t>Coping with the situation.</a:t>
            </a:r>
          </a:p>
          <a:p>
            <a:r>
              <a:rPr lang="en-US" sz="2200" dirty="0" smtClean="0"/>
              <a:t>Thriving</a:t>
            </a:r>
          </a:p>
          <a:p>
            <a:pPr marL="685800" lvl="1"/>
            <a:r>
              <a:rPr lang="en-US" sz="2200" dirty="0"/>
              <a:t>Ability to maintain work/life </a:t>
            </a:r>
            <a:r>
              <a:rPr lang="en-US" sz="2200" dirty="0" smtClean="0"/>
              <a:t>balance.</a:t>
            </a:r>
            <a:endParaRPr lang="en-US" sz="2200" dirty="0"/>
          </a:p>
          <a:p>
            <a:pPr marL="685800" lvl="1"/>
            <a:r>
              <a:rPr lang="en-US" sz="2200" dirty="0"/>
              <a:t>Gains insight/perspective on the </a:t>
            </a:r>
            <a:r>
              <a:rPr lang="en-US" sz="2200" dirty="0" smtClean="0"/>
              <a:t>event.</a:t>
            </a:r>
            <a:endParaRPr lang="en-US" sz="2200" dirty="0"/>
          </a:p>
          <a:p>
            <a:pPr marL="685800" lvl="1"/>
            <a:r>
              <a:rPr lang="en-US" sz="2200" dirty="0"/>
              <a:t>Advocate for patient safety </a:t>
            </a:r>
            <a:r>
              <a:rPr lang="en-US" sz="2200" dirty="0" smtClean="0"/>
              <a:t>initiatives.</a:t>
            </a:r>
          </a:p>
          <a:p>
            <a:pPr marL="285750" indent="-285750"/>
            <a:r>
              <a:rPr lang="en-US" sz="2200" dirty="0" smtClean="0"/>
              <a:t>Dropping out</a:t>
            </a:r>
          </a:p>
          <a:p>
            <a:pPr marL="685800" lvl="1"/>
            <a:r>
              <a:rPr lang="en-US" sz="2200" dirty="0" smtClean="0"/>
              <a:t>Transferring </a:t>
            </a:r>
            <a:r>
              <a:rPr lang="en-US" sz="2200" dirty="0"/>
              <a:t>to a different </a:t>
            </a:r>
            <a:r>
              <a:rPr lang="en-US" sz="2200" dirty="0" smtClean="0"/>
              <a:t>unit.</a:t>
            </a:r>
            <a:endParaRPr lang="en-US" sz="2200" dirty="0"/>
          </a:p>
          <a:p>
            <a:pPr marL="685800" lvl="1"/>
            <a:r>
              <a:rPr lang="en-US" sz="2200" dirty="0" smtClean="0"/>
              <a:t>Quits.</a:t>
            </a:r>
            <a:endParaRPr lang="en-US" sz="2200" dirty="0"/>
          </a:p>
          <a:p>
            <a:pPr marL="685800" lvl="1"/>
            <a:endParaRPr lang="en-US" dirty="0"/>
          </a:p>
          <a:p>
            <a:pPr lvl="1"/>
            <a:endParaRPr lang="en-US" dirty="0" smtClean="0"/>
          </a:p>
          <a:p>
            <a:endParaRPr lang="en-US" dirty="0"/>
          </a:p>
        </p:txBody>
      </p:sp>
      <p:sp>
        <p:nvSpPr>
          <p:cNvPr id="9" name="Text Placeholder 8"/>
          <p:cNvSpPr>
            <a:spLocks noGrp="1"/>
          </p:cNvSpPr>
          <p:nvPr>
            <p:ph type="body" sz="quarter" idx="3"/>
          </p:nvPr>
        </p:nvSpPr>
        <p:spPr/>
        <p:txBody>
          <a:bodyPr/>
          <a:lstStyle/>
          <a:p>
            <a:r>
              <a:rPr lang="en-US" dirty="0"/>
              <a:t>Care for Caregiver Program Response</a:t>
            </a:r>
            <a:r>
              <a:rPr lang="en-US" dirty="0" smtClean="0"/>
              <a:t>:</a:t>
            </a:r>
            <a:endParaRPr lang="en-US" dirty="0"/>
          </a:p>
        </p:txBody>
      </p:sp>
      <p:sp>
        <p:nvSpPr>
          <p:cNvPr id="10" name="Content Placeholder 9"/>
          <p:cNvSpPr>
            <a:spLocks noGrp="1"/>
          </p:cNvSpPr>
          <p:nvPr>
            <p:ph sz="quarter" idx="4"/>
          </p:nvPr>
        </p:nvSpPr>
        <p:spPr/>
        <p:txBody>
          <a:bodyPr>
            <a:normAutofit/>
          </a:bodyPr>
          <a:lstStyle/>
          <a:p>
            <a:pPr fontAlgn="t"/>
            <a:r>
              <a:rPr lang="en-US" sz="2000" dirty="0"/>
              <a:t>Provide ongoing support</a:t>
            </a:r>
          </a:p>
          <a:p>
            <a:pPr lvl="1" fontAlgn="t"/>
            <a:r>
              <a:rPr lang="en-US" dirty="0"/>
              <a:t>Provide ongoing </a:t>
            </a:r>
            <a:r>
              <a:rPr lang="en-US" dirty="0" smtClean="0"/>
              <a:t>support.</a:t>
            </a:r>
            <a:endParaRPr lang="en-US" dirty="0"/>
          </a:p>
          <a:p>
            <a:pPr lvl="1" fontAlgn="t"/>
            <a:r>
              <a:rPr lang="en-US" dirty="0"/>
              <a:t>Encourage participation in case reviews involving the </a:t>
            </a:r>
            <a:r>
              <a:rPr lang="en-US" dirty="0" smtClean="0"/>
              <a:t>event.</a:t>
            </a:r>
            <a:endParaRPr lang="en-US" dirty="0"/>
          </a:p>
          <a:p>
            <a:pPr lvl="1" fontAlgn="t"/>
            <a:r>
              <a:rPr lang="en-US" dirty="0"/>
              <a:t>Support second-victim in “making a </a:t>
            </a:r>
            <a:r>
              <a:rPr lang="en-US" dirty="0" smtClean="0"/>
              <a:t>difference.”</a:t>
            </a:r>
            <a:endParaRPr lang="en-US" dirty="0"/>
          </a:p>
          <a:p>
            <a:pPr lvl="1" fontAlgn="t"/>
            <a:r>
              <a:rPr lang="en-US" dirty="0"/>
              <a:t>Provide ongoing </a:t>
            </a:r>
            <a:r>
              <a:rPr lang="en-US" dirty="0" smtClean="0"/>
              <a:t>support.</a:t>
            </a:r>
            <a:endParaRPr lang="en-US" dirty="0"/>
          </a:p>
          <a:p>
            <a:pPr lvl="1" fontAlgn="t"/>
            <a:r>
              <a:rPr lang="en-US" dirty="0"/>
              <a:t>Support second-victim in search for alternative </a:t>
            </a:r>
            <a:r>
              <a:rPr lang="en-US" dirty="0" smtClean="0"/>
              <a:t>employment.</a:t>
            </a:r>
            <a:endParaRPr lang="en-US" dirty="0"/>
          </a:p>
          <a:p>
            <a:endParaRPr lang="en-US" dirty="0"/>
          </a:p>
        </p:txBody>
      </p:sp>
      <p:sp>
        <p:nvSpPr>
          <p:cNvPr id="5" name="Footer Placeholder 4"/>
          <p:cNvSpPr>
            <a:spLocks noGrp="1"/>
          </p:cNvSpPr>
          <p:nvPr>
            <p:ph type="ftr" sz="quarter" idx="11"/>
          </p:nvPr>
        </p:nvSpPr>
        <p:spPr/>
        <p:txBody>
          <a:bodyPr/>
          <a:lstStyle/>
          <a:p>
            <a:r>
              <a:rPr lang="en-US" dirty="0" smtClean="0"/>
              <a:t>Module 6</a:t>
            </a:r>
            <a:endParaRPr lang="en-US" dirty="0"/>
          </a:p>
        </p:txBody>
      </p:sp>
      <p:sp>
        <p:nvSpPr>
          <p:cNvPr id="6" name="Slide Number Placeholder 5"/>
          <p:cNvSpPr>
            <a:spLocks noGrp="1"/>
          </p:cNvSpPr>
          <p:nvPr>
            <p:ph type="sldNum" sz="quarter" idx="12"/>
          </p:nvPr>
        </p:nvSpPr>
        <p:spPr/>
        <p:txBody>
          <a:bodyPr/>
          <a:lstStyle/>
          <a:p>
            <a:fld id="{125894D6-8D97-4F5F-8FE9-35CAB6BDE8B4}" type="slidenum">
              <a:rPr lang="en-US" smtClean="0"/>
              <a:t>15</a:t>
            </a:fld>
            <a:endParaRPr lang="en-US" dirty="0"/>
          </a:p>
        </p:txBody>
      </p:sp>
    </p:spTree>
    <p:extLst>
      <p:ext uri="{BB962C8B-B14F-4D97-AF65-F5344CB8AC3E}">
        <p14:creationId xmlns:p14="http://schemas.microsoft.com/office/powerpoint/2010/main" val="1099855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Providing Peer Support:</a:t>
            </a:r>
            <a:br>
              <a:rPr lang="en-US" sz="3200" dirty="0" smtClean="0"/>
            </a:br>
            <a:r>
              <a:rPr lang="en-US" sz="3200" dirty="0" smtClean="0"/>
              <a:t>Strategies  &amp; Interventions</a:t>
            </a:r>
            <a:endParaRPr lang="en-US" sz="3200" dirty="0"/>
          </a:p>
        </p:txBody>
      </p:sp>
      <p:pic>
        <p:nvPicPr>
          <p:cNvPr id="6" name="Content Placeholder 5" descr="There are three main levels of support for caregivers: Tier 1 local support, Tier 2 trained peer supportes, and Tier 3 expedited referral network" title="Care for the Caregiver Program Tier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074320"/>
            <a:ext cx="8229600" cy="5402680"/>
          </a:xfrm>
        </p:spPr>
      </p:pic>
      <p:sp>
        <p:nvSpPr>
          <p:cNvPr id="4" name="Footer Placeholder 3"/>
          <p:cNvSpPr>
            <a:spLocks noGrp="1"/>
          </p:cNvSpPr>
          <p:nvPr>
            <p:ph type="ftr" sz="quarter" idx="11"/>
          </p:nvPr>
        </p:nvSpPr>
        <p:spPr/>
        <p:txBody>
          <a:bodyPr/>
          <a:lstStyle/>
          <a:p>
            <a:r>
              <a:rPr lang="en-US" dirty="0" smtClean="0"/>
              <a:t>Module 6</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t>16</a:t>
            </a:fld>
            <a:endParaRPr lang="en-US" dirty="0"/>
          </a:p>
        </p:txBody>
      </p:sp>
    </p:spTree>
    <p:extLst>
      <p:ext uri="{BB962C8B-B14F-4D97-AF65-F5344CB8AC3E}">
        <p14:creationId xmlns:p14="http://schemas.microsoft.com/office/powerpoint/2010/main" val="3516582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Tier – “Local” Support</a:t>
            </a:r>
            <a:endParaRPr lang="en-US" dirty="0"/>
          </a:p>
        </p:txBody>
      </p:sp>
      <p:sp>
        <p:nvSpPr>
          <p:cNvPr id="3" name="Text Placeholder 2"/>
          <p:cNvSpPr>
            <a:spLocks noGrp="1"/>
          </p:cNvSpPr>
          <p:nvPr>
            <p:ph type="body" idx="1"/>
          </p:nvPr>
        </p:nvSpPr>
        <p:spPr>
          <a:xfrm>
            <a:off x="457200" y="914400"/>
            <a:ext cx="4040188" cy="1031875"/>
          </a:xfrm>
        </p:spPr>
        <p:txBody>
          <a:bodyPr anchor="t"/>
          <a:lstStyle/>
          <a:p>
            <a:r>
              <a:rPr lang="en-US" dirty="0" smtClean="0"/>
              <a:t>Department Leaders</a:t>
            </a:r>
            <a:endParaRPr lang="en-US" dirty="0"/>
          </a:p>
        </p:txBody>
      </p:sp>
      <p:sp>
        <p:nvSpPr>
          <p:cNvPr id="4" name="Content Placeholder 3"/>
          <p:cNvSpPr>
            <a:spLocks noGrp="1"/>
          </p:cNvSpPr>
          <p:nvPr>
            <p:ph sz="half" idx="2"/>
          </p:nvPr>
        </p:nvSpPr>
        <p:spPr>
          <a:xfrm>
            <a:off x="533400" y="1447800"/>
            <a:ext cx="4040188" cy="3951288"/>
          </a:xfrm>
        </p:spPr>
        <p:txBody>
          <a:bodyPr/>
          <a:lstStyle/>
          <a:p>
            <a:r>
              <a:rPr lang="en-US" dirty="0" smtClean="0"/>
              <a:t>Connect with clinical staff involved.</a:t>
            </a:r>
          </a:p>
          <a:p>
            <a:r>
              <a:rPr lang="en-US" dirty="0" smtClean="0"/>
              <a:t>Reaffirm confidence in staff.</a:t>
            </a:r>
          </a:p>
          <a:p>
            <a:r>
              <a:rPr lang="en-US" dirty="0" smtClean="0"/>
              <a:t>Consider calling in flex staff.</a:t>
            </a:r>
          </a:p>
          <a:p>
            <a:r>
              <a:rPr lang="en-US" dirty="0" smtClean="0"/>
              <a:t>Notify staff of next steps.</a:t>
            </a:r>
          </a:p>
          <a:p>
            <a:r>
              <a:rPr lang="en-US" dirty="0" smtClean="0"/>
              <a:t>Check on involved staff regularly.</a:t>
            </a:r>
            <a:endParaRPr lang="en-US" dirty="0"/>
          </a:p>
        </p:txBody>
      </p:sp>
      <p:sp>
        <p:nvSpPr>
          <p:cNvPr id="5" name="Text Placeholder 4"/>
          <p:cNvSpPr>
            <a:spLocks noGrp="1"/>
          </p:cNvSpPr>
          <p:nvPr>
            <p:ph type="body" sz="quarter" idx="3"/>
          </p:nvPr>
        </p:nvSpPr>
        <p:spPr>
          <a:xfrm>
            <a:off x="4648200" y="914400"/>
            <a:ext cx="4041775" cy="1031875"/>
          </a:xfrm>
        </p:spPr>
        <p:txBody>
          <a:bodyPr anchor="t"/>
          <a:lstStyle/>
          <a:p>
            <a:r>
              <a:rPr lang="en-US" dirty="0" smtClean="0"/>
              <a:t>Colleagues/Peers</a:t>
            </a:r>
            <a:endParaRPr lang="en-US" dirty="0"/>
          </a:p>
        </p:txBody>
      </p:sp>
      <p:sp>
        <p:nvSpPr>
          <p:cNvPr id="6" name="Content Placeholder 5"/>
          <p:cNvSpPr>
            <a:spLocks noGrp="1"/>
          </p:cNvSpPr>
          <p:nvPr>
            <p:ph sz="quarter" idx="4"/>
          </p:nvPr>
        </p:nvSpPr>
        <p:spPr>
          <a:xfrm>
            <a:off x="4724400" y="1371600"/>
            <a:ext cx="4041775" cy="3951288"/>
          </a:xfrm>
        </p:spPr>
        <p:txBody>
          <a:bodyPr/>
          <a:lstStyle/>
          <a:p>
            <a:r>
              <a:rPr lang="en-US" dirty="0" smtClean="0"/>
              <a:t>Be “there” for your co-worker.</a:t>
            </a:r>
          </a:p>
          <a:p>
            <a:r>
              <a:rPr lang="en-US" dirty="0" smtClean="0"/>
              <a:t>Practice active listening skills.</a:t>
            </a:r>
          </a:p>
          <a:p>
            <a:r>
              <a:rPr lang="en-US" dirty="0" smtClean="0"/>
              <a:t>Offer support.</a:t>
            </a:r>
          </a:p>
          <a:p>
            <a:r>
              <a:rPr lang="en-US" dirty="0" smtClean="0"/>
              <a:t>Don’t ask specific details.</a:t>
            </a:r>
          </a:p>
          <a:p>
            <a:r>
              <a:rPr lang="en-US" dirty="0" smtClean="0"/>
              <a:t>Focus on colleague’s feelings.</a:t>
            </a:r>
            <a:endParaRPr lang="en-US" dirty="0"/>
          </a:p>
        </p:txBody>
      </p:sp>
      <p:sp>
        <p:nvSpPr>
          <p:cNvPr id="7" name="Footer Placeholder 6"/>
          <p:cNvSpPr>
            <a:spLocks noGrp="1"/>
          </p:cNvSpPr>
          <p:nvPr>
            <p:ph type="ftr" sz="quarter" idx="11"/>
          </p:nvPr>
        </p:nvSpPr>
        <p:spPr/>
        <p:txBody>
          <a:bodyPr/>
          <a:lstStyle/>
          <a:p>
            <a:r>
              <a:rPr lang="en-US" dirty="0" smtClean="0"/>
              <a:t>Module 6</a:t>
            </a:r>
            <a:endParaRPr lang="en-US" dirty="0"/>
          </a:p>
        </p:txBody>
      </p:sp>
      <p:sp>
        <p:nvSpPr>
          <p:cNvPr id="8" name="Slide Number Placeholder 7"/>
          <p:cNvSpPr>
            <a:spLocks noGrp="1"/>
          </p:cNvSpPr>
          <p:nvPr>
            <p:ph type="sldNum" sz="quarter" idx="12"/>
          </p:nvPr>
        </p:nvSpPr>
        <p:spPr/>
        <p:txBody>
          <a:bodyPr/>
          <a:lstStyle/>
          <a:p>
            <a:fld id="{125894D6-8D97-4F5F-8FE9-35CAB6BDE8B4}" type="slidenum">
              <a:rPr lang="en-US" smtClean="0"/>
              <a:t>17</a:t>
            </a:fld>
            <a:endParaRPr lang="en-US" dirty="0"/>
          </a:p>
        </p:txBody>
      </p:sp>
      <p:pic>
        <p:nvPicPr>
          <p:cNvPr id="9" name="Picture 8" descr="alt=&quot;&quot;"/>
          <p:cNvPicPr>
            <a:picLocks noChangeAspect="1"/>
          </p:cNvPicPr>
          <p:nvPr/>
        </p:nvPicPr>
        <p:blipFill rotWithShape="1">
          <a:blip r:embed="rId3">
            <a:extLst>
              <a:ext uri="{28A0092B-C50C-407E-A947-70E740481C1C}">
                <a14:useLocalDpi xmlns:a14="http://schemas.microsoft.com/office/drawing/2010/main" val="0"/>
              </a:ext>
            </a:extLst>
          </a:blip>
          <a:srcRect t="68757" r="29804"/>
          <a:stretch/>
        </p:blipFill>
        <p:spPr>
          <a:xfrm>
            <a:off x="304801" y="5133356"/>
            <a:ext cx="5943600" cy="1724644"/>
          </a:xfrm>
          <a:prstGeom prst="rect">
            <a:avLst/>
          </a:prstGeom>
        </p:spPr>
      </p:pic>
    </p:spTree>
    <p:extLst>
      <p:ext uri="{BB962C8B-B14F-4D97-AF65-F5344CB8AC3E}">
        <p14:creationId xmlns:p14="http://schemas.microsoft.com/office/powerpoint/2010/main" val="3256266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Second Tier – Trained Peer Supporters</a:t>
            </a:r>
            <a:endParaRPr lang="en-US" dirty="0"/>
          </a:p>
        </p:txBody>
      </p:sp>
      <p:sp>
        <p:nvSpPr>
          <p:cNvPr id="3" name="Content Placeholder 2"/>
          <p:cNvSpPr>
            <a:spLocks noGrp="1"/>
          </p:cNvSpPr>
          <p:nvPr>
            <p:ph sz="half" idx="1"/>
          </p:nvPr>
        </p:nvSpPr>
        <p:spPr/>
        <p:txBody>
          <a:bodyPr/>
          <a:lstStyle/>
          <a:p>
            <a:r>
              <a:rPr lang="en-US" dirty="0" smtClean="0"/>
              <a:t>Provide one-on-one support.</a:t>
            </a:r>
          </a:p>
          <a:p>
            <a:r>
              <a:rPr lang="en-US" dirty="0" smtClean="0"/>
              <a:t>Hold team debriefings.</a:t>
            </a:r>
            <a:endParaRPr lang="en-US" dirty="0"/>
          </a:p>
        </p:txBody>
      </p:sp>
      <p:pic>
        <p:nvPicPr>
          <p:cNvPr id="7" name="Content Placeholder 6" descr="alt=&quot;&quot;"/>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7435" t="34949" r="36627" b="20927"/>
          <a:stretch/>
        </p:blipFill>
        <p:spPr>
          <a:xfrm>
            <a:off x="4729655" y="1597572"/>
            <a:ext cx="3962400" cy="2438400"/>
          </a:xfrm>
        </p:spPr>
      </p:pic>
      <p:sp>
        <p:nvSpPr>
          <p:cNvPr id="4" name="Footer Placeholder 3"/>
          <p:cNvSpPr>
            <a:spLocks noGrp="1"/>
          </p:cNvSpPr>
          <p:nvPr>
            <p:ph type="ftr" sz="quarter" idx="11"/>
          </p:nvPr>
        </p:nvSpPr>
        <p:spPr/>
        <p:txBody>
          <a:bodyPr/>
          <a:lstStyle/>
          <a:p>
            <a:r>
              <a:rPr lang="en-US" dirty="0" smtClean="0"/>
              <a:t>Module 6</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t>18</a:t>
            </a:fld>
            <a:endParaRPr lang="en-US" dirty="0"/>
          </a:p>
        </p:txBody>
      </p:sp>
    </p:spTree>
    <p:extLst>
      <p:ext uri="{BB962C8B-B14F-4D97-AF65-F5344CB8AC3E}">
        <p14:creationId xmlns:p14="http://schemas.microsoft.com/office/powerpoint/2010/main" val="2957322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37780" cy="761999"/>
          </a:xfrm>
        </p:spPr>
        <p:txBody>
          <a:bodyPr>
            <a:noAutofit/>
          </a:bodyPr>
          <a:lstStyle/>
          <a:p>
            <a:r>
              <a:rPr lang="en-US" dirty="0" smtClean="0"/>
              <a:t>Third-Tier – Expedited Referral Network</a:t>
            </a:r>
            <a:endParaRPr lang="en-US" dirty="0"/>
          </a:p>
        </p:txBody>
      </p:sp>
      <p:sp>
        <p:nvSpPr>
          <p:cNvPr id="3" name="Content Placeholder 2"/>
          <p:cNvSpPr>
            <a:spLocks noGrp="1"/>
          </p:cNvSpPr>
          <p:nvPr>
            <p:ph sz="half" idx="1"/>
          </p:nvPr>
        </p:nvSpPr>
        <p:spPr/>
        <p:txBody>
          <a:bodyPr/>
          <a:lstStyle/>
          <a:p>
            <a:r>
              <a:rPr lang="en-US" dirty="0" smtClean="0"/>
              <a:t>Chaplains</a:t>
            </a:r>
          </a:p>
          <a:p>
            <a:r>
              <a:rPr lang="en-US" dirty="0" smtClean="0"/>
              <a:t>Employee assistance program</a:t>
            </a:r>
          </a:p>
          <a:p>
            <a:r>
              <a:rPr lang="en-US" dirty="0" smtClean="0"/>
              <a:t>Social services</a:t>
            </a:r>
          </a:p>
          <a:p>
            <a:r>
              <a:rPr lang="en-US" dirty="0" smtClean="0"/>
              <a:t>Personal counselor</a:t>
            </a:r>
            <a:endParaRPr lang="en-US" dirty="0"/>
          </a:p>
        </p:txBody>
      </p:sp>
      <p:pic>
        <p:nvPicPr>
          <p:cNvPr id="7" name="Content Placeholder 6" descr="alt=&quot;&quot;"/>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7170" r="50812" b="43724"/>
          <a:stretch/>
        </p:blipFill>
        <p:spPr>
          <a:xfrm>
            <a:off x="5105400" y="2133600"/>
            <a:ext cx="3048000" cy="2667000"/>
          </a:xfrm>
        </p:spPr>
      </p:pic>
      <p:sp>
        <p:nvSpPr>
          <p:cNvPr id="4" name="Footer Placeholder 3"/>
          <p:cNvSpPr>
            <a:spLocks noGrp="1"/>
          </p:cNvSpPr>
          <p:nvPr>
            <p:ph type="ftr" sz="quarter" idx="11"/>
          </p:nvPr>
        </p:nvSpPr>
        <p:spPr/>
        <p:txBody>
          <a:bodyPr/>
          <a:lstStyle/>
          <a:p>
            <a:r>
              <a:rPr lang="en-US" dirty="0" smtClean="0"/>
              <a:t>Module 6</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t>19</a:t>
            </a:fld>
            <a:endParaRPr lang="en-US" dirty="0"/>
          </a:p>
        </p:txBody>
      </p:sp>
    </p:spTree>
    <p:extLst>
      <p:ext uri="{BB962C8B-B14F-4D97-AF65-F5344CB8AC3E}">
        <p14:creationId xmlns:p14="http://schemas.microsoft.com/office/powerpoint/2010/main" val="3409629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14400"/>
          </a:xfrm>
        </p:spPr>
        <p:txBody>
          <a:bodyPr/>
          <a:lstStyle/>
          <a:p>
            <a:r>
              <a:rPr lang="en-US" dirty="0" smtClean="0"/>
              <a:t>Objectives</a:t>
            </a:r>
            <a:endParaRPr lang="en-US" dirty="0"/>
          </a:p>
        </p:txBody>
      </p:sp>
      <p:sp>
        <p:nvSpPr>
          <p:cNvPr id="5" name="Content Placeholder 4"/>
          <p:cNvSpPr>
            <a:spLocks noGrp="1"/>
          </p:cNvSpPr>
          <p:nvPr>
            <p:ph idx="1"/>
          </p:nvPr>
        </p:nvSpPr>
        <p:spPr/>
        <p:txBody>
          <a:bodyPr>
            <a:normAutofit/>
          </a:bodyPr>
          <a:lstStyle/>
          <a:p>
            <a:r>
              <a:rPr lang="en-US" dirty="0"/>
              <a:t>Describe how caring for the caregiver is a key component of the CANDOR </a:t>
            </a:r>
            <a:r>
              <a:rPr lang="en-US" dirty="0" smtClean="0"/>
              <a:t>process.</a:t>
            </a:r>
            <a:endParaRPr lang="en-US" dirty="0"/>
          </a:p>
          <a:p>
            <a:r>
              <a:rPr lang="en-US" dirty="0" smtClean="0"/>
              <a:t>Identify the steps for developing a Care for the Caregiver team and program. </a:t>
            </a:r>
          </a:p>
          <a:p>
            <a:r>
              <a:rPr lang="en-US" dirty="0" smtClean="0"/>
              <a:t>Define the second-victim phenomenon and the stages of healing and recovery for second-victims.</a:t>
            </a:r>
            <a:endParaRPr lang="en-US" dirty="0"/>
          </a:p>
          <a:p>
            <a:r>
              <a:rPr lang="en-US" dirty="0" smtClean="0"/>
              <a:t>Describe the peer support challenges,  strategies and interventions.</a:t>
            </a:r>
            <a:endParaRPr lang="en-US" dirty="0"/>
          </a:p>
        </p:txBody>
      </p:sp>
      <p:sp>
        <p:nvSpPr>
          <p:cNvPr id="3" name="Slide Number Placeholder 2"/>
          <p:cNvSpPr>
            <a:spLocks noGrp="1"/>
          </p:cNvSpPr>
          <p:nvPr>
            <p:ph type="sldNum" sz="quarter" idx="12"/>
          </p:nvPr>
        </p:nvSpPr>
        <p:spPr/>
        <p:txBody>
          <a:bodyPr/>
          <a:lstStyle/>
          <a:p>
            <a:fld id="{125894D6-8D97-4F5F-8FE9-35CAB6BDE8B4}" type="slidenum">
              <a:rPr lang="en-US" smtClean="0"/>
              <a:t>2</a:t>
            </a:fld>
            <a:endParaRPr lang="en-US" dirty="0"/>
          </a:p>
        </p:txBody>
      </p:sp>
      <p:sp>
        <p:nvSpPr>
          <p:cNvPr id="2" name="Footer Placeholder 1"/>
          <p:cNvSpPr>
            <a:spLocks noGrp="1"/>
          </p:cNvSpPr>
          <p:nvPr>
            <p:ph type="ftr" sz="quarter" idx="11"/>
          </p:nvPr>
        </p:nvSpPr>
        <p:spPr/>
        <p:txBody>
          <a:bodyPr/>
          <a:lstStyle/>
          <a:p>
            <a:r>
              <a:rPr lang="en-US" dirty="0" smtClean="0"/>
              <a:t>Module 6</a:t>
            </a:r>
            <a:endParaRPr lang="en-US" dirty="0"/>
          </a:p>
        </p:txBody>
      </p:sp>
      <p:pic>
        <p:nvPicPr>
          <p:cNvPr id="6" name="Picture 5" descr="alt=&quot;&quot;"/>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55550" y="4892363"/>
            <a:ext cx="1195700" cy="1195700"/>
          </a:xfrm>
          <a:prstGeom prst="rect">
            <a:avLst/>
          </a:prstGeom>
        </p:spPr>
      </p:pic>
    </p:spTree>
    <p:extLst>
      <p:ext uri="{BB962C8B-B14F-4D97-AF65-F5344CB8AC3E}">
        <p14:creationId xmlns:p14="http://schemas.microsoft.com/office/powerpoint/2010/main" val="3192087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Challenges to Providing Peer Support</a:t>
            </a:r>
            <a:endParaRPr lang="en-US" dirty="0"/>
          </a:p>
        </p:txBody>
      </p:sp>
      <p:sp>
        <p:nvSpPr>
          <p:cNvPr id="3" name="Content Placeholder 2"/>
          <p:cNvSpPr>
            <a:spLocks noGrp="1"/>
          </p:cNvSpPr>
          <p:nvPr>
            <p:ph idx="1"/>
          </p:nvPr>
        </p:nvSpPr>
        <p:spPr/>
        <p:txBody>
          <a:bodyPr/>
          <a:lstStyle/>
          <a:p>
            <a:r>
              <a:rPr lang="en-US" dirty="0" smtClean="0"/>
              <a:t>Stigma to reaching out for help.</a:t>
            </a:r>
          </a:p>
          <a:p>
            <a:r>
              <a:rPr lang="en-US" dirty="0" smtClean="0"/>
              <a:t>High-acuity areas have little time to integrate what has happened.</a:t>
            </a:r>
          </a:p>
          <a:p>
            <a:r>
              <a:rPr lang="en-US" dirty="0" smtClean="0"/>
              <a:t>Intense fear of the unknown.</a:t>
            </a:r>
          </a:p>
          <a:p>
            <a:r>
              <a:rPr lang="en-US" dirty="0" smtClean="0"/>
              <a:t>Fear of compromising collegial relationships because of the event.</a:t>
            </a:r>
          </a:p>
          <a:p>
            <a:r>
              <a:rPr lang="en-US" dirty="0" smtClean="0"/>
              <a:t>Fear of future legal issues.</a:t>
            </a:r>
            <a:endParaRPr lang="en-US" dirty="0"/>
          </a:p>
        </p:txBody>
      </p:sp>
      <p:sp>
        <p:nvSpPr>
          <p:cNvPr id="4" name="Footer Placeholder 3"/>
          <p:cNvSpPr>
            <a:spLocks noGrp="1"/>
          </p:cNvSpPr>
          <p:nvPr>
            <p:ph type="ftr" sz="quarter" idx="11"/>
          </p:nvPr>
        </p:nvSpPr>
        <p:spPr/>
        <p:txBody>
          <a:bodyPr/>
          <a:lstStyle/>
          <a:p>
            <a:r>
              <a:rPr lang="en-US" dirty="0" smtClean="0"/>
              <a:t>Module 6</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t>20</a:t>
            </a:fld>
            <a:endParaRPr lang="en-US" dirty="0"/>
          </a:p>
        </p:txBody>
      </p:sp>
    </p:spTree>
    <p:extLst>
      <p:ext uri="{BB962C8B-B14F-4D97-AF65-F5344CB8AC3E}">
        <p14:creationId xmlns:p14="http://schemas.microsoft.com/office/powerpoint/2010/main" val="3158124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Provide Peer Support</a:t>
            </a:r>
            <a:endParaRPr lang="en-US" dirty="0"/>
          </a:p>
        </p:txBody>
      </p:sp>
      <p:sp>
        <p:nvSpPr>
          <p:cNvPr id="3" name="Content Placeholder 2"/>
          <p:cNvSpPr>
            <a:spLocks noGrp="1"/>
          </p:cNvSpPr>
          <p:nvPr>
            <p:ph idx="1"/>
          </p:nvPr>
        </p:nvSpPr>
        <p:spPr/>
        <p:txBody>
          <a:bodyPr/>
          <a:lstStyle/>
          <a:p>
            <a:r>
              <a:rPr lang="en-US" dirty="0" smtClean="0"/>
              <a:t>Talk through the experience.</a:t>
            </a:r>
          </a:p>
          <a:p>
            <a:pPr lvl="1"/>
            <a:r>
              <a:rPr lang="en-US" dirty="0" smtClean="0"/>
              <a:t>Depends on speaking and listening</a:t>
            </a:r>
          </a:p>
          <a:p>
            <a:r>
              <a:rPr lang="en-US" dirty="0" smtClean="0"/>
              <a:t>Walk through the peer support interaction.</a:t>
            </a:r>
          </a:p>
          <a:p>
            <a:pPr lvl="1"/>
            <a:r>
              <a:rPr lang="en-US" dirty="0" smtClean="0"/>
              <a:t>Introduction</a:t>
            </a:r>
          </a:p>
          <a:p>
            <a:pPr lvl="1"/>
            <a:r>
              <a:rPr lang="en-US" dirty="0" smtClean="0"/>
              <a:t>Exploration</a:t>
            </a:r>
          </a:p>
          <a:p>
            <a:pPr lvl="1"/>
            <a:r>
              <a:rPr lang="en-US" dirty="0" smtClean="0"/>
              <a:t>Information</a:t>
            </a:r>
          </a:p>
          <a:p>
            <a:pPr lvl="1"/>
            <a:r>
              <a:rPr lang="en-US" dirty="0" smtClean="0"/>
              <a:t>Followup</a:t>
            </a:r>
            <a:endParaRPr lang="en-US" dirty="0"/>
          </a:p>
        </p:txBody>
      </p:sp>
      <p:sp>
        <p:nvSpPr>
          <p:cNvPr id="4" name="Footer Placeholder 3"/>
          <p:cNvSpPr>
            <a:spLocks noGrp="1"/>
          </p:cNvSpPr>
          <p:nvPr>
            <p:ph type="ftr" sz="quarter" idx="11"/>
          </p:nvPr>
        </p:nvSpPr>
        <p:spPr/>
        <p:txBody>
          <a:bodyPr/>
          <a:lstStyle/>
          <a:p>
            <a:r>
              <a:rPr lang="en-US" dirty="0" smtClean="0"/>
              <a:t>Module 6</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t>21</a:t>
            </a:fld>
            <a:endParaRPr lang="en-US" dirty="0"/>
          </a:p>
        </p:txBody>
      </p:sp>
      <p:pic>
        <p:nvPicPr>
          <p:cNvPr id="6" name="Picture 5" descr="Two providers standing together "/>
          <p:cNvPicPr>
            <a:picLocks noChangeAspect="1"/>
          </p:cNvPicPr>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l="28333" r="21667" b="12157"/>
          <a:stretch/>
        </p:blipFill>
        <p:spPr>
          <a:xfrm>
            <a:off x="2971800" y="2590800"/>
            <a:ext cx="4572000" cy="4876800"/>
          </a:xfrm>
          <a:prstGeom prst="rect">
            <a:avLst/>
          </a:prstGeom>
        </p:spPr>
      </p:pic>
    </p:spTree>
    <p:extLst>
      <p:ext uri="{BB962C8B-B14F-4D97-AF65-F5344CB8AC3E}">
        <p14:creationId xmlns:p14="http://schemas.microsoft.com/office/powerpoint/2010/main" val="1234914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762000"/>
          </a:xfrm>
        </p:spPr>
        <p:txBody>
          <a:bodyPr>
            <a:noAutofit/>
          </a:bodyPr>
          <a:lstStyle/>
          <a:p>
            <a:r>
              <a:rPr lang="en-US" sz="3600" dirty="0" smtClean="0"/>
              <a:t>Peer Support Demonstration </a:t>
            </a:r>
            <a:endParaRPr lang="en-US" sz="3600" dirty="0"/>
          </a:p>
        </p:txBody>
      </p:sp>
      <p:sp>
        <p:nvSpPr>
          <p:cNvPr id="12" name="Rectangle 11"/>
          <p:cNvSpPr/>
          <p:nvPr/>
        </p:nvSpPr>
        <p:spPr>
          <a:xfrm>
            <a:off x="1447800" y="4673631"/>
            <a:ext cx="2058769" cy="830997"/>
          </a:xfrm>
          <a:prstGeom prst="rect">
            <a:avLst/>
          </a:prstGeom>
        </p:spPr>
        <p:txBody>
          <a:bodyPr wrap="none">
            <a:spAutoFit/>
          </a:bodyPr>
          <a:lstStyle/>
          <a:p>
            <a:pPr algn="ctr"/>
            <a:r>
              <a:rPr lang="en-US" sz="2400" dirty="0" smtClean="0"/>
              <a:t>Physician </a:t>
            </a:r>
          </a:p>
          <a:p>
            <a:pPr algn="ctr"/>
            <a:r>
              <a:rPr lang="en-US" sz="2400" dirty="0" smtClean="0"/>
              <a:t>Demonstration</a:t>
            </a:r>
            <a:endParaRPr lang="en-US" sz="2400" dirty="0"/>
          </a:p>
        </p:txBody>
      </p:sp>
      <p:sp>
        <p:nvSpPr>
          <p:cNvPr id="14" name="Rectangle 13"/>
          <p:cNvSpPr/>
          <p:nvPr/>
        </p:nvSpPr>
        <p:spPr>
          <a:xfrm>
            <a:off x="5431114" y="4673632"/>
            <a:ext cx="2058769" cy="830997"/>
          </a:xfrm>
          <a:prstGeom prst="rect">
            <a:avLst/>
          </a:prstGeom>
        </p:spPr>
        <p:txBody>
          <a:bodyPr wrap="none">
            <a:spAutoFit/>
          </a:bodyPr>
          <a:lstStyle/>
          <a:p>
            <a:pPr algn="ctr"/>
            <a:r>
              <a:rPr lang="en-US" sz="2400" dirty="0" smtClean="0"/>
              <a:t>Nurse </a:t>
            </a:r>
          </a:p>
          <a:p>
            <a:pPr algn="ctr"/>
            <a:r>
              <a:rPr lang="en-US" sz="2400" dirty="0" smtClean="0"/>
              <a:t>Demonstration</a:t>
            </a:r>
            <a:endParaRPr lang="en-US" sz="2400" dirty="0"/>
          </a:p>
        </p:txBody>
      </p:sp>
      <p:sp>
        <p:nvSpPr>
          <p:cNvPr id="4" name="Footer Placeholder 3"/>
          <p:cNvSpPr>
            <a:spLocks noGrp="1"/>
          </p:cNvSpPr>
          <p:nvPr>
            <p:ph type="ftr" sz="quarter" idx="11"/>
          </p:nvPr>
        </p:nvSpPr>
        <p:spPr/>
        <p:txBody>
          <a:bodyPr/>
          <a:lstStyle/>
          <a:p>
            <a:r>
              <a:rPr lang="en-US" dirty="0" smtClean="0"/>
              <a:t>Module 6</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t>22</a:t>
            </a:fld>
            <a:endParaRPr lang="en-US" dirty="0"/>
          </a:p>
        </p:txBody>
      </p:sp>
      <p:pic>
        <p:nvPicPr>
          <p:cNvPr id="9" name="Content Placeholder 7" descr="alt=&quot;&quot;">
            <a:hlinkClick r:id="rId3"/>
          </p:cNvPr>
          <p:cNvPicPr>
            <a:picLocks noChangeAspect="1"/>
          </p:cNvPicPr>
          <p:nvPr/>
        </p:nvPicPr>
        <p:blipFill>
          <a:blip r:embed="rId4">
            <a:duotone>
              <a:schemeClr val="accent5">
                <a:shade val="45000"/>
                <a:satMod val="135000"/>
              </a:schemeClr>
              <a:prstClr val="white"/>
            </a:duotone>
          </a:blip>
          <a:stretch>
            <a:fillRect/>
          </a:stretch>
        </p:blipFill>
        <p:spPr>
          <a:xfrm>
            <a:off x="1447800" y="2209800"/>
            <a:ext cx="1923229" cy="1923229"/>
          </a:xfrm>
          <a:prstGeom prst="rect">
            <a:avLst/>
          </a:prstGeom>
        </p:spPr>
      </p:pic>
      <p:pic>
        <p:nvPicPr>
          <p:cNvPr id="11" name="Content Placeholder 7" descr="alt=&quot;&quot;">
            <a:hlinkClick r:id="rId3"/>
          </p:cNvPr>
          <p:cNvPicPr>
            <a:picLocks noGrp="1" noChangeAspect="1"/>
          </p:cNvPicPr>
          <p:nvPr>
            <p:ph idx="1"/>
          </p:nvPr>
        </p:nvPicPr>
        <p:blipFill>
          <a:blip r:embed="rId4">
            <a:duotone>
              <a:schemeClr val="accent5">
                <a:shade val="45000"/>
                <a:satMod val="135000"/>
              </a:schemeClr>
              <a:prstClr val="white"/>
            </a:duotone>
          </a:blip>
          <a:stretch>
            <a:fillRect/>
          </a:stretch>
        </p:blipFill>
        <p:spPr>
          <a:xfrm>
            <a:off x="5431114" y="2209800"/>
            <a:ext cx="1923229" cy="1923229"/>
          </a:xfrm>
          <a:prstGeom prst="rect">
            <a:avLst/>
          </a:prstGeom>
        </p:spPr>
      </p:pic>
    </p:spTree>
    <p:extLst>
      <p:ext uri="{BB962C8B-B14F-4D97-AF65-F5344CB8AC3E}">
        <p14:creationId xmlns:p14="http://schemas.microsoft.com/office/powerpoint/2010/main" val="1933146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Emotional Group Debriefing</a:t>
            </a:r>
            <a:endParaRPr lang="en-US" dirty="0"/>
          </a:p>
        </p:txBody>
      </p:sp>
      <p:sp>
        <p:nvSpPr>
          <p:cNvPr id="3" name="Content Placeholder 2"/>
          <p:cNvSpPr>
            <a:spLocks noGrp="1"/>
          </p:cNvSpPr>
          <p:nvPr>
            <p:ph idx="1"/>
          </p:nvPr>
        </p:nvSpPr>
        <p:spPr/>
        <p:txBody>
          <a:bodyPr/>
          <a:lstStyle/>
          <a:p>
            <a:r>
              <a:rPr lang="en-US" dirty="0" smtClean="0"/>
              <a:t>Peer support for a team.</a:t>
            </a:r>
          </a:p>
          <a:p>
            <a:r>
              <a:rPr lang="en-US" dirty="0" smtClean="0"/>
              <a:t>Led by trained facilitators.</a:t>
            </a:r>
          </a:p>
          <a:p>
            <a:r>
              <a:rPr lang="en-US" dirty="0" smtClean="0"/>
              <a:t>Involve additional peer supporters, known as “lifeguards.”</a:t>
            </a:r>
          </a:p>
          <a:p>
            <a:pPr lvl="1"/>
            <a:r>
              <a:rPr lang="en-US" dirty="0" smtClean="0"/>
              <a:t>Provide support during debrief.</a:t>
            </a:r>
          </a:p>
          <a:p>
            <a:pPr lvl="1"/>
            <a:r>
              <a:rPr lang="en-US" dirty="0" smtClean="0"/>
              <a:t>Facilitate followup.</a:t>
            </a:r>
            <a:endParaRPr lang="en-US" dirty="0"/>
          </a:p>
        </p:txBody>
      </p:sp>
      <p:sp>
        <p:nvSpPr>
          <p:cNvPr id="4" name="Footer Placeholder 3"/>
          <p:cNvSpPr>
            <a:spLocks noGrp="1"/>
          </p:cNvSpPr>
          <p:nvPr>
            <p:ph type="ftr" sz="quarter" idx="11"/>
          </p:nvPr>
        </p:nvSpPr>
        <p:spPr/>
        <p:txBody>
          <a:bodyPr/>
          <a:lstStyle/>
          <a:p>
            <a:r>
              <a:rPr lang="en-US" dirty="0" smtClean="0"/>
              <a:t>Module 6</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t>23</a:t>
            </a:fld>
            <a:endParaRPr lang="en-US" dirty="0"/>
          </a:p>
        </p:txBody>
      </p:sp>
      <p:pic>
        <p:nvPicPr>
          <p:cNvPr id="6" name="Picture 5" descr="alt=&quot;&quot;"/>
          <p:cNvPicPr>
            <a:picLocks noChangeAspect="1"/>
          </p:cNvPicPr>
          <p:nvPr/>
        </p:nvPicPr>
        <p:blipFill>
          <a:blip r:embed="rId3" cstate="print">
            <a:duotone>
              <a:schemeClr val="accent5">
                <a:shade val="45000"/>
                <a:satMod val="135000"/>
              </a:schemeClr>
              <a:prstClr val="white"/>
            </a:duotone>
          </a:blip>
          <a:stretch>
            <a:fillRect/>
          </a:stretch>
        </p:blipFill>
        <p:spPr>
          <a:xfrm>
            <a:off x="3549780" y="3124200"/>
            <a:ext cx="6908799" cy="5181600"/>
          </a:xfrm>
          <a:prstGeom prst="rect">
            <a:avLst/>
          </a:prstGeom>
        </p:spPr>
      </p:pic>
    </p:spTree>
    <p:extLst>
      <p:ext uri="{BB962C8B-B14F-4D97-AF65-F5344CB8AC3E}">
        <p14:creationId xmlns:p14="http://schemas.microsoft.com/office/powerpoint/2010/main" val="100595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dirty="0" smtClean="0"/>
              <a:t>Scott SD, </a:t>
            </a:r>
            <a:r>
              <a:rPr lang="en-US" dirty="0" err="1" smtClean="0"/>
              <a:t>Hirschinger</a:t>
            </a:r>
            <a:r>
              <a:rPr lang="en-US" dirty="0" smtClean="0"/>
              <a:t> LE, Cox KR, </a:t>
            </a:r>
            <a:r>
              <a:rPr lang="en-US" dirty="0" err="1" smtClean="0"/>
              <a:t>McCoig</a:t>
            </a:r>
            <a:r>
              <a:rPr lang="en-US" dirty="0" smtClean="0"/>
              <a:t> M, Brandt J, </a:t>
            </a:r>
            <a:r>
              <a:rPr lang="en-US" dirty="0"/>
              <a:t>and </a:t>
            </a:r>
            <a:r>
              <a:rPr lang="en-US" dirty="0" smtClean="0"/>
              <a:t>Hall LW</a:t>
            </a:r>
            <a:r>
              <a:rPr lang="en-US" dirty="0"/>
              <a:t>.  </a:t>
            </a:r>
            <a:r>
              <a:rPr lang="en-US" dirty="0" smtClean="0"/>
              <a:t>The </a:t>
            </a:r>
            <a:r>
              <a:rPr lang="en-US" dirty="0"/>
              <a:t>natural history of recovery for the health care provider “second victim” after adverse patient events. Quality and Safety in Health Care. </a:t>
            </a:r>
            <a:r>
              <a:rPr lang="en-US" dirty="0" smtClean="0"/>
              <a:t>2009: 18;325-330.</a:t>
            </a:r>
          </a:p>
          <a:p>
            <a:pPr marL="514350" indent="-514350">
              <a:buFont typeface="+mj-lt"/>
              <a:buAutoNum type="arabicPeriod"/>
            </a:pPr>
            <a:r>
              <a:rPr lang="en-US" dirty="0"/>
              <a:t>Wu AW. Medical error: the second victim. The doctor who makes the mistake needs help too. BMJ 2000;320:726–7.</a:t>
            </a:r>
          </a:p>
          <a:p>
            <a:pPr marL="514350" indent="-514350">
              <a:buFont typeface="+mj-lt"/>
              <a:buAutoNum type="arabicPeriod"/>
            </a:pPr>
            <a:r>
              <a:rPr lang="en-US" dirty="0" smtClean="0"/>
              <a:t>AHRQ </a:t>
            </a:r>
            <a:r>
              <a:rPr lang="en-US" dirty="0"/>
              <a:t>Primer: Support for Clinicians Involved in Errors and Adverse Events (Second Victims)</a:t>
            </a:r>
          </a:p>
          <a:p>
            <a:pPr marL="514350" indent="-514350">
              <a:buFont typeface="+mj-lt"/>
              <a:buAutoNum type="arabicPeriod"/>
            </a:pPr>
            <a:r>
              <a:rPr lang="en-US" dirty="0" err="1" smtClean="0"/>
              <a:t>Wachter</a:t>
            </a:r>
            <a:r>
              <a:rPr lang="en-US" dirty="0" smtClean="0"/>
              <a:t> RM</a:t>
            </a:r>
            <a:r>
              <a:rPr lang="en-US" dirty="0"/>
              <a:t>. Understanding patient safety. McGraw Hill Medical, 2012.</a:t>
            </a:r>
          </a:p>
          <a:p>
            <a:pPr marL="514350" indent="-514350">
              <a:buFont typeface="+mj-lt"/>
              <a:buAutoNum type="arabicPeriod"/>
            </a:pPr>
            <a:r>
              <a:rPr lang="en-US" dirty="0" smtClean="0"/>
              <a:t>The </a:t>
            </a:r>
            <a:r>
              <a:rPr lang="en-US" dirty="0"/>
              <a:t>Second Victim Phenomenon: A Harsh Reality of Health Care Professions, Perspective, May 2011, </a:t>
            </a:r>
            <a:r>
              <a:rPr lang="en-US" dirty="0">
                <a:hlinkClick r:id="rId3" tooltip="The Second Victim Phenomenon: A Harsh Reality of Health Care Professions"/>
              </a:rPr>
              <a:t>http://</a:t>
            </a:r>
            <a:r>
              <a:rPr lang="en-US" dirty="0" smtClean="0">
                <a:hlinkClick r:id="rId3" tooltip="The Second Victim Phenomenon: A Harsh Reality of Health Care Professions"/>
              </a:rPr>
              <a:t>webmm.ahrq.gov/perspective.aspx?perspectiveID=102</a:t>
            </a:r>
            <a:endParaRPr lang="en-US" dirty="0" smtClean="0"/>
          </a:p>
          <a:p>
            <a:pPr marL="514350" indent="-514350">
              <a:buFont typeface="+mj-lt"/>
              <a:buAutoNum type="arabicPeriod"/>
            </a:pPr>
            <a:endParaRPr lang="en-US" dirty="0"/>
          </a:p>
          <a:p>
            <a:pPr marL="0" indent="0">
              <a:buNone/>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Footer Placeholder 3"/>
          <p:cNvSpPr>
            <a:spLocks noGrp="1"/>
          </p:cNvSpPr>
          <p:nvPr>
            <p:ph type="ftr" sz="quarter" idx="11"/>
          </p:nvPr>
        </p:nvSpPr>
        <p:spPr/>
        <p:txBody>
          <a:bodyPr/>
          <a:lstStyle/>
          <a:p>
            <a:r>
              <a:rPr lang="en-US" dirty="0" smtClean="0"/>
              <a:t>Module 6</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t>24</a:t>
            </a:fld>
            <a:endParaRPr lang="en-US" dirty="0"/>
          </a:p>
        </p:txBody>
      </p:sp>
    </p:spTree>
    <p:extLst>
      <p:ext uri="{BB962C8B-B14F-4D97-AF65-F5344CB8AC3E}">
        <p14:creationId xmlns:p14="http://schemas.microsoft.com/office/powerpoint/2010/main" val="3127947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for the Caregiver*</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t>3</a:t>
            </a:fld>
            <a:endParaRPr lang="en-US" dirty="0"/>
          </a:p>
        </p:txBody>
      </p:sp>
      <p:sp>
        <p:nvSpPr>
          <p:cNvPr id="3" name="Footer Placeholder 2"/>
          <p:cNvSpPr>
            <a:spLocks noGrp="1"/>
          </p:cNvSpPr>
          <p:nvPr>
            <p:ph type="ftr" sz="quarter" idx="11"/>
          </p:nvPr>
        </p:nvSpPr>
        <p:spPr/>
        <p:txBody>
          <a:bodyPr/>
          <a:lstStyle/>
          <a:p>
            <a:r>
              <a:rPr lang="en-US" dirty="0" smtClean="0"/>
              <a:t>Module 6</a:t>
            </a:r>
            <a:endParaRPr lang="en-US" dirty="0"/>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907114"/>
            <a:ext cx="8686800" cy="5493686"/>
          </a:xfrm>
        </p:spPr>
      </p:pic>
      <p:sp>
        <p:nvSpPr>
          <p:cNvPr id="6" name="Text Placeholder 5"/>
          <p:cNvSpPr>
            <a:spLocks noGrp="1"/>
          </p:cNvSpPr>
          <p:nvPr>
            <p:ph type="body" sz="half" idx="4294967295"/>
          </p:nvPr>
        </p:nvSpPr>
        <p:spPr>
          <a:xfrm>
            <a:off x="211847" y="6225366"/>
            <a:ext cx="6324600" cy="533400"/>
          </a:xfrm>
        </p:spPr>
        <p:txBody>
          <a:bodyPr>
            <a:normAutofit fontScale="55000" lnSpcReduction="20000"/>
          </a:bodyPr>
          <a:lstStyle/>
          <a:p>
            <a:pPr marL="0" indent="0">
              <a:buNone/>
            </a:pPr>
            <a:r>
              <a:rPr lang="en-US" i="1" dirty="0" smtClean="0">
                <a:latin typeface="Arial" panose="020B0604020202020204" pitchFamily="34" charset="0"/>
                <a:cs typeface="Arial" panose="020B0604020202020204" pitchFamily="34" charset="0"/>
              </a:rPr>
              <a:t>*The Care for the Caregiver program is part of the Response and Disclosure component of the CANDOR process.</a:t>
            </a:r>
            <a:endParaRPr lang="en-US" i="1" dirty="0"/>
          </a:p>
        </p:txBody>
      </p:sp>
    </p:spTree>
    <p:extLst>
      <p:ext uri="{BB962C8B-B14F-4D97-AF65-F5344CB8AC3E}">
        <p14:creationId xmlns:p14="http://schemas.microsoft.com/office/powerpoint/2010/main" val="3097935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Establishing a Care for the Caregiver Team</a:t>
            </a:r>
            <a:endParaRPr lang="en-US" sz="3200" dirty="0"/>
          </a:p>
        </p:txBody>
      </p:sp>
      <p:sp>
        <p:nvSpPr>
          <p:cNvPr id="3" name="Content Placeholder 2"/>
          <p:cNvSpPr>
            <a:spLocks noGrp="1"/>
          </p:cNvSpPr>
          <p:nvPr>
            <p:ph idx="1"/>
          </p:nvPr>
        </p:nvSpPr>
        <p:spPr>
          <a:xfrm>
            <a:off x="609600" y="954647"/>
            <a:ext cx="7924800" cy="5181600"/>
          </a:xfrm>
        </p:spPr>
        <p:txBody>
          <a:bodyPr numCol="1">
            <a:normAutofit/>
          </a:bodyPr>
          <a:lstStyle/>
          <a:p>
            <a:r>
              <a:rPr lang="en-US" sz="3700" dirty="0" smtClean="0"/>
              <a:t>Team Lead(s)</a:t>
            </a:r>
          </a:p>
          <a:p>
            <a:r>
              <a:rPr lang="en-US" sz="3700" dirty="0" smtClean="0"/>
              <a:t>Team Members</a:t>
            </a:r>
          </a:p>
          <a:p>
            <a:pPr lvl="1"/>
            <a:r>
              <a:rPr lang="en-US" sz="3300" dirty="0" smtClean="0"/>
              <a:t>Include “natural</a:t>
            </a:r>
            <a:r>
              <a:rPr lang="en-US" sz="3300" dirty="0"/>
              <a:t>” </a:t>
            </a:r>
            <a:r>
              <a:rPr lang="en-US" sz="3300" dirty="0" smtClean="0"/>
              <a:t>supporters: EAP, Pastoral Care.</a:t>
            </a:r>
          </a:p>
          <a:p>
            <a:pPr lvl="1"/>
            <a:r>
              <a:rPr lang="en-US" sz="3300" dirty="0" smtClean="0"/>
              <a:t>Engage other supporters: CMO, Clinical Specialists/Educators, Performance Improvement Specialists.</a:t>
            </a:r>
            <a:endParaRPr lang="en-US" sz="3300" dirty="0"/>
          </a:p>
          <a:p>
            <a:endParaRPr lang="en-US" dirty="0"/>
          </a:p>
          <a:p>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Module 6</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t>4</a:t>
            </a:fld>
            <a:endParaRPr lang="en-US" dirty="0"/>
          </a:p>
        </p:txBody>
      </p:sp>
      <p:pic>
        <p:nvPicPr>
          <p:cNvPr id="6" name="Picture 5" descr="A health care team"/>
          <p:cNvPicPr>
            <a:picLocks noChangeAspect="1"/>
          </p:cNvPicPr>
          <p:nvPr/>
        </p:nvPicPr>
        <p:blipFill>
          <a:blip r:embed="rId3" cstate="print">
            <a:duotone>
              <a:schemeClr val="accent5">
                <a:shade val="45000"/>
                <a:satMod val="135000"/>
              </a:schemeClr>
              <a:prstClr val="white"/>
            </a:duotone>
          </a:blip>
          <a:stretch>
            <a:fillRect/>
          </a:stretch>
        </p:blipFill>
        <p:spPr>
          <a:xfrm>
            <a:off x="4848798" y="4570458"/>
            <a:ext cx="4282762" cy="3212072"/>
          </a:xfrm>
          <a:prstGeom prst="rect">
            <a:avLst/>
          </a:prstGeom>
        </p:spPr>
      </p:pic>
    </p:spTree>
    <p:extLst>
      <p:ext uri="{BB962C8B-B14F-4D97-AF65-F5344CB8AC3E}">
        <p14:creationId xmlns:p14="http://schemas.microsoft.com/office/powerpoint/2010/main" val="399767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Establish Care for the Caregiver</a:t>
            </a:r>
            <a:br>
              <a:rPr lang="en-US" sz="3200" dirty="0" smtClean="0"/>
            </a:br>
            <a:r>
              <a:rPr lang="en-US" sz="3200" dirty="0" smtClean="0"/>
              <a:t>Team Infrastructure</a:t>
            </a:r>
            <a:endParaRPr lang="en-US" sz="3200" dirty="0"/>
          </a:p>
        </p:txBody>
      </p:sp>
      <p:sp>
        <p:nvSpPr>
          <p:cNvPr id="3" name="Content Placeholder 2"/>
          <p:cNvSpPr>
            <a:spLocks noGrp="1"/>
          </p:cNvSpPr>
          <p:nvPr>
            <p:ph idx="1"/>
          </p:nvPr>
        </p:nvSpPr>
        <p:spPr>
          <a:xfrm>
            <a:off x="457200" y="1112837"/>
            <a:ext cx="8229600" cy="5135563"/>
          </a:xfrm>
        </p:spPr>
        <p:txBody>
          <a:bodyPr>
            <a:normAutofit/>
          </a:bodyPr>
          <a:lstStyle/>
          <a:p>
            <a:r>
              <a:rPr lang="en-US" dirty="0" smtClean="0"/>
              <a:t>Create a business case and budget for the team.</a:t>
            </a:r>
          </a:p>
          <a:p>
            <a:r>
              <a:rPr lang="en-US" dirty="0" smtClean="0"/>
              <a:t>Define how services will be activated and delivered.</a:t>
            </a:r>
            <a:endParaRPr lang="en-US" dirty="0"/>
          </a:p>
          <a:p>
            <a:pPr lvl="1"/>
            <a:r>
              <a:rPr lang="en-US" dirty="0" smtClean="0"/>
              <a:t>Care </a:t>
            </a:r>
            <a:r>
              <a:rPr lang="en-US" dirty="0"/>
              <a:t>for the Caregiver Program Implementation </a:t>
            </a:r>
            <a:r>
              <a:rPr lang="en-US" dirty="0" smtClean="0"/>
              <a:t>Guide</a:t>
            </a:r>
          </a:p>
          <a:p>
            <a:r>
              <a:rPr lang="en-US" dirty="0" smtClean="0"/>
              <a:t>Create a deployment timeline. </a:t>
            </a:r>
          </a:p>
          <a:p>
            <a:r>
              <a:rPr lang="en-US" dirty="0" smtClean="0"/>
              <a:t>Recruit team members.</a:t>
            </a:r>
          </a:p>
          <a:p>
            <a:r>
              <a:rPr lang="en-US" dirty="0" smtClean="0"/>
              <a:t>Market the program.</a:t>
            </a:r>
          </a:p>
        </p:txBody>
      </p:sp>
      <p:sp>
        <p:nvSpPr>
          <p:cNvPr id="4" name="Footer Placeholder 3"/>
          <p:cNvSpPr>
            <a:spLocks noGrp="1"/>
          </p:cNvSpPr>
          <p:nvPr>
            <p:ph type="ftr" sz="quarter" idx="11"/>
          </p:nvPr>
        </p:nvSpPr>
        <p:spPr/>
        <p:txBody>
          <a:bodyPr/>
          <a:lstStyle/>
          <a:p>
            <a:r>
              <a:rPr lang="en-US" dirty="0" smtClean="0"/>
              <a:t>Module 6</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t>5</a:t>
            </a:fld>
            <a:endParaRPr lang="en-US" dirty="0"/>
          </a:p>
        </p:txBody>
      </p:sp>
    </p:spTree>
    <p:extLst>
      <p:ext uri="{BB962C8B-B14F-4D97-AF65-F5344CB8AC3E}">
        <p14:creationId xmlns:p14="http://schemas.microsoft.com/office/powerpoint/2010/main" val="146216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Second-Victim Phenomena</a:t>
            </a:r>
            <a:r>
              <a:rPr lang="en-US" baseline="30000" dirty="0" smtClean="0"/>
              <a:t>1,2</a:t>
            </a:r>
            <a:endParaRPr lang="en-US" dirty="0"/>
          </a:p>
        </p:txBody>
      </p:sp>
      <p:sp>
        <p:nvSpPr>
          <p:cNvPr id="3" name="Content Placeholder 2"/>
          <p:cNvSpPr>
            <a:spLocks noGrp="1"/>
          </p:cNvSpPr>
          <p:nvPr>
            <p:ph idx="1"/>
          </p:nvPr>
        </p:nvSpPr>
        <p:spPr>
          <a:xfrm>
            <a:off x="457200" y="990600"/>
            <a:ext cx="8382000" cy="5135563"/>
          </a:xfrm>
        </p:spPr>
        <p:txBody>
          <a:bodyPr>
            <a:normAutofit fontScale="92500" lnSpcReduction="10000"/>
          </a:bodyPr>
          <a:lstStyle/>
          <a:p>
            <a:r>
              <a:rPr lang="en-US" dirty="0" smtClean="0"/>
              <a:t>Second-victim defined:</a:t>
            </a:r>
          </a:p>
          <a:p>
            <a:pPr lvl="1"/>
            <a:r>
              <a:rPr lang="en-US" dirty="0" smtClean="0"/>
              <a:t>“Health care team members who are involved in an unanticipated patient event, which might involve harm, become victimized in the sense that they are traumatized by the event.” </a:t>
            </a:r>
            <a:r>
              <a:rPr lang="en-US" baseline="30000" dirty="0" smtClean="0"/>
              <a:t>1</a:t>
            </a:r>
          </a:p>
          <a:p>
            <a:r>
              <a:rPr lang="en-US" dirty="0" smtClean="0"/>
              <a:t>Scenarios for second-victims:</a:t>
            </a:r>
          </a:p>
          <a:p>
            <a:pPr lvl="1"/>
            <a:r>
              <a:rPr lang="en-US" dirty="0" smtClean="0"/>
              <a:t>Patient  </a:t>
            </a:r>
            <a:r>
              <a:rPr lang="en-US" dirty="0"/>
              <a:t>or family “connects” with staff </a:t>
            </a:r>
            <a:r>
              <a:rPr lang="en-US" dirty="0" smtClean="0"/>
              <a:t>member</a:t>
            </a:r>
            <a:endParaRPr lang="en-US" dirty="0"/>
          </a:p>
          <a:p>
            <a:pPr lvl="1"/>
            <a:r>
              <a:rPr lang="en-US" dirty="0"/>
              <a:t>Pediatric </a:t>
            </a:r>
            <a:r>
              <a:rPr lang="en-US" dirty="0" smtClean="0"/>
              <a:t>cases</a:t>
            </a:r>
            <a:endParaRPr lang="en-US" dirty="0"/>
          </a:p>
          <a:p>
            <a:pPr lvl="1"/>
            <a:r>
              <a:rPr lang="en-US" dirty="0"/>
              <a:t>Medical </a:t>
            </a:r>
            <a:r>
              <a:rPr lang="en-US" dirty="0" smtClean="0"/>
              <a:t>errors</a:t>
            </a:r>
            <a:endParaRPr lang="en-US" dirty="0"/>
          </a:p>
          <a:p>
            <a:pPr lvl="1"/>
            <a:r>
              <a:rPr lang="en-US" dirty="0"/>
              <a:t>Failure-to-rescue </a:t>
            </a:r>
            <a:r>
              <a:rPr lang="en-US" dirty="0" smtClean="0"/>
              <a:t>cases</a:t>
            </a:r>
            <a:endParaRPr lang="en-US" dirty="0"/>
          </a:p>
          <a:p>
            <a:pPr lvl="1"/>
            <a:r>
              <a:rPr lang="en-US" dirty="0"/>
              <a:t>First death </a:t>
            </a:r>
            <a:r>
              <a:rPr lang="en-US" dirty="0" smtClean="0"/>
              <a:t>experiences</a:t>
            </a:r>
            <a:endParaRPr lang="en-US" dirty="0"/>
          </a:p>
          <a:p>
            <a:pPr lvl="1"/>
            <a:r>
              <a:rPr lang="en-US" dirty="0"/>
              <a:t>Unexpected patient </a:t>
            </a:r>
            <a:r>
              <a:rPr lang="en-US" dirty="0" smtClean="0"/>
              <a:t>demise</a:t>
            </a:r>
            <a:endParaRPr lang="en-US" dirty="0"/>
          </a:p>
          <a:p>
            <a:endParaRPr lang="en-US" baseline="30000" dirty="0" smtClean="0"/>
          </a:p>
          <a:p>
            <a:pPr marL="0" indent="0">
              <a:buNone/>
            </a:pPr>
            <a:endParaRPr lang="en-US" baseline="30000" dirty="0" smtClean="0"/>
          </a:p>
        </p:txBody>
      </p:sp>
      <p:sp>
        <p:nvSpPr>
          <p:cNvPr id="5" name="Slide Number Placeholder 4"/>
          <p:cNvSpPr>
            <a:spLocks noGrp="1"/>
          </p:cNvSpPr>
          <p:nvPr>
            <p:ph type="sldNum" sz="quarter" idx="12"/>
          </p:nvPr>
        </p:nvSpPr>
        <p:spPr/>
        <p:txBody>
          <a:bodyPr/>
          <a:lstStyle/>
          <a:p>
            <a:fld id="{125894D6-8D97-4F5F-8FE9-35CAB6BDE8B4}" type="slidenum">
              <a:rPr lang="en-US" smtClean="0"/>
              <a:t>6</a:t>
            </a:fld>
            <a:endParaRPr lang="en-US" dirty="0"/>
          </a:p>
        </p:txBody>
      </p:sp>
      <p:sp>
        <p:nvSpPr>
          <p:cNvPr id="6" name="Footer Placeholder 5"/>
          <p:cNvSpPr>
            <a:spLocks noGrp="1"/>
          </p:cNvSpPr>
          <p:nvPr>
            <p:ph type="ftr" sz="quarter" idx="11"/>
          </p:nvPr>
        </p:nvSpPr>
        <p:spPr/>
        <p:txBody>
          <a:bodyPr/>
          <a:lstStyle/>
          <a:p>
            <a:r>
              <a:rPr lang="en-US" dirty="0" smtClean="0"/>
              <a:t>Module 6</a:t>
            </a:r>
            <a:endParaRPr lang="en-US" dirty="0"/>
          </a:p>
        </p:txBody>
      </p:sp>
    </p:spTree>
    <p:extLst>
      <p:ext uri="{BB962C8B-B14F-4D97-AF65-F5344CB8AC3E}">
        <p14:creationId xmlns:p14="http://schemas.microsoft.com/office/powerpoint/2010/main" val="3584325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Encounter</a:t>
            </a:r>
            <a:r>
              <a:rPr lang="en-US" baseline="30000" dirty="0" smtClean="0"/>
              <a:t>3,4</a:t>
            </a:r>
            <a:endParaRPr lang="en-US" dirty="0"/>
          </a:p>
        </p:txBody>
      </p:sp>
      <p:pic>
        <p:nvPicPr>
          <p:cNvPr id="7" name="Content Placeholder 6" descr="Not all adverse events are medical errors and not all medical errors are adverse events, but there is overlap between the two. Erros can be defined as near misses or preventable adverse events. Adverse events are either preventable or non-preventable. Negligent adverse events are a subset of preventable adverse events which are also a type of error.&#10;" title="Diagram of Error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458455"/>
            <a:ext cx="8229600" cy="4199852"/>
          </a:xfrm>
        </p:spPr>
      </p:pic>
      <p:sp>
        <p:nvSpPr>
          <p:cNvPr id="9" name="TextBox 8"/>
          <p:cNvSpPr txBox="1"/>
          <p:nvPr/>
        </p:nvSpPr>
        <p:spPr>
          <a:xfrm>
            <a:off x="228600" y="6172200"/>
            <a:ext cx="6312160" cy="923330"/>
          </a:xfrm>
          <a:prstGeom prst="rect">
            <a:avLst/>
          </a:prstGeom>
          <a:noFill/>
        </p:spPr>
        <p:txBody>
          <a:bodyPr wrap="square" rtlCol="0">
            <a:spAutoFit/>
          </a:bodyPr>
          <a:lstStyle/>
          <a:p>
            <a:r>
              <a:rPr lang="en-US" dirty="0" smtClean="0"/>
              <a:t>Adapted from </a:t>
            </a:r>
            <a:r>
              <a:rPr lang="en-US" dirty="0" err="1" smtClean="0"/>
              <a:t>Wachter</a:t>
            </a:r>
            <a:r>
              <a:rPr lang="en-US" dirty="0" smtClean="0"/>
              <a:t> RM</a:t>
            </a:r>
            <a:r>
              <a:rPr lang="en-US" dirty="0"/>
              <a:t>. Understanding patient safety. McGraw Hill Medical, 2012.</a:t>
            </a:r>
          </a:p>
          <a:p>
            <a:endParaRPr lang="en-US" dirty="0"/>
          </a:p>
        </p:txBody>
      </p:sp>
      <p:sp>
        <p:nvSpPr>
          <p:cNvPr id="4" name="Footer Placeholder 3"/>
          <p:cNvSpPr>
            <a:spLocks noGrp="1"/>
          </p:cNvSpPr>
          <p:nvPr>
            <p:ph type="ftr" sz="quarter" idx="11"/>
          </p:nvPr>
        </p:nvSpPr>
        <p:spPr/>
        <p:txBody>
          <a:bodyPr/>
          <a:lstStyle/>
          <a:p>
            <a:r>
              <a:rPr lang="en-US" smtClean="0"/>
              <a:t>Module 6</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t>7</a:t>
            </a:fld>
            <a:endParaRPr lang="en-US" dirty="0"/>
          </a:p>
        </p:txBody>
      </p:sp>
    </p:spTree>
    <p:extLst>
      <p:ext uri="{BB962C8B-B14F-4D97-AF65-F5344CB8AC3E}">
        <p14:creationId xmlns:p14="http://schemas.microsoft.com/office/powerpoint/2010/main" val="3268860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685800"/>
          </a:xfrm>
        </p:spPr>
        <p:txBody>
          <a:bodyPr>
            <a:normAutofit/>
          </a:bodyPr>
          <a:lstStyle/>
          <a:p>
            <a:r>
              <a:rPr lang="en-US" dirty="0" smtClean="0"/>
              <a:t>Second-Victim Concerns and Symptoms</a:t>
            </a:r>
            <a:endParaRPr lang="en-US" dirty="0"/>
          </a:p>
        </p:txBody>
      </p:sp>
      <p:graphicFrame>
        <p:nvGraphicFramePr>
          <p:cNvPr id="7" name="Table 6" descr="Concerns&#10;About the patient&#10;Is the patient/family okay?&#10;About me&#10;Will I be fired?&#10;Will I be sued?&#10;Will I lose my license?&#10;About peers&#10;What will my colleagues think?&#10;Will I ever be trusted again?&#10;About the next steps&#10;What happens next?&#10;&#10;Symptoms&#10;Extreme fatigue&#10;Sleep disturbances&#10;Rapid heart rate&#10;Increased blood pressure&#10;Muscle tension&#10;Rapid breathing&#10;Frustration&#10;Decreased job satisfaction&#10;Difficulty concentrating&#10;Flashbacks&#10;Loss of confidence&#10;Grief/remorse" title="Second-Victim Concerns and Symptoms"/>
          <p:cNvGraphicFramePr>
            <a:graphicFrameLocks noGrp="1"/>
          </p:cNvGraphicFramePr>
          <p:nvPr>
            <p:extLst>
              <p:ext uri="{D42A27DB-BD31-4B8C-83A1-F6EECF244321}">
                <p14:modId xmlns:p14="http://schemas.microsoft.com/office/powerpoint/2010/main" val="1203055199"/>
              </p:ext>
            </p:extLst>
          </p:nvPr>
        </p:nvGraphicFramePr>
        <p:xfrm>
          <a:off x="977895" y="1069939"/>
          <a:ext cx="7499230" cy="5309616"/>
        </p:xfrm>
        <a:graphic>
          <a:graphicData uri="http://schemas.openxmlformats.org/drawingml/2006/table">
            <a:tbl>
              <a:tblPr firstRow="1" bandRow="1">
                <a:tableStyleId>{7DF18680-E054-41AD-8BC1-D1AEF772440D}</a:tableStyleId>
              </a:tblPr>
              <a:tblGrid>
                <a:gridCol w="3594105"/>
                <a:gridCol w="3905125"/>
              </a:tblGrid>
              <a:tr h="370840">
                <a:tc>
                  <a:txBody>
                    <a:bodyPr/>
                    <a:lstStyle/>
                    <a:p>
                      <a:pPr algn="ctr"/>
                      <a:r>
                        <a:rPr lang="en-US" sz="2400" dirty="0" smtClean="0"/>
                        <a:t>CONCERNS</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SYMPTOMS</a:t>
                      </a:r>
                    </a:p>
                  </a:txBody>
                  <a:tcPr/>
                </a:tc>
              </a:tr>
              <a:tr h="370840">
                <a:tc>
                  <a:txBody>
                    <a:bodyPr/>
                    <a:lstStyle/>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About the patient</a:t>
                      </a:r>
                    </a:p>
                    <a:p>
                      <a:pPr marL="685800" marR="0" lvl="1"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Is the patient/family okay?</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About me</a:t>
                      </a:r>
                    </a:p>
                    <a:p>
                      <a:pPr marL="685800" marR="0" lvl="1"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Will I be fired?</a:t>
                      </a:r>
                    </a:p>
                    <a:p>
                      <a:pPr marL="685800" marR="0" lvl="1"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Will I be sued?</a:t>
                      </a:r>
                    </a:p>
                    <a:p>
                      <a:pPr marL="685800" marR="0" lvl="1"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Will I lose my license?</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About peers</a:t>
                      </a:r>
                    </a:p>
                    <a:p>
                      <a:pPr marL="685800" marR="0" lvl="1"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What will my colleagues think?</a:t>
                      </a:r>
                    </a:p>
                    <a:p>
                      <a:pPr marL="685800" marR="0" lvl="1"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Will I ever be trusted again?</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About the next steps</a:t>
                      </a:r>
                    </a:p>
                    <a:p>
                      <a:pPr marL="685800" marR="0" lvl="1"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smtClean="0">
                          <a:ln>
                            <a:noFill/>
                          </a:ln>
                          <a:solidFill>
                            <a:prstClr val="black"/>
                          </a:solidFill>
                          <a:effectLst/>
                          <a:uLnTx/>
                          <a:uFillTx/>
                          <a:latin typeface="+mn-lt"/>
                          <a:ea typeface="+mn-ea"/>
                          <a:cs typeface="+mn-cs"/>
                        </a:rPr>
                        <a:t>What happens next?</a:t>
                      </a:r>
                    </a:p>
                  </a:txBody>
                  <a:tcPr/>
                </a:tc>
                <a:tc>
                  <a:txBody>
                    <a:bodyPr/>
                    <a:lstStyle/>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Extreme fatigue</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Sleep disturbances</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Rapid heart rate</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Increased blood pressure</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Muscle tension</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Rapid breathing</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Frustration</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Decreased job satisfaction</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Difficulty concentrating</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Flashbacks</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Loss of confidence</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Grief/remorse</a:t>
                      </a:r>
                    </a:p>
                  </a:txBody>
                  <a:tcPr/>
                </a:tc>
              </a:tr>
            </a:tbl>
          </a:graphicData>
        </a:graphic>
      </p:graphicFrame>
      <p:sp>
        <p:nvSpPr>
          <p:cNvPr id="5" name="Footer Placeholder 4"/>
          <p:cNvSpPr>
            <a:spLocks noGrp="1"/>
          </p:cNvSpPr>
          <p:nvPr>
            <p:ph type="ftr" sz="quarter" idx="11"/>
          </p:nvPr>
        </p:nvSpPr>
        <p:spPr/>
        <p:txBody>
          <a:bodyPr/>
          <a:lstStyle/>
          <a:p>
            <a:r>
              <a:rPr lang="en-US" dirty="0" smtClean="0"/>
              <a:t>Module 6</a:t>
            </a:r>
            <a:endParaRPr lang="en-US" dirty="0"/>
          </a:p>
        </p:txBody>
      </p:sp>
      <p:sp>
        <p:nvSpPr>
          <p:cNvPr id="6" name="Slide Number Placeholder 5"/>
          <p:cNvSpPr>
            <a:spLocks noGrp="1"/>
          </p:cNvSpPr>
          <p:nvPr>
            <p:ph type="sldNum" sz="quarter" idx="12"/>
          </p:nvPr>
        </p:nvSpPr>
        <p:spPr/>
        <p:txBody>
          <a:bodyPr/>
          <a:lstStyle/>
          <a:p>
            <a:fld id="{125894D6-8D97-4F5F-8FE9-35CAB6BDE8B4}" type="slidenum">
              <a:rPr lang="en-US" smtClean="0"/>
              <a:t>8</a:t>
            </a:fld>
            <a:endParaRPr lang="en-US" dirty="0"/>
          </a:p>
        </p:txBody>
      </p:sp>
    </p:spTree>
    <p:extLst>
      <p:ext uri="{BB962C8B-B14F-4D97-AF65-F5344CB8AC3E}">
        <p14:creationId xmlns:p14="http://schemas.microsoft.com/office/powerpoint/2010/main" val="1647883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Second-Victim: Stages of Healing"/>
          <p:cNvSpPr>
            <a:spLocks noGrp="1"/>
          </p:cNvSpPr>
          <p:nvPr>
            <p:ph type="title"/>
          </p:nvPr>
        </p:nvSpPr>
        <p:spPr>
          <a:xfrm>
            <a:off x="457200" y="-125730"/>
            <a:ext cx="8305800" cy="1089660"/>
          </a:xfrm>
        </p:spPr>
        <p:txBody>
          <a:bodyPr>
            <a:normAutofit/>
          </a:bodyPr>
          <a:lstStyle/>
          <a:p>
            <a:r>
              <a:rPr lang="en-US" sz="2800" dirty="0" smtClean="0"/>
              <a:t>Second-Victim: </a:t>
            </a:r>
            <a:r>
              <a:rPr lang="en-US" sz="2800" dirty="0"/>
              <a:t>Stages of Healing </a:t>
            </a:r>
            <a:r>
              <a:rPr lang="en-US" sz="2800" dirty="0" smtClean="0"/>
              <a:t>-</a:t>
            </a:r>
            <a:r>
              <a:rPr lang="en-US" sz="2800" dirty="0"/>
              <a:t/>
            </a:r>
            <a:br>
              <a:rPr lang="en-US" sz="2800" dirty="0"/>
            </a:br>
            <a:r>
              <a:rPr lang="en-US" sz="2800" dirty="0" smtClean="0"/>
              <a:t>The </a:t>
            </a:r>
            <a:r>
              <a:rPr lang="en-US" sz="2800" dirty="0"/>
              <a:t>Recovery </a:t>
            </a:r>
            <a:r>
              <a:rPr lang="en-US" sz="2800" dirty="0" smtClean="0"/>
              <a:t>Trajectory</a:t>
            </a:r>
            <a:r>
              <a:rPr lang="en-US" sz="2800" baseline="30000" dirty="0"/>
              <a:t>5</a:t>
            </a:r>
            <a:endParaRPr lang="en-US" sz="2800" dirty="0"/>
          </a:p>
        </p:txBody>
      </p:sp>
      <p:pic>
        <p:nvPicPr>
          <p:cNvPr id="6" name="Picture 5" descr="The Recovery Trajectory has six stages: stage 1 chaos and accident response, stage 2 intrusive reflections, stage 3 restoring personal integrity, stage 4 enduring the inquisition, stage 5 obtaining emotional first aid, stage 6 moving on." title="Second victim stages of heal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295400"/>
            <a:ext cx="8522360" cy="4343400"/>
          </a:xfrm>
          <a:prstGeom prst="rect">
            <a:avLst/>
          </a:prstGeom>
        </p:spPr>
      </p:pic>
      <p:sp>
        <p:nvSpPr>
          <p:cNvPr id="4" name="Footer Placeholder 3"/>
          <p:cNvSpPr>
            <a:spLocks noGrp="1"/>
          </p:cNvSpPr>
          <p:nvPr>
            <p:ph type="ftr" sz="quarter" idx="11"/>
          </p:nvPr>
        </p:nvSpPr>
        <p:spPr/>
        <p:txBody>
          <a:bodyPr/>
          <a:lstStyle/>
          <a:p>
            <a:r>
              <a:rPr lang="en-US" dirty="0" smtClean="0"/>
              <a:t>Module 6</a:t>
            </a:r>
            <a:endParaRPr lang="en-US" dirty="0"/>
          </a:p>
        </p:txBody>
      </p:sp>
      <p:sp>
        <p:nvSpPr>
          <p:cNvPr id="5" name="Slide Number Placeholder 4"/>
          <p:cNvSpPr>
            <a:spLocks noGrp="1"/>
          </p:cNvSpPr>
          <p:nvPr>
            <p:ph type="sldNum" sz="quarter" idx="12"/>
          </p:nvPr>
        </p:nvSpPr>
        <p:spPr/>
        <p:txBody>
          <a:bodyPr/>
          <a:lstStyle/>
          <a:p>
            <a:fld id="{125894D6-8D97-4F5F-8FE9-35CAB6BDE8B4}" type="slidenum">
              <a:rPr lang="en-US" smtClean="0"/>
              <a:t>9</a:t>
            </a:fld>
            <a:endParaRPr lang="en-US" dirty="0"/>
          </a:p>
        </p:txBody>
      </p:sp>
    </p:spTree>
    <p:extLst>
      <p:ext uri="{BB962C8B-B14F-4D97-AF65-F5344CB8AC3E}">
        <p14:creationId xmlns:p14="http://schemas.microsoft.com/office/powerpoint/2010/main" val="1434282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Lst>
</file>

<file path=ppt/theme/theme1.xml><?xml version="1.0" encoding="utf-8"?>
<a:theme xmlns:a="http://schemas.openxmlformats.org/drawingml/2006/main" name="PatientSafetyPag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tientSafetyPag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3189</TotalTime>
  <Words>3164</Words>
  <Application>Microsoft Office PowerPoint</Application>
  <PresentationFormat>On-screen Show (4:3)</PresentationFormat>
  <Paragraphs>360</Paragraphs>
  <Slides>24</Slides>
  <Notes>24</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PatientSafetyPage1</vt:lpstr>
      <vt:lpstr>PatientSafetyPage2+</vt:lpstr>
      <vt:lpstr>Communication and Optimal Resolution  (CANDOR)  Toolkit</vt:lpstr>
      <vt:lpstr>Objectives</vt:lpstr>
      <vt:lpstr>Care for the Caregiver*</vt:lpstr>
      <vt:lpstr>Establishing a Care for the Caregiver Team</vt:lpstr>
      <vt:lpstr>Establish Care for the Caregiver Team Infrastructure</vt:lpstr>
      <vt:lpstr>Second-Victim Phenomena1,2</vt:lpstr>
      <vt:lpstr>Understanding the Encounter3,4</vt:lpstr>
      <vt:lpstr>Second-Victim Concerns and Symptoms</vt:lpstr>
      <vt:lpstr>Second-Victim: Stages of Healing - The Recovery Trajectory5</vt:lpstr>
      <vt:lpstr>Stage 1: Chaos and Accident Response</vt:lpstr>
      <vt:lpstr>Stage 2: Intrusive Reflections</vt:lpstr>
      <vt:lpstr>Stage 3: Restoring Personal Integrity</vt:lpstr>
      <vt:lpstr>Stage 4: Enduring the Inquisition</vt:lpstr>
      <vt:lpstr>Stage 5: Obtaining Emotional Support</vt:lpstr>
      <vt:lpstr>Stage 6: Moving On</vt:lpstr>
      <vt:lpstr>Providing Peer Support: Strategies  &amp; Interventions</vt:lpstr>
      <vt:lpstr>First Tier – “Local” Support</vt:lpstr>
      <vt:lpstr>Second Tier – Trained Peer Supporters</vt:lpstr>
      <vt:lpstr>Third-Tier – Expedited Referral Network</vt:lpstr>
      <vt:lpstr>Challenges to Providing Peer Support</vt:lpstr>
      <vt:lpstr>How to Provide Peer Support</vt:lpstr>
      <vt:lpstr>Peer Support Demonstration </vt:lpstr>
      <vt:lpstr>Emotional Group Debriefing</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dc:creator>
  <cp:lastModifiedBy>Windows User</cp:lastModifiedBy>
  <cp:revision>256</cp:revision>
  <dcterms:created xsi:type="dcterms:W3CDTF">2014-06-17T23:27:54Z</dcterms:created>
  <dcterms:modified xsi:type="dcterms:W3CDTF">2016-05-19T19:54:28Z</dcterms:modified>
</cp:coreProperties>
</file>