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17"/>
  </p:notesMasterIdLst>
  <p:sldIdLst>
    <p:sldId id="270" r:id="rId3"/>
    <p:sldId id="257" r:id="rId4"/>
    <p:sldId id="282" r:id="rId5"/>
    <p:sldId id="258" r:id="rId6"/>
    <p:sldId id="278" r:id="rId7"/>
    <p:sldId id="283" r:id="rId8"/>
    <p:sldId id="275" r:id="rId9"/>
    <p:sldId id="276" r:id="rId10"/>
    <p:sldId id="277" r:id="rId11"/>
    <p:sldId id="271" r:id="rId12"/>
    <p:sldId id="264" r:id="rId13"/>
    <p:sldId id="266" r:id="rId14"/>
    <p:sldId id="280" r:id="rId15"/>
    <p:sldId id="284" r:id="rId16"/>
  </p:sldIdLst>
  <p:sldSz cx="9144000" cy="6858000" type="screen4x3"/>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rman, Dawn" initials="DH" lastIdx="2" clrIdx="0"/>
  <p:cmAuthor id="2" name="Greising, Cynthia" initials="GC" lastIdx="6" clrIdx="1"/>
  <p:cmAuthor id="3" name="Cleary-Fishman, Marie" initials="CM" lastIdx="2" clrIdx="2">
    <p:extLst/>
  </p:cmAuthor>
  <p:cmAuthor id="4" name="AHRQ" initials="KAR" lastIdx="8"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5" autoAdjust="0"/>
    <p:restoredTop sz="64049" autoAdjust="0"/>
  </p:normalViewPr>
  <p:slideViewPr>
    <p:cSldViewPr>
      <p:cViewPr>
        <p:scale>
          <a:sx n="71" d="100"/>
          <a:sy n="71" d="100"/>
        </p:scale>
        <p:origin x="-1044" y="-72"/>
      </p:cViewPr>
      <p:guideLst>
        <p:guide orient="horz" pos="2160"/>
        <p:guide pos="2880"/>
      </p:guideLst>
    </p:cSldViewPr>
  </p:slideViewPr>
  <p:notesTextViewPr>
    <p:cViewPr>
      <p:scale>
        <a:sx n="1" d="1"/>
        <a:sy n="1" d="1"/>
      </p:scale>
      <p:origin x="0" y="0"/>
    </p:cViewPr>
  </p:notesTextViewPr>
  <p:sorterViewPr>
    <p:cViewPr>
      <p:scale>
        <a:sx n="100" d="100"/>
        <a:sy n="100" d="100"/>
      </p:scale>
      <p:origin x="0" y="2064"/>
    </p:cViewPr>
  </p:sorterViewPr>
  <p:notesViewPr>
    <p:cSldViewPr showGuides="1">
      <p:cViewPr varScale="1">
        <p:scale>
          <a:sx n="83" d="100"/>
          <a:sy n="83" d="100"/>
        </p:scale>
        <p:origin x="201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95BBF8-57FB-4EFD-A736-C9B9889F9DD0}" type="datetimeFigureOut">
              <a:rPr lang="en-US" smtClean="0"/>
              <a:t>5/19/2016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266BAD-3429-4F31-A13E-05FDEF1D0BEF}" type="slidenum">
              <a:rPr lang="en-US" smtClean="0"/>
              <a:t>‹#›</a:t>
            </a:fld>
            <a:endParaRPr lang="en-US" dirty="0"/>
          </a:p>
        </p:txBody>
      </p:sp>
    </p:spTree>
    <p:extLst>
      <p:ext uri="{BB962C8B-B14F-4D97-AF65-F5344CB8AC3E}">
        <p14:creationId xmlns:p14="http://schemas.microsoft.com/office/powerpoint/2010/main" val="1358262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Module 7 of the CANDOR Toolkit describes the resolution phase of the CANDOR process.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9600FE-7E08-4992-ABDB-16A9AAB04B5D}"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40616229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implementing the CANDOR process, the organization should consider the following factors when developing the compensation plan:</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Are there recognizable damages—that is, if the case went to court, would the law require compensation for those damages?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What would the cost of defending this claim be versus a well-thought-out compensation plan?  What are the costs of past cases? Analyze past data to determine the monetary value of resolution.</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What is occurring in your legal community regarding medical litigation?  What are trends related to decisions and settlement amounts?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These factors should be considered when analyzing the strengths and weaknesses of a case should it ultimately proceed to litigation.  The malpractice climate is different in each State, so organizations should be knowledgeable of the issues within their communities.</a:t>
            </a:r>
            <a:endParaRPr lang="en-US" dirty="0"/>
          </a:p>
        </p:txBody>
      </p:sp>
      <p:sp>
        <p:nvSpPr>
          <p:cNvPr id="4" name="Slide Number Placeholder 3"/>
          <p:cNvSpPr>
            <a:spLocks noGrp="1"/>
          </p:cNvSpPr>
          <p:nvPr>
            <p:ph type="sldNum" sz="quarter" idx="10"/>
          </p:nvPr>
        </p:nvSpPr>
        <p:spPr/>
        <p:txBody>
          <a:bodyPr/>
          <a:lstStyle/>
          <a:p>
            <a:fld id="{2B266BAD-3429-4F31-A13E-05FDEF1D0BEF}" type="slidenum">
              <a:rPr lang="en-US" smtClean="0"/>
              <a:t>10</a:t>
            </a:fld>
            <a:endParaRPr lang="en-US" dirty="0"/>
          </a:p>
        </p:txBody>
      </p:sp>
    </p:spTree>
    <p:extLst>
      <p:ext uri="{BB962C8B-B14F-4D97-AF65-F5344CB8AC3E}">
        <p14:creationId xmlns:p14="http://schemas.microsoft.com/office/powerpoint/2010/main" val="4092415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determining compensation for an adverse event, many aspects of compensation should be considered, including those that are not necessarily obvious.  Valuation is a methodical approach that considers many of those aspects: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“Specials” are nonmedical expenses, such as a mortgage payment, children's tuition, or other expenses that would pose a hardship for the patient or family due to the adverse event.</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Out-of-pocket expenses include any co-payments or additional expenses that the patient/family has to pay related to the adverse event.</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Intangibles, including pain and suffering and embarrassment.</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Potential future injuries that may result from the adverse event.</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Lost income potential and loss of quality of life.  This is often age-related and estimated to be greater in younger individuals.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Liability defense costs—be mindful of litigation value, especially for punitive damage States.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Where appropriate, experts in life expectancy, a life care planner, economist, actuaries, and financial planners can help the organization understand other potential factors that should be considered when developing the compensation package after an adverse event.</a:t>
            </a:r>
            <a:endParaRPr lang="en-US" dirty="0"/>
          </a:p>
        </p:txBody>
      </p:sp>
      <p:sp>
        <p:nvSpPr>
          <p:cNvPr id="4" name="Slide Number Placeholder 3"/>
          <p:cNvSpPr>
            <a:spLocks noGrp="1"/>
          </p:cNvSpPr>
          <p:nvPr>
            <p:ph type="sldNum" sz="quarter" idx="10"/>
          </p:nvPr>
        </p:nvSpPr>
        <p:spPr/>
        <p:txBody>
          <a:bodyPr/>
          <a:lstStyle/>
          <a:p>
            <a:fld id="{2B266BAD-3429-4F31-A13E-05FDEF1D0BEF}" type="slidenum">
              <a:rPr lang="en-US" smtClean="0"/>
              <a:t>11</a:t>
            </a:fld>
            <a:endParaRPr lang="en-US" dirty="0"/>
          </a:p>
        </p:txBody>
      </p:sp>
    </p:spTree>
    <p:extLst>
      <p:ext uri="{BB962C8B-B14F-4D97-AF65-F5344CB8AC3E}">
        <p14:creationId xmlns:p14="http://schemas.microsoft.com/office/powerpoint/2010/main" val="33452214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19100" y="4191000"/>
            <a:ext cx="6019800" cy="4114800"/>
          </a:xfrm>
        </p:spPr>
        <p:txBody>
          <a:bodyPr/>
          <a:lstStyle/>
          <a:p>
            <a:r>
              <a:rPr lang="en-US" sz="1200" kern="1200" dirty="0" smtClean="0">
                <a:solidFill>
                  <a:schemeClr val="tx1"/>
                </a:solidFill>
                <a:effectLst/>
                <a:latin typeface="+mn-lt"/>
                <a:ea typeface="+mn-ea"/>
                <a:cs typeface="+mn-cs"/>
              </a:rPr>
              <a:t>A number of metrics can compare organizational performance both before and after the CANDOR process has been implemented to demonstrate improvement. These metrics include organizational performance relative to adverse events, financial impact, as well as other indirect impact measures, which could include other areas for improvement in patient safety and quality. Use the Building the Business Case for CANDOR worksheet for more information on performance metrics. </a:t>
            </a:r>
            <a:r>
              <a:rPr lang="en-US" baseline="0" dirty="0" smtClean="0"/>
              <a:t> </a:t>
            </a:r>
            <a:endParaRPr lang="en-US" dirty="0" smtClean="0"/>
          </a:p>
        </p:txBody>
      </p:sp>
      <p:sp>
        <p:nvSpPr>
          <p:cNvPr id="4" name="Slide Number Placeholder 3"/>
          <p:cNvSpPr>
            <a:spLocks noGrp="1"/>
          </p:cNvSpPr>
          <p:nvPr>
            <p:ph type="sldNum" sz="quarter" idx="10"/>
          </p:nvPr>
        </p:nvSpPr>
        <p:spPr/>
        <p:txBody>
          <a:bodyPr/>
          <a:lstStyle/>
          <a:p>
            <a:fld id="{2B266BAD-3429-4F31-A13E-05FDEF1D0BEF}" type="slidenum">
              <a:rPr lang="en-US" smtClean="0"/>
              <a:t>12</a:t>
            </a:fld>
            <a:endParaRPr lang="en-US" dirty="0"/>
          </a:p>
        </p:txBody>
      </p:sp>
    </p:spTree>
    <p:extLst>
      <p:ext uri="{BB962C8B-B14F-4D97-AF65-F5344CB8AC3E}">
        <p14:creationId xmlns:p14="http://schemas.microsoft.com/office/powerpoint/2010/main" val="35066820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culture of safety requires open and ongoing communication with both internal and external groups to demonstrate the organization’s vision and interest in collaborating with key stakeholders to sustain the resolution process.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Staff who need to participate, coordinate, and align among internal groups include: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Insurance/Claims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Finance</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Legal (internal and outside trial counsel)</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Clinical (medical/nursing and other caregiver staff)</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external groups with which the organization should continue to engage in the process include: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Other health systems and insurance carriers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Plaintiff’s bar</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Courts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Resolution component of the CANDOR process will take time. Resolution of an event presents an opportunity for organizational learning and sustainment of change, which will be discussed in Module 8 of the CANDOR Toolkit.</a:t>
            </a:r>
            <a:endParaRPr lang="en-US" dirty="0"/>
          </a:p>
        </p:txBody>
      </p:sp>
      <p:sp>
        <p:nvSpPr>
          <p:cNvPr id="4" name="Slide Number Placeholder 3"/>
          <p:cNvSpPr>
            <a:spLocks noGrp="1"/>
          </p:cNvSpPr>
          <p:nvPr>
            <p:ph type="sldNum" sz="quarter" idx="10"/>
          </p:nvPr>
        </p:nvSpPr>
        <p:spPr/>
        <p:txBody>
          <a:bodyPr/>
          <a:lstStyle/>
          <a:p>
            <a:fld id="{2B266BAD-3429-4F31-A13E-05FDEF1D0BEF}" type="slidenum">
              <a:rPr lang="en-US" smtClean="0"/>
              <a:t>13</a:t>
            </a:fld>
            <a:endParaRPr lang="en-US" dirty="0"/>
          </a:p>
        </p:txBody>
      </p:sp>
    </p:spTree>
    <p:extLst>
      <p:ext uri="{BB962C8B-B14F-4D97-AF65-F5344CB8AC3E}">
        <p14:creationId xmlns:p14="http://schemas.microsoft.com/office/powerpoint/2010/main" val="16182099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266BAD-3429-4F31-A13E-05FDEF1D0BEF}" type="slidenum">
              <a:rPr lang="en-US" smtClean="0"/>
              <a:t>14</a:t>
            </a:fld>
            <a:endParaRPr lang="en-US" dirty="0"/>
          </a:p>
        </p:txBody>
      </p:sp>
    </p:spTree>
    <p:extLst>
      <p:ext uri="{BB962C8B-B14F-4D97-AF65-F5344CB8AC3E}">
        <p14:creationId xmlns:p14="http://schemas.microsoft.com/office/powerpoint/2010/main" val="4000449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adverse patient events occur, the patient and their family are looking for answers to the basic who, what, where, when, and ultimately, why questions.  A well developed resolution process, as defined in the CANDOR</a:t>
            </a:r>
            <a:r>
              <a:rPr lang="en-US" sz="1200" u="sng"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process, can help provide answers to the patient and family, as well as staff.  This module will help an organization understand key resolution concepts and their relationship to adverse events.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objectives of this module are to:</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Define the CANDOR Resolution component and its importance in the CANDOR process.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List the steps of the resolution process and the roles of the resolution team and other stakeholders.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Identify the differences in the resolution process before and after CANDOR implementation.</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B266BAD-3429-4F31-A13E-05FDEF1D0BEF}" type="slidenum">
              <a:rPr lang="en-US" smtClean="0"/>
              <a:t>2</a:t>
            </a:fld>
            <a:endParaRPr lang="en-US" dirty="0"/>
          </a:p>
        </p:txBody>
      </p:sp>
    </p:spTree>
    <p:extLst>
      <p:ext uri="{BB962C8B-B14F-4D97-AF65-F5344CB8AC3E}">
        <p14:creationId xmlns:p14="http://schemas.microsoft.com/office/powerpoint/2010/main" val="2255487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Resolution is defined as the action of solving a problem, dispute, or contentious matter.  Resolution in the CANDOR process involves actions associated with addressing the patient, family, and staff expectations. The main objective of resolution in the CANDOR process is to meet the needs and expectations of the patient. Not doing this can lead to a loss of trust from the patient.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component of the overall process can lead to a financial settlement, but might not always lead to resolution of all issues related to the adverse event. Following patient harm events, the patient and/or family might sue the caregiver and/or organization, especially if a “deny and defend” approach is taken.  However, litigation is not always a patient’s or family’s first instinct after an adverse event, so it is important to recognize the importance of disclosure and resolution in addressing unresolved needs or issues to prevent litigation and identify opportunities for improvement. </a:t>
            </a:r>
            <a:endParaRPr lang="en-US" dirty="0"/>
          </a:p>
        </p:txBody>
      </p:sp>
      <p:sp>
        <p:nvSpPr>
          <p:cNvPr id="4" name="Slide Number Placeholder 3"/>
          <p:cNvSpPr>
            <a:spLocks noGrp="1"/>
          </p:cNvSpPr>
          <p:nvPr>
            <p:ph type="sldNum" sz="quarter" idx="10"/>
          </p:nvPr>
        </p:nvSpPr>
        <p:spPr/>
        <p:txBody>
          <a:bodyPr/>
          <a:lstStyle/>
          <a:p>
            <a:fld id="{2B266BAD-3429-4F31-A13E-05FDEF1D0BEF}" type="slidenum">
              <a:rPr lang="en-US" smtClean="0"/>
              <a:t>3</a:t>
            </a:fld>
            <a:endParaRPr lang="en-US" dirty="0"/>
          </a:p>
        </p:txBody>
      </p:sp>
    </p:spTree>
    <p:extLst>
      <p:ext uri="{BB962C8B-B14F-4D97-AF65-F5344CB8AC3E}">
        <p14:creationId xmlns:p14="http://schemas.microsoft.com/office/powerpoint/2010/main" val="22020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9600" y="4191000"/>
            <a:ext cx="5791200" cy="4724400"/>
          </a:xfrm>
        </p:spPr>
        <p:txBody>
          <a:bodyPr/>
          <a:lstStyle/>
          <a:p>
            <a:r>
              <a:rPr lang="en-US" sz="1200" kern="1200" dirty="0" smtClean="0">
                <a:solidFill>
                  <a:schemeClr val="tx1"/>
                </a:solidFill>
                <a:effectLst/>
                <a:latin typeface="+mn-lt"/>
                <a:ea typeface="+mn-ea"/>
                <a:cs typeface="+mn-cs"/>
              </a:rPr>
              <a:t>Resolution is a key component of the CANDOR process. It is not a one-time occurrence and can be revisited throughout the CANDOR process. Resolution addresses the needs and concerns of patients after an adverse event. Patients want to hear from their care providers and/or the organization an explanation of what happened and a heartfelt and sincere apology for the adverse event.  Patients want to know what will be done to prevent the event from happening again. The patient and/or family might also want to participate in this process so other patients won’t be harmed.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key activities of the Resolution team include: </a:t>
            </a:r>
          </a:p>
          <a:p>
            <a:pPr marL="228600" lvl="0" indent="-228600">
              <a:buFont typeface="+mj-lt"/>
              <a:buAutoNum type="arabicPeriod"/>
            </a:pPr>
            <a:r>
              <a:rPr lang="en-US" sz="1200" kern="1200" dirty="0" smtClean="0">
                <a:solidFill>
                  <a:schemeClr val="tx1"/>
                </a:solidFill>
                <a:effectLst/>
                <a:latin typeface="+mn-lt"/>
                <a:ea typeface="+mn-ea"/>
                <a:cs typeface="+mn-cs"/>
              </a:rPr>
              <a:t>Compensating quickly and fairly when inappropriate medical care causes harm.  The speed with which resolution occurs is important to the success of the effort. A team of representatives from finance, risk management, clinical staff, administration, and others should decide on appropriate compensation as soon as possible.</a:t>
            </a:r>
          </a:p>
          <a:p>
            <a:pPr marL="228600" lvl="0" indent="-228600">
              <a:buFont typeface="+mj-lt"/>
              <a:buAutoNum type="arabicPeriod"/>
            </a:pPr>
            <a:r>
              <a:rPr lang="en-US" sz="1200" kern="1200" dirty="0" smtClean="0">
                <a:solidFill>
                  <a:schemeClr val="tx1"/>
                </a:solidFill>
                <a:effectLst/>
                <a:latin typeface="+mn-lt"/>
                <a:ea typeface="+mn-ea"/>
                <a:cs typeface="+mn-cs"/>
              </a:rPr>
              <a:t>Providing staff and caregiver support as quickly and fairly as possible. The Care for the Caregiver program should be in place to support effective resolution.</a:t>
            </a:r>
          </a:p>
          <a:p>
            <a:pPr marL="228600" lvl="0" indent="-228600">
              <a:buFont typeface="+mj-lt"/>
              <a:buAutoNum type="arabicPeriod"/>
            </a:pPr>
            <a:r>
              <a:rPr lang="en-US" sz="1200" kern="1200" dirty="0" smtClean="0">
                <a:solidFill>
                  <a:schemeClr val="tx1"/>
                </a:solidFill>
                <a:effectLst/>
                <a:latin typeface="+mn-lt"/>
                <a:ea typeface="+mn-ea"/>
                <a:cs typeface="+mn-cs"/>
              </a:rPr>
              <a:t>Creating a learning organization in which patient harm is reduced through ongoing learning from patient experiences.  Creating a learning organization is one of the most important outcomes in the CANDOR process.  When harm occurs, patients often express the desire to protect others from future events.  Becoming a learning organization supports the goal of preventing similar harm to patients in the future.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More information on supporting staff and creating a learning organization will be presented in the remaining modules. </a:t>
            </a:r>
            <a:endParaRPr lang="en-US" dirty="0"/>
          </a:p>
          <a:p>
            <a:endParaRPr lang="en-US" dirty="0"/>
          </a:p>
        </p:txBody>
      </p:sp>
      <p:sp>
        <p:nvSpPr>
          <p:cNvPr id="4" name="Slide Number Placeholder 3"/>
          <p:cNvSpPr>
            <a:spLocks noGrp="1"/>
          </p:cNvSpPr>
          <p:nvPr>
            <p:ph type="sldNum" sz="quarter" idx="10"/>
          </p:nvPr>
        </p:nvSpPr>
        <p:spPr/>
        <p:txBody>
          <a:bodyPr/>
          <a:lstStyle/>
          <a:p>
            <a:fld id="{2B266BAD-3429-4F31-A13E-05FDEF1D0BEF}" type="slidenum">
              <a:rPr lang="en-US" smtClean="0"/>
              <a:t>4</a:t>
            </a:fld>
            <a:endParaRPr lang="en-US" dirty="0"/>
          </a:p>
        </p:txBody>
      </p:sp>
    </p:spTree>
    <p:extLst>
      <p:ext uri="{BB962C8B-B14F-4D97-AF65-F5344CB8AC3E}">
        <p14:creationId xmlns:p14="http://schemas.microsoft.com/office/powerpoint/2010/main" val="2959261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28600" y="4267200"/>
            <a:ext cx="6324600" cy="4114800"/>
          </a:xfrm>
        </p:spPr>
        <p:txBody>
          <a:bodyPr/>
          <a:lstStyle/>
          <a:p>
            <a:r>
              <a:rPr lang="en-US" sz="1200" kern="1200" dirty="0" smtClean="0">
                <a:solidFill>
                  <a:schemeClr val="tx1"/>
                </a:solidFill>
                <a:effectLst/>
                <a:latin typeface="+mn-lt"/>
                <a:ea typeface="+mn-ea"/>
                <a:cs typeface="+mn-cs"/>
              </a:rPr>
              <a:t>It is important that clinical practitioners, risk management/claims, and financial and legal personnel have the same understanding and approach to the resolution of an adverse event. The organization should establish a CANDOR resolution team that supports this collaboration to work together to re-establish trust with the patient.  The resolution team should have a commitment to the CANDOR process and vision, and have knowledge and experience in the following:</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Active listening skills—listener tells the speaker what they hear to assure and confirm understanding.</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Empathy—the ability to understand another person’s condition from their perspective.</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Ability to clearly communicate, mediate, and negotiate. These skills include nonverbal communication, attentive listening, managing stress in the moment, and the ability to recognize and understand one’s own emotions and those of the person you are communicating with. Mediating, or the ability to facilitate agreement or compromise between people, is key to an effective resolution process.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Ability to distinguish and separate process components: explanation, apology, prevention, and resolution process.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Legal knowledge of compensation calculations to help in developing a financial resolution, as appropriate.</a:t>
            </a:r>
            <a:endParaRPr lang="en-US" baseline="0" dirty="0" smtClean="0"/>
          </a:p>
        </p:txBody>
      </p:sp>
      <p:sp>
        <p:nvSpPr>
          <p:cNvPr id="4" name="Slide Number Placeholder 3"/>
          <p:cNvSpPr>
            <a:spLocks noGrp="1"/>
          </p:cNvSpPr>
          <p:nvPr>
            <p:ph type="sldNum" sz="quarter" idx="10"/>
          </p:nvPr>
        </p:nvSpPr>
        <p:spPr/>
        <p:txBody>
          <a:bodyPr/>
          <a:lstStyle/>
          <a:p>
            <a:fld id="{2B266BAD-3429-4F31-A13E-05FDEF1D0BEF}" type="slidenum">
              <a:rPr lang="en-US" smtClean="0"/>
              <a:t>5</a:t>
            </a:fld>
            <a:endParaRPr lang="en-US" dirty="0"/>
          </a:p>
        </p:txBody>
      </p:sp>
    </p:spTree>
    <p:extLst>
      <p:ext uri="{BB962C8B-B14F-4D97-AF65-F5344CB8AC3E}">
        <p14:creationId xmlns:p14="http://schemas.microsoft.com/office/powerpoint/2010/main" val="3153005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3400" y="4267200"/>
            <a:ext cx="5791200" cy="3276600"/>
          </a:xfrm>
        </p:spPr>
        <p:txBody>
          <a:bodyPr/>
          <a:lstStyle/>
          <a:p>
            <a:r>
              <a:rPr lang="en-US" sz="1200" kern="1200" dirty="0" smtClean="0">
                <a:solidFill>
                  <a:schemeClr val="tx1"/>
                </a:solidFill>
                <a:effectLst/>
                <a:latin typeface="+mn-lt"/>
                <a:ea typeface="+mn-ea"/>
                <a:cs typeface="+mn-cs"/>
              </a:rPr>
              <a:t>A resolution team in a CANDOR process environment needs access to a variety of both internal and external resources.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For the internal organizational resources, clinical, claims/finance, and legal personnel must be coordinated and integrated. This coordination ensures that all are working with the same goal and approach in resolving the CANDOR event.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external resources are typically external consultants who serve as ad hoc members of the core team, who can help assess some of the intangibles. Typically, this ad hoc group consists of experts in:</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Life expectancy/quality of life</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Life care planners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Actuaries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Economists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Financial planners</a:t>
            </a:r>
            <a:endParaRPr lang="en-US" dirty="0"/>
          </a:p>
        </p:txBody>
      </p:sp>
      <p:sp>
        <p:nvSpPr>
          <p:cNvPr id="4" name="Slide Number Placeholder 3"/>
          <p:cNvSpPr>
            <a:spLocks noGrp="1"/>
          </p:cNvSpPr>
          <p:nvPr>
            <p:ph type="sldNum" sz="quarter" idx="10"/>
          </p:nvPr>
        </p:nvSpPr>
        <p:spPr/>
        <p:txBody>
          <a:bodyPr/>
          <a:lstStyle/>
          <a:p>
            <a:fld id="{2B266BAD-3429-4F31-A13E-05FDEF1D0BEF}" type="slidenum">
              <a:rPr lang="en-US" smtClean="0"/>
              <a:t>6</a:t>
            </a:fld>
            <a:endParaRPr lang="en-US" dirty="0"/>
          </a:p>
        </p:txBody>
      </p:sp>
    </p:spTree>
    <p:extLst>
      <p:ext uri="{BB962C8B-B14F-4D97-AF65-F5344CB8AC3E}">
        <p14:creationId xmlns:p14="http://schemas.microsoft.com/office/powerpoint/2010/main" val="3153005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steps in the Resolution component are focused on re-establishing trust with the patient and/or family. The steps to reestablish trust with the patient and/or family include an apology, compensation, and a show of organizational commitment to improvement.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the CANDOR process, open and transparent communication with patients and families supports the patient’s and/or family’s need for an explanation of the patient harm event.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Some organizations choose to involve patients/families in some manner in the event analysis process.  By doing so, the organization can demonstrate its commitment to making sure steps are taken to prevent a similar event from occurring in the future. Patients and family members, just like clinicians and other staff, have a desire to ensure that other patients and families do not experience similar harm events.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Not every adverse event deserves compensation, and not every patient or family wants financial compensation. However, patients and/or families frequently want to feel they are part of the improvement process.  Assuming this role can help them regain trust in their care providers and the organization. </a:t>
            </a:r>
            <a:endParaRPr lang="en-US" baseline="0" dirty="0" smtClean="0"/>
          </a:p>
          <a:p>
            <a:pPr marL="0" indent="0">
              <a:buNone/>
            </a:pPr>
            <a:endParaRPr lang="en-US" dirty="0"/>
          </a:p>
        </p:txBody>
      </p:sp>
      <p:sp>
        <p:nvSpPr>
          <p:cNvPr id="4" name="Slide Number Placeholder 3"/>
          <p:cNvSpPr>
            <a:spLocks noGrp="1"/>
          </p:cNvSpPr>
          <p:nvPr>
            <p:ph type="sldNum" sz="quarter" idx="10"/>
          </p:nvPr>
        </p:nvSpPr>
        <p:spPr/>
        <p:txBody>
          <a:bodyPr/>
          <a:lstStyle/>
          <a:p>
            <a:fld id="{2B266BAD-3429-4F31-A13E-05FDEF1D0BEF}" type="slidenum">
              <a:rPr lang="en-US" smtClean="0"/>
              <a:t>7</a:t>
            </a:fld>
            <a:endParaRPr lang="en-US" dirty="0"/>
          </a:p>
        </p:txBody>
      </p:sp>
    </p:spTree>
    <p:extLst>
      <p:ext uri="{BB962C8B-B14F-4D97-AF65-F5344CB8AC3E}">
        <p14:creationId xmlns:p14="http://schemas.microsoft.com/office/powerpoint/2010/main" val="34509310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first step of the Resolution component is to apologize for the adverse event. This apology is a regretful acknowledgement of the event by the care provider and/or the organization. The purpose for this apology is to begin to re-establish trust with the patient and the patient’s family.  A CANDOR event apology should consist of the following components: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Taking responsibility—This is not admitting guilt, but rather admitting that an adverse event occurred while the patient was under your care or in your organization.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Showing remorse—When speaking with the patient and/or family, it is important to show your honest emotions and feelings, and allow them to see how this event has affected you. There is also a difference in just saying the words “I’m sorry” and really saying the words with empathy.</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Making restitution—In the initial disclosure of the adverse event, caregivers need to be careful </a:t>
            </a:r>
            <a:r>
              <a:rPr lang="en-US" sz="1200" b="1" kern="1200" dirty="0" smtClean="0">
                <a:solidFill>
                  <a:schemeClr val="tx1"/>
                </a:solidFill>
                <a:effectLst/>
                <a:latin typeface="+mn-lt"/>
                <a:ea typeface="+mn-ea"/>
                <a:cs typeface="+mn-cs"/>
              </a:rPr>
              <a:t>not</a:t>
            </a:r>
            <a:r>
              <a:rPr lang="en-US" sz="1200" kern="1200" dirty="0" smtClean="0">
                <a:solidFill>
                  <a:schemeClr val="tx1"/>
                </a:solidFill>
                <a:effectLst/>
                <a:latin typeface="+mn-lt"/>
                <a:ea typeface="+mn-ea"/>
                <a:cs typeface="+mn-cs"/>
              </a:rPr>
              <a:t> to promise things to patients and families. When the conversation turns to resolution after the event analysis has been completed, the organization should know whether the standard of care has been met or not, and whether it plans to financially compensate the patient/family or make other offers to help the patient/family feel whole again.</a:t>
            </a:r>
            <a:endParaRPr lang="en-US" dirty="0"/>
          </a:p>
        </p:txBody>
      </p:sp>
      <p:sp>
        <p:nvSpPr>
          <p:cNvPr id="4" name="Slide Number Placeholder 3"/>
          <p:cNvSpPr>
            <a:spLocks noGrp="1"/>
          </p:cNvSpPr>
          <p:nvPr>
            <p:ph type="sldNum" sz="quarter" idx="10"/>
          </p:nvPr>
        </p:nvSpPr>
        <p:spPr/>
        <p:txBody>
          <a:bodyPr/>
          <a:lstStyle/>
          <a:p>
            <a:fld id="{2B266BAD-3429-4F31-A13E-05FDEF1D0BEF}" type="slidenum">
              <a:rPr lang="en-US" smtClean="0"/>
              <a:t>8</a:t>
            </a:fld>
            <a:endParaRPr lang="en-US" dirty="0"/>
          </a:p>
        </p:txBody>
      </p:sp>
    </p:spTree>
    <p:extLst>
      <p:ext uri="{BB962C8B-B14F-4D97-AF65-F5344CB8AC3E}">
        <p14:creationId xmlns:p14="http://schemas.microsoft.com/office/powerpoint/2010/main" val="29425173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Although compensation is not appropriate in every resolution of an adverse event, organizations should develop a compensation plan as part of the CANDOR process. Determining whether or not a patient/family will be compensated after an adverse event is the individual organization’s decision. A multidisciplinary team should convene to make decisions about compensation and often includes representatives from finance, clinical, quality/patient safety/risk, and administration.</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CANDOR process supports a culture of safety, where the resolution process attempts to control the conversation by creating and managing expectations with internal and external groups. This is accomplished by the resolution team. </a:t>
            </a:r>
            <a:endParaRPr lang="en-US" dirty="0"/>
          </a:p>
        </p:txBody>
      </p:sp>
      <p:sp>
        <p:nvSpPr>
          <p:cNvPr id="4" name="Slide Number Placeholder 3"/>
          <p:cNvSpPr>
            <a:spLocks noGrp="1"/>
          </p:cNvSpPr>
          <p:nvPr>
            <p:ph type="sldNum" sz="quarter" idx="10"/>
          </p:nvPr>
        </p:nvSpPr>
        <p:spPr/>
        <p:txBody>
          <a:bodyPr/>
          <a:lstStyle/>
          <a:p>
            <a:fld id="{2B266BAD-3429-4F31-A13E-05FDEF1D0BEF}" type="slidenum">
              <a:rPr lang="en-US" smtClean="0"/>
              <a:t>9</a:t>
            </a:fld>
            <a:endParaRPr lang="en-US" dirty="0"/>
          </a:p>
        </p:txBody>
      </p:sp>
    </p:spTree>
    <p:extLst>
      <p:ext uri="{BB962C8B-B14F-4D97-AF65-F5344CB8AC3E}">
        <p14:creationId xmlns:p14="http://schemas.microsoft.com/office/powerpoint/2010/main" val="1235690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303553D2-72FD-47F7-BE1D-3195B2271F8F}" type="datetime1">
              <a:rPr lang="en-US" smtClean="0"/>
              <a:t>5/19/2016</a:t>
            </a:fld>
            <a:endParaRPr lang="en-US" dirty="0"/>
          </a:p>
        </p:txBody>
      </p:sp>
      <p:sp>
        <p:nvSpPr>
          <p:cNvPr id="5" name="Footer Placeholder 4"/>
          <p:cNvSpPr>
            <a:spLocks noGrp="1"/>
          </p:cNvSpPr>
          <p:nvPr>
            <p:ph type="ftr" sz="quarter" idx="11"/>
          </p:nvPr>
        </p:nvSpPr>
        <p:spPr>
          <a:xfrm>
            <a:off x="6096000" y="6400800"/>
            <a:ext cx="2895600" cy="365125"/>
          </a:xfrm>
        </p:spPr>
        <p:txBody>
          <a:bodyPr/>
          <a:lstStyle>
            <a:lvl1pPr>
              <a:defRPr>
                <a:solidFill>
                  <a:schemeClr val="bg1"/>
                </a:solidFill>
              </a:defRPr>
            </a:lvl1pPr>
          </a:lstStyle>
          <a:p>
            <a:r>
              <a:rPr lang="en-US" dirty="0" smtClean="0"/>
              <a:t>Module 7</a:t>
            </a:r>
            <a:endParaRPr lang="en-US" dirty="0"/>
          </a:p>
        </p:txBody>
      </p:sp>
      <p:sp>
        <p:nvSpPr>
          <p:cNvPr id="6" name="Slide Number Placeholder 5"/>
          <p:cNvSpPr>
            <a:spLocks noGrp="1"/>
          </p:cNvSpPr>
          <p:nvPr>
            <p:ph type="sldNum" sz="quarter" idx="12"/>
          </p:nvPr>
        </p:nvSpPr>
        <p:spPr>
          <a:xfrm>
            <a:off x="7010400" y="6400800"/>
            <a:ext cx="2133600" cy="365125"/>
          </a:xfrm>
        </p:spPr>
        <p:txBody>
          <a:bodyPr/>
          <a:lstStyle>
            <a:lvl1pPr>
              <a:defRPr>
                <a:solidFill>
                  <a:schemeClr val="bg1"/>
                </a:solidFill>
              </a:defRPr>
            </a:lvl1pPr>
          </a:lstStyle>
          <a:p>
            <a:fld id="{13CF9079-E7DC-4828-A4CC-563045F9E8C6}" type="slidenum">
              <a:rPr lang="en-US" smtClean="0"/>
              <a:pPr/>
              <a:t>‹#›</a:t>
            </a:fld>
            <a:endParaRPr lang="en-US" dirty="0"/>
          </a:p>
        </p:txBody>
      </p:sp>
    </p:spTree>
    <p:extLst>
      <p:ext uri="{BB962C8B-B14F-4D97-AF65-F5344CB8AC3E}">
        <p14:creationId xmlns:p14="http://schemas.microsoft.com/office/powerpoint/2010/main" val="2693660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58472-7F44-4E8B-87BA-46F30289E23B}" type="datetime1">
              <a:rPr lang="en-US" smtClean="0"/>
              <a:t>5/19/2016</a:t>
            </a:fld>
            <a:endParaRPr lang="en-US" dirty="0"/>
          </a:p>
        </p:txBody>
      </p:sp>
      <p:sp>
        <p:nvSpPr>
          <p:cNvPr id="5" name="Footer Placeholder 4"/>
          <p:cNvSpPr>
            <a:spLocks noGrp="1"/>
          </p:cNvSpPr>
          <p:nvPr>
            <p:ph type="ftr" sz="quarter" idx="11"/>
          </p:nvPr>
        </p:nvSpPr>
        <p:spPr/>
        <p:txBody>
          <a:bodyPr/>
          <a:lstStyle/>
          <a:p>
            <a:r>
              <a:rPr lang="en-US" dirty="0" smtClean="0"/>
              <a:t>Module 7</a:t>
            </a:r>
            <a:endParaRPr lang="en-US" dirty="0"/>
          </a:p>
        </p:txBody>
      </p:sp>
      <p:sp>
        <p:nvSpPr>
          <p:cNvPr id="6" name="Slide Number Placeholder 5"/>
          <p:cNvSpPr>
            <a:spLocks noGrp="1"/>
          </p:cNvSpPr>
          <p:nvPr>
            <p:ph type="sldNum" sz="quarter" idx="12"/>
          </p:nvPr>
        </p:nvSpPr>
        <p:spPr/>
        <p:txBody>
          <a:bodyPr/>
          <a:lstStyle/>
          <a:p>
            <a:fld id="{13CF9079-E7DC-4828-A4CC-563045F9E8C6}" type="slidenum">
              <a:rPr lang="en-US" smtClean="0"/>
              <a:t>‹#›</a:t>
            </a:fld>
            <a:endParaRPr lang="en-US" dirty="0"/>
          </a:p>
        </p:txBody>
      </p:sp>
    </p:spTree>
    <p:extLst>
      <p:ext uri="{BB962C8B-B14F-4D97-AF65-F5344CB8AC3E}">
        <p14:creationId xmlns:p14="http://schemas.microsoft.com/office/powerpoint/2010/main" val="2780143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752600"/>
            <a:ext cx="2057400" cy="4373563"/>
          </a:xfrm>
        </p:spPr>
        <p:txBody>
          <a:bodyPr vert="eaVert"/>
          <a:lstStyle>
            <a:lvl1pPr>
              <a:defRPr>
                <a:solidFill>
                  <a:schemeClr val="tx1"/>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752600"/>
            <a:ext cx="6019800" cy="4373563"/>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6DAFCDC7-0C70-441D-A7F2-43829EC463BB}" type="datetime1">
              <a:rPr lang="en-US" smtClean="0"/>
              <a:t>5/19/2016</a:t>
            </a:fld>
            <a:endParaRPr lang="en-US" dirty="0"/>
          </a:p>
        </p:txBody>
      </p:sp>
      <p:sp>
        <p:nvSpPr>
          <p:cNvPr id="5" name="Footer Placeholder 4"/>
          <p:cNvSpPr>
            <a:spLocks noGrp="1"/>
          </p:cNvSpPr>
          <p:nvPr>
            <p:ph type="ftr" sz="quarter" idx="11"/>
          </p:nvPr>
        </p:nvSpPr>
        <p:spPr/>
        <p:txBody>
          <a:bodyPr/>
          <a:lstStyle/>
          <a:p>
            <a:r>
              <a:rPr lang="en-US" dirty="0" smtClean="0"/>
              <a:t>Module 7</a:t>
            </a:r>
            <a:endParaRPr lang="en-US" dirty="0"/>
          </a:p>
        </p:txBody>
      </p:sp>
      <p:sp>
        <p:nvSpPr>
          <p:cNvPr id="6" name="Slide Number Placeholder 5"/>
          <p:cNvSpPr>
            <a:spLocks noGrp="1"/>
          </p:cNvSpPr>
          <p:nvPr>
            <p:ph type="sldNum" sz="quarter" idx="12"/>
          </p:nvPr>
        </p:nvSpPr>
        <p:spPr/>
        <p:txBody>
          <a:bodyPr/>
          <a:lstStyle/>
          <a:p>
            <a:fld id="{13CF9079-E7DC-4828-A4CC-563045F9E8C6}" type="slidenum">
              <a:rPr lang="en-US" smtClean="0"/>
              <a:t>‹#›</a:t>
            </a:fld>
            <a:endParaRPr lang="en-US" dirty="0"/>
          </a:p>
        </p:txBody>
      </p:sp>
    </p:spTree>
    <p:extLst>
      <p:ext uri="{BB962C8B-B14F-4D97-AF65-F5344CB8AC3E}">
        <p14:creationId xmlns:p14="http://schemas.microsoft.com/office/powerpoint/2010/main" val="2470396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F4358059-EC5D-4DD6-96DA-238692672235}" type="datetime1">
              <a:rPr lang="en-US" smtClean="0"/>
              <a:t>5/19/2016</a:t>
            </a:fld>
            <a:endParaRPr lang="en-US" dirty="0"/>
          </a:p>
        </p:txBody>
      </p:sp>
      <p:sp>
        <p:nvSpPr>
          <p:cNvPr id="5" name="Footer Placeholder 4"/>
          <p:cNvSpPr>
            <a:spLocks noGrp="1"/>
          </p:cNvSpPr>
          <p:nvPr>
            <p:ph type="ftr" sz="quarter" idx="11"/>
          </p:nvPr>
        </p:nvSpPr>
        <p:spPr/>
        <p:txBody>
          <a:bodyPr/>
          <a:lstStyle/>
          <a:p>
            <a:r>
              <a:rPr lang="en-US" dirty="0" smtClean="0"/>
              <a:t>Module 7</a:t>
            </a:r>
            <a:endParaRPr lang="en-US" dirty="0"/>
          </a:p>
        </p:txBody>
      </p:sp>
      <p:sp>
        <p:nvSpPr>
          <p:cNvPr id="6" name="Slide Number Placeholder 5"/>
          <p:cNvSpPr>
            <a:spLocks noGrp="1"/>
          </p:cNvSpPr>
          <p:nvPr>
            <p:ph type="sldNum" sz="quarter" idx="12"/>
          </p:nvPr>
        </p:nvSpPr>
        <p:spPr/>
        <p:txBody>
          <a:bodyPr/>
          <a:lstStyle/>
          <a:p>
            <a:fld id="{125894D6-8D97-4F5F-8FE9-35CAB6BDE8B4}" type="slidenum">
              <a:rPr lang="en-US" smtClean="0"/>
              <a:t>‹#›</a:t>
            </a:fld>
            <a:endParaRPr lang="en-US" dirty="0"/>
          </a:p>
        </p:txBody>
      </p:sp>
    </p:spTree>
    <p:extLst>
      <p:ext uri="{BB962C8B-B14F-4D97-AF65-F5344CB8AC3E}">
        <p14:creationId xmlns:p14="http://schemas.microsoft.com/office/powerpoint/2010/main" val="363024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990600"/>
            <a:ext cx="8229600" cy="51355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5A86BD4-2668-44D9-8C15-AD39DA0CFF79}" type="datetime1">
              <a:rPr lang="en-US" smtClean="0"/>
              <a:t>5/19/2016</a:t>
            </a:fld>
            <a:endParaRPr lang="en-US" dirty="0"/>
          </a:p>
        </p:txBody>
      </p:sp>
      <p:sp>
        <p:nvSpPr>
          <p:cNvPr id="5" name="Footer Placeholder 4"/>
          <p:cNvSpPr>
            <a:spLocks noGrp="1"/>
          </p:cNvSpPr>
          <p:nvPr>
            <p:ph type="ftr" sz="quarter" idx="11"/>
          </p:nvPr>
        </p:nvSpPr>
        <p:spPr/>
        <p:txBody>
          <a:bodyPr/>
          <a:lstStyle/>
          <a:p>
            <a:r>
              <a:rPr lang="en-US" dirty="0" smtClean="0"/>
              <a:t>Module 7</a:t>
            </a:r>
            <a:endParaRPr lang="en-US" dirty="0"/>
          </a:p>
        </p:txBody>
      </p:sp>
      <p:sp>
        <p:nvSpPr>
          <p:cNvPr id="6" name="Slide Number Placeholder 5"/>
          <p:cNvSpPr>
            <a:spLocks noGrp="1"/>
          </p:cNvSpPr>
          <p:nvPr>
            <p:ph type="sldNum" sz="quarter" idx="12"/>
          </p:nvPr>
        </p:nvSpPr>
        <p:spPr/>
        <p:txBody>
          <a:bodyPr/>
          <a:lstStyle/>
          <a:p>
            <a:fld id="{125894D6-8D97-4F5F-8FE9-35CAB6BDE8B4}" type="slidenum">
              <a:rPr lang="en-US" smtClean="0"/>
              <a:t>‹#›</a:t>
            </a:fld>
            <a:endParaRPr lang="en-US" dirty="0"/>
          </a:p>
        </p:txBody>
      </p:sp>
    </p:spTree>
    <p:extLst>
      <p:ext uri="{BB962C8B-B14F-4D97-AF65-F5344CB8AC3E}">
        <p14:creationId xmlns:p14="http://schemas.microsoft.com/office/powerpoint/2010/main" val="2867307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610469A4-7607-4F77-BCBC-95CEFFD52A5C}" type="datetime1">
              <a:rPr lang="en-US" smtClean="0"/>
              <a:t>5/19/2016</a:t>
            </a:fld>
            <a:endParaRPr lang="en-US" dirty="0"/>
          </a:p>
        </p:txBody>
      </p:sp>
      <p:sp>
        <p:nvSpPr>
          <p:cNvPr id="5" name="Footer Placeholder 4"/>
          <p:cNvSpPr>
            <a:spLocks noGrp="1"/>
          </p:cNvSpPr>
          <p:nvPr>
            <p:ph type="ftr" sz="quarter" idx="11"/>
          </p:nvPr>
        </p:nvSpPr>
        <p:spPr/>
        <p:txBody>
          <a:bodyPr/>
          <a:lstStyle/>
          <a:p>
            <a:r>
              <a:rPr lang="en-US" dirty="0" smtClean="0"/>
              <a:t>Module 7</a:t>
            </a:r>
            <a:endParaRPr lang="en-US" dirty="0"/>
          </a:p>
        </p:txBody>
      </p:sp>
      <p:sp>
        <p:nvSpPr>
          <p:cNvPr id="6" name="Slide Number Placeholder 5"/>
          <p:cNvSpPr>
            <a:spLocks noGrp="1"/>
          </p:cNvSpPr>
          <p:nvPr>
            <p:ph type="sldNum" sz="quarter" idx="12"/>
          </p:nvPr>
        </p:nvSpPr>
        <p:spPr/>
        <p:txBody>
          <a:bodyPr/>
          <a:lstStyle/>
          <a:p>
            <a:fld id="{125894D6-8D97-4F5F-8FE9-35CAB6BDE8B4}" type="slidenum">
              <a:rPr lang="en-US" smtClean="0"/>
              <a:t>‹#›</a:t>
            </a:fld>
            <a:endParaRPr lang="en-US" dirty="0"/>
          </a:p>
        </p:txBody>
      </p:sp>
    </p:spTree>
    <p:extLst>
      <p:ext uri="{BB962C8B-B14F-4D97-AF65-F5344CB8AC3E}">
        <p14:creationId xmlns:p14="http://schemas.microsoft.com/office/powerpoint/2010/main" val="3252406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E4D789-F590-4102-81DC-A52BE2387840}" type="datetime1">
              <a:rPr lang="en-US" smtClean="0"/>
              <a:t>5/19/2016</a:t>
            </a:fld>
            <a:endParaRPr lang="en-US" dirty="0"/>
          </a:p>
        </p:txBody>
      </p:sp>
      <p:sp>
        <p:nvSpPr>
          <p:cNvPr id="6" name="Footer Placeholder 5"/>
          <p:cNvSpPr>
            <a:spLocks noGrp="1"/>
          </p:cNvSpPr>
          <p:nvPr>
            <p:ph type="ftr" sz="quarter" idx="11"/>
          </p:nvPr>
        </p:nvSpPr>
        <p:spPr/>
        <p:txBody>
          <a:bodyPr/>
          <a:lstStyle/>
          <a:p>
            <a:r>
              <a:rPr lang="en-US" dirty="0" smtClean="0"/>
              <a:t>Module 7</a:t>
            </a:r>
            <a:endParaRPr lang="en-US" dirty="0"/>
          </a:p>
        </p:txBody>
      </p:sp>
      <p:sp>
        <p:nvSpPr>
          <p:cNvPr id="7" name="Slide Number Placeholder 6"/>
          <p:cNvSpPr>
            <a:spLocks noGrp="1"/>
          </p:cNvSpPr>
          <p:nvPr>
            <p:ph type="sldNum" sz="quarter" idx="12"/>
          </p:nvPr>
        </p:nvSpPr>
        <p:spPr/>
        <p:txBody>
          <a:bodyPr/>
          <a:lstStyle/>
          <a:p>
            <a:fld id="{125894D6-8D97-4F5F-8FE9-35CAB6BDE8B4}" type="slidenum">
              <a:rPr lang="en-US" smtClean="0"/>
              <a:t>‹#›</a:t>
            </a:fld>
            <a:endParaRPr lang="en-US" dirty="0"/>
          </a:p>
        </p:txBody>
      </p:sp>
    </p:spTree>
    <p:extLst>
      <p:ext uri="{BB962C8B-B14F-4D97-AF65-F5344CB8AC3E}">
        <p14:creationId xmlns:p14="http://schemas.microsoft.com/office/powerpoint/2010/main" val="14446095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43000"/>
            <a:ext cx="4040188" cy="1031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143000"/>
            <a:ext cx="4041775" cy="1031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5060AF-7FD0-4AD5-AF3C-12B96ED2C730}" type="datetime1">
              <a:rPr lang="en-US" smtClean="0"/>
              <a:t>5/19/2016</a:t>
            </a:fld>
            <a:endParaRPr lang="en-US" dirty="0"/>
          </a:p>
        </p:txBody>
      </p:sp>
      <p:sp>
        <p:nvSpPr>
          <p:cNvPr id="8" name="Footer Placeholder 7"/>
          <p:cNvSpPr>
            <a:spLocks noGrp="1"/>
          </p:cNvSpPr>
          <p:nvPr>
            <p:ph type="ftr" sz="quarter" idx="11"/>
          </p:nvPr>
        </p:nvSpPr>
        <p:spPr/>
        <p:txBody>
          <a:bodyPr/>
          <a:lstStyle/>
          <a:p>
            <a:r>
              <a:rPr lang="en-US" dirty="0" smtClean="0"/>
              <a:t>Module 7</a:t>
            </a:r>
            <a:endParaRPr lang="en-US" dirty="0"/>
          </a:p>
        </p:txBody>
      </p:sp>
      <p:sp>
        <p:nvSpPr>
          <p:cNvPr id="9" name="Slide Number Placeholder 8"/>
          <p:cNvSpPr>
            <a:spLocks noGrp="1"/>
          </p:cNvSpPr>
          <p:nvPr>
            <p:ph type="sldNum" sz="quarter" idx="12"/>
          </p:nvPr>
        </p:nvSpPr>
        <p:spPr/>
        <p:txBody>
          <a:bodyPr/>
          <a:lstStyle/>
          <a:p>
            <a:fld id="{125894D6-8D97-4F5F-8FE9-35CAB6BDE8B4}" type="slidenum">
              <a:rPr lang="en-US" smtClean="0"/>
              <a:t>‹#›</a:t>
            </a:fld>
            <a:endParaRPr lang="en-US" dirty="0"/>
          </a:p>
        </p:txBody>
      </p:sp>
    </p:spTree>
    <p:extLst>
      <p:ext uri="{BB962C8B-B14F-4D97-AF65-F5344CB8AC3E}">
        <p14:creationId xmlns:p14="http://schemas.microsoft.com/office/powerpoint/2010/main" val="3473343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26BF34-868D-46DE-A3BF-E9D3D0DC75FD}" type="datetime1">
              <a:rPr lang="en-US" smtClean="0"/>
              <a:t>5/19/2016</a:t>
            </a:fld>
            <a:endParaRPr lang="en-US" dirty="0"/>
          </a:p>
        </p:txBody>
      </p:sp>
      <p:sp>
        <p:nvSpPr>
          <p:cNvPr id="4" name="Footer Placeholder 3"/>
          <p:cNvSpPr>
            <a:spLocks noGrp="1"/>
          </p:cNvSpPr>
          <p:nvPr>
            <p:ph type="ftr" sz="quarter" idx="11"/>
          </p:nvPr>
        </p:nvSpPr>
        <p:spPr/>
        <p:txBody>
          <a:bodyPr/>
          <a:lstStyle/>
          <a:p>
            <a:r>
              <a:rPr lang="en-US" dirty="0" smtClean="0"/>
              <a:t>Module 7</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a:t>
            </a:fld>
            <a:endParaRPr lang="en-US" dirty="0"/>
          </a:p>
        </p:txBody>
      </p:sp>
    </p:spTree>
    <p:extLst>
      <p:ext uri="{BB962C8B-B14F-4D97-AF65-F5344CB8AC3E}">
        <p14:creationId xmlns:p14="http://schemas.microsoft.com/office/powerpoint/2010/main" val="42399904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5590BD-84B8-4253-8989-06C4E07FFF95}" type="datetime1">
              <a:rPr lang="en-US" smtClean="0"/>
              <a:t>5/19/2016</a:t>
            </a:fld>
            <a:endParaRPr lang="en-US" dirty="0"/>
          </a:p>
        </p:txBody>
      </p:sp>
      <p:sp>
        <p:nvSpPr>
          <p:cNvPr id="3" name="Footer Placeholder 2"/>
          <p:cNvSpPr>
            <a:spLocks noGrp="1"/>
          </p:cNvSpPr>
          <p:nvPr>
            <p:ph type="ftr" sz="quarter" idx="11"/>
          </p:nvPr>
        </p:nvSpPr>
        <p:spPr/>
        <p:txBody>
          <a:bodyPr/>
          <a:lstStyle/>
          <a:p>
            <a:r>
              <a:rPr lang="en-US" dirty="0" smtClean="0"/>
              <a:t>Module 7</a:t>
            </a:r>
            <a:endParaRPr lang="en-US" dirty="0"/>
          </a:p>
        </p:txBody>
      </p:sp>
      <p:sp>
        <p:nvSpPr>
          <p:cNvPr id="4" name="Slide Number Placeholder 3"/>
          <p:cNvSpPr>
            <a:spLocks noGrp="1"/>
          </p:cNvSpPr>
          <p:nvPr>
            <p:ph type="sldNum" sz="quarter" idx="12"/>
          </p:nvPr>
        </p:nvSpPr>
        <p:spPr/>
        <p:txBody>
          <a:bodyPr/>
          <a:lstStyle/>
          <a:p>
            <a:fld id="{125894D6-8D97-4F5F-8FE9-35CAB6BDE8B4}" type="slidenum">
              <a:rPr lang="en-US" smtClean="0"/>
              <a:t>‹#›</a:t>
            </a:fld>
            <a:endParaRPr lang="en-US" dirty="0"/>
          </a:p>
        </p:txBody>
      </p:sp>
    </p:spTree>
    <p:extLst>
      <p:ext uri="{BB962C8B-B14F-4D97-AF65-F5344CB8AC3E}">
        <p14:creationId xmlns:p14="http://schemas.microsoft.com/office/powerpoint/2010/main" val="19948498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6413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914400"/>
            <a:ext cx="5111750" cy="5211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914400"/>
            <a:ext cx="3008313" cy="5211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AEF43E5A-00EC-44DE-80FC-2569DE015352}" type="datetime1">
              <a:rPr lang="en-US" smtClean="0"/>
              <a:t>5/19/2016</a:t>
            </a:fld>
            <a:endParaRPr lang="en-US" dirty="0"/>
          </a:p>
        </p:txBody>
      </p:sp>
      <p:sp>
        <p:nvSpPr>
          <p:cNvPr id="6" name="Footer Placeholder 5"/>
          <p:cNvSpPr>
            <a:spLocks noGrp="1"/>
          </p:cNvSpPr>
          <p:nvPr>
            <p:ph type="ftr" sz="quarter" idx="11"/>
          </p:nvPr>
        </p:nvSpPr>
        <p:spPr/>
        <p:txBody>
          <a:bodyPr/>
          <a:lstStyle/>
          <a:p>
            <a:r>
              <a:rPr lang="en-US" dirty="0" smtClean="0"/>
              <a:t>Module 7</a:t>
            </a:r>
            <a:endParaRPr lang="en-US" dirty="0"/>
          </a:p>
        </p:txBody>
      </p:sp>
      <p:sp>
        <p:nvSpPr>
          <p:cNvPr id="7" name="Slide Number Placeholder 6"/>
          <p:cNvSpPr>
            <a:spLocks noGrp="1"/>
          </p:cNvSpPr>
          <p:nvPr>
            <p:ph type="sldNum" sz="quarter" idx="12"/>
          </p:nvPr>
        </p:nvSpPr>
        <p:spPr/>
        <p:txBody>
          <a:bodyPr/>
          <a:lstStyle/>
          <a:p>
            <a:fld id="{125894D6-8D97-4F5F-8FE9-35CAB6BDE8B4}" type="slidenum">
              <a:rPr lang="en-US" smtClean="0"/>
              <a:t>‹#›</a:t>
            </a:fld>
            <a:endParaRPr lang="en-US" dirty="0"/>
          </a:p>
        </p:txBody>
      </p:sp>
    </p:spTree>
    <p:extLst>
      <p:ext uri="{BB962C8B-B14F-4D97-AF65-F5344CB8AC3E}">
        <p14:creationId xmlns:p14="http://schemas.microsoft.com/office/powerpoint/2010/main" val="2370369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D53779-0171-4F48-B0BB-BB5DE4D2FBF4}" type="datetime1">
              <a:rPr lang="en-US" smtClean="0"/>
              <a:t>5/19/2016</a:t>
            </a:fld>
            <a:endParaRPr lang="en-US" dirty="0"/>
          </a:p>
        </p:txBody>
      </p:sp>
      <p:sp>
        <p:nvSpPr>
          <p:cNvPr id="5" name="Footer Placeholder 4"/>
          <p:cNvSpPr>
            <a:spLocks noGrp="1"/>
          </p:cNvSpPr>
          <p:nvPr>
            <p:ph type="ftr" sz="quarter" idx="11"/>
          </p:nvPr>
        </p:nvSpPr>
        <p:spPr/>
        <p:txBody>
          <a:bodyPr/>
          <a:lstStyle/>
          <a:p>
            <a:r>
              <a:rPr lang="en-US" dirty="0" smtClean="0"/>
              <a:t>Module 7</a:t>
            </a:r>
            <a:endParaRPr lang="en-US" dirty="0"/>
          </a:p>
        </p:txBody>
      </p:sp>
      <p:sp>
        <p:nvSpPr>
          <p:cNvPr id="6" name="Slide Number Placeholder 5"/>
          <p:cNvSpPr>
            <a:spLocks noGrp="1"/>
          </p:cNvSpPr>
          <p:nvPr>
            <p:ph type="sldNum" sz="quarter" idx="12"/>
          </p:nvPr>
        </p:nvSpPr>
        <p:spPr/>
        <p:txBody>
          <a:bodyPr/>
          <a:lstStyle/>
          <a:p>
            <a:fld id="{13CF9079-E7DC-4828-A4CC-563045F9E8C6}" type="slidenum">
              <a:rPr lang="en-US" smtClean="0"/>
              <a:t>‹#›</a:t>
            </a:fld>
            <a:endParaRPr lang="en-US" dirty="0"/>
          </a:p>
        </p:txBody>
      </p:sp>
    </p:spTree>
    <p:extLst>
      <p:ext uri="{BB962C8B-B14F-4D97-AF65-F5344CB8AC3E}">
        <p14:creationId xmlns:p14="http://schemas.microsoft.com/office/powerpoint/2010/main" val="216835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914399"/>
            <a:ext cx="5486400" cy="3813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61261D-EBC3-43A4-B113-ED73A5FD5CA8}" type="datetime1">
              <a:rPr lang="en-US" smtClean="0"/>
              <a:t>5/19/2016</a:t>
            </a:fld>
            <a:endParaRPr lang="en-US" dirty="0"/>
          </a:p>
        </p:txBody>
      </p:sp>
      <p:sp>
        <p:nvSpPr>
          <p:cNvPr id="6" name="Footer Placeholder 5"/>
          <p:cNvSpPr>
            <a:spLocks noGrp="1"/>
          </p:cNvSpPr>
          <p:nvPr>
            <p:ph type="ftr" sz="quarter" idx="11"/>
          </p:nvPr>
        </p:nvSpPr>
        <p:spPr/>
        <p:txBody>
          <a:bodyPr/>
          <a:lstStyle/>
          <a:p>
            <a:r>
              <a:rPr lang="en-US" dirty="0" smtClean="0"/>
              <a:t>Module 7</a:t>
            </a:r>
            <a:endParaRPr lang="en-US" dirty="0"/>
          </a:p>
        </p:txBody>
      </p:sp>
      <p:sp>
        <p:nvSpPr>
          <p:cNvPr id="7" name="Slide Number Placeholder 6"/>
          <p:cNvSpPr>
            <a:spLocks noGrp="1"/>
          </p:cNvSpPr>
          <p:nvPr>
            <p:ph type="sldNum" sz="quarter" idx="12"/>
          </p:nvPr>
        </p:nvSpPr>
        <p:spPr/>
        <p:txBody>
          <a:bodyPr/>
          <a:lstStyle/>
          <a:p>
            <a:fld id="{125894D6-8D97-4F5F-8FE9-35CAB6BDE8B4}" type="slidenum">
              <a:rPr lang="en-US" smtClean="0"/>
              <a:t>‹#›</a:t>
            </a:fld>
            <a:endParaRPr lang="en-US" dirty="0"/>
          </a:p>
        </p:txBody>
      </p:sp>
    </p:spTree>
    <p:extLst>
      <p:ext uri="{BB962C8B-B14F-4D97-AF65-F5344CB8AC3E}">
        <p14:creationId xmlns:p14="http://schemas.microsoft.com/office/powerpoint/2010/main" val="23159015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F04F81-BD33-4966-8164-4B75FA3704E9}" type="datetime1">
              <a:rPr lang="en-US" smtClean="0"/>
              <a:t>5/19/2016</a:t>
            </a:fld>
            <a:endParaRPr lang="en-US" dirty="0"/>
          </a:p>
        </p:txBody>
      </p:sp>
      <p:sp>
        <p:nvSpPr>
          <p:cNvPr id="5" name="Footer Placeholder 4"/>
          <p:cNvSpPr>
            <a:spLocks noGrp="1"/>
          </p:cNvSpPr>
          <p:nvPr>
            <p:ph type="ftr" sz="quarter" idx="11"/>
          </p:nvPr>
        </p:nvSpPr>
        <p:spPr/>
        <p:txBody>
          <a:bodyPr/>
          <a:lstStyle/>
          <a:p>
            <a:r>
              <a:rPr lang="en-US" dirty="0" smtClean="0"/>
              <a:t>Module 7</a:t>
            </a:r>
            <a:endParaRPr lang="en-US" dirty="0"/>
          </a:p>
        </p:txBody>
      </p:sp>
      <p:sp>
        <p:nvSpPr>
          <p:cNvPr id="6" name="Slide Number Placeholder 5"/>
          <p:cNvSpPr>
            <a:spLocks noGrp="1"/>
          </p:cNvSpPr>
          <p:nvPr>
            <p:ph type="sldNum" sz="quarter" idx="12"/>
          </p:nvPr>
        </p:nvSpPr>
        <p:spPr/>
        <p:txBody>
          <a:bodyPr/>
          <a:lstStyle/>
          <a:p>
            <a:fld id="{125894D6-8D97-4F5F-8FE9-35CAB6BDE8B4}" type="slidenum">
              <a:rPr lang="en-US" smtClean="0"/>
              <a:t>‹#›</a:t>
            </a:fld>
            <a:endParaRPr lang="en-US" dirty="0"/>
          </a:p>
        </p:txBody>
      </p:sp>
    </p:spTree>
    <p:extLst>
      <p:ext uri="{BB962C8B-B14F-4D97-AF65-F5344CB8AC3E}">
        <p14:creationId xmlns:p14="http://schemas.microsoft.com/office/powerpoint/2010/main" val="306268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211763"/>
          </a:xfrm>
        </p:spPr>
        <p:txBody>
          <a:bodyPr vert="eaVert"/>
          <a:lstStyle>
            <a:lvl1pPr>
              <a:defRPr>
                <a:solidFill>
                  <a:schemeClr val="tx1"/>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914400"/>
            <a:ext cx="6019800" cy="5211763"/>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F58BC67-A9CD-4280-A99B-47EBC658DED4}" type="datetime1">
              <a:rPr lang="en-US" smtClean="0"/>
              <a:t>5/19/2016</a:t>
            </a:fld>
            <a:endParaRPr lang="en-US" dirty="0"/>
          </a:p>
        </p:txBody>
      </p:sp>
      <p:sp>
        <p:nvSpPr>
          <p:cNvPr id="5" name="Footer Placeholder 4"/>
          <p:cNvSpPr>
            <a:spLocks noGrp="1"/>
          </p:cNvSpPr>
          <p:nvPr>
            <p:ph type="ftr" sz="quarter" idx="11"/>
          </p:nvPr>
        </p:nvSpPr>
        <p:spPr/>
        <p:txBody>
          <a:bodyPr/>
          <a:lstStyle/>
          <a:p>
            <a:r>
              <a:rPr lang="en-US" dirty="0" smtClean="0"/>
              <a:t>Module 7</a:t>
            </a:r>
            <a:endParaRPr lang="en-US" dirty="0"/>
          </a:p>
        </p:txBody>
      </p:sp>
      <p:sp>
        <p:nvSpPr>
          <p:cNvPr id="6" name="Slide Number Placeholder 5"/>
          <p:cNvSpPr>
            <a:spLocks noGrp="1"/>
          </p:cNvSpPr>
          <p:nvPr>
            <p:ph type="sldNum" sz="quarter" idx="12"/>
          </p:nvPr>
        </p:nvSpPr>
        <p:spPr/>
        <p:txBody>
          <a:bodyPr/>
          <a:lstStyle/>
          <a:p>
            <a:fld id="{125894D6-8D97-4F5F-8FE9-35CAB6BDE8B4}" type="slidenum">
              <a:rPr lang="en-US" smtClean="0"/>
              <a:t>‹#›</a:t>
            </a:fld>
            <a:endParaRPr lang="en-US" dirty="0"/>
          </a:p>
        </p:txBody>
      </p:sp>
    </p:spTree>
    <p:extLst>
      <p:ext uri="{BB962C8B-B14F-4D97-AF65-F5344CB8AC3E}">
        <p14:creationId xmlns:p14="http://schemas.microsoft.com/office/powerpoint/2010/main" val="3514907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568D899B-CE6D-4F63-831D-65485B89A1AA}" type="datetime1">
              <a:rPr lang="en-US" smtClean="0"/>
              <a:t>5/19/2016</a:t>
            </a:fld>
            <a:endParaRPr lang="en-US" dirty="0"/>
          </a:p>
        </p:txBody>
      </p:sp>
      <p:sp>
        <p:nvSpPr>
          <p:cNvPr id="5" name="Footer Placeholder 4"/>
          <p:cNvSpPr>
            <a:spLocks noGrp="1"/>
          </p:cNvSpPr>
          <p:nvPr>
            <p:ph type="ftr" sz="quarter" idx="11"/>
          </p:nvPr>
        </p:nvSpPr>
        <p:spPr/>
        <p:txBody>
          <a:bodyPr/>
          <a:lstStyle/>
          <a:p>
            <a:r>
              <a:rPr lang="en-US" dirty="0" smtClean="0"/>
              <a:t>Module 7</a:t>
            </a:r>
            <a:endParaRPr lang="en-US" dirty="0"/>
          </a:p>
        </p:txBody>
      </p:sp>
      <p:sp>
        <p:nvSpPr>
          <p:cNvPr id="6" name="Slide Number Placeholder 5"/>
          <p:cNvSpPr>
            <a:spLocks noGrp="1"/>
          </p:cNvSpPr>
          <p:nvPr>
            <p:ph type="sldNum" sz="quarter" idx="12"/>
          </p:nvPr>
        </p:nvSpPr>
        <p:spPr/>
        <p:txBody>
          <a:bodyPr/>
          <a:lstStyle/>
          <a:p>
            <a:fld id="{13CF9079-E7DC-4828-A4CC-563045F9E8C6}" type="slidenum">
              <a:rPr lang="en-US" smtClean="0"/>
              <a:t>‹#›</a:t>
            </a:fld>
            <a:endParaRPr lang="en-US" dirty="0"/>
          </a:p>
        </p:txBody>
      </p:sp>
    </p:spTree>
    <p:extLst>
      <p:ext uri="{BB962C8B-B14F-4D97-AF65-F5344CB8AC3E}">
        <p14:creationId xmlns:p14="http://schemas.microsoft.com/office/powerpoint/2010/main" val="3178396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297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8C06F072-A634-40EF-84F1-2AE124B9F8E8}" type="datetime1">
              <a:rPr lang="en-US" smtClean="0"/>
              <a:t>5/19/2016</a:t>
            </a:fld>
            <a:endParaRPr lang="en-US" dirty="0"/>
          </a:p>
        </p:txBody>
      </p:sp>
      <p:sp>
        <p:nvSpPr>
          <p:cNvPr id="6" name="Footer Placeholder 5"/>
          <p:cNvSpPr>
            <a:spLocks noGrp="1"/>
          </p:cNvSpPr>
          <p:nvPr>
            <p:ph type="ftr" sz="quarter" idx="11"/>
          </p:nvPr>
        </p:nvSpPr>
        <p:spPr/>
        <p:txBody>
          <a:bodyPr/>
          <a:lstStyle/>
          <a:p>
            <a:r>
              <a:rPr lang="en-US" dirty="0" smtClean="0"/>
              <a:t>Module 7</a:t>
            </a:r>
            <a:endParaRPr lang="en-US" dirty="0"/>
          </a:p>
        </p:txBody>
      </p:sp>
      <p:sp>
        <p:nvSpPr>
          <p:cNvPr id="7" name="Slide Number Placeholder 6"/>
          <p:cNvSpPr>
            <a:spLocks noGrp="1"/>
          </p:cNvSpPr>
          <p:nvPr>
            <p:ph type="sldNum" sz="quarter" idx="12"/>
          </p:nvPr>
        </p:nvSpPr>
        <p:spPr/>
        <p:txBody>
          <a:bodyPr/>
          <a:lstStyle/>
          <a:p>
            <a:fld id="{13CF9079-E7DC-4828-A4CC-563045F9E8C6}" type="slidenum">
              <a:rPr lang="en-US" smtClean="0"/>
              <a:t>‹#›</a:t>
            </a:fld>
            <a:endParaRPr lang="en-US" dirty="0"/>
          </a:p>
        </p:txBody>
      </p:sp>
    </p:spTree>
    <p:extLst>
      <p:ext uri="{BB962C8B-B14F-4D97-AF65-F5344CB8AC3E}">
        <p14:creationId xmlns:p14="http://schemas.microsoft.com/office/powerpoint/2010/main" val="1675228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28800"/>
            <a:ext cx="4040188" cy="5984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8200" y="1828800"/>
            <a:ext cx="4041775"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1F3EAB75-04CB-4C62-90FC-42E3973DB03A}" type="datetime1">
              <a:rPr lang="en-US" smtClean="0"/>
              <a:t>5/19/2016</a:t>
            </a:fld>
            <a:endParaRPr lang="en-US" dirty="0"/>
          </a:p>
        </p:txBody>
      </p:sp>
      <p:sp>
        <p:nvSpPr>
          <p:cNvPr id="8" name="Footer Placeholder 7"/>
          <p:cNvSpPr>
            <a:spLocks noGrp="1"/>
          </p:cNvSpPr>
          <p:nvPr>
            <p:ph type="ftr" sz="quarter" idx="11"/>
          </p:nvPr>
        </p:nvSpPr>
        <p:spPr/>
        <p:txBody>
          <a:bodyPr/>
          <a:lstStyle/>
          <a:p>
            <a:r>
              <a:rPr lang="en-US" dirty="0" smtClean="0"/>
              <a:t>Module 7</a:t>
            </a:r>
            <a:endParaRPr lang="en-US" dirty="0"/>
          </a:p>
        </p:txBody>
      </p:sp>
      <p:sp>
        <p:nvSpPr>
          <p:cNvPr id="9" name="Slide Number Placeholder 8"/>
          <p:cNvSpPr>
            <a:spLocks noGrp="1"/>
          </p:cNvSpPr>
          <p:nvPr>
            <p:ph type="sldNum" sz="quarter" idx="12"/>
          </p:nvPr>
        </p:nvSpPr>
        <p:spPr/>
        <p:txBody>
          <a:bodyPr/>
          <a:lstStyle/>
          <a:p>
            <a:fld id="{13CF9079-E7DC-4828-A4CC-563045F9E8C6}" type="slidenum">
              <a:rPr lang="en-US" smtClean="0"/>
              <a:t>‹#›</a:t>
            </a:fld>
            <a:endParaRPr lang="en-US" dirty="0"/>
          </a:p>
        </p:txBody>
      </p:sp>
    </p:spTree>
    <p:extLst>
      <p:ext uri="{BB962C8B-B14F-4D97-AF65-F5344CB8AC3E}">
        <p14:creationId xmlns:p14="http://schemas.microsoft.com/office/powerpoint/2010/main" val="983269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C3EDEC-4A0F-43E9-92E8-727A9039A3D1}" type="datetime1">
              <a:rPr lang="en-US" smtClean="0"/>
              <a:t>5/19/2016</a:t>
            </a:fld>
            <a:endParaRPr lang="en-US" dirty="0"/>
          </a:p>
        </p:txBody>
      </p:sp>
      <p:sp>
        <p:nvSpPr>
          <p:cNvPr id="4" name="Footer Placeholder 3"/>
          <p:cNvSpPr>
            <a:spLocks noGrp="1"/>
          </p:cNvSpPr>
          <p:nvPr>
            <p:ph type="ftr" sz="quarter" idx="11"/>
          </p:nvPr>
        </p:nvSpPr>
        <p:spPr/>
        <p:txBody>
          <a:bodyPr/>
          <a:lstStyle/>
          <a:p>
            <a:r>
              <a:rPr lang="en-US" dirty="0" smtClean="0"/>
              <a:t>Module 7</a:t>
            </a:r>
            <a:endParaRPr lang="en-US" dirty="0"/>
          </a:p>
        </p:txBody>
      </p:sp>
      <p:sp>
        <p:nvSpPr>
          <p:cNvPr id="5" name="Slide Number Placeholder 4"/>
          <p:cNvSpPr>
            <a:spLocks noGrp="1"/>
          </p:cNvSpPr>
          <p:nvPr>
            <p:ph type="sldNum" sz="quarter" idx="12"/>
          </p:nvPr>
        </p:nvSpPr>
        <p:spPr/>
        <p:txBody>
          <a:bodyPr/>
          <a:lstStyle/>
          <a:p>
            <a:fld id="{13CF9079-E7DC-4828-A4CC-563045F9E8C6}" type="slidenum">
              <a:rPr lang="en-US" smtClean="0"/>
              <a:t>‹#›</a:t>
            </a:fld>
            <a:endParaRPr lang="en-US" dirty="0"/>
          </a:p>
        </p:txBody>
      </p:sp>
    </p:spTree>
    <p:extLst>
      <p:ext uri="{BB962C8B-B14F-4D97-AF65-F5344CB8AC3E}">
        <p14:creationId xmlns:p14="http://schemas.microsoft.com/office/powerpoint/2010/main" val="2335920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1F24A5-3DAC-450E-8DC7-DBA87237B7C2}" type="datetime1">
              <a:rPr lang="en-US" smtClean="0"/>
              <a:t>5/19/2016</a:t>
            </a:fld>
            <a:endParaRPr lang="en-US" dirty="0"/>
          </a:p>
        </p:txBody>
      </p:sp>
      <p:sp>
        <p:nvSpPr>
          <p:cNvPr id="3" name="Footer Placeholder 2"/>
          <p:cNvSpPr>
            <a:spLocks noGrp="1"/>
          </p:cNvSpPr>
          <p:nvPr>
            <p:ph type="ftr" sz="quarter" idx="11"/>
          </p:nvPr>
        </p:nvSpPr>
        <p:spPr/>
        <p:txBody>
          <a:bodyPr/>
          <a:lstStyle/>
          <a:p>
            <a:r>
              <a:rPr lang="en-US" dirty="0" smtClean="0"/>
              <a:t>Module 7</a:t>
            </a:r>
            <a:endParaRPr lang="en-US" dirty="0"/>
          </a:p>
        </p:txBody>
      </p:sp>
      <p:sp>
        <p:nvSpPr>
          <p:cNvPr id="4" name="Slide Number Placeholder 3"/>
          <p:cNvSpPr>
            <a:spLocks noGrp="1"/>
          </p:cNvSpPr>
          <p:nvPr>
            <p:ph type="sldNum" sz="quarter" idx="12"/>
          </p:nvPr>
        </p:nvSpPr>
        <p:spPr/>
        <p:txBody>
          <a:bodyPr/>
          <a:lstStyle/>
          <a:p>
            <a:fld id="{13CF9079-E7DC-4828-A4CC-563045F9E8C6}" type="slidenum">
              <a:rPr lang="en-US" smtClean="0"/>
              <a:t>‹#›</a:t>
            </a:fld>
            <a:endParaRPr lang="en-US" dirty="0"/>
          </a:p>
        </p:txBody>
      </p:sp>
    </p:spTree>
    <p:extLst>
      <p:ext uri="{BB962C8B-B14F-4D97-AF65-F5344CB8AC3E}">
        <p14:creationId xmlns:p14="http://schemas.microsoft.com/office/powerpoint/2010/main" val="2470857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5557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828800"/>
            <a:ext cx="5111750" cy="4297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828800"/>
            <a:ext cx="3008313" cy="42973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39E2A33C-21D6-4047-B337-4ED0FBD0E4FD}" type="datetime1">
              <a:rPr lang="en-US" smtClean="0"/>
              <a:t>5/19/2016</a:t>
            </a:fld>
            <a:endParaRPr lang="en-US" dirty="0"/>
          </a:p>
        </p:txBody>
      </p:sp>
      <p:sp>
        <p:nvSpPr>
          <p:cNvPr id="6" name="Footer Placeholder 5"/>
          <p:cNvSpPr>
            <a:spLocks noGrp="1"/>
          </p:cNvSpPr>
          <p:nvPr>
            <p:ph type="ftr" sz="quarter" idx="11"/>
          </p:nvPr>
        </p:nvSpPr>
        <p:spPr/>
        <p:txBody>
          <a:bodyPr/>
          <a:lstStyle/>
          <a:p>
            <a:r>
              <a:rPr lang="en-US" dirty="0" smtClean="0"/>
              <a:t>Module 7</a:t>
            </a:r>
            <a:endParaRPr lang="en-US" dirty="0"/>
          </a:p>
        </p:txBody>
      </p:sp>
      <p:sp>
        <p:nvSpPr>
          <p:cNvPr id="7" name="Slide Number Placeholder 6"/>
          <p:cNvSpPr>
            <a:spLocks noGrp="1"/>
          </p:cNvSpPr>
          <p:nvPr>
            <p:ph type="sldNum" sz="quarter" idx="12"/>
          </p:nvPr>
        </p:nvSpPr>
        <p:spPr/>
        <p:txBody>
          <a:bodyPr/>
          <a:lstStyle/>
          <a:p>
            <a:fld id="{13CF9079-E7DC-4828-A4CC-563045F9E8C6}" type="slidenum">
              <a:rPr lang="en-US" smtClean="0"/>
              <a:t>‹#›</a:t>
            </a:fld>
            <a:endParaRPr lang="en-US" dirty="0"/>
          </a:p>
        </p:txBody>
      </p:sp>
    </p:spTree>
    <p:extLst>
      <p:ext uri="{BB962C8B-B14F-4D97-AF65-F5344CB8AC3E}">
        <p14:creationId xmlns:p14="http://schemas.microsoft.com/office/powerpoint/2010/main" val="1218837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828800"/>
            <a:ext cx="5486400" cy="2974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15304-FC2A-4CCB-BC1D-E97EA37AA9B2}" type="datetime1">
              <a:rPr lang="en-US" smtClean="0"/>
              <a:t>5/19/2016</a:t>
            </a:fld>
            <a:endParaRPr lang="en-US" dirty="0"/>
          </a:p>
        </p:txBody>
      </p:sp>
      <p:sp>
        <p:nvSpPr>
          <p:cNvPr id="6" name="Footer Placeholder 5"/>
          <p:cNvSpPr>
            <a:spLocks noGrp="1"/>
          </p:cNvSpPr>
          <p:nvPr>
            <p:ph type="ftr" sz="quarter" idx="11"/>
          </p:nvPr>
        </p:nvSpPr>
        <p:spPr/>
        <p:txBody>
          <a:bodyPr/>
          <a:lstStyle/>
          <a:p>
            <a:r>
              <a:rPr lang="en-US" dirty="0" smtClean="0"/>
              <a:t>Module 7</a:t>
            </a:r>
            <a:endParaRPr lang="en-US" dirty="0"/>
          </a:p>
        </p:txBody>
      </p:sp>
      <p:sp>
        <p:nvSpPr>
          <p:cNvPr id="7" name="Slide Number Placeholder 6"/>
          <p:cNvSpPr>
            <a:spLocks noGrp="1"/>
          </p:cNvSpPr>
          <p:nvPr>
            <p:ph type="sldNum" sz="quarter" idx="12"/>
          </p:nvPr>
        </p:nvSpPr>
        <p:spPr/>
        <p:txBody>
          <a:bodyPr/>
          <a:lstStyle/>
          <a:p>
            <a:fld id="{13CF9079-E7DC-4828-A4CC-563045F9E8C6}" type="slidenum">
              <a:rPr lang="en-US" smtClean="0"/>
              <a:t>‹#›</a:t>
            </a:fld>
            <a:endParaRPr lang="en-US" dirty="0"/>
          </a:p>
        </p:txBody>
      </p:sp>
    </p:spTree>
    <p:extLst>
      <p:ext uri="{BB962C8B-B14F-4D97-AF65-F5344CB8AC3E}">
        <p14:creationId xmlns:p14="http://schemas.microsoft.com/office/powerpoint/2010/main" val="4186662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13">
            <a:extLst>
              <a:ext uri="{28A0092B-C50C-407E-A947-70E740481C1C}">
                <a14:useLocalDpi xmlns:a14="http://schemas.microsoft.com/office/drawing/2010/main" val="0"/>
              </a:ext>
            </a:extLst>
          </a:blip>
          <a:srcRect t="88000"/>
          <a:stretch/>
        </p:blipFill>
        <p:spPr>
          <a:xfrm>
            <a:off x="0" y="6022847"/>
            <a:ext cx="9144000" cy="847898"/>
          </a:xfrm>
          <a:prstGeom prst="rect">
            <a:avLst/>
          </a:prstGeom>
        </p:spPr>
      </p:pic>
      <p:pic>
        <p:nvPicPr>
          <p:cNvPr id="7" name="Picture 6"/>
          <p:cNvPicPr>
            <a:picLocks noChangeAspect="1"/>
          </p:cNvPicPr>
          <p:nvPr userDrawn="1"/>
        </p:nvPicPr>
        <p:blipFill rotWithShape="1">
          <a:blip r:embed="rId13">
            <a:extLst>
              <a:ext uri="{28A0092B-C50C-407E-A947-70E740481C1C}">
                <a14:useLocalDpi xmlns:a14="http://schemas.microsoft.com/office/drawing/2010/main" val="0"/>
              </a:ext>
            </a:extLst>
          </a:blip>
          <a:srcRect b="74635"/>
          <a:stretch/>
        </p:blipFill>
        <p:spPr>
          <a:xfrm>
            <a:off x="0" y="0"/>
            <a:ext cx="9150096" cy="179222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92224"/>
            <a:ext cx="8229600" cy="423062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800">
                <a:solidFill>
                  <a:schemeClr val="tx1">
                    <a:tint val="75000"/>
                  </a:schemeClr>
                </a:solidFill>
                <a:latin typeface="Times New Roman" panose="02020603050405020304" pitchFamily="18" charset="0"/>
                <a:cs typeface="Times New Roman" panose="02020603050405020304" pitchFamily="18" charset="0"/>
              </a:defRPr>
            </a:lvl1pPr>
          </a:lstStyle>
          <a:p>
            <a:fld id="{E96C27D0-9467-4397-B5D4-335383FC8D53}" type="datetime1">
              <a:rPr lang="en-US" smtClean="0"/>
              <a:t>5/19/2016</a:t>
            </a:fld>
            <a:endParaRPr lang="en-US" dirty="0"/>
          </a:p>
        </p:txBody>
      </p:sp>
      <p:sp>
        <p:nvSpPr>
          <p:cNvPr id="5" name="Footer Placeholder 4"/>
          <p:cNvSpPr>
            <a:spLocks noGrp="1"/>
          </p:cNvSpPr>
          <p:nvPr>
            <p:ph type="ftr" sz="quarter" idx="3"/>
          </p:nvPr>
        </p:nvSpPr>
        <p:spPr>
          <a:xfrm>
            <a:off x="6096000" y="6414984"/>
            <a:ext cx="2895600"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r>
              <a:rPr lang="en-US" dirty="0" smtClean="0"/>
              <a:t>Module 7</a:t>
            </a:r>
            <a:endParaRPr lang="en-US" dirty="0"/>
          </a:p>
        </p:txBody>
      </p:sp>
      <p:sp>
        <p:nvSpPr>
          <p:cNvPr id="6" name="Slide Number Placeholder 5"/>
          <p:cNvSpPr>
            <a:spLocks noGrp="1"/>
          </p:cNvSpPr>
          <p:nvPr>
            <p:ph type="sldNum" sz="quarter" idx="4"/>
          </p:nvPr>
        </p:nvSpPr>
        <p:spPr>
          <a:xfrm>
            <a:off x="7010400" y="6446796"/>
            <a:ext cx="2133600"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13CF9079-E7DC-4828-A4CC-563045F9E8C6}" type="slidenum">
              <a:rPr lang="en-US" smtClean="0"/>
              <a:pPr/>
              <a:t>‹#›</a:t>
            </a:fld>
            <a:endParaRPr lang="en-US" dirty="0"/>
          </a:p>
        </p:txBody>
      </p:sp>
    </p:spTree>
    <p:extLst>
      <p:ext uri="{BB962C8B-B14F-4D97-AF65-F5344CB8AC3E}">
        <p14:creationId xmlns:p14="http://schemas.microsoft.com/office/powerpoint/2010/main" val="2251784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3600" b="0"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13" cstate="print">
            <a:extLst>
              <a:ext uri="{28A0092B-C50C-407E-A947-70E740481C1C}">
                <a14:useLocalDpi xmlns:a14="http://schemas.microsoft.com/office/drawing/2010/main" val="0"/>
              </a:ext>
            </a:extLst>
          </a:blip>
          <a:srcRect l="50000" t="94150"/>
          <a:stretch/>
        </p:blipFill>
        <p:spPr>
          <a:xfrm>
            <a:off x="6495923" y="6456784"/>
            <a:ext cx="2648077" cy="401216"/>
          </a:xfrm>
          <a:prstGeom prst="rect">
            <a:avLst/>
          </a:prstGeom>
        </p:spPr>
      </p:pic>
      <p:pic>
        <p:nvPicPr>
          <p:cNvPr id="7" name="Picture 6"/>
          <p:cNvPicPr>
            <a:picLocks noChangeAspect="1"/>
          </p:cNvPicPr>
          <p:nvPr userDrawn="1"/>
        </p:nvPicPr>
        <p:blipFill rotWithShape="1">
          <a:blip r:embed="rId14">
            <a:extLst>
              <a:ext uri="{28A0092B-C50C-407E-A947-70E740481C1C}">
                <a14:useLocalDpi xmlns:a14="http://schemas.microsoft.com/office/drawing/2010/main" val="0"/>
              </a:ext>
            </a:extLst>
          </a:blip>
          <a:srcRect b="87415"/>
          <a:stretch/>
        </p:blipFill>
        <p:spPr>
          <a:xfrm>
            <a:off x="0" y="-1"/>
            <a:ext cx="9144000" cy="889232"/>
          </a:xfrm>
          <a:prstGeom prst="rect">
            <a:avLst/>
          </a:prstGeom>
        </p:spPr>
      </p:pic>
      <p:sp>
        <p:nvSpPr>
          <p:cNvPr id="2" name="Title Placeholder 1"/>
          <p:cNvSpPr>
            <a:spLocks noGrp="1"/>
          </p:cNvSpPr>
          <p:nvPr>
            <p:ph type="title"/>
          </p:nvPr>
        </p:nvSpPr>
        <p:spPr>
          <a:xfrm>
            <a:off x="457200" y="0"/>
            <a:ext cx="8229600" cy="889231"/>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143000"/>
            <a:ext cx="8229600" cy="49831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cs typeface="Times New Roman" panose="02020603050405020304" pitchFamily="18" charset="0"/>
              </a:defRPr>
            </a:lvl1pPr>
          </a:lstStyle>
          <a:p>
            <a:fld id="{EEEF8BF4-7B13-44B0-AA4E-BE8F440FC4A1}" type="datetime1">
              <a:rPr lang="en-US" smtClean="0"/>
              <a:t>5/19/2016</a:t>
            </a:fld>
            <a:endParaRPr lang="en-US" dirty="0"/>
          </a:p>
        </p:txBody>
      </p:sp>
      <p:sp>
        <p:nvSpPr>
          <p:cNvPr id="5" name="Footer Placeholder 4"/>
          <p:cNvSpPr>
            <a:spLocks noGrp="1"/>
          </p:cNvSpPr>
          <p:nvPr>
            <p:ph type="ftr" sz="quarter" idx="3"/>
          </p:nvPr>
        </p:nvSpPr>
        <p:spPr>
          <a:xfrm>
            <a:off x="6705600" y="6553200"/>
            <a:ext cx="2895600"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r>
              <a:rPr lang="en-US" dirty="0" smtClean="0"/>
              <a:t>Module 7</a:t>
            </a:r>
            <a:endParaRPr lang="en-US" dirty="0"/>
          </a:p>
        </p:txBody>
      </p:sp>
      <p:sp>
        <p:nvSpPr>
          <p:cNvPr id="6" name="Slide Number Placeholder 5"/>
          <p:cNvSpPr>
            <a:spLocks noGrp="1"/>
          </p:cNvSpPr>
          <p:nvPr>
            <p:ph type="sldNum" sz="quarter" idx="4"/>
          </p:nvPr>
        </p:nvSpPr>
        <p:spPr>
          <a:xfrm>
            <a:off x="7004180" y="6553200"/>
            <a:ext cx="2133600"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125894D6-8D97-4F5F-8FE9-35CAB6BDE8B4}" type="slidenum">
              <a:rPr lang="en-US" smtClean="0"/>
              <a:pPr/>
              <a:t>‹#›</a:t>
            </a:fld>
            <a:endParaRPr lang="en-US" dirty="0"/>
          </a:p>
        </p:txBody>
      </p:sp>
    </p:spTree>
    <p:extLst>
      <p:ext uri="{BB962C8B-B14F-4D97-AF65-F5344CB8AC3E}">
        <p14:creationId xmlns:p14="http://schemas.microsoft.com/office/powerpoint/2010/main" val="35581980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3600" b="0"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http://www.merriam-webster.com/dictionary/resolution" TargetMode="External"/><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p:spPr>
        <p:txBody>
          <a:bodyPr>
            <a:normAutofit fontScale="90000"/>
          </a:bodyPr>
          <a:lstStyle/>
          <a:p>
            <a:r>
              <a:rPr lang="en-US" sz="3600" dirty="0"/>
              <a:t>Communication and Optimal Resolution </a:t>
            </a:r>
            <a:r>
              <a:rPr lang="en-US" dirty="0"/>
              <a:t/>
            </a:r>
            <a:br>
              <a:rPr lang="en-US" dirty="0"/>
            </a:br>
            <a:r>
              <a:rPr lang="en-US" dirty="0"/>
              <a:t>(CANDOR) </a:t>
            </a:r>
            <a:br>
              <a:rPr lang="en-US" dirty="0"/>
            </a:br>
            <a:r>
              <a:rPr lang="en-US" dirty="0"/>
              <a:t>Toolkit</a:t>
            </a:r>
          </a:p>
        </p:txBody>
      </p:sp>
      <p:sp>
        <p:nvSpPr>
          <p:cNvPr id="4" name="TextBox 3" descr="Module 7: Resolution&#10;"/>
          <p:cNvSpPr txBox="1"/>
          <p:nvPr/>
        </p:nvSpPr>
        <p:spPr>
          <a:xfrm>
            <a:off x="914400" y="3962400"/>
            <a:ext cx="7086600" cy="523220"/>
          </a:xfrm>
          <a:prstGeom prst="rect">
            <a:avLst/>
          </a:prstGeom>
          <a:noFill/>
        </p:spPr>
        <p:txBody>
          <a:bodyPr wrap="square" rtlCol="0">
            <a:spAutoFit/>
          </a:bodyPr>
          <a:lstStyle/>
          <a:p>
            <a:pPr algn="ctr"/>
            <a:r>
              <a:rPr lang="en-US" sz="2800" dirty="0"/>
              <a:t>Module </a:t>
            </a:r>
            <a:r>
              <a:rPr lang="en-US" sz="2800" dirty="0" smtClean="0"/>
              <a:t>7: Resolution</a:t>
            </a:r>
            <a:endParaRPr lang="en-US" sz="2800" dirty="0">
              <a:solidFill>
                <a:prstClr val="black"/>
              </a:solidFill>
            </a:endParaRPr>
          </a:p>
        </p:txBody>
      </p:sp>
    </p:spTree>
    <p:extLst>
      <p:ext uri="{BB962C8B-B14F-4D97-AF65-F5344CB8AC3E}">
        <p14:creationId xmlns:p14="http://schemas.microsoft.com/office/powerpoint/2010/main" val="4850453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Compensation Plan</a:t>
            </a:r>
            <a:endParaRPr lang="en-US" dirty="0"/>
          </a:p>
        </p:txBody>
      </p:sp>
      <p:sp>
        <p:nvSpPr>
          <p:cNvPr id="3" name="Content Placeholder 2"/>
          <p:cNvSpPr>
            <a:spLocks noGrp="1"/>
          </p:cNvSpPr>
          <p:nvPr>
            <p:ph idx="1"/>
          </p:nvPr>
        </p:nvSpPr>
        <p:spPr/>
        <p:txBody>
          <a:bodyPr/>
          <a:lstStyle/>
          <a:p>
            <a:r>
              <a:rPr lang="en-US" dirty="0" smtClean="0"/>
              <a:t>Consider whether there are recognizable damages.</a:t>
            </a:r>
          </a:p>
          <a:p>
            <a:r>
              <a:rPr lang="en-US" dirty="0" smtClean="0"/>
              <a:t>Determine the cost </a:t>
            </a:r>
            <a:r>
              <a:rPr lang="en-US" dirty="0"/>
              <a:t>of defending this claim </a:t>
            </a:r>
            <a:r>
              <a:rPr lang="en-US" dirty="0" smtClean="0"/>
              <a:t>compared to </a:t>
            </a:r>
            <a:r>
              <a:rPr lang="en-US" dirty="0"/>
              <a:t>a </a:t>
            </a:r>
            <a:r>
              <a:rPr lang="en-US" dirty="0" smtClean="0"/>
              <a:t>well-thought-out </a:t>
            </a:r>
            <a:r>
              <a:rPr lang="en-US" dirty="0"/>
              <a:t>compensation </a:t>
            </a:r>
            <a:r>
              <a:rPr lang="en-US" dirty="0" smtClean="0"/>
              <a:t>plan.</a:t>
            </a:r>
            <a:endParaRPr lang="en-US" dirty="0"/>
          </a:p>
          <a:p>
            <a:r>
              <a:rPr lang="en-US" dirty="0" smtClean="0"/>
              <a:t>Identify trends occurring </a:t>
            </a:r>
            <a:r>
              <a:rPr lang="en-US" dirty="0"/>
              <a:t>in your legal community regarding medical </a:t>
            </a:r>
            <a:r>
              <a:rPr lang="en-US" dirty="0" smtClean="0"/>
              <a:t>litigation.</a:t>
            </a:r>
            <a:endParaRPr lang="en-US" dirty="0"/>
          </a:p>
        </p:txBody>
      </p:sp>
      <p:sp>
        <p:nvSpPr>
          <p:cNvPr id="4" name="Footer Placeholder 3"/>
          <p:cNvSpPr>
            <a:spLocks noGrp="1"/>
          </p:cNvSpPr>
          <p:nvPr>
            <p:ph type="ftr" sz="quarter" idx="11"/>
          </p:nvPr>
        </p:nvSpPr>
        <p:spPr/>
        <p:txBody>
          <a:bodyPr/>
          <a:lstStyle/>
          <a:p>
            <a:r>
              <a:rPr lang="en-US" dirty="0" smtClean="0"/>
              <a:t>Module 7</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10</a:t>
            </a:fld>
            <a:endParaRPr lang="en-US" dirty="0"/>
          </a:p>
        </p:txBody>
      </p:sp>
    </p:spTree>
    <p:extLst>
      <p:ext uri="{BB962C8B-B14F-4D97-AF65-F5344CB8AC3E}">
        <p14:creationId xmlns:p14="http://schemas.microsoft.com/office/powerpoint/2010/main" val="969319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Determining Compensation</a:t>
            </a:r>
            <a:endParaRPr lang="en-US" dirty="0"/>
          </a:p>
        </p:txBody>
      </p:sp>
      <p:sp>
        <p:nvSpPr>
          <p:cNvPr id="3" name="Content Placeholder 2"/>
          <p:cNvSpPr>
            <a:spLocks noGrp="1"/>
          </p:cNvSpPr>
          <p:nvPr>
            <p:ph idx="1"/>
          </p:nvPr>
        </p:nvSpPr>
        <p:spPr/>
        <p:txBody>
          <a:bodyPr/>
          <a:lstStyle/>
          <a:p>
            <a:r>
              <a:rPr lang="en-US" dirty="0" smtClean="0"/>
              <a:t>Valuation considerations: </a:t>
            </a:r>
          </a:p>
          <a:p>
            <a:pPr lvl="1"/>
            <a:r>
              <a:rPr lang="en-US" dirty="0" smtClean="0"/>
              <a:t>Determine “specials” or out-of-pocket expenses.</a:t>
            </a:r>
          </a:p>
          <a:p>
            <a:pPr lvl="1"/>
            <a:r>
              <a:rPr lang="en-US" dirty="0" smtClean="0"/>
              <a:t>Assess intangibles (such as pain and suffering).</a:t>
            </a:r>
          </a:p>
          <a:p>
            <a:pPr lvl="1"/>
            <a:r>
              <a:rPr lang="en-US" dirty="0" smtClean="0"/>
              <a:t>Assess possible future injuries.</a:t>
            </a:r>
          </a:p>
          <a:p>
            <a:pPr lvl="1"/>
            <a:r>
              <a:rPr lang="en-US" dirty="0" smtClean="0"/>
              <a:t>Assess lost income potential, loss of quality of life.</a:t>
            </a:r>
          </a:p>
          <a:p>
            <a:pPr lvl="1"/>
            <a:r>
              <a:rPr lang="en-US" dirty="0" smtClean="0"/>
              <a:t>Apply liability defense costs.</a:t>
            </a:r>
          </a:p>
          <a:p>
            <a:r>
              <a:rPr lang="en-US" dirty="0" smtClean="0"/>
              <a:t>Use existing organizational expertise to determine compensation.</a:t>
            </a:r>
            <a:endParaRPr lang="en-US" dirty="0"/>
          </a:p>
        </p:txBody>
      </p:sp>
      <p:sp>
        <p:nvSpPr>
          <p:cNvPr id="4" name="Footer Placeholder 3"/>
          <p:cNvSpPr>
            <a:spLocks noGrp="1"/>
          </p:cNvSpPr>
          <p:nvPr>
            <p:ph type="ftr" sz="quarter" idx="11"/>
          </p:nvPr>
        </p:nvSpPr>
        <p:spPr/>
        <p:txBody>
          <a:bodyPr/>
          <a:lstStyle/>
          <a:p>
            <a:r>
              <a:rPr lang="en-US" dirty="0" smtClean="0"/>
              <a:t>Module 7</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11</a:t>
            </a:fld>
            <a:endParaRPr lang="en-US" dirty="0"/>
          </a:p>
        </p:txBody>
      </p:sp>
    </p:spTree>
    <p:extLst>
      <p:ext uri="{BB962C8B-B14F-4D97-AF65-F5344CB8AC3E}">
        <p14:creationId xmlns:p14="http://schemas.microsoft.com/office/powerpoint/2010/main" val="1877444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Measuring Resolution Improvement</a:t>
            </a:r>
            <a:endParaRPr lang="en-US" dirty="0"/>
          </a:p>
        </p:txBody>
      </p:sp>
      <p:sp>
        <p:nvSpPr>
          <p:cNvPr id="3" name="Content Placeholder 2"/>
          <p:cNvSpPr>
            <a:spLocks noGrp="1"/>
          </p:cNvSpPr>
          <p:nvPr>
            <p:ph idx="1"/>
          </p:nvPr>
        </p:nvSpPr>
        <p:spPr>
          <a:xfrm>
            <a:off x="457200" y="1083671"/>
            <a:ext cx="7620000" cy="5562600"/>
          </a:xfrm>
        </p:spPr>
        <p:txBody>
          <a:bodyPr>
            <a:normAutofit fontScale="77500" lnSpcReduction="20000"/>
          </a:bodyPr>
          <a:lstStyle/>
          <a:p>
            <a:r>
              <a:rPr lang="en-US" dirty="0" smtClean="0"/>
              <a:t>Organizational performance, relative to adverse events</a:t>
            </a:r>
          </a:p>
          <a:p>
            <a:pPr lvl="1"/>
            <a:r>
              <a:rPr lang="en-US" dirty="0" smtClean="0"/>
              <a:t>Length </a:t>
            </a:r>
            <a:r>
              <a:rPr lang="en-US" dirty="0"/>
              <a:t>of time to report the adverse </a:t>
            </a:r>
            <a:r>
              <a:rPr lang="en-US" dirty="0" smtClean="0"/>
              <a:t>event. </a:t>
            </a:r>
            <a:endParaRPr lang="en-US" sz="2400" dirty="0"/>
          </a:p>
          <a:p>
            <a:pPr lvl="1"/>
            <a:r>
              <a:rPr lang="en-US" dirty="0" smtClean="0"/>
              <a:t>The </a:t>
            </a:r>
            <a:r>
              <a:rPr lang="en-US" dirty="0"/>
              <a:t>severity level of adverse events </a:t>
            </a:r>
            <a:r>
              <a:rPr lang="en-US" dirty="0" smtClean="0"/>
              <a:t>reported.</a:t>
            </a:r>
            <a:endParaRPr lang="en-US" sz="2400" dirty="0"/>
          </a:p>
          <a:p>
            <a:pPr lvl="1"/>
            <a:r>
              <a:rPr lang="en-US" dirty="0"/>
              <a:t>Length of time it takes to disclose the </a:t>
            </a:r>
            <a:r>
              <a:rPr lang="en-US" dirty="0" smtClean="0"/>
              <a:t>event.</a:t>
            </a:r>
            <a:endParaRPr lang="en-US" sz="2400" dirty="0"/>
          </a:p>
          <a:p>
            <a:r>
              <a:rPr lang="en-US" dirty="0" smtClean="0"/>
              <a:t>Financial impact</a:t>
            </a:r>
          </a:p>
          <a:p>
            <a:pPr lvl="1"/>
            <a:r>
              <a:rPr lang="en-US" dirty="0" smtClean="0"/>
              <a:t>Dollars </a:t>
            </a:r>
            <a:r>
              <a:rPr lang="en-US" dirty="0"/>
              <a:t>involved in </a:t>
            </a:r>
            <a:r>
              <a:rPr lang="en-US" dirty="0" smtClean="0"/>
              <a:t>settlement and actual suits.</a:t>
            </a:r>
            <a:endParaRPr lang="en-US" dirty="0"/>
          </a:p>
          <a:p>
            <a:pPr lvl="1"/>
            <a:r>
              <a:rPr lang="en-US" dirty="0"/>
              <a:t>Median and average payment to </a:t>
            </a:r>
            <a:r>
              <a:rPr lang="en-US" dirty="0" smtClean="0"/>
              <a:t>claimants.</a:t>
            </a:r>
            <a:endParaRPr lang="en-US" dirty="0"/>
          </a:p>
          <a:p>
            <a:pPr lvl="1"/>
            <a:r>
              <a:rPr lang="en-US" dirty="0" smtClean="0"/>
              <a:t>Comparison </a:t>
            </a:r>
            <a:r>
              <a:rPr lang="en-US" dirty="0"/>
              <a:t>of actual results to </a:t>
            </a:r>
            <a:r>
              <a:rPr lang="en-US" dirty="0" smtClean="0"/>
              <a:t>settlement.</a:t>
            </a:r>
          </a:p>
          <a:p>
            <a:r>
              <a:rPr lang="en-US" dirty="0" smtClean="0"/>
              <a:t>Indirect Impact</a:t>
            </a:r>
          </a:p>
          <a:p>
            <a:pPr lvl="1"/>
            <a:r>
              <a:rPr lang="en-US" dirty="0"/>
              <a:t>Patient experience (use measures such as </a:t>
            </a:r>
            <a:r>
              <a:rPr lang="en-US" dirty="0" smtClean="0"/>
              <a:t>HCAHPS </a:t>
            </a:r>
            <a:r>
              <a:rPr lang="en-US" dirty="0"/>
              <a:t>scores</a:t>
            </a:r>
            <a:r>
              <a:rPr lang="en-US" dirty="0" smtClean="0"/>
              <a:t>).</a:t>
            </a:r>
            <a:endParaRPr lang="en-US" dirty="0"/>
          </a:p>
          <a:p>
            <a:pPr lvl="1"/>
            <a:r>
              <a:rPr lang="en-US" dirty="0"/>
              <a:t>Staff and physician experience (utilize existing satisfaction measures, HSOPS </a:t>
            </a:r>
            <a:r>
              <a:rPr lang="en-US" dirty="0" smtClean="0"/>
              <a:t>scores, </a:t>
            </a:r>
            <a:r>
              <a:rPr lang="en-US" dirty="0"/>
              <a:t>and other human resource </a:t>
            </a:r>
            <a:r>
              <a:rPr lang="en-US" dirty="0" smtClean="0"/>
              <a:t>metrics, </a:t>
            </a:r>
            <a:r>
              <a:rPr lang="en-US" dirty="0"/>
              <a:t>such as reduced staff turnover or improved retention. </a:t>
            </a:r>
          </a:p>
          <a:p>
            <a:pPr lvl="1"/>
            <a:endParaRPr lang="en-US" dirty="0"/>
          </a:p>
        </p:txBody>
      </p:sp>
      <p:sp>
        <p:nvSpPr>
          <p:cNvPr id="4" name="Footer Placeholder 3"/>
          <p:cNvSpPr>
            <a:spLocks noGrp="1"/>
          </p:cNvSpPr>
          <p:nvPr>
            <p:ph type="ftr" sz="quarter" idx="11"/>
          </p:nvPr>
        </p:nvSpPr>
        <p:spPr/>
        <p:txBody>
          <a:bodyPr/>
          <a:lstStyle/>
          <a:p>
            <a:r>
              <a:rPr lang="en-US" dirty="0" smtClean="0"/>
              <a:t>Module 7</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12</a:t>
            </a:fld>
            <a:endParaRPr lang="en-US" dirty="0"/>
          </a:p>
        </p:txBody>
      </p:sp>
      <p:pic>
        <p:nvPicPr>
          <p:cNvPr id="6" name="Picture 5" descr="image of a checklist tool"/>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86600" y="2065836"/>
            <a:ext cx="1752600" cy="1752600"/>
          </a:xfrm>
          <a:prstGeom prst="rect">
            <a:avLst/>
          </a:prstGeom>
        </p:spPr>
      </p:pic>
    </p:spTree>
    <p:extLst>
      <p:ext uri="{BB962C8B-B14F-4D97-AF65-F5344CB8AC3E}">
        <p14:creationId xmlns:p14="http://schemas.microsoft.com/office/powerpoint/2010/main" val="1989511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Resolution Paradigm</a:t>
            </a:r>
          </a:p>
        </p:txBody>
      </p:sp>
      <p:sp>
        <p:nvSpPr>
          <p:cNvPr id="3" name="Content Placeholder 2"/>
          <p:cNvSpPr>
            <a:spLocks noGrp="1"/>
          </p:cNvSpPr>
          <p:nvPr>
            <p:ph idx="1"/>
          </p:nvPr>
        </p:nvSpPr>
        <p:spPr/>
        <p:txBody>
          <a:bodyPr/>
          <a:lstStyle/>
          <a:p>
            <a:r>
              <a:rPr lang="en-US" dirty="0" smtClean="0"/>
              <a:t>Internal: differing roles and functions needed to participate, coordinate, and align.</a:t>
            </a:r>
          </a:p>
          <a:p>
            <a:r>
              <a:rPr lang="en-US" dirty="0" smtClean="0"/>
              <a:t>External: important to communicate the vision and include key stakeholders in the process.</a:t>
            </a:r>
            <a:endParaRPr lang="en-US" dirty="0"/>
          </a:p>
        </p:txBody>
      </p:sp>
      <p:sp>
        <p:nvSpPr>
          <p:cNvPr id="4" name="Footer Placeholder 3"/>
          <p:cNvSpPr>
            <a:spLocks noGrp="1"/>
          </p:cNvSpPr>
          <p:nvPr>
            <p:ph type="ftr" sz="quarter" idx="11"/>
          </p:nvPr>
        </p:nvSpPr>
        <p:spPr/>
        <p:txBody>
          <a:bodyPr/>
          <a:lstStyle/>
          <a:p>
            <a:r>
              <a:rPr lang="en-US" dirty="0" smtClean="0"/>
              <a:t>Module 7</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13</a:t>
            </a:fld>
            <a:endParaRPr lang="en-US" dirty="0"/>
          </a:p>
        </p:txBody>
      </p:sp>
    </p:spTree>
    <p:extLst>
      <p:ext uri="{BB962C8B-B14F-4D97-AF65-F5344CB8AC3E}">
        <p14:creationId xmlns:p14="http://schemas.microsoft.com/office/powerpoint/2010/main" val="2152100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a:t>(</a:t>
            </a:r>
            <a:r>
              <a:rPr lang="en-US" dirty="0" err="1"/>
              <a:t>n.d.</a:t>
            </a:r>
            <a:r>
              <a:rPr lang="en-US" dirty="0"/>
              <a:t>). Retrieved August 24, 2015, from </a:t>
            </a:r>
            <a:r>
              <a:rPr lang="en-US" dirty="0">
                <a:hlinkClick r:id="rId3"/>
              </a:rPr>
              <a:t>http://</a:t>
            </a:r>
            <a:r>
              <a:rPr lang="en-US" dirty="0" smtClean="0">
                <a:hlinkClick r:id="rId3"/>
              </a:rPr>
              <a:t>www.merriam-webster.com/dictionary/resolution</a:t>
            </a:r>
            <a:r>
              <a:rPr lang="en-US" dirty="0" smtClean="0"/>
              <a:t> </a:t>
            </a:r>
          </a:p>
          <a:p>
            <a:pPr marL="514350" indent="-514350">
              <a:buFont typeface="+mj-lt"/>
              <a:buAutoNum type="arabicPeriod"/>
            </a:pPr>
            <a:r>
              <a:rPr lang="en-US" dirty="0" smtClean="0"/>
              <a:t>Marcus, LJ, Dorn BC, McNulty EJ.</a:t>
            </a:r>
            <a:r>
              <a:rPr lang="en-US" dirty="0"/>
              <a:t> Renegotiating health care: Resolving conflict to build collaboration. </a:t>
            </a:r>
            <a:r>
              <a:rPr lang="en-US" dirty="0" smtClean="0"/>
              <a:t>2011; John </a:t>
            </a:r>
            <a:r>
              <a:rPr lang="en-US" dirty="0"/>
              <a:t>Wiley &amp; </a:t>
            </a:r>
            <a:r>
              <a:rPr lang="en-US" dirty="0" smtClean="0"/>
              <a:t>Sons.</a:t>
            </a:r>
          </a:p>
          <a:p>
            <a:pPr marL="514350" indent="-514350">
              <a:buFont typeface="+mj-lt"/>
              <a:buAutoNum type="arabicPeriod"/>
            </a:pPr>
            <a:r>
              <a:rPr lang="en-US" dirty="0" err="1" smtClean="0"/>
              <a:t>Leape</a:t>
            </a:r>
            <a:r>
              <a:rPr lang="en-US" dirty="0" smtClean="0"/>
              <a:t> </a:t>
            </a:r>
            <a:r>
              <a:rPr lang="en-US" dirty="0"/>
              <a:t>LL. Apology for errors: whose responsibility? 2012. Frontiers of health services management. </a:t>
            </a:r>
            <a:r>
              <a:rPr lang="en-US" dirty="0" smtClean="0"/>
              <a:t>28.3:3</a:t>
            </a:r>
            <a:r>
              <a:rPr lang="en-US" dirty="0"/>
              <a:t>.</a:t>
            </a:r>
          </a:p>
          <a:p>
            <a:pPr marL="0" indent="0">
              <a:buNone/>
            </a:pPr>
            <a:endParaRPr lang="en-US" dirty="0"/>
          </a:p>
          <a:p>
            <a:pPr marL="514350" indent="-514350">
              <a:buFont typeface="+mj-lt"/>
              <a:buAutoNum type="arabicPeriod"/>
            </a:pPr>
            <a:endParaRPr lang="en-US" dirty="0" smtClean="0"/>
          </a:p>
          <a:p>
            <a:pPr marL="514350" indent="-514350">
              <a:buFont typeface="+mj-lt"/>
              <a:buAutoNum type="arabicPeriod"/>
            </a:pPr>
            <a:endParaRPr lang="en-US" dirty="0"/>
          </a:p>
        </p:txBody>
      </p:sp>
      <p:sp>
        <p:nvSpPr>
          <p:cNvPr id="4" name="Footer Placeholder 3"/>
          <p:cNvSpPr>
            <a:spLocks noGrp="1"/>
          </p:cNvSpPr>
          <p:nvPr>
            <p:ph type="ftr" sz="quarter" idx="11"/>
          </p:nvPr>
        </p:nvSpPr>
        <p:spPr/>
        <p:txBody>
          <a:bodyPr/>
          <a:lstStyle/>
          <a:p>
            <a:r>
              <a:rPr lang="en-US" dirty="0" smtClean="0"/>
              <a:t>Module 7</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14</a:t>
            </a:fld>
            <a:endParaRPr lang="en-US" dirty="0"/>
          </a:p>
        </p:txBody>
      </p:sp>
    </p:spTree>
    <p:extLst>
      <p:ext uri="{BB962C8B-B14F-4D97-AF65-F5344CB8AC3E}">
        <p14:creationId xmlns:p14="http://schemas.microsoft.com/office/powerpoint/2010/main" val="627270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Objectives</a:t>
            </a:r>
            <a:endParaRPr lang="en-US" dirty="0"/>
          </a:p>
        </p:txBody>
      </p:sp>
      <p:sp>
        <p:nvSpPr>
          <p:cNvPr id="5" name="Content Placeholder 4"/>
          <p:cNvSpPr>
            <a:spLocks noGrp="1"/>
          </p:cNvSpPr>
          <p:nvPr>
            <p:ph idx="1"/>
          </p:nvPr>
        </p:nvSpPr>
        <p:spPr/>
        <p:txBody>
          <a:bodyPr>
            <a:normAutofit/>
          </a:bodyPr>
          <a:lstStyle/>
          <a:p>
            <a:r>
              <a:rPr lang="en-US" dirty="0" smtClean="0"/>
              <a:t>Define the CANDOR Resolution component and its importance in the CANDOR process.</a:t>
            </a:r>
            <a:endParaRPr lang="en-US" dirty="0"/>
          </a:p>
          <a:p>
            <a:r>
              <a:rPr lang="en-US" dirty="0" smtClean="0"/>
              <a:t>List </a:t>
            </a:r>
            <a:r>
              <a:rPr lang="en-US" dirty="0"/>
              <a:t>the steps </a:t>
            </a:r>
            <a:r>
              <a:rPr lang="en-US" dirty="0" smtClean="0"/>
              <a:t>of the resolution process and the roles of the resolution team and other stakeholders. </a:t>
            </a:r>
            <a:endParaRPr lang="en-US" dirty="0"/>
          </a:p>
          <a:p>
            <a:r>
              <a:rPr lang="en-US" dirty="0" smtClean="0"/>
              <a:t>Identify the differences </a:t>
            </a:r>
            <a:r>
              <a:rPr lang="en-US" dirty="0"/>
              <a:t>in the resolution process before and after CANDOR implementation.</a:t>
            </a:r>
          </a:p>
        </p:txBody>
      </p:sp>
      <p:sp>
        <p:nvSpPr>
          <p:cNvPr id="3" name="Slide Number Placeholder 2"/>
          <p:cNvSpPr>
            <a:spLocks noGrp="1"/>
          </p:cNvSpPr>
          <p:nvPr>
            <p:ph type="sldNum" sz="quarter" idx="12"/>
          </p:nvPr>
        </p:nvSpPr>
        <p:spPr/>
        <p:txBody>
          <a:bodyPr/>
          <a:lstStyle/>
          <a:p>
            <a:fld id="{125894D6-8D97-4F5F-8FE9-35CAB6BDE8B4}" type="slidenum">
              <a:rPr lang="en-US" smtClean="0"/>
              <a:t>2</a:t>
            </a:fld>
            <a:endParaRPr lang="en-US" dirty="0"/>
          </a:p>
        </p:txBody>
      </p:sp>
      <p:sp>
        <p:nvSpPr>
          <p:cNvPr id="6" name="Footer Placeholder 5"/>
          <p:cNvSpPr>
            <a:spLocks noGrp="1"/>
          </p:cNvSpPr>
          <p:nvPr>
            <p:ph type="ftr" sz="quarter" idx="11"/>
          </p:nvPr>
        </p:nvSpPr>
        <p:spPr/>
        <p:txBody>
          <a:bodyPr/>
          <a:lstStyle/>
          <a:p>
            <a:r>
              <a:rPr lang="en-US" dirty="0" smtClean="0"/>
              <a:t>Module 7</a:t>
            </a:r>
            <a:endParaRPr lang="en-US" dirty="0"/>
          </a:p>
        </p:txBody>
      </p:sp>
      <p:pic>
        <p:nvPicPr>
          <p:cNvPr id="7" name="Picture 6" descr="image of an arrow hitting a target"/>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3455" y="5071113"/>
            <a:ext cx="1055050" cy="1055050"/>
          </a:xfrm>
          <a:prstGeom prst="rect">
            <a:avLst/>
          </a:prstGeom>
        </p:spPr>
      </p:pic>
    </p:spTree>
    <p:extLst>
      <p:ext uri="{BB962C8B-B14F-4D97-AF65-F5344CB8AC3E}">
        <p14:creationId xmlns:p14="http://schemas.microsoft.com/office/powerpoint/2010/main" val="3192087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CANDOR Resolution</a:t>
            </a:r>
            <a:r>
              <a:rPr lang="en-US" baseline="30000" dirty="0" smtClean="0"/>
              <a:t>1</a:t>
            </a:r>
            <a:endParaRPr lang="en-US" baseline="30000" dirty="0"/>
          </a:p>
        </p:txBody>
      </p:sp>
      <p:sp>
        <p:nvSpPr>
          <p:cNvPr id="3" name="Content Placeholder 2"/>
          <p:cNvSpPr>
            <a:spLocks noGrp="1"/>
          </p:cNvSpPr>
          <p:nvPr>
            <p:ph idx="1"/>
          </p:nvPr>
        </p:nvSpPr>
        <p:spPr>
          <a:xfrm>
            <a:off x="457200" y="1219200"/>
            <a:ext cx="8229600" cy="4144963"/>
          </a:xfrm>
        </p:spPr>
        <p:txBody>
          <a:bodyPr/>
          <a:lstStyle/>
          <a:p>
            <a:r>
              <a:rPr lang="en-US" sz="3600" dirty="0" smtClean="0"/>
              <a:t>Resolution: </a:t>
            </a:r>
            <a:r>
              <a:rPr lang="en-US" sz="3200" dirty="0" smtClean="0">
                <a:latin typeface="Arial" panose="020B0604020202020204" pitchFamily="34" charset="0"/>
                <a:cs typeface="Arial" panose="020B0604020202020204" pitchFamily="34" charset="0"/>
              </a:rPr>
              <a:t>the </a:t>
            </a:r>
            <a:r>
              <a:rPr lang="en-US" sz="3200" dirty="0">
                <a:latin typeface="Arial" panose="020B0604020202020204" pitchFamily="34" charset="0"/>
                <a:cs typeface="Arial" panose="020B0604020202020204" pitchFamily="34" charset="0"/>
              </a:rPr>
              <a:t>action of solving a problem, dispute, or contentious matter</a:t>
            </a:r>
            <a:r>
              <a:rPr lang="en-US" sz="3200" dirty="0" smtClean="0">
                <a:latin typeface="Arial" panose="020B0604020202020204" pitchFamily="34" charset="0"/>
                <a:cs typeface="Arial" panose="020B0604020202020204" pitchFamily="34" charset="0"/>
              </a:rPr>
              <a:t>.</a:t>
            </a:r>
          </a:p>
          <a:p>
            <a:r>
              <a:rPr lang="en-US" dirty="0" smtClean="0">
                <a:latin typeface="Arial" panose="020B0604020202020204" pitchFamily="34" charset="0"/>
                <a:cs typeface="Arial" panose="020B0604020202020204" pitchFamily="34" charset="0"/>
              </a:rPr>
              <a:t>CANDOR Resolution: The actions associated with addressing the needs or issues of patients, families, and staff following a CANDOR event. </a:t>
            </a:r>
            <a:endParaRPr lang="en-US" sz="3200" dirty="0">
              <a:latin typeface="Arial" panose="020B0604020202020204" pitchFamily="34" charset="0"/>
              <a:cs typeface="Arial" panose="020B0604020202020204" pitchFamily="34" charset="0"/>
            </a:endParaRPr>
          </a:p>
          <a:p>
            <a:pPr lvl="1"/>
            <a:endParaRPr lang="en-US" dirty="0" smtClean="0"/>
          </a:p>
          <a:p>
            <a:endParaRPr lang="en-US" dirty="0"/>
          </a:p>
        </p:txBody>
      </p:sp>
      <p:sp>
        <p:nvSpPr>
          <p:cNvPr id="4" name="Footer Placeholder 3"/>
          <p:cNvSpPr>
            <a:spLocks noGrp="1"/>
          </p:cNvSpPr>
          <p:nvPr>
            <p:ph type="ftr" sz="quarter" idx="11"/>
          </p:nvPr>
        </p:nvSpPr>
        <p:spPr/>
        <p:txBody>
          <a:bodyPr/>
          <a:lstStyle/>
          <a:p>
            <a:r>
              <a:rPr lang="en-US" dirty="0" smtClean="0"/>
              <a:t>Module 7</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3</a:t>
            </a:fld>
            <a:endParaRPr lang="en-US" dirty="0"/>
          </a:p>
        </p:txBody>
      </p:sp>
    </p:spTree>
    <p:extLst>
      <p:ext uri="{BB962C8B-B14F-4D97-AF65-F5344CB8AC3E}">
        <p14:creationId xmlns:p14="http://schemas.microsoft.com/office/powerpoint/2010/main" val="1828334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Resolution and the CANDOR Process</a:t>
            </a:r>
            <a:endParaRPr lang="en-US" dirty="0"/>
          </a:p>
        </p:txBody>
      </p:sp>
      <p:sp>
        <p:nvSpPr>
          <p:cNvPr id="4" name="Footer Placeholder 3"/>
          <p:cNvSpPr>
            <a:spLocks noGrp="1"/>
          </p:cNvSpPr>
          <p:nvPr>
            <p:ph type="ftr" sz="quarter" idx="11"/>
          </p:nvPr>
        </p:nvSpPr>
        <p:spPr/>
        <p:txBody>
          <a:bodyPr/>
          <a:lstStyle/>
          <a:p>
            <a:r>
              <a:rPr lang="en-US" dirty="0" smtClean="0"/>
              <a:t>Module 7</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4</a:t>
            </a:fld>
            <a:endParaRPr lang="en-US"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91989"/>
            <a:ext cx="9157825" cy="4953000"/>
          </a:xfrm>
          <a:prstGeom prst="rect">
            <a:avLst/>
          </a:prstGeom>
        </p:spPr>
      </p:pic>
    </p:spTree>
    <p:extLst>
      <p:ext uri="{BB962C8B-B14F-4D97-AF65-F5344CB8AC3E}">
        <p14:creationId xmlns:p14="http://schemas.microsoft.com/office/powerpoint/2010/main" val="3097935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CANDOR Resolution Team Skills </a:t>
            </a:r>
            <a:endParaRPr lang="en-US" dirty="0"/>
          </a:p>
        </p:txBody>
      </p:sp>
      <p:sp>
        <p:nvSpPr>
          <p:cNvPr id="3" name="Content Placeholder 2"/>
          <p:cNvSpPr>
            <a:spLocks noGrp="1"/>
          </p:cNvSpPr>
          <p:nvPr>
            <p:ph idx="1"/>
          </p:nvPr>
        </p:nvSpPr>
        <p:spPr/>
        <p:txBody>
          <a:bodyPr>
            <a:normAutofit/>
          </a:bodyPr>
          <a:lstStyle/>
          <a:p>
            <a:pPr marL="514350" indent="-457200"/>
            <a:r>
              <a:rPr lang="en-US" dirty="0" smtClean="0"/>
              <a:t>Members of the CANDOR Resolution Team should demonstrate:</a:t>
            </a:r>
          </a:p>
          <a:p>
            <a:pPr marL="914400" lvl="1" indent="-457200"/>
            <a:r>
              <a:rPr lang="en-US" dirty="0" smtClean="0"/>
              <a:t>Commitment </a:t>
            </a:r>
            <a:r>
              <a:rPr lang="en-US" dirty="0"/>
              <a:t>to the CANDOR vision and </a:t>
            </a:r>
            <a:r>
              <a:rPr lang="en-US" dirty="0" smtClean="0"/>
              <a:t>processes.</a:t>
            </a:r>
          </a:p>
          <a:p>
            <a:pPr marL="914400" lvl="1" indent="-457200"/>
            <a:r>
              <a:rPr lang="en-US" dirty="0" smtClean="0"/>
              <a:t>Active </a:t>
            </a:r>
            <a:r>
              <a:rPr lang="en-US" dirty="0"/>
              <a:t>listening </a:t>
            </a:r>
            <a:r>
              <a:rPr lang="en-US" dirty="0" smtClean="0"/>
              <a:t>skills. </a:t>
            </a:r>
          </a:p>
          <a:p>
            <a:pPr marL="914400" lvl="1" indent="-457200"/>
            <a:r>
              <a:rPr lang="en-US" dirty="0" smtClean="0"/>
              <a:t>Empathy. </a:t>
            </a:r>
          </a:p>
          <a:p>
            <a:pPr marL="914400" lvl="1" indent="-457200"/>
            <a:r>
              <a:rPr lang="en-US" dirty="0" smtClean="0"/>
              <a:t>Ability </a:t>
            </a:r>
            <a:r>
              <a:rPr lang="en-US" dirty="0"/>
              <a:t>to clearly communicate, mediate and </a:t>
            </a:r>
            <a:r>
              <a:rPr lang="en-US" dirty="0" smtClean="0"/>
              <a:t>negotiate.</a:t>
            </a:r>
          </a:p>
          <a:p>
            <a:pPr marL="914400" lvl="1" indent="-457200"/>
            <a:r>
              <a:rPr lang="en-US" dirty="0" smtClean="0"/>
              <a:t>Legal knowledge of compensation calculations (by appropriate personnel).</a:t>
            </a:r>
            <a:endParaRPr lang="en-US" dirty="0"/>
          </a:p>
        </p:txBody>
      </p:sp>
      <p:sp>
        <p:nvSpPr>
          <p:cNvPr id="4" name="Footer Placeholder 3"/>
          <p:cNvSpPr>
            <a:spLocks noGrp="1"/>
          </p:cNvSpPr>
          <p:nvPr>
            <p:ph type="ftr" sz="quarter" idx="11"/>
          </p:nvPr>
        </p:nvSpPr>
        <p:spPr/>
        <p:txBody>
          <a:bodyPr/>
          <a:lstStyle/>
          <a:p>
            <a:r>
              <a:rPr lang="en-US" dirty="0" smtClean="0"/>
              <a:t>Module 7</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5</a:t>
            </a:fld>
            <a:endParaRPr lang="en-US" dirty="0"/>
          </a:p>
        </p:txBody>
      </p:sp>
    </p:spTree>
    <p:extLst>
      <p:ext uri="{BB962C8B-B14F-4D97-AF65-F5344CB8AC3E}">
        <p14:creationId xmlns:p14="http://schemas.microsoft.com/office/powerpoint/2010/main" val="3667169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CANDOR Resolution Team Resources</a:t>
            </a:r>
            <a:endParaRPr lang="en-US" dirty="0"/>
          </a:p>
        </p:txBody>
      </p:sp>
      <p:sp>
        <p:nvSpPr>
          <p:cNvPr id="3" name="Content Placeholder 2"/>
          <p:cNvSpPr>
            <a:spLocks noGrp="1"/>
          </p:cNvSpPr>
          <p:nvPr>
            <p:ph idx="1"/>
          </p:nvPr>
        </p:nvSpPr>
        <p:spPr/>
        <p:txBody>
          <a:bodyPr>
            <a:normAutofit/>
          </a:bodyPr>
          <a:lstStyle/>
          <a:p>
            <a:pPr>
              <a:spcBef>
                <a:spcPts val="0"/>
              </a:spcBef>
              <a:defRPr/>
            </a:pPr>
            <a:r>
              <a:rPr lang="en-US" dirty="0" smtClean="0"/>
              <a:t>Internal (hospital or system level)</a:t>
            </a:r>
          </a:p>
          <a:p>
            <a:pPr lvl="1">
              <a:spcBef>
                <a:spcPts val="0"/>
              </a:spcBef>
              <a:defRPr/>
            </a:pPr>
            <a:r>
              <a:rPr lang="en-US" dirty="0" smtClean="0"/>
              <a:t>Clinical</a:t>
            </a:r>
          </a:p>
          <a:p>
            <a:pPr lvl="1">
              <a:spcBef>
                <a:spcPts val="0"/>
              </a:spcBef>
              <a:defRPr/>
            </a:pPr>
            <a:r>
              <a:rPr lang="en-US" dirty="0" smtClean="0"/>
              <a:t>Claims/finance</a:t>
            </a:r>
          </a:p>
          <a:p>
            <a:pPr lvl="1">
              <a:spcBef>
                <a:spcPts val="0"/>
              </a:spcBef>
              <a:defRPr/>
            </a:pPr>
            <a:r>
              <a:rPr lang="en-US" dirty="0" smtClean="0"/>
              <a:t>Legal (internal or outside counsel)</a:t>
            </a:r>
          </a:p>
          <a:p>
            <a:pPr>
              <a:spcBef>
                <a:spcPts val="0"/>
              </a:spcBef>
              <a:defRPr/>
            </a:pPr>
            <a:r>
              <a:rPr lang="en-US" dirty="0" smtClean="0"/>
              <a:t>External (ad hoc)</a:t>
            </a:r>
          </a:p>
          <a:p>
            <a:pPr lvl="1">
              <a:spcBef>
                <a:spcPts val="0"/>
              </a:spcBef>
              <a:defRPr/>
            </a:pPr>
            <a:r>
              <a:rPr lang="en-US" dirty="0" smtClean="0"/>
              <a:t>Life </a:t>
            </a:r>
            <a:r>
              <a:rPr lang="en-US" dirty="0"/>
              <a:t>expectancy/quality of </a:t>
            </a:r>
            <a:r>
              <a:rPr lang="en-US" dirty="0" smtClean="0"/>
              <a:t>life</a:t>
            </a:r>
          </a:p>
          <a:p>
            <a:pPr lvl="1">
              <a:spcBef>
                <a:spcPts val="0"/>
              </a:spcBef>
              <a:defRPr/>
            </a:pPr>
            <a:r>
              <a:rPr lang="en-US" dirty="0" smtClean="0"/>
              <a:t>Life </a:t>
            </a:r>
            <a:r>
              <a:rPr lang="en-US" dirty="0"/>
              <a:t>care </a:t>
            </a:r>
            <a:r>
              <a:rPr lang="en-US" dirty="0" smtClean="0"/>
              <a:t>planners</a:t>
            </a:r>
          </a:p>
          <a:p>
            <a:pPr lvl="1">
              <a:spcBef>
                <a:spcPts val="0"/>
              </a:spcBef>
              <a:defRPr/>
            </a:pPr>
            <a:r>
              <a:rPr lang="en-US" dirty="0" smtClean="0"/>
              <a:t>Actuaries</a:t>
            </a:r>
          </a:p>
          <a:p>
            <a:pPr lvl="1">
              <a:spcBef>
                <a:spcPts val="0"/>
              </a:spcBef>
              <a:defRPr/>
            </a:pPr>
            <a:r>
              <a:rPr lang="en-US" dirty="0" smtClean="0"/>
              <a:t>Economists</a:t>
            </a:r>
          </a:p>
          <a:p>
            <a:pPr lvl="1">
              <a:spcBef>
                <a:spcPts val="0"/>
              </a:spcBef>
              <a:defRPr/>
            </a:pPr>
            <a:r>
              <a:rPr lang="en-US" dirty="0" smtClean="0"/>
              <a:t>Financial </a:t>
            </a:r>
            <a:r>
              <a:rPr lang="en-US" dirty="0"/>
              <a:t>planners</a:t>
            </a:r>
          </a:p>
        </p:txBody>
      </p:sp>
      <p:sp>
        <p:nvSpPr>
          <p:cNvPr id="4" name="Footer Placeholder 3"/>
          <p:cNvSpPr>
            <a:spLocks noGrp="1"/>
          </p:cNvSpPr>
          <p:nvPr>
            <p:ph type="ftr" sz="quarter" idx="11"/>
          </p:nvPr>
        </p:nvSpPr>
        <p:spPr/>
        <p:txBody>
          <a:bodyPr/>
          <a:lstStyle/>
          <a:p>
            <a:r>
              <a:rPr lang="en-US" dirty="0" smtClean="0"/>
              <a:t>Module 7</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6</a:t>
            </a:fld>
            <a:endParaRPr lang="en-US" dirty="0"/>
          </a:p>
        </p:txBody>
      </p:sp>
      <p:pic>
        <p:nvPicPr>
          <p:cNvPr id="6" name="Picture 5" descr="A health care team made up of clinicians and leaders"/>
          <p:cNvPicPr>
            <a:picLocks noChangeAspect="1"/>
          </p:cNvPicPr>
          <p:nvPr/>
        </p:nvPicPr>
        <p:blipFill rotWithShape="1">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b="23416"/>
          <a:stretch/>
        </p:blipFill>
        <p:spPr>
          <a:xfrm>
            <a:off x="2854392" y="3154362"/>
            <a:ext cx="7702416" cy="3581400"/>
          </a:xfrm>
          <a:prstGeom prst="rect">
            <a:avLst/>
          </a:prstGeom>
        </p:spPr>
      </p:pic>
    </p:spTree>
    <p:extLst>
      <p:ext uri="{BB962C8B-B14F-4D97-AF65-F5344CB8AC3E}">
        <p14:creationId xmlns:p14="http://schemas.microsoft.com/office/powerpoint/2010/main" val="608270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Steps in CANDOR Resolution</a:t>
            </a:r>
            <a:r>
              <a:rPr lang="en-US" baseline="30000" dirty="0" smtClean="0"/>
              <a:t>2</a:t>
            </a:r>
            <a:endParaRPr lang="en-US" baseline="30000" dirty="0"/>
          </a:p>
        </p:txBody>
      </p:sp>
      <p:sp>
        <p:nvSpPr>
          <p:cNvPr id="3" name="Content Placeholder 2"/>
          <p:cNvSpPr>
            <a:spLocks noGrp="1"/>
          </p:cNvSpPr>
          <p:nvPr>
            <p:ph idx="1"/>
          </p:nvPr>
        </p:nvSpPr>
        <p:spPr/>
        <p:txBody>
          <a:bodyPr>
            <a:normAutofit/>
          </a:bodyPr>
          <a:lstStyle/>
          <a:p>
            <a:pPr marL="0" indent="0">
              <a:buNone/>
            </a:pPr>
            <a:r>
              <a:rPr lang="en-US" dirty="0" smtClean="0"/>
              <a:t>Overall Aim: Re-establish Patient Trust</a:t>
            </a:r>
          </a:p>
          <a:p>
            <a:r>
              <a:rPr lang="en-US" dirty="0" smtClean="0"/>
              <a:t>Apology</a:t>
            </a:r>
          </a:p>
          <a:p>
            <a:r>
              <a:rPr lang="en-US" dirty="0" smtClean="0"/>
              <a:t>Compensation</a:t>
            </a:r>
          </a:p>
          <a:p>
            <a:r>
              <a:rPr lang="en-US" dirty="0"/>
              <a:t>C</a:t>
            </a:r>
            <a:r>
              <a:rPr lang="en-US" dirty="0" smtClean="0"/>
              <a:t>ommitment to improvement</a:t>
            </a:r>
          </a:p>
          <a:p>
            <a:pPr lvl="1"/>
            <a:endParaRPr lang="en-US" dirty="0"/>
          </a:p>
        </p:txBody>
      </p:sp>
      <p:sp>
        <p:nvSpPr>
          <p:cNvPr id="4" name="Footer Placeholder 3"/>
          <p:cNvSpPr>
            <a:spLocks noGrp="1"/>
          </p:cNvSpPr>
          <p:nvPr>
            <p:ph type="ftr" sz="quarter" idx="11"/>
          </p:nvPr>
        </p:nvSpPr>
        <p:spPr/>
        <p:txBody>
          <a:bodyPr/>
          <a:lstStyle/>
          <a:p>
            <a:r>
              <a:rPr lang="en-US" dirty="0" smtClean="0"/>
              <a:t>Module 7</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7</a:t>
            </a:fld>
            <a:endParaRPr lang="en-US" dirty="0"/>
          </a:p>
        </p:txBody>
      </p:sp>
    </p:spTree>
    <p:extLst>
      <p:ext uri="{BB962C8B-B14F-4D97-AF65-F5344CB8AC3E}">
        <p14:creationId xmlns:p14="http://schemas.microsoft.com/office/powerpoint/2010/main" val="3686160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Autofit/>
          </a:bodyPr>
          <a:lstStyle/>
          <a:p>
            <a:r>
              <a:rPr lang="en-US" sz="3200" dirty="0"/>
              <a:t>Essential C</a:t>
            </a:r>
            <a:r>
              <a:rPr lang="en-US" sz="3200" dirty="0" smtClean="0"/>
              <a:t>omponents </a:t>
            </a:r>
            <a:r>
              <a:rPr lang="en-US" sz="3200" dirty="0"/>
              <a:t>of a</a:t>
            </a:r>
            <a:r>
              <a:rPr lang="en-US" sz="3200" dirty="0" smtClean="0"/>
              <a:t> </a:t>
            </a:r>
            <a:r>
              <a:rPr lang="en-US" sz="3200" dirty="0"/>
              <a:t>CANDOR </a:t>
            </a:r>
            <a:r>
              <a:rPr lang="en-US" sz="3200" dirty="0" smtClean="0"/>
              <a:t>Apology</a:t>
            </a:r>
            <a:r>
              <a:rPr lang="en-US" sz="3200" baseline="30000" dirty="0" smtClean="0"/>
              <a:t>3</a:t>
            </a:r>
            <a:endParaRPr lang="en-US" sz="3200" baseline="30000" dirty="0"/>
          </a:p>
        </p:txBody>
      </p:sp>
      <p:sp>
        <p:nvSpPr>
          <p:cNvPr id="3" name="Content Placeholder 2"/>
          <p:cNvSpPr>
            <a:spLocks noGrp="1"/>
          </p:cNvSpPr>
          <p:nvPr>
            <p:ph idx="1"/>
          </p:nvPr>
        </p:nvSpPr>
        <p:spPr/>
        <p:txBody>
          <a:bodyPr/>
          <a:lstStyle/>
          <a:p>
            <a:r>
              <a:rPr lang="en-US" dirty="0" smtClean="0"/>
              <a:t>Taking responsibility</a:t>
            </a:r>
          </a:p>
          <a:p>
            <a:r>
              <a:rPr lang="en-US" dirty="0" smtClean="0"/>
              <a:t>Showing remorse</a:t>
            </a:r>
          </a:p>
          <a:p>
            <a:r>
              <a:rPr lang="en-US" dirty="0" smtClean="0"/>
              <a:t>Making restitution</a:t>
            </a:r>
            <a:endParaRPr lang="en-US" dirty="0"/>
          </a:p>
        </p:txBody>
      </p:sp>
      <p:sp>
        <p:nvSpPr>
          <p:cNvPr id="4" name="Footer Placeholder 3"/>
          <p:cNvSpPr>
            <a:spLocks noGrp="1"/>
          </p:cNvSpPr>
          <p:nvPr>
            <p:ph type="ftr" sz="quarter" idx="11"/>
          </p:nvPr>
        </p:nvSpPr>
        <p:spPr/>
        <p:txBody>
          <a:bodyPr/>
          <a:lstStyle/>
          <a:p>
            <a:r>
              <a:rPr lang="en-US" dirty="0" smtClean="0"/>
              <a:t>Module 7</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8</a:t>
            </a:fld>
            <a:endParaRPr lang="en-US" dirty="0"/>
          </a:p>
        </p:txBody>
      </p:sp>
      <p:pic>
        <p:nvPicPr>
          <p:cNvPr id="6" name="Picture 5" descr="Patient surrounded by a health care team"/>
          <p:cNvPicPr>
            <a:picLocks noChangeAspect="1"/>
          </p:cNvPicPr>
          <p:nvPr/>
        </p:nvPicPr>
        <p:blipFill rotWithShape="1">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r="629" b="25416"/>
          <a:stretch/>
        </p:blipFill>
        <p:spPr>
          <a:xfrm>
            <a:off x="893232" y="3429000"/>
            <a:ext cx="7357536" cy="3352801"/>
          </a:xfrm>
          <a:prstGeom prst="rect">
            <a:avLst/>
          </a:prstGeom>
        </p:spPr>
      </p:pic>
    </p:spTree>
    <p:extLst>
      <p:ext uri="{BB962C8B-B14F-4D97-AF65-F5344CB8AC3E}">
        <p14:creationId xmlns:p14="http://schemas.microsoft.com/office/powerpoint/2010/main" val="1479267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CANDOR Resolution: Compensation</a:t>
            </a:r>
            <a:endParaRPr lang="en-US" dirty="0"/>
          </a:p>
        </p:txBody>
      </p:sp>
      <p:sp>
        <p:nvSpPr>
          <p:cNvPr id="3" name="Content Placeholder 2"/>
          <p:cNvSpPr>
            <a:spLocks noGrp="1"/>
          </p:cNvSpPr>
          <p:nvPr>
            <p:ph idx="1"/>
          </p:nvPr>
        </p:nvSpPr>
        <p:spPr/>
        <p:txBody>
          <a:bodyPr/>
          <a:lstStyle/>
          <a:p>
            <a:r>
              <a:rPr lang="en-US" dirty="0" smtClean="0"/>
              <a:t>Develop </a:t>
            </a:r>
            <a:r>
              <a:rPr lang="en-US" dirty="0"/>
              <a:t>a compensation </a:t>
            </a:r>
            <a:r>
              <a:rPr lang="en-US" dirty="0" smtClean="0"/>
              <a:t>plan. </a:t>
            </a:r>
          </a:p>
          <a:p>
            <a:r>
              <a:rPr lang="en-US" dirty="0" smtClean="0"/>
              <a:t>Determine fair and reasonable compensation for the patient/family after an adverse event. </a:t>
            </a:r>
          </a:p>
        </p:txBody>
      </p:sp>
      <p:sp>
        <p:nvSpPr>
          <p:cNvPr id="4" name="Footer Placeholder 3"/>
          <p:cNvSpPr>
            <a:spLocks noGrp="1"/>
          </p:cNvSpPr>
          <p:nvPr>
            <p:ph type="ftr" sz="quarter" idx="11"/>
          </p:nvPr>
        </p:nvSpPr>
        <p:spPr/>
        <p:txBody>
          <a:bodyPr/>
          <a:lstStyle/>
          <a:p>
            <a:r>
              <a:rPr lang="en-US" dirty="0" smtClean="0"/>
              <a:t>Module 7</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9</a:t>
            </a:fld>
            <a:endParaRPr lang="en-US" dirty="0"/>
          </a:p>
        </p:txBody>
      </p:sp>
    </p:spTree>
    <p:extLst>
      <p:ext uri="{BB962C8B-B14F-4D97-AF65-F5344CB8AC3E}">
        <p14:creationId xmlns:p14="http://schemas.microsoft.com/office/powerpoint/2010/main" val="402635985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gt;&lt;/object&gt;&lt;/database&gt;"/>
  <p:tag name="SECTOMILLISECCONVERTED" val="1"/>
</p:tagLst>
</file>

<file path=ppt/theme/theme1.xml><?xml version="1.0" encoding="utf-8"?>
<a:theme xmlns:a="http://schemas.openxmlformats.org/drawingml/2006/main" name="PatientSafetyPag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atientSafetyPag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1393</TotalTime>
  <Words>2469</Words>
  <Application>Microsoft Office PowerPoint</Application>
  <PresentationFormat>On-screen Show (4:3)</PresentationFormat>
  <Paragraphs>191</Paragraphs>
  <Slides>14</Slides>
  <Notes>14</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PatientSafetyPage1</vt:lpstr>
      <vt:lpstr>PatientSafetyPage2+</vt:lpstr>
      <vt:lpstr>Communication and Optimal Resolution  (CANDOR)  Toolkit</vt:lpstr>
      <vt:lpstr>Objectives</vt:lpstr>
      <vt:lpstr>Definition of CANDOR Resolution1</vt:lpstr>
      <vt:lpstr>Resolution and the CANDOR Process</vt:lpstr>
      <vt:lpstr>CANDOR Resolution Team Skills </vt:lpstr>
      <vt:lpstr>CANDOR Resolution Team Resources</vt:lpstr>
      <vt:lpstr>Steps in CANDOR Resolution2</vt:lpstr>
      <vt:lpstr>Essential Components of a CANDOR Apology3</vt:lpstr>
      <vt:lpstr>CANDOR Resolution: Compensation</vt:lpstr>
      <vt:lpstr>Creating a Compensation Plan</vt:lpstr>
      <vt:lpstr>Determining Compensation</vt:lpstr>
      <vt:lpstr>Measuring Resolution Improvement</vt:lpstr>
      <vt:lpstr>New Resolution Paradigm</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dc:creator>
  <cp:lastModifiedBy>Windows User</cp:lastModifiedBy>
  <cp:revision>108</cp:revision>
  <dcterms:created xsi:type="dcterms:W3CDTF">2014-06-17T23:27:54Z</dcterms:created>
  <dcterms:modified xsi:type="dcterms:W3CDTF">2016-05-19T19:54:52Z</dcterms:modified>
</cp:coreProperties>
</file>