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4" r:id="rId2"/>
  </p:sldMasterIdLst>
  <p:notesMasterIdLst>
    <p:notesMasterId r:id="rId20"/>
  </p:notesMasterIdLst>
  <p:sldIdLst>
    <p:sldId id="257" r:id="rId3"/>
    <p:sldId id="259" r:id="rId4"/>
    <p:sldId id="272" r:id="rId5"/>
    <p:sldId id="274" r:id="rId6"/>
    <p:sldId id="258" r:id="rId7"/>
    <p:sldId id="273" r:id="rId8"/>
    <p:sldId id="261" r:id="rId9"/>
    <p:sldId id="277" r:id="rId10"/>
    <p:sldId id="278" r:id="rId11"/>
    <p:sldId id="265" r:id="rId12"/>
    <p:sldId id="279" r:id="rId13"/>
    <p:sldId id="266" r:id="rId14"/>
    <p:sldId id="267" r:id="rId15"/>
    <p:sldId id="268" r:id="rId16"/>
    <p:sldId id="269"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16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HRQ" initials="KAR" lastIdx="16" clrIdx="6"/>
  <p:cmAuthor id="1" name="Wojcik, Anna" initials="AW" lastIdx="4" clrIdx="0"/>
  <p:cmAuthor id="2" name="Herman, Dawn" initials="DH" lastIdx="13" clrIdx="1"/>
  <p:cmAuthor id="3" name="Greising, Cynthia" initials="GC" lastIdx="20" clrIdx="2"/>
  <p:cmAuthor id="4" name="Wojcik, Anna" initials="WA" lastIdx="15" clrIdx="3">
    <p:extLst/>
  </p:cmAuthor>
  <p:cmAuthor id="5" name="Edson, Barbara" initials="EB" lastIdx="23" clrIdx="4">
    <p:extLst/>
  </p:cmAuthor>
  <p:cmAuthor id="6" name="Sue Collier" initials="Sue"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66" autoAdjust="0"/>
    <p:restoredTop sz="60886" autoAdjust="0"/>
  </p:normalViewPr>
  <p:slideViewPr>
    <p:cSldViewPr>
      <p:cViewPr>
        <p:scale>
          <a:sx n="68" d="100"/>
          <a:sy n="68" d="100"/>
        </p:scale>
        <p:origin x="-1020" y="-72"/>
      </p:cViewPr>
      <p:guideLst>
        <p:guide orient="horz" pos="2160"/>
        <p:guide orient="horz" pos="1680"/>
        <p:guide pos="2880"/>
      </p:guideLst>
    </p:cSldViewPr>
  </p:slideViewPr>
  <p:outlineViewPr>
    <p:cViewPr>
      <p:scale>
        <a:sx n="33" d="100"/>
        <a:sy n="33" d="100"/>
      </p:scale>
      <p:origin x="48" y="26004"/>
    </p:cViewPr>
  </p:outlineViewPr>
  <p:notesTextViewPr>
    <p:cViewPr>
      <p:scale>
        <a:sx n="125" d="100"/>
        <a:sy n="125" d="100"/>
      </p:scale>
      <p:origin x="0" y="0"/>
    </p:cViewPr>
  </p:notesTextViewPr>
  <p:sorterViewPr>
    <p:cViewPr>
      <p:scale>
        <a:sx n="100" d="100"/>
        <a:sy n="100" d="100"/>
      </p:scale>
      <p:origin x="0" y="810"/>
    </p:cViewPr>
  </p:sorterViewPr>
  <p:notesViewPr>
    <p:cSldViewPr>
      <p:cViewPr>
        <p:scale>
          <a:sx n="80" d="100"/>
          <a:sy n="80" d="100"/>
        </p:scale>
        <p:origin x="-231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21FC4-3BA2-47A8-A81D-9FC70C62207E}" type="datetimeFigureOut">
              <a:rPr lang="en-US" smtClean="0"/>
              <a:t>5/19/2016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F5BA8-1223-4895-9730-F2E3BF3B22F0}" type="slidenum">
              <a:rPr lang="en-US" smtClean="0"/>
              <a:t>‹#›</a:t>
            </a:fld>
            <a:endParaRPr lang="en-US" dirty="0"/>
          </a:p>
        </p:txBody>
      </p:sp>
    </p:spTree>
    <p:extLst>
      <p:ext uri="{BB962C8B-B14F-4D97-AF65-F5344CB8AC3E}">
        <p14:creationId xmlns:p14="http://schemas.microsoft.com/office/powerpoint/2010/main" val="1821711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hrq.gov/professionals/education/curriculum-tools/teamstepps/instructor/fundamentals/module8/igchangemgmt.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ihi.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Module 8, the last module in the CANDOR Toolkit, provides an overview of organizational learning and how an organization can develop a sustainability plan to assure the CANDOR process continues beyond initial implementation. </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4181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identifying and developing the champions, the organization is responsible for building the implementation teams. The implementation teams help drive the project and are responsible for implementing the individual steps of the CANDOR process.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three CANDOR implementation teams include: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Communication Team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Event Reporting, Investigation, and Analysis Team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Resolution Team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Again, while this step is part of the initial implementation of the CANDOR process, it supports and sustains the program beyond implementation. It is important that the organization continue to provide Team Lead training and support following implementation to sustain the CANDOR process.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 time, the needs of each of the implementation teams may diminish or increase, depending on the learning needs of the organization and the opportunities for improvement identified throughout the sustainment period. Modules 4, 5, 6, and 7 provide additional details about the responsibilities of each of the implementation teams. </a:t>
            </a:r>
            <a:endParaRPr lang="en-US" dirty="0"/>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75827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Frontline staff are the key to the ground level implementation of the CANDOR process. Over time, the organization must continue to encourage frontline staff to report CANDOR events and other adverse patient events by promoting transparency and a fair and just culture. By providing frontline staff with ongoing education and training in the CANDOR process, the organization can continue to learn from errors and prevent similar harm events in the future. The CANDOR Implementation Team Lead and Team Leads play an important role in ensuring that frontline staff remain engaged and empowered, even after initial implementation of the program. Leaders can empower frontline staff through:</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Open communication and information sharing.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Positive reinforcement, confidence and skill building.</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Celebrating staff for reporting CANDOR (and other) events, such as near misses and unsafe conditions.</a:t>
            </a:r>
            <a:endParaRPr lang="en-US" dirty="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7582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Establishing a sustainability measurement plan is a key step in determining whether the improvement is actually being sustained. CANDOR team leaders can continue to build systems for collecting process, outcome, and QI activity data for the program after the initial implementation. By using those data to continuously improve performance, the organization is better equipped to sustain improvements and continuously improve outcomes. Establishing a sustainability measurement plan starts with an assessment of readiness to sustain the culture change realized through the implementation of the CANDOR process. The next step is to build a measurement system that includes what data will be collected over time, who will collect the data, when the data will be analyzed and shared, and how the data will be used to promote continuous learning and improvement. The measurement system should include information on process, outcome, and quality improvement activities and support robust followup and transparent feedback systems that continuously monitor performance metrics. </a:t>
            </a:r>
            <a:endParaRPr lang="en-US" dirty="0"/>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371663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knowledge gained through the implementation of the CANDOR process can help the organization develop strategies to maneuver around obstacles, such as skepticism and resistance, that may threaten the change effort over time. It is important to identify and address barriers during and after the initial implementation process so that solutions can be found and before resistance negatively impacts the continuation of key processes. Active and visible involvement of the CANDOR champions can also energize leaders and staff and continue to promote desired behaviors. Team leads should continue to be coached to motivate leaders and team members to support program interventions, highlight positive outcomes from new processes, and dedicate time and resources to implement the interventions. Leaders can also reinforce positive staff experiences from new processes to help overcome resistance over time. Organizations can sustain the program by using the knowledge and momentum from CANDOR process analyses (“wins”) to align systems and processes with the vision, thereby demonstrating to staff how the CANDOR process supports them in the work they do.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Module 2 includes additional information on obtaining organizational buy-in and support from leaders and staff. </a:t>
            </a:r>
            <a:r>
              <a:rPr lang="en-US" dirty="0" smtClean="0"/>
              <a:t> </a:t>
            </a:r>
            <a:endParaRPr lang="en-US" dirty="0"/>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434693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Stories are a powerful way to engage staff, patients, and families in ways that data collection and measurement activities cannot.  Encourage your Team Leads to discuss actual CANDOR events to drive home important lessons. Ask patients and family members to share their stories to put a human face on a harm event and engage staff to support the process. Ask staff to share their stories of patient harm. By engaging staff in stories and demonstrating concern for staff experiences, organizations can build trust and relationships that support sustainability efforts and promote success.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Can you think of a success story that demonstrates the positive impact of CANDOR process work?</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Think about a patient story involving a CANDOR event. How does this story drive home the importance of this work?</a:t>
            </a:r>
            <a:endParaRPr lang="en-US" dirty="0"/>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70794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Recognizing and celebrating success is important to sustaining change and continuous improvement in the CANDOR process. Large and small successes should be recognized. Teams should celebrate successes both early in the implementation process and after the initial implementation. Recognizing success will help frontline staff speak up and share challenges and will reinforce to the entire team the importance of program interventions. Celebrations need not be elaborate or formal to help sustain progress and continue to improve outcomes. Simple recognitions can improve buy-in from clinicians and staff, and can motivate teams to follow protocols and policies.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summary, sustainability can help organizations embed processes into their organizational culture, making improvement the norm. Organizations need to address external and internal factors that can benefit or impede sustainability. An effective sustainability plan involves planning early in the improvement process, choosing easy-to-reach goals that are attainable, identifying a strong program champion to rally around the improvement, choosing a focus that fits with the organizational mission, and ongoing evaluation and transparency of process and outcome measures.</a:t>
            </a:r>
            <a:endParaRPr lang="en-US" dirty="0" smtClean="0"/>
          </a:p>
          <a:p>
            <a:endParaRPr lang="en-US" dirty="0"/>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856034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some examples of success from organizations that are implementing CANDOR process principles:</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University of Illinois-Chicago was awarded an AHRQ demonstration grant to expand its Seven Pillars Program. The initiative has yielded a 70 percent reduction in litigation-related costs. The University of Illinois-Chicago reports that no meritless suits were filed for at least 18 months. In all, 20 more hospitals have joined the initiative, even though they received no funding to do so.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University of Michigan implemented the “Michigan Model” for Medical Malpractice and Patient Safety. Implementation of this model was followed by a steady reduction in the number of claims and in other metrics, such as elapsed time for processing claims, defense costs, and average settlement amounts.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University of Missouri has developed its own Care for Caregiver program. Following the implementation of this program, the university has seen a statistically significant relationship between all 12 HSOPS domains and the support provided to caregivers after a patient safety event.</a:t>
            </a:r>
            <a:endParaRPr lang="en-US" dirty="0"/>
          </a:p>
        </p:txBody>
      </p:sp>
      <p:sp>
        <p:nvSpPr>
          <p:cNvPr id="4" name="Slide Number Placeholder 3"/>
          <p:cNvSpPr>
            <a:spLocks noGrp="1"/>
          </p:cNvSpPr>
          <p:nvPr>
            <p:ph type="sldNum" sz="quarter" idx="10"/>
          </p:nvPr>
        </p:nvSpPr>
        <p:spPr/>
        <p:txBody>
          <a:bodyPr/>
          <a:lstStyle/>
          <a:p>
            <a:fld id="{F4DF5BA8-1223-4895-9730-F2E3BF3B22F0}" type="slidenum">
              <a:rPr lang="en-US" smtClean="0"/>
              <a:t>16</a:t>
            </a:fld>
            <a:endParaRPr lang="en-US" dirty="0"/>
          </a:p>
        </p:txBody>
      </p:sp>
    </p:spTree>
    <p:extLst>
      <p:ext uri="{BB962C8B-B14F-4D97-AF65-F5344CB8AC3E}">
        <p14:creationId xmlns:p14="http://schemas.microsoft.com/office/powerpoint/2010/main" val="2953422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050" dirty="0" smtClean="0"/>
              <a:t>Brown JS, </a:t>
            </a:r>
            <a:r>
              <a:rPr lang="en-US" sz="1050" dirty="0" err="1" smtClean="0"/>
              <a:t>Duguid</a:t>
            </a:r>
            <a:r>
              <a:rPr lang="en-US" sz="1050" baseline="0" dirty="0" smtClean="0"/>
              <a:t> P. </a:t>
            </a:r>
            <a:r>
              <a:rPr lang="en-US" sz="1050" dirty="0" smtClean="0"/>
              <a:t>Organizational learning and communities-of-practice: Toward a unified view of working, learning, and innovation. Organization Science;</a:t>
            </a:r>
            <a:r>
              <a:rPr lang="en-US" sz="1050" baseline="0" dirty="0" smtClean="0"/>
              <a:t> 1991. </a:t>
            </a:r>
            <a:r>
              <a:rPr lang="en-US" sz="1050" dirty="0" smtClean="0"/>
              <a:t>2.1: 40-57.</a:t>
            </a:r>
            <a:endParaRPr lang="en-US" sz="1200" dirty="0" smtClean="0"/>
          </a:p>
          <a:p>
            <a:pPr marL="0" indent="0">
              <a:buFont typeface="+mj-lt"/>
              <a:buNone/>
            </a:pPr>
            <a:endParaRPr lang="en-US" sz="1200" dirty="0" smtClean="0"/>
          </a:p>
          <a:p>
            <a:pPr marL="0" indent="0">
              <a:buFont typeface="+mj-lt"/>
              <a:buNone/>
            </a:pPr>
            <a:r>
              <a:rPr lang="en-US" sz="1200" dirty="0" smtClean="0"/>
              <a:t>Kotter J. Leading Change. Harvard Business School Press, Boston, MA, 1996, as cited in TeamSTEPPS Fundamentals Course: Module 8. Change Management: Instructor's Slides: TeamSTEPPS Fundamentals Course. November 2008. Agency for Healthcare Research and Quality, Rockville, MD. </a:t>
            </a:r>
            <a:r>
              <a:rPr lang="en-US" sz="1200" u="sng" dirty="0" smtClean="0">
                <a:hlinkClick r:id="rId3"/>
              </a:rPr>
              <a:t>http://www.ahrq.gov/professionals/education/curriculum-tools/teamstepps/instructor/fundamentals/module8/igchangemgmt.html</a:t>
            </a:r>
            <a:r>
              <a:rPr lang="en-US" sz="1200" dirty="0" smtClean="0"/>
              <a:t> </a:t>
            </a:r>
          </a:p>
          <a:p>
            <a:pPr marL="0" lvl="0" indent="0">
              <a:buFont typeface="+mj-lt"/>
              <a:buNone/>
            </a:pPr>
            <a:endParaRPr lang="en-US" sz="1200" dirty="0" smtClean="0"/>
          </a:p>
          <a:p>
            <a:pPr marL="0" lvl="0" indent="0">
              <a:buFont typeface="+mj-lt"/>
              <a:buNone/>
            </a:pPr>
            <a:r>
              <a:rPr lang="en-US" sz="1200" dirty="0" smtClean="0"/>
              <a:t>5 Million Lives Campaign. Getting Started Kit: Rapid Response Teams. Cambridge, MA: Institute for Healthcare Improvement; 2008. </a:t>
            </a:r>
            <a:r>
              <a:rPr lang="en-US" sz="1200" u="sng" dirty="0" smtClean="0">
                <a:hlinkClick r:id="rId4"/>
              </a:rPr>
              <a:t>www.ihi.org</a:t>
            </a:r>
            <a:r>
              <a:rPr lang="en-US" sz="1200" u="sng" dirty="0" smtClean="0"/>
              <a:t>. </a:t>
            </a:r>
            <a:r>
              <a:rPr lang="en-US" sz="1200" dirty="0" smtClean="0"/>
              <a:t>Accessed March 22, 2014.</a:t>
            </a:r>
          </a:p>
          <a:p>
            <a:pPr marL="0" lvl="0" indent="0">
              <a:buFont typeface="+mj-lt"/>
              <a:buNone/>
            </a:pPr>
            <a:endParaRPr lang="en-US" sz="1200" dirty="0" smtClean="0"/>
          </a:p>
          <a:p>
            <a:pPr marL="0" lvl="0" indent="0">
              <a:buFont typeface="+mj-lt"/>
              <a:buNone/>
            </a:pPr>
            <a:r>
              <a:rPr lang="en-US" sz="1200" dirty="0" err="1" smtClean="0"/>
              <a:t>Hoyler</a:t>
            </a:r>
            <a:r>
              <a:rPr lang="en-US" sz="1200" dirty="0" smtClean="0"/>
              <a:t> M, </a:t>
            </a:r>
            <a:r>
              <a:rPr lang="en-US" sz="1200" dirty="0" err="1" smtClean="0"/>
              <a:t>Meara</a:t>
            </a:r>
            <a:r>
              <a:rPr lang="en-US" sz="1200" dirty="0" smtClean="0"/>
              <a:t> J. AHRQ program promotes patient safety and liability reform.</a:t>
            </a:r>
            <a:r>
              <a:rPr lang="en-US" sz="1200" baseline="0" dirty="0" smtClean="0"/>
              <a:t> Chicago, IL: Bulletin of the American College of Surgeons, March 2013. http://bulletin.facs.org/2013/03/ahrq-program. Accessed on August 20, 2015. </a:t>
            </a:r>
          </a:p>
          <a:p>
            <a:pPr marL="0" lvl="0" indent="0">
              <a:buFont typeface="+mj-lt"/>
              <a:buNone/>
            </a:pPr>
            <a:endParaRPr lang="en-US" sz="1200" baseline="0" dirty="0" smtClean="0"/>
          </a:p>
          <a:p>
            <a:pPr marL="0" lvl="0" indent="0">
              <a:buFont typeface="+mj-lt"/>
              <a:buNone/>
            </a:pPr>
            <a:r>
              <a:rPr lang="en-US" sz="1200" dirty="0" smtClean="0"/>
              <a:t>University of Michigan Health System. The Michigan model: Medical malpractice and patient safety at UMHS. 2012. www.med.umich.edu/news/newsroom/mm.htm. Accessed</a:t>
            </a:r>
            <a:r>
              <a:rPr lang="en-US" sz="1200" baseline="0" dirty="0" smtClean="0"/>
              <a:t> on August 20</a:t>
            </a:r>
            <a:r>
              <a:rPr lang="en-US" sz="1200" dirty="0" smtClean="0"/>
              <a:t>, 2015.</a:t>
            </a:r>
          </a:p>
          <a:p>
            <a:pPr marL="0" lvl="0" indent="0">
              <a:buFont typeface="+mj-lt"/>
              <a:buNone/>
            </a:pPr>
            <a:endParaRPr lang="en-US" sz="1200" dirty="0" smtClean="0"/>
          </a:p>
        </p:txBody>
      </p:sp>
      <p:sp>
        <p:nvSpPr>
          <p:cNvPr id="4" name="Slide Number Placeholder 3"/>
          <p:cNvSpPr>
            <a:spLocks noGrp="1"/>
          </p:cNvSpPr>
          <p:nvPr>
            <p:ph type="sldNum" sz="quarter" idx="10"/>
          </p:nvPr>
        </p:nvSpPr>
        <p:spPr/>
        <p:txBody>
          <a:bodyPr/>
          <a:lstStyle/>
          <a:p>
            <a:fld id="{F4DF5BA8-1223-4895-9730-F2E3BF3B22F0}" type="slidenum">
              <a:rPr lang="en-US" smtClean="0"/>
              <a:t>17</a:t>
            </a:fld>
            <a:endParaRPr lang="en-US" dirty="0"/>
          </a:p>
        </p:txBody>
      </p:sp>
    </p:spTree>
    <p:extLst>
      <p:ext uri="{BB962C8B-B14F-4D97-AF65-F5344CB8AC3E}">
        <p14:creationId xmlns:p14="http://schemas.microsoft.com/office/powerpoint/2010/main" val="395089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end of this module, the learner will be able to: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Define organizational learning and sustainability.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Describe how the CANDOR process can sustain the desired culture change.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Review how to plan to sustain the CANDOR process.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Examine the critical success factors for sustaining the CANDOR process.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Use success stories to illustrate organizational learning and sustainability relative to the CANDOR process.</a:t>
            </a:r>
            <a:endParaRPr lang="en-US" dirty="0"/>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0567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Organizational learning is a process that involves applying knowledge for a purpose and learning from the process and the outcome. The goal is for the organization to continually improve and learn. The process of organizational learning also links individual and organizational performance and creates a culture of inquiry and dialogue in which people feel safe to share openly and to take risks.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characteristics of a learning organization are supported through the implementation of the CANDOR process. After the resolution of a CANDOR event, information is fed into an organization’s performance improvement metrics, which allows for improvement of CANDOR processes, and prevention of similar harm events in the future. The Implementation Team Lead and other Team Leads help build and promote a shared vision of organizational learning that can challenge the way “we’ve always done it.”  CANDOR process leaders are able to support continuous learning from the CANDOR process and from the outcomes of CANDOR events. </a:t>
            </a:r>
            <a:r>
              <a:rPr lang="en-US" dirty="0" smtClean="0"/>
              <a:t>  </a:t>
            </a:r>
            <a:endParaRPr lang="en-US" dirty="0"/>
          </a:p>
        </p:txBody>
      </p:sp>
      <p:sp>
        <p:nvSpPr>
          <p:cNvPr id="4" name="Slide Number Placeholder 3"/>
          <p:cNvSpPr>
            <a:spLocks noGrp="1"/>
          </p:cNvSpPr>
          <p:nvPr>
            <p:ph type="sldNum" sz="quarter" idx="10"/>
          </p:nvPr>
        </p:nvSpPr>
        <p:spPr/>
        <p:txBody>
          <a:bodyPr/>
          <a:lstStyle/>
          <a:p>
            <a:fld id="{45C517D5-E9BB-DA4C-92BC-0386379B95B6}" type="slidenum">
              <a:rPr lang="en-US" smtClean="0"/>
              <a:t>3</a:t>
            </a:fld>
            <a:endParaRPr lang="en-US" dirty="0"/>
          </a:p>
        </p:txBody>
      </p:sp>
    </p:spTree>
    <p:extLst>
      <p:ext uri="{BB962C8B-B14F-4D97-AF65-F5344CB8AC3E}">
        <p14:creationId xmlns:p14="http://schemas.microsoft.com/office/powerpoint/2010/main" val="164657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5300" y="4267200"/>
            <a:ext cx="5905500" cy="3733800"/>
          </a:xfrm>
        </p:spPr>
        <p:txBody>
          <a:bodyPr/>
          <a:lstStyle/>
          <a:p>
            <a:r>
              <a:rPr lang="en-US" sz="1200" kern="1200" dirty="0" smtClean="0">
                <a:solidFill>
                  <a:schemeClr val="tx1"/>
                </a:solidFill>
                <a:effectLst/>
                <a:latin typeface="+mn-lt"/>
                <a:ea typeface="+mn-ea"/>
                <a:cs typeface="+mn-cs"/>
              </a:rPr>
              <a:t>Sustainability occurs after an organization has made significant changes to improve performance. Many models in the literature define the steps of change that lead to a sustainable improvement. The different models explain the process of change and how individuals deal with change. One of the more recognized models is John Kotter’s 8-Step Process for Leading Change. In this model, Kotter defines 8 steps to creating change, with Steps 7 and 8 focusing on sustainability.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Kotter’s Step 7 is “Don’t let up—be relentless.” This step involves using the knowledge and the momentum from short-term wins to align an organization’s systems and policies with the new vision and to train a workforce to fulfill the vision. This stage also developing strategies to maneuver around obstacles and barriers that may threaten the change effort.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Kotter’s Step 8 is “Create a new culture.” This step involves making the desired changes routine and apart from daily life in the facility. During this stage, leaders assure transparency in data surrounding the change effort to support continuous evaluation and modification of the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Both Steps 7 and 8 involve continuous organizational learning and are consistent with Phase 3, the “making it stick” phase, of the CANDOR process.</a:t>
            </a:r>
            <a:endParaRPr lang="en-US" dirty="0"/>
          </a:p>
        </p:txBody>
      </p:sp>
      <p:sp>
        <p:nvSpPr>
          <p:cNvPr id="4" name="Slide Number Placeholder 3"/>
          <p:cNvSpPr>
            <a:spLocks noGrp="1"/>
          </p:cNvSpPr>
          <p:nvPr>
            <p:ph type="sldNum" sz="quarter" idx="10"/>
          </p:nvPr>
        </p:nvSpPr>
        <p:spPr/>
        <p:txBody>
          <a:bodyPr/>
          <a:lstStyle/>
          <a:p>
            <a:fld id="{F4DF5BA8-1223-4895-9730-F2E3BF3B22F0}" type="slidenum">
              <a:rPr lang="en-US" smtClean="0"/>
              <a:t>4</a:t>
            </a:fld>
            <a:endParaRPr lang="en-US" dirty="0"/>
          </a:p>
        </p:txBody>
      </p:sp>
    </p:spTree>
    <p:extLst>
      <p:ext uri="{BB962C8B-B14F-4D97-AF65-F5344CB8AC3E}">
        <p14:creationId xmlns:p14="http://schemas.microsoft.com/office/powerpoint/2010/main" val="74609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67200"/>
            <a:ext cx="5867400" cy="4419600"/>
          </a:xfrm>
        </p:spPr>
        <p:txBody>
          <a:bodyPr/>
          <a:lstStyle/>
          <a:p>
            <a:r>
              <a:rPr lang="en-US" sz="1200" kern="1200" dirty="0" smtClean="0">
                <a:solidFill>
                  <a:schemeClr val="tx1"/>
                </a:solidFill>
                <a:effectLst/>
                <a:latin typeface="+mn-lt"/>
                <a:ea typeface="+mn-ea"/>
                <a:cs typeface="+mn-cs"/>
              </a:rPr>
              <a:t>Sustainability occurs when processes, outcomes, ideas, beliefs, principles, or values underlying an initiative continue beyond the implementation phase of a project. Sustainability can also be described as “when new ways of working and improved outcomes become the norm.” A process which has been integrated into the organizational culture is more likely to continue to produce a specific quality improvement or long-term outcome.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Institute for Healthcare Improvement identified six common elements of sustainability. These elements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Supportive management structures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Structures to “foolproof” change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Robust and transparent feedback system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Shared sense of systems to be improved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culture of improvement and engaged staff</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Formal programs to prepare people to learn and apply new skills </a:t>
            </a:r>
            <a:endParaRPr lang="en-US" sz="1200" kern="1200" dirty="0" smtClean="0">
              <a:solidFill>
                <a:srgbClr val="FF0000"/>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154254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267200"/>
            <a:ext cx="5562600" cy="4191000"/>
          </a:xfrm>
        </p:spPr>
        <p:txBody>
          <a:bodyPr/>
          <a:lstStyle/>
          <a:p>
            <a:r>
              <a:rPr lang="en-US" sz="1200" kern="1200" dirty="0" smtClean="0">
                <a:solidFill>
                  <a:schemeClr val="tx1"/>
                </a:solidFill>
                <a:effectLst/>
                <a:latin typeface="+mn-lt"/>
                <a:ea typeface="+mn-ea"/>
                <a:cs typeface="+mn-cs"/>
              </a:rPr>
              <a:t>The six elements of sustainability can be found in the CANDOR process and toolkit resources.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Supportive management structure—</a:t>
            </a:r>
            <a:r>
              <a:rPr lang="en-US" sz="1200" kern="1200" dirty="0" smtClean="0">
                <a:solidFill>
                  <a:schemeClr val="tx1"/>
                </a:solidFill>
                <a:effectLst/>
                <a:latin typeface="+mn-lt"/>
                <a:ea typeface="+mn-ea"/>
                <a:cs typeface="+mn-cs"/>
              </a:rPr>
              <a:t>The CANDOR process components that represent a supportive management structure constitute the CANDOR Team Structure.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Structures to “foolproof” change</a:t>
            </a:r>
            <a:r>
              <a:rPr lang="en-US" sz="1200" kern="1200" dirty="0" smtClean="0">
                <a:solidFill>
                  <a:schemeClr val="tx1"/>
                </a:solidFill>
                <a:effectLst/>
                <a:latin typeface="+mn-lt"/>
                <a:ea typeface="+mn-ea"/>
                <a:cs typeface="+mn-cs"/>
              </a:rPr>
              <a:t>—These are system design elements that ensure all elements of the CANDOR process are being followed.  These may include a checklist to follow after an event.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Robust, transparent feedback systems</a:t>
            </a:r>
            <a:r>
              <a:rPr lang="en-US" sz="1200" kern="1200" dirty="0" smtClean="0">
                <a:solidFill>
                  <a:schemeClr val="tx1"/>
                </a:solidFill>
                <a:effectLst/>
                <a:latin typeface="+mn-lt"/>
                <a:ea typeface="+mn-ea"/>
                <a:cs typeface="+mn-cs"/>
              </a:rPr>
              <a:t>—The CANDOR process components that correspond with transparent feedback systems are Response and Disclosure and Event Analysis.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Shared sense of the systems to be improved</a:t>
            </a:r>
            <a:r>
              <a:rPr lang="en-US" sz="1200" kern="1200" dirty="0" smtClean="0">
                <a:solidFill>
                  <a:schemeClr val="tx1"/>
                </a:solidFill>
                <a:effectLst/>
                <a:latin typeface="+mn-lt"/>
                <a:ea typeface="+mn-ea"/>
                <a:cs typeface="+mn-cs"/>
              </a:rPr>
              <a:t>—The entire CANDOR process fosters a culture of improvement around the response to unexpected patient harm events. This desire to improve should be shared among the organization as well as the patient and family.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Culture of improvement and a deeply engaged staff</a:t>
            </a:r>
            <a:r>
              <a:rPr lang="en-US" sz="1200" kern="1200" dirty="0" smtClean="0">
                <a:solidFill>
                  <a:schemeClr val="tx1"/>
                </a:solidFill>
                <a:effectLst/>
                <a:latin typeface="+mn-lt"/>
                <a:ea typeface="+mn-ea"/>
                <a:cs typeface="+mn-cs"/>
              </a:rPr>
              <a:t>—The Care for the Caregiver program and the engagement of staff, patients, and family members represent significant efforts to promote deep engagement on the part of all stakeholders.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Formal programs to prepare people to learn and apply new skills</a:t>
            </a:r>
            <a:r>
              <a:rPr lang="en-US" sz="1200" kern="1200" dirty="0" smtClean="0">
                <a:solidFill>
                  <a:schemeClr val="tx1"/>
                </a:solidFill>
                <a:effectLst/>
                <a:latin typeface="+mn-lt"/>
                <a:ea typeface="+mn-ea"/>
                <a:cs typeface="+mn-cs"/>
              </a:rPr>
              <a:t>—The CANDOR process educational resources are designed to build capacity among clinicians, staff, patients, and family members and to equip staff to lead effective program implementation.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overall CANDOR process facilitates an environment of trust, which supports sustainment of program goals. </a:t>
            </a:r>
            <a:endParaRPr lang="en-US" dirty="0" smtClean="0"/>
          </a:p>
          <a:p>
            <a:pPr lvl="0"/>
            <a:endParaRPr lang="en-US" dirty="0"/>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DF5BA8-1223-4895-9730-F2E3BF3B22F0}" type="slidenum">
              <a:rPr lang="en-US" smtClean="0"/>
              <a:t>6</a:t>
            </a:fld>
            <a:endParaRPr lang="en-US" dirty="0"/>
          </a:p>
        </p:txBody>
      </p:sp>
    </p:spTree>
    <p:extLst>
      <p:ext uri="{BB962C8B-B14F-4D97-AF65-F5344CB8AC3E}">
        <p14:creationId xmlns:p14="http://schemas.microsoft.com/office/powerpoint/2010/main" val="1976611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Sustainability of the CANDOR process must start with an organization’s commitment to make the necessary changes that promote a timely, thorough, and just response to unexpected patient harm events.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ensure sustainability, it must be planned. This planning must start early in the process using the right organizational structure to support implementation.  It must include engagement of key stakeholders, such as senior leaders, risk managers, staff, patients, and families. The organization needs a measurement system to track and record process improvement over time and must identify when the process requires review and revisions.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Ultimately, the organization should develop a formal sustainability plan that can identify barriers or resistance to change, and solutions to sustain the processes and continue to improve outcomes.</a:t>
            </a:r>
            <a:endParaRPr lang="en-US" dirty="0"/>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468259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CANDOR process is designed to help ensure sustainability through implementation and continuous learning using the educational materials and tools. However, there are several critical success factors for sustaining the processes and realizing the desired performance improvement.  Note that while the first three steps are part of the initial implementation of the CANDOR process, these steps form an important foundation that supports and sustains the program beyond implementation.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critical success factors include: </a:t>
            </a:r>
          </a:p>
          <a:p>
            <a:pPr marL="228600" lvl="0" indent="-228600">
              <a:buFont typeface="+mj-lt"/>
              <a:buAutoNum type="arabicPeriod"/>
            </a:pPr>
            <a:r>
              <a:rPr lang="en-US" sz="1200" kern="1200" dirty="0" smtClean="0">
                <a:solidFill>
                  <a:schemeClr val="tx1"/>
                </a:solidFill>
                <a:effectLst/>
                <a:latin typeface="+mn-lt"/>
                <a:ea typeface="+mn-ea"/>
                <a:cs typeface="+mn-cs"/>
              </a:rPr>
              <a:t>Identify and develop program champions. </a:t>
            </a:r>
          </a:p>
          <a:p>
            <a:pPr marL="228600" lvl="0" indent="-228600">
              <a:buFont typeface="+mj-lt"/>
              <a:buAutoNum type="arabicPeriod"/>
            </a:pPr>
            <a:r>
              <a:rPr lang="en-US" sz="1200" kern="1200" dirty="0" smtClean="0">
                <a:solidFill>
                  <a:schemeClr val="tx1"/>
                </a:solidFill>
                <a:effectLst/>
                <a:latin typeface="+mn-lt"/>
                <a:ea typeface="+mn-ea"/>
                <a:cs typeface="+mn-cs"/>
              </a:rPr>
              <a:t>Build and sustain the implementation team.</a:t>
            </a:r>
          </a:p>
          <a:p>
            <a:pPr marL="228600" lvl="0" indent="-228600">
              <a:buFont typeface="+mj-lt"/>
              <a:buAutoNum type="arabicPeriod"/>
            </a:pPr>
            <a:r>
              <a:rPr lang="en-US" sz="1200" kern="1200" dirty="0" smtClean="0">
                <a:solidFill>
                  <a:schemeClr val="tx1"/>
                </a:solidFill>
                <a:effectLst/>
                <a:latin typeface="+mn-lt"/>
                <a:ea typeface="+mn-ea"/>
                <a:cs typeface="+mn-cs"/>
              </a:rPr>
              <a:t>Empower frontline staff.</a:t>
            </a:r>
          </a:p>
          <a:p>
            <a:pPr marL="228600" lvl="0" indent="-228600">
              <a:buFont typeface="+mj-lt"/>
              <a:buAutoNum type="arabicPeriod"/>
            </a:pPr>
            <a:r>
              <a:rPr lang="en-US" sz="1200" kern="1200" dirty="0" smtClean="0">
                <a:solidFill>
                  <a:schemeClr val="tx1"/>
                </a:solidFill>
                <a:effectLst/>
                <a:latin typeface="+mn-lt"/>
                <a:ea typeface="+mn-ea"/>
                <a:cs typeface="+mn-cs"/>
              </a:rPr>
              <a:t>Establish a sustainability measurement plan.</a:t>
            </a:r>
          </a:p>
          <a:p>
            <a:pPr marL="228600" lvl="0" indent="-228600">
              <a:buFont typeface="+mj-lt"/>
              <a:buAutoNum type="arabicPeriod"/>
            </a:pPr>
            <a:r>
              <a:rPr lang="en-US" sz="1200" kern="1200" dirty="0" smtClean="0">
                <a:solidFill>
                  <a:schemeClr val="tx1"/>
                </a:solidFill>
                <a:effectLst/>
                <a:latin typeface="+mn-lt"/>
                <a:ea typeface="+mn-ea"/>
                <a:cs typeface="+mn-cs"/>
              </a:rPr>
              <a:t>Manage barriers such as skepticism and resistance.</a:t>
            </a:r>
          </a:p>
          <a:p>
            <a:pPr marL="228600" lvl="0" indent="-228600">
              <a:buFont typeface="+mj-lt"/>
              <a:buAutoNum type="arabicPeriod"/>
            </a:pPr>
            <a:r>
              <a:rPr lang="en-US" sz="1200" kern="1200" dirty="0" smtClean="0">
                <a:solidFill>
                  <a:schemeClr val="tx1"/>
                </a:solidFill>
                <a:effectLst/>
                <a:latin typeface="+mn-lt"/>
                <a:ea typeface="+mn-ea"/>
                <a:cs typeface="+mn-cs"/>
              </a:rPr>
              <a:t>Engage staff with stories.</a:t>
            </a:r>
          </a:p>
          <a:p>
            <a:pPr marL="228600" lvl="0" indent="-228600">
              <a:buFont typeface="+mj-lt"/>
              <a:buAutoNum type="arabicPeriod"/>
            </a:pPr>
            <a:r>
              <a:rPr lang="en-US" sz="1200" kern="1200" dirty="0" smtClean="0">
                <a:solidFill>
                  <a:schemeClr val="tx1"/>
                </a:solidFill>
                <a:effectLst/>
                <a:latin typeface="+mn-lt"/>
                <a:ea typeface="+mn-ea"/>
                <a:cs typeface="+mn-cs"/>
              </a:rPr>
              <a:t>Recognize and celebrate success. </a:t>
            </a:r>
          </a:p>
          <a:p>
            <a:pPr lvl="0"/>
            <a:endParaRPr lang="en-US" dirty="0"/>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515271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step in the sustainability process is to identify and develop the administrative and clinical champions who will communicate and reinforce the CANDOR process goals. The CANDOR Implementation Team Lead is an essential champion who is identified early in the implementation of the CANDOR process. The CANDOR Implementation Team Lead not only explains the program goals and components, but also helps identify, engage, and inspire other champions. The identification of champions is part of the assessment phase, but developing champions must continue following implementation to truly sustain the culture change.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organization can support the CANDOR Implementation Team Lead and other champions by providing ongoing educational opportunities, so the champions can continue to advocate for the CANDOR process and help sustain improvement over time.</a:t>
            </a:r>
            <a:endParaRPr lang="en-US" dirty="0"/>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582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453925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D1EA19-C9C1-4107-B842-BC7156BF7417}"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6" name="Slide Number Placeholder 5"/>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4741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2638CFB-657C-4E98-80A9-4401B36D5152}"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6" name="Slide Number Placeholder 5"/>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390634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92181C2-3674-436C-9819-7ADE49428071}" type="datetime1">
              <a:rPr lang="en-US" smtClean="0">
                <a:solidFill>
                  <a:prstClr val="black">
                    <a:tint val="75000"/>
                  </a:prstClr>
                </a:solidFill>
              </a:rPr>
              <a:t>5/19/2016</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36941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FBAEC14-2319-4A3A-B326-D8028D556448}" type="datetime1">
              <a:rPr lang="en-US" smtClean="0">
                <a:solidFill>
                  <a:prstClr val="black">
                    <a:tint val="75000"/>
                  </a:prstClr>
                </a:solidFill>
              </a:rPr>
              <a:t>5/19/2016</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11"/>
          </p:nvPr>
        </p:nvSpPr>
        <p:spPr>
          <a:xfrm>
            <a:off x="7543800" y="6498562"/>
            <a:ext cx="1141862" cy="359438"/>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Tree>
    <p:extLst>
      <p:ext uri="{BB962C8B-B14F-4D97-AF65-F5344CB8AC3E}">
        <p14:creationId xmlns:p14="http://schemas.microsoft.com/office/powerpoint/2010/main" val="190584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3DC2342-8D44-419C-A35C-4D550ED12208}" type="datetime1">
              <a:rPr lang="en-US" smtClean="0">
                <a:solidFill>
                  <a:prstClr val="black">
                    <a:tint val="75000"/>
                  </a:prstClr>
                </a:solidFill>
              </a:rPr>
              <a:t>5/19/2016</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
        <p:nvSpPr>
          <p:cNvPr id="7" name="Footer Placeholder 5"/>
          <p:cNvSpPr>
            <a:spLocks noGrp="1"/>
          </p:cNvSpPr>
          <p:nvPr>
            <p:ph type="ftr" sz="quarter" idx="11"/>
          </p:nvPr>
        </p:nvSpPr>
        <p:spPr>
          <a:xfrm>
            <a:off x="7543800" y="6498562"/>
            <a:ext cx="1141862" cy="359438"/>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Tree>
    <p:extLst>
      <p:ext uri="{BB962C8B-B14F-4D97-AF65-F5344CB8AC3E}">
        <p14:creationId xmlns:p14="http://schemas.microsoft.com/office/powerpoint/2010/main" val="158241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FD654FF-449C-4C24-88D6-5880F0026AFC}" type="datetime1">
              <a:rPr lang="en-US" smtClean="0">
                <a:solidFill>
                  <a:prstClr val="black">
                    <a:tint val="75000"/>
                  </a:prstClr>
                </a:solidFill>
              </a:rPr>
              <a:t>5/19/2016</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
        <p:nvSpPr>
          <p:cNvPr id="8" name="Footer Placeholder 5"/>
          <p:cNvSpPr>
            <a:spLocks noGrp="1"/>
          </p:cNvSpPr>
          <p:nvPr>
            <p:ph type="ftr" sz="quarter" idx="11"/>
          </p:nvPr>
        </p:nvSpPr>
        <p:spPr>
          <a:xfrm>
            <a:off x="7543800" y="6498562"/>
            <a:ext cx="1141862" cy="359438"/>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Tree>
    <p:extLst>
      <p:ext uri="{BB962C8B-B14F-4D97-AF65-F5344CB8AC3E}">
        <p14:creationId xmlns:p14="http://schemas.microsoft.com/office/powerpoint/2010/main" val="65024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D81DFAA-51DA-41C0-8A05-7AD681DF850A}" type="datetime1">
              <a:rPr lang="en-US" smtClean="0">
                <a:solidFill>
                  <a:prstClr val="black">
                    <a:tint val="75000"/>
                  </a:prstClr>
                </a:solidFill>
              </a:rPr>
              <a:t>5/19/2016</a:t>
            </a:fld>
            <a:endParaRPr lang="en-US" dirty="0">
              <a:solidFill>
                <a:prstClr val="black">
                  <a:tint val="75000"/>
                </a:prstClr>
              </a:solidFill>
            </a:endParaRPr>
          </a:p>
        </p:txBody>
      </p:sp>
      <p:sp>
        <p:nvSpPr>
          <p:cNvPr id="8" name="Footer Placeholder 7"/>
          <p:cNvSpPr>
            <a:spLocks noGrp="1"/>
          </p:cNvSpPr>
          <p:nvPr>
            <p:ph type="ftr" sz="quarter" idx="11"/>
          </p:nvPr>
        </p:nvSpPr>
        <p:spPr>
          <a:xfrm>
            <a:off x="7543800" y="6498562"/>
            <a:ext cx="1141862" cy="359438"/>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2207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54300F0-05A2-4BEE-9197-5635F500154C}" type="datetime1">
              <a:rPr lang="en-US" smtClean="0">
                <a:solidFill>
                  <a:prstClr val="black">
                    <a:tint val="75000"/>
                  </a:prstClr>
                </a:solidFill>
              </a:rPr>
              <a:t>5/19/2016</a:t>
            </a:fld>
            <a:endParaRPr lang="en-US" dirty="0">
              <a:solidFill>
                <a:prstClr val="black">
                  <a:tint val="75000"/>
                </a:prstClr>
              </a:solidFill>
            </a:endParaRPr>
          </a:p>
        </p:txBody>
      </p:sp>
      <p:sp>
        <p:nvSpPr>
          <p:cNvPr id="4" name="Footer Placeholder 3"/>
          <p:cNvSpPr>
            <a:spLocks noGrp="1"/>
          </p:cNvSpPr>
          <p:nvPr>
            <p:ph type="ftr" sz="quarter" idx="11"/>
          </p:nvPr>
        </p:nvSpPr>
        <p:spPr>
          <a:xfrm>
            <a:off x="7543800" y="6498562"/>
            <a:ext cx="1141862" cy="359438"/>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8626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616FD54-618B-4E3D-BEDF-1A697A22DBC2}" type="datetime1">
              <a:rPr lang="en-US" smtClean="0">
                <a:solidFill>
                  <a:prstClr val="black">
                    <a:tint val="75000"/>
                  </a:prstClr>
                </a:solidFill>
              </a:rPr>
              <a:t>5/19/2016</a:t>
            </a:fld>
            <a:endParaRPr lang="en-US" dirty="0">
              <a:solidFill>
                <a:prstClr val="black">
                  <a:tint val="75000"/>
                </a:prstClr>
              </a:solidFill>
            </a:endParaRPr>
          </a:p>
        </p:txBody>
      </p:sp>
      <p:sp>
        <p:nvSpPr>
          <p:cNvPr id="3" name="Footer Placeholder 2"/>
          <p:cNvSpPr>
            <a:spLocks noGrp="1"/>
          </p:cNvSpPr>
          <p:nvPr>
            <p:ph type="ftr" sz="quarter" idx="11"/>
          </p:nvPr>
        </p:nvSpPr>
        <p:spPr>
          <a:xfrm>
            <a:off x="7543800" y="6498562"/>
            <a:ext cx="1141862" cy="359438"/>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3114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13F65EE-C9F5-46A7-A846-389C1147A395}" type="datetime1">
              <a:rPr lang="en-US" smtClean="0">
                <a:solidFill>
                  <a:prstClr val="black">
                    <a:tint val="75000"/>
                  </a:prstClr>
                </a:solidFill>
              </a:rPr>
              <a:t>5/19/2016</a:t>
            </a:fld>
            <a:endParaRPr lang="en-US" dirty="0">
              <a:solidFill>
                <a:prstClr val="black">
                  <a:tint val="75000"/>
                </a:prstClr>
              </a:solidFill>
            </a:endParaRPr>
          </a:p>
        </p:txBody>
      </p:sp>
      <p:sp>
        <p:nvSpPr>
          <p:cNvPr id="6" name="Footer Placeholder 5"/>
          <p:cNvSpPr>
            <a:spLocks noGrp="1"/>
          </p:cNvSpPr>
          <p:nvPr>
            <p:ph type="ftr" sz="quarter" idx="11"/>
          </p:nvPr>
        </p:nvSpPr>
        <p:spPr>
          <a:xfrm>
            <a:off x="7543800" y="6498562"/>
            <a:ext cx="1141862" cy="359438"/>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4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968EA28-56A3-4B32-8E56-268D9154F799}"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a:xfrm>
            <a:off x="6019800" y="6400800"/>
            <a:ext cx="2895600" cy="365125"/>
          </a:xfrm>
          <a:prstGeom prst="rect">
            <a:avLst/>
          </a:prstGeom>
        </p:spPr>
        <p:txBody>
          <a:bodyPr/>
          <a:lstStyle>
            <a:lvl1pPr>
              <a:defRPr>
                <a:solidFill>
                  <a:schemeClr val="bg1"/>
                </a:solidFill>
              </a:defRPr>
            </a:lvl1pPr>
          </a:lstStyle>
          <a:p>
            <a:pPr algn="r"/>
            <a:r>
              <a:rPr lang="en-US" dirty="0" smtClean="0">
                <a:solidFill>
                  <a:prstClr val="white"/>
                </a:solidFill>
              </a:rPr>
              <a:t>Module 8</a:t>
            </a:r>
            <a:endParaRPr lang="en-US" dirty="0">
              <a:solidFill>
                <a:prstClr val="white"/>
              </a:solidFill>
            </a:endParaRPr>
          </a:p>
        </p:txBody>
      </p:sp>
      <p:sp>
        <p:nvSpPr>
          <p:cNvPr id="6" name="Slide Number Placeholder 5"/>
          <p:cNvSpPr>
            <a:spLocks noGrp="1"/>
          </p:cNvSpPr>
          <p:nvPr>
            <p:ph type="sldNum" sz="quarter" idx="12"/>
          </p:nvPr>
        </p:nvSpPr>
        <p:spPr>
          <a:xfrm>
            <a:off x="7000164" y="6400800"/>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21681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F61F70-89E3-414D-BC2B-3750E8DEEB12}" type="datetime1">
              <a:rPr lang="en-US" smtClean="0">
                <a:solidFill>
                  <a:prstClr val="black">
                    <a:tint val="75000"/>
                  </a:prstClr>
                </a:solidFill>
              </a:rPr>
              <a:t>5/19/2016</a:t>
            </a:fld>
            <a:endParaRPr lang="en-US" dirty="0">
              <a:solidFill>
                <a:prstClr val="black">
                  <a:tint val="75000"/>
                </a:prstClr>
              </a:solidFill>
            </a:endParaRPr>
          </a:p>
        </p:txBody>
      </p:sp>
      <p:sp>
        <p:nvSpPr>
          <p:cNvPr id="6" name="Footer Placeholder 5"/>
          <p:cNvSpPr>
            <a:spLocks noGrp="1"/>
          </p:cNvSpPr>
          <p:nvPr>
            <p:ph type="ftr" sz="quarter" idx="11"/>
          </p:nvPr>
        </p:nvSpPr>
        <p:spPr>
          <a:xfrm>
            <a:off x="7543800" y="6498562"/>
            <a:ext cx="1141862" cy="359438"/>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5415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D116D7E-4784-480B-8D47-6F615A6C70CA}"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a:xfrm>
            <a:off x="7543800" y="6498562"/>
            <a:ext cx="1141862" cy="359438"/>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78027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D991ADA-C225-4801-946A-BFFDCBF8D20D}"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a:xfrm>
            <a:off x="7543800" y="6498562"/>
            <a:ext cx="1141862" cy="359438"/>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25894D6-8D97-4F5F-8FE9-35CAB6BDE8B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1079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FA84366-FF3F-4F33-9866-EE3E5CFCCB70}" type="datetime1">
              <a:rPr lang="en-US" smtClean="0">
                <a:solidFill>
                  <a:prstClr val="black">
                    <a:tint val="75000"/>
                  </a:prstClr>
                </a:solidFill>
              </a:rPr>
              <a:t>5/19/2016</a:t>
            </a:fld>
            <a:endParaRPr lang="en-US" dirty="0">
              <a:solidFill>
                <a:prstClr val="black">
                  <a:tint val="75000"/>
                </a:prstClr>
              </a:solidFill>
            </a:endParaRPr>
          </a:p>
        </p:txBody>
      </p:sp>
      <p:sp>
        <p:nvSpPr>
          <p:cNvPr id="5" name="Footer Placeholder 4"/>
          <p:cNvSpPr>
            <a:spLocks noGrp="1"/>
          </p:cNvSpPr>
          <p:nvPr>
            <p:ph type="ftr" sz="quarter" idx="11"/>
          </p:nvPr>
        </p:nvSpPr>
        <p:spPr>
          <a:xfrm>
            <a:off x="5943600" y="6400800"/>
            <a:ext cx="2895600" cy="365125"/>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6" name="Slide Number Placeholder 5"/>
          <p:cNvSpPr>
            <a:spLocks noGrp="1"/>
          </p:cNvSpPr>
          <p:nvPr>
            <p:ph type="sldNum" sz="quarter" idx="12"/>
          </p:nvPr>
        </p:nvSpPr>
        <p:spPr>
          <a:xfrm>
            <a:off x="6988791" y="6400800"/>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067299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72E4E6F-6A0E-4243-9A06-0E4B6F0CB45D}" type="datetime1">
              <a:rPr lang="en-US" smtClean="0">
                <a:solidFill>
                  <a:prstClr val="black">
                    <a:tint val="75000"/>
                  </a:prstClr>
                </a:solidFill>
              </a:rPr>
              <a:t>5/19/2016</a:t>
            </a:fld>
            <a:endParaRPr lang="en-US" dirty="0">
              <a:solidFill>
                <a:prstClr val="black">
                  <a:tint val="75000"/>
                </a:prstClr>
              </a:solidFill>
            </a:endParaRPr>
          </a:p>
        </p:txBody>
      </p:sp>
      <p:sp>
        <p:nvSpPr>
          <p:cNvPr id="6" name="Footer Placeholder 5"/>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7" name="Slide Number Placeholder 6"/>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43152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16D198D-99A5-45A9-8700-08B1534E83E4}" type="datetime1">
              <a:rPr lang="en-US" smtClean="0">
                <a:solidFill>
                  <a:prstClr val="black">
                    <a:tint val="75000"/>
                  </a:prstClr>
                </a:solidFill>
              </a:rPr>
              <a:t>5/19/2016</a:t>
            </a:fld>
            <a:endParaRPr lang="en-US" dirty="0">
              <a:solidFill>
                <a:prstClr val="black">
                  <a:tint val="75000"/>
                </a:prstClr>
              </a:solidFill>
            </a:endParaRPr>
          </a:p>
        </p:txBody>
      </p:sp>
      <p:sp>
        <p:nvSpPr>
          <p:cNvPr id="8" name="Footer Placeholder 7"/>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9" name="Slide Number Placeholder 8"/>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927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CA924DA-7F47-4AF6-882F-4B0BEA6E366E}" type="datetime1">
              <a:rPr lang="en-US" smtClean="0">
                <a:solidFill>
                  <a:prstClr val="black">
                    <a:tint val="75000"/>
                  </a:prstClr>
                </a:solidFill>
              </a:rPr>
              <a:t>5/19/2016</a:t>
            </a:fld>
            <a:endParaRPr lang="en-US" dirty="0">
              <a:solidFill>
                <a:prstClr val="black">
                  <a:tint val="75000"/>
                </a:prstClr>
              </a:solidFill>
            </a:endParaRPr>
          </a:p>
        </p:txBody>
      </p:sp>
      <p:sp>
        <p:nvSpPr>
          <p:cNvPr id="4" name="Footer Placeholder 3"/>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5" name="Slide Number Placeholder 4"/>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21363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553693C-0755-40DC-90CD-525CEE215737}" type="datetime1">
              <a:rPr lang="en-US" smtClean="0">
                <a:solidFill>
                  <a:prstClr val="black">
                    <a:tint val="75000"/>
                  </a:prstClr>
                </a:solidFill>
              </a:rPr>
              <a:t>5/19/2016</a:t>
            </a:fld>
            <a:endParaRPr lang="en-US" dirty="0">
              <a:solidFill>
                <a:prstClr val="black">
                  <a:tint val="75000"/>
                </a:prstClr>
              </a:solidFill>
            </a:endParaRPr>
          </a:p>
        </p:txBody>
      </p:sp>
      <p:sp>
        <p:nvSpPr>
          <p:cNvPr id="3" name="Footer Placeholder 2"/>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4" name="Slide Number Placeholder 3"/>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084607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E3A046A-1DE3-4820-8336-94BBE3BE2BF7}" type="datetime1">
              <a:rPr lang="en-US" smtClean="0">
                <a:solidFill>
                  <a:prstClr val="black">
                    <a:tint val="75000"/>
                  </a:prstClr>
                </a:solidFill>
              </a:rPr>
              <a:t>5/19/2016</a:t>
            </a:fld>
            <a:endParaRPr lang="en-US" dirty="0">
              <a:solidFill>
                <a:prstClr val="black">
                  <a:tint val="75000"/>
                </a:prstClr>
              </a:solidFill>
            </a:endParaRPr>
          </a:p>
        </p:txBody>
      </p:sp>
      <p:sp>
        <p:nvSpPr>
          <p:cNvPr id="6" name="Footer Placeholder 5"/>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7" name="Slide Number Placeholder 6"/>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646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6567E8B-722A-4923-8C90-4C81CDCD6D6D}" type="datetime1">
              <a:rPr lang="en-US" smtClean="0">
                <a:solidFill>
                  <a:prstClr val="black">
                    <a:tint val="75000"/>
                  </a:prstClr>
                </a:solidFill>
              </a:rPr>
              <a:t>5/19/2016</a:t>
            </a:fld>
            <a:endParaRPr lang="en-US" dirty="0">
              <a:solidFill>
                <a:prstClr val="black">
                  <a:tint val="75000"/>
                </a:prstClr>
              </a:solidFill>
            </a:endParaRPr>
          </a:p>
        </p:txBody>
      </p:sp>
      <p:sp>
        <p:nvSpPr>
          <p:cNvPr id="6" name="Footer Placeholder 5"/>
          <p:cNvSpPr>
            <a:spLocks noGrp="1"/>
          </p:cNvSpPr>
          <p:nvPr>
            <p:ph type="ftr" sz="quarter" idx="11"/>
          </p:nvPr>
        </p:nvSpPr>
        <p:spPr>
          <a:xfrm>
            <a:off x="5867400" y="6434051"/>
            <a:ext cx="2895600" cy="365125"/>
          </a:xfrm>
          <a:prstGeom prst="rect">
            <a:avLst/>
          </a:prstGeom>
        </p:spPr>
        <p:txBody>
          <a:bodyPr/>
          <a:lstStyle>
            <a:lvl1pPr>
              <a:defRPr>
                <a:solidFill>
                  <a:schemeClr val="bg1"/>
                </a:solidFill>
              </a:defRPr>
            </a:lvl1pPr>
          </a:lstStyle>
          <a:p>
            <a:r>
              <a:rPr lang="en-US" dirty="0" smtClean="0">
                <a:solidFill>
                  <a:prstClr val="white"/>
                </a:solidFill>
              </a:rPr>
              <a:t>Module 8</a:t>
            </a:r>
            <a:endParaRPr lang="en-US" dirty="0">
              <a:solidFill>
                <a:prstClr val="white"/>
              </a:solidFill>
            </a:endParaRPr>
          </a:p>
        </p:txBody>
      </p:sp>
      <p:sp>
        <p:nvSpPr>
          <p:cNvPr id="7" name="Slide Number Placeholder 6"/>
          <p:cNvSpPr>
            <a:spLocks noGrp="1"/>
          </p:cNvSpPr>
          <p:nvPr>
            <p:ph type="sldNum" sz="quarter" idx="12"/>
          </p:nvPr>
        </p:nvSpPr>
        <p:spPr>
          <a:xfrm>
            <a:off x="7010400" y="6446796"/>
            <a:ext cx="2133600" cy="365125"/>
          </a:xfrm>
          <a:prstGeom prst="rect">
            <a:avLst/>
          </a:prstGeom>
        </p:spPr>
        <p:txBody>
          <a:bodyPr/>
          <a:lstStyle>
            <a:lvl1pPr>
              <a:defRPr>
                <a:solidFill>
                  <a:schemeClr val="bg1"/>
                </a:solidFill>
              </a:defRPr>
            </a:lvl1pPr>
          </a:lstStyle>
          <a:p>
            <a:fld id="{13CF9079-E7DC-4828-A4CC-563045F9E8C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882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t="88000"/>
          <a:stretch/>
        </p:blipFill>
        <p:spPr>
          <a:xfrm>
            <a:off x="-3958" y="6096000"/>
            <a:ext cx="9144000" cy="762000"/>
          </a:xfrm>
          <a:prstGeom prst="rect">
            <a:avLst/>
          </a:prstGeom>
        </p:spPr>
      </p:pic>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b="74635"/>
          <a:stretch/>
        </p:blipFill>
        <p:spPr>
          <a:xfrm>
            <a:off x="0" y="0"/>
            <a:ext cx="9150096"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09439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914400" rtl="0" eaLnBrk="1" latinLnBrk="0" hangingPunct="1">
        <a:spcBef>
          <a:spcPct val="0"/>
        </a:spcBef>
        <a:buNone/>
        <a:defRPr sz="40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50000" t="94150"/>
          <a:stretch/>
        </p:blipFill>
        <p:spPr>
          <a:xfrm>
            <a:off x="6495923" y="6456784"/>
            <a:ext cx="2648077" cy="401216"/>
          </a:xfrm>
          <a:prstGeom prst="rect">
            <a:avLst/>
          </a:prstGeom>
        </p:spPr>
      </p:pic>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2" name="Title Placeholder 1"/>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86800" y="6498562"/>
            <a:ext cx="449842" cy="365125"/>
          </a:xfrm>
          <a:prstGeom prst="rect">
            <a:avLst/>
          </a:prstGeom>
        </p:spPr>
        <p:txBody>
          <a:bodyPr vert="horz" lIns="91440" tIns="45720" rIns="91440" bIns="45720" rtlCol="0" anchor="b"/>
          <a:lstStyle>
            <a:lvl1pPr algn="r">
              <a:defRPr sz="1200">
                <a:solidFill>
                  <a:schemeClr val="bg1"/>
                </a:solidFill>
                <a:latin typeface="Arial" panose="020B0604020202020204" pitchFamily="34" charset="0"/>
                <a:cs typeface="Arial" panose="020B0604020202020204" pitchFamily="34" charset="0"/>
              </a:defRPr>
            </a:lvl1pPr>
          </a:lstStyle>
          <a:p>
            <a:fld id="{125894D6-8D97-4F5F-8FE9-35CAB6BDE8B4}" type="slidenum">
              <a:rPr lang="en-US" smtClean="0">
                <a:solidFill>
                  <a:prstClr val="white"/>
                </a:solidFill>
              </a:rPr>
              <a:pPr/>
              <a:t>‹#›</a:t>
            </a:fld>
            <a:endParaRPr lang="en-US" dirty="0">
              <a:solidFill>
                <a:prstClr val="white"/>
              </a:solidFill>
            </a:endParaRPr>
          </a:p>
        </p:txBody>
      </p:sp>
      <p:sp>
        <p:nvSpPr>
          <p:cNvPr id="9" name="Footer Placeholder 5"/>
          <p:cNvSpPr>
            <a:spLocks noGrp="1"/>
          </p:cNvSpPr>
          <p:nvPr>
            <p:ph type="ftr" sz="quarter" idx="3"/>
          </p:nvPr>
        </p:nvSpPr>
        <p:spPr>
          <a:xfrm>
            <a:off x="7315200" y="6466788"/>
            <a:ext cx="1370462" cy="391212"/>
          </a:xfrm>
          <a:prstGeom prst="rect">
            <a:avLst/>
          </a:prstGeom>
        </p:spPr>
        <p:txBody>
          <a:bodyPr anchor="b"/>
          <a:lstStyle>
            <a:lvl1pPr algn="r">
              <a:defRPr sz="1200">
                <a:solidFill>
                  <a:schemeClr val="bg1"/>
                </a:solidFill>
              </a:defRPr>
            </a:lvl1pPr>
          </a:lstStyle>
          <a:p>
            <a:r>
              <a:rPr lang="en-US" dirty="0" smtClean="0">
                <a:solidFill>
                  <a:prstClr val="white"/>
                </a:solidFill>
              </a:rPr>
              <a:t>Module 8</a:t>
            </a:r>
            <a:endParaRPr lang="en-US" dirty="0">
              <a:solidFill>
                <a:prstClr val="white"/>
              </a:solidFill>
            </a:endParaRPr>
          </a:p>
        </p:txBody>
      </p:sp>
    </p:spTree>
    <p:extLst>
      <p:ext uri="{BB962C8B-B14F-4D97-AF65-F5344CB8AC3E}">
        <p14:creationId xmlns:p14="http://schemas.microsoft.com/office/powerpoint/2010/main" val="3364386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dt="0"/>
  <p:txStyles>
    <p:titleStyle>
      <a:lvl1pPr algn="ctr" defTabSz="914400" rtl="0" eaLnBrk="1" latinLnBrk="0" hangingPunct="1">
        <a:spcBef>
          <a:spcPct val="0"/>
        </a:spcBef>
        <a:buNone/>
        <a:defRPr sz="40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ahrq.gov/professionals/education/curriculum-tools/teamstepps/instructor/fundamentals/module8/igchangemgmt.html"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www.med.umich.edu/news/newsroom/mm.htm" TargetMode="External"/><Relationship Id="rId5" Type="http://schemas.openxmlformats.org/officeDocument/2006/relationships/hyperlink" Target="http://bulletin.facs.org/2013/03/ahrq-program" TargetMode="External"/><Relationship Id="rId4" Type="http://schemas.openxmlformats.org/officeDocument/2006/relationships/hyperlink" Target="http://www.ihi.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61" y="2440336"/>
            <a:ext cx="9144000" cy="1470025"/>
          </a:xfrm>
        </p:spPr>
        <p:txBody>
          <a:bodyPr>
            <a:normAutofit fontScale="90000"/>
          </a:bodyPr>
          <a:lstStyle/>
          <a:p>
            <a:r>
              <a:rPr lang="en-US" dirty="0"/>
              <a:t>Communication and Optimal Resolution </a:t>
            </a:r>
            <a:r>
              <a:rPr lang="en-US" sz="5400" dirty="0"/>
              <a:t/>
            </a:r>
            <a:br>
              <a:rPr lang="en-US" sz="5400" dirty="0"/>
            </a:br>
            <a:r>
              <a:rPr lang="en-US" sz="4400" dirty="0"/>
              <a:t>(CANDOR) </a:t>
            </a:r>
            <a:br>
              <a:rPr lang="en-US" sz="4400" dirty="0"/>
            </a:br>
            <a:r>
              <a:rPr lang="en-US" sz="4400" dirty="0"/>
              <a:t>Toolkit</a:t>
            </a:r>
          </a:p>
        </p:txBody>
      </p:sp>
      <p:sp>
        <p:nvSpPr>
          <p:cNvPr id="3" name="Subtitle 2"/>
          <p:cNvSpPr>
            <a:spLocks noGrp="1"/>
          </p:cNvSpPr>
          <p:nvPr>
            <p:ph type="subTitle" idx="1"/>
          </p:nvPr>
        </p:nvSpPr>
        <p:spPr/>
        <p:txBody>
          <a:bodyPr>
            <a:normAutofit/>
          </a:bodyPr>
          <a:lstStyle/>
          <a:p>
            <a:endParaRPr lang="en-US" dirty="0" smtClean="0"/>
          </a:p>
          <a:p>
            <a:r>
              <a:rPr lang="en-US" dirty="0" smtClean="0">
                <a:solidFill>
                  <a:schemeClr val="tx1"/>
                </a:solidFill>
              </a:rPr>
              <a:t>Module 8:</a:t>
            </a:r>
            <a:r>
              <a:rPr lang="en-US" baseline="0" dirty="0" smtClean="0">
                <a:solidFill>
                  <a:schemeClr val="tx1"/>
                </a:solidFill>
              </a:rPr>
              <a:t> Organizational Learning and Sustainability</a:t>
            </a:r>
            <a:endParaRPr lang="en-US" dirty="0" smtClean="0">
              <a:solidFill>
                <a:schemeClr val="tx1"/>
              </a:solidFill>
            </a:endParaRPr>
          </a:p>
        </p:txBody>
      </p:sp>
    </p:spTree>
    <p:extLst>
      <p:ext uri="{BB962C8B-B14F-4D97-AF65-F5344CB8AC3E}">
        <p14:creationId xmlns:p14="http://schemas.microsoft.com/office/powerpoint/2010/main" val="3000646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6642" cy="914400"/>
          </a:xfrm>
        </p:spPr>
        <p:txBody>
          <a:bodyPr>
            <a:normAutofit fontScale="90000"/>
          </a:bodyPr>
          <a:lstStyle/>
          <a:p>
            <a:r>
              <a:rPr lang="en-US" dirty="0" smtClean="0"/>
              <a:t>Build and Develop Implementation Teams</a:t>
            </a:r>
            <a:endParaRPr lang="en-US" dirty="0"/>
          </a:p>
        </p:txBody>
      </p:sp>
      <p:sp>
        <p:nvSpPr>
          <p:cNvPr id="7" name="Content Placeholder 6"/>
          <p:cNvSpPr>
            <a:spLocks noGrp="1"/>
          </p:cNvSpPr>
          <p:nvPr>
            <p:ph idx="1"/>
          </p:nvPr>
        </p:nvSpPr>
        <p:spPr/>
        <p:txBody>
          <a:bodyPr>
            <a:normAutofit lnSpcReduction="10000"/>
          </a:bodyPr>
          <a:lstStyle/>
          <a:p>
            <a:pPr marL="514350" lvl="0" indent="-514350">
              <a:buFont typeface="+mj-lt"/>
              <a:buAutoNum type="arabicPeriod"/>
            </a:pPr>
            <a:r>
              <a:rPr lang="en-US" dirty="0"/>
              <a:t>Identify </a:t>
            </a:r>
            <a:r>
              <a:rPr lang="en-US" dirty="0" smtClean="0"/>
              <a:t>members for the three implementation teams.</a:t>
            </a:r>
          </a:p>
          <a:p>
            <a:pPr marL="914400" lvl="1" indent="-514350">
              <a:buFont typeface="+mj-lt"/>
              <a:buAutoNum type="alphaLcPeriod"/>
            </a:pPr>
            <a:r>
              <a:rPr lang="en-US" dirty="0" smtClean="0"/>
              <a:t>Communication Team</a:t>
            </a:r>
          </a:p>
          <a:p>
            <a:pPr marL="914400" lvl="1" indent="-514350">
              <a:buFont typeface="+mj-lt"/>
              <a:buAutoNum type="alphaLcPeriod"/>
            </a:pPr>
            <a:r>
              <a:rPr lang="en-US" dirty="0"/>
              <a:t>Event Reporting, </a:t>
            </a:r>
            <a:r>
              <a:rPr lang="en-US" dirty="0" smtClean="0"/>
              <a:t>Investigation, </a:t>
            </a:r>
            <a:r>
              <a:rPr lang="en-US" dirty="0"/>
              <a:t>and Analysis </a:t>
            </a:r>
            <a:r>
              <a:rPr lang="en-US" dirty="0" smtClean="0"/>
              <a:t>Team </a:t>
            </a:r>
          </a:p>
          <a:p>
            <a:pPr marL="914400" lvl="1" indent="-514350">
              <a:buFont typeface="+mj-lt"/>
              <a:buAutoNum type="alphaLcPeriod"/>
            </a:pPr>
            <a:r>
              <a:rPr lang="en-US" dirty="0" smtClean="0"/>
              <a:t>Resolution Team</a:t>
            </a:r>
          </a:p>
          <a:p>
            <a:pPr marL="514350" lvl="0" indent="-514350">
              <a:buFont typeface="+mj-lt"/>
              <a:buAutoNum type="arabicPeriod"/>
            </a:pPr>
            <a:r>
              <a:rPr lang="en-US" dirty="0" smtClean="0"/>
              <a:t>Identify CANDOR Team Leads for each implementation team.</a:t>
            </a:r>
          </a:p>
          <a:p>
            <a:pPr marL="514350" lvl="0" indent="-514350">
              <a:buFont typeface="+mj-lt"/>
              <a:buAutoNum type="arabicPeriod"/>
            </a:pPr>
            <a:r>
              <a:rPr lang="en-US" dirty="0" smtClean="0"/>
              <a:t>Provide Team Lead and member training.</a:t>
            </a:r>
          </a:p>
          <a:p>
            <a:pPr marL="514350" lvl="0" indent="-514350">
              <a:buFont typeface="+mj-lt"/>
              <a:buAutoNum type="arabicPeriod"/>
            </a:pPr>
            <a:r>
              <a:rPr lang="en-US" dirty="0" smtClean="0"/>
              <a:t>Support implementation team needs over time.</a:t>
            </a: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10</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Module 8</a:t>
            </a:r>
            <a:endParaRPr lang="en-US" dirty="0">
              <a:solidFill>
                <a:prstClr val="white"/>
              </a:solidFill>
            </a:endParaRPr>
          </a:p>
        </p:txBody>
      </p:sp>
    </p:spTree>
    <p:extLst>
      <p:ext uri="{BB962C8B-B14F-4D97-AF65-F5344CB8AC3E}">
        <p14:creationId xmlns:p14="http://schemas.microsoft.com/office/powerpoint/2010/main" val="2436738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Empower Frontline Staff</a:t>
            </a:r>
            <a:endParaRPr lang="en-US" dirty="0"/>
          </a:p>
        </p:txBody>
      </p:sp>
      <p:sp>
        <p:nvSpPr>
          <p:cNvPr id="7" name="Content Placeholder 6"/>
          <p:cNvSpPr>
            <a:spLocks noGrp="1"/>
          </p:cNvSpPr>
          <p:nvPr>
            <p:ph idx="1"/>
          </p:nvPr>
        </p:nvSpPr>
        <p:spPr/>
        <p:txBody>
          <a:bodyPr>
            <a:normAutofit/>
          </a:bodyPr>
          <a:lstStyle/>
          <a:p>
            <a:pPr marL="514350" lvl="0" indent="-514350">
              <a:buFont typeface="+mj-lt"/>
              <a:buAutoNum type="arabicPeriod"/>
            </a:pPr>
            <a:r>
              <a:rPr lang="en-US" dirty="0" smtClean="0"/>
              <a:t>Encourage reporting of CANDOR events.</a:t>
            </a:r>
          </a:p>
          <a:p>
            <a:pPr marL="514350" lvl="0" indent="-514350">
              <a:buFont typeface="+mj-lt"/>
              <a:buAutoNum type="arabicPeriod"/>
            </a:pPr>
            <a:r>
              <a:rPr lang="en-US" dirty="0" smtClean="0"/>
              <a:t>Promote just and fair culture. </a:t>
            </a:r>
          </a:p>
          <a:p>
            <a:pPr marL="514350" lvl="0" indent="-514350">
              <a:buFont typeface="+mj-lt"/>
              <a:buAutoNum type="arabicPeriod"/>
            </a:pPr>
            <a:r>
              <a:rPr lang="en-US" dirty="0" smtClean="0"/>
              <a:t>Provide staff with ongoing education and training in the CANDOR process.</a:t>
            </a:r>
            <a:endParaRPr lang="en-US" dirty="0"/>
          </a:p>
          <a:p>
            <a:pPr marL="514350" lvl="0" indent="-514350">
              <a:buFont typeface="+mj-lt"/>
              <a:buAutoNum type="arabicPeriod"/>
            </a:pPr>
            <a:r>
              <a:rPr lang="en-US" dirty="0" smtClean="0"/>
              <a:t>Engage leaders in ongoing staff support.</a:t>
            </a: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11</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Module 8</a:t>
            </a:r>
            <a:endParaRPr lang="en-US" dirty="0">
              <a:solidFill>
                <a:prstClr val="white"/>
              </a:solidFill>
            </a:endParaRPr>
          </a:p>
        </p:txBody>
      </p:sp>
    </p:spTree>
    <p:extLst>
      <p:ext uri="{BB962C8B-B14F-4D97-AF65-F5344CB8AC3E}">
        <p14:creationId xmlns:p14="http://schemas.microsoft.com/office/powerpoint/2010/main" val="1606564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6" y="76200"/>
            <a:ext cx="8915400" cy="762000"/>
          </a:xfrm>
        </p:spPr>
        <p:txBody>
          <a:bodyPr>
            <a:noAutofit/>
          </a:bodyPr>
          <a:lstStyle/>
          <a:p>
            <a:r>
              <a:rPr lang="en-US" sz="3200" dirty="0"/>
              <a:t>Establish a </a:t>
            </a:r>
            <a:r>
              <a:rPr lang="en-US" sz="3200" dirty="0" smtClean="0"/>
              <a:t>Sustainability Measurement Plan</a:t>
            </a:r>
            <a:endParaRPr lang="en-US" sz="3200" dirty="0"/>
          </a:p>
        </p:txBody>
      </p:sp>
      <p:sp>
        <p:nvSpPr>
          <p:cNvPr id="3" name="Content Placeholder 2"/>
          <p:cNvSpPr>
            <a:spLocks noGrp="1"/>
          </p:cNvSpPr>
          <p:nvPr>
            <p:ph idx="1"/>
          </p:nvPr>
        </p:nvSpPr>
        <p:spPr>
          <a:xfrm>
            <a:off x="457199" y="990600"/>
            <a:ext cx="5257801" cy="5135563"/>
          </a:xfrm>
        </p:spPr>
        <p:txBody>
          <a:bodyPr>
            <a:normAutofit fontScale="92500"/>
          </a:bodyPr>
          <a:lstStyle/>
          <a:p>
            <a:r>
              <a:rPr lang="en-US" dirty="0"/>
              <a:t>Assess readiness for </a:t>
            </a:r>
            <a:r>
              <a:rPr lang="en-US" dirty="0" smtClean="0"/>
              <a:t>sustainability.</a:t>
            </a:r>
            <a:endParaRPr lang="en-US" dirty="0"/>
          </a:p>
          <a:p>
            <a:r>
              <a:rPr lang="en-US" dirty="0"/>
              <a:t>Build a measurement </a:t>
            </a:r>
            <a:r>
              <a:rPr lang="en-US" dirty="0" smtClean="0"/>
              <a:t>system.</a:t>
            </a:r>
          </a:p>
          <a:p>
            <a:r>
              <a:rPr lang="en-US" dirty="0" smtClean="0"/>
              <a:t>Build </a:t>
            </a:r>
            <a:r>
              <a:rPr lang="en-US" dirty="0"/>
              <a:t>systems for collecting process, outcome, and quality improvement activity </a:t>
            </a:r>
            <a:r>
              <a:rPr lang="en-US" dirty="0" smtClean="0"/>
              <a:t>data.</a:t>
            </a:r>
            <a:endParaRPr lang="en-US" dirty="0"/>
          </a:p>
          <a:p>
            <a:r>
              <a:rPr lang="en-US" dirty="0" smtClean="0"/>
              <a:t>Implement robust followup </a:t>
            </a:r>
            <a:r>
              <a:rPr lang="en-US" dirty="0"/>
              <a:t>and transparent feedback </a:t>
            </a:r>
            <a:r>
              <a:rPr lang="en-US" dirty="0" smtClean="0"/>
              <a:t>systems to monitor performance.</a:t>
            </a:r>
            <a:endParaRPr lang="en-US" dirty="0"/>
          </a:p>
        </p:txBody>
      </p:sp>
      <p:sp>
        <p:nvSpPr>
          <p:cNvPr id="8" name="Slide Number Placeholder 7"/>
          <p:cNvSpPr>
            <a:spLocks noGrp="1"/>
          </p:cNvSpPr>
          <p:nvPr>
            <p:ph type="sldNum" sz="quarter" idx="12"/>
          </p:nvPr>
        </p:nvSpPr>
        <p:spPr/>
        <p:txBody>
          <a:bodyPr/>
          <a:lstStyle/>
          <a:p>
            <a:fld id="{125894D6-8D97-4F5F-8FE9-35CAB6BDE8B4}" type="slidenum">
              <a:rPr lang="en-US" smtClean="0">
                <a:solidFill>
                  <a:prstClr val="white"/>
                </a:solidFill>
              </a:rPr>
              <a:pPr/>
              <a:t>12</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dirty="0" smtClean="0">
                <a:solidFill>
                  <a:prstClr val="white"/>
                </a:solidFill>
              </a:rPr>
              <a:t>Module 8</a:t>
            </a:r>
            <a:endParaRPr lang="en-US" dirty="0">
              <a:solidFill>
                <a:prstClr val="white"/>
              </a:solidFill>
            </a:endParaRPr>
          </a:p>
        </p:txBody>
      </p:sp>
      <p:pic>
        <p:nvPicPr>
          <p:cNvPr id="11" name="Picture 10" descr="Team members standing around a chart."/>
          <p:cNvPicPr>
            <a:picLocks noChangeAspect="1"/>
          </p:cNvPicPr>
          <p:nvPr/>
        </p:nvPicPr>
        <p:blipFill>
          <a:blip r:embed="rId3">
            <a:duotone>
              <a:schemeClr val="accent5">
                <a:shade val="45000"/>
                <a:satMod val="135000"/>
              </a:schemeClr>
              <a:prstClr val="white"/>
            </a:duotone>
          </a:blip>
          <a:stretch>
            <a:fillRect/>
          </a:stretch>
        </p:blipFill>
        <p:spPr>
          <a:xfrm>
            <a:off x="4868924" y="2686277"/>
            <a:ext cx="4992914" cy="3744686"/>
          </a:xfrm>
          <a:prstGeom prst="rect">
            <a:avLst/>
          </a:prstGeom>
        </p:spPr>
      </p:pic>
    </p:spTree>
    <p:extLst>
      <p:ext uri="{BB962C8B-B14F-4D97-AF65-F5344CB8AC3E}">
        <p14:creationId xmlns:p14="http://schemas.microsoft.com/office/powerpoint/2010/main" val="2772582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 Skepticism </a:t>
            </a:r>
            <a:r>
              <a:rPr lang="en-US" dirty="0"/>
              <a:t>and </a:t>
            </a:r>
            <a:r>
              <a:rPr lang="en-US" dirty="0" smtClean="0"/>
              <a:t>Resistance</a:t>
            </a:r>
            <a:endParaRPr lang="en-US" dirty="0"/>
          </a:p>
        </p:txBody>
      </p:sp>
      <p:sp>
        <p:nvSpPr>
          <p:cNvPr id="3" name="Content Placeholder 2"/>
          <p:cNvSpPr>
            <a:spLocks noGrp="1"/>
          </p:cNvSpPr>
          <p:nvPr>
            <p:ph idx="1"/>
          </p:nvPr>
        </p:nvSpPr>
        <p:spPr/>
        <p:txBody>
          <a:bodyPr>
            <a:normAutofit/>
          </a:bodyPr>
          <a:lstStyle/>
          <a:p>
            <a:r>
              <a:rPr lang="en-US" dirty="0" smtClean="0"/>
              <a:t>Identify barriers and solutions early in implementation.</a:t>
            </a:r>
          </a:p>
          <a:p>
            <a:r>
              <a:rPr lang="en-US" dirty="0" smtClean="0"/>
              <a:t>Encourage active and visible involvement of champions.</a:t>
            </a:r>
          </a:p>
          <a:p>
            <a:r>
              <a:rPr lang="en-US" dirty="0" smtClean="0"/>
              <a:t>Coach team leads to motivate and inspire.</a:t>
            </a:r>
          </a:p>
          <a:p>
            <a:r>
              <a:rPr lang="en-US" dirty="0" smtClean="0"/>
              <a:t>Reinforce positive experiences.</a:t>
            </a:r>
          </a:p>
          <a:p>
            <a:r>
              <a:rPr lang="en-US" dirty="0" smtClean="0"/>
              <a:t>Aligns systems and policies with the vision.</a:t>
            </a:r>
            <a:endParaRPr lang="en-US" dirty="0"/>
          </a:p>
        </p:txBody>
      </p:sp>
      <p:sp>
        <p:nvSpPr>
          <p:cNvPr id="8" name="Slide Number Placeholder 7"/>
          <p:cNvSpPr>
            <a:spLocks noGrp="1"/>
          </p:cNvSpPr>
          <p:nvPr>
            <p:ph type="sldNum" sz="quarter" idx="12"/>
          </p:nvPr>
        </p:nvSpPr>
        <p:spPr/>
        <p:txBody>
          <a:bodyPr/>
          <a:lstStyle/>
          <a:p>
            <a:fld id="{125894D6-8D97-4F5F-8FE9-35CAB6BDE8B4}" type="slidenum">
              <a:rPr lang="en-US" smtClean="0">
                <a:solidFill>
                  <a:prstClr val="white"/>
                </a:solidFill>
              </a:rPr>
              <a:pPr/>
              <a:t>13</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Module 8</a:t>
            </a:r>
            <a:endParaRPr lang="en-US" dirty="0">
              <a:solidFill>
                <a:prstClr val="white"/>
              </a:solidFill>
            </a:endParaRPr>
          </a:p>
        </p:txBody>
      </p:sp>
      <p:pic>
        <p:nvPicPr>
          <p:cNvPr id="6" name="Picture 5" descr="health care team"/>
          <p:cNvPicPr>
            <a:picLocks noChangeAspect="1"/>
          </p:cNvPicPr>
          <p:nvPr/>
        </p:nvPicPr>
        <p:blipFill>
          <a:blip r:embed="rId3" cstate="print">
            <a:duotone>
              <a:schemeClr val="accent5">
                <a:shade val="45000"/>
                <a:satMod val="135000"/>
              </a:schemeClr>
              <a:prstClr val="white"/>
            </a:duotone>
          </a:blip>
          <a:stretch>
            <a:fillRect/>
          </a:stretch>
        </p:blipFill>
        <p:spPr>
          <a:xfrm>
            <a:off x="2962403" y="5099950"/>
            <a:ext cx="3035300" cy="1722738"/>
          </a:xfrm>
          <a:prstGeom prst="rect">
            <a:avLst/>
          </a:prstGeom>
        </p:spPr>
      </p:pic>
    </p:spTree>
    <p:extLst>
      <p:ext uri="{BB962C8B-B14F-4D97-AF65-F5344CB8AC3E}">
        <p14:creationId xmlns:p14="http://schemas.microsoft.com/office/powerpoint/2010/main" val="585260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Engage Staff with Stories</a:t>
            </a:r>
            <a:endParaRPr lang="en-US" dirty="0"/>
          </a:p>
        </p:txBody>
      </p:sp>
      <p:sp>
        <p:nvSpPr>
          <p:cNvPr id="3" name="Content Placeholder 2"/>
          <p:cNvSpPr>
            <a:spLocks noGrp="1"/>
          </p:cNvSpPr>
          <p:nvPr>
            <p:ph idx="1"/>
          </p:nvPr>
        </p:nvSpPr>
        <p:spPr>
          <a:xfrm>
            <a:off x="457200" y="990600"/>
            <a:ext cx="6096000" cy="5135563"/>
          </a:xfrm>
        </p:spPr>
        <p:txBody>
          <a:bodyPr/>
          <a:lstStyle/>
          <a:p>
            <a:r>
              <a:rPr lang="en-US" dirty="0" smtClean="0"/>
              <a:t>Discuss actual CANDOR events.</a:t>
            </a:r>
          </a:p>
          <a:p>
            <a:r>
              <a:rPr lang="en-US" dirty="0" smtClean="0"/>
              <a:t>Ask patients and families to share their stories.</a:t>
            </a:r>
          </a:p>
          <a:p>
            <a:r>
              <a:rPr lang="en-US" dirty="0" smtClean="0"/>
              <a:t>Ask staff to share their stories.</a:t>
            </a:r>
          </a:p>
          <a:p>
            <a:r>
              <a:rPr lang="en-US" dirty="0" smtClean="0"/>
              <a:t>Use stories to build trust and understanding of the processes and desired outcomes.</a:t>
            </a:r>
          </a:p>
        </p:txBody>
      </p:sp>
      <p:sp>
        <p:nvSpPr>
          <p:cNvPr id="7" name="Slide Number Placeholder 6"/>
          <p:cNvSpPr>
            <a:spLocks noGrp="1"/>
          </p:cNvSpPr>
          <p:nvPr>
            <p:ph type="sldNum" sz="quarter" idx="12"/>
          </p:nvPr>
        </p:nvSpPr>
        <p:spPr/>
        <p:txBody>
          <a:bodyPr/>
          <a:lstStyle/>
          <a:p>
            <a:fld id="{125894D6-8D97-4F5F-8FE9-35CAB6BDE8B4}" type="slidenum">
              <a:rPr lang="en-US" smtClean="0">
                <a:solidFill>
                  <a:prstClr val="white"/>
                </a:solidFill>
              </a:rPr>
              <a:pPr/>
              <a:t>14</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Module 8</a:t>
            </a:r>
            <a:endParaRPr lang="en-US" dirty="0">
              <a:solidFill>
                <a:prstClr val="white"/>
              </a:solidFill>
            </a:endParaRPr>
          </a:p>
        </p:txBody>
      </p:sp>
      <p:pic>
        <p:nvPicPr>
          <p:cNvPr id="6" name="Picture 5" descr="four health care staff conversing"/>
          <p:cNvPicPr>
            <a:picLocks noChangeAspect="1"/>
          </p:cNvPicPr>
          <p:nvPr/>
        </p:nvPicPr>
        <p:blipFill>
          <a:blip r:embed="rId3" cstate="print">
            <a:duotone>
              <a:schemeClr val="accent5">
                <a:shade val="45000"/>
                <a:satMod val="135000"/>
              </a:schemeClr>
              <a:prstClr val="white"/>
            </a:duotone>
          </a:blip>
          <a:stretch>
            <a:fillRect/>
          </a:stretch>
        </p:blipFill>
        <p:spPr>
          <a:xfrm>
            <a:off x="4089400" y="2667000"/>
            <a:ext cx="6908799" cy="5181600"/>
          </a:xfrm>
          <a:prstGeom prst="rect">
            <a:avLst/>
          </a:prstGeom>
        </p:spPr>
      </p:pic>
    </p:spTree>
    <p:extLst>
      <p:ext uri="{BB962C8B-B14F-4D97-AF65-F5344CB8AC3E}">
        <p14:creationId xmlns:p14="http://schemas.microsoft.com/office/powerpoint/2010/main" val="3234036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Recognize and Celebrate Success</a:t>
            </a:r>
            <a:endParaRPr lang="en-US" dirty="0"/>
          </a:p>
        </p:txBody>
      </p:sp>
      <p:sp>
        <p:nvSpPr>
          <p:cNvPr id="3" name="Content Placeholder 2"/>
          <p:cNvSpPr>
            <a:spLocks noGrp="1"/>
          </p:cNvSpPr>
          <p:nvPr>
            <p:ph idx="1"/>
          </p:nvPr>
        </p:nvSpPr>
        <p:spPr>
          <a:xfrm>
            <a:off x="457200" y="1219200"/>
            <a:ext cx="5410200" cy="3581400"/>
          </a:xfrm>
        </p:spPr>
        <p:txBody>
          <a:bodyPr/>
          <a:lstStyle/>
          <a:p>
            <a:r>
              <a:rPr lang="en-US" dirty="0" smtClean="0"/>
              <a:t>Acknowledge small and large success.</a:t>
            </a:r>
          </a:p>
          <a:p>
            <a:r>
              <a:rPr lang="en-US" dirty="0" smtClean="0"/>
              <a:t>Recognize early and long-term success.</a:t>
            </a:r>
          </a:p>
          <a:p>
            <a:r>
              <a:rPr lang="en-US" dirty="0" smtClean="0"/>
              <a:t>Use celebrations to reinforce protocols and policies. </a:t>
            </a:r>
            <a:endParaRPr lang="en-US" dirty="0"/>
          </a:p>
        </p:txBody>
      </p:sp>
      <p:sp>
        <p:nvSpPr>
          <p:cNvPr id="8" name="Slide Number Placeholder 7"/>
          <p:cNvSpPr>
            <a:spLocks noGrp="1"/>
          </p:cNvSpPr>
          <p:nvPr>
            <p:ph type="sldNum" sz="quarter" idx="12"/>
          </p:nvPr>
        </p:nvSpPr>
        <p:spPr/>
        <p:txBody>
          <a:bodyPr/>
          <a:lstStyle/>
          <a:p>
            <a:fld id="{125894D6-8D97-4F5F-8FE9-35CAB6BDE8B4}" type="slidenum">
              <a:rPr lang="en-US" smtClean="0"/>
              <a:pPr/>
              <a:t>15</a:t>
            </a:fld>
            <a:endParaRPr lang="en-US" dirty="0"/>
          </a:p>
        </p:txBody>
      </p:sp>
      <p:sp>
        <p:nvSpPr>
          <p:cNvPr id="4" name="Footer Placeholder 3"/>
          <p:cNvSpPr>
            <a:spLocks noGrp="1"/>
          </p:cNvSpPr>
          <p:nvPr>
            <p:ph type="ftr" sz="quarter" idx="11"/>
          </p:nvPr>
        </p:nvSpPr>
        <p:spPr/>
        <p:txBody>
          <a:bodyPr/>
          <a:lstStyle/>
          <a:p>
            <a:r>
              <a:rPr lang="en-US" dirty="0" smtClean="0"/>
              <a:t>Module 8</a:t>
            </a:r>
            <a:endParaRPr lang="en-US" dirty="0"/>
          </a:p>
        </p:txBody>
      </p:sp>
      <p:pic>
        <p:nvPicPr>
          <p:cNvPr id="7" name="Picture 6" descr="Alt=&quot; &quot;" title="Alt=&quot; &quot;"/>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24204" y="1245220"/>
            <a:ext cx="2901287" cy="2901287"/>
          </a:xfrm>
          <a:prstGeom prst="rect">
            <a:avLst/>
          </a:prstGeom>
        </p:spPr>
      </p:pic>
    </p:spTree>
    <p:extLst>
      <p:ext uri="{BB962C8B-B14F-4D97-AF65-F5344CB8AC3E}">
        <p14:creationId xmlns:p14="http://schemas.microsoft.com/office/powerpoint/2010/main" val="195175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Organizational Learning </a:t>
            </a:r>
            <a:r>
              <a:rPr lang="en-US" sz="2800" dirty="0"/>
              <a:t>and </a:t>
            </a:r>
            <a:r>
              <a:rPr lang="en-US" sz="2800" dirty="0" smtClean="0"/>
              <a:t>Sustainability: Success Stories</a:t>
            </a:r>
            <a:endParaRPr lang="en-US" sz="2800" dirty="0"/>
          </a:p>
        </p:txBody>
      </p:sp>
      <p:sp>
        <p:nvSpPr>
          <p:cNvPr id="3" name="Content Placeholder 2"/>
          <p:cNvSpPr>
            <a:spLocks noGrp="1"/>
          </p:cNvSpPr>
          <p:nvPr>
            <p:ph idx="1"/>
          </p:nvPr>
        </p:nvSpPr>
        <p:spPr>
          <a:xfrm>
            <a:off x="381000" y="1112837"/>
            <a:ext cx="8229600" cy="5135563"/>
          </a:xfrm>
        </p:spPr>
        <p:txBody>
          <a:bodyPr>
            <a:normAutofit fontScale="85000" lnSpcReduction="10000"/>
          </a:bodyPr>
          <a:lstStyle/>
          <a:p>
            <a:r>
              <a:rPr lang="en-US" dirty="0" smtClean="0"/>
              <a:t>University </a:t>
            </a:r>
            <a:r>
              <a:rPr lang="en-US" dirty="0"/>
              <a:t>of </a:t>
            </a:r>
            <a:r>
              <a:rPr lang="en-US" dirty="0" smtClean="0"/>
              <a:t>Illinois-Chicago: Seven </a:t>
            </a:r>
            <a:r>
              <a:rPr lang="en-US" dirty="0"/>
              <a:t>Pillars </a:t>
            </a:r>
            <a:r>
              <a:rPr lang="en-US" dirty="0" smtClean="0"/>
              <a:t>Program yielded </a:t>
            </a:r>
            <a:r>
              <a:rPr lang="en-US" dirty="0"/>
              <a:t>a 70 percent reduction in litigation-related </a:t>
            </a:r>
            <a:r>
              <a:rPr lang="en-US" dirty="0" smtClean="0"/>
              <a:t>costs and no meritless suits filed for 18 months.</a:t>
            </a:r>
            <a:r>
              <a:rPr lang="en-US" baseline="30000" dirty="0" smtClean="0"/>
              <a:t>4</a:t>
            </a:r>
            <a:endParaRPr lang="en-US" dirty="0" smtClean="0"/>
          </a:p>
          <a:p>
            <a:r>
              <a:rPr lang="en-US" dirty="0" smtClean="0"/>
              <a:t>University </a:t>
            </a:r>
            <a:r>
              <a:rPr lang="en-US" dirty="0"/>
              <a:t>of Michigan “Michigan Model” for Medical Malpractice and Patient </a:t>
            </a:r>
            <a:r>
              <a:rPr lang="en-US" dirty="0" smtClean="0"/>
              <a:t>Safety: Reduction in number of claims, elapsed time for processing claims, defense costs, and average settlement amounts following implementation.</a:t>
            </a:r>
            <a:r>
              <a:rPr lang="en-US" baseline="30000" dirty="0" smtClean="0"/>
              <a:t>5</a:t>
            </a:r>
            <a:endParaRPr lang="en-US" dirty="0" smtClean="0"/>
          </a:p>
          <a:p>
            <a:r>
              <a:rPr lang="en-US" dirty="0" smtClean="0"/>
              <a:t>University </a:t>
            </a:r>
            <a:r>
              <a:rPr lang="en-US" dirty="0"/>
              <a:t>of Missouri: Following development of a Care for the Caregiver program, the organization reported a statistically significant relationship between all 12 HSOPS domains and the support provided to caregivers following a patient safety </a:t>
            </a:r>
            <a:r>
              <a:rPr lang="en-US" dirty="0" smtClean="0"/>
              <a:t>event.</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solidFill>
                  <a:prstClr val="white"/>
                </a:solidFill>
              </a:rPr>
              <a:pPr/>
              <a:t>16</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Module 8</a:t>
            </a:r>
            <a:endParaRPr lang="en-US" dirty="0">
              <a:solidFill>
                <a:prstClr val="white"/>
              </a:solidFill>
            </a:endParaRPr>
          </a:p>
        </p:txBody>
      </p:sp>
    </p:spTree>
    <p:extLst>
      <p:ext uri="{BB962C8B-B14F-4D97-AF65-F5344CB8AC3E}">
        <p14:creationId xmlns:p14="http://schemas.microsoft.com/office/powerpoint/2010/main" val="1675591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81000" y="990600"/>
            <a:ext cx="8382000" cy="5135563"/>
          </a:xfrm>
        </p:spPr>
        <p:txBody>
          <a:bodyPr>
            <a:normAutofit fontScale="40000" lnSpcReduction="20000"/>
          </a:bodyPr>
          <a:lstStyle/>
          <a:p>
            <a:pPr marL="512763" indent="-512763">
              <a:buFont typeface="+mj-lt"/>
              <a:buAutoNum type="arabicPeriod"/>
            </a:pPr>
            <a:r>
              <a:rPr lang="en-US" sz="5100" dirty="0"/>
              <a:t>Brown JS, </a:t>
            </a:r>
            <a:r>
              <a:rPr lang="en-US" sz="5100" dirty="0" err="1"/>
              <a:t>Duguid</a:t>
            </a:r>
            <a:r>
              <a:rPr lang="en-US" sz="5100" dirty="0"/>
              <a:t> P. Organizational learning and communities-of-practice: Toward a unified view of working, learning, and innovation. Organization Science; 1991. 2.1: 40-57.</a:t>
            </a:r>
          </a:p>
          <a:p>
            <a:pPr marL="512763" indent="-512763">
              <a:buFont typeface="+mj-lt"/>
              <a:buAutoNum type="arabicPeriod"/>
            </a:pPr>
            <a:r>
              <a:rPr lang="en-US" sz="5100" dirty="0"/>
              <a:t>Kotter J. Leading Change. Harvard Business School Press, Boston, MA, 1996, as cited in </a:t>
            </a:r>
            <a:r>
              <a:rPr lang="en-US" sz="5100" dirty="0">
                <a:hlinkClick r:id="rId3"/>
              </a:rPr>
              <a:t>TeamSTEPPS Fundamentals Course: Module 8. Change Management: Instructor's Slides: TeamSTEPPS Fundamentals Course</a:t>
            </a:r>
            <a:r>
              <a:rPr lang="en-US" sz="5100" dirty="0"/>
              <a:t>. </a:t>
            </a:r>
            <a:r>
              <a:rPr lang="en-US" sz="5000" dirty="0"/>
              <a:t>November 2008. Agency for Healthcare Research and Quality, Rockville, MD. </a:t>
            </a:r>
            <a:endParaRPr lang="en-US" sz="5000" dirty="0" smtClean="0"/>
          </a:p>
          <a:p>
            <a:pPr marL="512763" indent="-512763">
              <a:buFont typeface="+mj-lt"/>
              <a:buAutoNum type="arabicPeriod"/>
            </a:pPr>
            <a:r>
              <a:rPr lang="en-US" sz="5000" dirty="0" smtClean="0"/>
              <a:t>5 </a:t>
            </a:r>
            <a:r>
              <a:rPr lang="en-US" sz="5000" dirty="0"/>
              <a:t>Million Lives Campaign. </a:t>
            </a:r>
            <a:r>
              <a:rPr lang="en-US" sz="5000" dirty="0">
                <a:hlinkClick r:id="rId4"/>
              </a:rPr>
              <a:t>Getting Started Kit: Rapid Response Teams</a:t>
            </a:r>
            <a:r>
              <a:rPr lang="en-US" sz="5000" dirty="0"/>
              <a:t>. Cambridge, MA: Institute for Healthcare Improvement; 2008. </a:t>
            </a:r>
            <a:r>
              <a:rPr lang="en-US" sz="5000" dirty="0" smtClean="0"/>
              <a:t>Accessed </a:t>
            </a:r>
            <a:r>
              <a:rPr lang="en-US" sz="5000" dirty="0"/>
              <a:t>March 22, </a:t>
            </a:r>
            <a:r>
              <a:rPr lang="en-US" sz="5000" dirty="0" smtClean="0"/>
              <a:t>2014.</a:t>
            </a:r>
          </a:p>
          <a:p>
            <a:pPr marL="512763" lvl="0" indent="-512763">
              <a:buFont typeface="+mj-lt"/>
              <a:buAutoNum type="arabicPeriod"/>
            </a:pPr>
            <a:r>
              <a:rPr lang="en-US" sz="5000" dirty="0" err="1" smtClean="0"/>
              <a:t>Hoyler</a:t>
            </a:r>
            <a:r>
              <a:rPr lang="en-US" sz="5000" dirty="0" smtClean="0"/>
              <a:t> </a:t>
            </a:r>
            <a:r>
              <a:rPr lang="en-US" sz="5000" dirty="0"/>
              <a:t>M, </a:t>
            </a:r>
            <a:r>
              <a:rPr lang="en-US" sz="5000" dirty="0" err="1"/>
              <a:t>Meara</a:t>
            </a:r>
            <a:r>
              <a:rPr lang="en-US" sz="5000" dirty="0"/>
              <a:t> J. </a:t>
            </a:r>
            <a:r>
              <a:rPr lang="en-US" sz="5000" dirty="0">
                <a:hlinkClick r:id="rId5"/>
              </a:rPr>
              <a:t>AHRQ program promotes patient safety and liability reform</a:t>
            </a:r>
            <a:r>
              <a:rPr lang="en-US" sz="5000" dirty="0"/>
              <a:t>. Chicago, IL: Bulletin of the American College of Surgeons, March 2013. </a:t>
            </a:r>
            <a:r>
              <a:rPr lang="en-US" sz="5000" dirty="0" smtClean="0"/>
              <a:t>Accessed </a:t>
            </a:r>
            <a:r>
              <a:rPr lang="en-US" sz="5000" dirty="0"/>
              <a:t>on August 20, </a:t>
            </a:r>
            <a:r>
              <a:rPr lang="en-US" sz="5000" dirty="0" smtClean="0"/>
              <a:t>2015.</a:t>
            </a:r>
          </a:p>
          <a:p>
            <a:pPr marL="512763" lvl="0" indent="-512763">
              <a:buFont typeface="+mj-lt"/>
              <a:buAutoNum type="arabicPeriod"/>
            </a:pPr>
            <a:r>
              <a:rPr lang="en-US" sz="5000" dirty="0" smtClean="0"/>
              <a:t>University </a:t>
            </a:r>
            <a:r>
              <a:rPr lang="en-US" sz="5000" dirty="0"/>
              <a:t>of Michigan Health System. </a:t>
            </a:r>
            <a:r>
              <a:rPr lang="en-US" sz="5000" dirty="0">
                <a:hlinkClick r:id="rId6"/>
              </a:rPr>
              <a:t>The Michigan model: Medical malpractice and patient safety at UMHS</a:t>
            </a:r>
            <a:r>
              <a:rPr lang="en-US" sz="5000" dirty="0"/>
              <a:t>. 2012. </a:t>
            </a:r>
            <a:r>
              <a:rPr lang="en-US" sz="5000" dirty="0" smtClean="0"/>
              <a:t>Accessed August </a:t>
            </a:r>
            <a:r>
              <a:rPr lang="en-US" sz="5000" dirty="0"/>
              <a:t>20, 2015.</a:t>
            </a:r>
          </a:p>
          <a:p>
            <a:pPr marL="0" lvl="0" indent="0">
              <a:buNone/>
            </a:pPr>
            <a:endParaRPr lang="en-US" sz="5100" dirty="0"/>
          </a:p>
          <a:p>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solidFill>
                  <a:prstClr val="white"/>
                </a:solidFill>
              </a:rPr>
              <a:pPr/>
              <a:t>17</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Module 8</a:t>
            </a:r>
            <a:endParaRPr lang="en-US" dirty="0">
              <a:solidFill>
                <a:prstClr val="white"/>
              </a:solidFill>
            </a:endParaRPr>
          </a:p>
        </p:txBody>
      </p:sp>
    </p:spTree>
    <p:extLst>
      <p:ext uri="{BB962C8B-B14F-4D97-AF65-F5344CB8AC3E}">
        <p14:creationId xmlns:p14="http://schemas.microsoft.com/office/powerpoint/2010/main" val="16604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endParaRPr lang="en-US" dirty="0"/>
          </a:p>
        </p:txBody>
      </p:sp>
      <p:sp>
        <p:nvSpPr>
          <p:cNvPr id="5" name="Content Placeholder 4"/>
          <p:cNvSpPr>
            <a:spLocks noGrp="1"/>
          </p:cNvSpPr>
          <p:nvPr>
            <p:ph idx="1"/>
          </p:nvPr>
        </p:nvSpPr>
        <p:spPr>
          <a:xfrm>
            <a:off x="381000" y="1066800"/>
            <a:ext cx="8506560" cy="5105400"/>
          </a:xfrm>
        </p:spPr>
        <p:txBody>
          <a:bodyPr anchor="t">
            <a:normAutofit fontScale="85000" lnSpcReduction="10000"/>
          </a:bodyPr>
          <a:lstStyle/>
          <a:p>
            <a:pPr marL="514350" indent="-514350">
              <a:spcBef>
                <a:spcPts val="1200"/>
              </a:spcBef>
            </a:pPr>
            <a:r>
              <a:rPr lang="en-US" sz="3600" dirty="0" smtClean="0"/>
              <a:t>Define organizational learning and sustainability.</a:t>
            </a:r>
          </a:p>
          <a:p>
            <a:pPr marL="514350" indent="-514350">
              <a:spcBef>
                <a:spcPts val="1200"/>
              </a:spcBef>
            </a:pPr>
            <a:r>
              <a:rPr lang="en-US" sz="3600" dirty="0" smtClean="0"/>
              <a:t>Describe how the CANDOR process can sustain the desired culture change. </a:t>
            </a:r>
          </a:p>
          <a:p>
            <a:pPr marL="514350" indent="-514350">
              <a:spcBef>
                <a:spcPts val="1200"/>
              </a:spcBef>
            </a:pPr>
            <a:r>
              <a:rPr lang="en-US" sz="3600" dirty="0" smtClean="0"/>
              <a:t>Review how to plan to sustain the CANDOR process.</a:t>
            </a:r>
          </a:p>
          <a:p>
            <a:pPr marL="514350" indent="-514350">
              <a:spcBef>
                <a:spcPts val="1200"/>
              </a:spcBef>
            </a:pPr>
            <a:r>
              <a:rPr lang="en-US" sz="3600" dirty="0" smtClean="0"/>
              <a:t>Examine the critical success factors for sustaining the CANDOR process.</a:t>
            </a:r>
            <a:endParaRPr lang="en-US" dirty="0"/>
          </a:p>
          <a:p>
            <a:pPr marL="514350" indent="-514350">
              <a:spcBef>
                <a:spcPts val="1200"/>
              </a:spcBef>
            </a:pPr>
            <a:r>
              <a:rPr lang="en-US" sz="3600" dirty="0" smtClean="0"/>
              <a:t>Use success stories to illustrate organizational </a:t>
            </a:r>
            <a:r>
              <a:rPr lang="en-US" sz="3600" dirty="0"/>
              <a:t>learning and </a:t>
            </a:r>
            <a:r>
              <a:rPr lang="en-US" sz="3600" dirty="0" smtClean="0"/>
              <a:t>sustainability relative to the CANDOR process.</a:t>
            </a:r>
            <a:endParaRPr lang="en-US" sz="3600" dirty="0"/>
          </a:p>
        </p:txBody>
      </p:sp>
      <p:sp>
        <p:nvSpPr>
          <p:cNvPr id="6" name="Slide Number Placeholder 5"/>
          <p:cNvSpPr>
            <a:spLocks noGrp="1"/>
          </p:cNvSpPr>
          <p:nvPr>
            <p:ph type="sldNum" sz="quarter" idx="12"/>
          </p:nvPr>
        </p:nvSpPr>
        <p:spPr/>
        <p:txBody>
          <a:bodyPr/>
          <a:lstStyle/>
          <a:p>
            <a:fld id="{125894D6-8D97-4F5F-8FE9-35CAB6BDE8B4}" type="slidenum">
              <a:rPr lang="en-US" smtClean="0">
                <a:solidFill>
                  <a:prstClr val="white"/>
                </a:solidFill>
              </a:rPr>
              <a:pPr/>
              <a:t>2</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dirty="0" smtClean="0">
                <a:solidFill>
                  <a:prstClr val="white"/>
                </a:solidFill>
              </a:rPr>
              <a:t>Module 8</a:t>
            </a:r>
            <a:endParaRPr lang="en-US" dirty="0">
              <a:solidFill>
                <a:prstClr val="white"/>
              </a:solidFill>
            </a:endParaRPr>
          </a:p>
        </p:txBody>
      </p:sp>
      <p:pic>
        <p:nvPicPr>
          <p:cNvPr id="7" name="Picture 6" descr="Alt=&quot; &quot;" title="Alt=&quot; &quot;"/>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91860" y="5123324"/>
            <a:ext cx="1195700" cy="1195700"/>
          </a:xfrm>
          <a:prstGeom prst="rect">
            <a:avLst/>
          </a:prstGeom>
        </p:spPr>
      </p:pic>
    </p:spTree>
    <p:extLst>
      <p:ext uri="{BB962C8B-B14F-4D97-AF65-F5344CB8AC3E}">
        <p14:creationId xmlns:p14="http://schemas.microsoft.com/office/powerpoint/2010/main" val="2902213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What Is Organizational Learning?</a:t>
            </a:r>
            <a:r>
              <a:rPr lang="en-US" baseline="30000" dirty="0" smtClean="0"/>
              <a:t>1</a:t>
            </a:r>
            <a:endParaRPr lang="en-US" dirty="0"/>
          </a:p>
        </p:txBody>
      </p:sp>
      <p:sp>
        <p:nvSpPr>
          <p:cNvPr id="3" name="Content Placeholder 2"/>
          <p:cNvSpPr>
            <a:spLocks noGrp="1"/>
          </p:cNvSpPr>
          <p:nvPr>
            <p:ph idx="1"/>
          </p:nvPr>
        </p:nvSpPr>
        <p:spPr>
          <a:xfrm>
            <a:off x="457200" y="1066800"/>
            <a:ext cx="8229600" cy="5135563"/>
          </a:xfrm>
        </p:spPr>
        <p:txBody>
          <a:bodyPr>
            <a:normAutofit/>
          </a:bodyPr>
          <a:lstStyle/>
          <a:p>
            <a:r>
              <a:rPr lang="en-US" dirty="0" smtClean="0"/>
              <a:t>Process based on applying knowledge for a purpose.</a:t>
            </a:r>
          </a:p>
          <a:p>
            <a:r>
              <a:rPr lang="en-US" dirty="0" smtClean="0"/>
              <a:t>Includes learning from processes and the outcomes.</a:t>
            </a:r>
          </a:p>
          <a:p>
            <a:r>
              <a:rPr lang="en-US" dirty="0" smtClean="0"/>
              <a:t>Supports continuous </a:t>
            </a:r>
            <a:r>
              <a:rPr lang="en-US" dirty="0"/>
              <a:t>learning </a:t>
            </a:r>
            <a:r>
              <a:rPr lang="en-US" dirty="0" smtClean="0"/>
              <a:t>and improvement.</a:t>
            </a:r>
          </a:p>
          <a:p>
            <a:r>
              <a:rPr lang="en-US" dirty="0" smtClean="0"/>
              <a:t>Creates a culture of inquiry </a:t>
            </a:r>
            <a:r>
              <a:rPr lang="en-US" dirty="0"/>
              <a:t>and </a:t>
            </a:r>
            <a:r>
              <a:rPr lang="en-US" dirty="0" smtClean="0"/>
              <a:t>dialogue in which people feel safe </a:t>
            </a:r>
            <a:r>
              <a:rPr lang="en-US" dirty="0"/>
              <a:t>to share openly and take </a:t>
            </a:r>
            <a:r>
              <a:rPr lang="en-US" dirty="0" smtClean="0"/>
              <a:t>risks.</a:t>
            </a:r>
            <a:endParaRPr lang="en-US" dirty="0"/>
          </a:p>
        </p:txBody>
      </p:sp>
      <p:sp>
        <p:nvSpPr>
          <p:cNvPr id="4" name="Footer Placeholder 3"/>
          <p:cNvSpPr>
            <a:spLocks noGrp="1"/>
          </p:cNvSpPr>
          <p:nvPr>
            <p:ph type="ftr" sz="quarter" idx="11"/>
          </p:nvPr>
        </p:nvSpPr>
        <p:spPr>
          <a:xfrm>
            <a:off x="7543800" y="6498562"/>
            <a:ext cx="1141862" cy="359438"/>
          </a:xfrm>
          <a:prstGeom prst="rect">
            <a:avLst/>
          </a:prstGeom>
        </p:spPr>
        <p:txBody>
          <a:bodyPr/>
          <a:lstStyle/>
          <a:p>
            <a:r>
              <a:rPr lang="en-US" dirty="0" smtClean="0"/>
              <a:t>Module 8</a:t>
            </a:r>
          </a:p>
        </p:txBody>
      </p:sp>
      <p:sp>
        <p:nvSpPr>
          <p:cNvPr id="5" name="Slide Number Placeholder 4"/>
          <p:cNvSpPr>
            <a:spLocks noGrp="1"/>
          </p:cNvSpPr>
          <p:nvPr>
            <p:ph type="sldNum" sz="quarter" idx="12"/>
          </p:nvPr>
        </p:nvSpPr>
        <p:spPr/>
        <p:txBody>
          <a:bodyPr/>
          <a:lstStyle/>
          <a:p>
            <a:fld id="{13CF9079-E7DC-4828-A4CC-563045F9E8C6}"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3002671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Kotter’s 8 Steps of Change Model</a:t>
            </a:r>
            <a:r>
              <a:rPr lang="en-US" baseline="30000" dirty="0" smtClean="0"/>
              <a:t>2</a:t>
            </a:r>
            <a:endParaRPr lang="en-US" dirty="0"/>
          </a:p>
        </p:txBody>
      </p:sp>
      <p:sp>
        <p:nvSpPr>
          <p:cNvPr id="5" name="Footer Placeholder 4"/>
          <p:cNvSpPr>
            <a:spLocks noGrp="1"/>
          </p:cNvSpPr>
          <p:nvPr>
            <p:ph type="ftr" sz="quarter" idx="11"/>
          </p:nvPr>
        </p:nvSpPr>
        <p:spPr>
          <a:xfrm>
            <a:off x="7543800" y="6498562"/>
            <a:ext cx="1141862" cy="359438"/>
          </a:xfrm>
        </p:spPr>
        <p:txBody>
          <a:bodyPr/>
          <a:lstStyle/>
          <a:p>
            <a:pPr algn="r"/>
            <a:r>
              <a:rPr lang="en-US" dirty="0" smtClean="0">
                <a:solidFill>
                  <a:prstClr val="white"/>
                </a:solidFill>
              </a:rPr>
              <a:t>Module 8</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13CF9079-E7DC-4828-A4CC-563045F9E8C6}" type="slidenum">
              <a:rPr lang="en-US" smtClean="0">
                <a:solidFill>
                  <a:prstClr val="white"/>
                </a:solidFill>
              </a:rPr>
              <a:pPr/>
              <a:t>4</a:t>
            </a:fld>
            <a:endParaRPr lang="en-US" dirty="0">
              <a:solidFill>
                <a:prstClr val="white"/>
              </a:solidFill>
            </a:endParaRPr>
          </a:p>
        </p:txBody>
      </p:sp>
      <p:pic>
        <p:nvPicPr>
          <p:cNvPr id="7" name="Content Placeholder 6" descr="Illustration from the TeamSTEPPS program of Kotter's 8 Steps of Change, showing penguins climbing up ledges of an iceberg to reach the top step.&#10;&#10;The eight steps are:&#10;Create a new culture&#10;Don't let up- be relentless&#10;Short-term wins&#10;Empower others&#10;Understanding and buy-in&#10;Develop a change vision and strategy&#10;Build the guiding team&#10;Creat sense of urgency"/>
          <p:cNvPicPr>
            <a:picLocks noGrp="1"/>
          </p:cNvPicPr>
          <p:nvPr>
            <p:ph idx="1"/>
          </p:nvPr>
        </p:nvPicPr>
        <p:blipFill rotWithShape="1">
          <a:blip r:embed="rId3" cstate="print">
            <a:extLst>
              <a:ext uri="{28A0092B-C50C-407E-A947-70E740481C1C}">
                <a14:useLocalDpi xmlns:a14="http://schemas.microsoft.com/office/drawing/2010/main" val="0"/>
              </a:ext>
            </a:extLst>
          </a:blip>
          <a:srcRect b="5021"/>
          <a:stretch/>
        </p:blipFill>
        <p:spPr bwMode="auto">
          <a:xfrm>
            <a:off x="1143000" y="1524000"/>
            <a:ext cx="6976533" cy="4648200"/>
          </a:xfrm>
          <a:prstGeom prst="rect">
            <a:avLst/>
          </a:prstGeom>
          <a:noFill/>
          <a:ln>
            <a:noFill/>
          </a:ln>
          <a:extLst/>
        </p:spPr>
      </p:pic>
      <p:sp>
        <p:nvSpPr>
          <p:cNvPr id="8" name="TextBox 7"/>
          <p:cNvSpPr txBox="1"/>
          <p:nvPr/>
        </p:nvSpPr>
        <p:spPr>
          <a:xfrm>
            <a:off x="228600" y="6305111"/>
            <a:ext cx="5181600" cy="369332"/>
          </a:xfrm>
          <a:prstGeom prst="rect">
            <a:avLst/>
          </a:prstGeom>
          <a:noFill/>
        </p:spPr>
        <p:txBody>
          <a:bodyPr wrap="square" rtlCol="0">
            <a:spAutoFit/>
          </a:bodyPr>
          <a:lstStyle/>
          <a:p>
            <a:r>
              <a:rPr lang="en-US" dirty="0" smtClean="0"/>
              <a:t>As seen in TeamSTEPPS®</a:t>
            </a:r>
            <a:endParaRPr lang="en-US" dirty="0"/>
          </a:p>
        </p:txBody>
      </p:sp>
    </p:spTree>
    <p:extLst>
      <p:ext uri="{BB962C8B-B14F-4D97-AF65-F5344CB8AC3E}">
        <p14:creationId xmlns:p14="http://schemas.microsoft.com/office/powerpoint/2010/main" val="1794839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Elements of Sustainability</a:t>
            </a:r>
            <a:r>
              <a:rPr lang="en-US" baseline="30000" dirty="0" smtClean="0"/>
              <a:t>3</a:t>
            </a:r>
            <a:endParaRPr lang="en-US" dirty="0"/>
          </a:p>
        </p:txBody>
      </p:sp>
      <p:sp>
        <p:nvSpPr>
          <p:cNvPr id="3" name="Content Placeholder 2"/>
          <p:cNvSpPr>
            <a:spLocks noGrp="1"/>
          </p:cNvSpPr>
          <p:nvPr>
            <p:ph idx="1"/>
          </p:nvPr>
        </p:nvSpPr>
        <p:spPr>
          <a:xfrm>
            <a:off x="419100" y="1295400"/>
            <a:ext cx="8305800" cy="4648200"/>
          </a:xfrm>
        </p:spPr>
        <p:txBody>
          <a:bodyPr>
            <a:normAutofit/>
          </a:bodyPr>
          <a:lstStyle/>
          <a:p>
            <a:pPr marL="571500" indent="-514350">
              <a:buFont typeface="+mj-lt"/>
              <a:buAutoNum type="arabicPeriod"/>
            </a:pPr>
            <a:r>
              <a:rPr lang="en-US" dirty="0" smtClean="0"/>
              <a:t>Supportive </a:t>
            </a:r>
            <a:r>
              <a:rPr lang="en-US" dirty="0"/>
              <a:t>Management Structure</a:t>
            </a:r>
          </a:p>
          <a:p>
            <a:pPr marL="571500" indent="-514350">
              <a:buFont typeface="+mj-lt"/>
              <a:buAutoNum type="arabicPeriod"/>
            </a:pPr>
            <a:r>
              <a:rPr lang="en-US" dirty="0" smtClean="0"/>
              <a:t>Structures </a:t>
            </a:r>
            <a:r>
              <a:rPr lang="en-US" dirty="0"/>
              <a:t>to “Foolproof” Change </a:t>
            </a:r>
          </a:p>
          <a:p>
            <a:pPr marL="571500" indent="-514350">
              <a:buFont typeface="+mj-lt"/>
              <a:buAutoNum type="arabicPeriod"/>
            </a:pPr>
            <a:r>
              <a:rPr lang="en-US" dirty="0" smtClean="0"/>
              <a:t>Robust</a:t>
            </a:r>
            <a:r>
              <a:rPr lang="en-US" dirty="0"/>
              <a:t>, Transparent Feedback Systems </a:t>
            </a:r>
          </a:p>
          <a:p>
            <a:pPr marL="571500" indent="-514350">
              <a:buFont typeface="+mj-lt"/>
              <a:buAutoNum type="arabicPeriod"/>
            </a:pPr>
            <a:r>
              <a:rPr lang="en-US" dirty="0" smtClean="0"/>
              <a:t>Shared </a:t>
            </a:r>
            <a:r>
              <a:rPr lang="en-US" dirty="0"/>
              <a:t>Sense of the Systems to Be Improved </a:t>
            </a:r>
          </a:p>
          <a:p>
            <a:pPr marL="571500" indent="-514350">
              <a:buFont typeface="+mj-lt"/>
              <a:buAutoNum type="arabicPeriod"/>
            </a:pPr>
            <a:r>
              <a:rPr lang="en-US" dirty="0" smtClean="0"/>
              <a:t>Culture </a:t>
            </a:r>
            <a:r>
              <a:rPr lang="en-US" dirty="0"/>
              <a:t>of Improvement and a Deeply Engaged Staff</a:t>
            </a:r>
          </a:p>
          <a:p>
            <a:pPr marL="571500" indent="-514350">
              <a:buFont typeface="+mj-lt"/>
              <a:buAutoNum type="arabicPeriod"/>
            </a:pPr>
            <a:r>
              <a:rPr lang="en-US" dirty="0" smtClean="0"/>
              <a:t>Formal Programs to Prepare People To Learn and Apply New Skills         </a:t>
            </a:r>
            <a:endParaRPr lang="en-US" dirty="0"/>
          </a:p>
        </p:txBody>
      </p:sp>
      <p:sp>
        <p:nvSpPr>
          <p:cNvPr id="5" name="Footer Placeholder 4"/>
          <p:cNvSpPr>
            <a:spLocks noGrp="1"/>
          </p:cNvSpPr>
          <p:nvPr>
            <p:ph type="ftr" sz="quarter" idx="11"/>
          </p:nvPr>
        </p:nvSpPr>
        <p:spPr>
          <a:xfrm>
            <a:off x="7543800" y="6498562"/>
            <a:ext cx="1141862" cy="359438"/>
          </a:xfrm>
        </p:spPr>
        <p:txBody>
          <a:bodyPr/>
          <a:lstStyle/>
          <a:p>
            <a:r>
              <a:rPr lang="en-US" dirty="0" smtClean="0">
                <a:solidFill>
                  <a:prstClr val="white"/>
                </a:solidFill>
              </a:rPr>
              <a:t>Module 8</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125894D6-8D97-4F5F-8FE9-35CAB6BDE8B4}"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566712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Sustainability and CANDOR</a:t>
            </a:r>
            <a:endParaRPr lang="en-US" dirty="0"/>
          </a:p>
        </p:txBody>
      </p:sp>
      <p:sp>
        <p:nvSpPr>
          <p:cNvPr id="3" name="Footer Placeholder 2"/>
          <p:cNvSpPr>
            <a:spLocks noGrp="1"/>
          </p:cNvSpPr>
          <p:nvPr>
            <p:ph type="ftr" sz="quarter" idx="11"/>
          </p:nvPr>
        </p:nvSpPr>
        <p:spPr>
          <a:xfrm>
            <a:off x="7543800" y="6498562"/>
            <a:ext cx="1141862" cy="359438"/>
          </a:xfrm>
        </p:spPr>
        <p:txBody>
          <a:bodyPr/>
          <a:lstStyle/>
          <a:p>
            <a:pPr algn="r"/>
            <a:r>
              <a:rPr lang="en-US" smtClean="0">
                <a:solidFill>
                  <a:prstClr val="white"/>
                </a:solidFill>
              </a:rPr>
              <a:t>Module 8</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13CF9079-E7DC-4828-A4CC-563045F9E8C6}" type="slidenum">
              <a:rPr lang="en-US" smtClean="0">
                <a:solidFill>
                  <a:prstClr val="white"/>
                </a:solidFill>
              </a:rPr>
              <a:pPr/>
              <a:t>6</a:t>
            </a:fld>
            <a:endParaRPr lang="en-US" dirty="0">
              <a:solidFill>
                <a:prstClr val="white"/>
              </a:solidFill>
            </a:endParaRPr>
          </a:p>
        </p:txBody>
      </p:sp>
      <p:graphicFrame>
        <p:nvGraphicFramePr>
          <p:cNvPr id="5" name="Table 4" descr="There are six elements of sustainability, and each of them has a corresponding CANDOR process and toolkit resources. The first element, Supportive Management Structure, corresponds with CANDOR Team Structure and Change Team Lead. The second element, Structures to &quot;Foolproof&quot; Change, corresponds to Implementation Processes and Training and Education. The third element, Robust, Transparent Feedback Systems, corresponds to Response and Disclosure and Event Analysis. The fourth element, Shared Sense of the Systems to Be Improved, corresponds to Change Readiness and Gap Analysis. The fifth element, Culture of Improvement and a Deeply Engaged Staff, corresponds with Care for the Caregiver and Connected to Patient Safety. The sixth element, Formal Programs to Prepare People to Learn and Apply New Skills, corresponds with Engaging Clinicians, Staff, Patients, and Families." title="Sustainability and CANDOR"/>
          <p:cNvGraphicFramePr>
            <a:graphicFrameLocks noGrp="1"/>
          </p:cNvGraphicFramePr>
          <p:nvPr>
            <p:extLst>
              <p:ext uri="{D42A27DB-BD31-4B8C-83A1-F6EECF244321}">
                <p14:modId xmlns:p14="http://schemas.microsoft.com/office/powerpoint/2010/main" val="2057810294"/>
              </p:ext>
            </p:extLst>
          </p:nvPr>
        </p:nvGraphicFramePr>
        <p:xfrm>
          <a:off x="609600" y="1524000"/>
          <a:ext cx="7924800" cy="4272280"/>
        </p:xfrm>
        <a:graphic>
          <a:graphicData uri="http://schemas.openxmlformats.org/drawingml/2006/table">
            <a:tbl>
              <a:tblPr firstRow="1" bandRow="1">
                <a:tableStyleId>{7DF18680-E054-41AD-8BC1-D1AEF772440D}</a:tableStyleId>
              </a:tblPr>
              <a:tblGrid>
                <a:gridCol w="3962400"/>
                <a:gridCol w="3962400"/>
              </a:tblGrid>
              <a:tr h="370840">
                <a:tc>
                  <a:txBody>
                    <a:bodyPr/>
                    <a:lstStyle/>
                    <a:p>
                      <a:pPr algn="ctr"/>
                      <a:r>
                        <a:rPr lang="en-US" sz="2000" b="1" dirty="0" smtClean="0"/>
                        <a:t>Six</a:t>
                      </a:r>
                      <a:r>
                        <a:rPr lang="en-US" sz="2000" b="1" baseline="0" dirty="0" smtClean="0"/>
                        <a:t> Elements of Sustainability</a:t>
                      </a:r>
                      <a:endParaRPr lang="en-US" sz="2000" b="1" dirty="0"/>
                    </a:p>
                  </a:txBody>
                  <a:tcPr anchor="ctr"/>
                </a:tc>
                <a:tc>
                  <a:txBody>
                    <a:bodyPr/>
                    <a:lstStyle/>
                    <a:p>
                      <a:pPr algn="ctr"/>
                      <a:r>
                        <a:rPr lang="en-US" sz="2000" b="1" dirty="0" smtClean="0"/>
                        <a:t>Corresponding</a:t>
                      </a:r>
                      <a:r>
                        <a:rPr lang="en-US" sz="2000" b="1" baseline="0" dirty="0" smtClean="0"/>
                        <a:t> CANDOR Process and Toolkit Resources</a:t>
                      </a:r>
                      <a:endParaRPr lang="en-US" sz="2000" b="1"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Supportive Management Structure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CANDOR Team Structure; CANDOR Implementation Team Lead</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Structures to “Foolproof” Change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Implementation Processes; Training and Education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Robust, Transparent Feedback Systems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Response and Disclosure; Event Analysis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Shared Sense of the Systems to Be Improved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Gap Analysis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Culture of Improvement and a Deeply Engaged Staff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Care for the Caregiver; Connected to Patient Safety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Formal Programs to Prepare People To Learn and Apply New Skills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Engaging Clinicians, Staff, Patients, and Families</a:t>
                      </a:r>
                    </a:p>
                  </a:txBody>
                  <a:tcPr/>
                </a:tc>
              </a:tr>
            </a:tbl>
          </a:graphicData>
        </a:graphic>
      </p:graphicFrame>
    </p:spTree>
    <p:extLst>
      <p:ext uri="{BB962C8B-B14F-4D97-AF65-F5344CB8AC3E}">
        <p14:creationId xmlns:p14="http://schemas.microsoft.com/office/powerpoint/2010/main" val="3834848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Sustainability</a:t>
            </a:r>
            <a:endParaRPr lang="en-US" dirty="0"/>
          </a:p>
        </p:txBody>
      </p:sp>
      <p:sp>
        <p:nvSpPr>
          <p:cNvPr id="3" name="Content Placeholder 2"/>
          <p:cNvSpPr>
            <a:spLocks noGrp="1"/>
          </p:cNvSpPr>
          <p:nvPr>
            <p:ph idx="1"/>
          </p:nvPr>
        </p:nvSpPr>
        <p:spPr>
          <a:xfrm>
            <a:off x="457200" y="1066800"/>
            <a:ext cx="8229600" cy="5135563"/>
          </a:xfrm>
        </p:spPr>
        <p:txBody>
          <a:bodyPr anchor="t">
            <a:noAutofit/>
          </a:bodyPr>
          <a:lstStyle/>
          <a:p>
            <a:pPr marL="514350" indent="-514350">
              <a:buFont typeface="+mj-lt"/>
              <a:buAutoNum type="arabicPeriod"/>
            </a:pPr>
            <a:r>
              <a:rPr lang="en-US" dirty="0" smtClean="0"/>
              <a:t>Build the organizational </a:t>
            </a:r>
            <a:r>
              <a:rPr lang="en-US" dirty="0"/>
              <a:t>structure </a:t>
            </a:r>
            <a:r>
              <a:rPr lang="en-US" dirty="0" smtClean="0"/>
              <a:t>to support the 5-step CANDOR process.</a:t>
            </a:r>
          </a:p>
          <a:p>
            <a:pPr marL="514350" indent="-514350">
              <a:buFont typeface="+mj-lt"/>
              <a:buAutoNum type="arabicPeriod"/>
            </a:pPr>
            <a:r>
              <a:rPr lang="en-US" dirty="0" smtClean="0"/>
              <a:t>Plan early to sustain the work.</a:t>
            </a:r>
          </a:p>
          <a:p>
            <a:pPr marL="514350" indent="-514350">
              <a:buFont typeface="+mj-lt"/>
              <a:buAutoNum type="arabicPeriod"/>
            </a:pPr>
            <a:r>
              <a:rPr lang="en-US" dirty="0" smtClean="0"/>
              <a:t>Engage senior </a:t>
            </a:r>
            <a:r>
              <a:rPr lang="en-US" dirty="0"/>
              <a:t>leaders and risk </a:t>
            </a:r>
            <a:r>
              <a:rPr lang="en-US" dirty="0" smtClean="0"/>
              <a:t>managers.</a:t>
            </a:r>
            <a:endParaRPr lang="en-US" dirty="0"/>
          </a:p>
          <a:p>
            <a:pPr marL="514350" indent="-514350">
              <a:buFont typeface="+mj-lt"/>
              <a:buAutoNum type="arabicPeriod"/>
            </a:pPr>
            <a:r>
              <a:rPr lang="en-US" dirty="0"/>
              <a:t>Ensure buy-in from </a:t>
            </a:r>
            <a:r>
              <a:rPr lang="en-US" dirty="0" smtClean="0"/>
              <a:t>frontline staff.</a:t>
            </a:r>
            <a:endParaRPr lang="en-US" dirty="0"/>
          </a:p>
          <a:p>
            <a:pPr marL="514350" indent="-514350">
              <a:buFont typeface="+mj-lt"/>
              <a:buAutoNum type="arabicPeriod"/>
            </a:pPr>
            <a:r>
              <a:rPr lang="en-US" dirty="0" smtClean="0"/>
              <a:t>Build </a:t>
            </a:r>
            <a:r>
              <a:rPr lang="en-US" dirty="0"/>
              <a:t>a measurement </a:t>
            </a:r>
            <a:r>
              <a:rPr lang="en-US" dirty="0" smtClean="0"/>
              <a:t>system.</a:t>
            </a:r>
            <a:endParaRPr lang="en-US" dirty="0"/>
          </a:p>
          <a:p>
            <a:pPr marL="514350" indent="-514350">
              <a:buFont typeface="+mj-lt"/>
              <a:buAutoNum type="arabicPeriod"/>
            </a:pPr>
            <a:r>
              <a:rPr lang="en-US" dirty="0" smtClean="0"/>
              <a:t>Develop a sustainability plan that includes identification of barriers and solutions.</a:t>
            </a:r>
            <a:endParaRPr lang="en-US" dirty="0"/>
          </a:p>
        </p:txBody>
      </p:sp>
      <p:sp>
        <p:nvSpPr>
          <p:cNvPr id="14" name="Slide Number Placeholder 13"/>
          <p:cNvSpPr>
            <a:spLocks noGrp="1"/>
          </p:cNvSpPr>
          <p:nvPr>
            <p:ph type="sldNum" sz="quarter" idx="12"/>
          </p:nvPr>
        </p:nvSpPr>
        <p:spPr/>
        <p:txBody>
          <a:bodyPr/>
          <a:lstStyle/>
          <a:p>
            <a:fld id="{125894D6-8D97-4F5F-8FE9-35CAB6BDE8B4}" type="slidenum">
              <a:rPr lang="en-US" smtClean="0">
                <a:solidFill>
                  <a:prstClr val="white"/>
                </a:solidFill>
              </a:rPr>
              <a:pPr/>
              <a:t>7</a:t>
            </a:fld>
            <a:endParaRPr lang="en-US" dirty="0">
              <a:solidFill>
                <a:prstClr val="white"/>
              </a:solidFill>
            </a:endParaRPr>
          </a:p>
        </p:txBody>
      </p:sp>
      <p:sp>
        <p:nvSpPr>
          <p:cNvPr id="13" name="Footer Placeholder 12"/>
          <p:cNvSpPr>
            <a:spLocks noGrp="1"/>
          </p:cNvSpPr>
          <p:nvPr>
            <p:ph type="ftr" sz="quarter" idx="11"/>
          </p:nvPr>
        </p:nvSpPr>
        <p:spPr/>
        <p:txBody>
          <a:bodyPr/>
          <a:lstStyle/>
          <a:p>
            <a:r>
              <a:rPr lang="en-US" dirty="0" smtClean="0">
                <a:solidFill>
                  <a:prstClr val="white"/>
                </a:solidFill>
              </a:rPr>
              <a:t>Module 8</a:t>
            </a:r>
            <a:endParaRPr lang="en-US" dirty="0">
              <a:solidFill>
                <a:prstClr val="white"/>
              </a:solidFill>
            </a:endParaRPr>
          </a:p>
        </p:txBody>
      </p:sp>
    </p:spTree>
    <p:extLst>
      <p:ext uri="{BB962C8B-B14F-4D97-AF65-F5344CB8AC3E}">
        <p14:creationId xmlns:p14="http://schemas.microsoft.com/office/powerpoint/2010/main" val="3961087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Sustainability Plan: Critical </a:t>
            </a:r>
            <a:r>
              <a:rPr lang="en-US" sz="3200" dirty="0"/>
              <a:t>Success Factors </a:t>
            </a:r>
          </a:p>
        </p:txBody>
      </p:sp>
      <p:sp>
        <p:nvSpPr>
          <p:cNvPr id="3" name="Footer Placeholder 2"/>
          <p:cNvSpPr>
            <a:spLocks noGrp="1"/>
          </p:cNvSpPr>
          <p:nvPr>
            <p:ph type="ftr" sz="quarter" idx="11"/>
          </p:nvPr>
        </p:nvSpPr>
        <p:spPr>
          <a:xfrm>
            <a:off x="7543800" y="6498562"/>
            <a:ext cx="1141862" cy="359438"/>
          </a:xfrm>
        </p:spPr>
        <p:txBody>
          <a:bodyPr/>
          <a:lstStyle/>
          <a:p>
            <a:r>
              <a:rPr lang="en-US" dirty="0" smtClean="0">
                <a:solidFill>
                  <a:prstClr val="white"/>
                </a:solidFill>
              </a:rPr>
              <a:t>Module 8</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8</a:t>
            </a:fld>
            <a:endParaRPr lang="en-US" dirty="0">
              <a:solidFill>
                <a:prstClr val="white"/>
              </a:solidFill>
            </a:endParaRPr>
          </a:p>
        </p:txBody>
      </p:sp>
      <p:sp>
        <p:nvSpPr>
          <p:cNvPr id="4" name="Content Placeholder 3"/>
          <p:cNvSpPr>
            <a:spLocks noGrp="1"/>
          </p:cNvSpPr>
          <p:nvPr>
            <p:ph idx="1"/>
          </p:nvPr>
        </p:nvSpPr>
        <p:spPr>
          <a:xfrm>
            <a:off x="381000" y="1295400"/>
            <a:ext cx="8382000" cy="4343400"/>
          </a:xfrm>
        </p:spPr>
        <p:txBody>
          <a:bodyPr>
            <a:normAutofit/>
          </a:bodyPr>
          <a:lstStyle/>
          <a:p>
            <a:pPr marL="514350" indent="-514350">
              <a:buFont typeface="+mj-lt"/>
              <a:buAutoNum type="arabicPeriod"/>
            </a:pPr>
            <a:r>
              <a:rPr lang="en-US" dirty="0" smtClean="0"/>
              <a:t>Identify and develop program champions. </a:t>
            </a:r>
          </a:p>
          <a:p>
            <a:pPr marL="514350" indent="-514350">
              <a:buFont typeface="+mj-lt"/>
              <a:buAutoNum type="arabicPeriod"/>
            </a:pPr>
            <a:r>
              <a:rPr lang="en-US" dirty="0" smtClean="0"/>
              <a:t>Build and sustain the implementation teams.</a:t>
            </a:r>
          </a:p>
          <a:p>
            <a:pPr marL="514350" indent="-514350">
              <a:buFont typeface="+mj-lt"/>
              <a:buAutoNum type="arabicPeriod"/>
            </a:pPr>
            <a:r>
              <a:rPr lang="en-US" dirty="0" smtClean="0"/>
              <a:t>Empower frontline staff.</a:t>
            </a:r>
          </a:p>
          <a:p>
            <a:pPr marL="514350" indent="-514350">
              <a:buFont typeface="+mj-lt"/>
              <a:buAutoNum type="arabicPeriod"/>
            </a:pPr>
            <a:r>
              <a:rPr lang="en-US" dirty="0" smtClean="0"/>
              <a:t>Establish a sustainability measurement plan.</a:t>
            </a:r>
          </a:p>
          <a:p>
            <a:pPr marL="514350" indent="-514350">
              <a:buFont typeface="+mj-lt"/>
              <a:buAutoNum type="arabicPeriod"/>
            </a:pPr>
            <a:r>
              <a:rPr lang="en-US" dirty="0" smtClean="0"/>
              <a:t>Manage </a:t>
            </a:r>
            <a:r>
              <a:rPr lang="en-US" dirty="0"/>
              <a:t>skepticism and </a:t>
            </a:r>
            <a:r>
              <a:rPr lang="en-US" dirty="0" smtClean="0"/>
              <a:t>resistance.</a:t>
            </a:r>
          </a:p>
          <a:p>
            <a:pPr marL="514350" indent="-514350">
              <a:buFont typeface="+mj-lt"/>
              <a:buAutoNum type="arabicPeriod"/>
            </a:pPr>
            <a:r>
              <a:rPr lang="en-US" dirty="0" smtClean="0"/>
              <a:t>Engage staff with stories.</a:t>
            </a:r>
          </a:p>
          <a:p>
            <a:pPr marL="514350" indent="-514350">
              <a:buFont typeface="+mj-lt"/>
              <a:buAutoNum type="arabicPeriod"/>
            </a:pPr>
            <a:r>
              <a:rPr lang="en-US" dirty="0" smtClean="0"/>
              <a:t>Celebrate successes. </a:t>
            </a:r>
          </a:p>
        </p:txBody>
      </p:sp>
    </p:spTree>
    <p:extLst>
      <p:ext uri="{BB962C8B-B14F-4D97-AF65-F5344CB8AC3E}">
        <p14:creationId xmlns:p14="http://schemas.microsoft.com/office/powerpoint/2010/main" val="1319486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Identify and Develop Champions</a:t>
            </a:r>
            <a:endParaRPr lang="en-US" dirty="0"/>
          </a:p>
        </p:txBody>
      </p:sp>
      <p:sp>
        <p:nvSpPr>
          <p:cNvPr id="7" name="Content Placeholder 6"/>
          <p:cNvSpPr>
            <a:spLocks noGrp="1"/>
          </p:cNvSpPr>
          <p:nvPr>
            <p:ph idx="1"/>
          </p:nvPr>
        </p:nvSpPr>
        <p:spPr>
          <a:xfrm>
            <a:off x="413084" y="1143000"/>
            <a:ext cx="8305800" cy="4800600"/>
          </a:xfrm>
        </p:spPr>
        <p:txBody>
          <a:bodyPr>
            <a:normAutofit/>
          </a:bodyPr>
          <a:lstStyle/>
          <a:p>
            <a:pPr marL="514350" lvl="0" indent="-514350">
              <a:buFont typeface="+mj-lt"/>
              <a:buAutoNum type="arabicPeriod"/>
            </a:pPr>
            <a:r>
              <a:rPr lang="en-US" dirty="0" smtClean="0"/>
              <a:t>Identify administrative and clinical champions.</a:t>
            </a:r>
          </a:p>
          <a:p>
            <a:pPr marL="514350" lvl="0" indent="-514350">
              <a:buFont typeface="+mj-lt"/>
              <a:buAutoNum type="arabicPeriod"/>
            </a:pPr>
            <a:r>
              <a:rPr lang="en-US" dirty="0" smtClean="0"/>
              <a:t>Support the CANDOR Implementation Team Lead(s).</a:t>
            </a:r>
          </a:p>
          <a:p>
            <a:pPr marL="514350" lvl="0" indent="-514350">
              <a:buFont typeface="+mj-lt"/>
              <a:buAutoNum type="arabicPeriod"/>
            </a:pPr>
            <a:r>
              <a:rPr lang="en-US" dirty="0" smtClean="0"/>
              <a:t>Provide ongoing education and training to Implementation Team Lead and other champions.</a:t>
            </a:r>
          </a:p>
        </p:txBody>
      </p:sp>
      <p:sp>
        <p:nvSpPr>
          <p:cNvPr id="5" name="Slide Number Placeholder 4"/>
          <p:cNvSpPr>
            <a:spLocks noGrp="1"/>
          </p:cNvSpPr>
          <p:nvPr>
            <p:ph type="sldNum" sz="quarter" idx="12"/>
          </p:nvPr>
        </p:nvSpPr>
        <p:spPr/>
        <p:txBody>
          <a:bodyPr/>
          <a:lstStyle/>
          <a:p>
            <a:fld id="{125894D6-8D97-4F5F-8FE9-35CAB6BDE8B4}" type="slidenum">
              <a:rPr lang="en-US" smtClean="0">
                <a:solidFill>
                  <a:prstClr val="white"/>
                </a:solidFill>
              </a:rPr>
              <a:pPr/>
              <a:t>9</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dirty="0" smtClean="0">
                <a:solidFill>
                  <a:prstClr val="white"/>
                </a:solidFill>
              </a:rPr>
              <a:t>Module 8</a:t>
            </a:r>
            <a:endParaRPr lang="en-US" dirty="0">
              <a:solidFill>
                <a:prstClr val="white"/>
              </a:solidFill>
            </a:endParaRPr>
          </a:p>
        </p:txBody>
      </p:sp>
      <p:pic>
        <p:nvPicPr>
          <p:cNvPr id="9" name="Picture 8" descr="A female project leader figure positioned in front of the other team members.   "/>
          <p:cNvPicPr>
            <a:picLocks noChangeAspect="1"/>
          </p:cNvPicPr>
          <p:nvPr/>
        </p:nvPicPr>
        <p:blipFill>
          <a:blip r:embed="rId3" cstate="print">
            <a:duotone>
              <a:schemeClr val="accent5">
                <a:shade val="45000"/>
                <a:satMod val="135000"/>
              </a:schemeClr>
              <a:prstClr val="white"/>
            </a:duotone>
          </a:blip>
          <a:stretch>
            <a:fillRect/>
          </a:stretch>
        </p:blipFill>
        <p:spPr>
          <a:xfrm>
            <a:off x="1219200" y="3771899"/>
            <a:ext cx="6858000" cy="5143501"/>
          </a:xfrm>
          <a:prstGeom prst="rect">
            <a:avLst/>
          </a:prstGeom>
        </p:spPr>
      </p:pic>
    </p:spTree>
    <p:extLst>
      <p:ext uri="{BB962C8B-B14F-4D97-AF65-F5344CB8AC3E}">
        <p14:creationId xmlns:p14="http://schemas.microsoft.com/office/powerpoint/2010/main" val="4168928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PatientSafety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2873</TotalTime>
  <Words>2442</Words>
  <Application>Microsoft Office PowerPoint</Application>
  <PresentationFormat>On-screen Show (4:3)</PresentationFormat>
  <Paragraphs>248</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2_PatientSafetyPage1</vt:lpstr>
      <vt:lpstr>5_PatientSafetyPage2+</vt:lpstr>
      <vt:lpstr>Communication and Optimal Resolution  (CANDOR)  Toolkit</vt:lpstr>
      <vt:lpstr>Objectives</vt:lpstr>
      <vt:lpstr>What Is Organizational Learning?1</vt:lpstr>
      <vt:lpstr>Kotter’s 8 Steps of Change Model2</vt:lpstr>
      <vt:lpstr>Elements of Sustainability3</vt:lpstr>
      <vt:lpstr>Sustainability and CANDOR</vt:lpstr>
      <vt:lpstr>Planning for Sustainability</vt:lpstr>
      <vt:lpstr>Sustainability Plan: Critical Success Factors </vt:lpstr>
      <vt:lpstr>Identify and Develop Champions</vt:lpstr>
      <vt:lpstr>Build and Develop Implementation Teams</vt:lpstr>
      <vt:lpstr>Empower Frontline Staff</vt:lpstr>
      <vt:lpstr>Establish a Sustainability Measurement Plan</vt:lpstr>
      <vt:lpstr>Manage Skepticism and Resistance</vt:lpstr>
      <vt:lpstr>Engage Staff with Stories</vt:lpstr>
      <vt:lpstr>Recognize and Celebrate Success</vt:lpstr>
      <vt:lpstr>Organizational Learning and Sustainability: Success Stories</vt:lpstr>
      <vt:lpstr>References</vt:lpstr>
    </vt:vector>
  </TitlesOfParts>
  <Company>American Hospital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CANDOR Process</dc:title>
  <dc:creator>Herman, Dawn</dc:creator>
  <cp:lastModifiedBy>Windows User</cp:lastModifiedBy>
  <cp:revision>207</cp:revision>
  <dcterms:created xsi:type="dcterms:W3CDTF">2015-05-27T16:28:49Z</dcterms:created>
  <dcterms:modified xsi:type="dcterms:W3CDTF">2016-05-19T19:55:15Z</dcterms:modified>
</cp:coreProperties>
</file>